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slideLayouts/slideLayout16.xml" ContentType="application/vnd.openxmlformats-officedocument.presentationml.slideLayout+xml"/>
  <Override PartName="/ppt/notesMasters/notesMaster1.xml" ContentType="application/vnd.openxmlformats-officedocument.presentationml.notesMaster+xml"/>
  <Override PartName="/ppt/diagrams/colors2.xml" ContentType="application/vnd.openxmlformats-officedocument.drawingml.diagramColors+xml"/>
  <Override PartName="/ppt/diagrams/drawing2.xml" ContentType="application/vnd.ms-office.drawingml.diagramDrawing+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drawing1.xml" ContentType="application/vnd.ms-office.drawingml.diagramDrawing+xml"/>
  <Override PartName="/ppt/diagrams/colors1.xml" ContentType="application/vnd.openxmlformats-officedocument.drawingml.diagramColors+xml"/>
  <Override PartName="/ppt/diagrams/layout2.xml" ContentType="application/vnd.openxmlformats-officedocument.drawingml.diagramLayout+xml"/>
  <Override PartName="/ppt/diagrams/quickStyle2.xml" ContentType="application/vnd.openxmlformats-officedocument.drawingml.diagramStyle+xml"/>
  <Override PartName="/ppt/diagrams/quickStyle1.xml" ContentType="application/vnd.openxmlformats-officedocument.drawingml.diagramStyl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9"/>
  </p:notesMasterIdLst>
  <p:sldIdLst>
    <p:sldId id="574" r:id="rId2"/>
    <p:sldId id="575" r:id="rId3"/>
    <p:sldId id="579" r:id="rId4"/>
    <p:sldId id="580" r:id="rId5"/>
    <p:sldId id="271" r:id="rId6"/>
    <p:sldId id="576" r:id="rId7"/>
    <p:sldId id="652" r:id="rId8"/>
    <p:sldId id="636" r:id="rId9"/>
    <p:sldId id="653" r:id="rId10"/>
    <p:sldId id="615" r:id="rId11"/>
    <p:sldId id="634" r:id="rId12"/>
    <p:sldId id="635" r:id="rId13"/>
    <p:sldId id="585" r:id="rId14"/>
    <p:sldId id="589" r:id="rId15"/>
    <p:sldId id="607" r:id="rId16"/>
    <p:sldId id="637" r:id="rId17"/>
    <p:sldId id="641" r:id="rId18"/>
    <p:sldId id="662" r:id="rId19"/>
    <p:sldId id="654" r:id="rId20"/>
    <p:sldId id="656" r:id="rId21"/>
    <p:sldId id="655" r:id="rId22"/>
    <p:sldId id="573" r:id="rId23"/>
    <p:sldId id="649" r:id="rId24"/>
    <p:sldId id="614" r:id="rId25"/>
    <p:sldId id="658" r:id="rId26"/>
    <p:sldId id="663" r:id="rId27"/>
    <p:sldId id="598" r:id="rId28"/>
    <p:sldId id="664" r:id="rId29"/>
    <p:sldId id="657" r:id="rId30"/>
    <p:sldId id="632" r:id="rId31"/>
    <p:sldId id="640" r:id="rId32"/>
    <p:sldId id="638" r:id="rId33"/>
    <p:sldId id="642" r:id="rId34"/>
    <p:sldId id="644" r:id="rId35"/>
    <p:sldId id="596" r:id="rId36"/>
    <p:sldId id="643" r:id="rId37"/>
    <p:sldId id="646" r:id="rId38"/>
    <p:sldId id="647" r:id="rId39"/>
    <p:sldId id="651" r:id="rId40"/>
    <p:sldId id="661" r:id="rId41"/>
    <p:sldId id="659" r:id="rId42"/>
    <p:sldId id="660" r:id="rId43"/>
    <p:sldId id="645" r:id="rId44"/>
    <p:sldId id="648" r:id="rId45"/>
    <p:sldId id="605" r:id="rId46"/>
    <p:sldId id="502"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4"/>
            <p14:sldId id="575"/>
            <p14:sldId id="579"/>
            <p14:sldId id="580"/>
            <p14:sldId id="271"/>
            <p14:sldId id="576"/>
            <p14:sldId id="652"/>
            <p14:sldId id="636"/>
            <p14:sldId id="653"/>
            <p14:sldId id="615"/>
            <p14:sldId id="634"/>
            <p14:sldId id="635"/>
            <p14:sldId id="585"/>
            <p14:sldId id="589"/>
            <p14:sldId id="607"/>
            <p14:sldId id="637"/>
            <p14:sldId id="641"/>
            <p14:sldId id="662"/>
            <p14:sldId id="654"/>
            <p14:sldId id="656"/>
            <p14:sldId id="655"/>
            <p14:sldId id="573"/>
            <p14:sldId id="649"/>
            <p14:sldId id="614"/>
            <p14:sldId id="658"/>
            <p14:sldId id="663"/>
            <p14:sldId id="598"/>
            <p14:sldId id="664"/>
            <p14:sldId id="657"/>
            <p14:sldId id="632"/>
            <p14:sldId id="640"/>
            <p14:sldId id="638"/>
            <p14:sldId id="642"/>
            <p14:sldId id="644"/>
            <p14:sldId id="596"/>
            <p14:sldId id="643"/>
            <p14:sldId id="646"/>
            <p14:sldId id="647"/>
            <p14:sldId id="651"/>
            <p14:sldId id="661"/>
            <p14:sldId id="659"/>
            <p14:sldId id="660"/>
            <p14:sldId id="645"/>
            <p14:sldId id="648"/>
            <p14:sldId id="605"/>
            <p14:sldId id="50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FAC748"/>
    <a:srgbClr val="669BBC"/>
    <a:srgbClr val="2D3956"/>
    <a:srgbClr val="8E5A6D"/>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121" autoAdjust="0"/>
    <p:restoredTop sz="93738" autoAdjust="0"/>
  </p:normalViewPr>
  <p:slideViewPr>
    <p:cSldViewPr snapToGrid="0">
      <p:cViewPr varScale="1">
        <p:scale>
          <a:sx n="67" d="100"/>
          <a:sy n="67" d="100"/>
        </p:scale>
        <p:origin x="1334" y="38"/>
      </p:cViewPr>
      <p:guideLst/>
    </p:cSldViewPr>
  </p:slideViewPr>
  <p:notesTextViewPr>
    <p:cViewPr>
      <p:scale>
        <a:sx n="1" d="1"/>
        <a:sy n="1" d="1"/>
      </p:scale>
      <p:origin x="0" y="0"/>
    </p:cViewPr>
  </p:notesTextViewPr>
  <p:sorterViewPr>
    <p:cViewPr>
      <p:scale>
        <a:sx n="100" d="100"/>
        <a:sy n="100" d="100"/>
      </p:scale>
      <p:origin x="0" y="-12571"/>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34D95924-5A67-4FA3-AB01-EA94543B8176}">
      <dgm:prSet phldrT="[نص]" custT="1"/>
      <dgm:spPr>
        <a:solidFill>
          <a:srgbClr val="00B0F0">
            <a:alpha val="90000"/>
          </a:srgbClr>
        </a:solidFill>
        <a:ln w="12700" cap="flat" cmpd="sng" algn="ctr">
          <a:solidFill>
            <a:srgbClr val="FFC000"/>
          </a:solidFill>
          <a:prstDash val="solid"/>
          <a:miter lim="800000"/>
        </a:ln>
        <a:effectLst/>
      </dgm:spPr>
      <dgm:t>
        <a:bodyPr spcFirstLastPara="0" vert="horz" wrap="square" lIns="68580" tIns="68580" rIns="68580" bIns="68580" numCol="1" spcCol="1270" anchor="ctr" anchorCtr="0"/>
        <a:lstStyle/>
        <a:p>
          <a:pPr marL="0" lvl="0" indent="0" algn="ctr" defTabSz="800100" rtl="1">
            <a:lnSpc>
              <a:spcPct val="90000"/>
            </a:lnSpc>
            <a:spcBef>
              <a:spcPct val="0"/>
            </a:spcBef>
            <a:spcAft>
              <a:spcPct val="35000"/>
            </a:spcAft>
            <a:buNone/>
          </a:pPr>
          <a:r>
            <a:rPr lang="ar-SA" sz="1800" kern="1200" dirty="0">
              <a:latin typeface="Alexandria Light" pitchFamily="2" charset="-78"/>
              <a:cs typeface="Alexandria Light" pitchFamily="2" charset="-78"/>
            </a:rPr>
            <a:t>وحدة الواجهة</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gm:t>
    </dgm:pt>
    <dgm:pt modelId="{E2562197-C1AD-4D9A-8057-5BDB0EA920B8}" type="par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4658CE29-581E-4FD5-A312-26EAD4597766}">
      <dgm:prSet phldrT="[نص]" custT="1"/>
      <dgm:spPr>
        <a:solidFill>
          <a:srgbClr val="00B0F0">
            <a:alpha val="58000"/>
          </a:srgbClr>
        </a:solidFill>
        <a:ln>
          <a:solidFill>
            <a:schemeClr val="accent4"/>
          </a:solidFill>
        </a:ln>
      </dgm:spPr>
      <dgm:t>
        <a:bodyPr/>
        <a:lstStyle/>
        <a:p>
          <a:pPr algn="ctr" rtl="1"/>
          <a:r>
            <a:rPr lang="ar-SA" sz="1600" b="1" kern="1200" dirty="0">
              <a:effectLst/>
              <a:latin typeface="Calibri" panose="020F0502020204030204" pitchFamily="34" charset="0"/>
              <a:ea typeface="Calibri" panose="020F0502020204030204" pitchFamily="34" charset="0"/>
              <a:cs typeface="Alexandria" pitchFamily="2" charset="-78"/>
            </a:rPr>
            <a:t> </a:t>
          </a:r>
          <a:r>
            <a:rPr lang="ar-SA" sz="1800" kern="1200" dirty="0">
              <a:latin typeface="Alexandria Light" pitchFamily="2" charset="-78"/>
              <a:cs typeface="Alexandria Light" pitchFamily="2" charset="-78"/>
            </a:rPr>
            <a:t>وحدة المجال</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gm:t>
    </dgm:pt>
    <dgm:pt modelId="{8206AF4B-5518-4CCB-812D-571EF3CEB751}" type="parTrans" cxnId="{1A22811D-BD86-4862-8D98-4AD889E984E0}">
      <dgm:prSet/>
      <dgm:spPr/>
      <dgm:t>
        <a:bodyPr/>
        <a:lstStyle/>
        <a:p>
          <a:pPr algn="ctr" rtl="1"/>
          <a:endParaRPr lang="ar-SA"/>
        </a:p>
      </dgm:t>
    </dgm:pt>
    <dgm:pt modelId="{5CB3FDFE-EF7B-4EF9-952C-99457C009BB0}" type="sibTrans" cxnId="{1A22811D-BD86-4862-8D98-4AD889E984E0}">
      <dgm:prSet/>
      <dgm:spPr/>
      <dgm:t>
        <a:bodyPr/>
        <a:lstStyle/>
        <a:p>
          <a:pPr algn="ctr" rtl="1"/>
          <a:endParaRPr lang="ar-SA"/>
        </a:p>
      </dgm:t>
    </dgm:pt>
    <dgm:pt modelId="{77987502-DA63-4B1C-8BAD-5DE329405AE0}">
      <dgm:prSet phldrT="[نص]" custT="1"/>
      <dgm:spPr>
        <a:solidFill>
          <a:srgbClr val="00B0F0">
            <a:alpha val="90000"/>
          </a:srgbClr>
        </a:solidFill>
        <a:ln>
          <a:solidFill>
            <a:schemeClr val="accent4"/>
          </a:solidFill>
        </a:ln>
      </dgm:spPr>
      <dgm:t>
        <a:bodyPr/>
        <a:lstStyle/>
        <a:p>
          <a:pPr algn="ctr" rtl="1"/>
          <a:r>
            <a:rPr lang="ar-SA" sz="2200" b="1" kern="1200" dirty="0">
              <a:effectLst/>
              <a:latin typeface="Alexandria Light" pitchFamily="2" charset="-78"/>
              <a:ea typeface="Calibri" panose="020F0502020204030204" pitchFamily="34" charset="0"/>
              <a:cs typeface="Alexandria Light" pitchFamily="2" charset="-78"/>
            </a:rPr>
            <a:t> </a:t>
          </a:r>
          <a:r>
            <a:rPr lang="ar-SA" sz="1800" kern="1200" dirty="0">
              <a:latin typeface="Alexandria Light" pitchFamily="2" charset="-78"/>
              <a:cs typeface="Alexandria Light" pitchFamily="2" charset="-78"/>
            </a:rPr>
            <a:t>وحدة الطالب</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gm:t>
    </dgm:pt>
    <dgm:pt modelId="{032E3022-AE91-41D0-BB32-C52A20B2CB20}" type="parTrans" cxnId="{4386ECA5-5E1F-473A-9863-67BAB6DC4A78}">
      <dgm:prSet/>
      <dgm:spPr/>
      <dgm:t>
        <a:bodyPr/>
        <a:lstStyle/>
        <a:p>
          <a:pPr algn="ctr" rtl="1"/>
          <a:endParaRPr lang="ar-SA"/>
        </a:p>
      </dgm:t>
    </dgm:pt>
    <dgm:pt modelId="{6220C85A-ECC6-4A86-9411-11419F3EBDE2}" type="sibTrans" cxnId="{4386ECA5-5E1F-473A-9863-67BAB6DC4A78}">
      <dgm:prSet/>
      <dgm:spPr/>
      <dgm:t>
        <a:bodyPr/>
        <a:lstStyle/>
        <a:p>
          <a:pPr algn="ctr" rtl="1"/>
          <a:endParaRPr lang="ar-SA"/>
        </a:p>
      </dgm:t>
    </dgm:pt>
    <dgm:pt modelId="{41CD8D29-BD45-469C-AF24-C078AB0C1E85}">
      <dgm:prSet phldrT="[نص]" custT="1"/>
      <dgm:spPr>
        <a:solidFill>
          <a:srgbClr val="00B0F0">
            <a:alpha val="90000"/>
          </a:srgbClr>
        </a:solidFill>
        <a:ln>
          <a:solidFill>
            <a:schemeClr val="accent4"/>
          </a:solidFill>
        </a:ln>
      </dgm:spPr>
      <dgm:t>
        <a:bodyPr/>
        <a:lstStyle/>
        <a:p>
          <a:pPr algn="ctr" rtl="1"/>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الوحدة التدريسية</a:t>
          </a:r>
        </a:p>
      </dgm:t>
    </dgm:pt>
    <dgm:pt modelId="{D2F15D39-D779-4A19-A00D-096453FFDF03}" type="parTrans" cxnId="{FAC465E9-23E1-4070-90ED-B57944E88A80}">
      <dgm:prSet/>
      <dgm:spPr/>
      <dgm:t>
        <a:bodyPr/>
        <a:lstStyle/>
        <a:p>
          <a:pPr algn="ctr" rtl="1"/>
          <a:endParaRPr lang="ar-SA"/>
        </a:p>
      </dgm:t>
    </dgm:pt>
    <dgm:pt modelId="{A830EBE0-D863-4809-A3ED-924FFAA5E62D}" type="sibTrans" cxnId="{FAC465E9-23E1-4070-90ED-B57944E88A80}">
      <dgm:prSet/>
      <dgm:spPr/>
      <dgm:t>
        <a:bodyPr/>
        <a:lstStyle/>
        <a:p>
          <a:pPr algn="ct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042473C5-2FAB-4836-AD2D-E4EB80E8076F}" type="pres">
      <dgm:prSet presAssocID="{34D95924-5A67-4FA3-AB01-EA94543B8176}" presName="node" presStyleLbl="node1" presStyleIdx="0" presStyleCnt="4" custScaleX="96768" custScaleY="85582" custLinFactNeighborX="2011" custLinFactNeighborY="519">
        <dgm:presLayoutVars>
          <dgm:bulletEnabled val="1"/>
        </dgm:presLayoutVars>
      </dgm:prSet>
      <dgm:spPr>
        <a:xfrm>
          <a:off x="1000749" y="7828"/>
          <a:ext cx="2026138" cy="1215682"/>
        </a:xfrm>
        <a:prstGeom prst="rect">
          <a:avLst/>
        </a:prstGeom>
      </dgm:spPr>
    </dgm:pt>
    <dgm:pt modelId="{8AAC53E7-4266-4DE0-B41A-C5505883D4A2}" type="pres">
      <dgm:prSet presAssocID="{C558F5F8-9603-4988-95CA-7772A559A48D}" presName="sibTrans" presStyleCnt="0"/>
      <dgm:spPr/>
    </dgm:pt>
    <dgm:pt modelId="{65D8C69B-DBB5-45A7-9FA3-FBDC23BBF391}" type="pres">
      <dgm:prSet presAssocID="{77987502-DA63-4B1C-8BAD-5DE329405AE0}" presName="node" presStyleLbl="node1" presStyleIdx="1" presStyleCnt="4" custScaleX="92482" custScaleY="89042" custLinFactNeighborX="2011" custLinFactNeighborY="-2214">
        <dgm:presLayoutVars>
          <dgm:bulletEnabled val="1"/>
        </dgm:presLayoutVars>
      </dgm:prSet>
      <dgm:spPr/>
    </dgm:pt>
    <dgm:pt modelId="{D18E4AD6-E040-4A21-A4C0-D51F83351555}" type="pres">
      <dgm:prSet presAssocID="{6220C85A-ECC6-4A86-9411-11419F3EBDE2}" presName="sibTrans" presStyleCnt="0"/>
      <dgm:spPr/>
    </dgm:pt>
    <dgm:pt modelId="{F9CBA86C-49F9-4A2C-9973-885644A014B2}" type="pres">
      <dgm:prSet presAssocID="{41CD8D29-BD45-469C-AF24-C078AB0C1E85}" presName="node" presStyleLbl="node1" presStyleIdx="2" presStyleCnt="4" custScaleX="95001" custScaleY="83491" custLinFactNeighborX="-69" custLinFactNeighborY="55">
        <dgm:presLayoutVars>
          <dgm:bulletEnabled val="1"/>
        </dgm:presLayoutVars>
      </dgm:prSet>
      <dgm:spPr/>
    </dgm:pt>
    <dgm:pt modelId="{21C02945-9F21-4395-9565-A9780D595970}" type="pres">
      <dgm:prSet presAssocID="{A830EBE0-D863-4809-A3ED-924FFAA5E62D}" presName="sibTrans" presStyleCnt="0"/>
      <dgm:spPr/>
    </dgm:pt>
    <dgm:pt modelId="{197641B7-2E62-4490-898B-BF73874E8013}" type="pres">
      <dgm:prSet presAssocID="{4658CE29-581E-4FD5-A312-26EAD4597766}" presName="node" presStyleLbl="node1" presStyleIdx="3" presStyleCnt="4" custScaleX="93484" custScaleY="81020">
        <dgm:presLayoutVars>
          <dgm:bulletEnabled val="1"/>
        </dgm:presLayoutVars>
      </dgm:prSet>
      <dgm:spPr/>
    </dgm:pt>
  </dgm:ptLst>
  <dgm:cxnLst>
    <dgm:cxn modelId="{AEBACB0E-C943-41BA-8739-0A71F9819D52}" type="presOf" srcId="{41CD8D29-BD45-469C-AF24-C078AB0C1E85}" destId="{F9CBA86C-49F9-4A2C-9973-885644A014B2}" srcOrd="0" destOrd="0" presId="urn:microsoft.com/office/officeart/2005/8/layout/default"/>
    <dgm:cxn modelId="{1A22811D-BD86-4862-8D98-4AD889E984E0}" srcId="{775E222A-5CB0-4D83-9082-AD20C3100211}" destId="{4658CE29-581E-4FD5-A312-26EAD4597766}" srcOrd="3" destOrd="0" parTransId="{8206AF4B-5518-4CCB-812D-571EF3CEB751}" sibTransId="{5CB3FDFE-EF7B-4EF9-952C-99457C009BB0}"/>
    <dgm:cxn modelId="{5C1D2B35-AA46-4F02-8A31-85CF6E4D701B}" type="presOf" srcId="{4658CE29-581E-4FD5-A312-26EAD4597766}" destId="{197641B7-2E62-4490-898B-BF73874E8013}" srcOrd="0" destOrd="0" presId="urn:microsoft.com/office/officeart/2005/8/layout/default"/>
    <dgm:cxn modelId="{92DF6564-4A4F-4F35-97B2-CDEBD840C279}" type="presOf" srcId="{77987502-DA63-4B1C-8BAD-5DE329405AE0}" destId="{65D8C69B-DBB5-45A7-9FA3-FBDC23BBF391}" srcOrd="0" destOrd="0" presId="urn:microsoft.com/office/officeart/2005/8/layout/default"/>
    <dgm:cxn modelId="{29446358-ED0B-4C53-A971-6B5891BAD4A1}" type="presOf" srcId="{34D95924-5A67-4FA3-AB01-EA94543B8176}" destId="{042473C5-2FAB-4836-AD2D-E4EB80E8076F}" srcOrd="0" destOrd="0" presId="urn:microsoft.com/office/officeart/2005/8/layout/default"/>
    <dgm:cxn modelId="{4386ECA5-5E1F-473A-9863-67BAB6DC4A78}" srcId="{775E222A-5CB0-4D83-9082-AD20C3100211}" destId="{77987502-DA63-4B1C-8BAD-5DE329405AE0}" srcOrd="1" destOrd="0" parTransId="{032E3022-AE91-41D0-BB32-C52A20B2CB20}" sibTransId="{6220C85A-ECC6-4A86-9411-11419F3EBDE2}"/>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0" destOrd="0" parTransId="{E2562197-C1AD-4D9A-8057-5BDB0EA920B8}" sibTransId="{C558F5F8-9603-4988-95CA-7772A559A48D}"/>
    <dgm:cxn modelId="{FAC465E9-23E1-4070-90ED-B57944E88A80}" srcId="{775E222A-5CB0-4D83-9082-AD20C3100211}" destId="{41CD8D29-BD45-469C-AF24-C078AB0C1E85}" srcOrd="2" destOrd="0" parTransId="{D2F15D39-D779-4A19-A00D-096453FFDF03}" sibTransId="{A830EBE0-D863-4809-A3ED-924FFAA5E62D}"/>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6B4D0921-50A1-4C70-9F5A-1869CC781A64}" type="presParOf" srcId="{77CDCE55-57A4-4709-8A45-A852C9E57E8B}" destId="{65D8C69B-DBB5-45A7-9FA3-FBDC23BBF391}" srcOrd="2" destOrd="0" presId="urn:microsoft.com/office/officeart/2005/8/layout/default"/>
    <dgm:cxn modelId="{20A0BED7-82DD-4BF5-9871-ECDDA30443D7}" type="presParOf" srcId="{77CDCE55-57A4-4709-8A45-A852C9E57E8B}" destId="{D18E4AD6-E040-4A21-A4C0-D51F83351555}" srcOrd="3" destOrd="0" presId="urn:microsoft.com/office/officeart/2005/8/layout/default"/>
    <dgm:cxn modelId="{9964B000-B823-4478-9786-3C800DD9C449}" type="presParOf" srcId="{77CDCE55-57A4-4709-8A45-A852C9E57E8B}" destId="{F9CBA86C-49F9-4A2C-9973-885644A014B2}" srcOrd="4" destOrd="0" presId="urn:microsoft.com/office/officeart/2005/8/layout/default"/>
    <dgm:cxn modelId="{BEA3985C-716C-4C2C-AFD9-A6B4912FC570}" type="presParOf" srcId="{77CDCE55-57A4-4709-8A45-A852C9E57E8B}" destId="{21C02945-9F21-4395-9565-A9780D595970}" srcOrd="5" destOrd="0" presId="urn:microsoft.com/office/officeart/2005/8/layout/default"/>
    <dgm:cxn modelId="{EF35BC89-E2C8-4A4D-A5EE-40C461A95D20}" type="presParOf" srcId="{77CDCE55-57A4-4709-8A45-A852C9E57E8B}" destId="{197641B7-2E62-4490-898B-BF73874E8013}" srcOrd="6" destOrd="0" presId="urn:microsoft.com/office/officeart/2005/8/layout/default"/>
  </dgm:cxnLst>
  <dgm:bg/>
  <dgm:whole>
    <a:ln>
      <a:solidFill>
        <a:schemeClr val="accent4"/>
      </a:solidFill>
      <a:extLst>
        <a:ext uri="{C807C97D-BFC1-408E-A445-0C87EB9F89A2}">
          <ask:lineSketchStyleProps xmlns:ask="http://schemas.microsoft.com/office/drawing/2018/sketchyshapes">
            <ask:type>
              <ask:lineSketchNone/>
            </ask:type>
          </ask:lineSketchStyleProps>
        </a:ext>
      </a:extLst>
    </a:ln>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A3560186-D370-4F8F-90E4-EC4CE6BA21CD}">
      <dgm:prSet phldrT="[نص]" custT="1"/>
      <dgm:spPr>
        <a:solidFill>
          <a:srgbClr val="00B0F0">
            <a:alpha val="82000"/>
          </a:srgbClr>
        </a:solidFill>
        <a:ln>
          <a:solidFill>
            <a:schemeClr val="accent2"/>
          </a:solidFill>
        </a:ln>
      </dgm:spPr>
      <dgm:t>
        <a:bodyPr/>
        <a:lstStyle/>
        <a:p>
          <a:pPr algn="ctr" rtl="1"/>
          <a:r>
            <a:rPr lang="ar-SA" sz="1800" b="0" kern="1200" dirty="0">
              <a:solidFill>
                <a:prstClr val="white"/>
              </a:solidFill>
              <a:latin typeface="Alexandria Medium" pitchFamily="2" charset="-78"/>
              <a:ea typeface="+mn-ea"/>
              <a:cs typeface="Alexandria Medium" pitchFamily="2" charset="-78"/>
            </a:rPr>
            <a:t>الاستقلالية</a:t>
          </a:r>
          <a:endParaRPr lang="ar-SA" sz="2000" b="0" kern="1200" dirty="0">
            <a:solidFill>
              <a:prstClr val="white"/>
            </a:solidFill>
            <a:latin typeface="Alexandria Medium" pitchFamily="2" charset="-78"/>
            <a:ea typeface="+mn-ea"/>
            <a:cs typeface="Alexandria Medium" pitchFamily="2" charset="-78"/>
          </a:endParaRPr>
        </a:p>
      </dgm:t>
    </dgm:pt>
    <dgm:pt modelId="{D25FB2A2-4DF7-4048-A184-0E34B6CE8840}" type="parTrans" cxnId="{86482037-4E6D-4A8E-A219-02450C7115F2}">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70B650DC-0BD9-4F9B-BB3E-8219DA1B5AD7}" type="sibTrans" cxnId="{86482037-4E6D-4A8E-A219-02450C7115F2}">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7D8EE7C7-A1F2-4710-8084-9F57E5D7DCCC}">
      <dgm:prSet phldrT="[نص]" custT="1"/>
      <dgm:spPr>
        <a:solidFill>
          <a:srgbClr val="00B0F0">
            <a:alpha val="74000"/>
          </a:srgbClr>
        </a:solidFill>
        <a:ln>
          <a:solidFill>
            <a:schemeClr val="accent2"/>
          </a:solidFill>
        </a:ln>
      </dgm:spPr>
      <dgm:t>
        <a:bodyPr/>
        <a:lstStyle/>
        <a:p>
          <a:pPr algn="ctr" rtl="1"/>
          <a:r>
            <a:rPr lang="ar-SA" sz="2000" b="0" kern="1200" dirty="0">
              <a:solidFill>
                <a:prstClr val="white"/>
              </a:solidFill>
              <a:latin typeface="Alexandria Medium" pitchFamily="2" charset="-78"/>
              <a:ea typeface="+mn-ea"/>
              <a:cs typeface="Alexandria Medium" pitchFamily="2" charset="-78"/>
            </a:rPr>
            <a:t>الفردية</a:t>
          </a:r>
          <a:endParaRPr lang="ar-SA" sz="1400" b="0" kern="1200" dirty="0">
            <a:latin typeface="Alexandria Light" pitchFamily="2" charset="-78"/>
            <a:ea typeface="+mn-ea"/>
            <a:cs typeface="Alexandria Light" pitchFamily="2" charset="-78"/>
          </a:endParaRPr>
        </a:p>
      </dgm:t>
    </dgm:pt>
    <dgm:pt modelId="{17924703-6059-40A3-B197-4C756E34238A}" type="parTrans" cxnId="{28B757F2-8701-4EE3-8776-60D4C18A2B21}">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D5B6645B-0C59-4A11-807A-AD7A184B3CA3}" type="sibTrans" cxnId="{28B757F2-8701-4EE3-8776-60D4C18A2B21}">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0C59020D-0456-4BAA-B9C4-AEBB95EC8BCB}">
      <dgm:prSet phldrT="[نص]" custT="1"/>
      <dgm:spPr>
        <a:solidFill>
          <a:srgbClr val="00B0F0">
            <a:alpha val="58000"/>
          </a:srgbClr>
        </a:solidFill>
        <a:ln>
          <a:solidFill>
            <a:schemeClr val="accent2"/>
          </a:solidFill>
        </a:ln>
      </dgm:spPr>
      <dgm:t>
        <a:bodyPr/>
        <a:lstStyle/>
        <a:p>
          <a:pPr algn="ctr" rtl="1"/>
          <a:r>
            <a:rPr lang="ar-SA" sz="1800" b="0" kern="1200" dirty="0">
              <a:solidFill>
                <a:prstClr val="white"/>
              </a:solidFill>
              <a:latin typeface="Alexandria Medium" pitchFamily="2" charset="-78"/>
              <a:ea typeface="+mn-ea"/>
              <a:cs typeface="Alexandria Medium" pitchFamily="2" charset="-78"/>
            </a:rPr>
            <a:t>النفعية</a:t>
          </a:r>
        </a:p>
      </dgm:t>
    </dgm:pt>
    <dgm:pt modelId="{28E3CF6F-8FE7-4435-B32A-68A5AB493FF4}" type="parTrans" cxnId="{7371FFE1-3606-4A42-B0A1-FAC06B410011}">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FD301539-4B08-405F-AE57-94AF8940ABC7}" type="sibTrans" cxnId="{7371FFE1-3606-4A42-B0A1-FAC06B410011}">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AACB9449-12F7-4702-AF0F-A824C9122CD7}">
      <dgm:prSet phldrT="[نص]" custT="1"/>
      <dgm:spPr>
        <a:solidFill>
          <a:srgbClr val="00B0F0">
            <a:alpha val="50000"/>
          </a:srgbClr>
        </a:solidFill>
        <a:ln>
          <a:solidFill>
            <a:schemeClr val="accent2"/>
          </a:solidFill>
        </a:ln>
      </dgm:spPr>
      <dgm:t>
        <a:bodyPr/>
        <a:lstStyle/>
        <a:p>
          <a:pPr algn="ctr" rtl="1"/>
          <a:r>
            <a:rPr lang="ar-SA" sz="1800" b="0" kern="1200" dirty="0">
              <a:solidFill>
                <a:prstClr val="white"/>
              </a:solidFill>
              <a:latin typeface="Alexandria Medium" pitchFamily="2" charset="-78"/>
              <a:ea typeface="+mn-ea"/>
              <a:cs typeface="Alexandria Medium" pitchFamily="2" charset="-78"/>
            </a:rPr>
            <a:t>الافتراضية</a:t>
          </a:r>
        </a:p>
      </dgm:t>
    </dgm:pt>
    <dgm:pt modelId="{41D81F30-2D25-40CA-B04F-6DCDFA87C417}" type="parTrans" cxnId="{208FF09C-006B-4BA9-9785-C708EABD5038}">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3723E6ED-4620-4547-97F1-48DE73846868}" type="sibTrans" cxnId="{208FF09C-006B-4BA9-9785-C708EABD5038}">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34D95924-5A67-4FA3-AB01-EA94543B8176}">
      <dgm:prSet phldrT="[نص]" custT="1"/>
      <dgm:spPr>
        <a:solidFill>
          <a:srgbClr val="00B0F0">
            <a:alpha val="90000"/>
          </a:srgbClr>
        </a:solidFill>
        <a:ln w="19050">
          <a:solidFill>
            <a:schemeClr val="accent2"/>
          </a:solidFill>
        </a:ln>
      </dgm:spPr>
      <dgm:t>
        <a:bodyPr/>
        <a:lstStyle/>
        <a:p>
          <a:pPr algn="ctr" rtl="1"/>
          <a:r>
            <a:rPr lang="ar-SA" sz="1800" b="0" kern="1200" dirty="0">
              <a:effectLst/>
              <a:latin typeface="Calibri" panose="020F0502020204030204" pitchFamily="34" charset="0"/>
              <a:ea typeface="Calibri" panose="020F0502020204030204" pitchFamily="34" charset="0"/>
              <a:cs typeface="Alexandria" pitchFamily="2" charset="-78"/>
            </a:rPr>
            <a:t>الاندماج</a:t>
          </a:r>
          <a:endParaRPr lang="ar-SA" sz="1400" b="0" kern="1200" dirty="0">
            <a:latin typeface="Alexandria Light" pitchFamily="2" charset="-78"/>
            <a:ea typeface="+mn-ea"/>
            <a:cs typeface="Alexandria Light" pitchFamily="2" charset="-78"/>
          </a:endParaRPr>
        </a:p>
      </dgm:t>
    </dgm:pt>
    <dgm:pt modelId="{E2562197-C1AD-4D9A-8057-5BDB0EA920B8}" type="par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4658CE29-581E-4FD5-A312-26EAD4597766}">
      <dgm:prSet phldrT="[نص]" custT="1"/>
      <dgm:spPr>
        <a:solidFill>
          <a:srgbClr val="00B0F0">
            <a:alpha val="58000"/>
          </a:srgbClr>
        </a:solidFill>
        <a:ln>
          <a:solidFill>
            <a:schemeClr val="accent2"/>
          </a:solidFill>
        </a:ln>
      </dgm:spPr>
      <dgm:t>
        <a:bodyPr/>
        <a:lstStyle/>
        <a:p>
          <a:pPr algn="ctr" rtl="1"/>
          <a:r>
            <a:rPr lang="ar-SA" sz="1800" b="0" kern="1200" dirty="0">
              <a:solidFill>
                <a:prstClr val="white"/>
              </a:solidFill>
              <a:latin typeface="Alexandria Medium" pitchFamily="2" charset="-78"/>
              <a:ea typeface="+mn-ea"/>
              <a:cs typeface="Alexandria Medium" pitchFamily="2" charset="-78"/>
            </a:rPr>
            <a:t>الاعتمادية</a:t>
          </a:r>
        </a:p>
      </dgm:t>
    </dgm:pt>
    <dgm:pt modelId="{8206AF4B-5518-4CCB-812D-571EF3CEB751}" type="parTrans" cxnId="{1A22811D-BD86-4862-8D98-4AD889E984E0}">
      <dgm:prSet/>
      <dgm:spPr/>
      <dgm:t>
        <a:bodyPr/>
        <a:lstStyle/>
        <a:p>
          <a:pPr algn="ctr" rtl="1"/>
          <a:endParaRPr lang="ar-SA"/>
        </a:p>
      </dgm:t>
    </dgm:pt>
    <dgm:pt modelId="{5CB3FDFE-EF7B-4EF9-952C-99457C009BB0}" type="sibTrans" cxnId="{1A22811D-BD86-4862-8D98-4AD889E984E0}">
      <dgm:prSet/>
      <dgm:spPr/>
      <dgm:t>
        <a:bodyPr/>
        <a:lstStyle/>
        <a:p>
          <a:pPr algn="ctr" rtl="1"/>
          <a:endParaRPr lang="ar-SA"/>
        </a:p>
      </dgm:t>
    </dgm:pt>
    <dgm:pt modelId="{FAD43CC4-9666-4DB7-9A7F-3FF5B789700C}">
      <dgm:prSet phldrT="[نص]" custT="1"/>
      <dgm:spPr>
        <a:solidFill>
          <a:srgbClr val="00B0F0">
            <a:alpha val="74000"/>
          </a:srgbClr>
        </a:solidFill>
        <a:ln>
          <a:solidFill>
            <a:schemeClr val="accent2"/>
          </a:solidFill>
        </a:ln>
      </dgm:spPr>
      <dgm:t>
        <a:bodyPr/>
        <a:lstStyle/>
        <a:p>
          <a:pPr algn="ctr" rtl="1"/>
          <a:r>
            <a:rPr lang="ar-SA" sz="2000" b="0" kern="1200" dirty="0">
              <a:solidFill>
                <a:prstClr val="white"/>
              </a:solidFill>
              <a:latin typeface="Alexandria Medium" pitchFamily="2" charset="-78"/>
              <a:ea typeface="+mn-ea"/>
              <a:cs typeface="Alexandria Medium" pitchFamily="2" charset="-78"/>
            </a:rPr>
            <a:t>الغرضية</a:t>
          </a:r>
        </a:p>
      </dgm:t>
    </dgm:pt>
    <dgm:pt modelId="{6EA1E287-2B62-4304-8497-E6CE5E721B29}" type="parTrans" cxnId="{F539BF74-C3F0-4FDB-B96D-3E714173FC14}">
      <dgm:prSet/>
      <dgm:spPr/>
      <dgm:t>
        <a:bodyPr/>
        <a:lstStyle/>
        <a:p>
          <a:pPr algn="ctr" rtl="1"/>
          <a:endParaRPr lang="ar-SA"/>
        </a:p>
      </dgm:t>
    </dgm:pt>
    <dgm:pt modelId="{2993BD92-D129-4FAA-A203-2263C7A40EC5}" type="sibTrans" cxnId="{F539BF74-C3F0-4FDB-B96D-3E714173FC14}">
      <dgm:prSet/>
      <dgm:spPr/>
      <dgm:t>
        <a:bodyPr/>
        <a:lstStyle/>
        <a:p>
          <a:pPr algn="ctr" rtl="1"/>
          <a:endParaRPr lang="ar-SA"/>
        </a:p>
      </dgm:t>
    </dgm:pt>
    <dgm:pt modelId="{CCFF4353-CA8A-45A6-ADA1-8EAAF034695D}">
      <dgm:prSet phldrT="[نص]" custT="1"/>
      <dgm:spPr>
        <a:solidFill>
          <a:srgbClr val="00B0F0">
            <a:alpha val="74000"/>
          </a:srgbClr>
        </a:solidFill>
        <a:ln>
          <a:solidFill>
            <a:schemeClr val="accent2"/>
          </a:solidFill>
        </a:ln>
      </dgm:spPr>
      <dgm:t>
        <a:bodyPr/>
        <a:lstStyle/>
        <a:p>
          <a:pPr algn="ctr" rtl="1"/>
          <a:r>
            <a:rPr lang="ar-SA" sz="1800" b="0" dirty="0">
              <a:effectLst/>
              <a:latin typeface="Calibri" panose="020F0502020204030204" pitchFamily="34" charset="0"/>
              <a:ea typeface="Calibri" panose="020F0502020204030204" pitchFamily="34" charset="0"/>
              <a:cs typeface="Alexandria" pitchFamily="2" charset="-78"/>
            </a:rPr>
            <a:t>السهولة</a:t>
          </a:r>
          <a:endParaRPr lang="ar-SA" sz="1600" b="0" dirty="0">
            <a:latin typeface="Alexandria Light" pitchFamily="2" charset="-78"/>
            <a:ea typeface="+mn-ea"/>
            <a:cs typeface="Alexandria Light" pitchFamily="2" charset="-78"/>
          </a:endParaRPr>
        </a:p>
      </dgm:t>
    </dgm:pt>
    <dgm:pt modelId="{22707AAD-89A6-4713-8541-102D218EA9AE}" type="parTrans" cxnId="{E290E7BB-E1A3-471A-9105-53DCB2ECA016}">
      <dgm:prSet/>
      <dgm:spPr/>
      <dgm:t>
        <a:bodyPr/>
        <a:lstStyle/>
        <a:p>
          <a:pPr algn="ctr" rtl="1"/>
          <a:endParaRPr lang="ar-SA"/>
        </a:p>
      </dgm:t>
    </dgm:pt>
    <dgm:pt modelId="{65C075F7-486A-4636-8B10-B72B4E6E1643}" type="sibTrans" cxnId="{E290E7BB-E1A3-471A-9105-53DCB2ECA016}">
      <dgm:prSet/>
      <dgm:spPr/>
      <dgm:t>
        <a:bodyPr/>
        <a:lstStyle/>
        <a:p>
          <a:pPr algn="ctr" rtl="1"/>
          <a:endParaRPr lang="ar-SA"/>
        </a:p>
      </dgm:t>
    </dgm:pt>
    <dgm:pt modelId="{7D558A0E-7CEA-4C3A-80BF-244EAD94D082}">
      <dgm:prSet custT="1"/>
      <dgm:spPr>
        <a:noFill/>
      </dgm:spPr>
      <dgm:t>
        <a:bodyPr/>
        <a:lstStyle/>
        <a:p>
          <a:pPr rtl="1"/>
          <a:r>
            <a:rPr lang="ar-SA" sz="1400" b="1" dirty="0">
              <a:solidFill>
                <a:srgbClr val="000000"/>
              </a:solidFill>
              <a:latin typeface="Alexandria Medium" pitchFamily="2" charset="-78"/>
              <a:cs typeface="Alexandria Medium" pitchFamily="2" charset="-78"/>
            </a:rPr>
            <a:t>الشكل (</a:t>
          </a:r>
          <a:r>
            <a:rPr lang="en-US" sz="1400" b="1" dirty="0">
              <a:solidFill>
                <a:srgbClr val="000000"/>
              </a:solidFill>
              <a:latin typeface="Alexandria Medium" pitchFamily="2" charset="-78"/>
              <a:cs typeface="Alexandria Medium" pitchFamily="2" charset="-78"/>
            </a:rPr>
            <a:t>2</a:t>
          </a:r>
          <a:r>
            <a:rPr lang="ar-SA" sz="1400" b="1" dirty="0">
              <a:solidFill>
                <a:srgbClr val="000000"/>
              </a:solidFill>
              <a:latin typeface="Alexandria Medium" pitchFamily="2" charset="-78"/>
              <a:cs typeface="Alexandria Medium" pitchFamily="2" charset="-78"/>
            </a:rPr>
            <a:t>) يبين </a:t>
          </a:r>
          <a:r>
            <a:rPr lang="ar-SA" sz="1400" b="1" dirty="0">
              <a:solidFill>
                <a:srgbClr val="000000"/>
              </a:solidFill>
              <a:latin typeface="Alexandria Medium" pitchFamily="2" charset="-78"/>
              <a:ea typeface="Calibri" panose="020F0502020204030204" pitchFamily="34" charset="0"/>
              <a:cs typeface="Alexandria Medium" pitchFamily="2" charset="-78"/>
            </a:rPr>
            <a:t>خصائص المنصات التعليمية الإلكترونية</a:t>
          </a:r>
          <a:endParaRPr lang="ar-SA" sz="1400" b="1" dirty="0">
            <a:solidFill>
              <a:srgbClr val="000000"/>
            </a:solidFill>
            <a:latin typeface="Alexandria Medium" pitchFamily="2" charset="-78"/>
            <a:cs typeface="Alexandria Medium" pitchFamily="2" charset="-78"/>
          </a:endParaRPr>
        </a:p>
      </dgm:t>
    </dgm:pt>
    <dgm:pt modelId="{F9ED9829-A5B8-4B38-8223-BFABB0F75C21}" type="parTrans" cxnId="{E3330EB4-9E90-4303-8074-787CAFE35896}">
      <dgm:prSet/>
      <dgm:spPr/>
      <dgm:t>
        <a:bodyPr/>
        <a:lstStyle/>
        <a:p>
          <a:pPr rtl="1"/>
          <a:endParaRPr lang="ar-SA"/>
        </a:p>
      </dgm:t>
    </dgm:pt>
    <dgm:pt modelId="{24530708-F29C-49FF-A8A5-38461664A3B6}" type="sibTrans" cxnId="{E3330EB4-9E90-4303-8074-787CAFE35896}">
      <dgm:prSet/>
      <dgm:spPr/>
      <dgm:t>
        <a:bodyPr/>
        <a:lstStyle/>
        <a:p>
          <a:pPr rtl="1"/>
          <a:endParaRPr lang="ar-SA"/>
        </a:p>
      </dgm:t>
    </dgm:pt>
    <dgm:pt modelId="{99FA7BCF-F711-4908-AA90-B89049837E04}">
      <dgm:prSet phldrT="[نص]" custT="1"/>
      <dgm:spPr>
        <a:solidFill>
          <a:srgbClr val="00B0F0">
            <a:alpha val="74000"/>
          </a:srgbClr>
        </a:solidFill>
        <a:ln>
          <a:solidFill>
            <a:schemeClr val="accent2"/>
          </a:solidFill>
        </a:ln>
      </dgm:spPr>
      <dgm:t>
        <a:bodyPr/>
        <a:lstStyle/>
        <a:p>
          <a:pPr rtl="1"/>
          <a:r>
            <a:rPr lang="ar-SA" sz="1600" b="0" dirty="0">
              <a:effectLst/>
              <a:latin typeface="Calibri" panose="020F0502020204030204" pitchFamily="34" charset="0"/>
              <a:ea typeface="Calibri" panose="020F0502020204030204" pitchFamily="34" charset="0"/>
              <a:cs typeface="Alexandria" pitchFamily="2" charset="-78"/>
            </a:rPr>
            <a:t>عدد قليل من المعلمين</a:t>
          </a:r>
          <a:endParaRPr lang="ar-SA" sz="1600" b="0" dirty="0">
            <a:latin typeface="Alexandria Light" pitchFamily="2" charset="-78"/>
            <a:ea typeface="+mn-ea"/>
            <a:cs typeface="Alexandria Light" pitchFamily="2" charset="-78"/>
          </a:endParaRPr>
        </a:p>
      </dgm:t>
    </dgm:pt>
    <dgm:pt modelId="{6914D6D5-9B50-459C-A82D-E826E49AB340}" type="parTrans" cxnId="{191268DB-B6EE-4E24-BE8C-ABC9D657EF0A}">
      <dgm:prSet/>
      <dgm:spPr/>
      <dgm:t>
        <a:bodyPr/>
        <a:lstStyle/>
        <a:p>
          <a:pPr rtl="1"/>
          <a:endParaRPr lang="ar-SA"/>
        </a:p>
      </dgm:t>
    </dgm:pt>
    <dgm:pt modelId="{290C2129-4B47-4F1D-876B-D330211998A7}" type="sibTrans" cxnId="{191268DB-B6EE-4E24-BE8C-ABC9D657EF0A}">
      <dgm:prSet/>
      <dgm:spPr/>
      <dgm:t>
        <a:bodyPr/>
        <a:lstStyle/>
        <a:p>
          <a:pP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042473C5-2FAB-4836-AD2D-E4EB80E8076F}" type="pres">
      <dgm:prSet presAssocID="{34D95924-5A67-4FA3-AB01-EA94543B8176}" presName="node" presStyleLbl="node1" presStyleIdx="0" presStyleCnt="10" custLinFactNeighborX="2011" custLinFactNeighborY="-2214">
        <dgm:presLayoutVars>
          <dgm:bulletEnabled val="1"/>
        </dgm:presLayoutVars>
      </dgm:prSet>
      <dgm:spPr/>
    </dgm:pt>
    <dgm:pt modelId="{8AAC53E7-4266-4DE0-B41A-C5505883D4A2}" type="pres">
      <dgm:prSet presAssocID="{C558F5F8-9603-4988-95CA-7772A559A48D}" presName="sibTrans" presStyleCnt="0"/>
      <dgm:spPr/>
    </dgm:pt>
    <dgm:pt modelId="{15BDEB04-706A-4BB5-9189-18D0A74BB248}" type="pres">
      <dgm:prSet presAssocID="{A3560186-D370-4F8F-90E4-EC4CE6BA21CD}" presName="node" presStyleLbl="node1" presStyleIdx="1" presStyleCnt="10">
        <dgm:presLayoutVars>
          <dgm:bulletEnabled val="1"/>
        </dgm:presLayoutVars>
      </dgm:prSet>
      <dgm:spPr/>
    </dgm:pt>
    <dgm:pt modelId="{917DB95E-DBA6-46B3-BA81-C0D625C634FE}" type="pres">
      <dgm:prSet presAssocID="{70B650DC-0BD9-4F9B-BB3E-8219DA1B5AD7}" presName="sibTrans" presStyleCnt="0"/>
      <dgm:spPr/>
    </dgm:pt>
    <dgm:pt modelId="{BDA771ED-E88C-4AFD-AEC5-967503F6FBD2}" type="pres">
      <dgm:prSet presAssocID="{7D8EE7C7-A1F2-4710-8084-9F57E5D7DCCC}" presName="node" presStyleLbl="node1" presStyleIdx="2" presStyleCnt="10">
        <dgm:presLayoutVars>
          <dgm:bulletEnabled val="1"/>
        </dgm:presLayoutVars>
      </dgm:prSet>
      <dgm:spPr/>
    </dgm:pt>
    <dgm:pt modelId="{188414EB-52B1-4924-A4B8-7057C9E90D97}" type="pres">
      <dgm:prSet presAssocID="{D5B6645B-0C59-4A11-807A-AD7A184B3CA3}" presName="sibTrans" presStyleCnt="0"/>
      <dgm:spPr/>
    </dgm:pt>
    <dgm:pt modelId="{30136685-3B45-45ED-AEF2-EFB1EE1201BA}" type="pres">
      <dgm:prSet presAssocID="{FAD43CC4-9666-4DB7-9A7F-3FF5B789700C}" presName="node" presStyleLbl="node1" presStyleIdx="3" presStyleCnt="10">
        <dgm:presLayoutVars>
          <dgm:bulletEnabled val="1"/>
        </dgm:presLayoutVars>
      </dgm:prSet>
      <dgm:spPr/>
    </dgm:pt>
    <dgm:pt modelId="{DBB4A962-6559-4D46-A907-A871F9340DAD}" type="pres">
      <dgm:prSet presAssocID="{2993BD92-D129-4FAA-A203-2263C7A40EC5}" presName="sibTrans" presStyleCnt="0"/>
      <dgm:spPr/>
    </dgm:pt>
    <dgm:pt modelId="{C0DF56E9-807E-44C1-A976-0493D8E18D54}" type="pres">
      <dgm:prSet presAssocID="{CCFF4353-CA8A-45A6-ADA1-8EAAF034695D}" presName="node" presStyleLbl="node1" presStyleIdx="4" presStyleCnt="10" custScaleY="96393">
        <dgm:presLayoutVars>
          <dgm:bulletEnabled val="1"/>
        </dgm:presLayoutVars>
      </dgm:prSet>
      <dgm:spPr/>
    </dgm:pt>
    <dgm:pt modelId="{A509C2D0-3E09-4D2E-A36C-91ABB730CE4B}" type="pres">
      <dgm:prSet presAssocID="{65C075F7-486A-4636-8B10-B72B4E6E1643}" presName="sibTrans" presStyleCnt="0"/>
      <dgm:spPr/>
    </dgm:pt>
    <dgm:pt modelId="{D01BA7BA-1D89-43DC-AA5D-BCB4FE41C14B}" type="pres">
      <dgm:prSet presAssocID="{99FA7BCF-F711-4908-AA90-B89049837E04}" presName="node" presStyleLbl="node1" presStyleIdx="5" presStyleCnt="10" custScaleY="96393">
        <dgm:presLayoutVars>
          <dgm:bulletEnabled val="1"/>
        </dgm:presLayoutVars>
      </dgm:prSet>
      <dgm:spPr/>
    </dgm:pt>
    <dgm:pt modelId="{ED952EEC-7C57-440C-AC90-6771545DEA00}" type="pres">
      <dgm:prSet presAssocID="{290C2129-4B47-4F1D-876B-D330211998A7}" presName="sibTrans" presStyleCnt="0"/>
      <dgm:spPr/>
    </dgm:pt>
    <dgm:pt modelId="{1ECD7448-5FDE-410C-8B4D-DB46AAA1662B}" type="pres">
      <dgm:prSet presAssocID="{0C59020D-0456-4BAA-B9C4-AEBB95EC8BCB}" presName="node" presStyleLbl="node1" presStyleIdx="6" presStyleCnt="10">
        <dgm:presLayoutVars>
          <dgm:bulletEnabled val="1"/>
        </dgm:presLayoutVars>
      </dgm:prSet>
      <dgm:spPr/>
    </dgm:pt>
    <dgm:pt modelId="{2C794741-4026-43D0-81ED-F92F4A43DAAE}" type="pres">
      <dgm:prSet presAssocID="{FD301539-4B08-405F-AE57-94AF8940ABC7}" presName="sibTrans" presStyleCnt="0"/>
      <dgm:spPr/>
    </dgm:pt>
    <dgm:pt modelId="{197641B7-2E62-4490-898B-BF73874E8013}" type="pres">
      <dgm:prSet presAssocID="{4658CE29-581E-4FD5-A312-26EAD4597766}" presName="node" presStyleLbl="node1" presStyleIdx="7" presStyleCnt="10">
        <dgm:presLayoutVars>
          <dgm:bulletEnabled val="1"/>
        </dgm:presLayoutVars>
      </dgm:prSet>
      <dgm:spPr/>
    </dgm:pt>
    <dgm:pt modelId="{4CCEBC5E-B8C3-418E-946B-4FFCB11A7491}" type="pres">
      <dgm:prSet presAssocID="{5CB3FDFE-EF7B-4EF9-952C-99457C009BB0}" presName="sibTrans" presStyleCnt="0"/>
      <dgm:spPr/>
    </dgm:pt>
    <dgm:pt modelId="{C6A29C80-F199-4070-96B5-435F7183F2E5}" type="pres">
      <dgm:prSet presAssocID="{AACB9449-12F7-4702-AF0F-A824C9122CD7}" presName="node" presStyleLbl="node1" presStyleIdx="8" presStyleCnt="10" custLinFactNeighborX="3511" custLinFactNeighborY="1210">
        <dgm:presLayoutVars>
          <dgm:bulletEnabled val="1"/>
        </dgm:presLayoutVars>
      </dgm:prSet>
      <dgm:spPr/>
    </dgm:pt>
    <dgm:pt modelId="{6D16F487-118D-44E0-AA0F-59D922692BA5}" type="pres">
      <dgm:prSet presAssocID="{3723E6ED-4620-4547-97F1-48DE73846868}" presName="sibTrans" presStyleCnt="0"/>
      <dgm:spPr/>
    </dgm:pt>
    <dgm:pt modelId="{CE1CA76E-82EE-4BE8-81E3-CC95E26F0FB2}" type="pres">
      <dgm:prSet presAssocID="{7D558A0E-7CEA-4C3A-80BF-244EAD94D082}" presName="node" presStyleLbl="node1" presStyleIdx="9" presStyleCnt="10" custScaleX="342201" custScaleY="34371" custLinFactNeighborX="528" custLinFactNeighborY="22546">
        <dgm:presLayoutVars>
          <dgm:bulletEnabled val="1"/>
        </dgm:presLayoutVars>
      </dgm:prSet>
      <dgm:spPr/>
    </dgm:pt>
  </dgm:ptLst>
  <dgm:cxnLst>
    <dgm:cxn modelId="{15B2D918-52B6-4564-B9EC-35F8A8B8F831}" type="presOf" srcId="{FAD43CC4-9666-4DB7-9A7F-3FF5B789700C}" destId="{30136685-3B45-45ED-AEF2-EFB1EE1201BA}" srcOrd="0" destOrd="0" presId="urn:microsoft.com/office/officeart/2005/8/layout/default"/>
    <dgm:cxn modelId="{1A22811D-BD86-4862-8D98-4AD889E984E0}" srcId="{775E222A-5CB0-4D83-9082-AD20C3100211}" destId="{4658CE29-581E-4FD5-A312-26EAD4597766}" srcOrd="7" destOrd="0" parTransId="{8206AF4B-5518-4CCB-812D-571EF3CEB751}" sibTransId="{5CB3FDFE-EF7B-4EF9-952C-99457C009BB0}"/>
    <dgm:cxn modelId="{E41CD229-8CDA-443E-A9B0-30ECA204B1A1}" type="presOf" srcId="{0C59020D-0456-4BAA-B9C4-AEBB95EC8BCB}" destId="{1ECD7448-5FDE-410C-8B4D-DB46AAA1662B}" srcOrd="0" destOrd="0" presId="urn:microsoft.com/office/officeart/2005/8/layout/default"/>
    <dgm:cxn modelId="{5C1D2B35-AA46-4F02-8A31-85CF6E4D701B}" type="presOf" srcId="{4658CE29-581E-4FD5-A312-26EAD4597766}" destId="{197641B7-2E62-4490-898B-BF73874E8013}" srcOrd="0" destOrd="0" presId="urn:microsoft.com/office/officeart/2005/8/layout/default"/>
    <dgm:cxn modelId="{86482037-4E6D-4A8E-A219-02450C7115F2}" srcId="{775E222A-5CB0-4D83-9082-AD20C3100211}" destId="{A3560186-D370-4F8F-90E4-EC4CE6BA21CD}" srcOrd="1" destOrd="0" parTransId="{D25FB2A2-4DF7-4048-A184-0E34B6CE8840}" sibTransId="{70B650DC-0BD9-4F9B-BB3E-8219DA1B5AD7}"/>
    <dgm:cxn modelId="{53A8D465-EFEE-4386-9716-02FF07007A2F}" type="presOf" srcId="{A3560186-D370-4F8F-90E4-EC4CE6BA21CD}" destId="{15BDEB04-706A-4BB5-9189-18D0A74BB248}" srcOrd="0" destOrd="0" presId="urn:microsoft.com/office/officeart/2005/8/layout/default"/>
    <dgm:cxn modelId="{F539BF74-C3F0-4FDB-B96D-3E714173FC14}" srcId="{775E222A-5CB0-4D83-9082-AD20C3100211}" destId="{FAD43CC4-9666-4DB7-9A7F-3FF5B789700C}" srcOrd="3" destOrd="0" parTransId="{6EA1E287-2B62-4304-8497-E6CE5E721B29}" sibTransId="{2993BD92-D129-4FAA-A203-2263C7A40EC5}"/>
    <dgm:cxn modelId="{29446358-ED0B-4C53-A971-6B5891BAD4A1}" type="presOf" srcId="{34D95924-5A67-4FA3-AB01-EA94543B8176}" destId="{042473C5-2FAB-4836-AD2D-E4EB80E8076F}" srcOrd="0" destOrd="0" presId="urn:microsoft.com/office/officeart/2005/8/layout/default"/>
    <dgm:cxn modelId="{16DA087B-6E6C-44F6-A719-DFDFC0723686}" type="presOf" srcId="{99FA7BCF-F711-4908-AA90-B89049837E04}" destId="{D01BA7BA-1D89-43DC-AA5D-BCB4FE41C14B}" srcOrd="0" destOrd="0" presId="urn:microsoft.com/office/officeart/2005/8/layout/default"/>
    <dgm:cxn modelId="{81731F87-BFA0-4615-B3C8-1BC3E3B51462}" type="presOf" srcId="{7D558A0E-7CEA-4C3A-80BF-244EAD94D082}" destId="{CE1CA76E-82EE-4BE8-81E3-CC95E26F0FB2}" srcOrd="0" destOrd="0" presId="urn:microsoft.com/office/officeart/2005/8/layout/default"/>
    <dgm:cxn modelId="{208FF09C-006B-4BA9-9785-C708EABD5038}" srcId="{775E222A-5CB0-4D83-9082-AD20C3100211}" destId="{AACB9449-12F7-4702-AF0F-A824C9122CD7}" srcOrd="8" destOrd="0" parTransId="{41D81F30-2D25-40CA-B04F-6DCDFA87C417}" sibTransId="{3723E6ED-4620-4547-97F1-48DE73846868}"/>
    <dgm:cxn modelId="{315FEAA5-A83B-42BA-9A72-1D644926A9F9}" type="presOf" srcId="{7D8EE7C7-A1F2-4710-8084-9F57E5D7DCCC}" destId="{BDA771ED-E88C-4AFD-AEC5-967503F6FBD2}" srcOrd="0" destOrd="0" presId="urn:microsoft.com/office/officeart/2005/8/layout/default"/>
    <dgm:cxn modelId="{E3330EB4-9E90-4303-8074-787CAFE35896}" srcId="{775E222A-5CB0-4D83-9082-AD20C3100211}" destId="{7D558A0E-7CEA-4C3A-80BF-244EAD94D082}" srcOrd="9" destOrd="0" parTransId="{F9ED9829-A5B8-4B38-8223-BFABB0F75C21}" sibTransId="{24530708-F29C-49FF-A8A5-38461664A3B6}"/>
    <dgm:cxn modelId="{E290E7BB-E1A3-471A-9105-53DCB2ECA016}" srcId="{775E222A-5CB0-4D83-9082-AD20C3100211}" destId="{CCFF4353-CA8A-45A6-ADA1-8EAAF034695D}" srcOrd="4" destOrd="0" parTransId="{22707AAD-89A6-4713-8541-102D218EA9AE}" sibTransId="{65C075F7-486A-4636-8B10-B72B4E6E1643}"/>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0" destOrd="0" parTransId="{E2562197-C1AD-4D9A-8057-5BDB0EA920B8}" sibTransId="{C558F5F8-9603-4988-95CA-7772A559A48D}"/>
    <dgm:cxn modelId="{4F2B29D0-EEA1-4B0F-BF7C-F609B325C905}" type="presOf" srcId="{CCFF4353-CA8A-45A6-ADA1-8EAAF034695D}" destId="{C0DF56E9-807E-44C1-A976-0493D8E18D54}" srcOrd="0" destOrd="0" presId="urn:microsoft.com/office/officeart/2005/8/layout/default"/>
    <dgm:cxn modelId="{191268DB-B6EE-4E24-BE8C-ABC9D657EF0A}" srcId="{775E222A-5CB0-4D83-9082-AD20C3100211}" destId="{99FA7BCF-F711-4908-AA90-B89049837E04}" srcOrd="5" destOrd="0" parTransId="{6914D6D5-9B50-459C-A82D-E826E49AB340}" sibTransId="{290C2129-4B47-4F1D-876B-D330211998A7}"/>
    <dgm:cxn modelId="{7371FFE1-3606-4A42-B0A1-FAC06B410011}" srcId="{775E222A-5CB0-4D83-9082-AD20C3100211}" destId="{0C59020D-0456-4BAA-B9C4-AEBB95EC8BCB}" srcOrd="6" destOrd="0" parTransId="{28E3CF6F-8FE7-4435-B32A-68A5AB493FF4}" sibTransId="{FD301539-4B08-405F-AE57-94AF8940ABC7}"/>
    <dgm:cxn modelId="{2D027CEE-4E49-478B-857A-B835EE33E8F5}" type="presOf" srcId="{AACB9449-12F7-4702-AF0F-A824C9122CD7}" destId="{C6A29C80-F199-4070-96B5-435F7183F2E5}" srcOrd="0" destOrd="0" presId="urn:microsoft.com/office/officeart/2005/8/layout/default"/>
    <dgm:cxn modelId="{28B757F2-8701-4EE3-8776-60D4C18A2B21}" srcId="{775E222A-5CB0-4D83-9082-AD20C3100211}" destId="{7D8EE7C7-A1F2-4710-8084-9F57E5D7DCCC}" srcOrd="2" destOrd="0" parTransId="{17924703-6059-40A3-B197-4C756E34238A}" sibTransId="{D5B6645B-0C59-4A11-807A-AD7A184B3CA3}"/>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0E5AFD3F-A6E4-47C5-9481-0D0E99A4F089}" type="presParOf" srcId="{77CDCE55-57A4-4709-8A45-A852C9E57E8B}" destId="{15BDEB04-706A-4BB5-9189-18D0A74BB248}" srcOrd="2" destOrd="0" presId="urn:microsoft.com/office/officeart/2005/8/layout/default"/>
    <dgm:cxn modelId="{DC2EF8DB-21F6-478B-B690-F1C950CAFDA8}" type="presParOf" srcId="{77CDCE55-57A4-4709-8A45-A852C9E57E8B}" destId="{917DB95E-DBA6-46B3-BA81-C0D625C634FE}" srcOrd="3" destOrd="0" presId="urn:microsoft.com/office/officeart/2005/8/layout/default"/>
    <dgm:cxn modelId="{C430B353-5F73-4FAB-A417-0138C90F84A4}" type="presParOf" srcId="{77CDCE55-57A4-4709-8A45-A852C9E57E8B}" destId="{BDA771ED-E88C-4AFD-AEC5-967503F6FBD2}" srcOrd="4" destOrd="0" presId="urn:microsoft.com/office/officeart/2005/8/layout/default"/>
    <dgm:cxn modelId="{63A3BFD1-318D-43B4-BA16-F0E4AA1FFB65}" type="presParOf" srcId="{77CDCE55-57A4-4709-8A45-A852C9E57E8B}" destId="{188414EB-52B1-4924-A4B8-7057C9E90D97}" srcOrd="5" destOrd="0" presId="urn:microsoft.com/office/officeart/2005/8/layout/default"/>
    <dgm:cxn modelId="{22B302B8-D2EA-4C27-AC48-6DADA539ADE9}" type="presParOf" srcId="{77CDCE55-57A4-4709-8A45-A852C9E57E8B}" destId="{30136685-3B45-45ED-AEF2-EFB1EE1201BA}" srcOrd="6" destOrd="0" presId="urn:microsoft.com/office/officeart/2005/8/layout/default"/>
    <dgm:cxn modelId="{59CAA8A0-2658-466F-ACD4-D3BF4E8435EF}" type="presParOf" srcId="{77CDCE55-57A4-4709-8A45-A852C9E57E8B}" destId="{DBB4A962-6559-4D46-A907-A871F9340DAD}" srcOrd="7" destOrd="0" presId="urn:microsoft.com/office/officeart/2005/8/layout/default"/>
    <dgm:cxn modelId="{5E8C15DC-2F61-48A7-AB83-81D814AE39CB}" type="presParOf" srcId="{77CDCE55-57A4-4709-8A45-A852C9E57E8B}" destId="{C0DF56E9-807E-44C1-A976-0493D8E18D54}" srcOrd="8" destOrd="0" presId="urn:microsoft.com/office/officeart/2005/8/layout/default"/>
    <dgm:cxn modelId="{83344BE9-DFB6-4BE9-ACB4-649749789EBE}" type="presParOf" srcId="{77CDCE55-57A4-4709-8A45-A852C9E57E8B}" destId="{A509C2D0-3E09-4D2E-A36C-91ABB730CE4B}" srcOrd="9" destOrd="0" presId="urn:microsoft.com/office/officeart/2005/8/layout/default"/>
    <dgm:cxn modelId="{D2DFC3DF-81BB-45DB-8917-47203A35C606}" type="presParOf" srcId="{77CDCE55-57A4-4709-8A45-A852C9E57E8B}" destId="{D01BA7BA-1D89-43DC-AA5D-BCB4FE41C14B}" srcOrd="10" destOrd="0" presId="urn:microsoft.com/office/officeart/2005/8/layout/default"/>
    <dgm:cxn modelId="{D731C4AC-91E8-412D-A519-04843E630F21}" type="presParOf" srcId="{77CDCE55-57A4-4709-8A45-A852C9E57E8B}" destId="{ED952EEC-7C57-440C-AC90-6771545DEA00}" srcOrd="11" destOrd="0" presId="urn:microsoft.com/office/officeart/2005/8/layout/default"/>
    <dgm:cxn modelId="{542CBE7A-B849-486F-8CBD-B0F8784A9137}" type="presParOf" srcId="{77CDCE55-57A4-4709-8A45-A852C9E57E8B}" destId="{1ECD7448-5FDE-410C-8B4D-DB46AAA1662B}" srcOrd="12" destOrd="0" presId="urn:microsoft.com/office/officeart/2005/8/layout/default"/>
    <dgm:cxn modelId="{F9C8B72D-01A4-4A7E-8021-D9C7A3F81C94}" type="presParOf" srcId="{77CDCE55-57A4-4709-8A45-A852C9E57E8B}" destId="{2C794741-4026-43D0-81ED-F92F4A43DAAE}" srcOrd="13" destOrd="0" presId="urn:microsoft.com/office/officeart/2005/8/layout/default"/>
    <dgm:cxn modelId="{EF35BC89-E2C8-4A4D-A5EE-40C461A95D20}" type="presParOf" srcId="{77CDCE55-57A4-4709-8A45-A852C9E57E8B}" destId="{197641B7-2E62-4490-898B-BF73874E8013}" srcOrd="14" destOrd="0" presId="urn:microsoft.com/office/officeart/2005/8/layout/default"/>
    <dgm:cxn modelId="{1BA480D5-3690-4690-BEAD-7CB45F277636}" type="presParOf" srcId="{77CDCE55-57A4-4709-8A45-A852C9E57E8B}" destId="{4CCEBC5E-B8C3-418E-946B-4FFCB11A7491}" srcOrd="15" destOrd="0" presId="urn:microsoft.com/office/officeart/2005/8/layout/default"/>
    <dgm:cxn modelId="{58A3C1D7-A07A-4C27-82DC-75C40A3870E0}" type="presParOf" srcId="{77CDCE55-57A4-4709-8A45-A852C9E57E8B}" destId="{C6A29C80-F199-4070-96B5-435F7183F2E5}" srcOrd="16" destOrd="0" presId="urn:microsoft.com/office/officeart/2005/8/layout/default"/>
    <dgm:cxn modelId="{124B5194-0161-4A5E-800C-5042E77C8FD2}" type="presParOf" srcId="{77CDCE55-57A4-4709-8A45-A852C9E57E8B}" destId="{6D16F487-118D-44E0-AA0F-59D922692BA5}" srcOrd="17" destOrd="0" presId="urn:microsoft.com/office/officeart/2005/8/layout/default"/>
    <dgm:cxn modelId="{E5DBFCC7-BB0C-4E0A-90D7-A651A972050A}" type="presParOf" srcId="{77CDCE55-57A4-4709-8A45-A852C9E57E8B}" destId="{CE1CA76E-82EE-4BE8-81E3-CC95E26F0FB2}" srcOrd="1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821225" y="32089"/>
          <a:ext cx="2246581" cy="1192131"/>
        </a:xfrm>
        <a:prstGeom prst="rect">
          <a:avLst/>
        </a:prstGeom>
        <a:solidFill>
          <a:srgbClr val="00B0F0">
            <a:alpha val="90000"/>
          </a:srgbClr>
        </a:solidFill>
        <a:ln w="12700" cap="flat" cmpd="sng" algn="ctr">
          <a:solidFill>
            <a:srgbClr val="FFC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kern="1200" dirty="0">
              <a:latin typeface="Alexandria Light" pitchFamily="2" charset="-78"/>
              <a:cs typeface="Alexandria Light" pitchFamily="2" charset="-78"/>
            </a:rPr>
            <a:t>وحدة الواجهة</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sp:txBody>
      <dsp:txXfrm>
        <a:off x="821225" y="32089"/>
        <a:ext cx="2246581" cy="1192131"/>
      </dsp:txXfrm>
    </dsp:sp>
    <dsp:sp modelId="{65D8C69B-DBB5-45A7-9FA3-FBDC23BBF391}">
      <dsp:nvSpPr>
        <dsp:cNvPr id="0" name=""/>
        <dsp:cNvSpPr/>
      </dsp:nvSpPr>
      <dsp:spPr>
        <a:xfrm>
          <a:off x="3299969" y="0"/>
          <a:ext cx="2147077" cy="1240328"/>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ar-SA" sz="2200" b="1" kern="1200" dirty="0">
              <a:effectLst/>
              <a:latin typeface="Alexandria Light" pitchFamily="2" charset="-78"/>
              <a:ea typeface="Calibri" panose="020F0502020204030204" pitchFamily="34" charset="0"/>
              <a:cs typeface="Alexandria Light" pitchFamily="2" charset="-78"/>
            </a:rPr>
            <a:t> </a:t>
          </a:r>
          <a:r>
            <a:rPr lang="ar-SA" sz="1800" kern="1200" dirty="0">
              <a:latin typeface="Alexandria Light" pitchFamily="2" charset="-78"/>
              <a:cs typeface="Alexandria Light" pitchFamily="2" charset="-78"/>
            </a:rPr>
            <a:t>وحدة الطالب</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sp:txBody>
      <dsp:txXfrm>
        <a:off x="3299969" y="0"/>
        <a:ext cx="2147077" cy="1240328"/>
      </dsp:txXfrm>
    </dsp:sp>
    <dsp:sp modelId="{F9CBA86C-49F9-4A2C-9973-885644A014B2}">
      <dsp:nvSpPr>
        <dsp:cNvPr id="0" name=""/>
        <dsp:cNvSpPr/>
      </dsp:nvSpPr>
      <dsp:spPr>
        <a:xfrm>
          <a:off x="781816" y="1474012"/>
          <a:ext cx="2205558" cy="1163004"/>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الوحدة التدريسية</a:t>
          </a:r>
        </a:p>
      </dsp:txBody>
      <dsp:txXfrm>
        <a:off x="781816" y="1474012"/>
        <a:ext cx="2205558" cy="1163004"/>
      </dsp:txXfrm>
    </dsp:sp>
    <dsp:sp modelId="{197641B7-2E62-4490-898B-BF73874E8013}">
      <dsp:nvSpPr>
        <dsp:cNvPr id="0" name=""/>
        <dsp:cNvSpPr/>
      </dsp:nvSpPr>
      <dsp:spPr>
        <a:xfrm>
          <a:off x="3221138" y="1490461"/>
          <a:ext cx="2170340" cy="1128584"/>
        </a:xfrm>
        <a:prstGeom prst="rect">
          <a:avLst/>
        </a:prstGeom>
        <a:solidFill>
          <a:srgbClr val="00B0F0">
            <a:alpha val="58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effectLst/>
              <a:latin typeface="Calibri" panose="020F0502020204030204" pitchFamily="34" charset="0"/>
              <a:ea typeface="Calibri" panose="020F0502020204030204" pitchFamily="34" charset="0"/>
              <a:cs typeface="Alexandria" pitchFamily="2" charset="-78"/>
            </a:rPr>
            <a:t> </a:t>
          </a:r>
          <a:r>
            <a:rPr lang="ar-SA" sz="1800" kern="1200" dirty="0">
              <a:latin typeface="Alexandria Light" pitchFamily="2" charset="-78"/>
              <a:cs typeface="Alexandria Light" pitchFamily="2" charset="-78"/>
            </a:rPr>
            <a:t>وحدة المجال</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sp:txBody>
      <dsp:txXfrm>
        <a:off x="3221138" y="1490461"/>
        <a:ext cx="2170340" cy="11285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34196" y="222221"/>
          <a:ext cx="1557448" cy="934469"/>
        </a:xfrm>
        <a:prstGeom prst="rect">
          <a:avLst/>
        </a:prstGeom>
        <a:solidFill>
          <a:srgbClr val="00B0F0">
            <a:alpha val="90000"/>
          </a:srgbClr>
        </a:solidFill>
        <a:ln w="1905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0" kern="1200" dirty="0">
              <a:effectLst/>
              <a:latin typeface="Calibri" panose="020F0502020204030204" pitchFamily="34" charset="0"/>
              <a:ea typeface="Calibri" panose="020F0502020204030204" pitchFamily="34" charset="0"/>
              <a:cs typeface="Alexandria" pitchFamily="2" charset="-78"/>
            </a:rPr>
            <a:t>الاندماج</a:t>
          </a:r>
          <a:endParaRPr lang="ar-SA" sz="1400" b="0" kern="1200" dirty="0">
            <a:latin typeface="Alexandria Light" pitchFamily="2" charset="-78"/>
            <a:ea typeface="+mn-ea"/>
            <a:cs typeface="Alexandria Light" pitchFamily="2" charset="-78"/>
          </a:endParaRPr>
        </a:p>
      </dsp:txBody>
      <dsp:txXfrm>
        <a:off x="34196" y="222221"/>
        <a:ext cx="1557448" cy="934469"/>
      </dsp:txXfrm>
    </dsp:sp>
    <dsp:sp modelId="{15BDEB04-706A-4BB5-9189-18D0A74BB248}">
      <dsp:nvSpPr>
        <dsp:cNvPr id="0" name=""/>
        <dsp:cNvSpPr/>
      </dsp:nvSpPr>
      <dsp:spPr>
        <a:xfrm>
          <a:off x="1716069" y="242910"/>
          <a:ext cx="1557448" cy="934469"/>
        </a:xfrm>
        <a:prstGeom prst="rect">
          <a:avLst/>
        </a:prstGeom>
        <a:solidFill>
          <a:srgbClr val="00B0F0">
            <a:alpha val="82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0" kern="1200" dirty="0">
              <a:solidFill>
                <a:prstClr val="white"/>
              </a:solidFill>
              <a:latin typeface="Alexandria Medium" pitchFamily="2" charset="-78"/>
              <a:ea typeface="+mn-ea"/>
              <a:cs typeface="Alexandria Medium" pitchFamily="2" charset="-78"/>
            </a:rPr>
            <a:t>الاستقلالية</a:t>
          </a:r>
          <a:endParaRPr lang="ar-SA" sz="2000" b="0" kern="1200" dirty="0">
            <a:solidFill>
              <a:prstClr val="white"/>
            </a:solidFill>
            <a:latin typeface="Alexandria Medium" pitchFamily="2" charset="-78"/>
            <a:ea typeface="+mn-ea"/>
            <a:cs typeface="Alexandria Medium" pitchFamily="2" charset="-78"/>
          </a:endParaRPr>
        </a:p>
      </dsp:txBody>
      <dsp:txXfrm>
        <a:off x="1716069" y="242910"/>
        <a:ext cx="1557448" cy="934469"/>
      </dsp:txXfrm>
    </dsp:sp>
    <dsp:sp modelId="{BDA771ED-E88C-4AFD-AEC5-967503F6FBD2}">
      <dsp:nvSpPr>
        <dsp:cNvPr id="0" name=""/>
        <dsp:cNvSpPr/>
      </dsp:nvSpPr>
      <dsp:spPr>
        <a:xfrm>
          <a:off x="3429263" y="242910"/>
          <a:ext cx="1557448" cy="934469"/>
        </a:xfrm>
        <a:prstGeom prst="rect">
          <a:avLst/>
        </a:prstGeom>
        <a:solidFill>
          <a:srgbClr val="00B0F0">
            <a:alpha val="74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b="0" kern="1200" dirty="0">
              <a:solidFill>
                <a:prstClr val="white"/>
              </a:solidFill>
              <a:latin typeface="Alexandria Medium" pitchFamily="2" charset="-78"/>
              <a:ea typeface="+mn-ea"/>
              <a:cs typeface="Alexandria Medium" pitchFamily="2" charset="-78"/>
            </a:rPr>
            <a:t>الفردية</a:t>
          </a:r>
          <a:endParaRPr lang="ar-SA" sz="1400" b="0" kern="1200" dirty="0">
            <a:latin typeface="Alexandria Light" pitchFamily="2" charset="-78"/>
            <a:ea typeface="+mn-ea"/>
            <a:cs typeface="Alexandria Light" pitchFamily="2" charset="-78"/>
          </a:endParaRPr>
        </a:p>
      </dsp:txBody>
      <dsp:txXfrm>
        <a:off x="3429263" y="242910"/>
        <a:ext cx="1557448" cy="934469"/>
      </dsp:txXfrm>
    </dsp:sp>
    <dsp:sp modelId="{30136685-3B45-45ED-AEF2-EFB1EE1201BA}">
      <dsp:nvSpPr>
        <dsp:cNvPr id="0" name=""/>
        <dsp:cNvSpPr/>
      </dsp:nvSpPr>
      <dsp:spPr>
        <a:xfrm>
          <a:off x="5142456" y="242910"/>
          <a:ext cx="1557448" cy="934469"/>
        </a:xfrm>
        <a:prstGeom prst="rect">
          <a:avLst/>
        </a:prstGeom>
        <a:solidFill>
          <a:srgbClr val="00B0F0">
            <a:alpha val="74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b="0" kern="1200" dirty="0">
              <a:solidFill>
                <a:prstClr val="white"/>
              </a:solidFill>
              <a:latin typeface="Alexandria Medium" pitchFamily="2" charset="-78"/>
              <a:ea typeface="+mn-ea"/>
              <a:cs typeface="Alexandria Medium" pitchFamily="2" charset="-78"/>
            </a:rPr>
            <a:t>الغرضية</a:t>
          </a:r>
        </a:p>
      </dsp:txBody>
      <dsp:txXfrm>
        <a:off x="5142456" y="242910"/>
        <a:ext cx="1557448" cy="934469"/>
      </dsp:txXfrm>
    </dsp:sp>
    <dsp:sp modelId="{C0DF56E9-807E-44C1-A976-0493D8E18D54}">
      <dsp:nvSpPr>
        <dsp:cNvPr id="0" name=""/>
        <dsp:cNvSpPr/>
      </dsp:nvSpPr>
      <dsp:spPr>
        <a:xfrm>
          <a:off x="6855649" y="259764"/>
          <a:ext cx="1557448" cy="900762"/>
        </a:xfrm>
        <a:prstGeom prst="rect">
          <a:avLst/>
        </a:prstGeom>
        <a:solidFill>
          <a:srgbClr val="00B0F0">
            <a:alpha val="74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0" kern="1200" dirty="0">
              <a:effectLst/>
              <a:latin typeface="Calibri" panose="020F0502020204030204" pitchFamily="34" charset="0"/>
              <a:ea typeface="Calibri" panose="020F0502020204030204" pitchFamily="34" charset="0"/>
              <a:cs typeface="Alexandria" pitchFamily="2" charset="-78"/>
            </a:rPr>
            <a:t>السهولة</a:t>
          </a:r>
          <a:endParaRPr lang="ar-SA" sz="1600" b="0" kern="1200" dirty="0">
            <a:latin typeface="Alexandria Light" pitchFamily="2" charset="-78"/>
            <a:ea typeface="+mn-ea"/>
            <a:cs typeface="Alexandria Light" pitchFamily="2" charset="-78"/>
          </a:endParaRPr>
        </a:p>
      </dsp:txBody>
      <dsp:txXfrm>
        <a:off x="6855649" y="259764"/>
        <a:ext cx="1557448" cy="900762"/>
      </dsp:txXfrm>
    </dsp:sp>
    <dsp:sp modelId="{D01BA7BA-1D89-43DC-AA5D-BCB4FE41C14B}">
      <dsp:nvSpPr>
        <dsp:cNvPr id="0" name=""/>
        <dsp:cNvSpPr/>
      </dsp:nvSpPr>
      <dsp:spPr>
        <a:xfrm>
          <a:off x="859473" y="1349977"/>
          <a:ext cx="1557448" cy="900762"/>
        </a:xfrm>
        <a:prstGeom prst="rect">
          <a:avLst/>
        </a:prstGeom>
        <a:solidFill>
          <a:srgbClr val="00B0F0">
            <a:alpha val="74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0" kern="1200" dirty="0">
              <a:effectLst/>
              <a:latin typeface="Calibri" panose="020F0502020204030204" pitchFamily="34" charset="0"/>
              <a:ea typeface="Calibri" panose="020F0502020204030204" pitchFamily="34" charset="0"/>
              <a:cs typeface="Alexandria" pitchFamily="2" charset="-78"/>
            </a:rPr>
            <a:t>عدد قليل من المعلمين</a:t>
          </a:r>
          <a:endParaRPr lang="ar-SA" sz="1600" b="0" kern="1200" dirty="0">
            <a:latin typeface="Alexandria Light" pitchFamily="2" charset="-78"/>
            <a:ea typeface="+mn-ea"/>
            <a:cs typeface="Alexandria Light" pitchFamily="2" charset="-78"/>
          </a:endParaRPr>
        </a:p>
      </dsp:txBody>
      <dsp:txXfrm>
        <a:off x="859473" y="1349977"/>
        <a:ext cx="1557448" cy="900762"/>
      </dsp:txXfrm>
    </dsp:sp>
    <dsp:sp modelId="{1ECD7448-5FDE-410C-8B4D-DB46AAA1662B}">
      <dsp:nvSpPr>
        <dsp:cNvPr id="0" name=""/>
        <dsp:cNvSpPr/>
      </dsp:nvSpPr>
      <dsp:spPr>
        <a:xfrm>
          <a:off x="2572666" y="1333124"/>
          <a:ext cx="1557448" cy="934469"/>
        </a:xfrm>
        <a:prstGeom prst="rect">
          <a:avLst/>
        </a:prstGeom>
        <a:solidFill>
          <a:srgbClr val="00B0F0">
            <a:alpha val="58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0" kern="1200" dirty="0">
              <a:solidFill>
                <a:prstClr val="white"/>
              </a:solidFill>
              <a:latin typeface="Alexandria Medium" pitchFamily="2" charset="-78"/>
              <a:ea typeface="+mn-ea"/>
              <a:cs typeface="Alexandria Medium" pitchFamily="2" charset="-78"/>
            </a:rPr>
            <a:t>النفعية</a:t>
          </a:r>
        </a:p>
      </dsp:txBody>
      <dsp:txXfrm>
        <a:off x="2572666" y="1333124"/>
        <a:ext cx="1557448" cy="934469"/>
      </dsp:txXfrm>
    </dsp:sp>
    <dsp:sp modelId="{197641B7-2E62-4490-898B-BF73874E8013}">
      <dsp:nvSpPr>
        <dsp:cNvPr id="0" name=""/>
        <dsp:cNvSpPr/>
      </dsp:nvSpPr>
      <dsp:spPr>
        <a:xfrm>
          <a:off x="4285859" y="1333124"/>
          <a:ext cx="1557448" cy="934469"/>
        </a:xfrm>
        <a:prstGeom prst="rect">
          <a:avLst/>
        </a:prstGeom>
        <a:solidFill>
          <a:srgbClr val="00B0F0">
            <a:alpha val="58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0" kern="1200" dirty="0">
              <a:solidFill>
                <a:prstClr val="white"/>
              </a:solidFill>
              <a:latin typeface="Alexandria Medium" pitchFamily="2" charset="-78"/>
              <a:ea typeface="+mn-ea"/>
              <a:cs typeface="Alexandria Medium" pitchFamily="2" charset="-78"/>
            </a:rPr>
            <a:t>الاعتمادية</a:t>
          </a:r>
        </a:p>
      </dsp:txBody>
      <dsp:txXfrm>
        <a:off x="4285859" y="1333124"/>
        <a:ext cx="1557448" cy="934469"/>
      </dsp:txXfrm>
    </dsp:sp>
    <dsp:sp modelId="{C6A29C80-F199-4070-96B5-435F7183F2E5}">
      <dsp:nvSpPr>
        <dsp:cNvPr id="0" name=""/>
        <dsp:cNvSpPr/>
      </dsp:nvSpPr>
      <dsp:spPr>
        <a:xfrm>
          <a:off x="6053735" y="1344431"/>
          <a:ext cx="1557448" cy="934469"/>
        </a:xfrm>
        <a:prstGeom prst="rect">
          <a:avLst/>
        </a:prstGeom>
        <a:solidFill>
          <a:srgbClr val="00B0F0">
            <a:alpha val="50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0" kern="1200" dirty="0">
              <a:solidFill>
                <a:prstClr val="white"/>
              </a:solidFill>
              <a:latin typeface="Alexandria Medium" pitchFamily="2" charset="-78"/>
              <a:ea typeface="+mn-ea"/>
              <a:cs typeface="Alexandria Medium" pitchFamily="2" charset="-78"/>
            </a:rPr>
            <a:t>الافتراضية</a:t>
          </a:r>
        </a:p>
      </dsp:txBody>
      <dsp:txXfrm>
        <a:off x="6053735" y="1344431"/>
        <a:ext cx="1557448" cy="934469"/>
      </dsp:txXfrm>
    </dsp:sp>
    <dsp:sp modelId="{CE1CA76E-82EE-4BE8-81E3-CC95E26F0FB2}">
      <dsp:nvSpPr>
        <dsp:cNvPr id="0" name=""/>
        <dsp:cNvSpPr/>
      </dsp:nvSpPr>
      <dsp:spPr>
        <a:xfrm>
          <a:off x="1551408" y="2634024"/>
          <a:ext cx="5329604" cy="321186"/>
        </a:xfrm>
        <a:prstGeom prst="rect">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SA" sz="1400" b="1" kern="1200" dirty="0">
              <a:solidFill>
                <a:srgbClr val="000000"/>
              </a:solidFill>
              <a:latin typeface="Alexandria Medium" pitchFamily="2" charset="-78"/>
              <a:cs typeface="Alexandria Medium" pitchFamily="2" charset="-78"/>
            </a:rPr>
            <a:t>الشكل (</a:t>
          </a:r>
          <a:r>
            <a:rPr lang="en-US" sz="1400" b="1" kern="1200" dirty="0">
              <a:solidFill>
                <a:srgbClr val="000000"/>
              </a:solidFill>
              <a:latin typeface="Alexandria Medium" pitchFamily="2" charset="-78"/>
              <a:cs typeface="Alexandria Medium" pitchFamily="2" charset="-78"/>
            </a:rPr>
            <a:t>2</a:t>
          </a:r>
          <a:r>
            <a:rPr lang="ar-SA" sz="1400" b="1" kern="1200" dirty="0">
              <a:solidFill>
                <a:srgbClr val="000000"/>
              </a:solidFill>
              <a:latin typeface="Alexandria Medium" pitchFamily="2" charset="-78"/>
              <a:cs typeface="Alexandria Medium" pitchFamily="2" charset="-78"/>
            </a:rPr>
            <a:t>) يبين </a:t>
          </a:r>
          <a:r>
            <a:rPr lang="ar-SA" sz="1400" b="1" kern="1200" dirty="0">
              <a:solidFill>
                <a:srgbClr val="000000"/>
              </a:solidFill>
              <a:latin typeface="Alexandria Medium" pitchFamily="2" charset="-78"/>
              <a:ea typeface="Calibri" panose="020F0502020204030204" pitchFamily="34" charset="0"/>
              <a:cs typeface="Alexandria Medium" pitchFamily="2" charset="-78"/>
            </a:rPr>
            <a:t>خصائص المنصات التعليمية الإلكترونية</a:t>
          </a:r>
          <a:endParaRPr lang="ar-SA" sz="1400" b="1" kern="1200" dirty="0">
            <a:solidFill>
              <a:srgbClr val="000000"/>
            </a:solidFill>
            <a:latin typeface="Alexandria Medium" pitchFamily="2" charset="-78"/>
            <a:cs typeface="Alexandria Medium" pitchFamily="2" charset="-78"/>
          </a:endParaRPr>
        </a:p>
      </dsp:txBody>
      <dsp:txXfrm>
        <a:off x="1551408" y="2634024"/>
        <a:ext cx="5329604" cy="32118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89304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20617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682774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7552880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346991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8554432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1.png"/><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1.png"/><Relationship Id="rId1" Type="http://schemas.openxmlformats.org/officeDocument/2006/relationships/slideLayout" Target="../slideLayouts/slideLayout1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7.svg"/><Relationship Id="rId2" Type="http://schemas.openxmlformats.org/officeDocument/2006/relationships/image" Target="../media/image12.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501125" cy="1138773"/>
          </a:xfrm>
          <a:prstGeom prst="rect">
            <a:avLst/>
          </a:prstGeom>
          <a:noFill/>
        </p:spPr>
        <p:txBody>
          <a:bodyPr wrap="square" rtlCol="0">
            <a:spAutoFit/>
          </a:bodyPr>
          <a:lstStyle/>
          <a:p>
            <a:pPr algn="ctr"/>
            <a:r>
              <a:rPr lang="ar-SA" sz="2400" dirty="0">
                <a:latin typeface="Times New Roman" panose="02020603050405020304" pitchFamily="18" charset="0"/>
                <a:cs typeface="Times New Roman" panose="02020603050405020304" pitchFamily="18" charset="0"/>
              </a:rPr>
              <a:t>                            </a:t>
            </a:r>
            <a:r>
              <a:rPr lang="ar-SA" sz="2400" dirty="0">
                <a:latin typeface="Alexandria Medium" pitchFamily="2" charset="-78"/>
                <a:cs typeface="Alexandria Medium" pitchFamily="2" charset="-78"/>
              </a:rPr>
              <a:t>إعداد</a:t>
            </a:r>
            <a:r>
              <a:rPr lang="ar-SA" sz="2400" dirty="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a:p>
            <a:pPr algn="ctr"/>
            <a:endParaRPr lang="ar-SA" sz="2400" dirty="0">
              <a:latin typeface="Times New Roman" panose="02020603050405020304" pitchFamily="18" charset="0"/>
              <a:cs typeface="Times New Roman" panose="02020603050405020304" pitchFamily="18" charset="0"/>
            </a:endParaRPr>
          </a:p>
          <a:p>
            <a:r>
              <a:rPr lang="ar-SA" sz="2000" dirty="0">
                <a:latin typeface="Alexandria Black" pitchFamily="2" charset="-78"/>
                <a:cs typeface="Alexandria Black" pitchFamily="2" charset="-78"/>
              </a:rPr>
              <a:t>د. غنى محمد جهاد موسى </a:t>
            </a:r>
            <a:endParaRPr lang="en-US" sz="2000" dirty="0">
              <a:latin typeface="Alexandria Black" pitchFamily="2" charset="-78"/>
              <a:cs typeface="Alexandria Black" pitchFamily="2" charset="-78"/>
            </a:endParaRPr>
          </a:p>
        </p:txBody>
      </p:sp>
      <p:sp>
        <p:nvSpPr>
          <p:cNvPr id="31" name="TextBox 30"/>
          <p:cNvSpPr txBox="1"/>
          <p:nvPr/>
        </p:nvSpPr>
        <p:spPr>
          <a:xfrm>
            <a:off x="1108644" y="2424037"/>
            <a:ext cx="3164649" cy="769441"/>
          </a:xfrm>
          <a:prstGeom prst="rect">
            <a:avLst/>
          </a:prstGeom>
          <a:noFill/>
        </p:spPr>
        <p:txBody>
          <a:bodyPr wrap="none" rtlCol="0">
            <a:spAutoFit/>
          </a:bodyPr>
          <a:lstStyle/>
          <a:p>
            <a:r>
              <a:rPr lang="ar-SA" sz="4400" b="1" dirty="0">
                <a:solidFill>
                  <a:srgbClr val="00B0F0"/>
                </a:solidFill>
                <a:latin typeface="Times New Roman" panose="02020603050405020304" pitchFamily="18" charset="0"/>
                <a:cs typeface="Times New Roman" panose="02020603050405020304" pitchFamily="18" charset="0"/>
              </a:rPr>
              <a:t>تكنولوجيا التعليم</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6</a:t>
            </a:r>
          </a:p>
        </p:txBody>
      </p:sp>
      <p:sp>
        <p:nvSpPr>
          <p:cNvPr id="46" name="TextBox 45"/>
          <p:cNvSpPr txBox="1"/>
          <p:nvPr/>
        </p:nvSpPr>
        <p:spPr>
          <a:xfrm>
            <a:off x="363559" y="5026255"/>
            <a:ext cx="4962821" cy="1015663"/>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ELD </a:t>
            </a:r>
            <a:r>
              <a:rPr lang="en-US" sz="2000" dirty="0">
                <a:latin typeface="Arial" panose="020B0604020202020204" pitchFamily="34" charset="0"/>
                <a:ea typeface="Times New Roman" panose="02020603050405020304" pitchFamily="18" charset="0"/>
                <a:cs typeface="Times New Roman" panose="02020603050405020304" pitchFamily="18" charset="0"/>
              </a:rPr>
              <a:t>731</a:t>
            </a:r>
            <a:endParaRPr lang="en-US" sz="2000" dirty="0">
              <a:latin typeface="Times New Roman" panose="02020603050405020304" pitchFamily="18" charset="0"/>
              <a:cs typeface="Times New Roman" panose="02020603050405020304" pitchFamily="18" charset="0"/>
            </a:endParaRPr>
          </a:p>
          <a:p>
            <a:r>
              <a:rPr lang="ar-SA" sz="2000" dirty="0">
                <a:solidFill>
                  <a:srgbClr val="000000"/>
                </a:solidFill>
                <a:latin typeface="Alexandria Medium" pitchFamily="2" charset="-78"/>
                <a:cs typeface="Alexandria Medium" pitchFamily="2" charset="-78"/>
              </a:rPr>
              <a:t> الفصول الذكيّة والمنصّات التعليميّة</a:t>
            </a:r>
            <a:endParaRPr lang="en-US" sz="2000" dirty="0">
              <a:solidFill>
                <a:srgbClr val="000000"/>
              </a:solidFill>
              <a:latin typeface="Alexandria Medium" pitchFamily="2" charset="-78"/>
              <a:cs typeface="Alexandria Medium" pitchFamily="2" charset="-78"/>
            </a:endParaRPr>
          </a:p>
          <a:p>
            <a:endParaRPr lang="en-US" sz="2000" dirty="0">
              <a:latin typeface="Alexandria Medium" pitchFamily="2" charset="-78"/>
              <a:cs typeface="Alexandria Medium"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7881"/>
    </mc:Choice>
    <mc:Fallback xmlns="">
      <p:transition spd="slow" advTm="3788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4649" cy="769441"/>
          </a:xfrm>
          <a:prstGeom prst="rect">
            <a:avLst/>
          </a:prstGeom>
          <a:noFill/>
        </p:spPr>
        <p:txBody>
          <a:bodyPr wrap="none" rtlCol="0">
            <a:spAutoFit/>
          </a:bodyPr>
          <a:lstStyle/>
          <a:p>
            <a:r>
              <a:rPr lang="ar-SA" sz="4400" b="1" dirty="0">
                <a:solidFill>
                  <a:srgbClr val="00B0F0"/>
                </a:solidFill>
                <a:latin typeface="Times New Roman" panose="02020603050405020304" pitchFamily="18" charset="0"/>
                <a:cs typeface="Times New Roman" panose="02020603050405020304" pitchFamily="18" charset="0"/>
              </a:rPr>
              <a:t>تكنولوجيا التعليم</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6</a:t>
            </a:r>
          </a:p>
        </p:txBody>
      </p:sp>
      <p:sp>
        <p:nvSpPr>
          <p:cNvPr id="11" name="TextBox 10"/>
          <p:cNvSpPr txBox="1"/>
          <p:nvPr/>
        </p:nvSpPr>
        <p:spPr>
          <a:xfrm>
            <a:off x="4379099" y="4807197"/>
            <a:ext cx="4982454"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ELD 731</a:t>
            </a:r>
          </a:p>
          <a:p>
            <a:r>
              <a:rPr lang="ar-SA" sz="2000" dirty="0">
                <a:solidFill>
                  <a:srgbClr val="00B0F0"/>
                </a:solidFill>
                <a:latin typeface="Alexandria Black" pitchFamily="2" charset="-78"/>
                <a:cs typeface="Alexandria Black" pitchFamily="2" charset="-78"/>
              </a:rPr>
              <a:t>الفصول الذكيّة والمنصّات التعليميّة</a:t>
            </a:r>
            <a:endParaRPr lang="en-US" sz="2000" dirty="0">
              <a:solidFill>
                <a:srgbClr val="00B0F0"/>
              </a:solidFill>
              <a:latin typeface="Alexandria Black" pitchFamily="2" charset="-78"/>
              <a:cs typeface="Alexandria Black" pitchFamily="2" charset="-78"/>
            </a:endParaRPr>
          </a:p>
        </p:txBody>
      </p:sp>
      <p:sp>
        <p:nvSpPr>
          <p:cNvPr id="12" name="TextBox 11"/>
          <p:cNvSpPr txBox="1"/>
          <p:nvPr/>
        </p:nvSpPr>
        <p:spPr>
          <a:xfrm>
            <a:off x="459185" y="6187539"/>
            <a:ext cx="6226428"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Ghena </a:t>
            </a:r>
            <a:r>
              <a:rPr lang="en-US" sz="2800" b="1" dirty="0" err="1">
                <a:solidFill>
                  <a:srgbClr val="00B0F0"/>
                </a:solidFill>
                <a:latin typeface="Times New Roman" panose="02020603050405020304" pitchFamily="18" charset="0"/>
                <a:cs typeface="Times New Roman" panose="02020603050405020304" pitchFamily="18" charset="0"/>
              </a:rPr>
              <a:t>Mhd</a:t>
            </a:r>
            <a:r>
              <a:rPr lang="en-US" sz="2800" b="1" dirty="0">
                <a:solidFill>
                  <a:srgbClr val="00B0F0"/>
                </a:solidFill>
                <a:latin typeface="Times New Roman" panose="02020603050405020304" pitchFamily="18" charset="0"/>
                <a:cs typeface="Times New Roman" panose="02020603050405020304" pitchFamily="18" charset="0"/>
              </a:rPr>
              <a:t> Jehad  Moussa</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217"/>
    </mc:Choice>
    <mc:Fallback xmlns="">
      <p:transition spd="slow" advTm="121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714683" y="402035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757839" y="674467"/>
            <a:ext cx="411389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محاور المحاضرة</a:t>
            </a:r>
            <a:endPar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986934" y="1212613"/>
            <a:ext cx="7575436" cy="5747727"/>
          </a:xfrm>
          <a:prstGeom prst="rect">
            <a:avLst/>
          </a:prstGeom>
          <a:noFill/>
        </p:spPr>
        <p:txBody>
          <a:bodyPr wrap="square" rtlCol="0">
            <a:spAutoFit/>
          </a:bodyPr>
          <a:lstStyle/>
          <a:p>
            <a:pPr marL="285750" marR="0" lvl="0" indent="-285750" algn="just" defTabSz="914400" rtl="1" eaLnBrk="1" fontAlgn="auto" latinLnBrk="0" hangingPunct="1">
              <a:lnSpc>
                <a:spcPts val="12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مفهوم البيئات التعلمية الذكيّة. </a:t>
            </a:r>
          </a:p>
          <a:p>
            <a:pPr marL="285750" marR="0" lvl="0" indent="-285750" algn="just" defTabSz="914400" rtl="1" eaLnBrk="1" fontAlgn="auto" latinLnBrk="0" hangingPunct="1">
              <a:lnSpc>
                <a:spcPts val="1280"/>
              </a:lnSpc>
              <a:spcAft>
                <a:spcPts val="12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التعريف بالفصول الذكية</a:t>
            </a:r>
            <a:r>
              <a:rPr kumimoji="0" lang="ar-SA"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a:t>
            </a:r>
            <a:endParaRPr lang="ar-SA" sz="1400" dirty="0">
              <a:effectLst/>
              <a:latin typeface="Alexandria Light" pitchFamily="2" charset="-78"/>
              <a:ea typeface="Times New Roman" panose="02020603050405020304" pitchFamily="18" charset="0"/>
              <a:cs typeface="Alexandria Light" pitchFamily="2" charset="-78"/>
            </a:endParaRPr>
          </a:p>
          <a:p>
            <a:pPr marL="285750" marR="0" lvl="0" indent="-285750" algn="r" rtl="1">
              <a:lnSpc>
                <a:spcPts val="1280"/>
              </a:lnSpc>
              <a:spcAft>
                <a:spcPts val="12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مزايا الفصول الذكية.</a:t>
            </a:r>
            <a:endParaRPr lang="en-US" sz="1400" dirty="0">
              <a:effectLst/>
              <a:latin typeface="Alexandria Light" pitchFamily="2" charset="-78"/>
              <a:ea typeface="Times New Roman" panose="02020603050405020304" pitchFamily="18" charset="0"/>
              <a:cs typeface="Alexandria Light" pitchFamily="2" charset="-78"/>
            </a:endParaRPr>
          </a:p>
          <a:p>
            <a:pPr marL="285750" marR="0" lvl="0" indent="-285750" algn="r" rtl="1">
              <a:lnSpc>
                <a:spcPts val="1280"/>
              </a:lnSpc>
              <a:spcAft>
                <a:spcPts val="12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أهمية الفصول الذكية.</a:t>
            </a:r>
            <a:endParaRPr lang="en-US" sz="1400" dirty="0">
              <a:effectLst/>
              <a:latin typeface="Alexandria Light" pitchFamily="2" charset="-78"/>
              <a:ea typeface="Times New Roman" panose="02020603050405020304" pitchFamily="18" charset="0"/>
              <a:cs typeface="Alexandria Light" pitchFamily="2" charset="-78"/>
            </a:endParaRPr>
          </a:p>
          <a:p>
            <a:pPr marL="285750" indent="-285750" algn="r" rtl="1">
              <a:lnSpc>
                <a:spcPts val="1280"/>
              </a:lnSpc>
              <a:spcAft>
                <a:spcPts val="12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المتطلبات التكنولوجية لتطبيق الفصول الذكيّة.</a:t>
            </a:r>
            <a:endParaRPr lang="en-US" sz="14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280"/>
              </a:lnSpc>
              <a:spcAft>
                <a:spcPts val="12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مكونات البيئات التعليمية الذكية.</a:t>
            </a:r>
          </a:p>
          <a:p>
            <a:pPr marL="285750" indent="-285750" algn="r" rtl="1">
              <a:lnSpc>
                <a:spcPts val="1280"/>
              </a:lnSpc>
              <a:spcAft>
                <a:spcPts val="1200"/>
              </a:spcAft>
              <a:buFont typeface="Arial" panose="020B0604020202020204" pitchFamily="34" charset="0"/>
              <a:buChar char="•"/>
            </a:pPr>
            <a:r>
              <a:rPr lang="ar-SA" sz="1400" i="0" dirty="0">
                <a:solidFill>
                  <a:srgbClr val="2E2E2E"/>
                </a:solidFill>
                <a:effectLst/>
                <a:latin typeface="Alexandria Light" pitchFamily="2" charset="-78"/>
                <a:cs typeface="Alexandria Light" pitchFamily="2" charset="-78"/>
              </a:rPr>
              <a:t>استخدام الفصول الدراسية الذكيّة في المؤسسات التعليمية.</a:t>
            </a:r>
            <a:endParaRPr lang="ar-SA" sz="1400" dirty="0">
              <a:latin typeface="Alexandria Light" pitchFamily="2" charset="-78"/>
              <a:cs typeface="Alexandria Light" pitchFamily="2" charset="-78"/>
            </a:endParaRPr>
          </a:p>
          <a:p>
            <a:pPr marL="285750" indent="-285750" algn="just" rtl="1">
              <a:lnSpc>
                <a:spcPts val="1280"/>
              </a:lnSpc>
              <a:spcAft>
                <a:spcPts val="1200"/>
              </a:spcAft>
              <a:buFont typeface="Arial" panose="020B0604020202020204" pitchFamily="34" charset="0"/>
              <a:buChar char="•"/>
              <a:defRPr/>
            </a:pPr>
            <a:r>
              <a:rPr lang="ar-SA" sz="1400" dirty="0">
                <a:effectLst/>
                <a:latin typeface="Alexandria Light" pitchFamily="2" charset="-78"/>
                <a:ea typeface="Calibri" panose="020F0502020204030204" pitchFamily="34" charset="0"/>
                <a:cs typeface="Alexandria Light" pitchFamily="2" charset="-78"/>
              </a:rPr>
              <a:t>ضروريات </a:t>
            </a:r>
            <a:r>
              <a:rPr lang="ar-SA" sz="1400" dirty="0">
                <a:latin typeface="Alexandria Light" pitchFamily="2" charset="-78"/>
                <a:ea typeface="Calibri" panose="020F0502020204030204" pitchFamily="34" charset="0"/>
                <a:cs typeface="Alexandria Light" pitchFamily="2" charset="-78"/>
              </a:rPr>
              <a:t>تطبيق </a:t>
            </a:r>
            <a:r>
              <a:rPr lang="ar-SA" sz="1400" dirty="0">
                <a:effectLst/>
                <a:latin typeface="Alexandria Light" pitchFamily="2" charset="-78"/>
                <a:ea typeface="Calibri" panose="020F0502020204030204" pitchFamily="34" charset="0"/>
                <a:cs typeface="Alexandria Light" pitchFamily="2" charset="-78"/>
              </a:rPr>
              <a:t>الفصول الذكية.</a:t>
            </a:r>
            <a:endParaRPr lang="en-US" sz="14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280"/>
              </a:lnSpc>
              <a:spcAft>
                <a:spcPts val="1200"/>
              </a:spcAft>
              <a:buClrTx/>
              <a:buSzTx/>
              <a:buFont typeface="Arial" panose="020B0604020202020204" pitchFamily="34" charset="0"/>
              <a:buChar char="•"/>
              <a:tabLst/>
              <a:defRPr/>
            </a:pPr>
            <a:r>
              <a:rPr kumimoji="0" lang="ar-SA" sz="140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بنية بيئة التعلم الذكي.</a:t>
            </a:r>
            <a:endParaRPr lang="ar-SA" sz="1400" dirty="0">
              <a:solidFill>
                <a:prstClr val="black"/>
              </a:solidFill>
              <a:latin typeface="Alexandria Light" pitchFamily="2" charset="-78"/>
              <a:cs typeface="Alexandria Light" pitchFamily="2" charset="-78"/>
            </a:endParaRPr>
          </a:p>
          <a:p>
            <a:pPr marL="285750" indent="-285750" algn="r" rtl="1">
              <a:lnSpc>
                <a:spcPts val="1280"/>
              </a:lnSpc>
              <a:spcAft>
                <a:spcPts val="1200"/>
              </a:spcAft>
              <a:buFont typeface="Arial" panose="020B0604020202020204" pitchFamily="34" charset="0"/>
              <a:buChar char="•"/>
            </a:pPr>
            <a:r>
              <a:rPr kumimoji="0" lang="en-US"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lang="ar-SA" sz="1400" dirty="0">
                <a:effectLst/>
                <a:latin typeface="Alexandria Light" pitchFamily="2" charset="-78"/>
                <a:ea typeface="Calibri" panose="020F0502020204030204" pitchFamily="34" charset="0"/>
                <a:cs typeface="Alexandria Light" pitchFamily="2" charset="-78"/>
              </a:rPr>
              <a:t>عوائق تعترض انتشار الفصول الذكية.</a:t>
            </a:r>
            <a:endParaRPr lang="en-US"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2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مفهوم المنصات التعليمية الإلكترونية. </a:t>
            </a:r>
          </a:p>
          <a:p>
            <a:pPr marL="285750" indent="-285750" algn="just" rtl="1">
              <a:lnSpc>
                <a:spcPts val="12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فوائد المنصات التعليمية الإلكترونية. </a:t>
            </a:r>
          </a:p>
          <a:p>
            <a:pPr marL="285750" indent="-285750" algn="just" rtl="1">
              <a:lnSpc>
                <a:spcPts val="12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مكونات المنصات التعليمية الإلكترونية.</a:t>
            </a:r>
          </a:p>
          <a:p>
            <a:pPr marL="285750" indent="-285750" algn="just" rtl="1">
              <a:lnSpc>
                <a:spcPts val="12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خصائص المنصات التعليمية الإلكترونية.</a:t>
            </a:r>
          </a:p>
          <a:p>
            <a:pPr marL="285750" indent="-285750" algn="just" rtl="1">
              <a:lnSpc>
                <a:spcPts val="12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إيجابيات المنصات التعليمية الإلكترونية.</a:t>
            </a:r>
          </a:p>
          <a:p>
            <a:pPr marL="285750" indent="-285750" algn="just" rtl="1">
              <a:lnSpc>
                <a:spcPts val="12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أهداف المنصات التعليمية الإلكترونية.</a:t>
            </a:r>
          </a:p>
          <a:p>
            <a:pPr marL="285750" indent="-285750" algn="just" rtl="1">
              <a:lnSpc>
                <a:spcPts val="12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سلبيات المنصات التعليمية الإلكترونية</a:t>
            </a:r>
          </a:p>
          <a:p>
            <a:pPr marL="342900" indent="-342900" algn="just" rtl="1">
              <a:lnSpc>
                <a:spcPts val="1560"/>
              </a:lnSpc>
              <a:spcAft>
                <a:spcPts val="1500"/>
              </a:spcAft>
              <a:buFont typeface="+mj-lt"/>
              <a:buAutoNum type="arabicPeriod"/>
            </a:pPr>
            <a:endParaRPr lang="en-US" sz="1400" dirty="0">
              <a:effectLst/>
              <a:latin typeface="Alexandria Light" pitchFamily="2" charset="-78"/>
              <a:ea typeface="Calibri" panose="020F0502020204030204" pitchFamily="34" charset="0"/>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9176745"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Google Shape;5444;p51">
            <a:extLst>
              <a:ext uri="{FF2B5EF4-FFF2-40B4-BE49-F238E27FC236}">
                <a16:creationId xmlns:a16="http://schemas.microsoft.com/office/drawing/2014/main" id="{EE7D9579-0E1F-4C00-B59B-848CF0E748D1}"/>
              </a:ext>
            </a:extLst>
          </p:cNvPr>
          <p:cNvSpPr/>
          <p:nvPr/>
        </p:nvSpPr>
        <p:spPr>
          <a:xfrm>
            <a:off x="1668780" y="4885230"/>
            <a:ext cx="667277" cy="601170"/>
          </a:xfrm>
          <a:custGeom>
            <a:avLst/>
            <a:gdLst/>
            <a:ahLst/>
            <a:cxnLst/>
            <a:rect l="l" t="t" r="r" b="b"/>
            <a:pathLst>
              <a:path w="11941" h="12091" extrusionOk="0">
                <a:moveTo>
                  <a:pt x="5955" y="796"/>
                </a:moveTo>
                <a:lnTo>
                  <a:pt x="10933" y="3915"/>
                </a:lnTo>
                <a:lnTo>
                  <a:pt x="5955" y="7034"/>
                </a:lnTo>
                <a:lnTo>
                  <a:pt x="977" y="3915"/>
                </a:lnTo>
                <a:lnTo>
                  <a:pt x="5955" y="796"/>
                </a:lnTo>
                <a:close/>
                <a:moveTo>
                  <a:pt x="9924" y="5428"/>
                </a:moveTo>
                <a:lnTo>
                  <a:pt x="10964" y="6058"/>
                </a:lnTo>
                <a:lnTo>
                  <a:pt x="5955" y="9145"/>
                </a:lnTo>
                <a:lnTo>
                  <a:pt x="977" y="6058"/>
                </a:lnTo>
                <a:lnTo>
                  <a:pt x="2017" y="5428"/>
                </a:lnTo>
                <a:lnTo>
                  <a:pt x="5797" y="7790"/>
                </a:lnTo>
                <a:cubicBezTo>
                  <a:pt x="5860" y="7822"/>
                  <a:pt x="5931" y="7838"/>
                  <a:pt x="5994" y="7838"/>
                </a:cubicBezTo>
                <a:cubicBezTo>
                  <a:pt x="6057" y="7838"/>
                  <a:pt x="6112" y="7822"/>
                  <a:pt x="6144" y="7790"/>
                </a:cubicBezTo>
                <a:lnTo>
                  <a:pt x="9924" y="5428"/>
                </a:lnTo>
                <a:close/>
                <a:moveTo>
                  <a:pt x="9956" y="7538"/>
                </a:moveTo>
                <a:lnTo>
                  <a:pt x="10964" y="8169"/>
                </a:lnTo>
                <a:lnTo>
                  <a:pt x="5986" y="11288"/>
                </a:lnTo>
                <a:lnTo>
                  <a:pt x="1040" y="8169"/>
                </a:lnTo>
                <a:lnTo>
                  <a:pt x="2048" y="7538"/>
                </a:lnTo>
                <a:lnTo>
                  <a:pt x="5829" y="9901"/>
                </a:lnTo>
                <a:cubicBezTo>
                  <a:pt x="5892" y="9949"/>
                  <a:pt x="5963" y="9972"/>
                  <a:pt x="6026" y="9972"/>
                </a:cubicBezTo>
                <a:cubicBezTo>
                  <a:pt x="6089" y="9972"/>
                  <a:pt x="6144" y="9949"/>
                  <a:pt x="6175" y="9901"/>
                </a:cubicBezTo>
                <a:lnTo>
                  <a:pt x="9956" y="7538"/>
                </a:lnTo>
                <a:close/>
                <a:moveTo>
                  <a:pt x="5959" y="1"/>
                </a:moveTo>
                <a:cubicBezTo>
                  <a:pt x="5900" y="1"/>
                  <a:pt x="5845" y="25"/>
                  <a:pt x="5797" y="72"/>
                </a:cubicBezTo>
                <a:lnTo>
                  <a:pt x="158" y="3600"/>
                </a:lnTo>
                <a:cubicBezTo>
                  <a:pt x="32" y="3695"/>
                  <a:pt x="0" y="3758"/>
                  <a:pt x="0" y="3915"/>
                </a:cubicBezTo>
                <a:cubicBezTo>
                  <a:pt x="0" y="4073"/>
                  <a:pt x="95" y="4136"/>
                  <a:pt x="158" y="4230"/>
                </a:cubicBezTo>
                <a:lnTo>
                  <a:pt x="1387" y="4987"/>
                </a:lnTo>
                <a:lnTo>
                  <a:pt x="158" y="5743"/>
                </a:lnTo>
                <a:cubicBezTo>
                  <a:pt x="32" y="5806"/>
                  <a:pt x="0" y="5869"/>
                  <a:pt x="0" y="6058"/>
                </a:cubicBezTo>
                <a:cubicBezTo>
                  <a:pt x="0" y="6152"/>
                  <a:pt x="95" y="6278"/>
                  <a:pt x="158" y="6373"/>
                </a:cubicBezTo>
                <a:lnTo>
                  <a:pt x="1387" y="7097"/>
                </a:lnTo>
                <a:lnTo>
                  <a:pt x="158" y="7854"/>
                </a:lnTo>
                <a:cubicBezTo>
                  <a:pt x="32" y="7948"/>
                  <a:pt x="0" y="8011"/>
                  <a:pt x="0" y="8169"/>
                </a:cubicBezTo>
                <a:cubicBezTo>
                  <a:pt x="0" y="8295"/>
                  <a:pt x="95" y="8421"/>
                  <a:pt x="158" y="8484"/>
                </a:cubicBezTo>
                <a:lnTo>
                  <a:pt x="5797" y="12044"/>
                </a:lnTo>
                <a:cubicBezTo>
                  <a:pt x="5860" y="12075"/>
                  <a:pt x="5931" y="12091"/>
                  <a:pt x="5994" y="12091"/>
                </a:cubicBezTo>
                <a:cubicBezTo>
                  <a:pt x="6057" y="12091"/>
                  <a:pt x="6112" y="12075"/>
                  <a:pt x="6144" y="12044"/>
                </a:cubicBezTo>
                <a:lnTo>
                  <a:pt x="11783" y="8484"/>
                </a:lnTo>
                <a:cubicBezTo>
                  <a:pt x="11909" y="8421"/>
                  <a:pt x="11941" y="8326"/>
                  <a:pt x="11941" y="8169"/>
                </a:cubicBezTo>
                <a:cubicBezTo>
                  <a:pt x="11941" y="8043"/>
                  <a:pt x="11846" y="7948"/>
                  <a:pt x="11783" y="7854"/>
                </a:cubicBezTo>
                <a:lnTo>
                  <a:pt x="10555" y="7097"/>
                </a:lnTo>
                <a:lnTo>
                  <a:pt x="11783" y="6373"/>
                </a:lnTo>
                <a:cubicBezTo>
                  <a:pt x="11909" y="6278"/>
                  <a:pt x="11941" y="6152"/>
                  <a:pt x="11941" y="6058"/>
                </a:cubicBezTo>
                <a:cubicBezTo>
                  <a:pt x="11941" y="5932"/>
                  <a:pt x="11846" y="5806"/>
                  <a:pt x="11783" y="5743"/>
                </a:cubicBezTo>
                <a:lnTo>
                  <a:pt x="10555" y="4987"/>
                </a:lnTo>
                <a:lnTo>
                  <a:pt x="11783" y="4230"/>
                </a:lnTo>
                <a:cubicBezTo>
                  <a:pt x="11909" y="4136"/>
                  <a:pt x="11941" y="4073"/>
                  <a:pt x="11941" y="3915"/>
                </a:cubicBezTo>
                <a:cubicBezTo>
                  <a:pt x="11941" y="3758"/>
                  <a:pt x="11846" y="3695"/>
                  <a:pt x="11783" y="3600"/>
                </a:cubicBezTo>
                <a:lnTo>
                  <a:pt x="6144" y="72"/>
                </a:lnTo>
                <a:cubicBezTo>
                  <a:pt x="6081" y="25"/>
                  <a:pt x="6018" y="1"/>
                  <a:pt x="59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773856204"/>
      </p:ext>
    </p:extLst>
  </p:cSld>
  <p:clrMapOvr>
    <a:masterClrMapping/>
  </p:clrMapOvr>
  <mc:AlternateContent xmlns:mc="http://schemas.openxmlformats.org/markup-compatibility/2006" xmlns:p14="http://schemas.microsoft.com/office/powerpoint/2010/main">
    <mc:Choice Requires="p14">
      <p:transition spd="slow" p14:dur="2000" advTm="76751"/>
    </mc:Choice>
    <mc:Fallback xmlns="">
      <p:transition spd="slow" advTm="76751"/>
    </mc:Fallback>
  </mc:AlternateContent>
  <p:extLst>
    <p:ext uri="{3A86A75C-4F4B-4683-9AE1-C65F6400EC91}">
      <p14:laserTraceLst xmlns:p14="http://schemas.microsoft.com/office/powerpoint/2010/main">
        <p14:tracePtLst>
          <p14:tracePt t="4531" x="8496300" y="6343650"/>
          <p14:tracePt t="5069" x="9598025" y="6711950"/>
          <p14:tracePt t="5076" x="9631363" y="6635750"/>
          <p14:tracePt t="5083" x="9674225" y="6524625"/>
          <p14:tracePt t="5091" x="9709150" y="6438900"/>
          <p14:tracePt t="5099" x="9769475" y="6335713"/>
          <p14:tracePt t="5108" x="9812338" y="6257925"/>
          <p14:tracePt t="5115" x="9871075" y="6164263"/>
          <p14:tracePt t="5124" x="9940925" y="6088063"/>
          <p14:tracePt t="5132" x="10017125" y="6018213"/>
          <p14:tracePt t="5141" x="10110788" y="5942013"/>
          <p14:tracePt t="5148" x="10206038" y="5873750"/>
          <p14:tracePt t="5158" x="10299700" y="5795963"/>
          <p14:tracePt t="5164" x="10385425" y="5710238"/>
          <p14:tracePt t="5173" x="10479088" y="5634038"/>
          <p14:tracePt t="5184" x="10574338" y="5548313"/>
          <p14:tracePt t="5188" x="10660063" y="5470525"/>
          <p14:tracePt t="5201" x="10736263" y="5376863"/>
          <p14:tracePt t="5203" x="10804525" y="5291138"/>
          <p14:tracePt t="5213" x="10864850" y="5213350"/>
          <p14:tracePt t="5220" x="10933113" y="5145088"/>
          <p14:tracePt t="5228" x="10985500" y="5086350"/>
          <p14:tracePt t="5236" x="11036300" y="5016500"/>
          <p14:tracePt t="5244" x="11079163" y="4965700"/>
          <p14:tracePt t="5251" x="11096625" y="4914900"/>
          <p14:tracePt t="5265" x="11129963" y="4879975"/>
          <p14:tracePt t="5267" x="11147425" y="4846638"/>
          <p14:tracePt t="5280" x="11172825" y="4794250"/>
          <p14:tracePt t="5283" x="11190288" y="4760913"/>
          <p14:tracePt t="5292" x="11207750" y="4733925"/>
          <p14:tracePt t="5300" x="11225213" y="4708525"/>
          <p14:tracePt t="5313" x="11233150" y="4692650"/>
          <p14:tracePt t="5316" x="11241088" y="4675188"/>
          <p14:tracePt t="5326" x="11250613" y="4649788"/>
          <p14:tracePt t="5332" x="11258550" y="4640263"/>
          <p14:tracePt t="5342" x="11258550" y="4622800"/>
          <p14:tracePt t="5359" x="11258550" y="4614863"/>
          <p14:tracePt t="5365" x="11258550" y="4606925"/>
          <p14:tracePt t="5372" x="11258550" y="4597400"/>
          <p14:tracePt t="5380" x="11258550" y="4589463"/>
          <p14:tracePt t="5388" x="11268075" y="4572000"/>
          <p14:tracePt t="5404" x="11276013" y="4546600"/>
          <p14:tracePt t="5411" x="11283950" y="4521200"/>
          <p14:tracePt t="5419" x="11301413" y="4486275"/>
          <p14:tracePt t="5427" x="11309350" y="4451350"/>
          <p14:tracePt t="5436" x="11326813" y="4410075"/>
          <p14:tracePt t="5444" x="11352213" y="4357688"/>
          <p14:tracePt t="5451" x="11361738" y="4314825"/>
          <p14:tracePt t="5461" x="11369675" y="4254500"/>
          <p14:tracePt t="5468" x="11369675" y="4203700"/>
          <p14:tracePt t="5478" x="11369675" y="4152900"/>
          <p14:tracePt t="5483" x="11369675" y="4092575"/>
          <p14:tracePt t="5492" x="11379200" y="4014788"/>
          <p14:tracePt t="5499" x="11379200" y="3963988"/>
          <p14:tracePt t="5508" x="11379200" y="3878263"/>
          <p14:tracePt t="5516" x="11379200" y="3802063"/>
          <p14:tracePt t="5525" x="11379200" y="3732213"/>
          <p14:tracePt t="5532" x="11361738" y="3638550"/>
          <p14:tracePt t="5542" x="11352213" y="3578225"/>
          <p14:tracePt t="5548" x="11336338" y="3519488"/>
          <p14:tracePt t="5558" x="11326813" y="3459163"/>
          <p14:tracePt t="5564" x="11301413" y="3398838"/>
          <p14:tracePt t="5572" x="11293475" y="3348038"/>
          <p14:tracePt t="5581" x="11276013" y="3305175"/>
          <p14:tracePt t="5588" x="11268075" y="3270250"/>
          <p14:tracePt t="5597" x="11250613" y="3244850"/>
          <p14:tracePt t="5605" x="11250613" y="3236913"/>
          <p14:tracePt t="5611" x="11241088" y="3209925"/>
          <p14:tracePt t="5620" x="11241088" y="3201988"/>
          <p14:tracePt t="5628" x="11241088" y="3184525"/>
          <p14:tracePt t="5637" x="11241088" y="3151188"/>
          <p14:tracePt t="5643" x="11250613" y="3125788"/>
          <p14:tracePt t="5653" x="11258550" y="3090863"/>
          <p14:tracePt t="5660" x="11258550" y="3073400"/>
          <p14:tracePt t="5670" x="11258550" y="3030538"/>
          <p14:tracePt t="5677" x="11258550" y="2997200"/>
          <p14:tracePt t="5684" x="11268075" y="2936875"/>
          <p14:tracePt t="5692" x="11276013" y="2894013"/>
          <p14:tracePt t="5700" x="11301413" y="2833688"/>
          <p14:tracePt t="5708" x="11318875" y="2773363"/>
          <p14:tracePt t="5716" x="11336338" y="2722563"/>
          <p14:tracePt t="5724" x="11352213" y="2687638"/>
          <p14:tracePt t="5731" x="11361738" y="2662238"/>
          <p14:tracePt t="5742" x="11379200" y="2636838"/>
          <p14:tracePt t="5747" x="11387138" y="2619375"/>
          <p14:tracePt t="5758" x="11395075" y="2593975"/>
          <p14:tracePt t="5766" x="11404600" y="2568575"/>
          <p14:tracePt t="5772" x="11412538" y="2551113"/>
          <p14:tracePt t="5788" x="11412538" y="2533650"/>
          <p14:tracePt t="5796" x="11412538" y="2508250"/>
          <p14:tracePt t="5803" x="11422063" y="2490788"/>
          <p14:tracePt t="5813" x="11422063" y="2482850"/>
          <p14:tracePt t="5820" x="11422063" y="2465388"/>
          <p14:tracePt t="5828" x="11422063" y="2457450"/>
          <p14:tracePt t="5836" x="11422063" y="2439988"/>
          <p14:tracePt t="5843" x="11422063" y="2422525"/>
          <p14:tracePt t="5852" x="11422063" y="2406650"/>
          <p14:tracePt t="5861" x="11422063" y="2379663"/>
          <p14:tracePt t="5868" x="11422063" y="2363788"/>
          <p14:tracePt t="5876" x="11422063" y="2346325"/>
          <p14:tracePt t="5884" x="11422063" y="2328863"/>
          <p14:tracePt t="5892" x="11422063" y="2320925"/>
          <p14:tracePt t="5899" x="11422063" y="2311400"/>
          <p14:tracePt t="5908" x="11422063" y="2303463"/>
          <p14:tracePt t="5917" x="11422063" y="2293938"/>
          <p14:tracePt t="5925" x="11422063" y="2286000"/>
          <p14:tracePt t="5948" x="11430000" y="2278063"/>
          <p14:tracePt t="5958" x="11430000" y="2268538"/>
          <p14:tracePt t="5964" x="11437938" y="2251075"/>
          <p14:tracePt t="5980" x="11447463" y="2225675"/>
          <p14:tracePt t="5993" x="11455400" y="2208213"/>
          <p14:tracePt t="5998" x="11464925" y="2192338"/>
          <p14:tracePt t="6012" x="11464925" y="2174875"/>
          <p14:tracePt t="6019" x="11464925" y="2157413"/>
          <p14:tracePt t="6028" x="11464925" y="2132013"/>
          <p14:tracePt t="6036" x="11472863" y="2114550"/>
          <p14:tracePt t="6043" x="11472863" y="2106613"/>
          <p14:tracePt t="6052" x="11472863" y="2089150"/>
          <p14:tracePt t="6060" x="11472863" y="2071688"/>
          <p14:tracePt t="6068" x="11472863" y="2063750"/>
          <p14:tracePt t="6076" x="11472863" y="2046288"/>
          <p14:tracePt t="6084" x="11472863" y="2038350"/>
          <p14:tracePt t="6091" x="11472863" y="2020888"/>
          <p14:tracePt t="6100" x="11480800" y="1985963"/>
          <p14:tracePt t="6110" x="11480800" y="1978025"/>
          <p14:tracePt t="6116" x="11480800" y="1960563"/>
          <p14:tracePt t="6124" x="11480800" y="1935163"/>
          <p14:tracePt t="6131" x="11480800" y="1917700"/>
          <p14:tracePt t="6141" x="11480800" y="1892300"/>
          <p14:tracePt t="6148" x="11480800" y="1874838"/>
          <p14:tracePt t="6156" x="11480800" y="1866900"/>
          <p14:tracePt t="6164" x="11480800" y="1857375"/>
          <p14:tracePt t="6172" x="11480800" y="1849438"/>
          <p14:tracePt t="6188" x="11480800" y="1841500"/>
          <p14:tracePt t="6196" x="11480800" y="1831975"/>
          <p14:tracePt t="6220" x="11480800" y="1824038"/>
          <p14:tracePt t="7859" x="11480800" y="1831975"/>
          <p14:tracePt t="7868" x="11490325" y="1857375"/>
          <p14:tracePt t="7876" x="11498263" y="1857375"/>
          <p14:tracePt t="7900" x="11498263" y="1866900"/>
          <p14:tracePt t="7908" x="11498263" y="1874838"/>
          <p14:tracePt t="7916" x="11507788" y="1884363"/>
          <p14:tracePt t="7948" x="11507788" y="1892300"/>
          <p14:tracePt t="7957" x="11507788" y="1909763"/>
          <p14:tracePt t="7964" x="11515725" y="1909763"/>
          <p14:tracePt t="7972" x="11515725" y="1917700"/>
          <p14:tracePt t="7979" x="11515725" y="1925638"/>
          <p14:tracePt t="7987" x="11523663" y="1952625"/>
          <p14:tracePt t="8009" x="11523663" y="1968500"/>
          <p14:tracePt t="8014" x="11523663" y="1978025"/>
          <p14:tracePt t="8019" x="11523663" y="1985963"/>
          <p14:tracePt t="8031" x="11523663" y="1995488"/>
          <p14:tracePt t="8043" x="11533188" y="2003425"/>
          <p14:tracePt t="8052" x="11533188" y="2011363"/>
          <p14:tracePt t="9620" x="11533188" y="2020888"/>
          <p14:tracePt t="9632" x="11533188" y="2028825"/>
          <p14:tracePt t="9636" x="11533188" y="2046288"/>
          <p14:tracePt t="9644" x="11533188" y="2054225"/>
          <p14:tracePt t="9652" x="11533188" y="2071688"/>
          <p14:tracePt t="9660" x="11533188" y="2081213"/>
          <p14:tracePt t="9668" x="11533188" y="2089150"/>
          <p14:tracePt t="9676" x="11533188" y="2097088"/>
          <p14:tracePt t="9683" x="11533188" y="2106613"/>
          <p14:tracePt t="9692" x="11533188" y="2114550"/>
          <p14:tracePt t="9699" x="11533188" y="2132013"/>
          <p14:tracePt t="9711" x="11533188" y="2139950"/>
          <p14:tracePt t="9715" x="11533188" y="2157413"/>
          <p14:tracePt t="9726" x="11533188" y="2174875"/>
          <p14:tracePt t="9746" x="11533188" y="2182813"/>
          <p14:tracePt t="9749" x="11533188" y="2192338"/>
          <p14:tracePt t="9763" x="11533188" y="2200275"/>
          <p14:tracePt t="9774" x="11533188" y="2208213"/>
          <p14:tracePt t="9780" x="11533188" y="2217738"/>
          <p14:tracePt t="9812" x="11533188" y="2225675"/>
          <p14:tracePt t="9900" x="11533188" y="2235200"/>
          <p14:tracePt t="12388" x="11533188" y="2251075"/>
          <p14:tracePt t="12396" x="11533188" y="2278063"/>
          <p14:tracePt t="12405" x="11533188" y="2293938"/>
          <p14:tracePt t="12412" x="11533188" y="2311400"/>
          <p14:tracePt t="12419" x="11533188" y="2320925"/>
          <p14:tracePt t="12427" x="11533188" y="2336800"/>
          <p14:tracePt t="12436" x="11533188" y="2363788"/>
          <p14:tracePt t="12443" x="11533188" y="2371725"/>
          <p14:tracePt t="12452" x="11533188" y="2389188"/>
          <p14:tracePt t="12460" x="11533188" y="2397125"/>
          <p14:tracePt t="12468" x="11533188" y="2406650"/>
          <p14:tracePt t="12476" x="11533188" y="2414588"/>
          <p14:tracePt t="12484" x="11533188" y="2422525"/>
          <p14:tracePt t="12516" x="11533188" y="2432050"/>
          <p14:tracePt t="12524" x="11533188" y="2439988"/>
          <p14:tracePt t="12532" x="11533188" y="2447925"/>
          <p14:tracePt t="12548" x="11533188" y="2465388"/>
          <p14:tracePt t="12559" x="11533188" y="2474913"/>
          <p14:tracePt t="12575" x="11523663" y="2482850"/>
          <p14:tracePt t="12589" x="11523663" y="2490788"/>
          <p14:tracePt t="13182" x="11523663" y="2500313"/>
          <p14:tracePt t="13189" x="11515725" y="2517775"/>
          <p14:tracePt t="13220" x="11507788" y="2533650"/>
          <p14:tracePt t="13257" x="11507788" y="2543175"/>
          <p14:tracePt t="13259" x="11480800" y="2576513"/>
          <p14:tracePt t="13267" x="11472863" y="2586038"/>
          <p14:tracePt t="13275" x="11464925" y="2593975"/>
          <p14:tracePt t="13299" x="11455400" y="2603500"/>
          <p14:tracePt t="13307" x="11455400" y="2611438"/>
          <p14:tracePt t="13331" x="11455400" y="2619375"/>
          <p14:tracePt t="13340" x="11455400" y="2628900"/>
          <p14:tracePt t="13348" x="11447463" y="2636838"/>
          <p14:tracePt t="13364" x="11437938" y="2654300"/>
          <p14:tracePt t="13372" x="11430000" y="2671763"/>
          <p14:tracePt t="13380" x="11422063" y="2671763"/>
          <p14:tracePt t="13388" x="11422063" y="2679700"/>
          <p14:tracePt t="13396" x="11422063" y="2687638"/>
          <p14:tracePt t="13404" x="11422063" y="2697163"/>
          <p14:tracePt t="13428" x="11412538" y="2697163"/>
          <p14:tracePt t="14318" x="11412538" y="2705100"/>
          <p14:tracePt t="14325" x="11404600" y="2714625"/>
          <p14:tracePt t="14347" x="11395075" y="2722563"/>
          <p14:tracePt t="14358" x="11387138" y="2730500"/>
          <p14:tracePt t="14374" x="11379200" y="2740025"/>
          <p14:tracePt t="14381" x="11369675" y="2747963"/>
          <p14:tracePt t="14388" x="11352213" y="2765425"/>
          <p14:tracePt t="14396" x="11336338" y="2773363"/>
          <p14:tracePt t="14404" x="11318875" y="2782888"/>
          <p14:tracePt t="14411" x="11309350" y="2782888"/>
          <p14:tracePt t="14419" x="11276013" y="2790825"/>
          <p14:tracePt t="14428" x="11250613" y="2800350"/>
          <p14:tracePt t="14436" x="11233150" y="2808288"/>
          <p14:tracePt t="14444" x="11198225" y="2808288"/>
          <p14:tracePt t="14451" x="11164888" y="2816225"/>
          <p14:tracePt t="14460" x="11112500" y="2833688"/>
          <p14:tracePt t="14468" x="11069638" y="2843213"/>
          <p14:tracePt t="14478" x="11010900" y="2851150"/>
          <p14:tracePt t="14484" x="10968038" y="2859088"/>
          <p14:tracePt t="14492" x="10915650" y="2868613"/>
          <p14:tracePt t="14500" x="10872788" y="2876550"/>
          <p14:tracePt t="14510" x="10821988" y="2886075"/>
          <p14:tracePt t="14516" x="10796588" y="2886075"/>
          <p14:tracePt t="14525" x="10753725" y="2886075"/>
          <p14:tracePt t="14532" x="10718800" y="2886075"/>
          <p14:tracePt t="14542" x="10693400" y="2886075"/>
          <p14:tracePt t="14547" x="10668000" y="2886075"/>
          <p14:tracePt t="14557" x="10660063" y="2886075"/>
          <p14:tracePt t="14563" x="10642600" y="2886075"/>
          <p14:tracePt t="14571" x="10633075" y="2886075"/>
          <p14:tracePt t="14579" x="10625138" y="2886075"/>
          <p14:tracePt t="14587" x="10607675" y="2886075"/>
          <p14:tracePt t="14604" x="10599738" y="2886075"/>
          <p14:tracePt t="14611" x="10590213" y="2886075"/>
          <p14:tracePt t="14627" x="10574338" y="2886075"/>
          <p14:tracePt t="14637" x="10556875" y="2886075"/>
          <p14:tracePt t="14645" x="10539413" y="2886075"/>
          <p14:tracePt t="14651" x="10514013" y="2886075"/>
          <p14:tracePt t="14660" x="10506075" y="2886075"/>
          <p14:tracePt t="14668" x="10488613" y="2886075"/>
          <p14:tracePt t="14676" x="10463213" y="2886075"/>
          <p14:tracePt t="14684" x="10445750" y="2886075"/>
          <p14:tracePt t="14692" x="10420350" y="2886075"/>
          <p14:tracePt t="14699" x="10393363" y="2886075"/>
          <p14:tracePt t="14708" x="10377488" y="2886075"/>
          <p14:tracePt t="14716" x="10342563" y="2886075"/>
          <p14:tracePt t="14725" x="10317163" y="2886075"/>
          <p14:tracePt t="14732" x="10266363" y="2894013"/>
          <p14:tracePt t="14741" x="10231438" y="2901950"/>
          <p14:tracePt t="14748" x="10196513" y="2901950"/>
          <p14:tracePt t="14758" x="10163175" y="2901950"/>
          <p14:tracePt t="14764" x="10120313" y="2901950"/>
          <p14:tracePt t="14775" x="10094913" y="2901950"/>
          <p14:tracePt t="14780" x="10052050" y="2911475"/>
          <p14:tracePt t="14788" x="10034588" y="2911475"/>
          <p14:tracePt t="14796" x="10017125" y="2911475"/>
          <p14:tracePt t="15580" x="10009188" y="2911475"/>
          <p14:tracePt t="15589" x="9991725" y="2919413"/>
          <p14:tracePt t="15599" x="9983788" y="2927350"/>
          <p14:tracePt t="15605" x="9956800" y="2927350"/>
          <p14:tracePt t="15612" x="9913938" y="2936875"/>
          <p14:tracePt t="15620" x="9880600" y="2936875"/>
          <p14:tracePt t="15628" x="9837738" y="2936875"/>
          <p14:tracePt t="15636" x="9769475" y="2936875"/>
          <p14:tracePt t="15643" x="9709150" y="2936875"/>
          <p14:tracePt t="15651" x="9648825" y="2936875"/>
          <p14:tracePt t="15660" x="9580563" y="2936875"/>
          <p14:tracePt t="15668" x="9520238" y="2936875"/>
          <p14:tracePt t="15676" x="9477375" y="2936875"/>
          <p14:tracePt t="15684" x="9434513" y="2936875"/>
          <p14:tracePt t="15693" x="9401175" y="2936875"/>
          <p14:tracePt t="15699" x="9375775" y="2936875"/>
          <p14:tracePt t="15714" x="9358313" y="2936875"/>
          <p14:tracePt t="15716" x="9340850" y="2936875"/>
          <p14:tracePt t="15725" x="9332913" y="2936875"/>
          <p14:tracePt t="15763" x="9323388" y="2936875"/>
          <p14:tracePt t="15771" x="9305925" y="2944813"/>
          <p14:tracePt t="15779" x="9297988" y="2954338"/>
          <p14:tracePt t="15787" x="9290050" y="2954338"/>
          <p14:tracePt t="15795" x="9255125" y="2954338"/>
          <p14:tracePt t="15803" x="9247188" y="2954338"/>
          <p14:tracePt t="15811" x="9221788" y="2954338"/>
          <p14:tracePt t="15819" x="9204325" y="2954338"/>
          <p14:tracePt t="15827" x="9178925" y="2954338"/>
          <p14:tracePt t="15835" x="9161463" y="2954338"/>
          <p14:tracePt t="15843" x="9151938" y="2954338"/>
          <p14:tracePt t="15851" x="9144000" y="2954338"/>
          <p14:tracePt t="15965" x="9136063" y="2954338"/>
          <p14:tracePt t="16003" x="9126538" y="2954338"/>
          <p14:tracePt t="16011" x="9118600" y="2954338"/>
          <p14:tracePt t="16019" x="9109075" y="2954338"/>
          <p14:tracePt t="16035" x="9093200" y="2954338"/>
          <p14:tracePt t="16043" x="9083675" y="2954338"/>
          <p14:tracePt t="16051" x="9075738" y="2954338"/>
          <p14:tracePt t="16059" x="9058275" y="2954338"/>
          <p14:tracePt t="16067" x="9040813" y="2954338"/>
          <p14:tracePt t="16075" x="9032875" y="2954338"/>
          <p14:tracePt t="16083" x="9023350" y="2954338"/>
          <p14:tracePt t="16090" x="9015413" y="2954338"/>
          <p14:tracePt t="16099" x="9007475" y="2954338"/>
          <p14:tracePt t="16235" x="9015413" y="2962275"/>
          <p14:tracePt t="16242" x="9032875" y="2970213"/>
          <p14:tracePt t="16251" x="9040813" y="2970213"/>
          <p14:tracePt t="16259" x="9058275" y="2970213"/>
          <p14:tracePt t="16267" x="9093200" y="2970213"/>
          <p14:tracePt t="16275" x="9136063" y="2970213"/>
          <p14:tracePt t="16283" x="9178925" y="2970213"/>
          <p14:tracePt t="16292" x="9247188" y="2970213"/>
          <p14:tracePt t="16299" x="9323388" y="2970213"/>
          <p14:tracePt t="16307" x="9391650" y="2970213"/>
          <p14:tracePt t="16315" x="9477375" y="2970213"/>
          <p14:tracePt t="16325" x="9580563" y="2970213"/>
          <p14:tracePt t="16331" x="9683750" y="2970213"/>
          <p14:tracePt t="16341" x="9777413" y="2970213"/>
          <p14:tracePt t="16348" x="9880600" y="2970213"/>
          <p14:tracePt t="16357" x="9983788" y="2970213"/>
          <p14:tracePt t="16363" x="10077450" y="2970213"/>
          <p14:tracePt t="16371" x="10163175" y="2970213"/>
          <p14:tracePt t="16379" x="10248900" y="2970213"/>
          <p14:tracePt t="16387" x="10325100" y="2970213"/>
          <p14:tracePt t="16395" x="10393363" y="2970213"/>
          <p14:tracePt t="16403" x="10463213" y="2970213"/>
          <p14:tracePt t="16411" x="10539413" y="2970213"/>
          <p14:tracePt t="16419" x="10599738" y="2970213"/>
          <p14:tracePt t="16427" x="10650538" y="2970213"/>
          <p14:tracePt t="16435" x="10728325" y="2970213"/>
          <p14:tracePt t="16443" x="10788650" y="2970213"/>
          <p14:tracePt t="16451" x="10856913" y="2970213"/>
          <p14:tracePt t="16459" x="10925175" y="2970213"/>
          <p14:tracePt t="16467" x="11001375" y="2970213"/>
          <p14:tracePt t="16476" x="11061700" y="2970213"/>
          <p14:tracePt t="16483" x="11129963" y="2970213"/>
          <p14:tracePt t="16492" x="11190288" y="2970213"/>
          <p14:tracePt t="16499" x="11250613" y="2970213"/>
          <p14:tracePt t="16507" x="11301413" y="2970213"/>
          <p14:tracePt t="16515" x="11352213" y="2970213"/>
          <p14:tracePt t="16524" x="11395075" y="2970213"/>
          <p14:tracePt t="16531" x="11437938" y="2970213"/>
          <p14:tracePt t="16540" x="11472863" y="2970213"/>
          <p14:tracePt t="16547" x="11498263" y="2970213"/>
          <p14:tracePt t="16557" x="11533188" y="2970213"/>
          <p14:tracePt t="16563" x="11566525" y="2970213"/>
          <p14:tracePt t="16574" x="11583988" y="2970213"/>
          <p14:tracePt t="16579" x="11609388" y="2970213"/>
          <p14:tracePt t="16588" x="11626850" y="2970213"/>
          <p14:tracePt t="16595" x="11634788" y="2970213"/>
          <p14:tracePt t="16603" x="11652250" y="2970213"/>
          <p14:tracePt t="16611" x="11661775" y="2970213"/>
          <p14:tracePt t="16837" x="11661775" y="2979738"/>
          <p14:tracePt t="16909" x="11661775" y="2987675"/>
          <p14:tracePt t="16919" x="11661775" y="2997200"/>
          <p14:tracePt t="16933" x="11661775" y="3005138"/>
          <p14:tracePt t="16952" x="11644313" y="3022600"/>
          <p14:tracePt t="16962" x="11644313" y="3030538"/>
          <p14:tracePt t="16964" x="11634788" y="3040063"/>
          <p14:tracePt t="16972" x="11626850" y="3048000"/>
          <p14:tracePt t="16979" x="11626850" y="3055938"/>
          <p14:tracePt t="16995" x="11618913" y="3055938"/>
          <p14:tracePt t="17003" x="11609388" y="3055938"/>
          <p14:tracePt t="17020" x="11601450" y="3073400"/>
          <p14:tracePt t="17036" x="11591925" y="3082925"/>
          <p14:tracePt t="17043" x="11583988" y="3098800"/>
          <p14:tracePt t="17052" x="11576050" y="3098800"/>
          <p14:tracePt t="17059" x="11576050" y="3108325"/>
          <p14:tracePt t="17075" x="11558588" y="3116263"/>
          <p14:tracePt t="17084" x="11541125" y="3125788"/>
          <p14:tracePt t="17092" x="11541125" y="3133725"/>
          <p14:tracePt t="17100" x="11533188" y="3133725"/>
          <p14:tracePt t="17107" x="11515725" y="3133725"/>
          <p14:tracePt t="17116" x="11507788" y="3141663"/>
          <p14:tracePt t="17124" x="11490325" y="3151188"/>
          <p14:tracePt t="17132" x="11480800" y="3151188"/>
          <p14:tracePt t="17140" x="11464925" y="3159125"/>
          <p14:tracePt t="17147" x="11455400" y="3159125"/>
          <p14:tracePt t="17157" x="11447463" y="3159125"/>
          <p14:tracePt t="17164" x="11430000" y="3159125"/>
          <p14:tracePt t="17172" x="11412538" y="3168650"/>
          <p14:tracePt t="17196" x="11404600" y="3168650"/>
          <p14:tracePt t="17228" x="11395075" y="3168650"/>
          <p14:tracePt t="17244" x="11387138" y="3168650"/>
          <p14:tracePt t="17260" x="11369675" y="3168650"/>
          <p14:tracePt t="17267" x="11361738" y="3168650"/>
          <p14:tracePt t="17278" x="11344275" y="3168650"/>
          <p14:tracePt t="17284" x="11326813" y="3168650"/>
          <p14:tracePt t="18448" x="11318875" y="3168650"/>
          <p14:tracePt t="18734" x="11309350" y="3176588"/>
          <p14:tracePt t="18748" x="11309350" y="3184525"/>
          <p14:tracePt t="18757" x="11301413" y="3194050"/>
          <p14:tracePt t="18772" x="11293475" y="3194050"/>
          <p14:tracePt t="18780" x="11283950" y="3194050"/>
          <p14:tracePt t="18789" x="11276013" y="3194050"/>
          <p14:tracePt t="18796" x="11258550" y="3201988"/>
          <p14:tracePt t="18812" x="11241088" y="3201988"/>
          <p14:tracePt t="18820" x="11215688" y="3209925"/>
          <p14:tracePt t="18836" x="11190288" y="3209925"/>
          <p14:tracePt t="18844" x="11164888" y="3209925"/>
          <p14:tracePt t="18852" x="11139488" y="3209925"/>
          <p14:tracePt t="18861" x="11112500" y="3209925"/>
          <p14:tracePt t="18868" x="11079163" y="3209925"/>
          <p14:tracePt t="18877" x="11053763" y="3209925"/>
          <p14:tracePt t="18883" x="11018838" y="3209925"/>
          <p14:tracePt t="18893" x="10975975" y="3209925"/>
          <p14:tracePt t="18900" x="10942638" y="3209925"/>
          <p14:tracePt t="18910" x="10933113" y="3209925"/>
          <p14:tracePt t="18915" x="10907713" y="3209925"/>
          <p14:tracePt t="18924" x="10890250" y="3209925"/>
          <p14:tracePt t="18932" x="10882313" y="3209925"/>
          <p14:tracePt t="18943" x="10872788" y="3209925"/>
          <p14:tracePt t="18948" x="10864850" y="3209925"/>
          <p14:tracePt t="18959" x="10856913" y="3209925"/>
          <p14:tracePt t="18963" x="10829925" y="3219450"/>
          <p14:tracePt t="18971" x="10814050" y="3227388"/>
          <p14:tracePt t="18979" x="10796588" y="3236913"/>
          <p14:tracePt t="18987" x="10761663" y="3244850"/>
          <p14:tracePt t="18995" x="10728325" y="3252788"/>
          <p14:tracePt t="19003" x="10675938" y="3262313"/>
          <p14:tracePt t="19011" x="10650538" y="3262313"/>
          <p14:tracePt t="19019" x="10617200" y="3262313"/>
          <p14:tracePt t="19027" x="10582275" y="3262313"/>
          <p14:tracePt t="19035" x="10547350" y="3262313"/>
          <p14:tracePt t="19043" x="10521950" y="3262313"/>
          <p14:tracePt t="19051" x="10488613" y="3262313"/>
          <p14:tracePt t="19062" x="10463213" y="3262313"/>
          <p14:tracePt t="19067" x="10436225" y="3262313"/>
          <p14:tracePt t="19076" x="10402888" y="3262313"/>
          <p14:tracePt t="19083" x="10377488" y="3262313"/>
          <p14:tracePt t="19093" x="10350500" y="3262313"/>
          <p14:tracePt t="19099" x="10334625" y="3262313"/>
          <p14:tracePt t="19107" x="10317163" y="3262313"/>
          <p14:tracePt t="19116" x="10307638" y="3262313"/>
          <p14:tracePt t="19260" x="10299700" y="3262313"/>
          <p14:tracePt t="19278" x="10291763" y="3270250"/>
          <p14:tracePt t="19519" x="10282238" y="3270250"/>
          <p14:tracePt t="19524" x="10274300" y="3270250"/>
          <p14:tracePt t="19531" x="10266363" y="3270250"/>
          <p14:tracePt t="19543" x="10248900" y="3270250"/>
          <p14:tracePt t="19550" x="10239375" y="3270250"/>
          <p14:tracePt t="19560" x="10223500" y="3270250"/>
          <p14:tracePt t="19563" x="10213975" y="3270250"/>
          <p14:tracePt t="19573" x="10206038" y="3270250"/>
          <p14:tracePt t="19677" x="10223500" y="3270250"/>
          <p14:tracePt t="19692" x="10239375" y="3270250"/>
          <p14:tracePt t="19701" x="10256838" y="3270250"/>
          <p14:tracePt t="19708" x="10274300" y="3270250"/>
          <p14:tracePt t="19716" x="10299700" y="3270250"/>
          <p14:tracePt t="19726" x="10350500" y="3279775"/>
          <p14:tracePt t="19732" x="10385425" y="3279775"/>
          <p14:tracePt t="19742" x="10445750" y="3287713"/>
          <p14:tracePt t="19748" x="10506075" y="3305175"/>
          <p14:tracePt t="19759" x="10556875" y="3305175"/>
          <p14:tracePt t="19764" x="10650538" y="3313113"/>
          <p14:tracePt t="19775" x="10718800" y="3313113"/>
          <p14:tracePt t="19781" x="10821988" y="3322638"/>
          <p14:tracePt t="19788" x="10907713" y="3348038"/>
          <p14:tracePt t="19796" x="10993438" y="3355975"/>
          <p14:tracePt t="19805" x="11069638" y="3365500"/>
          <p14:tracePt t="19814" x="11112500" y="3373438"/>
          <p14:tracePt t="19822" x="11164888" y="3381375"/>
          <p14:tracePt t="19827" x="11207750" y="3390900"/>
          <p14:tracePt t="19837" x="11241088" y="3398838"/>
          <p14:tracePt t="19848" x="11258550" y="3398838"/>
          <p14:tracePt t="19853" x="11268075" y="3398838"/>
          <p14:tracePt t="19861" x="11283950" y="3398838"/>
          <p14:tracePt t="19869" x="11301413" y="3408363"/>
          <p14:tracePt t="19876" x="11309350" y="3416300"/>
          <p14:tracePt t="19892" x="11336338" y="3424238"/>
          <p14:tracePt t="19899" x="11344275" y="3424238"/>
          <p14:tracePt t="19907" x="11361738" y="3424238"/>
          <p14:tracePt t="19916" x="11395075" y="3433763"/>
          <p14:tracePt t="19925" x="11422063" y="3441700"/>
          <p14:tracePt t="19945" x="11464925" y="3449638"/>
          <p14:tracePt t="19948" x="11498263" y="3449638"/>
          <p14:tracePt t="19958" x="11533188" y="3459163"/>
          <p14:tracePt t="19964" x="11550650" y="3467100"/>
          <p14:tracePt t="19972" x="11576050" y="3476625"/>
          <p14:tracePt t="19981" x="11583988" y="3476625"/>
          <p14:tracePt t="19987" x="11591925" y="3476625"/>
          <p14:tracePt t="20219" x="11601450" y="3476625"/>
          <p14:tracePt t="20533" x="11601450" y="3492500"/>
          <p14:tracePt t="20567" x="11591925" y="3502025"/>
          <p14:tracePt t="20572" x="11583988" y="3502025"/>
          <p14:tracePt t="20582" x="11576050" y="3509963"/>
          <p14:tracePt t="20595" x="11566525" y="3509963"/>
          <p14:tracePt t="20603" x="11558588" y="3509963"/>
          <p14:tracePt t="20612" x="11550650" y="3509963"/>
          <p14:tracePt t="21540" x="11541125" y="3509963"/>
          <p14:tracePt t="21548" x="11533188" y="3519488"/>
          <p14:tracePt t="21558" x="11515725" y="3527425"/>
          <p14:tracePt t="21575" x="11507788" y="3527425"/>
          <p14:tracePt t="21580" x="11480800" y="3527425"/>
          <p14:tracePt t="21588" x="11447463" y="3527425"/>
          <p14:tracePt t="21596" x="11430000" y="3527425"/>
          <p14:tracePt t="21603" x="11395075" y="3527425"/>
          <p14:tracePt t="21611" x="11361738" y="3527425"/>
          <p14:tracePt t="21619" x="11326813" y="3527425"/>
          <p14:tracePt t="21629" x="11301413" y="3527425"/>
          <p14:tracePt t="21636" x="11276013" y="3527425"/>
          <p14:tracePt t="21644" x="11250613" y="3527425"/>
          <p14:tracePt t="21652" x="11241088" y="3527425"/>
          <p14:tracePt t="21661" x="11225213" y="3527425"/>
          <p14:tracePt t="21668" x="11215688" y="3527425"/>
          <p14:tracePt t="22548" x="11215688" y="3535363"/>
          <p14:tracePt t="24533" x="11215688" y="3544888"/>
          <p14:tracePt t="24540" x="11215688" y="3562350"/>
          <p14:tracePt t="24548" x="11225213" y="3578225"/>
          <p14:tracePt t="24559" x="11233150" y="3587750"/>
          <p14:tracePt t="24564" x="11241088" y="3605213"/>
          <p14:tracePt t="24575" x="11250613" y="3621088"/>
          <p14:tracePt t="24588" x="11250613" y="3648075"/>
          <p14:tracePt t="24600" x="11258550" y="3663950"/>
          <p14:tracePt t="24604" x="11268075" y="3673475"/>
          <p14:tracePt t="24612" x="11268075" y="3681413"/>
          <p14:tracePt t="24619" x="11276013" y="3689350"/>
          <p14:tracePt t="24627" x="11283950" y="3706813"/>
          <p14:tracePt t="24644" x="11283950" y="3716338"/>
          <p14:tracePt t="24652" x="11283950" y="3724275"/>
          <p14:tracePt t="24668" x="11283950" y="3732213"/>
          <p14:tracePt t="24676" x="11293475" y="3749675"/>
          <p14:tracePt t="24700" x="11293475" y="3767138"/>
          <p14:tracePt t="24708" x="11301413" y="3775075"/>
          <p14:tracePt t="24716" x="11309350" y="3784600"/>
          <p14:tracePt t="27378" x="11318875" y="3792538"/>
          <p14:tracePt t="28093" x="11326813" y="3802063"/>
          <p14:tracePt t="28111" x="11336338" y="3802063"/>
          <p14:tracePt t="28116" x="11344275" y="3810000"/>
          <p14:tracePt t="28127" x="11352213" y="3827463"/>
          <p14:tracePt t="28131" x="11361738" y="3827463"/>
          <p14:tracePt t="28140" x="11379200" y="3844925"/>
          <p14:tracePt t="28147" x="11379200" y="3852863"/>
          <p14:tracePt t="28164" x="11387138" y="3860800"/>
          <p14:tracePt t="28180" x="11395075" y="3878263"/>
          <p14:tracePt t="28188" x="11404600" y="3895725"/>
          <p14:tracePt t="28212" x="11404600" y="3903663"/>
          <p14:tracePt t="28236" x="11404600" y="3913188"/>
          <p14:tracePt t="28252" x="11412538" y="3921125"/>
          <p14:tracePt t="28262" x="11422063" y="3930650"/>
          <p14:tracePt t="28292" x="11430000" y="3946525"/>
          <p14:tracePt t="28590" x="11422063" y="3963988"/>
          <p14:tracePt t="28597" x="11412538" y="3971925"/>
          <p14:tracePt t="28628" x="11404600" y="3989388"/>
          <p14:tracePt t="28636" x="11395075" y="3998913"/>
          <p14:tracePt t="28660" x="11387138" y="4024313"/>
          <p14:tracePt t="28668" x="11379200" y="4024313"/>
          <p14:tracePt t="28676" x="11369675" y="4032250"/>
          <p14:tracePt t="28700" x="11361738" y="4041775"/>
          <p14:tracePt t="28724" x="11352213" y="4049713"/>
          <p14:tracePt t="28740" x="11344275" y="4049713"/>
          <p14:tracePt t="28747" x="11344275" y="4057650"/>
          <p14:tracePt t="28757" x="11326813" y="4067175"/>
          <p14:tracePt t="28764" x="11318875" y="4084638"/>
          <p14:tracePt t="28774" x="11309350" y="4084638"/>
          <p14:tracePt t="28780" x="11293475" y="4092575"/>
          <p14:tracePt t="28788" x="11283950" y="4092575"/>
          <p14:tracePt t="28796" x="11268075" y="4100513"/>
          <p14:tracePt t="28805" x="11258550" y="4110038"/>
          <p14:tracePt t="28813" x="11241088" y="4117975"/>
          <p14:tracePt t="28827" x="11225213" y="4127500"/>
          <p14:tracePt t="28845" x="11207750" y="4135438"/>
          <p14:tracePt t="28868" x="11198225" y="4135438"/>
          <p14:tracePt t="28940" x="11190288" y="4135438"/>
          <p14:tracePt t="28973" x="11182350" y="4135438"/>
          <p14:tracePt t="28981" x="11172825" y="4143375"/>
          <p14:tracePt t="30003" x="11147425" y="4170363"/>
          <p14:tracePt t="30012" x="11139488" y="4170363"/>
          <p14:tracePt t="30027" x="11112500" y="4178300"/>
          <p14:tracePt t="30036" x="11096625" y="4186238"/>
          <p14:tracePt t="30044" x="11079163" y="4186238"/>
          <p14:tracePt t="30051" x="11044238" y="4195763"/>
          <p14:tracePt t="30060" x="11018838" y="4195763"/>
          <p14:tracePt t="30067" x="10993438" y="4195763"/>
          <p14:tracePt t="30077" x="10950575" y="4195763"/>
          <p14:tracePt t="30084" x="10915650" y="4195763"/>
          <p14:tracePt t="30092" x="10872788" y="4195763"/>
          <p14:tracePt t="30099" x="10839450" y="4195763"/>
          <p14:tracePt t="30110" x="10821988" y="4195763"/>
          <p14:tracePt t="30116" x="10804525" y="4195763"/>
          <p14:tracePt t="30124" x="10788650" y="4195763"/>
          <p14:tracePt t="30142" x="10779125" y="4195763"/>
          <p14:tracePt t="30418" x="10771188" y="4195763"/>
          <p14:tracePt t="30429" x="10761663" y="4195763"/>
          <p14:tracePt t="30436" x="10745788" y="4195763"/>
          <p14:tracePt t="30444" x="10728325" y="4195763"/>
          <p14:tracePt t="30451" x="10693400" y="4203700"/>
          <p14:tracePt t="30461" x="10660063" y="4211638"/>
          <p14:tracePt t="30468" x="10625138" y="4211638"/>
          <p14:tracePt t="30477" x="10590213" y="4211638"/>
          <p14:tracePt t="30483" x="10547350" y="4211638"/>
          <p14:tracePt t="30494" x="10496550" y="4211638"/>
          <p14:tracePt t="30499" x="10453688" y="4211638"/>
          <p14:tracePt t="30513" x="10402888" y="4211638"/>
          <p14:tracePt t="30515" x="10377488" y="4211638"/>
          <p14:tracePt t="30525" x="10350500" y="4211638"/>
          <p14:tracePt t="30531" x="10334625" y="4211638"/>
          <p14:tracePt t="30620" x="10325100" y="4211638"/>
          <p14:tracePt t="30627" x="10317163" y="4211638"/>
          <p14:tracePt t="31045" x="10307638" y="4221163"/>
          <p14:tracePt t="31051" x="10299700" y="4221163"/>
          <p14:tracePt t="31060" x="10282238" y="4229100"/>
          <p14:tracePt t="31070" x="10266363" y="4246563"/>
          <p14:tracePt t="31079" x="10239375" y="4254500"/>
          <p14:tracePt t="31083" x="10213975" y="4264025"/>
          <p14:tracePt t="31093" x="10180638" y="4281488"/>
          <p14:tracePt t="31099" x="10145713" y="4289425"/>
          <p14:tracePt t="31109" x="10128250" y="4289425"/>
          <p14:tracePt t="31115" x="10094913" y="4306888"/>
          <p14:tracePt t="31127" x="10067925" y="4314825"/>
          <p14:tracePt t="31131" x="10042525" y="4324350"/>
          <p14:tracePt t="31141" x="10034588" y="4324350"/>
          <p14:tracePt t="31148" x="10034588" y="4332288"/>
          <p14:tracePt t="31180" x="10034588" y="4340225"/>
          <p14:tracePt t="31188" x="10034588" y="4349750"/>
          <p14:tracePt t="31204" x="10034588" y="4357688"/>
          <p14:tracePt t="31220" x="10034588" y="4367213"/>
          <p14:tracePt t="31236" x="10034588" y="4375150"/>
          <p14:tracePt t="31244" x="10052050" y="4383088"/>
          <p14:tracePt t="31252" x="10052050" y="4392613"/>
          <p14:tracePt t="31261" x="10059988" y="4392613"/>
          <p14:tracePt t="31268" x="10077450" y="4392613"/>
          <p14:tracePt t="31277" x="10085388" y="4400550"/>
          <p14:tracePt t="31284" x="10110788" y="4410075"/>
          <p14:tracePt t="31293" x="10128250" y="4418013"/>
          <p14:tracePt t="31299" x="10153650" y="4425950"/>
          <p14:tracePt t="31317" x="10196513" y="4443413"/>
          <p14:tracePt t="31324" x="10231438" y="4451350"/>
          <p14:tracePt t="31332" x="10266363" y="4460875"/>
          <p14:tracePt t="31342" x="10274300" y="4460875"/>
          <p14:tracePt t="31347" x="10307638" y="4468813"/>
          <p14:tracePt t="31363" x="10325100" y="4468813"/>
          <p14:tracePt t="31366" x="10334625" y="4468813"/>
          <p14:tracePt t="31371" x="10350500" y="4468813"/>
          <p14:tracePt t="31379" x="10377488" y="4478338"/>
          <p14:tracePt t="31389" x="10385425" y="4478338"/>
          <p14:tracePt t="31396" x="10393363" y="4478338"/>
          <p14:tracePt t="31405" x="10420350" y="4486275"/>
          <p14:tracePt t="31412" x="10436225" y="4494213"/>
          <p14:tracePt t="31419" x="10445750" y="4494213"/>
          <p14:tracePt t="31427" x="10471150" y="4494213"/>
          <p14:tracePt t="31435" x="10479088" y="4494213"/>
          <p14:tracePt t="31443" x="10506075" y="4494213"/>
          <p14:tracePt t="31451" x="10531475" y="4494213"/>
          <p14:tracePt t="31459" x="10539413" y="4494213"/>
          <p14:tracePt t="31467" x="10564813" y="4494213"/>
          <p14:tracePt t="31476" x="10582275" y="4494213"/>
          <p14:tracePt t="31483" x="10607675" y="4494213"/>
          <p14:tracePt t="31493" x="10625138" y="4494213"/>
          <p14:tracePt t="31499" x="10650538" y="4494213"/>
          <p14:tracePt t="31508" x="10660063" y="4494213"/>
          <p14:tracePt t="31516" x="10675938" y="4494213"/>
          <p14:tracePt t="31524" x="10685463" y="4494213"/>
          <p14:tracePt t="31532" x="10693400" y="4494213"/>
          <p14:tracePt t="31542" x="10710863" y="4494213"/>
          <p14:tracePt t="31558" x="10728325" y="4494213"/>
          <p14:tracePt t="31564" x="10736263" y="4494213"/>
          <p14:tracePt t="31579" x="10745788" y="4494213"/>
          <p14:tracePt t="31588" x="10753725" y="4494213"/>
          <p14:tracePt t="31596" x="10761663" y="4494213"/>
          <p14:tracePt t="31605" x="10771188" y="4494213"/>
          <p14:tracePt t="31611" x="10779125" y="4494213"/>
          <p14:tracePt t="31684" x="10788650" y="4503738"/>
          <p14:tracePt t="32479" x="10796588" y="4511675"/>
          <p14:tracePt t="32516" x="10796588" y="4529138"/>
          <p14:tracePt t="32531" x="10788650" y="4537075"/>
          <p14:tracePt t="32542" x="10771188" y="4537075"/>
          <p14:tracePt t="32547" x="10761663" y="4537075"/>
          <p14:tracePt t="32557" x="10753725" y="4546600"/>
          <p14:tracePt t="32563" x="10736263" y="4554538"/>
          <p14:tracePt t="32579" x="10728325" y="4554538"/>
          <p14:tracePt t="32587" x="10702925" y="4554538"/>
          <p14:tracePt t="32595" x="10668000" y="4554538"/>
          <p14:tracePt t="32603" x="10642600" y="4554538"/>
          <p14:tracePt t="32611" x="10599738" y="4564063"/>
          <p14:tracePt t="32619" x="10582275" y="4564063"/>
          <p14:tracePt t="32627" x="10539413" y="4572000"/>
          <p14:tracePt t="32635" x="10506075" y="4579938"/>
          <p14:tracePt t="32644" x="10479088" y="4579938"/>
          <p14:tracePt t="32652" x="10445750" y="4579938"/>
          <p14:tracePt t="32661" x="10428288" y="4579938"/>
          <p14:tracePt t="32667" x="10410825" y="4579938"/>
          <p14:tracePt t="32676" x="10393363" y="4579938"/>
          <p14:tracePt t="32684" x="10385425" y="4579938"/>
          <p14:tracePt t="32692" x="10367963" y="4579938"/>
          <p14:tracePt t="32699" x="10360025" y="4579938"/>
          <p14:tracePt t="32708" x="10350500" y="4579938"/>
          <p14:tracePt t="32716" x="10342563" y="4579938"/>
          <p14:tracePt t="32756" x="10334625" y="4579938"/>
          <p14:tracePt t="32764" x="10325100" y="4579938"/>
          <p14:tracePt t="33501" x="10317163" y="4579938"/>
          <p14:tracePt t="33516" x="10299700" y="4579938"/>
          <p14:tracePt t="33529" x="10282238" y="4579938"/>
          <p14:tracePt t="33531" x="10256838" y="4579938"/>
          <p14:tracePt t="33541" x="10223500" y="4579938"/>
          <p14:tracePt t="33547" x="10188575" y="4579938"/>
          <p14:tracePt t="33558" x="10145713" y="4579938"/>
          <p14:tracePt t="33564" x="10102850" y="4579938"/>
          <p14:tracePt t="33572" x="10042525" y="4579938"/>
          <p14:tracePt t="33579" x="9999663" y="4579938"/>
          <p14:tracePt t="33588" x="9956800" y="4579938"/>
          <p14:tracePt t="33595" x="9923463" y="4579938"/>
          <p14:tracePt t="33604" x="9906000" y="4579938"/>
          <p14:tracePt t="33612" x="9888538" y="4579938"/>
          <p14:tracePt t="33619" x="9880600" y="4579938"/>
          <p14:tracePt t="33627" x="9871075" y="4579938"/>
          <p14:tracePt t="33636" x="9863138" y="4579938"/>
          <p14:tracePt t="34358" x="9855200" y="4579938"/>
          <p14:tracePt t="34372" x="9845675" y="4579938"/>
          <p14:tracePt t="34381" x="9828213" y="4579938"/>
          <p14:tracePt t="34390" x="9812338" y="4579938"/>
          <p14:tracePt t="34395" x="9785350" y="4579938"/>
          <p14:tracePt t="34405" x="9752013" y="4579938"/>
          <p14:tracePt t="34411" x="9709150" y="4579938"/>
          <p14:tracePt t="34419" x="9640888" y="4579938"/>
          <p14:tracePt t="34428" x="9580563" y="4579938"/>
          <p14:tracePt t="34436" x="9512300" y="4579938"/>
          <p14:tracePt t="34444" x="9451975" y="4579938"/>
          <p14:tracePt t="34451" x="9409113" y="4579938"/>
          <p14:tracePt t="34460" x="9366250" y="4579938"/>
          <p14:tracePt t="34468" x="9332913" y="4579938"/>
          <p14:tracePt t="34476" x="9297988" y="4579938"/>
          <p14:tracePt t="34484" x="9280525" y="4579938"/>
          <p14:tracePt t="34496" x="9264650" y="4579938"/>
          <p14:tracePt t="34500" x="9255125" y="4579938"/>
          <p14:tracePt t="35028" x="9247188" y="4579938"/>
          <p14:tracePt t="35036" x="9229725" y="4579938"/>
          <p14:tracePt t="35046" x="9221788" y="4579938"/>
          <p14:tracePt t="35051" x="9194800" y="4579938"/>
          <p14:tracePt t="35061" x="9169400" y="4579938"/>
          <p14:tracePt t="35067" x="9144000" y="4579938"/>
          <p14:tracePt t="35075" x="9118600" y="4572000"/>
          <p14:tracePt t="35083" x="9093200" y="4572000"/>
          <p14:tracePt t="35093" x="9058275" y="4572000"/>
          <p14:tracePt t="35099" x="9015413" y="4572000"/>
          <p14:tracePt t="35109" x="8990013" y="4572000"/>
          <p14:tracePt t="35116" x="8964613" y="4572000"/>
          <p14:tracePt t="35123" x="8947150" y="4572000"/>
          <p14:tracePt t="35131" x="8939213" y="4572000"/>
          <p14:tracePt t="35141" x="8912225" y="4572000"/>
          <p14:tracePt t="35147" x="8886825" y="4572000"/>
          <p14:tracePt t="35158" x="8878888" y="4572000"/>
          <p14:tracePt t="35164" x="8861425" y="4572000"/>
          <p14:tracePt t="35172" x="8853488" y="4572000"/>
          <p14:tracePt t="35179" x="8836025" y="4572000"/>
          <p14:tracePt t="35187" x="8818563" y="4572000"/>
          <p14:tracePt t="35195" x="8810625" y="4572000"/>
          <p14:tracePt t="35204" x="8793163" y="4572000"/>
          <p14:tracePt t="35213" x="8783638" y="4572000"/>
          <p14:tracePt t="35219" x="8775700" y="4572000"/>
          <p14:tracePt t="35227" x="8758238" y="4572000"/>
          <p14:tracePt t="35236" x="8750300" y="4572000"/>
          <p14:tracePt t="35243" x="8732838" y="4572000"/>
          <p14:tracePt t="35251" x="8724900" y="4572000"/>
          <p14:tracePt t="35262" x="8715375" y="4572000"/>
          <p14:tracePt t="35980" x="8732838" y="4564063"/>
          <p14:tracePt t="35989" x="8742363" y="4564063"/>
          <p14:tracePt t="35996" x="8758238" y="4564063"/>
          <p14:tracePt t="36005" x="8775700" y="4554538"/>
          <p14:tracePt t="36013" x="8783638" y="4546600"/>
          <p14:tracePt t="36019" x="8810625" y="4537075"/>
          <p14:tracePt t="36028" x="8836025" y="4529138"/>
          <p14:tracePt t="36036" x="8853488" y="4529138"/>
          <p14:tracePt t="36045" x="8896350" y="4521200"/>
          <p14:tracePt t="36051" x="8921750" y="4521200"/>
          <p14:tracePt t="36062" x="8982075" y="4511675"/>
          <p14:tracePt t="36068" x="9040813" y="4503738"/>
          <p14:tracePt t="36078" x="9118600" y="4494213"/>
          <p14:tracePt t="36084" x="9169400" y="4494213"/>
          <p14:tracePt t="36093" x="9255125" y="4494213"/>
          <p14:tracePt t="36099" x="9340850" y="4494213"/>
          <p14:tracePt t="36112" x="9461500" y="4478338"/>
          <p14:tracePt t="36115" x="9563100" y="4460875"/>
          <p14:tracePt t="36125" x="9666288" y="4435475"/>
          <p14:tracePt t="36132" x="9752013" y="4425950"/>
          <p14:tracePt t="36140" x="9820275" y="4425950"/>
          <p14:tracePt t="36148" x="9898063" y="4425950"/>
          <p14:tracePt t="36159" x="9983788" y="4425950"/>
          <p14:tracePt t="36163" x="10052050" y="4425950"/>
          <p14:tracePt t="36172" x="10110788" y="4425950"/>
          <p14:tracePt t="36183" x="10171113" y="4425950"/>
          <p14:tracePt t="36192" x="10231438" y="4425950"/>
          <p14:tracePt t="36195" x="10282238" y="4425950"/>
          <p14:tracePt t="36203" x="10325100" y="4425950"/>
          <p14:tracePt t="36212" x="10385425" y="4425950"/>
          <p14:tracePt t="36219" x="10463213" y="4410075"/>
          <p14:tracePt t="36227" x="10521950" y="4400550"/>
          <p14:tracePt t="36236" x="10582275" y="4400550"/>
          <p14:tracePt t="36244" x="10633075" y="4400550"/>
          <p14:tracePt t="36252" x="10710863" y="4400550"/>
          <p14:tracePt t="36261" x="10771188" y="4400550"/>
          <p14:tracePt t="36268" x="10839450" y="4400550"/>
          <p14:tracePt t="36276" x="10907713" y="4400550"/>
          <p14:tracePt t="36283" x="10985500" y="4400550"/>
          <p14:tracePt t="36291" x="11053763" y="4400550"/>
          <p14:tracePt t="36299" x="11129963" y="4400550"/>
          <p14:tracePt t="36308" x="11215688" y="4400550"/>
          <p14:tracePt t="36315" x="11283950" y="4400550"/>
          <p14:tracePt t="36325" x="11344275" y="4400550"/>
          <p14:tracePt t="36331" x="11387138" y="4400550"/>
          <p14:tracePt t="36340" x="11430000" y="4400550"/>
          <p14:tracePt t="36347" x="11455400" y="4400550"/>
          <p14:tracePt t="36358" x="11472863" y="4400550"/>
          <p14:tracePt t="36364" x="11480800" y="4400550"/>
          <p14:tracePt t="36372" x="11490325" y="4400550"/>
          <p14:tracePt t="36379" x="11498263" y="4400550"/>
          <p14:tracePt t="36549" x="11507788" y="4400550"/>
          <p14:tracePt t="39070" x="11498263" y="4400550"/>
          <p14:tracePt t="39124" x="11490325" y="4400550"/>
          <p14:tracePt t="39132" x="11490325" y="4410075"/>
          <p14:tracePt t="39158" x="11480800" y="4425950"/>
          <p14:tracePt t="39166" x="11472863" y="4443413"/>
          <p14:tracePt t="39171" x="11464925" y="4460875"/>
          <p14:tracePt t="39180" x="11464925" y="4486275"/>
          <p14:tracePt t="39187" x="11455400" y="4521200"/>
          <p14:tracePt t="39196" x="11447463" y="4546600"/>
          <p14:tracePt t="39204" x="11447463" y="4554538"/>
          <p14:tracePt t="39212" x="11437938" y="4579938"/>
          <p14:tracePt t="39219" x="11437938" y="4589463"/>
          <p14:tracePt t="39227" x="11437938" y="4597400"/>
          <p14:tracePt t="39236" x="11437938" y="4614863"/>
          <p14:tracePt t="39243" x="11437938" y="4622800"/>
          <p14:tracePt t="39261" x="11437938" y="4632325"/>
          <p14:tracePt t="39268" x="11437938" y="4649788"/>
          <p14:tracePt t="39325" x="11430000" y="4649788"/>
          <p14:tracePt t="39348" x="11430000" y="4657725"/>
          <p14:tracePt t="39356" x="11430000" y="4665663"/>
          <p14:tracePt t="42509" x="11430000" y="4683125"/>
          <p14:tracePt t="42516" x="11430000" y="4700588"/>
          <p14:tracePt t="42525" x="11430000" y="4718050"/>
          <p14:tracePt t="42532" x="11437938" y="4743450"/>
          <p14:tracePt t="42543" x="11437938" y="4760913"/>
          <p14:tracePt t="42548" x="11437938" y="4768850"/>
          <p14:tracePt t="42559" x="11447463" y="4794250"/>
          <p14:tracePt t="42565" x="11455400" y="4811713"/>
          <p14:tracePt t="42580" x="11455400" y="4819650"/>
          <p14:tracePt t="42588" x="11455400" y="4829175"/>
          <p14:tracePt t="42596" x="11455400" y="4846638"/>
          <p14:tracePt t="42612" x="11455400" y="4862513"/>
          <p14:tracePt t="42619" x="11455400" y="4872038"/>
          <p14:tracePt t="42627" x="11455400" y="4879975"/>
          <p14:tracePt t="42637" x="11455400" y="4897438"/>
          <p14:tracePt t="42660" x="11447463" y="4914900"/>
          <p14:tracePt t="42676" x="11447463" y="4932363"/>
          <p14:tracePt t="42684" x="11437938" y="4940300"/>
          <p14:tracePt t="42693" x="11430000" y="4948238"/>
          <p14:tracePt t="42699" x="11430000" y="4957763"/>
          <p14:tracePt t="42724" x="11422063" y="4957763"/>
          <p14:tracePt t="42731" x="11412538" y="4965700"/>
          <p14:tracePt t="42747" x="11404600" y="4973638"/>
          <p14:tracePt t="42764" x="11404600" y="4983163"/>
          <p14:tracePt t="42772" x="11395075" y="4991100"/>
          <p14:tracePt t="42780" x="11379200" y="5000625"/>
          <p14:tracePt t="42796" x="11369675" y="5008563"/>
          <p14:tracePt t="42812" x="11361738" y="5016500"/>
          <p14:tracePt t="42819" x="11352213" y="5016500"/>
          <p14:tracePt t="42844" x="11344275" y="5016500"/>
          <p14:tracePt t="42851" x="11336338" y="5026025"/>
          <p14:tracePt t="42862" x="11326813" y="5033963"/>
          <p14:tracePt t="45492" x="11326813" y="5043488"/>
          <p14:tracePt t="45504" x="11336338" y="5059363"/>
          <p14:tracePt t="45533" x="11344275" y="5068888"/>
          <p14:tracePt t="45548" x="11352213" y="5086350"/>
          <p14:tracePt t="45564" x="11352213" y="5094288"/>
          <p14:tracePt t="45579" x="11352213" y="5102225"/>
          <p14:tracePt t="45596" x="11361738" y="5129213"/>
          <p14:tracePt t="45612" x="11361738" y="5137150"/>
          <p14:tracePt t="45620" x="11361738" y="5145088"/>
          <p14:tracePt t="45636" x="11361738" y="5154613"/>
          <p14:tracePt t="45643" x="11361738" y="5162550"/>
          <p14:tracePt t="45651" x="11361738" y="5172075"/>
          <p14:tracePt t="45660" x="11361738" y="5180013"/>
          <p14:tracePt t="45668" x="11361738" y="5197475"/>
          <p14:tracePt t="45683" x="11361738" y="5213350"/>
          <p14:tracePt t="45692" x="11361738" y="5222875"/>
          <p14:tracePt t="45712" x="11361738" y="5230813"/>
          <p14:tracePt t="45715" x="11361738" y="5240338"/>
          <p14:tracePt t="48052" x="11352213" y="5240338"/>
          <p14:tracePt t="48063" x="11344275" y="5248275"/>
          <p14:tracePt t="48067" x="11336338" y="5256213"/>
          <p14:tracePt t="48081" x="11326813" y="5265738"/>
          <p14:tracePt t="48083" x="11318875" y="5265738"/>
          <p14:tracePt t="48108" x="11318875" y="5273675"/>
          <p14:tracePt t="48118" x="11309350" y="5283200"/>
          <p14:tracePt t="48123" x="11301413" y="5283200"/>
          <p14:tracePt t="48141" x="11293475" y="5283200"/>
          <p14:tracePt t="48150" x="11268075" y="5291138"/>
          <p14:tracePt t="48159" x="11258550" y="5299075"/>
          <p14:tracePt t="48164" x="11233150" y="5308600"/>
          <p14:tracePt t="48174" x="11215688" y="5316538"/>
          <p14:tracePt t="48180" x="11207750" y="5326063"/>
          <p14:tracePt t="48188" x="11172825" y="5334000"/>
          <p14:tracePt t="48197" x="11147425" y="5334000"/>
          <p14:tracePt t="48203" x="11104563" y="5341938"/>
          <p14:tracePt t="48213" x="11069638" y="5351463"/>
          <p14:tracePt t="48219" x="11028363" y="5359400"/>
          <p14:tracePt t="48227" x="10968038" y="5368925"/>
          <p14:tracePt t="48235" x="10907713" y="5376863"/>
          <p14:tracePt t="48243" x="10856913" y="5376863"/>
          <p14:tracePt t="48251" x="10796588" y="5384800"/>
          <p14:tracePt t="48262" x="10753725" y="5394325"/>
          <p14:tracePt t="48267" x="10710863" y="5402263"/>
          <p14:tracePt t="48278" x="10685463" y="5402263"/>
          <p14:tracePt t="48283" x="10642600" y="5419725"/>
          <p14:tracePt t="48292" x="10625138" y="5419725"/>
          <p14:tracePt t="48299" x="10590213" y="5419725"/>
          <p14:tracePt t="48308" x="10574338" y="5427663"/>
          <p14:tracePt t="48316" x="10547350" y="5437188"/>
          <p14:tracePt t="48323" x="10531475" y="5437188"/>
          <p14:tracePt t="48331" x="10496550" y="5445125"/>
          <p14:tracePt t="48341" x="10479088" y="5454650"/>
          <p14:tracePt t="48348" x="10463213" y="5454650"/>
          <p14:tracePt t="48357" x="10428288" y="5462588"/>
          <p14:tracePt t="48364" x="10385425" y="5470525"/>
          <p14:tracePt t="48374" x="10334625" y="5480050"/>
          <p14:tracePt t="48379" x="10307638" y="5487988"/>
          <p14:tracePt t="48388" x="10274300" y="5487988"/>
          <p14:tracePt t="48397" x="10213975" y="5495925"/>
          <p14:tracePt t="48403" x="10171113" y="5505450"/>
          <p14:tracePt t="48412" x="10145713" y="5505450"/>
          <p14:tracePt t="48419" x="10128250" y="5505450"/>
          <p14:tracePt t="48427" x="10102850" y="5505450"/>
          <p14:tracePt t="48435" x="10077450" y="5505450"/>
          <p14:tracePt t="48443" x="10067925" y="5505450"/>
          <p14:tracePt t="48451" x="10059988" y="5505450"/>
          <p14:tracePt t="48733" x="10052050" y="5505450"/>
          <p14:tracePt t="48756" x="10042525" y="5513388"/>
          <p14:tracePt t="48820" x="10034588" y="5513388"/>
          <p14:tracePt t="48828" x="10026650" y="5513388"/>
          <p14:tracePt t="48836" x="10009188" y="5522913"/>
          <p14:tracePt t="48844" x="9983788" y="5530850"/>
          <p14:tracePt t="48851" x="9974263" y="5530850"/>
          <p14:tracePt t="48860" x="9940925" y="5530850"/>
          <p14:tracePt t="48868" x="9898063" y="5530850"/>
          <p14:tracePt t="48881" x="9863138" y="5530850"/>
          <p14:tracePt t="48883" x="9820275" y="5530850"/>
          <p14:tracePt t="48891" x="9759950" y="5530850"/>
          <p14:tracePt t="48899" x="9734550" y="5530850"/>
          <p14:tracePt t="48909" x="9691688" y="5530850"/>
          <p14:tracePt t="48916" x="9658350" y="5530850"/>
          <p14:tracePt t="48924" x="9631363" y="5530850"/>
          <p14:tracePt t="48932" x="9623425" y="5530850"/>
          <p14:tracePt t="48941" x="9615488" y="5530850"/>
          <p14:tracePt t="48948" x="9605963" y="5530850"/>
          <p14:tracePt t="49396" x="9598025" y="5530850"/>
          <p14:tracePt t="49408" x="9580563" y="5530850"/>
          <p14:tracePt t="49411" x="9537700" y="5538788"/>
          <p14:tracePt t="49422" x="9504363" y="5538788"/>
          <p14:tracePt t="49428" x="9461500" y="5538788"/>
          <p14:tracePt t="49436" x="9409113" y="5538788"/>
          <p14:tracePt t="49443" x="9323388" y="5538788"/>
          <p14:tracePt t="49452" x="9237663" y="5538788"/>
          <p14:tracePt t="49460" x="9161463" y="5538788"/>
          <p14:tracePt t="49468" x="9075738" y="5538788"/>
          <p14:tracePt t="49476" x="9007475" y="5538788"/>
          <p14:tracePt t="49484" x="8929688" y="5538788"/>
          <p14:tracePt t="49494" x="8878888" y="5538788"/>
          <p14:tracePt t="49499" x="8826500" y="5538788"/>
          <p14:tracePt t="49512" x="8801100" y="5538788"/>
          <p14:tracePt t="49515" x="8775700" y="5538788"/>
          <p14:tracePt t="49524" x="8750300" y="5538788"/>
          <p14:tracePt t="49532" x="8732838" y="5538788"/>
          <p14:tracePt t="49541" x="8715375" y="5538788"/>
          <p14:tracePt t="49547" x="8699500" y="5538788"/>
          <p14:tracePt t="49559" x="8689975" y="5538788"/>
          <p14:tracePt t="49564" x="8664575" y="5538788"/>
          <p14:tracePt t="49575" x="8656638" y="5538788"/>
          <p14:tracePt t="49580" x="8639175" y="5538788"/>
          <p14:tracePt t="49588" x="8621713" y="5538788"/>
          <p14:tracePt t="49596" x="8613775" y="5538788"/>
          <p14:tracePt t="49604" x="8596313" y="5538788"/>
          <p14:tracePt t="49611" x="8586788" y="5538788"/>
          <p14:tracePt t="50227" x="8596313" y="5538788"/>
          <p14:tracePt t="50241" x="8621713" y="5538788"/>
          <p14:tracePt t="50244" x="8639175" y="5538788"/>
          <p14:tracePt t="50251" x="8682038" y="5548313"/>
          <p14:tracePt t="50261" x="8715375" y="5556250"/>
          <p14:tracePt t="50267" x="8750300" y="5565775"/>
          <p14:tracePt t="50280" x="8775700" y="5565775"/>
          <p14:tracePt t="50283" x="8818563" y="5565775"/>
          <p14:tracePt t="50293" x="8878888" y="5565775"/>
          <p14:tracePt t="50299" x="8929688" y="5565775"/>
          <p14:tracePt t="50312" x="9007475" y="5565775"/>
          <p14:tracePt t="50315" x="9075738" y="5565775"/>
          <p14:tracePt t="50324" x="9151938" y="5565775"/>
          <p14:tracePt t="50331" x="9221788" y="5565775"/>
          <p14:tracePt t="50343" x="9305925" y="5565775"/>
          <p14:tracePt t="50347" x="9391650" y="5565775"/>
          <p14:tracePt t="50358" x="9477375" y="5565775"/>
          <p14:tracePt t="50363" x="9563100" y="5565775"/>
          <p14:tracePt t="50374" x="9640888" y="5565775"/>
          <p14:tracePt t="50379" x="9726613" y="5565775"/>
          <p14:tracePt t="50387" x="9794875" y="5565775"/>
          <p14:tracePt t="50396" x="9863138" y="5565775"/>
          <p14:tracePt t="50404" x="9940925" y="5565775"/>
          <p14:tracePt t="50411" x="10009188" y="5565775"/>
          <p14:tracePt t="50419" x="10094913" y="5565775"/>
          <p14:tracePt t="50427" x="10171113" y="5565775"/>
          <p14:tracePt t="50435" x="10256838" y="5565775"/>
          <p14:tracePt t="50443" x="10342563" y="5565775"/>
          <p14:tracePt t="50451" x="10428288" y="5565775"/>
          <p14:tracePt t="50459" x="10514013" y="5565775"/>
          <p14:tracePt t="50468" x="10599738" y="5565775"/>
          <p14:tracePt t="50476" x="10685463" y="5565775"/>
          <p14:tracePt t="50484" x="10753725" y="5565775"/>
          <p14:tracePt t="50492" x="10829925" y="5565775"/>
          <p14:tracePt t="50499" x="10899775" y="5565775"/>
          <p14:tracePt t="50509" x="10958513" y="5565775"/>
          <p14:tracePt t="50516" x="11018838" y="5565775"/>
          <p14:tracePt t="50524" x="11069638" y="5565775"/>
          <p14:tracePt t="50532" x="11129963" y="5565775"/>
          <p14:tracePt t="50542" x="11172825" y="5565775"/>
          <p14:tracePt t="50548" x="11215688" y="5565775"/>
          <p14:tracePt t="50560" x="11250613" y="5565775"/>
          <p14:tracePt t="50564" x="11293475" y="5573713"/>
          <p14:tracePt t="50573" x="11318875" y="5581650"/>
          <p14:tracePt t="50580" x="11336338" y="5591175"/>
          <p14:tracePt t="50596" x="11344275" y="5591175"/>
          <p14:tracePt t="50604" x="11352213" y="5591175"/>
          <p14:tracePt t="50772" x="11361738" y="5591175"/>
          <p14:tracePt t="50799" x="11361738" y="5599113"/>
          <p14:tracePt t="50808" x="11361738" y="5608638"/>
          <p14:tracePt t="50819" x="11361738" y="5616575"/>
          <p14:tracePt t="50832" x="11361738" y="5624513"/>
          <p14:tracePt t="50835" x="11352213" y="5634038"/>
          <p14:tracePt t="50877" x="11352213" y="5641975"/>
          <p14:tracePt t="50885" x="11352213" y="5651500"/>
          <p14:tracePt t="50940" x="11344275" y="5651500"/>
          <p14:tracePt t="50964" x="11336338" y="5659438"/>
          <p14:tracePt t="50988" x="11336338" y="5667375"/>
          <p14:tracePt t="51005" x="11336338" y="5676900"/>
          <p14:tracePt t="51012" x="11326813" y="5676900"/>
          <p14:tracePt t="51027" x="11318875" y="5684838"/>
          <p14:tracePt t="51068" x="11318875" y="5694363"/>
          <p14:tracePt t="51076" x="11309350" y="5694363"/>
          <p14:tracePt t="51100" x="11309350" y="5702300"/>
          <p14:tracePt t="51108" x="11309350" y="5710238"/>
          <p14:tracePt t="51115" x="11301413" y="5719763"/>
          <p14:tracePt t="52080" x="11276013" y="5753100"/>
          <p14:tracePt t="52084" x="11258550" y="5762625"/>
          <p14:tracePt t="52091" x="11241088" y="5770563"/>
          <p14:tracePt t="52099" x="11207750" y="5788025"/>
          <p14:tracePt t="52107" x="11164888" y="5795963"/>
          <p14:tracePt t="52115" x="11104563" y="5821363"/>
          <p14:tracePt t="52127" x="11028363" y="5830888"/>
          <p14:tracePt t="52131" x="10958513" y="5830888"/>
          <p14:tracePt t="52139" x="10872788" y="5830888"/>
          <p14:tracePt t="52147" x="10788650" y="5830888"/>
          <p14:tracePt t="52159" x="10702925" y="5830888"/>
          <p14:tracePt t="52165" x="10625138" y="5830888"/>
          <p14:tracePt t="52173" x="10564813" y="5830888"/>
          <p14:tracePt t="52179" x="10521950" y="5830888"/>
          <p14:tracePt t="52188" x="10479088" y="5830888"/>
          <p14:tracePt t="52198" x="10436225" y="5830888"/>
          <p14:tracePt t="52204" x="10402888" y="5830888"/>
          <p14:tracePt t="52212" x="10377488" y="5830888"/>
          <p14:tracePt t="52219" x="10360025" y="5830888"/>
          <p14:tracePt t="52229" x="10334625" y="5830888"/>
          <p14:tracePt t="52235" x="10307638" y="5830888"/>
          <p14:tracePt t="52245" x="10291763" y="5830888"/>
          <p14:tracePt t="52252" x="10266363" y="5830888"/>
          <p14:tracePt t="52262" x="10256838" y="5830888"/>
          <p14:tracePt t="52277" x="10248900" y="5830888"/>
          <p14:tracePt t="52283" x="10239375" y="5830888"/>
          <p14:tracePt t="52317" x="10231438" y="5830888"/>
          <p14:tracePt t="52323" x="10223500" y="5821363"/>
          <p14:tracePt t="52768" x="10213975" y="5821363"/>
          <p14:tracePt t="52773" x="10206038" y="5821363"/>
          <p14:tracePt t="52786" x="10196513" y="5821363"/>
          <p14:tracePt t="52793" x="10180638" y="5821363"/>
          <p14:tracePt t="52797" x="10153650" y="5821363"/>
          <p14:tracePt t="52804" x="10110788" y="5821363"/>
          <p14:tracePt t="52811" x="10077450" y="5821363"/>
          <p14:tracePt t="52819" x="10034588" y="5821363"/>
          <p14:tracePt t="52828" x="9991725" y="5821363"/>
          <p14:tracePt t="52836" x="9940925" y="5821363"/>
          <p14:tracePt t="52844" x="9880600" y="5821363"/>
          <p14:tracePt t="52852" x="9837738" y="5821363"/>
          <p14:tracePt t="52860" x="9785350" y="5821363"/>
          <p14:tracePt t="52867" x="9759950" y="5821363"/>
          <p14:tracePt t="52877" x="9726613" y="5821363"/>
          <p14:tracePt t="52884" x="9701213" y="5821363"/>
          <p14:tracePt t="52892" x="9683750" y="5821363"/>
          <p14:tracePt t="52899" x="9658350" y="5821363"/>
          <p14:tracePt t="52909" x="9640888" y="5821363"/>
          <p14:tracePt t="52915" x="9631363" y="5821363"/>
          <p14:tracePt t="52924" x="9615488" y="5821363"/>
          <p14:tracePt t="52942" x="9588500" y="5821363"/>
          <p14:tracePt t="52947" x="9580563" y="5821363"/>
          <p14:tracePt t="52958" x="9572625" y="5821363"/>
          <p14:tracePt t="52963" x="9555163" y="5821363"/>
          <p14:tracePt t="52975" x="9545638" y="5821363"/>
          <p14:tracePt t="53293" x="9537700" y="5821363"/>
          <p14:tracePt t="53301" x="9529763" y="5821363"/>
          <p14:tracePt t="53313" x="9520238" y="5821363"/>
          <p14:tracePt t="53317" x="9494838" y="5821363"/>
          <p14:tracePt t="53325" x="9469438" y="5821363"/>
          <p14:tracePt t="53331" x="9444038" y="5821363"/>
          <p14:tracePt t="53344" x="9401175" y="5821363"/>
          <p14:tracePt t="53347" x="9340850" y="5821363"/>
          <p14:tracePt t="53360" x="9280525" y="5821363"/>
          <p14:tracePt t="53365" x="9221788" y="5821363"/>
          <p14:tracePt t="53373" x="9169400" y="5821363"/>
          <p14:tracePt t="53379" x="9109075" y="5821363"/>
          <p14:tracePt t="53388" x="9050338" y="5821363"/>
          <p14:tracePt t="53395" x="8990013" y="5821363"/>
          <p14:tracePt t="53404" x="8955088" y="5821363"/>
          <p14:tracePt t="53411" x="8929688" y="5821363"/>
          <p14:tracePt t="53419" x="8904288" y="5821363"/>
          <p14:tracePt t="53427" x="8886825" y="5821363"/>
          <p14:tracePt t="53443" x="8869363" y="5821363"/>
          <p14:tracePt t="55044" x="8869363" y="5813425"/>
          <p14:tracePt t="55052" x="8869363" y="5805488"/>
          <p14:tracePt t="55097" x="8869363" y="5795963"/>
          <p14:tracePt t="55853" x="8869363" y="5788025"/>
          <p14:tracePt t="55868" x="8878888" y="5788025"/>
          <p14:tracePt t="55878" x="8912225" y="5778500"/>
          <p14:tracePt t="55889" x="8929688" y="5778500"/>
          <p14:tracePt t="55892" x="8972550" y="5770563"/>
          <p14:tracePt t="55901" x="9007475" y="5762625"/>
          <p14:tracePt t="55907" x="9058275" y="5745163"/>
          <p14:tracePt t="55915" x="9118600" y="5735638"/>
          <p14:tracePt t="55922" x="9178925" y="5727700"/>
          <p14:tracePt t="55943" x="9305925" y="5702300"/>
          <p14:tracePt t="55952" x="9366250" y="5684838"/>
          <p14:tracePt t="55955" x="9444038" y="5651500"/>
          <p14:tracePt t="55963" x="9520238" y="5616575"/>
          <p14:tracePt t="55973" x="9598025" y="5581650"/>
          <p14:tracePt t="55979" x="9691688" y="5548313"/>
          <p14:tracePt t="55987" x="9769475" y="5513388"/>
          <p14:tracePt t="55995" x="9837738" y="5487988"/>
          <p14:tracePt t="56003" x="9913938" y="5454650"/>
          <p14:tracePt t="56011" x="9991725" y="5419725"/>
          <p14:tracePt t="56019" x="10085388" y="5411788"/>
          <p14:tracePt t="56027" x="10153650" y="5384800"/>
          <p14:tracePt t="56035" x="10231438" y="5376863"/>
          <p14:tracePt t="56043" x="10291763" y="5359400"/>
          <p14:tracePt t="56051" x="10342563" y="5351463"/>
          <p14:tracePt t="56060" x="10385425" y="5334000"/>
          <p14:tracePt t="56067" x="10410825" y="5334000"/>
          <p14:tracePt t="56076" x="10436225" y="5334000"/>
          <p14:tracePt t="56083" x="10471150" y="5334000"/>
          <p14:tracePt t="56093" x="10506075" y="5334000"/>
          <p14:tracePt t="56099" x="10539413" y="5334000"/>
          <p14:tracePt t="56108" x="10564813" y="5334000"/>
          <p14:tracePt t="56116" x="10617200" y="5334000"/>
          <p14:tracePt t="56124" x="10642600" y="5341938"/>
          <p14:tracePt t="56131" x="10675938" y="5351463"/>
          <p14:tracePt t="56141" x="10710863" y="5368925"/>
          <p14:tracePt t="56147" x="10761663" y="5394325"/>
          <p14:tracePt t="56159" x="10814050" y="5411788"/>
          <p14:tracePt t="56163" x="10856913" y="5427663"/>
          <p14:tracePt t="56173" x="10890250" y="5445125"/>
          <p14:tracePt t="56180" x="10933113" y="5462588"/>
          <p14:tracePt t="56189" x="10968038" y="5480050"/>
          <p14:tracePt t="56197" x="11001375" y="5487988"/>
          <p14:tracePt t="56203" x="11018838" y="5505450"/>
          <p14:tracePt t="56211" x="11044238" y="5513388"/>
          <p14:tracePt t="56219" x="11069638" y="5522913"/>
          <p14:tracePt t="56227" x="11096625" y="5530850"/>
          <p14:tracePt t="56235" x="11112500" y="5538788"/>
          <p14:tracePt t="56244" x="11129963" y="5548313"/>
          <p14:tracePt t="56251" x="11139488" y="5548313"/>
          <p14:tracePt t="56267" x="11147425" y="5548313"/>
          <p14:tracePt t="56284" x="11164888" y="5556250"/>
          <p14:tracePt t="56324" x="11182350" y="5565775"/>
          <p14:tracePt t="56348" x="11190288" y="5565775"/>
          <p14:tracePt t="56356" x="11190288" y="5573713"/>
          <p14:tracePt t="56363" x="11198225" y="5573713"/>
          <p14:tracePt t="56373" x="11215688" y="5591175"/>
          <p14:tracePt t="56379" x="11225213" y="5599113"/>
          <p14:tracePt t="56388" x="11241088" y="5616575"/>
          <p14:tracePt t="56396" x="11250613" y="5616575"/>
          <p14:tracePt t="56404" x="11268075" y="5634038"/>
          <p14:tracePt t="56411" x="11268075" y="5651500"/>
          <p14:tracePt t="56419" x="11283950" y="5676900"/>
          <p14:tracePt t="56427" x="11293475" y="5684838"/>
          <p14:tracePt t="56436" x="11309350" y="5702300"/>
          <p14:tracePt t="56443" x="11318875" y="5710238"/>
          <p14:tracePt t="56451" x="11318875" y="5719763"/>
          <p14:tracePt t="56468" x="11318875" y="5735638"/>
          <p14:tracePt t="56477" x="11326813" y="5762625"/>
          <p14:tracePt t="56483" x="11336338" y="5762625"/>
          <p14:tracePt t="56499" x="11336338" y="5770563"/>
          <p14:tracePt t="58173" x="11344275" y="5788025"/>
          <p14:tracePt t="58196" x="11344275" y="5795963"/>
          <p14:tracePt t="58205" x="11344275" y="5805488"/>
          <p14:tracePt t="58228" x="11344275" y="5813425"/>
          <p14:tracePt t="58236" x="11344275" y="5821363"/>
          <p14:tracePt t="58244" x="11344275" y="5830888"/>
          <p14:tracePt t="58399" x="11344275" y="5838825"/>
          <p14:tracePt t="58404" x="11344275" y="5848350"/>
          <p14:tracePt t="58428" x="11344275" y="5856288"/>
          <p14:tracePt t="58436" x="11344275" y="5864225"/>
          <p14:tracePt t="58443" x="11344275" y="5873750"/>
          <p14:tracePt t="58459" x="11344275" y="5891213"/>
          <p14:tracePt t="58468" x="11344275" y="5899150"/>
          <p14:tracePt t="58476" x="11336338" y="5907088"/>
          <p14:tracePt t="58484" x="11326813" y="5924550"/>
          <p14:tracePt t="58492" x="11318875" y="5942013"/>
          <p14:tracePt t="58499" x="11301413" y="5949950"/>
          <p14:tracePt t="58509" x="11276013" y="5967413"/>
          <p14:tracePt t="58516" x="11258550" y="5984875"/>
          <p14:tracePt t="58525" x="11250613" y="5992813"/>
          <p14:tracePt t="58532" x="11225213" y="6002338"/>
          <p14:tracePt t="58543" x="11207750" y="6010275"/>
          <p14:tracePt t="58547" x="11198225" y="6010275"/>
          <p14:tracePt t="58883" x="11215688" y="6018213"/>
          <p14:tracePt t="58899" x="11233150" y="6027738"/>
          <p14:tracePt t="58909" x="11250613" y="6035675"/>
          <p14:tracePt t="58915" x="11268075" y="6045200"/>
          <p14:tracePt t="58924" x="11283950" y="6053138"/>
          <p14:tracePt t="58944" x="11301413" y="6061075"/>
          <p14:tracePt t="58964" x="11336338" y="6088063"/>
          <p14:tracePt t="58973" x="11352213" y="6096000"/>
          <p14:tracePt t="58979" x="11361738" y="6096000"/>
          <p14:tracePt t="59037" x="11369675" y="6096000"/>
          <p14:tracePt t="59060" x="11379200" y="6096000"/>
          <p14:tracePt t="59067" x="11387138" y="6103938"/>
          <p14:tracePt t="59085" x="11395075" y="6103938"/>
          <p14:tracePt t="59095" x="11412538" y="6113463"/>
          <p14:tracePt t="59101" x="11412538" y="6121400"/>
          <p14:tracePt t="59123" x="11422063" y="6121400"/>
          <p14:tracePt t="59300" x="11422063" y="6138863"/>
          <p14:tracePt t="62469" x="11422063" y="6146800"/>
          <p14:tracePt t="62483" x="11422063" y="6156325"/>
          <p14:tracePt t="62539" x="11422063" y="6164263"/>
          <p14:tracePt t="62547" x="11422063" y="6173788"/>
          <p14:tracePt t="62572" x="11422063" y="6181725"/>
          <p14:tracePt t="62579" x="11422063" y="6189663"/>
          <p14:tracePt t="62588" x="11422063" y="6199188"/>
          <p14:tracePt t="62595" x="11412538" y="6224588"/>
          <p14:tracePt t="62604" x="11404600" y="6249988"/>
          <p14:tracePt t="62619" x="11404600" y="6267450"/>
          <p14:tracePt t="62627" x="11404600" y="6275388"/>
          <p14:tracePt t="62639" x="11404600" y="6284913"/>
          <p14:tracePt t="62646" x="11404600" y="6292850"/>
          <p14:tracePt t="62651" x="11404600" y="6300788"/>
          <p14:tracePt t="62659" x="11404600" y="6310313"/>
          <p14:tracePt t="62667" x="11404600" y="6327775"/>
          <p14:tracePt t="62684" x="11404600" y="6335713"/>
          <p14:tracePt t="62692" x="11404600" y="6343650"/>
          <p14:tracePt t="62700" x="11404600" y="6361113"/>
          <p14:tracePt t="62708" x="11404600" y="6378575"/>
          <p14:tracePt t="62716" x="11404600" y="6386513"/>
          <p14:tracePt t="62723" x="11404600" y="6421438"/>
          <p14:tracePt t="62734" x="11412538" y="6438900"/>
          <p14:tracePt t="62742" x="11412538" y="6446838"/>
          <p14:tracePt t="62747" x="11412538" y="6472238"/>
          <p14:tracePt t="62757" x="11412538" y="6489700"/>
          <p14:tracePt t="62764" x="11422063" y="6507163"/>
          <p14:tracePt t="62773" x="11422063" y="6515100"/>
          <p14:tracePt t="62780" x="11422063" y="6524625"/>
          <p14:tracePt t="62789" x="11422063" y="6532563"/>
          <p14:tracePt t="62811" x="11422063" y="6540500"/>
          <p14:tracePt t="62819" x="11422063" y="6557963"/>
          <p14:tracePt t="62827" x="11422063" y="6567488"/>
          <p14:tracePt t="62836" x="11422063" y="6592888"/>
          <p14:tracePt t="62844" x="11422063" y="6600825"/>
          <p14:tracePt t="62862" x="11422063" y="6610350"/>
          <p14:tracePt t="62867" x="11412538" y="6618288"/>
          <p14:tracePt t="62884" x="11404600" y="6618288"/>
          <p14:tracePt t="62899" x="11395075" y="6635750"/>
          <p14:tracePt t="63103" x="11387138" y="6635750"/>
          <p14:tracePt t="63108" x="11379200" y="6635750"/>
          <p14:tracePt t="63118" x="11369675" y="6635750"/>
          <p14:tracePt t="63123" x="11361738" y="6626225"/>
          <p14:tracePt t="63133" x="11352213" y="6626225"/>
          <p14:tracePt t="63143" x="11344275" y="6610350"/>
          <p14:tracePt t="63147" x="11344275" y="6600825"/>
          <p14:tracePt t="63164" x="11336338" y="6575425"/>
          <p14:tracePt t="63173" x="11326813" y="6557963"/>
          <p14:tracePt t="63180" x="11318875" y="6550025"/>
          <p14:tracePt t="63244" x="11318875" y="6540500"/>
          <p14:tracePt t="63260" x="11318875" y="6532563"/>
          <p14:tracePt t="63587" x="11318875" y="6524625"/>
          <p14:tracePt t="63612" x="11318875" y="6515100"/>
          <p14:tracePt t="63629" x="11318875" y="6507163"/>
          <p14:tracePt t="63651" x="11318875" y="6497638"/>
          <p14:tracePt t="63659" x="11318875" y="6489700"/>
          <p14:tracePt t="63716" x="11318875" y="6481763"/>
          <p14:tracePt t="63723" x="11318875" y="6472238"/>
          <p14:tracePt t="65347" x="11309350" y="6481763"/>
          <p14:tracePt t="66158" x="11301413" y="6481763"/>
          <p14:tracePt t="66188" x="11293475" y="6489700"/>
          <p14:tracePt t="66220" x="11283950" y="6497638"/>
          <p14:tracePt t="66244" x="11276013" y="6497638"/>
          <p14:tracePt t="66251" x="11258550" y="6497638"/>
          <p14:tracePt t="66260" x="11241088" y="6497638"/>
          <p14:tracePt t="66267" x="11207750" y="6497638"/>
          <p14:tracePt t="66276" x="11164888" y="6497638"/>
          <p14:tracePt t="66284" x="11129963" y="6497638"/>
          <p14:tracePt t="66292" x="11087100" y="6497638"/>
          <p14:tracePt t="66299" x="11053763" y="6497638"/>
          <p14:tracePt t="66308" x="11028363" y="6497638"/>
          <p14:tracePt t="66316" x="11001375" y="6497638"/>
          <p14:tracePt t="66323" x="10993438" y="6497638"/>
          <p14:tracePt t="66344" x="10985500" y="6497638"/>
          <p14:tracePt t="66916" x="10985500" y="6489700"/>
          <p14:tracePt t="66949" x="10993438" y="6481763"/>
          <p14:tracePt t="66964" x="11001375" y="6481763"/>
          <p14:tracePt t="67118" x="11010900" y="6481763"/>
          <p14:tracePt t="69031" x="11010900" y="6489700"/>
          <p14:tracePt t="69035" x="11010900" y="6507163"/>
          <p14:tracePt t="69043" x="11010900" y="6515100"/>
          <p14:tracePt t="69051" x="11010900" y="6524625"/>
          <p14:tracePt t="69084" x="11010900" y="6532563"/>
          <p14:tracePt t="69099" x="11001375" y="6532563"/>
          <p14:tracePt t="69107" x="10993438" y="6540500"/>
          <p14:tracePt t="69116" x="10985500" y="6540500"/>
          <p14:tracePt t="69123" x="10968038" y="6540500"/>
          <p14:tracePt t="69132" x="10958513" y="6540500"/>
          <p14:tracePt t="69140" x="10950575" y="6540500"/>
          <p14:tracePt t="69147" x="10933113" y="6540500"/>
          <p14:tracePt t="69157" x="10925175" y="6540500"/>
          <p14:tracePt t="69164" x="10907713" y="6540500"/>
          <p14:tracePt t="69225" x="10899775" y="6540500"/>
          <p14:tracePt t="69233" x="10890250" y="6540500"/>
          <p14:tracePt t="69244" x="10882313" y="6540500"/>
          <p14:tracePt t="69252" x="10864850" y="6540500"/>
          <p14:tracePt t="69261" x="10856913" y="6540500"/>
          <p14:tracePt t="69267" x="10839450" y="6540500"/>
          <p14:tracePt t="69277" x="10829925" y="6540500"/>
          <p14:tracePt t="69284" x="10814050" y="6540500"/>
          <p14:tracePt t="69293" x="10804525" y="6540500"/>
          <p14:tracePt t="69340" x="10796588" y="6540500"/>
          <p14:tracePt t="69379" x="10788650" y="6532563"/>
          <p14:tracePt t="69411" x="10788650" y="6524625"/>
          <p14:tracePt t="69419" x="10788650" y="6515100"/>
          <p14:tracePt t="69444" x="10796588" y="6515100"/>
          <p14:tracePt t="69451" x="10796588" y="6507163"/>
          <p14:tracePt t="69462" x="10804525" y="6507163"/>
          <p14:tracePt t="69467" x="10814050" y="6507163"/>
          <p14:tracePt t="69476" x="10821988" y="6507163"/>
          <p14:tracePt t="69484" x="10839450" y="6507163"/>
          <p14:tracePt t="69499" x="10864850" y="6507163"/>
          <p14:tracePt t="69510" x="10899775" y="6497638"/>
          <p14:tracePt t="69516" x="10907713" y="6497638"/>
          <p14:tracePt t="69527" x="10942638" y="6489700"/>
          <p14:tracePt t="69533" x="10975975" y="6481763"/>
          <p14:tracePt t="69543" x="11001375" y="6472238"/>
          <p14:tracePt t="69548" x="11018838" y="6472238"/>
          <p14:tracePt t="69557" x="11053763" y="6464300"/>
          <p14:tracePt t="69563" x="11079163" y="6456363"/>
          <p14:tracePt t="69573" x="11104563" y="6446838"/>
          <p14:tracePt t="69579" x="11112500" y="6438900"/>
          <p14:tracePt t="69589" x="11122025" y="6438900"/>
          <p14:tracePt t="69597" x="11129963" y="6429375"/>
          <p14:tracePt t="69604" x="11139488" y="6421438"/>
          <p14:tracePt t="69612" x="11147425" y="6413500"/>
          <p14:tracePt t="69619" x="11164888" y="6403975"/>
          <p14:tracePt t="69627" x="11172825" y="6386513"/>
          <p14:tracePt t="69636" x="11182350" y="6370638"/>
          <p14:tracePt t="69644" x="11198225" y="6353175"/>
          <p14:tracePt t="69651" x="11215688" y="6343650"/>
          <p14:tracePt t="69660" x="11233150" y="6318250"/>
          <p14:tracePt t="69667" x="11241088" y="6292850"/>
          <p14:tracePt t="69677" x="11258550" y="6267450"/>
          <p14:tracePt t="69684" x="11268075" y="6249988"/>
          <p14:tracePt t="69692" x="11268075" y="6232525"/>
          <p14:tracePt t="69699" x="11268075" y="6207125"/>
          <p14:tracePt t="69716" x="11276013" y="6173788"/>
          <p14:tracePt t="69725" x="11283950" y="6156325"/>
          <p14:tracePt t="69731" x="11283950" y="6146800"/>
          <p14:tracePt t="69740" x="11283950" y="6121400"/>
          <p14:tracePt t="69747" x="11293475" y="6088063"/>
          <p14:tracePt t="69760" x="11293475" y="6078538"/>
          <p14:tracePt t="69764" x="11301413" y="6045200"/>
          <p14:tracePt t="69774" x="11309350" y="6010275"/>
          <p14:tracePt t="69779" x="11318875" y="5975350"/>
          <p14:tracePt t="69788" x="11326813" y="5934075"/>
          <p14:tracePt t="69795" x="11336338" y="5899150"/>
          <p14:tracePt t="69803" x="11344275" y="5873750"/>
          <p14:tracePt t="69811" x="11344275" y="5856288"/>
          <p14:tracePt t="69819" x="11352213" y="5805488"/>
          <p14:tracePt t="69827" x="11361738" y="5778500"/>
          <p14:tracePt t="69835" x="11369675" y="5727700"/>
          <p14:tracePt t="69843" x="11395075" y="5694363"/>
          <p14:tracePt t="69852" x="11404600" y="5659438"/>
          <p14:tracePt t="69860" x="11412538" y="5624513"/>
          <p14:tracePt t="69867" x="11430000" y="5591175"/>
          <p14:tracePt t="69876" x="11437938" y="5538788"/>
          <p14:tracePt t="69883" x="11464925" y="5495925"/>
          <p14:tracePt t="69892" x="11472863" y="5445125"/>
          <p14:tracePt t="69899" x="11480800" y="5402263"/>
          <p14:tracePt t="69907" x="11480800" y="5376863"/>
          <p14:tracePt t="69916" x="11490325" y="5326063"/>
          <p14:tracePt t="69924" x="11498263" y="5291138"/>
          <p14:tracePt t="69932" x="11507788" y="5248275"/>
          <p14:tracePt t="69942" x="11515725" y="5213350"/>
          <p14:tracePt t="69947" x="11523663" y="5162550"/>
          <p14:tracePt t="69957" x="11533188" y="5119688"/>
          <p14:tracePt t="69963" x="11533188" y="5086350"/>
          <p14:tracePt t="69973" x="11541125" y="5033963"/>
          <p14:tracePt t="69980" x="11550650" y="5000625"/>
          <p14:tracePt t="69988" x="11558588" y="4948238"/>
          <p14:tracePt t="69995" x="11558588" y="4932363"/>
          <p14:tracePt t="70003" x="11558588" y="4889500"/>
          <p14:tracePt t="70011" x="11558588" y="4854575"/>
          <p14:tracePt t="70020" x="11558588" y="4811713"/>
          <p14:tracePt t="70027" x="11558588" y="4776788"/>
          <p14:tracePt t="70035" x="11558588" y="4733925"/>
          <p14:tracePt t="70043" x="11558588" y="4708525"/>
          <p14:tracePt t="70051" x="11558588" y="4665663"/>
          <p14:tracePt t="70059" x="11558588" y="4632325"/>
          <p14:tracePt t="70067" x="11558588" y="4589463"/>
          <p14:tracePt t="70076" x="11558588" y="4529138"/>
          <p14:tracePt t="70083" x="11550650" y="4478338"/>
          <p14:tracePt t="70092" x="11541125" y="4435475"/>
          <p14:tracePt t="70100" x="11541125" y="4400550"/>
          <p14:tracePt t="70109" x="11541125" y="4349750"/>
          <p14:tracePt t="70115" x="11541125" y="4289425"/>
          <p14:tracePt t="70123" x="11541125" y="4229100"/>
          <p14:tracePt t="70131" x="11541125" y="4186238"/>
          <p14:tracePt t="70141" x="11541125" y="4143375"/>
          <p14:tracePt t="70147" x="11541125" y="4084638"/>
          <p14:tracePt t="70158" x="11541125" y="4041775"/>
          <p14:tracePt t="70164" x="11541125" y="3981450"/>
          <p14:tracePt t="70173" x="11541125" y="3930650"/>
          <p14:tracePt t="70179" x="11541125" y="3870325"/>
          <p14:tracePt t="70188" x="11541125" y="3810000"/>
          <p14:tracePt t="70196" x="11541125" y="3749675"/>
          <p14:tracePt t="70204" x="11541125" y="3706813"/>
          <p14:tracePt t="70212" x="11541125" y="3663950"/>
          <p14:tracePt t="70219" x="11541125" y="3621088"/>
          <p14:tracePt t="70228" x="11533188" y="3544888"/>
          <p14:tracePt t="70236" x="11523663" y="3502025"/>
          <p14:tracePt t="70243" x="11507788" y="3449638"/>
          <p14:tracePt t="70251" x="11498263" y="3416300"/>
          <p14:tracePt t="70261" x="11490325" y="3373438"/>
          <p14:tracePt t="70268" x="11480800" y="3330575"/>
          <p14:tracePt t="70277" x="11464925" y="3279775"/>
          <p14:tracePt t="70283" x="11455400" y="3227388"/>
          <p14:tracePt t="70295" x="11437938" y="3168650"/>
          <p14:tracePt t="70299" x="11412538" y="3125788"/>
          <p14:tracePt t="70307" x="11395075" y="3073400"/>
          <p14:tracePt t="70317" x="11379200" y="3022600"/>
          <p14:tracePt t="70324" x="11369675" y="2979738"/>
          <p14:tracePt t="70331" x="11361738" y="2927350"/>
          <p14:tracePt t="70345" x="11344275" y="2886075"/>
          <p14:tracePt t="70347" x="11336338" y="2825750"/>
          <p14:tracePt t="70357" x="11318875" y="2773363"/>
          <p14:tracePt t="70364" x="11309350" y="2730500"/>
          <p14:tracePt t="70373" x="11293475" y="2679700"/>
          <p14:tracePt t="70379" x="11268075" y="2619375"/>
          <p14:tracePt t="70388" x="11241088" y="2560638"/>
          <p14:tracePt t="70395" x="11207750" y="2482850"/>
          <p14:tracePt t="70404" x="11172825" y="2414588"/>
          <p14:tracePt t="70413" x="11155363" y="2354263"/>
          <p14:tracePt t="70419" x="11129963" y="2293938"/>
          <p14:tracePt t="70427" x="11122025" y="2235200"/>
          <p14:tracePt t="70435" x="11104563" y="2182813"/>
          <p14:tracePt t="70443" x="11069638" y="2132013"/>
          <p14:tracePt t="70451" x="11053763" y="2097088"/>
          <p14:tracePt t="70459" x="11036300" y="2063750"/>
          <p14:tracePt t="70468" x="11018838" y="2028825"/>
          <p14:tracePt t="70475" x="11001375" y="1995488"/>
          <p14:tracePt t="70483" x="10975975" y="1960563"/>
          <p14:tracePt t="70494" x="10958513" y="1925638"/>
          <p14:tracePt t="70499" x="10942638" y="1884363"/>
          <p14:tracePt t="70508" x="10907713" y="1849438"/>
          <p14:tracePt t="70515" x="10872788" y="1798638"/>
          <p14:tracePt t="70524" x="10829925" y="1763713"/>
          <p14:tracePt t="70531" x="10788650" y="1712913"/>
          <p14:tracePt t="70541" x="10736263" y="1670050"/>
          <p14:tracePt t="70547" x="10675938" y="1609725"/>
          <p14:tracePt t="70558" x="10607675" y="1566863"/>
          <p14:tracePt t="70564" x="10547350" y="1524000"/>
          <p14:tracePt t="70574" x="10479088" y="1498600"/>
          <p14:tracePt t="70580" x="10420350" y="1463675"/>
          <p14:tracePt t="70589" x="10360025" y="1455738"/>
          <p14:tracePt t="70595" x="10299700" y="1446213"/>
          <p14:tracePt t="70605" x="10239375" y="1420813"/>
          <p14:tracePt t="70613" x="10180638" y="1412875"/>
          <p14:tracePt t="70620" x="10120313" y="1403350"/>
          <p14:tracePt t="70629" x="10059988" y="1395413"/>
          <p14:tracePt t="70635" x="9999663" y="1387475"/>
          <p14:tracePt t="70643" x="9931400" y="1362075"/>
          <p14:tracePt t="70652" x="9871075" y="1352550"/>
          <p14:tracePt t="70660" x="9802813" y="1344613"/>
          <p14:tracePt t="70667" x="9744075" y="1344613"/>
          <p14:tracePt t="70676" x="9674225" y="1344613"/>
          <p14:tracePt t="70684" x="9598025" y="1344613"/>
          <p14:tracePt t="70692" x="9529763" y="1344613"/>
          <p14:tracePt t="70699" x="9469438" y="1344613"/>
          <p14:tracePt t="70707" x="9426575" y="1344613"/>
          <p14:tracePt t="70716" x="9383713" y="1344613"/>
          <p14:tracePt t="70724" x="9323388" y="1344613"/>
          <p14:tracePt t="70731" x="9272588" y="1362075"/>
          <p14:tracePt t="70740" x="9237663" y="1377950"/>
          <p14:tracePt t="70747" x="9204325" y="1387475"/>
          <p14:tracePt t="70756" x="9151938" y="1403350"/>
          <p14:tracePt t="70763" x="9118600" y="1420813"/>
          <p14:tracePt t="70774" x="9075738" y="1446213"/>
          <p14:tracePt t="70779" x="9023350" y="1463675"/>
          <p14:tracePt t="70789" x="8972550" y="1498600"/>
          <p14:tracePt t="70795" x="8921750" y="1524000"/>
          <p14:tracePt t="70803" x="8869363" y="1566863"/>
          <p14:tracePt t="70811" x="8818563" y="1592263"/>
          <p14:tracePt t="70820" x="8758238" y="1617663"/>
          <p14:tracePt t="70827" x="8699500" y="1644650"/>
          <p14:tracePt t="70837" x="8639175" y="1670050"/>
          <p14:tracePt t="70843" x="8586788" y="1695450"/>
          <p14:tracePt t="70852" x="8535988" y="1728788"/>
          <p14:tracePt t="70860" x="8502650" y="1755775"/>
          <p14:tracePt t="70868" x="8450263" y="1789113"/>
          <p14:tracePt t="70876" x="8407400" y="1814513"/>
          <p14:tracePt t="70884" x="8374063" y="1841500"/>
          <p14:tracePt t="70892" x="8347075" y="1892300"/>
          <p14:tracePt t="70899" x="8304213" y="1943100"/>
          <p14:tracePt t="70908" x="8261350" y="1978025"/>
          <p14:tracePt t="70915" x="8228013" y="2028825"/>
          <p14:tracePt t="70924" x="8185150" y="2097088"/>
          <p14:tracePt t="70931" x="8134350" y="2165350"/>
          <p14:tracePt t="70941" x="8107363" y="2225675"/>
          <p14:tracePt t="70947" x="8074025" y="2286000"/>
          <p14:tracePt t="70956" x="8039100" y="2363788"/>
          <p14:tracePt t="70964" x="8021638" y="2439988"/>
          <p14:tracePt t="70973" x="7988300" y="2517775"/>
          <p14:tracePt t="70980" x="7953375" y="2593975"/>
          <p14:tracePt t="70988" x="7920038" y="2671763"/>
          <p14:tracePt t="70995" x="7885113" y="2747963"/>
          <p14:tracePt t="71004" x="7859713" y="2825750"/>
          <p14:tracePt t="71012" x="7824788" y="2911475"/>
          <p14:tracePt t="71020" x="7791450" y="2987675"/>
          <p14:tracePt t="71047" x="7697788" y="3270250"/>
          <p14:tracePt t="71051" x="7680325" y="3373438"/>
          <p14:tracePt t="71059" x="7654925" y="3476625"/>
          <p14:tracePt t="71068" x="7645400" y="3562350"/>
          <p14:tracePt t="71075" x="7620000" y="3648075"/>
          <p14:tracePt t="71083" x="7612063" y="3741738"/>
          <p14:tracePt t="71092" x="7585075" y="3827463"/>
          <p14:tracePt t="71099" x="7577138" y="3913188"/>
          <p14:tracePt t="71107" x="7559675" y="3989388"/>
          <p14:tracePt t="71117" x="7542213" y="4075113"/>
          <p14:tracePt t="71123" x="7534275" y="4152900"/>
          <p14:tracePt t="71132" x="7534275" y="4221163"/>
          <p14:tracePt t="71140" x="7534275" y="4297363"/>
          <p14:tracePt t="71147" x="7534275" y="4383088"/>
          <p14:tracePt t="71157" x="7534275" y="4451350"/>
          <p14:tracePt t="71165" x="7534275" y="4521200"/>
          <p14:tracePt t="71172" x="7534275" y="4597400"/>
          <p14:tracePt t="71179" x="7534275" y="4665663"/>
          <p14:tracePt t="71187" x="7534275" y="4751388"/>
          <p14:tracePt t="71196" x="7534275" y="4829175"/>
          <p14:tracePt t="71204" x="7534275" y="4897438"/>
          <p14:tracePt t="71211" x="7534275" y="4957763"/>
          <p14:tracePt t="71219" x="7534275" y="5016500"/>
          <p14:tracePt t="71227" x="7534275" y="5068888"/>
          <p14:tracePt t="71237" x="7534275" y="5145088"/>
          <p14:tracePt t="71244" x="7542213" y="5205413"/>
          <p14:tracePt t="71251" x="7559675" y="5265738"/>
          <p14:tracePt t="71261" x="7569200" y="5326063"/>
          <p14:tracePt t="71267" x="7577138" y="5376863"/>
          <p14:tracePt t="71281" x="7585075" y="5419725"/>
          <p14:tracePt t="71283" x="7594600" y="5454650"/>
          <p14:tracePt t="71293" x="7602538" y="5495925"/>
          <p14:tracePt t="71299" x="7620000" y="5530850"/>
          <p14:tracePt t="71309" x="7637463" y="5573713"/>
          <p14:tracePt t="71315" x="7654925" y="5608638"/>
          <p14:tracePt t="71327" x="7662863" y="5641975"/>
          <p14:tracePt t="71331" x="7680325" y="5676900"/>
          <p14:tracePt t="71342" x="7697788" y="5719763"/>
          <p14:tracePt t="71347" x="7731125" y="5762625"/>
          <p14:tracePt t="71364" x="7773988" y="5821363"/>
          <p14:tracePt t="71373" x="7791450" y="5856288"/>
          <p14:tracePt t="71379" x="7808913" y="5873750"/>
          <p14:tracePt t="71388" x="7824788" y="5899150"/>
          <p14:tracePt t="71396" x="7859713" y="5942013"/>
          <p14:tracePt t="71403" x="7885113" y="5967413"/>
          <p14:tracePt t="71413" x="7894638" y="5984875"/>
          <p14:tracePt t="71419" x="7910513" y="6010275"/>
          <p14:tracePt t="71427" x="7937500" y="6035675"/>
          <p14:tracePt t="71435" x="7980363" y="6061075"/>
          <p14:tracePt t="71444" x="7996238" y="6078538"/>
          <p14:tracePt t="71451" x="8031163" y="6096000"/>
          <p14:tracePt t="71462" x="8081963" y="6130925"/>
          <p14:tracePt t="71467" x="8134350" y="6146800"/>
          <p14:tracePt t="71477" x="8185150" y="6173788"/>
          <p14:tracePt t="71483" x="8245475" y="6199188"/>
          <p14:tracePt t="71491" x="8304213" y="6216650"/>
          <p14:tracePt t="71499" x="8364538" y="6242050"/>
          <p14:tracePt t="71509" x="8432800" y="6267450"/>
          <p14:tracePt t="71515" x="8493125" y="6300788"/>
          <p14:tracePt t="71523" x="8553450" y="6318250"/>
          <p14:tracePt t="71531" x="8604250" y="6343650"/>
          <p14:tracePt t="71540" x="8656638" y="6361113"/>
          <p14:tracePt t="71547" x="8699500" y="6386513"/>
          <p14:tracePt t="71557" x="8767763" y="6413500"/>
          <p14:tracePt t="71564" x="8801100" y="6429375"/>
          <p14:tracePt t="71574" x="8836025" y="6438900"/>
          <p14:tracePt t="71580" x="8878888" y="6456363"/>
          <p14:tracePt t="71590" x="8912225" y="6464300"/>
          <p14:tracePt t="71596" x="8964613" y="6481763"/>
          <p14:tracePt t="71604" x="8997950" y="6489700"/>
          <p14:tracePt t="71612" x="9040813" y="6515100"/>
          <p14:tracePt t="71619" x="9075738" y="6524625"/>
          <p14:tracePt t="71627" x="9109075" y="6532563"/>
          <p14:tracePt t="71636" x="9144000" y="6532563"/>
          <p14:tracePt t="71644" x="9194800" y="6540500"/>
          <p14:tracePt t="71652" x="9247188" y="6550025"/>
          <p14:tracePt t="71659" x="9305925" y="6557963"/>
          <p14:tracePt t="71668" x="9366250" y="6567488"/>
          <p14:tracePt t="71675" x="9426575" y="6575425"/>
          <p14:tracePt t="71683" x="9469438" y="6575425"/>
          <p14:tracePt t="71693" x="9529763" y="6583363"/>
          <p14:tracePt t="71699" x="9572625" y="6592888"/>
          <p14:tracePt t="71708" x="9605963" y="6600825"/>
          <p14:tracePt t="71715" x="9658350" y="6618288"/>
          <p14:tracePt t="71723" x="9683750" y="6618288"/>
          <p14:tracePt t="71732" x="9717088" y="6626225"/>
          <p14:tracePt t="71740" x="9734550" y="6626225"/>
          <p14:tracePt t="71748" x="9759950" y="6626225"/>
          <p14:tracePt t="71757" x="9777413" y="6626225"/>
          <p14:tracePt t="71764" x="9812338" y="6626225"/>
          <p14:tracePt t="71773" x="9845675" y="6626225"/>
          <p14:tracePt t="71779" x="9888538" y="6626225"/>
          <p14:tracePt t="71789" x="9913938" y="6626225"/>
          <p14:tracePt t="71796" x="9956800" y="6626225"/>
          <p14:tracePt t="71804" x="10017125" y="6643688"/>
          <p14:tracePt t="71812" x="10067925" y="6653213"/>
          <p14:tracePt t="71819" x="10110788" y="6661150"/>
          <p14:tracePt t="71828" x="10163175" y="6669088"/>
          <p14:tracePt t="71836" x="10206038" y="6678613"/>
          <p14:tracePt t="71845" x="10256838" y="6686550"/>
          <p14:tracePt t="71851" x="10299700" y="6696075"/>
          <p14:tracePt t="71860" x="10360025" y="6704013"/>
          <p14:tracePt t="71868" x="10420350" y="6711950"/>
          <p14:tracePt t="71877" x="10463213" y="6711950"/>
          <p14:tracePt t="71883" x="10539413" y="6729413"/>
          <p14:tracePt t="71893" x="10599738" y="6737350"/>
          <p14:tracePt t="71899" x="10642600" y="6746875"/>
          <p14:tracePt t="71908" x="10675938" y="6746875"/>
          <p14:tracePt t="71917" x="10718800" y="6746875"/>
          <p14:tracePt t="71923" x="10761663" y="6746875"/>
          <p14:tracePt t="71932" x="10804525" y="6746875"/>
          <p14:tracePt t="71958" x="10890250" y="6754813"/>
          <p14:tracePt t="71964" x="10899775" y="6754813"/>
          <p14:tracePt t="71973" x="10907713" y="6754813"/>
          <p14:tracePt t="72012" x="10915650" y="6764338"/>
          <p14:tracePt t="72884" x="10915650" y="6772275"/>
          <p14:tracePt t="72893" x="10915650" y="6780213"/>
          <p14:tracePt t="72925" x="10915650" y="6789738"/>
          <p14:tracePt t="73710" x="10915650" y="6797675"/>
          <p14:tracePt t="73716" x="10915650" y="6807200"/>
          <p14:tracePt t="74101" x="10907713" y="6807200"/>
          <p14:tracePt t="75141" x="10890250" y="6807200"/>
          <p14:tracePt t="75151" x="10882313" y="6815138"/>
          <p14:tracePt t="75156" x="10872788" y="6840538"/>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53622" y="-45105"/>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681340" y="712254"/>
            <a:ext cx="411389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الأهداف التعليميّة</a:t>
            </a:r>
            <a:endPar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429871" y="1151299"/>
            <a:ext cx="8417320" cy="5749972"/>
          </a:xfrm>
          <a:prstGeom prst="rect">
            <a:avLst/>
          </a:prstGeom>
          <a:noFill/>
        </p:spPr>
        <p:txBody>
          <a:bodyPr wrap="square" rtlCol="0">
            <a:spAutoFit/>
          </a:bodyPr>
          <a:lstStyle/>
          <a:p>
            <a:pPr marL="0" marR="0" lvl="0" indent="0" algn="r" defTabSz="914400" rtl="1" eaLnBrk="1" fontAlgn="auto" latinLnBrk="0" hangingPunct="1">
              <a:lnSpc>
                <a:spcPts val="1280"/>
              </a:lnSpc>
              <a:spcAft>
                <a:spcPts val="120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ar-SA" sz="1400" b="1"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rPr>
              <a:t>يتوقّع من الطالب بعد دراسة هذه المحاضرة أن يحقّق الأهداف التعليميّة الآتية:</a:t>
            </a:r>
          </a:p>
          <a:p>
            <a:pPr marL="285750" marR="0" lvl="0" indent="-285750" algn="just" defTabSz="914400" rtl="1" eaLnBrk="1" fontAlgn="auto" latinLnBrk="0" hangingPunct="1">
              <a:lnSpc>
                <a:spcPts val="12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يشرح مفهوم البيئات التعلمية الذكيّة.</a:t>
            </a:r>
          </a:p>
          <a:p>
            <a:pPr marL="285750" marR="0" lvl="0" indent="-285750" algn="just" defTabSz="914400" rtl="1" eaLnBrk="1" fontAlgn="auto" latinLnBrk="0" hangingPunct="1">
              <a:lnSpc>
                <a:spcPts val="1280"/>
              </a:lnSpc>
              <a:spcAft>
                <a:spcPts val="1200"/>
              </a:spcAft>
              <a:buClrTx/>
              <a:buSzTx/>
              <a:buFont typeface="Arial" panose="020B0604020202020204" pitchFamily="34" charset="0"/>
              <a:buChar char="•"/>
              <a:tabLst/>
              <a:defRPr/>
            </a:pPr>
            <a:r>
              <a:rPr lang="ar-SA" sz="1400" dirty="0">
                <a:effectLst/>
                <a:latin typeface="Alexandria Light" pitchFamily="2" charset="-78"/>
                <a:ea typeface="Calibri" panose="020F0502020204030204" pitchFamily="34" charset="0"/>
                <a:cs typeface="Alexandria Light" pitchFamily="2" charset="-78"/>
              </a:rPr>
              <a:t>يعرف الفصول الذكية</a:t>
            </a:r>
            <a:r>
              <a:rPr kumimoji="0" 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a:t>
            </a:r>
            <a:endPar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marR="0" lvl="0" indent="-285750" algn="just" defTabSz="914400" rtl="1" eaLnBrk="1" fontAlgn="auto" latinLnBrk="0" hangingPunct="1">
              <a:lnSpc>
                <a:spcPts val="12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يبين </a:t>
            </a:r>
            <a:r>
              <a:rPr kumimoji="0" lang="ar-SA" sz="1400" b="0" i="0" u="none" strike="noStrike" kern="1200" cap="none" spc="0" normalizeH="0" baseline="0" noProof="0" dirty="0">
                <a:ln>
                  <a:noFill/>
                </a:ln>
                <a:solidFill>
                  <a:prstClr val="black"/>
                </a:solidFill>
                <a:uLnTx/>
                <a:uFillTx/>
                <a:latin typeface="Alexandria Light" pitchFamily="2" charset="-78"/>
                <a:ea typeface="Times New Roman" panose="02020603050405020304" pitchFamily="18" charset="0"/>
                <a:cs typeface="Alexandria Light" pitchFamily="2" charset="-78"/>
              </a:rPr>
              <a:t>مزايا </a:t>
            </a:r>
            <a:r>
              <a:rPr lang="ar-SA" sz="1400" dirty="0">
                <a:effectLst/>
                <a:latin typeface="Alexandria Light" pitchFamily="2" charset="-78"/>
                <a:ea typeface="Calibri" panose="020F0502020204030204" pitchFamily="34" charset="0"/>
                <a:cs typeface="Alexandria Light" pitchFamily="2" charset="-78"/>
              </a:rPr>
              <a:t>الفصول الذكية. </a:t>
            </a:r>
          </a:p>
          <a:p>
            <a:pPr marL="285750" marR="0" lvl="0" indent="-285750" algn="just" defTabSz="914400" rtl="1" eaLnBrk="1" fontAlgn="auto" latinLnBrk="0" hangingPunct="1">
              <a:lnSpc>
                <a:spcPts val="1280"/>
              </a:lnSpc>
              <a:spcAft>
                <a:spcPts val="1200"/>
              </a:spcAft>
              <a:buClrTx/>
              <a:buSzTx/>
              <a:buFont typeface="Arial" panose="020B0604020202020204" pitchFamily="34" charset="0"/>
              <a:buChar char="•"/>
              <a:tabLst/>
              <a:defRPr/>
            </a:pPr>
            <a:r>
              <a:rPr lang="ar-SA" sz="1400" dirty="0">
                <a:solidFill>
                  <a:prstClr val="black"/>
                </a:solidFill>
                <a:latin typeface="Alexandria Light" pitchFamily="2" charset="-78"/>
                <a:ea typeface="Times New Roman" panose="02020603050405020304" pitchFamily="18" charset="0"/>
                <a:cs typeface="Alexandria Light" pitchFamily="2" charset="-78"/>
              </a:rPr>
              <a:t>يشرح </a:t>
            </a:r>
            <a:r>
              <a:rPr lang="ar-SA" sz="1400" dirty="0">
                <a:effectLst/>
                <a:latin typeface="Alexandria Light" pitchFamily="2" charset="-78"/>
                <a:ea typeface="Calibri" panose="020F0502020204030204" pitchFamily="34" charset="0"/>
                <a:cs typeface="Alexandria Light" pitchFamily="2" charset="-78"/>
              </a:rPr>
              <a:t>أهمية الفصول الذكية</a:t>
            </a:r>
            <a:r>
              <a:rPr lang="ar-SA" sz="1400" dirty="0">
                <a:latin typeface="Alexandria Light" pitchFamily="2" charset="-78"/>
                <a:ea typeface="Calibri" panose="020F0502020204030204" pitchFamily="34" charset="0"/>
                <a:cs typeface="Alexandria Light" pitchFamily="2" charset="-78"/>
              </a:rPr>
              <a:t>.</a:t>
            </a:r>
            <a:endPar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indent="-285750" algn="just" rtl="1">
              <a:lnSpc>
                <a:spcPts val="1280"/>
              </a:lnSpc>
              <a:spcAft>
                <a:spcPts val="1200"/>
              </a:spcAft>
              <a:buFont typeface="Arial" panose="020B0604020202020204" pitchFamily="34" charset="0"/>
              <a:buChar char="•"/>
              <a:defRPr/>
            </a:pPr>
            <a:r>
              <a:rPr lang="ar-SA" sz="1400" dirty="0">
                <a:effectLst/>
                <a:latin typeface="Alexandria Light" pitchFamily="2" charset="-78"/>
                <a:ea typeface="Calibri" panose="020F0502020204030204" pitchFamily="34" charset="0"/>
                <a:cs typeface="Alexandria Light" pitchFamily="2" charset="-78"/>
              </a:rPr>
              <a:t>يعدد المتطلبات التكنولوجية لتطبيق الفصول الذكيّة.</a:t>
            </a:r>
            <a:endParaRPr lang="en-US" sz="14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2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.يبين مكونات البيئات التعليمية الذكية</a:t>
            </a:r>
            <a:endParaRPr lang="ar-SA" sz="1400" noProof="0" dirty="0">
              <a:solidFill>
                <a:prstClr val="black"/>
              </a:solidFill>
              <a:latin typeface="Alexandria Light" pitchFamily="2" charset="-78"/>
              <a:cs typeface="Alexandria Light" pitchFamily="2" charset="-78"/>
            </a:endParaRPr>
          </a:p>
          <a:p>
            <a:pPr marL="285750" indent="-285750" algn="just" rtl="1">
              <a:lnSpc>
                <a:spcPts val="1280"/>
              </a:lnSpc>
              <a:spcAft>
                <a:spcPts val="1200"/>
              </a:spcAft>
              <a:buFont typeface="Arial" panose="020B0604020202020204" pitchFamily="34" charset="0"/>
              <a:buChar char="•"/>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يشرح </a:t>
            </a:r>
            <a:r>
              <a:rPr lang="ar-SA" sz="1400" i="0" dirty="0">
                <a:solidFill>
                  <a:srgbClr val="2E2E2E"/>
                </a:solidFill>
                <a:effectLst/>
                <a:latin typeface="Alexandria Light" pitchFamily="2" charset="-78"/>
                <a:cs typeface="Alexandria Light" pitchFamily="2" charset="-78"/>
              </a:rPr>
              <a:t>استخدام الفصول الدراسية الذكيّة في المؤسسات التعليمية.</a:t>
            </a:r>
            <a:endParaRPr lang="ar-SA" sz="1400" dirty="0">
              <a:latin typeface="Alexandria Light" pitchFamily="2" charset="-78"/>
              <a:cs typeface="Alexandria Light" pitchFamily="2" charset="-78"/>
            </a:endParaRPr>
          </a:p>
          <a:p>
            <a:pPr marL="285750" indent="-285750" algn="just" rtl="1">
              <a:lnSpc>
                <a:spcPts val="1280"/>
              </a:lnSpc>
              <a:spcAft>
                <a:spcPts val="1200"/>
              </a:spcAft>
              <a:buFont typeface="Arial" panose="020B0604020202020204" pitchFamily="34" charset="0"/>
              <a:buChar char="•"/>
              <a:defRPr/>
            </a:pPr>
            <a:r>
              <a:rPr lang="ar-SA" sz="1400" dirty="0">
                <a:solidFill>
                  <a:prstClr val="black"/>
                </a:solidFill>
                <a:latin typeface="Alexandria Light" pitchFamily="2" charset="-78"/>
                <a:ea typeface="Calibri" panose="020F0502020204030204" pitchFamily="34" charset="0"/>
                <a:cs typeface="Alexandria Light" pitchFamily="2" charset="-78"/>
              </a:rPr>
              <a:t>ببين </a:t>
            </a:r>
            <a:r>
              <a:rPr lang="ar-SA" sz="1400" dirty="0">
                <a:effectLst/>
                <a:latin typeface="Alexandria Light" pitchFamily="2" charset="-78"/>
                <a:ea typeface="Calibri" panose="020F0502020204030204" pitchFamily="34" charset="0"/>
                <a:cs typeface="Alexandria Light" pitchFamily="2" charset="-78"/>
              </a:rPr>
              <a:t>ضروريات </a:t>
            </a:r>
            <a:r>
              <a:rPr lang="ar-SA" sz="1400" dirty="0">
                <a:latin typeface="Alexandria Light" pitchFamily="2" charset="-78"/>
                <a:ea typeface="Calibri" panose="020F0502020204030204" pitchFamily="34" charset="0"/>
                <a:cs typeface="Alexandria Light" pitchFamily="2" charset="-78"/>
              </a:rPr>
              <a:t>تطبيق </a:t>
            </a:r>
            <a:r>
              <a:rPr lang="ar-SA" sz="1400" dirty="0">
                <a:effectLst/>
                <a:latin typeface="Alexandria Light" pitchFamily="2" charset="-78"/>
                <a:ea typeface="Calibri" panose="020F0502020204030204" pitchFamily="34" charset="0"/>
                <a:cs typeface="Alexandria Light" pitchFamily="2" charset="-78"/>
              </a:rPr>
              <a:t>الفصول الذكية.</a:t>
            </a:r>
            <a:endParaRPr lang="en-US" sz="14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280"/>
              </a:lnSpc>
              <a:spcAft>
                <a:spcPts val="1200"/>
              </a:spcAft>
              <a:buClrTx/>
              <a:buSzTx/>
              <a:buFont typeface="Arial" panose="020B0604020202020204" pitchFamily="34" charset="0"/>
              <a:buChar char="•"/>
              <a:tabLst/>
              <a:defRPr/>
            </a:pPr>
            <a:r>
              <a:rPr kumimoji="0" lang="ar-SA" sz="140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يشرح بنية بيئة التعلم الذكي.</a:t>
            </a:r>
            <a:endPar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2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 يشرح </a:t>
            </a:r>
            <a:r>
              <a:rPr lang="ar-SA" sz="1400" dirty="0">
                <a:latin typeface="Alexandria Light" pitchFamily="2" charset="-78"/>
                <a:ea typeface="Calibri" panose="020F0502020204030204" pitchFamily="34" charset="0"/>
                <a:cs typeface="Alexandria Light" pitchFamily="2" charset="-78"/>
              </a:rPr>
              <a:t>مفهوم المنصات التعليمية الإلكترونية</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p>
          <a:p>
            <a:pPr marL="285750" indent="-285750" algn="just" rtl="1">
              <a:lnSpc>
                <a:spcPts val="1280"/>
              </a:lnSpc>
              <a:spcAft>
                <a:spcPts val="1200"/>
              </a:spcAft>
              <a:buFont typeface="Arial" panose="020B0604020202020204" pitchFamily="34" charset="0"/>
              <a:buChar char="•"/>
              <a:defRPr/>
            </a:pPr>
            <a:r>
              <a:rPr kumimoji="0" lang="ar-SA"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يوضح </a:t>
            </a:r>
            <a:r>
              <a:rPr lang="ar-SA" sz="1400" dirty="0">
                <a:latin typeface="Alexandria Light" pitchFamily="2" charset="-78"/>
                <a:ea typeface="Calibri" panose="020F0502020204030204" pitchFamily="34" charset="0"/>
                <a:cs typeface="Alexandria Light" pitchFamily="2" charset="-78"/>
              </a:rPr>
              <a:t>فوائد المنصات التعليمية الإلكترونية. </a:t>
            </a:r>
          </a:p>
          <a:p>
            <a:pPr marL="285750" marR="0" lvl="0" indent="-285750" algn="just" defTabSz="914400" rtl="1" eaLnBrk="1" fontAlgn="auto" latinLnBrk="0" hangingPunct="1">
              <a:lnSpc>
                <a:spcPts val="12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.يبين </a:t>
            </a:r>
            <a:r>
              <a:rPr lang="ar-SA" sz="1400" dirty="0">
                <a:latin typeface="Alexandria Light" pitchFamily="2" charset="-78"/>
                <a:ea typeface="Calibri" panose="020F0502020204030204" pitchFamily="34" charset="0"/>
                <a:cs typeface="Alexandria Light" pitchFamily="2" charset="-78"/>
              </a:rPr>
              <a:t>مكونات المنصات التعليمية الإلكترونية.</a:t>
            </a:r>
          </a:p>
          <a:p>
            <a:pPr marL="285750" marR="0" lvl="0" indent="-285750" algn="just" defTabSz="914400" rtl="1" eaLnBrk="1" fontAlgn="auto" latinLnBrk="0" hangingPunct="1">
              <a:lnSpc>
                <a:spcPts val="12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يبين </a:t>
            </a:r>
            <a:r>
              <a:rPr lang="ar-SA" sz="1400" dirty="0">
                <a:latin typeface="Alexandria Light" pitchFamily="2" charset="-78"/>
                <a:ea typeface="Calibri" panose="020F0502020204030204" pitchFamily="34" charset="0"/>
                <a:cs typeface="Alexandria Light" pitchFamily="2" charset="-78"/>
              </a:rPr>
              <a:t>خصائص المنصات التعليمية الإلكترونية</a:t>
            </a:r>
            <a:endParaRPr lang="ar-SA" sz="1400" dirty="0">
              <a:solidFill>
                <a:prstClr val="black"/>
              </a:solidFill>
              <a:latin typeface="Alexandria Light" pitchFamily="2" charset="-78"/>
              <a:cs typeface="Alexandria Light" pitchFamily="2" charset="-78"/>
            </a:endParaRPr>
          </a:p>
          <a:p>
            <a:pPr marL="285750" indent="-285750" algn="just" rtl="1">
              <a:lnSpc>
                <a:spcPts val="1280"/>
              </a:lnSpc>
              <a:spcAft>
                <a:spcPts val="1200"/>
              </a:spcAft>
              <a:buFont typeface="Arial" panose="020B0604020202020204" pitchFamily="34" charset="0"/>
              <a:buChar char="•"/>
              <a:defRPr/>
            </a:pPr>
            <a:r>
              <a:rPr lang="ar-SA" sz="1400" dirty="0">
                <a:solidFill>
                  <a:prstClr val="black"/>
                </a:solidFill>
                <a:latin typeface="Alexandria Light" pitchFamily="2" charset="-78"/>
                <a:ea typeface="Calibri" panose="020F0502020204030204" pitchFamily="34" charset="0"/>
                <a:cs typeface="Alexandria Light" pitchFamily="2" charset="-78"/>
              </a:rPr>
              <a:t>يشرح </a:t>
            </a:r>
            <a:r>
              <a:rPr lang="ar-SA" sz="1400" dirty="0">
                <a:latin typeface="Alexandria Light" pitchFamily="2" charset="-78"/>
                <a:ea typeface="Calibri" panose="020F0502020204030204" pitchFamily="34" charset="0"/>
                <a:cs typeface="Alexandria Light" pitchFamily="2" charset="-78"/>
              </a:rPr>
              <a:t>إيجابيات المنصات التعليمية الإلكترونية.</a:t>
            </a:r>
          </a:p>
          <a:p>
            <a:pPr marL="285750" indent="-285750" algn="just" rtl="1">
              <a:lnSpc>
                <a:spcPts val="1280"/>
              </a:lnSpc>
              <a:spcAft>
                <a:spcPts val="1200"/>
              </a:spcAft>
              <a:buFont typeface="Arial" panose="020B0604020202020204" pitchFamily="34" charset="0"/>
              <a:buChar char="•"/>
              <a:defRPr/>
            </a:pPr>
            <a:r>
              <a:rPr lang="ar-SA" sz="1400" dirty="0">
                <a:latin typeface="Alexandria Light" pitchFamily="2" charset="-78"/>
                <a:ea typeface="Calibri" panose="020F0502020204030204" pitchFamily="34" charset="0"/>
                <a:cs typeface="Alexandria Light" pitchFamily="2" charset="-78"/>
              </a:rPr>
              <a:t>يدرك أهداف المنصات التعليمية الإلكترونية.</a:t>
            </a:r>
          </a:p>
          <a:p>
            <a:pPr marL="285750" indent="-285750" algn="just" rtl="1">
              <a:lnSpc>
                <a:spcPts val="1280"/>
              </a:lnSpc>
              <a:spcAft>
                <a:spcPts val="1200"/>
              </a:spcAft>
              <a:buFont typeface="Arial" panose="020B0604020202020204" pitchFamily="34" charset="0"/>
              <a:buChar char="•"/>
              <a:defRPr/>
            </a:pPr>
            <a:r>
              <a:rPr kumimoji="0" lang="ar-SA"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يبين</a:t>
            </a:r>
            <a:r>
              <a:rPr lang="ar-SA" sz="1400" dirty="0">
                <a:effectLst/>
                <a:latin typeface="Alexandria Light" pitchFamily="2" charset="-78"/>
                <a:ea typeface="Calibri" panose="020F0502020204030204" pitchFamily="34" charset="0"/>
                <a:cs typeface="Alexandria Light" pitchFamily="2" charset="-78"/>
              </a:rPr>
              <a:t> </a:t>
            </a:r>
            <a:r>
              <a:rPr lang="ar-SA" sz="1400" dirty="0">
                <a:latin typeface="Alexandria Light" pitchFamily="2" charset="-78"/>
                <a:ea typeface="Calibri" panose="020F0502020204030204" pitchFamily="34" charset="0"/>
                <a:cs typeface="Alexandria Light" pitchFamily="2" charset="-78"/>
              </a:rPr>
              <a:t>سلبيات المنصات التعليمية الإلكترونية.</a:t>
            </a: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lang="ar-SA" sz="1400" dirty="0">
                <a:effectLst/>
                <a:latin typeface="Alexandria Light" pitchFamily="2" charset="-78"/>
                <a:ea typeface="Calibri" panose="020F0502020204030204" pitchFamily="34" charset="0"/>
                <a:cs typeface="Alexandria Light" pitchFamily="2" charset="-78"/>
              </a:rPr>
              <a:t>.</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9033676"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8400;p58">
            <a:extLst>
              <a:ext uri="{FF2B5EF4-FFF2-40B4-BE49-F238E27FC236}">
                <a16:creationId xmlns:a16="http://schemas.microsoft.com/office/drawing/2014/main" id="{6A473FD2-1EFA-4919-A8AE-A9C08533D427}"/>
              </a:ext>
            </a:extLst>
          </p:cNvPr>
          <p:cNvSpPr/>
          <p:nvPr/>
        </p:nvSpPr>
        <p:spPr>
          <a:xfrm>
            <a:off x="1926368" y="4695429"/>
            <a:ext cx="849105" cy="878059"/>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663950702"/>
      </p:ext>
    </p:extLst>
  </p:cSld>
  <p:clrMapOvr>
    <a:masterClrMapping/>
  </p:clrMapOvr>
  <mc:AlternateContent xmlns:mc="http://schemas.openxmlformats.org/markup-compatibility/2006" xmlns:p14="http://schemas.microsoft.com/office/powerpoint/2010/main">
    <mc:Choice Requires="p14">
      <p:transition spd="slow" p14:dur="2000" advTm="91147"/>
    </mc:Choice>
    <mc:Fallback xmlns="">
      <p:transition spd="slow" advTm="91147"/>
    </mc:Fallback>
  </mc:AlternateContent>
  <p:extLst>
    <p:ext uri="{3A86A75C-4F4B-4683-9AE1-C65F6400EC91}">
      <p14:laserTraceLst xmlns:p14="http://schemas.microsoft.com/office/powerpoint/2010/main">
        <p14:tracePtLst>
          <p14:tracePt t="2851" x="11044238" y="6832600"/>
          <p14:tracePt t="2861" x="11069638" y="6807200"/>
          <p14:tracePt t="2865" x="11079163" y="6789738"/>
          <p14:tracePt t="2875" x="11096625" y="6764338"/>
          <p14:tracePt t="2881" x="11104563" y="6729413"/>
          <p14:tracePt t="2889" x="11112500" y="6696075"/>
          <p14:tracePt t="2897" x="11129963" y="6669088"/>
          <p14:tracePt t="2905" x="11139488" y="6635750"/>
          <p14:tracePt t="2917" x="11147425" y="6618288"/>
          <p14:tracePt t="2923" x="11147425" y="6592888"/>
          <p14:tracePt t="2929" x="11155363" y="6550025"/>
          <p14:tracePt t="2939" x="11155363" y="6515100"/>
          <p14:tracePt t="2945" x="11164888" y="6489700"/>
          <p14:tracePt t="2956" x="11182350" y="6456363"/>
          <p14:tracePt t="2961" x="11190288" y="6421438"/>
          <p14:tracePt t="2971" x="11190288" y="6413500"/>
          <p14:tracePt t="2977" x="11190288" y="6378575"/>
          <p14:tracePt t="2989" x="11190288" y="6343650"/>
          <p14:tracePt t="2993" x="11190288" y="6318250"/>
          <p14:tracePt t="3001" x="11190288" y="6275388"/>
          <p14:tracePt t="3010" x="11190288" y="6224588"/>
          <p14:tracePt t="3017" x="11190288" y="6173788"/>
          <p14:tracePt t="3024" x="11190288" y="6121400"/>
          <p14:tracePt t="3033" x="11190288" y="6078538"/>
          <p14:tracePt t="3041" x="11198225" y="6035675"/>
          <p14:tracePt t="3049" x="11207750" y="6018213"/>
          <p14:tracePt t="3057" x="11207750" y="6010275"/>
          <p14:tracePt t="3065" x="11207750" y="6002338"/>
          <p14:tracePt t="3074" x="11207750" y="5992813"/>
          <p14:tracePt t="3658" x="11207750" y="5984875"/>
          <p14:tracePt t="3665" x="11215688" y="5959475"/>
          <p14:tracePt t="3681" x="11225213" y="5924550"/>
          <p14:tracePt t="3691" x="11233150" y="5881688"/>
          <p14:tracePt t="3697" x="11233150" y="5856288"/>
          <p14:tracePt t="3706" x="11233150" y="5821363"/>
          <p14:tracePt t="3713" x="11233150" y="5788025"/>
          <p14:tracePt t="3724" x="11233150" y="5745163"/>
          <p14:tracePt t="3729" x="11233150" y="5719763"/>
          <p14:tracePt t="3740" x="11233150" y="5676900"/>
          <p14:tracePt t="3745" x="11233150" y="5634038"/>
          <p14:tracePt t="3759" x="11233150" y="5573713"/>
          <p14:tracePt t="3762" x="11258550" y="5495925"/>
          <p14:tracePt t="3772" x="11268075" y="5454650"/>
          <p14:tracePt t="3777" x="11276013" y="5394325"/>
          <p14:tracePt t="3792" x="11283950" y="5334000"/>
          <p14:tracePt t="3794" x="11293475" y="5273675"/>
          <p14:tracePt t="3802" x="11318875" y="5197475"/>
          <p14:tracePt t="3809" x="11326813" y="5137150"/>
          <p14:tracePt t="3817" x="11336338" y="5076825"/>
          <p14:tracePt t="3825" x="11344275" y="5016500"/>
          <p14:tracePt t="3833" x="11352213" y="4957763"/>
          <p14:tracePt t="3840" x="11379200" y="4889500"/>
          <p14:tracePt t="3849" x="11387138" y="4829175"/>
          <p14:tracePt t="3859" x="11412538" y="4760913"/>
          <p14:tracePt t="3865" x="11430000" y="4692650"/>
          <p14:tracePt t="3874" x="11464925" y="4622800"/>
          <p14:tracePt t="3881" x="11480800" y="4554538"/>
          <p14:tracePt t="3889" x="11515725" y="4511675"/>
          <p14:tracePt t="3906" x="11576050" y="4383088"/>
          <p14:tracePt t="3913" x="11618913" y="4314825"/>
          <p14:tracePt t="3921" x="11652250" y="4238625"/>
          <p14:tracePt t="3929" x="11687175" y="4160838"/>
          <p14:tracePt t="3940" x="11720513" y="4084638"/>
          <p14:tracePt t="3945" x="11747500" y="4014788"/>
          <p14:tracePt t="3955" x="11798300" y="3930650"/>
          <p14:tracePt t="3961" x="11841163" y="3852863"/>
          <p14:tracePt t="3970" x="11884025" y="3775075"/>
          <p14:tracePt t="3977" x="11917363" y="3689350"/>
          <p14:tracePt t="3988" x="11952288" y="3613150"/>
          <p14:tracePt t="3993" x="11969750" y="3535363"/>
          <p14:tracePt t="4002" x="11995150" y="3476625"/>
          <p14:tracePt t="4010" x="12003088" y="3416300"/>
          <p14:tracePt t="4017" x="12012613" y="3355975"/>
          <p14:tracePt t="4025" x="12012613" y="3313113"/>
          <p14:tracePt t="4034" x="12012613" y="3270250"/>
          <p14:tracePt t="4040" x="12012613" y="3219450"/>
          <p14:tracePt t="4049" x="12012613" y="3176588"/>
          <p14:tracePt t="4057" x="12020550" y="3116263"/>
          <p14:tracePt t="4066" x="12030075" y="3073400"/>
          <p14:tracePt t="4073" x="12038013" y="3040063"/>
          <p14:tracePt t="4081" x="12038013" y="3005138"/>
          <p14:tracePt t="4089" x="12045950" y="2962275"/>
          <p14:tracePt t="4097" x="12055475" y="2927350"/>
          <p14:tracePt t="4106" x="12071350" y="2894013"/>
          <p14:tracePt t="4113" x="12080875" y="2859088"/>
          <p14:tracePt t="4122" x="12088813" y="2825750"/>
          <p14:tracePt t="4128" x="12088813" y="2816225"/>
          <p14:tracePt t="4137" x="12088813" y="2782888"/>
          <p14:tracePt t="4144" x="12098338" y="2740025"/>
          <p14:tracePt t="4156" x="12106275" y="2705100"/>
          <p14:tracePt t="4160" x="12114213" y="2671763"/>
          <p14:tracePt t="4171" x="12114213" y="2654300"/>
          <p14:tracePt t="4177" x="12131675" y="2593975"/>
          <p14:tracePt t="4185" x="12141200" y="2543175"/>
          <p14:tracePt t="4193" x="12141200" y="2517775"/>
          <p14:tracePt t="4201" x="12149138" y="2457450"/>
          <p14:tracePt t="4210" x="12149138" y="2432050"/>
          <p14:tracePt t="4217" x="12149138" y="2389188"/>
          <p14:tracePt t="4225" x="12149138" y="2336800"/>
          <p14:tracePt t="4234" x="12149138" y="2311400"/>
          <p14:tracePt t="4242" x="12149138" y="2268538"/>
          <p14:tracePt t="4249" x="12149138" y="2235200"/>
          <p14:tracePt t="4260" x="12149138" y="2192338"/>
          <p14:tracePt t="4265" x="12149138" y="2149475"/>
          <p14:tracePt t="4273" x="12149138" y="2097088"/>
          <p14:tracePt t="4281" x="12131675" y="2063750"/>
          <p14:tracePt t="4289" x="12123738" y="2028825"/>
          <p14:tracePt t="4297" x="12106275" y="2011363"/>
          <p14:tracePt t="4306" x="12106275" y="1985963"/>
          <p14:tracePt t="4313" x="12106275" y="1968500"/>
          <p14:tracePt t="4322" x="12098338" y="1935163"/>
          <p14:tracePt t="4331" x="12098338" y="1925638"/>
          <p14:tracePt t="4339" x="12098338" y="1909763"/>
          <p14:tracePt t="4345" x="12098338" y="1900238"/>
          <p14:tracePt t="4354" x="12098338" y="1874838"/>
          <p14:tracePt t="4363" x="12098338" y="1857375"/>
          <p14:tracePt t="4370" x="12098338" y="1841500"/>
          <p14:tracePt t="4377" x="12098338" y="1814513"/>
          <p14:tracePt t="4386" x="12088813" y="1789113"/>
          <p14:tracePt t="4393" x="12080875" y="1781175"/>
          <p14:tracePt t="4401" x="12080875" y="1763713"/>
          <p14:tracePt t="4409" x="12071350" y="1738313"/>
          <p14:tracePt t="4417" x="12063413" y="1728788"/>
          <p14:tracePt t="4425" x="12055475" y="1720850"/>
          <p14:tracePt t="4432" x="12055475" y="1703388"/>
          <p14:tracePt t="4442" x="12045950" y="1695450"/>
          <p14:tracePt t="4448" x="12038013" y="1685925"/>
          <p14:tracePt t="4465" x="12030075" y="1670050"/>
          <p14:tracePt t="4568" x="12030075" y="1660525"/>
          <p14:tracePt t="4585" x="12030075" y="1652588"/>
          <p14:tracePt t="4857" x="12030075" y="1644650"/>
          <p14:tracePt t="4865" x="12038013" y="1635125"/>
          <p14:tracePt t="4881" x="12038013" y="1627188"/>
          <p14:tracePt t="4889" x="12038013" y="1617663"/>
          <p14:tracePt t="5250" x="12030075" y="1617663"/>
          <p14:tracePt t="5387" x="12020550" y="1617663"/>
          <p14:tracePt t="8642" x="12012613" y="1627188"/>
          <p14:tracePt t="8657" x="12012613" y="1635125"/>
          <p14:tracePt t="8666" x="12003088" y="1635125"/>
          <p14:tracePt t="8674" x="12003088" y="1644650"/>
          <p14:tracePt t="8689" x="12003088" y="1652588"/>
          <p14:tracePt t="8697" x="12003088" y="1660525"/>
          <p14:tracePt t="8707" x="12003088" y="1677988"/>
          <p14:tracePt t="8730" x="12003088" y="1685925"/>
          <p14:tracePt t="8742" x="12003088" y="1695450"/>
          <p14:tracePt t="8745" x="11995150" y="1703388"/>
          <p14:tracePt t="8756" x="11995150" y="1712913"/>
          <p14:tracePt t="8761" x="11995150" y="1720850"/>
          <p14:tracePt t="8772" x="11995150" y="1728788"/>
          <p14:tracePt t="8777" x="11995150" y="1738313"/>
          <p14:tracePt t="8787" x="11987213" y="1755775"/>
          <p14:tracePt t="8793" x="11977688" y="1755775"/>
          <p14:tracePt t="10587" x="11977688" y="1763713"/>
          <p14:tracePt t="10605" x="11969750" y="1781175"/>
          <p14:tracePt t="10609" x="11960225" y="1781175"/>
          <p14:tracePt t="10619" x="11952288" y="1789113"/>
          <p14:tracePt t="10626" x="11934825" y="1798638"/>
          <p14:tracePt t="10634" x="11917363" y="1806575"/>
          <p14:tracePt t="10642" x="11909425" y="1814513"/>
          <p14:tracePt t="10659" x="11901488" y="1814513"/>
          <p14:tracePt t="10665" x="11891963" y="1814513"/>
          <p14:tracePt t="10673" x="11884025" y="1814513"/>
          <p14:tracePt t="10738" x="11874500" y="1814513"/>
          <p14:tracePt t="10749" x="11866563" y="1824038"/>
          <p14:tracePt t="11522" x="11858625" y="1824038"/>
          <p14:tracePt t="11529" x="11841163" y="1831975"/>
          <p14:tracePt t="11542" x="11831638" y="1841500"/>
          <p14:tracePt t="11545" x="11806238" y="1849438"/>
          <p14:tracePt t="11553" x="11772900" y="1857375"/>
          <p14:tracePt t="11561" x="11737975" y="1866900"/>
          <p14:tracePt t="11572" x="11695113" y="1874838"/>
          <p14:tracePt t="11577" x="11661775" y="1874838"/>
          <p14:tracePt t="11587" x="11609388" y="1874838"/>
          <p14:tracePt t="11594" x="11550650" y="1874838"/>
          <p14:tracePt t="11602" x="11490325" y="1874838"/>
          <p14:tracePt t="11609" x="11422063" y="1874838"/>
          <p14:tracePt t="11617" x="11379200" y="1874838"/>
          <p14:tracePt t="11625" x="11318875" y="1874838"/>
          <p14:tracePt t="11633" x="11276013" y="1874838"/>
          <p14:tracePt t="11641" x="11215688" y="1874838"/>
          <p14:tracePt t="11649" x="11172825" y="1874838"/>
          <p14:tracePt t="11657" x="11112500" y="1884363"/>
          <p14:tracePt t="11665" x="11061700" y="1884363"/>
          <p14:tracePt t="11673" x="11018838" y="1884363"/>
          <p14:tracePt t="11681" x="10968038" y="1884363"/>
          <p14:tracePt t="11690" x="10915650" y="1884363"/>
          <p14:tracePt t="11697" x="10872788" y="1884363"/>
          <p14:tracePt t="11706" x="10829925" y="1884363"/>
          <p14:tracePt t="11713" x="10788650" y="1884363"/>
          <p14:tracePt t="11722" x="10745788" y="1884363"/>
          <p14:tracePt t="11729" x="10702925" y="1884363"/>
          <p14:tracePt t="11741" x="10642600" y="1884363"/>
          <p14:tracePt t="11745" x="10582275" y="1884363"/>
          <p14:tracePt t="11756" x="10539413" y="1884363"/>
          <p14:tracePt t="11761" x="10496550" y="1884363"/>
          <p14:tracePt t="11772" x="10463213" y="1884363"/>
          <p14:tracePt t="11777" x="10428288" y="1884363"/>
          <p14:tracePt t="11788" x="10410825" y="1884363"/>
          <p14:tracePt t="11793" x="10402888" y="1884363"/>
          <p14:tracePt t="11803" x="10393363" y="1884363"/>
          <p14:tracePt t="12047" x="10385425" y="1884363"/>
          <p14:tracePt t="12058" x="10367963" y="1884363"/>
          <p14:tracePt t="12073" x="10350500" y="1884363"/>
          <p14:tracePt t="12077" x="10299700" y="1892300"/>
          <p14:tracePt t="12081" x="10274300" y="1900238"/>
          <p14:tracePt t="12089" x="10239375" y="1900238"/>
          <p14:tracePt t="12097" x="10171113" y="1900238"/>
          <p14:tracePt t="12105" x="10102850" y="1900238"/>
          <p14:tracePt t="12113" x="10026650" y="1900238"/>
          <p14:tracePt t="12122" x="9956800" y="1900238"/>
          <p14:tracePt t="12129" x="9871075" y="1900238"/>
          <p14:tracePt t="12139" x="9794875" y="1900238"/>
          <p14:tracePt t="12145" x="9709150" y="1900238"/>
          <p14:tracePt t="12158" x="9658350" y="1900238"/>
          <p14:tracePt t="12163" x="9615488" y="1900238"/>
          <p14:tracePt t="12171" x="9580563" y="1900238"/>
          <p14:tracePt t="12191" x="9545638" y="1900238"/>
          <p14:tracePt t="12209" x="9537700" y="1900238"/>
          <p14:tracePt t="12217" x="9529763" y="1900238"/>
          <p14:tracePt t="12937" x="9520238" y="1900238"/>
          <p14:tracePt t="12945" x="9504363" y="1900238"/>
          <p14:tracePt t="12963" x="9444038" y="1917700"/>
          <p14:tracePt t="12970" x="9383713" y="1925638"/>
          <p14:tracePt t="12978" x="9332913" y="1925638"/>
          <p14:tracePt t="12988" x="9264650" y="1925638"/>
          <p14:tracePt t="12993" x="9194800" y="1925638"/>
          <p14:tracePt t="13001" x="9118600" y="1925638"/>
          <p14:tracePt t="13009" x="9050338" y="1925638"/>
          <p14:tracePt t="13017" x="8990013" y="1925638"/>
          <p14:tracePt t="13025" x="8947150" y="1925638"/>
          <p14:tracePt t="13033" x="8921750" y="1925638"/>
          <p14:tracePt t="13049" x="8912225" y="1925638"/>
          <p14:tracePt t="13289" x="8912225" y="1935163"/>
          <p14:tracePt t="13315" x="8939213" y="1935163"/>
          <p14:tracePt t="13324" x="8964613" y="1943100"/>
          <p14:tracePt t="13329" x="9015413" y="1952625"/>
          <p14:tracePt t="13340" x="9058275" y="1952625"/>
          <p14:tracePt t="13345" x="9144000" y="1952625"/>
          <p14:tracePt t="13357" x="9255125" y="1952625"/>
          <p14:tracePt t="13361" x="9383713" y="1952625"/>
          <p14:tracePt t="13371" x="9529763" y="1952625"/>
          <p14:tracePt t="13377" x="9709150" y="1978025"/>
          <p14:tracePt t="13388" x="9837738" y="1995488"/>
          <p14:tracePt t="13393" x="9966325" y="2020888"/>
          <p14:tracePt t="13402" x="10094913" y="2046288"/>
          <p14:tracePt t="13409" x="10196513" y="2054225"/>
          <p14:tracePt t="13418" x="10282238" y="2071688"/>
          <p14:tracePt t="13426" x="10342563" y="2081213"/>
          <p14:tracePt t="13433" x="10377488" y="2089150"/>
          <p14:tracePt t="13442" x="10402888" y="2097088"/>
          <p14:tracePt t="13449" x="10420350" y="2097088"/>
          <p14:tracePt t="13457" x="10428288" y="2097088"/>
          <p14:tracePt t="13465" x="10445750" y="2097088"/>
          <p14:tracePt t="13474" x="10471150" y="2097088"/>
          <p14:tracePt t="13481" x="10488613" y="2097088"/>
          <p14:tracePt t="13491" x="10514013" y="2097088"/>
          <p14:tracePt t="13497" x="10547350" y="2097088"/>
          <p14:tracePt t="13506" x="10590213" y="2097088"/>
          <p14:tracePt t="13514" x="10642600" y="2097088"/>
          <p14:tracePt t="13521" x="10693400" y="2097088"/>
          <p14:tracePt t="13530" x="10736263" y="2097088"/>
          <p14:tracePt t="13538" x="10804525" y="2106613"/>
          <p14:tracePt t="13545" x="10864850" y="2114550"/>
          <p14:tracePt t="13555" x="10899775" y="2114550"/>
          <p14:tracePt t="13561" x="10933113" y="2114550"/>
          <p14:tracePt t="13571" x="10968038" y="2114550"/>
          <p14:tracePt t="13577" x="10975975" y="2114550"/>
          <p14:tracePt t="13588" x="10985500" y="2114550"/>
          <p14:tracePt t="13593" x="10993438" y="2114550"/>
          <p14:tracePt t="14067" x="11001375" y="2114550"/>
          <p14:tracePt t="14082" x="11010900" y="2114550"/>
          <p14:tracePt t="14105" x="11018838" y="2114550"/>
          <p14:tracePt t="14162" x="11028363" y="2114550"/>
          <p14:tracePt t="14169" x="11036300" y="2114550"/>
          <p14:tracePt t="14187" x="11061700" y="2124075"/>
          <p14:tracePt t="14193" x="11069638" y="2124075"/>
          <p14:tracePt t="14203" x="11112500" y="2132013"/>
          <p14:tracePt t="14211" x="11147425" y="2139950"/>
          <p14:tracePt t="14218" x="11182350" y="2149475"/>
          <p14:tracePt t="14225" x="11198225" y="2149475"/>
          <p14:tracePt t="14235" x="11233150" y="2157413"/>
          <p14:tracePt t="14243" x="11250613" y="2165350"/>
          <p14:tracePt t="14249" x="11258550" y="2165350"/>
          <p14:tracePt t="14257" x="11276013" y="2165350"/>
          <p14:tracePt t="15706" x="11283950" y="2165350"/>
          <p14:tracePt t="15715" x="11293475" y="2165350"/>
          <p14:tracePt t="15727" x="11301413" y="2165350"/>
          <p14:tracePt t="15745" x="11309350" y="2165350"/>
          <p14:tracePt t="15777" x="11318875" y="2165350"/>
          <p14:tracePt t="15803" x="11344275" y="2174875"/>
          <p14:tracePt t="15811" x="11361738" y="2182813"/>
          <p14:tracePt t="15817" x="11369675" y="2192338"/>
          <p14:tracePt t="15825" x="11379200" y="2192338"/>
          <p14:tracePt t="15834" x="11395075" y="2192338"/>
          <p14:tracePt t="15844" x="11412538" y="2192338"/>
          <p14:tracePt t="15849" x="11437938" y="2200275"/>
          <p14:tracePt t="15857" x="11437938" y="2208213"/>
          <p14:tracePt t="16001" x="11447463" y="2208213"/>
          <p14:tracePt t="16009" x="11455400" y="2208213"/>
          <p14:tracePt t="16106" x="11464925" y="2208213"/>
          <p14:tracePt t="16123" x="11472863" y="2217738"/>
          <p14:tracePt t="16129" x="11480800" y="2225675"/>
          <p14:tracePt t="16144" x="11490325" y="2225675"/>
          <p14:tracePt t="16546" x="11490325" y="2235200"/>
          <p14:tracePt t="16562" x="11507788" y="2251075"/>
          <p14:tracePt t="16578" x="11515725" y="2268538"/>
          <p14:tracePt t="16588" x="11515725" y="2286000"/>
          <p14:tracePt t="16593" x="11533188" y="2303463"/>
          <p14:tracePt t="16605" x="11541125" y="2311400"/>
          <p14:tracePt t="16610" x="11558588" y="2336800"/>
          <p14:tracePt t="16617" x="11566525" y="2354263"/>
          <p14:tracePt t="16625" x="11576050" y="2363788"/>
          <p14:tracePt t="16633" x="11583988" y="2389188"/>
          <p14:tracePt t="16642" x="11583988" y="2406650"/>
          <p14:tracePt t="16649" x="11591925" y="2422525"/>
          <p14:tracePt t="16660" x="11601450" y="2432050"/>
          <p14:tracePt t="16664" x="11609388" y="2447925"/>
          <p14:tracePt t="16682" x="11618913" y="2465388"/>
          <p14:tracePt t="17074" x="11626850" y="2465388"/>
          <p14:tracePt t="18095" x="11626850" y="2474913"/>
          <p14:tracePt t="18105" x="11626850" y="2490788"/>
          <p14:tracePt t="18121" x="11626850" y="2500313"/>
          <p14:tracePt t="18129" x="11626850" y="2508250"/>
          <p14:tracePt t="18139" x="11626850" y="2517775"/>
          <p14:tracePt t="18151" x="11626850" y="2525713"/>
          <p14:tracePt t="18156" x="11626850" y="2543175"/>
          <p14:tracePt t="18173" x="11626850" y="2551113"/>
          <p14:tracePt t="18179" x="11626850" y="2560638"/>
          <p14:tracePt t="18194" x="11626850" y="2568575"/>
          <p14:tracePt t="18202" x="11626850" y="2576513"/>
          <p14:tracePt t="18218" x="11626850" y="2586038"/>
          <p14:tracePt t="18234" x="11626850" y="2593975"/>
          <p14:tracePt t="18242" x="11626850" y="2603500"/>
          <p14:tracePt t="18257" x="11626850" y="2611438"/>
          <p14:tracePt t="18281" x="11626850" y="2619375"/>
          <p14:tracePt t="18289" x="11626850" y="2628900"/>
          <p14:tracePt t="20914" x="11626850" y="2636838"/>
          <p14:tracePt t="20922" x="11634788" y="2654300"/>
          <p14:tracePt t="20942" x="11634788" y="2662238"/>
          <p14:tracePt t="20945" x="11634788" y="2671763"/>
          <p14:tracePt t="20961" x="11634788" y="2679700"/>
          <p14:tracePt t="20971" x="11634788" y="2697163"/>
          <p14:tracePt t="20977" x="11644313" y="2705100"/>
          <p14:tracePt t="20987" x="11652250" y="2722563"/>
          <p14:tracePt t="20993" x="11652250" y="2730500"/>
          <p14:tracePt t="21002" x="11652250" y="2740025"/>
          <p14:tracePt t="21010" x="11661775" y="2765425"/>
          <p14:tracePt t="21025" x="11661775" y="2782888"/>
          <p14:tracePt t="21041" x="11661775" y="2790825"/>
          <p14:tracePt t="21051" x="11661775" y="2800350"/>
          <p14:tracePt t="21058" x="11661775" y="2808288"/>
          <p14:tracePt t="21068" x="11669713" y="2825750"/>
          <p14:tracePt t="21084" x="11669713" y="2843213"/>
          <p14:tracePt t="21090" x="11677650" y="2851150"/>
          <p14:tracePt t="21097" x="11677650" y="2859088"/>
          <p14:tracePt t="21106" x="11677650" y="2876550"/>
          <p14:tracePt t="21121" x="11677650" y="2886075"/>
          <p14:tracePt t="21129" x="11687175" y="2901950"/>
          <p14:tracePt t="21137" x="11695113" y="2911475"/>
          <p14:tracePt t="21978" x="11695113" y="2919413"/>
          <p14:tracePt t="21989" x="11695113" y="2927350"/>
          <p14:tracePt t="22145" x="11695113" y="2936875"/>
          <p14:tracePt t="22172" x="11695113" y="2944813"/>
          <p14:tracePt t="22225" x="11695113" y="2954338"/>
          <p14:tracePt t="22234" x="11695113" y="2962275"/>
          <p14:tracePt t="26259" x="11695113" y="2970213"/>
          <p14:tracePt t="26273" x="11695113" y="2979738"/>
          <p14:tracePt t="26281" x="11695113" y="2987675"/>
          <p14:tracePt t="26297" x="11695113" y="2997200"/>
          <p14:tracePt t="26305" x="11695113" y="3005138"/>
          <p14:tracePt t="26314" x="11695113" y="3013075"/>
          <p14:tracePt t="26329" x="11695113" y="3030538"/>
          <p14:tracePt t="26338" x="11695113" y="3048000"/>
          <p14:tracePt t="26345" x="11695113" y="3065463"/>
          <p14:tracePt t="26355" x="11695113" y="3090863"/>
          <p14:tracePt t="26361" x="11695113" y="3108325"/>
          <p14:tracePt t="26371" x="11695113" y="3133725"/>
          <p14:tracePt t="26377" x="11695113" y="3159125"/>
          <p14:tracePt t="26386" x="11695113" y="3176588"/>
          <p14:tracePt t="26393" x="11704638" y="3209925"/>
          <p14:tracePt t="26400" x="11712575" y="3236913"/>
          <p14:tracePt t="26408" x="11720513" y="3262313"/>
          <p14:tracePt t="26417" x="11720513" y="3270250"/>
          <p14:tracePt t="26424" x="11720513" y="3295650"/>
          <p14:tracePt t="26433" x="11730038" y="3322638"/>
          <p14:tracePt t="26442" x="11737975" y="3322638"/>
          <p14:tracePt t="27477" x="11737975" y="3330575"/>
          <p14:tracePt t="27482" x="11737975" y="3338513"/>
          <p14:tracePt t="27499" x="11737975" y="3348038"/>
          <p14:tracePt t="27513" x="11737975" y="3355975"/>
          <p14:tracePt t="27522" x="11730038" y="3365500"/>
          <p14:tracePt t="29706" x="11730038" y="3373438"/>
          <p14:tracePt t="29713" x="11730038" y="3381375"/>
          <p14:tracePt t="29722" x="11730038" y="3390900"/>
          <p14:tracePt t="29741" x="11730038" y="3408363"/>
          <p14:tracePt t="29745" x="11730038" y="3416300"/>
          <p14:tracePt t="29756" x="11730038" y="3424238"/>
          <p14:tracePt t="29761" x="11730038" y="3441700"/>
          <p14:tracePt t="29772" x="11730038" y="3449638"/>
          <p14:tracePt t="29777" x="11730038" y="3476625"/>
          <p14:tracePt t="29788" x="11730038" y="3502025"/>
          <p14:tracePt t="29793" x="11730038" y="3509963"/>
          <p14:tracePt t="29803" x="11730038" y="3527425"/>
          <p14:tracePt t="29817" x="11730038" y="3535363"/>
          <p14:tracePt t="29836" x="11730038" y="3544888"/>
          <p14:tracePt t="29842" x="11730038" y="3552825"/>
          <p14:tracePt t="29857" x="11730038" y="3562350"/>
          <p14:tracePt t="29865" x="11730038" y="3570288"/>
          <p14:tracePt t="29890" x="11730038" y="3578225"/>
          <p14:tracePt t="29900" x="11730038" y="3587750"/>
          <p14:tracePt t="35138" x="11730038" y="3595688"/>
          <p14:tracePt t="35149" x="11730038" y="3605213"/>
          <p14:tracePt t="35158" x="11720513" y="3630613"/>
          <p14:tracePt t="35169" x="11720513" y="3638550"/>
          <p14:tracePt t="35177" x="11720513" y="3648075"/>
          <p14:tracePt t="35186" x="11720513" y="3663950"/>
          <p14:tracePt t="35193" x="11720513" y="3681413"/>
          <p14:tracePt t="35201" x="11720513" y="3706813"/>
          <p14:tracePt t="35208" x="11720513" y="3732213"/>
          <p14:tracePt t="35217" x="11720513" y="3749675"/>
          <p14:tracePt t="35224" x="11720513" y="3775075"/>
          <p14:tracePt t="35233" x="11720513" y="3802063"/>
          <p14:tracePt t="35240" x="11720513" y="3817938"/>
          <p14:tracePt t="35248" x="11720513" y="3835400"/>
          <p14:tracePt t="35256" x="11720513" y="3852863"/>
          <p14:tracePt t="35265" x="11720513" y="3860800"/>
          <p14:tracePt t="35273" x="11720513" y="3878263"/>
          <p14:tracePt t="35280" x="11720513" y="3887788"/>
          <p14:tracePt t="35288" x="11720513" y="3903663"/>
          <p14:tracePt t="35297" x="11720513" y="3921125"/>
          <p14:tracePt t="35305" x="11720513" y="3938588"/>
          <p14:tracePt t="35314" x="11720513" y="3963988"/>
          <p14:tracePt t="35322" x="11720513" y="3971925"/>
          <p14:tracePt t="35329" x="11720513" y="3981450"/>
          <p14:tracePt t="35339" x="11720513" y="3989388"/>
          <p14:tracePt t="35345" x="11720513" y="3998913"/>
          <p14:tracePt t="38802" x="11720513" y="4006850"/>
          <p14:tracePt t="38809" x="11720513" y="4014788"/>
          <p14:tracePt t="38825" x="11720513" y="4032250"/>
          <p14:tracePt t="38842" x="11730038" y="4057650"/>
          <p14:tracePt t="38849" x="11737975" y="4057650"/>
          <p14:tracePt t="38857" x="11737975" y="4067175"/>
          <p14:tracePt t="38865" x="11737975" y="4075113"/>
          <p14:tracePt t="38873" x="11737975" y="4084638"/>
          <p14:tracePt t="38881" x="11737975" y="4092575"/>
          <p14:tracePt t="38889" x="11737975" y="4100513"/>
          <p14:tracePt t="38907" x="11737975" y="4110038"/>
          <p14:tracePt t="38913" x="11737975" y="4117975"/>
          <p14:tracePt t="38928" x="11737975" y="4127500"/>
          <p14:tracePt t="38945" x="11737975" y="4135438"/>
          <p14:tracePt t="38978" x="11737975" y="4143375"/>
          <p14:tracePt t="38994" x="11737975" y="4152900"/>
          <p14:tracePt t="39003" x="11737975" y="4160838"/>
          <p14:tracePt t="39010" x="11737975" y="4170363"/>
          <p14:tracePt t="39017" x="11730038" y="4178300"/>
          <p14:tracePt t="44346" x="11730038" y="4186238"/>
          <p14:tracePt t="44355" x="11730038" y="4195763"/>
          <p14:tracePt t="44377" x="11730038" y="4211638"/>
          <p14:tracePt t="44386" x="11737975" y="4221163"/>
          <p14:tracePt t="44409" x="11747500" y="4246563"/>
          <p14:tracePt t="44424" x="11747500" y="4254500"/>
          <p14:tracePt t="44433" x="11755438" y="4281488"/>
          <p14:tracePt t="44440" x="11755438" y="4297363"/>
          <p14:tracePt t="44448" x="11763375" y="4306888"/>
          <p14:tracePt t="44465" x="11772900" y="4314825"/>
          <p14:tracePt t="44473" x="11780838" y="4324350"/>
          <p14:tracePt t="44481" x="11780838" y="4332288"/>
          <p14:tracePt t="44505" x="11790363" y="4349750"/>
          <p14:tracePt t="44513" x="11798300" y="4349750"/>
          <p14:tracePt t="44521" x="11798300" y="4357688"/>
          <p14:tracePt t="44529" x="11798300" y="4367213"/>
          <p14:tracePt t="44541" x="11798300" y="4375150"/>
          <p14:tracePt t="44545" x="11798300" y="4383088"/>
          <p14:tracePt t="44562" x="11798300" y="4392613"/>
          <p14:tracePt t="44575" x="11798300" y="4400550"/>
          <p14:tracePt t="44589" x="11798300" y="4418013"/>
          <p14:tracePt t="44605" x="11798300" y="4425950"/>
          <p14:tracePt t="46985" x="11798300" y="4435475"/>
          <p14:tracePt t="46993" x="11798300" y="4443413"/>
          <p14:tracePt t="53037" x="11798300" y="4451350"/>
          <p14:tracePt t="53042" x="11798300" y="4460875"/>
          <p14:tracePt t="53085" x="11798300" y="4468813"/>
          <p14:tracePt t="53091" x="11798300" y="4478338"/>
          <p14:tracePt t="53105" x="11798300" y="4486275"/>
          <p14:tracePt t="53163" x="11798300" y="4494213"/>
          <p14:tracePt t="53170" x="11798300" y="4503738"/>
          <p14:tracePt t="53186" x="11806238" y="4511675"/>
          <p14:tracePt t="53202" x="11806238" y="4529138"/>
          <p14:tracePt t="53209" x="11806238" y="4537075"/>
          <p14:tracePt t="53225" x="11806238" y="4546600"/>
          <p14:tracePt t="53249" x="11815763" y="4554538"/>
          <p14:tracePt t="53265" x="11815763" y="4564063"/>
          <p14:tracePt t="53273" x="11815763" y="4572000"/>
          <p14:tracePt t="53281" x="11815763" y="4579938"/>
          <p14:tracePt t="53289" x="11815763" y="4589463"/>
          <p14:tracePt t="53314" x="11815763" y="4597400"/>
          <p14:tracePt t="53329" x="11815763" y="4606925"/>
          <p14:tracePt t="53345" x="11815763" y="4614863"/>
          <p14:tracePt t="53353" x="11815763" y="4622800"/>
          <p14:tracePt t="53361" x="11815763" y="4632325"/>
          <p14:tracePt t="53371" x="11815763" y="4640263"/>
          <p14:tracePt t="53377" x="11815763" y="4649788"/>
          <p14:tracePt t="53393" x="11815763" y="4657725"/>
          <p14:tracePt t="53404" x="11815763" y="4665663"/>
          <p14:tracePt t="53409" x="11815763" y="4675188"/>
          <p14:tracePt t="53417" x="11815763" y="4683125"/>
          <p14:tracePt t="53425" x="11806238" y="4692650"/>
          <p14:tracePt t="53433" x="11798300" y="4700588"/>
          <p14:tracePt t="53441" x="11790363" y="4725988"/>
          <p14:tracePt t="53449" x="11780838" y="4743450"/>
          <p14:tracePt t="53459" x="11763375" y="4768850"/>
          <p14:tracePt t="53465" x="11755438" y="4776788"/>
          <p14:tracePt t="53474" x="11747500" y="4794250"/>
          <p14:tracePt t="53481" x="11737975" y="4803775"/>
          <p14:tracePt t="53553" x="11730038" y="4811713"/>
          <p14:tracePt t="55258" x="11730038" y="4819650"/>
          <p14:tracePt t="56708" x="11730038" y="4829175"/>
          <p14:tracePt t="56857" x="11720513" y="4829175"/>
          <p14:tracePt t="56875" x="11712575" y="4846638"/>
          <p14:tracePt t="56889" x="11712575" y="4854575"/>
          <p14:tracePt t="56906" x="11704638" y="4854575"/>
          <p14:tracePt t="56928" x="11695113" y="4862513"/>
          <p14:tracePt t="56936" x="11687175" y="4872038"/>
          <p14:tracePt t="56952" x="11687175" y="4879975"/>
          <p14:tracePt t="56969" x="11677650" y="4889500"/>
          <p14:tracePt t="56976" x="11669713" y="4897438"/>
          <p14:tracePt t="56993" x="11661775" y="4905375"/>
          <p14:tracePt t="57020" x="11661775" y="4914900"/>
          <p14:tracePt t="57025" x="11652250" y="4922838"/>
          <p14:tracePt t="57065" x="11652250" y="4932363"/>
          <p14:tracePt t="57082" x="11644313" y="4940300"/>
          <p14:tracePt t="57097" x="11644313" y="4948238"/>
          <p14:tracePt t="57113" x="11644313" y="4957763"/>
          <p14:tracePt t="57121" x="11634788" y="4965700"/>
          <p14:tracePt t="57138" x="11626850" y="4983163"/>
          <p14:tracePt t="57153" x="11626850" y="5000625"/>
          <p14:tracePt t="57161" x="11626850" y="5008563"/>
          <p14:tracePt t="57170" x="11626850" y="5016500"/>
          <p14:tracePt t="57177" x="11626850" y="5026025"/>
          <p14:tracePt t="57218" x="11626850" y="5033963"/>
          <p14:tracePt t="57226" x="11626850" y="5043488"/>
          <p14:tracePt t="57234" x="11626850" y="5051425"/>
          <p14:tracePt t="57257" x="11626850" y="5059363"/>
          <p14:tracePt t="57273" x="11626850" y="5068888"/>
          <p14:tracePt t="57378" x="11626850" y="5076825"/>
          <p14:tracePt t="57389" x="11626850" y="5086350"/>
          <p14:tracePt t="57395" x="11626850" y="5094288"/>
          <p14:tracePt t="57409" x="11626850" y="5102225"/>
          <p14:tracePt t="57425" x="11626850" y="5111750"/>
          <p14:tracePt t="57489" x="11626850" y="5119688"/>
          <p14:tracePt t="57531" x="11626850" y="5129213"/>
          <p14:tracePt t="57542" x="11626850" y="5137150"/>
          <p14:tracePt t="57585" x="11618913" y="5145088"/>
          <p14:tracePt t="57602" x="11618913" y="5154613"/>
          <p14:tracePt t="58066" x="11618913" y="5162550"/>
          <p14:tracePt t="59635" x="11626850" y="5162550"/>
          <p14:tracePt t="59977" x="11634788" y="5162550"/>
          <p14:tracePt t="60002" x="11644313" y="5162550"/>
          <p14:tracePt t="60009" x="11652250" y="5162550"/>
          <p14:tracePt t="60025" x="11652250" y="5172075"/>
          <p14:tracePt t="60717" x="11661775" y="5180013"/>
          <p14:tracePt t="60766" x="11677650" y="5180013"/>
          <p14:tracePt t="60785" x="11677650" y="5187950"/>
          <p14:tracePt t="60809" x="11687175" y="5205413"/>
          <p14:tracePt t="60821" x="11695113" y="5205413"/>
          <p14:tracePt t="60833" x="11695113" y="5213350"/>
          <p14:tracePt t="60867" x="11704638" y="5230813"/>
          <p14:tracePt t="60889" x="11704638" y="5240338"/>
          <p14:tracePt t="60897" x="11704638" y="5256213"/>
          <p14:tracePt t="60905" x="11712575" y="5265738"/>
          <p14:tracePt t="60921" x="11720513" y="5291138"/>
          <p14:tracePt t="60928" x="11730038" y="5291138"/>
          <p14:tracePt t="60940" x="11730038" y="5308600"/>
          <p14:tracePt t="60945" x="11737975" y="5316538"/>
          <p14:tracePt t="60961" x="11755438" y="5341938"/>
          <p14:tracePt t="60971" x="11772900" y="5368925"/>
          <p14:tracePt t="60977" x="11772900" y="5376863"/>
          <p14:tracePt t="60986" x="11790363" y="5394325"/>
          <p14:tracePt t="60993" x="11798300" y="5411788"/>
          <p14:tracePt t="61003" x="11806238" y="5419725"/>
          <p14:tracePt t="61009" x="11815763" y="5437188"/>
          <p14:tracePt t="61020" x="11823700" y="5445125"/>
          <p14:tracePt t="61034" x="11823700" y="5454650"/>
          <p14:tracePt t="61065" x="11823700" y="5462588"/>
          <p14:tracePt t="61314" x="11823700" y="5470525"/>
          <p14:tracePt t="61442" x="11831638" y="5470525"/>
          <p14:tracePt t="61450" x="11841163" y="5480050"/>
          <p14:tracePt t="62481" x="11849100" y="5480050"/>
          <p14:tracePt t="62490" x="11858625" y="5487988"/>
          <p14:tracePt t="62754" x="11866563" y="5487988"/>
          <p14:tracePt t="64205" x="11874500" y="5487988"/>
          <p14:tracePt t="65697" x="11884025" y="5487988"/>
          <p14:tracePt t="66478" x="11891963" y="5487988"/>
          <p14:tracePt t="67265" x="11901488" y="5495925"/>
          <p14:tracePt t="67290" x="11901488" y="5505450"/>
          <p14:tracePt t="67298" x="11901488" y="5522913"/>
          <p14:tracePt t="67308" x="11901488" y="5530850"/>
          <p14:tracePt t="67312" x="11901488" y="5548313"/>
          <p14:tracePt t="67320" x="11901488" y="5565775"/>
          <p14:tracePt t="67329" x="11901488" y="5599113"/>
          <p14:tracePt t="67337" x="11901488" y="5616575"/>
          <p14:tracePt t="67345" x="11901488" y="5641975"/>
          <p14:tracePt t="67355" x="11901488" y="5659438"/>
          <p14:tracePt t="67361" x="11901488" y="5676900"/>
          <p14:tracePt t="67370" x="11901488" y="5694363"/>
          <p14:tracePt t="67377" x="11901488" y="5719763"/>
          <p14:tracePt t="67389" x="11901488" y="5735638"/>
          <p14:tracePt t="67395" x="11901488" y="5745163"/>
          <p14:tracePt t="67403" x="11901488" y="5753100"/>
          <p14:tracePt t="67409" x="11901488" y="5762625"/>
          <p14:tracePt t="67441" x="11901488" y="5770563"/>
          <p14:tracePt t="67470" x="11901488" y="5778500"/>
          <p14:tracePt t="67978" x="11891963" y="5778500"/>
          <p14:tracePt t="73723" x="11901488" y="5788025"/>
          <p14:tracePt t="73738" x="11901488" y="5805488"/>
          <p14:tracePt t="73756" x="11901488" y="5813425"/>
          <p14:tracePt t="73761" x="11901488" y="5821363"/>
          <p14:tracePt t="73771" x="11901488" y="5830888"/>
          <p14:tracePt t="73777" x="11901488" y="5838825"/>
          <p14:tracePt t="73789" x="11901488" y="5856288"/>
          <p14:tracePt t="73792" x="11901488" y="5873750"/>
          <p14:tracePt t="73803" x="11901488" y="5899150"/>
          <p14:tracePt t="73809" x="11901488" y="5924550"/>
          <p14:tracePt t="73819" x="11901488" y="5934075"/>
          <p14:tracePt t="73825" x="11901488" y="5949950"/>
          <p14:tracePt t="73834" x="11901488" y="5967413"/>
          <p14:tracePt t="73843" x="11901488" y="5984875"/>
          <p14:tracePt t="73848" x="11901488" y="6002338"/>
          <p14:tracePt t="73857" x="11901488" y="6010275"/>
          <p14:tracePt t="73865" x="11891963" y="6035675"/>
          <p14:tracePt t="73872" x="11884025" y="6053138"/>
          <p14:tracePt t="73881" x="11874500" y="6061075"/>
          <p14:tracePt t="73904" x="11874500" y="6078538"/>
          <p14:tracePt t="73907" x="11866563" y="6103938"/>
          <p14:tracePt t="73913" x="11866563" y="6113463"/>
          <p14:tracePt t="73929" x="11858625" y="6121400"/>
          <p14:tracePt t="74001" x="11841163" y="6130925"/>
          <p14:tracePt t="74041" x="11841163" y="6138863"/>
          <p14:tracePt t="75249" x="11841163" y="6130925"/>
          <p14:tracePt t="76076" x="11841163" y="6138863"/>
          <p14:tracePt t="76081" x="11849100" y="6138863"/>
          <p14:tracePt t="76298" x="11849100" y="6146800"/>
          <p14:tracePt t="76305" x="11849100" y="6164263"/>
          <p14:tracePt t="76321" x="11831638" y="6164263"/>
          <p14:tracePt t="76674" x="11831638" y="6173788"/>
          <p14:tracePt t="77817" x="11831638" y="6164263"/>
          <p14:tracePt t="77826" x="11831638" y="6156325"/>
          <p14:tracePt t="77838" x="11841163" y="6156325"/>
          <p14:tracePt t="77849" x="11841163" y="6146800"/>
          <p14:tracePt t="77881" x="11841163" y="6138863"/>
          <p14:tracePt t="77905" x="11849100" y="6138863"/>
          <p14:tracePt t="78237" x="11866563" y="6130925"/>
          <p14:tracePt t="78257" x="11866563" y="6121400"/>
          <p14:tracePt t="78265" x="11874500" y="6113463"/>
          <p14:tracePt t="78282" x="11884025" y="6113463"/>
          <p14:tracePt t="78297" x="11891963" y="6113463"/>
          <p14:tracePt t="78401" x="11901488" y="6113463"/>
          <p14:tracePt t="78500" x="11909425" y="6113463"/>
          <p14:tracePt t="79369" x="11917363" y="6113463"/>
          <p14:tracePt t="79627" x="11926888" y="6113463"/>
          <p14:tracePt t="79880" x="11934825" y="6121400"/>
          <p14:tracePt t="79971" x="11934825" y="6113463"/>
          <p14:tracePt t="80297" x="11944350" y="6113463"/>
          <p14:tracePt t="80322" x="11952288" y="6121400"/>
          <p14:tracePt t="80401" x="11952288" y="6130925"/>
          <p14:tracePt t="80408" x="11952288" y="6138863"/>
          <p14:tracePt t="80465" x="11952288" y="6146800"/>
          <p14:tracePt t="80760" x="11952288" y="6138863"/>
          <p14:tracePt t="80776" x="11952288" y="6130925"/>
          <p14:tracePt t="80922" x="11952288" y="6138863"/>
          <p14:tracePt t="81472" x="11952288" y="6146800"/>
          <p14:tracePt t="81769" x="11944350" y="6156325"/>
          <p14:tracePt t="81786" x="11944350" y="6164263"/>
          <p14:tracePt t="81793" x="11934825" y="6164263"/>
          <p14:tracePt t="81802" x="11926888" y="6173788"/>
          <p14:tracePt t="81824" x="11917363" y="6181725"/>
          <p14:tracePt t="81841" x="11917363" y="6189663"/>
          <p14:tracePt t="81864" x="11909425" y="6189663"/>
          <p14:tracePt t="81873" x="11901488" y="6189663"/>
          <p14:tracePt t="81968" x="11901488" y="6173788"/>
          <p14:tracePt t="81976" x="11901488" y="6146800"/>
          <p14:tracePt t="81985" x="11901488" y="6121400"/>
          <p14:tracePt t="81993" x="11901488" y="6103938"/>
          <p14:tracePt t="82004" x="11901488" y="6070600"/>
          <p14:tracePt t="82009" x="11901488" y="6035675"/>
          <p14:tracePt t="82018" x="11901488" y="5992813"/>
          <p14:tracePt t="82025" x="11884025" y="5949950"/>
          <p14:tracePt t="82033" x="11884025" y="5916613"/>
          <p14:tracePt t="82040" x="11874500" y="5856288"/>
          <p14:tracePt t="82049" x="11866563" y="5795963"/>
          <p14:tracePt t="82058" x="11849100" y="5753100"/>
          <p14:tracePt t="82065" x="11841163" y="5702300"/>
          <p14:tracePt t="82073" x="11831638" y="5641975"/>
          <p14:tracePt t="82080" x="11823700" y="5581650"/>
          <p14:tracePt t="82089" x="11806238" y="5513388"/>
          <p14:tracePt t="82098" x="11790363" y="5454650"/>
          <p14:tracePt t="82107" x="11780838" y="5394325"/>
          <p14:tracePt t="82112" x="11755438" y="5316538"/>
          <p14:tracePt t="82123" x="11747500" y="5256213"/>
          <p14:tracePt t="82129" x="11730038" y="5180013"/>
          <p14:tracePt t="82137" x="11730038" y="5119688"/>
          <p14:tracePt t="82144" x="11712575" y="5051425"/>
          <p14:tracePt t="82153" x="11695113" y="5000625"/>
          <p14:tracePt t="82161" x="11687175" y="4957763"/>
          <p14:tracePt t="82169" x="11677650" y="4897438"/>
          <p14:tracePt t="82176" x="11669713" y="4846638"/>
          <p14:tracePt t="82186" x="11661775" y="4803775"/>
          <p14:tracePt t="82193" x="11644313" y="4725988"/>
          <p14:tracePt t="82203" x="11634788" y="4665663"/>
          <p14:tracePt t="82209" x="11626850" y="4589463"/>
          <p14:tracePt t="82220" x="11618913" y="4529138"/>
          <p14:tracePt t="82226" x="11618913" y="4478338"/>
          <p14:tracePt t="82234" x="11618913" y="4400550"/>
          <p14:tracePt t="82243" x="11618913" y="4340225"/>
          <p14:tracePt t="82253" x="11618913" y="4271963"/>
          <p14:tracePt t="82258" x="11618913" y="4211638"/>
          <p14:tracePt t="82265" x="11618913" y="4143375"/>
          <p14:tracePt t="82274" x="11618913" y="4067175"/>
          <p14:tracePt t="82281" x="11618913" y="3981450"/>
          <p14:tracePt t="82289" x="11609388" y="3887788"/>
          <p14:tracePt t="82297" x="11591925" y="3792538"/>
          <p14:tracePt t="82305" x="11576050" y="3706813"/>
          <p14:tracePt t="82313" x="11558588" y="3621088"/>
          <p14:tracePt t="82322" x="11541125" y="3519488"/>
          <p14:tracePt t="82330" x="11507788" y="3424238"/>
          <p14:tracePt t="82337" x="11472863" y="3338513"/>
          <p14:tracePt t="82345" x="11430000" y="3244850"/>
          <p14:tracePt t="82353" x="11404600" y="3159125"/>
          <p14:tracePt t="82361" x="11369675" y="3065463"/>
          <p14:tracePt t="82369" x="11326813" y="2987675"/>
          <p14:tracePt t="82377" x="11301413" y="2919413"/>
          <p14:tracePt t="82387" x="11276013" y="2851150"/>
          <p14:tracePt t="82393" x="11241088" y="2790825"/>
          <p14:tracePt t="82403" x="11207750" y="2722563"/>
          <p14:tracePt t="82409" x="11190288" y="2654300"/>
          <p14:tracePt t="82418" x="11155363" y="2576513"/>
          <p14:tracePt t="82425" x="11139488" y="2517775"/>
          <p14:tracePt t="82433" x="11112500" y="2465388"/>
          <p14:tracePt t="82441" x="11096625" y="2406650"/>
          <p14:tracePt t="82449" x="11069638" y="2336800"/>
          <p14:tracePt t="82458" x="11053763" y="2278063"/>
          <p14:tracePt t="82465" x="11028363" y="2225675"/>
          <p14:tracePt t="82473" x="10985500" y="2165350"/>
          <p14:tracePt t="82481" x="10958513" y="2106613"/>
          <p14:tracePt t="82490" x="10915650" y="2054225"/>
          <p14:tracePt t="82497" x="10882313" y="2003425"/>
          <p14:tracePt t="82508" x="10847388" y="1935163"/>
          <p14:tracePt t="82513" x="10814050" y="1874838"/>
          <p14:tracePt t="82523" x="10779125" y="1814513"/>
          <p14:tracePt t="82529" x="10736263" y="1746250"/>
          <p14:tracePt t="82538" x="10693400" y="1685925"/>
          <p14:tracePt t="82545" x="10660063" y="1635125"/>
          <p14:tracePt t="82553" x="10617200" y="1566863"/>
          <p14:tracePt t="82561" x="10574338" y="1516063"/>
          <p14:tracePt t="82570" x="10531475" y="1463675"/>
          <p14:tracePt t="82577" x="10479088" y="1420813"/>
          <p14:tracePt t="82586" x="10428288" y="1377950"/>
          <p14:tracePt t="82592" x="10377488" y="1352550"/>
          <p14:tracePt t="82603" x="10317163" y="1319213"/>
          <p14:tracePt t="82609" x="10248900" y="1276350"/>
          <p14:tracePt t="82619" x="10188575" y="1233488"/>
          <p14:tracePt t="82624" x="10137775" y="1206500"/>
          <p14:tracePt t="82635" x="10085388" y="1173163"/>
          <p14:tracePt t="82642" x="10026650" y="1155700"/>
          <p14:tracePt t="82649" x="9948863" y="1122363"/>
          <p14:tracePt t="82659" x="9871075" y="1087438"/>
          <p14:tracePt t="82665" x="9794875" y="1052513"/>
          <p14:tracePt t="82673" x="9701213" y="1009650"/>
          <p14:tracePt t="82681" x="9615488" y="984250"/>
          <p14:tracePt t="82690" x="9512300" y="966788"/>
          <p14:tracePt t="82697" x="9409113" y="941388"/>
          <p14:tracePt t="82705" x="9297988" y="915988"/>
          <p14:tracePt t="82713" x="9194800" y="908050"/>
          <p14:tracePt t="82723" x="9093200" y="882650"/>
          <p14:tracePt t="82729" x="8990013" y="873125"/>
          <p14:tracePt t="82740" x="8904288" y="873125"/>
          <p14:tracePt t="82744" x="8818563" y="873125"/>
          <p14:tracePt t="82757" x="8758238" y="873125"/>
          <p14:tracePt t="82760" x="8699500" y="873125"/>
          <p14:tracePt t="82770" x="8629650" y="873125"/>
          <p14:tracePt t="82777" x="8578850" y="882650"/>
          <p14:tracePt t="82787" x="8543925" y="898525"/>
          <p14:tracePt t="82793" x="8502650" y="915988"/>
          <p14:tracePt t="82803" x="8467725" y="933450"/>
          <p14:tracePt t="82809" x="8416925" y="950913"/>
          <p14:tracePt t="82819" x="8382000" y="976313"/>
          <p14:tracePt t="82825" x="8331200" y="1009650"/>
          <p14:tracePt t="82834" x="8296275" y="1036638"/>
          <p14:tracePt t="82842" x="8245475" y="1062038"/>
          <p14:tracePt t="82849" x="8193088" y="1095375"/>
          <p14:tracePt t="82858" x="8142288" y="1122363"/>
          <p14:tracePt t="82866" x="8091488" y="1163638"/>
          <p14:tracePt t="82873" x="8048625" y="1206500"/>
          <p14:tracePt t="82882" x="8021638" y="1258888"/>
          <p14:tracePt t="82889" x="7996238" y="1292225"/>
          <p14:tracePt t="82897" x="7970838" y="1344613"/>
          <p14:tracePt t="82904" x="7953375" y="1403350"/>
          <p14:tracePt t="82913" x="7920038" y="1463675"/>
          <p14:tracePt t="82920" x="7902575" y="1516063"/>
          <p14:tracePt t="82929" x="7885113" y="1574800"/>
          <p14:tracePt t="82939" x="7851775" y="1635125"/>
          <p14:tracePt t="82944" x="7834313" y="1703388"/>
          <p14:tracePt t="82955" x="7799388" y="1763713"/>
          <p14:tracePt t="82960" x="7766050" y="1824038"/>
          <p14:tracePt t="82969" x="7748588" y="1900238"/>
          <p14:tracePt t="82977" x="7723188" y="1978025"/>
          <p14:tracePt t="82986" x="7705725" y="2054225"/>
          <p14:tracePt t="82993" x="7680325" y="2124075"/>
          <p14:tracePt t="83003" x="7662863" y="2200275"/>
          <p14:tracePt t="83008" x="7645400" y="2286000"/>
          <p14:tracePt t="83017" x="7627938" y="2363788"/>
          <p14:tracePt t="83024" x="7620000" y="2447925"/>
          <p14:tracePt t="83034" x="7602538" y="2525713"/>
          <p14:tracePt t="83041" x="7602538" y="2593975"/>
          <p14:tracePt t="83049" x="7602538" y="2671763"/>
          <p14:tracePt t="83057" x="7602538" y="2757488"/>
          <p14:tracePt t="83065" x="7602538" y="2825750"/>
          <p14:tracePt t="83073" x="7594600" y="2911475"/>
          <p14:tracePt t="83081" x="7585075" y="2987675"/>
          <p14:tracePt t="83089" x="7577138" y="3073400"/>
          <p14:tracePt t="83097" x="7577138" y="3151188"/>
          <p14:tracePt t="83104" x="7577138" y="3236913"/>
          <p14:tracePt t="83116" x="7577138" y="3330575"/>
          <p14:tracePt t="83121" x="7577138" y="3433763"/>
          <p14:tracePt t="83130" x="7577138" y="3544888"/>
          <p14:tracePt t="83137" x="7577138" y="3648075"/>
          <p14:tracePt t="83147" x="7577138" y="3759200"/>
          <p14:tracePt t="83154" x="7577138" y="3860800"/>
          <p14:tracePt t="83163" x="7577138" y="3963988"/>
          <p14:tracePt t="83170" x="7577138" y="4049713"/>
          <p14:tracePt t="83177" x="7577138" y="4135438"/>
          <p14:tracePt t="83186" x="7577138" y="4203700"/>
          <p14:tracePt t="83193" x="7577138" y="4289425"/>
          <p14:tracePt t="83202" x="7585075" y="4349750"/>
          <p14:tracePt t="83209" x="7594600" y="4410075"/>
          <p14:tracePt t="83218" x="7602538" y="4468813"/>
          <p14:tracePt t="83224" x="7620000" y="4529138"/>
          <p14:tracePt t="83233" x="7627938" y="4589463"/>
          <p14:tracePt t="83241" x="7637463" y="4640263"/>
          <p14:tracePt t="83249" x="7645400" y="4683125"/>
          <p14:tracePt t="83257" x="7654925" y="4733925"/>
          <p14:tracePt t="83265" x="7670800" y="4794250"/>
          <p14:tracePt t="83274" x="7688263" y="4854575"/>
          <p14:tracePt t="83280" x="7697788" y="4914900"/>
          <p14:tracePt t="83288" x="7705725" y="4973638"/>
          <p14:tracePt t="83297" x="7713663" y="5033963"/>
          <p14:tracePt t="83305" x="7731125" y="5094288"/>
          <p14:tracePt t="83313" x="7748588" y="5154613"/>
          <p14:tracePt t="83322" x="7766050" y="5205413"/>
          <p14:tracePt t="83328" x="7781925" y="5248275"/>
          <p14:tracePt t="83338" x="7799388" y="5283200"/>
          <p14:tracePt t="83345" x="7824788" y="5334000"/>
          <p14:tracePt t="83356" x="7851775" y="5368925"/>
          <p14:tracePt t="83360" x="7867650" y="5411788"/>
          <p14:tracePt t="83369" x="7894638" y="5445125"/>
          <p14:tracePt t="83377" x="7920038" y="5480050"/>
          <p14:tracePt t="83386" x="7953375" y="5530850"/>
          <p14:tracePt t="83395" x="7980363" y="5565775"/>
          <p14:tracePt t="83403" x="8005763" y="5608638"/>
          <p14:tracePt t="83411" x="8048625" y="5641975"/>
          <p14:tracePt t="83417" x="8081963" y="5684838"/>
          <p14:tracePt t="83426" x="8134350" y="5710238"/>
          <p14:tracePt t="83434" x="8202613" y="5745163"/>
          <p14:tracePt t="83444" x="8278813" y="5778500"/>
          <p14:tracePt t="83448" x="8347075" y="5813425"/>
          <p14:tracePt t="83459" x="8424863" y="5838825"/>
          <p14:tracePt t="83464" x="8502650" y="5873750"/>
          <p14:tracePt t="83473" x="8596313" y="5907088"/>
          <p14:tracePt t="83481" x="8672513" y="5942013"/>
          <p14:tracePt t="83490" x="8758238" y="5975350"/>
          <p14:tracePt t="83496" x="8836025" y="6010275"/>
          <p14:tracePt t="83506" x="8929688" y="6027738"/>
          <p14:tracePt t="83513" x="8997950" y="6045200"/>
          <p14:tracePt t="83523" x="9075738" y="6061075"/>
          <p14:tracePt t="83528" x="9136063" y="6070600"/>
          <p14:tracePt t="83538" x="9194800" y="6096000"/>
          <p14:tracePt t="83545" x="9272588" y="6103938"/>
          <p14:tracePt t="83555" x="9340850" y="6113463"/>
          <p14:tracePt t="83561" x="9434513" y="6121400"/>
          <p14:tracePt t="83569" x="9504363" y="6138863"/>
          <p14:tracePt t="83577" x="9580563" y="6156325"/>
          <p14:tracePt t="83585" x="9640888" y="6164263"/>
          <p14:tracePt t="83593" x="9701213" y="6189663"/>
          <p14:tracePt t="83602" x="9759950" y="6199188"/>
          <p14:tracePt t="83609" x="9802813" y="6199188"/>
          <p14:tracePt t="83618" x="9880600" y="6207125"/>
          <p14:tracePt t="83625" x="9913938" y="6207125"/>
          <p14:tracePt t="83633" x="9956800" y="6207125"/>
          <p14:tracePt t="83640" x="9999663" y="6207125"/>
          <p14:tracePt t="83649" x="10059988" y="6207125"/>
          <p14:tracePt t="83656" x="10102850" y="6207125"/>
          <p14:tracePt t="83665" x="10145713" y="6207125"/>
          <p14:tracePt t="83672" x="10206038" y="6207125"/>
          <p14:tracePt t="83681" x="10256838" y="6207125"/>
          <p14:tracePt t="83689" x="10317163" y="6207125"/>
          <p14:tracePt t="83696" x="10360025" y="6207125"/>
          <p14:tracePt t="83705" x="10410825" y="6207125"/>
          <p14:tracePt t="83713" x="10453688" y="6207125"/>
          <p14:tracePt t="83722" x="10479088" y="6207125"/>
          <p14:tracePt t="83729" x="10531475" y="6207125"/>
          <p14:tracePt t="83740" x="10556875" y="6199188"/>
          <p14:tracePt t="83745" x="10590213" y="6189663"/>
          <p14:tracePt t="83753" x="10625138" y="6173788"/>
          <p14:tracePt t="83761" x="10650538" y="6164263"/>
          <p14:tracePt t="83770" x="10675938" y="6146800"/>
          <p14:tracePt t="83777" x="10710863" y="6138863"/>
          <p14:tracePt t="83790" x="10753725" y="6121400"/>
          <p14:tracePt t="83793" x="10821988" y="6088063"/>
          <p14:tracePt t="83803" x="10856913" y="6070600"/>
          <p14:tracePt t="83809" x="10907713" y="6053138"/>
          <p14:tracePt t="83819" x="10968038" y="6035675"/>
          <p14:tracePt t="83824" x="11028363" y="6010275"/>
          <p14:tracePt t="83834" x="11087100" y="5984875"/>
          <p14:tracePt t="83841" x="11139488" y="5959475"/>
          <p14:tracePt t="83849" x="11190288" y="5942013"/>
          <p14:tracePt t="83859" x="11225213" y="5924550"/>
          <p14:tracePt t="83865" x="11258550" y="5907088"/>
          <p14:tracePt t="83874" x="11283950" y="5891213"/>
          <p14:tracePt t="83892" x="11309350" y="5881688"/>
          <p14:tracePt t="83894" x="11326813" y="5864225"/>
          <p14:tracePt t="83897" x="11352213" y="5848350"/>
          <p14:tracePt t="83905" x="11387138" y="5830888"/>
          <p14:tracePt t="83913" x="11422063" y="5813425"/>
          <p14:tracePt t="83922" x="11464925" y="5788025"/>
          <p14:tracePt t="83928" x="11498263" y="5762625"/>
          <p14:tracePt t="83937" x="11533188" y="5735638"/>
          <p14:tracePt t="83945" x="11558588" y="5719763"/>
          <p14:tracePt t="83956" x="11583988" y="5694363"/>
          <p14:tracePt t="83961" x="11601450" y="5676900"/>
          <p14:tracePt t="83970" x="11609388" y="5659438"/>
          <p14:tracePt t="83977" x="11618913" y="5659438"/>
          <p14:tracePt t="83985" x="11626850" y="5641975"/>
          <p14:tracePt t="83993" x="11644313" y="5616575"/>
          <p14:tracePt t="84002" x="11652250" y="5591175"/>
          <p14:tracePt t="84008" x="11669713" y="5565775"/>
          <p14:tracePt t="84018" x="11695113" y="5530850"/>
          <p14:tracePt t="84025" x="11720513" y="5505450"/>
          <p14:tracePt t="84035" x="11747500" y="5487988"/>
          <p14:tracePt t="84040" x="11763375" y="5462588"/>
          <p14:tracePt t="84049" x="11772900" y="5437188"/>
          <p14:tracePt t="84061" x="11780838" y="5419725"/>
          <p14:tracePt t="84066" x="11790363" y="5394325"/>
          <p14:tracePt t="84073" x="11798300" y="5384800"/>
          <p14:tracePt t="84083" x="11806238" y="5368925"/>
          <p14:tracePt t="84088" x="11815763" y="5351463"/>
          <p14:tracePt t="84098" x="11823700" y="5341938"/>
          <p14:tracePt t="84105" x="11823700" y="5326063"/>
          <p14:tracePt t="84113" x="11823700" y="5316538"/>
          <p14:tracePt t="84129" x="11823700" y="5299075"/>
          <p14:tracePt t="84137" x="11831638" y="5273675"/>
          <p14:tracePt t="84145" x="11841163" y="5265738"/>
          <p14:tracePt t="84162" x="11841163" y="5256213"/>
          <p14:tracePt t="84169" x="11841163" y="5248275"/>
          <p14:tracePt t="84177" x="11841163" y="5240338"/>
          <p14:tracePt t="84202" x="11849100" y="5222875"/>
          <p14:tracePt t="84218" x="11849100" y="5213350"/>
          <p14:tracePt t="84225" x="11858625" y="5205413"/>
          <p14:tracePt t="84234" x="11866563" y="5187950"/>
          <p14:tracePt t="84242" x="11874500" y="5172075"/>
          <p14:tracePt t="84259" x="11884025" y="5145088"/>
          <p14:tracePt t="84264" x="11891963" y="5137150"/>
          <p14:tracePt t="84274" x="11891963" y="5119688"/>
          <p14:tracePt t="84281" x="11901488" y="5086350"/>
          <p14:tracePt t="84289" x="11909425" y="5059363"/>
          <p14:tracePt t="84296" x="11926888" y="5043488"/>
          <p14:tracePt t="84305" x="11934825" y="5016500"/>
          <p14:tracePt t="84313" x="11952288" y="4991100"/>
          <p14:tracePt t="84321" x="11960225" y="4957763"/>
          <p14:tracePt t="84329" x="11977688" y="4922838"/>
          <p14:tracePt t="84338" x="11987213" y="4897438"/>
          <p14:tracePt t="84344" x="11987213" y="4879975"/>
          <p14:tracePt t="84354" x="11987213" y="4872038"/>
          <p14:tracePt t="84363" x="11995150" y="4854575"/>
          <p14:tracePt t="84369" x="12003088" y="4846638"/>
          <p14:tracePt t="84386" x="12012613" y="4829175"/>
          <p14:tracePt t="84402" x="12012613" y="4819650"/>
          <p14:tracePt t="84409" x="12012613" y="4811713"/>
          <p14:tracePt t="90337" x="12020550" y="4811713"/>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1" b="31"/>
          <a:stretch/>
        </p:blipFill>
        <p:spPr>
          <a:xfrm>
            <a:off x="1127760" y="1089660"/>
            <a:ext cx="9936480" cy="4610100"/>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75447" y="4971660"/>
            <a:ext cx="4942047" cy="1912703"/>
          </a:xfrm>
          <a:prstGeom prst="rect">
            <a:avLst/>
          </a:prstGeom>
          <a:noFill/>
        </p:spPr>
        <p:txBody>
          <a:bodyPr wrap="square">
            <a:spAutoFit/>
          </a:bodyPr>
          <a:lstStyle/>
          <a:p>
            <a:pPr algn="justLow" rtl="1">
              <a:lnSpc>
                <a:spcPct val="125000"/>
              </a:lnSpc>
              <a:spcBef>
                <a:spcPts val="600"/>
              </a:spcBef>
              <a:spcAft>
                <a:spcPts val="600"/>
              </a:spcAft>
              <a:tabLst>
                <a:tab pos="180975" algn="r"/>
                <a:tab pos="360680" algn="r"/>
              </a:tabLst>
            </a:pPr>
            <a:r>
              <a:rPr lang="ar-SA" sz="14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تحدثنا في المحاضرة السابقة عن التعليم الذكي </a:t>
            </a:r>
            <a:r>
              <a:rPr lang="ar-SA" sz="1600" dirty="0">
                <a:latin typeface="Alexandria Light" pitchFamily="2" charset="-78"/>
                <a:cs typeface="Alexandria Light" pitchFamily="2" charset="-78"/>
              </a:rPr>
              <a:t>(</a:t>
            </a:r>
            <a:r>
              <a:rPr lang="en-US" sz="1600" dirty="0">
                <a:latin typeface="Alexandria Light" pitchFamily="2" charset="-78"/>
                <a:cs typeface="Alexandria Light" pitchFamily="2" charset="-78"/>
              </a:rPr>
              <a:t> (Smart Learning</a:t>
            </a:r>
            <a:r>
              <a:rPr lang="ar-SA" sz="1600" dirty="0">
                <a:latin typeface="Alexandria Light" pitchFamily="2" charset="-78"/>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 الذي يُعدّ </a:t>
            </a:r>
            <a:r>
              <a:rPr lang="ar-SA" sz="1600" dirty="0">
                <a:latin typeface="Alexandria Light" pitchFamily="2" charset="-78"/>
                <a:cs typeface="Alexandria Light" pitchFamily="2" charset="-78"/>
              </a:rPr>
              <a:t>اتجاهاً تربوياً حديثاً للتعلم، فهو </a:t>
            </a:r>
            <a:r>
              <a:rPr lang="ar-SA" sz="1600" b="0" i="0" dirty="0">
                <a:solidFill>
                  <a:srgbClr val="212529"/>
                </a:solidFill>
                <a:effectLst/>
                <a:latin typeface="Alexandria Light" pitchFamily="2" charset="-78"/>
                <a:cs typeface="Alexandria Light" pitchFamily="2" charset="-78"/>
              </a:rPr>
              <a:t>يقوم على استخدام التكنولوجيا لتعزيز عملية التعلّم وتحسين نتائج المتعلمين.</a:t>
            </a:r>
            <a:r>
              <a:rPr lang="ar-SA" sz="1600" dirty="0">
                <a:latin typeface="Alexandria Light" pitchFamily="2" charset="-78"/>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وتحدثنا عن مزاياه، وأدواته، وضروريات تطبيقه،  وفي محاضرتنا هذه سنتحدث عن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الفصول الذكية و المنصات التعليمية.</a:t>
            </a:r>
            <a:endParaRPr lang="en-US" sz="1600" dirty="0">
              <a:effectLst/>
              <a:highlight>
                <a:srgbClr val="FFFF00"/>
              </a:highlight>
              <a:latin typeface="Alexandria Light" pitchFamily="2" charset="-78"/>
              <a:ea typeface="Calibri" panose="020F0502020204030204" pitchFamily="34" charset="0"/>
              <a:cs typeface="Alexandria Light" pitchFamily="2" charset="-78"/>
            </a:endParaRPr>
          </a:p>
        </p:txBody>
      </p:sp>
      <p:sp>
        <p:nvSpPr>
          <p:cNvPr id="41" name="TextBox 40"/>
          <p:cNvSpPr txBox="1"/>
          <p:nvPr/>
        </p:nvSpPr>
        <p:spPr>
          <a:xfrm>
            <a:off x="6301339" y="1259391"/>
            <a:ext cx="1473480" cy="523220"/>
          </a:xfrm>
          <a:prstGeom prst="rect">
            <a:avLst/>
          </a:prstGeom>
          <a:noFill/>
        </p:spPr>
        <p:txBody>
          <a:bodyPr wrap="none" rtlCol="0">
            <a:spAutoFit/>
          </a:bodyPr>
          <a:lstStyle/>
          <a:p>
            <a:r>
              <a:rPr lang="ar-SA" sz="2800" b="1" dirty="0">
                <a:solidFill>
                  <a:srgbClr val="00B0F0"/>
                </a:solidFill>
                <a:latin typeface="Alexandria" pitchFamily="2" charset="-78"/>
                <a:cs typeface="Alexandria" pitchFamily="2" charset="-78"/>
              </a:rPr>
              <a:t>مقدمة</a:t>
            </a:r>
            <a:endParaRPr lang="en-US" sz="2800" b="1" dirty="0">
              <a:solidFill>
                <a:srgbClr val="00B0F0"/>
              </a:solidFill>
              <a:latin typeface="Alexandria" pitchFamily="2" charset="-78"/>
              <a:cs typeface="Alexandria" pitchFamily="2" charset="-78"/>
            </a:endParaRPr>
          </a:p>
        </p:txBody>
      </p:sp>
      <p:sp>
        <p:nvSpPr>
          <p:cNvPr id="43" name="TextBox 42"/>
          <p:cNvSpPr txBox="1"/>
          <p:nvPr/>
        </p:nvSpPr>
        <p:spPr>
          <a:xfrm>
            <a:off x="5056021" y="1354195"/>
            <a:ext cx="942618" cy="769441"/>
          </a:xfrm>
          <a:prstGeom prst="rect">
            <a:avLst/>
          </a:prstGeom>
          <a:noFill/>
        </p:spPr>
        <p:txBody>
          <a:bodyPr wrap="square" rtlCol="0">
            <a:spAutoFit/>
          </a:bodyPr>
          <a:lstStyle/>
          <a:p>
            <a:pPr algn="ctr"/>
            <a:r>
              <a:rPr lang="en-US" sz="4400" b="1" dirty="0">
                <a:solidFill>
                  <a:schemeClr val="bg1"/>
                </a:solidFill>
                <a:latin typeface="Alexandria" pitchFamily="2" charset="-78"/>
                <a:cs typeface="Alexandria" pitchFamily="2" charset="-78"/>
              </a:rPr>
              <a:t>01</a:t>
            </a:r>
            <a:endParaRPr lang="en-US" sz="1200" b="1" dirty="0">
              <a:solidFill>
                <a:schemeClr val="bg1"/>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1705"/>
    </mc:Choice>
    <mc:Fallback xmlns="">
      <p:transition spd="slow" advTm="317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52714" y="382014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88648" y="2323527"/>
            <a:ext cx="8178381" cy="4564070"/>
          </a:xfrm>
          <a:prstGeom prst="rect">
            <a:avLst/>
          </a:prstGeom>
          <a:noFill/>
        </p:spPr>
        <p:txBody>
          <a:bodyPr wrap="square" rtlCol="0">
            <a:spAutoFit/>
          </a:bodyPr>
          <a:lstStyle/>
          <a:p>
            <a:pPr algn="just" rtl="1">
              <a:lnSpc>
                <a:spcPts val="2920"/>
              </a:lnSpc>
              <a:spcAft>
                <a:spcPts val="1800"/>
              </a:spcAft>
            </a:pPr>
            <a:r>
              <a:rPr lang="ar-SA" sz="1600" dirty="0">
                <a:solidFill>
                  <a:srgbClr val="212529"/>
                </a:solidFill>
                <a:effectLst/>
                <a:latin typeface="Alexandria Light" pitchFamily="2" charset="-78"/>
                <a:ea typeface="Times New Roman" panose="02020603050405020304" pitchFamily="18" charset="0"/>
                <a:cs typeface="Alexandria Light" pitchFamily="2" charset="-78"/>
              </a:rPr>
              <a:t>     </a:t>
            </a:r>
            <a:r>
              <a:rPr lang="ar-SA" sz="1600" dirty="0">
                <a:latin typeface="Alexandria Light" pitchFamily="2" charset="-78"/>
                <a:cs typeface="Alexandria Light" pitchFamily="2" charset="-78"/>
              </a:rPr>
              <a:t>فالتعليم الإلكتروني هـو طريقـة التعلـيم والتعلم باستخدام الوسائط الإلكترونيـة فـي عملية نقل وإيصال المعلومات بـين المعلـم والمتعلم مثل الحواسيب والشبكات، والوسائط مثـل الـصوت والـصورة، والرسـومات، والمكتبات الإلكترونية، والإنترنت، وغيرها. وقد يكون هذا الاستخدام بسيطاً كاستخدام هذه الوسائل الإلكترونيّة فـي عـرض ومناقـشة المعلومات داخل القاعات، وقد يتعداه إلى مـا يسمى بالفصول الذكية التي تتم فيها العمليـة التعليمية من خلال تقنيات الشبكات والفيـديو وغيرها. </a:t>
            </a:r>
            <a:r>
              <a:rPr lang="ar-SA" sz="1600" dirty="0">
                <a:solidFill>
                  <a:srgbClr val="212529"/>
                </a:solidFill>
                <a:latin typeface="Alexandria Light" pitchFamily="2" charset="-78"/>
                <a:ea typeface="Times New Roman" panose="02020603050405020304" pitchFamily="18" charset="0"/>
                <a:cs typeface="Alexandria Light" pitchFamily="2" charset="-78"/>
              </a:rPr>
              <a:t>فالتعلم الذكي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صورة من صور التعلّم الإلكترونيّ التي تهدف إلى الاستفادة من أجهزة تكنولوجيا المعلومات والاتصالات الذكيّة والمحمولة لدى المتعلّمين بما يحقّق التجارب الشخصيّة في التعلّم؛ بغية الحصول على المعلومات، وإدارة المعرفة لحل المشكلات، وإنجاز المشروعات وصولاً لتحقيق الأهداف ضمن سياق التعلّم (ربحي، 2018). </a:t>
            </a:r>
          </a:p>
          <a:p>
            <a:pPr algn="just" rtl="1">
              <a:lnSpc>
                <a:spcPts val="2920"/>
              </a:lnSpc>
              <a:spcAft>
                <a:spcPts val="1800"/>
              </a:spcAft>
            </a:pP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a:p>
            <a:pPr algn="justLow" rtl="1">
              <a:lnSpc>
                <a:spcPts val="2520"/>
              </a:lnSpc>
              <a:spcAft>
                <a:spcPts val="1800"/>
              </a:spcAft>
            </a:pPr>
            <a:r>
              <a:rPr lang="ar-SA" sz="1600" dirty="0">
                <a:solidFill>
                  <a:srgbClr val="212529"/>
                </a:solidFill>
                <a:latin typeface="Alexandria Light" pitchFamily="2" charset="-78"/>
                <a:ea typeface="Times New Roman" panose="02020603050405020304" pitchFamily="18" charset="0"/>
                <a:cs typeface="Alexandria Light" pitchFamily="2" charset="-78"/>
              </a:rPr>
              <a:t>     </a:t>
            </a:r>
            <a:endParaRPr lang="ar-SA" sz="1600" b="0" i="0" u="none" strike="noStrike" baseline="0" dirty="0">
              <a:latin typeface="Alexandria Light" pitchFamily="2" charset="-78"/>
              <a:cs typeface="Alexandria Light"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Google Shape;6227;p53">
            <a:extLst>
              <a:ext uri="{FF2B5EF4-FFF2-40B4-BE49-F238E27FC236}">
                <a16:creationId xmlns:a16="http://schemas.microsoft.com/office/drawing/2014/main" id="{4590EF97-84B0-47E8-A11A-165D75DC0C7B}"/>
              </a:ext>
            </a:extLst>
          </p:cNvPr>
          <p:cNvSpPr/>
          <p:nvPr/>
        </p:nvSpPr>
        <p:spPr>
          <a:xfrm>
            <a:off x="1920622" y="4889078"/>
            <a:ext cx="542879" cy="684410"/>
          </a:xfrm>
          <a:custGeom>
            <a:avLst/>
            <a:gdLst/>
            <a:ahLst/>
            <a:cxnLst/>
            <a:rect l="l" t="t" r="r" b="b"/>
            <a:pathLst>
              <a:path w="11847" h="11752" extrusionOk="0">
                <a:moveTo>
                  <a:pt x="6039" y="2796"/>
                </a:moveTo>
                <a:cubicBezTo>
                  <a:pt x="6845" y="2796"/>
                  <a:pt x="7621" y="3116"/>
                  <a:pt x="8224" y="3718"/>
                </a:cubicBezTo>
                <a:cubicBezTo>
                  <a:pt x="8917" y="4411"/>
                  <a:pt x="9232" y="5356"/>
                  <a:pt x="9074" y="6396"/>
                </a:cubicBezTo>
                <a:cubicBezTo>
                  <a:pt x="8885" y="7688"/>
                  <a:pt x="7814" y="8759"/>
                  <a:pt x="6522" y="8948"/>
                </a:cubicBezTo>
                <a:cubicBezTo>
                  <a:pt x="6377" y="8962"/>
                  <a:pt x="6232" y="8970"/>
                  <a:pt x="6088" y="8970"/>
                </a:cubicBezTo>
                <a:cubicBezTo>
                  <a:pt x="5606" y="8970"/>
                  <a:pt x="5132" y="8883"/>
                  <a:pt x="4695" y="8664"/>
                </a:cubicBezTo>
                <a:lnTo>
                  <a:pt x="5231" y="8160"/>
                </a:lnTo>
                <a:cubicBezTo>
                  <a:pt x="5444" y="8249"/>
                  <a:pt x="5677" y="8288"/>
                  <a:pt x="5919" y="8288"/>
                </a:cubicBezTo>
                <a:cubicBezTo>
                  <a:pt x="6106" y="8288"/>
                  <a:pt x="6298" y="8265"/>
                  <a:pt x="6491" y="8223"/>
                </a:cubicBezTo>
                <a:cubicBezTo>
                  <a:pt x="6964" y="8160"/>
                  <a:pt x="7373" y="7908"/>
                  <a:pt x="7751" y="7562"/>
                </a:cubicBezTo>
                <a:cubicBezTo>
                  <a:pt x="8098" y="7215"/>
                  <a:pt x="8318" y="6774"/>
                  <a:pt x="8413" y="6301"/>
                </a:cubicBezTo>
                <a:cubicBezTo>
                  <a:pt x="8476" y="5797"/>
                  <a:pt x="8444" y="5293"/>
                  <a:pt x="8224" y="4821"/>
                </a:cubicBezTo>
                <a:cubicBezTo>
                  <a:pt x="8161" y="4695"/>
                  <a:pt x="8066" y="4663"/>
                  <a:pt x="7972" y="4600"/>
                </a:cubicBezTo>
                <a:cubicBezTo>
                  <a:pt x="7846" y="4600"/>
                  <a:pt x="7751" y="4600"/>
                  <a:pt x="7657" y="4695"/>
                </a:cubicBezTo>
                <a:lnTo>
                  <a:pt x="6806" y="5545"/>
                </a:lnTo>
                <a:cubicBezTo>
                  <a:pt x="6743" y="5608"/>
                  <a:pt x="6649" y="5640"/>
                  <a:pt x="6558" y="5640"/>
                </a:cubicBezTo>
                <a:cubicBezTo>
                  <a:pt x="6467" y="5640"/>
                  <a:pt x="6381" y="5608"/>
                  <a:pt x="6333" y="5545"/>
                </a:cubicBezTo>
                <a:cubicBezTo>
                  <a:pt x="6207" y="5419"/>
                  <a:pt x="6207" y="5199"/>
                  <a:pt x="6333" y="5073"/>
                </a:cubicBezTo>
                <a:lnTo>
                  <a:pt x="7184" y="4222"/>
                </a:lnTo>
                <a:cubicBezTo>
                  <a:pt x="7279" y="4128"/>
                  <a:pt x="7310" y="4033"/>
                  <a:pt x="7279" y="3907"/>
                </a:cubicBezTo>
                <a:cubicBezTo>
                  <a:pt x="7279" y="3781"/>
                  <a:pt x="7184" y="3718"/>
                  <a:pt x="7058" y="3655"/>
                </a:cubicBezTo>
                <a:cubicBezTo>
                  <a:pt x="6723" y="3499"/>
                  <a:pt x="6372" y="3437"/>
                  <a:pt x="6017" y="3437"/>
                </a:cubicBezTo>
                <a:cubicBezTo>
                  <a:pt x="5871" y="3437"/>
                  <a:pt x="5724" y="3448"/>
                  <a:pt x="5577" y="3466"/>
                </a:cubicBezTo>
                <a:cubicBezTo>
                  <a:pt x="5105" y="3561"/>
                  <a:pt x="4664" y="3781"/>
                  <a:pt x="4317" y="4128"/>
                </a:cubicBezTo>
                <a:cubicBezTo>
                  <a:pt x="3971" y="4506"/>
                  <a:pt x="3719" y="4915"/>
                  <a:pt x="3656" y="5388"/>
                </a:cubicBezTo>
                <a:cubicBezTo>
                  <a:pt x="3561" y="5829"/>
                  <a:pt x="3593" y="6270"/>
                  <a:pt x="3719" y="6648"/>
                </a:cubicBezTo>
                <a:lnTo>
                  <a:pt x="3214" y="7184"/>
                </a:lnTo>
                <a:cubicBezTo>
                  <a:pt x="2962" y="6648"/>
                  <a:pt x="2868" y="6018"/>
                  <a:pt x="2962" y="5388"/>
                </a:cubicBezTo>
                <a:cubicBezTo>
                  <a:pt x="3183" y="4096"/>
                  <a:pt x="4223" y="3025"/>
                  <a:pt x="5546" y="2836"/>
                </a:cubicBezTo>
                <a:cubicBezTo>
                  <a:pt x="5710" y="2809"/>
                  <a:pt x="5875" y="2796"/>
                  <a:pt x="6039" y="2796"/>
                </a:cubicBezTo>
                <a:close/>
                <a:moveTo>
                  <a:pt x="6428" y="757"/>
                </a:moveTo>
                <a:lnTo>
                  <a:pt x="6554" y="1261"/>
                </a:lnTo>
                <a:cubicBezTo>
                  <a:pt x="6585" y="1387"/>
                  <a:pt x="6680" y="1481"/>
                  <a:pt x="6838" y="1481"/>
                </a:cubicBezTo>
                <a:cubicBezTo>
                  <a:pt x="7468" y="1607"/>
                  <a:pt x="8003" y="1859"/>
                  <a:pt x="8539" y="2206"/>
                </a:cubicBezTo>
                <a:cubicBezTo>
                  <a:pt x="8586" y="2237"/>
                  <a:pt x="8641" y="2253"/>
                  <a:pt x="8700" y="2253"/>
                </a:cubicBezTo>
                <a:cubicBezTo>
                  <a:pt x="8759" y="2253"/>
                  <a:pt x="8822" y="2237"/>
                  <a:pt x="8885" y="2206"/>
                </a:cubicBezTo>
                <a:lnTo>
                  <a:pt x="9326" y="1922"/>
                </a:lnTo>
                <a:lnTo>
                  <a:pt x="9894" y="2521"/>
                </a:lnTo>
                <a:lnTo>
                  <a:pt x="9641" y="2962"/>
                </a:lnTo>
                <a:cubicBezTo>
                  <a:pt x="9547" y="3088"/>
                  <a:pt x="9547" y="3246"/>
                  <a:pt x="9641" y="3309"/>
                </a:cubicBezTo>
                <a:cubicBezTo>
                  <a:pt x="9988" y="3813"/>
                  <a:pt x="10209" y="4411"/>
                  <a:pt x="10335" y="5010"/>
                </a:cubicBezTo>
                <a:cubicBezTo>
                  <a:pt x="10366" y="5136"/>
                  <a:pt x="10461" y="5230"/>
                  <a:pt x="10587" y="5293"/>
                </a:cubicBezTo>
                <a:lnTo>
                  <a:pt x="11091" y="5388"/>
                </a:lnTo>
                <a:lnTo>
                  <a:pt x="11091" y="6301"/>
                </a:lnTo>
                <a:lnTo>
                  <a:pt x="11154" y="6301"/>
                </a:lnTo>
                <a:lnTo>
                  <a:pt x="10650" y="6428"/>
                </a:lnTo>
                <a:cubicBezTo>
                  <a:pt x="10524" y="6459"/>
                  <a:pt x="10429" y="6554"/>
                  <a:pt x="10429" y="6711"/>
                </a:cubicBezTo>
                <a:cubicBezTo>
                  <a:pt x="10303" y="7341"/>
                  <a:pt x="10051" y="7877"/>
                  <a:pt x="9704" y="8381"/>
                </a:cubicBezTo>
                <a:cubicBezTo>
                  <a:pt x="9641" y="8507"/>
                  <a:pt x="9641" y="8633"/>
                  <a:pt x="9704" y="8759"/>
                </a:cubicBezTo>
                <a:lnTo>
                  <a:pt x="9988" y="9168"/>
                </a:lnTo>
                <a:lnTo>
                  <a:pt x="9389" y="9767"/>
                </a:lnTo>
                <a:lnTo>
                  <a:pt x="8948" y="9483"/>
                </a:lnTo>
                <a:cubicBezTo>
                  <a:pt x="8901" y="9452"/>
                  <a:pt x="8838" y="9436"/>
                  <a:pt x="8775" y="9436"/>
                </a:cubicBezTo>
                <a:cubicBezTo>
                  <a:pt x="8712" y="9436"/>
                  <a:pt x="8649" y="9452"/>
                  <a:pt x="8602" y="9483"/>
                </a:cubicBezTo>
                <a:cubicBezTo>
                  <a:pt x="8098" y="9862"/>
                  <a:pt x="7499" y="10082"/>
                  <a:pt x="6901" y="10208"/>
                </a:cubicBezTo>
                <a:cubicBezTo>
                  <a:pt x="6806" y="10240"/>
                  <a:pt x="6680" y="10334"/>
                  <a:pt x="6649" y="10429"/>
                </a:cubicBezTo>
                <a:lnTo>
                  <a:pt x="6522" y="10964"/>
                </a:lnTo>
                <a:lnTo>
                  <a:pt x="5703" y="10964"/>
                </a:lnTo>
                <a:lnTo>
                  <a:pt x="5577" y="10429"/>
                </a:lnTo>
                <a:cubicBezTo>
                  <a:pt x="5546" y="10334"/>
                  <a:pt x="5451" y="10208"/>
                  <a:pt x="5294" y="10208"/>
                </a:cubicBezTo>
                <a:cubicBezTo>
                  <a:pt x="4758" y="10082"/>
                  <a:pt x="4223" y="9893"/>
                  <a:pt x="3750" y="9609"/>
                </a:cubicBezTo>
                <a:lnTo>
                  <a:pt x="4286" y="9105"/>
                </a:lnTo>
                <a:cubicBezTo>
                  <a:pt x="4821" y="9420"/>
                  <a:pt x="5451" y="9578"/>
                  <a:pt x="6113" y="9578"/>
                </a:cubicBezTo>
                <a:cubicBezTo>
                  <a:pt x="6333" y="9578"/>
                  <a:pt x="6522" y="9578"/>
                  <a:pt x="6712" y="9546"/>
                </a:cubicBezTo>
                <a:cubicBezTo>
                  <a:pt x="7499" y="9420"/>
                  <a:pt x="8224" y="9011"/>
                  <a:pt x="8759" y="8475"/>
                </a:cubicBezTo>
                <a:cubicBezTo>
                  <a:pt x="9326" y="7908"/>
                  <a:pt x="9704" y="7184"/>
                  <a:pt x="9831" y="6428"/>
                </a:cubicBezTo>
                <a:cubicBezTo>
                  <a:pt x="10020" y="5199"/>
                  <a:pt x="9641" y="4033"/>
                  <a:pt x="8759" y="3151"/>
                </a:cubicBezTo>
                <a:cubicBezTo>
                  <a:pt x="8046" y="2438"/>
                  <a:pt x="7089" y="2034"/>
                  <a:pt x="6074" y="2034"/>
                </a:cubicBezTo>
                <a:cubicBezTo>
                  <a:pt x="5878" y="2034"/>
                  <a:pt x="5681" y="2049"/>
                  <a:pt x="5483" y="2080"/>
                </a:cubicBezTo>
                <a:cubicBezTo>
                  <a:pt x="4695" y="2206"/>
                  <a:pt x="4002" y="2615"/>
                  <a:pt x="3435" y="3151"/>
                </a:cubicBezTo>
                <a:cubicBezTo>
                  <a:pt x="2899" y="3718"/>
                  <a:pt x="2490" y="4443"/>
                  <a:pt x="2395" y="5199"/>
                </a:cubicBezTo>
                <a:cubicBezTo>
                  <a:pt x="2269" y="6018"/>
                  <a:pt x="2427" y="6900"/>
                  <a:pt x="2805" y="7656"/>
                </a:cubicBezTo>
                <a:lnTo>
                  <a:pt x="2301" y="8160"/>
                </a:lnTo>
                <a:cubicBezTo>
                  <a:pt x="2017" y="7688"/>
                  <a:pt x="1828" y="7184"/>
                  <a:pt x="1702" y="6617"/>
                </a:cubicBezTo>
                <a:cubicBezTo>
                  <a:pt x="1671" y="6491"/>
                  <a:pt x="1608" y="6396"/>
                  <a:pt x="1482" y="6333"/>
                </a:cubicBezTo>
                <a:lnTo>
                  <a:pt x="978" y="6238"/>
                </a:lnTo>
                <a:lnTo>
                  <a:pt x="978" y="5388"/>
                </a:lnTo>
                <a:lnTo>
                  <a:pt x="1482" y="5293"/>
                </a:lnTo>
                <a:cubicBezTo>
                  <a:pt x="1608" y="5230"/>
                  <a:pt x="1702" y="5167"/>
                  <a:pt x="1702" y="5010"/>
                </a:cubicBezTo>
                <a:cubicBezTo>
                  <a:pt x="1828" y="4380"/>
                  <a:pt x="2080" y="3813"/>
                  <a:pt x="2427" y="3309"/>
                </a:cubicBezTo>
                <a:cubicBezTo>
                  <a:pt x="2490" y="3183"/>
                  <a:pt x="2490" y="3088"/>
                  <a:pt x="2427" y="2962"/>
                </a:cubicBezTo>
                <a:lnTo>
                  <a:pt x="2143" y="2521"/>
                </a:lnTo>
                <a:lnTo>
                  <a:pt x="2742" y="1922"/>
                </a:lnTo>
                <a:lnTo>
                  <a:pt x="3183" y="2206"/>
                </a:lnTo>
                <a:cubicBezTo>
                  <a:pt x="3230" y="2237"/>
                  <a:pt x="3293" y="2253"/>
                  <a:pt x="3356" y="2253"/>
                </a:cubicBezTo>
                <a:cubicBezTo>
                  <a:pt x="3419" y="2253"/>
                  <a:pt x="3482" y="2237"/>
                  <a:pt x="3530" y="2206"/>
                </a:cubicBezTo>
                <a:cubicBezTo>
                  <a:pt x="4034" y="1859"/>
                  <a:pt x="4632" y="1607"/>
                  <a:pt x="5231" y="1481"/>
                </a:cubicBezTo>
                <a:cubicBezTo>
                  <a:pt x="5325" y="1450"/>
                  <a:pt x="5451" y="1387"/>
                  <a:pt x="5483" y="1261"/>
                </a:cubicBezTo>
                <a:lnTo>
                  <a:pt x="5609" y="757"/>
                </a:lnTo>
                <a:close/>
                <a:moveTo>
                  <a:pt x="6239" y="4222"/>
                </a:moveTo>
                <a:lnTo>
                  <a:pt x="5766" y="4695"/>
                </a:lnTo>
                <a:cubicBezTo>
                  <a:pt x="5388" y="5073"/>
                  <a:pt x="5388" y="5766"/>
                  <a:pt x="5766" y="6144"/>
                </a:cubicBezTo>
                <a:cubicBezTo>
                  <a:pt x="5971" y="6349"/>
                  <a:pt x="6239" y="6451"/>
                  <a:pt x="6503" y="6451"/>
                </a:cubicBezTo>
                <a:cubicBezTo>
                  <a:pt x="6767" y="6451"/>
                  <a:pt x="7027" y="6349"/>
                  <a:pt x="7216" y="6144"/>
                </a:cubicBezTo>
                <a:lnTo>
                  <a:pt x="7688" y="5671"/>
                </a:lnTo>
                <a:cubicBezTo>
                  <a:pt x="7751" y="5860"/>
                  <a:pt x="7751" y="6081"/>
                  <a:pt x="7688" y="6238"/>
                </a:cubicBezTo>
                <a:cubicBezTo>
                  <a:pt x="7594" y="6900"/>
                  <a:pt x="7027" y="7436"/>
                  <a:pt x="6365" y="7562"/>
                </a:cubicBezTo>
                <a:cubicBezTo>
                  <a:pt x="6267" y="7588"/>
                  <a:pt x="6163" y="7600"/>
                  <a:pt x="6059" y="7600"/>
                </a:cubicBezTo>
                <a:cubicBezTo>
                  <a:pt x="5794" y="7600"/>
                  <a:pt x="5520" y="7526"/>
                  <a:pt x="5294" y="7436"/>
                </a:cubicBezTo>
                <a:cubicBezTo>
                  <a:pt x="5252" y="7415"/>
                  <a:pt x="5206" y="7404"/>
                  <a:pt x="5161" y="7404"/>
                </a:cubicBezTo>
                <a:cubicBezTo>
                  <a:pt x="5070" y="7404"/>
                  <a:pt x="4979" y="7446"/>
                  <a:pt x="4916" y="7530"/>
                </a:cubicBezTo>
                <a:lnTo>
                  <a:pt x="3908" y="8507"/>
                </a:lnTo>
                <a:lnTo>
                  <a:pt x="1450" y="10964"/>
                </a:lnTo>
                <a:cubicBezTo>
                  <a:pt x="1387" y="11011"/>
                  <a:pt x="1293" y="11035"/>
                  <a:pt x="1202" y="11035"/>
                </a:cubicBezTo>
                <a:cubicBezTo>
                  <a:pt x="1112" y="11035"/>
                  <a:pt x="1025" y="11011"/>
                  <a:pt x="978" y="10964"/>
                </a:cubicBezTo>
                <a:cubicBezTo>
                  <a:pt x="852" y="10838"/>
                  <a:pt x="852" y="10586"/>
                  <a:pt x="978" y="10492"/>
                </a:cubicBezTo>
                <a:lnTo>
                  <a:pt x="3403" y="8034"/>
                </a:lnTo>
                <a:lnTo>
                  <a:pt x="4380" y="7058"/>
                </a:lnTo>
                <a:cubicBezTo>
                  <a:pt x="4506" y="6932"/>
                  <a:pt x="4506" y="6774"/>
                  <a:pt x="4475" y="6648"/>
                </a:cubicBezTo>
                <a:cubicBezTo>
                  <a:pt x="4317" y="6333"/>
                  <a:pt x="4286" y="5955"/>
                  <a:pt x="4349" y="5608"/>
                </a:cubicBezTo>
                <a:cubicBezTo>
                  <a:pt x="4475" y="4915"/>
                  <a:pt x="5010" y="4380"/>
                  <a:pt x="5703" y="4254"/>
                </a:cubicBezTo>
                <a:cubicBezTo>
                  <a:pt x="5798" y="4254"/>
                  <a:pt x="5892" y="4222"/>
                  <a:pt x="6018" y="4222"/>
                </a:cubicBezTo>
                <a:close/>
                <a:moveTo>
                  <a:pt x="5262" y="1"/>
                </a:moveTo>
                <a:cubicBezTo>
                  <a:pt x="5105" y="1"/>
                  <a:pt x="4979" y="127"/>
                  <a:pt x="4947" y="284"/>
                </a:cubicBezTo>
                <a:lnTo>
                  <a:pt x="4790" y="883"/>
                </a:lnTo>
                <a:cubicBezTo>
                  <a:pt x="4223" y="977"/>
                  <a:pt x="3719" y="1229"/>
                  <a:pt x="3214" y="1513"/>
                </a:cubicBezTo>
                <a:lnTo>
                  <a:pt x="2710" y="1198"/>
                </a:lnTo>
                <a:cubicBezTo>
                  <a:pt x="2652" y="1154"/>
                  <a:pt x="2580" y="1130"/>
                  <a:pt x="2507" y="1130"/>
                </a:cubicBezTo>
                <a:cubicBezTo>
                  <a:pt x="2422" y="1130"/>
                  <a:pt x="2337" y="1162"/>
                  <a:pt x="2269" y="1229"/>
                </a:cubicBezTo>
                <a:lnTo>
                  <a:pt x="1293" y="2206"/>
                </a:lnTo>
                <a:cubicBezTo>
                  <a:pt x="1167" y="2332"/>
                  <a:pt x="1167" y="2489"/>
                  <a:pt x="1230" y="2647"/>
                </a:cubicBezTo>
                <a:lnTo>
                  <a:pt x="1545" y="3151"/>
                </a:lnTo>
                <a:cubicBezTo>
                  <a:pt x="1230" y="3624"/>
                  <a:pt x="1041" y="4128"/>
                  <a:pt x="915" y="4726"/>
                </a:cubicBezTo>
                <a:lnTo>
                  <a:pt x="348" y="4884"/>
                </a:lnTo>
                <a:cubicBezTo>
                  <a:pt x="190" y="4915"/>
                  <a:pt x="64" y="5041"/>
                  <a:pt x="64" y="5199"/>
                </a:cubicBezTo>
                <a:lnTo>
                  <a:pt x="64" y="6585"/>
                </a:lnTo>
                <a:cubicBezTo>
                  <a:pt x="64" y="6743"/>
                  <a:pt x="190" y="6869"/>
                  <a:pt x="348" y="6900"/>
                </a:cubicBezTo>
                <a:lnTo>
                  <a:pt x="915" y="7058"/>
                </a:lnTo>
                <a:cubicBezTo>
                  <a:pt x="1041" y="7656"/>
                  <a:pt x="1324" y="8223"/>
                  <a:pt x="1639" y="8696"/>
                </a:cubicBezTo>
                <a:lnTo>
                  <a:pt x="379" y="9956"/>
                </a:lnTo>
                <a:cubicBezTo>
                  <a:pt x="1" y="10366"/>
                  <a:pt x="1" y="11027"/>
                  <a:pt x="379" y="11437"/>
                </a:cubicBezTo>
                <a:cubicBezTo>
                  <a:pt x="584" y="11626"/>
                  <a:pt x="852" y="11720"/>
                  <a:pt x="1115" y="11720"/>
                </a:cubicBezTo>
                <a:cubicBezTo>
                  <a:pt x="1379" y="11720"/>
                  <a:pt x="1639" y="11626"/>
                  <a:pt x="1828" y="11437"/>
                </a:cubicBezTo>
                <a:lnTo>
                  <a:pt x="3088" y="10177"/>
                </a:lnTo>
                <a:cubicBezTo>
                  <a:pt x="3624" y="10523"/>
                  <a:pt x="4160" y="10744"/>
                  <a:pt x="4758" y="10870"/>
                </a:cubicBezTo>
                <a:lnTo>
                  <a:pt x="4916" y="11468"/>
                </a:lnTo>
                <a:cubicBezTo>
                  <a:pt x="4947" y="11626"/>
                  <a:pt x="5073" y="11752"/>
                  <a:pt x="5231" y="11752"/>
                </a:cubicBezTo>
                <a:lnTo>
                  <a:pt x="6585" y="11752"/>
                </a:lnTo>
                <a:cubicBezTo>
                  <a:pt x="6775" y="11752"/>
                  <a:pt x="6869" y="11626"/>
                  <a:pt x="6932" y="11468"/>
                </a:cubicBezTo>
                <a:lnTo>
                  <a:pt x="7090" y="10870"/>
                </a:lnTo>
                <a:cubicBezTo>
                  <a:pt x="7625" y="10744"/>
                  <a:pt x="8129" y="10523"/>
                  <a:pt x="8665" y="10240"/>
                </a:cubicBezTo>
                <a:lnTo>
                  <a:pt x="9169" y="10555"/>
                </a:lnTo>
                <a:cubicBezTo>
                  <a:pt x="9227" y="10599"/>
                  <a:pt x="9299" y="10622"/>
                  <a:pt x="9372" y="10622"/>
                </a:cubicBezTo>
                <a:cubicBezTo>
                  <a:pt x="9457" y="10622"/>
                  <a:pt x="9542" y="10591"/>
                  <a:pt x="9610" y="10523"/>
                </a:cubicBezTo>
                <a:lnTo>
                  <a:pt x="10587" y="9546"/>
                </a:lnTo>
                <a:cubicBezTo>
                  <a:pt x="10713" y="9420"/>
                  <a:pt x="10713" y="9263"/>
                  <a:pt x="10618" y="9105"/>
                </a:cubicBezTo>
                <a:lnTo>
                  <a:pt x="10303" y="8601"/>
                </a:lnTo>
                <a:cubicBezTo>
                  <a:pt x="10618" y="8129"/>
                  <a:pt x="10807" y="7593"/>
                  <a:pt x="10933" y="7026"/>
                </a:cubicBezTo>
                <a:lnTo>
                  <a:pt x="11532" y="6869"/>
                </a:lnTo>
                <a:cubicBezTo>
                  <a:pt x="11689" y="6806"/>
                  <a:pt x="11784" y="6711"/>
                  <a:pt x="11784" y="6554"/>
                </a:cubicBezTo>
                <a:lnTo>
                  <a:pt x="11784" y="5167"/>
                </a:lnTo>
                <a:cubicBezTo>
                  <a:pt x="11847" y="5041"/>
                  <a:pt x="11721" y="4915"/>
                  <a:pt x="11563" y="4884"/>
                </a:cubicBezTo>
                <a:lnTo>
                  <a:pt x="10965" y="4726"/>
                </a:lnTo>
                <a:cubicBezTo>
                  <a:pt x="10839" y="4191"/>
                  <a:pt x="10618" y="3655"/>
                  <a:pt x="10335" y="3151"/>
                </a:cubicBezTo>
                <a:lnTo>
                  <a:pt x="10650" y="2647"/>
                </a:lnTo>
                <a:cubicBezTo>
                  <a:pt x="10744" y="2521"/>
                  <a:pt x="10744" y="2332"/>
                  <a:pt x="10618" y="2206"/>
                </a:cubicBezTo>
                <a:lnTo>
                  <a:pt x="9641" y="1229"/>
                </a:lnTo>
                <a:cubicBezTo>
                  <a:pt x="9574" y="1162"/>
                  <a:pt x="9497" y="1130"/>
                  <a:pt x="9417" y="1130"/>
                </a:cubicBezTo>
                <a:cubicBezTo>
                  <a:pt x="9347" y="1130"/>
                  <a:pt x="9274" y="1154"/>
                  <a:pt x="9200" y="1198"/>
                </a:cubicBezTo>
                <a:lnTo>
                  <a:pt x="8696" y="1513"/>
                </a:lnTo>
                <a:cubicBezTo>
                  <a:pt x="8224" y="1198"/>
                  <a:pt x="7720" y="977"/>
                  <a:pt x="7121" y="883"/>
                </a:cubicBezTo>
                <a:lnTo>
                  <a:pt x="6964" y="284"/>
                </a:lnTo>
                <a:cubicBezTo>
                  <a:pt x="6932" y="127"/>
                  <a:pt x="6806" y="1"/>
                  <a:pt x="66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278461897"/>
      </p:ext>
    </p:extLst>
  </p:cSld>
  <p:clrMapOvr>
    <a:masterClrMapping/>
  </p:clrMapOvr>
  <mc:AlternateContent xmlns:mc="http://schemas.openxmlformats.org/markup-compatibility/2006" xmlns:p14="http://schemas.microsoft.com/office/powerpoint/2010/main">
    <mc:Choice Requires="p14">
      <p:transition spd="slow" p14:dur="2000" advTm="68880"/>
    </mc:Choice>
    <mc:Fallback xmlns="">
      <p:transition spd="slow" advTm="6888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3826689"/>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r>
              <a:rPr lang="ar-SA" sz="1600" dirty="0">
                <a:solidFill>
                  <a:srgbClr val="000000"/>
                </a:solidFill>
                <a:effectLst/>
                <a:latin typeface="Alexandria Light" pitchFamily="2" charset="-78"/>
                <a:ea typeface="Times New Roman" panose="02020603050405020304" pitchFamily="18" charset="0"/>
                <a:cs typeface="Alexandria Light" pitchFamily="2" charset="-78"/>
              </a:rPr>
              <a:t>وعُرف </a:t>
            </a:r>
            <a:r>
              <a:rPr lang="ar-SA" sz="1600" dirty="0">
                <a:solidFill>
                  <a:srgbClr val="212529"/>
                </a:solidFill>
                <a:latin typeface="Alexandria Light" pitchFamily="2" charset="-78"/>
                <a:ea typeface="Times New Roman" panose="02020603050405020304" pitchFamily="18" charset="0"/>
                <a:cs typeface="Alexandria Light" pitchFamily="2" charset="-78"/>
              </a:rPr>
              <a:t>التعلم الذكي</a:t>
            </a:r>
            <a:r>
              <a:rPr lang="ar-SA" sz="1600" dirty="0">
                <a:solidFill>
                  <a:srgbClr val="000000"/>
                </a:solidFill>
                <a:effectLst/>
                <a:latin typeface="Alexandria Light" pitchFamily="2" charset="-78"/>
                <a:ea typeface="Times New Roman" panose="02020603050405020304" pitchFamily="18" charset="0"/>
                <a:cs typeface="Alexandria Light" pitchFamily="2" charset="-78"/>
              </a:rPr>
              <a:t> أيضاً بأنّه خدمة تعلّم حديثة تجمع بين تكنولوجيا التعلّم الإلكترونيّ، والأجهزة الحديثة مثل الهواتف الذكية، والأجهزة المحمولة. وقد أطلق باحثين عدّة مصطلح التعلّم الذكيّ والتكيفيّ الذي يجمع بين أنواع عدة للتعلّم والقدرات التي تمكّن المتعلّم من تعزيز أفكاره والتواصل الجيد مع الآخرين، وحل المشكلات باستخدام الأجهزة الذكيّة (</a:t>
            </a:r>
            <a:r>
              <a:rPr lang="en-US" sz="1600" dirty="0">
                <a:solidFill>
                  <a:srgbClr val="000000"/>
                </a:solidFill>
                <a:effectLst/>
                <a:latin typeface="Alexandria Light" pitchFamily="2" charset="-78"/>
                <a:ea typeface="Times New Roman" panose="02020603050405020304" pitchFamily="18" charset="0"/>
                <a:cs typeface="Alexandria Light" pitchFamily="2" charset="-78"/>
              </a:rPr>
              <a:t>.(Lim, 2011</a:t>
            </a:r>
            <a:r>
              <a:rPr lang="ar-SA" sz="1600" dirty="0">
                <a:solidFill>
                  <a:srgbClr val="000000"/>
                </a:solidFill>
                <a:effectLst/>
                <a:latin typeface="Alexandria Light" pitchFamily="2" charset="-78"/>
                <a:ea typeface="Times New Roman" panose="02020603050405020304" pitchFamily="18" charset="0"/>
                <a:cs typeface="Alexandria Light" pitchFamily="2" charset="-78"/>
              </a:rPr>
              <a:t> </a:t>
            </a:r>
            <a:r>
              <a:rPr lang="ar-SA" sz="1600" dirty="0">
                <a:solidFill>
                  <a:srgbClr val="000000"/>
                </a:solidFill>
                <a:latin typeface="Alexandria Light" pitchFamily="2" charset="-78"/>
                <a:cs typeface="Alexandria Light" pitchFamily="2" charset="-78"/>
              </a:rPr>
              <a:t>ولذلك ا</a:t>
            </a:r>
            <a:r>
              <a:rPr lang="ar-SA" sz="1600" dirty="0">
                <a:latin typeface="Alexandria Light" pitchFamily="2" charset="-78"/>
                <a:cs typeface="Alexandria Light" pitchFamily="2" charset="-78"/>
              </a:rPr>
              <a:t>تجه القائمون على العملية التعليمية إلى عمل البيئات التعليمية الذكية التي تهيئ التعليم المناسب لمثل هذا النوع من التعليم.</a:t>
            </a:r>
          </a:p>
          <a:p>
            <a:pPr algn="just" rtl="1">
              <a:lnSpc>
                <a:spcPts val="2720"/>
              </a:lnSpc>
              <a:spcBef>
                <a:spcPts val="600"/>
              </a:spcBef>
              <a:spcAft>
                <a:spcPts val="1800"/>
              </a:spcAft>
            </a:pPr>
            <a:r>
              <a:rPr lang="ar-SA" sz="1600" dirty="0">
                <a:latin typeface="Alexandria Light" pitchFamily="2" charset="-78"/>
                <a:cs typeface="Alexandria Light" pitchFamily="2" charset="-78"/>
              </a:rPr>
              <a:t>     وإن البيئات التعليميّة الإلكترونيّة الذكيّة أحد أهم المجالات في تكنولوجيا التعليم الإلكترونيّ، التي يتطلب استخدامها الإعداد الجيد من حيث تصميمها وتطويرها واستخدامها وإدارتها وفق معايير محددة من أجل ضمان فاعلية توظيفه في العملية التعليمية. كما أنها من التطبيقات التعليمية التكنولوجية الثرية لشبكة الإنترنت فهي بيئات بديلة للبيئة المادية التقليدية، باستخدام إمكانيات تكنولوجيا المعلومات والاتصال لتصميم العمليات المختلفة للتعلم، وتطويرها، وإدارتها، وتقويمها (مجدي عقل وآخرون، 2012)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00924397"/>
      </p:ext>
    </p:extLst>
  </p:cSld>
  <p:clrMapOvr>
    <a:masterClrMapping/>
  </p:clrMapOvr>
  <mc:AlternateContent xmlns:mc="http://schemas.openxmlformats.org/markup-compatibility/2006" xmlns:p14="http://schemas.microsoft.com/office/powerpoint/2010/main">
    <mc:Choice Requires="p14">
      <p:transition p14:dur="10" advTm="195033"/>
    </mc:Choice>
    <mc:Fallback xmlns="">
      <p:transition advTm="19503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7" y="2331944"/>
            <a:ext cx="9205626" cy="3647152"/>
          </a:xfrm>
          <a:prstGeom prst="rect">
            <a:avLst/>
          </a:prstGeom>
          <a:noFill/>
        </p:spPr>
        <p:txBody>
          <a:bodyPr wrap="square" rtlCol="0">
            <a:spAutoFit/>
          </a:bodyPr>
          <a:lstStyle/>
          <a:p>
            <a:pPr algn="just" rtl="1">
              <a:lnSpc>
                <a:spcPts val="2920"/>
              </a:lnSpc>
              <a:spcBef>
                <a:spcPts val="600"/>
              </a:spcBef>
              <a:spcAft>
                <a:spcPts val="1800"/>
              </a:spcAft>
            </a:pPr>
            <a:r>
              <a:rPr lang="ar-SA" sz="1600" b="0" i="0" u="none" strike="noStrike" baseline="0" dirty="0">
                <a:latin typeface="Alexandria Light" pitchFamily="2" charset="-78"/>
                <a:cs typeface="Alexandria Light" pitchFamily="2" charset="-78"/>
              </a:rPr>
              <a:t>     ويعرف </a:t>
            </a:r>
            <a:r>
              <a:rPr lang="ar-SA" sz="1600" b="0" i="0" u="none" strike="noStrike" baseline="0" dirty="0" err="1">
                <a:latin typeface="Alexandria Light" pitchFamily="2" charset="-78"/>
                <a:cs typeface="Alexandria Light" pitchFamily="2" charset="-78"/>
              </a:rPr>
              <a:t>هوانج</a:t>
            </a:r>
            <a:r>
              <a:rPr lang="ar-SA" sz="1600" b="0" i="0" u="none" strike="noStrike" baseline="0" dirty="0">
                <a:latin typeface="Alexandria Light" pitchFamily="2" charset="-78"/>
                <a:cs typeface="Alexandria Light" pitchFamily="2" charset="-78"/>
              </a:rPr>
              <a:t> </a:t>
            </a:r>
            <a:r>
              <a:rPr lang="en-US" sz="1600" b="0" i="0" u="none" strike="noStrike" baseline="0" dirty="0">
                <a:latin typeface="Alexandria Light" pitchFamily="2" charset="-78"/>
                <a:cs typeface="Alexandria Light" pitchFamily="2" charset="-78"/>
              </a:rPr>
              <a:t>Hwang (2014) </a:t>
            </a:r>
            <a:r>
              <a:rPr lang="ar-SA" sz="1600" b="0" i="0" u="none" strike="noStrike" baseline="0" dirty="0">
                <a:latin typeface="Alexandria Light" pitchFamily="2" charset="-78"/>
                <a:cs typeface="Alexandria Light" pitchFamily="2" charset="-78"/>
              </a:rPr>
              <a:t> بيئات التعلم الذكية بأنها بيئات تعلم مدعومة بالتكنولوجيا التي تقوم بالتكيف وتوفير الدعم الملائم من إرشادات، وتغذية راجعة وغيره. أيضًاً قدم إطاراً يضم التصميم والتطوير لمثل هذه البيئات لدعم أنشطة التعلم عبر الويب أو في العالم الحقيقي.</a:t>
            </a:r>
          </a:p>
          <a:p>
            <a:pPr algn="just" rtl="1">
              <a:lnSpc>
                <a:spcPts val="2920"/>
              </a:lnSpc>
              <a:spcBef>
                <a:spcPts val="600"/>
              </a:spcBef>
              <a:spcAft>
                <a:spcPts val="1800"/>
              </a:spcAft>
            </a:pPr>
            <a:r>
              <a:rPr lang="ar-SA" sz="1800" b="0" i="0" u="none" strike="noStrike" baseline="0" dirty="0">
                <a:latin typeface="Alexandria Light" pitchFamily="2" charset="-78"/>
                <a:cs typeface="Alexandria Light" pitchFamily="2" charset="-78"/>
              </a:rPr>
              <a:t>     ويعرفها </a:t>
            </a:r>
            <a:r>
              <a:rPr lang="en-US" sz="1800" b="0" i="0" u="none" strike="noStrike" baseline="0" dirty="0">
                <a:latin typeface="Alexandria Light" pitchFamily="2" charset="-78"/>
                <a:cs typeface="Alexandria Light" pitchFamily="2" charset="-78"/>
              </a:rPr>
              <a:t>Singh, and Hassan (2017)</a:t>
            </a:r>
            <a:r>
              <a:rPr lang="ar-SA" sz="1800" b="0" i="0" u="none" strike="noStrike" baseline="0" dirty="0">
                <a:latin typeface="Alexandria Light" pitchFamily="2" charset="-78"/>
                <a:cs typeface="Alexandria Light" pitchFamily="2" charset="-78"/>
              </a:rPr>
              <a:t> بأنها نظام </a:t>
            </a:r>
            <a:r>
              <a:rPr lang="ar-SA" sz="1600" b="0" i="0" u="none" strike="noStrike" baseline="0" dirty="0">
                <a:latin typeface="Alexandria Light" pitchFamily="2" charset="-78"/>
                <a:cs typeface="Alexandria Light" pitchFamily="2" charset="-78"/>
              </a:rPr>
              <a:t>تكيفي يحسن خيارات التعلم حيث يعتمد على خصائص التعلم، والتفضيلات والتقدم، والخصائص التي تزيد من درجة المشاركة، والوصول للمعارف، والتوجيهات والتغذية الراجعة، واستخدام الوسائط الغنية مع الوصول السهل للمعلومات المرتبطة</a:t>
            </a:r>
            <a:r>
              <a:rPr lang="ar-SA" sz="1600" dirty="0">
                <a:latin typeface="Alexandria Light" pitchFamily="2" charset="-78"/>
                <a:cs typeface="Alexandria Light" pitchFamily="2" charset="-78"/>
              </a:rPr>
              <a:t> </a:t>
            </a:r>
            <a:r>
              <a:rPr lang="ar-SA" sz="1600" b="0" i="0" u="none" strike="noStrike" baseline="0" dirty="0">
                <a:latin typeface="Alexandria Light" pitchFamily="2" charset="-78"/>
                <a:cs typeface="Alexandria Light" pitchFamily="2" charset="-78"/>
              </a:rPr>
              <a:t>في الحياة الواقعية وأثناء الانتقال مع الاستخدام للتكنولوجيا من أجل التعزيز المستمر لبيئات التعلم.</a:t>
            </a:r>
          </a:p>
          <a:p>
            <a:pPr algn="just" rtl="1">
              <a:lnSpc>
                <a:spcPts val="2920"/>
              </a:lnSpc>
              <a:spcBef>
                <a:spcPts val="600"/>
              </a:spcBef>
              <a:spcAft>
                <a:spcPts val="1800"/>
              </a:spcAft>
            </a:pPr>
            <a:endParaRPr lang="ar-SA" sz="1800" b="0" i="0" u="none" strike="noStrike" baseline="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1644536" y="1039685"/>
            <a:ext cx="6097904"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مفهوم</a:t>
            </a:r>
            <a:r>
              <a:rPr lang="ar-SA" sz="1800" b="1" dirty="0">
                <a:effectLst/>
                <a:latin typeface="Alexandria Medium" pitchFamily="2" charset="-78"/>
                <a:ea typeface="Calibri" panose="020F0502020204030204" pitchFamily="34" charset="0"/>
                <a:cs typeface="Alexandria Medium" pitchFamily="2" charset="-78"/>
              </a:rPr>
              <a:t> </a:t>
            </a:r>
            <a:r>
              <a:rPr lang="ar-SA" sz="1800" b="0" i="0" u="none" strike="noStrike" baseline="0" dirty="0">
                <a:latin typeface="Alexandria Medium" pitchFamily="2" charset="-78"/>
                <a:cs typeface="Alexandria Medium" pitchFamily="2" charset="-78"/>
              </a:rPr>
              <a:t>بيئات التعلم الذكية </a:t>
            </a:r>
            <a:endParaRPr lang="en-US" sz="1800" b="1" dirty="0">
              <a:effectLst/>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1052581568"/>
      </p:ext>
    </p:extLst>
  </p:cSld>
  <p:clrMapOvr>
    <a:masterClrMapping/>
  </p:clrMapOvr>
  <mc:AlternateContent xmlns:mc="http://schemas.openxmlformats.org/markup-compatibility/2006" xmlns:p14="http://schemas.microsoft.com/office/powerpoint/2010/main">
    <mc:Choice Requires="p14">
      <p:transition p14:dur="10" advTm="108841"/>
    </mc:Choice>
    <mc:Fallback xmlns="">
      <p:transition advTm="10884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7" y="2180063"/>
            <a:ext cx="9205626" cy="3422732"/>
          </a:xfrm>
          <a:prstGeom prst="rect">
            <a:avLst/>
          </a:prstGeom>
          <a:noFill/>
        </p:spPr>
        <p:txBody>
          <a:bodyPr wrap="square" rtlCol="0">
            <a:spAutoFit/>
          </a:bodyPr>
          <a:lstStyle/>
          <a:p>
            <a:pPr algn="just" rtl="1">
              <a:lnSpc>
                <a:spcPts val="2920"/>
              </a:lnSpc>
              <a:spcBef>
                <a:spcPts val="1800"/>
              </a:spcBef>
              <a:spcAft>
                <a:spcPts val="1800"/>
              </a:spcAft>
            </a:pPr>
            <a:r>
              <a:rPr lang="ar-SA" sz="1600" dirty="0">
                <a:latin typeface="Alexandria Light" pitchFamily="2" charset="-78"/>
                <a:cs typeface="Alexandria Light" pitchFamily="2" charset="-78"/>
              </a:rPr>
              <a:t>     </a:t>
            </a:r>
            <a:r>
              <a:rPr lang="ar-SA" sz="1600" b="0" i="0" u="none" strike="noStrike" baseline="0" dirty="0">
                <a:latin typeface="Alexandria Light" pitchFamily="2" charset="-78"/>
                <a:cs typeface="Alexandria Light" pitchFamily="2" charset="-78"/>
              </a:rPr>
              <a:t>بيئات التعلم الذكية </a:t>
            </a:r>
            <a:r>
              <a:rPr lang="ar-SA" sz="1600" dirty="0">
                <a:effectLst/>
                <a:latin typeface="Alexandria Light" pitchFamily="2" charset="-78"/>
                <a:ea typeface="Calibri" panose="020F0502020204030204" pitchFamily="34" charset="0"/>
                <a:cs typeface="Alexandria Light" pitchFamily="2" charset="-78"/>
              </a:rPr>
              <a:t>مظهر من </a:t>
            </a:r>
            <a:r>
              <a:rPr lang="ar-SA" sz="1600" dirty="0">
                <a:solidFill>
                  <a:srgbClr val="000000"/>
                </a:solidFill>
                <a:effectLst/>
                <a:latin typeface="Alexandria Light" pitchFamily="2" charset="-78"/>
                <a:ea typeface="Calibri" panose="020F0502020204030204" pitchFamily="34" charset="0"/>
                <a:cs typeface="Alexandria Light" pitchFamily="2" charset="-78"/>
              </a:rPr>
              <a:t>مظاهر الاستفادة من التقدم التكنولوجي، </a:t>
            </a:r>
            <a:r>
              <a:rPr lang="ar-SA" sz="1600" dirty="0">
                <a:solidFill>
                  <a:srgbClr val="000000"/>
                </a:solidFill>
                <a:latin typeface="Alexandria Light" pitchFamily="2" charset="-78"/>
                <a:ea typeface="Calibri" panose="020F0502020204030204" pitchFamily="34" charset="0"/>
                <a:cs typeface="Alexandria Light" pitchFamily="2" charset="-78"/>
              </a:rPr>
              <a:t>وذلك </a:t>
            </a:r>
            <a:r>
              <a:rPr lang="ar-SA" sz="1600" b="0" i="0" u="none" strike="noStrike" baseline="0" dirty="0">
                <a:solidFill>
                  <a:srgbClr val="000000"/>
                </a:solidFill>
                <a:latin typeface="Alexandria Light" pitchFamily="2" charset="-78"/>
                <a:cs typeface="Alexandria Light" pitchFamily="2" charset="-78"/>
              </a:rPr>
              <a:t>بناءً على التطور الكبير  في مجال تكنولوجيا المعلومات والاتصالات بشكل عام، وفي التعليم بشكل خاص، بدأ البحث عن الطرائق التي تجعل بيئات التعلّم الإلكترونيّة أكثر فاعليّة وكفاءة، ومشاركة على نطاق واسع. </a:t>
            </a:r>
          </a:p>
          <a:p>
            <a:pPr algn="just" rtl="1">
              <a:lnSpc>
                <a:spcPts val="2920"/>
              </a:lnSpc>
              <a:spcBef>
                <a:spcPts val="1800"/>
              </a:spcBef>
              <a:spcAft>
                <a:spcPts val="1800"/>
              </a:spcAft>
            </a:pPr>
            <a:r>
              <a:rPr lang="ar-SA" sz="1600" b="0" i="0" u="none" strike="noStrike" baseline="0" dirty="0">
                <a:solidFill>
                  <a:srgbClr val="000000"/>
                </a:solidFill>
                <a:latin typeface="Alexandria Light" pitchFamily="2" charset="-78"/>
                <a:cs typeface="Alexandria Light" pitchFamily="2" charset="-78"/>
              </a:rPr>
              <a:t>     ولبيئات التعلم الذكية مترادفات عدة منها ؛ عملية التعلم الذكي؛ والجهاز الذكي؛ وإنترنت الأشياء؛ والذكاء المحيط ومصطلحات أخرى عدة. </a:t>
            </a:r>
            <a:r>
              <a:rPr lang="en-US" sz="1800" b="0" i="0" u="none" strike="noStrike" baseline="0" dirty="0">
                <a:solidFill>
                  <a:srgbClr val="000000"/>
                </a:solidFill>
                <a:latin typeface="Alexandria Light" pitchFamily="2" charset="-78"/>
                <a:cs typeface="Alexandria Light" pitchFamily="2" charset="-78"/>
              </a:rPr>
              <a:t>Tang &amp; Wang, 2014)</a:t>
            </a:r>
            <a:r>
              <a:rPr lang="ar-SA" sz="1800" b="0" i="0" u="none" strike="noStrike" baseline="0" dirty="0">
                <a:solidFill>
                  <a:srgbClr val="000000"/>
                </a:solidFill>
                <a:latin typeface="Alexandria Light" pitchFamily="2" charset="-78"/>
                <a:cs typeface="Alexandria Light" pitchFamily="2" charset="-78"/>
              </a:rPr>
              <a:t>).</a:t>
            </a:r>
            <a:r>
              <a:rPr lang="ar-SA" sz="1600" dirty="0">
                <a:solidFill>
                  <a:srgbClr val="000000"/>
                </a:solidFill>
                <a:latin typeface="Alexandria Light" pitchFamily="2" charset="-78"/>
                <a:cs typeface="Alexandria Light" pitchFamily="2" charset="-78"/>
              </a:rPr>
              <a:t> </a:t>
            </a:r>
            <a:endParaRPr lang="ar-SA" sz="1600" b="0" i="0" u="none" strike="noStrike" baseline="0" dirty="0">
              <a:solidFill>
                <a:srgbClr val="000000"/>
              </a:solidFill>
              <a:latin typeface="Alexandria Light" pitchFamily="2" charset="-78"/>
              <a:cs typeface="Alexandria Light" pitchFamily="2" charset="-78"/>
            </a:endParaRPr>
          </a:p>
          <a:p>
            <a:pPr algn="just" rtl="1">
              <a:lnSpc>
                <a:spcPts val="2920"/>
              </a:lnSpc>
              <a:spcBef>
                <a:spcPts val="600"/>
              </a:spcBef>
              <a:spcAft>
                <a:spcPts val="1800"/>
              </a:spcAft>
            </a:pPr>
            <a:r>
              <a:rPr lang="ar-SA" sz="1600" b="0" i="0" u="none" strike="noStrike" baseline="0" dirty="0">
                <a:solidFill>
                  <a:srgbClr val="000000"/>
                </a:solidFill>
                <a:latin typeface="Alexandria Light" pitchFamily="2" charset="-78"/>
                <a:cs typeface="Alexandria Light" pitchFamily="2" charset="-78"/>
              </a:rPr>
              <a:t>   وتعد فصول التعلم الذكية أحد هذه البيئات التي تم تطويرها، وقد حظيت بالاهتمام بشكل كبير في توظيفها بالعمليّة التعليميّة، فهي توفر فرصاً أفضل لكل </a:t>
            </a:r>
            <a:r>
              <a:rPr lang="ar-SA" sz="1600" b="0" i="0" u="none" strike="noStrike" baseline="0" dirty="0">
                <a:latin typeface="Alexandria Light" pitchFamily="2" charset="-78"/>
                <a:cs typeface="Alexandria Light" pitchFamily="2" charset="-78"/>
              </a:rPr>
              <a:t>أنواع الاتصالات والتفاعلات التعليميّة المتبادلة.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534603" y="1105903"/>
            <a:ext cx="3252787"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مفهوم</a:t>
            </a:r>
            <a:r>
              <a:rPr lang="ar-SA" sz="1800" b="1" dirty="0">
                <a:effectLst/>
                <a:latin typeface="Alexandria Medium" pitchFamily="2" charset="-78"/>
                <a:ea typeface="Calibri" panose="020F0502020204030204" pitchFamily="34" charset="0"/>
                <a:cs typeface="Alexandria Medium" pitchFamily="2" charset="-78"/>
              </a:rPr>
              <a:t> </a:t>
            </a:r>
            <a:r>
              <a:rPr lang="ar-SA" sz="1800" b="0" i="0" u="none" strike="noStrike" baseline="0" dirty="0">
                <a:latin typeface="Alexandria Medium" pitchFamily="2" charset="-78"/>
                <a:cs typeface="Alexandria Medium" pitchFamily="2" charset="-78"/>
              </a:rPr>
              <a:t>بيئات التعلم الذكية </a:t>
            </a:r>
            <a:endParaRPr lang="en-US" sz="1800" b="1" dirty="0">
              <a:effectLst/>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2919372580"/>
      </p:ext>
    </p:extLst>
  </p:cSld>
  <p:clrMapOvr>
    <a:masterClrMapping/>
  </p:clrMapOvr>
  <mc:AlternateContent xmlns:mc="http://schemas.openxmlformats.org/markup-compatibility/2006" xmlns:p14="http://schemas.microsoft.com/office/powerpoint/2010/main">
    <mc:Choice Requires="p14">
      <p:transition p14:dur="10" advTm="71271"/>
    </mc:Choice>
    <mc:Fallback xmlns="">
      <p:transition advTm="7127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52714" y="382014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66464" y="2501201"/>
            <a:ext cx="8000565" cy="3166251"/>
          </a:xfrm>
          <a:prstGeom prst="rect">
            <a:avLst/>
          </a:prstGeom>
          <a:noFill/>
        </p:spPr>
        <p:txBody>
          <a:bodyPr wrap="square" rtlCol="0">
            <a:spAutoFit/>
          </a:bodyPr>
          <a:lstStyle/>
          <a:p>
            <a:pPr algn="just" rtl="1">
              <a:lnSpc>
                <a:spcPts val="2920"/>
              </a:lnSpc>
              <a:spcAft>
                <a:spcPts val="2000"/>
              </a:spcAft>
            </a:pPr>
            <a:r>
              <a:rPr lang="ar-SA" sz="1600" dirty="0">
                <a:effectLst/>
                <a:latin typeface="Alexandria Light" pitchFamily="2" charset="-78"/>
                <a:ea typeface="Calibri" panose="020F0502020204030204" pitchFamily="34" charset="0"/>
                <a:cs typeface="Alexandria Light" pitchFamily="2" charset="-78"/>
              </a:rPr>
              <a:t>      ويُطلق أيضاً على الفصول الذكيّة اسم الفصول المُعتمِدة على التكنولوجيا أو التقنيّة؛  </a:t>
            </a:r>
            <a:r>
              <a:rPr lang="ar-SA" sz="1600" dirty="0">
                <a:latin typeface="Alexandria Light" pitchFamily="2" charset="-78"/>
                <a:ea typeface="Calibri" panose="020F0502020204030204" pitchFamily="34" charset="0"/>
                <a:cs typeface="Alexandria Light" pitchFamily="2" charset="-78"/>
              </a:rPr>
              <a:t>ف</a:t>
            </a:r>
            <a:r>
              <a:rPr lang="ar-SA" sz="1600" dirty="0">
                <a:effectLst/>
                <a:latin typeface="Alexandria Light" pitchFamily="2" charset="-78"/>
                <a:ea typeface="Calibri" panose="020F0502020204030204" pitchFamily="34" charset="0"/>
                <a:cs typeface="Alexandria Light" pitchFamily="2" charset="-78"/>
              </a:rPr>
              <a:t>هي فصول اعتياديّة إلّا أنها مُجهّزة بوسائل تكنولوجيّة تخدم العمليّة التعليميّة التعلّميّة، مثل الأجهزة اللوحيّة، وأجهزة الحاسوب، وأجهزة العرض، والوسائط المختلفة، والهواتف الذكيّة والسبورات الذكيّة التفاعليّة، والتطبيقات والبرامج وغير ذلك، وهي أيضاً فصول غالباً ما تكون متصلة بشبكة الإنترنت. كل هذا يجعلها فعّالة للتعليم والتعلّم</a:t>
            </a:r>
            <a:r>
              <a:rPr lang="en-US" sz="1600" dirty="0">
                <a:effectLst/>
                <a:latin typeface="Alexandria Light" pitchFamily="2" charset="-78"/>
                <a:ea typeface="Calibri" panose="020F0502020204030204" pitchFamily="34" charset="0"/>
                <a:cs typeface="Alexandria Light" pitchFamily="2" charset="-78"/>
              </a:rPr>
              <a:t>.</a:t>
            </a:r>
            <a:endParaRPr lang="ar-SA" sz="1600" dirty="0">
              <a:effectLst/>
              <a:latin typeface="Alexandria Light" pitchFamily="2" charset="-78"/>
              <a:ea typeface="Calibri" panose="020F0502020204030204" pitchFamily="34" charset="0"/>
              <a:cs typeface="Alexandria Light" pitchFamily="2" charset="-78"/>
            </a:endParaRPr>
          </a:p>
          <a:p>
            <a:pPr algn="just" rtl="1">
              <a:lnSpc>
                <a:spcPts val="2920"/>
              </a:lnSpc>
              <a:spcAft>
                <a:spcPts val="2000"/>
              </a:spcAft>
            </a:pPr>
            <a:endParaRPr lang="en-US" sz="1600" dirty="0">
              <a:effectLst/>
              <a:latin typeface="Alexandria Light" pitchFamily="2" charset="-78"/>
              <a:ea typeface="Calibri" panose="020F0502020204030204" pitchFamily="34" charset="0"/>
              <a:cs typeface="Alexandria Light" pitchFamily="2" charset="-78"/>
            </a:endParaRPr>
          </a:p>
          <a:p>
            <a:pPr algn="just" rtl="1">
              <a:lnSpc>
                <a:spcPts val="2920"/>
              </a:lnSpc>
              <a:spcAft>
                <a:spcPts val="2000"/>
              </a:spcAft>
            </a:pPr>
            <a:endParaRPr lang="ar-SA" sz="1600" dirty="0">
              <a:effectLst/>
              <a:latin typeface="Alexandria Light" pitchFamily="2" charset="-78"/>
              <a:ea typeface="Calibri" panose="020F0502020204030204" pitchFamily="34" charset="0"/>
              <a:cs typeface="Alexandria Light"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Google Shape;5347;p51">
            <a:extLst>
              <a:ext uri="{FF2B5EF4-FFF2-40B4-BE49-F238E27FC236}">
                <a16:creationId xmlns:a16="http://schemas.microsoft.com/office/drawing/2014/main" id="{6F093C97-92A4-4799-9D8F-0633DC788340}"/>
              </a:ext>
            </a:extLst>
          </p:cNvPr>
          <p:cNvSpPr/>
          <p:nvPr/>
        </p:nvSpPr>
        <p:spPr>
          <a:xfrm>
            <a:off x="1790952" y="4269143"/>
            <a:ext cx="813890" cy="869564"/>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4181184265"/>
      </p:ext>
    </p:extLst>
  </p:cSld>
  <p:clrMapOvr>
    <a:masterClrMapping/>
  </p:clrMapOvr>
  <mc:AlternateContent xmlns:mc="http://schemas.openxmlformats.org/markup-compatibility/2006" xmlns:p14="http://schemas.microsoft.com/office/powerpoint/2010/main">
    <mc:Choice Requires="p14">
      <p:transition spd="slow" p14:dur="2000" advTm="71271"/>
    </mc:Choice>
    <mc:Fallback xmlns="">
      <p:transition spd="slow" advTm="7127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7" y="2180063"/>
            <a:ext cx="9205626" cy="3332964"/>
          </a:xfrm>
          <a:prstGeom prst="rect">
            <a:avLst/>
          </a:prstGeom>
          <a:noFill/>
        </p:spPr>
        <p:txBody>
          <a:bodyPr wrap="square" rtlCol="0">
            <a:spAutoFit/>
          </a:bodyPr>
          <a:lstStyle/>
          <a:p>
            <a:pPr algn="just" rtl="1">
              <a:lnSpc>
                <a:spcPts val="2920"/>
              </a:lnSpc>
              <a:spcBef>
                <a:spcPts val="600"/>
              </a:spcBef>
              <a:spcAft>
                <a:spcPts val="1800"/>
              </a:spcAft>
            </a:pPr>
            <a:r>
              <a:rPr lang="ar-SA" sz="1600" b="0" i="0" u="none" strike="noStrike" baseline="0" dirty="0">
                <a:latin typeface="Alexandria Light" pitchFamily="2" charset="-78"/>
                <a:cs typeface="Alexandria Light" pitchFamily="2" charset="-78"/>
              </a:rPr>
              <a:t>     تعددت ت</a:t>
            </a:r>
            <a:r>
              <a:rPr lang="ar-SA" sz="1600" dirty="0">
                <a:latin typeface="Alexandria Light" pitchFamily="2" charset="-78"/>
                <a:cs typeface="Alexandria Light" pitchFamily="2" charset="-78"/>
              </a:rPr>
              <a:t>عريفات الفـصول الذكيـة حيـث تعرف بأنها عبارة عن مجموعة من الأنشطة التي تشبه الفصل التقليدي يقـوم بهـا معلـم وطلاب تفصل بينهم مسافات مكانية شاسـعة ولكنهم يعملون معاً في الوقت نفـسه بغـض النظر عن مكان تواجـدهم؛ إذ يتفاعـل الطلاب والمعلم مع بعـضهم الـبعض عـن طريق الحوار عبـر الانترنـت، ويقومـون بكتابة رسـائل يـستطيع جميـع الأفـراد المتصلين بالشبكة رؤيتها وقراءتها وبالتـالي فهمها والتفاعل معها . </a:t>
            </a:r>
          </a:p>
          <a:p>
            <a:pPr algn="just" rtl="1">
              <a:lnSpc>
                <a:spcPts val="2920"/>
              </a:lnSpc>
              <a:spcBef>
                <a:spcPts val="600"/>
              </a:spcBef>
              <a:spcAft>
                <a:spcPts val="1800"/>
              </a:spcAft>
            </a:pPr>
            <a:r>
              <a:rPr lang="ar-SA" sz="1600" dirty="0">
                <a:latin typeface="Alexandria Light" pitchFamily="2" charset="-78"/>
                <a:cs typeface="Alexandria Light" pitchFamily="2" charset="-78"/>
              </a:rPr>
              <a:t>     بينما يشير إليها البعض على أنها عبارة عن فـصل دراسـي معـد تكنولوجياً بحيث يتعامل فيـه الطالـب مـع الشبكات المحلية والدولية، ومجهـز بأحـدث مصادر التعلم والمناهج والمقررات الموجودة على الأقراص المدمجة، ويعتبر بيئـة تعلـم غنية بالوسائط المتعددة وهو فـصل يخـضع لإشراف المعلم وتوجيهه الدائم.</a:t>
            </a:r>
            <a:endParaRPr lang="ar-SA" sz="1600" b="0" i="0" u="none" strike="noStrike" baseline="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534603" y="1105903"/>
            <a:ext cx="3252787" cy="409086"/>
          </a:xfrm>
          <a:prstGeom prst="rect">
            <a:avLst/>
          </a:prstGeom>
          <a:noFill/>
        </p:spPr>
        <p:txBody>
          <a:bodyPr wrap="square">
            <a:spAutoFit/>
          </a:bodyPr>
          <a:lstStyle/>
          <a:p>
            <a:pPr marR="0" lvl="0" algn="ctr" rtl="1">
              <a:lnSpc>
                <a:spcPct val="125000"/>
              </a:lnSpc>
              <a:spcBef>
                <a:spcPts val="600"/>
              </a:spcBef>
              <a:spcAft>
                <a:spcPts val="600"/>
              </a:spcAft>
            </a:pPr>
            <a:r>
              <a:rPr lang="ar-SA" sz="1800" b="1" dirty="0">
                <a:effectLst/>
                <a:latin typeface="Alexandria Medium" pitchFamily="2" charset="-78"/>
                <a:ea typeface="Calibri" panose="020F0502020204030204" pitchFamily="34" charset="0"/>
                <a:cs typeface="Alexandria Medium" pitchFamily="2" charset="-78"/>
              </a:rPr>
              <a:t>تعريف </a:t>
            </a:r>
            <a:r>
              <a:rPr lang="ar-SA" sz="1800" b="0" i="0" u="none" strike="noStrike" baseline="0" dirty="0">
                <a:latin typeface="Alexandria Medium" pitchFamily="2" charset="-78"/>
                <a:cs typeface="Alexandria Medium" pitchFamily="2" charset="-78"/>
              </a:rPr>
              <a:t>الفصول الذكية </a:t>
            </a:r>
            <a:endParaRPr lang="en-US" sz="1800" b="1" dirty="0">
              <a:effectLst/>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3911179710"/>
      </p:ext>
    </p:extLst>
  </p:cSld>
  <p:clrMapOvr>
    <a:masterClrMapping/>
  </p:clrMapOvr>
  <mc:AlternateContent xmlns:mc="http://schemas.openxmlformats.org/markup-compatibility/2006" xmlns:p14="http://schemas.microsoft.com/office/powerpoint/2010/main">
    <mc:Choice Requires="p14">
      <p:transition p14:dur="10" advTm="203949"/>
    </mc:Choice>
    <mc:Fallback xmlns="">
      <p:transition advTm="20394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655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7" y="2331944"/>
            <a:ext cx="9205626" cy="1200970"/>
          </a:xfrm>
          <a:prstGeom prst="rect">
            <a:avLst/>
          </a:prstGeom>
          <a:noFill/>
        </p:spPr>
        <p:txBody>
          <a:bodyPr wrap="square" rtlCol="0">
            <a:spAutoFit/>
          </a:bodyPr>
          <a:lstStyle/>
          <a:p>
            <a:pPr algn="just" rtl="1">
              <a:lnSpc>
                <a:spcPts val="3020"/>
              </a:lnSpc>
              <a:spcBef>
                <a:spcPts val="1200"/>
              </a:spcBef>
              <a:spcAft>
                <a:spcPts val="1800"/>
              </a:spcAft>
            </a:pPr>
            <a:r>
              <a:rPr lang="ar-SA" sz="1600" dirty="0">
                <a:latin typeface="Alexandria Light" pitchFamily="2" charset="-78"/>
                <a:cs typeface="Alexandria Light" pitchFamily="2" charset="-78"/>
              </a:rPr>
              <a:t>    إذاً الفصول </a:t>
            </a:r>
            <a:r>
              <a:rPr lang="ar-SA" sz="1600" dirty="0">
                <a:solidFill>
                  <a:srgbClr val="000000"/>
                </a:solidFill>
                <a:latin typeface="Alexandria Light" pitchFamily="2" charset="-78"/>
                <a:cs typeface="Alexandria Light" pitchFamily="2" charset="-78"/>
              </a:rPr>
              <a:t>الذكية "هي بيئة تعلّم تفاعليّة يتواجد فيها الطلاب مع المعلم. وفي هذه البيئة يتم توظيف تكنولوجيـا شبكات الكمبيوتر مدموجة مع تكنولوجيـا الوسائط المتعددة البصرية والسمعية بغـرض حدوث عملية التعلم وإثراءها بأقصى فاعليـة ممكنة.</a:t>
            </a:r>
            <a:endParaRPr lang="ar-SA" sz="1600" b="0" i="0" u="none" strike="noStrike" baseline="0" dirty="0">
              <a:solidFill>
                <a:srgbClr val="000000"/>
              </a:solidFill>
              <a:highlight>
                <a:srgbClr val="FFFF00"/>
              </a:highlight>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10">
            <a:extLst>
              <a:ext uri="{FF2B5EF4-FFF2-40B4-BE49-F238E27FC236}">
                <a16:creationId xmlns:a16="http://schemas.microsoft.com/office/drawing/2014/main" id="{E12FC1DB-7959-429F-87B7-E1A2B4FA3FB3}"/>
              </a:ext>
            </a:extLst>
          </p:cNvPr>
          <p:cNvSpPr txBox="1"/>
          <p:nvPr/>
        </p:nvSpPr>
        <p:spPr>
          <a:xfrm>
            <a:off x="3548065" y="4434305"/>
            <a:ext cx="5532977" cy="400110"/>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lvl="0" indent="0" algn="justLow" defTabSz="914400" rtl="1" eaLnBrk="1" fontAlgn="auto" latinLnBrk="0" hangingPunct="1">
              <a:lnSpc>
                <a:spcPts val="2420"/>
              </a:lnSpc>
              <a:spcAft>
                <a:spcPts val="1200"/>
              </a:spcAft>
              <a:buClrTx/>
              <a:buSzTx/>
              <a:buFontTx/>
              <a:buNone/>
              <a:tabLs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a:t>
            </a:r>
            <a:r>
              <a:rPr kumimoji="0" lang="ar-SA" sz="1600" b="0" i="0" u="none" strike="noStrike" kern="1200" cap="none" spc="0" normalizeH="0" baseline="0" noProof="0" dirty="0">
                <a:ln>
                  <a:noFill/>
                </a:ln>
                <a:solidFill>
                  <a:srgbClr val="FFFFFF"/>
                </a:solidFill>
                <a:effectLst/>
                <a:uLnTx/>
                <a:uFillTx/>
                <a:latin typeface="Alexandria Medium" pitchFamily="2" charset="-78"/>
                <a:cs typeface="Alexandria Medium" pitchFamily="2" charset="-78"/>
              </a:rPr>
              <a:t>والسؤال هنا ما مزايا </a:t>
            </a:r>
            <a:r>
              <a:rPr lang="ar-SA" sz="1600" dirty="0">
                <a:latin typeface="Alexandria Medium" pitchFamily="2" charset="-78"/>
                <a:cs typeface="Alexandria Medium" pitchFamily="2" charset="-78"/>
              </a:rPr>
              <a:t>الفصول الذكية</a:t>
            </a:r>
            <a:r>
              <a:rPr kumimoji="0" lang="ar-SA" sz="1600" b="0" i="0" u="none" strike="noStrike" kern="1200" cap="none" spc="0" normalizeH="0" baseline="0" noProof="0" dirty="0">
                <a:ln>
                  <a:noFill/>
                </a:ln>
                <a:solidFill>
                  <a:srgbClr val="FFFFFF"/>
                </a:solidFill>
                <a:effectLst/>
                <a:uLnTx/>
                <a:uFillTx/>
                <a:latin typeface="Alexandria Medium" pitchFamily="2" charset="-78"/>
                <a:cs typeface="Alexandria Medium" pitchFamily="2" charset="-78"/>
              </a:rPr>
              <a:t>؟</a:t>
            </a:r>
          </a:p>
        </p:txBody>
      </p:sp>
      <p:sp>
        <p:nvSpPr>
          <p:cNvPr id="10" name="Google Shape;6475;p53">
            <a:extLst>
              <a:ext uri="{FF2B5EF4-FFF2-40B4-BE49-F238E27FC236}">
                <a16:creationId xmlns:a16="http://schemas.microsoft.com/office/drawing/2014/main" id="{8414196B-01B3-4897-8F0E-65CAFEF84198}"/>
              </a:ext>
            </a:extLst>
          </p:cNvPr>
          <p:cNvSpPr/>
          <p:nvPr/>
        </p:nvSpPr>
        <p:spPr>
          <a:xfrm>
            <a:off x="2160270" y="4363023"/>
            <a:ext cx="893540" cy="725535"/>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702011724"/>
      </p:ext>
    </p:extLst>
  </p:cSld>
  <p:clrMapOvr>
    <a:masterClrMapping/>
  </p:clrMapOvr>
  <mc:AlternateContent xmlns:mc="http://schemas.openxmlformats.org/markup-compatibility/2006" xmlns:p14="http://schemas.microsoft.com/office/powerpoint/2010/main">
    <mc:Choice Requires="p14">
      <p:transition p14:dur="10" advTm="57943"/>
    </mc:Choice>
    <mc:Fallback xmlns="">
      <p:transition advTm="5794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978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30810" marR="0" algn="just" rtl="1">
              <a:lnSpc>
                <a:spcPts val="2900"/>
              </a:lnSpc>
              <a:spcBef>
                <a:spcPts val="600"/>
              </a:spcBef>
              <a:spcAft>
                <a:spcPts val="1800"/>
              </a:spcAft>
            </a:pPr>
            <a:r>
              <a:rPr lang="ar-SA" sz="1800" b="1" dirty="0">
                <a:effectLst/>
                <a:latin typeface="Alexandria Light" pitchFamily="2" charset="-78"/>
                <a:ea typeface="Calibri" panose="020F0502020204030204" pitchFamily="34" charset="0"/>
                <a:cs typeface="Alexandria Light" pitchFamily="2" charset="-78"/>
              </a:rPr>
              <a:t>برامج</a:t>
            </a:r>
            <a:endParaRPr lang="en-US" sz="1800" dirty="0">
              <a:solidFill>
                <a:schemeClr val="tx1"/>
              </a:solidFill>
              <a:effectLst/>
              <a:latin typeface="Alexandria Light" pitchFamily="2" charset="-78"/>
              <a:ea typeface="Calibri" panose="020F0502020204030204" pitchFamily="34" charset="0"/>
              <a:cs typeface="Alexandria Light" pitchFamily="2" charset="-78"/>
            </a:endParaRPr>
          </a:p>
        </p:txBody>
      </p:sp>
      <p:sp>
        <p:nvSpPr>
          <p:cNvPr id="3" name="TextBox 2"/>
          <p:cNvSpPr txBox="1"/>
          <p:nvPr/>
        </p:nvSpPr>
        <p:spPr>
          <a:xfrm>
            <a:off x="2513149" y="1019069"/>
            <a:ext cx="2938961" cy="412100"/>
          </a:xfrm>
          <a:prstGeom prst="rect">
            <a:avLst/>
          </a:prstGeom>
          <a:noFill/>
        </p:spPr>
        <p:txBody>
          <a:bodyPr wrap="square" rtlCol="0">
            <a:spAutoFit/>
          </a:bodyPr>
          <a:lstStyle/>
          <a:p>
            <a:pPr marR="0" lvl="0" algn="ctr" rtl="1">
              <a:lnSpc>
                <a:spcPct val="125000"/>
              </a:lnSpc>
              <a:spcBef>
                <a:spcPts val="600"/>
              </a:spcBef>
              <a:spcAft>
                <a:spcPts val="600"/>
              </a:spcAft>
            </a:pPr>
            <a:r>
              <a:rPr lang="ar-SA" sz="1800" b="1" dirty="0">
                <a:effectLst/>
                <a:latin typeface="Alexandria Medium" pitchFamily="2" charset="-78"/>
                <a:ea typeface="Calibri" panose="020F0502020204030204" pitchFamily="34" charset="0"/>
                <a:cs typeface="Alexandria Medium" pitchFamily="2" charset="-78"/>
              </a:rPr>
              <a:t>مزايا الفصول الذكية</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C1D2FE7-EBD2-4FA4-B298-E3DB8BD7A93A}"/>
              </a:ext>
            </a:extLst>
          </p:cNvPr>
          <p:cNvSpPr txBox="1"/>
          <p:nvPr/>
        </p:nvSpPr>
        <p:spPr>
          <a:xfrm>
            <a:off x="2217479" y="2129695"/>
            <a:ext cx="8917048" cy="3624710"/>
          </a:xfrm>
          <a:prstGeom prst="rect">
            <a:avLst/>
          </a:prstGeom>
          <a:noFill/>
        </p:spPr>
        <p:txBody>
          <a:bodyPr wrap="square" rtlCol="1">
            <a:spAutoFit/>
          </a:bodyPr>
          <a:lstStyle/>
          <a:p>
            <a:pPr algn="just" rtl="1">
              <a:lnSpc>
                <a:spcPts val="2960"/>
              </a:lnSpc>
              <a:spcAft>
                <a:spcPts val="1800"/>
              </a:spcAft>
            </a:pPr>
            <a:r>
              <a:rPr lang="ar-SA" sz="18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للفصل</a:t>
            </a:r>
            <a:r>
              <a:rPr lang="ar-SA" sz="18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الذكي مزايا عدة، من أهمها المزايا الآتية:</a:t>
            </a:r>
            <a:endParaRPr lang="ar-SA" sz="1600" dirty="0">
              <a:latin typeface="Alexandria Light" pitchFamily="2" charset="-78"/>
              <a:ea typeface="Calibri" panose="020F0502020204030204" pitchFamily="34" charset="0"/>
              <a:cs typeface="Alexandria Light" pitchFamily="2" charset="-78"/>
            </a:endParaRPr>
          </a:p>
          <a:p>
            <a:pPr marL="434975" indent="-342900" algn="just" rtl="1">
              <a:lnSpc>
                <a:spcPts val="2960"/>
              </a:lnSpc>
              <a:spcAft>
                <a:spcPts val="1800"/>
              </a:spcAft>
              <a:buFont typeface="+mj-lt"/>
              <a:buAutoNum type="arabicPeriod"/>
              <a:tabLst>
                <a:tab pos="182563" algn="l"/>
              </a:tabLst>
            </a:pPr>
            <a:r>
              <a:rPr lang="ar-SA" sz="1600" dirty="0">
                <a:effectLst/>
                <a:latin typeface="Alexandria Light" pitchFamily="2" charset="-78"/>
                <a:ea typeface="Calibri" panose="020F0502020204030204" pitchFamily="34" charset="0"/>
                <a:cs typeface="Alexandria Light" pitchFamily="2" charset="-78"/>
              </a:rPr>
              <a:t> توفر خاصية التفاعل في المقررات والمحتوى العلميّ؛ ما يجعلها مرغوبة ومشوقة بالنسبة للمتعلمين</a:t>
            </a:r>
            <a:r>
              <a:rPr lang="ar-SA" sz="1600" dirty="0">
                <a:latin typeface="Alexandria Light" pitchFamily="2" charset="-78"/>
                <a:ea typeface="Calibri" panose="020F0502020204030204" pitchFamily="34" charset="0"/>
                <a:cs typeface="Alexandria Light" pitchFamily="2" charset="-78"/>
              </a:rPr>
              <a:t>؛</a:t>
            </a:r>
            <a:r>
              <a:rPr lang="ar-SA" sz="1600" dirty="0">
                <a:effectLst/>
                <a:latin typeface="Alexandria Light" pitchFamily="2" charset="-78"/>
                <a:ea typeface="Calibri" panose="020F0502020204030204" pitchFamily="34" charset="0"/>
                <a:cs typeface="Alexandria Light" pitchFamily="2" charset="-78"/>
              </a:rPr>
              <a:t> لكونهم مُعتادين على استخدام الأجهزة التكنولوجية</a:t>
            </a:r>
            <a:r>
              <a:rPr lang="ar-SA" sz="1600" dirty="0">
                <a:latin typeface="Alexandria Light" pitchFamily="2" charset="-78"/>
                <a:ea typeface="Calibri" panose="020F0502020204030204" pitchFamily="34" charset="0"/>
                <a:cs typeface="Alexandria Light" pitchFamily="2" charset="-78"/>
              </a:rPr>
              <a:t>.</a:t>
            </a:r>
            <a:endParaRPr lang="en-US" sz="1600" dirty="0">
              <a:effectLst/>
              <a:latin typeface="Alexandria Light" pitchFamily="2" charset="-78"/>
              <a:ea typeface="Calibri" panose="020F0502020204030204" pitchFamily="34" charset="0"/>
              <a:cs typeface="Alexandria Light" pitchFamily="2" charset="-78"/>
            </a:endParaRPr>
          </a:p>
          <a:p>
            <a:pPr marL="434975" indent="-342900" algn="just" rtl="1">
              <a:lnSpc>
                <a:spcPts val="2960"/>
              </a:lnSpc>
              <a:spcAft>
                <a:spcPts val="1800"/>
              </a:spcAft>
              <a:buFont typeface="+mj-lt"/>
              <a:buAutoNum type="arabicPeriod"/>
              <a:tabLst>
                <a:tab pos="182563" algn="l"/>
              </a:tabLst>
            </a:pPr>
            <a:r>
              <a:rPr lang="en-US" sz="1600"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يستطيع المتعلّمين التعلّم في أي وقت و من أي مكان.</a:t>
            </a:r>
            <a:endParaRPr lang="en-US" sz="1600" dirty="0">
              <a:latin typeface="Alexandria Light" pitchFamily="2" charset="-78"/>
              <a:ea typeface="Calibri" panose="020F0502020204030204" pitchFamily="34" charset="0"/>
              <a:cs typeface="Alexandria Light" pitchFamily="2" charset="-78"/>
            </a:endParaRPr>
          </a:p>
          <a:p>
            <a:pPr marL="434975" indent="-342900" algn="just" rtl="1">
              <a:lnSpc>
                <a:spcPts val="2960"/>
              </a:lnSpc>
              <a:spcAft>
                <a:spcPts val="1800"/>
              </a:spcAft>
              <a:buFont typeface="+mj-lt"/>
              <a:buAutoNum type="arabicPeriod"/>
            </a:pPr>
            <a:r>
              <a:rPr lang="ar-SA" sz="1600" dirty="0">
                <a:effectLst/>
                <a:latin typeface="Alexandria Light" pitchFamily="2" charset="-78"/>
                <a:ea typeface="Calibri" panose="020F0502020204030204" pitchFamily="34" charset="0"/>
                <a:cs typeface="Alexandria Light" pitchFamily="2" charset="-78"/>
              </a:rPr>
              <a:t> توفير تواصل مستمر بين المتعلمين والمدارس، والمعلمين وأولياء الأمور، والمعلمين والمتعلمين</a:t>
            </a:r>
            <a:r>
              <a:rPr lang="en-US" sz="1600" dirty="0">
                <a:latin typeface="Alexandria Light" pitchFamily="2" charset="-78"/>
                <a:ea typeface="Calibri" panose="020F0502020204030204" pitchFamily="34" charset="0"/>
                <a:cs typeface="Alexandria Light" pitchFamily="2" charset="-78"/>
              </a:rPr>
              <a:t>.</a:t>
            </a:r>
          </a:p>
          <a:p>
            <a:pPr marL="434975" indent="-342900" algn="r" rtl="1">
              <a:lnSpc>
                <a:spcPts val="2560"/>
              </a:lnSpc>
              <a:spcAft>
                <a:spcPts val="1800"/>
              </a:spcAft>
              <a:buFont typeface="+mj-lt"/>
              <a:buAutoNum type="arabicPeriod"/>
            </a:pPr>
            <a:r>
              <a:rPr lang="ar-SA" sz="1600"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مشاركة جميع فئات المتعلمين في التعلّم (المتعلم الخجول، أو المتردد)</a:t>
            </a:r>
            <a:r>
              <a:rPr lang="en-US" sz="16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دون خوف أو خجل.</a:t>
            </a:r>
            <a:endParaRPr lang="ar-SA" dirty="0">
              <a:latin typeface="Alexandria Light" pitchFamily="2" charset="-78"/>
              <a:cs typeface="Alexandria Light" pitchFamily="2" charset="-78"/>
            </a:endParaRPr>
          </a:p>
        </p:txBody>
      </p:sp>
      <p:grpSp>
        <p:nvGrpSpPr>
          <p:cNvPr id="9" name="Google Shape;5434;p51">
            <a:extLst>
              <a:ext uri="{FF2B5EF4-FFF2-40B4-BE49-F238E27FC236}">
                <a16:creationId xmlns:a16="http://schemas.microsoft.com/office/drawing/2014/main" id="{AF637B67-C970-44C0-A676-4B187966E59F}"/>
              </a:ext>
            </a:extLst>
          </p:cNvPr>
          <p:cNvGrpSpPr/>
          <p:nvPr/>
        </p:nvGrpSpPr>
        <p:grpSpPr>
          <a:xfrm>
            <a:off x="1257216" y="4000727"/>
            <a:ext cx="774640" cy="755878"/>
            <a:chOff x="-47529700" y="2342000"/>
            <a:chExt cx="302450" cy="299900"/>
          </a:xfrm>
        </p:grpSpPr>
        <p:sp>
          <p:nvSpPr>
            <p:cNvPr id="10" name="Google Shape;5435;p51">
              <a:extLst>
                <a:ext uri="{FF2B5EF4-FFF2-40B4-BE49-F238E27FC236}">
                  <a16:creationId xmlns:a16="http://schemas.microsoft.com/office/drawing/2014/main" id="{010C4292-986C-4FC8-8024-72D7237CE3D1}"/>
                </a:ext>
              </a:extLst>
            </p:cNvPr>
            <p:cNvSpPr/>
            <p:nvPr/>
          </p:nvSpPr>
          <p:spPr>
            <a:xfrm>
              <a:off x="-47529700" y="2342000"/>
              <a:ext cx="302450" cy="299900"/>
            </a:xfrm>
            <a:custGeom>
              <a:avLst/>
              <a:gdLst/>
              <a:ahLst/>
              <a:cxnLst/>
              <a:rect l="l" t="t" r="r" b="b"/>
              <a:pathLst>
                <a:path w="12098" h="11996" extrusionOk="0">
                  <a:moveTo>
                    <a:pt x="7530" y="725"/>
                  </a:moveTo>
                  <a:cubicBezTo>
                    <a:pt x="9672" y="725"/>
                    <a:pt x="11405" y="2457"/>
                    <a:pt x="11405" y="4568"/>
                  </a:cubicBezTo>
                  <a:cubicBezTo>
                    <a:pt x="11405" y="6711"/>
                    <a:pt x="9672" y="8443"/>
                    <a:pt x="7530" y="8443"/>
                  </a:cubicBezTo>
                  <a:cubicBezTo>
                    <a:pt x="5419" y="8443"/>
                    <a:pt x="3686" y="6711"/>
                    <a:pt x="3686" y="4568"/>
                  </a:cubicBezTo>
                  <a:cubicBezTo>
                    <a:pt x="3686" y="2457"/>
                    <a:pt x="5419" y="725"/>
                    <a:pt x="7530" y="725"/>
                  </a:cubicBezTo>
                  <a:close/>
                  <a:moveTo>
                    <a:pt x="4064" y="7530"/>
                  </a:moveTo>
                  <a:cubicBezTo>
                    <a:pt x="4222" y="7719"/>
                    <a:pt x="4379" y="7876"/>
                    <a:pt x="4568" y="8034"/>
                  </a:cubicBezTo>
                  <a:lnTo>
                    <a:pt x="3686" y="8947"/>
                  </a:lnTo>
                  <a:lnTo>
                    <a:pt x="3151" y="8443"/>
                  </a:lnTo>
                  <a:lnTo>
                    <a:pt x="4064" y="7530"/>
                  </a:lnTo>
                  <a:close/>
                  <a:moveTo>
                    <a:pt x="2647" y="8916"/>
                  </a:moveTo>
                  <a:lnTo>
                    <a:pt x="3151" y="9420"/>
                  </a:lnTo>
                  <a:lnTo>
                    <a:pt x="1386" y="11184"/>
                  </a:lnTo>
                  <a:cubicBezTo>
                    <a:pt x="1323" y="11247"/>
                    <a:pt x="1237" y="11279"/>
                    <a:pt x="1146" y="11279"/>
                  </a:cubicBezTo>
                  <a:cubicBezTo>
                    <a:pt x="1056" y="11279"/>
                    <a:pt x="961" y="11247"/>
                    <a:pt x="882" y="11184"/>
                  </a:cubicBezTo>
                  <a:cubicBezTo>
                    <a:pt x="756" y="11090"/>
                    <a:pt x="756" y="10838"/>
                    <a:pt x="882" y="10680"/>
                  </a:cubicBezTo>
                  <a:lnTo>
                    <a:pt x="2647" y="8916"/>
                  </a:lnTo>
                  <a:close/>
                  <a:moveTo>
                    <a:pt x="7530" y="0"/>
                  </a:moveTo>
                  <a:cubicBezTo>
                    <a:pt x="5009" y="0"/>
                    <a:pt x="2962" y="2048"/>
                    <a:pt x="2962" y="4568"/>
                  </a:cubicBezTo>
                  <a:cubicBezTo>
                    <a:pt x="2962" y="5450"/>
                    <a:pt x="3214" y="6270"/>
                    <a:pt x="3623" y="6963"/>
                  </a:cubicBezTo>
                  <a:lnTo>
                    <a:pt x="410" y="10208"/>
                  </a:lnTo>
                  <a:cubicBezTo>
                    <a:pt x="0" y="10586"/>
                    <a:pt x="0" y="11279"/>
                    <a:pt x="410" y="11688"/>
                  </a:cubicBezTo>
                  <a:cubicBezTo>
                    <a:pt x="599" y="11893"/>
                    <a:pt x="867" y="11996"/>
                    <a:pt x="1138" y="11996"/>
                  </a:cubicBezTo>
                  <a:cubicBezTo>
                    <a:pt x="1410" y="11996"/>
                    <a:pt x="1686" y="11893"/>
                    <a:pt x="1890" y="11688"/>
                  </a:cubicBezTo>
                  <a:lnTo>
                    <a:pt x="5135" y="8475"/>
                  </a:lnTo>
                  <a:cubicBezTo>
                    <a:pt x="5829" y="8916"/>
                    <a:pt x="6679" y="9137"/>
                    <a:pt x="7530" y="9137"/>
                  </a:cubicBezTo>
                  <a:cubicBezTo>
                    <a:pt x="10050" y="9137"/>
                    <a:pt x="12098" y="7089"/>
                    <a:pt x="12098" y="4568"/>
                  </a:cubicBezTo>
                  <a:cubicBezTo>
                    <a:pt x="12098" y="2048"/>
                    <a:pt x="10050" y="0"/>
                    <a:pt x="753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36;p51">
              <a:extLst>
                <a:ext uri="{FF2B5EF4-FFF2-40B4-BE49-F238E27FC236}">
                  <a16:creationId xmlns:a16="http://schemas.microsoft.com/office/drawing/2014/main" id="{003AEAA5-64CA-47F6-A346-891778E9718E}"/>
                </a:ext>
              </a:extLst>
            </p:cNvPr>
            <p:cNvSpPr/>
            <p:nvPr/>
          </p:nvSpPr>
          <p:spPr>
            <a:xfrm>
              <a:off x="-47404475" y="2395550"/>
              <a:ext cx="124475" cy="123675"/>
            </a:xfrm>
            <a:custGeom>
              <a:avLst/>
              <a:gdLst/>
              <a:ahLst/>
              <a:cxnLst/>
              <a:rect l="l" t="t" r="r" b="b"/>
              <a:pathLst>
                <a:path w="4979" h="4947" extrusionOk="0">
                  <a:moveTo>
                    <a:pt x="2804" y="2080"/>
                  </a:moveTo>
                  <a:cubicBezTo>
                    <a:pt x="2678" y="2395"/>
                    <a:pt x="2458" y="2647"/>
                    <a:pt x="2174" y="2710"/>
                  </a:cubicBezTo>
                  <a:lnTo>
                    <a:pt x="2174" y="2080"/>
                  </a:lnTo>
                  <a:close/>
                  <a:moveTo>
                    <a:pt x="1828" y="694"/>
                  </a:moveTo>
                  <a:cubicBezTo>
                    <a:pt x="2300" y="694"/>
                    <a:pt x="2678" y="977"/>
                    <a:pt x="2804" y="1418"/>
                  </a:cubicBezTo>
                  <a:lnTo>
                    <a:pt x="1828" y="1418"/>
                  </a:lnTo>
                  <a:cubicBezTo>
                    <a:pt x="1607" y="1418"/>
                    <a:pt x="1481" y="1576"/>
                    <a:pt x="1481" y="1765"/>
                  </a:cubicBezTo>
                  <a:lnTo>
                    <a:pt x="1481" y="2741"/>
                  </a:lnTo>
                  <a:cubicBezTo>
                    <a:pt x="1072" y="2584"/>
                    <a:pt x="757" y="2206"/>
                    <a:pt x="757" y="1765"/>
                  </a:cubicBezTo>
                  <a:cubicBezTo>
                    <a:pt x="757" y="1166"/>
                    <a:pt x="1229" y="694"/>
                    <a:pt x="1828" y="694"/>
                  </a:cubicBezTo>
                  <a:close/>
                  <a:moveTo>
                    <a:pt x="4254" y="2080"/>
                  </a:moveTo>
                  <a:lnTo>
                    <a:pt x="4254" y="4222"/>
                  </a:lnTo>
                  <a:lnTo>
                    <a:pt x="2143" y="4222"/>
                  </a:lnTo>
                  <a:lnTo>
                    <a:pt x="2143" y="3466"/>
                  </a:lnTo>
                  <a:cubicBezTo>
                    <a:pt x="2804" y="3308"/>
                    <a:pt x="3371" y="2804"/>
                    <a:pt x="3498" y="2080"/>
                  </a:cubicBezTo>
                  <a:close/>
                  <a:moveTo>
                    <a:pt x="1796" y="0"/>
                  </a:moveTo>
                  <a:cubicBezTo>
                    <a:pt x="788" y="0"/>
                    <a:pt x="0" y="788"/>
                    <a:pt x="0" y="1765"/>
                  </a:cubicBezTo>
                  <a:cubicBezTo>
                    <a:pt x="0" y="2615"/>
                    <a:pt x="599" y="3340"/>
                    <a:pt x="1418" y="3497"/>
                  </a:cubicBezTo>
                  <a:lnTo>
                    <a:pt x="1418" y="4600"/>
                  </a:lnTo>
                  <a:cubicBezTo>
                    <a:pt x="1418" y="4789"/>
                    <a:pt x="1576" y="4947"/>
                    <a:pt x="1796" y="4947"/>
                  </a:cubicBezTo>
                  <a:lnTo>
                    <a:pt x="4569" y="4947"/>
                  </a:lnTo>
                  <a:cubicBezTo>
                    <a:pt x="4789" y="4947"/>
                    <a:pt x="4947" y="4789"/>
                    <a:pt x="4947" y="4600"/>
                  </a:cubicBezTo>
                  <a:lnTo>
                    <a:pt x="4947" y="1796"/>
                  </a:lnTo>
                  <a:cubicBezTo>
                    <a:pt x="4978" y="1576"/>
                    <a:pt x="4821" y="1418"/>
                    <a:pt x="4632" y="1418"/>
                  </a:cubicBezTo>
                  <a:lnTo>
                    <a:pt x="3498" y="1418"/>
                  </a:lnTo>
                  <a:cubicBezTo>
                    <a:pt x="3371" y="631"/>
                    <a:pt x="2647"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491613412"/>
      </p:ext>
    </p:extLst>
  </p:cSld>
  <p:clrMapOvr>
    <a:masterClrMapping/>
  </p:clrMapOvr>
  <mc:AlternateContent xmlns:mc="http://schemas.openxmlformats.org/markup-compatibility/2006" xmlns:p14="http://schemas.microsoft.com/office/powerpoint/2010/main">
    <mc:Choice Requires="p14">
      <p:transition p14:dur="10" advTm="138469"/>
    </mc:Choice>
    <mc:Fallback xmlns="">
      <p:transition advTm="13846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119679"/>
            <a:ext cx="10307384" cy="2589170"/>
          </a:xfrm>
          <a:prstGeom prst="rect">
            <a:avLst/>
          </a:prstGeom>
          <a:noFill/>
        </p:spPr>
        <p:txBody>
          <a:bodyPr wrap="square" rtlCol="0">
            <a:spAutoFit/>
          </a:bodyPr>
          <a:lstStyle/>
          <a:p>
            <a:pPr marL="342900" indent="-342900" algn="just" rtl="1">
              <a:lnSpc>
                <a:spcPts val="2520"/>
              </a:lnSpc>
              <a:spcAft>
                <a:spcPts val="1800"/>
              </a:spcAft>
              <a:buFont typeface="+mj-lt"/>
              <a:buAutoNum type="arabicPeriod" startAt="5"/>
            </a:pPr>
            <a:r>
              <a:rPr lang="ar-SA" sz="1600" dirty="0">
                <a:effectLst/>
                <a:latin typeface="Alexandria Light" pitchFamily="2" charset="-78"/>
                <a:ea typeface="Calibri" panose="020F0502020204030204" pitchFamily="34" charset="0"/>
                <a:cs typeface="Alexandria Light" pitchFamily="2" charset="-78"/>
              </a:rPr>
              <a:t>مراعاة الفروق الفرديّة بين المتعلّمين؛ من خلال تسجيل الدروس وتكرار مشاهدتها بحسب حاجة المتعلّم.</a:t>
            </a:r>
            <a:endParaRPr lang="ar-SA" sz="1600" dirty="0">
              <a:latin typeface="Alexandria Light" pitchFamily="2" charset="-78"/>
              <a:cs typeface="Alexandria Light" pitchFamily="2" charset="-78"/>
            </a:endParaRPr>
          </a:p>
          <a:p>
            <a:pPr marL="342900" marR="0" indent="-342900" algn="just" rtl="1">
              <a:lnSpc>
                <a:spcPts val="2520"/>
              </a:lnSpc>
              <a:spcAft>
                <a:spcPts val="1800"/>
              </a:spcAft>
              <a:buFont typeface="+mj-lt"/>
              <a:buAutoNum type="arabicPeriod" startAt="5"/>
              <a:tabLst>
                <a:tab pos="135255"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إتاحة الفرصة للمعلّمين بتنويع أساليب وطرائق تدريسهم بشكل أكثر تفاعليّة.  </a:t>
            </a:r>
          </a:p>
          <a:p>
            <a:pPr marL="342900" marR="0" indent="-342900" algn="just" rtl="1">
              <a:lnSpc>
                <a:spcPts val="2520"/>
              </a:lnSpc>
              <a:spcAft>
                <a:spcPts val="1800"/>
              </a:spcAft>
              <a:buFont typeface="+mj-lt"/>
              <a:buAutoNum type="arabicPeriod" startAt="5"/>
              <a:tabLst>
                <a:tab pos="135255" algn="l"/>
              </a:tabLst>
            </a:pPr>
            <a:r>
              <a:rPr lang="ar-SA" sz="1600" dirty="0">
                <a:effectLst/>
                <a:latin typeface="Alexandria Light" pitchFamily="2" charset="-78"/>
                <a:ea typeface="Calibri" panose="020F0502020204030204" pitchFamily="34" charset="0"/>
                <a:cs typeface="Alexandria Light" pitchFamily="2" charset="-78"/>
              </a:rPr>
              <a:t>الوصول إلى عدد أكبر من المتعلّمين، في أماكن مختلفة وفي أوقات متباينة.</a:t>
            </a:r>
            <a:endParaRPr lang="en-US" sz="1600" dirty="0">
              <a:latin typeface="Alexandria Light" pitchFamily="2" charset="-78"/>
              <a:ea typeface="Calibri" panose="020F0502020204030204" pitchFamily="34" charset="0"/>
              <a:cs typeface="Alexandria Light" pitchFamily="2" charset="-78"/>
            </a:endParaRPr>
          </a:p>
          <a:p>
            <a:pPr marL="342900" marR="0" indent="-342900" algn="just" rtl="1">
              <a:lnSpc>
                <a:spcPts val="2520"/>
              </a:lnSpc>
              <a:spcAft>
                <a:spcPts val="1800"/>
              </a:spcAft>
              <a:buFont typeface="+mj-lt"/>
              <a:buAutoNum type="arabicPeriod" startAt="5"/>
              <a:tabLst>
                <a:tab pos="135255" algn="l"/>
              </a:tabLst>
            </a:pPr>
            <a:r>
              <a:rPr lang="ar-SA" sz="1600" dirty="0">
                <a:latin typeface="Alexandria Light" pitchFamily="2" charset="-78"/>
                <a:ea typeface="Calibri" panose="020F0502020204030204" pitchFamily="34" charset="0"/>
                <a:cs typeface="Alexandria Light" pitchFamily="2" charset="-78"/>
              </a:rPr>
              <a:t>تطوير مهارات التفكير والبحث والاستكشاف لدى المتعلمين.</a:t>
            </a:r>
          </a:p>
          <a:p>
            <a:pPr marL="342900" marR="0" indent="-342900" algn="just" rtl="1">
              <a:lnSpc>
                <a:spcPts val="2520"/>
              </a:lnSpc>
              <a:spcAft>
                <a:spcPts val="1800"/>
              </a:spcAft>
              <a:buFont typeface="+mj-lt"/>
              <a:buAutoNum type="arabicPeriod" startAt="5"/>
              <a:tabLst>
                <a:tab pos="135255" algn="l"/>
              </a:tabLst>
            </a:pPr>
            <a:r>
              <a:rPr lang="ar-SA" sz="1600" dirty="0">
                <a:latin typeface="Alexandria Light" pitchFamily="2" charset="-78"/>
                <a:ea typeface="Calibri" panose="020F0502020204030204" pitchFamily="34" charset="0"/>
                <a:cs typeface="Alexandria Light" pitchFamily="2" charset="-78"/>
              </a:rPr>
              <a:t>دعم التفاعليّة في التعليم، الأمر المهم لتحقيق نتائج أفضل</a:t>
            </a:r>
            <a:r>
              <a:rPr lang="en-US" sz="1600" dirty="0">
                <a:latin typeface="Alexandria Light" pitchFamily="2" charset="-78"/>
                <a:ea typeface="Calibri" panose="020F0502020204030204" pitchFamily="34" charset="0"/>
                <a:cs typeface="Alexandria Light"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534603" y="1105903"/>
            <a:ext cx="3252787" cy="409086"/>
          </a:xfrm>
          <a:prstGeom prst="rect">
            <a:avLst/>
          </a:prstGeom>
          <a:noFill/>
        </p:spPr>
        <p:txBody>
          <a:bodyPr wrap="square">
            <a:spAutoFit/>
          </a:bodyPr>
          <a:lstStyle/>
          <a:p>
            <a:pPr marR="0" lvl="0" algn="ctr" rtl="1">
              <a:lnSpc>
                <a:spcPct val="125000"/>
              </a:lnSpc>
              <a:spcBef>
                <a:spcPts val="600"/>
              </a:spcBef>
              <a:spcAft>
                <a:spcPts val="600"/>
              </a:spcAft>
            </a:pPr>
            <a:r>
              <a:rPr lang="ar-SA" sz="1800" b="1" dirty="0">
                <a:effectLst/>
                <a:latin typeface="Alexandria Medium" pitchFamily="2" charset="-78"/>
                <a:ea typeface="Calibri" panose="020F0502020204030204" pitchFamily="34" charset="0"/>
                <a:cs typeface="Alexandria Medium" pitchFamily="2" charset="-78"/>
              </a:rPr>
              <a:t>مزايا الفصول الذكية</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12" name="TextBox 10">
            <a:extLst>
              <a:ext uri="{FF2B5EF4-FFF2-40B4-BE49-F238E27FC236}">
                <a16:creationId xmlns:a16="http://schemas.microsoft.com/office/drawing/2014/main" id="{A269C2CD-D89C-4866-A021-DB64635A7EDE}"/>
              </a:ext>
            </a:extLst>
          </p:cNvPr>
          <p:cNvSpPr txBox="1"/>
          <p:nvPr/>
        </p:nvSpPr>
        <p:spPr>
          <a:xfrm>
            <a:off x="4160997" y="5058838"/>
            <a:ext cx="4880134" cy="411908"/>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lvl="0" indent="0" algn="justLow" defTabSz="914400" rtl="1" eaLnBrk="1" fontAlgn="auto" latinLnBrk="0" hangingPunct="1">
              <a:lnSpc>
                <a:spcPts val="2420"/>
              </a:lnSpc>
              <a:spcAft>
                <a:spcPts val="1200"/>
              </a:spcAft>
              <a:buClrTx/>
              <a:buSzTx/>
              <a:buFontTx/>
              <a:buNone/>
              <a:tabLs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a:t>
            </a:r>
            <a:r>
              <a:rPr kumimoji="0" lang="ar-SA" sz="1600" b="0" i="0" u="none" strike="noStrike" kern="1200" cap="none" spc="0" normalizeH="0" baseline="0" noProof="0" dirty="0">
                <a:ln>
                  <a:noFill/>
                </a:ln>
                <a:solidFill>
                  <a:srgbClr val="FFFFFF"/>
                </a:solidFill>
                <a:effectLst/>
                <a:uLnTx/>
                <a:uFillTx/>
                <a:latin typeface="Alexandria Medium" pitchFamily="2" charset="-78"/>
                <a:cs typeface="Alexandria Medium" pitchFamily="2" charset="-78"/>
              </a:rPr>
              <a:t>والسؤال ما أهمية </a:t>
            </a:r>
            <a:r>
              <a:rPr lang="ar-SA" sz="1600" dirty="0">
                <a:latin typeface="Alexandria Medium" pitchFamily="2" charset="-78"/>
                <a:cs typeface="Alexandria Medium" pitchFamily="2" charset="-78"/>
              </a:rPr>
              <a:t>الفصول الذكية </a:t>
            </a:r>
            <a:r>
              <a:rPr kumimoji="0" lang="ar-SA" sz="2400" b="0" i="0" u="none" strike="noStrike" kern="1200" cap="none" spc="0" normalizeH="0" baseline="0" noProof="0" dirty="0">
                <a:ln>
                  <a:noFill/>
                </a:ln>
                <a:solidFill>
                  <a:srgbClr val="FFFFFF"/>
                </a:solidFill>
                <a:effectLst/>
                <a:uLnTx/>
                <a:uFillTx/>
                <a:latin typeface="Alexandria Medium" pitchFamily="2" charset="-78"/>
                <a:cs typeface="Alexandria Medium" pitchFamily="2" charset="-78"/>
              </a:rPr>
              <a:t>؟</a:t>
            </a:r>
            <a:endParaRPr kumimoji="0" lang="ar-SA" sz="1600" b="0" i="0" u="none" strike="noStrike" kern="1200" cap="none" spc="0" normalizeH="0" baseline="0" noProof="0" dirty="0">
              <a:ln>
                <a:noFill/>
              </a:ln>
              <a:solidFill>
                <a:srgbClr val="FFFFFF"/>
              </a:solidFill>
              <a:effectLst/>
              <a:uLnTx/>
              <a:uFillTx/>
              <a:latin typeface="Alexandria Medium" pitchFamily="2" charset="-78"/>
              <a:cs typeface="Alexandria Medium" pitchFamily="2" charset="-78"/>
            </a:endParaRPr>
          </a:p>
        </p:txBody>
      </p:sp>
      <p:sp>
        <p:nvSpPr>
          <p:cNvPr id="13" name="Google Shape;6475;p53">
            <a:extLst>
              <a:ext uri="{FF2B5EF4-FFF2-40B4-BE49-F238E27FC236}">
                <a16:creationId xmlns:a16="http://schemas.microsoft.com/office/drawing/2014/main" id="{9214D9CB-9552-47CD-90F3-04838B52A4CD}"/>
              </a:ext>
            </a:extLst>
          </p:cNvPr>
          <p:cNvSpPr/>
          <p:nvPr/>
        </p:nvSpPr>
        <p:spPr>
          <a:xfrm>
            <a:off x="2637473" y="4794509"/>
            <a:ext cx="996220" cy="859458"/>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007402616"/>
      </p:ext>
    </p:extLst>
  </p:cSld>
  <p:clrMapOvr>
    <a:masterClrMapping/>
  </p:clrMapOvr>
  <mc:AlternateContent xmlns:mc="http://schemas.openxmlformats.org/markup-compatibility/2006" xmlns:p14="http://schemas.microsoft.com/office/powerpoint/2010/main">
    <mc:Choice Requires="p14">
      <p:transition p14:dur="10" advTm="229728"/>
    </mc:Choice>
    <mc:Fallback xmlns="">
      <p:transition advTm="22972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846068" y="2412216"/>
            <a:ext cx="8353017" cy="2973891"/>
          </a:xfrm>
          <a:prstGeom prst="rect">
            <a:avLst/>
          </a:prstGeom>
          <a:noFill/>
        </p:spPr>
        <p:txBody>
          <a:bodyPr wrap="square" rtlCol="0">
            <a:spAutoFit/>
          </a:bodyPr>
          <a:lstStyle/>
          <a:p>
            <a:pPr algn="justLow" rtl="1">
              <a:lnSpc>
                <a:spcPts val="2920"/>
              </a:lnSpc>
              <a:spcBef>
                <a:spcPts val="600"/>
              </a:spcBef>
              <a:spcAft>
                <a:spcPts val="1200"/>
              </a:spcAft>
            </a:pPr>
            <a:r>
              <a:rPr lang="ar-SA" sz="1600" dirty="0">
                <a:latin typeface="Alexandria Light" pitchFamily="2" charset="-78"/>
                <a:ea typeface="Calibri" panose="020F0502020204030204" pitchFamily="34" charset="0"/>
                <a:cs typeface="Alexandria Light" pitchFamily="2" charset="-78"/>
              </a:rPr>
              <a:t>    وتتجلى أهميتها في نقطتين أساسيتين هما كالآتي:</a:t>
            </a:r>
          </a:p>
          <a:p>
            <a:pPr marL="342900" indent="-342900" algn="justLow" rtl="1">
              <a:lnSpc>
                <a:spcPts val="2920"/>
              </a:lnSpc>
              <a:spcBef>
                <a:spcPts val="600"/>
              </a:spcBef>
              <a:spcAft>
                <a:spcPts val="1200"/>
              </a:spcAft>
              <a:buFont typeface="+mj-lt"/>
              <a:buAutoNum type="arabicPeriod"/>
            </a:pPr>
            <a:r>
              <a:rPr lang="en-US" sz="18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الاستفادة من الإمكانيّات والأدوات التكنولوجيّة المتوفّرة في عصرنا الحاليّ للوصول إلى تعلّم تفاعليّ وفعّال، عِوضاً عن الطريقة التقليديّة التي يغلب عليها السكون والرتابة</a:t>
            </a:r>
            <a:r>
              <a:rPr lang="en-US" sz="1600" dirty="0">
                <a:effectLst/>
                <a:latin typeface="Alexandria Light" pitchFamily="2" charset="-78"/>
                <a:ea typeface="Calibri" panose="020F0502020204030204" pitchFamily="34" charset="0"/>
                <a:cs typeface="Alexandria Light" pitchFamily="2" charset="-78"/>
              </a:rPr>
              <a:t>.</a:t>
            </a:r>
          </a:p>
          <a:p>
            <a:pPr marL="342900" indent="-342900" algn="justLow" rtl="1">
              <a:lnSpc>
                <a:spcPts val="2920"/>
              </a:lnSpc>
              <a:spcBef>
                <a:spcPts val="600"/>
              </a:spcBef>
              <a:spcAft>
                <a:spcPts val="1200"/>
              </a:spcAft>
              <a:buFont typeface="+mj-lt"/>
              <a:buAutoNum type="arabicPeriod"/>
            </a:pPr>
            <a:r>
              <a:rPr lang="en-US" sz="16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الوصول إلى الموارد والمحـتوى والمصادر والمواد التعليميّة بكل يُسر وسهولة، واختيار الوسيلة التكنولوجيّة المناسبة</a:t>
            </a:r>
            <a:r>
              <a:rPr lang="en-US" sz="1600" dirty="0">
                <a:effectLst/>
                <a:latin typeface="Alexandria Light" pitchFamily="2" charset="-78"/>
                <a:ea typeface="Calibri" panose="020F0502020204030204" pitchFamily="34" charset="0"/>
                <a:cs typeface="Alexandria Light" pitchFamily="2" charset="-78"/>
              </a:rPr>
              <a:t>.</a:t>
            </a:r>
            <a:endParaRPr lang="ar-SA" sz="1600" dirty="0">
              <a:effectLst/>
              <a:latin typeface="Alexandria Light" pitchFamily="2" charset="-78"/>
              <a:ea typeface="Calibri" panose="020F0502020204030204" pitchFamily="34" charset="0"/>
              <a:cs typeface="Alexandria Light" pitchFamily="2" charset="-78"/>
            </a:endParaRPr>
          </a:p>
          <a:p>
            <a:pPr algn="justLow" rtl="1">
              <a:lnSpc>
                <a:spcPts val="2920"/>
              </a:lnSpc>
              <a:spcBef>
                <a:spcPts val="600"/>
              </a:spcBef>
              <a:spcAft>
                <a:spcPts val="12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2942839" cy="373757"/>
          </a:xfrm>
          <a:prstGeom prst="rect">
            <a:avLst/>
          </a:prstGeom>
          <a:noFill/>
        </p:spPr>
        <p:txBody>
          <a:bodyPr wrap="square">
            <a:spAutoFit/>
          </a:bodyPr>
          <a:lstStyle/>
          <a:p>
            <a:pPr algn="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أهمية الفصول الذكيّة</a:t>
            </a:r>
            <a:r>
              <a:rPr lang="en-US" sz="1800" dirty="0">
                <a:effectLst/>
                <a:latin typeface="Alexandria Medium" pitchFamily="2" charset="-78"/>
                <a:ea typeface="Calibri" panose="020F0502020204030204" pitchFamily="34" charset="0"/>
                <a:cs typeface="Alexandria Medium" pitchFamily="2" charset="-78"/>
              </a:rPr>
              <a:t> </a:t>
            </a:r>
            <a:endParaRPr lang="en-US" sz="1400" dirty="0">
              <a:effectLst/>
              <a:latin typeface="Alexandria Medium" pitchFamily="2" charset="-78"/>
              <a:ea typeface="Calibri" panose="020F0502020204030204" pitchFamily="34" charset="0"/>
              <a:cs typeface="Alexandria Medium" pitchFamily="2" charset="-78"/>
            </a:endParaRPr>
          </a:p>
        </p:txBody>
      </p:sp>
      <p:grpSp>
        <p:nvGrpSpPr>
          <p:cNvPr id="11" name="Google Shape;6542;p53">
            <a:extLst>
              <a:ext uri="{FF2B5EF4-FFF2-40B4-BE49-F238E27FC236}">
                <a16:creationId xmlns:a16="http://schemas.microsoft.com/office/drawing/2014/main" id="{8F1E0A8A-EBF2-4F79-88D0-E36DF0C8FE04}"/>
              </a:ext>
            </a:extLst>
          </p:cNvPr>
          <p:cNvGrpSpPr/>
          <p:nvPr/>
        </p:nvGrpSpPr>
        <p:grpSpPr>
          <a:xfrm>
            <a:off x="1806794" y="3968985"/>
            <a:ext cx="636237" cy="683627"/>
            <a:chOff x="-32569575" y="3586425"/>
            <a:chExt cx="292225" cy="291450"/>
          </a:xfrm>
        </p:grpSpPr>
        <p:sp>
          <p:nvSpPr>
            <p:cNvPr id="12" name="Google Shape;6543;p53">
              <a:extLst>
                <a:ext uri="{FF2B5EF4-FFF2-40B4-BE49-F238E27FC236}">
                  <a16:creationId xmlns:a16="http://schemas.microsoft.com/office/drawing/2014/main" id="{CBDBD55D-AE11-4B2E-995E-29150FE9F992}"/>
                </a:ext>
              </a:extLst>
            </p:cNvPr>
            <p:cNvSpPr/>
            <p:nvPr/>
          </p:nvSpPr>
          <p:spPr>
            <a:xfrm>
              <a:off x="-32569575" y="3672275"/>
              <a:ext cx="292225" cy="205600"/>
            </a:xfrm>
            <a:custGeom>
              <a:avLst/>
              <a:gdLst/>
              <a:ahLst/>
              <a:cxnLst/>
              <a:rect l="l" t="t" r="r" b="b"/>
              <a:pathLst>
                <a:path w="11689" h="8224" extrusionOk="0">
                  <a:moveTo>
                    <a:pt x="5860" y="1"/>
                  </a:moveTo>
                  <a:cubicBezTo>
                    <a:pt x="4506" y="1"/>
                    <a:pt x="3340" y="1040"/>
                    <a:pt x="3151" y="2332"/>
                  </a:cubicBezTo>
                  <a:cubicBezTo>
                    <a:pt x="3119" y="2521"/>
                    <a:pt x="3277" y="2710"/>
                    <a:pt x="3497" y="2710"/>
                  </a:cubicBezTo>
                  <a:lnTo>
                    <a:pt x="5514" y="2710"/>
                  </a:lnTo>
                  <a:lnTo>
                    <a:pt x="5514" y="3435"/>
                  </a:lnTo>
                  <a:lnTo>
                    <a:pt x="2395" y="3435"/>
                  </a:lnTo>
                  <a:cubicBezTo>
                    <a:pt x="1859" y="3435"/>
                    <a:pt x="1387" y="3907"/>
                    <a:pt x="1387" y="4443"/>
                  </a:cubicBezTo>
                  <a:lnTo>
                    <a:pt x="1387" y="4852"/>
                  </a:lnTo>
                  <a:cubicBezTo>
                    <a:pt x="599" y="5010"/>
                    <a:pt x="0" y="5703"/>
                    <a:pt x="0" y="6554"/>
                  </a:cubicBezTo>
                  <a:cubicBezTo>
                    <a:pt x="0" y="7499"/>
                    <a:pt x="757" y="8223"/>
                    <a:pt x="1702" y="8223"/>
                  </a:cubicBezTo>
                  <a:cubicBezTo>
                    <a:pt x="2647" y="8223"/>
                    <a:pt x="3403" y="7499"/>
                    <a:pt x="3403" y="6554"/>
                  </a:cubicBezTo>
                  <a:cubicBezTo>
                    <a:pt x="3403" y="5703"/>
                    <a:pt x="2804" y="5041"/>
                    <a:pt x="2017" y="4852"/>
                  </a:cubicBezTo>
                  <a:lnTo>
                    <a:pt x="2017" y="4443"/>
                  </a:lnTo>
                  <a:cubicBezTo>
                    <a:pt x="2017" y="4254"/>
                    <a:pt x="2174" y="4096"/>
                    <a:pt x="2363" y="4096"/>
                  </a:cubicBezTo>
                  <a:lnTo>
                    <a:pt x="5482" y="4096"/>
                  </a:lnTo>
                  <a:lnTo>
                    <a:pt x="5482" y="4821"/>
                  </a:lnTo>
                  <a:cubicBezTo>
                    <a:pt x="4695" y="4978"/>
                    <a:pt x="4096" y="5672"/>
                    <a:pt x="4096" y="6491"/>
                  </a:cubicBezTo>
                  <a:cubicBezTo>
                    <a:pt x="4096" y="7436"/>
                    <a:pt x="4852" y="8192"/>
                    <a:pt x="5797" y="8192"/>
                  </a:cubicBezTo>
                  <a:cubicBezTo>
                    <a:pt x="6742" y="8192"/>
                    <a:pt x="7499" y="7436"/>
                    <a:pt x="7499" y="6491"/>
                  </a:cubicBezTo>
                  <a:cubicBezTo>
                    <a:pt x="7499" y="5672"/>
                    <a:pt x="6900" y="5010"/>
                    <a:pt x="6112" y="4821"/>
                  </a:cubicBezTo>
                  <a:lnTo>
                    <a:pt x="6112" y="4096"/>
                  </a:lnTo>
                  <a:lnTo>
                    <a:pt x="9231" y="4096"/>
                  </a:lnTo>
                  <a:cubicBezTo>
                    <a:pt x="9420" y="4096"/>
                    <a:pt x="9578" y="4254"/>
                    <a:pt x="9578" y="4443"/>
                  </a:cubicBezTo>
                  <a:lnTo>
                    <a:pt x="9578" y="4852"/>
                  </a:lnTo>
                  <a:cubicBezTo>
                    <a:pt x="8790" y="5010"/>
                    <a:pt x="8192" y="5703"/>
                    <a:pt x="8192" y="6554"/>
                  </a:cubicBezTo>
                  <a:cubicBezTo>
                    <a:pt x="8192" y="7499"/>
                    <a:pt x="8948" y="8223"/>
                    <a:pt x="9893" y="8223"/>
                  </a:cubicBezTo>
                  <a:cubicBezTo>
                    <a:pt x="10838" y="8223"/>
                    <a:pt x="11594" y="7499"/>
                    <a:pt x="11594" y="6554"/>
                  </a:cubicBezTo>
                  <a:cubicBezTo>
                    <a:pt x="11689" y="5703"/>
                    <a:pt x="11153" y="5010"/>
                    <a:pt x="10366" y="4852"/>
                  </a:cubicBezTo>
                  <a:lnTo>
                    <a:pt x="10366" y="4443"/>
                  </a:lnTo>
                  <a:cubicBezTo>
                    <a:pt x="10366" y="3907"/>
                    <a:pt x="9893" y="3435"/>
                    <a:pt x="9326" y="3435"/>
                  </a:cubicBezTo>
                  <a:lnTo>
                    <a:pt x="6238" y="3435"/>
                  </a:lnTo>
                  <a:lnTo>
                    <a:pt x="6238" y="2710"/>
                  </a:lnTo>
                  <a:lnTo>
                    <a:pt x="8223" y="2710"/>
                  </a:lnTo>
                  <a:cubicBezTo>
                    <a:pt x="8444" y="2710"/>
                    <a:pt x="8601" y="2521"/>
                    <a:pt x="8601" y="2332"/>
                  </a:cubicBezTo>
                  <a:cubicBezTo>
                    <a:pt x="8381" y="977"/>
                    <a:pt x="7247" y="1"/>
                    <a:pt x="586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544;p53">
              <a:extLst>
                <a:ext uri="{FF2B5EF4-FFF2-40B4-BE49-F238E27FC236}">
                  <a16:creationId xmlns:a16="http://schemas.microsoft.com/office/drawing/2014/main" id="{2AE079A8-0C5D-466F-AF02-D8F931258813}"/>
                </a:ext>
              </a:extLst>
            </p:cNvPr>
            <p:cNvSpPr/>
            <p:nvPr/>
          </p:nvSpPr>
          <p:spPr>
            <a:xfrm>
              <a:off x="-32456950" y="3586425"/>
              <a:ext cx="68550" cy="69350"/>
            </a:xfrm>
            <a:custGeom>
              <a:avLst/>
              <a:gdLst/>
              <a:ahLst/>
              <a:cxnLst/>
              <a:rect l="l" t="t" r="r" b="b"/>
              <a:pathLst>
                <a:path w="2742" h="2774" extrusionOk="0">
                  <a:moveTo>
                    <a:pt x="1355" y="1"/>
                  </a:moveTo>
                  <a:cubicBezTo>
                    <a:pt x="631" y="1"/>
                    <a:pt x="1" y="631"/>
                    <a:pt x="1" y="1387"/>
                  </a:cubicBezTo>
                  <a:cubicBezTo>
                    <a:pt x="1" y="2143"/>
                    <a:pt x="631" y="2773"/>
                    <a:pt x="1355" y="2773"/>
                  </a:cubicBezTo>
                  <a:cubicBezTo>
                    <a:pt x="2111" y="2773"/>
                    <a:pt x="2742" y="2143"/>
                    <a:pt x="2742" y="1387"/>
                  </a:cubicBezTo>
                  <a:cubicBezTo>
                    <a:pt x="2742" y="631"/>
                    <a:pt x="2111" y="1"/>
                    <a:pt x="135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155375361"/>
      </p:ext>
    </p:extLst>
  </p:cSld>
  <p:clrMapOvr>
    <a:masterClrMapping/>
  </p:clrMapOvr>
  <mc:AlternateContent xmlns:mc="http://schemas.openxmlformats.org/markup-compatibility/2006" xmlns:p14="http://schemas.microsoft.com/office/powerpoint/2010/main">
    <mc:Choice Requires="p14">
      <p:transition p14:dur="10" advTm="156179"/>
    </mc:Choice>
    <mc:Fallback xmlns="">
      <p:transition advTm="15617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904712" y="1932745"/>
            <a:ext cx="8353017" cy="4342856"/>
          </a:xfrm>
          <a:prstGeom prst="rect">
            <a:avLst/>
          </a:prstGeom>
          <a:noFill/>
        </p:spPr>
        <p:txBody>
          <a:bodyPr wrap="square" rtlCol="0">
            <a:spAutoFit/>
          </a:bodyPr>
          <a:lstStyle/>
          <a:p>
            <a:pPr algn="r" rtl="1">
              <a:lnSpc>
                <a:spcPts val="2960"/>
              </a:lnSpc>
              <a:spcAft>
                <a:spcPts val="1800"/>
              </a:spcAft>
            </a:pPr>
            <a:r>
              <a:rPr lang="ar-SA" dirty="0">
                <a:latin typeface="Alexandria Light" pitchFamily="2" charset="-78"/>
                <a:cs typeface="Alexandria Light" pitchFamily="2" charset="-78"/>
              </a:rPr>
              <a:t>     الفصول الذكية هي فـصول دراسـية تتيح توفير فرص جديدة في التعلـيم والـتعلم عــن طريــق دمــج الــشبكات الرقميــة، والأدوات التكنولوجية السمعية والبصرية لذلك لابـد أن تتوفر فيها البرامج و الأجهزة.</a:t>
            </a:r>
            <a:r>
              <a:rPr lang="ar-SA" sz="1800" dirty="0">
                <a:effectLst/>
                <a:latin typeface="Alexandria Light" pitchFamily="2" charset="-78"/>
                <a:ea typeface="Calibri" panose="020F0502020204030204" pitchFamily="34" charset="0"/>
                <a:cs typeface="Alexandria Light" pitchFamily="2" charset="-78"/>
              </a:rPr>
              <a:t> بحسب حاجة كل فصل دراسي ،من أهم الأجهزة</a:t>
            </a:r>
            <a:r>
              <a:rPr lang="en-US" sz="1800" dirty="0">
                <a:effectLst/>
                <a:latin typeface="Alexandria Light" pitchFamily="2" charset="-78"/>
                <a:ea typeface="Calibri" panose="020F0502020204030204" pitchFamily="34" charset="0"/>
                <a:cs typeface="Alexandria Light" pitchFamily="2" charset="-78"/>
              </a:rPr>
              <a:t>:</a:t>
            </a:r>
            <a:endParaRPr lang="en-US" dirty="0">
              <a:latin typeface="Alexandria Light" pitchFamily="2" charset="-78"/>
              <a:ea typeface="Calibri" panose="020F0502020204030204" pitchFamily="34" charset="0"/>
              <a:cs typeface="Alexandria Light" pitchFamily="2" charset="-78"/>
            </a:endParaRPr>
          </a:p>
          <a:p>
            <a:pPr marL="285750" indent="-285750" algn="r" rtl="1">
              <a:lnSpc>
                <a:spcPts val="2560"/>
              </a:lnSpc>
              <a:spcAft>
                <a:spcPts val="1800"/>
              </a:spcAft>
              <a:buFontTx/>
              <a:buChar char="-"/>
            </a:pPr>
            <a:r>
              <a:rPr lang="ar-SA" sz="1800" dirty="0">
                <a:effectLst/>
                <a:latin typeface="Alexandria Light" pitchFamily="2" charset="-78"/>
                <a:ea typeface="Calibri" panose="020F0502020204030204" pitchFamily="34" charset="0"/>
                <a:cs typeface="Alexandria Light" pitchFamily="2" charset="-78"/>
              </a:rPr>
              <a:t>أجهزة العرض</a:t>
            </a:r>
            <a:r>
              <a:rPr lang="en-US" sz="1800" dirty="0">
                <a:effectLst/>
                <a:latin typeface="Alexandria Light" pitchFamily="2" charset="-78"/>
                <a:ea typeface="Calibri" panose="020F0502020204030204" pitchFamily="34" charset="0"/>
                <a:cs typeface="Alexandria Light" pitchFamily="2" charset="-78"/>
              </a:rPr>
              <a:t> Projectors.</a:t>
            </a:r>
            <a:br>
              <a:rPr lang="en-US" sz="1800" dirty="0">
                <a:effectLst/>
                <a:latin typeface="Alexandria Light" pitchFamily="2" charset="-78"/>
                <a:ea typeface="Calibri" panose="020F0502020204030204" pitchFamily="34" charset="0"/>
                <a:cs typeface="Alexandria Light" pitchFamily="2" charset="-78"/>
              </a:rPr>
            </a:br>
            <a:r>
              <a:rPr lang="ar-SA" sz="1800" dirty="0">
                <a:effectLst/>
                <a:latin typeface="Alexandria Light" pitchFamily="2" charset="-78"/>
                <a:ea typeface="Calibri" panose="020F0502020204030204" pitchFamily="34" charset="0"/>
                <a:cs typeface="Alexandria Light" pitchFamily="2" charset="-78"/>
              </a:rPr>
              <a:t>- الحواسيب المكتبية أو المحمولة</a:t>
            </a:r>
            <a:r>
              <a:rPr lang="en-US" sz="1800" dirty="0">
                <a:effectLst/>
                <a:latin typeface="Alexandria Light" pitchFamily="2" charset="-78"/>
                <a:ea typeface="Calibri" panose="020F0502020204030204" pitchFamily="34" charset="0"/>
                <a:cs typeface="Alexandria Light" pitchFamily="2" charset="-78"/>
              </a:rPr>
              <a:t>.</a:t>
            </a:r>
            <a:br>
              <a:rPr lang="en-US" sz="1800" dirty="0">
                <a:effectLst/>
                <a:latin typeface="Alexandria Light" pitchFamily="2" charset="-78"/>
                <a:ea typeface="Calibri" panose="020F0502020204030204" pitchFamily="34" charset="0"/>
                <a:cs typeface="Alexandria Light" pitchFamily="2" charset="-78"/>
              </a:rPr>
            </a:br>
            <a:r>
              <a:rPr lang="ar-SA" sz="1800" dirty="0">
                <a:effectLst/>
                <a:latin typeface="Alexandria Light" pitchFamily="2" charset="-78"/>
                <a:ea typeface="Calibri" panose="020F0502020204030204" pitchFamily="34" charset="0"/>
                <a:cs typeface="Alexandria Light" pitchFamily="2" charset="-78"/>
              </a:rPr>
              <a:t>- الألواح الذكية</a:t>
            </a:r>
            <a:r>
              <a:rPr lang="en-US" sz="1800" dirty="0">
                <a:effectLst/>
                <a:latin typeface="Alexandria Light" pitchFamily="2" charset="-78"/>
                <a:ea typeface="Calibri" panose="020F0502020204030204" pitchFamily="34" charset="0"/>
                <a:cs typeface="Alexandria Light" pitchFamily="2" charset="-78"/>
              </a:rPr>
              <a:t>.</a:t>
            </a:r>
            <a:br>
              <a:rPr lang="en-US" sz="1800" dirty="0">
                <a:effectLst/>
                <a:latin typeface="Alexandria Light" pitchFamily="2" charset="-78"/>
                <a:ea typeface="Calibri" panose="020F0502020204030204" pitchFamily="34" charset="0"/>
                <a:cs typeface="Alexandria Light" pitchFamily="2" charset="-78"/>
              </a:rPr>
            </a:br>
            <a:r>
              <a:rPr lang="ar-SA" sz="1800" dirty="0">
                <a:effectLst/>
                <a:latin typeface="Alexandria Light" pitchFamily="2" charset="-78"/>
                <a:ea typeface="Calibri" panose="020F0502020204030204" pitchFamily="34" charset="0"/>
                <a:cs typeface="Alexandria Light" pitchFamily="2" charset="-78"/>
              </a:rPr>
              <a:t>- ميكروفون</a:t>
            </a:r>
            <a:r>
              <a:rPr lang="en-US" sz="1800" dirty="0">
                <a:effectLst/>
                <a:latin typeface="Alexandria Light" pitchFamily="2" charset="-78"/>
                <a:ea typeface="Calibri" panose="020F0502020204030204" pitchFamily="34" charset="0"/>
                <a:cs typeface="Alexandria Light" pitchFamily="2" charset="-78"/>
              </a:rPr>
              <a:t>.</a:t>
            </a:r>
            <a:br>
              <a:rPr lang="en-US" sz="1800" dirty="0">
                <a:effectLst/>
                <a:latin typeface="Alexandria Light" pitchFamily="2" charset="-78"/>
                <a:ea typeface="Calibri" panose="020F0502020204030204" pitchFamily="34" charset="0"/>
                <a:cs typeface="Alexandria Light" pitchFamily="2" charset="-78"/>
              </a:rPr>
            </a:br>
            <a:r>
              <a:rPr lang="ar-SA" sz="1800" dirty="0">
                <a:effectLst/>
                <a:latin typeface="Alexandria Light" pitchFamily="2" charset="-78"/>
                <a:ea typeface="Calibri" panose="020F0502020204030204" pitchFamily="34" charset="0"/>
                <a:cs typeface="Alexandria Light" pitchFamily="2" charset="-78"/>
              </a:rPr>
              <a:t>- السبورة الذكية</a:t>
            </a:r>
            <a:r>
              <a:rPr lang="en-US" sz="1800" dirty="0">
                <a:effectLst/>
                <a:latin typeface="Alexandria Light" pitchFamily="2" charset="-78"/>
                <a:ea typeface="Calibri" panose="020F0502020204030204" pitchFamily="34" charset="0"/>
                <a:cs typeface="Alexandria Light" pitchFamily="2" charset="-78"/>
              </a:rPr>
              <a:t> Smart Board.</a:t>
            </a:r>
            <a:br>
              <a:rPr lang="en-US" sz="1800" dirty="0">
                <a:effectLst/>
                <a:latin typeface="Alexandria Light" pitchFamily="2" charset="-78"/>
                <a:ea typeface="Calibri" panose="020F0502020204030204" pitchFamily="34" charset="0"/>
                <a:cs typeface="Alexandria Light" pitchFamily="2" charset="-78"/>
              </a:rPr>
            </a:br>
            <a:r>
              <a:rPr lang="en-US" sz="1800" dirty="0">
                <a:effectLst/>
                <a:latin typeface="Alexandria Light" pitchFamily="2" charset="-78"/>
                <a:ea typeface="Calibri" panose="020F0502020204030204" pitchFamily="34" charset="0"/>
                <a:cs typeface="Alexandria Light" pitchFamily="2" charset="-78"/>
              </a:rPr>
              <a:t>-  </a:t>
            </a:r>
            <a:r>
              <a:rPr lang="ar-SA" sz="1800" dirty="0">
                <a:effectLst/>
                <a:latin typeface="Alexandria Light" pitchFamily="2" charset="-78"/>
                <a:ea typeface="Calibri" panose="020F0502020204030204" pitchFamily="34" charset="0"/>
                <a:cs typeface="Alexandria Light" pitchFamily="2" charset="-78"/>
              </a:rPr>
              <a:t>شبكة الإنترنت</a:t>
            </a:r>
            <a:r>
              <a:rPr lang="en-US" sz="1800" dirty="0">
                <a:effectLst/>
                <a:latin typeface="Alexandria Light" pitchFamily="2" charset="-78"/>
                <a:ea typeface="Calibri" panose="020F0502020204030204" pitchFamily="34" charset="0"/>
                <a:cs typeface="Alexandria Light" pitchFamily="2" charset="-78"/>
              </a:rPr>
              <a:t>.</a:t>
            </a:r>
            <a:br>
              <a:rPr lang="en-US" sz="1800" dirty="0">
                <a:effectLst/>
                <a:latin typeface="Alexandria Light" pitchFamily="2" charset="-78"/>
                <a:ea typeface="Calibri" panose="020F0502020204030204" pitchFamily="34" charset="0"/>
                <a:cs typeface="Alexandria Light" pitchFamily="2" charset="-78"/>
              </a:rPr>
            </a:br>
            <a:r>
              <a:rPr lang="ar-SA" sz="18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الكاميرا</a:t>
            </a:r>
            <a:r>
              <a:rPr lang="en-US" sz="1600" dirty="0">
                <a:effectLst/>
                <a:latin typeface="Alexandria Light" pitchFamily="2" charset="-78"/>
                <a:ea typeface="Calibri" panose="020F0502020204030204" pitchFamily="34" charset="0"/>
                <a:cs typeface="Alexandria Light" pitchFamily="2" charset="-78"/>
              </a:rPr>
              <a:t>.</a:t>
            </a:r>
            <a:endParaRPr lang="ar-SA" sz="1600" dirty="0">
              <a:effectLst/>
              <a:latin typeface="Alexandria Light" pitchFamily="2" charset="-78"/>
              <a:ea typeface="Calibri" panose="020F0502020204030204" pitchFamily="34" charset="0"/>
              <a:cs typeface="Alexandria Light" pitchFamily="2" charset="-78"/>
            </a:endParaRPr>
          </a:p>
          <a:p>
            <a:pPr algn="r" rtl="1">
              <a:lnSpc>
                <a:spcPts val="2560"/>
              </a:lnSpc>
              <a:spcAft>
                <a:spcPts val="1800"/>
              </a:spcAft>
            </a:pPr>
            <a:r>
              <a:rPr lang="ar-SA" sz="1600" dirty="0">
                <a:effectLst/>
                <a:latin typeface="Alexandria Light" pitchFamily="2" charset="-78"/>
                <a:ea typeface="Calibri" panose="020F0502020204030204" pitchFamily="34" charset="0"/>
                <a:cs typeface="Alexandria Light" pitchFamily="2" charset="-78"/>
              </a:rPr>
              <a:t>      </a:t>
            </a: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5246371" cy="371705"/>
          </a:xfrm>
          <a:prstGeom prst="rect">
            <a:avLst/>
          </a:prstGeom>
          <a:noFill/>
        </p:spPr>
        <p:txBody>
          <a:bodyPr wrap="square">
            <a:spAutoFit/>
          </a:bodyPr>
          <a:lstStyle/>
          <a:p>
            <a:pPr algn="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المتطلبات التكنولوجية </a:t>
            </a:r>
            <a:r>
              <a:rPr lang="ar-SA" dirty="0">
                <a:latin typeface="Alexandria Medium" pitchFamily="2" charset="-78"/>
                <a:ea typeface="Calibri" panose="020F0502020204030204" pitchFamily="34" charset="0"/>
                <a:cs typeface="Alexandria Medium" pitchFamily="2" charset="-78"/>
              </a:rPr>
              <a:t>لتطبيق</a:t>
            </a:r>
            <a:r>
              <a:rPr lang="ar-SA" sz="1800" dirty="0">
                <a:effectLst/>
                <a:latin typeface="Alexandria Medium" pitchFamily="2" charset="-78"/>
                <a:ea typeface="Calibri" panose="020F0502020204030204" pitchFamily="34" charset="0"/>
                <a:cs typeface="Alexandria Medium" pitchFamily="2" charset="-78"/>
              </a:rPr>
              <a:t> للفصول الذكيّة</a:t>
            </a:r>
            <a:r>
              <a:rPr lang="en-US" sz="1800" dirty="0">
                <a:effectLst/>
                <a:latin typeface="Alexandria Medium" pitchFamily="2" charset="-78"/>
                <a:ea typeface="Calibri" panose="020F0502020204030204" pitchFamily="34" charset="0"/>
                <a:cs typeface="Alexandria Medium" pitchFamily="2" charset="-78"/>
              </a:rPr>
              <a:t> </a:t>
            </a:r>
            <a:endParaRPr lang="en-US" sz="1400" dirty="0">
              <a:effectLst/>
              <a:latin typeface="Alexandria Medium" pitchFamily="2" charset="-78"/>
              <a:ea typeface="Calibri" panose="020F0502020204030204" pitchFamily="34" charset="0"/>
              <a:cs typeface="Alexandria Medium" pitchFamily="2" charset="-78"/>
            </a:endParaRPr>
          </a:p>
        </p:txBody>
      </p:sp>
      <p:sp>
        <p:nvSpPr>
          <p:cNvPr id="10" name="Google Shape;5347;p51">
            <a:extLst>
              <a:ext uri="{FF2B5EF4-FFF2-40B4-BE49-F238E27FC236}">
                <a16:creationId xmlns:a16="http://schemas.microsoft.com/office/drawing/2014/main" id="{AAE30A47-0CD0-44AE-A8DD-B8F97391DEF5}"/>
              </a:ext>
            </a:extLst>
          </p:cNvPr>
          <p:cNvSpPr/>
          <p:nvPr/>
        </p:nvSpPr>
        <p:spPr>
          <a:xfrm>
            <a:off x="1746430" y="3839596"/>
            <a:ext cx="813890" cy="869564"/>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4105280283"/>
      </p:ext>
    </p:extLst>
  </p:cSld>
  <p:clrMapOvr>
    <a:masterClrMapping/>
  </p:clrMapOvr>
  <mc:AlternateContent xmlns:mc="http://schemas.openxmlformats.org/markup-compatibility/2006" xmlns:p14="http://schemas.microsoft.com/office/powerpoint/2010/main">
    <mc:Choice Requires="p14">
      <p:transition p14:dur="10" advTm="81140"/>
    </mc:Choice>
    <mc:Fallback xmlns="">
      <p:transition advTm="8114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739957" y="2067868"/>
            <a:ext cx="8353017" cy="2893741"/>
          </a:xfrm>
          <a:prstGeom prst="rect">
            <a:avLst/>
          </a:prstGeom>
          <a:noFill/>
        </p:spPr>
        <p:txBody>
          <a:bodyPr wrap="square" rtlCol="0">
            <a:spAutoFit/>
          </a:bodyPr>
          <a:lstStyle/>
          <a:p>
            <a:pPr algn="r" rtl="1">
              <a:lnSpc>
                <a:spcPts val="2960"/>
              </a:lnSpc>
              <a:spcAft>
                <a:spcPts val="1800"/>
              </a:spcAft>
            </a:pPr>
            <a:r>
              <a:rPr lang="ar-SA" sz="1600" dirty="0">
                <a:latin typeface="Alexandria Light" pitchFamily="2" charset="-78"/>
                <a:cs typeface="Alexandria Light" pitchFamily="2" charset="-78"/>
              </a:rPr>
              <a:t>  ومـن البرامج المكونة للفـصول الذكيـة:</a:t>
            </a:r>
          </a:p>
          <a:p>
            <a:pPr marL="285750" indent="-285750" algn="r" rtl="1">
              <a:lnSpc>
                <a:spcPts val="2960"/>
              </a:lnSpc>
              <a:spcAft>
                <a:spcPts val="1800"/>
              </a:spcAft>
              <a:buFont typeface="Arial" panose="020B0604020202020204" pitchFamily="34" charset="0"/>
              <a:buChar char="•"/>
            </a:pPr>
            <a:r>
              <a:rPr lang="ar-SA" sz="1600" dirty="0">
                <a:latin typeface="Alexandria Light" pitchFamily="2" charset="-78"/>
                <a:cs typeface="Alexandria Light" pitchFamily="2" charset="-78"/>
              </a:rPr>
              <a:t>بـرامج </a:t>
            </a:r>
            <a:r>
              <a:rPr lang="en-US" sz="1600" dirty="0">
                <a:latin typeface="Alexandria Light" pitchFamily="2" charset="-78"/>
                <a:cs typeface="Alexandria Light" pitchFamily="2" charset="-78"/>
              </a:rPr>
              <a:t>Microsoft Office)</a:t>
            </a:r>
            <a:r>
              <a:rPr lang="ar-SA" sz="1600" dirty="0">
                <a:latin typeface="Alexandria Light" pitchFamily="2" charset="-78"/>
                <a:cs typeface="Alexandria Light" pitchFamily="2" charset="-78"/>
              </a:rPr>
              <a:t>)</a:t>
            </a:r>
          </a:p>
          <a:p>
            <a:pPr marL="285750" indent="-285750" algn="r" rtl="1">
              <a:lnSpc>
                <a:spcPts val="2960"/>
              </a:lnSpc>
              <a:spcAft>
                <a:spcPts val="1800"/>
              </a:spcAft>
              <a:buFont typeface="Arial" panose="020B0604020202020204" pitchFamily="34" charset="0"/>
              <a:buChar char="•"/>
            </a:pPr>
            <a:r>
              <a:rPr lang="ar-SA" sz="1600" dirty="0">
                <a:latin typeface="Alexandria Light" pitchFamily="2" charset="-78"/>
                <a:cs typeface="Alexandria Light" pitchFamily="2" charset="-78"/>
              </a:rPr>
              <a:t> بـرامج الانترنـت (</a:t>
            </a:r>
            <a:r>
              <a:rPr lang="en-US" sz="1600" dirty="0">
                <a:latin typeface="Alexandria Light" pitchFamily="2" charset="-78"/>
                <a:cs typeface="Alexandria Light" pitchFamily="2" charset="-78"/>
              </a:rPr>
              <a:t>Browsers</a:t>
            </a:r>
            <a:r>
              <a:rPr lang="ar-SA" sz="1600" dirty="0">
                <a:latin typeface="Alexandria Light" pitchFamily="2" charset="-78"/>
                <a:cs typeface="Alexandria Light" pitchFamily="2" charset="-78"/>
              </a:rPr>
              <a:t>) </a:t>
            </a:r>
          </a:p>
          <a:p>
            <a:pPr marL="285750" indent="-285750" algn="r" rtl="1">
              <a:lnSpc>
                <a:spcPts val="2960"/>
              </a:lnSpc>
              <a:spcAft>
                <a:spcPts val="1800"/>
              </a:spcAft>
              <a:buFont typeface="Arial" panose="020B0604020202020204" pitchFamily="34" charset="0"/>
              <a:buChar char="•"/>
            </a:pPr>
            <a:r>
              <a:rPr lang="ar-SA" sz="1600" dirty="0">
                <a:latin typeface="Alexandria Light" pitchFamily="2" charset="-78"/>
                <a:cs typeface="Alexandria Light" pitchFamily="2" charset="-78"/>
              </a:rPr>
              <a:t>برامج تشغيل الوسائط من مثل</a:t>
            </a:r>
            <a:r>
              <a:rPr lang="en-US" sz="1600" dirty="0">
                <a:latin typeface="Alexandria Light" pitchFamily="2" charset="-78"/>
                <a:cs typeface="Alexandria Light" pitchFamily="2" charset="-78"/>
              </a:rPr>
              <a:t>(Media Player) </a:t>
            </a:r>
          </a:p>
          <a:p>
            <a:pPr algn="just" rtl="1">
              <a:lnSpc>
                <a:spcPts val="2960"/>
              </a:lnSpc>
              <a:spcAft>
                <a:spcPts val="1800"/>
              </a:spcAft>
            </a:pPr>
            <a:r>
              <a:rPr lang="ar-SA" sz="1600" dirty="0">
                <a:latin typeface="Alexandria Light" pitchFamily="2" charset="-78"/>
                <a:cs typeface="Alexandria Light" pitchFamily="2" charset="-78"/>
              </a:rPr>
              <a:t>  </a:t>
            </a: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5246371" cy="371705"/>
          </a:xfrm>
          <a:prstGeom prst="rect">
            <a:avLst/>
          </a:prstGeom>
          <a:noFill/>
        </p:spPr>
        <p:txBody>
          <a:bodyPr wrap="square">
            <a:spAutoFit/>
          </a:bodyPr>
          <a:lstStyle/>
          <a:p>
            <a:pPr algn="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المتطلبات التكنولوجية لتطبيق للفصول الذكيّة</a:t>
            </a:r>
            <a:r>
              <a:rPr lang="en-US" sz="1800" dirty="0">
                <a:effectLst/>
                <a:latin typeface="Alexandria Medium" pitchFamily="2" charset="-78"/>
                <a:ea typeface="Calibri" panose="020F0502020204030204" pitchFamily="34" charset="0"/>
                <a:cs typeface="Alexandria Medium" pitchFamily="2" charset="-78"/>
              </a:rPr>
              <a:t> </a:t>
            </a:r>
            <a:endParaRPr lang="en-US" sz="1400" dirty="0">
              <a:effectLst/>
              <a:latin typeface="Alexandria Medium" pitchFamily="2" charset="-78"/>
              <a:ea typeface="Calibri" panose="020F0502020204030204" pitchFamily="34" charset="0"/>
              <a:cs typeface="Alexandria Medium" pitchFamily="2" charset="-78"/>
            </a:endParaRPr>
          </a:p>
        </p:txBody>
      </p:sp>
      <p:sp>
        <p:nvSpPr>
          <p:cNvPr id="10" name="Google Shape;5347;p51">
            <a:extLst>
              <a:ext uri="{FF2B5EF4-FFF2-40B4-BE49-F238E27FC236}">
                <a16:creationId xmlns:a16="http://schemas.microsoft.com/office/drawing/2014/main" id="{AAE30A47-0CD0-44AE-A8DD-B8F97391DEF5}"/>
              </a:ext>
            </a:extLst>
          </p:cNvPr>
          <p:cNvSpPr/>
          <p:nvPr/>
        </p:nvSpPr>
        <p:spPr>
          <a:xfrm>
            <a:off x="1746430" y="3839596"/>
            <a:ext cx="813890" cy="869564"/>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744149019"/>
      </p:ext>
    </p:extLst>
  </p:cSld>
  <p:clrMapOvr>
    <a:masterClrMapping/>
  </p:clrMapOvr>
  <mc:AlternateContent xmlns:mc="http://schemas.openxmlformats.org/markup-compatibility/2006" xmlns:p14="http://schemas.microsoft.com/office/powerpoint/2010/main">
    <mc:Choice Requires="p14">
      <p:transition p14:dur="10" advTm="18910"/>
    </mc:Choice>
    <mc:Fallback xmlns="">
      <p:transition advTm="1891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739957" y="2320590"/>
            <a:ext cx="8353017" cy="3586238"/>
          </a:xfrm>
          <a:prstGeom prst="rect">
            <a:avLst/>
          </a:prstGeom>
          <a:noFill/>
        </p:spPr>
        <p:txBody>
          <a:bodyPr wrap="square" rtlCol="0">
            <a:spAutoFit/>
          </a:bodyPr>
          <a:lstStyle/>
          <a:p>
            <a:pPr algn="just" rtl="1">
              <a:lnSpc>
                <a:spcPts val="2960"/>
              </a:lnSpc>
              <a:spcAft>
                <a:spcPts val="1800"/>
              </a:spcAft>
            </a:pPr>
            <a:r>
              <a:rPr lang="ar-SA" sz="1600" dirty="0">
                <a:latin typeface="Alexandria Light" pitchFamily="2" charset="-78"/>
                <a:cs typeface="Alexandria Light" pitchFamily="2" charset="-78"/>
              </a:rPr>
              <a:t>     وأما المعلم فهو بمثابة خبير  يمتلك الخبرات والمعارف المرتبطة بمجال أو منهج معين وبطرائق تدريسه فئة معينة من المتعلمين، ومن خلال البحث والتقصي في تلك الخبرات والعمليات التعليمية الخاصة به يمكن اكتساب معلومات كافية تفيد في بناء نظم التعلم الذكي.</a:t>
            </a:r>
          </a:p>
          <a:p>
            <a:pPr algn="just" rtl="1">
              <a:lnSpc>
                <a:spcPts val="2960"/>
              </a:lnSpc>
              <a:spcAft>
                <a:spcPts val="1800"/>
              </a:spcAft>
            </a:pPr>
            <a:r>
              <a:rPr lang="ar-SA" sz="1600" dirty="0">
                <a:latin typeface="Alexandria Light" pitchFamily="2" charset="-78"/>
                <a:cs typeface="Alexandria Light" pitchFamily="2" charset="-78"/>
              </a:rPr>
              <a:t>     ومن مهامه تشجيع الطلاب على المشاركة في الأنشطة التعليمية، وتنمية مهارات الطلاب وتزويدهم بالكثير من المعلومات والمعارف والمفاهيم التي تساعده في عمليّة التعليم. وتقديم النصائح للطلاب وحل مشاكلهم. وإرشادهم إلى مصادر التعلم الإضافية على الشبكة، وتنظيم التفاعل بين الطلاب داخل الفصول الدراسيّة الذكيّة</a:t>
            </a:r>
            <a:endParaRPr lang="en-US" sz="1600" dirty="0">
              <a:solidFill>
                <a:srgbClr val="00B0F0"/>
              </a:solidFill>
              <a:latin typeface="Alexandria Light" pitchFamily="2" charset="-78"/>
              <a:cs typeface="Alexandria Light" pitchFamily="2" charset="-78"/>
            </a:endParaRPr>
          </a:p>
          <a:p>
            <a:pPr algn="just" rtl="1">
              <a:lnSpc>
                <a:spcPts val="2960"/>
              </a:lnSpc>
              <a:spcAft>
                <a:spcPts val="1800"/>
              </a:spcAft>
            </a:pPr>
            <a:r>
              <a:rPr lang="ar-SA" sz="1600" dirty="0">
                <a:latin typeface="Alexandria Light" pitchFamily="2" charset="-78"/>
                <a:cs typeface="Alexandria Light" pitchFamily="2" charset="-78"/>
              </a:rPr>
              <a:t>. </a:t>
            </a: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Google Shape;5347;p51">
            <a:extLst>
              <a:ext uri="{FF2B5EF4-FFF2-40B4-BE49-F238E27FC236}">
                <a16:creationId xmlns:a16="http://schemas.microsoft.com/office/drawing/2014/main" id="{AAE30A47-0CD0-44AE-A8DD-B8F97391DEF5}"/>
              </a:ext>
            </a:extLst>
          </p:cNvPr>
          <p:cNvSpPr/>
          <p:nvPr/>
        </p:nvSpPr>
        <p:spPr>
          <a:xfrm>
            <a:off x="1746430" y="3839596"/>
            <a:ext cx="813890" cy="869564"/>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TextBox 10">
            <a:extLst>
              <a:ext uri="{FF2B5EF4-FFF2-40B4-BE49-F238E27FC236}">
                <a16:creationId xmlns:a16="http://schemas.microsoft.com/office/drawing/2014/main" id="{21C89CC6-C71B-4242-A2DE-772C7EB9B2B5}"/>
              </a:ext>
            </a:extLst>
          </p:cNvPr>
          <p:cNvSpPr txBox="1"/>
          <p:nvPr/>
        </p:nvSpPr>
        <p:spPr>
          <a:xfrm>
            <a:off x="4024810" y="5472670"/>
            <a:ext cx="5577840" cy="434158"/>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sz="1600" dirty="0">
                <a:solidFill>
                  <a:srgbClr val="FFFFFF"/>
                </a:solidFill>
                <a:latin typeface="Alexandria Light" pitchFamily="2" charset="-78"/>
                <a:cs typeface="Alexandria Light" pitchFamily="2" charset="-78"/>
              </a:rPr>
              <a:t>وسؤالنا هو ما مكونات بيئات التعلم الذكية</a:t>
            </a:r>
            <a:r>
              <a:rPr lang="ar-SA" sz="3200" dirty="0">
                <a:solidFill>
                  <a:srgbClr val="FFFFFF"/>
                </a:solidFill>
                <a:latin typeface="Alexandria Light" pitchFamily="2" charset="-78"/>
                <a:ea typeface="Calibri" panose="020F0502020204030204" pitchFamily="34" charset="0"/>
                <a:cs typeface="Alexandria Light" pitchFamily="2" charset="-78"/>
              </a:rPr>
              <a:t>؟</a:t>
            </a:r>
            <a:endParaRPr lang="ar-SA" sz="1600" dirty="0">
              <a:solidFill>
                <a:srgbClr val="FFFFFF"/>
              </a:solidFill>
              <a:latin typeface="Alexandria Light" pitchFamily="2" charset="-78"/>
              <a:cs typeface="Alexandria Light" pitchFamily="2" charset="-78"/>
            </a:endParaRPr>
          </a:p>
        </p:txBody>
      </p:sp>
    </p:spTree>
    <p:extLst>
      <p:ext uri="{BB962C8B-B14F-4D97-AF65-F5344CB8AC3E}">
        <p14:creationId xmlns:p14="http://schemas.microsoft.com/office/powerpoint/2010/main" val="4092912516"/>
      </p:ext>
    </p:extLst>
  </p:cSld>
  <p:clrMapOvr>
    <a:masterClrMapping/>
  </p:clrMapOvr>
  <mc:AlternateContent xmlns:mc="http://schemas.openxmlformats.org/markup-compatibility/2006" xmlns:p14="http://schemas.microsoft.com/office/powerpoint/2010/main">
    <mc:Choice Requires="p14">
      <p:transition p14:dur="10" advTm="184468"/>
    </mc:Choice>
    <mc:Fallback xmlns="">
      <p:transition advTm="18446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69077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algn="ctr" rtl="1"/>
            <a:endParaRPr lang="ar-SA" sz="1400" b="1" dirty="0">
              <a:solidFill>
                <a:srgbClr val="000000"/>
              </a:solidFill>
              <a:latin typeface="Alexandria Light" pitchFamily="2" charset="-78"/>
              <a:cs typeface="Alexandria Light" pitchFamily="2" charset="-78"/>
            </a:endParaRPr>
          </a:p>
          <a:p>
            <a:pPr algn="ctr" rtl="1"/>
            <a:endParaRPr lang="ar-SA" sz="1400" b="1" dirty="0">
              <a:solidFill>
                <a:srgbClr val="000000"/>
              </a:solidFill>
              <a:latin typeface="Alexandria Light" pitchFamily="2" charset="-78"/>
              <a:cs typeface="Alexandria Light" pitchFamily="2" charset="-78"/>
            </a:endParaRPr>
          </a:p>
          <a:p>
            <a:pPr algn="ctr" rtl="1"/>
            <a:endParaRPr lang="ar-SA" sz="1400" b="1" dirty="0">
              <a:solidFill>
                <a:srgbClr val="000000"/>
              </a:solidFill>
              <a:latin typeface="Alexandria Light" pitchFamily="2" charset="-78"/>
              <a:cs typeface="Alexandria Light" pitchFamily="2" charset="-78"/>
            </a:endParaRPr>
          </a:p>
          <a:p>
            <a:pPr algn="ctr" rtl="1"/>
            <a:r>
              <a:rPr lang="ar-SA" sz="1400" b="1" dirty="0">
                <a:solidFill>
                  <a:srgbClr val="000000"/>
                </a:solidFill>
                <a:latin typeface="Alexandria Light" pitchFamily="2" charset="-78"/>
                <a:cs typeface="Alexandria Light" pitchFamily="2" charset="-78"/>
              </a:rPr>
              <a:t>الشكل (</a:t>
            </a:r>
            <a:r>
              <a:rPr lang="en-US" sz="1400" b="1" dirty="0">
                <a:solidFill>
                  <a:srgbClr val="000000"/>
                </a:solidFill>
                <a:latin typeface="Alexandria Light" pitchFamily="2" charset="-78"/>
                <a:cs typeface="Alexandria Light" pitchFamily="2" charset="-78"/>
              </a:rPr>
              <a:t>1</a:t>
            </a:r>
            <a:r>
              <a:rPr lang="ar-SA" sz="1400" b="1" dirty="0">
                <a:solidFill>
                  <a:srgbClr val="000000"/>
                </a:solidFill>
                <a:latin typeface="Alexandria Light" pitchFamily="2" charset="-78"/>
                <a:cs typeface="Alexandria Light" pitchFamily="2" charset="-78"/>
              </a:rPr>
              <a:t>) </a:t>
            </a:r>
            <a:r>
              <a:rPr lang="ar-SA" sz="1400" dirty="0">
                <a:solidFill>
                  <a:srgbClr val="000000"/>
                </a:solidFill>
                <a:latin typeface="Alexandria Medium" pitchFamily="2" charset="-78"/>
                <a:cs typeface="Alexandria Medium" pitchFamily="2" charset="-78"/>
              </a:rPr>
              <a:t>مكونات بيئات التعلم الذكية</a:t>
            </a:r>
          </a:p>
          <a:p>
            <a:pPr algn="ctr" rtl="1"/>
            <a:endParaRPr lang="en-US" sz="1400" dirty="0">
              <a:solidFill>
                <a:srgbClr val="000000"/>
              </a:solidFill>
              <a:effectLst/>
              <a:latin typeface="Alexandria Medium" pitchFamily="2" charset="-78"/>
              <a:ea typeface="Calibri" panose="020F0502020204030204" pitchFamily="34" charset="0"/>
              <a:cs typeface="Alexandria Medium" pitchFamily="2" charset="-78"/>
            </a:endParaRPr>
          </a:p>
          <a:p>
            <a:pPr lvl="0" algn="ctr" rtl="1"/>
            <a:endParaRPr lang="ar-SA" sz="1800" b="1" dirty="0">
              <a:solidFill>
                <a:srgbClr val="000000"/>
              </a:solidFill>
              <a:latin typeface="Alexandria Light" pitchFamily="2" charset="-78"/>
              <a:cs typeface="Alexandria Light" pitchFamily="2" charset="-78"/>
            </a:endParaRPr>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739957" y="1928306"/>
            <a:ext cx="8353017" cy="1290738"/>
          </a:xfrm>
          <a:prstGeom prst="rect">
            <a:avLst/>
          </a:prstGeom>
          <a:noFill/>
        </p:spPr>
        <p:txBody>
          <a:bodyPr wrap="square" rtlCol="0">
            <a:spAutoFit/>
          </a:bodyPr>
          <a:lstStyle/>
          <a:p>
            <a:pPr algn="just" rtl="1">
              <a:lnSpc>
                <a:spcPts val="2560"/>
              </a:lnSpc>
              <a:spcAft>
                <a:spcPts val="1800"/>
              </a:spcAft>
            </a:pPr>
            <a:r>
              <a:rPr lang="ar-SA" sz="1600" dirty="0">
                <a:latin typeface="Alexandria Light" pitchFamily="2" charset="-78"/>
                <a:cs typeface="Alexandria Light" pitchFamily="2" charset="-78"/>
              </a:rPr>
              <a:t>تتألف بنية بيئات التعلم الذكية التكيفيّة من أربعة وحدات متمايزة عن بعضها بدرجة كبيرة من الوضوح، يمثلها الشكل (1) الآتي:.</a:t>
            </a:r>
          </a:p>
          <a:p>
            <a:pPr algn="ctr" rtl="1">
              <a:lnSpc>
                <a:spcPts val="256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5246371" cy="371705"/>
          </a:xfrm>
          <a:prstGeom prst="rect">
            <a:avLst/>
          </a:prstGeom>
          <a:noFill/>
        </p:spPr>
        <p:txBody>
          <a:bodyPr wrap="square">
            <a:spAutoFit/>
          </a:bodyPr>
          <a:lstStyle/>
          <a:p>
            <a:pPr algn="ctr" rtl="1">
              <a:lnSpc>
                <a:spcPct val="107000"/>
              </a:lnSpc>
              <a:spcAft>
                <a:spcPts val="800"/>
              </a:spcAft>
            </a:pPr>
            <a:r>
              <a:rPr lang="ar-SA" sz="1800" dirty="0">
                <a:latin typeface="Alexandria Medium" pitchFamily="2" charset="-78"/>
                <a:cs typeface="Alexandria Medium" pitchFamily="2" charset="-78"/>
              </a:rPr>
              <a:t>مكونات بيئات التعلم الذكية</a:t>
            </a:r>
            <a:endParaRPr lang="en-US" sz="1400" dirty="0">
              <a:effectLst/>
              <a:latin typeface="Alexandria Medium" pitchFamily="2" charset="-78"/>
              <a:ea typeface="Calibri" panose="020F0502020204030204" pitchFamily="34" charset="0"/>
              <a:cs typeface="Alexandria Medium" pitchFamily="2" charset="-78"/>
            </a:endParaRPr>
          </a:p>
        </p:txBody>
      </p:sp>
      <p:graphicFrame>
        <p:nvGraphicFramePr>
          <p:cNvPr id="12" name="رسم تخطيطي 3">
            <a:extLst>
              <a:ext uri="{FF2B5EF4-FFF2-40B4-BE49-F238E27FC236}">
                <a16:creationId xmlns:a16="http://schemas.microsoft.com/office/drawing/2014/main" id="{CD3FE980-62FE-4193-9DE3-B7A81F862FAB}"/>
              </a:ext>
            </a:extLst>
          </p:cNvPr>
          <p:cNvGraphicFramePr/>
          <p:nvPr>
            <p:extLst>
              <p:ext uri="{D42A27DB-BD31-4B8C-83A1-F6EECF244321}">
                <p14:modId xmlns:p14="http://schemas.microsoft.com/office/powerpoint/2010/main" val="3435217217"/>
              </p:ext>
            </p:extLst>
          </p:nvPr>
        </p:nvGraphicFramePr>
        <p:xfrm>
          <a:off x="3277146" y="2924796"/>
          <a:ext cx="6174897" cy="26370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15355289"/>
      </p:ext>
    </p:extLst>
  </p:cSld>
  <p:clrMapOvr>
    <a:masterClrMapping/>
  </p:clrMapOvr>
  <mc:AlternateContent xmlns:mc="http://schemas.openxmlformats.org/markup-compatibility/2006" xmlns:p14="http://schemas.microsoft.com/office/powerpoint/2010/main">
    <mc:Choice Requires="p14">
      <p:transition p14:dur="10" advTm="66534"/>
    </mc:Choice>
    <mc:Fallback xmlns="">
      <p:transition advTm="6653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584672" y="2239044"/>
            <a:ext cx="8353017" cy="3858749"/>
          </a:xfrm>
          <a:prstGeom prst="rect">
            <a:avLst/>
          </a:prstGeom>
          <a:noFill/>
        </p:spPr>
        <p:txBody>
          <a:bodyPr wrap="square" rtlCol="0">
            <a:spAutoFit/>
          </a:bodyPr>
          <a:lstStyle/>
          <a:p>
            <a:pPr algn="just" rtl="1">
              <a:lnSpc>
                <a:spcPts val="2560"/>
              </a:lnSpc>
              <a:spcAft>
                <a:spcPts val="1800"/>
              </a:spcAft>
            </a:pPr>
            <a:r>
              <a:rPr lang="ar-SA" sz="1600" dirty="0">
                <a:latin typeface="Alexandria Light" pitchFamily="2" charset="-78"/>
                <a:cs typeface="Alexandria Light" pitchFamily="2" charset="-78"/>
              </a:rPr>
              <a:t>1- وحدة الطالب: تهتم بإدارة كافة المعلومات المهمّة المتعلقة بالطالب في عملية التعلّم والتي تتضمن مستوى معرفة الطالب، وخصائصه الشخصية، وسلوكياته السابقة، واستعداده وما إلى ذلك. </a:t>
            </a:r>
          </a:p>
          <a:p>
            <a:pPr algn="just" rtl="1">
              <a:lnSpc>
                <a:spcPts val="2560"/>
              </a:lnSpc>
              <a:spcAft>
                <a:spcPts val="1800"/>
              </a:spcAft>
            </a:pPr>
            <a:r>
              <a:rPr lang="ar-SA" sz="1600" dirty="0">
                <a:latin typeface="Alexandria Light" pitchFamily="2" charset="-78"/>
                <a:cs typeface="Alexandria Light" pitchFamily="2" charset="-78"/>
              </a:rPr>
              <a:t>2- وحدة الواجهة: تهتم بتيسير التواصل بين بيئة التعلم التكيفية الذكية والطالب، ومن ثم لابد أن تتمتع بدرجة عالية من سهولة الاستخدام، والوضوح، وعدم الغموض، الخ. </a:t>
            </a:r>
          </a:p>
          <a:p>
            <a:pPr algn="just" rtl="1">
              <a:lnSpc>
                <a:spcPts val="2560"/>
              </a:lnSpc>
              <a:spcAft>
                <a:spcPts val="1800"/>
              </a:spcAft>
            </a:pPr>
            <a:r>
              <a:rPr lang="ar-SA" sz="1600" dirty="0">
                <a:latin typeface="Alexandria Light" pitchFamily="2" charset="-78"/>
                <a:cs typeface="Alexandria Light" pitchFamily="2" charset="-78"/>
              </a:rPr>
              <a:t>3- وحدة المجال: تشتمل على جميع خصائص المعرفة التي يتعين تدريسها. ويطلق عليها أحياناً "الخبير" لأن بعض النظم تستخدمها كنظام خبير، وتهتم هذه الوحدة بتخزين المعلومات المتعلقة بالموضوعات، والمهام، والعلاقات فيما بينهما، ودرجة صعوبة كل مهمّة.</a:t>
            </a:r>
          </a:p>
          <a:p>
            <a:pPr marL="342900" indent="-342900" algn="justLow" rtl="1">
              <a:lnSpc>
                <a:spcPts val="2920"/>
              </a:lnSpc>
              <a:spcBef>
                <a:spcPts val="600"/>
              </a:spcBef>
              <a:spcAft>
                <a:spcPts val="1200"/>
              </a:spcAft>
              <a:buFont typeface="+mj-lt"/>
              <a:buAutoNum type="arabicPeriod"/>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5246371" cy="371705"/>
          </a:xfrm>
          <a:prstGeom prst="rect">
            <a:avLst/>
          </a:prstGeom>
          <a:noFill/>
        </p:spPr>
        <p:txBody>
          <a:bodyPr wrap="square">
            <a:spAutoFit/>
          </a:bodyPr>
          <a:lstStyle/>
          <a:p>
            <a:pPr algn="ctr" rtl="1">
              <a:lnSpc>
                <a:spcPct val="107000"/>
              </a:lnSpc>
              <a:spcAft>
                <a:spcPts val="800"/>
              </a:spcAft>
            </a:pPr>
            <a:r>
              <a:rPr lang="ar-SA" sz="1800" dirty="0">
                <a:latin typeface="Alexandria Medium" pitchFamily="2" charset="-78"/>
                <a:cs typeface="Alexandria Medium" pitchFamily="2" charset="-78"/>
              </a:rPr>
              <a:t>مكونات بيئات التعلم الذكية</a:t>
            </a:r>
            <a:endParaRPr lang="en-US" sz="1400" dirty="0">
              <a:effectLst/>
              <a:latin typeface="Alexandria Medium" pitchFamily="2" charset="-78"/>
              <a:ea typeface="Calibri" panose="020F0502020204030204" pitchFamily="34" charset="0"/>
              <a:cs typeface="Alexandria Medium" pitchFamily="2" charset="-78"/>
            </a:endParaRPr>
          </a:p>
        </p:txBody>
      </p:sp>
      <p:sp>
        <p:nvSpPr>
          <p:cNvPr id="10" name="Google Shape;5347;p51">
            <a:extLst>
              <a:ext uri="{FF2B5EF4-FFF2-40B4-BE49-F238E27FC236}">
                <a16:creationId xmlns:a16="http://schemas.microsoft.com/office/drawing/2014/main" id="{AAE30A47-0CD0-44AE-A8DD-B8F97391DEF5}"/>
              </a:ext>
            </a:extLst>
          </p:cNvPr>
          <p:cNvSpPr/>
          <p:nvPr/>
        </p:nvSpPr>
        <p:spPr>
          <a:xfrm>
            <a:off x="1746430" y="3839596"/>
            <a:ext cx="813890" cy="869564"/>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04548688"/>
      </p:ext>
    </p:extLst>
  </p:cSld>
  <p:clrMapOvr>
    <a:masterClrMapping/>
  </p:clrMapOvr>
  <mc:AlternateContent xmlns:mc="http://schemas.openxmlformats.org/markup-compatibility/2006" xmlns:p14="http://schemas.microsoft.com/office/powerpoint/2010/main">
    <mc:Choice Requires="p14">
      <p:transition p14:dur="10" advTm="164267"/>
    </mc:Choice>
    <mc:Fallback xmlns="">
      <p:transition advTm="16426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69412" y="16850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739957" y="1783779"/>
            <a:ext cx="8353017" cy="4586512"/>
          </a:xfrm>
          <a:prstGeom prst="rect">
            <a:avLst/>
          </a:prstGeom>
          <a:noFill/>
        </p:spPr>
        <p:txBody>
          <a:bodyPr wrap="square" rtlCol="0">
            <a:spAutoFit/>
          </a:bodyPr>
          <a:lstStyle/>
          <a:p>
            <a:pPr algn="just" rtl="1">
              <a:lnSpc>
                <a:spcPts val="2960"/>
              </a:lnSpc>
              <a:spcAft>
                <a:spcPts val="1800"/>
              </a:spcAft>
            </a:pPr>
            <a:r>
              <a:rPr lang="ar-SA" sz="1600" dirty="0">
                <a:latin typeface="Alexandria Light" pitchFamily="2" charset="-78"/>
                <a:cs typeface="Alexandria Light" pitchFamily="2" charset="-78"/>
              </a:rPr>
              <a:t>4- </a:t>
            </a:r>
            <a:r>
              <a:rPr lang="ar-SA" sz="1600" dirty="0">
                <a:solidFill>
                  <a:srgbClr val="000000"/>
                </a:solidFill>
                <a:latin typeface="Alexandria Light" pitchFamily="2" charset="-78"/>
                <a:cs typeface="Alexandria Light" pitchFamily="2" charset="-78"/>
              </a:rPr>
              <a:t>الوحدة التدريسية</a:t>
            </a:r>
            <a:r>
              <a:rPr lang="ar-SA" sz="1600" dirty="0">
                <a:latin typeface="Alexandria Light" pitchFamily="2" charset="-78"/>
                <a:cs typeface="Alexandria Light" pitchFamily="2" charset="-78"/>
              </a:rPr>
              <a:t>: تتمثل وظيفة هذه الوحدة في تقرير ماذا، ومتى يجري تدريس محتوى وحدة المجال (المحتوى التعليمي)، ويساعد في اتخاذ قرارات تدريسية أفضل وفقاً لاحتياجات الطالب، ويطلق بعض الباحثين على هذه الوحدة مصطلح "وحدة المعلّم الخصوصيّ " لأنها تقارن معرفة الطالب بمعرفة المجال ثم يختار استراتيجيات التدريسية المناسبة لتدريس الطلاب. </a:t>
            </a:r>
            <a:r>
              <a:rPr lang="en-US" sz="1600" dirty="0">
                <a:latin typeface="Alexandria Light" pitchFamily="2" charset="-78"/>
                <a:cs typeface="Alexandria Light" pitchFamily="2" charset="-78"/>
              </a:rPr>
              <a:t> (</a:t>
            </a:r>
            <a:r>
              <a:rPr lang="en-US" sz="1600" dirty="0" err="1">
                <a:latin typeface="Alexandria Light" pitchFamily="2" charset="-78"/>
                <a:cs typeface="Alexandria Light" pitchFamily="2" charset="-78"/>
              </a:rPr>
              <a:t>glesias</a:t>
            </a:r>
            <a:r>
              <a:rPr lang="en-US" sz="1600" dirty="0">
                <a:latin typeface="Alexandria Light" pitchFamily="2" charset="-78"/>
                <a:cs typeface="Alexandria Light" pitchFamily="2" charset="-78"/>
              </a:rPr>
              <a:t>, Martinez, </a:t>
            </a:r>
            <a:r>
              <a:rPr lang="en-US" sz="1600" dirty="0" err="1">
                <a:latin typeface="Alexandria Light" pitchFamily="2" charset="-78"/>
                <a:cs typeface="Alexandria Light" pitchFamily="2" charset="-78"/>
              </a:rPr>
              <a:t>Aler</a:t>
            </a:r>
            <a:r>
              <a:rPr lang="en-US" sz="1600" dirty="0">
                <a:latin typeface="Alexandria Light" pitchFamily="2" charset="-78"/>
                <a:cs typeface="Alexandria Light" pitchFamily="2" charset="-78"/>
              </a:rPr>
              <a:t> &amp; Fernandez, (2009,</a:t>
            </a:r>
          </a:p>
          <a:p>
            <a:pPr algn="just" rtl="1">
              <a:lnSpc>
                <a:spcPts val="2960"/>
              </a:lnSpc>
              <a:spcAft>
                <a:spcPts val="1800"/>
              </a:spcAft>
            </a:pPr>
            <a:r>
              <a:rPr lang="ar-SA" sz="2000" dirty="0">
                <a:solidFill>
                  <a:srgbClr val="FFFFFF"/>
                </a:solidFill>
                <a:effectLst/>
                <a:latin typeface="Alexandria Light" pitchFamily="2" charset="-78"/>
                <a:ea typeface="Calibri" panose="020F0502020204030204" pitchFamily="34" charset="0"/>
                <a:cs typeface="Alexandria Light" pitchFamily="2" charset="-78"/>
              </a:rPr>
              <a:t>      </a:t>
            </a:r>
            <a:r>
              <a:rPr lang="ar-SA" sz="1600" dirty="0">
                <a:latin typeface="Alexandria Light" pitchFamily="2" charset="-78"/>
                <a:cs typeface="Alexandria Light" pitchFamily="2" charset="-78"/>
              </a:rPr>
              <a:t>إذاً بيئة التعلم الذكي تقوم على التفاعل بين مكونات العملية التعليمية؛ إذ تعتمد هذه البيئة على التفاعل بين المعلم والمتعلم والمنهج أو المحتوى التعليمي، وبيئة التعلم الغنية بالوحدات  التعليمية الشائقة والممتعة والتي تساعد على تحسين تعلم الطالب وتفاعله. </a:t>
            </a:r>
            <a:r>
              <a:rPr lang="en-US" sz="1600" dirty="0"/>
              <a:t> </a:t>
            </a:r>
            <a:endParaRPr lang="ar-SA" sz="1600" dirty="0"/>
          </a:p>
          <a:p>
            <a:pPr algn="r" rtl="1">
              <a:lnSpc>
                <a:spcPts val="2960"/>
              </a:lnSpc>
              <a:spcAft>
                <a:spcPts val="1800"/>
              </a:spcAft>
            </a:pPr>
            <a:endParaRPr lang="en-US" sz="1600" dirty="0"/>
          </a:p>
          <a:p>
            <a:pPr algn="just" rtl="1">
              <a:lnSpc>
                <a:spcPts val="2960"/>
              </a:lnSpc>
              <a:spcAft>
                <a:spcPts val="1800"/>
              </a:spcAft>
            </a:pPr>
            <a:r>
              <a:rPr lang="ar-SA" sz="1600" dirty="0">
                <a:latin typeface="Alexandria Light" pitchFamily="2" charset="-78"/>
                <a:cs typeface="Alexandria Light" pitchFamily="2" charset="-78"/>
              </a:rPr>
              <a:t>     </a:t>
            </a:r>
            <a:endParaRPr lang="en-US" sz="1600" dirty="0">
              <a:solidFill>
                <a:srgbClr val="00B0F0"/>
              </a:solidFill>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1181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5246371" cy="371705"/>
          </a:xfrm>
          <a:prstGeom prst="rect">
            <a:avLst/>
          </a:prstGeom>
          <a:noFill/>
        </p:spPr>
        <p:txBody>
          <a:bodyPr wrap="square">
            <a:spAutoFit/>
          </a:bodyPr>
          <a:lstStyle/>
          <a:p>
            <a:pPr algn="ctr" rtl="1">
              <a:lnSpc>
                <a:spcPct val="107000"/>
              </a:lnSpc>
              <a:spcAft>
                <a:spcPts val="800"/>
              </a:spcAft>
            </a:pPr>
            <a:r>
              <a:rPr lang="ar-SA" sz="1800" dirty="0">
                <a:latin typeface="Alexandria Medium" pitchFamily="2" charset="-78"/>
                <a:cs typeface="Alexandria Medium" pitchFamily="2" charset="-78"/>
              </a:rPr>
              <a:t>مكونات بيئات التعلم الذكية</a:t>
            </a:r>
            <a:endParaRPr lang="en-US" sz="1400" dirty="0">
              <a:effectLst/>
              <a:latin typeface="Alexandria Medium" pitchFamily="2" charset="-78"/>
              <a:ea typeface="Calibri" panose="020F0502020204030204" pitchFamily="34" charset="0"/>
              <a:cs typeface="Alexandria Medium" pitchFamily="2" charset="-78"/>
            </a:endParaRPr>
          </a:p>
        </p:txBody>
      </p:sp>
      <p:sp>
        <p:nvSpPr>
          <p:cNvPr id="11" name="TextBox 10">
            <a:extLst>
              <a:ext uri="{FF2B5EF4-FFF2-40B4-BE49-F238E27FC236}">
                <a16:creationId xmlns:a16="http://schemas.microsoft.com/office/drawing/2014/main" id="{CC15B758-2C40-4A8F-8016-31F4C70B19E7}"/>
              </a:ext>
            </a:extLst>
          </p:cNvPr>
          <p:cNvSpPr txBox="1"/>
          <p:nvPr/>
        </p:nvSpPr>
        <p:spPr>
          <a:xfrm>
            <a:off x="3350462" y="5344427"/>
            <a:ext cx="7132006" cy="412934"/>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sz="1600" dirty="0">
                <a:solidFill>
                  <a:srgbClr val="FFFFFF"/>
                </a:solidFill>
                <a:latin typeface="Alexandria Light" pitchFamily="2" charset="-78"/>
                <a:cs typeface="Alexandria Light" pitchFamily="2" charset="-78"/>
              </a:rPr>
              <a:t>والسؤال هو: هل يمكن استخدام </a:t>
            </a:r>
            <a:r>
              <a:rPr lang="ar-SA" sz="1600" i="0" dirty="0">
                <a:solidFill>
                  <a:srgbClr val="FFFFFF"/>
                </a:solidFill>
                <a:effectLst/>
                <a:latin typeface="Alexandria Light" pitchFamily="2" charset="-78"/>
                <a:cs typeface="Alexandria Light" pitchFamily="2" charset="-78"/>
              </a:rPr>
              <a:t>الفصول الذكيّة في المؤسسات التعليمية</a:t>
            </a:r>
            <a:r>
              <a:rPr lang="ar-SA" sz="2400" i="0" dirty="0">
                <a:solidFill>
                  <a:srgbClr val="FFFFFF"/>
                </a:solidFill>
                <a:effectLst/>
                <a:latin typeface="Alexandria Light" pitchFamily="2" charset="-78"/>
                <a:cs typeface="Alexandria Light" pitchFamily="2" charset="-78"/>
              </a:rPr>
              <a:t>؟</a:t>
            </a:r>
            <a:endParaRPr lang="ar-SA" sz="1600" dirty="0">
              <a:solidFill>
                <a:srgbClr val="FFFFFF"/>
              </a:solidFill>
              <a:latin typeface="Alexandria Light" pitchFamily="2" charset="-78"/>
              <a:cs typeface="Alexandria Light" pitchFamily="2" charset="-78"/>
            </a:endParaRPr>
          </a:p>
        </p:txBody>
      </p:sp>
      <p:sp>
        <p:nvSpPr>
          <p:cNvPr id="12" name="Google Shape;6475;p53">
            <a:extLst>
              <a:ext uri="{FF2B5EF4-FFF2-40B4-BE49-F238E27FC236}">
                <a16:creationId xmlns:a16="http://schemas.microsoft.com/office/drawing/2014/main" id="{7E990ADE-3B2C-4F4E-94DF-06B2EFA2832E}"/>
              </a:ext>
            </a:extLst>
          </p:cNvPr>
          <p:cNvSpPr/>
          <p:nvPr/>
        </p:nvSpPr>
        <p:spPr>
          <a:xfrm>
            <a:off x="1683948" y="5011209"/>
            <a:ext cx="933702" cy="775227"/>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986832209"/>
      </p:ext>
    </p:extLst>
  </p:cSld>
  <p:clrMapOvr>
    <a:masterClrMapping/>
  </p:clrMapOvr>
  <mc:AlternateContent xmlns:mc="http://schemas.openxmlformats.org/markup-compatibility/2006" xmlns:p14="http://schemas.microsoft.com/office/powerpoint/2010/main">
    <mc:Choice Requires="p14">
      <p:transition p14:dur="10" advTm="218485"/>
    </mc:Choice>
    <mc:Fallback xmlns="">
      <p:transition advTm="21848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65188" y="1719453"/>
            <a:ext cx="8417320" cy="3509294"/>
          </a:xfrm>
          <a:prstGeom prst="rect">
            <a:avLst/>
          </a:prstGeom>
          <a:noFill/>
        </p:spPr>
        <p:txBody>
          <a:bodyPr wrap="square" rtlCol="0">
            <a:spAutoFit/>
          </a:bodyPr>
          <a:lstStyle/>
          <a:p>
            <a:pPr algn="justLow" rtl="1">
              <a:lnSpc>
                <a:spcPts val="2980"/>
              </a:lnSpc>
              <a:spcAft>
                <a:spcPts val="1800"/>
              </a:spcAft>
              <a:tabLst>
                <a:tab pos="180975" algn="r"/>
                <a:tab pos="360680" algn="r"/>
              </a:tabLst>
            </a:pPr>
            <a:r>
              <a:rPr lang="ar-SA" sz="1600" dirty="0">
                <a:effectLst/>
                <a:latin typeface="Alexandria Light" pitchFamily="2" charset="-78"/>
                <a:ea typeface="Calibri" panose="020F0502020204030204" pitchFamily="34" charset="0"/>
                <a:cs typeface="Alexandria Light" pitchFamily="2" charset="-78"/>
              </a:rPr>
              <a:t>    يمكن </a:t>
            </a:r>
            <a:r>
              <a:rPr lang="ar-SA" sz="1600" b="0" i="0" dirty="0">
                <a:solidFill>
                  <a:srgbClr val="2E2E2E"/>
                </a:solidFill>
                <a:effectLst/>
                <a:latin typeface="Alexandria Light" pitchFamily="2" charset="-78"/>
                <a:cs typeface="Alexandria Light" pitchFamily="2" charset="-78"/>
              </a:rPr>
              <a:t>استخدام الفصول الدراسية الذكية في مؤسسات التعليم العالي لأنه يسمح للطلاب بمتابعة اهتماماتهم بشكل كامل داخل وخارج الفصل الدراسي</a:t>
            </a:r>
            <a:r>
              <a:rPr lang="ar-SA" sz="1600" dirty="0">
                <a:solidFill>
                  <a:srgbClr val="2E2E2E"/>
                </a:solidFill>
                <a:latin typeface="Alexandria Light" pitchFamily="2" charset="-78"/>
                <a:cs typeface="Alexandria Light" pitchFamily="2" charset="-78"/>
              </a:rPr>
              <a:t>،</a:t>
            </a:r>
            <a:r>
              <a:rPr lang="ar-SA" sz="1600" b="0" i="0" dirty="0">
                <a:solidFill>
                  <a:srgbClr val="2E2E2E"/>
                </a:solidFill>
                <a:effectLst/>
                <a:latin typeface="Alexandria Light" pitchFamily="2" charset="-78"/>
                <a:cs typeface="Alexandria Light" pitchFamily="2" charset="-78"/>
              </a:rPr>
              <a:t> كما أن الفصول الدراسيّة الذكيّة تتيح المجال للمتعلمين لإكمال أنشطتهم التعليميّة من منازلهم باستخدام التعلّم من بعد ومجموعة متنوعة من الوسائط المتعددة. إذ يمكن للوحات الذكيّة والأجهزة اللوحية وأجهزة العرض، وأجهزة الكمبيوتر المحمولة أن تجعل التعلّم أكثر متعة وجاذبية للمتعلمين، وتحفزهم على التعلّم والتفاعل. كذلك تسهم الفصول الذكيّة في توفير طرائق تدريسية تفاعلية، وذلك من خلال تزويد المعلمين والطلاب بفصول دراسية فعالة وحديثة، تمكنهم من تحسين نتائج التعليم والتعلّم بشكل كبير. وتحوي تلك الفصول على الأدوات التكنولوجية الحديثة كافة، ومجهزة بجميع المعدّات والأدوات التعليميّة، ومتصلة بشبكة بالإنترنت.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6" name="مربع نص 25">
            <a:extLst>
              <a:ext uri="{FF2B5EF4-FFF2-40B4-BE49-F238E27FC236}">
                <a16:creationId xmlns:a16="http://schemas.microsoft.com/office/drawing/2014/main" id="{2AFD9D4E-C889-4C93-B7EB-5F61C020B339}"/>
              </a:ext>
            </a:extLst>
          </p:cNvPr>
          <p:cNvSpPr txBox="1"/>
          <p:nvPr/>
        </p:nvSpPr>
        <p:spPr>
          <a:xfrm>
            <a:off x="2292051" y="670564"/>
            <a:ext cx="6509384" cy="369332"/>
          </a:xfrm>
          <a:prstGeom prst="rect">
            <a:avLst/>
          </a:prstGeom>
          <a:noFill/>
        </p:spPr>
        <p:txBody>
          <a:bodyPr wrap="square">
            <a:spAutoFit/>
          </a:bodyPr>
          <a:lstStyle/>
          <a:p>
            <a:r>
              <a:rPr lang="ar-SA" b="1" i="0" dirty="0">
                <a:solidFill>
                  <a:srgbClr val="2E2E2E"/>
                </a:solidFill>
                <a:effectLst/>
                <a:latin typeface="Alexandria Medium" pitchFamily="2" charset="-78"/>
                <a:cs typeface="Alexandria Medium" pitchFamily="2" charset="-78"/>
              </a:rPr>
              <a:t>استخدام الفصول الدراسية الذكيّة في المؤسسات التعليمية</a:t>
            </a:r>
            <a:endParaRPr lang="ar-SA" dirty="0">
              <a:latin typeface="Alexandria Medium" pitchFamily="2" charset="-78"/>
              <a:cs typeface="Alexandria Medium" pitchFamily="2" charset="-78"/>
            </a:endParaRPr>
          </a:p>
        </p:txBody>
      </p:sp>
    </p:spTree>
    <p:extLst>
      <p:ext uri="{BB962C8B-B14F-4D97-AF65-F5344CB8AC3E}">
        <p14:creationId xmlns:p14="http://schemas.microsoft.com/office/powerpoint/2010/main" val="1469441758"/>
      </p:ext>
    </p:extLst>
  </p:cSld>
  <p:clrMapOvr>
    <a:masterClrMapping/>
  </p:clrMapOvr>
  <mc:AlternateContent xmlns:mc="http://schemas.openxmlformats.org/markup-compatibility/2006" xmlns:p14="http://schemas.microsoft.com/office/powerpoint/2010/main">
    <mc:Choice Requires="p14">
      <p:transition spd="slow" p14:dur="2000" advTm="105520"/>
    </mc:Choice>
    <mc:Fallback xmlns="">
      <p:transition spd="slow" advTm="10552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71705"/>
          </a:xfrm>
          <a:prstGeom prst="rect">
            <a:avLst/>
          </a:prstGeom>
          <a:noFill/>
        </p:spPr>
        <p:txBody>
          <a:bodyPr wrap="square" rtlCol="0">
            <a:spAutoFit/>
          </a:bodyPr>
          <a:lstStyle/>
          <a:p>
            <a:pPr rtl="1">
              <a:lnSpc>
                <a:spcPct val="107000"/>
              </a:lnSpc>
              <a:spcAft>
                <a:spcPts val="800"/>
              </a:spcAft>
            </a:pPr>
            <a:r>
              <a:rPr lang="ar-SA" sz="1800" b="1" dirty="0">
                <a:effectLst/>
                <a:latin typeface="Alexandria Medium" pitchFamily="2" charset="-78"/>
                <a:ea typeface="Calibri" panose="020F0502020204030204" pitchFamily="34" charset="0"/>
                <a:cs typeface="Alexandria Medium" pitchFamily="2" charset="-78"/>
              </a:rPr>
              <a:t>ضروريات </a:t>
            </a:r>
            <a:r>
              <a:rPr lang="ar-SA" b="1" dirty="0">
                <a:latin typeface="Alexandria Medium" pitchFamily="2" charset="-78"/>
                <a:ea typeface="Calibri" panose="020F0502020204030204" pitchFamily="34" charset="0"/>
                <a:cs typeface="Alexandria Medium" pitchFamily="2" charset="-78"/>
              </a:rPr>
              <a:t>تطبيق </a:t>
            </a:r>
            <a:r>
              <a:rPr lang="ar-SA" sz="1800" b="1" dirty="0">
                <a:effectLst/>
                <a:latin typeface="Alexandria Medium" pitchFamily="2" charset="-78"/>
                <a:ea typeface="Calibri" panose="020F0502020204030204" pitchFamily="34" charset="0"/>
                <a:cs typeface="Alexandria Medium" pitchFamily="2" charset="-78"/>
              </a:rPr>
              <a:t>الفصول الذكية</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219297" y="1803468"/>
            <a:ext cx="9753405" cy="4134465"/>
          </a:xfrm>
          <a:prstGeom prst="rect">
            <a:avLst/>
          </a:prstGeom>
          <a:noFill/>
        </p:spPr>
        <p:txBody>
          <a:bodyPr wrap="square" rtlCol="0">
            <a:spAutoFit/>
          </a:bodyPr>
          <a:lstStyle/>
          <a:p>
            <a:pPr algn="r" rtl="1">
              <a:lnSpc>
                <a:spcPts val="2960"/>
              </a:lnSpc>
              <a:spcAft>
                <a:spcPts val="1800"/>
              </a:spcAft>
            </a:pPr>
            <a:r>
              <a:rPr lang="ar-SA" sz="1600" dirty="0">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من ضروريات العمل في الفصل الذكي الآتي:</a:t>
            </a:r>
            <a:endParaRPr lang="en-US" sz="1600" dirty="0">
              <a:effectLst/>
              <a:latin typeface="Alexandria Light" pitchFamily="2" charset="-78"/>
              <a:ea typeface="Calibri" panose="020F0502020204030204" pitchFamily="34" charset="0"/>
              <a:cs typeface="Alexandria Light" pitchFamily="2" charset="-78"/>
            </a:endParaRPr>
          </a:p>
          <a:p>
            <a:pPr algn="just" rtl="1">
              <a:lnSpc>
                <a:spcPts val="2660"/>
              </a:lnSpc>
              <a:spcAft>
                <a:spcPts val="1800"/>
              </a:spcAft>
            </a:pPr>
            <a:r>
              <a:rPr lang="ar-SA" sz="1600" b="1" dirty="0">
                <a:effectLst/>
                <a:latin typeface="Alexandria Medium" pitchFamily="2" charset="-78"/>
                <a:ea typeface="Calibri" panose="020F0502020204030204" pitchFamily="34" charset="0"/>
                <a:cs typeface="Alexandria Medium" pitchFamily="2" charset="-78"/>
              </a:rPr>
              <a:t>1- </a:t>
            </a:r>
            <a:r>
              <a:rPr lang="ar-SA" sz="1600" dirty="0">
                <a:effectLst/>
                <a:latin typeface="Alexandria Medium" pitchFamily="2" charset="-78"/>
                <a:ea typeface="Calibri" panose="020F0502020204030204" pitchFamily="34" charset="0"/>
                <a:cs typeface="Alexandria Medium" pitchFamily="2" charset="-78"/>
              </a:rPr>
              <a:t>تدريب الأساتذة على استخدام الفصول الذكية:</a:t>
            </a:r>
            <a:endParaRPr lang="en-US" sz="1600" dirty="0">
              <a:effectLst/>
              <a:latin typeface="Alexandria Medium" pitchFamily="2" charset="-78"/>
              <a:ea typeface="Calibri" panose="020F0502020204030204" pitchFamily="34" charset="0"/>
              <a:cs typeface="Alexandria Medium" pitchFamily="2" charset="-78"/>
            </a:endParaRPr>
          </a:p>
          <a:p>
            <a:pPr algn="just" rtl="1">
              <a:lnSpc>
                <a:spcPts val="2660"/>
              </a:lnSpc>
              <a:spcAft>
                <a:spcPts val="1800"/>
              </a:spcAft>
            </a:pPr>
            <a:r>
              <a:rPr lang="ar-SA" sz="1600" dirty="0">
                <a:effectLst/>
                <a:latin typeface="Alexandria Light" pitchFamily="2" charset="-78"/>
                <a:ea typeface="Calibri" panose="020F0502020204030204" pitchFamily="34" charset="0"/>
                <a:cs typeface="Alexandria Light" pitchFamily="2" charset="-78"/>
              </a:rPr>
              <a:t>    يقوم الفنيون والتقنيون بالمؤسسة في بداية الفصل الدراسي بتدريب الأساتذة على استخدام الفصول الذكية، وكيفية تشغيل الأجهزة، وشرح طريقة التحكم بها، فضلاً عن طريقة إجراء العروض التقديمية، واستخدام أجهزة عرض البيانات، والصور، وطرائق إرسال واستقبال الصور والملفات من حاسوب المدرس إلى حواسيب الطلاب، ومشاركتها عبر الإنترنت</a:t>
            </a:r>
            <a:r>
              <a:rPr lang="ar-SA" sz="1600" dirty="0">
                <a:latin typeface="Alexandria Light" pitchFamily="2" charset="-78"/>
                <a:ea typeface="Calibri" panose="020F0502020204030204" pitchFamily="34" charset="0"/>
                <a:cs typeface="Alexandria Light" pitchFamily="2" charset="-78"/>
              </a:rPr>
              <a:t>؛</a:t>
            </a:r>
            <a:r>
              <a:rPr lang="en-US" sz="1600" dirty="0">
                <a:effectLst/>
                <a:latin typeface="Alexandria Light" pitchFamily="2" charset="-78"/>
                <a:ea typeface="Calibri" panose="020F0502020204030204" pitchFamily="34" charset="0"/>
                <a:cs typeface="Alexandria Light" pitchFamily="2" charset="-78"/>
              </a:rPr>
              <a:t> </a:t>
            </a:r>
            <a:r>
              <a:rPr lang="ar-SA" sz="1600" dirty="0">
                <a:solidFill>
                  <a:srgbClr val="212529"/>
                </a:solidFill>
                <a:latin typeface="Alexandria Light" pitchFamily="2" charset="-78"/>
                <a:cs typeface="Alexandria Light" pitchFamily="2" charset="-78"/>
              </a:rPr>
              <a:t>بغية تحسين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مهاراتهم التكنولوجية والمهنيّة، واستيعابهم لطرائق توظيف الأدوات التكنولوجية.</a:t>
            </a:r>
            <a:endParaRPr lang="en-US" sz="1600" dirty="0">
              <a:effectLst/>
              <a:latin typeface="Alexandria Light" pitchFamily="2" charset="-78"/>
              <a:ea typeface="Calibri" panose="020F0502020204030204" pitchFamily="34" charset="0"/>
              <a:cs typeface="Alexandria Light" pitchFamily="2" charset="-78"/>
            </a:endParaRPr>
          </a:p>
          <a:p>
            <a:pPr algn="just" rtl="1">
              <a:lnSpc>
                <a:spcPts val="2660"/>
              </a:lnSpc>
              <a:spcAft>
                <a:spcPts val="1800"/>
              </a:spcAft>
            </a:pPr>
            <a:r>
              <a:rPr lang="ar-SA" sz="1600" b="1" dirty="0">
                <a:effectLst/>
                <a:latin typeface="Alexandria Medium" pitchFamily="2" charset="-78"/>
                <a:ea typeface="Calibri" panose="020F0502020204030204" pitchFamily="34" charset="0"/>
                <a:cs typeface="Alexandria Medium" pitchFamily="2" charset="-78"/>
              </a:rPr>
              <a:t>2- كُتيب استخدام الفصول الذكية:</a:t>
            </a:r>
            <a:endParaRPr lang="en-US" sz="1600" dirty="0">
              <a:effectLst/>
              <a:latin typeface="Alexandria Medium" pitchFamily="2" charset="-78"/>
              <a:ea typeface="Calibri" panose="020F0502020204030204" pitchFamily="34" charset="0"/>
              <a:cs typeface="Alexandria Medium" pitchFamily="2" charset="-78"/>
            </a:endParaRPr>
          </a:p>
          <a:p>
            <a:pPr algn="just" rtl="1">
              <a:lnSpc>
                <a:spcPts val="2660"/>
              </a:lnSpc>
              <a:spcAft>
                <a:spcPts val="1800"/>
              </a:spcAft>
            </a:pPr>
            <a:r>
              <a:rPr lang="ar-SA" sz="1600" dirty="0">
                <a:effectLst/>
                <a:latin typeface="Alexandria Light" pitchFamily="2" charset="-78"/>
                <a:ea typeface="Calibri" panose="020F0502020204030204" pitchFamily="34" charset="0"/>
                <a:cs typeface="Alexandria Light" pitchFamily="2" charset="-78"/>
              </a:rPr>
              <a:t>     توفير كتيب تعريفي، يتضمن لقطات مصورة للفصل الذكي، وصور للأجهزة والأدوات  الموجودة فيه مرفقة بشرح لعملها، ليكون دليلاً يمكن الرجوع إليه عند الحاجة</a:t>
            </a:r>
            <a:r>
              <a:rPr lang="en-US" sz="1600" dirty="0">
                <a:effectLst/>
                <a:latin typeface="Alexandria Light" pitchFamily="2" charset="-78"/>
                <a:ea typeface="Calibri" panose="020F0502020204030204" pitchFamily="34" charset="0"/>
                <a:cs typeface="Alexandria Light"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93517374"/>
      </p:ext>
    </p:extLst>
  </p:cSld>
  <p:clrMapOvr>
    <a:masterClrMapping/>
  </p:clrMapOvr>
  <mc:AlternateContent xmlns:mc="http://schemas.openxmlformats.org/markup-compatibility/2006" xmlns:p14="http://schemas.microsoft.com/office/powerpoint/2010/main">
    <mc:Choice Requires="p14">
      <p:transition p14:dur="10" advTm="232719"/>
    </mc:Choice>
    <mc:Fallback xmlns="">
      <p:transition advTm="23271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973601"/>
            <a:ext cx="5418000" cy="371705"/>
          </a:xfrm>
          <a:prstGeom prst="rect">
            <a:avLst/>
          </a:prstGeom>
          <a:noFill/>
        </p:spPr>
        <p:txBody>
          <a:bodyPr wrap="square" rtlCol="0">
            <a:spAutoFit/>
          </a:bodyPr>
          <a:lstStyle/>
          <a:p>
            <a:pPr algn="ctr" rtl="1">
              <a:lnSpc>
                <a:spcPct val="107000"/>
              </a:lnSpc>
              <a:spcAft>
                <a:spcPts val="800"/>
              </a:spcAft>
            </a:pPr>
            <a:r>
              <a:rPr lang="ar-SA" sz="1800" dirty="0">
                <a:latin typeface="Alexandria Medium" pitchFamily="2" charset="-78"/>
                <a:cs typeface="Alexandria Medium" pitchFamily="2" charset="-78"/>
              </a:rPr>
              <a:t>بنية بيئة التعلم الذكية</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565910" y="2197370"/>
            <a:ext cx="9361171" cy="3550139"/>
          </a:xfrm>
          <a:prstGeom prst="rect">
            <a:avLst/>
          </a:prstGeom>
          <a:noFill/>
        </p:spPr>
        <p:txBody>
          <a:bodyPr wrap="square" rtlCol="0">
            <a:spAutoFit/>
          </a:bodyPr>
          <a:lstStyle/>
          <a:p>
            <a:pPr marL="73025" marR="0" algn="just" rtl="1">
              <a:lnSpc>
                <a:spcPts val="2520"/>
              </a:lnSpc>
              <a:spcAft>
                <a:spcPts val="1800"/>
              </a:spcAft>
              <a:tabLst>
                <a:tab pos="446088"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dirty="0">
                <a:latin typeface="Alexandria Light" pitchFamily="2" charset="-78"/>
                <a:cs typeface="Alexandria Light" pitchFamily="2" charset="-78"/>
              </a:rPr>
              <a:t>تعتمد بنية بيئة التعلّم الذكيّة على بناء بيئة تعليمية تعلمية تحاكي المعلّم البشري في طريقة تفكيره وتعامله مع المحتوى التعليمي المرتبط بمجال تخصصه، وسلوكياته وتعامله مع المتعلمين، حتى يتسنى لها أن تقدم تعلماً مرناً وفعالاً بذات الوقت. </a:t>
            </a:r>
          </a:p>
          <a:p>
            <a:pPr marL="73025" marR="0" algn="just" rtl="1">
              <a:lnSpc>
                <a:spcPts val="2520"/>
              </a:lnSpc>
              <a:spcAft>
                <a:spcPts val="1800"/>
              </a:spcAft>
              <a:tabLst>
                <a:tab pos="446088" algn="l"/>
              </a:tabLst>
            </a:pPr>
            <a:r>
              <a:rPr lang="ar-SA" sz="1600" dirty="0">
                <a:latin typeface="Alexandria Light" pitchFamily="2" charset="-78"/>
                <a:cs typeface="Alexandria Light" pitchFamily="2" charset="-78"/>
              </a:rPr>
              <a:t>      وإن بنية بيئة التعلم الذكية تضم ثلاثة نماذج أساسية للمعرفة تمثل عناصر العملية التعليمية هي:</a:t>
            </a:r>
          </a:p>
          <a:p>
            <a:pPr marL="73025" marR="0" algn="just" rtl="1">
              <a:lnSpc>
                <a:spcPts val="2520"/>
              </a:lnSpc>
              <a:spcAft>
                <a:spcPts val="1800"/>
              </a:spcAft>
              <a:tabLst>
                <a:tab pos="446088" algn="l"/>
              </a:tabLst>
            </a:pPr>
            <a:r>
              <a:rPr lang="ar-SA" sz="1600" dirty="0">
                <a:latin typeface="Alexandria Light" pitchFamily="2" charset="-78"/>
                <a:cs typeface="Alexandria Light" pitchFamily="2" charset="-78"/>
              </a:rPr>
              <a:t> - المحتوى التعليمي.</a:t>
            </a:r>
          </a:p>
          <a:p>
            <a:pPr marL="73025" marR="0" algn="just" rtl="1">
              <a:lnSpc>
                <a:spcPts val="2520"/>
              </a:lnSpc>
              <a:spcAft>
                <a:spcPts val="1800"/>
              </a:spcAft>
              <a:tabLst>
                <a:tab pos="446088" algn="l"/>
              </a:tabLst>
            </a:pPr>
            <a:r>
              <a:rPr lang="ar-SA" sz="1600" dirty="0">
                <a:latin typeface="Alexandria Light" pitchFamily="2" charset="-78"/>
                <a:cs typeface="Alexandria Light" pitchFamily="2" charset="-78"/>
              </a:rPr>
              <a:t> - استراتيجيات التعليم والتعلم.</a:t>
            </a:r>
          </a:p>
          <a:p>
            <a:pPr marL="73025" marR="0" algn="just" rtl="1">
              <a:lnSpc>
                <a:spcPts val="2520"/>
              </a:lnSpc>
              <a:spcAft>
                <a:spcPts val="1800"/>
              </a:spcAft>
              <a:tabLst>
                <a:tab pos="446088" algn="l"/>
              </a:tabLst>
            </a:pPr>
            <a:r>
              <a:rPr lang="ar-SA" sz="1600" dirty="0">
                <a:latin typeface="Alexandria Light" pitchFamily="2" charset="-78"/>
                <a:cs typeface="Alexandria Light" pitchFamily="2" charset="-78"/>
              </a:rPr>
              <a:t> - واجهة تفاعل تربط بين تلك النماذج، بحيث تسهم في تحقيق التعلم الفردي الفعال من خلال استراتيجيات متنوعة تسهل التعلم الإيجابي وعمليات الاكتشاف والاستنتاج وحل المشكلات</a:t>
            </a:r>
            <a:r>
              <a:rPr lang="ar-SA" sz="1600" dirty="0"/>
              <a:t> (</a:t>
            </a:r>
            <a:r>
              <a:rPr lang="ar-SA" sz="1600" dirty="0">
                <a:latin typeface="Alexandria Light" pitchFamily="2" charset="-78"/>
                <a:cs typeface="Alexandria Light" pitchFamily="2" charset="-78"/>
              </a:rPr>
              <a:t>2007، </a:t>
            </a:r>
            <a:r>
              <a:rPr lang="en-US" sz="1600" dirty="0">
                <a:latin typeface="Alexandria Light" pitchFamily="2" charset="-78"/>
                <a:cs typeface="Alexandria Light" pitchFamily="2" charset="-78"/>
              </a:rPr>
              <a:t>(Graf </a:t>
            </a:r>
            <a:r>
              <a:rPr lang="ar-SA" sz="1600" dirty="0"/>
              <a:t>.</a:t>
            </a: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398;p51">
            <a:extLst>
              <a:ext uri="{FF2B5EF4-FFF2-40B4-BE49-F238E27FC236}">
                <a16:creationId xmlns:a16="http://schemas.microsoft.com/office/drawing/2014/main" id="{223A3BC4-9420-450A-B123-B603737FAFC7}"/>
              </a:ext>
            </a:extLst>
          </p:cNvPr>
          <p:cNvGrpSpPr/>
          <p:nvPr/>
        </p:nvGrpSpPr>
        <p:grpSpPr>
          <a:xfrm>
            <a:off x="1214956" y="3739149"/>
            <a:ext cx="614560" cy="679004"/>
            <a:chOff x="-47896750" y="2710600"/>
            <a:chExt cx="300125" cy="300900"/>
          </a:xfrm>
        </p:grpSpPr>
        <p:sp>
          <p:nvSpPr>
            <p:cNvPr id="9" name="Google Shape;5399;p51">
              <a:extLst>
                <a:ext uri="{FF2B5EF4-FFF2-40B4-BE49-F238E27FC236}">
                  <a16:creationId xmlns:a16="http://schemas.microsoft.com/office/drawing/2014/main" id="{900276B9-46DE-485C-BCB1-DDCFC7AB71CA}"/>
                </a:ext>
              </a:extLst>
            </p:cNvPr>
            <p:cNvSpPr/>
            <p:nvPr/>
          </p:nvSpPr>
          <p:spPr>
            <a:xfrm>
              <a:off x="-47896750" y="2710600"/>
              <a:ext cx="300125" cy="300900"/>
            </a:xfrm>
            <a:custGeom>
              <a:avLst/>
              <a:gdLst/>
              <a:ahLst/>
              <a:cxnLst/>
              <a:rect l="l" t="t" r="r" b="b"/>
              <a:pathLst>
                <a:path w="12005" h="12036" extrusionOk="0">
                  <a:moveTo>
                    <a:pt x="2836" y="756"/>
                  </a:moveTo>
                  <a:cubicBezTo>
                    <a:pt x="3246" y="756"/>
                    <a:pt x="3561" y="1072"/>
                    <a:pt x="3561" y="1450"/>
                  </a:cubicBezTo>
                  <a:lnTo>
                    <a:pt x="3561" y="2237"/>
                  </a:lnTo>
                  <a:cubicBezTo>
                    <a:pt x="3309" y="2206"/>
                    <a:pt x="3088" y="2174"/>
                    <a:pt x="2836" y="2174"/>
                  </a:cubicBezTo>
                  <a:cubicBezTo>
                    <a:pt x="2616" y="2174"/>
                    <a:pt x="2364" y="2206"/>
                    <a:pt x="2143" y="2237"/>
                  </a:cubicBezTo>
                  <a:lnTo>
                    <a:pt x="2143" y="1450"/>
                  </a:lnTo>
                  <a:cubicBezTo>
                    <a:pt x="2143" y="1072"/>
                    <a:pt x="2458" y="756"/>
                    <a:pt x="2836" y="756"/>
                  </a:cubicBezTo>
                  <a:close/>
                  <a:moveTo>
                    <a:pt x="5231" y="1450"/>
                  </a:moveTo>
                  <a:cubicBezTo>
                    <a:pt x="7026" y="1450"/>
                    <a:pt x="8539" y="2584"/>
                    <a:pt x="9106" y="4254"/>
                  </a:cubicBezTo>
                  <a:cubicBezTo>
                    <a:pt x="8854" y="4254"/>
                    <a:pt x="8633" y="4317"/>
                    <a:pt x="8444" y="4474"/>
                  </a:cubicBezTo>
                  <a:cubicBezTo>
                    <a:pt x="8003" y="3119"/>
                    <a:pt x="6743" y="2174"/>
                    <a:pt x="5231" y="2174"/>
                  </a:cubicBezTo>
                  <a:lnTo>
                    <a:pt x="4254" y="2174"/>
                  </a:lnTo>
                  <a:lnTo>
                    <a:pt x="4254" y="1450"/>
                  </a:lnTo>
                  <a:close/>
                  <a:moveTo>
                    <a:pt x="2868" y="2836"/>
                  </a:moveTo>
                  <a:cubicBezTo>
                    <a:pt x="4033" y="2836"/>
                    <a:pt x="4979" y="3781"/>
                    <a:pt x="4979" y="4947"/>
                  </a:cubicBezTo>
                  <a:lnTo>
                    <a:pt x="4979" y="5671"/>
                  </a:lnTo>
                  <a:lnTo>
                    <a:pt x="757" y="5671"/>
                  </a:lnTo>
                  <a:lnTo>
                    <a:pt x="757" y="4947"/>
                  </a:lnTo>
                  <a:cubicBezTo>
                    <a:pt x="757" y="3781"/>
                    <a:pt x="1702" y="2836"/>
                    <a:pt x="2868" y="2836"/>
                  </a:cubicBezTo>
                  <a:close/>
                  <a:moveTo>
                    <a:pt x="9169" y="4947"/>
                  </a:moveTo>
                  <a:cubicBezTo>
                    <a:pt x="9578" y="4947"/>
                    <a:pt x="9893" y="5262"/>
                    <a:pt x="9893" y="5671"/>
                  </a:cubicBezTo>
                  <a:cubicBezTo>
                    <a:pt x="9893" y="6049"/>
                    <a:pt x="9578" y="6364"/>
                    <a:pt x="9169" y="6364"/>
                  </a:cubicBezTo>
                  <a:cubicBezTo>
                    <a:pt x="8791" y="6364"/>
                    <a:pt x="8476" y="6049"/>
                    <a:pt x="8476" y="5671"/>
                  </a:cubicBezTo>
                  <a:cubicBezTo>
                    <a:pt x="8476" y="5262"/>
                    <a:pt x="8791" y="4947"/>
                    <a:pt x="9169" y="4947"/>
                  </a:cubicBezTo>
                  <a:close/>
                  <a:moveTo>
                    <a:pt x="9547" y="6994"/>
                  </a:moveTo>
                  <a:lnTo>
                    <a:pt x="9547" y="9924"/>
                  </a:lnTo>
                  <a:lnTo>
                    <a:pt x="8822" y="9924"/>
                  </a:lnTo>
                  <a:lnTo>
                    <a:pt x="8822" y="6994"/>
                  </a:lnTo>
                  <a:cubicBezTo>
                    <a:pt x="8948" y="7057"/>
                    <a:pt x="9074" y="7057"/>
                    <a:pt x="9169" y="7057"/>
                  </a:cubicBezTo>
                  <a:cubicBezTo>
                    <a:pt x="9295" y="7057"/>
                    <a:pt x="9421" y="7057"/>
                    <a:pt x="9547" y="6994"/>
                  </a:cubicBezTo>
                  <a:close/>
                  <a:moveTo>
                    <a:pt x="10208" y="10617"/>
                  </a:moveTo>
                  <a:cubicBezTo>
                    <a:pt x="10681" y="10617"/>
                    <a:pt x="11059" y="10933"/>
                    <a:pt x="11217" y="11342"/>
                  </a:cubicBezTo>
                  <a:lnTo>
                    <a:pt x="5703" y="11342"/>
                  </a:lnTo>
                  <a:cubicBezTo>
                    <a:pt x="5861" y="10933"/>
                    <a:pt x="6270" y="10617"/>
                    <a:pt x="6711" y="10617"/>
                  </a:cubicBezTo>
                  <a:close/>
                  <a:moveTo>
                    <a:pt x="2836" y="0"/>
                  </a:moveTo>
                  <a:cubicBezTo>
                    <a:pt x="2049" y="0"/>
                    <a:pt x="1419" y="630"/>
                    <a:pt x="1419" y="1418"/>
                  </a:cubicBezTo>
                  <a:lnTo>
                    <a:pt x="1419" y="2458"/>
                  </a:lnTo>
                  <a:cubicBezTo>
                    <a:pt x="599" y="2930"/>
                    <a:pt x="1" y="3844"/>
                    <a:pt x="1" y="4915"/>
                  </a:cubicBezTo>
                  <a:lnTo>
                    <a:pt x="1" y="5986"/>
                  </a:lnTo>
                  <a:cubicBezTo>
                    <a:pt x="1" y="6175"/>
                    <a:pt x="158" y="6333"/>
                    <a:pt x="347" y="6333"/>
                  </a:cubicBezTo>
                  <a:lnTo>
                    <a:pt x="5294" y="6333"/>
                  </a:lnTo>
                  <a:cubicBezTo>
                    <a:pt x="5483" y="6333"/>
                    <a:pt x="5640" y="6175"/>
                    <a:pt x="5640" y="5986"/>
                  </a:cubicBezTo>
                  <a:lnTo>
                    <a:pt x="5640" y="4915"/>
                  </a:lnTo>
                  <a:cubicBezTo>
                    <a:pt x="5640" y="4096"/>
                    <a:pt x="5294" y="3340"/>
                    <a:pt x="4695" y="2773"/>
                  </a:cubicBezTo>
                  <a:lnTo>
                    <a:pt x="5231" y="2773"/>
                  </a:lnTo>
                  <a:cubicBezTo>
                    <a:pt x="6585" y="2773"/>
                    <a:pt x="7688" y="3781"/>
                    <a:pt x="7877" y="5104"/>
                  </a:cubicBezTo>
                  <a:cubicBezTo>
                    <a:pt x="7846" y="5262"/>
                    <a:pt x="7814" y="5419"/>
                    <a:pt x="7814" y="5608"/>
                  </a:cubicBezTo>
                  <a:cubicBezTo>
                    <a:pt x="7814" y="5986"/>
                    <a:pt x="7909" y="6301"/>
                    <a:pt x="8161" y="6553"/>
                  </a:cubicBezTo>
                  <a:lnTo>
                    <a:pt x="8161" y="9924"/>
                  </a:lnTo>
                  <a:lnTo>
                    <a:pt x="7436" y="9924"/>
                  </a:lnTo>
                  <a:lnTo>
                    <a:pt x="7436" y="9546"/>
                  </a:lnTo>
                  <a:cubicBezTo>
                    <a:pt x="7436" y="9357"/>
                    <a:pt x="7278" y="9200"/>
                    <a:pt x="7089" y="9200"/>
                  </a:cubicBezTo>
                  <a:cubicBezTo>
                    <a:pt x="6900" y="9200"/>
                    <a:pt x="6743" y="9357"/>
                    <a:pt x="6743" y="9546"/>
                  </a:cubicBezTo>
                  <a:lnTo>
                    <a:pt x="6743" y="9924"/>
                  </a:lnTo>
                  <a:cubicBezTo>
                    <a:pt x="5766" y="9924"/>
                    <a:pt x="4979" y="10712"/>
                    <a:pt x="4979" y="11689"/>
                  </a:cubicBezTo>
                  <a:cubicBezTo>
                    <a:pt x="4979" y="11878"/>
                    <a:pt x="5136" y="12035"/>
                    <a:pt x="5325" y="12035"/>
                  </a:cubicBezTo>
                  <a:lnTo>
                    <a:pt x="11658" y="12035"/>
                  </a:lnTo>
                  <a:cubicBezTo>
                    <a:pt x="11847" y="12035"/>
                    <a:pt x="12004" y="11878"/>
                    <a:pt x="12004" y="11689"/>
                  </a:cubicBezTo>
                  <a:cubicBezTo>
                    <a:pt x="12004" y="11216"/>
                    <a:pt x="11815" y="10743"/>
                    <a:pt x="11500" y="10428"/>
                  </a:cubicBezTo>
                  <a:cubicBezTo>
                    <a:pt x="11154" y="10113"/>
                    <a:pt x="10713" y="9924"/>
                    <a:pt x="10240" y="9924"/>
                  </a:cubicBezTo>
                  <a:lnTo>
                    <a:pt x="10240" y="6585"/>
                  </a:lnTo>
                  <a:cubicBezTo>
                    <a:pt x="10492" y="6333"/>
                    <a:pt x="10587" y="5986"/>
                    <a:pt x="10587" y="5608"/>
                  </a:cubicBezTo>
                  <a:cubicBezTo>
                    <a:pt x="10587" y="5104"/>
                    <a:pt x="10334" y="4632"/>
                    <a:pt x="9893" y="4411"/>
                  </a:cubicBezTo>
                  <a:cubicBezTo>
                    <a:pt x="9641" y="3371"/>
                    <a:pt x="9106" y="2458"/>
                    <a:pt x="8287" y="1796"/>
                  </a:cubicBezTo>
                  <a:cubicBezTo>
                    <a:pt x="7405" y="1103"/>
                    <a:pt x="6333" y="693"/>
                    <a:pt x="5231" y="693"/>
                  </a:cubicBezTo>
                  <a:lnTo>
                    <a:pt x="4065" y="693"/>
                  </a:lnTo>
                  <a:cubicBezTo>
                    <a:pt x="3813" y="284"/>
                    <a:pt x="3340" y="0"/>
                    <a:pt x="283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400;p51">
              <a:extLst>
                <a:ext uri="{FF2B5EF4-FFF2-40B4-BE49-F238E27FC236}">
                  <a16:creationId xmlns:a16="http://schemas.microsoft.com/office/drawing/2014/main" id="{BC4C365F-1C36-497C-85F2-4A598F1ACB34}"/>
                </a:ext>
              </a:extLst>
            </p:cNvPr>
            <p:cNvSpPr/>
            <p:nvPr/>
          </p:nvSpPr>
          <p:spPr>
            <a:xfrm>
              <a:off x="-47834525" y="2904350"/>
              <a:ext cx="17350" cy="44125"/>
            </a:xfrm>
            <a:custGeom>
              <a:avLst/>
              <a:gdLst/>
              <a:ahLst/>
              <a:cxnLst/>
              <a:rect l="l" t="t" r="r" b="b"/>
              <a:pathLst>
                <a:path w="694" h="1765" extrusionOk="0">
                  <a:moveTo>
                    <a:pt x="347" y="1"/>
                  </a:moveTo>
                  <a:cubicBezTo>
                    <a:pt x="158" y="1"/>
                    <a:pt x="1" y="158"/>
                    <a:pt x="1" y="347"/>
                  </a:cubicBezTo>
                  <a:lnTo>
                    <a:pt x="1" y="1418"/>
                  </a:lnTo>
                  <a:cubicBezTo>
                    <a:pt x="1" y="1607"/>
                    <a:pt x="158" y="1765"/>
                    <a:pt x="347" y="1765"/>
                  </a:cubicBezTo>
                  <a:cubicBezTo>
                    <a:pt x="568" y="1765"/>
                    <a:pt x="694" y="1607"/>
                    <a:pt x="694" y="1418"/>
                  </a:cubicBezTo>
                  <a:lnTo>
                    <a:pt x="694" y="347"/>
                  </a:lnTo>
                  <a:cubicBezTo>
                    <a:pt x="694" y="158"/>
                    <a:pt x="568"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01;p51">
              <a:extLst>
                <a:ext uri="{FF2B5EF4-FFF2-40B4-BE49-F238E27FC236}">
                  <a16:creationId xmlns:a16="http://schemas.microsoft.com/office/drawing/2014/main" id="{60B2C7B7-3FA0-4FF7-BE49-DB0DAB315964}"/>
                </a:ext>
              </a:extLst>
            </p:cNvPr>
            <p:cNvSpPr/>
            <p:nvPr/>
          </p:nvSpPr>
          <p:spPr>
            <a:xfrm>
              <a:off x="-47790400" y="2884475"/>
              <a:ext cx="38600" cy="36450"/>
            </a:xfrm>
            <a:custGeom>
              <a:avLst/>
              <a:gdLst/>
              <a:ahLst/>
              <a:cxnLst/>
              <a:rect l="l" t="t" r="r" b="b"/>
              <a:pathLst>
                <a:path w="1544" h="1458" extrusionOk="0">
                  <a:moveTo>
                    <a:pt x="437" y="0"/>
                  </a:moveTo>
                  <a:cubicBezTo>
                    <a:pt x="339" y="0"/>
                    <a:pt x="236" y="24"/>
                    <a:pt x="158" y="71"/>
                  </a:cubicBezTo>
                  <a:cubicBezTo>
                    <a:pt x="0" y="197"/>
                    <a:pt x="32" y="449"/>
                    <a:pt x="158" y="607"/>
                  </a:cubicBezTo>
                  <a:lnTo>
                    <a:pt x="914" y="1363"/>
                  </a:lnTo>
                  <a:cubicBezTo>
                    <a:pt x="1040" y="1457"/>
                    <a:pt x="1103" y="1457"/>
                    <a:pt x="1197" y="1457"/>
                  </a:cubicBezTo>
                  <a:cubicBezTo>
                    <a:pt x="1260" y="1457"/>
                    <a:pt x="1386" y="1426"/>
                    <a:pt x="1418" y="1363"/>
                  </a:cubicBezTo>
                  <a:cubicBezTo>
                    <a:pt x="1544" y="1237"/>
                    <a:pt x="1544" y="985"/>
                    <a:pt x="1418" y="827"/>
                  </a:cubicBezTo>
                  <a:lnTo>
                    <a:pt x="693" y="71"/>
                  </a:lnTo>
                  <a:cubicBezTo>
                    <a:pt x="630" y="24"/>
                    <a:pt x="536" y="0"/>
                    <a:pt x="43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02;p51">
              <a:extLst>
                <a:ext uri="{FF2B5EF4-FFF2-40B4-BE49-F238E27FC236}">
                  <a16:creationId xmlns:a16="http://schemas.microsoft.com/office/drawing/2014/main" id="{3A8A3886-5F73-4D9C-8CDB-16279E2D7162}"/>
                </a:ext>
              </a:extLst>
            </p:cNvPr>
            <p:cNvSpPr/>
            <p:nvPr/>
          </p:nvSpPr>
          <p:spPr>
            <a:xfrm>
              <a:off x="-47896750" y="2885150"/>
              <a:ext cx="37050" cy="37350"/>
            </a:xfrm>
            <a:custGeom>
              <a:avLst/>
              <a:gdLst/>
              <a:ahLst/>
              <a:cxnLst/>
              <a:rect l="l" t="t" r="r" b="b"/>
              <a:pathLst>
                <a:path w="1482" h="1494" extrusionOk="0">
                  <a:moveTo>
                    <a:pt x="1122" y="0"/>
                  </a:moveTo>
                  <a:cubicBezTo>
                    <a:pt x="1027" y="0"/>
                    <a:pt x="933" y="40"/>
                    <a:pt x="883" y="107"/>
                  </a:cubicBezTo>
                  <a:lnTo>
                    <a:pt x="127" y="863"/>
                  </a:lnTo>
                  <a:cubicBezTo>
                    <a:pt x="1" y="958"/>
                    <a:pt x="1" y="1210"/>
                    <a:pt x="127" y="1367"/>
                  </a:cubicBezTo>
                  <a:cubicBezTo>
                    <a:pt x="221" y="1430"/>
                    <a:pt x="284" y="1493"/>
                    <a:pt x="379" y="1493"/>
                  </a:cubicBezTo>
                  <a:cubicBezTo>
                    <a:pt x="442" y="1493"/>
                    <a:pt x="568" y="1430"/>
                    <a:pt x="599" y="1367"/>
                  </a:cubicBezTo>
                  <a:lnTo>
                    <a:pt x="1356" y="611"/>
                  </a:lnTo>
                  <a:cubicBezTo>
                    <a:pt x="1482" y="485"/>
                    <a:pt x="1482" y="264"/>
                    <a:pt x="1356" y="107"/>
                  </a:cubicBezTo>
                  <a:cubicBezTo>
                    <a:pt x="1296" y="33"/>
                    <a:pt x="1208" y="0"/>
                    <a:pt x="11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061820596"/>
      </p:ext>
    </p:extLst>
  </p:cSld>
  <p:clrMapOvr>
    <a:masterClrMapping/>
  </p:clrMapOvr>
  <mc:AlternateContent xmlns:mc="http://schemas.openxmlformats.org/markup-compatibility/2006" xmlns:p14="http://schemas.microsoft.com/office/powerpoint/2010/main">
    <mc:Choice Requires="p14">
      <p:transition p14:dur="10" advTm="167192"/>
    </mc:Choice>
    <mc:Fallback xmlns="">
      <p:transition advTm="16719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71705"/>
          </a:xfrm>
          <a:prstGeom prst="rect">
            <a:avLst/>
          </a:prstGeom>
          <a:noFill/>
        </p:spPr>
        <p:txBody>
          <a:bodyPr wrap="square" rtlCol="0">
            <a:spAutoFit/>
          </a:bodyPr>
          <a:lstStyle/>
          <a:p>
            <a:pPr rtl="1">
              <a:lnSpc>
                <a:spcPct val="107000"/>
              </a:lnSpc>
              <a:spcAft>
                <a:spcPts val="800"/>
              </a:spcAft>
            </a:pPr>
            <a:r>
              <a:rPr lang="ar-SA" sz="1800" b="1" dirty="0">
                <a:effectLst/>
                <a:latin typeface="Alexandria Medium" pitchFamily="2" charset="-78"/>
                <a:ea typeface="Calibri" panose="020F0502020204030204" pitchFamily="34" charset="0"/>
                <a:cs typeface="Alexandria Medium" pitchFamily="2" charset="-78"/>
              </a:rPr>
              <a:t>عوائق تعترض انتشار الفصول الذكية</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272539" y="1986495"/>
            <a:ext cx="9646921" cy="3268844"/>
          </a:xfrm>
          <a:prstGeom prst="rect">
            <a:avLst/>
          </a:prstGeom>
          <a:noFill/>
        </p:spPr>
        <p:txBody>
          <a:bodyPr wrap="square" rtlCol="0">
            <a:spAutoFit/>
          </a:bodyPr>
          <a:lstStyle/>
          <a:p>
            <a:pPr marL="73025" marR="0" algn="just" rtl="1">
              <a:lnSpc>
                <a:spcPts val="2520"/>
              </a:lnSpc>
              <a:spcAft>
                <a:spcPts val="2000"/>
              </a:spcAft>
              <a:tabLst>
                <a:tab pos="446088"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لا يخلوا تطبيق الفصول الذكية من بعض العوائق التي </a:t>
            </a:r>
            <a:r>
              <a:rPr lang="ar-SA" sz="16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قد تعيق انتشارها، ومنها:</a:t>
            </a:r>
            <a:endParaRPr lang="en-US" sz="1600" dirty="0">
              <a:effectLst/>
              <a:latin typeface="Alexandria Light" pitchFamily="2" charset="-78"/>
              <a:ea typeface="Calibri" panose="020F0502020204030204" pitchFamily="34" charset="0"/>
              <a:cs typeface="Alexandria Light" pitchFamily="2" charset="-78"/>
            </a:endParaRPr>
          </a:p>
          <a:p>
            <a:pPr marL="73025" marR="0" algn="just" rtl="1">
              <a:lnSpc>
                <a:spcPts val="2520"/>
              </a:lnSpc>
              <a:spcAft>
                <a:spcPts val="2000"/>
              </a:spcAft>
              <a:tabLst>
                <a:tab pos="446088" algn="l"/>
              </a:tabLst>
            </a:pPr>
            <a:r>
              <a:rPr lang="ar-SA" sz="1600" dirty="0">
                <a:effectLst/>
                <a:latin typeface="Alexandria Light" pitchFamily="2" charset="-78"/>
                <a:ea typeface="Calibri" panose="020F0502020204030204" pitchFamily="34" charset="0"/>
                <a:cs typeface="Alexandria Light" pitchFamily="2" charset="-78"/>
              </a:rPr>
              <a:t>1- ضعف البنية التحتية في بعض المدارس.</a:t>
            </a:r>
          </a:p>
          <a:p>
            <a:pPr marL="73025" marR="0" algn="just" rtl="1">
              <a:lnSpc>
                <a:spcPts val="2520"/>
              </a:lnSpc>
              <a:spcAft>
                <a:spcPts val="2000"/>
              </a:spcAft>
              <a:tabLst>
                <a:tab pos="446088" algn="l"/>
              </a:tabLst>
            </a:pPr>
            <a:r>
              <a:rPr lang="ar-SA" sz="1600" dirty="0">
                <a:effectLst/>
                <a:latin typeface="Alexandria Light" pitchFamily="2" charset="-78"/>
                <a:ea typeface="Calibri" panose="020F0502020204030204" pitchFamily="34" charset="0"/>
                <a:cs typeface="Alexandria Light" pitchFamily="2" charset="-78"/>
              </a:rPr>
              <a:t>2- عدم وجود ربط بشبكة الإنترنت</a:t>
            </a:r>
            <a:r>
              <a:rPr lang="en-US" sz="1600" dirty="0">
                <a:effectLst/>
                <a:latin typeface="Alexandria Light" pitchFamily="2" charset="-78"/>
                <a:ea typeface="Calibri" panose="020F0502020204030204" pitchFamily="34" charset="0"/>
                <a:cs typeface="Alexandria Light" pitchFamily="2" charset="-78"/>
              </a:rPr>
              <a:t>.</a:t>
            </a:r>
          </a:p>
          <a:p>
            <a:pPr marL="73025" marR="0" algn="just" rtl="1">
              <a:lnSpc>
                <a:spcPts val="2520"/>
              </a:lnSpc>
              <a:spcAft>
                <a:spcPts val="2000"/>
              </a:spcAft>
              <a:tabLst>
                <a:tab pos="446088" algn="l"/>
              </a:tabLst>
            </a:pPr>
            <a:r>
              <a:rPr lang="ar-SA" sz="1600" dirty="0">
                <a:latin typeface="Alexandria Light" pitchFamily="2" charset="-78"/>
                <a:ea typeface="Calibri" panose="020F0502020204030204" pitchFamily="34" charset="0"/>
                <a:cs typeface="Alexandria Light" pitchFamily="2" charset="-78"/>
              </a:rPr>
              <a:t>3- الت</a:t>
            </a:r>
            <a:r>
              <a:rPr lang="ar-SA" sz="1600" dirty="0">
                <a:effectLst/>
                <a:latin typeface="Alexandria Light" pitchFamily="2" charset="-78"/>
                <a:ea typeface="Calibri" panose="020F0502020204030204" pitchFamily="34" charset="0"/>
                <a:cs typeface="Alexandria Light" pitchFamily="2" charset="-78"/>
              </a:rPr>
              <a:t>كلفة المرتفعة للتطوير والدعم.</a:t>
            </a:r>
          </a:p>
          <a:p>
            <a:pPr marL="73025" marR="0" algn="just" rtl="1">
              <a:lnSpc>
                <a:spcPts val="2520"/>
              </a:lnSpc>
              <a:spcAft>
                <a:spcPts val="2000"/>
              </a:spcAft>
              <a:tabLst>
                <a:tab pos="446088" algn="l"/>
              </a:tabLst>
            </a:pPr>
            <a:r>
              <a:rPr lang="en-US" sz="1600" dirty="0">
                <a:effectLst/>
                <a:latin typeface="Alexandria Light" pitchFamily="2" charset="-78"/>
                <a:ea typeface="Calibri" panose="020F0502020204030204" pitchFamily="34" charset="0"/>
                <a:cs typeface="Alexandria Light" pitchFamily="2" charset="-78"/>
              </a:rPr>
              <a:t>-4 </a:t>
            </a:r>
            <a:r>
              <a:rPr lang="ar-SA" sz="1600" dirty="0">
                <a:effectLst/>
                <a:latin typeface="Alexandria Light" pitchFamily="2" charset="-78"/>
                <a:ea typeface="Calibri" panose="020F0502020204030204" pitchFamily="34" charset="0"/>
                <a:cs typeface="Alexandria Light" pitchFamily="2" charset="-78"/>
              </a:rPr>
              <a:t>نقص المدرسين الذين يجيدون التعامل مع الفصول الذكية</a:t>
            </a:r>
            <a:r>
              <a:rPr lang="en-US" sz="1600" dirty="0">
                <a:effectLst/>
                <a:latin typeface="Alexandria Light" pitchFamily="2" charset="-78"/>
                <a:ea typeface="Calibri" panose="020F0502020204030204" pitchFamily="34" charset="0"/>
                <a:cs typeface="Alexandria Light" pitchFamily="2" charset="-78"/>
              </a:rPr>
              <a:t> .</a:t>
            </a:r>
          </a:p>
          <a:p>
            <a:pPr marL="73025" marR="0" algn="just" rtl="1">
              <a:lnSpc>
                <a:spcPts val="2520"/>
              </a:lnSpc>
              <a:spcAft>
                <a:spcPts val="2000"/>
              </a:spcAft>
              <a:tabLst>
                <a:tab pos="446088" algn="l"/>
              </a:tabLst>
            </a:pPr>
            <a:r>
              <a:rPr lang="ar-SY" sz="1600" dirty="0">
                <a:effectLst/>
                <a:latin typeface="Alexandria Light" pitchFamily="2" charset="-78"/>
                <a:ea typeface="Calibri" panose="020F0502020204030204" pitchFamily="34" charset="0"/>
                <a:cs typeface="Alexandria Light" pitchFamily="2" charset="-78"/>
              </a:rPr>
              <a:t>     </a:t>
            </a: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59124864"/>
      </p:ext>
    </p:extLst>
  </p:cSld>
  <p:clrMapOvr>
    <a:masterClrMapping/>
  </p:clrMapOvr>
  <mc:AlternateContent xmlns:mc="http://schemas.openxmlformats.org/markup-compatibility/2006" xmlns:p14="http://schemas.microsoft.com/office/powerpoint/2010/main">
    <mc:Choice Requires="p14">
      <p:transition p14:dur="10" advTm="133245"/>
    </mc:Choice>
    <mc:Fallback xmlns="">
      <p:transition advTm="13324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554480" y="2672295"/>
            <a:ext cx="9456420" cy="2576346"/>
          </a:xfrm>
          <a:prstGeom prst="rect">
            <a:avLst/>
          </a:prstGeom>
          <a:noFill/>
        </p:spPr>
        <p:txBody>
          <a:bodyPr wrap="square" rtlCol="0">
            <a:spAutoFit/>
          </a:bodyPr>
          <a:lstStyle/>
          <a:p>
            <a:pPr marL="73025" marR="0" algn="just" rtl="1">
              <a:lnSpc>
                <a:spcPts val="2920"/>
              </a:lnSpc>
              <a:spcBef>
                <a:spcPts val="600"/>
              </a:spcBef>
              <a:spcAft>
                <a:spcPts val="2000"/>
              </a:spcAft>
              <a:tabLst>
                <a:tab pos="446088"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Y" sz="1600" dirty="0">
                <a:effectLst/>
                <a:latin typeface="Alexandria Light" pitchFamily="2" charset="-78"/>
                <a:ea typeface="Calibri" panose="020F0502020204030204" pitchFamily="34" charset="0"/>
                <a:cs typeface="Alexandria Light" pitchFamily="2" charset="-78"/>
              </a:rPr>
              <a:t>     مما سبق ن</a:t>
            </a:r>
            <a:r>
              <a:rPr lang="ar-SY" sz="1600" dirty="0">
                <a:latin typeface="Alexandria Light" pitchFamily="2" charset="-78"/>
                <a:ea typeface="Calibri" panose="020F0502020204030204" pitchFamily="34" charset="0"/>
                <a:cs typeface="Alexandria Light" pitchFamily="2" charset="-78"/>
              </a:rPr>
              <a:t>جد ان الفصول الذكية ربما تكون استحداثاً تكنولوجياً مفيداً يساعد يشكل كبير في تسخير التقنيات والوسائل التكنولوجية بتسهيل عرض واستيعاب المادة العلمية، واستثمارها في التعليم والتعلم، فضلاً عن أن الفصل الذكي بحد ذاته يمثل نمطاً من أنماط التقنية الحديثة. التي تسهم في كسر الرتابة في التعلم.</a:t>
            </a:r>
          </a:p>
          <a:p>
            <a:pPr marL="73025" marR="0" algn="just" rtl="1">
              <a:lnSpc>
                <a:spcPts val="2920"/>
              </a:lnSpc>
              <a:spcBef>
                <a:spcPts val="600"/>
              </a:spcBef>
              <a:spcAft>
                <a:spcPts val="2000"/>
              </a:spcAft>
              <a:tabLst>
                <a:tab pos="446088" algn="l"/>
              </a:tabLst>
            </a:pPr>
            <a:endParaRPr lang="ar-SA" sz="1600" dirty="0">
              <a:effectLst/>
              <a:latin typeface="Alexandria Light" pitchFamily="2" charset="-78"/>
              <a:ea typeface="Calibri" panose="020F0502020204030204" pitchFamily="34" charset="0"/>
              <a:cs typeface="Alexandria Light" pitchFamily="2" charset="-78"/>
            </a:endParaRPr>
          </a:p>
          <a:p>
            <a:pPr marL="73025" marR="0" algn="just" rtl="1">
              <a:lnSpc>
                <a:spcPts val="2920"/>
              </a:lnSpc>
              <a:spcBef>
                <a:spcPts val="600"/>
              </a:spcBef>
              <a:spcAft>
                <a:spcPts val="2000"/>
              </a:spcAft>
              <a:tabLst>
                <a:tab pos="446088" algn="l"/>
              </a:tabLst>
            </a:pP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10">
            <a:extLst>
              <a:ext uri="{FF2B5EF4-FFF2-40B4-BE49-F238E27FC236}">
                <a16:creationId xmlns:a16="http://schemas.microsoft.com/office/drawing/2014/main" id="{06A1A86A-F1D4-4F13-8F5B-18269691FFFD}"/>
              </a:ext>
            </a:extLst>
          </p:cNvPr>
          <p:cNvSpPr txBox="1"/>
          <p:nvPr/>
        </p:nvSpPr>
        <p:spPr>
          <a:xfrm>
            <a:off x="4302847" y="4338587"/>
            <a:ext cx="4961778" cy="412934"/>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sz="1600" dirty="0">
                <a:solidFill>
                  <a:srgbClr val="FFFFFF"/>
                </a:solidFill>
                <a:latin typeface="Alexandria Light" pitchFamily="2" charset="-78"/>
                <a:cs typeface="Alexandria Light" pitchFamily="2" charset="-78"/>
              </a:rPr>
              <a:t>والسؤال هو: ما المنصات التعليمية الإلكترونية</a:t>
            </a:r>
            <a:r>
              <a:rPr lang="ar-SA" sz="2400" i="0" dirty="0">
                <a:solidFill>
                  <a:srgbClr val="FFFFFF"/>
                </a:solidFill>
                <a:effectLst/>
                <a:latin typeface="Alexandria Light" pitchFamily="2" charset="-78"/>
                <a:cs typeface="Alexandria Light" pitchFamily="2" charset="-78"/>
              </a:rPr>
              <a:t>؟</a:t>
            </a:r>
            <a:endParaRPr lang="ar-SA" sz="1600" dirty="0">
              <a:solidFill>
                <a:srgbClr val="FFFFFF"/>
              </a:solidFill>
              <a:latin typeface="Alexandria Light" pitchFamily="2" charset="-78"/>
              <a:cs typeface="Alexandria Light" pitchFamily="2" charset="-78"/>
            </a:endParaRPr>
          </a:p>
        </p:txBody>
      </p:sp>
      <p:grpSp>
        <p:nvGrpSpPr>
          <p:cNvPr id="9" name="Google Shape;6376;p53">
            <a:extLst>
              <a:ext uri="{FF2B5EF4-FFF2-40B4-BE49-F238E27FC236}">
                <a16:creationId xmlns:a16="http://schemas.microsoft.com/office/drawing/2014/main" id="{7ABC9F72-DF5D-4A48-A562-DED7F0CF231E}"/>
              </a:ext>
            </a:extLst>
          </p:cNvPr>
          <p:cNvGrpSpPr/>
          <p:nvPr/>
        </p:nvGrpSpPr>
        <p:grpSpPr>
          <a:xfrm>
            <a:off x="2468880" y="4266648"/>
            <a:ext cx="905016" cy="636822"/>
            <a:chOff x="-33646250" y="3586425"/>
            <a:chExt cx="293000" cy="292225"/>
          </a:xfrm>
        </p:grpSpPr>
        <p:sp>
          <p:nvSpPr>
            <p:cNvPr id="10" name="Google Shape;6377;p53">
              <a:extLst>
                <a:ext uri="{FF2B5EF4-FFF2-40B4-BE49-F238E27FC236}">
                  <a16:creationId xmlns:a16="http://schemas.microsoft.com/office/drawing/2014/main" id="{AD15B029-51EA-4A09-BA44-FD5D6DB4B077}"/>
                </a:ext>
              </a:extLst>
            </p:cNvPr>
            <p:cNvSpPr/>
            <p:nvPr/>
          </p:nvSpPr>
          <p:spPr>
            <a:xfrm>
              <a:off x="-33646250" y="3739225"/>
              <a:ext cx="141775" cy="139425"/>
            </a:xfrm>
            <a:custGeom>
              <a:avLst/>
              <a:gdLst/>
              <a:ahLst/>
              <a:cxnLst/>
              <a:rect l="l" t="t" r="r" b="b"/>
              <a:pathLst>
                <a:path w="5671" h="5577" extrusionOk="0">
                  <a:moveTo>
                    <a:pt x="4190" y="1"/>
                  </a:moveTo>
                  <a:cubicBezTo>
                    <a:pt x="4001" y="316"/>
                    <a:pt x="3970" y="725"/>
                    <a:pt x="4127" y="1040"/>
                  </a:cubicBezTo>
                  <a:lnTo>
                    <a:pt x="3497" y="1670"/>
                  </a:lnTo>
                  <a:cubicBezTo>
                    <a:pt x="3345" y="1589"/>
                    <a:pt x="3194" y="1550"/>
                    <a:pt x="3047" y="1550"/>
                  </a:cubicBezTo>
                  <a:cubicBezTo>
                    <a:pt x="2797" y="1550"/>
                    <a:pt x="2561" y="1661"/>
                    <a:pt x="2363" y="1859"/>
                  </a:cubicBezTo>
                  <a:lnTo>
                    <a:pt x="378" y="3813"/>
                  </a:lnTo>
                  <a:cubicBezTo>
                    <a:pt x="0" y="4222"/>
                    <a:pt x="0" y="4884"/>
                    <a:pt x="378" y="5293"/>
                  </a:cubicBezTo>
                  <a:cubicBezTo>
                    <a:pt x="583" y="5482"/>
                    <a:pt x="851" y="5577"/>
                    <a:pt x="1115" y="5577"/>
                  </a:cubicBezTo>
                  <a:cubicBezTo>
                    <a:pt x="1378" y="5577"/>
                    <a:pt x="1638" y="5482"/>
                    <a:pt x="1827" y="5293"/>
                  </a:cubicBezTo>
                  <a:lnTo>
                    <a:pt x="3812" y="3309"/>
                  </a:lnTo>
                  <a:cubicBezTo>
                    <a:pt x="4096" y="3025"/>
                    <a:pt x="4190" y="2553"/>
                    <a:pt x="4001" y="2143"/>
                  </a:cubicBezTo>
                  <a:lnTo>
                    <a:pt x="4631" y="1513"/>
                  </a:lnTo>
                  <a:cubicBezTo>
                    <a:pt x="4789" y="1576"/>
                    <a:pt x="4915" y="1607"/>
                    <a:pt x="5072" y="1607"/>
                  </a:cubicBezTo>
                  <a:cubicBezTo>
                    <a:pt x="5261" y="1607"/>
                    <a:pt x="5450" y="1544"/>
                    <a:pt x="5671" y="1418"/>
                  </a:cubicBezTo>
                  <a:cubicBezTo>
                    <a:pt x="5041" y="1040"/>
                    <a:pt x="4568" y="568"/>
                    <a:pt x="4190"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1" name="Google Shape;6378;p53">
              <a:extLst>
                <a:ext uri="{FF2B5EF4-FFF2-40B4-BE49-F238E27FC236}">
                  <a16:creationId xmlns:a16="http://schemas.microsoft.com/office/drawing/2014/main" id="{19E7F2FD-42F3-4E27-AE46-ECEF99FBCD5E}"/>
                </a:ext>
              </a:extLst>
            </p:cNvPr>
            <p:cNvSpPr/>
            <p:nvPr/>
          </p:nvSpPr>
          <p:spPr>
            <a:xfrm>
              <a:off x="-33541500" y="3586425"/>
              <a:ext cx="188250" cy="187475"/>
            </a:xfrm>
            <a:custGeom>
              <a:avLst/>
              <a:gdLst/>
              <a:ahLst/>
              <a:cxnLst/>
              <a:rect l="l" t="t" r="r" b="b"/>
              <a:pathLst>
                <a:path w="7530" h="7499" extrusionOk="0">
                  <a:moveTo>
                    <a:pt x="3718" y="1387"/>
                  </a:moveTo>
                  <a:cubicBezTo>
                    <a:pt x="4253" y="1387"/>
                    <a:pt x="4726" y="1859"/>
                    <a:pt x="4726" y="2427"/>
                  </a:cubicBezTo>
                  <a:cubicBezTo>
                    <a:pt x="4789" y="2805"/>
                    <a:pt x="4505" y="3214"/>
                    <a:pt x="4096" y="3372"/>
                  </a:cubicBezTo>
                  <a:lnTo>
                    <a:pt x="4096" y="3750"/>
                  </a:lnTo>
                  <a:cubicBezTo>
                    <a:pt x="4096" y="3939"/>
                    <a:pt x="3938" y="4096"/>
                    <a:pt x="3749" y="4096"/>
                  </a:cubicBezTo>
                  <a:cubicBezTo>
                    <a:pt x="3560" y="4096"/>
                    <a:pt x="3403" y="3939"/>
                    <a:pt x="3403" y="3750"/>
                  </a:cubicBezTo>
                  <a:lnTo>
                    <a:pt x="3403" y="3372"/>
                  </a:lnTo>
                  <a:cubicBezTo>
                    <a:pt x="3403" y="3088"/>
                    <a:pt x="3592" y="2805"/>
                    <a:pt x="3875" y="2742"/>
                  </a:cubicBezTo>
                  <a:cubicBezTo>
                    <a:pt x="4001" y="2679"/>
                    <a:pt x="4096" y="2521"/>
                    <a:pt x="4096" y="2427"/>
                  </a:cubicBezTo>
                  <a:cubicBezTo>
                    <a:pt x="4096" y="2206"/>
                    <a:pt x="3938" y="2049"/>
                    <a:pt x="3749" y="2049"/>
                  </a:cubicBezTo>
                  <a:cubicBezTo>
                    <a:pt x="3560" y="2049"/>
                    <a:pt x="3403" y="2206"/>
                    <a:pt x="3403" y="2427"/>
                  </a:cubicBezTo>
                  <a:cubicBezTo>
                    <a:pt x="3403" y="2616"/>
                    <a:pt x="3245" y="2773"/>
                    <a:pt x="3056" y="2773"/>
                  </a:cubicBezTo>
                  <a:cubicBezTo>
                    <a:pt x="2836" y="2773"/>
                    <a:pt x="2678" y="2616"/>
                    <a:pt x="2678" y="2427"/>
                  </a:cubicBezTo>
                  <a:cubicBezTo>
                    <a:pt x="2678" y="1859"/>
                    <a:pt x="3151" y="1387"/>
                    <a:pt x="3718" y="1387"/>
                  </a:cubicBezTo>
                  <a:close/>
                  <a:moveTo>
                    <a:pt x="3749" y="4726"/>
                  </a:moveTo>
                  <a:cubicBezTo>
                    <a:pt x="3938" y="4726"/>
                    <a:pt x="4096" y="4884"/>
                    <a:pt x="4096" y="5104"/>
                  </a:cubicBezTo>
                  <a:cubicBezTo>
                    <a:pt x="4096" y="5294"/>
                    <a:pt x="3938" y="5451"/>
                    <a:pt x="3749" y="5451"/>
                  </a:cubicBezTo>
                  <a:cubicBezTo>
                    <a:pt x="3560" y="5451"/>
                    <a:pt x="3403" y="5294"/>
                    <a:pt x="3403" y="5104"/>
                  </a:cubicBezTo>
                  <a:cubicBezTo>
                    <a:pt x="3403" y="4884"/>
                    <a:pt x="3560" y="4726"/>
                    <a:pt x="3749" y="4726"/>
                  </a:cubicBezTo>
                  <a:close/>
                  <a:moveTo>
                    <a:pt x="3749" y="1"/>
                  </a:moveTo>
                  <a:cubicBezTo>
                    <a:pt x="1670" y="1"/>
                    <a:pt x="0" y="1702"/>
                    <a:pt x="0" y="3750"/>
                  </a:cubicBezTo>
                  <a:cubicBezTo>
                    <a:pt x="0" y="5829"/>
                    <a:pt x="1702" y="7499"/>
                    <a:pt x="3749" y="7499"/>
                  </a:cubicBezTo>
                  <a:cubicBezTo>
                    <a:pt x="5829" y="7499"/>
                    <a:pt x="7498" y="5798"/>
                    <a:pt x="7498" y="3750"/>
                  </a:cubicBezTo>
                  <a:cubicBezTo>
                    <a:pt x="7530" y="1670"/>
                    <a:pt x="5829" y="1"/>
                    <a:pt x="37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619059751"/>
      </p:ext>
    </p:extLst>
  </p:cSld>
  <p:clrMapOvr>
    <a:masterClrMapping/>
  </p:clrMapOvr>
  <mc:AlternateContent xmlns:mc="http://schemas.openxmlformats.org/markup-compatibility/2006" xmlns:p14="http://schemas.microsoft.com/office/powerpoint/2010/main">
    <mc:Choice Requires="p14">
      <p:transition p14:dur="10" advTm="65652"/>
    </mc:Choice>
    <mc:Fallback xmlns="">
      <p:transition advTm="6565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 مفهوم المنصات التعليمية الإلكترونية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631741" y="2479968"/>
            <a:ext cx="9199679" cy="3076483"/>
          </a:xfrm>
          <a:prstGeom prst="rect">
            <a:avLst/>
          </a:prstGeom>
          <a:noFill/>
        </p:spPr>
        <p:txBody>
          <a:bodyPr wrap="square" rtlCol="0">
            <a:spAutoFit/>
          </a:bodyPr>
          <a:lstStyle/>
          <a:p>
            <a:pPr marL="0" marR="0" algn="just" rtl="1">
              <a:lnSpc>
                <a:spcPts val="2920"/>
              </a:lnSpc>
              <a:spcAft>
                <a:spcPts val="1800"/>
              </a:spcAft>
              <a:tabLst>
                <a:tab pos="446088" algn="l"/>
              </a:tabLst>
            </a:pPr>
            <a:r>
              <a:rPr lang="ar-SA" sz="1600" dirty="0">
                <a:latin typeface="Alexandria Light" pitchFamily="2" charset="-78"/>
                <a:cs typeface="Alexandria Light" pitchFamily="2" charset="-78"/>
              </a:rPr>
              <a:t>     عُرفت  بأنها " إحدى تطبيقات الجيل الثاني للويب، وهي بيئة تعلّم عبر الإنترنت تعمل على توفير خبرات تعلّم تشاركيّة وتبادل الخبرات بطريقة تفاعليّة وتمكن مستخدميها من التجمع في كيانات اجتماعيّة تشبه الكيانات الواقعية فيما يسمى بمجموعات العمل</a:t>
            </a:r>
            <a:r>
              <a:rPr lang="ar-SA" sz="1600" dirty="0"/>
              <a:t>". </a:t>
            </a:r>
          </a:p>
          <a:p>
            <a:pPr algn="just" rtl="1">
              <a:lnSpc>
                <a:spcPts val="2920"/>
              </a:lnSpc>
              <a:spcAft>
                <a:spcPts val="1800"/>
              </a:spcAft>
            </a:pPr>
            <a:r>
              <a:rPr lang="ar-SA" sz="1600" dirty="0">
                <a:latin typeface="Alexandria Light" pitchFamily="2" charset="-78"/>
                <a:cs typeface="Alexandria Light" pitchFamily="2" charset="-78"/>
              </a:rPr>
              <a:t>     كما عُرفت من قبل اليونسكو </a:t>
            </a:r>
            <a:r>
              <a:rPr lang="en-US" sz="1600" dirty="0">
                <a:latin typeface="Alexandria Light" pitchFamily="2" charset="-78"/>
                <a:cs typeface="Alexandria Light" pitchFamily="2" charset="-78"/>
              </a:rPr>
              <a:t>UN</a:t>
            </a:r>
            <a:r>
              <a:rPr lang="en-US" sz="1600" i="0" u="none" strike="noStrike" baseline="0" dirty="0">
                <a:latin typeface="Alexandria Light" pitchFamily="2" charset="-78"/>
                <a:cs typeface="Alexandria Light" pitchFamily="2" charset="-78"/>
              </a:rPr>
              <a:t>ESCO, 2009)</a:t>
            </a:r>
            <a:r>
              <a:rPr lang="ar-SA" sz="1600" i="0" u="none" strike="noStrike" baseline="0" dirty="0">
                <a:latin typeface="Alexandria Light" pitchFamily="2" charset="-78"/>
                <a:cs typeface="Alexandria Light" pitchFamily="2" charset="-78"/>
              </a:rPr>
              <a:t>)</a:t>
            </a:r>
            <a:r>
              <a:rPr lang="ar-SA" sz="1600" dirty="0">
                <a:latin typeface="Alexandria Light" pitchFamily="2" charset="-78"/>
                <a:cs typeface="Alexandria Light" pitchFamily="2" charset="-78"/>
              </a:rPr>
              <a:t> بأنها: موارد التعليم والتعلّم والبحث المتاحة من خلال أي وسيلة رقميّة أم غير رقميّة، </a:t>
            </a:r>
            <a:r>
              <a:rPr lang="ar-SA" sz="1600" i="0" u="none" strike="noStrike" baseline="0" dirty="0">
                <a:latin typeface="Alexandria Light" pitchFamily="2" charset="-78"/>
                <a:cs typeface="Alexandria Light" pitchFamily="2" charset="-78"/>
              </a:rPr>
              <a:t>والتي تندرج في الملك العام أو تم إصدارها بموجب ترخيص مفتوح يتيح للآخرين  الانتفاع المجاني بها واستخدامها وتكييفها وإعادة </a:t>
            </a:r>
            <a:r>
              <a:rPr lang="ar-SA" sz="1600" dirty="0">
                <a:latin typeface="Alexandria Light" pitchFamily="2" charset="-78"/>
                <a:cs typeface="Alexandria Light" pitchFamily="2" charset="-78"/>
              </a:rPr>
              <a:t>توزيعها بدون أي قيود أو بقيود محدودة. </a:t>
            </a:r>
          </a:p>
          <a:p>
            <a:pPr algn="just" rtl="1">
              <a:lnSpc>
                <a:spcPts val="2520"/>
              </a:lnSpc>
              <a:spcAft>
                <a:spcPts val="1800"/>
              </a:spcAft>
            </a:pPr>
            <a:r>
              <a:rPr lang="ar-SA" sz="1600" dirty="0">
                <a:effectLst/>
                <a:latin typeface="Alexandria Light" pitchFamily="2" charset="-78"/>
                <a:ea typeface="Calibri" panose="020F0502020204030204" pitchFamily="34" charset="0"/>
                <a:cs typeface="Alexandria Light" pitchFamily="2" charset="-78"/>
              </a:rPr>
              <a:t>     </a:t>
            </a:r>
            <a:endParaRPr lang="ar-SA" sz="160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79823695"/>
      </p:ext>
    </p:extLst>
  </p:cSld>
  <p:clrMapOvr>
    <a:masterClrMapping/>
  </p:clrMapOvr>
  <mc:AlternateContent xmlns:mc="http://schemas.openxmlformats.org/markup-compatibility/2006" xmlns:p14="http://schemas.microsoft.com/office/powerpoint/2010/main">
    <mc:Choice Requires="p14">
      <p:transition p14:dur="10" advTm="74545"/>
    </mc:Choice>
    <mc:Fallback xmlns="">
      <p:transition advTm="7454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 مفهوم المنصات التعليمية الإلكترونية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536165" y="2588035"/>
            <a:ext cx="9119669" cy="2589170"/>
          </a:xfrm>
          <a:prstGeom prst="rect">
            <a:avLst/>
          </a:prstGeom>
          <a:noFill/>
        </p:spPr>
        <p:txBody>
          <a:bodyPr wrap="square" rtlCol="0">
            <a:spAutoFit/>
          </a:bodyPr>
          <a:lstStyle/>
          <a:p>
            <a:pPr marL="0" marR="0" algn="just" rtl="1">
              <a:lnSpc>
                <a:spcPts val="2920"/>
              </a:lnSpc>
              <a:spcBef>
                <a:spcPts val="600"/>
              </a:spcBef>
              <a:spcAft>
                <a:spcPts val="1800"/>
              </a:spcAft>
              <a:tabLst>
                <a:tab pos="446088" algn="l"/>
              </a:tabLst>
            </a:pPr>
            <a:r>
              <a:rPr lang="ar-SA" sz="1600" dirty="0">
                <a:effectLst/>
                <a:latin typeface="Alexandria Light" pitchFamily="2" charset="-78"/>
                <a:ea typeface="Calibri" panose="020F0502020204030204" pitchFamily="34" charset="0"/>
                <a:cs typeface="Alexandria Light" pitchFamily="2" charset="-78"/>
              </a:rPr>
              <a:t>     وعُرفت المنصات التعليمية الإلكترونية بأنها بيئة تعليمية تفاعلية توظف تقنية الويب وتجمع بين مميزات المحتويات  الإلكترونية وبين شبكات التواصل الاجتماعي، حيث تمكن المعلمين من نشر الدروس والاهداف ووضع الواجبات وتطبيق الأنشطة التعليمية، والتفاعل مع هذه المحتويات من خلال تقنيات متعددة، تساعد على تبادل الأفكار والآراء بين المعلمين والطلاب ومشاركة المحتوى العلمي ما يساعد على تحقيق مخرجات تعليمية ذات جودة عالية.(بو علاق، 2021).</a:t>
            </a:r>
          </a:p>
          <a:p>
            <a:pPr marL="0" marR="0" algn="just" rtl="1">
              <a:lnSpc>
                <a:spcPts val="2920"/>
              </a:lnSpc>
              <a:spcBef>
                <a:spcPts val="600"/>
              </a:spcBef>
              <a:spcAft>
                <a:spcPts val="1800"/>
              </a:spcAft>
              <a:tabLst>
                <a:tab pos="446088" algn="l"/>
              </a:tabLst>
            </a:pP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10">
            <a:extLst>
              <a:ext uri="{FF2B5EF4-FFF2-40B4-BE49-F238E27FC236}">
                <a16:creationId xmlns:a16="http://schemas.microsoft.com/office/drawing/2014/main" id="{7F1700C5-8F8F-4732-8294-832052985949}"/>
              </a:ext>
            </a:extLst>
          </p:cNvPr>
          <p:cNvSpPr txBox="1"/>
          <p:nvPr/>
        </p:nvSpPr>
        <p:spPr>
          <a:xfrm>
            <a:off x="3806190" y="4993920"/>
            <a:ext cx="6362701" cy="464230"/>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920"/>
              </a:lnSpc>
              <a:spcBef>
                <a:spcPts val="600"/>
              </a:spcBef>
              <a:spcAft>
                <a:spcPts val="1800"/>
              </a:spcAf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a:t>
            </a:r>
            <a:r>
              <a:rPr lang="ar-SA" sz="1600" dirty="0">
                <a:solidFill>
                  <a:srgbClr val="FFFFFF"/>
                </a:solidFill>
                <a:effectLst/>
                <a:latin typeface="Alexandria Light" pitchFamily="2" charset="-78"/>
                <a:ea typeface="Calibri" panose="020F0502020204030204" pitchFamily="34" charset="0"/>
                <a:cs typeface="Alexandria Light" pitchFamily="2" charset="-78"/>
              </a:rPr>
              <a:t>والسؤال هنا ما فوائد استخدام  للمنصات التعليمية الإلكترونية</a:t>
            </a:r>
            <a:r>
              <a:rPr lang="ar-SA" sz="2800" dirty="0">
                <a:solidFill>
                  <a:srgbClr val="FFFFFF"/>
                </a:solidFill>
                <a:effectLst/>
                <a:latin typeface="Alexandria Light" pitchFamily="2" charset="-78"/>
                <a:ea typeface="Calibri" panose="020F0502020204030204" pitchFamily="34" charset="0"/>
                <a:cs typeface="Alexandria Light" pitchFamily="2" charset="-78"/>
              </a:rPr>
              <a:t>؟</a:t>
            </a:r>
            <a:endParaRPr lang="ar-SA" sz="1600" dirty="0">
              <a:solidFill>
                <a:srgbClr val="FFFFFF"/>
              </a:solidFill>
              <a:latin typeface="Alexandria Light" pitchFamily="2" charset="-78"/>
              <a:cs typeface="Alexandria Light" pitchFamily="2" charset="-78"/>
            </a:endParaRPr>
          </a:p>
        </p:txBody>
      </p:sp>
      <p:grpSp>
        <p:nvGrpSpPr>
          <p:cNvPr id="9" name="Google Shape;8384;p58">
            <a:extLst>
              <a:ext uri="{FF2B5EF4-FFF2-40B4-BE49-F238E27FC236}">
                <a16:creationId xmlns:a16="http://schemas.microsoft.com/office/drawing/2014/main" id="{DD79D030-C9F3-4A13-AA3D-2E374C7996B0}"/>
              </a:ext>
            </a:extLst>
          </p:cNvPr>
          <p:cNvGrpSpPr/>
          <p:nvPr/>
        </p:nvGrpSpPr>
        <p:grpSpPr>
          <a:xfrm>
            <a:off x="2338783" y="4828670"/>
            <a:ext cx="664790" cy="787886"/>
            <a:chOff x="683125" y="1955275"/>
            <a:chExt cx="299325" cy="294600"/>
          </a:xfrm>
        </p:grpSpPr>
        <p:sp>
          <p:nvSpPr>
            <p:cNvPr id="10" name="Google Shape;8385;p58">
              <a:extLst>
                <a:ext uri="{FF2B5EF4-FFF2-40B4-BE49-F238E27FC236}">
                  <a16:creationId xmlns:a16="http://schemas.microsoft.com/office/drawing/2014/main" id="{D8F50270-0DBB-41F6-A575-BD2F09B797DC}"/>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386;p58">
              <a:extLst>
                <a:ext uri="{FF2B5EF4-FFF2-40B4-BE49-F238E27FC236}">
                  <a16:creationId xmlns:a16="http://schemas.microsoft.com/office/drawing/2014/main" id="{275649C9-A124-48DD-901F-34B512EEBAB5}"/>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2" name="Google Shape;8387;p58">
              <a:extLst>
                <a:ext uri="{FF2B5EF4-FFF2-40B4-BE49-F238E27FC236}">
                  <a16:creationId xmlns:a16="http://schemas.microsoft.com/office/drawing/2014/main" id="{963119A5-1129-4ABE-8D00-1A3178ECD5EA}"/>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3" name="Google Shape;8388;p58">
              <a:extLst>
                <a:ext uri="{FF2B5EF4-FFF2-40B4-BE49-F238E27FC236}">
                  <a16:creationId xmlns:a16="http://schemas.microsoft.com/office/drawing/2014/main" id="{D08F3489-D0CD-4516-AC60-A652FD3C3754}"/>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560077807"/>
      </p:ext>
    </p:extLst>
  </p:cSld>
  <p:clrMapOvr>
    <a:masterClrMapping/>
  </p:clrMapOvr>
  <mc:AlternateContent xmlns:mc="http://schemas.openxmlformats.org/markup-compatibility/2006" xmlns:p14="http://schemas.microsoft.com/office/powerpoint/2010/main">
    <mc:Choice Requires="p14">
      <p:transition p14:dur="10" advTm="93887"/>
    </mc:Choice>
    <mc:Fallback xmlns="">
      <p:transition advTm="9388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 فوائد المنصات التعليمية الإلكترونية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62000" y="2094046"/>
            <a:ext cx="10386441" cy="3752309"/>
          </a:xfrm>
          <a:prstGeom prst="rect">
            <a:avLst/>
          </a:prstGeom>
          <a:noFill/>
        </p:spPr>
        <p:txBody>
          <a:bodyPr wrap="square" rtlCol="0">
            <a:spAutoFit/>
          </a:bodyPr>
          <a:lstStyle/>
          <a:p>
            <a:pPr algn="just" rtl="1">
              <a:lnSpc>
                <a:spcPts val="2520"/>
              </a:lnSpc>
              <a:spcAft>
                <a:spcPts val="1800"/>
              </a:spcAft>
            </a:pPr>
            <a:r>
              <a:rPr lang="ar-SA" sz="1600" b="0" i="0" u="none" strike="noStrike" baseline="0" dirty="0">
                <a:latin typeface="Alexandria Light" pitchFamily="2" charset="-78"/>
                <a:cs typeface="Alexandria Light" pitchFamily="2" charset="-78"/>
              </a:rPr>
              <a:t>     إن تنوع المنصات وأهدافها جعلها تتناسب مع الكثير من فئات المستفيدين، سواء كانوا معلمين أو طلاب أو أولياء أمور </a:t>
            </a:r>
            <a:r>
              <a:rPr lang="ar-SA" sz="1600" dirty="0">
                <a:latin typeface="Alexandria Light" pitchFamily="2" charset="-78"/>
                <a:cs typeface="Alexandria Light" pitchFamily="2" charset="-78"/>
              </a:rPr>
              <a:t>أ</a:t>
            </a:r>
            <a:r>
              <a:rPr lang="ar-SA" sz="1600" b="0" i="0" u="none" strike="noStrike" baseline="0" dirty="0">
                <a:latin typeface="Alexandria Light" pitchFamily="2" charset="-78"/>
                <a:cs typeface="Alexandria Light" pitchFamily="2" charset="-78"/>
              </a:rPr>
              <a:t>و هيئة إدارية ، ومن فوائد استخدام:</a:t>
            </a:r>
          </a:p>
          <a:p>
            <a:pPr algn="just" rtl="1">
              <a:lnSpc>
                <a:spcPts val="2520"/>
              </a:lnSpc>
              <a:spcAft>
                <a:spcPts val="1800"/>
              </a:spcAft>
            </a:pPr>
            <a:r>
              <a:rPr lang="ar-SA" sz="1600" b="1" i="0" u="none" strike="noStrike" baseline="0" dirty="0">
                <a:latin typeface="Alexandria Light" pitchFamily="2" charset="-78"/>
                <a:cs typeface="Alexandria Light" pitchFamily="2" charset="-78"/>
              </a:rPr>
              <a:t>1 - </a:t>
            </a:r>
            <a:r>
              <a:rPr lang="ar-SA" sz="1600" i="0" u="none" strike="noStrike" baseline="0" dirty="0">
                <a:latin typeface="Alexandria Light" pitchFamily="2" charset="-78"/>
                <a:cs typeface="Alexandria Light" pitchFamily="2" charset="-78"/>
              </a:rPr>
              <a:t>تحقق هدف للتعلم المستمر مدى الحياة، والتعلم الذاتي؛ </a:t>
            </a:r>
            <a:r>
              <a:rPr lang="ar-SA" sz="1600" dirty="0">
                <a:latin typeface="Alexandria Light" pitchFamily="2" charset="-78"/>
                <a:cs typeface="Alexandria Light" pitchFamily="2" charset="-78"/>
              </a:rPr>
              <a:t>إذ</a:t>
            </a:r>
            <a:r>
              <a:rPr lang="ar-SA" sz="1600" i="0" u="none" strike="noStrike" baseline="0" dirty="0">
                <a:latin typeface="Alexandria Light" pitchFamily="2" charset="-78"/>
                <a:cs typeface="Alexandria Light" pitchFamily="2" charset="-78"/>
              </a:rPr>
              <a:t> يعتمد </a:t>
            </a:r>
            <a:r>
              <a:rPr lang="ar-SA" sz="1600" b="0" i="0" u="none" strike="noStrike" baseline="0" dirty="0">
                <a:latin typeface="Alexandria Light" pitchFamily="2" charset="-78"/>
                <a:cs typeface="Alexandria Light" pitchFamily="2" charset="-78"/>
              </a:rPr>
              <a:t>المتعلم على نفسه في تحصيله للمعرفة، والاستفادة من المنصات يجعلها تدعم استمرارية التعلم، وتدعم التعلم مدى الحياة، مهما كانت ظروف المتعلم  وقدراته.</a:t>
            </a:r>
          </a:p>
          <a:p>
            <a:pPr algn="r">
              <a:lnSpc>
                <a:spcPts val="2520"/>
              </a:lnSpc>
              <a:spcAft>
                <a:spcPts val="1800"/>
              </a:spcAft>
            </a:pPr>
            <a:r>
              <a:rPr lang="ar-SA" sz="1600" dirty="0">
                <a:latin typeface="Alexandria Light" pitchFamily="2" charset="-78"/>
                <a:cs typeface="Alexandria Light" pitchFamily="2" charset="-78"/>
              </a:rPr>
              <a:t>2- تقديم خدماتها مجاناً دون رسوم؛ ما ساهم في زيادة معدلات وسرعة وسهولة الوصول إليها والاستفادة من خدماتها المختلفة.</a:t>
            </a:r>
          </a:p>
          <a:p>
            <a:pPr algn="just" rtl="1">
              <a:lnSpc>
                <a:spcPts val="2520"/>
              </a:lnSpc>
              <a:spcAft>
                <a:spcPts val="1800"/>
              </a:spcAft>
            </a:pPr>
            <a:r>
              <a:rPr lang="ar-SA" sz="1600" i="0" u="none" strike="noStrike" baseline="0" dirty="0">
                <a:latin typeface="Alexandria Light" pitchFamily="2" charset="-78"/>
                <a:cs typeface="Alexandria Light" pitchFamily="2" charset="-78"/>
              </a:rPr>
              <a:t>3- سهولة إنشائها؛ إذ إن  </a:t>
            </a:r>
            <a:r>
              <a:rPr lang="ar-SA" sz="1600" b="0" i="0" u="none" strike="noStrike" baseline="0" dirty="0">
                <a:latin typeface="Alexandria Light" pitchFamily="2" charset="-78"/>
                <a:cs typeface="Alexandria Light" pitchFamily="2" charset="-78"/>
              </a:rPr>
              <a:t>إنشاء المنصة التعليمية الإلكترونيّة لا يحتاج الى خبير تقني مختص بهذا المجال. </a:t>
            </a:r>
          </a:p>
          <a:p>
            <a:pPr algn="just" rtl="1"/>
            <a:r>
              <a:rPr lang="ar-SA" sz="1600" b="1" i="0" u="none" strike="noStrike" baseline="0" dirty="0">
                <a:latin typeface="Alexandria Light" pitchFamily="2" charset="-78"/>
                <a:cs typeface="Alexandria Light" pitchFamily="2" charset="-78"/>
              </a:rPr>
              <a:t>4</a:t>
            </a:r>
            <a:r>
              <a:rPr lang="ar-SA" sz="1600" i="0" u="none" strike="noStrike" baseline="0" dirty="0">
                <a:latin typeface="Alexandria Light" pitchFamily="2" charset="-78"/>
                <a:cs typeface="Alexandria Light" pitchFamily="2" charset="-78"/>
              </a:rPr>
              <a:t>– تزويد المعلّمين بب</a:t>
            </a:r>
            <a:r>
              <a:rPr lang="ar-SA" sz="1600" dirty="0">
                <a:latin typeface="Alexandria Light" pitchFamily="2" charset="-78"/>
                <a:cs typeface="Alexandria Light" pitchFamily="2" charset="-78"/>
              </a:rPr>
              <a:t>را</a:t>
            </a:r>
            <a:r>
              <a:rPr lang="ar-SA" sz="1600" i="0" u="none" strike="noStrike" baseline="0" dirty="0">
                <a:latin typeface="Alexandria Light" pitchFamily="2" charset="-78"/>
                <a:cs typeface="Alexandria Light" pitchFamily="2" charset="-78"/>
              </a:rPr>
              <a:t>مج متطورة في التدريب والتنمية المهنية: ما يسهم </a:t>
            </a:r>
            <a:r>
              <a:rPr lang="ar-SA" sz="1600" dirty="0">
                <a:latin typeface="Alexandria Light" pitchFamily="2" charset="-78"/>
                <a:cs typeface="Alexandria Light" pitchFamily="2" charset="-78"/>
              </a:rPr>
              <a:t>في تبادل وتشارك الأفكار التربوية عن عمليتي التدريس والتعلم مع زملائهم من المعلمين.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87721084"/>
      </p:ext>
    </p:extLst>
  </p:cSld>
  <p:clrMapOvr>
    <a:masterClrMapping/>
  </p:clrMapOvr>
  <mc:AlternateContent xmlns:mc="http://schemas.openxmlformats.org/markup-compatibility/2006" xmlns:p14="http://schemas.microsoft.com/office/powerpoint/2010/main">
    <mc:Choice Requires="p14">
      <p:transition p14:dur="10" advTm="218949"/>
    </mc:Choice>
    <mc:Fallback xmlns="">
      <p:transition advTm="21894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 فوائد المنصات التعليمية الإلكترونية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133825"/>
            <a:ext cx="9986818" cy="3948517"/>
          </a:xfrm>
          <a:prstGeom prst="rect">
            <a:avLst/>
          </a:prstGeom>
          <a:noFill/>
        </p:spPr>
        <p:txBody>
          <a:bodyPr wrap="square" rtlCol="0">
            <a:spAutoFit/>
          </a:bodyPr>
          <a:lstStyle/>
          <a:p>
            <a:pPr algn="just" rtl="1">
              <a:lnSpc>
                <a:spcPts val="2920"/>
              </a:lnSpc>
              <a:spcAft>
                <a:spcPts val="1800"/>
              </a:spcAft>
            </a:pPr>
            <a:r>
              <a:rPr lang="ar-SA" sz="1600" b="1" i="0" u="none" strike="noStrike" baseline="0" dirty="0">
                <a:latin typeface="Alexandria Light" pitchFamily="2" charset="-78"/>
                <a:cs typeface="Alexandria Light" pitchFamily="2" charset="-78"/>
              </a:rPr>
              <a:t>5- </a:t>
            </a:r>
            <a:r>
              <a:rPr lang="ar-SA" sz="1600" i="0" u="none" strike="noStrike" baseline="0" dirty="0">
                <a:latin typeface="Alexandria Light" pitchFamily="2" charset="-78"/>
                <a:cs typeface="Alexandria Light" pitchFamily="2" charset="-78"/>
              </a:rPr>
              <a:t>مركز تعليم وتدريب غير متزامن؛ إذ  </a:t>
            </a:r>
            <a:r>
              <a:rPr lang="ar-SA" sz="1600" b="0" i="0" u="none" strike="noStrike" baseline="0" dirty="0">
                <a:latin typeface="Alexandria Light" pitchFamily="2" charset="-78"/>
                <a:cs typeface="Alexandria Light" pitchFamily="2" charset="-78"/>
              </a:rPr>
              <a:t>تعد المنصات مراكز تدريب وتعليم تقدم خدماتها وتطبيقاتها التعليمية بمجرد الطلب من المتعلم ، فتراعي أوقات المتعلمين ،فإمكانهم تعلم ما يريدون في الوقت الذي </a:t>
            </a:r>
            <a:r>
              <a:rPr lang="ar-SA" sz="1600" b="0" i="0" u="none" strike="noStrike" baseline="0" dirty="0" err="1">
                <a:latin typeface="Alexandria Light" pitchFamily="2" charset="-78"/>
                <a:cs typeface="Alexandria Light" pitchFamily="2" charset="-78"/>
              </a:rPr>
              <a:t>يريوه</a:t>
            </a:r>
            <a:r>
              <a:rPr lang="ar-SA" sz="1600" b="0" i="0" u="none" strike="noStrike" baseline="0" dirty="0">
                <a:latin typeface="Alexandria Light" pitchFamily="2" charset="-78"/>
                <a:cs typeface="Alexandria Light" pitchFamily="2" charset="-78"/>
              </a:rPr>
              <a:t> دون قيود زمانية او مكانية.</a:t>
            </a:r>
            <a:endParaRPr lang="en-US" sz="1200" dirty="0">
              <a:effectLst/>
              <a:latin typeface="Alexandria Light" pitchFamily="2" charset="-78"/>
              <a:ea typeface="Calibri" panose="020F0502020204030204" pitchFamily="34" charset="0"/>
              <a:cs typeface="Alexandria Light" pitchFamily="2" charset="-78"/>
            </a:endParaRPr>
          </a:p>
          <a:p>
            <a:pPr algn="r" rtl="1">
              <a:lnSpc>
                <a:spcPts val="2920"/>
              </a:lnSpc>
              <a:spcAft>
                <a:spcPts val="1800"/>
              </a:spcAft>
            </a:pPr>
            <a:r>
              <a:rPr lang="ar-SA" sz="1600" i="0" u="none" strike="noStrike" baseline="0" dirty="0">
                <a:latin typeface="Alexandria Light" pitchFamily="2" charset="-78"/>
                <a:cs typeface="Alexandria Light" pitchFamily="2" charset="-78"/>
              </a:rPr>
              <a:t>6-  التشابه الكبير بينها وبين مواقع التواصل الاجتماعي جعل المتعلم يشعر بالألفة والتعود عليها ويجعلها تتميز بمستويات مرتفعة من السرعة وسهولة الاستخدام.</a:t>
            </a:r>
          </a:p>
          <a:p>
            <a:pPr algn="r" rtl="1">
              <a:lnSpc>
                <a:spcPts val="2920"/>
              </a:lnSpc>
              <a:spcAft>
                <a:spcPts val="1800"/>
              </a:spcAft>
            </a:pPr>
            <a:r>
              <a:rPr lang="ar-SA" sz="1600" i="0" u="none" strike="noStrike" baseline="0" dirty="0">
                <a:latin typeface="Alexandria Light" pitchFamily="2" charset="-78"/>
                <a:cs typeface="Alexandria Light" pitchFamily="2" charset="-78"/>
              </a:rPr>
              <a:t>7-</a:t>
            </a:r>
            <a:r>
              <a:rPr lang="ar-SA" sz="1600" b="1" i="0" u="none" strike="noStrike" baseline="0" dirty="0">
                <a:latin typeface="Alexandria Light" pitchFamily="2" charset="-78"/>
                <a:cs typeface="Alexandria Light" pitchFamily="2" charset="-78"/>
              </a:rPr>
              <a:t> </a:t>
            </a:r>
            <a:r>
              <a:rPr lang="ar-SA" sz="1600" i="0" u="none" strike="noStrike" baseline="0" dirty="0">
                <a:latin typeface="Alexandria Light" pitchFamily="2" charset="-78"/>
                <a:cs typeface="Alexandria Light" pitchFamily="2" charset="-78"/>
              </a:rPr>
              <a:t>تمكين المعلمين من تكوين مجتمعات تعلم مهنية قائمة بحسب التخصصات </a:t>
            </a:r>
            <a:r>
              <a:rPr lang="ar-SA" sz="1600" dirty="0">
                <a:latin typeface="Alexandria Light" pitchFamily="2" charset="-78"/>
                <a:cs typeface="Alexandria Light" pitchFamily="2" charset="-78"/>
              </a:rPr>
              <a:t>الدراسية المختلفة</a:t>
            </a:r>
            <a:r>
              <a:rPr lang="ar-SA" sz="1600" i="0" u="none" strike="noStrike" baseline="0" dirty="0">
                <a:latin typeface="SimplifiedArabic-Bold"/>
              </a:rPr>
              <a:t>.</a:t>
            </a:r>
          </a:p>
          <a:p>
            <a:pPr algn="r" rtl="1">
              <a:lnSpc>
                <a:spcPts val="2920"/>
              </a:lnSpc>
              <a:spcAft>
                <a:spcPts val="1800"/>
              </a:spcAft>
            </a:pPr>
            <a:endParaRPr lang="ar-SA" sz="1600" i="0" u="none" strike="noStrike" baseline="0" dirty="0">
              <a:latin typeface="SimplifiedArabic-Bold"/>
            </a:endParaRPr>
          </a:p>
          <a:p>
            <a:pPr algn="r" rtl="1">
              <a:lnSpc>
                <a:spcPts val="29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10">
            <a:extLst>
              <a:ext uri="{FF2B5EF4-FFF2-40B4-BE49-F238E27FC236}">
                <a16:creationId xmlns:a16="http://schemas.microsoft.com/office/drawing/2014/main" id="{6A4FDD35-C345-4D40-A9B0-4B3FAA623AA4}"/>
              </a:ext>
            </a:extLst>
          </p:cNvPr>
          <p:cNvSpPr txBox="1"/>
          <p:nvPr/>
        </p:nvSpPr>
        <p:spPr>
          <a:xfrm>
            <a:off x="3051810" y="4916638"/>
            <a:ext cx="7498079" cy="793807"/>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920"/>
              </a:lnSpc>
              <a:spcBef>
                <a:spcPts val="600"/>
              </a:spcBef>
              <a:spcAft>
                <a:spcPts val="1800"/>
              </a:spcAf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a:t>
            </a:r>
            <a:r>
              <a:rPr lang="ar-SA" sz="1600" dirty="0">
                <a:solidFill>
                  <a:srgbClr val="FFFFFF"/>
                </a:solidFill>
                <a:effectLst/>
                <a:latin typeface="Alexandria Light" pitchFamily="2" charset="-78"/>
                <a:ea typeface="Calibri" panose="020F0502020204030204" pitchFamily="34" charset="0"/>
                <a:cs typeface="Alexandria Light" pitchFamily="2" charset="-78"/>
              </a:rPr>
              <a:t>والسؤال هنا هل للمنصات التعليمية الإلكترونية مكونات؟ ما مكونات المنصات التعليمية الإلكترونية؟</a:t>
            </a:r>
            <a:endParaRPr lang="ar-SA" sz="1600" dirty="0">
              <a:solidFill>
                <a:srgbClr val="FFFFFF"/>
              </a:solidFill>
              <a:latin typeface="Alexandria Light" pitchFamily="2" charset="-78"/>
              <a:cs typeface="Alexandria Light" pitchFamily="2" charset="-78"/>
            </a:endParaRPr>
          </a:p>
        </p:txBody>
      </p:sp>
      <p:grpSp>
        <p:nvGrpSpPr>
          <p:cNvPr id="17" name="Google Shape;6376;p53">
            <a:extLst>
              <a:ext uri="{FF2B5EF4-FFF2-40B4-BE49-F238E27FC236}">
                <a16:creationId xmlns:a16="http://schemas.microsoft.com/office/drawing/2014/main" id="{9551B0D8-0C90-43ED-A381-8C0686DCC9EA}"/>
              </a:ext>
            </a:extLst>
          </p:cNvPr>
          <p:cNvGrpSpPr/>
          <p:nvPr/>
        </p:nvGrpSpPr>
        <p:grpSpPr>
          <a:xfrm>
            <a:off x="1424464" y="4916638"/>
            <a:ext cx="1126472" cy="793808"/>
            <a:chOff x="-33646250" y="3586425"/>
            <a:chExt cx="293000" cy="292225"/>
          </a:xfrm>
        </p:grpSpPr>
        <p:sp>
          <p:nvSpPr>
            <p:cNvPr id="18" name="Google Shape;6377;p53">
              <a:extLst>
                <a:ext uri="{FF2B5EF4-FFF2-40B4-BE49-F238E27FC236}">
                  <a16:creationId xmlns:a16="http://schemas.microsoft.com/office/drawing/2014/main" id="{4FA6EDFE-0120-446B-86C7-5B8DDD7DCD99}"/>
                </a:ext>
              </a:extLst>
            </p:cNvPr>
            <p:cNvSpPr/>
            <p:nvPr/>
          </p:nvSpPr>
          <p:spPr>
            <a:xfrm>
              <a:off x="-33646250" y="3739225"/>
              <a:ext cx="141775" cy="139425"/>
            </a:xfrm>
            <a:custGeom>
              <a:avLst/>
              <a:gdLst/>
              <a:ahLst/>
              <a:cxnLst/>
              <a:rect l="l" t="t" r="r" b="b"/>
              <a:pathLst>
                <a:path w="5671" h="5577" extrusionOk="0">
                  <a:moveTo>
                    <a:pt x="4190" y="1"/>
                  </a:moveTo>
                  <a:cubicBezTo>
                    <a:pt x="4001" y="316"/>
                    <a:pt x="3970" y="725"/>
                    <a:pt x="4127" y="1040"/>
                  </a:cubicBezTo>
                  <a:lnTo>
                    <a:pt x="3497" y="1670"/>
                  </a:lnTo>
                  <a:cubicBezTo>
                    <a:pt x="3345" y="1589"/>
                    <a:pt x="3194" y="1550"/>
                    <a:pt x="3047" y="1550"/>
                  </a:cubicBezTo>
                  <a:cubicBezTo>
                    <a:pt x="2797" y="1550"/>
                    <a:pt x="2561" y="1661"/>
                    <a:pt x="2363" y="1859"/>
                  </a:cubicBezTo>
                  <a:lnTo>
                    <a:pt x="378" y="3813"/>
                  </a:lnTo>
                  <a:cubicBezTo>
                    <a:pt x="0" y="4222"/>
                    <a:pt x="0" y="4884"/>
                    <a:pt x="378" y="5293"/>
                  </a:cubicBezTo>
                  <a:cubicBezTo>
                    <a:pt x="583" y="5482"/>
                    <a:pt x="851" y="5577"/>
                    <a:pt x="1115" y="5577"/>
                  </a:cubicBezTo>
                  <a:cubicBezTo>
                    <a:pt x="1378" y="5577"/>
                    <a:pt x="1638" y="5482"/>
                    <a:pt x="1827" y="5293"/>
                  </a:cubicBezTo>
                  <a:lnTo>
                    <a:pt x="3812" y="3309"/>
                  </a:lnTo>
                  <a:cubicBezTo>
                    <a:pt x="4096" y="3025"/>
                    <a:pt x="4190" y="2553"/>
                    <a:pt x="4001" y="2143"/>
                  </a:cubicBezTo>
                  <a:lnTo>
                    <a:pt x="4631" y="1513"/>
                  </a:lnTo>
                  <a:cubicBezTo>
                    <a:pt x="4789" y="1576"/>
                    <a:pt x="4915" y="1607"/>
                    <a:pt x="5072" y="1607"/>
                  </a:cubicBezTo>
                  <a:cubicBezTo>
                    <a:pt x="5261" y="1607"/>
                    <a:pt x="5450" y="1544"/>
                    <a:pt x="5671" y="1418"/>
                  </a:cubicBezTo>
                  <a:cubicBezTo>
                    <a:pt x="5041" y="1040"/>
                    <a:pt x="4568" y="568"/>
                    <a:pt x="4190"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9" name="Google Shape;6378;p53">
              <a:extLst>
                <a:ext uri="{FF2B5EF4-FFF2-40B4-BE49-F238E27FC236}">
                  <a16:creationId xmlns:a16="http://schemas.microsoft.com/office/drawing/2014/main" id="{1D22AF8C-BEE7-4603-8DED-EA38E36B7BA6}"/>
                </a:ext>
              </a:extLst>
            </p:cNvPr>
            <p:cNvSpPr/>
            <p:nvPr/>
          </p:nvSpPr>
          <p:spPr>
            <a:xfrm>
              <a:off x="-33541500" y="3586425"/>
              <a:ext cx="188250" cy="187475"/>
            </a:xfrm>
            <a:custGeom>
              <a:avLst/>
              <a:gdLst/>
              <a:ahLst/>
              <a:cxnLst/>
              <a:rect l="l" t="t" r="r" b="b"/>
              <a:pathLst>
                <a:path w="7530" h="7499" extrusionOk="0">
                  <a:moveTo>
                    <a:pt x="3718" y="1387"/>
                  </a:moveTo>
                  <a:cubicBezTo>
                    <a:pt x="4253" y="1387"/>
                    <a:pt x="4726" y="1859"/>
                    <a:pt x="4726" y="2427"/>
                  </a:cubicBezTo>
                  <a:cubicBezTo>
                    <a:pt x="4789" y="2805"/>
                    <a:pt x="4505" y="3214"/>
                    <a:pt x="4096" y="3372"/>
                  </a:cubicBezTo>
                  <a:lnTo>
                    <a:pt x="4096" y="3750"/>
                  </a:lnTo>
                  <a:cubicBezTo>
                    <a:pt x="4096" y="3939"/>
                    <a:pt x="3938" y="4096"/>
                    <a:pt x="3749" y="4096"/>
                  </a:cubicBezTo>
                  <a:cubicBezTo>
                    <a:pt x="3560" y="4096"/>
                    <a:pt x="3403" y="3939"/>
                    <a:pt x="3403" y="3750"/>
                  </a:cubicBezTo>
                  <a:lnTo>
                    <a:pt x="3403" y="3372"/>
                  </a:lnTo>
                  <a:cubicBezTo>
                    <a:pt x="3403" y="3088"/>
                    <a:pt x="3592" y="2805"/>
                    <a:pt x="3875" y="2742"/>
                  </a:cubicBezTo>
                  <a:cubicBezTo>
                    <a:pt x="4001" y="2679"/>
                    <a:pt x="4096" y="2521"/>
                    <a:pt x="4096" y="2427"/>
                  </a:cubicBezTo>
                  <a:cubicBezTo>
                    <a:pt x="4096" y="2206"/>
                    <a:pt x="3938" y="2049"/>
                    <a:pt x="3749" y="2049"/>
                  </a:cubicBezTo>
                  <a:cubicBezTo>
                    <a:pt x="3560" y="2049"/>
                    <a:pt x="3403" y="2206"/>
                    <a:pt x="3403" y="2427"/>
                  </a:cubicBezTo>
                  <a:cubicBezTo>
                    <a:pt x="3403" y="2616"/>
                    <a:pt x="3245" y="2773"/>
                    <a:pt x="3056" y="2773"/>
                  </a:cubicBezTo>
                  <a:cubicBezTo>
                    <a:pt x="2836" y="2773"/>
                    <a:pt x="2678" y="2616"/>
                    <a:pt x="2678" y="2427"/>
                  </a:cubicBezTo>
                  <a:cubicBezTo>
                    <a:pt x="2678" y="1859"/>
                    <a:pt x="3151" y="1387"/>
                    <a:pt x="3718" y="1387"/>
                  </a:cubicBezTo>
                  <a:close/>
                  <a:moveTo>
                    <a:pt x="3749" y="4726"/>
                  </a:moveTo>
                  <a:cubicBezTo>
                    <a:pt x="3938" y="4726"/>
                    <a:pt x="4096" y="4884"/>
                    <a:pt x="4096" y="5104"/>
                  </a:cubicBezTo>
                  <a:cubicBezTo>
                    <a:pt x="4096" y="5294"/>
                    <a:pt x="3938" y="5451"/>
                    <a:pt x="3749" y="5451"/>
                  </a:cubicBezTo>
                  <a:cubicBezTo>
                    <a:pt x="3560" y="5451"/>
                    <a:pt x="3403" y="5294"/>
                    <a:pt x="3403" y="5104"/>
                  </a:cubicBezTo>
                  <a:cubicBezTo>
                    <a:pt x="3403" y="4884"/>
                    <a:pt x="3560" y="4726"/>
                    <a:pt x="3749" y="4726"/>
                  </a:cubicBezTo>
                  <a:close/>
                  <a:moveTo>
                    <a:pt x="3749" y="1"/>
                  </a:moveTo>
                  <a:cubicBezTo>
                    <a:pt x="1670" y="1"/>
                    <a:pt x="0" y="1702"/>
                    <a:pt x="0" y="3750"/>
                  </a:cubicBezTo>
                  <a:cubicBezTo>
                    <a:pt x="0" y="5829"/>
                    <a:pt x="1702" y="7499"/>
                    <a:pt x="3749" y="7499"/>
                  </a:cubicBezTo>
                  <a:cubicBezTo>
                    <a:pt x="5829" y="7499"/>
                    <a:pt x="7498" y="5798"/>
                    <a:pt x="7498" y="3750"/>
                  </a:cubicBezTo>
                  <a:cubicBezTo>
                    <a:pt x="7530" y="1670"/>
                    <a:pt x="5829" y="1"/>
                    <a:pt x="37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07820410"/>
      </p:ext>
    </p:extLst>
  </p:cSld>
  <p:clrMapOvr>
    <a:masterClrMapping/>
  </p:clrMapOvr>
  <mc:AlternateContent xmlns:mc="http://schemas.openxmlformats.org/markup-compatibility/2006" xmlns:p14="http://schemas.microsoft.com/office/powerpoint/2010/main">
    <mc:Choice Requires="p14">
      <p:transition p14:dur="10" advTm="163756"/>
    </mc:Choice>
    <mc:Fallback xmlns="">
      <p:transition advTm="16375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860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مكونات المنصات التعليمية الإلكترونية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51609" y="2375068"/>
            <a:ext cx="9406891" cy="2217274"/>
          </a:xfrm>
          <a:prstGeom prst="rect">
            <a:avLst/>
          </a:prstGeom>
          <a:noFill/>
        </p:spPr>
        <p:txBody>
          <a:bodyPr wrap="square" rtlCol="0">
            <a:spAutoFit/>
          </a:bodyPr>
          <a:lstStyle/>
          <a:p>
            <a:pPr marL="0" marR="0" algn="just" rtl="1">
              <a:lnSpc>
                <a:spcPts val="2920"/>
              </a:lnSpc>
              <a:spcBef>
                <a:spcPts val="600"/>
              </a:spcBef>
              <a:spcAft>
                <a:spcPts val="1800"/>
              </a:spcAft>
              <a:tabLst>
                <a:tab pos="446088" algn="l"/>
              </a:tabLst>
            </a:pPr>
            <a:r>
              <a:rPr lang="ar-SA" sz="1600" dirty="0">
                <a:latin typeface="Alexandria Light" pitchFamily="2" charset="-78"/>
                <a:cs typeface="Alexandria Light" pitchFamily="2" charset="-78"/>
              </a:rPr>
              <a:t>     تكونت المنصات التعليمية المفتوحة من مجموعة من المكونات هي:</a:t>
            </a:r>
          </a:p>
          <a:p>
            <a:pPr marL="0" marR="0" algn="just" rtl="1">
              <a:lnSpc>
                <a:spcPts val="2920"/>
              </a:lnSpc>
              <a:spcBef>
                <a:spcPts val="600"/>
              </a:spcBef>
              <a:spcAft>
                <a:spcPts val="1800"/>
              </a:spcAft>
              <a:tabLst>
                <a:tab pos="446088" algn="l"/>
              </a:tabLst>
            </a:pPr>
            <a:r>
              <a:rPr lang="ar-SA" sz="1600" dirty="0">
                <a:latin typeface="Alexandria Light" pitchFamily="2" charset="-78"/>
                <a:cs typeface="Alexandria Light" pitchFamily="2" charset="-78"/>
              </a:rPr>
              <a:t>     شاشة رئيسية تعمل باللمس، وميكروفون، قلم إلكتروني، رف متعدد الاستخدامات، لوحة الكتابة الخاصة بالقلم الإلكتروني، قلم إلكتروني، مفتاح التشغيل والإيقاف، لوحة المفاتيح والفأرة، وحدة التحكم الرئيسية، مضخم صوت وسماعات، جهاز حاسب آلي، مكونات تعلميّة من اختبارات، ورسوم متحركة، وخرائط تفاعلية، وجداول زمنية (</a:t>
            </a:r>
            <a:r>
              <a:rPr lang="ar-SA" sz="1600" dirty="0" err="1">
                <a:latin typeface="Alexandria Light" pitchFamily="2" charset="-78"/>
                <a:cs typeface="Alexandria Light" pitchFamily="2" charset="-78"/>
              </a:rPr>
              <a:t>إطميزي</a:t>
            </a:r>
            <a:r>
              <a:rPr lang="ar-SA" sz="1600" dirty="0">
                <a:latin typeface="Alexandria Light" pitchFamily="2" charset="-78"/>
                <a:cs typeface="Alexandria Light" pitchFamily="2" charset="-78"/>
              </a:rPr>
              <a:t>، 2015) .</a:t>
            </a: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Google Shape;5466;p51">
            <a:extLst>
              <a:ext uri="{FF2B5EF4-FFF2-40B4-BE49-F238E27FC236}">
                <a16:creationId xmlns:a16="http://schemas.microsoft.com/office/drawing/2014/main" id="{F71E413F-E0CE-4996-A092-2006533825B0}"/>
              </a:ext>
            </a:extLst>
          </p:cNvPr>
          <p:cNvSpPr/>
          <p:nvPr/>
        </p:nvSpPr>
        <p:spPr>
          <a:xfrm>
            <a:off x="1942226" y="4749140"/>
            <a:ext cx="544496" cy="625748"/>
          </a:xfrm>
          <a:custGeom>
            <a:avLst/>
            <a:gdLst/>
            <a:ahLst/>
            <a:cxnLst/>
            <a:rect l="l" t="t" r="r" b="b"/>
            <a:pathLst>
              <a:path w="12004" h="12004" extrusionOk="0">
                <a:moveTo>
                  <a:pt x="5671" y="725"/>
                </a:moveTo>
                <a:lnTo>
                  <a:pt x="5671" y="2395"/>
                </a:lnTo>
                <a:cubicBezTo>
                  <a:pt x="5671" y="2616"/>
                  <a:pt x="5843" y="2760"/>
                  <a:pt x="6021" y="2760"/>
                </a:cubicBezTo>
                <a:cubicBezTo>
                  <a:pt x="6097" y="2760"/>
                  <a:pt x="6173" y="2734"/>
                  <a:pt x="6239" y="2678"/>
                </a:cubicBezTo>
                <a:cubicBezTo>
                  <a:pt x="6365" y="2552"/>
                  <a:pt x="6554" y="2489"/>
                  <a:pt x="6711" y="2489"/>
                </a:cubicBezTo>
                <a:cubicBezTo>
                  <a:pt x="7121" y="2489"/>
                  <a:pt x="7436" y="2804"/>
                  <a:pt x="7436" y="3182"/>
                </a:cubicBezTo>
                <a:cubicBezTo>
                  <a:pt x="7436" y="3592"/>
                  <a:pt x="7121" y="3907"/>
                  <a:pt x="6711" y="3907"/>
                </a:cubicBezTo>
                <a:cubicBezTo>
                  <a:pt x="6554" y="3907"/>
                  <a:pt x="6365" y="3812"/>
                  <a:pt x="6239" y="3686"/>
                </a:cubicBezTo>
                <a:cubicBezTo>
                  <a:pt x="6173" y="3630"/>
                  <a:pt x="6097" y="3605"/>
                  <a:pt x="6021" y="3605"/>
                </a:cubicBezTo>
                <a:cubicBezTo>
                  <a:pt x="5843" y="3605"/>
                  <a:pt x="5671" y="3748"/>
                  <a:pt x="5671" y="3970"/>
                </a:cubicBezTo>
                <a:lnTo>
                  <a:pt x="5671" y="5640"/>
                </a:lnTo>
                <a:lnTo>
                  <a:pt x="4569" y="5640"/>
                </a:lnTo>
                <a:cubicBezTo>
                  <a:pt x="4600" y="5514"/>
                  <a:pt x="4600" y="5388"/>
                  <a:pt x="4600" y="5262"/>
                </a:cubicBezTo>
                <a:cubicBezTo>
                  <a:pt x="4600" y="4474"/>
                  <a:pt x="3970" y="3875"/>
                  <a:pt x="3183" y="3875"/>
                </a:cubicBezTo>
                <a:cubicBezTo>
                  <a:pt x="2395" y="3875"/>
                  <a:pt x="1765" y="4474"/>
                  <a:pt x="1765" y="5262"/>
                </a:cubicBezTo>
                <a:cubicBezTo>
                  <a:pt x="1765" y="5388"/>
                  <a:pt x="1765" y="5514"/>
                  <a:pt x="1796" y="5640"/>
                </a:cubicBezTo>
                <a:lnTo>
                  <a:pt x="694" y="5640"/>
                </a:lnTo>
                <a:lnTo>
                  <a:pt x="694" y="1071"/>
                </a:lnTo>
                <a:cubicBezTo>
                  <a:pt x="694" y="882"/>
                  <a:pt x="851" y="725"/>
                  <a:pt x="1040" y="725"/>
                </a:cubicBezTo>
                <a:close/>
                <a:moveTo>
                  <a:pt x="10964" y="725"/>
                </a:moveTo>
                <a:cubicBezTo>
                  <a:pt x="11122" y="725"/>
                  <a:pt x="11311" y="882"/>
                  <a:pt x="11311" y="1071"/>
                </a:cubicBezTo>
                <a:lnTo>
                  <a:pt x="11311" y="5671"/>
                </a:lnTo>
                <a:lnTo>
                  <a:pt x="9610" y="5671"/>
                </a:lnTo>
                <a:cubicBezTo>
                  <a:pt x="9295" y="5671"/>
                  <a:pt x="9169" y="6018"/>
                  <a:pt x="9326" y="6270"/>
                </a:cubicBezTo>
                <a:cubicBezTo>
                  <a:pt x="9452" y="6396"/>
                  <a:pt x="9515" y="6585"/>
                  <a:pt x="9515" y="6742"/>
                </a:cubicBezTo>
                <a:cubicBezTo>
                  <a:pt x="9515" y="7120"/>
                  <a:pt x="9200" y="7435"/>
                  <a:pt x="8822" y="7435"/>
                </a:cubicBezTo>
                <a:cubicBezTo>
                  <a:pt x="8412" y="7435"/>
                  <a:pt x="8097" y="7120"/>
                  <a:pt x="8097" y="6742"/>
                </a:cubicBezTo>
                <a:cubicBezTo>
                  <a:pt x="8097" y="6585"/>
                  <a:pt x="8192" y="6364"/>
                  <a:pt x="8286" y="6270"/>
                </a:cubicBezTo>
                <a:cubicBezTo>
                  <a:pt x="8507" y="6018"/>
                  <a:pt x="8349" y="5671"/>
                  <a:pt x="8034" y="5671"/>
                </a:cubicBezTo>
                <a:lnTo>
                  <a:pt x="6365" y="5671"/>
                </a:lnTo>
                <a:lnTo>
                  <a:pt x="6365" y="4568"/>
                </a:lnTo>
                <a:cubicBezTo>
                  <a:pt x="6491" y="4600"/>
                  <a:pt x="6617" y="4600"/>
                  <a:pt x="6711" y="4600"/>
                </a:cubicBezTo>
                <a:cubicBezTo>
                  <a:pt x="7499" y="4600"/>
                  <a:pt x="8160" y="3970"/>
                  <a:pt x="8160" y="3182"/>
                </a:cubicBezTo>
                <a:cubicBezTo>
                  <a:pt x="8160" y="2395"/>
                  <a:pt x="7499" y="1764"/>
                  <a:pt x="6711" y="1764"/>
                </a:cubicBezTo>
                <a:cubicBezTo>
                  <a:pt x="6617" y="1764"/>
                  <a:pt x="6491" y="1764"/>
                  <a:pt x="6365" y="1796"/>
                </a:cubicBezTo>
                <a:lnTo>
                  <a:pt x="6365" y="725"/>
                </a:lnTo>
                <a:close/>
                <a:moveTo>
                  <a:pt x="3183" y="4568"/>
                </a:moveTo>
                <a:cubicBezTo>
                  <a:pt x="3561" y="4568"/>
                  <a:pt x="3876" y="4883"/>
                  <a:pt x="3876" y="5293"/>
                </a:cubicBezTo>
                <a:cubicBezTo>
                  <a:pt x="3876" y="5451"/>
                  <a:pt x="3813" y="5640"/>
                  <a:pt x="3687" y="5766"/>
                </a:cubicBezTo>
                <a:cubicBezTo>
                  <a:pt x="3498" y="5986"/>
                  <a:pt x="3655" y="6333"/>
                  <a:pt x="3970" y="6333"/>
                </a:cubicBezTo>
                <a:lnTo>
                  <a:pt x="5608" y="6333"/>
                </a:lnTo>
                <a:lnTo>
                  <a:pt x="5608" y="7435"/>
                </a:lnTo>
                <a:cubicBezTo>
                  <a:pt x="5514" y="7404"/>
                  <a:pt x="5388" y="7404"/>
                  <a:pt x="5262" y="7404"/>
                </a:cubicBezTo>
                <a:cubicBezTo>
                  <a:pt x="4474" y="7404"/>
                  <a:pt x="3844" y="8034"/>
                  <a:pt x="3844" y="8822"/>
                </a:cubicBezTo>
                <a:cubicBezTo>
                  <a:pt x="3844" y="9609"/>
                  <a:pt x="4474" y="10239"/>
                  <a:pt x="5262" y="10239"/>
                </a:cubicBezTo>
                <a:cubicBezTo>
                  <a:pt x="5388" y="10239"/>
                  <a:pt x="5514" y="10239"/>
                  <a:pt x="5608" y="10208"/>
                </a:cubicBezTo>
                <a:lnTo>
                  <a:pt x="5608" y="11310"/>
                </a:lnTo>
                <a:lnTo>
                  <a:pt x="1009" y="11310"/>
                </a:lnTo>
                <a:cubicBezTo>
                  <a:pt x="851" y="11310"/>
                  <a:pt x="694" y="11153"/>
                  <a:pt x="694" y="10964"/>
                </a:cubicBezTo>
                <a:lnTo>
                  <a:pt x="694" y="6333"/>
                </a:lnTo>
                <a:lnTo>
                  <a:pt x="2395" y="6333"/>
                </a:lnTo>
                <a:cubicBezTo>
                  <a:pt x="2710" y="6333"/>
                  <a:pt x="2868" y="5986"/>
                  <a:pt x="2679" y="5766"/>
                </a:cubicBezTo>
                <a:cubicBezTo>
                  <a:pt x="2552" y="5640"/>
                  <a:pt x="2458" y="5482"/>
                  <a:pt x="2458" y="5293"/>
                </a:cubicBezTo>
                <a:cubicBezTo>
                  <a:pt x="2458" y="4883"/>
                  <a:pt x="2773" y="4568"/>
                  <a:pt x="3183" y="4568"/>
                </a:cubicBezTo>
                <a:close/>
                <a:moveTo>
                  <a:pt x="11311" y="6333"/>
                </a:moveTo>
                <a:lnTo>
                  <a:pt x="11311" y="10964"/>
                </a:lnTo>
                <a:cubicBezTo>
                  <a:pt x="11311" y="11153"/>
                  <a:pt x="11153" y="11310"/>
                  <a:pt x="10933" y="11310"/>
                </a:cubicBezTo>
                <a:lnTo>
                  <a:pt x="6333" y="11310"/>
                </a:lnTo>
                <a:lnTo>
                  <a:pt x="6333" y="9609"/>
                </a:lnTo>
                <a:cubicBezTo>
                  <a:pt x="6333" y="9388"/>
                  <a:pt x="6162" y="9244"/>
                  <a:pt x="5972" y="9244"/>
                </a:cubicBezTo>
                <a:cubicBezTo>
                  <a:pt x="5892" y="9244"/>
                  <a:pt x="5809" y="9270"/>
                  <a:pt x="5735" y="9326"/>
                </a:cubicBezTo>
                <a:cubicBezTo>
                  <a:pt x="5640" y="9452"/>
                  <a:pt x="5482" y="9546"/>
                  <a:pt x="5262" y="9546"/>
                </a:cubicBezTo>
                <a:cubicBezTo>
                  <a:pt x="4884" y="9546"/>
                  <a:pt x="4569" y="9231"/>
                  <a:pt x="4569" y="8822"/>
                </a:cubicBezTo>
                <a:cubicBezTo>
                  <a:pt x="4569" y="8443"/>
                  <a:pt x="4884" y="8097"/>
                  <a:pt x="5262" y="8097"/>
                </a:cubicBezTo>
                <a:cubicBezTo>
                  <a:pt x="5419" y="8097"/>
                  <a:pt x="5640" y="8191"/>
                  <a:pt x="5735" y="8317"/>
                </a:cubicBezTo>
                <a:cubicBezTo>
                  <a:pt x="5809" y="8374"/>
                  <a:pt x="5892" y="8399"/>
                  <a:pt x="5972" y="8399"/>
                </a:cubicBezTo>
                <a:cubicBezTo>
                  <a:pt x="6162" y="8399"/>
                  <a:pt x="6333" y="8255"/>
                  <a:pt x="6333" y="8034"/>
                </a:cubicBezTo>
                <a:lnTo>
                  <a:pt x="6333" y="6333"/>
                </a:lnTo>
                <a:lnTo>
                  <a:pt x="7436" y="6333"/>
                </a:lnTo>
                <a:cubicBezTo>
                  <a:pt x="7404" y="6459"/>
                  <a:pt x="7404" y="6585"/>
                  <a:pt x="7404" y="6711"/>
                </a:cubicBezTo>
                <a:cubicBezTo>
                  <a:pt x="7404" y="7498"/>
                  <a:pt x="8034" y="8097"/>
                  <a:pt x="8822" y="8097"/>
                </a:cubicBezTo>
                <a:cubicBezTo>
                  <a:pt x="9610" y="8097"/>
                  <a:pt x="10240" y="7498"/>
                  <a:pt x="10240" y="6711"/>
                </a:cubicBezTo>
                <a:cubicBezTo>
                  <a:pt x="10240" y="6585"/>
                  <a:pt x="10240" y="6459"/>
                  <a:pt x="10208" y="6333"/>
                </a:cubicBezTo>
                <a:close/>
                <a:moveTo>
                  <a:pt x="1040" y="0"/>
                </a:moveTo>
                <a:cubicBezTo>
                  <a:pt x="473" y="0"/>
                  <a:pt x="1" y="473"/>
                  <a:pt x="1" y="1071"/>
                </a:cubicBezTo>
                <a:lnTo>
                  <a:pt x="1" y="10964"/>
                </a:lnTo>
                <a:cubicBezTo>
                  <a:pt x="1" y="11531"/>
                  <a:pt x="473" y="12004"/>
                  <a:pt x="1040" y="12004"/>
                </a:cubicBezTo>
                <a:lnTo>
                  <a:pt x="10933" y="12004"/>
                </a:lnTo>
                <a:cubicBezTo>
                  <a:pt x="11531" y="12004"/>
                  <a:pt x="12004" y="11531"/>
                  <a:pt x="12004" y="10964"/>
                </a:cubicBezTo>
                <a:lnTo>
                  <a:pt x="12004" y="1071"/>
                </a:lnTo>
                <a:cubicBezTo>
                  <a:pt x="11972" y="473"/>
                  <a:pt x="11500" y="0"/>
                  <a:pt x="10933"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586118085"/>
      </p:ext>
    </p:extLst>
  </p:cSld>
  <p:clrMapOvr>
    <a:masterClrMapping/>
  </p:clrMapOvr>
  <mc:AlternateContent xmlns:mc="http://schemas.openxmlformats.org/markup-compatibility/2006" xmlns:p14="http://schemas.microsoft.com/office/powerpoint/2010/main">
    <mc:Choice Requires="p14">
      <p:transition p14:dur="10" advTm="39646"/>
    </mc:Choice>
    <mc:Fallback xmlns="">
      <p:transition advTm="3964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2309" y="1528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مميزات المنصات التعليمية الإلكترونية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94410" y="1987346"/>
            <a:ext cx="10094999" cy="4274760"/>
          </a:xfrm>
          <a:prstGeom prst="rect">
            <a:avLst/>
          </a:prstGeom>
          <a:noFill/>
        </p:spPr>
        <p:txBody>
          <a:bodyPr wrap="square" rtlCol="0">
            <a:spAutoFit/>
          </a:bodyPr>
          <a:lstStyle/>
          <a:p>
            <a:pPr marL="0" marR="0" algn="just" rtl="1">
              <a:lnSpc>
                <a:spcPts val="2220"/>
              </a:lnSpc>
              <a:spcAft>
                <a:spcPts val="1800"/>
              </a:spcAft>
              <a:tabLst>
                <a:tab pos="446088" algn="l"/>
              </a:tabLst>
            </a:pPr>
            <a:r>
              <a:rPr lang="ar-SA" sz="1600" dirty="0">
                <a:effectLst/>
                <a:latin typeface="Alexandria Light" pitchFamily="2" charset="-78"/>
                <a:ea typeface="Calibri" panose="020F0502020204030204" pitchFamily="34" charset="0"/>
                <a:cs typeface="Alexandria Light" pitchFamily="2" charset="-78"/>
              </a:rPr>
              <a:t>لمنصات التعليم الإلكتروني مميزات عدة بما توفره من إمكانيات متعددة سواء للمعلمين أو للمتعلمين منها:</a:t>
            </a:r>
          </a:p>
          <a:p>
            <a:pPr marL="285750" marR="0" indent="-285750" algn="just" rtl="1">
              <a:lnSpc>
                <a:spcPts val="2020"/>
              </a:lnSpc>
              <a:spcAft>
                <a:spcPts val="1800"/>
              </a:spcAft>
              <a:buFontTx/>
              <a:buChar char="-"/>
              <a:tabLst>
                <a:tab pos="446088" algn="l"/>
              </a:tabLst>
            </a:pPr>
            <a:r>
              <a:rPr lang="ar-SA" sz="1600" dirty="0">
                <a:latin typeface="Alexandria Light" pitchFamily="2" charset="-78"/>
                <a:ea typeface="Calibri" panose="020F0502020204030204" pitchFamily="34" charset="0"/>
                <a:cs typeface="Alexandria Light" pitchFamily="2" charset="-78"/>
              </a:rPr>
              <a:t>سهولة التعامل مع المنصة، وطريقة استخدامها وتوظيفها. </a:t>
            </a:r>
          </a:p>
          <a:p>
            <a:pPr marL="285750" marR="0" indent="-285750" algn="just" rtl="1">
              <a:lnSpc>
                <a:spcPts val="2020"/>
              </a:lnSpc>
              <a:spcAft>
                <a:spcPts val="1800"/>
              </a:spcAft>
              <a:buFontTx/>
              <a:buChar char="-"/>
              <a:tabLst>
                <a:tab pos="446088" algn="l"/>
              </a:tabLst>
            </a:pPr>
            <a:r>
              <a:rPr lang="ar-SA" sz="1600" dirty="0">
                <a:latin typeface="Alexandria Light" pitchFamily="2" charset="-78"/>
                <a:ea typeface="Calibri" panose="020F0502020204030204" pitchFamily="34" charset="0"/>
                <a:cs typeface="Alexandria Light" pitchFamily="2" charset="-78"/>
              </a:rPr>
              <a:t> توفير بيئة تفاعلية، ومهام مختلفة موجهة للمعلم والطالب.</a:t>
            </a:r>
          </a:p>
          <a:p>
            <a:pPr marL="285750" marR="0" indent="-285750" algn="just" rtl="1">
              <a:lnSpc>
                <a:spcPts val="2020"/>
              </a:lnSpc>
              <a:spcAft>
                <a:spcPts val="1800"/>
              </a:spcAft>
              <a:buFontTx/>
              <a:buChar char="-"/>
              <a:tabLst>
                <a:tab pos="446088" algn="l"/>
              </a:tabLst>
            </a:pPr>
            <a:r>
              <a:rPr lang="ar-SA" sz="1600" dirty="0">
                <a:latin typeface="Alexandria Light" pitchFamily="2" charset="-78"/>
                <a:ea typeface="Calibri" panose="020F0502020204030204" pitchFamily="34" charset="0"/>
                <a:cs typeface="Alexandria Light" pitchFamily="2" charset="-78"/>
              </a:rPr>
              <a:t> الاحتواء على وحدات نشاط داعمة للعملية التعليمية مثل المنتديات، والمصادر المتعددة. </a:t>
            </a:r>
          </a:p>
          <a:p>
            <a:pPr marL="285750" marR="0" indent="-285750" algn="just" rtl="1">
              <a:lnSpc>
                <a:spcPts val="2020"/>
              </a:lnSpc>
              <a:spcAft>
                <a:spcPts val="1800"/>
              </a:spcAft>
              <a:buFontTx/>
              <a:buChar char="-"/>
              <a:tabLst>
                <a:tab pos="446088" algn="l"/>
              </a:tabLst>
            </a:pPr>
            <a:r>
              <a:rPr lang="ar-SA" sz="1600" dirty="0">
                <a:latin typeface="Alexandria Light" pitchFamily="2" charset="-78"/>
                <a:ea typeface="Calibri" panose="020F0502020204030204" pitchFamily="34" charset="0"/>
                <a:cs typeface="Alexandria Light" pitchFamily="2" charset="-78"/>
              </a:rPr>
              <a:t> قدرة النظام على التعامل مم شريحة واسعة من أدوات التعلّم الإلكتروني، والوسائط المتعددة.</a:t>
            </a:r>
          </a:p>
          <a:p>
            <a:pPr marL="285750" marR="0" indent="-285750" algn="just" rtl="1">
              <a:lnSpc>
                <a:spcPts val="2020"/>
              </a:lnSpc>
              <a:spcAft>
                <a:spcPts val="1800"/>
              </a:spcAft>
              <a:buFontTx/>
              <a:buChar char="-"/>
              <a:tabLst>
                <a:tab pos="446088" algn="l"/>
              </a:tabLst>
            </a:pPr>
            <a:r>
              <a:rPr lang="ar-SA" sz="1600" dirty="0">
                <a:latin typeface="Alexandria Light" pitchFamily="2" charset="-78"/>
                <a:ea typeface="Calibri" panose="020F0502020204030204" pitchFamily="34" charset="0"/>
                <a:cs typeface="Alexandria Light" pitchFamily="2" charset="-78"/>
              </a:rPr>
              <a:t> سهولة تحميل الملفات وترابطها مع البرمجيات المساعدة التي تعمل مع شبكات الإنترنت</a:t>
            </a:r>
            <a:r>
              <a:rPr lang="ar-SA" sz="1600" dirty="0"/>
              <a:t>.</a:t>
            </a:r>
          </a:p>
          <a:p>
            <a:pPr marL="285750" indent="-285750" algn="just" rtl="1">
              <a:lnSpc>
                <a:spcPts val="2020"/>
              </a:lnSpc>
              <a:spcAft>
                <a:spcPts val="1800"/>
              </a:spcAft>
              <a:buFontTx/>
              <a:buChar char="-"/>
              <a:tabLst>
                <a:tab pos="446088" algn="l"/>
              </a:tabLst>
            </a:pPr>
            <a:r>
              <a:rPr lang="ar-SA" sz="1600" dirty="0">
                <a:latin typeface="Alexandria Light" pitchFamily="2" charset="-78"/>
                <a:cs typeface="Alexandria Light" pitchFamily="2" charset="-78"/>
              </a:rPr>
              <a:t>تنويع وإثراء المصادر، وخلق فرص أكبر للتحليل المقارن والنقاش والحوار. </a:t>
            </a:r>
            <a:endParaRPr lang="ar-SA" sz="1600" dirty="0">
              <a:latin typeface="Alexandria Light" pitchFamily="2" charset="-78"/>
              <a:ea typeface="Calibri" panose="020F0502020204030204" pitchFamily="34" charset="0"/>
              <a:cs typeface="Alexandria Light" pitchFamily="2" charset="-78"/>
            </a:endParaRPr>
          </a:p>
          <a:p>
            <a:pPr marL="285750" indent="-285750" algn="just" rtl="1">
              <a:lnSpc>
                <a:spcPts val="2020"/>
              </a:lnSpc>
              <a:spcAft>
                <a:spcPts val="1800"/>
              </a:spcAft>
              <a:buFontTx/>
              <a:buChar char="-"/>
              <a:tabLst>
                <a:tab pos="446088" algn="l"/>
              </a:tabLst>
            </a:pPr>
            <a:r>
              <a:rPr lang="ar-SA" sz="1600" dirty="0">
                <a:latin typeface="Alexandria Light" pitchFamily="2" charset="-78"/>
                <a:cs typeface="Alexandria Light" pitchFamily="2" charset="-78"/>
              </a:rPr>
              <a:t>وجود قوالب جاهزة معدّة مسبقاً للاستخدام بما يخدم تنوع المحتوى العلمي والمعرفي المقدّم.</a:t>
            </a:r>
            <a:endParaRPr lang="ar-SA" sz="1600" dirty="0">
              <a:latin typeface="Alexandria Light" pitchFamily="2" charset="-78"/>
              <a:ea typeface="Calibri" panose="020F0502020204030204" pitchFamily="34" charset="0"/>
              <a:cs typeface="Alexandria Light" pitchFamily="2" charset="-78"/>
            </a:endParaRPr>
          </a:p>
          <a:p>
            <a:pPr marL="285750" marR="0" indent="-285750" algn="just" rtl="1">
              <a:lnSpc>
                <a:spcPts val="2220"/>
              </a:lnSpc>
              <a:spcAft>
                <a:spcPts val="1800"/>
              </a:spcAft>
              <a:buFontTx/>
              <a:buChar char="-"/>
              <a:tabLst>
                <a:tab pos="446088" algn="l"/>
              </a:tabLst>
            </a:pPr>
            <a:endParaRPr lang="ar-SA" sz="16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398;p51">
            <a:extLst>
              <a:ext uri="{FF2B5EF4-FFF2-40B4-BE49-F238E27FC236}">
                <a16:creationId xmlns:a16="http://schemas.microsoft.com/office/drawing/2014/main" id="{688E602E-CCD0-4188-B135-2CBC82780235}"/>
              </a:ext>
            </a:extLst>
          </p:cNvPr>
          <p:cNvGrpSpPr/>
          <p:nvPr/>
        </p:nvGrpSpPr>
        <p:grpSpPr>
          <a:xfrm>
            <a:off x="1214956" y="3739149"/>
            <a:ext cx="614560" cy="679004"/>
            <a:chOff x="-47896750" y="2710600"/>
            <a:chExt cx="300125" cy="300900"/>
          </a:xfrm>
        </p:grpSpPr>
        <p:sp>
          <p:nvSpPr>
            <p:cNvPr id="9" name="Google Shape;5399;p51">
              <a:extLst>
                <a:ext uri="{FF2B5EF4-FFF2-40B4-BE49-F238E27FC236}">
                  <a16:creationId xmlns:a16="http://schemas.microsoft.com/office/drawing/2014/main" id="{8971E808-4EB2-4B5A-898D-A6A3400307A0}"/>
                </a:ext>
              </a:extLst>
            </p:cNvPr>
            <p:cNvSpPr/>
            <p:nvPr/>
          </p:nvSpPr>
          <p:spPr>
            <a:xfrm>
              <a:off x="-47896750" y="2710600"/>
              <a:ext cx="300125" cy="300900"/>
            </a:xfrm>
            <a:custGeom>
              <a:avLst/>
              <a:gdLst/>
              <a:ahLst/>
              <a:cxnLst/>
              <a:rect l="l" t="t" r="r" b="b"/>
              <a:pathLst>
                <a:path w="12005" h="12036" extrusionOk="0">
                  <a:moveTo>
                    <a:pt x="2836" y="756"/>
                  </a:moveTo>
                  <a:cubicBezTo>
                    <a:pt x="3246" y="756"/>
                    <a:pt x="3561" y="1072"/>
                    <a:pt x="3561" y="1450"/>
                  </a:cubicBezTo>
                  <a:lnTo>
                    <a:pt x="3561" y="2237"/>
                  </a:lnTo>
                  <a:cubicBezTo>
                    <a:pt x="3309" y="2206"/>
                    <a:pt x="3088" y="2174"/>
                    <a:pt x="2836" y="2174"/>
                  </a:cubicBezTo>
                  <a:cubicBezTo>
                    <a:pt x="2616" y="2174"/>
                    <a:pt x="2364" y="2206"/>
                    <a:pt x="2143" y="2237"/>
                  </a:cubicBezTo>
                  <a:lnTo>
                    <a:pt x="2143" y="1450"/>
                  </a:lnTo>
                  <a:cubicBezTo>
                    <a:pt x="2143" y="1072"/>
                    <a:pt x="2458" y="756"/>
                    <a:pt x="2836" y="756"/>
                  </a:cubicBezTo>
                  <a:close/>
                  <a:moveTo>
                    <a:pt x="5231" y="1450"/>
                  </a:moveTo>
                  <a:cubicBezTo>
                    <a:pt x="7026" y="1450"/>
                    <a:pt x="8539" y="2584"/>
                    <a:pt x="9106" y="4254"/>
                  </a:cubicBezTo>
                  <a:cubicBezTo>
                    <a:pt x="8854" y="4254"/>
                    <a:pt x="8633" y="4317"/>
                    <a:pt x="8444" y="4474"/>
                  </a:cubicBezTo>
                  <a:cubicBezTo>
                    <a:pt x="8003" y="3119"/>
                    <a:pt x="6743" y="2174"/>
                    <a:pt x="5231" y="2174"/>
                  </a:cubicBezTo>
                  <a:lnTo>
                    <a:pt x="4254" y="2174"/>
                  </a:lnTo>
                  <a:lnTo>
                    <a:pt x="4254" y="1450"/>
                  </a:lnTo>
                  <a:close/>
                  <a:moveTo>
                    <a:pt x="2868" y="2836"/>
                  </a:moveTo>
                  <a:cubicBezTo>
                    <a:pt x="4033" y="2836"/>
                    <a:pt x="4979" y="3781"/>
                    <a:pt x="4979" y="4947"/>
                  </a:cubicBezTo>
                  <a:lnTo>
                    <a:pt x="4979" y="5671"/>
                  </a:lnTo>
                  <a:lnTo>
                    <a:pt x="757" y="5671"/>
                  </a:lnTo>
                  <a:lnTo>
                    <a:pt x="757" y="4947"/>
                  </a:lnTo>
                  <a:cubicBezTo>
                    <a:pt x="757" y="3781"/>
                    <a:pt x="1702" y="2836"/>
                    <a:pt x="2868" y="2836"/>
                  </a:cubicBezTo>
                  <a:close/>
                  <a:moveTo>
                    <a:pt x="9169" y="4947"/>
                  </a:moveTo>
                  <a:cubicBezTo>
                    <a:pt x="9578" y="4947"/>
                    <a:pt x="9893" y="5262"/>
                    <a:pt x="9893" y="5671"/>
                  </a:cubicBezTo>
                  <a:cubicBezTo>
                    <a:pt x="9893" y="6049"/>
                    <a:pt x="9578" y="6364"/>
                    <a:pt x="9169" y="6364"/>
                  </a:cubicBezTo>
                  <a:cubicBezTo>
                    <a:pt x="8791" y="6364"/>
                    <a:pt x="8476" y="6049"/>
                    <a:pt x="8476" y="5671"/>
                  </a:cubicBezTo>
                  <a:cubicBezTo>
                    <a:pt x="8476" y="5262"/>
                    <a:pt x="8791" y="4947"/>
                    <a:pt x="9169" y="4947"/>
                  </a:cubicBezTo>
                  <a:close/>
                  <a:moveTo>
                    <a:pt x="9547" y="6994"/>
                  </a:moveTo>
                  <a:lnTo>
                    <a:pt x="9547" y="9924"/>
                  </a:lnTo>
                  <a:lnTo>
                    <a:pt x="8822" y="9924"/>
                  </a:lnTo>
                  <a:lnTo>
                    <a:pt x="8822" y="6994"/>
                  </a:lnTo>
                  <a:cubicBezTo>
                    <a:pt x="8948" y="7057"/>
                    <a:pt x="9074" y="7057"/>
                    <a:pt x="9169" y="7057"/>
                  </a:cubicBezTo>
                  <a:cubicBezTo>
                    <a:pt x="9295" y="7057"/>
                    <a:pt x="9421" y="7057"/>
                    <a:pt x="9547" y="6994"/>
                  </a:cubicBezTo>
                  <a:close/>
                  <a:moveTo>
                    <a:pt x="10208" y="10617"/>
                  </a:moveTo>
                  <a:cubicBezTo>
                    <a:pt x="10681" y="10617"/>
                    <a:pt x="11059" y="10933"/>
                    <a:pt x="11217" y="11342"/>
                  </a:cubicBezTo>
                  <a:lnTo>
                    <a:pt x="5703" y="11342"/>
                  </a:lnTo>
                  <a:cubicBezTo>
                    <a:pt x="5861" y="10933"/>
                    <a:pt x="6270" y="10617"/>
                    <a:pt x="6711" y="10617"/>
                  </a:cubicBezTo>
                  <a:close/>
                  <a:moveTo>
                    <a:pt x="2836" y="0"/>
                  </a:moveTo>
                  <a:cubicBezTo>
                    <a:pt x="2049" y="0"/>
                    <a:pt x="1419" y="630"/>
                    <a:pt x="1419" y="1418"/>
                  </a:cubicBezTo>
                  <a:lnTo>
                    <a:pt x="1419" y="2458"/>
                  </a:lnTo>
                  <a:cubicBezTo>
                    <a:pt x="599" y="2930"/>
                    <a:pt x="1" y="3844"/>
                    <a:pt x="1" y="4915"/>
                  </a:cubicBezTo>
                  <a:lnTo>
                    <a:pt x="1" y="5986"/>
                  </a:lnTo>
                  <a:cubicBezTo>
                    <a:pt x="1" y="6175"/>
                    <a:pt x="158" y="6333"/>
                    <a:pt x="347" y="6333"/>
                  </a:cubicBezTo>
                  <a:lnTo>
                    <a:pt x="5294" y="6333"/>
                  </a:lnTo>
                  <a:cubicBezTo>
                    <a:pt x="5483" y="6333"/>
                    <a:pt x="5640" y="6175"/>
                    <a:pt x="5640" y="5986"/>
                  </a:cubicBezTo>
                  <a:lnTo>
                    <a:pt x="5640" y="4915"/>
                  </a:lnTo>
                  <a:cubicBezTo>
                    <a:pt x="5640" y="4096"/>
                    <a:pt x="5294" y="3340"/>
                    <a:pt x="4695" y="2773"/>
                  </a:cubicBezTo>
                  <a:lnTo>
                    <a:pt x="5231" y="2773"/>
                  </a:lnTo>
                  <a:cubicBezTo>
                    <a:pt x="6585" y="2773"/>
                    <a:pt x="7688" y="3781"/>
                    <a:pt x="7877" y="5104"/>
                  </a:cubicBezTo>
                  <a:cubicBezTo>
                    <a:pt x="7846" y="5262"/>
                    <a:pt x="7814" y="5419"/>
                    <a:pt x="7814" y="5608"/>
                  </a:cubicBezTo>
                  <a:cubicBezTo>
                    <a:pt x="7814" y="5986"/>
                    <a:pt x="7909" y="6301"/>
                    <a:pt x="8161" y="6553"/>
                  </a:cubicBezTo>
                  <a:lnTo>
                    <a:pt x="8161" y="9924"/>
                  </a:lnTo>
                  <a:lnTo>
                    <a:pt x="7436" y="9924"/>
                  </a:lnTo>
                  <a:lnTo>
                    <a:pt x="7436" y="9546"/>
                  </a:lnTo>
                  <a:cubicBezTo>
                    <a:pt x="7436" y="9357"/>
                    <a:pt x="7278" y="9200"/>
                    <a:pt x="7089" y="9200"/>
                  </a:cubicBezTo>
                  <a:cubicBezTo>
                    <a:pt x="6900" y="9200"/>
                    <a:pt x="6743" y="9357"/>
                    <a:pt x="6743" y="9546"/>
                  </a:cubicBezTo>
                  <a:lnTo>
                    <a:pt x="6743" y="9924"/>
                  </a:lnTo>
                  <a:cubicBezTo>
                    <a:pt x="5766" y="9924"/>
                    <a:pt x="4979" y="10712"/>
                    <a:pt x="4979" y="11689"/>
                  </a:cubicBezTo>
                  <a:cubicBezTo>
                    <a:pt x="4979" y="11878"/>
                    <a:pt x="5136" y="12035"/>
                    <a:pt x="5325" y="12035"/>
                  </a:cubicBezTo>
                  <a:lnTo>
                    <a:pt x="11658" y="12035"/>
                  </a:lnTo>
                  <a:cubicBezTo>
                    <a:pt x="11847" y="12035"/>
                    <a:pt x="12004" y="11878"/>
                    <a:pt x="12004" y="11689"/>
                  </a:cubicBezTo>
                  <a:cubicBezTo>
                    <a:pt x="12004" y="11216"/>
                    <a:pt x="11815" y="10743"/>
                    <a:pt x="11500" y="10428"/>
                  </a:cubicBezTo>
                  <a:cubicBezTo>
                    <a:pt x="11154" y="10113"/>
                    <a:pt x="10713" y="9924"/>
                    <a:pt x="10240" y="9924"/>
                  </a:cubicBezTo>
                  <a:lnTo>
                    <a:pt x="10240" y="6585"/>
                  </a:lnTo>
                  <a:cubicBezTo>
                    <a:pt x="10492" y="6333"/>
                    <a:pt x="10587" y="5986"/>
                    <a:pt x="10587" y="5608"/>
                  </a:cubicBezTo>
                  <a:cubicBezTo>
                    <a:pt x="10587" y="5104"/>
                    <a:pt x="10334" y="4632"/>
                    <a:pt x="9893" y="4411"/>
                  </a:cubicBezTo>
                  <a:cubicBezTo>
                    <a:pt x="9641" y="3371"/>
                    <a:pt x="9106" y="2458"/>
                    <a:pt x="8287" y="1796"/>
                  </a:cubicBezTo>
                  <a:cubicBezTo>
                    <a:pt x="7405" y="1103"/>
                    <a:pt x="6333" y="693"/>
                    <a:pt x="5231" y="693"/>
                  </a:cubicBezTo>
                  <a:lnTo>
                    <a:pt x="4065" y="693"/>
                  </a:lnTo>
                  <a:cubicBezTo>
                    <a:pt x="3813" y="284"/>
                    <a:pt x="3340" y="0"/>
                    <a:pt x="283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400;p51">
              <a:extLst>
                <a:ext uri="{FF2B5EF4-FFF2-40B4-BE49-F238E27FC236}">
                  <a16:creationId xmlns:a16="http://schemas.microsoft.com/office/drawing/2014/main" id="{6D15643E-57C2-4631-9816-73B46284B745}"/>
                </a:ext>
              </a:extLst>
            </p:cNvPr>
            <p:cNvSpPr/>
            <p:nvPr/>
          </p:nvSpPr>
          <p:spPr>
            <a:xfrm>
              <a:off x="-47834525" y="2904350"/>
              <a:ext cx="17350" cy="44125"/>
            </a:xfrm>
            <a:custGeom>
              <a:avLst/>
              <a:gdLst/>
              <a:ahLst/>
              <a:cxnLst/>
              <a:rect l="l" t="t" r="r" b="b"/>
              <a:pathLst>
                <a:path w="694" h="1765" extrusionOk="0">
                  <a:moveTo>
                    <a:pt x="347" y="1"/>
                  </a:moveTo>
                  <a:cubicBezTo>
                    <a:pt x="158" y="1"/>
                    <a:pt x="1" y="158"/>
                    <a:pt x="1" y="347"/>
                  </a:cubicBezTo>
                  <a:lnTo>
                    <a:pt x="1" y="1418"/>
                  </a:lnTo>
                  <a:cubicBezTo>
                    <a:pt x="1" y="1607"/>
                    <a:pt x="158" y="1765"/>
                    <a:pt x="347" y="1765"/>
                  </a:cubicBezTo>
                  <a:cubicBezTo>
                    <a:pt x="568" y="1765"/>
                    <a:pt x="694" y="1607"/>
                    <a:pt x="694" y="1418"/>
                  </a:cubicBezTo>
                  <a:lnTo>
                    <a:pt x="694" y="347"/>
                  </a:lnTo>
                  <a:cubicBezTo>
                    <a:pt x="694" y="158"/>
                    <a:pt x="568"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01;p51">
              <a:extLst>
                <a:ext uri="{FF2B5EF4-FFF2-40B4-BE49-F238E27FC236}">
                  <a16:creationId xmlns:a16="http://schemas.microsoft.com/office/drawing/2014/main" id="{BEC689E3-1DF7-4EB3-97BE-B3609F1F1647}"/>
                </a:ext>
              </a:extLst>
            </p:cNvPr>
            <p:cNvSpPr/>
            <p:nvPr/>
          </p:nvSpPr>
          <p:spPr>
            <a:xfrm>
              <a:off x="-47790400" y="2884475"/>
              <a:ext cx="38600" cy="36450"/>
            </a:xfrm>
            <a:custGeom>
              <a:avLst/>
              <a:gdLst/>
              <a:ahLst/>
              <a:cxnLst/>
              <a:rect l="l" t="t" r="r" b="b"/>
              <a:pathLst>
                <a:path w="1544" h="1458" extrusionOk="0">
                  <a:moveTo>
                    <a:pt x="437" y="0"/>
                  </a:moveTo>
                  <a:cubicBezTo>
                    <a:pt x="339" y="0"/>
                    <a:pt x="236" y="24"/>
                    <a:pt x="158" y="71"/>
                  </a:cubicBezTo>
                  <a:cubicBezTo>
                    <a:pt x="0" y="197"/>
                    <a:pt x="32" y="449"/>
                    <a:pt x="158" y="607"/>
                  </a:cubicBezTo>
                  <a:lnTo>
                    <a:pt x="914" y="1363"/>
                  </a:lnTo>
                  <a:cubicBezTo>
                    <a:pt x="1040" y="1457"/>
                    <a:pt x="1103" y="1457"/>
                    <a:pt x="1197" y="1457"/>
                  </a:cubicBezTo>
                  <a:cubicBezTo>
                    <a:pt x="1260" y="1457"/>
                    <a:pt x="1386" y="1426"/>
                    <a:pt x="1418" y="1363"/>
                  </a:cubicBezTo>
                  <a:cubicBezTo>
                    <a:pt x="1544" y="1237"/>
                    <a:pt x="1544" y="985"/>
                    <a:pt x="1418" y="827"/>
                  </a:cubicBezTo>
                  <a:lnTo>
                    <a:pt x="693" y="71"/>
                  </a:lnTo>
                  <a:cubicBezTo>
                    <a:pt x="630" y="24"/>
                    <a:pt x="536" y="0"/>
                    <a:pt x="43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02;p51">
              <a:extLst>
                <a:ext uri="{FF2B5EF4-FFF2-40B4-BE49-F238E27FC236}">
                  <a16:creationId xmlns:a16="http://schemas.microsoft.com/office/drawing/2014/main" id="{712E8D90-D2F4-40DF-B019-F4A3D9E886EA}"/>
                </a:ext>
              </a:extLst>
            </p:cNvPr>
            <p:cNvSpPr/>
            <p:nvPr/>
          </p:nvSpPr>
          <p:spPr>
            <a:xfrm>
              <a:off x="-47896750" y="2885150"/>
              <a:ext cx="37050" cy="37350"/>
            </a:xfrm>
            <a:custGeom>
              <a:avLst/>
              <a:gdLst/>
              <a:ahLst/>
              <a:cxnLst/>
              <a:rect l="l" t="t" r="r" b="b"/>
              <a:pathLst>
                <a:path w="1482" h="1494" extrusionOk="0">
                  <a:moveTo>
                    <a:pt x="1122" y="0"/>
                  </a:moveTo>
                  <a:cubicBezTo>
                    <a:pt x="1027" y="0"/>
                    <a:pt x="933" y="40"/>
                    <a:pt x="883" y="107"/>
                  </a:cubicBezTo>
                  <a:lnTo>
                    <a:pt x="127" y="863"/>
                  </a:lnTo>
                  <a:cubicBezTo>
                    <a:pt x="1" y="958"/>
                    <a:pt x="1" y="1210"/>
                    <a:pt x="127" y="1367"/>
                  </a:cubicBezTo>
                  <a:cubicBezTo>
                    <a:pt x="221" y="1430"/>
                    <a:pt x="284" y="1493"/>
                    <a:pt x="379" y="1493"/>
                  </a:cubicBezTo>
                  <a:cubicBezTo>
                    <a:pt x="442" y="1493"/>
                    <a:pt x="568" y="1430"/>
                    <a:pt x="599" y="1367"/>
                  </a:cubicBezTo>
                  <a:lnTo>
                    <a:pt x="1356" y="611"/>
                  </a:lnTo>
                  <a:cubicBezTo>
                    <a:pt x="1482" y="485"/>
                    <a:pt x="1482" y="264"/>
                    <a:pt x="1356" y="107"/>
                  </a:cubicBezTo>
                  <a:cubicBezTo>
                    <a:pt x="1296" y="33"/>
                    <a:pt x="1208" y="0"/>
                    <a:pt x="11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313039352"/>
      </p:ext>
    </p:extLst>
  </p:cSld>
  <p:clrMapOvr>
    <a:masterClrMapping/>
  </p:clrMapOvr>
  <mc:AlternateContent xmlns:mc="http://schemas.openxmlformats.org/markup-compatibility/2006" xmlns:p14="http://schemas.microsoft.com/office/powerpoint/2010/main">
    <mc:Choice Requires="p14">
      <p:transition p14:dur="10" advTm="192200"/>
    </mc:Choice>
    <mc:Fallback xmlns="">
      <p:transition advTm="1922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2287" y="149860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مميزات المنصات التعليمية الإلكترونية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6993" y="1978139"/>
            <a:ext cx="10196314" cy="3615092"/>
          </a:xfrm>
          <a:prstGeom prst="rect">
            <a:avLst/>
          </a:prstGeom>
          <a:noFill/>
        </p:spPr>
        <p:txBody>
          <a:bodyPr wrap="square" rtlCol="0">
            <a:spAutoFit/>
          </a:bodyPr>
          <a:lstStyle/>
          <a:p>
            <a:pPr marL="285750" marR="0" indent="-285750" algn="just" rtl="1">
              <a:lnSpc>
                <a:spcPts val="2120"/>
              </a:lnSpc>
              <a:spcAft>
                <a:spcPts val="18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السماح للمستخدمين بإنشاء محتوى أو تحميل محتوى معد مسبقاً بما يوفر الوقت والجهد المطلوب لذلك. </a:t>
            </a:r>
          </a:p>
          <a:p>
            <a:pPr marL="285750" marR="0" indent="-285750" algn="just" rtl="1">
              <a:lnSpc>
                <a:spcPts val="2120"/>
              </a:lnSpc>
              <a:spcAft>
                <a:spcPts val="18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تعميم الوصول إلى المعرفة باستخدام مجموعة متنوعة من الأشكال الرقمية، والوسائط المتعددة. </a:t>
            </a:r>
          </a:p>
          <a:p>
            <a:pPr marL="285750" marR="0" indent="-285750" algn="just" rtl="1">
              <a:lnSpc>
                <a:spcPts val="2120"/>
              </a:lnSpc>
              <a:spcAft>
                <a:spcPts val="18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إشراك الطالب في المحتوى الدراسي.</a:t>
            </a:r>
          </a:p>
          <a:p>
            <a:pPr marL="285750" marR="0" indent="-285750" algn="just" rtl="1">
              <a:lnSpc>
                <a:spcPts val="2120"/>
              </a:lnSpc>
              <a:spcAft>
                <a:spcPts val="18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تحديث دائم للمعلومات والمناهج لتتوافق مم التطورات العلمية والأكاديمية.</a:t>
            </a:r>
          </a:p>
          <a:p>
            <a:pPr marL="285750" marR="0" indent="-285750" algn="just" rtl="1">
              <a:lnSpc>
                <a:spcPts val="2120"/>
              </a:lnSpc>
              <a:spcAft>
                <a:spcPts val="18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 الاستفادة من المنصّات التعليميّة المقدمة من المؤسسات ذات السمعة العالمية، والتي أنتجت من قبل خبراء تعليمين في مختلف المجالات. </a:t>
            </a:r>
          </a:p>
          <a:p>
            <a:pPr marL="285750" marR="0" indent="-285750" algn="just" rtl="1">
              <a:lnSpc>
                <a:spcPts val="2120"/>
              </a:lnSpc>
              <a:spcAft>
                <a:spcPts val="18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توفير الوقت والمال نظراً لانعدام تكاليف الوصول والتطوير، لأن المواد عادة تكون جاهزة للاستخدام الفوري. </a:t>
            </a:r>
          </a:p>
          <a:p>
            <a:pPr marL="285750" marR="0" indent="-285750" algn="just" rtl="1">
              <a:lnSpc>
                <a:spcPts val="2120"/>
              </a:lnSpc>
              <a:spcAft>
                <a:spcPts val="18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تدعم التفاعلية بين المعلم والمتعلم.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398;p51">
            <a:extLst>
              <a:ext uri="{FF2B5EF4-FFF2-40B4-BE49-F238E27FC236}">
                <a16:creationId xmlns:a16="http://schemas.microsoft.com/office/drawing/2014/main" id="{5D0D8ED2-5E8C-4E3F-B30B-21947B9D9DB0}"/>
              </a:ext>
            </a:extLst>
          </p:cNvPr>
          <p:cNvGrpSpPr/>
          <p:nvPr/>
        </p:nvGrpSpPr>
        <p:grpSpPr>
          <a:xfrm>
            <a:off x="1196361" y="3241333"/>
            <a:ext cx="614560" cy="679004"/>
            <a:chOff x="-47896750" y="2710600"/>
            <a:chExt cx="300125" cy="300900"/>
          </a:xfrm>
        </p:grpSpPr>
        <p:sp>
          <p:nvSpPr>
            <p:cNvPr id="9" name="Google Shape;5399;p51">
              <a:extLst>
                <a:ext uri="{FF2B5EF4-FFF2-40B4-BE49-F238E27FC236}">
                  <a16:creationId xmlns:a16="http://schemas.microsoft.com/office/drawing/2014/main" id="{47CACBC1-8061-4D51-BCC8-CC917AE56B65}"/>
                </a:ext>
              </a:extLst>
            </p:cNvPr>
            <p:cNvSpPr/>
            <p:nvPr/>
          </p:nvSpPr>
          <p:spPr>
            <a:xfrm>
              <a:off x="-47896750" y="2710600"/>
              <a:ext cx="300125" cy="300900"/>
            </a:xfrm>
            <a:custGeom>
              <a:avLst/>
              <a:gdLst/>
              <a:ahLst/>
              <a:cxnLst/>
              <a:rect l="l" t="t" r="r" b="b"/>
              <a:pathLst>
                <a:path w="12005" h="12036" extrusionOk="0">
                  <a:moveTo>
                    <a:pt x="2836" y="756"/>
                  </a:moveTo>
                  <a:cubicBezTo>
                    <a:pt x="3246" y="756"/>
                    <a:pt x="3561" y="1072"/>
                    <a:pt x="3561" y="1450"/>
                  </a:cubicBezTo>
                  <a:lnTo>
                    <a:pt x="3561" y="2237"/>
                  </a:lnTo>
                  <a:cubicBezTo>
                    <a:pt x="3309" y="2206"/>
                    <a:pt x="3088" y="2174"/>
                    <a:pt x="2836" y="2174"/>
                  </a:cubicBezTo>
                  <a:cubicBezTo>
                    <a:pt x="2616" y="2174"/>
                    <a:pt x="2364" y="2206"/>
                    <a:pt x="2143" y="2237"/>
                  </a:cubicBezTo>
                  <a:lnTo>
                    <a:pt x="2143" y="1450"/>
                  </a:lnTo>
                  <a:cubicBezTo>
                    <a:pt x="2143" y="1072"/>
                    <a:pt x="2458" y="756"/>
                    <a:pt x="2836" y="756"/>
                  </a:cubicBezTo>
                  <a:close/>
                  <a:moveTo>
                    <a:pt x="5231" y="1450"/>
                  </a:moveTo>
                  <a:cubicBezTo>
                    <a:pt x="7026" y="1450"/>
                    <a:pt x="8539" y="2584"/>
                    <a:pt x="9106" y="4254"/>
                  </a:cubicBezTo>
                  <a:cubicBezTo>
                    <a:pt x="8854" y="4254"/>
                    <a:pt x="8633" y="4317"/>
                    <a:pt x="8444" y="4474"/>
                  </a:cubicBezTo>
                  <a:cubicBezTo>
                    <a:pt x="8003" y="3119"/>
                    <a:pt x="6743" y="2174"/>
                    <a:pt x="5231" y="2174"/>
                  </a:cubicBezTo>
                  <a:lnTo>
                    <a:pt x="4254" y="2174"/>
                  </a:lnTo>
                  <a:lnTo>
                    <a:pt x="4254" y="1450"/>
                  </a:lnTo>
                  <a:close/>
                  <a:moveTo>
                    <a:pt x="2868" y="2836"/>
                  </a:moveTo>
                  <a:cubicBezTo>
                    <a:pt x="4033" y="2836"/>
                    <a:pt x="4979" y="3781"/>
                    <a:pt x="4979" y="4947"/>
                  </a:cubicBezTo>
                  <a:lnTo>
                    <a:pt x="4979" y="5671"/>
                  </a:lnTo>
                  <a:lnTo>
                    <a:pt x="757" y="5671"/>
                  </a:lnTo>
                  <a:lnTo>
                    <a:pt x="757" y="4947"/>
                  </a:lnTo>
                  <a:cubicBezTo>
                    <a:pt x="757" y="3781"/>
                    <a:pt x="1702" y="2836"/>
                    <a:pt x="2868" y="2836"/>
                  </a:cubicBezTo>
                  <a:close/>
                  <a:moveTo>
                    <a:pt x="9169" y="4947"/>
                  </a:moveTo>
                  <a:cubicBezTo>
                    <a:pt x="9578" y="4947"/>
                    <a:pt x="9893" y="5262"/>
                    <a:pt x="9893" y="5671"/>
                  </a:cubicBezTo>
                  <a:cubicBezTo>
                    <a:pt x="9893" y="6049"/>
                    <a:pt x="9578" y="6364"/>
                    <a:pt x="9169" y="6364"/>
                  </a:cubicBezTo>
                  <a:cubicBezTo>
                    <a:pt x="8791" y="6364"/>
                    <a:pt x="8476" y="6049"/>
                    <a:pt x="8476" y="5671"/>
                  </a:cubicBezTo>
                  <a:cubicBezTo>
                    <a:pt x="8476" y="5262"/>
                    <a:pt x="8791" y="4947"/>
                    <a:pt x="9169" y="4947"/>
                  </a:cubicBezTo>
                  <a:close/>
                  <a:moveTo>
                    <a:pt x="9547" y="6994"/>
                  </a:moveTo>
                  <a:lnTo>
                    <a:pt x="9547" y="9924"/>
                  </a:lnTo>
                  <a:lnTo>
                    <a:pt x="8822" y="9924"/>
                  </a:lnTo>
                  <a:lnTo>
                    <a:pt x="8822" y="6994"/>
                  </a:lnTo>
                  <a:cubicBezTo>
                    <a:pt x="8948" y="7057"/>
                    <a:pt x="9074" y="7057"/>
                    <a:pt x="9169" y="7057"/>
                  </a:cubicBezTo>
                  <a:cubicBezTo>
                    <a:pt x="9295" y="7057"/>
                    <a:pt x="9421" y="7057"/>
                    <a:pt x="9547" y="6994"/>
                  </a:cubicBezTo>
                  <a:close/>
                  <a:moveTo>
                    <a:pt x="10208" y="10617"/>
                  </a:moveTo>
                  <a:cubicBezTo>
                    <a:pt x="10681" y="10617"/>
                    <a:pt x="11059" y="10933"/>
                    <a:pt x="11217" y="11342"/>
                  </a:cubicBezTo>
                  <a:lnTo>
                    <a:pt x="5703" y="11342"/>
                  </a:lnTo>
                  <a:cubicBezTo>
                    <a:pt x="5861" y="10933"/>
                    <a:pt x="6270" y="10617"/>
                    <a:pt x="6711" y="10617"/>
                  </a:cubicBezTo>
                  <a:close/>
                  <a:moveTo>
                    <a:pt x="2836" y="0"/>
                  </a:moveTo>
                  <a:cubicBezTo>
                    <a:pt x="2049" y="0"/>
                    <a:pt x="1419" y="630"/>
                    <a:pt x="1419" y="1418"/>
                  </a:cubicBezTo>
                  <a:lnTo>
                    <a:pt x="1419" y="2458"/>
                  </a:lnTo>
                  <a:cubicBezTo>
                    <a:pt x="599" y="2930"/>
                    <a:pt x="1" y="3844"/>
                    <a:pt x="1" y="4915"/>
                  </a:cubicBezTo>
                  <a:lnTo>
                    <a:pt x="1" y="5986"/>
                  </a:lnTo>
                  <a:cubicBezTo>
                    <a:pt x="1" y="6175"/>
                    <a:pt x="158" y="6333"/>
                    <a:pt x="347" y="6333"/>
                  </a:cubicBezTo>
                  <a:lnTo>
                    <a:pt x="5294" y="6333"/>
                  </a:lnTo>
                  <a:cubicBezTo>
                    <a:pt x="5483" y="6333"/>
                    <a:pt x="5640" y="6175"/>
                    <a:pt x="5640" y="5986"/>
                  </a:cubicBezTo>
                  <a:lnTo>
                    <a:pt x="5640" y="4915"/>
                  </a:lnTo>
                  <a:cubicBezTo>
                    <a:pt x="5640" y="4096"/>
                    <a:pt x="5294" y="3340"/>
                    <a:pt x="4695" y="2773"/>
                  </a:cubicBezTo>
                  <a:lnTo>
                    <a:pt x="5231" y="2773"/>
                  </a:lnTo>
                  <a:cubicBezTo>
                    <a:pt x="6585" y="2773"/>
                    <a:pt x="7688" y="3781"/>
                    <a:pt x="7877" y="5104"/>
                  </a:cubicBezTo>
                  <a:cubicBezTo>
                    <a:pt x="7846" y="5262"/>
                    <a:pt x="7814" y="5419"/>
                    <a:pt x="7814" y="5608"/>
                  </a:cubicBezTo>
                  <a:cubicBezTo>
                    <a:pt x="7814" y="5986"/>
                    <a:pt x="7909" y="6301"/>
                    <a:pt x="8161" y="6553"/>
                  </a:cubicBezTo>
                  <a:lnTo>
                    <a:pt x="8161" y="9924"/>
                  </a:lnTo>
                  <a:lnTo>
                    <a:pt x="7436" y="9924"/>
                  </a:lnTo>
                  <a:lnTo>
                    <a:pt x="7436" y="9546"/>
                  </a:lnTo>
                  <a:cubicBezTo>
                    <a:pt x="7436" y="9357"/>
                    <a:pt x="7278" y="9200"/>
                    <a:pt x="7089" y="9200"/>
                  </a:cubicBezTo>
                  <a:cubicBezTo>
                    <a:pt x="6900" y="9200"/>
                    <a:pt x="6743" y="9357"/>
                    <a:pt x="6743" y="9546"/>
                  </a:cubicBezTo>
                  <a:lnTo>
                    <a:pt x="6743" y="9924"/>
                  </a:lnTo>
                  <a:cubicBezTo>
                    <a:pt x="5766" y="9924"/>
                    <a:pt x="4979" y="10712"/>
                    <a:pt x="4979" y="11689"/>
                  </a:cubicBezTo>
                  <a:cubicBezTo>
                    <a:pt x="4979" y="11878"/>
                    <a:pt x="5136" y="12035"/>
                    <a:pt x="5325" y="12035"/>
                  </a:cubicBezTo>
                  <a:lnTo>
                    <a:pt x="11658" y="12035"/>
                  </a:lnTo>
                  <a:cubicBezTo>
                    <a:pt x="11847" y="12035"/>
                    <a:pt x="12004" y="11878"/>
                    <a:pt x="12004" y="11689"/>
                  </a:cubicBezTo>
                  <a:cubicBezTo>
                    <a:pt x="12004" y="11216"/>
                    <a:pt x="11815" y="10743"/>
                    <a:pt x="11500" y="10428"/>
                  </a:cubicBezTo>
                  <a:cubicBezTo>
                    <a:pt x="11154" y="10113"/>
                    <a:pt x="10713" y="9924"/>
                    <a:pt x="10240" y="9924"/>
                  </a:cubicBezTo>
                  <a:lnTo>
                    <a:pt x="10240" y="6585"/>
                  </a:lnTo>
                  <a:cubicBezTo>
                    <a:pt x="10492" y="6333"/>
                    <a:pt x="10587" y="5986"/>
                    <a:pt x="10587" y="5608"/>
                  </a:cubicBezTo>
                  <a:cubicBezTo>
                    <a:pt x="10587" y="5104"/>
                    <a:pt x="10334" y="4632"/>
                    <a:pt x="9893" y="4411"/>
                  </a:cubicBezTo>
                  <a:cubicBezTo>
                    <a:pt x="9641" y="3371"/>
                    <a:pt x="9106" y="2458"/>
                    <a:pt x="8287" y="1796"/>
                  </a:cubicBezTo>
                  <a:cubicBezTo>
                    <a:pt x="7405" y="1103"/>
                    <a:pt x="6333" y="693"/>
                    <a:pt x="5231" y="693"/>
                  </a:cubicBezTo>
                  <a:lnTo>
                    <a:pt x="4065" y="693"/>
                  </a:lnTo>
                  <a:cubicBezTo>
                    <a:pt x="3813" y="284"/>
                    <a:pt x="3340" y="0"/>
                    <a:pt x="283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400;p51">
              <a:extLst>
                <a:ext uri="{FF2B5EF4-FFF2-40B4-BE49-F238E27FC236}">
                  <a16:creationId xmlns:a16="http://schemas.microsoft.com/office/drawing/2014/main" id="{087B11F6-8B02-4125-B256-E7132CCDC85F}"/>
                </a:ext>
              </a:extLst>
            </p:cNvPr>
            <p:cNvSpPr/>
            <p:nvPr/>
          </p:nvSpPr>
          <p:spPr>
            <a:xfrm>
              <a:off x="-47834525" y="2904350"/>
              <a:ext cx="17350" cy="44125"/>
            </a:xfrm>
            <a:custGeom>
              <a:avLst/>
              <a:gdLst/>
              <a:ahLst/>
              <a:cxnLst/>
              <a:rect l="l" t="t" r="r" b="b"/>
              <a:pathLst>
                <a:path w="694" h="1765" extrusionOk="0">
                  <a:moveTo>
                    <a:pt x="347" y="1"/>
                  </a:moveTo>
                  <a:cubicBezTo>
                    <a:pt x="158" y="1"/>
                    <a:pt x="1" y="158"/>
                    <a:pt x="1" y="347"/>
                  </a:cubicBezTo>
                  <a:lnTo>
                    <a:pt x="1" y="1418"/>
                  </a:lnTo>
                  <a:cubicBezTo>
                    <a:pt x="1" y="1607"/>
                    <a:pt x="158" y="1765"/>
                    <a:pt x="347" y="1765"/>
                  </a:cubicBezTo>
                  <a:cubicBezTo>
                    <a:pt x="568" y="1765"/>
                    <a:pt x="694" y="1607"/>
                    <a:pt x="694" y="1418"/>
                  </a:cubicBezTo>
                  <a:lnTo>
                    <a:pt x="694" y="347"/>
                  </a:lnTo>
                  <a:cubicBezTo>
                    <a:pt x="694" y="158"/>
                    <a:pt x="568"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01;p51">
              <a:extLst>
                <a:ext uri="{FF2B5EF4-FFF2-40B4-BE49-F238E27FC236}">
                  <a16:creationId xmlns:a16="http://schemas.microsoft.com/office/drawing/2014/main" id="{6672567A-1076-41CD-B126-CD04613FE1F9}"/>
                </a:ext>
              </a:extLst>
            </p:cNvPr>
            <p:cNvSpPr/>
            <p:nvPr/>
          </p:nvSpPr>
          <p:spPr>
            <a:xfrm>
              <a:off x="-47790400" y="2884475"/>
              <a:ext cx="38600" cy="36450"/>
            </a:xfrm>
            <a:custGeom>
              <a:avLst/>
              <a:gdLst/>
              <a:ahLst/>
              <a:cxnLst/>
              <a:rect l="l" t="t" r="r" b="b"/>
              <a:pathLst>
                <a:path w="1544" h="1458" extrusionOk="0">
                  <a:moveTo>
                    <a:pt x="437" y="0"/>
                  </a:moveTo>
                  <a:cubicBezTo>
                    <a:pt x="339" y="0"/>
                    <a:pt x="236" y="24"/>
                    <a:pt x="158" y="71"/>
                  </a:cubicBezTo>
                  <a:cubicBezTo>
                    <a:pt x="0" y="197"/>
                    <a:pt x="32" y="449"/>
                    <a:pt x="158" y="607"/>
                  </a:cubicBezTo>
                  <a:lnTo>
                    <a:pt x="914" y="1363"/>
                  </a:lnTo>
                  <a:cubicBezTo>
                    <a:pt x="1040" y="1457"/>
                    <a:pt x="1103" y="1457"/>
                    <a:pt x="1197" y="1457"/>
                  </a:cubicBezTo>
                  <a:cubicBezTo>
                    <a:pt x="1260" y="1457"/>
                    <a:pt x="1386" y="1426"/>
                    <a:pt x="1418" y="1363"/>
                  </a:cubicBezTo>
                  <a:cubicBezTo>
                    <a:pt x="1544" y="1237"/>
                    <a:pt x="1544" y="985"/>
                    <a:pt x="1418" y="827"/>
                  </a:cubicBezTo>
                  <a:lnTo>
                    <a:pt x="693" y="71"/>
                  </a:lnTo>
                  <a:cubicBezTo>
                    <a:pt x="630" y="24"/>
                    <a:pt x="536" y="0"/>
                    <a:pt x="43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02;p51">
              <a:extLst>
                <a:ext uri="{FF2B5EF4-FFF2-40B4-BE49-F238E27FC236}">
                  <a16:creationId xmlns:a16="http://schemas.microsoft.com/office/drawing/2014/main" id="{78C2805F-8DC1-4B41-A86D-88701FC2E00A}"/>
                </a:ext>
              </a:extLst>
            </p:cNvPr>
            <p:cNvSpPr/>
            <p:nvPr/>
          </p:nvSpPr>
          <p:spPr>
            <a:xfrm>
              <a:off x="-47896750" y="2885150"/>
              <a:ext cx="37050" cy="37350"/>
            </a:xfrm>
            <a:custGeom>
              <a:avLst/>
              <a:gdLst/>
              <a:ahLst/>
              <a:cxnLst/>
              <a:rect l="l" t="t" r="r" b="b"/>
              <a:pathLst>
                <a:path w="1482" h="1494" extrusionOk="0">
                  <a:moveTo>
                    <a:pt x="1122" y="0"/>
                  </a:moveTo>
                  <a:cubicBezTo>
                    <a:pt x="1027" y="0"/>
                    <a:pt x="933" y="40"/>
                    <a:pt x="883" y="107"/>
                  </a:cubicBezTo>
                  <a:lnTo>
                    <a:pt x="127" y="863"/>
                  </a:lnTo>
                  <a:cubicBezTo>
                    <a:pt x="1" y="958"/>
                    <a:pt x="1" y="1210"/>
                    <a:pt x="127" y="1367"/>
                  </a:cubicBezTo>
                  <a:cubicBezTo>
                    <a:pt x="221" y="1430"/>
                    <a:pt x="284" y="1493"/>
                    <a:pt x="379" y="1493"/>
                  </a:cubicBezTo>
                  <a:cubicBezTo>
                    <a:pt x="442" y="1493"/>
                    <a:pt x="568" y="1430"/>
                    <a:pt x="599" y="1367"/>
                  </a:cubicBezTo>
                  <a:lnTo>
                    <a:pt x="1356" y="611"/>
                  </a:lnTo>
                  <a:cubicBezTo>
                    <a:pt x="1482" y="485"/>
                    <a:pt x="1482" y="264"/>
                    <a:pt x="1356" y="107"/>
                  </a:cubicBezTo>
                  <a:cubicBezTo>
                    <a:pt x="1296" y="33"/>
                    <a:pt x="1208" y="0"/>
                    <a:pt x="11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279119728"/>
      </p:ext>
    </p:extLst>
  </p:cSld>
  <p:clrMapOvr>
    <a:masterClrMapping/>
  </p:clrMapOvr>
  <mc:AlternateContent xmlns:mc="http://schemas.openxmlformats.org/markup-compatibility/2006" xmlns:p14="http://schemas.microsoft.com/office/powerpoint/2010/main">
    <mc:Choice Requires="p14">
      <p:transition p14:dur="10" advTm="126830"/>
    </mc:Choice>
    <mc:Fallback xmlns="">
      <p:transition advTm="12683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2287" y="149860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مميزات المنصات التعليمية الإلكترونية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13988" y="1978139"/>
            <a:ext cx="10369319" cy="2310248"/>
          </a:xfrm>
          <a:prstGeom prst="rect">
            <a:avLst/>
          </a:prstGeom>
          <a:noFill/>
        </p:spPr>
        <p:txBody>
          <a:bodyPr wrap="square" rtlCol="0">
            <a:spAutoFit/>
          </a:bodyPr>
          <a:lstStyle/>
          <a:p>
            <a:pPr marL="285750" marR="0" indent="-285750" algn="just" rtl="1">
              <a:lnSpc>
                <a:spcPts val="2020"/>
              </a:lnSpc>
              <a:spcAft>
                <a:spcPts val="1800"/>
              </a:spcAft>
              <a:buFontTx/>
              <a:buChar char="-"/>
              <a:tabLst>
                <a:tab pos="446088" algn="l"/>
              </a:tabLst>
            </a:pPr>
            <a:r>
              <a:rPr lang="ar-SA" sz="1600" dirty="0">
                <a:latin typeface="Alexandria Light" pitchFamily="2" charset="-78"/>
                <a:cs typeface="Alexandria Light" pitchFamily="2" charset="-78"/>
              </a:rPr>
              <a:t>تسمح لأولياء الأمور بالاطلاع على نتائج أبنائهم، مما يحقق أهداف العملية التعليمية. </a:t>
            </a:r>
          </a:p>
          <a:p>
            <a:pPr marL="285750" marR="0" indent="-285750" algn="just" rtl="1">
              <a:lnSpc>
                <a:spcPts val="2020"/>
              </a:lnSpc>
              <a:spcAft>
                <a:spcPts val="1800"/>
              </a:spcAft>
              <a:buFontTx/>
              <a:buChar char="-"/>
              <a:tabLst>
                <a:tab pos="446088" algn="l"/>
              </a:tabLst>
            </a:pPr>
            <a:r>
              <a:rPr lang="ar-SA" sz="1600" dirty="0">
                <a:latin typeface="Alexandria Light" pitchFamily="2" charset="-78"/>
                <a:cs typeface="Alexandria Light" pitchFamily="2" charset="-78"/>
              </a:rPr>
              <a:t>تساعد على تحقيق الجو النفسي والاجتماعي الآمن بين المعلمين والطالب (المالكي، والداغستاني، 2020).</a:t>
            </a:r>
          </a:p>
          <a:p>
            <a:pPr marL="285750" marR="0" indent="-285750" algn="just" rtl="1">
              <a:lnSpc>
                <a:spcPts val="2020"/>
              </a:lnSpc>
              <a:spcAft>
                <a:spcPts val="1800"/>
              </a:spcAft>
              <a:buFontTx/>
              <a:buChar char="-"/>
              <a:tabLst>
                <a:tab pos="446088" algn="l"/>
              </a:tabLst>
            </a:pPr>
            <a:endParaRPr lang="ar-SA" sz="1600" dirty="0">
              <a:effectLst/>
              <a:latin typeface="Alexandria Light" pitchFamily="2" charset="-78"/>
              <a:ea typeface="Calibri" panose="020F0502020204030204" pitchFamily="34" charset="0"/>
              <a:cs typeface="Alexandria Light" pitchFamily="2" charset="-78"/>
            </a:endParaRPr>
          </a:p>
          <a:p>
            <a:pPr marR="0" algn="just" rtl="1">
              <a:lnSpc>
                <a:spcPts val="2020"/>
              </a:lnSpc>
              <a:spcAft>
                <a:spcPts val="1800"/>
              </a:spcAft>
              <a:tabLst>
                <a:tab pos="446088" algn="l"/>
              </a:tabLst>
            </a:pPr>
            <a:r>
              <a:rPr lang="ar-SA" sz="1600" dirty="0">
                <a:effectLst/>
                <a:latin typeface="Alexandria Light" pitchFamily="2" charset="-78"/>
                <a:ea typeface="Calibri" panose="020F0502020204030204" pitchFamily="34" charset="0"/>
                <a:cs typeface="Alexandria Light" pitchFamily="2" charset="-78"/>
              </a:rPr>
              <a:t>     إذاً </a:t>
            </a:r>
            <a:r>
              <a:rPr lang="ar-SA" sz="1600" b="0" i="0" dirty="0">
                <a:solidFill>
                  <a:srgbClr val="333333"/>
                </a:solidFill>
                <a:effectLst/>
                <a:latin typeface="Alexandria Light" pitchFamily="2" charset="-78"/>
                <a:cs typeface="Alexandria Light" pitchFamily="2" charset="-78"/>
              </a:rPr>
              <a:t>المنصات التعليمية هي أدوات أو تطبيقات إلكترونية توفر مواد تعليمية وتفاعلية للطلاب والمعلمين. تتيح هذه المنصات للمستخدمين الوصول إلى مجموعة واسعة من الموارد التعليمية مثل الدروس التفاعلية، الألعاب التعليمية، الاختبارات، المحاضرات المسجلة وغيرها الكثير.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10">
            <a:extLst>
              <a:ext uri="{FF2B5EF4-FFF2-40B4-BE49-F238E27FC236}">
                <a16:creationId xmlns:a16="http://schemas.microsoft.com/office/drawing/2014/main" id="{C760EB3D-70C5-4F2E-9F48-2A7D7910A909}"/>
              </a:ext>
            </a:extLst>
          </p:cNvPr>
          <p:cNvSpPr txBox="1"/>
          <p:nvPr/>
        </p:nvSpPr>
        <p:spPr>
          <a:xfrm>
            <a:off x="3211829" y="4565589"/>
            <a:ext cx="6777991" cy="793807"/>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920"/>
              </a:lnSpc>
              <a:spcBef>
                <a:spcPts val="600"/>
              </a:spcBef>
              <a:spcAft>
                <a:spcPts val="1800"/>
              </a:spcAf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a:t>
            </a:r>
            <a:r>
              <a:rPr lang="ar-SA" sz="1600" dirty="0">
                <a:solidFill>
                  <a:srgbClr val="FFFFFF"/>
                </a:solidFill>
                <a:effectLst/>
                <a:latin typeface="Alexandria Light" pitchFamily="2" charset="-78"/>
                <a:ea typeface="Calibri" panose="020F0502020204030204" pitchFamily="34" charset="0"/>
                <a:cs typeface="Alexandria Light" pitchFamily="2" charset="-78"/>
              </a:rPr>
              <a:t>والسؤال هنا هل للمنصات التعليمية الإلكترونية خصائص تميزها عن غيرها من الأدوات الإلكترونية</a:t>
            </a:r>
            <a:r>
              <a:rPr lang="ar-SA" sz="1600" dirty="0">
                <a:solidFill>
                  <a:srgbClr val="FFFFFF"/>
                </a:solidFill>
                <a:latin typeface="Alexandria Light" pitchFamily="2" charset="-78"/>
                <a:cs typeface="Alexandria Light" pitchFamily="2" charset="-78"/>
              </a:rPr>
              <a:t>؟ ما هذه الخصائص؟</a:t>
            </a:r>
          </a:p>
        </p:txBody>
      </p:sp>
      <p:grpSp>
        <p:nvGrpSpPr>
          <p:cNvPr id="9" name="Google Shape;6309;p53">
            <a:extLst>
              <a:ext uri="{FF2B5EF4-FFF2-40B4-BE49-F238E27FC236}">
                <a16:creationId xmlns:a16="http://schemas.microsoft.com/office/drawing/2014/main" id="{61399404-3D00-4FF5-B21E-8C72431DA771}"/>
              </a:ext>
            </a:extLst>
          </p:cNvPr>
          <p:cNvGrpSpPr/>
          <p:nvPr/>
        </p:nvGrpSpPr>
        <p:grpSpPr>
          <a:xfrm>
            <a:off x="2038350" y="4604684"/>
            <a:ext cx="685804" cy="715615"/>
            <a:chOff x="-35839800" y="3561025"/>
            <a:chExt cx="291450" cy="291650"/>
          </a:xfrm>
        </p:grpSpPr>
        <p:sp>
          <p:nvSpPr>
            <p:cNvPr id="10" name="Google Shape;6310;p53">
              <a:extLst>
                <a:ext uri="{FF2B5EF4-FFF2-40B4-BE49-F238E27FC236}">
                  <a16:creationId xmlns:a16="http://schemas.microsoft.com/office/drawing/2014/main" id="{76A44E3F-3C6F-4CF7-978E-2F5845AC243E}"/>
                </a:ext>
              </a:extLst>
            </p:cNvPr>
            <p:cNvSpPr/>
            <p:nvPr/>
          </p:nvSpPr>
          <p:spPr>
            <a:xfrm>
              <a:off x="-35772850" y="3612425"/>
              <a:ext cx="155200" cy="142575"/>
            </a:xfrm>
            <a:custGeom>
              <a:avLst/>
              <a:gdLst/>
              <a:ahLst/>
              <a:cxnLst/>
              <a:rect l="l" t="t" r="r" b="b"/>
              <a:pathLst>
                <a:path w="6208" h="5703" extrusionOk="0">
                  <a:moveTo>
                    <a:pt x="3088" y="693"/>
                  </a:moveTo>
                  <a:cubicBezTo>
                    <a:pt x="3655" y="693"/>
                    <a:pt x="4128" y="1166"/>
                    <a:pt x="4128" y="1733"/>
                  </a:cubicBezTo>
                  <a:cubicBezTo>
                    <a:pt x="4128" y="2174"/>
                    <a:pt x="3844" y="2552"/>
                    <a:pt x="3466" y="2710"/>
                  </a:cubicBezTo>
                  <a:lnTo>
                    <a:pt x="3466" y="3119"/>
                  </a:lnTo>
                  <a:cubicBezTo>
                    <a:pt x="3466" y="3308"/>
                    <a:pt x="3309" y="3466"/>
                    <a:pt x="3088" y="3466"/>
                  </a:cubicBezTo>
                  <a:cubicBezTo>
                    <a:pt x="2899" y="3466"/>
                    <a:pt x="2742" y="3308"/>
                    <a:pt x="2742" y="3119"/>
                  </a:cubicBezTo>
                  <a:lnTo>
                    <a:pt x="2742" y="2710"/>
                  </a:lnTo>
                  <a:cubicBezTo>
                    <a:pt x="2742" y="2426"/>
                    <a:pt x="2931" y="2174"/>
                    <a:pt x="3214" y="2080"/>
                  </a:cubicBezTo>
                  <a:cubicBezTo>
                    <a:pt x="3340" y="2048"/>
                    <a:pt x="3466" y="1891"/>
                    <a:pt x="3466" y="1765"/>
                  </a:cubicBezTo>
                  <a:cubicBezTo>
                    <a:pt x="3466" y="1576"/>
                    <a:pt x="3309" y="1418"/>
                    <a:pt x="3088" y="1418"/>
                  </a:cubicBezTo>
                  <a:cubicBezTo>
                    <a:pt x="2899" y="1418"/>
                    <a:pt x="2742" y="1576"/>
                    <a:pt x="2742" y="1765"/>
                  </a:cubicBezTo>
                  <a:cubicBezTo>
                    <a:pt x="2742" y="1954"/>
                    <a:pt x="2584" y="2111"/>
                    <a:pt x="2395" y="2111"/>
                  </a:cubicBezTo>
                  <a:cubicBezTo>
                    <a:pt x="2206" y="2111"/>
                    <a:pt x="2049" y="1954"/>
                    <a:pt x="2049" y="1765"/>
                  </a:cubicBezTo>
                  <a:cubicBezTo>
                    <a:pt x="2080" y="1166"/>
                    <a:pt x="2553" y="693"/>
                    <a:pt x="3088" y="693"/>
                  </a:cubicBezTo>
                  <a:close/>
                  <a:moveTo>
                    <a:pt x="3088" y="3781"/>
                  </a:moveTo>
                  <a:cubicBezTo>
                    <a:pt x="3309" y="3781"/>
                    <a:pt x="3466" y="3938"/>
                    <a:pt x="3466" y="4127"/>
                  </a:cubicBezTo>
                  <a:cubicBezTo>
                    <a:pt x="3466" y="4317"/>
                    <a:pt x="3309" y="4474"/>
                    <a:pt x="3088" y="4474"/>
                  </a:cubicBezTo>
                  <a:cubicBezTo>
                    <a:pt x="2899" y="4474"/>
                    <a:pt x="2742" y="4317"/>
                    <a:pt x="2742" y="4127"/>
                  </a:cubicBezTo>
                  <a:cubicBezTo>
                    <a:pt x="2742" y="3938"/>
                    <a:pt x="2899" y="3781"/>
                    <a:pt x="3088" y="3781"/>
                  </a:cubicBezTo>
                  <a:close/>
                  <a:moveTo>
                    <a:pt x="347" y="0"/>
                  </a:moveTo>
                  <a:cubicBezTo>
                    <a:pt x="158" y="32"/>
                    <a:pt x="1" y="189"/>
                    <a:pt x="1" y="347"/>
                  </a:cubicBezTo>
                  <a:lnTo>
                    <a:pt x="1" y="5010"/>
                  </a:lnTo>
                  <a:lnTo>
                    <a:pt x="694" y="5703"/>
                  </a:lnTo>
                  <a:cubicBezTo>
                    <a:pt x="1371" y="5088"/>
                    <a:pt x="2238" y="4781"/>
                    <a:pt x="3104" y="4781"/>
                  </a:cubicBezTo>
                  <a:cubicBezTo>
                    <a:pt x="3970" y="4781"/>
                    <a:pt x="4837" y="5088"/>
                    <a:pt x="5514" y="5703"/>
                  </a:cubicBezTo>
                  <a:lnTo>
                    <a:pt x="6207" y="5010"/>
                  </a:lnTo>
                  <a:lnTo>
                    <a:pt x="6207" y="347"/>
                  </a:lnTo>
                  <a:cubicBezTo>
                    <a:pt x="6207" y="158"/>
                    <a:pt x="6050" y="0"/>
                    <a:pt x="586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6311;p53">
              <a:extLst>
                <a:ext uri="{FF2B5EF4-FFF2-40B4-BE49-F238E27FC236}">
                  <a16:creationId xmlns:a16="http://schemas.microsoft.com/office/drawing/2014/main" id="{0B32AF0D-6262-414A-ADBA-F904B95EA6D9}"/>
                </a:ext>
              </a:extLst>
            </p:cNvPr>
            <p:cNvSpPr/>
            <p:nvPr/>
          </p:nvSpPr>
          <p:spPr>
            <a:xfrm>
              <a:off x="-35621625" y="3694325"/>
              <a:ext cx="73275" cy="143375"/>
            </a:xfrm>
            <a:custGeom>
              <a:avLst/>
              <a:gdLst/>
              <a:ahLst/>
              <a:cxnLst/>
              <a:rect l="l" t="t" r="r" b="b"/>
              <a:pathLst>
                <a:path w="2931" h="5735" extrusionOk="0">
                  <a:moveTo>
                    <a:pt x="2931" y="1"/>
                  </a:moveTo>
                  <a:lnTo>
                    <a:pt x="1" y="2899"/>
                  </a:lnTo>
                  <a:lnTo>
                    <a:pt x="2805" y="5735"/>
                  </a:lnTo>
                  <a:cubicBezTo>
                    <a:pt x="2868" y="5609"/>
                    <a:pt x="2931" y="5451"/>
                    <a:pt x="2931" y="5294"/>
                  </a:cubicBezTo>
                  <a:lnTo>
                    <a:pt x="293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6312;p53">
              <a:extLst>
                <a:ext uri="{FF2B5EF4-FFF2-40B4-BE49-F238E27FC236}">
                  <a16:creationId xmlns:a16="http://schemas.microsoft.com/office/drawing/2014/main" id="{DDA780E5-2515-4823-B084-10C0083236B1}"/>
                </a:ext>
              </a:extLst>
            </p:cNvPr>
            <p:cNvSpPr/>
            <p:nvPr/>
          </p:nvSpPr>
          <p:spPr>
            <a:xfrm>
              <a:off x="-35827200" y="3748675"/>
              <a:ext cx="263100" cy="104000"/>
            </a:xfrm>
            <a:custGeom>
              <a:avLst/>
              <a:gdLst/>
              <a:ahLst/>
              <a:cxnLst/>
              <a:rect l="l" t="t" r="r" b="b"/>
              <a:pathLst>
                <a:path w="10524" h="4160" extrusionOk="0">
                  <a:moveTo>
                    <a:pt x="5235" y="1"/>
                  </a:moveTo>
                  <a:cubicBezTo>
                    <a:pt x="4482" y="1"/>
                    <a:pt x="3734" y="284"/>
                    <a:pt x="3183" y="851"/>
                  </a:cubicBezTo>
                  <a:lnTo>
                    <a:pt x="1" y="4033"/>
                  </a:lnTo>
                  <a:cubicBezTo>
                    <a:pt x="158" y="4128"/>
                    <a:pt x="316" y="4159"/>
                    <a:pt x="473" y="4159"/>
                  </a:cubicBezTo>
                  <a:lnTo>
                    <a:pt x="10082" y="4159"/>
                  </a:lnTo>
                  <a:cubicBezTo>
                    <a:pt x="10240" y="4159"/>
                    <a:pt x="10398" y="4128"/>
                    <a:pt x="10524" y="4033"/>
                  </a:cubicBezTo>
                  <a:lnTo>
                    <a:pt x="7310" y="851"/>
                  </a:lnTo>
                  <a:cubicBezTo>
                    <a:pt x="6743" y="284"/>
                    <a:pt x="5987" y="1"/>
                    <a:pt x="523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313;p53">
              <a:extLst>
                <a:ext uri="{FF2B5EF4-FFF2-40B4-BE49-F238E27FC236}">
                  <a16:creationId xmlns:a16="http://schemas.microsoft.com/office/drawing/2014/main" id="{EC0B65A4-B15C-4315-A637-93A86703594E}"/>
                </a:ext>
              </a:extLst>
            </p:cNvPr>
            <p:cNvSpPr/>
            <p:nvPr/>
          </p:nvSpPr>
          <p:spPr>
            <a:xfrm>
              <a:off x="-35831925" y="3635275"/>
              <a:ext cx="41775" cy="85075"/>
            </a:xfrm>
            <a:custGeom>
              <a:avLst/>
              <a:gdLst/>
              <a:ahLst/>
              <a:cxnLst/>
              <a:rect l="l" t="t" r="r" b="b"/>
              <a:pathLst>
                <a:path w="1671" h="3403" extrusionOk="0">
                  <a:moveTo>
                    <a:pt x="1671" y="0"/>
                  </a:moveTo>
                  <a:lnTo>
                    <a:pt x="1" y="1701"/>
                  </a:lnTo>
                  <a:lnTo>
                    <a:pt x="1671" y="3403"/>
                  </a:lnTo>
                  <a:lnTo>
                    <a:pt x="167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6314;p53">
              <a:extLst>
                <a:ext uri="{FF2B5EF4-FFF2-40B4-BE49-F238E27FC236}">
                  <a16:creationId xmlns:a16="http://schemas.microsoft.com/office/drawing/2014/main" id="{4BA90A07-C339-46B9-B40D-25376E74AE84}"/>
                </a:ext>
              </a:extLst>
            </p:cNvPr>
            <p:cNvSpPr/>
            <p:nvPr/>
          </p:nvSpPr>
          <p:spPr>
            <a:xfrm>
              <a:off x="-35601150" y="3635275"/>
              <a:ext cx="43350" cy="85075"/>
            </a:xfrm>
            <a:custGeom>
              <a:avLst/>
              <a:gdLst/>
              <a:ahLst/>
              <a:cxnLst/>
              <a:rect l="l" t="t" r="r" b="b"/>
              <a:pathLst>
                <a:path w="1734" h="3403" extrusionOk="0">
                  <a:moveTo>
                    <a:pt x="1" y="0"/>
                  </a:moveTo>
                  <a:lnTo>
                    <a:pt x="1" y="3403"/>
                  </a:lnTo>
                  <a:lnTo>
                    <a:pt x="1734" y="1701"/>
                  </a:lnTo>
                  <a:lnTo>
                    <a:pt x="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6315;p53">
              <a:extLst>
                <a:ext uri="{FF2B5EF4-FFF2-40B4-BE49-F238E27FC236}">
                  <a16:creationId xmlns:a16="http://schemas.microsoft.com/office/drawing/2014/main" id="{303E0AE6-7F36-44E9-8F7D-05C8F5E41C4A}"/>
                </a:ext>
              </a:extLst>
            </p:cNvPr>
            <p:cNvSpPr/>
            <p:nvPr/>
          </p:nvSpPr>
          <p:spPr>
            <a:xfrm>
              <a:off x="-35750000" y="3561025"/>
              <a:ext cx="111075" cy="35675"/>
            </a:xfrm>
            <a:custGeom>
              <a:avLst/>
              <a:gdLst/>
              <a:ahLst/>
              <a:cxnLst/>
              <a:rect l="l" t="t" r="r" b="b"/>
              <a:pathLst>
                <a:path w="4443" h="1427" extrusionOk="0">
                  <a:moveTo>
                    <a:pt x="2182" y="1"/>
                  </a:moveTo>
                  <a:cubicBezTo>
                    <a:pt x="1686" y="1"/>
                    <a:pt x="1198" y="182"/>
                    <a:pt x="851" y="544"/>
                  </a:cubicBezTo>
                  <a:lnTo>
                    <a:pt x="0" y="1426"/>
                  </a:lnTo>
                  <a:lnTo>
                    <a:pt x="4443" y="1426"/>
                  </a:lnTo>
                  <a:lnTo>
                    <a:pt x="3560" y="544"/>
                  </a:lnTo>
                  <a:cubicBezTo>
                    <a:pt x="3182" y="182"/>
                    <a:pt x="2678" y="1"/>
                    <a:pt x="218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6316;p53">
              <a:extLst>
                <a:ext uri="{FF2B5EF4-FFF2-40B4-BE49-F238E27FC236}">
                  <a16:creationId xmlns:a16="http://schemas.microsoft.com/office/drawing/2014/main" id="{A485A338-F2A4-4FB2-B3D2-303CFEAC78FD}"/>
                </a:ext>
              </a:extLst>
            </p:cNvPr>
            <p:cNvSpPr/>
            <p:nvPr/>
          </p:nvSpPr>
          <p:spPr>
            <a:xfrm>
              <a:off x="-35839800" y="3694325"/>
              <a:ext cx="72500" cy="143375"/>
            </a:xfrm>
            <a:custGeom>
              <a:avLst/>
              <a:gdLst/>
              <a:ahLst/>
              <a:cxnLst/>
              <a:rect l="l" t="t" r="r" b="b"/>
              <a:pathLst>
                <a:path w="2900" h="5735" extrusionOk="0">
                  <a:moveTo>
                    <a:pt x="1" y="1"/>
                  </a:moveTo>
                  <a:lnTo>
                    <a:pt x="1" y="5294"/>
                  </a:lnTo>
                  <a:cubicBezTo>
                    <a:pt x="1" y="5451"/>
                    <a:pt x="32" y="5609"/>
                    <a:pt x="95" y="5735"/>
                  </a:cubicBezTo>
                  <a:lnTo>
                    <a:pt x="2899" y="2899"/>
                  </a:lnTo>
                  <a:lnTo>
                    <a:pt x="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147166373"/>
      </p:ext>
    </p:extLst>
  </p:cSld>
  <p:clrMapOvr>
    <a:masterClrMapping/>
  </p:clrMapOvr>
  <mc:AlternateContent xmlns:mc="http://schemas.openxmlformats.org/markup-compatibility/2006" xmlns:p14="http://schemas.microsoft.com/office/powerpoint/2010/main">
    <mc:Choice Requires="p14">
      <p:transition p14:dur="10" advTm="115575"/>
    </mc:Choice>
    <mc:Fallback xmlns="">
      <p:transition advTm="11557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1800" b="1" dirty="0">
                <a:latin typeface="Alexandria Light" pitchFamily="2" charset="-78"/>
                <a:cs typeface="Alexandria Light" pitchFamily="2" charset="-78"/>
              </a:rPr>
              <a:t>الشكل (</a:t>
            </a:r>
            <a:r>
              <a:rPr lang="en-US" sz="1800" b="1" dirty="0">
                <a:latin typeface="Alexandria Light" pitchFamily="2" charset="-78"/>
                <a:cs typeface="Alexandria Light" pitchFamily="2" charset="-78"/>
              </a:rPr>
              <a:t>1</a:t>
            </a:r>
            <a:r>
              <a:rPr lang="ar-SA" sz="1800" b="1" dirty="0">
                <a:latin typeface="Alexandria Light" pitchFamily="2" charset="-78"/>
                <a:cs typeface="Alexandria Light" pitchFamily="2" charset="-78"/>
              </a:rPr>
              <a:t>) يبين </a:t>
            </a:r>
            <a:r>
              <a:rPr lang="ar-SA" sz="1800" b="1" dirty="0">
                <a:effectLst/>
                <a:latin typeface="Alexandria Light" pitchFamily="2" charset="-78"/>
                <a:ea typeface="Times New Roman" panose="02020603050405020304" pitchFamily="18" charset="0"/>
                <a:cs typeface="Alexandria Light" pitchFamily="2" charset="-78"/>
              </a:rPr>
              <a:t>أنماط البرامج التعليميّة بمساعدة الحاسوب</a:t>
            </a:r>
            <a:endParaRPr lang="ar-SA" sz="1800" b="1" dirty="0">
              <a:latin typeface="Alexandria Light" pitchFamily="2" charset="-78"/>
              <a:cs typeface="Alexandria Light" pitchFamily="2" charset="-78"/>
            </a:endParaRPr>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خصائص المنصات التعليمية الإلكترونية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049159"/>
            <a:ext cx="9986818" cy="1011815"/>
          </a:xfrm>
          <a:prstGeom prst="rect">
            <a:avLst/>
          </a:prstGeom>
          <a:noFill/>
        </p:spPr>
        <p:txBody>
          <a:bodyPr wrap="square" rtlCol="0">
            <a:spAutoFit/>
          </a:bodyPr>
          <a:lstStyle/>
          <a:p>
            <a:pPr algn="r" rtl="1">
              <a:lnSpc>
                <a:spcPts val="2520"/>
              </a:lnSpc>
              <a:spcBef>
                <a:spcPts val="600"/>
              </a:spcBef>
              <a:spcAft>
                <a:spcPts val="1800"/>
              </a:spcAft>
              <a:tabLst>
                <a:tab pos="446088"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b="0" i="0" dirty="0">
                <a:solidFill>
                  <a:srgbClr val="333333"/>
                </a:solidFill>
                <a:effectLst/>
                <a:latin typeface="Alexandria Light" pitchFamily="2" charset="-78"/>
                <a:cs typeface="Alexandria Light" pitchFamily="2" charset="-78"/>
              </a:rPr>
              <a:t> خصائص المنصات التعليمية </a:t>
            </a:r>
            <a:r>
              <a:rPr lang="ar-SA" sz="1600" dirty="0">
                <a:effectLst/>
                <a:latin typeface="Alexandria Light" pitchFamily="2" charset="-78"/>
                <a:ea typeface="Calibri" panose="020F0502020204030204" pitchFamily="34" charset="0"/>
                <a:cs typeface="Alexandria Light" pitchFamily="2" charset="-78"/>
              </a:rPr>
              <a:t>يبينها الشكل (2) الآتي:</a:t>
            </a:r>
          </a:p>
          <a:p>
            <a:pPr marL="0" marR="0" algn="ctr" rtl="1">
              <a:lnSpc>
                <a:spcPts val="2520"/>
              </a:lnSpc>
              <a:spcBef>
                <a:spcPts val="600"/>
              </a:spcBef>
              <a:spcAft>
                <a:spcPts val="1800"/>
              </a:spcAft>
              <a:tabLst>
                <a:tab pos="446088" algn="l"/>
              </a:tabLs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رسم تخطيطي 3">
            <a:extLst>
              <a:ext uri="{FF2B5EF4-FFF2-40B4-BE49-F238E27FC236}">
                <a16:creationId xmlns:a16="http://schemas.microsoft.com/office/drawing/2014/main" id="{2F7718DE-5560-4124-9426-7A9B3E5E7635}"/>
              </a:ext>
            </a:extLst>
          </p:cNvPr>
          <p:cNvGraphicFramePr/>
          <p:nvPr>
            <p:extLst>
              <p:ext uri="{D42A27DB-BD31-4B8C-83A1-F6EECF244321}">
                <p14:modId xmlns:p14="http://schemas.microsoft.com/office/powerpoint/2010/main" val="4112423280"/>
              </p:ext>
            </p:extLst>
          </p:nvPr>
        </p:nvGraphicFramePr>
        <p:xfrm>
          <a:off x="1644536" y="2851495"/>
          <a:ext cx="8415975" cy="29874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00190696"/>
      </p:ext>
    </p:extLst>
  </p:cSld>
  <p:clrMapOvr>
    <a:masterClrMapping/>
  </p:clrMapOvr>
  <mc:AlternateContent xmlns:mc="http://schemas.openxmlformats.org/markup-compatibility/2006" xmlns:p14="http://schemas.microsoft.com/office/powerpoint/2010/main">
    <mc:Choice Requires="p14">
      <p:transition p14:dur="10" advTm="56132"/>
    </mc:Choice>
    <mc:Fallback xmlns="">
      <p:transition advTm="5613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2309" y="1528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خصائص المنصات التعليمية الإلكترونية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13988" y="1778399"/>
            <a:ext cx="10369319" cy="3948517"/>
          </a:xfrm>
          <a:prstGeom prst="rect">
            <a:avLst/>
          </a:prstGeom>
          <a:noFill/>
        </p:spPr>
        <p:txBody>
          <a:bodyPr wrap="square" rtlCol="0">
            <a:spAutoFit/>
          </a:bodyPr>
          <a:lstStyle/>
          <a:p>
            <a:pPr algn="r" fontAlgn="base">
              <a:lnSpc>
                <a:spcPts val="2920"/>
              </a:lnSpc>
              <a:spcAft>
                <a:spcPts val="1800"/>
              </a:spcAft>
            </a:pPr>
            <a:r>
              <a:rPr lang="ar-SA" sz="1600" b="0" dirty="0">
                <a:solidFill>
                  <a:srgbClr val="333333"/>
                </a:solidFill>
                <a:effectLst/>
                <a:latin typeface="Alexandria Light" pitchFamily="2" charset="-78"/>
                <a:cs typeface="Alexandria Light" pitchFamily="2" charset="-78"/>
              </a:rPr>
              <a:t>من</a:t>
            </a:r>
            <a:r>
              <a:rPr lang="ar-SA" sz="1600" b="0" i="0" dirty="0">
                <a:solidFill>
                  <a:srgbClr val="333333"/>
                </a:solidFill>
                <a:effectLst/>
                <a:latin typeface="Alexandria Light" pitchFamily="2" charset="-78"/>
                <a:cs typeface="Alexandria Light" pitchFamily="2" charset="-78"/>
              </a:rPr>
              <a:t> خصائص المنصات التعليمية الآتي</a:t>
            </a:r>
            <a:r>
              <a:rPr lang="ar-SA" sz="1600" b="0" i="0" dirty="0">
                <a:solidFill>
                  <a:srgbClr val="333333"/>
                </a:solidFill>
                <a:effectLst/>
                <a:latin typeface="Poppins" panose="00000500000000000000" pitchFamily="2" charset="0"/>
              </a:rPr>
              <a:t>: </a:t>
            </a:r>
            <a:endParaRPr lang="ar-SA" sz="1600" b="0" dirty="0">
              <a:solidFill>
                <a:srgbClr val="333333"/>
              </a:solidFill>
              <a:effectLst/>
              <a:latin typeface="Poppins" panose="020B0502040204020203" pitchFamily="2" charset="0"/>
            </a:endParaRPr>
          </a:p>
          <a:p>
            <a:pPr algn="r" rtl="1" fontAlgn="base">
              <a:lnSpc>
                <a:spcPts val="2920"/>
              </a:lnSpc>
              <a:spcAft>
                <a:spcPts val="1800"/>
              </a:spcAft>
              <a:buFont typeface="+mj-lt"/>
              <a:buAutoNum type="arabicPeriod"/>
            </a:pPr>
            <a:r>
              <a:rPr lang="ar-SA" sz="1600" b="1" dirty="0">
                <a:solidFill>
                  <a:srgbClr val="333333"/>
                </a:solidFill>
                <a:effectLst/>
                <a:latin typeface="Alexandria Light" pitchFamily="2" charset="-78"/>
                <a:cs typeface="Alexandria Light" pitchFamily="2" charset="-78"/>
              </a:rPr>
              <a:t> الغرضية:</a:t>
            </a:r>
            <a:r>
              <a:rPr lang="ar-SA" sz="1600" b="0" dirty="0">
                <a:solidFill>
                  <a:srgbClr val="333333"/>
                </a:solidFill>
                <a:effectLst/>
                <a:latin typeface="Alexandria Light" pitchFamily="2" charset="-78"/>
                <a:cs typeface="Alexandria Light" pitchFamily="2" charset="-78"/>
              </a:rPr>
              <a:t> تسعى المنصّات التعليميّة إلى تحقيق أهداف تربوية وتعليميّة محددة.</a:t>
            </a:r>
          </a:p>
          <a:p>
            <a:pPr algn="r" rtl="1" fontAlgn="base">
              <a:lnSpc>
                <a:spcPts val="2920"/>
              </a:lnSpc>
              <a:spcAft>
                <a:spcPts val="1800"/>
              </a:spcAft>
              <a:buFont typeface="+mj-lt"/>
              <a:buAutoNum type="arabicPeriod"/>
            </a:pPr>
            <a:r>
              <a:rPr lang="ar-SA" sz="1600" b="1" dirty="0">
                <a:solidFill>
                  <a:srgbClr val="333333"/>
                </a:solidFill>
                <a:effectLst/>
                <a:latin typeface="Alexandria Light" pitchFamily="2" charset="-78"/>
                <a:cs typeface="Alexandria Light" pitchFamily="2" charset="-78"/>
              </a:rPr>
              <a:t> الفردية</a:t>
            </a:r>
            <a:r>
              <a:rPr lang="ar-SA" sz="1600" b="0" dirty="0">
                <a:solidFill>
                  <a:srgbClr val="333333"/>
                </a:solidFill>
                <a:effectLst/>
                <a:latin typeface="Alexandria Light" pitchFamily="2" charset="-78"/>
                <a:cs typeface="Alexandria Light" pitchFamily="2" charset="-78"/>
              </a:rPr>
              <a:t>: تراعي المنصّات التعليميّة الفروق الفردية بين المتعلّمين بدرجة كبيرة، وتسهّل على المتعلّم بأن يتقدم في تعلّمه وفقاً لسرعته، وبما يلبي حاجته ورغباته في التعلُّم.</a:t>
            </a:r>
          </a:p>
          <a:p>
            <a:pPr algn="r" rtl="1" fontAlgn="base">
              <a:lnSpc>
                <a:spcPts val="2920"/>
              </a:lnSpc>
              <a:spcAft>
                <a:spcPts val="1800"/>
              </a:spcAft>
              <a:buFont typeface="+mj-lt"/>
              <a:buAutoNum type="arabicPeriod"/>
            </a:pPr>
            <a:r>
              <a:rPr lang="ar-SA" sz="1600" b="1" dirty="0">
                <a:solidFill>
                  <a:srgbClr val="333333"/>
                </a:solidFill>
                <a:effectLst/>
                <a:latin typeface="Alexandria Light" pitchFamily="2" charset="-78"/>
                <a:cs typeface="Alexandria Light" pitchFamily="2" charset="-78"/>
              </a:rPr>
              <a:t> الاستقلالية</a:t>
            </a:r>
            <a:r>
              <a:rPr lang="ar-SA" sz="1600" b="0" dirty="0">
                <a:solidFill>
                  <a:srgbClr val="333333"/>
                </a:solidFill>
                <a:effectLst/>
                <a:latin typeface="Alexandria Light" pitchFamily="2" charset="-78"/>
                <a:cs typeface="Alexandria Light" pitchFamily="2" charset="-78"/>
              </a:rPr>
              <a:t>: يمكن للمعلمِ استخدام المنصّات التعليميّة دون الحاجة لمواجهة المتعلّمين في بيئة حقيقية واقعية، فهذا يتيح للمتعلّم الاستقلالية في تعلّمه؛ من حيث المكان والزمان وأساليب التعلم.</a:t>
            </a:r>
          </a:p>
          <a:p>
            <a:pPr algn="r" rtl="1" fontAlgn="base">
              <a:lnSpc>
                <a:spcPts val="2920"/>
              </a:lnSpc>
              <a:spcAft>
                <a:spcPts val="1800"/>
              </a:spcAft>
              <a:buFont typeface="+mj-lt"/>
              <a:buAutoNum type="arabicPeriod"/>
            </a:pPr>
            <a:r>
              <a:rPr lang="ar-SA" sz="1600" b="1" dirty="0">
                <a:solidFill>
                  <a:srgbClr val="333333"/>
                </a:solidFill>
                <a:effectLst/>
                <a:latin typeface="Alexandria Light" pitchFamily="2" charset="-78"/>
                <a:cs typeface="Alexandria Light" pitchFamily="2" charset="-78"/>
              </a:rPr>
              <a:t> الاندماج</a:t>
            </a:r>
            <a:r>
              <a:rPr lang="ar-SA" sz="1600" b="0" dirty="0">
                <a:solidFill>
                  <a:srgbClr val="333333"/>
                </a:solidFill>
                <a:effectLst/>
                <a:latin typeface="Alexandria Light" pitchFamily="2" charset="-78"/>
                <a:cs typeface="Alexandria Light" pitchFamily="2" charset="-78"/>
              </a:rPr>
              <a:t>: حيث من السهلِ دمج المنصّات التعليميّة واستخدامها جنباً إلى جنب مع التعليم التقليدي الاعتيادي، كما يمكن استخدامه بصورة مستقلة عنه تماماً.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71075587"/>
      </p:ext>
    </p:extLst>
  </p:cSld>
  <p:clrMapOvr>
    <a:masterClrMapping/>
  </p:clrMapOvr>
  <mc:AlternateContent xmlns:mc="http://schemas.openxmlformats.org/markup-compatibility/2006" xmlns:p14="http://schemas.microsoft.com/office/powerpoint/2010/main">
    <mc:Choice Requires="p14">
      <p:transition p14:dur="10" advTm="90846"/>
    </mc:Choice>
    <mc:Fallback xmlns="">
      <p:transition advTm="9084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3739"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خصائص المنصات التعليمية الإلكترونية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85900" y="2159130"/>
            <a:ext cx="9597407" cy="3486852"/>
          </a:xfrm>
          <a:prstGeom prst="rect">
            <a:avLst/>
          </a:prstGeom>
          <a:noFill/>
        </p:spPr>
        <p:txBody>
          <a:bodyPr wrap="square" rtlCol="0">
            <a:spAutoFit/>
          </a:bodyPr>
          <a:lstStyle/>
          <a:p>
            <a:pPr algn="just" rtl="1" fontAlgn="base">
              <a:lnSpc>
                <a:spcPts val="2920"/>
              </a:lnSpc>
              <a:spcAft>
                <a:spcPts val="1800"/>
              </a:spcAft>
            </a:pPr>
            <a:r>
              <a:rPr lang="ar-SA" sz="1600" b="1" dirty="0">
                <a:solidFill>
                  <a:srgbClr val="333333"/>
                </a:solidFill>
                <a:effectLst/>
                <a:latin typeface="Alexandria Light" pitchFamily="2" charset="-78"/>
                <a:cs typeface="Alexandria Light" pitchFamily="2" charset="-78"/>
              </a:rPr>
              <a:t>5- الافتراضية</a:t>
            </a:r>
            <a:r>
              <a:rPr lang="ar-SA" sz="1600" b="0" dirty="0">
                <a:solidFill>
                  <a:srgbClr val="333333"/>
                </a:solidFill>
                <a:effectLst/>
                <a:latin typeface="Alexandria Light" pitchFamily="2" charset="-78"/>
                <a:cs typeface="Alexandria Light" pitchFamily="2" charset="-78"/>
              </a:rPr>
              <a:t>: لا تعتمد المنصّات التعليميّة على قاعات دراسية حقيقية، ولا يشترط وجودها، بل تعتمد بصورة أساس؛ على قاعات إلكترونية تجمع المعلمين مع المتعلّمين بصورة متزامنة أو غيرَ متزامنة.</a:t>
            </a:r>
          </a:p>
          <a:p>
            <a:pPr algn="just" rtl="1" fontAlgn="base">
              <a:lnSpc>
                <a:spcPts val="2920"/>
              </a:lnSpc>
              <a:spcAft>
                <a:spcPts val="1800"/>
              </a:spcAft>
            </a:pPr>
            <a:r>
              <a:rPr lang="ar-SA" sz="1600" b="1" dirty="0">
                <a:solidFill>
                  <a:srgbClr val="333333"/>
                </a:solidFill>
                <a:effectLst/>
                <a:latin typeface="Alexandria Light" pitchFamily="2" charset="-78"/>
                <a:cs typeface="Alexandria Light" pitchFamily="2" charset="-78"/>
              </a:rPr>
              <a:t>6- الاعتمادية</a:t>
            </a:r>
            <a:r>
              <a:rPr lang="ar-SA" sz="1600" b="0" dirty="0">
                <a:solidFill>
                  <a:srgbClr val="333333"/>
                </a:solidFill>
                <a:effectLst/>
                <a:latin typeface="Alexandria Light" pitchFamily="2" charset="-78"/>
                <a:cs typeface="Alexandria Light" pitchFamily="2" charset="-78"/>
              </a:rPr>
              <a:t>: تعتمد المنصات التعليميّة على ما يقوم المعلّم بإعداده بصورة مسبقة ومتقنة للمحتوى التعليمي الذي يقدمه للمتعلّمين، وتعتمد على الوسائط المتعددة، وعلى الأدوات والتقنيات المستخدمة (صفحات </a:t>
            </a:r>
            <a:r>
              <a:rPr lang="ar-SA" sz="1600" b="0" dirty="0" err="1">
                <a:solidFill>
                  <a:srgbClr val="333333"/>
                </a:solidFill>
                <a:effectLst/>
                <a:latin typeface="Alexandria Light" pitchFamily="2" charset="-78"/>
                <a:cs typeface="Alexandria Light" pitchFamily="2" charset="-78"/>
              </a:rPr>
              <a:t>الإنترنت،و</a:t>
            </a:r>
            <a:r>
              <a:rPr lang="ar-SA" sz="1600" b="0" dirty="0">
                <a:solidFill>
                  <a:srgbClr val="333333"/>
                </a:solidFill>
                <a:effectLst/>
                <a:latin typeface="Alexandria Light" pitchFamily="2" charset="-78"/>
                <a:cs typeface="Alexandria Light" pitchFamily="2" charset="-78"/>
              </a:rPr>
              <a:t> المدونات...) في عرضها لذلك المحتوى.</a:t>
            </a:r>
          </a:p>
          <a:p>
            <a:pPr algn="just" rtl="1" fontAlgn="base">
              <a:lnSpc>
                <a:spcPts val="2920"/>
              </a:lnSpc>
              <a:spcAft>
                <a:spcPts val="1800"/>
              </a:spcAft>
            </a:pPr>
            <a:r>
              <a:rPr lang="ar-SA" sz="1600" dirty="0">
                <a:solidFill>
                  <a:srgbClr val="333333"/>
                </a:solidFill>
                <a:latin typeface="Alexandria Light" pitchFamily="2" charset="-78"/>
                <a:cs typeface="Alexandria Light" pitchFamily="2" charset="-78"/>
              </a:rPr>
              <a:t>7- </a:t>
            </a:r>
            <a:r>
              <a:rPr lang="ar-SA" sz="1600" b="1" dirty="0">
                <a:solidFill>
                  <a:srgbClr val="333333"/>
                </a:solidFill>
                <a:effectLst/>
                <a:latin typeface="Alexandria Light" pitchFamily="2" charset="-78"/>
                <a:cs typeface="Alexandria Light" pitchFamily="2" charset="-78"/>
              </a:rPr>
              <a:t>النفعية</a:t>
            </a:r>
            <a:r>
              <a:rPr lang="ar-SA" sz="1600" b="0" dirty="0">
                <a:solidFill>
                  <a:srgbClr val="333333"/>
                </a:solidFill>
                <a:effectLst/>
                <a:latin typeface="Alexandria Light" pitchFamily="2" charset="-78"/>
                <a:cs typeface="Alexandria Light" pitchFamily="2" charset="-78"/>
              </a:rPr>
              <a:t>: تهدف المنصّات التعليميّة إلى تشجيع المتعلّم للاستمرار في تعلّمه، واتصاله بصورة دائمة بكل ما هو جديد فيما يتعلمه، ومشاركة زملائه ومناقشتهم بذلك.</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85250644"/>
      </p:ext>
    </p:extLst>
  </p:cSld>
  <p:clrMapOvr>
    <a:masterClrMapping/>
  </p:clrMapOvr>
  <mc:AlternateContent xmlns:mc="http://schemas.openxmlformats.org/markup-compatibility/2006" xmlns:p14="http://schemas.microsoft.com/office/powerpoint/2010/main">
    <mc:Choice Requires="p14">
      <p:transition p14:dur="10" advTm="186999"/>
    </mc:Choice>
    <mc:Fallback xmlns="">
      <p:transition advTm="186999"/>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6913" y="16872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خصائص المنصات التعليمية الإلكترونية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08693" y="2081455"/>
            <a:ext cx="9974614" cy="1768433"/>
          </a:xfrm>
          <a:prstGeom prst="rect">
            <a:avLst/>
          </a:prstGeom>
          <a:noFill/>
        </p:spPr>
        <p:txBody>
          <a:bodyPr wrap="square" rtlCol="0">
            <a:spAutoFit/>
          </a:bodyPr>
          <a:lstStyle/>
          <a:p>
            <a:pPr algn="r" rtl="1" fontAlgn="base">
              <a:lnSpc>
                <a:spcPts val="2920"/>
              </a:lnSpc>
              <a:spcAft>
                <a:spcPts val="1800"/>
              </a:spcAft>
            </a:pPr>
            <a:r>
              <a:rPr lang="ar-SA" sz="1600" dirty="0">
                <a:solidFill>
                  <a:srgbClr val="333333"/>
                </a:solidFill>
                <a:latin typeface="Alexandria Light" pitchFamily="2" charset="-78"/>
                <a:cs typeface="Alexandria Light" pitchFamily="2" charset="-78"/>
              </a:rPr>
              <a:t>8- </a:t>
            </a:r>
            <a:r>
              <a:rPr lang="ar-SA" sz="1600" b="1" dirty="0">
                <a:solidFill>
                  <a:srgbClr val="333333"/>
                </a:solidFill>
                <a:effectLst/>
                <a:latin typeface="Alexandria Light" pitchFamily="2" charset="-78"/>
                <a:cs typeface="Alexandria Light" pitchFamily="2" charset="-78"/>
              </a:rPr>
              <a:t>السهولة</a:t>
            </a:r>
            <a:r>
              <a:rPr lang="ar-SA" sz="1600" b="0" dirty="0">
                <a:solidFill>
                  <a:srgbClr val="333333"/>
                </a:solidFill>
                <a:effectLst/>
                <a:latin typeface="Alexandria Light" pitchFamily="2" charset="-78"/>
                <a:cs typeface="Alexandria Light" pitchFamily="2" charset="-78"/>
              </a:rPr>
              <a:t>: سهولة تحميل المنصّات التعليميّة وتنصيبها واستخدامها من الخصائص المهمة التي تشجع المعلم والمتعلّم على استخدمها.</a:t>
            </a:r>
          </a:p>
          <a:p>
            <a:pPr algn="r" rtl="1" fontAlgn="base">
              <a:lnSpc>
                <a:spcPts val="2920"/>
              </a:lnSpc>
              <a:spcAft>
                <a:spcPts val="1800"/>
              </a:spcAft>
            </a:pPr>
            <a:r>
              <a:rPr lang="ar-SA" sz="1600" b="1" dirty="0">
                <a:solidFill>
                  <a:srgbClr val="333333"/>
                </a:solidFill>
                <a:latin typeface="Alexandria Light" pitchFamily="2" charset="-78"/>
                <a:cs typeface="Alexandria Light" pitchFamily="2" charset="-78"/>
              </a:rPr>
              <a:t>9- ا</a:t>
            </a:r>
            <a:r>
              <a:rPr lang="ar-SA" sz="1600" b="1" dirty="0">
                <a:solidFill>
                  <a:srgbClr val="333333"/>
                </a:solidFill>
                <a:effectLst/>
                <a:latin typeface="Alexandria Light" pitchFamily="2" charset="-78"/>
                <a:cs typeface="Alexandria Light" pitchFamily="2" charset="-78"/>
              </a:rPr>
              <a:t>لاعتماد على أعداد قليلة من المعلمين</a:t>
            </a:r>
            <a:r>
              <a:rPr lang="ar-SA" sz="1600" b="0" dirty="0">
                <a:solidFill>
                  <a:srgbClr val="333333"/>
                </a:solidFill>
                <a:effectLst/>
                <a:latin typeface="Alexandria Light" pitchFamily="2" charset="-78"/>
                <a:cs typeface="Alexandria Light" pitchFamily="2" charset="-78"/>
              </a:rPr>
              <a:t>: يمكن الاعتماد على عدد قليل من المعلمين؛ لتقديم المعلومات لعدد كبير من المتعلّمين عبر المنصّات التعليميّة.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10">
            <a:extLst>
              <a:ext uri="{FF2B5EF4-FFF2-40B4-BE49-F238E27FC236}">
                <a16:creationId xmlns:a16="http://schemas.microsoft.com/office/drawing/2014/main" id="{CEA300D4-534D-47DE-A4D3-C5ED541AF68D}"/>
              </a:ext>
            </a:extLst>
          </p:cNvPr>
          <p:cNvSpPr txBox="1"/>
          <p:nvPr/>
        </p:nvSpPr>
        <p:spPr>
          <a:xfrm>
            <a:off x="2251709" y="4481143"/>
            <a:ext cx="8321015" cy="472630"/>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920"/>
              </a:lnSpc>
              <a:spcBef>
                <a:spcPts val="600"/>
              </a:spcBef>
              <a:spcAft>
                <a:spcPts val="1800"/>
              </a:spcAf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a:t>
            </a:r>
            <a:r>
              <a:rPr lang="ar-SA" sz="1600" dirty="0">
                <a:solidFill>
                  <a:srgbClr val="FFFFFF"/>
                </a:solidFill>
                <a:effectLst/>
                <a:latin typeface="Alexandria Light" pitchFamily="2" charset="-78"/>
                <a:ea typeface="Calibri" panose="020F0502020204030204" pitchFamily="34" charset="0"/>
                <a:cs typeface="Alexandria Light" pitchFamily="2" charset="-78"/>
              </a:rPr>
              <a:t>وبعد أن عرفنا خصائص المنصات التعليمية الإلكترونية، </a:t>
            </a:r>
            <a:r>
              <a:rPr kumimoji="0" lang="ar-SA" sz="1600" b="0" i="0" u="none" strike="noStrike" kern="1200" cap="none" spc="0" normalizeH="0" baseline="0" noProof="0" dirty="0">
                <a:ln>
                  <a:noFill/>
                </a:ln>
                <a:solidFill>
                  <a:srgbClr val="FFFFFF"/>
                </a:solidFill>
                <a:effectLst/>
                <a:uLnTx/>
                <a:uFillTx/>
                <a:latin typeface="Alexandria Light" pitchFamily="2" charset="-78"/>
                <a:ea typeface="+mn-ea"/>
                <a:cs typeface="Alexandria Light" pitchFamily="2" charset="-78"/>
              </a:rPr>
              <a:t>سؤالنا هنا </a:t>
            </a:r>
            <a:r>
              <a:rPr lang="ar-SA" sz="1600" dirty="0">
                <a:solidFill>
                  <a:srgbClr val="FFFFFF"/>
                </a:solidFill>
                <a:latin typeface="Alexandria Light" pitchFamily="2" charset="-78"/>
                <a:cs typeface="Alexandria Light" pitchFamily="2" charset="-78"/>
              </a:rPr>
              <a:t>ما إيجابيات استخدامها</a:t>
            </a:r>
            <a:r>
              <a:rPr lang="ar-SA" sz="3200" dirty="0">
                <a:solidFill>
                  <a:srgbClr val="FFFFFF"/>
                </a:solidFill>
                <a:latin typeface="Alexandria Light" pitchFamily="2" charset="-78"/>
                <a:cs typeface="Alexandria Light" pitchFamily="2" charset="-78"/>
              </a:rPr>
              <a:t>؟</a:t>
            </a:r>
            <a:endParaRPr lang="ar-SA" sz="1600" dirty="0">
              <a:solidFill>
                <a:srgbClr val="FFFFFF"/>
              </a:solidFill>
              <a:latin typeface="Alexandria Light" pitchFamily="2" charset="-78"/>
              <a:cs typeface="Alexandria Light" pitchFamily="2" charset="-78"/>
            </a:endParaRPr>
          </a:p>
        </p:txBody>
      </p:sp>
    </p:spTree>
    <p:extLst>
      <p:ext uri="{BB962C8B-B14F-4D97-AF65-F5344CB8AC3E}">
        <p14:creationId xmlns:p14="http://schemas.microsoft.com/office/powerpoint/2010/main" val="694144933"/>
      </p:ext>
    </p:extLst>
  </p:cSld>
  <p:clrMapOvr>
    <a:masterClrMapping/>
  </p:clrMapOvr>
  <mc:AlternateContent xmlns:mc="http://schemas.openxmlformats.org/markup-compatibility/2006" xmlns:p14="http://schemas.microsoft.com/office/powerpoint/2010/main">
    <mc:Choice Requires="p14">
      <p:transition p14:dur="10" advTm="70319"/>
    </mc:Choice>
    <mc:Fallback xmlns="">
      <p:transition advTm="7031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2287" y="14841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93160" y="1003433"/>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إيجابيات المنصات التعليمية الإلكترونية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337310" y="1963690"/>
            <a:ext cx="9745997" cy="3791423"/>
          </a:xfrm>
          <a:prstGeom prst="rect">
            <a:avLst/>
          </a:prstGeom>
          <a:noFill/>
        </p:spPr>
        <p:txBody>
          <a:bodyPr wrap="square" rtlCol="0">
            <a:spAutoFit/>
          </a:bodyPr>
          <a:lstStyle/>
          <a:p>
            <a:pPr algn="just" rtl="1" fontAlgn="base">
              <a:lnSpc>
                <a:spcPts val="2520"/>
              </a:lnSpc>
              <a:spcAft>
                <a:spcPts val="1800"/>
              </a:spcAft>
            </a:pPr>
            <a:r>
              <a:rPr lang="ar-SA" sz="1600" dirty="0">
                <a:solidFill>
                  <a:srgbClr val="333333"/>
                </a:solidFill>
                <a:latin typeface="Alexandria Light" pitchFamily="2" charset="-78"/>
                <a:cs typeface="Alexandria Light" pitchFamily="2" charset="-78"/>
              </a:rPr>
              <a:t>1- الكفاءة: توفير طرائق تعليمية تعلمية متنوعة وذلك باستخدام الأدوات الرقمية، إذْ يمكن من خلال مقاطع الفيديو التفاعلية فهم المعلومات بشكل أفضل، ويمكن جعل التعليم أكثر متعة باستخدام الألعاب التعليمية  المتنوعة، ويمكن جعل الاختبارات القصيرة أكثر سهولة باستخدام الصور ومقاطع الفيديو. </a:t>
            </a:r>
          </a:p>
          <a:p>
            <a:pPr algn="just" rtl="1" fontAlgn="base">
              <a:lnSpc>
                <a:spcPts val="2520"/>
              </a:lnSpc>
              <a:spcAft>
                <a:spcPts val="1800"/>
              </a:spcAft>
            </a:pPr>
            <a:r>
              <a:rPr lang="ar-SA" sz="1600" dirty="0">
                <a:solidFill>
                  <a:srgbClr val="333333"/>
                </a:solidFill>
                <a:latin typeface="Alexandria Light" pitchFamily="2" charset="-78"/>
                <a:cs typeface="Alexandria Light" pitchFamily="2" charset="-78"/>
              </a:rPr>
              <a:t>2- المرونة في الوقت؛ إذ يستطيع الطالب تعلم ما يشاء وفي الوقت الذي يناسبه.</a:t>
            </a:r>
          </a:p>
          <a:p>
            <a:pPr algn="just" rtl="1" fontAlgn="base">
              <a:lnSpc>
                <a:spcPts val="2520"/>
              </a:lnSpc>
              <a:spcAft>
                <a:spcPts val="1800"/>
              </a:spcAft>
            </a:pPr>
            <a:r>
              <a:rPr lang="ar-SA" sz="1600" b="0" i="0" dirty="0">
                <a:solidFill>
                  <a:srgbClr val="333333"/>
                </a:solidFill>
                <a:effectLst/>
                <a:latin typeface="Alexandria Light" pitchFamily="2" charset="-78"/>
                <a:cs typeface="Alexandria Light" pitchFamily="2" charset="-78"/>
              </a:rPr>
              <a:t>3- مفيدة للطلاب ذو الظروف الخاصة.</a:t>
            </a:r>
          </a:p>
          <a:p>
            <a:pPr algn="just" rtl="1" fontAlgn="base">
              <a:lnSpc>
                <a:spcPts val="2520"/>
              </a:lnSpc>
              <a:spcAft>
                <a:spcPts val="1800"/>
              </a:spcAft>
            </a:pPr>
            <a:r>
              <a:rPr lang="ar-SA" sz="1600" dirty="0">
                <a:solidFill>
                  <a:srgbClr val="333333"/>
                </a:solidFill>
                <a:latin typeface="Alexandria Light" pitchFamily="2" charset="-78"/>
                <a:cs typeface="Alexandria Light" pitchFamily="2" charset="-78"/>
              </a:rPr>
              <a:t>4- تقليل التكاليف المادية؛ فإنّ التعليم عبر الإنترنت ميسور التكلفة مقارنة بالتعلم الوجاهي. </a:t>
            </a:r>
          </a:p>
          <a:p>
            <a:pPr algn="just" rtl="1" fontAlgn="base">
              <a:lnSpc>
                <a:spcPts val="2520"/>
              </a:lnSpc>
              <a:spcAft>
                <a:spcPts val="1800"/>
              </a:spcAft>
            </a:pPr>
            <a:r>
              <a:rPr lang="ar-SA" sz="1600" b="0" i="0" dirty="0">
                <a:solidFill>
                  <a:srgbClr val="333333"/>
                </a:solidFill>
                <a:effectLst/>
                <a:latin typeface="Alexandria Light" pitchFamily="2" charset="-78"/>
                <a:cs typeface="Alexandria Light" pitchFamily="2" charset="-78"/>
              </a:rPr>
              <a:t>5- إزالة القيود الجغرافية؛ إذ يمكن الوصول إلى نفس المحتوى التعليمي من دول ومناطق جغرافية مختلفة.</a:t>
            </a:r>
          </a:p>
          <a:p>
            <a:pPr algn="just" rtl="1" fontAlgn="base">
              <a:lnSpc>
                <a:spcPts val="2620"/>
              </a:lnSpc>
              <a:spcAft>
                <a:spcPts val="1800"/>
              </a:spcAft>
            </a:pPr>
            <a:r>
              <a:rPr lang="ar-SA" sz="1600" b="0" i="0" dirty="0">
                <a:solidFill>
                  <a:srgbClr val="333333"/>
                </a:solidFill>
                <a:effectLst/>
                <a:latin typeface="Alexandria Light" pitchFamily="2" charset="-78"/>
                <a:cs typeface="Alexandria Light"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0">
            <a:extLst>
              <a:ext uri="{FF2B5EF4-FFF2-40B4-BE49-F238E27FC236}">
                <a16:creationId xmlns:a16="http://schemas.microsoft.com/office/drawing/2014/main" id="{46A4FBC8-7810-4A7A-90B7-496813154F77}"/>
              </a:ext>
            </a:extLst>
          </p:cNvPr>
          <p:cNvSpPr txBox="1"/>
          <p:nvPr/>
        </p:nvSpPr>
        <p:spPr>
          <a:xfrm>
            <a:off x="2229054" y="5280802"/>
            <a:ext cx="8454144" cy="434606"/>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920"/>
              </a:lnSpc>
              <a:spcBef>
                <a:spcPts val="600"/>
              </a:spcBef>
              <a:spcAft>
                <a:spcPts val="1800"/>
              </a:spcAf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a:t>
            </a:r>
            <a:r>
              <a:rPr lang="ar-SA" sz="1600" dirty="0">
                <a:solidFill>
                  <a:srgbClr val="FFFFFF"/>
                </a:solidFill>
                <a:effectLst/>
                <a:latin typeface="Alexandria Light" pitchFamily="2" charset="-78"/>
                <a:ea typeface="Calibri" panose="020F0502020204030204" pitchFamily="34" charset="0"/>
                <a:cs typeface="Alexandria Light" pitchFamily="2" charset="-78"/>
              </a:rPr>
              <a:t>وبعد أن عرفنا إيجابيات المنصات التعليمية الإلكترونية، </a:t>
            </a:r>
            <a:r>
              <a:rPr kumimoji="0" lang="ar-SA" sz="1600" b="0" i="0" u="none" strike="noStrike" kern="1200" cap="none" spc="0" normalizeH="0" baseline="0" noProof="0" dirty="0">
                <a:ln>
                  <a:noFill/>
                </a:ln>
                <a:solidFill>
                  <a:srgbClr val="FFFFFF"/>
                </a:solidFill>
                <a:effectLst/>
                <a:uLnTx/>
                <a:uFillTx/>
                <a:latin typeface="Alexandria Light" pitchFamily="2" charset="-78"/>
                <a:ea typeface="+mn-ea"/>
                <a:cs typeface="Alexandria Light" pitchFamily="2" charset="-78"/>
              </a:rPr>
              <a:t>سؤالنا هنا </a:t>
            </a:r>
            <a:r>
              <a:rPr lang="ar-SA" sz="1600" dirty="0">
                <a:solidFill>
                  <a:srgbClr val="FFFFFF"/>
                </a:solidFill>
                <a:latin typeface="Alexandria Light" pitchFamily="2" charset="-78"/>
                <a:cs typeface="Alexandria Light" pitchFamily="2" charset="-78"/>
              </a:rPr>
              <a:t>ما أهداف  المنصات التعليمية؟</a:t>
            </a:r>
          </a:p>
        </p:txBody>
      </p:sp>
      <p:grpSp>
        <p:nvGrpSpPr>
          <p:cNvPr id="18" name="Google Shape;6309;p53">
            <a:extLst>
              <a:ext uri="{FF2B5EF4-FFF2-40B4-BE49-F238E27FC236}">
                <a16:creationId xmlns:a16="http://schemas.microsoft.com/office/drawing/2014/main" id="{B60C2857-2CD3-472E-8DD3-9501281B6FC4}"/>
              </a:ext>
            </a:extLst>
          </p:cNvPr>
          <p:cNvGrpSpPr/>
          <p:nvPr/>
        </p:nvGrpSpPr>
        <p:grpSpPr>
          <a:xfrm>
            <a:off x="1154881" y="5069754"/>
            <a:ext cx="576485" cy="645654"/>
            <a:chOff x="-35839800" y="3561025"/>
            <a:chExt cx="291450" cy="291650"/>
          </a:xfrm>
        </p:grpSpPr>
        <p:sp>
          <p:nvSpPr>
            <p:cNvPr id="19" name="Google Shape;6310;p53">
              <a:extLst>
                <a:ext uri="{FF2B5EF4-FFF2-40B4-BE49-F238E27FC236}">
                  <a16:creationId xmlns:a16="http://schemas.microsoft.com/office/drawing/2014/main" id="{825C6865-62A0-4817-9606-4A0B41E86118}"/>
                </a:ext>
              </a:extLst>
            </p:cNvPr>
            <p:cNvSpPr/>
            <p:nvPr/>
          </p:nvSpPr>
          <p:spPr>
            <a:xfrm>
              <a:off x="-35772850" y="3612425"/>
              <a:ext cx="155200" cy="142575"/>
            </a:xfrm>
            <a:custGeom>
              <a:avLst/>
              <a:gdLst/>
              <a:ahLst/>
              <a:cxnLst/>
              <a:rect l="l" t="t" r="r" b="b"/>
              <a:pathLst>
                <a:path w="6208" h="5703" extrusionOk="0">
                  <a:moveTo>
                    <a:pt x="3088" y="693"/>
                  </a:moveTo>
                  <a:cubicBezTo>
                    <a:pt x="3655" y="693"/>
                    <a:pt x="4128" y="1166"/>
                    <a:pt x="4128" y="1733"/>
                  </a:cubicBezTo>
                  <a:cubicBezTo>
                    <a:pt x="4128" y="2174"/>
                    <a:pt x="3844" y="2552"/>
                    <a:pt x="3466" y="2710"/>
                  </a:cubicBezTo>
                  <a:lnTo>
                    <a:pt x="3466" y="3119"/>
                  </a:lnTo>
                  <a:cubicBezTo>
                    <a:pt x="3466" y="3308"/>
                    <a:pt x="3309" y="3466"/>
                    <a:pt x="3088" y="3466"/>
                  </a:cubicBezTo>
                  <a:cubicBezTo>
                    <a:pt x="2899" y="3466"/>
                    <a:pt x="2742" y="3308"/>
                    <a:pt x="2742" y="3119"/>
                  </a:cubicBezTo>
                  <a:lnTo>
                    <a:pt x="2742" y="2710"/>
                  </a:lnTo>
                  <a:cubicBezTo>
                    <a:pt x="2742" y="2426"/>
                    <a:pt x="2931" y="2174"/>
                    <a:pt x="3214" y="2080"/>
                  </a:cubicBezTo>
                  <a:cubicBezTo>
                    <a:pt x="3340" y="2048"/>
                    <a:pt x="3466" y="1891"/>
                    <a:pt x="3466" y="1765"/>
                  </a:cubicBezTo>
                  <a:cubicBezTo>
                    <a:pt x="3466" y="1576"/>
                    <a:pt x="3309" y="1418"/>
                    <a:pt x="3088" y="1418"/>
                  </a:cubicBezTo>
                  <a:cubicBezTo>
                    <a:pt x="2899" y="1418"/>
                    <a:pt x="2742" y="1576"/>
                    <a:pt x="2742" y="1765"/>
                  </a:cubicBezTo>
                  <a:cubicBezTo>
                    <a:pt x="2742" y="1954"/>
                    <a:pt x="2584" y="2111"/>
                    <a:pt x="2395" y="2111"/>
                  </a:cubicBezTo>
                  <a:cubicBezTo>
                    <a:pt x="2206" y="2111"/>
                    <a:pt x="2049" y="1954"/>
                    <a:pt x="2049" y="1765"/>
                  </a:cubicBezTo>
                  <a:cubicBezTo>
                    <a:pt x="2080" y="1166"/>
                    <a:pt x="2553" y="693"/>
                    <a:pt x="3088" y="693"/>
                  </a:cubicBezTo>
                  <a:close/>
                  <a:moveTo>
                    <a:pt x="3088" y="3781"/>
                  </a:moveTo>
                  <a:cubicBezTo>
                    <a:pt x="3309" y="3781"/>
                    <a:pt x="3466" y="3938"/>
                    <a:pt x="3466" y="4127"/>
                  </a:cubicBezTo>
                  <a:cubicBezTo>
                    <a:pt x="3466" y="4317"/>
                    <a:pt x="3309" y="4474"/>
                    <a:pt x="3088" y="4474"/>
                  </a:cubicBezTo>
                  <a:cubicBezTo>
                    <a:pt x="2899" y="4474"/>
                    <a:pt x="2742" y="4317"/>
                    <a:pt x="2742" y="4127"/>
                  </a:cubicBezTo>
                  <a:cubicBezTo>
                    <a:pt x="2742" y="3938"/>
                    <a:pt x="2899" y="3781"/>
                    <a:pt x="3088" y="3781"/>
                  </a:cubicBezTo>
                  <a:close/>
                  <a:moveTo>
                    <a:pt x="347" y="0"/>
                  </a:moveTo>
                  <a:cubicBezTo>
                    <a:pt x="158" y="32"/>
                    <a:pt x="1" y="189"/>
                    <a:pt x="1" y="347"/>
                  </a:cubicBezTo>
                  <a:lnTo>
                    <a:pt x="1" y="5010"/>
                  </a:lnTo>
                  <a:lnTo>
                    <a:pt x="694" y="5703"/>
                  </a:lnTo>
                  <a:cubicBezTo>
                    <a:pt x="1371" y="5088"/>
                    <a:pt x="2238" y="4781"/>
                    <a:pt x="3104" y="4781"/>
                  </a:cubicBezTo>
                  <a:cubicBezTo>
                    <a:pt x="3970" y="4781"/>
                    <a:pt x="4837" y="5088"/>
                    <a:pt x="5514" y="5703"/>
                  </a:cubicBezTo>
                  <a:lnTo>
                    <a:pt x="6207" y="5010"/>
                  </a:lnTo>
                  <a:lnTo>
                    <a:pt x="6207" y="347"/>
                  </a:lnTo>
                  <a:cubicBezTo>
                    <a:pt x="6207" y="158"/>
                    <a:pt x="6050" y="0"/>
                    <a:pt x="5861"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20" name="Google Shape;6311;p53">
              <a:extLst>
                <a:ext uri="{FF2B5EF4-FFF2-40B4-BE49-F238E27FC236}">
                  <a16:creationId xmlns:a16="http://schemas.microsoft.com/office/drawing/2014/main" id="{28327850-B97C-4345-9FB0-630385577F52}"/>
                </a:ext>
              </a:extLst>
            </p:cNvPr>
            <p:cNvSpPr/>
            <p:nvPr/>
          </p:nvSpPr>
          <p:spPr>
            <a:xfrm>
              <a:off x="-35621625" y="3694325"/>
              <a:ext cx="73275" cy="143375"/>
            </a:xfrm>
            <a:custGeom>
              <a:avLst/>
              <a:gdLst/>
              <a:ahLst/>
              <a:cxnLst/>
              <a:rect l="l" t="t" r="r" b="b"/>
              <a:pathLst>
                <a:path w="2931" h="5735" extrusionOk="0">
                  <a:moveTo>
                    <a:pt x="2931" y="1"/>
                  </a:moveTo>
                  <a:lnTo>
                    <a:pt x="1" y="2899"/>
                  </a:lnTo>
                  <a:lnTo>
                    <a:pt x="2805" y="5735"/>
                  </a:lnTo>
                  <a:cubicBezTo>
                    <a:pt x="2868" y="5609"/>
                    <a:pt x="2931" y="5451"/>
                    <a:pt x="2931" y="5294"/>
                  </a:cubicBezTo>
                  <a:lnTo>
                    <a:pt x="293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6312;p53">
              <a:extLst>
                <a:ext uri="{FF2B5EF4-FFF2-40B4-BE49-F238E27FC236}">
                  <a16:creationId xmlns:a16="http://schemas.microsoft.com/office/drawing/2014/main" id="{4A4D348E-9FC0-47C3-A855-B0ECC1650D71}"/>
                </a:ext>
              </a:extLst>
            </p:cNvPr>
            <p:cNvSpPr/>
            <p:nvPr/>
          </p:nvSpPr>
          <p:spPr>
            <a:xfrm>
              <a:off x="-35827200" y="3748675"/>
              <a:ext cx="263100" cy="104000"/>
            </a:xfrm>
            <a:custGeom>
              <a:avLst/>
              <a:gdLst/>
              <a:ahLst/>
              <a:cxnLst/>
              <a:rect l="l" t="t" r="r" b="b"/>
              <a:pathLst>
                <a:path w="10524" h="4160" extrusionOk="0">
                  <a:moveTo>
                    <a:pt x="5235" y="1"/>
                  </a:moveTo>
                  <a:cubicBezTo>
                    <a:pt x="4482" y="1"/>
                    <a:pt x="3734" y="284"/>
                    <a:pt x="3183" y="851"/>
                  </a:cubicBezTo>
                  <a:lnTo>
                    <a:pt x="1" y="4033"/>
                  </a:lnTo>
                  <a:cubicBezTo>
                    <a:pt x="158" y="4128"/>
                    <a:pt x="316" y="4159"/>
                    <a:pt x="473" y="4159"/>
                  </a:cubicBezTo>
                  <a:lnTo>
                    <a:pt x="10082" y="4159"/>
                  </a:lnTo>
                  <a:cubicBezTo>
                    <a:pt x="10240" y="4159"/>
                    <a:pt x="10398" y="4128"/>
                    <a:pt x="10524" y="4033"/>
                  </a:cubicBezTo>
                  <a:lnTo>
                    <a:pt x="7310" y="851"/>
                  </a:lnTo>
                  <a:cubicBezTo>
                    <a:pt x="6743" y="284"/>
                    <a:pt x="5987" y="1"/>
                    <a:pt x="523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6313;p53">
              <a:extLst>
                <a:ext uri="{FF2B5EF4-FFF2-40B4-BE49-F238E27FC236}">
                  <a16:creationId xmlns:a16="http://schemas.microsoft.com/office/drawing/2014/main" id="{D38B62A4-D0AF-442B-B980-E94C3EBF50B0}"/>
                </a:ext>
              </a:extLst>
            </p:cNvPr>
            <p:cNvSpPr/>
            <p:nvPr/>
          </p:nvSpPr>
          <p:spPr>
            <a:xfrm>
              <a:off x="-35831925" y="3635275"/>
              <a:ext cx="41775" cy="85075"/>
            </a:xfrm>
            <a:custGeom>
              <a:avLst/>
              <a:gdLst/>
              <a:ahLst/>
              <a:cxnLst/>
              <a:rect l="l" t="t" r="r" b="b"/>
              <a:pathLst>
                <a:path w="1671" h="3403" extrusionOk="0">
                  <a:moveTo>
                    <a:pt x="1671" y="0"/>
                  </a:moveTo>
                  <a:lnTo>
                    <a:pt x="1" y="1701"/>
                  </a:lnTo>
                  <a:lnTo>
                    <a:pt x="1671" y="3403"/>
                  </a:lnTo>
                  <a:lnTo>
                    <a:pt x="167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3" name="Google Shape;6314;p53">
              <a:extLst>
                <a:ext uri="{FF2B5EF4-FFF2-40B4-BE49-F238E27FC236}">
                  <a16:creationId xmlns:a16="http://schemas.microsoft.com/office/drawing/2014/main" id="{603C0060-40CC-4F23-BC2C-F9E26207BFD3}"/>
                </a:ext>
              </a:extLst>
            </p:cNvPr>
            <p:cNvSpPr/>
            <p:nvPr/>
          </p:nvSpPr>
          <p:spPr>
            <a:xfrm>
              <a:off x="-35601150" y="3635275"/>
              <a:ext cx="43350" cy="85075"/>
            </a:xfrm>
            <a:custGeom>
              <a:avLst/>
              <a:gdLst/>
              <a:ahLst/>
              <a:cxnLst/>
              <a:rect l="l" t="t" r="r" b="b"/>
              <a:pathLst>
                <a:path w="1734" h="3403" extrusionOk="0">
                  <a:moveTo>
                    <a:pt x="1" y="0"/>
                  </a:moveTo>
                  <a:lnTo>
                    <a:pt x="1" y="3403"/>
                  </a:lnTo>
                  <a:lnTo>
                    <a:pt x="1734" y="1701"/>
                  </a:lnTo>
                  <a:lnTo>
                    <a:pt x="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4" name="Google Shape;6315;p53">
              <a:extLst>
                <a:ext uri="{FF2B5EF4-FFF2-40B4-BE49-F238E27FC236}">
                  <a16:creationId xmlns:a16="http://schemas.microsoft.com/office/drawing/2014/main" id="{E17AB8A1-E7A5-4E86-BF5C-73F43FF1C897}"/>
                </a:ext>
              </a:extLst>
            </p:cNvPr>
            <p:cNvSpPr/>
            <p:nvPr/>
          </p:nvSpPr>
          <p:spPr>
            <a:xfrm>
              <a:off x="-35750000" y="3561025"/>
              <a:ext cx="111075" cy="35675"/>
            </a:xfrm>
            <a:custGeom>
              <a:avLst/>
              <a:gdLst/>
              <a:ahLst/>
              <a:cxnLst/>
              <a:rect l="l" t="t" r="r" b="b"/>
              <a:pathLst>
                <a:path w="4443" h="1427" extrusionOk="0">
                  <a:moveTo>
                    <a:pt x="2182" y="1"/>
                  </a:moveTo>
                  <a:cubicBezTo>
                    <a:pt x="1686" y="1"/>
                    <a:pt x="1198" y="182"/>
                    <a:pt x="851" y="544"/>
                  </a:cubicBezTo>
                  <a:lnTo>
                    <a:pt x="0" y="1426"/>
                  </a:lnTo>
                  <a:lnTo>
                    <a:pt x="4443" y="1426"/>
                  </a:lnTo>
                  <a:lnTo>
                    <a:pt x="3560" y="544"/>
                  </a:lnTo>
                  <a:cubicBezTo>
                    <a:pt x="3182" y="182"/>
                    <a:pt x="2678" y="1"/>
                    <a:pt x="218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6" name="Google Shape;6316;p53">
              <a:extLst>
                <a:ext uri="{FF2B5EF4-FFF2-40B4-BE49-F238E27FC236}">
                  <a16:creationId xmlns:a16="http://schemas.microsoft.com/office/drawing/2014/main" id="{E39978CA-99EF-4ED6-9C55-4DD0774679F1}"/>
                </a:ext>
              </a:extLst>
            </p:cNvPr>
            <p:cNvSpPr/>
            <p:nvPr/>
          </p:nvSpPr>
          <p:spPr>
            <a:xfrm>
              <a:off x="-35839800" y="3694325"/>
              <a:ext cx="72500" cy="143375"/>
            </a:xfrm>
            <a:custGeom>
              <a:avLst/>
              <a:gdLst/>
              <a:ahLst/>
              <a:cxnLst/>
              <a:rect l="l" t="t" r="r" b="b"/>
              <a:pathLst>
                <a:path w="2900" h="5735" extrusionOk="0">
                  <a:moveTo>
                    <a:pt x="1" y="1"/>
                  </a:moveTo>
                  <a:lnTo>
                    <a:pt x="1" y="5294"/>
                  </a:lnTo>
                  <a:cubicBezTo>
                    <a:pt x="1" y="5451"/>
                    <a:pt x="32" y="5609"/>
                    <a:pt x="95" y="5735"/>
                  </a:cubicBezTo>
                  <a:lnTo>
                    <a:pt x="2899" y="2899"/>
                  </a:lnTo>
                  <a:lnTo>
                    <a:pt x="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679343507"/>
      </p:ext>
    </p:extLst>
  </p:cSld>
  <p:clrMapOvr>
    <a:masterClrMapping/>
  </p:clrMapOvr>
  <mc:AlternateContent xmlns:mc="http://schemas.openxmlformats.org/markup-compatibility/2006" xmlns:p14="http://schemas.microsoft.com/office/powerpoint/2010/main">
    <mc:Choice Requires="p14">
      <p:transition p14:dur="10" advTm="190296"/>
    </mc:Choice>
    <mc:Fallback xmlns="">
      <p:transition advTm="19029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00909" y="17050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93160" y="1003433"/>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أهداف المنصات التعليمية الإلكترونية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13988" y="2031771"/>
            <a:ext cx="10369319" cy="2182008"/>
          </a:xfrm>
          <a:prstGeom prst="rect">
            <a:avLst/>
          </a:prstGeom>
          <a:noFill/>
        </p:spPr>
        <p:txBody>
          <a:bodyPr wrap="square" rtlCol="0">
            <a:spAutoFit/>
          </a:bodyPr>
          <a:lstStyle/>
          <a:p>
            <a:pPr algn="r" rtl="1" fontAlgn="base">
              <a:lnSpc>
                <a:spcPts val="2820"/>
              </a:lnSpc>
              <a:spcAft>
                <a:spcPts val="1800"/>
              </a:spcAft>
            </a:pPr>
            <a:r>
              <a:rPr lang="ar-SA" sz="1600" dirty="0">
                <a:solidFill>
                  <a:srgbClr val="333333"/>
                </a:solidFill>
                <a:latin typeface="Alexandria Light" pitchFamily="2" charset="-78"/>
                <a:cs typeface="Alexandria Light" pitchFamily="2" charset="-78"/>
              </a:rPr>
              <a:t>    </a:t>
            </a:r>
            <a:r>
              <a:rPr lang="ar-SA" sz="1600" b="0" i="0" dirty="0">
                <a:solidFill>
                  <a:srgbClr val="334155"/>
                </a:solidFill>
                <a:effectLst/>
                <a:latin typeface="Alexandria Light" pitchFamily="2" charset="-78"/>
                <a:cs typeface="Alexandria Light" pitchFamily="2" charset="-78"/>
              </a:rPr>
              <a:t>تدور أهداف المنصات التعليمية حول الارتقاء بعملية التعلم كاملة وتحسينها، وتهدف المنصات التعليمية إلى:</a:t>
            </a:r>
          </a:p>
          <a:p>
            <a:pPr algn="r" rtl="1" fontAlgn="base">
              <a:lnSpc>
                <a:spcPts val="2820"/>
              </a:lnSpc>
              <a:spcAft>
                <a:spcPts val="1800"/>
              </a:spcAft>
            </a:pPr>
            <a:endParaRPr lang="ar-SA" sz="1600" b="0" i="0" dirty="0">
              <a:solidFill>
                <a:srgbClr val="334155"/>
              </a:solidFill>
              <a:effectLst/>
              <a:latin typeface="Alexandria Light" pitchFamily="2" charset="-78"/>
              <a:cs typeface="Alexandria Light" pitchFamily="2" charset="-78"/>
            </a:endParaRPr>
          </a:p>
          <a:p>
            <a:pPr algn="r" rtl="1" fontAlgn="base">
              <a:lnSpc>
                <a:spcPts val="2820"/>
              </a:lnSpc>
              <a:spcAft>
                <a:spcPts val="1800"/>
              </a:spcAft>
            </a:pPr>
            <a:endParaRPr lang="ar-SA" sz="1600" dirty="0">
              <a:solidFill>
                <a:srgbClr val="334155"/>
              </a:solidFill>
              <a:latin typeface="Alexandria Light" pitchFamily="2" charset="-78"/>
              <a:cs typeface="Alexandria Light" pitchFamily="2" charset="-78"/>
            </a:endParaRPr>
          </a:p>
          <a:p>
            <a:pPr algn="just" rtl="1" fontAlgn="base">
              <a:lnSpc>
                <a:spcPts val="2820"/>
              </a:lnSpc>
              <a:spcAft>
                <a:spcPts val="1800"/>
              </a:spcAft>
            </a:pPr>
            <a:endParaRPr lang="ar-SA" sz="1600" dirty="0">
              <a:solidFill>
                <a:srgbClr val="334155"/>
              </a:solidFill>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10">
            <a:extLst>
              <a:ext uri="{FF2B5EF4-FFF2-40B4-BE49-F238E27FC236}">
                <a16:creationId xmlns:a16="http://schemas.microsoft.com/office/drawing/2014/main" id="{B38C8B16-764B-4689-B003-8889AFD1DA12}"/>
              </a:ext>
            </a:extLst>
          </p:cNvPr>
          <p:cNvSpPr txBox="1"/>
          <p:nvPr/>
        </p:nvSpPr>
        <p:spPr>
          <a:xfrm>
            <a:off x="5128260" y="3947786"/>
            <a:ext cx="5703160" cy="434606"/>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920"/>
              </a:lnSpc>
              <a:spcBef>
                <a:spcPts val="600"/>
              </a:spcBef>
              <a:spcAft>
                <a:spcPts val="1800"/>
              </a:spcAf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3- </a:t>
            </a:r>
            <a:r>
              <a:rPr lang="ar-SA" sz="1600" b="0" i="0" dirty="0">
                <a:solidFill>
                  <a:srgbClr val="FFFFFF"/>
                </a:solidFill>
                <a:effectLst/>
                <a:latin typeface="Alexandria Light" pitchFamily="2" charset="-78"/>
                <a:cs typeface="Alexandria Light" pitchFamily="2" charset="-78"/>
              </a:rPr>
              <a:t>تعزيز إمكانية الوصول للمحتوى التعليمي</a:t>
            </a:r>
            <a:endParaRPr lang="ar-SA" sz="1600" dirty="0">
              <a:solidFill>
                <a:srgbClr val="FFFFFF"/>
              </a:solidFill>
              <a:latin typeface="Alexandria Light" pitchFamily="2" charset="-78"/>
              <a:cs typeface="Alexandria Light" pitchFamily="2" charset="-78"/>
            </a:endParaRPr>
          </a:p>
        </p:txBody>
      </p:sp>
      <p:sp>
        <p:nvSpPr>
          <p:cNvPr id="9" name="TextBox 10">
            <a:extLst>
              <a:ext uri="{FF2B5EF4-FFF2-40B4-BE49-F238E27FC236}">
                <a16:creationId xmlns:a16="http://schemas.microsoft.com/office/drawing/2014/main" id="{CA218E1D-FE78-43B6-A767-3B8EF9A66793}"/>
              </a:ext>
            </a:extLst>
          </p:cNvPr>
          <p:cNvSpPr txBox="1"/>
          <p:nvPr/>
        </p:nvSpPr>
        <p:spPr>
          <a:xfrm>
            <a:off x="5159580" y="2885151"/>
            <a:ext cx="5703160" cy="434606"/>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920"/>
              </a:lnSpc>
              <a:spcBef>
                <a:spcPts val="600"/>
              </a:spcBef>
              <a:spcAft>
                <a:spcPts val="1800"/>
              </a:spcAf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a:t>
            </a:r>
            <a:r>
              <a:rPr lang="ar-SA" sz="1600" dirty="0">
                <a:solidFill>
                  <a:srgbClr val="FFFFFF"/>
                </a:solidFill>
                <a:effectLst/>
                <a:latin typeface="Alexandria Light" pitchFamily="2" charset="-78"/>
                <a:ea typeface="Calibri" panose="020F0502020204030204" pitchFamily="34" charset="0"/>
                <a:cs typeface="Alexandria Light" pitchFamily="2" charset="-78"/>
              </a:rPr>
              <a:t>1- </a:t>
            </a:r>
            <a:r>
              <a:rPr lang="ar-SA" sz="1600" b="0" i="0" dirty="0">
                <a:solidFill>
                  <a:srgbClr val="FFFFFF"/>
                </a:solidFill>
                <a:effectLst/>
                <a:latin typeface="Alexandria Light" pitchFamily="2" charset="-78"/>
                <a:cs typeface="Alexandria Light" pitchFamily="2" charset="-78"/>
              </a:rPr>
              <a:t>الحرص على </a:t>
            </a:r>
            <a:r>
              <a:rPr lang="ar-SA" sz="1600" dirty="0">
                <a:solidFill>
                  <a:srgbClr val="FFFFFF"/>
                </a:solidFill>
                <a:latin typeface="Alexandria Light" pitchFamily="2" charset="-78"/>
                <a:cs typeface="Alexandria Light" pitchFamily="2" charset="-78"/>
              </a:rPr>
              <a:t>شمولية التجربة التعليمية</a:t>
            </a:r>
          </a:p>
        </p:txBody>
      </p:sp>
      <p:sp>
        <p:nvSpPr>
          <p:cNvPr id="10" name="TextBox 10">
            <a:extLst>
              <a:ext uri="{FF2B5EF4-FFF2-40B4-BE49-F238E27FC236}">
                <a16:creationId xmlns:a16="http://schemas.microsoft.com/office/drawing/2014/main" id="{DC291843-5D13-4899-B27B-322BCFC8C5A4}"/>
              </a:ext>
            </a:extLst>
          </p:cNvPr>
          <p:cNvSpPr txBox="1"/>
          <p:nvPr/>
        </p:nvSpPr>
        <p:spPr>
          <a:xfrm>
            <a:off x="5128260" y="3443286"/>
            <a:ext cx="5703160" cy="434606"/>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920"/>
              </a:lnSpc>
              <a:spcBef>
                <a:spcPts val="600"/>
              </a:spcBef>
              <a:spcAft>
                <a:spcPts val="1800"/>
              </a:spcAf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2</a:t>
            </a:r>
            <a:r>
              <a:rPr lang="ar-SA" sz="1600" dirty="0">
                <a:solidFill>
                  <a:srgbClr val="FFFFFF"/>
                </a:solidFill>
                <a:effectLst/>
                <a:latin typeface="Alexandria Light" pitchFamily="2" charset="-78"/>
                <a:ea typeface="Calibri" panose="020F0502020204030204" pitchFamily="34" charset="0"/>
                <a:cs typeface="Alexandria Light" pitchFamily="2" charset="-78"/>
              </a:rPr>
              <a:t>- </a:t>
            </a:r>
            <a:r>
              <a:rPr lang="ar-SA" sz="1600" dirty="0">
                <a:solidFill>
                  <a:srgbClr val="FFFFFF"/>
                </a:solidFill>
                <a:latin typeface="Alexandria Light" pitchFamily="2" charset="-78"/>
                <a:cs typeface="Alexandria Light" pitchFamily="2" charset="-78"/>
              </a:rPr>
              <a:t>توفير تجربة تعليمية مخصصة</a:t>
            </a:r>
            <a:endParaRPr lang="ar-SA" sz="1200" dirty="0">
              <a:solidFill>
                <a:srgbClr val="FFFFFF"/>
              </a:solidFill>
              <a:latin typeface="Alexandria Light" pitchFamily="2" charset="-78"/>
              <a:cs typeface="Alexandria Light" pitchFamily="2" charset="-78"/>
            </a:endParaRPr>
          </a:p>
        </p:txBody>
      </p:sp>
      <p:sp>
        <p:nvSpPr>
          <p:cNvPr id="11" name="TextBox 10">
            <a:extLst>
              <a:ext uri="{FF2B5EF4-FFF2-40B4-BE49-F238E27FC236}">
                <a16:creationId xmlns:a16="http://schemas.microsoft.com/office/drawing/2014/main" id="{15DA7C60-64EF-4486-B3FA-FAD303C3B4AA}"/>
              </a:ext>
            </a:extLst>
          </p:cNvPr>
          <p:cNvSpPr txBox="1"/>
          <p:nvPr/>
        </p:nvSpPr>
        <p:spPr>
          <a:xfrm>
            <a:off x="5159580" y="4477599"/>
            <a:ext cx="5703160" cy="434606"/>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920"/>
              </a:lnSpc>
              <a:spcBef>
                <a:spcPts val="600"/>
              </a:spcBef>
              <a:spcAft>
                <a:spcPts val="1800"/>
              </a:spcAf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4</a:t>
            </a:r>
            <a:r>
              <a:rPr lang="ar-SA" sz="1600" dirty="0">
                <a:solidFill>
                  <a:srgbClr val="FFFFFF"/>
                </a:solidFill>
                <a:latin typeface="Alexandria Light" pitchFamily="2" charset="-78"/>
                <a:cs typeface="Alexandria Light" pitchFamily="2" charset="-78"/>
              </a:rPr>
              <a:t>-تسهيل التعلم التعاوني</a:t>
            </a:r>
            <a:endParaRPr lang="ar-SA" sz="1200" dirty="0">
              <a:solidFill>
                <a:srgbClr val="FFFFFF"/>
              </a:solidFill>
              <a:latin typeface="Alexandria Light" pitchFamily="2" charset="-78"/>
              <a:cs typeface="Alexandria Light" pitchFamily="2" charset="-78"/>
            </a:endParaRPr>
          </a:p>
        </p:txBody>
      </p:sp>
      <p:sp>
        <p:nvSpPr>
          <p:cNvPr id="12" name="TextBox 10">
            <a:extLst>
              <a:ext uri="{FF2B5EF4-FFF2-40B4-BE49-F238E27FC236}">
                <a16:creationId xmlns:a16="http://schemas.microsoft.com/office/drawing/2014/main" id="{4D4955BD-649A-496E-BAD1-045297322494}"/>
              </a:ext>
            </a:extLst>
          </p:cNvPr>
          <p:cNvSpPr txBox="1"/>
          <p:nvPr/>
        </p:nvSpPr>
        <p:spPr>
          <a:xfrm>
            <a:off x="5159582" y="5010681"/>
            <a:ext cx="5703158" cy="434606"/>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920"/>
              </a:lnSpc>
              <a:spcBef>
                <a:spcPts val="600"/>
              </a:spcBef>
              <a:spcAft>
                <a:spcPts val="1800"/>
              </a:spcAft>
              <a:defRPr/>
            </a:pPr>
            <a:r>
              <a:rPr lang="ar-SA" sz="1600" dirty="0">
                <a:solidFill>
                  <a:srgbClr val="FFFFFF"/>
                </a:solidFill>
                <a:effectLst/>
                <a:latin typeface="Alexandria Light" pitchFamily="2" charset="-78"/>
                <a:ea typeface="Calibri" panose="020F0502020204030204" pitchFamily="34" charset="0"/>
                <a:cs typeface="Alexandria Light" pitchFamily="2" charset="-78"/>
              </a:rPr>
              <a:t> 5-</a:t>
            </a:r>
            <a:r>
              <a:rPr lang="ar-SA" sz="1600" dirty="0">
                <a:solidFill>
                  <a:srgbClr val="334155"/>
                </a:solidFill>
                <a:latin typeface="Alexandria Light" pitchFamily="2" charset="-78"/>
                <a:cs typeface="Alexandria Light" pitchFamily="2" charset="-78"/>
              </a:rPr>
              <a:t> </a:t>
            </a:r>
            <a:r>
              <a:rPr lang="ar-SA" sz="1600" dirty="0">
                <a:solidFill>
                  <a:srgbClr val="FFFFFF"/>
                </a:solidFill>
                <a:latin typeface="Alexandria Light" pitchFamily="2" charset="-78"/>
                <a:cs typeface="Alexandria Light" pitchFamily="2" charset="-78"/>
              </a:rPr>
              <a:t>التطوير المهني للمعلمين </a:t>
            </a:r>
          </a:p>
        </p:txBody>
      </p:sp>
      <p:sp>
        <p:nvSpPr>
          <p:cNvPr id="13" name="TextBox 10">
            <a:extLst>
              <a:ext uri="{FF2B5EF4-FFF2-40B4-BE49-F238E27FC236}">
                <a16:creationId xmlns:a16="http://schemas.microsoft.com/office/drawing/2014/main" id="{A77A9F98-08EF-4290-B3C0-159E4DE95F81}"/>
              </a:ext>
            </a:extLst>
          </p:cNvPr>
          <p:cNvSpPr txBox="1"/>
          <p:nvPr/>
        </p:nvSpPr>
        <p:spPr>
          <a:xfrm>
            <a:off x="5159580" y="5518763"/>
            <a:ext cx="5703160" cy="434606"/>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920"/>
              </a:lnSpc>
              <a:spcBef>
                <a:spcPts val="600"/>
              </a:spcBef>
              <a:spcAft>
                <a:spcPts val="1800"/>
              </a:spcAft>
              <a:defRPr/>
            </a:pPr>
            <a:r>
              <a:rPr lang="ar-SA" sz="1600" dirty="0">
                <a:solidFill>
                  <a:srgbClr val="FFFFFF"/>
                </a:solidFill>
                <a:latin typeface="Alexandria Light" pitchFamily="2" charset="-78"/>
                <a:cs typeface="Alexandria Light" pitchFamily="2" charset="-78"/>
              </a:rPr>
              <a:t>6- التقييم المستمر والملاحظات</a:t>
            </a:r>
            <a:endParaRPr lang="ar-SA" sz="1050" dirty="0">
              <a:solidFill>
                <a:srgbClr val="FFFFFF"/>
              </a:solidFill>
              <a:latin typeface="Alexandria Light" pitchFamily="2" charset="-78"/>
              <a:cs typeface="Alexandria Light" pitchFamily="2" charset="-78"/>
            </a:endParaRPr>
          </a:p>
        </p:txBody>
      </p:sp>
      <p:sp>
        <p:nvSpPr>
          <p:cNvPr id="14" name="Google Shape;8400;p58">
            <a:extLst>
              <a:ext uri="{FF2B5EF4-FFF2-40B4-BE49-F238E27FC236}">
                <a16:creationId xmlns:a16="http://schemas.microsoft.com/office/drawing/2014/main" id="{1DD3D355-2D72-4EEE-9785-2CF201AA708E}"/>
              </a:ext>
            </a:extLst>
          </p:cNvPr>
          <p:cNvSpPr/>
          <p:nvPr/>
        </p:nvSpPr>
        <p:spPr>
          <a:xfrm>
            <a:off x="2337848" y="3748479"/>
            <a:ext cx="849105" cy="878059"/>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517651793"/>
      </p:ext>
    </p:extLst>
  </p:cSld>
  <p:clrMapOvr>
    <a:masterClrMapping/>
  </p:clrMapOvr>
  <mc:AlternateContent xmlns:mc="http://schemas.openxmlformats.org/markup-compatibility/2006" xmlns:p14="http://schemas.microsoft.com/office/powerpoint/2010/main">
    <mc:Choice Requires="p14">
      <p:transition p14:dur="10" advTm="34793"/>
    </mc:Choice>
    <mc:Fallback xmlns="">
      <p:transition advTm="3479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2309" y="1528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93160" y="1003433"/>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أهداف المنصات التعليمية الإلكترونية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794510" y="2031771"/>
            <a:ext cx="9288797" cy="3576620"/>
          </a:xfrm>
          <a:prstGeom prst="rect">
            <a:avLst/>
          </a:prstGeom>
          <a:noFill/>
        </p:spPr>
        <p:txBody>
          <a:bodyPr wrap="square" rtlCol="0">
            <a:spAutoFit/>
          </a:bodyPr>
          <a:lstStyle/>
          <a:p>
            <a:pPr algn="just" rtl="1" fontAlgn="base">
              <a:lnSpc>
                <a:spcPts val="2920"/>
              </a:lnSpc>
              <a:spcBef>
                <a:spcPts val="600"/>
              </a:spcBef>
              <a:spcAft>
                <a:spcPts val="1800"/>
              </a:spcAft>
            </a:pPr>
            <a:r>
              <a:rPr lang="ar-SA" sz="1600" dirty="0">
                <a:solidFill>
                  <a:srgbClr val="333333"/>
                </a:solidFill>
                <a:latin typeface="Alexandria Light" pitchFamily="2" charset="-78"/>
                <a:cs typeface="Alexandria Light" pitchFamily="2" charset="-78"/>
              </a:rPr>
              <a:t> </a:t>
            </a:r>
            <a:r>
              <a:rPr lang="ar-SA" sz="1600" dirty="0">
                <a:solidFill>
                  <a:srgbClr val="334155"/>
                </a:solidFill>
                <a:latin typeface="Alexandria Light" pitchFamily="2" charset="-78"/>
                <a:cs typeface="Alexandria Light" pitchFamily="2" charset="-78"/>
              </a:rPr>
              <a:t>1- </a:t>
            </a:r>
            <a:r>
              <a:rPr lang="ar-SA" sz="1600" b="0" i="0" dirty="0">
                <a:solidFill>
                  <a:srgbClr val="334155"/>
                </a:solidFill>
                <a:effectLst/>
                <a:latin typeface="Alexandria Light" pitchFamily="2" charset="-78"/>
                <a:cs typeface="Alexandria Light" pitchFamily="2" charset="-78"/>
              </a:rPr>
              <a:t>الحرص على </a:t>
            </a:r>
            <a:r>
              <a:rPr lang="ar-SA" sz="1600" dirty="0">
                <a:solidFill>
                  <a:srgbClr val="334155"/>
                </a:solidFill>
                <a:latin typeface="Alexandria Light" pitchFamily="2" charset="-78"/>
                <a:cs typeface="Alexandria Light" pitchFamily="2" charset="-78"/>
              </a:rPr>
              <a:t>شمولية التجربة التعليمية </a:t>
            </a:r>
          </a:p>
          <a:p>
            <a:pPr algn="just" rtl="1" fontAlgn="base">
              <a:lnSpc>
                <a:spcPts val="2920"/>
              </a:lnSpc>
              <a:spcBef>
                <a:spcPts val="600"/>
              </a:spcBef>
              <a:spcAft>
                <a:spcPts val="1800"/>
              </a:spcAft>
            </a:pPr>
            <a:r>
              <a:rPr lang="ar-SA" sz="1600" dirty="0">
                <a:solidFill>
                  <a:srgbClr val="334155"/>
                </a:solidFill>
                <a:latin typeface="Alexandria Light" pitchFamily="2" charset="-78"/>
                <a:cs typeface="Alexandria Light" pitchFamily="2" charset="-78"/>
              </a:rPr>
              <a:t>2- توفير تجربة تعليمية مخصصة، وذلك من خلال تقديم محتوى موجه لمعالجة أوجه القصور عند كل  متعلم، والاهتمام بإنشاء تقييمات تراعي الفروق الفردية بين المتعلمين، ومراعاة أنماط التعلم المفضلة لديهم. </a:t>
            </a:r>
          </a:p>
          <a:p>
            <a:pPr algn="just" rtl="1" fontAlgn="base">
              <a:lnSpc>
                <a:spcPts val="2920"/>
              </a:lnSpc>
              <a:spcBef>
                <a:spcPts val="600"/>
              </a:spcBef>
              <a:spcAft>
                <a:spcPts val="1800"/>
              </a:spcAft>
            </a:pPr>
            <a:r>
              <a:rPr lang="ar-SA" sz="1600" b="0" i="0" dirty="0">
                <a:solidFill>
                  <a:srgbClr val="334155"/>
                </a:solidFill>
                <a:effectLst/>
                <a:latin typeface="Alexandria Light" pitchFamily="2" charset="-78"/>
                <a:cs typeface="Alexandria Light" pitchFamily="2" charset="-78"/>
              </a:rPr>
              <a:t>3- تعزيز إمكانية الوصول للمحتوى التعليمي، وتجاوز قيود الحواجز الجغرافية وجعل التعليم في متناول الجميع، </a:t>
            </a:r>
          </a:p>
          <a:p>
            <a:pPr algn="just" rtl="1" fontAlgn="base">
              <a:lnSpc>
                <a:spcPts val="2920"/>
              </a:lnSpc>
              <a:spcBef>
                <a:spcPts val="600"/>
              </a:spcBef>
              <a:spcAft>
                <a:spcPts val="1800"/>
              </a:spcAft>
            </a:pPr>
            <a:endParaRPr lang="ar-SA" sz="1600" dirty="0">
              <a:solidFill>
                <a:srgbClr val="334155"/>
              </a:solidFill>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Google Shape;8400;p58">
            <a:extLst>
              <a:ext uri="{FF2B5EF4-FFF2-40B4-BE49-F238E27FC236}">
                <a16:creationId xmlns:a16="http://schemas.microsoft.com/office/drawing/2014/main" id="{B05D7917-F5BA-4E9C-9A49-457FA3FF2C0D}"/>
              </a:ext>
            </a:extLst>
          </p:cNvPr>
          <p:cNvSpPr/>
          <p:nvPr/>
        </p:nvSpPr>
        <p:spPr>
          <a:xfrm>
            <a:off x="1926368" y="4695429"/>
            <a:ext cx="849105" cy="878059"/>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325460665"/>
      </p:ext>
    </p:extLst>
  </p:cSld>
  <p:clrMapOvr>
    <a:masterClrMapping/>
  </p:clrMapOvr>
  <mc:AlternateContent xmlns:mc="http://schemas.openxmlformats.org/markup-compatibility/2006" xmlns:p14="http://schemas.microsoft.com/office/powerpoint/2010/main">
    <mc:Choice Requires="p14">
      <p:transition p14:dur="10" advTm="81906"/>
    </mc:Choice>
    <mc:Fallback xmlns="">
      <p:transition advTm="81906"/>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2309" y="1528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93160" y="1003433"/>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أهداف المنصات التعليمية الإلكترونية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28683" y="2031771"/>
            <a:ext cx="10054624" cy="3640740"/>
          </a:xfrm>
          <a:prstGeom prst="rect">
            <a:avLst/>
          </a:prstGeom>
          <a:noFill/>
        </p:spPr>
        <p:txBody>
          <a:bodyPr wrap="square" rtlCol="0">
            <a:spAutoFit/>
          </a:bodyPr>
          <a:lstStyle/>
          <a:p>
            <a:pPr algn="just" rtl="1" fontAlgn="base">
              <a:lnSpc>
                <a:spcPts val="2520"/>
              </a:lnSpc>
              <a:spcAft>
                <a:spcPts val="1800"/>
              </a:spcAft>
            </a:pPr>
            <a:r>
              <a:rPr lang="ar-SA" sz="1600" dirty="0">
                <a:solidFill>
                  <a:srgbClr val="334155"/>
                </a:solidFill>
                <a:latin typeface="Alexandria Light" pitchFamily="2" charset="-78"/>
                <a:cs typeface="Alexandria Light" pitchFamily="2" charset="-78"/>
              </a:rPr>
              <a:t>4-تسهيل التعلم التعاوني، من خلال تصميم المنصات التعليميّة لتسهيل تجارب التعلّم التعاونيّ وزيادة مشاركة الزملاء مع بعضهم بعضاً.</a:t>
            </a:r>
          </a:p>
          <a:p>
            <a:pPr algn="just" rtl="1" fontAlgn="base">
              <a:lnSpc>
                <a:spcPts val="2520"/>
              </a:lnSpc>
              <a:spcAft>
                <a:spcPts val="1800"/>
              </a:spcAft>
            </a:pPr>
            <a:r>
              <a:rPr lang="ar-SA" sz="1600" dirty="0">
                <a:solidFill>
                  <a:srgbClr val="334155"/>
                </a:solidFill>
                <a:latin typeface="Alexandria Light" pitchFamily="2" charset="-78"/>
                <a:cs typeface="Alexandria Light" pitchFamily="2" charset="-78"/>
              </a:rPr>
              <a:t>5- تلبية المنصات التعليمية لهدف التطوير المهني للمعلمين. من خلال الدورات التدريبية عبر الإنترنت والندوات تعمل على تطوير مهارات المعلمين ومواكبتهم التطورات التكنولوجية والمهنية.</a:t>
            </a:r>
          </a:p>
          <a:p>
            <a:pPr algn="just" rtl="1" fontAlgn="base">
              <a:lnSpc>
                <a:spcPts val="2520"/>
              </a:lnSpc>
              <a:spcAft>
                <a:spcPts val="1800"/>
              </a:spcAft>
            </a:pPr>
            <a:r>
              <a:rPr lang="ar-SA" sz="1600" dirty="0">
                <a:solidFill>
                  <a:srgbClr val="334155"/>
                </a:solidFill>
                <a:latin typeface="Alexandria Light" pitchFamily="2" charset="-78"/>
                <a:cs typeface="Alexandria Light" pitchFamily="2" charset="-78"/>
              </a:rPr>
              <a:t>6- التقييم المستمر والملاحظات. إذ إن الأولوية في المنصات التعليمية للتقييم المستمر والملاحظات الدقيقة التي تعالج جوانب شتى وتظهر أوجه القصور الحقيقية، والابتعاد عن التقييمات التقليدية التي تركز على الامتحانات الروتينية فقط.</a:t>
            </a:r>
            <a:endParaRPr lang="ar-SA" sz="1600" dirty="0">
              <a:solidFill>
                <a:srgbClr val="334155"/>
              </a:solidFill>
              <a:latin typeface="Alexandria Medium" pitchFamily="2" charset="-78"/>
              <a:cs typeface="Alexandria Medium" pitchFamily="2" charset="-78"/>
            </a:endParaRPr>
          </a:p>
          <a:p>
            <a:pPr algn="just" rtl="1" fontAlgn="base">
              <a:lnSpc>
                <a:spcPts val="2520"/>
              </a:lnSpc>
              <a:spcAft>
                <a:spcPts val="1800"/>
              </a:spcAft>
            </a:pPr>
            <a:r>
              <a:rPr lang="ar-SA" sz="1600" dirty="0">
                <a:solidFill>
                  <a:srgbClr val="334155"/>
                </a:solidFill>
                <a:latin typeface="Alexandria Medium" pitchFamily="2" charset="-78"/>
                <a:cs typeface="Alexandria Medium" pitchFamily="2" charset="-78"/>
              </a:rPr>
              <a:t>     </a:t>
            </a:r>
            <a:r>
              <a:rPr lang="ar-SA" sz="1600" b="1" dirty="0">
                <a:solidFill>
                  <a:srgbClr val="00B0F0"/>
                </a:solidFill>
                <a:latin typeface="Alexandria Medium" pitchFamily="2" charset="-78"/>
                <a:cs typeface="Alexandria Medium" pitchFamily="2" charset="-78"/>
              </a:rPr>
              <a:t>وبعد أن عرفنا أهداف المنصات التعليمية الإلكترونية</a:t>
            </a:r>
            <a:r>
              <a:rPr lang="ar-SA" sz="1600" dirty="0">
                <a:solidFill>
                  <a:srgbClr val="00B0F0"/>
                </a:solidFill>
                <a:latin typeface="Alexandria Medium" pitchFamily="2" charset="-78"/>
                <a:cs typeface="Alexandria Medium" pitchFamily="2" charset="-78"/>
              </a:rPr>
              <a:t>، </a:t>
            </a:r>
            <a:r>
              <a:rPr lang="ar-SA" sz="1600" b="1" dirty="0">
                <a:solidFill>
                  <a:srgbClr val="00B0F0"/>
                </a:solidFill>
                <a:latin typeface="Alexandria Medium" pitchFamily="2" charset="-78"/>
                <a:cs typeface="Alexandria Medium" pitchFamily="2" charset="-78"/>
              </a:rPr>
              <a:t>سؤالنا هو هل ل</a:t>
            </a:r>
            <a:r>
              <a:rPr lang="ar-SA" sz="1600" b="1" dirty="0">
                <a:solidFill>
                  <a:srgbClr val="00B0F0"/>
                </a:solidFill>
                <a:latin typeface="Alexandria Medium" pitchFamily="2" charset="-78"/>
                <a:ea typeface="Calibri" panose="020F0502020204030204" pitchFamily="34" charset="0"/>
                <a:cs typeface="Alexandria Medium" pitchFamily="2" charset="-78"/>
              </a:rPr>
              <a:t>لمنصات التعليمية الإلكترونية سلبيات؟</a:t>
            </a:r>
            <a:endParaRPr lang="ar-SA" sz="1600" dirty="0">
              <a:solidFill>
                <a:srgbClr val="333333"/>
              </a:solidFill>
              <a:latin typeface="Alexandria Medium" pitchFamily="2" charset="-78"/>
              <a:cs typeface="Alexandria Medium"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07930992"/>
      </p:ext>
    </p:extLst>
  </p:cSld>
  <p:clrMapOvr>
    <a:masterClrMapping/>
  </p:clrMapOvr>
  <mc:AlternateContent xmlns:mc="http://schemas.openxmlformats.org/markup-compatibility/2006" xmlns:p14="http://schemas.microsoft.com/office/powerpoint/2010/main">
    <mc:Choice Requires="p14">
      <p:transition p14:dur="10" advTm="65397"/>
    </mc:Choice>
    <mc:Fallback xmlns="">
      <p:transition advTm="65397"/>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2309" y="15601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93160" y="1003433"/>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سلبيات المنصات التعليمية الإلكترونية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383030" y="1612395"/>
            <a:ext cx="9700277" cy="4086375"/>
          </a:xfrm>
          <a:prstGeom prst="rect">
            <a:avLst/>
          </a:prstGeom>
          <a:noFill/>
        </p:spPr>
        <p:txBody>
          <a:bodyPr wrap="square" rtlCol="0">
            <a:spAutoFit/>
          </a:bodyPr>
          <a:lstStyle/>
          <a:p>
            <a:pPr algn="r" rtl="1" fontAlgn="base">
              <a:lnSpc>
                <a:spcPts val="2520"/>
              </a:lnSpc>
              <a:spcAft>
                <a:spcPts val="1800"/>
              </a:spcAft>
            </a:pPr>
            <a:r>
              <a:rPr lang="ar-SA" sz="1600" dirty="0">
                <a:solidFill>
                  <a:srgbClr val="333333"/>
                </a:solidFill>
                <a:latin typeface="Alexandria Light" pitchFamily="2" charset="-78"/>
                <a:cs typeface="Alexandria Light" pitchFamily="2" charset="-78"/>
              </a:rPr>
              <a:t>     للمنصات التعليمية سلبيات تتلخص في النقاط الآتية:</a:t>
            </a:r>
          </a:p>
          <a:p>
            <a:pPr algn="r" rtl="1" fontAlgn="base">
              <a:lnSpc>
                <a:spcPts val="2220"/>
              </a:lnSpc>
              <a:spcAft>
                <a:spcPts val="1200"/>
              </a:spcAft>
            </a:pPr>
            <a:r>
              <a:rPr lang="ar-SA" sz="1600" dirty="0">
                <a:solidFill>
                  <a:srgbClr val="333333"/>
                </a:solidFill>
                <a:latin typeface="Alexandria Light" pitchFamily="2" charset="-78"/>
                <a:cs typeface="Alexandria Light" pitchFamily="2" charset="-78"/>
              </a:rPr>
              <a:t>1- عدم وجود اتصال مرئي حقيقي بين أطراف العملية التعليميّة.</a:t>
            </a:r>
          </a:p>
          <a:p>
            <a:pPr algn="r" rtl="1" fontAlgn="base">
              <a:lnSpc>
                <a:spcPts val="2220"/>
              </a:lnSpc>
              <a:spcAft>
                <a:spcPts val="1200"/>
              </a:spcAft>
            </a:pPr>
            <a:r>
              <a:rPr lang="ar-SA" sz="1600" b="0" i="0" dirty="0">
                <a:solidFill>
                  <a:srgbClr val="333333"/>
                </a:solidFill>
                <a:effectLst/>
                <a:latin typeface="Alexandria Light" pitchFamily="2" charset="-78"/>
                <a:cs typeface="Alexandria Light" pitchFamily="2" charset="-78"/>
              </a:rPr>
              <a:t>2- عدم حضور المعلم بشكل حقيقي في الواقع، ما يؤدي إلى قلة تحفِز المتعلّمين، والقصور لديهم في الجدية في التعلّم.</a:t>
            </a:r>
          </a:p>
          <a:p>
            <a:pPr algn="r" rtl="1" fontAlgn="base">
              <a:lnSpc>
                <a:spcPts val="2220"/>
              </a:lnSpc>
              <a:spcAft>
                <a:spcPts val="1200"/>
              </a:spcAft>
            </a:pPr>
            <a:r>
              <a:rPr lang="ar-SA" sz="1600" b="0" i="0" dirty="0">
                <a:solidFill>
                  <a:srgbClr val="333333"/>
                </a:solidFill>
                <a:effectLst/>
                <a:latin typeface="Alexandria Light" pitchFamily="2" charset="-78"/>
                <a:cs typeface="Alexandria Light" pitchFamily="2" charset="-78"/>
              </a:rPr>
              <a:t>3- بعض الأشخاصِ لا يتوفر لديهم دافعية تعلم ذاتية، ولا يمتلكون مهارات إدارة الوقت للتعلُّم بأنفسهم في بيئةٍ إلكترونيةٍ افتراضية،.</a:t>
            </a:r>
          </a:p>
          <a:p>
            <a:pPr algn="r" rtl="1" fontAlgn="base">
              <a:lnSpc>
                <a:spcPts val="2220"/>
              </a:lnSpc>
              <a:spcAft>
                <a:spcPts val="1200"/>
              </a:spcAft>
            </a:pPr>
            <a:r>
              <a:rPr lang="ar-SA" sz="1600" dirty="0">
                <a:solidFill>
                  <a:srgbClr val="333333"/>
                </a:solidFill>
                <a:latin typeface="Alexandria Light" pitchFamily="2" charset="-78"/>
                <a:cs typeface="Alexandria Light" pitchFamily="2" charset="-78"/>
              </a:rPr>
              <a:t>4- </a:t>
            </a:r>
            <a:r>
              <a:rPr lang="ar-SA" sz="1600" b="0" i="0" dirty="0">
                <a:solidFill>
                  <a:srgbClr val="333333"/>
                </a:solidFill>
                <a:effectLst/>
                <a:latin typeface="Alexandria Light" pitchFamily="2" charset="-78"/>
                <a:cs typeface="Alexandria Light" pitchFamily="2" charset="-78"/>
              </a:rPr>
              <a:t> يولّد </a:t>
            </a:r>
            <a:r>
              <a:rPr lang="ar-SA" sz="1600" dirty="0">
                <a:solidFill>
                  <a:srgbClr val="333333"/>
                </a:solidFill>
                <a:latin typeface="Alexandria Light" pitchFamily="2" charset="-78"/>
                <a:cs typeface="Alexandria Light" pitchFamily="2" charset="-78"/>
              </a:rPr>
              <a:t> </a:t>
            </a:r>
            <a:r>
              <a:rPr lang="ar-SA" sz="1600" b="0" i="0" dirty="0">
                <a:solidFill>
                  <a:srgbClr val="333333"/>
                </a:solidFill>
                <a:effectLst/>
                <a:latin typeface="Alexandria Light" pitchFamily="2" charset="-78"/>
                <a:cs typeface="Alexandria Light" pitchFamily="2" charset="-78"/>
              </a:rPr>
              <a:t>الجلوس الطويل أمامَ شاشة الحاسوب؛ عدم الاهتمام وقلة التركيز.</a:t>
            </a:r>
          </a:p>
          <a:p>
            <a:pPr algn="r" rtl="1" fontAlgn="base">
              <a:lnSpc>
                <a:spcPts val="2220"/>
              </a:lnSpc>
              <a:spcAft>
                <a:spcPts val="1200"/>
              </a:spcAft>
            </a:pPr>
            <a:r>
              <a:rPr lang="ar-SA" sz="1600" b="0" i="0" dirty="0">
                <a:solidFill>
                  <a:srgbClr val="333333"/>
                </a:solidFill>
                <a:effectLst/>
                <a:latin typeface="Alexandria Light" pitchFamily="2" charset="-78"/>
                <a:cs typeface="Alexandria Light" pitchFamily="2" charset="-78"/>
              </a:rPr>
              <a:t>5- تتطلب المنصّات مهاراتٍ تقنية للتعامل مع الحاسوب أو الأجهزة المحمولة. </a:t>
            </a:r>
          </a:p>
          <a:p>
            <a:pPr algn="r" rtl="1" fontAlgn="base">
              <a:lnSpc>
                <a:spcPts val="2220"/>
              </a:lnSpc>
              <a:spcAft>
                <a:spcPts val="1200"/>
              </a:spcAft>
            </a:pPr>
            <a:r>
              <a:rPr lang="ar-SA" sz="1600" dirty="0">
                <a:solidFill>
                  <a:srgbClr val="333333"/>
                </a:solidFill>
                <a:latin typeface="Alexandria Light" pitchFamily="2" charset="-78"/>
                <a:cs typeface="Alexandria Light" pitchFamily="2" charset="-78"/>
              </a:rPr>
              <a:t>6- </a:t>
            </a:r>
            <a:r>
              <a:rPr lang="ar-SA" sz="1600" b="0" i="0" dirty="0">
                <a:solidFill>
                  <a:srgbClr val="333333"/>
                </a:solidFill>
                <a:effectLst/>
                <a:latin typeface="Alexandria Light" pitchFamily="2" charset="-78"/>
                <a:cs typeface="Alexandria Light" pitchFamily="2" charset="-78"/>
              </a:rPr>
              <a:t>نقص الممارسةِ الحقيقيةِ والواقعية للمهارات التي يتعلّمها الطلبة.</a:t>
            </a:r>
          </a:p>
          <a:p>
            <a:pPr algn="r" rtl="1" fontAlgn="base">
              <a:lnSpc>
                <a:spcPts val="2220"/>
              </a:lnSpc>
              <a:spcAft>
                <a:spcPts val="1200"/>
              </a:spcAft>
            </a:pPr>
            <a:r>
              <a:rPr lang="ar-SA" sz="1600" dirty="0">
                <a:solidFill>
                  <a:srgbClr val="333333"/>
                </a:solidFill>
                <a:latin typeface="Alexandria Light" pitchFamily="2" charset="-78"/>
                <a:cs typeface="Alexandria Light" pitchFamily="2" charset="-78"/>
              </a:rPr>
              <a:t>7- التركيز على الخبرة النظرية، </a:t>
            </a:r>
            <a:r>
              <a:rPr lang="ar-SA" sz="1600" b="0" i="0" dirty="0">
                <a:solidFill>
                  <a:srgbClr val="333333"/>
                </a:solidFill>
                <a:effectLst/>
                <a:latin typeface="Alexandria Light" pitchFamily="2" charset="-78"/>
                <a:cs typeface="Alexandria Light" pitchFamily="2" charset="-78"/>
              </a:rPr>
              <a:t> إذ لا توجد خبرة عملية من مثل إجراء التجارب.</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434;p51">
            <a:extLst>
              <a:ext uri="{FF2B5EF4-FFF2-40B4-BE49-F238E27FC236}">
                <a16:creationId xmlns:a16="http://schemas.microsoft.com/office/drawing/2014/main" id="{74A7BF2D-2E88-42DA-9E36-7EEEA7588E32}"/>
              </a:ext>
            </a:extLst>
          </p:cNvPr>
          <p:cNvGrpSpPr/>
          <p:nvPr/>
        </p:nvGrpSpPr>
        <p:grpSpPr>
          <a:xfrm>
            <a:off x="1920240" y="3610382"/>
            <a:ext cx="774640" cy="755878"/>
            <a:chOff x="-47529700" y="2342000"/>
            <a:chExt cx="302450" cy="299900"/>
          </a:xfrm>
        </p:grpSpPr>
        <p:sp>
          <p:nvSpPr>
            <p:cNvPr id="9" name="Google Shape;5435;p51">
              <a:extLst>
                <a:ext uri="{FF2B5EF4-FFF2-40B4-BE49-F238E27FC236}">
                  <a16:creationId xmlns:a16="http://schemas.microsoft.com/office/drawing/2014/main" id="{59A89B9A-97F3-4195-B1F6-70AA7676D3A1}"/>
                </a:ext>
              </a:extLst>
            </p:cNvPr>
            <p:cNvSpPr/>
            <p:nvPr/>
          </p:nvSpPr>
          <p:spPr>
            <a:xfrm>
              <a:off x="-47529700" y="2342000"/>
              <a:ext cx="302450" cy="299900"/>
            </a:xfrm>
            <a:custGeom>
              <a:avLst/>
              <a:gdLst/>
              <a:ahLst/>
              <a:cxnLst/>
              <a:rect l="l" t="t" r="r" b="b"/>
              <a:pathLst>
                <a:path w="12098" h="11996" extrusionOk="0">
                  <a:moveTo>
                    <a:pt x="7530" y="725"/>
                  </a:moveTo>
                  <a:cubicBezTo>
                    <a:pt x="9672" y="725"/>
                    <a:pt x="11405" y="2457"/>
                    <a:pt x="11405" y="4568"/>
                  </a:cubicBezTo>
                  <a:cubicBezTo>
                    <a:pt x="11405" y="6711"/>
                    <a:pt x="9672" y="8443"/>
                    <a:pt x="7530" y="8443"/>
                  </a:cubicBezTo>
                  <a:cubicBezTo>
                    <a:pt x="5419" y="8443"/>
                    <a:pt x="3686" y="6711"/>
                    <a:pt x="3686" y="4568"/>
                  </a:cubicBezTo>
                  <a:cubicBezTo>
                    <a:pt x="3686" y="2457"/>
                    <a:pt x="5419" y="725"/>
                    <a:pt x="7530" y="725"/>
                  </a:cubicBezTo>
                  <a:close/>
                  <a:moveTo>
                    <a:pt x="4064" y="7530"/>
                  </a:moveTo>
                  <a:cubicBezTo>
                    <a:pt x="4222" y="7719"/>
                    <a:pt x="4379" y="7876"/>
                    <a:pt x="4568" y="8034"/>
                  </a:cubicBezTo>
                  <a:lnTo>
                    <a:pt x="3686" y="8947"/>
                  </a:lnTo>
                  <a:lnTo>
                    <a:pt x="3151" y="8443"/>
                  </a:lnTo>
                  <a:lnTo>
                    <a:pt x="4064" y="7530"/>
                  </a:lnTo>
                  <a:close/>
                  <a:moveTo>
                    <a:pt x="2647" y="8916"/>
                  </a:moveTo>
                  <a:lnTo>
                    <a:pt x="3151" y="9420"/>
                  </a:lnTo>
                  <a:lnTo>
                    <a:pt x="1386" y="11184"/>
                  </a:lnTo>
                  <a:cubicBezTo>
                    <a:pt x="1323" y="11247"/>
                    <a:pt x="1237" y="11279"/>
                    <a:pt x="1146" y="11279"/>
                  </a:cubicBezTo>
                  <a:cubicBezTo>
                    <a:pt x="1056" y="11279"/>
                    <a:pt x="961" y="11247"/>
                    <a:pt x="882" y="11184"/>
                  </a:cubicBezTo>
                  <a:cubicBezTo>
                    <a:pt x="756" y="11090"/>
                    <a:pt x="756" y="10838"/>
                    <a:pt x="882" y="10680"/>
                  </a:cubicBezTo>
                  <a:lnTo>
                    <a:pt x="2647" y="8916"/>
                  </a:lnTo>
                  <a:close/>
                  <a:moveTo>
                    <a:pt x="7530" y="0"/>
                  </a:moveTo>
                  <a:cubicBezTo>
                    <a:pt x="5009" y="0"/>
                    <a:pt x="2962" y="2048"/>
                    <a:pt x="2962" y="4568"/>
                  </a:cubicBezTo>
                  <a:cubicBezTo>
                    <a:pt x="2962" y="5450"/>
                    <a:pt x="3214" y="6270"/>
                    <a:pt x="3623" y="6963"/>
                  </a:cubicBezTo>
                  <a:lnTo>
                    <a:pt x="410" y="10208"/>
                  </a:lnTo>
                  <a:cubicBezTo>
                    <a:pt x="0" y="10586"/>
                    <a:pt x="0" y="11279"/>
                    <a:pt x="410" y="11688"/>
                  </a:cubicBezTo>
                  <a:cubicBezTo>
                    <a:pt x="599" y="11893"/>
                    <a:pt x="867" y="11996"/>
                    <a:pt x="1138" y="11996"/>
                  </a:cubicBezTo>
                  <a:cubicBezTo>
                    <a:pt x="1410" y="11996"/>
                    <a:pt x="1686" y="11893"/>
                    <a:pt x="1890" y="11688"/>
                  </a:cubicBezTo>
                  <a:lnTo>
                    <a:pt x="5135" y="8475"/>
                  </a:lnTo>
                  <a:cubicBezTo>
                    <a:pt x="5829" y="8916"/>
                    <a:pt x="6679" y="9137"/>
                    <a:pt x="7530" y="9137"/>
                  </a:cubicBezTo>
                  <a:cubicBezTo>
                    <a:pt x="10050" y="9137"/>
                    <a:pt x="12098" y="7089"/>
                    <a:pt x="12098" y="4568"/>
                  </a:cubicBezTo>
                  <a:cubicBezTo>
                    <a:pt x="12098" y="2048"/>
                    <a:pt x="10050" y="0"/>
                    <a:pt x="753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436;p51">
              <a:extLst>
                <a:ext uri="{FF2B5EF4-FFF2-40B4-BE49-F238E27FC236}">
                  <a16:creationId xmlns:a16="http://schemas.microsoft.com/office/drawing/2014/main" id="{D18B733F-700B-466F-990D-1C8BBFAC9057}"/>
                </a:ext>
              </a:extLst>
            </p:cNvPr>
            <p:cNvSpPr/>
            <p:nvPr/>
          </p:nvSpPr>
          <p:spPr>
            <a:xfrm>
              <a:off x="-47404475" y="2395550"/>
              <a:ext cx="124475" cy="123675"/>
            </a:xfrm>
            <a:custGeom>
              <a:avLst/>
              <a:gdLst/>
              <a:ahLst/>
              <a:cxnLst/>
              <a:rect l="l" t="t" r="r" b="b"/>
              <a:pathLst>
                <a:path w="4979" h="4947" extrusionOk="0">
                  <a:moveTo>
                    <a:pt x="2804" y="2080"/>
                  </a:moveTo>
                  <a:cubicBezTo>
                    <a:pt x="2678" y="2395"/>
                    <a:pt x="2458" y="2647"/>
                    <a:pt x="2174" y="2710"/>
                  </a:cubicBezTo>
                  <a:lnTo>
                    <a:pt x="2174" y="2080"/>
                  </a:lnTo>
                  <a:close/>
                  <a:moveTo>
                    <a:pt x="1828" y="694"/>
                  </a:moveTo>
                  <a:cubicBezTo>
                    <a:pt x="2300" y="694"/>
                    <a:pt x="2678" y="977"/>
                    <a:pt x="2804" y="1418"/>
                  </a:cubicBezTo>
                  <a:lnTo>
                    <a:pt x="1828" y="1418"/>
                  </a:lnTo>
                  <a:cubicBezTo>
                    <a:pt x="1607" y="1418"/>
                    <a:pt x="1481" y="1576"/>
                    <a:pt x="1481" y="1765"/>
                  </a:cubicBezTo>
                  <a:lnTo>
                    <a:pt x="1481" y="2741"/>
                  </a:lnTo>
                  <a:cubicBezTo>
                    <a:pt x="1072" y="2584"/>
                    <a:pt x="757" y="2206"/>
                    <a:pt x="757" y="1765"/>
                  </a:cubicBezTo>
                  <a:cubicBezTo>
                    <a:pt x="757" y="1166"/>
                    <a:pt x="1229" y="694"/>
                    <a:pt x="1828" y="694"/>
                  </a:cubicBezTo>
                  <a:close/>
                  <a:moveTo>
                    <a:pt x="4254" y="2080"/>
                  </a:moveTo>
                  <a:lnTo>
                    <a:pt x="4254" y="4222"/>
                  </a:lnTo>
                  <a:lnTo>
                    <a:pt x="2143" y="4222"/>
                  </a:lnTo>
                  <a:lnTo>
                    <a:pt x="2143" y="3466"/>
                  </a:lnTo>
                  <a:cubicBezTo>
                    <a:pt x="2804" y="3308"/>
                    <a:pt x="3371" y="2804"/>
                    <a:pt x="3498" y="2080"/>
                  </a:cubicBezTo>
                  <a:close/>
                  <a:moveTo>
                    <a:pt x="1796" y="0"/>
                  </a:moveTo>
                  <a:cubicBezTo>
                    <a:pt x="788" y="0"/>
                    <a:pt x="0" y="788"/>
                    <a:pt x="0" y="1765"/>
                  </a:cubicBezTo>
                  <a:cubicBezTo>
                    <a:pt x="0" y="2615"/>
                    <a:pt x="599" y="3340"/>
                    <a:pt x="1418" y="3497"/>
                  </a:cubicBezTo>
                  <a:lnTo>
                    <a:pt x="1418" y="4600"/>
                  </a:lnTo>
                  <a:cubicBezTo>
                    <a:pt x="1418" y="4789"/>
                    <a:pt x="1576" y="4947"/>
                    <a:pt x="1796" y="4947"/>
                  </a:cubicBezTo>
                  <a:lnTo>
                    <a:pt x="4569" y="4947"/>
                  </a:lnTo>
                  <a:cubicBezTo>
                    <a:pt x="4789" y="4947"/>
                    <a:pt x="4947" y="4789"/>
                    <a:pt x="4947" y="4600"/>
                  </a:cubicBezTo>
                  <a:lnTo>
                    <a:pt x="4947" y="1796"/>
                  </a:lnTo>
                  <a:cubicBezTo>
                    <a:pt x="4978" y="1576"/>
                    <a:pt x="4821" y="1418"/>
                    <a:pt x="4632" y="1418"/>
                  </a:cubicBezTo>
                  <a:lnTo>
                    <a:pt x="3498" y="1418"/>
                  </a:lnTo>
                  <a:cubicBezTo>
                    <a:pt x="3371" y="631"/>
                    <a:pt x="2647"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013741077"/>
      </p:ext>
    </p:extLst>
  </p:cSld>
  <p:clrMapOvr>
    <a:masterClrMapping/>
  </p:clrMapOvr>
  <mc:AlternateContent xmlns:mc="http://schemas.openxmlformats.org/markup-compatibility/2006" xmlns:p14="http://schemas.microsoft.com/office/powerpoint/2010/main">
    <mc:Choice Requires="p14">
      <p:transition p14:dur="10" advTm="81511"/>
    </mc:Choice>
    <mc:Fallback xmlns="">
      <p:transition advTm="81511"/>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2309" y="15671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سلبيات المنصات التعليمية الإلكترونية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508760" y="1904887"/>
            <a:ext cx="9574547" cy="2900153"/>
          </a:xfrm>
          <a:prstGeom prst="rect">
            <a:avLst/>
          </a:prstGeom>
          <a:noFill/>
        </p:spPr>
        <p:txBody>
          <a:bodyPr wrap="square" rtlCol="0">
            <a:spAutoFit/>
          </a:bodyPr>
          <a:lstStyle/>
          <a:p>
            <a:pPr algn="r" rtl="1" fontAlgn="base">
              <a:lnSpc>
                <a:spcPts val="2820"/>
              </a:lnSpc>
              <a:spcAft>
                <a:spcPts val="1800"/>
              </a:spcAft>
            </a:pPr>
            <a:r>
              <a:rPr lang="ar-SA" sz="1600" dirty="0">
                <a:solidFill>
                  <a:srgbClr val="333333"/>
                </a:solidFill>
                <a:latin typeface="Alexandria Light" pitchFamily="2" charset="-78"/>
                <a:cs typeface="Alexandria Light" pitchFamily="2" charset="-78"/>
              </a:rPr>
              <a:t>8- ي</a:t>
            </a:r>
            <a:r>
              <a:rPr lang="ar-SA" sz="1600" b="0" i="0" dirty="0">
                <a:solidFill>
                  <a:srgbClr val="333333"/>
                </a:solidFill>
                <a:effectLst/>
                <a:latin typeface="Alexandria Light" pitchFamily="2" charset="-78"/>
                <a:cs typeface="Alexandria Light" pitchFamily="2" charset="-78"/>
              </a:rPr>
              <a:t>حتاج التعلّم عبرَ المنصّاتِ التعليميّة  إلى إقبال وانضباط ذاتي ورغبة من المتعلّم نحو التعلُّم، وهذا ما قد لا يتوافر عند البعض من المتعلّمين.</a:t>
            </a:r>
          </a:p>
          <a:p>
            <a:pPr algn="r" rtl="1" fontAlgn="base">
              <a:lnSpc>
                <a:spcPts val="2820"/>
              </a:lnSpc>
              <a:spcAft>
                <a:spcPts val="1800"/>
              </a:spcAft>
            </a:pPr>
            <a:r>
              <a:rPr lang="ar-SA" sz="1600" dirty="0">
                <a:solidFill>
                  <a:srgbClr val="333333"/>
                </a:solidFill>
                <a:latin typeface="Alexandria Light" pitchFamily="2" charset="-78"/>
                <a:cs typeface="Alexandria Light" pitchFamily="2" charset="-78"/>
              </a:rPr>
              <a:t>9- </a:t>
            </a:r>
            <a:r>
              <a:rPr lang="ar-SA" sz="1600" b="0" i="0" dirty="0">
                <a:solidFill>
                  <a:srgbClr val="333333"/>
                </a:solidFill>
                <a:effectLst/>
                <a:latin typeface="Alexandria Light" pitchFamily="2" charset="-78"/>
                <a:cs typeface="Alexandria Light" pitchFamily="2" charset="-78"/>
              </a:rPr>
              <a:t>الوقت والجهد الإضافي الملقى على عاتق المعلم في تجهيز المحتوى الإلكتروني وتحضيره، وانتقاء مصادر تعليميّة موثوقة؛ لعرضها على جمهور المتعلّمين.</a:t>
            </a:r>
          </a:p>
          <a:p>
            <a:pPr algn="r" rtl="1" fontAlgn="base">
              <a:lnSpc>
                <a:spcPts val="2820"/>
              </a:lnSpc>
              <a:spcAft>
                <a:spcPts val="1800"/>
              </a:spcAft>
            </a:pPr>
            <a:r>
              <a:rPr lang="ar-SA" sz="1600" dirty="0">
                <a:solidFill>
                  <a:srgbClr val="333333"/>
                </a:solidFill>
                <a:latin typeface="Alexandria Light" pitchFamily="2" charset="-78"/>
                <a:cs typeface="Alexandria Light" pitchFamily="2" charset="-78"/>
              </a:rPr>
              <a:t>10- </a:t>
            </a:r>
            <a:r>
              <a:rPr lang="ar-SA" sz="1600" b="0" i="0" dirty="0">
                <a:solidFill>
                  <a:srgbClr val="333333"/>
                </a:solidFill>
                <a:effectLst/>
                <a:latin typeface="Alexandria Light" pitchFamily="2" charset="-78"/>
                <a:cs typeface="Alexandria Light" pitchFamily="2" charset="-78"/>
              </a:rPr>
              <a:t>متطلبات البنيةِ التحتيةِ من شبكاتٍ الخدمةِ والإنترنت، تحتاج إلى تكلفةٍ إضافيةٍ للتشغيل</a:t>
            </a:r>
            <a:r>
              <a:rPr lang="ar-SA" sz="1600" dirty="0">
                <a:solidFill>
                  <a:srgbClr val="333333"/>
                </a:solidFill>
                <a:latin typeface="Alexandria Light" pitchFamily="2" charset="-78"/>
                <a:cs typeface="Alexandria Light" pitchFamily="2" charset="-78"/>
              </a:rPr>
              <a:t>.</a:t>
            </a:r>
            <a:endParaRPr lang="ar-SA" sz="1600" b="0" i="0" dirty="0">
              <a:solidFill>
                <a:srgbClr val="333333"/>
              </a:solidFill>
              <a:effectLst/>
              <a:latin typeface="Alexandria Light" pitchFamily="2" charset="-78"/>
              <a:cs typeface="Alexandria Light" pitchFamily="2" charset="-78"/>
            </a:endParaRPr>
          </a:p>
          <a:p>
            <a:pPr algn="r" rtl="1" fontAlgn="base">
              <a:lnSpc>
                <a:spcPts val="2820"/>
              </a:lnSpc>
              <a:spcAft>
                <a:spcPts val="1800"/>
              </a:spcAft>
            </a:pPr>
            <a:endParaRPr lang="ar-SA" sz="1600" b="0" i="0" dirty="0">
              <a:solidFill>
                <a:srgbClr val="333333"/>
              </a:solidFill>
              <a:effectLst/>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434;p51">
            <a:extLst>
              <a:ext uri="{FF2B5EF4-FFF2-40B4-BE49-F238E27FC236}">
                <a16:creationId xmlns:a16="http://schemas.microsoft.com/office/drawing/2014/main" id="{CDB3C769-C39D-4A47-A828-D4485881473E}"/>
              </a:ext>
            </a:extLst>
          </p:cNvPr>
          <p:cNvGrpSpPr/>
          <p:nvPr/>
        </p:nvGrpSpPr>
        <p:grpSpPr>
          <a:xfrm>
            <a:off x="1920240" y="3610382"/>
            <a:ext cx="774640" cy="755878"/>
            <a:chOff x="-47529700" y="2342000"/>
            <a:chExt cx="302450" cy="299900"/>
          </a:xfrm>
        </p:grpSpPr>
        <p:sp>
          <p:nvSpPr>
            <p:cNvPr id="9" name="Google Shape;5435;p51">
              <a:extLst>
                <a:ext uri="{FF2B5EF4-FFF2-40B4-BE49-F238E27FC236}">
                  <a16:creationId xmlns:a16="http://schemas.microsoft.com/office/drawing/2014/main" id="{A7234305-49B2-43B3-B821-4B27158C3D8D}"/>
                </a:ext>
              </a:extLst>
            </p:cNvPr>
            <p:cNvSpPr/>
            <p:nvPr/>
          </p:nvSpPr>
          <p:spPr>
            <a:xfrm>
              <a:off x="-47529700" y="2342000"/>
              <a:ext cx="302450" cy="299900"/>
            </a:xfrm>
            <a:custGeom>
              <a:avLst/>
              <a:gdLst/>
              <a:ahLst/>
              <a:cxnLst/>
              <a:rect l="l" t="t" r="r" b="b"/>
              <a:pathLst>
                <a:path w="12098" h="11996" extrusionOk="0">
                  <a:moveTo>
                    <a:pt x="7530" y="725"/>
                  </a:moveTo>
                  <a:cubicBezTo>
                    <a:pt x="9672" y="725"/>
                    <a:pt x="11405" y="2457"/>
                    <a:pt x="11405" y="4568"/>
                  </a:cubicBezTo>
                  <a:cubicBezTo>
                    <a:pt x="11405" y="6711"/>
                    <a:pt x="9672" y="8443"/>
                    <a:pt x="7530" y="8443"/>
                  </a:cubicBezTo>
                  <a:cubicBezTo>
                    <a:pt x="5419" y="8443"/>
                    <a:pt x="3686" y="6711"/>
                    <a:pt x="3686" y="4568"/>
                  </a:cubicBezTo>
                  <a:cubicBezTo>
                    <a:pt x="3686" y="2457"/>
                    <a:pt x="5419" y="725"/>
                    <a:pt x="7530" y="725"/>
                  </a:cubicBezTo>
                  <a:close/>
                  <a:moveTo>
                    <a:pt x="4064" y="7530"/>
                  </a:moveTo>
                  <a:cubicBezTo>
                    <a:pt x="4222" y="7719"/>
                    <a:pt x="4379" y="7876"/>
                    <a:pt x="4568" y="8034"/>
                  </a:cubicBezTo>
                  <a:lnTo>
                    <a:pt x="3686" y="8947"/>
                  </a:lnTo>
                  <a:lnTo>
                    <a:pt x="3151" y="8443"/>
                  </a:lnTo>
                  <a:lnTo>
                    <a:pt x="4064" y="7530"/>
                  </a:lnTo>
                  <a:close/>
                  <a:moveTo>
                    <a:pt x="2647" y="8916"/>
                  </a:moveTo>
                  <a:lnTo>
                    <a:pt x="3151" y="9420"/>
                  </a:lnTo>
                  <a:lnTo>
                    <a:pt x="1386" y="11184"/>
                  </a:lnTo>
                  <a:cubicBezTo>
                    <a:pt x="1323" y="11247"/>
                    <a:pt x="1237" y="11279"/>
                    <a:pt x="1146" y="11279"/>
                  </a:cubicBezTo>
                  <a:cubicBezTo>
                    <a:pt x="1056" y="11279"/>
                    <a:pt x="961" y="11247"/>
                    <a:pt x="882" y="11184"/>
                  </a:cubicBezTo>
                  <a:cubicBezTo>
                    <a:pt x="756" y="11090"/>
                    <a:pt x="756" y="10838"/>
                    <a:pt x="882" y="10680"/>
                  </a:cubicBezTo>
                  <a:lnTo>
                    <a:pt x="2647" y="8916"/>
                  </a:lnTo>
                  <a:close/>
                  <a:moveTo>
                    <a:pt x="7530" y="0"/>
                  </a:moveTo>
                  <a:cubicBezTo>
                    <a:pt x="5009" y="0"/>
                    <a:pt x="2962" y="2048"/>
                    <a:pt x="2962" y="4568"/>
                  </a:cubicBezTo>
                  <a:cubicBezTo>
                    <a:pt x="2962" y="5450"/>
                    <a:pt x="3214" y="6270"/>
                    <a:pt x="3623" y="6963"/>
                  </a:cubicBezTo>
                  <a:lnTo>
                    <a:pt x="410" y="10208"/>
                  </a:lnTo>
                  <a:cubicBezTo>
                    <a:pt x="0" y="10586"/>
                    <a:pt x="0" y="11279"/>
                    <a:pt x="410" y="11688"/>
                  </a:cubicBezTo>
                  <a:cubicBezTo>
                    <a:pt x="599" y="11893"/>
                    <a:pt x="867" y="11996"/>
                    <a:pt x="1138" y="11996"/>
                  </a:cubicBezTo>
                  <a:cubicBezTo>
                    <a:pt x="1410" y="11996"/>
                    <a:pt x="1686" y="11893"/>
                    <a:pt x="1890" y="11688"/>
                  </a:cubicBezTo>
                  <a:lnTo>
                    <a:pt x="5135" y="8475"/>
                  </a:lnTo>
                  <a:cubicBezTo>
                    <a:pt x="5829" y="8916"/>
                    <a:pt x="6679" y="9137"/>
                    <a:pt x="7530" y="9137"/>
                  </a:cubicBezTo>
                  <a:cubicBezTo>
                    <a:pt x="10050" y="9137"/>
                    <a:pt x="12098" y="7089"/>
                    <a:pt x="12098" y="4568"/>
                  </a:cubicBezTo>
                  <a:cubicBezTo>
                    <a:pt x="12098" y="2048"/>
                    <a:pt x="10050" y="0"/>
                    <a:pt x="753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436;p51">
              <a:extLst>
                <a:ext uri="{FF2B5EF4-FFF2-40B4-BE49-F238E27FC236}">
                  <a16:creationId xmlns:a16="http://schemas.microsoft.com/office/drawing/2014/main" id="{94F9B217-C33F-4C84-BBA4-910EF5D532EB}"/>
                </a:ext>
              </a:extLst>
            </p:cNvPr>
            <p:cNvSpPr/>
            <p:nvPr/>
          </p:nvSpPr>
          <p:spPr>
            <a:xfrm>
              <a:off x="-47404475" y="2395550"/>
              <a:ext cx="124475" cy="123675"/>
            </a:xfrm>
            <a:custGeom>
              <a:avLst/>
              <a:gdLst/>
              <a:ahLst/>
              <a:cxnLst/>
              <a:rect l="l" t="t" r="r" b="b"/>
              <a:pathLst>
                <a:path w="4979" h="4947" extrusionOk="0">
                  <a:moveTo>
                    <a:pt x="2804" y="2080"/>
                  </a:moveTo>
                  <a:cubicBezTo>
                    <a:pt x="2678" y="2395"/>
                    <a:pt x="2458" y="2647"/>
                    <a:pt x="2174" y="2710"/>
                  </a:cubicBezTo>
                  <a:lnTo>
                    <a:pt x="2174" y="2080"/>
                  </a:lnTo>
                  <a:close/>
                  <a:moveTo>
                    <a:pt x="1828" y="694"/>
                  </a:moveTo>
                  <a:cubicBezTo>
                    <a:pt x="2300" y="694"/>
                    <a:pt x="2678" y="977"/>
                    <a:pt x="2804" y="1418"/>
                  </a:cubicBezTo>
                  <a:lnTo>
                    <a:pt x="1828" y="1418"/>
                  </a:lnTo>
                  <a:cubicBezTo>
                    <a:pt x="1607" y="1418"/>
                    <a:pt x="1481" y="1576"/>
                    <a:pt x="1481" y="1765"/>
                  </a:cubicBezTo>
                  <a:lnTo>
                    <a:pt x="1481" y="2741"/>
                  </a:lnTo>
                  <a:cubicBezTo>
                    <a:pt x="1072" y="2584"/>
                    <a:pt x="757" y="2206"/>
                    <a:pt x="757" y="1765"/>
                  </a:cubicBezTo>
                  <a:cubicBezTo>
                    <a:pt x="757" y="1166"/>
                    <a:pt x="1229" y="694"/>
                    <a:pt x="1828" y="694"/>
                  </a:cubicBezTo>
                  <a:close/>
                  <a:moveTo>
                    <a:pt x="4254" y="2080"/>
                  </a:moveTo>
                  <a:lnTo>
                    <a:pt x="4254" y="4222"/>
                  </a:lnTo>
                  <a:lnTo>
                    <a:pt x="2143" y="4222"/>
                  </a:lnTo>
                  <a:lnTo>
                    <a:pt x="2143" y="3466"/>
                  </a:lnTo>
                  <a:cubicBezTo>
                    <a:pt x="2804" y="3308"/>
                    <a:pt x="3371" y="2804"/>
                    <a:pt x="3498" y="2080"/>
                  </a:cubicBezTo>
                  <a:close/>
                  <a:moveTo>
                    <a:pt x="1796" y="0"/>
                  </a:moveTo>
                  <a:cubicBezTo>
                    <a:pt x="788" y="0"/>
                    <a:pt x="0" y="788"/>
                    <a:pt x="0" y="1765"/>
                  </a:cubicBezTo>
                  <a:cubicBezTo>
                    <a:pt x="0" y="2615"/>
                    <a:pt x="599" y="3340"/>
                    <a:pt x="1418" y="3497"/>
                  </a:cubicBezTo>
                  <a:lnTo>
                    <a:pt x="1418" y="4600"/>
                  </a:lnTo>
                  <a:cubicBezTo>
                    <a:pt x="1418" y="4789"/>
                    <a:pt x="1576" y="4947"/>
                    <a:pt x="1796" y="4947"/>
                  </a:cubicBezTo>
                  <a:lnTo>
                    <a:pt x="4569" y="4947"/>
                  </a:lnTo>
                  <a:cubicBezTo>
                    <a:pt x="4789" y="4947"/>
                    <a:pt x="4947" y="4789"/>
                    <a:pt x="4947" y="4600"/>
                  </a:cubicBezTo>
                  <a:lnTo>
                    <a:pt x="4947" y="1796"/>
                  </a:lnTo>
                  <a:cubicBezTo>
                    <a:pt x="4978" y="1576"/>
                    <a:pt x="4821" y="1418"/>
                    <a:pt x="4632" y="1418"/>
                  </a:cubicBezTo>
                  <a:lnTo>
                    <a:pt x="3498" y="1418"/>
                  </a:lnTo>
                  <a:cubicBezTo>
                    <a:pt x="3371" y="631"/>
                    <a:pt x="2647"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987184210"/>
      </p:ext>
    </p:extLst>
  </p:cSld>
  <p:clrMapOvr>
    <a:masterClrMapping/>
  </p:clrMapOvr>
  <mc:AlternateContent xmlns:mc="http://schemas.openxmlformats.org/markup-compatibility/2006" xmlns:p14="http://schemas.microsoft.com/office/powerpoint/2010/main">
    <mc:Choice Requires="p14">
      <p:transition p14:dur="10" advTm="48400"/>
    </mc:Choice>
    <mc:Fallback xmlns="">
      <p:transition advTm="4840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7356" y="2216589"/>
            <a:ext cx="9213974" cy="3759362"/>
          </a:xfrm>
          <a:prstGeom prst="rect">
            <a:avLst/>
          </a:prstGeom>
          <a:noFill/>
        </p:spPr>
        <p:txBody>
          <a:bodyPr wrap="square" rtlCol="0">
            <a:spAutoFit/>
          </a:bodyPr>
          <a:lstStyle/>
          <a:p>
            <a:pPr marL="0" marR="0" algn="justLow" rtl="1">
              <a:lnSpc>
                <a:spcPts val="2160"/>
              </a:lnSpc>
              <a:spcAft>
                <a:spcPts val="1800"/>
              </a:spcAft>
            </a:pPr>
            <a:r>
              <a:rPr lang="ar-SA" sz="1800" b="1" dirty="0">
                <a:effectLst/>
                <a:latin typeface="Calibri" panose="020F0502020204030204" pitchFamily="34" charset="0"/>
                <a:ea typeface="Calibri" panose="020F0502020204030204" pitchFamily="34" charset="0"/>
                <a:cs typeface="Alexandria" pitchFamily="2" charset="-78"/>
              </a:rPr>
              <a:t>خاتمة</a:t>
            </a:r>
            <a:r>
              <a:rPr lang="ar-SY" sz="1800" b="1" dirty="0">
                <a:effectLst/>
                <a:latin typeface="Calibri" panose="020F0502020204030204" pitchFamily="34" charset="0"/>
                <a:ea typeface="Calibri" panose="020F0502020204030204" pitchFamily="34" charset="0"/>
                <a:cs typeface="Alexandria" pitchFamily="2" charset="-78"/>
              </a:rPr>
              <a:t>:</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R="0" lvl="0" algn="just" defTabSz="914400" rtl="1" eaLnBrk="1" fontAlgn="auto" latinLnBrk="0" hangingPunct="1">
              <a:lnSpc>
                <a:spcPts val="2980"/>
              </a:lnSpc>
              <a:spcAft>
                <a:spcPts val="1200"/>
              </a:spcAft>
              <a:buClrTx/>
              <a:buSzTx/>
              <a:tabLst/>
              <a:defRPr/>
            </a:pPr>
            <a:r>
              <a:rPr lang="ar-SA" sz="1600" dirty="0">
                <a:latin typeface="Alexandria Light" pitchFamily="2" charset="-78"/>
                <a:cs typeface="Alexandria Light" pitchFamily="2" charset="-78"/>
              </a:rPr>
              <a:t>         تناولنا في محاضرتنا هذه  مفهوم البيئات التعليمية الذكية، والتعريف بالفصول الذكية، وأهميتها، ومزاياها، والمتطلبات التكنولوجية لتطبيقها، و</a:t>
            </a:r>
            <a:r>
              <a:rPr lang="ar-SA" sz="1600" i="0" dirty="0">
                <a:solidFill>
                  <a:srgbClr val="2E2E2E"/>
                </a:solidFill>
                <a:effectLst/>
                <a:latin typeface="Alexandria Light" pitchFamily="2" charset="-78"/>
                <a:cs typeface="Alexandria Light" pitchFamily="2" charset="-78"/>
              </a:rPr>
              <a:t>استخدام الفصول الدراسية الذكيّة في المؤسسات التعليمية، و</a:t>
            </a:r>
            <a:r>
              <a:rPr lang="ar-SA" sz="1600" dirty="0">
                <a:effectLst/>
                <a:latin typeface="Alexandria Light" pitchFamily="2" charset="-78"/>
                <a:ea typeface="Calibri" panose="020F0502020204030204" pitchFamily="34" charset="0"/>
                <a:cs typeface="Alexandria Light" pitchFamily="2" charset="-78"/>
              </a:rPr>
              <a:t>عوائق تعترض انتشارها،</a:t>
            </a:r>
            <a:r>
              <a:rPr lang="ar-SA" sz="1600" i="0" dirty="0">
                <a:solidFill>
                  <a:srgbClr val="2E2E2E"/>
                </a:solidFill>
                <a:effectLst/>
                <a:latin typeface="Alexandria Light" pitchFamily="2" charset="-78"/>
                <a:cs typeface="Alexandria Light" pitchFamily="2" charset="-78"/>
              </a:rPr>
              <a:t> والتعريف بالمنصات التعليمية الإلكترونية، وخصائصها، ومكوناتها، وأهدافها، </a:t>
            </a:r>
            <a:r>
              <a:rPr lang="ar-SA" sz="1600" i="0" dirty="0" err="1">
                <a:solidFill>
                  <a:srgbClr val="2E2E2E"/>
                </a:solidFill>
                <a:effectLst/>
                <a:latin typeface="Alexandria Light" pitchFamily="2" charset="-78"/>
                <a:cs typeface="Alexandria Light" pitchFamily="2" charset="-78"/>
              </a:rPr>
              <a:t>وإيجابياتها</a:t>
            </a:r>
            <a:r>
              <a:rPr lang="ar-SA" sz="1600" i="0" dirty="0">
                <a:solidFill>
                  <a:srgbClr val="2E2E2E"/>
                </a:solidFill>
                <a:effectLst/>
                <a:latin typeface="Alexandria Light" pitchFamily="2" charset="-78"/>
                <a:cs typeface="Alexandria Light" pitchFamily="2" charset="-78"/>
              </a:rPr>
              <a:t>، وسلبياتها.</a:t>
            </a:r>
            <a:endParaRPr kumimoji="0" lang="ar-SA" sz="16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endParaRPr>
          </a:p>
          <a:p>
            <a:pPr algn="justLow" rtl="1">
              <a:lnSpc>
                <a:spcPts val="1920"/>
              </a:lnSpc>
              <a:spcAft>
                <a:spcPts val="1800"/>
              </a:spcAft>
            </a:pPr>
            <a:endParaRPr lang="ar-SA" sz="1600" dirty="0">
              <a:latin typeface="Alexandria Light" pitchFamily="2" charset="-78"/>
              <a:cs typeface="Alexandria Light" pitchFamily="2" charset="-78"/>
            </a:endParaRPr>
          </a:p>
          <a:p>
            <a:pPr algn="ctr" rtl="1">
              <a:lnSpc>
                <a:spcPts val="2960"/>
              </a:lnSpc>
              <a:spcAft>
                <a:spcPts val="2000"/>
              </a:spcAft>
            </a:pPr>
            <a:r>
              <a:rPr lang="ar-SA" sz="1800" dirty="0">
                <a:latin typeface="Alexandria Light" pitchFamily="2" charset="-78"/>
                <a:cs typeface="Alexandria Light" pitchFamily="2" charset="-78"/>
              </a:rPr>
              <a:t>مع تمنياتي بالتوفيق لطلابنا الأعزاء</a:t>
            </a:r>
          </a:p>
          <a:p>
            <a:pPr marL="78105" marR="0" algn="just" rtl="1">
              <a:lnSpc>
                <a:spcPts val="2960"/>
              </a:lnSpc>
              <a:spcBef>
                <a:spcPts val="0"/>
              </a:spcBef>
              <a:spcAft>
                <a:spcPts val="1800"/>
              </a:spcAft>
              <a:tabLst>
                <a:tab pos="78105" algn="l"/>
              </a:tabLst>
            </a:pPr>
            <a:endParaRPr lang="en-US" sz="18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25416439"/>
      </p:ext>
    </p:extLst>
  </p:cSld>
  <p:clrMapOvr>
    <a:masterClrMapping/>
  </p:clrMapOvr>
  <mc:AlternateContent xmlns:mc="http://schemas.openxmlformats.org/markup-compatibility/2006" xmlns:p14="http://schemas.microsoft.com/office/powerpoint/2010/main">
    <mc:Choice Requires="p14">
      <p:transition p14:dur="10" advTm="52022"/>
    </mc:Choice>
    <mc:Fallback xmlns="">
      <p:transition advTm="52022"/>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63389" y="1285192"/>
            <a:ext cx="9212598" cy="4750147"/>
          </a:xfrm>
          <a:prstGeom prst="rect">
            <a:avLst/>
          </a:prstGeom>
          <a:noFill/>
        </p:spPr>
        <p:txBody>
          <a:bodyPr wrap="square" rtlCol="0">
            <a:spAutoFit/>
          </a:bodyPr>
          <a:lstStyle/>
          <a:p>
            <a:pPr algn="justLow" rtl="1">
              <a:lnSpc>
                <a:spcPts val="1560"/>
              </a:lnSpc>
              <a:spcAft>
                <a:spcPts val="600"/>
              </a:spcAft>
            </a:pPr>
            <a:r>
              <a:rPr lang="ar-SA" sz="1400" dirty="0">
                <a:latin typeface="Alexandria Medium" pitchFamily="2" charset="-78"/>
                <a:cs typeface="Alexandria Medium" pitchFamily="2" charset="-78"/>
              </a:rPr>
              <a:t>المراجع العربية والأجنبية</a:t>
            </a:r>
            <a:r>
              <a:rPr lang="ar-SA" sz="1400" dirty="0">
                <a:latin typeface="Simplified Arabic" panose="02020603050405020304" pitchFamily="18" charset="-78"/>
                <a:cs typeface="Simplified Arabic" panose="02020603050405020304" pitchFamily="18" charset="-78"/>
              </a:rPr>
              <a:t>:</a:t>
            </a:r>
          </a:p>
          <a:p>
            <a:pPr lvl="0" algn="justLow" rtl="1">
              <a:lnSpc>
                <a:spcPts val="1680"/>
              </a:lnSpc>
              <a:spcAft>
                <a:spcPts val="1200"/>
              </a:spcAft>
            </a:pPr>
            <a:r>
              <a:rPr lang="ar-SA" sz="1400" dirty="0">
                <a:effectLst/>
                <a:latin typeface="Alexandria Light" pitchFamily="2" charset="-78"/>
                <a:ea typeface="Calibri" panose="020F0502020204030204" pitchFamily="34" charset="0"/>
                <a:cs typeface="Alexandria Light" pitchFamily="2" charset="-78"/>
              </a:rPr>
              <a:t>حسن ربحًي مهدي (2015). كتاب </a:t>
            </a:r>
            <a:r>
              <a:rPr lang="ar-SA" sz="1400" dirty="0" err="1">
                <a:effectLst/>
                <a:latin typeface="Alexandria Light" pitchFamily="2" charset="-78"/>
                <a:ea typeface="Calibri" panose="020F0502020204030204" pitchFamily="34" charset="0"/>
                <a:cs typeface="Alexandria Light" pitchFamily="2" charset="-78"/>
              </a:rPr>
              <a:t>تكنولوجٌا</a:t>
            </a:r>
            <a:r>
              <a:rPr lang="ar-SA" sz="1400" dirty="0">
                <a:effectLst/>
                <a:latin typeface="Alexandria Light" pitchFamily="2" charset="-78"/>
                <a:ea typeface="Calibri" panose="020F0502020204030204" pitchFamily="34" charset="0"/>
                <a:cs typeface="Alexandria Light" pitchFamily="2" charset="-78"/>
              </a:rPr>
              <a:t> التعليم والتعلّم، دار المسٌرة، الأردن.</a:t>
            </a:r>
            <a:endParaRPr lang="en-US" sz="1400" dirty="0">
              <a:effectLst/>
              <a:latin typeface="Alexandria Light" pitchFamily="2" charset="-78"/>
              <a:ea typeface="Calibri" panose="020F0502020204030204" pitchFamily="34" charset="0"/>
              <a:cs typeface="Alexandria Light" pitchFamily="2" charset="-78"/>
            </a:endParaRPr>
          </a:p>
          <a:p>
            <a:pPr lvl="0" algn="justLow" rtl="1">
              <a:lnSpc>
                <a:spcPts val="1680"/>
              </a:lnSpc>
              <a:spcAft>
                <a:spcPts val="1200"/>
              </a:spcAft>
            </a:pPr>
            <a:r>
              <a:rPr lang="ar-SY" sz="1400" dirty="0">
                <a:effectLst/>
                <a:latin typeface="Alexandria Light" pitchFamily="2" charset="-78"/>
                <a:ea typeface="Calibri" panose="020F0502020204030204" pitchFamily="34" charset="0"/>
                <a:cs typeface="Alexandria Light" pitchFamily="2" charset="-78"/>
              </a:rPr>
              <a:t>خميس، محمد عطية (2006). </a:t>
            </a:r>
            <a:r>
              <a:rPr lang="ar-SY" sz="1400" i="1" dirty="0">
                <a:effectLst/>
                <a:latin typeface="Alexandria Light" pitchFamily="2" charset="-78"/>
                <a:ea typeface="Calibri" panose="020F0502020204030204" pitchFamily="34" charset="0"/>
                <a:cs typeface="Alexandria Light" pitchFamily="2" charset="-78"/>
              </a:rPr>
              <a:t>تكنولوجيا إنتاج مصادر التعلّم</a:t>
            </a:r>
            <a:r>
              <a:rPr lang="ar-SY" sz="1400" dirty="0">
                <a:effectLst/>
                <a:latin typeface="Alexandria Light" pitchFamily="2" charset="-78"/>
                <a:ea typeface="Calibri" panose="020F0502020204030204" pitchFamily="34" charset="0"/>
                <a:cs typeface="Alexandria Light" pitchFamily="2" charset="-78"/>
              </a:rPr>
              <a:t>. القاهرة: مكتبة دار السحاب للنشر والتوزيع.</a:t>
            </a:r>
            <a:endParaRPr lang="en-US" sz="1400" dirty="0">
              <a:effectLst/>
              <a:latin typeface="Alexandria Light" pitchFamily="2" charset="-78"/>
              <a:ea typeface="Calibri" panose="020F0502020204030204" pitchFamily="34" charset="0"/>
              <a:cs typeface="Alexandria Light" pitchFamily="2" charset="-78"/>
            </a:endParaRPr>
          </a:p>
          <a:p>
            <a:pPr lvl="0" algn="justLow" rtl="1">
              <a:lnSpc>
                <a:spcPts val="1680"/>
              </a:lnSpc>
              <a:spcAft>
                <a:spcPts val="1200"/>
              </a:spcAft>
            </a:pPr>
            <a:r>
              <a:rPr lang="ar-SA" sz="1400" dirty="0">
                <a:effectLst/>
                <a:latin typeface="Alexandria Light" pitchFamily="2" charset="-78"/>
                <a:ea typeface="Calibri" panose="020F0502020204030204" pitchFamily="34" charset="0"/>
                <a:cs typeface="Alexandria Light" pitchFamily="2" charset="-78"/>
              </a:rPr>
              <a:t>العدلي، ياسمين محمود محمد (2023). تطوير بيئة تعلم ذكية قائمة على الواقع المعزز لتنمية مهارات إنتاج الكتاب التفاعلي لدى طالب الدراسات العليا في كلية التربية"، مجلة تكنولوجيا التعليم والتعلم الرقمي، مجلد الرابع - العدد الثالث عشر.</a:t>
            </a:r>
            <a:endParaRPr lang="en-US" sz="1400" dirty="0">
              <a:effectLst/>
              <a:latin typeface="Alexandria Light" pitchFamily="2" charset="-78"/>
              <a:ea typeface="Calibri" panose="020F0502020204030204" pitchFamily="34" charset="0"/>
              <a:cs typeface="Alexandria Light" pitchFamily="2" charset="-78"/>
            </a:endParaRPr>
          </a:p>
          <a:p>
            <a:pPr lvl="0" algn="justLow" rtl="1">
              <a:lnSpc>
                <a:spcPts val="1680"/>
              </a:lnSpc>
              <a:spcAft>
                <a:spcPts val="1200"/>
              </a:spcAft>
            </a:pPr>
            <a:r>
              <a:rPr lang="ar-SA" sz="1400" dirty="0" err="1">
                <a:effectLst/>
                <a:latin typeface="Alexandria Light" pitchFamily="2" charset="-78"/>
                <a:ea typeface="Calibri" panose="020F0502020204030204" pitchFamily="34" charset="0"/>
                <a:cs typeface="Alexandria Light" pitchFamily="2" charset="-78"/>
              </a:rPr>
              <a:t>الوشاحي</a:t>
            </a:r>
            <a:r>
              <a:rPr lang="ar-SA" sz="1400" dirty="0">
                <a:effectLst/>
                <a:latin typeface="Alexandria Light" pitchFamily="2" charset="-78"/>
                <a:ea typeface="Calibri" panose="020F0502020204030204" pitchFamily="34" charset="0"/>
                <a:cs typeface="Alexandria Light" pitchFamily="2" charset="-78"/>
              </a:rPr>
              <a:t>، غادة السيد ومحمد، أسماء صلاح ومصطفى، إيمان عبد العظيم (2022). المنصات التعليمية مدخل لتحقيق التنمية المهنية المستدامة للمعلم "دراسة ميدانية "، المجلة التربوية لتعليم الكبار، كلية التربية، جامعة أسيوط، المجلد الرابع، العدد الأول.</a:t>
            </a:r>
            <a:endParaRPr lang="en-US" sz="1400" dirty="0">
              <a:effectLst/>
              <a:latin typeface="Alexandria Light" pitchFamily="2" charset="-78"/>
              <a:ea typeface="Calibri" panose="020F0502020204030204" pitchFamily="34" charset="0"/>
              <a:cs typeface="Alexandria Light" pitchFamily="2" charset="-78"/>
            </a:endParaRPr>
          </a:p>
          <a:p>
            <a:pPr lvl="0" algn="justLow" rtl="0">
              <a:lnSpc>
                <a:spcPts val="1680"/>
              </a:lnSpc>
              <a:spcAft>
                <a:spcPts val="1200"/>
              </a:spcAft>
            </a:pPr>
            <a:r>
              <a:rPr lang="en-US" sz="1400" dirty="0">
                <a:effectLst/>
                <a:latin typeface="Alexandria Light" pitchFamily="2" charset="-78"/>
                <a:ea typeface="Calibri" panose="020F0502020204030204" pitchFamily="34" charset="0"/>
                <a:cs typeface="Alexandria Light" pitchFamily="2" charset="-78"/>
              </a:rPr>
              <a:t>Iglesias, A., Martínez, P., </a:t>
            </a:r>
            <a:r>
              <a:rPr lang="en-US" sz="1400" dirty="0" err="1">
                <a:effectLst/>
                <a:latin typeface="Alexandria Light" pitchFamily="2" charset="-78"/>
                <a:ea typeface="Calibri" panose="020F0502020204030204" pitchFamily="34" charset="0"/>
                <a:cs typeface="Alexandria Light" pitchFamily="2" charset="-78"/>
              </a:rPr>
              <a:t>Aler</a:t>
            </a:r>
            <a:r>
              <a:rPr lang="en-US" sz="1400" dirty="0">
                <a:effectLst/>
                <a:latin typeface="Alexandria Light" pitchFamily="2" charset="-78"/>
                <a:ea typeface="Calibri" panose="020F0502020204030204" pitchFamily="34" charset="0"/>
                <a:cs typeface="Alexandria Light" pitchFamily="2" charset="-78"/>
              </a:rPr>
              <a:t>, R., &amp; Fernández, F. (2009). Learning teaching strategies in an adaptive and intelligent educational system through reinforcement learning. Applied Intelligence, 31(1), 89-106.</a:t>
            </a:r>
          </a:p>
          <a:p>
            <a:pPr lvl="0" algn="justLow" rtl="0">
              <a:lnSpc>
                <a:spcPts val="1680"/>
              </a:lnSpc>
              <a:spcAft>
                <a:spcPts val="1200"/>
              </a:spcAft>
            </a:pPr>
            <a:r>
              <a:rPr lang="en-US" sz="1400" dirty="0" err="1">
                <a:effectLst/>
                <a:latin typeface="Alexandria Light" pitchFamily="2" charset="-78"/>
                <a:ea typeface="Calibri" panose="020F0502020204030204" pitchFamily="34" charset="0"/>
                <a:cs typeface="Alexandria Light" pitchFamily="2" charset="-78"/>
              </a:rPr>
              <a:t>Ozatok</a:t>
            </a:r>
            <a:r>
              <a:rPr lang="en-US" sz="1400" dirty="0">
                <a:effectLst/>
                <a:latin typeface="Alexandria Light" pitchFamily="2" charset="-78"/>
                <a:ea typeface="Calibri" panose="020F0502020204030204" pitchFamily="34" charset="0"/>
                <a:cs typeface="Alexandria Light" pitchFamily="2" charset="-78"/>
              </a:rPr>
              <a:t>, M., &amp; Brett, C. (2012). Social Presence and Online Learning : A Review Of Research, </a:t>
            </a:r>
            <a:r>
              <a:rPr lang="en-US" sz="1400" i="1" dirty="0">
                <a:effectLst/>
                <a:latin typeface="Alexandria Light" pitchFamily="2" charset="-78"/>
                <a:ea typeface="Calibri" panose="020F0502020204030204" pitchFamily="34" charset="0"/>
                <a:cs typeface="Alexandria Light" pitchFamily="2" charset="-78"/>
              </a:rPr>
              <a:t>The Journal Of Distance Education, 26 </a:t>
            </a:r>
            <a:r>
              <a:rPr lang="en-US" sz="1400" dirty="0">
                <a:effectLst/>
                <a:latin typeface="Alexandria Light" pitchFamily="2" charset="-78"/>
                <a:ea typeface="Calibri" panose="020F0502020204030204" pitchFamily="34" charset="0"/>
                <a:cs typeface="Alexandria Light" pitchFamily="2" charset="-78"/>
              </a:rPr>
              <a:t>(2).</a:t>
            </a:r>
          </a:p>
          <a:p>
            <a:pPr lvl="0" algn="justLow" rtl="0">
              <a:lnSpc>
                <a:spcPts val="1680"/>
              </a:lnSpc>
              <a:spcAft>
                <a:spcPts val="1200"/>
              </a:spcAft>
            </a:pPr>
            <a:r>
              <a:rPr lang="en-US" sz="1400" dirty="0">
                <a:effectLst/>
                <a:latin typeface="Alexandria Light" pitchFamily="2" charset="-78"/>
                <a:ea typeface="Calibri" panose="020F0502020204030204" pitchFamily="34" charset="0"/>
                <a:cs typeface="Alexandria Light" pitchFamily="2" charset="-78"/>
              </a:rPr>
              <a:t>UNESCO. OER development and publishing initiatives. Available online http://oerwiki.iiepunesco.org/index.php?title=OER_development_and_publishing_initiatives. (Last Accessed Jan. 11, 2009)</a:t>
            </a:r>
          </a:p>
          <a:p>
            <a:pPr marL="342900" indent="-342900" algn="justLow" rtl="1">
              <a:lnSpc>
                <a:spcPts val="2080"/>
              </a:lnSpc>
              <a:spcAft>
                <a:spcPts val="800"/>
              </a:spcAft>
              <a:buFont typeface="Arial" panose="020B0604020202020204" pitchFamily="34" charset="0"/>
              <a:buChar char="•"/>
              <a:tabLst>
                <a:tab pos="457200" algn="l"/>
              </a:tabLst>
            </a:pPr>
            <a:endParaRPr lang="en-US" sz="1400" dirty="0">
              <a:highlight>
                <a:srgbClr val="FFFF00"/>
              </a:highlight>
              <a:latin typeface="Alexandria Light" pitchFamily="2" charset="-78"/>
              <a:ea typeface="Calibri" panose="020F0502020204030204" pitchFamily="34" charset="0"/>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1">
            <a:extLst>
              <a:ext uri="{FF2B5EF4-FFF2-40B4-BE49-F238E27FC236}">
                <a16:creationId xmlns:a16="http://schemas.microsoft.com/office/drawing/2014/main" id="{3877FDEB-CFD9-4D42-96B7-EB5DD8F46453}"/>
              </a:ext>
            </a:extLst>
          </p:cNvPr>
          <p:cNvSpPr>
            <a:spLocks noChangeArrowheads="1"/>
          </p:cNvSpPr>
          <p:nvPr/>
        </p:nvSpPr>
        <p:spPr bwMode="auto">
          <a:xfrm>
            <a:off x="0" y="0"/>
            <a:ext cx="12192000" cy="45720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ar-SA" sz="2100" b="0" i="0" u="none" strike="noStrike" cap="none" normalizeH="0" baseline="0">
                <a:ln>
                  <a:noFill/>
                </a:ln>
                <a:solidFill>
                  <a:srgbClr val="202124"/>
                </a:solidFill>
                <a:effectLst/>
                <a:latin typeface="inherit"/>
              </a:rPr>
              <a:t>Educational Technology</a:t>
            </a:r>
            <a:r>
              <a:rPr kumimoji="0" lang="ar-SA" altLang="ar-SA" sz="1100" b="0" i="0" u="none" strike="noStrike" cap="none" normalizeH="0" baseline="0">
                <a:ln>
                  <a:noFill/>
                </a:ln>
                <a:solidFill>
                  <a:schemeClr val="tx1"/>
                </a:solidFill>
                <a:effectLst/>
              </a:rPr>
              <a:t> </a:t>
            </a:r>
            <a:endParaRPr kumimoji="0" lang="ar-SA" altLang="ar-SA"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495940231"/>
      </p:ext>
    </p:extLst>
  </p:cSld>
  <p:clrMapOvr>
    <a:masterClrMapping/>
  </p:clrMapOvr>
  <mc:AlternateContent xmlns:mc="http://schemas.openxmlformats.org/markup-compatibility/2006" xmlns:p14="http://schemas.microsoft.com/office/powerpoint/2010/main">
    <mc:Choice Requires="p14">
      <p:transition spd="slow" p14:dur="2000" advTm="1310"/>
    </mc:Choice>
    <mc:Fallback xmlns="">
      <p:transition spd="slow" advTm="131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753"/>
    </mc:Choice>
    <mc:Fallback xmlns="">
      <p:transition spd="slow" advTm="3753"/>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704C8A9-CAA9-4E45-BD95-D60DA5B79FD6}"/>
</file>

<file path=customXml/itemProps2.xml><?xml version="1.0" encoding="utf-8"?>
<ds:datastoreItem xmlns:ds="http://schemas.openxmlformats.org/officeDocument/2006/customXml" ds:itemID="{5A4E7978-415C-4887-B912-EA9CE3A9819C}"/>
</file>

<file path=customXml/itemProps3.xml><?xml version="1.0" encoding="utf-8"?>
<ds:datastoreItem xmlns:ds="http://schemas.openxmlformats.org/officeDocument/2006/customXml" ds:itemID="{23FFF585-AA32-4267-8850-C867BAA7BE47}"/>
</file>

<file path=docProps/app.xml><?xml version="1.0" encoding="utf-8"?>
<Properties xmlns="http://schemas.openxmlformats.org/officeDocument/2006/extended-properties" xmlns:vt="http://schemas.openxmlformats.org/officeDocument/2006/docPropsVTypes">
  <TotalTime>18334</TotalTime>
  <Words>4421</Words>
  <Application>Microsoft Office PowerPoint</Application>
  <PresentationFormat>شاشة عريضة</PresentationFormat>
  <Paragraphs>340</Paragraphs>
  <Slides>47</Slides>
  <Notes>8</Notes>
  <HiddenSlides>0</HiddenSlides>
  <MMClips>0</MMClips>
  <ScaleCrop>false</ScaleCrop>
  <HeadingPairs>
    <vt:vector size="6" baseType="variant">
      <vt:variant>
        <vt:lpstr>الخطوط المستخدمة</vt:lpstr>
      </vt:variant>
      <vt:variant>
        <vt:i4>12</vt:i4>
      </vt:variant>
      <vt:variant>
        <vt:lpstr>نسق</vt:lpstr>
      </vt:variant>
      <vt:variant>
        <vt:i4>1</vt:i4>
      </vt:variant>
      <vt:variant>
        <vt:lpstr>عناوين الشرائح</vt:lpstr>
      </vt:variant>
      <vt:variant>
        <vt:i4>47</vt:i4>
      </vt:variant>
    </vt:vector>
  </HeadingPairs>
  <TitlesOfParts>
    <vt:vector size="60" baseType="lpstr">
      <vt:lpstr>Alexandria</vt:lpstr>
      <vt:lpstr>Alexandria Black</vt:lpstr>
      <vt:lpstr>Alexandria Light</vt:lpstr>
      <vt:lpstr>Alexandria Medium</vt:lpstr>
      <vt:lpstr>Arial</vt:lpstr>
      <vt:lpstr>Calibri</vt:lpstr>
      <vt:lpstr>Calibri Light</vt:lpstr>
      <vt:lpstr>inherit</vt:lpstr>
      <vt:lpstr>Poppins</vt:lpstr>
      <vt:lpstr>Simplified Arabic</vt:lpstr>
      <vt:lpstr>SimplifiedArabic-Bold</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Ghena Moussa</cp:lastModifiedBy>
  <cp:revision>969</cp:revision>
  <dcterms:created xsi:type="dcterms:W3CDTF">2023-04-29T09:08:00Z</dcterms:created>
  <dcterms:modified xsi:type="dcterms:W3CDTF">2024-03-04T18:23:01Z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