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90" r:id="rId4"/>
    <p:sldId id="259" r:id="rId5"/>
    <p:sldId id="260" r:id="rId6"/>
    <p:sldId id="261" r:id="rId7"/>
    <p:sldId id="291" r:id="rId8"/>
    <p:sldId id="262" r:id="rId9"/>
    <p:sldId id="263" r:id="rId10"/>
    <p:sldId id="292" r:id="rId11"/>
    <p:sldId id="265" r:id="rId12"/>
    <p:sldId id="294" r:id="rId13"/>
    <p:sldId id="289" r:id="rId14"/>
    <p:sldId id="266" r:id="rId15"/>
    <p:sldId id="288" r:id="rId16"/>
    <p:sldId id="313" r:id="rId17"/>
    <p:sldId id="314" r:id="rId18"/>
    <p:sldId id="315" r:id="rId19"/>
    <p:sldId id="316" r:id="rId20"/>
    <p:sldId id="317" r:id="rId21"/>
    <p:sldId id="318" r:id="rId22"/>
    <p:sldId id="319" r:id="rId23"/>
    <p:sldId id="267" r:id="rId24"/>
    <p:sldId id="295" r:id="rId25"/>
    <p:sldId id="268" r:id="rId26"/>
    <p:sldId id="269" r:id="rId27"/>
    <p:sldId id="270" r:id="rId28"/>
    <p:sldId id="271" r:id="rId29"/>
    <p:sldId id="272" r:id="rId30"/>
    <p:sldId id="273" r:id="rId31"/>
    <p:sldId id="274" r:id="rId32"/>
    <p:sldId id="275" r:id="rId33"/>
    <p:sldId id="276" r:id="rId34"/>
    <p:sldId id="277" r:id="rId35"/>
    <p:sldId id="278" r:id="rId36"/>
    <p:sldId id="296" r:id="rId37"/>
    <p:sldId id="279" r:id="rId38"/>
    <p:sldId id="297" r:id="rId39"/>
    <p:sldId id="287" r:id="rId40"/>
    <p:sldId id="280" r:id="rId41"/>
    <p:sldId id="281" r:id="rId42"/>
    <p:sldId id="298" r:id="rId43"/>
    <p:sldId id="31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483818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Final Project </a:t>
            </a:r>
          </a:p>
          <a:p>
            <a:r>
              <a:rPr lang="en-US" sz="2800" dirty="0">
                <a:solidFill>
                  <a:srgbClr val="24A9E1"/>
                </a:solidFill>
                <a:latin typeface="Tajawal Medium" panose="00000600000000000000" pitchFamily="2" charset="-78"/>
                <a:cs typeface="Tajawal Medium" panose="00000600000000000000" pitchFamily="2" charset="-78"/>
              </a:rPr>
              <a:t>Prepared by Walid Soliman</a:t>
            </a:r>
          </a:p>
          <a:p>
            <a:r>
              <a:rPr lang="en-US" sz="2800" dirty="0">
                <a:solidFill>
                  <a:srgbClr val="FF9518"/>
                </a:solidFill>
                <a:latin typeface="Tajawal Medium" panose="00000600000000000000" pitchFamily="2" charset="-78"/>
                <a:cs typeface="Tajawal Medium" panose="00000600000000000000" pitchFamily="2" charset="-78"/>
              </a:rPr>
              <a:t>Lecture 1 </a:t>
            </a:r>
            <a:r>
              <a:rPr lang="en-US" sz="2800" b="0" i="0" dirty="0">
                <a:solidFill>
                  <a:schemeClr val="bg1"/>
                </a:solidFill>
                <a:effectLst/>
                <a:latin typeface="Roboto" panose="02000000000000000000" pitchFamily="2" charset="0"/>
              </a:rPr>
              <a:t>Orientation 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17636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697</a:t>
            </a:r>
          </a:p>
          <a:p>
            <a:r>
              <a:rPr lang="en-US" sz="2800" dirty="0">
                <a:solidFill>
                  <a:schemeClr val="bg1"/>
                </a:solidFill>
                <a:latin typeface="Tajawal Medium" panose="00000600000000000000" pitchFamily="2" charset="-78"/>
                <a:cs typeface="Tajawal Medium" panose="00000600000000000000" pitchFamily="2" charset="-78"/>
              </a:rPr>
              <a:t>MGM 697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658514" y="569536"/>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1" y="1671755"/>
            <a:ext cx="9902229" cy="2470548"/>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Calibri" panose="020F0502020204030204" pitchFamily="34" charset="0"/>
                <a:cs typeface="Arial" panose="020B0604020202020204" pitchFamily="34" charset="0"/>
              </a:rPr>
              <a:t>Gr</a:t>
            </a:r>
            <a:r>
              <a:rPr lang="en-US" sz="2000" dirty="0">
                <a:effectLst/>
                <a:latin typeface="Book Antiqua" panose="02040602050305030304" pitchFamily="18" charset="0"/>
                <a:ea typeface="Times New Roman" panose="02020603050405020304" pitchFamily="18" charset="0"/>
                <a:cs typeface="Arial" panose="020B0604020202020204" pitchFamily="34" charset="0"/>
              </a:rPr>
              <a:t>aduation projects are the fundamental building block for students and researchers to begin a prosperous future because they are a crucial practical experience that will serve as a bridge to their working lives after graduation and a true test of their abilities to analyze problems and come up with new solutions to them.</a:t>
            </a:r>
          </a:p>
        </p:txBody>
      </p:sp>
    </p:spTree>
    <p:extLst>
      <p:ext uri="{BB962C8B-B14F-4D97-AF65-F5344CB8AC3E}">
        <p14:creationId xmlns:p14="http://schemas.microsoft.com/office/powerpoint/2010/main" val="2652496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699624" y="505425"/>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44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1" y="1671755"/>
            <a:ext cx="9902229" cy="3699154"/>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importance of the graduation project stems not only from the fact that it reflects the researcher's abilities and skills, but also from its significance in fostering teamwork and team spirit, mastering work practices that are similar to practical reality, and being familiar with how to produce and manage entrepreneurial projects that can be community projects and which represent an engine of global economic growth</a:t>
            </a:r>
            <a:r>
              <a:rPr lang="ar-SA" sz="2000" dirty="0">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4" y="1846381"/>
            <a:ext cx="7359368" cy="3340273"/>
          </a:xfrm>
          <a:prstGeom prst="rect">
            <a:avLst/>
          </a:prstGeom>
          <a:noFill/>
        </p:spPr>
        <p:txBody>
          <a:bodyPr wrap="square" rtlCol="0">
            <a:spAutoFit/>
          </a:bodyPr>
          <a:lstStyle/>
          <a:p>
            <a:pPr marL="0" marR="0" algn="l" rtl="0">
              <a:lnSpc>
                <a:spcPct val="200000"/>
              </a:lnSpc>
              <a:spcBef>
                <a:spcPts val="0"/>
              </a:spcBef>
              <a:spcAft>
                <a:spcPts val="1000"/>
              </a:spcAft>
            </a:pPr>
            <a:r>
              <a:rPr lang="en-US" sz="1800" dirty="0">
                <a:effectLst/>
                <a:latin typeface="Book Antiqua" panose="02040602050305030304" pitchFamily="18" charset="0"/>
                <a:ea typeface="Times New Roman" panose="02020603050405020304" pitchFamily="18" charset="0"/>
                <a:cs typeface="Arial" panose="020B0604020202020204" pitchFamily="34" charset="0"/>
              </a:rPr>
              <a:t>From this vantage point, Everyone  Smart University,  Faculty of Management has placed a strong emphasis on the permanence and sustainability of the development and upgrading of the quality of graduation projects over time, as well as increasing their interoperability with novel axes and topics in the specialization of management, project management, and risk management.</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TextBox 5">
            <a:extLst>
              <a:ext uri="{FF2B5EF4-FFF2-40B4-BE49-F238E27FC236}">
                <a16:creationId xmlns:a16="http://schemas.microsoft.com/office/drawing/2014/main" id="{84C43F1C-2307-2B44-668E-784C4419C2C6}"/>
              </a:ext>
            </a:extLst>
          </p:cNvPr>
          <p:cNvSpPr txBox="1"/>
          <p:nvPr/>
        </p:nvSpPr>
        <p:spPr>
          <a:xfrm>
            <a:off x="2650377" y="543490"/>
            <a:ext cx="2792752"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cs typeface="Arial" panose="020B0604020202020204" pitchFamily="34" charset="0"/>
              </a:rPr>
              <a:t>Course Guide</a:t>
            </a:r>
            <a:endParaRPr lang="en-US" sz="3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40008"/>
            <a:ext cx="9666288"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 Describe the nature of the scientific method and the traits of scientific thinking to the student.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B. Defining the fundamental ideas in management research and related domains (management - project management - risk management).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C. Introducing the student to several scientific research techniques and outlining each one's applications in the student's area of concentration.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4470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40008"/>
            <a:ext cx="9666288"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d) Give the student the ability to recognize the procedures, curriculum, and resources used in administrative research for gathering and analyzing data and information.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C. teach the student how to create a proposed plan for administrative research using data gathering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(h) Making a proposed study strategy using scientific research techniques.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8220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03312" y="2225719"/>
            <a:ext cx="9666288" cy="2470035"/>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As a result, this guide was divided into two main sections: the first discusses the </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components that must be included in the proposal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for the graduation project, along with a thorough explanation of each component. The second is about</a:t>
            </a:r>
            <a:r>
              <a:rPr lang="en-US" sz="2000" b="1" dirty="0">
                <a:solidFill>
                  <a:srgbClr val="FF0000"/>
                </a:solidFill>
                <a:effectLst/>
                <a:latin typeface="Book Antiqua" panose="02040602050305030304" pitchFamily="18" charset="0"/>
                <a:ea typeface="Times New Roman" panose="02020603050405020304" pitchFamily="18" charset="0"/>
                <a:cs typeface="Arial" panose="020B0604020202020204" pitchFamily="34" charset="0"/>
              </a:rPr>
              <a:t> setting up, managing, and directing the graduating project (Thesis).</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E9E6F32-BE57-252F-218E-C29C604A1BA5}"/>
              </a:ext>
            </a:extLst>
          </p:cNvPr>
          <p:cNvSpPr txBox="1"/>
          <p:nvPr/>
        </p:nvSpPr>
        <p:spPr>
          <a:xfrm>
            <a:off x="2440788" y="453853"/>
            <a:ext cx="5854488"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 Objectives</a:t>
            </a:r>
            <a:endParaRPr lang="en-US" sz="66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9382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572174" cy="1610200"/>
          </a:xfrm>
          <a:prstGeom prst="rect">
            <a:avLst/>
          </a:prstGeom>
        </p:spPr>
      </p:pic>
      <p:sp>
        <p:nvSpPr>
          <p:cNvPr id="7" name="TextBox 6"/>
          <p:cNvSpPr txBox="1"/>
          <p:nvPr/>
        </p:nvSpPr>
        <p:spPr>
          <a:xfrm>
            <a:off x="4826396" y="540228"/>
            <a:ext cx="3469219" cy="523220"/>
          </a:xfrm>
          <a:prstGeom prst="rect">
            <a:avLst/>
          </a:prstGeom>
          <a:noFill/>
        </p:spPr>
        <p:txBody>
          <a:bodyPr wrap="none" rtlCol="0">
            <a:spAutoFit/>
          </a:bodyPr>
          <a:lstStyle/>
          <a:p>
            <a:r>
              <a:rPr lang="en-US" sz="28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27862" y="1427555"/>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group is formed </a:t>
            </a:r>
            <a:r>
              <a:rPr lang="en-US" sz="2000" u="sng" dirty="0">
                <a:effectLst/>
                <a:latin typeface="Book Antiqua" panose="02040602050305030304" pitchFamily="18" charset="0"/>
                <a:ea typeface="Times New Roman" panose="02020603050405020304" pitchFamily="18" charset="0"/>
                <a:cs typeface="Arial" panose="020B0604020202020204" pitchFamily="34" charset="0"/>
              </a:rPr>
              <a:t>of </a:t>
            </a:r>
            <a:r>
              <a:rPr lang="en-US" sz="2000" b="1" u="sng" dirty="0">
                <a:latin typeface="Book Antiqua" panose="02040602050305030304" pitchFamily="18" charset="0"/>
                <a:ea typeface="Times New Roman" panose="02020603050405020304" pitchFamily="18" charset="0"/>
                <a:cs typeface="Arial" panose="020B0604020202020204" pitchFamily="34" charset="0"/>
              </a:rPr>
              <a:t>3: 5</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 students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up to a maximum of five students.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All team members should represent the same department (Project Management / Project Management / Risk Management).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Three days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after the study's start, a proposal containing the names of the team members is submitted (team leader and 4 members Max).</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Within </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two days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of the course's delivery, the general supervisor must approve the team's 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03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69219"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Graduation projects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621374"/>
            <a:ext cx="9666288" cy="308392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a:t>
            </a:r>
            <a:r>
              <a:rPr lang="ar-SA" sz="2000" dirty="0">
                <a:effectLst/>
                <a:latin typeface="Book Antiqua" panose="02040602050305030304" pitchFamily="18" charset="0"/>
                <a:ea typeface="Times New Roman" panose="02020603050405020304" pitchFamily="18" charset="0"/>
                <a:cs typeface="Arial" panose="020B0604020202020204" pitchFamily="34" charset="0"/>
              </a:rPr>
              <a:t>he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weekly review of the course's recorded lectures and periodic practical application of these stages in the graduation project.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l" rtl="0">
              <a:lnSpc>
                <a:spcPct val="200000"/>
              </a:lnSpc>
              <a:spcBef>
                <a:spcPts val="0"/>
              </a:spcBef>
              <a:spcAft>
                <a:spcPts val="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team is committed to submitting the </a:t>
            </a:r>
            <a:r>
              <a:rPr lang="en-US" sz="2000" u="sng" dirty="0">
                <a:effectLst/>
                <a:latin typeface="Book Antiqua" panose="02040602050305030304" pitchFamily="18" charset="0"/>
                <a:ea typeface="Times New Roman" panose="02020603050405020304" pitchFamily="18" charset="0"/>
                <a:cs typeface="Arial" panose="020B0604020202020204" pitchFamily="34" charset="0"/>
              </a:rPr>
              <a:t>project title and variables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during the </a:t>
            </a:r>
            <a:r>
              <a:rPr lang="en-US" sz="2000" b="1" u="sng" dirty="0">
                <a:latin typeface="Book Antiqua" panose="02040602050305030304" pitchFamily="18" charset="0"/>
                <a:ea typeface="Times New Roman" panose="02020603050405020304" pitchFamily="18" charset="0"/>
                <a:cs typeface="Arial" panose="020B0604020202020204" pitchFamily="34" charset="0"/>
              </a:rPr>
              <a:t>second</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 week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of the semester.</a:t>
            </a:r>
          </a:p>
          <a:p>
            <a:pPr marL="342900" marR="0" indent="-342900" algn="l" rtl="0">
              <a:lnSpc>
                <a:spcPct val="200000"/>
              </a:lnSpc>
              <a:spcBef>
                <a:spcPts val="0"/>
              </a:spcBef>
              <a:spcAft>
                <a:spcPts val="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deadline for the delivery of all plans is the </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fifth week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of the semester</a:t>
            </a:r>
            <a:r>
              <a:rPr lang="en-US" sz="2000" dirty="0">
                <a:latin typeface="Book Antiqua" panose="02040602050305030304" pitchFamily="18"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5695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95771" y="1528132"/>
            <a:ext cx="10181076" cy="4930581"/>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student is obliged to </a:t>
            </a: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attend 70%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of the weekly panel discussions scheduled for the semester 7/10 semester.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student is committed to actively participating in the team graduation project's work plan in accordance with the methodologies used in scientific research.</a:t>
            </a: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Commitment of all team members to participate in the application of the practical part of the project (survey - questionnaire - interview - observation - workshops - training - analysis of data -.....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etc</a:t>
            </a:r>
            <a:r>
              <a:rPr lang="en-US" sz="2000" dirty="0">
                <a:effectLst/>
                <a:latin typeface="Book Antiqua" panose="02040602050305030304" pitchFamily="18"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77096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30884" cy="584775"/>
          </a:xfrm>
          <a:prstGeom prst="rect">
            <a:avLst/>
          </a:prstGeom>
          <a:noFill/>
        </p:spPr>
        <p:txBody>
          <a:bodyPr wrap="none" rtlCol="0">
            <a:spAutoFit/>
          </a:bodyPr>
          <a:lstStyle/>
          <a:p>
            <a:r>
              <a:rPr lang="en-US" sz="3200" b="1" dirty="0">
                <a:solidFill>
                  <a:schemeClr val="bg1"/>
                </a:solidFill>
                <a:latin typeface="Book Antiqua" panose="02040602050305030304" pitchFamily="18" charset="0"/>
                <a:ea typeface="Times New Roman" panose="02020603050405020304" pitchFamily="18" charset="0"/>
                <a:cs typeface="Arial" panose="020B0604020202020204" pitchFamily="34" charset="0"/>
              </a:rPr>
              <a:t>G</a:t>
            </a:r>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raduation projects</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95771" y="1734321"/>
            <a:ext cx="9666288" cy="3699474"/>
          </a:xfrm>
          <a:prstGeom prst="rect">
            <a:avLst/>
          </a:prstGeom>
          <a:noFill/>
        </p:spPr>
        <p:txBody>
          <a:bodyPr wrap="square" rtlCol="0">
            <a:spAutoFit/>
          </a:bodyPr>
          <a:lstStyle/>
          <a:p>
            <a:pPr marL="0" marR="0" algn="l" rtl="0">
              <a:lnSpc>
                <a:spcPct val="200000"/>
              </a:lnSpc>
              <a:spcBef>
                <a:spcPts val="0"/>
              </a:spcBef>
              <a:spcAft>
                <a:spcPts val="0"/>
              </a:spcAft>
            </a:pPr>
            <a:r>
              <a:rPr lang="en-US" sz="2000" dirty="0">
                <a:latin typeface="Book Antiqua" panose="02040602050305030304" pitchFamily="18" charset="0"/>
                <a:cs typeface="Arial" panose="020B0604020202020204" pitchFamily="34" charset="0"/>
              </a:rPr>
              <a:t>- Examination of the plagiarism percentage provided that it does not </a:t>
            </a:r>
            <a:r>
              <a:rPr lang="en-US" sz="2000" b="1" u="sng" dirty="0">
                <a:latin typeface="Book Antiqua" panose="02040602050305030304" pitchFamily="18" charset="0"/>
                <a:cs typeface="Arial" panose="020B0604020202020204" pitchFamily="34" charset="0"/>
              </a:rPr>
              <a:t>exceed 25%, </a:t>
            </a:r>
            <a:r>
              <a:rPr lang="en-US" sz="2000" dirty="0">
                <a:latin typeface="Book Antiqua" panose="02040602050305030304" pitchFamily="18" charset="0"/>
                <a:cs typeface="Arial" panose="020B0604020202020204" pitchFamily="34" charset="0"/>
              </a:rPr>
              <a:t>which means the total percentage of plagiarism from all sources relied on by the researcher in the preparation of the same research.</a:t>
            </a: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Finish the study delivery by the deadline, which is the eleventh week of the semester, and then discuss the projects before the semester's final exams are held.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0"/>
              </a:spcAft>
              <a:buFontTx/>
              <a:buChar char="-"/>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01544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894"/>
            <a:ext cx="9533101" cy="1610200"/>
          </a:xfrm>
          <a:prstGeom prst="rect">
            <a:avLst/>
          </a:prstGeom>
        </p:spPr>
      </p:pic>
      <p:sp>
        <p:nvSpPr>
          <p:cNvPr id="7" name="TextBox 6"/>
          <p:cNvSpPr txBox="1"/>
          <p:nvPr/>
        </p:nvSpPr>
        <p:spPr>
          <a:xfrm>
            <a:off x="2259759" y="601943"/>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E6C678E6-CBE3-6C3B-827C-9A630671ADBC}"/>
              </a:ext>
            </a:extLst>
          </p:cNvPr>
          <p:cNvGraphicFramePr>
            <a:graphicFrameLocks noGrp="1"/>
          </p:cNvGraphicFramePr>
          <p:nvPr>
            <p:extLst>
              <p:ext uri="{D42A27DB-BD31-4B8C-83A1-F6EECF244321}">
                <p14:modId xmlns:p14="http://schemas.microsoft.com/office/powerpoint/2010/main" val="2900867254"/>
              </p:ext>
            </p:extLst>
          </p:nvPr>
        </p:nvGraphicFramePr>
        <p:xfrm>
          <a:off x="3065929" y="1412733"/>
          <a:ext cx="5734978" cy="4843324"/>
        </p:xfrm>
        <a:graphic>
          <a:graphicData uri="http://schemas.openxmlformats.org/drawingml/2006/table">
            <a:tbl>
              <a:tblPr firstRow="1" firstCol="1" bandRow="1">
                <a:tableStyleId>{5C22544A-7EE6-4342-B048-85BDC9FD1C3A}</a:tableStyleId>
              </a:tblPr>
              <a:tblGrid>
                <a:gridCol w="4365501">
                  <a:extLst>
                    <a:ext uri="{9D8B030D-6E8A-4147-A177-3AD203B41FA5}">
                      <a16:colId xmlns:a16="http://schemas.microsoft.com/office/drawing/2014/main" val="2777720194"/>
                    </a:ext>
                  </a:extLst>
                </a:gridCol>
                <a:gridCol w="667578">
                  <a:extLst>
                    <a:ext uri="{9D8B030D-6E8A-4147-A177-3AD203B41FA5}">
                      <a16:colId xmlns:a16="http://schemas.microsoft.com/office/drawing/2014/main" val="626256734"/>
                    </a:ext>
                  </a:extLst>
                </a:gridCol>
                <a:gridCol w="701899">
                  <a:extLst>
                    <a:ext uri="{9D8B030D-6E8A-4147-A177-3AD203B41FA5}">
                      <a16:colId xmlns:a16="http://schemas.microsoft.com/office/drawing/2014/main" val="1106068065"/>
                    </a:ext>
                  </a:extLst>
                </a:gridCol>
              </a:tblGrid>
              <a:tr h="245289">
                <a:tc>
                  <a:txBody>
                    <a:bodyPr/>
                    <a:lstStyle/>
                    <a:p>
                      <a:pPr marL="0" marR="0" algn="ctr" rtl="0">
                        <a:lnSpc>
                          <a:spcPct val="115000"/>
                        </a:lnSpc>
                        <a:spcBef>
                          <a:spcPts val="0"/>
                        </a:spcBef>
                        <a:spcAft>
                          <a:spcPts val="0"/>
                        </a:spcAft>
                      </a:pPr>
                      <a:r>
                        <a:rPr lang="en-US" sz="1400">
                          <a:effectLst/>
                        </a:rPr>
                        <a:t>Recorded Subjects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a:effectLst/>
                        </a:rPr>
                        <a:t>Week</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a:effectLst/>
                        </a:rPr>
                        <a:t>Hours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891294710"/>
                  </a:ext>
                </a:extLst>
              </a:tr>
              <a:tr h="4106049">
                <a:tc>
                  <a:txBody>
                    <a:bodyPr/>
                    <a:lstStyle/>
                    <a:p>
                      <a:pPr marL="0" marR="0" algn="l" rtl="0">
                        <a:lnSpc>
                          <a:spcPct val="115000"/>
                        </a:lnSpc>
                        <a:spcBef>
                          <a:spcPts val="0"/>
                        </a:spcBef>
                        <a:spcAft>
                          <a:spcPts val="0"/>
                        </a:spcAft>
                      </a:pPr>
                      <a:r>
                        <a:rPr lang="en-US" sz="1400">
                          <a:effectLst/>
                          <a:highlight>
                            <a:srgbClr val="C0C0C0"/>
                          </a:highlight>
                        </a:rPr>
                        <a:t>Scientific Research</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The concept of scientific research</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Fields of scientific research in administrative sciences</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Research types</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Scientific research goals</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Characteristics of scientific research</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The importance of scientific research in the field of administrative sciences</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Problems and difficulties of scientific research in administrative sciences</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Characteristics and skills of a distinguished researcher</a:t>
                      </a:r>
                      <a:endParaRPr lang="en-US" sz="1100">
                        <a:effectLst/>
                      </a:endParaRPr>
                    </a:p>
                    <a:p>
                      <a:pPr marL="342900" marR="0" lvl="0" indent="-342900" algn="l" rtl="0">
                        <a:lnSpc>
                          <a:spcPct val="115000"/>
                        </a:lnSpc>
                        <a:spcBef>
                          <a:spcPts val="0"/>
                        </a:spcBef>
                        <a:spcAft>
                          <a:spcPts val="0"/>
                        </a:spcAft>
                        <a:buFont typeface="Arial" panose="020B0604020202020204" pitchFamily="34" charset="0"/>
                        <a:buChar char="-"/>
                      </a:pPr>
                      <a:r>
                        <a:rPr lang="en-US" sz="1400">
                          <a:effectLst/>
                        </a:rPr>
                        <a:t>Ethics of scientific research in the field of administrative sciences</a:t>
                      </a:r>
                      <a:endParaRPr lang="en-US" sz="1100">
                        <a:effectLst/>
                      </a:endParaRPr>
                    </a:p>
                    <a:p>
                      <a:pPr marL="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Formation and approval of graduation project teams.</a:t>
                      </a:r>
                      <a:br>
                        <a:rPr lang="en-US" sz="1400" u="none" strike="noStrike">
                          <a:effectLst/>
                        </a:rPr>
                      </a:b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59" marR="68559" marT="0" marB="0"/>
                </a:tc>
                <a:extLst>
                  <a:ext uri="{0D108BD9-81ED-4DB2-BD59-A6C34878D82A}">
                    <a16:rowId xmlns:a16="http://schemas.microsoft.com/office/drawing/2014/main" val="3117948962"/>
                  </a:ext>
                </a:extLst>
              </a:tr>
            </a:tbl>
          </a:graphicData>
        </a:graphic>
      </p:graphicFrame>
    </p:spTree>
    <p:extLst>
      <p:ext uri="{BB962C8B-B14F-4D97-AF65-F5344CB8AC3E}">
        <p14:creationId xmlns:p14="http://schemas.microsoft.com/office/powerpoint/2010/main" val="563419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4F192C96-A750-916A-EB66-9C15BC77404D}"/>
              </a:ext>
            </a:extLst>
          </p:cNvPr>
          <p:cNvSpPr txBox="1"/>
          <p:nvPr/>
        </p:nvSpPr>
        <p:spPr>
          <a:xfrm>
            <a:off x="2136766" y="641259"/>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3E1AEB3E-9B0E-F904-31CA-FCD7A1E49446}"/>
              </a:ext>
            </a:extLst>
          </p:cNvPr>
          <p:cNvGraphicFramePr>
            <a:graphicFrameLocks noGrp="1"/>
          </p:cNvGraphicFramePr>
          <p:nvPr>
            <p:extLst>
              <p:ext uri="{D42A27DB-BD31-4B8C-83A1-F6EECF244321}">
                <p14:modId xmlns:p14="http://schemas.microsoft.com/office/powerpoint/2010/main" val="476673178"/>
              </p:ext>
            </p:extLst>
          </p:nvPr>
        </p:nvGraphicFramePr>
        <p:xfrm>
          <a:off x="3327512" y="1603885"/>
          <a:ext cx="5411470" cy="3911410"/>
        </p:xfrm>
        <a:graphic>
          <a:graphicData uri="http://schemas.openxmlformats.org/drawingml/2006/table">
            <a:tbl>
              <a:tblPr firstRow="1" firstCol="1" bandRow="1">
                <a:tableStyleId>{5C22544A-7EE6-4342-B048-85BDC9FD1C3A}</a:tableStyleId>
              </a:tblPr>
              <a:tblGrid>
                <a:gridCol w="4119245">
                  <a:extLst>
                    <a:ext uri="{9D8B030D-6E8A-4147-A177-3AD203B41FA5}">
                      <a16:colId xmlns:a16="http://schemas.microsoft.com/office/drawing/2014/main" val="4045787953"/>
                    </a:ext>
                  </a:extLst>
                </a:gridCol>
                <a:gridCol w="629920">
                  <a:extLst>
                    <a:ext uri="{9D8B030D-6E8A-4147-A177-3AD203B41FA5}">
                      <a16:colId xmlns:a16="http://schemas.microsoft.com/office/drawing/2014/main" val="1194398408"/>
                    </a:ext>
                  </a:extLst>
                </a:gridCol>
                <a:gridCol w="662305">
                  <a:extLst>
                    <a:ext uri="{9D8B030D-6E8A-4147-A177-3AD203B41FA5}">
                      <a16:colId xmlns:a16="http://schemas.microsoft.com/office/drawing/2014/main" val="3662806428"/>
                    </a:ext>
                  </a:extLst>
                </a:gridCol>
              </a:tblGrid>
              <a:tr h="0">
                <a:tc>
                  <a:txBody>
                    <a:bodyPr/>
                    <a:lstStyle/>
                    <a:p>
                      <a:pPr marL="0" marR="0" algn="l" rtl="0">
                        <a:lnSpc>
                          <a:spcPct val="115000"/>
                        </a:lnSpc>
                        <a:spcBef>
                          <a:spcPts val="0"/>
                        </a:spcBef>
                        <a:spcAft>
                          <a:spcPts val="0"/>
                        </a:spcAft>
                        <a:tabLst>
                          <a:tab pos="457200" algn="l"/>
                        </a:tabLst>
                      </a:pPr>
                      <a:r>
                        <a:rPr lang="en-US" sz="1400">
                          <a:effectLst/>
                          <a:highlight>
                            <a:srgbClr val="C0C0C0"/>
                          </a:highlight>
                        </a:rPr>
                        <a:t>Research Proposal</a:t>
                      </a:r>
                      <a:endParaRPr lang="en-US" sz="110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a:effectLst/>
                        </a:rPr>
                        <a:t>The concept and objectives of the Research Proposal</a:t>
                      </a:r>
                      <a:endParaRPr lang="en-US" sz="110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a:effectLst/>
                        </a:rPr>
                        <a:t>The stages of the research process</a:t>
                      </a:r>
                      <a:endParaRPr lang="en-US" sz="110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a:effectLst/>
                        </a:rPr>
                        <a:t>Research Proposal components:</a:t>
                      </a:r>
                      <a:endParaRPr lang="en-US" sz="110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a:effectLst/>
                        </a:rPr>
                        <a:t>Research Title</a:t>
                      </a:r>
                      <a:endParaRPr lang="en-US" sz="110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a:effectLst/>
                        </a:rPr>
                        <a:t>Introduction</a:t>
                      </a:r>
                      <a:endParaRPr lang="en-US" sz="110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a:effectLst/>
                        </a:rPr>
                        <a:t>Research problem</a:t>
                      </a:r>
                      <a:endParaRPr lang="en-US" sz="110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a:effectLst/>
                        </a:rPr>
                        <a:t>The importance of the research</a:t>
                      </a:r>
                      <a:endParaRPr lang="en-US" sz="1100">
                        <a:effectLst/>
                      </a:endParaRPr>
                    </a:p>
                    <a:p>
                      <a:pPr marL="45720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a:t>
                      </a:r>
                      <a:endParaRPr lang="en-US" sz="110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Receiving the project title and variables.</a:t>
                      </a:r>
                      <a:endParaRPr lang="en-US" sz="1100">
                        <a:effectLst/>
                      </a:endParaRPr>
                    </a:p>
                    <a:p>
                      <a:pPr marL="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91170908"/>
                  </a:ext>
                </a:extLst>
              </a:tr>
            </a:tbl>
          </a:graphicData>
        </a:graphic>
      </p:graphicFrame>
    </p:spTree>
    <p:extLst>
      <p:ext uri="{BB962C8B-B14F-4D97-AF65-F5344CB8AC3E}">
        <p14:creationId xmlns:p14="http://schemas.microsoft.com/office/powerpoint/2010/main" val="1041057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8" name="Table 7">
            <a:extLst>
              <a:ext uri="{FF2B5EF4-FFF2-40B4-BE49-F238E27FC236}">
                <a16:creationId xmlns:a16="http://schemas.microsoft.com/office/drawing/2014/main" id="{79AC5AC5-771A-5CC9-54A2-BF93B097DF27}"/>
              </a:ext>
            </a:extLst>
          </p:cNvPr>
          <p:cNvGraphicFramePr>
            <a:graphicFrameLocks noGrp="1"/>
          </p:cNvGraphicFramePr>
          <p:nvPr>
            <p:extLst>
              <p:ext uri="{D42A27DB-BD31-4B8C-83A1-F6EECF244321}">
                <p14:modId xmlns:p14="http://schemas.microsoft.com/office/powerpoint/2010/main" val="3155865418"/>
              </p:ext>
            </p:extLst>
          </p:nvPr>
        </p:nvGraphicFramePr>
        <p:xfrm>
          <a:off x="2631176" y="2079564"/>
          <a:ext cx="6082516" cy="2960050"/>
        </p:xfrm>
        <a:graphic>
          <a:graphicData uri="http://schemas.openxmlformats.org/drawingml/2006/table">
            <a:tbl>
              <a:tblPr firstRow="1" firstCol="1" bandRow="1">
                <a:tableStyleId>{5C22544A-7EE6-4342-B048-85BDC9FD1C3A}</a:tableStyleId>
              </a:tblPr>
              <a:tblGrid>
                <a:gridCol w="4630049">
                  <a:extLst>
                    <a:ext uri="{9D8B030D-6E8A-4147-A177-3AD203B41FA5}">
                      <a16:colId xmlns:a16="http://schemas.microsoft.com/office/drawing/2014/main" val="4273822949"/>
                    </a:ext>
                  </a:extLst>
                </a:gridCol>
                <a:gridCol w="708033">
                  <a:extLst>
                    <a:ext uri="{9D8B030D-6E8A-4147-A177-3AD203B41FA5}">
                      <a16:colId xmlns:a16="http://schemas.microsoft.com/office/drawing/2014/main" val="2149197066"/>
                    </a:ext>
                  </a:extLst>
                </a:gridCol>
                <a:gridCol w="744434">
                  <a:extLst>
                    <a:ext uri="{9D8B030D-6E8A-4147-A177-3AD203B41FA5}">
                      <a16:colId xmlns:a16="http://schemas.microsoft.com/office/drawing/2014/main" val="628089151"/>
                    </a:ext>
                  </a:extLst>
                </a:gridCol>
              </a:tblGrid>
              <a:tr h="2960050">
                <a:tc>
                  <a:txBody>
                    <a:bodyPr/>
                    <a:lstStyle/>
                    <a:p>
                      <a:pPr marL="0" marR="0" algn="l" rtl="0">
                        <a:lnSpc>
                          <a:spcPct val="115000"/>
                        </a:lnSpc>
                        <a:spcBef>
                          <a:spcPts val="0"/>
                        </a:spcBef>
                        <a:spcAft>
                          <a:spcPts val="0"/>
                        </a:spcAft>
                        <a:tabLst>
                          <a:tab pos="457200" algn="l"/>
                        </a:tabLst>
                      </a:pPr>
                      <a:r>
                        <a:rPr lang="en-US" sz="1400" dirty="0">
                          <a:effectLst/>
                          <a:highlight>
                            <a:srgbClr val="C0C0C0"/>
                          </a:highlight>
                        </a:rPr>
                        <a:t>Research Proposal</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 pos="457200" algn="l"/>
                        </a:tabLst>
                      </a:pPr>
                      <a:r>
                        <a:rPr lang="en-US" sz="1400" u="sng" dirty="0">
                          <a:effectLst/>
                        </a:rPr>
                        <a:t>Research Proposal components: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Hypotheses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Literature Review</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Methodology</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Structure</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Research limits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Initial reference list</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algn="l" rtl="0">
                        <a:lnSpc>
                          <a:spcPct val="115000"/>
                        </a:lnSpc>
                        <a:spcBef>
                          <a:spcPts val="0"/>
                        </a:spcBef>
                        <a:spcAft>
                          <a:spcPts val="0"/>
                        </a:spcAft>
                      </a:pPr>
                      <a:r>
                        <a:rPr lang="en-US" sz="1400" dirty="0">
                          <a:effectLst/>
                        </a:rPr>
                        <a:t>-  Evaluate the project title and variables.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75995001"/>
                  </a:ext>
                </a:extLst>
              </a:tr>
            </a:tbl>
          </a:graphicData>
        </a:graphic>
      </p:graphicFrame>
    </p:spTree>
    <p:extLst>
      <p:ext uri="{BB962C8B-B14F-4D97-AF65-F5344CB8AC3E}">
        <p14:creationId xmlns:p14="http://schemas.microsoft.com/office/powerpoint/2010/main" val="2184181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58ABBF-E1D2-7ED9-7538-B0353A59C578}"/>
              </a:ext>
            </a:extLst>
          </p:cNvPr>
          <p:cNvGraphicFramePr>
            <a:graphicFrameLocks noGrp="1"/>
          </p:cNvGraphicFramePr>
          <p:nvPr>
            <p:extLst>
              <p:ext uri="{D42A27DB-BD31-4B8C-83A1-F6EECF244321}">
                <p14:modId xmlns:p14="http://schemas.microsoft.com/office/powerpoint/2010/main" val="1085036430"/>
              </p:ext>
            </p:extLst>
          </p:nvPr>
        </p:nvGraphicFramePr>
        <p:xfrm>
          <a:off x="2570008" y="1771246"/>
          <a:ext cx="6361775" cy="3552405"/>
        </p:xfrm>
        <a:graphic>
          <a:graphicData uri="http://schemas.openxmlformats.org/drawingml/2006/table">
            <a:tbl>
              <a:tblPr firstRow="1" firstCol="1" bandRow="1">
                <a:tableStyleId>{5C22544A-7EE6-4342-B048-85BDC9FD1C3A}</a:tableStyleId>
              </a:tblPr>
              <a:tblGrid>
                <a:gridCol w="4842623">
                  <a:extLst>
                    <a:ext uri="{9D8B030D-6E8A-4147-A177-3AD203B41FA5}">
                      <a16:colId xmlns:a16="http://schemas.microsoft.com/office/drawing/2014/main" val="1269891359"/>
                    </a:ext>
                  </a:extLst>
                </a:gridCol>
                <a:gridCol w="740540">
                  <a:extLst>
                    <a:ext uri="{9D8B030D-6E8A-4147-A177-3AD203B41FA5}">
                      <a16:colId xmlns:a16="http://schemas.microsoft.com/office/drawing/2014/main" val="4009377477"/>
                    </a:ext>
                  </a:extLst>
                </a:gridCol>
                <a:gridCol w="778612">
                  <a:extLst>
                    <a:ext uri="{9D8B030D-6E8A-4147-A177-3AD203B41FA5}">
                      <a16:colId xmlns:a16="http://schemas.microsoft.com/office/drawing/2014/main" val="1538306903"/>
                    </a:ext>
                  </a:extLst>
                </a:gridCol>
              </a:tblGrid>
              <a:tr h="3552405">
                <a:tc>
                  <a:txBody>
                    <a:bodyPr/>
                    <a:lstStyle/>
                    <a:p>
                      <a:pPr marL="0" marR="0" algn="l" rtl="0">
                        <a:lnSpc>
                          <a:spcPct val="115000"/>
                        </a:lnSpc>
                        <a:spcBef>
                          <a:spcPts val="0"/>
                        </a:spcBef>
                        <a:spcAft>
                          <a:spcPts val="0"/>
                        </a:spcAft>
                      </a:pPr>
                      <a:r>
                        <a:rPr lang="en-US" sz="1400" dirty="0">
                          <a:effectLst/>
                          <a:highlight>
                            <a:srgbClr val="D3D3D3"/>
                          </a:highlight>
                        </a:rPr>
                        <a:t>Research Methods</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method concept</a:t>
                      </a:r>
                      <a:endParaRPr lang="en-US" sz="1100" dirty="0">
                        <a:effectLst/>
                      </a:endParaRPr>
                    </a:p>
                    <a:p>
                      <a:pPr marL="342900" marR="0" lvl="0" indent="-3429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Types of research methods</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Inductive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Deductive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Historical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Experimental Method</a:t>
                      </a:r>
                      <a:endParaRPr lang="en-US" sz="1100" dirty="0">
                        <a:effectLst/>
                      </a:endParaRPr>
                    </a:p>
                    <a:p>
                      <a:pPr marL="342900" marR="0" lvl="0" indent="-342900" algn="l" rtl="0">
                        <a:lnSpc>
                          <a:spcPct val="115000"/>
                        </a:lnSpc>
                        <a:spcBef>
                          <a:spcPts val="0"/>
                        </a:spcBef>
                        <a:spcAft>
                          <a:spcPts val="0"/>
                        </a:spcAft>
                        <a:buFont typeface="+mj-lt"/>
                        <a:buAutoNum type="arabicPeriod"/>
                        <a:tabLst>
                          <a:tab pos="457200" algn="l"/>
                        </a:tabLst>
                      </a:pPr>
                      <a:r>
                        <a:rPr lang="en-US" sz="1400" dirty="0">
                          <a:effectLst/>
                        </a:rPr>
                        <a:t>Descriptive Method</a:t>
                      </a:r>
                      <a:endParaRPr lang="en-US" sz="1100" dirty="0">
                        <a:effectLst/>
                      </a:endParaRPr>
                    </a:p>
                    <a:p>
                      <a:pPr marL="0" marR="0" algn="l" rtl="0">
                        <a:lnSpc>
                          <a:spcPct val="115000"/>
                        </a:lnSpc>
                        <a:spcBef>
                          <a:spcPts val="0"/>
                        </a:spcBef>
                        <a:spcAft>
                          <a:spcPts val="0"/>
                        </a:spcAft>
                      </a:pPr>
                      <a:r>
                        <a:rPr lang="en-US" sz="1400" dirty="0">
                          <a:effectLs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a:t>
                      </a:r>
                      <a:endParaRPr lang="en-US" sz="1100" dirty="0">
                        <a:effectLst/>
                      </a:endParaRPr>
                    </a:p>
                    <a:p>
                      <a:pPr marL="0" marR="0" algn="l" rtl="0">
                        <a:lnSpc>
                          <a:spcPct val="115000"/>
                        </a:lnSpc>
                        <a:spcBef>
                          <a:spcPts val="0"/>
                        </a:spcBef>
                        <a:spcAft>
                          <a:spcPts val="0"/>
                        </a:spcAft>
                      </a:pPr>
                      <a:r>
                        <a:rPr lang="en-US" sz="1400" dirty="0">
                          <a:effectLst/>
                        </a:rPr>
                        <a:t>-  Project plans Discussion.</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00428163"/>
                  </a:ext>
                </a:extLst>
              </a:tr>
            </a:tbl>
          </a:graphicData>
        </a:graphic>
      </p:graphicFrame>
    </p:spTree>
    <p:extLst>
      <p:ext uri="{BB962C8B-B14F-4D97-AF65-F5344CB8AC3E}">
        <p14:creationId xmlns:p14="http://schemas.microsoft.com/office/powerpoint/2010/main" val="3191087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66EA24AF-2FE0-C81B-6E57-DA92884D9822}"/>
              </a:ext>
            </a:extLst>
          </p:cNvPr>
          <p:cNvGraphicFramePr>
            <a:graphicFrameLocks noGrp="1"/>
          </p:cNvGraphicFramePr>
          <p:nvPr>
            <p:extLst>
              <p:ext uri="{D42A27DB-BD31-4B8C-83A1-F6EECF244321}">
                <p14:modId xmlns:p14="http://schemas.microsoft.com/office/powerpoint/2010/main" val="1499285656"/>
              </p:ext>
            </p:extLst>
          </p:nvPr>
        </p:nvGraphicFramePr>
        <p:xfrm>
          <a:off x="3045161" y="1701335"/>
          <a:ext cx="5411470" cy="4156774"/>
        </p:xfrm>
        <a:graphic>
          <a:graphicData uri="http://schemas.openxmlformats.org/drawingml/2006/table">
            <a:tbl>
              <a:tblPr firstRow="1" firstCol="1" bandRow="1">
                <a:tableStyleId>{5C22544A-7EE6-4342-B048-85BDC9FD1C3A}</a:tableStyleId>
              </a:tblPr>
              <a:tblGrid>
                <a:gridCol w="4119245">
                  <a:extLst>
                    <a:ext uri="{9D8B030D-6E8A-4147-A177-3AD203B41FA5}">
                      <a16:colId xmlns:a16="http://schemas.microsoft.com/office/drawing/2014/main" val="1889057762"/>
                    </a:ext>
                  </a:extLst>
                </a:gridCol>
                <a:gridCol w="629920">
                  <a:extLst>
                    <a:ext uri="{9D8B030D-6E8A-4147-A177-3AD203B41FA5}">
                      <a16:colId xmlns:a16="http://schemas.microsoft.com/office/drawing/2014/main" val="1634227846"/>
                    </a:ext>
                  </a:extLst>
                </a:gridCol>
                <a:gridCol w="662305">
                  <a:extLst>
                    <a:ext uri="{9D8B030D-6E8A-4147-A177-3AD203B41FA5}">
                      <a16:colId xmlns:a16="http://schemas.microsoft.com/office/drawing/2014/main" val="1929327160"/>
                    </a:ext>
                  </a:extLst>
                </a:gridCol>
              </a:tblGrid>
              <a:tr h="0">
                <a:tc>
                  <a:txBody>
                    <a:bodyPr/>
                    <a:lstStyle/>
                    <a:p>
                      <a:pPr marL="0" marR="0" algn="l" rtl="0">
                        <a:lnSpc>
                          <a:spcPct val="115000"/>
                        </a:lnSpc>
                        <a:spcBef>
                          <a:spcPts val="0"/>
                        </a:spcBef>
                        <a:spcAft>
                          <a:spcPts val="0"/>
                        </a:spcAft>
                      </a:pPr>
                      <a:r>
                        <a:rPr lang="en-US" sz="1400">
                          <a:effectLst/>
                          <a:highlight>
                            <a:srgbClr val="C0C0C0"/>
                          </a:highlight>
                        </a:rPr>
                        <a:t>Population and Sampling</a:t>
                      </a:r>
                      <a:r>
                        <a:rPr lang="en-US" sz="1400">
                          <a:effectLst/>
                        </a:rPr>
                        <a:t> </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An Introduction</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concept of population and research sample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Reasons for using the sampling method</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Sample type</a:t>
                      </a:r>
                      <a:endParaRPr lang="en-US" sz="1100">
                        <a:effectLst/>
                      </a:endParaRPr>
                    </a:p>
                    <a:p>
                      <a:pPr marL="342900" marR="0" lvl="0" indent="-342900" algn="l" rtl="0">
                        <a:lnSpc>
                          <a:spcPct val="115000"/>
                        </a:lnSpc>
                        <a:spcBef>
                          <a:spcPts val="0"/>
                        </a:spcBef>
                        <a:spcAft>
                          <a:spcPts val="0"/>
                        </a:spcAft>
                        <a:buFont typeface="+mj-lt"/>
                        <a:buAutoNum type="alphaUcPeriod"/>
                      </a:pPr>
                      <a:r>
                        <a:rPr lang="en-US" sz="1400" u="sng">
                          <a:effectLst/>
                        </a:rPr>
                        <a:t>Random sample (probability)</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Simple random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Systematic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Stratified random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Cluster random sampling</a:t>
                      </a:r>
                      <a:endParaRPr lang="en-US" sz="1100">
                        <a:effectLst/>
                      </a:endParaRPr>
                    </a:p>
                    <a:p>
                      <a:pPr marL="914400" marR="0" algn="l" rtl="0">
                        <a:lnSpc>
                          <a:spcPct val="115000"/>
                        </a:lnSpc>
                        <a:spcBef>
                          <a:spcPts val="0"/>
                        </a:spcBef>
                        <a:spcAft>
                          <a:spcPts val="0"/>
                        </a:spcAft>
                      </a:pPr>
                      <a:r>
                        <a:rPr lang="ar-SA"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 Receiving and Approval of all project plans.</a:t>
                      </a:r>
                      <a:endParaRPr lang="en-US" sz="1100">
                        <a:effectLst/>
                      </a:endParaRPr>
                    </a:p>
                    <a:p>
                      <a:pPr marL="0" marR="0" algn="l" rtl="0">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91078809"/>
                  </a:ext>
                </a:extLst>
              </a:tr>
            </a:tbl>
          </a:graphicData>
        </a:graphic>
      </p:graphicFrame>
    </p:spTree>
    <p:extLst>
      <p:ext uri="{BB962C8B-B14F-4D97-AF65-F5344CB8AC3E}">
        <p14:creationId xmlns:p14="http://schemas.microsoft.com/office/powerpoint/2010/main" val="2884306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2C428B17-1E1A-EEC9-DE59-A6CFC9D5D7C6}"/>
              </a:ext>
            </a:extLst>
          </p:cNvPr>
          <p:cNvGraphicFramePr>
            <a:graphicFrameLocks noGrp="1"/>
          </p:cNvGraphicFramePr>
          <p:nvPr>
            <p:extLst>
              <p:ext uri="{D42A27DB-BD31-4B8C-83A1-F6EECF244321}">
                <p14:modId xmlns:p14="http://schemas.microsoft.com/office/powerpoint/2010/main" val="4186488001"/>
              </p:ext>
            </p:extLst>
          </p:nvPr>
        </p:nvGraphicFramePr>
        <p:xfrm>
          <a:off x="3390265" y="2002064"/>
          <a:ext cx="5411470" cy="3125747"/>
        </p:xfrm>
        <a:graphic>
          <a:graphicData uri="http://schemas.openxmlformats.org/drawingml/2006/table">
            <a:tbl>
              <a:tblPr firstRow="1" firstCol="1" bandRow="1">
                <a:tableStyleId>{5C22544A-7EE6-4342-B048-85BDC9FD1C3A}</a:tableStyleId>
              </a:tblPr>
              <a:tblGrid>
                <a:gridCol w="4119245">
                  <a:extLst>
                    <a:ext uri="{9D8B030D-6E8A-4147-A177-3AD203B41FA5}">
                      <a16:colId xmlns:a16="http://schemas.microsoft.com/office/drawing/2014/main" val="3552282075"/>
                    </a:ext>
                  </a:extLst>
                </a:gridCol>
                <a:gridCol w="629920">
                  <a:extLst>
                    <a:ext uri="{9D8B030D-6E8A-4147-A177-3AD203B41FA5}">
                      <a16:colId xmlns:a16="http://schemas.microsoft.com/office/drawing/2014/main" val="3282530177"/>
                    </a:ext>
                  </a:extLst>
                </a:gridCol>
                <a:gridCol w="662305">
                  <a:extLst>
                    <a:ext uri="{9D8B030D-6E8A-4147-A177-3AD203B41FA5}">
                      <a16:colId xmlns:a16="http://schemas.microsoft.com/office/drawing/2014/main" val="3822172146"/>
                    </a:ext>
                  </a:extLst>
                </a:gridCol>
              </a:tblGrid>
              <a:tr h="3125747">
                <a:tc>
                  <a:txBody>
                    <a:bodyPr/>
                    <a:lstStyle/>
                    <a:p>
                      <a:pPr marL="0" marR="0" algn="l" rtl="0">
                        <a:lnSpc>
                          <a:spcPct val="115000"/>
                        </a:lnSpc>
                        <a:spcBef>
                          <a:spcPts val="0"/>
                        </a:spcBef>
                        <a:spcAft>
                          <a:spcPts val="0"/>
                        </a:spcAft>
                      </a:pPr>
                      <a:r>
                        <a:rPr lang="en-US" sz="1400">
                          <a:effectLst/>
                          <a:highlight>
                            <a:srgbClr val="C0C0C0"/>
                          </a:highlight>
                        </a:rPr>
                        <a:t>Population and Sampling</a:t>
                      </a:r>
                      <a:r>
                        <a:rPr lang="en-US" sz="1400">
                          <a:effectLst/>
                        </a:rPr>
                        <a:t> </a:t>
                      </a:r>
                      <a:endParaRPr lang="en-US" sz="1100">
                        <a:effectLst/>
                      </a:endParaRPr>
                    </a:p>
                    <a:p>
                      <a:pPr marL="342900" marR="0" lvl="0" indent="-342900" algn="l" rtl="0">
                        <a:lnSpc>
                          <a:spcPct val="115000"/>
                        </a:lnSpc>
                        <a:spcBef>
                          <a:spcPts val="0"/>
                        </a:spcBef>
                        <a:spcAft>
                          <a:spcPts val="0"/>
                        </a:spcAft>
                        <a:buFont typeface="+mj-lt"/>
                        <a:buAutoNum type="alphaUcPeriod"/>
                      </a:pPr>
                      <a:r>
                        <a:rPr lang="en-US" sz="1400" u="sng">
                          <a:effectLst/>
                        </a:rPr>
                        <a:t>Non-random samples</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Convenience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Intended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Quota sample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Snowball sample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Sample selection steps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Specify the sample size</a:t>
                      </a:r>
                      <a:endParaRPr lang="en-US" sz="1100">
                        <a:effectLst/>
                      </a:endParaRPr>
                    </a:p>
                    <a:p>
                      <a:pPr marL="0" marR="0" algn="l" rtl="0">
                        <a:lnSpc>
                          <a:spcPct val="115000"/>
                        </a:lnSpc>
                        <a:spcBef>
                          <a:spcPts val="0"/>
                        </a:spcBef>
                        <a:spcAft>
                          <a:spcPts val="0"/>
                        </a:spcAft>
                      </a:pPr>
                      <a:r>
                        <a:rPr lang="ar-SA" sz="1400">
                          <a:effectLst/>
                          <a:highlight>
                            <a:srgbClr val="D3D3D3"/>
                          </a:highligh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theoretical content writing tasks with research groups.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48149297"/>
                  </a:ext>
                </a:extLst>
              </a:tr>
            </a:tbl>
          </a:graphicData>
        </a:graphic>
      </p:graphicFrame>
    </p:spTree>
    <p:extLst>
      <p:ext uri="{BB962C8B-B14F-4D97-AF65-F5344CB8AC3E}">
        <p14:creationId xmlns:p14="http://schemas.microsoft.com/office/powerpoint/2010/main" val="2720415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A2DBB1F-324A-E755-6FBF-2CFFF0D1B849}"/>
              </a:ext>
            </a:extLst>
          </p:cNvPr>
          <p:cNvGraphicFramePr>
            <a:graphicFrameLocks noGrp="1"/>
          </p:cNvGraphicFramePr>
          <p:nvPr>
            <p:extLst>
              <p:ext uri="{D42A27DB-BD31-4B8C-83A1-F6EECF244321}">
                <p14:modId xmlns:p14="http://schemas.microsoft.com/office/powerpoint/2010/main" val="1973125814"/>
              </p:ext>
            </p:extLst>
          </p:nvPr>
        </p:nvGraphicFramePr>
        <p:xfrm>
          <a:off x="3390265" y="2095112"/>
          <a:ext cx="5411470" cy="2929954"/>
        </p:xfrm>
        <a:graphic>
          <a:graphicData uri="http://schemas.openxmlformats.org/drawingml/2006/table">
            <a:tbl>
              <a:tblPr firstRow="1" firstCol="1" bandRow="1">
                <a:tableStyleId>{5C22544A-7EE6-4342-B048-85BDC9FD1C3A}</a:tableStyleId>
              </a:tblPr>
              <a:tblGrid>
                <a:gridCol w="4119245">
                  <a:extLst>
                    <a:ext uri="{9D8B030D-6E8A-4147-A177-3AD203B41FA5}">
                      <a16:colId xmlns:a16="http://schemas.microsoft.com/office/drawing/2014/main" val="3145118151"/>
                    </a:ext>
                  </a:extLst>
                </a:gridCol>
                <a:gridCol w="629920">
                  <a:extLst>
                    <a:ext uri="{9D8B030D-6E8A-4147-A177-3AD203B41FA5}">
                      <a16:colId xmlns:a16="http://schemas.microsoft.com/office/drawing/2014/main" val="1541393993"/>
                    </a:ext>
                  </a:extLst>
                </a:gridCol>
                <a:gridCol w="662305">
                  <a:extLst>
                    <a:ext uri="{9D8B030D-6E8A-4147-A177-3AD203B41FA5}">
                      <a16:colId xmlns:a16="http://schemas.microsoft.com/office/drawing/2014/main" val="2856230020"/>
                    </a:ext>
                  </a:extLst>
                </a:gridCol>
              </a:tblGrid>
              <a:tr h="0">
                <a:tc>
                  <a:txBody>
                    <a:bodyPr/>
                    <a:lstStyle/>
                    <a:p>
                      <a:pPr marL="0" marR="0" algn="l" rtl="0">
                        <a:lnSpc>
                          <a:spcPct val="115000"/>
                        </a:lnSpc>
                        <a:spcBef>
                          <a:spcPts val="0"/>
                        </a:spcBef>
                        <a:spcAft>
                          <a:spcPts val="0"/>
                        </a:spcAft>
                      </a:pPr>
                      <a:r>
                        <a:rPr lang="en-US" sz="1400">
                          <a:effectLst/>
                          <a:highlight>
                            <a:srgbClr val="C0C0C0"/>
                          </a:highlight>
                        </a:rPr>
                        <a:t>Data Collection</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Data Collection Introduction</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Primary data and secondary data</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Methods for collecting primary data</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Questionnaire.</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The interview</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Observation</a:t>
                      </a:r>
                      <a:endParaRPr lang="en-US" sz="1100">
                        <a:effectLst/>
                      </a:endParaRPr>
                    </a:p>
                    <a:p>
                      <a:pPr marL="342900" marR="0" lvl="0" indent="-342900" algn="l" rtl="0">
                        <a:lnSpc>
                          <a:spcPct val="115000"/>
                        </a:lnSpc>
                        <a:spcBef>
                          <a:spcPts val="0"/>
                        </a:spcBef>
                        <a:spcAft>
                          <a:spcPts val="0"/>
                        </a:spcAft>
                        <a:buFont typeface="+mj-lt"/>
                        <a:buAutoNum type="arabicPeriod"/>
                      </a:pPr>
                      <a:r>
                        <a:rPr lang="en-US" sz="1400">
                          <a:effectLst/>
                        </a:rPr>
                        <a:t>Focus groups.</a:t>
                      </a:r>
                      <a:endParaRPr lang="en-US" sz="1100">
                        <a:effectLst/>
                      </a:endParaRPr>
                    </a:p>
                    <a:p>
                      <a:pPr marL="1028700" marR="0" algn="l" rtl="0">
                        <a:lnSpc>
                          <a:spcPct val="115000"/>
                        </a:lnSpc>
                        <a:spcBef>
                          <a:spcPts val="0"/>
                        </a:spcBef>
                        <a:spcAft>
                          <a:spcPts val="0"/>
                        </a:spcAft>
                      </a:pPr>
                      <a:r>
                        <a:rPr lang="ar-SA"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on the practical application of research with graduation project teams.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78915906"/>
                  </a:ext>
                </a:extLst>
              </a:tr>
            </a:tbl>
          </a:graphicData>
        </a:graphic>
      </p:graphicFrame>
    </p:spTree>
    <p:extLst>
      <p:ext uri="{BB962C8B-B14F-4D97-AF65-F5344CB8AC3E}">
        <p14:creationId xmlns:p14="http://schemas.microsoft.com/office/powerpoint/2010/main" val="1335124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C26D7303-B1A8-E0DA-47BD-123897FFF085}"/>
              </a:ext>
            </a:extLst>
          </p:cNvPr>
          <p:cNvGraphicFramePr>
            <a:graphicFrameLocks noGrp="1"/>
          </p:cNvGraphicFramePr>
          <p:nvPr>
            <p:extLst>
              <p:ext uri="{D42A27DB-BD31-4B8C-83A1-F6EECF244321}">
                <p14:modId xmlns:p14="http://schemas.microsoft.com/office/powerpoint/2010/main" val="3392645741"/>
              </p:ext>
            </p:extLst>
          </p:nvPr>
        </p:nvGraphicFramePr>
        <p:xfrm>
          <a:off x="3083860" y="1368425"/>
          <a:ext cx="5961528" cy="4351338"/>
        </p:xfrm>
        <a:graphic>
          <a:graphicData uri="http://schemas.openxmlformats.org/drawingml/2006/table">
            <a:tbl>
              <a:tblPr firstRow="1" firstCol="1" bandRow="1">
                <a:tableStyleId>{5C22544A-7EE6-4342-B048-85BDC9FD1C3A}</a:tableStyleId>
              </a:tblPr>
              <a:tblGrid>
                <a:gridCol w="4537953">
                  <a:extLst>
                    <a:ext uri="{9D8B030D-6E8A-4147-A177-3AD203B41FA5}">
                      <a16:colId xmlns:a16="http://schemas.microsoft.com/office/drawing/2014/main" val="3329014712"/>
                    </a:ext>
                  </a:extLst>
                </a:gridCol>
                <a:gridCol w="693949">
                  <a:extLst>
                    <a:ext uri="{9D8B030D-6E8A-4147-A177-3AD203B41FA5}">
                      <a16:colId xmlns:a16="http://schemas.microsoft.com/office/drawing/2014/main" val="3379498330"/>
                    </a:ext>
                  </a:extLst>
                </a:gridCol>
                <a:gridCol w="729626">
                  <a:extLst>
                    <a:ext uri="{9D8B030D-6E8A-4147-A177-3AD203B41FA5}">
                      <a16:colId xmlns:a16="http://schemas.microsoft.com/office/drawing/2014/main" val="1064292453"/>
                    </a:ext>
                  </a:extLst>
                </a:gridCol>
              </a:tblGrid>
              <a:tr h="4351338">
                <a:tc>
                  <a:txBody>
                    <a:bodyPr/>
                    <a:lstStyle/>
                    <a:p>
                      <a:pPr marL="0" marR="0" algn="l" rtl="0">
                        <a:lnSpc>
                          <a:spcPct val="115000"/>
                        </a:lnSpc>
                        <a:spcBef>
                          <a:spcPts val="0"/>
                        </a:spcBef>
                        <a:spcAft>
                          <a:spcPts val="0"/>
                        </a:spcAft>
                      </a:pPr>
                      <a:r>
                        <a:rPr lang="en-US" sz="1100">
                          <a:effectLst/>
                          <a:highlight>
                            <a:srgbClr val="C0C0C0"/>
                          </a:highlight>
                        </a:rPr>
                        <a:t>Validity and Reliability</a:t>
                      </a:r>
                      <a:endParaRPr lang="en-US" sz="9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100">
                          <a:effectLst/>
                        </a:rPr>
                        <a:t>Validity and Reliability Introduction</a:t>
                      </a:r>
                      <a:endParaRPr lang="en-US" sz="900">
                        <a:effectLst/>
                      </a:endParaRPr>
                    </a:p>
                    <a:p>
                      <a:pPr marL="342900" marR="0" lvl="0" indent="-342900" algn="l" rtl="0">
                        <a:lnSpc>
                          <a:spcPct val="115000"/>
                        </a:lnSpc>
                        <a:spcBef>
                          <a:spcPts val="0"/>
                        </a:spcBef>
                        <a:spcAft>
                          <a:spcPts val="0"/>
                        </a:spcAft>
                        <a:buFont typeface="+mj-lt"/>
                        <a:buAutoNum type="alphaUcPeriod"/>
                      </a:pPr>
                      <a:r>
                        <a:rPr lang="en-US" sz="1100">
                          <a:effectLst/>
                        </a:rPr>
                        <a:t>First:  Validity </a:t>
                      </a:r>
                      <a:endParaRPr lang="en-US" sz="90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a:effectLst/>
                        </a:rPr>
                        <a:t>The concept of Validity  </a:t>
                      </a:r>
                      <a:endParaRPr lang="en-US" sz="90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a:effectLst/>
                        </a:rPr>
                        <a:t>Types of Validity  </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 Face Validity </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 Content Validity</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 Criterion Validity </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 Predictive Validity </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 Factor Validity </a:t>
                      </a:r>
                      <a:endParaRPr lang="en-US" sz="900">
                        <a:effectLst/>
                      </a:endParaRPr>
                    </a:p>
                    <a:p>
                      <a:pPr marL="342900" marR="0" lvl="0" indent="-342900" algn="l" rtl="0">
                        <a:lnSpc>
                          <a:spcPct val="115000"/>
                        </a:lnSpc>
                        <a:spcBef>
                          <a:spcPts val="0"/>
                        </a:spcBef>
                        <a:spcAft>
                          <a:spcPts val="0"/>
                        </a:spcAft>
                        <a:buFont typeface="+mj-lt"/>
                        <a:buAutoNum type="alphaUcPeriod" startAt="2"/>
                      </a:pPr>
                      <a:r>
                        <a:rPr lang="en-US" sz="1100">
                          <a:effectLst/>
                        </a:rPr>
                        <a:t>Second: Reliability</a:t>
                      </a:r>
                      <a:endParaRPr lang="en-US" sz="900">
                        <a:effectLst/>
                      </a:endParaRPr>
                    </a:p>
                    <a:p>
                      <a:pPr marL="342900" marR="0" lvl="0" indent="-342900" algn="l" rtl="0">
                        <a:lnSpc>
                          <a:spcPct val="115000"/>
                        </a:lnSpc>
                        <a:spcBef>
                          <a:spcPts val="0"/>
                        </a:spcBef>
                        <a:spcAft>
                          <a:spcPts val="0"/>
                        </a:spcAft>
                        <a:buFont typeface="+mj-lt"/>
                        <a:buAutoNum type="arabicPeriod"/>
                      </a:pPr>
                      <a:r>
                        <a:rPr lang="en-US" sz="1100">
                          <a:effectLst/>
                        </a:rPr>
                        <a:t>The concept of Reliability</a:t>
                      </a:r>
                      <a:endParaRPr lang="en-US" sz="900">
                        <a:effectLst/>
                      </a:endParaRPr>
                    </a:p>
                    <a:p>
                      <a:pPr marL="342900" marR="0" lvl="0" indent="-342900" algn="l" rtl="0">
                        <a:lnSpc>
                          <a:spcPct val="115000"/>
                        </a:lnSpc>
                        <a:spcBef>
                          <a:spcPts val="0"/>
                        </a:spcBef>
                        <a:spcAft>
                          <a:spcPts val="0"/>
                        </a:spcAft>
                        <a:buFont typeface="+mj-lt"/>
                        <a:buAutoNum type="arabicPeriod"/>
                      </a:pPr>
                      <a:r>
                        <a:rPr lang="en-US" sz="1100">
                          <a:effectLst/>
                        </a:rPr>
                        <a:t>Methods for measuring Reliability</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The first method: test and re-test</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The second method: half-partition (Split-half method)</a:t>
                      </a:r>
                      <a:endParaRPr lang="en-US" sz="900">
                        <a:effectLst/>
                      </a:endParaRPr>
                    </a:p>
                    <a:p>
                      <a:pPr marL="742950" marR="0" lvl="1" indent="-285750" algn="l" rtl="0">
                        <a:lnSpc>
                          <a:spcPct val="115000"/>
                        </a:lnSpc>
                        <a:spcBef>
                          <a:spcPts val="0"/>
                        </a:spcBef>
                        <a:spcAft>
                          <a:spcPts val="0"/>
                        </a:spcAft>
                        <a:buFont typeface="Arial" panose="020B0604020202020204" pitchFamily="34" charset="0"/>
                        <a:buChar char="•"/>
                        <a:tabLst>
                          <a:tab pos="1143000" algn="l"/>
                        </a:tabLst>
                      </a:pPr>
                      <a:r>
                        <a:rPr lang="en-US" sz="1100">
                          <a:effectLst/>
                        </a:rPr>
                        <a:t>The third method: Cronbach’s stability coefficient alpha</a:t>
                      </a:r>
                      <a:endParaRPr lang="en-US" sz="90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a:effectLst/>
                        </a:rPr>
                        <a:t>Factors affecting the Reliability of the questionnaire</a:t>
                      </a:r>
                      <a:endParaRPr lang="en-US" sz="900">
                        <a:effectLst/>
                      </a:endParaRPr>
                    </a:p>
                    <a:p>
                      <a:pPr marL="342900" marR="0" lvl="0" indent="-342900" algn="l" rtl="0">
                        <a:lnSpc>
                          <a:spcPct val="115000"/>
                        </a:lnSpc>
                        <a:spcBef>
                          <a:spcPts val="0"/>
                        </a:spcBef>
                        <a:spcAft>
                          <a:spcPts val="0"/>
                        </a:spcAft>
                        <a:buFont typeface="+mj-lt"/>
                        <a:buAutoNum type="arabicPeriod"/>
                        <a:tabLst>
                          <a:tab pos="685800" algn="l"/>
                        </a:tabLst>
                      </a:pPr>
                      <a:r>
                        <a:rPr lang="en-US" sz="1100">
                          <a:effectLst/>
                        </a:rPr>
                        <a:t>The relationship between test Validity and Reliability</a:t>
                      </a:r>
                      <a:endParaRPr lang="en-US" sz="900">
                        <a:effectLst/>
                      </a:endParaRPr>
                    </a:p>
                    <a:p>
                      <a:pPr marL="0" marR="0" algn="l" rtl="0">
                        <a:lnSpc>
                          <a:spcPct val="115000"/>
                        </a:lnSpc>
                        <a:spcBef>
                          <a:spcPts val="0"/>
                        </a:spcBef>
                        <a:spcAft>
                          <a:spcPts val="0"/>
                        </a:spcAft>
                      </a:pPr>
                      <a:r>
                        <a:rPr lang="en-US" sz="1100">
                          <a:effectLst/>
                        </a:rPr>
                        <a:t> </a:t>
                      </a:r>
                      <a:endParaRPr lang="en-US" sz="900">
                        <a:effectLst/>
                      </a:endParaRPr>
                    </a:p>
                    <a:p>
                      <a:pPr marL="0" marR="0" algn="l" rtl="0">
                        <a:lnSpc>
                          <a:spcPct val="115000"/>
                        </a:lnSpc>
                        <a:spcBef>
                          <a:spcPts val="0"/>
                        </a:spcBef>
                        <a:spcAft>
                          <a:spcPts val="0"/>
                        </a:spcAft>
                      </a:pPr>
                      <a:r>
                        <a:rPr lang="en-US" sz="1100">
                          <a:effectLst/>
                          <a:highlight>
                            <a:srgbClr val="D3D3D3"/>
                          </a:highlight>
                        </a:rPr>
                        <a:t>Coordination Tasks</a:t>
                      </a:r>
                      <a:r>
                        <a:rPr lang="en-US" sz="1100">
                          <a:effectLst/>
                        </a:rPr>
                        <a:t>: Follow up on the practical application of research with graduation project teams.</a:t>
                      </a:r>
                      <a:br>
                        <a:rPr lang="en-US" sz="1100" u="none" strike="noStrike">
                          <a:effectLst/>
                        </a:rPr>
                      </a:b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100">
                          <a:effectLst/>
                        </a:rPr>
                        <a:t>8</a:t>
                      </a:r>
                      <a:endParaRPr lang="en-US" sz="90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tc>
                  <a:txBody>
                    <a:bodyPr/>
                    <a:lstStyle/>
                    <a:p>
                      <a:pPr marL="0" marR="0" algn="ctr" rtl="0">
                        <a:lnSpc>
                          <a:spcPct val="115000"/>
                        </a:lnSpc>
                        <a:spcBef>
                          <a:spcPts val="0"/>
                        </a:spcBef>
                        <a:spcAft>
                          <a:spcPts val="0"/>
                        </a:spcAft>
                      </a:pPr>
                      <a:r>
                        <a:rPr lang="en-US" sz="1100" dirty="0">
                          <a:effectLst/>
                        </a:rPr>
                        <a:t>1:30</a:t>
                      </a:r>
                      <a:endParaRPr lang="en-US" sz="900" dirty="0">
                        <a:effectLst/>
                        <a:latin typeface="Calibri" panose="020F0502020204030204" pitchFamily="34" charset="0"/>
                        <a:ea typeface="Calibri" panose="020F0502020204030204" pitchFamily="34" charset="0"/>
                        <a:cs typeface="Arial" panose="020B0604020202020204" pitchFamily="34" charset="0"/>
                      </a:endParaRPr>
                    </a:p>
                  </a:txBody>
                  <a:tcPr marL="55944" marR="55944" marT="0" marB="0"/>
                </a:tc>
                <a:extLst>
                  <a:ext uri="{0D108BD9-81ED-4DB2-BD59-A6C34878D82A}">
                    <a16:rowId xmlns:a16="http://schemas.microsoft.com/office/drawing/2014/main" val="3212216002"/>
                  </a:ext>
                </a:extLst>
              </a:tr>
            </a:tbl>
          </a:graphicData>
        </a:graphic>
      </p:graphicFrame>
    </p:spTree>
    <p:extLst>
      <p:ext uri="{BB962C8B-B14F-4D97-AF65-F5344CB8AC3E}">
        <p14:creationId xmlns:p14="http://schemas.microsoft.com/office/powerpoint/2010/main" val="4272731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5B53BAF-DFEC-CF1A-AF28-C076002A2743}"/>
              </a:ext>
            </a:extLst>
          </p:cNvPr>
          <p:cNvGraphicFramePr>
            <a:graphicFrameLocks noGrp="1"/>
          </p:cNvGraphicFramePr>
          <p:nvPr>
            <p:extLst>
              <p:ext uri="{D42A27DB-BD31-4B8C-83A1-F6EECF244321}">
                <p14:modId xmlns:p14="http://schemas.microsoft.com/office/powerpoint/2010/main" val="3268113378"/>
              </p:ext>
            </p:extLst>
          </p:nvPr>
        </p:nvGraphicFramePr>
        <p:xfrm>
          <a:off x="3395909" y="1971929"/>
          <a:ext cx="5411470" cy="3537049"/>
        </p:xfrm>
        <a:graphic>
          <a:graphicData uri="http://schemas.openxmlformats.org/drawingml/2006/table">
            <a:tbl>
              <a:tblPr firstRow="1" firstCol="1" bandRow="1">
                <a:tableStyleId>{5C22544A-7EE6-4342-B048-85BDC9FD1C3A}</a:tableStyleId>
              </a:tblPr>
              <a:tblGrid>
                <a:gridCol w="4119245">
                  <a:extLst>
                    <a:ext uri="{9D8B030D-6E8A-4147-A177-3AD203B41FA5}">
                      <a16:colId xmlns:a16="http://schemas.microsoft.com/office/drawing/2014/main" val="116334004"/>
                    </a:ext>
                  </a:extLst>
                </a:gridCol>
                <a:gridCol w="629920">
                  <a:extLst>
                    <a:ext uri="{9D8B030D-6E8A-4147-A177-3AD203B41FA5}">
                      <a16:colId xmlns:a16="http://schemas.microsoft.com/office/drawing/2014/main" val="148207506"/>
                    </a:ext>
                  </a:extLst>
                </a:gridCol>
                <a:gridCol w="662305">
                  <a:extLst>
                    <a:ext uri="{9D8B030D-6E8A-4147-A177-3AD203B41FA5}">
                      <a16:colId xmlns:a16="http://schemas.microsoft.com/office/drawing/2014/main" val="287165070"/>
                    </a:ext>
                  </a:extLst>
                </a:gridCol>
              </a:tblGrid>
              <a:tr h="3537049">
                <a:tc>
                  <a:txBody>
                    <a:bodyPr/>
                    <a:lstStyle/>
                    <a:p>
                      <a:pPr marL="0" marR="0" algn="l" rtl="0">
                        <a:lnSpc>
                          <a:spcPct val="115000"/>
                        </a:lnSpc>
                        <a:spcBef>
                          <a:spcPts val="0"/>
                        </a:spcBef>
                        <a:spcAft>
                          <a:spcPts val="0"/>
                        </a:spcAft>
                      </a:pPr>
                      <a:r>
                        <a:rPr lang="en-US" sz="1400">
                          <a:effectLst/>
                          <a:highlight>
                            <a:srgbClr val="C0C0C0"/>
                          </a:highlight>
                        </a:rPr>
                        <a:t>Data Types: (Quantitative &amp; Qualitative)</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first stage: Presentation and analysis of data using the SPSS program</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second stage: Describing the data using statistical measures.</a:t>
                      </a:r>
                      <a:endParaRPr lang="en-US" sz="110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a:effectLst/>
                        </a:rPr>
                        <a:t>The third stage: Data analysis using SPSS software</a:t>
                      </a:r>
                      <a:endParaRPr lang="en-US" sz="1100">
                        <a:effectLst/>
                      </a:endParaRPr>
                    </a:p>
                    <a:p>
                      <a:pPr marL="285750" marR="0" algn="l" rtl="0">
                        <a:lnSpc>
                          <a:spcPct val="115000"/>
                        </a:lnSpc>
                        <a:spcBef>
                          <a:spcPts val="0"/>
                        </a:spcBef>
                        <a:spcAft>
                          <a:spcPts val="0"/>
                        </a:spcAft>
                      </a:pPr>
                      <a:r>
                        <a:rPr lang="en-US" sz="1400">
                          <a:effectLst/>
                        </a:rPr>
                        <a:t> </a:t>
                      </a:r>
                      <a:endParaRPr lang="en-US" sz="1100">
                        <a:effectLst/>
                      </a:endParaRPr>
                    </a:p>
                    <a:p>
                      <a:pPr marL="0" marR="0" algn="l" rtl="0">
                        <a:lnSpc>
                          <a:spcPct val="115000"/>
                        </a:lnSpc>
                        <a:spcBef>
                          <a:spcPts val="0"/>
                        </a:spcBef>
                        <a:spcAft>
                          <a:spcPts val="0"/>
                        </a:spcAft>
                      </a:pPr>
                      <a:r>
                        <a:rPr lang="en-US" sz="1400">
                          <a:effectLst/>
                          <a:highlight>
                            <a:srgbClr val="D3D3D3"/>
                          </a:highlight>
                        </a:rPr>
                        <a:t>Coordination Tasks</a:t>
                      </a:r>
                      <a:r>
                        <a:rPr lang="en-US" sz="1400">
                          <a:effectLst/>
                        </a:rPr>
                        <a:t>: Follow up on the practical application of research with graduation project teams.</a:t>
                      </a:r>
                      <a:endParaRPr lang="en-US" sz="1100">
                        <a:effectLst/>
                      </a:endParaRPr>
                    </a:p>
                    <a:p>
                      <a:pPr marL="0" marR="0" algn="l" rtl="0">
                        <a:lnSpc>
                          <a:spcPct val="115000"/>
                        </a:lnSpc>
                        <a:spcBef>
                          <a:spcPts val="0"/>
                        </a:spcBef>
                        <a:spcAft>
                          <a:spcPts val="0"/>
                        </a:spcAft>
                      </a:pPr>
                      <a:r>
                        <a:rPr lang="en-US"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1:30</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76705337"/>
                  </a:ext>
                </a:extLst>
              </a:tr>
            </a:tbl>
          </a:graphicData>
        </a:graphic>
      </p:graphicFrame>
    </p:spTree>
    <p:extLst>
      <p:ext uri="{BB962C8B-B14F-4D97-AF65-F5344CB8AC3E}">
        <p14:creationId xmlns:p14="http://schemas.microsoft.com/office/powerpoint/2010/main" val="432954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84497"/>
            <a:ext cx="7228261" cy="400110"/>
          </a:xfrm>
          <a:prstGeom prst="rect">
            <a:avLst/>
          </a:prstGeom>
          <a:noFill/>
        </p:spPr>
        <p:txBody>
          <a:bodyPr wrap="none" rtlCol="0">
            <a:spAutoFit/>
          </a:bodyPr>
          <a:lstStyle/>
          <a:p>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Follow-up and delivery schedule of graduation project tasks</a:t>
            </a:r>
            <a:endParaRPr lang="en-US" sz="4800" dirty="0">
              <a:solidFill>
                <a:schemeClr val="bg1"/>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7691B760-1234-0568-0CB3-B82D8A5A8643}"/>
              </a:ext>
            </a:extLst>
          </p:cNvPr>
          <p:cNvGraphicFramePr>
            <a:graphicFrameLocks noGrp="1"/>
          </p:cNvGraphicFramePr>
          <p:nvPr>
            <p:extLst>
              <p:ext uri="{D42A27DB-BD31-4B8C-83A1-F6EECF244321}">
                <p14:modId xmlns:p14="http://schemas.microsoft.com/office/powerpoint/2010/main" val="3664595900"/>
              </p:ext>
            </p:extLst>
          </p:nvPr>
        </p:nvGraphicFramePr>
        <p:xfrm>
          <a:off x="3390265" y="1775011"/>
          <a:ext cx="5592370" cy="3845859"/>
        </p:xfrm>
        <a:graphic>
          <a:graphicData uri="http://schemas.openxmlformats.org/drawingml/2006/table">
            <a:tbl>
              <a:tblPr firstRow="1" firstCol="1" bandRow="1">
                <a:tableStyleId>{5C22544A-7EE6-4342-B048-85BDC9FD1C3A}</a:tableStyleId>
              </a:tblPr>
              <a:tblGrid>
                <a:gridCol w="4256947">
                  <a:extLst>
                    <a:ext uri="{9D8B030D-6E8A-4147-A177-3AD203B41FA5}">
                      <a16:colId xmlns:a16="http://schemas.microsoft.com/office/drawing/2014/main" val="3269655986"/>
                    </a:ext>
                  </a:extLst>
                </a:gridCol>
                <a:gridCol w="650978">
                  <a:extLst>
                    <a:ext uri="{9D8B030D-6E8A-4147-A177-3AD203B41FA5}">
                      <a16:colId xmlns:a16="http://schemas.microsoft.com/office/drawing/2014/main" val="2881514145"/>
                    </a:ext>
                  </a:extLst>
                </a:gridCol>
                <a:gridCol w="684445">
                  <a:extLst>
                    <a:ext uri="{9D8B030D-6E8A-4147-A177-3AD203B41FA5}">
                      <a16:colId xmlns:a16="http://schemas.microsoft.com/office/drawing/2014/main" val="2311262308"/>
                    </a:ext>
                  </a:extLst>
                </a:gridCol>
              </a:tblGrid>
              <a:tr h="3438324">
                <a:tc>
                  <a:txBody>
                    <a:bodyPr/>
                    <a:lstStyle/>
                    <a:p>
                      <a:pPr marL="0" marR="0" algn="l" rtl="0">
                        <a:lnSpc>
                          <a:spcPct val="115000"/>
                        </a:lnSpc>
                        <a:spcBef>
                          <a:spcPts val="0"/>
                        </a:spcBef>
                        <a:spcAft>
                          <a:spcPts val="0"/>
                        </a:spcAft>
                      </a:pPr>
                      <a:r>
                        <a:rPr lang="en-US" sz="1400" dirty="0">
                          <a:effectLst/>
                          <a:highlight>
                            <a:srgbClr val="C0C0C0"/>
                          </a:highlight>
                        </a:rPr>
                        <a:t>Research Conclusion: -</a:t>
                      </a:r>
                      <a:r>
                        <a:rPr lang="en-US" sz="1400" dirty="0">
                          <a:effectLst/>
                        </a:rPr>
                        <a:t> </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Findings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Recommendations</a:t>
                      </a:r>
                      <a:endParaRPr lang="en-US" sz="1100" dirty="0">
                        <a:effectLst/>
                      </a:endParaRPr>
                    </a:p>
                    <a:p>
                      <a:pPr marL="1143000" marR="0" lvl="2" indent="-228600" algn="l" rtl="0">
                        <a:lnSpc>
                          <a:spcPct val="115000"/>
                        </a:lnSpc>
                        <a:spcBef>
                          <a:spcPts val="0"/>
                        </a:spcBef>
                        <a:spcAft>
                          <a:spcPts val="0"/>
                        </a:spcAft>
                        <a:buFont typeface="Times New Roman" panose="02020603050405020304" pitchFamily="18" charset="0"/>
                        <a:buChar char="-"/>
                        <a:tabLst>
                          <a:tab pos="285750" algn="l"/>
                        </a:tabLst>
                      </a:pPr>
                      <a:r>
                        <a:rPr lang="en-US" sz="1400" dirty="0">
                          <a:effectLst/>
                        </a:rPr>
                        <a:t>Research References</a:t>
                      </a:r>
                      <a:endParaRPr lang="en-US" sz="1100" dirty="0">
                        <a:effectLst/>
                      </a:endParaRPr>
                    </a:p>
                    <a:p>
                      <a:pPr marL="0" marR="0" algn="l" rtl="0">
                        <a:lnSpc>
                          <a:spcPct val="115000"/>
                        </a:lnSpc>
                        <a:spcBef>
                          <a:spcPts val="0"/>
                        </a:spcBef>
                        <a:spcAft>
                          <a:spcPts val="0"/>
                        </a:spcAft>
                      </a:pPr>
                      <a:r>
                        <a:rPr lang="ar-SA" sz="1400" dirty="0">
                          <a:effectLst/>
                          <a:highlight>
                            <a:srgbClr val="D3D3D3"/>
                          </a:highlight>
                        </a:rPr>
                        <a:t> </a:t>
                      </a:r>
                      <a:endParaRPr lang="en-US" sz="1100" dirty="0">
                        <a:effectLst/>
                      </a:endParaRPr>
                    </a:p>
                    <a:p>
                      <a:pPr marL="0" marR="0" algn="l" rtl="0">
                        <a:lnSpc>
                          <a:spcPct val="115000"/>
                        </a:lnSpc>
                        <a:spcBef>
                          <a:spcPts val="0"/>
                        </a:spcBef>
                        <a:spcAft>
                          <a:spcPts val="0"/>
                        </a:spcAft>
                      </a:pPr>
                      <a:r>
                        <a:rPr lang="en-US" sz="1400" dirty="0">
                          <a:effectLst/>
                          <a:highlight>
                            <a:srgbClr val="D3D3D3"/>
                          </a:highlight>
                        </a:rPr>
                        <a:t>Coordination Tasks</a:t>
                      </a:r>
                      <a:r>
                        <a:rPr lang="en-US" sz="1400" dirty="0">
                          <a:effectLst/>
                        </a:rPr>
                        <a:t>: Follow up on the practical application of research with graduation project teams.</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10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1:30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76691597"/>
                  </a:ext>
                </a:extLst>
              </a:tr>
              <a:tr h="407535">
                <a:tc>
                  <a:txBody>
                    <a:bodyPr/>
                    <a:lstStyle/>
                    <a:p>
                      <a:pPr marL="0" marR="0" algn="l" rtl="0">
                        <a:lnSpc>
                          <a:spcPct val="115000"/>
                        </a:lnSpc>
                        <a:spcBef>
                          <a:spcPts val="0"/>
                        </a:spcBef>
                        <a:spcAft>
                          <a:spcPts val="0"/>
                        </a:spcAft>
                      </a:pPr>
                      <a:r>
                        <a:rPr lang="en-US" sz="1400">
                          <a:effectLst/>
                          <a:highlight>
                            <a:srgbClr val="D3D3D3"/>
                          </a:highlight>
                        </a:rPr>
                        <a:t>Coordinating tasks</a:t>
                      </a:r>
                      <a:r>
                        <a:rPr lang="en-US" sz="1400">
                          <a:effectLst/>
                        </a:rPr>
                        <a:t>: receiving the graduation project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a:effectLst/>
                        </a:rPr>
                        <a:t>11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0">
                        <a:lnSpc>
                          <a:spcPct val="115000"/>
                        </a:lnSpc>
                        <a:spcBef>
                          <a:spcPts val="0"/>
                        </a:spcBef>
                        <a:spcAft>
                          <a:spcPts val="0"/>
                        </a:spcAft>
                      </a:pPr>
                      <a:r>
                        <a:rPr lang="en-US" sz="1400" dirty="0">
                          <a:effectLst/>
                        </a:rPr>
                        <a: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00270914"/>
                  </a:ext>
                </a:extLst>
              </a:tr>
            </a:tbl>
          </a:graphicData>
        </a:graphic>
      </p:graphicFrame>
    </p:spTree>
    <p:extLst>
      <p:ext uri="{BB962C8B-B14F-4D97-AF65-F5344CB8AC3E}">
        <p14:creationId xmlns:p14="http://schemas.microsoft.com/office/powerpoint/2010/main" val="2606639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410617"/>
            <a:ext cx="5931432" cy="780214"/>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(proposal)</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46690" y="1183688"/>
            <a:ext cx="9666288" cy="5546134"/>
          </a:xfrm>
          <a:prstGeom prst="rect">
            <a:avLst/>
          </a:prstGeom>
          <a:noFill/>
        </p:spPr>
        <p:txBody>
          <a:bodyPr wrap="square" rtlCol="0">
            <a:spAutoFit/>
          </a:bodyPr>
          <a:lstStyle/>
          <a:p>
            <a:pPr marL="0" marR="0" algn="l" rtl="0">
              <a:lnSpc>
                <a:spcPct val="20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student must submit the plan according to the following steps:</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Research Title.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Introduction.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problem.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importance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Objectives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questions.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Previous studies and theoretical framework.</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31643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410617"/>
            <a:ext cx="5931432" cy="780214"/>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Part One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Preparation of graduation project plan (proposal)</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46690" y="1183688"/>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Theoretical premises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Methodology and research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Study tools.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Fields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Proposed tab according to the time plan.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List of references and preliminary sources.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(Taking into account the privacy of the programs).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79147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07980"/>
            <a:ext cx="5801588" cy="754053"/>
          </a:xfrm>
          <a:prstGeom prst="rect">
            <a:avLst/>
          </a:prstGeom>
          <a:noFill/>
        </p:spPr>
        <p:txBody>
          <a:bodyPr wrap="none" rtlCol="0">
            <a:spAutoFit/>
          </a:bodyPr>
          <a:lstStyle/>
          <a:p>
            <a:pPr marL="0" marR="0" algn="ctr" rtl="0">
              <a:lnSpc>
                <a:spcPct val="115000"/>
              </a:lnSpc>
              <a:spcBef>
                <a:spcPts val="0"/>
              </a:spcBef>
              <a:spcAft>
                <a:spcPts val="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Research Title: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 title takes into account the following things</a:t>
            </a:r>
            <a:endParaRPr lang="en-US" sz="48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39806" y="1929884"/>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express the project in an exact and transparent manner.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express the researcher as an idea that provokes the mind of the researcher.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Be concise and non-meaningful.</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be a new and non-duplicate title for previous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76239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515035" y="591392"/>
            <a:ext cx="2351926"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Introduction:</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727862" y="1388720"/>
            <a:ext cx="9666288" cy="4662943"/>
          </a:xfrm>
          <a:prstGeom prst="rect">
            <a:avLst/>
          </a:prstGeom>
          <a:noFill/>
        </p:spPr>
        <p:txBody>
          <a:bodyPr wrap="square" rtlCol="0">
            <a:spAutoFit/>
          </a:bodyPr>
          <a:lstStyle/>
          <a:p>
            <a:pPr marL="0" marR="0" algn="l" rtl="0">
              <a:lnSpc>
                <a:spcPct val="15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following points are considered  in the introduction:</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serve as a prologue to the project's topic.</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Elaborating on the rationale causes behind your topic choice.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illustrate the historical islands of the project idea.</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highlight the importance of study and the need of humanity for 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plan should be graded from public to private.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Explain the problem and link it to the available knowledge.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15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Linking them to previous studies on the subject to know the previous point of view, benefit from it and identify the data that emerge through the discussion of previous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7783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97508" y="525215"/>
            <a:ext cx="4196983"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Importance of the study</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524654" y="1974707"/>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b="1" u="sng" dirty="0">
                <a:effectLst/>
                <a:latin typeface="Book Antiqua" panose="02040602050305030304" pitchFamily="18" charset="0"/>
                <a:ea typeface="Times New Roman" panose="02020603050405020304" pitchFamily="18" charset="0"/>
                <a:cs typeface="Arial" panose="020B0604020202020204" pitchFamily="34" charset="0"/>
              </a:rPr>
              <a:t>The following points of importance shall be considered:</a:t>
            </a:r>
            <a:endParaRPr lang="en-US" sz="2000" b="1" u="sng"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theoretical importance.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expected practical importance.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beneficiary from the results of the study and the areas of this benefit.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31030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68189" y="525215"/>
            <a:ext cx="3020379"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Questions:</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37030" y="1885060"/>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main question that the study seeks to answer.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sub-questions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Ensure that the study questions are relevant to the study problem.</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Emphasize that the questions correspond to the objectives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4239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04086" cy="1610200"/>
          </a:xfrm>
          <a:prstGeom prst="rect">
            <a:avLst/>
          </a:prstGeom>
        </p:spPr>
      </p:pic>
      <p:sp>
        <p:nvSpPr>
          <p:cNvPr id="7" name="TextBox 6"/>
          <p:cNvSpPr txBox="1"/>
          <p:nvPr/>
        </p:nvSpPr>
        <p:spPr>
          <a:xfrm>
            <a:off x="2430573" y="543490"/>
            <a:ext cx="7330853"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Previous studies and theoretical framework</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2101102"/>
            <a:ext cx="9666288" cy="247003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Start from where others have ended.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Obtain sufficient and accurate data and information.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Start in terms of the results of those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Avoid the cons of those studies.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7377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80683" y="543490"/>
            <a:ext cx="5652509"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Theoretical premises of the study</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905947"/>
            <a:ext cx="9666288" cy="3085588"/>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theory and research complement each other, because the theory is an accumulation of knowledge and the conclusion of scientific research, and if it were not for scientific research, the theory would not have developed and been able to choose its hypotheses, theory is not something that is cut off from research, but rather a foundation for it.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6227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64481"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Methodology and research methods</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40788" y="2204822"/>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Determine the research method used in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link of the curriculum to the subject of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Clarify the methods of using the curriculum and research methods.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312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624678" y="525215"/>
            <a:ext cx="2172390" cy="559769"/>
          </a:xfrm>
          <a:prstGeom prst="rect">
            <a:avLst/>
          </a:prstGeom>
          <a:noFill/>
        </p:spPr>
        <p:txBody>
          <a:bodyPr wrap="none" rtlCol="0">
            <a:spAutoFit/>
          </a:bodyPr>
          <a:lstStyle/>
          <a:p>
            <a:pPr marL="0" marR="0" algn="l" rtl="0">
              <a:lnSpc>
                <a:spcPct val="115000"/>
              </a:lnSpc>
              <a:spcBef>
                <a:spcPts val="0"/>
              </a:spcBef>
              <a:spcAft>
                <a:spcPts val="0"/>
              </a:spcAft>
            </a:pPr>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Study Tools</a:t>
            </a:r>
            <a:endParaRPr lang="en-US"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63924" y="2204822"/>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the tools for collecting data (verification of the authenticity and stability of the instrument).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data analysis tools.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57115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255059" y="615208"/>
            <a:ext cx="2621230"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Fields of study</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2213291"/>
            <a:ext cx="8067694"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Identify the reservoir domain.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Defines the human sphere.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Define the time zone.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31036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1760418" y="350873"/>
            <a:ext cx="7675499" cy="908454"/>
          </a:xfrm>
          <a:prstGeom prst="rect">
            <a:avLst/>
          </a:prstGeom>
          <a:noFill/>
        </p:spPr>
        <p:txBody>
          <a:bodyPr wrap="none" rtlCol="0">
            <a:spAutoFit/>
          </a:bodyPr>
          <a:lstStyle/>
          <a:p>
            <a:pPr marL="0" marR="0" algn="ctr" rtl="0">
              <a:lnSpc>
                <a:spcPct val="115000"/>
              </a:lnSpc>
              <a:spcBef>
                <a:spcPts val="0"/>
              </a:spcBef>
              <a:spcAft>
                <a:spcPts val="1000"/>
              </a:spcAft>
            </a:pPr>
            <a:r>
              <a:rPr lang="en-US" sz="2000" b="1" u="sng"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Second Part</a:t>
            </a:r>
            <a:endParaRPr lang="en-US" sz="2000" u="sng"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0">
              <a:lnSpc>
                <a:spcPct val="115000"/>
              </a:lnSpc>
              <a:spcBef>
                <a:spcPts val="0"/>
              </a:spcBef>
              <a:spcAft>
                <a:spcPts val="1000"/>
              </a:spcAft>
            </a:pPr>
            <a:r>
              <a:rPr lang="en-US" sz="20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Formal rules for organizing and directing the graduation project</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937030" y="1414689"/>
            <a:ext cx="9666288" cy="4342343"/>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General framework for writing the graduation project.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Graduation project contents.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Part one: the introduction.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Second part: is the theoretical framework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Third part: The practical study and its methodological procedure.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nSpc>
                <a:spcPct val="200000"/>
              </a:lnSpc>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Fourth Part: annexes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713357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8237" y="591964"/>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62952" y="1660853"/>
            <a:ext cx="10475539" cy="3957622"/>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The student shall adhere to the academic standards in writing the report, taking into account how to add the references and the way to write them in the footer scientifically.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When writing the scientific material for the project, the student shall commit to using the scientific language “concepts, terms, definitions, quotations and theories”.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titles should be consistent with the specialization and the subject of the study, as well as translated into Arabic and English.</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19318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38237" y="591964"/>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064721" y="1846924"/>
            <a:ext cx="9666288" cy="321382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study can be written in Arabic or English, or it should be written in a proper language and to avoid any grammatical or spelling errors.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Font size (14) –The title of the Chapter is written by (18) Bold - Side headings (16) Bold - Font type.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Sakkal</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a:t>
            </a:r>
            <a:r>
              <a:rPr lang="en-US" sz="2000" dirty="0" err="1">
                <a:effectLst/>
                <a:latin typeface="Book Antiqua" panose="02040602050305030304" pitchFamily="18" charset="0"/>
                <a:ea typeface="Times New Roman" panose="02020603050405020304" pitchFamily="18" charset="0"/>
                <a:cs typeface="Arial" panose="020B0604020202020204" pitchFamily="34" charset="0"/>
              </a:rPr>
              <a:t>Majalla</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 Line spacing 1.5 - right Margins (3.5) cm, left (2.5) cm.</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0581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964011" y="1888554"/>
            <a:ext cx="9666288" cy="334206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Leaving a line space between the main title and the subtitle. The space when writing the headlines, and the titles of tables and figures are singular, in addition to creating an indentation.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Page numbering at the bottom of the page.</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285750" marR="0" indent="-285750" algn="l" rtl="0">
              <a:lnSpc>
                <a:spcPct val="200000"/>
              </a:lnSpc>
              <a:spcBef>
                <a:spcPts val="0"/>
              </a:spcBef>
              <a:spcAft>
                <a:spcPts val="1000"/>
              </a:spcAft>
              <a:buFontTx/>
              <a:buChar char="-"/>
            </a:pPr>
            <a:r>
              <a:rPr lang="en-US" sz="2000" dirty="0">
                <a:effectLst/>
                <a:latin typeface="Book Antiqua" panose="02040602050305030304" pitchFamily="18" charset="0"/>
                <a:ea typeface="Times New Roman" panose="02020603050405020304" pitchFamily="18" charset="0"/>
                <a:cs typeface="Arial" panose="020B0604020202020204" pitchFamily="34" charset="0"/>
              </a:rPr>
              <a:t>Indexing of contents, tables, and graphics.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36565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094433" y="1844348"/>
            <a:ext cx="10066625" cy="3342069"/>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Taking into account the balance between the study chapters, a simplified introduction to what the researcher will deal with in the chapter is included in each chapter.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ar-SA" sz="2000" dirty="0">
                <a:effectLst/>
                <a:latin typeface="Book Antiqua" panose="02040602050305030304" pitchFamily="18" charset="0"/>
                <a:ea typeface="Times New Roman" panose="02020603050405020304" pitchFamily="18" charset="0"/>
                <a:cs typeface="Arial" panose="020B0604020202020204" pitchFamily="34" charset="0"/>
              </a:rPr>
              <a:t>- </a:t>
            </a: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necessity of the scientific arbitration of the tools of the study.</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Interpretation of the statistical analysis tables and linking the results to the theoretical part.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21378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955046" y="1289884"/>
            <a:ext cx="9666288" cy="5315301"/>
          </a:xfrm>
          <a:prstGeom prst="rect">
            <a:avLst/>
          </a:prstGeom>
          <a:noFill/>
        </p:spPr>
        <p:txBody>
          <a:bodyPr wrap="square" rtlCol="0">
            <a:spAutoFit/>
          </a:bodyPr>
          <a:lstStyle/>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To ensure that all sources are fully documented in the project's reference list, as well as having identifying references in the main body of the text.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References should be grouped together at the end of the project and in order of their precedence or alphabetical order.</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All the annexes that were used in the practical application, from the tools of data collection and the list of arbitrators for those tools or correspondence with the institutions in which the application was applied, should be included.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1000"/>
              </a:spcAft>
            </a:pP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5BC8E59-853C-5360-05A5-65DFD0F325FC}"/>
              </a:ext>
            </a:extLst>
          </p:cNvPr>
          <p:cNvSpPr txBox="1"/>
          <p:nvPr/>
        </p:nvSpPr>
        <p:spPr>
          <a:xfrm>
            <a:off x="2209302" y="483970"/>
            <a:ext cx="7119257" cy="459613"/>
          </a:xfrm>
          <a:prstGeom prst="rect">
            <a:avLst/>
          </a:prstGeom>
          <a:noFill/>
        </p:spPr>
        <p:txBody>
          <a:bodyPr wrap="none" rtlCol="0">
            <a:spAutoFit/>
          </a:bodyPr>
          <a:lstStyle/>
          <a:p>
            <a:pPr marL="0" marR="0" algn="l" rtl="0">
              <a:lnSpc>
                <a:spcPct val="115000"/>
              </a:lnSpc>
              <a:spcBef>
                <a:spcPts val="0"/>
              </a:spcBef>
              <a:spcAft>
                <a:spcPts val="1000"/>
              </a:spcAft>
            </a:pPr>
            <a:r>
              <a:rPr lang="en-US" sz="2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General framework for writing the graduation project</a:t>
            </a:r>
            <a:endParaRPr lang="en-US" sz="2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67524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8108" cy="523220"/>
          </a:xfrm>
          <a:prstGeom prst="rect">
            <a:avLst/>
          </a:prstGeom>
          <a:noFill/>
        </p:spPr>
        <p:txBody>
          <a:bodyPr wrap="none" rtlCol="0">
            <a:spAutoFit/>
          </a:bodyPr>
          <a:lstStyle/>
          <a:p>
            <a:r>
              <a:rPr lang="en-US" sz="28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000"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a:extLst>
              <a:ext uri="{FF2B5EF4-FFF2-40B4-BE49-F238E27FC236}">
                <a16:creationId xmlns:a16="http://schemas.microsoft.com/office/drawing/2014/main" id="{29081CE3-79BA-2C2D-F5CB-172584E725BD}"/>
              </a:ext>
            </a:extLst>
          </p:cNvPr>
          <p:cNvGraphicFramePr>
            <a:graphicFrameLocks noGrp="1"/>
          </p:cNvGraphicFramePr>
          <p:nvPr>
            <p:extLst>
              <p:ext uri="{D42A27DB-BD31-4B8C-83A1-F6EECF244321}">
                <p14:modId xmlns:p14="http://schemas.microsoft.com/office/powerpoint/2010/main" val="1889379189"/>
              </p:ext>
            </p:extLst>
          </p:nvPr>
        </p:nvGraphicFramePr>
        <p:xfrm>
          <a:off x="1874165" y="1341090"/>
          <a:ext cx="9054895" cy="4469956"/>
        </p:xfrm>
        <a:graphic>
          <a:graphicData uri="http://schemas.openxmlformats.org/drawingml/2006/table">
            <a:tbl>
              <a:tblPr firstRow="1" firstCol="1" bandRow="1">
                <a:tableStyleId>{5C22544A-7EE6-4342-B048-85BDC9FD1C3A}</a:tableStyleId>
              </a:tblPr>
              <a:tblGrid>
                <a:gridCol w="436271">
                  <a:extLst>
                    <a:ext uri="{9D8B030D-6E8A-4147-A177-3AD203B41FA5}">
                      <a16:colId xmlns:a16="http://schemas.microsoft.com/office/drawing/2014/main" val="1780919703"/>
                    </a:ext>
                  </a:extLst>
                </a:gridCol>
                <a:gridCol w="3583938">
                  <a:extLst>
                    <a:ext uri="{9D8B030D-6E8A-4147-A177-3AD203B41FA5}">
                      <a16:colId xmlns:a16="http://schemas.microsoft.com/office/drawing/2014/main" val="3845002190"/>
                    </a:ext>
                  </a:extLst>
                </a:gridCol>
                <a:gridCol w="5034686">
                  <a:extLst>
                    <a:ext uri="{9D8B030D-6E8A-4147-A177-3AD203B41FA5}">
                      <a16:colId xmlns:a16="http://schemas.microsoft.com/office/drawing/2014/main" val="690867011"/>
                    </a:ext>
                  </a:extLst>
                </a:gridCol>
              </a:tblGrid>
              <a:tr h="0">
                <a:tc>
                  <a:txBody>
                    <a:bodyPr/>
                    <a:lstStyle/>
                    <a:p>
                      <a:pPr marL="0" marR="0" algn="l" rtl="0">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Part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200" dirty="0">
                          <a:effectLst/>
                        </a:rPr>
                        <a:t> </a:t>
                      </a:r>
                      <a:r>
                        <a:rPr lang="en-US" sz="1400" dirty="0">
                          <a:effectLst/>
                        </a:rPr>
                        <a:t>Content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53133120"/>
                  </a:ext>
                </a:extLst>
              </a:tr>
              <a:tr h="0">
                <a:tc rowSpan="5">
                  <a:txBody>
                    <a:bodyPr/>
                    <a:lstStyle/>
                    <a:p>
                      <a:pPr marL="0" marR="0" algn="l" rtl="0">
                        <a:lnSpc>
                          <a:spcPct val="115000"/>
                        </a:lnSpc>
                        <a:spcBef>
                          <a:spcPts val="0"/>
                        </a:spcBef>
                        <a:spcAft>
                          <a:spcPts val="0"/>
                        </a:spcAft>
                      </a:pPr>
                      <a:r>
                        <a:rPr lang="en-US" sz="1200">
                          <a:effectLst/>
                        </a:rPr>
                        <a:t>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5">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Introduction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Cover</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20120797"/>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Acknowledgements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6080073"/>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List of Content</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0013069"/>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Tables and charts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34284680"/>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Appendixes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22554744"/>
                  </a:ext>
                </a:extLst>
              </a:tr>
              <a:tr h="0">
                <a:tc rowSpan="3">
                  <a:txBody>
                    <a:bodyPr/>
                    <a:lstStyle/>
                    <a:p>
                      <a:pPr marL="0" marR="0" algn="l" rtl="0">
                        <a:lnSpc>
                          <a:spcPct val="115000"/>
                        </a:lnSpc>
                        <a:spcBef>
                          <a:spcPts val="0"/>
                        </a:spcBef>
                        <a:spcAft>
                          <a:spcPts val="0"/>
                        </a:spcAft>
                      </a:pPr>
                      <a:r>
                        <a:rPr lang="en-US" sz="1200">
                          <a:effectLst/>
                        </a:rPr>
                        <a:t>2</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Second part: Theoretical Framework of the study</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First chapter: Problem of the study and its importance.</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361614765"/>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Second chapter: First variable of the study10.</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63854106"/>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Third chapter: Second variable and the correlation between variables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14356173"/>
                  </a:ext>
                </a:extLst>
              </a:tr>
              <a:tr h="0">
                <a:tc rowSpan="3">
                  <a:txBody>
                    <a:bodyPr/>
                    <a:lstStyle/>
                    <a:p>
                      <a:pPr marL="0" marR="0" algn="l" rtl="0">
                        <a:lnSpc>
                          <a:spcPct val="115000"/>
                        </a:lnSpc>
                        <a:spcBef>
                          <a:spcPts val="0"/>
                        </a:spcBef>
                        <a:spcAft>
                          <a:spcPts val="0"/>
                        </a:spcAft>
                      </a:pPr>
                      <a:r>
                        <a:rPr lang="en-US" sz="1200">
                          <a:effectLst/>
                        </a:rPr>
                        <a:t>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3">
                  <a:txBody>
                    <a:bodyPr/>
                    <a:lstStyle/>
                    <a:p>
                      <a:pPr marL="0" marR="0" algn="l" rtl="0">
                        <a:lnSpc>
                          <a:spcPct val="115000"/>
                        </a:lnSpc>
                        <a:spcBef>
                          <a:spcPts val="0"/>
                        </a:spcBef>
                        <a:spcAft>
                          <a:spcPts val="0"/>
                        </a:spcAft>
                      </a:pPr>
                      <a:r>
                        <a:rPr lang="en-US" sz="1600" dirty="0">
                          <a:effectLst/>
                        </a:rPr>
                        <a:t>Third part: Practical study and its methodological procedures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a:effectLst/>
                        </a:rPr>
                        <a:t>Fourth chapter: Methodological procedures.</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30016470"/>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a:effectLst/>
                        </a:rPr>
                        <a:t>Fifth chapter: Field results </a:t>
                      </a:r>
                      <a:endParaRPr lang="en-US" sz="16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05468918"/>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Sixth chapter: Results and proposal analysis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36315686"/>
                  </a:ext>
                </a:extLst>
              </a:tr>
              <a:tr h="0">
                <a:tc rowSpan="4">
                  <a:txBody>
                    <a:bodyPr/>
                    <a:lstStyle/>
                    <a:p>
                      <a:pPr marL="0" marR="0" algn="l" rtl="0">
                        <a:lnSpc>
                          <a:spcPct val="115000"/>
                        </a:lnSpc>
                        <a:spcBef>
                          <a:spcPts val="0"/>
                        </a:spcBef>
                        <a:spcAft>
                          <a:spcPts val="0"/>
                        </a:spcAft>
                      </a:pPr>
                      <a:r>
                        <a:rPr lang="en-US" sz="1200">
                          <a:effectLst/>
                        </a:rPr>
                        <a:t>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rowSpan="4">
                  <a:txBody>
                    <a:bodyPr/>
                    <a:lstStyle/>
                    <a:p>
                      <a:pPr marL="0" marR="0" algn="l" rtl="0">
                        <a:lnSpc>
                          <a:spcPct val="115000"/>
                        </a:lnSpc>
                        <a:spcBef>
                          <a:spcPts val="0"/>
                        </a:spcBef>
                        <a:spcAft>
                          <a:spcPts val="0"/>
                        </a:spcAft>
                      </a:pPr>
                      <a:r>
                        <a:rPr lang="en-US" sz="1600" dirty="0">
                          <a:effectLst/>
                        </a:rPr>
                        <a:t> </a:t>
                      </a:r>
                    </a:p>
                    <a:p>
                      <a:pPr marL="0" marR="0" algn="l" rtl="0">
                        <a:lnSpc>
                          <a:spcPct val="115000"/>
                        </a:lnSpc>
                        <a:spcBef>
                          <a:spcPts val="0"/>
                        </a:spcBef>
                        <a:spcAft>
                          <a:spcPts val="0"/>
                        </a:spcAft>
                      </a:pPr>
                      <a:r>
                        <a:rPr lang="en-US" sz="1600" dirty="0">
                          <a:effectLst/>
                        </a:rPr>
                        <a:t>First part: 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l" rtl="0">
                        <a:lnSpc>
                          <a:spcPct val="115000"/>
                        </a:lnSpc>
                        <a:spcBef>
                          <a:spcPts val="0"/>
                        </a:spcBef>
                        <a:spcAft>
                          <a:spcPts val="0"/>
                        </a:spcAft>
                      </a:pPr>
                      <a:r>
                        <a:rPr lang="en-US" sz="1600" dirty="0">
                          <a:effectLst/>
                        </a:rPr>
                        <a:t>Arabic and English references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90453161"/>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Appendixes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54543826"/>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Arabic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39493968"/>
                  </a:ext>
                </a:extLst>
              </a:tr>
              <a:tr h="0">
                <a:tc vMerge="1">
                  <a:txBody>
                    <a:bodyPr/>
                    <a:lstStyle/>
                    <a:p>
                      <a:endParaRPr lang="en-US"/>
                    </a:p>
                  </a:txBody>
                  <a:tcPr/>
                </a:tc>
                <a:tc vMerge="1">
                  <a:txBody>
                    <a:bodyPr/>
                    <a:lstStyle/>
                    <a:p>
                      <a:endParaRPr lang="en-US"/>
                    </a:p>
                  </a:txBody>
                  <a:tcPr/>
                </a:tc>
                <a:tc>
                  <a:txBody>
                    <a:bodyPr/>
                    <a:lstStyle/>
                    <a:p>
                      <a:pPr marL="0" marR="0" algn="l" rtl="0">
                        <a:lnSpc>
                          <a:spcPct val="115000"/>
                        </a:lnSpc>
                        <a:spcBef>
                          <a:spcPts val="0"/>
                        </a:spcBef>
                        <a:spcAft>
                          <a:spcPts val="0"/>
                        </a:spcAft>
                      </a:pPr>
                      <a:r>
                        <a:rPr lang="en-US" sz="1600" dirty="0">
                          <a:effectLst/>
                        </a:rPr>
                        <a:t>English abstract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24098008"/>
                  </a:ext>
                </a:extLst>
              </a:tr>
            </a:tbl>
          </a:graphicData>
        </a:graphic>
      </p:graphicFrame>
    </p:spTree>
    <p:extLst>
      <p:ext uri="{BB962C8B-B14F-4D97-AF65-F5344CB8AC3E}">
        <p14:creationId xmlns:p14="http://schemas.microsoft.com/office/powerpoint/2010/main" val="41948671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5722"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3972" y="1472684"/>
            <a:ext cx="9666288" cy="4316695"/>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In the end, the abstract shall be written in Arabic and English for each project, regardless of the written language of the project, and it includes at least four main paragraphs, including the following: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problem of the study, the reason for its selection, and the importance of addressing it on a theoretical and practical level.</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type of study, its scope, methodology, and the research tools that were relied upon to achieve the study's objectives.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11719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5722" cy="584775"/>
          </a:xfrm>
          <a:prstGeom prst="rect">
            <a:avLst/>
          </a:prstGeom>
          <a:noFill/>
        </p:spPr>
        <p:txBody>
          <a:bodyPr wrap="none" rtlCol="0">
            <a:spAutoFit/>
          </a:bodyPr>
          <a:lstStyle/>
          <a:p>
            <a:r>
              <a:rPr lang="en-US" sz="3200" b="1" dirty="0">
                <a:solidFill>
                  <a:schemeClr val="bg1"/>
                </a:solidFill>
                <a:effectLst/>
                <a:latin typeface="Book Antiqua" panose="02040602050305030304" pitchFamily="18" charset="0"/>
                <a:ea typeface="Times New Roman" panose="02020603050405020304" pitchFamily="18" charset="0"/>
                <a:cs typeface="Arial" panose="020B0604020202020204" pitchFamily="34" charset="0"/>
              </a:rPr>
              <a:t>Contents of the final project</a:t>
            </a:r>
            <a:endParaRPr lang="en-US" sz="6600"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2288161"/>
            <a:ext cx="9666288" cy="1854482"/>
          </a:xfrm>
          <a:prstGeom prst="rect">
            <a:avLst/>
          </a:prstGeom>
          <a:noFill/>
        </p:spPr>
        <p:txBody>
          <a:bodyPr wrap="square" rtlCol="0">
            <a:spAutoFit/>
          </a:bodyPr>
          <a:lstStyle/>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most important results of the project that can be used.</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marL="0" marR="0" algn="l" rtl="0">
              <a:lnSpc>
                <a:spcPct val="200000"/>
              </a:lnSpc>
              <a:spcBef>
                <a:spcPts val="0"/>
              </a:spcBef>
              <a:spcAft>
                <a:spcPts val="0"/>
              </a:spcAft>
            </a:pPr>
            <a:r>
              <a:rPr lang="en-US" sz="2000" dirty="0">
                <a:effectLst/>
                <a:latin typeface="Book Antiqua" panose="02040602050305030304" pitchFamily="18" charset="0"/>
                <a:ea typeface="Times New Roman" panose="02020603050405020304" pitchFamily="18" charset="0"/>
                <a:cs typeface="Arial" panose="020B0604020202020204" pitchFamily="34" charset="0"/>
              </a:rPr>
              <a:t>-  The significance of the results and the possibility of applying it practically, in addition to the professional proposal.</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46535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81742" y="4311334"/>
            <a:ext cx="6714451" cy="2318065"/>
          </a:xfrm>
          <a:prstGeom prst="rect">
            <a:avLst/>
          </a:prstGeom>
        </p:spPr>
      </p:pic>
      <p:sp>
        <p:nvSpPr>
          <p:cNvPr id="14" name="TextBox 13"/>
          <p:cNvSpPr txBox="1"/>
          <p:nvPr/>
        </p:nvSpPr>
        <p:spPr>
          <a:xfrm>
            <a:off x="474133" y="4581790"/>
            <a:ext cx="4793192" cy="2123658"/>
          </a:xfrm>
          <a:prstGeom prst="rect">
            <a:avLst/>
          </a:prstGeom>
          <a:noFill/>
        </p:spPr>
        <p:txBody>
          <a:bodyPr wrap="square" rtlCol="0">
            <a:spAutoFit/>
          </a:bodyPr>
          <a:lstStyle/>
          <a:p>
            <a:r>
              <a:rPr lang="en-US" sz="6600" dirty="0">
                <a:solidFill>
                  <a:schemeClr val="bg1"/>
                </a:solidFill>
                <a:latin typeface="Vladimir Script" panose="03050402040407070305" pitchFamily="66" charset="0"/>
                <a:cs typeface="Tajawal Medium" panose="00000600000000000000" pitchFamily="2" charset="-78"/>
              </a:rPr>
              <a:t>Thank You</a:t>
            </a:r>
          </a:p>
          <a:p>
            <a:r>
              <a:rPr lang="en-US" sz="6600" dirty="0">
                <a:solidFill>
                  <a:schemeClr val="bg1"/>
                </a:solidFill>
                <a:latin typeface="Vladimir Script" panose="03050402040407070305" pitchFamily="66" charset="0"/>
                <a:cs typeface="Tajawal Medium" panose="00000600000000000000" pitchFamily="2" charset="-78"/>
              </a:rPr>
              <a:t>Walid Soliman</a:t>
            </a:r>
            <a:endParaRPr lang="en-US" sz="2800" dirty="0">
              <a:solidFill>
                <a:srgbClr val="FF9518"/>
              </a:solidFill>
              <a:latin typeface="Vladimir Script" panose="03050402040407070305" pitchFamily="66" charset="0"/>
              <a:cs typeface="Tajawal Medium" panose="00000600000000000000" pitchFamily="2" charset="-78"/>
            </a:endParaRPr>
          </a:p>
        </p:txBody>
      </p:sp>
    </p:spTree>
    <p:extLst>
      <p:ext uri="{BB962C8B-B14F-4D97-AF65-F5344CB8AC3E}">
        <p14:creationId xmlns:p14="http://schemas.microsoft.com/office/powerpoint/2010/main" val="1577325425"/>
      </p:ext>
    </p:extLst>
  </p:cSld>
  <p:clrMapOvr>
    <a:masterClrMapping/>
  </p:clrMapOvr>
  <mc:AlternateContent xmlns:mc="http://schemas.openxmlformats.org/markup-compatibility/2006" xmlns:p14="http://schemas.microsoft.com/office/powerpoint/2010/main">
    <mc:Choice Requires="p14">
      <p:transition spd="slow" p14:dur="2000" advTm="66342"/>
    </mc:Choice>
    <mc:Fallback xmlns="">
      <p:transition spd="slow" advTm="663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6120</TotalTime>
  <Words>2579</Words>
  <Application>Microsoft Office PowerPoint</Application>
  <PresentationFormat>Widescreen</PresentationFormat>
  <Paragraphs>317</Paragraphs>
  <Slides>43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Book Antiqua</vt:lpstr>
      <vt:lpstr>Calibri</vt:lpstr>
      <vt:lpstr>Calibri Light</vt:lpstr>
      <vt:lpstr>Roboto</vt:lpstr>
      <vt:lpstr>Tajawal Medium</vt:lpstr>
      <vt:lpstr>Times New Roman</vt:lpstr>
      <vt:lpstr>Vladimir Script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Soliman</cp:lastModifiedBy>
  <cp:revision>18</cp:revision>
  <dcterms:created xsi:type="dcterms:W3CDTF">2021-08-03T13:03:26Z</dcterms:created>
  <dcterms:modified xsi:type="dcterms:W3CDTF">2023-01-28T08:23:02Z</dcterms:modified>
</cp:coreProperties>
</file>