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69" r:id="rId3"/>
    <p:sldId id="380" r:id="rId4"/>
    <p:sldId id="364" r:id="rId5"/>
    <p:sldId id="365" r:id="rId6"/>
    <p:sldId id="371" r:id="rId7"/>
    <p:sldId id="370" r:id="rId8"/>
    <p:sldId id="366" r:id="rId9"/>
    <p:sldId id="367" r:id="rId10"/>
    <p:sldId id="373" r:id="rId11"/>
    <p:sldId id="375" r:id="rId12"/>
    <p:sldId id="378" r:id="rId13"/>
    <p:sldId id="377" r:id="rId14"/>
    <p:sldId id="379" r:id="rId15"/>
    <p:sldId id="381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>
      <p:cViewPr varScale="1">
        <p:scale>
          <a:sx n="59" d="100"/>
          <a:sy n="59" d="100"/>
        </p:scale>
        <p:origin x="94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0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15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080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1/24/2023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5"/>
            <a:ext cx="12279732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29765" y="4262361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3735" y="3192751"/>
            <a:ext cx="6388265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340670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2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Israa Lewaa</a:t>
            </a:r>
          </a:p>
          <a:p>
            <a:r>
              <a:rPr lang="en-US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60655" y="2909714"/>
            <a:ext cx="603134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u="sng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1800" b="1" u="sng" dirty="0" smtClean="0">
              <a:solidFill>
                <a:srgbClr val="4F81BD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800" dirty="0" smtClean="0">
                <a:solidFill>
                  <a:schemeClr val="bg1"/>
                </a:solidFill>
                <a:cs typeface="Tajawal Medium" panose="00000600000000000000" pitchFamily="2" charset="-78"/>
              </a:rPr>
              <a:t>MAT122</a:t>
            </a:r>
          </a:p>
          <a:p>
            <a:r>
              <a:rPr lang="en-US" sz="2800" dirty="0" smtClean="0">
                <a:solidFill>
                  <a:schemeClr val="bg1"/>
                </a:solidFill>
                <a:cs typeface="Tajawal Medium" panose="00000600000000000000" pitchFamily="2" charset="-78"/>
              </a:rPr>
              <a:t>First </a:t>
            </a:r>
            <a:r>
              <a:rPr lang="en-US" sz="2800" dirty="0" err="1" smtClean="0">
                <a:solidFill>
                  <a:schemeClr val="bg1"/>
                </a:solidFill>
                <a:cs typeface="Tajawal Medium" panose="00000600000000000000" pitchFamily="2" charset="-78"/>
              </a:rPr>
              <a:t>Trimaster</a:t>
            </a:r>
            <a:r>
              <a:rPr lang="en-US" sz="2800" dirty="0" smtClean="0">
                <a:solidFill>
                  <a:schemeClr val="bg1"/>
                </a:solidFill>
                <a:cs typeface="Tajawal Medium" panose="00000600000000000000" pitchFamily="2" charset="-78"/>
              </a:rPr>
              <a:t> 2023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6" y="582033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3927" y="6266573"/>
            <a:ext cx="9848748" cy="2037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9326" y="92341"/>
            <a:ext cx="7740736" cy="8982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9326" y="381000"/>
            <a:ext cx="1748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7380394" y="3232815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4" name="Picture 2" descr="D:\ربيع 2023\السادة اعضاء هيئة التدريس\25c2a2b5-14df-4342-afc5-4ce5742e9af1.jf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34" y="1669884"/>
            <a:ext cx="2977525" cy="417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80" y="1669884"/>
            <a:ext cx="3210238" cy="41775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690214" y="-4127281"/>
            <a:ext cx="1096206" cy="960409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6200"/>
            <a:ext cx="1222425" cy="10962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312" y="156433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948579" y="1890117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420076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5"/>
    </mc:Choice>
    <mc:Fallback xmlns="">
      <p:transition spd="slow" advTm="4526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israa@esu.ac.ae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</a:t>
            </a:r>
            <a:r>
              <a:rPr lang="en-US" sz="2000" dirty="0" smtClean="0"/>
              <a:t>Mathematics 2” </a:t>
            </a:r>
            <a:r>
              <a:rPr lang="en-US" sz="2000" dirty="0"/>
              <a:t>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(Tuesday at </a:t>
            </a:r>
            <a:r>
              <a:rPr lang="ar-EG" sz="2000" dirty="0" smtClean="0"/>
              <a:t>8</a:t>
            </a:r>
            <a:r>
              <a:rPr lang="en-US" sz="2000" dirty="0" smtClean="0"/>
              <a:t>:</a:t>
            </a:r>
            <a:r>
              <a:rPr lang="ar-EG" sz="2000" dirty="0"/>
              <a:t>0</a:t>
            </a:r>
            <a:r>
              <a:rPr lang="en-US" sz="2000" dirty="0" smtClean="0"/>
              <a:t>0 PM to 9:00 PM) </a:t>
            </a:r>
            <a:r>
              <a:rPr lang="en-US" sz="2000" dirty="0"/>
              <a:t>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https://scholar.google.com.my/citations?user=3rS1w7UAAAAJ&amp;hl=en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https://orcid.org/0000-0002-3471-9609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https://www.scopus.com/authid/detail.uri?authorId=57222739185 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49"/>
    </mc:Choice>
    <mc:Fallback xmlns="">
      <p:transition spd="slow" advTm="14854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r>
              <a:rPr lang="en-US" sz="2400" dirty="0" smtClean="0">
                <a:latin typeface="Aardvark Cafe" pitchFamily="2" charset="0"/>
              </a:rPr>
              <a:t>2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81220-E3FB-8432-872D-A1FCF175E2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21"/>
    </mc:Choice>
    <mc:Fallback xmlns="">
      <p:transition spd="slow" advTm="3442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88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70C0"/>
                </a:solidFill>
              </a:rPr>
              <a:t>Linear Algebra, 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70C0"/>
                </a:solidFill>
              </a:rPr>
              <a:t>Matrices,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70C0"/>
                </a:solidFill>
              </a:rPr>
              <a:t>System of linear Equations, 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70C0"/>
                </a:solidFill>
              </a:rPr>
              <a:t>Vector Space,</a:t>
            </a:r>
            <a:endParaRPr lang="en-US" sz="2400" dirty="0">
              <a:solidFill>
                <a:srgbClr val="0070C0"/>
              </a:solidFill>
            </a:endParaRP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70C0"/>
                </a:solidFill>
              </a:rPr>
              <a:t>Linear Algebra </a:t>
            </a:r>
            <a:r>
              <a:rPr lang="en-US" sz="2400" dirty="0">
                <a:solidFill>
                  <a:srgbClr val="0070C0"/>
                </a:solidFill>
              </a:rPr>
              <a:t>by </a:t>
            </a:r>
            <a:r>
              <a:rPr lang="en-US" sz="2400" dirty="0" smtClean="0">
                <a:solidFill>
                  <a:srgbClr val="0070C0"/>
                </a:solidFill>
              </a:rPr>
              <a:t>Spreadsheet,</a:t>
            </a:r>
            <a:endParaRPr lang="en-US" sz="2400" dirty="0">
              <a:solidFill>
                <a:srgbClr val="0070C0"/>
              </a:solidFill>
            </a:endParaRP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47"/>
    </mc:Choice>
    <mc:Fallback xmlns="">
      <p:transition spd="slow" advTm="14284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2020612"/>
            <a:ext cx="769299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en-US" sz="2000" b="1" i="1" dirty="0" smtClean="0">
              <a:solidFill>
                <a:srgbClr val="FF000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endParaRPr lang="ar-YE" sz="2000" b="1" i="1" dirty="0">
              <a:solidFill>
                <a:srgbClr val="FF0000"/>
              </a:solidFill>
            </a:endParaRPr>
          </a:p>
          <a:p>
            <a:pPr marL="0" lvl="1">
              <a:defRPr/>
            </a:pPr>
            <a:r>
              <a:rPr lang="en-US" dirty="0" err="1"/>
              <a:t>Strang</a:t>
            </a:r>
            <a:r>
              <a:rPr lang="en-US" dirty="0"/>
              <a:t>, G. (2006). Linear algebra and its applications. Belmont, CA: Thomson, Brooks/Cole.</a:t>
            </a:r>
            <a:r>
              <a:rPr lang="ar-SA" dirty="0"/>
              <a:t>‏</a:t>
            </a: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92"/>
    </mc:Choice>
    <mc:Fallback xmlns="">
      <p:transition spd="slow" advTm="67992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74165" y="1258385"/>
            <a:ext cx="98128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with and recognize properties of particular matrices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Formulate, solve, apply, and interpret properties of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row operations on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transpose of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Gaussian elimination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systems of linear equations using the inverse of the coefficient matrix when possible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common matrix operations such as addition, scalar multiplication, multiplication, and transposition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and use equivalent forms to identify matrices and solve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28"/>
    </mc:Choice>
    <mc:Fallback xmlns="">
      <p:transition spd="slow" advTm="11682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270677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</a:t>
                      </a:r>
                      <a:r>
                        <a:rPr lang="en-US" sz="1800" dirty="0" smtClean="0"/>
                        <a:t>Lecture_1_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Lecture_2_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Scalar and vector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Lecture_3_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matrix algebra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Lecture_4_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Operations on matrices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Lecture_5_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matrix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Lecture_6_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Determinants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Lecture_7_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System of linear equations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Lecture_8_Vector Space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Lecture_9_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Diagonalization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Lecture_10_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Linear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Algebra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by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Spreadsheet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60"/>
    </mc:Choice>
    <mc:Fallback xmlns="">
      <p:transition spd="slow" advTm="21196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الأول 2023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17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210" y="1393064"/>
            <a:ext cx="4972237" cy="486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65"/>
    </mc:Choice>
    <mc:Fallback xmlns="">
      <p:transition spd="slow" advTm="4936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864213" y="1708648"/>
            <a:ext cx="9657042" cy="4088392"/>
          </a:xfrm>
          <a:prstGeom prst="rect">
            <a:avLst/>
          </a:prstGeom>
        </p:spPr>
      </p:pic>
      <p:pic>
        <p:nvPicPr>
          <p:cNvPr id="15" name="Picture 2" descr="D:\ربيع 2023\السادة اعضاء هيئة التدريس\44a13b98-1903-4cf9-8a05-b28160201ed4.jf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163" y="1610200"/>
            <a:ext cx="4913849" cy="429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675"/>
    </mc:Choice>
    <mc:Fallback xmlns="">
      <p:transition spd="slow" advTm="12867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2191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7000" y="409819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2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629014" cy="239787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15" name="Picture 2" descr="D:\ربيع 2023\السادة اعضاء هيئة التدريس\9b613613-0377-4d3c-a2d8-fcf5a96697d5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085498"/>
            <a:ext cx="5132740" cy="513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643"/>
    </mc:Choice>
    <mc:Fallback xmlns="">
      <p:transition spd="slow" advTm="13864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ar-YE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DAB541-6F57-D5DF-B46D-F58CA77A8EE2}"/>
              </a:ext>
            </a:extLst>
          </p:cNvPr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 smtClean="0"/>
              <a:t>حلقة النقاش يوم الثلاثاء من كل أسبوع من الساعة 8 إلى الساعة 9 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6429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77"/>
    </mc:Choice>
    <mc:Fallback xmlns="">
      <p:transition spd="slow" advTm="676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Mathematics,  Dr. Israa Lewaa</a:t>
            </a: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/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00" y="1304626"/>
            <a:ext cx="4972237" cy="486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50"/>
    </mc:Choice>
    <mc:Fallback xmlns="">
      <p:transition spd="slow" advTm="5785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15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66132"/>
      </p:ext>
    </p:extLst>
  </p:cSld>
  <p:clrMapOvr>
    <a:masterClrMapping/>
  </p:clrMapOvr>
  <p:transition spd="slow" advTm="37191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5279</TotalTime>
  <Words>505</Words>
  <Application>Microsoft Office PowerPoint</Application>
  <PresentationFormat>Widescreen</PresentationFormat>
  <Paragraphs>155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30" baseType="lpstr">
      <vt:lpstr>Aardvark Cafe</vt:lpstr>
      <vt:lpstr>Arial</vt:lpstr>
      <vt:lpstr>Bader</vt:lpstr>
      <vt:lpstr>Bahnschrift Condensed</vt:lpstr>
      <vt:lpstr>Calibri</vt:lpstr>
      <vt:lpstr>Catamaran</vt:lpstr>
      <vt:lpstr>Constantia</vt:lpstr>
      <vt:lpstr>Sakkal Majalla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g</cp:lastModifiedBy>
  <cp:revision>180</cp:revision>
  <dcterms:created xsi:type="dcterms:W3CDTF">2012-10-04T04:34:07Z</dcterms:created>
  <dcterms:modified xsi:type="dcterms:W3CDTF">2023-01-24T11:59:35Z</dcterms:modified>
</cp:coreProperties>
</file>