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51"/>
  </p:notesMasterIdLst>
  <p:sldIdLst>
    <p:sldId id="754" r:id="rId5"/>
    <p:sldId id="761" r:id="rId6"/>
    <p:sldId id="762" r:id="rId7"/>
    <p:sldId id="763" r:id="rId8"/>
    <p:sldId id="772" r:id="rId9"/>
    <p:sldId id="942" r:id="rId10"/>
    <p:sldId id="943" r:id="rId11"/>
    <p:sldId id="944" r:id="rId12"/>
    <p:sldId id="945" r:id="rId13"/>
    <p:sldId id="946" r:id="rId14"/>
    <p:sldId id="941" r:id="rId15"/>
    <p:sldId id="938" r:id="rId16"/>
    <p:sldId id="939" r:id="rId17"/>
    <p:sldId id="948" r:id="rId18"/>
    <p:sldId id="949" r:id="rId19"/>
    <p:sldId id="950" r:id="rId20"/>
    <p:sldId id="952" r:id="rId21"/>
    <p:sldId id="954" r:id="rId22"/>
    <p:sldId id="953" r:id="rId23"/>
    <p:sldId id="955" r:id="rId24"/>
    <p:sldId id="956" r:id="rId25"/>
    <p:sldId id="957" r:id="rId26"/>
    <p:sldId id="958" r:id="rId27"/>
    <p:sldId id="959" r:id="rId28"/>
    <p:sldId id="960" r:id="rId29"/>
    <p:sldId id="961" r:id="rId30"/>
    <p:sldId id="962" r:id="rId31"/>
    <p:sldId id="963" r:id="rId32"/>
    <p:sldId id="964" r:id="rId33"/>
    <p:sldId id="965" r:id="rId34"/>
    <p:sldId id="966" r:id="rId35"/>
    <p:sldId id="967" r:id="rId36"/>
    <p:sldId id="968" r:id="rId37"/>
    <p:sldId id="969" r:id="rId38"/>
    <p:sldId id="970" r:id="rId39"/>
    <p:sldId id="971" r:id="rId40"/>
    <p:sldId id="972" r:id="rId41"/>
    <p:sldId id="973" r:id="rId42"/>
    <p:sldId id="974" r:id="rId43"/>
    <p:sldId id="975" r:id="rId44"/>
    <p:sldId id="976" r:id="rId45"/>
    <p:sldId id="977" r:id="rId46"/>
    <p:sldId id="978" r:id="rId47"/>
    <p:sldId id="979" r:id="rId48"/>
    <p:sldId id="980" r:id="rId49"/>
    <p:sldId id="753" r:id="rId50"/>
  </p:sldIdLst>
  <p:sldSz cx="12192000" cy="6858000"/>
  <p:notesSz cx="6858000" cy="9144000"/>
  <p:embeddedFontLst>
    <p:embeddedFont>
      <p:font typeface="Alexandria" pitchFamily="2" charset="-78"/>
      <p:regular r:id="rId52"/>
      <p:bold r:id="rId53"/>
    </p:embeddedFont>
    <p:embeddedFont>
      <p:font typeface="Alexandria Light" pitchFamily="2" charset="-78"/>
      <p:regular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54"/>
            <p14:sldId id="761"/>
            <p14:sldId id="762"/>
            <p14:sldId id="763"/>
            <p14:sldId id="772"/>
            <p14:sldId id="942"/>
            <p14:sldId id="943"/>
            <p14:sldId id="944"/>
            <p14:sldId id="945"/>
            <p14:sldId id="946"/>
            <p14:sldId id="941"/>
            <p14:sldId id="938"/>
            <p14:sldId id="939"/>
            <p14:sldId id="948"/>
            <p14:sldId id="949"/>
            <p14:sldId id="950"/>
            <p14:sldId id="952"/>
            <p14:sldId id="954"/>
            <p14:sldId id="953"/>
            <p14:sldId id="955"/>
            <p14:sldId id="956"/>
            <p14:sldId id="957"/>
            <p14:sldId id="958"/>
            <p14:sldId id="959"/>
            <p14:sldId id="960"/>
            <p14:sldId id="961"/>
            <p14:sldId id="962"/>
            <p14:sldId id="963"/>
            <p14:sldId id="964"/>
            <p14:sldId id="965"/>
            <p14:sldId id="966"/>
            <p14:sldId id="967"/>
            <p14:sldId id="968"/>
            <p14:sldId id="969"/>
            <p14:sldId id="970"/>
            <p14:sldId id="971"/>
            <p14:sldId id="972"/>
            <p14:sldId id="973"/>
            <p14:sldId id="974"/>
            <p14:sldId id="975"/>
            <p14:sldId id="976"/>
            <p14:sldId id="977"/>
            <p14:sldId id="978"/>
            <p14:sldId id="979"/>
            <p14:sldId id="980"/>
            <p14:sldId id="75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06" autoAdjust="0"/>
    <p:restoredTop sz="94660"/>
  </p:normalViewPr>
  <p:slideViewPr>
    <p:cSldViewPr snapToGrid="0">
      <p:cViewPr varScale="1">
        <p:scale>
          <a:sx n="72" d="100"/>
          <a:sy n="72" d="100"/>
        </p:scale>
        <p:origin x="62"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2.fntdata"/><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64144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198928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8588141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631685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821080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191508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794152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173864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3649126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456335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4968619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551263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3037384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571653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1252328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544876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314425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693396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5968716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199504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701121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5448613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2668245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7742679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656703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8990881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087978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1323101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2013129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9601528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4000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2188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828286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29440091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8254855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63024941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0003628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2017696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740969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2225719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4629608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8/6/2026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8/6/2026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8/6/2026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8/6/2026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8/6/2026</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8/6/2026</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8/6/2026</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8/6/2026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8/6/2026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8/6/2026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8/6/2026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8/6/2026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97864" y="4312305"/>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0" y="1609916"/>
            <a:ext cx="5875165" cy="2491644"/>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Introduction to Research Methods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447832" cy="400110"/>
          </a:xfrm>
          <a:prstGeom prst="rect">
            <a:avLst/>
          </a:prstGeom>
          <a:noFill/>
        </p:spPr>
        <p:txBody>
          <a:bodyPr wrap="none" rtlCol="0">
            <a:spAutoFit/>
          </a:bodyPr>
          <a:lstStyle/>
          <a:p>
            <a:r>
              <a:rPr lang="en-US" sz="2000" dirty="0">
                <a:latin typeface="Alexandria" charset="0"/>
                <a:cs typeface="Alexandria" charset="0"/>
              </a:rPr>
              <a:t>MGM 333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523220"/>
          </a:xfrm>
          <a:prstGeom prst="rect">
            <a:avLst/>
          </a:prstGeom>
        </p:spPr>
        <p:txBody>
          <a:bodyPr wrap="square">
            <a:spAutoFit/>
          </a:bodyPr>
          <a:lstStyle/>
          <a:p>
            <a:r>
              <a:rPr lang="en-US" sz="2800" b="1" dirty="0">
                <a:solidFill>
                  <a:srgbClr val="00B0F0"/>
                </a:solidFill>
                <a:latin typeface="Alexandria" charset="0"/>
                <a:cs typeface="Alexandria" charset="0"/>
              </a:rPr>
              <a:t>Data collection techniques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تقنيات جمع البيانات</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Part 3</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Data collection techniques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الجزء الثالث</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تقنيات جمع البيانات</a:t>
            </a:r>
          </a:p>
        </p:txBody>
      </p:sp>
      <p:pic>
        <p:nvPicPr>
          <p:cNvPr id="4098" name="Picture 2" descr="data-collection-methods">
            <a:extLst>
              <a:ext uri="{FF2B5EF4-FFF2-40B4-BE49-F238E27FC236}">
                <a16:creationId xmlns:a16="http://schemas.microsoft.com/office/drawing/2014/main" id="{DD81DBFD-4C67-DD4D-66EC-6C5054057595}"/>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3637" b="17441"/>
          <a:stretch/>
        </p:blipFill>
        <p:spPr bwMode="auto">
          <a:xfrm>
            <a:off x="2424141" y="1319320"/>
            <a:ext cx="7343717" cy="3022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87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Data collection techniques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تقنيات جمع البيانات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471918"/>
            <a:ext cx="10932107" cy="2222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10436319" cy="1886927"/>
          </a:xfrm>
          <a:prstGeom prst="rect">
            <a:avLst/>
          </a:prstGeom>
        </p:spPr>
        <p:txBody>
          <a:bodyPr wrap="square">
            <a:spAutoFit/>
          </a:bodyPr>
          <a:lstStyle/>
          <a:p>
            <a:pPr algn="just">
              <a:lnSpc>
                <a:spcPct val="150000"/>
              </a:lnSpc>
            </a:pPr>
            <a:r>
              <a:rPr lang="en-US" sz="2000" b="1" dirty="0">
                <a:solidFill>
                  <a:schemeClr val="accent6">
                    <a:lumMod val="50000"/>
                  </a:schemeClr>
                </a:solidFill>
                <a:latin typeface="Alexandria Light" pitchFamily="2" charset="-78"/>
                <a:cs typeface="Alexandria Light" pitchFamily="2" charset="-78"/>
              </a:rPr>
              <a:t>Part 3 focuses on collecting data. </a:t>
            </a:r>
          </a:p>
          <a:p>
            <a:pPr marL="457200" indent="-457200" algn="just">
              <a:lnSpc>
                <a:spcPct val="150000"/>
              </a:lnSpc>
              <a:buFont typeface="Arial" panose="020B0604020202020204" pitchFamily="34" charset="0"/>
              <a:buChar char="•"/>
            </a:pPr>
            <a:r>
              <a:rPr lang="en-US" sz="2000" dirty="0">
                <a:solidFill>
                  <a:srgbClr val="002060"/>
                </a:solidFill>
                <a:latin typeface="Alexandria Light" pitchFamily="2" charset="-78"/>
                <a:cs typeface="Alexandria Light" pitchFamily="2" charset="-78"/>
              </a:rPr>
              <a:t>The data collection techniques discussed in this book are essentially those relating to social or ‘person-</a:t>
            </a:r>
            <a:r>
              <a:rPr lang="en-US" sz="2000" dirty="0" err="1">
                <a:solidFill>
                  <a:srgbClr val="002060"/>
                </a:solidFill>
                <a:latin typeface="Alexandria Light" pitchFamily="2" charset="-78"/>
                <a:cs typeface="Alexandria Light" pitchFamily="2" charset="-78"/>
              </a:rPr>
              <a:t>centred</a:t>
            </a:r>
            <a:r>
              <a:rPr lang="en-US" sz="2000" dirty="0">
                <a:solidFill>
                  <a:srgbClr val="002060"/>
                </a:solidFill>
                <a:latin typeface="Alexandria Light" pitchFamily="2" charset="-78"/>
                <a:cs typeface="Alexandria Light" pitchFamily="2" charset="-78"/>
              </a:rPr>
              <a:t>’ research, but also include those used to examine and develop systems, although this is not an information systems text.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471333"/>
            <a:ext cx="10714671" cy="1886927"/>
          </a:xfrm>
          <a:prstGeom prst="rect">
            <a:avLst/>
          </a:prstGeom>
        </p:spPr>
        <p:txBody>
          <a:bodyPr wrap="square">
            <a:spAutoFit/>
          </a:bodyPr>
          <a:lstStyle/>
          <a:p>
            <a:pPr algn="just" rtl="1">
              <a:lnSpc>
                <a:spcPct val="150000"/>
              </a:lnSpc>
            </a:pPr>
            <a:r>
              <a:rPr lang="ar-SA" sz="2000" b="1" dirty="0">
                <a:solidFill>
                  <a:schemeClr val="accent6">
                    <a:lumMod val="50000"/>
                  </a:schemeClr>
                </a:solidFill>
                <a:latin typeface="Alexandria Light" pitchFamily="2" charset="-78"/>
                <a:cs typeface="Alexandria Light" pitchFamily="2" charset="-78"/>
              </a:rPr>
              <a:t>يركز الجزء الثالث على جمع البيانات.</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تقنيات جمع البيانات التي نوقشت في هذا الكتاب هي في الأساس تلك المتعلقة بالبحث الاجتماعي أو "المركز حول الشخص"، لكنها تشمل أيضا تلك المستخدمة لفحص وتطوير الأنظمة، رغم أن هذا ليس نصا لنظم المعلومات.</a:t>
            </a:r>
          </a:p>
        </p:txBody>
      </p:sp>
    </p:spTree>
    <p:extLst>
      <p:ext uri="{BB962C8B-B14F-4D97-AF65-F5344CB8AC3E}">
        <p14:creationId xmlns:p14="http://schemas.microsoft.com/office/powerpoint/2010/main" val="2473842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Data collection techniques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تقنيات جمع البيانات</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471918"/>
            <a:ext cx="10932107" cy="2222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10436319" cy="2123017"/>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Light" pitchFamily="2" charset="-78"/>
                <a:cs typeface="Alexandria Light" pitchFamily="2" charset="-78"/>
              </a:rPr>
              <a:t>Part 3 focuses on collecting data. </a:t>
            </a:r>
          </a:p>
          <a:p>
            <a:pPr marL="457200" indent="-4572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Virtual research techniques are included here as adaptations of the conventional techniques.</a:t>
            </a:r>
          </a:p>
          <a:p>
            <a:pPr marL="457200" indent="-4572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Research in ‘virtual’ environments is still very new, and I encourage you to experiment with your own adaptations as well as those discussed in these chapters.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471333"/>
            <a:ext cx="10714671" cy="1886927"/>
          </a:xfrm>
          <a:prstGeom prst="rect">
            <a:avLst/>
          </a:prstGeom>
        </p:spPr>
        <p:txBody>
          <a:bodyPr wrap="square">
            <a:spAutoFit/>
          </a:bodyPr>
          <a:lstStyle/>
          <a:p>
            <a:pPr algn="just" rtl="1">
              <a:lnSpc>
                <a:spcPct val="150000"/>
              </a:lnSpc>
            </a:pPr>
            <a:r>
              <a:rPr lang="ar-SA" sz="2000" b="1" dirty="0">
                <a:solidFill>
                  <a:schemeClr val="accent6">
                    <a:lumMod val="50000"/>
                  </a:schemeClr>
                </a:solidFill>
                <a:latin typeface="Alexandria Light" pitchFamily="2" charset="-78"/>
                <a:cs typeface="Alexandria Light" pitchFamily="2" charset="-78"/>
              </a:rPr>
              <a:t>يركز الجزء الثالث على جمع البيانات.</a:t>
            </a:r>
            <a:endParaRPr lang="en-US" sz="2000" b="1" dirty="0">
              <a:solidFill>
                <a:schemeClr val="accent6">
                  <a:lumMod val="50000"/>
                </a:schemeClr>
              </a:solidFill>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تتضمن هنا تقنيات البحث الافتراضي كتكيفات للتقنيات التقليدية.</a:t>
            </a:r>
            <a:endParaRPr lang="en-US" sz="2000" dirty="0">
              <a:solidFill>
                <a:srgbClr val="002060"/>
              </a:solidFill>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البحث في البيئات 'الافتراضية' لا يزال جديدا جدا، وأشجعكم على تجربة تعديلاتكم الخاصة وكذلك تلك التي نوقشت في هذه الفصول.</a:t>
            </a:r>
          </a:p>
        </p:txBody>
      </p:sp>
    </p:spTree>
    <p:extLst>
      <p:ext uri="{BB962C8B-B14F-4D97-AF65-F5344CB8AC3E}">
        <p14:creationId xmlns:p14="http://schemas.microsoft.com/office/powerpoint/2010/main" val="3854198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9" name="TextBox 8">
            <a:extLst>
              <a:ext uri="{FF2B5EF4-FFF2-40B4-BE49-F238E27FC236}">
                <a16:creationId xmlns:a16="http://schemas.microsoft.com/office/drawing/2014/main" id="{CC73CAEB-81CC-95A9-5DB9-4859C314AF89}"/>
              </a:ext>
            </a:extLst>
          </p:cNvPr>
          <p:cNvSpPr txBox="1"/>
          <p:nvPr/>
        </p:nvSpPr>
        <p:spPr>
          <a:xfrm>
            <a:off x="6603507" y="57640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Chapter 17</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Interviews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الفصل السابع عشر</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المقابلات</a:t>
            </a:r>
          </a:p>
        </p:txBody>
      </p:sp>
      <p:pic>
        <p:nvPicPr>
          <p:cNvPr id="1032" name="Picture 8" descr="Going to an interview? Make sure you interview them as much as they  interview you.👊 Most people walk in trying to impress. The smart ones walk  in trying to understand.💭🤔 Use it">
            <a:extLst>
              <a:ext uri="{FF2B5EF4-FFF2-40B4-BE49-F238E27FC236}">
                <a16:creationId xmlns:a16="http://schemas.microsoft.com/office/drawing/2014/main" id="{B2714681-E6DF-98BC-51D0-86F83CA04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8644" y="1314805"/>
            <a:ext cx="6774712" cy="30609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21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marL="285750" indent="-28575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Conversation is a basic mode of human interaction. Human beings talk to each other…</a:t>
            </a:r>
          </a:p>
          <a:p>
            <a:pPr algn="ctr">
              <a:lnSpc>
                <a:spcPct val="200000"/>
              </a:lnSpc>
            </a:pPr>
            <a:r>
              <a:rPr lang="en-US" sz="2000" dirty="0">
                <a:solidFill>
                  <a:schemeClr val="accent6">
                    <a:lumMod val="50000"/>
                  </a:schemeClr>
                </a:solidFill>
                <a:latin typeface="Alexandria" pitchFamily="2" charset="-78"/>
                <a:cs typeface="Alexandria" pitchFamily="2" charset="-78"/>
              </a:rPr>
              <a:t>Through conversations we get to know other people, get to learn about their experiences, feelings, and hopes and the world they live in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71648"/>
          </a:xfrm>
          <a:prstGeom prst="rect">
            <a:avLst/>
          </a:prstGeom>
        </p:spPr>
        <p:txBody>
          <a:bodyPr wrap="square">
            <a:spAutoFit/>
          </a:bodyPr>
          <a:lstStyle/>
          <a:p>
            <a:pPr marL="342900" indent="-342900" algn="just" rtl="1">
              <a:lnSpc>
                <a:spcPct val="250000"/>
              </a:lnSpc>
              <a:buFont typeface="Arial" panose="020B0604020202020204" pitchFamily="34" charset="0"/>
              <a:buChar char="•"/>
            </a:pPr>
            <a:r>
              <a:rPr lang="ar-SA" sz="2000" dirty="0">
                <a:solidFill>
                  <a:srgbClr val="002060"/>
                </a:solidFill>
                <a:latin typeface="Alexandria" pitchFamily="2" charset="-78"/>
                <a:cs typeface="Alexandria" pitchFamily="2" charset="-78"/>
              </a:rPr>
              <a:t>المحادثة هي أسلوب أساسي للتفاعل البشري. البشر يتحدثون مع بعضهم البعض...</a:t>
            </a:r>
          </a:p>
          <a:p>
            <a:pPr algn="ctr" rtl="1">
              <a:lnSpc>
                <a:spcPct val="250000"/>
              </a:lnSpc>
            </a:pPr>
            <a:r>
              <a:rPr lang="ar-SA" sz="2000" dirty="0">
                <a:solidFill>
                  <a:schemeClr val="accent6">
                    <a:lumMod val="50000"/>
                  </a:schemeClr>
                </a:solidFill>
                <a:latin typeface="Alexandria" pitchFamily="2" charset="-78"/>
                <a:cs typeface="Alexandria" pitchFamily="2" charset="-78"/>
              </a:rPr>
              <a:t>من خلال المحادثات نتعرف على الآخرين، ونتعرف على تجاربهم ومشاعرهم وآمالهم والعالم الذي يعيشون فيه</a:t>
            </a:r>
          </a:p>
        </p:txBody>
      </p:sp>
    </p:spTree>
    <p:extLst>
      <p:ext uri="{BB962C8B-B14F-4D97-AF65-F5344CB8AC3E}">
        <p14:creationId xmlns:p14="http://schemas.microsoft.com/office/powerpoint/2010/main" val="3900667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226892"/>
          </a:xfrm>
          <a:prstGeom prst="rect">
            <a:avLst/>
          </a:prstGeom>
        </p:spPr>
        <p:txBody>
          <a:bodyPr wrap="square">
            <a:spAutoFit/>
          </a:bodyPr>
          <a:lstStyle/>
          <a:p>
            <a:pPr marL="285750" indent="-285750" algn="just">
              <a:lnSpc>
                <a:spcPct val="200000"/>
              </a:lnSpc>
              <a:buFont typeface="Arial" panose="020B0604020202020204" pitchFamily="34" charset="0"/>
              <a:buChar char="•"/>
            </a:pPr>
            <a:r>
              <a:rPr lang="en-US" dirty="0">
                <a:solidFill>
                  <a:srgbClr val="002060"/>
                </a:solidFill>
                <a:latin typeface="Alexandria" pitchFamily="2" charset="-78"/>
                <a:cs typeface="Alexandria" pitchFamily="2" charset="-78"/>
              </a:rPr>
              <a:t>The research interview can take a number of different forms, from the </a:t>
            </a:r>
            <a:r>
              <a:rPr lang="en-US" dirty="0">
                <a:solidFill>
                  <a:schemeClr val="accent6">
                    <a:lumMod val="50000"/>
                  </a:schemeClr>
                </a:solidFill>
                <a:latin typeface="Alexandria" pitchFamily="2" charset="-78"/>
                <a:cs typeface="Alexandria" pitchFamily="2" charset="-78"/>
              </a:rPr>
              <a:t>very structured</a:t>
            </a:r>
            <a:r>
              <a:rPr lang="en-US" dirty="0">
                <a:solidFill>
                  <a:srgbClr val="002060"/>
                </a:solidFill>
                <a:latin typeface="Alexandria" pitchFamily="2" charset="-78"/>
                <a:cs typeface="Alexandria" pitchFamily="2" charset="-78"/>
              </a:rPr>
              <a:t>, formal interview which is usually a researcher-administered questionnaire, to the </a:t>
            </a:r>
            <a:r>
              <a:rPr lang="en-US" dirty="0">
                <a:solidFill>
                  <a:schemeClr val="accent6">
                    <a:lumMod val="50000"/>
                  </a:schemeClr>
                </a:solidFill>
                <a:latin typeface="Alexandria" pitchFamily="2" charset="-78"/>
                <a:cs typeface="Alexandria" pitchFamily="2" charset="-78"/>
              </a:rPr>
              <a:t>very informal</a:t>
            </a:r>
            <a:r>
              <a:rPr lang="en-US" dirty="0">
                <a:solidFill>
                  <a:srgbClr val="002060"/>
                </a:solidFill>
                <a:latin typeface="Alexandria" pitchFamily="2" charset="-78"/>
                <a:cs typeface="Alexandria" pitchFamily="2" charset="-78"/>
              </a:rPr>
              <a:t>, </a:t>
            </a:r>
            <a:r>
              <a:rPr lang="en-US" dirty="0">
                <a:solidFill>
                  <a:schemeClr val="accent6">
                    <a:lumMod val="50000"/>
                  </a:schemeClr>
                </a:solidFill>
                <a:latin typeface="Alexandria" pitchFamily="2" charset="-78"/>
                <a:cs typeface="Alexandria" pitchFamily="2" charset="-78"/>
              </a:rPr>
              <a:t>purposeful conversation </a:t>
            </a:r>
            <a:r>
              <a:rPr lang="en-US" dirty="0">
                <a:solidFill>
                  <a:srgbClr val="002060"/>
                </a:solidFill>
                <a:latin typeface="Alexandria" pitchFamily="2" charset="-78"/>
                <a:cs typeface="Alexandria" pitchFamily="2" charset="-78"/>
              </a:rPr>
              <a:t>usually led by the participant with the researcher not taking control of the process until it comes to the analysis and interpretation.</a:t>
            </a:r>
            <a:endParaRPr lang="en-US"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71648"/>
          </a:xfrm>
          <a:prstGeom prst="rect">
            <a:avLst/>
          </a:prstGeom>
        </p:spPr>
        <p:txBody>
          <a:bodyPr wrap="square">
            <a:spAutoFit/>
          </a:bodyPr>
          <a:lstStyle/>
          <a:p>
            <a:pPr marL="342900" indent="-342900" algn="just" rtl="1">
              <a:lnSpc>
                <a:spcPct val="250000"/>
              </a:lnSpc>
              <a:buFont typeface="Arial" panose="020B0604020202020204" pitchFamily="34" charset="0"/>
              <a:buChar char="•"/>
            </a:pPr>
            <a:r>
              <a:rPr lang="ar-SA" sz="2000" dirty="0">
                <a:solidFill>
                  <a:srgbClr val="002060"/>
                </a:solidFill>
                <a:latin typeface="Alexandria" pitchFamily="2" charset="-78"/>
                <a:cs typeface="Alexandria" pitchFamily="2" charset="-78"/>
              </a:rPr>
              <a:t>يمكن أن تأخذ المقابلة البحثية أشكالا متعددة، من </a:t>
            </a:r>
            <a:r>
              <a:rPr lang="ar-SA" sz="2000" dirty="0">
                <a:solidFill>
                  <a:schemeClr val="accent6">
                    <a:lumMod val="50000"/>
                  </a:schemeClr>
                </a:solidFill>
                <a:latin typeface="Alexandria" pitchFamily="2" charset="-78"/>
                <a:cs typeface="Alexandria" pitchFamily="2" charset="-78"/>
              </a:rPr>
              <a:t>المقابلة الرسمية المنظمة </a:t>
            </a:r>
            <a:r>
              <a:rPr lang="ar-SA" sz="2000" dirty="0">
                <a:solidFill>
                  <a:srgbClr val="002060"/>
                </a:solidFill>
                <a:latin typeface="Alexandria" pitchFamily="2" charset="-78"/>
                <a:cs typeface="Alexandria" pitchFamily="2" charset="-78"/>
              </a:rPr>
              <a:t>التي عادة ما تكون استبيانا يديره الباحث، إلى </a:t>
            </a:r>
            <a:r>
              <a:rPr lang="ar-SA" sz="2000" dirty="0">
                <a:solidFill>
                  <a:schemeClr val="accent6">
                    <a:lumMod val="50000"/>
                  </a:schemeClr>
                </a:solidFill>
                <a:latin typeface="Alexandria" pitchFamily="2" charset="-78"/>
                <a:cs typeface="Alexandria" pitchFamily="2" charset="-78"/>
              </a:rPr>
              <a:t>المحادثة غير الرسمية والهادفة </a:t>
            </a:r>
            <a:r>
              <a:rPr lang="ar-SA" sz="2000" dirty="0">
                <a:solidFill>
                  <a:srgbClr val="002060"/>
                </a:solidFill>
                <a:latin typeface="Alexandria" pitchFamily="2" charset="-78"/>
                <a:cs typeface="Alexandria" pitchFamily="2" charset="-78"/>
              </a:rPr>
              <a:t>التي يقودها المشارك، حيث لا يتحكم الباحث في العملية حتى يتعلق الأمر بالتحليل والتفسير.</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50837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Between these extreme poles it is possible to design an interview that is appropriate to the topic of the research, the nature of the participant and the experience of the researcher.</a:t>
            </a:r>
          </a:p>
          <a:p>
            <a:pPr algn="ctr">
              <a:lnSpc>
                <a:spcPct val="150000"/>
              </a:lnSpc>
            </a:pPr>
            <a:r>
              <a:rPr lang="en-US" dirty="0">
                <a:solidFill>
                  <a:schemeClr val="accent6">
                    <a:lumMod val="50000"/>
                  </a:schemeClr>
                </a:solidFill>
                <a:latin typeface="Alexandria" pitchFamily="2" charset="-78"/>
                <a:cs typeface="Alexandria" pitchFamily="2" charset="-78"/>
              </a:rPr>
              <a:t>I would never recommend that a neophyte interviewer attempted a totally unstructured conversation as their first ever experience. </a:t>
            </a:r>
          </a:p>
          <a:p>
            <a:pPr marL="285750" indent="-28575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Not only is the prospect a daunting one but also lack of experience could lead to very little being taken away from the interview situation.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8592"/>
          </a:xfrm>
          <a:prstGeom prst="rect">
            <a:avLst/>
          </a:prstGeom>
        </p:spPr>
        <p:txBody>
          <a:bodyPr wrap="square">
            <a:spAutoFit/>
          </a:bodyPr>
          <a:lstStyle/>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بين هذين النقيضين، يُمكن تصميم مقابلة مناسبة لموضوع البحث، وطبيعة المشارك، وخبرة الباحث.</a:t>
            </a:r>
          </a:p>
          <a:p>
            <a:pPr algn="ctr" rtl="1">
              <a:lnSpc>
                <a:spcPct val="150000"/>
              </a:lnSpc>
            </a:pPr>
            <a:r>
              <a:rPr lang="ar-SA" sz="2000" dirty="0">
                <a:solidFill>
                  <a:schemeClr val="accent6">
                    <a:lumMod val="50000"/>
                  </a:schemeClr>
                </a:solidFill>
                <a:latin typeface="Alexandria" pitchFamily="2" charset="-78"/>
                <a:cs typeface="Alexandria" pitchFamily="2" charset="-78"/>
              </a:rPr>
              <a:t>لا أنصح أبدًا مُحاورًا مبتدئًا بتجربة محادثة غير مُهيكلة تمامًا كأول تجربة له.</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فالأمر ليس مُجرد احتمال مُخيف، بل إنّ قلة الخبرة قد تُؤدي إلى نتائج ضئيلة جدًا من المقابلة.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056244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marL="285750" indent="-28575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only way to become a good interviewer is to </a:t>
            </a:r>
            <a:r>
              <a:rPr lang="en-US" sz="2000" dirty="0">
                <a:solidFill>
                  <a:srgbClr val="FF0000"/>
                </a:solidFill>
                <a:latin typeface="Alexandria" pitchFamily="2" charset="-78"/>
                <a:cs typeface="Alexandria" pitchFamily="2" charset="-78"/>
              </a:rPr>
              <a:t>practice</a:t>
            </a:r>
            <a:r>
              <a:rPr lang="en-US" sz="2000" dirty="0">
                <a:solidFill>
                  <a:srgbClr val="002060"/>
                </a:solidFill>
                <a:latin typeface="Alexandria" pitchFamily="2" charset="-78"/>
                <a:cs typeface="Alexandria" pitchFamily="2" charset="-78"/>
              </a:rPr>
              <a:t>; there is no secret formula to becoming an expert interviewer if there is such a thing. </a:t>
            </a:r>
          </a:p>
          <a:p>
            <a:pPr marL="285750" indent="-28575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It is all down to </a:t>
            </a:r>
            <a:r>
              <a:rPr lang="en-US" sz="2000" dirty="0">
                <a:solidFill>
                  <a:srgbClr val="FF0000"/>
                </a:solidFill>
                <a:latin typeface="Alexandria" pitchFamily="2" charset="-78"/>
                <a:cs typeface="Alexandria" pitchFamily="2" charset="-78"/>
              </a:rPr>
              <a:t>knowing your topic </a:t>
            </a:r>
            <a:r>
              <a:rPr lang="en-US" sz="2000" dirty="0">
                <a:solidFill>
                  <a:srgbClr val="002060"/>
                </a:solidFill>
                <a:latin typeface="Alexandria" pitchFamily="2" charset="-78"/>
                <a:cs typeface="Alexandria" pitchFamily="2" charset="-78"/>
              </a:rPr>
              <a:t>and </a:t>
            </a:r>
            <a:r>
              <a:rPr lang="en-US" sz="2000" dirty="0">
                <a:solidFill>
                  <a:srgbClr val="FF0000"/>
                </a:solidFill>
                <a:latin typeface="Alexandria" pitchFamily="2" charset="-78"/>
                <a:cs typeface="Alexandria" pitchFamily="2" charset="-78"/>
              </a:rPr>
              <a:t>knowing yourself </a:t>
            </a:r>
            <a:r>
              <a:rPr lang="en-US" sz="2000" dirty="0">
                <a:solidFill>
                  <a:srgbClr val="002060"/>
                </a:solidFill>
                <a:latin typeface="Alexandria" pitchFamily="2" charset="-78"/>
                <a:cs typeface="Alexandria" pitchFamily="2" charset="-78"/>
              </a:rPr>
              <a:t>and </a:t>
            </a:r>
            <a:r>
              <a:rPr lang="en-US" sz="2000" dirty="0">
                <a:solidFill>
                  <a:srgbClr val="FF0000"/>
                </a:solidFill>
                <a:latin typeface="Alexandria" pitchFamily="2" charset="-78"/>
                <a:cs typeface="Alexandria" pitchFamily="2" charset="-78"/>
              </a:rPr>
              <a:t>how you react </a:t>
            </a:r>
            <a:r>
              <a:rPr lang="en-US" sz="2000" dirty="0">
                <a:solidFill>
                  <a:srgbClr val="002060"/>
                </a:solidFill>
                <a:latin typeface="Alexandria" pitchFamily="2" charset="-78"/>
                <a:cs typeface="Alexandria" pitchFamily="2" charset="-78"/>
              </a:rPr>
              <a:t>in the interview situation.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الطريقة الوحيدة لتصبح محاور جيدا هي أن </a:t>
            </a:r>
            <a:r>
              <a:rPr lang="ar-SA" sz="2000" dirty="0">
                <a:solidFill>
                  <a:srgbClr val="FF0000"/>
                </a:solidFill>
                <a:latin typeface="Alexandria" pitchFamily="2" charset="-78"/>
                <a:cs typeface="Alexandria" pitchFamily="2" charset="-78"/>
              </a:rPr>
              <a:t>تتدرب</a:t>
            </a:r>
            <a:r>
              <a:rPr lang="ar-SA" sz="2000" dirty="0">
                <a:solidFill>
                  <a:srgbClr val="002060"/>
                </a:solidFill>
                <a:latin typeface="Alexandria" pitchFamily="2" charset="-78"/>
                <a:cs typeface="Alexandria" pitchFamily="2" charset="-78"/>
              </a:rPr>
              <a:t>؛ لا توجد صيغة سرية لتصبح محاور محترفا إذا كان هناك شيء كهذا. </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كل شيء يعتمد على </a:t>
            </a:r>
            <a:r>
              <a:rPr lang="ar-SA" sz="2000" dirty="0">
                <a:solidFill>
                  <a:srgbClr val="FF0000"/>
                </a:solidFill>
                <a:latin typeface="Alexandria" pitchFamily="2" charset="-78"/>
                <a:cs typeface="Alexandria" pitchFamily="2" charset="-78"/>
              </a:rPr>
              <a:t>معرفة موضوعك </a:t>
            </a:r>
            <a:r>
              <a:rPr lang="ar-SA" sz="2000" dirty="0">
                <a:solidFill>
                  <a:srgbClr val="002060"/>
                </a:solidFill>
                <a:latin typeface="Alexandria" pitchFamily="2" charset="-78"/>
                <a:cs typeface="Alexandria" pitchFamily="2" charset="-78"/>
              </a:rPr>
              <a:t>ومعرفة </a:t>
            </a:r>
            <a:r>
              <a:rPr lang="ar-SA" sz="2000" dirty="0">
                <a:solidFill>
                  <a:srgbClr val="FF0000"/>
                </a:solidFill>
                <a:latin typeface="Alexandria" pitchFamily="2" charset="-78"/>
                <a:cs typeface="Alexandria" pitchFamily="2" charset="-78"/>
              </a:rPr>
              <a:t>نفسك</a:t>
            </a:r>
            <a:r>
              <a:rPr lang="ar-SA" sz="2000" dirty="0">
                <a:solidFill>
                  <a:srgbClr val="002060"/>
                </a:solidFill>
                <a:latin typeface="Alexandria" pitchFamily="2" charset="-78"/>
                <a:cs typeface="Alexandria" pitchFamily="2" charset="-78"/>
              </a:rPr>
              <a:t> وكيف </a:t>
            </a:r>
            <a:r>
              <a:rPr lang="ar-SA" sz="2000" dirty="0">
                <a:solidFill>
                  <a:srgbClr val="FF0000"/>
                </a:solidFill>
                <a:latin typeface="Alexandria" pitchFamily="2" charset="-78"/>
                <a:cs typeface="Alexandria" pitchFamily="2" charset="-78"/>
              </a:rPr>
              <a:t>تتصرف</a:t>
            </a:r>
            <a:r>
              <a:rPr lang="ar-SA" sz="2000" dirty="0">
                <a:solidFill>
                  <a:srgbClr val="002060"/>
                </a:solidFill>
                <a:latin typeface="Alexandria" pitchFamily="2" charset="-78"/>
                <a:cs typeface="Alexandria" pitchFamily="2" charset="-78"/>
              </a:rPr>
              <a:t> في موقف المقابلة.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78147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Knowing your topic is the easy part</a:t>
            </a:r>
            <a:r>
              <a:rPr lang="en-US" dirty="0">
                <a:solidFill>
                  <a:srgbClr val="002060"/>
                </a:solidFill>
                <a:latin typeface="Alexandria" pitchFamily="2" charset="-78"/>
                <a:cs typeface="Alexandria" pitchFamily="2" charset="-78"/>
              </a:rPr>
              <a:t>; your literature review should have you ‘steeped’ in the topic. </a:t>
            </a:r>
            <a:r>
              <a:rPr lang="en-US" dirty="0">
                <a:solidFill>
                  <a:schemeClr val="accent6">
                    <a:lumMod val="50000"/>
                  </a:schemeClr>
                </a:solidFill>
                <a:latin typeface="Alexandria" pitchFamily="2" charset="-78"/>
                <a:cs typeface="Alexandria" pitchFamily="2" charset="-78"/>
              </a:rPr>
              <a:t>Knowing yourself is a different matter</a:t>
            </a:r>
            <a:r>
              <a:rPr lang="en-US" dirty="0">
                <a:solidFill>
                  <a:srgbClr val="002060"/>
                </a:solidFill>
                <a:latin typeface="Alexandria" pitchFamily="2" charset="-78"/>
                <a:cs typeface="Alexandria" pitchFamily="2" charset="-78"/>
              </a:rPr>
              <a:t>. </a:t>
            </a:r>
          </a:p>
          <a:p>
            <a:pPr marL="285750" indent="-28575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If you decide to use interviews in your research then spend time practicing your technique. </a:t>
            </a:r>
          </a:p>
          <a:p>
            <a:pPr marL="285750" indent="-28575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best way to start is to </a:t>
            </a:r>
            <a:r>
              <a:rPr lang="en-US" dirty="0">
                <a:solidFill>
                  <a:srgbClr val="FF0000"/>
                </a:solidFill>
                <a:latin typeface="Alexandria" pitchFamily="2" charset="-78"/>
                <a:cs typeface="Alexandria" pitchFamily="2" charset="-78"/>
              </a:rPr>
              <a:t>choose a topic </a:t>
            </a:r>
            <a:r>
              <a:rPr lang="en-US" dirty="0">
                <a:solidFill>
                  <a:srgbClr val="002060"/>
                </a:solidFill>
                <a:latin typeface="Alexandria" pitchFamily="2" charset="-78"/>
                <a:cs typeface="Alexandria" pitchFamily="2" charset="-78"/>
              </a:rPr>
              <a:t>you are very familiar with, then </a:t>
            </a:r>
            <a:r>
              <a:rPr lang="en-US" dirty="0">
                <a:solidFill>
                  <a:srgbClr val="FF0000"/>
                </a:solidFill>
                <a:latin typeface="Alexandria" pitchFamily="2" charset="-78"/>
                <a:cs typeface="Alexandria" pitchFamily="2" charset="-78"/>
              </a:rPr>
              <a:t>choose a friend </a:t>
            </a:r>
            <a:r>
              <a:rPr lang="en-US" dirty="0">
                <a:solidFill>
                  <a:srgbClr val="002060"/>
                </a:solidFill>
                <a:latin typeface="Alexandria" pitchFamily="2" charset="-78"/>
                <a:cs typeface="Alexandria" pitchFamily="2" charset="-78"/>
              </a:rPr>
              <a:t>who is also familiar with this topic. </a:t>
            </a:r>
            <a:r>
              <a:rPr lang="en-US" dirty="0">
                <a:solidFill>
                  <a:srgbClr val="FF0000"/>
                </a:solidFill>
                <a:latin typeface="Alexandria" pitchFamily="2" charset="-78"/>
                <a:cs typeface="Alexandria" pitchFamily="2" charset="-78"/>
              </a:rPr>
              <a:t>Design</a:t>
            </a:r>
            <a:r>
              <a:rPr lang="en-US" dirty="0">
                <a:solidFill>
                  <a:srgbClr val="002060"/>
                </a:solidFill>
                <a:latin typeface="Alexandria" pitchFamily="2" charset="-78"/>
                <a:cs typeface="Alexandria" pitchFamily="2" charset="-78"/>
              </a:rPr>
              <a:t> a set of questions, keep it as </a:t>
            </a:r>
            <a:r>
              <a:rPr lang="en-US" dirty="0">
                <a:solidFill>
                  <a:srgbClr val="FF0000"/>
                </a:solidFill>
                <a:latin typeface="Alexandria" pitchFamily="2" charset="-78"/>
                <a:cs typeface="Alexandria" pitchFamily="2" charset="-78"/>
              </a:rPr>
              <a:t>informal</a:t>
            </a:r>
            <a:r>
              <a:rPr lang="en-US" dirty="0">
                <a:solidFill>
                  <a:srgbClr val="002060"/>
                </a:solidFill>
                <a:latin typeface="Alexandria" pitchFamily="2" charset="-78"/>
                <a:cs typeface="Alexandria" pitchFamily="2" charset="-78"/>
              </a:rPr>
              <a:t> as you wish then </a:t>
            </a:r>
            <a:r>
              <a:rPr lang="en-US" dirty="0">
                <a:solidFill>
                  <a:srgbClr val="FF0000"/>
                </a:solidFill>
                <a:latin typeface="Alexandria" pitchFamily="2" charset="-78"/>
                <a:cs typeface="Alexandria" pitchFamily="2" charset="-78"/>
              </a:rPr>
              <a:t>engage</a:t>
            </a:r>
            <a:r>
              <a:rPr lang="en-US" dirty="0">
                <a:solidFill>
                  <a:srgbClr val="002060"/>
                </a:solidFill>
                <a:latin typeface="Alexandria" pitchFamily="2" charset="-78"/>
                <a:cs typeface="Alexandria" pitchFamily="2" charset="-78"/>
              </a:rPr>
              <a:t> in a purposeful conversation.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معرفة موضوعك هو الجزء السهل</a:t>
            </a:r>
            <a:r>
              <a:rPr lang="ar-SA" dirty="0">
                <a:solidFill>
                  <a:srgbClr val="002060"/>
                </a:solidFill>
                <a:latin typeface="Alexandria" pitchFamily="2" charset="-78"/>
                <a:cs typeface="Alexandria" pitchFamily="2" charset="-78"/>
              </a:rPr>
              <a:t>؛ يجب أن تجعلك مراجعة الأدبيات "متمكنا" من الموضوع. </a:t>
            </a:r>
            <a:r>
              <a:rPr lang="ar-SA" dirty="0">
                <a:solidFill>
                  <a:schemeClr val="accent6">
                    <a:lumMod val="50000"/>
                  </a:schemeClr>
                </a:solidFill>
                <a:latin typeface="Alexandria" pitchFamily="2" charset="-78"/>
                <a:cs typeface="Alexandria" pitchFamily="2" charset="-78"/>
              </a:rPr>
              <a:t>معرفة</a:t>
            </a:r>
            <a:r>
              <a:rPr lang="ar-SA" dirty="0">
                <a:solidFill>
                  <a:srgbClr val="002060"/>
                </a:solidFill>
                <a:latin typeface="Alexandria" pitchFamily="2" charset="-78"/>
                <a:cs typeface="Alexandria" pitchFamily="2" charset="-78"/>
              </a:rPr>
              <a:t> </a:t>
            </a:r>
            <a:r>
              <a:rPr lang="ar-SA" dirty="0">
                <a:solidFill>
                  <a:schemeClr val="accent6">
                    <a:lumMod val="50000"/>
                  </a:schemeClr>
                </a:solidFill>
                <a:latin typeface="Alexandria" pitchFamily="2" charset="-78"/>
                <a:cs typeface="Alexandria" pitchFamily="2" charset="-78"/>
              </a:rPr>
              <a:t>نفسك أمر مختلف</a:t>
            </a:r>
            <a:r>
              <a:rPr lang="ar-SA" dirty="0">
                <a:solidFill>
                  <a:srgbClr val="002060"/>
                </a:solidFill>
                <a:latin typeface="Alexandria" pitchFamily="2" charset="-78"/>
                <a:cs typeface="Alexandria" pitchFamily="2" charset="-78"/>
              </a:rPr>
              <a:t>. </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إذا قررت استخدام المقابلات في بحثك، فقض وقتا في ممارسة تقنيتك. </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أفضل طريقة للبدء هي </a:t>
            </a:r>
            <a:r>
              <a:rPr lang="ar-SA" dirty="0">
                <a:solidFill>
                  <a:srgbClr val="FF0000"/>
                </a:solidFill>
                <a:latin typeface="Alexandria" pitchFamily="2" charset="-78"/>
                <a:cs typeface="Alexandria" pitchFamily="2" charset="-78"/>
              </a:rPr>
              <a:t>اختيار موضوع </a:t>
            </a:r>
            <a:r>
              <a:rPr lang="ar-SA" dirty="0">
                <a:solidFill>
                  <a:srgbClr val="002060"/>
                </a:solidFill>
                <a:latin typeface="Alexandria" pitchFamily="2" charset="-78"/>
                <a:cs typeface="Alexandria" pitchFamily="2" charset="-78"/>
              </a:rPr>
              <a:t>تعرفه جيدا، ثم </a:t>
            </a:r>
            <a:r>
              <a:rPr lang="ar-SA" dirty="0">
                <a:solidFill>
                  <a:srgbClr val="FF0000"/>
                </a:solidFill>
                <a:latin typeface="Alexandria" pitchFamily="2" charset="-78"/>
                <a:cs typeface="Alexandria" pitchFamily="2" charset="-78"/>
              </a:rPr>
              <a:t>اختر صديقا </a:t>
            </a:r>
            <a:r>
              <a:rPr lang="ar-SA" dirty="0">
                <a:solidFill>
                  <a:srgbClr val="002060"/>
                </a:solidFill>
                <a:latin typeface="Alexandria" pitchFamily="2" charset="-78"/>
                <a:cs typeface="Alexandria" pitchFamily="2" charset="-78"/>
              </a:rPr>
              <a:t>لديه أيضا معرفة بهذا الموضوع. </a:t>
            </a:r>
            <a:r>
              <a:rPr lang="ar-SA" dirty="0">
                <a:solidFill>
                  <a:srgbClr val="FF0000"/>
                </a:solidFill>
                <a:latin typeface="Alexandria" pitchFamily="2" charset="-78"/>
                <a:cs typeface="Alexandria" pitchFamily="2" charset="-78"/>
              </a:rPr>
              <a:t>صمم مجموعة من الأسئلة</a:t>
            </a:r>
            <a:r>
              <a:rPr lang="ar-SA" dirty="0">
                <a:solidFill>
                  <a:srgbClr val="002060"/>
                </a:solidFill>
                <a:latin typeface="Alexandria" pitchFamily="2" charset="-78"/>
                <a:cs typeface="Alexandria" pitchFamily="2" charset="-78"/>
              </a:rPr>
              <a:t>، اجعله </a:t>
            </a:r>
            <a:r>
              <a:rPr lang="ar-SA" dirty="0">
                <a:solidFill>
                  <a:srgbClr val="FF0000"/>
                </a:solidFill>
                <a:latin typeface="Alexandria" pitchFamily="2" charset="-78"/>
                <a:cs typeface="Alexandria" pitchFamily="2" charset="-78"/>
              </a:rPr>
              <a:t>غير رسمي </a:t>
            </a:r>
            <a:r>
              <a:rPr lang="ar-SA" dirty="0">
                <a:solidFill>
                  <a:srgbClr val="002060"/>
                </a:solidFill>
                <a:latin typeface="Alexandria" pitchFamily="2" charset="-78"/>
                <a:cs typeface="Alexandria" pitchFamily="2" charset="-78"/>
              </a:rPr>
              <a:t>كما تشاء، ثم </a:t>
            </a:r>
            <a:r>
              <a:rPr lang="ar-SA" dirty="0">
                <a:solidFill>
                  <a:srgbClr val="FF0000"/>
                </a:solidFill>
                <a:latin typeface="Alexandria" pitchFamily="2" charset="-78"/>
                <a:cs typeface="Alexandria" pitchFamily="2" charset="-78"/>
              </a:rPr>
              <a:t>شارك</a:t>
            </a:r>
            <a:r>
              <a:rPr lang="ar-SA" dirty="0">
                <a:solidFill>
                  <a:srgbClr val="002060"/>
                </a:solidFill>
                <a:latin typeface="Alexandria" pitchFamily="2" charset="-78"/>
                <a:cs typeface="Alexandria" pitchFamily="2" charset="-78"/>
              </a:rPr>
              <a:t> في محادثة هادفة.</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36930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473075"/>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96F5959-4099-AD6E-510E-96425E9642F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92516CA-E997-7344-AB4D-40C8FD36D322}"/>
              </a:ext>
            </a:extLst>
          </p:cNvPr>
          <p:cNvSpPr/>
          <p:nvPr/>
        </p:nvSpPr>
        <p:spPr>
          <a:xfrm>
            <a:off x="735450" y="1311927"/>
            <a:ext cx="10477581" cy="583878"/>
          </a:xfrm>
          <a:prstGeom prst="rect">
            <a:avLst/>
          </a:prstGeom>
        </p:spPr>
        <p:txBody>
          <a:bodyPr wrap="square">
            <a:spAutoFit/>
          </a:bodyPr>
          <a:lstStyle/>
          <a:p>
            <a:pPr algn="ctr">
              <a:lnSpc>
                <a:spcPct val="150000"/>
              </a:lnSpc>
            </a:pPr>
            <a:r>
              <a:rPr lang="en-US" sz="2400" b="1" dirty="0">
                <a:solidFill>
                  <a:srgbClr val="FF0000"/>
                </a:solidFill>
                <a:latin typeface="Alexandria" pitchFamily="2" charset="-78"/>
                <a:cs typeface="Alexandria" pitchFamily="2" charset="-78"/>
              </a:rPr>
              <a:t> Types of Interviews:  		</a:t>
            </a:r>
            <a:r>
              <a:rPr lang="ar-SA" sz="2400" b="1" dirty="0">
                <a:solidFill>
                  <a:srgbClr val="FF0000"/>
                </a:solidFill>
                <a:latin typeface="Alexandria" pitchFamily="2" charset="-78"/>
                <a:cs typeface="Alexandria" pitchFamily="2" charset="-78"/>
              </a:rPr>
              <a:t>	</a:t>
            </a:r>
            <a:r>
              <a:rPr lang="en-US" sz="2400" b="1" dirty="0">
                <a:solidFill>
                  <a:srgbClr val="FF0000"/>
                </a:solidFill>
                <a:latin typeface="Alexandria" pitchFamily="2" charset="-78"/>
                <a:cs typeface="Alexandria" pitchFamily="2" charset="-78"/>
              </a:rPr>
              <a:t> </a:t>
            </a:r>
            <a:r>
              <a:rPr lang="ar-SA" sz="2400" b="1" dirty="0">
                <a:solidFill>
                  <a:srgbClr val="FF0000"/>
                </a:solidFill>
                <a:latin typeface="Alexandria" pitchFamily="2" charset="-78"/>
                <a:cs typeface="Alexandria" pitchFamily="2" charset="-78"/>
              </a:rPr>
              <a:t>أنواع المقابلات:</a:t>
            </a:r>
          </a:p>
        </p:txBody>
      </p:sp>
      <p:pic>
        <p:nvPicPr>
          <p:cNvPr id="2050" name="Picture 2" descr="Types of Interviews in Research and Methods | QuestionPro">
            <a:extLst>
              <a:ext uri="{FF2B5EF4-FFF2-40B4-BE49-F238E27FC236}">
                <a16:creationId xmlns:a16="http://schemas.microsoft.com/office/drawing/2014/main" id="{09B3F97F-1F4F-7E99-F0E8-D5092772373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2527" b="5337"/>
          <a:stretch/>
        </p:blipFill>
        <p:spPr bwMode="auto">
          <a:xfrm>
            <a:off x="1386032" y="2318470"/>
            <a:ext cx="9419936" cy="4151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3543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9" name="TextBox 8"/>
          <p:cNvSpPr txBox="1"/>
          <p:nvPr/>
        </p:nvSpPr>
        <p:spPr>
          <a:xfrm>
            <a:off x="6741857" y="544172"/>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4996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1068205" cy="4433778"/>
          </a:xfrm>
          <a:prstGeom prst="rect">
            <a:avLst/>
          </a:prstGeom>
        </p:spPr>
        <p:txBody>
          <a:bodyPr wrap="square">
            <a:spAutoFit/>
          </a:bodyPr>
          <a:lstStyle/>
          <a:p>
            <a:pPr algn="ctr">
              <a:lnSpc>
                <a:spcPct val="200000"/>
              </a:lnSpc>
            </a:pPr>
            <a:r>
              <a:rPr lang="en-US" sz="2400" dirty="0">
                <a:solidFill>
                  <a:schemeClr val="accent6">
                    <a:lumMod val="50000"/>
                  </a:schemeClr>
                </a:solidFill>
                <a:latin typeface="Alexandria" pitchFamily="2" charset="-78"/>
                <a:cs typeface="Alexandria" pitchFamily="2" charset="-78"/>
              </a:rPr>
              <a:t>There are three primary types of interviews employed in research:</a:t>
            </a:r>
          </a:p>
          <a:p>
            <a:pPr marL="457200" indent="-457200" algn="just">
              <a:lnSpc>
                <a:spcPct val="200000"/>
              </a:lnSpc>
              <a:buFont typeface="+mj-lt"/>
              <a:buAutoNum type="arabicPeriod"/>
            </a:pPr>
            <a:r>
              <a:rPr lang="en-US" sz="2000" dirty="0">
                <a:solidFill>
                  <a:srgbClr val="FF0000"/>
                </a:solidFill>
                <a:latin typeface="Alexandria" pitchFamily="2" charset="-78"/>
                <a:cs typeface="Alexandria" pitchFamily="2" charset="-78"/>
              </a:rPr>
              <a:t>Structured Interviews</a:t>
            </a:r>
            <a:r>
              <a:rPr lang="en-US" sz="2000" dirty="0">
                <a:solidFill>
                  <a:srgbClr val="002060"/>
                </a:solidFill>
                <a:latin typeface="Alexandria" pitchFamily="2" charset="-78"/>
                <a:cs typeface="Alexandria" pitchFamily="2" charset="-78"/>
              </a:rPr>
              <a:t>: Researchers ask a standard set of questions in the same order, allowing for a more straightforward comparison between responses.</a:t>
            </a:r>
          </a:p>
          <a:p>
            <a:pPr marL="457200" indent="-457200" algn="just">
              <a:lnSpc>
                <a:spcPct val="200000"/>
              </a:lnSpc>
              <a:buFont typeface="+mj-lt"/>
              <a:buAutoNum type="arabicPeriod"/>
            </a:pPr>
            <a:r>
              <a:rPr lang="en-US" sz="2000" dirty="0">
                <a:solidFill>
                  <a:srgbClr val="FF0000"/>
                </a:solidFill>
                <a:latin typeface="Alexandria" pitchFamily="2" charset="-78"/>
                <a:cs typeface="Alexandria" pitchFamily="2" charset="-78"/>
              </a:rPr>
              <a:t>Semi-Structured Interviews</a:t>
            </a:r>
            <a:r>
              <a:rPr lang="en-US" sz="2000" dirty="0">
                <a:solidFill>
                  <a:srgbClr val="002060"/>
                </a:solidFill>
                <a:latin typeface="Alexandria" pitchFamily="2" charset="-78"/>
                <a:cs typeface="Alexandria" pitchFamily="2" charset="-78"/>
              </a:rPr>
              <a:t>: Researchers have a set of pre-determined questions but can adapt their line of questioning based on participants’ responses.</a:t>
            </a:r>
          </a:p>
          <a:p>
            <a:pPr marL="457200" indent="-457200" algn="just">
              <a:lnSpc>
                <a:spcPct val="200000"/>
              </a:lnSpc>
              <a:buFont typeface="+mj-lt"/>
              <a:buAutoNum type="arabicPeriod"/>
            </a:pPr>
            <a:r>
              <a:rPr lang="en-US" sz="2000" dirty="0">
                <a:solidFill>
                  <a:srgbClr val="FF0000"/>
                </a:solidFill>
                <a:latin typeface="Alexandria" pitchFamily="2" charset="-78"/>
                <a:cs typeface="Alexandria" pitchFamily="2" charset="-78"/>
              </a:rPr>
              <a:t>Unstructured Interviews</a:t>
            </a:r>
            <a:r>
              <a:rPr lang="en-US" sz="2000" dirty="0">
                <a:solidFill>
                  <a:srgbClr val="002060"/>
                </a:solidFill>
                <a:latin typeface="Alexandria" pitchFamily="2" charset="-78"/>
                <a:cs typeface="Alexandria" pitchFamily="2" charset="-78"/>
              </a:rPr>
              <a:t>: These are more conversational and flexible, allowing researchers to explore emergent themes more deeply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22284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9" name="TextBox 8"/>
          <p:cNvSpPr txBox="1"/>
          <p:nvPr/>
        </p:nvSpPr>
        <p:spPr>
          <a:xfrm>
            <a:off x="6741857" y="554805"/>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4996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1068205" cy="4433778"/>
          </a:xfrm>
          <a:prstGeom prst="rect">
            <a:avLst/>
          </a:prstGeom>
        </p:spPr>
        <p:txBody>
          <a:bodyPr wrap="square">
            <a:spAutoFit/>
          </a:bodyPr>
          <a:lstStyle/>
          <a:p>
            <a:pPr algn="ctr" rtl="1">
              <a:lnSpc>
                <a:spcPct val="200000"/>
              </a:lnSpc>
            </a:pPr>
            <a:r>
              <a:rPr lang="ar-SA" sz="2400" dirty="0">
                <a:solidFill>
                  <a:schemeClr val="accent6">
                    <a:lumMod val="50000"/>
                  </a:schemeClr>
                </a:solidFill>
                <a:latin typeface="Alexandria" pitchFamily="2" charset="-78"/>
                <a:cs typeface="Alexandria" pitchFamily="2" charset="-78"/>
              </a:rPr>
              <a:t>هناك ثلاثة أنواع رئيسية من المقابلات المستخدمة في البحث العلمي:</a:t>
            </a:r>
          </a:p>
          <a:p>
            <a:pPr marL="457200" indent="-457200" algn="just" rtl="1">
              <a:lnSpc>
                <a:spcPct val="200000"/>
              </a:lnSpc>
              <a:buFont typeface="+mj-lt"/>
              <a:buAutoNum type="arabicPeriod"/>
            </a:pPr>
            <a:r>
              <a:rPr lang="ar-SA" sz="2000" dirty="0">
                <a:solidFill>
                  <a:srgbClr val="FF0000"/>
                </a:solidFill>
                <a:latin typeface="Alexandria" pitchFamily="2" charset="-78"/>
                <a:cs typeface="Alexandria" pitchFamily="2" charset="-78"/>
              </a:rPr>
              <a:t>مقابلات منظمة/ مهيكلة: </a:t>
            </a:r>
            <a:r>
              <a:rPr lang="ar-SA" sz="2000" dirty="0">
                <a:solidFill>
                  <a:srgbClr val="002060"/>
                </a:solidFill>
                <a:latin typeface="Alexandria" pitchFamily="2" charset="-78"/>
                <a:cs typeface="Alexandria" pitchFamily="2" charset="-78"/>
              </a:rPr>
              <a:t>يطرح الباحثون مجموعة قياسية من الأسئلة بنفس الترتيب، مما يسمح بمقارنة أكثر وضوحا بين الإجابات.</a:t>
            </a:r>
          </a:p>
          <a:p>
            <a:pPr marL="457200" indent="-457200" algn="just" rtl="1">
              <a:lnSpc>
                <a:spcPct val="200000"/>
              </a:lnSpc>
              <a:buFont typeface="+mj-lt"/>
              <a:buAutoNum type="arabicPeriod"/>
            </a:pPr>
            <a:r>
              <a:rPr lang="ar-SA" sz="2000" dirty="0">
                <a:solidFill>
                  <a:srgbClr val="FF0000"/>
                </a:solidFill>
                <a:latin typeface="Alexandria" pitchFamily="2" charset="-78"/>
                <a:cs typeface="Alexandria" pitchFamily="2" charset="-78"/>
              </a:rPr>
              <a:t>مقابلات شبه منظمة/ شبه مهيكلة: </a:t>
            </a:r>
            <a:r>
              <a:rPr lang="ar-SA" sz="2000" dirty="0">
                <a:solidFill>
                  <a:srgbClr val="002060"/>
                </a:solidFill>
                <a:latin typeface="Alexandria" pitchFamily="2" charset="-78"/>
                <a:cs typeface="Alexandria" pitchFamily="2" charset="-78"/>
              </a:rPr>
              <a:t>لدى الباحثين مجموعة من الأسئلة المحددة مسبقا لكن يمكنهم تعديل طريقة أسئلتهم بناء على إجابات المشاركين.</a:t>
            </a:r>
          </a:p>
          <a:p>
            <a:pPr marL="457200" indent="-457200" algn="just" rtl="1">
              <a:lnSpc>
                <a:spcPct val="200000"/>
              </a:lnSpc>
              <a:buFont typeface="+mj-lt"/>
              <a:buAutoNum type="arabicPeriod"/>
            </a:pPr>
            <a:r>
              <a:rPr lang="ar-SA" sz="2000" dirty="0">
                <a:solidFill>
                  <a:srgbClr val="FF0000"/>
                </a:solidFill>
                <a:latin typeface="Alexandria" pitchFamily="2" charset="-78"/>
                <a:cs typeface="Alexandria" pitchFamily="2" charset="-78"/>
              </a:rPr>
              <a:t>مقابلات غير منظمة/ غير مهيكلة: </a:t>
            </a:r>
            <a:r>
              <a:rPr lang="ar-SA" sz="2000" dirty="0">
                <a:solidFill>
                  <a:srgbClr val="002060"/>
                </a:solidFill>
                <a:latin typeface="Alexandria" pitchFamily="2" charset="-78"/>
                <a:cs typeface="Alexandria" pitchFamily="2" charset="-78"/>
              </a:rPr>
              <a:t>هذه المقابلات أكثر حوارية ومرونة، مما يسمح للباحثين باستكشاف المواضيع الناشئة بشكل أعمق</a:t>
            </a:r>
            <a:r>
              <a:rPr lang="en-US" sz="2000" dirty="0">
                <a:solidFill>
                  <a:srgbClr val="002060"/>
                </a:solidFill>
                <a:latin typeface="Alexandria" pitchFamily="2" charset="-78"/>
                <a:cs typeface="Alexandria"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8544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473075"/>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96F5959-4099-AD6E-510E-96425E9642F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92516CA-E997-7344-AB4D-40C8FD36D322}"/>
              </a:ext>
            </a:extLst>
          </p:cNvPr>
          <p:cNvSpPr/>
          <p:nvPr/>
        </p:nvSpPr>
        <p:spPr>
          <a:xfrm>
            <a:off x="735450" y="1311927"/>
            <a:ext cx="10477581"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 Examples of Interviews’ questions: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أمثلة على أسئلة المقابلات:</a:t>
            </a:r>
          </a:p>
        </p:txBody>
      </p:sp>
      <p:pic>
        <p:nvPicPr>
          <p:cNvPr id="3074" name="Picture 2" descr="Three components of a structured interview: same questions, same order, and same scoring rubric for every candidate">
            <a:extLst>
              <a:ext uri="{FF2B5EF4-FFF2-40B4-BE49-F238E27FC236}">
                <a16:creationId xmlns:a16="http://schemas.microsoft.com/office/drawing/2014/main" id="{4E4E9114-BFEF-19B2-A86C-635EA129E20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691" t="11519" r="6689" b="8963"/>
          <a:stretch/>
        </p:blipFill>
        <p:spPr bwMode="auto">
          <a:xfrm>
            <a:off x="2381692" y="2030878"/>
            <a:ext cx="7751135" cy="46288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8974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9" name="TextBox 8"/>
          <p:cNvSpPr txBox="1"/>
          <p:nvPr/>
        </p:nvSpPr>
        <p:spPr>
          <a:xfrm>
            <a:off x="6741857" y="544172"/>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4996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1068205" cy="4975080"/>
          </a:xfrm>
          <a:prstGeom prst="rect">
            <a:avLst/>
          </a:prstGeom>
        </p:spPr>
        <p:txBody>
          <a:bodyPr wrap="square">
            <a:spAutoFit/>
          </a:bodyPr>
          <a:lstStyle/>
          <a:p>
            <a:pPr algn="ctr">
              <a:lnSpc>
                <a:spcPct val="200000"/>
              </a:lnSpc>
            </a:pPr>
            <a:r>
              <a:rPr lang="en-US" sz="1600" dirty="0">
                <a:solidFill>
                  <a:srgbClr val="FF0000"/>
                </a:solidFill>
                <a:latin typeface="Alexandria" pitchFamily="2" charset="-78"/>
                <a:cs typeface="Alexandria" pitchFamily="2" charset="-78"/>
              </a:rPr>
              <a:t>Example of Structured Interview</a:t>
            </a:r>
            <a:r>
              <a:rPr lang="en-US" sz="1600" dirty="0">
                <a:solidFill>
                  <a:schemeClr val="accent6">
                    <a:lumMod val="50000"/>
                  </a:schemeClr>
                </a:solidFill>
                <a:latin typeface="Alexandria" pitchFamily="2" charset="-78"/>
                <a:cs typeface="Alexandria" pitchFamily="2" charset="-78"/>
              </a:rPr>
              <a:t>: </a:t>
            </a:r>
            <a:r>
              <a:rPr lang="en-US" sz="1600" dirty="0">
                <a:solidFill>
                  <a:srgbClr val="002060"/>
                </a:solidFill>
                <a:latin typeface="Alexandria" pitchFamily="2" charset="-78"/>
                <a:cs typeface="Alexandria" pitchFamily="2" charset="-78"/>
              </a:rPr>
              <a:t>Behavior of the Under-16 Shoplifters</a:t>
            </a:r>
          </a:p>
          <a:p>
            <a:pPr algn="just">
              <a:lnSpc>
                <a:spcPct val="150000"/>
              </a:lnSpc>
            </a:pPr>
            <a:r>
              <a:rPr lang="en-US" sz="1600" dirty="0">
                <a:solidFill>
                  <a:schemeClr val="accent6">
                    <a:lumMod val="50000"/>
                  </a:schemeClr>
                </a:solidFill>
                <a:latin typeface="Alexandria" pitchFamily="2" charset="-78"/>
                <a:cs typeface="Alexandria" pitchFamily="2" charset="-78"/>
              </a:rPr>
              <a:t>If you want to gather data about the behavior of the under-16 shoplifters, you should ask the following structured interview questions from the interviewer;</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Why</a:t>
            </a:r>
            <a:r>
              <a:rPr lang="en-US" sz="1600" dirty="0">
                <a:solidFill>
                  <a:srgbClr val="002060"/>
                </a:solidFill>
                <a:latin typeface="Alexandria" pitchFamily="2" charset="-78"/>
                <a:cs typeface="Alexandria" pitchFamily="2" charset="-78"/>
              </a:rPr>
              <a:t> are most people engaged in systematic shoplifting?</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How</a:t>
            </a:r>
            <a:r>
              <a:rPr lang="en-US" sz="1600" dirty="0">
                <a:solidFill>
                  <a:srgbClr val="002060"/>
                </a:solidFill>
                <a:latin typeface="Alexandria" pitchFamily="2" charset="-78"/>
                <a:cs typeface="Alexandria" pitchFamily="2" charset="-78"/>
              </a:rPr>
              <a:t> do shoplifters justify their need for shoplifting?</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What</a:t>
            </a:r>
            <a:r>
              <a:rPr lang="en-US" sz="1600" dirty="0">
                <a:solidFill>
                  <a:srgbClr val="002060"/>
                </a:solidFill>
                <a:latin typeface="Alexandria" pitchFamily="2" charset="-78"/>
                <a:cs typeface="Alexandria" pitchFamily="2" charset="-78"/>
              </a:rPr>
              <a:t> are the main causes of shoplifting in society?</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What</a:t>
            </a:r>
            <a:r>
              <a:rPr lang="en-US" sz="1600" dirty="0">
                <a:solidFill>
                  <a:srgbClr val="002060"/>
                </a:solidFill>
                <a:latin typeface="Alexandria" pitchFamily="2" charset="-78"/>
                <a:cs typeface="Alexandria" pitchFamily="2" charset="-78"/>
              </a:rPr>
              <a:t> are the impacts of shoplifting in society?</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What</a:t>
            </a:r>
            <a:r>
              <a:rPr lang="en-US" sz="1600" dirty="0">
                <a:solidFill>
                  <a:srgbClr val="002060"/>
                </a:solidFill>
                <a:latin typeface="Alexandria" pitchFamily="2" charset="-78"/>
                <a:cs typeface="Alexandria" pitchFamily="2" charset="-78"/>
              </a:rPr>
              <a:t> are the experiences of the shoplifters about shoplifting?</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What</a:t>
            </a:r>
            <a:r>
              <a:rPr lang="en-US" sz="1600" dirty="0">
                <a:solidFill>
                  <a:srgbClr val="002060"/>
                </a:solidFill>
                <a:latin typeface="Alexandria" pitchFamily="2" charset="-78"/>
                <a:cs typeface="Alexandria" pitchFamily="2" charset="-78"/>
              </a:rPr>
              <a:t> is the role of advertising in increasing or decreasing the impacts of shoplifting?</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What</a:t>
            </a:r>
            <a:r>
              <a:rPr lang="en-US" sz="1600" dirty="0">
                <a:solidFill>
                  <a:srgbClr val="002060"/>
                </a:solidFill>
                <a:latin typeface="Alexandria" pitchFamily="2" charset="-78"/>
                <a:cs typeface="Alexandria" pitchFamily="2" charset="-78"/>
              </a:rPr>
              <a:t> are the primary influencers of shoplifting among young people?</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What</a:t>
            </a:r>
            <a:r>
              <a:rPr lang="en-US" sz="1600" dirty="0">
                <a:solidFill>
                  <a:srgbClr val="002060"/>
                </a:solidFill>
                <a:latin typeface="Alexandria" pitchFamily="2" charset="-78"/>
                <a:cs typeface="Alexandria" pitchFamily="2" charset="-78"/>
              </a:rPr>
              <a:t> are the views of ordinary people about shoplifting?</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What</a:t>
            </a:r>
            <a:r>
              <a:rPr lang="en-US" sz="1600" dirty="0">
                <a:solidFill>
                  <a:srgbClr val="002060"/>
                </a:solidFill>
                <a:latin typeface="Alexandria" pitchFamily="2" charset="-78"/>
                <a:cs typeface="Alexandria" pitchFamily="2" charset="-78"/>
              </a:rPr>
              <a:t> are the views of the shoplifters about shoplifting?</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What</a:t>
            </a:r>
            <a:r>
              <a:rPr lang="en-US" sz="1600" dirty="0">
                <a:solidFill>
                  <a:srgbClr val="002060"/>
                </a:solidFill>
                <a:latin typeface="Alexandria" pitchFamily="2" charset="-78"/>
                <a:cs typeface="Alexandria" pitchFamily="2" charset="-78"/>
              </a:rPr>
              <a:t> are the impacts of shoplifting on society?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27145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9" name="TextBox 8"/>
          <p:cNvSpPr txBox="1"/>
          <p:nvPr/>
        </p:nvSpPr>
        <p:spPr>
          <a:xfrm>
            <a:off x="6741857" y="554805"/>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5149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1068205" cy="4887877"/>
          </a:xfrm>
          <a:prstGeom prst="rect">
            <a:avLst/>
          </a:prstGeom>
        </p:spPr>
        <p:txBody>
          <a:bodyPr wrap="square">
            <a:spAutoFit/>
          </a:bodyPr>
          <a:lstStyle/>
          <a:p>
            <a:pPr algn="ctr" rtl="1">
              <a:lnSpc>
                <a:spcPct val="200000"/>
              </a:lnSpc>
            </a:pPr>
            <a:r>
              <a:rPr lang="ar-SA" sz="1700" dirty="0">
                <a:solidFill>
                  <a:srgbClr val="FF0000"/>
                </a:solidFill>
                <a:latin typeface="Alexandria" pitchFamily="2" charset="-78"/>
                <a:cs typeface="Alexandria" pitchFamily="2" charset="-78"/>
              </a:rPr>
              <a:t>مثال على مقابلة مهيلكة</a:t>
            </a:r>
            <a:r>
              <a:rPr lang="ar-SA" sz="1700" dirty="0">
                <a:solidFill>
                  <a:schemeClr val="accent6">
                    <a:lumMod val="50000"/>
                  </a:schemeClr>
                </a:solidFill>
                <a:latin typeface="Alexandria" pitchFamily="2" charset="-78"/>
                <a:cs typeface="Alexandria" pitchFamily="2" charset="-78"/>
              </a:rPr>
              <a:t>: </a:t>
            </a:r>
            <a:r>
              <a:rPr lang="ar-SA" sz="1700" dirty="0">
                <a:solidFill>
                  <a:srgbClr val="002060"/>
                </a:solidFill>
                <a:latin typeface="Alexandria" pitchFamily="2" charset="-78"/>
                <a:cs typeface="Alexandria" pitchFamily="2" charset="-78"/>
              </a:rPr>
              <a:t>سلوك السارقين تحت 16 سنة</a:t>
            </a:r>
          </a:p>
          <a:p>
            <a:pPr algn="just" rtl="1">
              <a:lnSpc>
                <a:spcPct val="150000"/>
              </a:lnSpc>
            </a:pPr>
            <a:r>
              <a:rPr lang="ar-SA" sz="1700" dirty="0">
                <a:solidFill>
                  <a:schemeClr val="accent6">
                    <a:lumMod val="50000"/>
                  </a:schemeClr>
                </a:solidFill>
                <a:latin typeface="Alexandria" pitchFamily="2" charset="-78"/>
                <a:cs typeface="Alexandria" pitchFamily="2" charset="-78"/>
              </a:rPr>
              <a:t>إذا كنت ترغب في جمع بيانات عن سلوك اللصوص تحت سن 16، يجب أن تطرح الأسئلة المنظمة التالية من المحاور؛</a:t>
            </a:r>
          </a:p>
          <a:p>
            <a:pPr marL="457200" indent="-457200" algn="just" rtl="1">
              <a:lnSpc>
                <a:spcPct val="150000"/>
              </a:lnSpc>
              <a:buFont typeface="Arial" panose="020B0604020202020204" pitchFamily="34" charset="0"/>
              <a:buChar char="•"/>
            </a:pPr>
            <a:r>
              <a:rPr lang="ar-SA" sz="1700" dirty="0">
                <a:solidFill>
                  <a:srgbClr val="FF0000"/>
                </a:solidFill>
                <a:latin typeface="Alexandria" pitchFamily="2" charset="-78"/>
                <a:cs typeface="Alexandria" pitchFamily="2" charset="-78"/>
              </a:rPr>
              <a:t>لماذا</a:t>
            </a:r>
            <a:r>
              <a:rPr lang="ar-SA" sz="1700" dirty="0">
                <a:solidFill>
                  <a:srgbClr val="002060"/>
                </a:solidFill>
                <a:latin typeface="Alexandria" pitchFamily="2" charset="-78"/>
                <a:cs typeface="Alexandria" pitchFamily="2" charset="-78"/>
              </a:rPr>
              <a:t> يشارك معظم الناس في سرقة منهجية؟</a:t>
            </a:r>
          </a:p>
          <a:p>
            <a:pPr marL="457200" indent="-457200" algn="just" rtl="1">
              <a:lnSpc>
                <a:spcPct val="150000"/>
              </a:lnSpc>
              <a:buFont typeface="Arial" panose="020B0604020202020204" pitchFamily="34" charset="0"/>
              <a:buChar char="•"/>
            </a:pPr>
            <a:r>
              <a:rPr lang="ar-SA" sz="1700" dirty="0">
                <a:solidFill>
                  <a:srgbClr val="FF0000"/>
                </a:solidFill>
                <a:latin typeface="Alexandria" pitchFamily="2" charset="-78"/>
                <a:cs typeface="Alexandria" pitchFamily="2" charset="-78"/>
              </a:rPr>
              <a:t>كيف</a:t>
            </a:r>
            <a:r>
              <a:rPr lang="ar-SA" sz="1700" dirty="0">
                <a:solidFill>
                  <a:srgbClr val="002060"/>
                </a:solidFill>
                <a:latin typeface="Alexandria" pitchFamily="2" charset="-78"/>
                <a:cs typeface="Alexandria" pitchFamily="2" charset="-78"/>
              </a:rPr>
              <a:t> يبرر السارقون حاجتهم للسرقة من المتاجر؟</a:t>
            </a:r>
          </a:p>
          <a:p>
            <a:pPr marL="457200" indent="-457200" algn="just" rtl="1">
              <a:lnSpc>
                <a:spcPct val="150000"/>
              </a:lnSpc>
              <a:buFont typeface="Arial" panose="020B0604020202020204" pitchFamily="34" charset="0"/>
              <a:buChar char="•"/>
            </a:pPr>
            <a:r>
              <a:rPr lang="ar-SA" sz="1700" dirty="0">
                <a:solidFill>
                  <a:srgbClr val="FF0000"/>
                </a:solidFill>
                <a:latin typeface="Alexandria" pitchFamily="2" charset="-78"/>
                <a:cs typeface="Alexandria" pitchFamily="2" charset="-78"/>
              </a:rPr>
              <a:t>ما هي </a:t>
            </a:r>
            <a:r>
              <a:rPr lang="ar-SA" sz="1700" dirty="0">
                <a:solidFill>
                  <a:srgbClr val="002060"/>
                </a:solidFill>
                <a:latin typeface="Alexandria" pitchFamily="2" charset="-78"/>
                <a:cs typeface="Alexandria" pitchFamily="2" charset="-78"/>
              </a:rPr>
              <a:t>الأسباب الرئيسية للسرقة من المتاجر في المجتمع؟</a:t>
            </a:r>
          </a:p>
          <a:p>
            <a:pPr marL="457200" indent="-457200" algn="just" rtl="1">
              <a:lnSpc>
                <a:spcPct val="150000"/>
              </a:lnSpc>
              <a:buFont typeface="Arial" panose="020B0604020202020204" pitchFamily="34" charset="0"/>
              <a:buChar char="•"/>
            </a:pPr>
            <a:r>
              <a:rPr lang="ar-SA" sz="1700" dirty="0">
                <a:solidFill>
                  <a:srgbClr val="FF0000"/>
                </a:solidFill>
                <a:latin typeface="Alexandria" pitchFamily="2" charset="-78"/>
                <a:cs typeface="Alexandria" pitchFamily="2" charset="-78"/>
              </a:rPr>
              <a:t>ما هي </a:t>
            </a:r>
            <a:r>
              <a:rPr lang="ar-SA" sz="1700" dirty="0">
                <a:solidFill>
                  <a:srgbClr val="002060"/>
                </a:solidFill>
                <a:latin typeface="Alexandria" pitchFamily="2" charset="-78"/>
                <a:cs typeface="Alexandria" pitchFamily="2" charset="-78"/>
              </a:rPr>
              <a:t>تأثيرات السرقة من المتاجر على المجتمع؟</a:t>
            </a:r>
          </a:p>
          <a:p>
            <a:pPr marL="457200" indent="-457200" algn="just" rtl="1">
              <a:lnSpc>
                <a:spcPct val="150000"/>
              </a:lnSpc>
              <a:buFont typeface="Arial" panose="020B0604020202020204" pitchFamily="34" charset="0"/>
              <a:buChar char="•"/>
            </a:pPr>
            <a:r>
              <a:rPr lang="ar-SA" sz="1700" dirty="0">
                <a:solidFill>
                  <a:srgbClr val="FF0000"/>
                </a:solidFill>
                <a:latin typeface="Alexandria" pitchFamily="2" charset="-78"/>
                <a:cs typeface="Alexandria" pitchFamily="2" charset="-78"/>
              </a:rPr>
              <a:t>ما هي </a:t>
            </a:r>
            <a:r>
              <a:rPr lang="ar-SA" sz="1700" dirty="0">
                <a:solidFill>
                  <a:srgbClr val="002060"/>
                </a:solidFill>
                <a:latin typeface="Alexandria" pitchFamily="2" charset="-78"/>
                <a:cs typeface="Alexandria" pitchFamily="2" charset="-78"/>
              </a:rPr>
              <a:t>تجارب اللصوص في المتاجر مع السرقة؟</a:t>
            </a:r>
          </a:p>
          <a:p>
            <a:pPr marL="457200" indent="-457200" algn="just" rtl="1">
              <a:lnSpc>
                <a:spcPct val="150000"/>
              </a:lnSpc>
              <a:buFont typeface="Arial" panose="020B0604020202020204" pitchFamily="34" charset="0"/>
              <a:buChar char="•"/>
            </a:pPr>
            <a:r>
              <a:rPr lang="ar-SA" sz="1700" dirty="0">
                <a:solidFill>
                  <a:srgbClr val="FF0000"/>
                </a:solidFill>
                <a:latin typeface="Alexandria" pitchFamily="2" charset="-78"/>
                <a:cs typeface="Alexandria" pitchFamily="2" charset="-78"/>
              </a:rPr>
              <a:t>ما هو </a:t>
            </a:r>
            <a:r>
              <a:rPr lang="ar-SA" sz="1700" dirty="0">
                <a:solidFill>
                  <a:srgbClr val="002060"/>
                </a:solidFill>
                <a:latin typeface="Alexandria" pitchFamily="2" charset="-78"/>
                <a:cs typeface="Alexandria" pitchFamily="2" charset="-78"/>
              </a:rPr>
              <a:t>دور الإعلان في زيادة أو تقليل تأثيرات السرقة من المتاجر؟</a:t>
            </a:r>
          </a:p>
          <a:p>
            <a:pPr marL="457200" indent="-457200" algn="just" rtl="1">
              <a:lnSpc>
                <a:spcPct val="150000"/>
              </a:lnSpc>
              <a:buFont typeface="Arial" panose="020B0604020202020204" pitchFamily="34" charset="0"/>
              <a:buChar char="•"/>
            </a:pPr>
            <a:r>
              <a:rPr lang="ar-SA" sz="1700" dirty="0">
                <a:solidFill>
                  <a:srgbClr val="FF0000"/>
                </a:solidFill>
                <a:latin typeface="Alexandria" pitchFamily="2" charset="-78"/>
                <a:cs typeface="Alexandria" pitchFamily="2" charset="-78"/>
              </a:rPr>
              <a:t>ما هم </a:t>
            </a:r>
            <a:r>
              <a:rPr lang="ar-SA" sz="1700" dirty="0">
                <a:solidFill>
                  <a:srgbClr val="002060"/>
                </a:solidFill>
                <a:latin typeface="Alexandria" pitchFamily="2" charset="-78"/>
                <a:cs typeface="Alexandria" pitchFamily="2" charset="-78"/>
              </a:rPr>
              <a:t>أهم المؤثرين الرئيسيين على سرقة المتاجر بين الشباب؟</a:t>
            </a:r>
          </a:p>
          <a:p>
            <a:pPr marL="457200" indent="-457200" algn="just" rtl="1">
              <a:lnSpc>
                <a:spcPct val="150000"/>
              </a:lnSpc>
              <a:buFont typeface="Arial" panose="020B0604020202020204" pitchFamily="34" charset="0"/>
              <a:buChar char="•"/>
            </a:pPr>
            <a:r>
              <a:rPr lang="ar-SA" sz="1700" dirty="0">
                <a:solidFill>
                  <a:srgbClr val="FF0000"/>
                </a:solidFill>
                <a:latin typeface="Alexandria" pitchFamily="2" charset="-78"/>
                <a:cs typeface="Alexandria" pitchFamily="2" charset="-78"/>
              </a:rPr>
              <a:t>ما هي </a:t>
            </a:r>
            <a:r>
              <a:rPr lang="ar-SA" sz="1700" dirty="0">
                <a:solidFill>
                  <a:srgbClr val="002060"/>
                </a:solidFill>
                <a:latin typeface="Alexandria" pitchFamily="2" charset="-78"/>
                <a:cs typeface="Alexandria" pitchFamily="2" charset="-78"/>
              </a:rPr>
              <a:t>آراء الناس العاديين حول السرقة من المتاجر؟</a:t>
            </a:r>
          </a:p>
          <a:p>
            <a:pPr marL="457200" indent="-457200" algn="just" rtl="1">
              <a:lnSpc>
                <a:spcPct val="150000"/>
              </a:lnSpc>
              <a:buFont typeface="Arial" panose="020B0604020202020204" pitchFamily="34" charset="0"/>
              <a:buChar char="•"/>
            </a:pPr>
            <a:r>
              <a:rPr lang="ar-SA" sz="1700" dirty="0">
                <a:solidFill>
                  <a:srgbClr val="FF0000"/>
                </a:solidFill>
                <a:latin typeface="Alexandria" pitchFamily="2" charset="-78"/>
                <a:cs typeface="Alexandria" pitchFamily="2" charset="-78"/>
              </a:rPr>
              <a:t>ما هي </a:t>
            </a:r>
            <a:r>
              <a:rPr lang="ar-SA" sz="1700" dirty="0">
                <a:solidFill>
                  <a:srgbClr val="002060"/>
                </a:solidFill>
                <a:latin typeface="Alexandria" pitchFamily="2" charset="-78"/>
                <a:cs typeface="Alexandria" pitchFamily="2" charset="-78"/>
              </a:rPr>
              <a:t>آراء اللصوص حول السرقة من المتاجر؟</a:t>
            </a:r>
          </a:p>
          <a:p>
            <a:pPr marL="457200" indent="-457200" algn="just" rtl="1">
              <a:lnSpc>
                <a:spcPct val="150000"/>
              </a:lnSpc>
              <a:buFont typeface="Arial" panose="020B0604020202020204" pitchFamily="34" charset="0"/>
              <a:buChar char="•"/>
            </a:pPr>
            <a:r>
              <a:rPr lang="ar-SA" sz="1700" dirty="0">
                <a:solidFill>
                  <a:srgbClr val="FF0000"/>
                </a:solidFill>
                <a:latin typeface="Alexandria" pitchFamily="2" charset="-78"/>
                <a:cs typeface="Alexandria" pitchFamily="2" charset="-78"/>
              </a:rPr>
              <a:t>ما هي </a:t>
            </a:r>
            <a:r>
              <a:rPr lang="ar-SA" sz="1700" dirty="0">
                <a:solidFill>
                  <a:srgbClr val="002060"/>
                </a:solidFill>
                <a:latin typeface="Alexandria" pitchFamily="2" charset="-78"/>
                <a:cs typeface="Alexandria" pitchFamily="2" charset="-78"/>
              </a:rPr>
              <a:t>تأثيرات السرقة من المتاجر على المجتمع؟</a:t>
            </a:r>
            <a:endParaRPr lang="en-US" sz="1700"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938320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algn="ctr">
              <a:lnSpc>
                <a:spcPct val="150000"/>
              </a:lnSpc>
            </a:pPr>
            <a:r>
              <a:rPr lang="en-US" sz="2000" dirty="0">
                <a:solidFill>
                  <a:schemeClr val="accent6">
                    <a:lumMod val="50000"/>
                  </a:schemeClr>
                </a:solidFill>
                <a:latin typeface="Alexandria" pitchFamily="2" charset="-78"/>
                <a:cs typeface="Alexandria" pitchFamily="2" charset="-78"/>
              </a:rPr>
              <a:t>Example of Semi-Structured Interview: </a:t>
            </a:r>
            <a:r>
              <a:rPr lang="en-US" sz="2000" dirty="0">
                <a:solidFill>
                  <a:srgbClr val="002060"/>
                </a:solidFill>
                <a:latin typeface="Alexandria" pitchFamily="2" charset="-78"/>
                <a:cs typeface="Alexandria" pitchFamily="2" charset="-78"/>
              </a:rPr>
              <a:t>public health study</a:t>
            </a:r>
          </a:p>
          <a:p>
            <a:pPr marL="285750" indent="-285750" algn="just">
              <a:lnSpc>
                <a:spcPct val="150000"/>
              </a:lnSpc>
              <a:buFont typeface="Arial" panose="020B0604020202020204" pitchFamily="34" charset="0"/>
              <a:buChar char="•"/>
            </a:pPr>
            <a:r>
              <a:rPr lang="en-US" sz="2000" dirty="0">
                <a:solidFill>
                  <a:srgbClr val="FF0000"/>
                </a:solidFill>
                <a:latin typeface="Alexandria" pitchFamily="2" charset="-78"/>
                <a:cs typeface="Alexandria" pitchFamily="2" charset="-78"/>
              </a:rPr>
              <a:t>How has managing diabetes affected your daily routine?</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Follow-up: You mentioned skipping medication when traveling. </a:t>
            </a:r>
            <a:r>
              <a:rPr lang="en-US" sz="2000" dirty="0">
                <a:solidFill>
                  <a:srgbClr val="FF0000"/>
                </a:solidFill>
                <a:latin typeface="Alexandria" pitchFamily="2" charset="-78"/>
                <a:cs typeface="Alexandria" pitchFamily="2" charset="-78"/>
              </a:rPr>
              <a:t>Can you tell me more about that?</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What support, if any, </a:t>
            </a:r>
            <a:r>
              <a:rPr lang="en-US" sz="2000" dirty="0">
                <a:solidFill>
                  <a:srgbClr val="FF0000"/>
                </a:solidFill>
                <a:latin typeface="Alexandria" pitchFamily="2" charset="-78"/>
                <a:cs typeface="Alexandria" pitchFamily="2" charset="-78"/>
              </a:rPr>
              <a:t>have you received from your healthcare team?</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ctr" rtl="1">
              <a:lnSpc>
                <a:spcPct val="200000"/>
              </a:lnSpc>
            </a:pPr>
            <a:r>
              <a:rPr lang="ar-SA" sz="2000" dirty="0">
                <a:solidFill>
                  <a:schemeClr val="accent6">
                    <a:lumMod val="50000"/>
                  </a:schemeClr>
                </a:solidFill>
                <a:latin typeface="Alexandria" pitchFamily="2" charset="-78"/>
                <a:cs typeface="Alexandria" pitchFamily="2" charset="-78"/>
              </a:rPr>
              <a:t>مثال على مقابلة شبه مهيكلة: </a:t>
            </a:r>
            <a:r>
              <a:rPr lang="ar-SA" sz="2000" dirty="0">
                <a:solidFill>
                  <a:srgbClr val="002060"/>
                </a:solidFill>
                <a:latin typeface="Alexandria" pitchFamily="2" charset="-78"/>
                <a:cs typeface="Alexandria" pitchFamily="2" charset="-78"/>
              </a:rPr>
              <a:t>دراسة صحة عامة</a:t>
            </a:r>
          </a:p>
          <a:p>
            <a:pPr marL="342900" indent="-342900" algn="just" rtl="1">
              <a:lnSpc>
                <a:spcPct val="200000"/>
              </a:lnSpc>
              <a:buFont typeface="Arial" panose="020B0604020202020204" pitchFamily="34" charset="0"/>
              <a:buChar char="•"/>
            </a:pPr>
            <a:r>
              <a:rPr lang="ar-SA" sz="2000" dirty="0">
                <a:solidFill>
                  <a:srgbClr val="FF0000"/>
                </a:solidFill>
                <a:latin typeface="Alexandria" pitchFamily="2" charset="-78"/>
                <a:cs typeface="Alexandria" pitchFamily="2" charset="-78"/>
              </a:rPr>
              <a:t>كيف أثرت إدارة مرض السكري على روتينك اليومي؟</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متابعة: ذكرت أنك تتجنب تناول الأدوية أثناء السفر. </a:t>
            </a:r>
            <a:r>
              <a:rPr lang="ar-SA" sz="2000" dirty="0">
                <a:solidFill>
                  <a:srgbClr val="FF0000"/>
                </a:solidFill>
                <a:latin typeface="Alexandria" pitchFamily="2" charset="-78"/>
                <a:cs typeface="Alexandria" pitchFamily="2" charset="-78"/>
              </a:rPr>
              <a:t>هل يمكنك أن تخبرني المزيد عن ذلك؟</a:t>
            </a:r>
          </a:p>
          <a:p>
            <a:pPr marL="342900" indent="-342900" algn="just" rtl="1">
              <a:lnSpc>
                <a:spcPct val="200000"/>
              </a:lnSpc>
              <a:buFont typeface="Arial" panose="020B0604020202020204" pitchFamily="34" charset="0"/>
              <a:buChar char="•"/>
            </a:pPr>
            <a:r>
              <a:rPr lang="ar-SA" sz="2000" dirty="0">
                <a:solidFill>
                  <a:srgbClr val="FF0000"/>
                </a:solidFill>
                <a:latin typeface="Alexandria" pitchFamily="2" charset="-78"/>
                <a:cs typeface="Alexandria" pitchFamily="2" charset="-78"/>
              </a:rPr>
              <a:t>ما</a:t>
            </a:r>
            <a:r>
              <a:rPr lang="ar-SA" sz="2000" dirty="0">
                <a:solidFill>
                  <a:srgbClr val="002060"/>
                </a:solidFill>
                <a:latin typeface="Alexandria" pitchFamily="2" charset="-78"/>
                <a:cs typeface="Alexandria" pitchFamily="2" charset="-78"/>
              </a:rPr>
              <a:t> </a:t>
            </a:r>
            <a:r>
              <a:rPr lang="ar-SA" sz="2000" dirty="0">
                <a:solidFill>
                  <a:srgbClr val="FF0000"/>
                </a:solidFill>
                <a:latin typeface="Alexandria" pitchFamily="2" charset="-78"/>
                <a:cs typeface="Alexandria" pitchFamily="2" charset="-78"/>
              </a:rPr>
              <a:t>نوع الدعم الذي تلقيته</a:t>
            </a:r>
            <a:r>
              <a:rPr lang="ar-SA" sz="2000" dirty="0">
                <a:solidFill>
                  <a:srgbClr val="002060"/>
                </a:solidFill>
                <a:latin typeface="Alexandria" pitchFamily="2" charset="-78"/>
                <a:cs typeface="Alexandria" pitchFamily="2" charset="-78"/>
              </a:rPr>
              <a:t>، إن وجد، من فريق الرعاية الصحية الخاص بك؟</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207061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ctr">
              <a:lnSpc>
                <a:spcPct val="200000"/>
              </a:lnSpc>
            </a:pPr>
            <a:r>
              <a:rPr lang="en-US" sz="2000" dirty="0">
                <a:solidFill>
                  <a:schemeClr val="accent6">
                    <a:lumMod val="50000"/>
                  </a:schemeClr>
                </a:solidFill>
                <a:latin typeface="Alexandria" pitchFamily="2" charset="-78"/>
                <a:cs typeface="Alexandria" pitchFamily="2" charset="-78"/>
              </a:rPr>
              <a:t>Example of Unstructured Interview: </a:t>
            </a:r>
            <a:r>
              <a:rPr lang="en-US" sz="2000" dirty="0">
                <a:solidFill>
                  <a:srgbClr val="002060"/>
                </a:solidFill>
                <a:latin typeface="Alexandria" pitchFamily="2" charset="-78"/>
                <a:cs typeface="Alexandria" pitchFamily="2" charset="-78"/>
              </a:rPr>
              <a:t>education research</a:t>
            </a:r>
          </a:p>
          <a:p>
            <a:pPr marL="285750" indent="-28575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Tell me about </a:t>
            </a:r>
            <a:r>
              <a:rPr lang="en-US" sz="2000" dirty="0">
                <a:solidFill>
                  <a:srgbClr val="FF0000"/>
                </a:solidFill>
                <a:latin typeface="Alexandria" pitchFamily="2" charset="-78"/>
                <a:cs typeface="Alexandria" pitchFamily="2" charset="-78"/>
              </a:rPr>
              <a:t>your experience </a:t>
            </a:r>
            <a:r>
              <a:rPr lang="en-US" sz="2000" dirty="0">
                <a:solidFill>
                  <a:srgbClr val="002060"/>
                </a:solidFill>
                <a:latin typeface="Alexandria" pitchFamily="2" charset="-78"/>
                <a:cs typeface="Alexandria" pitchFamily="2" charset="-78"/>
              </a:rPr>
              <a:t>returning to university as a mature student.</a:t>
            </a:r>
          </a:p>
          <a:p>
            <a:pPr marL="285750" indent="-28575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Based on the response: You said the first semester felt isolating. </a:t>
            </a:r>
            <a:r>
              <a:rPr lang="en-US" sz="2000" dirty="0">
                <a:solidFill>
                  <a:srgbClr val="FF0000"/>
                </a:solidFill>
                <a:latin typeface="Alexandria" pitchFamily="2" charset="-78"/>
                <a:cs typeface="Alexandria" pitchFamily="2" charset="-78"/>
              </a:rPr>
              <a:t>What was happening</a:t>
            </a:r>
            <a:r>
              <a:rPr lang="en-US" sz="2000" dirty="0">
                <a:solidFill>
                  <a:srgbClr val="002060"/>
                </a:solidFill>
                <a:latin typeface="Alexandria" pitchFamily="2" charset="-78"/>
                <a:cs typeface="Alexandria" pitchFamily="2" charset="-78"/>
              </a:rPr>
              <a:t> at that time?</a:t>
            </a:r>
            <a:endParaRPr lang="en-US" sz="2000"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ctr" rtl="1">
              <a:lnSpc>
                <a:spcPct val="200000"/>
              </a:lnSpc>
            </a:pPr>
            <a:r>
              <a:rPr lang="ar-SA" sz="2000" dirty="0">
                <a:solidFill>
                  <a:schemeClr val="accent6">
                    <a:lumMod val="50000"/>
                  </a:schemeClr>
                </a:solidFill>
                <a:latin typeface="Alexandria" pitchFamily="2" charset="-78"/>
                <a:cs typeface="Alexandria" pitchFamily="2" charset="-78"/>
              </a:rPr>
              <a:t>مثال على مقابلة غير مهيكلة: </a:t>
            </a:r>
            <a:r>
              <a:rPr lang="ar-SA" sz="2000" dirty="0">
                <a:solidFill>
                  <a:srgbClr val="002060"/>
                </a:solidFill>
                <a:latin typeface="Alexandria" pitchFamily="2" charset="-78"/>
                <a:cs typeface="Alexandria" pitchFamily="2" charset="-78"/>
              </a:rPr>
              <a:t>البحوث التربوية</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حدثني عن </a:t>
            </a:r>
            <a:r>
              <a:rPr lang="ar-SA" sz="2000" dirty="0">
                <a:solidFill>
                  <a:srgbClr val="FF0000"/>
                </a:solidFill>
                <a:latin typeface="Alexandria" pitchFamily="2" charset="-78"/>
                <a:cs typeface="Alexandria" pitchFamily="2" charset="-78"/>
              </a:rPr>
              <a:t>تجربتك</a:t>
            </a:r>
            <a:r>
              <a:rPr lang="ar-SA" sz="2000" dirty="0">
                <a:solidFill>
                  <a:srgbClr val="002060"/>
                </a:solidFill>
                <a:latin typeface="Alexandria" pitchFamily="2" charset="-78"/>
                <a:cs typeface="Alexandria" pitchFamily="2" charset="-78"/>
              </a:rPr>
              <a:t> في العودة إلى الجامعة كطالب ناضج.</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استنادا إلى الرد: قلت إن الفصل الدراسي الأول كان شعورا بالعزلة. </a:t>
            </a:r>
            <a:r>
              <a:rPr lang="ar-SA" sz="2000" dirty="0">
                <a:solidFill>
                  <a:srgbClr val="FF0000"/>
                </a:solidFill>
                <a:latin typeface="Alexandria" pitchFamily="2" charset="-78"/>
                <a:cs typeface="Alexandria" pitchFamily="2" charset="-78"/>
              </a:rPr>
              <a:t>ماذا كان يحدث </a:t>
            </a:r>
            <a:r>
              <a:rPr lang="ar-SA" sz="2000" dirty="0">
                <a:solidFill>
                  <a:srgbClr val="002060"/>
                </a:solidFill>
                <a:latin typeface="Alexandria" pitchFamily="2" charset="-78"/>
                <a:cs typeface="Alexandria" pitchFamily="2" charset="-78"/>
              </a:rPr>
              <a:t>في ذلك الوقت؟</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46329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473075"/>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6" name="Rectangle: Rounded Corners 5">
            <a:extLst>
              <a:ext uri="{FF2B5EF4-FFF2-40B4-BE49-F238E27FC236}">
                <a16:creationId xmlns:a16="http://schemas.microsoft.com/office/drawing/2014/main" id="{B37B3687-9F2F-1375-6864-33A58565141F}"/>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2C40136C-A200-C033-CE46-776984D49D9E}"/>
              </a:ext>
            </a:extLst>
          </p:cNvPr>
          <p:cNvSpPr/>
          <p:nvPr/>
        </p:nvSpPr>
        <p:spPr>
          <a:xfrm>
            <a:off x="735450" y="1311927"/>
            <a:ext cx="10477581"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 Examples of Interviews’ questions: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أمثلة على أسئلة المقابلات:</a:t>
            </a:r>
          </a:p>
        </p:txBody>
      </p:sp>
      <p:pic>
        <p:nvPicPr>
          <p:cNvPr id="13" name="Picture 12">
            <a:extLst>
              <a:ext uri="{FF2B5EF4-FFF2-40B4-BE49-F238E27FC236}">
                <a16:creationId xmlns:a16="http://schemas.microsoft.com/office/drawing/2014/main" id="{8E53F681-3843-6F29-56CB-5676C1219EC2}"/>
              </a:ext>
            </a:extLst>
          </p:cNvPr>
          <p:cNvPicPr>
            <a:picLocks noChangeAspect="1"/>
          </p:cNvPicPr>
          <p:nvPr/>
        </p:nvPicPr>
        <p:blipFill>
          <a:blip r:embed="rId4"/>
          <a:stretch>
            <a:fillRect/>
          </a:stretch>
        </p:blipFill>
        <p:spPr>
          <a:xfrm>
            <a:off x="671658" y="1988528"/>
            <a:ext cx="10477580" cy="4819094"/>
          </a:xfrm>
          <a:prstGeom prst="rect">
            <a:avLst/>
          </a:prstGeom>
        </p:spPr>
      </p:pic>
    </p:spTree>
    <p:extLst>
      <p:ext uri="{BB962C8B-B14F-4D97-AF65-F5344CB8AC3E}">
        <p14:creationId xmlns:p14="http://schemas.microsoft.com/office/powerpoint/2010/main" val="1976498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584775"/>
          </a:xfrm>
          <a:prstGeom prst="rect">
            <a:avLst/>
          </a:prstGeom>
        </p:spPr>
        <p:txBody>
          <a:bodyPr wrap="square">
            <a:spAutoFit/>
          </a:bodyPr>
          <a:lstStyle/>
          <a:p>
            <a:r>
              <a:rPr lang="en-US" sz="3200" b="1" dirty="0">
                <a:solidFill>
                  <a:srgbClr val="00B0F0"/>
                </a:solidFill>
                <a:latin typeface="Alexandria" charset="0"/>
                <a:cs typeface="Alexandria" charset="0"/>
              </a:rPr>
              <a:t>Questionnaires</a:t>
            </a:r>
          </a:p>
        </p:txBody>
      </p:sp>
      <p:sp>
        <p:nvSpPr>
          <p:cNvPr id="9" name="TextBox 8">
            <a:extLst>
              <a:ext uri="{FF2B5EF4-FFF2-40B4-BE49-F238E27FC236}">
                <a16:creationId xmlns:a16="http://schemas.microsoft.com/office/drawing/2014/main" id="{CC73CAEB-81CC-95A9-5DB9-4859C314AF89}"/>
              </a:ext>
            </a:extLst>
          </p:cNvPr>
          <p:cNvSpPr txBox="1"/>
          <p:nvPr/>
        </p:nvSpPr>
        <p:spPr>
          <a:xfrm>
            <a:off x="6603507" y="57640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الاستبيانات</a:t>
            </a:r>
            <a:endParaRPr lang="en-US" sz="32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Chapter </a:t>
            </a:r>
            <a:r>
              <a:rPr lang="ar-SA" sz="2800" b="1" dirty="0">
                <a:solidFill>
                  <a:schemeClr val="accent6">
                    <a:lumMod val="50000"/>
                  </a:schemeClr>
                </a:solidFill>
                <a:latin typeface="Alexandria" pitchFamily="2" charset="-78"/>
                <a:ea typeface="Times New Roman" panose="02020603050405020304" pitchFamily="18" charset="0"/>
                <a:cs typeface="Alexandria" pitchFamily="2" charset="-78"/>
              </a:rPr>
              <a:t>18</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Questionnaires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الفصل الثامن عشر</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الاستبيانات</a:t>
            </a:r>
          </a:p>
        </p:txBody>
      </p:sp>
      <p:pic>
        <p:nvPicPr>
          <p:cNvPr id="7" name="Picture 6">
            <a:extLst>
              <a:ext uri="{FF2B5EF4-FFF2-40B4-BE49-F238E27FC236}">
                <a16:creationId xmlns:a16="http://schemas.microsoft.com/office/drawing/2014/main" id="{0818233B-A490-1EF6-8EF6-70F9CFC4A52D}"/>
              </a:ext>
            </a:extLst>
          </p:cNvPr>
          <p:cNvPicPr>
            <a:picLocks noChangeAspect="1"/>
          </p:cNvPicPr>
          <p:nvPr/>
        </p:nvPicPr>
        <p:blipFill>
          <a:blip r:embed="rId3"/>
          <a:stretch>
            <a:fillRect/>
          </a:stretch>
        </p:blipFill>
        <p:spPr>
          <a:xfrm>
            <a:off x="2557468" y="1342221"/>
            <a:ext cx="6917445" cy="3006713"/>
          </a:xfrm>
          <a:prstGeom prst="rect">
            <a:avLst/>
          </a:prstGeom>
          <a:ln>
            <a:noFill/>
          </a:ln>
          <a:effectLst>
            <a:softEdge rad="112500"/>
          </a:effectLst>
        </p:spPr>
      </p:pic>
    </p:spTree>
    <p:extLst>
      <p:ext uri="{BB962C8B-B14F-4D97-AF65-F5344CB8AC3E}">
        <p14:creationId xmlns:p14="http://schemas.microsoft.com/office/powerpoint/2010/main" val="3134701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Questionnaires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الاستبيانات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sz="2000" dirty="0">
                <a:solidFill>
                  <a:srgbClr val="FF0000"/>
                </a:solidFill>
                <a:latin typeface="Alexandria" pitchFamily="2" charset="-78"/>
                <a:cs typeface="Alexandria" pitchFamily="2" charset="-78"/>
              </a:rPr>
              <a:t>Questionnaire</a:t>
            </a:r>
            <a:r>
              <a:rPr lang="en-US" sz="2000" dirty="0">
                <a:solidFill>
                  <a:srgbClr val="002060"/>
                </a:solidFill>
                <a:latin typeface="Alexandria" pitchFamily="2" charset="-78"/>
                <a:cs typeface="Alexandria" pitchFamily="2" charset="-78"/>
              </a:rPr>
              <a:t> is as an instrument for research, which consists of a list of questions, along with the choice of answers, printed or typed in a sequence on a form used for acquiring specific information from the respondents.</a:t>
            </a:r>
          </a:p>
          <a:p>
            <a:pPr algn="ctr">
              <a:lnSpc>
                <a:spcPct val="150000"/>
              </a:lnSpc>
            </a:pPr>
            <a:r>
              <a:rPr lang="en-US" sz="2000" dirty="0">
                <a:solidFill>
                  <a:schemeClr val="accent6">
                    <a:lumMod val="50000"/>
                  </a:schemeClr>
                </a:solidFill>
                <a:latin typeface="Alexandria" pitchFamily="2" charset="-78"/>
                <a:cs typeface="Alexandria" pitchFamily="2" charset="-78"/>
              </a:rPr>
              <a:t>In general, questionnaires are delivered to the persons concerned either by post or mail, requesting them to answer the questions and return it.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FF0000"/>
                </a:solidFill>
                <a:latin typeface="Alexandria" pitchFamily="2" charset="-78"/>
                <a:cs typeface="Alexandria" pitchFamily="2" charset="-78"/>
              </a:rPr>
              <a:t>الاستبيان</a:t>
            </a:r>
            <a:r>
              <a:rPr lang="ar-SA" sz="2000" dirty="0">
                <a:solidFill>
                  <a:srgbClr val="002060"/>
                </a:solidFill>
                <a:latin typeface="Alexandria" pitchFamily="2" charset="-78"/>
                <a:cs typeface="Alexandria" pitchFamily="2" charset="-78"/>
              </a:rPr>
              <a:t> هو أداة للبحث، يتكون من قائمة من الأسئلة، إلى جانب اختيار الإجابات، مطبوعة أو مكتوبة بتسلسل على نموذج يستخدم للحصول على معلومات محددة من المستجيبين.</a:t>
            </a:r>
          </a:p>
          <a:p>
            <a:pPr algn="ctr" rtl="1">
              <a:lnSpc>
                <a:spcPct val="200000"/>
              </a:lnSpc>
            </a:pPr>
            <a:r>
              <a:rPr lang="ar-SA" sz="2000" dirty="0">
                <a:solidFill>
                  <a:schemeClr val="accent6">
                    <a:lumMod val="50000"/>
                  </a:schemeClr>
                </a:solidFill>
                <a:latin typeface="Alexandria" pitchFamily="2" charset="-78"/>
                <a:cs typeface="Alexandria" pitchFamily="2" charset="-78"/>
              </a:rPr>
              <a:t>بشكل عام، يتم تسليم الاستبيانات إلى الأشخاص المعنيين إما عبر البريد أو البريد، تطلب منهم الإجابة على الأسئلة وإعادتها.</a:t>
            </a:r>
          </a:p>
        </p:txBody>
      </p:sp>
    </p:spTree>
    <p:extLst>
      <p:ext uri="{BB962C8B-B14F-4D97-AF65-F5344CB8AC3E}">
        <p14:creationId xmlns:p14="http://schemas.microsoft.com/office/powerpoint/2010/main" val="2283352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Questionnaires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الاستبيانات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marL="285750" indent="-28575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Informants are expected to read and understand the questions and reply in the space provided in the questionnaire itself.</a:t>
            </a:r>
          </a:p>
          <a:p>
            <a:pPr marL="285750" indent="-28575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questionnaire is prepared in such a way that it translates the required information into a series of questions, that informants can and will answer.</a:t>
            </a:r>
            <a:endParaRPr lang="en-US" sz="20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من المتوقع أن يقرأ المستجيبون ويفهموا الأسئلة ويردون عليها في المساحة المتوفرة في الاستبيان نفسه.</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يتم إعداد الاستبيان بطريقة تترجم المعلومات المطلوبة إلى سلسلة من الأسئلة التي يمكن للمستجيبين الإجابة عليها.</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871361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Questionnaires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الاستبيانات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just">
              <a:lnSpc>
                <a:spcPct val="150000"/>
              </a:lnSpc>
            </a:pPr>
            <a:r>
              <a:rPr lang="fr-FR" dirty="0">
                <a:solidFill>
                  <a:srgbClr val="002060"/>
                </a:solidFill>
                <a:latin typeface="Alexandria" pitchFamily="2" charset="-78"/>
                <a:cs typeface="Alexandria" pitchFamily="2" charset="-78"/>
              </a:rPr>
              <a:t>Format of Questions in Questionnaires</a:t>
            </a:r>
            <a:r>
              <a:rPr lang="en-US" dirty="0">
                <a:solidFill>
                  <a:srgbClr val="002060"/>
                </a:solidFill>
                <a:latin typeface="Alexandria" pitchFamily="2" charset="-78"/>
                <a:cs typeface="Alexandria" pitchFamily="2" charset="-78"/>
              </a:rPr>
              <a:t>:</a:t>
            </a:r>
          </a:p>
          <a:p>
            <a:pPr marL="285750" indent="-28575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Restricted questions (Structured)</a:t>
            </a:r>
            <a:r>
              <a:rPr lang="en-US" dirty="0">
                <a:solidFill>
                  <a:srgbClr val="002060"/>
                </a:solidFill>
                <a:latin typeface="Alexandria" pitchFamily="2" charset="-78"/>
                <a:cs typeface="Alexandria" pitchFamily="2" charset="-78"/>
              </a:rPr>
              <a:t>, also called </a:t>
            </a:r>
            <a:r>
              <a:rPr lang="en-US" dirty="0">
                <a:solidFill>
                  <a:schemeClr val="accent6">
                    <a:lumMod val="50000"/>
                  </a:schemeClr>
                </a:solidFill>
                <a:latin typeface="Alexandria" pitchFamily="2" charset="-78"/>
                <a:cs typeface="Alexandria" pitchFamily="2" charset="-78"/>
              </a:rPr>
              <a:t>closed-ended</a:t>
            </a:r>
            <a:r>
              <a:rPr lang="en-US" dirty="0">
                <a:solidFill>
                  <a:srgbClr val="002060"/>
                </a:solidFill>
                <a:latin typeface="Alexandria" pitchFamily="2" charset="-78"/>
                <a:cs typeface="Alexandria" pitchFamily="2" charset="-78"/>
              </a:rPr>
              <a:t>, ask the respondent to make choices — yes or no, check items on a list, or select from multiple choice answers. Restricted questions are easy to tabulate and compile.</a:t>
            </a:r>
          </a:p>
          <a:p>
            <a:pPr marL="285750" indent="-28575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Unrestricted questions </a:t>
            </a:r>
            <a:r>
              <a:rPr lang="en-US" dirty="0">
                <a:solidFill>
                  <a:srgbClr val="002060"/>
                </a:solidFill>
                <a:latin typeface="Alexandria" pitchFamily="2" charset="-78"/>
                <a:cs typeface="Alexandria" pitchFamily="2" charset="-78"/>
              </a:rPr>
              <a:t>are </a:t>
            </a:r>
            <a:r>
              <a:rPr lang="en-US" dirty="0">
                <a:solidFill>
                  <a:schemeClr val="accent6">
                    <a:lumMod val="50000"/>
                  </a:schemeClr>
                </a:solidFill>
                <a:latin typeface="Alexandria" pitchFamily="2" charset="-78"/>
                <a:cs typeface="Alexandria" pitchFamily="2" charset="-78"/>
              </a:rPr>
              <a:t>open-ended</a:t>
            </a:r>
            <a:r>
              <a:rPr lang="en-US" dirty="0">
                <a:solidFill>
                  <a:srgbClr val="002060"/>
                </a:solidFill>
                <a:latin typeface="Alexandria" pitchFamily="2" charset="-78"/>
                <a:cs typeface="Alexandria" pitchFamily="2" charset="-78"/>
              </a:rPr>
              <a:t> and allow respondents to share feelings and opinions that are important to them about the matter at hand.</a:t>
            </a:r>
            <a:endParaRPr lang="fr-FR"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algn="just" rtl="1">
              <a:lnSpc>
                <a:spcPct val="150000"/>
              </a:lnSpc>
            </a:pPr>
            <a:r>
              <a:rPr lang="ar-SA" dirty="0">
                <a:solidFill>
                  <a:srgbClr val="002060"/>
                </a:solidFill>
                <a:latin typeface="Alexandria" pitchFamily="2" charset="-78"/>
                <a:cs typeface="Alexandria" pitchFamily="2" charset="-78"/>
              </a:rPr>
              <a:t>صيغة الأسئلة في الاستبيانات:</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الأسئلة المقيدة</a:t>
            </a:r>
            <a:r>
              <a:rPr lang="ar-SA" dirty="0">
                <a:solidFill>
                  <a:srgbClr val="002060"/>
                </a:solidFill>
                <a:latin typeface="Alexandria" pitchFamily="2" charset="-78"/>
                <a:cs typeface="Alexandria" pitchFamily="2" charset="-78"/>
              </a:rPr>
              <a:t>، والتي تسمى أيضا </a:t>
            </a:r>
            <a:r>
              <a:rPr lang="ar-SA" dirty="0">
                <a:solidFill>
                  <a:schemeClr val="accent6">
                    <a:lumMod val="50000"/>
                  </a:schemeClr>
                </a:solidFill>
                <a:latin typeface="Alexandria" pitchFamily="2" charset="-78"/>
                <a:cs typeface="Alexandria" pitchFamily="2" charset="-78"/>
              </a:rPr>
              <a:t>مغلقة النهاية</a:t>
            </a:r>
            <a:r>
              <a:rPr lang="ar-SA" dirty="0">
                <a:solidFill>
                  <a:srgbClr val="002060"/>
                </a:solidFill>
                <a:latin typeface="Alexandria" pitchFamily="2" charset="-78"/>
                <a:cs typeface="Alexandria" pitchFamily="2" charset="-78"/>
              </a:rPr>
              <a:t>، تطلب من المستجيب اتخاذ قرارات — نعم أو لا، أو التحقق من عناصر في قائمة، أو اختيار من إجابات اختيار من متعدد. الأسئلة المقيدة سهلة الجدول والتجميع.</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الأسئلة غير المقيدة </a:t>
            </a:r>
            <a:r>
              <a:rPr lang="ar-SA" dirty="0">
                <a:solidFill>
                  <a:schemeClr val="accent6">
                    <a:lumMod val="50000"/>
                  </a:schemeClr>
                </a:solidFill>
                <a:latin typeface="Alexandria" pitchFamily="2" charset="-78"/>
                <a:cs typeface="Alexandria" pitchFamily="2" charset="-78"/>
              </a:rPr>
              <a:t>مفتوحة النهاية</a:t>
            </a:r>
            <a:r>
              <a:rPr lang="ar-SA" dirty="0">
                <a:solidFill>
                  <a:srgbClr val="002060"/>
                </a:solidFill>
                <a:latin typeface="Alexandria" pitchFamily="2" charset="-78"/>
                <a:cs typeface="Alexandria" pitchFamily="2" charset="-78"/>
              </a:rPr>
              <a:t> وتسمح للمشاركين بمشاركة المشاعر والآراء التي تهمهم حول الموضوع المطروح.</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467243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Questionnaires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الاستبيانات</a:t>
            </a:r>
            <a:endParaRPr lang="en-US" sz="3200" b="1" dirty="0">
              <a:solidFill>
                <a:srgbClr val="00B0F0"/>
              </a:solidFill>
              <a:latin typeface="Alexandria" charset="0"/>
              <a:cs typeface="Alexandria" charset="0"/>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146" name="Picture 2" descr="Open-Ended Questions: What it is, Examples &amp; Advantages | QuestionPro">
            <a:extLst>
              <a:ext uri="{FF2B5EF4-FFF2-40B4-BE49-F238E27FC236}">
                <a16:creationId xmlns:a16="http://schemas.microsoft.com/office/drawing/2014/main" id="{7510DA5F-8CA6-E078-056F-E911FD82FD3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4119" b="12714"/>
          <a:stretch/>
        </p:blipFill>
        <p:spPr bwMode="auto">
          <a:xfrm>
            <a:off x="6262576" y="1397572"/>
            <a:ext cx="5929423" cy="541985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A screenshot of a computer&#10;&#10;AI-generated content may be incorrect.">
            <a:extLst>
              <a:ext uri="{FF2B5EF4-FFF2-40B4-BE49-F238E27FC236}">
                <a16:creationId xmlns:a16="http://schemas.microsoft.com/office/drawing/2014/main" id="{32559BDC-09DE-D630-BBBA-30BE71C93359}"/>
              </a:ext>
            </a:extLst>
          </p:cNvPr>
          <p:cNvPicPr>
            <a:picLocks noChangeAspect="1"/>
          </p:cNvPicPr>
          <p:nvPr/>
        </p:nvPicPr>
        <p:blipFill>
          <a:blip r:embed="rId5">
            <a:extLst>
              <a:ext uri="{28A0092B-C50C-407E-A947-70E740481C1C}">
                <a14:useLocalDpi xmlns:a14="http://schemas.microsoft.com/office/drawing/2010/main" val="0"/>
              </a:ext>
            </a:extLst>
          </a:blip>
          <a:srcRect t="2589"/>
          <a:stretch/>
        </p:blipFill>
        <p:spPr>
          <a:xfrm>
            <a:off x="1" y="1397572"/>
            <a:ext cx="6095999" cy="5419859"/>
          </a:xfrm>
          <a:prstGeom prst="rect">
            <a:avLst/>
          </a:prstGeom>
        </p:spPr>
      </p:pic>
    </p:spTree>
    <p:extLst>
      <p:ext uri="{BB962C8B-B14F-4D97-AF65-F5344CB8AC3E}">
        <p14:creationId xmlns:p14="http://schemas.microsoft.com/office/powerpoint/2010/main" val="18868545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Interviews</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473075"/>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المقابلات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96F5959-4099-AD6E-510E-96425E9642F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92516CA-E997-7344-AB4D-40C8FD36D322}"/>
              </a:ext>
            </a:extLst>
          </p:cNvPr>
          <p:cNvSpPr/>
          <p:nvPr/>
        </p:nvSpPr>
        <p:spPr>
          <a:xfrm>
            <a:off x="735450" y="1248131"/>
            <a:ext cx="10477581" cy="665823"/>
          </a:xfrm>
          <a:prstGeom prst="rect">
            <a:avLst/>
          </a:prstGeom>
        </p:spPr>
        <p:txBody>
          <a:bodyPr wrap="square">
            <a:spAutoFit/>
          </a:bodyPr>
          <a:lstStyle/>
          <a:p>
            <a:pPr algn="ctr">
              <a:lnSpc>
                <a:spcPct val="150000"/>
              </a:lnSpc>
            </a:pPr>
            <a:r>
              <a:rPr lang="en-US" sz="2800" b="1" dirty="0">
                <a:solidFill>
                  <a:srgbClr val="FF0000"/>
                </a:solidFill>
                <a:latin typeface="Alexandria" pitchFamily="2" charset="-78"/>
                <a:cs typeface="Alexandria" pitchFamily="2" charset="-78"/>
              </a:rPr>
              <a:t> Likert Scale items:  	</a:t>
            </a:r>
            <a:r>
              <a:rPr lang="ar-SA" sz="2800" b="1" dirty="0">
                <a:solidFill>
                  <a:srgbClr val="FF0000"/>
                </a:solidFill>
                <a:latin typeface="Alexandria" pitchFamily="2" charset="-78"/>
                <a:cs typeface="Alexandria" pitchFamily="2" charset="-78"/>
              </a:rPr>
              <a:t>		</a:t>
            </a:r>
            <a:r>
              <a:rPr lang="en-US" sz="2800" b="1" dirty="0">
                <a:solidFill>
                  <a:srgbClr val="FF0000"/>
                </a:solidFill>
                <a:latin typeface="Alexandria" pitchFamily="2" charset="-78"/>
                <a:cs typeface="Alexandria" pitchFamily="2" charset="-78"/>
              </a:rPr>
              <a:t> </a:t>
            </a:r>
            <a:r>
              <a:rPr lang="ar-SA" sz="2800" b="1" dirty="0">
                <a:solidFill>
                  <a:srgbClr val="FF0000"/>
                </a:solidFill>
                <a:latin typeface="Alexandria" pitchFamily="2" charset="-78"/>
                <a:cs typeface="Alexandria" pitchFamily="2" charset="-78"/>
              </a:rPr>
              <a:t>عناصر مقياس ليكارت:</a:t>
            </a:r>
          </a:p>
        </p:txBody>
      </p:sp>
      <p:pic>
        <p:nvPicPr>
          <p:cNvPr id="9" name="Picture 8">
            <a:extLst>
              <a:ext uri="{FF2B5EF4-FFF2-40B4-BE49-F238E27FC236}">
                <a16:creationId xmlns:a16="http://schemas.microsoft.com/office/drawing/2014/main" id="{D7856476-CE2F-0B51-3208-FA51C474C49D}"/>
              </a:ext>
            </a:extLst>
          </p:cNvPr>
          <p:cNvPicPr>
            <a:picLocks noChangeAspect="1"/>
          </p:cNvPicPr>
          <p:nvPr/>
        </p:nvPicPr>
        <p:blipFill>
          <a:blip r:embed="rId4"/>
          <a:stretch>
            <a:fillRect/>
          </a:stretch>
        </p:blipFill>
        <p:spPr>
          <a:xfrm>
            <a:off x="1747520" y="2051460"/>
            <a:ext cx="8086412" cy="4727014"/>
          </a:xfrm>
          <a:prstGeom prst="rect">
            <a:avLst/>
          </a:prstGeom>
        </p:spPr>
      </p:pic>
    </p:spTree>
    <p:extLst>
      <p:ext uri="{BB962C8B-B14F-4D97-AF65-F5344CB8AC3E}">
        <p14:creationId xmlns:p14="http://schemas.microsoft.com/office/powerpoint/2010/main" val="3150706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Questionnaires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الاستبيانات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Likert scale questions are survey items that present a statement or question and ask respondents to indicate their level of </a:t>
            </a:r>
            <a:r>
              <a:rPr lang="en-US" dirty="0">
                <a:solidFill>
                  <a:srgbClr val="FF0000"/>
                </a:solidFill>
                <a:latin typeface="Alexandria" pitchFamily="2" charset="-78"/>
                <a:cs typeface="Alexandria" pitchFamily="2" charset="-78"/>
              </a:rPr>
              <a:t>agreement</a:t>
            </a:r>
            <a:r>
              <a:rPr lang="en-US" dirty="0">
                <a:solidFill>
                  <a:srgbClr val="002060"/>
                </a:solidFill>
                <a:latin typeface="Alexandria" pitchFamily="2" charset="-78"/>
                <a:cs typeface="Alexandria" pitchFamily="2" charset="-78"/>
              </a:rPr>
              <a:t>, </a:t>
            </a:r>
            <a:r>
              <a:rPr lang="en-US" dirty="0">
                <a:solidFill>
                  <a:srgbClr val="FF0000"/>
                </a:solidFill>
                <a:latin typeface="Alexandria" pitchFamily="2" charset="-78"/>
                <a:cs typeface="Alexandria" pitchFamily="2" charset="-78"/>
              </a:rPr>
              <a:t>satisfaction</a:t>
            </a:r>
            <a:r>
              <a:rPr lang="en-US" dirty="0">
                <a:solidFill>
                  <a:srgbClr val="002060"/>
                </a:solidFill>
                <a:latin typeface="Alexandria" pitchFamily="2" charset="-78"/>
                <a:cs typeface="Alexandria" pitchFamily="2" charset="-78"/>
              </a:rPr>
              <a:t>, </a:t>
            </a:r>
            <a:r>
              <a:rPr lang="en-US" dirty="0">
                <a:solidFill>
                  <a:srgbClr val="FF0000"/>
                </a:solidFill>
                <a:latin typeface="Alexandria" pitchFamily="2" charset="-78"/>
                <a:cs typeface="Alexandria" pitchFamily="2" charset="-78"/>
              </a:rPr>
              <a:t>frequency</a:t>
            </a:r>
            <a:r>
              <a:rPr lang="en-US" dirty="0">
                <a:solidFill>
                  <a:srgbClr val="002060"/>
                </a:solidFill>
                <a:latin typeface="Alexandria" pitchFamily="2" charset="-78"/>
                <a:cs typeface="Alexandria" pitchFamily="2" charset="-78"/>
              </a:rPr>
              <a:t>, </a:t>
            </a:r>
            <a:r>
              <a:rPr lang="en-US" dirty="0">
                <a:solidFill>
                  <a:srgbClr val="FF0000"/>
                </a:solidFill>
                <a:latin typeface="Alexandria" pitchFamily="2" charset="-78"/>
                <a:cs typeface="Alexandria" pitchFamily="2" charset="-78"/>
              </a:rPr>
              <a:t>likelihood</a:t>
            </a:r>
            <a:r>
              <a:rPr lang="en-US" dirty="0">
                <a:solidFill>
                  <a:srgbClr val="002060"/>
                </a:solidFill>
                <a:latin typeface="Alexandria" pitchFamily="2" charset="-78"/>
                <a:cs typeface="Alexandria" pitchFamily="2" charset="-78"/>
              </a:rPr>
              <a:t>, or </a:t>
            </a:r>
            <a:r>
              <a:rPr lang="en-US" dirty="0">
                <a:solidFill>
                  <a:srgbClr val="FF0000"/>
                </a:solidFill>
                <a:latin typeface="Alexandria" pitchFamily="2" charset="-78"/>
                <a:cs typeface="Alexandria" pitchFamily="2" charset="-78"/>
              </a:rPr>
              <a:t>importance</a:t>
            </a:r>
            <a:r>
              <a:rPr lang="en-US" dirty="0">
                <a:solidFill>
                  <a:srgbClr val="002060"/>
                </a:solidFill>
                <a:latin typeface="Alexandria" pitchFamily="2" charset="-78"/>
                <a:cs typeface="Alexandria" pitchFamily="2" charset="-78"/>
              </a:rPr>
              <a:t>. Usually, </a:t>
            </a:r>
            <a:r>
              <a:rPr lang="en-US" dirty="0">
                <a:solidFill>
                  <a:schemeClr val="accent6">
                    <a:lumMod val="50000"/>
                  </a:schemeClr>
                </a:solidFill>
                <a:latin typeface="Alexandria" pitchFamily="2" charset="-78"/>
                <a:cs typeface="Alexandria" pitchFamily="2" charset="-78"/>
              </a:rPr>
              <a:t>5 or 7 options </a:t>
            </a:r>
            <a:r>
              <a:rPr lang="en-US" dirty="0">
                <a:solidFill>
                  <a:srgbClr val="002060"/>
                </a:solidFill>
                <a:latin typeface="Alexandria" pitchFamily="2" charset="-78"/>
                <a:cs typeface="Alexandria" pitchFamily="2" charset="-78"/>
              </a:rPr>
              <a:t>are provided.</a:t>
            </a:r>
          </a:p>
          <a:p>
            <a:pPr marL="285750" indent="-28575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Positive options</a:t>
            </a:r>
            <a:r>
              <a:rPr lang="en-US" dirty="0">
                <a:solidFill>
                  <a:srgbClr val="002060"/>
                </a:solidFill>
                <a:latin typeface="Alexandria" pitchFamily="2" charset="-78"/>
                <a:cs typeface="Alexandria" pitchFamily="2" charset="-78"/>
              </a:rPr>
              <a:t> appear on one side, </a:t>
            </a:r>
            <a:r>
              <a:rPr lang="en-US" dirty="0">
                <a:solidFill>
                  <a:schemeClr val="accent6">
                    <a:lumMod val="50000"/>
                  </a:schemeClr>
                </a:solidFill>
                <a:latin typeface="Alexandria" pitchFamily="2" charset="-78"/>
                <a:cs typeface="Alexandria" pitchFamily="2" charset="-78"/>
              </a:rPr>
              <a:t>negative options </a:t>
            </a:r>
            <a:r>
              <a:rPr lang="en-US" dirty="0">
                <a:solidFill>
                  <a:srgbClr val="002060"/>
                </a:solidFill>
                <a:latin typeface="Alexandria" pitchFamily="2" charset="-78"/>
                <a:cs typeface="Alexandria" pitchFamily="2" charset="-78"/>
              </a:rPr>
              <a:t>on the other, and the </a:t>
            </a:r>
            <a:r>
              <a:rPr lang="en-US" dirty="0">
                <a:solidFill>
                  <a:schemeClr val="accent6">
                    <a:lumMod val="50000"/>
                  </a:schemeClr>
                </a:solidFill>
                <a:latin typeface="Alexandria" pitchFamily="2" charset="-78"/>
                <a:cs typeface="Alexandria" pitchFamily="2" charset="-78"/>
              </a:rPr>
              <a:t>midpoint</a:t>
            </a:r>
            <a:r>
              <a:rPr lang="en-US" dirty="0">
                <a:solidFill>
                  <a:srgbClr val="002060"/>
                </a:solidFill>
                <a:latin typeface="Alexandria" pitchFamily="2" charset="-78"/>
                <a:cs typeface="Alexandria" pitchFamily="2" charset="-78"/>
              </a:rPr>
              <a:t> is typically neutral. </a:t>
            </a:r>
          </a:p>
          <a:p>
            <a:pPr marL="285750" indent="-28575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options at the extreme ends are called </a:t>
            </a:r>
            <a:r>
              <a:rPr lang="en-US" dirty="0">
                <a:solidFill>
                  <a:schemeClr val="accent6">
                    <a:lumMod val="50000"/>
                  </a:schemeClr>
                </a:solidFill>
                <a:latin typeface="Alexandria" pitchFamily="2" charset="-78"/>
                <a:cs typeface="Alexandria" pitchFamily="2" charset="-78"/>
              </a:rPr>
              <a:t>response anchors</a:t>
            </a:r>
            <a:r>
              <a:rPr lang="en-US" dirty="0">
                <a:solidFill>
                  <a:srgbClr val="002060"/>
                </a:solidFill>
                <a:latin typeface="Alexandria" pitchFamily="2" charset="-78"/>
                <a:cs typeface="Alexandria"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أسئلة مقياس ليكيرت هي عناصر استبيان تعرض بيانا أو سؤالا وتطلب من المشاركين الإشارة إلى مستوى </a:t>
            </a:r>
            <a:r>
              <a:rPr lang="ar-SA" dirty="0">
                <a:solidFill>
                  <a:srgbClr val="FF0000"/>
                </a:solidFill>
                <a:latin typeface="Alexandria" pitchFamily="2" charset="-78"/>
                <a:cs typeface="Alexandria" pitchFamily="2" charset="-78"/>
              </a:rPr>
              <a:t>الموافقة</a:t>
            </a:r>
            <a:r>
              <a:rPr lang="ar-SA" dirty="0">
                <a:solidFill>
                  <a:srgbClr val="002060"/>
                </a:solidFill>
                <a:latin typeface="Alexandria" pitchFamily="2" charset="-78"/>
                <a:cs typeface="Alexandria" pitchFamily="2" charset="-78"/>
              </a:rPr>
              <a:t> أو </a:t>
            </a:r>
            <a:r>
              <a:rPr lang="ar-SA" dirty="0">
                <a:solidFill>
                  <a:srgbClr val="FF0000"/>
                </a:solidFill>
                <a:latin typeface="Alexandria" pitchFamily="2" charset="-78"/>
                <a:cs typeface="Alexandria" pitchFamily="2" charset="-78"/>
              </a:rPr>
              <a:t>الرضا</a:t>
            </a:r>
            <a:r>
              <a:rPr lang="ar-SA" dirty="0">
                <a:solidFill>
                  <a:srgbClr val="002060"/>
                </a:solidFill>
                <a:latin typeface="Alexandria" pitchFamily="2" charset="-78"/>
                <a:cs typeface="Alexandria" pitchFamily="2" charset="-78"/>
              </a:rPr>
              <a:t> أو </a:t>
            </a:r>
            <a:r>
              <a:rPr lang="ar-SA" dirty="0">
                <a:solidFill>
                  <a:srgbClr val="FF0000"/>
                </a:solidFill>
                <a:latin typeface="Alexandria" pitchFamily="2" charset="-78"/>
                <a:cs typeface="Alexandria" pitchFamily="2" charset="-78"/>
              </a:rPr>
              <a:t>تكرارهم</a:t>
            </a:r>
            <a:r>
              <a:rPr lang="ar-SA" dirty="0">
                <a:solidFill>
                  <a:srgbClr val="002060"/>
                </a:solidFill>
                <a:latin typeface="Alexandria" pitchFamily="2" charset="-78"/>
                <a:cs typeface="Alexandria" pitchFamily="2" charset="-78"/>
              </a:rPr>
              <a:t> أو </a:t>
            </a:r>
            <a:r>
              <a:rPr lang="ar-SA" dirty="0">
                <a:solidFill>
                  <a:srgbClr val="FF0000"/>
                </a:solidFill>
                <a:latin typeface="Alexandria" pitchFamily="2" charset="-78"/>
                <a:cs typeface="Alexandria" pitchFamily="2" charset="-78"/>
              </a:rPr>
              <a:t>احتمالية</a:t>
            </a:r>
            <a:r>
              <a:rPr lang="ar-SA" dirty="0">
                <a:solidFill>
                  <a:srgbClr val="002060"/>
                </a:solidFill>
                <a:latin typeface="Alexandria" pitchFamily="2" charset="-78"/>
                <a:cs typeface="Alexandria" pitchFamily="2" charset="-78"/>
              </a:rPr>
              <a:t> أو </a:t>
            </a:r>
            <a:r>
              <a:rPr lang="ar-SA" dirty="0">
                <a:solidFill>
                  <a:srgbClr val="FF0000"/>
                </a:solidFill>
                <a:latin typeface="Alexandria" pitchFamily="2" charset="-78"/>
                <a:cs typeface="Alexandria" pitchFamily="2" charset="-78"/>
              </a:rPr>
              <a:t>أهميتهم</a:t>
            </a:r>
            <a:r>
              <a:rPr lang="ar-SA" dirty="0">
                <a:solidFill>
                  <a:srgbClr val="002060"/>
                </a:solidFill>
                <a:latin typeface="Alexandria" pitchFamily="2" charset="-78"/>
                <a:cs typeface="Alexandria" pitchFamily="2" charset="-78"/>
              </a:rPr>
              <a:t>. عادة ما تتوفر </a:t>
            </a:r>
            <a:r>
              <a:rPr lang="ar-SA" dirty="0">
                <a:solidFill>
                  <a:schemeClr val="accent6">
                    <a:lumMod val="50000"/>
                  </a:schemeClr>
                </a:solidFill>
                <a:latin typeface="Alexandria" pitchFamily="2" charset="-78"/>
                <a:cs typeface="Alexandria" pitchFamily="2" charset="-78"/>
              </a:rPr>
              <a:t>5 أو 7 خيارات</a:t>
            </a:r>
            <a:r>
              <a:rPr lang="ar-SA" dirty="0">
                <a:solidFill>
                  <a:srgbClr val="002060"/>
                </a:solidFill>
                <a:latin typeface="Alexandria" pitchFamily="2" charset="-78"/>
                <a:cs typeface="Alexandria" pitchFamily="2" charset="-78"/>
              </a:rPr>
              <a:t>.</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تظهر </a:t>
            </a:r>
            <a:r>
              <a:rPr lang="ar-SA" dirty="0">
                <a:solidFill>
                  <a:schemeClr val="accent6">
                    <a:lumMod val="50000"/>
                  </a:schemeClr>
                </a:solidFill>
                <a:latin typeface="Alexandria" pitchFamily="2" charset="-78"/>
                <a:cs typeface="Alexandria" pitchFamily="2" charset="-78"/>
              </a:rPr>
              <a:t>الخيارات الإيجابية </a:t>
            </a:r>
            <a:r>
              <a:rPr lang="ar-SA" dirty="0">
                <a:solidFill>
                  <a:srgbClr val="002060"/>
                </a:solidFill>
                <a:latin typeface="Alexandria" pitchFamily="2" charset="-78"/>
                <a:cs typeface="Alexandria" pitchFamily="2" charset="-78"/>
              </a:rPr>
              <a:t>على جانب، </a:t>
            </a:r>
            <a:r>
              <a:rPr lang="ar-SA" dirty="0">
                <a:solidFill>
                  <a:schemeClr val="accent6">
                    <a:lumMod val="50000"/>
                  </a:schemeClr>
                </a:solidFill>
                <a:latin typeface="Alexandria" pitchFamily="2" charset="-78"/>
                <a:cs typeface="Alexandria" pitchFamily="2" charset="-78"/>
              </a:rPr>
              <a:t>والخيارات السلبية </a:t>
            </a:r>
            <a:r>
              <a:rPr lang="ar-SA" dirty="0">
                <a:solidFill>
                  <a:srgbClr val="002060"/>
                </a:solidFill>
                <a:latin typeface="Alexandria" pitchFamily="2" charset="-78"/>
                <a:cs typeface="Alexandria" pitchFamily="2" charset="-78"/>
              </a:rPr>
              <a:t>على الجانب الآخر، ويكون المنتصف عادة </a:t>
            </a:r>
            <a:r>
              <a:rPr lang="ar-SA" dirty="0">
                <a:solidFill>
                  <a:schemeClr val="accent6">
                    <a:lumMod val="50000"/>
                  </a:schemeClr>
                </a:solidFill>
                <a:latin typeface="Alexandria" pitchFamily="2" charset="-78"/>
                <a:cs typeface="Alexandria" pitchFamily="2" charset="-78"/>
              </a:rPr>
              <a:t>محايدا</a:t>
            </a:r>
            <a:r>
              <a:rPr lang="ar-SA" dirty="0">
                <a:solidFill>
                  <a:srgbClr val="002060"/>
                </a:solidFill>
                <a:latin typeface="Alexandria" pitchFamily="2" charset="-78"/>
                <a:cs typeface="Alexandria" pitchFamily="2" charset="-78"/>
              </a:rPr>
              <a:t>. </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تُسمى الخيارات الموجودة في أقصى الأطراف </a:t>
            </a:r>
            <a:r>
              <a:rPr lang="ar-SA" dirty="0">
                <a:solidFill>
                  <a:schemeClr val="accent6">
                    <a:lumMod val="50000"/>
                  </a:schemeClr>
                </a:solidFill>
                <a:latin typeface="Alexandria" pitchFamily="2" charset="-78"/>
                <a:cs typeface="Alexandria" pitchFamily="2" charset="-78"/>
              </a:rPr>
              <a:t>بنقاط ارتكاز الاستجابة</a:t>
            </a:r>
            <a:r>
              <a:rPr lang="ar-SA" dirty="0">
                <a:solidFill>
                  <a:srgbClr val="002060"/>
                </a:solidFill>
                <a:latin typeface="Alexandria" pitchFamily="2" charset="-78"/>
                <a:cs typeface="Alexandria" pitchFamily="2" charset="-78"/>
              </a:rPr>
              <a:t>.</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953069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Questionnaires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الاستبيانات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397572"/>
            <a:ext cx="11145049" cy="2607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362806"/>
            <a:ext cx="10932107" cy="2677015"/>
          </a:xfrm>
          <a:prstGeom prst="rect">
            <a:avLst/>
          </a:prstGeom>
        </p:spPr>
        <p:txBody>
          <a:bodyPr wrap="square">
            <a:spAutoFit/>
          </a:bodyPr>
          <a:lstStyle/>
          <a:p>
            <a:pPr algn="just">
              <a:lnSpc>
                <a:spcPct val="150000"/>
              </a:lnSpc>
            </a:pPr>
            <a:r>
              <a:rPr lang="en-US" sz="1600" dirty="0">
                <a:solidFill>
                  <a:srgbClr val="FF0000"/>
                </a:solidFill>
                <a:latin typeface="Alexandria" pitchFamily="2" charset="-78"/>
                <a:cs typeface="Alexandria" pitchFamily="2" charset="-78"/>
              </a:rPr>
              <a:t>For example</a:t>
            </a:r>
            <a:r>
              <a:rPr lang="en-US" sz="1600" dirty="0">
                <a:solidFill>
                  <a:srgbClr val="002060"/>
                </a:solidFill>
                <a:latin typeface="Alexandria" pitchFamily="2" charset="-78"/>
                <a:cs typeface="Alexandria" pitchFamily="2" charset="-78"/>
              </a:rPr>
              <a:t>, the question “</a:t>
            </a:r>
            <a:r>
              <a:rPr lang="en-US" sz="1600" dirty="0">
                <a:solidFill>
                  <a:srgbClr val="FF0000"/>
                </a:solidFill>
                <a:latin typeface="Alexandria" pitchFamily="2" charset="-78"/>
                <a:cs typeface="Alexandria" pitchFamily="2" charset="-78"/>
              </a:rPr>
              <a:t>How satisfied are you with the results of the dental appliance?</a:t>
            </a:r>
            <a:r>
              <a:rPr lang="en-US" sz="1600" dirty="0">
                <a:solidFill>
                  <a:srgbClr val="002060"/>
                </a:solidFill>
                <a:latin typeface="Alexandria" pitchFamily="2" charset="-78"/>
                <a:cs typeface="Alexandria" pitchFamily="2" charset="-78"/>
              </a:rPr>
              <a:t>” could offer these response items:</a:t>
            </a:r>
          </a:p>
          <a:p>
            <a:pPr marL="1714500" lvl="3" indent="-342900" algn="just">
              <a:lnSpc>
                <a:spcPct val="150000"/>
              </a:lnSpc>
              <a:buFont typeface="+mj-lt"/>
              <a:buAutoNum type="arabicPeriod"/>
            </a:pPr>
            <a:r>
              <a:rPr lang="en-US" sz="1600" dirty="0">
                <a:solidFill>
                  <a:srgbClr val="002060"/>
                </a:solidFill>
                <a:latin typeface="Alexandria" pitchFamily="2" charset="-78"/>
                <a:cs typeface="Alexandria" pitchFamily="2" charset="-78"/>
              </a:rPr>
              <a:t>Very dissatisfied</a:t>
            </a:r>
          </a:p>
          <a:p>
            <a:pPr marL="1714500" lvl="3" indent="-342900" algn="just">
              <a:lnSpc>
                <a:spcPct val="150000"/>
              </a:lnSpc>
              <a:buFont typeface="+mj-lt"/>
              <a:buAutoNum type="arabicPeriod"/>
            </a:pPr>
            <a:r>
              <a:rPr lang="en-US" sz="1600" dirty="0">
                <a:solidFill>
                  <a:srgbClr val="002060"/>
                </a:solidFill>
                <a:latin typeface="Alexandria" pitchFamily="2" charset="-78"/>
                <a:cs typeface="Alexandria" pitchFamily="2" charset="-78"/>
              </a:rPr>
              <a:t>Dissatisfied</a:t>
            </a:r>
          </a:p>
          <a:p>
            <a:pPr marL="1714500" lvl="3" indent="-342900" algn="just">
              <a:lnSpc>
                <a:spcPct val="150000"/>
              </a:lnSpc>
              <a:buFont typeface="+mj-lt"/>
              <a:buAutoNum type="arabicPeriod"/>
            </a:pPr>
            <a:r>
              <a:rPr lang="en-US" sz="1600" dirty="0">
                <a:solidFill>
                  <a:srgbClr val="002060"/>
                </a:solidFill>
                <a:latin typeface="Alexandria" pitchFamily="2" charset="-78"/>
                <a:cs typeface="Alexandria" pitchFamily="2" charset="-78"/>
              </a:rPr>
              <a:t>Neutral</a:t>
            </a:r>
          </a:p>
          <a:p>
            <a:pPr marL="1714500" lvl="3" indent="-342900" algn="just">
              <a:lnSpc>
                <a:spcPct val="150000"/>
              </a:lnSpc>
              <a:buFont typeface="+mj-lt"/>
              <a:buAutoNum type="arabicPeriod"/>
            </a:pPr>
            <a:r>
              <a:rPr lang="en-US" sz="1600" dirty="0">
                <a:solidFill>
                  <a:srgbClr val="002060"/>
                </a:solidFill>
                <a:latin typeface="Alexandria" pitchFamily="2" charset="-78"/>
                <a:cs typeface="Alexandria" pitchFamily="2" charset="-78"/>
              </a:rPr>
              <a:t>Satisfied</a:t>
            </a:r>
          </a:p>
          <a:p>
            <a:pPr marL="1714500" lvl="3" indent="-342900" algn="just">
              <a:lnSpc>
                <a:spcPct val="150000"/>
              </a:lnSpc>
              <a:buFont typeface="+mj-lt"/>
              <a:buAutoNum type="arabicPeriod"/>
            </a:pPr>
            <a:r>
              <a:rPr lang="en-US" sz="1600" dirty="0">
                <a:solidFill>
                  <a:srgbClr val="002060"/>
                </a:solidFill>
                <a:latin typeface="Alexandria" pitchFamily="2" charset="-78"/>
                <a:cs typeface="Alexandria" pitchFamily="2" charset="-78"/>
              </a:rPr>
              <a:t>Very satisfied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234274"/>
            <a:ext cx="10714671" cy="2266646"/>
          </a:xfrm>
          <a:prstGeom prst="rect">
            <a:avLst/>
          </a:prstGeom>
        </p:spPr>
        <p:txBody>
          <a:bodyPr wrap="square">
            <a:spAutoFit/>
          </a:bodyPr>
          <a:lstStyle/>
          <a:p>
            <a:pPr algn="just" rtl="1">
              <a:lnSpc>
                <a:spcPct val="150000"/>
              </a:lnSpc>
            </a:pPr>
            <a:r>
              <a:rPr lang="ar-SA" sz="1600" dirty="0">
                <a:solidFill>
                  <a:srgbClr val="FF0000"/>
                </a:solidFill>
                <a:latin typeface="Alexandria" pitchFamily="2" charset="-78"/>
                <a:cs typeface="Alexandria" pitchFamily="2" charset="-78"/>
              </a:rPr>
              <a:t>على سبيل المثال</a:t>
            </a:r>
            <a:r>
              <a:rPr lang="ar-SA" sz="1600" dirty="0">
                <a:solidFill>
                  <a:srgbClr val="002060"/>
                </a:solidFill>
                <a:latin typeface="Alexandria" pitchFamily="2" charset="-78"/>
                <a:cs typeface="Alexandria" pitchFamily="2" charset="-78"/>
              </a:rPr>
              <a:t>، سؤال "</a:t>
            </a:r>
            <a:r>
              <a:rPr lang="ar-SA" sz="1600" dirty="0">
                <a:solidFill>
                  <a:srgbClr val="FF0000"/>
                </a:solidFill>
                <a:latin typeface="Alexandria" pitchFamily="2" charset="-78"/>
                <a:cs typeface="Alexandria" pitchFamily="2" charset="-78"/>
              </a:rPr>
              <a:t>ما مدى رضاك عن نتائج جهاز الأسنان؟</a:t>
            </a:r>
            <a:r>
              <a:rPr lang="ar-SA" sz="1600" dirty="0">
                <a:solidFill>
                  <a:srgbClr val="002060"/>
                </a:solidFill>
                <a:latin typeface="Alexandria" pitchFamily="2" charset="-78"/>
                <a:cs typeface="Alexandria" pitchFamily="2" charset="-78"/>
              </a:rPr>
              <a:t>" قد يقدم هذه الأسئلة التالية:</a:t>
            </a:r>
          </a:p>
          <a:p>
            <a:pPr marL="1714500" lvl="3" indent="-342900" algn="just" rtl="1">
              <a:lnSpc>
                <a:spcPct val="150000"/>
              </a:lnSpc>
              <a:buFont typeface="+mj-lt"/>
              <a:buAutoNum type="arabicPeriod"/>
            </a:pPr>
            <a:r>
              <a:rPr lang="ar-SA" sz="1600" dirty="0">
                <a:solidFill>
                  <a:srgbClr val="002060"/>
                </a:solidFill>
                <a:latin typeface="Alexandria" pitchFamily="2" charset="-78"/>
                <a:cs typeface="Alexandria" pitchFamily="2" charset="-78"/>
              </a:rPr>
              <a:t>غير راض جدا</a:t>
            </a:r>
          </a:p>
          <a:p>
            <a:pPr marL="1714500" lvl="3" indent="-342900" algn="just" rtl="1">
              <a:lnSpc>
                <a:spcPct val="150000"/>
              </a:lnSpc>
              <a:buFont typeface="+mj-lt"/>
              <a:buAutoNum type="arabicPeriod"/>
            </a:pPr>
            <a:r>
              <a:rPr lang="ar-SA" sz="1600" dirty="0">
                <a:solidFill>
                  <a:srgbClr val="002060"/>
                </a:solidFill>
                <a:latin typeface="Alexandria" pitchFamily="2" charset="-78"/>
                <a:cs typeface="Alexandria" pitchFamily="2" charset="-78"/>
              </a:rPr>
              <a:t>غير راض</a:t>
            </a:r>
          </a:p>
          <a:p>
            <a:pPr marL="1714500" lvl="3" indent="-342900" algn="just" rtl="1">
              <a:lnSpc>
                <a:spcPct val="150000"/>
              </a:lnSpc>
              <a:buFont typeface="+mj-lt"/>
              <a:buAutoNum type="arabicPeriod"/>
            </a:pPr>
            <a:r>
              <a:rPr lang="ar-SA" sz="1600" dirty="0">
                <a:solidFill>
                  <a:srgbClr val="002060"/>
                </a:solidFill>
                <a:latin typeface="Alexandria" pitchFamily="2" charset="-78"/>
                <a:cs typeface="Alexandria" pitchFamily="2" charset="-78"/>
              </a:rPr>
              <a:t>محايد</a:t>
            </a:r>
          </a:p>
          <a:p>
            <a:pPr marL="1714500" lvl="3" indent="-342900" algn="just" rtl="1">
              <a:lnSpc>
                <a:spcPct val="150000"/>
              </a:lnSpc>
              <a:buFont typeface="+mj-lt"/>
              <a:buAutoNum type="arabicPeriod"/>
            </a:pPr>
            <a:r>
              <a:rPr lang="ar-SA" sz="1600" dirty="0">
                <a:solidFill>
                  <a:srgbClr val="002060"/>
                </a:solidFill>
                <a:latin typeface="Alexandria" pitchFamily="2" charset="-78"/>
                <a:cs typeface="Alexandria" pitchFamily="2" charset="-78"/>
              </a:rPr>
              <a:t>راض</a:t>
            </a:r>
          </a:p>
          <a:p>
            <a:pPr marL="1714500" lvl="3" indent="-342900" algn="just" rtl="1">
              <a:lnSpc>
                <a:spcPct val="150000"/>
              </a:lnSpc>
              <a:buFont typeface="+mj-lt"/>
              <a:buAutoNum type="arabicPeriod"/>
            </a:pPr>
            <a:r>
              <a:rPr lang="ar-SA" sz="1600" dirty="0">
                <a:solidFill>
                  <a:srgbClr val="002060"/>
                </a:solidFill>
                <a:latin typeface="Alexandria" pitchFamily="2" charset="-78"/>
                <a:cs typeface="Alexandria" pitchFamily="2" charset="-78"/>
              </a:rPr>
              <a:t>راض جدا</a:t>
            </a:r>
            <a:endParaRPr lang="ar-SA" sz="16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853756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Questionnaires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الاستبيانات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226892"/>
          </a:xfrm>
          <a:prstGeom prst="rect">
            <a:avLst/>
          </a:prstGeom>
        </p:spPr>
        <p:txBody>
          <a:bodyPr wrap="square">
            <a:spAutoFit/>
          </a:bodyPr>
          <a:lstStyle/>
          <a:p>
            <a:pPr algn="ctr">
              <a:lnSpc>
                <a:spcPct val="200000"/>
              </a:lnSpc>
            </a:pPr>
            <a:r>
              <a:rPr lang="fr-FR" dirty="0">
                <a:solidFill>
                  <a:schemeClr val="accent6">
                    <a:lumMod val="50000"/>
                  </a:schemeClr>
                </a:solidFill>
                <a:latin typeface="Alexandria" pitchFamily="2" charset="-78"/>
                <a:cs typeface="Alexandria" pitchFamily="2" charset="-78"/>
              </a:rPr>
              <a:t>3-Point vs. 5-Point vs. 7-Point </a:t>
            </a:r>
            <a:r>
              <a:rPr lang="en-US" dirty="0">
                <a:solidFill>
                  <a:schemeClr val="accent6">
                    <a:lumMod val="50000"/>
                  </a:schemeClr>
                </a:solidFill>
                <a:latin typeface="Alexandria" pitchFamily="2" charset="-78"/>
                <a:cs typeface="Alexandria" pitchFamily="2" charset="-78"/>
              </a:rPr>
              <a:t>Scale</a:t>
            </a:r>
            <a:r>
              <a:rPr lang="fr-FR" dirty="0">
                <a:solidFill>
                  <a:schemeClr val="accent6">
                    <a:lumMod val="50000"/>
                  </a:schemeClr>
                </a:solidFill>
                <a:latin typeface="Alexandria" pitchFamily="2" charset="-78"/>
                <a:cs typeface="Alexandria" pitchFamily="2" charset="-78"/>
              </a:rPr>
              <a:t>:</a:t>
            </a:r>
          </a:p>
          <a:p>
            <a:pPr marL="285750" indent="-285750" algn="just">
              <a:lnSpc>
                <a:spcPct val="200000"/>
              </a:lnSpc>
              <a:buFont typeface="Arial" panose="020B0604020202020204" pitchFamily="34" charset="0"/>
              <a:buChar char="•"/>
            </a:pPr>
            <a:r>
              <a:rPr lang="en-US" dirty="0">
                <a:solidFill>
                  <a:srgbClr val="002060"/>
                </a:solidFill>
                <a:latin typeface="Alexandria" pitchFamily="2" charset="-78"/>
                <a:cs typeface="Alexandria" pitchFamily="2" charset="-78"/>
              </a:rPr>
              <a:t>Odd scales (3-point, 5-point, or 7-point) include </a:t>
            </a:r>
            <a:r>
              <a:rPr lang="en-US" dirty="0">
                <a:solidFill>
                  <a:srgbClr val="FF0000"/>
                </a:solidFill>
                <a:latin typeface="Alexandria" pitchFamily="2" charset="-78"/>
                <a:cs typeface="Alexandria" pitchFamily="2" charset="-78"/>
              </a:rPr>
              <a:t>a neutral midpoint</a:t>
            </a:r>
            <a:r>
              <a:rPr lang="en-US" dirty="0">
                <a:solidFill>
                  <a:srgbClr val="002060"/>
                </a:solidFill>
                <a:latin typeface="Alexandria" pitchFamily="2" charset="-78"/>
                <a:cs typeface="Alexandria" pitchFamily="2" charset="-78"/>
              </a:rPr>
              <a:t>. </a:t>
            </a:r>
          </a:p>
          <a:p>
            <a:pPr marL="285750" indent="-285750" algn="just">
              <a:lnSpc>
                <a:spcPct val="200000"/>
              </a:lnSpc>
              <a:buFont typeface="Arial" panose="020B0604020202020204" pitchFamily="34" charset="0"/>
              <a:buChar char="•"/>
            </a:pPr>
            <a:r>
              <a:rPr lang="en-US" dirty="0">
                <a:solidFill>
                  <a:srgbClr val="002060"/>
                </a:solidFill>
                <a:latin typeface="Alexandria" pitchFamily="2" charset="-78"/>
                <a:cs typeface="Alexandria" pitchFamily="2" charset="-78"/>
              </a:rPr>
              <a:t>The midpoint can be interpreted differently by different respondents, but it avoids forcing an artificial opinion.</a:t>
            </a:r>
            <a:endParaRPr lang="fr-FR"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algn="ctr" rtl="1">
              <a:lnSpc>
                <a:spcPct val="200000"/>
              </a:lnSpc>
            </a:pPr>
            <a:r>
              <a:rPr lang="ar-SA" dirty="0">
                <a:solidFill>
                  <a:schemeClr val="accent6">
                    <a:lumMod val="50000"/>
                  </a:schemeClr>
                </a:solidFill>
                <a:latin typeface="Alexandria" pitchFamily="2" charset="-78"/>
                <a:cs typeface="Alexandria" pitchFamily="2" charset="-78"/>
              </a:rPr>
              <a:t>مقياس 3 نقاط مقابل 5 نقاط مقابل 7 نقاط:</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المقاييس الفردية (3 نقاط، 5 نقاط، أو 7 نقاط) تتضمن نقطة </a:t>
            </a:r>
            <a:r>
              <a:rPr lang="ar-SA" dirty="0">
                <a:solidFill>
                  <a:srgbClr val="FF0000"/>
                </a:solidFill>
                <a:latin typeface="Alexandria" pitchFamily="2" charset="-78"/>
                <a:cs typeface="Alexandria" pitchFamily="2" charset="-78"/>
              </a:rPr>
              <a:t>منتصف محايد</a:t>
            </a:r>
            <a:r>
              <a:rPr lang="ar-SA" dirty="0">
                <a:solidFill>
                  <a:srgbClr val="002060"/>
                </a:solidFill>
                <a:latin typeface="Alexandria" pitchFamily="2" charset="-78"/>
                <a:cs typeface="Alexandria" pitchFamily="2" charset="-78"/>
              </a:rPr>
              <a:t>. </a:t>
            </a:r>
          </a:p>
          <a:p>
            <a:pPr marL="342900" indent="-3429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يمكن تفسير نقطة المنتصف بشكل مختلف من قبل المشاركين المختلفين، لكنها تتجنب فرض رأي مصطنع.</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407513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Questionnaires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الاستبيانات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fr-FR" dirty="0">
                <a:solidFill>
                  <a:schemeClr val="accent6">
                    <a:lumMod val="50000"/>
                  </a:schemeClr>
                </a:solidFill>
                <a:latin typeface="Alexandria" pitchFamily="2" charset="-78"/>
                <a:cs typeface="Alexandria" pitchFamily="2" charset="-78"/>
              </a:rPr>
              <a:t>3-Point vs. 5-Point vs. 7-Point </a:t>
            </a:r>
            <a:r>
              <a:rPr lang="en-US" dirty="0">
                <a:solidFill>
                  <a:schemeClr val="accent6">
                    <a:lumMod val="50000"/>
                  </a:schemeClr>
                </a:solidFill>
                <a:latin typeface="Alexandria" pitchFamily="2" charset="-78"/>
                <a:cs typeface="Alexandria" pitchFamily="2" charset="-78"/>
              </a:rPr>
              <a:t>Scale</a:t>
            </a:r>
            <a:r>
              <a:rPr lang="fr-FR" dirty="0">
                <a:solidFill>
                  <a:schemeClr val="accent6">
                    <a:lumMod val="50000"/>
                  </a:schemeClr>
                </a:solidFill>
                <a:latin typeface="Alexandria" pitchFamily="2" charset="-78"/>
                <a:cs typeface="Alexandria" pitchFamily="2" charset="-78"/>
              </a:rPr>
              <a:t>:</a:t>
            </a:r>
          </a:p>
          <a:p>
            <a:pPr algn="just">
              <a:lnSpc>
                <a:spcPct val="150000"/>
              </a:lnSpc>
            </a:pPr>
            <a:r>
              <a:rPr lang="en-US" dirty="0">
                <a:solidFill>
                  <a:schemeClr val="accent6">
                    <a:lumMod val="50000"/>
                  </a:schemeClr>
                </a:solidFill>
                <a:latin typeface="Alexandria" pitchFamily="2" charset="-78"/>
                <a:cs typeface="Alexandria" pitchFamily="2" charset="-78"/>
              </a:rPr>
              <a:t> Odd scales for satisfaction typically run as follows:</a:t>
            </a:r>
          </a:p>
          <a:p>
            <a:pPr marL="285750" indent="-285750" algn="just">
              <a:lnSpc>
                <a:spcPct val="150000"/>
              </a:lnSpc>
              <a:buFont typeface="Arial" panose="020B0604020202020204" pitchFamily="34" charset="0"/>
              <a:buChar char="•"/>
            </a:pPr>
            <a:r>
              <a:rPr lang="fr-FR" dirty="0">
                <a:solidFill>
                  <a:srgbClr val="FF0000"/>
                </a:solidFill>
                <a:latin typeface="Alexandria" pitchFamily="2" charset="-78"/>
                <a:cs typeface="Alexandria" pitchFamily="2" charset="-78"/>
              </a:rPr>
              <a:t>3-point scale</a:t>
            </a:r>
            <a:r>
              <a:rPr lang="fr-FR" dirty="0">
                <a:solidFill>
                  <a:srgbClr val="002060"/>
                </a:solidFill>
                <a:latin typeface="Alexandria" pitchFamily="2" charset="-78"/>
                <a:cs typeface="Alexandria" pitchFamily="2" charset="-78"/>
              </a:rPr>
              <a:t>: Satisfied, </a:t>
            </a:r>
            <a:r>
              <a:rPr lang="fr-FR" dirty="0">
                <a:solidFill>
                  <a:schemeClr val="accent6">
                    <a:lumMod val="50000"/>
                  </a:schemeClr>
                </a:solidFill>
                <a:latin typeface="Alexandria" pitchFamily="2" charset="-78"/>
                <a:cs typeface="Alexandria" pitchFamily="2" charset="-78"/>
              </a:rPr>
              <a:t>Neutral</a:t>
            </a:r>
            <a:r>
              <a:rPr lang="fr-FR" dirty="0">
                <a:solidFill>
                  <a:srgbClr val="002060"/>
                </a:solidFill>
                <a:latin typeface="Alexandria" pitchFamily="2" charset="-78"/>
                <a:cs typeface="Alexandria" pitchFamily="2" charset="-78"/>
              </a:rPr>
              <a:t>, Dissatisfied.</a:t>
            </a:r>
          </a:p>
          <a:p>
            <a:pPr marL="285750" indent="-285750" algn="just">
              <a:lnSpc>
                <a:spcPct val="150000"/>
              </a:lnSpc>
              <a:buFont typeface="Arial" panose="020B0604020202020204" pitchFamily="34" charset="0"/>
              <a:buChar char="•"/>
            </a:pPr>
            <a:r>
              <a:rPr lang="fr-FR" dirty="0">
                <a:solidFill>
                  <a:srgbClr val="FF0000"/>
                </a:solidFill>
                <a:latin typeface="Alexandria" pitchFamily="2" charset="-78"/>
                <a:cs typeface="Alexandria" pitchFamily="2" charset="-78"/>
              </a:rPr>
              <a:t>5-point scale: </a:t>
            </a:r>
            <a:r>
              <a:rPr lang="fr-FR" dirty="0">
                <a:solidFill>
                  <a:srgbClr val="002060"/>
                </a:solidFill>
                <a:latin typeface="Alexandria" pitchFamily="2" charset="-78"/>
                <a:cs typeface="Alexandria" pitchFamily="2" charset="-78"/>
              </a:rPr>
              <a:t>Very satisfied, Satisfied, </a:t>
            </a:r>
            <a:r>
              <a:rPr lang="fr-FR" dirty="0">
                <a:solidFill>
                  <a:schemeClr val="accent6">
                    <a:lumMod val="50000"/>
                  </a:schemeClr>
                </a:solidFill>
                <a:latin typeface="Alexandria" pitchFamily="2" charset="-78"/>
                <a:cs typeface="Alexandria" pitchFamily="2" charset="-78"/>
              </a:rPr>
              <a:t>Neutral</a:t>
            </a:r>
            <a:r>
              <a:rPr lang="fr-FR" dirty="0">
                <a:solidFill>
                  <a:srgbClr val="002060"/>
                </a:solidFill>
                <a:latin typeface="Alexandria" pitchFamily="2" charset="-78"/>
                <a:cs typeface="Alexandria" pitchFamily="2" charset="-78"/>
              </a:rPr>
              <a:t>, Dissatisfied, Very dissatisfied.</a:t>
            </a:r>
          </a:p>
          <a:p>
            <a:pPr marL="285750" indent="-285750" algn="just">
              <a:lnSpc>
                <a:spcPct val="150000"/>
              </a:lnSpc>
              <a:buFont typeface="Arial" panose="020B0604020202020204" pitchFamily="34" charset="0"/>
              <a:buChar char="•"/>
            </a:pPr>
            <a:r>
              <a:rPr lang="fr-FR" dirty="0">
                <a:solidFill>
                  <a:srgbClr val="FF0000"/>
                </a:solidFill>
                <a:latin typeface="Alexandria" pitchFamily="2" charset="-78"/>
                <a:cs typeface="Alexandria" pitchFamily="2" charset="-78"/>
              </a:rPr>
              <a:t>7-point scale: </a:t>
            </a:r>
            <a:r>
              <a:rPr lang="fr-FR" dirty="0">
                <a:solidFill>
                  <a:srgbClr val="002060"/>
                </a:solidFill>
                <a:latin typeface="Alexandria" pitchFamily="2" charset="-78"/>
                <a:cs typeface="Alexandria" pitchFamily="2" charset="-78"/>
              </a:rPr>
              <a:t>Very satisfied, Moderately satisfied, Slightly satisfied, </a:t>
            </a:r>
            <a:r>
              <a:rPr lang="fr-FR" dirty="0">
                <a:solidFill>
                  <a:schemeClr val="accent6">
                    <a:lumMod val="50000"/>
                  </a:schemeClr>
                </a:solidFill>
                <a:latin typeface="Alexandria" pitchFamily="2" charset="-78"/>
                <a:cs typeface="Alexandria" pitchFamily="2" charset="-78"/>
              </a:rPr>
              <a:t>Neutral</a:t>
            </a:r>
            <a:r>
              <a:rPr lang="fr-FR" dirty="0">
                <a:solidFill>
                  <a:srgbClr val="002060"/>
                </a:solidFill>
                <a:latin typeface="Alexandria" pitchFamily="2" charset="-78"/>
                <a:cs typeface="Alexandria" pitchFamily="2" charset="-78"/>
              </a:rPr>
              <a:t>, Slightly dissatisfied, Moderately dissatisfied, Very dissatisfied.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algn="ctr" rtl="1">
              <a:lnSpc>
                <a:spcPct val="150000"/>
              </a:lnSpc>
            </a:pPr>
            <a:r>
              <a:rPr lang="ar-SA" dirty="0">
                <a:solidFill>
                  <a:schemeClr val="accent6">
                    <a:lumMod val="50000"/>
                  </a:schemeClr>
                </a:solidFill>
                <a:latin typeface="Alexandria" pitchFamily="2" charset="-78"/>
                <a:cs typeface="Alexandria" pitchFamily="2" charset="-78"/>
              </a:rPr>
              <a:t>مقياس 3 نقاط مقابل 5 نقاط مقابل 7 نقاط:</a:t>
            </a:r>
          </a:p>
          <a:p>
            <a:pPr algn="just" rtl="1">
              <a:lnSpc>
                <a:spcPct val="150000"/>
              </a:lnSpc>
            </a:pPr>
            <a:r>
              <a:rPr lang="ar-SA" dirty="0">
                <a:solidFill>
                  <a:schemeClr val="accent6">
                    <a:lumMod val="50000"/>
                  </a:schemeClr>
                </a:solidFill>
                <a:latin typeface="Alexandria" pitchFamily="2" charset="-78"/>
                <a:cs typeface="Alexandria" pitchFamily="2" charset="-78"/>
              </a:rPr>
              <a:t>عادة ما تكون المقاييس الفردية للرضا كما يلي:</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مقياس الثلاث نقاط</a:t>
            </a:r>
            <a:r>
              <a:rPr lang="ar-SA" dirty="0">
                <a:solidFill>
                  <a:srgbClr val="002060"/>
                </a:solidFill>
                <a:latin typeface="Alexandria" pitchFamily="2" charset="-78"/>
                <a:cs typeface="Alexandria" pitchFamily="2" charset="-78"/>
              </a:rPr>
              <a:t>: راض، </a:t>
            </a:r>
            <a:r>
              <a:rPr lang="ar-SA" dirty="0">
                <a:solidFill>
                  <a:schemeClr val="accent6">
                    <a:lumMod val="50000"/>
                  </a:schemeClr>
                </a:solidFill>
                <a:latin typeface="Alexandria" pitchFamily="2" charset="-78"/>
                <a:cs typeface="Alexandria" pitchFamily="2" charset="-78"/>
              </a:rPr>
              <a:t>محايد</a:t>
            </a:r>
            <a:r>
              <a:rPr lang="ar-SA" dirty="0">
                <a:solidFill>
                  <a:srgbClr val="002060"/>
                </a:solidFill>
                <a:latin typeface="Alexandria" pitchFamily="2" charset="-78"/>
                <a:cs typeface="Alexandria" pitchFamily="2" charset="-78"/>
              </a:rPr>
              <a:t>، غير راض.</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مقياس الخمس نقاط</a:t>
            </a:r>
            <a:r>
              <a:rPr lang="ar-SA" dirty="0">
                <a:solidFill>
                  <a:srgbClr val="002060"/>
                </a:solidFill>
                <a:latin typeface="Alexandria" pitchFamily="2" charset="-78"/>
                <a:cs typeface="Alexandria" pitchFamily="2" charset="-78"/>
              </a:rPr>
              <a:t>: راض جدا، راض، </a:t>
            </a:r>
            <a:r>
              <a:rPr lang="ar-SA" dirty="0">
                <a:solidFill>
                  <a:schemeClr val="accent6">
                    <a:lumMod val="50000"/>
                  </a:schemeClr>
                </a:solidFill>
                <a:latin typeface="Alexandria" pitchFamily="2" charset="-78"/>
                <a:cs typeface="Alexandria" pitchFamily="2" charset="-78"/>
              </a:rPr>
              <a:t>محايد</a:t>
            </a:r>
            <a:r>
              <a:rPr lang="ar-SA" dirty="0">
                <a:solidFill>
                  <a:srgbClr val="002060"/>
                </a:solidFill>
                <a:latin typeface="Alexandria" pitchFamily="2" charset="-78"/>
                <a:cs typeface="Alexandria" pitchFamily="2" charset="-78"/>
              </a:rPr>
              <a:t>، غير راض، غير راض جدا.</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مقياس 7 نقاط</a:t>
            </a:r>
            <a:r>
              <a:rPr lang="ar-SA" dirty="0">
                <a:solidFill>
                  <a:srgbClr val="002060"/>
                </a:solidFill>
                <a:latin typeface="Alexandria" pitchFamily="2" charset="-78"/>
                <a:cs typeface="Alexandria" pitchFamily="2" charset="-78"/>
              </a:rPr>
              <a:t>: راض جدا، راض إلى حد ما، راض قليلا، </a:t>
            </a:r>
            <a:r>
              <a:rPr lang="ar-SA" dirty="0">
                <a:solidFill>
                  <a:schemeClr val="accent6">
                    <a:lumMod val="50000"/>
                  </a:schemeClr>
                </a:solidFill>
                <a:latin typeface="Alexandria" pitchFamily="2" charset="-78"/>
                <a:cs typeface="Alexandria" pitchFamily="2" charset="-78"/>
              </a:rPr>
              <a:t>محايد</a:t>
            </a:r>
            <a:r>
              <a:rPr lang="ar-SA" dirty="0">
                <a:solidFill>
                  <a:srgbClr val="002060"/>
                </a:solidFill>
                <a:latin typeface="Alexandria" pitchFamily="2" charset="-78"/>
                <a:cs typeface="Alexandria" pitchFamily="2" charset="-78"/>
              </a:rPr>
              <a:t>، غير راض قليلا، غير راض إلى حد ما، غير راض جدا.</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225958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Questionnaires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الاستبيانات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en-US" dirty="0">
                <a:solidFill>
                  <a:schemeClr val="accent6">
                    <a:lumMod val="50000"/>
                  </a:schemeClr>
                </a:solidFill>
                <a:latin typeface="Alexandria" pitchFamily="2" charset="-78"/>
                <a:cs typeface="Alexandria" pitchFamily="2" charset="-78"/>
              </a:rPr>
              <a:t>Forms of questionnaire:</a:t>
            </a:r>
          </a:p>
          <a:p>
            <a:pPr marL="342900" indent="-342900" algn="just">
              <a:lnSpc>
                <a:spcPct val="150000"/>
              </a:lnSpc>
              <a:buFont typeface="+mj-lt"/>
              <a:buAutoNum type="arabicPeriod"/>
            </a:pPr>
            <a:r>
              <a:rPr lang="en-US" dirty="0">
                <a:solidFill>
                  <a:srgbClr val="FF0000"/>
                </a:solidFill>
                <a:latin typeface="Alexandria" pitchFamily="2" charset="-78"/>
                <a:cs typeface="Alexandria" pitchFamily="2" charset="-78"/>
              </a:rPr>
              <a:t>Paper-based postal questionnaires:</a:t>
            </a:r>
          </a:p>
          <a:p>
            <a:pPr marL="285750" indent="-28575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Paper-based postal questionnaires are self-administered survey instruments sent and returned via traditional postal services. </a:t>
            </a:r>
          </a:p>
          <a:p>
            <a:pPr marL="285750" indent="-28575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Key features include accessibility for non-internet users, respondent completion at their own pace, and inclusion of a prepaid return envelope.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213010"/>
            <a:ext cx="10714671" cy="2261517"/>
          </a:xfrm>
          <a:prstGeom prst="rect">
            <a:avLst/>
          </a:prstGeom>
        </p:spPr>
        <p:txBody>
          <a:bodyPr wrap="square">
            <a:spAutoFit/>
          </a:bodyPr>
          <a:lstStyle/>
          <a:p>
            <a:pPr algn="ctr" rtl="1">
              <a:lnSpc>
                <a:spcPct val="150000"/>
              </a:lnSpc>
            </a:pPr>
            <a:r>
              <a:rPr lang="ar-SA" dirty="0">
                <a:solidFill>
                  <a:schemeClr val="accent6">
                    <a:lumMod val="50000"/>
                  </a:schemeClr>
                </a:solidFill>
                <a:latin typeface="Alexandria" pitchFamily="2" charset="-78"/>
                <a:cs typeface="Alexandria" pitchFamily="2" charset="-78"/>
              </a:rPr>
              <a:t>أشكال الاستبيانات:</a:t>
            </a:r>
          </a:p>
          <a:p>
            <a:pPr marL="342900" indent="-342900" algn="just" rtl="1">
              <a:lnSpc>
                <a:spcPct val="200000"/>
              </a:lnSpc>
              <a:buFont typeface="+mj-lt"/>
              <a:buAutoNum type="arabicPeriod"/>
            </a:pPr>
            <a:r>
              <a:rPr lang="ar-SA" dirty="0">
                <a:solidFill>
                  <a:srgbClr val="FF0000"/>
                </a:solidFill>
                <a:latin typeface="Alexandria" pitchFamily="2" charset="-78"/>
                <a:cs typeface="Alexandria" pitchFamily="2" charset="-78"/>
              </a:rPr>
              <a:t>استبيانات بريدية ورقية:</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الاستبيانات البريدية الورقية هي أدوات مسح تدار ذاتيا ترسل وتعاد عبر خدمات البريد التقليدية. </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تشمل الميزات الرئيسية سهولة الوصول لغير مستخدمي الإنترنت، وإكمال المهمة بوتيرتهم الخاصة، وإدراج ظرف إرجاع مدفوع مسبقا.</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79160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Questionnaires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الاستبيانات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en-US" dirty="0">
                <a:solidFill>
                  <a:schemeClr val="accent6">
                    <a:lumMod val="50000"/>
                  </a:schemeClr>
                </a:solidFill>
                <a:latin typeface="Alexandria" pitchFamily="2" charset="-78"/>
                <a:cs typeface="Alexandria" pitchFamily="2" charset="-78"/>
              </a:rPr>
              <a:t>Forms of questionnaire:</a:t>
            </a:r>
          </a:p>
          <a:p>
            <a:pPr marL="342900" indent="-342900" algn="just">
              <a:lnSpc>
                <a:spcPct val="150000"/>
              </a:lnSpc>
              <a:buFont typeface="+mj-lt"/>
              <a:buAutoNum type="arabicPeriod" startAt="2"/>
            </a:pPr>
            <a:r>
              <a:rPr lang="en-US" dirty="0">
                <a:solidFill>
                  <a:srgbClr val="FF0000"/>
                </a:solidFill>
                <a:latin typeface="Alexandria" pitchFamily="2" charset="-78"/>
                <a:cs typeface="Alexandria" pitchFamily="2" charset="-78"/>
              </a:rPr>
              <a:t>Electronic questionnaires:</a:t>
            </a:r>
          </a:p>
          <a:p>
            <a:pPr marL="285750" indent="-28575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Electronic questionnaires are digital forms used to collect data, feedback, and opinions via the internet. </a:t>
            </a:r>
          </a:p>
          <a:p>
            <a:pPr marL="285750" indent="-28575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Key platforms include </a:t>
            </a:r>
            <a:r>
              <a:rPr lang="en-US" dirty="0">
                <a:solidFill>
                  <a:schemeClr val="accent6">
                    <a:lumMod val="50000"/>
                  </a:schemeClr>
                </a:solidFill>
                <a:latin typeface="Alexandria" pitchFamily="2" charset="-78"/>
                <a:cs typeface="Alexandria" pitchFamily="2" charset="-78"/>
              </a:rPr>
              <a:t>Google Form</a:t>
            </a:r>
            <a:r>
              <a:rPr lang="en-US" dirty="0">
                <a:solidFill>
                  <a:srgbClr val="002060"/>
                </a:solidFill>
                <a:latin typeface="Alexandria" pitchFamily="2" charset="-78"/>
                <a:cs typeface="Alexandria" pitchFamily="2" charset="-78"/>
              </a:rPr>
              <a:t>, </a:t>
            </a:r>
            <a:r>
              <a:rPr lang="en-US" dirty="0">
                <a:solidFill>
                  <a:schemeClr val="accent6">
                    <a:lumMod val="50000"/>
                  </a:schemeClr>
                </a:solidFill>
                <a:latin typeface="Alexandria" pitchFamily="2" charset="-78"/>
                <a:cs typeface="Alexandria" pitchFamily="2" charset="-78"/>
              </a:rPr>
              <a:t>SurveyMonkey</a:t>
            </a:r>
            <a:r>
              <a:rPr lang="en-US" dirty="0">
                <a:solidFill>
                  <a:srgbClr val="002060"/>
                </a:solidFill>
                <a:latin typeface="Alexandria" pitchFamily="2" charset="-78"/>
                <a:cs typeface="Alexandria" pitchFamily="2" charset="-78"/>
              </a:rPr>
              <a:t> and </a:t>
            </a:r>
            <a:r>
              <a:rPr lang="en-US" dirty="0" err="1">
                <a:solidFill>
                  <a:schemeClr val="accent6">
                    <a:lumMod val="50000"/>
                  </a:schemeClr>
                </a:solidFill>
                <a:latin typeface="Alexandria" pitchFamily="2" charset="-78"/>
                <a:cs typeface="Alexandria" pitchFamily="2" charset="-78"/>
              </a:rPr>
              <a:t>LimeSurvey</a:t>
            </a:r>
            <a:r>
              <a:rPr lang="en-US" dirty="0">
                <a:solidFill>
                  <a:srgbClr val="002060"/>
                </a:solidFill>
                <a:latin typeface="Alexandria" pitchFamily="2" charset="-78"/>
                <a:cs typeface="Alexandria" pitchFamily="2" charset="-78"/>
              </a:rPr>
              <a:t>, which let users build and share forms quickly.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213010"/>
            <a:ext cx="10714671" cy="2261517"/>
          </a:xfrm>
          <a:prstGeom prst="rect">
            <a:avLst/>
          </a:prstGeom>
        </p:spPr>
        <p:txBody>
          <a:bodyPr wrap="square">
            <a:spAutoFit/>
          </a:bodyPr>
          <a:lstStyle/>
          <a:p>
            <a:pPr algn="ctr" rtl="1">
              <a:lnSpc>
                <a:spcPct val="150000"/>
              </a:lnSpc>
            </a:pPr>
            <a:r>
              <a:rPr lang="ar-SA" dirty="0">
                <a:solidFill>
                  <a:schemeClr val="accent6">
                    <a:lumMod val="50000"/>
                  </a:schemeClr>
                </a:solidFill>
                <a:latin typeface="Alexandria" pitchFamily="2" charset="-78"/>
                <a:cs typeface="Alexandria" pitchFamily="2" charset="-78"/>
              </a:rPr>
              <a:t>أشكال الاستبيانات:</a:t>
            </a:r>
          </a:p>
          <a:p>
            <a:pPr marL="342900" indent="-342900" algn="just" rtl="1">
              <a:lnSpc>
                <a:spcPct val="200000"/>
              </a:lnSpc>
              <a:buFont typeface="+mj-lt"/>
              <a:buAutoNum type="arabicPeriod" startAt="2"/>
            </a:pPr>
            <a:r>
              <a:rPr lang="ar-SA" dirty="0">
                <a:solidFill>
                  <a:srgbClr val="FF0000"/>
                </a:solidFill>
                <a:latin typeface="Alexandria" pitchFamily="2" charset="-78"/>
                <a:cs typeface="Alexandria" pitchFamily="2" charset="-78"/>
              </a:rPr>
              <a:t>الاستبيانات الإلكترونية:</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الاستبيانات الإلكترونية هي أشكال رقمية تستخدم لجمع البيانات والملاحظات والآراء عبر الإنترنت. </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تشمل المنصات الرئيسية </a:t>
            </a:r>
            <a:r>
              <a:rPr lang="en-US" dirty="0">
                <a:solidFill>
                  <a:schemeClr val="accent6">
                    <a:lumMod val="50000"/>
                  </a:schemeClr>
                </a:solidFill>
                <a:latin typeface="Alexandria" pitchFamily="2" charset="-78"/>
                <a:cs typeface="Alexandria" pitchFamily="2" charset="-78"/>
              </a:rPr>
              <a:t>Google</a:t>
            </a:r>
            <a:r>
              <a:rPr lang="en-US" dirty="0">
                <a:solidFill>
                  <a:srgbClr val="002060"/>
                </a:solidFill>
                <a:latin typeface="Alexandria" pitchFamily="2" charset="-78"/>
                <a:cs typeface="Alexandria" pitchFamily="2" charset="-78"/>
              </a:rPr>
              <a:t> </a:t>
            </a:r>
            <a:r>
              <a:rPr lang="en-US" dirty="0">
                <a:solidFill>
                  <a:schemeClr val="accent6">
                    <a:lumMod val="50000"/>
                  </a:schemeClr>
                </a:solidFill>
                <a:latin typeface="Alexandria" pitchFamily="2" charset="-78"/>
                <a:cs typeface="Alexandria" pitchFamily="2" charset="-78"/>
              </a:rPr>
              <a:t>Form</a:t>
            </a:r>
            <a:r>
              <a:rPr lang="en-US" dirty="0">
                <a:solidFill>
                  <a:srgbClr val="002060"/>
                </a:solidFill>
                <a:latin typeface="Alexandria" pitchFamily="2" charset="-78"/>
                <a:cs typeface="Alexandria" pitchFamily="2" charset="-78"/>
              </a:rPr>
              <a:t> </a:t>
            </a:r>
            <a:r>
              <a:rPr lang="ar-SA" dirty="0">
                <a:solidFill>
                  <a:srgbClr val="002060"/>
                </a:solidFill>
                <a:latin typeface="Alexandria" pitchFamily="2" charset="-78"/>
                <a:cs typeface="Alexandria" pitchFamily="2" charset="-78"/>
              </a:rPr>
              <a:t> و</a:t>
            </a:r>
            <a:r>
              <a:rPr lang="en-US" dirty="0">
                <a:solidFill>
                  <a:schemeClr val="accent6">
                    <a:lumMod val="50000"/>
                  </a:schemeClr>
                </a:solidFill>
                <a:latin typeface="Alexandria" pitchFamily="2" charset="-78"/>
                <a:cs typeface="Alexandria" pitchFamily="2" charset="-78"/>
              </a:rPr>
              <a:t>SurveyMonkey</a:t>
            </a:r>
            <a:r>
              <a:rPr lang="en-US" dirty="0">
                <a:solidFill>
                  <a:srgbClr val="002060"/>
                </a:solidFill>
                <a:latin typeface="Alexandria" pitchFamily="2" charset="-78"/>
                <a:cs typeface="Alexandria" pitchFamily="2" charset="-78"/>
              </a:rPr>
              <a:t> </a:t>
            </a:r>
            <a:r>
              <a:rPr lang="ar-SA" dirty="0">
                <a:solidFill>
                  <a:srgbClr val="002060"/>
                </a:solidFill>
                <a:latin typeface="Alexandria" pitchFamily="2" charset="-78"/>
                <a:cs typeface="Alexandria" pitchFamily="2" charset="-78"/>
              </a:rPr>
              <a:t> و </a:t>
            </a:r>
            <a:r>
              <a:rPr lang="en-US" dirty="0" err="1">
                <a:solidFill>
                  <a:schemeClr val="accent6">
                    <a:lumMod val="50000"/>
                  </a:schemeClr>
                </a:solidFill>
                <a:latin typeface="Alexandria" pitchFamily="2" charset="-78"/>
                <a:cs typeface="Alexandria" pitchFamily="2" charset="-78"/>
              </a:rPr>
              <a:t>LimeSurvey</a:t>
            </a:r>
            <a:r>
              <a:rPr lang="en-US" dirty="0">
                <a:solidFill>
                  <a:srgbClr val="002060"/>
                </a:solidFill>
                <a:latin typeface="Alexandria" pitchFamily="2" charset="-78"/>
                <a:cs typeface="Alexandria" pitchFamily="2" charset="-78"/>
              </a:rPr>
              <a:t>، </a:t>
            </a:r>
            <a:r>
              <a:rPr lang="ar-SA" dirty="0">
                <a:solidFill>
                  <a:srgbClr val="002060"/>
                </a:solidFill>
                <a:latin typeface="Alexandria" pitchFamily="2" charset="-78"/>
                <a:cs typeface="Alexandria" pitchFamily="2" charset="-78"/>
              </a:rPr>
              <a:t>التي تتيح للمستخدمين بناء ومشاركة النماذج بسرعة.</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083528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Questionnaires</a:t>
            </a:r>
          </a:p>
        </p:txBody>
      </p:sp>
      <p:sp>
        <p:nvSpPr>
          <p:cNvPr id="9" name="TextBox 8"/>
          <p:cNvSpPr txBox="1"/>
          <p:nvPr/>
        </p:nvSpPr>
        <p:spPr>
          <a:xfrm>
            <a:off x="6741857" y="461861"/>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الاستبيانات</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time, not only can we never avoid experimental error but the majority of the time we</a:t>
            </a:r>
          </a:p>
          <a:p>
            <a:pPr algn="ctr"/>
            <a:r>
              <a:rPr lang="en-US"/>
              <a:t>cannot locate the variable responsible for the error, therefore we are unable to</a:t>
            </a:r>
          </a:p>
          <a:p>
            <a:pPr algn="ct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en-US" dirty="0">
                <a:solidFill>
                  <a:schemeClr val="accent6">
                    <a:lumMod val="50000"/>
                  </a:schemeClr>
                </a:solidFill>
                <a:latin typeface="Alexandria" pitchFamily="2" charset="-78"/>
                <a:cs typeface="Alexandria" pitchFamily="2" charset="-78"/>
              </a:rPr>
              <a:t>Forms of questionnaire:</a:t>
            </a:r>
          </a:p>
          <a:p>
            <a:pPr marL="342900" indent="-342900" algn="just">
              <a:lnSpc>
                <a:spcPct val="150000"/>
              </a:lnSpc>
              <a:buFont typeface="+mj-lt"/>
              <a:buAutoNum type="arabicPeriod" startAt="3"/>
            </a:pPr>
            <a:r>
              <a:rPr lang="en-US" dirty="0">
                <a:solidFill>
                  <a:srgbClr val="FF0000"/>
                </a:solidFill>
                <a:latin typeface="Alexandria" pitchFamily="2" charset="-78"/>
                <a:cs typeface="Alexandria" pitchFamily="2" charset="-78"/>
              </a:rPr>
              <a:t>Researcher-administered questionnaires:</a:t>
            </a:r>
          </a:p>
          <a:p>
            <a:pPr marL="285750" indent="-285750" algn="just">
              <a:lnSpc>
                <a:spcPct val="150000"/>
              </a:lnSpc>
              <a:buFont typeface="Arial" panose="020B0604020202020204" pitchFamily="34" charset="0"/>
              <a:buChar char="•"/>
            </a:pPr>
            <a:r>
              <a:rPr lang="tr-TR" dirty="0">
                <a:solidFill>
                  <a:srgbClr val="002060"/>
                </a:solidFill>
                <a:latin typeface="Alexandria" pitchFamily="2" charset="-78"/>
                <a:cs typeface="Alexandria" pitchFamily="2" charset="-78"/>
              </a:rPr>
              <a:t>These </a:t>
            </a:r>
            <a:r>
              <a:rPr lang="en-US" dirty="0">
                <a:solidFill>
                  <a:srgbClr val="002060"/>
                </a:solidFill>
                <a:latin typeface="Alexandria" pitchFamily="2" charset="-78"/>
                <a:cs typeface="Alexandria" pitchFamily="2" charset="-78"/>
              </a:rPr>
              <a:t>questionnaires are data collection methods where an investigator directly asks questions and records answers from a respondent, typically conducted in person, over the phone, or via video call. </a:t>
            </a:r>
            <a:r>
              <a:rPr lang="en-US" dirty="0">
                <a:solidFill>
                  <a:schemeClr val="accent6">
                    <a:lumMod val="50000"/>
                  </a:schemeClr>
                </a:solidFill>
                <a:latin typeface="Alexandria" pitchFamily="2" charset="-78"/>
                <a:cs typeface="Alexandria" pitchFamily="2" charset="-78"/>
              </a:rPr>
              <a:t>This approach yields higher response rates and allows for question clarification, but requires more time and resources while risking interviewer bias.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213010"/>
            <a:ext cx="10714671" cy="2261517"/>
          </a:xfrm>
          <a:prstGeom prst="rect">
            <a:avLst/>
          </a:prstGeom>
        </p:spPr>
        <p:txBody>
          <a:bodyPr wrap="square">
            <a:spAutoFit/>
          </a:bodyPr>
          <a:lstStyle/>
          <a:p>
            <a:pPr algn="ctr" rtl="1">
              <a:lnSpc>
                <a:spcPct val="150000"/>
              </a:lnSpc>
            </a:pPr>
            <a:r>
              <a:rPr lang="ar-SA" dirty="0">
                <a:solidFill>
                  <a:schemeClr val="accent6">
                    <a:lumMod val="50000"/>
                  </a:schemeClr>
                </a:solidFill>
                <a:latin typeface="Alexandria" pitchFamily="2" charset="-78"/>
                <a:cs typeface="Alexandria" pitchFamily="2" charset="-78"/>
              </a:rPr>
              <a:t>أشكال الاستبيانات:</a:t>
            </a:r>
          </a:p>
          <a:p>
            <a:pPr marL="342900" indent="-342900" algn="just" rtl="1">
              <a:lnSpc>
                <a:spcPct val="200000"/>
              </a:lnSpc>
              <a:buFont typeface="+mj-lt"/>
              <a:buAutoNum type="arabicPeriod" startAt="3"/>
            </a:pPr>
            <a:r>
              <a:rPr lang="ar-SA" dirty="0">
                <a:solidFill>
                  <a:srgbClr val="FF0000"/>
                </a:solidFill>
                <a:latin typeface="Alexandria" pitchFamily="2" charset="-78"/>
                <a:cs typeface="Alexandria" pitchFamily="2" charset="-78"/>
              </a:rPr>
              <a:t>استبيانات يديرها الباحثون:</a:t>
            </a:r>
          </a:p>
          <a:p>
            <a:pPr marL="342900" indent="-3429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هذه الاستبيانات هي طرق جمع بيانات حيث يطرح المحقق أسئلة مباشرة ويسجل إجابات من المستجيب، وغالبا ما تجرى شخصيا أو عبر الهاتف أو عبر مكالمة فيديو. </a:t>
            </a:r>
            <a:r>
              <a:rPr lang="ar-SA" dirty="0">
                <a:solidFill>
                  <a:schemeClr val="accent6">
                    <a:lumMod val="50000"/>
                  </a:schemeClr>
                </a:solidFill>
                <a:latin typeface="Alexandria" pitchFamily="2" charset="-78"/>
                <a:cs typeface="Alexandria" pitchFamily="2" charset="-78"/>
              </a:rPr>
              <a:t>هذا النهج يعطي معدلات استجابة أعلى ويسمح بتوضيح الأسئلة، لكنه يتطلب وقتا وموارد أكثر مع خطر تحيز المحاور</a:t>
            </a:r>
            <a:r>
              <a:rPr lang="ar-SA" dirty="0">
                <a:solidFill>
                  <a:srgbClr val="002060"/>
                </a:solidFill>
                <a:latin typeface="Alexandria" pitchFamily="2" charset="-78"/>
                <a:cs typeface="Alexandria" pitchFamily="2" charset="-78"/>
              </a:rPr>
              <a:t>.</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052820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584775"/>
          </a:xfrm>
          <a:prstGeom prst="rect">
            <a:avLst/>
          </a:prstGeom>
        </p:spPr>
        <p:txBody>
          <a:bodyPr wrap="square">
            <a:spAutoFit/>
          </a:bodyPr>
          <a:lstStyle/>
          <a:p>
            <a:r>
              <a:rPr lang="en-US" sz="3200" b="1" dirty="0">
                <a:solidFill>
                  <a:srgbClr val="00B0F0"/>
                </a:solidFill>
                <a:latin typeface="Alexandria" charset="0"/>
                <a:cs typeface="Alexandria" charset="0"/>
              </a:rPr>
              <a:t>Observation</a:t>
            </a:r>
          </a:p>
        </p:txBody>
      </p:sp>
      <p:sp>
        <p:nvSpPr>
          <p:cNvPr id="9" name="TextBox 8">
            <a:extLst>
              <a:ext uri="{FF2B5EF4-FFF2-40B4-BE49-F238E27FC236}">
                <a16:creationId xmlns:a16="http://schemas.microsoft.com/office/drawing/2014/main" id="{CC73CAEB-81CC-95A9-5DB9-4859C314AF89}"/>
              </a:ext>
            </a:extLst>
          </p:cNvPr>
          <p:cNvSpPr txBox="1"/>
          <p:nvPr/>
        </p:nvSpPr>
        <p:spPr>
          <a:xfrm>
            <a:off x="6603507" y="57640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الملاحظة</a:t>
            </a:r>
            <a:endParaRPr lang="en-US" sz="32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Chapter 19</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Observation</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الفصل التاسع عشر</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الملاحظة</a:t>
            </a:r>
          </a:p>
        </p:txBody>
      </p:sp>
      <p:pic>
        <p:nvPicPr>
          <p:cNvPr id="1026" name="Picture 2" descr="Observation Word: Over 7,296 Royalty-Free Licensable Stock Illustrations &amp;  Drawings | Shutterstock">
            <a:extLst>
              <a:ext uri="{FF2B5EF4-FFF2-40B4-BE49-F238E27FC236}">
                <a16:creationId xmlns:a16="http://schemas.microsoft.com/office/drawing/2014/main" id="{E164C020-AD6A-4745-C4DE-2704FEA663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2322" y="1405730"/>
            <a:ext cx="7425956" cy="2920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943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Observation</a:t>
            </a:r>
          </a:p>
        </p:txBody>
      </p:sp>
      <p:sp>
        <p:nvSpPr>
          <p:cNvPr id="9" name="TextBox 8"/>
          <p:cNvSpPr txBox="1"/>
          <p:nvPr/>
        </p:nvSpPr>
        <p:spPr>
          <a:xfrm>
            <a:off x="6741857" y="58945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الملاحظة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t>time, not only can we never avoid experimental error but the majority of the time we</a:t>
            </a:r>
          </a:p>
          <a:p>
            <a:pPr algn="ctr">
              <a:lnSpc>
                <a:spcPct val="150000"/>
              </a:lnSpc>
            </a:pPr>
            <a:r>
              <a:rPr lang="en-US"/>
              <a:t>cannot locate the variable responsible for the error, therefore we are unable to</a:t>
            </a:r>
          </a:p>
          <a:p>
            <a:pPr algn="ctr">
              <a:lnSpc>
                <a:spcPct val="150000"/>
              </a:lnSpc>
            </a:pP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Observation</a:t>
            </a:r>
            <a:r>
              <a:rPr lang="en-US" sz="2000" dirty="0">
                <a:solidFill>
                  <a:srgbClr val="002060"/>
                </a:solidFill>
                <a:latin typeface="Alexandria" pitchFamily="2" charset="-78"/>
                <a:cs typeface="Alexandria" pitchFamily="2" charset="-78"/>
              </a:rPr>
              <a:t>, as a data collection method, is a way to learn about people by observing them in their natural environment. </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This method has a very defined objective and is often used because it helps researchers understand how people act in different situations and what things in the environment affect their actions.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الملاحظة</a:t>
            </a:r>
            <a:r>
              <a:rPr lang="ar-SA" sz="2000" dirty="0">
                <a:solidFill>
                  <a:srgbClr val="002060"/>
                </a:solidFill>
                <a:latin typeface="Alexandria" pitchFamily="2" charset="-78"/>
                <a:cs typeface="Alexandria" pitchFamily="2" charset="-78"/>
              </a:rPr>
              <a:t>، كطريقة لجمع البيانات، هي وسيلة للتعرف على الناس من خلال مراقبتهم في بيئتهم الطبيعية. </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هذه الطريقة لها هدف محدد جدا وغالبا ما تستخدم لأنها تساعد الباحثين على فهم كيفية تصرف الناس في مواقف مختلفة وما هي الأشياء في البيئة التي تؤثر على أفعالهم.</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924138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Observation</a:t>
            </a:r>
          </a:p>
        </p:txBody>
      </p:sp>
      <p:sp>
        <p:nvSpPr>
          <p:cNvPr id="9" name="TextBox 8"/>
          <p:cNvSpPr txBox="1"/>
          <p:nvPr/>
        </p:nvSpPr>
        <p:spPr>
          <a:xfrm>
            <a:off x="6741857" y="58945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الملاحظة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t>time, not only can we never avoid experimental error but the majority of the time we</a:t>
            </a:r>
          </a:p>
          <a:p>
            <a:pPr algn="ctr">
              <a:lnSpc>
                <a:spcPct val="150000"/>
              </a:lnSpc>
            </a:pPr>
            <a:r>
              <a:rPr lang="en-US"/>
              <a:t>cannot locate the variable responsible for the error, therefore we are unable to</a:t>
            </a:r>
          </a:p>
          <a:p>
            <a:pPr algn="ctr">
              <a:lnSpc>
                <a:spcPct val="150000"/>
              </a:lnSpc>
            </a:pP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Observational research </a:t>
            </a:r>
            <a:r>
              <a:rPr lang="en-US" sz="2000" dirty="0">
                <a:solidFill>
                  <a:srgbClr val="002060"/>
                </a:solidFill>
                <a:latin typeface="Alexandria" pitchFamily="2" charset="-78"/>
                <a:cs typeface="Alexandria" pitchFamily="2" charset="-78"/>
              </a:rPr>
              <a:t>is a method in which researchers observe and systematically record behaviors, events, or phenomena without directly manipulating them. </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It is a broad term for various non-experimental studies in which behavior is carefully watched and recorded.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البحث بالملاحظة </a:t>
            </a:r>
            <a:r>
              <a:rPr lang="ar-SA" sz="2000" dirty="0">
                <a:solidFill>
                  <a:srgbClr val="002060"/>
                </a:solidFill>
                <a:latin typeface="Alexandria" pitchFamily="2" charset="-78"/>
                <a:cs typeface="Alexandria" pitchFamily="2" charset="-78"/>
              </a:rPr>
              <a:t>هو طريقة يراقب فيها الباحثون السلوكيات أو الأحداث أو الظواهر ويسجلوها بشكل منهجي دون التلاعب المباشر بها. </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وهو مصطلح واسع لمختلف الدراسات غير التجريبية التي يتم فيها مراقبة السلوك وتسجيله بعناية.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419719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Observation</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21937"/>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الملاحظة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96F5959-4099-AD6E-510E-96425E9642F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92516CA-E997-7344-AB4D-40C8FD36D322}"/>
              </a:ext>
            </a:extLst>
          </p:cNvPr>
          <p:cNvSpPr/>
          <p:nvPr/>
        </p:nvSpPr>
        <p:spPr>
          <a:xfrm>
            <a:off x="809879" y="1354460"/>
            <a:ext cx="9631294"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 Types of Observational Research :  	 </a:t>
            </a:r>
            <a:r>
              <a:rPr lang="ar-SA" sz="2000" b="1" dirty="0">
                <a:solidFill>
                  <a:srgbClr val="FF0000"/>
                </a:solidFill>
                <a:latin typeface="Alexandria" pitchFamily="2" charset="-78"/>
                <a:cs typeface="Alexandria" pitchFamily="2" charset="-78"/>
              </a:rPr>
              <a:t>أنواع البحث بالملاحظة:</a:t>
            </a:r>
          </a:p>
        </p:txBody>
      </p:sp>
      <p:pic>
        <p:nvPicPr>
          <p:cNvPr id="2052" name="Picture 4" descr="Observational studies - Which study type is that? - Library Guides at  University of Melbourne">
            <a:extLst>
              <a:ext uri="{FF2B5EF4-FFF2-40B4-BE49-F238E27FC236}">
                <a16:creationId xmlns:a16="http://schemas.microsoft.com/office/drawing/2014/main" id="{57EFDD0D-7185-159B-1D4A-B9150E162F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9880" y="1974042"/>
            <a:ext cx="10455992" cy="44805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7354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Observation</a:t>
            </a:r>
          </a:p>
        </p:txBody>
      </p:sp>
      <p:sp>
        <p:nvSpPr>
          <p:cNvPr id="9" name="TextBox 8"/>
          <p:cNvSpPr txBox="1"/>
          <p:nvPr/>
        </p:nvSpPr>
        <p:spPr>
          <a:xfrm>
            <a:off x="6741857" y="58945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الملاحظة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t>time, not only can we never avoid experimental error but the majority of the time we</a:t>
            </a:r>
          </a:p>
          <a:p>
            <a:pPr algn="ctr">
              <a:lnSpc>
                <a:spcPct val="150000"/>
              </a:lnSpc>
            </a:pPr>
            <a:r>
              <a:rPr lang="en-US"/>
              <a:t>cannot locate the variable responsible for the error, therefore we are unable to</a:t>
            </a:r>
          </a:p>
          <a:p>
            <a:pPr algn="ctr">
              <a:lnSpc>
                <a:spcPct val="150000"/>
              </a:lnSpc>
            </a:pP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just">
              <a:lnSpc>
                <a:spcPct val="150000"/>
              </a:lnSpc>
            </a:pPr>
            <a:r>
              <a:rPr lang="en-US" dirty="0">
                <a:solidFill>
                  <a:srgbClr val="FF0000"/>
                </a:solidFill>
                <a:latin typeface="Alexandria" pitchFamily="2" charset="-78"/>
                <a:cs typeface="Alexandria" pitchFamily="2" charset="-78"/>
              </a:rPr>
              <a:t>1. Naturalistic Observation</a:t>
            </a:r>
          </a:p>
          <a:p>
            <a:pPr algn="ctr">
              <a:lnSpc>
                <a:spcPct val="150000"/>
              </a:lnSpc>
            </a:pPr>
            <a:r>
              <a:rPr lang="en-US" dirty="0">
                <a:solidFill>
                  <a:schemeClr val="accent6">
                    <a:lumMod val="50000"/>
                  </a:schemeClr>
                </a:solidFill>
                <a:latin typeface="Alexandria" pitchFamily="2" charset="-78"/>
                <a:cs typeface="Alexandria" pitchFamily="2" charset="-78"/>
              </a:rPr>
              <a:t>Taking notes on what is seen is the simplest form of observational research. A researcher makes no interference in naturalistic observation. It’s just watching how people act in their natural environments. </a:t>
            </a:r>
          </a:p>
          <a:p>
            <a:pPr marL="285750" indent="-28575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Importantly, there is no attempt to modify factors in naturalistic observation, as there would be when comparing data between a control group and an experimental group.</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223643"/>
            <a:ext cx="10714671" cy="2348592"/>
          </a:xfrm>
          <a:prstGeom prst="rect">
            <a:avLst/>
          </a:prstGeom>
        </p:spPr>
        <p:txBody>
          <a:bodyPr wrap="square">
            <a:spAutoFit/>
          </a:bodyPr>
          <a:lstStyle/>
          <a:p>
            <a:pPr algn="just" rtl="1">
              <a:lnSpc>
                <a:spcPct val="150000"/>
              </a:lnSpc>
            </a:pPr>
            <a:r>
              <a:rPr lang="ar-SA" sz="2000" dirty="0">
                <a:solidFill>
                  <a:srgbClr val="FF0000"/>
                </a:solidFill>
                <a:latin typeface="Alexandria" pitchFamily="2" charset="-78"/>
                <a:cs typeface="Alexandria" pitchFamily="2" charset="-78"/>
              </a:rPr>
              <a:t>1. الملاحظة الطبيعية</a:t>
            </a:r>
          </a:p>
          <a:p>
            <a:pPr algn="ctr" rtl="1">
              <a:lnSpc>
                <a:spcPct val="150000"/>
              </a:lnSpc>
            </a:pPr>
            <a:r>
              <a:rPr lang="ar-SA" sz="2000" dirty="0">
                <a:solidFill>
                  <a:schemeClr val="accent6">
                    <a:lumMod val="50000"/>
                  </a:schemeClr>
                </a:solidFill>
                <a:latin typeface="Alexandria" pitchFamily="2" charset="-78"/>
                <a:cs typeface="Alexandria" pitchFamily="2" charset="-78"/>
              </a:rPr>
              <a:t>تدوين الملاحظات حول ما يرى هو أبسط أشكال البحث بالملاحظة. الباحث لا يتدخل في الملاحظة الطبيعية. إنه مجرد مراقبة كيف يتصرف الناس في بيئاتهم الطبيعية. </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ومن المهم أنه لا توجد محاولة لتعديل العوامل في الملاحظة الطبيعية، كما هو الحال عند مقارنة البيانات بين مجموعة ضابطة ومجموعة تجريبية.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4218458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Observation</a:t>
            </a:r>
          </a:p>
        </p:txBody>
      </p:sp>
      <p:sp>
        <p:nvSpPr>
          <p:cNvPr id="9" name="TextBox 8"/>
          <p:cNvSpPr txBox="1"/>
          <p:nvPr/>
        </p:nvSpPr>
        <p:spPr>
          <a:xfrm>
            <a:off x="6741857" y="58945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الملاحظة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t>time, not only can we never avoid experimental error but the majority of the time we</a:t>
            </a:r>
          </a:p>
          <a:p>
            <a:pPr algn="ctr">
              <a:lnSpc>
                <a:spcPct val="150000"/>
              </a:lnSpc>
            </a:pPr>
            <a:r>
              <a:rPr lang="en-US"/>
              <a:t>cannot locate the variable responsible for the error, therefore we are unable to</a:t>
            </a:r>
          </a:p>
          <a:p>
            <a:pPr algn="ctr">
              <a:lnSpc>
                <a:spcPct val="150000"/>
              </a:lnSpc>
            </a:pP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just">
              <a:lnSpc>
                <a:spcPct val="150000"/>
              </a:lnSpc>
            </a:pPr>
            <a:r>
              <a:rPr lang="en-US" dirty="0">
                <a:solidFill>
                  <a:srgbClr val="FF0000"/>
                </a:solidFill>
                <a:latin typeface="Alexandria" pitchFamily="2" charset="-78"/>
                <a:cs typeface="Alexandria" pitchFamily="2" charset="-78"/>
              </a:rPr>
              <a:t>2. Case Studies observation</a:t>
            </a:r>
          </a:p>
          <a:p>
            <a:pPr algn="ctr">
              <a:lnSpc>
                <a:spcPct val="150000"/>
              </a:lnSpc>
            </a:pPr>
            <a:r>
              <a:rPr lang="en-US" dirty="0">
                <a:solidFill>
                  <a:schemeClr val="accent6">
                    <a:lumMod val="50000"/>
                  </a:schemeClr>
                </a:solidFill>
                <a:latin typeface="Alexandria" pitchFamily="2" charset="-78"/>
                <a:cs typeface="Alexandria" pitchFamily="2" charset="-78"/>
              </a:rPr>
              <a:t>A case study is a sort of observational research that focuses on a single phenomenon. It is a naturalistic observation because it captures data in the field. </a:t>
            </a:r>
            <a:endParaRPr lang="tr-TR" dirty="0">
              <a:solidFill>
                <a:schemeClr val="accent6">
                  <a:lumMod val="50000"/>
                </a:schemeClr>
              </a:solidFill>
              <a:latin typeface="Alexandria" pitchFamily="2" charset="-78"/>
              <a:cs typeface="Alexandria" pitchFamily="2" charset="-78"/>
            </a:endParaRPr>
          </a:p>
          <a:p>
            <a:pPr marL="285750" indent="-28575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But case studies focus on a specific point of reference, like a person or event, while other studies may have a wider scope and try to record everything that happens in the researcher’s eyes.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223643"/>
            <a:ext cx="10714671" cy="2348592"/>
          </a:xfrm>
          <a:prstGeom prst="rect">
            <a:avLst/>
          </a:prstGeom>
        </p:spPr>
        <p:txBody>
          <a:bodyPr wrap="square">
            <a:spAutoFit/>
          </a:bodyPr>
          <a:lstStyle/>
          <a:p>
            <a:pPr algn="just" rtl="1">
              <a:lnSpc>
                <a:spcPct val="150000"/>
              </a:lnSpc>
            </a:pPr>
            <a:r>
              <a:rPr lang="ar-SA" sz="2000" dirty="0">
                <a:solidFill>
                  <a:srgbClr val="FF0000"/>
                </a:solidFill>
                <a:latin typeface="Alexandria" pitchFamily="2" charset="-78"/>
                <a:cs typeface="Alexandria" pitchFamily="2" charset="-78"/>
              </a:rPr>
              <a:t>2. الملاحظة لدراسات الحالة</a:t>
            </a:r>
          </a:p>
          <a:p>
            <a:pPr algn="ctr" rtl="1">
              <a:lnSpc>
                <a:spcPct val="150000"/>
              </a:lnSpc>
            </a:pPr>
            <a:r>
              <a:rPr lang="ar-SA" sz="2000" dirty="0">
                <a:solidFill>
                  <a:schemeClr val="accent6">
                    <a:lumMod val="50000"/>
                  </a:schemeClr>
                </a:solidFill>
                <a:latin typeface="Alexandria" pitchFamily="2" charset="-78"/>
                <a:cs typeface="Alexandria" pitchFamily="2" charset="-78"/>
              </a:rPr>
              <a:t>دراسة الحالة بالملاحظة هي نوع من البحث بالملاحظة الذي يركز على ظاهرة واحدة. إنها ملاحظة طبيعية لأنها تلتقط البيانات في الميدان. </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لكن دراسات الحالة تركز على نقطة مرجعية محددة، مثل شخص أو حدث، بينما قد يكون للدراسات الأخرى نطاق أوسع وتحاول تسجيل كل ما يحدث في نظر الباحث.</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071404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Observation</a:t>
            </a:r>
          </a:p>
        </p:txBody>
      </p:sp>
      <p:sp>
        <p:nvSpPr>
          <p:cNvPr id="9" name="TextBox 8"/>
          <p:cNvSpPr txBox="1"/>
          <p:nvPr/>
        </p:nvSpPr>
        <p:spPr>
          <a:xfrm>
            <a:off x="6741857" y="58945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الملاحظة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t>time, not only can we never avoid experimental error but the majority of the time we</a:t>
            </a:r>
          </a:p>
          <a:p>
            <a:pPr algn="ctr">
              <a:lnSpc>
                <a:spcPct val="150000"/>
              </a:lnSpc>
            </a:pPr>
            <a:r>
              <a:rPr lang="en-US"/>
              <a:t>cannot locate the variable responsible for the error, therefore we are unable to</a:t>
            </a:r>
          </a:p>
          <a:p>
            <a:pPr algn="ctr">
              <a:lnSpc>
                <a:spcPct val="150000"/>
              </a:lnSpc>
            </a:pP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1848455"/>
          </a:xfrm>
          <a:prstGeom prst="rect">
            <a:avLst/>
          </a:prstGeom>
        </p:spPr>
        <p:txBody>
          <a:bodyPr wrap="square">
            <a:spAutoFit/>
          </a:bodyPr>
          <a:lstStyle/>
          <a:p>
            <a:pPr algn="just">
              <a:lnSpc>
                <a:spcPct val="200000"/>
              </a:lnSpc>
            </a:pPr>
            <a:r>
              <a:rPr lang="en-US" sz="2000" dirty="0">
                <a:solidFill>
                  <a:srgbClr val="FF0000"/>
                </a:solidFill>
                <a:latin typeface="Alexandria" pitchFamily="2" charset="-78"/>
                <a:cs typeface="Alexandria" pitchFamily="2" charset="-78"/>
              </a:rPr>
              <a:t>2. Case Studies observation</a:t>
            </a:r>
          </a:p>
          <a:p>
            <a:pPr marL="285750" indent="-285750" algn="just">
              <a:lnSpc>
                <a:spcPct val="20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For example, </a:t>
            </a:r>
            <a:r>
              <a:rPr lang="en-US" sz="2000" dirty="0">
                <a:solidFill>
                  <a:srgbClr val="002060"/>
                </a:solidFill>
                <a:latin typeface="Alexandria" pitchFamily="2" charset="-78"/>
                <a:cs typeface="Alexandria" pitchFamily="2" charset="-78"/>
              </a:rPr>
              <a:t>a case study of a single businessman might try to find out how that person deals with a certain product’s ups and down or loss.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223643"/>
            <a:ext cx="10714671" cy="1848455"/>
          </a:xfrm>
          <a:prstGeom prst="rect">
            <a:avLst/>
          </a:prstGeom>
        </p:spPr>
        <p:txBody>
          <a:bodyPr wrap="square">
            <a:spAutoFit/>
          </a:bodyPr>
          <a:lstStyle/>
          <a:p>
            <a:pPr algn="just" rtl="1">
              <a:lnSpc>
                <a:spcPct val="200000"/>
              </a:lnSpc>
            </a:pPr>
            <a:r>
              <a:rPr lang="ar-SA" sz="2000" dirty="0">
                <a:solidFill>
                  <a:srgbClr val="FF0000"/>
                </a:solidFill>
                <a:latin typeface="Alexandria" pitchFamily="2" charset="-78"/>
                <a:cs typeface="Alexandria" pitchFamily="2" charset="-78"/>
              </a:rPr>
              <a:t>2. الملاحظة لدراسات الحالة</a:t>
            </a:r>
          </a:p>
          <a:p>
            <a:pPr marL="342900" indent="-342900" algn="just" rtl="1">
              <a:lnSpc>
                <a:spcPct val="20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على سبيل المثال</a:t>
            </a:r>
            <a:r>
              <a:rPr lang="ar-SA" sz="2000" dirty="0">
                <a:solidFill>
                  <a:srgbClr val="002060"/>
                </a:solidFill>
                <a:latin typeface="Alexandria" pitchFamily="2" charset="-78"/>
                <a:cs typeface="Alexandria" pitchFamily="2" charset="-78"/>
              </a:rPr>
              <a:t>، قد تحاول دراسة حالة لرجل أعمال واحد معرفة كيف يتعامل ذلك الشخص مع تقلبات أو خسارة منتج معين.</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818110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Observation</a:t>
            </a:r>
          </a:p>
        </p:txBody>
      </p:sp>
      <p:sp>
        <p:nvSpPr>
          <p:cNvPr id="9" name="TextBox 8"/>
          <p:cNvSpPr txBox="1"/>
          <p:nvPr/>
        </p:nvSpPr>
        <p:spPr>
          <a:xfrm>
            <a:off x="6741857" y="58945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الملاحظة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t>time, not only can we never avoid experimental error but the majority of the time we</a:t>
            </a:r>
          </a:p>
          <a:p>
            <a:pPr algn="ctr">
              <a:lnSpc>
                <a:spcPct val="150000"/>
              </a:lnSpc>
            </a:pPr>
            <a:r>
              <a:rPr lang="en-US"/>
              <a:t>cannot locate the variable responsible for the error, therefore we are unable to</a:t>
            </a:r>
          </a:p>
          <a:p>
            <a:pPr algn="ctr">
              <a:lnSpc>
                <a:spcPct val="150000"/>
              </a:lnSpc>
            </a:pP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algn="just">
              <a:lnSpc>
                <a:spcPct val="150000"/>
              </a:lnSpc>
            </a:pPr>
            <a:r>
              <a:rPr lang="en-US" sz="2000" dirty="0">
                <a:solidFill>
                  <a:srgbClr val="FF0000"/>
                </a:solidFill>
                <a:latin typeface="Alexandria" pitchFamily="2" charset="-78"/>
                <a:cs typeface="Alexandria" pitchFamily="2" charset="-78"/>
              </a:rPr>
              <a:t>3. Participant Observation</a:t>
            </a:r>
          </a:p>
          <a:p>
            <a:pPr algn="ctr">
              <a:lnSpc>
                <a:spcPct val="150000"/>
              </a:lnSpc>
            </a:pPr>
            <a:r>
              <a:rPr lang="en-US" sz="2000" dirty="0">
                <a:solidFill>
                  <a:schemeClr val="accent6">
                    <a:lumMod val="50000"/>
                  </a:schemeClr>
                </a:solidFill>
                <a:latin typeface="Alexandria" pitchFamily="2" charset="-78"/>
                <a:cs typeface="Alexandria" pitchFamily="2" charset="-78"/>
              </a:rPr>
              <a:t>Participant observation is similar to naturalistic observation, except that the researcher is a part of the natural environment they are studying. </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In such research, the researcher is also interested in rituals or cultural practices that can only be evaluated by sharing experiences.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223643"/>
            <a:ext cx="10714671" cy="2348592"/>
          </a:xfrm>
          <a:prstGeom prst="rect">
            <a:avLst/>
          </a:prstGeom>
        </p:spPr>
        <p:txBody>
          <a:bodyPr wrap="square">
            <a:spAutoFit/>
          </a:bodyPr>
          <a:lstStyle/>
          <a:p>
            <a:pPr algn="just" rtl="1">
              <a:lnSpc>
                <a:spcPct val="150000"/>
              </a:lnSpc>
            </a:pPr>
            <a:r>
              <a:rPr lang="ar-SA" sz="2000" dirty="0">
                <a:solidFill>
                  <a:srgbClr val="FF0000"/>
                </a:solidFill>
                <a:latin typeface="Alexandria" pitchFamily="2" charset="-78"/>
                <a:cs typeface="Alexandria" pitchFamily="2" charset="-78"/>
              </a:rPr>
              <a:t>3. ملاحظة بالمشاركة</a:t>
            </a:r>
          </a:p>
          <a:p>
            <a:pPr algn="ctr" rtl="1">
              <a:lnSpc>
                <a:spcPct val="150000"/>
              </a:lnSpc>
            </a:pPr>
            <a:r>
              <a:rPr lang="ar-SA" sz="2000" dirty="0">
                <a:solidFill>
                  <a:schemeClr val="accent6">
                    <a:lumMod val="50000"/>
                  </a:schemeClr>
                </a:solidFill>
                <a:latin typeface="Alexandria" pitchFamily="2" charset="-78"/>
                <a:cs typeface="Alexandria" pitchFamily="2" charset="-78"/>
              </a:rPr>
              <a:t>الملاحظة بالمشاركة تشبه الملاحظة الطبيعية، باستثناء أن الباحث جزء من البيئة الطبيعية التي يدرسها. </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في مثل هذه الأبحاث، يهتم الباحث أيضا بالطقوس أو الممارسات الثقافية التي لا يمكن تقييمها إلا من خلال مشاركة التجارب.</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991246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Observation</a:t>
            </a:r>
          </a:p>
        </p:txBody>
      </p:sp>
      <p:sp>
        <p:nvSpPr>
          <p:cNvPr id="9" name="TextBox 8"/>
          <p:cNvSpPr txBox="1"/>
          <p:nvPr/>
        </p:nvSpPr>
        <p:spPr>
          <a:xfrm>
            <a:off x="6741857" y="58945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الملاحظة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t>time, not only can we never avoid experimental error but the majority of the time we</a:t>
            </a:r>
          </a:p>
          <a:p>
            <a:pPr algn="ctr">
              <a:lnSpc>
                <a:spcPct val="150000"/>
              </a:lnSpc>
            </a:pPr>
            <a:r>
              <a:rPr lang="en-US"/>
              <a:t>cannot locate the variable responsible for the error, therefore we are unable to</a:t>
            </a:r>
          </a:p>
          <a:p>
            <a:pPr algn="ctr">
              <a:lnSpc>
                <a:spcPct val="150000"/>
              </a:lnSpc>
            </a:pP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algn="just">
              <a:lnSpc>
                <a:spcPct val="150000"/>
              </a:lnSpc>
            </a:pPr>
            <a:r>
              <a:rPr lang="en-US" sz="2000" dirty="0">
                <a:solidFill>
                  <a:srgbClr val="FF0000"/>
                </a:solidFill>
                <a:latin typeface="Alexandria" pitchFamily="2" charset="-78"/>
                <a:cs typeface="Alexandria" pitchFamily="2" charset="-78"/>
              </a:rPr>
              <a:t>3. Participant Observation</a:t>
            </a:r>
          </a:p>
          <a:p>
            <a:pPr marL="285750" indent="-285750" algn="just">
              <a:lnSpc>
                <a:spcPct val="15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For example</a:t>
            </a:r>
            <a:r>
              <a:rPr lang="en-US" sz="2000" dirty="0">
                <a:solidFill>
                  <a:srgbClr val="002060"/>
                </a:solidFill>
                <a:latin typeface="Alexandria" pitchFamily="2" charset="-78"/>
                <a:cs typeface="Alexandria" pitchFamily="2" charset="-78"/>
              </a:rPr>
              <a:t>, anyone can learn the basic rules of table tennis by going to a game or following a team. </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Participant observation, on the other hand, lets people take part directly to learn more about how the team works and how the players relate to each other.</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223643"/>
            <a:ext cx="10714671" cy="2348592"/>
          </a:xfrm>
          <a:prstGeom prst="rect">
            <a:avLst/>
          </a:prstGeom>
        </p:spPr>
        <p:txBody>
          <a:bodyPr wrap="square">
            <a:spAutoFit/>
          </a:bodyPr>
          <a:lstStyle/>
          <a:p>
            <a:pPr algn="just" rtl="1">
              <a:lnSpc>
                <a:spcPct val="150000"/>
              </a:lnSpc>
            </a:pPr>
            <a:r>
              <a:rPr lang="ar-SA" sz="2000" dirty="0">
                <a:solidFill>
                  <a:srgbClr val="FF0000"/>
                </a:solidFill>
                <a:latin typeface="Alexandria" pitchFamily="2" charset="-78"/>
                <a:cs typeface="Alexandria" pitchFamily="2" charset="-78"/>
              </a:rPr>
              <a:t>3. ملاحظة بالمشاركة</a:t>
            </a:r>
          </a:p>
          <a:p>
            <a:pPr marL="342900" indent="-342900" algn="just" rtl="1">
              <a:lnSpc>
                <a:spcPct val="15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على سبيل المثال</a:t>
            </a:r>
            <a:r>
              <a:rPr lang="ar-SA" sz="2000" dirty="0">
                <a:solidFill>
                  <a:srgbClr val="002060"/>
                </a:solidFill>
                <a:latin typeface="Alexandria" pitchFamily="2" charset="-78"/>
                <a:cs typeface="Alexandria" pitchFamily="2" charset="-78"/>
              </a:rPr>
              <a:t>، يمكن لأي شخص تعلم القواعد الأساسية لتنس الطاولة من خلال حضور مباراة أو متابعة فريق. </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أما الملاحظة المشاركة، فهي تتيح للناس المشاركة مباشرة لمعرفة المزيد عن كيفية عمل الفريق وكيفية تواصل اللاعبين مع بعضهم البعض.</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570263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Observation</a:t>
            </a:r>
          </a:p>
        </p:txBody>
      </p:sp>
      <p:sp>
        <p:nvSpPr>
          <p:cNvPr id="9" name="TextBox 8"/>
          <p:cNvSpPr txBox="1"/>
          <p:nvPr/>
        </p:nvSpPr>
        <p:spPr>
          <a:xfrm>
            <a:off x="6741857" y="58945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الملاحظة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t>time, not only can we never avoid experimental error but the majority of the time we</a:t>
            </a:r>
          </a:p>
          <a:p>
            <a:pPr algn="ctr">
              <a:lnSpc>
                <a:spcPct val="150000"/>
              </a:lnSpc>
            </a:pPr>
            <a:r>
              <a:rPr lang="en-US"/>
              <a:t>cannot locate the variable responsible for the error, therefore we are unable to</a:t>
            </a:r>
          </a:p>
          <a:p>
            <a:pPr algn="ctr">
              <a:lnSpc>
                <a:spcPct val="150000"/>
              </a:lnSpc>
            </a:pP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just">
              <a:lnSpc>
                <a:spcPct val="200000"/>
              </a:lnSpc>
            </a:pPr>
            <a:r>
              <a:rPr lang="en-US" sz="2000" dirty="0">
                <a:solidFill>
                  <a:srgbClr val="FF0000"/>
                </a:solidFill>
                <a:latin typeface="Alexandria" pitchFamily="2" charset="-78"/>
                <a:cs typeface="Alexandria" pitchFamily="2" charset="-78"/>
              </a:rPr>
              <a:t>3. Participant Observation</a:t>
            </a:r>
          </a:p>
          <a:p>
            <a:pPr algn="ctr">
              <a:lnSpc>
                <a:spcPct val="200000"/>
              </a:lnSpc>
            </a:pPr>
            <a:r>
              <a:rPr lang="en-US" sz="2000" dirty="0">
                <a:solidFill>
                  <a:schemeClr val="accent6">
                    <a:lumMod val="50000"/>
                  </a:schemeClr>
                </a:solidFill>
                <a:latin typeface="Alexandria" pitchFamily="2" charset="-78"/>
                <a:cs typeface="Alexandria" pitchFamily="2" charset="-78"/>
              </a:rPr>
              <a:t>It usually includes the researcher joining a group to watch behavior they couldn’t see from afar. Participant observation can gather much information, from the interactions with the people being observed to the researchers’ thoughts.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17313"/>
            <a:ext cx="10714671" cy="2464008"/>
          </a:xfrm>
          <a:prstGeom prst="rect">
            <a:avLst/>
          </a:prstGeom>
        </p:spPr>
        <p:txBody>
          <a:bodyPr wrap="square">
            <a:spAutoFit/>
          </a:bodyPr>
          <a:lstStyle/>
          <a:p>
            <a:pPr algn="just" rtl="1">
              <a:lnSpc>
                <a:spcPct val="200000"/>
              </a:lnSpc>
            </a:pPr>
            <a:r>
              <a:rPr lang="ar-SA" sz="2000" dirty="0">
                <a:solidFill>
                  <a:srgbClr val="FF0000"/>
                </a:solidFill>
                <a:latin typeface="Alexandria" pitchFamily="2" charset="-78"/>
                <a:cs typeface="Alexandria" pitchFamily="2" charset="-78"/>
              </a:rPr>
              <a:t>3. ملاحظة بالمشاركة</a:t>
            </a:r>
          </a:p>
          <a:p>
            <a:pPr algn="ctr" rtl="1">
              <a:lnSpc>
                <a:spcPct val="200000"/>
              </a:lnSpc>
            </a:pPr>
            <a:r>
              <a:rPr lang="ar-SA" sz="2000" dirty="0">
                <a:solidFill>
                  <a:schemeClr val="accent6">
                    <a:lumMod val="50000"/>
                  </a:schemeClr>
                </a:solidFill>
                <a:latin typeface="Alexandria" pitchFamily="2" charset="-78"/>
                <a:cs typeface="Alexandria" pitchFamily="2" charset="-78"/>
              </a:rPr>
              <a:t>عادة ما يشمل انضمام الباحث إلى مجموعة لمراقبة سلوك لم يكن بإمكانه رؤيته من بعيد. يمكن للملاحظة المشاركة جمع الكثير من المعلومات، من التفاعلات مع الأشخاص الذين يتم مراقبتهم إلى أفكار الباحثين.</a:t>
            </a:r>
          </a:p>
        </p:txBody>
      </p:sp>
    </p:spTree>
    <p:extLst>
      <p:ext uri="{BB962C8B-B14F-4D97-AF65-F5344CB8AC3E}">
        <p14:creationId xmlns:p14="http://schemas.microsoft.com/office/powerpoint/2010/main" val="152570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Observation</a:t>
            </a:r>
          </a:p>
        </p:txBody>
      </p:sp>
      <p:sp>
        <p:nvSpPr>
          <p:cNvPr id="9" name="TextBox 8"/>
          <p:cNvSpPr txBox="1"/>
          <p:nvPr/>
        </p:nvSpPr>
        <p:spPr>
          <a:xfrm>
            <a:off x="6741857" y="58945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الملاحظة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t>time, not only can we never avoid experimental error but the majority of the time we</a:t>
            </a:r>
          </a:p>
          <a:p>
            <a:pPr algn="ctr">
              <a:lnSpc>
                <a:spcPct val="150000"/>
              </a:lnSpc>
            </a:pPr>
            <a:r>
              <a:rPr lang="en-US"/>
              <a:t>cannot locate the variable responsible for the error, therefore we are unable to</a:t>
            </a:r>
          </a:p>
          <a:p>
            <a:pPr algn="ctr">
              <a:lnSpc>
                <a:spcPct val="150000"/>
              </a:lnSpc>
            </a:pP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algn="just">
              <a:lnSpc>
                <a:spcPct val="150000"/>
              </a:lnSpc>
            </a:pPr>
            <a:r>
              <a:rPr lang="en-US" sz="2000" dirty="0">
                <a:solidFill>
                  <a:srgbClr val="FF0000"/>
                </a:solidFill>
                <a:latin typeface="Alexandria" pitchFamily="2" charset="-78"/>
                <a:cs typeface="Alexandria" pitchFamily="2" charset="-78"/>
              </a:rPr>
              <a:t>4. Controlled Observation</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A more systematic structured observation entails recording the behaviors of research participants in a remote place.</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When researchers want to find out what caused a certain event, they might use a “case-control study”.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223643"/>
            <a:ext cx="10714671" cy="2464008"/>
          </a:xfrm>
          <a:prstGeom prst="rect">
            <a:avLst/>
          </a:prstGeom>
        </p:spPr>
        <p:txBody>
          <a:bodyPr wrap="square">
            <a:spAutoFit/>
          </a:bodyPr>
          <a:lstStyle/>
          <a:p>
            <a:pPr algn="just" rtl="1">
              <a:lnSpc>
                <a:spcPct val="200000"/>
              </a:lnSpc>
            </a:pPr>
            <a:r>
              <a:rPr lang="en-US" sz="2000" dirty="0">
                <a:solidFill>
                  <a:srgbClr val="FF0000"/>
                </a:solidFill>
                <a:latin typeface="Alexandria" pitchFamily="2" charset="-78"/>
                <a:cs typeface="Alexandria" pitchFamily="2" charset="-78"/>
              </a:rPr>
              <a:t>4</a:t>
            </a:r>
            <a:r>
              <a:rPr lang="ar-SA" sz="2000" dirty="0">
                <a:solidFill>
                  <a:srgbClr val="FF0000"/>
                </a:solidFill>
                <a:latin typeface="Alexandria" pitchFamily="2" charset="-78"/>
                <a:cs typeface="Alexandria" pitchFamily="2" charset="-78"/>
              </a:rPr>
              <a:t>. الملاحظة المضبوطة</a:t>
            </a:r>
          </a:p>
          <a:p>
            <a:pPr algn="ctr" rtl="1">
              <a:lnSpc>
                <a:spcPct val="200000"/>
              </a:lnSpc>
            </a:pPr>
            <a:r>
              <a:rPr lang="ar-SA" sz="2000" dirty="0">
                <a:solidFill>
                  <a:schemeClr val="accent6">
                    <a:lumMod val="50000"/>
                  </a:schemeClr>
                </a:solidFill>
                <a:latin typeface="Alexandria" pitchFamily="2" charset="-78"/>
                <a:cs typeface="Alexandria" pitchFamily="2" charset="-78"/>
              </a:rPr>
              <a:t>تتضمن الملاحظة المنظمة والمنهجية تسجيل سلوكيات المشاركين في البحث في مكان بعيد.</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وعندما يرغب الباحثون في معرفة سبب حدث معين، قد يلجؤون إلى دراسة الحالات والشواهد.</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825164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Observation</a:t>
            </a:r>
          </a:p>
        </p:txBody>
      </p:sp>
      <p:sp>
        <p:nvSpPr>
          <p:cNvPr id="9" name="TextBox 8"/>
          <p:cNvSpPr txBox="1"/>
          <p:nvPr/>
        </p:nvSpPr>
        <p:spPr>
          <a:xfrm>
            <a:off x="6741857" y="58945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الملاحظة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t>time, not only can we never avoid experimental error but the majority of the time we</a:t>
            </a:r>
          </a:p>
          <a:p>
            <a:pPr algn="ctr">
              <a:lnSpc>
                <a:spcPct val="150000"/>
              </a:lnSpc>
            </a:pPr>
            <a:r>
              <a:rPr lang="en-US"/>
              <a:t>cannot locate the variable responsible for the error, therefore we are unable to</a:t>
            </a:r>
          </a:p>
          <a:p>
            <a:pPr algn="ctr">
              <a:lnSpc>
                <a:spcPct val="150000"/>
              </a:lnSpc>
            </a:pP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algn="just">
              <a:lnSpc>
                <a:spcPct val="150000"/>
              </a:lnSpc>
            </a:pPr>
            <a:r>
              <a:rPr lang="en-US" sz="2000" dirty="0">
                <a:solidFill>
                  <a:srgbClr val="FF0000"/>
                </a:solidFill>
                <a:latin typeface="Alexandria" pitchFamily="2" charset="-78"/>
                <a:cs typeface="Alexandria" pitchFamily="2" charset="-78"/>
              </a:rPr>
              <a:t>5. Longitudinal Observation</a:t>
            </a:r>
          </a:p>
          <a:p>
            <a:pPr algn="ctr">
              <a:lnSpc>
                <a:spcPct val="150000"/>
              </a:lnSpc>
            </a:pPr>
            <a:r>
              <a:rPr lang="en-US" sz="2000" dirty="0">
                <a:solidFill>
                  <a:schemeClr val="accent6">
                    <a:lumMod val="50000"/>
                  </a:schemeClr>
                </a:solidFill>
                <a:latin typeface="Alexandria" pitchFamily="2" charset="-78"/>
                <a:cs typeface="Alexandria" pitchFamily="2" charset="-78"/>
              </a:rPr>
              <a:t>This observational research is one of the most difficult and time-consuming because it requires watching people or events for a long time. </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Researchers should consider longitudinal observations when their research involves variables that can only be seen over time. </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223643"/>
            <a:ext cx="10714671" cy="2348592"/>
          </a:xfrm>
          <a:prstGeom prst="rect">
            <a:avLst/>
          </a:prstGeom>
        </p:spPr>
        <p:txBody>
          <a:bodyPr wrap="square">
            <a:spAutoFit/>
          </a:bodyPr>
          <a:lstStyle/>
          <a:p>
            <a:pPr algn="just" rtl="1">
              <a:lnSpc>
                <a:spcPct val="150000"/>
              </a:lnSpc>
            </a:pPr>
            <a:r>
              <a:rPr lang="en-US" sz="2000" dirty="0">
                <a:solidFill>
                  <a:srgbClr val="FF0000"/>
                </a:solidFill>
                <a:latin typeface="Alexandria" pitchFamily="2" charset="-78"/>
                <a:cs typeface="Alexandria" pitchFamily="2" charset="-78"/>
              </a:rPr>
              <a:t>5</a:t>
            </a:r>
            <a:r>
              <a:rPr lang="ar-SA" sz="2000" dirty="0">
                <a:solidFill>
                  <a:srgbClr val="FF0000"/>
                </a:solidFill>
                <a:latin typeface="Alexandria" pitchFamily="2" charset="-78"/>
                <a:cs typeface="Alexandria" pitchFamily="2" charset="-78"/>
              </a:rPr>
              <a:t>. الملاحظة الطولية</a:t>
            </a:r>
          </a:p>
          <a:p>
            <a:pPr algn="ctr" rtl="1">
              <a:lnSpc>
                <a:spcPct val="150000"/>
              </a:lnSpc>
            </a:pPr>
            <a:r>
              <a:rPr lang="ar-SA" sz="2000" dirty="0">
                <a:solidFill>
                  <a:schemeClr val="accent6">
                    <a:lumMod val="50000"/>
                  </a:schemeClr>
                </a:solidFill>
                <a:latin typeface="Alexandria" pitchFamily="2" charset="-78"/>
                <a:cs typeface="Alexandria" pitchFamily="2" charset="-78"/>
              </a:rPr>
              <a:t>يعد هذا البحث بالملاحظة من الأصعب ويستغرق وقتا طويلا لأنه يتطلب مراقبة الأشخاص أو الأحداث لفترة طويلة. </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يجب على الباحثين أن يأخذوا في الاعتبار الملاحظات الطولية عندما يتعلق بحثهم بمتغيرات لا يمكن رؤيتها إلا مع مرور الوقت.</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600140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Observation</a:t>
            </a:r>
          </a:p>
        </p:txBody>
      </p:sp>
      <p:sp>
        <p:nvSpPr>
          <p:cNvPr id="9" name="TextBox 8"/>
          <p:cNvSpPr txBox="1"/>
          <p:nvPr/>
        </p:nvSpPr>
        <p:spPr>
          <a:xfrm>
            <a:off x="6741857" y="589453"/>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الملاحظة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t>time, not only can we never avoid experimental error but the majority of the time we</a:t>
            </a:r>
          </a:p>
          <a:p>
            <a:pPr algn="ctr">
              <a:lnSpc>
                <a:spcPct val="150000"/>
              </a:lnSpc>
            </a:pPr>
            <a:r>
              <a:rPr lang="en-US"/>
              <a:t>cannot locate the variable responsible for the error, therefore we are unable to</a:t>
            </a:r>
          </a:p>
          <a:p>
            <a:pPr algn="ctr">
              <a:lnSpc>
                <a:spcPct val="150000"/>
              </a:lnSpc>
            </a:pPr>
            <a:r>
              <a:rPr lang="en-US"/>
              <a:t>measure the extent of error</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algn="just">
              <a:lnSpc>
                <a:spcPct val="150000"/>
              </a:lnSpc>
            </a:pPr>
            <a:r>
              <a:rPr lang="en-US" sz="2000" dirty="0">
                <a:solidFill>
                  <a:srgbClr val="FF0000"/>
                </a:solidFill>
                <a:latin typeface="Alexandria" pitchFamily="2" charset="-78"/>
                <a:cs typeface="Alexandria" pitchFamily="2" charset="-78"/>
              </a:rPr>
              <a:t>5. Longitudinal Observation</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After all, you can’t get a complete picture of things like learning to read or losing weight in a single observation. </a:t>
            </a:r>
          </a:p>
          <a:p>
            <a:pPr marL="285750" indent="-28575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Longitudinal studies keep an eye on the same people or events over a long period of time and look for changes or patterns in behavior.</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223643"/>
            <a:ext cx="10714671" cy="2348592"/>
          </a:xfrm>
          <a:prstGeom prst="rect">
            <a:avLst/>
          </a:prstGeom>
        </p:spPr>
        <p:txBody>
          <a:bodyPr wrap="square">
            <a:spAutoFit/>
          </a:bodyPr>
          <a:lstStyle/>
          <a:p>
            <a:pPr algn="just" rtl="1">
              <a:lnSpc>
                <a:spcPct val="150000"/>
              </a:lnSpc>
            </a:pPr>
            <a:r>
              <a:rPr lang="en-US" sz="2000" dirty="0">
                <a:solidFill>
                  <a:srgbClr val="FF0000"/>
                </a:solidFill>
                <a:latin typeface="Alexandria" pitchFamily="2" charset="-78"/>
                <a:cs typeface="Alexandria" pitchFamily="2" charset="-78"/>
              </a:rPr>
              <a:t>5</a:t>
            </a:r>
            <a:r>
              <a:rPr lang="ar-SA" sz="2000" dirty="0">
                <a:solidFill>
                  <a:srgbClr val="FF0000"/>
                </a:solidFill>
                <a:latin typeface="Alexandria" pitchFamily="2" charset="-78"/>
                <a:cs typeface="Alexandria" pitchFamily="2" charset="-78"/>
              </a:rPr>
              <a:t>. الملاحظة الطولية</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ففي النهاية، لا يمكنك الحصول على صورة كاملة لأشياء مثل تعلم القراءة أو فقدان الوزن من خلال ملاحظة واحدة. </a:t>
            </a:r>
          </a:p>
          <a:p>
            <a:pPr marL="342900" indent="-342900" algn="just" rtl="1">
              <a:lnSpc>
                <a:spcPct val="150000"/>
              </a:lnSpc>
              <a:buFont typeface="Arial" panose="020B0604020202020204" pitchFamily="34" charset="0"/>
              <a:buChar char="•"/>
            </a:pPr>
            <a:r>
              <a:rPr lang="ar-SA" sz="2000" dirty="0">
                <a:solidFill>
                  <a:srgbClr val="002060"/>
                </a:solidFill>
                <a:latin typeface="Alexandria" pitchFamily="2" charset="-78"/>
                <a:cs typeface="Alexandria" pitchFamily="2" charset="-78"/>
              </a:rPr>
              <a:t>الدراسات الطولية تراقب نفس الأشخاص أو الأحداث على مدى فترة زمنية طويلة وتبحث عن تغييرات أو أنماط في السلوك.</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60703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6F75B-386F-F6D0-261D-2FC7AB6965F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D6006B7-1566-7A23-D5A1-F88989F7F8CC}"/>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595E2D4D-B0D9-9292-265B-5E2E9FFF016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F42F40A2-B3A4-63BA-B311-8C9223CEA481}"/>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9527B082-662D-F42E-04DD-FED2AE0054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05584B13-21CC-7FBD-3C7B-D8034B044B4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0FCD72C7-F94E-083B-0E08-E1FF8426A0A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049967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17163</TotalTime>
  <Words>5879</Words>
  <Application>Microsoft Office PowerPoint</Application>
  <PresentationFormat>Widescreen</PresentationFormat>
  <Paragraphs>524</Paragraphs>
  <Slides>46</Slides>
  <Notes>42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Alexandria</vt:lpstr>
      <vt:lpstr>Calibri Light</vt:lpstr>
      <vt:lpstr>Alexandria Light</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1597</cp:revision>
  <dcterms:created xsi:type="dcterms:W3CDTF">2023-04-29T09:08:00Z</dcterms:created>
  <dcterms:modified xsi:type="dcterms:W3CDTF">2026-08-06T18:59:51Z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