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507" r:id="rId6"/>
    <p:sldId id="508" r:id="rId7"/>
    <p:sldId id="505" r:id="rId8"/>
    <p:sldId id="494" r:id="rId9"/>
    <p:sldId id="493" r:id="rId10"/>
    <p:sldId id="496" r:id="rId11"/>
    <p:sldId id="497" r:id="rId12"/>
    <p:sldId id="509" r:id="rId13"/>
    <p:sldId id="498" r:id="rId14"/>
    <p:sldId id="499" r:id="rId15"/>
    <p:sldId id="510" r:id="rId16"/>
    <p:sldId id="524" r:id="rId17"/>
    <p:sldId id="517" r:id="rId18"/>
    <p:sldId id="518" r:id="rId19"/>
    <p:sldId id="519" r:id="rId20"/>
    <p:sldId id="520" r:id="rId21"/>
    <p:sldId id="526" r:id="rId22"/>
    <p:sldId id="522" r:id="rId23"/>
    <p:sldId id="523" r:id="rId24"/>
    <p:sldId id="313" r:id="rId25"/>
    <p:sldId id="276" r:id="rId26"/>
    <p:sldId id="481" r:id="rId27"/>
    <p:sldId id="482" r:id="rId28"/>
    <p:sldId id="256" r:id="rId29"/>
    <p:sldId id="527" r:id="rId30"/>
    <p:sldId id="483" r:id="rId31"/>
    <p:sldId id="484" r:id="rId32"/>
    <p:sldId id="485" r:id="rId33"/>
    <p:sldId id="486" r:id="rId34"/>
    <p:sldId id="487" r:id="rId35"/>
    <p:sldId id="488" r:id="rId36"/>
    <p:sldId id="489" r:id="rId37"/>
    <p:sldId id="490" r:id="rId38"/>
    <p:sldId id="525" r:id="rId39"/>
    <p:sldId id="513" r:id="rId40"/>
    <p:sldId id="511" r:id="rId41"/>
    <p:sldId id="512" r:id="rId42"/>
    <p:sldId id="50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08"/>
            <p14:sldId id="505"/>
            <p14:sldId id="494"/>
            <p14:sldId id="493"/>
            <p14:sldId id="496"/>
            <p14:sldId id="497"/>
            <p14:sldId id="509"/>
            <p14:sldId id="498"/>
            <p14:sldId id="499"/>
            <p14:sldId id="510"/>
            <p14:sldId id="524"/>
            <p14:sldId id="517"/>
            <p14:sldId id="518"/>
            <p14:sldId id="519"/>
            <p14:sldId id="520"/>
            <p14:sldId id="526"/>
            <p14:sldId id="522"/>
            <p14:sldId id="523"/>
            <p14:sldId id="313"/>
            <p14:sldId id="276"/>
            <p14:sldId id="481"/>
            <p14:sldId id="482"/>
            <p14:sldId id="256"/>
            <p14:sldId id="527"/>
            <p14:sldId id="483"/>
            <p14:sldId id="484"/>
            <p14:sldId id="485"/>
            <p14:sldId id="486"/>
            <p14:sldId id="487"/>
            <p14:sldId id="488"/>
            <p14:sldId id="489"/>
            <p14:sldId id="490"/>
            <p14:sldId id="525"/>
            <p14:sldId id="513"/>
            <p14:sldId id="511"/>
            <p14:sldId id="512"/>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3738" autoAdjust="0"/>
  </p:normalViewPr>
  <p:slideViewPr>
    <p:cSldViewPr snapToGrid="0">
      <p:cViewPr varScale="1">
        <p:scale>
          <a:sx n="83" d="100"/>
          <a:sy n="83" d="100"/>
        </p:scale>
        <p:origin x="677"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US" dirty="0"/>
              <a:t>The work-flow process is depicted in </a:t>
            </a:r>
            <a:r>
              <a:rPr lang="en-US" altLang="en-US" dirty="0">
                <a:cs typeface="Geneva" charset="0"/>
              </a:rPr>
              <a:t>Figure 4.1. </a:t>
            </a:r>
          </a:p>
          <a:p>
            <a:pPr marL="171450" indent="-171450">
              <a:lnSpc>
                <a:spcPct val="90000"/>
              </a:lnSpc>
              <a:buFont typeface="Arial" panose="020B0604020202020204" pitchFamily="34" charset="0"/>
              <a:buChar char="•"/>
            </a:pPr>
            <a:r>
              <a:rPr lang="en-US" altLang="en-US" dirty="0">
                <a:cs typeface="Geneva" charset="0"/>
              </a:rPr>
              <a:t>Organizations need to identify clearly the outputs of work, to specify the quality and quantity standards for those outputs, and to analyze the processes and inputs necessary for producing outputs that meet the quality standards. The final stage in work-flow analysis is to identify the inputs used in the development of the work unit’</a:t>
            </a:r>
            <a:r>
              <a:rPr lang="en-US" altLang="ja-JP" dirty="0">
                <a:cs typeface="Geneva" charset="0"/>
              </a:rPr>
              <a:t>s product. As shown, these inputs can be broken down into the raw materials, equipment, and human skills needed to perform the tasks. </a:t>
            </a:r>
          </a:p>
          <a:p>
            <a:pPr marL="628650" lvl="1" indent="-171450">
              <a:lnSpc>
                <a:spcPct val="90000"/>
              </a:lnSpc>
              <a:buFont typeface="Arial" panose="020B0604020202020204" pitchFamily="34" charset="0"/>
              <a:buChar char="•"/>
            </a:pPr>
            <a:r>
              <a:rPr lang="en-US" altLang="ja-JP" i="1" dirty="0">
                <a:cs typeface="Geneva" charset="0"/>
              </a:rPr>
              <a:t>Raw materials </a:t>
            </a:r>
            <a:r>
              <a:rPr lang="en-US" altLang="ja-JP" dirty="0">
                <a:cs typeface="Geneva" charset="0"/>
              </a:rPr>
              <a:t>consist of the materials that will be converted into the work unit’s product.</a:t>
            </a:r>
            <a:r>
              <a:rPr lang="en-US" altLang="ja-JP" i="1" dirty="0">
                <a:cs typeface="Geneva" charset="0"/>
              </a:rPr>
              <a:t> </a:t>
            </a:r>
          </a:p>
          <a:p>
            <a:pPr marL="628650" lvl="1" indent="-171450">
              <a:lnSpc>
                <a:spcPct val="90000"/>
              </a:lnSpc>
              <a:buFont typeface="Arial" panose="020B0604020202020204" pitchFamily="34" charset="0"/>
              <a:buChar char="•"/>
            </a:pPr>
            <a:r>
              <a:rPr lang="en-US" altLang="ja-JP" i="1" dirty="0">
                <a:cs typeface="Geneva" charset="0"/>
              </a:rPr>
              <a:t>Equipment </a:t>
            </a:r>
            <a:r>
              <a:rPr lang="en-US" altLang="ja-JP" dirty="0">
                <a:cs typeface="Geneva" charset="0"/>
              </a:rPr>
              <a:t>refers to the technology and machinery necessary to transform the raw materials into the product. </a:t>
            </a:r>
          </a:p>
          <a:p>
            <a:pPr marL="628650" lvl="1" indent="-171450">
              <a:lnSpc>
                <a:spcPct val="90000"/>
              </a:lnSpc>
              <a:buFont typeface="Arial" panose="020B0604020202020204" pitchFamily="34" charset="0"/>
              <a:buChar char="•"/>
            </a:pPr>
            <a:r>
              <a:rPr lang="en-US" altLang="ja-JP" dirty="0">
                <a:cs typeface="Geneva" charset="0"/>
              </a:rPr>
              <a:t>The final inputs in the work-flow process are the </a:t>
            </a:r>
            <a:r>
              <a:rPr lang="en-US" altLang="ja-JP" i="1" dirty="0">
                <a:cs typeface="Geneva" charset="0"/>
              </a:rPr>
              <a:t>human skills </a:t>
            </a:r>
            <a:r>
              <a:rPr lang="en-US" altLang="ja-JP" dirty="0">
                <a:cs typeface="Geneva" charset="0"/>
              </a:rPr>
              <a:t>and efforts necessary to perform the tasks.</a:t>
            </a:r>
            <a:r>
              <a:rPr lang="en-US" altLang="ja-JP" i="1" dirty="0">
                <a:cs typeface="Geneva" charset="0"/>
              </a:rPr>
              <a:t> </a:t>
            </a:r>
            <a:r>
              <a:rPr lang="en-US" altLang="ja-JP" dirty="0">
                <a:cs typeface="Geneva" charset="0"/>
              </a:rPr>
              <a:t>Every work unit—whether a department, team, or individual—seeks to produce some output that others can use. An </a:t>
            </a:r>
            <a:r>
              <a:rPr lang="en-US" altLang="ja-JP" i="1" dirty="0">
                <a:cs typeface="Geneva" charset="0"/>
              </a:rPr>
              <a:t>output</a:t>
            </a:r>
            <a:r>
              <a:rPr lang="en-US" altLang="ja-JP" dirty="0">
                <a:cs typeface="Geneva" charset="0"/>
              </a:rPr>
              <a:t> is the product of a work unit and is often an identifiable thing, such as a completed purchase order, an employment test, or a hamburger. However, an output can also be a service, such as the services provided by an airline or a housecleaning service.</a:t>
            </a:r>
            <a:endParaRPr lang="en-US" altLang="en-US" dirty="0">
              <a:cs typeface="Geneva" charset="0"/>
            </a:endParaRPr>
          </a:p>
        </p:txBody>
      </p:sp>
      <p:sp>
        <p:nvSpPr>
          <p:cNvPr id="4" name="Slide Number Placeholder 3"/>
          <p:cNvSpPr>
            <a:spLocks noGrp="1"/>
          </p:cNvSpPr>
          <p:nvPr>
            <p:ph type="sldNum" sz="quarter" idx="5"/>
          </p:nvPr>
        </p:nvSpPr>
        <p:spPr/>
        <p:txBody>
          <a:bodyPr/>
          <a:lstStyle/>
          <a:p>
            <a:fld id="{29DB8B88-7B19-4444-8C00-276D3F703348}" type="slidenum">
              <a:rPr lang="en-US" smtClean="0"/>
              <a:t>4</a:t>
            </a:fld>
            <a:endParaRPr lang="en-US" dirty="0"/>
          </a:p>
        </p:txBody>
      </p:sp>
    </p:spTree>
    <p:extLst>
      <p:ext uri="{BB962C8B-B14F-4D97-AF65-F5344CB8AC3E}">
        <p14:creationId xmlns:p14="http://schemas.microsoft.com/office/powerpoint/2010/main" val="2412124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High-impact HR functions are more integrated with the business and skilled at helping managers in attracting, building, engaging, and retaining talented employees. They can adapt quickly to business needs and workforce changes, identify and promote talent from within the company, and are continuously trying to identify what motivates employees to help them grow and develop. </a:t>
            </a:r>
          </a:p>
          <a:p>
            <a:pPr marL="171450" indent="-171450">
              <a:buFont typeface="Arial" panose="020B0604020202020204" pitchFamily="34" charset="0"/>
              <a:buChar char="•"/>
            </a:pPr>
            <a:r>
              <a:rPr lang="en-US" dirty="0"/>
              <a:t>Also, high-impact HR functions ensure that they are continuously building the talent and skills of HR professionals necessary to help the company meet new competitive challenges. The greater cost-per-employee of high-impact HR functions is offset by the greater savings resulting from reduced turnover and increased levels of employee engagement.</a:t>
            </a:r>
          </a:p>
        </p:txBody>
      </p:sp>
      <p:sp>
        <p:nvSpPr>
          <p:cNvPr id="4" name="Slide Number Placeholder 3"/>
          <p:cNvSpPr>
            <a:spLocks noGrp="1"/>
          </p:cNvSpPr>
          <p:nvPr>
            <p:ph type="sldNum" sz="quarter" idx="5"/>
          </p:nvPr>
        </p:nvSpPr>
        <p:spPr/>
        <p:txBody>
          <a:bodyPr/>
          <a:lstStyle/>
          <a:p>
            <a:fld id="{29DB8B88-7B19-4444-8C00-276D3F703348}" type="slidenum">
              <a:rPr lang="en-US" smtClean="0"/>
              <a:t>5</a:t>
            </a:fld>
            <a:endParaRPr lang="en-US" dirty="0"/>
          </a:p>
        </p:txBody>
      </p:sp>
    </p:spTree>
    <p:extLst>
      <p:ext uri="{BB962C8B-B14F-4D97-AF65-F5344CB8AC3E}">
        <p14:creationId xmlns:p14="http://schemas.microsoft.com/office/powerpoint/2010/main" val="3181622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spcBef>
                <a:spcPts val="432"/>
              </a:spcBef>
              <a:buFont typeface="Arial" panose="020B0604020202020204" pitchFamily="34" charset="0"/>
              <a:buChar char="•"/>
            </a:pPr>
            <a:r>
              <a:rPr lang="en-US" altLang="en-US" dirty="0">
                <a:cs typeface="Geneva" charset="0"/>
              </a:rPr>
              <a:t>Figure 1.1 emphasizes that there are several important HRM practices. The strategy underlying these practices needs to be considered to maximize their influence on company performance.</a:t>
            </a:r>
          </a:p>
          <a:p>
            <a:pPr marL="171450" indent="-171450" eaLnBrk="1" hangingPunct="1">
              <a:spcBef>
                <a:spcPts val="432"/>
              </a:spcBef>
              <a:buFont typeface="Arial" panose="020B0604020202020204" pitchFamily="34" charset="0"/>
              <a:buChar char="•"/>
            </a:pPr>
            <a:r>
              <a:rPr lang="en-US" dirty="0"/>
              <a:t>HRM practices include analyzing and designing work, determining human resource needs (HR planning), attracting potential employees (recruiting), choosing employees (selection), teaching employees how to perform their jobs and preparing them for the future (training and development), rewarding employees (compensation), evaluating their performance (performance management), and creating a positive work environment (employee relations).</a:t>
            </a:r>
            <a:endParaRPr lang="en-US" altLang="ja-JP" dirty="0">
              <a:cs typeface="Geneva" charset="0"/>
            </a:endParaRPr>
          </a:p>
        </p:txBody>
      </p:sp>
      <p:sp>
        <p:nvSpPr>
          <p:cNvPr id="4" name="Slide Number Placeholder 3"/>
          <p:cNvSpPr>
            <a:spLocks noGrp="1"/>
          </p:cNvSpPr>
          <p:nvPr>
            <p:ph type="sldNum" sz="quarter" idx="5"/>
          </p:nvPr>
        </p:nvSpPr>
        <p:spPr/>
        <p:txBody>
          <a:bodyPr/>
          <a:lstStyle/>
          <a:p>
            <a:fld id="{29DB8B88-7B19-4444-8C00-276D3F703348}" type="slidenum">
              <a:rPr lang="en-US" smtClean="0"/>
              <a:t>6</a:t>
            </a:fld>
            <a:endParaRPr lang="en-US" dirty="0"/>
          </a:p>
        </p:txBody>
      </p:sp>
    </p:spTree>
    <p:extLst>
      <p:ext uri="{BB962C8B-B14F-4D97-AF65-F5344CB8AC3E}">
        <p14:creationId xmlns:p14="http://schemas.microsoft.com/office/powerpoint/2010/main" val="3502082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US" dirty="0"/>
              <a:t>A business model is a story of how the firm will create value for customers and, more important, how it will do so profitably. We often hear or read of companies that have “transformed their business model” in one way or another, but what that means is not always clear. To understand this, we need to grasp a few basic accounting concepts.</a:t>
            </a:r>
          </a:p>
          <a:p>
            <a:pPr marL="628650" lvl="1" indent="-171450">
              <a:buFont typeface="Arial" panose="020B0604020202020204" pitchFamily="34" charset="0"/>
              <a:buChar char="•"/>
            </a:pPr>
            <a:r>
              <a:rPr lang="en-US" dirty="0"/>
              <a:t>First, fixed costs are generally considered the costs that are incurred regardless of the number of units produced.</a:t>
            </a:r>
          </a:p>
          <a:p>
            <a:pPr marL="628650" lvl="1" indent="-171450">
              <a:buFont typeface="Arial" panose="020B0604020202020204" pitchFamily="34" charset="0"/>
              <a:buChar char="•"/>
            </a:pPr>
            <a:r>
              <a:rPr lang="en-US" dirty="0"/>
              <a:t>Second, you have a number of variable costs, which are those costs that vary directly with the units produced.</a:t>
            </a:r>
          </a:p>
          <a:p>
            <a:pPr marL="628650" lvl="1" indent="-171450">
              <a:buFont typeface="Arial" panose="020B0604020202020204" pitchFamily="34" charset="0"/>
              <a:buChar char="•"/>
            </a:pPr>
            <a:r>
              <a:rPr lang="en-US" dirty="0"/>
              <a:t>Third is the concept of “contribution margins,” or margins. </a:t>
            </a:r>
            <a:r>
              <a:rPr lang="en-US" b="0" dirty="0">
                <a:ea typeface="ＭＳ Ｐゴシック" charset="0"/>
                <a:cs typeface="ＭＳ Ｐゴシック" charset="0"/>
              </a:rPr>
              <a:t>Margins are the difference between what you charge for your product and the variable costs of that product. They are called contribution margins because they are what contributes to your ability to cover your fixed costs.</a:t>
            </a:r>
          </a:p>
          <a:p>
            <a:pPr marL="628650" lvl="1" indent="-171450">
              <a:buFont typeface="Arial" panose="020B0604020202020204" pitchFamily="34" charset="0"/>
              <a:buChar char="•"/>
            </a:pPr>
            <a:r>
              <a:rPr lang="en-US" b="0" dirty="0">
                <a:ea typeface="ＭＳ Ｐゴシック" charset="0"/>
                <a:cs typeface="ＭＳ Ｐゴシック" charset="0"/>
              </a:rPr>
              <a:t>Fourth, the gross margin is the total amount of margin you made and is calculated as the number of units sold times the contribution margin.</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7</a:t>
            </a:fld>
            <a:endParaRPr lang="en-US" dirty="0"/>
          </a:p>
        </p:txBody>
      </p:sp>
    </p:spTree>
    <p:extLst>
      <p:ext uri="{BB962C8B-B14F-4D97-AF65-F5344CB8AC3E}">
        <p14:creationId xmlns:p14="http://schemas.microsoft.com/office/powerpoint/2010/main" val="2267904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Strategic management is more than a collection of strategic types. It is a process for analyzing a company’s competitive situation, developing the company’s strategic goals, and devising a plan of action and allocation of resources (human, organizational, and physical) that will increase the likelihood of achieving those goals. This kind of strategic approach should be emphasized in human resource management. HR managers should be trained to identify the competitive issues the company faces with regard to human resources and think strategically about how to respond. </a:t>
            </a:r>
          </a:p>
          <a:p>
            <a:pPr marL="171450" indent="-171450">
              <a:buFont typeface="Arial" panose="020B0604020202020204" pitchFamily="34" charset="0"/>
              <a:buChar char="•"/>
            </a:pPr>
            <a:r>
              <a:rPr lang="en-US" altLang="en-US" b="1" dirty="0">
                <a:cs typeface="Geneva" charset="0"/>
              </a:rPr>
              <a:t>Strategic human resource management (SHRM) </a:t>
            </a:r>
            <a:r>
              <a:rPr lang="en-US" altLang="en-US" dirty="0">
                <a:cs typeface="Geneva" charset="0"/>
              </a:rPr>
              <a:t>is a process for analyzing a company's competitive situation, developing the company's strategic goals, and devising a plan of action and allocation of resources that will help a company achieve its goals.</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8</a:t>
            </a:fld>
            <a:endParaRPr lang="en-US" dirty="0"/>
          </a:p>
        </p:txBody>
      </p:sp>
    </p:spTree>
    <p:extLst>
      <p:ext uri="{BB962C8B-B14F-4D97-AF65-F5344CB8AC3E}">
        <p14:creationId xmlns:p14="http://schemas.microsoft.com/office/powerpoint/2010/main" val="3610886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Strategy formulation. The planning group decides on a strategic direction by defining the company’s mission and goals, its external opportunities and threats, and its internal strengths and weaknesses.</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Strategy implementation. Following through consists of:</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Structuring the organization</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Allocating resources, ensuring there are skill employees</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Developing reward systems that align employee behavior with the organization’s strategic goals.</a:t>
            </a:r>
          </a:p>
          <a:p>
            <a:pPr marL="0" lvl="0" indent="0">
              <a:buFont typeface="Arial" panose="020B0604020202020204" pitchFamily="34" charset="0"/>
              <a:buNone/>
            </a:pPr>
            <a:r>
              <a:rPr lang="en-US" sz="1200" b="0" i="0" u="none" strike="noStrike" kern="1200" baseline="0" dirty="0">
                <a:solidFill>
                  <a:schemeClr val="tx1"/>
                </a:solidFill>
                <a:latin typeface="+mn-lt"/>
                <a:ea typeface="ＭＳ Ｐゴシック" pitchFamily="34" charset="-128"/>
                <a:cs typeface="Geneva" pitchFamily="16" charset="-128"/>
              </a:rPr>
              <a:t>See the following slide for Figure 2.2 A Model of the Strategic Management Process.</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10</a:t>
            </a:fld>
            <a:endParaRPr lang="en-US" dirty="0"/>
          </a:p>
        </p:txBody>
      </p:sp>
    </p:spTree>
    <p:extLst>
      <p:ext uri="{BB962C8B-B14F-4D97-AF65-F5344CB8AC3E}">
        <p14:creationId xmlns:p14="http://schemas.microsoft.com/office/powerpoint/2010/main" val="3988628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Both strategic management phases must be performed effectively. This process does not happen sequentially. </a:t>
            </a:r>
          </a:p>
          <a:p>
            <a:pPr marL="171450" indent="-171450">
              <a:buFont typeface="Arial" panose="020B0604020202020204" pitchFamily="34" charset="0"/>
              <a:buChar char="•"/>
            </a:pPr>
            <a:r>
              <a:rPr lang="en-US" dirty="0"/>
              <a:t>Figure 2.2 presents the strategic management process.</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11</a:t>
            </a:fld>
            <a:endParaRPr lang="en-US" dirty="0"/>
          </a:p>
        </p:txBody>
      </p:sp>
    </p:spTree>
    <p:extLst>
      <p:ext uri="{BB962C8B-B14F-4D97-AF65-F5344CB8AC3E}">
        <p14:creationId xmlns:p14="http://schemas.microsoft.com/office/powerpoint/2010/main" val="4223603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965309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93890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wo Horizontal Main Placeholders">
    <p:spTree>
      <p:nvGrpSpPr>
        <p:cNvPr id="1" name=""/>
        <p:cNvGrpSpPr/>
        <p:nvPr/>
      </p:nvGrpSpPr>
      <p:grpSpPr>
        <a:xfrm>
          <a:off x="0" y="0"/>
          <a:ext cx="0" cy="0"/>
          <a:chOff x="0" y="0"/>
          <a:chExt cx="0" cy="0"/>
        </a:xfrm>
      </p:grpSpPr>
      <p:sp>
        <p:nvSpPr>
          <p:cNvPr id="2" name="Slide Title">
            <a:extLst>
              <a:ext uri="{FF2B5EF4-FFF2-40B4-BE49-F238E27FC236}">
                <a16:creationId xmlns="" xmlns:a16="http://schemas.microsoft.com/office/drawing/2014/main" id="{A4407840-F6A4-4638-BB2F-9FBAA1A81461}"/>
              </a:ext>
            </a:extLst>
          </p:cNvPr>
          <p:cNvSpPr>
            <a:spLocks noGrp="1"/>
          </p:cNvSpPr>
          <p:nvPr>
            <p:ph type="title" hasCustomPrompt="1"/>
          </p:nvPr>
        </p:nvSpPr>
        <p:spPr>
          <a:xfrm>
            <a:off x="457200" y="304801"/>
            <a:ext cx="11277600" cy="678611"/>
          </a:xfrm>
          <a:prstGeom prst="rect">
            <a:avLst/>
          </a:prstGeom>
        </p:spPr>
        <p:txBody>
          <a:bodyPr anchor="ctr">
            <a:noAutofit/>
          </a:bodyPr>
          <a:lstStyle>
            <a:lvl1pPr>
              <a:lnSpc>
                <a:spcPct val="100000"/>
              </a:lnSpc>
              <a:defRPr sz="2400"/>
            </a:lvl1pPr>
          </a:lstStyle>
          <a:p>
            <a:r>
              <a:rPr lang="en-US" dirty="0"/>
              <a:t>Slide Title</a:t>
            </a:r>
            <a:br>
              <a:rPr lang="en-US" dirty="0"/>
            </a:br>
            <a:endParaRPr lang="en-US" dirty="0"/>
          </a:p>
        </p:txBody>
      </p:sp>
      <p:sp>
        <p:nvSpPr>
          <p:cNvPr id="5" name="Content Placeholder 1">
            <a:extLst>
              <a:ext uri="{FF2B5EF4-FFF2-40B4-BE49-F238E27FC236}">
                <a16:creationId xmlns="" xmlns:a16="http://schemas.microsoft.com/office/drawing/2014/main" id="{D13536C2-DC17-4031-9948-17E37EF99112}"/>
              </a:ext>
            </a:extLst>
          </p:cNvPr>
          <p:cNvSpPr>
            <a:spLocks noGrp="1"/>
          </p:cNvSpPr>
          <p:nvPr>
            <p:ph sz="quarter" idx="11" hasCustomPrompt="1"/>
          </p:nvPr>
        </p:nvSpPr>
        <p:spPr>
          <a:xfrm>
            <a:off x="457200" y="1276710"/>
            <a:ext cx="11277600" cy="2838091"/>
          </a:xfrm>
          <a:prstGeom prst="rect">
            <a:avLst/>
          </a:prstGeom>
        </p:spPr>
        <p:txBody>
          <a:bodyPr>
            <a:noAutofit/>
          </a:bodyPr>
          <a:lstStyle>
            <a:lvl1pPr>
              <a:defRPr sz="2400"/>
            </a:lvl1pPr>
            <a:lvl2pPr>
              <a:defRPr sz="2400"/>
            </a:lvl2pPr>
            <a:lvl3pPr marL="640080">
              <a:defRPr sz="2000"/>
            </a:lvl3pPr>
          </a:lstStyle>
          <a:p>
            <a:pPr lvl="0"/>
            <a:r>
              <a:rPr lang="en-US" dirty="0"/>
              <a:t>Slide Content</a:t>
            </a:r>
          </a:p>
          <a:p>
            <a:pPr lvl="1"/>
            <a:r>
              <a:rPr lang="en-US" dirty="0"/>
              <a:t>Second level</a:t>
            </a:r>
          </a:p>
          <a:p>
            <a:pPr lvl="2"/>
            <a:r>
              <a:rPr lang="en-US" dirty="0"/>
              <a:t>Third level</a:t>
            </a:r>
          </a:p>
        </p:txBody>
      </p:sp>
      <p:sp>
        <p:nvSpPr>
          <p:cNvPr id="6" name="Content Placeholder 2">
            <a:extLst>
              <a:ext uri="{FF2B5EF4-FFF2-40B4-BE49-F238E27FC236}">
                <a16:creationId xmlns="" xmlns:a16="http://schemas.microsoft.com/office/drawing/2014/main" id="{0B2D170F-7AF9-40BB-A11B-08474DF5C3AA}"/>
              </a:ext>
            </a:extLst>
          </p:cNvPr>
          <p:cNvSpPr>
            <a:spLocks noGrp="1"/>
          </p:cNvSpPr>
          <p:nvPr>
            <p:ph sz="quarter" idx="14" hasCustomPrompt="1"/>
          </p:nvPr>
        </p:nvSpPr>
        <p:spPr>
          <a:xfrm>
            <a:off x="457200" y="4343400"/>
            <a:ext cx="11277600" cy="1905000"/>
          </a:xfrm>
        </p:spPr>
        <p:txBody>
          <a:bodyPr>
            <a:noAutofit/>
          </a:bodyPr>
          <a:lstStyle>
            <a:lvl1pPr>
              <a:defRPr sz="2400"/>
            </a:lvl1pPr>
            <a:lvl2pPr>
              <a:defRPr sz="2400"/>
            </a:lvl2pPr>
            <a:lvl3pPr marL="640080">
              <a:defRPr sz="2000"/>
            </a:lvl3pPr>
            <a:lvl4pPr marL="455613" indent="0">
              <a:buNone/>
              <a:defRPr/>
            </a:lvl4pPr>
          </a:lstStyle>
          <a:p>
            <a:pPr lvl="0"/>
            <a:r>
              <a:rPr lang="en-US" dirty="0"/>
              <a:t>Slide Content 2</a:t>
            </a:r>
          </a:p>
          <a:p>
            <a:pPr lvl="1"/>
            <a:r>
              <a:rPr lang="en-US" dirty="0"/>
              <a:t>Second level</a:t>
            </a:r>
          </a:p>
          <a:p>
            <a:pPr lvl="2"/>
            <a:r>
              <a:rPr lang="en-US" dirty="0"/>
              <a:t>Third level</a:t>
            </a:r>
          </a:p>
        </p:txBody>
      </p:sp>
      <p:sp>
        <p:nvSpPr>
          <p:cNvPr id="8" name="Appendix Link">
            <a:extLst>
              <a:ext uri="{FF2B5EF4-FFF2-40B4-BE49-F238E27FC236}">
                <a16:creationId xmlns="" xmlns:a16="http://schemas.microsoft.com/office/drawing/2014/main" id="{BA2E2FDB-1128-47F8-861C-736E66873753}"/>
              </a:ext>
            </a:extLst>
          </p:cNvPr>
          <p:cNvSpPr>
            <a:spLocks noGrp="1"/>
          </p:cNvSpPr>
          <p:nvPr>
            <p:ph type="body" sz="quarter" idx="29" hasCustomPrompt="1"/>
          </p:nvPr>
        </p:nvSpPr>
        <p:spPr>
          <a:xfrm>
            <a:off x="4267200" y="6324600"/>
            <a:ext cx="3657600" cy="192024"/>
          </a:xfrm>
        </p:spPr>
        <p:txBody>
          <a:bodyPr anchor="b" anchorCtr="0">
            <a:noAutofit/>
          </a:bodyPr>
          <a:lstStyle>
            <a:lvl1pPr algn="ctr">
              <a:defRPr sz="900"/>
            </a:lvl1pPr>
          </a:lstStyle>
          <a:p>
            <a:pPr lvl="0"/>
            <a:r>
              <a:rPr lang="en-US" dirty="0"/>
              <a:t>Add text alternative link, if needed.</a:t>
            </a:r>
          </a:p>
        </p:txBody>
      </p:sp>
      <p:sp>
        <p:nvSpPr>
          <p:cNvPr id="10" name="Image Credit">
            <a:extLst>
              <a:ext uri="{FF2B5EF4-FFF2-40B4-BE49-F238E27FC236}">
                <a16:creationId xmlns="" xmlns:a16="http://schemas.microsoft.com/office/drawing/2014/main" id="{96D29D1D-52C5-415C-8F04-01A8F1203347}"/>
              </a:ext>
            </a:extLst>
          </p:cNvPr>
          <p:cNvSpPr>
            <a:spLocks noGrp="1"/>
          </p:cNvSpPr>
          <p:nvPr>
            <p:ph type="body" sz="quarter" idx="30" hasCustomPrompt="1"/>
          </p:nvPr>
        </p:nvSpPr>
        <p:spPr>
          <a:xfrm>
            <a:off x="2082801" y="6684963"/>
            <a:ext cx="9302496" cy="173736"/>
          </a:xfrm>
        </p:spPr>
        <p:txBody>
          <a:bodyPr anchor="ctr" anchorCtr="0">
            <a:noAutofit/>
          </a:bodyPr>
          <a:lstStyle>
            <a:lvl1pPr algn="r">
              <a:defRPr sz="800">
                <a:solidFill>
                  <a:srgbClr val="595959"/>
                </a:solidFill>
              </a:defRPr>
            </a:lvl1pPr>
          </a:lstStyle>
          <a:p>
            <a:pPr lvl="0"/>
            <a:r>
              <a:rPr lang="en-US" dirty="0"/>
              <a:t>Insert Image Credit Here</a:t>
            </a:r>
          </a:p>
        </p:txBody>
      </p:sp>
    </p:spTree>
    <p:extLst>
      <p:ext uri="{BB962C8B-B14F-4D97-AF65-F5344CB8AC3E}">
        <p14:creationId xmlns:p14="http://schemas.microsoft.com/office/powerpoint/2010/main" val="1564982953"/>
      </p:ext>
    </p:extLst>
  </p:cSld>
  <p:clrMapOvr>
    <a:masterClrMapping/>
  </p:clrMapOvr>
  <p:extLst>
    <p:ext uri="{DCECCB84-F9BA-43D5-87BE-67443E8EF086}">
      <p15:sldGuideLst xmlns:p15="http://schemas.microsoft.com/office/powerpoint/2012/main">
        <p15:guide id="1" orient="horz" pos="2592">
          <p15:clr>
            <a:srgbClr val="FBAE40"/>
          </p15:clr>
        </p15:guide>
        <p15:guide id="2" orient="horz" pos="2736">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One Main Placeholder">
    <p:spTree>
      <p:nvGrpSpPr>
        <p:cNvPr id="1" name=""/>
        <p:cNvGrpSpPr/>
        <p:nvPr/>
      </p:nvGrpSpPr>
      <p:grpSpPr>
        <a:xfrm>
          <a:off x="0" y="0"/>
          <a:ext cx="0" cy="0"/>
          <a:chOff x="0" y="0"/>
          <a:chExt cx="0" cy="0"/>
        </a:xfrm>
      </p:grpSpPr>
      <p:sp>
        <p:nvSpPr>
          <p:cNvPr id="2" name="Slide Title">
            <a:extLst>
              <a:ext uri="{FF2B5EF4-FFF2-40B4-BE49-F238E27FC236}">
                <a16:creationId xmlns="" xmlns:a16="http://schemas.microsoft.com/office/drawing/2014/main" id="{A4407840-F6A4-4638-BB2F-9FBAA1A81461}"/>
              </a:ext>
            </a:extLst>
          </p:cNvPr>
          <p:cNvSpPr>
            <a:spLocks noGrp="1"/>
          </p:cNvSpPr>
          <p:nvPr>
            <p:ph type="title" hasCustomPrompt="1"/>
          </p:nvPr>
        </p:nvSpPr>
        <p:spPr>
          <a:xfrm>
            <a:off x="457200" y="304801"/>
            <a:ext cx="11277600" cy="678611"/>
          </a:xfrm>
          <a:prstGeom prst="rect">
            <a:avLst/>
          </a:prstGeom>
        </p:spPr>
        <p:txBody>
          <a:bodyPr anchor="ctr">
            <a:noAutofit/>
          </a:bodyPr>
          <a:lstStyle>
            <a:lvl1pPr>
              <a:lnSpc>
                <a:spcPct val="100000"/>
              </a:lnSpc>
              <a:defRPr sz="2400"/>
            </a:lvl1pPr>
          </a:lstStyle>
          <a:p>
            <a:r>
              <a:rPr lang="en-US" dirty="0"/>
              <a:t>Slide Title</a:t>
            </a:r>
            <a:br>
              <a:rPr lang="en-US" dirty="0"/>
            </a:br>
            <a:endParaRPr lang="en-US" dirty="0"/>
          </a:p>
        </p:txBody>
      </p:sp>
      <p:sp>
        <p:nvSpPr>
          <p:cNvPr id="5" name="Content Placeholder 1">
            <a:extLst>
              <a:ext uri="{FF2B5EF4-FFF2-40B4-BE49-F238E27FC236}">
                <a16:creationId xmlns="" xmlns:a16="http://schemas.microsoft.com/office/drawing/2014/main" id="{D13536C2-DC17-4031-9948-17E37EF99112}"/>
              </a:ext>
            </a:extLst>
          </p:cNvPr>
          <p:cNvSpPr>
            <a:spLocks noGrp="1"/>
          </p:cNvSpPr>
          <p:nvPr>
            <p:ph sz="quarter" idx="11" hasCustomPrompt="1"/>
          </p:nvPr>
        </p:nvSpPr>
        <p:spPr>
          <a:xfrm>
            <a:off x="457200" y="1276710"/>
            <a:ext cx="11277600" cy="4971691"/>
          </a:xfrm>
          <a:prstGeom prst="rect">
            <a:avLst/>
          </a:prstGeom>
        </p:spPr>
        <p:txBody>
          <a:bodyPr>
            <a:noAutofit/>
          </a:bodyPr>
          <a:lstStyle>
            <a:lvl1pPr>
              <a:defRPr sz="2400"/>
            </a:lvl1pPr>
            <a:lvl2pPr>
              <a:defRPr sz="2400"/>
            </a:lvl2pPr>
            <a:lvl3pPr marL="640080">
              <a:defRPr sz="2000"/>
            </a:lvl3pPr>
          </a:lstStyle>
          <a:p>
            <a:pPr lvl="0"/>
            <a:r>
              <a:rPr lang="en-US" dirty="0"/>
              <a:t>Slide Content</a:t>
            </a:r>
          </a:p>
          <a:p>
            <a:pPr lvl="1"/>
            <a:r>
              <a:rPr lang="en-US" dirty="0"/>
              <a:t>Second level</a:t>
            </a:r>
          </a:p>
          <a:p>
            <a:pPr lvl="2"/>
            <a:r>
              <a:rPr lang="en-US" dirty="0"/>
              <a:t>Third level</a:t>
            </a:r>
          </a:p>
        </p:txBody>
      </p:sp>
      <p:sp>
        <p:nvSpPr>
          <p:cNvPr id="6" name="Appendix Link">
            <a:extLst>
              <a:ext uri="{FF2B5EF4-FFF2-40B4-BE49-F238E27FC236}">
                <a16:creationId xmlns="" xmlns:a16="http://schemas.microsoft.com/office/drawing/2014/main" id="{3D2E3074-2DB7-4FC8-BF3F-B9711E20A3B5}"/>
              </a:ext>
            </a:extLst>
          </p:cNvPr>
          <p:cNvSpPr>
            <a:spLocks noGrp="1"/>
          </p:cNvSpPr>
          <p:nvPr>
            <p:ph type="body" sz="quarter" idx="29" hasCustomPrompt="1"/>
          </p:nvPr>
        </p:nvSpPr>
        <p:spPr>
          <a:xfrm>
            <a:off x="4267200" y="6324600"/>
            <a:ext cx="3657600" cy="192024"/>
          </a:xfrm>
        </p:spPr>
        <p:txBody>
          <a:bodyPr anchor="b" anchorCtr="0">
            <a:noAutofit/>
          </a:bodyPr>
          <a:lstStyle>
            <a:lvl1pPr algn="ctr">
              <a:defRPr sz="900"/>
            </a:lvl1pPr>
          </a:lstStyle>
          <a:p>
            <a:pPr lvl="0"/>
            <a:r>
              <a:rPr lang="en-US" dirty="0"/>
              <a:t>Add text alternative link, if needed.</a:t>
            </a:r>
          </a:p>
        </p:txBody>
      </p:sp>
      <p:sp>
        <p:nvSpPr>
          <p:cNvPr id="8" name="Image Credit">
            <a:extLst>
              <a:ext uri="{FF2B5EF4-FFF2-40B4-BE49-F238E27FC236}">
                <a16:creationId xmlns="" xmlns:a16="http://schemas.microsoft.com/office/drawing/2014/main" id="{3341AD32-57DF-4473-A010-15DBF087AC92}"/>
              </a:ext>
            </a:extLst>
          </p:cNvPr>
          <p:cNvSpPr>
            <a:spLocks noGrp="1"/>
          </p:cNvSpPr>
          <p:nvPr>
            <p:ph type="body" sz="quarter" idx="30" hasCustomPrompt="1"/>
          </p:nvPr>
        </p:nvSpPr>
        <p:spPr>
          <a:xfrm>
            <a:off x="2082801" y="6684963"/>
            <a:ext cx="9302496" cy="173736"/>
          </a:xfrm>
        </p:spPr>
        <p:txBody>
          <a:bodyPr anchor="ctr" anchorCtr="0">
            <a:noAutofit/>
          </a:bodyPr>
          <a:lstStyle>
            <a:lvl1pPr algn="r">
              <a:defRPr sz="800">
                <a:solidFill>
                  <a:srgbClr val="595959"/>
                </a:solidFill>
              </a:defRPr>
            </a:lvl1pPr>
          </a:lstStyle>
          <a:p>
            <a:pPr lvl="0"/>
            <a:r>
              <a:rPr lang="en-US" dirty="0"/>
              <a:t>Insert Image Credit Here</a:t>
            </a:r>
          </a:p>
        </p:txBody>
      </p:sp>
    </p:spTree>
    <p:extLst>
      <p:ext uri="{BB962C8B-B14F-4D97-AF65-F5344CB8AC3E}">
        <p14:creationId xmlns:p14="http://schemas.microsoft.com/office/powerpoint/2010/main" val="410878890"/>
      </p:ext>
    </p:extLst>
  </p:cSld>
  <p:clrMapOvr>
    <a:masterClrMapping/>
  </p:clrMapOvr>
  <p:extLst>
    <p:ext uri="{DCECCB84-F9BA-43D5-87BE-67443E8EF086}">
      <p15:sldGuideLst xmlns:p15="http://schemas.microsoft.com/office/powerpoint/2012/main">
        <p15:guide id="1" pos="2880">
          <p15:clr>
            <a:srgbClr val="FBAE40"/>
          </p15:clr>
        </p15:guide>
        <p15:guide id="2" orient="horz" pos="360">
          <p15:clr>
            <a:srgbClr val="FBAE40"/>
          </p15:clr>
        </p15:guide>
        <p15:guide id="3" pos="264">
          <p15:clr>
            <a:srgbClr val="FBAE40"/>
          </p15:clr>
        </p15:guide>
        <p15:guide id="4" orient="horz" pos="216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7829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7891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2/6/2026</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 id="2147483671" r:id="rId19"/>
    <p:sldLayoutId id="2147483672"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0.xml"/><Relationship Id="rId5" Type="http://schemas.openxmlformats.org/officeDocument/2006/relationships/image" Target="../media/image5.pn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29.jpg"/></Relationships>
</file>

<file path=ppt/slides/_rels/slide2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8.png"/><Relationship Id="rId2" Type="http://schemas.openxmlformats.org/officeDocument/2006/relationships/image" Target="../media/image36.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 Dr. </a:t>
            </a:r>
            <a:r>
              <a:rPr lang="en-US" sz="2400"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Mumen</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Thabet</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22513" y="2222942"/>
            <a:ext cx="5677829" cy="1323439"/>
          </a:xfrm>
          <a:prstGeom prst="rect">
            <a:avLst/>
          </a:prstGeom>
          <a:noFill/>
        </p:spPr>
        <p:txBody>
          <a:bodyPr wrap="square" rtlCol="0">
            <a:spAutoFit/>
          </a:bodyPr>
          <a:lstStyle/>
          <a:p>
            <a:pPr algn="ctr"/>
            <a:r>
              <a:rPr lang="en-US" sz="4000" b="1" dirty="0">
                <a:solidFill>
                  <a:srgbClr val="0070C0"/>
                </a:solidFill>
                <a:effectLst>
                  <a:outerShdw blurRad="38100" dist="38100" dir="2700000" algn="tl">
                    <a:srgbClr val="000000">
                      <a:alpha val="43137"/>
                    </a:srgbClr>
                  </a:outerShdw>
                </a:effectLst>
              </a:rPr>
              <a:t>Training </a:t>
            </a:r>
            <a:r>
              <a:rPr lang="en-US" sz="4000" b="1" dirty="0" smtClean="0">
                <a:solidFill>
                  <a:srgbClr val="0070C0"/>
                </a:solidFill>
                <a:effectLst>
                  <a:outerShdw blurRad="38100" dist="38100" dir="2700000" algn="tl">
                    <a:srgbClr val="000000">
                      <a:alpha val="43137"/>
                    </a:srgbClr>
                  </a:outerShdw>
                </a:effectLst>
              </a:rPr>
              <a:t>in </a:t>
            </a:r>
          </a:p>
          <a:p>
            <a:pPr algn="ctr"/>
            <a:r>
              <a:rPr lang="en-US" sz="4000" b="1" dirty="0" smtClean="0">
                <a:solidFill>
                  <a:srgbClr val="0070C0"/>
                </a:solidFill>
                <a:effectLst>
                  <a:outerShdw blurRad="38100" dist="38100" dir="2700000" algn="tl">
                    <a:srgbClr val="000000">
                      <a:alpha val="43137"/>
                    </a:srgbClr>
                  </a:outerShdw>
                </a:effectLst>
              </a:rPr>
              <a:t>Organizations</a:t>
            </a:r>
            <a:endParaRPr lang="en-US" sz="4000" b="1" dirty="0">
              <a:solidFill>
                <a:srgbClr val="0070C0"/>
              </a:solidFill>
              <a:effectLst>
                <a:outerShdw blurRad="38100" dist="38100" dir="2700000" algn="tl">
                  <a:srgbClr val="000000">
                    <a:alpha val="43137"/>
                  </a:srgbClr>
                </a:outerShdw>
              </a:effectLst>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6164"/>
    </mc:Choice>
    <mc:Fallback xmlns="">
      <p:transition spd="slow" advTm="4616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28698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819147"/>
            <a:ext cx="9936480" cy="4014107"/>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463463" y="4949702"/>
            <a:ext cx="9703798" cy="2385268"/>
          </a:xfrm>
          <a:prstGeom prst="rect">
            <a:avLst/>
          </a:prstGeom>
          <a:noFill/>
        </p:spPr>
        <p:txBody>
          <a:bodyPr wrap="square">
            <a:spAutoFit/>
          </a:bodyPr>
          <a:lstStyle/>
          <a:p>
            <a:pPr marL="285750" indent="-285750">
              <a:spcBef>
                <a:spcPts val="600"/>
              </a:spcBef>
              <a:spcAft>
                <a:spcPts val="600"/>
              </a:spcAft>
              <a:buFont typeface="Wingdings" panose="05000000000000000000" pitchFamily="2" charset="2"/>
              <a:buChar char="ü"/>
            </a:pPr>
            <a:r>
              <a:rPr lang="en-US" altLang="en-US" sz="2000" b="1" dirty="0">
                <a:latin typeface="Times New Roman" panose="02020603050405020304" pitchFamily="18" charset="0"/>
                <a:ea typeface="ＭＳ Ｐゴシック" panose="020B0600070205080204" pitchFamily="34" charset="-128"/>
                <a:cs typeface="Times New Roman" panose="02020603050405020304" pitchFamily="18" charset="0"/>
              </a:rPr>
              <a:t>There is no “one best way” to design jobs and structure organizations.</a:t>
            </a:r>
          </a:p>
          <a:p>
            <a:pPr marL="285750" indent="-285750">
              <a:spcBef>
                <a:spcPts val="600"/>
              </a:spcBef>
              <a:spcAft>
                <a:spcPts val="600"/>
              </a:spcAft>
              <a:buFont typeface="Wingdings" panose="05000000000000000000" pitchFamily="2" charset="2"/>
              <a:buChar char="ü"/>
            </a:pPr>
            <a:r>
              <a:rPr lang="en-US" altLang="en-US" sz="2000" b="1" dirty="0">
                <a:latin typeface="Times New Roman" panose="02020603050405020304" pitchFamily="18" charset="0"/>
                <a:ea typeface="ＭＳ Ｐゴシック" panose="020B0600070205080204" pitchFamily="34" charset="-128"/>
                <a:cs typeface="Times New Roman" panose="02020603050405020304" pitchFamily="18" charset="0"/>
              </a:rPr>
              <a:t>Organizations need to create a fit between environment, competitive strategy, and philosophy and its jobs and organizational design.</a:t>
            </a:r>
          </a:p>
          <a:p>
            <a:pPr marL="285750" indent="-285750">
              <a:spcBef>
                <a:spcPts val="600"/>
              </a:spcBef>
              <a:spcAft>
                <a:spcPts val="600"/>
              </a:spcAft>
              <a:buFont typeface="Wingdings" panose="05000000000000000000" pitchFamily="2" charset="2"/>
              <a:buChar char="ü"/>
            </a:pPr>
            <a:r>
              <a:rPr lang="en-US" altLang="en-US" sz="2000" b="1" dirty="0">
                <a:latin typeface="Times New Roman" panose="02020603050405020304" pitchFamily="18" charset="0"/>
                <a:ea typeface="ＭＳ Ｐゴシック" panose="020B0600070205080204" pitchFamily="34" charset="-128"/>
                <a:cs typeface="Times New Roman" panose="02020603050405020304" pitchFamily="18" charset="0"/>
              </a:rPr>
              <a:t>Failing to design effective organizations and jobs has important implications for competitiveness.</a:t>
            </a:r>
          </a:p>
          <a:p>
            <a:pPr marL="285750" indent="-285750">
              <a:lnSpc>
                <a:spcPct val="120000"/>
              </a:lnSpc>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8907" y="665965"/>
            <a:ext cx="4062907"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Introduction of HRM </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6483973"/>
      </p:ext>
    </p:extLst>
  </p:cSld>
  <p:clrMapOvr>
    <a:masterClrMapping/>
  </p:clrMapOvr>
  <mc:AlternateContent xmlns:mc="http://schemas.openxmlformats.org/markup-compatibility/2006" xmlns:p14="http://schemas.microsoft.com/office/powerpoint/2010/main">
    <mc:Choice Requires="p14">
      <p:transition spd="slow" p14:dur="2000" advTm="158139"/>
    </mc:Choice>
    <mc:Fallback xmlns="">
      <p:transition spd="slow" advTm="1581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altLang="en-US" sz="2800" b="1" dirty="0">
                <a:solidFill>
                  <a:srgbClr val="FF0000"/>
                </a:solidFill>
                <a:effectLst>
                  <a:outerShdw blurRad="38100" dist="38100" dir="2700000" algn="tl">
                    <a:srgbClr val="000000">
                      <a:alpha val="43137"/>
                    </a:srgbClr>
                  </a:outerShdw>
                </a:effectLst>
              </a:rPr>
              <a:t>Work-Flow Analysis and Organization Structure </a:t>
            </a:r>
            <a:endParaRPr lang="en-US" sz="2800" b="1" dirty="0">
              <a:solidFill>
                <a:srgbClr val="FF0000"/>
              </a:solidFill>
              <a:effectLst>
                <a:outerShdw blurRad="38100" dist="38100" dir="2700000" algn="tl">
                  <a:srgbClr val="000000">
                    <a:alpha val="43137"/>
                  </a:srgbClr>
                </a:outerShdw>
              </a:effectLst>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extBox 8"/>
          <p:cNvSpPr txBox="1"/>
          <p:nvPr/>
        </p:nvSpPr>
        <p:spPr>
          <a:xfrm>
            <a:off x="1262743" y="1785257"/>
            <a:ext cx="4590496" cy="3108543"/>
          </a:xfrm>
          <a:prstGeom prst="rect">
            <a:avLst/>
          </a:prstGeom>
          <a:noFill/>
        </p:spPr>
        <p:txBody>
          <a:bodyPr wrap="square" rtlCol="0">
            <a:spAutoFit/>
          </a:bodyPr>
          <a:lstStyle/>
          <a:p>
            <a:pPr algn="ctr">
              <a:spcBef>
                <a:spcPts val="800"/>
              </a:spcBef>
            </a:pPr>
            <a:r>
              <a:rPr lang="en-US" sz="2800" dirty="0">
                <a:latin typeface="Times New Roman" panose="02020603050405020304" pitchFamily="18" charset="0"/>
                <a:cs typeface="Times New Roman" panose="02020603050405020304" pitchFamily="18" charset="0"/>
              </a:rPr>
              <a:t>Work-Flow Analysis:</a:t>
            </a:r>
          </a:p>
          <a:p>
            <a:pPr marL="291600" indent="-291600" algn="ctr"/>
            <a:r>
              <a:rPr lang="en-US" sz="2800" dirty="0">
                <a:latin typeface="Times New Roman" panose="02020603050405020304" pitchFamily="18" charset="0"/>
                <a:cs typeface="Times New Roman" panose="02020603050405020304" pitchFamily="18" charset="0"/>
              </a:rPr>
              <a:t>A means to understand all tasks required to produce high-quality products, and the skills necessary to perform those tasks.</a:t>
            </a:r>
          </a:p>
          <a:p>
            <a:pPr algn="ct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418442"/>
      </p:ext>
    </p:extLst>
  </p:cSld>
  <p:clrMapOvr>
    <a:masterClrMapping/>
  </p:clrMapOvr>
  <p:transition spd="slow" advTm="7633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900" y="147328"/>
            <a:ext cx="8458200" cy="993554"/>
          </a:xfrm>
        </p:spPr>
        <p:txBody>
          <a:bodyPr/>
          <a:lstStyle/>
          <a:p>
            <a:pPr algn="ctr"/>
            <a:r>
              <a:rPr lang="en-US" sz="30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4.1 Developing a Work–Unit Activity Analysis</a:t>
            </a:r>
            <a:endParaRPr lang="en-US" sz="10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descr="A block diagram titled, developing a Work–Unit Activity Analysis.">
            <a:extLst>
              <a:ext uri="{FF2B5EF4-FFF2-40B4-BE49-F238E27FC236}">
                <a16:creationId xmlns="" xmlns:a16="http://schemas.microsoft.com/office/drawing/2014/main" id="{7E77FC22-9349-4253-A842-CD00AE3CF049}"/>
              </a:ext>
            </a:extLst>
          </p:cNvPr>
          <p:cNvPicPr>
            <a:picLocks noChangeAspect="1"/>
          </p:cNvPicPr>
          <p:nvPr/>
        </p:nvPicPr>
        <p:blipFill>
          <a:blip r:embed="rId3"/>
          <a:stretch>
            <a:fillRect/>
          </a:stretch>
        </p:blipFill>
        <p:spPr>
          <a:xfrm>
            <a:off x="1052945" y="1226427"/>
            <a:ext cx="9601200" cy="5493028"/>
          </a:xfrm>
          <a:prstGeom prst="rect">
            <a:avLst/>
          </a:prstGeom>
        </p:spPr>
      </p:pic>
    </p:spTree>
    <p:extLst>
      <p:ext uri="{BB962C8B-B14F-4D97-AF65-F5344CB8AC3E}">
        <p14:creationId xmlns:p14="http://schemas.microsoft.com/office/powerpoint/2010/main" val="4262974391"/>
      </p:ext>
    </p:extLst>
  </p:cSld>
  <p:clrMapOvr>
    <a:masterClrMapping/>
  </p:clrMapOvr>
  <mc:AlternateContent xmlns:mc="http://schemas.openxmlformats.org/markup-compatibility/2006" xmlns:p14="http://schemas.microsoft.com/office/powerpoint/2010/main">
    <mc:Choice Requires="p14">
      <p:transition spd="slow" p14:dur="2000" advTm="178699"/>
    </mc:Choice>
    <mc:Fallback xmlns="">
      <p:transition spd="slow" advTm="178699"/>
    </mc:Fallback>
  </mc:AlternateContent>
  <p:timing>
    <p:tnLst>
      <p:par>
        <p:cTn id="1" dur="indefinite" restart="never" nodeType="tmRoot"/>
      </p:par>
    </p:tnLst>
  </p:timing>
  <p:extLst mod="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What Responsibilities and Roles Do H</a:t>
            </a:r>
            <a:r>
              <a:rPr lang="en-US" sz="100" dirty="0"/>
              <a:t> </a:t>
            </a:r>
            <a:r>
              <a:rPr lang="en-US" sz="3200" dirty="0"/>
              <a:t>R Departments Perform? </a:t>
            </a:r>
            <a:r>
              <a:rPr lang="en-US" sz="1000" dirty="0"/>
              <a:t>1</a:t>
            </a:r>
            <a:endParaRPr lang="en-US" b="0" noProof="0" dirty="0"/>
          </a:p>
        </p:txBody>
      </p:sp>
      <p:sp>
        <p:nvSpPr>
          <p:cNvPr id="3" name="Content Placeholder 2"/>
          <p:cNvSpPr>
            <a:spLocks noGrp="1"/>
          </p:cNvSpPr>
          <p:nvPr>
            <p:ph sz="quarter" idx="11"/>
          </p:nvPr>
        </p:nvSpPr>
        <p:spPr>
          <a:xfrm>
            <a:off x="1866900" y="1276709"/>
            <a:ext cx="8458200" cy="4811752"/>
          </a:xfrm>
        </p:spPr>
        <p:txBody>
          <a:bodyPr>
            <a:normAutofit/>
          </a:bodyPr>
          <a:lstStyle/>
          <a:p>
            <a:pPr>
              <a:spcBef>
                <a:spcPts val="800"/>
              </a:spcBef>
            </a:pPr>
            <a:r>
              <a:rPr lang="en-US" noProof="0" dirty="0"/>
              <a:t>High-Impact H</a:t>
            </a:r>
            <a:r>
              <a:rPr lang="en-US" sz="100" dirty="0"/>
              <a:t> </a:t>
            </a:r>
            <a:r>
              <a:rPr lang="en-US" noProof="0" dirty="0"/>
              <a:t>R Functions:</a:t>
            </a:r>
          </a:p>
          <a:p>
            <a:pPr marL="292608" indent="-292608"/>
            <a:r>
              <a:rPr lang="en-US" noProof="0" dirty="0"/>
              <a:t>More integrated with the business.</a:t>
            </a:r>
          </a:p>
          <a:p>
            <a:pPr marL="292608" indent="-292608"/>
            <a:r>
              <a:rPr lang="en-US" noProof="0" dirty="0"/>
              <a:t>Skilled at attracting and retaining employees.</a:t>
            </a:r>
          </a:p>
          <a:p>
            <a:pPr marL="292608" indent="-292608"/>
            <a:r>
              <a:rPr lang="en-US" noProof="0" dirty="0"/>
              <a:t>Can adapt quickly.</a:t>
            </a:r>
          </a:p>
          <a:p>
            <a:pPr marL="292608" indent="-292608"/>
            <a:r>
              <a:rPr lang="en-US" noProof="0" dirty="0"/>
              <a:t>Identify and promote talent from within.</a:t>
            </a:r>
          </a:p>
          <a:p>
            <a:pPr marL="292608" indent="-292608"/>
            <a:r>
              <a:rPr lang="en-US" noProof="0" dirty="0"/>
              <a:t>Identify what motivates employees.</a:t>
            </a:r>
          </a:p>
          <a:p>
            <a:pPr marL="292608" indent="-292608"/>
            <a:r>
              <a:rPr lang="en-US" noProof="0" dirty="0"/>
              <a:t>Continuously building talent and skills.</a:t>
            </a:r>
          </a:p>
        </p:txBody>
      </p:sp>
      <p:sp>
        <p:nvSpPr>
          <p:cNvPr id="4" name="Content Placeholder 3">
            <a:extLst>
              <a:ext uri="{FF2B5EF4-FFF2-40B4-BE49-F238E27FC236}">
                <a16:creationId xmlns="" xmlns:a16="http://schemas.microsoft.com/office/drawing/2014/main" id="{9E62B23E-E894-4E80-91F1-BB8957013624}"/>
              </a:ext>
            </a:extLst>
          </p:cNvPr>
          <p:cNvSpPr>
            <a:spLocks noGrp="1"/>
          </p:cNvSpPr>
          <p:nvPr>
            <p:ph sz="quarter" idx="14"/>
          </p:nvPr>
        </p:nvSpPr>
        <p:spPr>
          <a:xfrm>
            <a:off x="1524000" y="6256800"/>
            <a:ext cx="1098000" cy="367200"/>
          </a:xfrm>
          <a:solidFill>
            <a:srgbClr val="FAD1D3"/>
          </a:solidFill>
        </p:spPr>
        <p:txBody>
          <a:bodyPr/>
          <a:lstStyle/>
          <a:p>
            <a:r>
              <a:rPr lang="en-US" sz="2000" b="1" dirty="0"/>
              <a:t>L</a:t>
            </a:r>
            <a:r>
              <a:rPr lang="en-US" sz="100" b="1" dirty="0"/>
              <a:t> </a:t>
            </a:r>
            <a:r>
              <a:rPr lang="en-US" sz="2000" b="1" dirty="0"/>
              <a:t>O 1-1</a:t>
            </a:r>
          </a:p>
        </p:txBody>
      </p:sp>
      <p:pic>
        <p:nvPicPr>
          <p:cNvPr id="6" name="Picture 5"/>
          <p:cNvPicPr>
            <a:picLocks noChangeAspect="1"/>
          </p:cNvPicPr>
          <p:nvPr/>
        </p:nvPicPr>
        <p:blipFill>
          <a:blip r:embed="rId3"/>
          <a:stretch>
            <a:fillRect/>
          </a:stretch>
        </p:blipFill>
        <p:spPr>
          <a:xfrm>
            <a:off x="0" y="0"/>
            <a:ext cx="12192000" cy="6857999"/>
          </a:xfrm>
          <a:prstGeom prst="rect">
            <a:avLst/>
          </a:prstGeom>
        </p:spPr>
      </p:pic>
    </p:spTree>
    <p:extLst>
      <p:ext uri="{BB962C8B-B14F-4D97-AF65-F5344CB8AC3E}">
        <p14:creationId xmlns:p14="http://schemas.microsoft.com/office/powerpoint/2010/main" val="284862994"/>
      </p:ext>
    </p:extLst>
  </p:cSld>
  <p:clrMapOvr>
    <a:masterClrMapping/>
  </p:clrMapOvr>
  <mc:AlternateContent xmlns:mc="http://schemas.openxmlformats.org/markup-compatibility/2006" xmlns:p14="http://schemas.microsoft.com/office/powerpoint/2010/main">
    <mc:Choice Requires="p14">
      <p:transition spd="slow" p14:dur="2000" advTm="476361"/>
    </mc:Choice>
    <mc:Fallback xmlns="">
      <p:transition spd="slow" advTm="476361"/>
    </mc:Fallback>
  </mc:AlternateContent>
  <p:timing>
    <p:tnLst>
      <p:par>
        <p:cTn id="1" dur="indefinite" restart="never" nodeType="tmRoot"/>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C074B06-6D88-4AA8-8FE0-021E94B5787D}"/>
              </a:ext>
            </a:extLst>
          </p:cNvPr>
          <p:cNvSpPr>
            <a:spLocks noGrp="1"/>
          </p:cNvSpPr>
          <p:nvPr>
            <p:ph type="title"/>
          </p:nvPr>
        </p:nvSpPr>
        <p:spPr>
          <a:xfrm>
            <a:off x="1260763" y="983410"/>
            <a:ext cx="11277600" cy="678611"/>
          </a:xfrm>
        </p:spPr>
        <p:txBody>
          <a:bodyPr/>
          <a:lstStyle/>
          <a:p>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1.1 Human Resource Management Practices</a:t>
            </a:r>
          </a:p>
        </p:txBody>
      </p:sp>
      <p:pic>
        <p:nvPicPr>
          <p:cNvPr id="6" name="Picture 5" descr="A summary graphic shows eight practices of Strategic H R M that lead to company performance.">
            <a:extLst>
              <a:ext uri="{FF2B5EF4-FFF2-40B4-BE49-F238E27FC236}">
                <a16:creationId xmlns="" xmlns:a16="http://schemas.microsoft.com/office/drawing/2014/main" id="{D5BC1650-85CA-4289-B7AD-AD2F9F6BA4A5}"/>
              </a:ext>
            </a:extLst>
          </p:cNvPr>
          <p:cNvPicPr>
            <a:picLocks noChangeAspect="1"/>
          </p:cNvPicPr>
          <p:nvPr/>
        </p:nvPicPr>
        <p:blipFill>
          <a:blip r:embed="rId3"/>
          <a:stretch>
            <a:fillRect/>
          </a:stretch>
        </p:blipFill>
        <p:spPr>
          <a:xfrm>
            <a:off x="1417755" y="2179594"/>
            <a:ext cx="9518246" cy="3819423"/>
          </a:xfrm>
          <a:prstGeom prst="rect">
            <a:avLst/>
          </a:prstGeom>
        </p:spPr>
      </p:pic>
    </p:spTree>
    <p:extLst>
      <p:ext uri="{BB962C8B-B14F-4D97-AF65-F5344CB8AC3E}">
        <p14:creationId xmlns:p14="http://schemas.microsoft.com/office/powerpoint/2010/main" val="947229432"/>
      </p:ext>
    </p:extLst>
  </p:cSld>
  <p:clrMapOvr>
    <a:masterClrMapping/>
  </p:clrMapOvr>
  <mc:AlternateContent xmlns:mc="http://schemas.openxmlformats.org/markup-compatibility/2006" xmlns:p14="http://schemas.microsoft.com/office/powerpoint/2010/main">
    <mc:Choice Requires="p14">
      <p:transition spd="slow" p14:dur="2000" advTm="227739"/>
    </mc:Choice>
    <mc:Fallback xmlns="">
      <p:transition spd="slow" advTm="227739"/>
    </mc:Fallback>
  </mc:AlternateContent>
  <p:timing>
    <p:tnLst>
      <p:par>
        <p:cTn id="1" dur="indefinite" restart="never" nodeType="tmRoot"/>
      </p:par>
    </p:tnLst>
  </p:timing>
  <p:extLst mod="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047BD3-EB4B-4B27-A5B9-C66CD64A5372}"/>
              </a:ext>
            </a:extLst>
          </p:cNvPr>
          <p:cNvSpPr>
            <a:spLocks noGrp="1"/>
          </p:cNvSpPr>
          <p:nvPr>
            <p:ph type="title"/>
          </p:nvPr>
        </p:nvSpPr>
        <p:spPr>
          <a:xfrm>
            <a:off x="229900" y="775616"/>
            <a:ext cx="5699845" cy="678611"/>
          </a:xfrm>
        </p:spPr>
        <p:txBody>
          <a:bodyPr/>
          <a:lstStyle/>
          <a:p>
            <a:r>
              <a:rPr lang="en-US" sz="3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a Business Model?</a:t>
            </a:r>
          </a:p>
        </p:txBody>
      </p:sp>
      <p:sp>
        <p:nvSpPr>
          <p:cNvPr id="3" name="Content Placeholder 2">
            <a:extLst>
              <a:ext uri="{FF2B5EF4-FFF2-40B4-BE49-F238E27FC236}">
                <a16:creationId xmlns="" xmlns:a16="http://schemas.microsoft.com/office/drawing/2014/main" id="{BA8E450C-1C37-4A7B-A5D0-CA7338BB73F2}"/>
              </a:ext>
            </a:extLst>
          </p:cNvPr>
          <p:cNvSpPr>
            <a:spLocks noGrp="1"/>
          </p:cNvSpPr>
          <p:nvPr>
            <p:ph sz="quarter" idx="11"/>
          </p:nvPr>
        </p:nvSpPr>
        <p:spPr>
          <a:xfrm>
            <a:off x="6386945" y="554183"/>
            <a:ext cx="5805055" cy="6210904"/>
          </a:xfrm>
        </p:spPr>
        <p:txBody>
          <a:bodyPr/>
          <a:lstStyle/>
          <a:p>
            <a:pPr algn="just"/>
            <a:r>
              <a:rPr lang="en-US" sz="3200" noProof="0" dirty="0">
                <a:latin typeface="Times New Roman" panose="02020603050405020304" pitchFamily="18" charset="0"/>
                <a:cs typeface="Times New Roman" panose="02020603050405020304" pitchFamily="18" charset="0"/>
              </a:rPr>
              <a:t>Business Model:</a:t>
            </a:r>
          </a:p>
          <a:p>
            <a:pPr marL="291600" indent="-291600" algn="just"/>
            <a:r>
              <a:rPr lang="en-US" sz="3200" noProof="0" dirty="0">
                <a:latin typeface="Times New Roman" panose="02020603050405020304" pitchFamily="18" charset="0"/>
                <a:cs typeface="Times New Roman" panose="02020603050405020304" pitchFamily="18" charset="0"/>
              </a:rPr>
              <a:t>Story of how firm will create value for customers and how it will do so profitably.</a:t>
            </a:r>
          </a:p>
          <a:p>
            <a:pPr marL="291600" indent="-291600" algn="just"/>
            <a:r>
              <a:rPr lang="en-US" sz="3200" noProof="0" dirty="0">
                <a:latin typeface="Times New Roman" panose="02020603050405020304" pitchFamily="18" charset="0"/>
                <a:cs typeface="Times New Roman" panose="02020603050405020304" pitchFamily="18" charset="0"/>
              </a:rPr>
              <a:t>Accounting concepts: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Fixed costs.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Variable costs.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Margins.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Gross margin.</a:t>
            </a:r>
          </a:p>
        </p:txBody>
      </p:sp>
      <p:pic>
        <p:nvPicPr>
          <p:cNvPr id="4" name="Picture 3"/>
          <p:cNvPicPr>
            <a:picLocks noChangeAspect="1"/>
          </p:cNvPicPr>
          <p:nvPr/>
        </p:nvPicPr>
        <p:blipFill>
          <a:blip r:embed="rId3"/>
          <a:stretch>
            <a:fillRect/>
          </a:stretch>
        </p:blipFill>
        <p:spPr>
          <a:xfrm>
            <a:off x="100445" y="1607127"/>
            <a:ext cx="5829300" cy="5120302"/>
          </a:xfrm>
          <a:prstGeom prst="rect">
            <a:avLst/>
          </a:prstGeom>
        </p:spPr>
      </p:pic>
      <p:pic>
        <p:nvPicPr>
          <p:cNvPr id="5" name="Picture 4"/>
          <p:cNvPicPr>
            <a:picLocks noChangeAspect="1"/>
          </p:cNvPicPr>
          <p:nvPr/>
        </p:nvPicPr>
        <p:blipFill>
          <a:blip r:embed="rId4"/>
          <a:stretch>
            <a:fillRect/>
          </a:stretch>
        </p:blipFill>
        <p:spPr>
          <a:xfrm>
            <a:off x="9289472" y="4978066"/>
            <a:ext cx="2734973" cy="17870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82659147"/>
      </p:ext>
    </p:extLst>
  </p:cSld>
  <p:clrMapOvr>
    <a:masterClrMapping/>
  </p:clrMapOvr>
  <mc:AlternateContent xmlns:mc="http://schemas.openxmlformats.org/markup-compatibility/2006" xmlns:p14="http://schemas.microsoft.com/office/powerpoint/2010/main">
    <mc:Choice Requires="p14">
      <p:transition spd="slow" p14:dur="2000" advTm="194754"/>
    </mc:Choice>
    <mc:Fallback xmlns="">
      <p:transition spd="slow" advTm="194754"/>
    </mc:Fallback>
  </mc:AlternateContent>
  <p:timing>
    <p:tnLst>
      <p:par>
        <p:cTn id="1" dur="indefinite" restart="never" nodeType="tmRoot"/>
      </p:par>
    </p:tnLst>
  </p:timing>
  <p:extLst mod="1"/>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FCF909-139C-4163-B54A-4772C63A426B}"/>
              </a:ext>
            </a:extLst>
          </p:cNvPr>
          <p:cNvSpPr>
            <a:spLocks noGrp="1"/>
          </p:cNvSpPr>
          <p:nvPr>
            <p:ph type="title"/>
          </p:nvPr>
        </p:nvSpPr>
        <p:spPr/>
        <p:txBody>
          <a:bodyPr/>
          <a:lstStyle/>
          <a:p>
            <a:pPr algn="ctr"/>
            <a:r>
              <a:rPr lang="en-US" sz="3600" b="1" dirty="0">
                <a:solidFill>
                  <a:srgbClr val="FF0000"/>
                </a:solidFill>
                <a:effectLst>
                  <a:outerShdw blurRad="38100" dist="38100" dir="2700000" algn="tl">
                    <a:srgbClr val="000000">
                      <a:alpha val="43137"/>
                    </a:srgbClr>
                  </a:outerShdw>
                </a:effectLst>
              </a:rPr>
              <a:t>Strategic Human Resource Management</a:t>
            </a:r>
            <a:endParaRPr lang="en-US" sz="1000" dirty="0">
              <a:solidFill>
                <a:srgbClr val="FF000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AD3D5D66-0BCE-4F07-8ABB-8A90ED294846}"/>
              </a:ext>
            </a:extLst>
          </p:cNvPr>
          <p:cNvSpPr>
            <a:spLocks noGrp="1"/>
          </p:cNvSpPr>
          <p:nvPr>
            <p:ph sz="quarter" idx="11"/>
          </p:nvPr>
        </p:nvSpPr>
        <p:spPr>
          <a:xfrm>
            <a:off x="457200" y="1290564"/>
            <a:ext cx="6262255" cy="4344602"/>
          </a:xfrm>
        </p:spPr>
        <p:txBody>
          <a:bodyPr/>
          <a:lstStyle/>
          <a:p>
            <a:pPr algn="just">
              <a:lnSpc>
                <a:spcPct val="150000"/>
              </a:lnSpc>
              <a:buFont typeface="Wingdings" panose="05000000000000000000" pitchFamily="2" charset="2"/>
              <a:buChar char="ü"/>
            </a:pPr>
            <a:r>
              <a:rPr lang="en-US" noProof="0" dirty="0" smtClean="0"/>
              <a:t>A </a:t>
            </a:r>
            <a:r>
              <a:rPr lang="en-US" noProof="0" dirty="0"/>
              <a:t>process.</a:t>
            </a:r>
          </a:p>
          <a:p>
            <a:pPr algn="just">
              <a:lnSpc>
                <a:spcPct val="150000"/>
              </a:lnSpc>
              <a:buFont typeface="Wingdings" panose="05000000000000000000" pitchFamily="2" charset="2"/>
              <a:buChar char="ü"/>
            </a:pPr>
            <a:r>
              <a:rPr lang="en-US" noProof="0" dirty="0"/>
              <a:t>Approach to addressing competitive challenges organizations face.</a:t>
            </a:r>
          </a:p>
          <a:p>
            <a:pPr algn="just">
              <a:lnSpc>
                <a:spcPct val="150000"/>
              </a:lnSpc>
              <a:buFont typeface="Wingdings" panose="05000000000000000000" pitchFamily="2" charset="2"/>
              <a:buChar char="ü"/>
            </a:pPr>
            <a:r>
              <a:rPr lang="en-US" noProof="0" dirty="0"/>
              <a:t>Managing the “pattern or plan that integrates an organization’s major goals, policies, and action sequences into a cohesive whole.”</a:t>
            </a:r>
          </a:p>
          <a:p>
            <a:pPr algn="just">
              <a:lnSpc>
                <a:spcPct val="150000"/>
              </a:lnSpc>
              <a:buFont typeface="Wingdings" panose="05000000000000000000" pitchFamily="2" charset="2"/>
              <a:buChar char="ü"/>
            </a:pPr>
            <a:r>
              <a:rPr lang="en-US" noProof="0" dirty="0"/>
              <a:t>Developing strategies for achieving company’s goals in light of its current environment.</a:t>
            </a:r>
          </a:p>
        </p:txBody>
      </p:sp>
      <p:pic>
        <p:nvPicPr>
          <p:cNvPr id="7" name="Picture 6"/>
          <p:cNvPicPr>
            <a:picLocks noChangeAspect="1"/>
          </p:cNvPicPr>
          <p:nvPr/>
        </p:nvPicPr>
        <p:blipFill>
          <a:blip r:embed="rId3"/>
          <a:stretch>
            <a:fillRect/>
          </a:stretch>
        </p:blipFill>
        <p:spPr>
          <a:xfrm>
            <a:off x="7869382" y="3948544"/>
            <a:ext cx="3590059" cy="2717223"/>
          </a:xfrm>
          <a:prstGeom prst="rect">
            <a:avLst/>
          </a:prstGeom>
        </p:spPr>
      </p:pic>
    </p:spTree>
    <p:extLst>
      <p:ext uri="{BB962C8B-B14F-4D97-AF65-F5344CB8AC3E}">
        <p14:creationId xmlns:p14="http://schemas.microsoft.com/office/powerpoint/2010/main" val="2653541891"/>
      </p:ext>
    </p:extLst>
  </p:cSld>
  <p:clrMapOvr>
    <a:masterClrMapping/>
  </p:clrMapOvr>
  <mc:AlternateContent xmlns:mc="http://schemas.openxmlformats.org/markup-compatibility/2006" xmlns:p14="http://schemas.microsoft.com/office/powerpoint/2010/main">
    <mc:Choice Requires="p14">
      <p:transition spd="slow" p14:dur="2000" advTm="147244"/>
    </mc:Choice>
    <mc:Fallback xmlns="">
      <p:transition spd="slow" advTm="147244"/>
    </mc:Fallback>
  </mc:AlternateContent>
  <p:timing>
    <p:tnLst>
      <p:par>
        <p:cTn id="1" dur="indefinite" restart="never" nodeType="tmRoot"/>
      </p:par>
    </p:tnLst>
  </p:timing>
  <p:extLst mod="1"/>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3657" y="277091"/>
            <a:ext cx="11648126" cy="6550906"/>
          </a:xfrm>
          <a:prstGeom prst="rect">
            <a:avLst/>
          </a:prstGeom>
        </p:spPr>
      </p:pic>
    </p:spTree>
    <p:extLst>
      <p:ext uri="{BB962C8B-B14F-4D97-AF65-F5344CB8AC3E}">
        <p14:creationId xmlns:p14="http://schemas.microsoft.com/office/powerpoint/2010/main" val="3433776913"/>
      </p:ext>
    </p:extLst>
  </p:cSld>
  <p:clrMapOvr>
    <a:masterClrMapping/>
  </p:clrMapOvr>
  <mc:AlternateContent xmlns:mc="http://schemas.openxmlformats.org/markup-compatibility/2006" xmlns:p14="http://schemas.microsoft.com/office/powerpoint/2010/main">
    <mc:Choice Requires="p14">
      <p:transition spd="slow" p14:dur="2000" advTm="293966"/>
    </mc:Choice>
    <mc:Fallback xmlns="">
      <p:transition spd="slow" advTm="293966"/>
    </mc:Fallback>
  </mc:AlternateContent>
  <p:timing>
    <p:tnLst>
      <p:par>
        <p:cTn id="1" dur="indefinite" restart="never" nodeType="tmRoot"/>
      </p:par>
    </p:tnLst>
  </p:timing>
  <p:extLst mod="1"/>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FCF909-139C-4163-B54A-4772C63A426B}"/>
              </a:ext>
            </a:extLst>
          </p:cNvPr>
          <p:cNvSpPr>
            <a:spLocks noGrp="1"/>
          </p:cNvSpPr>
          <p:nvPr>
            <p:ph type="title"/>
          </p:nvPr>
        </p:nvSpPr>
        <p:spPr/>
        <p:txBody>
          <a:bodyPr/>
          <a:lstStyle/>
          <a:p>
            <a:r>
              <a:rPr lang="en-US" sz="3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Strategic Management? </a:t>
            </a:r>
            <a:endParaRPr lang="en-US" sz="10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AD3D5D66-0BCE-4F07-8ABB-8A90ED294846}"/>
              </a:ext>
            </a:extLst>
          </p:cNvPr>
          <p:cNvSpPr>
            <a:spLocks noGrp="1"/>
          </p:cNvSpPr>
          <p:nvPr>
            <p:ph sz="quarter" idx="11"/>
          </p:nvPr>
        </p:nvSpPr>
        <p:spPr>
          <a:xfrm>
            <a:off x="152400" y="983412"/>
            <a:ext cx="5943600" cy="2855243"/>
          </a:xfrm>
        </p:spPr>
        <p:txBody>
          <a:bodyPr/>
          <a:lstStyle/>
          <a:p>
            <a:pPr>
              <a:lnSpc>
                <a:spcPct val="150000"/>
              </a:lnSpc>
              <a:buFont typeface="Wingdings" panose="05000000000000000000" pitchFamily="2" charset="2"/>
              <a:buChar char="Ø"/>
            </a:pPr>
            <a:r>
              <a:rPr lang="en-US" sz="2800" noProof="0" dirty="0">
                <a:latin typeface="Times New Roman" panose="02020603050405020304" pitchFamily="18" charset="0"/>
                <a:cs typeface="Times New Roman" panose="02020603050405020304" pitchFamily="18" charset="0"/>
              </a:rPr>
              <a:t>Components of the Strategic Management Process:</a:t>
            </a:r>
          </a:p>
          <a:p>
            <a:pPr marL="703080" lvl="2" indent="-291600">
              <a:lnSpc>
                <a:spcPct val="150000"/>
              </a:lnSpc>
            </a:pPr>
            <a:r>
              <a:rPr lang="en-US" sz="2800" b="1" noProof="0" dirty="0">
                <a:latin typeface="Times New Roman" panose="02020603050405020304" pitchFamily="18" charset="0"/>
                <a:cs typeface="Times New Roman" panose="02020603050405020304" pitchFamily="18" charset="0"/>
              </a:rPr>
              <a:t>Strategy formulation:</a:t>
            </a:r>
          </a:p>
          <a:p>
            <a:pPr marL="1537200" lvl="3" indent="-320400">
              <a:lnSpc>
                <a:spcPct val="150000"/>
              </a:lnSpc>
              <a:spcBef>
                <a:spcPts val="1000"/>
              </a:spcBef>
            </a:pPr>
            <a:r>
              <a:rPr lang="en-US" sz="2800" dirty="0">
                <a:latin typeface="Times New Roman" panose="02020603050405020304" pitchFamily="18" charset="0"/>
                <a:cs typeface="Times New Roman" panose="02020603050405020304" pitchFamily="18" charset="0"/>
              </a:rPr>
              <a:t>Strategic planning groups decide on strategy.</a:t>
            </a:r>
          </a:p>
          <a:p>
            <a:pPr marL="703080" lvl="2" indent="-291600">
              <a:lnSpc>
                <a:spcPct val="150000"/>
              </a:lnSpc>
            </a:pPr>
            <a:r>
              <a:rPr lang="en-US" sz="2800" b="1" noProof="0" dirty="0">
                <a:latin typeface="Times New Roman" panose="02020603050405020304" pitchFamily="18" charset="0"/>
                <a:cs typeface="Times New Roman" panose="02020603050405020304" pitchFamily="18" charset="0"/>
              </a:rPr>
              <a:t>Strategy implementation:</a:t>
            </a:r>
          </a:p>
          <a:p>
            <a:pPr marL="1537200" lvl="3" indent="-320400">
              <a:lnSpc>
                <a:spcPct val="150000"/>
              </a:lnSpc>
              <a:spcBef>
                <a:spcPts val="1000"/>
              </a:spcBef>
            </a:pPr>
            <a:r>
              <a:rPr lang="en-US" sz="2800" dirty="0">
                <a:latin typeface="Times New Roman" panose="02020603050405020304" pitchFamily="18" charset="0"/>
                <a:cs typeface="Times New Roman" panose="02020603050405020304" pitchFamily="18" charset="0"/>
              </a:rPr>
              <a:t>Organization follows through on strategy.</a:t>
            </a:r>
          </a:p>
        </p:txBody>
      </p:sp>
      <p:pic>
        <p:nvPicPr>
          <p:cNvPr id="5" name="Picture 4"/>
          <p:cNvPicPr>
            <a:picLocks noChangeAspect="1"/>
          </p:cNvPicPr>
          <p:nvPr/>
        </p:nvPicPr>
        <p:blipFill>
          <a:blip r:embed="rId3"/>
          <a:stretch>
            <a:fillRect/>
          </a:stretch>
        </p:blipFill>
        <p:spPr>
          <a:xfrm>
            <a:off x="6096000" y="983412"/>
            <a:ext cx="5943600" cy="5487927"/>
          </a:xfrm>
          <a:prstGeom prst="rect">
            <a:avLst/>
          </a:prstGeom>
        </p:spPr>
      </p:pic>
    </p:spTree>
    <p:extLst>
      <p:ext uri="{BB962C8B-B14F-4D97-AF65-F5344CB8AC3E}">
        <p14:creationId xmlns:p14="http://schemas.microsoft.com/office/powerpoint/2010/main" val="888481331"/>
      </p:ext>
    </p:extLst>
  </p:cSld>
  <p:clrMapOvr>
    <a:masterClrMapping/>
  </p:clrMapOvr>
  <mc:AlternateContent xmlns:mc="http://schemas.openxmlformats.org/markup-compatibility/2006" xmlns:p14="http://schemas.microsoft.com/office/powerpoint/2010/main">
    <mc:Choice Requires="p14">
      <p:transition spd="slow" p14:dur="2000" advTm="159257"/>
    </mc:Choice>
    <mc:Fallback xmlns="">
      <p:transition spd="slow" advTm="159257"/>
    </mc:Fallback>
  </mc:AlternateContent>
  <p:timing>
    <p:tnLst>
      <p:par>
        <p:cTn id="1" dur="indefinite" restart="never" nodeType="tmRoot"/>
      </p:par>
    </p:tnLst>
  </p:timing>
  <p:extLst mod="1"/>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1E16A2E-6A5B-4074-A4CA-646D15C6E280}"/>
              </a:ext>
            </a:extLst>
          </p:cNvPr>
          <p:cNvSpPr>
            <a:spLocks noGrp="1"/>
          </p:cNvSpPr>
          <p:nvPr>
            <p:ph type="title"/>
          </p:nvPr>
        </p:nvSpPr>
        <p:spPr/>
        <p:txBody>
          <a:bodyPr/>
          <a:lstStyle/>
          <a:p>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2.2 A Model of the Strategic Management Process</a:t>
            </a:r>
          </a:p>
        </p:txBody>
      </p:sp>
      <p:pic>
        <p:nvPicPr>
          <p:cNvPr id="6" name="Picture 5" descr="A block diagram shows model of the strategic management process.">
            <a:extLst>
              <a:ext uri="{FF2B5EF4-FFF2-40B4-BE49-F238E27FC236}">
                <a16:creationId xmlns="" xmlns:a16="http://schemas.microsoft.com/office/drawing/2014/main" id="{649E6FD1-7019-4944-90B7-B1F3043CFF5B}"/>
              </a:ext>
            </a:extLst>
          </p:cNvPr>
          <p:cNvPicPr>
            <a:picLocks noChangeAspect="1"/>
          </p:cNvPicPr>
          <p:nvPr/>
        </p:nvPicPr>
        <p:blipFill>
          <a:blip r:embed="rId3"/>
          <a:stretch>
            <a:fillRect/>
          </a:stretch>
        </p:blipFill>
        <p:spPr>
          <a:xfrm>
            <a:off x="368404" y="1136073"/>
            <a:ext cx="11518796" cy="5666447"/>
          </a:xfrm>
          <a:prstGeom prst="rect">
            <a:avLst/>
          </a:prstGeom>
        </p:spPr>
      </p:pic>
      <p:sp>
        <p:nvSpPr>
          <p:cNvPr id="4" name="Text Placeholder 3">
            <a:extLst>
              <a:ext uri="{FF2B5EF4-FFF2-40B4-BE49-F238E27FC236}">
                <a16:creationId xmlns="" xmlns:a16="http://schemas.microsoft.com/office/drawing/2014/main" id="{3CA5475C-DE68-4D76-A196-2082CC611022}"/>
              </a:ext>
            </a:extLst>
          </p:cNvPr>
          <p:cNvSpPr>
            <a:spLocks noGrp="1"/>
          </p:cNvSpPr>
          <p:nvPr>
            <p:ph type="body" sz="quarter" idx="29"/>
          </p:nvPr>
        </p:nvSpPr>
        <p:spPr>
          <a:xfrm>
            <a:off x="4724400" y="6248400"/>
            <a:ext cx="3230880" cy="268224"/>
          </a:xfrm>
        </p:spPr>
        <p:txBody>
          <a:bodyPr/>
          <a:lstStyle/>
          <a:p>
            <a:r>
              <a:rPr lang="en-US" sz="1200" dirty="0">
                <a:hlinkClick r:id="" action="ppaction://noaction"/>
              </a:rPr>
              <a:t>Access the text alternative for slide images.</a:t>
            </a:r>
            <a:endParaRPr lang="en-US" sz="1200" dirty="0"/>
          </a:p>
        </p:txBody>
      </p:sp>
    </p:spTree>
    <p:extLst>
      <p:ext uri="{BB962C8B-B14F-4D97-AF65-F5344CB8AC3E}">
        <p14:creationId xmlns:p14="http://schemas.microsoft.com/office/powerpoint/2010/main" val="1776104929"/>
      </p:ext>
    </p:extLst>
  </p:cSld>
  <p:clrMapOvr>
    <a:masterClrMapping/>
  </p:clrMapOvr>
  <mc:AlternateContent xmlns:mc="http://schemas.openxmlformats.org/markup-compatibility/2006" xmlns:p14="http://schemas.microsoft.com/office/powerpoint/2010/main">
    <mc:Choice Requires="p14">
      <p:transition spd="slow" p14:dur="2000" advTm="330745"/>
    </mc:Choice>
    <mc:Fallback xmlns="">
      <p:transition spd="slow" advTm="330745"/>
    </mc:Fallback>
  </mc:AlternateContent>
  <p:timing>
    <p:tnLst>
      <p:par>
        <p:cTn id="1" dur="indefinite" restart="never" nodeType="tmRoot"/>
      </p:par>
    </p:tnLst>
  </p:timing>
  <p:extLst mod="1"/>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46138" y="2564631"/>
            <a:ext cx="4808018" cy="2795958"/>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The importance of training lies in the opportunity to strengthen your employees' existing skills and learn new ones, helping to boost individual and organizational performance.</a:t>
            </a:r>
            <a:endParaRPr lang="en-US" sz="5400" b="1" dirty="0">
              <a:solidFill>
                <a:srgbClr val="00B0F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The Importance of training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66045629"/>
      </p:ext>
    </p:extLst>
  </p:cSld>
  <p:clrMapOvr>
    <a:masterClrMapping/>
  </p:clrMapOvr>
  <mc:AlternateContent xmlns:mc="http://schemas.openxmlformats.org/markup-compatibility/2006" xmlns:p14="http://schemas.microsoft.com/office/powerpoint/2010/main">
    <mc:Choice Requires="p14">
      <p:transition spd="slow" p14:dur="2000" advTm="77477"/>
    </mc:Choice>
    <mc:Fallback xmlns="">
      <p:transition spd="slow" advTm="77477"/>
    </mc:Fallback>
  </mc:AlternateContent>
  <p:timing>
    <p:tnLst>
      <p:par>
        <p:cTn id="1" dur="indefinite" restart="never" nodeType="tmRoot"/>
      </p:par>
    </p:tnLst>
  </p:timing>
  <p:extLst mod="1"/>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C2BD4685-A22D-4106-9A42-7EA934A68AB3}" type="slidenum">
              <a:rPr lang="en-US" altLang="en-US">
                <a:solidFill>
                  <a:srgbClr val="000000"/>
                </a:solidFill>
                <a:latin typeface="Garamond" panose="02020404030301010803" pitchFamily="18" charset="0"/>
              </a:rPr>
              <a:pPr fontAlgn="base">
                <a:spcBef>
                  <a:spcPct val="0"/>
                </a:spcBef>
                <a:spcAft>
                  <a:spcPct val="0"/>
                </a:spcAft>
              </a:pPr>
              <a:t>13</a:t>
            </a:fld>
            <a:endParaRPr lang="en-US" altLang="en-US">
              <a:solidFill>
                <a:srgbClr val="000000"/>
              </a:solidFill>
              <a:latin typeface="Garamond" panose="02020404030301010803" pitchFamily="18" charset="0"/>
            </a:endParaRPr>
          </a:p>
        </p:txBody>
      </p:sp>
      <p:sp>
        <p:nvSpPr>
          <p:cNvPr id="145411" name="Rectangle 2"/>
          <p:cNvSpPr>
            <a:spLocks noGrp="1" noChangeArrowheads="1"/>
          </p:cNvSpPr>
          <p:nvPr>
            <p:ph type="title"/>
          </p:nvPr>
        </p:nvSpPr>
        <p:spPr/>
        <p:txBody>
          <a:bodyPr/>
          <a:lstStyle/>
          <a:p>
            <a:pPr algn="ctr" eaLnBrk="1" hangingPunct="1"/>
            <a:r>
              <a:rPr lang="en-US" altLang="en-US"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Resources as a CSF</a:t>
            </a:r>
          </a:p>
        </p:txBody>
      </p:sp>
      <p:sp>
        <p:nvSpPr>
          <p:cNvPr id="145412" name="Rectangle 3"/>
          <p:cNvSpPr>
            <a:spLocks noGrp="1" noChangeArrowheads="1"/>
          </p:cNvSpPr>
          <p:nvPr>
            <p:ph type="body" idx="1"/>
          </p:nvPr>
        </p:nvSpPr>
        <p:spPr>
          <a:xfrm>
            <a:off x="411739" y="2418050"/>
            <a:ext cx="5146098" cy="2819400"/>
          </a:xfrm>
        </p:spPr>
        <p:txBody>
          <a:bodyPr/>
          <a:lstStyle/>
          <a:p>
            <a:pPr eaLnBrk="1" hangingPunct="1">
              <a:buFont typeface="Wingdings" panose="05000000000000000000" pitchFamily="2" charset="2"/>
              <a:buChar char="ü"/>
            </a:pPr>
            <a:r>
              <a:rPr lang="en-US" altLang="en-US"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Success Factor (CSF) </a:t>
            </a:r>
            <a:r>
              <a:rPr lang="en-US" altLang="en-US" dirty="0" smtClean="0">
                <a:latin typeface="Times New Roman" panose="02020603050405020304" pitchFamily="18" charset="0"/>
                <a:cs typeface="Times New Roman" panose="02020603050405020304" pitchFamily="18" charset="0"/>
              </a:rPr>
              <a:t>= a reason why one organization is superior to another</a:t>
            </a:r>
          </a:p>
          <a:p>
            <a:pPr eaLnBrk="1" hangingPunct="1">
              <a:buFont typeface="Wingdings" panose="05000000000000000000" pitchFamily="2" charset="2"/>
              <a:buChar char="ü"/>
            </a:pPr>
            <a:endParaRPr lang="en-US" altLang="en-US" dirty="0" smtClean="0">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ü"/>
            </a:pPr>
            <a:r>
              <a:rPr lang="en-US" altLang="en-US" dirty="0" smtClean="0">
                <a:latin typeface="Times New Roman" panose="02020603050405020304" pitchFamily="18" charset="0"/>
                <a:cs typeface="Times New Roman" panose="02020603050405020304" pitchFamily="18" charset="0"/>
              </a:rPr>
              <a:t>HR can be a CSF if employees have unique skills</a:t>
            </a:r>
          </a:p>
        </p:txBody>
      </p:sp>
      <p:pic>
        <p:nvPicPr>
          <p:cNvPr id="2" name="Picture 1"/>
          <p:cNvPicPr>
            <a:picLocks noChangeAspect="1"/>
          </p:cNvPicPr>
          <p:nvPr/>
        </p:nvPicPr>
        <p:blipFill>
          <a:blip r:embed="rId2"/>
          <a:stretch>
            <a:fillRect/>
          </a:stretch>
        </p:blipFill>
        <p:spPr>
          <a:xfrm>
            <a:off x="5853113" y="1955802"/>
            <a:ext cx="6194512" cy="4765673"/>
          </a:xfrm>
          <a:prstGeom prst="rect">
            <a:avLst/>
          </a:prstGeom>
        </p:spPr>
      </p:pic>
    </p:spTree>
    <p:extLst>
      <p:ext uri="{BB962C8B-B14F-4D97-AF65-F5344CB8AC3E}">
        <p14:creationId xmlns:p14="http://schemas.microsoft.com/office/powerpoint/2010/main" val="967452171"/>
      </p:ext>
    </p:extLst>
  </p:cSld>
  <p:clrMapOvr>
    <a:masterClrMapping/>
  </p:clrMapOvr>
  <p:transition advTm="290724"/>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6"/>
          <p:cNvSpPr>
            <a:spLocks noGrp="1" noChangeArrowheads="1"/>
          </p:cNvSpPr>
          <p:nvPr>
            <p:ph type="sldNum" sz="quarter" idx="11"/>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E437E060-9873-4415-8A1D-A1544FD982FC}" type="slidenum">
              <a:rPr lang="en-US" altLang="en-US">
                <a:solidFill>
                  <a:srgbClr val="000000"/>
                </a:solidFill>
                <a:latin typeface="Garamond" panose="02020404030301010803" pitchFamily="18" charset="0"/>
              </a:rPr>
              <a:pPr fontAlgn="base">
                <a:spcBef>
                  <a:spcPct val="0"/>
                </a:spcBef>
                <a:spcAft>
                  <a:spcPct val="0"/>
                </a:spcAft>
              </a:pPr>
              <a:t>14</a:t>
            </a:fld>
            <a:endParaRPr lang="en-US" altLang="en-US">
              <a:solidFill>
                <a:srgbClr val="000000"/>
              </a:solidFill>
              <a:latin typeface="Garamond" panose="02020404030301010803" pitchFamily="18" charset="0"/>
            </a:endParaRPr>
          </a:p>
        </p:txBody>
      </p:sp>
      <p:sp>
        <p:nvSpPr>
          <p:cNvPr id="146435" name="Rectangle 4"/>
          <p:cNvSpPr>
            <a:spLocks noGrp="1" noChangeArrowheads="1"/>
          </p:cNvSpPr>
          <p:nvPr>
            <p:ph type="ctrTitle"/>
          </p:nvPr>
        </p:nvSpPr>
        <p:spPr>
          <a:xfrm>
            <a:off x="1524000" y="554182"/>
            <a:ext cx="9144000" cy="1066800"/>
          </a:xfrm>
        </p:spPr>
        <p:txBody>
          <a:bodyPr/>
          <a:lstStyle/>
          <a:p>
            <a:pPr eaLnBrk="1" hangingPunct="1"/>
            <a:r>
              <a:rPr lang="en-US" alt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Coaching and Mentoring</a:t>
            </a:r>
          </a:p>
        </p:txBody>
      </p:sp>
      <p:pic>
        <p:nvPicPr>
          <p:cNvPr id="2" name="Picture 1"/>
          <p:cNvPicPr>
            <a:picLocks noChangeAspect="1"/>
          </p:cNvPicPr>
          <p:nvPr/>
        </p:nvPicPr>
        <p:blipFill>
          <a:blip r:embed="rId2"/>
          <a:stretch>
            <a:fillRect/>
          </a:stretch>
        </p:blipFill>
        <p:spPr>
          <a:xfrm>
            <a:off x="2191491" y="1850020"/>
            <a:ext cx="8047018" cy="4506330"/>
          </a:xfrm>
          <a:prstGeom prst="rect">
            <a:avLst/>
          </a:prstGeom>
        </p:spPr>
      </p:pic>
    </p:spTree>
    <p:extLst>
      <p:ext uri="{BB962C8B-B14F-4D97-AF65-F5344CB8AC3E}">
        <p14:creationId xmlns:p14="http://schemas.microsoft.com/office/powerpoint/2010/main" val="3391972158"/>
      </p:ext>
    </p:extLst>
  </p:cSld>
  <p:clrMapOvr>
    <a:masterClrMapping/>
  </p:clrMapOvr>
  <mc:AlternateContent xmlns:mc="http://schemas.openxmlformats.org/markup-compatibility/2006" xmlns:p14="http://schemas.microsoft.com/office/powerpoint/2010/main">
    <mc:Choice Requires="p14">
      <p:transition spd="slow" p14:dur="2000" advTm="15290"/>
    </mc:Choice>
    <mc:Fallback xmlns="">
      <p:transition spd="slow" advTm="152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29FD171C-4A4B-4BF1-9EB3-52F6BAAE8115}"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15</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47459" name="Rectangle 2"/>
          <p:cNvSpPr>
            <a:spLocks noGrp="1" noChangeArrowheads="1"/>
          </p:cNvSpPr>
          <p:nvPr>
            <p:ph type="title"/>
          </p:nvPr>
        </p:nvSpPr>
        <p:spPr/>
        <p:txBody>
          <a:bodyPr/>
          <a:lstStyle/>
          <a:p>
            <a:pPr algn="ctr" eaLnBrk="1" hangingPunct="1"/>
            <a:r>
              <a:rPr lang="en-US" alt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Coaching and Mentoring</a:t>
            </a:r>
          </a:p>
        </p:txBody>
      </p:sp>
      <p:sp>
        <p:nvSpPr>
          <p:cNvPr id="147460" name="Rectangle 3"/>
          <p:cNvSpPr>
            <a:spLocks noGrp="1" noChangeArrowheads="1"/>
          </p:cNvSpPr>
          <p:nvPr>
            <p:ph type="body" idx="1"/>
          </p:nvPr>
        </p:nvSpPr>
        <p:spPr>
          <a:xfrm>
            <a:off x="311727" y="1690688"/>
            <a:ext cx="5437909" cy="4351338"/>
          </a:xfrm>
        </p:spPr>
        <p:txBody>
          <a:bodyPr>
            <a:noAutofit/>
          </a:bodyPr>
          <a:lstStyle/>
          <a:p>
            <a:pPr algn="just" eaLnBrk="1" hangingPunct="1">
              <a:lnSpc>
                <a:spcPct val="150000"/>
              </a:lnSpc>
              <a:buFont typeface="Wingdings" panose="05000000000000000000" pitchFamily="2" charset="2"/>
              <a:buChar char="Ø"/>
            </a:pPr>
            <a:r>
              <a:rPr lang="en-US" altLang="en-US" sz="2400" dirty="0">
                <a:latin typeface="Times New Roman" panose="02020603050405020304" pitchFamily="18" charset="0"/>
                <a:cs typeface="Times New Roman" panose="02020603050405020304" pitchFamily="18" charset="0"/>
              </a:rPr>
              <a:t>These definitions indicate some overlap and some differences between Mentoring and Coaching. </a:t>
            </a:r>
            <a:endParaRPr lang="en-US" altLang="en-US" sz="2400" dirty="0" smtClean="0">
              <a:latin typeface="Times New Roman" panose="02020603050405020304" pitchFamily="18" charset="0"/>
              <a:cs typeface="Times New Roman" panose="02020603050405020304" pitchFamily="18" charset="0"/>
            </a:endParaRPr>
          </a:p>
          <a:p>
            <a:pPr lvl="1" algn="just">
              <a:lnSpc>
                <a:spcPct val="150000"/>
              </a:lnSpc>
              <a:buFont typeface="Courier New" panose="02070309020205020404" pitchFamily="49" charset="0"/>
              <a:buChar char="o"/>
            </a:pPr>
            <a:r>
              <a:rPr lang="en-US" altLang="en-US" dirty="0" smtClean="0">
                <a:latin typeface="Times New Roman" panose="02020603050405020304" pitchFamily="18" charset="0"/>
                <a:cs typeface="Times New Roman" panose="02020603050405020304" pitchFamily="18" charset="0"/>
              </a:rPr>
              <a:t>Mentoring </a:t>
            </a:r>
            <a:r>
              <a:rPr lang="en-US" altLang="en-US" dirty="0">
                <a:latin typeface="Times New Roman" panose="02020603050405020304" pitchFamily="18" charset="0"/>
                <a:cs typeface="Times New Roman" panose="02020603050405020304" pitchFamily="18" charset="0"/>
              </a:rPr>
              <a:t>is often seen as a longer term process, for example offering support during a career change such as induction or becoming a senior manager.</a:t>
            </a:r>
          </a:p>
        </p:txBody>
      </p:sp>
      <p:pic>
        <p:nvPicPr>
          <p:cNvPr id="2" name="Picture 1"/>
          <p:cNvPicPr>
            <a:picLocks noChangeAspect="1"/>
          </p:cNvPicPr>
          <p:nvPr/>
        </p:nvPicPr>
        <p:blipFill>
          <a:blip r:embed="rId2"/>
          <a:stretch>
            <a:fillRect/>
          </a:stretch>
        </p:blipFill>
        <p:spPr>
          <a:xfrm>
            <a:off x="6082145" y="1969874"/>
            <a:ext cx="5793243" cy="4435969"/>
          </a:xfrm>
          <a:prstGeom prst="rect">
            <a:avLst/>
          </a:prstGeom>
        </p:spPr>
      </p:pic>
    </p:spTree>
    <p:extLst>
      <p:ext uri="{BB962C8B-B14F-4D97-AF65-F5344CB8AC3E}">
        <p14:creationId xmlns:p14="http://schemas.microsoft.com/office/powerpoint/2010/main" val="3961076083"/>
      </p:ext>
    </p:extLst>
  </p:cSld>
  <p:clrMapOvr>
    <a:masterClrMapping/>
  </p:clrMapOvr>
  <p:transition advTm="29911"/>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1D10D2D9-0D82-48F4-9C64-168AB67BAA21}"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16</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48483" name="Rectangle 2"/>
          <p:cNvSpPr>
            <a:spLocks noGrp="1" noChangeArrowheads="1"/>
          </p:cNvSpPr>
          <p:nvPr>
            <p:ph type="title"/>
          </p:nvPr>
        </p:nvSpPr>
        <p:spPr/>
        <p:txBody>
          <a:bodyPr/>
          <a:lstStyle/>
          <a:p>
            <a:pPr algn="ctr" eaLnBrk="1" hangingPunct="1"/>
            <a:r>
              <a:rPr lang="en-US" alt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Mentoring</a:t>
            </a:r>
          </a:p>
        </p:txBody>
      </p:sp>
      <p:sp>
        <p:nvSpPr>
          <p:cNvPr id="148484" name="Rectangle 3"/>
          <p:cNvSpPr>
            <a:spLocks noGrp="1" noChangeArrowheads="1"/>
          </p:cNvSpPr>
          <p:nvPr>
            <p:ph type="body" idx="1"/>
          </p:nvPr>
        </p:nvSpPr>
        <p:spPr/>
        <p:txBody>
          <a:bodyPr>
            <a:normAutofit/>
          </a:bodyPr>
          <a:lstStyle/>
          <a:p>
            <a:pPr algn="just" eaLnBrk="1" hangingPunct="1">
              <a:lnSpc>
                <a:spcPct val="150000"/>
              </a:lnSpc>
            </a:pPr>
            <a:r>
              <a:rPr lang="en-US" altLang="en-US" dirty="0" smtClean="0">
                <a:latin typeface="Times New Roman" panose="02020603050405020304" pitchFamily="18" charset="0"/>
                <a:cs typeface="Times New Roman" panose="02020603050405020304" pitchFamily="18" charset="0"/>
              </a:rPr>
              <a:t>Mentoring is usually concerned with supporting practitioners whilst they make a significant career transition.</a:t>
            </a:r>
          </a:p>
          <a:p>
            <a:pPr algn="just" eaLnBrk="1" hangingPunct="1">
              <a:lnSpc>
                <a:spcPct val="150000"/>
              </a:lnSpc>
            </a:pPr>
            <a:r>
              <a:rPr lang="en-US" altLang="en-US" dirty="0" smtClean="0">
                <a:latin typeface="Times New Roman" panose="02020603050405020304" pitchFamily="18" charset="0"/>
                <a:cs typeface="Times New Roman" panose="02020603050405020304" pitchFamily="18" charset="0"/>
              </a:rPr>
              <a:t>Mentoring in intended to be supportive of the individual and occurs ‘at need’. Here the emphasis is on ready and confidential access to a ‘critical friend’ who can be used as a sounding board and who offers a free form of advice.</a:t>
            </a:r>
          </a:p>
        </p:txBody>
      </p:sp>
    </p:spTree>
    <p:extLst>
      <p:ext uri="{BB962C8B-B14F-4D97-AF65-F5344CB8AC3E}">
        <p14:creationId xmlns:p14="http://schemas.microsoft.com/office/powerpoint/2010/main" val="3573837758"/>
      </p:ext>
    </p:extLst>
  </p:cSld>
  <p:clrMapOvr>
    <a:masterClrMapping/>
  </p:clrMapOvr>
  <p:transition advTm="45514"/>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86E472B9-5743-4D0A-B582-AD700883C701}"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17</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49507" name="Rectangle 2"/>
          <p:cNvSpPr>
            <a:spLocks noGrp="1" noChangeArrowheads="1"/>
          </p:cNvSpPr>
          <p:nvPr>
            <p:ph type="title"/>
          </p:nvPr>
        </p:nvSpPr>
        <p:spPr/>
        <p:txBody>
          <a:bodyPr/>
          <a:lstStyle/>
          <a:p>
            <a:pPr algn="ctr" eaLnBrk="1" hangingPunct="1"/>
            <a:r>
              <a:rPr lang="en-US" alt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Coaching</a:t>
            </a:r>
          </a:p>
        </p:txBody>
      </p:sp>
      <p:sp>
        <p:nvSpPr>
          <p:cNvPr id="149508" name="Rectangle 3"/>
          <p:cNvSpPr>
            <a:spLocks noGrp="1" noChangeArrowheads="1"/>
          </p:cNvSpPr>
          <p:nvPr>
            <p:ph type="body" idx="1"/>
          </p:nvPr>
        </p:nvSpPr>
        <p:spPr>
          <a:xfrm>
            <a:off x="838200" y="1825625"/>
            <a:ext cx="5424055" cy="4351338"/>
          </a:xfrm>
        </p:spPr>
        <p:txBody>
          <a:bodyPr>
            <a:normAutofit/>
          </a:bodyPr>
          <a:lstStyle/>
          <a:p>
            <a:pPr algn="just" eaLnBrk="1" hangingPunct="1"/>
            <a:r>
              <a:rPr lang="en-US" altLang="en-US" dirty="0" smtClean="0">
                <a:latin typeface="Times New Roman" panose="02020603050405020304" pitchFamily="18" charset="0"/>
                <a:cs typeface="Times New Roman" panose="02020603050405020304" pitchFamily="18" charset="0"/>
              </a:rPr>
              <a:t>Coaching is normally used to support the process of reviewing established or emerging practices. It is focused on innovation, change or specific skills.</a:t>
            </a:r>
          </a:p>
          <a:p>
            <a:pPr algn="just" eaLnBrk="1" hangingPunct="1"/>
            <a:r>
              <a:rPr lang="en-US" altLang="en-US" dirty="0" smtClean="0">
                <a:latin typeface="Times New Roman" panose="02020603050405020304" pitchFamily="18" charset="0"/>
                <a:cs typeface="Times New Roman" panose="02020603050405020304" pitchFamily="18" charset="0"/>
              </a:rPr>
              <a:t>Coaching is conceived as a more structured learning process aimed at explicit professional development in an agreed area of performance.</a:t>
            </a:r>
          </a:p>
        </p:txBody>
      </p:sp>
      <p:pic>
        <p:nvPicPr>
          <p:cNvPr id="1026" name="Picture 2" descr="What is coaching? - Visionnai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5647" y="1825625"/>
            <a:ext cx="5350420" cy="4201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4101012"/>
      </p:ext>
    </p:extLst>
  </p:cSld>
  <p:clrMapOvr>
    <a:masterClrMapping/>
  </p:clrMapOvr>
  <p:transition advTm="76437"/>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1"/>
            <a:ext cx="12330544" cy="6781522"/>
          </a:xfrm>
          <a:prstGeom prst="rect">
            <a:avLst/>
          </a:prstGeom>
        </p:spPr>
      </p:pic>
    </p:spTree>
    <p:extLst>
      <p:ext uri="{BB962C8B-B14F-4D97-AF65-F5344CB8AC3E}">
        <p14:creationId xmlns:p14="http://schemas.microsoft.com/office/powerpoint/2010/main" val="247912984"/>
      </p:ext>
    </p:extLst>
  </p:cSld>
  <p:clrMapOvr>
    <a:masterClrMapping/>
  </p:clrMapOvr>
  <mc:AlternateContent xmlns:mc="http://schemas.openxmlformats.org/markup-compatibility/2006" xmlns:p14="http://schemas.microsoft.com/office/powerpoint/2010/main">
    <mc:Choice Requires="p14">
      <p:transition spd="slow" p14:dur="2000" advTm="150382"/>
    </mc:Choice>
    <mc:Fallback xmlns="">
      <p:transition spd="slow" advTm="15038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EB57897B-0AB1-426D-9509-0847D5882F89}"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19</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53603" name="Rectangle 6"/>
          <p:cNvSpPr>
            <a:spLocks noGrp="1" noChangeArrowheads="1"/>
          </p:cNvSpPr>
          <p:nvPr>
            <p:ph type="title"/>
          </p:nvPr>
        </p:nvSpPr>
        <p:spPr>
          <a:xfrm>
            <a:off x="1377380" y="300833"/>
            <a:ext cx="9421091" cy="712787"/>
          </a:xfrm>
        </p:spPr>
        <p:txBody>
          <a:bodyPr>
            <a:noAutofit/>
          </a:bodyPr>
          <a:lstStyle/>
          <a:p>
            <a:pPr algn="ctr" eaLnBrk="1" hangingPunct="1"/>
            <a: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learning (the transformational dimension)</a:t>
            </a:r>
          </a:p>
        </p:txBody>
      </p:sp>
      <p:sp>
        <p:nvSpPr>
          <p:cNvPr id="153604" name="Rectangle 3"/>
          <p:cNvSpPr>
            <a:spLocks noGrp="1" noChangeArrowheads="1"/>
          </p:cNvSpPr>
          <p:nvPr>
            <p:ph type="body" idx="1"/>
          </p:nvPr>
        </p:nvSpPr>
        <p:spPr>
          <a:xfrm>
            <a:off x="509451" y="990600"/>
            <a:ext cx="10881360" cy="1752600"/>
          </a:xfrm>
        </p:spPr>
        <p:txBody>
          <a:bodyPr>
            <a:noAutofit/>
          </a:bodyPr>
          <a:lstStyle/>
          <a:p>
            <a:pPr algn="just" eaLnBrk="1" hangingPunct="1">
              <a:lnSpc>
                <a:spcPct val="150000"/>
              </a:lnSpc>
              <a:buFont typeface="Wingdings" panose="05000000000000000000" pitchFamily="2" charset="2"/>
              <a:buNone/>
            </a:pPr>
            <a:r>
              <a:rPr lang="en-US" altLang="en-US" sz="2400" dirty="0">
                <a:latin typeface="Times New Roman" panose="02020603050405020304" pitchFamily="18" charset="0"/>
                <a:cs typeface="Times New Roman" panose="02020603050405020304" pitchFamily="18" charset="0"/>
              </a:rPr>
              <a:t>	In Mentoring and Coaching transformation or change comes about through the learning conversation. The conversation enables the process of Mentoring/Coaching in which there needs to be an explicit focus on learning.  </a:t>
            </a:r>
          </a:p>
        </p:txBody>
      </p:sp>
      <p:pic>
        <p:nvPicPr>
          <p:cNvPr id="153605" name="Picture 4" descr="Cycl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451" y="3032126"/>
            <a:ext cx="55784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06" name="TextBox 6"/>
          <p:cNvSpPr txBox="1">
            <a:spLocks noChangeArrowheads="1"/>
          </p:cNvSpPr>
          <p:nvPr/>
        </p:nvSpPr>
        <p:spPr bwMode="auto">
          <a:xfrm>
            <a:off x="6567055" y="3032125"/>
            <a:ext cx="4530436"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sz="3200" dirty="0">
                <a:solidFill>
                  <a:srgbClr val="000000"/>
                </a:solidFill>
                <a:latin typeface="Times New Roman" panose="02020603050405020304" pitchFamily="18" charset="0"/>
                <a:cs typeface="Times New Roman" panose="02020603050405020304" pitchFamily="18" charset="0"/>
              </a:rPr>
              <a:t>This model can be applied to developing leaders and managers </a:t>
            </a:r>
            <a:r>
              <a:rPr lang="en-GB" altLang="en-US" sz="3200" dirty="0" smtClean="0">
                <a:solidFill>
                  <a:srgbClr val="000000"/>
                </a:solidFill>
                <a:latin typeface="Times New Roman" panose="02020603050405020304" pitchFamily="18" charset="0"/>
                <a:cs typeface="Times New Roman" panose="02020603050405020304" pitchFamily="18" charset="0"/>
              </a:rPr>
              <a:t>i.e.: </a:t>
            </a:r>
            <a:r>
              <a:rPr lang="en-GB" altLang="en-US" sz="3200" dirty="0">
                <a:solidFill>
                  <a:srgbClr val="000000"/>
                </a:solidFill>
                <a:latin typeface="Times New Roman" panose="02020603050405020304" pitchFamily="18" charset="0"/>
                <a:cs typeface="Times New Roman" panose="02020603050405020304" pitchFamily="18" charset="0"/>
              </a:rPr>
              <a:t>understanding themselves before understanding others!</a:t>
            </a:r>
          </a:p>
        </p:txBody>
      </p:sp>
    </p:spTree>
    <p:extLst>
      <p:ext uri="{BB962C8B-B14F-4D97-AF65-F5344CB8AC3E}">
        <p14:creationId xmlns:p14="http://schemas.microsoft.com/office/powerpoint/2010/main" val="3232447622"/>
      </p:ext>
    </p:extLst>
  </p:cSld>
  <p:clrMapOvr>
    <a:masterClrMapping/>
  </p:clrMapOvr>
  <p:transition advTm="77822"/>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9E82F7A8-23EA-4F27-A6A9-B04203600F6D}"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20</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54627" name="Rectangle 2"/>
          <p:cNvSpPr>
            <a:spLocks noGrp="1" noChangeArrowheads="1"/>
          </p:cNvSpPr>
          <p:nvPr>
            <p:ph type="title"/>
          </p:nvPr>
        </p:nvSpPr>
        <p:spPr>
          <a:xfrm>
            <a:off x="1981200" y="381000"/>
            <a:ext cx="8229600" cy="712788"/>
          </a:xfrm>
        </p:spPr>
        <p:txBody>
          <a:bodyPr anchor="ctr">
            <a:noAutofit/>
          </a:bodyPr>
          <a:lstStyle/>
          <a:p>
            <a:pPr eaLnBrk="1" hangingPunct="1"/>
            <a: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Mentoring and Coaching is </a:t>
            </a:r>
            <a:r>
              <a:rPr lang="en-US" altLang="en-US"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a:t>
            </a:r>
            <a: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4628" name="Rectangle 3"/>
          <p:cNvSpPr>
            <a:spLocks noGrp="1" noChangeArrowheads="1"/>
          </p:cNvSpPr>
          <p:nvPr>
            <p:ph type="body" idx="1"/>
          </p:nvPr>
        </p:nvSpPr>
        <p:spPr>
          <a:xfrm>
            <a:off x="526473" y="1093788"/>
            <a:ext cx="11402291" cy="3962400"/>
          </a:xfrm>
        </p:spPr>
        <p:txBody>
          <a:bodyPr>
            <a:noAutofit/>
          </a:bodyPr>
          <a:lstStyle/>
          <a:p>
            <a:pPr algn="just" eaLnBrk="1" hangingPunct="1">
              <a:lnSpc>
                <a:spcPct val="170000"/>
              </a:lnSpc>
              <a:spcBef>
                <a:spcPct val="0"/>
              </a:spcBef>
            </a:pPr>
            <a:r>
              <a:rPr lang="en-US" altLang="en-US" dirty="0" smtClean="0">
                <a:latin typeface="Times New Roman" panose="02020603050405020304" pitchFamily="18" charset="0"/>
                <a:cs typeface="Times New Roman" panose="02020603050405020304" pitchFamily="18" charset="0"/>
              </a:rPr>
              <a:t>Mentoring and Coaching is </a:t>
            </a:r>
            <a:r>
              <a:rPr lang="en-US" altLang="en-US" b="1" u="sng" dirty="0" smtClean="0">
                <a:latin typeface="Times New Roman" panose="02020603050405020304" pitchFamily="18" charset="0"/>
                <a:cs typeface="Times New Roman" panose="02020603050405020304" pitchFamily="18" charset="0"/>
              </a:rPr>
              <a:t>not</a:t>
            </a:r>
            <a:r>
              <a:rPr lang="en-US" altLang="en-US" dirty="0" smtClean="0">
                <a:latin typeface="Times New Roman" panose="02020603050405020304" pitchFamily="18" charset="0"/>
                <a:cs typeface="Times New Roman" panose="02020603050405020304" pitchFamily="18" charset="0"/>
              </a:rPr>
              <a:t> counseling although some counseling skills may be used by the Mentor/Coach. Learning conversations do not focus on personal problems.</a:t>
            </a:r>
          </a:p>
          <a:p>
            <a:pPr algn="just" eaLnBrk="1" hangingPunct="1">
              <a:lnSpc>
                <a:spcPct val="170000"/>
              </a:lnSpc>
              <a:spcBef>
                <a:spcPct val="0"/>
              </a:spcBef>
            </a:pP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coaching process does </a:t>
            </a:r>
            <a:r>
              <a:rPr lang="en-US" b="1" u="sng" dirty="0">
                <a:latin typeface="Times New Roman" panose="02020603050405020304" pitchFamily="18" charset="0"/>
                <a:cs typeface="Times New Roman" panose="02020603050405020304" pitchFamily="18" charset="0"/>
              </a:rPr>
              <a:t>not</a:t>
            </a:r>
            <a:r>
              <a:rPr lang="en-US" dirty="0">
                <a:latin typeface="Times New Roman" panose="02020603050405020304" pitchFamily="18" charset="0"/>
                <a:cs typeface="Times New Roman" panose="02020603050405020304" pitchFamily="18" charset="0"/>
              </a:rPr>
              <a:t> include advising or counseling, and focuses instead on individuals or groups setting and reaching their own objectives. Training: Training programs are based on objectives set out by the trainer or instructor.</a:t>
            </a:r>
            <a:endParaRPr lang="en-US" alt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507334"/>
      </p:ext>
    </p:extLst>
  </p:cSld>
  <p:clrMapOvr>
    <a:masterClrMapping/>
  </p:clrMapOvr>
  <p:transition advTm="57892"/>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6740741" cy="1077218"/>
          </a:xfrm>
          <a:prstGeom prst="rect">
            <a:avLst/>
          </a:prstGeom>
          <a:noFill/>
        </p:spPr>
        <p:txBody>
          <a:bodyPr wrap="square" rtlCol="0">
            <a:spAutoFit/>
          </a:bodyPr>
          <a:lstStyle/>
          <a:p>
            <a:pPr algn="ctr"/>
            <a:r>
              <a:rPr lang="en-US" sz="3200" b="1" dirty="0">
                <a:solidFill>
                  <a:srgbClr val="0070C0"/>
                </a:solidFill>
                <a:effectLst>
                  <a:outerShdw blurRad="38100" dist="38100" dir="2700000" algn="tl">
                    <a:srgbClr val="000000">
                      <a:alpha val="43137"/>
                    </a:srgbClr>
                  </a:outerShdw>
                </a:effectLst>
              </a:rPr>
              <a:t>Difference between Training and Business Training</a:t>
            </a:r>
            <a:endParaRPr lang="en-US" sz="32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495028"/>
            <a:ext cx="8578137" cy="4401205"/>
          </a:xfrm>
          <a:prstGeom prst="rect">
            <a:avLst/>
          </a:prstGeom>
          <a:noFill/>
        </p:spPr>
        <p:txBody>
          <a:bodyPr wrap="square" rtlCol="0">
            <a:spAutoFit/>
          </a:bodyPr>
          <a:lstStyle/>
          <a:p>
            <a:r>
              <a:rPr lang="en-US" sz="2400" b="1" dirty="0">
                <a:solidFill>
                  <a:schemeClr val="accent5">
                    <a:lumMod val="50000"/>
                  </a:schemeClr>
                </a:solidFill>
              </a:rPr>
              <a:t>Training </a:t>
            </a:r>
            <a:r>
              <a:rPr lang="en-US" sz="2400" b="1" dirty="0"/>
              <a:t>: </a:t>
            </a:r>
            <a:r>
              <a:rPr lang="en-US" sz="2400" dirty="0"/>
              <a:t> </a:t>
            </a:r>
            <a:r>
              <a:rPr lang="en-US" sz="2200" dirty="0"/>
              <a:t>A series of activities designed to assist an individual, gain new knowledge, acquire new skill, or enhance the existing ones, aiming to change his/her final behaviors.</a:t>
            </a:r>
          </a:p>
          <a:p>
            <a:endParaRPr lang="en-US" sz="2200" b="1" dirty="0"/>
          </a:p>
          <a:p>
            <a:r>
              <a:rPr lang="en-US" sz="2400" b="1" dirty="0">
                <a:solidFill>
                  <a:schemeClr val="accent5">
                    <a:lumMod val="50000"/>
                  </a:schemeClr>
                </a:solidFill>
              </a:rPr>
              <a:t>Business Training</a:t>
            </a:r>
            <a:r>
              <a:rPr lang="en-US" sz="2400" b="1" i="1" dirty="0">
                <a:solidFill>
                  <a:schemeClr val="accent5">
                    <a:lumMod val="50000"/>
                  </a:schemeClr>
                </a:solidFill>
              </a:rPr>
              <a:t>: </a:t>
            </a:r>
            <a:r>
              <a:rPr lang="en-US" sz="2200" dirty="0"/>
              <a:t>A planned effort by a company to facilitate employees’ learning of job-related competencies.</a:t>
            </a:r>
            <a:br>
              <a:rPr lang="en-US" sz="2200" dirty="0"/>
            </a:br>
            <a:endParaRPr lang="en-US" sz="2200" dirty="0"/>
          </a:p>
          <a:p>
            <a:pPr lvl="1"/>
            <a:r>
              <a:rPr lang="en-US" sz="2000" dirty="0"/>
              <a:t>Competencies include knowledge, skills and behavior critical for successful job performance.</a:t>
            </a:r>
            <a:br>
              <a:rPr lang="en-US" sz="2000" dirty="0"/>
            </a:br>
            <a:endParaRPr lang="en-US" sz="2000" dirty="0"/>
          </a:p>
          <a:p>
            <a:r>
              <a:rPr lang="en-US" sz="2200" dirty="0"/>
              <a:t>The goal of training is for employees to master the competencies and apply them to their day-to-day activities.</a:t>
            </a: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50785"/>
    </mc:Choice>
    <mc:Fallback xmlns="">
      <p:transition spd="slow" advTm="15078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1" y="1685495"/>
            <a:ext cx="826348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558582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Training as an open system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8" y="2095405"/>
            <a:ext cx="7506854" cy="5078313"/>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Any </a:t>
            </a:r>
            <a:r>
              <a:rPr lang="en-GB" dirty="0">
                <a:latin typeface="Times New Roman" panose="02020603050405020304" pitchFamily="18" charset="0"/>
                <a:cs typeface="Times New Roman" panose="02020603050405020304" pitchFamily="18" charset="0"/>
              </a:rPr>
              <a:t>training system should provide employees with the talent (knowledge, skills, and attitudes) needed to perform more </a:t>
            </a:r>
            <a:r>
              <a:rPr lang="en-GB" dirty="0" smtClean="0">
                <a:latin typeface="Times New Roman" panose="02020603050405020304" pitchFamily="18" charset="0"/>
                <a:cs typeface="Times New Roman" panose="02020603050405020304" pitchFamily="18" charset="0"/>
              </a:rPr>
              <a:t>effectively. However</a:t>
            </a:r>
            <a:r>
              <a:rPr lang="en-GB" dirty="0">
                <a:latin typeface="Times New Roman" panose="02020603050405020304" pitchFamily="18" charset="0"/>
                <a:cs typeface="Times New Roman" panose="02020603050405020304" pitchFamily="18" charset="0"/>
              </a:rPr>
              <a:t>, training is only an opportunity for learning. What is learned depends on many factors, such as the </a:t>
            </a:r>
            <a:r>
              <a:rPr lang="en-GB" u="sng" dirty="0">
                <a:solidFill>
                  <a:schemeClr val="accent5">
                    <a:lumMod val="50000"/>
                  </a:schemeClr>
                </a:solidFill>
                <a:latin typeface="Times New Roman" panose="02020603050405020304" pitchFamily="18" charset="0"/>
                <a:cs typeface="Times New Roman" panose="02020603050405020304" pitchFamily="18" charset="0"/>
              </a:rPr>
              <a:t>design and implementation of training, the motivation and learning style of the trainees, and the organization's learning climate</a:t>
            </a:r>
            <a:r>
              <a:rPr lang="en-GB" u="sng" dirty="0" smtClean="0">
                <a:solidFill>
                  <a:schemeClr val="accent5">
                    <a:lumMod val="50000"/>
                  </a:schemeClr>
                </a:solidFill>
                <a:latin typeface="Times New Roman" panose="02020603050405020304" pitchFamily="18" charset="0"/>
                <a:cs typeface="Times New Roman" panose="02020603050405020304" pitchFamily="18" charset="0"/>
              </a:rPr>
              <a:t>.</a:t>
            </a:r>
            <a:endParaRPr lang="en-GB" u="sng" dirty="0">
              <a:solidFill>
                <a:schemeClr val="accent5">
                  <a:lumMod val="50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An open system depends on the environment for the input that supports the system. A business, for example, needs raw materials, capital, and employees in order to operate. The environmental inputs are transformed into outputs by the system's processes.</a:t>
            </a:r>
            <a:endParaRPr lang="en-GB" u="sng" dirty="0">
              <a:latin typeface="Times New Roman" panose="02020603050405020304" pitchFamily="18" charset="0"/>
              <a:cs typeface="Times New Roman" panose="02020603050405020304" pitchFamily="18" charset="0"/>
            </a:endParaRPr>
          </a:p>
          <a:p>
            <a:pPr algn="just">
              <a:lnSpc>
                <a:spcPct val="150000"/>
              </a:lnSpc>
            </a:pP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4">
            <a:extLst>
              <a:ext uri="{FF2B5EF4-FFF2-40B4-BE49-F238E27FC236}">
                <a16:creationId xmlns="" xmlns:a16="http://schemas.microsoft.com/office/drawing/2014/main" id="{6D319059-1303-4A7F-B3C4-A3B36E4179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37964" y="2185495"/>
            <a:ext cx="3043778" cy="212326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86645"/>
    </mc:Choice>
    <mc:Fallback xmlns="">
      <p:transition advTm="86645"/>
    </mc:Fallback>
  </mc:AlternateContent>
  <p:timing>
    <p:tnLst>
      <p:par>
        <p:cTn id="1" dur="indefinite" restart="never" nodeType="tmRoot"/>
      </p:par>
    </p:tnLst>
  </p:timing>
  <p:extLst mod="1"/>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8" y="2233698"/>
            <a:ext cx="10196747" cy="3877985"/>
          </a:xfrm>
          <a:prstGeom prst="rect">
            <a:avLst/>
          </a:prstGeom>
          <a:noFill/>
        </p:spPr>
        <p:txBody>
          <a:bodyPr wrap="square" rtlCol="0">
            <a:spAutoFit/>
          </a:bodyPr>
          <a:lstStyle/>
          <a:p>
            <a:pPr algn="just"/>
            <a:r>
              <a:rPr lang="en-GB" sz="2400" dirty="0">
                <a:latin typeface="Times New Roman" panose="02020603050405020304" pitchFamily="18" charset="0"/>
                <a:cs typeface="Times New Roman" panose="02020603050405020304" pitchFamily="18" charset="0"/>
              </a:rPr>
              <a:t>Many open systems exist as part of another open system and, therefore, are called subsystems of that larger system. </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For example, a product assembly system is a subsystem of a manufacturing system, which itself is a subsystem of the company, which is a subsystem of the industry, and so on.</a:t>
            </a:r>
          </a:p>
          <a:p>
            <a:pPr algn="just"/>
            <a:r>
              <a:rPr lang="en-GB" sz="2400" dirty="0">
                <a:latin typeface="Times New Roman" panose="02020603050405020304" pitchFamily="18" charset="0"/>
                <a:cs typeface="Times New Roman" panose="02020603050405020304" pitchFamily="18" charset="0"/>
              </a:rPr>
              <a:t> Training can be seen as a subsystem within the larger human resources (HR) unit, which itself is a subsystem of the company</a:t>
            </a:r>
            <a:endParaRPr lang="en-US" sz="24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 xmlns:a16="http://schemas.microsoft.com/office/drawing/2014/main" id="{F9A80F9F-74DB-1D57-04E8-E20E92A09B0A}"/>
              </a:ext>
            </a:extLst>
          </p:cNvPr>
          <p:cNvSpPr txBox="1"/>
          <p:nvPr/>
        </p:nvSpPr>
        <p:spPr>
          <a:xfrm>
            <a:off x="2452278" y="1083696"/>
            <a:ext cx="558582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Training as an open system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7135206"/>
      </p:ext>
    </p:extLst>
  </p:cSld>
  <p:clrMapOvr>
    <a:masterClrMapping/>
  </p:clrMapOvr>
  <mc:AlternateContent xmlns:mc="http://schemas.openxmlformats.org/markup-compatibility/2006" xmlns:p14="http://schemas.microsoft.com/office/powerpoint/2010/main">
    <mc:Choice Requires="p14">
      <p:transition p14:dur="10" advTm="62281"/>
    </mc:Choice>
    <mc:Fallback xmlns="">
      <p:transition advTm="6228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1" y="1685495"/>
            <a:ext cx="7141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3140" y="2226016"/>
            <a:ext cx="6645187" cy="3693319"/>
          </a:xfrm>
          <a:prstGeom prst="rect">
            <a:avLst/>
          </a:prstGeom>
          <a:noFill/>
        </p:spPr>
        <p:txBody>
          <a:bodyPr wrap="square" rtlCol="0">
            <a:spAutoFit/>
          </a:bodyPr>
          <a:lstStyle/>
          <a:p>
            <a:pPr algn="just"/>
            <a:r>
              <a:rPr lang="en-US" dirty="0">
                <a:latin typeface="Times New Roman" panose="02020603050405020304" pitchFamily="18" charset="0"/>
                <a:cs typeface="Times New Roman" panose="02020603050405020304" pitchFamily="18" charset="0"/>
              </a:rPr>
              <a:t>Figure 1.2 illustrates </a:t>
            </a:r>
            <a:r>
              <a:rPr lang="en-GB" dirty="0">
                <a:latin typeface="Times New Roman" panose="02020603050405020304" pitchFamily="18" charset="0"/>
                <a:cs typeface="Times New Roman" panose="02020603050405020304" pitchFamily="18" charset="0"/>
              </a:rPr>
              <a:t> some of the exchanges that take place between the training system and the larger organizational system. </a:t>
            </a:r>
          </a:p>
          <a:p>
            <a:pPr algn="just"/>
            <a:endParaRPr lang="en-GB"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Training processes transform the inputs of the organization into usable output for the organization (improved knowledge, skills, and attitudes; job performance; and so on).</a:t>
            </a:r>
          </a:p>
          <a:p>
            <a:pPr algn="just"/>
            <a:endParaRPr lang="en-GB"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 Looking at the training unit from an open system perspective shows how interconnected training activities are with what is happening elsewhere in the organization</a:t>
            </a:r>
            <a:endParaRPr lang="en-US" dirty="0">
              <a:latin typeface="Times New Roman" panose="02020603050405020304" pitchFamily="18" charset="0"/>
              <a:cs typeface="Times New Roman" panose="02020603050405020304" pitchFamily="18" charset="0"/>
            </a:endParaRPr>
          </a:p>
          <a:p>
            <a:pPr algn="just"/>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4">
            <a:extLst>
              <a:ext uri="{FF2B5EF4-FFF2-40B4-BE49-F238E27FC236}">
                <a16:creationId xmlns="" xmlns:a16="http://schemas.microsoft.com/office/drawing/2014/main" id="{06011163-FA94-4EC0-98C0-23A1C1D350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3616" y="2101396"/>
            <a:ext cx="3975677" cy="3278545"/>
          </a:xfrm>
          <a:prstGeom prst="rect">
            <a:avLst/>
          </a:prstGeom>
        </p:spPr>
      </p:pic>
      <p:sp>
        <p:nvSpPr>
          <p:cNvPr id="12" name="TextBox 11">
            <a:extLst>
              <a:ext uri="{FF2B5EF4-FFF2-40B4-BE49-F238E27FC236}">
                <a16:creationId xmlns="" xmlns:a16="http://schemas.microsoft.com/office/drawing/2014/main" id="{F9A80F9F-74DB-1D57-04E8-E20E92A09B0A}"/>
              </a:ext>
            </a:extLst>
          </p:cNvPr>
          <p:cNvSpPr txBox="1"/>
          <p:nvPr/>
        </p:nvSpPr>
        <p:spPr>
          <a:xfrm>
            <a:off x="2407795" y="1113932"/>
            <a:ext cx="558582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Training as an open system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1217882"/>
      </p:ext>
    </p:extLst>
  </p:cSld>
  <p:clrMapOvr>
    <a:masterClrMapping/>
  </p:clrMapOvr>
  <mc:AlternateContent xmlns:mc="http://schemas.openxmlformats.org/markup-compatibility/2006" xmlns:p14="http://schemas.microsoft.com/office/powerpoint/2010/main">
    <mc:Choice Requires="p14">
      <p:transition p14:dur="10" advTm="116719"/>
    </mc:Choice>
    <mc:Fallback xmlns="">
      <p:transition advTm="11671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49919" y="987000"/>
            <a:ext cx="4466772" cy="5086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61062" y="1386651"/>
            <a:ext cx="7946866" cy="4905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230134" y="1518827"/>
            <a:ext cx="7619785" cy="5478423"/>
          </a:xfrm>
          <a:prstGeom prst="rect">
            <a:avLst/>
          </a:prstGeom>
          <a:noFill/>
        </p:spPr>
        <p:txBody>
          <a:bodyPr wrap="square" rtlCol="0">
            <a:spAutoFit/>
          </a:bodyPr>
          <a:lstStyle/>
          <a:p>
            <a:pPr algn="just">
              <a:lnSpc>
                <a:spcPct val="150000"/>
              </a:lnSpc>
            </a:pPr>
            <a:r>
              <a:rPr lang="en-US" sz="2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ADDIE MODEL: </a:t>
            </a:r>
            <a:r>
              <a:rPr lang="en-GB" sz="2000" dirty="0">
                <a:latin typeface="Times New Roman" panose="02020603050405020304" pitchFamily="18" charset="0"/>
                <a:cs typeface="Times New Roman" panose="02020603050405020304" pitchFamily="18" charset="0"/>
              </a:rPr>
              <a:t>ADDIE is an acronym for the major processes of training: (Analysis, Design, Development, Implementation, and Evaluation</a:t>
            </a:r>
            <a:r>
              <a:rPr lang="en-GB" sz="2000" dirty="0" smtClean="0">
                <a:latin typeface="Times New Roman" panose="02020603050405020304" pitchFamily="18" charset="0"/>
                <a:cs typeface="Times New Roman" panose="02020603050405020304" pitchFamily="18" charset="0"/>
              </a:rPr>
              <a:t>).</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latin typeface="Times New Roman" panose="02020603050405020304" pitchFamily="18" charset="0"/>
                <a:cs typeface="Times New Roman" panose="02020603050405020304" pitchFamily="18" charset="0"/>
              </a:rPr>
              <a:t>The training process begins with some type of triggering event. </a:t>
            </a:r>
          </a:p>
          <a:p>
            <a:pPr lvl="1" algn="just">
              <a:lnSpc>
                <a:spcPct val="150000"/>
              </a:lnSpc>
            </a:pPr>
            <a:r>
              <a:rPr lang="en-GB" sz="2000" b="1" dirty="0" smtClean="0">
                <a:solidFill>
                  <a:schemeClr val="accent5">
                    <a:lumMod val="50000"/>
                  </a:schemeClr>
                </a:solidFill>
                <a:latin typeface="Times New Roman" panose="02020603050405020304" pitchFamily="18" charset="0"/>
                <a:cs typeface="Times New Roman" panose="02020603050405020304" pitchFamily="18" charset="0"/>
              </a:rPr>
              <a:t>A causing event </a:t>
            </a:r>
            <a:r>
              <a:rPr lang="en-GB" sz="2000" dirty="0" smtClean="0">
                <a:latin typeface="Times New Roman" panose="02020603050405020304" pitchFamily="18" charset="0"/>
                <a:cs typeface="Times New Roman" panose="02020603050405020304" pitchFamily="18" charset="0"/>
              </a:rPr>
              <a:t>occurs </a:t>
            </a:r>
            <a:r>
              <a:rPr lang="en-GB" sz="2000" dirty="0">
                <a:latin typeface="Times New Roman" panose="02020603050405020304" pitchFamily="18" charset="0"/>
                <a:cs typeface="Times New Roman" panose="02020603050405020304" pitchFamily="18" charset="0"/>
              </a:rPr>
              <a:t>when a person with authority to initiate </a:t>
            </a:r>
            <a:r>
              <a:rPr lang="en-GB" sz="2000" dirty="0" smtClean="0">
                <a:latin typeface="Times New Roman" panose="02020603050405020304" pitchFamily="18" charset="0"/>
                <a:cs typeface="Times New Roman" panose="02020603050405020304" pitchFamily="18" charset="0"/>
              </a:rPr>
              <a:t>action </a:t>
            </a:r>
            <a:r>
              <a:rPr lang="en-GB" sz="2000" dirty="0">
                <a:latin typeface="Times New Roman" panose="02020603050405020304" pitchFamily="18" charset="0"/>
                <a:cs typeface="Times New Roman" panose="02020603050405020304" pitchFamily="18" charset="0"/>
              </a:rPr>
              <a:t>believes that the organization isn't getting the results it should. The results it is getting we </a:t>
            </a:r>
            <a:r>
              <a:rPr lang="en-GB" sz="2000" b="1" dirty="0">
                <a:latin typeface="Times New Roman" panose="02020603050405020304" pitchFamily="18" charset="0"/>
                <a:cs typeface="Times New Roman" panose="02020603050405020304" pitchFamily="18" charset="0"/>
              </a:rPr>
              <a:t>call actual organizational performance </a:t>
            </a:r>
            <a:r>
              <a:rPr lang="en-GB" sz="2000" dirty="0">
                <a:latin typeface="Times New Roman" panose="02020603050405020304" pitchFamily="18" charset="0"/>
                <a:cs typeface="Times New Roman" panose="02020603050405020304" pitchFamily="18" charset="0"/>
              </a:rPr>
              <a:t>(AOP) .When this is less than the </a:t>
            </a:r>
            <a:r>
              <a:rPr lang="en-GB" sz="2000" b="1" dirty="0">
                <a:latin typeface="Times New Roman" panose="02020603050405020304" pitchFamily="18" charset="0"/>
                <a:cs typeface="Times New Roman" panose="02020603050405020304" pitchFamily="18" charset="0"/>
              </a:rPr>
              <a:t>expected organizational performance</a:t>
            </a:r>
            <a:r>
              <a:rPr lang="en-GB" sz="2000" dirty="0">
                <a:latin typeface="Times New Roman" panose="02020603050405020304" pitchFamily="18" charset="0"/>
                <a:cs typeface="Times New Roman" panose="02020603050405020304" pitchFamily="18" charset="0"/>
              </a:rPr>
              <a:t> (EOP) typically action is initiated (triggering event).</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2895600" y="762000"/>
            <a:ext cx="4544291" cy="1107996"/>
          </a:xfrm>
          <a:prstGeom prst="rect">
            <a:avLst/>
          </a:prstGeom>
          <a:noFill/>
        </p:spPr>
        <p:txBody>
          <a:bodyPr wrap="square" rtlCol="0">
            <a:spAutoFit/>
          </a:bodyPr>
          <a:lstStyle/>
          <a:p>
            <a:r>
              <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Designing an effective </a:t>
            </a:r>
            <a:r>
              <a:rPr lang="en-US" sz="2400" dirty="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a:t>
            </a:r>
            <a:r>
              <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p>
        </p:txBody>
      </p:sp>
      <p:pic>
        <p:nvPicPr>
          <p:cNvPr id="3074" name="Picture 2" descr="Process Trainings | HR | Sales &amp; Marketing | Technical | Scor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7000" y="1888949"/>
            <a:ext cx="3857625"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153089"/>
    </mc:Choice>
    <mc:Fallback xmlns="">
      <p:transition spd="slow" advTm="15308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7928" y="249382"/>
            <a:ext cx="11180618" cy="6497782"/>
          </a:xfrm>
          <a:prstGeom prst="rect">
            <a:avLst/>
          </a:prstGeom>
        </p:spPr>
      </p:pic>
    </p:spTree>
    <p:extLst>
      <p:ext uri="{BB962C8B-B14F-4D97-AF65-F5344CB8AC3E}">
        <p14:creationId xmlns:p14="http://schemas.microsoft.com/office/powerpoint/2010/main" val="890415251"/>
      </p:ext>
    </p:extLst>
  </p:cSld>
  <p:clrMapOvr>
    <a:masterClrMapping/>
  </p:clrMapOvr>
  <mc:AlternateContent xmlns:mc="http://schemas.openxmlformats.org/markup-compatibility/2006" xmlns:p14="http://schemas.microsoft.com/office/powerpoint/2010/main">
    <mc:Choice Requires="p14">
      <p:transition spd="slow" p14:dur="2000" advTm="129991"/>
    </mc:Choice>
    <mc:Fallback xmlns="">
      <p:transition spd="slow" advTm="12999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8383" y="1283974"/>
            <a:ext cx="5134817" cy="53569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320182" y="1283974"/>
            <a:ext cx="4783792" cy="5661614"/>
          </a:xfrm>
          <a:prstGeom prst="rect">
            <a:avLst/>
          </a:prstGeom>
        </p:spPr>
        <p:txBody>
          <a:bodyPr wrap="square">
            <a:spAutoFit/>
          </a:bodyPr>
          <a:lstStyle/>
          <a:p>
            <a:pPr algn="just"/>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analysis phase begins with the identification of the organizational performance gap (PG) (the gap between AOP and EOP). </a:t>
            </a:r>
          </a:p>
          <a:p>
            <a:pPr algn="just"/>
            <a:r>
              <a:rPr lang="en-GB" sz="2000" dirty="0">
                <a:latin typeface="Times New Roman" panose="02020603050405020304" pitchFamily="18" charset="0"/>
                <a:cs typeface="Times New Roman" panose="02020603050405020304" pitchFamily="18" charset="0"/>
              </a:rPr>
              <a:t>Things such as profitability shortfalls, low levels of customer satisfaction, or excessive scrap are all examples of a current performance gap. </a:t>
            </a:r>
          </a:p>
          <a:p>
            <a:pPr algn="just"/>
            <a:r>
              <a:rPr lang="en-GB" sz="2000" dirty="0">
                <a:latin typeface="Times New Roman" panose="02020603050405020304" pitchFamily="18" charset="0"/>
                <a:cs typeface="Times New Roman" panose="02020603050405020304" pitchFamily="18" charset="0"/>
              </a:rPr>
              <a:t>Another type of performance gap </a:t>
            </a:r>
            <a:r>
              <a:rPr lang="en-GB" sz="2000" b="1" dirty="0">
                <a:latin typeface="Times New Roman" panose="02020603050405020304" pitchFamily="18" charset="0"/>
                <a:cs typeface="Times New Roman" panose="02020603050405020304" pitchFamily="18" charset="0"/>
              </a:rPr>
              <a:t>is future oriented</a:t>
            </a:r>
            <a:r>
              <a:rPr lang="en-GB" sz="2000" dirty="0">
                <a:latin typeface="Times New Roman" panose="02020603050405020304" pitchFamily="18" charset="0"/>
                <a:cs typeface="Times New Roman" panose="02020603050405020304" pitchFamily="18" charset="0"/>
              </a:rPr>
              <a:t>. Here, the company is seen as likely to perform poorly in the future unless changes are made.</a:t>
            </a:r>
          </a:p>
          <a:p>
            <a:pPr algn="just"/>
            <a:r>
              <a:rPr lang="en-GB" sz="2000" dirty="0">
                <a:latin typeface="Times New Roman" panose="02020603050405020304" pitchFamily="18" charset="0"/>
                <a:cs typeface="Times New Roman" panose="02020603050405020304" pitchFamily="18" charset="0"/>
              </a:rPr>
              <a:t> For example, if an organization wanted to install robotic equipment in six months, but employees were not able to program the robots, then there is an expected performance gap in the future.</a:t>
            </a:r>
            <a:endParaRPr lang="en-US" sz="2000" dirty="0">
              <a:latin typeface="Times New Roman" panose="02020603050405020304" pitchFamily="18" charset="0"/>
              <a:cs typeface="Times New Roman" panose="02020603050405020304" pitchFamily="18" charset="0"/>
            </a:endParaRP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7226751" y="5839405"/>
            <a:ext cx="4113898" cy="584775"/>
          </a:xfrm>
          <a:prstGeom prst="rect">
            <a:avLst/>
          </a:prstGeom>
          <a:noFill/>
        </p:spPr>
        <p:txBody>
          <a:bodyPr wrap="square" rtlCol="0">
            <a:spAutoFit/>
          </a:bodyPr>
          <a:lstStyle/>
          <a:p>
            <a:pPr algn="just"/>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Phase </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5834088" y="546997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6019838" y="56481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 xmlns:a16="http://schemas.microsoft.com/office/drawing/2014/main" id="{FA2E54DA-D554-489C-B9BE-8E1BBA5AB2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7225" y="894634"/>
            <a:ext cx="6072676" cy="4411657"/>
          </a:xfrm>
          <a:prstGeom prst="rect">
            <a:avLst/>
          </a:prstGeom>
        </p:spPr>
      </p:pic>
    </p:spTree>
    <p:extLst>
      <p:ext uri="{BB962C8B-B14F-4D97-AF65-F5344CB8AC3E}">
        <p14:creationId xmlns:p14="http://schemas.microsoft.com/office/powerpoint/2010/main" val="2369315525"/>
      </p:ext>
    </p:extLst>
  </p:cSld>
  <p:clrMapOvr>
    <a:masterClrMapping/>
  </p:clrMapOvr>
  <p:transition spd="slow" advTm="6284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219489" y="1162051"/>
            <a:ext cx="4955591" cy="53357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418424" y="1237409"/>
            <a:ext cx="4596921" cy="5355312"/>
          </a:xfrm>
          <a:prstGeom prst="rect">
            <a:avLst/>
          </a:prstGeom>
        </p:spPr>
        <p:txBody>
          <a:bodyPr wrap="square">
            <a:spAutoFit/>
          </a:bodyPr>
          <a:lstStyle/>
          <a:p>
            <a:pPr algn="just"/>
            <a:r>
              <a:rPr lang="en-GB" dirty="0" smtClean="0">
                <a:latin typeface="Times New Roman" panose="02020603050405020304" pitchFamily="18" charset="0"/>
                <a:cs typeface="Times New Roman" panose="02020603050405020304" pitchFamily="18" charset="0"/>
              </a:rPr>
              <a:t>The </a:t>
            </a:r>
            <a:r>
              <a:rPr lang="en-GB" dirty="0">
                <a:latin typeface="Times New Roman" panose="02020603050405020304" pitchFamily="18" charset="0"/>
                <a:cs typeface="Times New Roman" panose="02020603050405020304" pitchFamily="18" charset="0"/>
              </a:rPr>
              <a:t>training needs identified in the analysis phase, as well as areas of organizational constraint, are inputs to the </a:t>
            </a:r>
            <a:r>
              <a:rPr lang="en-GB" b="1" dirty="0">
                <a:latin typeface="Times New Roman" panose="02020603050405020304" pitchFamily="18" charset="0"/>
                <a:cs typeface="Times New Roman" panose="02020603050405020304" pitchFamily="18" charset="0"/>
              </a:rPr>
              <a:t>design phase</a:t>
            </a:r>
            <a:r>
              <a:rPr lang="en-GB" dirty="0">
                <a:latin typeface="Times New Roman" panose="02020603050405020304" pitchFamily="18" charset="0"/>
                <a:cs typeface="Times New Roman" panose="02020603050405020304" pitchFamily="18" charset="0"/>
              </a:rPr>
              <a:t>.</a:t>
            </a:r>
          </a:p>
          <a:p>
            <a:pPr algn="just"/>
            <a:r>
              <a:rPr lang="en-GB" dirty="0">
                <a:latin typeface="Times New Roman" panose="02020603050405020304" pitchFamily="18" charset="0"/>
                <a:cs typeface="Times New Roman" panose="02020603050405020304" pitchFamily="18" charset="0"/>
              </a:rPr>
              <a:t> The organizational constraints are issues that will impact on the type of training you are able to deliver. (Ex: Availability of trainers and material, fund, location. </a:t>
            </a:r>
            <a:r>
              <a:rPr lang="en-GB" dirty="0" err="1">
                <a:latin typeface="Times New Roman" panose="02020603050405020304" pitchFamily="18" charset="0"/>
                <a:cs typeface="Times New Roman" panose="02020603050405020304" pitchFamily="18" charset="0"/>
              </a:rPr>
              <a:t>Etc</a:t>
            </a:r>
            <a:r>
              <a:rPr lang="en-GB" dirty="0">
                <a:latin typeface="Times New Roman" panose="02020603050405020304" pitchFamily="18" charset="0"/>
                <a:cs typeface="Times New Roman" panose="02020603050405020304" pitchFamily="18" charset="0"/>
              </a:rPr>
              <a:t>)</a:t>
            </a:r>
          </a:p>
          <a:p>
            <a:pPr algn="just"/>
            <a:r>
              <a:rPr lang="en-GB" dirty="0">
                <a:latin typeface="Times New Roman" panose="02020603050405020304" pitchFamily="18" charset="0"/>
                <a:cs typeface="Times New Roman" panose="02020603050405020304" pitchFamily="18" charset="0"/>
              </a:rPr>
              <a:t> Based on the inputs and objectives, we use the various theories of training design to identify the factors that must be incorporated to facilitate learning and its transfer back to the job. </a:t>
            </a:r>
          </a:p>
          <a:p>
            <a:pPr algn="just"/>
            <a:r>
              <a:rPr lang="en-GB" dirty="0">
                <a:latin typeface="Times New Roman" panose="02020603050405020304" pitchFamily="18" charset="0"/>
                <a:cs typeface="Times New Roman" panose="02020603050405020304" pitchFamily="18" charset="0"/>
              </a:rPr>
              <a:t>These factors take the form of overarching guidelines that are used as inputs to the development phase of the training program.</a:t>
            </a:r>
          </a:p>
          <a:p>
            <a:pPr algn="just"/>
            <a:r>
              <a:rPr lang="en-GB" dirty="0">
                <a:latin typeface="Times New Roman" panose="02020603050405020304" pitchFamily="18" charset="0"/>
                <a:cs typeface="Times New Roman" panose="02020603050405020304" pitchFamily="18" charset="0"/>
              </a:rPr>
              <a:t> These issues are discussed in detail in the coming chapters (such as lectures, case studies, and role playing) that can be used to deliver the content of the training. </a:t>
            </a:r>
            <a:endParaRPr lang="en-US"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6625183" y="5778392"/>
            <a:ext cx="4113898" cy="646331"/>
          </a:xfrm>
          <a:prstGeom prst="rect">
            <a:avLst/>
          </a:prstGeom>
          <a:noFill/>
        </p:spPr>
        <p:txBody>
          <a:bodyPr wrap="square" rtlCol="0">
            <a:spAutoFit/>
          </a:bodyPr>
          <a:lstStyle/>
          <a:p>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Design Phase:</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5464364" y="53922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5650114" y="550171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 xmlns:a16="http://schemas.microsoft.com/office/drawing/2014/main"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4364" y="894635"/>
            <a:ext cx="6435536" cy="4668632"/>
          </a:xfrm>
          <a:prstGeom prst="rect">
            <a:avLst/>
          </a:prstGeom>
        </p:spPr>
      </p:pic>
    </p:spTree>
    <p:extLst>
      <p:ext uri="{BB962C8B-B14F-4D97-AF65-F5344CB8AC3E}">
        <p14:creationId xmlns:p14="http://schemas.microsoft.com/office/powerpoint/2010/main" val="2788519889"/>
      </p:ext>
    </p:extLst>
  </p:cSld>
  <p:clrMapOvr>
    <a:masterClrMapping/>
  </p:clrMapOvr>
  <p:transition spd="slow" advTm="45672">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362135" y="1123588"/>
            <a:ext cx="4955591" cy="5317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441518" y="1166798"/>
            <a:ext cx="4782936" cy="4708981"/>
          </a:xfrm>
          <a:prstGeom prst="rect">
            <a:avLst/>
          </a:prstGeom>
        </p:spPr>
        <p:txBody>
          <a:bodyPr wrap="square">
            <a:spAutoFit/>
          </a:bodyPr>
          <a:lstStyle/>
          <a:p>
            <a:pPr algn="just"/>
            <a:r>
              <a:rPr lang="en-GB" sz="2000" dirty="0" smtClean="0">
                <a:latin typeface="Times New Roman" panose="02020603050405020304" pitchFamily="18" charset="0"/>
                <a:cs typeface="Times New Roman" panose="02020603050405020304" pitchFamily="18" charset="0"/>
              </a:rPr>
              <a:t>Development </a:t>
            </a:r>
            <a:r>
              <a:rPr lang="en-GB" sz="2000" dirty="0">
                <a:latin typeface="Times New Roman" panose="02020603050405020304" pitchFamily="18" charset="0"/>
                <a:cs typeface="Times New Roman" panose="02020603050405020304" pitchFamily="18" charset="0"/>
              </a:rPr>
              <a:t>of training is the process of using the guidelines from the design phase to formulate an </a:t>
            </a:r>
            <a:r>
              <a:rPr lang="en-GB" sz="2000" u="sng" dirty="0">
                <a:latin typeface="Times New Roman" panose="02020603050405020304" pitchFamily="18" charset="0"/>
                <a:cs typeface="Times New Roman" panose="02020603050405020304" pitchFamily="18" charset="0"/>
              </a:rPr>
              <a:t>instructional strategy </a:t>
            </a:r>
            <a:r>
              <a:rPr lang="en-GB" sz="2000" dirty="0">
                <a:latin typeface="Times New Roman" panose="02020603050405020304" pitchFamily="18" charset="0"/>
                <a:cs typeface="Times New Roman" panose="02020603050405020304" pitchFamily="18" charset="0"/>
              </a:rPr>
              <a:t>that will meet the training objectives. </a:t>
            </a:r>
          </a:p>
          <a:p>
            <a:pPr algn="just"/>
            <a:r>
              <a:rPr lang="en-GB" sz="2000" dirty="0">
                <a:latin typeface="Times New Roman" panose="02020603050405020304" pitchFamily="18" charset="0"/>
                <a:cs typeface="Times New Roman" panose="02020603050405020304" pitchFamily="18" charset="0"/>
              </a:rPr>
              <a:t>Obtaining or creating all the things that are needed to implement the training program is also a part of this phase.</a:t>
            </a:r>
          </a:p>
          <a:p>
            <a:pPr algn="just"/>
            <a:r>
              <a:rPr lang="en-GB" sz="2000" b="1" dirty="0">
                <a:latin typeface="Times New Roman" panose="02020603050405020304" pitchFamily="18" charset="0"/>
                <a:cs typeface="Times New Roman" panose="02020603050405020304" pitchFamily="18" charset="0"/>
              </a:rPr>
              <a:t>Instructional strategy</a:t>
            </a:r>
            <a:r>
              <a:rPr lang="en-GB" sz="2000" dirty="0">
                <a:latin typeface="Times New Roman" panose="02020603050405020304" pitchFamily="18" charset="0"/>
                <a:cs typeface="Times New Roman" panose="02020603050405020304" pitchFamily="18" charset="0"/>
              </a:rPr>
              <a:t>: describes the order, timing, and combination of methods and elements to be used in the training program to meet the objectives.</a:t>
            </a:r>
          </a:p>
          <a:p>
            <a:pPr algn="just"/>
            <a:r>
              <a:rPr lang="en-GB" sz="2000" dirty="0">
                <a:latin typeface="Times New Roman" panose="02020603050405020304" pitchFamily="18" charset="0"/>
                <a:cs typeface="Times New Roman" panose="02020603050405020304" pitchFamily="18" charset="0"/>
              </a:rPr>
              <a:t>These include the specific content for the training, instructional methods used to deliver the content, materials to be used, equipment and media, manuals, and so forth.</a:t>
            </a:r>
            <a:endParaRPr lang="en-US" sz="20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7086144" y="5763610"/>
            <a:ext cx="4113898" cy="584775"/>
          </a:xfrm>
          <a:prstGeom prst="rect">
            <a:avLst/>
          </a:prstGeom>
          <a:noFill/>
        </p:spPr>
        <p:txBody>
          <a:bodyPr wrap="square" rtlCol="0">
            <a:spAutoFit/>
          </a:bodyPr>
          <a:lstStyle/>
          <a:p>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Development </a:t>
            </a:r>
            <a:r>
              <a:rPr lang="en-GB" sz="32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Phase</a:t>
            </a:r>
            <a:endPar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5578813" y="56404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5764563" y="567127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 xmlns:a16="http://schemas.microsoft.com/office/drawing/2014/main"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7224" y="894634"/>
            <a:ext cx="6072676" cy="4745865"/>
          </a:xfrm>
          <a:prstGeom prst="rect">
            <a:avLst/>
          </a:prstGeom>
        </p:spPr>
      </p:pic>
    </p:spTree>
    <p:extLst>
      <p:ext uri="{BB962C8B-B14F-4D97-AF65-F5344CB8AC3E}">
        <p14:creationId xmlns:p14="http://schemas.microsoft.com/office/powerpoint/2010/main" val="819161654"/>
      </p:ext>
    </p:extLst>
  </p:cSld>
  <p:clrMapOvr>
    <a:masterClrMapping/>
  </p:clrMapOvr>
  <p:transition spd="slow" advTm="37083">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8383" y="1155869"/>
            <a:ext cx="4955591" cy="5605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01955" y="1313958"/>
            <a:ext cx="4902019" cy="3970318"/>
          </a:xfrm>
          <a:prstGeom prst="rect">
            <a:avLst/>
          </a:prstGeom>
        </p:spPr>
        <p:txBody>
          <a:bodyPr wrap="square">
            <a:spAutoFit/>
          </a:bodyPr>
          <a:lstStyle/>
          <a:p>
            <a:pPr algn="just"/>
            <a:r>
              <a:rPr lang="en-GB" dirty="0" smtClean="0">
                <a:latin typeface="Times New Roman" panose="02020603050405020304" pitchFamily="18" charset="0"/>
                <a:cs typeface="Times New Roman" panose="02020603050405020304" pitchFamily="18" charset="0"/>
              </a:rPr>
              <a:t>All </a:t>
            </a:r>
            <a:r>
              <a:rPr lang="en-GB" dirty="0">
                <a:latin typeface="Times New Roman" panose="02020603050405020304" pitchFamily="18" charset="0"/>
                <a:cs typeface="Times New Roman" panose="02020603050405020304" pitchFamily="18" charset="0"/>
              </a:rPr>
              <a:t>the previous phases of the training process come together during the implementation phase. </a:t>
            </a:r>
          </a:p>
          <a:p>
            <a:pPr algn="just"/>
            <a:r>
              <a:rPr lang="en-GB" dirty="0">
                <a:latin typeface="Times New Roman" panose="02020603050405020304" pitchFamily="18" charset="0"/>
                <a:cs typeface="Times New Roman" panose="02020603050405020304" pitchFamily="18" charset="0"/>
              </a:rPr>
              <a:t>This covers the preparation for training, including the room, equipment, and so forth. It also discusses dry runs and pilot programs. </a:t>
            </a:r>
          </a:p>
          <a:p>
            <a:pPr marL="285750" indent="-285750" algn="just">
              <a:buFont typeface="Wingdings" panose="05000000000000000000" pitchFamily="2" charset="2"/>
              <a:buChar char="ü"/>
            </a:pPr>
            <a:r>
              <a:rPr lang="en-GB" dirty="0" smtClean="0">
                <a:latin typeface="Times New Roman" panose="02020603050405020304" pitchFamily="18" charset="0"/>
                <a:cs typeface="Times New Roman" panose="02020603050405020304" pitchFamily="18" charset="0"/>
              </a:rPr>
              <a:t>The dry run allows for the testing of the training to determine if any modifications are necessary before it is ready to go live.</a:t>
            </a:r>
          </a:p>
          <a:p>
            <a:pPr marL="285750" indent="-285750" algn="just">
              <a:buFont typeface="Wingdings" panose="05000000000000000000" pitchFamily="2" charset="2"/>
              <a:buChar char="ü"/>
            </a:pPr>
            <a:r>
              <a:rPr lang="en-GB" dirty="0" smtClean="0">
                <a:latin typeface="Times New Roman" panose="02020603050405020304" pitchFamily="18" charset="0"/>
                <a:cs typeface="Times New Roman" panose="02020603050405020304" pitchFamily="18" charset="0"/>
              </a:rPr>
              <a:t> A pilot program is where trainees are there to be trained, but they also help to fine-tune the training before it is truly ready for prime time. </a:t>
            </a:r>
          </a:p>
          <a:p>
            <a:pPr algn="just"/>
            <a:endParaRPr lang="en-GB" dirty="0">
              <a:latin typeface="Times New Roman" panose="02020603050405020304" pitchFamily="18" charset="0"/>
              <a:cs typeface="Times New Roman" panose="02020603050405020304" pitchFamily="18" charset="0"/>
            </a:endParaRPr>
          </a:p>
          <a:p>
            <a:pPr algn="ctr"/>
            <a:r>
              <a:rPr lang="en-GB" dirty="0">
                <a:solidFill>
                  <a:srgbClr val="C00000"/>
                </a:solidFill>
                <a:latin typeface="Times New Roman" panose="02020603050405020304" pitchFamily="18" charset="0"/>
                <a:cs typeface="Times New Roman" panose="02020603050405020304" pitchFamily="18" charset="0"/>
              </a:rPr>
              <a:t>This phase applies the plan for training that was created in the development phase.</a:t>
            </a:r>
            <a:endParaRPr lang="en-US" dirty="0">
              <a:solidFill>
                <a:srgbClr val="C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5692422" y="56645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5755812" y="5794721"/>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 xmlns:a16="http://schemas.microsoft.com/office/drawing/2014/main"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2422" y="894635"/>
            <a:ext cx="6148596" cy="4681074"/>
          </a:xfrm>
          <a:prstGeom prst="rect">
            <a:avLst/>
          </a:prstGeom>
        </p:spPr>
      </p:pic>
      <p:sp>
        <p:nvSpPr>
          <p:cNvPr id="5" name="Rectangle 4"/>
          <p:cNvSpPr/>
          <p:nvPr/>
        </p:nvSpPr>
        <p:spPr>
          <a:xfrm>
            <a:off x="7067690" y="5887055"/>
            <a:ext cx="4168346" cy="584775"/>
          </a:xfrm>
          <a:prstGeom prst="rect">
            <a:avLst/>
          </a:prstGeom>
        </p:spPr>
        <p:txBody>
          <a:bodyPr wrap="square">
            <a:spAutoFit/>
          </a:bodyPr>
          <a:lstStyle/>
          <a:p>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1428209678"/>
      </p:ext>
    </p:extLst>
  </p:cSld>
  <p:clrMapOvr>
    <a:masterClrMapping/>
  </p:clrMapOvr>
  <p:transition spd="slow" advTm="3266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80432" y="1088262"/>
            <a:ext cx="5909014" cy="56323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10688" y="1088262"/>
            <a:ext cx="5530837" cy="5632311"/>
          </a:xfrm>
          <a:prstGeom prst="rect">
            <a:avLst/>
          </a:prstGeom>
        </p:spPr>
        <p:txBody>
          <a:bodyPr wrap="square">
            <a:spAutoFit/>
          </a:bodyPr>
          <a:lstStyle/>
          <a:p>
            <a:pPr algn="just"/>
            <a:r>
              <a:rPr lang="en-GB" sz="2000" dirty="0" smtClean="0">
                <a:latin typeface="Times New Roman" panose="02020603050405020304" pitchFamily="18" charset="0"/>
                <a:cs typeface="Times New Roman" panose="02020603050405020304" pitchFamily="18" charset="0"/>
              </a:rPr>
              <a:t>Although </a:t>
            </a:r>
            <a:r>
              <a:rPr lang="en-GB" sz="2000" dirty="0">
                <a:latin typeface="Times New Roman" panose="02020603050405020304" pitchFamily="18" charset="0"/>
                <a:cs typeface="Times New Roman" panose="02020603050405020304" pitchFamily="18" charset="0"/>
              </a:rPr>
              <a:t>we discuss this phase of the model last, it actually begins during the development phase.</a:t>
            </a:r>
          </a:p>
          <a:p>
            <a:pPr algn="just"/>
            <a:r>
              <a:rPr lang="en-GB" sz="2000" dirty="0">
                <a:latin typeface="Times New Roman" panose="02020603050405020304" pitchFamily="18" charset="0"/>
                <a:cs typeface="Times New Roman" panose="02020603050405020304" pitchFamily="18" charset="0"/>
              </a:rPr>
              <a:t> Recall that evaluation objectives are an output of the design phase. In the design phase, the training objectives were identified, and these were used in the development phase to create the instruments and measures that will be used to evaluate the training. These become inputs to the evaluation phase .</a:t>
            </a:r>
          </a:p>
          <a:p>
            <a:pPr algn="just"/>
            <a:r>
              <a:rPr lang="en-GB" sz="2000" dirty="0">
                <a:latin typeface="Times New Roman" panose="02020603050405020304" pitchFamily="18" charset="0"/>
                <a:cs typeface="Times New Roman" panose="02020603050405020304" pitchFamily="18" charset="0"/>
              </a:rPr>
              <a:t>Two types of evaluation are useful:</a:t>
            </a:r>
          </a:p>
          <a:p>
            <a:pPr lvl="1" algn="just"/>
            <a:r>
              <a:rPr lang="en-GB" sz="2000" b="1" dirty="0">
                <a:latin typeface="Times New Roman" panose="02020603050405020304" pitchFamily="18" charset="0"/>
                <a:cs typeface="Times New Roman" panose="02020603050405020304" pitchFamily="18" charset="0"/>
              </a:rPr>
              <a:t>Process evaluation </a:t>
            </a:r>
            <a:r>
              <a:rPr lang="en-GB" sz="2000" dirty="0">
                <a:latin typeface="Times New Roman" panose="02020603050405020304" pitchFamily="18" charset="0"/>
                <a:cs typeface="Times New Roman" panose="02020603050405020304" pitchFamily="18" charset="0"/>
              </a:rPr>
              <a:t>determines how well a particular training process achieved its objectives (i.e., outputs). In other words, did the trainer follow the exact training process as planned?</a:t>
            </a:r>
          </a:p>
          <a:p>
            <a:pPr lvl="1" algn="just"/>
            <a:r>
              <a:rPr lang="en-GB" sz="2000" b="1" dirty="0">
                <a:latin typeface="Times New Roman" panose="02020603050405020304" pitchFamily="18" charset="0"/>
                <a:cs typeface="Times New Roman" panose="02020603050405020304" pitchFamily="18" charset="0"/>
              </a:rPr>
              <a:t>Outcome evaluation </a:t>
            </a:r>
            <a:r>
              <a:rPr lang="en-GB" sz="2000" dirty="0">
                <a:latin typeface="Times New Roman" panose="02020603050405020304" pitchFamily="18" charset="0"/>
                <a:cs typeface="Times New Roman" panose="02020603050405020304" pitchFamily="18" charset="0"/>
              </a:rPr>
              <a:t>is the evaluation conducted at the end of training to determine the effects of training on the trainee, the job, and the organization.</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6884052" y="5912805"/>
            <a:ext cx="4113898" cy="523220"/>
          </a:xfrm>
          <a:prstGeom prst="rect">
            <a:avLst/>
          </a:prstGeom>
          <a:noFill/>
        </p:spPr>
        <p:txBody>
          <a:bodyPr wrap="square" rtlCol="0">
            <a:spAutoFit/>
          </a:bodyPr>
          <a:lstStyle/>
          <a:p>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Phase</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5641526" y="568018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5827276" y="5855721"/>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 xmlns:a16="http://schemas.microsoft.com/office/drawing/2014/main"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9966" y="1088262"/>
            <a:ext cx="5727467" cy="4785554"/>
          </a:xfrm>
          <a:prstGeom prst="rect">
            <a:avLst/>
          </a:prstGeom>
        </p:spPr>
      </p:pic>
    </p:spTree>
    <p:extLst>
      <p:ext uri="{BB962C8B-B14F-4D97-AF65-F5344CB8AC3E}">
        <p14:creationId xmlns:p14="http://schemas.microsoft.com/office/powerpoint/2010/main" val="3502621421"/>
      </p:ext>
    </p:extLst>
  </p:cSld>
  <p:clrMapOvr>
    <a:masterClrMapping/>
  </p:clrMapOvr>
  <p:transition spd="slow" advTm="3423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46633"/>
            <a:ext cx="34178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66059" y="1285192"/>
            <a:ext cx="9806376" cy="5135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201160" y="1155869"/>
            <a:ext cx="9345750" cy="6370975"/>
          </a:xfrm>
          <a:prstGeom prst="rect">
            <a:avLst/>
          </a:prstGeom>
          <a:noFill/>
        </p:spPr>
        <p:txBody>
          <a:bodyPr wrap="square" rtlCol="0">
            <a:spAutoFit/>
          </a:bodyPr>
          <a:lstStyle/>
          <a:p>
            <a:pPr algn="just"/>
            <a:endParaRPr lang="en-US" sz="2400" u="sng" dirty="0" smtClean="0">
              <a:solidFill>
                <a:schemeClr val="accent5">
                  <a:lumMod val="50000"/>
                </a:schemeClr>
              </a:solidFill>
              <a:latin typeface="Times New Roman" panose="02020603050405020304" pitchFamily="18" charset="0"/>
              <a:cs typeface="Times New Roman" panose="02020603050405020304" pitchFamily="18" charset="0"/>
            </a:endParaRPr>
          </a:p>
          <a:p>
            <a:pPr algn="just"/>
            <a:r>
              <a:rPr lang="en-GB" sz="2400" dirty="0">
                <a:solidFill>
                  <a:schemeClr val="accent5">
                    <a:lumMod val="50000"/>
                  </a:schemeClr>
                </a:solidFill>
                <a:latin typeface="Times New Roman" panose="02020603050405020304" pitchFamily="18" charset="0"/>
                <a:cs typeface="Times New Roman" panose="02020603050405020304" pitchFamily="18" charset="0"/>
              </a:rPr>
              <a:t>KSA</a:t>
            </a:r>
            <a:r>
              <a:rPr lang="en-GB" sz="2400" dirty="0">
                <a:latin typeface="Times New Roman" panose="02020603050405020304" pitchFamily="18" charset="0"/>
                <a:cs typeface="Times New Roman" panose="02020603050405020304" pitchFamily="18" charset="0"/>
              </a:rPr>
              <a:t>: refers to the learning outcomes, knowledge, skills, and attitudes.</a:t>
            </a:r>
          </a:p>
          <a:p>
            <a:pPr algn="just"/>
            <a:r>
              <a:rPr lang="en-GB" sz="2400" dirty="0">
                <a:solidFill>
                  <a:schemeClr val="accent5">
                    <a:lumMod val="50000"/>
                  </a:schemeClr>
                </a:solidFill>
                <a:latin typeface="Times New Roman" panose="02020603050405020304" pitchFamily="18" charset="0"/>
                <a:cs typeface="Times New Roman" panose="02020603050405020304" pitchFamily="18" charset="0"/>
              </a:rPr>
              <a:t>Knowledge</a:t>
            </a:r>
            <a:r>
              <a:rPr lang="en-GB" sz="2400" dirty="0">
                <a:latin typeface="Times New Roman" panose="02020603050405020304" pitchFamily="18" charset="0"/>
                <a:cs typeface="Times New Roman" panose="02020603050405020304" pitchFamily="18" charset="0"/>
              </a:rPr>
              <a:t>: is an organized body of facts, principles, procedures, and information acquired over time.</a:t>
            </a:r>
          </a:p>
          <a:p>
            <a:pPr lvl="1" algn="just"/>
            <a:r>
              <a:rPr lang="en-GB" sz="2400" dirty="0">
                <a:latin typeface="Times New Roman" panose="02020603050405020304" pitchFamily="18" charset="0"/>
                <a:cs typeface="Times New Roman" panose="02020603050405020304" pitchFamily="18" charset="0"/>
              </a:rPr>
              <a:t>Declarative knowledge: is a person's store of factual information about a subject. Facts are verifiable blocks of information such as the legal requirements for hiring, safety rules. Etc.</a:t>
            </a:r>
          </a:p>
          <a:p>
            <a:pPr lvl="1" algn="just"/>
            <a:r>
              <a:rPr lang="en-US" sz="2400" dirty="0">
                <a:latin typeface="Times New Roman" panose="02020603050405020304" pitchFamily="18" charset="0"/>
                <a:cs typeface="Times New Roman" panose="02020603050405020304" pitchFamily="18" charset="0"/>
              </a:rPr>
              <a:t>Procedural knowledge: </a:t>
            </a:r>
            <a:r>
              <a:rPr lang="en-GB" sz="2400" dirty="0">
                <a:latin typeface="Times New Roman" panose="02020603050405020304" pitchFamily="18" charset="0"/>
                <a:cs typeface="Times New Roman" panose="02020603050405020304" pitchFamily="18" charset="0"/>
              </a:rPr>
              <a:t>is the person's </a:t>
            </a:r>
            <a:r>
              <a:rPr lang="en-GB" sz="2400" dirty="0" smtClean="0">
                <a:latin typeface="Times New Roman" panose="02020603050405020304" pitchFamily="18" charset="0"/>
                <a:cs typeface="Times New Roman" panose="02020603050405020304" pitchFamily="18" charset="0"/>
              </a:rPr>
              <a:t>understanding </a:t>
            </a:r>
            <a:r>
              <a:rPr lang="en-GB" sz="2400" dirty="0">
                <a:latin typeface="Times New Roman" panose="02020603050405020304" pitchFamily="18" charset="0"/>
                <a:cs typeface="Times New Roman" panose="02020603050405020304" pitchFamily="18" charset="0"/>
              </a:rPr>
              <a:t>about how and when to apply the facts that have been learned. For example, one could not know when to apply the steps in an employment interviewing process (procedural knowledge) if one does not know the steps (declarative knowledge).</a:t>
            </a:r>
          </a:p>
          <a:p>
            <a:pPr lvl="1" algn="just"/>
            <a:r>
              <a:rPr lang="en-GB" sz="2400" dirty="0">
                <a:latin typeface="Times New Roman" panose="02020603050405020304" pitchFamily="18" charset="0"/>
                <a:cs typeface="Times New Roman" panose="02020603050405020304" pitchFamily="18" charset="0"/>
              </a:rPr>
              <a:t>s strategic knowledge . This is used for planning, monitoring, and revising goal-directed activity. </a:t>
            </a:r>
          </a:p>
          <a:p>
            <a:pPr lvl="1" algn="just"/>
            <a:endParaRPr lang="en-GB" sz="2400" dirty="0">
              <a:latin typeface="Times New Roman" panose="02020603050405020304" pitchFamily="18" charset="0"/>
              <a:cs typeface="Times New Roman" panose="02020603050405020304" pitchFamily="18" charset="0"/>
            </a:endParaRP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2377887" y="675942"/>
            <a:ext cx="6337713" cy="461665"/>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IMPORTANT CONCEPTS AND MEANINGS</a:t>
            </a:r>
          </a:p>
        </p:txBody>
      </p:sp>
      <p:pic>
        <p:nvPicPr>
          <p:cNvPr id="4098" name="Picture 2" descr="Key concepts – the lens that helps make meaning of the world around us |  Teachertraks.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20357" y="1925349"/>
            <a:ext cx="1860468"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876772"/>
      </p:ext>
    </p:extLst>
  </p:cSld>
  <p:clrMapOvr>
    <a:masterClrMapping/>
  </p:clrMapOvr>
  <mc:AlternateContent xmlns:mc="http://schemas.openxmlformats.org/markup-compatibility/2006" xmlns:p14="http://schemas.microsoft.com/office/powerpoint/2010/main">
    <mc:Choice Requires="p14">
      <p:transition spd="slow" p14:dur="2000" advTm="75384"/>
    </mc:Choice>
    <mc:Fallback xmlns="">
      <p:transition spd="slow" advTm="753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2" y="1468531"/>
            <a:ext cx="9345750" cy="5170646"/>
          </a:xfrm>
          <a:prstGeom prst="rect">
            <a:avLst/>
          </a:prstGeom>
          <a:noFill/>
        </p:spPr>
        <p:txBody>
          <a:bodyPr wrap="square" rtlCol="0">
            <a:spAutoFit/>
          </a:bodyPr>
          <a:lstStyle/>
          <a:p>
            <a:pPr algn="just">
              <a:lnSpc>
                <a:spcPct val="150000"/>
              </a:lnSpc>
            </a:pPr>
            <a:endParaRPr lang="en-US" sz="2000" b="1" u="sng" dirty="0" smtClean="0">
              <a:solidFill>
                <a:schemeClr val="accent5">
                  <a:lumMod val="50000"/>
                </a:schemeClr>
              </a:solidFill>
              <a:latin typeface="Times New Roman" panose="02020603050405020304" pitchFamily="18" charset="0"/>
              <a:cs typeface="Times New Roman" panose="02020603050405020304" pitchFamily="18" charset="0"/>
            </a:endParaRPr>
          </a:p>
          <a:p>
            <a:pPr algn="just">
              <a:lnSpc>
                <a:spcPct val="150000"/>
              </a:lnSpc>
            </a:pPr>
            <a:r>
              <a:rPr lang="en-GB" sz="2000" b="1" dirty="0">
                <a:solidFill>
                  <a:schemeClr val="accent5">
                    <a:lumMod val="50000"/>
                  </a:schemeClr>
                </a:solidFill>
                <a:latin typeface="Times New Roman" panose="02020603050405020304" pitchFamily="18" charset="0"/>
                <a:cs typeface="Times New Roman" panose="02020603050405020304" pitchFamily="18" charset="0"/>
              </a:rPr>
              <a:t>Skill</a:t>
            </a:r>
            <a:r>
              <a:rPr lang="en-GB" sz="2000" b="1" dirty="0">
                <a:latin typeface="Times New Roman" panose="02020603050405020304" pitchFamily="18" charset="0"/>
                <a:cs typeface="Times New Roman" panose="02020603050405020304" pitchFamily="18" charset="0"/>
              </a:rPr>
              <a:t>:  is a proficiency at being able to do something rather than just knowing how to do it</a:t>
            </a:r>
          </a:p>
          <a:p>
            <a:pPr lvl="1" algn="just">
              <a:lnSpc>
                <a:spcPct val="150000"/>
              </a:lnSpc>
            </a:pPr>
            <a:r>
              <a:rPr lang="en-GB" sz="2000" b="1" dirty="0">
                <a:latin typeface="Times New Roman" panose="02020603050405020304" pitchFamily="18" charset="0"/>
                <a:cs typeface="Times New Roman" panose="02020603050405020304" pitchFamily="18" charset="0"/>
              </a:rPr>
              <a:t>There are two levels of skill acquisition</a:t>
            </a:r>
            <a:r>
              <a:rPr lang="en-GB" sz="2000" b="1" dirty="0" smtClean="0">
                <a:latin typeface="Times New Roman" panose="02020603050405020304" pitchFamily="18" charset="0"/>
                <a:cs typeface="Times New Roman" panose="02020603050405020304" pitchFamily="18" charset="0"/>
              </a:rPr>
              <a:t>:</a:t>
            </a:r>
            <a:endParaRPr lang="en-GB" sz="2000" b="1" dirty="0">
              <a:latin typeface="Times New Roman" panose="02020603050405020304" pitchFamily="18" charset="0"/>
              <a:cs typeface="Times New Roman" panose="02020603050405020304" pitchFamily="18" charset="0"/>
            </a:endParaRPr>
          </a:p>
          <a:p>
            <a:pPr lvl="1" algn="just">
              <a:lnSpc>
                <a:spcPct val="150000"/>
              </a:lnSpc>
            </a:pPr>
            <a:r>
              <a:rPr lang="en-US" sz="2000" b="1" u="sng" dirty="0">
                <a:latin typeface="Times New Roman" panose="02020603050405020304" pitchFamily="18" charset="0"/>
                <a:cs typeface="Times New Roman" panose="02020603050405020304" pitchFamily="18" charset="0"/>
              </a:rPr>
              <a:t>Compilation</a:t>
            </a:r>
            <a:r>
              <a:rPr lang="en-US" sz="2000" b="1" dirty="0">
                <a:latin typeface="Times New Roman" panose="02020603050405020304" pitchFamily="18" charset="0"/>
                <a:cs typeface="Times New Roman" panose="02020603050405020304" pitchFamily="18" charset="0"/>
              </a:rPr>
              <a:t> (lower level)</a:t>
            </a:r>
            <a:r>
              <a:rPr lang="en-GB" sz="2000" b="1" dirty="0">
                <a:latin typeface="Times New Roman" panose="02020603050405020304" pitchFamily="18" charset="0"/>
                <a:cs typeface="Times New Roman" panose="02020603050405020304" pitchFamily="18" charset="0"/>
              </a:rPr>
              <a:t>: when the person needs to think and focus on what he is doing while performing the skill</a:t>
            </a:r>
          </a:p>
          <a:p>
            <a:pPr lvl="1" algn="just">
              <a:lnSpc>
                <a:spcPct val="150000"/>
              </a:lnSpc>
            </a:pPr>
            <a:r>
              <a:rPr lang="en-US" sz="2000" b="1" u="sng" dirty="0">
                <a:latin typeface="Times New Roman" panose="02020603050405020304" pitchFamily="18" charset="0"/>
                <a:cs typeface="Times New Roman" panose="02020603050405020304" pitchFamily="18" charset="0"/>
              </a:rPr>
              <a:t>Automaticity</a:t>
            </a:r>
            <a:r>
              <a:rPr lang="en-US" sz="2000" b="1" dirty="0">
                <a:latin typeface="Times New Roman" panose="02020603050405020304" pitchFamily="18" charset="0"/>
                <a:cs typeface="Times New Roman" panose="02020603050405020304" pitchFamily="18" charset="0"/>
              </a:rPr>
              <a:t> (higher level): when he does it automatically </a:t>
            </a:r>
            <a:r>
              <a:rPr lang="en-US" sz="2000" b="1" dirty="0">
                <a:solidFill>
                  <a:schemeClr val="accent5">
                    <a:lumMod val="50000"/>
                  </a:schemeClr>
                </a:solidFill>
                <a:latin typeface="Times New Roman" panose="02020603050405020304" pitchFamily="18" charset="0"/>
                <a:cs typeface="Times New Roman" panose="02020603050405020304" pitchFamily="18" charset="0"/>
              </a:rPr>
              <a:t>(driving cars is a good example for differentiation). </a:t>
            </a:r>
          </a:p>
          <a:p>
            <a:pPr lvl="1" algn="just">
              <a:lnSpc>
                <a:spcPct val="150000"/>
              </a:lnSpc>
            </a:pPr>
            <a:endParaRPr lang="en-GB" sz="2000" b="1" dirty="0">
              <a:latin typeface="Times New Roman" panose="02020603050405020304" pitchFamily="18" charset="0"/>
              <a:cs typeface="Times New Roman" panose="02020603050405020304" pitchFamily="18" charset="0"/>
            </a:endParaRPr>
          </a:p>
          <a:p>
            <a:pPr algn="just">
              <a:lnSpc>
                <a:spcPct val="150000"/>
              </a:lnSpc>
            </a:pPr>
            <a:endParaRPr lang="en-US" sz="2000" b="1" dirty="0">
              <a:solidFill>
                <a:srgbClr val="2D3956"/>
              </a:solidFill>
              <a:latin typeface="Times New Roman" panose="02020603050405020304" pitchFamily="18" charset="0"/>
              <a:cs typeface="Times New Roman" panose="02020603050405020304" pitchFamily="18" charset="0"/>
            </a:endParaRPr>
          </a:p>
          <a:p>
            <a:pPr algn="just">
              <a:lnSpc>
                <a:spcPct val="150000"/>
              </a:lnSpc>
            </a:pP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p:cNvSpPr txBox="1"/>
          <p:nvPr/>
        </p:nvSpPr>
        <p:spPr>
          <a:xfrm>
            <a:off x="2377887" y="675942"/>
            <a:ext cx="6337713" cy="461665"/>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IMPORTANT CONCEPTS AND MEANINGS</a:t>
            </a:r>
          </a:p>
        </p:txBody>
      </p:sp>
    </p:spTree>
    <p:extLst>
      <p:ext uri="{BB962C8B-B14F-4D97-AF65-F5344CB8AC3E}">
        <p14:creationId xmlns:p14="http://schemas.microsoft.com/office/powerpoint/2010/main" val="3926314600"/>
      </p:ext>
    </p:extLst>
  </p:cSld>
  <p:clrMapOvr>
    <a:masterClrMapping/>
  </p:clrMapOvr>
  <mc:AlternateContent xmlns:mc="http://schemas.openxmlformats.org/markup-compatibility/2006" xmlns:p14="http://schemas.microsoft.com/office/powerpoint/2010/main">
    <mc:Choice Requires="p14">
      <p:transition spd="slow" p14:dur="2000" advTm="82076"/>
    </mc:Choice>
    <mc:Fallback xmlns="">
      <p:transition spd="slow" advTm="820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591127" y="1285192"/>
            <a:ext cx="10982037" cy="4932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591127" y="1468531"/>
            <a:ext cx="10880437" cy="5324535"/>
          </a:xfrm>
          <a:prstGeom prst="rect">
            <a:avLst/>
          </a:prstGeom>
          <a:noFill/>
        </p:spPr>
        <p:txBody>
          <a:bodyPr wrap="square" rtlCol="0">
            <a:spAutoFit/>
          </a:bodyPr>
          <a:lstStyle/>
          <a:p>
            <a:pPr algn="just"/>
            <a:r>
              <a:rPr lang="en-GB" sz="2000" b="1" dirty="0" smtClean="0">
                <a:solidFill>
                  <a:srgbClr val="C00000"/>
                </a:solidFill>
                <a:latin typeface="Times New Roman" panose="02020603050405020304" pitchFamily="18" charset="0"/>
                <a:cs typeface="Times New Roman" panose="02020603050405020304" pitchFamily="18" charset="0"/>
              </a:rPr>
              <a:t>Attitudes</a:t>
            </a:r>
            <a:r>
              <a:rPr lang="en-GB" sz="2000" b="1" dirty="0">
                <a:solidFill>
                  <a:srgbClr val="C00000"/>
                </a:solidFill>
                <a:latin typeface="Times New Roman" panose="02020603050405020304" pitchFamily="18" charset="0"/>
                <a:cs typeface="Times New Roman" panose="02020603050405020304" pitchFamily="18" charset="0"/>
              </a:rPr>
              <a:t>: </a:t>
            </a:r>
            <a:endParaRPr lang="en-GB" sz="2000" b="1" dirty="0" smtClean="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GB" sz="2000" dirty="0" smtClean="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Generally, attitude is the mental reaction towards an external stimulator. However, in the text book we refer attitudes to the employee beliefs and opinions that support or inhibit behaviour.</a:t>
            </a:r>
          </a:p>
          <a:p>
            <a:pPr algn="just"/>
            <a:endParaRPr lang="en-GB" sz="20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beliefs and opinions the person holds about objects or events (such as management, union, empowerment, and training) create positive or negative feelings about those objects and events. </a:t>
            </a:r>
            <a:r>
              <a:rPr lang="en-GB" sz="2000" dirty="0" smtClean="0">
                <a:latin typeface="Times New Roman" panose="02020603050405020304" pitchFamily="18" charset="0"/>
                <a:cs typeface="Times New Roman" panose="02020603050405020304" pitchFamily="18" charset="0"/>
              </a:rPr>
              <a:t>Thus</a:t>
            </a:r>
            <a:r>
              <a:rPr lang="en-GB" sz="2000" dirty="0">
                <a:latin typeface="Times New Roman" panose="02020603050405020304" pitchFamily="18" charset="0"/>
                <a:cs typeface="Times New Roman" panose="02020603050405020304" pitchFamily="18" charset="0"/>
              </a:rPr>
              <a:t>, changing a person's beliefs or opinions can change the desirability of the object or event</a:t>
            </a:r>
          </a:p>
          <a:p>
            <a:pPr algn="just"/>
            <a:r>
              <a:rPr lang="en-GB" sz="2000" dirty="0">
                <a:latin typeface="Times New Roman" panose="02020603050405020304" pitchFamily="18" charset="0"/>
                <a:cs typeface="Times New Roman" panose="02020603050405020304" pitchFamily="18" charset="0"/>
              </a:rPr>
              <a:t> </a:t>
            </a:r>
            <a:endParaRPr lang="en-GB" sz="2000" dirty="0" smtClean="0">
              <a:latin typeface="Times New Roman" panose="02020603050405020304" pitchFamily="18" charset="0"/>
              <a:cs typeface="Times New Roman" panose="02020603050405020304" pitchFamily="18" charset="0"/>
            </a:endParaRPr>
          </a:p>
          <a:p>
            <a:pPr algn="just"/>
            <a:r>
              <a:rPr lang="en-GB" sz="2000" dirty="0" smtClean="0">
                <a:latin typeface="Times New Roman" panose="02020603050405020304" pitchFamily="18" charset="0"/>
                <a:cs typeface="Times New Roman" panose="02020603050405020304" pitchFamily="18" charset="0"/>
              </a:rPr>
              <a:t>For </a:t>
            </a:r>
            <a:r>
              <a:rPr lang="en-GB" sz="2000" dirty="0">
                <a:latin typeface="Times New Roman" panose="02020603050405020304" pitchFamily="18" charset="0"/>
                <a:cs typeface="Times New Roman" panose="02020603050405020304" pitchFamily="18" charset="0"/>
              </a:rPr>
              <a:t>example, if an employee has positive feelings about a supervisor, those positive feelings are likely to become associated with the employee's job.</a:t>
            </a:r>
          </a:p>
          <a:p>
            <a:pPr algn="just"/>
            <a:endParaRPr lang="en-GB" sz="20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GB" sz="2000" dirty="0" smtClean="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If the employee learns from a co-worker that the supervisor said negative things about her, job satisfaction is likely to be reduced, even though nothing about the job itself actually changed. What changed is the employee's belief about the supervisor's opinion of her. Attitudes are important to training because they affect motivation. </a:t>
            </a:r>
          </a:p>
          <a:p>
            <a:pPr algn="just"/>
            <a:endParaRPr lang="en-US" sz="2000" dirty="0">
              <a:solidFill>
                <a:srgbClr val="2D3956"/>
              </a:solidFill>
              <a:latin typeface="Times New Roman" panose="02020603050405020304" pitchFamily="18" charset="0"/>
              <a:cs typeface="Times New Roman" panose="02020603050405020304" pitchFamily="18" charset="0"/>
            </a:endParaRPr>
          </a:p>
          <a:p>
            <a:pPr algn="just"/>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p:cNvSpPr txBox="1"/>
          <p:nvPr/>
        </p:nvSpPr>
        <p:spPr>
          <a:xfrm>
            <a:off x="2485572" y="745724"/>
            <a:ext cx="6337713" cy="461665"/>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IMPORTANT CONCEPTS AND MEANINGS</a:t>
            </a:r>
          </a:p>
        </p:txBody>
      </p:sp>
    </p:spTree>
    <p:extLst>
      <p:ext uri="{BB962C8B-B14F-4D97-AF65-F5344CB8AC3E}">
        <p14:creationId xmlns:p14="http://schemas.microsoft.com/office/powerpoint/2010/main" val="3534550089"/>
      </p:ext>
    </p:extLst>
  </p:cSld>
  <p:clrMapOvr>
    <a:masterClrMapping/>
  </p:clrMapOvr>
  <mc:AlternateContent xmlns:mc="http://schemas.openxmlformats.org/markup-compatibility/2006" xmlns:p14="http://schemas.microsoft.com/office/powerpoint/2010/main">
    <mc:Choice Requires="p14">
      <p:transition spd="slow" p14:dur="2000" advTm="36524"/>
    </mc:Choice>
    <mc:Fallback xmlns="">
      <p:transition spd="slow" advTm="365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a:srcRect l="3556" r="3556"/>
          <a:stretch>
            <a:fillRect/>
          </a:stretch>
        </p:blipFill>
        <p:spPr>
          <a:prstGeom prst="rect">
            <a:avLst/>
          </a:prstGeom>
        </p:spPr>
      </p:pic>
    </p:spTree>
    <p:extLst>
      <p:ext uri="{BB962C8B-B14F-4D97-AF65-F5344CB8AC3E}">
        <p14:creationId xmlns:p14="http://schemas.microsoft.com/office/powerpoint/2010/main" val="1941814261"/>
      </p:ext>
    </p:extLst>
  </p:cSld>
  <p:clrMapOvr>
    <a:masterClrMapping/>
  </p:clrMapOvr>
  <mc:AlternateContent xmlns:mc="http://schemas.openxmlformats.org/markup-compatibility/2006" xmlns:p14="http://schemas.microsoft.com/office/powerpoint/2010/main">
    <mc:Choice Requires="p14">
      <p:transition spd="slow" p14:dur="2000" advTm="125224"/>
    </mc:Choice>
    <mc:Fallback xmlns="">
      <p:transition spd="slow" advTm="1252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FA4A35C-6068-4251-8C5D-DFFBE59ECD92}"/>
              </a:ext>
            </a:extLst>
          </p:cNvPr>
          <p:cNvSpPr>
            <a:spLocks noGrp="1"/>
          </p:cNvSpPr>
          <p:nvPr>
            <p:ph type="title"/>
          </p:nvPr>
        </p:nvSpPr>
        <p:spPr>
          <a:xfrm>
            <a:off x="838200" y="365125"/>
            <a:ext cx="10515600" cy="966525"/>
          </a:xfrm>
        </p:spPr>
        <p:txBody>
          <a:bodyPr/>
          <a:lstStyle/>
          <a:p>
            <a:pPr algn="ctr"/>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Learning</a:t>
            </a:r>
          </a:p>
        </p:txBody>
      </p:sp>
      <p:pic>
        <p:nvPicPr>
          <p:cNvPr id="5" name="Content Placeholder 4">
            <a:extLst>
              <a:ext uri="{FF2B5EF4-FFF2-40B4-BE49-F238E27FC236}">
                <a16:creationId xmlns="" xmlns:a16="http://schemas.microsoft.com/office/drawing/2014/main" id="{0FB7D60D-E05F-4B3A-88E3-95E5734911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0174" y="1615737"/>
            <a:ext cx="8400572" cy="4172504"/>
          </a:xfrm>
        </p:spPr>
      </p:pic>
    </p:spTree>
    <p:extLst>
      <p:ext uri="{BB962C8B-B14F-4D97-AF65-F5344CB8AC3E}">
        <p14:creationId xmlns:p14="http://schemas.microsoft.com/office/powerpoint/2010/main" val="3812393165"/>
      </p:ext>
    </p:extLst>
  </p:cSld>
  <p:clrMapOvr>
    <a:masterClrMapping/>
  </p:clrMapOvr>
  <mc:AlternateContent xmlns:mc="http://schemas.openxmlformats.org/markup-compatibility/2006" xmlns:p14="http://schemas.microsoft.com/office/powerpoint/2010/main">
    <mc:Choice Requires="p14">
      <p:transition spd="slow" p14:dur="2000" advTm="43704"/>
    </mc:Choice>
    <mc:Fallback xmlns="">
      <p:transition spd="slow" advTm="4370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199" y="471055"/>
            <a:ext cx="5195455" cy="3416320"/>
          </a:xfrm>
          <a:prstGeom prst="rect">
            <a:avLst/>
          </a:prstGeom>
          <a:noFill/>
        </p:spPr>
        <p:txBody>
          <a:bodyPr wrap="square" rtlCol="0">
            <a:spAutoFit/>
          </a:bodyPr>
          <a:lstStyle/>
          <a:p>
            <a:pPr algn="ctr"/>
            <a:r>
              <a:rPr lang="en-US" sz="2400" b="1" dirty="0" smtClean="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 – Based Learning </a:t>
            </a:r>
          </a:p>
          <a:p>
            <a:pPr algn="just"/>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type of objective should focus on testing the learner's ability to use the knowledge they have acquired in order to complete a task. A good example of a skill-based objective would be: “The learner will be able to apply the principles of photosynthesis to solve a problem.</a:t>
            </a:r>
          </a:p>
        </p:txBody>
      </p:sp>
      <p:sp>
        <p:nvSpPr>
          <p:cNvPr id="3" name="TextBox 2"/>
          <p:cNvSpPr txBox="1"/>
          <p:nvPr/>
        </p:nvSpPr>
        <p:spPr>
          <a:xfrm>
            <a:off x="6373090" y="3811379"/>
            <a:ext cx="5708073" cy="3046988"/>
          </a:xfrm>
          <a:prstGeom prst="rect">
            <a:avLst/>
          </a:prstGeom>
          <a:noFill/>
        </p:spPr>
        <p:txBody>
          <a:bodyPr wrap="square" rtlCol="0">
            <a:spAutoFit/>
          </a:bodyPr>
          <a:lstStyle/>
          <a:p>
            <a:pPr algn="ctr"/>
            <a:r>
              <a:rPr lang="en-US" sz="2400" b="1" dirty="0" smtClean="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Knowledge Learning </a:t>
            </a:r>
          </a:p>
          <a:p>
            <a:pPr algn="just"/>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knowledge level rationalizes the agent's behavior, while the symbol level mechanizes the agent's behavior. For example, in a computer program, the knowledge level consists of the information contained in its data structures that it uses to perform certain actions.</a:t>
            </a:r>
          </a:p>
        </p:txBody>
      </p:sp>
      <p:pic>
        <p:nvPicPr>
          <p:cNvPr id="1026" name="Picture 2" descr="Importance of Skill-based education over Process based education – Overseas  study consultants | Study abroad consultants in Bangalore | MERIT Higher  Education Consultan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508" y="691716"/>
            <a:ext cx="6359236" cy="28263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CA: A Simplified Training Strategy For Learning And Development -  eLearning Indust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405" y="3991494"/>
            <a:ext cx="4521041"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915662"/>
      </p:ext>
    </p:extLst>
  </p:cSld>
  <p:clrMapOvr>
    <a:masterClrMapping/>
  </p:clrMapOvr>
  <mc:AlternateContent xmlns:mc="http://schemas.openxmlformats.org/markup-compatibility/2006" xmlns:p14="http://schemas.microsoft.com/office/powerpoint/2010/main">
    <mc:Choice Requires="p14">
      <p:transition spd="slow" p14:dur="2000" advTm="42643"/>
    </mc:Choice>
    <mc:Fallback xmlns="">
      <p:transition spd="slow" advTm="426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srcRect l="2214" r="2214"/>
          <a:stretch>
            <a:fillRect/>
          </a:stretch>
        </p:blipFill>
        <p:spPr>
          <a:xfrm>
            <a:off x="5389418" y="-3"/>
            <a:ext cx="6802582" cy="6858000"/>
          </a:xfrm>
          <a:prstGeom prst="rect">
            <a:avLst/>
          </a:prstGeom>
        </p:spPr>
      </p:pic>
      <p:sp>
        <p:nvSpPr>
          <p:cNvPr id="3" name="TextBox 2"/>
          <p:cNvSpPr txBox="1"/>
          <p:nvPr/>
        </p:nvSpPr>
        <p:spPr>
          <a:xfrm>
            <a:off x="374074" y="1399308"/>
            <a:ext cx="4585854" cy="4418967"/>
          </a:xfrm>
          <a:prstGeom prst="rect">
            <a:avLst/>
          </a:prstGeom>
          <a:noFill/>
        </p:spPr>
        <p:txBody>
          <a:bodyPr wrap="square" rtlCol="0">
            <a:spAutoFit/>
          </a:bodyPr>
          <a:lstStyle/>
          <a:p>
            <a:pPr algn="just">
              <a:lnSpc>
                <a:spcPct val="200000"/>
              </a:lnSpc>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Attitudinal factors comprise the values, beliefs, attitudes and norms that influence an individual's predisposition to behave in an environmentally significant manner and actual behavior</a:t>
            </a:r>
            <a:r>
              <a:rPr lang="en-US"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845126" y="678873"/>
            <a:ext cx="3934691" cy="584775"/>
          </a:xfrm>
          <a:prstGeom prst="rect">
            <a:avLst/>
          </a:prstGeom>
          <a:noFill/>
        </p:spPr>
        <p:txBody>
          <a:bodyPr wrap="square" rtlCol="0">
            <a:spAutoFit/>
          </a:bodyPr>
          <a:lstStyle/>
          <a:p>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Attitudinal </a:t>
            </a:r>
            <a:r>
              <a:rPr lang="en-US" sz="32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Learning </a:t>
            </a:r>
            <a:endParaRPr lang="en-US" sz="3200" b="1" dirty="0">
              <a:solidFill>
                <a:srgbClr val="FF0000"/>
              </a:solidFill>
            </a:endParaRPr>
          </a:p>
        </p:txBody>
      </p:sp>
    </p:spTree>
    <p:extLst>
      <p:ext uri="{BB962C8B-B14F-4D97-AF65-F5344CB8AC3E}">
        <p14:creationId xmlns:p14="http://schemas.microsoft.com/office/powerpoint/2010/main" val="3557104933"/>
      </p:ext>
    </p:extLst>
  </p:cSld>
  <p:clrMapOvr>
    <a:masterClrMapping/>
  </p:clrMapOvr>
  <mc:AlternateContent xmlns:mc="http://schemas.openxmlformats.org/markup-compatibility/2006" xmlns:p14="http://schemas.microsoft.com/office/powerpoint/2010/main">
    <mc:Choice Requires="p14">
      <p:transition spd="slow" p14:dur="2000" advTm="33985"/>
    </mc:Choice>
    <mc:Fallback xmlns="">
      <p:transition spd="slow" advTm="3398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473547" y="1014799"/>
            <a:ext cx="4447476" cy="53696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id-ID" dirty="0"/>
          </a:p>
        </p:txBody>
      </p:sp>
      <p:pic>
        <p:nvPicPr>
          <p:cNvPr id="5" name="Picture Placeholder 4">
            <a:extLst>
              <a:ext uri="{FF2B5EF4-FFF2-40B4-BE49-F238E27FC236}">
                <a16:creationId xmlns=""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 xmlns:a16="http://schemas.microsoft.com/office/drawing/2014/main" id="{0AC2650A-C51A-9ACB-723B-68D89C868D01}"/>
              </a:ext>
            </a:extLst>
          </p:cNvPr>
          <p:cNvSpPr/>
          <p:nvPr/>
        </p:nvSpPr>
        <p:spPr>
          <a:xfrm>
            <a:off x="648769" y="986546"/>
            <a:ext cx="4222539" cy="5217839"/>
          </a:xfrm>
          <a:prstGeom prst="rect">
            <a:avLst/>
          </a:prstGeom>
        </p:spPr>
        <p:txBody>
          <a:bodyPr wrap="square">
            <a:spAutoFit/>
          </a:bodyPr>
          <a:lstStyle/>
          <a:p>
            <a:pPr>
              <a:lnSpc>
                <a:spcPct val="120000"/>
              </a:lnSpc>
            </a:pPr>
            <a:r>
              <a:rPr lang="en-US" sz="2800" dirty="0">
                <a:latin typeface="Times New Roman" panose="02020603050405020304" pitchFamily="18" charset="0"/>
                <a:cs typeface="Times New Roman" panose="02020603050405020304" pitchFamily="18" charset="0"/>
              </a:rPr>
              <a:t>There are three primary types of learning </a:t>
            </a:r>
            <a:r>
              <a:rPr lang="en-US" sz="2800" dirty="0" smtClean="0">
                <a:latin typeface="Times New Roman" panose="02020603050405020304" pitchFamily="18" charset="0"/>
                <a:cs typeface="Times New Roman" panose="02020603050405020304" pitchFamily="18" charset="0"/>
              </a:rPr>
              <a:t>styles:</a:t>
            </a:r>
          </a:p>
          <a:p>
            <a:pPr marL="457200" indent="-457200">
              <a:lnSpc>
                <a:spcPct val="120000"/>
              </a:lnSpc>
              <a:buFont typeface="+mj-lt"/>
              <a:buAutoNum type="arabicPeriod"/>
            </a:pPr>
            <a:r>
              <a:rPr lang="en-US" sz="2800" dirty="0" smtClean="0">
                <a:latin typeface="Times New Roman" panose="02020603050405020304" pitchFamily="18" charset="0"/>
                <a:cs typeface="Times New Roman" panose="02020603050405020304" pitchFamily="18" charset="0"/>
              </a:rPr>
              <a:t>visual,</a:t>
            </a:r>
          </a:p>
          <a:p>
            <a:pPr marL="457200" indent="-457200">
              <a:lnSpc>
                <a:spcPct val="120000"/>
              </a:lnSpc>
              <a:buFont typeface="+mj-lt"/>
              <a:buAutoNum type="arabicPeriod"/>
            </a:pPr>
            <a:r>
              <a:rPr lang="en-US" sz="2800" dirty="0" smtClean="0">
                <a:latin typeface="Times New Roman" panose="02020603050405020304" pitchFamily="18" charset="0"/>
                <a:cs typeface="Times New Roman" panose="02020603050405020304" pitchFamily="18" charset="0"/>
              </a:rPr>
              <a:t> hearing, </a:t>
            </a:r>
          </a:p>
          <a:p>
            <a:pPr marL="457200" indent="-457200">
              <a:lnSpc>
                <a:spcPct val="120000"/>
              </a:lnSpc>
              <a:buFont typeface="+mj-lt"/>
              <a:buAutoNum type="arabicPeriod"/>
            </a:pPr>
            <a:r>
              <a:rPr lang="en-US" sz="2800" dirty="0">
                <a:latin typeface="Times New Roman" panose="02020603050405020304" pitchFamily="18" charset="0"/>
                <a:cs typeface="Times New Roman" panose="02020603050405020304" pitchFamily="18" charset="0"/>
              </a:rPr>
              <a:t>physical </a:t>
            </a:r>
            <a:r>
              <a:rPr lang="en-US" sz="2800" dirty="0" smtClean="0">
                <a:latin typeface="Times New Roman" panose="02020603050405020304" pitchFamily="18" charset="0"/>
                <a:cs typeface="Times New Roman" panose="02020603050405020304" pitchFamily="18" charset="0"/>
              </a:rPr>
              <a:t>activity</a:t>
            </a:r>
          </a:p>
          <a:p>
            <a:pPr>
              <a:lnSpc>
                <a:spcPct val="120000"/>
              </a:lnSpc>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Most people learn best through one or two of these methods, but there are ways to use all three learning styles to your advantage</a:t>
            </a:r>
          </a:p>
        </p:txBody>
      </p:sp>
      <p:sp>
        <p:nvSpPr>
          <p:cNvPr id="7" name="Rectangle 6">
            <a:extLst>
              <a:ext uri="{FF2B5EF4-FFF2-40B4-BE49-F238E27FC236}">
                <a16:creationId xmlns="" xmlns:a16="http://schemas.microsoft.com/office/drawing/2014/main" id="{2E6BEE59-229C-AF4C-8168-45DB84D103B6}"/>
              </a:ext>
            </a:extLst>
          </p:cNvPr>
          <p:cNvSpPr/>
          <p:nvPr/>
        </p:nvSpPr>
        <p:spPr>
          <a:xfrm>
            <a:off x="6310823" y="4804209"/>
            <a:ext cx="4747323" cy="362022"/>
          </a:xfrm>
          <a:prstGeom prst="rect">
            <a:avLst/>
          </a:prstGeom>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Types of Learning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miley Face 3"/>
          <p:cNvSpPr/>
          <p:nvPr/>
        </p:nvSpPr>
        <p:spPr>
          <a:xfrm>
            <a:off x="5846618" y="3671455"/>
            <a:ext cx="720437" cy="678872"/>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5474453"/>
      </p:ext>
    </p:extLst>
  </p:cSld>
  <p:clrMapOvr>
    <a:masterClrMapping/>
  </p:clrMapOvr>
  <p:transition spd="slow" advTm="342175">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3858"/>
    </mc:Choice>
    <mc:Fallback xmlns="">
      <p:transition spd="slow" advTm="1385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31B5CC-B265-4CAD-AF01-4A42530B0921}">
  <ds:schemaRefs>
    <ds:schemaRef ds:uri="http://schemas.microsoft.com/sharepoint/v3/contenttype/forms"/>
  </ds:schemaRefs>
</ds:datastoreItem>
</file>

<file path=customXml/itemProps2.xml><?xml version="1.0" encoding="utf-8"?>
<ds:datastoreItem xmlns:ds="http://schemas.openxmlformats.org/officeDocument/2006/customXml" ds:itemID="{52C25D46-1677-4D0B-83EC-E6685F9F7257}">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http://purl.org/dc/elements/1.1/"/>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79C6C729-E481-4DCD-B71E-3DEEDC5FD6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2125</TotalTime>
  <Words>3003</Words>
  <Application>Microsoft Office PowerPoint</Application>
  <PresentationFormat>Widescreen</PresentationFormat>
  <Paragraphs>214</Paragraphs>
  <Slides>40</Slides>
  <Notes>11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ＭＳ Ｐゴシック</vt:lpstr>
      <vt:lpstr>游ゴシック</vt:lpstr>
      <vt:lpstr>Arial</vt:lpstr>
      <vt:lpstr>Calibri</vt:lpstr>
      <vt:lpstr>Calibri Light</vt:lpstr>
      <vt:lpstr>Courier New</vt:lpstr>
      <vt:lpstr>Garamond</vt:lpstr>
      <vt:lpstr>Geneva</vt:lpstr>
      <vt:lpstr>Roboto Light</vt:lpstr>
      <vt:lpstr>Times New Roman</vt:lpstr>
      <vt:lpstr>Wingdings</vt:lpstr>
      <vt:lpstr>Office Theme</vt:lpstr>
      <vt:lpstr>PowerPoint Presentation</vt:lpstr>
      <vt:lpstr>PowerPoint Presentation</vt:lpstr>
      <vt:lpstr>PowerPoint Presentation</vt:lpstr>
      <vt:lpstr>Figure 4.1 Developing a Work–Unit Activity Analysis</vt:lpstr>
      <vt:lpstr>What Responsibilities and Roles Do H R Departments Perform? 1</vt:lpstr>
      <vt:lpstr>Figure 1.1 Human Resource Management Practices</vt:lpstr>
      <vt:lpstr>What Is a Business Model?</vt:lpstr>
      <vt:lpstr>Strategic Human Resource Management</vt:lpstr>
      <vt:lpstr>PowerPoint Presentation</vt:lpstr>
      <vt:lpstr>What Is Strategic Management? </vt:lpstr>
      <vt:lpstr>Figure 2.2 A Model of the Strategic Management Process</vt:lpstr>
      <vt:lpstr>PowerPoint Presentation</vt:lpstr>
      <vt:lpstr>Human Resources as a CSF</vt:lpstr>
      <vt:lpstr>Coaching and Mentoring</vt:lpstr>
      <vt:lpstr>Coaching and Mentoring</vt:lpstr>
      <vt:lpstr>Mentoring</vt:lpstr>
      <vt:lpstr>Coaching</vt:lpstr>
      <vt:lpstr>PowerPoint Presentation</vt:lpstr>
      <vt:lpstr>The learning (the transformational dimension)</vt:lpstr>
      <vt:lpstr>What Mentoring and Coaching is not!!!!!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Learning</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51</cp:revision>
  <dcterms:created xsi:type="dcterms:W3CDTF">2023-04-29T09:08:23Z</dcterms:created>
  <dcterms:modified xsi:type="dcterms:W3CDTF">2026-02-06T16:17:25Z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