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</p:sldMasterIdLst>
  <p:notesMasterIdLst>
    <p:notesMasterId r:id="rId51"/>
  </p:notesMasterIdLst>
  <p:handoutMasterIdLst>
    <p:handoutMasterId r:id="rId52"/>
  </p:handoutMasterIdLst>
  <p:sldIdLst>
    <p:sldId id="480" r:id="rId6"/>
    <p:sldId id="556" r:id="rId7"/>
    <p:sldId id="557" r:id="rId8"/>
    <p:sldId id="609" r:id="rId9"/>
    <p:sldId id="610" r:id="rId10"/>
    <p:sldId id="611" r:id="rId11"/>
    <p:sldId id="612" r:id="rId12"/>
    <p:sldId id="613" r:id="rId13"/>
    <p:sldId id="614" r:id="rId14"/>
    <p:sldId id="615" r:id="rId15"/>
    <p:sldId id="617" r:id="rId16"/>
    <p:sldId id="616" r:id="rId17"/>
    <p:sldId id="618" r:id="rId18"/>
    <p:sldId id="619" r:id="rId19"/>
    <p:sldId id="620" r:id="rId20"/>
    <p:sldId id="621" r:id="rId21"/>
    <p:sldId id="622" r:id="rId22"/>
    <p:sldId id="623" r:id="rId23"/>
    <p:sldId id="624" r:id="rId24"/>
    <p:sldId id="625" r:id="rId25"/>
    <p:sldId id="626" r:id="rId26"/>
    <p:sldId id="627" r:id="rId27"/>
    <p:sldId id="628" r:id="rId28"/>
    <p:sldId id="629" r:id="rId29"/>
    <p:sldId id="630" r:id="rId30"/>
    <p:sldId id="631" r:id="rId31"/>
    <p:sldId id="632" r:id="rId32"/>
    <p:sldId id="633" r:id="rId33"/>
    <p:sldId id="634" r:id="rId34"/>
    <p:sldId id="635" r:id="rId35"/>
    <p:sldId id="636" r:id="rId36"/>
    <p:sldId id="648" r:id="rId37"/>
    <p:sldId id="649" r:id="rId38"/>
    <p:sldId id="650" r:id="rId39"/>
    <p:sldId id="637" r:id="rId40"/>
    <p:sldId id="640" r:id="rId41"/>
    <p:sldId id="641" r:id="rId42"/>
    <p:sldId id="642" r:id="rId43"/>
    <p:sldId id="645" r:id="rId44"/>
    <p:sldId id="646" r:id="rId45"/>
    <p:sldId id="647" r:id="rId46"/>
    <p:sldId id="651" r:id="rId47"/>
    <p:sldId id="652" r:id="rId48"/>
    <p:sldId id="653" r:id="rId49"/>
    <p:sldId id="654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53" autoAdjust="0"/>
    <p:restoredTop sz="88517" autoAdjust="0"/>
  </p:normalViewPr>
  <p:slideViewPr>
    <p:cSldViewPr snapToGrid="0">
      <p:cViewPr varScale="1">
        <p:scale>
          <a:sx n="77" d="100"/>
          <a:sy n="77" d="100"/>
        </p:scale>
        <p:origin x="624" y="4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12/10/25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12/10/25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78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2937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36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164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236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37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196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8201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04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496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084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809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4958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7711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043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210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4213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541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13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4312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5483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3917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118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921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9062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7659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722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103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1614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0504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4030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781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57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6212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4196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68789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945AB-E9BC-1A3A-02A1-A35A1EC3F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BCBCCF-71A4-1093-4D12-8D5ED7AE5F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9DC5E0-53CC-1A72-AF62-35274E4224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03FCFB-A5A3-CCEA-ECF1-6094639988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177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1E3B7-C746-6D63-DE2D-B597E1E1D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002700-1BB5-DB9C-E47F-C80C619222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2BA402-8842-87A3-CBD5-D614778CE0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DF10EF-42D6-A14F-79B2-5570A56CFF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027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12/10/25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8.png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38760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1282" y="2395665"/>
            <a:ext cx="37583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Dimensional Modeling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348869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#10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Dimensional Modeling</a:t>
            </a:r>
            <a:endParaRPr lang="en-US" sz="3200" b="1" dirty="0">
              <a:solidFill>
                <a:srgbClr val="84492B"/>
              </a:solidFill>
              <a:cs typeface="Andalus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b="1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b="1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6233281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4D11B505-AE5A-8BEF-DEC5-F198BF36433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26088" y="180239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360102"/>
              </p:ext>
            </p:extLst>
          </p:nvPr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FFF8696-461C-A253-4335-42B2D36B99E8}"/>
              </a:ext>
            </a:extLst>
          </p:cNvPr>
          <p:cNvSpPr txBox="1"/>
          <p:nvPr/>
        </p:nvSpPr>
        <p:spPr>
          <a:xfrm>
            <a:off x="2648243" y="1470178"/>
            <a:ext cx="5738754" cy="7768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62" dirty="0">
                <a:solidFill>
                  <a:srgbClr val="000000"/>
                </a:solidFill>
                <a:latin typeface="UFKKSW+Calibri"/>
                <a:cs typeface="UFKKSW+Calibri"/>
              </a:rPr>
              <a:t>Two</a:t>
            </a:r>
            <a:r>
              <a:rPr sz="2400" spc="5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400" spc="-26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Warehouses</a:t>
            </a:r>
          </a:p>
          <a:p>
            <a:pPr marL="457504" marR="0">
              <a:lnSpc>
                <a:spcPts val="2446"/>
              </a:lnSpc>
              <a:spcBef>
                <a:spcPts val="48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Imnon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2B507557-CBCE-9333-5C63-68DA75D928EF}"/>
              </a:ext>
            </a:extLst>
          </p:cNvPr>
          <p:cNvSpPr txBox="1"/>
          <p:nvPr/>
        </p:nvSpPr>
        <p:spPr>
          <a:xfrm>
            <a:off x="3105746" y="2263971"/>
            <a:ext cx="238065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Kimball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46" name="object 4">
            <a:extLst>
              <a:ext uri="{FF2B5EF4-FFF2-40B4-BE49-F238E27FC236}">
                <a16:creationId xmlns:a16="http://schemas.microsoft.com/office/drawing/2014/main" id="{E7A50985-F4B8-1962-F8E1-526144D7E858}"/>
              </a:ext>
            </a:extLst>
          </p:cNvPr>
          <p:cNvSpPr txBox="1"/>
          <p:nvPr/>
        </p:nvSpPr>
        <p:spPr>
          <a:xfrm>
            <a:off x="2648242" y="2678147"/>
            <a:ext cx="216711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Inmon Model</a:t>
            </a:r>
          </a:p>
        </p:txBody>
      </p:sp>
      <p:sp>
        <p:nvSpPr>
          <p:cNvPr id="47" name="object 5">
            <a:extLst>
              <a:ext uri="{FF2B5EF4-FFF2-40B4-BE49-F238E27FC236}">
                <a16:creationId xmlns:a16="http://schemas.microsoft.com/office/drawing/2014/main" id="{D58AFCA5-A9A6-E9E6-AB0C-323F5A67AA26}"/>
              </a:ext>
            </a:extLst>
          </p:cNvPr>
          <p:cNvSpPr txBox="1"/>
          <p:nvPr/>
        </p:nvSpPr>
        <p:spPr>
          <a:xfrm>
            <a:off x="3105746" y="3106180"/>
            <a:ext cx="7599768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all databases</a:t>
            </a:r>
            <a:r>
              <a:rPr sz="2400" spc="2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and</a:t>
            </a:r>
            <a:r>
              <a:rPr sz="2400" spc="-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information </a:t>
            </a:r>
            <a:r>
              <a:rPr sz="2400" spc="-16" dirty="0">
                <a:solidFill>
                  <a:srgbClr val="0070C0"/>
                </a:solidFill>
                <a:latin typeface="UFKKSW+Calibri"/>
                <a:cs typeface="UFKKSW+Calibri"/>
              </a:rPr>
              <a:t>systems</a:t>
            </a:r>
            <a:r>
              <a:rPr sz="2400" spc="3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</a:t>
            </a:r>
          </a:p>
        </p:txBody>
      </p:sp>
      <p:sp>
        <p:nvSpPr>
          <p:cNvPr id="48" name="object 6">
            <a:extLst>
              <a:ext uri="{FF2B5EF4-FFF2-40B4-BE49-F238E27FC236}">
                <a16:creationId xmlns:a16="http://schemas.microsoft.com/office/drawing/2014/main" id="{4DE7190F-1D6B-882F-3433-08092DA3F2C9}"/>
              </a:ext>
            </a:extLst>
          </p:cNvPr>
          <p:cNvSpPr txBox="1"/>
          <p:nvPr/>
        </p:nvSpPr>
        <p:spPr>
          <a:xfrm>
            <a:off x="3392208" y="3410980"/>
            <a:ext cx="4077737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organization</a:t>
            </a:r>
          </a:p>
        </p:txBody>
      </p:sp>
      <p:sp>
        <p:nvSpPr>
          <p:cNvPr id="49" name="object 7">
            <a:extLst>
              <a:ext uri="{FF2B5EF4-FFF2-40B4-BE49-F238E27FC236}">
                <a16:creationId xmlns:a16="http://schemas.microsoft.com/office/drawing/2014/main" id="{E7524021-C016-BB14-38A0-80A28DC52B43}"/>
              </a:ext>
            </a:extLst>
          </p:cNvPr>
          <p:cNvSpPr txBox="1"/>
          <p:nvPr/>
        </p:nvSpPr>
        <p:spPr>
          <a:xfrm>
            <a:off x="3105746" y="3776740"/>
            <a:ext cx="8064002" cy="994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lang="en-US"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Als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 called the CIF (Corporate Information Factory)</a:t>
            </a:r>
          </a:p>
          <a:p>
            <a:pPr marL="0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Defines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overall</a:t>
            </a:r>
            <a:r>
              <a:rPr sz="2400" spc="3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database environment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as:</a:t>
            </a:r>
          </a:p>
          <a:p>
            <a:pPr marL="457149" marR="0">
              <a:lnSpc>
                <a:spcPts val="1948"/>
              </a:lnSpc>
              <a:spcBef>
                <a:spcPts val="35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Operational</a:t>
            </a:r>
          </a:p>
        </p:txBody>
      </p:sp>
      <p:sp>
        <p:nvSpPr>
          <p:cNvPr id="50" name="object 8">
            <a:extLst>
              <a:ext uri="{FF2B5EF4-FFF2-40B4-BE49-F238E27FC236}">
                <a16:creationId xmlns:a16="http://schemas.microsoft.com/office/drawing/2014/main" id="{AD30F54A-6B41-A710-4C3F-E89A801F371F}"/>
              </a:ext>
            </a:extLst>
          </p:cNvPr>
          <p:cNvSpPr txBox="1"/>
          <p:nvPr/>
        </p:nvSpPr>
        <p:spPr>
          <a:xfrm>
            <a:off x="3562895" y="4791023"/>
            <a:ext cx="4075861" cy="8506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4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Atomic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warehouse</a:t>
            </a:r>
          </a:p>
          <a:p>
            <a:pPr marL="0" marR="0">
              <a:lnSpc>
                <a:spcPts val="1948"/>
              </a:lnSpc>
              <a:spcBef>
                <a:spcPts val="40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Departmental</a:t>
            </a:r>
          </a:p>
          <a:p>
            <a:pPr marL="0" marR="0">
              <a:lnSpc>
                <a:spcPts val="1951"/>
              </a:lnSpc>
              <a:spcBef>
                <a:spcPts val="303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Individual</a:t>
            </a:r>
          </a:p>
        </p:txBody>
      </p:sp>
      <p:sp>
        <p:nvSpPr>
          <p:cNvPr id="51" name="object 9">
            <a:extLst>
              <a:ext uri="{FF2B5EF4-FFF2-40B4-BE49-F238E27FC236}">
                <a16:creationId xmlns:a16="http://schemas.microsoft.com/office/drawing/2014/main" id="{34CB7C88-6515-98CB-7D67-AF649531BBF7}"/>
              </a:ext>
            </a:extLst>
          </p:cNvPr>
          <p:cNvSpPr txBox="1"/>
          <p:nvPr/>
        </p:nvSpPr>
        <p:spPr>
          <a:xfrm>
            <a:off x="3105746" y="5679328"/>
            <a:ext cx="726214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Warehouse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is part of the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bigger</a:t>
            </a:r>
            <a:r>
              <a:rPr sz="2400" spc="-3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whole</a:t>
            </a:r>
            <a:r>
              <a:rPr sz="2400" spc="-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(CIF)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893E334A-1CD5-0E32-F124-ED22FA25F7D2}"/>
              </a:ext>
            </a:extLst>
          </p:cNvPr>
          <p:cNvSpPr/>
          <p:nvPr/>
        </p:nvSpPr>
        <p:spPr>
          <a:xfrm>
            <a:off x="3065597" y="1418458"/>
            <a:ext cx="8915388" cy="5727965"/>
          </a:xfrm>
          <a:prstGeom prst="rect">
            <a:avLst/>
          </a:prstGeom>
          <a:blipFill>
            <a:blip r:embed="rId9" cstate="print"/>
            <a:stretch>
              <a:fillRect l="-9483" t="-22817" r="10436" b="1544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F71D954-4F3B-09BF-C378-5AB70A3766F4}"/>
              </a:ext>
            </a:extLst>
          </p:cNvPr>
          <p:cNvSpPr/>
          <p:nvPr/>
        </p:nvSpPr>
        <p:spPr>
          <a:xfrm>
            <a:off x="2743200" y="5289452"/>
            <a:ext cx="1012874" cy="989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45E9BDFF-2EDA-B41F-193F-B754EBF43252}"/>
              </a:ext>
            </a:extLst>
          </p:cNvPr>
          <p:cNvSpPr txBox="1"/>
          <p:nvPr/>
        </p:nvSpPr>
        <p:spPr>
          <a:xfrm>
            <a:off x="6096000" y="5458947"/>
            <a:ext cx="267301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i="1" dirty="0" err="1">
                <a:solidFill>
                  <a:srgbClr val="000000"/>
                </a:solidFill>
                <a:latin typeface="ELUPBR+Calibri Italic"/>
                <a:cs typeface="ELUPBR+Calibri Italic"/>
              </a:rPr>
              <a:t>Inmon</a:t>
            </a:r>
            <a:r>
              <a:rPr sz="2400" i="1" spc="-15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3031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05DDE00-EDD8-17F4-DAE0-2905C81F2F29}"/>
              </a:ext>
            </a:extLst>
          </p:cNvPr>
          <p:cNvSpPr txBox="1"/>
          <p:nvPr/>
        </p:nvSpPr>
        <p:spPr>
          <a:xfrm>
            <a:off x="2577904" y="1324851"/>
            <a:ext cx="3934607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Kimball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A8990048-C574-4AAD-BCC6-DBB90C48C4F1}"/>
              </a:ext>
            </a:extLst>
          </p:cNvPr>
          <p:cNvSpPr txBox="1"/>
          <p:nvPr/>
        </p:nvSpPr>
        <p:spPr>
          <a:xfrm>
            <a:off x="3035408" y="1752884"/>
            <a:ext cx="5906897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Dimensional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Model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95054EA8-09DB-8BED-9ABD-51CE298C7B45}"/>
              </a:ext>
            </a:extLst>
          </p:cNvPr>
          <p:cNvSpPr txBox="1"/>
          <p:nvPr/>
        </p:nvSpPr>
        <p:spPr>
          <a:xfrm>
            <a:off x="3492558" y="2112832"/>
            <a:ext cx="7184820" cy="292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Does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adhere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normalization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theory</a:t>
            </a:r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88E3FE7D-910D-D472-8A28-416339A6F663}"/>
              </a:ext>
            </a:extLst>
          </p:cNvPr>
          <p:cNvSpPr txBox="1"/>
          <p:nvPr/>
        </p:nvSpPr>
        <p:spPr>
          <a:xfrm>
            <a:off x="3492558" y="2442017"/>
            <a:ext cx="3625377" cy="8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Starts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with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tables</a:t>
            </a:r>
          </a:p>
          <a:p>
            <a:pPr marL="457200" marR="0">
              <a:lnSpc>
                <a:spcPts val="1951"/>
              </a:lnSpc>
              <a:spcBef>
                <a:spcPts val="30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55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Numeric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  <a:p>
            <a:pPr marL="457200" marR="0">
              <a:lnSpc>
                <a:spcPts val="1948"/>
              </a:lnSpc>
              <a:spcBef>
                <a:spcPts val="35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55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Context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20FE4BA7-378A-5E67-5DE1-E19F170F249B}"/>
              </a:ext>
            </a:extLst>
          </p:cNvPr>
          <p:cNvSpPr txBox="1"/>
          <p:nvPr/>
        </p:nvSpPr>
        <p:spPr>
          <a:xfrm>
            <a:off x="3492559" y="3356670"/>
            <a:ext cx="3094244" cy="292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User accessible</a:t>
            </a:r>
          </a:p>
        </p:txBody>
      </p:sp>
    </p:spTree>
    <p:extLst>
      <p:ext uri="{BB962C8B-B14F-4D97-AF65-F5344CB8AC3E}">
        <p14:creationId xmlns:p14="http://schemas.microsoft.com/office/powerpoint/2010/main" val="277188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7E38C4BA-F2DE-9AA4-1B15-3EC7D4D4B953}"/>
              </a:ext>
            </a:extLst>
          </p:cNvPr>
          <p:cNvSpPr/>
          <p:nvPr/>
        </p:nvSpPr>
        <p:spPr>
          <a:xfrm>
            <a:off x="2631905" y="1278598"/>
            <a:ext cx="9560673" cy="4356000"/>
          </a:xfrm>
          <a:prstGeom prst="rect">
            <a:avLst/>
          </a:prstGeom>
          <a:blipFill>
            <a:blip r:embed="rId9" cstate="print"/>
            <a:stretch>
              <a:fillRect l="-7076" t="-32524" r="7076" b="-19530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B941EA-8D97-BFD6-920B-5E3BE2A653CC}"/>
              </a:ext>
            </a:extLst>
          </p:cNvPr>
          <p:cNvSpPr txBox="1"/>
          <p:nvPr/>
        </p:nvSpPr>
        <p:spPr>
          <a:xfrm>
            <a:off x="6096000" y="5503249"/>
            <a:ext cx="2076392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Kimball</a:t>
            </a:r>
            <a:r>
              <a:rPr sz="2400" i="1" spc="-10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111662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B825C8D-8011-7F1D-BD94-1AF258AFA9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0269" y="2304065"/>
            <a:ext cx="8777794" cy="2906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4AEB1D-86E0-0136-3C44-4C2FD99662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2794" y="1661808"/>
            <a:ext cx="6808854" cy="68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6969DF-BE3B-C9DC-EB7D-2AD13067D2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44451" y="2564796"/>
            <a:ext cx="8606858" cy="24733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C66016-69E0-2C51-0964-335F34B642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30263" y="2071123"/>
            <a:ext cx="7170225" cy="53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4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D8F1C9-FC67-E1C6-71E6-E8F9E992C0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4891" y="2162231"/>
            <a:ext cx="8314007" cy="3911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7E4B5D7-FEB0-74B3-EB87-C52A80F891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9573" y="1707821"/>
            <a:ext cx="5506998" cy="42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35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8" y="2424507"/>
            <a:ext cx="6022266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b="1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26088" y="225758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74735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316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E87087CA-7413-B177-EACB-5545AABEE2A5}"/>
              </a:ext>
            </a:extLst>
          </p:cNvPr>
          <p:cNvSpPr txBox="1"/>
          <p:nvPr/>
        </p:nvSpPr>
        <p:spPr>
          <a:xfrm>
            <a:off x="2631905" y="1398485"/>
            <a:ext cx="8833264" cy="27967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modeling</a:t>
            </a:r>
            <a:r>
              <a:rPr sz="2400" spc="-2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a logical design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technique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structuring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so such that</a:t>
            </a:r>
          </a:p>
          <a:p>
            <a:pPr marL="457504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It is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intuitive</a:t>
            </a:r>
            <a:r>
              <a:rPr sz="2000" spc="3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delivers</a:t>
            </a:r>
            <a:r>
              <a:rPr sz="2000" spc="5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20" dirty="0">
                <a:solidFill>
                  <a:srgbClr val="0070C0"/>
                </a:solidFill>
                <a:latin typeface="UFKKSW+Calibri"/>
                <a:cs typeface="UFKKSW+Calibri"/>
              </a:rPr>
              <a:t>fast</a:t>
            </a:r>
            <a:r>
              <a:rPr sz="2000" spc="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performance.</a:t>
            </a:r>
          </a:p>
          <a:p>
            <a:pPr marL="0" marR="0">
              <a:lnSpc>
                <a:spcPts val="2929"/>
              </a:lnSpc>
              <a:spcBef>
                <a:spcPts val="52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Widely accepted as the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preferred</a:t>
            </a:r>
            <a:r>
              <a:rPr sz="24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approach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DW</a:t>
            </a:r>
            <a:r>
              <a:rPr lang="ar-SA"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presentation.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Simplicity</a:t>
            </a:r>
            <a:r>
              <a:rPr sz="2400" spc="-3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fundamental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usefulness.</a:t>
            </a:r>
          </a:p>
          <a:p>
            <a:pPr marL="0" marR="0">
              <a:lnSpc>
                <a:spcPts val="2929"/>
              </a:lnSpc>
              <a:spcBef>
                <a:spcPts val="529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Allows software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easily 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navigate</a:t>
            </a:r>
            <a:r>
              <a:rPr sz="2400" spc="2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databases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624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EC74B109-01E4-2797-5538-7B2C4868B743}"/>
              </a:ext>
            </a:extLst>
          </p:cNvPr>
          <p:cNvSpPr/>
          <p:nvPr/>
        </p:nvSpPr>
        <p:spPr>
          <a:xfrm>
            <a:off x="2844000" y="1296000"/>
            <a:ext cx="8928000" cy="5976000"/>
          </a:xfrm>
          <a:prstGeom prst="rect">
            <a:avLst/>
          </a:prstGeom>
          <a:blipFill>
            <a:blip r:embed="rId9" cstate="print"/>
            <a:stretch>
              <a:fillRect l="-5833" t="-29689" r="3413" b="1522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D58ADB-1F99-4FFF-8D2C-8F1C0DEED16D}"/>
              </a:ext>
            </a:extLst>
          </p:cNvPr>
          <p:cNvSpPr/>
          <p:nvPr/>
        </p:nvSpPr>
        <p:spPr>
          <a:xfrm>
            <a:off x="2472267" y="4504268"/>
            <a:ext cx="880533" cy="18191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696BC8E5-9684-BE0E-B78A-C96E116EB787}"/>
              </a:ext>
            </a:extLst>
          </p:cNvPr>
          <p:cNvSpPr txBox="1"/>
          <p:nvPr/>
        </p:nvSpPr>
        <p:spPr>
          <a:xfrm>
            <a:off x="6096000" y="5812027"/>
            <a:ext cx="342220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The</a:t>
            </a:r>
            <a:r>
              <a:rPr sz="2000" i="1" spc="-18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Kimball</a:t>
            </a:r>
            <a:r>
              <a:rPr sz="2000" i="1" spc="-10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Lifecycle</a:t>
            </a:r>
          </a:p>
        </p:txBody>
      </p:sp>
    </p:spTree>
    <p:extLst>
      <p:ext uri="{BB962C8B-B14F-4D97-AF65-F5344CB8AC3E}">
        <p14:creationId xmlns:p14="http://schemas.microsoft.com/office/powerpoint/2010/main" val="394772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02B8C23E-91B6-B6AA-7037-33F3847A85A4}"/>
              </a:ext>
            </a:extLst>
          </p:cNvPr>
          <p:cNvSpPr txBox="1"/>
          <p:nvPr/>
        </p:nvSpPr>
        <p:spPr>
          <a:xfrm>
            <a:off x="2517769" y="1408655"/>
            <a:ext cx="8488898" cy="20657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Divides world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measurements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context.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Measurements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numeric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values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facts.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Context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intuitively divided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clumps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Dimensions describe the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OPQRSH+Calibri"/>
                <a:cs typeface="OPQRSH+Calibri"/>
              </a:rPr>
              <a:t>“who,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 what, where, when, w</a:t>
            </a:r>
            <a:r>
              <a:rPr sz="2400" spc="-542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70" dirty="0">
                <a:solidFill>
                  <a:srgbClr val="000000"/>
                </a:solidFill>
                <a:latin typeface="OPQRSH+Calibri"/>
                <a:cs typeface="OPQRSH+Calibri"/>
              </a:rPr>
              <a:t>hy,</a:t>
            </a:r>
          </a:p>
          <a:p>
            <a:pPr marL="343204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how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”</a:t>
            </a:r>
            <a:r>
              <a:rPr sz="2400" spc="-1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of the facts.</a:t>
            </a: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067C7B58-D5C7-DF88-6075-41A02864B1CD}"/>
              </a:ext>
            </a:extLst>
          </p:cNvPr>
          <p:cNvSpPr txBox="1"/>
          <p:nvPr/>
        </p:nvSpPr>
        <p:spPr>
          <a:xfrm>
            <a:off x="2517768" y="3534003"/>
            <a:ext cx="8905197" cy="20197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table containing</a:t>
            </a:r>
          </a:p>
          <a:p>
            <a:pPr marL="343204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measurements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surrounded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halo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dimension tables</a:t>
            </a:r>
          </a:p>
          <a:p>
            <a:pPr marL="343204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containing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textual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context.</a:t>
            </a:r>
          </a:p>
          <a:p>
            <a:pPr marL="0" marR="0">
              <a:lnSpc>
                <a:spcPts val="2929"/>
              </a:lnSpc>
              <a:spcBef>
                <a:spcPts val="52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Known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as a </a:t>
            </a:r>
            <a:r>
              <a:rPr sz="2400" spc="-17" dirty="0">
                <a:solidFill>
                  <a:srgbClr val="0070C0"/>
                </a:solidFill>
                <a:latin typeface="UFKKSW+Calibri"/>
                <a:cs typeface="UFKKSW+Calibri"/>
              </a:rPr>
              <a:t>star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join.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Known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as a </a:t>
            </a:r>
            <a:r>
              <a:rPr sz="2400" spc="-17" dirty="0">
                <a:solidFill>
                  <a:srgbClr val="0070C0"/>
                </a:solidFill>
                <a:latin typeface="UFKKSW+Calibri"/>
                <a:cs typeface="UFKKSW+Calibri"/>
              </a:rPr>
              <a:t>star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schema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when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stored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 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id="{DC11BCC9-FF4B-4926-0447-B24219C4BE09}"/>
              </a:ext>
            </a:extLst>
          </p:cNvPr>
          <p:cNvSpPr txBox="1"/>
          <p:nvPr/>
        </p:nvSpPr>
        <p:spPr>
          <a:xfrm>
            <a:off x="9276987" y="5142485"/>
            <a:ext cx="2987515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database (RDBMS).</a:t>
            </a:r>
          </a:p>
        </p:txBody>
      </p:sp>
    </p:spTree>
    <p:extLst>
      <p:ext uri="{BB962C8B-B14F-4D97-AF65-F5344CB8AC3E}">
        <p14:creationId xmlns:p14="http://schemas.microsoft.com/office/powerpoint/2010/main" val="252966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BF91A1B7-1630-3029-E0C8-F76B7D6E8A5B}"/>
              </a:ext>
            </a:extLst>
          </p:cNvPr>
          <p:cNvSpPr txBox="1"/>
          <p:nvPr/>
        </p:nvSpPr>
        <p:spPr>
          <a:xfrm>
            <a:off x="5874992" y="5661242"/>
            <a:ext cx="293138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i="1" spc="-16" dirty="0">
                <a:solidFill>
                  <a:srgbClr val="000000"/>
                </a:solidFill>
                <a:latin typeface="ELUPBR+Calibri Italic"/>
                <a:cs typeface="ELUPBR+Calibri Italic"/>
              </a:rPr>
              <a:t>Typical</a:t>
            </a:r>
            <a:r>
              <a:rPr sz="2000" i="1" spc="19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Dimensional</a:t>
            </a:r>
            <a:r>
              <a:rPr sz="2000" i="1" spc="-31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6F8FEACD-0507-9E97-3814-CDB064200291}"/>
              </a:ext>
            </a:extLst>
          </p:cNvPr>
          <p:cNvSpPr/>
          <p:nvPr/>
        </p:nvSpPr>
        <p:spPr>
          <a:xfrm>
            <a:off x="3268118" y="1608201"/>
            <a:ext cx="7776000" cy="3888000"/>
          </a:xfrm>
          <a:prstGeom prst="rect">
            <a:avLst/>
          </a:prstGeom>
          <a:blipFill>
            <a:blip r:embed="rId9" cstate="print"/>
            <a:stretch>
              <a:fillRect l="-9270" t="-39031" r="-8324" b="-37362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423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Standard SQL Query Template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0301BB61-9868-DB07-E221-BF20AC4BED1A}"/>
              </a:ext>
            </a:extLst>
          </p:cNvPr>
          <p:cNvSpPr txBox="1"/>
          <p:nvPr/>
        </p:nvSpPr>
        <p:spPr>
          <a:xfrm>
            <a:off x="2999925" y="1675296"/>
            <a:ext cx="6359610" cy="7497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SELECT</a:t>
            </a:r>
            <a:r>
              <a:rPr sz="2400" spc="-25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p.brand,</a:t>
            </a:r>
            <a:r>
              <a:rPr sz="2400" spc="-23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sum(f.pesos_sold),</a:t>
            </a:r>
          </a:p>
          <a:p>
            <a:pPr marL="0" marR="0">
              <a:lnSpc>
                <a:spcPts val="2718"/>
              </a:lnSpc>
              <a:spcBef>
                <a:spcPts val="163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sum(f.units_sold)</a:t>
            </a:r>
          </a:p>
        </p:txBody>
      </p:sp>
      <p:sp>
        <p:nvSpPr>
          <p:cNvPr id="20" name="object 5">
            <a:extLst>
              <a:ext uri="{FF2B5EF4-FFF2-40B4-BE49-F238E27FC236}">
                <a16:creationId xmlns:a16="http://schemas.microsoft.com/office/drawing/2014/main" id="{B2EE2274-21A1-F3B9-55A9-73D61A9C3CB4}"/>
              </a:ext>
            </a:extLst>
          </p:cNvPr>
          <p:cNvSpPr txBox="1"/>
          <p:nvPr/>
        </p:nvSpPr>
        <p:spPr>
          <a:xfrm>
            <a:off x="2999925" y="2480603"/>
            <a:ext cx="8185434" cy="21393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1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FROM sales_fact</a:t>
            </a:r>
            <a:r>
              <a:rPr sz="2400" spc="-19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f, product_dim 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p,</a:t>
            </a:r>
            <a:r>
              <a:rPr sz="2400" spc="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date_dim d</a:t>
            </a:r>
          </a:p>
          <a:p>
            <a:pPr marL="0" marR="0">
              <a:lnSpc>
                <a:spcPts val="2721"/>
              </a:lnSpc>
              <a:spcBef>
                <a:spcPts val="7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WHERE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f.productkey</a:t>
            </a:r>
            <a:r>
              <a:rPr sz="2400" spc="11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= p.productkey</a:t>
            </a:r>
          </a:p>
          <a:p>
            <a:pPr marL="0" marR="0">
              <a:lnSpc>
                <a:spcPts val="2718"/>
              </a:lnSpc>
              <a:spcBef>
                <a:spcPts val="73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and f.datekey =</a:t>
            </a:r>
            <a:r>
              <a:rPr sz="2400" spc="-24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d.datekey</a:t>
            </a:r>
          </a:p>
          <a:p>
            <a:pPr marL="0" marR="0">
              <a:lnSpc>
                <a:spcPts val="2718"/>
              </a:lnSpc>
              <a:spcBef>
                <a:spcPts val="78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and d.quarter </a:t>
            </a:r>
            <a:r>
              <a:rPr sz="2400" dirty="0">
                <a:solidFill>
                  <a:srgbClr val="000000"/>
                </a:solidFill>
                <a:latin typeface="ESIMRD+Courier New"/>
                <a:cs typeface="ESIMRD+Courier New"/>
              </a:rPr>
              <a:t>=</a:t>
            </a:r>
            <a:r>
              <a:rPr sz="2400" spc="-24" dirty="0">
                <a:solidFill>
                  <a:srgbClr val="000000"/>
                </a:solidFill>
                <a:latin typeface="ESIMRD+Courier New"/>
                <a:cs typeface="ESIMRD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ESIMRD+Courier New"/>
                <a:cs typeface="ESIMRD+Courier New"/>
              </a:rPr>
              <a:t>‘1 Q 2015’</a:t>
            </a:r>
          </a:p>
          <a:p>
            <a:pPr marL="0" marR="0">
              <a:lnSpc>
                <a:spcPts val="2721"/>
              </a:lnSpc>
              <a:spcBef>
                <a:spcPts val="73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GROUP BY</a:t>
            </a:r>
            <a:r>
              <a:rPr sz="2400" spc="-34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p.brand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6970F60A-A731-8B95-A6EC-A6F3C50C761A}"/>
              </a:ext>
            </a:extLst>
          </p:cNvPr>
          <p:cNvSpPr txBox="1"/>
          <p:nvPr/>
        </p:nvSpPr>
        <p:spPr>
          <a:xfrm>
            <a:off x="2999925" y="4675798"/>
            <a:ext cx="3074191" cy="3833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1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ORDER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HLKJMM+Courier New"/>
                <a:cs typeface="HLKJMM+Courier New"/>
              </a:rPr>
              <a:t>BY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 p.brand</a:t>
            </a:r>
          </a:p>
        </p:txBody>
      </p:sp>
    </p:spTree>
    <p:extLst>
      <p:ext uri="{BB962C8B-B14F-4D97-AF65-F5344CB8AC3E}">
        <p14:creationId xmlns:p14="http://schemas.microsoft.com/office/powerpoint/2010/main" val="365446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Typical Dimensional Answer Set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9D5A2D-5C43-E6A8-9235-9A95CD7A6A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2024180"/>
            <a:ext cx="8493270" cy="330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5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Creating a Report by Drag and Drop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A044AC4-2A28-DEE0-1D02-84C5771E1E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4095" y="1347893"/>
            <a:ext cx="6574607" cy="454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4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Relating a Star Schema to a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565EA990-7786-7233-A9BF-E3B0178497E6}"/>
              </a:ext>
            </a:extLst>
          </p:cNvPr>
          <p:cNvSpPr txBox="1"/>
          <p:nvPr/>
        </p:nvSpPr>
        <p:spPr>
          <a:xfrm>
            <a:off x="2722393" y="1531707"/>
            <a:ext cx="7457740" cy="12155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Drilling</a:t>
            </a:r>
            <a:r>
              <a:rPr sz="2400" spc="-2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down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= </a:t>
            </a:r>
            <a:r>
              <a:rPr sz="2400" spc="-30" dirty="0">
                <a:solidFill>
                  <a:srgbClr val="000000"/>
                </a:solidFill>
                <a:latin typeface="OPQRSH+Calibri"/>
                <a:cs typeface="OPQRSH+Calibri"/>
              </a:rPr>
              <a:t>“give</a:t>
            </a:r>
            <a:r>
              <a:rPr sz="2400" spc="2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me</a:t>
            </a:r>
            <a:r>
              <a:rPr sz="2400" spc="-12" dirty="0">
                <a:solidFill>
                  <a:srgbClr val="000000"/>
                </a:solidFill>
                <a:latin typeface="OPQRSH+Calibri"/>
                <a:cs typeface="OPQRSH+Calibri"/>
              </a:rPr>
              <a:t> more</a:t>
            </a:r>
            <a:r>
              <a:rPr sz="2400" spc="15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detail”</a:t>
            </a:r>
            <a:r>
              <a:rPr sz="2400" spc="-2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14" dirty="0">
                <a:solidFill>
                  <a:srgbClr val="000000"/>
                </a:solidFill>
                <a:latin typeface="OPQRSH+Calibri"/>
                <a:cs typeface="OPQRSH+Calibri"/>
              </a:rPr>
              <a:t>by</a:t>
            </a:r>
            <a:r>
              <a:rPr sz="2400" spc="16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adding</a:t>
            </a:r>
            <a:r>
              <a:rPr sz="2400" spc="-2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a</a:t>
            </a:r>
            <a:r>
              <a:rPr sz="2400" spc="1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25" dirty="0">
                <a:solidFill>
                  <a:srgbClr val="0070C0"/>
                </a:solidFill>
                <a:latin typeface="UFKKSW+Calibri"/>
                <a:cs typeface="UFKKSW+Calibri"/>
              </a:rPr>
              <a:t>row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header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(to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 existing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SQL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request)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Real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drill down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can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mix hierarchical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non-hierarchical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C40D6366-BFD9-9C6D-E6F6-F07128A8F9C5}"/>
              </a:ext>
            </a:extLst>
          </p:cNvPr>
          <p:cNvSpPr txBox="1"/>
          <p:nvPr/>
        </p:nvSpPr>
        <p:spPr>
          <a:xfrm>
            <a:off x="3065597" y="2702520"/>
            <a:ext cx="5024885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all available dimensions</a:t>
            </a:r>
          </a:p>
        </p:txBody>
      </p:sp>
    </p:spTree>
    <p:extLst>
      <p:ext uri="{BB962C8B-B14F-4D97-AF65-F5344CB8AC3E}">
        <p14:creationId xmlns:p14="http://schemas.microsoft.com/office/powerpoint/2010/main" val="101307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4645"/>
            <a:ext cx="6431271" cy="1164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7744" marR="0" algn="ctr">
              <a:lnSpc>
                <a:spcPts val="4394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 Attributes Yield Interesting Results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C2AAE6C-A3AC-4BDA-6CAE-A78312AE9F5D}"/>
              </a:ext>
            </a:extLst>
          </p:cNvPr>
          <p:cNvSpPr txBox="1"/>
          <p:nvPr/>
        </p:nvSpPr>
        <p:spPr>
          <a:xfrm>
            <a:off x="2576851" y="1444856"/>
            <a:ext cx="8719506" cy="16297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source of 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most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interesting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constraints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Examples</a:t>
            </a:r>
            <a:endParaRPr lang="en-US" sz="2400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A88FDC04-2D6E-D519-0C69-4BC935324E4D}"/>
              </a:ext>
            </a:extLst>
          </p:cNvPr>
          <p:cNvSpPr txBox="1"/>
          <p:nvPr/>
        </p:nvSpPr>
        <p:spPr>
          <a:xfrm>
            <a:off x="3094891" y="2691336"/>
            <a:ext cx="8515220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Slice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sales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by product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category,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by region, by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barangay</a:t>
            </a:r>
          </a:p>
          <a:p>
            <a:pPr marL="0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Analyze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sales</a:t>
            </a:r>
            <a:r>
              <a:rPr sz="24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effectiveness</a:t>
            </a:r>
            <a:r>
              <a:rPr sz="2400" spc="4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radio promotions via the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AdType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id="{E5B6D9B7-A56F-CA1A-38FD-13FCB0DCC5F2}"/>
              </a:ext>
            </a:extLst>
          </p:cNvPr>
          <p:cNvSpPr txBox="1"/>
          <p:nvPr/>
        </p:nvSpPr>
        <p:spPr>
          <a:xfrm>
            <a:off x="3408398" y="3413213"/>
            <a:ext cx="4427308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Promotions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</a:t>
            </a:r>
          </a:p>
        </p:txBody>
      </p:sp>
    </p:spTree>
    <p:extLst>
      <p:ext uri="{BB962C8B-B14F-4D97-AF65-F5344CB8AC3E}">
        <p14:creationId xmlns:p14="http://schemas.microsoft.com/office/powerpoint/2010/main" val="339534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5951927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b="1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b="1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247893" y="2651502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27423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53F9AADB-17B3-7836-A80F-03D989A4C867}"/>
              </a:ext>
            </a:extLst>
          </p:cNvPr>
          <p:cNvSpPr txBox="1"/>
          <p:nvPr/>
        </p:nvSpPr>
        <p:spPr>
          <a:xfrm>
            <a:off x="2631017" y="1369947"/>
            <a:ext cx="6674811" cy="849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Widely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used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method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 most databases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nowadays</a:t>
            </a:r>
          </a:p>
          <a:p>
            <a:pPr marL="0" marR="0">
              <a:lnSpc>
                <a:spcPts val="2929"/>
              </a:lnSpc>
              <a:spcBef>
                <a:spcPts val="57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is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divided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discrete entities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68B0758F-36A7-3D3C-DBAF-7F04EDB6FDD0}"/>
              </a:ext>
            </a:extLst>
          </p:cNvPr>
          <p:cNvSpPr txBox="1"/>
          <p:nvPr/>
        </p:nvSpPr>
        <p:spPr>
          <a:xfrm>
            <a:off x="3088521" y="2236892"/>
            <a:ext cx="8362581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46"/>
              </a:lnSpc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each of which becomes a relational</a:t>
            </a:r>
            <a:r>
              <a:rPr sz="2000" spc="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database</a:t>
            </a:r>
            <a:r>
              <a:rPr sz="20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table called an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entity</a:t>
            </a:r>
          </a:p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C5002D8D-5E62-241D-5A15-786EC70F8D6D}"/>
              </a:ext>
            </a:extLst>
          </p:cNvPr>
          <p:cNvSpPr txBox="1"/>
          <p:nvPr/>
        </p:nvSpPr>
        <p:spPr>
          <a:xfrm>
            <a:off x="2631017" y="2623836"/>
            <a:ext cx="9349968" cy="8090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shown in 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two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forms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logical and 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physical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Logical models </a:t>
            </a:r>
            <a:r>
              <a:rPr lang="en-US"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lang="en-US"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designed </a:t>
            </a:r>
            <a:r>
              <a:rPr lang="en-US" sz="2400" spc="-26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lang="en-US"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lang="en-US"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independent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lang="en-US"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any</a:t>
            </a: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5C72F904-E780-7017-60B2-A78467EEEBEF}"/>
              </a:ext>
            </a:extLst>
          </p:cNvPr>
          <p:cNvSpPr txBox="1"/>
          <p:nvPr/>
        </p:nvSpPr>
        <p:spPr>
          <a:xfrm>
            <a:off x="2974221" y="3428508"/>
            <a:ext cx="7207155" cy="7437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particular</a:t>
            </a:r>
            <a:r>
              <a:rPr lang="en-US"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RDBMS.</a:t>
            </a:r>
          </a:p>
          <a:p>
            <a:pPr marL="114300" marR="0">
              <a:lnSpc>
                <a:spcPts val="2446"/>
              </a:lnSpc>
              <a:spcBef>
                <a:spcPts val="488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“tables” in a logical model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called</a:t>
            </a:r>
            <a:r>
              <a:rPr sz="20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entities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.</a:t>
            </a:r>
            <a:r>
              <a:rPr sz="2000" spc="29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The </a:t>
            </a:r>
            <a:r>
              <a:rPr sz="2000" spc="-11" dirty="0">
                <a:solidFill>
                  <a:srgbClr val="000000"/>
                </a:solidFill>
                <a:latin typeface="OPQRSH+Calibri"/>
                <a:cs typeface="OPQRSH+Calibri"/>
              </a:rPr>
              <a:t>“columns”</a:t>
            </a:r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056A6B55-567F-6F6E-3952-26BDCFC14028}"/>
              </a:ext>
            </a:extLst>
          </p:cNvPr>
          <p:cNvSpPr txBox="1"/>
          <p:nvPr/>
        </p:nvSpPr>
        <p:spPr>
          <a:xfrm>
            <a:off x="3374983" y="4161050"/>
            <a:ext cx="228052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attributes.</a:t>
            </a:r>
          </a:p>
        </p:txBody>
      </p:sp>
      <p:sp>
        <p:nvSpPr>
          <p:cNvPr id="27" name="object 4">
            <a:extLst>
              <a:ext uri="{FF2B5EF4-FFF2-40B4-BE49-F238E27FC236}">
                <a16:creationId xmlns:a16="http://schemas.microsoft.com/office/drawing/2014/main" id="{B11A6921-9D3B-07F9-CF0A-7B4CED1DBE83}"/>
              </a:ext>
            </a:extLst>
          </p:cNvPr>
          <p:cNvSpPr txBox="1"/>
          <p:nvPr/>
        </p:nvSpPr>
        <p:spPr>
          <a:xfrm>
            <a:off x="2640400" y="4533794"/>
            <a:ext cx="8923245" cy="12155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Physical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models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derived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logical models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but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specific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given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RDBMS.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Each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entity has a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unique</a:t>
            </a:r>
            <a:r>
              <a:rPr sz="24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identifier known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as its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primary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 key.</a:t>
            </a:r>
            <a:endParaRPr sz="2400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id="{F50840C5-87F5-C2DC-F7CE-89EDC96B6230}"/>
              </a:ext>
            </a:extLst>
          </p:cNvPr>
          <p:cNvSpPr txBox="1"/>
          <p:nvPr/>
        </p:nvSpPr>
        <p:spPr>
          <a:xfrm>
            <a:off x="2640400" y="5806440"/>
            <a:ext cx="807918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929"/>
              </a:lnSpc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primary</a:t>
            </a:r>
            <a:r>
              <a:rPr sz="2400" spc="-2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35" dirty="0">
                <a:solidFill>
                  <a:srgbClr val="0070C0"/>
                </a:solidFill>
                <a:latin typeface="UFKKSW+Calibri"/>
                <a:cs typeface="UFKKSW+Calibri"/>
              </a:rPr>
              <a:t>key</a:t>
            </a:r>
            <a:r>
              <a:rPr sz="2400" spc="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one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or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lang="en-US"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attributes/columns.</a:t>
            </a:r>
          </a:p>
        </p:txBody>
      </p:sp>
    </p:spTree>
    <p:extLst>
      <p:ext uri="{BB962C8B-B14F-4D97-AF65-F5344CB8AC3E}">
        <p14:creationId xmlns:p14="http://schemas.microsoft.com/office/powerpoint/2010/main" val="399332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3D580254-A458-356F-00D2-B0B54F2246D2}"/>
              </a:ext>
            </a:extLst>
          </p:cNvPr>
          <p:cNvSpPr txBox="1"/>
          <p:nvPr/>
        </p:nvSpPr>
        <p:spPr>
          <a:xfrm>
            <a:off x="2637386" y="1382331"/>
            <a:ext cx="9174695" cy="19888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Designed </a:t>
            </a:r>
            <a:r>
              <a:rPr sz="2400" spc="-30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eliminate</a:t>
            </a:r>
            <a:r>
              <a:rPr sz="2400" spc="-1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redundancies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 Other than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keys,</a:t>
            </a:r>
            <a:r>
              <a:rPr lang="en-US"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each</a:t>
            </a:r>
            <a:r>
              <a:rPr lang="en-US"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attribute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endParaRPr sz="2400" spc="-24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may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appear in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only one table.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Design objective: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Third</a:t>
            </a:r>
            <a:r>
              <a:rPr sz="2400" spc="1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Normal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Form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(3NF)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model.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 business processes results in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numerous </a:t>
            </a:r>
            <a:r>
              <a:rPr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data</a:t>
            </a:r>
            <a:r>
              <a:rPr lang="en-US"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entities/tables</a:t>
            </a:r>
            <a:r>
              <a:rPr lang="en-US"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endParaRPr sz="2400" spc="-15" dirty="0">
              <a:solidFill>
                <a:srgbClr val="0070C0"/>
              </a:solidFill>
              <a:latin typeface="UFKKSW+Calibri"/>
              <a:cs typeface="UFKKSW+Calibri"/>
            </a:endParaRPr>
          </a:p>
          <a:p>
            <a:pPr marL="343204">
              <a:lnSpc>
                <a:spcPts val="2881"/>
              </a:lnSpc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spaghetti-like interweaving of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relationships among</a:t>
            </a:r>
            <a:r>
              <a:rPr lang="en-US"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them.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0ACC17C3-48B4-40FD-964D-6E5C0A22B0E5}"/>
              </a:ext>
            </a:extLst>
          </p:cNvPr>
          <p:cNvSpPr txBox="1"/>
          <p:nvPr/>
        </p:nvSpPr>
        <p:spPr>
          <a:xfrm>
            <a:off x="3094891" y="3635936"/>
            <a:ext cx="5803997" cy="71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Some ERP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8" dirty="0">
                <a:solidFill>
                  <a:srgbClr val="000000"/>
                </a:solidFill>
                <a:latin typeface="UFKKSW+Calibri"/>
                <a:cs typeface="UFKKSW+Calibri"/>
              </a:rPr>
              <a:t>systems</a:t>
            </a:r>
            <a:r>
              <a:rPr sz="2000" spc="4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9" dirty="0">
                <a:solidFill>
                  <a:srgbClr val="000000"/>
                </a:solidFill>
                <a:latin typeface="UFKKSW+Calibri"/>
                <a:cs typeface="UFKKSW+Calibri"/>
              </a:rPr>
              <a:t>have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tens of thousands of tables.</a:t>
            </a:r>
          </a:p>
          <a:p>
            <a:pPr marL="0" marR="0">
              <a:lnSpc>
                <a:spcPts val="2449"/>
              </a:lnSpc>
              <a:spcBef>
                <a:spcPts val="481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Even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 small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 can be challenging.</a:t>
            </a:r>
          </a:p>
        </p:txBody>
      </p:sp>
    </p:spTree>
    <p:extLst>
      <p:ext uri="{BB962C8B-B14F-4D97-AF65-F5344CB8AC3E}">
        <p14:creationId xmlns:p14="http://schemas.microsoft.com/office/powerpoint/2010/main" val="42545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9089832E-FC6F-EA1C-07BC-9BAE6529DBC6}"/>
              </a:ext>
            </a:extLst>
          </p:cNvPr>
          <p:cNvSpPr/>
          <p:nvPr/>
        </p:nvSpPr>
        <p:spPr>
          <a:xfrm>
            <a:off x="2784422" y="1149859"/>
            <a:ext cx="9252000" cy="6840000"/>
          </a:xfrm>
          <a:prstGeom prst="rect">
            <a:avLst/>
          </a:prstGeom>
          <a:blipFill>
            <a:blip r:embed="rId9" cstate="print"/>
            <a:stretch>
              <a:fillRect l="-8769" t="-11201" r="9937" b="2435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990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84A97862-DD8E-2092-FB98-C80F19744109}"/>
              </a:ext>
            </a:extLst>
          </p:cNvPr>
          <p:cNvSpPr txBox="1"/>
          <p:nvPr/>
        </p:nvSpPr>
        <p:spPr>
          <a:xfrm>
            <a:off x="2813025" y="1402828"/>
            <a:ext cx="8256027" cy="4563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 indent="-457200">
              <a:lnSpc>
                <a:spcPts val="3911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Normalized Models NO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Good for DW Systems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AB861A24-32F9-21EF-ECFB-6D981C9F59DC}"/>
              </a:ext>
            </a:extLst>
          </p:cNvPr>
          <p:cNvSpPr txBox="1"/>
          <p:nvPr/>
        </p:nvSpPr>
        <p:spPr>
          <a:xfrm>
            <a:off x="2813025" y="1979417"/>
            <a:ext cx="7624815" cy="849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usable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end-users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too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complicated</a:t>
            </a:r>
            <a:r>
              <a:rPr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and confusing</a:t>
            </a:r>
          </a:p>
          <a:p>
            <a:pPr marL="0" marR="0">
              <a:lnSpc>
                <a:spcPts val="2929"/>
              </a:lnSpc>
              <a:spcBef>
                <a:spcPts val="57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usable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DW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queries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performance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too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slow 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(many</a:t>
            </a: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05D06AB5-6291-F635-C4D9-8EA40F331A1B}"/>
              </a:ext>
            </a:extLst>
          </p:cNvPr>
          <p:cNvSpPr txBox="1"/>
          <p:nvPr/>
        </p:nvSpPr>
        <p:spPr>
          <a:xfrm>
            <a:off x="2834208" y="2955354"/>
            <a:ext cx="7601860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Normalized models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essential </a:t>
            </a:r>
            <a:r>
              <a:rPr sz="2400" spc="-28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good operational 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systems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DAD245E7-9E8E-4DFB-44DE-C23CCF43C786}"/>
              </a:ext>
            </a:extLst>
          </p:cNvPr>
          <p:cNvSpPr txBox="1"/>
          <p:nvPr/>
        </p:nvSpPr>
        <p:spPr>
          <a:xfrm>
            <a:off x="3291712" y="3383387"/>
            <a:ext cx="6811170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Excellent</a:t>
            </a:r>
            <a:r>
              <a:rPr sz="2000" spc="2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capturing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understanding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business</a:t>
            </a:r>
            <a:r>
              <a:rPr sz="2000" spc="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(rules)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One </a:t>
            </a:r>
            <a:r>
              <a:rPr sz="1800" spc="-20" dirty="0">
                <a:solidFill>
                  <a:srgbClr val="000000"/>
                </a:solidFill>
                <a:latin typeface="UFKKSW+Calibri"/>
                <a:cs typeface="UFKKSW+Calibri"/>
              </a:rPr>
              <a:t>PO,</a:t>
            </a:r>
            <a:r>
              <a:rPr sz="1800" spc="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multiple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Line</a:t>
            </a:r>
            <a:r>
              <a:rPr sz="18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Items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Great</a:t>
            </a:r>
            <a:r>
              <a:rPr sz="2000" spc="3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70C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 speed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when</a:t>
            </a:r>
            <a:r>
              <a:rPr sz="2000" spc="-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individual transactions</a:t>
            </a:r>
          </a:p>
        </p:txBody>
      </p:sp>
    </p:spTree>
    <p:extLst>
      <p:ext uri="{BB962C8B-B14F-4D97-AF65-F5344CB8AC3E}">
        <p14:creationId xmlns:p14="http://schemas.microsoft.com/office/powerpoint/2010/main" val="224717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Observations on Relational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ECDEAE91-273A-9324-5EA5-8F1499960333}"/>
              </a:ext>
            </a:extLst>
          </p:cNvPr>
          <p:cNvSpPr txBox="1"/>
          <p:nvPr/>
        </p:nvSpPr>
        <p:spPr>
          <a:xfrm>
            <a:off x="2606039" y="1331704"/>
            <a:ext cx="9374945" cy="1975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Normalized models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look very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different</a:t>
            </a:r>
            <a:r>
              <a:rPr sz="24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dimensional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models</a:t>
            </a: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457504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Normalized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models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confuse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Business users</a:t>
            </a:r>
            <a:r>
              <a:rPr sz="20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see their business in</a:t>
            </a:r>
            <a:r>
              <a:rPr sz="20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models</a:t>
            </a:r>
          </a:p>
          <a:p>
            <a:pPr>
              <a:lnSpc>
                <a:spcPts val="2929"/>
              </a:lnSpc>
              <a:spcBef>
                <a:spcPts val="526"/>
              </a:spcBef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models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may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contain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content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than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normalized models</a:t>
            </a:r>
          </a:p>
          <a:p>
            <a:pPr marL="0" marR="0">
              <a:lnSpc>
                <a:spcPts val="2929"/>
              </a:lnSpc>
              <a:spcBef>
                <a:spcPts val="526"/>
              </a:spcBef>
              <a:spcAft>
                <a:spcPts val="0"/>
              </a:spcAft>
            </a:pP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0" name="object 5">
            <a:extLst>
              <a:ext uri="{FF2B5EF4-FFF2-40B4-BE49-F238E27FC236}">
                <a16:creationId xmlns:a16="http://schemas.microsoft.com/office/drawing/2014/main" id="{2D968009-D136-DD8D-18B7-4A908EBB15A5}"/>
              </a:ext>
            </a:extLst>
          </p:cNvPr>
          <p:cNvSpPr txBox="1"/>
          <p:nvPr/>
        </p:nvSpPr>
        <p:spPr>
          <a:xfrm>
            <a:off x="3064860" y="2869934"/>
            <a:ext cx="141057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History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F2C18663-E7DC-7377-28B1-28D29E890596}"/>
              </a:ext>
            </a:extLst>
          </p:cNvPr>
          <p:cNvSpPr txBox="1"/>
          <p:nvPr/>
        </p:nvSpPr>
        <p:spPr>
          <a:xfrm>
            <a:off x="3065597" y="3189102"/>
            <a:ext cx="6168928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Enhanced</a:t>
            </a:r>
            <a:r>
              <a:rPr sz="2000" spc="-3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with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content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external</a:t>
            </a:r>
            <a:r>
              <a:rPr sz="2000" spc="3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sources</a:t>
            </a:r>
          </a:p>
        </p:txBody>
      </p:sp>
    </p:spTree>
    <p:extLst>
      <p:ext uri="{BB962C8B-B14F-4D97-AF65-F5344CB8AC3E}">
        <p14:creationId xmlns:p14="http://schemas.microsoft.com/office/powerpoint/2010/main" val="3850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73354" y="-13795"/>
            <a:ext cx="6431271" cy="1052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ts val="3911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Two Key Benefits of Dimensional Modeling à la Kimball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D546B1F4-737C-B7FD-99E0-E02CB7A92C7A}"/>
              </a:ext>
            </a:extLst>
          </p:cNvPr>
          <p:cNvSpPr txBox="1"/>
          <p:nvPr/>
        </p:nvSpPr>
        <p:spPr>
          <a:xfrm>
            <a:off x="2608093" y="1348482"/>
            <a:ext cx="270414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Understandability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21121D30-5173-9538-85B3-85D0997960B1}"/>
              </a:ext>
            </a:extLst>
          </p:cNvPr>
          <p:cNvSpPr txBox="1"/>
          <p:nvPr/>
        </p:nvSpPr>
        <p:spPr>
          <a:xfrm>
            <a:off x="2608093" y="1776515"/>
            <a:ext cx="6194723" cy="11533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504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must be easily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understood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by 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52" dirty="0">
                <a:solidFill>
                  <a:srgbClr val="000000"/>
                </a:solidFill>
                <a:latin typeface="UFKKSW+Calibri"/>
                <a:cs typeface="UFKKSW+Calibri"/>
              </a:rPr>
              <a:t>Yet</a:t>
            </a:r>
            <a:r>
              <a:rPr sz="2000" spc="5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represent</a:t>
            </a:r>
            <a:r>
              <a:rPr sz="2000" spc="3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complexities</a:t>
            </a:r>
            <a:r>
              <a:rPr sz="2000" spc="2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the business</a:t>
            </a:r>
          </a:p>
          <a:p>
            <a:pPr marL="0" marR="0">
              <a:lnSpc>
                <a:spcPts val="2932"/>
              </a:lnSpc>
              <a:spcBef>
                <a:spcPts val="572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Performance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B8584DA8-2AF7-3DBC-13DD-022E903322E0}"/>
              </a:ext>
            </a:extLst>
          </p:cNvPr>
          <p:cNvSpPr txBox="1"/>
          <p:nvPr/>
        </p:nvSpPr>
        <p:spPr>
          <a:xfrm>
            <a:off x="3065597" y="2947201"/>
            <a:ext cx="7484646" cy="10802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70C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000" spc="-23" dirty="0">
                <a:solidFill>
                  <a:srgbClr val="0070C0"/>
                </a:solidFill>
                <a:latin typeface="UFKKSW+Calibri"/>
                <a:cs typeface="UFKKSW+Calibri"/>
              </a:rPr>
              <a:t>Fast</a:t>
            </a:r>
            <a:r>
              <a:rPr sz="2000" spc="29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response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queries that summarize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millions</a:t>
            </a:r>
            <a:r>
              <a:rPr sz="20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sz="2000" spc="-20" dirty="0">
                <a:solidFill>
                  <a:srgbClr val="000000"/>
                </a:solidFill>
                <a:latin typeface="UFKKSW+Calibri"/>
                <a:cs typeface="UFKKSW+Calibri"/>
              </a:rPr>
              <a:t>rows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is essential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Limiting</a:t>
            </a:r>
            <a:r>
              <a:rPr sz="20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3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single level</a:t>
            </a:r>
            <a:r>
              <a:rPr sz="2000" spc="3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joins 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rather</a:t>
            </a:r>
            <a:r>
              <a:rPr sz="2000" spc="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than multi-level</a:t>
            </a:r>
            <a:r>
              <a:rPr sz="2000" spc="3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joins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Denormalization</a:t>
            </a:r>
            <a:r>
              <a:rPr sz="20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has a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significant impact on performance</a:t>
            </a:r>
          </a:p>
        </p:txBody>
      </p:sp>
    </p:spTree>
    <p:extLst>
      <p:ext uri="{BB962C8B-B14F-4D97-AF65-F5344CB8AC3E}">
        <p14:creationId xmlns:p14="http://schemas.microsoft.com/office/powerpoint/2010/main" val="20402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06FD5F89-9064-71BD-5961-1DE8B581BF0B}"/>
              </a:ext>
            </a:extLst>
          </p:cNvPr>
          <p:cNvSpPr txBox="1"/>
          <p:nvPr/>
        </p:nvSpPr>
        <p:spPr>
          <a:xfrm>
            <a:off x="2608093" y="1278598"/>
            <a:ext cx="5374376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Predictable, Standard Framework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287DCA94-A7E3-B69E-F505-EE81EAC4386B}"/>
              </a:ext>
            </a:extLst>
          </p:cNvPr>
          <p:cNvSpPr txBox="1"/>
          <p:nvPr/>
        </p:nvSpPr>
        <p:spPr>
          <a:xfrm>
            <a:off x="3065597" y="1706631"/>
            <a:ext cx="8469911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Users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recognize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that this is </a:t>
            </a:r>
            <a:r>
              <a:rPr sz="2000" dirty="0">
                <a:solidFill>
                  <a:srgbClr val="0070C0"/>
                </a:solidFill>
                <a:latin typeface="OPQRSH+Calibri"/>
                <a:cs typeface="OPQRSH+Calibri"/>
              </a:rPr>
              <a:t>“their</a:t>
            </a:r>
            <a:r>
              <a:rPr sz="2000" spc="12" dirty="0">
                <a:solidFill>
                  <a:srgbClr val="0070C0"/>
                </a:solidFill>
                <a:latin typeface="OPQRSH+Calibri"/>
                <a:cs typeface="OPQRSH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OPQRSH+Calibri"/>
                <a:cs typeface="OPQRSH+Calibri"/>
              </a:rPr>
              <a:t>business”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Report writers,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tools,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 user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interfaces</a:t>
            </a:r>
            <a:r>
              <a:rPr sz="2000" spc="3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can be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built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into</a:t>
            </a:r>
            <a:r>
              <a:rPr sz="2000" spc="1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BI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 tools</a:t>
            </a:r>
            <a:endParaRPr sz="2000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F44BA907-0778-E9FE-7C2B-A8F2DF600E97}"/>
              </a:ext>
            </a:extLst>
          </p:cNvPr>
          <p:cNvSpPr txBox="1"/>
          <p:nvPr/>
        </p:nvSpPr>
        <p:spPr>
          <a:xfrm>
            <a:off x="3065597" y="2447784"/>
            <a:ext cx="5791323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Makes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user interfaces</a:t>
            </a:r>
            <a:r>
              <a:rPr sz="2000" spc="38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understandable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Makes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more</a:t>
            </a:r>
            <a:r>
              <a:rPr sz="2000" spc="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efficient</a:t>
            </a:r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C78C4158-AB36-A7D9-5717-6C5B061535E8}"/>
              </a:ext>
            </a:extLst>
          </p:cNvPr>
          <p:cNvSpPr txBox="1"/>
          <p:nvPr/>
        </p:nvSpPr>
        <p:spPr>
          <a:xfrm>
            <a:off x="2725823" y="3265762"/>
            <a:ext cx="625289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Gracefully Extensible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Accommodate</a:t>
            </a:r>
            <a:r>
              <a:rPr sz="2400" spc="-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Change</a:t>
            </a:r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DF9B6528-B703-AF6D-D032-BFB78AA5E0FB}"/>
              </a:ext>
            </a:extLst>
          </p:cNvPr>
          <p:cNvSpPr txBox="1"/>
          <p:nvPr/>
        </p:nvSpPr>
        <p:spPr>
          <a:xfrm>
            <a:off x="3070783" y="3693795"/>
            <a:ext cx="6241012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Existing tables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can be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changed</a:t>
            </a:r>
            <a:r>
              <a:rPr sz="2000" spc="-3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adding</a:t>
            </a:r>
            <a:r>
              <a:rPr sz="2000" spc="-3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new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data</a:t>
            </a:r>
            <a:r>
              <a:rPr sz="2000" spc="2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spc="-20" dirty="0">
                <a:solidFill>
                  <a:srgbClr val="0070C0"/>
                </a:solidFill>
                <a:latin typeface="UFKKSW+Calibri"/>
                <a:cs typeface="UFKKSW+Calibri"/>
              </a:rPr>
              <a:t>rows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should not</a:t>
            </a:r>
            <a:r>
              <a:rPr sz="18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UFKKSW+Calibri"/>
                <a:cs typeface="UFKKSW+Calibri"/>
              </a:rPr>
              <a:t>have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70C0"/>
                </a:solidFill>
                <a:latin typeface="UFKKSW+Calibri"/>
                <a:cs typeface="UFKKSW+Calibri"/>
              </a:rPr>
              <a:t>reloaded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No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tool or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reporting tool has 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reprogrammed</a:t>
            </a:r>
          </a:p>
        </p:txBody>
      </p:sp>
      <p:sp>
        <p:nvSpPr>
          <p:cNvPr id="24" name="object 6">
            <a:extLst>
              <a:ext uri="{FF2B5EF4-FFF2-40B4-BE49-F238E27FC236}">
                <a16:creationId xmlns:a16="http://schemas.microsoft.com/office/drawing/2014/main" id="{7EC3142D-84F5-EAEC-14F0-19A2CC4A6B56}"/>
              </a:ext>
            </a:extLst>
          </p:cNvPr>
          <p:cNvSpPr txBox="1"/>
          <p:nvPr/>
        </p:nvSpPr>
        <p:spPr>
          <a:xfrm>
            <a:off x="3070782" y="4754753"/>
            <a:ext cx="780354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Old BI applications continue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run without yielding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different</a:t>
            </a:r>
            <a:r>
              <a:rPr lang="en-US"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results</a:t>
            </a:r>
            <a:endParaRPr sz="2000" spc="-14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136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9484320B-B2E1-8A82-4629-333AD0B21705}"/>
              </a:ext>
            </a:extLst>
          </p:cNvPr>
          <p:cNvSpPr txBox="1"/>
          <p:nvPr/>
        </p:nvSpPr>
        <p:spPr>
          <a:xfrm>
            <a:off x="2558054" y="1316553"/>
            <a:ext cx="4439901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Star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Join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Schema</a:t>
            </a:r>
            <a:r>
              <a:rPr sz="2400" spc="-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Symmetrical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5A500F64-8724-3FD1-53F1-90855E4FBBC5}"/>
              </a:ext>
            </a:extLst>
          </p:cNvPr>
          <p:cNvSpPr txBox="1"/>
          <p:nvPr/>
        </p:nvSpPr>
        <p:spPr>
          <a:xfrm>
            <a:off x="3015557" y="1744586"/>
            <a:ext cx="8379273" cy="1384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5" dirty="0">
                <a:solidFill>
                  <a:srgbClr val="000000"/>
                </a:solidFill>
                <a:latin typeface="UFKKSW+Calibri"/>
                <a:cs typeface="UFKKSW+Calibri"/>
              </a:rPr>
              <a:t>Every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 is equivalent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All dimensions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symmetrically</a:t>
            </a:r>
            <a:r>
              <a:rPr sz="2000" spc="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equal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entry points </a:t>
            </a:r>
            <a:r>
              <a:rPr sz="2000" spc="-19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fact table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No concern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about order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selecting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  <a:p>
            <a:pPr marL="0" marR="0">
              <a:lnSpc>
                <a:spcPts val="2446"/>
              </a:lnSpc>
              <a:spcBef>
                <a:spcPts val="492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Logical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design can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be done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nearly independent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expected query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patterns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ABAC2C96-2E2B-DF35-FD42-F1369B7F8CC5}"/>
              </a:ext>
            </a:extLst>
          </p:cNvPr>
          <p:cNvSpPr txBox="1"/>
          <p:nvPr/>
        </p:nvSpPr>
        <p:spPr>
          <a:xfrm>
            <a:off x="3015557" y="3188939"/>
            <a:ext cx="7929107" cy="6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149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Future</a:t>
            </a:r>
            <a:r>
              <a:rPr sz="18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queries not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thought of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can</a:t>
            </a:r>
            <a:r>
              <a:rPr sz="18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accommodated</a:t>
            </a:r>
            <a:r>
              <a:rPr sz="18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easily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User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interfaces,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strategies,</a:t>
            </a:r>
            <a:r>
              <a:rPr sz="2000" spc="4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SQL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generated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all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symmetrical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6" name="object 4">
            <a:extLst>
              <a:ext uri="{FF2B5EF4-FFF2-40B4-BE49-F238E27FC236}">
                <a16:creationId xmlns:a16="http://schemas.microsoft.com/office/drawing/2014/main" id="{8EF9AEE3-0029-C64C-D768-C94CC11D53CF}"/>
              </a:ext>
            </a:extLst>
          </p:cNvPr>
          <p:cNvSpPr txBox="1"/>
          <p:nvPr/>
        </p:nvSpPr>
        <p:spPr>
          <a:xfrm>
            <a:off x="2558053" y="3870292"/>
            <a:ext cx="7301881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Standard Approaches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Common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Situations</a:t>
            </a: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38EB9CA2-47E1-4BAD-48C1-901861EA9215}"/>
              </a:ext>
            </a:extLst>
          </p:cNvPr>
          <p:cNvSpPr txBox="1"/>
          <p:nvPr/>
        </p:nvSpPr>
        <p:spPr>
          <a:xfrm>
            <a:off x="3015557" y="4298325"/>
            <a:ext cx="3811219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Role-playing</a:t>
            </a:r>
            <a:r>
              <a:rPr sz="20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Sales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Date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versus Received</a:t>
            </a:r>
            <a:r>
              <a:rPr sz="18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Date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Slowly changing</a:t>
            </a:r>
            <a:r>
              <a:rPr sz="2000" spc="-3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dimensions</a:t>
            </a: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id="{FF4F8C11-48CA-47C4-AD10-FC2B6452B955}"/>
              </a:ext>
            </a:extLst>
          </p:cNvPr>
          <p:cNvSpPr txBox="1"/>
          <p:nvPr/>
        </p:nvSpPr>
        <p:spPr>
          <a:xfrm>
            <a:off x="3015557" y="5359283"/>
            <a:ext cx="2993030" cy="3487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Heterogeneous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products</a:t>
            </a:r>
          </a:p>
        </p:txBody>
      </p:sp>
      <p:sp>
        <p:nvSpPr>
          <p:cNvPr id="29" name="object 7">
            <a:extLst>
              <a:ext uri="{FF2B5EF4-FFF2-40B4-BE49-F238E27FC236}">
                <a16:creationId xmlns:a16="http://schemas.microsoft.com/office/drawing/2014/main" id="{73C8215B-75F0-976C-321A-B0D5E55FFE93}"/>
              </a:ext>
            </a:extLst>
          </p:cNvPr>
          <p:cNvSpPr txBox="1"/>
          <p:nvPr/>
        </p:nvSpPr>
        <p:spPr>
          <a:xfrm>
            <a:off x="3015557" y="5719232"/>
            <a:ext cx="5199193" cy="605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149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Need </a:t>
            </a:r>
            <a:r>
              <a:rPr sz="18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1" dirty="0">
                <a:solidFill>
                  <a:srgbClr val="000000"/>
                </a:solidFill>
                <a:latin typeface="UFKKSW+Calibri"/>
                <a:cs typeface="UFKKSW+Calibri"/>
              </a:rPr>
              <a:t>track</a:t>
            </a:r>
            <a:r>
              <a:rPr sz="18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lines</a:t>
            </a:r>
            <a:r>
              <a:rPr sz="18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of business together</a:t>
            </a:r>
          </a:p>
          <a:p>
            <a:pPr marL="457149" marR="0">
              <a:lnSpc>
                <a:spcPts val="2197"/>
              </a:lnSpc>
              <a:spcBef>
                <a:spcPts val="394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But each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8" dirty="0">
                <a:solidFill>
                  <a:srgbClr val="000000"/>
                </a:solidFill>
                <a:latin typeface="UFKKSW+Calibri"/>
                <a:cs typeface="UFKKSW+Calibri"/>
              </a:rPr>
              <a:t>LOB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product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set is highly</a:t>
            </a:r>
            <a:r>
              <a:rPr sz="18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idiosyncratic</a:t>
            </a:r>
          </a:p>
        </p:txBody>
      </p:sp>
    </p:spTree>
    <p:extLst>
      <p:ext uri="{BB962C8B-B14F-4D97-AF65-F5344CB8AC3E}">
        <p14:creationId xmlns:p14="http://schemas.microsoft.com/office/powerpoint/2010/main" val="387246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349892A8-E0A2-21E2-4925-3C3B4EFC9144}"/>
              </a:ext>
            </a:extLst>
          </p:cNvPr>
          <p:cNvSpPr txBox="1"/>
          <p:nvPr/>
        </p:nvSpPr>
        <p:spPr>
          <a:xfrm>
            <a:off x="2634175" y="1342255"/>
            <a:ext cx="347448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Aggregate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Management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E96AE160-97BE-BC43-3D01-DE5DA87E3ED9}"/>
              </a:ext>
            </a:extLst>
          </p:cNvPr>
          <p:cNvSpPr txBox="1"/>
          <p:nvPr/>
        </p:nvSpPr>
        <p:spPr>
          <a:xfrm>
            <a:off x="3091679" y="1770288"/>
            <a:ext cx="8720403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Aggregate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summary tables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Example:</a:t>
            </a:r>
            <a:r>
              <a:rPr sz="18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monthly sales </a:t>
            </a:r>
            <a:r>
              <a:rPr sz="1800" spc="-10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18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table with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month dimension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 sound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aggregate 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strategy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is essential</a:t>
            </a:r>
            <a:r>
              <a:rPr sz="2000" spc="5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good</a:t>
            </a:r>
            <a:r>
              <a:rPr sz="2000" spc="-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performance and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economic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6004CA66-4161-8750-6974-85856E9C4853}"/>
              </a:ext>
            </a:extLst>
          </p:cNvPr>
          <p:cNvSpPr txBox="1"/>
          <p:nvPr/>
        </p:nvSpPr>
        <p:spPr>
          <a:xfrm>
            <a:off x="3378141" y="2769742"/>
            <a:ext cx="230855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</a:p>
        </p:txBody>
      </p:sp>
    </p:spTree>
    <p:extLst>
      <p:ext uri="{BB962C8B-B14F-4D97-AF65-F5344CB8AC3E}">
        <p14:creationId xmlns:p14="http://schemas.microsoft.com/office/powerpoint/2010/main" val="221934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6652547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Dimensional </a:t>
            </a:r>
            <a:r>
              <a:rPr lang="en-US" sz="2400" b="1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  <a:endParaRPr sz="2400" b="1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395535" y="311903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93741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7EF556-49A8-8BB0-2C35-D8FA39071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8160" y="1219649"/>
            <a:ext cx="8012945" cy="504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3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Dimensional Model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8A60BE-E770-2C54-7E5E-64E10D8301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50028" y="1229601"/>
            <a:ext cx="8654292" cy="513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 vs. Dimensional Model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Rectangle 3" descr="Rectangle: Click to edit Master text styles&#13;&#10;Second level&#13;&#10;Third level&#13;&#10;Fourth level&#13;&#10;Fifth level">
            <a:extLst>
              <a:ext uri="{FF2B5EF4-FFF2-40B4-BE49-F238E27FC236}">
                <a16:creationId xmlns:a16="http://schemas.microsoft.com/office/drawing/2014/main" id="{CA5946D9-AAFC-5F84-B339-338E7A277498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898643"/>
            <a:ext cx="38100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One table per entity</a:t>
            </a:r>
          </a:p>
          <a:p>
            <a:r>
              <a:rPr lang="en-US" altLang="en-JO"/>
              <a:t>Minimize data redundancy</a:t>
            </a:r>
          </a:p>
          <a:p>
            <a:r>
              <a:rPr lang="en-US" altLang="en-JO"/>
              <a:t>Optimize update</a:t>
            </a:r>
          </a:p>
          <a:p>
            <a:r>
              <a:rPr lang="en-US" altLang="en-JO"/>
              <a:t>The Transaction Processing Model</a:t>
            </a:r>
            <a:endParaRPr lang="en-US" altLang="en-JO" dirty="0"/>
          </a:p>
        </p:txBody>
      </p:sp>
      <p:sp>
        <p:nvSpPr>
          <p:cNvPr id="16" name="Rectangle 4" descr="Rectangle: Click to edit Master text styles&#13;&#10;Second level&#13;&#10;Third level&#13;&#10;Fourth level&#13;&#10;Fifth level">
            <a:extLst>
              <a:ext uri="{FF2B5EF4-FFF2-40B4-BE49-F238E27FC236}">
                <a16:creationId xmlns:a16="http://schemas.microsoft.com/office/drawing/2014/main" id="{668D8366-6DB2-E939-786D-8DFD3F96985E}"/>
              </a:ext>
            </a:extLst>
          </p:cNvPr>
          <p:cNvSpPr txBox="1">
            <a:spLocks noChangeArrowheads="1"/>
          </p:cNvSpPr>
          <p:nvPr/>
        </p:nvSpPr>
        <p:spPr>
          <a:xfrm>
            <a:off x="6847528" y="1898643"/>
            <a:ext cx="38100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One fact table for data organization</a:t>
            </a:r>
          </a:p>
          <a:p>
            <a:r>
              <a:rPr lang="en-US" altLang="en-JO"/>
              <a:t>Maximize understandability</a:t>
            </a:r>
          </a:p>
          <a:p>
            <a:r>
              <a:rPr lang="en-US" altLang="en-JO"/>
              <a:t>Optimized for retrieval</a:t>
            </a:r>
          </a:p>
          <a:p>
            <a:r>
              <a:rPr lang="en-US" altLang="en-JO"/>
              <a:t>The data warehousing model</a:t>
            </a:r>
            <a:endParaRPr lang="en-US" altLang="en-JO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E8C3A7-9FDF-703D-F9F9-BC2B98CE954A}"/>
              </a:ext>
            </a:extLst>
          </p:cNvPr>
          <p:cNvSpPr txBox="1"/>
          <p:nvPr/>
        </p:nvSpPr>
        <p:spPr>
          <a:xfrm>
            <a:off x="3065597" y="1388222"/>
            <a:ext cx="7231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2400" b="1" u="sng" dirty="0"/>
              <a:t>Reltional </a:t>
            </a:r>
            <a:r>
              <a:rPr lang="en-JO" sz="2400" b="1" u="sng"/>
              <a:t>Model                               Dimensional </a:t>
            </a:r>
            <a:r>
              <a:rPr lang="en-JO" sz="2400" b="1" u="sng" dirty="0"/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61924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Star Schema Example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24560CDE-709B-D764-00CB-FCFF7EDC81B6}"/>
              </a:ext>
            </a:extLst>
          </p:cNvPr>
          <p:cNvSpPr/>
          <p:nvPr/>
        </p:nvSpPr>
        <p:spPr>
          <a:xfrm>
            <a:off x="3706430" y="1257297"/>
            <a:ext cx="8821589" cy="6433335"/>
          </a:xfrm>
          <a:prstGeom prst="rect">
            <a:avLst/>
          </a:prstGeom>
          <a:blipFill>
            <a:blip r:embed="rId9" cstate="print"/>
            <a:stretch>
              <a:fillRect l="-13126" t="-20462" r="13126" b="21756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982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5909725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b="1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647292" y="360974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5465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Fact Table Rows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27EDE049-382F-F404-74EA-0C66DD7B7860}"/>
              </a:ext>
            </a:extLst>
          </p:cNvPr>
          <p:cNvSpPr/>
          <p:nvPr/>
        </p:nvSpPr>
        <p:spPr>
          <a:xfrm>
            <a:off x="4356048" y="1615332"/>
            <a:ext cx="7713221" cy="4718090"/>
          </a:xfrm>
          <a:prstGeom prst="rect">
            <a:avLst/>
          </a:prstGeom>
          <a:blipFill>
            <a:blip r:embed="rId9" cstate="print"/>
            <a:stretch>
              <a:fillRect l="-9062" t="-29786" r="9062" b="9976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77910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Dimension Table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9913DDDF-EBBE-BA08-8569-F859BDF7C72B}"/>
              </a:ext>
            </a:extLst>
          </p:cNvPr>
          <p:cNvSpPr/>
          <p:nvPr/>
        </p:nvSpPr>
        <p:spPr>
          <a:xfrm>
            <a:off x="2751706" y="1895557"/>
            <a:ext cx="9144000" cy="3636000"/>
          </a:xfrm>
          <a:prstGeom prst="rect">
            <a:avLst/>
          </a:prstGeom>
          <a:blipFill>
            <a:blip r:embed="rId9" cstate="print"/>
            <a:stretch>
              <a:fillRect l="-1576" t="-57213" r="1576" b="-31398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699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Dimension Table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3704F22-B3D8-A732-8FF2-4FE26675E6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7373" y="1928655"/>
            <a:ext cx="9103586" cy="33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Queries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F6FD6440-E6F7-7638-34C4-FBDDBC044798}"/>
              </a:ext>
            </a:extLst>
          </p:cNvPr>
          <p:cNvSpPr txBox="1"/>
          <p:nvPr/>
        </p:nvSpPr>
        <p:spPr>
          <a:xfrm>
            <a:off x="2614442" y="1810685"/>
            <a:ext cx="7566319" cy="776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Which 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stores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sold the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most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of product category </a:t>
            </a:r>
            <a:r>
              <a:rPr sz="2400" spc="-50" dirty="0">
                <a:solidFill>
                  <a:srgbClr val="000000"/>
                </a:solidFill>
                <a:latin typeface="OPQRSH+Calibri"/>
                <a:cs typeface="OPQRSH+Calibri"/>
              </a:rPr>
              <a:t>‘ABC</a:t>
            </a:r>
            <a:r>
              <a:rPr sz="2400" spc="-43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’</a:t>
            </a:r>
            <a:r>
              <a:rPr sz="2400" spc="-24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last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week?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698A114C-D915-43FF-B3FF-67FFDF115A34}"/>
              </a:ext>
            </a:extLst>
          </p:cNvPr>
          <p:cNvSpPr txBox="1"/>
          <p:nvPr/>
        </p:nvSpPr>
        <p:spPr>
          <a:xfrm>
            <a:off x="3015558" y="2621209"/>
            <a:ext cx="5030114" cy="3264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SELECT store, sum(sales_dollars)</a:t>
            </a: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id="{17B8E518-A513-390E-16ED-3EEB579FDCFA}"/>
              </a:ext>
            </a:extLst>
          </p:cNvPr>
          <p:cNvSpPr txBox="1"/>
          <p:nvPr/>
        </p:nvSpPr>
        <p:spPr>
          <a:xfrm>
            <a:off x="3015558" y="2986969"/>
            <a:ext cx="6859294" cy="12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FROM sales_fact sf, sales_date sd, product p</a:t>
            </a:r>
          </a:p>
          <a:p>
            <a:pPr marL="572973" marR="0">
              <a:lnSpc>
                <a:spcPts val="2270"/>
              </a:lnSpc>
              <a:spcBef>
                <a:spcPts val="131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where last_week_ind</a:t>
            </a:r>
            <a:r>
              <a:rPr sz="2000" spc="-26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000" dirty="0">
                <a:solidFill>
                  <a:srgbClr val="000000"/>
                </a:solidFill>
                <a:latin typeface="ESIMRD+Courier New"/>
                <a:cs typeface="ESIMRD+Courier New"/>
              </a:rPr>
              <a:t>= ‘Y’ AND</a:t>
            </a:r>
          </a:p>
          <a:p>
            <a:pPr marL="572973" marR="0">
              <a:lnSpc>
                <a:spcPts val="2270"/>
              </a:lnSpc>
              <a:spcBef>
                <a:spcPts val="129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product_category </a:t>
            </a:r>
            <a:r>
              <a:rPr sz="2000" dirty="0">
                <a:solidFill>
                  <a:srgbClr val="000000"/>
                </a:solidFill>
                <a:latin typeface="ESIMRD+Courier New"/>
                <a:cs typeface="ESIMRD+Courier New"/>
              </a:rPr>
              <a:t>= ‘ABC’ </a:t>
            </a: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and &lt;JOIN</a:t>
            </a:r>
          </a:p>
          <a:p>
            <a:pPr marL="572973" marR="0">
              <a:lnSpc>
                <a:spcPts val="2270"/>
              </a:lnSpc>
              <a:spcBef>
                <a:spcPts val="129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Statements&gt;</a:t>
            </a:r>
          </a:p>
        </p:txBody>
      </p:sp>
      <p:sp>
        <p:nvSpPr>
          <p:cNvPr id="24" name="object 7">
            <a:extLst>
              <a:ext uri="{FF2B5EF4-FFF2-40B4-BE49-F238E27FC236}">
                <a16:creationId xmlns:a16="http://schemas.microsoft.com/office/drawing/2014/main" id="{51396917-C143-8B83-629C-E7DDF6CB5F86}"/>
              </a:ext>
            </a:extLst>
          </p:cNvPr>
          <p:cNvSpPr txBox="1"/>
          <p:nvPr/>
        </p:nvSpPr>
        <p:spPr>
          <a:xfrm>
            <a:off x="3015558" y="4267383"/>
            <a:ext cx="7316494" cy="6313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GROUP BY store having rank(sum(sales_ dollars))</a:t>
            </a:r>
          </a:p>
          <a:p>
            <a:pPr marL="572973" marR="0">
              <a:lnSpc>
                <a:spcPts val="2272"/>
              </a:lnSpc>
              <a:spcBef>
                <a:spcPts val="127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&lt;6</a:t>
            </a:r>
          </a:p>
        </p:txBody>
      </p:sp>
    </p:spTree>
    <p:extLst>
      <p:ext uri="{BB962C8B-B14F-4D97-AF65-F5344CB8AC3E}">
        <p14:creationId xmlns:p14="http://schemas.microsoft.com/office/powerpoint/2010/main" val="1664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5158C31-4C52-9203-934E-E4D2149905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4460"/>
            <a:ext cx="7820390" cy="43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8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Updates and Latest Technologies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F6FD6440-E6F7-7638-34C4-FBDDBC044798}"/>
              </a:ext>
            </a:extLst>
          </p:cNvPr>
          <p:cNvSpPr txBox="1"/>
          <p:nvPr/>
        </p:nvSpPr>
        <p:spPr>
          <a:xfrm>
            <a:off x="2527069" y="1352550"/>
            <a:ext cx="9285013" cy="50783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just"/>
            <a:r>
              <a:rPr lang="en-US" sz="2200" b="1" dirty="0"/>
              <a:t>A. Cloud Data Warehousing</a:t>
            </a:r>
          </a:p>
          <a:p>
            <a:pPr algn="just"/>
            <a:endParaRPr lang="en-US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Platforms like </a:t>
            </a:r>
            <a:r>
              <a:rPr lang="en-US" sz="2200" b="1" dirty="0"/>
              <a:t>Snowflake</a:t>
            </a:r>
            <a:r>
              <a:rPr lang="en-US" sz="2200" dirty="0"/>
              <a:t>, </a:t>
            </a:r>
            <a:r>
              <a:rPr lang="en-US" sz="2200" b="1" dirty="0"/>
              <a:t>Google </a:t>
            </a:r>
            <a:r>
              <a:rPr lang="en-US" sz="2200" b="1" dirty="0" err="1"/>
              <a:t>BigQuery</a:t>
            </a:r>
            <a:r>
              <a:rPr lang="en-US" sz="2200" dirty="0"/>
              <a:t>, </a:t>
            </a:r>
            <a:r>
              <a:rPr lang="en-US" sz="2200" b="1" dirty="0"/>
              <a:t>Amazon Redshift</a:t>
            </a:r>
            <a:r>
              <a:rPr lang="en-US" sz="2200" dirty="0"/>
              <a:t>, and </a:t>
            </a:r>
            <a:r>
              <a:rPr lang="en-US" sz="2200" b="1" dirty="0"/>
              <a:t>Databricks</a:t>
            </a:r>
            <a:r>
              <a:rPr lang="en-US" sz="2200" dirty="0"/>
              <a:t> now dominate.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They support </a:t>
            </a:r>
            <a:r>
              <a:rPr lang="en-US" sz="2200" b="1" dirty="0"/>
              <a:t>massively parallel processing (MPP)</a:t>
            </a:r>
            <a:r>
              <a:rPr lang="en-US" sz="2200" dirty="0"/>
              <a:t> and </a:t>
            </a:r>
            <a:r>
              <a:rPr lang="en-US" sz="2200" b="1" dirty="0"/>
              <a:t>separation of compute and storage</a:t>
            </a:r>
            <a:r>
              <a:rPr lang="en-US" sz="2200" dirty="0"/>
              <a:t>, making star schemas scalable and cost-effective.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b="1" dirty="0"/>
              <a:t>B. Modern Data Modeling Techniques</a:t>
            </a:r>
          </a:p>
          <a:p>
            <a:pPr algn="just"/>
            <a:endParaRPr lang="en-US" sz="22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/>
              <a:t>Data Vault 2.0:</a:t>
            </a:r>
            <a:r>
              <a:rPr lang="en-US" sz="2200" dirty="0"/>
              <a:t> Combines the scalability of Inmon with the agility of Kimball, using </a:t>
            </a:r>
            <a:r>
              <a:rPr lang="en-US" sz="2200" i="1" dirty="0"/>
              <a:t>hubs, links, and satellites</a:t>
            </a:r>
            <a:r>
              <a:rPr lang="en-US" sz="2200" dirty="0"/>
              <a:t> for historical tracking.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/>
              <a:t>Lakehouse Architecture:</a:t>
            </a:r>
            <a:r>
              <a:rPr lang="en-US" sz="2200" dirty="0"/>
              <a:t> Integrates data lakes (unstructured) and warehouses (structured) using open formats (e.g., </a:t>
            </a:r>
            <a:r>
              <a:rPr lang="en-US" sz="2200" b="1" dirty="0"/>
              <a:t>Delta Lake</a:t>
            </a:r>
            <a:r>
              <a:rPr lang="en-US" sz="2200" dirty="0"/>
              <a:t>, </a:t>
            </a:r>
            <a:r>
              <a:rPr lang="en-US" sz="2200" b="1" dirty="0"/>
              <a:t>Apache Iceberg</a:t>
            </a:r>
            <a:r>
              <a:rPr lang="en-US" sz="2200" dirty="0"/>
              <a:t>, </a:t>
            </a:r>
            <a:r>
              <a:rPr lang="en-US" sz="2200" b="1" dirty="0"/>
              <a:t>Hudi</a:t>
            </a:r>
            <a:r>
              <a:rPr lang="en-US" sz="2200" dirty="0"/>
              <a:t>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/>
              <a:t>Semantic Models (</a:t>
            </a:r>
            <a:r>
              <a:rPr lang="en-US" sz="2200" b="1" dirty="0" err="1"/>
              <a:t>dbt</a:t>
            </a:r>
            <a:r>
              <a:rPr lang="en-US" sz="2200" b="1" dirty="0"/>
              <a:t> Semantic Layer, </a:t>
            </a:r>
            <a:r>
              <a:rPr lang="en-US" sz="2200" b="1" dirty="0" err="1"/>
              <a:t>Cube.js</a:t>
            </a:r>
            <a:r>
              <a:rPr lang="en-US" sz="2200" b="1" dirty="0"/>
              <a:t>):</a:t>
            </a:r>
            <a:r>
              <a:rPr lang="en-US" sz="2200" dirty="0"/>
              <a:t> Provide abstraction layers for business metrics without duplicating data.</a:t>
            </a:r>
          </a:p>
        </p:txBody>
      </p:sp>
      <p:sp>
        <p:nvSpPr>
          <p:cNvPr id="2" name="Decagon 1">
            <a:extLst>
              <a:ext uri="{FF2B5EF4-FFF2-40B4-BE49-F238E27FC236}">
                <a16:creationId xmlns:a16="http://schemas.microsoft.com/office/drawing/2014/main" id="{C90B1A1B-B1FA-BEAB-E4FE-210F6D88E87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17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3FBE0-6821-C5B9-C434-393C6CBDE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4811CF-8F81-1C16-7EBD-C6DBA240CD6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AA1817-093B-3A65-8F5E-047FDEB727C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A81445-54F7-1F17-C93F-E0AC349FE29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DE0093-AD0A-84BE-77F0-5B1EC021328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09BBAC-59A7-0666-533D-DCB34D03EFD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46D2A4-D02D-D744-BE72-B214F84D2A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C31BC9-1DB0-3683-7D0A-3A554B44A957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Updates and Latest Technologies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96D36B-EC22-3AC9-A6C0-BE6B0BDAF5E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0530995-1533-B675-96E1-B7F4AEC56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8B9F0328-5930-E2E9-DA30-B3469CCACA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8B9F0328-5930-E2E9-DA30-B3469CCACA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6E554C55-10FD-A36D-B647-53FA440B2F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6E554C55-10FD-A36D-B647-53FA440B2F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1E8F1C7A-2709-1341-3B76-53AD1DF5733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E06A181-42BD-5B5E-228E-0AEEA3DD66FB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D7C4ADC-47AD-0B37-CC54-953D1B9FFD3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6E592937-6650-41A9-D15D-DA37C1B1BA5B}"/>
              </a:ext>
            </a:extLst>
          </p:cNvPr>
          <p:cNvSpPr txBox="1"/>
          <p:nvPr/>
        </p:nvSpPr>
        <p:spPr>
          <a:xfrm>
            <a:off x="2527069" y="1219550"/>
            <a:ext cx="9285013" cy="51706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400" b="1" dirty="0"/>
              <a:t>C. Automation and Governance</a:t>
            </a:r>
          </a:p>
          <a:p>
            <a:endParaRPr lang="en-US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Data modeling automation tools</a:t>
            </a:r>
            <a:r>
              <a:rPr lang="en-US" sz="2400" dirty="0"/>
              <a:t>: </a:t>
            </a:r>
            <a:r>
              <a:rPr lang="en-US" sz="2400" dirty="0" err="1"/>
              <a:t>dbt</a:t>
            </a:r>
            <a:r>
              <a:rPr lang="en-US" sz="2400" dirty="0"/>
              <a:t> (Data Build Tool), </a:t>
            </a:r>
            <a:r>
              <a:rPr lang="en-US" sz="2400" dirty="0" err="1"/>
              <a:t>ERwin</a:t>
            </a:r>
            <a:r>
              <a:rPr lang="en-US" sz="2400" dirty="0"/>
              <a:t>, Starburst, and Apache Atlas for metadata management.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Data lineage and observability platforms</a:t>
            </a:r>
            <a:r>
              <a:rPr lang="en-US" sz="2400" dirty="0"/>
              <a:t> (Monte Carlo, Soda, Metaphor) integrate with dimensional models for traceability.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/>
              <a:t>D. AI-Driven Analytics</a:t>
            </a:r>
          </a:p>
          <a:p>
            <a:pPr algn="just"/>
            <a:endParaRPr lang="en-US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AI-based query optimization</a:t>
            </a:r>
            <a:r>
              <a:rPr lang="en-US" sz="2400" dirty="0"/>
              <a:t> and </a:t>
            </a:r>
            <a:r>
              <a:rPr lang="en-US" sz="2400" b="1" dirty="0"/>
              <a:t>natural language querying</a:t>
            </a:r>
            <a:r>
              <a:rPr lang="en-US" sz="2400" dirty="0"/>
              <a:t> (e.g., Microsoft Fabric’s Copilot, Google Gemini for </a:t>
            </a:r>
            <a:r>
              <a:rPr lang="en-US" sz="2400" dirty="0" err="1"/>
              <a:t>BigQuery</a:t>
            </a:r>
            <a:r>
              <a:rPr lang="en-US" sz="2400" dirty="0"/>
              <a:t>) let users interact with dimensional data using conversational interfaces.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Automated dimensional modeling</a:t>
            </a:r>
            <a:r>
              <a:rPr lang="en-US" sz="2400" dirty="0"/>
              <a:t> using AI helps infer facts and dimensions from source systems.</a:t>
            </a:r>
          </a:p>
        </p:txBody>
      </p:sp>
      <p:sp>
        <p:nvSpPr>
          <p:cNvPr id="2" name="Decagon 1">
            <a:extLst>
              <a:ext uri="{FF2B5EF4-FFF2-40B4-BE49-F238E27FC236}">
                <a16:creationId xmlns:a16="http://schemas.microsoft.com/office/drawing/2014/main" id="{F665E204-34D3-9414-7D63-E231724FD7F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15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C09F2-2EDB-B298-CB07-54C79957F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3B84D0-B34E-F94E-0CD6-AAED8F8C4CC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BD6938-642C-42B8-9F5C-1D7A80FB25A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7B018-D813-C8C3-8352-45E704987EA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F27B9-B95B-E47F-7D55-335507A1C3C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F966E3-F3C6-46FF-1347-C7AA5F92458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43D9DF-6B91-155A-96BA-9A9BD62A7A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F99405-38A5-910C-DE48-26026615D8F4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Updates and Latest Technologies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FAB76E-153C-260A-8D28-BE046084F4A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B3B5DBC-931F-26A2-CB70-9EBA20C06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711CADD4-AC61-4B74-C35F-81244C686F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711CADD4-AC61-4B74-C35F-81244C686F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B3027968-13A1-B2D3-AD83-F113A7628EB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B3027968-13A1-B2D3-AD83-F113A7628E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381122F-E92F-6032-A3F6-F34666300A9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47C01F-05AF-E652-F14C-40E339580C74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B5FDD5-1A58-43D4-5F02-AC44B80F80AA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C1C57549-88C0-3036-DE1C-5A4F7A09DEA0}"/>
              </a:ext>
            </a:extLst>
          </p:cNvPr>
          <p:cNvSpPr txBox="1"/>
          <p:nvPr/>
        </p:nvSpPr>
        <p:spPr>
          <a:xfrm>
            <a:off x="2527069" y="1219550"/>
            <a:ext cx="9285013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400" b="1" dirty="0"/>
              <a:t>E. Real-Time and Streaming Analytics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Integration of </a:t>
            </a:r>
            <a:r>
              <a:rPr lang="en-US" sz="2400" b="1" dirty="0"/>
              <a:t>streaming data</a:t>
            </a:r>
            <a:r>
              <a:rPr lang="en-US" sz="2400" dirty="0"/>
              <a:t> (Kafka, Flink, Materialize) with dimensional models for near-real-time OLAP (e.g., </a:t>
            </a:r>
            <a:r>
              <a:rPr lang="en-US" sz="2400" dirty="0" err="1"/>
              <a:t>ClickHouse</a:t>
            </a:r>
            <a:r>
              <a:rPr lang="en-US" sz="2400" dirty="0"/>
              <a:t>, </a:t>
            </a:r>
            <a:r>
              <a:rPr lang="en-US" sz="2400" dirty="0" err="1"/>
              <a:t>Rockset</a:t>
            </a:r>
            <a:r>
              <a:rPr lang="en-US" sz="2400" dirty="0"/>
              <a:t>).</a:t>
            </a:r>
          </a:p>
        </p:txBody>
      </p:sp>
      <p:sp>
        <p:nvSpPr>
          <p:cNvPr id="2" name="Decagon 1">
            <a:extLst>
              <a:ext uri="{FF2B5EF4-FFF2-40B4-BE49-F238E27FC236}">
                <a16:creationId xmlns:a16="http://schemas.microsoft.com/office/drawing/2014/main" id="{921F320F-CE58-0869-DA61-F961346AF9F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74086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7901</TotalTime>
  <Words>2401</Words>
  <Application>Microsoft Macintosh PowerPoint</Application>
  <PresentationFormat>Widescreen</PresentationFormat>
  <Paragraphs>537</Paragraphs>
  <Slides>45</Slides>
  <Notes>44</Notes>
  <HiddenSlides>0</HiddenSlides>
  <MMClips>0</MMClips>
  <ScaleCrop>false</ScaleCrop>
  <HeadingPairs>
    <vt:vector size="8" baseType="variant">
      <vt:variant>
        <vt:lpstr>Fonts Used</vt:lpstr>
      </vt:variant>
      <vt:variant>
        <vt:i4>16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64" baseType="lpstr">
      <vt:lpstr>Agency FB</vt:lpstr>
      <vt:lpstr>Andalus</vt:lpstr>
      <vt:lpstr>Arial</vt:lpstr>
      <vt:lpstr>Caladea</vt:lpstr>
      <vt:lpstr>Calibri</vt:lpstr>
      <vt:lpstr>Calibri Light</vt:lpstr>
      <vt:lpstr>ELUPBR+Calibri Italic</vt:lpstr>
      <vt:lpstr>ESIMRD+Courier New</vt:lpstr>
      <vt:lpstr>HLKJMM+Courier New</vt:lpstr>
      <vt:lpstr>Majalla UI</vt:lpstr>
      <vt:lpstr>OPQRSH+Calibri</vt:lpstr>
      <vt:lpstr>QLMCQW+Arial</vt:lpstr>
      <vt:lpstr>Roboto Light</vt:lpstr>
      <vt:lpstr>Tajawal Medium</vt:lpstr>
      <vt:lpstr>Times New Roman</vt:lpstr>
      <vt:lpstr>UFKKSW+Calibri</vt:lpstr>
      <vt:lpstr>2_Office Theme</vt:lpstr>
      <vt:lpstr>3_Office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1518</cp:revision>
  <dcterms:created xsi:type="dcterms:W3CDTF">2020-09-29T10:23:33Z</dcterms:created>
  <dcterms:modified xsi:type="dcterms:W3CDTF">2025-12-10T19:52:23Z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