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3" r:id="rId4"/>
    <p:sldId id="354" r:id="rId5"/>
    <p:sldId id="548" r:id="rId6"/>
    <p:sldId id="550" r:id="rId7"/>
    <p:sldId id="542" r:id="rId8"/>
    <p:sldId id="546" r:id="rId9"/>
    <p:sldId id="484" r:id="rId10"/>
    <p:sldId id="501" r:id="rId11"/>
    <p:sldId id="256" r:id="rId12"/>
    <p:sldId id="543" r:id="rId13"/>
    <p:sldId id="505" r:id="rId14"/>
    <p:sldId id="507" r:id="rId15"/>
    <p:sldId id="508" r:id="rId16"/>
    <p:sldId id="509" r:id="rId17"/>
    <p:sldId id="510" r:id="rId18"/>
    <p:sldId id="512" r:id="rId19"/>
    <p:sldId id="513" r:id="rId20"/>
    <p:sldId id="514" r:id="rId21"/>
    <p:sldId id="515" r:id="rId22"/>
    <p:sldId id="516" r:id="rId23"/>
    <p:sldId id="518" r:id="rId24"/>
    <p:sldId id="519" r:id="rId25"/>
    <p:sldId id="520" r:id="rId26"/>
    <p:sldId id="521" r:id="rId27"/>
    <p:sldId id="522" r:id="rId28"/>
    <p:sldId id="524" r:id="rId29"/>
    <p:sldId id="525" r:id="rId30"/>
    <p:sldId id="526" r:id="rId31"/>
    <p:sldId id="527" r:id="rId32"/>
    <p:sldId id="529" r:id="rId33"/>
    <p:sldId id="530" r:id="rId34"/>
    <p:sldId id="531" r:id="rId35"/>
    <p:sldId id="533" r:id="rId36"/>
    <p:sldId id="534" r:id="rId37"/>
    <p:sldId id="535" r:id="rId38"/>
    <p:sldId id="499" r:id="rId39"/>
    <p:sldId id="539" r:id="rId40"/>
    <p:sldId id="54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550"/>
            <p14:sldId id="542"/>
            <p14:sldId id="546"/>
            <p14:sldId id="484"/>
            <p14:sldId id="501"/>
            <p14:sldId id="256"/>
            <p14:sldId id="543"/>
            <p14:sldId id="505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522"/>
            <p14:sldId id="524"/>
            <p14:sldId id="525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04158" y="3429000"/>
            <a:ext cx="65839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595643" y="4078107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595643" y="474855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1006451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280251"/>
            <a:ext cx="857813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8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04D5E-87EF-A226-FD77-B5D4C64C7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41B2E4-B0D0-9198-2DA5-C62C5D6F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hart showing the number of companies in the market&#10;&#10;Description automatically generated">
            <a:extLst>
              <a:ext uri="{FF2B5EF4-FFF2-40B4-BE49-F238E27FC236}">
                <a16:creationId xmlns:a16="http://schemas.microsoft.com/office/drawing/2014/main" id="{332BF297-EB75-32E7-1F25-160DC6F63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0"/>
            <a:ext cx="12100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11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1803-1249-3E73-EA73-F5C2B593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0A32F-8F8F-CA5A-8D20-5F705184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33AD3-09C9-18BA-A8A0-E38958B8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D3067-AE46-2CB8-E8BF-6B6F00FEF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48CB80-70C3-5D00-5F71-68F2DD0F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CE68ED-5A4F-DDB5-CECB-525843168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1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341698" y="581697"/>
            <a:ext cx="976902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0840613" cy="45427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0125" y="682135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4128422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3600" y="1493400"/>
            <a:ext cx="1085088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44400" y="608198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43083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10061" y="617697"/>
            <a:ext cx="4939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1680" y="1615440"/>
            <a:ext cx="10612119" cy="448564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5D5FD-5492-0001-657D-25B6537E5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6B190-C822-533C-934E-20E43CA1E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2F9D35-DAF4-A8A0-29BC-69952F19B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ED744E-B52E-7383-7022-A59146FA7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93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26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58737" y="616327"/>
            <a:ext cx="594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28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81" y="1761613"/>
            <a:ext cx="5940274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manufacturing plant receives raw materials from a variety of suppliers. </a:t>
            </a:r>
          </a:p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the packaging material may come from Tenneco packaging, while Tenneco receives raw materials to manufacture the packaging from other suppliers. </a:t>
            </a:r>
          </a:p>
          <a:p>
            <a:pPr lvl="0" algn="just">
              <a:buClrTx/>
            </a:pP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447" y="1670172"/>
            <a:ext cx="5659101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4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64757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01" y="632642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88125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$56 billion in 2006, by adopting new supply chain strategies to         $102.301 billion in 2023.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$1 billion sales in 1980 jumped to $611.289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’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$101 billion in 2018 to $77.8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$65 billion in 2010 to $383.29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Amazon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'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$ 34 billion in 2010 to $574.785 billion in 2023.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610338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34032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9837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Computer, and Seven-Eleven Japan 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76621" y="610338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085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61769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25464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56629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supply chain management requires many decisions relating to the flow of information, products, and funds.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Each decision should be made to raise the supply chain surplus. 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fall into three categories or phases, depending on the frequency of each decision and the time frame during which a decision phase has an impact.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result, each category of decisions must consider uncertainty over the decision horizon.</a:t>
            </a:r>
          </a:p>
          <a:p>
            <a:pPr lvl="0" algn="just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5539" y="617697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58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996830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5802" y="670708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2485573" y="461655"/>
            <a:ext cx="9525996" cy="4961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989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6" y="1543345"/>
            <a:ext cx="10479934" cy="49939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2464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34343" y="645852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085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7271" y="608209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6949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0245" y="672486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479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76734" y="678086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479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420" y="632649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2520" y="1543345"/>
            <a:ext cx="1108131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1400" y="635235"/>
            <a:ext cx="5177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06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6538" y="68213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51753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272299"/>
            <a:ext cx="10842171" cy="517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5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 the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manufacturer, forecasts for expected future demand, and the current product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4411" y="59233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43346"/>
            <a:ext cx="10842171" cy="43697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( 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23177" y="61033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2343451" y="435344"/>
            <a:ext cx="963518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0572008" y="1520495"/>
            <a:ext cx="2064927" cy="47498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066428" y="6292631"/>
            <a:ext cx="2814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5799" y="79526"/>
            <a:ext cx="2479773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7794" y="597423"/>
            <a:ext cx="6564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Cycle View of Supply Chain Processes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5408AB8-7354-DB93-DF50-35E30099A9B5}"/>
              </a:ext>
            </a:extLst>
          </p:cNvPr>
          <p:cNvGrpSpPr/>
          <p:nvPr/>
        </p:nvGrpSpPr>
        <p:grpSpPr>
          <a:xfrm>
            <a:off x="2225040" y="1625810"/>
            <a:ext cx="8168640" cy="4700741"/>
            <a:chOff x="4042093" y="358534"/>
            <a:chExt cx="5801071" cy="6153363"/>
          </a:xfrm>
        </p:grpSpPr>
        <p:sp>
          <p:nvSpPr>
            <p:cNvPr id="9" name="Google Shape;84;p13">
              <a:extLst>
                <a:ext uri="{FF2B5EF4-FFF2-40B4-BE49-F238E27FC236}">
                  <a16:creationId xmlns:a16="http://schemas.microsoft.com/office/drawing/2014/main" id="{F87EB4C2-AA93-C794-0F26-C17BABD7D413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sz="25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0" name="Google Shape;85;p13">
              <a:extLst>
                <a:ext uri="{FF2B5EF4-FFF2-40B4-BE49-F238E27FC236}">
                  <a16:creationId xmlns:a16="http://schemas.microsoft.com/office/drawing/2014/main" id="{AA55C5A0-D775-33E4-0DAC-4AC04817CFEE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1" name="Google Shape;86;p13">
              <a:extLst>
                <a:ext uri="{FF2B5EF4-FFF2-40B4-BE49-F238E27FC236}">
                  <a16:creationId xmlns:a16="http://schemas.microsoft.com/office/drawing/2014/main" id="{BEF6FDB9-39C5-D73B-7A11-423153AC348F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" name="Google Shape;87;p13">
              <a:extLst>
                <a:ext uri="{FF2B5EF4-FFF2-40B4-BE49-F238E27FC236}">
                  <a16:creationId xmlns:a16="http://schemas.microsoft.com/office/drawing/2014/main" id="{17865278-7A21-A377-5BBA-1559FD2D0E17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sz="2500" b="1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" name="Arrow: Curved Left 37">
              <a:extLst>
                <a:ext uri="{FF2B5EF4-FFF2-40B4-BE49-F238E27FC236}">
                  <a16:creationId xmlns:a16="http://schemas.microsoft.com/office/drawing/2014/main" id="{624FC583-BF83-BE44-C57D-BF87548C2FEF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5079CA7-41F6-8D56-4F08-954CDBFFC652}"/>
                </a:ext>
              </a:extLst>
            </p:cNvPr>
            <p:cNvSpPr txBox="1"/>
            <p:nvPr/>
          </p:nvSpPr>
          <p:spPr>
            <a:xfrm>
              <a:off x="8223336" y="5994329"/>
              <a:ext cx="850854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Supplier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37D2CE4-FAEF-6AC5-56A6-B90ADD1CD3F8}"/>
                </a:ext>
              </a:extLst>
            </p:cNvPr>
            <p:cNvSpPr txBox="1"/>
            <p:nvPr/>
          </p:nvSpPr>
          <p:spPr>
            <a:xfrm>
              <a:off x="7763302" y="4534403"/>
              <a:ext cx="1310887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Manufacturer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F2D1F-A7D2-F04E-76DA-A94FA1A2D213}"/>
                </a:ext>
              </a:extLst>
            </p:cNvPr>
            <p:cNvSpPr txBox="1"/>
            <p:nvPr/>
          </p:nvSpPr>
          <p:spPr>
            <a:xfrm>
              <a:off x="7997639" y="3165518"/>
              <a:ext cx="1076550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Distributor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E4278D4-AEC4-544D-4B40-8A083043D5EB}"/>
                </a:ext>
              </a:extLst>
            </p:cNvPr>
            <p:cNvSpPr txBox="1"/>
            <p:nvPr/>
          </p:nvSpPr>
          <p:spPr>
            <a:xfrm>
              <a:off x="7913510" y="1795979"/>
              <a:ext cx="958849" cy="523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Retailer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7F7ED1C-FB77-A28E-19C1-307FEDF71C25}"/>
                </a:ext>
              </a:extLst>
            </p:cNvPr>
            <p:cNvSpPr txBox="1"/>
            <p:nvPr/>
          </p:nvSpPr>
          <p:spPr>
            <a:xfrm>
              <a:off x="7939321" y="505638"/>
              <a:ext cx="958848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Customer</a:t>
              </a:r>
            </a:p>
          </p:txBody>
        </p:sp>
        <p:sp>
          <p:nvSpPr>
            <p:cNvPr id="20" name="Arrow: Curved Left 47">
              <a:extLst>
                <a:ext uri="{FF2B5EF4-FFF2-40B4-BE49-F238E27FC236}">
                  <a16:creationId xmlns:a16="http://schemas.microsoft.com/office/drawing/2014/main" id="{6A5958E8-4E9D-95D5-7627-F01327D0590D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1" name="Arrow: Curved Left 48">
              <a:extLst>
                <a:ext uri="{FF2B5EF4-FFF2-40B4-BE49-F238E27FC236}">
                  <a16:creationId xmlns:a16="http://schemas.microsoft.com/office/drawing/2014/main" id="{D9FA4C66-5EAD-7040-8F28-569720B6AD64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2" name="Arrow: Curved Left 49">
              <a:extLst>
                <a:ext uri="{FF2B5EF4-FFF2-40B4-BE49-F238E27FC236}">
                  <a16:creationId xmlns:a16="http://schemas.microsoft.com/office/drawing/2014/main" id="{C9FF0F7D-1A87-FA5E-4461-CDD8B2013C69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217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546619"/>
            <a:ext cx="65365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755438"/>
            <a:ext cx="5995851" cy="44961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are initiated by a customer order, whereas push processes 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6" y="597464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8348" y="628287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2626178" y="447041"/>
            <a:ext cx="9254647" cy="538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5572" y="695825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0640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8546" y="664816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2626179" y="455181"/>
            <a:ext cx="93853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5"/>
            <a:ext cx="10842171" cy="4354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03824" y="580215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0842171" cy="43688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0877" y="632649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30060" y="659014"/>
            <a:ext cx="5017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170193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569719"/>
            <a:ext cx="10280470" cy="47866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pPr>
              <a:buClr>
                <a:srgbClr val="000000"/>
              </a:buClr>
            </a:pP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    Chapter One</a:t>
            </a: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300" b="1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3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46000" y="54661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111998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9613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06326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B394897-7E74-4802-A789-C8ADBBD79848}"/>
</file>

<file path=customXml/itemProps2.xml><?xml version="1.0" encoding="utf-8"?>
<ds:datastoreItem xmlns:ds="http://schemas.openxmlformats.org/officeDocument/2006/customXml" ds:itemID="{76CA7F56-7904-4D5C-A754-59D0D44EAC45}"/>
</file>

<file path=customXml/itemProps3.xml><?xml version="1.0" encoding="utf-8"?>
<ds:datastoreItem xmlns:ds="http://schemas.openxmlformats.org/officeDocument/2006/customXml" ds:itemID="{62DDB81B-E20C-4F31-B63B-DC825281C9A3}"/>
</file>

<file path=docProps/app.xml><?xml version="1.0" encoding="utf-8"?>
<Properties xmlns="http://schemas.openxmlformats.org/officeDocument/2006/extended-properties" xmlns:vt="http://schemas.openxmlformats.org/officeDocument/2006/docPropsVTypes">
  <TotalTime>2886</TotalTime>
  <Words>2289</Words>
  <Application>Microsoft Office PowerPoint</Application>
  <PresentationFormat>Widescreen</PresentationFormat>
  <Paragraphs>313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86</cp:revision>
  <dcterms:created xsi:type="dcterms:W3CDTF">2023-04-29T09:08:23Z</dcterms:created>
  <dcterms:modified xsi:type="dcterms:W3CDTF">2024-05-28T09:39:52Z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