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770" r:id="rId5"/>
    <p:sldId id="720" r:id="rId6"/>
    <p:sldId id="784" r:id="rId7"/>
    <p:sldId id="717" r:id="rId8"/>
    <p:sldId id="718" r:id="rId9"/>
    <p:sldId id="785" r:id="rId10"/>
    <p:sldId id="702" r:id="rId11"/>
    <p:sldId id="776" r:id="rId12"/>
    <p:sldId id="775" r:id="rId13"/>
    <p:sldId id="774" r:id="rId14"/>
    <p:sldId id="788" r:id="rId15"/>
    <p:sldId id="765" r:id="rId16"/>
    <p:sldId id="766" r:id="rId17"/>
    <p:sldId id="773" r:id="rId18"/>
    <p:sldId id="768" r:id="rId19"/>
    <p:sldId id="704" r:id="rId20"/>
    <p:sldId id="771" r:id="rId21"/>
    <p:sldId id="772" r:id="rId22"/>
    <p:sldId id="777" r:id="rId23"/>
    <p:sldId id="778" r:id="rId24"/>
    <p:sldId id="779" r:id="rId25"/>
    <p:sldId id="780" r:id="rId26"/>
    <p:sldId id="781" r:id="rId27"/>
    <p:sldId id="782" r:id="rId28"/>
    <p:sldId id="783" r:id="rId29"/>
    <p:sldId id="706" r:id="rId30"/>
    <p:sldId id="707" r:id="rId31"/>
    <p:sldId id="757" r:id="rId32"/>
    <p:sldId id="724" r:id="rId33"/>
    <p:sldId id="759" r:id="rId34"/>
    <p:sldId id="760" r:id="rId35"/>
    <p:sldId id="761" r:id="rId36"/>
    <p:sldId id="762" r:id="rId37"/>
    <p:sldId id="763" r:id="rId38"/>
    <p:sldId id="687" r:id="rId39"/>
    <p:sldId id="686" r:id="rId40"/>
    <p:sldId id="764" r:id="rId41"/>
    <p:sldId id="726" r:id="rId42"/>
    <p:sldId id="729" r:id="rId43"/>
    <p:sldId id="786" r:id="rId44"/>
    <p:sldId id="787" r:id="rId45"/>
    <p:sldId id="747" r:id="rId46"/>
    <p:sldId id="728" r:id="rId47"/>
    <p:sldId id="769" r:id="rId48"/>
    <p:sldId id="731"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0"/>
            <p14:sldId id="720"/>
            <p14:sldId id="784"/>
            <p14:sldId id="717"/>
            <p14:sldId id="718"/>
            <p14:sldId id="785"/>
            <p14:sldId id="702"/>
            <p14:sldId id="776"/>
            <p14:sldId id="775"/>
            <p14:sldId id="774"/>
            <p14:sldId id="788"/>
            <p14:sldId id="765"/>
            <p14:sldId id="766"/>
            <p14:sldId id="773"/>
            <p14:sldId id="768"/>
            <p14:sldId id="704"/>
            <p14:sldId id="771"/>
            <p14:sldId id="772"/>
            <p14:sldId id="777"/>
            <p14:sldId id="778"/>
            <p14:sldId id="779"/>
            <p14:sldId id="780"/>
            <p14:sldId id="781"/>
            <p14:sldId id="782"/>
            <p14:sldId id="783"/>
            <p14:sldId id="706"/>
            <p14:sldId id="707"/>
            <p14:sldId id="757"/>
            <p14:sldId id="724"/>
            <p14:sldId id="759"/>
            <p14:sldId id="760"/>
            <p14:sldId id="761"/>
            <p14:sldId id="762"/>
            <p14:sldId id="763"/>
            <p14:sldId id="687"/>
            <p14:sldId id="686"/>
            <p14:sldId id="764"/>
            <p14:sldId id="726"/>
            <p14:sldId id="729"/>
            <p14:sldId id="786"/>
            <p14:sldId id="787"/>
            <p14:sldId id="747"/>
            <p14:sldId id="728"/>
            <p14:sldId id="769"/>
            <p14:sldId id="7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0A6007-507A-44AF-B0B8-8FE9A97F113A}" v="52" dt="2025-05-23T15:55:55.0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72" autoAdjust="0"/>
  </p:normalViewPr>
  <p:slideViewPr>
    <p:cSldViewPr snapToGrid="0">
      <p:cViewPr varScale="1">
        <p:scale>
          <a:sx n="87" d="100"/>
          <a:sy n="87" d="100"/>
        </p:scale>
        <p:origin x="528"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pChg chg="mod">
          <ac:chgData name="ibrahim hroub" userId="76c8abcbe8718a25" providerId="LiveId" clId="{57C4047C-637E-41A1-A0E7-9D13125AE9BB}" dt="2025-05-19T23:38:13.541" v="236" actId="20577"/>
          <ac:spMkLst>
            <pc:docMk/>
            <pc:sldMk cId="1202101143" sldId="688"/>
            <ac:spMk id="15" creationId="{4527402C-3F97-690D-9C20-A459E375AEB7}"/>
          </ac:spMkLst>
        </pc:spChg>
        <pc:spChg chg="mod">
          <ac:chgData name="ibrahim hroub" userId="76c8abcbe8718a25" providerId="LiveId" clId="{57C4047C-637E-41A1-A0E7-9D13125AE9BB}" dt="2025-05-19T23:39:25.534" v="286" actId="20577"/>
          <ac:spMkLst>
            <pc:docMk/>
            <pc:sldMk cId="1202101143" sldId="688"/>
            <ac:spMk id="25" creationId="{904B7CA6-23A4-2E24-5FFC-ECEA38831F6A}"/>
          </ac:spMkLst>
        </pc:spChg>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pChg chg="mod">
          <ac:chgData name="ibrahim hroub" userId="76c8abcbe8718a25" providerId="LiveId" clId="{57C4047C-637E-41A1-A0E7-9D13125AE9BB}" dt="2025-05-19T23:37:04.107" v="229" actId="20577"/>
          <ac:spMkLst>
            <pc:docMk/>
            <pc:sldMk cId="2967486306" sldId="713"/>
            <ac:spMk id="15" creationId="{4527402C-3F97-690D-9C20-A459E375AEB7}"/>
          </ac:spMkLst>
        </pc:spChg>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810A6007-507A-44AF-B0B8-8FE9A97F113A}"/>
    <pc:docChg chg="undo redo custSel addSld delSld modSld sldOrd modSection">
      <pc:chgData name="ibrahim hroub" userId="76c8abcbe8718a25" providerId="LiveId" clId="{810A6007-507A-44AF-B0B8-8FE9A97F113A}" dt="2025-05-23T15:56:42.404" v="1187" actId="20577"/>
      <pc:docMkLst>
        <pc:docMk/>
      </pc:docMkLst>
      <pc:sldChg chg="modSp mod">
        <pc:chgData name="ibrahim hroub" userId="76c8abcbe8718a25" providerId="LiveId" clId="{810A6007-507A-44AF-B0B8-8FE9A97F113A}" dt="2025-05-23T15:06:36.685" v="606" actId="21"/>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sldChg>
      <pc:sldChg chg="modSp mod">
        <pc:chgData name="ibrahim hroub" userId="76c8abcbe8718a25" providerId="LiveId" clId="{810A6007-507A-44AF-B0B8-8FE9A97F113A}" dt="2025-05-23T14:54:21.434" v="203"/>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sldChg>
      <pc:sldChg chg="delSp modSp mod">
        <pc:chgData name="ibrahim hroub" userId="76c8abcbe8718a25" providerId="LiveId" clId="{810A6007-507A-44AF-B0B8-8FE9A97F113A}" dt="2025-05-23T15:26:20.127" v="803" actId="20577"/>
        <pc:sldMkLst>
          <pc:docMk/>
          <pc:sldMk cId="1202101143" sldId="688"/>
        </pc:sldMkLst>
        <pc:spChg chg="mod">
          <ac:chgData name="ibrahim hroub" userId="76c8abcbe8718a25" providerId="LiveId" clId="{810A6007-507A-44AF-B0B8-8FE9A97F113A}" dt="2025-05-23T15:23:29.735" v="778" actId="20577"/>
          <ac:spMkLst>
            <pc:docMk/>
            <pc:sldMk cId="1202101143" sldId="688"/>
            <ac:spMk id="14" creationId="{AB738525-DD8E-2E85-F385-345FF64341EB}"/>
          </ac:spMkLst>
        </pc:spChg>
        <pc:spChg chg="mod">
          <ac:chgData name="ibrahim hroub" userId="76c8abcbe8718a25" providerId="LiveId" clId="{810A6007-507A-44AF-B0B8-8FE9A97F113A}" dt="2025-05-23T15:26:20.127" v="803" actId="20577"/>
          <ac:spMkLst>
            <pc:docMk/>
            <pc:sldMk cId="1202101143" sldId="688"/>
            <ac:spMk id="15" creationId="{4527402C-3F97-690D-9C20-A459E375AEB7}"/>
          </ac:spMkLst>
        </pc:spChg>
        <pc:spChg chg="del mod">
          <ac:chgData name="ibrahim hroub" userId="76c8abcbe8718a25" providerId="LiveId" clId="{810A6007-507A-44AF-B0B8-8FE9A97F113A}" dt="2025-05-23T15:23:25.482" v="776"/>
          <ac:spMkLst>
            <pc:docMk/>
            <pc:sldMk cId="1202101143" sldId="688"/>
            <ac:spMk id="16" creationId="{183B5688-FE98-684A-8FDB-4023CCDDD82C}"/>
          </ac:spMkLst>
        </pc:spChg>
        <pc:spChg chg="mod">
          <ac:chgData name="ibrahim hroub" userId="76c8abcbe8718a25" providerId="LiveId" clId="{810A6007-507A-44AF-B0B8-8FE9A97F113A}" dt="2025-05-23T15:23:39.657" v="779" actId="14100"/>
          <ac:spMkLst>
            <pc:docMk/>
            <pc:sldMk cId="1202101143" sldId="688"/>
            <ac:spMk id="25" creationId="{904B7CA6-23A4-2E24-5FFC-ECEA38831F6A}"/>
          </ac:spMkLst>
        </pc:spChg>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14:29:24.490" v="14"/>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sldChg>
      <pc:sldChg chg="modSp mod">
        <pc:chgData name="ibrahim hroub" userId="76c8abcbe8718a25" providerId="LiveId" clId="{810A6007-507A-44AF-B0B8-8FE9A97F113A}" dt="2025-05-23T14:33:54.532" v="62"/>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14:34:53.217" v="71"/>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sldChg>
      <pc:sldChg chg="modSp add del mod">
        <pc:chgData name="ibrahim hroub" userId="76c8abcbe8718a25" providerId="LiveId" clId="{810A6007-507A-44AF-B0B8-8FE9A97F113A}" dt="2025-05-23T14:44:07.617" v="172" actId="47"/>
        <pc:sldMkLst>
          <pc:docMk/>
          <pc:sldMk cId="1125220544" sldId="705"/>
        </pc:sldMkLst>
        <pc:spChg chg="mod">
          <ac:chgData name="ibrahim hroub" userId="76c8abcbe8718a25" providerId="LiveId" clId="{810A6007-507A-44AF-B0B8-8FE9A97F113A}" dt="2025-05-23T14:35:45.399" v="97" actId="20577"/>
          <ac:spMkLst>
            <pc:docMk/>
            <pc:sldMk cId="1125220544" sldId="705"/>
            <ac:spMk id="15" creationId="{4527402C-3F97-690D-9C20-A459E375AEB7}"/>
          </ac:spMkLst>
        </pc:spChg>
        <pc:spChg chg="mod">
          <ac:chgData name="ibrahim hroub" userId="76c8abcbe8718a25" providerId="LiveId" clId="{810A6007-507A-44AF-B0B8-8FE9A97F113A}" dt="2025-05-23T14:35:04.804" v="75" actId="20577"/>
          <ac:spMkLst>
            <pc:docMk/>
            <pc:sldMk cId="1125220544" sldId="705"/>
            <ac:spMk id="18" creationId="{AB738525-DD8E-2E85-F385-345FF64341EB}"/>
          </ac:spMkLst>
        </pc:spChg>
        <pc:spChg chg="mod">
          <ac:chgData name="ibrahim hroub" userId="76c8abcbe8718a25" providerId="LiveId" clId="{810A6007-507A-44AF-B0B8-8FE9A97F113A}" dt="2025-05-23T14:35:00.250" v="73" actId="14100"/>
          <ac:spMkLst>
            <pc:docMk/>
            <pc:sldMk cId="1125220544" sldId="705"/>
            <ac:spMk id="25" creationId="{904B7CA6-23A4-2E24-5FFC-ECEA38831F6A}"/>
          </ac:spMkLst>
        </pc:spChg>
      </pc:sldChg>
      <pc:sldChg chg="modSp mod">
        <pc:chgData name="ibrahim hroub" userId="76c8abcbe8718a25" providerId="LiveId" clId="{810A6007-507A-44AF-B0B8-8FE9A97F113A}" dt="2025-05-23T14:36:09.581" v="98"/>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sldChg>
      <pc:sldChg chg="modSp mod">
        <pc:chgData name="ibrahim hroub" userId="76c8abcbe8718a25" providerId="LiveId" clId="{810A6007-507A-44AF-B0B8-8FE9A97F113A}" dt="2025-05-23T14:45:02.984" v="179" actId="20577"/>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15:46:05.716" v="933" actId="20577"/>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sldChg>
      <pc:sldChg chg="addSp delSp modSp mod ord">
        <pc:chgData name="ibrahim hroub" userId="76c8abcbe8718a25" providerId="LiveId" clId="{810A6007-507A-44AF-B0B8-8FE9A97F113A}" dt="2025-05-23T14:44:11.691" v="173" actId="14100"/>
        <pc:sldMkLst>
          <pc:docMk/>
          <pc:sldMk cId="2967486306" sldId="713"/>
        </pc:sldMkLst>
        <pc:spChg chg="add del mod">
          <ac:chgData name="ibrahim hroub" userId="76c8abcbe8718a25" providerId="LiveId" clId="{810A6007-507A-44AF-B0B8-8FE9A97F113A}" dt="2025-05-23T14:39:37.326" v="152" actId="478"/>
          <ac:spMkLst>
            <pc:docMk/>
            <pc:sldMk cId="2967486306" sldId="713"/>
            <ac:spMk id="4" creationId="{E228648C-9194-CD3D-A201-84C58F31FB71}"/>
          </ac:spMkLst>
        </pc:spChg>
        <pc:spChg chg="mod">
          <ac:chgData name="ibrahim hroub" userId="76c8abcbe8718a25" providerId="LiveId" clId="{810A6007-507A-44AF-B0B8-8FE9A97F113A}" dt="2025-05-23T14:43:41.672" v="168"/>
          <ac:spMkLst>
            <pc:docMk/>
            <pc:sldMk cId="2967486306" sldId="713"/>
            <ac:spMk id="15" creationId="{4527402C-3F97-690D-9C20-A459E375AEB7}"/>
          </ac:spMkLst>
        </pc:spChg>
        <pc:spChg chg="mod">
          <ac:chgData name="ibrahim hroub" userId="76c8abcbe8718a25" providerId="LiveId" clId="{810A6007-507A-44AF-B0B8-8FE9A97F113A}" dt="2025-05-23T14:39:44.566" v="155" actId="20577"/>
          <ac:spMkLst>
            <pc:docMk/>
            <pc:sldMk cId="2967486306" sldId="713"/>
            <ac:spMk id="18" creationId="{AB738525-DD8E-2E85-F385-345FF64341EB}"/>
          </ac:spMkLst>
        </pc:spChg>
        <pc:spChg chg="mod">
          <ac:chgData name="ibrahim hroub" userId="76c8abcbe8718a25" providerId="LiveId" clId="{810A6007-507A-44AF-B0B8-8FE9A97F113A}" dt="2025-05-23T14:44:11.691" v="173" actId="14100"/>
          <ac:spMkLst>
            <pc:docMk/>
            <pc:sldMk cId="2967486306" sldId="713"/>
            <ac:spMk id="25" creationId="{904B7CA6-23A4-2E24-5FFC-ECEA38831F6A}"/>
          </ac:spMkLst>
        </pc:spChg>
        <pc:picChg chg="add mod">
          <ac:chgData name="ibrahim hroub" userId="76c8abcbe8718a25" providerId="LiveId" clId="{810A6007-507A-44AF-B0B8-8FE9A97F113A}" dt="2025-05-23T14:43:47.136" v="169"/>
          <ac:picMkLst>
            <pc:docMk/>
            <pc:sldMk cId="2967486306" sldId="713"/>
            <ac:picMk id="5" creationId="{1F98513A-312B-02A5-D66B-A82A0BB2B146}"/>
          </ac:picMkLst>
        </pc:picChg>
        <pc:picChg chg="del">
          <ac:chgData name="ibrahim hroub" userId="76c8abcbe8718a25" providerId="LiveId" clId="{810A6007-507A-44AF-B0B8-8FE9A97F113A}" dt="2025-05-23T14:39:36.195" v="151" actId="478"/>
          <ac:picMkLst>
            <pc:docMk/>
            <pc:sldMk cId="2967486306" sldId="713"/>
            <ac:picMk id="17" creationId="{7A23C5C4-4FD9-93DE-9391-0CA92C90FFA6}"/>
          </ac:picMkLst>
        </pc:picChg>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14:30:17.834" v="15"/>
        <pc:sldMkLst>
          <pc:docMk/>
          <pc:sldMk cId="178429072" sldId="717"/>
        </pc:sldMkLst>
        <pc:spChg chg="mod">
          <ac:chgData name="ibrahim hroub" userId="76c8abcbe8718a25" providerId="LiveId" clId="{810A6007-507A-44AF-B0B8-8FE9A97F113A}" dt="2025-05-23T14:30:17.834" v="15"/>
          <ac:spMkLst>
            <pc:docMk/>
            <pc:sldMk cId="178429072" sldId="717"/>
            <ac:spMk id="41" creationId="{C7D257D7-D9C6-8F63-F8F8-E2BE53F2E2DB}"/>
          </ac:spMkLst>
        </pc:spChg>
      </pc:sldChg>
      <pc:sldChg chg="addSp delSp modSp mod">
        <pc:chgData name="ibrahim hroub" userId="76c8abcbe8718a25" providerId="LiveId" clId="{810A6007-507A-44AF-B0B8-8FE9A97F113A}" dt="2025-05-23T14:31:49.521" v="41" actId="20577"/>
        <pc:sldMkLst>
          <pc:docMk/>
          <pc:sldMk cId="2766891927" sldId="718"/>
        </pc:sldMkLst>
        <pc:spChg chg="add del mod">
          <ac:chgData name="ibrahim hroub" userId="76c8abcbe8718a25" providerId="LiveId" clId="{810A6007-507A-44AF-B0B8-8FE9A97F113A}" dt="2025-05-23T14:30:27.964" v="17" actId="478"/>
          <ac:spMkLst>
            <pc:docMk/>
            <pc:sldMk cId="2766891927" sldId="718"/>
            <ac:spMk id="4" creationId="{4C8BC713-2D53-0492-065F-92FA261AE5DF}"/>
          </ac:spMkLst>
        </pc:spChg>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picChg chg="del">
          <ac:chgData name="ibrahim hroub" userId="76c8abcbe8718a25" providerId="LiveId" clId="{810A6007-507A-44AF-B0B8-8FE9A97F113A}" dt="2025-05-23T14:30:23.608" v="16" actId="478"/>
          <ac:picMkLst>
            <pc:docMk/>
            <pc:sldMk cId="2766891927" sldId="718"/>
            <ac:picMk id="19" creationId="{7A23C5C4-4FD9-93DE-9391-0CA92C90FFA6}"/>
          </ac:picMkLst>
        </pc:picChg>
      </pc:sldChg>
      <pc:sldChg chg="del">
        <pc:chgData name="ibrahim hroub" userId="76c8abcbe8718a25" providerId="LiveId" clId="{810A6007-507A-44AF-B0B8-8FE9A97F113A}" dt="2025-05-23T14:32:05.485" v="42" actId="47"/>
        <pc:sldMkLst>
          <pc:docMk/>
          <pc:sldMk cId="3262922068" sldId="719"/>
        </pc:sldMkLst>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14:45:44.794" v="182" actId="20577"/>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14:45:31.516" v="180"/>
          <ac:picMkLst>
            <pc:docMk/>
            <pc:sldMk cId="1467401607" sldId="723"/>
            <ac:picMk id="3" creationId="{24BB6B8C-40AE-A0B2-6DBF-1529D1D8FB22}"/>
          </ac:picMkLst>
        </pc:picChg>
      </pc:sldChg>
      <pc:sldChg chg="modSp add mod">
        <pc:chgData name="ibrahim hroub" userId="76c8abcbe8718a25" providerId="LiveId" clId="{810A6007-507A-44AF-B0B8-8FE9A97F113A}" dt="2025-05-23T14:44:55.878" v="178" actId="20577"/>
        <pc:sldMkLst>
          <pc:docMk/>
          <pc:sldMk cId="1654911106" sldId="724"/>
        </pc:sldMkLst>
        <pc:spChg chg="mod">
          <ac:chgData name="ibrahim hroub" userId="76c8abcbe8718a25" providerId="LiveId" clId="{810A6007-507A-44AF-B0B8-8FE9A97F113A}" dt="2025-05-23T14:44:55.878" v="178" actId="20577"/>
          <ac:spMkLst>
            <pc:docMk/>
            <pc:sldMk cId="1654911106" sldId="724"/>
            <ac:spMk id="15" creationId="{BFCBE846-DD25-7C66-1C4A-F4C5B460550E}"/>
          </ac:spMkLst>
        </pc:spChg>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15:06:22.923" v="603" actId="21"/>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sldChg>
      <pc:sldChg chg="modSp add mod">
        <pc:chgData name="ibrahim hroub" userId="76c8abcbe8718a25" providerId="LiveId" clId="{810A6007-507A-44AF-B0B8-8FE9A97F113A}" dt="2025-05-23T15:18:46.877" v="716" actId="20577"/>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sldChg>
      <pc:sldChg chg="addSp delSp modSp add mod">
        <pc:chgData name="ibrahim hroub" userId="76c8abcbe8718a25" providerId="LiveId" clId="{810A6007-507A-44AF-B0B8-8FE9A97F113A}" dt="2025-05-23T15:05:36.217" v="597"/>
        <pc:sldMkLst>
          <pc:docMk/>
          <pc:sldMk cId="1553126120" sldId="728"/>
        </pc:sldMkLst>
        <pc:spChg chg="mod">
          <ac:chgData name="ibrahim hroub" userId="76c8abcbe8718a25" providerId="LiveId" clId="{810A6007-507A-44AF-B0B8-8FE9A97F113A}" dt="2025-05-23T15:05:13.012" v="591" actId="20577"/>
          <ac:spMkLst>
            <pc:docMk/>
            <pc:sldMk cId="1553126120" sldId="728"/>
            <ac:spMk id="15" creationId="{585D2947-0F7C-938F-EBE4-336F1A27A220}"/>
          </ac:spMkLst>
        </pc:spChg>
        <pc:spChg chg="add del mod">
          <ac:chgData name="ibrahim hroub" userId="76c8abcbe8718a25" providerId="LiveId" clId="{810A6007-507A-44AF-B0B8-8FE9A97F113A}" dt="2025-05-23T15:05:36.217" v="597"/>
          <ac:spMkLst>
            <pc:docMk/>
            <pc:sldMk cId="1553126120" sldId="728"/>
            <ac:spMk id="25" creationId="{04904BE8-13A0-66C6-DC86-48D6CF290819}"/>
          </ac:spMkLst>
        </pc:spChg>
      </pc:sldChg>
      <pc:sldChg chg="modSp add mod">
        <pc:chgData name="ibrahim hroub" userId="76c8abcbe8718a25" providerId="LiveId" clId="{810A6007-507A-44AF-B0B8-8FE9A97F113A}" dt="2025-05-23T15:06:43.090" v="608"/>
        <pc:sldMkLst>
          <pc:docMk/>
          <pc:sldMk cId="1628622733" sldId="729"/>
        </pc:sldMkLst>
        <pc:spChg chg="mod">
          <ac:chgData name="ibrahim hroub" userId="76c8abcbe8718a25" providerId="LiveId" clId="{810A6007-507A-44AF-B0B8-8FE9A97F113A}" dt="2025-05-23T15:06:43.090" v="608"/>
          <ac:spMkLst>
            <pc:docMk/>
            <pc:sldMk cId="1628622733" sldId="729"/>
            <ac:spMk id="15" creationId="{855F0579-1F1C-CBFC-94EE-ACA5C73EBADD}"/>
          </ac:spMkLst>
        </pc:spChg>
      </pc:sldChg>
      <pc:sldChg chg="modSp add mod">
        <pc:chgData name="ibrahim hroub" userId="76c8abcbe8718a25" providerId="LiveId" clId="{810A6007-507A-44AF-B0B8-8FE9A97F113A}" dt="2025-05-23T15:16:33.455" v="714" actId="20577"/>
        <pc:sldMkLst>
          <pc:docMk/>
          <pc:sldMk cId="3109289805" sldId="730"/>
        </pc:sldMkLst>
        <pc:spChg chg="mod">
          <ac:chgData name="ibrahim hroub" userId="76c8abcbe8718a25" providerId="LiveId" clId="{810A6007-507A-44AF-B0B8-8FE9A97F113A}" dt="2025-05-23T15:16:33.455" v="714" actId="20577"/>
          <ac:spMkLst>
            <pc:docMk/>
            <pc:sldMk cId="3109289805" sldId="730"/>
            <ac:spMk id="15" creationId="{E2AEFCA1-41F0-28F3-740B-CCEB19084D60}"/>
          </ac:spMkLst>
        </pc:spChg>
      </pc:sldChg>
      <pc:sldChg chg="modSp add mod">
        <pc:chgData name="ibrahim hroub" userId="76c8abcbe8718a25" providerId="LiveId" clId="{810A6007-507A-44AF-B0B8-8FE9A97F113A}" dt="2025-05-23T15:22:22.537" v="771" actId="20577"/>
        <pc:sldMkLst>
          <pc:docMk/>
          <pc:sldMk cId="1781832544" sldId="731"/>
        </pc:sldMkLst>
        <pc:spChg chg="mod">
          <ac:chgData name="ibrahim hroub" userId="76c8abcbe8718a25" providerId="LiveId" clId="{810A6007-507A-44AF-B0B8-8FE9A97F113A}" dt="2025-05-23T15:22:22.537" v="771" actId="20577"/>
          <ac:spMkLst>
            <pc:docMk/>
            <pc:sldMk cId="1781832544" sldId="731"/>
            <ac:spMk id="15" creationId="{582B9FA4-83FE-3637-6EE8-D8887D38BB07}"/>
          </ac:spMkLst>
        </pc:spChg>
      </pc:sldChg>
      <pc:sldChg chg="modSp add mod">
        <pc:chgData name="ibrahim hroub" userId="76c8abcbe8718a25" providerId="LiveId" clId="{810A6007-507A-44AF-B0B8-8FE9A97F113A}" dt="2025-05-23T15:27:49.973" v="850" actId="20577"/>
        <pc:sldMkLst>
          <pc:docMk/>
          <pc:sldMk cId="941690051" sldId="732"/>
        </pc:sldMkLst>
        <pc:spChg chg="mod">
          <ac:chgData name="ibrahim hroub" userId="76c8abcbe8718a25" providerId="LiveId" clId="{810A6007-507A-44AF-B0B8-8FE9A97F113A}" dt="2025-05-23T15:27:49.973" v="850" actId="20577"/>
          <ac:spMkLst>
            <pc:docMk/>
            <pc:sldMk cId="941690051" sldId="732"/>
            <ac:spMk id="15" creationId="{87AC49D8-F7D0-9FF7-918F-22DF6BD297B2}"/>
          </ac:spMkLst>
        </pc:spChg>
      </pc:sldChg>
      <pc:sldChg chg="modSp add mod">
        <pc:chgData name="ibrahim hroub" userId="76c8abcbe8718a25" providerId="LiveId" clId="{810A6007-507A-44AF-B0B8-8FE9A97F113A}" dt="2025-05-23T15:28:58.906" v="865"/>
        <pc:sldMkLst>
          <pc:docMk/>
          <pc:sldMk cId="2526805095" sldId="733"/>
        </pc:sldMkLst>
        <pc:spChg chg="mod">
          <ac:chgData name="ibrahim hroub" userId="76c8abcbe8718a25" providerId="LiveId" clId="{810A6007-507A-44AF-B0B8-8FE9A97F113A}" dt="2025-05-23T15:28:58.906" v="865"/>
          <ac:spMkLst>
            <pc:docMk/>
            <pc:sldMk cId="2526805095" sldId="733"/>
            <ac:spMk id="15" creationId="{603524B3-7F09-2010-95B4-FAB5037CA34F}"/>
          </ac:spMkLst>
        </pc:spChg>
      </pc:sldChg>
      <pc:sldChg chg="modSp add mod">
        <pc:chgData name="ibrahim hroub" userId="76c8abcbe8718a25" providerId="LiveId" clId="{810A6007-507A-44AF-B0B8-8FE9A97F113A}" dt="2025-05-23T15:30:53.255" v="896" actId="5793"/>
        <pc:sldMkLst>
          <pc:docMk/>
          <pc:sldMk cId="222804162" sldId="734"/>
        </pc:sldMkLst>
        <pc:spChg chg="mod">
          <ac:chgData name="ibrahim hroub" userId="76c8abcbe8718a25" providerId="LiveId" clId="{810A6007-507A-44AF-B0B8-8FE9A97F113A}" dt="2025-05-23T15:30:53.255" v="896" actId="5793"/>
          <ac:spMkLst>
            <pc:docMk/>
            <pc:sldMk cId="222804162" sldId="734"/>
            <ac:spMk id="15" creationId="{BA39073B-AB5C-51B9-854B-B8268F36CA71}"/>
          </ac:spMkLst>
        </pc:spChg>
      </pc:sldChg>
      <pc:sldChg chg="delSp modSp add del mod">
        <pc:chgData name="ibrahim hroub" userId="76c8abcbe8718a25" providerId="LiveId" clId="{810A6007-507A-44AF-B0B8-8FE9A97F113A}" dt="2025-05-23T15:32:32.834" v="929" actId="47"/>
        <pc:sldMkLst>
          <pc:docMk/>
          <pc:sldMk cId="557973302" sldId="735"/>
        </pc:sldMkLst>
        <pc:spChg chg="mod">
          <ac:chgData name="ibrahim hroub" userId="76c8abcbe8718a25" providerId="LiveId" clId="{810A6007-507A-44AF-B0B8-8FE9A97F113A}" dt="2025-05-23T15:31:51.990" v="912" actId="113"/>
          <ac:spMkLst>
            <pc:docMk/>
            <pc:sldMk cId="557973302" sldId="735"/>
            <ac:spMk id="15" creationId="{8D34B28C-69F4-5652-F4C1-3C263E41A7F6}"/>
          </ac:spMkLst>
        </pc:spChg>
        <pc:spChg chg="del mod">
          <ac:chgData name="ibrahim hroub" userId="76c8abcbe8718a25" providerId="LiveId" clId="{810A6007-507A-44AF-B0B8-8FE9A97F113A}" dt="2025-05-23T15:31:56.089" v="914"/>
          <ac:spMkLst>
            <pc:docMk/>
            <pc:sldMk cId="557973302" sldId="735"/>
            <ac:spMk id="25" creationId="{C76E2842-5EDB-7943-7861-953E1562CD87}"/>
          </ac:spMkLst>
        </pc:spChg>
      </pc:sldChg>
      <pc:sldChg chg="modSp add mod ord">
        <pc:chgData name="ibrahim hroub" userId="76c8abcbe8718a25" providerId="LiveId" clId="{810A6007-507A-44AF-B0B8-8FE9A97F113A}" dt="2025-05-23T15:53:13.460" v="1064" actId="20577"/>
        <pc:sldMkLst>
          <pc:docMk/>
          <pc:sldMk cId="355738812" sldId="736"/>
        </pc:sldMkLst>
        <pc:spChg chg="mod">
          <ac:chgData name="ibrahim hroub" userId="76c8abcbe8718a25" providerId="LiveId" clId="{810A6007-507A-44AF-B0B8-8FE9A97F113A}" dt="2025-05-23T15:53:13.460" v="1064" actId="20577"/>
          <ac:spMkLst>
            <pc:docMk/>
            <pc:sldMk cId="355738812" sldId="736"/>
            <ac:spMk id="15" creationId="{6C916547-2504-6B5E-8E65-877B2572ACAF}"/>
          </ac:spMkLst>
        </pc:spChg>
        <pc:spChg chg="mod">
          <ac:chgData name="ibrahim hroub" userId="76c8abcbe8718a25" providerId="LiveId" clId="{810A6007-507A-44AF-B0B8-8FE9A97F113A}" dt="2025-05-23T15:46:26.475" v="936" actId="20577"/>
          <ac:spMkLst>
            <pc:docMk/>
            <pc:sldMk cId="355738812" sldId="736"/>
            <ac:spMk id="25" creationId="{79FA8361-9C54-DCEC-BE58-AC7B9EC40A3B}"/>
          </ac:spMkLst>
        </pc:spChg>
      </pc:sldChg>
      <pc:sldChg chg="modSp add mod">
        <pc:chgData name="ibrahim hroub" userId="76c8abcbe8718a25" providerId="LiveId" clId="{810A6007-507A-44AF-B0B8-8FE9A97F113A}" dt="2025-05-23T15:53:08.640" v="1063" actId="20577"/>
        <pc:sldMkLst>
          <pc:docMk/>
          <pc:sldMk cId="2262300582" sldId="737"/>
        </pc:sldMkLst>
        <pc:spChg chg="mod">
          <ac:chgData name="ibrahim hroub" userId="76c8abcbe8718a25" providerId="LiveId" clId="{810A6007-507A-44AF-B0B8-8FE9A97F113A}" dt="2025-05-23T15:53:08.640" v="1063" actId="20577"/>
          <ac:spMkLst>
            <pc:docMk/>
            <pc:sldMk cId="2262300582" sldId="737"/>
            <ac:spMk id="15" creationId="{7B3DCECF-2A0E-A0BD-7358-25C927915804}"/>
          </ac:spMkLst>
        </pc:spChg>
      </pc:sldChg>
      <pc:sldChg chg="modSp add mod">
        <pc:chgData name="ibrahim hroub" userId="76c8abcbe8718a25" providerId="LiveId" clId="{810A6007-507A-44AF-B0B8-8FE9A97F113A}" dt="2025-05-23T15:52:27.116" v="1050" actId="5793"/>
        <pc:sldMkLst>
          <pc:docMk/>
          <pc:sldMk cId="1558523875" sldId="738"/>
        </pc:sldMkLst>
        <pc:spChg chg="mod">
          <ac:chgData name="ibrahim hroub" userId="76c8abcbe8718a25" providerId="LiveId" clId="{810A6007-507A-44AF-B0B8-8FE9A97F113A}" dt="2025-05-23T15:52:27.116" v="1050" actId="5793"/>
          <ac:spMkLst>
            <pc:docMk/>
            <pc:sldMk cId="1558523875" sldId="738"/>
            <ac:spMk id="15" creationId="{29426160-ABD7-972B-A8AE-43072A129CE1}"/>
          </ac:spMkLst>
        </pc:spChg>
      </pc:sldChg>
      <pc:sldChg chg="modSp add mod">
        <pc:chgData name="ibrahim hroub" userId="76c8abcbe8718a25" providerId="LiveId" clId="{810A6007-507A-44AF-B0B8-8FE9A97F113A}" dt="2025-05-23T15:52:02.087" v="1043" actId="20577"/>
        <pc:sldMkLst>
          <pc:docMk/>
          <pc:sldMk cId="750189172" sldId="739"/>
        </pc:sldMkLst>
        <pc:spChg chg="mod">
          <ac:chgData name="ibrahim hroub" userId="76c8abcbe8718a25" providerId="LiveId" clId="{810A6007-507A-44AF-B0B8-8FE9A97F113A}" dt="2025-05-23T15:52:02.087" v="1043" actId="20577"/>
          <ac:spMkLst>
            <pc:docMk/>
            <pc:sldMk cId="750189172" sldId="739"/>
            <ac:spMk id="15" creationId="{7A2F747B-2A8B-7ED7-C9CF-0A7A9A04561F}"/>
          </ac:spMkLst>
        </pc:spChg>
      </pc:sldChg>
      <pc:sldChg chg="modSp add mod">
        <pc:chgData name="ibrahim hroub" userId="76c8abcbe8718a25" providerId="LiveId" clId="{810A6007-507A-44AF-B0B8-8FE9A97F113A}" dt="2025-05-23T15:51:46.389" v="1039" actId="20577"/>
        <pc:sldMkLst>
          <pc:docMk/>
          <pc:sldMk cId="711904004" sldId="740"/>
        </pc:sldMkLst>
        <pc:spChg chg="mod">
          <ac:chgData name="ibrahim hroub" userId="76c8abcbe8718a25" providerId="LiveId" clId="{810A6007-507A-44AF-B0B8-8FE9A97F113A}" dt="2025-05-23T15:51:46.389" v="1039" actId="20577"/>
          <ac:spMkLst>
            <pc:docMk/>
            <pc:sldMk cId="711904004" sldId="740"/>
            <ac:spMk id="15" creationId="{D66475FE-4A56-9905-801B-7D0583FAD619}"/>
          </ac:spMkLst>
        </pc:spChg>
      </pc:sldChg>
      <pc:sldChg chg="modSp add mod">
        <pc:chgData name="ibrahim hroub" userId="76c8abcbe8718a25" providerId="LiveId" clId="{810A6007-507A-44AF-B0B8-8FE9A97F113A}" dt="2025-05-23T15:51:49.515" v="1040" actId="20577"/>
        <pc:sldMkLst>
          <pc:docMk/>
          <pc:sldMk cId="2794034274" sldId="741"/>
        </pc:sldMkLst>
        <pc:spChg chg="mod">
          <ac:chgData name="ibrahim hroub" userId="76c8abcbe8718a25" providerId="LiveId" clId="{810A6007-507A-44AF-B0B8-8FE9A97F113A}" dt="2025-05-23T15:51:49.515" v="1040" actId="20577"/>
          <ac:spMkLst>
            <pc:docMk/>
            <pc:sldMk cId="2794034274" sldId="741"/>
            <ac:spMk id="15" creationId="{655A4876-EBEE-8D47-8E1F-8DAB7FC82F74}"/>
          </ac:spMkLst>
        </pc:spChg>
      </pc:sldChg>
      <pc:sldChg chg="modSp add mod">
        <pc:chgData name="ibrahim hroub" userId="76c8abcbe8718a25" providerId="LiveId" clId="{810A6007-507A-44AF-B0B8-8FE9A97F113A}" dt="2025-05-23T15:52:06.060" v="1044" actId="20577"/>
        <pc:sldMkLst>
          <pc:docMk/>
          <pc:sldMk cId="2819454441" sldId="742"/>
        </pc:sldMkLst>
        <pc:spChg chg="mod">
          <ac:chgData name="ibrahim hroub" userId="76c8abcbe8718a25" providerId="LiveId" clId="{810A6007-507A-44AF-B0B8-8FE9A97F113A}" dt="2025-05-23T15:52:06.060" v="1044" actId="20577"/>
          <ac:spMkLst>
            <pc:docMk/>
            <pc:sldMk cId="2819454441" sldId="742"/>
            <ac:spMk id="15" creationId="{FBBBD69D-5151-652B-3089-D09FDA2AE527}"/>
          </ac:spMkLst>
        </pc:spChg>
      </pc:sldChg>
      <pc:sldChg chg="modSp add mod">
        <pc:chgData name="ibrahim hroub" userId="76c8abcbe8718a25" providerId="LiveId" clId="{810A6007-507A-44AF-B0B8-8FE9A97F113A}" dt="2025-05-23T15:52:20.955" v="1048" actId="5793"/>
        <pc:sldMkLst>
          <pc:docMk/>
          <pc:sldMk cId="3853111731" sldId="743"/>
        </pc:sldMkLst>
        <pc:spChg chg="mod">
          <ac:chgData name="ibrahim hroub" userId="76c8abcbe8718a25" providerId="LiveId" clId="{810A6007-507A-44AF-B0B8-8FE9A97F113A}" dt="2025-05-23T15:52:20.955" v="1048" actId="5793"/>
          <ac:spMkLst>
            <pc:docMk/>
            <pc:sldMk cId="3853111731" sldId="743"/>
            <ac:spMk id="15" creationId="{AAAF5451-70BA-CE3D-2DD1-54191901F4B7}"/>
          </ac:spMkLst>
        </pc:spChg>
      </pc:sldChg>
      <pc:sldChg chg="add">
        <pc:chgData name="ibrahim hroub" userId="76c8abcbe8718a25" providerId="LiveId" clId="{810A6007-507A-44AF-B0B8-8FE9A97F113A}" dt="2025-05-23T15:52:37.479" v="1051"/>
        <pc:sldMkLst>
          <pc:docMk/>
          <pc:sldMk cId="1278449799" sldId="744"/>
        </pc:sldMkLst>
      </pc:sldChg>
      <pc:sldChg chg="modSp add mod">
        <pc:chgData name="ibrahim hroub" userId="76c8abcbe8718a25" providerId="LiveId" clId="{810A6007-507A-44AF-B0B8-8FE9A97F113A}" dt="2025-05-23T15:55:10.550" v="1145" actId="20577"/>
        <pc:sldMkLst>
          <pc:docMk/>
          <pc:sldMk cId="3803662446" sldId="745"/>
        </pc:sldMkLst>
        <pc:spChg chg="mod">
          <ac:chgData name="ibrahim hroub" userId="76c8abcbe8718a25" providerId="LiveId" clId="{810A6007-507A-44AF-B0B8-8FE9A97F113A}" dt="2025-05-23T15:55:10.550" v="1145" actId="20577"/>
          <ac:spMkLst>
            <pc:docMk/>
            <pc:sldMk cId="3803662446" sldId="745"/>
            <ac:spMk id="15" creationId="{0CFC283F-426F-E27D-8F9C-0EA0C4F77BAA}"/>
          </ac:spMkLst>
        </pc:spChg>
      </pc:sldChg>
      <pc:sldChg chg="modSp add mod">
        <pc:chgData name="ibrahim hroub" userId="76c8abcbe8718a25" providerId="LiveId" clId="{810A6007-507A-44AF-B0B8-8FE9A97F113A}" dt="2025-05-23T15:55:25.357" v="1153" actId="20577"/>
        <pc:sldMkLst>
          <pc:docMk/>
          <pc:sldMk cId="1033283915" sldId="746"/>
        </pc:sldMkLst>
        <pc:spChg chg="mod">
          <ac:chgData name="ibrahim hroub" userId="76c8abcbe8718a25" providerId="LiveId" clId="{810A6007-507A-44AF-B0B8-8FE9A97F113A}" dt="2025-05-23T15:55:25.357" v="1153" actId="20577"/>
          <ac:spMkLst>
            <pc:docMk/>
            <pc:sldMk cId="1033283915" sldId="746"/>
            <ac:spMk id="15" creationId="{5561BAB4-C2B0-689E-E7B9-7B7E3D6A5CA8}"/>
          </ac:spMkLst>
        </pc:spChg>
      </pc:sldChg>
      <pc:sldChg chg="modSp add mod">
        <pc:chgData name="ibrahim hroub" userId="76c8abcbe8718a25" providerId="LiveId" clId="{810A6007-507A-44AF-B0B8-8FE9A97F113A}" dt="2025-05-23T15:56:42.404" v="1187" actId="20577"/>
        <pc:sldMkLst>
          <pc:docMk/>
          <pc:sldMk cId="2123679183" sldId="747"/>
        </pc:sldMkLst>
        <pc:spChg chg="mod">
          <ac:chgData name="ibrahim hroub" userId="76c8abcbe8718a25" providerId="LiveId" clId="{810A6007-507A-44AF-B0B8-8FE9A97F113A}" dt="2025-05-23T15:56:42.404" v="1187" actId="20577"/>
          <ac:spMkLst>
            <pc:docMk/>
            <pc:sldMk cId="2123679183" sldId="747"/>
            <ac:spMk id="41" creationId="{22C7B3F9-5BD0-4C7D-3BCE-836A817B61EA}"/>
          </ac:spMkLst>
        </pc:spChg>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pChg chg="mod">
          <ac:chgData name="ibrahim hroub" userId="76c8abcbe8718a25" providerId="LiveId" clId="{1D267241-DDAC-4F16-9F29-504D3D32CC14}" dt="2025-05-20T23:26:09.658" v="62" actId="20577"/>
          <ac:spMkLst>
            <pc:docMk/>
            <pc:sldMk cId="2967486306" sldId="713"/>
            <ac:spMk id="15" creationId="{4527402C-3F97-690D-9C20-A459E375AEB7}"/>
          </ac:spMkLst>
        </pc:spChg>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9/6/2025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7593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762759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24783903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6228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323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2072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0692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1158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86122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443048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20229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24851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6674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10072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8049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44033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49427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671542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49205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45126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18720046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73237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7835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7515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53766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91784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94906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40609702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751D2-59E3-3209-791D-77CC01618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1AF64F-2247-B49B-E07D-16364F0BD2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72BF-E027-F290-EA9B-F26EF75F4F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39FA00-5F88-5018-DA03-F019B2A546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02905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2045-7D83-25A7-B0E1-88CC5F9F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F1B11-EC77-0F58-16E3-009E0A804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C24B8-4076-00EC-B8AA-EFD26D3F8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977430-F715-81BE-859D-2BF5C693F8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36337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2045-7D83-25A7-B0E1-88CC5F9F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F1B11-EC77-0F58-16E3-009E0A804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C24B8-4076-00EC-B8AA-EFD26D3F8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977430-F715-81BE-859D-2BF5C693F8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360734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2045-7D83-25A7-B0E1-88CC5F9F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F1B11-EC77-0F58-16E3-009E0A804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C24B8-4076-00EC-B8AA-EFD26D3F8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977430-F715-81BE-859D-2BF5C693F8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785133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57647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215052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6C866-CCCD-265F-AC90-B654BDA11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844FC8-A60A-07FC-E15A-84390E810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C3433-3321-D2C8-3BC8-F6B0CD324B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43ED54-FDD2-38CB-A29C-4200F02FFF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7034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9/6/2025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618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9/6/2025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17.jp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17.jp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share.google/zEZeTony3sdc3pcSZ"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share.google/T6QWTvPTrci40mn3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27.webp"/><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28.webp"/><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9.jp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jp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36.webp"/><Relationship Id="rId2" Type="http://schemas.openxmlformats.org/officeDocument/2006/relationships/notesSlide" Target="../notesSlides/notesSlide31.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qKtUjfolUOM"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jp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image" Target="../media/image43.png"/><Relationship Id="rId5" Type="http://schemas.openxmlformats.org/officeDocument/2006/relationships/image" Target="../media/image6.png"/><Relationship Id="rId4" Type="http://schemas.openxmlformats.org/officeDocument/2006/relationships/hyperlink" Target="https://www.youtube.com/watch?v=9Hf-OQ-MZ4A&amp;list=PLZ5zEGbaMXXXAr0Kz16KjinCUT7gvSqHY"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14.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888443"/>
            <a:ext cx="247802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04315" y="2485591"/>
            <a:ext cx="2257632" cy="707886"/>
          </a:xfrm>
          <a:prstGeom prst="rect">
            <a:avLst/>
          </a:prstGeom>
          <a:noFill/>
        </p:spPr>
        <p:txBody>
          <a:bodyPr wrap="square" rtlCol="0">
            <a:spAutoFit/>
          </a:bodyPr>
          <a:lstStyle/>
          <a:p>
            <a:r>
              <a:rPr lang="ar-SA" sz="4000" b="1" dirty="0" smtClean="0">
                <a:solidFill>
                  <a:srgbClr val="00B0F0"/>
                </a:solidFill>
                <a:latin typeface="Alexandria" charset="0"/>
                <a:cs typeface="Alexandria" charset="0"/>
              </a:rPr>
              <a:t>المونتــــــاج</a:t>
            </a:r>
            <a:endParaRPr lang="ar-EG" sz="4000" b="1" dirty="0">
              <a:solidFill>
                <a:srgbClr val="00B0F0"/>
              </a:solidFill>
              <a:latin typeface="Alexandria" charset="0"/>
              <a:cs typeface="Alexandria" charset="0"/>
            </a:endParaRPr>
          </a:p>
        </p:txBody>
      </p:sp>
      <p:sp>
        <p:nvSpPr>
          <p:cNvPr id="2" name="Rectangle 1"/>
          <p:cNvSpPr/>
          <p:nvPr/>
        </p:nvSpPr>
        <p:spPr>
          <a:xfrm>
            <a:off x="194617" y="4934963"/>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
        <p:nvSpPr>
          <p:cNvPr id="3" name="Rectangle 2"/>
          <p:cNvSpPr/>
          <p:nvPr/>
        </p:nvSpPr>
        <p:spPr>
          <a:xfrm>
            <a:off x="1" y="5411703"/>
            <a:ext cx="2075688" cy="400110"/>
          </a:xfrm>
          <a:prstGeom prst="rect">
            <a:avLst/>
          </a:prstGeom>
        </p:spPr>
        <p:txBody>
          <a:bodyPr wrap="square">
            <a:spAutoFit/>
          </a:bodyPr>
          <a:lstStyle/>
          <a:p>
            <a:r>
              <a:rPr lang="ar-SA" sz="2000" b="1" dirty="0" smtClean="0">
                <a:solidFill>
                  <a:srgbClr val="111111"/>
                </a:solidFill>
                <a:latin typeface="The Year of Handicrafts Black" pitchFamily="50" charset="-78"/>
                <a:ea typeface="Calibri" panose="020F0502020204030204" pitchFamily="34" charset="0"/>
                <a:cs typeface="The Year of Handicrafts Black" pitchFamily="50" charset="-78"/>
              </a:rPr>
              <a:t>د.أسامة أحمد </a:t>
            </a:r>
            <a:endParaRPr lang="en-US" sz="2000" dirty="0">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1981880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31" y="-49093"/>
            <a:ext cx="12682891" cy="7053944"/>
          </a:xfrm>
          <a:prstGeom prst="rect">
            <a:avLst/>
          </a:prstGeom>
        </p:spPr>
      </p:pic>
      <p:sp>
        <p:nvSpPr>
          <p:cNvPr id="2" name="Rectangle: Single Corner Rounded 1"/>
          <p:cNvSpPr/>
          <p:nvPr/>
        </p:nvSpPr>
        <p:spPr>
          <a:xfrm flipV="1">
            <a:off x="-79131" y="-43545"/>
            <a:ext cx="1227112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59439" y="3456364"/>
            <a:ext cx="1967205" cy="646331"/>
          </a:xfrm>
          <a:prstGeom prst="rect">
            <a:avLst/>
          </a:prstGeom>
          <a:noFill/>
        </p:spPr>
        <p:txBody>
          <a:bodyPr wrap="none" rtlCol="0">
            <a:spAutoFit/>
          </a:bodyPr>
          <a:lstStyle/>
          <a:p>
            <a:r>
              <a:rPr lang="ar-SA" sz="3600" b="1" dirty="0" smtClean="0">
                <a:solidFill>
                  <a:srgbClr val="00B0F0"/>
                </a:solidFill>
                <a:latin typeface="Alexandria" charset="0"/>
                <a:cs typeface="Alexandria" charset="0"/>
              </a:rPr>
              <a:t>المونتــــــاج</a:t>
            </a:r>
            <a:endParaRPr lang="ar-EG" sz="3600" b="1" dirty="0">
              <a:solidFill>
                <a:srgbClr val="00B0F0"/>
              </a:solidFill>
              <a:latin typeface="Alexandria" charset="0"/>
              <a:cs typeface="Alexandria" charset="0"/>
            </a:endParaRPr>
          </a:p>
        </p:txBody>
      </p:sp>
      <p:sp>
        <p:nvSpPr>
          <p:cNvPr id="10" name="Rectangle: Rounded Corners 9"/>
          <p:cNvSpPr/>
          <p:nvPr/>
        </p:nvSpPr>
        <p:spPr>
          <a:xfrm>
            <a:off x="6131740" y="4189499"/>
            <a:ext cx="332733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SA" sz="3200" b="1" dirty="0">
                <a:solidFill>
                  <a:schemeClr val="tx1"/>
                </a:solidFill>
                <a:latin typeface="Arial Black" panose="020B0A04020102020204" pitchFamily="34" charset="0"/>
              </a:rPr>
              <a:t>مدخل إلى </a:t>
            </a:r>
            <a:r>
              <a:rPr lang="ar-SA" sz="3200" b="1" dirty="0" smtClean="0">
                <a:solidFill>
                  <a:schemeClr val="tx1"/>
                </a:solidFill>
                <a:latin typeface="Arial Black" panose="020B0A04020102020204" pitchFamily="34" charset="0"/>
              </a:rPr>
              <a:t>المونتاج</a:t>
            </a:r>
            <a:endParaRPr lang="en-US" sz="3200" b="1" dirty="0">
              <a:solidFill>
                <a:schemeClr val="tx1"/>
              </a:solidFill>
              <a:latin typeface="Arial Black" panose="020B0A04020102020204" pitchFamily="34" charset="0"/>
            </a:endParaRP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a:t>
            </a:r>
            <a:r>
              <a:rPr lang="ar-SA" sz="2800" b="1" dirty="0" smtClean="0">
                <a:solidFill>
                  <a:srgbClr val="00B0F0"/>
                </a:solidFill>
                <a:latin typeface="Wide Latin" panose="020A0A07050505020404" pitchFamily="18" charset="0"/>
                <a:cs typeface="Alexandria" charset="0"/>
              </a:rPr>
              <a:t>أحمد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p14:dur="0" advTm="34100"/>
    </mc:Choice>
    <mc:Fallback xmlns="">
      <p:transition advTm="341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103"/>
            <a:ext cx="3386537" cy="1711702"/>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itchFamily="18" charset="-78"/>
                <a:cs typeface="Simplified Arabic" pitchFamily="18" charset="-78"/>
              </a:rPr>
              <a:t>محتويات المحاضرة</a:t>
            </a:r>
          </a:p>
        </p:txBody>
      </p:sp>
      <p:sp>
        <p:nvSpPr>
          <p:cNvPr id="3" name="Rectangle 2"/>
          <p:cNvSpPr/>
          <p:nvPr/>
        </p:nvSpPr>
        <p:spPr>
          <a:xfrm>
            <a:off x="3385475" y="2691977"/>
            <a:ext cx="8440180" cy="2862322"/>
          </a:xfrm>
          <a:prstGeom prst="rect">
            <a:avLst/>
          </a:prstGeom>
        </p:spPr>
        <p:txBody>
          <a:bodyPr wrap="square">
            <a:spAutoFit/>
          </a:bodyPr>
          <a:lstStyle/>
          <a:p>
            <a:pPr marL="457200" indent="-457200" algn="just" rtl="1">
              <a:lnSpc>
                <a:spcPct val="150000"/>
              </a:lnSpc>
              <a:buFont typeface="+mj-lt"/>
              <a:buAutoNum type="arabicPeriod"/>
            </a:pPr>
            <a:r>
              <a:rPr lang="ar-EG" b="1" spc="30" dirty="0">
                <a:solidFill>
                  <a:srgbClr val="00B0F0"/>
                </a:solidFill>
                <a:cs typeface="+mj-cs"/>
              </a:rPr>
              <a:t> </a:t>
            </a:r>
            <a:r>
              <a:rPr lang="ar-EG" sz="2000" b="1" spc="30" dirty="0">
                <a:solidFill>
                  <a:srgbClr val="00B0F0"/>
                </a:solidFill>
                <a:cs typeface="+mj-cs"/>
              </a:rPr>
              <a:t>مقدمة</a:t>
            </a:r>
            <a:r>
              <a:rPr lang="ar-SA" sz="2000" b="1" spc="30" dirty="0">
                <a:solidFill>
                  <a:srgbClr val="00B0F0"/>
                </a:solidFill>
                <a:cs typeface="+mj-cs"/>
              </a:rPr>
              <a:t> عن المونتاج.</a:t>
            </a:r>
          </a:p>
          <a:p>
            <a:pPr marL="457200" indent="-457200" algn="just" rtl="1">
              <a:lnSpc>
                <a:spcPct val="150000"/>
              </a:lnSpc>
              <a:buFont typeface="+mj-lt"/>
              <a:buAutoNum type="arabicPeriod"/>
            </a:pPr>
            <a:r>
              <a:rPr lang="ar-SA" sz="2000" b="1" spc="30" dirty="0">
                <a:solidFill>
                  <a:srgbClr val="00B0F0"/>
                </a:solidFill>
                <a:cs typeface="+mj-cs"/>
              </a:rPr>
              <a:t>تعريف المونتاج.</a:t>
            </a:r>
          </a:p>
          <a:p>
            <a:pPr marL="457200" indent="-457200" algn="just" rtl="1">
              <a:lnSpc>
                <a:spcPct val="150000"/>
              </a:lnSpc>
              <a:buFont typeface="+mj-lt"/>
              <a:buAutoNum type="arabicPeriod"/>
            </a:pPr>
            <a:r>
              <a:rPr lang="ar-SA" sz="2000" b="1" dirty="0">
                <a:solidFill>
                  <a:srgbClr val="00B0F0"/>
                </a:solidFill>
                <a:cs typeface="+mj-cs"/>
              </a:rPr>
              <a:t>أهمية المونتاج في الإنتاج المرئي والصوتي .</a:t>
            </a:r>
          </a:p>
          <a:p>
            <a:pPr marL="457200" indent="-457200" algn="just" rtl="1">
              <a:lnSpc>
                <a:spcPct val="150000"/>
              </a:lnSpc>
              <a:buFont typeface="+mj-lt"/>
              <a:buAutoNum type="arabicPeriod"/>
            </a:pPr>
            <a:r>
              <a:rPr lang="ar-SA" sz="2000" b="1" dirty="0">
                <a:solidFill>
                  <a:srgbClr val="00B0F0"/>
                </a:solidFill>
                <a:cs typeface="+mj-cs"/>
              </a:rPr>
              <a:t>القواعد العامة للمونتاج.</a:t>
            </a:r>
          </a:p>
          <a:p>
            <a:pPr marL="457200" indent="-457200" algn="just" rtl="1">
              <a:lnSpc>
                <a:spcPct val="150000"/>
              </a:lnSpc>
              <a:buFont typeface="+mj-lt"/>
              <a:buAutoNum type="arabicPeriod"/>
            </a:pPr>
            <a:r>
              <a:rPr lang="ar-SA" sz="2000" b="1" spc="30" dirty="0">
                <a:solidFill>
                  <a:srgbClr val="00B0F0"/>
                </a:solidFill>
                <a:cs typeface="+mj-cs"/>
              </a:rPr>
              <a:t>أستخدمات المونتاج. </a:t>
            </a:r>
            <a:endParaRPr lang="ar-SA" sz="2000" b="1" dirty="0">
              <a:solidFill>
                <a:srgbClr val="00B0F0"/>
              </a:solidFill>
              <a:cs typeface="+mj-cs"/>
            </a:endParaRPr>
          </a:p>
          <a:p>
            <a:pPr marL="457200" indent="-457200" algn="just" rtl="1">
              <a:lnSpc>
                <a:spcPct val="150000"/>
              </a:lnSpc>
              <a:buFont typeface="+mj-lt"/>
              <a:buAutoNum type="arabicPeriod"/>
            </a:pPr>
            <a:r>
              <a:rPr lang="ar-SA" sz="2000" b="1" dirty="0">
                <a:solidFill>
                  <a:srgbClr val="00B0F0"/>
                </a:solidFill>
                <a:cs typeface="+mj-cs"/>
              </a:rPr>
              <a:t>المونتاج كأداة للتأثير النفسي والإقناع</a:t>
            </a:r>
            <a:r>
              <a:rPr lang="ar-SA" sz="2000" b="1" dirty="0" smtClean="0">
                <a:solidFill>
                  <a:srgbClr val="00B0F0"/>
                </a:solidFill>
                <a:cs typeface="+mj-cs"/>
              </a:rPr>
              <a:t>.</a:t>
            </a:r>
            <a:endParaRPr lang="ar-SA" sz="2000" b="1" dirty="0">
              <a:solidFill>
                <a:srgbClr val="00B0F0"/>
              </a:solidFill>
              <a:cs typeface="+mj-cs"/>
            </a:endParaRPr>
          </a:p>
        </p:txBody>
      </p:sp>
    </p:spTree>
    <p:extLst>
      <p:ext uri="{BB962C8B-B14F-4D97-AF65-F5344CB8AC3E}">
        <p14:creationId xmlns:p14="http://schemas.microsoft.com/office/powerpoint/2010/main" val="3835435207"/>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7071037" y="1739494"/>
            <a:ext cx="2719014" cy="584775"/>
          </a:xfrm>
          <a:prstGeom prst="rect">
            <a:avLst/>
          </a:prstGeom>
          <a:noFill/>
        </p:spPr>
        <p:txBody>
          <a:bodyPr wrap="none" rtlCol="0">
            <a:spAutoFit/>
          </a:bodyPr>
          <a:lstStyle/>
          <a:p>
            <a:pPr algn="just" rtl="1"/>
            <a:r>
              <a:rPr lang="ar-EG" sz="3200" b="1" dirty="0" smtClean="0">
                <a:solidFill>
                  <a:srgbClr val="8E5A6D"/>
                </a:solidFill>
                <a:effectLst>
                  <a:outerShdw blurRad="38100" dist="38100" dir="2700000" algn="tl">
                    <a:srgbClr val="000000">
                      <a:alpha val="43137"/>
                    </a:srgbClr>
                  </a:outerShdw>
                </a:effectLst>
                <a:latin typeface="Candara Light" panose="020E0502030303020204" pitchFamily="34" charset="0"/>
                <a:cs typeface="+mj-cs"/>
              </a:rPr>
              <a:t>مقدمة</a:t>
            </a:r>
            <a:r>
              <a:rPr lang="ar-SA" sz="3200" b="1" dirty="0" smtClean="0">
                <a:solidFill>
                  <a:srgbClr val="8E5A6D"/>
                </a:solidFill>
                <a:effectLst>
                  <a:outerShdw blurRad="38100" dist="38100" dir="2700000" algn="tl">
                    <a:srgbClr val="000000">
                      <a:alpha val="43137"/>
                    </a:srgbClr>
                  </a:outerShdw>
                </a:effectLst>
                <a:latin typeface="Candara Light" panose="020E0502030303020204" pitchFamily="34" charset="0"/>
                <a:cs typeface="+mj-cs"/>
              </a:rPr>
              <a:t> عن المونتاج</a:t>
            </a:r>
            <a:endParaRPr lang="ar-EG" sz="3200" b="1" dirty="0">
              <a:solidFill>
                <a:srgbClr val="8E5A6D"/>
              </a:solidFill>
              <a:effectLst>
                <a:outerShdw blurRad="38100" dist="38100" dir="2700000" algn="tl">
                  <a:srgbClr val="000000">
                    <a:alpha val="43137"/>
                  </a:srgbClr>
                </a:outerShdw>
              </a:effectLst>
              <a:latin typeface="Candara Light" panose="020E0502030303020204" pitchFamily="34" charset="0"/>
              <a:cs typeface="+mj-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826" b="8826"/>
          <a:stretch/>
        </p:blipFill>
        <p:spPr>
          <a:xfrm>
            <a:off x="1213929" y="1449265"/>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p14:dur="0" advTm="5233"/>
    </mc:Choice>
    <mc:Fallback xmlns="">
      <p:transition advTm="523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63082" y="1497035"/>
            <a:ext cx="3865656"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المقدمة</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80666" y="2248305"/>
            <a:ext cx="8417320" cy="5170646"/>
          </a:xfrm>
          <a:prstGeom prst="rect">
            <a:avLst/>
          </a:prstGeom>
          <a:noFill/>
        </p:spPr>
        <p:txBody>
          <a:bodyPr wrap="square" rtlCol="0">
            <a:spAutoFit/>
          </a:bodyPr>
          <a:lstStyle/>
          <a:p>
            <a:pPr algn="r" rtl="1">
              <a:lnSpc>
                <a:spcPct val="150000"/>
              </a:lnSpc>
            </a:pPr>
            <a:r>
              <a:rPr lang="ar-SA" sz="2000" dirty="0" smtClean="0"/>
              <a:t>يُعَدّ </a:t>
            </a:r>
            <a:r>
              <a:rPr lang="ar-SA" sz="2000" b="1" dirty="0" smtClean="0">
                <a:cs typeface="+mj-cs"/>
              </a:rPr>
              <a:t>المونتاج</a:t>
            </a:r>
            <a:r>
              <a:rPr lang="ar-SA" sz="2000" dirty="0" smtClean="0">
                <a:cs typeface="+mj-cs"/>
              </a:rPr>
              <a:t> </a:t>
            </a:r>
            <a:r>
              <a:rPr lang="en-US" sz="2000" dirty="0" smtClean="0">
                <a:cs typeface="+mj-cs"/>
              </a:rPr>
              <a:t>Editing</a:t>
            </a:r>
            <a:r>
              <a:rPr lang="en-US" sz="2000" dirty="0">
                <a:cs typeface="+mj-cs"/>
              </a:rPr>
              <a:t>) </a:t>
            </a:r>
            <a:r>
              <a:rPr lang="ar-SA" sz="2000" dirty="0" smtClean="0">
                <a:cs typeface="+mj-cs"/>
              </a:rPr>
              <a:t>) أحد </a:t>
            </a:r>
            <a:r>
              <a:rPr lang="ar-SA" sz="2000" dirty="0">
                <a:cs typeface="+mj-cs"/>
              </a:rPr>
              <a:t>أهم المراحل في عملية الإنتاج السينمائي والمرئي، وهو الأداة الأساسية التي تُحوِّل المادة المصوَّرة الخام إلى عمل متكامل قادر على التأثير والإقناع. فالمونتاج ليس مجرد عملية تقنية لقصّ وربط اللقطات، بل هو فن يقوم على اختيار المشاهد وترتيبها وإعادة تنظيمها بشكل يخدم الفكرة أو القصة أو الرسالة المراد توصيلها للجمهور. وبذلك يُنظر إلى المونتاج باعتباره "لغة الفيلم" التي تُمكّن المخرج من التعبير عن رؤيته وتشكيل إدراك المشاهد.</a:t>
            </a:r>
          </a:p>
          <a:p>
            <a:pPr algn="r" rtl="1">
              <a:lnSpc>
                <a:spcPct val="150000"/>
              </a:lnSpc>
            </a:pPr>
            <a:r>
              <a:rPr lang="ar-SA" sz="2000" dirty="0">
                <a:cs typeface="+mj-cs"/>
              </a:rPr>
              <a:t>تاريخيًا، ظهر المونتاج مع بدايات السينما في أواخر القرن التاسع عشر، إلا أن تطوره الحقيقي ارتبط بالمدرسة السوفييتية في عشرينيات القرن العشرين، حيث قدّم كل من </a:t>
            </a:r>
            <a:r>
              <a:rPr lang="ar-SA" sz="2000" b="1" dirty="0">
                <a:cs typeface="+mj-cs"/>
              </a:rPr>
              <a:t>سيرجي إيزنشتاين</a:t>
            </a:r>
            <a:r>
              <a:rPr lang="ar-SA" sz="2000" dirty="0">
                <a:cs typeface="+mj-cs"/>
              </a:rPr>
              <a:t> و</a:t>
            </a:r>
            <a:r>
              <a:rPr lang="ar-SA" sz="2000" b="1" dirty="0">
                <a:cs typeface="+mj-cs"/>
              </a:rPr>
              <a:t>فيسيفولد بودوفكين</a:t>
            </a:r>
            <a:r>
              <a:rPr lang="ar-SA" sz="2000" dirty="0">
                <a:cs typeface="+mj-cs"/>
              </a:rPr>
              <a:t> و</a:t>
            </a:r>
            <a:r>
              <a:rPr lang="ar-SA" sz="2000" b="1" dirty="0">
                <a:cs typeface="+mj-cs"/>
              </a:rPr>
              <a:t>لييف كوليشوف</a:t>
            </a:r>
            <a:r>
              <a:rPr lang="ar-SA" sz="2000" dirty="0">
                <a:cs typeface="+mj-cs"/>
              </a:rPr>
              <a:t> نظريات أساسية حول دور المونتاج في خلق المعنى. تجربة "تأثير كوليشوف" الشهيرة أثبتت أن المعنى لا يوجد في اللقطة المفردة بل في العلاقة بين اللقطات، مما جعل المونتاج حجر الزاوية في بناء السرد السينمائي.</a:t>
            </a: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5197" y="1307103"/>
            <a:ext cx="3386537" cy="2105755"/>
          </a:xfrm>
          <a:prstGeom prst="rect">
            <a:avLst/>
          </a:prstGeom>
        </p:spPr>
      </p:pic>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86124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95524" y="861247"/>
            <a:ext cx="3865656"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المقدمة</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1177" y="1741017"/>
            <a:ext cx="8417320" cy="3785652"/>
          </a:xfrm>
          <a:prstGeom prst="rect">
            <a:avLst/>
          </a:prstGeom>
          <a:noFill/>
        </p:spPr>
        <p:txBody>
          <a:bodyPr wrap="square" rtlCol="0">
            <a:spAutoFit/>
          </a:bodyPr>
          <a:lstStyle/>
          <a:p>
            <a:pPr algn="just" rtl="1">
              <a:lnSpc>
                <a:spcPct val="150000"/>
              </a:lnSpc>
            </a:pPr>
            <a:r>
              <a:rPr lang="ar-SA" sz="2000" dirty="0" smtClean="0"/>
              <a:t>وفي </a:t>
            </a:r>
            <a:r>
              <a:rPr lang="ar-SA" sz="2000" dirty="0"/>
              <a:t>عصر الإعلام الرقمي، أصبح المونتاج أداة رئيسية ليس فقط في السينما والتلفزيون، بل أيضًا في منصات التواصل الاجتماعي والإعلانات والفيديوهات التعليمية، حيث بات يُستخدم لتكثيف المعلومات وجذب الانتباه خلال وقت قصير. كما بدأت تقنيات </a:t>
            </a:r>
            <a:r>
              <a:rPr lang="ar-SA" sz="2000" b="1" dirty="0"/>
              <a:t>الذكاء الاصطناعي</a:t>
            </a:r>
            <a:r>
              <a:rPr lang="ar-SA" sz="2000" dirty="0"/>
              <a:t> تدخل مجال المونتاج، مقدمةً إمكانيات جديدة في التقطيع الآلي وتحليل المشاهد وتوليد المحتوى.</a:t>
            </a:r>
          </a:p>
          <a:p>
            <a:pPr algn="just" rtl="1">
              <a:lnSpc>
                <a:spcPct val="150000"/>
              </a:lnSpc>
            </a:pPr>
            <a:r>
              <a:rPr lang="ar-SA" sz="2000" dirty="0"/>
              <a:t>وبناءً على ذلك، فإن المونتاج يمثل عملية إبداعية وفكرية وتقنية في آنٍ واحد، تُمكّن من تحويل المواد المبعثرة إلى رسالة متكاملة وفعّالة، وتجعل منه ركيزة أساسية لفهم السينما والإعلام المعاصر.</a:t>
            </a:r>
          </a:p>
          <a:p>
            <a:pPr marL="342900" lvl="0" indent="-342900" algn="just" rtl="1">
              <a:lnSpc>
                <a:spcPct val="150000"/>
              </a:lnSpc>
              <a:buFont typeface="Wingdings" pitchFamily="2" charset="2"/>
              <a:buChar char="Ø"/>
              <a:defRPr/>
            </a:pPr>
            <a:endParaRPr lang="ar-SA" sz="2000" spc="30" dirty="0">
              <a:solidFill>
                <a:prstClr val="black"/>
              </a:solidFill>
              <a:latin typeface="Simplified Arabic" pitchFamily="18" charset="-78"/>
            </a:endParaRP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999504"/>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2405" b="2405"/>
          <a:stretch/>
        </p:blipFill>
        <p:spPr>
          <a:xfrm>
            <a:off x="0" y="840791"/>
            <a:ext cx="3386537" cy="2149105"/>
          </a:xfrm>
          <a:prstGeom prst="rect">
            <a:avLst/>
          </a:prstGeom>
        </p:spPr>
      </p:pic>
    </p:spTree>
    <p:extLst>
      <p:ext uri="{BB962C8B-B14F-4D97-AF65-F5344CB8AC3E}">
        <p14:creationId xmlns:p14="http://schemas.microsoft.com/office/powerpoint/2010/main" val="381238082"/>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7527087" y="1739494"/>
            <a:ext cx="1806906" cy="46166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 </a:t>
            </a:r>
            <a:r>
              <a:rPr lang="ar-SA"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تعريف المونتاج</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p14:dur="0" advTm="4574"/>
    </mc:Choice>
    <mc:Fallback xmlns="">
      <p:transition advTm="457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063" y="1306612"/>
            <a:ext cx="3386537" cy="1693268"/>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670820" y="2029787"/>
            <a:ext cx="8417320" cy="466281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solidFill>
                  <a:srgbClr val="C00000"/>
                </a:solidFill>
              </a:rPr>
              <a:t>التعريف العملي/التقني</a:t>
            </a:r>
          </a:p>
          <a:p>
            <a:pPr marL="285750" indent="-285750" algn="r" rtl="1">
              <a:lnSpc>
                <a:spcPct val="150000"/>
              </a:lnSpc>
              <a:buFont typeface="Arial" panose="020B0604020202020204" pitchFamily="34" charset="0"/>
              <a:buChar char="•"/>
            </a:pPr>
            <a:r>
              <a:rPr lang="ar-SA" dirty="0"/>
              <a:t>المونتاج هو فنّ وتقنية اختيار، تقطيع، وترتيب اللقطات الصوتية والبصرية لتشكيل تسلسلٍ بصري يخدم السرد أو الفكرة أو الغرض الاتصالي. يتضمن ذلك تنقية المواد الخام، ترتيب اللقطات حسب الإيقاع والزمن، ضبط الانتقالات، وموازنة الصورة والصوت بحيث يصبح المنتج النهائي متماسكًا وذو تأثيرٍ مرصود.</a:t>
            </a:r>
          </a:p>
          <a:p>
            <a:pPr marL="285750" indent="-285750" algn="r" rtl="1">
              <a:lnSpc>
                <a:spcPct val="150000"/>
              </a:lnSpc>
              <a:buFont typeface="Arial" panose="020B0604020202020204" pitchFamily="34" charset="0"/>
              <a:buChar char="•"/>
            </a:pPr>
            <a:r>
              <a:rPr lang="ar-SA" dirty="0"/>
              <a:t>المونتاج أيضاً يُعرَّف بوصفه مجموعةً من المهارات العملية: تنظيم ودمج لقطات، التعامل مع المونتاج الصوتي والبصري، وضبط إيقاع المشهد والتسلسل العام للفيلم. هذا الجانب يركّز على «كيف» يتم العمل (خطوات ومهارات وإجراءات).</a:t>
            </a:r>
            <a:endParaRPr lang="ar-SA" dirty="0"/>
          </a:p>
          <a:p>
            <a:pPr marL="285750" indent="-285750" algn="r" rtl="1">
              <a:lnSpc>
                <a:spcPct val="150000"/>
              </a:lnSpc>
              <a:buFont typeface="Wingdings" panose="05000000000000000000" pitchFamily="2" charset="2"/>
              <a:buChar char="q"/>
            </a:pPr>
            <a:r>
              <a:rPr lang="ar-SA" dirty="0">
                <a:solidFill>
                  <a:srgbClr val="C00000"/>
                </a:solidFill>
              </a:rPr>
              <a:t>التعريف البنيوي/اللغوي</a:t>
            </a:r>
          </a:p>
          <a:p>
            <a:pPr algn="r" rtl="1">
              <a:lnSpc>
                <a:spcPct val="150000"/>
              </a:lnSpc>
            </a:pPr>
            <a:r>
              <a:rPr lang="ar-SA" dirty="0"/>
              <a:t>من وجهة نظر تحليلية، المونتاج يُفهم كـ"نحو" أو لغة سينمائية: علاقة بين لقطتين (أو أكثر) تستطيع أن تنتج معنىً لا يوجد في أي لقطة منفردة. هذا التعريف يضع التركيز على العلاقات (الرسومية، المكانية، الزمنية، الدلالية) بين اللقطات وكيف تُكوّن معانٍ جديدة عند تجميعها.</a:t>
            </a: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7963673" y="1412953"/>
            <a:ext cx="2540775" cy="646331"/>
          </a:xfrm>
          <a:prstGeom prst="rect">
            <a:avLst/>
          </a:prstGeom>
          <a:noFill/>
        </p:spPr>
        <p:txBody>
          <a:bodyPr wrap="square" rtlCol="0">
            <a:spAutoFit/>
          </a:bodyPr>
          <a:lstStyle/>
          <a:p>
            <a:pPr lvl="0" algn="just" rtl="1">
              <a:lnSpc>
                <a:spcPct val="150000"/>
              </a:lnSpc>
              <a:defRPr/>
            </a:pPr>
            <a:r>
              <a:rPr lang="ar-SA" sz="2400" b="1" spc="30" dirty="0" smtClean="0">
                <a:solidFill>
                  <a:srgbClr val="00B0F0"/>
                </a:solidFill>
                <a:latin typeface="Simplified Arabic" pitchFamily="18" charset="-78"/>
                <a:cs typeface="Times New Roman" panose="02020603050405020304" pitchFamily="18" charset="0"/>
              </a:rPr>
              <a:t>تعريف المونتاج </a:t>
            </a:r>
            <a:endParaRPr lang="ar-SA" sz="2400" b="1" spc="30" dirty="0">
              <a:solidFill>
                <a:srgbClr val="00B0F0"/>
              </a:solidFill>
              <a:latin typeface="Simplified Arabic" pitchFamily="18" charset="-78"/>
              <a:cs typeface="Times New Roman" panose="02020603050405020304" pitchFamily="18" charset="0"/>
            </a:endParaRPr>
          </a:p>
        </p:txBody>
      </p:sp>
    </p:spTree>
    <p:extLst>
      <p:ext uri="{BB962C8B-B14F-4D97-AF65-F5344CB8AC3E}">
        <p14:creationId xmlns:p14="http://schemas.microsoft.com/office/powerpoint/2010/main" val="1436697653"/>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538936" y="2551300"/>
            <a:ext cx="8417320" cy="240065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dirty="0" smtClean="0">
                <a:solidFill>
                  <a:srgbClr val="C00000"/>
                </a:solidFill>
              </a:rPr>
              <a:t>المونتاج </a:t>
            </a:r>
            <a:r>
              <a:rPr lang="ar-SA" sz="2000" dirty="0">
                <a:solidFill>
                  <a:srgbClr val="C00000"/>
                </a:solidFill>
              </a:rPr>
              <a:t>في المنصات الرقمية والمعاصرة</a:t>
            </a:r>
            <a:r>
              <a:rPr lang="ar-SA" sz="2000" dirty="0"/>
              <a:t/>
            </a:r>
            <a:br>
              <a:rPr lang="ar-SA" sz="2000" dirty="0"/>
            </a:br>
            <a:r>
              <a:rPr lang="ar-SA" sz="2000" dirty="0"/>
              <a:t>في عصر الفيديو القصير ومنصات التواصل، المونتاج يُستخدم أيضاً كأداة للضغط الزمني (تكثيف المعلومات)، للسرعة الإيقاعية، ولجذب الانتباه (تقنيات قص سريعة، مطابقة إيقاع الموسيقى، جمل بصرية قصيرة). الوظيفة هنا معلوماتية/ترويجية إلى جانب الوظيفة السردية التقليدية. </a:t>
            </a:r>
            <a:endParaRPr lang="ar-EG" sz="2000" spc="30" dirty="0">
              <a:latin typeface="Simplified Arabic" pitchFamily="18" charset="-78"/>
            </a:endParaRPr>
          </a:p>
          <a:p>
            <a:pPr marR="0" lvl="0" algn="just" defTabSz="914400" rtl="1" eaLnBrk="1" fontAlgn="auto" latinLnBrk="0" hangingPunct="1">
              <a:lnSpc>
                <a:spcPct val="150000"/>
              </a:lnSpc>
              <a:spcBef>
                <a:spcPts val="0"/>
              </a:spcBef>
              <a:spcAft>
                <a:spcPts val="0"/>
              </a:spcAft>
              <a:buClrTx/>
              <a:buSzTx/>
              <a:tabLst/>
              <a:defRPr/>
            </a:pPr>
            <a:endParaRPr kumimoji="0" lang="tr-TR" sz="2000" b="0" i="0" u="none" strike="noStrike" kern="1200" cap="none" spc="30" normalizeH="0" baseline="0" noProof="0" dirty="0" smtClean="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7963673" y="1412953"/>
            <a:ext cx="2540775" cy="646331"/>
          </a:xfrm>
          <a:prstGeom prst="rect">
            <a:avLst/>
          </a:prstGeom>
          <a:noFill/>
        </p:spPr>
        <p:txBody>
          <a:bodyPr wrap="square" rtlCol="0">
            <a:spAutoFit/>
          </a:bodyPr>
          <a:lstStyle/>
          <a:p>
            <a:pPr lvl="0" algn="just" rtl="1">
              <a:lnSpc>
                <a:spcPct val="150000"/>
              </a:lnSpc>
              <a:defRPr/>
            </a:pPr>
            <a:r>
              <a:rPr lang="ar-SA" sz="2400" b="1" spc="30" dirty="0" smtClean="0">
                <a:solidFill>
                  <a:srgbClr val="00B0F0"/>
                </a:solidFill>
                <a:latin typeface="Simplified Arabic" pitchFamily="18" charset="-78"/>
                <a:cs typeface="Times New Roman" panose="02020603050405020304" pitchFamily="18" charset="0"/>
              </a:rPr>
              <a:t>تعريف المونتاج </a:t>
            </a:r>
            <a:endParaRPr lang="ar-SA" sz="2400" b="1" spc="30" dirty="0">
              <a:solidFill>
                <a:srgbClr val="00B0F0"/>
              </a:solidFill>
              <a:latin typeface="Simplified Arabic" pitchFamily="18" charset="-78"/>
              <a:cs typeface="Times New Roman" panose="02020603050405020304" pitchFamily="18" charset="0"/>
            </a:endParaRPr>
          </a:p>
        </p:txBody>
      </p:sp>
    </p:spTree>
    <p:extLst>
      <p:ext uri="{BB962C8B-B14F-4D97-AF65-F5344CB8AC3E}">
        <p14:creationId xmlns:p14="http://schemas.microsoft.com/office/powerpoint/2010/main" val="1289502362"/>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7024" r="7024"/>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89457" y="2551300"/>
            <a:ext cx="8417320" cy="3356688"/>
          </a:xfrm>
          <a:prstGeom prst="rect">
            <a:avLst/>
          </a:prstGeom>
          <a:noFill/>
        </p:spPr>
        <p:txBody>
          <a:bodyPr wrap="square" rtlCol="0">
            <a:spAutoFit/>
          </a:bodyPr>
          <a:lstStyle/>
          <a:p>
            <a:pPr algn="r" rtl="1">
              <a:lnSpc>
                <a:spcPct val="150000"/>
              </a:lnSpc>
            </a:pPr>
            <a:r>
              <a:rPr lang="ar-SA" sz="2400" dirty="0"/>
              <a:t>تكمن أهمية المونتاج في قدرته على التحكم في </a:t>
            </a:r>
            <a:r>
              <a:rPr lang="ar-SA" sz="2400" b="1" dirty="0"/>
              <a:t>الإيقاع والزمن</a:t>
            </a:r>
            <a:r>
              <a:rPr lang="ar-SA" sz="2400" dirty="0"/>
              <a:t>، إذ يمكنه ضغط الأحداث أو إطالتها، وتوجيه انفعالات المشاهد عن طريق تنويع التقطيع البصري والإيقاع الصوتي. كما يُستخدم المونتاج لخلق استمرارية بصرية ومنطقية، أو العكس عبر كسرها لإحداث صدمة أو تأثير درامي. بالإضافة إلى ذلك، يساهم المونتاج في إبراز أداء الممثلين، معالجة الأخطاء التقنية في التصوير، وإضافة عناصر جمالية كالموسيقى والمؤثرات البصرية والصوتية</a:t>
            </a:r>
            <a:r>
              <a:rPr lang="ar-SA" sz="2400" dirty="0" smtClean="0"/>
              <a:t>.</a:t>
            </a:r>
            <a:endParaRPr lang="en-US" sz="2400" dirty="0" smtClean="0"/>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ctr">
              <a:lnSpc>
                <a:spcPct val="150000"/>
              </a:lnSpc>
              <a:spcBef>
                <a:spcPct val="20000"/>
              </a:spcBef>
            </a:pPr>
            <a:r>
              <a:rPr lang="ar-SA" sz="2400" dirty="0">
                <a:solidFill>
                  <a:srgbClr val="00B0F0"/>
                </a:solidFill>
              </a:rPr>
              <a:t>أهمية المونتاج في الإنتاج المرئي والصوتي</a:t>
            </a:r>
            <a:endParaRPr lang="ar-EG" sz="2400"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451500071"/>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04492"/>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19119" y="2263532"/>
            <a:ext cx="8417320" cy="5078313"/>
          </a:xfrm>
          <a:prstGeom prst="rect">
            <a:avLst/>
          </a:prstGeom>
          <a:noFill/>
        </p:spPr>
        <p:txBody>
          <a:bodyPr wrap="square" rtlCol="0">
            <a:spAutoFit/>
          </a:bodyPr>
          <a:lstStyle/>
          <a:p>
            <a:pPr algn="r" rtl="1">
              <a:lnSpc>
                <a:spcPct val="150000"/>
              </a:lnSpc>
            </a:pPr>
            <a:r>
              <a:rPr lang="ar-SA" dirty="0" smtClean="0"/>
              <a:t>المونتاج </a:t>
            </a:r>
            <a:r>
              <a:rPr lang="ar-SA" dirty="0"/>
              <a:t>ليس مجرد قطع وربط لقطات؛ هو عملية فكرية وفنية وتقنية تتحكّم في كيف يُفهَم العمل، كيف يشعر به المشاهد، وما الرسالة التي تصل إليه. بدرجة كبيرة، المونتاج هو «الدماغ» الذي يُشكّل المادة الخام إلى منتج ذي معنى وقيمة.</a:t>
            </a:r>
          </a:p>
          <a:p>
            <a:pPr algn="r" rtl="1">
              <a:lnSpc>
                <a:spcPct val="150000"/>
              </a:lnSpc>
            </a:pPr>
            <a:r>
              <a:rPr lang="ar-SA" b="1" dirty="0">
                <a:solidFill>
                  <a:srgbClr val="C00000"/>
                </a:solidFill>
              </a:rPr>
              <a:t>1. بناء السرد والمعنى</a:t>
            </a:r>
          </a:p>
          <a:p>
            <a:pPr algn="r" rtl="1">
              <a:lnSpc>
                <a:spcPct val="150000"/>
              </a:lnSpc>
            </a:pPr>
            <a:r>
              <a:rPr lang="ar-SA" dirty="0"/>
              <a:t>المونتاج يحدد ترتيب الأحداث والعلاقات بينها، ومن خلال ترتيب اللقطات يُبنى المعنى — أحيانًا يُخلق معنى جديد لا يظهر في أي لقطة منفردة. تحرير متقن يمنح القصة تماسكًا دراميًا ويُبرز العناصر الأساسية (دوافع الشخصيات، التحوّلات الزمنية، نقاط التحول).</a:t>
            </a:r>
          </a:p>
          <a:p>
            <a:pPr algn="r" rtl="1">
              <a:lnSpc>
                <a:spcPct val="150000"/>
              </a:lnSpc>
            </a:pPr>
            <a:r>
              <a:rPr lang="ar-SA" b="1" dirty="0">
                <a:solidFill>
                  <a:srgbClr val="C00000"/>
                </a:solidFill>
              </a:rPr>
              <a:t>2.</a:t>
            </a:r>
            <a:r>
              <a:rPr lang="ar-SA" b="1" dirty="0"/>
              <a:t> </a:t>
            </a:r>
            <a:r>
              <a:rPr lang="ar-SA" b="1" dirty="0">
                <a:solidFill>
                  <a:srgbClr val="C00000"/>
                </a:solidFill>
              </a:rPr>
              <a:t>التحكم في الإيقاع والوقت</a:t>
            </a:r>
          </a:p>
          <a:p>
            <a:pPr algn="r" rtl="1">
              <a:lnSpc>
                <a:spcPct val="150000"/>
              </a:lnSpc>
            </a:pPr>
            <a:r>
              <a:rPr lang="ar-SA" dirty="0"/>
              <a:t>الإيقاع (</a:t>
            </a:r>
            <a:r>
              <a:rPr lang="en-US" dirty="0"/>
              <a:t>temporal rhythm) </a:t>
            </a:r>
            <a:r>
              <a:rPr lang="ar-SA" dirty="0"/>
              <a:t>أحد أهم أدوات المونتاج. طول أو قَصر اللقطة، تتابع القطع، وتوزيع المشاهد البطيئة والسريعة يحدّد شعور المشاهد بالسرعة، التوتر، أو الاسترخاء. المونتاج أيضاً يتيح «مرونة زمنية» — تسريع، تباطؤ، أو جمْع أحداث متباعدة زمنياً في تسلسل منطقي.</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ctr">
              <a:lnSpc>
                <a:spcPct val="150000"/>
              </a:lnSpc>
              <a:spcBef>
                <a:spcPct val="20000"/>
              </a:spcBef>
            </a:pPr>
            <a:r>
              <a:rPr lang="ar-SA" sz="2400" dirty="0">
                <a:solidFill>
                  <a:srgbClr val="00B0F0"/>
                </a:solidFill>
              </a:rPr>
              <a:t>أهمية المونتاج في الإنتاج المرئي والصوتي</a:t>
            </a:r>
            <a:endParaRPr lang="ar-EG" sz="2400"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1018622715"/>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063" y="1335074"/>
            <a:ext cx="3386537" cy="1904927"/>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336096"/>
            <a:ext cx="8417320" cy="4247317"/>
          </a:xfrm>
          <a:prstGeom prst="rect">
            <a:avLst/>
          </a:prstGeom>
          <a:noFill/>
        </p:spPr>
        <p:txBody>
          <a:bodyPr wrap="square" rtlCol="0">
            <a:spAutoFit/>
          </a:bodyPr>
          <a:lstStyle/>
          <a:p>
            <a:pPr algn="r" rtl="1">
              <a:lnSpc>
                <a:spcPct val="150000"/>
              </a:lnSpc>
            </a:pPr>
            <a:r>
              <a:rPr lang="ar-SA" b="1" dirty="0">
                <a:solidFill>
                  <a:srgbClr val="C00000"/>
                </a:solidFill>
                <a:cs typeface="+mj-cs"/>
              </a:rPr>
              <a:t>3. خلق التأثير العاطفي والمزاج</a:t>
            </a:r>
          </a:p>
          <a:p>
            <a:pPr algn="r" rtl="1">
              <a:lnSpc>
                <a:spcPct val="150000"/>
              </a:lnSpc>
            </a:pPr>
            <a:r>
              <a:rPr lang="ar-SA" dirty="0">
                <a:cs typeface="+mj-cs"/>
              </a:rPr>
              <a:t>اختيارات القطع، الانتقالات، الموسيقى، والمونتاج الصوتي قادرة على توليد مشاعر محددة — مثلاً بناء توتر تدريجي، مفاجأة، حزن أو فرح. المونتاج الجيد يوجّه استجابة المشاهد عاطفيًا دون الاعتماد على الحوار فقط.</a:t>
            </a:r>
          </a:p>
          <a:p>
            <a:pPr algn="r" rtl="1">
              <a:lnSpc>
                <a:spcPct val="150000"/>
              </a:lnSpc>
            </a:pPr>
            <a:r>
              <a:rPr lang="ar-SA" b="1" dirty="0">
                <a:solidFill>
                  <a:srgbClr val="C00000"/>
                </a:solidFill>
                <a:cs typeface="+mj-cs"/>
              </a:rPr>
              <a:t>4. وضوح الرسالة والاتصال</a:t>
            </a:r>
          </a:p>
          <a:p>
            <a:pPr algn="r" rtl="1">
              <a:lnSpc>
                <a:spcPct val="150000"/>
              </a:lnSpc>
            </a:pPr>
            <a:r>
              <a:rPr lang="ar-SA" dirty="0">
                <a:cs typeface="+mj-cs"/>
              </a:rPr>
              <a:t>في الأعمال الوثائقية والإعلامية والتعليمية، دور المونتاج عمليّ وحاسم: ترتيب الحقائق، حذف التشويش، إبراز الاستدلالات، وضمان أن الرسالة تصل واضحة ومقنعة. المونتاج هنا هو أداة تنظيم ومعالجة للمعلومة.</a:t>
            </a:r>
          </a:p>
          <a:p>
            <a:pPr algn="r" rtl="1">
              <a:lnSpc>
                <a:spcPct val="150000"/>
              </a:lnSpc>
            </a:pPr>
            <a:r>
              <a:rPr lang="ar-SA" b="1" dirty="0">
                <a:solidFill>
                  <a:srgbClr val="C00000"/>
                </a:solidFill>
                <a:cs typeface="+mj-cs"/>
              </a:rPr>
              <a:t>5. الحفاظ على استمرارية وبناء الانسجام البصري</a:t>
            </a:r>
          </a:p>
          <a:p>
            <a:pPr algn="r" rtl="1">
              <a:lnSpc>
                <a:spcPct val="150000"/>
              </a:lnSpc>
            </a:pPr>
            <a:r>
              <a:rPr lang="ar-SA" dirty="0">
                <a:cs typeface="+mj-cs"/>
              </a:rPr>
              <a:t>المونتاج يصحّح أخطاء التصوير (اختلافات إضاءة، مواطن قصّ غير متسقة) ويحافظ على «الاستمرارية» </a:t>
            </a:r>
            <a:r>
              <a:rPr lang="en-US" dirty="0" smtClean="0">
                <a:cs typeface="+mj-cs"/>
              </a:rPr>
              <a:t>continuity</a:t>
            </a:r>
            <a:r>
              <a:rPr lang="en-US" dirty="0">
                <a:cs typeface="+mj-cs"/>
              </a:rPr>
              <a:t>) </a:t>
            </a:r>
            <a:r>
              <a:rPr lang="ar-SA" dirty="0" smtClean="0">
                <a:cs typeface="+mj-cs"/>
              </a:rPr>
              <a:t> ) بين </a:t>
            </a:r>
            <a:r>
              <a:rPr lang="ar-SA" dirty="0">
                <a:cs typeface="+mj-cs"/>
              </a:rPr>
              <a:t>اللقطات لتعزيز اقتناع المشاهد. هذا يمنع تشتيت الانتباه ويجعل المشاهدة سلسة ومهنية.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ctr">
              <a:lnSpc>
                <a:spcPct val="150000"/>
              </a:lnSpc>
              <a:spcBef>
                <a:spcPct val="20000"/>
              </a:spcBef>
            </a:pPr>
            <a:r>
              <a:rPr lang="ar-SA" sz="2400" dirty="0">
                <a:solidFill>
                  <a:srgbClr val="00B0F0"/>
                </a:solidFill>
              </a:rPr>
              <a:t>أهمية المونتاج في الإنتاج المرئي والصوتي</a:t>
            </a:r>
            <a:endParaRPr lang="ar-EG" sz="2400"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3174247452"/>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598250" y="2323527"/>
            <a:ext cx="8417320" cy="4628190"/>
          </a:xfrm>
          <a:prstGeom prst="rect">
            <a:avLst/>
          </a:prstGeom>
          <a:noFill/>
        </p:spPr>
        <p:txBody>
          <a:bodyPr wrap="square" rtlCol="0">
            <a:spAutoFit/>
          </a:bodyPr>
          <a:lstStyle/>
          <a:p>
            <a:pPr algn="r" rtl="1">
              <a:lnSpc>
                <a:spcPct val="150000"/>
              </a:lnSpc>
            </a:pPr>
            <a:r>
              <a:rPr lang="ar-SA" b="1" dirty="0">
                <a:solidFill>
                  <a:srgbClr val="C00000"/>
                </a:solidFill>
                <a:cs typeface="+mj-cs"/>
              </a:rPr>
              <a:t>6. تحسين أداء الممثلين والعناصر المصوّرة</a:t>
            </a:r>
          </a:p>
          <a:p>
            <a:pPr algn="r" rtl="1">
              <a:lnSpc>
                <a:spcPct val="150000"/>
              </a:lnSpc>
            </a:pPr>
            <a:r>
              <a:rPr lang="ar-SA" dirty="0">
                <a:cs typeface="+mj-cs"/>
              </a:rPr>
              <a:t>المونتير يملك سلطة على «أداء» المشهد عبر اختيار اللقطات الأفضل، التوقيت الصحيح للقطع، وإبراز تعابير الوجه أو ردود الفعل المناسبة — ما قد يرفع من جودة الأداء السينمائي أو يقلّصه إن لم يكن متقنًا.</a:t>
            </a:r>
          </a:p>
          <a:p>
            <a:pPr algn="r" rtl="1">
              <a:lnSpc>
                <a:spcPct val="150000"/>
              </a:lnSpc>
            </a:pPr>
            <a:r>
              <a:rPr lang="ar-SA" b="1" dirty="0">
                <a:solidFill>
                  <a:srgbClr val="C00000"/>
                </a:solidFill>
                <a:cs typeface="+mj-cs"/>
              </a:rPr>
              <a:t>7. دمج الصوت والموسيقى وتأثيرها العملي</a:t>
            </a:r>
          </a:p>
          <a:p>
            <a:pPr algn="r" rtl="1">
              <a:lnSpc>
                <a:spcPct val="150000"/>
              </a:lnSpc>
            </a:pPr>
            <a:r>
              <a:rPr lang="ar-SA" dirty="0">
                <a:cs typeface="+mj-cs"/>
              </a:rPr>
              <a:t>المونتاج الصوتي (موازنة حوار، مؤثرات، وموسيقى) عنصر مركزي. التلاعب بالمستويات الصوتية، توقيت إدخال الموسيقى، واستخدام الصمت يُعدّل من تأثير المشهد دراميًا ويُحسّن الفهم والانخراط.</a:t>
            </a:r>
          </a:p>
          <a:p>
            <a:pPr algn="r" rtl="1">
              <a:lnSpc>
                <a:spcPct val="150000"/>
              </a:lnSpc>
            </a:pPr>
            <a:r>
              <a:rPr lang="ar-SA" b="1" dirty="0">
                <a:solidFill>
                  <a:srgbClr val="C00000"/>
                </a:solidFill>
                <a:cs typeface="+mj-cs"/>
              </a:rPr>
              <a:t>8. كفاءة الاتصال التسويقي والإعلاني</a:t>
            </a:r>
          </a:p>
          <a:p>
            <a:pPr algn="r" rtl="1">
              <a:lnSpc>
                <a:spcPct val="150000"/>
              </a:lnSpc>
            </a:pPr>
            <a:r>
              <a:rPr lang="ar-SA" dirty="0">
                <a:cs typeface="+mj-cs"/>
              </a:rPr>
              <a:t>في الإعلانات والفيديوهات الترويجية، المونتاج يحدّد قدرة الإعلان على جذب الانتباه خلال الثواني الأولى، توصيل رسالة واضحة، ودفع المشاهد لاتخاذ فعل (شراء، تسجيل، مشاركة). المونتاج الفعّال يقلّل من الهدر ويزيد من مردود الحملة.</a:t>
            </a:r>
          </a:p>
          <a:p>
            <a:pPr marR="0" lvl="0" algn="just" defTabSz="914400" rtl="1" eaLnBrk="1" fontAlgn="auto" latinLnBrk="0" hangingPunct="1">
              <a:lnSpc>
                <a:spcPct val="150000"/>
              </a:lnSpc>
              <a:spcBef>
                <a:spcPts val="0"/>
              </a:spcBef>
              <a:spcAft>
                <a:spcPts val="0"/>
              </a:spcAft>
              <a:buClrTx/>
              <a:buSzTx/>
              <a:tabLst/>
              <a:defRPr/>
            </a:pPr>
            <a:endParaRPr kumimoji="0" lang="tr-TR" b="0" i="0" u="none" strike="noStrike" kern="1200" cap="none" spc="30" normalizeH="0" baseline="0" noProof="0" dirty="0" smtClean="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73" y="1335074"/>
            <a:ext cx="3456684" cy="2164387"/>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ctr">
              <a:lnSpc>
                <a:spcPct val="150000"/>
              </a:lnSpc>
              <a:spcBef>
                <a:spcPct val="20000"/>
              </a:spcBef>
            </a:pPr>
            <a:r>
              <a:rPr lang="ar-SA" sz="2400" dirty="0">
                <a:solidFill>
                  <a:srgbClr val="00B0F0"/>
                </a:solidFill>
              </a:rPr>
              <a:t>أهمية المونتاج في الإنتاج المرئي والصوتي</a:t>
            </a:r>
            <a:endParaRPr lang="ar-EG" sz="2400"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3627308756"/>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598250" y="2323527"/>
            <a:ext cx="8417320" cy="4628190"/>
          </a:xfrm>
          <a:prstGeom prst="rect">
            <a:avLst/>
          </a:prstGeom>
          <a:noFill/>
        </p:spPr>
        <p:txBody>
          <a:bodyPr wrap="square" rtlCol="0">
            <a:spAutoFit/>
          </a:bodyPr>
          <a:lstStyle/>
          <a:p>
            <a:pPr algn="r" rtl="1">
              <a:lnSpc>
                <a:spcPct val="150000"/>
              </a:lnSpc>
            </a:pPr>
            <a:r>
              <a:rPr lang="ar-SA" b="1" dirty="0">
                <a:solidFill>
                  <a:srgbClr val="C00000"/>
                </a:solidFill>
              </a:rPr>
              <a:t>9. التكيّف للمنصات المتعددة (السوشيال ميديا، التلفزيون، السينما)</a:t>
            </a:r>
          </a:p>
          <a:p>
            <a:pPr algn="r" rtl="1">
              <a:lnSpc>
                <a:spcPct val="150000"/>
              </a:lnSpc>
            </a:pPr>
            <a:r>
              <a:rPr lang="ar-SA" dirty="0"/>
              <a:t>كل منصة لها إيقاعها ومتطلبات التنسيق (الطول، الأبعاد، أسلوب السرد). المونتاج يكيّف المادة لتتناسب مع المشاهد المستهدف—فيديو قصير على إنستغرام يختلف جذريًا عن فيلم وثائقي طويل من حيث الإيقاع والبناء.</a:t>
            </a:r>
          </a:p>
          <a:p>
            <a:pPr algn="r" rtl="1">
              <a:lnSpc>
                <a:spcPct val="150000"/>
              </a:lnSpc>
            </a:pPr>
            <a:r>
              <a:rPr lang="ar-SA" b="1" dirty="0">
                <a:solidFill>
                  <a:srgbClr val="C00000"/>
                </a:solidFill>
              </a:rPr>
              <a:t>10. مسؤولية أخلاقية وتأثير على الحقيقة</a:t>
            </a:r>
          </a:p>
          <a:p>
            <a:pPr algn="r" rtl="1">
              <a:lnSpc>
                <a:spcPct val="150000"/>
              </a:lnSpc>
            </a:pPr>
            <a:r>
              <a:rPr lang="ar-SA" dirty="0"/>
              <a:t>بسبب قدرة المونتاج على إعادة ترتيب الواقع، فهو مسؤول عن تمثيل الأحداث بدقّة أو تلاعبها. في الصحافة والوثائقيات، المونتاج يمكن أن يعزّز الحقيقة أو يشوّهها؛ لذلك يتطلب ضوابط أخلاقية واضحة.</a:t>
            </a:r>
          </a:p>
          <a:p>
            <a:pPr algn="r" rtl="1">
              <a:lnSpc>
                <a:spcPct val="150000"/>
              </a:lnSpc>
            </a:pPr>
            <a:r>
              <a:rPr lang="ar-SA" b="1" dirty="0">
                <a:solidFill>
                  <a:srgbClr val="C00000"/>
                </a:solidFill>
              </a:rPr>
              <a:t>11. الوصول والشمولية</a:t>
            </a:r>
          </a:p>
          <a:p>
            <a:pPr algn="r" rtl="1">
              <a:lnSpc>
                <a:spcPct val="150000"/>
              </a:lnSpc>
            </a:pPr>
            <a:r>
              <a:rPr lang="ar-SA" dirty="0"/>
              <a:t>المونتاج يشمل إضافة ترجمات، وصف صوتي لضعاف البصر، وضبط الصوت لذوي الاحتياجات الخاصة — ما يجعل المحتوى متاحًا لشريحة أوسع من الجمهور.</a:t>
            </a:r>
          </a:p>
          <a:p>
            <a:pPr algn="r" rtl="1">
              <a:lnSpc>
                <a:spcPct val="150000"/>
              </a:lnSpc>
            </a:pPr>
            <a:endParaRPr lang="ar-SA" spc="30" dirty="0">
              <a:solidFill>
                <a:prstClr val="black"/>
              </a:solidFill>
              <a:latin typeface="Simplified Arabic" pitchFamily="18" charset="-78"/>
            </a:endParaRPr>
          </a:p>
          <a:p>
            <a:pPr marR="0" lvl="0" algn="just" defTabSz="914400" rtl="1" eaLnBrk="1" fontAlgn="auto" latinLnBrk="0" hangingPunct="1">
              <a:lnSpc>
                <a:spcPct val="150000"/>
              </a:lnSpc>
              <a:spcBef>
                <a:spcPts val="0"/>
              </a:spcBef>
              <a:spcAft>
                <a:spcPts val="0"/>
              </a:spcAft>
              <a:buClrTx/>
              <a:buSzTx/>
              <a:tabLst/>
              <a:defRPr/>
            </a:pPr>
            <a:endParaRPr kumimoji="0" lang="tr-TR" b="0" i="0" u="none" strike="noStrike" kern="1200" cap="none" spc="30" normalizeH="0" baseline="0" noProof="0" dirty="0" smtClean="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73" y="1335074"/>
            <a:ext cx="3456684" cy="2164387"/>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ctr">
              <a:lnSpc>
                <a:spcPct val="150000"/>
              </a:lnSpc>
              <a:spcBef>
                <a:spcPct val="20000"/>
              </a:spcBef>
            </a:pPr>
            <a:r>
              <a:rPr lang="ar-SA" sz="2400" dirty="0">
                <a:solidFill>
                  <a:srgbClr val="00B0F0"/>
                </a:solidFill>
              </a:rPr>
              <a:t>أهمية المونتاج في الإنتاج المرئي والصوتي</a:t>
            </a:r>
            <a:endParaRPr lang="ar-EG" sz="2400"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985998756"/>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07" b="300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598250" y="2349028"/>
            <a:ext cx="8417320" cy="3386889"/>
          </a:xfrm>
          <a:prstGeom prst="rect">
            <a:avLst/>
          </a:prstGeom>
          <a:noFill/>
        </p:spPr>
        <p:txBody>
          <a:bodyPr wrap="square" rtlCol="0">
            <a:spAutoFit/>
          </a:bodyPr>
          <a:lstStyle/>
          <a:p>
            <a:pPr algn="r" rtl="1">
              <a:lnSpc>
                <a:spcPct val="150000"/>
              </a:lnSpc>
            </a:pPr>
            <a:r>
              <a:rPr lang="ar-SA" b="1" dirty="0" smtClean="0">
                <a:solidFill>
                  <a:srgbClr val="C00000"/>
                </a:solidFill>
                <a:cs typeface="+mj-cs"/>
              </a:rPr>
              <a:t>12. </a:t>
            </a:r>
            <a:r>
              <a:rPr lang="ar-SA" b="1" dirty="0">
                <a:solidFill>
                  <a:srgbClr val="C00000"/>
                </a:solidFill>
                <a:cs typeface="+mj-cs"/>
              </a:rPr>
              <a:t>كفاءة اقتصادية وإنتاجية</a:t>
            </a:r>
          </a:p>
          <a:p>
            <a:pPr algn="r" rtl="1">
              <a:lnSpc>
                <a:spcPct val="150000"/>
              </a:lnSpc>
            </a:pPr>
            <a:r>
              <a:rPr lang="ar-SA" dirty="0">
                <a:cs typeface="+mj-cs"/>
              </a:rPr>
              <a:t>مونتاج جيد يقلّل الحاجة لإعادة تصوير واسعة، يسرّع تسليم المنتج، ويُقدّم بدائل تحريرية اقتصادية (نسخ أقصر، مقتطفات ترويجية)، ما يوفر وقتًا ومالًا للمنتج.</a:t>
            </a:r>
          </a:p>
          <a:p>
            <a:pPr algn="r" rtl="1">
              <a:lnSpc>
                <a:spcPct val="150000"/>
              </a:lnSpc>
            </a:pPr>
            <a:r>
              <a:rPr lang="ar-SA" b="1" dirty="0">
                <a:solidFill>
                  <a:srgbClr val="C00000"/>
                </a:solidFill>
                <a:cs typeface="+mj-cs"/>
              </a:rPr>
              <a:t>13. صقل الهوية البصرية والعلامة التجارية</a:t>
            </a:r>
          </a:p>
          <a:p>
            <a:pPr algn="r" rtl="1">
              <a:lnSpc>
                <a:spcPct val="150000"/>
              </a:lnSpc>
            </a:pPr>
            <a:r>
              <a:rPr lang="ar-SA" dirty="0">
                <a:cs typeface="+mj-cs"/>
              </a:rPr>
              <a:t>أسلوب المونتاج (إيقاع القطع، قالب الانتقالات، استخدام الجرافيكس) يُصبح جزءًا من هوية العلامة التجارية أو المخرج ويُمكّن الجمهور من تمييز المنتج بصريًا.</a:t>
            </a:r>
          </a:p>
          <a:p>
            <a:pPr lvl="0" algn="just" rtl="1">
              <a:lnSpc>
                <a:spcPct val="150000"/>
              </a:lnSpc>
              <a:defRPr/>
            </a:pPr>
            <a:endParaRPr lang="ar-SA" spc="30" dirty="0">
              <a:solidFill>
                <a:prstClr val="black"/>
              </a:solidFill>
              <a:latin typeface="Simplified Arabic" pitchFamily="18" charset="-78"/>
              <a:cs typeface="+mj-cs"/>
            </a:endParaRPr>
          </a:p>
          <a:p>
            <a:pPr marR="0" lvl="0" algn="just" defTabSz="914400" rtl="1" eaLnBrk="1" fontAlgn="auto" latinLnBrk="0" hangingPunct="1">
              <a:lnSpc>
                <a:spcPct val="150000"/>
              </a:lnSpc>
              <a:spcBef>
                <a:spcPts val="0"/>
              </a:spcBef>
              <a:spcAft>
                <a:spcPts val="0"/>
              </a:spcAft>
              <a:buClrTx/>
              <a:buSzTx/>
              <a:tabLst/>
              <a:defRPr/>
            </a:pPr>
            <a:endParaRPr kumimoji="0" lang="ar-SA"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ctr">
              <a:lnSpc>
                <a:spcPct val="150000"/>
              </a:lnSpc>
              <a:spcBef>
                <a:spcPct val="20000"/>
              </a:spcBef>
            </a:pPr>
            <a:r>
              <a:rPr lang="ar-SA" sz="2400" dirty="0">
                <a:solidFill>
                  <a:srgbClr val="00B0F0"/>
                </a:solidFill>
              </a:rPr>
              <a:t>أهمية المونتاج في الإنتاج المرئي والصوتي</a:t>
            </a:r>
            <a:endParaRPr lang="ar-EG" sz="2400"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1323101848"/>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7015931" y="1655411"/>
            <a:ext cx="3223959" cy="584775"/>
          </a:xfrm>
          <a:prstGeom prst="rect">
            <a:avLst/>
          </a:prstGeom>
          <a:noFill/>
        </p:spPr>
        <p:txBody>
          <a:bodyPr wrap="none" rtlCol="0">
            <a:spAutoFit/>
          </a:bodyPr>
          <a:lstStyle/>
          <a:p>
            <a:pPr algn="just" rtl="1"/>
            <a:r>
              <a:rPr lang="ar-SA" sz="32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القواعد العامة للمونتاج</a:t>
            </a:r>
            <a:endParaRPr lang="ar-EG" sz="32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5429" b="15429"/>
          <a:stretch/>
        </p:blipFill>
        <p:spPr>
          <a:xfrm>
            <a:off x="1124157" y="1422888"/>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p14:dur="0" advTm="3051"/>
    </mc:Choice>
    <mc:Fallback xmlns="">
      <p:transition advTm="30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5893" y="1335074"/>
            <a:ext cx="3386537" cy="190492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670820" y="3029433"/>
            <a:ext cx="8417320" cy="2793842"/>
          </a:xfrm>
          <a:prstGeom prst="rect">
            <a:avLst/>
          </a:prstGeom>
          <a:noFill/>
        </p:spPr>
        <p:txBody>
          <a:bodyPr wrap="square" rtlCol="0">
            <a:spAutoFit/>
          </a:bodyPr>
          <a:lstStyle/>
          <a:p>
            <a:pPr marL="342900" indent="-342900" algn="r" rtl="1">
              <a:lnSpc>
                <a:spcPct val="150000"/>
              </a:lnSpc>
              <a:buFont typeface="Arial" pitchFamily="34" charset="0"/>
              <a:buChar char="•"/>
            </a:pPr>
            <a:r>
              <a:rPr lang="ar-SA" sz="2400" dirty="0"/>
              <a:t>القواعد العامة للمونتاج ليست قواعد جامدة بقدر ما هي إرشادات مهنية وفنية تهدف إلى جعل المشاهدة واضحة، متسقة، ومؤثرة. بعضها تقني (مثل مطابقة الإطارات ومعدل العرض)، وبعضها سردي/بصري (مثل استمرارية الحركة)، وبعضها أخلاقي/مهني (مثل الحفاظ على سياق الحقيقة في الوثائقي). سنشرح كل قاعدة مع أسباب أهميتها وكيفية تطبيقها وأخطاء شائعة لتتفاداها.</a:t>
            </a:r>
            <a:endParaRPr lang="ar-EG" sz="2400" b="1" spc="30" dirty="0">
              <a:effectLst>
                <a:outerShdw blurRad="38100" dist="38100" dir="2700000" algn="tl">
                  <a:srgbClr val="000000">
                    <a:alpha val="43137"/>
                  </a:srgbClr>
                </a:outerShdw>
              </a:effectLst>
              <a:latin typeface="Simplified Arabic" pitchFamily="18" charset="-78"/>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القواعد العامة للمونتاج</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209485654"/>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06910"/>
            <a:ext cx="3386537" cy="1881409"/>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5908" y="2323527"/>
            <a:ext cx="8709662" cy="4247317"/>
          </a:xfrm>
          <a:prstGeom prst="rect">
            <a:avLst/>
          </a:prstGeom>
          <a:noFill/>
        </p:spPr>
        <p:txBody>
          <a:bodyPr wrap="square" rtlCol="0">
            <a:spAutoFit/>
          </a:bodyPr>
          <a:lstStyle/>
          <a:p>
            <a:pPr algn="r" rtl="1">
              <a:lnSpc>
                <a:spcPct val="150000"/>
              </a:lnSpc>
            </a:pPr>
            <a:r>
              <a:rPr lang="ar-SA" sz="2000" b="1" dirty="0">
                <a:solidFill>
                  <a:srgbClr val="C00000"/>
                </a:solidFill>
              </a:rPr>
              <a:t>1. قاعدة الاستمرارية (</a:t>
            </a:r>
            <a:r>
              <a:rPr lang="en-US" sz="2000" b="1" dirty="0" smtClean="0">
                <a:solidFill>
                  <a:srgbClr val="C00000"/>
                </a:solidFill>
              </a:rPr>
              <a:t>Continuity</a:t>
            </a:r>
            <a:r>
              <a:rPr lang="ar-SA" sz="2000" b="1" dirty="0" smtClean="0">
                <a:solidFill>
                  <a:srgbClr val="C00000"/>
                </a:solidFill>
              </a:rPr>
              <a:t>)</a:t>
            </a:r>
            <a:endParaRPr lang="en-US" sz="2000" b="1" dirty="0">
              <a:solidFill>
                <a:srgbClr val="C00000"/>
              </a:solidFill>
            </a:endParaRPr>
          </a:p>
          <a:p>
            <a:pPr algn="r" rtl="1">
              <a:lnSpc>
                <a:spcPct val="150000"/>
              </a:lnSpc>
            </a:pPr>
            <a:r>
              <a:rPr lang="ar-SA" sz="2000" b="1" dirty="0"/>
              <a:t>ماذا تعني:</a:t>
            </a:r>
            <a:r>
              <a:rPr lang="ar-SA" sz="2000" dirty="0"/>
              <a:t> المحافظة على التناسق الزمني والمكاني بين اللقطات بحيث لا يشعر المشاهد بتناقضات تشتت انتباهه (زي/موقع، اتجاه النظرة، مواضع الأغراض، إضاءة، مستوى الصوت).</a:t>
            </a:r>
            <a:br>
              <a:rPr lang="ar-SA" sz="2000" dirty="0"/>
            </a:br>
            <a:r>
              <a:rPr lang="ar-SA" sz="2000" b="1" dirty="0"/>
              <a:t>تطبيق عملي:</a:t>
            </a:r>
            <a:r>
              <a:rPr lang="ar-SA" sz="2000" dirty="0"/>
              <a:t> تأكد من أن اتجاه الحركة والضوء وموضع الكاميرا متسقان أثناء القطع بين لقطتين متتابعتين. استخدم لقطة تأسيسية </a:t>
            </a:r>
            <a:r>
              <a:rPr lang="en-US" sz="2000" dirty="0" smtClean="0"/>
              <a:t>establishing </a:t>
            </a:r>
            <a:r>
              <a:rPr lang="en-US" sz="2000" dirty="0"/>
              <a:t>shot) </a:t>
            </a:r>
            <a:r>
              <a:rPr lang="ar-SA" sz="2000" dirty="0" smtClean="0"/>
              <a:t>) قبل </a:t>
            </a:r>
            <a:r>
              <a:rPr lang="ar-SA" sz="2000" dirty="0"/>
              <a:t>الدخول في تفاصيل المشهد.</a:t>
            </a:r>
            <a:br>
              <a:rPr lang="ar-SA" sz="2000" dirty="0"/>
            </a:br>
            <a:r>
              <a:rPr lang="ar-SA" sz="2000" b="1" dirty="0"/>
              <a:t>أخطاء شائعة:</a:t>
            </a:r>
            <a:r>
              <a:rPr lang="ar-SA" sz="2000" dirty="0"/>
              <a:t> تغيير مكان كوب، اختلاف في الزي أو شعر الممثل بين لقطة وأخرى، أو اختلاف اتجاه الشاشة ينتج عنه "قفزة" تشويشية.</a:t>
            </a:r>
          </a:p>
          <a:p>
            <a:pPr marL="342900" indent="-342900" algn="r" rtl="1">
              <a:lnSpc>
                <a:spcPct val="150000"/>
              </a:lnSpc>
              <a:buFont typeface="Arial" pitchFamily="34" charset="0"/>
              <a:buChar char="•"/>
            </a:pPr>
            <a:endParaRPr lang="ar-EG" sz="2000" b="1" spc="30" dirty="0">
              <a:effectLst>
                <a:outerShdw blurRad="38100" dist="38100" dir="2700000" algn="tl">
                  <a:srgbClr val="000000">
                    <a:alpha val="43137"/>
                  </a:srgbClr>
                </a:outerShdw>
              </a:effectLst>
              <a:latin typeface="Simplified Arabic" pitchFamily="18" charset="-78"/>
            </a:endParaRPr>
          </a:p>
          <a:p>
            <a:pPr marR="0" lvl="0" algn="just" defTabSz="914400" rtl="1" eaLnBrk="1" fontAlgn="auto" latinLnBrk="0" hangingPunct="1">
              <a:lnSpc>
                <a:spcPct val="150000"/>
              </a:lnSpc>
              <a:spcBef>
                <a:spcPts val="0"/>
              </a:spcBef>
              <a:spcAft>
                <a:spcPts val="0"/>
              </a:spcAft>
              <a:buClrTx/>
              <a:buSzTx/>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القواعد العامة للمونتاج</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1938856369"/>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4407"/>
            <a:ext cx="3386537" cy="2130439"/>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5908" y="2323527"/>
            <a:ext cx="8709662" cy="4708981"/>
          </a:xfrm>
          <a:prstGeom prst="rect">
            <a:avLst/>
          </a:prstGeom>
          <a:noFill/>
        </p:spPr>
        <p:txBody>
          <a:bodyPr wrap="square" rtlCol="0">
            <a:spAutoFit/>
          </a:bodyPr>
          <a:lstStyle/>
          <a:p>
            <a:pPr algn="r" rtl="1">
              <a:lnSpc>
                <a:spcPct val="150000"/>
              </a:lnSpc>
            </a:pPr>
            <a:r>
              <a:rPr lang="ar-SA" sz="2000" b="1" dirty="0">
                <a:solidFill>
                  <a:srgbClr val="C00000"/>
                </a:solidFill>
                <a:cs typeface="+mj-cs"/>
              </a:rPr>
              <a:t>2</a:t>
            </a:r>
            <a:r>
              <a:rPr lang="ar-SA" sz="2000" b="1" dirty="0">
                <a:cs typeface="+mj-cs"/>
              </a:rPr>
              <a:t>. </a:t>
            </a:r>
            <a:r>
              <a:rPr lang="ar-SA" sz="2000" b="1" dirty="0">
                <a:solidFill>
                  <a:srgbClr val="C00000"/>
                </a:solidFill>
                <a:cs typeface="+mj-cs"/>
              </a:rPr>
              <a:t>قاعدة الـ180 درجة (</a:t>
            </a:r>
            <a:r>
              <a:rPr lang="en-US" sz="2000" b="1" dirty="0">
                <a:solidFill>
                  <a:srgbClr val="C00000"/>
                </a:solidFill>
                <a:cs typeface="+mj-cs"/>
              </a:rPr>
              <a:t>Axis / 180° </a:t>
            </a:r>
            <a:r>
              <a:rPr lang="en-US" sz="2000" b="1" dirty="0" smtClean="0">
                <a:solidFill>
                  <a:srgbClr val="C00000"/>
                </a:solidFill>
                <a:cs typeface="+mj-cs"/>
              </a:rPr>
              <a:t>Rule </a:t>
            </a:r>
            <a:r>
              <a:rPr lang="ar-SA" sz="2000" b="1" dirty="0" smtClean="0">
                <a:solidFill>
                  <a:srgbClr val="C00000"/>
                </a:solidFill>
                <a:cs typeface="+mj-cs"/>
              </a:rPr>
              <a:t>)</a:t>
            </a:r>
            <a:endParaRPr lang="en-US" sz="2000" b="1" dirty="0">
              <a:solidFill>
                <a:srgbClr val="C00000"/>
              </a:solidFill>
              <a:cs typeface="+mj-cs"/>
            </a:endParaRPr>
          </a:p>
          <a:p>
            <a:pPr algn="r" rtl="1">
              <a:lnSpc>
                <a:spcPct val="150000"/>
              </a:lnSpc>
            </a:pPr>
            <a:r>
              <a:rPr lang="ar-SA" sz="2000" b="1" dirty="0">
                <a:cs typeface="+mj-cs"/>
              </a:rPr>
              <a:t>ماذا تعني:</a:t>
            </a:r>
            <a:r>
              <a:rPr lang="ar-SA" sz="2000" dirty="0">
                <a:cs typeface="+mj-cs"/>
              </a:rPr>
              <a:t> عند تصوير حوار أو حركة، يجب أن تبقى الكاميرا على جهة واحدة من خط افتراضي (نقطة المحور) حتى تحافظ على اتجاه الحركة واتساق مواقع الشخصيات في الإطار.</a:t>
            </a:r>
            <a:br>
              <a:rPr lang="ar-SA" sz="2000" dirty="0">
                <a:cs typeface="+mj-cs"/>
              </a:rPr>
            </a:br>
            <a:r>
              <a:rPr lang="ar-SA" sz="2000" b="1" dirty="0">
                <a:cs typeface="+mj-cs"/>
              </a:rPr>
              <a:t>تطبيق عملي:</a:t>
            </a:r>
            <a:r>
              <a:rPr lang="ar-SA" sz="2000" dirty="0">
                <a:cs typeface="+mj-cs"/>
              </a:rPr>
              <a:t> لو صورت حديثًا بين شخصين، لا تنقل الكاميرا إلى الجانب الآخر من المحور إلا إذا قدمت لقطة إعادة تأسيس واضحة.</a:t>
            </a:r>
            <a:br>
              <a:rPr lang="ar-SA" sz="2000" dirty="0">
                <a:cs typeface="+mj-cs"/>
              </a:rPr>
            </a:br>
            <a:r>
              <a:rPr lang="ar-SA" sz="2000" b="1" dirty="0">
                <a:cs typeface="+mj-cs"/>
              </a:rPr>
              <a:t>متى تكسرها:</a:t>
            </a:r>
            <a:r>
              <a:rPr lang="ar-SA" sz="2000" dirty="0">
                <a:cs typeface="+mj-cs"/>
              </a:rPr>
              <a:t> في بعض الأحيان يُكسر المحور لأثر درامي، لكن يجب توجيه الجمهور لذلك عبر لقطة فاصلة أو حركة كاميرا مبررة</a:t>
            </a:r>
            <a:r>
              <a:rPr lang="ar-SA" sz="2000" dirty="0" smtClean="0">
                <a:cs typeface="+mj-cs"/>
              </a:rPr>
              <a:t>.</a:t>
            </a:r>
            <a:endParaRPr lang="en-US" sz="2000" dirty="0" smtClean="0">
              <a:cs typeface="+mj-cs"/>
            </a:endParaRPr>
          </a:p>
          <a:p>
            <a:pPr algn="r" rtl="1">
              <a:lnSpc>
                <a:spcPct val="150000"/>
              </a:lnSpc>
            </a:pPr>
            <a:r>
              <a:rPr lang="en-US" sz="2000" dirty="0">
                <a:cs typeface="+mj-cs"/>
                <a:hlinkClick r:id="rId4"/>
              </a:rPr>
              <a:t>https://</a:t>
            </a:r>
            <a:r>
              <a:rPr lang="en-US" sz="2000" dirty="0" smtClean="0">
                <a:cs typeface="+mj-cs"/>
                <a:hlinkClick r:id="rId4"/>
              </a:rPr>
              <a:t>share.google/zEZeTony3sdc3pcSZ</a:t>
            </a:r>
            <a:r>
              <a:rPr lang="ar-SA" sz="2000" dirty="0" smtClean="0">
                <a:cs typeface="+mj-cs"/>
              </a:rPr>
              <a:t> قاعدة 180 درجة </a:t>
            </a:r>
            <a:endParaRPr lang="ar-SA" sz="2000" dirty="0">
              <a:cs typeface="+mj-cs"/>
            </a:endParaRPr>
          </a:p>
          <a:p>
            <a:pPr algn="r" rtl="1">
              <a:lnSpc>
                <a:spcPct val="150000"/>
              </a:lnSpc>
            </a:pPr>
            <a:endParaRPr lang="ar-EG" sz="2000" b="1" spc="30" dirty="0">
              <a:effectLst>
                <a:outerShdw blurRad="38100" dist="38100" dir="2700000" algn="tl">
                  <a:srgbClr val="000000">
                    <a:alpha val="43137"/>
                  </a:srgbClr>
                </a:outerShdw>
              </a:effectLst>
              <a:latin typeface="Simplified Arabic" pitchFamily="18" charset="-78"/>
              <a:cs typeface="+mj-cs"/>
            </a:endParaRPr>
          </a:p>
          <a:p>
            <a:pPr marR="0" lvl="0" algn="just" defTabSz="914400" rtl="1" eaLnBrk="1" fontAlgn="auto" latinLnBrk="0" hangingPunct="1">
              <a:lnSpc>
                <a:spcPct val="150000"/>
              </a:lnSpc>
              <a:spcBef>
                <a:spcPts val="0"/>
              </a:spcBef>
              <a:spcAft>
                <a:spcPts val="0"/>
              </a:spcAft>
              <a:buClrTx/>
              <a:buSzTx/>
              <a:tabLst/>
              <a:defRPr/>
            </a:pPr>
            <a:endParaRPr kumimoji="0" lang="ar-SA" sz="20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القواعد العامة للمونتاج</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2266037016"/>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51220"/>
            <a:ext cx="3386537" cy="1944613"/>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5908" y="2323527"/>
            <a:ext cx="8709662" cy="4247317"/>
          </a:xfrm>
          <a:prstGeom prst="rect">
            <a:avLst/>
          </a:prstGeom>
          <a:noFill/>
        </p:spPr>
        <p:txBody>
          <a:bodyPr wrap="square" rtlCol="0">
            <a:spAutoFit/>
          </a:bodyPr>
          <a:lstStyle/>
          <a:p>
            <a:pPr algn="r" rtl="1">
              <a:lnSpc>
                <a:spcPct val="150000"/>
              </a:lnSpc>
            </a:pPr>
            <a:r>
              <a:rPr lang="ar-SA" b="1" dirty="0">
                <a:solidFill>
                  <a:srgbClr val="C00000"/>
                </a:solidFill>
                <a:cs typeface="+mj-cs"/>
              </a:rPr>
              <a:t>3. قاعدة الـ30 درجة (30° </a:t>
            </a:r>
            <a:r>
              <a:rPr lang="en-US" b="1" dirty="0" smtClean="0">
                <a:solidFill>
                  <a:srgbClr val="C00000"/>
                </a:solidFill>
                <a:cs typeface="+mj-cs"/>
              </a:rPr>
              <a:t>Rule</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ماذا تعني:</a:t>
            </a:r>
            <a:r>
              <a:rPr lang="ar-SA" dirty="0">
                <a:cs typeface="+mj-cs"/>
              </a:rPr>
              <a:t> عند الانتقال بين لقَطتين لنفس الموضوع، يفضّل أن تكون زاوية الكاميرا قد تغيرت بما لا يقل عن 30 درجة أو أن يكون التكبير/التصغير كبيرًا لتجنب "قفزة" بصرية (</a:t>
            </a:r>
            <a:r>
              <a:rPr lang="en-US" dirty="0">
                <a:cs typeface="+mj-cs"/>
              </a:rPr>
              <a:t>jump </a:t>
            </a:r>
            <a:r>
              <a:rPr lang="en-US" dirty="0" smtClean="0">
                <a:cs typeface="+mj-cs"/>
              </a:rPr>
              <a:t>cut</a:t>
            </a:r>
            <a:r>
              <a:rPr lang="ar-SA" dirty="0" smtClean="0">
                <a:cs typeface="+mj-cs"/>
              </a:rPr>
              <a:t>)</a:t>
            </a:r>
            <a:r>
              <a:rPr lang="en-US" dirty="0">
                <a:cs typeface="+mj-cs"/>
              </a:rPr>
              <a:t/>
            </a:r>
            <a:br>
              <a:rPr lang="en-US" dirty="0">
                <a:cs typeface="+mj-cs"/>
              </a:rPr>
            </a:br>
            <a:r>
              <a:rPr lang="ar-SA" b="1" dirty="0">
                <a:cs typeface="+mj-cs"/>
              </a:rPr>
              <a:t>تطبيق عملي:</a:t>
            </a:r>
            <a:r>
              <a:rPr lang="ar-SA" dirty="0">
                <a:cs typeface="+mj-cs"/>
              </a:rPr>
              <a:t> لتغيير الإحساس بالمشهد اجعل اللقطة التالية تختلف بشكل واضح في الزاوية أو البعد البؤري</a:t>
            </a:r>
            <a:r>
              <a:rPr lang="ar-SA" dirty="0" smtClean="0">
                <a:cs typeface="+mj-cs"/>
              </a:rPr>
              <a:t>.</a:t>
            </a:r>
          </a:p>
          <a:p>
            <a:pPr algn="r" rtl="1">
              <a:lnSpc>
                <a:spcPct val="150000"/>
              </a:lnSpc>
            </a:pPr>
            <a:r>
              <a:rPr lang="en-US" b="1" dirty="0">
                <a:cs typeface="+mj-cs"/>
                <a:hlinkClick r:id="rId4"/>
              </a:rPr>
              <a:t>https://</a:t>
            </a:r>
            <a:r>
              <a:rPr lang="en-US" b="1" dirty="0" smtClean="0">
                <a:cs typeface="+mj-cs"/>
                <a:hlinkClick r:id="rId4"/>
              </a:rPr>
              <a:t>share.google/T6QWTvPTrci40mn3m</a:t>
            </a:r>
            <a:r>
              <a:rPr lang="ar-SA" b="1" dirty="0" smtClean="0">
                <a:cs typeface="+mj-cs"/>
              </a:rPr>
              <a:t> قاعدة 30 درجة </a:t>
            </a:r>
            <a:endParaRPr lang="ar-SA" b="1" dirty="0">
              <a:cs typeface="+mj-cs"/>
            </a:endParaRPr>
          </a:p>
          <a:p>
            <a:pPr algn="r" rtl="1">
              <a:lnSpc>
                <a:spcPct val="150000"/>
              </a:lnSpc>
            </a:pPr>
            <a:r>
              <a:rPr lang="ar-SA" b="1" dirty="0">
                <a:solidFill>
                  <a:srgbClr val="C00000"/>
                </a:solidFill>
                <a:cs typeface="+mj-cs"/>
              </a:rPr>
              <a:t>4. القطع على الحركة </a:t>
            </a:r>
            <a:r>
              <a:rPr lang="en-US" b="1" dirty="0" smtClean="0">
                <a:solidFill>
                  <a:srgbClr val="C00000"/>
                </a:solidFill>
                <a:cs typeface="+mj-cs"/>
              </a:rPr>
              <a:t>Cut </a:t>
            </a:r>
            <a:r>
              <a:rPr lang="en-US" b="1" dirty="0">
                <a:solidFill>
                  <a:srgbClr val="C00000"/>
                </a:solidFill>
                <a:cs typeface="+mj-cs"/>
              </a:rPr>
              <a:t>on Action / Match on Action</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ماذا تعني:</a:t>
            </a:r>
            <a:r>
              <a:rPr lang="ar-SA" dirty="0">
                <a:cs typeface="+mj-cs"/>
              </a:rPr>
              <a:t> قطع اللقطة أثناء استمرار الحركة لخلق انتقال سلس وإخفاء القطع.</a:t>
            </a:r>
            <a:br>
              <a:rPr lang="ar-SA" dirty="0">
                <a:cs typeface="+mj-cs"/>
              </a:rPr>
            </a:br>
            <a:r>
              <a:rPr lang="ar-SA" b="1" dirty="0">
                <a:cs typeface="+mj-cs"/>
              </a:rPr>
              <a:t>تطبيق عملي:</a:t>
            </a:r>
            <a:r>
              <a:rPr lang="ar-SA" dirty="0">
                <a:cs typeface="+mj-cs"/>
              </a:rPr>
              <a:t> لو شخص يفتح بابًا، اقطع أثناء حركة اليد وليس أثناء السكون. هذا يعطي استمرارية بصرية ويقلّل الإحساس بالمونتاج.</a:t>
            </a:r>
            <a:br>
              <a:rPr lang="ar-SA" dirty="0">
                <a:cs typeface="+mj-cs"/>
              </a:rPr>
            </a:br>
            <a:r>
              <a:rPr lang="ar-SA" b="1" dirty="0">
                <a:cs typeface="+mj-cs"/>
              </a:rPr>
              <a:t>نصيحة:</a:t>
            </a:r>
            <a:r>
              <a:rPr lang="ar-SA" dirty="0">
                <a:cs typeface="+mj-cs"/>
              </a:rPr>
              <a:t> القطع على الحركة مفيد جدًا في مشاهد الحركة أو المشاهد التي تحتاج لاستمرارية درامية.</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القواعد العامة للمونتاج</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536386715"/>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63360"/>
            <a:ext cx="3386537" cy="2092533"/>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5908" y="2323527"/>
            <a:ext cx="8709662" cy="4247317"/>
          </a:xfrm>
          <a:prstGeom prst="rect">
            <a:avLst/>
          </a:prstGeom>
          <a:noFill/>
        </p:spPr>
        <p:txBody>
          <a:bodyPr wrap="square" rtlCol="0">
            <a:spAutoFit/>
          </a:bodyPr>
          <a:lstStyle/>
          <a:p>
            <a:pPr algn="r" rtl="1">
              <a:lnSpc>
                <a:spcPct val="150000"/>
              </a:lnSpc>
            </a:pPr>
            <a:r>
              <a:rPr lang="ar-SA" b="1" dirty="0">
                <a:solidFill>
                  <a:srgbClr val="C00000"/>
                </a:solidFill>
                <a:cs typeface="+mj-cs"/>
              </a:rPr>
              <a:t>5. قاعدة النظرة </a:t>
            </a:r>
            <a:r>
              <a:rPr lang="en-US" b="1" dirty="0" err="1">
                <a:solidFill>
                  <a:srgbClr val="C00000"/>
                </a:solidFill>
                <a:cs typeface="+mj-cs"/>
              </a:rPr>
              <a:t>Eyeline</a:t>
            </a:r>
            <a:r>
              <a:rPr lang="en-US" b="1" dirty="0">
                <a:solidFill>
                  <a:srgbClr val="C00000"/>
                </a:solidFill>
                <a:cs typeface="+mj-cs"/>
              </a:rPr>
              <a:t> </a:t>
            </a:r>
            <a:r>
              <a:rPr lang="en-US" b="1" dirty="0">
                <a:solidFill>
                  <a:srgbClr val="C00000"/>
                </a:solidFill>
                <a:cs typeface="+mj-cs"/>
              </a:rPr>
              <a:t>Match</a:t>
            </a:r>
            <a:r>
              <a:rPr lang="en-US" b="1" dirty="0">
                <a:solidFill>
                  <a:srgbClr val="C00000"/>
                </a:solidFill>
                <a:cs typeface="+mj-cs"/>
              </a:rPr>
              <a:t>)</a:t>
            </a:r>
            <a:r>
              <a:rPr lang="ar-SA" b="1" dirty="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ماذا تعني:</a:t>
            </a:r>
            <a:r>
              <a:rPr lang="ar-SA" dirty="0">
                <a:cs typeface="+mj-cs"/>
              </a:rPr>
              <a:t> ترتيب لقطات بحيث تتناسب اتجاهات النظرات بين الممثلين والبيئة — إذا نظر ممثل نحو اليمين، ثم نرى لقطة ما، يجب أن توحي اللقطة التالية أنها في اتجاه نظره.</a:t>
            </a:r>
            <a:br>
              <a:rPr lang="ar-SA" dirty="0">
                <a:cs typeface="+mj-cs"/>
              </a:rPr>
            </a:br>
            <a:r>
              <a:rPr lang="ar-SA" b="1" dirty="0">
                <a:cs typeface="+mj-cs"/>
              </a:rPr>
              <a:t>تطبيق عملي:</a:t>
            </a:r>
            <a:r>
              <a:rPr lang="ar-SA" dirty="0">
                <a:cs typeface="+mj-cs"/>
              </a:rPr>
              <a:t> استخدمها في حوارات لـتوضيح ما يراه الشخص أو داخلية المشهد (مثلاً: ما يقرأه).</a:t>
            </a:r>
          </a:p>
          <a:p>
            <a:pPr algn="r" rtl="1">
              <a:lnSpc>
                <a:spcPct val="150000"/>
              </a:lnSpc>
            </a:pPr>
            <a:r>
              <a:rPr lang="ar-SA" b="1" dirty="0">
                <a:solidFill>
                  <a:srgbClr val="C00000"/>
                </a:solidFill>
                <a:cs typeface="+mj-cs"/>
              </a:rPr>
              <a:t>6. إيقاع المونتاج </a:t>
            </a:r>
            <a:r>
              <a:rPr lang="en-US" b="1" dirty="0" smtClean="0">
                <a:solidFill>
                  <a:srgbClr val="C00000"/>
                </a:solidFill>
                <a:cs typeface="+mj-cs"/>
              </a:rPr>
              <a:t>Pacing </a:t>
            </a:r>
            <a:r>
              <a:rPr lang="en-US" b="1" dirty="0">
                <a:solidFill>
                  <a:srgbClr val="C00000"/>
                </a:solidFill>
                <a:cs typeface="+mj-cs"/>
              </a:rPr>
              <a:t>&amp; Rhythm</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ماذا تعني:</a:t>
            </a:r>
            <a:r>
              <a:rPr lang="ar-SA" dirty="0">
                <a:cs typeface="+mj-cs"/>
              </a:rPr>
              <a:t> طول اللقطة وتتابعها يحدّد الإحساس بالسرعة والتوتر والتوتر العاطفي للمشهد.</a:t>
            </a:r>
            <a:br>
              <a:rPr lang="ar-SA" dirty="0">
                <a:cs typeface="+mj-cs"/>
              </a:rPr>
            </a:br>
            <a:r>
              <a:rPr lang="ar-SA" b="1" dirty="0">
                <a:cs typeface="+mj-cs"/>
              </a:rPr>
              <a:t>تطبيق عملي:</a:t>
            </a:r>
            <a:r>
              <a:rPr lang="ar-SA" dirty="0">
                <a:cs typeface="+mj-cs"/>
              </a:rPr>
              <a:t> مشهد مطاردة = لقطات قصيرة وإيقاع سريع؛ مشهد تأمل = لقطات أطول وإيقاع بطيء. استخدم الموسيقى والقطع الصوتي (</a:t>
            </a:r>
            <a:r>
              <a:rPr lang="en-US" dirty="0">
                <a:cs typeface="+mj-cs"/>
              </a:rPr>
              <a:t>cutting to beat) </a:t>
            </a:r>
            <a:r>
              <a:rPr lang="ar-SA" dirty="0">
                <a:cs typeface="+mj-cs"/>
              </a:rPr>
              <a:t>لتعزيز الإيقاع.</a:t>
            </a:r>
            <a:br>
              <a:rPr lang="ar-SA" dirty="0">
                <a:cs typeface="+mj-cs"/>
              </a:rPr>
            </a:br>
            <a:r>
              <a:rPr lang="ar-SA" b="1" dirty="0">
                <a:cs typeface="+mj-cs"/>
              </a:rPr>
              <a:t>نصيحة عملية:</a:t>
            </a:r>
            <a:r>
              <a:rPr lang="ar-SA" dirty="0">
                <a:cs typeface="+mj-cs"/>
              </a:rPr>
              <a:t> جرّب مقاطع بصيغ مختلفة (نسخة بطيئة، سريعة) لتختبر أيها يخدم المعنى أفضل.</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القواعد العامة للمونتاج</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4048609004"/>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414585" cy="2272251"/>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5908" y="2323527"/>
            <a:ext cx="8709662" cy="4662815"/>
          </a:xfrm>
          <a:prstGeom prst="rect">
            <a:avLst/>
          </a:prstGeom>
          <a:noFill/>
        </p:spPr>
        <p:txBody>
          <a:bodyPr wrap="square" rtlCol="0">
            <a:spAutoFit/>
          </a:bodyPr>
          <a:lstStyle/>
          <a:p>
            <a:pPr algn="r" rtl="1">
              <a:lnSpc>
                <a:spcPct val="150000"/>
              </a:lnSpc>
            </a:pPr>
            <a:r>
              <a:rPr lang="ar-SA" b="1" dirty="0">
                <a:solidFill>
                  <a:srgbClr val="C00000"/>
                </a:solidFill>
                <a:cs typeface="+mj-cs"/>
              </a:rPr>
              <a:t>7. القطع الصوتي: </a:t>
            </a:r>
            <a:r>
              <a:rPr lang="en-US" b="1" dirty="0">
                <a:solidFill>
                  <a:srgbClr val="C00000"/>
                </a:solidFill>
                <a:cs typeface="+mj-cs"/>
              </a:rPr>
              <a:t>L-cut </a:t>
            </a:r>
            <a:r>
              <a:rPr lang="ar-SA" b="1" dirty="0" smtClean="0">
                <a:solidFill>
                  <a:srgbClr val="C00000"/>
                </a:solidFill>
                <a:cs typeface="+mj-cs"/>
              </a:rPr>
              <a:t> و </a:t>
            </a:r>
            <a:r>
              <a:rPr lang="en-US" b="1" dirty="0">
                <a:solidFill>
                  <a:srgbClr val="C00000"/>
                </a:solidFill>
                <a:cs typeface="+mj-cs"/>
              </a:rPr>
              <a:t>J-cut </a:t>
            </a:r>
            <a:r>
              <a:rPr lang="ar-SA" b="1" dirty="0" smtClean="0">
                <a:solidFill>
                  <a:srgbClr val="C00000"/>
                </a:solidFill>
                <a:cs typeface="+mj-cs"/>
              </a:rPr>
              <a:t> وجسور </a:t>
            </a:r>
            <a:r>
              <a:rPr lang="ar-SA" b="1" dirty="0">
                <a:solidFill>
                  <a:srgbClr val="C00000"/>
                </a:solidFill>
                <a:cs typeface="+mj-cs"/>
              </a:rPr>
              <a:t>الصوت (</a:t>
            </a:r>
            <a:r>
              <a:rPr lang="en-US" b="1" dirty="0">
                <a:solidFill>
                  <a:srgbClr val="C00000"/>
                </a:solidFill>
                <a:cs typeface="+mj-cs"/>
              </a:rPr>
              <a:t>Sound </a:t>
            </a:r>
            <a:r>
              <a:rPr lang="en-US" b="1" dirty="0" smtClean="0">
                <a:solidFill>
                  <a:srgbClr val="C00000"/>
                </a:solidFill>
                <a:cs typeface="+mj-cs"/>
              </a:rPr>
              <a:t>Bridges</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ماذا تعني:</a:t>
            </a:r>
            <a:r>
              <a:rPr lang="ar-SA" dirty="0">
                <a:cs typeface="+mj-cs"/>
              </a:rPr>
              <a:t> القطع لا يقتصر على الصورة فقط — يمكن أن يبدأ الصوت من اللقطة التالية قبل ظهورها (</a:t>
            </a:r>
            <a:r>
              <a:rPr lang="en-US" dirty="0">
                <a:cs typeface="+mj-cs"/>
              </a:rPr>
              <a:t>J-cut) </a:t>
            </a:r>
            <a:r>
              <a:rPr lang="ar-SA" dirty="0">
                <a:cs typeface="+mj-cs"/>
              </a:rPr>
              <a:t>أو يبقى صوت اللقطة السابقة أثناء ظهور الصورة التالية (</a:t>
            </a:r>
            <a:r>
              <a:rPr lang="en-US" dirty="0">
                <a:cs typeface="+mj-cs"/>
              </a:rPr>
              <a:t>L-cut). </a:t>
            </a:r>
            <a:r>
              <a:rPr lang="ar-SA" dirty="0">
                <a:cs typeface="+mj-cs"/>
              </a:rPr>
              <a:t>جسور الصوت تربط المشاهد وتخفف الانتقالات.</a:t>
            </a:r>
            <a:br>
              <a:rPr lang="ar-SA" dirty="0">
                <a:cs typeface="+mj-cs"/>
              </a:rPr>
            </a:br>
            <a:r>
              <a:rPr lang="ar-SA" b="1" dirty="0">
                <a:cs typeface="+mj-cs"/>
              </a:rPr>
              <a:t>تطبيق عملي:</a:t>
            </a:r>
            <a:r>
              <a:rPr lang="ar-SA" dirty="0">
                <a:cs typeface="+mj-cs"/>
              </a:rPr>
              <a:t> استخدم جسر صوتي لربط مشهدين متصلين دراميًا — مثلاً صوت مطر في نهاية مشهد وصوت سيارة في بداية المشهد التالي.</a:t>
            </a:r>
          </a:p>
          <a:p>
            <a:pPr algn="r" rtl="1">
              <a:lnSpc>
                <a:spcPct val="150000"/>
              </a:lnSpc>
            </a:pPr>
            <a:r>
              <a:rPr lang="ar-SA" b="1" dirty="0">
                <a:solidFill>
                  <a:srgbClr val="C00000"/>
                </a:solidFill>
                <a:cs typeface="+mj-cs"/>
              </a:rPr>
              <a:t>8. التقاطية (</a:t>
            </a:r>
            <a:r>
              <a:rPr lang="en-US" b="1" dirty="0" smtClean="0">
                <a:solidFill>
                  <a:srgbClr val="C00000"/>
                </a:solidFill>
                <a:cs typeface="+mj-cs"/>
              </a:rPr>
              <a:t>Coverage </a:t>
            </a:r>
            <a:r>
              <a:rPr lang="ar-SA" b="1" dirty="0" smtClean="0">
                <a:solidFill>
                  <a:srgbClr val="C00000"/>
                </a:solidFill>
                <a:cs typeface="+mj-cs"/>
              </a:rPr>
              <a:t> واللقط التأسيسي)</a:t>
            </a:r>
            <a:endParaRPr lang="ar-SA" b="1" dirty="0">
              <a:solidFill>
                <a:srgbClr val="C00000"/>
              </a:solidFill>
              <a:cs typeface="+mj-cs"/>
            </a:endParaRPr>
          </a:p>
          <a:p>
            <a:pPr algn="r" rtl="1">
              <a:lnSpc>
                <a:spcPct val="150000"/>
              </a:lnSpc>
            </a:pPr>
            <a:r>
              <a:rPr lang="ar-SA" b="1" dirty="0">
                <a:cs typeface="+mj-cs"/>
              </a:rPr>
              <a:t>ماذا تعني:</a:t>
            </a:r>
            <a:r>
              <a:rPr lang="ar-SA" dirty="0">
                <a:cs typeface="+mj-cs"/>
              </a:rPr>
              <a:t> أثناء التصوير يجب الحصول على زوايا متعددة من نفس المشهد (لقطة عامة، متوسطة، قريبة، تعابير) حتى يملك المونتير خيارات متعددة لبناء المشهد لاحقًا.</a:t>
            </a:r>
            <a:br>
              <a:rPr lang="ar-SA" dirty="0">
                <a:cs typeface="+mj-cs"/>
              </a:rPr>
            </a:br>
            <a:r>
              <a:rPr lang="ar-SA" b="1" dirty="0">
                <a:cs typeface="+mj-cs"/>
              </a:rPr>
              <a:t>تطبيق عملي:</a:t>
            </a:r>
            <a:r>
              <a:rPr lang="ar-SA" dirty="0">
                <a:cs typeface="+mj-cs"/>
              </a:rPr>
              <a:t> خطط مع مدير التصوير للحصول على لقطة واسعة (</a:t>
            </a:r>
            <a:r>
              <a:rPr lang="en-US" dirty="0">
                <a:cs typeface="+mj-cs"/>
              </a:rPr>
              <a:t>establishing) </a:t>
            </a:r>
            <a:r>
              <a:rPr lang="ar-SA" dirty="0">
                <a:cs typeface="+mj-cs"/>
              </a:rPr>
              <a:t>ثم عدة لقطات مقربة للحوار وردود الفعل.</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القواعد العامة للمونتاج</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1260008961"/>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67301" y="1799303"/>
            <a:ext cx="3339270" cy="838156"/>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150823" y="1713144"/>
            <a:ext cx="8709662" cy="5444054"/>
          </a:xfrm>
          <a:prstGeom prst="rect">
            <a:avLst/>
          </a:prstGeom>
          <a:noFill/>
        </p:spPr>
        <p:txBody>
          <a:bodyPr wrap="square" rtlCol="0">
            <a:spAutoFit/>
          </a:bodyPr>
          <a:lstStyle/>
          <a:p>
            <a:pPr algn="r" rtl="1">
              <a:lnSpc>
                <a:spcPct val="150000"/>
              </a:lnSpc>
            </a:pPr>
            <a:r>
              <a:rPr lang="ar-SA" b="1" dirty="0">
                <a:solidFill>
                  <a:srgbClr val="C00000"/>
                </a:solidFill>
                <a:cs typeface="+mj-cs"/>
              </a:rPr>
              <a:t>9. التطابق البصري والتحويلات (</a:t>
            </a:r>
            <a:r>
              <a:rPr lang="en-US" b="1" dirty="0">
                <a:solidFill>
                  <a:srgbClr val="C00000"/>
                </a:solidFill>
                <a:cs typeface="+mj-cs"/>
              </a:rPr>
              <a:t>Graphic Match &amp; Match </a:t>
            </a:r>
            <a:r>
              <a:rPr lang="en-US" b="1" dirty="0" smtClean="0">
                <a:solidFill>
                  <a:srgbClr val="C00000"/>
                </a:solidFill>
                <a:cs typeface="+mj-cs"/>
              </a:rPr>
              <a:t>Cut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ماذا تعني:</a:t>
            </a:r>
            <a:r>
              <a:rPr lang="ar-SA" dirty="0">
                <a:cs typeface="+mj-cs"/>
              </a:rPr>
              <a:t> ربط لقطتين بصريًا عبر تشكيل أو حركة متطابقة يعطي انتقالًا قويًا ودلاليًّا (مثال: تدوير باب يتحول إلى دولاب كوكبي).</a:t>
            </a:r>
            <a:br>
              <a:rPr lang="ar-SA" dirty="0">
                <a:cs typeface="+mj-cs"/>
              </a:rPr>
            </a:br>
            <a:r>
              <a:rPr lang="ar-SA" b="1" dirty="0">
                <a:cs typeface="+mj-cs"/>
              </a:rPr>
              <a:t>تطبيق عملي:</a:t>
            </a:r>
            <a:r>
              <a:rPr lang="ar-SA" dirty="0">
                <a:cs typeface="+mj-cs"/>
              </a:rPr>
              <a:t> استخدم المطابقة لخلق تشبيه أو إيحاء رمزي بين مشهدين مختلفين.</a:t>
            </a:r>
          </a:p>
          <a:p>
            <a:pPr algn="r" rtl="1">
              <a:lnSpc>
                <a:spcPct val="150000"/>
              </a:lnSpc>
            </a:pPr>
            <a:r>
              <a:rPr lang="ar-SA" b="1" dirty="0">
                <a:solidFill>
                  <a:srgbClr val="C00000"/>
                </a:solidFill>
                <a:cs typeface="+mj-cs"/>
              </a:rPr>
              <a:t>10. التحرير الزمني: </a:t>
            </a:r>
            <a:r>
              <a:rPr lang="en-US" b="1" dirty="0">
                <a:solidFill>
                  <a:srgbClr val="C00000"/>
                </a:solidFill>
                <a:cs typeface="+mj-cs"/>
              </a:rPr>
              <a:t>ellipsis, flashback, montage sequence</a:t>
            </a:r>
          </a:p>
          <a:p>
            <a:pPr algn="r" rtl="1">
              <a:lnSpc>
                <a:spcPct val="150000"/>
              </a:lnSpc>
            </a:pPr>
            <a:r>
              <a:rPr lang="ar-SA" b="1" dirty="0">
                <a:cs typeface="+mj-cs"/>
              </a:rPr>
              <a:t>ماذا تعني:</a:t>
            </a:r>
            <a:r>
              <a:rPr lang="ar-SA" dirty="0">
                <a:cs typeface="+mj-cs"/>
              </a:rPr>
              <a:t> المونتاج يسمح بقطع الزمن (</a:t>
            </a:r>
            <a:r>
              <a:rPr lang="en-US" dirty="0">
                <a:cs typeface="+mj-cs"/>
              </a:rPr>
              <a:t>ellipsis) </a:t>
            </a:r>
            <a:r>
              <a:rPr lang="ar-SA" dirty="0">
                <a:cs typeface="+mj-cs"/>
              </a:rPr>
              <a:t>أو استرجاع/استباق أحداث (</a:t>
            </a:r>
            <a:r>
              <a:rPr lang="en-US" dirty="0">
                <a:cs typeface="+mj-cs"/>
              </a:rPr>
              <a:t>flashback/</a:t>
            </a:r>
            <a:r>
              <a:rPr lang="en-US" dirty="0" err="1">
                <a:cs typeface="+mj-cs"/>
              </a:rPr>
              <a:t>flashforward</a:t>
            </a:r>
            <a:r>
              <a:rPr lang="en-US" dirty="0">
                <a:cs typeface="+mj-cs"/>
              </a:rPr>
              <a:t>) </a:t>
            </a:r>
            <a:r>
              <a:rPr lang="ar-SA" dirty="0">
                <a:cs typeface="+mj-cs"/>
              </a:rPr>
              <a:t>أو تسريع الزمن عبر سلسلة لقطات متسارعة (</a:t>
            </a:r>
            <a:r>
              <a:rPr lang="en-US" dirty="0">
                <a:cs typeface="+mj-cs"/>
              </a:rPr>
              <a:t>montage sequence).</a:t>
            </a:r>
            <a:br>
              <a:rPr lang="en-US" dirty="0">
                <a:cs typeface="+mj-cs"/>
              </a:rPr>
            </a:br>
            <a:r>
              <a:rPr lang="ar-SA" b="1" dirty="0">
                <a:cs typeface="+mj-cs"/>
              </a:rPr>
              <a:t>تطبيق عملي:</a:t>
            </a:r>
            <a:r>
              <a:rPr lang="ar-SA" dirty="0">
                <a:cs typeface="+mj-cs"/>
              </a:rPr>
              <a:t> استخدم مونتاج لتلخيص فترة زمنية (مثل تدريبات أو رحلة مشروع) مع موسيقى قصيرة ومقاطع سريعة.</a:t>
            </a:r>
          </a:p>
          <a:p>
            <a:pPr algn="r" rtl="1">
              <a:lnSpc>
                <a:spcPct val="150000"/>
              </a:lnSpc>
            </a:pPr>
            <a:r>
              <a:rPr lang="ar-SA" b="1" dirty="0">
                <a:solidFill>
                  <a:srgbClr val="C00000"/>
                </a:solidFill>
                <a:cs typeface="+mj-cs"/>
              </a:rPr>
              <a:t>11. التصحيح اللوني والانسجام البصري (</a:t>
            </a:r>
            <a:r>
              <a:rPr lang="en-US" b="1" dirty="0">
                <a:solidFill>
                  <a:srgbClr val="C00000"/>
                </a:solidFill>
                <a:cs typeface="+mj-cs"/>
              </a:rPr>
              <a:t>Color &amp; Visual </a:t>
            </a:r>
            <a:r>
              <a:rPr lang="en-US" b="1" dirty="0" smtClean="0">
                <a:solidFill>
                  <a:srgbClr val="C00000"/>
                </a:solidFill>
                <a:cs typeface="+mj-cs"/>
              </a:rPr>
              <a:t>Matching</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ماذا تعني:</a:t>
            </a:r>
            <a:r>
              <a:rPr lang="ar-SA" dirty="0">
                <a:cs typeface="+mj-cs"/>
              </a:rPr>
              <a:t> الحفاظ على تماسك لوني بين اللقطات من ناحية توازن الأبيض، التعريض، النبرة اللونية حتى لا يشعر المشاهد بتغيير مفاجئ في المظهر.</a:t>
            </a:r>
            <a:br>
              <a:rPr lang="ar-SA" dirty="0">
                <a:cs typeface="+mj-cs"/>
              </a:rPr>
            </a:br>
            <a:r>
              <a:rPr lang="ar-SA" b="1" dirty="0">
                <a:cs typeface="+mj-cs"/>
              </a:rPr>
              <a:t>تطبيق عملي:</a:t>
            </a:r>
            <a:r>
              <a:rPr lang="ar-SA" dirty="0">
                <a:cs typeface="+mj-cs"/>
              </a:rPr>
              <a:t> بعد الـ“</a:t>
            </a:r>
            <a:r>
              <a:rPr lang="en-US" dirty="0">
                <a:cs typeface="+mj-cs"/>
              </a:rPr>
              <a:t>picture lock” </a:t>
            </a:r>
            <a:r>
              <a:rPr lang="ar-SA" dirty="0" smtClean="0">
                <a:cs typeface="+mj-cs"/>
              </a:rPr>
              <a:t> قم </a:t>
            </a:r>
            <a:r>
              <a:rPr lang="ar-SA" dirty="0">
                <a:cs typeface="+mj-cs"/>
              </a:rPr>
              <a:t>بعملية </a:t>
            </a:r>
            <a:r>
              <a:rPr lang="ar-SA" dirty="0" smtClean="0">
                <a:cs typeface="+mj-cs"/>
              </a:rPr>
              <a:t>ال–</a:t>
            </a:r>
            <a:r>
              <a:rPr lang="en-US" dirty="0" smtClean="0">
                <a:cs typeface="+mj-cs"/>
              </a:rPr>
              <a:t>color </a:t>
            </a:r>
            <a:r>
              <a:rPr lang="en-US" dirty="0">
                <a:cs typeface="+mj-cs"/>
              </a:rPr>
              <a:t>grading </a:t>
            </a:r>
            <a:r>
              <a:rPr lang="ar-SA" dirty="0">
                <a:cs typeface="+mj-cs"/>
              </a:rPr>
              <a:t>لضمان انسجام كل مشاهد المشهد الواحد.</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991791" y="872061"/>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القواعد العامة للمونتاج</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3542492034"/>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057670"/>
            <a:ext cx="3419656" cy="3410390"/>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991791" y="872061"/>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القواعد العامة للمونتاج</a:t>
            </a:r>
            <a:endParaRPr lang="ar-EG" sz="2800" b="1" dirty="0">
              <a:solidFill>
                <a:srgbClr val="00B0F0"/>
              </a:solidFill>
              <a:latin typeface="Simplified Arabic" pitchFamily="18" charset="-78"/>
              <a:cs typeface="Simplified Arabic" pitchFamily="18" charset="-78"/>
            </a:endParaRPr>
          </a:p>
        </p:txBody>
      </p:sp>
      <p:sp>
        <p:nvSpPr>
          <p:cNvPr id="19" name="TextBox 18">
            <a:extLst>
              <a:ext uri="{FF2B5EF4-FFF2-40B4-BE49-F238E27FC236}">
                <a16:creationId xmlns:a16="http://schemas.microsoft.com/office/drawing/2014/main" id="{4107BFBD-6BF9-5390-9F72-7D0A20F0A905}"/>
              </a:ext>
            </a:extLst>
          </p:cNvPr>
          <p:cNvSpPr txBox="1"/>
          <p:nvPr/>
        </p:nvSpPr>
        <p:spPr>
          <a:xfrm>
            <a:off x="3274046" y="1713144"/>
            <a:ext cx="8709662" cy="5078313"/>
          </a:xfrm>
          <a:prstGeom prst="rect">
            <a:avLst/>
          </a:prstGeom>
          <a:noFill/>
        </p:spPr>
        <p:txBody>
          <a:bodyPr wrap="square" rtlCol="0">
            <a:spAutoFit/>
          </a:bodyPr>
          <a:lstStyle/>
          <a:p>
            <a:pPr algn="r" rtl="1">
              <a:lnSpc>
                <a:spcPct val="150000"/>
              </a:lnSpc>
            </a:pPr>
            <a:r>
              <a:rPr lang="ar-SA" b="1" dirty="0">
                <a:solidFill>
                  <a:srgbClr val="C00000"/>
                </a:solidFill>
                <a:cs typeface="+mj-cs"/>
              </a:rPr>
              <a:t>12. </a:t>
            </a:r>
            <a:r>
              <a:rPr lang="ar-SA" b="1" dirty="0" smtClean="0">
                <a:solidFill>
                  <a:srgbClr val="C00000"/>
                </a:solidFill>
                <a:cs typeface="+mj-cs"/>
              </a:rPr>
              <a:t>إدارة الصوت ومهارات المونتاج الصوتي</a:t>
            </a:r>
          </a:p>
          <a:p>
            <a:pPr algn="r" rtl="1">
              <a:lnSpc>
                <a:spcPct val="150000"/>
              </a:lnSpc>
            </a:pPr>
            <a:r>
              <a:rPr lang="ar-SA" b="1" dirty="0" smtClean="0">
                <a:cs typeface="+mj-cs"/>
              </a:rPr>
              <a:t>ماذا تعني:</a:t>
            </a:r>
            <a:r>
              <a:rPr lang="ar-SA" dirty="0" smtClean="0">
                <a:cs typeface="+mj-cs"/>
              </a:rPr>
              <a:t> تنظيم حوار، إزالة الضوضاء، استخدام مؤثرات صوتية ودمج الموسيقى بمستويات مناسبة.</a:t>
            </a:r>
            <a:br>
              <a:rPr lang="ar-SA" dirty="0" smtClean="0">
                <a:cs typeface="+mj-cs"/>
              </a:rPr>
            </a:br>
            <a:r>
              <a:rPr lang="ar-SA" b="1" dirty="0" smtClean="0">
                <a:cs typeface="+mj-cs"/>
              </a:rPr>
              <a:t>تطبيق عملي:</a:t>
            </a:r>
            <a:r>
              <a:rPr lang="ar-SA" dirty="0" smtClean="0">
                <a:cs typeface="+mj-cs"/>
              </a:rPr>
              <a:t> احرص على وجود “</a:t>
            </a:r>
            <a:r>
              <a:rPr lang="en-US" dirty="0" smtClean="0">
                <a:cs typeface="+mj-cs"/>
              </a:rPr>
              <a:t>room tone” </a:t>
            </a:r>
            <a:r>
              <a:rPr lang="ar-SA" dirty="0" smtClean="0">
                <a:cs typeface="+mj-cs"/>
              </a:rPr>
              <a:t>لكل مشهد، نفّذ عمليات </a:t>
            </a:r>
            <a:r>
              <a:rPr lang="en-US" dirty="0" smtClean="0">
                <a:cs typeface="+mj-cs"/>
              </a:rPr>
              <a:t>ADR </a:t>
            </a:r>
            <a:r>
              <a:rPr lang="ar-SA" dirty="0" smtClean="0">
                <a:cs typeface="+mj-cs"/>
              </a:rPr>
              <a:t>إذا لزم، وادمج المؤثرات كي تبدو طبيعية (</a:t>
            </a:r>
            <a:r>
              <a:rPr lang="en-US" dirty="0" smtClean="0">
                <a:cs typeface="+mj-cs"/>
              </a:rPr>
              <a:t>Foley).</a:t>
            </a:r>
          </a:p>
          <a:p>
            <a:pPr algn="r" rtl="1">
              <a:lnSpc>
                <a:spcPct val="150000"/>
              </a:lnSpc>
            </a:pPr>
            <a:r>
              <a:rPr lang="ar-SA" b="1" dirty="0" smtClean="0">
                <a:solidFill>
                  <a:srgbClr val="C00000"/>
                </a:solidFill>
                <a:cs typeface="+mj-cs"/>
              </a:rPr>
              <a:t>13.قواعد </a:t>
            </a:r>
            <a:r>
              <a:rPr lang="ar-SA" b="1" dirty="0">
                <a:solidFill>
                  <a:srgbClr val="C00000"/>
                </a:solidFill>
                <a:cs typeface="+mj-cs"/>
              </a:rPr>
              <a:t>تقنية وتنظيمية </a:t>
            </a:r>
            <a:r>
              <a:rPr lang="en-US" b="1" dirty="0" smtClean="0">
                <a:solidFill>
                  <a:srgbClr val="C00000"/>
                </a:solidFill>
                <a:cs typeface="+mj-cs"/>
              </a:rPr>
              <a:t>Ingest </a:t>
            </a:r>
            <a:r>
              <a:rPr lang="en-US" b="1" dirty="0">
                <a:solidFill>
                  <a:srgbClr val="C00000"/>
                </a:solidFill>
                <a:cs typeface="+mj-cs"/>
              </a:rPr>
              <a:t>/ Workflow / Backup</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ماذا تشمل:</a:t>
            </a:r>
            <a:endParaRPr lang="ar-SA" dirty="0">
              <a:cs typeface="+mj-cs"/>
            </a:endParaRPr>
          </a:p>
          <a:p>
            <a:pPr algn="r" rtl="1">
              <a:lnSpc>
                <a:spcPct val="150000"/>
              </a:lnSpc>
            </a:pPr>
            <a:r>
              <a:rPr lang="ar-SA" b="1" dirty="0">
                <a:cs typeface="+mj-cs"/>
              </a:rPr>
              <a:t>التنسيق:</a:t>
            </a:r>
            <a:r>
              <a:rPr lang="ar-SA" dirty="0">
                <a:cs typeface="+mj-cs"/>
              </a:rPr>
              <a:t> احرص على نفس معدل الإطارات (</a:t>
            </a:r>
            <a:r>
              <a:rPr lang="en-US" dirty="0">
                <a:cs typeface="+mj-cs"/>
              </a:rPr>
              <a:t>frame rate)، </a:t>
            </a:r>
            <a:r>
              <a:rPr lang="ar-SA" dirty="0">
                <a:cs typeface="+mj-cs"/>
              </a:rPr>
              <a:t>الدقة (</a:t>
            </a:r>
            <a:r>
              <a:rPr lang="en-US" dirty="0">
                <a:cs typeface="+mj-cs"/>
              </a:rPr>
              <a:t>resolution)، </a:t>
            </a:r>
            <a:r>
              <a:rPr lang="ar-SA" dirty="0">
                <a:cs typeface="+mj-cs"/>
              </a:rPr>
              <a:t>ونفس المسارات الصوتية.</a:t>
            </a:r>
          </a:p>
          <a:p>
            <a:pPr algn="r" rtl="1">
              <a:lnSpc>
                <a:spcPct val="150000"/>
              </a:lnSpc>
            </a:pPr>
            <a:r>
              <a:rPr lang="ar-SA" b="1" dirty="0">
                <a:cs typeface="+mj-cs"/>
              </a:rPr>
              <a:t>الملفات الوصفية:</a:t>
            </a:r>
            <a:r>
              <a:rPr lang="ar-SA" dirty="0">
                <a:cs typeface="+mj-cs"/>
              </a:rPr>
              <a:t> ضع أسماء واضحة للملفات (</a:t>
            </a:r>
            <a:r>
              <a:rPr lang="en-US" dirty="0">
                <a:cs typeface="+mj-cs"/>
              </a:rPr>
              <a:t>scene_shot_take_v01).</a:t>
            </a:r>
          </a:p>
          <a:p>
            <a:pPr algn="r" rtl="1">
              <a:lnSpc>
                <a:spcPct val="150000"/>
              </a:lnSpc>
            </a:pPr>
            <a:r>
              <a:rPr lang="ar-SA" b="1" dirty="0">
                <a:cs typeface="+mj-cs"/>
              </a:rPr>
              <a:t>البروكسي:</a:t>
            </a:r>
            <a:r>
              <a:rPr lang="ar-SA" dirty="0">
                <a:cs typeface="+mj-cs"/>
              </a:rPr>
              <a:t> استخدم ملفات بروكسي للعمل السلس على الأجهزة الضعيفة ثم استبدالها بالأصلية قبل التصدير.</a:t>
            </a:r>
          </a:p>
          <a:p>
            <a:pPr algn="r" rtl="1">
              <a:lnSpc>
                <a:spcPct val="150000"/>
              </a:lnSpc>
            </a:pPr>
            <a:r>
              <a:rPr lang="ar-SA" b="1" dirty="0">
                <a:cs typeface="+mj-cs"/>
              </a:rPr>
              <a:t>النسخ الاحتياطي:</a:t>
            </a:r>
            <a:r>
              <a:rPr lang="ar-SA" dirty="0">
                <a:cs typeface="+mj-cs"/>
              </a:rPr>
              <a:t> نظام نسخ احتياطي متعدد (محلي + خارجي + سحابي).</a:t>
            </a:r>
          </a:p>
          <a:p>
            <a:pPr algn="r" rtl="1">
              <a:lnSpc>
                <a:spcPct val="150000"/>
              </a:lnSpc>
            </a:pPr>
            <a:r>
              <a:rPr lang="ar-SA" b="1" dirty="0">
                <a:cs typeface="+mj-cs"/>
              </a:rPr>
              <a:t>نسخ الإصدارات:</a:t>
            </a:r>
            <a:r>
              <a:rPr lang="ar-SA" dirty="0">
                <a:cs typeface="+mj-cs"/>
              </a:rPr>
              <a:t> احتفظ بـ</a:t>
            </a:r>
            <a:r>
              <a:rPr lang="en-US" dirty="0">
                <a:cs typeface="+mj-cs"/>
              </a:rPr>
              <a:t>rough cut، fine cut، picture lock، deliverables.</a:t>
            </a:r>
            <a:br>
              <a:rPr lang="en-US" dirty="0">
                <a:cs typeface="+mj-cs"/>
              </a:rPr>
            </a:br>
            <a:r>
              <a:rPr lang="ar-SA" b="1" dirty="0">
                <a:cs typeface="+mj-cs"/>
              </a:rPr>
              <a:t>نصيحة:</a:t>
            </a:r>
            <a:r>
              <a:rPr lang="ar-SA" dirty="0">
                <a:cs typeface="+mj-cs"/>
              </a:rPr>
              <a:t> ضع قواعد </a:t>
            </a:r>
            <a:r>
              <a:rPr lang="en-US" dirty="0">
                <a:cs typeface="+mj-cs"/>
              </a:rPr>
              <a:t>naming convention </a:t>
            </a:r>
            <a:r>
              <a:rPr lang="ar-SA" dirty="0">
                <a:cs typeface="+mj-cs"/>
              </a:rPr>
              <a:t>من البداية ولا تحيد عنها</a:t>
            </a:r>
            <a:r>
              <a:rPr lang="ar-SA" dirty="0" smtClean="0">
                <a:cs typeface="+mj-cs"/>
              </a:rPr>
              <a:t>.</a:t>
            </a:r>
            <a:endParaRPr lang="ar-SA" dirty="0">
              <a:cs typeface="+mj-cs"/>
            </a:endParaRPr>
          </a:p>
        </p:txBody>
      </p:sp>
    </p:spTree>
    <p:extLst>
      <p:ext uri="{BB962C8B-B14F-4D97-AF65-F5344CB8AC3E}">
        <p14:creationId xmlns:p14="http://schemas.microsoft.com/office/powerpoint/2010/main" val="1931547063"/>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0732" y="1138593"/>
            <a:ext cx="3386537" cy="190492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 </a:t>
            </a: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991791" y="872061"/>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القواعد العامة للمونتاج</a:t>
            </a:r>
            <a:endParaRPr lang="ar-EG" sz="2800" b="1" dirty="0">
              <a:solidFill>
                <a:srgbClr val="00B0F0"/>
              </a:solidFill>
              <a:latin typeface="Simplified Arabic" pitchFamily="18" charset="-78"/>
              <a:cs typeface="Simplified Arabic" pitchFamily="18" charset="-78"/>
            </a:endParaRPr>
          </a:p>
        </p:txBody>
      </p:sp>
      <p:sp>
        <p:nvSpPr>
          <p:cNvPr id="19" name="TextBox 18">
            <a:extLst>
              <a:ext uri="{FF2B5EF4-FFF2-40B4-BE49-F238E27FC236}">
                <a16:creationId xmlns:a16="http://schemas.microsoft.com/office/drawing/2014/main" id="{4107BFBD-6BF9-5390-9F72-7D0A20F0A905}"/>
              </a:ext>
            </a:extLst>
          </p:cNvPr>
          <p:cNvSpPr txBox="1"/>
          <p:nvPr/>
        </p:nvSpPr>
        <p:spPr>
          <a:xfrm>
            <a:off x="3274046" y="1713144"/>
            <a:ext cx="8709662" cy="5493812"/>
          </a:xfrm>
          <a:prstGeom prst="rect">
            <a:avLst/>
          </a:prstGeom>
          <a:noFill/>
        </p:spPr>
        <p:txBody>
          <a:bodyPr wrap="square" rtlCol="0">
            <a:spAutoFit/>
          </a:bodyPr>
          <a:lstStyle/>
          <a:p>
            <a:pPr algn="r" rtl="1">
              <a:lnSpc>
                <a:spcPct val="150000"/>
              </a:lnSpc>
            </a:pPr>
            <a:r>
              <a:rPr lang="ar-SA" b="1" dirty="0" smtClean="0">
                <a:solidFill>
                  <a:srgbClr val="C00000"/>
                </a:solidFill>
                <a:cs typeface="+mj-cs"/>
              </a:rPr>
              <a:t>14</a:t>
            </a:r>
            <a:r>
              <a:rPr lang="ar-SA" b="1" dirty="0">
                <a:solidFill>
                  <a:srgbClr val="C00000"/>
                </a:solidFill>
                <a:cs typeface="+mj-cs"/>
              </a:rPr>
              <a:t>. حقوق واعتبارات أخلاقية (خصوصًا في الوثائقي)</a:t>
            </a:r>
          </a:p>
          <a:p>
            <a:pPr algn="r" rtl="1">
              <a:lnSpc>
                <a:spcPct val="150000"/>
              </a:lnSpc>
            </a:pPr>
            <a:r>
              <a:rPr lang="ar-SA" b="1" dirty="0">
                <a:cs typeface="+mj-cs"/>
              </a:rPr>
              <a:t>ماذا تعني:</a:t>
            </a:r>
            <a:r>
              <a:rPr lang="ar-SA" dirty="0">
                <a:cs typeface="+mj-cs"/>
              </a:rPr>
              <a:t> لا تُجتزأ تصريحات خارج سياقها لتغيير معناها؛ احترم حقوق الملكية للموسيقى والصور؛ وضّح المواد المُعدلة إن لزم (مثال: إعادة تمثيل أو مشاهد معادة).</a:t>
            </a:r>
            <a:br>
              <a:rPr lang="ar-SA" dirty="0">
                <a:cs typeface="+mj-cs"/>
              </a:rPr>
            </a:br>
            <a:r>
              <a:rPr lang="ar-SA" b="1" dirty="0">
                <a:cs typeface="+mj-cs"/>
              </a:rPr>
              <a:t>تطبيق عملي:</a:t>
            </a:r>
            <a:r>
              <a:rPr lang="ar-SA" dirty="0">
                <a:cs typeface="+mj-cs"/>
              </a:rPr>
              <a:t> وثّق مصادر لقطات الأرشيف، اطلب إذن استخدام المواد، وكن شفافًا في التحرير الصحفي</a:t>
            </a:r>
            <a:r>
              <a:rPr lang="ar-SA" dirty="0" smtClean="0">
                <a:cs typeface="+mj-cs"/>
              </a:rPr>
              <a:t>.</a:t>
            </a:r>
          </a:p>
          <a:p>
            <a:pPr algn="r" rtl="1"/>
            <a:r>
              <a:rPr lang="ar-SA" b="1" dirty="0">
                <a:solidFill>
                  <a:srgbClr val="C00000"/>
                </a:solidFill>
              </a:rPr>
              <a:t>15. التكييف للمنصات </a:t>
            </a:r>
            <a:r>
              <a:rPr lang="en-US" b="1" dirty="0" smtClean="0">
                <a:solidFill>
                  <a:srgbClr val="C00000"/>
                </a:solidFill>
              </a:rPr>
              <a:t>Aspect </a:t>
            </a:r>
            <a:r>
              <a:rPr lang="en-US" b="1" dirty="0">
                <a:solidFill>
                  <a:srgbClr val="C00000"/>
                </a:solidFill>
              </a:rPr>
              <a:t>Ratio / Duration / Captions</a:t>
            </a:r>
            <a:r>
              <a:rPr lang="en-US" b="1" dirty="0" smtClean="0">
                <a:solidFill>
                  <a:srgbClr val="C00000"/>
                </a:solidFill>
              </a:rPr>
              <a:t>)</a:t>
            </a:r>
            <a:r>
              <a:rPr lang="ar-SA" b="1" dirty="0" smtClean="0">
                <a:solidFill>
                  <a:srgbClr val="C00000"/>
                </a:solidFill>
              </a:rPr>
              <a:t>)</a:t>
            </a:r>
            <a:endParaRPr lang="en-US" b="1" dirty="0">
              <a:solidFill>
                <a:srgbClr val="C00000"/>
              </a:solidFill>
            </a:endParaRPr>
          </a:p>
          <a:p>
            <a:pPr algn="r" rtl="1"/>
            <a:r>
              <a:rPr lang="ar-SA" b="1" dirty="0">
                <a:cs typeface="+mj-cs"/>
              </a:rPr>
              <a:t>ماذا تعني:</a:t>
            </a:r>
            <a:r>
              <a:rPr lang="ar-SA" dirty="0">
                <a:cs typeface="+mj-cs"/>
              </a:rPr>
              <a:t> كل منصة لها متطلبات—يوتيوب (16:9) مقابل إنستغرام ريلز (9:16) — طول الفيديو يؤثر اختيار القطع والأسلوب. إضافة ترجمات </a:t>
            </a:r>
            <a:r>
              <a:rPr lang="en-US" dirty="0" smtClean="0">
                <a:cs typeface="+mj-cs"/>
              </a:rPr>
              <a:t>subtitles</a:t>
            </a:r>
            <a:r>
              <a:rPr lang="en-US" dirty="0">
                <a:cs typeface="+mj-cs"/>
              </a:rPr>
              <a:t>) </a:t>
            </a:r>
            <a:r>
              <a:rPr lang="ar-SA" dirty="0">
                <a:cs typeface="+mj-cs"/>
              </a:rPr>
              <a:t>أساسية للمنصات </a:t>
            </a:r>
            <a:r>
              <a:rPr lang="ar-SA" dirty="0" smtClean="0">
                <a:cs typeface="+mj-cs"/>
              </a:rPr>
              <a:t>الاجتماعية).</a:t>
            </a:r>
            <a:r>
              <a:rPr lang="ar-SA" dirty="0">
                <a:cs typeface="+mj-cs"/>
              </a:rPr>
              <a:t/>
            </a:r>
            <a:br>
              <a:rPr lang="ar-SA" dirty="0">
                <a:cs typeface="+mj-cs"/>
              </a:rPr>
            </a:br>
            <a:r>
              <a:rPr lang="ar-SA" b="1" dirty="0">
                <a:cs typeface="+mj-cs"/>
              </a:rPr>
              <a:t>تطبيق عملي:</a:t>
            </a:r>
            <a:r>
              <a:rPr lang="ar-SA" dirty="0">
                <a:cs typeface="+mj-cs"/>
              </a:rPr>
              <a:t> أعدّ نسخًا قصيرة (</a:t>
            </a:r>
            <a:r>
              <a:rPr lang="en-US" dirty="0" err="1" smtClean="0">
                <a:cs typeface="+mj-cs"/>
              </a:rPr>
              <a:t>cutdowns</a:t>
            </a:r>
            <a:r>
              <a:rPr lang="en-US" dirty="0" smtClean="0">
                <a:cs typeface="+mj-cs"/>
              </a:rPr>
              <a:t> </a:t>
            </a:r>
            <a:r>
              <a:rPr lang="ar-SA" dirty="0" smtClean="0">
                <a:cs typeface="+mj-cs"/>
              </a:rPr>
              <a:t>) من </a:t>
            </a:r>
            <a:r>
              <a:rPr lang="ar-SA" dirty="0">
                <a:cs typeface="+mj-cs"/>
              </a:rPr>
              <a:t>الفيديو الكامل لترويج على السوشيال ميديا، واضبط التسميات والأبعاد.</a:t>
            </a:r>
          </a:p>
          <a:p>
            <a:pPr algn="r" rtl="1"/>
            <a:r>
              <a:rPr lang="ar-SA" b="1" dirty="0">
                <a:solidFill>
                  <a:srgbClr val="C00000"/>
                </a:solidFill>
              </a:rPr>
              <a:t>16. </a:t>
            </a:r>
            <a:r>
              <a:rPr lang="ar-SA" b="1" dirty="0">
                <a:solidFill>
                  <a:srgbClr val="C00000"/>
                </a:solidFill>
                <a:cs typeface="+mj-cs"/>
              </a:rPr>
              <a:t>منهجية العمل: من الـ</a:t>
            </a:r>
            <a:r>
              <a:rPr lang="en-US" b="1" dirty="0">
                <a:solidFill>
                  <a:srgbClr val="C00000"/>
                </a:solidFill>
                <a:cs typeface="+mj-cs"/>
              </a:rPr>
              <a:t>Rough Cut </a:t>
            </a:r>
            <a:r>
              <a:rPr lang="ar-SA" b="1" dirty="0">
                <a:solidFill>
                  <a:srgbClr val="C00000"/>
                </a:solidFill>
                <a:cs typeface="+mj-cs"/>
              </a:rPr>
              <a:t>إلى الـ</a:t>
            </a:r>
            <a:r>
              <a:rPr lang="en-US" b="1" dirty="0">
                <a:solidFill>
                  <a:srgbClr val="C00000"/>
                </a:solidFill>
                <a:cs typeface="+mj-cs"/>
              </a:rPr>
              <a:t>Picture Lock</a:t>
            </a:r>
          </a:p>
          <a:p>
            <a:pPr algn="r" rtl="1">
              <a:lnSpc>
                <a:spcPct val="150000"/>
              </a:lnSpc>
            </a:pPr>
            <a:r>
              <a:rPr lang="en-US" b="1" dirty="0" smtClean="0">
                <a:cs typeface="+mj-cs"/>
              </a:rPr>
              <a:t>Assembly Cut</a:t>
            </a:r>
            <a:r>
              <a:rPr lang="en-US" dirty="0" smtClean="0">
                <a:cs typeface="+mj-cs"/>
              </a:rPr>
              <a:t> </a:t>
            </a:r>
            <a:r>
              <a:rPr lang="ar-SA" dirty="0" smtClean="0">
                <a:cs typeface="+mj-cs"/>
              </a:rPr>
              <a:t> ترتيب </a:t>
            </a:r>
            <a:r>
              <a:rPr lang="ar-SA" dirty="0">
                <a:cs typeface="+mj-cs"/>
              </a:rPr>
              <a:t>أولي لكل اللقطات حسب السيناريو.</a:t>
            </a:r>
          </a:p>
          <a:p>
            <a:pPr algn="r" rtl="1">
              <a:lnSpc>
                <a:spcPct val="150000"/>
              </a:lnSpc>
            </a:pPr>
            <a:r>
              <a:rPr lang="ar-SA" b="1" dirty="0" smtClean="0">
                <a:cs typeface="+mj-cs"/>
              </a:rPr>
              <a:t> </a:t>
            </a:r>
            <a:r>
              <a:rPr lang="en-US" b="1" dirty="0" smtClean="0">
                <a:cs typeface="+mj-cs"/>
              </a:rPr>
              <a:t>Rough Cut</a:t>
            </a:r>
            <a:r>
              <a:rPr lang="en-US" dirty="0" smtClean="0">
                <a:cs typeface="+mj-cs"/>
              </a:rPr>
              <a:t> </a:t>
            </a:r>
            <a:r>
              <a:rPr lang="ar-SA" dirty="0" smtClean="0">
                <a:cs typeface="+mj-cs"/>
              </a:rPr>
              <a:t> إزالة </a:t>
            </a:r>
            <a:r>
              <a:rPr lang="ar-SA" dirty="0">
                <a:cs typeface="+mj-cs"/>
              </a:rPr>
              <a:t>الوصلات الضعيفة، بدء بناء الإيقاع.</a:t>
            </a:r>
          </a:p>
          <a:p>
            <a:pPr algn="r" rtl="1">
              <a:lnSpc>
                <a:spcPct val="150000"/>
              </a:lnSpc>
            </a:pPr>
            <a:r>
              <a:rPr lang="en-US" b="1" dirty="0" smtClean="0">
                <a:cs typeface="+mj-cs"/>
              </a:rPr>
              <a:t>Fine Cut</a:t>
            </a:r>
            <a:r>
              <a:rPr lang="en-US" dirty="0" smtClean="0">
                <a:cs typeface="+mj-cs"/>
              </a:rPr>
              <a:t> </a:t>
            </a:r>
            <a:r>
              <a:rPr lang="ar-SA" dirty="0" smtClean="0">
                <a:cs typeface="+mj-cs"/>
              </a:rPr>
              <a:t> ضبط </a:t>
            </a:r>
            <a:r>
              <a:rPr lang="ar-SA" dirty="0">
                <a:cs typeface="+mj-cs"/>
              </a:rPr>
              <a:t>الإيقاع والتفاصيل الدقيقة.</a:t>
            </a:r>
          </a:p>
          <a:p>
            <a:pPr algn="r" rtl="1">
              <a:lnSpc>
                <a:spcPct val="150000"/>
              </a:lnSpc>
            </a:pPr>
            <a:r>
              <a:rPr lang="ar-SA" b="1" dirty="0" smtClean="0">
                <a:cs typeface="+mj-cs"/>
              </a:rPr>
              <a:t> </a:t>
            </a:r>
            <a:r>
              <a:rPr lang="en-US" b="1" dirty="0" smtClean="0">
                <a:cs typeface="+mj-cs"/>
              </a:rPr>
              <a:t>Picture Lock</a:t>
            </a:r>
            <a:r>
              <a:rPr lang="en-US" dirty="0" smtClean="0">
                <a:cs typeface="+mj-cs"/>
              </a:rPr>
              <a:t> </a:t>
            </a:r>
            <a:r>
              <a:rPr lang="ar-SA" dirty="0" smtClean="0">
                <a:cs typeface="+mj-cs"/>
              </a:rPr>
              <a:t> إغلاق </a:t>
            </a:r>
            <a:r>
              <a:rPr lang="ar-SA" dirty="0">
                <a:cs typeface="+mj-cs"/>
              </a:rPr>
              <a:t>الصورة نهائيًا (لا مزيد من التغييرات في اللقطات) قبل تسليم الصوت واللون.</a:t>
            </a:r>
            <a:br>
              <a:rPr lang="ar-SA" dirty="0">
                <a:cs typeface="+mj-cs"/>
              </a:rPr>
            </a:br>
            <a:endParaRPr lang="en-US" dirty="0">
              <a:cs typeface="+mj-cs"/>
            </a:endParaRPr>
          </a:p>
        </p:txBody>
      </p:sp>
    </p:spTree>
    <p:extLst>
      <p:ext uri="{BB962C8B-B14F-4D97-AF65-F5344CB8AC3E}">
        <p14:creationId xmlns:p14="http://schemas.microsoft.com/office/powerpoint/2010/main" val="1193957559"/>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918447" y="1622658"/>
            <a:ext cx="793835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5138164" y="1718473"/>
            <a:ext cx="4095702" cy="523220"/>
          </a:xfrm>
          <a:prstGeom prst="rect">
            <a:avLst/>
          </a:prstGeom>
          <a:noFill/>
        </p:spPr>
        <p:txBody>
          <a:bodyPr wrap="square" rtlCol="0">
            <a:spAutoFit/>
          </a:bodyPr>
          <a:lstStyle/>
          <a:p>
            <a:pPr algn="just" rtl="1"/>
            <a:r>
              <a:rPr lang="ar-SA" sz="2800" b="1" spc="30" dirty="0">
                <a:solidFill>
                  <a:srgbClr val="00B0F0"/>
                </a:solidFill>
                <a:latin typeface="Arial Black" panose="020B0A04020102020204" pitchFamily="34" charset="0"/>
              </a:rPr>
              <a:t>أستخدمات </a:t>
            </a:r>
            <a:r>
              <a:rPr lang="ar-SA" sz="2800" b="1" spc="30" dirty="0" smtClean="0">
                <a:solidFill>
                  <a:srgbClr val="00B0F0"/>
                </a:solidFill>
                <a:latin typeface="Arial Black" panose="020B0A04020102020204" pitchFamily="34" charset="0"/>
              </a:rPr>
              <a:t>المونتاج </a:t>
            </a:r>
            <a:endParaRPr lang="ar-SA" sz="2800" b="1" dirty="0">
              <a:solidFill>
                <a:srgbClr val="00B0F0"/>
              </a:solidFill>
              <a:latin typeface="Arial Black" panose="020B0A04020102020204" pitchFamily="34" charset="0"/>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p14:dur="0" advTm="20224"/>
    </mc:Choice>
    <mc:Fallback xmlns="">
      <p:transition advTm="202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6536" cy="190492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أستخدمات المونتاج</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649273" y="2263309"/>
            <a:ext cx="8417320" cy="3416320"/>
          </a:xfrm>
          <a:prstGeom prst="rect">
            <a:avLst/>
          </a:prstGeom>
          <a:noFill/>
        </p:spPr>
        <p:txBody>
          <a:bodyPr wrap="square" rtlCol="0">
            <a:spAutoFit/>
          </a:bodyPr>
          <a:lstStyle/>
          <a:p>
            <a:pPr algn="r" rtl="1">
              <a:lnSpc>
                <a:spcPct val="150000"/>
              </a:lnSpc>
            </a:pPr>
            <a:r>
              <a:rPr lang="ar-SA" b="1" dirty="0">
                <a:solidFill>
                  <a:srgbClr val="C00000"/>
                </a:solidFill>
                <a:cs typeface="+mj-cs"/>
              </a:rPr>
              <a:t>1. السينما والدراما الروائية</a:t>
            </a:r>
          </a:p>
          <a:p>
            <a:pPr algn="r" rtl="1">
              <a:lnSpc>
                <a:spcPct val="150000"/>
              </a:lnSpc>
            </a:pPr>
            <a:r>
              <a:rPr lang="ar-SA" b="1" dirty="0">
                <a:cs typeface="+mj-cs"/>
              </a:rPr>
              <a:t>الهدف:</a:t>
            </a:r>
            <a:r>
              <a:rPr lang="ar-SA" dirty="0">
                <a:cs typeface="+mj-cs"/>
              </a:rPr>
              <a:t> بناء سرد درامي، تطوير شخصيات، خلق إحساس زمني ومكاني.</a:t>
            </a:r>
            <a:br>
              <a:rPr lang="ar-SA" dirty="0">
                <a:cs typeface="+mj-cs"/>
              </a:rPr>
            </a:br>
            <a:r>
              <a:rPr lang="ar-SA" b="1" dirty="0">
                <a:cs typeface="+mj-cs"/>
              </a:rPr>
              <a:t>وظائف المونتاج هنا:</a:t>
            </a:r>
            <a:r>
              <a:rPr lang="ar-SA" dirty="0">
                <a:cs typeface="+mj-cs"/>
              </a:rPr>
              <a:t> ترتيب المشاهد، خلق تصاعد درامي، بناء توتر، استخدام مونتاج متقطع أو متوازي (</a:t>
            </a:r>
            <a:r>
              <a:rPr lang="en-US" dirty="0">
                <a:cs typeface="+mj-cs"/>
              </a:rPr>
              <a:t>crosscutting)، </a:t>
            </a:r>
            <a:r>
              <a:rPr lang="ar-SA" dirty="0">
                <a:cs typeface="+mj-cs"/>
              </a:rPr>
              <a:t>عمل </a:t>
            </a:r>
            <a:r>
              <a:rPr lang="en-US" dirty="0">
                <a:cs typeface="+mj-cs"/>
              </a:rPr>
              <a:t>montage sequence </a:t>
            </a:r>
            <a:r>
              <a:rPr lang="ar-SA" dirty="0">
                <a:cs typeface="+mj-cs"/>
              </a:rPr>
              <a:t>لتلخيص الزمن.</a:t>
            </a:r>
            <a:br>
              <a:rPr lang="ar-SA" dirty="0">
                <a:cs typeface="+mj-cs"/>
              </a:rPr>
            </a:br>
            <a:r>
              <a:rPr lang="ar-SA" b="1" dirty="0">
                <a:cs typeface="+mj-cs"/>
              </a:rPr>
              <a:t>تقنيات نموذجية:</a:t>
            </a:r>
            <a:r>
              <a:rPr lang="ar-SA" dirty="0">
                <a:cs typeface="+mj-cs"/>
              </a:rPr>
              <a:t> </a:t>
            </a:r>
            <a:r>
              <a:rPr lang="en-US" dirty="0">
                <a:cs typeface="+mj-cs"/>
              </a:rPr>
              <a:t>match cuts، shot/ reverse shot </a:t>
            </a:r>
            <a:r>
              <a:rPr lang="ar-SA" dirty="0">
                <a:cs typeface="+mj-cs"/>
              </a:rPr>
              <a:t>للحوار، قطع على الحركة، قطع على النظرة.</a:t>
            </a:r>
            <a:br>
              <a:rPr lang="ar-SA" dirty="0">
                <a:cs typeface="+mj-cs"/>
              </a:rPr>
            </a:br>
            <a:r>
              <a:rPr lang="ar-SA" b="1" dirty="0">
                <a:cs typeface="+mj-cs"/>
              </a:rPr>
              <a:t>تسليم:</a:t>
            </a:r>
            <a:r>
              <a:rPr lang="ar-SA" dirty="0">
                <a:cs typeface="+mj-cs"/>
              </a:rPr>
              <a:t> ملفات عالية الجودة (</a:t>
            </a:r>
            <a:r>
              <a:rPr lang="en-US" dirty="0" err="1">
                <a:cs typeface="+mj-cs"/>
              </a:rPr>
              <a:t>ProRes</a:t>
            </a:r>
            <a:r>
              <a:rPr lang="en-US" dirty="0">
                <a:cs typeface="+mj-cs"/>
              </a:rPr>
              <a:t>/</a:t>
            </a:r>
            <a:r>
              <a:rPr lang="en-US" dirty="0" err="1">
                <a:cs typeface="+mj-cs"/>
              </a:rPr>
              <a:t>DNxHR</a:t>
            </a:r>
            <a:r>
              <a:rPr lang="en-US" dirty="0">
                <a:cs typeface="+mj-cs"/>
              </a:rPr>
              <a:t> </a:t>
            </a:r>
            <a:r>
              <a:rPr lang="ar-SA" dirty="0">
                <a:cs typeface="+mj-cs"/>
              </a:rPr>
              <a:t>أو </a:t>
            </a:r>
            <a:r>
              <a:rPr lang="en-US" dirty="0">
                <a:cs typeface="+mj-cs"/>
              </a:rPr>
              <a:t>DCP </a:t>
            </a:r>
            <a:r>
              <a:rPr lang="ar-SA" dirty="0">
                <a:cs typeface="+mj-cs"/>
              </a:rPr>
              <a:t>للفيلم السينمائي).</a:t>
            </a:r>
            <a:br>
              <a:rPr lang="ar-SA" dirty="0">
                <a:cs typeface="+mj-cs"/>
              </a:rPr>
            </a:br>
            <a:r>
              <a:rPr lang="ar-SA" b="1" dirty="0">
                <a:cs typeface="+mj-cs"/>
              </a:rPr>
              <a:t>ملاحظة:</a:t>
            </a:r>
            <a:r>
              <a:rPr lang="ar-SA" dirty="0">
                <a:cs typeface="+mj-cs"/>
              </a:rPr>
              <a:t> المونتاج يمكن أن يغير "أداء" الممثل بانتقاء اللقطات المناسبة.</a:t>
            </a:r>
          </a:p>
          <a:p>
            <a:pPr algn="r" rtl="1">
              <a:lnSpc>
                <a:spcPct val="150000"/>
              </a:lnSpc>
            </a:pPr>
            <a:endParaRPr lang="ar-EG"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818" y="1335074"/>
            <a:ext cx="3404657" cy="2269772"/>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1919919"/>
            <a:ext cx="8417320" cy="5539978"/>
          </a:xfrm>
          <a:prstGeom prst="rect">
            <a:avLst/>
          </a:prstGeom>
          <a:noFill/>
        </p:spPr>
        <p:txBody>
          <a:bodyPr wrap="square" rtlCol="0">
            <a:spAutoFit/>
          </a:bodyPr>
          <a:lstStyle/>
          <a:p>
            <a:pPr algn="just" rtl="1">
              <a:lnSpc>
                <a:spcPct val="200000"/>
              </a:lnSpc>
            </a:pPr>
            <a:endParaRPr lang="en-US" altLang="en-US" dirty="0">
              <a:latin typeface="Arial" panose="020B0604020202020204" pitchFamily="34" charset="0"/>
              <a:cs typeface="+mj-cs"/>
            </a:endParaRPr>
          </a:p>
          <a:p>
            <a:pPr algn="r" rtl="1">
              <a:lnSpc>
                <a:spcPct val="150000"/>
              </a:lnSpc>
            </a:pPr>
            <a:r>
              <a:rPr lang="ar-SA" sz="2000" b="1" dirty="0" smtClean="0">
                <a:solidFill>
                  <a:srgbClr val="C00000"/>
                </a:solidFill>
              </a:rPr>
              <a:t>2. </a:t>
            </a:r>
            <a:r>
              <a:rPr lang="ar-SA" sz="2000" b="1" dirty="0">
                <a:solidFill>
                  <a:srgbClr val="C00000"/>
                </a:solidFill>
              </a:rPr>
              <a:t>التلفزيون والمسلسلات</a:t>
            </a:r>
          </a:p>
          <a:p>
            <a:pPr algn="r" rtl="1">
              <a:lnSpc>
                <a:spcPct val="150000"/>
              </a:lnSpc>
            </a:pPr>
            <a:r>
              <a:rPr lang="ar-SA" sz="2000" b="1" dirty="0"/>
              <a:t>الهدف:</a:t>
            </a:r>
            <a:r>
              <a:rPr lang="ar-SA" sz="2000" dirty="0"/>
              <a:t> استمرارية الحلقات، إبقاء الجمهور، توزيع الحبكات عبر حلقات.</a:t>
            </a:r>
            <a:br>
              <a:rPr lang="ar-SA" sz="2000" dirty="0"/>
            </a:br>
            <a:r>
              <a:rPr lang="ar-SA" sz="2000" b="1" dirty="0"/>
              <a:t>وظائف:</a:t>
            </a:r>
            <a:r>
              <a:rPr lang="ar-SA" sz="2000" dirty="0"/>
              <a:t> حفظ الاتساق بين الحلقات، صنع مقاطع تشويقية (</a:t>
            </a:r>
            <a:r>
              <a:rPr lang="en-US" sz="2000" dirty="0" smtClean="0"/>
              <a:t>teasers </a:t>
            </a:r>
            <a:r>
              <a:rPr lang="ar-SA" sz="2000" dirty="0"/>
              <a:t>و</a:t>
            </a:r>
            <a:r>
              <a:rPr lang="en-US" sz="2000" dirty="0"/>
              <a:t>closing </a:t>
            </a:r>
            <a:r>
              <a:rPr lang="en-US" sz="2000" dirty="0" smtClean="0"/>
              <a:t>hooks</a:t>
            </a:r>
            <a:r>
              <a:rPr lang="ar-SA" sz="2000" dirty="0" smtClean="0"/>
              <a:t>)</a:t>
            </a:r>
            <a:r>
              <a:rPr lang="en-US" sz="2000" dirty="0" smtClean="0"/>
              <a:t>، </a:t>
            </a:r>
            <a:r>
              <a:rPr lang="ar-SA" sz="2000" dirty="0"/>
              <a:t>إدارة النسخ (</a:t>
            </a:r>
            <a:r>
              <a:rPr lang="en-US" sz="2000" dirty="0"/>
              <a:t>broadcast vs streaming </a:t>
            </a:r>
            <a:r>
              <a:rPr lang="en-US" sz="2000" dirty="0" smtClean="0"/>
              <a:t>versions</a:t>
            </a:r>
            <a:r>
              <a:rPr lang="ar-SA" sz="2000" dirty="0" smtClean="0"/>
              <a:t>).</a:t>
            </a:r>
          </a:p>
          <a:p>
            <a:pPr algn="r" rtl="1">
              <a:lnSpc>
                <a:spcPct val="150000"/>
              </a:lnSpc>
            </a:pPr>
            <a:r>
              <a:rPr lang="ar-SA" sz="2000" b="1" dirty="0" smtClean="0"/>
              <a:t>تقنيات</a:t>
            </a:r>
            <a:r>
              <a:rPr lang="ar-SA" sz="2000" b="1" dirty="0"/>
              <a:t>:</a:t>
            </a:r>
            <a:r>
              <a:rPr lang="ar-SA" sz="2000" dirty="0"/>
              <a:t> نسخ متعددة للـ</a:t>
            </a:r>
            <a:r>
              <a:rPr lang="en-US" sz="2000" dirty="0"/>
              <a:t>runtime </a:t>
            </a:r>
            <a:r>
              <a:rPr lang="ar-SA" sz="2000" dirty="0"/>
              <a:t> </a:t>
            </a:r>
            <a:r>
              <a:rPr lang="ar-SA" sz="2000" dirty="0" smtClean="0"/>
              <a:t>اصدارات </a:t>
            </a:r>
            <a:r>
              <a:rPr lang="ar-SA" sz="2000" dirty="0"/>
              <a:t>لإعلان، لحلقات مدته 45 دقيقة ونسخة مختصرة للـ</a:t>
            </a:r>
            <a:r>
              <a:rPr lang="en-US" sz="2000" dirty="0"/>
              <a:t>streaming</a:t>
            </a:r>
            <a:r>
              <a:rPr lang="en-US" sz="2000" dirty="0" smtClean="0"/>
              <a:t>).</a:t>
            </a:r>
            <a:r>
              <a:rPr lang="ar-SA" sz="2000" dirty="0" smtClean="0"/>
              <a:t>)</a:t>
            </a:r>
            <a:r>
              <a:rPr lang="en-US" sz="2000" dirty="0"/>
              <a:t/>
            </a:r>
            <a:br>
              <a:rPr lang="en-US" sz="2000" dirty="0"/>
            </a:br>
            <a:r>
              <a:rPr lang="ar-SA" sz="2000" b="1" dirty="0"/>
              <a:t>تسليم:</a:t>
            </a:r>
            <a:r>
              <a:rPr lang="ar-SA" sz="2000" dirty="0"/>
              <a:t> صيغ بث </a:t>
            </a:r>
            <a:r>
              <a:rPr lang="en-US" sz="2000" dirty="0" smtClean="0"/>
              <a:t>MXF/‌</a:t>
            </a:r>
            <a:r>
              <a:rPr lang="en-US" sz="2000" dirty="0" err="1" smtClean="0"/>
              <a:t>ProRes</a:t>
            </a:r>
            <a:r>
              <a:rPr lang="en-US" sz="2000" dirty="0" smtClean="0"/>
              <a:t>)</a:t>
            </a:r>
            <a:r>
              <a:rPr lang="ar-SA" sz="2000" dirty="0" smtClean="0"/>
              <a:t> ومتطلبات </a:t>
            </a:r>
            <a:r>
              <a:rPr lang="ar-SA" sz="2000" dirty="0"/>
              <a:t>شبكات </a:t>
            </a:r>
            <a:r>
              <a:rPr lang="ar-SA" sz="2000" dirty="0" smtClean="0"/>
              <a:t>البث).</a:t>
            </a:r>
            <a:endParaRPr lang="ar-SA" sz="2000" dirty="0"/>
          </a:p>
          <a:p>
            <a:pPr marL="342900" indent="-342900" algn="just" rtl="1">
              <a:lnSpc>
                <a:spcPct val="150000"/>
              </a:lnSpc>
              <a:buFont typeface="Wingdings" panose="05000000000000000000" pitchFamily="2" charset="2"/>
              <a:buChar char="Ø"/>
            </a:pPr>
            <a:endParaRPr lang="ar-EG" sz="2000" spc="30" dirty="0">
              <a:latin typeface="Simplified Arabic" pitchFamily="18" charset="-78"/>
            </a:endParaRPr>
          </a:p>
          <a:p>
            <a:pPr marL="342900" lvl="0" indent="-342900" algn="r" rtl="1" eaLnBrk="0" fontAlgn="base" hangingPunct="0">
              <a:lnSpc>
                <a:spcPct val="200000"/>
              </a:lnSpc>
              <a:spcBef>
                <a:spcPct val="0"/>
              </a:spcBef>
              <a:spcAft>
                <a:spcPct val="0"/>
              </a:spcAft>
              <a:buFont typeface="Wingdings" panose="05000000000000000000" pitchFamily="2" charset="2"/>
              <a:buChar char="Ø"/>
            </a:pPr>
            <a:endParaRPr lang="en-US" altLang="en-US" sz="2000" dirty="0" smtClean="0">
              <a:latin typeface="Arial" panose="020B0604020202020204" pitchFamily="34" charset="0"/>
              <a:cs typeface="+mj-cs"/>
            </a:endParaRPr>
          </a:p>
          <a:p>
            <a:pPr marL="342900" indent="-342900" algn="just" rtl="1">
              <a:lnSpc>
                <a:spcPct val="200000"/>
              </a:lnSpc>
              <a:buFont typeface="Wingdings" panose="05000000000000000000" pitchFamily="2" charset="2"/>
              <a:buChar char="Ø"/>
            </a:pPr>
            <a:endParaRPr lang="ar-EG" sz="1900" spc="30" dirty="0">
              <a:latin typeface="Simplified Arabic" pitchFamily="18" charset="-78"/>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a:solidFill>
                  <a:schemeClr val="bg1"/>
                </a:solidFill>
                <a:latin typeface="Times New Roman" pitchFamily="18" charset="0"/>
                <a:cs typeface="Times New Roman" pitchFamily="18" charset="0"/>
              </a:rPr>
              <a:t>1</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أستخدمات المونتاج</a:t>
            </a:r>
            <a:endParaRPr lang="ar-EG" sz="24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545934744"/>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063" y="1335074"/>
            <a:ext cx="3386537" cy="193469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5807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أستخدمات المونتاج</a:t>
            </a:r>
            <a:endParaRPr lang="ar-EG" sz="2400" b="1" dirty="0">
              <a:solidFill>
                <a:srgbClr val="00B0F0"/>
              </a:solidFill>
              <a:latin typeface="Simplified Arabic" pitchFamily="18" charset="-78"/>
              <a:cs typeface="Simplified Arabic" pitchFamily="18" charset="-78"/>
            </a:endParaRPr>
          </a:p>
        </p:txBody>
      </p:sp>
      <p:sp>
        <p:nvSpPr>
          <p:cNvPr id="3" name="Rectangle 2"/>
          <p:cNvSpPr/>
          <p:nvPr/>
        </p:nvSpPr>
        <p:spPr>
          <a:xfrm>
            <a:off x="3454900" y="1816432"/>
            <a:ext cx="8429297" cy="5078313"/>
          </a:xfrm>
          <a:prstGeom prst="rect">
            <a:avLst/>
          </a:prstGeom>
        </p:spPr>
        <p:txBody>
          <a:bodyPr wrap="square">
            <a:spAutoFit/>
          </a:bodyPr>
          <a:lstStyle/>
          <a:p>
            <a:pPr algn="r" rtl="1">
              <a:lnSpc>
                <a:spcPct val="150000"/>
              </a:lnSpc>
            </a:pPr>
            <a:r>
              <a:rPr lang="ar-SA" b="1" dirty="0">
                <a:solidFill>
                  <a:srgbClr val="C00000"/>
                </a:solidFill>
                <a:cs typeface="+mj-cs"/>
              </a:rPr>
              <a:t>3. الوثائقي والصحفي</a:t>
            </a:r>
          </a:p>
          <a:p>
            <a:pPr algn="r" rtl="1">
              <a:lnSpc>
                <a:spcPct val="150000"/>
              </a:lnSpc>
            </a:pPr>
            <a:r>
              <a:rPr lang="ar-SA" b="1" dirty="0">
                <a:cs typeface="+mj-cs"/>
              </a:rPr>
              <a:t>الهدف:</a:t>
            </a:r>
            <a:r>
              <a:rPr lang="ar-SA" dirty="0">
                <a:cs typeface="+mj-cs"/>
              </a:rPr>
              <a:t> سرد الحقائق، ترتيب الشهادات، توضيح الحجج.</a:t>
            </a:r>
            <a:br>
              <a:rPr lang="ar-SA" dirty="0">
                <a:cs typeface="+mj-cs"/>
              </a:rPr>
            </a:br>
            <a:r>
              <a:rPr lang="ar-SA" b="1" dirty="0">
                <a:cs typeface="+mj-cs"/>
              </a:rPr>
              <a:t>وظائف:</a:t>
            </a:r>
            <a:r>
              <a:rPr lang="ar-SA" dirty="0">
                <a:cs typeface="+mj-cs"/>
              </a:rPr>
              <a:t> اختيار أقوال شهود بعناية، حفظ سياق التصريحات، دمج أرشيف ومقابلات، بناء استدلال منطقي.</a:t>
            </a:r>
            <a:br>
              <a:rPr lang="ar-SA" dirty="0">
                <a:cs typeface="+mj-cs"/>
              </a:rPr>
            </a:br>
            <a:r>
              <a:rPr lang="ar-SA" b="1" dirty="0">
                <a:cs typeface="+mj-cs"/>
              </a:rPr>
              <a:t>تقنيات:</a:t>
            </a:r>
            <a:r>
              <a:rPr lang="ar-SA" dirty="0">
                <a:cs typeface="+mj-cs"/>
              </a:rPr>
              <a:t> استخدام </a:t>
            </a:r>
            <a:r>
              <a:rPr lang="en-US" dirty="0">
                <a:cs typeface="+mj-cs"/>
              </a:rPr>
              <a:t>B-roll </a:t>
            </a:r>
            <a:r>
              <a:rPr lang="ar-SA" dirty="0">
                <a:cs typeface="+mj-cs"/>
              </a:rPr>
              <a:t>لتوضيح الكلام، </a:t>
            </a:r>
            <a:r>
              <a:rPr lang="en-US" dirty="0">
                <a:cs typeface="+mj-cs"/>
              </a:rPr>
              <a:t>voice-over، </a:t>
            </a:r>
            <a:r>
              <a:rPr lang="ar-SA" dirty="0">
                <a:cs typeface="+mj-cs"/>
              </a:rPr>
              <a:t>جسر صوتي، التعامل بحذر مع التحرير الأخلاقي (لا تجتزئ لطمس الحقيقة).</a:t>
            </a:r>
            <a:br>
              <a:rPr lang="ar-SA" dirty="0">
                <a:cs typeface="+mj-cs"/>
              </a:rPr>
            </a:br>
            <a:r>
              <a:rPr lang="ar-SA" b="1" dirty="0">
                <a:cs typeface="+mj-cs"/>
              </a:rPr>
              <a:t>قضايا أخلاقية:</a:t>
            </a:r>
            <a:r>
              <a:rPr lang="ar-SA" dirty="0">
                <a:cs typeface="+mj-cs"/>
              </a:rPr>
              <a:t> تحاشي إخراج المعنى من سياقه، الإفصاح عن إعادة التمثيل.</a:t>
            </a:r>
          </a:p>
          <a:p>
            <a:pPr algn="r" rtl="1">
              <a:lnSpc>
                <a:spcPct val="150000"/>
              </a:lnSpc>
            </a:pPr>
            <a:r>
              <a:rPr lang="ar-SA" b="1" dirty="0">
                <a:solidFill>
                  <a:srgbClr val="C00000"/>
                </a:solidFill>
                <a:cs typeface="+mj-cs"/>
              </a:rPr>
              <a:t>4. الأخبار والـ</a:t>
            </a:r>
            <a:r>
              <a:rPr lang="en-US" b="1" dirty="0">
                <a:solidFill>
                  <a:srgbClr val="C00000"/>
                </a:solidFill>
                <a:cs typeface="+mj-cs"/>
              </a:rPr>
              <a:t>Packages </a:t>
            </a:r>
            <a:r>
              <a:rPr lang="ar-SA" b="1" dirty="0">
                <a:solidFill>
                  <a:srgbClr val="C00000"/>
                </a:solidFill>
                <a:cs typeface="+mj-cs"/>
              </a:rPr>
              <a:t>الإخبارية</a:t>
            </a:r>
          </a:p>
          <a:p>
            <a:pPr algn="r" rtl="1">
              <a:lnSpc>
                <a:spcPct val="150000"/>
              </a:lnSpc>
            </a:pPr>
            <a:r>
              <a:rPr lang="ar-SA" b="1" dirty="0">
                <a:cs typeface="+mj-cs"/>
              </a:rPr>
              <a:t>الهدف:</a:t>
            </a:r>
            <a:r>
              <a:rPr lang="ar-SA" dirty="0">
                <a:cs typeface="+mj-cs"/>
              </a:rPr>
              <a:t> توصيل معلومات سريعة ودقيقة.</a:t>
            </a:r>
            <a:br>
              <a:rPr lang="ar-SA" dirty="0">
                <a:cs typeface="+mj-cs"/>
              </a:rPr>
            </a:br>
            <a:r>
              <a:rPr lang="ar-SA" b="1" dirty="0">
                <a:cs typeface="+mj-cs"/>
              </a:rPr>
              <a:t>وظائف:</a:t>
            </a:r>
            <a:r>
              <a:rPr lang="ar-SA" dirty="0">
                <a:cs typeface="+mj-cs"/>
              </a:rPr>
              <a:t> تقطيع لقطات المراسل، اختيار </a:t>
            </a:r>
            <a:r>
              <a:rPr lang="en-US" dirty="0">
                <a:cs typeface="+mj-cs"/>
              </a:rPr>
              <a:t>soundbites، </a:t>
            </a:r>
            <a:r>
              <a:rPr lang="ar-SA" dirty="0">
                <a:cs typeface="+mj-cs"/>
              </a:rPr>
              <a:t>مزج تقرير ميداني مع لقطات أرشيفية، إضافة عناوين وتوضيحات.</a:t>
            </a:r>
            <a:br>
              <a:rPr lang="ar-SA" dirty="0">
                <a:cs typeface="+mj-cs"/>
              </a:rPr>
            </a:br>
            <a:r>
              <a:rPr lang="ar-SA" b="1" dirty="0">
                <a:cs typeface="+mj-cs"/>
              </a:rPr>
              <a:t>تقنيات:</a:t>
            </a:r>
            <a:r>
              <a:rPr lang="ar-SA" dirty="0">
                <a:cs typeface="+mj-cs"/>
              </a:rPr>
              <a:t> مونتاج بسرعة (</a:t>
            </a:r>
            <a:r>
              <a:rPr lang="en-US" dirty="0">
                <a:cs typeface="+mj-cs"/>
              </a:rPr>
              <a:t>fast turnaround)، </a:t>
            </a:r>
            <a:r>
              <a:rPr lang="ar-SA" dirty="0">
                <a:cs typeface="+mj-cs"/>
              </a:rPr>
              <a:t>استخدام </a:t>
            </a:r>
            <a:r>
              <a:rPr lang="en-US" dirty="0">
                <a:cs typeface="+mj-cs"/>
              </a:rPr>
              <a:t>lower thirds </a:t>
            </a:r>
            <a:r>
              <a:rPr lang="ar-SA" dirty="0">
                <a:cs typeface="+mj-cs"/>
              </a:rPr>
              <a:t>و</a:t>
            </a:r>
            <a:r>
              <a:rPr lang="en-US" dirty="0">
                <a:cs typeface="+mj-cs"/>
              </a:rPr>
              <a:t>CG.</a:t>
            </a:r>
            <a:br>
              <a:rPr lang="en-US" dirty="0">
                <a:cs typeface="+mj-cs"/>
              </a:rPr>
            </a:br>
            <a:r>
              <a:rPr lang="ar-SA" b="1" dirty="0">
                <a:cs typeface="+mj-cs"/>
              </a:rPr>
              <a:t>تسليم:</a:t>
            </a:r>
            <a:r>
              <a:rPr lang="ar-SA" dirty="0">
                <a:cs typeface="+mj-cs"/>
              </a:rPr>
              <a:t> نسخ قصيرة جاهزة للبث والمنصات الرقمية.</a:t>
            </a:r>
          </a:p>
        </p:txBody>
      </p:sp>
    </p:spTree>
    <p:extLst>
      <p:ext uri="{BB962C8B-B14F-4D97-AF65-F5344CB8AC3E}">
        <p14:creationId xmlns:p14="http://schemas.microsoft.com/office/powerpoint/2010/main" val="165491110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98839" cy="2832366"/>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662815"/>
          </a:xfrm>
          <a:prstGeom prst="rect">
            <a:avLst/>
          </a:prstGeom>
          <a:noFill/>
        </p:spPr>
        <p:txBody>
          <a:bodyPr wrap="square" rtlCol="0">
            <a:spAutoFit/>
          </a:bodyPr>
          <a:lstStyle/>
          <a:p>
            <a:pPr algn="r" rtl="1">
              <a:lnSpc>
                <a:spcPct val="150000"/>
              </a:lnSpc>
            </a:pPr>
            <a:r>
              <a:rPr lang="ar-SA" b="1" dirty="0">
                <a:solidFill>
                  <a:srgbClr val="C00000"/>
                </a:solidFill>
                <a:cs typeface="+mj-cs"/>
              </a:rPr>
              <a:t>5. الإعلانات والتسويق (</a:t>
            </a:r>
            <a:r>
              <a:rPr lang="en-US" b="1" dirty="0">
                <a:solidFill>
                  <a:srgbClr val="C00000"/>
                </a:solidFill>
                <a:cs typeface="+mj-cs"/>
              </a:rPr>
              <a:t>TV &amp; Digital </a:t>
            </a:r>
            <a:r>
              <a:rPr lang="en-US" b="1" dirty="0" smtClean="0">
                <a:solidFill>
                  <a:srgbClr val="C00000"/>
                </a:solidFill>
                <a:cs typeface="+mj-cs"/>
              </a:rPr>
              <a:t>Ads</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الهدف:</a:t>
            </a:r>
            <a:r>
              <a:rPr lang="ar-SA" dirty="0">
                <a:cs typeface="+mj-cs"/>
              </a:rPr>
              <a:t> جذب الانتباه بسرعة، نقل رسالة محددة ودعوة للفعل (</a:t>
            </a:r>
            <a:r>
              <a:rPr lang="en-US" dirty="0">
                <a:cs typeface="+mj-cs"/>
              </a:rPr>
              <a:t>CTA).</a:t>
            </a:r>
            <a:br>
              <a:rPr lang="en-US" dirty="0">
                <a:cs typeface="+mj-cs"/>
              </a:rPr>
            </a:br>
            <a:r>
              <a:rPr lang="ar-SA" b="1" dirty="0">
                <a:cs typeface="+mj-cs"/>
              </a:rPr>
              <a:t>وظائف:</a:t>
            </a:r>
            <a:r>
              <a:rPr lang="ar-SA" dirty="0">
                <a:cs typeface="+mj-cs"/>
              </a:rPr>
              <a:t> تصميم </a:t>
            </a:r>
            <a:r>
              <a:rPr lang="en-US" dirty="0">
                <a:cs typeface="+mj-cs"/>
              </a:rPr>
              <a:t>hook </a:t>
            </a:r>
            <a:r>
              <a:rPr lang="ar-SA" dirty="0">
                <a:cs typeface="+mj-cs"/>
              </a:rPr>
              <a:t>في الثواني الأولى، إيقاع سريع، بناء رسائل قصيرة وواضحة، </a:t>
            </a:r>
            <a:r>
              <a:rPr lang="en-US" dirty="0">
                <a:cs typeface="+mj-cs"/>
              </a:rPr>
              <a:t>A/B testing </a:t>
            </a:r>
            <a:r>
              <a:rPr lang="ar-SA" dirty="0">
                <a:cs typeface="+mj-cs"/>
              </a:rPr>
              <a:t>لنسخ مختلفة.</a:t>
            </a:r>
            <a:br>
              <a:rPr lang="ar-SA" dirty="0">
                <a:cs typeface="+mj-cs"/>
              </a:rPr>
            </a:br>
            <a:r>
              <a:rPr lang="ar-SA" b="1" dirty="0">
                <a:cs typeface="+mj-cs"/>
              </a:rPr>
              <a:t>تقنيات:</a:t>
            </a:r>
            <a:r>
              <a:rPr lang="ar-SA" dirty="0">
                <a:cs typeface="+mj-cs"/>
              </a:rPr>
              <a:t> قطع على بيت الموسيقى، استخدام </a:t>
            </a:r>
            <a:r>
              <a:rPr lang="en-US" dirty="0">
                <a:cs typeface="+mj-cs"/>
              </a:rPr>
              <a:t>jump cuts </a:t>
            </a:r>
            <a:r>
              <a:rPr lang="ar-SA" dirty="0">
                <a:cs typeface="+mj-cs"/>
              </a:rPr>
              <a:t>متعمد، تأثيرات ترويجية، نصوص وعناوين جذابة.</a:t>
            </a:r>
            <a:br>
              <a:rPr lang="ar-SA" dirty="0">
                <a:cs typeface="+mj-cs"/>
              </a:rPr>
            </a:br>
            <a:r>
              <a:rPr lang="ar-SA" b="1" dirty="0">
                <a:cs typeface="+mj-cs"/>
              </a:rPr>
              <a:t>تسليم:</a:t>
            </a:r>
            <a:r>
              <a:rPr lang="ar-SA" dirty="0">
                <a:cs typeface="+mj-cs"/>
              </a:rPr>
              <a:t> نسخ بأطوال متعددة (6</a:t>
            </a:r>
            <a:r>
              <a:rPr lang="en-US" dirty="0">
                <a:cs typeface="+mj-cs"/>
              </a:rPr>
              <a:t>s, 15s, 30s) </a:t>
            </a:r>
            <a:r>
              <a:rPr lang="ar-SA" dirty="0">
                <a:cs typeface="+mj-cs"/>
              </a:rPr>
              <a:t>وصيغ للمنصات المختلفة.</a:t>
            </a:r>
          </a:p>
          <a:p>
            <a:pPr algn="r" rtl="1">
              <a:lnSpc>
                <a:spcPct val="150000"/>
              </a:lnSpc>
            </a:pPr>
            <a:r>
              <a:rPr lang="ar-SA" b="1" dirty="0">
                <a:solidFill>
                  <a:srgbClr val="C00000"/>
                </a:solidFill>
                <a:cs typeface="+mj-cs"/>
              </a:rPr>
              <a:t>6. محتوى السوشيال ميديا والفيديو القصير</a:t>
            </a:r>
          </a:p>
          <a:p>
            <a:pPr algn="r" rtl="1">
              <a:lnSpc>
                <a:spcPct val="150000"/>
              </a:lnSpc>
            </a:pPr>
            <a:r>
              <a:rPr lang="ar-SA" b="1" dirty="0">
                <a:cs typeface="+mj-cs"/>
              </a:rPr>
              <a:t>الهدف:</a:t>
            </a:r>
            <a:r>
              <a:rPr lang="ar-SA" dirty="0">
                <a:cs typeface="+mj-cs"/>
              </a:rPr>
              <a:t> لفت الانتباه خلال الثواني الأولى، مشاركة عالية، قابلية إعادة النشر.</a:t>
            </a:r>
            <a:br>
              <a:rPr lang="ar-SA" dirty="0">
                <a:cs typeface="+mj-cs"/>
              </a:rPr>
            </a:br>
            <a:r>
              <a:rPr lang="ar-SA" b="1" dirty="0">
                <a:cs typeface="+mj-cs"/>
              </a:rPr>
              <a:t>وظائف:</a:t>
            </a:r>
            <a:r>
              <a:rPr lang="ar-SA" dirty="0">
                <a:cs typeface="+mj-cs"/>
              </a:rPr>
              <a:t> صياغة </a:t>
            </a:r>
            <a:r>
              <a:rPr lang="en-US" dirty="0">
                <a:cs typeface="+mj-cs"/>
              </a:rPr>
              <a:t>hook </a:t>
            </a:r>
            <a:r>
              <a:rPr lang="ar-SA" dirty="0">
                <a:cs typeface="+mj-cs"/>
              </a:rPr>
              <a:t>خلال 0–3 ثواني، إضافة ترجمات ثابتة، تصميم صور مصغرة، </a:t>
            </a:r>
            <a:r>
              <a:rPr lang="en-US" dirty="0" err="1">
                <a:cs typeface="+mj-cs"/>
              </a:rPr>
              <a:t>loopable</a:t>
            </a:r>
            <a:r>
              <a:rPr lang="en-US" dirty="0">
                <a:cs typeface="+mj-cs"/>
              </a:rPr>
              <a:t> cuts.</a:t>
            </a:r>
            <a:br>
              <a:rPr lang="en-US" dirty="0">
                <a:cs typeface="+mj-cs"/>
              </a:rPr>
            </a:br>
            <a:r>
              <a:rPr lang="ar-SA" b="1" dirty="0">
                <a:cs typeface="+mj-cs"/>
              </a:rPr>
              <a:t>تقنيات:</a:t>
            </a:r>
            <a:r>
              <a:rPr lang="ar-SA" dirty="0">
                <a:cs typeface="+mj-cs"/>
              </a:rPr>
              <a:t> </a:t>
            </a:r>
            <a:r>
              <a:rPr lang="en-US" dirty="0">
                <a:cs typeface="+mj-cs"/>
              </a:rPr>
              <a:t>vertical framing (9:16)، jump cuts، </a:t>
            </a:r>
            <a:r>
              <a:rPr lang="ar-SA" dirty="0">
                <a:cs typeface="+mj-cs"/>
              </a:rPr>
              <a:t>قطع سريع، استخدام </a:t>
            </a:r>
            <a:r>
              <a:rPr lang="en-US" dirty="0">
                <a:cs typeface="+mj-cs"/>
              </a:rPr>
              <a:t>captions </a:t>
            </a:r>
            <a:r>
              <a:rPr lang="ar-SA" dirty="0">
                <a:cs typeface="+mj-cs"/>
              </a:rPr>
              <a:t>و</a:t>
            </a:r>
            <a:r>
              <a:rPr lang="en-US" dirty="0">
                <a:cs typeface="+mj-cs"/>
              </a:rPr>
              <a:t>CTAs </a:t>
            </a:r>
            <a:r>
              <a:rPr lang="ar-SA" dirty="0">
                <a:cs typeface="+mj-cs"/>
              </a:rPr>
              <a:t>داخل الفيديو.</a:t>
            </a:r>
            <a:br>
              <a:rPr lang="ar-SA" dirty="0">
                <a:cs typeface="+mj-cs"/>
              </a:rPr>
            </a:br>
            <a:r>
              <a:rPr lang="ar-SA" b="1" dirty="0">
                <a:cs typeface="+mj-cs"/>
              </a:rPr>
              <a:t>تسليم:</a:t>
            </a:r>
            <a:r>
              <a:rPr lang="ar-SA" dirty="0">
                <a:cs typeface="+mj-cs"/>
              </a:rPr>
              <a:t> </a:t>
            </a:r>
            <a:r>
              <a:rPr lang="en-US" dirty="0">
                <a:cs typeface="+mj-cs"/>
              </a:rPr>
              <a:t>MP4 </a:t>
            </a:r>
            <a:r>
              <a:rPr lang="ar-SA" dirty="0">
                <a:cs typeface="+mj-cs"/>
              </a:rPr>
              <a:t>مضغوط، أحجام وأبعاد خاصة (</a:t>
            </a:r>
            <a:r>
              <a:rPr lang="en-US" dirty="0">
                <a:cs typeface="+mj-cs"/>
              </a:rPr>
              <a:t>Reels/</a:t>
            </a:r>
            <a:r>
              <a:rPr lang="en-US" dirty="0" err="1">
                <a:cs typeface="+mj-cs"/>
              </a:rPr>
              <a:t>TikTok</a:t>
            </a:r>
            <a:r>
              <a:rPr lang="en-US" dirty="0">
                <a:cs typeface="+mj-cs"/>
              </a:rPr>
              <a:t>/Stories).</a:t>
            </a:r>
          </a:p>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أستخدمات المونتاج</a:t>
            </a:r>
            <a:endParaRPr lang="ar-EG" sz="24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109781743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153246"/>
            <a:ext cx="8417320" cy="5078313"/>
          </a:xfrm>
          <a:prstGeom prst="rect">
            <a:avLst/>
          </a:prstGeom>
          <a:noFill/>
        </p:spPr>
        <p:txBody>
          <a:bodyPr wrap="square" rtlCol="0">
            <a:spAutoFit/>
          </a:bodyPr>
          <a:lstStyle/>
          <a:p>
            <a:pPr algn="r" rtl="1">
              <a:lnSpc>
                <a:spcPct val="150000"/>
              </a:lnSpc>
            </a:pPr>
            <a:r>
              <a:rPr lang="ar-SA" b="1" dirty="0">
                <a:solidFill>
                  <a:srgbClr val="C00000"/>
                </a:solidFill>
                <a:cs typeface="+mj-cs"/>
              </a:rPr>
              <a:t>7. الفيديو الموسيقي </a:t>
            </a:r>
            <a:r>
              <a:rPr lang="en-US" b="1" dirty="0" smtClean="0">
                <a:solidFill>
                  <a:srgbClr val="C00000"/>
                </a:solidFill>
                <a:cs typeface="+mj-cs"/>
              </a:rPr>
              <a:t>Music </a:t>
            </a:r>
            <a:r>
              <a:rPr lang="en-US" b="1" dirty="0">
                <a:solidFill>
                  <a:srgbClr val="C00000"/>
                </a:solidFill>
                <a:cs typeface="+mj-cs"/>
              </a:rPr>
              <a:t>Video</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الهدف:</a:t>
            </a:r>
            <a:r>
              <a:rPr lang="ar-SA" dirty="0">
                <a:cs typeface="+mj-cs"/>
              </a:rPr>
              <a:t> مزج الإيقاع البصري مع الإيقاع الموسيقي، بناء هوية بصرية.</a:t>
            </a:r>
            <a:br>
              <a:rPr lang="ar-SA" dirty="0">
                <a:cs typeface="+mj-cs"/>
              </a:rPr>
            </a:br>
            <a:r>
              <a:rPr lang="ar-SA" b="1" dirty="0">
                <a:cs typeface="+mj-cs"/>
              </a:rPr>
              <a:t>وظائف:</a:t>
            </a:r>
            <a:r>
              <a:rPr lang="ar-SA" dirty="0">
                <a:cs typeface="+mj-cs"/>
              </a:rPr>
              <a:t> مزامنة اللقطات مع الإيقاع، قطعات نصّية/رمزية، خلق إيقاع بصري جذاب.</a:t>
            </a:r>
            <a:br>
              <a:rPr lang="ar-SA" dirty="0">
                <a:cs typeface="+mj-cs"/>
              </a:rPr>
            </a:br>
            <a:r>
              <a:rPr lang="ar-SA" b="1" dirty="0">
                <a:cs typeface="+mj-cs"/>
              </a:rPr>
              <a:t>تقنيات:</a:t>
            </a:r>
            <a:r>
              <a:rPr lang="ar-SA" dirty="0">
                <a:cs typeface="+mj-cs"/>
              </a:rPr>
              <a:t> قطع على الـ</a:t>
            </a:r>
            <a:r>
              <a:rPr lang="en-US" dirty="0">
                <a:cs typeface="+mj-cs"/>
              </a:rPr>
              <a:t>beat، </a:t>
            </a:r>
            <a:r>
              <a:rPr lang="ar-SA" dirty="0">
                <a:cs typeface="+mj-cs"/>
              </a:rPr>
              <a:t>تناغم بصري (</a:t>
            </a:r>
            <a:r>
              <a:rPr lang="en-US" dirty="0">
                <a:cs typeface="+mj-cs"/>
              </a:rPr>
              <a:t>graphic match)، </a:t>
            </a:r>
            <a:r>
              <a:rPr lang="ar-SA" dirty="0">
                <a:cs typeface="+mj-cs"/>
              </a:rPr>
              <a:t>استخدام </a:t>
            </a:r>
            <a:r>
              <a:rPr lang="en-US" dirty="0">
                <a:cs typeface="+mj-cs"/>
              </a:rPr>
              <a:t>VFX </a:t>
            </a:r>
            <a:r>
              <a:rPr lang="ar-SA" dirty="0">
                <a:cs typeface="+mj-cs"/>
              </a:rPr>
              <a:t>وتراكبات.</a:t>
            </a:r>
          </a:p>
          <a:p>
            <a:pPr algn="r" rtl="1">
              <a:lnSpc>
                <a:spcPct val="150000"/>
              </a:lnSpc>
            </a:pPr>
            <a:r>
              <a:rPr lang="ar-SA" b="1" dirty="0">
                <a:solidFill>
                  <a:srgbClr val="C00000"/>
                </a:solidFill>
                <a:cs typeface="+mj-cs"/>
              </a:rPr>
              <a:t>8. التعليم الإلكتروني والتدريب </a:t>
            </a:r>
            <a:r>
              <a:rPr lang="en-US" b="1" dirty="0" smtClean="0">
                <a:solidFill>
                  <a:srgbClr val="C00000"/>
                </a:solidFill>
                <a:cs typeface="+mj-cs"/>
              </a:rPr>
              <a:t>E-Learning)</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b="1" dirty="0">
                <a:cs typeface="+mj-cs"/>
              </a:rPr>
              <a:t>الهدف:</a:t>
            </a:r>
            <a:r>
              <a:rPr lang="ar-SA" dirty="0">
                <a:cs typeface="+mj-cs"/>
              </a:rPr>
              <a:t> نقل المعرفة بوضوح وكفاءة.</a:t>
            </a:r>
            <a:br>
              <a:rPr lang="ar-SA" dirty="0">
                <a:cs typeface="+mj-cs"/>
              </a:rPr>
            </a:br>
            <a:r>
              <a:rPr lang="ar-SA" b="1" dirty="0">
                <a:cs typeface="+mj-cs"/>
              </a:rPr>
              <a:t>وظائف:</a:t>
            </a:r>
            <a:r>
              <a:rPr lang="ar-SA" dirty="0">
                <a:cs typeface="+mj-cs"/>
              </a:rPr>
              <a:t> تقطيع الدروس إلى وحدات قصيرة، إضافة عناوين فرعية، إدراج شروحات نصّية ورسوم متحركة بسيطة، وضع اختبارات قصيرة.</a:t>
            </a:r>
            <a:br>
              <a:rPr lang="ar-SA" dirty="0">
                <a:cs typeface="+mj-cs"/>
              </a:rPr>
            </a:br>
            <a:r>
              <a:rPr lang="ar-SA" b="1" dirty="0">
                <a:cs typeface="+mj-cs"/>
              </a:rPr>
              <a:t>تقنيات:</a:t>
            </a:r>
            <a:r>
              <a:rPr lang="ar-SA" dirty="0">
                <a:cs typeface="+mj-cs"/>
              </a:rPr>
              <a:t> </a:t>
            </a:r>
            <a:r>
              <a:rPr lang="en-US" dirty="0">
                <a:cs typeface="+mj-cs"/>
              </a:rPr>
              <a:t>screencast editing، picture-in-picture، </a:t>
            </a:r>
            <a:r>
              <a:rPr lang="ar-SA" dirty="0">
                <a:cs typeface="+mj-cs"/>
              </a:rPr>
              <a:t>فصل الدروس ل</a:t>
            </a:r>
            <a:r>
              <a:rPr lang="en-US" dirty="0">
                <a:cs typeface="+mj-cs"/>
              </a:rPr>
              <a:t>micro-learning، </a:t>
            </a:r>
            <a:r>
              <a:rPr lang="ar-SA" dirty="0">
                <a:cs typeface="+mj-cs"/>
              </a:rPr>
              <a:t>إضافة ترجمات ووصف صوتي للـ</a:t>
            </a:r>
            <a:r>
              <a:rPr lang="en-US" dirty="0">
                <a:cs typeface="+mj-cs"/>
              </a:rPr>
              <a:t>accessibility.</a:t>
            </a:r>
            <a:br>
              <a:rPr lang="en-US" dirty="0">
                <a:cs typeface="+mj-cs"/>
              </a:rPr>
            </a:br>
            <a:r>
              <a:rPr lang="ar-SA" b="1" dirty="0">
                <a:cs typeface="+mj-cs"/>
              </a:rPr>
              <a:t>تسليم:</a:t>
            </a:r>
            <a:r>
              <a:rPr lang="ar-SA" dirty="0">
                <a:cs typeface="+mj-cs"/>
              </a:rPr>
              <a:t> صيغ متوافقة مع منصات </a:t>
            </a:r>
            <a:r>
              <a:rPr lang="en-US" dirty="0">
                <a:cs typeface="+mj-cs"/>
              </a:rPr>
              <a:t>LMS (SCORM </a:t>
            </a:r>
            <a:r>
              <a:rPr lang="ar-SA" dirty="0">
                <a:cs typeface="+mj-cs"/>
              </a:rPr>
              <a:t>أو </a:t>
            </a:r>
            <a:r>
              <a:rPr lang="en-US" dirty="0">
                <a:cs typeface="+mj-cs"/>
              </a:rPr>
              <a:t>MP4 </a:t>
            </a:r>
            <a:r>
              <a:rPr lang="ar-SA" dirty="0">
                <a:cs typeface="+mj-cs"/>
              </a:rPr>
              <a:t>مع ملفات ترجمة).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أستخدمات المونتاج</a:t>
            </a:r>
            <a:endParaRPr lang="ar-EG" sz="2400" b="1" dirty="0">
              <a:solidFill>
                <a:srgbClr val="00B0F0"/>
              </a:solidFill>
              <a:latin typeface="Simplified Arabic" pitchFamily="18" charset="-78"/>
              <a:cs typeface="Simplified Arabic" pitchFamily="18" charset="-78"/>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689259" y="1393068"/>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أستخدمات المونتاج</a:t>
            </a:r>
            <a:endParaRPr lang="ar-EG" sz="24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4253943895"/>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93469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153246"/>
            <a:ext cx="8417320" cy="4247317"/>
          </a:xfrm>
          <a:prstGeom prst="rect">
            <a:avLst/>
          </a:prstGeom>
          <a:noFill/>
        </p:spPr>
        <p:txBody>
          <a:bodyPr wrap="square" rtlCol="0">
            <a:spAutoFit/>
          </a:bodyPr>
          <a:lstStyle/>
          <a:p>
            <a:pPr algn="r" rtl="1">
              <a:lnSpc>
                <a:spcPct val="150000"/>
              </a:lnSpc>
            </a:pPr>
            <a:r>
              <a:rPr lang="ar-SA" b="1" dirty="0">
                <a:cs typeface="+mj-cs"/>
              </a:rPr>
              <a:t>9. </a:t>
            </a:r>
            <a:r>
              <a:rPr lang="ar-SA" b="1" dirty="0">
                <a:solidFill>
                  <a:srgbClr val="C00000"/>
                </a:solidFill>
                <a:cs typeface="+mj-cs"/>
              </a:rPr>
              <a:t>المؤتمرات والفعاليات والتغطيات الحية</a:t>
            </a:r>
          </a:p>
          <a:p>
            <a:pPr algn="r" rtl="1">
              <a:lnSpc>
                <a:spcPct val="150000"/>
              </a:lnSpc>
            </a:pPr>
            <a:r>
              <a:rPr lang="ar-SA" b="1" dirty="0">
                <a:cs typeface="+mj-cs"/>
              </a:rPr>
              <a:t>الهدف:</a:t>
            </a:r>
            <a:r>
              <a:rPr lang="ar-SA" dirty="0">
                <a:cs typeface="+mj-cs"/>
              </a:rPr>
              <a:t> إنتاج ملخّصات، تسجيلات عالية الجودة، ونشر لحظي.</a:t>
            </a:r>
            <a:br>
              <a:rPr lang="ar-SA" dirty="0">
                <a:cs typeface="+mj-cs"/>
              </a:rPr>
            </a:br>
            <a:r>
              <a:rPr lang="ar-SA" b="1" dirty="0">
                <a:cs typeface="+mj-cs"/>
              </a:rPr>
              <a:t>وظائف:</a:t>
            </a:r>
            <a:r>
              <a:rPr lang="ar-SA" dirty="0">
                <a:cs typeface="+mj-cs"/>
              </a:rPr>
              <a:t> تقطيع لقطات متعددة كاميرات، مزامنة صوت، عمل </a:t>
            </a:r>
            <a:r>
              <a:rPr lang="en-US" dirty="0">
                <a:cs typeface="+mj-cs"/>
              </a:rPr>
              <a:t>highlight reels، </a:t>
            </a:r>
            <a:r>
              <a:rPr lang="ar-SA" dirty="0">
                <a:cs typeface="+mj-cs"/>
              </a:rPr>
              <a:t>إنشاء فيديوهات ترويجية بعد الحدث.</a:t>
            </a:r>
            <a:br>
              <a:rPr lang="ar-SA" dirty="0">
                <a:cs typeface="+mj-cs"/>
              </a:rPr>
            </a:br>
            <a:r>
              <a:rPr lang="ar-SA" b="1" dirty="0">
                <a:cs typeface="+mj-cs"/>
              </a:rPr>
              <a:t>تقنيات:</a:t>
            </a:r>
            <a:r>
              <a:rPr lang="ar-SA" dirty="0">
                <a:cs typeface="+mj-cs"/>
              </a:rPr>
              <a:t> </a:t>
            </a:r>
            <a:r>
              <a:rPr lang="en-US" dirty="0" err="1">
                <a:cs typeface="+mj-cs"/>
              </a:rPr>
              <a:t>multicam</a:t>
            </a:r>
            <a:r>
              <a:rPr lang="en-US" dirty="0">
                <a:cs typeface="+mj-cs"/>
              </a:rPr>
              <a:t> editing، instant highlights، slow-motion </a:t>
            </a:r>
            <a:r>
              <a:rPr lang="ar-SA" dirty="0">
                <a:cs typeface="+mj-cs"/>
              </a:rPr>
              <a:t>للقطات مهمة.</a:t>
            </a:r>
          </a:p>
          <a:p>
            <a:pPr algn="r" rtl="1">
              <a:lnSpc>
                <a:spcPct val="150000"/>
              </a:lnSpc>
            </a:pPr>
            <a:r>
              <a:rPr lang="ar-SA" b="1" dirty="0">
                <a:cs typeface="+mj-cs"/>
              </a:rPr>
              <a:t>10. </a:t>
            </a:r>
            <a:r>
              <a:rPr lang="ar-SA" b="1" dirty="0">
                <a:solidFill>
                  <a:srgbClr val="C00000"/>
                </a:solidFill>
                <a:cs typeface="+mj-cs"/>
              </a:rPr>
              <a:t>الأرشفة والترميم الرقمي</a:t>
            </a:r>
          </a:p>
          <a:p>
            <a:pPr algn="r" rtl="1">
              <a:lnSpc>
                <a:spcPct val="150000"/>
              </a:lnSpc>
            </a:pPr>
            <a:r>
              <a:rPr lang="ar-SA" b="1" dirty="0">
                <a:cs typeface="+mj-cs"/>
              </a:rPr>
              <a:t>الهدف:</a:t>
            </a:r>
            <a:r>
              <a:rPr lang="ar-SA" dirty="0">
                <a:cs typeface="+mj-cs"/>
              </a:rPr>
              <a:t> حفظ المواد التاريخية وتحسين جودتها.</a:t>
            </a:r>
            <a:br>
              <a:rPr lang="ar-SA" dirty="0">
                <a:cs typeface="+mj-cs"/>
              </a:rPr>
            </a:br>
            <a:r>
              <a:rPr lang="ar-SA" b="1" dirty="0">
                <a:cs typeface="+mj-cs"/>
              </a:rPr>
              <a:t>وظائف:</a:t>
            </a:r>
            <a:r>
              <a:rPr lang="ar-SA" dirty="0">
                <a:cs typeface="+mj-cs"/>
              </a:rPr>
              <a:t> إزالة الضوضاء، استعادة الألوان، إصلاح الخدوش، إضافة </a:t>
            </a:r>
            <a:r>
              <a:rPr lang="en-US" dirty="0">
                <a:cs typeface="+mj-cs"/>
              </a:rPr>
              <a:t>metadata </a:t>
            </a:r>
            <a:r>
              <a:rPr lang="ar-SA" dirty="0">
                <a:cs typeface="+mj-cs"/>
              </a:rPr>
              <a:t>دقيقة.</a:t>
            </a:r>
            <a:br>
              <a:rPr lang="ar-SA" dirty="0">
                <a:cs typeface="+mj-cs"/>
              </a:rPr>
            </a:br>
            <a:r>
              <a:rPr lang="ar-SA" b="1" dirty="0">
                <a:cs typeface="+mj-cs"/>
              </a:rPr>
              <a:t>تقنيات:</a:t>
            </a:r>
            <a:r>
              <a:rPr lang="ar-SA" dirty="0">
                <a:cs typeface="+mj-cs"/>
              </a:rPr>
              <a:t> </a:t>
            </a:r>
            <a:r>
              <a:rPr lang="en-US" dirty="0">
                <a:cs typeface="+mj-cs"/>
              </a:rPr>
              <a:t>digital restoration tools، noise reduction، color grading </a:t>
            </a:r>
            <a:r>
              <a:rPr lang="ar-SA" dirty="0">
                <a:cs typeface="+mj-cs"/>
              </a:rPr>
              <a:t>دقيق.</a:t>
            </a:r>
          </a:p>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393068"/>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أستخدمات المونتاج</a:t>
            </a:r>
            <a:endParaRPr lang="ar-EG" sz="24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903055947"/>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3340" y="1335074"/>
            <a:ext cx="3381560" cy="2149105"/>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23263" y="2002252"/>
            <a:ext cx="8417320" cy="3831818"/>
          </a:xfrm>
          <a:prstGeom prst="rect">
            <a:avLst/>
          </a:prstGeom>
          <a:noFill/>
        </p:spPr>
        <p:txBody>
          <a:bodyPr wrap="square" rtlCol="0">
            <a:spAutoFit/>
          </a:bodyPr>
          <a:lstStyle/>
          <a:p>
            <a:pPr algn="r" rtl="1">
              <a:lnSpc>
                <a:spcPct val="150000"/>
              </a:lnSpc>
            </a:pPr>
            <a:r>
              <a:rPr lang="ar-SA" b="1" dirty="0">
                <a:solidFill>
                  <a:srgbClr val="C00000"/>
                </a:solidFill>
                <a:cs typeface="+mj-cs"/>
              </a:rPr>
              <a:t>11. التحليل العلمي والطبي والجنائي</a:t>
            </a:r>
          </a:p>
          <a:p>
            <a:pPr algn="r" rtl="1">
              <a:lnSpc>
                <a:spcPct val="150000"/>
              </a:lnSpc>
            </a:pPr>
            <a:r>
              <a:rPr lang="ar-SA" b="1" dirty="0">
                <a:cs typeface="+mj-cs"/>
              </a:rPr>
              <a:t>الهدف:</a:t>
            </a:r>
            <a:r>
              <a:rPr lang="ar-SA" dirty="0">
                <a:cs typeface="+mj-cs"/>
              </a:rPr>
              <a:t> توضيح حركة، تأكيد تسلسل زمني، تقديم أدلة محسّنة بصريًا وصوتيًا.</a:t>
            </a:r>
            <a:br>
              <a:rPr lang="ar-SA" dirty="0">
                <a:cs typeface="+mj-cs"/>
              </a:rPr>
            </a:br>
            <a:r>
              <a:rPr lang="ar-SA" b="1" dirty="0">
                <a:cs typeface="+mj-cs"/>
              </a:rPr>
              <a:t>وظائف:</a:t>
            </a:r>
            <a:r>
              <a:rPr lang="ar-SA" dirty="0">
                <a:cs typeface="+mj-cs"/>
              </a:rPr>
              <a:t> إبطاء اللقطات، تكبير التفاصيل، مزج لقطات من مصادر متعددة، ترميز زمني.</a:t>
            </a:r>
            <a:br>
              <a:rPr lang="ar-SA" dirty="0">
                <a:cs typeface="+mj-cs"/>
              </a:rPr>
            </a:br>
            <a:r>
              <a:rPr lang="ar-SA" b="1" dirty="0">
                <a:cs typeface="+mj-cs"/>
              </a:rPr>
              <a:t>تقنيات:</a:t>
            </a:r>
            <a:r>
              <a:rPr lang="ar-SA" dirty="0">
                <a:cs typeface="+mj-cs"/>
              </a:rPr>
              <a:t> </a:t>
            </a:r>
            <a:r>
              <a:rPr lang="en-US" dirty="0">
                <a:cs typeface="+mj-cs"/>
              </a:rPr>
              <a:t>forensic enhancement، frame-by-frame analysis، </a:t>
            </a:r>
            <a:r>
              <a:rPr lang="ar-SA" dirty="0">
                <a:cs typeface="+mj-cs"/>
              </a:rPr>
              <a:t>تثبيت الصورة، تحسين الصوت للأدلّة الصوتية.</a:t>
            </a:r>
          </a:p>
          <a:p>
            <a:pPr algn="r" rtl="1">
              <a:lnSpc>
                <a:spcPct val="150000"/>
              </a:lnSpc>
            </a:pPr>
            <a:r>
              <a:rPr lang="ar-SA" b="1" dirty="0">
                <a:solidFill>
                  <a:srgbClr val="C00000"/>
                </a:solidFill>
                <a:cs typeface="+mj-cs"/>
              </a:rPr>
              <a:t>12. الواقع الافتراضي/الواقع المعزز والفيديو التفاعلي</a:t>
            </a:r>
          </a:p>
          <a:p>
            <a:pPr algn="r" rtl="1">
              <a:lnSpc>
                <a:spcPct val="150000"/>
              </a:lnSpc>
            </a:pPr>
            <a:r>
              <a:rPr lang="ar-SA" b="1" dirty="0">
                <a:cs typeface="+mj-cs"/>
              </a:rPr>
              <a:t>الهدف:</a:t>
            </a:r>
            <a:r>
              <a:rPr lang="ar-SA" dirty="0">
                <a:cs typeface="+mj-cs"/>
              </a:rPr>
              <a:t> خلق تجربة غامرة أو تفاعلية للمستخدم.</a:t>
            </a:r>
            <a:br>
              <a:rPr lang="ar-SA" dirty="0">
                <a:cs typeface="+mj-cs"/>
              </a:rPr>
            </a:br>
            <a:r>
              <a:rPr lang="ar-SA" b="1" dirty="0">
                <a:cs typeface="+mj-cs"/>
              </a:rPr>
              <a:t>وظائف:</a:t>
            </a:r>
            <a:r>
              <a:rPr lang="ar-SA" dirty="0">
                <a:cs typeface="+mj-cs"/>
              </a:rPr>
              <a:t> تحرير 360°، تقسيم المشاهد التفاعلية، ربط فروع سردية متعددة (</a:t>
            </a:r>
            <a:r>
              <a:rPr lang="en-US" dirty="0">
                <a:cs typeface="+mj-cs"/>
              </a:rPr>
              <a:t>branching).</a:t>
            </a:r>
            <a:br>
              <a:rPr lang="en-US" dirty="0">
                <a:cs typeface="+mj-cs"/>
              </a:rPr>
            </a:br>
            <a:r>
              <a:rPr lang="ar-SA" b="1" dirty="0">
                <a:cs typeface="+mj-cs"/>
              </a:rPr>
              <a:t>تقنيات:</a:t>
            </a:r>
            <a:r>
              <a:rPr lang="ar-SA" dirty="0">
                <a:cs typeface="+mj-cs"/>
              </a:rPr>
              <a:t> </a:t>
            </a:r>
            <a:r>
              <a:rPr lang="en-US" dirty="0">
                <a:cs typeface="+mj-cs"/>
              </a:rPr>
              <a:t>spatial audio, stitch and stabilization </a:t>
            </a:r>
            <a:r>
              <a:rPr lang="ar-SA" dirty="0">
                <a:cs typeface="+mj-cs"/>
              </a:rPr>
              <a:t>للـ360، </a:t>
            </a:r>
            <a:r>
              <a:rPr lang="en-US" dirty="0">
                <a:cs typeface="+mj-cs"/>
              </a:rPr>
              <a:t>interactive timelines</a:t>
            </a:r>
            <a:r>
              <a:rPr lang="en-US" dirty="0" smtClean="0">
                <a:cs typeface="+mj-cs"/>
              </a:rPr>
              <a:t>.</a:t>
            </a:r>
            <a:endParaRPr lang="en-US" dirty="0">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393068"/>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أستخدمات المونتاج</a:t>
            </a:r>
            <a:endParaRPr lang="ar-EG" sz="24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222047798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91734"/>
            <a:ext cx="3386537" cy="1499316"/>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3831818"/>
          </a:xfrm>
          <a:prstGeom prst="rect">
            <a:avLst/>
          </a:prstGeom>
          <a:noFill/>
        </p:spPr>
        <p:txBody>
          <a:bodyPr wrap="square" rtlCol="0">
            <a:spAutoFit/>
          </a:bodyPr>
          <a:lstStyle/>
          <a:p>
            <a:pPr algn="r" rtl="1">
              <a:lnSpc>
                <a:spcPct val="150000"/>
              </a:lnSpc>
            </a:pPr>
            <a:r>
              <a:rPr lang="ar-SA" b="1" dirty="0">
                <a:solidFill>
                  <a:srgbClr val="C00000"/>
                </a:solidFill>
                <a:cs typeface="+mj-cs"/>
              </a:rPr>
              <a:t>13. العروض التجارية/فيديوهات الـ</a:t>
            </a:r>
            <a:r>
              <a:rPr lang="en-US" b="1" dirty="0">
                <a:solidFill>
                  <a:srgbClr val="C00000"/>
                </a:solidFill>
                <a:cs typeface="+mj-cs"/>
              </a:rPr>
              <a:t>Branding </a:t>
            </a:r>
            <a:r>
              <a:rPr lang="ar-SA" b="1" dirty="0" smtClean="0">
                <a:solidFill>
                  <a:srgbClr val="C00000"/>
                </a:solidFill>
                <a:cs typeface="+mj-cs"/>
              </a:rPr>
              <a:t> والمؤسسات</a:t>
            </a:r>
            <a:endParaRPr lang="ar-SA" b="1" dirty="0">
              <a:solidFill>
                <a:srgbClr val="C00000"/>
              </a:solidFill>
              <a:cs typeface="+mj-cs"/>
            </a:endParaRPr>
          </a:p>
          <a:p>
            <a:pPr algn="r" rtl="1">
              <a:lnSpc>
                <a:spcPct val="150000"/>
              </a:lnSpc>
            </a:pPr>
            <a:r>
              <a:rPr lang="ar-SA" b="1" dirty="0">
                <a:cs typeface="+mj-cs"/>
              </a:rPr>
              <a:t>الهدف:</a:t>
            </a:r>
            <a:r>
              <a:rPr lang="ar-SA" dirty="0">
                <a:cs typeface="+mj-cs"/>
              </a:rPr>
              <a:t> إبراز هوية المؤسسة، تدريب الموظفين، تقارير سنوية.</a:t>
            </a:r>
            <a:br>
              <a:rPr lang="ar-SA" dirty="0">
                <a:cs typeface="+mj-cs"/>
              </a:rPr>
            </a:br>
            <a:r>
              <a:rPr lang="ar-SA" b="1" dirty="0">
                <a:cs typeface="+mj-cs"/>
              </a:rPr>
              <a:t>وظائف:</a:t>
            </a:r>
            <a:r>
              <a:rPr lang="ar-SA" dirty="0">
                <a:cs typeface="+mj-cs"/>
              </a:rPr>
              <a:t> خلق نبرة بصرية متوافقة مع الهوية، توليد رسائل مقنعة للمستثمر/عميل.</a:t>
            </a:r>
            <a:br>
              <a:rPr lang="ar-SA" dirty="0">
                <a:cs typeface="+mj-cs"/>
              </a:rPr>
            </a:br>
            <a:r>
              <a:rPr lang="ar-SA" b="1" dirty="0">
                <a:cs typeface="+mj-cs"/>
              </a:rPr>
              <a:t>تقنيات:</a:t>
            </a:r>
            <a:r>
              <a:rPr lang="ar-SA" dirty="0">
                <a:cs typeface="+mj-cs"/>
              </a:rPr>
              <a:t> </a:t>
            </a:r>
            <a:r>
              <a:rPr lang="en-US" dirty="0">
                <a:cs typeface="+mj-cs"/>
              </a:rPr>
              <a:t>corporate templates، lower thirds، motion graphics </a:t>
            </a:r>
            <a:r>
              <a:rPr lang="ar-SA" dirty="0">
                <a:cs typeface="+mj-cs"/>
              </a:rPr>
              <a:t>للبيانات (</a:t>
            </a:r>
            <a:r>
              <a:rPr lang="en-US" dirty="0">
                <a:cs typeface="+mj-cs"/>
              </a:rPr>
              <a:t>charts).</a:t>
            </a:r>
          </a:p>
          <a:p>
            <a:pPr algn="r" rtl="1">
              <a:lnSpc>
                <a:spcPct val="150000"/>
              </a:lnSpc>
            </a:pPr>
            <a:r>
              <a:rPr lang="ar-SA" b="1" dirty="0" smtClean="0">
                <a:solidFill>
                  <a:srgbClr val="C00000"/>
                </a:solidFill>
                <a:cs typeface="+mj-cs"/>
              </a:rPr>
              <a:t>14. الألعاب و </a:t>
            </a:r>
            <a:r>
              <a:rPr lang="en-US" b="1" dirty="0" smtClean="0">
                <a:solidFill>
                  <a:srgbClr val="C00000"/>
                </a:solidFill>
                <a:cs typeface="+mj-cs"/>
              </a:rPr>
              <a:t>Trailers </a:t>
            </a:r>
            <a:r>
              <a:rPr lang="ar-SA" b="1" dirty="0">
                <a:solidFill>
                  <a:srgbClr val="C00000"/>
                </a:solidFill>
                <a:cs typeface="+mj-cs"/>
              </a:rPr>
              <a:t> </a:t>
            </a:r>
            <a:r>
              <a:rPr lang="ar-SA" b="1" dirty="0" smtClean="0">
                <a:solidFill>
                  <a:srgbClr val="C00000"/>
                </a:solidFill>
                <a:cs typeface="+mj-cs"/>
              </a:rPr>
              <a:t> للألعاب</a:t>
            </a:r>
            <a:endParaRPr lang="ar-SA" b="1" dirty="0">
              <a:solidFill>
                <a:srgbClr val="C00000"/>
              </a:solidFill>
              <a:cs typeface="+mj-cs"/>
            </a:endParaRPr>
          </a:p>
          <a:p>
            <a:pPr algn="r" rtl="1">
              <a:lnSpc>
                <a:spcPct val="150000"/>
              </a:lnSpc>
            </a:pPr>
            <a:r>
              <a:rPr lang="ar-SA" b="1" dirty="0">
                <a:cs typeface="+mj-cs"/>
              </a:rPr>
              <a:t>الهدف:</a:t>
            </a:r>
            <a:r>
              <a:rPr lang="ar-SA" dirty="0">
                <a:cs typeface="+mj-cs"/>
              </a:rPr>
              <a:t> سرد وقص مشاهد سينمائية داخل اللعبة، صناعة ترايلرات جذابة.</a:t>
            </a:r>
            <a:br>
              <a:rPr lang="ar-SA" dirty="0">
                <a:cs typeface="+mj-cs"/>
              </a:rPr>
            </a:br>
            <a:r>
              <a:rPr lang="ar-SA" b="1" dirty="0">
                <a:cs typeface="+mj-cs"/>
              </a:rPr>
              <a:t>وظائف:</a:t>
            </a:r>
            <a:r>
              <a:rPr lang="ar-SA" dirty="0">
                <a:cs typeface="+mj-cs"/>
              </a:rPr>
              <a:t> تنسيق </a:t>
            </a:r>
            <a:r>
              <a:rPr lang="en-US" dirty="0" err="1">
                <a:cs typeface="+mj-cs"/>
              </a:rPr>
              <a:t>cutscenes</a:t>
            </a:r>
            <a:r>
              <a:rPr lang="en-US" dirty="0">
                <a:cs typeface="+mj-cs"/>
              </a:rPr>
              <a:t>، </a:t>
            </a:r>
            <a:r>
              <a:rPr lang="ar-SA" dirty="0">
                <a:cs typeface="+mj-cs"/>
              </a:rPr>
              <a:t>مزامنة مع الأداء الصوتي، عمل مقاطع تسويقية قصيرة.</a:t>
            </a:r>
            <a:br>
              <a:rPr lang="ar-SA" dirty="0">
                <a:cs typeface="+mj-cs"/>
              </a:rPr>
            </a:br>
            <a:r>
              <a:rPr lang="ar-SA" b="1" dirty="0">
                <a:cs typeface="+mj-cs"/>
              </a:rPr>
              <a:t>تقنيات:</a:t>
            </a:r>
            <a:r>
              <a:rPr lang="ar-SA" dirty="0">
                <a:cs typeface="+mj-cs"/>
              </a:rPr>
              <a:t> </a:t>
            </a:r>
            <a:r>
              <a:rPr lang="en-US" dirty="0">
                <a:cs typeface="+mj-cs"/>
              </a:rPr>
              <a:t>capture in-engine, motion capture editing, VFX compositing.</a:t>
            </a:r>
          </a:p>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1</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393068"/>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أستخدمات المونتاج</a:t>
            </a:r>
            <a:endParaRPr lang="ar-EG" sz="24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3390510768"/>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2" name="Rectangle 1"/>
          <p:cNvSpPr/>
          <p:nvPr/>
        </p:nvSpPr>
        <p:spPr>
          <a:xfrm>
            <a:off x="6846588" y="1622658"/>
            <a:ext cx="2581156" cy="658835"/>
          </a:xfrm>
          <a:prstGeom prst="rect">
            <a:avLst/>
          </a:prstGeom>
        </p:spPr>
        <p:txBody>
          <a:bodyPr wrap="none">
            <a:spAutoFit/>
          </a:bodyPr>
          <a:lstStyle/>
          <a:p>
            <a:pPr algn="r" rtl="1">
              <a:lnSpc>
                <a:spcPct val="150000"/>
              </a:lnSpc>
            </a:pPr>
            <a:r>
              <a:rPr lang="ar-SA" sz="2800" b="1" dirty="0">
                <a:solidFill>
                  <a:srgbClr val="00B0F0"/>
                </a:solidFill>
              </a:rPr>
              <a:t>أدوات وبرامج </a:t>
            </a:r>
            <a:r>
              <a:rPr lang="ar-SA" sz="2800" b="1" dirty="0" smtClean="0">
                <a:solidFill>
                  <a:srgbClr val="00B0F0"/>
                </a:solidFill>
              </a:rPr>
              <a:t>شائعة</a:t>
            </a:r>
            <a:endParaRPr lang="ar-SA" sz="2800" b="1" dirty="0">
              <a:solidFill>
                <a:srgbClr val="00B0F0"/>
              </a:solidFill>
            </a:endParaRPr>
          </a:p>
        </p:txBody>
      </p:sp>
    </p:spTree>
    <p:extLst>
      <p:ext uri="{BB962C8B-B14F-4D97-AF65-F5344CB8AC3E}">
        <p14:creationId xmlns:p14="http://schemas.microsoft.com/office/powerpoint/2010/main" val="610573622"/>
      </p:ext>
    </p:extLst>
  </p:cSld>
  <p:clrMapOvr>
    <a:masterClrMapping/>
  </p:clrMapOvr>
  <mc:AlternateContent xmlns:mc="http://schemas.openxmlformats.org/markup-compatibility/2006" xmlns:p14="http://schemas.microsoft.com/office/powerpoint/2010/main">
    <mc:Choice Requires="p14">
      <p:transition p14:dur="0" advTm="11984"/>
    </mc:Choice>
    <mc:Fallback xmlns="">
      <p:transition advTm="1198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2889"/>
            <a:ext cx="3386402" cy="173661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577850"/>
          </a:xfrm>
          <a:prstGeom prst="rect">
            <a:avLst/>
          </a:prstGeom>
          <a:noFill/>
        </p:spPr>
        <p:txBody>
          <a:bodyPr wrap="square" rtlCol="0">
            <a:spAutoFit/>
          </a:bodyPr>
          <a:lstStyle/>
          <a:p>
            <a:pPr algn="r" rtl="1">
              <a:lnSpc>
                <a:spcPct val="150000"/>
              </a:lnSpc>
            </a:pPr>
            <a:r>
              <a:rPr lang="ar-SA" sz="2400" b="1" dirty="0">
                <a:solidFill>
                  <a:srgbClr val="00B0F0"/>
                </a:solidFill>
              </a:rPr>
              <a:t>أدوات وبرامج شائعة ومناسبتها</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4247317"/>
          </a:xfrm>
          <a:prstGeom prst="rect">
            <a:avLst/>
          </a:prstGeom>
          <a:noFill/>
        </p:spPr>
        <p:txBody>
          <a:bodyPr wrap="square" rtlCol="0">
            <a:spAutoFit/>
          </a:bodyPr>
          <a:lstStyle/>
          <a:p>
            <a:pPr algn="r" rtl="1">
              <a:lnSpc>
                <a:spcPct val="150000"/>
              </a:lnSpc>
            </a:pPr>
            <a:r>
              <a:rPr lang="en-US" b="1" dirty="0" smtClean="0">
                <a:cs typeface="+mj-cs"/>
              </a:rPr>
              <a:t>Adobe </a:t>
            </a:r>
            <a:r>
              <a:rPr lang="en-US" b="1" dirty="0">
                <a:cs typeface="+mj-cs"/>
              </a:rPr>
              <a:t>Premiere Pro</a:t>
            </a:r>
            <a:r>
              <a:rPr lang="en-US" dirty="0">
                <a:cs typeface="+mj-cs"/>
              </a:rPr>
              <a:t> </a:t>
            </a:r>
            <a:r>
              <a:rPr lang="ar-SA" dirty="0" smtClean="0">
                <a:cs typeface="+mj-cs"/>
              </a:rPr>
              <a:t> عام </a:t>
            </a:r>
            <a:r>
              <a:rPr lang="ar-SA" dirty="0">
                <a:cs typeface="+mj-cs"/>
              </a:rPr>
              <a:t>ومناسب للتلفزيون والويب.</a:t>
            </a:r>
          </a:p>
          <a:p>
            <a:pPr algn="r" rtl="1">
              <a:lnSpc>
                <a:spcPct val="150000"/>
              </a:lnSpc>
            </a:pPr>
            <a:r>
              <a:rPr lang="en-US" b="1" dirty="0" smtClean="0">
                <a:cs typeface="+mj-cs"/>
              </a:rPr>
              <a:t>Avid </a:t>
            </a:r>
            <a:r>
              <a:rPr lang="en-US" b="1" dirty="0">
                <a:cs typeface="+mj-cs"/>
              </a:rPr>
              <a:t>Media Composer</a:t>
            </a:r>
            <a:r>
              <a:rPr lang="en-US" dirty="0">
                <a:cs typeface="+mj-cs"/>
              </a:rPr>
              <a:t> </a:t>
            </a:r>
            <a:r>
              <a:rPr lang="ar-SA" dirty="0" smtClean="0">
                <a:cs typeface="+mj-cs"/>
              </a:rPr>
              <a:t> صناعة </a:t>
            </a:r>
            <a:r>
              <a:rPr lang="ar-SA" dirty="0">
                <a:cs typeface="+mj-cs"/>
              </a:rPr>
              <a:t>البث والتلفزيون والدراما الكبيرة.</a:t>
            </a:r>
          </a:p>
          <a:p>
            <a:pPr algn="r" rtl="1">
              <a:lnSpc>
                <a:spcPct val="150000"/>
              </a:lnSpc>
            </a:pPr>
            <a:r>
              <a:rPr lang="en-US" b="1" dirty="0">
                <a:cs typeface="+mj-cs"/>
              </a:rPr>
              <a:t>Final Cut Pro</a:t>
            </a:r>
            <a:r>
              <a:rPr lang="en-US" dirty="0">
                <a:cs typeface="+mj-cs"/>
              </a:rPr>
              <a:t> </a:t>
            </a:r>
            <a:r>
              <a:rPr lang="ar-SA" dirty="0" smtClean="0">
                <a:cs typeface="+mj-cs"/>
              </a:rPr>
              <a:t> إنتاج </a:t>
            </a:r>
            <a:r>
              <a:rPr lang="ar-SA" dirty="0">
                <a:cs typeface="+mj-cs"/>
              </a:rPr>
              <a:t>سريع على أجهزة </a:t>
            </a:r>
            <a:r>
              <a:rPr lang="en-US" dirty="0" err="1">
                <a:cs typeface="+mj-cs"/>
              </a:rPr>
              <a:t>macOS</a:t>
            </a:r>
            <a:r>
              <a:rPr lang="en-US" dirty="0">
                <a:cs typeface="+mj-cs"/>
              </a:rPr>
              <a:t> (</a:t>
            </a:r>
            <a:r>
              <a:rPr lang="ar-SA" dirty="0">
                <a:cs typeface="+mj-cs"/>
              </a:rPr>
              <a:t>يوتيوب/مستقلين).</a:t>
            </a:r>
          </a:p>
          <a:p>
            <a:pPr algn="r" rtl="1">
              <a:lnSpc>
                <a:spcPct val="150000"/>
              </a:lnSpc>
            </a:pPr>
            <a:r>
              <a:rPr lang="en-US" b="1" dirty="0" err="1">
                <a:cs typeface="+mj-cs"/>
              </a:rPr>
              <a:t>DaVinci</a:t>
            </a:r>
            <a:r>
              <a:rPr lang="en-US" b="1" dirty="0">
                <a:cs typeface="+mj-cs"/>
              </a:rPr>
              <a:t> Resolve</a:t>
            </a:r>
            <a:r>
              <a:rPr lang="en-US" dirty="0">
                <a:cs typeface="+mj-cs"/>
              </a:rPr>
              <a:t> </a:t>
            </a:r>
            <a:r>
              <a:rPr lang="ar-SA" dirty="0">
                <a:cs typeface="+mj-cs"/>
              </a:rPr>
              <a:t> </a:t>
            </a:r>
            <a:r>
              <a:rPr lang="ar-SA" dirty="0" smtClean="0">
                <a:cs typeface="+mj-cs"/>
              </a:rPr>
              <a:t>تلوين </a:t>
            </a:r>
            <a:r>
              <a:rPr lang="ar-SA" dirty="0">
                <a:cs typeface="+mj-cs"/>
              </a:rPr>
              <a:t>(</a:t>
            </a:r>
            <a:r>
              <a:rPr lang="en-US" dirty="0">
                <a:cs typeface="+mj-cs"/>
              </a:rPr>
              <a:t>Color grading) </a:t>
            </a:r>
            <a:r>
              <a:rPr lang="ar-SA" dirty="0">
                <a:cs typeface="+mj-cs"/>
              </a:rPr>
              <a:t>ومونتاج متكامل.</a:t>
            </a:r>
          </a:p>
          <a:p>
            <a:pPr algn="r" rtl="1">
              <a:lnSpc>
                <a:spcPct val="150000"/>
              </a:lnSpc>
            </a:pPr>
            <a:r>
              <a:rPr lang="en-US" b="1" dirty="0">
                <a:cs typeface="+mj-cs"/>
              </a:rPr>
              <a:t>After Effects</a:t>
            </a:r>
            <a:r>
              <a:rPr lang="en-US" dirty="0">
                <a:cs typeface="+mj-cs"/>
              </a:rPr>
              <a:t> </a:t>
            </a:r>
            <a:r>
              <a:rPr lang="en-US" dirty="0" smtClean="0">
                <a:cs typeface="+mj-cs"/>
              </a:rPr>
              <a:t>VFX </a:t>
            </a:r>
            <a:r>
              <a:rPr lang="ar-SA" dirty="0" smtClean="0">
                <a:cs typeface="+mj-cs"/>
              </a:rPr>
              <a:t> وحركة </a:t>
            </a:r>
            <a:r>
              <a:rPr lang="ar-SA" dirty="0">
                <a:cs typeface="+mj-cs"/>
              </a:rPr>
              <a:t>الرسوم.</a:t>
            </a:r>
          </a:p>
          <a:p>
            <a:pPr algn="r" rtl="1">
              <a:lnSpc>
                <a:spcPct val="150000"/>
              </a:lnSpc>
            </a:pPr>
            <a:r>
              <a:rPr lang="en-US" b="1" dirty="0">
                <a:cs typeface="+mj-cs"/>
              </a:rPr>
              <a:t>Pro Tools / Adobe </a:t>
            </a:r>
            <a:r>
              <a:rPr lang="en-US" b="1" dirty="0" smtClean="0">
                <a:cs typeface="+mj-cs"/>
              </a:rPr>
              <a:t>Audition</a:t>
            </a:r>
            <a:r>
              <a:rPr lang="ar-SA" b="1" dirty="0" smtClean="0">
                <a:cs typeface="+mj-cs"/>
              </a:rPr>
              <a:t>/</a:t>
            </a:r>
            <a:r>
              <a:rPr lang="en-US" dirty="0" smtClean="0">
                <a:cs typeface="+mj-cs"/>
              </a:rPr>
              <a:t> </a:t>
            </a:r>
            <a:r>
              <a:rPr lang="tr-TR" b="1" dirty="0" smtClean="0">
                <a:cs typeface="+mj-cs"/>
              </a:rPr>
              <a:t>Audocity</a:t>
            </a:r>
            <a:r>
              <a:rPr lang="tr-TR" dirty="0" smtClean="0">
                <a:cs typeface="+mj-cs"/>
              </a:rPr>
              <a:t> </a:t>
            </a:r>
            <a:r>
              <a:rPr lang="ar-SA" dirty="0" smtClean="0">
                <a:cs typeface="+mj-cs"/>
              </a:rPr>
              <a:t> مكساج </a:t>
            </a:r>
            <a:r>
              <a:rPr lang="ar-SA" dirty="0">
                <a:cs typeface="+mj-cs"/>
              </a:rPr>
              <a:t>صوتي احترافي.</a:t>
            </a:r>
          </a:p>
          <a:p>
            <a:pPr algn="r" rtl="1">
              <a:lnSpc>
                <a:spcPct val="150000"/>
              </a:lnSpc>
            </a:pPr>
            <a:r>
              <a:rPr lang="en-US" b="1" dirty="0" err="1" smtClean="0">
                <a:cs typeface="+mj-cs"/>
              </a:rPr>
              <a:t>FFmpeg</a:t>
            </a:r>
            <a:r>
              <a:rPr lang="en-US" b="1" dirty="0" smtClean="0">
                <a:cs typeface="+mj-cs"/>
              </a:rPr>
              <a:t> </a:t>
            </a:r>
            <a:r>
              <a:rPr lang="en-US" b="1" dirty="0">
                <a:cs typeface="+mj-cs"/>
              </a:rPr>
              <a:t>/ </a:t>
            </a:r>
            <a:r>
              <a:rPr lang="en-US" b="1" dirty="0" err="1">
                <a:cs typeface="+mj-cs"/>
              </a:rPr>
              <a:t>HandBrake</a:t>
            </a:r>
            <a:r>
              <a:rPr lang="en-US" dirty="0">
                <a:cs typeface="+mj-cs"/>
              </a:rPr>
              <a:t> </a:t>
            </a:r>
            <a:r>
              <a:rPr lang="ar-SA" dirty="0">
                <a:cs typeface="+mj-cs"/>
              </a:rPr>
              <a:t> </a:t>
            </a:r>
            <a:r>
              <a:rPr lang="ar-SA" dirty="0" smtClean="0">
                <a:cs typeface="+mj-cs"/>
              </a:rPr>
              <a:t>ترميز </a:t>
            </a:r>
            <a:r>
              <a:rPr lang="ar-SA" dirty="0">
                <a:cs typeface="+mj-cs"/>
              </a:rPr>
              <a:t>وتحويل الدّفعات</a:t>
            </a:r>
            <a:r>
              <a:rPr lang="ar-SA" dirty="0" smtClean="0">
                <a:cs typeface="+mj-cs"/>
              </a:rPr>
              <a:t>.</a:t>
            </a:r>
          </a:p>
          <a:p>
            <a:pPr algn="r" rtl="1">
              <a:lnSpc>
                <a:spcPct val="150000"/>
              </a:lnSpc>
            </a:pPr>
            <a:endParaRPr lang="ar-SA" dirty="0" smtClean="0">
              <a:cs typeface="+mj-cs"/>
            </a:endParaRPr>
          </a:p>
          <a:p>
            <a:pPr algn="r" rtl="1">
              <a:lnSpc>
                <a:spcPct val="150000"/>
              </a:lnSpc>
            </a:pPr>
            <a:r>
              <a:rPr lang="en-US" dirty="0">
                <a:cs typeface="+mj-cs"/>
                <a:hlinkClick r:id="rId4"/>
              </a:rPr>
              <a:t>https://</a:t>
            </a:r>
            <a:r>
              <a:rPr lang="en-US" dirty="0" smtClean="0">
                <a:cs typeface="+mj-cs"/>
                <a:hlinkClick r:id="rId4"/>
              </a:rPr>
              <a:t>www.youtube.com/watch?v=qKtUjfolUOM</a:t>
            </a:r>
            <a:r>
              <a:rPr lang="ar-SA" dirty="0" smtClean="0">
                <a:cs typeface="+mj-cs"/>
              </a:rPr>
              <a:t> تعليم المونتاج على برنامج </a:t>
            </a:r>
            <a:r>
              <a:rPr lang="en-US" b="1" dirty="0" smtClean="0"/>
              <a:t>Premiere</a:t>
            </a:r>
            <a:r>
              <a:rPr lang="ar-SA" b="1" dirty="0" smtClean="0"/>
              <a:t> </a:t>
            </a:r>
            <a:r>
              <a:rPr lang="ar-SA" dirty="0" smtClean="0">
                <a:cs typeface="+mj-cs"/>
              </a:rPr>
              <a:t> </a:t>
            </a:r>
            <a:endParaRPr lang="ar-SA" dirty="0">
              <a:cs typeface="+mj-cs"/>
            </a:endParaRPr>
          </a:p>
          <a:p>
            <a:pPr algn="just" rtl="1">
              <a:lnSpc>
                <a:spcPct val="150000"/>
              </a:lnSpc>
            </a:pPr>
            <a:endParaRPr lang="ar-SA" spc="30" dirty="0" smtClean="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523220"/>
          </a:xfrm>
          <a:prstGeom prst="rect">
            <a:avLst/>
          </a:prstGeom>
          <a:noFill/>
        </p:spPr>
        <p:txBody>
          <a:bodyPr wrap="square" rtlCol="0">
            <a:spAutoFit/>
          </a:bodyPr>
          <a:lstStyle/>
          <a:p>
            <a:pPr algn="ctr"/>
            <a:r>
              <a:rPr lang="ar-EG" sz="2800" b="1" dirty="0">
                <a:solidFill>
                  <a:schemeClr val="bg1"/>
                </a:solidFill>
                <a:latin typeface="Tajawal Medium" panose="00000600000000000000" pitchFamily="2" charset="-78"/>
                <a:cs typeface="Tajawal Medium" panose="00000600000000000000" pitchFamily="2" charset="-78"/>
              </a:rPr>
              <a:t>1</a:t>
            </a:r>
            <a:endParaRPr lang="en-US" sz="9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fade">
                                      <p:cBhvr>
                                        <p:cTn id="14" dur="1000"/>
                                        <p:tgtEl>
                                          <p:spTgt spid="15">
                                            <p:txEl>
                                              <p:pRg st="0" end="0"/>
                                            </p:txEl>
                                          </p:spTgt>
                                        </p:tgtEl>
                                      </p:cBhvr>
                                    </p:animEffect>
                                    <p:anim calcmode="lin" valueType="num">
                                      <p:cBhvr>
                                        <p:cTn id="1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5">
                                            <p:txEl>
                                              <p:pRg st="1" end="1"/>
                                            </p:txEl>
                                          </p:spTgt>
                                        </p:tgtEl>
                                        <p:attrNameLst>
                                          <p:attrName>style.visibility</p:attrName>
                                        </p:attrNameLst>
                                      </p:cBhvr>
                                      <p:to>
                                        <p:strVal val="visible"/>
                                      </p:to>
                                    </p:set>
                                    <p:animEffect transition="in" filter="fade">
                                      <p:cBhvr>
                                        <p:cTn id="21" dur="1000"/>
                                        <p:tgtEl>
                                          <p:spTgt spid="15">
                                            <p:txEl>
                                              <p:pRg st="1" end="1"/>
                                            </p:txEl>
                                          </p:spTgt>
                                        </p:tgtEl>
                                      </p:cBhvr>
                                    </p:animEffect>
                                    <p:anim calcmode="lin" valueType="num">
                                      <p:cBhvr>
                                        <p:cTn id="22"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xEl>
                                              <p:pRg st="2" end="2"/>
                                            </p:txEl>
                                          </p:spTgt>
                                        </p:tgtEl>
                                        <p:attrNameLst>
                                          <p:attrName>style.visibility</p:attrName>
                                        </p:attrNameLst>
                                      </p:cBhvr>
                                      <p:to>
                                        <p:strVal val="visible"/>
                                      </p:to>
                                    </p:set>
                                    <p:animEffect transition="in" filter="fade">
                                      <p:cBhvr>
                                        <p:cTn id="28" dur="1000"/>
                                        <p:tgtEl>
                                          <p:spTgt spid="15">
                                            <p:txEl>
                                              <p:pRg st="2" end="2"/>
                                            </p:txEl>
                                          </p:spTgt>
                                        </p:tgtEl>
                                      </p:cBhvr>
                                    </p:animEffect>
                                    <p:anim calcmode="lin" valueType="num">
                                      <p:cBhvr>
                                        <p:cTn id="29"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5">
                                            <p:txEl>
                                              <p:pRg st="3" end="3"/>
                                            </p:txEl>
                                          </p:spTgt>
                                        </p:tgtEl>
                                        <p:attrNameLst>
                                          <p:attrName>style.visibility</p:attrName>
                                        </p:attrNameLst>
                                      </p:cBhvr>
                                      <p:to>
                                        <p:strVal val="visible"/>
                                      </p:to>
                                    </p:set>
                                    <p:animEffect transition="in" filter="fade">
                                      <p:cBhvr>
                                        <p:cTn id="35" dur="1000"/>
                                        <p:tgtEl>
                                          <p:spTgt spid="15">
                                            <p:txEl>
                                              <p:pRg st="3" end="3"/>
                                            </p:txEl>
                                          </p:spTgt>
                                        </p:tgtEl>
                                      </p:cBhvr>
                                    </p:animEffect>
                                    <p:anim calcmode="lin" valueType="num">
                                      <p:cBhvr>
                                        <p:cTn id="36"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5">
                                            <p:txEl>
                                              <p:pRg st="4" end="4"/>
                                            </p:txEl>
                                          </p:spTgt>
                                        </p:tgtEl>
                                        <p:attrNameLst>
                                          <p:attrName>style.visibility</p:attrName>
                                        </p:attrNameLst>
                                      </p:cBhvr>
                                      <p:to>
                                        <p:strVal val="visible"/>
                                      </p:to>
                                    </p:set>
                                    <p:animEffect transition="in" filter="fade">
                                      <p:cBhvr>
                                        <p:cTn id="42" dur="1000"/>
                                        <p:tgtEl>
                                          <p:spTgt spid="15">
                                            <p:txEl>
                                              <p:pRg st="4" end="4"/>
                                            </p:txEl>
                                          </p:spTgt>
                                        </p:tgtEl>
                                      </p:cBhvr>
                                    </p:animEffect>
                                    <p:anim calcmode="lin" valueType="num">
                                      <p:cBhvr>
                                        <p:cTn id="43"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5">
                                            <p:txEl>
                                              <p:pRg st="5" end="5"/>
                                            </p:txEl>
                                          </p:spTgt>
                                        </p:tgtEl>
                                        <p:attrNameLst>
                                          <p:attrName>style.visibility</p:attrName>
                                        </p:attrNameLst>
                                      </p:cBhvr>
                                      <p:to>
                                        <p:strVal val="visible"/>
                                      </p:to>
                                    </p:set>
                                    <p:animEffect transition="in" filter="fade">
                                      <p:cBhvr>
                                        <p:cTn id="49" dur="1000"/>
                                        <p:tgtEl>
                                          <p:spTgt spid="15">
                                            <p:txEl>
                                              <p:pRg st="5" end="5"/>
                                            </p:txEl>
                                          </p:spTgt>
                                        </p:tgtEl>
                                      </p:cBhvr>
                                    </p:animEffect>
                                    <p:anim calcmode="lin" valueType="num">
                                      <p:cBhvr>
                                        <p:cTn id="50" dur="1000" fill="hold"/>
                                        <p:tgtEl>
                                          <p:spTgt spid="15">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1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5">
                                            <p:txEl>
                                              <p:pRg st="6" end="6"/>
                                            </p:txEl>
                                          </p:spTgt>
                                        </p:tgtEl>
                                        <p:attrNameLst>
                                          <p:attrName>style.visibility</p:attrName>
                                        </p:attrNameLst>
                                      </p:cBhvr>
                                      <p:to>
                                        <p:strVal val="visible"/>
                                      </p:to>
                                    </p:set>
                                    <p:animEffect transition="in" filter="fade">
                                      <p:cBhvr>
                                        <p:cTn id="56" dur="1000"/>
                                        <p:tgtEl>
                                          <p:spTgt spid="15">
                                            <p:txEl>
                                              <p:pRg st="6" end="6"/>
                                            </p:txEl>
                                          </p:spTgt>
                                        </p:tgtEl>
                                      </p:cBhvr>
                                    </p:animEffect>
                                    <p:anim calcmode="lin" valueType="num">
                                      <p:cBhvr>
                                        <p:cTn id="57" dur="1000" fill="hold"/>
                                        <p:tgtEl>
                                          <p:spTgt spid="15">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1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5">
                                            <p:txEl>
                                              <p:pRg st="8" end="8"/>
                                            </p:txEl>
                                          </p:spTgt>
                                        </p:tgtEl>
                                        <p:attrNameLst>
                                          <p:attrName>style.visibility</p:attrName>
                                        </p:attrNameLst>
                                      </p:cBhvr>
                                      <p:to>
                                        <p:strVal val="visible"/>
                                      </p:to>
                                    </p:set>
                                    <p:animEffect transition="in" filter="fade">
                                      <p:cBhvr>
                                        <p:cTn id="63" dur="1000"/>
                                        <p:tgtEl>
                                          <p:spTgt spid="15">
                                            <p:txEl>
                                              <p:pRg st="8" end="8"/>
                                            </p:txEl>
                                          </p:spTgt>
                                        </p:tgtEl>
                                      </p:cBhvr>
                                    </p:animEffect>
                                    <p:anim calcmode="lin" valueType="num">
                                      <p:cBhvr>
                                        <p:cTn id="64" dur="1000" fill="hold"/>
                                        <p:tgtEl>
                                          <p:spTgt spid="15">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15">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81943" y="1308179"/>
            <a:ext cx="3299612"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523220"/>
          </a:xfrm>
          <a:prstGeom prst="rect">
            <a:avLst/>
          </a:prstGeom>
          <a:noFill/>
        </p:spPr>
        <p:txBody>
          <a:bodyPr wrap="square" rtlCol="0">
            <a:spAutoFit/>
          </a:bodyPr>
          <a:lstStyle/>
          <a:p>
            <a:pPr algn="ctr"/>
            <a:r>
              <a:rPr lang="ar-EG" sz="2800" b="1" dirty="0">
                <a:solidFill>
                  <a:schemeClr val="bg1"/>
                </a:solidFill>
                <a:latin typeface="Tajawal Medium" panose="00000600000000000000" pitchFamily="2" charset="-78"/>
                <a:cs typeface="Tajawal Medium" panose="00000600000000000000" pitchFamily="2" charset="-78"/>
              </a:rPr>
              <a:t>1</a:t>
            </a:r>
            <a:endParaRPr lang="en-US" sz="9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p:cNvSpPr/>
          <p:nvPr/>
        </p:nvSpPr>
        <p:spPr>
          <a:xfrm>
            <a:off x="3508036" y="2191239"/>
            <a:ext cx="8580103" cy="4662815"/>
          </a:xfrm>
          <a:prstGeom prst="rect">
            <a:avLst/>
          </a:prstGeom>
        </p:spPr>
        <p:txBody>
          <a:bodyPr wrap="square">
            <a:spAutoFit/>
          </a:bodyPr>
          <a:lstStyle/>
          <a:p>
            <a:pPr algn="r" rtl="1">
              <a:lnSpc>
                <a:spcPct val="150000"/>
              </a:lnSpc>
            </a:pPr>
            <a:r>
              <a:rPr lang="ar-SA" b="1" dirty="0">
                <a:solidFill>
                  <a:srgbClr val="C00000"/>
                </a:solidFill>
                <a:cs typeface="+mj-cs"/>
              </a:rPr>
              <a:t>الآليات النفسية الأساسية وكيف يُستغلها المونتاج</a:t>
            </a:r>
          </a:p>
          <a:p>
            <a:pPr algn="r" rtl="1">
              <a:lnSpc>
                <a:spcPct val="150000"/>
              </a:lnSpc>
            </a:pPr>
            <a:r>
              <a:rPr lang="ar-SA" b="1" dirty="0">
                <a:cs typeface="+mj-cs"/>
              </a:rPr>
              <a:t>جذب الانتباه </a:t>
            </a:r>
            <a:r>
              <a:rPr lang="en-US" b="1" dirty="0" smtClean="0">
                <a:cs typeface="+mj-cs"/>
              </a:rPr>
              <a:t>Attention </a:t>
            </a:r>
            <a:r>
              <a:rPr lang="en-US" b="1" dirty="0">
                <a:cs typeface="+mj-cs"/>
              </a:rPr>
              <a:t>capture</a:t>
            </a:r>
            <a:r>
              <a:rPr lang="en-US" b="1" dirty="0" smtClean="0">
                <a:cs typeface="+mj-cs"/>
              </a:rPr>
              <a:t>)</a:t>
            </a:r>
            <a:r>
              <a:rPr lang="ar-SA" b="1" dirty="0" smtClean="0">
                <a:cs typeface="+mj-cs"/>
              </a:rPr>
              <a:t>)</a:t>
            </a:r>
            <a:endParaRPr lang="en-US" dirty="0">
              <a:cs typeface="+mj-cs"/>
            </a:endParaRPr>
          </a:p>
          <a:p>
            <a:pPr lvl="1" algn="r" rtl="1">
              <a:lnSpc>
                <a:spcPct val="150000"/>
              </a:lnSpc>
            </a:pPr>
            <a:r>
              <a:rPr lang="ar-SA" dirty="0">
                <a:cs typeface="+mj-cs"/>
              </a:rPr>
              <a:t>آلية: الإدراك البشري يلتقط التغيرات والتميّزات البصرية/السمعية أولًا.</a:t>
            </a:r>
          </a:p>
          <a:p>
            <a:pPr lvl="1" algn="r" rtl="1">
              <a:lnSpc>
                <a:spcPct val="150000"/>
              </a:lnSpc>
            </a:pPr>
            <a:r>
              <a:rPr lang="ar-SA" dirty="0">
                <a:cs typeface="+mj-cs"/>
              </a:rPr>
              <a:t>استغلال مونتاجي: لقطات افتتاحية قوية، زوايا غير متوقعة، قطع سريع أو مؤثر صوتي مفاجئ لشد الانتباه.</a:t>
            </a:r>
          </a:p>
          <a:p>
            <a:pPr algn="r" rtl="1">
              <a:lnSpc>
                <a:spcPct val="150000"/>
              </a:lnSpc>
            </a:pPr>
            <a:r>
              <a:rPr lang="ar-SA" b="1" dirty="0">
                <a:cs typeface="+mj-cs"/>
              </a:rPr>
              <a:t>بناء التوقع والمفاجأة </a:t>
            </a:r>
            <a:r>
              <a:rPr lang="en-US" b="1" dirty="0" smtClean="0">
                <a:cs typeface="+mj-cs"/>
              </a:rPr>
              <a:t>Expectation </a:t>
            </a:r>
            <a:r>
              <a:rPr lang="en-US" b="1" dirty="0">
                <a:cs typeface="+mj-cs"/>
              </a:rPr>
              <a:t>&amp; Surprise</a:t>
            </a:r>
            <a:r>
              <a:rPr lang="en-US" b="1" dirty="0" smtClean="0">
                <a:cs typeface="+mj-cs"/>
              </a:rPr>
              <a:t>)</a:t>
            </a:r>
            <a:r>
              <a:rPr lang="ar-SA" b="1" dirty="0" smtClean="0">
                <a:cs typeface="+mj-cs"/>
              </a:rPr>
              <a:t>)</a:t>
            </a:r>
            <a:endParaRPr lang="en-US" dirty="0">
              <a:cs typeface="+mj-cs"/>
            </a:endParaRPr>
          </a:p>
          <a:p>
            <a:pPr lvl="1" algn="r" rtl="1">
              <a:lnSpc>
                <a:spcPct val="150000"/>
              </a:lnSpc>
            </a:pPr>
            <a:r>
              <a:rPr lang="ar-SA" dirty="0">
                <a:cs typeface="+mj-cs"/>
              </a:rPr>
              <a:t>آلية: توقع المشاهد لنتيجة ما يمكن كسره لإحداث صدمة أو تشويق.</a:t>
            </a:r>
          </a:p>
          <a:p>
            <a:pPr lvl="1" algn="r" rtl="1">
              <a:lnSpc>
                <a:spcPct val="150000"/>
              </a:lnSpc>
            </a:pPr>
            <a:r>
              <a:rPr lang="ar-SA" dirty="0">
                <a:cs typeface="+mj-cs"/>
              </a:rPr>
              <a:t>استغلال: قطع فجائي (</a:t>
            </a:r>
            <a:r>
              <a:rPr lang="en-US" dirty="0">
                <a:cs typeface="+mj-cs"/>
              </a:rPr>
              <a:t>smash cut)، </a:t>
            </a:r>
            <a:r>
              <a:rPr lang="ar-SA" dirty="0">
                <a:cs typeface="+mj-cs"/>
              </a:rPr>
              <a:t>تغير مفاجئ في الموسيقى أو إدخال لقطة غير متوقعة.</a:t>
            </a:r>
          </a:p>
          <a:p>
            <a:pPr algn="r" rtl="1">
              <a:lnSpc>
                <a:spcPct val="150000"/>
              </a:lnSpc>
            </a:pPr>
            <a:r>
              <a:rPr lang="ar-SA" b="1" dirty="0">
                <a:cs typeface="+mj-cs"/>
              </a:rPr>
              <a:t>تكوين المعنى بالتجاور </a:t>
            </a:r>
            <a:r>
              <a:rPr lang="en-US" b="1" dirty="0" smtClean="0">
                <a:cs typeface="+mj-cs"/>
              </a:rPr>
              <a:t>Juxtaposition </a:t>
            </a:r>
            <a:r>
              <a:rPr lang="en-US" b="1" dirty="0">
                <a:cs typeface="+mj-cs"/>
              </a:rPr>
              <a:t>/ </a:t>
            </a:r>
            <a:r>
              <a:rPr lang="en-US" b="1" dirty="0" err="1">
                <a:cs typeface="+mj-cs"/>
              </a:rPr>
              <a:t>Kuleshov</a:t>
            </a:r>
            <a:r>
              <a:rPr lang="en-US" b="1" dirty="0">
                <a:cs typeface="+mj-cs"/>
              </a:rPr>
              <a:t> Effect</a:t>
            </a:r>
            <a:r>
              <a:rPr lang="en-US" b="1" dirty="0" smtClean="0">
                <a:cs typeface="+mj-cs"/>
              </a:rPr>
              <a:t>)</a:t>
            </a:r>
            <a:r>
              <a:rPr lang="ar-SA" b="1" dirty="0" smtClean="0">
                <a:cs typeface="+mj-cs"/>
              </a:rPr>
              <a:t>)</a:t>
            </a:r>
            <a:endParaRPr lang="en-US" dirty="0">
              <a:cs typeface="+mj-cs"/>
            </a:endParaRPr>
          </a:p>
          <a:p>
            <a:pPr lvl="1" algn="r" rtl="1">
              <a:lnSpc>
                <a:spcPct val="150000"/>
              </a:lnSpc>
            </a:pPr>
            <a:r>
              <a:rPr lang="ar-SA" dirty="0">
                <a:cs typeface="+mj-cs"/>
              </a:rPr>
              <a:t>آلية: المعنى لا ينبع دائمًا من لقطة واحدة بل من علاقة لقطتين متتاليتين.</a:t>
            </a:r>
          </a:p>
          <a:p>
            <a:pPr lvl="1" algn="r" rtl="1">
              <a:lnSpc>
                <a:spcPct val="150000"/>
              </a:lnSpc>
            </a:pPr>
            <a:r>
              <a:rPr lang="ar-SA" dirty="0">
                <a:cs typeface="+mj-cs"/>
              </a:rPr>
              <a:t>استغلال: وضع وجه محايد ثم لقطة لشيء (جثة / طبق طعام) يغير من قراءة المشاهد.</a:t>
            </a:r>
          </a:p>
          <a:p>
            <a:pPr marL="285750" indent="-285750" algn="just" rtl="1">
              <a:lnSpc>
                <a:spcPct val="150000"/>
              </a:lnSpc>
              <a:buFont typeface="Arial" panose="020B0604020202020204" pitchFamily="34" charset="0"/>
              <a:buChar char="•"/>
            </a:pPr>
            <a:endParaRPr lang="ar-EG" spc="30" dirty="0">
              <a:latin typeface="Simplified Arabic" pitchFamily="18" charset="-78"/>
              <a:cs typeface="+mj-cs"/>
            </a:endParaRPr>
          </a:p>
        </p:txBody>
      </p:sp>
      <p:sp>
        <p:nvSpPr>
          <p:cNvPr id="3" name="Rectangle 2"/>
          <p:cNvSpPr/>
          <p:nvPr/>
        </p:nvSpPr>
        <p:spPr>
          <a:xfrm>
            <a:off x="5088461" y="1335074"/>
            <a:ext cx="3837910" cy="461665"/>
          </a:xfrm>
          <a:prstGeom prst="rect">
            <a:avLst/>
          </a:prstGeom>
        </p:spPr>
        <p:txBody>
          <a:bodyPr wrap="none">
            <a:spAutoFit/>
          </a:bodyPr>
          <a:lstStyle/>
          <a:p>
            <a:pPr algn="r" rtl="1"/>
            <a:r>
              <a:rPr lang="ar-SA" sz="2400" b="1" dirty="0">
                <a:solidFill>
                  <a:srgbClr val="00B0F0"/>
                </a:solidFill>
                <a:cs typeface="+mj-cs"/>
              </a:rPr>
              <a:t>المونتاج كأداة للتأثير النفسي والإقناع</a:t>
            </a:r>
            <a:endParaRPr lang="en-US" sz="2400" b="1" dirty="0">
              <a:solidFill>
                <a:srgbClr val="00B0F0"/>
              </a:solidFill>
              <a:cs typeface="+mj-cs"/>
            </a:endParaRPr>
          </a:p>
        </p:txBody>
      </p:sp>
    </p:spTree>
    <p:extLst>
      <p:ext uri="{BB962C8B-B14F-4D97-AF65-F5344CB8AC3E}">
        <p14:creationId xmlns:p14="http://schemas.microsoft.com/office/powerpoint/2010/main" val="1197579779"/>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D5EE-CE1C-D9BD-EBA8-F5F45769D989}"/>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E3251BEC-D478-DAC6-ED0B-DE550179353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6F47C36-2285-3F20-0A8B-772018040CB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1283"/>
            <a:ext cx="3386537" cy="1904927"/>
          </a:xfrm>
          <a:prstGeom prst="rect">
            <a:avLst/>
          </a:prstGeom>
        </p:spPr>
      </p:pic>
      <p:sp>
        <p:nvSpPr>
          <p:cNvPr id="2" name="Right Triangle 1">
            <a:extLst>
              <a:ext uri="{FF2B5EF4-FFF2-40B4-BE49-F238E27FC236}">
                <a16:creationId xmlns:a16="http://schemas.microsoft.com/office/drawing/2014/main" id="{62F19AB1-8520-95B0-CA03-4BCFE450AD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A12380E-1284-5BF2-4C81-D55BC61994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72C68CF-B443-DCCC-11A5-23E0040E67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E5BA171-F5BD-5CD5-C355-7B27294CB510}"/>
              </a:ext>
            </a:extLst>
          </p:cNvPr>
          <p:cNvSpPr txBox="1"/>
          <p:nvPr/>
        </p:nvSpPr>
        <p:spPr>
          <a:xfrm>
            <a:off x="3670820" y="2166013"/>
            <a:ext cx="8417320" cy="5516895"/>
          </a:xfrm>
          <a:prstGeom prst="rect">
            <a:avLst/>
          </a:prstGeom>
          <a:noFill/>
        </p:spPr>
        <p:txBody>
          <a:bodyPr wrap="square" rtlCol="0">
            <a:spAutoFit/>
          </a:bodyPr>
          <a:lstStyle/>
          <a:p>
            <a:pPr algn="r" rtl="1">
              <a:lnSpc>
                <a:spcPct val="150000"/>
              </a:lnSpc>
            </a:pPr>
            <a:r>
              <a:rPr lang="ar-SA" b="1" dirty="0">
                <a:cs typeface="+mj-cs"/>
              </a:rPr>
              <a:t>الإيقاع والزمن </a:t>
            </a:r>
            <a:r>
              <a:rPr lang="en-US" b="1" dirty="0">
                <a:cs typeface="+mj-cs"/>
              </a:rPr>
              <a:t>Pacing &amp; Temporal Manipulation)</a:t>
            </a:r>
            <a:r>
              <a:rPr lang="ar-SA" b="1" dirty="0">
                <a:cs typeface="+mj-cs"/>
              </a:rPr>
              <a:t>)</a:t>
            </a:r>
            <a:endParaRPr lang="en-US" dirty="0">
              <a:cs typeface="+mj-cs"/>
            </a:endParaRPr>
          </a:p>
          <a:p>
            <a:pPr lvl="1" algn="r" rtl="1">
              <a:lnSpc>
                <a:spcPct val="150000"/>
              </a:lnSpc>
            </a:pPr>
            <a:r>
              <a:rPr lang="ar-SA" dirty="0">
                <a:cs typeface="+mj-cs"/>
              </a:rPr>
              <a:t>آلية: طول اللقطة وتتابعها يؤثّر في حالة المشاهد (توتر، ملل، سرور).</a:t>
            </a:r>
          </a:p>
          <a:p>
            <a:pPr lvl="1" algn="r" rtl="1">
              <a:lnSpc>
                <a:spcPct val="150000"/>
              </a:lnSpc>
            </a:pPr>
            <a:r>
              <a:rPr lang="ar-SA" dirty="0">
                <a:cs typeface="+mj-cs"/>
              </a:rPr>
              <a:t>استغلال: تسريع القطع لخلق توتر، إطالة لقطات للتأمّل، استخدام مونتاج لتكثيف الزمن (</a:t>
            </a:r>
            <a:r>
              <a:rPr lang="en-US" dirty="0">
                <a:cs typeface="+mj-cs"/>
              </a:rPr>
              <a:t>montage sequence</a:t>
            </a:r>
            <a:r>
              <a:rPr lang="en-US" dirty="0" smtClean="0">
                <a:cs typeface="+mj-cs"/>
              </a:rPr>
              <a:t>).</a:t>
            </a:r>
            <a:endParaRPr lang="ar-SA" dirty="0" smtClean="0">
              <a:cs typeface="+mj-cs"/>
            </a:endParaRP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التعاطف والتقمّص</a:t>
            </a:r>
            <a:r>
              <a:rPr lang="en-US" altLang="en-US" b="1" dirty="0">
                <a:latin typeface="Arial" panose="020B0604020202020204" pitchFamily="34" charset="0"/>
                <a:cs typeface="+mj-cs"/>
              </a:rPr>
              <a:t> (Empathy / Identification)</a:t>
            </a:r>
            <a:endParaRPr lang="en-US" altLang="en-US" dirty="0">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آلية: لقطات قريبة من وجه الشخصية ووقت أطول على تعابيرها تُسهِم في التماهى</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استغلال</a:t>
            </a:r>
            <a:r>
              <a:rPr lang="en-US" altLang="en-US" dirty="0">
                <a:latin typeface="Arial" panose="020B0604020202020204" pitchFamily="34" charset="0"/>
                <a:cs typeface="+mj-cs"/>
              </a:rPr>
              <a:t>: close-ups، reaction shots، </a:t>
            </a:r>
            <a:r>
              <a:rPr lang="ar-SA" altLang="en-US" dirty="0">
                <a:latin typeface="Arial" panose="020B0604020202020204" pitchFamily="34" charset="0"/>
                <a:cs typeface="+mj-cs"/>
              </a:rPr>
              <a:t>اختيار لقطات تُظهر الارتباك أو الحزن لزيادة تعاطف الجمهور</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التزامن السمعي–البصري</a:t>
            </a:r>
            <a:r>
              <a:rPr lang="en-US" altLang="en-US" b="1" dirty="0">
                <a:latin typeface="Arial" panose="020B0604020202020204" pitchFamily="34" charset="0"/>
                <a:cs typeface="+mj-cs"/>
              </a:rPr>
              <a:t> (Audio-Visual Synchrony)</a:t>
            </a:r>
            <a:endParaRPr lang="en-US" altLang="en-US" dirty="0">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آلية: الصوت المتزامن أو المسبق/المتبقي يؤثر على تفسير الصورة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استغلال</a:t>
            </a:r>
            <a:r>
              <a:rPr lang="en-US" altLang="en-US" dirty="0">
                <a:latin typeface="Arial" panose="020B0604020202020204" pitchFamily="34" charset="0"/>
                <a:cs typeface="+mj-cs"/>
              </a:rPr>
              <a:t>: J-cut </a:t>
            </a:r>
            <a:r>
              <a:rPr lang="ar-SA" altLang="en-US" dirty="0">
                <a:latin typeface="Arial" panose="020B0604020202020204" pitchFamily="34" charset="0"/>
                <a:cs typeface="+mj-cs"/>
              </a:rPr>
              <a:t>و</a:t>
            </a:r>
            <a:r>
              <a:rPr lang="en-US" altLang="en-US" dirty="0">
                <a:latin typeface="Arial" panose="020B0604020202020204" pitchFamily="34" charset="0"/>
                <a:cs typeface="+mj-cs"/>
              </a:rPr>
              <a:t>L-cut </a:t>
            </a:r>
            <a:r>
              <a:rPr lang="ar-SA" altLang="en-US" dirty="0">
                <a:latin typeface="Arial" panose="020B0604020202020204" pitchFamily="34" charset="0"/>
                <a:cs typeface="+mj-cs"/>
              </a:rPr>
              <a:t>لخلق توقع أو ربط مشاهد بعواطف محددة، استخدام موسيقى متصاعدة لزيادة الشدة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endParaRPr lang="en-US" altLang="en-US" dirty="0">
              <a:latin typeface="Arial" panose="020B0604020202020204" pitchFamily="34" charset="0"/>
              <a:cs typeface="+mj-cs"/>
            </a:endParaRPr>
          </a:p>
          <a:p>
            <a:pPr lvl="1" algn="r" rtl="1">
              <a:lnSpc>
                <a:spcPct val="150000"/>
              </a:lnSpc>
            </a:pPr>
            <a:endParaRPr lang="en-US" dirty="0">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4" name="TextBox 13">
            <a:extLst>
              <a:ext uri="{FF2B5EF4-FFF2-40B4-BE49-F238E27FC236}">
                <a16:creationId xmlns:a16="http://schemas.microsoft.com/office/drawing/2014/main" id="{E41695BC-A6CB-73D2-30FD-C7D5F61F88C3}"/>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6B342593-D6D4-F499-4E1A-1022D08E7885}"/>
              </a:ext>
            </a:extLst>
          </p:cNvPr>
          <p:cNvSpPr txBox="1"/>
          <p:nvPr/>
        </p:nvSpPr>
        <p:spPr>
          <a:xfrm>
            <a:off x="3508037" y="1585683"/>
            <a:ext cx="9426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9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032CA7C1-1439-037E-D050-8D54375513A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088461" y="1337638"/>
            <a:ext cx="3837910" cy="461665"/>
          </a:xfrm>
          <a:prstGeom prst="rect">
            <a:avLst/>
          </a:prstGeom>
        </p:spPr>
        <p:txBody>
          <a:bodyPr wrap="none">
            <a:spAutoFit/>
          </a:bodyPr>
          <a:lstStyle/>
          <a:p>
            <a:pPr algn="r" rtl="1"/>
            <a:r>
              <a:rPr lang="ar-SA" sz="2400" b="1" dirty="0">
                <a:solidFill>
                  <a:srgbClr val="00B0F0"/>
                </a:solidFill>
                <a:cs typeface="+mj-cs"/>
              </a:rPr>
              <a:t>المونتاج كأداة للتأثير النفسي والإقناع</a:t>
            </a:r>
            <a:endParaRPr lang="en-US" sz="2400" b="1" dirty="0">
              <a:solidFill>
                <a:srgbClr val="00B0F0"/>
              </a:solidFill>
              <a:cs typeface="+mj-cs"/>
            </a:endParaRPr>
          </a:p>
        </p:txBody>
      </p:sp>
    </p:spTree>
    <p:extLst>
      <p:ext uri="{BB962C8B-B14F-4D97-AF65-F5344CB8AC3E}">
        <p14:creationId xmlns:p14="http://schemas.microsoft.com/office/powerpoint/2010/main" val="2565758463"/>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8D22F-4C7E-AB76-5872-15A098B1674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554D015F-1A93-CB22-B619-649FD22584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30D544D-8BEC-5984-D6F8-056E9F8702F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5972" cy="2105405"/>
          </a:xfrm>
          <a:prstGeom prst="rect">
            <a:avLst/>
          </a:prstGeom>
        </p:spPr>
      </p:pic>
      <p:sp>
        <p:nvSpPr>
          <p:cNvPr id="2" name="Right Triangle 1">
            <a:extLst>
              <a:ext uri="{FF2B5EF4-FFF2-40B4-BE49-F238E27FC236}">
                <a16:creationId xmlns:a16="http://schemas.microsoft.com/office/drawing/2014/main" id="{59FCE02A-0155-5286-06E1-5A81AFAF83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622B2F-EDA4-F04F-FC4A-412912A7BB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F4A46C6-8956-34CD-5186-0DEE6B5A00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55F0579-1F1C-CBFC-94EE-ACA5C73EBADD}"/>
              </a:ext>
            </a:extLst>
          </p:cNvPr>
          <p:cNvSpPr txBox="1"/>
          <p:nvPr/>
        </p:nvSpPr>
        <p:spPr>
          <a:xfrm>
            <a:off x="3670820" y="2438153"/>
            <a:ext cx="8417320" cy="4247317"/>
          </a:xfrm>
          <a:prstGeom prst="rect">
            <a:avLst/>
          </a:prstGeom>
          <a:noFill/>
        </p:spPr>
        <p:txBody>
          <a:bodyPr wrap="square" rtlCol="0">
            <a:spAutoFit/>
          </a:bodyPr>
          <a:lstStyle/>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الإطار والتأطير</a:t>
            </a:r>
            <a:r>
              <a:rPr lang="en-US" altLang="en-US" b="1" dirty="0">
                <a:latin typeface="Arial" panose="020B0604020202020204" pitchFamily="34" charset="0"/>
                <a:cs typeface="+mj-cs"/>
              </a:rPr>
              <a:t> (Framing / Priming)</a:t>
            </a:r>
            <a:endParaRPr lang="en-US" altLang="en-US" dirty="0">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آلية: ما تُعرضه في بداية المشهد (أو تكرّره) يعمل كإطار يوجّه تفسير المشاهد لاحقًا</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استغلال: تقديم لقطة تأسيسية أو رمز في البداية يؤثر على قراءة المشاهد لباقي المشهد</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التكرار والرموز</a:t>
            </a:r>
            <a:r>
              <a:rPr lang="en-US" altLang="en-US" b="1" dirty="0">
                <a:latin typeface="Arial" panose="020B0604020202020204" pitchFamily="34" charset="0"/>
                <a:cs typeface="+mj-cs"/>
              </a:rPr>
              <a:t> (Repetition &amp; Motif)</a:t>
            </a:r>
            <a:endParaRPr lang="en-US" altLang="en-US" dirty="0">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آلية: التكرار يعزّز التذكر ويُحوّل عناصر إلى رموز معنوية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استغلال: إدراج نفس العنصر البصري/الصوتي عبر المشاهد لربط أفكار (مثلاً صوت جرس يرافق حدثًا سلبيًا)</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b="1" dirty="0">
                <a:latin typeface="Arial" panose="020B0604020202020204" pitchFamily="34" charset="0"/>
                <a:cs typeface="+mj-cs"/>
              </a:rPr>
              <a:t>بناء السببية والاتساق الزمني</a:t>
            </a:r>
            <a:r>
              <a:rPr lang="en-US" altLang="en-US" b="1" dirty="0">
                <a:latin typeface="Arial" panose="020B0604020202020204" pitchFamily="34" charset="0"/>
                <a:cs typeface="+mj-cs"/>
              </a:rPr>
              <a:t> (Constructing Causality)</a:t>
            </a:r>
            <a:endParaRPr lang="en-US" altLang="en-US" dirty="0">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آلية: التسلسل يُنتج إحساس السبب والنتيجة حتى لو لم تكن الأحداث مرتبطة في الواقع</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استغلال: ترتيب لقطات بحيث يجعل المشاهد يربط حدثاَ بشخص أو قرار؛ قوّة المونتاج في صنع «قصة» من لقطات متفرقة</a:t>
            </a:r>
            <a:r>
              <a:rPr lang="en-US" altLang="en-US" dirty="0" smtClean="0">
                <a:latin typeface="Arial" panose="020B0604020202020204" pitchFamily="34" charset="0"/>
                <a:cs typeface="+mj-cs"/>
              </a:rPr>
              <a:t>.</a:t>
            </a:r>
            <a:endParaRPr lang="en-US" altLang="en-US" dirty="0">
              <a:latin typeface="Arial" panose="020B0604020202020204" pitchFamily="34" charset="0"/>
              <a:cs typeface="+mj-cs"/>
            </a:endParaRPr>
          </a:p>
        </p:txBody>
      </p:sp>
      <p:sp>
        <p:nvSpPr>
          <p:cNvPr id="14" name="TextBox 13">
            <a:extLst>
              <a:ext uri="{FF2B5EF4-FFF2-40B4-BE49-F238E27FC236}">
                <a16:creationId xmlns:a16="http://schemas.microsoft.com/office/drawing/2014/main" id="{79E90B98-A93A-F563-E77C-1C35466F1F67}"/>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AB4BB157-5D3F-73B6-0353-9323F1298DFE}"/>
              </a:ext>
            </a:extLst>
          </p:cNvPr>
          <p:cNvSpPr txBox="1"/>
          <p:nvPr/>
        </p:nvSpPr>
        <p:spPr>
          <a:xfrm>
            <a:off x="3508037" y="1585683"/>
            <a:ext cx="9426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9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258633AA-5B6A-6029-5448-A406423A56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5088461" y="1337638"/>
            <a:ext cx="3837910" cy="461665"/>
          </a:xfrm>
          <a:prstGeom prst="rect">
            <a:avLst/>
          </a:prstGeom>
        </p:spPr>
        <p:txBody>
          <a:bodyPr wrap="none">
            <a:spAutoFit/>
          </a:bodyPr>
          <a:lstStyle/>
          <a:p>
            <a:pPr algn="r" rtl="1"/>
            <a:r>
              <a:rPr lang="ar-SA" sz="2400" b="1" dirty="0">
                <a:solidFill>
                  <a:srgbClr val="00B0F0"/>
                </a:solidFill>
                <a:cs typeface="+mj-cs"/>
              </a:rPr>
              <a:t>المونتاج كأداة للتأثير النفسي والإقناع</a:t>
            </a:r>
            <a:endParaRPr lang="en-US" sz="2400" b="1" dirty="0">
              <a:solidFill>
                <a:srgbClr val="00B0F0"/>
              </a:solidFill>
              <a:cs typeface="+mj-cs"/>
            </a:endParaRPr>
          </a:p>
        </p:txBody>
      </p:sp>
    </p:spTree>
    <p:extLst>
      <p:ext uri="{BB962C8B-B14F-4D97-AF65-F5344CB8AC3E}">
        <p14:creationId xmlns:p14="http://schemas.microsoft.com/office/powerpoint/2010/main" val="1628622733"/>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8D22F-4C7E-AB76-5872-15A098B1674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554D015F-1A93-CB22-B619-649FD22584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30D544D-8BEC-5984-D6F8-056E9F8702F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79131" y="1335074"/>
            <a:ext cx="3479831" cy="2000903"/>
          </a:xfrm>
          <a:prstGeom prst="rect">
            <a:avLst/>
          </a:prstGeom>
        </p:spPr>
      </p:pic>
      <p:sp>
        <p:nvSpPr>
          <p:cNvPr id="2" name="Right Triangle 1">
            <a:extLst>
              <a:ext uri="{FF2B5EF4-FFF2-40B4-BE49-F238E27FC236}">
                <a16:creationId xmlns:a16="http://schemas.microsoft.com/office/drawing/2014/main" id="{59FCE02A-0155-5286-06E1-5A81AFAF83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622B2F-EDA4-F04F-FC4A-412912A7BB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F4A46C6-8956-34CD-5186-0DEE6B5A00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55F0579-1F1C-CBFC-94EE-ACA5C73EBADD}"/>
              </a:ext>
            </a:extLst>
          </p:cNvPr>
          <p:cNvSpPr txBox="1"/>
          <p:nvPr/>
        </p:nvSpPr>
        <p:spPr>
          <a:xfrm>
            <a:off x="3523263" y="2025928"/>
            <a:ext cx="8417320" cy="5078313"/>
          </a:xfrm>
          <a:prstGeom prst="rect">
            <a:avLst/>
          </a:prstGeom>
          <a:noFill/>
        </p:spPr>
        <p:txBody>
          <a:bodyPr wrap="square" rtlCol="0">
            <a:spAutoFit/>
          </a:bodyPr>
          <a:lstStyle/>
          <a:p>
            <a:pPr algn="r" rtl="1">
              <a:lnSpc>
                <a:spcPct val="150000"/>
              </a:lnSpc>
            </a:pPr>
            <a:r>
              <a:rPr lang="ar-SA" b="1" dirty="0" smtClean="0">
                <a:solidFill>
                  <a:srgbClr val="C00000"/>
                </a:solidFill>
                <a:cs typeface="+mj-cs"/>
              </a:rPr>
              <a:t>نتائج نفسية وسلوكية متوقعة</a:t>
            </a:r>
          </a:p>
          <a:p>
            <a:pPr algn="r" rtl="1">
              <a:lnSpc>
                <a:spcPct val="150000"/>
              </a:lnSpc>
            </a:pPr>
            <a:r>
              <a:rPr lang="ar-SA" b="1" dirty="0" smtClean="0">
                <a:cs typeface="+mj-cs"/>
              </a:rPr>
              <a:t>التأثير </a:t>
            </a:r>
            <a:r>
              <a:rPr lang="ar-SA" b="1" dirty="0">
                <a:cs typeface="+mj-cs"/>
              </a:rPr>
              <a:t>العاطفي الفوري:</a:t>
            </a:r>
            <a:r>
              <a:rPr lang="ar-SA" dirty="0">
                <a:cs typeface="+mj-cs"/>
              </a:rPr>
              <a:t> تحريض الخوف/الفرح/الشفقة بسرعة.</a:t>
            </a:r>
          </a:p>
          <a:p>
            <a:pPr algn="r" rtl="1">
              <a:lnSpc>
                <a:spcPct val="150000"/>
              </a:lnSpc>
            </a:pPr>
            <a:r>
              <a:rPr lang="ar-SA" b="1" dirty="0">
                <a:cs typeface="+mj-cs"/>
              </a:rPr>
              <a:t>تغيير الموقف أو الاتجاهات:</a:t>
            </a:r>
            <a:r>
              <a:rPr lang="ar-SA" dirty="0">
                <a:cs typeface="+mj-cs"/>
              </a:rPr>
              <a:t> بإعادة تأطير المعلومات وتصميم التسلسل يُمكن تغيير حكم الجمهور.</a:t>
            </a:r>
          </a:p>
          <a:p>
            <a:pPr algn="r" rtl="1">
              <a:lnSpc>
                <a:spcPct val="150000"/>
              </a:lnSpc>
            </a:pPr>
            <a:r>
              <a:rPr lang="ar-SA" b="1" dirty="0">
                <a:cs typeface="+mj-cs"/>
              </a:rPr>
              <a:t>تحسين التذكّر:</a:t>
            </a:r>
            <a:r>
              <a:rPr lang="ar-SA" dirty="0">
                <a:cs typeface="+mj-cs"/>
              </a:rPr>
              <a:t> العناصر المكررة أو المقدمة في سياق جذّاب تبقى في الذاكرة.</a:t>
            </a:r>
          </a:p>
          <a:p>
            <a:pPr algn="r" rtl="1">
              <a:lnSpc>
                <a:spcPct val="150000"/>
              </a:lnSpc>
            </a:pPr>
            <a:r>
              <a:rPr lang="ar-SA" b="1" dirty="0">
                <a:cs typeface="+mj-cs"/>
              </a:rPr>
              <a:t>التأثير على القرار:</a:t>
            </a:r>
            <a:r>
              <a:rPr lang="ar-SA" dirty="0">
                <a:cs typeface="+mj-cs"/>
              </a:rPr>
              <a:t> </a:t>
            </a:r>
            <a:r>
              <a:rPr lang="en-US" dirty="0">
                <a:cs typeface="+mj-cs"/>
              </a:rPr>
              <a:t>priming </a:t>
            </a:r>
            <a:r>
              <a:rPr lang="ar-SA" dirty="0">
                <a:cs typeface="+mj-cs"/>
              </a:rPr>
              <a:t>و</a:t>
            </a:r>
            <a:r>
              <a:rPr lang="en-US" dirty="0">
                <a:cs typeface="+mj-cs"/>
              </a:rPr>
              <a:t>anchoring </a:t>
            </a:r>
            <a:r>
              <a:rPr lang="ar-SA" dirty="0">
                <a:cs typeface="+mj-cs"/>
              </a:rPr>
              <a:t>في الفيديو قد يسهِما في سلوك الشراء أو المشاركة.</a:t>
            </a:r>
          </a:p>
          <a:p>
            <a:pPr algn="r" rtl="1">
              <a:lnSpc>
                <a:spcPct val="150000"/>
              </a:lnSpc>
            </a:pPr>
            <a:r>
              <a:rPr lang="ar-SA" b="1" dirty="0">
                <a:solidFill>
                  <a:srgbClr val="C00000"/>
                </a:solidFill>
                <a:cs typeface="+mj-cs"/>
              </a:rPr>
              <a:t>حدود ومخاطر وتأثيرات غير مقصودة</a:t>
            </a:r>
          </a:p>
          <a:p>
            <a:pPr algn="r" rtl="1">
              <a:lnSpc>
                <a:spcPct val="150000"/>
              </a:lnSpc>
            </a:pPr>
            <a:r>
              <a:rPr lang="ar-SA" b="1" dirty="0">
                <a:cs typeface="+mj-cs"/>
              </a:rPr>
              <a:t>الإرهاق المعرفي (</a:t>
            </a:r>
            <a:r>
              <a:rPr lang="en-US" b="1" dirty="0">
                <a:cs typeface="+mj-cs"/>
              </a:rPr>
              <a:t>Cognitive overload):</a:t>
            </a:r>
            <a:r>
              <a:rPr lang="en-US" dirty="0">
                <a:cs typeface="+mj-cs"/>
              </a:rPr>
              <a:t> </a:t>
            </a:r>
            <a:r>
              <a:rPr lang="ar-SA" dirty="0">
                <a:cs typeface="+mj-cs"/>
              </a:rPr>
              <a:t>قطع سريع جداً أو معلومات متراكبة تفقد الرسالة أثرها.</a:t>
            </a:r>
          </a:p>
          <a:p>
            <a:pPr algn="r" rtl="1">
              <a:lnSpc>
                <a:spcPct val="150000"/>
              </a:lnSpc>
            </a:pPr>
            <a:r>
              <a:rPr lang="ar-SA" b="1" dirty="0">
                <a:cs typeface="+mj-cs"/>
              </a:rPr>
              <a:t>فقدان المصداقية:</a:t>
            </a:r>
            <a:r>
              <a:rPr lang="ar-SA" dirty="0">
                <a:cs typeface="+mj-cs"/>
              </a:rPr>
              <a:t> مونتاج مُضلّل يقود لفقدان الثقة (خطر خاص للصحافة والوثائقي).</a:t>
            </a:r>
          </a:p>
          <a:p>
            <a:pPr algn="r" rtl="1">
              <a:lnSpc>
                <a:spcPct val="150000"/>
              </a:lnSpc>
            </a:pPr>
            <a:r>
              <a:rPr lang="ar-SA" b="1" dirty="0">
                <a:cs typeface="+mj-cs"/>
              </a:rPr>
              <a:t>تأويل خاطئ:</a:t>
            </a:r>
            <a:r>
              <a:rPr lang="ar-SA" dirty="0">
                <a:cs typeface="+mj-cs"/>
              </a:rPr>
              <a:t> جمهور متعدد الخلفيات قد يفسر نفس التسلسل بشكل مختلف.</a:t>
            </a:r>
          </a:p>
          <a:p>
            <a:pPr algn="r" rtl="1">
              <a:lnSpc>
                <a:spcPct val="150000"/>
              </a:lnSpc>
            </a:pPr>
            <a:r>
              <a:rPr lang="ar-SA" b="1" dirty="0">
                <a:cs typeface="+mj-cs"/>
              </a:rPr>
              <a:t>إثارة لا مرغوب فيها:</a:t>
            </a:r>
            <a:r>
              <a:rPr lang="ar-SA" dirty="0">
                <a:cs typeface="+mj-cs"/>
              </a:rPr>
              <a:t> استخدام تقنيات الصدمة قد يسبب رد فعل معاكس (مقاومة أو نفور).</a:t>
            </a:r>
          </a:p>
          <a:p>
            <a:pPr algn="r" rtl="1">
              <a:lnSpc>
                <a:spcPct val="150000"/>
              </a:lnSpc>
            </a:pPr>
            <a:endParaRPr lang="ar-SA" b="1" dirty="0">
              <a:cs typeface="+mj-cs"/>
            </a:endParaRPr>
          </a:p>
          <a:p>
            <a:pPr lvl="0" algn="r" rtl="1" eaLnBrk="0" fontAlgn="base" hangingPunct="0">
              <a:lnSpc>
                <a:spcPct val="150000"/>
              </a:lnSpc>
              <a:spcBef>
                <a:spcPct val="0"/>
              </a:spcBef>
              <a:spcAft>
                <a:spcPct val="0"/>
              </a:spcAft>
            </a:pPr>
            <a:endParaRPr lang="en-US" altLang="en-US" dirty="0">
              <a:latin typeface="Arial" panose="020B0604020202020204" pitchFamily="34" charset="0"/>
              <a:cs typeface="+mj-cs"/>
            </a:endParaRPr>
          </a:p>
        </p:txBody>
      </p:sp>
      <p:sp>
        <p:nvSpPr>
          <p:cNvPr id="14" name="TextBox 13">
            <a:extLst>
              <a:ext uri="{FF2B5EF4-FFF2-40B4-BE49-F238E27FC236}">
                <a16:creationId xmlns:a16="http://schemas.microsoft.com/office/drawing/2014/main" id="{79E90B98-A93A-F563-E77C-1C35466F1F67}"/>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AB4BB157-5D3F-73B6-0353-9323F1298DFE}"/>
              </a:ext>
            </a:extLst>
          </p:cNvPr>
          <p:cNvSpPr txBox="1"/>
          <p:nvPr/>
        </p:nvSpPr>
        <p:spPr>
          <a:xfrm>
            <a:off x="3508037" y="1585683"/>
            <a:ext cx="9426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9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258633AA-5B6A-6029-5448-A406423A56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5088461" y="1337638"/>
            <a:ext cx="3837910" cy="461665"/>
          </a:xfrm>
          <a:prstGeom prst="rect">
            <a:avLst/>
          </a:prstGeom>
        </p:spPr>
        <p:txBody>
          <a:bodyPr wrap="none">
            <a:spAutoFit/>
          </a:bodyPr>
          <a:lstStyle/>
          <a:p>
            <a:pPr algn="r" rtl="1"/>
            <a:r>
              <a:rPr lang="ar-SA" sz="2400" b="1" dirty="0">
                <a:solidFill>
                  <a:srgbClr val="00B0F0"/>
                </a:solidFill>
                <a:cs typeface="+mj-cs"/>
              </a:rPr>
              <a:t>المونتاج كأداة للتأثير النفسي والإقناع</a:t>
            </a:r>
            <a:endParaRPr lang="en-US" sz="2400" b="1" dirty="0">
              <a:solidFill>
                <a:srgbClr val="00B0F0"/>
              </a:solidFill>
              <a:cs typeface="+mj-cs"/>
            </a:endParaRPr>
          </a:p>
        </p:txBody>
      </p:sp>
    </p:spTree>
    <p:extLst>
      <p:ext uri="{BB962C8B-B14F-4D97-AF65-F5344CB8AC3E}">
        <p14:creationId xmlns:p14="http://schemas.microsoft.com/office/powerpoint/2010/main" val="2403993211"/>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8D22F-4C7E-AB76-5872-15A098B1674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554D015F-1A93-CB22-B619-649FD22584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30D544D-8BEC-5984-D6F8-056E9F8702F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982" y="1335074"/>
            <a:ext cx="3386537" cy="1904927"/>
          </a:xfrm>
          <a:prstGeom prst="rect">
            <a:avLst/>
          </a:prstGeom>
        </p:spPr>
      </p:pic>
      <p:sp>
        <p:nvSpPr>
          <p:cNvPr id="2" name="Right Triangle 1">
            <a:extLst>
              <a:ext uri="{FF2B5EF4-FFF2-40B4-BE49-F238E27FC236}">
                <a16:creationId xmlns:a16="http://schemas.microsoft.com/office/drawing/2014/main" id="{59FCE02A-0155-5286-06E1-5A81AFAF83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622B2F-EDA4-F04F-FC4A-412912A7BB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F4A46C6-8956-34CD-5186-0DEE6B5A00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55F0579-1F1C-CBFC-94EE-ACA5C73EBADD}"/>
              </a:ext>
            </a:extLst>
          </p:cNvPr>
          <p:cNvSpPr txBox="1"/>
          <p:nvPr/>
        </p:nvSpPr>
        <p:spPr>
          <a:xfrm>
            <a:off x="3523263" y="2025928"/>
            <a:ext cx="8417320" cy="3831818"/>
          </a:xfrm>
          <a:prstGeom prst="rect">
            <a:avLst/>
          </a:prstGeom>
          <a:noFill/>
        </p:spPr>
        <p:txBody>
          <a:bodyPr wrap="square" rtlCol="0">
            <a:spAutoFit/>
          </a:bodyPr>
          <a:lstStyle/>
          <a:p>
            <a:pPr algn="r" rtl="1">
              <a:lnSpc>
                <a:spcPct val="150000"/>
              </a:lnSpc>
            </a:pPr>
            <a:r>
              <a:rPr lang="ar-SA" b="1" dirty="0">
                <a:solidFill>
                  <a:srgbClr val="C00000"/>
                </a:solidFill>
                <a:cs typeface="+mj-cs"/>
              </a:rPr>
              <a:t>أخلاقيات عمل المونتير ومسؤولياته</a:t>
            </a:r>
          </a:p>
          <a:p>
            <a:pPr marL="285750" indent="-285750" algn="r" rtl="1">
              <a:lnSpc>
                <a:spcPct val="150000"/>
              </a:lnSpc>
              <a:buFont typeface="Arial" panose="020B0604020202020204" pitchFamily="34" charset="0"/>
              <a:buChar char="•"/>
            </a:pPr>
            <a:r>
              <a:rPr lang="ar-SA" dirty="0">
                <a:cs typeface="+mj-cs"/>
              </a:rPr>
              <a:t>لا تُجتزئق أقوال الشهود خارج سياقها لتغيير معناها.</a:t>
            </a:r>
          </a:p>
          <a:p>
            <a:pPr marL="285750" indent="-285750" algn="r" rtl="1">
              <a:lnSpc>
                <a:spcPct val="150000"/>
              </a:lnSpc>
              <a:buFont typeface="Arial" panose="020B0604020202020204" pitchFamily="34" charset="0"/>
              <a:buChar char="•"/>
            </a:pPr>
            <a:r>
              <a:rPr lang="ar-SA" dirty="0">
                <a:cs typeface="+mj-cs"/>
              </a:rPr>
              <a:t>وضّح إن كانت هناك إعادة تمثيل أو تعديل جوهري.</a:t>
            </a:r>
          </a:p>
          <a:p>
            <a:pPr marL="285750" indent="-285750" algn="r" rtl="1">
              <a:lnSpc>
                <a:spcPct val="150000"/>
              </a:lnSpc>
              <a:buFont typeface="Arial" panose="020B0604020202020204" pitchFamily="34" charset="0"/>
              <a:buChar char="•"/>
            </a:pPr>
            <a:r>
              <a:rPr lang="ar-SA" dirty="0">
                <a:cs typeface="+mj-cs"/>
              </a:rPr>
              <a:t>احترم حقوق الملكية للموسيقى والصور.</a:t>
            </a:r>
          </a:p>
          <a:p>
            <a:pPr marL="285750" indent="-285750" algn="r" rtl="1">
              <a:lnSpc>
                <a:spcPct val="150000"/>
              </a:lnSpc>
              <a:buFont typeface="Arial" panose="020B0604020202020204" pitchFamily="34" charset="0"/>
              <a:buChar char="•"/>
            </a:pPr>
            <a:r>
              <a:rPr lang="ar-SA" dirty="0">
                <a:cs typeface="+mj-cs"/>
              </a:rPr>
              <a:t>ضع في الحسبان تأثير المحتوى على الفئات الحساسة (أطفال، مصابون بصدمات).</a:t>
            </a:r>
          </a:p>
          <a:p>
            <a:pPr marL="285750" indent="-285750" algn="r" rtl="1">
              <a:lnSpc>
                <a:spcPct val="150000"/>
              </a:lnSpc>
              <a:buFont typeface="Arial" panose="020B0604020202020204" pitchFamily="34" charset="0"/>
              <a:buChar char="•"/>
            </a:pPr>
            <a:r>
              <a:rPr lang="ar-SA" dirty="0">
                <a:cs typeface="+mj-cs"/>
              </a:rPr>
              <a:t>الشفافية مهمة خصوصًا في الأعمال الصحفية </a:t>
            </a:r>
            <a:r>
              <a:rPr lang="ar-SA" dirty="0" smtClean="0">
                <a:cs typeface="+mj-cs"/>
              </a:rPr>
              <a:t>والوثائقية.</a:t>
            </a:r>
          </a:p>
          <a:p>
            <a:pPr marL="285750" indent="-285750" algn="r" rtl="1">
              <a:lnSpc>
                <a:spcPct val="150000"/>
              </a:lnSpc>
              <a:buFont typeface="Arial" panose="020B0604020202020204" pitchFamily="34" charset="0"/>
              <a:buChar char="•"/>
            </a:pPr>
            <a:endParaRPr lang="ar-SA" dirty="0">
              <a:cs typeface="+mj-cs"/>
            </a:endParaRPr>
          </a:p>
          <a:p>
            <a:pPr marL="285750" indent="-285750" algn="r" rtl="1">
              <a:lnSpc>
                <a:spcPct val="150000"/>
              </a:lnSpc>
              <a:buFont typeface="Wingdings" panose="05000000000000000000" pitchFamily="2" charset="2"/>
              <a:buChar char="v"/>
            </a:pPr>
            <a:r>
              <a:rPr lang="ar-SA" dirty="0" smtClean="0"/>
              <a:t>المونتاج </a:t>
            </a:r>
            <a:r>
              <a:rPr lang="ar-SA" dirty="0"/>
              <a:t>هو أداة نفسية قوية: بمهارة يمكنه توجيه الانتباه، خلق الشعور، تشكيل التفسير، وحتى تغيير السلوك. مع هذه القوة تأتي مسؤولية مهنية وأخلاقية — فالمونتير ليس مجرد فني بل صانع رسائل مؤثرة.</a:t>
            </a:r>
            <a:endParaRPr lang="ar-SA" dirty="0">
              <a:cs typeface="+mj-cs"/>
            </a:endParaRPr>
          </a:p>
        </p:txBody>
      </p:sp>
      <p:sp>
        <p:nvSpPr>
          <p:cNvPr id="14" name="TextBox 13">
            <a:extLst>
              <a:ext uri="{FF2B5EF4-FFF2-40B4-BE49-F238E27FC236}">
                <a16:creationId xmlns:a16="http://schemas.microsoft.com/office/drawing/2014/main" id="{79E90B98-A93A-F563-E77C-1C35466F1F67}"/>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AB4BB157-5D3F-73B6-0353-9323F1298DFE}"/>
              </a:ext>
            </a:extLst>
          </p:cNvPr>
          <p:cNvSpPr txBox="1"/>
          <p:nvPr/>
        </p:nvSpPr>
        <p:spPr>
          <a:xfrm>
            <a:off x="3508037" y="1585683"/>
            <a:ext cx="9426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9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258633AA-5B6A-6029-5448-A406423A56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5088461" y="1337638"/>
            <a:ext cx="3837910" cy="461665"/>
          </a:xfrm>
          <a:prstGeom prst="rect">
            <a:avLst/>
          </a:prstGeom>
        </p:spPr>
        <p:txBody>
          <a:bodyPr wrap="none">
            <a:spAutoFit/>
          </a:bodyPr>
          <a:lstStyle/>
          <a:p>
            <a:pPr algn="r" rtl="1"/>
            <a:r>
              <a:rPr lang="ar-SA" sz="2400" b="1" dirty="0">
                <a:solidFill>
                  <a:srgbClr val="00B0F0"/>
                </a:solidFill>
                <a:cs typeface="+mj-cs"/>
              </a:rPr>
              <a:t>المونتاج كأداة للتأثير النفسي والإقناع</a:t>
            </a:r>
            <a:endParaRPr lang="en-US" sz="2400" b="1" dirty="0">
              <a:solidFill>
                <a:srgbClr val="00B0F0"/>
              </a:solidFill>
              <a:cs typeface="+mj-cs"/>
            </a:endParaRPr>
          </a:p>
        </p:txBody>
      </p:sp>
    </p:spTree>
    <p:extLst>
      <p:ext uri="{BB962C8B-B14F-4D97-AF65-F5344CB8AC3E}">
        <p14:creationId xmlns:p14="http://schemas.microsoft.com/office/powerpoint/2010/main" val="551397597"/>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1EF03-7733-DEA9-1B99-27B836437B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97724F4-C0E7-B7EB-2D20-ED98890E6F0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7CE97791-8255-96DC-D58E-91959DD261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2C7B3F9-5BD0-4C7D-3BCE-836A817B61EA}"/>
              </a:ext>
            </a:extLst>
          </p:cNvPr>
          <p:cNvSpPr txBox="1"/>
          <p:nvPr/>
        </p:nvSpPr>
        <p:spPr>
          <a:xfrm>
            <a:off x="7846003" y="1708321"/>
            <a:ext cx="1813318"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خاتمة المحاضرة</a:t>
            </a:r>
          </a:p>
        </p:txBody>
      </p:sp>
      <p:pic>
        <p:nvPicPr>
          <p:cNvPr id="9" name="Graphic 21">
            <a:extLst>
              <a:ext uri="{FF2B5EF4-FFF2-40B4-BE49-F238E27FC236}">
                <a16:creationId xmlns:a16="http://schemas.microsoft.com/office/drawing/2014/main" id="{FCE358F8-1FA8-A99F-F765-BAE018C1DD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123679183"/>
      </p:ext>
    </p:extLst>
  </p:cSld>
  <p:clrMapOvr>
    <a:masterClrMapping/>
  </p:clrMapOvr>
  <mc:AlternateContent xmlns:mc="http://schemas.openxmlformats.org/markup-compatibility/2006" xmlns:p14="http://schemas.microsoft.com/office/powerpoint/2010/main">
    <mc:Choice Requires="p14">
      <p:transition p14:dur="0" advTm="3770"/>
    </mc:Choice>
    <mc:Fallback xmlns="">
      <p:transition advTm="37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35074"/>
            <a:ext cx="3386537" cy="1872687"/>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خاتمة المحاضرة</a:t>
            </a: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707886"/>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a:solidFill>
                  <a:prstClr val="white"/>
                </a:solidFill>
                <a:latin typeface="Times New Roman" pitchFamily="18" charset="0"/>
                <a:cs typeface="Times New Roman" pitchFamily="18" charset="0"/>
              </a:rPr>
              <a:t>1</a:t>
            </a:r>
            <a:r>
              <a:rPr lang="en-US" sz="2000" dirty="0">
                <a:solidFill>
                  <a:prstClr val="white"/>
                </a:solidFill>
                <a:latin typeface="Times New Roman" pitchFamily="18" charset="0"/>
                <a:cs typeface="Times New Roman" pitchFamily="18" charset="0"/>
              </a:rPr>
              <a:t> </a:t>
            </a: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666393" y="2585600"/>
            <a:ext cx="8325032" cy="2949525"/>
          </a:xfrm>
          <a:prstGeom prst="rect">
            <a:avLst/>
          </a:prstGeom>
        </p:spPr>
        <p:txBody>
          <a:bodyPr wrap="square">
            <a:spAutoFit/>
          </a:bodyPr>
          <a:lstStyle/>
          <a:p>
            <a:pPr algn="r" rtl="1">
              <a:lnSpc>
                <a:spcPct val="150000"/>
              </a:lnSpc>
            </a:pPr>
            <a:r>
              <a:rPr lang="ar-SA" dirty="0" smtClean="0">
                <a:cs typeface="+mj-cs"/>
              </a:rPr>
              <a:t>المونتاج </a:t>
            </a:r>
            <a:r>
              <a:rPr lang="ar-SA" dirty="0">
                <a:cs typeface="+mj-cs"/>
              </a:rPr>
              <a:t>ليس مجرد عملية تقنية لقص وترتيب اللقطات، بل هو فن وصناعة تحمل قوة التأثير والإقناع، وتُمثّل حجر الأساس في صياغة المعنى البصري والسمعي. فمن خلاله يمكن بناء القصة، إثارة المشاعر، وتوجيه إدراك المشاهد بطرق متعددة. لقد تطور المونتاج من </a:t>
            </a:r>
            <a:r>
              <a:rPr lang="ar-SA" b="1" dirty="0">
                <a:cs typeface="+mj-cs"/>
              </a:rPr>
              <a:t>القص اليدوي التقليدي</a:t>
            </a:r>
            <a:r>
              <a:rPr lang="ar-SA" dirty="0">
                <a:cs typeface="+mj-cs"/>
              </a:rPr>
              <a:t> إلى </a:t>
            </a:r>
            <a:r>
              <a:rPr lang="ar-SA" b="1" dirty="0">
                <a:cs typeface="+mj-cs"/>
              </a:rPr>
              <a:t>الأنظمة الرقمية المتقدمة</a:t>
            </a:r>
            <a:r>
              <a:rPr lang="ar-SA" dirty="0">
                <a:cs typeface="+mj-cs"/>
              </a:rPr>
              <a:t> التي أطلقت إمكانات واسعة للإبداع والابتكار، وأصبح أداة محورية في السينما، الإعلام، الإعلانات، التعليم الرقمي، وحتى في الواقع الافتراضي. ومع دخول تقنيات الذكاء الاصطناعي والوسائط التفاعلية، يتجه المونتاج إلى آفاق جديدة، مما يجعله فنًا متجددًا يتماشى مع تطور الإعلام والتكنولوجيا، ويؤكد مكانته كوسيلة فعّالة للتأثير النفسي والإقناع وصناعة الرسالة البصرية.</a:t>
            </a:r>
          </a:p>
        </p:txBody>
      </p:sp>
    </p:spTree>
    <p:extLst>
      <p:ext uri="{BB962C8B-B14F-4D97-AF65-F5344CB8AC3E}">
        <p14:creationId xmlns:p14="http://schemas.microsoft.com/office/powerpoint/2010/main" val="1553126120"/>
      </p:ext>
    </p:extLst>
  </p:cSld>
  <p:clrMapOvr>
    <a:masterClrMapping/>
  </p:clrMapOvr>
  <mc:AlternateContent xmlns:mc="http://schemas.openxmlformats.org/markup-compatibility/2006" xmlns:p14="http://schemas.microsoft.com/office/powerpoint/2010/main">
    <mc:Choice Requires="p14">
      <p:transition p14:dur="0" advTm="52328"/>
    </mc:Choice>
    <mc:Fallback xmlns="">
      <p:transition advTm="5232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4181" y="1335074"/>
            <a:ext cx="3386537" cy="1896460"/>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المحاضرة القادمة</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5D2947-0F7C-938F-EBE4-336F1A27A220}"/>
              </a:ext>
            </a:extLst>
          </p:cNvPr>
          <p:cNvSpPr txBox="1"/>
          <p:nvPr/>
        </p:nvSpPr>
        <p:spPr>
          <a:xfrm>
            <a:off x="3569538" y="2700800"/>
            <a:ext cx="8417320" cy="960328"/>
          </a:xfrm>
          <a:prstGeom prst="rect">
            <a:avLst/>
          </a:prstGeom>
          <a:noFill/>
        </p:spPr>
        <p:txBody>
          <a:bodyPr wrap="square" rtlCol="0">
            <a:spAutoFit/>
          </a:bodyPr>
          <a:lstStyle/>
          <a:p>
            <a:pPr lvl="0" algn="just" rtl="1">
              <a:lnSpc>
                <a:spcPct val="150000"/>
              </a:lnSpc>
              <a:defRPr/>
            </a:pPr>
            <a:r>
              <a:rPr lang="ar-SA" sz="2000" spc="30" dirty="0" smtClean="0">
                <a:latin typeface="Simplified Arabic" pitchFamily="18" charset="-78"/>
                <a:cs typeface="+mj-cs"/>
              </a:rPr>
              <a:t>في </a:t>
            </a:r>
            <a:r>
              <a:rPr lang="ar-SA" sz="2000" spc="30" dirty="0">
                <a:latin typeface="Simplified Arabic" pitchFamily="18" charset="-78"/>
                <a:cs typeface="+mj-cs"/>
              </a:rPr>
              <a:t>المحاضرات القادمة سوف نفصل الحديث </a:t>
            </a:r>
            <a:r>
              <a:rPr lang="ar-SA" sz="2000" spc="30" dirty="0" smtClean="0">
                <a:latin typeface="Simplified Arabic" pitchFamily="18" charset="-78"/>
                <a:cs typeface="+mj-cs"/>
              </a:rPr>
              <a:t>عن </a:t>
            </a:r>
            <a:r>
              <a:rPr lang="ar-SA" sz="2000" dirty="0" smtClean="0">
                <a:latin typeface="Calibri" panose="020F0502020204030204" pitchFamily="34" charset="0"/>
                <a:ea typeface="Calibri" panose="020F0502020204030204" pitchFamily="34" charset="0"/>
                <a:cs typeface="+mj-cs"/>
              </a:rPr>
              <a:t>تاريخ </a:t>
            </a:r>
            <a:r>
              <a:rPr lang="ar-SA" sz="2000" dirty="0">
                <a:latin typeface="Calibri" panose="020F0502020204030204" pitchFamily="34" charset="0"/>
                <a:ea typeface="Calibri" panose="020F0502020204030204" pitchFamily="34" charset="0"/>
                <a:cs typeface="+mj-cs"/>
              </a:rPr>
              <a:t>وتطور المونتاج – من المونتاج التقليدي إلى الرقمي</a:t>
            </a:r>
            <a:r>
              <a:rPr lang="ar-SA" sz="2000" dirty="0" smtClean="0">
                <a:latin typeface="Calibri" panose="020F0502020204030204" pitchFamily="34" charset="0"/>
                <a:ea typeface="Calibri" panose="020F0502020204030204" pitchFamily="34" charset="0"/>
                <a:cs typeface="+mj-cs"/>
              </a:rPr>
              <a:t>.</a:t>
            </a:r>
            <a:endParaRPr lang="ar-SA" sz="2000" dirty="0">
              <a:latin typeface="Calibri" panose="020F0502020204030204" pitchFamily="34" charset="0"/>
              <a:ea typeface="Calibri" panose="020F0502020204030204" pitchFamily="34" charset="0"/>
              <a:cs typeface="+mj-cs"/>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1015663"/>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a:solidFill>
                  <a:prstClr val="white"/>
                </a:solidFill>
                <a:latin typeface="Times New Roman" pitchFamily="18" charset="0"/>
                <a:cs typeface="Times New Roman" pitchFamily="18" charset="0"/>
              </a:rPr>
              <a:t>1</a:t>
            </a:r>
            <a:r>
              <a:rPr lang="en-US" sz="2000" dirty="0">
                <a:solidFill>
                  <a:prstClr val="white"/>
                </a:solidFill>
                <a:latin typeface="Times New Roman" pitchFamily="18" charset="0"/>
                <a:cs typeface="Times New Roman" pitchFamily="18"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6064539"/>
      </p:ext>
    </p:extLst>
  </p:cSld>
  <p:clrMapOvr>
    <a:masterClrMapping/>
  </p:clrMapOvr>
  <mc:AlternateContent xmlns:mc="http://schemas.openxmlformats.org/markup-compatibility/2006" xmlns:p14="http://schemas.microsoft.com/office/powerpoint/2010/main">
    <mc:Choice Requires="p14">
      <p:transition p14:dur="0" advTm="52328"/>
    </mc:Choice>
    <mc:Fallback xmlns="">
      <p:transition advTm="5232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88-8EA8-88E5-7DC1-4886E73ABE73}"/>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28C6859E-A858-2A18-48FD-59486B5605D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3390B0C2-0822-8722-AE06-E4BC4A99C4AB}"/>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FC200DE-874F-6341-5506-C4575C93DA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6FA2EF-05F1-1250-8EAB-282880387F7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D04069-9945-7496-DF60-D65A6C62AF97}"/>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Simplified Arabic" pitchFamily="18" charset="-78"/>
                <a:cs typeface="Simplified Arabic" pitchFamily="18" charset="-78"/>
              </a:rPr>
              <a:t>مراجع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9E4E0558-3B00-E843-8311-108EF5D7FC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2B9FA4-83FE-3637-6EE8-D8887D38BB07}"/>
              </a:ext>
            </a:extLst>
          </p:cNvPr>
          <p:cNvSpPr txBox="1"/>
          <p:nvPr/>
        </p:nvSpPr>
        <p:spPr>
          <a:xfrm>
            <a:off x="3670820" y="2574136"/>
            <a:ext cx="8417320" cy="4247317"/>
          </a:xfrm>
          <a:prstGeom prst="rect">
            <a:avLst/>
          </a:prstGeom>
          <a:noFill/>
        </p:spPr>
        <p:txBody>
          <a:bodyPr wrap="square" rtlCol="0">
            <a:spAutoFit/>
          </a:bodyPr>
          <a:lstStyle/>
          <a:p>
            <a:pPr marL="342900" indent="-342900">
              <a:buFont typeface="Arial" panose="020B0604020202020204" pitchFamily="34" charset="0"/>
              <a:buChar char="•"/>
            </a:pPr>
            <a:r>
              <a:rPr lang="en-US" dirty="0">
                <a:cs typeface="+mj-cs"/>
              </a:rPr>
              <a:t>Eisenstein, S. M. (1949). </a:t>
            </a:r>
            <a:r>
              <a:rPr lang="en-US" i="1" dirty="0">
                <a:cs typeface="+mj-cs"/>
              </a:rPr>
              <a:t>Film form: Essays in film theory</a:t>
            </a:r>
            <a:r>
              <a:rPr lang="en-US" dirty="0">
                <a:cs typeface="+mj-cs"/>
              </a:rPr>
              <a:t> (J. </a:t>
            </a:r>
            <a:r>
              <a:rPr lang="en-US" dirty="0" err="1">
                <a:cs typeface="+mj-cs"/>
              </a:rPr>
              <a:t>Leyda</a:t>
            </a:r>
            <a:r>
              <a:rPr lang="en-US" dirty="0">
                <a:cs typeface="+mj-cs"/>
              </a:rPr>
              <a:t>, Ed. &amp; Trans</a:t>
            </a:r>
            <a:r>
              <a:rPr lang="en-US" dirty="0" smtClean="0">
                <a:cs typeface="+mj-cs"/>
              </a:rPr>
              <a:t>.) Harcourt</a:t>
            </a:r>
            <a:r>
              <a:rPr lang="ar-SA" dirty="0" smtClean="0">
                <a:cs typeface="+mj-cs"/>
              </a:rPr>
              <a:t> </a:t>
            </a:r>
          </a:p>
          <a:p>
            <a:pPr marL="342900" indent="-342900">
              <a:buFont typeface="Arial" panose="020B0604020202020204" pitchFamily="34" charset="0"/>
              <a:buChar char="•"/>
            </a:pPr>
            <a:r>
              <a:rPr lang="en-US" dirty="0" err="1" smtClean="0">
                <a:cs typeface="+mj-cs"/>
              </a:rPr>
              <a:t>Bordwell</a:t>
            </a:r>
            <a:r>
              <a:rPr lang="en-US" dirty="0">
                <a:cs typeface="+mj-cs"/>
              </a:rPr>
              <a:t>, D., Thompson, K., &amp; Smith, J. (2019). </a:t>
            </a:r>
            <a:r>
              <a:rPr lang="en-US" i="1" dirty="0">
                <a:cs typeface="+mj-cs"/>
              </a:rPr>
              <a:t>Film Art: An Introduction</a:t>
            </a:r>
            <a:r>
              <a:rPr lang="en-US" dirty="0">
                <a:cs typeface="+mj-cs"/>
              </a:rPr>
              <a:t> (12th ed.). McGraw-Hill Education. </a:t>
            </a:r>
            <a:endParaRPr lang="ar-SA" dirty="0" smtClean="0">
              <a:cs typeface="+mj-cs"/>
            </a:endParaRPr>
          </a:p>
          <a:p>
            <a:pPr marL="342900" indent="-342900">
              <a:buFont typeface="Arial" panose="020B0604020202020204" pitchFamily="34" charset="0"/>
              <a:buChar char="•"/>
            </a:pPr>
            <a:r>
              <a:rPr lang="en-US" dirty="0" err="1" smtClean="0">
                <a:cs typeface="+mj-cs"/>
              </a:rPr>
              <a:t>Reisz</a:t>
            </a:r>
            <a:r>
              <a:rPr lang="en-US" dirty="0">
                <a:cs typeface="+mj-cs"/>
              </a:rPr>
              <a:t>, K., &amp; Millar, G. (1953). </a:t>
            </a:r>
            <a:r>
              <a:rPr lang="en-US" i="1" dirty="0">
                <a:cs typeface="+mj-cs"/>
              </a:rPr>
              <a:t>The Technique of Film Editing</a:t>
            </a:r>
            <a:r>
              <a:rPr lang="en-US" dirty="0">
                <a:cs typeface="+mj-cs"/>
              </a:rPr>
              <a:t>. (classic text). </a:t>
            </a:r>
            <a:endParaRPr lang="ar-SA" dirty="0" smtClean="0">
              <a:cs typeface="+mj-cs"/>
            </a:endParaRPr>
          </a:p>
          <a:p>
            <a:pPr marL="342900" indent="-342900">
              <a:buFont typeface="Arial" panose="020B0604020202020204" pitchFamily="34" charset="0"/>
              <a:buChar char="•"/>
            </a:pPr>
            <a:r>
              <a:rPr lang="en-US" dirty="0" err="1" smtClean="0">
                <a:cs typeface="+mj-cs"/>
              </a:rPr>
              <a:t>Murch</a:t>
            </a:r>
            <a:r>
              <a:rPr lang="en-US" dirty="0">
                <a:cs typeface="+mj-cs"/>
              </a:rPr>
              <a:t>, W. (2001). </a:t>
            </a:r>
            <a:r>
              <a:rPr lang="en-US" i="1" dirty="0">
                <a:cs typeface="+mj-cs"/>
              </a:rPr>
              <a:t>In the Blink of an Eye: A Perspective on Film Editing</a:t>
            </a:r>
            <a:r>
              <a:rPr lang="en-US" dirty="0">
                <a:cs typeface="+mj-cs"/>
              </a:rPr>
              <a:t> (2nd </a:t>
            </a:r>
            <a:r>
              <a:rPr lang="en-US" dirty="0" err="1" smtClean="0">
                <a:cs typeface="+mj-cs"/>
              </a:rPr>
              <a:t>ed</a:t>
            </a:r>
            <a:r>
              <a:rPr lang="en-US" dirty="0" smtClean="0">
                <a:cs typeface="+mj-cs"/>
              </a:rPr>
              <a:t>) </a:t>
            </a:r>
            <a:r>
              <a:rPr lang="en-US" dirty="0" err="1">
                <a:cs typeface="+mj-cs"/>
              </a:rPr>
              <a:t>Silman</a:t>
            </a:r>
            <a:r>
              <a:rPr lang="en-US" dirty="0">
                <a:cs typeface="+mj-cs"/>
              </a:rPr>
              <a:t>-James Press. </a:t>
            </a:r>
            <a:endParaRPr lang="ar-SA" dirty="0" smtClean="0">
              <a:cs typeface="+mj-cs"/>
            </a:endParaRPr>
          </a:p>
          <a:p>
            <a:pPr marL="342900" indent="-342900">
              <a:buFont typeface="Arial" panose="020B0604020202020204" pitchFamily="34" charset="0"/>
              <a:buChar char="•"/>
            </a:pPr>
            <a:r>
              <a:rPr lang="en-US" dirty="0" err="1" smtClean="0">
                <a:cs typeface="+mj-cs"/>
              </a:rPr>
              <a:t>Pudovkin</a:t>
            </a:r>
            <a:r>
              <a:rPr lang="en-US" dirty="0">
                <a:cs typeface="+mj-cs"/>
              </a:rPr>
              <a:t>, V. I. (1954). </a:t>
            </a:r>
            <a:r>
              <a:rPr lang="en-US" i="1" dirty="0">
                <a:cs typeface="+mj-cs"/>
              </a:rPr>
              <a:t>Film Technique and Film Acting</a:t>
            </a:r>
            <a:r>
              <a:rPr lang="en-US" dirty="0">
                <a:cs typeface="+mj-cs"/>
              </a:rPr>
              <a:t>. Vision Press / (English </a:t>
            </a:r>
            <a:r>
              <a:rPr lang="en-US" dirty="0" smtClean="0">
                <a:cs typeface="+mj-cs"/>
              </a:rPr>
              <a:t>ed. </a:t>
            </a:r>
            <a:endParaRPr lang="ar-SA" dirty="0" smtClean="0">
              <a:cs typeface="+mj-cs"/>
            </a:endParaRPr>
          </a:p>
          <a:p>
            <a:pPr marL="342900" indent="-342900">
              <a:buFont typeface="Arial" panose="020B0604020202020204" pitchFamily="34" charset="0"/>
              <a:buChar char="•"/>
            </a:pPr>
            <a:r>
              <a:rPr lang="en-US" dirty="0" smtClean="0">
                <a:cs typeface="+mj-cs"/>
              </a:rPr>
              <a:t>Prince</a:t>
            </a:r>
            <a:r>
              <a:rPr lang="en-US" dirty="0">
                <a:cs typeface="+mj-cs"/>
              </a:rPr>
              <a:t>, S., &amp; Hensley, W. E. (1992). The </a:t>
            </a:r>
            <a:r>
              <a:rPr lang="en-US" dirty="0" err="1">
                <a:cs typeface="+mj-cs"/>
              </a:rPr>
              <a:t>Kuleshov</a:t>
            </a:r>
            <a:r>
              <a:rPr lang="en-US" dirty="0">
                <a:cs typeface="+mj-cs"/>
              </a:rPr>
              <a:t> Effect: Recreating the Classic Experiment. </a:t>
            </a:r>
            <a:r>
              <a:rPr lang="en-US" i="1" dirty="0">
                <a:cs typeface="+mj-cs"/>
              </a:rPr>
              <a:t>Cinema Journal</a:t>
            </a:r>
            <a:r>
              <a:rPr lang="en-US" dirty="0">
                <a:cs typeface="+mj-cs"/>
              </a:rPr>
              <a:t>, 31(2</a:t>
            </a:r>
            <a:r>
              <a:rPr lang="en-US" dirty="0" smtClean="0">
                <a:cs typeface="+mj-cs"/>
              </a:rPr>
              <a:t>) </a:t>
            </a:r>
            <a:r>
              <a:rPr lang="en-US" dirty="0">
                <a:cs typeface="+mj-cs"/>
              </a:rPr>
              <a:t>59–75. </a:t>
            </a:r>
          </a:p>
          <a:p>
            <a:pPr algn="just" rtl="1">
              <a:lnSpc>
                <a:spcPct val="150000"/>
              </a:lnSpc>
              <a:defRPr/>
            </a:pPr>
            <a:endParaRPr lang="tr-TR" spc="30" dirty="0">
              <a:latin typeface="Simplified Arabic" pitchFamily="18" charset="-78"/>
            </a:endParaRPr>
          </a:p>
          <a:p>
            <a:pPr algn="just" rtl="1">
              <a:lnSpc>
                <a:spcPct val="150000"/>
              </a:lnSpc>
              <a:defRPr/>
            </a:pPr>
            <a:r>
              <a:rPr lang="en-US" spc="30" dirty="0">
                <a:latin typeface="Simplified Arabic" pitchFamily="18" charset="-78"/>
                <a:hlinkClick r:id="rId4"/>
              </a:rPr>
              <a:t>https://www.youtube.com/watch?v=9Hf-OQ-MZ4A&amp;list=PLZ5zEGbaMXXXAr0Kz16KjinCUT7gvSqHY</a:t>
            </a:r>
            <a:r>
              <a:rPr lang="tr-TR" spc="30" dirty="0">
                <a:latin typeface="Simplified Arabic" pitchFamily="18" charset="-78"/>
              </a:rPr>
              <a:t> </a:t>
            </a:r>
            <a:r>
              <a:rPr lang="ar-SA" spc="30" dirty="0" smtClean="0">
                <a:latin typeface="Simplified Arabic" pitchFamily="18" charset="-78"/>
              </a:rPr>
              <a:t> </a:t>
            </a:r>
            <a:r>
              <a:rPr lang="en-US" dirty="0" smtClean="0">
                <a:cs typeface="+mj-cs"/>
              </a:rPr>
              <a:t>. </a:t>
            </a:r>
            <a:endParaRPr lang="en-US" dirty="0">
              <a:cs typeface="+mj-cs"/>
            </a:endParaRPr>
          </a:p>
        </p:txBody>
      </p:sp>
      <p:sp>
        <p:nvSpPr>
          <p:cNvPr id="14" name="TextBox 13">
            <a:extLst>
              <a:ext uri="{FF2B5EF4-FFF2-40B4-BE49-F238E27FC236}">
                <a16:creationId xmlns:a16="http://schemas.microsoft.com/office/drawing/2014/main" id="{3C9A6775-5A22-3217-F0CA-0DE379CB777E}"/>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CC817845-F87A-C84E-BB86-018C130930A5}"/>
              </a:ext>
            </a:extLst>
          </p:cNvPr>
          <p:cNvSpPr txBox="1"/>
          <p:nvPr/>
        </p:nvSpPr>
        <p:spPr>
          <a:xfrm>
            <a:off x="3508037" y="1585683"/>
            <a:ext cx="9426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a:t>
            </a:r>
            <a:endParaRPr kumimoji="0" lang="en-US" sz="9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324892E7-BBD3-7065-1077-9E070CE95CA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4">
            <a:extLst>
              <a:ext uri="{FF2B5EF4-FFF2-40B4-BE49-F238E27FC236}">
                <a16:creationId xmlns:a16="http://schemas.microsoft.com/office/drawing/2014/main" id="{E6F47C36-2285-3F20-0A8B-772018040CBA}"/>
              </a:ext>
            </a:extLst>
          </p:cNvPr>
          <p:cNvPicPr>
            <a:picLocks noChangeAspect="1"/>
          </p:cNvPicPr>
          <p:nvPr/>
        </p:nvPicPr>
        <p:blipFill>
          <a:blip r:embed="rId6">
            <a:extLst>
              <a:ext uri="{28A0092B-C50C-407E-A947-70E740481C1C}">
                <a14:useLocalDpi xmlns:a14="http://schemas.microsoft.com/office/drawing/2010/main" val="0"/>
              </a:ext>
            </a:extLst>
          </a:blip>
          <a:srcRect l="7024" r="7024"/>
          <a:stretch/>
        </p:blipFill>
        <p:spPr>
          <a:xfrm>
            <a:off x="-55486" y="1335074"/>
            <a:ext cx="3447145" cy="2187567"/>
          </a:xfrm>
          <a:prstGeom prst="rect">
            <a:avLst/>
          </a:prstGeom>
        </p:spPr>
      </p:pic>
    </p:spTree>
    <p:extLst>
      <p:ext uri="{BB962C8B-B14F-4D97-AF65-F5344CB8AC3E}">
        <p14:creationId xmlns:p14="http://schemas.microsoft.com/office/powerpoint/2010/main" val="1781832544"/>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202CC539-35BE-E66A-A4F2-68A4AAF5FB0B}"/>
              </a:ext>
            </a:extLst>
          </p:cNvPr>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advTm="26592"/>
    </mc:Choice>
    <mc:Fallback xmlns="">
      <p:transition advTm="2659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F489A2-DBD6-4160-9924-B654DB4B86E9}">
  <ds:schemaRefs>
    <ds:schemaRef ds:uri="http://schemas.microsoft.com/sharepoint/v3/contenttype/forms"/>
  </ds:schemaRefs>
</ds:datastoreItem>
</file>

<file path=customXml/itemProps2.xml><?xml version="1.0" encoding="utf-8"?>
<ds:datastoreItem xmlns:ds="http://schemas.openxmlformats.org/officeDocument/2006/customXml" ds:itemID="{E43B2208-52EF-42CA-B965-3CB7DCC87174}">
  <ds:schemaRefs>
    <ds:schemaRef ds:uri="http://www.w3.org/XML/1998/namespace"/>
    <ds:schemaRef ds:uri="http://schemas.microsoft.com/office/2006/documentManagement/types"/>
    <ds:schemaRef ds:uri="http://purl.org/dc/elements/1.1/"/>
    <ds:schemaRef ds:uri="http://purl.org/dc/terms/"/>
    <ds:schemaRef ds:uri="http://purl.org/dc/dcmitype/"/>
    <ds:schemaRef ds:uri="d13aca44-ef33-4cf4-9980-7f0b00e6eeb9"/>
    <ds:schemaRef ds:uri="http://schemas.microsoft.com/office/infopath/2007/PartnerControls"/>
    <ds:schemaRef ds:uri="http://schemas.openxmlformats.org/package/2006/metadata/core-properties"/>
    <ds:schemaRef ds:uri="49100919-8a76-4266-be0c-7dc583902cb4"/>
    <ds:schemaRef ds:uri="http://schemas.microsoft.com/office/2006/metadata/properties"/>
  </ds:schemaRefs>
</ds:datastoreItem>
</file>

<file path=customXml/itemProps3.xml><?xml version="1.0" encoding="utf-8"?>
<ds:datastoreItem xmlns:ds="http://schemas.openxmlformats.org/officeDocument/2006/customXml" ds:itemID="{609F48B4-59E0-4411-8FE5-B0540B7B7A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6794</TotalTime>
  <Words>2856</Words>
  <Application>Microsoft Office PowerPoint</Application>
  <PresentationFormat>Widescreen</PresentationFormat>
  <Paragraphs>323</Paragraphs>
  <Slides>46</Slides>
  <Notes>39</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46</vt:i4>
      </vt:variant>
    </vt:vector>
  </HeadingPairs>
  <TitlesOfParts>
    <vt:vector size="61" baseType="lpstr">
      <vt:lpstr>A Soraya</vt:lpstr>
      <vt:lpstr>Alexandria</vt:lpstr>
      <vt:lpstr>Arial</vt:lpstr>
      <vt:lpstr>Arial Black</vt:lpstr>
      <vt:lpstr>Calibri</vt:lpstr>
      <vt:lpstr>Calibri Light</vt:lpstr>
      <vt:lpstr>Candara Light</vt:lpstr>
      <vt:lpstr>Roboto Light</vt:lpstr>
      <vt:lpstr>Simplified Arabic</vt:lpstr>
      <vt:lpstr>Tajawal Medium</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303</cp:revision>
  <dcterms:created xsi:type="dcterms:W3CDTF">2023-04-29T09:08:23Z</dcterms:created>
  <dcterms:modified xsi:type="dcterms:W3CDTF">2025-09-07T11:25:26Z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