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494" r:id="rId6"/>
    <p:sldId id="276"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53" r:id="rId26"/>
    <p:sldId id="554" r:id="rId27"/>
    <p:sldId id="555" r:id="rId28"/>
    <p:sldId id="556" r:id="rId29"/>
    <p:sldId id="557" r:id="rId30"/>
    <p:sldId id="558" r:id="rId31"/>
    <p:sldId id="559" r:id="rId32"/>
    <p:sldId id="560" r:id="rId33"/>
    <p:sldId id="561" r:id="rId34"/>
    <p:sldId id="562" r:id="rId35"/>
    <p:sldId id="563" r:id="rId36"/>
    <p:sldId id="564" r:id="rId37"/>
    <p:sldId id="565" r:id="rId38"/>
    <p:sldId id="566" r:id="rId39"/>
    <p:sldId id="567" r:id="rId40"/>
    <p:sldId id="568" r:id="rId41"/>
    <p:sldId id="569" r:id="rId42"/>
    <p:sldId id="570" r:id="rId43"/>
    <p:sldId id="571" r:id="rId44"/>
    <p:sldId id="572" r:id="rId45"/>
    <p:sldId id="573" r:id="rId46"/>
    <p:sldId id="574" r:id="rId47"/>
    <p:sldId id="533" r:id="rId48"/>
    <p:sldId id="53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725"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7.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733988" cy="1446550"/>
          </a:xfrm>
          <a:prstGeom prst="rect">
            <a:avLst/>
          </a:prstGeom>
          <a:noFill/>
        </p:spPr>
        <p:txBody>
          <a:bodyPr wrap="none" rtlCol="0">
            <a:spAutoFit/>
          </a:bodyPr>
          <a:lstStyle/>
          <a:p>
            <a:pPr lvl="0"/>
            <a:r>
              <a:rPr lang="fr-FR" sz="4400" dirty="0">
                <a:latin typeface="Tajawal Medium"/>
                <a:ea typeface="Tajawal Medium"/>
                <a:cs typeface="Tajawal Medium"/>
                <a:sym typeface="Tajawal Medium"/>
              </a:rPr>
              <a:t>Project </a:t>
            </a:r>
            <a:r>
              <a:rPr lang="fr-FR" sz="4400" dirty="0" smtClean="0">
                <a:latin typeface="Tajawal Medium"/>
                <a:ea typeface="Tajawal Medium"/>
                <a:cs typeface="Tajawal Medium"/>
                <a:sym typeface="Tajawal Medium"/>
              </a:rPr>
              <a:t>Monitoring</a:t>
            </a:r>
          </a:p>
          <a:p>
            <a:pPr lvl="0" algn="ctr"/>
            <a:r>
              <a:rPr lang="fr-FR" sz="4400" dirty="0" smtClean="0">
                <a:latin typeface="Tajawal Medium"/>
                <a:ea typeface="Tajawal Medium"/>
                <a:cs typeface="Tajawal Medium"/>
                <a:sym typeface="Tajawal Medium"/>
              </a:rPr>
              <a:t>PMG333</a:t>
            </a:r>
            <a:endParaRPr lang="fr-FR" sz="4400" dirty="0">
              <a:latin typeface="Tajawal Medium"/>
              <a:ea typeface="Tajawal Medium"/>
              <a:cs typeface="Tajawal Medium"/>
              <a:sym typeface="Tajawal Medium"/>
            </a:endParaRPr>
          </a:p>
        </p:txBody>
      </p:sp>
      <p:sp>
        <p:nvSpPr>
          <p:cNvPr id="34" name="Rectangle: Rounded Corners 33"/>
          <p:cNvSpPr/>
          <p:nvPr/>
        </p:nvSpPr>
        <p:spPr>
          <a:xfrm>
            <a:off x="194617" y="4779390"/>
            <a:ext cx="5060745" cy="9144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302300" y="4924457"/>
            <a:ext cx="4845377" cy="923330"/>
          </a:xfrm>
          <a:prstGeom prst="rect">
            <a:avLst/>
          </a:prstGeom>
          <a:noFill/>
        </p:spPr>
        <p:txBody>
          <a:bodyPr wrap="square" rtlCol="0">
            <a:spAutoFit/>
          </a:bodyPr>
          <a:lstStyle/>
          <a:p>
            <a:pPr lvl="0" algn="ctr"/>
            <a:r>
              <a:rPr lang="en-US" b="1" dirty="0">
                <a:solidFill>
                  <a:schemeClr val="lt1"/>
                </a:solidFill>
                <a:latin typeface="Tajawal Medium"/>
                <a:ea typeface="Tajawal Medium"/>
                <a:cs typeface="Tajawal Medium"/>
                <a:sym typeface="Tajawal Medium"/>
              </a:rPr>
              <a:t>Lecture </a:t>
            </a:r>
            <a:r>
              <a:rPr lang="en-US" b="1" dirty="0" smtClean="0">
                <a:solidFill>
                  <a:schemeClr val="lt1"/>
                </a:solidFill>
                <a:latin typeface="Tajawal Medium"/>
                <a:ea typeface="Tajawal Medium"/>
                <a:cs typeface="Tajawal Medium"/>
                <a:sym typeface="Tajawal Medium"/>
              </a:rPr>
              <a:t>06</a:t>
            </a:r>
            <a:r>
              <a:rPr lang="en-US" dirty="0" smtClean="0">
                <a:solidFill>
                  <a:schemeClr val="lt1"/>
                </a:solidFill>
                <a:latin typeface="Tajawal Medium"/>
                <a:ea typeface="Tajawal Medium"/>
                <a:cs typeface="Tajawal Medium"/>
                <a:sym typeface="Tajawal Medium"/>
              </a:rPr>
              <a:t>: </a:t>
            </a:r>
            <a:r>
              <a:rPr lang="en-US" b="1" dirty="0">
                <a:solidFill>
                  <a:schemeClr val="dk1"/>
                </a:solidFill>
                <a:ea typeface="Calibri"/>
                <a:cs typeface="Calibri"/>
                <a:sym typeface="Calibri"/>
              </a:rPr>
              <a:t>Methodologies for data collection and analysis for monitoring and evaluation</a:t>
            </a:r>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0817433" cy="4225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100901" y="2155119"/>
            <a:ext cx="4628561" cy="319626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2155119"/>
            <a:ext cx="4279769" cy="2800767"/>
          </a:xfrm>
          <a:prstGeom prst="rect">
            <a:avLst/>
          </a:prstGeom>
          <a:noFill/>
        </p:spPr>
        <p:txBody>
          <a:bodyPr wrap="square" rtlCol="0">
            <a:spAutoFit/>
          </a:bodyPr>
          <a:lstStyle/>
          <a:p>
            <a:pPr lvl="0" algn="ctr">
              <a:buClr>
                <a:schemeClr val="dk1"/>
              </a:buClr>
              <a:buSzPts val="1600"/>
            </a:pPr>
            <a:endParaRPr lang="en-US" sz="2000" b="1" dirty="0">
              <a:solidFill>
                <a:schemeClr val="dk1"/>
              </a:solidFill>
              <a:ea typeface="Calibri"/>
              <a:cs typeface="Calibri"/>
              <a:sym typeface="Calibri"/>
            </a:endParaRPr>
          </a:p>
          <a:p>
            <a:pPr lvl="0" algn="ctr"/>
            <a:r>
              <a:rPr lang="en-US" sz="2400" b="1" dirty="0">
                <a:solidFill>
                  <a:schemeClr val="dk1"/>
                </a:solidFill>
                <a:ea typeface="Calibri"/>
                <a:cs typeface="Calibri"/>
                <a:sym typeface="Calibri"/>
              </a:rPr>
              <a:t>« </a:t>
            </a:r>
            <a:r>
              <a:rPr lang="en-US" sz="2800" b="1" dirty="0">
                <a:solidFill>
                  <a:schemeClr val="dk1"/>
                </a:solidFill>
                <a:ea typeface="Calibri"/>
                <a:cs typeface="Calibri"/>
                <a:sym typeface="Calibri"/>
              </a:rPr>
              <a:t>And what is the use of executing projects, since the project is in itself sufficient enjoyment? " Charles Baudelaire. </a:t>
            </a:r>
            <a:r>
              <a:rPr lang="en-US" sz="2400" b="1" dirty="0">
                <a:solidFill>
                  <a:schemeClr val="dk1"/>
                </a:solidFill>
                <a:ea typeface="Calibri"/>
                <a:cs typeface="Calibri"/>
                <a:sym typeface="Calibri"/>
              </a:rPr>
              <a:t>»</a:t>
            </a:r>
            <a:endParaRPr lang="en-US" sz="2800" dirty="0"/>
          </a:p>
          <a:p>
            <a:pPr lvl="0" algn="r"/>
            <a:r>
              <a:rPr lang="en-US" sz="1600" b="1" i="1" dirty="0">
                <a:solidFill>
                  <a:schemeClr val="dk1"/>
                </a:solidFill>
                <a:latin typeface="Arial"/>
                <a:ea typeface="Arial"/>
                <a:cs typeface="Arial"/>
                <a:sym typeface="Arial"/>
              </a:rPr>
              <a:t>Charles Baudelaire</a:t>
            </a:r>
            <a:endParaRPr lang="en-US" sz="1600" b="1" i="1" dirty="0">
              <a:solidFill>
                <a:schemeClr val="dk1"/>
              </a:solidFill>
              <a:ea typeface="Calibri"/>
              <a:cs typeface="Calibri"/>
              <a:sym typeface="Calibri"/>
            </a:endParaRPr>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8" name="Rectangle 7"/>
          <p:cNvSpPr/>
          <p:nvPr/>
        </p:nvSpPr>
        <p:spPr>
          <a:xfrm>
            <a:off x="730177" y="2675005"/>
            <a:ext cx="3271217" cy="507831"/>
          </a:xfrm>
          <a:prstGeom prst="rect">
            <a:avLst/>
          </a:prstGeom>
        </p:spPr>
        <p:txBody>
          <a:bodyPr wrap="none">
            <a:spAutoFit/>
          </a:bodyPr>
          <a:lstStyle/>
          <a:p>
            <a:pPr marL="285750" lvl="0" indent="-285750" algn="ctr">
              <a:lnSpc>
                <a:spcPct val="150000"/>
              </a:lnSpc>
              <a:buClr>
                <a:srgbClr val="FF0000"/>
              </a:buClr>
              <a:buSzPts val="1800"/>
              <a:buFont typeface="Noto Sans Symbols"/>
              <a:buChar char="✔"/>
            </a:pPr>
            <a:r>
              <a:rPr lang="en-US" b="1" dirty="0">
                <a:solidFill>
                  <a:srgbClr val="FF0000"/>
                </a:solidFill>
                <a:ea typeface="Calibri"/>
                <a:cs typeface="Calibri"/>
                <a:sym typeface="Calibri"/>
              </a:rPr>
              <a:t>An overview of chapter </a:t>
            </a:r>
            <a:r>
              <a:rPr lang="en-US" b="1" dirty="0" smtClean="0">
                <a:solidFill>
                  <a:srgbClr val="FF0000"/>
                </a:solidFill>
                <a:ea typeface="Calibri"/>
                <a:cs typeface="Calibri"/>
                <a:sym typeface="Calibri"/>
              </a:rPr>
              <a:t>4 &gt;&gt;&gt;</a:t>
            </a:r>
            <a:endParaRPr lang="en-US" b="1" dirty="0">
              <a:solidFill>
                <a:srgbClr val="FF0000"/>
              </a:solidFill>
              <a:ea typeface="Calibri"/>
              <a:cs typeface="Calibri"/>
              <a:sym typeface="Calibri"/>
            </a:endParaRPr>
          </a:p>
        </p:txBody>
      </p:sp>
      <p:grpSp>
        <p:nvGrpSpPr>
          <p:cNvPr id="31" name="Google Shape;143;p3"/>
          <p:cNvGrpSpPr/>
          <p:nvPr/>
        </p:nvGrpSpPr>
        <p:grpSpPr>
          <a:xfrm>
            <a:off x="3434744" y="3130620"/>
            <a:ext cx="7690896" cy="2488761"/>
            <a:chOff x="1417" y="274"/>
            <a:chExt cx="8948" cy="1643"/>
          </a:xfrm>
        </p:grpSpPr>
        <p:sp>
          <p:nvSpPr>
            <p:cNvPr id="32" name="Google Shape;144;p3"/>
            <p:cNvSpPr/>
            <p:nvPr/>
          </p:nvSpPr>
          <p:spPr>
            <a:xfrm>
              <a:off x="1417" y="278"/>
              <a:ext cx="1316" cy="1622"/>
            </a:xfrm>
            <a:custGeom>
              <a:avLst/>
              <a:gdLst/>
              <a:ahLst/>
              <a:cxnLst/>
              <a:rect l="l" t="t" r="r" b="b"/>
              <a:pathLst>
                <a:path w="1316" h="1622" extrusionOk="0">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 name="Google Shape;145;p3"/>
            <p:cNvSpPr/>
            <p:nvPr/>
          </p:nvSpPr>
          <p:spPr>
            <a:xfrm>
              <a:off x="2947" y="278"/>
              <a:ext cx="1316" cy="1622"/>
            </a:xfrm>
            <a:custGeom>
              <a:avLst/>
              <a:gdLst/>
              <a:ahLst/>
              <a:cxnLst/>
              <a:rect l="l" t="t" r="r" b="b"/>
              <a:pathLst>
                <a:path w="1316" h="1622" extrusionOk="0">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4" name="Google Shape;146;p3"/>
            <p:cNvCxnSpPr/>
            <p:nvPr/>
          </p:nvCxnSpPr>
          <p:spPr>
            <a:xfrm>
              <a:off x="2714" y="1017"/>
              <a:ext cx="196" cy="0"/>
            </a:xfrm>
            <a:prstGeom prst="straightConnector1">
              <a:avLst/>
            </a:prstGeom>
            <a:noFill/>
            <a:ln w="63500" cap="flat" cmpd="sng">
              <a:solidFill>
                <a:srgbClr val="55B6B2"/>
              </a:solidFill>
              <a:prstDash val="solid"/>
              <a:round/>
              <a:headEnd type="none" w="med" len="med"/>
              <a:tailEnd type="none" w="med" len="med"/>
            </a:ln>
          </p:spPr>
        </p:cxnSp>
        <p:sp>
          <p:nvSpPr>
            <p:cNvPr id="35" name="Google Shape;147;p3"/>
            <p:cNvSpPr/>
            <p:nvPr/>
          </p:nvSpPr>
          <p:spPr>
            <a:xfrm>
              <a:off x="2825" y="814"/>
              <a:ext cx="218" cy="405"/>
            </a:xfrm>
            <a:custGeom>
              <a:avLst/>
              <a:gdLst/>
              <a:ahLst/>
              <a:cxnLst/>
              <a:rect l="l" t="t" r="r" b="b"/>
              <a:pathLst>
                <a:path w="218" h="405" extrusionOk="0">
                  <a:moveTo>
                    <a:pt x="0" y="0"/>
                  </a:moveTo>
                  <a:lnTo>
                    <a:pt x="0" y="404"/>
                  </a:lnTo>
                  <a:lnTo>
                    <a:pt x="217" y="202"/>
                  </a:lnTo>
                  <a:lnTo>
                    <a:pt x="0"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6" name="Google Shape;148;p3"/>
            <p:cNvCxnSpPr/>
            <p:nvPr/>
          </p:nvCxnSpPr>
          <p:spPr>
            <a:xfrm>
              <a:off x="4263" y="1017"/>
              <a:ext cx="195" cy="0"/>
            </a:xfrm>
            <a:prstGeom prst="straightConnector1">
              <a:avLst/>
            </a:prstGeom>
            <a:noFill/>
            <a:ln w="63500" cap="flat" cmpd="sng">
              <a:solidFill>
                <a:srgbClr val="F4B228"/>
              </a:solidFill>
              <a:prstDash val="solid"/>
              <a:round/>
              <a:headEnd type="none" w="med" len="med"/>
              <a:tailEnd type="none" w="med" len="med"/>
            </a:ln>
          </p:spPr>
        </p:cxnSp>
        <p:sp>
          <p:nvSpPr>
            <p:cNvPr id="37" name="Google Shape;149;p3"/>
            <p:cNvSpPr/>
            <p:nvPr/>
          </p:nvSpPr>
          <p:spPr>
            <a:xfrm>
              <a:off x="4542" y="295"/>
              <a:ext cx="1265" cy="1622"/>
            </a:xfrm>
            <a:custGeom>
              <a:avLst/>
              <a:gdLst/>
              <a:ahLst/>
              <a:cxnLst/>
              <a:rect l="l" t="t" r="r" b="b"/>
              <a:pathLst>
                <a:path w="1265" h="1622" extrusionOk="0">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 name="Google Shape;150;p3"/>
            <p:cNvSpPr/>
            <p:nvPr/>
          </p:nvSpPr>
          <p:spPr>
            <a:xfrm>
              <a:off x="4374" y="814"/>
              <a:ext cx="218" cy="405"/>
            </a:xfrm>
            <a:custGeom>
              <a:avLst/>
              <a:gdLst/>
              <a:ahLst/>
              <a:cxnLst/>
              <a:rect l="l" t="t" r="r" b="b"/>
              <a:pathLst>
                <a:path w="218" h="405" extrusionOk="0">
                  <a:moveTo>
                    <a:pt x="0" y="0"/>
                  </a:moveTo>
                  <a:lnTo>
                    <a:pt x="0" y="404"/>
                  </a:lnTo>
                  <a:lnTo>
                    <a:pt x="218" y="202"/>
                  </a:lnTo>
                  <a:lnTo>
                    <a:pt x="0"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9" name="Google Shape;151;p3"/>
            <p:cNvCxnSpPr/>
            <p:nvPr/>
          </p:nvCxnSpPr>
          <p:spPr>
            <a:xfrm>
              <a:off x="5799" y="1017"/>
              <a:ext cx="195" cy="0"/>
            </a:xfrm>
            <a:prstGeom prst="straightConnector1">
              <a:avLst/>
            </a:prstGeom>
            <a:noFill/>
            <a:ln w="63500" cap="flat" cmpd="sng">
              <a:solidFill>
                <a:srgbClr val="FF681E"/>
              </a:solidFill>
              <a:prstDash val="solid"/>
              <a:round/>
              <a:headEnd type="none" w="med" len="med"/>
              <a:tailEnd type="none" w="med" len="med"/>
            </a:ln>
          </p:spPr>
        </p:cxnSp>
        <p:sp>
          <p:nvSpPr>
            <p:cNvPr id="40" name="Google Shape;152;p3"/>
            <p:cNvSpPr/>
            <p:nvPr/>
          </p:nvSpPr>
          <p:spPr>
            <a:xfrm>
              <a:off x="6083" y="278"/>
              <a:ext cx="1265" cy="1622"/>
            </a:xfrm>
            <a:custGeom>
              <a:avLst/>
              <a:gdLst/>
              <a:ahLst/>
              <a:cxnLst/>
              <a:rect l="l" t="t" r="r" b="b"/>
              <a:pathLst>
                <a:path w="1265" h="1622" extrusionOk="0">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 name="Google Shape;153;p3"/>
            <p:cNvSpPr/>
            <p:nvPr/>
          </p:nvSpPr>
          <p:spPr>
            <a:xfrm>
              <a:off x="5910" y="814"/>
              <a:ext cx="218" cy="405"/>
            </a:xfrm>
            <a:custGeom>
              <a:avLst/>
              <a:gdLst/>
              <a:ahLst/>
              <a:cxnLst/>
              <a:rect l="l" t="t" r="r" b="b"/>
              <a:pathLst>
                <a:path w="218" h="405" extrusionOk="0">
                  <a:moveTo>
                    <a:pt x="0" y="0"/>
                  </a:moveTo>
                  <a:lnTo>
                    <a:pt x="0" y="404"/>
                  </a:lnTo>
                  <a:lnTo>
                    <a:pt x="218" y="202"/>
                  </a:lnTo>
                  <a:lnTo>
                    <a:pt x="0"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 name="Google Shape;154;p3"/>
            <p:cNvSpPr/>
            <p:nvPr/>
          </p:nvSpPr>
          <p:spPr>
            <a:xfrm>
              <a:off x="7582" y="274"/>
              <a:ext cx="1265" cy="1627"/>
            </a:xfrm>
            <a:custGeom>
              <a:avLst/>
              <a:gdLst/>
              <a:ahLst/>
              <a:cxnLst/>
              <a:rect l="l" t="t" r="r" b="b"/>
              <a:pathLst>
                <a:path w="1265" h="1627" extrusionOk="0">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3" name="Google Shape;155;p3"/>
            <p:cNvCxnSpPr/>
            <p:nvPr/>
          </p:nvCxnSpPr>
          <p:spPr>
            <a:xfrm>
              <a:off x="7353" y="1017"/>
              <a:ext cx="196" cy="0"/>
            </a:xfrm>
            <a:prstGeom prst="straightConnector1">
              <a:avLst/>
            </a:prstGeom>
            <a:noFill/>
            <a:ln w="63500" cap="flat" cmpd="sng">
              <a:solidFill>
                <a:srgbClr val="D52A2F"/>
              </a:solidFill>
              <a:prstDash val="solid"/>
              <a:round/>
              <a:headEnd type="none" w="med" len="med"/>
              <a:tailEnd type="none" w="med" len="med"/>
            </a:ln>
          </p:spPr>
        </p:cxnSp>
        <p:sp>
          <p:nvSpPr>
            <p:cNvPr id="44" name="Google Shape;156;p3"/>
            <p:cNvSpPr/>
            <p:nvPr/>
          </p:nvSpPr>
          <p:spPr>
            <a:xfrm>
              <a:off x="7464" y="814"/>
              <a:ext cx="218" cy="405"/>
            </a:xfrm>
            <a:custGeom>
              <a:avLst/>
              <a:gdLst/>
              <a:ahLst/>
              <a:cxnLst/>
              <a:rect l="l" t="t" r="r" b="b"/>
              <a:pathLst>
                <a:path w="218" h="405" extrusionOk="0">
                  <a:moveTo>
                    <a:pt x="0" y="0"/>
                  </a:moveTo>
                  <a:lnTo>
                    <a:pt x="0" y="404"/>
                  </a:lnTo>
                  <a:lnTo>
                    <a:pt x="217" y="202"/>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 name="Google Shape;157;p3"/>
            <p:cNvSpPr/>
            <p:nvPr/>
          </p:nvSpPr>
          <p:spPr>
            <a:xfrm>
              <a:off x="9100" y="278"/>
              <a:ext cx="1265" cy="1622"/>
            </a:xfrm>
            <a:custGeom>
              <a:avLst/>
              <a:gdLst/>
              <a:ahLst/>
              <a:cxnLst/>
              <a:rect l="l" t="t" r="r" b="b"/>
              <a:pathLst>
                <a:path w="1265" h="1622" extrusionOk="0">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6" name="Google Shape;158;p3"/>
            <p:cNvCxnSpPr/>
            <p:nvPr/>
          </p:nvCxnSpPr>
          <p:spPr>
            <a:xfrm>
              <a:off x="8843" y="1017"/>
              <a:ext cx="195" cy="0"/>
            </a:xfrm>
            <a:prstGeom prst="straightConnector1">
              <a:avLst/>
            </a:prstGeom>
            <a:noFill/>
            <a:ln w="63500" cap="flat" cmpd="sng">
              <a:solidFill>
                <a:srgbClr val="368DDD"/>
              </a:solidFill>
              <a:prstDash val="solid"/>
              <a:round/>
              <a:headEnd type="none" w="med" len="med"/>
              <a:tailEnd type="none" w="med" len="med"/>
            </a:ln>
          </p:spPr>
        </p:cxnSp>
        <p:sp>
          <p:nvSpPr>
            <p:cNvPr id="47" name="Google Shape;159;p3"/>
            <p:cNvSpPr/>
            <p:nvPr/>
          </p:nvSpPr>
          <p:spPr>
            <a:xfrm>
              <a:off x="8954" y="814"/>
              <a:ext cx="218" cy="405"/>
            </a:xfrm>
            <a:custGeom>
              <a:avLst/>
              <a:gdLst/>
              <a:ahLst/>
              <a:cxnLst/>
              <a:rect l="l" t="t" r="r" b="b"/>
              <a:pathLst>
                <a:path w="218" h="405" extrusionOk="0">
                  <a:moveTo>
                    <a:pt x="0" y="0"/>
                  </a:moveTo>
                  <a:lnTo>
                    <a:pt x="0" y="404"/>
                  </a:lnTo>
                  <a:lnTo>
                    <a:pt x="218" y="202"/>
                  </a:lnTo>
                  <a:lnTo>
                    <a:pt x="0"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 name="Google Shape;160;p3"/>
            <p:cNvSpPr txBox="1"/>
            <p:nvPr/>
          </p:nvSpPr>
          <p:spPr>
            <a:xfrm>
              <a:off x="1500" y="457"/>
              <a:ext cx="1139" cy="1297"/>
            </a:xfrm>
            <a:prstGeom prst="rect">
              <a:avLst/>
            </a:prstGeom>
            <a:noFill/>
            <a:ln>
              <a:noFill/>
            </a:ln>
          </p:spPr>
          <p:txBody>
            <a:bodyPr spcFirstLastPara="1" wrap="square" lIns="0" tIns="0" rIns="0" bIns="0" anchor="t" anchorCtr="0">
              <a:noAutofit/>
            </a:bodyPr>
            <a:lstStyle/>
            <a:p>
              <a:pPr marL="24765" marR="36195" lvl="0" indent="-635" algn="ctr" rtl="0">
                <a:lnSpc>
                  <a:spcPct val="98000"/>
                </a:lnSpc>
                <a:spcBef>
                  <a:spcPts val="0"/>
                </a:spcBef>
                <a:spcAft>
                  <a:spcPts val="0"/>
                </a:spcAft>
                <a:buNone/>
              </a:pPr>
              <a:r>
                <a:rPr lang="en-US" sz="1100" b="1" dirty="0">
                  <a:solidFill>
                    <a:srgbClr val="FFFFFF"/>
                  </a:solidFill>
                  <a:latin typeface="Tahoma"/>
                  <a:ea typeface="Tahoma"/>
                  <a:cs typeface="Tahoma"/>
                  <a:sym typeface="Tahoma"/>
                </a:rPr>
                <a:t>Professional standards and ethical guidelines for monitoring</a:t>
              </a:r>
              <a:endParaRPr sz="1600" b="1" dirty="0">
                <a:solidFill>
                  <a:schemeClr val="dk1"/>
                </a:solidFill>
                <a:latin typeface="Tahoma"/>
                <a:ea typeface="Tahoma"/>
                <a:cs typeface="Tahoma"/>
                <a:sym typeface="Tahoma"/>
              </a:endParaRPr>
            </a:p>
            <a:p>
              <a:pPr marL="0" marR="11430" lvl="0" indent="0" algn="ctr" rtl="0">
                <a:spcBef>
                  <a:spcPts val="0"/>
                </a:spcBef>
                <a:spcAft>
                  <a:spcPts val="0"/>
                </a:spcAft>
                <a:buNone/>
              </a:pPr>
              <a:r>
                <a:rPr lang="en-US" sz="1100" b="1" dirty="0">
                  <a:solidFill>
                    <a:srgbClr val="FFFFFF"/>
                  </a:solidFill>
                  <a:latin typeface="Tahoma"/>
                  <a:ea typeface="Tahoma"/>
                  <a:cs typeface="Tahoma"/>
                  <a:sym typeface="Tahoma"/>
                </a:rPr>
                <a:t>and evaluation</a:t>
              </a:r>
              <a:endParaRPr sz="1600" b="1" dirty="0">
                <a:solidFill>
                  <a:schemeClr val="dk1"/>
                </a:solidFill>
                <a:latin typeface="Tahoma"/>
                <a:ea typeface="Tahoma"/>
                <a:cs typeface="Tahoma"/>
                <a:sym typeface="Tahoma"/>
              </a:endParaRPr>
            </a:p>
          </p:txBody>
        </p:sp>
        <p:sp>
          <p:nvSpPr>
            <p:cNvPr id="49" name="Google Shape;161;p3"/>
            <p:cNvSpPr txBox="1"/>
            <p:nvPr/>
          </p:nvSpPr>
          <p:spPr>
            <a:xfrm>
              <a:off x="3075" y="459"/>
              <a:ext cx="1065" cy="865"/>
            </a:xfrm>
            <a:prstGeom prst="rect">
              <a:avLst/>
            </a:prstGeom>
            <a:noFill/>
            <a:ln>
              <a:noFill/>
            </a:ln>
          </p:spPr>
          <p:txBody>
            <a:bodyPr spcFirstLastPara="1" wrap="square" lIns="0" tIns="0" rIns="0" bIns="0" anchor="t" anchorCtr="0">
              <a:noAutofit/>
            </a:bodyPr>
            <a:lstStyle/>
            <a:p>
              <a:pPr marL="0" marR="11430" lvl="0" indent="146050" algn="ctr" rtl="0">
                <a:lnSpc>
                  <a:spcPct val="98000"/>
                </a:lnSpc>
                <a:spcBef>
                  <a:spcPts val="0"/>
                </a:spcBef>
                <a:spcAft>
                  <a:spcPts val="0"/>
                </a:spcAft>
                <a:buNone/>
              </a:pPr>
              <a:r>
                <a:rPr lang="en-US" sz="1100" b="1">
                  <a:solidFill>
                    <a:srgbClr val="FFFFFF"/>
                  </a:solidFill>
                  <a:latin typeface="Tahoma"/>
                  <a:ea typeface="Tahoma"/>
                  <a:cs typeface="Tahoma"/>
                  <a:sym typeface="Tahoma"/>
                </a:rPr>
                <a:t>Planning and designing data collection</a:t>
              </a:r>
              <a:endParaRPr sz="1100" b="1">
                <a:solidFill>
                  <a:srgbClr val="FFFFFF"/>
                </a:solidFill>
                <a:latin typeface="Tahoma"/>
                <a:ea typeface="Tahoma"/>
                <a:cs typeface="Tahoma"/>
                <a:sym typeface="Tahoma"/>
              </a:endParaRPr>
            </a:p>
            <a:p>
              <a:pPr marL="0" marR="11430" lvl="0" indent="0" algn="ctr" rtl="0">
                <a:spcBef>
                  <a:spcPts val="0"/>
                </a:spcBef>
                <a:spcAft>
                  <a:spcPts val="0"/>
                </a:spcAft>
                <a:buNone/>
              </a:pPr>
              <a:r>
                <a:rPr lang="en-US" sz="1100" b="1">
                  <a:solidFill>
                    <a:srgbClr val="FFFFFF"/>
                  </a:solidFill>
                  <a:latin typeface="Tahoma"/>
                  <a:ea typeface="Tahoma"/>
                  <a:cs typeface="Tahoma"/>
                  <a:sym typeface="Tahoma"/>
                </a:rPr>
                <a:t>tools</a:t>
              </a:r>
              <a:endParaRPr sz="1100" b="1">
                <a:solidFill>
                  <a:srgbClr val="FFFFFF"/>
                </a:solidFill>
                <a:latin typeface="Tahoma"/>
                <a:ea typeface="Tahoma"/>
                <a:cs typeface="Tahoma"/>
                <a:sym typeface="Tahoma"/>
              </a:endParaRPr>
            </a:p>
          </p:txBody>
        </p:sp>
        <p:sp>
          <p:nvSpPr>
            <p:cNvPr id="50" name="Google Shape;162;p3"/>
            <p:cNvSpPr txBox="1"/>
            <p:nvPr/>
          </p:nvSpPr>
          <p:spPr>
            <a:xfrm>
              <a:off x="4606" y="463"/>
              <a:ext cx="1045" cy="108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r>
                <a:rPr lang="en-US" sz="1200" b="1">
                  <a:solidFill>
                    <a:srgbClr val="FFFFFF"/>
                  </a:solidFill>
                  <a:latin typeface="Tahoma"/>
                  <a:ea typeface="Tahoma"/>
                  <a:cs typeface="Tahoma"/>
                  <a:sym typeface="Tahoma"/>
                </a:rPr>
                <a:t>Methods, approaches and tools for monitoring and evaluation</a:t>
              </a:r>
              <a:endParaRPr sz="1200" b="1">
                <a:solidFill>
                  <a:schemeClr val="dk1"/>
                </a:solidFill>
                <a:latin typeface="Tahoma"/>
                <a:ea typeface="Tahoma"/>
                <a:cs typeface="Tahoma"/>
                <a:sym typeface="Tahoma"/>
              </a:endParaRPr>
            </a:p>
          </p:txBody>
        </p:sp>
        <p:sp>
          <p:nvSpPr>
            <p:cNvPr id="51" name="Google Shape;163;p3"/>
            <p:cNvSpPr txBox="1"/>
            <p:nvPr/>
          </p:nvSpPr>
          <p:spPr>
            <a:xfrm>
              <a:off x="6257" y="678"/>
              <a:ext cx="983" cy="649"/>
            </a:xfrm>
            <a:prstGeom prst="rect">
              <a:avLst/>
            </a:prstGeom>
            <a:noFill/>
            <a:ln>
              <a:noFill/>
            </a:ln>
          </p:spPr>
          <p:txBody>
            <a:bodyPr spcFirstLastPara="1" wrap="square" lIns="0" tIns="0" rIns="0" bIns="0" anchor="t" anchorCtr="0">
              <a:noAutofit/>
            </a:bodyPr>
            <a:lstStyle/>
            <a:p>
              <a:pPr marL="0" marR="10160" lvl="0" indent="55880" algn="ctr" rtl="0">
                <a:lnSpc>
                  <a:spcPct val="98000"/>
                </a:lnSpc>
                <a:spcBef>
                  <a:spcPts val="0"/>
                </a:spcBef>
                <a:spcAft>
                  <a:spcPts val="0"/>
                </a:spcAft>
                <a:buNone/>
              </a:pPr>
              <a:r>
                <a:rPr lang="en-US" sz="1200" b="1">
                  <a:solidFill>
                    <a:srgbClr val="FFFFFF"/>
                  </a:solidFill>
                  <a:latin typeface="Tahoma"/>
                  <a:ea typeface="Tahoma"/>
                  <a:cs typeface="Tahoma"/>
                  <a:sym typeface="Tahoma"/>
                </a:rPr>
                <a:t>Collecting and managing</a:t>
              </a:r>
              <a:endParaRPr sz="1200" b="1">
                <a:solidFill>
                  <a:schemeClr val="dk1"/>
                </a:solidFill>
                <a:latin typeface="Tahoma"/>
                <a:ea typeface="Tahoma"/>
                <a:cs typeface="Tahoma"/>
                <a:sym typeface="Tahoma"/>
              </a:endParaRPr>
            </a:p>
            <a:p>
              <a:pPr marL="193040" marR="0" lvl="0" indent="0" algn="ctr" rtl="0">
                <a:spcBef>
                  <a:spcPts val="0"/>
                </a:spcBef>
                <a:spcAft>
                  <a:spcPts val="0"/>
                </a:spcAft>
                <a:buNone/>
              </a:pPr>
              <a:r>
                <a:rPr lang="en-US" sz="1200" b="1">
                  <a:solidFill>
                    <a:srgbClr val="FFFFFF"/>
                  </a:solidFill>
                  <a:latin typeface="Tahoma"/>
                  <a:ea typeface="Tahoma"/>
                  <a:cs typeface="Tahoma"/>
                  <a:sym typeface="Tahoma"/>
                </a:rPr>
                <a:t>data</a:t>
              </a:r>
              <a:endParaRPr sz="1200" b="1">
                <a:solidFill>
                  <a:schemeClr val="dk1"/>
                </a:solidFill>
                <a:latin typeface="Tahoma"/>
                <a:ea typeface="Tahoma"/>
                <a:cs typeface="Tahoma"/>
                <a:sym typeface="Tahoma"/>
              </a:endParaRPr>
            </a:p>
          </p:txBody>
        </p:sp>
        <p:sp>
          <p:nvSpPr>
            <p:cNvPr id="52" name="Google Shape;164;p3"/>
            <p:cNvSpPr txBox="1"/>
            <p:nvPr/>
          </p:nvSpPr>
          <p:spPr>
            <a:xfrm>
              <a:off x="7746" y="705"/>
              <a:ext cx="1084" cy="416"/>
            </a:xfrm>
            <a:prstGeom prst="rect">
              <a:avLst/>
            </a:prstGeom>
            <a:noFill/>
            <a:ln>
              <a:noFill/>
            </a:ln>
          </p:spPr>
          <p:txBody>
            <a:bodyPr spcFirstLastPara="1" wrap="square" lIns="0" tIns="0" rIns="0" bIns="0" anchor="t" anchorCtr="0">
              <a:noAutofit/>
            </a:bodyPr>
            <a:lstStyle/>
            <a:p>
              <a:pPr marL="120650" marR="0" lvl="0" indent="-120650" algn="l" rtl="0">
                <a:lnSpc>
                  <a:spcPct val="98000"/>
                </a:lnSpc>
                <a:spcBef>
                  <a:spcPts val="0"/>
                </a:spcBef>
                <a:spcAft>
                  <a:spcPts val="0"/>
                </a:spcAft>
                <a:buNone/>
              </a:pPr>
              <a:r>
                <a:rPr lang="en-US" sz="1400" b="1" dirty="0" err="1">
                  <a:solidFill>
                    <a:srgbClr val="FFFFFF"/>
                  </a:solidFill>
                  <a:latin typeface="Tahoma"/>
                  <a:ea typeface="Tahoma"/>
                  <a:cs typeface="Tahoma"/>
                  <a:sym typeface="Tahoma"/>
                </a:rPr>
                <a:t>Analysing</a:t>
              </a:r>
              <a:r>
                <a:rPr lang="en-US" sz="1400" b="1" dirty="0">
                  <a:solidFill>
                    <a:srgbClr val="FFFFFF"/>
                  </a:solidFill>
                  <a:latin typeface="Tahoma"/>
                  <a:ea typeface="Tahoma"/>
                  <a:cs typeface="Tahoma"/>
                  <a:sym typeface="Tahoma"/>
                </a:rPr>
                <a:t> data</a:t>
              </a:r>
              <a:endParaRPr sz="1400" b="1" dirty="0">
                <a:solidFill>
                  <a:schemeClr val="dk1"/>
                </a:solidFill>
                <a:latin typeface="Tahoma"/>
                <a:ea typeface="Tahoma"/>
                <a:cs typeface="Tahoma"/>
                <a:sym typeface="Tahoma"/>
              </a:endParaRPr>
            </a:p>
          </p:txBody>
        </p:sp>
        <p:sp>
          <p:nvSpPr>
            <p:cNvPr id="53" name="Google Shape;165;p3"/>
            <p:cNvSpPr txBox="1"/>
            <p:nvPr/>
          </p:nvSpPr>
          <p:spPr>
            <a:xfrm>
              <a:off x="9184" y="567"/>
              <a:ext cx="1181" cy="977"/>
            </a:xfrm>
            <a:prstGeom prst="rect">
              <a:avLst/>
            </a:prstGeom>
            <a:noFill/>
            <a:ln>
              <a:noFill/>
            </a:ln>
          </p:spPr>
          <p:txBody>
            <a:bodyPr spcFirstLastPara="1" wrap="square" lIns="0" tIns="0" rIns="0" bIns="0" anchor="t" anchorCtr="0">
              <a:noAutofit/>
            </a:bodyPr>
            <a:lstStyle/>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r>
                <a:rPr lang="en-US" sz="1200" b="1">
                  <a:solidFill>
                    <a:srgbClr val="FFFFFF"/>
                  </a:solidFill>
                  <a:latin typeface="Tahoma"/>
                  <a:ea typeface="Tahoma"/>
                  <a:cs typeface="Tahoma"/>
                  <a:sym typeface="Tahoma"/>
                </a:rPr>
                <a:t>Presenting findings</a:t>
              </a:r>
              <a:endParaRPr sz="1800" b="1">
                <a:solidFill>
                  <a:schemeClr val="dk1"/>
                </a:solidFill>
                <a:latin typeface="Tahoma"/>
                <a:ea typeface="Tahoma"/>
                <a:cs typeface="Tahoma"/>
                <a:sym typeface="Tahoma"/>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53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2922144"/>
            <a:ext cx="2591670" cy="2667532"/>
          </a:xfrm>
          <a:prstGeom prst="rect">
            <a:avLst/>
          </a:prstGeom>
          <a:noFill/>
          <a:ln>
            <a:noFill/>
          </a:ln>
        </p:spPr>
      </p:pic>
      <p:sp>
        <p:nvSpPr>
          <p:cNvPr id="2" name="Rectangle 1"/>
          <p:cNvSpPr/>
          <p:nvPr/>
        </p:nvSpPr>
        <p:spPr>
          <a:xfrm>
            <a:off x="3064930" y="1852729"/>
            <a:ext cx="8105833" cy="2800767"/>
          </a:xfrm>
          <a:prstGeom prst="rect">
            <a:avLst/>
          </a:prstGeom>
        </p:spPr>
        <p:txBody>
          <a:bodyPr wrap="square">
            <a:spAutoFit/>
          </a:bodyPr>
          <a:lstStyle/>
          <a:p>
            <a:pPr marL="285750" lvl="0" indent="-158750">
              <a:buClr>
                <a:schemeClr val="dk1"/>
              </a:buClr>
              <a:buSzPts val="2000"/>
            </a:pPr>
            <a:endParaRPr lang="en-US" sz="1600" b="1" dirty="0">
              <a:solidFill>
                <a:schemeClr val="dk1"/>
              </a:solidFill>
              <a:latin typeface="Times New Roman"/>
              <a:ea typeface="Times New Roman"/>
              <a:cs typeface="Times New Roman"/>
              <a:sym typeface="Times New Roman"/>
            </a:endParaRPr>
          </a:p>
          <a:p>
            <a:pPr lvl="0" algn="ctr"/>
            <a:r>
              <a:rPr lang="en-US" sz="1600" b="1" dirty="0">
                <a:solidFill>
                  <a:srgbClr val="0070C0"/>
                </a:solidFill>
                <a:latin typeface="Times New Roman"/>
                <a:ea typeface="Times New Roman"/>
                <a:cs typeface="Times New Roman"/>
                <a:sym typeface="Times New Roman"/>
              </a:rPr>
              <a:t>1. Professional standards and ethical guidelines</a:t>
            </a:r>
            <a:endParaRPr lang="en-US" sz="1600" dirty="0"/>
          </a:p>
          <a:p>
            <a:pPr lvl="0" algn="ctr"/>
            <a:endParaRPr lang="en-US" sz="1600" b="1" dirty="0">
              <a:solidFill>
                <a:srgbClr val="0070C0"/>
              </a:solidFill>
              <a:latin typeface="Times New Roman"/>
              <a:ea typeface="Times New Roman"/>
              <a:cs typeface="Times New Roman"/>
              <a:sym typeface="Times New Roman"/>
            </a:endParaRPr>
          </a:p>
          <a:p>
            <a:pPr lvl="0" algn="ctr"/>
            <a:endParaRPr lang="en-US" sz="1600" b="1" dirty="0">
              <a:solidFill>
                <a:srgbClr val="0070C0"/>
              </a:solidFill>
              <a:latin typeface="Times New Roman"/>
              <a:ea typeface="Times New Roman"/>
              <a:cs typeface="Times New Roman"/>
              <a:sym typeface="Times New Roman"/>
            </a:endParaRPr>
          </a:p>
          <a:p>
            <a:pPr lvl="0" algn="ctr"/>
            <a:endParaRPr lang="en-US" sz="1600" b="1" dirty="0">
              <a:solidFill>
                <a:srgbClr val="0070C0"/>
              </a:solidFill>
              <a:latin typeface="Times New Roman"/>
              <a:ea typeface="Times New Roman"/>
              <a:cs typeface="Times New Roman"/>
              <a:sym typeface="Times New Roman"/>
            </a:endParaRPr>
          </a:p>
          <a:p>
            <a:pPr marL="285750" lvl="0" indent="-285750" algn="just">
              <a:lnSpc>
                <a:spcPct val="150000"/>
              </a:lnSpc>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a:t>
            </a:r>
            <a:r>
              <a:rPr lang="en-US" sz="1600" b="1" dirty="0" smtClean="0">
                <a:solidFill>
                  <a:schemeClr val="dk1"/>
                </a:solidFill>
                <a:latin typeface="Times New Roman"/>
                <a:ea typeface="Times New Roman"/>
                <a:cs typeface="Times New Roman"/>
                <a:sym typeface="Times New Roman"/>
              </a:rPr>
              <a:t>behaviors </a:t>
            </a:r>
            <a:r>
              <a:rPr lang="en-US" sz="1600" b="1" dirty="0">
                <a:solidFill>
                  <a:schemeClr val="dk1"/>
                </a:solidFill>
                <a:latin typeface="Times New Roman"/>
                <a:ea typeface="Times New Roman"/>
                <a:cs typeface="Times New Roman"/>
                <a:sym typeface="Times New Roman"/>
              </a:rPr>
              <a:t>that prevent them from being influenced by internal and external pressures that may try to change the findings before they are released or to use them in an inappropriate way</a:t>
            </a:r>
            <a:endParaRPr lang="en-US" sz="1600" dirty="0"/>
          </a:p>
        </p:txBody>
      </p:sp>
    </p:spTree>
    <p:extLst>
      <p:ext uri="{BB962C8B-B14F-4D97-AF65-F5344CB8AC3E}">
        <p14:creationId xmlns:p14="http://schemas.microsoft.com/office/powerpoint/2010/main" val="971778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80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7280" y="2593047"/>
            <a:ext cx="2591670" cy="2667532"/>
          </a:xfrm>
          <a:prstGeom prst="rect">
            <a:avLst/>
          </a:prstGeom>
          <a:noFill/>
          <a:ln>
            <a:noFill/>
          </a:ln>
        </p:spPr>
      </p:pic>
      <p:sp>
        <p:nvSpPr>
          <p:cNvPr id="2" name="Rectangle 1"/>
          <p:cNvSpPr/>
          <p:nvPr/>
        </p:nvSpPr>
        <p:spPr>
          <a:xfrm>
            <a:off x="3582850" y="1969386"/>
            <a:ext cx="6096000" cy="738664"/>
          </a:xfrm>
          <a:prstGeom prst="rect">
            <a:avLst/>
          </a:prstGeom>
        </p:spPr>
        <p:txBody>
          <a:bodyPr>
            <a:spAutoFit/>
          </a:bodyPr>
          <a:lstStyle/>
          <a:p>
            <a:pPr lvl="0"/>
            <a:endParaRPr lang="en-US" dirty="0">
              <a:solidFill>
                <a:schemeClr val="dk1"/>
              </a:solidFill>
              <a:ea typeface="Calibri"/>
              <a:cs typeface="Calibri"/>
              <a:sym typeface="Calibri"/>
            </a:endParaRPr>
          </a:p>
          <a:p>
            <a:pPr lvl="2" algn="ctr"/>
            <a:r>
              <a:rPr lang="en-US" sz="2400" b="1" dirty="0">
                <a:solidFill>
                  <a:schemeClr val="accent2"/>
                </a:solidFill>
                <a:latin typeface="Times New Roman"/>
                <a:ea typeface="Times New Roman"/>
                <a:cs typeface="Times New Roman"/>
                <a:sym typeface="Times New Roman"/>
              </a:rPr>
              <a:t>Ethical behavior</a:t>
            </a:r>
            <a:endParaRPr lang="en-US" sz="2400" b="1" dirty="0">
              <a:solidFill>
                <a:schemeClr val="accent2"/>
              </a:solidFill>
              <a:latin typeface="Times New Roman"/>
              <a:ea typeface="Times New Roman"/>
              <a:cs typeface="Times New Roman"/>
              <a:sym typeface="Times New Roman"/>
            </a:endParaRPr>
          </a:p>
        </p:txBody>
      </p:sp>
      <p:sp>
        <p:nvSpPr>
          <p:cNvPr id="11" name="Google Shape;214;p5"/>
          <p:cNvSpPr/>
          <p:nvPr/>
        </p:nvSpPr>
        <p:spPr>
          <a:xfrm>
            <a:off x="3434744" y="2815771"/>
            <a:ext cx="7508098" cy="1754286"/>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b="1" dirty="0">
                <a:solidFill>
                  <a:schemeClr val="dk1"/>
                </a:solidFill>
                <a:latin typeface="Times New Roman"/>
                <a:ea typeface="Times New Roman"/>
                <a:cs typeface="Times New Roman"/>
                <a:sym typeface="Times New Roman"/>
              </a:rPr>
              <a:t>Ethics are a set of values and beliefs that are based on a person’s view of what is right, wrong, good and bad and that influence the decisions people make. </a:t>
            </a:r>
            <a:endParaRPr b="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b="1" dirty="0">
                <a:solidFill>
                  <a:schemeClr val="dk1"/>
                </a:solidFill>
                <a:latin typeface="Times New Roman"/>
                <a:ea typeface="Times New Roman"/>
                <a:cs typeface="Times New Roman"/>
                <a:sym typeface="Times New Roman"/>
              </a:rPr>
              <a:t>They can be dictated by the organization and also by laws in the country in which the practitioners work and what people consider to be ethical in that context.</a:t>
            </a:r>
            <a:endParaRPr sz="1600" dirty="0"/>
          </a:p>
        </p:txBody>
      </p:sp>
    </p:spTree>
    <p:extLst>
      <p:ext uri="{BB962C8B-B14F-4D97-AF65-F5344CB8AC3E}">
        <p14:creationId xmlns:p14="http://schemas.microsoft.com/office/powerpoint/2010/main" val="321252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102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625099"/>
            <a:ext cx="2591670" cy="2667532"/>
          </a:xfrm>
          <a:prstGeom prst="rect">
            <a:avLst/>
          </a:prstGeom>
          <a:noFill/>
          <a:ln>
            <a:noFill/>
          </a:ln>
        </p:spPr>
      </p:pic>
      <p:sp>
        <p:nvSpPr>
          <p:cNvPr id="2" name="Rectangle 1"/>
          <p:cNvSpPr/>
          <p:nvPr/>
        </p:nvSpPr>
        <p:spPr>
          <a:xfrm>
            <a:off x="4312972" y="2097477"/>
            <a:ext cx="4134465" cy="461665"/>
          </a:xfrm>
          <a:prstGeom prst="rect">
            <a:avLst/>
          </a:prstGeom>
        </p:spPr>
        <p:txBody>
          <a:bodyPr wrap="none">
            <a:spAutoFit/>
          </a:bodyPr>
          <a:lstStyle/>
          <a:p>
            <a:pPr lvl="2" algn="ctr"/>
            <a:r>
              <a:rPr lang="en-US" sz="2400" b="1" dirty="0">
                <a:solidFill>
                  <a:schemeClr val="accent2"/>
                </a:solidFill>
                <a:latin typeface="Times New Roman"/>
                <a:ea typeface="Times New Roman"/>
                <a:cs typeface="Times New Roman"/>
                <a:sym typeface="Times New Roman"/>
              </a:rPr>
              <a:t>Evaluation and politics</a:t>
            </a:r>
            <a:endParaRPr lang="en-US" sz="2400" b="1" dirty="0">
              <a:solidFill>
                <a:schemeClr val="accent2"/>
              </a:solidFill>
              <a:latin typeface="Times New Roman"/>
              <a:ea typeface="Times New Roman"/>
              <a:cs typeface="Times New Roman"/>
              <a:sym typeface="Times New Roman"/>
            </a:endParaRPr>
          </a:p>
        </p:txBody>
      </p:sp>
      <p:sp>
        <p:nvSpPr>
          <p:cNvPr id="11" name="Google Shape;235;p6"/>
          <p:cNvSpPr/>
          <p:nvPr/>
        </p:nvSpPr>
        <p:spPr>
          <a:xfrm>
            <a:off x="3434744" y="2603323"/>
            <a:ext cx="7021292" cy="3139281"/>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b="1" dirty="0">
                <a:solidFill>
                  <a:schemeClr val="dk1"/>
                </a:solidFill>
                <a:latin typeface="Times New Roman"/>
                <a:ea typeface="Times New Roman"/>
                <a:cs typeface="Times New Roman"/>
                <a:sym typeface="Times New Roman"/>
              </a:rPr>
              <a:t>The gathered data provide an important source of information to decision makers about the intervention being monitored and/or evaluated. </a:t>
            </a:r>
            <a:endParaRPr b="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b="1" dirty="0">
                <a:solidFill>
                  <a:schemeClr val="dk1"/>
                </a:solidFill>
                <a:latin typeface="Times New Roman"/>
                <a:ea typeface="Times New Roman"/>
                <a:cs typeface="Times New Roman"/>
                <a:sym typeface="Times New Roman"/>
              </a:rPr>
              <a:t>While positive evaluations can help secure more funds, expand a pilot project or enhance reputations, the identification of serious problems can lead to difficult situations where the credibility of the work done is at stake. </a:t>
            </a:r>
            <a:endParaRPr b="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b="1" dirty="0">
                <a:solidFill>
                  <a:schemeClr val="dk1"/>
                </a:solidFill>
                <a:latin typeface="Times New Roman"/>
                <a:ea typeface="Times New Roman"/>
                <a:cs typeface="Times New Roman"/>
                <a:sym typeface="Times New Roman"/>
              </a:rPr>
              <a:t>Understanding and managing political situations and influence is crucial for maintaining the integrity of the monitoring and evaluation work and well defined and robust methodologies for the data collection and analysis play a critical role.</a:t>
            </a:r>
            <a:endParaRPr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91895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321847" y="1681886"/>
            <a:ext cx="6096000" cy="1138773"/>
          </a:xfrm>
          <a:prstGeom prst="rect">
            <a:avLst/>
          </a:prstGeom>
        </p:spPr>
        <p:txBody>
          <a:bodyPr>
            <a:spAutoFit/>
          </a:bodyPr>
          <a:lstStyle/>
          <a:p>
            <a:pPr marL="285750" lvl="0" indent="-158750">
              <a:buClr>
                <a:schemeClr val="dk1"/>
              </a:buClr>
              <a:buSzPts val="2000"/>
            </a:pPr>
            <a:endParaRPr lang="en-US" sz="2000" b="1" dirty="0">
              <a:solidFill>
                <a:schemeClr val="dk1"/>
              </a:solidFill>
              <a:latin typeface="Times New Roman"/>
              <a:ea typeface="Times New Roman"/>
              <a:cs typeface="Times New Roman"/>
              <a:sym typeface="Times New Roman"/>
            </a:endParaRPr>
          </a:p>
          <a:p>
            <a:pPr lvl="2" algn="ctr"/>
            <a:r>
              <a:rPr lang="en-US" sz="2000" b="1" dirty="0">
                <a:solidFill>
                  <a:srgbClr val="0070C0"/>
                </a:solidFill>
                <a:latin typeface="Times New Roman"/>
                <a:ea typeface="Times New Roman"/>
                <a:cs typeface="Times New Roman"/>
                <a:sym typeface="Times New Roman"/>
              </a:rPr>
              <a:t> </a:t>
            </a:r>
            <a:r>
              <a:rPr lang="en-US" sz="2400" b="1" dirty="0">
                <a:solidFill>
                  <a:schemeClr val="accent2"/>
                </a:solidFill>
                <a:latin typeface="Times New Roman"/>
                <a:ea typeface="Times New Roman"/>
                <a:cs typeface="Times New Roman"/>
                <a:sym typeface="Times New Roman"/>
              </a:rPr>
              <a:t>Monitoring and evaluation ethical principles</a:t>
            </a:r>
            <a:endParaRPr lang="en-US" dirty="0"/>
          </a:p>
        </p:txBody>
      </p:sp>
      <p:grpSp>
        <p:nvGrpSpPr>
          <p:cNvPr id="11" name="Group 10"/>
          <p:cNvGrpSpPr/>
          <p:nvPr/>
        </p:nvGrpSpPr>
        <p:grpSpPr>
          <a:xfrm>
            <a:off x="3680259" y="2883524"/>
            <a:ext cx="6630308" cy="3131279"/>
            <a:chOff x="1456872" y="2137410"/>
            <a:chExt cx="6630308" cy="3131279"/>
          </a:xfrm>
        </p:grpSpPr>
        <p:sp>
          <p:nvSpPr>
            <p:cNvPr id="12" name="Google Shape;252;p7"/>
            <p:cNvSpPr/>
            <p:nvPr/>
          </p:nvSpPr>
          <p:spPr>
            <a:xfrm>
              <a:off x="1456872" y="2171065"/>
              <a:ext cx="527685" cy="526415"/>
            </a:xfrm>
            <a:custGeom>
              <a:avLst/>
              <a:gdLst/>
              <a:ahLst/>
              <a:cxnLst/>
              <a:rect l="l" t="t" r="r" b="b"/>
              <a:pathLst>
                <a:path w="831" h="829" extrusionOk="0">
                  <a:moveTo>
                    <a:pt x="242" y="69"/>
                  </a:moveTo>
                  <a:lnTo>
                    <a:pt x="242" y="32"/>
                  </a:lnTo>
                  <a:lnTo>
                    <a:pt x="240" y="18"/>
                  </a:lnTo>
                  <a:lnTo>
                    <a:pt x="235" y="9"/>
                  </a:lnTo>
                  <a:lnTo>
                    <a:pt x="226" y="3"/>
                  </a:lnTo>
                  <a:lnTo>
                    <a:pt x="212" y="1"/>
                  </a:lnTo>
                  <a:lnTo>
                    <a:pt x="187" y="0"/>
                  </a:lnTo>
                  <a:lnTo>
                    <a:pt x="174" y="4"/>
                  </a:lnTo>
                  <a:lnTo>
                    <a:pt x="169" y="17"/>
                  </a:lnTo>
                  <a:lnTo>
                    <a:pt x="169" y="43"/>
                  </a:lnTo>
                  <a:lnTo>
                    <a:pt x="169" y="108"/>
                  </a:lnTo>
                  <a:lnTo>
                    <a:pt x="168" y="131"/>
                  </a:lnTo>
                  <a:lnTo>
                    <a:pt x="170" y="138"/>
                  </a:lnTo>
                  <a:lnTo>
                    <a:pt x="182" y="137"/>
                  </a:lnTo>
                  <a:lnTo>
                    <a:pt x="192" y="136"/>
                  </a:lnTo>
                  <a:lnTo>
                    <a:pt x="203" y="137"/>
                  </a:lnTo>
                  <a:lnTo>
                    <a:pt x="213" y="137"/>
                  </a:lnTo>
                  <a:lnTo>
                    <a:pt x="226" y="135"/>
                  </a:lnTo>
                  <a:lnTo>
                    <a:pt x="235" y="129"/>
                  </a:lnTo>
                  <a:lnTo>
                    <a:pt x="240" y="119"/>
                  </a:lnTo>
                  <a:lnTo>
                    <a:pt x="242" y="105"/>
                  </a:lnTo>
                  <a:lnTo>
                    <a:pt x="242" y="69"/>
                  </a:lnTo>
                  <a:close/>
                  <a:moveTo>
                    <a:pt x="673" y="23"/>
                  </a:moveTo>
                  <a:lnTo>
                    <a:pt x="672" y="8"/>
                  </a:lnTo>
                  <a:lnTo>
                    <a:pt x="667" y="1"/>
                  </a:lnTo>
                  <a:lnTo>
                    <a:pt x="649" y="1"/>
                  </a:lnTo>
                  <a:lnTo>
                    <a:pt x="603" y="2"/>
                  </a:lnTo>
                  <a:lnTo>
                    <a:pt x="600" y="40"/>
                  </a:lnTo>
                  <a:lnTo>
                    <a:pt x="599" y="52"/>
                  </a:lnTo>
                  <a:lnTo>
                    <a:pt x="599" y="73"/>
                  </a:lnTo>
                  <a:lnTo>
                    <a:pt x="599" y="94"/>
                  </a:lnTo>
                  <a:lnTo>
                    <a:pt x="601" y="117"/>
                  </a:lnTo>
                  <a:lnTo>
                    <a:pt x="607" y="131"/>
                  </a:lnTo>
                  <a:lnTo>
                    <a:pt x="621" y="137"/>
                  </a:lnTo>
                  <a:lnTo>
                    <a:pt x="643" y="137"/>
                  </a:lnTo>
                  <a:lnTo>
                    <a:pt x="656" y="135"/>
                  </a:lnTo>
                  <a:lnTo>
                    <a:pt x="665" y="129"/>
                  </a:lnTo>
                  <a:lnTo>
                    <a:pt x="670" y="119"/>
                  </a:lnTo>
                  <a:lnTo>
                    <a:pt x="672" y="105"/>
                  </a:lnTo>
                  <a:lnTo>
                    <a:pt x="673" y="23"/>
                  </a:lnTo>
                  <a:close/>
                  <a:moveTo>
                    <a:pt x="830" y="618"/>
                  </a:moveTo>
                  <a:lnTo>
                    <a:pt x="830" y="580"/>
                  </a:lnTo>
                  <a:lnTo>
                    <a:pt x="830" y="504"/>
                  </a:lnTo>
                  <a:lnTo>
                    <a:pt x="830" y="464"/>
                  </a:lnTo>
                  <a:lnTo>
                    <a:pt x="830" y="388"/>
                  </a:lnTo>
                  <a:lnTo>
                    <a:pt x="830" y="386"/>
                  </a:lnTo>
                  <a:lnTo>
                    <a:pt x="830" y="264"/>
                  </a:lnTo>
                  <a:lnTo>
                    <a:pt x="695" y="264"/>
                  </a:lnTo>
                  <a:lnTo>
                    <a:pt x="695" y="414"/>
                  </a:lnTo>
                  <a:lnTo>
                    <a:pt x="694" y="450"/>
                  </a:lnTo>
                  <a:lnTo>
                    <a:pt x="694" y="452"/>
                  </a:lnTo>
                  <a:lnTo>
                    <a:pt x="694" y="570"/>
                  </a:lnTo>
                  <a:lnTo>
                    <a:pt x="693" y="574"/>
                  </a:lnTo>
                  <a:lnTo>
                    <a:pt x="693" y="640"/>
                  </a:lnTo>
                  <a:lnTo>
                    <a:pt x="693" y="678"/>
                  </a:lnTo>
                  <a:lnTo>
                    <a:pt x="693" y="692"/>
                  </a:lnTo>
                  <a:lnTo>
                    <a:pt x="604" y="692"/>
                  </a:lnTo>
                  <a:lnTo>
                    <a:pt x="593" y="688"/>
                  </a:lnTo>
                  <a:lnTo>
                    <a:pt x="589" y="676"/>
                  </a:lnTo>
                  <a:lnTo>
                    <a:pt x="589" y="656"/>
                  </a:lnTo>
                  <a:lnTo>
                    <a:pt x="589" y="644"/>
                  </a:lnTo>
                  <a:lnTo>
                    <a:pt x="589" y="636"/>
                  </a:lnTo>
                  <a:lnTo>
                    <a:pt x="588" y="620"/>
                  </a:lnTo>
                  <a:lnTo>
                    <a:pt x="595" y="618"/>
                  </a:lnTo>
                  <a:lnTo>
                    <a:pt x="604" y="620"/>
                  </a:lnTo>
                  <a:lnTo>
                    <a:pt x="674" y="620"/>
                  </a:lnTo>
                  <a:lnTo>
                    <a:pt x="688" y="626"/>
                  </a:lnTo>
                  <a:lnTo>
                    <a:pt x="693" y="640"/>
                  </a:lnTo>
                  <a:lnTo>
                    <a:pt x="693" y="574"/>
                  </a:lnTo>
                  <a:lnTo>
                    <a:pt x="693" y="580"/>
                  </a:lnTo>
                  <a:lnTo>
                    <a:pt x="679" y="578"/>
                  </a:lnTo>
                  <a:lnTo>
                    <a:pt x="665" y="576"/>
                  </a:lnTo>
                  <a:lnTo>
                    <a:pt x="654" y="578"/>
                  </a:lnTo>
                  <a:lnTo>
                    <a:pt x="644" y="578"/>
                  </a:lnTo>
                  <a:lnTo>
                    <a:pt x="610" y="576"/>
                  </a:lnTo>
                  <a:lnTo>
                    <a:pt x="593" y="570"/>
                  </a:lnTo>
                  <a:lnTo>
                    <a:pt x="588" y="554"/>
                  </a:lnTo>
                  <a:lnTo>
                    <a:pt x="588" y="520"/>
                  </a:lnTo>
                  <a:lnTo>
                    <a:pt x="589" y="510"/>
                  </a:lnTo>
                  <a:lnTo>
                    <a:pt x="589" y="504"/>
                  </a:lnTo>
                  <a:lnTo>
                    <a:pt x="644" y="504"/>
                  </a:lnTo>
                  <a:lnTo>
                    <a:pt x="673" y="506"/>
                  </a:lnTo>
                  <a:lnTo>
                    <a:pt x="688" y="510"/>
                  </a:lnTo>
                  <a:lnTo>
                    <a:pt x="693" y="526"/>
                  </a:lnTo>
                  <a:lnTo>
                    <a:pt x="694" y="538"/>
                  </a:lnTo>
                  <a:lnTo>
                    <a:pt x="694" y="570"/>
                  </a:lnTo>
                  <a:lnTo>
                    <a:pt x="694" y="452"/>
                  </a:lnTo>
                  <a:lnTo>
                    <a:pt x="693" y="462"/>
                  </a:lnTo>
                  <a:lnTo>
                    <a:pt x="687" y="464"/>
                  </a:lnTo>
                  <a:lnTo>
                    <a:pt x="665" y="462"/>
                  </a:lnTo>
                  <a:lnTo>
                    <a:pt x="609" y="462"/>
                  </a:lnTo>
                  <a:lnTo>
                    <a:pt x="593" y="456"/>
                  </a:lnTo>
                  <a:lnTo>
                    <a:pt x="588" y="440"/>
                  </a:lnTo>
                  <a:lnTo>
                    <a:pt x="588" y="408"/>
                  </a:lnTo>
                  <a:lnTo>
                    <a:pt x="589" y="396"/>
                  </a:lnTo>
                  <a:lnTo>
                    <a:pt x="589" y="388"/>
                  </a:lnTo>
                  <a:lnTo>
                    <a:pt x="615" y="390"/>
                  </a:lnTo>
                  <a:lnTo>
                    <a:pt x="672" y="390"/>
                  </a:lnTo>
                  <a:lnTo>
                    <a:pt x="690" y="396"/>
                  </a:lnTo>
                  <a:lnTo>
                    <a:pt x="695" y="414"/>
                  </a:lnTo>
                  <a:lnTo>
                    <a:pt x="695" y="264"/>
                  </a:lnTo>
                  <a:lnTo>
                    <a:pt x="547" y="264"/>
                  </a:lnTo>
                  <a:lnTo>
                    <a:pt x="547" y="414"/>
                  </a:lnTo>
                  <a:lnTo>
                    <a:pt x="547" y="446"/>
                  </a:lnTo>
                  <a:lnTo>
                    <a:pt x="546" y="456"/>
                  </a:lnTo>
                  <a:lnTo>
                    <a:pt x="546" y="564"/>
                  </a:lnTo>
                  <a:lnTo>
                    <a:pt x="546" y="578"/>
                  </a:lnTo>
                  <a:lnTo>
                    <a:pt x="545" y="578"/>
                  </a:lnTo>
                  <a:lnTo>
                    <a:pt x="545" y="676"/>
                  </a:lnTo>
                  <a:lnTo>
                    <a:pt x="545" y="690"/>
                  </a:lnTo>
                  <a:lnTo>
                    <a:pt x="539" y="692"/>
                  </a:lnTo>
                  <a:lnTo>
                    <a:pt x="463" y="692"/>
                  </a:lnTo>
                  <a:lnTo>
                    <a:pt x="447" y="686"/>
                  </a:lnTo>
                  <a:lnTo>
                    <a:pt x="441" y="670"/>
                  </a:lnTo>
                  <a:lnTo>
                    <a:pt x="441" y="654"/>
                  </a:lnTo>
                  <a:lnTo>
                    <a:pt x="441" y="620"/>
                  </a:lnTo>
                  <a:lnTo>
                    <a:pt x="448" y="618"/>
                  </a:lnTo>
                  <a:lnTo>
                    <a:pt x="462" y="620"/>
                  </a:lnTo>
                  <a:lnTo>
                    <a:pt x="535" y="620"/>
                  </a:lnTo>
                  <a:lnTo>
                    <a:pt x="544" y="622"/>
                  </a:lnTo>
                  <a:lnTo>
                    <a:pt x="545" y="640"/>
                  </a:lnTo>
                  <a:lnTo>
                    <a:pt x="545" y="676"/>
                  </a:lnTo>
                  <a:lnTo>
                    <a:pt x="545" y="578"/>
                  </a:lnTo>
                  <a:lnTo>
                    <a:pt x="489" y="578"/>
                  </a:lnTo>
                  <a:lnTo>
                    <a:pt x="461" y="576"/>
                  </a:lnTo>
                  <a:lnTo>
                    <a:pt x="447" y="572"/>
                  </a:lnTo>
                  <a:lnTo>
                    <a:pt x="442" y="556"/>
                  </a:lnTo>
                  <a:lnTo>
                    <a:pt x="442" y="520"/>
                  </a:lnTo>
                  <a:lnTo>
                    <a:pt x="442" y="504"/>
                  </a:lnTo>
                  <a:lnTo>
                    <a:pt x="505" y="504"/>
                  </a:lnTo>
                  <a:lnTo>
                    <a:pt x="529" y="506"/>
                  </a:lnTo>
                  <a:lnTo>
                    <a:pt x="542" y="510"/>
                  </a:lnTo>
                  <a:lnTo>
                    <a:pt x="546" y="524"/>
                  </a:lnTo>
                  <a:lnTo>
                    <a:pt x="546" y="526"/>
                  </a:lnTo>
                  <a:lnTo>
                    <a:pt x="546" y="564"/>
                  </a:lnTo>
                  <a:lnTo>
                    <a:pt x="546" y="456"/>
                  </a:lnTo>
                  <a:lnTo>
                    <a:pt x="546" y="464"/>
                  </a:lnTo>
                  <a:lnTo>
                    <a:pt x="533" y="462"/>
                  </a:lnTo>
                  <a:lnTo>
                    <a:pt x="462" y="462"/>
                  </a:lnTo>
                  <a:lnTo>
                    <a:pt x="447" y="456"/>
                  </a:lnTo>
                  <a:lnTo>
                    <a:pt x="442" y="440"/>
                  </a:lnTo>
                  <a:lnTo>
                    <a:pt x="441" y="420"/>
                  </a:lnTo>
                  <a:lnTo>
                    <a:pt x="442" y="394"/>
                  </a:lnTo>
                  <a:lnTo>
                    <a:pt x="442" y="388"/>
                  </a:lnTo>
                  <a:lnTo>
                    <a:pt x="442" y="386"/>
                  </a:lnTo>
                  <a:lnTo>
                    <a:pt x="470" y="390"/>
                  </a:lnTo>
                  <a:lnTo>
                    <a:pt x="525" y="390"/>
                  </a:lnTo>
                  <a:lnTo>
                    <a:pt x="542" y="396"/>
                  </a:lnTo>
                  <a:lnTo>
                    <a:pt x="547" y="414"/>
                  </a:lnTo>
                  <a:lnTo>
                    <a:pt x="547" y="264"/>
                  </a:lnTo>
                  <a:lnTo>
                    <a:pt x="400" y="264"/>
                  </a:lnTo>
                  <a:lnTo>
                    <a:pt x="400" y="570"/>
                  </a:lnTo>
                  <a:lnTo>
                    <a:pt x="399" y="580"/>
                  </a:lnTo>
                  <a:lnTo>
                    <a:pt x="398" y="580"/>
                  </a:lnTo>
                  <a:lnTo>
                    <a:pt x="398" y="676"/>
                  </a:lnTo>
                  <a:lnTo>
                    <a:pt x="398" y="690"/>
                  </a:lnTo>
                  <a:lnTo>
                    <a:pt x="392" y="692"/>
                  </a:lnTo>
                  <a:lnTo>
                    <a:pt x="316" y="692"/>
                  </a:lnTo>
                  <a:lnTo>
                    <a:pt x="300" y="686"/>
                  </a:lnTo>
                  <a:lnTo>
                    <a:pt x="294" y="670"/>
                  </a:lnTo>
                  <a:lnTo>
                    <a:pt x="294" y="654"/>
                  </a:lnTo>
                  <a:lnTo>
                    <a:pt x="294" y="620"/>
                  </a:lnTo>
                  <a:lnTo>
                    <a:pt x="301" y="618"/>
                  </a:lnTo>
                  <a:lnTo>
                    <a:pt x="316" y="620"/>
                  </a:lnTo>
                  <a:lnTo>
                    <a:pt x="388" y="620"/>
                  </a:lnTo>
                  <a:lnTo>
                    <a:pt x="397" y="622"/>
                  </a:lnTo>
                  <a:lnTo>
                    <a:pt x="398" y="640"/>
                  </a:lnTo>
                  <a:lnTo>
                    <a:pt x="398" y="676"/>
                  </a:lnTo>
                  <a:lnTo>
                    <a:pt x="398" y="580"/>
                  </a:lnTo>
                  <a:lnTo>
                    <a:pt x="385" y="578"/>
                  </a:lnTo>
                  <a:lnTo>
                    <a:pt x="371" y="576"/>
                  </a:lnTo>
                  <a:lnTo>
                    <a:pt x="360" y="578"/>
                  </a:lnTo>
                  <a:lnTo>
                    <a:pt x="350" y="578"/>
                  </a:lnTo>
                  <a:lnTo>
                    <a:pt x="316" y="576"/>
                  </a:lnTo>
                  <a:lnTo>
                    <a:pt x="299" y="570"/>
                  </a:lnTo>
                  <a:lnTo>
                    <a:pt x="294" y="554"/>
                  </a:lnTo>
                  <a:lnTo>
                    <a:pt x="294" y="520"/>
                  </a:lnTo>
                  <a:lnTo>
                    <a:pt x="295" y="510"/>
                  </a:lnTo>
                  <a:lnTo>
                    <a:pt x="296" y="504"/>
                  </a:lnTo>
                  <a:lnTo>
                    <a:pt x="350" y="504"/>
                  </a:lnTo>
                  <a:lnTo>
                    <a:pt x="379" y="506"/>
                  </a:lnTo>
                  <a:lnTo>
                    <a:pt x="394" y="510"/>
                  </a:lnTo>
                  <a:lnTo>
                    <a:pt x="399" y="526"/>
                  </a:lnTo>
                  <a:lnTo>
                    <a:pt x="400" y="538"/>
                  </a:lnTo>
                  <a:lnTo>
                    <a:pt x="400" y="570"/>
                  </a:lnTo>
                  <a:lnTo>
                    <a:pt x="400" y="264"/>
                  </a:lnTo>
                  <a:lnTo>
                    <a:pt x="398" y="264"/>
                  </a:lnTo>
                  <a:lnTo>
                    <a:pt x="398" y="448"/>
                  </a:lnTo>
                  <a:lnTo>
                    <a:pt x="398" y="460"/>
                  </a:lnTo>
                  <a:lnTo>
                    <a:pt x="392" y="462"/>
                  </a:lnTo>
                  <a:lnTo>
                    <a:pt x="316" y="462"/>
                  </a:lnTo>
                  <a:lnTo>
                    <a:pt x="300" y="456"/>
                  </a:lnTo>
                  <a:lnTo>
                    <a:pt x="294" y="440"/>
                  </a:lnTo>
                  <a:lnTo>
                    <a:pt x="294" y="426"/>
                  </a:lnTo>
                  <a:lnTo>
                    <a:pt x="294" y="390"/>
                  </a:lnTo>
                  <a:lnTo>
                    <a:pt x="301" y="388"/>
                  </a:lnTo>
                  <a:lnTo>
                    <a:pt x="316" y="388"/>
                  </a:lnTo>
                  <a:lnTo>
                    <a:pt x="333" y="390"/>
                  </a:lnTo>
                  <a:lnTo>
                    <a:pt x="388" y="390"/>
                  </a:lnTo>
                  <a:lnTo>
                    <a:pt x="397" y="392"/>
                  </a:lnTo>
                  <a:lnTo>
                    <a:pt x="398" y="408"/>
                  </a:lnTo>
                  <a:lnTo>
                    <a:pt x="398" y="448"/>
                  </a:lnTo>
                  <a:lnTo>
                    <a:pt x="398" y="264"/>
                  </a:lnTo>
                  <a:lnTo>
                    <a:pt x="255" y="264"/>
                  </a:lnTo>
                  <a:lnTo>
                    <a:pt x="255" y="390"/>
                  </a:lnTo>
                  <a:lnTo>
                    <a:pt x="253" y="403"/>
                  </a:lnTo>
                  <a:lnTo>
                    <a:pt x="253" y="576"/>
                  </a:lnTo>
                  <a:lnTo>
                    <a:pt x="253" y="644"/>
                  </a:lnTo>
                  <a:lnTo>
                    <a:pt x="253" y="678"/>
                  </a:lnTo>
                  <a:lnTo>
                    <a:pt x="252" y="688"/>
                  </a:lnTo>
                  <a:lnTo>
                    <a:pt x="252" y="694"/>
                  </a:lnTo>
                  <a:lnTo>
                    <a:pt x="239" y="694"/>
                  </a:lnTo>
                  <a:lnTo>
                    <a:pt x="228" y="692"/>
                  </a:lnTo>
                  <a:lnTo>
                    <a:pt x="159" y="692"/>
                  </a:lnTo>
                  <a:lnTo>
                    <a:pt x="142" y="686"/>
                  </a:lnTo>
                  <a:lnTo>
                    <a:pt x="136" y="668"/>
                  </a:lnTo>
                  <a:lnTo>
                    <a:pt x="137" y="636"/>
                  </a:lnTo>
                  <a:lnTo>
                    <a:pt x="137" y="626"/>
                  </a:lnTo>
                  <a:lnTo>
                    <a:pt x="138" y="618"/>
                  </a:lnTo>
                  <a:lnTo>
                    <a:pt x="150" y="620"/>
                  </a:lnTo>
                  <a:lnTo>
                    <a:pt x="231" y="620"/>
                  </a:lnTo>
                  <a:lnTo>
                    <a:pt x="248" y="626"/>
                  </a:lnTo>
                  <a:lnTo>
                    <a:pt x="253" y="644"/>
                  </a:lnTo>
                  <a:lnTo>
                    <a:pt x="253" y="576"/>
                  </a:lnTo>
                  <a:lnTo>
                    <a:pt x="247" y="578"/>
                  </a:lnTo>
                  <a:lnTo>
                    <a:pt x="151" y="578"/>
                  </a:lnTo>
                  <a:lnTo>
                    <a:pt x="141" y="574"/>
                  </a:lnTo>
                  <a:lnTo>
                    <a:pt x="138" y="564"/>
                  </a:lnTo>
                  <a:lnTo>
                    <a:pt x="137" y="548"/>
                  </a:lnTo>
                  <a:lnTo>
                    <a:pt x="137" y="538"/>
                  </a:lnTo>
                  <a:lnTo>
                    <a:pt x="138" y="522"/>
                  </a:lnTo>
                  <a:lnTo>
                    <a:pt x="142" y="510"/>
                  </a:lnTo>
                  <a:lnTo>
                    <a:pt x="155" y="506"/>
                  </a:lnTo>
                  <a:lnTo>
                    <a:pt x="179" y="504"/>
                  </a:lnTo>
                  <a:lnTo>
                    <a:pt x="252" y="504"/>
                  </a:lnTo>
                  <a:lnTo>
                    <a:pt x="253" y="544"/>
                  </a:lnTo>
                  <a:lnTo>
                    <a:pt x="252" y="554"/>
                  </a:lnTo>
                  <a:lnTo>
                    <a:pt x="253" y="576"/>
                  </a:lnTo>
                  <a:lnTo>
                    <a:pt x="253" y="403"/>
                  </a:lnTo>
                  <a:lnTo>
                    <a:pt x="253" y="408"/>
                  </a:lnTo>
                  <a:lnTo>
                    <a:pt x="252" y="420"/>
                  </a:lnTo>
                  <a:lnTo>
                    <a:pt x="251" y="434"/>
                  </a:lnTo>
                  <a:lnTo>
                    <a:pt x="251" y="450"/>
                  </a:lnTo>
                  <a:lnTo>
                    <a:pt x="251" y="458"/>
                  </a:lnTo>
                  <a:lnTo>
                    <a:pt x="195" y="464"/>
                  </a:lnTo>
                  <a:lnTo>
                    <a:pt x="195" y="462"/>
                  </a:lnTo>
                  <a:lnTo>
                    <a:pt x="151" y="462"/>
                  </a:lnTo>
                  <a:lnTo>
                    <a:pt x="141" y="458"/>
                  </a:lnTo>
                  <a:lnTo>
                    <a:pt x="138" y="448"/>
                  </a:lnTo>
                  <a:lnTo>
                    <a:pt x="137" y="434"/>
                  </a:lnTo>
                  <a:lnTo>
                    <a:pt x="138" y="414"/>
                  </a:lnTo>
                  <a:lnTo>
                    <a:pt x="138" y="406"/>
                  </a:lnTo>
                  <a:lnTo>
                    <a:pt x="142" y="394"/>
                  </a:lnTo>
                  <a:lnTo>
                    <a:pt x="155" y="390"/>
                  </a:lnTo>
                  <a:lnTo>
                    <a:pt x="231" y="390"/>
                  </a:lnTo>
                  <a:lnTo>
                    <a:pt x="245" y="388"/>
                  </a:lnTo>
                  <a:lnTo>
                    <a:pt x="255" y="390"/>
                  </a:lnTo>
                  <a:lnTo>
                    <a:pt x="255" y="264"/>
                  </a:lnTo>
                  <a:lnTo>
                    <a:pt x="0" y="264"/>
                  </a:lnTo>
                  <a:lnTo>
                    <a:pt x="0" y="284"/>
                  </a:lnTo>
                  <a:lnTo>
                    <a:pt x="0" y="370"/>
                  </a:lnTo>
                  <a:lnTo>
                    <a:pt x="1" y="414"/>
                  </a:lnTo>
                  <a:lnTo>
                    <a:pt x="1" y="792"/>
                  </a:lnTo>
                  <a:lnTo>
                    <a:pt x="2" y="812"/>
                  </a:lnTo>
                  <a:lnTo>
                    <a:pt x="8" y="822"/>
                  </a:lnTo>
                  <a:lnTo>
                    <a:pt x="20" y="828"/>
                  </a:lnTo>
                  <a:lnTo>
                    <a:pt x="830" y="828"/>
                  </a:lnTo>
                  <a:lnTo>
                    <a:pt x="830" y="694"/>
                  </a:lnTo>
                  <a:lnTo>
                    <a:pt x="830" y="692"/>
                  </a:lnTo>
                  <a:lnTo>
                    <a:pt x="830" y="618"/>
                  </a:lnTo>
                  <a:close/>
                  <a:moveTo>
                    <a:pt x="830" y="96"/>
                  </a:moveTo>
                  <a:lnTo>
                    <a:pt x="829" y="73"/>
                  </a:lnTo>
                  <a:lnTo>
                    <a:pt x="820" y="65"/>
                  </a:lnTo>
                  <a:lnTo>
                    <a:pt x="789" y="63"/>
                  </a:lnTo>
                  <a:lnTo>
                    <a:pt x="698" y="65"/>
                  </a:lnTo>
                  <a:lnTo>
                    <a:pt x="693" y="122"/>
                  </a:lnTo>
                  <a:lnTo>
                    <a:pt x="693" y="126"/>
                  </a:lnTo>
                  <a:lnTo>
                    <a:pt x="691" y="140"/>
                  </a:lnTo>
                  <a:lnTo>
                    <a:pt x="686" y="150"/>
                  </a:lnTo>
                  <a:lnTo>
                    <a:pt x="677" y="156"/>
                  </a:lnTo>
                  <a:lnTo>
                    <a:pt x="664" y="158"/>
                  </a:lnTo>
                  <a:lnTo>
                    <a:pt x="638" y="158"/>
                  </a:lnTo>
                  <a:lnTo>
                    <a:pt x="612" y="158"/>
                  </a:lnTo>
                  <a:lnTo>
                    <a:pt x="596" y="156"/>
                  </a:lnTo>
                  <a:lnTo>
                    <a:pt x="585" y="151"/>
                  </a:lnTo>
                  <a:lnTo>
                    <a:pt x="580" y="141"/>
                  </a:lnTo>
                  <a:lnTo>
                    <a:pt x="578" y="125"/>
                  </a:lnTo>
                  <a:lnTo>
                    <a:pt x="578" y="118"/>
                  </a:lnTo>
                  <a:lnTo>
                    <a:pt x="578" y="111"/>
                  </a:lnTo>
                  <a:lnTo>
                    <a:pt x="578" y="104"/>
                  </a:lnTo>
                  <a:lnTo>
                    <a:pt x="576" y="82"/>
                  </a:lnTo>
                  <a:lnTo>
                    <a:pt x="571" y="70"/>
                  </a:lnTo>
                  <a:lnTo>
                    <a:pt x="558" y="65"/>
                  </a:lnTo>
                  <a:lnTo>
                    <a:pt x="536" y="64"/>
                  </a:lnTo>
                  <a:lnTo>
                    <a:pt x="378" y="64"/>
                  </a:lnTo>
                  <a:lnTo>
                    <a:pt x="326" y="64"/>
                  </a:lnTo>
                  <a:lnTo>
                    <a:pt x="311" y="64"/>
                  </a:lnTo>
                  <a:lnTo>
                    <a:pt x="265" y="67"/>
                  </a:lnTo>
                  <a:lnTo>
                    <a:pt x="264" y="106"/>
                  </a:lnTo>
                  <a:lnTo>
                    <a:pt x="262" y="125"/>
                  </a:lnTo>
                  <a:lnTo>
                    <a:pt x="249" y="157"/>
                  </a:lnTo>
                  <a:lnTo>
                    <a:pt x="177" y="158"/>
                  </a:lnTo>
                  <a:lnTo>
                    <a:pt x="161" y="159"/>
                  </a:lnTo>
                  <a:lnTo>
                    <a:pt x="155" y="150"/>
                  </a:lnTo>
                  <a:lnTo>
                    <a:pt x="147" y="137"/>
                  </a:lnTo>
                  <a:lnTo>
                    <a:pt x="141" y="122"/>
                  </a:lnTo>
                  <a:lnTo>
                    <a:pt x="138" y="108"/>
                  </a:lnTo>
                  <a:lnTo>
                    <a:pt x="136" y="73"/>
                  </a:lnTo>
                  <a:lnTo>
                    <a:pt x="131" y="64"/>
                  </a:lnTo>
                  <a:lnTo>
                    <a:pt x="78" y="63"/>
                  </a:lnTo>
                  <a:lnTo>
                    <a:pt x="53" y="63"/>
                  </a:lnTo>
                  <a:lnTo>
                    <a:pt x="28" y="64"/>
                  </a:lnTo>
                  <a:lnTo>
                    <a:pt x="18" y="68"/>
                  </a:lnTo>
                  <a:lnTo>
                    <a:pt x="9" y="76"/>
                  </a:lnTo>
                  <a:lnTo>
                    <a:pt x="3" y="87"/>
                  </a:lnTo>
                  <a:lnTo>
                    <a:pt x="1" y="98"/>
                  </a:lnTo>
                  <a:lnTo>
                    <a:pt x="1" y="242"/>
                  </a:lnTo>
                  <a:lnTo>
                    <a:pt x="28" y="242"/>
                  </a:lnTo>
                  <a:lnTo>
                    <a:pt x="624" y="242"/>
                  </a:lnTo>
                  <a:lnTo>
                    <a:pt x="694" y="241"/>
                  </a:lnTo>
                  <a:lnTo>
                    <a:pt x="727" y="241"/>
                  </a:lnTo>
                  <a:lnTo>
                    <a:pt x="828" y="238"/>
                  </a:lnTo>
                  <a:lnTo>
                    <a:pt x="830" y="96"/>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3" name="Google Shape;253;p7"/>
            <p:cNvGrpSpPr/>
            <p:nvPr/>
          </p:nvGrpSpPr>
          <p:grpSpPr>
            <a:xfrm>
              <a:off x="2202991" y="2432050"/>
              <a:ext cx="887730" cy="99695"/>
              <a:chOff x="2620" y="691"/>
              <a:chExt cx="1398" cy="157"/>
            </a:xfrm>
          </p:grpSpPr>
          <p:cxnSp>
            <p:nvCxnSpPr>
              <p:cNvPr id="36" name="Google Shape;254;p7"/>
              <p:cNvCxnSpPr/>
              <p:nvPr/>
            </p:nvCxnSpPr>
            <p:spPr>
              <a:xfrm>
                <a:off x="2679" y="772"/>
                <a:ext cx="1181" cy="0"/>
              </a:xfrm>
              <a:prstGeom prst="straightConnector1">
                <a:avLst/>
              </a:prstGeom>
              <a:noFill/>
              <a:ln w="28525" cap="flat" cmpd="sng">
                <a:solidFill>
                  <a:srgbClr val="D52A2F"/>
                </a:solidFill>
                <a:prstDash val="dot"/>
                <a:round/>
                <a:headEnd type="none" w="med" len="med"/>
                <a:tailEnd type="none" w="med" len="med"/>
              </a:ln>
            </p:spPr>
          </p:cxnSp>
          <p:sp>
            <p:nvSpPr>
              <p:cNvPr id="37" name="Google Shape;255;p7"/>
              <p:cNvSpPr/>
              <p:nvPr/>
            </p:nvSpPr>
            <p:spPr>
              <a:xfrm>
                <a:off x="2620" y="767"/>
                <a:ext cx="1259" cy="2"/>
              </a:xfrm>
              <a:custGeom>
                <a:avLst/>
                <a:gdLst/>
                <a:ahLst/>
                <a:cxnLst/>
                <a:rect l="l" t="t" r="r" b="b"/>
                <a:pathLst>
                  <a:path w="1259" h="2" extrusionOk="0">
                    <a:moveTo>
                      <a:pt x="0" y="0"/>
                    </a:moveTo>
                    <a:lnTo>
                      <a:pt x="0" y="0"/>
                    </a:lnTo>
                    <a:moveTo>
                      <a:pt x="1259" y="2"/>
                    </a:moveTo>
                    <a:lnTo>
                      <a:pt x="1259" y="2"/>
                    </a:lnTo>
                  </a:path>
                </a:pathLst>
              </a:custGeom>
              <a:noFill/>
              <a:ln w="254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 name="Google Shape;256;p7"/>
              <p:cNvSpPr/>
              <p:nvPr/>
            </p:nvSpPr>
            <p:spPr>
              <a:xfrm>
                <a:off x="3802" y="691"/>
                <a:ext cx="216" cy="157"/>
              </a:xfrm>
              <a:custGeom>
                <a:avLst/>
                <a:gdLst/>
                <a:ahLst/>
                <a:cxnLst/>
                <a:rect l="l" t="t" r="r" b="b"/>
                <a:pathLst>
                  <a:path w="216" h="157" extrusionOk="0">
                    <a:moveTo>
                      <a:pt x="0" y="0"/>
                    </a:moveTo>
                    <a:lnTo>
                      <a:pt x="1" y="156"/>
                    </a:lnTo>
                    <a:lnTo>
                      <a:pt x="215" y="75"/>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4" name="Google Shape;257;p7"/>
            <p:cNvGrpSpPr/>
            <p:nvPr/>
          </p:nvGrpSpPr>
          <p:grpSpPr>
            <a:xfrm>
              <a:off x="3362775" y="2143760"/>
              <a:ext cx="2007235" cy="579120"/>
              <a:chOff x="4131" y="237"/>
              <a:chExt cx="3161" cy="912"/>
            </a:xfrm>
          </p:grpSpPr>
          <p:cxnSp>
            <p:nvCxnSpPr>
              <p:cNvPr id="26" name="Google Shape;258;p7"/>
              <p:cNvCxnSpPr/>
              <p:nvPr/>
            </p:nvCxnSpPr>
            <p:spPr>
              <a:xfrm>
                <a:off x="5117" y="772"/>
                <a:ext cx="1181" cy="0"/>
              </a:xfrm>
              <a:prstGeom prst="straightConnector1">
                <a:avLst/>
              </a:prstGeom>
              <a:noFill/>
              <a:ln w="28525" cap="flat" cmpd="sng">
                <a:solidFill>
                  <a:srgbClr val="D52A2F"/>
                </a:solidFill>
                <a:prstDash val="dot"/>
                <a:round/>
                <a:headEnd type="none" w="med" len="med"/>
                <a:tailEnd type="none" w="med" len="med"/>
              </a:ln>
            </p:spPr>
          </p:cxnSp>
          <p:sp>
            <p:nvSpPr>
              <p:cNvPr id="27" name="Google Shape;259;p7"/>
              <p:cNvSpPr/>
              <p:nvPr/>
            </p:nvSpPr>
            <p:spPr>
              <a:xfrm>
                <a:off x="5058" y="767"/>
                <a:ext cx="1259" cy="2"/>
              </a:xfrm>
              <a:custGeom>
                <a:avLst/>
                <a:gdLst/>
                <a:ahLst/>
                <a:cxnLst/>
                <a:rect l="l" t="t" r="r" b="b"/>
                <a:pathLst>
                  <a:path w="1259" h="2" extrusionOk="0">
                    <a:moveTo>
                      <a:pt x="0" y="0"/>
                    </a:moveTo>
                    <a:lnTo>
                      <a:pt x="0" y="0"/>
                    </a:lnTo>
                    <a:moveTo>
                      <a:pt x="1258" y="2"/>
                    </a:moveTo>
                    <a:lnTo>
                      <a:pt x="1258" y="2"/>
                    </a:lnTo>
                  </a:path>
                </a:pathLst>
              </a:custGeom>
              <a:noFill/>
              <a:ln w="254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 name="Google Shape;260;p7"/>
              <p:cNvSpPr/>
              <p:nvPr/>
            </p:nvSpPr>
            <p:spPr>
              <a:xfrm>
                <a:off x="4131" y="237"/>
                <a:ext cx="3024" cy="912"/>
              </a:xfrm>
              <a:custGeom>
                <a:avLst/>
                <a:gdLst/>
                <a:ahLst/>
                <a:cxnLst/>
                <a:rect l="l" t="t" r="r" b="b"/>
                <a:pathLst>
                  <a:path w="3024" h="912" extrusionOk="0">
                    <a:moveTo>
                      <a:pt x="442" y="281"/>
                    </a:moveTo>
                    <a:lnTo>
                      <a:pt x="439" y="272"/>
                    </a:lnTo>
                    <a:lnTo>
                      <a:pt x="433" y="264"/>
                    </a:lnTo>
                    <a:lnTo>
                      <a:pt x="424" y="258"/>
                    </a:lnTo>
                    <a:lnTo>
                      <a:pt x="415" y="256"/>
                    </a:lnTo>
                    <a:lnTo>
                      <a:pt x="406" y="258"/>
                    </a:lnTo>
                    <a:lnTo>
                      <a:pt x="397" y="264"/>
                    </a:lnTo>
                    <a:lnTo>
                      <a:pt x="366" y="294"/>
                    </a:lnTo>
                    <a:lnTo>
                      <a:pt x="352" y="307"/>
                    </a:lnTo>
                    <a:lnTo>
                      <a:pt x="344" y="305"/>
                    </a:lnTo>
                    <a:lnTo>
                      <a:pt x="338" y="306"/>
                    </a:lnTo>
                    <a:lnTo>
                      <a:pt x="339" y="300"/>
                    </a:lnTo>
                    <a:lnTo>
                      <a:pt x="338" y="292"/>
                    </a:lnTo>
                    <a:lnTo>
                      <a:pt x="351" y="279"/>
                    </a:lnTo>
                    <a:lnTo>
                      <a:pt x="378" y="251"/>
                    </a:lnTo>
                    <a:lnTo>
                      <a:pt x="387" y="238"/>
                    </a:lnTo>
                    <a:lnTo>
                      <a:pt x="389" y="227"/>
                    </a:lnTo>
                    <a:lnTo>
                      <a:pt x="383" y="214"/>
                    </a:lnTo>
                    <a:lnTo>
                      <a:pt x="369" y="201"/>
                    </a:lnTo>
                    <a:lnTo>
                      <a:pt x="359" y="196"/>
                    </a:lnTo>
                    <a:lnTo>
                      <a:pt x="353" y="200"/>
                    </a:lnTo>
                    <a:lnTo>
                      <a:pt x="349" y="207"/>
                    </a:lnTo>
                    <a:lnTo>
                      <a:pt x="344" y="213"/>
                    </a:lnTo>
                    <a:lnTo>
                      <a:pt x="334" y="220"/>
                    </a:lnTo>
                    <a:lnTo>
                      <a:pt x="312" y="245"/>
                    </a:lnTo>
                    <a:lnTo>
                      <a:pt x="307" y="247"/>
                    </a:lnTo>
                    <a:lnTo>
                      <a:pt x="295" y="221"/>
                    </a:lnTo>
                    <a:lnTo>
                      <a:pt x="305" y="209"/>
                    </a:lnTo>
                    <a:lnTo>
                      <a:pt x="313" y="200"/>
                    </a:lnTo>
                    <a:lnTo>
                      <a:pt x="337" y="177"/>
                    </a:lnTo>
                    <a:lnTo>
                      <a:pt x="339" y="170"/>
                    </a:lnTo>
                    <a:lnTo>
                      <a:pt x="313" y="144"/>
                    </a:lnTo>
                    <a:lnTo>
                      <a:pt x="305" y="141"/>
                    </a:lnTo>
                    <a:lnTo>
                      <a:pt x="298" y="144"/>
                    </a:lnTo>
                    <a:lnTo>
                      <a:pt x="287" y="153"/>
                    </a:lnTo>
                    <a:lnTo>
                      <a:pt x="265" y="175"/>
                    </a:lnTo>
                    <a:lnTo>
                      <a:pt x="243" y="198"/>
                    </a:lnTo>
                    <a:lnTo>
                      <a:pt x="236" y="206"/>
                    </a:lnTo>
                    <a:lnTo>
                      <a:pt x="233" y="200"/>
                    </a:lnTo>
                    <a:lnTo>
                      <a:pt x="221" y="190"/>
                    </a:lnTo>
                    <a:lnTo>
                      <a:pt x="221" y="187"/>
                    </a:lnTo>
                    <a:lnTo>
                      <a:pt x="238" y="171"/>
                    </a:lnTo>
                    <a:lnTo>
                      <a:pt x="269" y="140"/>
                    </a:lnTo>
                    <a:lnTo>
                      <a:pt x="280" y="128"/>
                    </a:lnTo>
                    <a:lnTo>
                      <a:pt x="284" y="120"/>
                    </a:lnTo>
                    <a:lnTo>
                      <a:pt x="280" y="112"/>
                    </a:lnTo>
                    <a:lnTo>
                      <a:pt x="269" y="100"/>
                    </a:lnTo>
                    <a:lnTo>
                      <a:pt x="261" y="93"/>
                    </a:lnTo>
                    <a:lnTo>
                      <a:pt x="253" y="89"/>
                    </a:lnTo>
                    <a:lnTo>
                      <a:pt x="245" y="91"/>
                    </a:lnTo>
                    <a:lnTo>
                      <a:pt x="236" y="99"/>
                    </a:lnTo>
                    <a:lnTo>
                      <a:pt x="229" y="107"/>
                    </a:lnTo>
                    <a:lnTo>
                      <a:pt x="222" y="115"/>
                    </a:lnTo>
                    <a:lnTo>
                      <a:pt x="214" y="122"/>
                    </a:lnTo>
                    <a:lnTo>
                      <a:pt x="202" y="131"/>
                    </a:lnTo>
                    <a:lnTo>
                      <a:pt x="175" y="116"/>
                    </a:lnTo>
                    <a:lnTo>
                      <a:pt x="183" y="111"/>
                    </a:lnTo>
                    <a:lnTo>
                      <a:pt x="226" y="67"/>
                    </a:lnTo>
                    <a:lnTo>
                      <a:pt x="231" y="62"/>
                    </a:lnTo>
                    <a:lnTo>
                      <a:pt x="188" y="20"/>
                    </a:lnTo>
                    <a:lnTo>
                      <a:pt x="172" y="5"/>
                    </a:lnTo>
                    <a:lnTo>
                      <a:pt x="161" y="7"/>
                    </a:lnTo>
                    <a:lnTo>
                      <a:pt x="83" y="84"/>
                    </a:lnTo>
                    <a:lnTo>
                      <a:pt x="9" y="158"/>
                    </a:lnTo>
                    <a:lnTo>
                      <a:pt x="2" y="168"/>
                    </a:lnTo>
                    <a:lnTo>
                      <a:pt x="0" y="178"/>
                    </a:lnTo>
                    <a:lnTo>
                      <a:pt x="2" y="187"/>
                    </a:lnTo>
                    <a:lnTo>
                      <a:pt x="10" y="198"/>
                    </a:lnTo>
                    <a:lnTo>
                      <a:pt x="76" y="264"/>
                    </a:lnTo>
                    <a:lnTo>
                      <a:pt x="265" y="452"/>
                    </a:lnTo>
                    <a:lnTo>
                      <a:pt x="272" y="462"/>
                    </a:lnTo>
                    <a:lnTo>
                      <a:pt x="397" y="337"/>
                    </a:lnTo>
                    <a:lnTo>
                      <a:pt x="435" y="299"/>
                    </a:lnTo>
                    <a:lnTo>
                      <a:pt x="440" y="290"/>
                    </a:lnTo>
                    <a:lnTo>
                      <a:pt x="442" y="281"/>
                    </a:lnTo>
                    <a:close/>
                    <a:moveTo>
                      <a:pt x="874" y="123"/>
                    </a:moveTo>
                    <a:lnTo>
                      <a:pt x="871" y="111"/>
                    </a:lnTo>
                    <a:lnTo>
                      <a:pt x="868" y="99"/>
                    </a:lnTo>
                    <a:lnTo>
                      <a:pt x="865" y="87"/>
                    </a:lnTo>
                    <a:lnTo>
                      <a:pt x="861" y="79"/>
                    </a:lnTo>
                    <a:lnTo>
                      <a:pt x="860" y="76"/>
                    </a:lnTo>
                    <a:lnTo>
                      <a:pt x="844" y="57"/>
                    </a:lnTo>
                    <a:lnTo>
                      <a:pt x="830" y="48"/>
                    </a:lnTo>
                    <a:lnTo>
                      <a:pt x="830" y="129"/>
                    </a:lnTo>
                    <a:lnTo>
                      <a:pt x="827" y="133"/>
                    </a:lnTo>
                    <a:lnTo>
                      <a:pt x="823" y="143"/>
                    </a:lnTo>
                    <a:lnTo>
                      <a:pt x="812" y="151"/>
                    </a:lnTo>
                    <a:lnTo>
                      <a:pt x="800" y="147"/>
                    </a:lnTo>
                    <a:lnTo>
                      <a:pt x="795" y="143"/>
                    </a:lnTo>
                    <a:lnTo>
                      <a:pt x="786" y="134"/>
                    </a:lnTo>
                    <a:lnTo>
                      <a:pt x="776" y="125"/>
                    </a:lnTo>
                    <a:lnTo>
                      <a:pt x="767" y="116"/>
                    </a:lnTo>
                    <a:lnTo>
                      <a:pt x="759" y="107"/>
                    </a:lnTo>
                    <a:lnTo>
                      <a:pt x="754" y="103"/>
                    </a:lnTo>
                    <a:lnTo>
                      <a:pt x="751" y="97"/>
                    </a:lnTo>
                    <a:lnTo>
                      <a:pt x="747" y="92"/>
                    </a:lnTo>
                    <a:lnTo>
                      <a:pt x="754" y="88"/>
                    </a:lnTo>
                    <a:lnTo>
                      <a:pt x="760" y="80"/>
                    </a:lnTo>
                    <a:lnTo>
                      <a:pt x="767" y="79"/>
                    </a:lnTo>
                    <a:lnTo>
                      <a:pt x="792" y="79"/>
                    </a:lnTo>
                    <a:lnTo>
                      <a:pt x="811" y="87"/>
                    </a:lnTo>
                    <a:lnTo>
                      <a:pt x="824" y="104"/>
                    </a:lnTo>
                    <a:lnTo>
                      <a:pt x="830" y="129"/>
                    </a:lnTo>
                    <a:lnTo>
                      <a:pt x="830" y="48"/>
                    </a:lnTo>
                    <a:lnTo>
                      <a:pt x="818" y="41"/>
                    </a:lnTo>
                    <a:lnTo>
                      <a:pt x="790" y="30"/>
                    </a:lnTo>
                    <a:lnTo>
                      <a:pt x="769" y="29"/>
                    </a:lnTo>
                    <a:lnTo>
                      <a:pt x="747" y="38"/>
                    </a:lnTo>
                    <a:lnTo>
                      <a:pt x="727" y="48"/>
                    </a:lnTo>
                    <a:lnTo>
                      <a:pt x="707" y="60"/>
                    </a:lnTo>
                    <a:lnTo>
                      <a:pt x="689" y="76"/>
                    </a:lnTo>
                    <a:lnTo>
                      <a:pt x="126" y="638"/>
                    </a:lnTo>
                    <a:lnTo>
                      <a:pt x="126" y="816"/>
                    </a:lnTo>
                    <a:lnTo>
                      <a:pt x="117" y="821"/>
                    </a:lnTo>
                    <a:lnTo>
                      <a:pt x="102" y="821"/>
                    </a:lnTo>
                    <a:lnTo>
                      <a:pt x="100" y="822"/>
                    </a:lnTo>
                    <a:lnTo>
                      <a:pt x="73" y="835"/>
                    </a:lnTo>
                    <a:lnTo>
                      <a:pt x="61" y="832"/>
                    </a:lnTo>
                    <a:lnTo>
                      <a:pt x="61" y="820"/>
                    </a:lnTo>
                    <a:lnTo>
                      <a:pt x="68" y="806"/>
                    </a:lnTo>
                    <a:lnTo>
                      <a:pt x="73" y="800"/>
                    </a:lnTo>
                    <a:lnTo>
                      <a:pt x="83" y="787"/>
                    </a:lnTo>
                    <a:lnTo>
                      <a:pt x="85" y="776"/>
                    </a:lnTo>
                    <a:lnTo>
                      <a:pt x="92" y="779"/>
                    </a:lnTo>
                    <a:lnTo>
                      <a:pt x="101" y="781"/>
                    </a:lnTo>
                    <a:lnTo>
                      <a:pt x="111" y="793"/>
                    </a:lnTo>
                    <a:lnTo>
                      <a:pt x="121" y="807"/>
                    </a:lnTo>
                    <a:lnTo>
                      <a:pt x="126" y="816"/>
                    </a:lnTo>
                    <a:lnTo>
                      <a:pt x="126" y="638"/>
                    </a:lnTo>
                    <a:lnTo>
                      <a:pt x="77" y="688"/>
                    </a:lnTo>
                    <a:lnTo>
                      <a:pt x="63" y="704"/>
                    </a:lnTo>
                    <a:lnTo>
                      <a:pt x="54" y="723"/>
                    </a:lnTo>
                    <a:lnTo>
                      <a:pt x="37" y="777"/>
                    </a:lnTo>
                    <a:lnTo>
                      <a:pt x="29" y="803"/>
                    </a:lnTo>
                    <a:lnTo>
                      <a:pt x="23" y="829"/>
                    </a:lnTo>
                    <a:lnTo>
                      <a:pt x="21" y="857"/>
                    </a:lnTo>
                    <a:lnTo>
                      <a:pt x="25" y="871"/>
                    </a:lnTo>
                    <a:lnTo>
                      <a:pt x="33" y="881"/>
                    </a:lnTo>
                    <a:lnTo>
                      <a:pt x="45" y="885"/>
                    </a:lnTo>
                    <a:lnTo>
                      <a:pt x="59" y="883"/>
                    </a:lnTo>
                    <a:lnTo>
                      <a:pt x="77" y="877"/>
                    </a:lnTo>
                    <a:lnTo>
                      <a:pt x="112" y="868"/>
                    </a:lnTo>
                    <a:lnTo>
                      <a:pt x="130" y="863"/>
                    </a:lnTo>
                    <a:lnTo>
                      <a:pt x="148" y="858"/>
                    </a:lnTo>
                    <a:lnTo>
                      <a:pt x="167" y="854"/>
                    </a:lnTo>
                    <a:lnTo>
                      <a:pt x="185" y="848"/>
                    </a:lnTo>
                    <a:lnTo>
                      <a:pt x="203" y="836"/>
                    </a:lnTo>
                    <a:lnTo>
                      <a:pt x="203" y="835"/>
                    </a:lnTo>
                    <a:lnTo>
                      <a:pt x="217" y="821"/>
                    </a:lnTo>
                    <a:lnTo>
                      <a:pt x="262" y="776"/>
                    </a:lnTo>
                    <a:lnTo>
                      <a:pt x="843" y="196"/>
                    </a:lnTo>
                    <a:lnTo>
                      <a:pt x="857" y="180"/>
                    </a:lnTo>
                    <a:lnTo>
                      <a:pt x="867" y="163"/>
                    </a:lnTo>
                    <a:lnTo>
                      <a:pt x="871" y="151"/>
                    </a:lnTo>
                    <a:lnTo>
                      <a:pt x="873" y="144"/>
                    </a:lnTo>
                    <a:lnTo>
                      <a:pt x="874" y="123"/>
                    </a:lnTo>
                    <a:close/>
                    <a:moveTo>
                      <a:pt x="893" y="733"/>
                    </a:moveTo>
                    <a:lnTo>
                      <a:pt x="890" y="723"/>
                    </a:lnTo>
                    <a:lnTo>
                      <a:pt x="881" y="711"/>
                    </a:lnTo>
                    <a:lnTo>
                      <a:pt x="867" y="696"/>
                    </a:lnTo>
                    <a:lnTo>
                      <a:pt x="857" y="691"/>
                    </a:lnTo>
                    <a:lnTo>
                      <a:pt x="847" y="695"/>
                    </a:lnTo>
                    <a:lnTo>
                      <a:pt x="827" y="715"/>
                    </a:lnTo>
                    <a:lnTo>
                      <a:pt x="821" y="722"/>
                    </a:lnTo>
                    <a:lnTo>
                      <a:pt x="811" y="728"/>
                    </a:lnTo>
                    <a:lnTo>
                      <a:pt x="803" y="727"/>
                    </a:lnTo>
                    <a:lnTo>
                      <a:pt x="798" y="721"/>
                    </a:lnTo>
                    <a:lnTo>
                      <a:pt x="798" y="714"/>
                    </a:lnTo>
                    <a:lnTo>
                      <a:pt x="803" y="705"/>
                    </a:lnTo>
                    <a:lnTo>
                      <a:pt x="809" y="701"/>
                    </a:lnTo>
                    <a:lnTo>
                      <a:pt x="823" y="687"/>
                    </a:lnTo>
                    <a:lnTo>
                      <a:pt x="840" y="675"/>
                    </a:lnTo>
                    <a:lnTo>
                      <a:pt x="838" y="670"/>
                    </a:lnTo>
                    <a:lnTo>
                      <a:pt x="833" y="662"/>
                    </a:lnTo>
                    <a:lnTo>
                      <a:pt x="826" y="655"/>
                    </a:lnTo>
                    <a:lnTo>
                      <a:pt x="818" y="647"/>
                    </a:lnTo>
                    <a:lnTo>
                      <a:pt x="810" y="640"/>
                    </a:lnTo>
                    <a:lnTo>
                      <a:pt x="801" y="630"/>
                    </a:lnTo>
                    <a:lnTo>
                      <a:pt x="793" y="632"/>
                    </a:lnTo>
                    <a:lnTo>
                      <a:pt x="772" y="654"/>
                    </a:lnTo>
                    <a:lnTo>
                      <a:pt x="746" y="680"/>
                    </a:lnTo>
                    <a:lnTo>
                      <a:pt x="731" y="694"/>
                    </a:lnTo>
                    <a:lnTo>
                      <a:pt x="725" y="691"/>
                    </a:lnTo>
                    <a:lnTo>
                      <a:pt x="719" y="685"/>
                    </a:lnTo>
                    <a:lnTo>
                      <a:pt x="716" y="679"/>
                    </a:lnTo>
                    <a:lnTo>
                      <a:pt x="741" y="653"/>
                    </a:lnTo>
                    <a:lnTo>
                      <a:pt x="753" y="641"/>
                    </a:lnTo>
                    <a:lnTo>
                      <a:pt x="766" y="629"/>
                    </a:lnTo>
                    <a:lnTo>
                      <a:pt x="773" y="621"/>
                    </a:lnTo>
                    <a:lnTo>
                      <a:pt x="776" y="613"/>
                    </a:lnTo>
                    <a:lnTo>
                      <a:pt x="774" y="605"/>
                    </a:lnTo>
                    <a:lnTo>
                      <a:pt x="767" y="596"/>
                    </a:lnTo>
                    <a:lnTo>
                      <a:pt x="754" y="585"/>
                    </a:lnTo>
                    <a:lnTo>
                      <a:pt x="746" y="581"/>
                    </a:lnTo>
                    <a:lnTo>
                      <a:pt x="738" y="584"/>
                    </a:lnTo>
                    <a:lnTo>
                      <a:pt x="713" y="607"/>
                    </a:lnTo>
                    <a:lnTo>
                      <a:pt x="701" y="621"/>
                    </a:lnTo>
                    <a:lnTo>
                      <a:pt x="697" y="623"/>
                    </a:lnTo>
                    <a:lnTo>
                      <a:pt x="682" y="607"/>
                    </a:lnTo>
                    <a:lnTo>
                      <a:pt x="685" y="604"/>
                    </a:lnTo>
                    <a:lnTo>
                      <a:pt x="693" y="597"/>
                    </a:lnTo>
                    <a:lnTo>
                      <a:pt x="698" y="592"/>
                    </a:lnTo>
                    <a:lnTo>
                      <a:pt x="719" y="571"/>
                    </a:lnTo>
                    <a:lnTo>
                      <a:pt x="725" y="560"/>
                    </a:lnTo>
                    <a:lnTo>
                      <a:pt x="718" y="548"/>
                    </a:lnTo>
                    <a:lnTo>
                      <a:pt x="690" y="520"/>
                    </a:lnTo>
                    <a:lnTo>
                      <a:pt x="687" y="518"/>
                    </a:lnTo>
                    <a:lnTo>
                      <a:pt x="668" y="538"/>
                    </a:lnTo>
                    <a:lnTo>
                      <a:pt x="642" y="564"/>
                    </a:lnTo>
                    <a:lnTo>
                      <a:pt x="625" y="580"/>
                    </a:lnTo>
                    <a:lnTo>
                      <a:pt x="617" y="577"/>
                    </a:lnTo>
                    <a:lnTo>
                      <a:pt x="611" y="578"/>
                    </a:lnTo>
                    <a:lnTo>
                      <a:pt x="612" y="572"/>
                    </a:lnTo>
                    <a:lnTo>
                      <a:pt x="611" y="564"/>
                    </a:lnTo>
                    <a:lnTo>
                      <a:pt x="626" y="548"/>
                    </a:lnTo>
                    <a:lnTo>
                      <a:pt x="666" y="509"/>
                    </a:lnTo>
                    <a:lnTo>
                      <a:pt x="671" y="502"/>
                    </a:lnTo>
                    <a:lnTo>
                      <a:pt x="654" y="484"/>
                    </a:lnTo>
                    <a:lnTo>
                      <a:pt x="637" y="467"/>
                    </a:lnTo>
                    <a:lnTo>
                      <a:pt x="634" y="469"/>
                    </a:lnTo>
                    <a:lnTo>
                      <a:pt x="632" y="470"/>
                    </a:lnTo>
                    <a:lnTo>
                      <a:pt x="615" y="486"/>
                    </a:lnTo>
                    <a:lnTo>
                      <a:pt x="601" y="500"/>
                    </a:lnTo>
                    <a:lnTo>
                      <a:pt x="583" y="509"/>
                    </a:lnTo>
                    <a:lnTo>
                      <a:pt x="561" y="509"/>
                    </a:lnTo>
                    <a:lnTo>
                      <a:pt x="558" y="508"/>
                    </a:lnTo>
                    <a:lnTo>
                      <a:pt x="554" y="516"/>
                    </a:lnTo>
                    <a:lnTo>
                      <a:pt x="483" y="586"/>
                    </a:lnTo>
                    <a:lnTo>
                      <a:pt x="461" y="608"/>
                    </a:lnTo>
                    <a:lnTo>
                      <a:pt x="454" y="618"/>
                    </a:lnTo>
                    <a:lnTo>
                      <a:pt x="451" y="628"/>
                    </a:lnTo>
                    <a:lnTo>
                      <a:pt x="453" y="637"/>
                    </a:lnTo>
                    <a:lnTo>
                      <a:pt x="461" y="647"/>
                    </a:lnTo>
                    <a:lnTo>
                      <a:pt x="722" y="908"/>
                    </a:lnTo>
                    <a:lnTo>
                      <a:pt x="728" y="907"/>
                    </a:lnTo>
                    <a:lnTo>
                      <a:pt x="882" y="754"/>
                    </a:lnTo>
                    <a:lnTo>
                      <a:pt x="890" y="743"/>
                    </a:lnTo>
                    <a:lnTo>
                      <a:pt x="893" y="733"/>
                    </a:lnTo>
                    <a:close/>
                    <a:moveTo>
                      <a:pt x="2324" y="529"/>
                    </a:moveTo>
                    <a:lnTo>
                      <a:pt x="2109" y="454"/>
                    </a:lnTo>
                    <a:lnTo>
                      <a:pt x="2110" y="610"/>
                    </a:lnTo>
                    <a:lnTo>
                      <a:pt x="2324" y="529"/>
                    </a:lnTo>
                    <a:close/>
                    <a:moveTo>
                      <a:pt x="3023" y="64"/>
                    </a:moveTo>
                    <a:lnTo>
                      <a:pt x="3022" y="50"/>
                    </a:lnTo>
                    <a:lnTo>
                      <a:pt x="3019" y="39"/>
                    </a:lnTo>
                    <a:lnTo>
                      <a:pt x="3013" y="28"/>
                    </a:lnTo>
                    <a:lnTo>
                      <a:pt x="3005" y="18"/>
                    </a:lnTo>
                    <a:lnTo>
                      <a:pt x="2995" y="10"/>
                    </a:lnTo>
                    <a:lnTo>
                      <a:pt x="2984" y="4"/>
                    </a:lnTo>
                    <a:lnTo>
                      <a:pt x="2973" y="1"/>
                    </a:lnTo>
                    <a:lnTo>
                      <a:pt x="2969" y="1"/>
                    </a:lnTo>
                    <a:lnTo>
                      <a:pt x="2959" y="0"/>
                    </a:lnTo>
                    <a:lnTo>
                      <a:pt x="2877" y="0"/>
                    </a:lnTo>
                    <a:lnTo>
                      <a:pt x="2877" y="464"/>
                    </a:lnTo>
                    <a:lnTo>
                      <a:pt x="2875" y="475"/>
                    </a:lnTo>
                    <a:lnTo>
                      <a:pt x="2875" y="736"/>
                    </a:lnTo>
                    <a:lnTo>
                      <a:pt x="2866" y="777"/>
                    </a:lnTo>
                    <a:lnTo>
                      <a:pt x="2845" y="809"/>
                    </a:lnTo>
                    <a:lnTo>
                      <a:pt x="2813" y="830"/>
                    </a:lnTo>
                    <a:lnTo>
                      <a:pt x="2772" y="838"/>
                    </a:lnTo>
                    <a:lnTo>
                      <a:pt x="2735" y="831"/>
                    </a:lnTo>
                    <a:lnTo>
                      <a:pt x="2705" y="810"/>
                    </a:lnTo>
                    <a:lnTo>
                      <a:pt x="2684" y="778"/>
                    </a:lnTo>
                    <a:lnTo>
                      <a:pt x="2675" y="739"/>
                    </a:lnTo>
                    <a:lnTo>
                      <a:pt x="2677" y="717"/>
                    </a:lnTo>
                    <a:lnTo>
                      <a:pt x="2683" y="699"/>
                    </a:lnTo>
                    <a:lnTo>
                      <a:pt x="2694" y="682"/>
                    </a:lnTo>
                    <a:lnTo>
                      <a:pt x="2707" y="669"/>
                    </a:lnTo>
                    <a:lnTo>
                      <a:pt x="2721" y="656"/>
                    </a:lnTo>
                    <a:lnTo>
                      <a:pt x="2737" y="645"/>
                    </a:lnTo>
                    <a:lnTo>
                      <a:pt x="2754" y="638"/>
                    </a:lnTo>
                    <a:lnTo>
                      <a:pt x="2773" y="639"/>
                    </a:lnTo>
                    <a:lnTo>
                      <a:pt x="2815" y="647"/>
                    </a:lnTo>
                    <a:lnTo>
                      <a:pt x="2848" y="667"/>
                    </a:lnTo>
                    <a:lnTo>
                      <a:pt x="2869" y="698"/>
                    </a:lnTo>
                    <a:lnTo>
                      <a:pt x="2875" y="736"/>
                    </a:lnTo>
                    <a:lnTo>
                      <a:pt x="2875" y="475"/>
                    </a:lnTo>
                    <a:lnTo>
                      <a:pt x="2874" y="483"/>
                    </a:lnTo>
                    <a:lnTo>
                      <a:pt x="2867" y="499"/>
                    </a:lnTo>
                    <a:lnTo>
                      <a:pt x="2857" y="512"/>
                    </a:lnTo>
                    <a:lnTo>
                      <a:pt x="2847" y="524"/>
                    </a:lnTo>
                    <a:lnTo>
                      <a:pt x="2832" y="537"/>
                    </a:lnTo>
                    <a:lnTo>
                      <a:pt x="2815" y="548"/>
                    </a:lnTo>
                    <a:lnTo>
                      <a:pt x="2795" y="555"/>
                    </a:lnTo>
                    <a:lnTo>
                      <a:pt x="2772" y="557"/>
                    </a:lnTo>
                    <a:lnTo>
                      <a:pt x="2733" y="547"/>
                    </a:lnTo>
                    <a:lnTo>
                      <a:pt x="2703" y="525"/>
                    </a:lnTo>
                    <a:lnTo>
                      <a:pt x="2683" y="492"/>
                    </a:lnTo>
                    <a:lnTo>
                      <a:pt x="2676" y="450"/>
                    </a:lnTo>
                    <a:lnTo>
                      <a:pt x="2676" y="430"/>
                    </a:lnTo>
                    <a:lnTo>
                      <a:pt x="2683" y="413"/>
                    </a:lnTo>
                    <a:lnTo>
                      <a:pt x="2694" y="399"/>
                    </a:lnTo>
                    <a:lnTo>
                      <a:pt x="2707" y="386"/>
                    </a:lnTo>
                    <a:lnTo>
                      <a:pt x="2722" y="373"/>
                    </a:lnTo>
                    <a:lnTo>
                      <a:pt x="2740" y="364"/>
                    </a:lnTo>
                    <a:lnTo>
                      <a:pt x="2760" y="358"/>
                    </a:lnTo>
                    <a:lnTo>
                      <a:pt x="2783" y="356"/>
                    </a:lnTo>
                    <a:lnTo>
                      <a:pt x="2818" y="366"/>
                    </a:lnTo>
                    <a:lnTo>
                      <a:pt x="2847" y="390"/>
                    </a:lnTo>
                    <a:lnTo>
                      <a:pt x="2868" y="424"/>
                    </a:lnTo>
                    <a:lnTo>
                      <a:pt x="2877" y="464"/>
                    </a:lnTo>
                    <a:lnTo>
                      <a:pt x="2877" y="0"/>
                    </a:lnTo>
                    <a:lnTo>
                      <a:pt x="2875" y="0"/>
                    </a:lnTo>
                    <a:lnTo>
                      <a:pt x="2875" y="180"/>
                    </a:lnTo>
                    <a:lnTo>
                      <a:pt x="2868" y="218"/>
                    </a:lnTo>
                    <a:lnTo>
                      <a:pt x="2845" y="247"/>
                    </a:lnTo>
                    <a:lnTo>
                      <a:pt x="2810" y="266"/>
                    </a:lnTo>
                    <a:lnTo>
                      <a:pt x="2764" y="273"/>
                    </a:lnTo>
                    <a:lnTo>
                      <a:pt x="2749" y="274"/>
                    </a:lnTo>
                    <a:lnTo>
                      <a:pt x="2735" y="270"/>
                    </a:lnTo>
                    <a:lnTo>
                      <a:pt x="2722" y="261"/>
                    </a:lnTo>
                    <a:lnTo>
                      <a:pt x="2710" y="249"/>
                    </a:lnTo>
                    <a:lnTo>
                      <a:pt x="2697" y="234"/>
                    </a:lnTo>
                    <a:lnTo>
                      <a:pt x="2686" y="218"/>
                    </a:lnTo>
                    <a:lnTo>
                      <a:pt x="2679" y="200"/>
                    </a:lnTo>
                    <a:lnTo>
                      <a:pt x="2675" y="180"/>
                    </a:lnTo>
                    <a:lnTo>
                      <a:pt x="2684" y="139"/>
                    </a:lnTo>
                    <a:lnTo>
                      <a:pt x="2710" y="105"/>
                    </a:lnTo>
                    <a:lnTo>
                      <a:pt x="2744" y="81"/>
                    </a:lnTo>
                    <a:lnTo>
                      <a:pt x="2776" y="74"/>
                    </a:lnTo>
                    <a:lnTo>
                      <a:pt x="2813" y="83"/>
                    </a:lnTo>
                    <a:lnTo>
                      <a:pt x="2844" y="103"/>
                    </a:lnTo>
                    <a:lnTo>
                      <a:pt x="2867" y="136"/>
                    </a:lnTo>
                    <a:lnTo>
                      <a:pt x="2875" y="180"/>
                    </a:lnTo>
                    <a:lnTo>
                      <a:pt x="2875" y="0"/>
                    </a:lnTo>
                    <a:lnTo>
                      <a:pt x="2813" y="1"/>
                    </a:lnTo>
                    <a:lnTo>
                      <a:pt x="2739" y="1"/>
                    </a:lnTo>
                    <a:lnTo>
                      <a:pt x="2592" y="0"/>
                    </a:lnTo>
                    <a:lnTo>
                      <a:pt x="2579" y="1"/>
                    </a:lnTo>
                    <a:lnTo>
                      <a:pt x="2568" y="4"/>
                    </a:lnTo>
                    <a:lnTo>
                      <a:pt x="2557" y="10"/>
                    </a:lnTo>
                    <a:lnTo>
                      <a:pt x="2547" y="18"/>
                    </a:lnTo>
                    <a:lnTo>
                      <a:pt x="2539" y="28"/>
                    </a:lnTo>
                    <a:lnTo>
                      <a:pt x="2533" y="39"/>
                    </a:lnTo>
                    <a:lnTo>
                      <a:pt x="2530" y="50"/>
                    </a:lnTo>
                    <a:lnTo>
                      <a:pt x="2529" y="64"/>
                    </a:lnTo>
                    <a:lnTo>
                      <a:pt x="2529" y="142"/>
                    </a:lnTo>
                    <a:lnTo>
                      <a:pt x="2529" y="656"/>
                    </a:lnTo>
                    <a:lnTo>
                      <a:pt x="2529" y="848"/>
                    </a:lnTo>
                    <a:lnTo>
                      <a:pt x="2530" y="861"/>
                    </a:lnTo>
                    <a:lnTo>
                      <a:pt x="2533" y="873"/>
                    </a:lnTo>
                    <a:lnTo>
                      <a:pt x="2539" y="884"/>
                    </a:lnTo>
                    <a:lnTo>
                      <a:pt x="2547" y="894"/>
                    </a:lnTo>
                    <a:lnTo>
                      <a:pt x="2557" y="902"/>
                    </a:lnTo>
                    <a:lnTo>
                      <a:pt x="2568" y="908"/>
                    </a:lnTo>
                    <a:lnTo>
                      <a:pt x="2579" y="911"/>
                    </a:lnTo>
                    <a:lnTo>
                      <a:pt x="2592" y="912"/>
                    </a:lnTo>
                    <a:lnTo>
                      <a:pt x="2856" y="911"/>
                    </a:lnTo>
                    <a:lnTo>
                      <a:pt x="2959" y="912"/>
                    </a:lnTo>
                    <a:lnTo>
                      <a:pt x="2969" y="911"/>
                    </a:lnTo>
                    <a:lnTo>
                      <a:pt x="2973" y="911"/>
                    </a:lnTo>
                    <a:lnTo>
                      <a:pt x="2984" y="908"/>
                    </a:lnTo>
                    <a:lnTo>
                      <a:pt x="2995" y="902"/>
                    </a:lnTo>
                    <a:lnTo>
                      <a:pt x="3005" y="894"/>
                    </a:lnTo>
                    <a:lnTo>
                      <a:pt x="3013" y="884"/>
                    </a:lnTo>
                    <a:lnTo>
                      <a:pt x="3019" y="873"/>
                    </a:lnTo>
                    <a:lnTo>
                      <a:pt x="3022" y="861"/>
                    </a:lnTo>
                    <a:lnTo>
                      <a:pt x="3023" y="848"/>
                    </a:lnTo>
                    <a:lnTo>
                      <a:pt x="3023" y="838"/>
                    </a:lnTo>
                    <a:lnTo>
                      <a:pt x="3023" y="770"/>
                    </a:lnTo>
                    <a:lnTo>
                      <a:pt x="3022" y="638"/>
                    </a:lnTo>
                    <a:lnTo>
                      <a:pt x="3023" y="557"/>
                    </a:lnTo>
                    <a:lnTo>
                      <a:pt x="3023" y="356"/>
                    </a:lnTo>
                    <a:lnTo>
                      <a:pt x="3022" y="274"/>
                    </a:lnTo>
                    <a:lnTo>
                      <a:pt x="3023" y="136"/>
                    </a:lnTo>
                    <a:lnTo>
                      <a:pt x="3023" y="74"/>
                    </a:lnTo>
                    <a:lnTo>
                      <a:pt x="3023" y="64"/>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 name="Google Shape;261;p7"/>
              <p:cNvPicPr preferRelativeResize="0"/>
              <p:nvPr/>
            </p:nvPicPr>
            <p:blipFill rotWithShape="1">
              <a:blip r:embed="rId4">
                <a:alphaModFix/>
              </a:blip>
              <a:srcRect/>
              <a:stretch/>
            </p:blipFill>
            <p:spPr>
              <a:xfrm>
                <a:off x="6513" y="301"/>
                <a:ext cx="117" cy="218"/>
              </a:xfrm>
              <a:prstGeom prst="rect">
                <a:avLst/>
              </a:prstGeom>
              <a:noFill/>
              <a:ln>
                <a:noFill/>
              </a:ln>
            </p:spPr>
          </p:pic>
          <p:pic>
            <p:nvPicPr>
              <p:cNvPr id="31" name="Google Shape;262;p7"/>
              <p:cNvPicPr preferRelativeResize="0"/>
              <p:nvPr/>
            </p:nvPicPr>
            <p:blipFill rotWithShape="1">
              <a:blip r:embed="rId5">
                <a:alphaModFix/>
              </a:blip>
              <a:srcRect/>
              <a:stretch/>
            </p:blipFill>
            <p:spPr>
              <a:xfrm>
                <a:off x="6512" y="583"/>
                <a:ext cx="118" cy="220"/>
              </a:xfrm>
              <a:prstGeom prst="rect">
                <a:avLst/>
              </a:prstGeom>
              <a:noFill/>
              <a:ln>
                <a:noFill/>
              </a:ln>
            </p:spPr>
          </p:pic>
          <p:pic>
            <p:nvPicPr>
              <p:cNvPr id="32" name="Google Shape;263;p7"/>
              <p:cNvPicPr preferRelativeResize="0"/>
              <p:nvPr/>
            </p:nvPicPr>
            <p:blipFill rotWithShape="1">
              <a:blip r:embed="rId6">
                <a:alphaModFix/>
              </a:blip>
              <a:srcRect/>
              <a:stretch/>
            </p:blipFill>
            <p:spPr>
              <a:xfrm>
                <a:off x="7185" y="301"/>
                <a:ext cx="106" cy="220"/>
              </a:xfrm>
              <a:prstGeom prst="rect">
                <a:avLst/>
              </a:prstGeom>
              <a:noFill/>
              <a:ln>
                <a:noFill/>
              </a:ln>
            </p:spPr>
          </p:pic>
          <p:pic>
            <p:nvPicPr>
              <p:cNvPr id="33" name="Google Shape;264;p7"/>
              <p:cNvPicPr preferRelativeResize="0"/>
              <p:nvPr/>
            </p:nvPicPr>
            <p:blipFill rotWithShape="1">
              <a:blip r:embed="rId7">
                <a:alphaModFix/>
              </a:blip>
              <a:srcRect/>
              <a:stretch/>
            </p:blipFill>
            <p:spPr>
              <a:xfrm>
                <a:off x="7185" y="582"/>
                <a:ext cx="107" cy="221"/>
              </a:xfrm>
              <a:prstGeom prst="rect">
                <a:avLst/>
              </a:prstGeom>
              <a:noFill/>
              <a:ln>
                <a:noFill/>
              </a:ln>
            </p:spPr>
          </p:pic>
          <p:pic>
            <p:nvPicPr>
              <p:cNvPr id="34" name="Google Shape;265;p7"/>
              <p:cNvPicPr preferRelativeResize="0"/>
              <p:nvPr/>
            </p:nvPicPr>
            <p:blipFill rotWithShape="1">
              <a:blip r:embed="rId8">
                <a:alphaModFix/>
              </a:blip>
              <a:srcRect/>
              <a:stretch/>
            </p:blipFill>
            <p:spPr>
              <a:xfrm>
                <a:off x="6513" y="867"/>
                <a:ext cx="116" cy="210"/>
              </a:xfrm>
              <a:prstGeom prst="rect">
                <a:avLst/>
              </a:prstGeom>
              <a:noFill/>
              <a:ln>
                <a:noFill/>
              </a:ln>
            </p:spPr>
          </p:pic>
          <p:pic>
            <p:nvPicPr>
              <p:cNvPr id="35" name="Google Shape;266;p7"/>
              <p:cNvPicPr preferRelativeResize="0"/>
              <p:nvPr/>
            </p:nvPicPr>
            <p:blipFill rotWithShape="1">
              <a:blip r:embed="rId9">
                <a:alphaModFix/>
              </a:blip>
              <a:srcRect/>
              <a:stretch/>
            </p:blipFill>
            <p:spPr>
              <a:xfrm>
                <a:off x="7185" y="865"/>
                <a:ext cx="106" cy="221"/>
              </a:xfrm>
              <a:prstGeom prst="rect">
                <a:avLst/>
              </a:prstGeom>
              <a:noFill/>
              <a:ln>
                <a:noFill/>
              </a:ln>
            </p:spPr>
          </p:pic>
        </p:grpSp>
        <p:grpSp>
          <p:nvGrpSpPr>
            <p:cNvPr id="15" name="Google Shape;267;p7"/>
            <p:cNvGrpSpPr/>
            <p:nvPr/>
          </p:nvGrpSpPr>
          <p:grpSpPr>
            <a:xfrm>
              <a:off x="6707960" y="2137410"/>
              <a:ext cx="1379220" cy="592455"/>
              <a:chOff x="7383" y="227"/>
              <a:chExt cx="2172" cy="933"/>
            </a:xfrm>
          </p:grpSpPr>
          <p:cxnSp>
            <p:nvCxnSpPr>
              <p:cNvPr id="22" name="Google Shape;268;p7"/>
              <p:cNvCxnSpPr/>
              <p:nvPr/>
            </p:nvCxnSpPr>
            <p:spPr>
              <a:xfrm>
                <a:off x="7441" y="772"/>
                <a:ext cx="1181" cy="0"/>
              </a:xfrm>
              <a:prstGeom prst="straightConnector1">
                <a:avLst/>
              </a:prstGeom>
              <a:noFill/>
              <a:ln w="28525" cap="flat" cmpd="sng">
                <a:solidFill>
                  <a:srgbClr val="D52A2F"/>
                </a:solidFill>
                <a:prstDash val="dot"/>
                <a:round/>
                <a:headEnd type="none" w="med" len="med"/>
                <a:tailEnd type="none" w="med" len="med"/>
              </a:ln>
            </p:spPr>
          </p:cxnSp>
          <p:sp>
            <p:nvSpPr>
              <p:cNvPr id="23" name="Google Shape;269;p7"/>
              <p:cNvSpPr/>
              <p:nvPr/>
            </p:nvSpPr>
            <p:spPr>
              <a:xfrm>
                <a:off x="7383" y="767"/>
                <a:ext cx="1259" cy="2"/>
              </a:xfrm>
              <a:custGeom>
                <a:avLst/>
                <a:gdLst/>
                <a:ahLst/>
                <a:cxnLst/>
                <a:rect l="l" t="t" r="r" b="b"/>
                <a:pathLst>
                  <a:path w="1259" h="2" extrusionOk="0">
                    <a:moveTo>
                      <a:pt x="0" y="0"/>
                    </a:moveTo>
                    <a:lnTo>
                      <a:pt x="0" y="0"/>
                    </a:lnTo>
                    <a:moveTo>
                      <a:pt x="1259" y="2"/>
                    </a:moveTo>
                    <a:lnTo>
                      <a:pt x="1259" y="2"/>
                    </a:lnTo>
                  </a:path>
                </a:pathLst>
              </a:custGeom>
              <a:noFill/>
              <a:ln w="254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 name="Google Shape;270;p7"/>
              <p:cNvSpPr/>
              <p:nvPr/>
            </p:nvSpPr>
            <p:spPr>
              <a:xfrm>
                <a:off x="8565" y="227"/>
                <a:ext cx="990" cy="933"/>
              </a:xfrm>
              <a:custGeom>
                <a:avLst/>
                <a:gdLst/>
                <a:ahLst/>
                <a:cxnLst/>
                <a:rect l="l" t="t" r="r" b="b"/>
                <a:pathLst>
                  <a:path w="990" h="933" extrusionOk="0">
                    <a:moveTo>
                      <a:pt x="215" y="539"/>
                    </a:moveTo>
                    <a:lnTo>
                      <a:pt x="0" y="464"/>
                    </a:lnTo>
                    <a:lnTo>
                      <a:pt x="2" y="620"/>
                    </a:lnTo>
                    <a:lnTo>
                      <a:pt x="215" y="539"/>
                    </a:lnTo>
                    <a:close/>
                    <a:moveTo>
                      <a:pt x="916" y="826"/>
                    </a:moveTo>
                    <a:lnTo>
                      <a:pt x="916" y="816"/>
                    </a:lnTo>
                    <a:lnTo>
                      <a:pt x="916" y="590"/>
                    </a:lnTo>
                    <a:lnTo>
                      <a:pt x="916" y="548"/>
                    </a:lnTo>
                    <a:lnTo>
                      <a:pt x="916" y="503"/>
                    </a:lnTo>
                    <a:lnTo>
                      <a:pt x="916" y="324"/>
                    </a:lnTo>
                    <a:lnTo>
                      <a:pt x="883" y="324"/>
                    </a:lnTo>
                    <a:lnTo>
                      <a:pt x="916" y="324"/>
                    </a:lnTo>
                    <a:lnTo>
                      <a:pt x="915" y="0"/>
                    </a:lnTo>
                    <a:lnTo>
                      <a:pt x="779" y="0"/>
                    </a:lnTo>
                    <a:lnTo>
                      <a:pt x="779" y="500"/>
                    </a:lnTo>
                    <a:lnTo>
                      <a:pt x="775" y="503"/>
                    </a:lnTo>
                    <a:lnTo>
                      <a:pt x="756" y="503"/>
                    </a:lnTo>
                    <a:lnTo>
                      <a:pt x="755" y="502"/>
                    </a:lnTo>
                    <a:lnTo>
                      <a:pt x="747" y="503"/>
                    </a:lnTo>
                    <a:lnTo>
                      <a:pt x="747" y="485"/>
                    </a:lnTo>
                    <a:lnTo>
                      <a:pt x="748" y="461"/>
                    </a:lnTo>
                    <a:lnTo>
                      <a:pt x="748" y="403"/>
                    </a:lnTo>
                    <a:lnTo>
                      <a:pt x="748" y="396"/>
                    </a:lnTo>
                    <a:lnTo>
                      <a:pt x="747" y="384"/>
                    </a:lnTo>
                    <a:lnTo>
                      <a:pt x="740" y="380"/>
                    </a:lnTo>
                    <a:lnTo>
                      <a:pt x="733" y="385"/>
                    </a:lnTo>
                    <a:lnTo>
                      <a:pt x="729" y="390"/>
                    </a:lnTo>
                    <a:lnTo>
                      <a:pt x="580" y="539"/>
                    </a:lnTo>
                    <a:lnTo>
                      <a:pt x="576" y="548"/>
                    </a:lnTo>
                    <a:lnTo>
                      <a:pt x="564" y="535"/>
                    </a:lnTo>
                    <a:lnTo>
                      <a:pt x="549" y="519"/>
                    </a:lnTo>
                    <a:lnTo>
                      <a:pt x="533" y="502"/>
                    </a:lnTo>
                    <a:lnTo>
                      <a:pt x="502" y="472"/>
                    </a:lnTo>
                    <a:lnTo>
                      <a:pt x="470" y="503"/>
                    </a:lnTo>
                    <a:lnTo>
                      <a:pt x="435" y="537"/>
                    </a:lnTo>
                    <a:lnTo>
                      <a:pt x="390" y="582"/>
                    </a:lnTo>
                    <a:lnTo>
                      <a:pt x="385" y="590"/>
                    </a:lnTo>
                    <a:lnTo>
                      <a:pt x="370" y="563"/>
                    </a:lnTo>
                    <a:lnTo>
                      <a:pt x="378" y="549"/>
                    </a:lnTo>
                    <a:lnTo>
                      <a:pt x="389" y="541"/>
                    </a:lnTo>
                    <a:lnTo>
                      <a:pt x="428" y="502"/>
                    </a:lnTo>
                    <a:lnTo>
                      <a:pt x="469" y="461"/>
                    </a:lnTo>
                    <a:lnTo>
                      <a:pt x="493" y="436"/>
                    </a:lnTo>
                    <a:lnTo>
                      <a:pt x="500" y="430"/>
                    </a:lnTo>
                    <a:lnTo>
                      <a:pt x="502" y="430"/>
                    </a:lnTo>
                    <a:lnTo>
                      <a:pt x="509" y="437"/>
                    </a:lnTo>
                    <a:lnTo>
                      <a:pt x="523" y="451"/>
                    </a:lnTo>
                    <a:lnTo>
                      <a:pt x="553" y="481"/>
                    </a:lnTo>
                    <a:lnTo>
                      <a:pt x="567" y="496"/>
                    </a:lnTo>
                    <a:lnTo>
                      <a:pt x="577" y="506"/>
                    </a:lnTo>
                    <a:lnTo>
                      <a:pt x="584" y="504"/>
                    </a:lnTo>
                    <a:lnTo>
                      <a:pt x="651" y="436"/>
                    </a:lnTo>
                    <a:lnTo>
                      <a:pt x="658" y="430"/>
                    </a:lnTo>
                    <a:lnTo>
                      <a:pt x="719" y="369"/>
                    </a:lnTo>
                    <a:lnTo>
                      <a:pt x="724" y="361"/>
                    </a:lnTo>
                    <a:lnTo>
                      <a:pt x="720" y="353"/>
                    </a:lnTo>
                    <a:lnTo>
                      <a:pt x="713" y="347"/>
                    </a:lnTo>
                    <a:lnTo>
                      <a:pt x="707" y="346"/>
                    </a:lnTo>
                    <a:lnTo>
                      <a:pt x="693" y="345"/>
                    </a:lnTo>
                    <a:lnTo>
                      <a:pt x="678" y="345"/>
                    </a:lnTo>
                    <a:lnTo>
                      <a:pt x="650" y="346"/>
                    </a:lnTo>
                    <a:lnTo>
                      <a:pt x="637" y="346"/>
                    </a:lnTo>
                    <a:lnTo>
                      <a:pt x="625" y="347"/>
                    </a:lnTo>
                    <a:lnTo>
                      <a:pt x="608" y="344"/>
                    </a:lnTo>
                    <a:lnTo>
                      <a:pt x="605" y="338"/>
                    </a:lnTo>
                    <a:lnTo>
                      <a:pt x="601" y="334"/>
                    </a:lnTo>
                    <a:lnTo>
                      <a:pt x="606" y="331"/>
                    </a:lnTo>
                    <a:lnTo>
                      <a:pt x="610" y="325"/>
                    </a:lnTo>
                    <a:lnTo>
                      <a:pt x="615" y="325"/>
                    </a:lnTo>
                    <a:lnTo>
                      <a:pt x="634" y="325"/>
                    </a:lnTo>
                    <a:lnTo>
                      <a:pt x="674" y="325"/>
                    </a:lnTo>
                    <a:lnTo>
                      <a:pt x="689" y="325"/>
                    </a:lnTo>
                    <a:lnTo>
                      <a:pt x="742" y="325"/>
                    </a:lnTo>
                    <a:lnTo>
                      <a:pt x="748" y="325"/>
                    </a:lnTo>
                    <a:lnTo>
                      <a:pt x="767" y="325"/>
                    </a:lnTo>
                    <a:lnTo>
                      <a:pt x="771" y="325"/>
                    </a:lnTo>
                    <a:lnTo>
                      <a:pt x="778" y="333"/>
                    </a:lnTo>
                    <a:lnTo>
                      <a:pt x="779" y="361"/>
                    </a:lnTo>
                    <a:lnTo>
                      <a:pt x="779" y="380"/>
                    </a:lnTo>
                    <a:lnTo>
                      <a:pt x="779" y="464"/>
                    </a:lnTo>
                    <a:lnTo>
                      <a:pt x="779" y="500"/>
                    </a:lnTo>
                    <a:lnTo>
                      <a:pt x="779" y="0"/>
                    </a:lnTo>
                    <a:lnTo>
                      <a:pt x="580" y="0"/>
                    </a:lnTo>
                    <a:lnTo>
                      <a:pt x="244" y="0"/>
                    </a:lnTo>
                    <a:lnTo>
                      <a:pt x="244" y="837"/>
                    </a:lnTo>
                    <a:lnTo>
                      <a:pt x="246" y="852"/>
                    </a:lnTo>
                    <a:lnTo>
                      <a:pt x="251" y="862"/>
                    </a:lnTo>
                    <a:lnTo>
                      <a:pt x="262" y="867"/>
                    </a:lnTo>
                    <a:lnTo>
                      <a:pt x="278" y="869"/>
                    </a:lnTo>
                    <a:lnTo>
                      <a:pt x="285" y="869"/>
                    </a:lnTo>
                    <a:lnTo>
                      <a:pt x="292" y="869"/>
                    </a:lnTo>
                    <a:lnTo>
                      <a:pt x="867" y="869"/>
                    </a:lnTo>
                    <a:lnTo>
                      <a:pt x="874" y="869"/>
                    </a:lnTo>
                    <a:lnTo>
                      <a:pt x="880" y="869"/>
                    </a:lnTo>
                    <a:lnTo>
                      <a:pt x="881" y="869"/>
                    </a:lnTo>
                    <a:lnTo>
                      <a:pt x="898" y="867"/>
                    </a:lnTo>
                    <a:lnTo>
                      <a:pt x="908" y="862"/>
                    </a:lnTo>
                    <a:lnTo>
                      <a:pt x="913" y="852"/>
                    </a:lnTo>
                    <a:lnTo>
                      <a:pt x="915" y="837"/>
                    </a:lnTo>
                    <a:lnTo>
                      <a:pt x="916" y="826"/>
                    </a:lnTo>
                    <a:close/>
                    <a:moveTo>
                      <a:pt x="989" y="80"/>
                    </a:moveTo>
                    <a:lnTo>
                      <a:pt x="988" y="72"/>
                    </a:lnTo>
                    <a:lnTo>
                      <a:pt x="948" y="74"/>
                    </a:lnTo>
                    <a:lnTo>
                      <a:pt x="947" y="73"/>
                    </a:lnTo>
                    <a:lnTo>
                      <a:pt x="947" y="819"/>
                    </a:lnTo>
                    <a:lnTo>
                      <a:pt x="948" y="831"/>
                    </a:lnTo>
                    <a:lnTo>
                      <a:pt x="947" y="843"/>
                    </a:lnTo>
                    <a:lnTo>
                      <a:pt x="942" y="860"/>
                    </a:lnTo>
                    <a:lnTo>
                      <a:pt x="931" y="875"/>
                    </a:lnTo>
                    <a:lnTo>
                      <a:pt x="917" y="885"/>
                    </a:lnTo>
                    <a:lnTo>
                      <a:pt x="900" y="890"/>
                    </a:lnTo>
                    <a:lnTo>
                      <a:pt x="889" y="891"/>
                    </a:lnTo>
                    <a:lnTo>
                      <a:pt x="879" y="890"/>
                    </a:lnTo>
                    <a:lnTo>
                      <a:pt x="347" y="890"/>
                    </a:lnTo>
                    <a:lnTo>
                      <a:pt x="334" y="888"/>
                    </a:lnTo>
                    <a:lnTo>
                      <a:pt x="316" y="893"/>
                    </a:lnTo>
                    <a:lnTo>
                      <a:pt x="308" y="903"/>
                    </a:lnTo>
                    <a:lnTo>
                      <a:pt x="307" y="916"/>
                    </a:lnTo>
                    <a:lnTo>
                      <a:pt x="315" y="925"/>
                    </a:lnTo>
                    <a:lnTo>
                      <a:pt x="326" y="933"/>
                    </a:lnTo>
                    <a:lnTo>
                      <a:pt x="334" y="932"/>
                    </a:lnTo>
                    <a:lnTo>
                      <a:pt x="944" y="932"/>
                    </a:lnTo>
                    <a:lnTo>
                      <a:pt x="970" y="931"/>
                    </a:lnTo>
                    <a:lnTo>
                      <a:pt x="983" y="926"/>
                    </a:lnTo>
                    <a:lnTo>
                      <a:pt x="988" y="912"/>
                    </a:lnTo>
                    <a:lnTo>
                      <a:pt x="989" y="885"/>
                    </a:lnTo>
                    <a:lnTo>
                      <a:pt x="989" y="94"/>
                    </a:lnTo>
                    <a:lnTo>
                      <a:pt x="989" y="8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6" name="Google Shape;272;p7"/>
            <p:cNvGrpSpPr/>
            <p:nvPr/>
          </p:nvGrpSpPr>
          <p:grpSpPr>
            <a:xfrm>
              <a:off x="2203266" y="3918856"/>
              <a:ext cx="5636577" cy="1349833"/>
              <a:chOff x="1551" y="118"/>
              <a:chExt cx="8731" cy="1927"/>
            </a:xfrm>
          </p:grpSpPr>
          <p:sp>
            <p:nvSpPr>
              <p:cNvPr id="17" name="Google Shape;273;p7"/>
              <p:cNvSpPr/>
              <p:nvPr/>
            </p:nvSpPr>
            <p:spPr>
              <a:xfrm>
                <a:off x="1551" y="118"/>
                <a:ext cx="8731" cy="1927"/>
              </a:xfrm>
              <a:custGeom>
                <a:avLst/>
                <a:gdLst/>
                <a:ahLst/>
                <a:cxnLst/>
                <a:rect l="l" t="t" r="r" b="b"/>
                <a:pathLst>
                  <a:path w="8731" h="1927" extrusionOk="0">
                    <a:moveTo>
                      <a:pt x="8491" y="0"/>
                    </a:moveTo>
                    <a:lnTo>
                      <a:pt x="240" y="0"/>
                    </a:lnTo>
                    <a:lnTo>
                      <a:pt x="164" y="12"/>
                    </a:lnTo>
                    <a:lnTo>
                      <a:pt x="98" y="46"/>
                    </a:lnTo>
                    <a:lnTo>
                      <a:pt x="46" y="98"/>
                    </a:lnTo>
                    <a:lnTo>
                      <a:pt x="12" y="164"/>
                    </a:lnTo>
                    <a:lnTo>
                      <a:pt x="0" y="240"/>
                    </a:lnTo>
                    <a:lnTo>
                      <a:pt x="0" y="1687"/>
                    </a:lnTo>
                    <a:lnTo>
                      <a:pt x="12" y="1763"/>
                    </a:lnTo>
                    <a:lnTo>
                      <a:pt x="46" y="1829"/>
                    </a:lnTo>
                    <a:lnTo>
                      <a:pt x="98" y="1880"/>
                    </a:lnTo>
                    <a:lnTo>
                      <a:pt x="164" y="1915"/>
                    </a:lnTo>
                    <a:lnTo>
                      <a:pt x="240" y="1927"/>
                    </a:lnTo>
                    <a:lnTo>
                      <a:pt x="8491" y="1927"/>
                    </a:lnTo>
                    <a:lnTo>
                      <a:pt x="8567" y="1915"/>
                    </a:lnTo>
                    <a:lnTo>
                      <a:pt x="8632" y="1880"/>
                    </a:lnTo>
                    <a:lnTo>
                      <a:pt x="8684" y="1829"/>
                    </a:lnTo>
                    <a:lnTo>
                      <a:pt x="8718" y="1763"/>
                    </a:lnTo>
                    <a:lnTo>
                      <a:pt x="8731" y="1687"/>
                    </a:lnTo>
                    <a:lnTo>
                      <a:pt x="8731" y="240"/>
                    </a:lnTo>
                    <a:lnTo>
                      <a:pt x="8718" y="164"/>
                    </a:lnTo>
                    <a:lnTo>
                      <a:pt x="8684" y="98"/>
                    </a:lnTo>
                    <a:lnTo>
                      <a:pt x="8632" y="46"/>
                    </a:lnTo>
                    <a:lnTo>
                      <a:pt x="8567" y="12"/>
                    </a:lnTo>
                    <a:lnTo>
                      <a:pt x="8491" y="0"/>
                    </a:lnTo>
                    <a:close/>
                  </a:path>
                </a:pathLst>
              </a:custGeom>
              <a:solidFill>
                <a:srgbClr val="EBC3C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 name="Google Shape;274;p7"/>
              <p:cNvSpPr/>
              <p:nvPr/>
            </p:nvSpPr>
            <p:spPr>
              <a:xfrm>
                <a:off x="1824" y="362"/>
                <a:ext cx="1554" cy="1378"/>
              </a:xfrm>
              <a:custGeom>
                <a:avLst/>
                <a:gdLst/>
                <a:ahLst/>
                <a:cxnLst/>
                <a:rect l="l" t="t" r="r" b="b"/>
                <a:pathLst>
                  <a:path w="1554" h="1378" extrusionOk="0">
                    <a:moveTo>
                      <a:pt x="803" y="0"/>
                    </a:moveTo>
                    <a:lnTo>
                      <a:pt x="751" y="0"/>
                    </a:lnTo>
                    <a:lnTo>
                      <a:pt x="701" y="27"/>
                    </a:lnTo>
                    <a:lnTo>
                      <a:pt x="656" y="82"/>
                    </a:lnTo>
                    <a:lnTo>
                      <a:pt x="26" y="1169"/>
                    </a:lnTo>
                    <a:lnTo>
                      <a:pt x="0" y="1235"/>
                    </a:lnTo>
                    <a:lnTo>
                      <a:pt x="1" y="1292"/>
                    </a:lnTo>
                    <a:lnTo>
                      <a:pt x="27" y="1337"/>
                    </a:lnTo>
                    <a:lnTo>
                      <a:pt x="76" y="1366"/>
                    </a:lnTo>
                    <a:lnTo>
                      <a:pt x="145" y="1377"/>
                    </a:lnTo>
                    <a:lnTo>
                      <a:pt x="1408" y="1377"/>
                    </a:lnTo>
                    <a:lnTo>
                      <a:pt x="1478" y="1366"/>
                    </a:lnTo>
                    <a:lnTo>
                      <a:pt x="1527" y="1337"/>
                    </a:lnTo>
                    <a:lnTo>
                      <a:pt x="1553" y="1292"/>
                    </a:lnTo>
                    <a:lnTo>
                      <a:pt x="1554" y="1235"/>
                    </a:lnTo>
                    <a:lnTo>
                      <a:pt x="1528" y="1169"/>
                    </a:lnTo>
                    <a:lnTo>
                      <a:pt x="897" y="82"/>
                    </a:lnTo>
                    <a:lnTo>
                      <a:pt x="853" y="27"/>
                    </a:lnTo>
                    <a:lnTo>
                      <a:pt x="803"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275;p7"/>
              <p:cNvSpPr txBox="1"/>
              <p:nvPr/>
            </p:nvSpPr>
            <p:spPr>
              <a:xfrm>
                <a:off x="2432" y="378"/>
                <a:ext cx="358" cy="1463"/>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6000" b="1">
                    <a:solidFill>
                      <a:srgbClr val="FFFFFF"/>
                    </a:solidFill>
                    <a:latin typeface="Trebuchet MS"/>
                    <a:ea typeface="Trebuchet MS"/>
                    <a:cs typeface="Trebuchet MS"/>
                    <a:sym typeface="Trebuchet MS"/>
                  </a:rPr>
                  <a:t>!</a:t>
                </a:r>
                <a:endParaRPr sz="1100">
                  <a:solidFill>
                    <a:schemeClr val="dk1"/>
                  </a:solidFill>
                  <a:latin typeface="Tahoma"/>
                  <a:ea typeface="Tahoma"/>
                  <a:cs typeface="Tahoma"/>
                  <a:sym typeface="Tahoma"/>
                </a:endParaRPr>
              </a:p>
            </p:txBody>
          </p:sp>
          <p:sp>
            <p:nvSpPr>
              <p:cNvPr id="20" name="Google Shape;276;p7"/>
              <p:cNvSpPr txBox="1"/>
              <p:nvPr/>
            </p:nvSpPr>
            <p:spPr>
              <a:xfrm>
                <a:off x="3422" y="575"/>
                <a:ext cx="2262" cy="865"/>
              </a:xfrm>
              <a:prstGeom prst="rect">
                <a:avLst/>
              </a:prstGeom>
              <a:noFill/>
              <a:ln>
                <a:noFill/>
              </a:ln>
            </p:spPr>
            <p:txBody>
              <a:bodyPr spcFirstLastPara="1" wrap="square" lIns="0" tIns="0" rIns="0" bIns="0" anchor="t" anchorCtr="0">
                <a:noAutofit/>
              </a:bodyPr>
              <a:lstStyle/>
              <a:p>
                <a:pPr marL="0" marR="1905" lvl="0" indent="0" algn="l" rtl="0">
                  <a:lnSpc>
                    <a:spcPct val="98000"/>
                  </a:lnSpc>
                  <a:spcBef>
                    <a:spcPts val="0"/>
                  </a:spcBef>
                  <a:spcAft>
                    <a:spcPts val="0"/>
                  </a:spcAft>
                  <a:buNone/>
                </a:pPr>
                <a:r>
                  <a:rPr lang="en-US" sz="1200">
                    <a:solidFill>
                      <a:schemeClr val="dk1"/>
                    </a:solidFill>
                    <a:latin typeface="Tahoma"/>
                    <a:ea typeface="Tahoma"/>
                    <a:cs typeface="Tahoma"/>
                    <a:sym typeface="Tahoma"/>
                  </a:rPr>
                  <a:t>Must be considered at each monitoring and/or evaluation stage</a:t>
                </a:r>
                <a:endParaRPr sz="1100">
                  <a:solidFill>
                    <a:schemeClr val="dk1"/>
                  </a:solidFill>
                  <a:latin typeface="Tahoma"/>
                  <a:ea typeface="Tahoma"/>
                  <a:cs typeface="Tahoma"/>
                  <a:sym typeface="Tahoma"/>
                </a:endParaRPr>
              </a:p>
            </p:txBody>
          </p:sp>
          <p:sp>
            <p:nvSpPr>
              <p:cNvPr id="21" name="Google Shape;277;p7"/>
              <p:cNvSpPr txBox="1"/>
              <p:nvPr/>
            </p:nvSpPr>
            <p:spPr>
              <a:xfrm>
                <a:off x="6016" y="314"/>
                <a:ext cx="4266" cy="1441"/>
              </a:xfrm>
              <a:prstGeom prst="rect">
                <a:avLst/>
              </a:prstGeom>
              <a:noFill/>
              <a:ln>
                <a:noFill/>
              </a:ln>
            </p:spPr>
            <p:txBody>
              <a:bodyPr spcFirstLastPara="1" wrap="square" lIns="0" tIns="0" rIns="0" bIns="0" anchor="t" anchorCtr="0">
                <a:noAutofit/>
              </a:bodyPr>
              <a:lstStyle/>
              <a:p>
                <a:pPr marL="127000" marR="0" lvl="0" indent="-127000" algn="l" rtl="0">
                  <a:lnSpc>
                    <a:spcPct val="115500"/>
                  </a:lnSpc>
                  <a:spcBef>
                    <a:spcPts val="0"/>
                  </a:spcBef>
                  <a:spcAft>
                    <a:spcPts val="0"/>
                  </a:spcAft>
                  <a:buNone/>
                </a:pPr>
                <a:r>
                  <a:rPr lang="en-US" sz="1000" dirty="0">
                    <a:solidFill>
                      <a:schemeClr val="dk1"/>
                    </a:solidFill>
                    <a:latin typeface="Tahoma"/>
                    <a:ea typeface="Tahoma"/>
                    <a:cs typeface="Tahoma"/>
                    <a:sym typeface="Tahoma"/>
                  </a:rPr>
                  <a:t>Independence</a:t>
                </a:r>
                <a:endParaRPr sz="1100" dirty="0">
                  <a:solidFill>
                    <a:schemeClr val="dk1"/>
                  </a:solidFill>
                  <a:latin typeface="Tahoma"/>
                  <a:ea typeface="Tahoma"/>
                  <a:cs typeface="Tahoma"/>
                  <a:sym typeface="Tahoma"/>
                </a:endParaRPr>
              </a:p>
              <a:p>
                <a:pPr marL="127000" marR="0" lvl="0" indent="-127000" algn="l" rtl="0">
                  <a:lnSpc>
                    <a:spcPct val="120000"/>
                  </a:lnSpc>
                  <a:spcBef>
                    <a:spcPts val="0"/>
                  </a:spcBef>
                  <a:spcAft>
                    <a:spcPts val="0"/>
                  </a:spcAft>
                  <a:buNone/>
                </a:pPr>
                <a:r>
                  <a:rPr lang="en-US" sz="1000" dirty="0">
                    <a:solidFill>
                      <a:schemeClr val="dk1"/>
                    </a:solidFill>
                    <a:latin typeface="Tahoma"/>
                    <a:ea typeface="Tahoma"/>
                    <a:cs typeface="Tahoma"/>
                    <a:sym typeface="Tahoma"/>
                  </a:rPr>
                  <a:t>Honesty and integrity</a:t>
                </a:r>
                <a:endParaRPr sz="1100" dirty="0">
                  <a:solidFill>
                    <a:schemeClr val="dk1"/>
                  </a:solidFill>
                  <a:latin typeface="Tahoma"/>
                  <a:ea typeface="Tahoma"/>
                  <a:cs typeface="Tahoma"/>
                  <a:sym typeface="Tahoma"/>
                </a:endParaRPr>
              </a:p>
              <a:p>
                <a:pPr marL="127000" marR="0" lvl="0" indent="-127000" algn="l" rtl="0">
                  <a:lnSpc>
                    <a:spcPct val="120000"/>
                  </a:lnSpc>
                  <a:spcBef>
                    <a:spcPts val="0"/>
                  </a:spcBef>
                  <a:spcAft>
                    <a:spcPts val="0"/>
                  </a:spcAft>
                  <a:buNone/>
                </a:pPr>
                <a:r>
                  <a:rPr lang="en-US" sz="1000" dirty="0">
                    <a:solidFill>
                      <a:schemeClr val="dk1"/>
                    </a:solidFill>
                    <a:latin typeface="Tahoma"/>
                    <a:ea typeface="Tahoma"/>
                    <a:cs typeface="Tahoma"/>
                    <a:sym typeface="Tahoma"/>
                  </a:rPr>
                  <a:t>Respect for dignity and diversity of participants</a:t>
                </a:r>
                <a:endParaRPr sz="1100" dirty="0">
                  <a:solidFill>
                    <a:schemeClr val="dk1"/>
                  </a:solidFill>
                  <a:latin typeface="Tahoma"/>
                  <a:ea typeface="Tahoma"/>
                  <a:cs typeface="Tahoma"/>
                  <a:sym typeface="Tahoma"/>
                </a:endParaRPr>
              </a:p>
              <a:p>
                <a:pPr marL="127000" marR="0" lvl="0" indent="-127000" algn="l" rtl="0">
                  <a:lnSpc>
                    <a:spcPct val="120000"/>
                  </a:lnSpc>
                  <a:spcBef>
                    <a:spcPts val="0"/>
                  </a:spcBef>
                  <a:spcAft>
                    <a:spcPts val="0"/>
                  </a:spcAft>
                  <a:buNone/>
                </a:pPr>
                <a:r>
                  <a:rPr lang="en-US" sz="1000" dirty="0">
                    <a:solidFill>
                      <a:schemeClr val="dk1"/>
                    </a:solidFill>
                    <a:latin typeface="Tahoma"/>
                    <a:ea typeface="Tahoma"/>
                    <a:cs typeface="Tahoma"/>
                    <a:sym typeface="Tahoma"/>
                  </a:rPr>
                  <a:t>Avoidance of harm</a:t>
                </a:r>
                <a:endParaRPr sz="1100" dirty="0">
                  <a:solidFill>
                    <a:schemeClr val="dk1"/>
                  </a:solidFill>
                  <a:latin typeface="Tahoma"/>
                  <a:ea typeface="Tahoma"/>
                  <a:cs typeface="Tahoma"/>
                  <a:sym typeface="Tahoma"/>
                </a:endParaRPr>
              </a:p>
              <a:p>
                <a:pPr marL="127000" marR="0" lvl="0" indent="-127000" algn="l" rtl="0">
                  <a:lnSpc>
                    <a:spcPct val="120000"/>
                  </a:lnSpc>
                  <a:spcBef>
                    <a:spcPts val="0"/>
                  </a:spcBef>
                  <a:spcAft>
                    <a:spcPts val="0"/>
                  </a:spcAft>
                  <a:buNone/>
                </a:pPr>
                <a:r>
                  <a:rPr lang="en-US" sz="1000" dirty="0">
                    <a:solidFill>
                      <a:schemeClr val="dk1"/>
                    </a:solidFill>
                    <a:latin typeface="Tahoma"/>
                    <a:ea typeface="Tahoma"/>
                    <a:cs typeface="Tahoma"/>
                    <a:sym typeface="Tahoma"/>
                  </a:rPr>
                  <a:t>Accuracy, completeness and </a:t>
                </a:r>
                <a:r>
                  <a:rPr lang="en-US" sz="1000" dirty="0" err="1">
                    <a:solidFill>
                      <a:schemeClr val="dk1"/>
                    </a:solidFill>
                    <a:latin typeface="Tahoma"/>
                    <a:ea typeface="Tahoma"/>
                    <a:cs typeface="Tahoma"/>
                    <a:sym typeface="Tahoma"/>
                  </a:rPr>
                  <a:t>reliabilty</a:t>
                </a:r>
                <a:endParaRPr sz="1100" dirty="0">
                  <a:solidFill>
                    <a:schemeClr val="dk1"/>
                  </a:solidFill>
                  <a:latin typeface="Tahoma"/>
                  <a:ea typeface="Tahoma"/>
                  <a:cs typeface="Tahoma"/>
                  <a:sym typeface="Tahoma"/>
                </a:endParaRPr>
              </a:p>
              <a:p>
                <a:pPr marL="127000" marR="0" lvl="0" indent="-127000" algn="l" rtl="0">
                  <a:lnSpc>
                    <a:spcPct val="120500"/>
                  </a:lnSpc>
                  <a:spcBef>
                    <a:spcPts val="0"/>
                  </a:spcBef>
                  <a:spcAft>
                    <a:spcPts val="0"/>
                  </a:spcAft>
                  <a:buNone/>
                </a:pPr>
                <a:r>
                  <a:rPr lang="en-US" sz="1000" dirty="0">
                    <a:solidFill>
                      <a:schemeClr val="dk1"/>
                    </a:solidFill>
                    <a:latin typeface="Tahoma"/>
                    <a:ea typeface="Tahoma"/>
                    <a:cs typeface="Tahoma"/>
                    <a:sym typeface="Tahoma"/>
                  </a:rPr>
                  <a:t>Transparency and consultation</a:t>
                </a:r>
                <a:endParaRPr sz="1100" dirty="0">
                  <a:solidFill>
                    <a:schemeClr val="dk1"/>
                  </a:solidFill>
                  <a:latin typeface="Tahoma"/>
                  <a:ea typeface="Tahoma"/>
                  <a:cs typeface="Tahoma"/>
                  <a:sym typeface="Tahoma"/>
                </a:endParaRPr>
              </a:p>
            </p:txBody>
          </p:sp>
        </p:grpSp>
      </p:grpSp>
      <p:sp>
        <p:nvSpPr>
          <p:cNvPr id="8" name="Rectangle 7"/>
          <p:cNvSpPr/>
          <p:nvPr/>
        </p:nvSpPr>
        <p:spPr>
          <a:xfrm>
            <a:off x="3564591" y="3524239"/>
            <a:ext cx="8044615" cy="369332"/>
          </a:xfrm>
          <a:prstGeom prst="rect">
            <a:avLst/>
          </a:prstGeom>
        </p:spPr>
        <p:txBody>
          <a:bodyPr wrap="square">
            <a:spAutoFit/>
          </a:bodyPr>
          <a:lstStyle/>
          <a:p>
            <a:pPr lvl="0"/>
            <a:r>
              <a:rPr lang="en-US" b="1" dirty="0">
                <a:solidFill>
                  <a:schemeClr val="dk1"/>
                </a:solidFill>
                <a:ea typeface="Calibri"/>
                <a:cs typeface="Calibri"/>
                <a:sym typeface="Calibri"/>
              </a:rPr>
              <a:t>Plan                         Design         </a:t>
            </a:r>
            <a:r>
              <a:rPr lang="en-US" sz="1600" b="1" dirty="0">
                <a:solidFill>
                  <a:schemeClr val="dk1"/>
                </a:solidFill>
                <a:ea typeface="Calibri"/>
                <a:cs typeface="Calibri"/>
                <a:sym typeface="Calibri"/>
              </a:rPr>
              <a:t>Implement and manage       </a:t>
            </a:r>
            <a:r>
              <a:rPr lang="en-US" b="1" dirty="0" err="1">
                <a:solidFill>
                  <a:schemeClr val="dk1"/>
                </a:solidFill>
                <a:ea typeface="Calibri"/>
                <a:cs typeface="Calibri"/>
                <a:sym typeface="Calibri"/>
              </a:rPr>
              <a:t>Analyse</a:t>
            </a:r>
            <a:r>
              <a:rPr lang="en-US" b="1" dirty="0">
                <a:solidFill>
                  <a:schemeClr val="dk1"/>
                </a:solidFill>
                <a:ea typeface="Calibri"/>
                <a:cs typeface="Calibri"/>
                <a:sym typeface="Calibri"/>
              </a:rPr>
              <a:t> and report</a:t>
            </a:r>
          </a:p>
        </p:txBody>
      </p:sp>
    </p:spTree>
    <p:extLst>
      <p:ext uri="{BB962C8B-B14F-4D97-AF65-F5344CB8AC3E}">
        <p14:creationId xmlns:p14="http://schemas.microsoft.com/office/powerpoint/2010/main" val="852594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48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883524"/>
            <a:ext cx="2591670" cy="2667532"/>
          </a:xfrm>
          <a:prstGeom prst="rect">
            <a:avLst/>
          </a:prstGeom>
          <a:noFill/>
          <a:ln>
            <a:noFill/>
          </a:ln>
        </p:spPr>
      </p:pic>
      <p:sp>
        <p:nvSpPr>
          <p:cNvPr id="2" name="Rectangle 1"/>
          <p:cNvSpPr/>
          <p:nvPr/>
        </p:nvSpPr>
        <p:spPr>
          <a:xfrm>
            <a:off x="4861825" y="2202238"/>
            <a:ext cx="4730782" cy="369332"/>
          </a:xfrm>
          <a:prstGeom prst="rect">
            <a:avLst/>
          </a:prstGeom>
        </p:spPr>
        <p:txBody>
          <a:bodyPr wrap="none">
            <a:spAutoFit/>
          </a:bodyPr>
          <a:lstStyle/>
          <a:p>
            <a:pPr lvl="0" algn="ctr"/>
            <a:r>
              <a:rPr lang="en-US" b="1" dirty="0">
                <a:solidFill>
                  <a:srgbClr val="0070C0"/>
                </a:solidFill>
                <a:latin typeface="Times New Roman"/>
                <a:ea typeface="Times New Roman"/>
                <a:cs typeface="Times New Roman"/>
                <a:sym typeface="Times New Roman"/>
              </a:rPr>
              <a:t>2. Planning and designing data collection tools</a:t>
            </a:r>
            <a:endParaRPr lang="en-US" dirty="0"/>
          </a:p>
        </p:txBody>
      </p:sp>
      <p:sp>
        <p:nvSpPr>
          <p:cNvPr id="12" name="Google Shape;300;p8"/>
          <p:cNvSpPr/>
          <p:nvPr/>
        </p:nvSpPr>
        <p:spPr>
          <a:xfrm>
            <a:off x="3321847" y="2455803"/>
            <a:ext cx="8028695" cy="2477561"/>
          </a:xfrm>
          <a:prstGeom prst="rect">
            <a:avLst/>
          </a:prstGeom>
          <a:noFill/>
          <a:ln>
            <a:noFill/>
          </a:ln>
        </p:spPr>
        <p:txBody>
          <a:bodyPr spcFirstLastPara="1" wrap="square" lIns="91425" tIns="45700" rIns="91425" bIns="45700" anchor="ctr" anchorCtr="0">
            <a:spAutoFit/>
          </a:bodyPr>
          <a:lstStyle/>
          <a:p>
            <a:pPr marL="0" marR="0" lvl="0" indent="0" algn="just" rtl="0">
              <a:lnSpc>
                <a:spcPct val="100000"/>
              </a:lnSpc>
              <a:spcBef>
                <a:spcPts val="0"/>
              </a:spcBef>
              <a:spcAft>
                <a:spcPts val="0"/>
              </a:spcAft>
              <a:buClr>
                <a:schemeClr val="dk1"/>
              </a:buClr>
              <a:buSzPts val="1200"/>
              <a:buFont typeface="Calibri"/>
              <a:buNone/>
            </a:pPr>
            <a:endParaRPr sz="1100" b="0" i="0" u="none" strike="noStrike" cap="none"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000"/>
              <a:buFont typeface="Times New Roman"/>
              <a:buNone/>
            </a:pPr>
            <a:r>
              <a:rPr lang="en-US" b="1" dirty="0">
                <a:solidFill>
                  <a:schemeClr val="dk1"/>
                </a:solidFill>
                <a:latin typeface="Times New Roman"/>
                <a:ea typeface="Times New Roman"/>
                <a:cs typeface="Times New Roman"/>
                <a:sym typeface="Times New Roman"/>
              </a:rPr>
              <a:t>Rigorous planning and designing for data collection can improve the quality of the approach and methods of data collection and, therefore, the quality of collected data. </a:t>
            </a:r>
            <a:endParaRPr b="1"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000"/>
              <a:buFont typeface="Times New Roman"/>
              <a:buNone/>
            </a:pPr>
            <a:r>
              <a:rPr lang="en-US" b="1" dirty="0">
                <a:solidFill>
                  <a:schemeClr val="dk1"/>
                </a:solidFill>
                <a:latin typeface="Times New Roman"/>
                <a:ea typeface="Times New Roman"/>
                <a:cs typeface="Times New Roman"/>
                <a:sym typeface="Times New Roman"/>
              </a:rPr>
              <a:t>It is imperative to identify the approach intended for use to monitor or evaluate an intervention, and then to establish a data collection plan. Selecting an appropriate approach will also allow a relevant assessment of the monitoring or evaluation questions guiding any review, taking into account the specific context, existing constraints, access, timing, budget and availability of data.</a:t>
            </a:r>
            <a:endParaRPr sz="1600" dirty="0"/>
          </a:p>
        </p:txBody>
      </p:sp>
    </p:spTree>
    <p:extLst>
      <p:ext uri="{BB962C8B-B14F-4D97-AF65-F5344CB8AC3E}">
        <p14:creationId xmlns:p14="http://schemas.microsoft.com/office/powerpoint/2010/main" val="1306235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98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6539" y="2621999"/>
            <a:ext cx="2591670" cy="2667532"/>
          </a:xfrm>
          <a:prstGeom prst="rect">
            <a:avLst/>
          </a:prstGeom>
          <a:noFill/>
          <a:ln>
            <a:noFill/>
          </a:ln>
        </p:spPr>
      </p:pic>
      <p:sp>
        <p:nvSpPr>
          <p:cNvPr id="2" name="Rectangle 1"/>
          <p:cNvSpPr/>
          <p:nvPr/>
        </p:nvSpPr>
        <p:spPr>
          <a:xfrm>
            <a:off x="3395913" y="2038722"/>
            <a:ext cx="7801782" cy="2800767"/>
          </a:xfrm>
          <a:prstGeom prst="rect">
            <a:avLst/>
          </a:prstGeom>
        </p:spPr>
        <p:txBody>
          <a:bodyPr wrap="square">
            <a:spAutoFit/>
          </a:bodyPr>
          <a:lstStyle/>
          <a:p>
            <a:pPr lvl="0" algn="just"/>
            <a:r>
              <a:rPr lang="en-US" sz="1600" b="1" u="sng" dirty="0">
                <a:solidFill>
                  <a:srgbClr val="C00000"/>
                </a:solidFill>
                <a:latin typeface="Times New Roman"/>
                <a:ea typeface="Times New Roman"/>
                <a:cs typeface="Times New Roman"/>
                <a:sym typeface="Times New Roman"/>
              </a:rPr>
              <a:t>Data governance </a:t>
            </a:r>
          </a:p>
          <a:p>
            <a:pPr lvl="0" algn="just"/>
            <a:endParaRPr lang="en-US" sz="1600" b="1" dirty="0">
              <a:solidFill>
                <a:srgbClr val="C00000"/>
              </a:solidFill>
              <a:latin typeface="Times New Roman"/>
              <a:ea typeface="Times New Roman"/>
              <a:cs typeface="Times New Roman"/>
              <a:sym typeface="Times New Roman"/>
            </a:endParaRP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represents the framework used to manage the organizational structures, policies, fundamentals and quality that ensures accurate and risk-free migration data and information. </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It establishes standards, accountability and responsibilities and ensures that migration data and information use are of maximum value, while managing the cost and quality of handling the information. </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Data governance enforces the consistent and integrated of all members of the project. </a:t>
            </a:r>
          </a:p>
          <a:p>
            <a:pPr lvl="0" algn="just"/>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603166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095133" y="2107780"/>
            <a:ext cx="8103909" cy="4031873"/>
          </a:xfrm>
          <a:prstGeom prst="rect">
            <a:avLst/>
          </a:prstGeom>
        </p:spPr>
        <p:txBody>
          <a:bodyPr wrap="square">
            <a:spAutoFit/>
          </a:bodyPr>
          <a:lstStyle/>
          <a:p>
            <a:pPr lvl="0" algn="just"/>
            <a:r>
              <a:rPr lang="en-US" sz="1600" b="1" u="sng" dirty="0">
                <a:solidFill>
                  <a:srgbClr val="C00000"/>
                </a:solidFill>
                <a:latin typeface="Times New Roman"/>
                <a:ea typeface="Times New Roman"/>
                <a:cs typeface="Times New Roman"/>
                <a:sym typeface="Times New Roman"/>
              </a:rPr>
              <a:t>How is it relevant to work?</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Data governance allows to view data as an asset in every intervention and, most importantly, it is the foundation upon which all initiatives can rest. </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It is important to keep in mind the migration data life cycle throughout the whole project cycle. </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This includes the planning and designing, capturing and developing, organizing, storing and protecting, using, monitoring and reviewing, and eventually improving, the data or disposing of it.</a:t>
            </a:r>
          </a:p>
          <a:p>
            <a:pPr lvl="0"/>
            <a:r>
              <a:rPr lang="en-US" sz="1600" dirty="0">
                <a:solidFill>
                  <a:schemeClr val="dk1"/>
                </a:solidFill>
                <a:ea typeface="Calibri"/>
                <a:cs typeface="Calibri"/>
                <a:sym typeface="Calibri"/>
              </a:rPr>
              <a:t> </a:t>
            </a:r>
          </a:p>
          <a:p>
            <a:pPr lvl="0" algn="ctr"/>
            <a:r>
              <a:rPr lang="en-US" sz="1600" b="1" dirty="0">
                <a:solidFill>
                  <a:schemeClr val="dk1"/>
                </a:solidFill>
                <a:latin typeface="Times New Roman"/>
                <a:ea typeface="Times New Roman"/>
                <a:cs typeface="Times New Roman"/>
                <a:sym typeface="Times New Roman"/>
              </a:rPr>
              <a:t>Key concepts to look out for:</a:t>
            </a:r>
          </a:p>
          <a:p>
            <a:pPr marL="342900" lvl="0" indent="-342900" algn="ctr">
              <a:buClr>
                <a:srgbClr val="24A9E1"/>
              </a:buClr>
              <a:buSzPts val="2000"/>
              <a:buFont typeface="Noto Sans Symbols"/>
              <a:buChar char="▪"/>
            </a:pPr>
            <a:r>
              <a:rPr lang="en-US" sz="1600" b="1" dirty="0">
                <a:solidFill>
                  <a:srgbClr val="24A9E1"/>
                </a:solidFill>
                <a:latin typeface="Times New Roman"/>
                <a:ea typeface="Times New Roman"/>
                <a:cs typeface="Times New Roman"/>
                <a:sym typeface="Times New Roman"/>
              </a:rPr>
              <a:t>Data steward</a:t>
            </a:r>
          </a:p>
          <a:p>
            <a:pPr marL="342900" lvl="0" indent="-342900" algn="ctr">
              <a:buClr>
                <a:srgbClr val="24A9E1"/>
              </a:buClr>
              <a:buSzPts val="2000"/>
              <a:buFont typeface="Noto Sans Symbols"/>
              <a:buChar char="▪"/>
            </a:pPr>
            <a:r>
              <a:rPr lang="en-US" sz="1600" b="1" dirty="0">
                <a:solidFill>
                  <a:srgbClr val="24A9E1"/>
                </a:solidFill>
                <a:latin typeface="Times New Roman"/>
                <a:ea typeface="Times New Roman"/>
                <a:cs typeface="Times New Roman"/>
                <a:sym typeface="Times New Roman"/>
              </a:rPr>
              <a:t>Roles and responsibilities</a:t>
            </a:r>
          </a:p>
          <a:p>
            <a:pPr marL="342900" lvl="0" indent="-342900" algn="ctr">
              <a:buClr>
                <a:srgbClr val="24A9E1"/>
              </a:buClr>
              <a:buSzPts val="2000"/>
              <a:buFont typeface="Noto Sans Symbols"/>
              <a:buChar char="▪"/>
            </a:pPr>
            <a:r>
              <a:rPr lang="en-US" sz="1600" b="1" dirty="0">
                <a:solidFill>
                  <a:srgbClr val="24A9E1"/>
                </a:solidFill>
                <a:latin typeface="Times New Roman"/>
                <a:ea typeface="Times New Roman"/>
                <a:cs typeface="Times New Roman"/>
                <a:sym typeface="Times New Roman"/>
              </a:rPr>
              <a:t>Data quality</a:t>
            </a:r>
          </a:p>
          <a:p>
            <a:pPr marL="342900" lvl="0" indent="-342900" algn="ctr">
              <a:buClr>
                <a:srgbClr val="24A9E1"/>
              </a:buClr>
              <a:buSzPts val="2000"/>
              <a:buFont typeface="Noto Sans Symbols"/>
              <a:buChar char="▪"/>
            </a:pPr>
            <a:r>
              <a:rPr lang="en-US" sz="1600" b="1" dirty="0">
                <a:solidFill>
                  <a:srgbClr val="24A9E1"/>
                </a:solidFill>
                <a:latin typeface="Times New Roman"/>
                <a:ea typeface="Times New Roman"/>
                <a:cs typeface="Times New Roman"/>
                <a:sym typeface="Times New Roman"/>
              </a:rPr>
              <a:t>Data classification for security and privacy</a:t>
            </a:r>
          </a:p>
          <a:p>
            <a:pPr marL="342900" lvl="0" indent="-342900" algn="ctr">
              <a:buClr>
                <a:srgbClr val="24A9E1"/>
              </a:buClr>
              <a:buSzPts val="2000"/>
              <a:buFont typeface="Noto Sans Symbols"/>
              <a:buChar char="▪"/>
            </a:pPr>
            <a:r>
              <a:rPr lang="en-US" sz="1600" b="1" dirty="0">
                <a:solidFill>
                  <a:srgbClr val="24A9E1"/>
                </a:solidFill>
                <a:latin typeface="Times New Roman"/>
                <a:ea typeface="Times New Roman"/>
                <a:cs typeface="Times New Roman"/>
                <a:sym typeface="Times New Roman"/>
              </a:rPr>
              <a:t>Data processing, including collection and use</a:t>
            </a:r>
          </a:p>
          <a:p>
            <a:pPr lvl="0"/>
            <a:endParaRPr lang="en-US" sz="1600" dirty="0">
              <a:solidFill>
                <a:schemeClr val="dk1"/>
              </a:solidFill>
              <a:ea typeface="Calibri"/>
              <a:cs typeface="Calibri"/>
              <a:sym typeface="Calibri"/>
            </a:endParaRPr>
          </a:p>
        </p:txBody>
      </p:sp>
    </p:spTree>
    <p:extLst>
      <p:ext uri="{BB962C8B-B14F-4D97-AF65-F5344CB8AC3E}">
        <p14:creationId xmlns:p14="http://schemas.microsoft.com/office/powerpoint/2010/main" val="365446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04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7025" y="2922144"/>
            <a:ext cx="2591670" cy="2667532"/>
          </a:xfrm>
          <a:prstGeom prst="rect">
            <a:avLst/>
          </a:prstGeom>
          <a:noFill/>
          <a:ln>
            <a:noFill/>
          </a:ln>
        </p:spPr>
      </p:pic>
      <p:sp>
        <p:nvSpPr>
          <p:cNvPr id="2" name="Rectangle 1"/>
          <p:cNvSpPr/>
          <p:nvPr/>
        </p:nvSpPr>
        <p:spPr>
          <a:xfrm>
            <a:off x="3467094" y="2053297"/>
            <a:ext cx="7611018" cy="3200876"/>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Planning for data collection</a:t>
            </a:r>
            <a:endParaRPr lang="en-US" sz="1600" dirty="0"/>
          </a:p>
          <a:p>
            <a:pPr lvl="2" algn="ctr"/>
            <a:endParaRPr lang="en-US" sz="2000" b="1" dirty="0">
              <a:solidFill>
                <a:schemeClr val="accent2"/>
              </a:solidFill>
              <a:latin typeface="Times New Roman"/>
              <a:ea typeface="Times New Roman"/>
              <a:cs typeface="Times New Roman"/>
              <a:sym typeface="Times New Roman"/>
            </a:endParaRPr>
          </a:p>
          <a:p>
            <a:pPr marL="342900" lvl="0" indent="-342900" algn="just">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When planning for data collection, basic considerations ensure that the data to be collected and </a:t>
            </a:r>
            <a:r>
              <a:rPr lang="en-US" b="1" dirty="0" err="1">
                <a:solidFill>
                  <a:schemeClr val="dk1"/>
                </a:solidFill>
                <a:latin typeface="Times New Roman"/>
                <a:ea typeface="Times New Roman"/>
                <a:cs typeface="Times New Roman"/>
                <a:sym typeface="Times New Roman"/>
              </a:rPr>
              <a:t>analysed</a:t>
            </a:r>
            <a:r>
              <a:rPr lang="en-US" b="1" dirty="0">
                <a:solidFill>
                  <a:schemeClr val="dk1"/>
                </a:solidFill>
                <a:latin typeface="Times New Roman"/>
                <a:ea typeface="Times New Roman"/>
                <a:cs typeface="Times New Roman"/>
                <a:sym typeface="Times New Roman"/>
              </a:rPr>
              <a:t> is valid and reliable: purpose for data collection, methodology for data collection, resources for data collection and timing for data collection.</a:t>
            </a:r>
            <a:endParaRPr lang="en-US" sz="1600" dirty="0"/>
          </a:p>
          <a:p>
            <a:pPr marL="342900" lvl="0" indent="-342900" algn="just">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Qualitative, quantitative or mixed methods approach to collect data can be considered in that respect.</a:t>
            </a:r>
            <a:endParaRPr lang="en-US" sz="1600" dirty="0"/>
          </a:p>
        </p:txBody>
      </p:sp>
    </p:spTree>
    <p:extLst>
      <p:ext uri="{BB962C8B-B14F-4D97-AF65-F5344CB8AC3E}">
        <p14:creationId xmlns:p14="http://schemas.microsoft.com/office/powerpoint/2010/main" val="1282336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grpSp>
        <p:nvGrpSpPr>
          <p:cNvPr id="11" name="Group 10"/>
          <p:cNvGrpSpPr/>
          <p:nvPr/>
        </p:nvGrpSpPr>
        <p:grpSpPr>
          <a:xfrm>
            <a:off x="3723589" y="2150532"/>
            <a:ext cx="5816337" cy="4142100"/>
            <a:chOff x="1699569" y="1595964"/>
            <a:chExt cx="6127267" cy="4707469"/>
          </a:xfrm>
        </p:grpSpPr>
        <p:sp>
          <p:nvSpPr>
            <p:cNvPr id="12" name="Google Shape;373;p12"/>
            <p:cNvSpPr/>
            <p:nvPr/>
          </p:nvSpPr>
          <p:spPr>
            <a:xfrm>
              <a:off x="1699569" y="1595964"/>
              <a:ext cx="6127267"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smtClean="0">
                  <a:solidFill>
                    <a:srgbClr val="0070C0"/>
                  </a:solidFill>
                  <a:latin typeface="Times New Roman"/>
                  <a:ea typeface="Times New Roman"/>
                  <a:cs typeface="Times New Roman"/>
                  <a:sym typeface="Times New Roman"/>
                </a:rPr>
                <a:t>Key </a:t>
              </a:r>
              <a:r>
                <a:rPr lang="en-US" b="1" dirty="0">
                  <a:solidFill>
                    <a:srgbClr val="0070C0"/>
                  </a:solidFill>
                  <a:latin typeface="Times New Roman"/>
                  <a:ea typeface="Times New Roman"/>
                  <a:cs typeface="Times New Roman"/>
                  <a:sym typeface="Times New Roman"/>
                </a:rPr>
                <a:t>considerations when planning for data </a:t>
              </a:r>
              <a:r>
                <a:rPr lang="en-US" b="1" dirty="0" smtClean="0">
                  <a:solidFill>
                    <a:srgbClr val="0070C0"/>
                  </a:solidFill>
                  <a:latin typeface="Times New Roman"/>
                  <a:ea typeface="Times New Roman"/>
                  <a:cs typeface="Times New Roman"/>
                  <a:sym typeface="Times New Roman"/>
                </a:rPr>
                <a:t>collection</a:t>
              </a:r>
              <a:endParaRPr sz="1600" b="1" dirty="0">
                <a:solidFill>
                  <a:schemeClr val="dk1"/>
                </a:solidFill>
                <a:latin typeface="Calibri"/>
                <a:ea typeface="Calibri"/>
                <a:cs typeface="Calibri"/>
                <a:sym typeface="Calibri"/>
              </a:endParaRPr>
            </a:p>
          </p:txBody>
        </p:sp>
        <p:pic>
          <p:nvPicPr>
            <p:cNvPr id="13" name="Google Shape;374;p12"/>
            <p:cNvPicPr preferRelativeResize="0"/>
            <p:nvPr/>
          </p:nvPicPr>
          <p:blipFill rotWithShape="1">
            <a:blip r:embed="rId4">
              <a:alphaModFix/>
            </a:blip>
            <a:srcRect/>
            <a:stretch/>
          </p:blipFill>
          <p:spPr>
            <a:xfrm>
              <a:off x="1741714" y="2325188"/>
              <a:ext cx="5381897" cy="3978245"/>
            </a:xfrm>
            <a:prstGeom prst="rect">
              <a:avLst/>
            </a:prstGeom>
            <a:noFill/>
            <a:ln>
              <a:noFill/>
            </a:ln>
          </p:spPr>
        </p:pic>
      </p:grpSp>
    </p:spTree>
    <p:extLst>
      <p:ext uri="{BB962C8B-B14F-4D97-AF65-F5344CB8AC3E}">
        <p14:creationId xmlns:p14="http://schemas.microsoft.com/office/powerpoint/2010/main" val="193742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74165" y="3759607"/>
            <a:ext cx="2591670" cy="2667532"/>
          </a:xfrm>
          <a:prstGeom prst="rect">
            <a:avLst/>
          </a:prstGeom>
          <a:noFill/>
          <a:ln>
            <a:noFill/>
          </a:ln>
        </p:spPr>
      </p:pic>
      <p:sp>
        <p:nvSpPr>
          <p:cNvPr id="2" name="Rectangle 1"/>
          <p:cNvSpPr/>
          <p:nvPr/>
        </p:nvSpPr>
        <p:spPr>
          <a:xfrm>
            <a:off x="3165835" y="2053297"/>
            <a:ext cx="8264165" cy="3970318"/>
          </a:xfrm>
          <a:prstGeom prst="rect">
            <a:avLst/>
          </a:prstGeom>
        </p:spPr>
        <p:txBody>
          <a:bodyPr wrap="square">
            <a:spAutoFit/>
          </a:bodyPr>
          <a:lstStyle/>
          <a:p>
            <a:pPr lvl="0" algn="ctr">
              <a:lnSpc>
                <a:spcPct val="150000"/>
              </a:lnSpc>
            </a:pPr>
            <a:r>
              <a:rPr lang="en-US" b="1" dirty="0">
                <a:solidFill>
                  <a:srgbClr val="C00000"/>
                </a:solidFill>
                <a:latin typeface="Times New Roman"/>
                <a:ea typeface="Times New Roman"/>
                <a:cs typeface="Times New Roman"/>
                <a:sym typeface="Times New Roman"/>
              </a:rPr>
              <a:t>Purpose for data collection</a:t>
            </a:r>
            <a:endParaRPr lang="en-US" sz="1600" dirty="0"/>
          </a:p>
          <a:p>
            <a:pPr marL="342900" lvl="0" indent="-342900" algn="ctr">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Identifying the purpose of data collection aims to address different information needs, and information needs of monitoring may also differ from those of evaluation.</a:t>
            </a:r>
            <a:endParaRPr lang="en-US" b="1" dirty="0">
              <a:solidFill>
                <a:srgbClr val="0070C0"/>
              </a:solidFill>
              <a:latin typeface="Times New Roman"/>
              <a:ea typeface="Times New Roman"/>
              <a:cs typeface="Times New Roman"/>
              <a:sym typeface="Times New Roman"/>
            </a:endParaRPr>
          </a:p>
          <a:p>
            <a:pPr lvl="0" algn="ctr">
              <a:lnSpc>
                <a:spcPct val="150000"/>
              </a:lnSpc>
            </a:pPr>
            <a:r>
              <a:rPr lang="en-US" sz="1600" b="1" i="1" dirty="0">
                <a:solidFill>
                  <a:srgbClr val="996633"/>
                </a:solidFill>
                <a:latin typeface="Times New Roman"/>
                <a:ea typeface="Times New Roman"/>
                <a:cs typeface="Times New Roman"/>
                <a:sym typeface="Times New Roman"/>
              </a:rPr>
              <a:t>Some questions to ask:</a:t>
            </a:r>
          </a:p>
          <a:p>
            <a:pPr marL="285750" lvl="0"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Is the data collected for the purpose of monitoring or evaluation?</a:t>
            </a:r>
          </a:p>
          <a:p>
            <a:pPr marL="285750" lvl="0"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What are the main information needs?</a:t>
            </a:r>
          </a:p>
          <a:p>
            <a:pPr marL="285750" lvl="0"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What are the objectives, outcomes, outputs and activities being monitored or evaluated?</a:t>
            </a:r>
          </a:p>
          <a:p>
            <a:pPr marL="285750" lvl="0"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What are the expected results (intermediate and long term)?</a:t>
            </a:r>
          </a:p>
          <a:p>
            <a:pPr marL="285750" lvl="0"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Which stakeholder’s information needs will the data address?</a:t>
            </a:r>
            <a:endParaRPr lang="en-US" sz="1600" b="1" dirty="0">
              <a:solidFill>
                <a:srgbClr val="996633"/>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7986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661621" y="1968370"/>
            <a:ext cx="8768379" cy="4324261"/>
          </a:xfrm>
          <a:prstGeom prst="rect">
            <a:avLst/>
          </a:prstGeom>
        </p:spPr>
        <p:txBody>
          <a:bodyPr wrap="square">
            <a:spAutoFit/>
          </a:bodyPr>
          <a:lstStyle/>
          <a:p>
            <a:pPr lvl="0" algn="ctr"/>
            <a:endParaRPr lang="en-US" sz="1400" b="1" dirty="0">
              <a:solidFill>
                <a:srgbClr val="0070C0"/>
              </a:solidFill>
              <a:latin typeface="Times New Roman"/>
              <a:ea typeface="Times New Roman"/>
              <a:cs typeface="Times New Roman"/>
              <a:sym typeface="Times New Roman"/>
            </a:endParaRPr>
          </a:p>
          <a:p>
            <a:pPr lvl="0" algn="ctr"/>
            <a:r>
              <a:rPr lang="en-US" sz="1600" b="1" dirty="0">
                <a:solidFill>
                  <a:srgbClr val="C00000"/>
                </a:solidFill>
                <a:latin typeface="Times New Roman"/>
                <a:ea typeface="Times New Roman"/>
                <a:cs typeface="Times New Roman"/>
                <a:sym typeface="Times New Roman"/>
              </a:rPr>
              <a:t>Methods for data collection</a:t>
            </a:r>
          </a:p>
          <a:p>
            <a:pPr lvl="0" algn="ctr"/>
            <a:endParaRPr lang="en-US" sz="1400" b="1" dirty="0">
              <a:solidFill>
                <a:srgbClr val="0070C0"/>
              </a:solidFill>
              <a:latin typeface="Times New Roman"/>
              <a:ea typeface="Times New Roman"/>
              <a:cs typeface="Times New Roman"/>
              <a:sym typeface="Times New Roman"/>
            </a:endParaRPr>
          </a:p>
          <a:p>
            <a:pPr marL="285750" lvl="0" indent="-285750">
              <a:lnSpc>
                <a:spcPct val="150000"/>
              </a:lnSpc>
              <a:buClr>
                <a:schemeClr val="dk1"/>
              </a:buClr>
              <a:buSzPts val="1800"/>
              <a:buFont typeface="Arial"/>
              <a:buChar char="•"/>
            </a:pPr>
            <a:r>
              <a:rPr lang="en-US" sz="1400" b="1" dirty="0">
                <a:solidFill>
                  <a:schemeClr val="dk1"/>
                </a:solidFill>
                <a:latin typeface="Times New Roman"/>
                <a:ea typeface="Times New Roman"/>
                <a:cs typeface="Times New Roman"/>
                <a:sym typeface="Times New Roman"/>
              </a:rPr>
              <a:t>Several aspects need to be considered, such as identifying the source of the data, the frequency of data collection, knowing how data </a:t>
            </a:r>
            <a:endParaRPr lang="en-US" sz="1400" b="1" dirty="0" smtClean="0">
              <a:solidFill>
                <a:schemeClr val="dk1"/>
              </a:solidFill>
              <a:latin typeface="Times New Roman"/>
              <a:ea typeface="Times New Roman"/>
              <a:cs typeface="Times New Roman"/>
              <a:sym typeface="Times New Roman"/>
            </a:endParaRPr>
          </a:p>
          <a:p>
            <a:pPr lvl="0">
              <a:lnSpc>
                <a:spcPct val="150000"/>
              </a:lnSpc>
              <a:buClr>
                <a:schemeClr val="dk1"/>
              </a:buClr>
              <a:buSzPts val="1800"/>
            </a:pPr>
            <a:r>
              <a:rPr lang="en-US" sz="1400" b="1" dirty="0" smtClean="0">
                <a:solidFill>
                  <a:schemeClr val="dk1"/>
                </a:solidFill>
                <a:latin typeface="Times New Roman"/>
                <a:ea typeface="Times New Roman"/>
                <a:cs typeface="Times New Roman"/>
                <a:sym typeface="Times New Roman"/>
              </a:rPr>
              <a:t>will </a:t>
            </a:r>
            <a:r>
              <a:rPr lang="en-US" sz="1400" b="1" dirty="0">
                <a:solidFill>
                  <a:schemeClr val="dk1"/>
                </a:solidFill>
                <a:latin typeface="Times New Roman"/>
                <a:ea typeface="Times New Roman"/>
                <a:cs typeface="Times New Roman"/>
                <a:sym typeface="Times New Roman"/>
              </a:rPr>
              <a:t>be measured, by whom and how many people will collect data and selecting the appropriate methodology in order to design the </a:t>
            </a:r>
            <a:endParaRPr lang="en-US" sz="1400" b="1" dirty="0" smtClean="0">
              <a:solidFill>
                <a:schemeClr val="dk1"/>
              </a:solidFill>
              <a:latin typeface="Times New Roman"/>
              <a:ea typeface="Times New Roman"/>
              <a:cs typeface="Times New Roman"/>
              <a:sym typeface="Times New Roman"/>
            </a:endParaRPr>
          </a:p>
          <a:p>
            <a:pPr lvl="0">
              <a:lnSpc>
                <a:spcPct val="150000"/>
              </a:lnSpc>
              <a:buClr>
                <a:schemeClr val="dk1"/>
              </a:buClr>
              <a:buSzPts val="1800"/>
            </a:pPr>
            <a:r>
              <a:rPr lang="en-US" sz="1400" b="1" dirty="0" smtClean="0">
                <a:solidFill>
                  <a:schemeClr val="dk1"/>
                </a:solidFill>
                <a:latin typeface="Times New Roman"/>
                <a:ea typeface="Times New Roman"/>
                <a:cs typeface="Times New Roman"/>
                <a:sym typeface="Times New Roman"/>
              </a:rPr>
              <a:t>right </a:t>
            </a:r>
            <a:r>
              <a:rPr lang="en-US" sz="1400" b="1" dirty="0">
                <a:solidFill>
                  <a:schemeClr val="dk1"/>
                </a:solidFill>
                <a:latin typeface="Times New Roman"/>
                <a:ea typeface="Times New Roman"/>
                <a:cs typeface="Times New Roman"/>
                <a:sym typeface="Times New Roman"/>
              </a:rPr>
              <a:t>data collection tool/s.</a:t>
            </a:r>
          </a:p>
          <a:p>
            <a:pPr marL="285750" lvl="0" indent="-285750" algn="ctr">
              <a:lnSpc>
                <a:spcPct val="150000"/>
              </a:lnSpc>
              <a:buClr>
                <a:srgbClr val="996633"/>
              </a:buClr>
              <a:buSzPts val="1800"/>
              <a:buFont typeface="Arial"/>
              <a:buChar char="•"/>
            </a:pPr>
            <a:r>
              <a:rPr lang="en-US" sz="1400" b="1" dirty="0">
                <a:solidFill>
                  <a:srgbClr val="996633"/>
                </a:solidFill>
                <a:latin typeface="Times New Roman"/>
                <a:ea typeface="Times New Roman"/>
                <a:cs typeface="Times New Roman"/>
                <a:sym typeface="Times New Roman"/>
              </a:rPr>
              <a:t>Some questions to ask:</a:t>
            </a:r>
          </a:p>
          <a:p>
            <a:pPr marL="285750" lvl="0" indent="-285750" algn="ctr">
              <a:lnSpc>
                <a:spcPct val="150000"/>
              </a:lnSpc>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What are the criteria and questions to be addressed in the data collection tools?</a:t>
            </a:r>
          </a:p>
          <a:p>
            <a:pPr marL="285750" lvl="0" indent="-285750" algn="ctr">
              <a:lnSpc>
                <a:spcPct val="150000"/>
              </a:lnSpc>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What type of data is needed to answer the information needs?</a:t>
            </a:r>
          </a:p>
          <a:p>
            <a:pPr marL="285750" lvl="0" indent="-285750" algn="ctr">
              <a:lnSpc>
                <a:spcPct val="150000"/>
              </a:lnSpc>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Are multiple data sources required/used to answer the information needs?</a:t>
            </a:r>
          </a:p>
          <a:p>
            <a:pPr marL="285750" lvl="0" indent="-285750" algn="ctr">
              <a:lnSpc>
                <a:spcPct val="150000"/>
              </a:lnSpc>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What types of data already exist?</a:t>
            </a:r>
          </a:p>
          <a:p>
            <a:pPr marL="285750" lvl="0" indent="-285750" algn="ctr">
              <a:lnSpc>
                <a:spcPct val="150000"/>
              </a:lnSpc>
              <a:buClr>
                <a:srgbClr val="996633"/>
              </a:buClr>
              <a:buSzPts val="1800"/>
              <a:buFont typeface="Noto Sans Symbols"/>
              <a:buChar char="⮚"/>
            </a:pPr>
            <a:r>
              <a:rPr lang="en-US" sz="1400" b="1" dirty="0">
                <a:solidFill>
                  <a:srgbClr val="996633"/>
                </a:solidFill>
                <a:latin typeface="Times New Roman"/>
                <a:ea typeface="Times New Roman"/>
                <a:cs typeface="Times New Roman"/>
                <a:sym typeface="Times New Roman"/>
              </a:rPr>
              <a:t>What data is missing?</a:t>
            </a:r>
            <a:endParaRPr lang="en-US" sz="1400" b="1" dirty="0">
              <a:solidFill>
                <a:srgbClr val="996633"/>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3">
            <a:alphaModFix/>
          </a:blip>
          <a:srcRect/>
          <a:stretch/>
        </p:blipFill>
        <p:spPr>
          <a:xfrm>
            <a:off x="69951" y="3825154"/>
            <a:ext cx="2591670" cy="2667532"/>
          </a:xfrm>
          <a:prstGeom prst="rect">
            <a:avLst/>
          </a:prstGeom>
          <a:noFill/>
          <a:ln>
            <a:noFill/>
          </a:ln>
        </p:spPr>
      </p:pic>
    </p:spTree>
    <p:extLst>
      <p:ext uri="{BB962C8B-B14F-4D97-AF65-F5344CB8AC3E}">
        <p14:creationId xmlns:p14="http://schemas.microsoft.com/office/powerpoint/2010/main" val="2977555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933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73729" y="3291476"/>
            <a:ext cx="2591670" cy="2667532"/>
          </a:xfrm>
          <a:prstGeom prst="rect">
            <a:avLst/>
          </a:prstGeom>
          <a:noFill/>
          <a:ln>
            <a:noFill/>
          </a:ln>
        </p:spPr>
      </p:pic>
      <p:sp>
        <p:nvSpPr>
          <p:cNvPr id="2" name="Rectangle 1"/>
          <p:cNvSpPr/>
          <p:nvPr/>
        </p:nvSpPr>
        <p:spPr>
          <a:xfrm>
            <a:off x="3321847" y="2053297"/>
            <a:ext cx="8235885" cy="3693319"/>
          </a:xfrm>
          <a:prstGeom prst="rect">
            <a:avLst/>
          </a:prstGeom>
        </p:spPr>
        <p:txBody>
          <a:bodyPr wrap="square">
            <a:spAutoFit/>
          </a:bodyPr>
          <a:lstStyle/>
          <a:p>
            <a:pPr lvl="0" algn="ctr"/>
            <a:r>
              <a:rPr lang="en-US" b="1" dirty="0">
                <a:solidFill>
                  <a:srgbClr val="C00000"/>
                </a:solidFill>
                <a:latin typeface="Times New Roman"/>
                <a:ea typeface="Times New Roman"/>
                <a:cs typeface="Times New Roman"/>
                <a:sym typeface="Times New Roman"/>
              </a:rPr>
              <a:t>Resources for data collection</a:t>
            </a:r>
            <a:endParaRPr lang="en-US" sz="1600" dirty="0"/>
          </a:p>
          <a:p>
            <a:pPr lvl="0" algn="ctr"/>
            <a:endParaRPr lang="en-US" sz="1600" b="1" dirty="0">
              <a:solidFill>
                <a:srgbClr val="0070C0"/>
              </a:solidFill>
              <a:latin typeface="Times New Roman"/>
              <a:ea typeface="Times New Roman"/>
              <a:cs typeface="Times New Roman"/>
              <a:sym typeface="Times New Roman"/>
            </a:endParaRPr>
          </a:p>
          <a:p>
            <a:pPr marL="742950" lvl="1" indent="-285750" algn="jus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Resources will be enabling the implementation of choices.</a:t>
            </a:r>
          </a:p>
          <a:p>
            <a:pPr lvl="1" algn="just"/>
            <a:r>
              <a:rPr lang="en-US" sz="1600" b="1" dirty="0">
                <a:solidFill>
                  <a:schemeClr val="dk1"/>
                </a:solidFill>
                <a:latin typeface="Times New Roman"/>
                <a:ea typeface="Times New Roman"/>
                <a:cs typeface="Times New Roman"/>
                <a:sym typeface="Times New Roman"/>
              </a:rPr>
              <a:t> </a:t>
            </a:r>
          </a:p>
          <a:p>
            <a:pPr lvl="1" algn="ctr">
              <a:lnSpc>
                <a:spcPct val="150000"/>
              </a:lnSpc>
            </a:pPr>
            <a:r>
              <a:rPr lang="en-US" sz="1600" b="1" dirty="0">
                <a:solidFill>
                  <a:srgbClr val="996633"/>
                </a:solidFill>
                <a:latin typeface="Times New Roman"/>
                <a:ea typeface="Times New Roman"/>
                <a:cs typeface="Times New Roman"/>
                <a:sym typeface="Times New Roman"/>
              </a:rPr>
              <a:t>Some questions to ask:</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Are there enough resources, such as staff and budget, to collect the data on a frequent basis?</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Who is responsible for collecting the data? Will external enumerators need to be hired?</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How will enumerators get to the data collection sites? What are the related costs?</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Are additional costs for data collection and analysis required?</a:t>
            </a:r>
            <a:endParaRPr lang="en-US" sz="1600" dirty="0"/>
          </a:p>
        </p:txBody>
      </p:sp>
    </p:spTree>
    <p:extLst>
      <p:ext uri="{BB962C8B-B14F-4D97-AF65-F5344CB8AC3E}">
        <p14:creationId xmlns:p14="http://schemas.microsoft.com/office/powerpoint/2010/main" val="272259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59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168260"/>
            <a:ext cx="2591670" cy="2667532"/>
          </a:xfrm>
          <a:prstGeom prst="rect">
            <a:avLst/>
          </a:prstGeom>
          <a:noFill/>
          <a:ln>
            <a:noFill/>
          </a:ln>
        </p:spPr>
      </p:pic>
      <p:sp>
        <p:nvSpPr>
          <p:cNvPr id="2" name="Rectangle 1"/>
          <p:cNvSpPr/>
          <p:nvPr/>
        </p:nvSpPr>
        <p:spPr>
          <a:xfrm>
            <a:off x="2919556" y="2107780"/>
            <a:ext cx="8075629" cy="3323987"/>
          </a:xfrm>
          <a:prstGeom prst="rect">
            <a:avLst/>
          </a:prstGeom>
        </p:spPr>
        <p:txBody>
          <a:bodyPr wrap="square">
            <a:spAutoFit/>
          </a:bodyPr>
          <a:lstStyle/>
          <a:p>
            <a:pPr lvl="0" algn="ctr"/>
            <a:r>
              <a:rPr lang="en-US" b="1" dirty="0">
                <a:solidFill>
                  <a:srgbClr val="C00000"/>
                </a:solidFill>
                <a:latin typeface="Times New Roman"/>
                <a:ea typeface="Times New Roman"/>
                <a:cs typeface="Times New Roman"/>
                <a:sym typeface="Times New Roman"/>
              </a:rPr>
              <a:t>Timing for data collection</a:t>
            </a:r>
            <a:endParaRPr lang="en-US" sz="1600" dirty="0"/>
          </a:p>
          <a:p>
            <a:pPr lvl="0" algn="ctr"/>
            <a:endParaRPr lang="en-US" sz="1600" b="1" dirty="0">
              <a:solidFill>
                <a:srgbClr val="0070C0"/>
              </a:solidFill>
              <a:latin typeface="Times New Roman"/>
              <a:ea typeface="Times New Roman"/>
              <a:cs typeface="Times New Roman"/>
              <a:sym typeface="Times New Roman"/>
            </a:endParaRPr>
          </a:p>
          <a:p>
            <a:pPr lvl="0" algn="ctr"/>
            <a:endParaRPr lang="en-US" sz="1600" b="1" dirty="0">
              <a:solidFill>
                <a:srgbClr val="0070C0"/>
              </a:solidFill>
              <a:latin typeface="Times New Roman"/>
              <a:ea typeface="Times New Roman"/>
              <a:cs typeface="Times New Roman"/>
              <a:sym typeface="Times New Roman"/>
            </a:endParaRPr>
          </a:p>
          <a:p>
            <a:pPr marL="742950" lvl="1" indent="-285750" algn="jus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Timing may influence the availability of resources, as well as the relevance of data (avoid outdating of data).</a:t>
            </a:r>
            <a:endParaRPr lang="en-US" sz="1600" dirty="0"/>
          </a:p>
          <a:p>
            <a:pPr lvl="1" algn="just"/>
            <a:endParaRPr lang="en-US" sz="1600" b="1" dirty="0">
              <a:solidFill>
                <a:schemeClr val="dk1"/>
              </a:solidFill>
              <a:latin typeface="Times New Roman"/>
              <a:ea typeface="Times New Roman"/>
              <a:cs typeface="Times New Roman"/>
              <a:sym typeface="Times New Roman"/>
            </a:endParaRPr>
          </a:p>
          <a:p>
            <a:pPr lvl="1" algn="just"/>
            <a:r>
              <a:rPr lang="en-US" sz="1600" b="1" dirty="0">
                <a:solidFill>
                  <a:schemeClr val="dk1"/>
                </a:solidFill>
                <a:latin typeface="Times New Roman"/>
                <a:ea typeface="Times New Roman"/>
                <a:cs typeface="Times New Roman"/>
                <a:sym typeface="Times New Roman"/>
              </a:rPr>
              <a:t> </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Some questions to ask:</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At which stage of the implementation cycle will data be collected?</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How long is data collection expected to last?</a:t>
            </a:r>
          </a:p>
          <a:p>
            <a:pPr marL="742950" lvl="1" indent="-285750" algn="ctr">
              <a:lnSpc>
                <a:spcPct val="150000"/>
              </a:lnSpc>
              <a:buClr>
                <a:srgbClr val="996633"/>
              </a:buClr>
              <a:buSzPts val="1800"/>
              <a:buFont typeface="Noto Sans Symbols"/>
              <a:buChar char="⮚"/>
            </a:pPr>
            <a:r>
              <a:rPr lang="en-US" sz="1600" b="1" dirty="0">
                <a:solidFill>
                  <a:srgbClr val="996633"/>
                </a:solidFill>
                <a:latin typeface="Times New Roman"/>
                <a:ea typeface="Times New Roman"/>
                <a:cs typeface="Times New Roman"/>
                <a:sym typeface="Times New Roman"/>
              </a:rPr>
              <a:t>Will data be collected in a timely manner for it to reflect a current status quo?</a:t>
            </a:r>
            <a:endParaRPr lang="en-US" sz="1600" dirty="0"/>
          </a:p>
        </p:txBody>
      </p:sp>
    </p:spTree>
    <p:extLst>
      <p:ext uri="{BB962C8B-B14F-4D97-AF65-F5344CB8AC3E}">
        <p14:creationId xmlns:p14="http://schemas.microsoft.com/office/powerpoint/2010/main" val="3745899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25976" y="3797382"/>
            <a:ext cx="2591670" cy="2667532"/>
          </a:xfrm>
          <a:prstGeom prst="rect">
            <a:avLst/>
          </a:prstGeom>
          <a:noFill/>
          <a:ln>
            <a:noFill/>
          </a:ln>
        </p:spPr>
      </p:pic>
      <p:grpSp>
        <p:nvGrpSpPr>
          <p:cNvPr id="12" name="Group 11"/>
          <p:cNvGrpSpPr/>
          <p:nvPr/>
        </p:nvGrpSpPr>
        <p:grpSpPr>
          <a:xfrm>
            <a:off x="2929096" y="2107780"/>
            <a:ext cx="8500904" cy="3999684"/>
            <a:chOff x="201478" y="1467682"/>
            <a:chExt cx="8340542" cy="4706695"/>
          </a:xfrm>
        </p:grpSpPr>
        <p:sp>
          <p:nvSpPr>
            <p:cNvPr id="14" name="Google Shape;448;p17"/>
            <p:cNvSpPr/>
            <p:nvPr/>
          </p:nvSpPr>
          <p:spPr>
            <a:xfrm>
              <a:off x="201478" y="1467682"/>
              <a:ext cx="8340542" cy="400109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1" dirty="0">
                  <a:solidFill>
                    <a:schemeClr val="dk1"/>
                  </a:solidFill>
                  <a:latin typeface="Times New Roman"/>
                  <a:ea typeface="Times New Roman"/>
                  <a:cs typeface="Times New Roman"/>
                  <a:sym typeface="Times New Roman"/>
                </a:rPr>
                <a:t>Monitoring and vertical logic</a:t>
              </a:r>
              <a:endParaRPr sz="1800" b="1" i="1" dirty="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chemeClr val="dk1"/>
                </a:solidFill>
                <a:latin typeface="Calibri"/>
                <a:ea typeface="Calibri"/>
                <a:cs typeface="Calibri"/>
                <a:sym typeface="Calibri"/>
              </a:endParaRPr>
            </a:p>
          </p:txBody>
        </p:sp>
        <p:grpSp>
          <p:nvGrpSpPr>
            <p:cNvPr id="15" name="Google Shape;449;p17"/>
            <p:cNvGrpSpPr/>
            <p:nvPr/>
          </p:nvGrpSpPr>
          <p:grpSpPr>
            <a:xfrm>
              <a:off x="296860" y="1831343"/>
              <a:ext cx="8074376" cy="4343034"/>
              <a:chOff x="1417" y="418"/>
              <a:chExt cx="9071" cy="4540"/>
            </a:xfrm>
          </p:grpSpPr>
          <p:sp>
            <p:nvSpPr>
              <p:cNvPr id="16" name="Google Shape;450;p17"/>
              <p:cNvSpPr/>
              <p:nvPr/>
            </p:nvSpPr>
            <p:spPr>
              <a:xfrm>
                <a:off x="1417" y="418"/>
                <a:ext cx="9071" cy="4540"/>
              </a:xfrm>
              <a:prstGeom prst="rect">
                <a:avLst/>
              </a:prstGeom>
              <a:solidFill>
                <a:srgbClr val="D52A2F">
                  <a:alpha val="9803"/>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 name="Google Shape;451;p17"/>
              <p:cNvSpPr/>
              <p:nvPr/>
            </p:nvSpPr>
            <p:spPr>
              <a:xfrm>
                <a:off x="4122" y="3167"/>
                <a:ext cx="143" cy="346"/>
              </a:xfrm>
              <a:custGeom>
                <a:avLst/>
                <a:gdLst/>
                <a:ahLst/>
                <a:cxnLst/>
                <a:rect l="l" t="t" r="r" b="b"/>
                <a:pathLst>
                  <a:path w="143" h="346" extrusionOk="0">
                    <a:moveTo>
                      <a:pt x="143" y="345"/>
                    </a:moveTo>
                    <a:lnTo>
                      <a:pt x="0" y="345"/>
                    </a:lnTo>
                    <a:lnTo>
                      <a:pt x="0" y="0"/>
                    </a:lnTo>
                    <a:lnTo>
                      <a:pt x="143" y="0"/>
                    </a:lnTo>
                  </a:path>
                </a:pathLst>
              </a:custGeom>
              <a:noFill/>
              <a:ln w="126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 name="Google Shape;452;p17"/>
              <p:cNvSpPr/>
              <p:nvPr/>
            </p:nvSpPr>
            <p:spPr>
              <a:xfrm>
                <a:off x="4122" y="3706"/>
                <a:ext cx="143" cy="506"/>
              </a:xfrm>
              <a:custGeom>
                <a:avLst/>
                <a:gdLst/>
                <a:ahLst/>
                <a:cxnLst/>
                <a:rect l="l" t="t" r="r" b="b"/>
                <a:pathLst>
                  <a:path w="143" h="506" extrusionOk="0">
                    <a:moveTo>
                      <a:pt x="143" y="505"/>
                    </a:moveTo>
                    <a:lnTo>
                      <a:pt x="0" y="505"/>
                    </a:lnTo>
                    <a:lnTo>
                      <a:pt x="0" y="0"/>
                    </a:lnTo>
                    <a:lnTo>
                      <a:pt x="143" y="0"/>
                    </a:lnTo>
                  </a:path>
                </a:pathLst>
              </a:custGeom>
              <a:noFill/>
              <a:ln w="126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453;p17"/>
              <p:cNvSpPr/>
              <p:nvPr/>
            </p:nvSpPr>
            <p:spPr>
              <a:xfrm>
                <a:off x="4122" y="2066"/>
                <a:ext cx="143" cy="767"/>
              </a:xfrm>
              <a:custGeom>
                <a:avLst/>
                <a:gdLst/>
                <a:ahLst/>
                <a:cxnLst/>
                <a:rect l="l" t="t" r="r" b="b"/>
                <a:pathLst>
                  <a:path w="143" h="767" extrusionOk="0">
                    <a:moveTo>
                      <a:pt x="143" y="766"/>
                    </a:moveTo>
                    <a:lnTo>
                      <a:pt x="0" y="766"/>
                    </a:lnTo>
                    <a:lnTo>
                      <a:pt x="0" y="0"/>
                    </a:lnTo>
                    <a:lnTo>
                      <a:pt x="143" y="0"/>
                    </a:lnTo>
                  </a:path>
                </a:pathLst>
              </a:custGeom>
              <a:noFill/>
              <a:ln w="126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454;p17"/>
              <p:cNvSpPr/>
              <p:nvPr/>
            </p:nvSpPr>
            <p:spPr>
              <a:xfrm>
                <a:off x="1814" y="3669"/>
                <a:ext cx="1616" cy="1242"/>
              </a:xfrm>
              <a:custGeom>
                <a:avLst/>
                <a:gdLst/>
                <a:ahLst/>
                <a:cxnLst/>
                <a:rect l="l" t="t" r="r" b="b"/>
                <a:pathLst>
                  <a:path w="1616" h="1242" extrusionOk="0">
                    <a:moveTo>
                      <a:pt x="807" y="0"/>
                    </a:moveTo>
                    <a:lnTo>
                      <a:pt x="0" y="523"/>
                    </a:lnTo>
                    <a:lnTo>
                      <a:pt x="0" y="1242"/>
                    </a:lnTo>
                    <a:lnTo>
                      <a:pt x="1615" y="1242"/>
                    </a:lnTo>
                    <a:lnTo>
                      <a:pt x="1615" y="523"/>
                    </a:lnTo>
                    <a:lnTo>
                      <a:pt x="807" y="0"/>
                    </a:lnTo>
                    <a:close/>
                  </a:path>
                </a:pathLst>
              </a:custGeom>
              <a:solidFill>
                <a:srgbClr val="F1D7D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455;p17"/>
              <p:cNvSpPr/>
              <p:nvPr/>
            </p:nvSpPr>
            <p:spPr>
              <a:xfrm>
                <a:off x="1814" y="2875"/>
                <a:ext cx="1616" cy="1317"/>
              </a:xfrm>
              <a:custGeom>
                <a:avLst/>
                <a:gdLst/>
                <a:ahLst/>
                <a:cxnLst/>
                <a:rect l="l" t="t" r="r" b="b"/>
                <a:pathLst>
                  <a:path w="1616" h="1317" extrusionOk="0">
                    <a:moveTo>
                      <a:pt x="807" y="0"/>
                    </a:moveTo>
                    <a:lnTo>
                      <a:pt x="0" y="523"/>
                    </a:lnTo>
                    <a:lnTo>
                      <a:pt x="0" y="1317"/>
                    </a:lnTo>
                    <a:lnTo>
                      <a:pt x="807" y="794"/>
                    </a:lnTo>
                    <a:lnTo>
                      <a:pt x="1615" y="1317"/>
                    </a:lnTo>
                    <a:lnTo>
                      <a:pt x="1615" y="523"/>
                    </a:lnTo>
                    <a:lnTo>
                      <a:pt x="807" y="0"/>
                    </a:lnTo>
                    <a:close/>
                  </a:path>
                </a:pathLst>
              </a:custGeom>
              <a:solidFill>
                <a:srgbClr val="EBC3C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 name="Google Shape;456;p17"/>
              <p:cNvSpPr/>
              <p:nvPr/>
            </p:nvSpPr>
            <p:spPr>
              <a:xfrm>
                <a:off x="1814" y="2081"/>
                <a:ext cx="1616" cy="1317"/>
              </a:xfrm>
              <a:custGeom>
                <a:avLst/>
                <a:gdLst/>
                <a:ahLst/>
                <a:cxnLst/>
                <a:rect l="l" t="t" r="r" b="b"/>
                <a:pathLst>
                  <a:path w="1616" h="1317" extrusionOk="0">
                    <a:moveTo>
                      <a:pt x="807" y="0"/>
                    </a:moveTo>
                    <a:lnTo>
                      <a:pt x="0" y="523"/>
                    </a:lnTo>
                    <a:lnTo>
                      <a:pt x="0" y="1317"/>
                    </a:lnTo>
                    <a:lnTo>
                      <a:pt x="807" y="794"/>
                    </a:lnTo>
                    <a:lnTo>
                      <a:pt x="1615" y="1317"/>
                    </a:lnTo>
                    <a:lnTo>
                      <a:pt x="1615" y="523"/>
                    </a:lnTo>
                    <a:lnTo>
                      <a:pt x="807" y="0"/>
                    </a:lnTo>
                    <a:close/>
                  </a:path>
                </a:pathLst>
              </a:custGeom>
              <a:solidFill>
                <a:srgbClr val="E2989A"/>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 name="Google Shape;457;p17"/>
              <p:cNvSpPr/>
              <p:nvPr/>
            </p:nvSpPr>
            <p:spPr>
              <a:xfrm>
                <a:off x="1814" y="527"/>
                <a:ext cx="2308" cy="3528"/>
              </a:xfrm>
              <a:custGeom>
                <a:avLst/>
                <a:gdLst/>
                <a:ahLst/>
                <a:cxnLst/>
                <a:rect l="l" t="t" r="r" b="b"/>
                <a:pathLst>
                  <a:path w="2308" h="3528" extrusionOk="0">
                    <a:moveTo>
                      <a:pt x="1616" y="523"/>
                    </a:moveTo>
                    <a:lnTo>
                      <a:pt x="808" y="0"/>
                    </a:lnTo>
                    <a:lnTo>
                      <a:pt x="0" y="523"/>
                    </a:lnTo>
                    <a:lnTo>
                      <a:pt x="0" y="1316"/>
                    </a:lnTo>
                    <a:lnTo>
                      <a:pt x="808" y="794"/>
                    </a:lnTo>
                    <a:lnTo>
                      <a:pt x="1616" y="1316"/>
                    </a:lnTo>
                    <a:lnTo>
                      <a:pt x="1616" y="523"/>
                    </a:lnTo>
                    <a:close/>
                    <a:moveTo>
                      <a:pt x="2307" y="3423"/>
                    </a:moveTo>
                    <a:lnTo>
                      <a:pt x="1759" y="3423"/>
                    </a:lnTo>
                    <a:lnTo>
                      <a:pt x="1844" y="3338"/>
                    </a:lnTo>
                    <a:lnTo>
                      <a:pt x="1817" y="3338"/>
                    </a:lnTo>
                    <a:lnTo>
                      <a:pt x="1722" y="3433"/>
                    </a:lnTo>
                    <a:lnTo>
                      <a:pt x="1817" y="3528"/>
                    </a:lnTo>
                    <a:lnTo>
                      <a:pt x="1844" y="3528"/>
                    </a:lnTo>
                    <a:lnTo>
                      <a:pt x="1759" y="3442"/>
                    </a:lnTo>
                    <a:lnTo>
                      <a:pt x="2307" y="3442"/>
                    </a:lnTo>
                    <a:lnTo>
                      <a:pt x="2307" y="3423"/>
                    </a:lnTo>
                    <a:close/>
                    <a:moveTo>
                      <a:pt x="2307" y="1922"/>
                    </a:moveTo>
                    <a:lnTo>
                      <a:pt x="1949" y="1922"/>
                    </a:lnTo>
                    <a:lnTo>
                      <a:pt x="1949" y="1941"/>
                    </a:lnTo>
                    <a:lnTo>
                      <a:pt x="2307" y="1941"/>
                    </a:lnTo>
                    <a:lnTo>
                      <a:pt x="2307" y="1922"/>
                    </a:lnTo>
                    <a:close/>
                    <a:moveTo>
                      <a:pt x="2307" y="846"/>
                    </a:moveTo>
                    <a:lnTo>
                      <a:pt x="1759" y="846"/>
                    </a:lnTo>
                    <a:lnTo>
                      <a:pt x="1844" y="761"/>
                    </a:lnTo>
                    <a:lnTo>
                      <a:pt x="1817" y="761"/>
                    </a:lnTo>
                    <a:lnTo>
                      <a:pt x="1722" y="856"/>
                    </a:lnTo>
                    <a:lnTo>
                      <a:pt x="1817" y="951"/>
                    </a:lnTo>
                    <a:lnTo>
                      <a:pt x="1844" y="951"/>
                    </a:lnTo>
                    <a:lnTo>
                      <a:pt x="1759" y="865"/>
                    </a:lnTo>
                    <a:lnTo>
                      <a:pt x="2307" y="865"/>
                    </a:lnTo>
                    <a:lnTo>
                      <a:pt x="2307" y="846"/>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 name="Google Shape;458;p17"/>
              <p:cNvPicPr preferRelativeResize="0"/>
              <p:nvPr/>
            </p:nvPicPr>
            <p:blipFill rotWithShape="1">
              <a:blip r:embed="rId4">
                <a:alphaModFix/>
              </a:blip>
              <a:srcRect/>
              <a:stretch/>
            </p:blipFill>
            <p:spPr>
              <a:xfrm>
                <a:off x="3537" y="2684"/>
                <a:ext cx="209" cy="191"/>
              </a:xfrm>
              <a:prstGeom prst="rect">
                <a:avLst/>
              </a:prstGeom>
              <a:noFill/>
              <a:ln>
                <a:noFill/>
              </a:ln>
            </p:spPr>
          </p:pic>
          <p:pic>
            <p:nvPicPr>
              <p:cNvPr id="26" name="Google Shape;459;p17"/>
              <p:cNvPicPr preferRelativeResize="0"/>
              <p:nvPr/>
            </p:nvPicPr>
            <p:blipFill rotWithShape="1">
              <a:blip r:embed="rId5">
                <a:alphaModFix/>
              </a:blip>
              <a:srcRect/>
              <a:stretch/>
            </p:blipFill>
            <p:spPr>
              <a:xfrm>
                <a:off x="3537" y="2042"/>
                <a:ext cx="209" cy="191"/>
              </a:xfrm>
              <a:prstGeom prst="rect">
                <a:avLst/>
              </a:prstGeom>
              <a:noFill/>
              <a:ln>
                <a:noFill/>
              </a:ln>
            </p:spPr>
          </p:pic>
          <p:sp>
            <p:nvSpPr>
              <p:cNvPr id="27" name="Google Shape;460;p17"/>
              <p:cNvSpPr/>
              <p:nvPr/>
            </p:nvSpPr>
            <p:spPr>
              <a:xfrm>
                <a:off x="3745" y="1739"/>
                <a:ext cx="4219" cy="2551"/>
              </a:xfrm>
              <a:custGeom>
                <a:avLst/>
                <a:gdLst/>
                <a:ahLst/>
                <a:cxnLst/>
                <a:rect l="l" t="t" r="r" b="b"/>
                <a:pathLst>
                  <a:path w="4219" h="2551" extrusionOk="0">
                    <a:moveTo>
                      <a:pt x="19" y="389"/>
                    </a:moveTo>
                    <a:lnTo>
                      <a:pt x="0" y="389"/>
                    </a:lnTo>
                    <a:lnTo>
                      <a:pt x="0" y="1050"/>
                    </a:lnTo>
                    <a:lnTo>
                      <a:pt x="19" y="1050"/>
                    </a:lnTo>
                    <a:lnTo>
                      <a:pt x="19" y="389"/>
                    </a:lnTo>
                    <a:close/>
                    <a:moveTo>
                      <a:pt x="377" y="1592"/>
                    </a:moveTo>
                    <a:lnTo>
                      <a:pt x="19" y="1592"/>
                    </a:lnTo>
                    <a:lnTo>
                      <a:pt x="19" y="1611"/>
                    </a:lnTo>
                    <a:lnTo>
                      <a:pt x="377" y="1611"/>
                    </a:lnTo>
                    <a:lnTo>
                      <a:pt x="377" y="1592"/>
                    </a:lnTo>
                    <a:close/>
                    <a:moveTo>
                      <a:pt x="4219" y="0"/>
                    </a:moveTo>
                    <a:lnTo>
                      <a:pt x="4200" y="0"/>
                    </a:lnTo>
                    <a:lnTo>
                      <a:pt x="4200" y="2551"/>
                    </a:lnTo>
                    <a:lnTo>
                      <a:pt x="4219" y="2551"/>
                    </a:lnTo>
                    <a:lnTo>
                      <a:pt x="4219"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 name="Google Shape;461;p17"/>
              <p:cNvPicPr preferRelativeResize="0"/>
              <p:nvPr/>
            </p:nvPicPr>
            <p:blipFill rotWithShape="1">
              <a:blip r:embed="rId6">
                <a:alphaModFix/>
              </a:blip>
              <a:srcRect/>
              <a:stretch/>
            </p:blipFill>
            <p:spPr>
              <a:xfrm>
                <a:off x="3537" y="2924"/>
                <a:ext cx="209" cy="191"/>
              </a:xfrm>
              <a:prstGeom prst="rect">
                <a:avLst/>
              </a:prstGeom>
              <a:noFill/>
              <a:ln>
                <a:noFill/>
              </a:ln>
            </p:spPr>
          </p:pic>
          <p:pic>
            <p:nvPicPr>
              <p:cNvPr id="29" name="Google Shape;462;p17"/>
              <p:cNvPicPr preferRelativeResize="0"/>
              <p:nvPr/>
            </p:nvPicPr>
            <p:blipFill rotWithShape="1">
              <a:blip r:embed="rId7">
                <a:alphaModFix/>
              </a:blip>
              <a:srcRect/>
              <a:stretch/>
            </p:blipFill>
            <p:spPr>
              <a:xfrm>
                <a:off x="3537" y="3566"/>
                <a:ext cx="209" cy="191"/>
              </a:xfrm>
              <a:prstGeom prst="rect">
                <a:avLst/>
              </a:prstGeom>
              <a:noFill/>
              <a:ln>
                <a:noFill/>
              </a:ln>
            </p:spPr>
          </p:pic>
          <p:sp>
            <p:nvSpPr>
              <p:cNvPr id="31" name="Google Shape;463;p17"/>
              <p:cNvSpPr/>
              <p:nvPr/>
            </p:nvSpPr>
            <p:spPr>
              <a:xfrm>
                <a:off x="3745" y="1739"/>
                <a:ext cx="4219" cy="2551"/>
              </a:xfrm>
              <a:custGeom>
                <a:avLst/>
                <a:gdLst/>
                <a:ahLst/>
                <a:cxnLst/>
                <a:rect l="l" t="t" r="r" b="b"/>
                <a:pathLst>
                  <a:path w="4219" h="2551" extrusionOk="0">
                    <a:moveTo>
                      <a:pt x="19" y="1271"/>
                    </a:moveTo>
                    <a:lnTo>
                      <a:pt x="0" y="1271"/>
                    </a:lnTo>
                    <a:lnTo>
                      <a:pt x="0" y="1932"/>
                    </a:lnTo>
                    <a:lnTo>
                      <a:pt x="19" y="1932"/>
                    </a:lnTo>
                    <a:lnTo>
                      <a:pt x="19" y="1271"/>
                    </a:lnTo>
                    <a:close/>
                    <a:moveTo>
                      <a:pt x="4219" y="2534"/>
                    </a:moveTo>
                    <a:lnTo>
                      <a:pt x="4041" y="2534"/>
                    </a:lnTo>
                    <a:lnTo>
                      <a:pt x="4041" y="2551"/>
                    </a:lnTo>
                    <a:lnTo>
                      <a:pt x="4219" y="2551"/>
                    </a:lnTo>
                    <a:lnTo>
                      <a:pt x="4219" y="2534"/>
                    </a:lnTo>
                    <a:close/>
                    <a:moveTo>
                      <a:pt x="4219" y="0"/>
                    </a:moveTo>
                    <a:lnTo>
                      <a:pt x="4041" y="0"/>
                    </a:lnTo>
                    <a:lnTo>
                      <a:pt x="4041" y="19"/>
                    </a:lnTo>
                    <a:lnTo>
                      <a:pt x="4219" y="19"/>
                    </a:lnTo>
                    <a:lnTo>
                      <a:pt x="4219"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2" name="Google Shape;464;p17"/>
              <p:cNvPicPr preferRelativeResize="0"/>
              <p:nvPr/>
            </p:nvPicPr>
            <p:blipFill rotWithShape="1">
              <a:blip r:embed="rId8">
                <a:alphaModFix/>
              </a:blip>
              <a:srcRect/>
              <a:stretch/>
            </p:blipFill>
            <p:spPr>
              <a:xfrm>
                <a:off x="7964" y="3065"/>
                <a:ext cx="364" cy="191"/>
              </a:xfrm>
              <a:prstGeom prst="rect">
                <a:avLst/>
              </a:prstGeom>
              <a:noFill/>
              <a:ln>
                <a:noFill/>
              </a:ln>
            </p:spPr>
          </p:pic>
          <p:sp>
            <p:nvSpPr>
              <p:cNvPr id="33" name="Google Shape;465;p17"/>
              <p:cNvSpPr/>
              <p:nvPr/>
            </p:nvSpPr>
            <p:spPr>
              <a:xfrm>
                <a:off x="1814" y="1287"/>
                <a:ext cx="1616" cy="1317"/>
              </a:xfrm>
              <a:custGeom>
                <a:avLst/>
                <a:gdLst/>
                <a:ahLst/>
                <a:cxnLst/>
                <a:rect l="l" t="t" r="r" b="b"/>
                <a:pathLst>
                  <a:path w="1616" h="1317" extrusionOk="0">
                    <a:moveTo>
                      <a:pt x="807" y="0"/>
                    </a:moveTo>
                    <a:lnTo>
                      <a:pt x="0" y="522"/>
                    </a:lnTo>
                    <a:lnTo>
                      <a:pt x="0" y="1316"/>
                    </a:lnTo>
                    <a:lnTo>
                      <a:pt x="807" y="793"/>
                    </a:lnTo>
                    <a:lnTo>
                      <a:pt x="1615" y="1316"/>
                    </a:lnTo>
                    <a:lnTo>
                      <a:pt x="1615" y="522"/>
                    </a:lnTo>
                    <a:lnTo>
                      <a:pt x="807" y="0"/>
                    </a:lnTo>
                    <a:close/>
                  </a:path>
                </a:pathLst>
              </a:custGeom>
              <a:solidFill>
                <a:srgbClr val="DB6A6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 name="Google Shape;466;p17"/>
              <p:cNvSpPr/>
              <p:nvPr/>
            </p:nvSpPr>
            <p:spPr>
              <a:xfrm>
                <a:off x="1814" y="520"/>
                <a:ext cx="1617" cy="4391"/>
              </a:xfrm>
              <a:custGeom>
                <a:avLst/>
                <a:gdLst/>
                <a:ahLst/>
                <a:cxnLst/>
                <a:rect l="l" t="t" r="r" b="b"/>
                <a:pathLst>
                  <a:path w="1617" h="4391" extrusionOk="0">
                    <a:moveTo>
                      <a:pt x="1616" y="530"/>
                    </a:moveTo>
                    <a:lnTo>
                      <a:pt x="808" y="0"/>
                    </a:lnTo>
                    <a:lnTo>
                      <a:pt x="0" y="530"/>
                    </a:lnTo>
                    <a:lnTo>
                      <a:pt x="0" y="4391"/>
                    </a:lnTo>
                    <a:lnTo>
                      <a:pt x="1616" y="4391"/>
                    </a:lnTo>
                    <a:lnTo>
                      <a:pt x="1616" y="530"/>
                    </a:lnTo>
                    <a:close/>
                  </a:path>
                </a:pathLst>
              </a:custGeom>
              <a:noFill/>
              <a:ln w="9525" cap="flat" cmpd="sng">
                <a:solidFill>
                  <a:srgbClr val="D52A2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 name="Google Shape;467;p17"/>
              <p:cNvSpPr txBox="1"/>
              <p:nvPr/>
            </p:nvSpPr>
            <p:spPr>
              <a:xfrm>
                <a:off x="2166" y="909"/>
                <a:ext cx="888" cy="22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Objectives</a:t>
                </a:r>
                <a:endParaRPr sz="1100">
                  <a:solidFill>
                    <a:schemeClr val="dk1"/>
                  </a:solidFill>
                  <a:latin typeface="Tahoma"/>
                  <a:ea typeface="Tahoma"/>
                  <a:cs typeface="Tahoma"/>
                  <a:sym typeface="Tahoma"/>
                </a:endParaRPr>
              </a:p>
            </p:txBody>
          </p:sp>
          <p:sp>
            <p:nvSpPr>
              <p:cNvPr id="36" name="Google Shape;468;p17"/>
              <p:cNvSpPr txBox="1"/>
              <p:nvPr/>
            </p:nvSpPr>
            <p:spPr>
              <a:xfrm>
                <a:off x="4216" y="1127"/>
                <a:ext cx="4941" cy="478"/>
              </a:xfrm>
              <a:prstGeom prst="rect">
                <a:avLst/>
              </a:prstGeom>
              <a:noFill/>
              <a:ln>
                <a:noFill/>
              </a:ln>
            </p:spPr>
            <p:txBody>
              <a:bodyPr spcFirstLastPara="1" wrap="square" lIns="0" tIns="0" rIns="0" bIns="0" anchor="t" anchorCtr="0">
                <a:noAutofit/>
              </a:bodyPr>
              <a:lstStyle/>
              <a:p>
                <a:pPr marL="0" marR="0" lvl="0" indent="0" algn="l" rtl="0">
                  <a:lnSpc>
                    <a:spcPct val="98000"/>
                  </a:lnSpc>
                  <a:spcBef>
                    <a:spcPts val="0"/>
                  </a:spcBef>
                  <a:spcAft>
                    <a:spcPts val="0"/>
                  </a:spcAft>
                  <a:buNone/>
                </a:pPr>
                <a:r>
                  <a:rPr lang="en-US" sz="1000">
                    <a:solidFill>
                      <a:srgbClr val="D52A2F"/>
                    </a:solidFill>
                    <a:latin typeface="Tahoma"/>
                    <a:ea typeface="Tahoma"/>
                    <a:cs typeface="Tahoma"/>
                    <a:sym typeface="Tahoma"/>
                  </a:rPr>
                  <a:t>Measuring changes at goal-level requires a longer time frame, and is therefore dealt with by evaluation</a:t>
                </a:r>
                <a:endParaRPr sz="1100">
                  <a:solidFill>
                    <a:schemeClr val="dk1"/>
                  </a:solidFill>
                  <a:latin typeface="Tahoma"/>
                  <a:ea typeface="Tahoma"/>
                  <a:cs typeface="Tahoma"/>
                  <a:sym typeface="Tahoma"/>
                </a:endParaRPr>
              </a:p>
            </p:txBody>
          </p:sp>
          <p:sp>
            <p:nvSpPr>
              <p:cNvPr id="37" name="Google Shape;469;p17"/>
              <p:cNvSpPr txBox="1"/>
              <p:nvPr/>
            </p:nvSpPr>
            <p:spPr>
              <a:xfrm>
                <a:off x="2170" y="1709"/>
                <a:ext cx="878" cy="22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Outcomes</a:t>
                </a:r>
                <a:endParaRPr sz="1100">
                  <a:solidFill>
                    <a:schemeClr val="dk1"/>
                  </a:solidFill>
                  <a:latin typeface="Tahoma"/>
                  <a:ea typeface="Tahoma"/>
                  <a:cs typeface="Tahoma"/>
                  <a:sym typeface="Tahoma"/>
                </a:endParaRPr>
              </a:p>
            </p:txBody>
          </p:sp>
          <p:sp>
            <p:nvSpPr>
              <p:cNvPr id="38" name="Google Shape;470;p17"/>
              <p:cNvSpPr txBox="1"/>
              <p:nvPr/>
            </p:nvSpPr>
            <p:spPr>
              <a:xfrm>
                <a:off x="2256" y="2491"/>
                <a:ext cx="706" cy="22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Outputs</a:t>
                </a:r>
                <a:endParaRPr sz="1100">
                  <a:solidFill>
                    <a:schemeClr val="dk1"/>
                  </a:solidFill>
                  <a:latin typeface="Tahoma"/>
                  <a:ea typeface="Tahoma"/>
                  <a:cs typeface="Tahoma"/>
                  <a:sym typeface="Tahoma"/>
                </a:endParaRPr>
              </a:p>
            </p:txBody>
          </p:sp>
          <p:sp>
            <p:nvSpPr>
              <p:cNvPr id="39" name="Google Shape;471;p17"/>
              <p:cNvSpPr txBox="1"/>
              <p:nvPr/>
            </p:nvSpPr>
            <p:spPr>
              <a:xfrm>
                <a:off x="4313" y="2099"/>
                <a:ext cx="3116" cy="708"/>
              </a:xfrm>
              <a:prstGeom prst="rect">
                <a:avLst/>
              </a:prstGeom>
              <a:noFill/>
              <a:ln>
                <a:noFill/>
              </a:ln>
            </p:spPr>
            <p:txBody>
              <a:bodyPr spcFirstLastPara="1" wrap="square" lIns="0" tIns="0" rIns="0" bIns="0" anchor="t" anchorCtr="0">
                <a:noAutofit/>
              </a:bodyPr>
              <a:lstStyle/>
              <a:p>
                <a:pPr marL="635" marR="255905" lvl="0" indent="0" algn="l" rtl="0">
                  <a:lnSpc>
                    <a:spcPct val="100000"/>
                  </a:lnSpc>
                  <a:spcBef>
                    <a:spcPts val="0"/>
                  </a:spcBef>
                  <a:spcAft>
                    <a:spcPts val="0"/>
                  </a:spcAft>
                  <a:buNone/>
                </a:pPr>
                <a:r>
                  <a:rPr lang="en-US" sz="900">
                    <a:solidFill>
                      <a:schemeClr val="dk1"/>
                    </a:solidFill>
                    <a:latin typeface="Tahoma"/>
                    <a:ea typeface="Tahoma"/>
                    <a:cs typeface="Tahoma"/>
                    <a:sym typeface="Tahoma"/>
                  </a:rPr>
                  <a:t>Are outputs leading to achievement of the outcomes?</a:t>
                </a:r>
                <a:endParaRPr sz="1100">
                  <a:solidFill>
                    <a:schemeClr val="dk1"/>
                  </a:solidFill>
                  <a:latin typeface="Tahoma"/>
                  <a:ea typeface="Tahoma"/>
                  <a:cs typeface="Tahoma"/>
                  <a:sym typeface="Tahoma"/>
                </a:endParaRPr>
              </a:p>
              <a:p>
                <a:pPr marL="0" marR="0" lvl="0" indent="0" algn="l" rtl="0">
                  <a:spcBef>
                    <a:spcPts val="215"/>
                  </a:spcBef>
                  <a:spcAft>
                    <a:spcPts val="0"/>
                  </a:spcAft>
                  <a:buNone/>
                </a:pPr>
                <a:r>
                  <a:rPr lang="en-US" sz="900">
                    <a:solidFill>
                      <a:schemeClr val="dk1"/>
                    </a:solidFill>
                    <a:latin typeface="Tahoma"/>
                    <a:ea typeface="Tahoma"/>
                    <a:cs typeface="Tahoma"/>
                    <a:sym typeface="Tahoma"/>
                  </a:rPr>
                  <a:t>How do beneficiaries feel about the work?</a:t>
                </a:r>
                <a:endParaRPr sz="1100">
                  <a:solidFill>
                    <a:schemeClr val="dk1"/>
                  </a:solidFill>
                  <a:latin typeface="Tahoma"/>
                  <a:ea typeface="Tahoma"/>
                  <a:cs typeface="Tahoma"/>
                  <a:sym typeface="Tahoma"/>
                </a:endParaRPr>
              </a:p>
            </p:txBody>
          </p:sp>
          <p:sp>
            <p:nvSpPr>
              <p:cNvPr id="40" name="Google Shape;472;p17"/>
              <p:cNvSpPr txBox="1"/>
              <p:nvPr/>
            </p:nvSpPr>
            <p:spPr>
              <a:xfrm>
                <a:off x="2218" y="3310"/>
                <a:ext cx="784" cy="22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D52A2F"/>
                    </a:solidFill>
                    <a:latin typeface="Trebuchet MS"/>
                    <a:ea typeface="Trebuchet MS"/>
                    <a:cs typeface="Trebuchet MS"/>
                    <a:sym typeface="Trebuchet MS"/>
                  </a:rPr>
                  <a:t>Activities</a:t>
                </a:r>
                <a:endParaRPr sz="1100">
                  <a:solidFill>
                    <a:schemeClr val="dk1"/>
                  </a:solidFill>
                  <a:latin typeface="Tahoma"/>
                  <a:ea typeface="Tahoma"/>
                  <a:cs typeface="Tahoma"/>
                  <a:sym typeface="Tahoma"/>
                </a:endParaRPr>
              </a:p>
            </p:txBody>
          </p:sp>
          <p:sp>
            <p:nvSpPr>
              <p:cNvPr id="41" name="Google Shape;473;p17"/>
              <p:cNvSpPr txBox="1"/>
              <p:nvPr/>
            </p:nvSpPr>
            <p:spPr>
              <a:xfrm>
                <a:off x="4314" y="3226"/>
                <a:ext cx="3395" cy="948"/>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US" sz="900">
                    <a:solidFill>
                      <a:schemeClr val="dk1"/>
                    </a:solidFill>
                    <a:latin typeface="Tahoma"/>
                    <a:ea typeface="Tahoma"/>
                    <a:cs typeface="Tahoma"/>
                    <a:sym typeface="Tahoma"/>
                  </a:rPr>
                  <a:t>Are activities leading to the expected outputs?</a:t>
                </a:r>
                <a:endParaRPr sz="1100">
                  <a:solidFill>
                    <a:schemeClr val="dk1"/>
                  </a:solidFill>
                  <a:latin typeface="Tahoma"/>
                  <a:ea typeface="Tahoma"/>
                  <a:cs typeface="Tahoma"/>
                  <a:sym typeface="Tahoma"/>
                </a:endParaRPr>
              </a:p>
              <a:p>
                <a:pPr marL="0" marR="0" lvl="0" indent="0" algn="l" rtl="0">
                  <a:spcBef>
                    <a:spcPts val="30"/>
                  </a:spcBef>
                  <a:spcAft>
                    <a:spcPts val="0"/>
                  </a:spcAft>
                  <a:buNone/>
                </a:pPr>
                <a:r>
                  <a:rPr lang="en-US" sz="120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marL="0" marR="0" lvl="0" indent="0" algn="l" rtl="0">
                  <a:spcBef>
                    <a:spcPts val="5"/>
                  </a:spcBef>
                  <a:spcAft>
                    <a:spcPts val="0"/>
                  </a:spcAft>
                  <a:buNone/>
                </a:pPr>
                <a:r>
                  <a:rPr lang="en-US" sz="900">
                    <a:solidFill>
                      <a:schemeClr val="dk1"/>
                    </a:solidFill>
                    <a:latin typeface="Tahoma"/>
                    <a:ea typeface="Tahoma"/>
                    <a:cs typeface="Tahoma"/>
                    <a:sym typeface="Tahoma"/>
                  </a:rPr>
                  <a:t>Are activities being implemented on schedule and within budget?</a:t>
                </a:r>
                <a:endParaRPr sz="1100">
                  <a:solidFill>
                    <a:schemeClr val="dk1"/>
                  </a:solidFill>
                  <a:latin typeface="Tahoma"/>
                  <a:ea typeface="Tahoma"/>
                  <a:cs typeface="Tahoma"/>
                  <a:sym typeface="Tahoma"/>
                </a:endParaRPr>
              </a:p>
            </p:txBody>
          </p:sp>
          <p:sp>
            <p:nvSpPr>
              <p:cNvPr id="42" name="Google Shape;474;p17"/>
              <p:cNvSpPr txBox="1"/>
              <p:nvPr/>
            </p:nvSpPr>
            <p:spPr>
              <a:xfrm>
                <a:off x="8424" y="2285"/>
                <a:ext cx="1852" cy="1978"/>
              </a:xfrm>
              <a:prstGeom prst="rect">
                <a:avLst/>
              </a:prstGeom>
              <a:noFill/>
              <a:ln>
                <a:noFill/>
              </a:ln>
            </p:spPr>
            <p:txBody>
              <a:bodyPr spcFirstLastPara="1" wrap="square" lIns="0" tIns="0" rIns="0" bIns="0" anchor="t" anchorCtr="0">
                <a:noAutofit/>
              </a:bodyPr>
              <a:lstStyle/>
              <a:p>
                <a:pPr marL="0" marR="33020" lvl="0" indent="0" algn="l" rtl="0">
                  <a:lnSpc>
                    <a:spcPct val="98000"/>
                  </a:lnSpc>
                  <a:spcBef>
                    <a:spcPts val="0"/>
                  </a:spcBef>
                  <a:spcAft>
                    <a:spcPts val="0"/>
                  </a:spcAft>
                  <a:buNone/>
                </a:pPr>
                <a:r>
                  <a:rPr lang="en-US" sz="1000" dirty="0">
                    <a:solidFill>
                      <a:srgbClr val="D52A2F"/>
                    </a:solidFill>
                    <a:latin typeface="Tahoma"/>
                    <a:ea typeface="Tahoma"/>
                    <a:cs typeface="Tahoma"/>
                    <a:sym typeface="Tahoma"/>
                  </a:rPr>
                  <a:t>What is causing delays or unexpected results?</a:t>
                </a:r>
                <a:endParaRPr sz="1100" dirty="0">
                  <a:solidFill>
                    <a:schemeClr val="dk1"/>
                  </a:solidFill>
                  <a:latin typeface="Tahoma"/>
                  <a:ea typeface="Tahoma"/>
                  <a:cs typeface="Tahoma"/>
                  <a:sym typeface="Tahoma"/>
                </a:endParaRPr>
              </a:p>
              <a:p>
                <a:pPr marL="0" marR="0" lvl="0" indent="0" algn="l" rtl="0">
                  <a:lnSpc>
                    <a:spcPct val="98000"/>
                  </a:lnSpc>
                  <a:spcBef>
                    <a:spcPts val="290"/>
                  </a:spcBef>
                  <a:spcAft>
                    <a:spcPts val="0"/>
                  </a:spcAft>
                  <a:buNone/>
                </a:pPr>
                <a:r>
                  <a:rPr lang="en-US" sz="1000" dirty="0">
                    <a:solidFill>
                      <a:srgbClr val="D52A2F"/>
                    </a:solidFill>
                    <a:latin typeface="Tahoma"/>
                    <a:ea typeface="Tahoma"/>
                    <a:cs typeface="Tahoma"/>
                    <a:sym typeface="Tahoma"/>
                  </a:rPr>
                  <a:t>Is there anything happening that should lead management to modify the operation’s implementation plan?</a:t>
                </a:r>
                <a:endParaRPr sz="1100" dirty="0">
                  <a:solidFill>
                    <a:schemeClr val="dk1"/>
                  </a:solidFill>
                  <a:latin typeface="Tahoma"/>
                  <a:ea typeface="Tahoma"/>
                  <a:cs typeface="Tahoma"/>
                  <a:sym typeface="Tahoma"/>
                </a:endParaRPr>
              </a:p>
            </p:txBody>
          </p:sp>
        </p:grpSp>
      </p:grpSp>
    </p:spTree>
    <p:extLst>
      <p:ext uri="{BB962C8B-B14F-4D97-AF65-F5344CB8AC3E}">
        <p14:creationId xmlns:p14="http://schemas.microsoft.com/office/powerpoint/2010/main" val="54073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6071" y="3826116"/>
            <a:ext cx="2591670" cy="2667532"/>
          </a:xfrm>
          <a:prstGeom prst="rect">
            <a:avLst/>
          </a:prstGeom>
          <a:noFill/>
          <a:ln>
            <a:noFill/>
          </a:ln>
        </p:spPr>
      </p:pic>
      <p:grpSp>
        <p:nvGrpSpPr>
          <p:cNvPr id="11" name="Group 10"/>
          <p:cNvGrpSpPr/>
          <p:nvPr/>
        </p:nvGrpSpPr>
        <p:grpSpPr>
          <a:xfrm>
            <a:off x="3105730" y="1973332"/>
            <a:ext cx="8324269" cy="4187872"/>
            <a:chOff x="338443" y="1532530"/>
            <a:chExt cx="8180084" cy="4823820"/>
          </a:xfrm>
        </p:grpSpPr>
        <p:sp>
          <p:nvSpPr>
            <p:cNvPr id="12" name="Google Shape;488;p18"/>
            <p:cNvSpPr/>
            <p:nvPr/>
          </p:nvSpPr>
          <p:spPr>
            <a:xfrm>
              <a:off x="2556694" y="1532530"/>
              <a:ext cx="3833965" cy="36929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i="1" dirty="0" smtClean="0">
                  <a:solidFill>
                    <a:schemeClr val="dk1"/>
                  </a:solidFill>
                  <a:latin typeface="Times New Roman"/>
                  <a:ea typeface="Times New Roman"/>
                  <a:cs typeface="Times New Roman"/>
                  <a:sym typeface="Times New Roman"/>
                </a:rPr>
                <a:t>Evaluation </a:t>
              </a:r>
              <a:r>
                <a:rPr lang="en-US" b="1" i="1" dirty="0">
                  <a:solidFill>
                    <a:schemeClr val="dk1"/>
                  </a:solidFill>
                  <a:latin typeface="Times New Roman"/>
                  <a:ea typeface="Times New Roman"/>
                  <a:cs typeface="Times New Roman"/>
                  <a:sym typeface="Times New Roman"/>
                </a:rPr>
                <a:t>and vertical </a:t>
              </a:r>
              <a:r>
                <a:rPr lang="en-US" b="1" i="1" dirty="0" smtClean="0">
                  <a:solidFill>
                    <a:schemeClr val="dk1"/>
                  </a:solidFill>
                  <a:latin typeface="Times New Roman"/>
                  <a:ea typeface="Times New Roman"/>
                  <a:cs typeface="Times New Roman"/>
                  <a:sym typeface="Times New Roman"/>
                </a:rPr>
                <a:t>logic</a:t>
              </a:r>
              <a:endParaRPr b="1" i="1" dirty="0">
                <a:solidFill>
                  <a:schemeClr val="dk1"/>
                </a:solidFill>
                <a:latin typeface="Times New Roman"/>
                <a:ea typeface="Times New Roman"/>
                <a:cs typeface="Times New Roman"/>
                <a:sym typeface="Times New Roman"/>
              </a:endParaRPr>
            </a:p>
          </p:txBody>
        </p:sp>
        <p:grpSp>
          <p:nvGrpSpPr>
            <p:cNvPr id="13" name="Google Shape;489;p18"/>
            <p:cNvGrpSpPr/>
            <p:nvPr/>
          </p:nvGrpSpPr>
          <p:grpSpPr>
            <a:xfrm>
              <a:off x="338443" y="1745906"/>
              <a:ext cx="8180084" cy="4610444"/>
              <a:chOff x="1417" y="357"/>
              <a:chExt cx="9071" cy="4564"/>
            </a:xfrm>
          </p:grpSpPr>
          <p:sp>
            <p:nvSpPr>
              <p:cNvPr id="14" name="Google Shape;490;p18"/>
              <p:cNvSpPr/>
              <p:nvPr/>
            </p:nvSpPr>
            <p:spPr>
              <a:xfrm>
                <a:off x="1417" y="357"/>
                <a:ext cx="9071" cy="4564"/>
              </a:xfrm>
              <a:prstGeom prst="rect">
                <a:avLst/>
              </a:prstGeom>
              <a:solidFill>
                <a:srgbClr val="D52A2F">
                  <a:alpha val="9803"/>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15" name="Google Shape;491;p18"/>
              <p:cNvSpPr/>
              <p:nvPr/>
            </p:nvSpPr>
            <p:spPr>
              <a:xfrm>
                <a:off x="4122" y="602"/>
                <a:ext cx="226" cy="1538"/>
              </a:xfrm>
              <a:custGeom>
                <a:avLst/>
                <a:gdLst/>
                <a:ahLst/>
                <a:cxnLst/>
                <a:rect l="l" t="t" r="r" b="b"/>
                <a:pathLst>
                  <a:path w="226" h="1538" extrusionOk="0">
                    <a:moveTo>
                      <a:pt x="226" y="1537"/>
                    </a:moveTo>
                    <a:lnTo>
                      <a:pt x="0" y="1537"/>
                    </a:lnTo>
                    <a:lnTo>
                      <a:pt x="0" y="0"/>
                    </a:lnTo>
                    <a:lnTo>
                      <a:pt x="226" y="0"/>
                    </a:lnTo>
                  </a:path>
                </a:pathLst>
              </a:custGeom>
              <a:noFill/>
              <a:ln w="1355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16" name="Google Shape;492;p18"/>
              <p:cNvSpPr/>
              <p:nvPr/>
            </p:nvSpPr>
            <p:spPr>
              <a:xfrm>
                <a:off x="4122" y="2241"/>
                <a:ext cx="226" cy="1144"/>
              </a:xfrm>
              <a:custGeom>
                <a:avLst/>
                <a:gdLst/>
                <a:ahLst/>
                <a:cxnLst/>
                <a:rect l="l" t="t" r="r" b="b"/>
                <a:pathLst>
                  <a:path w="226" h="1144" extrusionOk="0">
                    <a:moveTo>
                      <a:pt x="226" y="1144"/>
                    </a:moveTo>
                    <a:lnTo>
                      <a:pt x="0" y="1144"/>
                    </a:lnTo>
                    <a:lnTo>
                      <a:pt x="0" y="0"/>
                    </a:lnTo>
                    <a:lnTo>
                      <a:pt x="226" y="0"/>
                    </a:lnTo>
                  </a:path>
                </a:pathLst>
              </a:custGeom>
              <a:noFill/>
              <a:ln w="13200"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17" name="Google Shape;493;p18"/>
              <p:cNvSpPr/>
              <p:nvPr/>
            </p:nvSpPr>
            <p:spPr>
              <a:xfrm>
                <a:off x="4122" y="3570"/>
                <a:ext cx="226" cy="1120"/>
              </a:xfrm>
              <a:custGeom>
                <a:avLst/>
                <a:gdLst/>
                <a:ahLst/>
                <a:cxnLst/>
                <a:rect l="l" t="t" r="r" b="b"/>
                <a:pathLst>
                  <a:path w="226" h="1120" extrusionOk="0">
                    <a:moveTo>
                      <a:pt x="226" y="1119"/>
                    </a:moveTo>
                    <a:lnTo>
                      <a:pt x="0" y="1119"/>
                    </a:lnTo>
                    <a:lnTo>
                      <a:pt x="0" y="0"/>
                    </a:lnTo>
                    <a:lnTo>
                      <a:pt x="226" y="0"/>
                    </a:lnTo>
                  </a:path>
                </a:pathLst>
              </a:custGeom>
              <a:noFill/>
              <a:ln w="13675" cap="flat" cmpd="sng">
                <a:solidFill>
                  <a:srgbClr val="D52A2F"/>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18" name="Google Shape;494;p18"/>
              <p:cNvSpPr/>
              <p:nvPr/>
            </p:nvSpPr>
            <p:spPr>
              <a:xfrm>
                <a:off x="3537" y="1257"/>
                <a:ext cx="586" cy="1354"/>
              </a:xfrm>
              <a:custGeom>
                <a:avLst/>
                <a:gdLst/>
                <a:ahLst/>
                <a:cxnLst/>
                <a:rect l="l" t="t" r="r" b="b"/>
                <a:pathLst>
                  <a:path w="586" h="1354" extrusionOk="0">
                    <a:moveTo>
                      <a:pt x="585" y="85"/>
                    </a:moveTo>
                    <a:lnTo>
                      <a:pt x="37" y="85"/>
                    </a:lnTo>
                    <a:lnTo>
                      <a:pt x="122" y="0"/>
                    </a:lnTo>
                    <a:lnTo>
                      <a:pt x="95" y="0"/>
                    </a:lnTo>
                    <a:lnTo>
                      <a:pt x="0" y="95"/>
                    </a:lnTo>
                    <a:lnTo>
                      <a:pt x="95" y="190"/>
                    </a:lnTo>
                    <a:lnTo>
                      <a:pt x="122" y="190"/>
                    </a:lnTo>
                    <a:lnTo>
                      <a:pt x="37" y="105"/>
                    </a:lnTo>
                    <a:lnTo>
                      <a:pt x="585" y="105"/>
                    </a:lnTo>
                    <a:lnTo>
                      <a:pt x="585" y="85"/>
                    </a:lnTo>
                    <a:close/>
                    <a:moveTo>
                      <a:pt x="585" y="1334"/>
                    </a:moveTo>
                    <a:lnTo>
                      <a:pt x="227" y="1334"/>
                    </a:lnTo>
                    <a:lnTo>
                      <a:pt x="227" y="1353"/>
                    </a:lnTo>
                    <a:lnTo>
                      <a:pt x="585" y="1353"/>
                    </a:lnTo>
                    <a:lnTo>
                      <a:pt x="585" y="1334"/>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pic>
            <p:nvPicPr>
              <p:cNvPr id="19" name="Google Shape;495;p18"/>
              <p:cNvPicPr preferRelativeResize="0"/>
              <p:nvPr/>
            </p:nvPicPr>
            <p:blipFill rotWithShape="1">
              <a:blip r:embed="rId4">
                <a:alphaModFix/>
              </a:blip>
              <a:srcRect/>
              <a:stretch/>
            </p:blipFill>
            <p:spPr>
              <a:xfrm>
                <a:off x="3537" y="2241"/>
                <a:ext cx="209" cy="191"/>
              </a:xfrm>
              <a:prstGeom prst="rect">
                <a:avLst/>
              </a:prstGeom>
              <a:noFill/>
              <a:ln>
                <a:noFill/>
              </a:ln>
            </p:spPr>
          </p:pic>
          <p:pic>
            <p:nvPicPr>
              <p:cNvPr id="20" name="Google Shape;496;p18"/>
              <p:cNvPicPr preferRelativeResize="0"/>
              <p:nvPr/>
            </p:nvPicPr>
            <p:blipFill rotWithShape="1">
              <a:blip r:embed="rId5">
                <a:alphaModFix/>
              </a:blip>
              <a:srcRect/>
              <a:stretch/>
            </p:blipFill>
            <p:spPr>
              <a:xfrm>
                <a:off x="3537" y="2771"/>
                <a:ext cx="209" cy="191"/>
              </a:xfrm>
              <a:prstGeom prst="rect">
                <a:avLst/>
              </a:prstGeom>
              <a:noFill/>
              <a:ln>
                <a:noFill/>
              </a:ln>
            </p:spPr>
          </p:pic>
          <p:sp>
            <p:nvSpPr>
              <p:cNvPr id="21" name="Google Shape;497;p18"/>
              <p:cNvSpPr/>
              <p:nvPr/>
            </p:nvSpPr>
            <p:spPr>
              <a:xfrm>
                <a:off x="3745" y="2327"/>
                <a:ext cx="378" cy="1554"/>
              </a:xfrm>
              <a:custGeom>
                <a:avLst/>
                <a:gdLst/>
                <a:ahLst/>
                <a:cxnLst/>
                <a:rect l="l" t="t" r="r" b="b"/>
                <a:pathLst>
                  <a:path w="378" h="1554" extrusionOk="0">
                    <a:moveTo>
                      <a:pt x="19" y="0"/>
                    </a:moveTo>
                    <a:lnTo>
                      <a:pt x="0" y="0"/>
                    </a:lnTo>
                    <a:lnTo>
                      <a:pt x="0" y="549"/>
                    </a:lnTo>
                    <a:lnTo>
                      <a:pt x="19" y="549"/>
                    </a:lnTo>
                    <a:lnTo>
                      <a:pt x="19" y="0"/>
                    </a:lnTo>
                    <a:close/>
                    <a:moveTo>
                      <a:pt x="377" y="1534"/>
                    </a:moveTo>
                    <a:lnTo>
                      <a:pt x="13" y="1534"/>
                    </a:lnTo>
                    <a:lnTo>
                      <a:pt x="13" y="1553"/>
                    </a:lnTo>
                    <a:lnTo>
                      <a:pt x="377" y="1553"/>
                    </a:lnTo>
                    <a:lnTo>
                      <a:pt x="377" y="1534"/>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pic>
            <p:nvPicPr>
              <p:cNvPr id="22" name="Google Shape;498;p18"/>
              <p:cNvPicPr preferRelativeResize="0"/>
              <p:nvPr/>
            </p:nvPicPr>
            <p:blipFill rotWithShape="1">
              <a:blip r:embed="rId6">
                <a:alphaModFix/>
              </a:blip>
              <a:srcRect/>
              <a:stretch/>
            </p:blipFill>
            <p:spPr>
              <a:xfrm>
                <a:off x="3537" y="3031"/>
                <a:ext cx="209" cy="191"/>
              </a:xfrm>
              <a:prstGeom prst="rect">
                <a:avLst/>
              </a:prstGeom>
              <a:noFill/>
              <a:ln>
                <a:noFill/>
              </a:ln>
            </p:spPr>
          </p:pic>
          <p:sp>
            <p:nvSpPr>
              <p:cNvPr id="23" name="Google Shape;499;p18"/>
              <p:cNvSpPr/>
              <p:nvPr/>
            </p:nvSpPr>
            <p:spPr>
              <a:xfrm>
                <a:off x="3745" y="3116"/>
                <a:ext cx="20" cy="754"/>
              </a:xfrm>
              <a:prstGeom prst="rect">
                <a:avLst/>
              </a:pr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pic>
            <p:nvPicPr>
              <p:cNvPr id="24" name="Google Shape;500;p18"/>
              <p:cNvPicPr preferRelativeResize="0"/>
              <p:nvPr/>
            </p:nvPicPr>
            <p:blipFill rotWithShape="1">
              <a:blip r:embed="rId7">
                <a:alphaModFix/>
              </a:blip>
              <a:srcRect/>
              <a:stretch/>
            </p:blipFill>
            <p:spPr>
              <a:xfrm>
                <a:off x="3537" y="3775"/>
                <a:ext cx="218" cy="191"/>
              </a:xfrm>
              <a:prstGeom prst="rect">
                <a:avLst/>
              </a:prstGeom>
              <a:noFill/>
              <a:ln>
                <a:noFill/>
              </a:ln>
            </p:spPr>
          </p:pic>
          <p:sp>
            <p:nvSpPr>
              <p:cNvPr id="26" name="Google Shape;501;p18"/>
              <p:cNvSpPr/>
              <p:nvPr/>
            </p:nvSpPr>
            <p:spPr>
              <a:xfrm>
                <a:off x="1814" y="3613"/>
                <a:ext cx="1616" cy="1242"/>
              </a:xfrm>
              <a:custGeom>
                <a:avLst/>
                <a:gdLst/>
                <a:ahLst/>
                <a:cxnLst/>
                <a:rect l="l" t="t" r="r" b="b"/>
                <a:pathLst>
                  <a:path w="1616" h="1242" extrusionOk="0">
                    <a:moveTo>
                      <a:pt x="807" y="0"/>
                    </a:moveTo>
                    <a:lnTo>
                      <a:pt x="0" y="523"/>
                    </a:lnTo>
                    <a:lnTo>
                      <a:pt x="0" y="1242"/>
                    </a:lnTo>
                    <a:lnTo>
                      <a:pt x="1615" y="1242"/>
                    </a:lnTo>
                    <a:lnTo>
                      <a:pt x="1615" y="523"/>
                    </a:lnTo>
                    <a:lnTo>
                      <a:pt x="807" y="0"/>
                    </a:lnTo>
                    <a:close/>
                  </a:path>
                </a:pathLst>
              </a:custGeom>
              <a:solidFill>
                <a:srgbClr val="EECBCC"/>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7" name="Google Shape;502;p18"/>
              <p:cNvSpPr/>
              <p:nvPr/>
            </p:nvSpPr>
            <p:spPr>
              <a:xfrm>
                <a:off x="1814" y="2819"/>
                <a:ext cx="1616" cy="1317"/>
              </a:xfrm>
              <a:custGeom>
                <a:avLst/>
                <a:gdLst/>
                <a:ahLst/>
                <a:cxnLst/>
                <a:rect l="l" t="t" r="r" b="b"/>
                <a:pathLst>
                  <a:path w="1616" h="1317" extrusionOk="0">
                    <a:moveTo>
                      <a:pt x="807" y="0"/>
                    </a:moveTo>
                    <a:lnTo>
                      <a:pt x="0" y="523"/>
                    </a:lnTo>
                    <a:lnTo>
                      <a:pt x="0" y="1317"/>
                    </a:lnTo>
                    <a:lnTo>
                      <a:pt x="807" y="794"/>
                    </a:lnTo>
                    <a:lnTo>
                      <a:pt x="1615" y="1317"/>
                    </a:lnTo>
                    <a:lnTo>
                      <a:pt x="1615" y="523"/>
                    </a:lnTo>
                    <a:lnTo>
                      <a:pt x="807" y="0"/>
                    </a:lnTo>
                    <a:close/>
                  </a:path>
                </a:pathLst>
              </a:custGeom>
              <a:solidFill>
                <a:srgbClr val="E7AEA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8" name="Google Shape;503;p18"/>
              <p:cNvSpPr/>
              <p:nvPr/>
            </p:nvSpPr>
            <p:spPr>
              <a:xfrm>
                <a:off x="1814" y="2025"/>
                <a:ext cx="1616" cy="1317"/>
              </a:xfrm>
              <a:custGeom>
                <a:avLst/>
                <a:gdLst/>
                <a:ahLst/>
                <a:cxnLst/>
                <a:rect l="l" t="t" r="r" b="b"/>
                <a:pathLst>
                  <a:path w="1616" h="1317" extrusionOk="0">
                    <a:moveTo>
                      <a:pt x="807" y="0"/>
                    </a:moveTo>
                    <a:lnTo>
                      <a:pt x="0" y="523"/>
                    </a:lnTo>
                    <a:lnTo>
                      <a:pt x="0" y="1317"/>
                    </a:lnTo>
                    <a:lnTo>
                      <a:pt x="807" y="794"/>
                    </a:lnTo>
                    <a:lnTo>
                      <a:pt x="1615" y="1317"/>
                    </a:lnTo>
                    <a:lnTo>
                      <a:pt x="1615" y="523"/>
                    </a:lnTo>
                    <a:lnTo>
                      <a:pt x="807" y="0"/>
                    </a:lnTo>
                    <a:close/>
                  </a:path>
                </a:pathLst>
              </a:custGeom>
              <a:solidFill>
                <a:srgbClr val="DE818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9" name="Google Shape;504;p18"/>
              <p:cNvSpPr/>
              <p:nvPr/>
            </p:nvSpPr>
            <p:spPr>
              <a:xfrm>
                <a:off x="1814" y="471"/>
                <a:ext cx="1617" cy="1317"/>
              </a:xfrm>
              <a:custGeom>
                <a:avLst/>
                <a:gdLst/>
                <a:ahLst/>
                <a:cxnLst/>
                <a:rect l="l" t="t" r="r" b="b"/>
                <a:pathLst>
                  <a:path w="1617" h="1317" extrusionOk="0">
                    <a:moveTo>
                      <a:pt x="808" y="0"/>
                    </a:moveTo>
                    <a:lnTo>
                      <a:pt x="0" y="523"/>
                    </a:lnTo>
                    <a:lnTo>
                      <a:pt x="0" y="1316"/>
                    </a:lnTo>
                    <a:lnTo>
                      <a:pt x="808" y="794"/>
                    </a:lnTo>
                    <a:lnTo>
                      <a:pt x="1616" y="1316"/>
                    </a:lnTo>
                    <a:lnTo>
                      <a:pt x="1616" y="523"/>
                    </a:lnTo>
                    <a:lnTo>
                      <a:pt x="808"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31" name="Google Shape;505;p18"/>
              <p:cNvSpPr/>
              <p:nvPr/>
            </p:nvSpPr>
            <p:spPr>
              <a:xfrm>
                <a:off x="1814" y="1231"/>
                <a:ext cx="1616" cy="1317"/>
              </a:xfrm>
              <a:custGeom>
                <a:avLst/>
                <a:gdLst/>
                <a:ahLst/>
                <a:cxnLst/>
                <a:rect l="l" t="t" r="r" b="b"/>
                <a:pathLst>
                  <a:path w="1616" h="1317" extrusionOk="0">
                    <a:moveTo>
                      <a:pt x="807" y="0"/>
                    </a:moveTo>
                    <a:lnTo>
                      <a:pt x="0" y="522"/>
                    </a:lnTo>
                    <a:lnTo>
                      <a:pt x="0" y="1316"/>
                    </a:lnTo>
                    <a:lnTo>
                      <a:pt x="807" y="793"/>
                    </a:lnTo>
                    <a:lnTo>
                      <a:pt x="1615" y="1316"/>
                    </a:lnTo>
                    <a:lnTo>
                      <a:pt x="1615" y="522"/>
                    </a:lnTo>
                    <a:lnTo>
                      <a:pt x="807" y="0"/>
                    </a:lnTo>
                    <a:close/>
                  </a:path>
                </a:pathLst>
              </a:custGeom>
              <a:solidFill>
                <a:srgbClr val="D8515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32" name="Google Shape;506;p18"/>
              <p:cNvSpPr/>
              <p:nvPr/>
            </p:nvSpPr>
            <p:spPr>
              <a:xfrm>
                <a:off x="1814" y="464"/>
                <a:ext cx="1617" cy="4391"/>
              </a:xfrm>
              <a:custGeom>
                <a:avLst/>
                <a:gdLst/>
                <a:ahLst/>
                <a:cxnLst/>
                <a:rect l="l" t="t" r="r" b="b"/>
                <a:pathLst>
                  <a:path w="1617" h="4391" extrusionOk="0">
                    <a:moveTo>
                      <a:pt x="1616" y="530"/>
                    </a:moveTo>
                    <a:lnTo>
                      <a:pt x="808" y="0"/>
                    </a:lnTo>
                    <a:lnTo>
                      <a:pt x="0" y="530"/>
                    </a:lnTo>
                    <a:lnTo>
                      <a:pt x="0" y="4391"/>
                    </a:lnTo>
                    <a:lnTo>
                      <a:pt x="1616" y="4391"/>
                    </a:lnTo>
                    <a:lnTo>
                      <a:pt x="1616" y="530"/>
                    </a:lnTo>
                    <a:close/>
                  </a:path>
                </a:pathLst>
              </a:custGeom>
              <a:noFill/>
              <a:ln w="9525" cap="flat" cmpd="sng">
                <a:solidFill>
                  <a:srgbClr val="D52A2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33" name="Google Shape;507;p18"/>
              <p:cNvSpPr txBox="1"/>
              <p:nvPr/>
            </p:nvSpPr>
            <p:spPr>
              <a:xfrm>
                <a:off x="2195" y="853"/>
                <a:ext cx="907" cy="2630"/>
              </a:xfrm>
              <a:prstGeom prst="rect">
                <a:avLst/>
              </a:prstGeom>
              <a:noFill/>
              <a:ln>
                <a:noFill/>
              </a:ln>
            </p:spPr>
            <p:txBody>
              <a:bodyPr spcFirstLastPara="1" wrap="square" lIns="0" tIns="0" rIns="0" bIns="0" anchor="t" anchorCtr="0">
                <a:noAutofit/>
              </a:bodyPr>
              <a:lstStyle/>
              <a:p>
                <a:pPr marL="1143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Objectives</a:t>
                </a:r>
                <a:endParaRPr sz="110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0" marR="0" lvl="0" indent="0" algn="l" rtl="0">
                  <a:spcBef>
                    <a:spcPts val="50"/>
                  </a:spcBef>
                  <a:spcAft>
                    <a:spcPts val="0"/>
                  </a:spcAft>
                  <a:buNone/>
                </a:pPr>
                <a:r>
                  <a:rPr lang="en-US" sz="14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0" marR="0" lvl="0" indent="0" algn="l" rtl="0">
                  <a:spcBef>
                    <a:spcPts val="5"/>
                  </a:spcBef>
                  <a:spcAft>
                    <a:spcPts val="0"/>
                  </a:spcAft>
                  <a:buNone/>
                </a:pPr>
                <a:r>
                  <a:rPr lang="en-US" sz="900" b="1">
                    <a:solidFill>
                      <a:srgbClr val="FFFFFF"/>
                    </a:solidFill>
                    <a:latin typeface="Trebuchet MS"/>
                    <a:ea typeface="Trebuchet MS"/>
                    <a:cs typeface="Trebuchet MS"/>
                    <a:sym typeface="Trebuchet MS"/>
                  </a:rPr>
                  <a:t>Outcomes</a:t>
                </a:r>
                <a:endParaRPr sz="110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0" marR="0" lvl="0" indent="0" algn="l" rtl="0">
                  <a:spcBef>
                    <a:spcPts val="15"/>
                  </a:spcBef>
                  <a:spcAft>
                    <a:spcPts val="0"/>
                  </a:spcAft>
                  <a:buNone/>
                </a:pPr>
                <a:r>
                  <a:rPr lang="en-US" sz="14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5207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Outputs</a:t>
                </a:r>
                <a:endParaRPr sz="110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0" marR="0" lvl="0" indent="0" algn="l" rtl="0">
                  <a:spcBef>
                    <a:spcPts val="35"/>
                  </a:spcBef>
                  <a:spcAft>
                    <a:spcPts val="0"/>
                  </a:spcAft>
                  <a:buNone/>
                </a:pPr>
                <a:r>
                  <a:rPr lang="en-US" sz="1600" b="1">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marL="36830" marR="0" lvl="0" indent="0" algn="l" rtl="0">
                  <a:spcBef>
                    <a:spcPts val="0"/>
                  </a:spcBef>
                  <a:spcAft>
                    <a:spcPts val="0"/>
                  </a:spcAft>
                  <a:buNone/>
                </a:pPr>
                <a:r>
                  <a:rPr lang="en-US" sz="900" b="1">
                    <a:solidFill>
                      <a:srgbClr val="D52A2F"/>
                    </a:solidFill>
                    <a:latin typeface="Trebuchet MS"/>
                    <a:ea typeface="Trebuchet MS"/>
                    <a:cs typeface="Trebuchet MS"/>
                    <a:sym typeface="Trebuchet MS"/>
                  </a:rPr>
                  <a:t>Activities</a:t>
                </a:r>
                <a:endParaRPr sz="1100">
                  <a:solidFill>
                    <a:schemeClr val="dk1"/>
                  </a:solidFill>
                  <a:latin typeface="Tahoma"/>
                  <a:ea typeface="Tahoma"/>
                  <a:cs typeface="Tahoma"/>
                  <a:sym typeface="Tahoma"/>
                </a:endParaRPr>
              </a:p>
            </p:txBody>
          </p:sp>
          <p:sp>
            <p:nvSpPr>
              <p:cNvPr id="34" name="Google Shape;508;p18"/>
              <p:cNvSpPr txBox="1"/>
              <p:nvPr/>
            </p:nvSpPr>
            <p:spPr>
              <a:xfrm>
                <a:off x="4286" y="753"/>
                <a:ext cx="2942" cy="2711"/>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b="1">
                    <a:solidFill>
                      <a:srgbClr val="D52A2F"/>
                    </a:solidFill>
                    <a:latin typeface="Trebuchet MS"/>
                    <a:ea typeface="Trebuchet MS"/>
                    <a:cs typeface="Trebuchet MS"/>
                    <a:sym typeface="Trebuchet MS"/>
                  </a:rPr>
                  <a:t>Impact</a:t>
                </a:r>
                <a:endParaRPr/>
              </a:p>
              <a:p>
                <a:pPr marL="0" marR="0" lvl="0" indent="0" algn="l" rtl="0">
                  <a:spcBef>
                    <a:spcPts val="10"/>
                  </a:spcBef>
                  <a:spcAft>
                    <a:spcPts val="0"/>
                  </a:spcAft>
                  <a:buNone/>
                </a:pPr>
                <a:endParaRPr sz="1000" b="1">
                  <a:solidFill>
                    <a:schemeClr val="dk1"/>
                  </a:solidFill>
                  <a:latin typeface="Tahoma"/>
                  <a:ea typeface="Tahoma"/>
                  <a:cs typeface="Tahoma"/>
                  <a:sym typeface="Tahoma"/>
                </a:endParaRPr>
              </a:p>
              <a:p>
                <a:pPr marL="142240" marR="672465" lvl="0" indent="-117475" algn="l" rtl="0">
                  <a:lnSpc>
                    <a:spcPct val="93000"/>
                  </a:lnSpc>
                  <a:spcBef>
                    <a:spcPts val="75"/>
                  </a:spcBef>
                  <a:spcAft>
                    <a:spcPts val="0"/>
                  </a:spcAft>
                  <a:buNone/>
                </a:pPr>
                <a:r>
                  <a:rPr lang="en-US" sz="1000" b="1">
                    <a:solidFill>
                      <a:schemeClr val="dk1"/>
                    </a:solidFill>
                    <a:latin typeface="Tahoma"/>
                    <a:ea typeface="Tahoma"/>
                    <a:cs typeface="Tahoma"/>
                    <a:sym typeface="Tahoma"/>
                  </a:rPr>
                  <a:t>What difference does the intervention make?</a:t>
                </a:r>
                <a:endParaRPr sz="1000" b="1">
                  <a:solidFill>
                    <a:schemeClr val="dk1"/>
                  </a:solidFill>
                  <a:latin typeface="Tahoma"/>
                  <a:ea typeface="Tahoma"/>
                  <a:cs typeface="Tahoma"/>
                  <a:sym typeface="Tahoma"/>
                </a:endParaRPr>
              </a:p>
              <a:p>
                <a:pPr marL="113029" marR="202565" lvl="0" indent="-88899" algn="l" rtl="0">
                  <a:lnSpc>
                    <a:spcPct val="101000"/>
                  </a:lnSpc>
                  <a:spcBef>
                    <a:spcPts val="255"/>
                  </a:spcBef>
                  <a:spcAft>
                    <a:spcPts val="0"/>
                  </a:spcAft>
                  <a:buNone/>
                </a:pPr>
                <a:r>
                  <a:rPr lang="en-US" sz="1000" b="1">
                    <a:solidFill>
                      <a:schemeClr val="dk1"/>
                    </a:solidFill>
                    <a:latin typeface="Tahoma"/>
                    <a:ea typeface="Tahoma"/>
                    <a:cs typeface="Tahoma"/>
                    <a:sym typeface="Tahoma"/>
                  </a:rPr>
                  <a:t>To which extent has the intervention, or is expected to generate significant positive or negative, intended or unintended, higher-level effects?</a:t>
                </a:r>
                <a:endParaRPr sz="1000" b="1">
                  <a:solidFill>
                    <a:schemeClr val="dk1"/>
                  </a:solidFill>
                  <a:latin typeface="Tahoma"/>
                  <a:ea typeface="Tahoma"/>
                  <a:cs typeface="Tahoma"/>
                  <a:sym typeface="Tahoma"/>
                </a:endParaRPr>
              </a:p>
              <a:p>
                <a:pPr marL="0" marR="0" lvl="0" indent="0" algn="l" rtl="0">
                  <a:spcBef>
                    <a:spcPts val="45"/>
                  </a:spcBef>
                  <a:spcAft>
                    <a:spcPts val="0"/>
                  </a:spcAft>
                  <a:buNone/>
                </a:pPr>
                <a:r>
                  <a:rPr lang="en-US" sz="700">
                    <a:solidFill>
                      <a:schemeClr val="dk1"/>
                    </a:solidFill>
                    <a:latin typeface="Tahoma"/>
                    <a:ea typeface="Tahoma"/>
                    <a:cs typeface="Tahoma"/>
                    <a:sym typeface="Tahoma"/>
                  </a:rPr>
                  <a:t> </a:t>
                </a:r>
                <a:endParaRPr sz="1400" b="1">
                  <a:solidFill>
                    <a:schemeClr val="dk1"/>
                  </a:solidFill>
                  <a:latin typeface="Tahoma"/>
                  <a:ea typeface="Tahoma"/>
                  <a:cs typeface="Tahoma"/>
                  <a:sym typeface="Tahoma"/>
                </a:endParaRPr>
              </a:p>
              <a:p>
                <a:pPr marL="0" marR="0" lvl="0" indent="0" algn="l" rtl="0">
                  <a:spcBef>
                    <a:spcPts val="5"/>
                  </a:spcBef>
                  <a:spcAft>
                    <a:spcPts val="0"/>
                  </a:spcAft>
                  <a:buNone/>
                </a:pPr>
                <a:r>
                  <a:rPr lang="en-US" sz="1000" b="1">
                    <a:solidFill>
                      <a:srgbClr val="D52A2F"/>
                    </a:solidFill>
                    <a:latin typeface="Trebuchet MS"/>
                    <a:ea typeface="Trebuchet MS"/>
                    <a:cs typeface="Trebuchet MS"/>
                    <a:sym typeface="Trebuchet MS"/>
                  </a:rPr>
                  <a:t>Effectiveness</a:t>
                </a:r>
                <a:endParaRPr sz="1400" b="1">
                  <a:solidFill>
                    <a:schemeClr val="dk1"/>
                  </a:solidFill>
                  <a:latin typeface="Tahoma"/>
                  <a:ea typeface="Tahoma"/>
                  <a:cs typeface="Tahoma"/>
                  <a:sym typeface="Tahoma"/>
                </a:endParaRPr>
              </a:p>
              <a:p>
                <a:pPr marL="113029" marR="0" lvl="0" indent="-88899" algn="l" rtl="0">
                  <a:spcBef>
                    <a:spcPts val="35"/>
                  </a:spcBef>
                  <a:spcAft>
                    <a:spcPts val="0"/>
                  </a:spcAft>
                  <a:buNone/>
                </a:pPr>
                <a:r>
                  <a:rPr lang="en-US" sz="1000" b="1">
                    <a:solidFill>
                      <a:schemeClr val="dk1"/>
                    </a:solidFill>
                    <a:latin typeface="Tahoma"/>
                    <a:ea typeface="Tahoma"/>
                    <a:cs typeface="Tahoma"/>
                    <a:sym typeface="Tahoma"/>
                  </a:rPr>
                  <a:t>Is the intervention achieving its objectives?</a:t>
                </a:r>
                <a:endParaRPr sz="1400" b="1">
                  <a:solidFill>
                    <a:schemeClr val="dk1"/>
                  </a:solidFill>
                  <a:latin typeface="Tahoma"/>
                  <a:ea typeface="Tahoma"/>
                  <a:cs typeface="Tahoma"/>
                  <a:sym typeface="Tahoma"/>
                </a:endParaRPr>
              </a:p>
              <a:p>
                <a:pPr marL="113029" marR="11430" lvl="0" indent="-88899" algn="l" rtl="0">
                  <a:lnSpc>
                    <a:spcPct val="91000"/>
                  </a:lnSpc>
                  <a:spcBef>
                    <a:spcPts val="400"/>
                  </a:spcBef>
                  <a:spcAft>
                    <a:spcPts val="0"/>
                  </a:spcAft>
                  <a:buNone/>
                </a:pPr>
                <a:r>
                  <a:rPr lang="en-US" sz="1000" b="1">
                    <a:solidFill>
                      <a:schemeClr val="dk1"/>
                    </a:solidFill>
                    <a:latin typeface="Tahoma"/>
                    <a:ea typeface="Tahoma"/>
                    <a:cs typeface="Tahoma"/>
                    <a:sym typeface="Tahoma"/>
                  </a:rPr>
                  <a:t>To which extent has or is the intervention expected to achieve its results, including any differential results across groups?</a:t>
                </a:r>
                <a:endParaRPr sz="1400" b="1">
                  <a:solidFill>
                    <a:schemeClr val="dk1"/>
                  </a:solidFill>
                  <a:latin typeface="Tahoma"/>
                  <a:ea typeface="Tahoma"/>
                  <a:cs typeface="Tahoma"/>
                  <a:sym typeface="Tahoma"/>
                </a:endParaRPr>
              </a:p>
            </p:txBody>
          </p:sp>
          <p:sp>
            <p:nvSpPr>
              <p:cNvPr id="35" name="Google Shape;509;p18"/>
              <p:cNvSpPr txBox="1"/>
              <p:nvPr/>
            </p:nvSpPr>
            <p:spPr>
              <a:xfrm>
                <a:off x="4286" y="3666"/>
                <a:ext cx="2975" cy="1039"/>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b="1">
                    <a:solidFill>
                      <a:srgbClr val="D52A2F"/>
                    </a:solidFill>
                    <a:latin typeface="Trebuchet MS"/>
                    <a:ea typeface="Trebuchet MS"/>
                    <a:cs typeface="Trebuchet MS"/>
                    <a:sym typeface="Trebuchet MS"/>
                  </a:rPr>
                  <a:t>Efficiency</a:t>
                </a:r>
                <a:endParaRPr sz="1000" b="1">
                  <a:solidFill>
                    <a:srgbClr val="D52A2F"/>
                  </a:solidFill>
                  <a:latin typeface="Trebuchet MS"/>
                  <a:ea typeface="Trebuchet MS"/>
                  <a:cs typeface="Trebuchet MS"/>
                  <a:sym typeface="Trebuchet MS"/>
                </a:endParaRPr>
              </a:p>
              <a:p>
                <a:pPr marL="113029" marR="0" lvl="0" indent="-88899" algn="l" rtl="0">
                  <a:spcBef>
                    <a:spcPts val="35"/>
                  </a:spcBef>
                  <a:spcAft>
                    <a:spcPts val="0"/>
                  </a:spcAft>
                  <a:buNone/>
                </a:pPr>
                <a:r>
                  <a:rPr lang="en-US" sz="1000" b="1">
                    <a:solidFill>
                      <a:schemeClr val="dk1"/>
                    </a:solidFill>
                    <a:latin typeface="Tahoma"/>
                    <a:ea typeface="Tahoma"/>
                    <a:cs typeface="Tahoma"/>
                    <a:sym typeface="Tahoma"/>
                  </a:rPr>
                  <a:t>How well were resources used?</a:t>
                </a:r>
                <a:endParaRPr sz="1000" b="1">
                  <a:solidFill>
                    <a:schemeClr val="dk1"/>
                  </a:solidFill>
                  <a:latin typeface="Tahoma"/>
                  <a:ea typeface="Tahoma"/>
                  <a:cs typeface="Tahoma"/>
                  <a:sym typeface="Tahoma"/>
                </a:endParaRPr>
              </a:p>
              <a:p>
                <a:pPr marL="113029" marR="11430" lvl="0" indent="-88899" algn="l" rtl="0">
                  <a:lnSpc>
                    <a:spcPct val="83000"/>
                  </a:lnSpc>
                  <a:spcBef>
                    <a:spcPts val="160"/>
                  </a:spcBef>
                  <a:spcAft>
                    <a:spcPts val="0"/>
                  </a:spcAft>
                  <a:buNone/>
                </a:pPr>
                <a:r>
                  <a:rPr lang="en-US" sz="1000" b="1">
                    <a:solidFill>
                      <a:schemeClr val="dk1"/>
                    </a:solidFill>
                    <a:latin typeface="Tahoma"/>
                    <a:ea typeface="Tahoma"/>
                    <a:cs typeface="Tahoma"/>
                    <a:sym typeface="Tahoma"/>
                  </a:rPr>
                  <a:t>To which extent has, or is the intervention likely to deliver results in an economic</a:t>
                </a:r>
                <a:endParaRPr sz="1000" b="1">
                  <a:solidFill>
                    <a:schemeClr val="dk1"/>
                  </a:solidFill>
                  <a:latin typeface="Tahoma"/>
                  <a:ea typeface="Tahoma"/>
                  <a:cs typeface="Tahoma"/>
                  <a:sym typeface="Tahoma"/>
                </a:endParaRPr>
              </a:p>
              <a:p>
                <a:pPr marL="113029" marR="0" lvl="0" indent="-88899" algn="l" rtl="0">
                  <a:spcBef>
                    <a:spcPts val="50"/>
                  </a:spcBef>
                  <a:spcAft>
                    <a:spcPts val="0"/>
                  </a:spcAft>
                  <a:buNone/>
                </a:pPr>
                <a:r>
                  <a:rPr lang="en-US" sz="1000" b="1">
                    <a:solidFill>
                      <a:schemeClr val="dk1"/>
                    </a:solidFill>
                    <a:latin typeface="Tahoma"/>
                    <a:ea typeface="Tahoma"/>
                    <a:cs typeface="Tahoma"/>
                    <a:sym typeface="Tahoma"/>
                  </a:rPr>
                  <a:t>and timely way?</a:t>
                </a:r>
                <a:endParaRPr sz="1000" b="1">
                  <a:solidFill>
                    <a:schemeClr val="dk1"/>
                  </a:solidFill>
                  <a:latin typeface="Tahoma"/>
                  <a:ea typeface="Tahoma"/>
                  <a:cs typeface="Tahoma"/>
                  <a:sym typeface="Tahoma"/>
                </a:endParaRPr>
              </a:p>
            </p:txBody>
          </p:sp>
          <p:sp>
            <p:nvSpPr>
              <p:cNvPr id="36" name="Google Shape;510;p18"/>
              <p:cNvSpPr txBox="1"/>
              <p:nvPr/>
            </p:nvSpPr>
            <p:spPr>
              <a:xfrm>
                <a:off x="7514" y="710"/>
                <a:ext cx="2747" cy="4116"/>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000" b="1">
                    <a:solidFill>
                      <a:srgbClr val="D52A2F"/>
                    </a:solidFill>
                    <a:latin typeface="Trebuchet MS"/>
                    <a:ea typeface="Trebuchet MS"/>
                    <a:cs typeface="Trebuchet MS"/>
                    <a:sym typeface="Trebuchet MS"/>
                  </a:rPr>
                  <a:t>Sustainability</a:t>
                </a:r>
                <a:endParaRPr/>
              </a:p>
              <a:p>
                <a:pPr marL="0" marR="0" lvl="0" indent="0" algn="l" rtl="0">
                  <a:spcBef>
                    <a:spcPts val="10"/>
                  </a:spcBef>
                  <a:spcAft>
                    <a:spcPts val="0"/>
                  </a:spcAft>
                  <a:buNone/>
                </a:pPr>
                <a:endParaRPr sz="1100" b="1">
                  <a:solidFill>
                    <a:schemeClr val="dk1"/>
                  </a:solidFill>
                  <a:latin typeface="Tahoma"/>
                  <a:ea typeface="Tahoma"/>
                  <a:cs typeface="Tahoma"/>
                  <a:sym typeface="Tahoma"/>
                </a:endParaRPr>
              </a:p>
              <a:p>
                <a:pPr marL="87630" marR="0" lvl="0" indent="-87630" algn="l" rtl="0">
                  <a:spcBef>
                    <a:spcPts val="135"/>
                  </a:spcBef>
                  <a:spcAft>
                    <a:spcPts val="0"/>
                  </a:spcAft>
                  <a:buNone/>
                </a:pPr>
                <a:r>
                  <a:rPr lang="en-US" sz="1000" b="1">
                    <a:solidFill>
                      <a:schemeClr val="dk1"/>
                    </a:solidFill>
                    <a:latin typeface="Tahoma"/>
                    <a:ea typeface="Tahoma"/>
                    <a:cs typeface="Tahoma"/>
                    <a:sym typeface="Tahoma"/>
                  </a:rPr>
                  <a:t>Will the benefit last?</a:t>
                </a:r>
                <a:endParaRPr sz="1000" b="1">
                  <a:solidFill>
                    <a:schemeClr val="dk1"/>
                  </a:solidFill>
                  <a:latin typeface="Tahoma"/>
                  <a:ea typeface="Tahoma"/>
                  <a:cs typeface="Tahoma"/>
                  <a:sym typeface="Tahoma"/>
                </a:endParaRPr>
              </a:p>
              <a:p>
                <a:pPr marL="87630" marR="297815" lvl="0" indent="-87630" algn="l" rtl="0">
                  <a:lnSpc>
                    <a:spcPct val="98000"/>
                  </a:lnSpc>
                  <a:spcBef>
                    <a:spcPts val="225"/>
                  </a:spcBef>
                  <a:spcAft>
                    <a:spcPts val="0"/>
                  </a:spcAft>
                  <a:buNone/>
                </a:pPr>
                <a:r>
                  <a:rPr lang="en-US" sz="1000" b="1">
                    <a:solidFill>
                      <a:schemeClr val="dk1"/>
                    </a:solidFill>
                    <a:latin typeface="Tahoma"/>
                    <a:ea typeface="Tahoma"/>
                    <a:cs typeface="Tahoma"/>
                    <a:sym typeface="Tahoma"/>
                  </a:rPr>
                  <a:t>To which extent will the benefits of the intervention continue,</a:t>
                </a:r>
                <a:endParaRPr sz="1000" b="1">
                  <a:solidFill>
                    <a:schemeClr val="dk1"/>
                  </a:solidFill>
                  <a:latin typeface="Tahoma"/>
                  <a:ea typeface="Tahoma"/>
                  <a:cs typeface="Tahoma"/>
                  <a:sym typeface="Tahoma"/>
                </a:endParaRPr>
              </a:p>
              <a:p>
                <a:pPr marL="87630" marR="0" lvl="0" indent="0" algn="l" rtl="0">
                  <a:spcBef>
                    <a:spcPts val="30"/>
                  </a:spcBef>
                  <a:spcAft>
                    <a:spcPts val="0"/>
                  </a:spcAft>
                  <a:buNone/>
                </a:pPr>
                <a:r>
                  <a:rPr lang="en-US" sz="1000" b="1">
                    <a:solidFill>
                      <a:schemeClr val="dk1"/>
                    </a:solidFill>
                    <a:latin typeface="Tahoma"/>
                    <a:ea typeface="Tahoma"/>
                    <a:cs typeface="Tahoma"/>
                    <a:sym typeface="Tahoma"/>
                  </a:rPr>
                  <a:t>or are likely to continue?</a:t>
                </a:r>
                <a:endParaRPr/>
              </a:p>
              <a:p>
                <a:pPr marL="87630" marR="0" lvl="0" indent="0" algn="l" rtl="0">
                  <a:spcBef>
                    <a:spcPts val="30"/>
                  </a:spcBef>
                  <a:spcAft>
                    <a:spcPts val="0"/>
                  </a:spcAft>
                  <a:buNone/>
                </a:pPr>
                <a:endParaRPr sz="1000" b="1">
                  <a:solidFill>
                    <a:schemeClr val="dk1"/>
                  </a:solidFill>
                  <a:latin typeface="Tahoma"/>
                  <a:ea typeface="Tahoma"/>
                  <a:cs typeface="Tahoma"/>
                  <a:sym typeface="Tahoma"/>
                </a:endParaRPr>
              </a:p>
              <a:p>
                <a:pPr marL="87630" marR="0" lvl="0" indent="0" algn="l" rtl="0">
                  <a:spcBef>
                    <a:spcPts val="30"/>
                  </a:spcBef>
                  <a:spcAft>
                    <a:spcPts val="0"/>
                  </a:spcAft>
                  <a:buNone/>
                </a:pPr>
                <a:endParaRPr sz="1000" b="1">
                  <a:solidFill>
                    <a:schemeClr val="dk1"/>
                  </a:solidFill>
                  <a:latin typeface="Tahoma"/>
                  <a:ea typeface="Tahoma"/>
                  <a:cs typeface="Tahoma"/>
                  <a:sym typeface="Tahoma"/>
                </a:endParaRPr>
              </a:p>
              <a:p>
                <a:pPr marL="87630" marR="0" lvl="0" indent="0" algn="l" rtl="0">
                  <a:spcBef>
                    <a:spcPts val="30"/>
                  </a:spcBef>
                  <a:spcAft>
                    <a:spcPts val="0"/>
                  </a:spcAft>
                  <a:buNone/>
                </a:pPr>
                <a:endParaRPr sz="1000" b="1">
                  <a:solidFill>
                    <a:schemeClr val="dk1"/>
                  </a:solidFill>
                  <a:latin typeface="Tahoma"/>
                  <a:ea typeface="Tahoma"/>
                  <a:cs typeface="Tahoma"/>
                  <a:sym typeface="Tahoma"/>
                </a:endParaRPr>
              </a:p>
              <a:p>
                <a:pPr marL="0" marR="0" lvl="0" indent="0" algn="l" rtl="0">
                  <a:spcBef>
                    <a:spcPts val="5"/>
                  </a:spcBef>
                  <a:spcAft>
                    <a:spcPts val="0"/>
                  </a:spcAft>
                  <a:buNone/>
                </a:pPr>
                <a:r>
                  <a:rPr lang="en-US" sz="1000" b="1">
                    <a:solidFill>
                      <a:srgbClr val="D52A2F"/>
                    </a:solidFill>
                    <a:latin typeface="Trebuchet MS"/>
                    <a:ea typeface="Trebuchet MS"/>
                    <a:cs typeface="Trebuchet MS"/>
                    <a:sym typeface="Trebuchet MS"/>
                  </a:rPr>
                  <a:t>Relevance</a:t>
                </a:r>
                <a:endParaRPr sz="1000" b="1">
                  <a:solidFill>
                    <a:srgbClr val="D52A2F"/>
                  </a:solidFill>
                  <a:latin typeface="Trebuchet MS"/>
                  <a:ea typeface="Trebuchet MS"/>
                  <a:cs typeface="Trebuchet MS"/>
                  <a:sym typeface="Trebuchet MS"/>
                </a:endParaRPr>
              </a:p>
              <a:p>
                <a:pPr marL="87630" marR="0" lvl="0" indent="-87630" algn="l" rtl="0">
                  <a:spcBef>
                    <a:spcPts val="135"/>
                  </a:spcBef>
                  <a:spcAft>
                    <a:spcPts val="0"/>
                  </a:spcAft>
                  <a:buNone/>
                </a:pPr>
                <a:r>
                  <a:rPr lang="en-US" sz="1000" b="1">
                    <a:solidFill>
                      <a:schemeClr val="dk1"/>
                    </a:solidFill>
                    <a:latin typeface="Tahoma"/>
                    <a:ea typeface="Tahoma"/>
                    <a:cs typeface="Tahoma"/>
                    <a:sym typeface="Tahoma"/>
                  </a:rPr>
                  <a:t>Is the intervention doing the right thing?</a:t>
                </a:r>
                <a:endParaRPr sz="1000" b="1">
                  <a:solidFill>
                    <a:schemeClr val="dk1"/>
                  </a:solidFill>
                  <a:latin typeface="Tahoma"/>
                  <a:ea typeface="Tahoma"/>
                  <a:cs typeface="Tahoma"/>
                  <a:sym typeface="Tahoma"/>
                </a:endParaRPr>
              </a:p>
              <a:p>
                <a:pPr marL="87630" marR="67310" lvl="0" indent="-87630" algn="l" rtl="0">
                  <a:lnSpc>
                    <a:spcPct val="102000"/>
                  </a:lnSpc>
                  <a:spcBef>
                    <a:spcPts val="410"/>
                  </a:spcBef>
                  <a:spcAft>
                    <a:spcPts val="0"/>
                  </a:spcAft>
                  <a:buNone/>
                </a:pPr>
                <a:r>
                  <a:rPr lang="en-US" sz="1000" b="1">
                    <a:solidFill>
                      <a:schemeClr val="dk1"/>
                    </a:solidFill>
                    <a:latin typeface="Tahoma"/>
                    <a:ea typeface="Tahoma"/>
                    <a:cs typeface="Tahoma"/>
                    <a:sym typeface="Tahoma"/>
                  </a:rPr>
                  <a:t>To which extent are the intervention’s objectives and design responding to beneficiaries’, global, country and partner/institution needs, policies and priorities, and continue to do so if circumstances change?</a:t>
                </a:r>
                <a:endParaRPr sz="1000" b="1">
                  <a:solidFill>
                    <a:schemeClr val="dk1"/>
                  </a:solidFill>
                  <a:latin typeface="Tahoma"/>
                  <a:ea typeface="Tahoma"/>
                  <a:cs typeface="Tahoma"/>
                  <a:sym typeface="Tahoma"/>
                </a:endParaRPr>
              </a:p>
              <a:p>
                <a:pPr marL="0" marR="0" lvl="0" indent="0" algn="l" rtl="0">
                  <a:spcBef>
                    <a:spcPts val="5"/>
                  </a:spcBef>
                  <a:spcAft>
                    <a:spcPts val="0"/>
                  </a:spcAft>
                  <a:buNone/>
                </a:pPr>
                <a:r>
                  <a:rPr lang="en-US" sz="1000" b="1">
                    <a:solidFill>
                      <a:srgbClr val="D52A2F"/>
                    </a:solidFill>
                    <a:latin typeface="Trebuchet MS"/>
                    <a:ea typeface="Trebuchet MS"/>
                    <a:cs typeface="Trebuchet MS"/>
                    <a:sym typeface="Trebuchet MS"/>
                  </a:rPr>
                  <a:t>Coherence</a:t>
                </a:r>
                <a:endParaRPr sz="1000" b="1">
                  <a:solidFill>
                    <a:srgbClr val="D52A2F"/>
                  </a:solidFill>
                  <a:latin typeface="Trebuchet MS"/>
                  <a:ea typeface="Trebuchet MS"/>
                  <a:cs typeface="Trebuchet MS"/>
                  <a:sym typeface="Trebuchet MS"/>
                </a:endParaRPr>
              </a:p>
              <a:p>
                <a:pPr marL="87630" marR="0" lvl="0" indent="-87630" algn="l" rtl="0">
                  <a:spcBef>
                    <a:spcPts val="135"/>
                  </a:spcBef>
                  <a:spcAft>
                    <a:spcPts val="0"/>
                  </a:spcAft>
                  <a:buNone/>
                </a:pPr>
                <a:r>
                  <a:rPr lang="en-US" sz="1000" b="1">
                    <a:solidFill>
                      <a:schemeClr val="dk1"/>
                    </a:solidFill>
                    <a:latin typeface="Tahoma"/>
                    <a:ea typeface="Tahoma"/>
                    <a:cs typeface="Tahoma"/>
                    <a:sym typeface="Tahoma"/>
                  </a:rPr>
                  <a:t>How well does the intervention fit?</a:t>
                </a:r>
                <a:endParaRPr sz="1000" b="1">
                  <a:solidFill>
                    <a:schemeClr val="dk1"/>
                  </a:solidFill>
                  <a:latin typeface="Tahoma"/>
                  <a:ea typeface="Tahoma"/>
                  <a:cs typeface="Tahoma"/>
                  <a:sym typeface="Tahoma"/>
                </a:endParaRPr>
              </a:p>
              <a:p>
                <a:pPr marL="87630" marR="113029" lvl="0" indent="-87630" algn="l" rtl="0">
                  <a:lnSpc>
                    <a:spcPct val="102000"/>
                  </a:lnSpc>
                  <a:spcBef>
                    <a:spcPts val="415"/>
                  </a:spcBef>
                  <a:spcAft>
                    <a:spcPts val="0"/>
                  </a:spcAft>
                  <a:buNone/>
                </a:pPr>
                <a:r>
                  <a:rPr lang="en-US" sz="1000" b="1">
                    <a:solidFill>
                      <a:schemeClr val="dk1"/>
                    </a:solidFill>
                    <a:latin typeface="Tahoma"/>
                    <a:ea typeface="Tahoma"/>
                    <a:cs typeface="Tahoma"/>
                    <a:sym typeface="Tahoma"/>
                  </a:rPr>
                  <a:t>How compatible is the intervention with other interventions in a country, sector or institution?</a:t>
                </a:r>
                <a:endParaRPr sz="1000" b="1">
                  <a:solidFill>
                    <a:schemeClr val="dk1"/>
                  </a:solidFill>
                  <a:latin typeface="Tahoma"/>
                  <a:ea typeface="Tahoma"/>
                  <a:cs typeface="Tahoma"/>
                  <a:sym typeface="Tahoma"/>
                </a:endParaRPr>
              </a:p>
            </p:txBody>
          </p:sp>
        </p:grpSp>
      </p:grpSp>
    </p:spTree>
    <p:extLst>
      <p:ext uri="{BB962C8B-B14F-4D97-AF65-F5344CB8AC3E}">
        <p14:creationId xmlns:p14="http://schemas.microsoft.com/office/powerpoint/2010/main" val="365411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4419" y="2293323"/>
            <a:ext cx="2591670" cy="2667532"/>
          </a:xfrm>
          <a:prstGeom prst="rect">
            <a:avLst/>
          </a:prstGeom>
          <a:noFill/>
          <a:ln>
            <a:noFill/>
          </a:ln>
        </p:spPr>
      </p:pic>
      <p:sp>
        <p:nvSpPr>
          <p:cNvPr id="2" name="Rectangle 1"/>
          <p:cNvSpPr/>
          <p:nvPr/>
        </p:nvSpPr>
        <p:spPr>
          <a:xfrm>
            <a:off x="5081047" y="2091481"/>
            <a:ext cx="6165130" cy="4647426"/>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Sources of data</a:t>
            </a:r>
            <a:endParaRPr lang="en-US" sz="1600" dirty="0"/>
          </a:p>
          <a:p>
            <a:pPr lvl="2" algn="ctr"/>
            <a:endParaRPr lang="en-US" sz="2000" b="1" dirty="0">
              <a:solidFill>
                <a:schemeClr val="accent2"/>
              </a:solidFill>
              <a:latin typeface="Times New Roman"/>
              <a:ea typeface="Times New Roman"/>
              <a:cs typeface="Times New Roman"/>
              <a:sym typeface="Times New Roman"/>
            </a:endParaRPr>
          </a:p>
          <a:p>
            <a:pPr marL="285750" lvl="0" indent="-285750" algn="just">
              <a:buClr>
                <a:srgbClr val="C00000"/>
              </a:buClr>
              <a:buSzPts val="1800"/>
              <a:buFont typeface="Noto Sans Symbols"/>
              <a:buChar char="⮚"/>
            </a:pPr>
            <a:r>
              <a:rPr lang="en-US" sz="1600" b="1" dirty="0">
                <a:solidFill>
                  <a:srgbClr val="C00000"/>
                </a:solidFill>
                <a:latin typeface="Times New Roman"/>
                <a:ea typeface="Times New Roman"/>
                <a:cs typeface="Times New Roman"/>
                <a:sym typeface="Times New Roman"/>
              </a:rPr>
              <a:t>data sources </a:t>
            </a:r>
            <a:r>
              <a:rPr lang="en-US" sz="1600" b="1" dirty="0">
                <a:solidFill>
                  <a:schemeClr val="dk1"/>
                </a:solidFill>
                <a:latin typeface="Times New Roman"/>
                <a:ea typeface="Times New Roman"/>
                <a:cs typeface="Times New Roman"/>
                <a:sym typeface="Times New Roman"/>
              </a:rPr>
              <a:t>as identifying where and how the information will be gathered for the purpose of measuring the specified indicators.</a:t>
            </a:r>
            <a:endParaRPr lang="en-US" sz="1600" dirty="0"/>
          </a:p>
          <a:p>
            <a:pPr marL="285750" lvl="0" indent="-171450" algn="just">
              <a:buClr>
                <a:schemeClr val="dk1"/>
              </a:buClr>
              <a:buSzPts val="1800"/>
            </a:pPr>
            <a:endParaRPr lang="en-US" sz="1600" b="1" dirty="0">
              <a:solidFill>
                <a:schemeClr val="dk1"/>
              </a:solidFill>
              <a:latin typeface="Times New Roman"/>
              <a:ea typeface="Times New Roman"/>
              <a:cs typeface="Times New Roman"/>
              <a:sym typeface="Times New Roman"/>
            </a:endParaRP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In general, there are two sources of data that can be drawn upon for monitoring and/or evaluation purposes:</a:t>
            </a:r>
          </a:p>
          <a:p>
            <a:pPr lvl="0" algn="just"/>
            <a:r>
              <a:rPr lang="en-US" sz="1600" b="1" dirty="0">
                <a:solidFill>
                  <a:schemeClr val="dk1"/>
                </a:solidFill>
                <a:latin typeface="Times New Roman"/>
                <a:ea typeface="Times New Roman"/>
                <a:cs typeface="Times New Roman"/>
                <a:sym typeface="Times New Roman"/>
              </a:rPr>
              <a:t> </a:t>
            </a:r>
          </a:p>
          <a:p>
            <a:pPr marL="285750" lvl="0" indent="-285750" algn="just">
              <a:buClr>
                <a:srgbClr val="C00000"/>
              </a:buClr>
              <a:buSzPts val="1800"/>
              <a:buFont typeface="Noto Sans Symbols"/>
              <a:buChar char="⮚"/>
            </a:pPr>
            <a:r>
              <a:rPr lang="en-US" sz="1600" b="1" dirty="0">
                <a:solidFill>
                  <a:srgbClr val="C00000"/>
                </a:solidFill>
                <a:latin typeface="Times New Roman"/>
                <a:ea typeface="Times New Roman"/>
                <a:cs typeface="Times New Roman"/>
                <a:sym typeface="Times New Roman"/>
              </a:rPr>
              <a:t>Primary data</a:t>
            </a:r>
            <a:r>
              <a:rPr lang="en-US" sz="1600" b="1" dirty="0">
                <a:solidFill>
                  <a:schemeClr val="dk1"/>
                </a:solidFill>
                <a:latin typeface="Times New Roman"/>
                <a:ea typeface="Times New Roman"/>
                <a:cs typeface="Times New Roman"/>
                <a:sym typeface="Times New Roman"/>
              </a:rPr>
              <a:t>, which is the data that M&amp;E practitioners collect themselves using various instruments, such as key informant interviews, surveys, focus group discussions and observations.</a:t>
            </a:r>
          </a:p>
          <a:p>
            <a:pPr marL="285750" lvl="0" indent="-285750" algn="just">
              <a:buClr>
                <a:srgbClr val="C00000"/>
              </a:buClr>
              <a:buSzPts val="1800"/>
              <a:buFont typeface="Noto Sans Symbols"/>
              <a:buChar char="⮚"/>
            </a:pPr>
            <a:r>
              <a:rPr lang="en-US" sz="1600" b="1" dirty="0">
                <a:solidFill>
                  <a:srgbClr val="C00000"/>
                </a:solidFill>
                <a:latin typeface="Times New Roman"/>
                <a:ea typeface="Times New Roman"/>
                <a:cs typeface="Times New Roman"/>
                <a:sym typeface="Times New Roman"/>
              </a:rPr>
              <a:t>Secondary data</a:t>
            </a:r>
            <a:r>
              <a:rPr lang="en-US" sz="1600" b="1" dirty="0">
                <a:solidFill>
                  <a:schemeClr val="dk1"/>
                </a:solidFill>
                <a:latin typeface="Times New Roman"/>
                <a:ea typeface="Times New Roman"/>
                <a:cs typeface="Times New Roman"/>
                <a:sym typeface="Times New Roman"/>
              </a:rPr>
              <a:t>, which is data obtained from other pre-existing sources, such as a country census or survey data from partners, donors or government.</a:t>
            </a:r>
          </a:p>
          <a:p>
            <a:pPr lvl="0" algn="just"/>
            <a:endParaRPr lang="en-US" sz="1600" b="1" dirty="0">
              <a:solidFill>
                <a:schemeClr val="dk1"/>
              </a:solidFill>
              <a:ea typeface="Calibri"/>
              <a:cs typeface="Calibri"/>
              <a:sym typeface="Calibri"/>
            </a:endParaRPr>
          </a:p>
          <a:p>
            <a:pPr lvl="0" algn="just"/>
            <a:endParaRPr lang="en-US" sz="1600" b="1" dirty="0">
              <a:solidFill>
                <a:schemeClr val="dk1"/>
              </a:solidFill>
              <a:ea typeface="Calibri"/>
              <a:cs typeface="Calibri"/>
              <a:sym typeface="Calibri"/>
            </a:endParaRPr>
          </a:p>
          <a:p>
            <a:pPr lvl="0" algn="just"/>
            <a:endParaRPr lang="en-US" sz="1600" b="1" dirty="0">
              <a:solidFill>
                <a:schemeClr val="dk1"/>
              </a:solidFill>
              <a:ea typeface="Calibri"/>
              <a:cs typeface="Calibri"/>
              <a:sym typeface="Calibri"/>
            </a:endParaRPr>
          </a:p>
          <a:p>
            <a:pPr lvl="0" algn="just"/>
            <a:endParaRPr lang="en-US" sz="1600" b="1" dirty="0">
              <a:solidFill>
                <a:schemeClr val="dk1"/>
              </a:solidFill>
              <a:ea typeface="Calibri"/>
              <a:cs typeface="Calibri"/>
              <a:sym typeface="Calibri"/>
            </a:endParaRPr>
          </a:p>
        </p:txBody>
      </p:sp>
      <p:pic>
        <p:nvPicPr>
          <p:cNvPr id="11" name="Google Shape;526;p19"/>
          <p:cNvPicPr preferRelativeResize="0"/>
          <p:nvPr/>
        </p:nvPicPr>
        <p:blipFill rotWithShape="1">
          <a:blip r:embed="rId4">
            <a:alphaModFix/>
          </a:blip>
          <a:srcRect/>
          <a:stretch/>
        </p:blipFill>
        <p:spPr>
          <a:xfrm>
            <a:off x="271427" y="4944610"/>
            <a:ext cx="5155474" cy="1386205"/>
          </a:xfrm>
          <a:prstGeom prst="rect">
            <a:avLst/>
          </a:prstGeom>
          <a:noFill/>
          <a:ln>
            <a:noFill/>
          </a:ln>
        </p:spPr>
      </p:pic>
    </p:spTree>
    <p:extLst>
      <p:ext uri="{BB962C8B-B14F-4D97-AF65-F5344CB8AC3E}">
        <p14:creationId xmlns:p14="http://schemas.microsoft.com/office/powerpoint/2010/main" val="2629528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81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22786" y="3386890"/>
            <a:ext cx="2591670" cy="2667532"/>
          </a:xfrm>
          <a:prstGeom prst="rect">
            <a:avLst/>
          </a:prstGeom>
          <a:noFill/>
          <a:ln>
            <a:noFill/>
          </a:ln>
        </p:spPr>
      </p:pic>
      <p:sp>
        <p:nvSpPr>
          <p:cNvPr id="2" name="Rectangle 1"/>
          <p:cNvSpPr/>
          <p:nvPr/>
        </p:nvSpPr>
        <p:spPr>
          <a:xfrm>
            <a:off x="2805604" y="2107780"/>
            <a:ext cx="8160470" cy="3600986"/>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Desk review</a:t>
            </a:r>
          </a:p>
          <a:p>
            <a:pPr lvl="0" algn="ctr"/>
            <a:endParaRPr lang="en-US" sz="1600" b="1" dirty="0">
              <a:solidFill>
                <a:srgbClr val="0070C0"/>
              </a:solidFill>
              <a:latin typeface="Times New Roman"/>
              <a:ea typeface="Times New Roman"/>
              <a:cs typeface="Times New Roman"/>
              <a:sym typeface="Times New Roman"/>
            </a:endParaRPr>
          </a:p>
          <a:p>
            <a:pPr marL="742950" lvl="1" indent="-285750" algn="jus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When choosing sources of data, it is helpful to start with a desk review to better assess what type of data to use. For monitoring, this corresponds to the information included under the column “Data source and collection method” of the IOM Results Matrix and Results Monitoring Framework.</a:t>
            </a:r>
            <a:endParaRPr lang="en-US" sz="1600" dirty="0"/>
          </a:p>
          <a:p>
            <a:pPr marL="742950" lvl="1" indent="-285750" algn="just">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For evaluation, the type of data will be clarified in the evaluation </a:t>
            </a:r>
            <a:r>
              <a:rPr lang="en-US" sz="1600" b="1" dirty="0" err="1">
                <a:solidFill>
                  <a:schemeClr val="dk1"/>
                </a:solidFill>
                <a:latin typeface="Times New Roman"/>
                <a:ea typeface="Times New Roman"/>
                <a:cs typeface="Times New Roman"/>
                <a:sym typeface="Times New Roman"/>
              </a:rPr>
              <a:t>ToR</a:t>
            </a:r>
            <a:r>
              <a:rPr lang="en-US" sz="1600" b="1" dirty="0">
                <a:solidFill>
                  <a:schemeClr val="dk1"/>
                </a:solidFill>
                <a:latin typeface="Times New Roman"/>
                <a:ea typeface="Times New Roman"/>
                <a:cs typeface="Times New Roman"/>
                <a:sym typeface="Times New Roman"/>
              </a:rPr>
              <a:t>, inception report and/or evaluation matrix and can also include data derived from monitoring.</a:t>
            </a:r>
          </a:p>
          <a:p>
            <a:pPr lvl="1" algn="just"/>
            <a:r>
              <a:rPr lang="en-US" sz="1600" b="1" dirty="0">
                <a:solidFill>
                  <a:schemeClr val="dk1"/>
                </a:solidFill>
                <a:latin typeface="Times New Roman"/>
                <a:ea typeface="Times New Roman"/>
                <a:cs typeface="Times New Roman"/>
                <a:sym typeface="Times New Roman"/>
              </a:rPr>
              <a:t> </a:t>
            </a:r>
          </a:p>
          <a:p>
            <a:pPr lvl="1" algn="ctr"/>
            <a:r>
              <a:rPr lang="en-US" sz="1600" b="1" dirty="0">
                <a:solidFill>
                  <a:srgbClr val="C00000"/>
                </a:solidFill>
                <a:latin typeface="Times New Roman"/>
                <a:ea typeface="Times New Roman"/>
                <a:cs typeface="Times New Roman"/>
                <a:sym typeface="Times New Roman"/>
              </a:rPr>
              <a:t>A desk review usually focuses on analyzing existing relevant primary and secondary data sources and can be either structured or unstructured. Structured desk reviews use a formal structure for document analysis, whereas unstructured reviews are background reading. For detailed guidance on conducting a desk review</a:t>
            </a:r>
            <a:endParaRPr lang="en-US" sz="1600" dirty="0"/>
          </a:p>
        </p:txBody>
      </p:sp>
    </p:spTree>
    <p:extLst>
      <p:ext uri="{BB962C8B-B14F-4D97-AF65-F5344CB8AC3E}">
        <p14:creationId xmlns:p14="http://schemas.microsoft.com/office/powerpoint/2010/main" val="202900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0462" y="3818185"/>
            <a:ext cx="2591670" cy="2667532"/>
          </a:xfrm>
          <a:prstGeom prst="rect">
            <a:avLst/>
          </a:prstGeom>
          <a:noFill/>
          <a:ln>
            <a:noFill/>
          </a:ln>
        </p:spPr>
      </p:pic>
      <p:sp>
        <p:nvSpPr>
          <p:cNvPr id="2" name="Rectangle 1"/>
          <p:cNvSpPr/>
          <p:nvPr/>
        </p:nvSpPr>
        <p:spPr>
          <a:xfrm>
            <a:off x="2775314" y="2053297"/>
            <a:ext cx="8221050" cy="3662541"/>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Type of measurement</a:t>
            </a:r>
            <a:endParaRPr lang="en-US" sz="1600" dirty="0"/>
          </a:p>
          <a:p>
            <a:pPr lvl="2" algn="ctr"/>
            <a:endParaRPr lang="en-US" sz="2000" b="1" dirty="0">
              <a:solidFill>
                <a:schemeClr val="accent2"/>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When planning for data collection and analysis, knowing the type of measurement, that is how data will be measured, may influence the decision to choose the appropriate methodology. This is of particular importance to inform the design of data collection tools such as surveys.</a:t>
            </a:r>
            <a:endParaRPr lang="en-US" sz="1600" dirty="0"/>
          </a:p>
          <a:p>
            <a:pPr marL="742950" lvl="1" indent="-285750" algn="just">
              <a:lnSpc>
                <a:spcPct val="150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Measures of indicators identified in a Results Matrix or Evaluation Matrix can include categorical (qualitative) and/or numerical (quantitative) variables. A variable is any characteristic or attribute that differs among and can be measured for each unit in a sample or population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595569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76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98466" y="3386890"/>
            <a:ext cx="2591670" cy="2667532"/>
          </a:xfrm>
          <a:prstGeom prst="rect">
            <a:avLst/>
          </a:prstGeom>
          <a:noFill/>
          <a:ln>
            <a:noFill/>
          </a:ln>
        </p:spPr>
      </p:pic>
      <p:sp>
        <p:nvSpPr>
          <p:cNvPr id="2" name="Rectangle 1"/>
          <p:cNvSpPr/>
          <p:nvPr/>
        </p:nvSpPr>
        <p:spPr>
          <a:xfrm>
            <a:off x="3540961" y="2053297"/>
            <a:ext cx="7742924" cy="3785652"/>
          </a:xfrm>
          <a:prstGeom prst="rect">
            <a:avLst/>
          </a:prstGeom>
        </p:spPr>
        <p:txBody>
          <a:bodyPr wrap="square">
            <a:spAutoFit/>
          </a:bodyPr>
          <a:lstStyle/>
          <a:p>
            <a:pPr marL="742950" lvl="1" indent="-285750" algn="just">
              <a:lnSpc>
                <a:spcPct val="150000"/>
              </a:lnSpc>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Categorical variables </a:t>
            </a:r>
            <a:r>
              <a:rPr lang="en-US" sz="1600" b="1" dirty="0">
                <a:solidFill>
                  <a:schemeClr val="dk1"/>
                </a:solidFill>
                <a:latin typeface="Times New Roman"/>
                <a:ea typeface="Times New Roman"/>
                <a:cs typeface="Times New Roman"/>
                <a:sym typeface="Times New Roman"/>
              </a:rPr>
              <a:t>represent types of qualitative data that can be divided into groups or categories.</a:t>
            </a:r>
            <a:endParaRPr lang="en-US" sz="1600" dirty="0"/>
          </a:p>
          <a:p>
            <a:pPr marL="742950" lvl="1" indent="-285750" algn="just">
              <a:lnSpc>
                <a:spcPct val="150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Such groups may consist of alphabetic (such as gender, hair </a:t>
            </a:r>
            <a:r>
              <a:rPr lang="en-US" sz="1600" b="1" dirty="0" err="1">
                <a:solidFill>
                  <a:schemeClr val="dk1"/>
                </a:solidFill>
                <a:latin typeface="Times New Roman"/>
                <a:ea typeface="Times New Roman"/>
                <a:cs typeface="Times New Roman"/>
                <a:sym typeface="Times New Roman"/>
              </a:rPr>
              <a:t>colour</a:t>
            </a:r>
            <a:r>
              <a:rPr lang="en-US" sz="1600" b="1" dirty="0">
                <a:solidFill>
                  <a:schemeClr val="dk1"/>
                </a:solidFill>
                <a:latin typeface="Times New Roman"/>
                <a:ea typeface="Times New Roman"/>
                <a:cs typeface="Times New Roman"/>
                <a:sym typeface="Times New Roman"/>
              </a:rPr>
              <a:t> or religion) or numeric labels (such as female = 1, male = 0), or binary labels (such as yes or no) that do not contain information beyond the frequency counts related to group membership.</a:t>
            </a:r>
          </a:p>
          <a:p>
            <a:pPr marL="742950" lvl="1" indent="-285750" algn="just">
              <a:lnSpc>
                <a:spcPct val="150000"/>
              </a:lnSpc>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Numerical variables </a:t>
            </a:r>
            <a:r>
              <a:rPr lang="en-US" sz="1600" b="1" dirty="0">
                <a:solidFill>
                  <a:schemeClr val="dk1"/>
                </a:solidFill>
                <a:latin typeface="Times New Roman"/>
                <a:ea typeface="Times New Roman"/>
                <a:cs typeface="Times New Roman"/>
                <a:sym typeface="Times New Roman"/>
              </a:rPr>
              <a:t>(also known as quantitative variables) are used to measure objective things that can be expressed in numeric terms such as absolute figures, such as the number of persons trained, disaggregated by sex, a percentage, a rate or a ratio.</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44161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961953" y="2133490"/>
            <a:ext cx="6096000" cy="923330"/>
          </a:xfrm>
          <a:prstGeom prst="rect">
            <a:avLst/>
          </a:prstGeom>
        </p:spPr>
        <p:txBody>
          <a:bodyPr>
            <a:spAutoFit/>
          </a:bodyPr>
          <a:lstStyle/>
          <a:p>
            <a:pPr lvl="0" algn="ctr"/>
            <a:r>
              <a:rPr lang="en-US" b="1" dirty="0">
                <a:solidFill>
                  <a:schemeClr val="dk1"/>
                </a:solidFill>
                <a:latin typeface="Times New Roman"/>
                <a:ea typeface="Times New Roman"/>
                <a:cs typeface="Times New Roman"/>
                <a:sym typeface="Times New Roman"/>
              </a:rPr>
              <a:t>When designing indicators, the most important tasks are to logically link these to the intervention results and determine how the indicators will measure these results.</a:t>
            </a:r>
            <a:endParaRPr lang="en-US" dirty="0"/>
          </a:p>
        </p:txBody>
      </p:sp>
      <p:grpSp>
        <p:nvGrpSpPr>
          <p:cNvPr id="11" name="Google Shape;587;p23"/>
          <p:cNvGrpSpPr/>
          <p:nvPr/>
        </p:nvGrpSpPr>
        <p:grpSpPr>
          <a:xfrm>
            <a:off x="3006939" y="2729195"/>
            <a:ext cx="7824481" cy="3237334"/>
            <a:chOff x="924" y="916"/>
            <a:chExt cx="9549" cy="3850"/>
          </a:xfrm>
        </p:grpSpPr>
        <p:sp>
          <p:nvSpPr>
            <p:cNvPr id="12" name="Google Shape;588;p23"/>
            <p:cNvSpPr/>
            <p:nvPr/>
          </p:nvSpPr>
          <p:spPr>
            <a:xfrm>
              <a:off x="1432" y="1371"/>
              <a:ext cx="1720" cy="2007"/>
            </a:xfrm>
            <a:prstGeom prst="rect">
              <a:avLst/>
            </a:pr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589;p23"/>
            <p:cNvSpPr/>
            <p:nvPr/>
          </p:nvSpPr>
          <p:spPr>
            <a:xfrm>
              <a:off x="1432" y="1356"/>
              <a:ext cx="1720" cy="3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4" name="Google Shape;590;p23"/>
            <p:cNvCxnSpPr/>
            <p:nvPr/>
          </p:nvCxnSpPr>
          <p:spPr>
            <a:xfrm rot="10800000">
              <a:off x="1432" y="1371"/>
              <a:ext cx="0" cy="1088"/>
            </a:xfrm>
            <a:prstGeom prst="straightConnector1">
              <a:avLst/>
            </a:prstGeom>
            <a:noFill/>
            <a:ln w="19050" cap="flat" cmpd="sng">
              <a:solidFill>
                <a:srgbClr val="FFFFFF"/>
              </a:solidFill>
              <a:prstDash val="solid"/>
              <a:round/>
              <a:headEnd type="none" w="med" len="med"/>
              <a:tailEnd type="none" w="med" len="med"/>
            </a:ln>
          </p:spPr>
        </p:cxnSp>
        <p:cxnSp>
          <p:nvCxnSpPr>
            <p:cNvPr id="15" name="Google Shape;591;p23"/>
            <p:cNvCxnSpPr/>
            <p:nvPr/>
          </p:nvCxnSpPr>
          <p:spPr>
            <a:xfrm rot="10800000">
              <a:off x="1432" y="2459"/>
              <a:ext cx="0" cy="918"/>
            </a:xfrm>
            <a:prstGeom prst="straightConnector1">
              <a:avLst/>
            </a:prstGeom>
            <a:noFill/>
            <a:ln w="19050" cap="flat" cmpd="sng">
              <a:solidFill>
                <a:srgbClr val="FFFFFF"/>
              </a:solidFill>
              <a:prstDash val="solid"/>
              <a:round/>
              <a:headEnd type="none" w="med" len="med"/>
              <a:tailEnd type="none" w="med" len="med"/>
            </a:ln>
          </p:spPr>
        </p:cxnSp>
        <p:cxnSp>
          <p:nvCxnSpPr>
            <p:cNvPr id="16" name="Google Shape;592;p23"/>
            <p:cNvCxnSpPr/>
            <p:nvPr/>
          </p:nvCxnSpPr>
          <p:spPr>
            <a:xfrm rot="10800000">
              <a:off x="1432" y="3377"/>
              <a:ext cx="0" cy="1375"/>
            </a:xfrm>
            <a:prstGeom prst="straightConnector1">
              <a:avLst/>
            </a:prstGeom>
            <a:noFill/>
            <a:ln w="19050" cap="flat" cmpd="sng">
              <a:solidFill>
                <a:srgbClr val="FFFFFF"/>
              </a:solidFill>
              <a:prstDash val="solid"/>
              <a:round/>
              <a:headEnd type="none" w="med" len="med"/>
              <a:tailEnd type="none" w="med" len="med"/>
            </a:ln>
          </p:spPr>
        </p:cxnSp>
        <p:sp>
          <p:nvSpPr>
            <p:cNvPr id="17" name="Google Shape;593;p23"/>
            <p:cNvSpPr/>
            <p:nvPr/>
          </p:nvSpPr>
          <p:spPr>
            <a:xfrm>
              <a:off x="1432" y="4736"/>
              <a:ext cx="1720" cy="3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8" name="Google Shape;594;p23"/>
            <p:cNvCxnSpPr/>
            <p:nvPr/>
          </p:nvCxnSpPr>
          <p:spPr>
            <a:xfrm>
              <a:off x="1492" y="1371"/>
              <a:ext cx="1630" cy="0"/>
            </a:xfrm>
            <a:prstGeom prst="straightConnector1">
              <a:avLst/>
            </a:prstGeom>
            <a:noFill/>
            <a:ln w="19050" cap="flat" cmpd="sng">
              <a:solidFill>
                <a:srgbClr val="D52A2F"/>
              </a:solidFill>
              <a:prstDash val="dot"/>
              <a:round/>
              <a:headEnd type="none" w="med" len="med"/>
              <a:tailEnd type="none" w="med" len="med"/>
            </a:ln>
          </p:spPr>
        </p:cxnSp>
        <p:cxnSp>
          <p:nvCxnSpPr>
            <p:cNvPr id="19" name="Google Shape;595;p23"/>
            <p:cNvCxnSpPr/>
            <p:nvPr/>
          </p:nvCxnSpPr>
          <p:spPr>
            <a:xfrm rot="10800000">
              <a:off x="1432" y="1401"/>
              <a:ext cx="0" cy="997"/>
            </a:xfrm>
            <a:prstGeom prst="straightConnector1">
              <a:avLst/>
            </a:prstGeom>
            <a:noFill/>
            <a:ln w="19050" cap="flat" cmpd="sng">
              <a:solidFill>
                <a:srgbClr val="D52A2F"/>
              </a:solidFill>
              <a:prstDash val="dot"/>
              <a:round/>
              <a:headEnd type="none" w="med" len="med"/>
              <a:tailEnd type="none" w="med" len="med"/>
            </a:ln>
          </p:spPr>
        </p:cxnSp>
        <p:sp>
          <p:nvSpPr>
            <p:cNvPr id="20" name="Google Shape;596;p23"/>
            <p:cNvSpPr/>
            <p:nvPr/>
          </p:nvSpPr>
          <p:spPr>
            <a:xfrm>
              <a:off x="1432" y="1356"/>
              <a:ext cx="2" cy="30"/>
            </a:xfrm>
            <a:custGeom>
              <a:avLst/>
              <a:gdLst/>
              <a:ahLst/>
              <a:cxnLst/>
              <a:rect l="l" t="t" r="r" b="b"/>
              <a:pathLst>
                <a:path w="120000" h="30" extrusionOk="0">
                  <a:moveTo>
                    <a:pt x="0" y="30"/>
                  </a:moveTo>
                  <a:lnTo>
                    <a:pt x="0" y="0"/>
                  </a:lnTo>
                  <a:lnTo>
                    <a:pt x="0" y="3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1" name="Google Shape;597;p23"/>
            <p:cNvCxnSpPr/>
            <p:nvPr/>
          </p:nvCxnSpPr>
          <p:spPr>
            <a:xfrm>
              <a:off x="3212" y="1371"/>
              <a:ext cx="3482" cy="0"/>
            </a:xfrm>
            <a:prstGeom prst="straightConnector1">
              <a:avLst/>
            </a:prstGeom>
            <a:noFill/>
            <a:ln w="19050" cap="flat" cmpd="sng">
              <a:solidFill>
                <a:srgbClr val="D52A2F"/>
              </a:solidFill>
              <a:prstDash val="dot"/>
              <a:round/>
              <a:headEnd type="none" w="med" len="med"/>
              <a:tailEnd type="none" w="med" len="med"/>
            </a:ln>
          </p:spPr>
        </p:cxnSp>
        <p:cxnSp>
          <p:nvCxnSpPr>
            <p:cNvPr id="22" name="Google Shape;598;p23"/>
            <p:cNvCxnSpPr/>
            <p:nvPr/>
          </p:nvCxnSpPr>
          <p:spPr>
            <a:xfrm>
              <a:off x="6784" y="1371"/>
              <a:ext cx="3659" cy="0"/>
            </a:xfrm>
            <a:prstGeom prst="straightConnector1">
              <a:avLst/>
            </a:prstGeom>
            <a:noFill/>
            <a:ln w="19050" cap="flat" cmpd="sng">
              <a:solidFill>
                <a:srgbClr val="D52A2F"/>
              </a:solidFill>
              <a:prstDash val="dot"/>
              <a:round/>
              <a:headEnd type="none" w="med" len="med"/>
              <a:tailEnd type="none" w="med" len="med"/>
            </a:ln>
          </p:spPr>
        </p:cxnSp>
        <p:cxnSp>
          <p:nvCxnSpPr>
            <p:cNvPr id="23" name="Google Shape;599;p23"/>
            <p:cNvCxnSpPr/>
            <p:nvPr/>
          </p:nvCxnSpPr>
          <p:spPr>
            <a:xfrm rot="10800000">
              <a:off x="10473" y="1401"/>
              <a:ext cx="0" cy="997"/>
            </a:xfrm>
            <a:prstGeom prst="straightConnector1">
              <a:avLst/>
            </a:prstGeom>
            <a:noFill/>
            <a:ln w="19050" cap="flat" cmpd="sng">
              <a:solidFill>
                <a:srgbClr val="D52A2F"/>
              </a:solidFill>
              <a:prstDash val="dot"/>
              <a:round/>
              <a:headEnd type="none" w="med" len="med"/>
              <a:tailEnd type="none" w="med" len="med"/>
            </a:ln>
          </p:spPr>
        </p:cxnSp>
        <p:cxnSp>
          <p:nvCxnSpPr>
            <p:cNvPr id="24" name="Google Shape;600;p23"/>
            <p:cNvCxnSpPr/>
            <p:nvPr/>
          </p:nvCxnSpPr>
          <p:spPr>
            <a:xfrm rot="10800000">
              <a:off x="10473" y="2489"/>
              <a:ext cx="0" cy="827"/>
            </a:xfrm>
            <a:prstGeom prst="straightConnector1">
              <a:avLst/>
            </a:prstGeom>
            <a:noFill/>
            <a:ln w="19050" cap="flat" cmpd="sng">
              <a:solidFill>
                <a:srgbClr val="D52A2F"/>
              </a:solidFill>
              <a:prstDash val="dot"/>
              <a:round/>
              <a:headEnd type="none" w="med" len="med"/>
              <a:tailEnd type="none" w="med" len="med"/>
            </a:ln>
          </p:spPr>
        </p:cxnSp>
        <p:cxnSp>
          <p:nvCxnSpPr>
            <p:cNvPr id="26" name="Google Shape;601;p23"/>
            <p:cNvCxnSpPr/>
            <p:nvPr/>
          </p:nvCxnSpPr>
          <p:spPr>
            <a:xfrm rot="10800000">
              <a:off x="10473" y="3407"/>
              <a:ext cx="0" cy="1285"/>
            </a:xfrm>
            <a:prstGeom prst="straightConnector1">
              <a:avLst/>
            </a:prstGeom>
            <a:noFill/>
            <a:ln w="19050" cap="flat" cmpd="sng">
              <a:solidFill>
                <a:srgbClr val="D52A2F"/>
              </a:solidFill>
              <a:prstDash val="dot"/>
              <a:round/>
              <a:headEnd type="none" w="med" len="med"/>
              <a:tailEnd type="none" w="med" len="med"/>
            </a:ln>
          </p:spPr>
        </p:cxnSp>
        <p:cxnSp>
          <p:nvCxnSpPr>
            <p:cNvPr id="27" name="Google Shape;602;p23"/>
            <p:cNvCxnSpPr/>
            <p:nvPr/>
          </p:nvCxnSpPr>
          <p:spPr>
            <a:xfrm>
              <a:off x="3212" y="4752"/>
              <a:ext cx="3482" cy="0"/>
            </a:xfrm>
            <a:prstGeom prst="straightConnector1">
              <a:avLst/>
            </a:prstGeom>
            <a:noFill/>
            <a:ln w="19050" cap="flat" cmpd="sng">
              <a:solidFill>
                <a:srgbClr val="D52A2F"/>
              </a:solidFill>
              <a:prstDash val="dot"/>
              <a:round/>
              <a:headEnd type="none" w="med" len="med"/>
              <a:tailEnd type="none" w="med" len="med"/>
            </a:ln>
          </p:spPr>
        </p:cxnSp>
        <p:cxnSp>
          <p:nvCxnSpPr>
            <p:cNvPr id="28" name="Google Shape;603;p23"/>
            <p:cNvCxnSpPr/>
            <p:nvPr/>
          </p:nvCxnSpPr>
          <p:spPr>
            <a:xfrm>
              <a:off x="6784" y="4752"/>
              <a:ext cx="3659" cy="0"/>
            </a:xfrm>
            <a:prstGeom prst="straightConnector1">
              <a:avLst/>
            </a:prstGeom>
            <a:noFill/>
            <a:ln w="19050" cap="flat" cmpd="sng">
              <a:solidFill>
                <a:srgbClr val="D52A2F"/>
              </a:solidFill>
              <a:prstDash val="dot"/>
              <a:round/>
              <a:headEnd type="none" w="med" len="med"/>
              <a:tailEnd type="none" w="med" len="med"/>
            </a:ln>
          </p:spPr>
        </p:cxnSp>
        <p:cxnSp>
          <p:nvCxnSpPr>
            <p:cNvPr id="29" name="Google Shape;604;p23"/>
            <p:cNvCxnSpPr/>
            <p:nvPr/>
          </p:nvCxnSpPr>
          <p:spPr>
            <a:xfrm rot="10800000">
              <a:off x="3152" y="1386"/>
              <a:ext cx="0" cy="1065"/>
            </a:xfrm>
            <a:prstGeom prst="straightConnector1">
              <a:avLst/>
            </a:prstGeom>
            <a:noFill/>
            <a:ln w="9525" cap="flat" cmpd="sng">
              <a:solidFill>
                <a:srgbClr val="D52A2F"/>
              </a:solidFill>
              <a:prstDash val="solid"/>
              <a:round/>
              <a:headEnd type="none" w="med" len="med"/>
              <a:tailEnd type="none" w="med" len="med"/>
            </a:ln>
          </p:spPr>
        </p:cxnSp>
        <p:cxnSp>
          <p:nvCxnSpPr>
            <p:cNvPr id="31" name="Google Shape;605;p23"/>
            <p:cNvCxnSpPr/>
            <p:nvPr/>
          </p:nvCxnSpPr>
          <p:spPr>
            <a:xfrm rot="10800000">
              <a:off x="6724" y="1386"/>
              <a:ext cx="0" cy="1065"/>
            </a:xfrm>
            <a:prstGeom prst="straightConnector1">
              <a:avLst/>
            </a:prstGeom>
            <a:noFill/>
            <a:ln w="9525" cap="flat" cmpd="sng">
              <a:solidFill>
                <a:srgbClr val="D52A2F"/>
              </a:solidFill>
              <a:prstDash val="solid"/>
              <a:round/>
              <a:headEnd type="none" w="med" len="med"/>
              <a:tailEnd type="none" w="med" len="med"/>
            </a:ln>
          </p:spPr>
        </p:cxnSp>
        <p:cxnSp>
          <p:nvCxnSpPr>
            <p:cNvPr id="32" name="Google Shape;606;p23"/>
            <p:cNvCxnSpPr/>
            <p:nvPr/>
          </p:nvCxnSpPr>
          <p:spPr>
            <a:xfrm>
              <a:off x="3145" y="2459"/>
              <a:ext cx="3579" cy="0"/>
            </a:xfrm>
            <a:prstGeom prst="straightConnector1">
              <a:avLst/>
            </a:prstGeom>
            <a:noFill/>
            <a:ln w="9525" cap="flat" cmpd="sng">
              <a:solidFill>
                <a:srgbClr val="D52A2F"/>
              </a:solidFill>
              <a:prstDash val="solid"/>
              <a:round/>
              <a:headEnd type="none" w="med" len="med"/>
              <a:tailEnd type="none" w="med" len="med"/>
            </a:ln>
          </p:spPr>
        </p:cxnSp>
        <p:cxnSp>
          <p:nvCxnSpPr>
            <p:cNvPr id="33" name="Google Shape;607;p23"/>
            <p:cNvCxnSpPr/>
            <p:nvPr/>
          </p:nvCxnSpPr>
          <p:spPr>
            <a:xfrm rot="10800000">
              <a:off x="3152" y="2466"/>
              <a:ext cx="0" cy="904"/>
            </a:xfrm>
            <a:prstGeom prst="straightConnector1">
              <a:avLst/>
            </a:prstGeom>
            <a:noFill/>
            <a:ln w="9525" cap="flat" cmpd="sng">
              <a:solidFill>
                <a:srgbClr val="D52A2F"/>
              </a:solidFill>
              <a:prstDash val="solid"/>
              <a:round/>
              <a:headEnd type="none" w="med" len="med"/>
              <a:tailEnd type="none" w="med" len="med"/>
            </a:ln>
          </p:spPr>
        </p:cxnSp>
        <p:cxnSp>
          <p:nvCxnSpPr>
            <p:cNvPr id="34" name="Google Shape;608;p23"/>
            <p:cNvCxnSpPr/>
            <p:nvPr/>
          </p:nvCxnSpPr>
          <p:spPr>
            <a:xfrm>
              <a:off x="6724" y="2459"/>
              <a:ext cx="3734" cy="0"/>
            </a:xfrm>
            <a:prstGeom prst="straightConnector1">
              <a:avLst/>
            </a:prstGeom>
            <a:noFill/>
            <a:ln w="9525" cap="flat" cmpd="sng">
              <a:solidFill>
                <a:srgbClr val="D52A2F"/>
              </a:solidFill>
              <a:prstDash val="solid"/>
              <a:round/>
              <a:headEnd type="none" w="med" len="med"/>
              <a:tailEnd type="none" w="med" len="med"/>
            </a:ln>
          </p:spPr>
        </p:cxnSp>
        <p:cxnSp>
          <p:nvCxnSpPr>
            <p:cNvPr id="35" name="Google Shape;609;p23"/>
            <p:cNvCxnSpPr/>
            <p:nvPr/>
          </p:nvCxnSpPr>
          <p:spPr>
            <a:xfrm rot="10800000">
              <a:off x="6724" y="2466"/>
              <a:ext cx="0" cy="904"/>
            </a:xfrm>
            <a:prstGeom prst="straightConnector1">
              <a:avLst/>
            </a:prstGeom>
            <a:noFill/>
            <a:ln w="9525" cap="flat" cmpd="sng">
              <a:solidFill>
                <a:srgbClr val="D52A2F"/>
              </a:solidFill>
              <a:prstDash val="solid"/>
              <a:round/>
              <a:headEnd type="none" w="med" len="med"/>
              <a:tailEnd type="none" w="med" len="med"/>
            </a:ln>
          </p:spPr>
        </p:cxnSp>
        <p:cxnSp>
          <p:nvCxnSpPr>
            <p:cNvPr id="36" name="Google Shape;610;p23"/>
            <p:cNvCxnSpPr/>
            <p:nvPr/>
          </p:nvCxnSpPr>
          <p:spPr>
            <a:xfrm>
              <a:off x="3145" y="3377"/>
              <a:ext cx="3579" cy="0"/>
            </a:xfrm>
            <a:prstGeom prst="straightConnector1">
              <a:avLst/>
            </a:prstGeom>
            <a:noFill/>
            <a:ln w="9525" cap="flat" cmpd="sng">
              <a:solidFill>
                <a:srgbClr val="D52A2F"/>
              </a:solidFill>
              <a:prstDash val="solid"/>
              <a:round/>
              <a:headEnd type="none" w="med" len="med"/>
              <a:tailEnd type="none" w="med" len="med"/>
            </a:ln>
          </p:spPr>
        </p:cxnSp>
        <p:cxnSp>
          <p:nvCxnSpPr>
            <p:cNvPr id="37" name="Google Shape;611;p23"/>
            <p:cNvCxnSpPr/>
            <p:nvPr/>
          </p:nvCxnSpPr>
          <p:spPr>
            <a:xfrm rot="10800000">
              <a:off x="3152" y="3385"/>
              <a:ext cx="0" cy="1352"/>
            </a:xfrm>
            <a:prstGeom prst="straightConnector1">
              <a:avLst/>
            </a:prstGeom>
            <a:noFill/>
            <a:ln w="9525" cap="flat" cmpd="sng">
              <a:solidFill>
                <a:srgbClr val="D52A2F"/>
              </a:solidFill>
              <a:prstDash val="solid"/>
              <a:round/>
              <a:headEnd type="none" w="med" len="med"/>
              <a:tailEnd type="none" w="med" len="med"/>
            </a:ln>
          </p:spPr>
        </p:cxnSp>
        <p:cxnSp>
          <p:nvCxnSpPr>
            <p:cNvPr id="38" name="Google Shape;612;p23"/>
            <p:cNvCxnSpPr/>
            <p:nvPr/>
          </p:nvCxnSpPr>
          <p:spPr>
            <a:xfrm>
              <a:off x="6724" y="3377"/>
              <a:ext cx="3734" cy="0"/>
            </a:xfrm>
            <a:prstGeom prst="straightConnector1">
              <a:avLst/>
            </a:prstGeom>
            <a:noFill/>
            <a:ln w="9525" cap="flat" cmpd="sng">
              <a:solidFill>
                <a:srgbClr val="D52A2F"/>
              </a:solidFill>
              <a:prstDash val="solid"/>
              <a:round/>
              <a:headEnd type="none" w="med" len="med"/>
              <a:tailEnd type="none" w="med" len="med"/>
            </a:ln>
          </p:spPr>
        </p:cxnSp>
        <p:cxnSp>
          <p:nvCxnSpPr>
            <p:cNvPr id="39" name="Google Shape;613;p23"/>
            <p:cNvCxnSpPr/>
            <p:nvPr/>
          </p:nvCxnSpPr>
          <p:spPr>
            <a:xfrm rot="10800000">
              <a:off x="6724" y="3385"/>
              <a:ext cx="0" cy="1352"/>
            </a:xfrm>
            <a:prstGeom prst="straightConnector1">
              <a:avLst/>
            </a:prstGeom>
            <a:noFill/>
            <a:ln w="9525" cap="flat" cmpd="sng">
              <a:solidFill>
                <a:srgbClr val="D52A2F"/>
              </a:solidFill>
              <a:prstDash val="solid"/>
              <a:round/>
              <a:headEnd type="none" w="med" len="med"/>
              <a:tailEnd type="none" w="med" len="med"/>
            </a:ln>
          </p:spPr>
        </p:cxnSp>
        <p:cxnSp>
          <p:nvCxnSpPr>
            <p:cNvPr id="40" name="Google Shape;614;p23"/>
            <p:cNvCxnSpPr/>
            <p:nvPr/>
          </p:nvCxnSpPr>
          <p:spPr>
            <a:xfrm>
              <a:off x="1447" y="2459"/>
              <a:ext cx="1698" cy="0"/>
            </a:xfrm>
            <a:prstGeom prst="straightConnector1">
              <a:avLst/>
            </a:prstGeom>
            <a:noFill/>
            <a:ln w="9525" cap="flat" cmpd="sng">
              <a:solidFill>
                <a:srgbClr val="FFFFFF"/>
              </a:solidFill>
              <a:prstDash val="solid"/>
              <a:round/>
              <a:headEnd type="none" w="med" len="med"/>
              <a:tailEnd type="none" w="med" len="med"/>
            </a:ln>
          </p:spPr>
        </p:cxnSp>
        <p:cxnSp>
          <p:nvCxnSpPr>
            <p:cNvPr id="41" name="Google Shape;615;p23"/>
            <p:cNvCxnSpPr/>
            <p:nvPr/>
          </p:nvCxnSpPr>
          <p:spPr>
            <a:xfrm>
              <a:off x="1447" y="3377"/>
              <a:ext cx="1698" cy="0"/>
            </a:xfrm>
            <a:prstGeom prst="straightConnector1">
              <a:avLst/>
            </a:prstGeom>
            <a:noFill/>
            <a:ln w="9525" cap="flat" cmpd="sng">
              <a:solidFill>
                <a:srgbClr val="FFFFFF"/>
              </a:solidFill>
              <a:prstDash val="solid"/>
              <a:round/>
              <a:headEnd type="none" w="med" len="med"/>
              <a:tailEnd type="none" w="med" len="med"/>
            </a:ln>
          </p:spPr>
        </p:cxnSp>
        <p:sp>
          <p:nvSpPr>
            <p:cNvPr id="42" name="Google Shape;616;p23"/>
            <p:cNvSpPr/>
            <p:nvPr/>
          </p:nvSpPr>
          <p:spPr>
            <a:xfrm>
              <a:off x="924" y="916"/>
              <a:ext cx="834" cy="834"/>
            </a:xfrm>
            <a:custGeom>
              <a:avLst/>
              <a:gdLst/>
              <a:ahLst/>
              <a:cxnLst/>
              <a:rect l="l" t="t" r="r" b="b"/>
              <a:pathLst>
                <a:path w="834" h="834" extrusionOk="0">
                  <a:moveTo>
                    <a:pt x="417" y="0"/>
                  </a:move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 name="Google Shape;617;p23"/>
            <p:cNvSpPr/>
            <p:nvPr/>
          </p:nvSpPr>
          <p:spPr>
            <a:xfrm>
              <a:off x="924" y="916"/>
              <a:ext cx="834" cy="834"/>
            </a:xfrm>
            <a:custGeom>
              <a:avLst/>
              <a:gdLst/>
              <a:ahLst/>
              <a:cxnLst/>
              <a:rect l="l" t="t" r="r" b="b"/>
              <a:pathLst>
                <a:path w="834" h="834" extrusionOk="0">
                  <a:moveTo>
                    <a:pt x="417" y="834"/>
                  </a:move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close/>
                </a:path>
              </a:pathLst>
            </a:custGeom>
            <a:noFill/>
            <a:ln w="127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618;p23"/>
            <p:cNvSpPr/>
            <p:nvPr/>
          </p:nvSpPr>
          <p:spPr>
            <a:xfrm>
              <a:off x="1027" y="1001"/>
              <a:ext cx="590" cy="590"/>
            </a:xfrm>
            <a:custGeom>
              <a:avLst/>
              <a:gdLst/>
              <a:ahLst/>
              <a:cxnLst/>
              <a:rect l="l" t="t" r="r" b="b"/>
              <a:pathLst>
                <a:path w="590" h="590" extrusionOk="0">
                  <a:moveTo>
                    <a:pt x="297" y="448"/>
                  </a:moveTo>
                  <a:lnTo>
                    <a:pt x="295" y="409"/>
                  </a:lnTo>
                  <a:lnTo>
                    <a:pt x="294" y="370"/>
                  </a:lnTo>
                  <a:lnTo>
                    <a:pt x="290" y="363"/>
                  </a:lnTo>
                  <a:lnTo>
                    <a:pt x="270" y="360"/>
                  </a:lnTo>
                  <a:lnTo>
                    <a:pt x="264" y="366"/>
                  </a:lnTo>
                  <a:lnTo>
                    <a:pt x="260" y="386"/>
                  </a:lnTo>
                  <a:lnTo>
                    <a:pt x="260" y="396"/>
                  </a:lnTo>
                  <a:lnTo>
                    <a:pt x="258" y="408"/>
                  </a:lnTo>
                  <a:lnTo>
                    <a:pt x="260" y="419"/>
                  </a:lnTo>
                  <a:lnTo>
                    <a:pt x="262" y="432"/>
                  </a:lnTo>
                  <a:lnTo>
                    <a:pt x="267" y="454"/>
                  </a:lnTo>
                  <a:lnTo>
                    <a:pt x="273" y="459"/>
                  </a:lnTo>
                  <a:lnTo>
                    <a:pt x="293" y="455"/>
                  </a:lnTo>
                  <a:lnTo>
                    <a:pt x="297" y="448"/>
                  </a:lnTo>
                  <a:close/>
                  <a:moveTo>
                    <a:pt x="589" y="575"/>
                  </a:moveTo>
                  <a:lnTo>
                    <a:pt x="588" y="567"/>
                  </a:lnTo>
                  <a:lnTo>
                    <a:pt x="582" y="558"/>
                  </a:lnTo>
                  <a:lnTo>
                    <a:pt x="551" y="511"/>
                  </a:lnTo>
                  <a:lnTo>
                    <a:pt x="511" y="450"/>
                  </a:lnTo>
                  <a:lnTo>
                    <a:pt x="511" y="509"/>
                  </a:lnTo>
                  <a:lnTo>
                    <a:pt x="509" y="511"/>
                  </a:lnTo>
                  <a:lnTo>
                    <a:pt x="432" y="460"/>
                  </a:lnTo>
                  <a:lnTo>
                    <a:pt x="398" y="437"/>
                  </a:lnTo>
                  <a:lnTo>
                    <a:pt x="437" y="398"/>
                  </a:lnTo>
                  <a:lnTo>
                    <a:pt x="511" y="509"/>
                  </a:lnTo>
                  <a:lnTo>
                    <a:pt x="511" y="450"/>
                  </a:lnTo>
                  <a:lnTo>
                    <a:pt x="476" y="398"/>
                  </a:lnTo>
                  <a:lnTo>
                    <a:pt x="468" y="385"/>
                  </a:lnTo>
                  <a:lnTo>
                    <a:pt x="460" y="373"/>
                  </a:lnTo>
                  <a:lnTo>
                    <a:pt x="513" y="321"/>
                  </a:lnTo>
                  <a:lnTo>
                    <a:pt x="530" y="304"/>
                  </a:lnTo>
                  <a:lnTo>
                    <a:pt x="542" y="285"/>
                  </a:lnTo>
                  <a:lnTo>
                    <a:pt x="545" y="267"/>
                  </a:lnTo>
                  <a:lnTo>
                    <a:pt x="545" y="266"/>
                  </a:lnTo>
                  <a:lnTo>
                    <a:pt x="539" y="248"/>
                  </a:lnTo>
                  <a:lnTo>
                    <a:pt x="522" y="232"/>
                  </a:lnTo>
                  <a:lnTo>
                    <a:pt x="516" y="229"/>
                  </a:lnTo>
                  <a:lnTo>
                    <a:pt x="516" y="271"/>
                  </a:lnTo>
                  <a:lnTo>
                    <a:pt x="466" y="321"/>
                  </a:lnTo>
                  <a:lnTo>
                    <a:pt x="271" y="516"/>
                  </a:lnTo>
                  <a:lnTo>
                    <a:pt x="266" y="516"/>
                  </a:lnTo>
                  <a:lnTo>
                    <a:pt x="259" y="504"/>
                  </a:lnTo>
                  <a:lnTo>
                    <a:pt x="242" y="473"/>
                  </a:lnTo>
                  <a:lnTo>
                    <a:pt x="232" y="441"/>
                  </a:lnTo>
                  <a:lnTo>
                    <a:pt x="228" y="408"/>
                  </a:lnTo>
                  <a:lnTo>
                    <a:pt x="232" y="373"/>
                  </a:lnTo>
                  <a:lnTo>
                    <a:pt x="233" y="363"/>
                  </a:lnTo>
                  <a:lnTo>
                    <a:pt x="232" y="356"/>
                  </a:lnTo>
                  <a:lnTo>
                    <a:pt x="197" y="321"/>
                  </a:lnTo>
                  <a:lnTo>
                    <a:pt x="144" y="269"/>
                  </a:lnTo>
                  <a:lnTo>
                    <a:pt x="130" y="254"/>
                  </a:lnTo>
                  <a:lnTo>
                    <a:pt x="101" y="226"/>
                  </a:lnTo>
                  <a:lnTo>
                    <a:pt x="94" y="226"/>
                  </a:lnTo>
                  <a:lnTo>
                    <a:pt x="80" y="239"/>
                  </a:lnTo>
                  <a:lnTo>
                    <a:pt x="77" y="242"/>
                  </a:lnTo>
                  <a:lnTo>
                    <a:pt x="65" y="254"/>
                  </a:lnTo>
                  <a:lnTo>
                    <a:pt x="57" y="249"/>
                  </a:lnTo>
                  <a:lnTo>
                    <a:pt x="52" y="241"/>
                  </a:lnTo>
                  <a:lnTo>
                    <a:pt x="45" y="235"/>
                  </a:lnTo>
                  <a:lnTo>
                    <a:pt x="38" y="229"/>
                  </a:lnTo>
                  <a:lnTo>
                    <a:pt x="34" y="221"/>
                  </a:lnTo>
                  <a:lnTo>
                    <a:pt x="38" y="210"/>
                  </a:lnTo>
                  <a:lnTo>
                    <a:pt x="39" y="208"/>
                  </a:lnTo>
                  <a:lnTo>
                    <a:pt x="41" y="206"/>
                  </a:lnTo>
                  <a:lnTo>
                    <a:pt x="217" y="30"/>
                  </a:lnTo>
                  <a:lnTo>
                    <a:pt x="220" y="30"/>
                  </a:lnTo>
                  <a:lnTo>
                    <a:pt x="232" y="42"/>
                  </a:lnTo>
                  <a:lnTo>
                    <a:pt x="245" y="56"/>
                  </a:lnTo>
                  <a:lnTo>
                    <a:pt x="250" y="64"/>
                  </a:lnTo>
                  <a:lnTo>
                    <a:pt x="246" y="73"/>
                  </a:lnTo>
                  <a:lnTo>
                    <a:pt x="232" y="87"/>
                  </a:lnTo>
                  <a:lnTo>
                    <a:pt x="148" y="171"/>
                  </a:lnTo>
                  <a:lnTo>
                    <a:pt x="144" y="178"/>
                  </a:lnTo>
                  <a:lnTo>
                    <a:pt x="153" y="198"/>
                  </a:lnTo>
                  <a:lnTo>
                    <a:pt x="166" y="199"/>
                  </a:lnTo>
                  <a:lnTo>
                    <a:pt x="194" y="171"/>
                  </a:lnTo>
                  <a:lnTo>
                    <a:pt x="240" y="125"/>
                  </a:lnTo>
                  <a:lnTo>
                    <a:pt x="242" y="123"/>
                  </a:lnTo>
                  <a:lnTo>
                    <a:pt x="245" y="121"/>
                  </a:lnTo>
                  <a:lnTo>
                    <a:pt x="296" y="171"/>
                  </a:lnTo>
                  <a:lnTo>
                    <a:pt x="322" y="198"/>
                  </a:lnTo>
                  <a:lnTo>
                    <a:pt x="354" y="231"/>
                  </a:lnTo>
                  <a:lnTo>
                    <a:pt x="362" y="234"/>
                  </a:lnTo>
                  <a:lnTo>
                    <a:pt x="375" y="232"/>
                  </a:lnTo>
                  <a:lnTo>
                    <a:pt x="409" y="229"/>
                  </a:lnTo>
                  <a:lnTo>
                    <a:pt x="441" y="232"/>
                  </a:lnTo>
                  <a:lnTo>
                    <a:pt x="472" y="242"/>
                  </a:lnTo>
                  <a:lnTo>
                    <a:pt x="502" y="258"/>
                  </a:lnTo>
                  <a:lnTo>
                    <a:pt x="516" y="267"/>
                  </a:lnTo>
                  <a:lnTo>
                    <a:pt x="516" y="271"/>
                  </a:lnTo>
                  <a:lnTo>
                    <a:pt x="516" y="229"/>
                  </a:lnTo>
                  <a:lnTo>
                    <a:pt x="489" y="214"/>
                  </a:lnTo>
                  <a:lnTo>
                    <a:pt x="454" y="202"/>
                  </a:lnTo>
                  <a:lnTo>
                    <a:pt x="429" y="198"/>
                  </a:lnTo>
                  <a:lnTo>
                    <a:pt x="417" y="196"/>
                  </a:lnTo>
                  <a:lnTo>
                    <a:pt x="378" y="198"/>
                  </a:lnTo>
                  <a:lnTo>
                    <a:pt x="373" y="198"/>
                  </a:lnTo>
                  <a:lnTo>
                    <a:pt x="366" y="196"/>
                  </a:lnTo>
                  <a:lnTo>
                    <a:pt x="342" y="171"/>
                  </a:lnTo>
                  <a:lnTo>
                    <a:pt x="291" y="121"/>
                  </a:lnTo>
                  <a:lnTo>
                    <a:pt x="276" y="105"/>
                  </a:lnTo>
                  <a:lnTo>
                    <a:pt x="270" y="103"/>
                  </a:lnTo>
                  <a:lnTo>
                    <a:pt x="267" y="101"/>
                  </a:lnTo>
                  <a:lnTo>
                    <a:pt x="279" y="79"/>
                  </a:lnTo>
                  <a:lnTo>
                    <a:pt x="283" y="61"/>
                  </a:lnTo>
                  <a:lnTo>
                    <a:pt x="277" y="44"/>
                  </a:lnTo>
                  <a:lnTo>
                    <a:pt x="265" y="30"/>
                  </a:lnTo>
                  <a:lnTo>
                    <a:pt x="262" y="26"/>
                  </a:lnTo>
                  <a:lnTo>
                    <a:pt x="260" y="24"/>
                  </a:lnTo>
                  <a:lnTo>
                    <a:pt x="257" y="21"/>
                  </a:lnTo>
                  <a:lnTo>
                    <a:pt x="255" y="19"/>
                  </a:lnTo>
                  <a:lnTo>
                    <a:pt x="236" y="5"/>
                  </a:lnTo>
                  <a:lnTo>
                    <a:pt x="218" y="0"/>
                  </a:lnTo>
                  <a:lnTo>
                    <a:pt x="200" y="5"/>
                  </a:lnTo>
                  <a:lnTo>
                    <a:pt x="181" y="19"/>
                  </a:lnTo>
                  <a:lnTo>
                    <a:pt x="170" y="30"/>
                  </a:lnTo>
                  <a:lnTo>
                    <a:pt x="29" y="171"/>
                  </a:lnTo>
                  <a:lnTo>
                    <a:pt x="14" y="187"/>
                  </a:lnTo>
                  <a:lnTo>
                    <a:pt x="8" y="199"/>
                  </a:lnTo>
                  <a:lnTo>
                    <a:pt x="0" y="210"/>
                  </a:lnTo>
                  <a:lnTo>
                    <a:pt x="0" y="228"/>
                  </a:lnTo>
                  <a:lnTo>
                    <a:pt x="8" y="242"/>
                  </a:lnTo>
                  <a:lnTo>
                    <a:pt x="17" y="255"/>
                  </a:lnTo>
                  <a:lnTo>
                    <a:pt x="29" y="266"/>
                  </a:lnTo>
                  <a:lnTo>
                    <a:pt x="41" y="276"/>
                  </a:lnTo>
                  <a:lnTo>
                    <a:pt x="56" y="282"/>
                  </a:lnTo>
                  <a:lnTo>
                    <a:pt x="70" y="283"/>
                  </a:lnTo>
                  <a:lnTo>
                    <a:pt x="84" y="278"/>
                  </a:lnTo>
                  <a:lnTo>
                    <a:pt x="98" y="269"/>
                  </a:lnTo>
                  <a:lnTo>
                    <a:pt x="151" y="321"/>
                  </a:lnTo>
                  <a:lnTo>
                    <a:pt x="170" y="341"/>
                  </a:lnTo>
                  <a:lnTo>
                    <a:pt x="197" y="368"/>
                  </a:lnTo>
                  <a:lnTo>
                    <a:pt x="198" y="374"/>
                  </a:lnTo>
                  <a:lnTo>
                    <a:pt x="198" y="378"/>
                  </a:lnTo>
                  <a:lnTo>
                    <a:pt x="196" y="416"/>
                  </a:lnTo>
                  <a:lnTo>
                    <a:pt x="201" y="451"/>
                  </a:lnTo>
                  <a:lnTo>
                    <a:pt x="212" y="486"/>
                  </a:lnTo>
                  <a:lnTo>
                    <a:pt x="229" y="519"/>
                  </a:lnTo>
                  <a:lnTo>
                    <a:pt x="246" y="538"/>
                  </a:lnTo>
                  <a:lnTo>
                    <a:pt x="265" y="546"/>
                  </a:lnTo>
                  <a:lnTo>
                    <a:pt x="286" y="542"/>
                  </a:lnTo>
                  <a:lnTo>
                    <a:pt x="307" y="527"/>
                  </a:lnTo>
                  <a:lnTo>
                    <a:pt x="318" y="516"/>
                  </a:lnTo>
                  <a:lnTo>
                    <a:pt x="373" y="460"/>
                  </a:lnTo>
                  <a:lnTo>
                    <a:pt x="568" y="590"/>
                  </a:lnTo>
                  <a:lnTo>
                    <a:pt x="579" y="590"/>
                  </a:lnTo>
                  <a:lnTo>
                    <a:pt x="586" y="582"/>
                  </a:lnTo>
                  <a:lnTo>
                    <a:pt x="589" y="575"/>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 name="Google Shape;619;p23"/>
            <p:cNvSpPr txBox="1"/>
            <p:nvPr/>
          </p:nvSpPr>
          <p:spPr>
            <a:xfrm>
              <a:off x="6731" y="3384"/>
              <a:ext cx="3727" cy="1352"/>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7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marL="183515" marR="0" lvl="0" indent="0" algn="ctr" rtl="0">
                <a:lnSpc>
                  <a:spcPct val="100416"/>
                </a:lnSpc>
                <a:spcBef>
                  <a:spcPts val="0"/>
                </a:spcBef>
                <a:spcAft>
                  <a:spcPts val="0"/>
                </a:spcAft>
                <a:buNone/>
              </a:pPr>
              <a:r>
                <a:rPr lang="en-US" sz="1200" b="1">
                  <a:solidFill>
                    <a:schemeClr val="dk1"/>
                  </a:solidFill>
                  <a:latin typeface="Tahoma"/>
                  <a:ea typeface="Tahoma"/>
                  <a:cs typeface="Tahoma"/>
                  <a:sym typeface="Tahoma"/>
                </a:rPr>
                <a:t>How will you go about measuring it?</a:t>
              </a:r>
              <a:endParaRPr sz="1200" b="1">
                <a:solidFill>
                  <a:schemeClr val="dk1"/>
                </a:solidFill>
                <a:latin typeface="Tahoma"/>
                <a:ea typeface="Tahoma"/>
                <a:cs typeface="Tahoma"/>
                <a:sym typeface="Tahoma"/>
              </a:endParaRPr>
            </a:p>
            <a:p>
              <a:pPr marL="437515" marR="0" lvl="0" indent="-191135" algn="ctr" rtl="0">
                <a:lnSpc>
                  <a:spcPct val="100416"/>
                </a:lnSpc>
                <a:spcBef>
                  <a:spcPts val="0"/>
                </a:spcBef>
                <a:spcAft>
                  <a:spcPts val="0"/>
                </a:spcAft>
                <a:buNone/>
              </a:pPr>
              <a:r>
                <a:rPr lang="en-US" sz="1200" b="1">
                  <a:solidFill>
                    <a:schemeClr val="dk1"/>
                  </a:solidFill>
                  <a:latin typeface="Tahoma"/>
                  <a:ea typeface="Tahoma"/>
                  <a:cs typeface="Tahoma"/>
                  <a:sym typeface="Tahoma"/>
                </a:rPr>
                <a:t>By conducting a survey</a:t>
              </a:r>
              <a:endParaRPr sz="1200" b="1">
                <a:solidFill>
                  <a:schemeClr val="dk1"/>
                </a:solidFill>
                <a:latin typeface="Tahoma"/>
                <a:ea typeface="Tahoma"/>
                <a:cs typeface="Tahoma"/>
                <a:sym typeface="Tahoma"/>
              </a:endParaRPr>
            </a:p>
          </p:txBody>
        </p:sp>
        <p:sp>
          <p:nvSpPr>
            <p:cNvPr id="46" name="Google Shape;620;p23"/>
            <p:cNvSpPr txBox="1"/>
            <p:nvPr/>
          </p:nvSpPr>
          <p:spPr>
            <a:xfrm>
              <a:off x="3159" y="3384"/>
              <a:ext cx="3557" cy="1352"/>
            </a:xfrm>
            <a:prstGeom prst="rect">
              <a:avLst/>
            </a:prstGeom>
            <a:noFill/>
            <a:ln>
              <a:noFill/>
            </a:ln>
          </p:spPr>
          <p:txBody>
            <a:bodyPr spcFirstLastPara="1" wrap="square" lIns="0" tIns="0" rIns="0" bIns="0" anchor="t" anchorCtr="0">
              <a:noAutofit/>
            </a:bodyPr>
            <a:lstStyle/>
            <a:p>
              <a:pPr marL="102870" marR="101600" lvl="0" indent="0" algn="ctr" rtl="0">
                <a:spcBef>
                  <a:spcPts val="0"/>
                </a:spcBef>
                <a:spcAft>
                  <a:spcPts val="0"/>
                </a:spcAft>
                <a:buNone/>
              </a:pPr>
              <a:r>
                <a:rPr lang="en-US" sz="1200" b="1" dirty="0">
                  <a:solidFill>
                    <a:schemeClr val="dk1"/>
                  </a:solidFill>
                  <a:latin typeface="Tahoma"/>
                  <a:ea typeface="Tahoma"/>
                  <a:cs typeface="Tahoma"/>
                  <a:sym typeface="Tahoma"/>
                </a:rPr>
                <a:t>To ask </a:t>
              </a:r>
              <a:r>
                <a:rPr lang="en-US" sz="1200" b="1" dirty="0" err="1">
                  <a:solidFill>
                    <a:schemeClr val="dk1"/>
                  </a:solidFill>
                  <a:latin typeface="Tahoma"/>
                  <a:ea typeface="Tahoma"/>
                  <a:cs typeface="Tahoma"/>
                  <a:sym typeface="Tahoma"/>
                </a:rPr>
                <a:t>beneficiarieswhether</a:t>
              </a:r>
              <a:r>
                <a:rPr lang="en-US" sz="1200" b="1" dirty="0">
                  <a:solidFill>
                    <a:schemeClr val="dk1"/>
                  </a:solidFill>
                  <a:latin typeface="Tahoma"/>
                  <a:ea typeface="Tahoma"/>
                  <a:cs typeface="Tahoma"/>
                  <a:sym typeface="Tahoma"/>
                </a:rPr>
                <a:t> or not they have turned to courts over the past years to assert that their human rights are respected and, if so, how many times.</a:t>
              </a:r>
              <a:endParaRPr sz="1600" b="1" dirty="0">
                <a:solidFill>
                  <a:schemeClr val="dk1"/>
                </a:solidFill>
                <a:latin typeface="Tahoma"/>
                <a:ea typeface="Tahoma"/>
                <a:cs typeface="Tahoma"/>
                <a:sym typeface="Tahoma"/>
              </a:endParaRPr>
            </a:p>
          </p:txBody>
        </p:sp>
        <p:sp>
          <p:nvSpPr>
            <p:cNvPr id="47" name="Google Shape;621;p23"/>
            <p:cNvSpPr txBox="1"/>
            <p:nvPr/>
          </p:nvSpPr>
          <p:spPr>
            <a:xfrm>
              <a:off x="1316" y="3391"/>
              <a:ext cx="1851" cy="1352"/>
            </a:xfrm>
            <a:prstGeom prst="rect">
              <a:avLst/>
            </a:prstGeom>
            <a:solidFill>
              <a:srgbClr val="D52A2F"/>
            </a:solidFill>
            <a:ln>
              <a:noFill/>
            </a:ln>
          </p:spPr>
          <p:txBody>
            <a:bodyPr spcFirstLastPara="1" wrap="square" lIns="0" tIns="0" rIns="0" bIns="0" anchor="t" anchorCtr="0">
              <a:noAutofit/>
            </a:bodyPr>
            <a:lstStyle/>
            <a:p>
              <a:pPr marL="0" marR="0" lvl="0" indent="0" algn="ctr" rtl="0">
                <a:spcBef>
                  <a:spcPts val="0"/>
                </a:spcBef>
                <a:spcAft>
                  <a:spcPts val="0"/>
                </a:spcAft>
                <a:buNone/>
              </a:pPr>
              <a:r>
                <a:rPr lang="en-US" sz="1250" dirty="0">
                  <a:solidFill>
                    <a:schemeClr val="dk1"/>
                  </a:solidFill>
                  <a:latin typeface="Tahoma"/>
                  <a:ea typeface="Tahoma"/>
                  <a:cs typeface="Tahoma"/>
                  <a:sym typeface="Tahoma"/>
                </a:rPr>
                <a:t> </a:t>
              </a:r>
              <a:endParaRPr sz="1200" b="1" dirty="0">
                <a:solidFill>
                  <a:schemeClr val="dk1"/>
                </a:solidFill>
                <a:latin typeface="Tahoma"/>
                <a:ea typeface="Tahoma"/>
                <a:cs typeface="Tahoma"/>
                <a:sym typeface="Tahoma"/>
              </a:endParaRPr>
            </a:p>
            <a:p>
              <a:pPr marL="98425" marR="351155" lvl="0" indent="0" algn="ctr" rtl="0">
                <a:spcBef>
                  <a:spcPts val="1020"/>
                </a:spcBef>
                <a:spcAft>
                  <a:spcPts val="0"/>
                </a:spcAft>
                <a:buNone/>
              </a:pPr>
              <a:r>
                <a:rPr lang="en-US" sz="1400" b="1" dirty="0">
                  <a:solidFill>
                    <a:srgbClr val="FFFFFF"/>
                  </a:solidFill>
                  <a:latin typeface="Tahoma"/>
                  <a:ea typeface="Tahoma"/>
                  <a:cs typeface="Tahoma"/>
                  <a:sym typeface="Tahoma"/>
                </a:rPr>
                <a:t>Potential method to capture </a:t>
              </a:r>
              <a:r>
                <a:rPr lang="en-US" sz="1400" b="1" dirty="0" smtClean="0">
                  <a:solidFill>
                    <a:srgbClr val="FFFFFF"/>
                  </a:solidFill>
                  <a:latin typeface="Tahoma"/>
                  <a:ea typeface="Tahoma"/>
                  <a:cs typeface="Tahoma"/>
                  <a:sym typeface="Tahoma"/>
                </a:rPr>
                <a:t>information</a:t>
              </a:r>
              <a:endParaRPr sz="1400" b="1" dirty="0">
                <a:solidFill>
                  <a:srgbClr val="FFFFFF"/>
                </a:solidFill>
                <a:latin typeface="Tahoma"/>
                <a:ea typeface="Tahoma"/>
                <a:cs typeface="Tahoma"/>
                <a:sym typeface="Tahoma"/>
              </a:endParaRPr>
            </a:p>
          </p:txBody>
        </p:sp>
        <p:sp>
          <p:nvSpPr>
            <p:cNvPr id="48" name="Google Shape;622;p23"/>
            <p:cNvSpPr txBox="1"/>
            <p:nvPr/>
          </p:nvSpPr>
          <p:spPr>
            <a:xfrm>
              <a:off x="6731" y="2466"/>
              <a:ext cx="3727" cy="904"/>
            </a:xfrm>
            <a:prstGeom prst="rect">
              <a:avLst/>
            </a:prstGeom>
            <a:noFill/>
            <a:ln>
              <a:noFill/>
            </a:ln>
          </p:spPr>
          <p:txBody>
            <a:bodyPr spcFirstLastPara="1" wrap="square" lIns="0" tIns="0" rIns="0" bIns="0" anchor="t" anchorCtr="0">
              <a:noAutofit/>
            </a:bodyPr>
            <a:lstStyle/>
            <a:p>
              <a:pPr marL="183515" marR="0" lvl="0" indent="0" algn="l" rtl="0">
                <a:lnSpc>
                  <a:spcPct val="120500"/>
                </a:lnSpc>
                <a:spcBef>
                  <a:spcPts val="0"/>
                </a:spcBef>
                <a:spcAft>
                  <a:spcPts val="0"/>
                </a:spcAft>
                <a:buNone/>
              </a:pPr>
              <a:endParaRPr sz="1000">
                <a:solidFill>
                  <a:schemeClr val="dk1"/>
                </a:solidFill>
                <a:latin typeface="Tahoma"/>
                <a:ea typeface="Tahoma"/>
                <a:cs typeface="Tahoma"/>
                <a:sym typeface="Tahoma"/>
              </a:endParaRPr>
            </a:p>
            <a:p>
              <a:pPr marL="183515" marR="0" lvl="0" indent="0" algn="ctr" rtl="0">
                <a:lnSpc>
                  <a:spcPct val="100416"/>
                </a:lnSpc>
                <a:spcBef>
                  <a:spcPts val="420"/>
                </a:spcBef>
                <a:spcAft>
                  <a:spcPts val="0"/>
                </a:spcAft>
                <a:buNone/>
              </a:pPr>
              <a:r>
                <a:rPr lang="en-US" sz="1200" b="1">
                  <a:solidFill>
                    <a:schemeClr val="dk1"/>
                  </a:solidFill>
                  <a:latin typeface="Tahoma"/>
                  <a:ea typeface="Tahoma"/>
                  <a:cs typeface="Tahoma"/>
                  <a:sym typeface="Tahoma"/>
                </a:rPr>
                <a:t>What is the purpose of measuring?</a:t>
              </a:r>
              <a:endParaRPr sz="1200" b="1">
                <a:solidFill>
                  <a:schemeClr val="dk1"/>
                </a:solidFill>
                <a:latin typeface="Tahoma"/>
                <a:ea typeface="Tahoma"/>
                <a:cs typeface="Tahoma"/>
                <a:sym typeface="Tahoma"/>
              </a:endParaRPr>
            </a:p>
            <a:p>
              <a:pPr marL="437515" marR="212090" lvl="0" indent="-190500" algn="ctr" rtl="0">
                <a:spcBef>
                  <a:spcPts val="0"/>
                </a:spcBef>
                <a:spcAft>
                  <a:spcPts val="0"/>
                </a:spcAft>
                <a:buNone/>
              </a:pPr>
              <a:r>
                <a:rPr lang="en-US" sz="1200" b="1">
                  <a:solidFill>
                    <a:schemeClr val="dk1"/>
                  </a:solidFill>
                  <a:latin typeface="Tahoma"/>
                  <a:ea typeface="Tahoma"/>
                  <a:cs typeface="Tahoma"/>
                  <a:sym typeface="Tahoma"/>
                </a:rPr>
                <a:t>To asssess progress towards the outcome</a:t>
              </a:r>
              <a:endParaRPr sz="1200" b="1">
                <a:solidFill>
                  <a:schemeClr val="dk1"/>
                </a:solidFill>
                <a:latin typeface="Tahoma"/>
                <a:ea typeface="Tahoma"/>
                <a:cs typeface="Tahoma"/>
                <a:sym typeface="Tahoma"/>
              </a:endParaRPr>
            </a:p>
          </p:txBody>
        </p:sp>
        <p:sp>
          <p:nvSpPr>
            <p:cNvPr id="49" name="Google Shape;623;p23"/>
            <p:cNvSpPr txBox="1"/>
            <p:nvPr/>
          </p:nvSpPr>
          <p:spPr>
            <a:xfrm>
              <a:off x="3212" y="2614"/>
              <a:ext cx="3557" cy="904"/>
            </a:xfrm>
            <a:prstGeom prst="rect">
              <a:avLst/>
            </a:prstGeom>
            <a:noFill/>
            <a:ln>
              <a:noFill/>
            </a:ln>
          </p:spPr>
          <p:txBody>
            <a:bodyPr spcFirstLastPara="1" wrap="square" lIns="0" tIns="0" rIns="0" bIns="0" anchor="t" anchorCtr="0">
              <a:noAutofit/>
            </a:bodyPr>
            <a:lstStyle/>
            <a:p>
              <a:pPr marL="102870" marR="92710" lvl="0" indent="0" algn="ctr" rtl="0">
                <a:spcBef>
                  <a:spcPts val="0"/>
                </a:spcBef>
                <a:spcAft>
                  <a:spcPts val="0"/>
                </a:spcAft>
                <a:buNone/>
              </a:pPr>
              <a:r>
                <a:rPr lang="en-US" sz="1200" b="1">
                  <a:solidFill>
                    <a:schemeClr val="dk1"/>
                  </a:solidFill>
                  <a:latin typeface="Tahoma"/>
                  <a:ea typeface="Tahoma"/>
                  <a:cs typeface="Tahoma"/>
                  <a:sym typeface="Tahoma"/>
                </a:rPr>
                <a:t>The number of migrants that go to court to assert their human rights.</a:t>
              </a:r>
              <a:endParaRPr sz="1600" b="1">
                <a:solidFill>
                  <a:schemeClr val="dk1"/>
                </a:solidFill>
                <a:latin typeface="Tahoma"/>
                <a:ea typeface="Tahoma"/>
                <a:cs typeface="Tahoma"/>
                <a:sym typeface="Tahoma"/>
              </a:endParaRPr>
            </a:p>
          </p:txBody>
        </p:sp>
        <p:sp>
          <p:nvSpPr>
            <p:cNvPr id="50" name="Google Shape;624;p23"/>
            <p:cNvSpPr txBox="1"/>
            <p:nvPr/>
          </p:nvSpPr>
          <p:spPr>
            <a:xfrm>
              <a:off x="1447" y="2466"/>
              <a:ext cx="1713" cy="904"/>
            </a:xfrm>
            <a:prstGeom prst="rect">
              <a:avLst/>
            </a:prstGeom>
            <a:solidFill>
              <a:srgbClr val="D52A2F"/>
            </a:solidFill>
            <a:ln>
              <a:noFill/>
            </a:ln>
          </p:spPr>
          <p:txBody>
            <a:bodyPr spcFirstLastPara="1" wrap="square" lIns="0" tIns="0" rIns="0" bIns="0" anchor="t" anchorCtr="0">
              <a:noAutofit/>
            </a:bodyPr>
            <a:lstStyle/>
            <a:p>
              <a:pPr marL="98425" marR="351155" lvl="0" indent="0" algn="ctr" rtl="0">
                <a:spcBef>
                  <a:spcPts val="0"/>
                </a:spcBef>
                <a:spcAft>
                  <a:spcPts val="0"/>
                </a:spcAft>
                <a:buNone/>
              </a:pPr>
              <a:r>
                <a:rPr lang="en-US" sz="1400" b="1">
                  <a:solidFill>
                    <a:srgbClr val="FFFFFF"/>
                  </a:solidFill>
                  <a:latin typeface="Tahoma"/>
                  <a:ea typeface="Tahoma"/>
                  <a:cs typeface="Tahoma"/>
                  <a:sym typeface="Tahoma"/>
                </a:rPr>
                <a:t>Indicator for outcome A</a:t>
              </a:r>
              <a:endParaRPr sz="1400" b="1">
                <a:solidFill>
                  <a:schemeClr val="dk1"/>
                </a:solidFill>
                <a:latin typeface="Tahoma"/>
                <a:ea typeface="Tahoma"/>
                <a:cs typeface="Tahoma"/>
                <a:sym typeface="Tahoma"/>
              </a:endParaRPr>
            </a:p>
          </p:txBody>
        </p:sp>
        <p:sp>
          <p:nvSpPr>
            <p:cNvPr id="51" name="Google Shape;625;p23"/>
            <p:cNvSpPr txBox="1"/>
            <p:nvPr/>
          </p:nvSpPr>
          <p:spPr>
            <a:xfrm>
              <a:off x="6731" y="1386"/>
              <a:ext cx="3727" cy="1066"/>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6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marL="183515" marR="0" lvl="0" indent="0" algn="l" rtl="0">
                <a:spcBef>
                  <a:spcPts val="0"/>
                </a:spcBef>
                <a:spcAft>
                  <a:spcPts val="0"/>
                </a:spcAft>
                <a:buNone/>
              </a:pPr>
              <a:r>
                <a:rPr lang="en-US" sz="1200" b="1">
                  <a:solidFill>
                    <a:schemeClr val="dk1"/>
                  </a:solidFill>
                  <a:latin typeface="Tahoma"/>
                  <a:ea typeface="Tahoma"/>
                  <a:cs typeface="Tahoma"/>
                  <a:sym typeface="Tahoma"/>
                </a:rPr>
                <a:t>What is it that you want to measure?</a:t>
              </a:r>
              <a:endParaRPr sz="1200" b="1">
                <a:solidFill>
                  <a:schemeClr val="dk1"/>
                </a:solidFill>
                <a:latin typeface="Tahoma"/>
                <a:ea typeface="Tahoma"/>
                <a:cs typeface="Tahoma"/>
                <a:sym typeface="Tahoma"/>
              </a:endParaRPr>
            </a:p>
          </p:txBody>
        </p:sp>
        <p:sp>
          <p:nvSpPr>
            <p:cNvPr id="52" name="Google Shape;626;p23"/>
            <p:cNvSpPr txBox="1"/>
            <p:nvPr/>
          </p:nvSpPr>
          <p:spPr>
            <a:xfrm>
              <a:off x="3322" y="1677"/>
              <a:ext cx="3252" cy="481"/>
            </a:xfrm>
            <a:prstGeom prst="rect">
              <a:avLst/>
            </a:prstGeom>
            <a:noFill/>
            <a:ln>
              <a:noFill/>
            </a:ln>
          </p:spPr>
          <p:txBody>
            <a:bodyPr spcFirstLastPara="1" wrap="square" lIns="0" tIns="0" rIns="0" bIns="0" anchor="t" anchorCtr="0">
              <a:noAutofit/>
            </a:bodyPr>
            <a:lstStyle/>
            <a:p>
              <a:pPr marL="0" marR="6985" lvl="0" indent="0" algn="ctr" rtl="0">
                <a:lnSpc>
                  <a:spcPct val="98000"/>
                </a:lnSpc>
                <a:spcBef>
                  <a:spcPts val="0"/>
                </a:spcBef>
                <a:spcAft>
                  <a:spcPts val="0"/>
                </a:spcAft>
                <a:buNone/>
              </a:pPr>
              <a:r>
                <a:rPr lang="en-US" sz="1200" b="1">
                  <a:solidFill>
                    <a:schemeClr val="dk1"/>
                  </a:solidFill>
                  <a:latin typeface="Tahoma"/>
                  <a:ea typeface="Tahoma"/>
                  <a:cs typeface="Tahoma"/>
                  <a:sym typeface="Tahoma"/>
                </a:rPr>
                <a:t>Migrants are asserting their rights in a legal manner</a:t>
              </a:r>
              <a:r>
                <a:rPr lang="en-US" sz="1200">
                  <a:solidFill>
                    <a:schemeClr val="dk1"/>
                  </a:solidFill>
                  <a:latin typeface="Tahoma"/>
                  <a:ea typeface="Tahoma"/>
                  <a:cs typeface="Tahoma"/>
                  <a:sym typeface="Tahoma"/>
                </a:rPr>
                <a:t>.</a:t>
              </a:r>
              <a:endParaRPr sz="1600">
                <a:solidFill>
                  <a:schemeClr val="dk1"/>
                </a:solidFill>
                <a:latin typeface="Tahoma"/>
                <a:ea typeface="Tahoma"/>
                <a:cs typeface="Tahoma"/>
                <a:sym typeface="Tahoma"/>
              </a:endParaRPr>
            </a:p>
          </p:txBody>
        </p:sp>
        <p:sp>
          <p:nvSpPr>
            <p:cNvPr id="53" name="Google Shape;627;p23"/>
            <p:cNvSpPr txBox="1"/>
            <p:nvPr/>
          </p:nvSpPr>
          <p:spPr>
            <a:xfrm>
              <a:off x="1602" y="1797"/>
              <a:ext cx="975" cy="241"/>
            </a:xfrm>
            <a:prstGeom prst="rect">
              <a:avLst/>
            </a:prstGeom>
            <a:noFill/>
            <a:ln>
              <a:noFill/>
            </a:ln>
          </p:spPr>
          <p:txBody>
            <a:bodyPr spcFirstLastPara="1" wrap="square" lIns="0" tIns="0" rIns="0" bIns="0" anchor="t" anchorCtr="0">
              <a:noAutofit/>
            </a:bodyPr>
            <a:lstStyle/>
            <a:p>
              <a:pPr marL="0" marR="0" lvl="0" indent="0" algn="ctr" rtl="0">
                <a:lnSpc>
                  <a:spcPct val="96250"/>
                </a:lnSpc>
                <a:spcBef>
                  <a:spcPts val="0"/>
                </a:spcBef>
                <a:spcAft>
                  <a:spcPts val="0"/>
                </a:spcAft>
                <a:buNone/>
              </a:pPr>
              <a:r>
                <a:rPr lang="en-US" sz="1200" b="1">
                  <a:solidFill>
                    <a:srgbClr val="FFFFFF"/>
                  </a:solidFill>
                  <a:latin typeface="Tahoma"/>
                  <a:ea typeface="Tahoma"/>
                  <a:cs typeface="Tahoma"/>
                  <a:sym typeface="Tahoma"/>
                </a:rPr>
                <a:t>Outcome A</a:t>
              </a:r>
              <a:endParaRPr sz="1200" b="1">
                <a:solidFill>
                  <a:schemeClr val="dk1"/>
                </a:solidFill>
                <a:latin typeface="Tahoma"/>
                <a:ea typeface="Tahoma"/>
                <a:cs typeface="Tahoma"/>
                <a:sym typeface="Tahoma"/>
              </a:endParaRPr>
            </a:p>
          </p:txBody>
        </p:sp>
      </p:grpSp>
    </p:spTree>
    <p:extLst>
      <p:ext uri="{BB962C8B-B14F-4D97-AF65-F5344CB8AC3E}">
        <p14:creationId xmlns:p14="http://schemas.microsoft.com/office/powerpoint/2010/main" val="1899191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410601" y="2078734"/>
            <a:ext cx="5419304" cy="461665"/>
          </a:xfrm>
          <a:prstGeom prst="rect">
            <a:avLst/>
          </a:prstGeom>
        </p:spPr>
        <p:txBody>
          <a:bodyPr wrap="none">
            <a:spAutoFit/>
          </a:bodyPr>
          <a:lstStyle/>
          <a:p>
            <a:pPr lvl="2" algn="ctr"/>
            <a:r>
              <a:rPr lang="en-US" sz="2400" b="1" dirty="0">
                <a:solidFill>
                  <a:schemeClr val="accent2"/>
                </a:solidFill>
                <a:latin typeface="Times New Roman"/>
                <a:ea typeface="Times New Roman"/>
                <a:cs typeface="Times New Roman"/>
                <a:sym typeface="Times New Roman"/>
              </a:rPr>
              <a:t>. Checklist for measuring quality</a:t>
            </a:r>
            <a:endParaRPr lang="en-US" sz="2400" b="1" dirty="0">
              <a:solidFill>
                <a:schemeClr val="accent2"/>
              </a:solidFill>
              <a:latin typeface="Times New Roman"/>
              <a:ea typeface="Times New Roman"/>
              <a:cs typeface="Times New Roman"/>
              <a:sym typeface="Times New Roman"/>
            </a:endParaRPr>
          </a:p>
        </p:txBody>
      </p:sp>
      <p:graphicFrame>
        <p:nvGraphicFramePr>
          <p:cNvPr id="11" name="Google Shape;642;p24"/>
          <p:cNvGraphicFramePr/>
          <p:nvPr>
            <p:extLst>
              <p:ext uri="{D42A27DB-BD31-4B8C-83A1-F6EECF244321}">
                <p14:modId xmlns:p14="http://schemas.microsoft.com/office/powerpoint/2010/main" val="1103535138"/>
              </p:ext>
            </p:extLst>
          </p:nvPr>
        </p:nvGraphicFramePr>
        <p:xfrm>
          <a:off x="3656781" y="2495809"/>
          <a:ext cx="6473171" cy="3817785"/>
        </p:xfrm>
        <a:graphic>
          <a:graphicData uri="http://schemas.openxmlformats.org/drawingml/2006/table">
            <a:tbl>
              <a:tblPr firstRow="1" bandRow="1">
                <a:noFill/>
              </a:tblPr>
              <a:tblGrid>
                <a:gridCol w="1523233">
                  <a:extLst>
                    <a:ext uri="{9D8B030D-6E8A-4147-A177-3AD203B41FA5}">
                      <a16:colId xmlns:a16="http://schemas.microsoft.com/office/drawing/2014/main" val="20000"/>
                    </a:ext>
                  </a:extLst>
                </a:gridCol>
                <a:gridCol w="4949938">
                  <a:extLst>
                    <a:ext uri="{9D8B030D-6E8A-4147-A177-3AD203B41FA5}">
                      <a16:colId xmlns:a16="http://schemas.microsoft.com/office/drawing/2014/main" val="20001"/>
                    </a:ext>
                  </a:extLst>
                </a:gridCol>
              </a:tblGrid>
              <a:tr h="565592">
                <a:tc>
                  <a:txBody>
                    <a:bodyPr/>
                    <a:lstStyle/>
                    <a:p>
                      <a:pPr marL="0" marR="0" lvl="0" indent="0" algn="ctr" rtl="0">
                        <a:spcBef>
                          <a:spcPts val="0"/>
                        </a:spcBef>
                        <a:spcAft>
                          <a:spcPts val="0"/>
                        </a:spcAft>
                        <a:buNone/>
                      </a:pPr>
                      <a:r>
                        <a:rPr lang="en-US" sz="1600" u="none" strike="noStrike" cap="none">
                          <a:solidFill>
                            <a:schemeClr val="tx1"/>
                          </a:solidFill>
                          <a:latin typeface="Tahoma"/>
                          <a:ea typeface="Tahoma"/>
                          <a:cs typeface="Tahoma"/>
                          <a:sym typeface="Tahoma"/>
                        </a:rPr>
                        <a:t>Relevancy</a:t>
                      </a:r>
                      <a:endParaRPr sz="1600" u="none" strike="noStrike" cap="none">
                        <a:solidFill>
                          <a:schemeClr val="tx1"/>
                        </a:solidFill>
                      </a:endParaRPr>
                    </a:p>
                  </a:txBody>
                  <a:tcPr marL="91450" marR="91450" marT="45725" marB="45725"/>
                </a:tc>
                <a:tc>
                  <a:txBody>
                    <a:bodyPr/>
                    <a:lstStyle/>
                    <a:p>
                      <a:pPr marL="0" marR="0" lvl="0" indent="0" algn="ctr" rtl="0">
                        <a:spcBef>
                          <a:spcPts val="0"/>
                        </a:spcBef>
                        <a:spcAft>
                          <a:spcPts val="0"/>
                        </a:spcAft>
                        <a:buNone/>
                      </a:pPr>
                      <a:r>
                        <a:rPr lang="en-US" sz="1600" b="1" u="none" strike="noStrike" cap="none" dirty="0">
                          <a:solidFill>
                            <a:schemeClr val="tx1"/>
                          </a:solidFill>
                          <a:latin typeface="Calibri"/>
                          <a:ea typeface="Calibri"/>
                          <a:cs typeface="Calibri"/>
                          <a:sym typeface="Calibri"/>
                        </a:rPr>
                        <a:t>Does it measure what really matters as opposed to what is easiest to measure?</a:t>
                      </a:r>
                      <a:endParaRPr sz="1600" u="none" strike="noStrike" cap="none" dirty="0">
                        <a:solidFill>
                          <a:schemeClr val="tx1"/>
                        </a:solidFill>
                      </a:endParaRPr>
                    </a:p>
                  </a:txBody>
                  <a:tcPr marL="91450" marR="91450" marT="45725" marB="45725"/>
                </a:tc>
                <a:extLst>
                  <a:ext uri="{0D108BD9-81ED-4DB2-BD59-A6C34878D82A}">
                    <a16:rowId xmlns:a16="http://schemas.microsoft.com/office/drawing/2014/main" val="10000"/>
                  </a:ext>
                </a:extLst>
              </a:tr>
              <a:tr h="565592">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Credibility</a:t>
                      </a:r>
                      <a:endParaRPr sz="1600" b="1" u="none" strike="noStrike" cap="none"/>
                    </a:p>
                  </a:txBody>
                  <a:tcPr marL="91450" marR="91450" marT="45725" marB="45725"/>
                </a:tc>
                <a:tc>
                  <a:txBody>
                    <a:bodyPr/>
                    <a:lstStyle/>
                    <a:p>
                      <a:pPr marL="0" marR="0" lvl="0" indent="0" algn="ctr" rtl="0">
                        <a:spcBef>
                          <a:spcPts val="0"/>
                        </a:spcBef>
                        <a:spcAft>
                          <a:spcPts val="0"/>
                        </a:spcAft>
                        <a:buNone/>
                      </a:pPr>
                      <a:r>
                        <a:rPr lang="en-US" sz="1600" b="1" u="none" strike="noStrike" cap="none" dirty="0">
                          <a:solidFill>
                            <a:schemeClr val="dk1"/>
                          </a:solidFill>
                          <a:latin typeface="Calibri"/>
                          <a:ea typeface="Calibri"/>
                          <a:cs typeface="Calibri"/>
                          <a:sym typeface="Calibri"/>
                        </a:rPr>
                        <a:t>Will it provide credible information about the actual situation?</a:t>
                      </a:r>
                      <a:endParaRPr sz="1600" b="1" u="none" strike="noStrike" cap="none" dirty="0"/>
                    </a:p>
                  </a:txBody>
                  <a:tcPr marL="91450" marR="91450" marT="45725" marB="45725"/>
                </a:tc>
                <a:extLst>
                  <a:ext uri="{0D108BD9-81ED-4DB2-BD59-A6C34878D82A}">
                    <a16:rowId xmlns:a16="http://schemas.microsoft.com/office/drawing/2014/main" val="10001"/>
                  </a:ext>
                </a:extLst>
              </a:tr>
              <a:tr h="1013585">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Validity </a:t>
                      </a:r>
                      <a:endParaRPr sz="1600" b="1" u="none" strike="noStrike" cap="none"/>
                    </a:p>
                  </a:txBody>
                  <a:tcPr marL="91450" marR="91450" marT="45725" marB="45725"/>
                </a:tc>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Does the content of the measure look as if it measures what it is supposed to measure? Will the measure adequately capture what you intend to measure?</a:t>
                      </a:r>
                      <a:endParaRPr sz="1600" b="1"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803732">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Reliability</a:t>
                      </a:r>
                      <a:endParaRPr sz="1600" b="1" u="none" strike="noStrike" cap="none"/>
                    </a:p>
                  </a:txBody>
                  <a:tcPr marL="91450" marR="91450" marT="45725" marB="45725"/>
                </a:tc>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if data on the measure are collected in the same way from the same source using the same decision rules every time, will the same results be obtained?</a:t>
                      </a:r>
                      <a:endParaRPr sz="1600" b="1" u="none" strike="noStrike" cap="none">
                        <a:solidFill>
                          <a:schemeClr val="dk1"/>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3"/>
                  </a:ext>
                </a:extLst>
              </a:tr>
              <a:tr h="803732">
                <a:tc>
                  <a:txBody>
                    <a:bodyPr/>
                    <a:lstStyle/>
                    <a:p>
                      <a:pPr marL="0" marR="0" lvl="0" indent="0" algn="ctr" rtl="0">
                        <a:spcBef>
                          <a:spcPts val="0"/>
                        </a:spcBef>
                        <a:spcAft>
                          <a:spcPts val="0"/>
                        </a:spcAft>
                        <a:buNone/>
                      </a:pPr>
                      <a:r>
                        <a:rPr lang="en-US" sz="1600" b="1" u="none" strike="noStrike" cap="none">
                          <a:solidFill>
                            <a:schemeClr val="dk1"/>
                          </a:solidFill>
                          <a:latin typeface="Calibri"/>
                          <a:ea typeface="Calibri"/>
                          <a:cs typeface="Calibri"/>
                          <a:sym typeface="Calibri"/>
                        </a:rPr>
                        <a:t>Cost-effectiveness</a:t>
                      </a:r>
                      <a:endParaRPr sz="1600" b="1" u="none" strike="noStrike" cap="none">
                        <a:solidFill>
                          <a:schemeClr val="dk1"/>
                        </a:solidFill>
                        <a:latin typeface="Calibri"/>
                        <a:ea typeface="Calibri"/>
                        <a:cs typeface="Calibri"/>
                        <a:sym typeface="Calibri"/>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1600" b="1" u="none" strike="noStrike" cap="none" dirty="0">
                          <a:solidFill>
                            <a:schemeClr val="dk1"/>
                          </a:solidFill>
                          <a:latin typeface="Calibri"/>
                          <a:ea typeface="Calibri"/>
                          <a:cs typeface="Calibri"/>
                          <a:sym typeface="Calibri"/>
                        </a:rPr>
                        <a:t>What is the cost associated with collecting and </a:t>
                      </a:r>
                      <a:r>
                        <a:rPr lang="en-US" sz="1600" b="1" u="none" strike="noStrike" cap="none" dirty="0" err="1">
                          <a:solidFill>
                            <a:schemeClr val="dk1"/>
                          </a:solidFill>
                          <a:latin typeface="Calibri"/>
                          <a:ea typeface="Calibri"/>
                          <a:cs typeface="Calibri"/>
                          <a:sym typeface="Calibri"/>
                        </a:rPr>
                        <a:t>analysing</a:t>
                      </a:r>
                      <a:r>
                        <a:rPr lang="en-US" sz="1600" b="1" u="none" strike="noStrike" cap="none" dirty="0">
                          <a:solidFill>
                            <a:schemeClr val="dk1"/>
                          </a:solidFill>
                          <a:latin typeface="Calibri"/>
                          <a:ea typeface="Calibri"/>
                          <a:cs typeface="Calibri"/>
                          <a:sym typeface="Calibri"/>
                        </a:rPr>
                        <a:t> the data? Is the measure cost-effective?</a:t>
                      </a:r>
                      <a:endParaRPr sz="1600" b="1" u="none" strike="noStrike" cap="none" dirty="0">
                        <a:solidFill>
                          <a:schemeClr val="dk1"/>
                        </a:solidFill>
                        <a:latin typeface="Calibri"/>
                        <a:ea typeface="Calibri"/>
                        <a:cs typeface="Calibri"/>
                        <a:sym typeface="Calibri"/>
                      </a:endParaRPr>
                    </a:p>
                    <a:p>
                      <a:pPr marL="0" marR="0" lvl="0" indent="0" algn="ctr" rtl="0">
                        <a:spcBef>
                          <a:spcPts val="0"/>
                        </a:spcBef>
                        <a:spcAft>
                          <a:spcPts val="0"/>
                        </a:spcAft>
                        <a:buNone/>
                      </a:pPr>
                      <a:endParaRPr sz="1600" b="1" u="none" strike="noStrike" cap="none" dirty="0"/>
                    </a:p>
                  </a:txBody>
                  <a:tcPr marL="91450" marR="91450" marT="45725" marB="4572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79910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1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39624" y="2922144"/>
            <a:ext cx="2591670" cy="2667532"/>
          </a:xfrm>
          <a:prstGeom prst="rect">
            <a:avLst/>
          </a:prstGeom>
          <a:noFill/>
          <a:ln>
            <a:noFill/>
          </a:ln>
        </p:spPr>
      </p:pic>
      <p:sp>
        <p:nvSpPr>
          <p:cNvPr id="2" name="Rectangle 1"/>
          <p:cNvSpPr/>
          <p:nvPr/>
        </p:nvSpPr>
        <p:spPr>
          <a:xfrm>
            <a:off x="2853637" y="2053297"/>
            <a:ext cx="8273592" cy="3416320"/>
          </a:xfrm>
          <a:prstGeom prst="rect">
            <a:avLst/>
          </a:prstGeom>
        </p:spPr>
        <p:txBody>
          <a:bodyPr wrap="square">
            <a:spAutoFit/>
          </a:bodyPr>
          <a:lstStyle/>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values that a variable takes form a measurement scale, which is used to </a:t>
            </a:r>
            <a:r>
              <a:rPr lang="en-US" sz="1600" b="1" dirty="0">
                <a:solidFill>
                  <a:srgbClr val="00B050"/>
                </a:solidFill>
                <a:latin typeface="Times New Roman"/>
                <a:ea typeface="Times New Roman"/>
                <a:cs typeface="Times New Roman"/>
                <a:sym typeface="Times New Roman"/>
              </a:rPr>
              <a:t>categorize and/or quantify indicators</a:t>
            </a:r>
            <a:r>
              <a:rPr lang="en-US" sz="1600" b="1" dirty="0">
                <a:solidFill>
                  <a:schemeClr val="dk1"/>
                </a:solidFill>
                <a:latin typeface="Times New Roman"/>
                <a:ea typeface="Times New Roman"/>
                <a:cs typeface="Times New Roman"/>
                <a:sym typeface="Times New Roman"/>
              </a:rPr>
              <a:t>. </a:t>
            </a:r>
            <a:endParaRPr lang="en-US" sz="1600" dirty="0"/>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levels of measurement used </a:t>
            </a:r>
            <a:r>
              <a:rPr lang="en-US" sz="1600" b="1" u="sng" dirty="0">
                <a:solidFill>
                  <a:schemeClr val="dk1"/>
                </a:solidFill>
                <a:latin typeface="Times New Roman"/>
                <a:ea typeface="Times New Roman"/>
                <a:cs typeface="Times New Roman"/>
                <a:sym typeface="Times New Roman"/>
              </a:rPr>
              <a:t>will determine the kind of data analysis techniques </a:t>
            </a:r>
            <a:r>
              <a:rPr lang="en-US" sz="1600" b="1" dirty="0">
                <a:solidFill>
                  <a:schemeClr val="dk1"/>
                </a:solidFill>
                <a:latin typeface="Times New Roman"/>
                <a:ea typeface="Times New Roman"/>
                <a:cs typeface="Times New Roman"/>
                <a:sym typeface="Times New Roman"/>
              </a:rPr>
              <a:t>that can or cannot be used.</a:t>
            </a:r>
            <a:endParaRPr lang="en-US" sz="1600" dirty="0"/>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most important task of any indicator </a:t>
            </a:r>
            <a:r>
              <a:rPr lang="en-US" sz="1600" b="1" dirty="0">
                <a:solidFill>
                  <a:srgbClr val="7030A0"/>
                </a:solidFill>
                <a:latin typeface="Times New Roman"/>
                <a:ea typeface="Times New Roman"/>
                <a:cs typeface="Times New Roman"/>
                <a:sym typeface="Times New Roman"/>
              </a:rPr>
              <a:t>is to ensure the best possible allocation of the characteristics being measured to the measurement scale</a:t>
            </a:r>
            <a:r>
              <a:rPr lang="en-US" sz="1600" b="1" dirty="0">
                <a:solidFill>
                  <a:schemeClr val="dk1"/>
                </a:solidFill>
                <a:latin typeface="Times New Roman"/>
                <a:ea typeface="Times New Roman"/>
                <a:cs typeface="Times New Roman"/>
                <a:sym typeface="Times New Roman"/>
              </a:rPr>
              <a:t>.</a:t>
            </a:r>
            <a:endParaRPr lang="en-US" sz="1600" dirty="0"/>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This segregation of the characteristics “and their measurable statistical dispersion (variance) on the scale are the main insights gained because of the indicator (the variables)”.</a:t>
            </a:r>
            <a:endParaRPr lang="en-US" sz="1600" dirty="0"/>
          </a:p>
        </p:txBody>
      </p:sp>
    </p:spTree>
    <p:extLst>
      <p:ext uri="{BB962C8B-B14F-4D97-AF65-F5344CB8AC3E}">
        <p14:creationId xmlns:p14="http://schemas.microsoft.com/office/powerpoint/2010/main" val="233510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2817502" y="2053297"/>
            <a:ext cx="8382000" cy="4062651"/>
          </a:xfrm>
          <a:prstGeom prst="rect">
            <a:avLst/>
          </a:prstGeom>
        </p:spPr>
        <p:txBody>
          <a:bodyPr wrap="square">
            <a:spAutoFit/>
          </a:bodyPr>
          <a:lstStyle/>
          <a:p>
            <a:pPr lvl="1" algn="ctr">
              <a:lnSpc>
                <a:spcPct val="150000"/>
              </a:lnSpc>
            </a:pPr>
            <a:r>
              <a:rPr lang="en-US" b="1" dirty="0">
                <a:solidFill>
                  <a:schemeClr val="accent2"/>
                </a:solidFill>
                <a:latin typeface="Times New Roman"/>
                <a:ea typeface="Times New Roman"/>
                <a:cs typeface="Times New Roman"/>
                <a:sym typeface="Times New Roman"/>
              </a:rPr>
              <a:t>Sampling</a:t>
            </a:r>
            <a:endParaRPr lang="en-US" sz="1400" dirty="0"/>
          </a:p>
          <a:p>
            <a:pPr marL="742950" lvl="1" indent="-285750" algn="just">
              <a:lnSpc>
                <a:spcPct val="150000"/>
              </a:lnSpc>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Sampling is the process of selecting units from a population (that is, a sample) to describe or make inferences about that population (that is, estimate what the population is like based on the sample results).</a:t>
            </a:r>
            <a:endParaRPr lang="en-US" b="1" dirty="0">
              <a:solidFill>
                <a:schemeClr val="accent2"/>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When planning for data collection and thinking of the type of data that will be collected, </a:t>
            </a:r>
            <a:r>
              <a:rPr lang="en-US" sz="1400" b="1" dirty="0">
                <a:solidFill>
                  <a:srgbClr val="00B0F0"/>
                </a:solidFill>
                <a:latin typeface="Times New Roman"/>
                <a:ea typeface="Times New Roman"/>
                <a:cs typeface="Times New Roman"/>
                <a:sym typeface="Times New Roman"/>
              </a:rPr>
              <a:t>it is important to assess the target audience from which the data will be collected</a:t>
            </a:r>
            <a:r>
              <a:rPr lang="en-US" sz="1400" b="1" dirty="0">
                <a:solidFill>
                  <a:schemeClr val="dk1"/>
                </a:solidFill>
                <a:latin typeface="Times New Roman"/>
                <a:ea typeface="Times New Roman"/>
                <a:cs typeface="Times New Roman"/>
                <a:sym typeface="Times New Roman"/>
              </a:rPr>
              <a:t>. </a:t>
            </a:r>
          </a:p>
          <a:p>
            <a:pPr marL="742950" lvl="1" indent="-285750" algn="just">
              <a:lnSpc>
                <a:spcPct val="150000"/>
              </a:lnSpc>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A crucial consideration that may </a:t>
            </a:r>
            <a:r>
              <a:rPr lang="en-US" sz="1400" b="1" dirty="0">
                <a:solidFill>
                  <a:srgbClr val="C00000"/>
                </a:solidFill>
                <a:latin typeface="Times New Roman"/>
                <a:ea typeface="Times New Roman"/>
                <a:cs typeface="Times New Roman"/>
                <a:sym typeface="Times New Roman"/>
              </a:rPr>
              <a:t>influence decision-making </a:t>
            </a:r>
            <a:r>
              <a:rPr lang="en-US" sz="1400" b="1" dirty="0">
                <a:solidFill>
                  <a:schemeClr val="dk1"/>
                </a:solidFill>
                <a:latin typeface="Times New Roman"/>
                <a:ea typeface="Times New Roman"/>
                <a:cs typeface="Times New Roman"/>
                <a:sym typeface="Times New Roman"/>
              </a:rPr>
              <a:t>is to determine </a:t>
            </a:r>
            <a:r>
              <a:rPr lang="en-US" sz="1400" b="1" u="sng" dirty="0">
                <a:solidFill>
                  <a:schemeClr val="dk1"/>
                </a:solidFill>
                <a:latin typeface="Times New Roman"/>
                <a:ea typeface="Times New Roman"/>
                <a:cs typeface="Times New Roman"/>
                <a:sym typeface="Times New Roman"/>
              </a:rPr>
              <a:t>the sample size and sampling strategy to select a representative sample of respondents</a:t>
            </a:r>
            <a:r>
              <a:rPr lang="en-US" sz="1400" b="1" dirty="0">
                <a:solidFill>
                  <a:schemeClr val="dk1"/>
                </a:solidFill>
                <a:latin typeface="Times New Roman"/>
                <a:ea typeface="Times New Roman"/>
                <a:cs typeface="Times New Roman"/>
                <a:sym typeface="Times New Roman"/>
              </a:rPr>
              <a:t>, as this has budgetary implications.</a:t>
            </a:r>
          </a:p>
          <a:p>
            <a:pPr marL="742950" lvl="1" indent="-285750" algn="just">
              <a:lnSpc>
                <a:spcPct val="150000"/>
              </a:lnSpc>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While at times it may be feasible to include the entire population in the data collection process, at other times, this may not be necessary nor feasible due to time, resource and context-specific constraints, so a sample is selected.</a:t>
            </a:r>
            <a:endParaRPr lang="en-US" sz="1400" dirty="0"/>
          </a:p>
        </p:txBody>
      </p:sp>
    </p:spTree>
    <p:extLst>
      <p:ext uri="{BB962C8B-B14F-4D97-AF65-F5344CB8AC3E}">
        <p14:creationId xmlns:p14="http://schemas.microsoft.com/office/powerpoint/2010/main" val="3252173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pic>
        <p:nvPicPr>
          <p:cNvPr id="11" name="Google Shape;688;p27"/>
          <p:cNvPicPr preferRelativeResize="0"/>
          <p:nvPr/>
        </p:nvPicPr>
        <p:blipFill rotWithShape="1">
          <a:blip r:embed="rId4">
            <a:alphaModFix/>
          </a:blip>
          <a:srcRect/>
          <a:stretch/>
        </p:blipFill>
        <p:spPr>
          <a:xfrm>
            <a:off x="3757747" y="1957883"/>
            <a:ext cx="5622836" cy="2585836"/>
          </a:xfrm>
          <a:prstGeom prst="rect">
            <a:avLst/>
          </a:prstGeom>
          <a:noFill/>
          <a:ln>
            <a:noFill/>
          </a:ln>
        </p:spPr>
      </p:pic>
      <p:sp>
        <p:nvSpPr>
          <p:cNvPr id="2" name="Rectangle 1"/>
          <p:cNvSpPr/>
          <p:nvPr/>
        </p:nvSpPr>
        <p:spPr>
          <a:xfrm>
            <a:off x="3905149" y="4172964"/>
            <a:ext cx="8286851" cy="2062103"/>
          </a:xfrm>
          <a:prstGeom prst="rect">
            <a:avLst/>
          </a:prstGeom>
        </p:spPr>
        <p:txBody>
          <a:bodyPr wrap="square">
            <a:spAutoFit/>
          </a:bodyPr>
          <a:lstStyle/>
          <a:p>
            <a:pPr lvl="0" algn="ctr"/>
            <a:r>
              <a:rPr lang="en-US" sz="1600" b="1" dirty="0">
                <a:solidFill>
                  <a:srgbClr val="C00000"/>
                </a:solidFill>
                <a:latin typeface="Times New Roman"/>
                <a:ea typeface="Times New Roman"/>
                <a:cs typeface="Times New Roman"/>
                <a:sym typeface="Times New Roman"/>
              </a:rPr>
              <a:t>Questions to ask when sampling</a:t>
            </a:r>
            <a:endParaRPr lang="en-US" sz="1600" dirty="0"/>
          </a:p>
          <a:p>
            <a:pPr lvl="0" algn="ctr"/>
            <a:endParaRPr lang="en-US" sz="1600" b="1" dirty="0">
              <a:solidFill>
                <a:srgbClr val="C00000"/>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Who will be the respondents for data collection?</a:t>
            </a: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How many people will data be collected from?</a:t>
            </a: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Why is it better to collect data from group A rather than group B?</a:t>
            </a: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How many responses will need to be collected to make the findings reliable, </a:t>
            </a:r>
            <a:endParaRPr lang="en-US" sz="1600" b="1" dirty="0">
              <a:solidFill>
                <a:schemeClr val="dk1"/>
              </a:solidFill>
              <a:ea typeface="Calibri"/>
              <a:cs typeface="Calibri"/>
              <a:sym typeface="Calibri"/>
            </a:endParaRPr>
          </a:p>
        </p:txBody>
      </p:sp>
    </p:spTree>
    <p:extLst>
      <p:ext uri="{BB962C8B-B14F-4D97-AF65-F5344CB8AC3E}">
        <p14:creationId xmlns:p14="http://schemas.microsoft.com/office/powerpoint/2010/main" val="604034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31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92469" y="3017558"/>
            <a:ext cx="2591670" cy="2667532"/>
          </a:xfrm>
          <a:prstGeom prst="rect">
            <a:avLst/>
          </a:prstGeom>
          <a:noFill/>
          <a:ln>
            <a:noFill/>
          </a:ln>
        </p:spPr>
      </p:pic>
      <p:sp>
        <p:nvSpPr>
          <p:cNvPr id="2" name="Rectangle 1"/>
          <p:cNvSpPr/>
          <p:nvPr/>
        </p:nvSpPr>
        <p:spPr>
          <a:xfrm>
            <a:off x="3000866" y="2053297"/>
            <a:ext cx="8273592" cy="3416320"/>
          </a:xfrm>
          <a:prstGeom prst="rect">
            <a:avLst/>
          </a:prstGeom>
        </p:spPr>
        <p:txBody>
          <a:bodyPr wrap="square">
            <a:spAutoFit/>
          </a:bodyPr>
          <a:lstStyle/>
          <a:p>
            <a:pPr lvl="0" algn="ctr"/>
            <a:r>
              <a:rPr lang="en-US" sz="2000" b="1" dirty="0">
                <a:solidFill>
                  <a:srgbClr val="C00000"/>
                </a:solidFill>
                <a:latin typeface="Times New Roman"/>
                <a:ea typeface="Times New Roman"/>
                <a:cs typeface="Times New Roman"/>
                <a:sym typeface="Times New Roman"/>
              </a:rPr>
              <a:t>Random sampling</a:t>
            </a:r>
            <a:endParaRPr lang="en-US" sz="1600" dirty="0"/>
          </a:p>
          <a:p>
            <a:pPr lvl="0" algn="ctr"/>
            <a:endParaRPr lang="en-US" sz="2000" b="1" dirty="0">
              <a:solidFill>
                <a:srgbClr val="00B0F0"/>
              </a:solidFill>
              <a:latin typeface="Times New Roman"/>
              <a:ea typeface="Times New Roman"/>
              <a:cs typeface="Times New Roman"/>
              <a:sym typeface="Times New Roman"/>
            </a:endParaRPr>
          </a:p>
          <a:p>
            <a:pPr marL="742950" lvl="1" indent="-285750" algn="just">
              <a:buClr>
                <a:srgbClr val="00B0F0"/>
              </a:buClr>
              <a:buSzPts val="1800"/>
              <a:buFont typeface="Noto Sans Symbols"/>
              <a:buChar char="❖"/>
            </a:pPr>
            <a:r>
              <a:rPr lang="en-US" sz="1600" b="1" dirty="0">
                <a:solidFill>
                  <a:srgbClr val="00B0F0"/>
                </a:solidFill>
                <a:latin typeface="Times New Roman"/>
                <a:ea typeface="Times New Roman"/>
                <a:cs typeface="Times New Roman"/>
                <a:sym typeface="Times New Roman"/>
              </a:rPr>
              <a:t>Random sampling </a:t>
            </a:r>
            <a:r>
              <a:rPr lang="en-US" sz="1600" b="1" dirty="0">
                <a:solidFill>
                  <a:schemeClr val="dk1"/>
                </a:solidFill>
                <a:latin typeface="Times New Roman"/>
                <a:ea typeface="Times New Roman"/>
                <a:cs typeface="Times New Roman"/>
                <a:sym typeface="Times New Roman"/>
              </a:rPr>
              <a:t>is an approach to sampling used when a large number of respondents is required and where the sample results are used to generalize about an entire target population. In other words, to ensure that the sample really represents the larger target population and that not only reflecting the views of a very small group within the sample, representative individuals are randomly chosen. Random sampling is an effective method to avoid sampling bias.</a:t>
            </a:r>
          </a:p>
          <a:p>
            <a:pPr lvl="1" algn="just"/>
            <a:r>
              <a:rPr lang="en-US" sz="1600" b="1" dirty="0">
                <a:solidFill>
                  <a:schemeClr val="dk1"/>
                </a:solidFill>
                <a:latin typeface="Times New Roman"/>
                <a:ea typeface="Times New Roman"/>
                <a:cs typeface="Times New Roman"/>
                <a:sym typeface="Times New Roman"/>
              </a:rPr>
              <a:t> </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True random sampling requires a </a:t>
            </a:r>
            <a:r>
              <a:rPr lang="en-US" sz="1600" b="1" dirty="0">
                <a:solidFill>
                  <a:srgbClr val="00B0F0"/>
                </a:solidFill>
                <a:latin typeface="Times New Roman"/>
                <a:ea typeface="Times New Roman"/>
                <a:cs typeface="Times New Roman"/>
                <a:sym typeface="Times New Roman"/>
              </a:rPr>
              <a:t>sampling frame</a:t>
            </a:r>
            <a:r>
              <a:rPr lang="en-US" sz="1600" b="1" dirty="0">
                <a:solidFill>
                  <a:schemeClr val="dk1"/>
                </a:solidFill>
                <a:latin typeface="Times New Roman"/>
                <a:ea typeface="Times New Roman"/>
                <a:cs typeface="Times New Roman"/>
                <a:sym typeface="Times New Roman"/>
              </a:rPr>
              <a:t>, which is a list of the whole target population from which the sample can be selected. This is often difficult to apply. As a result, other random sampling techniques exist that do not require a full sampling frame (systematic, stratified and clustered random sampling).</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43570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48006" y="3758862"/>
            <a:ext cx="2591670" cy="2667532"/>
          </a:xfrm>
          <a:prstGeom prst="rect">
            <a:avLst/>
          </a:prstGeom>
          <a:noFill/>
          <a:ln>
            <a:noFill/>
          </a:ln>
        </p:spPr>
      </p:pic>
      <p:grpSp>
        <p:nvGrpSpPr>
          <p:cNvPr id="74" name="Group 73"/>
          <p:cNvGrpSpPr/>
          <p:nvPr/>
        </p:nvGrpSpPr>
        <p:grpSpPr>
          <a:xfrm>
            <a:off x="3321847" y="2309567"/>
            <a:ext cx="8033575" cy="4066155"/>
            <a:chOff x="302469" y="1505740"/>
            <a:chExt cx="8153328" cy="5075405"/>
          </a:xfrm>
        </p:grpSpPr>
        <p:grpSp>
          <p:nvGrpSpPr>
            <p:cNvPr id="76" name="Google Shape;719;p29"/>
            <p:cNvGrpSpPr/>
            <p:nvPr/>
          </p:nvGrpSpPr>
          <p:grpSpPr>
            <a:xfrm>
              <a:off x="302469" y="1505740"/>
              <a:ext cx="8153328" cy="5075405"/>
              <a:chOff x="1417" y="268"/>
              <a:chExt cx="9351" cy="5853"/>
            </a:xfrm>
          </p:grpSpPr>
          <p:sp>
            <p:nvSpPr>
              <p:cNvPr id="80" name="Google Shape;720;p29"/>
              <p:cNvSpPr/>
              <p:nvPr/>
            </p:nvSpPr>
            <p:spPr>
              <a:xfrm>
                <a:off x="1427" y="278"/>
                <a:ext cx="9304" cy="786"/>
              </a:xfrm>
              <a:custGeom>
                <a:avLst/>
                <a:gdLst/>
                <a:ahLst/>
                <a:cxnLst/>
                <a:rect l="l" t="t" r="r" b="b"/>
                <a:pathLst>
                  <a:path w="9304" h="786" extrusionOk="0">
                    <a:moveTo>
                      <a:pt x="5404" y="0"/>
                    </a:moveTo>
                    <a:lnTo>
                      <a:pt x="3619" y="0"/>
                    </a:lnTo>
                    <a:lnTo>
                      <a:pt x="1209" y="0"/>
                    </a:lnTo>
                    <a:lnTo>
                      <a:pt x="0" y="0"/>
                    </a:lnTo>
                    <a:lnTo>
                      <a:pt x="0" y="786"/>
                    </a:lnTo>
                    <a:lnTo>
                      <a:pt x="1209" y="786"/>
                    </a:lnTo>
                    <a:lnTo>
                      <a:pt x="3619" y="786"/>
                    </a:lnTo>
                    <a:lnTo>
                      <a:pt x="5404" y="786"/>
                    </a:lnTo>
                    <a:lnTo>
                      <a:pt x="5404" y="0"/>
                    </a:lnTo>
                    <a:close/>
                    <a:moveTo>
                      <a:pt x="9304" y="0"/>
                    </a:moveTo>
                    <a:lnTo>
                      <a:pt x="7275" y="0"/>
                    </a:lnTo>
                    <a:lnTo>
                      <a:pt x="5405" y="0"/>
                    </a:lnTo>
                    <a:lnTo>
                      <a:pt x="5405" y="786"/>
                    </a:lnTo>
                    <a:lnTo>
                      <a:pt x="7275" y="786"/>
                    </a:lnTo>
                    <a:lnTo>
                      <a:pt x="9304" y="786"/>
                    </a:lnTo>
                    <a:lnTo>
                      <a:pt x="9304"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81" name="Google Shape;721;p29"/>
              <p:cNvSpPr/>
              <p:nvPr/>
            </p:nvSpPr>
            <p:spPr>
              <a:xfrm>
                <a:off x="1427" y="268"/>
                <a:ext cx="9304" cy="20"/>
              </a:xfrm>
              <a:custGeom>
                <a:avLst/>
                <a:gdLst/>
                <a:ahLst/>
                <a:cxnLst/>
                <a:rect l="l" t="t" r="r" b="b"/>
                <a:pathLst>
                  <a:path w="9304" h="20" extrusionOk="0">
                    <a:moveTo>
                      <a:pt x="7275" y="0"/>
                    </a:moveTo>
                    <a:lnTo>
                      <a:pt x="5404" y="0"/>
                    </a:lnTo>
                    <a:lnTo>
                      <a:pt x="3619" y="0"/>
                    </a:lnTo>
                    <a:lnTo>
                      <a:pt x="1209" y="0"/>
                    </a:lnTo>
                    <a:lnTo>
                      <a:pt x="0" y="0"/>
                    </a:lnTo>
                    <a:lnTo>
                      <a:pt x="0" y="20"/>
                    </a:lnTo>
                    <a:lnTo>
                      <a:pt x="1209" y="20"/>
                    </a:lnTo>
                    <a:lnTo>
                      <a:pt x="3619" y="20"/>
                    </a:lnTo>
                    <a:lnTo>
                      <a:pt x="5404" y="20"/>
                    </a:lnTo>
                    <a:lnTo>
                      <a:pt x="7275" y="20"/>
                    </a:lnTo>
                    <a:lnTo>
                      <a:pt x="7275" y="0"/>
                    </a:lnTo>
                    <a:close/>
                    <a:moveTo>
                      <a:pt x="9304" y="0"/>
                    </a:moveTo>
                    <a:lnTo>
                      <a:pt x="7275" y="0"/>
                    </a:lnTo>
                    <a:lnTo>
                      <a:pt x="7275" y="20"/>
                    </a:lnTo>
                    <a:lnTo>
                      <a:pt x="9304" y="20"/>
                    </a:lnTo>
                    <a:lnTo>
                      <a:pt x="9304"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82" name="Google Shape;722;p29"/>
              <p:cNvCxnSpPr/>
              <p:nvPr/>
            </p:nvCxnSpPr>
            <p:spPr>
              <a:xfrm rot="10800000">
                <a:off x="2636" y="299"/>
                <a:ext cx="0" cy="756"/>
              </a:xfrm>
              <a:prstGeom prst="straightConnector1">
                <a:avLst/>
              </a:prstGeom>
              <a:noFill/>
              <a:ln w="12700" cap="flat" cmpd="sng">
                <a:solidFill>
                  <a:srgbClr val="FFFFFF"/>
                </a:solidFill>
                <a:prstDash val="solid"/>
                <a:round/>
                <a:headEnd type="none" w="med" len="med"/>
                <a:tailEnd type="none" w="med" len="med"/>
              </a:ln>
            </p:spPr>
          </p:cxnSp>
          <p:cxnSp>
            <p:nvCxnSpPr>
              <p:cNvPr id="83" name="Google Shape;723;p29"/>
              <p:cNvCxnSpPr/>
              <p:nvPr/>
            </p:nvCxnSpPr>
            <p:spPr>
              <a:xfrm rot="10800000">
                <a:off x="5046" y="299"/>
                <a:ext cx="0" cy="756"/>
              </a:xfrm>
              <a:prstGeom prst="straightConnector1">
                <a:avLst/>
              </a:prstGeom>
              <a:noFill/>
              <a:ln w="12700" cap="flat" cmpd="sng">
                <a:solidFill>
                  <a:srgbClr val="FFFFFF"/>
                </a:solidFill>
                <a:prstDash val="solid"/>
                <a:round/>
                <a:headEnd type="none" w="med" len="med"/>
                <a:tailEnd type="none" w="med" len="med"/>
              </a:ln>
            </p:spPr>
          </p:cxnSp>
          <p:cxnSp>
            <p:nvCxnSpPr>
              <p:cNvPr id="84" name="Google Shape;724;p29"/>
              <p:cNvCxnSpPr/>
              <p:nvPr/>
            </p:nvCxnSpPr>
            <p:spPr>
              <a:xfrm rot="10800000">
                <a:off x="6831" y="299"/>
                <a:ext cx="0" cy="756"/>
              </a:xfrm>
              <a:prstGeom prst="straightConnector1">
                <a:avLst/>
              </a:prstGeom>
              <a:noFill/>
              <a:ln w="12700" cap="flat" cmpd="sng">
                <a:solidFill>
                  <a:srgbClr val="FFFFFF"/>
                </a:solidFill>
                <a:prstDash val="solid"/>
                <a:round/>
                <a:headEnd type="none" w="med" len="med"/>
                <a:tailEnd type="none" w="med" len="med"/>
              </a:ln>
            </p:spPr>
          </p:cxnSp>
          <p:cxnSp>
            <p:nvCxnSpPr>
              <p:cNvPr id="85" name="Google Shape;725;p29"/>
              <p:cNvCxnSpPr/>
              <p:nvPr/>
            </p:nvCxnSpPr>
            <p:spPr>
              <a:xfrm rot="10800000">
                <a:off x="8702" y="299"/>
                <a:ext cx="0" cy="756"/>
              </a:xfrm>
              <a:prstGeom prst="straightConnector1">
                <a:avLst/>
              </a:prstGeom>
              <a:noFill/>
              <a:ln w="12700" cap="flat" cmpd="sng">
                <a:solidFill>
                  <a:srgbClr val="FFFFFF"/>
                </a:solidFill>
                <a:prstDash val="solid"/>
                <a:round/>
                <a:headEnd type="none" w="med" len="med"/>
                <a:tailEnd type="none" w="med" len="med"/>
              </a:ln>
            </p:spPr>
          </p:cxnSp>
          <p:cxnSp>
            <p:nvCxnSpPr>
              <p:cNvPr id="86" name="Google Shape;726;p29"/>
              <p:cNvCxnSpPr/>
              <p:nvPr/>
            </p:nvCxnSpPr>
            <p:spPr>
              <a:xfrm>
                <a:off x="1468" y="279"/>
                <a:ext cx="1148" cy="0"/>
              </a:xfrm>
              <a:prstGeom prst="straightConnector1">
                <a:avLst/>
              </a:prstGeom>
              <a:noFill/>
              <a:ln w="12700" cap="flat" cmpd="sng">
                <a:solidFill>
                  <a:srgbClr val="D52A2F"/>
                </a:solidFill>
                <a:prstDash val="dot"/>
                <a:round/>
                <a:headEnd type="none" w="med" len="med"/>
                <a:tailEnd type="none" w="med" len="med"/>
              </a:ln>
            </p:spPr>
          </p:cxnSp>
          <p:cxnSp>
            <p:nvCxnSpPr>
              <p:cNvPr id="87" name="Google Shape;727;p29"/>
              <p:cNvCxnSpPr/>
              <p:nvPr/>
            </p:nvCxnSpPr>
            <p:spPr>
              <a:xfrm>
                <a:off x="1427" y="279"/>
                <a:ext cx="0" cy="0"/>
              </a:xfrm>
              <a:prstGeom prst="straightConnector1">
                <a:avLst/>
              </a:prstGeom>
              <a:noFill/>
              <a:ln w="12700" cap="flat" cmpd="sng">
                <a:solidFill>
                  <a:srgbClr val="D52A2F"/>
                </a:solidFill>
                <a:prstDash val="solid"/>
                <a:round/>
                <a:headEnd type="none" w="med" len="med"/>
                <a:tailEnd type="none" w="med" len="med"/>
              </a:ln>
            </p:spPr>
          </p:cxnSp>
          <p:sp>
            <p:nvSpPr>
              <p:cNvPr id="88" name="Google Shape;728;p29"/>
              <p:cNvSpPr/>
              <p:nvPr/>
            </p:nvSpPr>
            <p:spPr>
              <a:xfrm>
                <a:off x="2636" y="268"/>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89" name="Google Shape;729;p29"/>
              <p:cNvCxnSpPr/>
              <p:nvPr/>
            </p:nvCxnSpPr>
            <p:spPr>
              <a:xfrm>
                <a:off x="2676" y="279"/>
                <a:ext cx="2350" cy="0"/>
              </a:xfrm>
              <a:prstGeom prst="straightConnector1">
                <a:avLst/>
              </a:prstGeom>
              <a:noFill/>
              <a:ln w="12700" cap="flat" cmpd="sng">
                <a:solidFill>
                  <a:srgbClr val="D52A2F"/>
                </a:solidFill>
                <a:prstDash val="dot"/>
                <a:round/>
                <a:headEnd type="none" w="med" len="med"/>
                <a:tailEnd type="none" w="med" len="med"/>
              </a:ln>
            </p:spPr>
          </p:cxnSp>
          <p:cxnSp>
            <p:nvCxnSpPr>
              <p:cNvPr id="90" name="Google Shape;730;p29"/>
              <p:cNvCxnSpPr/>
              <p:nvPr/>
            </p:nvCxnSpPr>
            <p:spPr>
              <a:xfrm>
                <a:off x="5085" y="279"/>
                <a:ext cx="1727" cy="0"/>
              </a:xfrm>
              <a:prstGeom prst="straightConnector1">
                <a:avLst/>
              </a:prstGeom>
              <a:noFill/>
              <a:ln w="12700" cap="flat" cmpd="sng">
                <a:solidFill>
                  <a:srgbClr val="D52A2F"/>
                </a:solidFill>
                <a:prstDash val="dot"/>
                <a:round/>
                <a:headEnd type="none" w="med" len="med"/>
                <a:tailEnd type="none" w="med" len="med"/>
              </a:ln>
            </p:spPr>
          </p:cxnSp>
          <p:cxnSp>
            <p:nvCxnSpPr>
              <p:cNvPr id="91" name="Google Shape;731;p29"/>
              <p:cNvCxnSpPr/>
              <p:nvPr/>
            </p:nvCxnSpPr>
            <p:spPr>
              <a:xfrm>
                <a:off x="6871" y="279"/>
                <a:ext cx="1811" cy="0"/>
              </a:xfrm>
              <a:prstGeom prst="straightConnector1">
                <a:avLst/>
              </a:prstGeom>
              <a:noFill/>
              <a:ln w="12700" cap="flat" cmpd="sng">
                <a:solidFill>
                  <a:srgbClr val="D52A2F"/>
                </a:solidFill>
                <a:prstDash val="dot"/>
                <a:round/>
                <a:headEnd type="none" w="med" len="med"/>
                <a:tailEnd type="none" w="med" len="med"/>
              </a:ln>
            </p:spPr>
          </p:cxnSp>
          <p:cxnSp>
            <p:nvCxnSpPr>
              <p:cNvPr id="92" name="Google Shape;732;p29"/>
              <p:cNvCxnSpPr/>
              <p:nvPr/>
            </p:nvCxnSpPr>
            <p:spPr>
              <a:xfrm>
                <a:off x="8742" y="279"/>
                <a:ext cx="1969" cy="0"/>
              </a:xfrm>
              <a:prstGeom prst="straightConnector1">
                <a:avLst/>
              </a:prstGeom>
              <a:noFill/>
              <a:ln w="12700" cap="flat" cmpd="sng">
                <a:solidFill>
                  <a:srgbClr val="D52A2F"/>
                </a:solidFill>
                <a:prstDash val="dot"/>
                <a:round/>
                <a:headEnd type="none" w="med" len="med"/>
                <a:tailEnd type="none" w="med" len="med"/>
              </a:ln>
            </p:spPr>
          </p:cxnSp>
          <p:sp>
            <p:nvSpPr>
              <p:cNvPr id="93" name="Google Shape;733;p29"/>
              <p:cNvSpPr/>
              <p:nvPr/>
            </p:nvSpPr>
            <p:spPr>
              <a:xfrm>
                <a:off x="8702" y="268"/>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94" name="Google Shape;734;p29"/>
              <p:cNvCxnSpPr/>
              <p:nvPr/>
            </p:nvCxnSpPr>
            <p:spPr>
              <a:xfrm>
                <a:off x="10731" y="279"/>
                <a:ext cx="0" cy="0"/>
              </a:xfrm>
              <a:prstGeom prst="straightConnector1">
                <a:avLst/>
              </a:prstGeom>
              <a:noFill/>
              <a:ln w="12700" cap="flat" cmpd="sng">
                <a:solidFill>
                  <a:srgbClr val="D52A2F"/>
                </a:solidFill>
                <a:prstDash val="solid"/>
                <a:round/>
                <a:headEnd type="none" w="med" len="med"/>
                <a:tailEnd type="none" w="med" len="med"/>
              </a:ln>
            </p:spPr>
          </p:cxnSp>
          <p:cxnSp>
            <p:nvCxnSpPr>
              <p:cNvPr id="95" name="Google Shape;735;p29"/>
              <p:cNvCxnSpPr/>
              <p:nvPr/>
            </p:nvCxnSpPr>
            <p:spPr>
              <a:xfrm rot="10800000">
                <a:off x="1427" y="289"/>
                <a:ext cx="0" cy="776"/>
              </a:xfrm>
              <a:prstGeom prst="straightConnector1">
                <a:avLst/>
              </a:prstGeom>
              <a:noFill/>
              <a:ln w="12700" cap="flat" cmpd="sng">
                <a:solidFill>
                  <a:srgbClr val="D52A2F"/>
                </a:solidFill>
                <a:prstDash val="solid"/>
                <a:round/>
                <a:headEnd type="none" w="med" len="med"/>
                <a:tailEnd type="none" w="med" len="med"/>
              </a:ln>
            </p:spPr>
          </p:cxnSp>
          <p:cxnSp>
            <p:nvCxnSpPr>
              <p:cNvPr id="96" name="Google Shape;736;p29"/>
              <p:cNvCxnSpPr/>
              <p:nvPr/>
            </p:nvCxnSpPr>
            <p:spPr>
              <a:xfrm rot="10800000">
                <a:off x="10731" y="289"/>
                <a:ext cx="0" cy="776"/>
              </a:xfrm>
              <a:prstGeom prst="straightConnector1">
                <a:avLst/>
              </a:prstGeom>
              <a:noFill/>
              <a:ln w="12700" cap="flat" cmpd="sng">
                <a:solidFill>
                  <a:srgbClr val="D52A2F"/>
                </a:solidFill>
                <a:prstDash val="solid"/>
                <a:round/>
                <a:headEnd type="none" w="med" len="med"/>
                <a:tailEnd type="none" w="med" len="med"/>
              </a:ln>
            </p:spPr>
          </p:cxnSp>
          <p:cxnSp>
            <p:nvCxnSpPr>
              <p:cNvPr id="97" name="Google Shape;737;p29"/>
              <p:cNvCxnSpPr/>
              <p:nvPr/>
            </p:nvCxnSpPr>
            <p:spPr>
              <a:xfrm rot="10800000">
                <a:off x="2636" y="319"/>
                <a:ext cx="0" cy="696"/>
              </a:xfrm>
              <a:prstGeom prst="straightConnector1">
                <a:avLst/>
              </a:prstGeom>
              <a:noFill/>
              <a:ln w="12700" cap="flat" cmpd="sng">
                <a:solidFill>
                  <a:srgbClr val="FFFFFF"/>
                </a:solidFill>
                <a:prstDash val="dot"/>
                <a:round/>
                <a:headEnd type="none" w="med" len="med"/>
                <a:tailEnd type="none" w="med" len="med"/>
              </a:ln>
            </p:spPr>
          </p:cxnSp>
          <p:cxnSp>
            <p:nvCxnSpPr>
              <p:cNvPr id="98" name="Google Shape;738;p29"/>
              <p:cNvCxnSpPr/>
              <p:nvPr/>
            </p:nvCxnSpPr>
            <p:spPr>
              <a:xfrm rot="10800000">
                <a:off x="5046" y="319"/>
                <a:ext cx="0" cy="696"/>
              </a:xfrm>
              <a:prstGeom prst="straightConnector1">
                <a:avLst/>
              </a:prstGeom>
              <a:noFill/>
              <a:ln w="12700" cap="flat" cmpd="sng">
                <a:solidFill>
                  <a:srgbClr val="FFFFFF"/>
                </a:solidFill>
                <a:prstDash val="dot"/>
                <a:round/>
                <a:headEnd type="none" w="med" len="med"/>
                <a:tailEnd type="none" w="med" len="med"/>
              </a:ln>
            </p:spPr>
          </p:cxnSp>
          <p:cxnSp>
            <p:nvCxnSpPr>
              <p:cNvPr id="99" name="Google Shape;739;p29"/>
              <p:cNvCxnSpPr/>
              <p:nvPr/>
            </p:nvCxnSpPr>
            <p:spPr>
              <a:xfrm rot="10800000">
                <a:off x="6831" y="319"/>
                <a:ext cx="0" cy="696"/>
              </a:xfrm>
              <a:prstGeom prst="straightConnector1">
                <a:avLst/>
              </a:prstGeom>
              <a:noFill/>
              <a:ln w="12700" cap="flat" cmpd="sng">
                <a:solidFill>
                  <a:srgbClr val="FFFFFF"/>
                </a:solidFill>
                <a:prstDash val="dot"/>
                <a:round/>
                <a:headEnd type="none" w="med" len="med"/>
                <a:tailEnd type="none" w="med" len="med"/>
              </a:ln>
            </p:spPr>
          </p:cxnSp>
          <p:cxnSp>
            <p:nvCxnSpPr>
              <p:cNvPr id="100" name="Google Shape;740;p29"/>
              <p:cNvCxnSpPr/>
              <p:nvPr/>
            </p:nvCxnSpPr>
            <p:spPr>
              <a:xfrm rot="10800000">
                <a:off x="8702" y="319"/>
                <a:ext cx="0" cy="696"/>
              </a:xfrm>
              <a:prstGeom prst="straightConnector1">
                <a:avLst/>
              </a:prstGeom>
              <a:noFill/>
              <a:ln w="12700" cap="flat" cmpd="sng">
                <a:solidFill>
                  <a:srgbClr val="FFFFFF"/>
                </a:solidFill>
                <a:prstDash val="dot"/>
                <a:round/>
                <a:headEnd type="none" w="med" len="med"/>
                <a:tailEnd type="none" w="med" len="med"/>
              </a:ln>
            </p:spPr>
          </p:cxnSp>
          <p:cxnSp>
            <p:nvCxnSpPr>
              <p:cNvPr id="101" name="Google Shape;741;p29"/>
              <p:cNvCxnSpPr/>
              <p:nvPr/>
            </p:nvCxnSpPr>
            <p:spPr>
              <a:xfrm rot="10800000">
                <a:off x="1427" y="1065"/>
                <a:ext cx="0" cy="1334"/>
              </a:xfrm>
              <a:prstGeom prst="straightConnector1">
                <a:avLst/>
              </a:prstGeom>
              <a:noFill/>
              <a:ln w="12700" cap="flat" cmpd="sng">
                <a:solidFill>
                  <a:srgbClr val="D52A2F"/>
                </a:solidFill>
                <a:prstDash val="solid"/>
                <a:round/>
                <a:headEnd type="none" w="med" len="med"/>
                <a:tailEnd type="none" w="med" len="med"/>
              </a:ln>
            </p:spPr>
          </p:cxnSp>
          <p:cxnSp>
            <p:nvCxnSpPr>
              <p:cNvPr id="102" name="Google Shape;742;p29"/>
              <p:cNvCxnSpPr/>
              <p:nvPr/>
            </p:nvCxnSpPr>
            <p:spPr>
              <a:xfrm rot="10800000">
                <a:off x="2636" y="1095"/>
                <a:ext cx="0" cy="1264"/>
              </a:xfrm>
              <a:prstGeom prst="straightConnector1">
                <a:avLst/>
              </a:prstGeom>
              <a:noFill/>
              <a:ln w="12700" cap="flat" cmpd="sng">
                <a:solidFill>
                  <a:srgbClr val="D52A2F"/>
                </a:solidFill>
                <a:prstDash val="dot"/>
                <a:round/>
                <a:headEnd type="none" w="med" len="med"/>
                <a:tailEnd type="none" w="med" len="med"/>
              </a:ln>
            </p:spPr>
          </p:cxnSp>
          <p:cxnSp>
            <p:nvCxnSpPr>
              <p:cNvPr id="103" name="Google Shape;743;p29"/>
              <p:cNvCxnSpPr/>
              <p:nvPr/>
            </p:nvCxnSpPr>
            <p:spPr>
              <a:xfrm rot="10800000">
                <a:off x="5046" y="1095"/>
                <a:ext cx="0" cy="1264"/>
              </a:xfrm>
              <a:prstGeom prst="straightConnector1">
                <a:avLst/>
              </a:prstGeom>
              <a:noFill/>
              <a:ln w="12700" cap="flat" cmpd="sng">
                <a:solidFill>
                  <a:srgbClr val="D52A2F"/>
                </a:solidFill>
                <a:prstDash val="dot"/>
                <a:round/>
                <a:headEnd type="none" w="med" len="med"/>
                <a:tailEnd type="none" w="med" len="med"/>
              </a:ln>
            </p:spPr>
          </p:cxnSp>
          <p:cxnSp>
            <p:nvCxnSpPr>
              <p:cNvPr id="104" name="Google Shape;744;p29"/>
              <p:cNvCxnSpPr/>
              <p:nvPr/>
            </p:nvCxnSpPr>
            <p:spPr>
              <a:xfrm rot="10800000">
                <a:off x="6831" y="1095"/>
                <a:ext cx="0" cy="1264"/>
              </a:xfrm>
              <a:prstGeom prst="straightConnector1">
                <a:avLst/>
              </a:prstGeom>
              <a:noFill/>
              <a:ln w="12700" cap="flat" cmpd="sng">
                <a:solidFill>
                  <a:srgbClr val="D52A2F"/>
                </a:solidFill>
                <a:prstDash val="dot"/>
                <a:round/>
                <a:headEnd type="none" w="med" len="med"/>
                <a:tailEnd type="none" w="med" len="med"/>
              </a:ln>
            </p:spPr>
          </p:cxnSp>
          <p:cxnSp>
            <p:nvCxnSpPr>
              <p:cNvPr id="105" name="Google Shape;745;p29"/>
              <p:cNvCxnSpPr/>
              <p:nvPr/>
            </p:nvCxnSpPr>
            <p:spPr>
              <a:xfrm rot="10800000">
                <a:off x="8702" y="1095"/>
                <a:ext cx="0" cy="1264"/>
              </a:xfrm>
              <a:prstGeom prst="straightConnector1">
                <a:avLst/>
              </a:prstGeom>
              <a:noFill/>
              <a:ln w="12700" cap="flat" cmpd="sng">
                <a:solidFill>
                  <a:srgbClr val="D52A2F"/>
                </a:solidFill>
                <a:prstDash val="dot"/>
                <a:round/>
                <a:headEnd type="none" w="med" len="med"/>
                <a:tailEnd type="none" w="med" len="med"/>
              </a:ln>
            </p:spPr>
          </p:cxnSp>
          <p:cxnSp>
            <p:nvCxnSpPr>
              <p:cNvPr id="106" name="Google Shape;746;p29"/>
              <p:cNvCxnSpPr/>
              <p:nvPr/>
            </p:nvCxnSpPr>
            <p:spPr>
              <a:xfrm rot="10800000">
                <a:off x="6831" y="2419"/>
                <a:ext cx="0" cy="3106"/>
              </a:xfrm>
              <a:prstGeom prst="straightConnector1">
                <a:avLst/>
              </a:prstGeom>
              <a:noFill/>
              <a:ln w="12700" cap="flat" cmpd="sng">
                <a:solidFill>
                  <a:srgbClr val="D52A2F"/>
                </a:solidFill>
                <a:prstDash val="dot"/>
                <a:round/>
                <a:headEnd type="none" w="med" len="med"/>
                <a:tailEnd type="none" w="med" len="med"/>
              </a:ln>
            </p:spPr>
          </p:cxnSp>
          <p:cxnSp>
            <p:nvCxnSpPr>
              <p:cNvPr id="107" name="Google Shape;747;p29"/>
              <p:cNvCxnSpPr/>
              <p:nvPr/>
            </p:nvCxnSpPr>
            <p:spPr>
              <a:xfrm>
                <a:off x="6831" y="5565"/>
                <a:ext cx="0" cy="0"/>
              </a:xfrm>
              <a:prstGeom prst="straightConnector1">
                <a:avLst/>
              </a:prstGeom>
              <a:noFill/>
              <a:ln w="12700" cap="flat" cmpd="sng">
                <a:solidFill>
                  <a:srgbClr val="D52A2F"/>
                </a:solidFill>
                <a:prstDash val="solid"/>
                <a:round/>
                <a:headEnd type="none" w="med" len="med"/>
                <a:tailEnd type="none" w="med" len="med"/>
              </a:ln>
            </p:spPr>
          </p:cxnSp>
          <p:sp>
            <p:nvSpPr>
              <p:cNvPr id="108" name="Google Shape;748;p29"/>
              <p:cNvSpPr/>
              <p:nvPr/>
            </p:nvSpPr>
            <p:spPr>
              <a:xfrm>
                <a:off x="6831" y="238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109" name="Google Shape;749;p29"/>
              <p:cNvCxnSpPr/>
              <p:nvPr/>
            </p:nvCxnSpPr>
            <p:spPr>
              <a:xfrm rot="10800000">
                <a:off x="8702" y="2419"/>
                <a:ext cx="0" cy="3106"/>
              </a:xfrm>
              <a:prstGeom prst="straightConnector1">
                <a:avLst/>
              </a:prstGeom>
              <a:noFill/>
              <a:ln w="12700" cap="flat" cmpd="sng">
                <a:solidFill>
                  <a:srgbClr val="D52A2F"/>
                </a:solidFill>
                <a:prstDash val="dot"/>
                <a:round/>
                <a:headEnd type="none" w="med" len="med"/>
                <a:tailEnd type="none" w="med" len="med"/>
              </a:ln>
            </p:spPr>
          </p:cxnSp>
          <p:cxnSp>
            <p:nvCxnSpPr>
              <p:cNvPr id="110" name="Google Shape;750;p29"/>
              <p:cNvCxnSpPr/>
              <p:nvPr/>
            </p:nvCxnSpPr>
            <p:spPr>
              <a:xfrm>
                <a:off x="8702" y="5565"/>
                <a:ext cx="0" cy="0"/>
              </a:xfrm>
              <a:prstGeom prst="straightConnector1">
                <a:avLst/>
              </a:prstGeom>
              <a:noFill/>
              <a:ln w="12700" cap="flat" cmpd="sng">
                <a:solidFill>
                  <a:srgbClr val="D52A2F"/>
                </a:solidFill>
                <a:prstDash val="solid"/>
                <a:round/>
                <a:headEnd type="none" w="med" len="med"/>
                <a:tailEnd type="none" w="med" len="med"/>
              </a:ln>
            </p:spPr>
          </p:cxnSp>
          <p:sp>
            <p:nvSpPr>
              <p:cNvPr id="111" name="Google Shape;751;p29"/>
              <p:cNvSpPr/>
              <p:nvPr/>
            </p:nvSpPr>
            <p:spPr>
              <a:xfrm>
                <a:off x="8702" y="238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112" name="Google Shape;752;p29"/>
              <p:cNvCxnSpPr/>
              <p:nvPr/>
            </p:nvCxnSpPr>
            <p:spPr>
              <a:xfrm rot="10800000">
                <a:off x="10731" y="1065"/>
                <a:ext cx="0" cy="1334"/>
              </a:xfrm>
              <a:prstGeom prst="straightConnector1">
                <a:avLst/>
              </a:prstGeom>
              <a:noFill/>
              <a:ln w="12700" cap="flat" cmpd="sng">
                <a:solidFill>
                  <a:srgbClr val="D52A2F"/>
                </a:solidFill>
                <a:prstDash val="solid"/>
                <a:round/>
                <a:headEnd type="none" w="med" len="med"/>
                <a:tailEnd type="none" w="med" len="med"/>
              </a:ln>
            </p:spPr>
          </p:cxnSp>
          <p:cxnSp>
            <p:nvCxnSpPr>
              <p:cNvPr id="113" name="Google Shape;753;p29"/>
              <p:cNvCxnSpPr/>
              <p:nvPr/>
            </p:nvCxnSpPr>
            <p:spPr>
              <a:xfrm rot="10800000">
                <a:off x="10731" y="2399"/>
                <a:ext cx="0" cy="3176"/>
              </a:xfrm>
              <a:prstGeom prst="straightConnector1">
                <a:avLst/>
              </a:prstGeom>
              <a:noFill/>
              <a:ln w="12700" cap="flat" cmpd="sng">
                <a:solidFill>
                  <a:srgbClr val="D52A2F"/>
                </a:solidFill>
                <a:prstDash val="solid"/>
                <a:round/>
                <a:headEnd type="none" w="med" len="med"/>
                <a:tailEnd type="none" w="med" len="med"/>
              </a:ln>
            </p:spPr>
          </p:cxnSp>
          <p:cxnSp>
            <p:nvCxnSpPr>
              <p:cNvPr id="114" name="Google Shape;754;p29"/>
              <p:cNvCxnSpPr/>
              <p:nvPr/>
            </p:nvCxnSpPr>
            <p:spPr>
              <a:xfrm>
                <a:off x="1487" y="2399"/>
                <a:ext cx="1129" cy="0"/>
              </a:xfrm>
              <a:prstGeom prst="straightConnector1">
                <a:avLst/>
              </a:prstGeom>
              <a:noFill/>
              <a:ln w="12700" cap="flat" cmpd="sng">
                <a:solidFill>
                  <a:srgbClr val="D52A2F"/>
                </a:solidFill>
                <a:prstDash val="dot"/>
                <a:round/>
                <a:headEnd type="none" w="med" len="med"/>
                <a:tailEnd type="none" w="med" len="med"/>
              </a:ln>
            </p:spPr>
          </p:cxnSp>
          <p:cxnSp>
            <p:nvCxnSpPr>
              <p:cNvPr id="115" name="Google Shape;755;p29"/>
              <p:cNvCxnSpPr/>
              <p:nvPr/>
            </p:nvCxnSpPr>
            <p:spPr>
              <a:xfrm>
                <a:off x="1447" y="2399"/>
                <a:ext cx="0" cy="0"/>
              </a:xfrm>
              <a:prstGeom prst="straightConnector1">
                <a:avLst/>
              </a:prstGeom>
              <a:noFill/>
              <a:ln w="12700" cap="flat" cmpd="sng">
                <a:solidFill>
                  <a:srgbClr val="D52A2F"/>
                </a:solidFill>
                <a:prstDash val="solid"/>
                <a:round/>
                <a:headEnd type="none" w="med" len="med"/>
                <a:tailEnd type="none" w="med" len="med"/>
              </a:ln>
            </p:spPr>
          </p:cxnSp>
          <p:sp>
            <p:nvSpPr>
              <p:cNvPr id="116" name="Google Shape;756;p29"/>
              <p:cNvSpPr/>
              <p:nvPr/>
            </p:nvSpPr>
            <p:spPr>
              <a:xfrm>
                <a:off x="2636" y="238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117" name="Google Shape;757;p29"/>
              <p:cNvCxnSpPr/>
              <p:nvPr/>
            </p:nvCxnSpPr>
            <p:spPr>
              <a:xfrm>
                <a:off x="2676" y="2399"/>
                <a:ext cx="2350" cy="0"/>
              </a:xfrm>
              <a:prstGeom prst="straightConnector1">
                <a:avLst/>
              </a:prstGeom>
              <a:noFill/>
              <a:ln w="12700" cap="flat" cmpd="sng">
                <a:solidFill>
                  <a:srgbClr val="D52A2F"/>
                </a:solidFill>
                <a:prstDash val="dot"/>
                <a:round/>
                <a:headEnd type="none" w="med" len="med"/>
                <a:tailEnd type="none" w="med" len="med"/>
              </a:ln>
            </p:spPr>
          </p:cxnSp>
          <p:cxnSp>
            <p:nvCxnSpPr>
              <p:cNvPr id="118" name="Google Shape;758;p29"/>
              <p:cNvCxnSpPr/>
              <p:nvPr/>
            </p:nvCxnSpPr>
            <p:spPr>
              <a:xfrm rot="10800000">
                <a:off x="2636" y="2419"/>
                <a:ext cx="0" cy="3106"/>
              </a:xfrm>
              <a:prstGeom prst="straightConnector1">
                <a:avLst/>
              </a:prstGeom>
              <a:noFill/>
              <a:ln w="12700" cap="flat" cmpd="sng">
                <a:solidFill>
                  <a:srgbClr val="D52A2F"/>
                </a:solidFill>
                <a:prstDash val="dot"/>
                <a:round/>
                <a:headEnd type="none" w="med" len="med"/>
                <a:tailEnd type="none" w="med" len="med"/>
              </a:ln>
            </p:spPr>
          </p:cxnSp>
          <p:cxnSp>
            <p:nvCxnSpPr>
              <p:cNvPr id="119" name="Google Shape;759;p29"/>
              <p:cNvCxnSpPr/>
              <p:nvPr/>
            </p:nvCxnSpPr>
            <p:spPr>
              <a:xfrm>
                <a:off x="2636" y="5565"/>
                <a:ext cx="0" cy="0"/>
              </a:xfrm>
              <a:prstGeom prst="straightConnector1">
                <a:avLst/>
              </a:prstGeom>
              <a:noFill/>
              <a:ln w="12700" cap="flat" cmpd="sng">
                <a:solidFill>
                  <a:srgbClr val="D52A2F"/>
                </a:solidFill>
                <a:prstDash val="solid"/>
                <a:round/>
                <a:headEnd type="none" w="med" len="med"/>
                <a:tailEnd type="none" w="med" len="med"/>
              </a:ln>
            </p:spPr>
          </p:cxnSp>
          <p:sp>
            <p:nvSpPr>
              <p:cNvPr id="120" name="Google Shape;760;p29"/>
              <p:cNvSpPr/>
              <p:nvPr/>
            </p:nvSpPr>
            <p:spPr>
              <a:xfrm>
                <a:off x="2636" y="238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121" name="Google Shape;761;p29"/>
              <p:cNvCxnSpPr/>
              <p:nvPr/>
            </p:nvCxnSpPr>
            <p:spPr>
              <a:xfrm rot="10800000">
                <a:off x="5046" y="2419"/>
                <a:ext cx="0" cy="3106"/>
              </a:xfrm>
              <a:prstGeom prst="straightConnector1">
                <a:avLst/>
              </a:prstGeom>
              <a:noFill/>
              <a:ln w="12700" cap="flat" cmpd="sng">
                <a:solidFill>
                  <a:srgbClr val="D52A2F"/>
                </a:solidFill>
                <a:prstDash val="dot"/>
                <a:round/>
                <a:headEnd type="none" w="med" len="med"/>
                <a:tailEnd type="none" w="med" len="med"/>
              </a:ln>
            </p:spPr>
          </p:cxnSp>
          <p:cxnSp>
            <p:nvCxnSpPr>
              <p:cNvPr id="122" name="Google Shape;762;p29"/>
              <p:cNvCxnSpPr/>
              <p:nvPr/>
            </p:nvCxnSpPr>
            <p:spPr>
              <a:xfrm>
                <a:off x="5046" y="5565"/>
                <a:ext cx="0" cy="0"/>
              </a:xfrm>
              <a:prstGeom prst="straightConnector1">
                <a:avLst/>
              </a:prstGeom>
              <a:noFill/>
              <a:ln w="12700" cap="flat" cmpd="sng">
                <a:solidFill>
                  <a:srgbClr val="D52A2F"/>
                </a:solidFill>
                <a:prstDash val="solid"/>
                <a:round/>
                <a:headEnd type="none" w="med" len="med"/>
                <a:tailEnd type="none" w="med" len="med"/>
              </a:ln>
            </p:spPr>
          </p:cxnSp>
          <p:sp>
            <p:nvSpPr>
              <p:cNvPr id="123" name="Google Shape;763;p29"/>
              <p:cNvSpPr/>
              <p:nvPr/>
            </p:nvSpPr>
            <p:spPr>
              <a:xfrm>
                <a:off x="5045" y="238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cxnSp>
            <p:nvCxnSpPr>
              <p:cNvPr id="124" name="Google Shape;764;p29"/>
              <p:cNvCxnSpPr/>
              <p:nvPr/>
            </p:nvCxnSpPr>
            <p:spPr>
              <a:xfrm rot="10800000">
                <a:off x="1427" y="2399"/>
                <a:ext cx="0" cy="3176"/>
              </a:xfrm>
              <a:prstGeom prst="straightConnector1">
                <a:avLst/>
              </a:prstGeom>
              <a:noFill/>
              <a:ln w="12700" cap="flat" cmpd="sng">
                <a:solidFill>
                  <a:srgbClr val="D52A2F"/>
                </a:solidFill>
                <a:prstDash val="solid"/>
                <a:round/>
                <a:headEnd type="none" w="med" len="med"/>
                <a:tailEnd type="none" w="med" len="med"/>
              </a:ln>
            </p:spPr>
          </p:cxnSp>
          <p:cxnSp>
            <p:nvCxnSpPr>
              <p:cNvPr id="125" name="Google Shape;765;p29"/>
              <p:cNvCxnSpPr/>
              <p:nvPr/>
            </p:nvCxnSpPr>
            <p:spPr>
              <a:xfrm>
                <a:off x="1417" y="5585"/>
                <a:ext cx="1219" cy="0"/>
              </a:xfrm>
              <a:prstGeom prst="straightConnector1">
                <a:avLst/>
              </a:prstGeom>
              <a:noFill/>
              <a:ln w="12700" cap="flat" cmpd="sng">
                <a:solidFill>
                  <a:srgbClr val="D52A2F"/>
                </a:solidFill>
                <a:prstDash val="solid"/>
                <a:round/>
                <a:headEnd type="none" w="med" len="med"/>
                <a:tailEnd type="none" w="med" len="med"/>
              </a:ln>
            </p:spPr>
          </p:cxnSp>
          <p:cxnSp>
            <p:nvCxnSpPr>
              <p:cNvPr id="126" name="Google Shape;766;p29"/>
              <p:cNvCxnSpPr/>
              <p:nvPr/>
            </p:nvCxnSpPr>
            <p:spPr>
              <a:xfrm>
                <a:off x="2636" y="5585"/>
                <a:ext cx="2410" cy="0"/>
              </a:xfrm>
              <a:prstGeom prst="straightConnector1">
                <a:avLst/>
              </a:prstGeom>
              <a:noFill/>
              <a:ln w="12700" cap="flat" cmpd="sng">
                <a:solidFill>
                  <a:srgbClr val="D52A2F"/>
                </a:solidFill>
                <a:prstDash val="solid"/>
                <a:round/>
                <a:headEnd type="none" w="med" len="med"/>
                <a:tailEnd type="none" w="med" len="med"/>
              </a:ln>
            </p:spPr>
          </p:cxnSp>
          <p:cxnSp>
            <p:nvCxnSpPr>
              <p:cNvPr id="127" name="Google Shape;767;p29"/>
              <p:cNvCxnSpPr/>
              <p:nvPr/>
            </p:nvCxnSpPr>
            <p:spPr>
              <a:xfrm>
                <a:off x="5046" y="5585"/>
                <a:ext cx="1785" cy="0"/>
              </a:xfrm>
              <a:prstGeom prst="straightConnector1">
                <a:avLst/>
              </a:prstGeom>
              <a:noFill/>
              <a:ln w="12700" cap="flat" cmpd="sng">
                <a:solidFill>
                  <a:srgbClr val="D52A2F"/>
                </a:solidFill>
                <a:prstDash val="solid"/>
                <a:round/>
                <a:headEnd type="none" w="med" len="med"/>
                <a:tailEnd type="none" w="med" len="med"/>
              </a:ln>
            </p:spPr>
          </p:cxnSp>
          <p:cxnSp>
            <p:nvCxnSpPr>
              <p:cNvPr id="128" name="Google Shape;768;p29"/>
              <p:cNvCxnSpPr/>
              <p:nvPr/>
            </p:nvCxnSpPr>
            <p:spPr>
              <a:xfrm>
                <a:off x="6831" y="5585"/>
                <a:ext cx="1871" cy="0"/>
              </a:xfrm>
              <a:prstGeom prst="straightConnector1">
                <a:avLst/>
              </a:prstGeom>
              <a:noFill/>
              <a:ln w="12700" cap="flat" cmpd="sng">
                <a:solidFill>
                  <a:srgbClr val="D52A2F"/>
                </a:solidFill>
                <a:prstDash val="solid"/>
                <a:round/>
                <a:headEnd type="none" w="med" len="med"/>
                <a:tailEnd type="none" w="med" len="med"/>
              </a:ln>
            </p:spPr>
          </p:cxnSp>
          <p:cxnSp>
            <p:nvCxnSpPr>
              <p:cNvPr id="129" name="Google Shape;769;p29"/>
              <p:cNvCxnSpPr/>
              <p:nvPr/>
            </p:nvCxnSpPr>
            <p:spPr>
              <a:xfrm>
                <a:off x="8702" y="5585"/>
                <a:ext cx="2039" cy="0"/>
              </a:xfrm>
              <a:prstGeom prst="straightConnector1">
                <a:avLst/>
              </a:prstGeom>
              <a:noFill/>
              <a:ln w="12700" cap="flat" cmpd="sng">
                <a:solidFill>
                  <a:srgbClr val="D52A2F"/>
                </a:solidFill>
                <a:prstDash val="solid"/>
                <a:round/>
                <a:headEnd type="none" w="med" len="med"/>
                <a:tailEnd type="none" w="med" len="med"/>
              </a:ln>
            </p:spPr>
          </p:cxnSp>
          <p:sp>
            <p:nvSpPr>
              <p:cNvPr id="130" name="Google Shape;770;p29"/>
              <p:cNvSpPr txBox="1"/>
              <p:nvPr/>
            </p:nvSpPr>
            <p:spPr>
              <a:xfrm>
                <a:off x="1652" y="313"/>
                <a:ext cx="779" cy="724"/>
              </a:xfrm>
              <a:prstGeom prst="rect">
                <a:avLst/>
              </a:prstGeom>
              <a:noFill/>
              <a:ln>
                <a:noFill/>
              </a:ln>
            </p:spPr>
            <p:txBody>
              <a:bodyPr spcFirstLastPara="1" wrap="square" lIns="0" tIns="0" rIns="0" bIns="0" anchor="t" anchorCtr="0">
                <a:noAutofit/>
              </a:bodyPr>
              <a:lstStyle/>
              <a:p>
                <a:pPr marL="0" marR="11430" lvl="0" indent="8890" algn="just" rtl="0">
                  <a:lnSpc>
                    <a:spcPct val="102000"/>
                  </a:lnSpc>
                  <a:spcBef>
                    <a:spcPts val="0"/>
                  </a:spcBef>
                  <a:spcAft>
                    <a:spcPts val="0"/>
                  </a:spcAft>
                  <a:buNone/>
                </a:pPr>
                <a:r>
                  <a:rPr lang="en-US" sz="900" b="1">
                    <a:solidFill>
                      <a:srgbClr val="FFFFFF"/>
                    </a:solidFill>
                    <a:latin typeface="Trebuchet MS"/>
                    <a:ea typeface="Trebuchet MS"/>
                    <a:cs typeface="Trebuchet MS"/>
                    <a:sym typeface="Trebuchet MS"/>
                  </a:rPr>
                  <a:t>Types of random sampling</a:t>
                </a:r>
                <a:endParaRPr sz="1050">
                  <a:solidFill>
                    <a:schemeClr val="dk1"/>
                  </a:solidFill>
                  <a:latin typeface="Tahoma"/>
                  <a:ea typeface="Tahoma"/>
                  <a:cs typeface="Tahoma"/>
                  <a:sym typeface="Tahoma"/>
                </a:endParaRPr>
              </a:p>
            </p:txBody>
          </p:sp>
          <p:sp>
            <p:nvSpPr>
              <p:cNvPr id="131" name="Google Shape;771;p29"/>
              <p:cNvSpPr txBox="1"/>
              <p:nvPr/>
            </p:nvSpPr>
            <p:spPr>
              <a:xfrm>
                <a:off x="3404" y="553"/>
                <a:ext cx="894"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Definition</a:t>
                </a:r>
                <a:endParaRPr sz="1050">
                  <a:solidFill>
                    <a:schemeClr val="dk1"/>
                  </a:solidFill>
                  <a:latin typeface="Tahoma"/>
                  <a:ea typeface="Tahoma"/>
                  <a:cs typeface="Tahoma"/>
                  <a:sym typeface="Tahoma"/>
                </a:endParaRPr>
              </a:p>
            </p:txBody>
          </p:sp>
          <p:sp>
            <p:nvSpPr>
              <p:cNvPr id="132" name="Google Shape;772;p29"/>
              <p:cNvSpPr txBox="1"/>
              <p:nvPr/>
            </p:nvSpPr>
            <p:spPr>
              <a:xfrm>
                <a:off x="5577" y="553"/>
                <a:ext cx="743"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Purpose</a:t>
                </a:r>
                <a:endParaRPr sz="1050">
                  <a:solidFill>
                    <a:schemeClr val="dk1"/>
                  </a:solidFill>
                  <a:latin typeface="Tahoma"/>
                  <a:ea typeface="Tahoma"/>
                  <a:cs typeface="Tahoma"/>
                  <a:sym typeface="Tahoma"/>
                </a:endParaRPr>
              </a:p>
            </p:txBody>
          </p:sp>
          <p:sp>
            <p:nvSpPr>
              <p:cNvPr id="133" name="Google Shape;773;p29"/>
              <p:cNvSpPr txBox="1"/>
              <p:nvPr/>
            </p:nvSpPr>
            <p:spPr>
              <a:xfrm>
                <a:off x="7262" y="553"/>
                <a:ext cx="1030"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Advantages</a:t>
                </a:r>
                <a:endParaRPr sz="1050">
                  <a:solidFill>
                    <a:schemeClr val="dk1"/>
                  </a:solidFill>
                  <a:latin typeface="Tahoma"/>
                  <a:ea typeface="Tahoma"/>
                  <a:cs typeface="Tahoma"/>
                  <a:sym typeface="Tahoma"/>
                </a:endParaRPr>
              </a:p>
            </p:txBody>
          </p:sp>
          <p:sp>
            <p:nvSpPr>
              <p:cNvPr id="134" name="Google Shape;774;p29"/>
              <p:cNvSpPr txBox="1"/>
              <p:nvPr/>
            </p:nvSpPr>
            <p:spPr>
              <a:xfrm>
                <a:off x="9094" y="553"/>
                <a:ext cx="1265"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Disadvantages</a:t>
                </a:r>
                <a:endParaRPr sz="1050">
                  <a:solidFill>
                    <a:schemeClr val="dk1"/>
                  </a:solidFill>
                  <a:latin typeface="Tahoma"/>
                  <a:ea typeface="Tahoma"/>
                  <a:cs typeface="Tahoma"/>
                  <a:sym typeface="Tahoma"/>
                </a:endParaRPr>
              </a:p>
            </p:txBody>
          </p:sp>
          <p:sp>
            <p:nvSpPr>
              <p:cNvPr id="135" name="Google Shape;775;p29"/>
              <p:cNvSpPr txBox="1"/>
              <p:nvPr/>
            </p:nvSpPr>
            <p:spPr>
              <a:xfrm>
                <a:off x="1427" y="268"/>
                <a:ext cx="9341" cy="5327"/>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40"/>
                  </a:spcBef>
                  <a:spcAft>
                    <a:spcPts val="0"/>
                  </a:spcAft>
                  <a:buNone/>
                </a:pPr>
                <a:r>
                  <a:rPr lang="en-US" sz="105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4866640" marR="230505" lvl="0" indent="-127000" algn="l" rtl="0">
                  <a:spcBef>
                    <a:spcPts val="0"/>
                  </a:spcBef>
                  <a:spcAft>
                    <a:spcPts val="0"/>
                  </a:spcAft>
                  <a:buNone/>
                </a:pPr>
                <a:endParaRPr sz="900">
                  <a:solidFill>
                    <a:schemeClr val="dk1"/>
                  </a:solidFill>
                  <a:latin typeface="Tahoma"/>
                  <a:ea typeface="Tahoma"/>
                  <a:cs typeface="Tahoma"/>
                  <a:sym typeface="Tahoma"/>
                </a:endParaRPr>
              </a:p>
              <a:p>
                <a:pPr marL="4866640" marR="230505" lvl="0" indent="-127000" algn="l" rtl="0">
                  <a:spcBef>
                    <a:spcPts val="0"/>
                  </a:spcBef>
                  <a:spcAft>
                    <a:spcPts val="0"/>
                  </a:spcAft>
                  <a:buNone/>
                </a:pPr>
                <a:endParaRPr sz="900">
                  <a:solidFill>
                    <a:schemeClr val="dk1"/>
                  </a:solidFill>
                  <a:latin typeface="Tahoma"/>
                  <a:ea typeface="Tahoma"/>
                  <a:cs typeface="Tahoma"/>
                  <a:sym typeface="Tahoma"/>
                </a:endParaRPr>
              </a:p>
            </p:txBody>
          </p:sp>
          <p:sp>
            <p:nvSpPr>
              <p:cNvPr id="136" name="Google Shape;776;p29"/>
              <p:cNvSpPr txBox="1"/>
              <p:nvPr/>
            </p:nvSpPr>
            <p:spPr>
              <a:xfrm>
                <a:off x="2646" y="2409"/>
                <a:ext cx="2390" cy="3166"/>
              </a:xfrm>
              <a:prstGeom prst="rect">
                <a:avLst/>
              </a:prstGeom>
              <a:noFill/>
              <a:ln>
                <a:noFill/>
              </a:ln>
            </p:spPr>
            <p:txBody>
              <a:bodyPr spcFirstLastPara="1" wrap="square" lIns="0" tIns="0" rIns="0" bIns="0" anchor="t" anchorCtr="0">
                <a:noAutofit/>
              </a:bodyPr>
              <a:lstStyle/>
              <a:p>
                <a:pPr marL="80010" marR="75565" lvl="0" indent="0" algn="l" rtl="0">
                  <a:spcBef>
                    <a:spcPts val="0"/>
                  </a:spcBef>
                  <a:spcAft>
                    <a:spcPts val="0"/>
                  </a:spcAft>
                  <a:buNone/>
                </a:pPr>
                <a:r>
                  <a:rPr lang="en-US" sz="1050" b="1">
                    <a:solidFill>
                      <a:schemeClr val="dk1"/>
                    </a:solidFill>
                    <a:latin typeface="Times New Roman"/>
                    <a:ea typeface="Times New Roman"/>
                    <a:cs typeface="Times New Roman"/>
                    <a:sym typeface="Times New Roman"/>
                  </a:rPr>
                  <a:t>Systematic random sampling is a technique that randomly selects a number near the beginning of the sampling frame list, skips several numbers, and selects another number, skips several more numbers, and selects the next name, and so on. The number of names skipped at each stage depends on the desired sample size.</a:t>
                </a:r>
                <a:endParaRPr sz="1050" b="1">
                  <a:solidFill>
                    <a:schemeClr val="dk1"/>
                  </a:solidFill>
                  <a:latin typeface="Times New Roman"/>
                  <a:ea typeface="Times New Roman"/>
                  <a:cs typeface="Times New Roman"/>
                  <a:sym typeface="Times New Roman"/>
                </a:endParaRPr>
              </a:p>
            </p:txBody>
          </p:sp>
          <p:sp>
            <p:nvSpPr>
              <p:cNvPr id="137" name="Google Shape;777;p29"/>
              <p:cNvSpPr txBox="1"/>
              <p:nvPr/>
            </p:nvSpPr>
            <p:spPr>
              <a:xfrm>
                <a:off x="6864" y="798"/>
                <a:ext cx="1869" cy="527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0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80010" marR="109854" lvl="0" indent="0" algn="l" rtl="0">
                  <a:spcBef>
                    <a:spcPts val="0"/>
                  </a:spcBef>
                  <a:spcAft>
                    <a:spcPts val="0"/>
                  </a:spcAft>
                  <a:buNone/>
                </a:pPr>
                <a:r>
                  <a:rPr lang="en-US" sz="1100" b="1">
                    <a:solidFill>
                      <a:schemeClr val="dk1"/>
                    </a:solidFill>
                    <a:latin typeface="Times New Roman"/>
                    <a:ea typeface="Times New Roman"/>
                    <a:cs typeface="Times New Roman"/>
                    <a:sym typeface="Times New Roman"/>
                  </a:rPr>
                  <a:t>High degree of representativeness of the target population</a:t>
                </a:r>
                <a:endParaRPr sz="1100" b="1">
                  <a:solidFill>
                    <a:schemeClr val="dk1"/>
                  </a:solidFill>
                  <a:latin typeface="Times New Roman"/>
                  <a:ea typeface="Times New Roman"/>
                  <a:cs typeface="Times New Roman"/>
                  <a:sym typeface="Times New Roman"/>
                </a:endParaRPr>
              </a:p>
            </p:txBody>
          </p:sp>
          <p:sp>
            <p:nvSpPr>
              <p:cNvPr id="138" name="Google Shape;778;p29"/>
              <p:cNvSpPr txBox="1"/>
              <p:nvPr/>
            </p:nvSpPr>
            <p:spPr>
              <a:xfrm>
                <a:off x="5055" y="888"/>
                <a:ext cx="1766" cy="5233"/>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0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80010" marR="75565" lvl="0" indent="0" algn="l" rtl="0">
                  <a:spcBef>
                    <a:spcPts val="75"/>
                  </a:spcBef>
                  <a:spcAft>
                    <a:spcPts val="0"/>
                  </a:spcAft>
                  <a:buNone/>
                </a:pPr>
                <a:r>
                  <a:rPr lang="en-US" sz="1050" b="1">
                    <a:solidFill>
                      <a:schemeClr val="dk1"/>
                    </a:solidFill>
                    <a:latin typeface="Times New Roman"/>
                    <a:ea typeface="Times New Roman"/>
                    <a:cs typeface="Times New Roman"/>
                    <a:sym typeface="Times New Roman"/>
                  </a:rPr>
                  <a:t>When the target population is small, homogeneous and easily accessible</a:t>
                </a:r>
                <a:endParaRPr sz="1050" b="1">
                  <a:solidFill>
                    <a:schemeClr val="dk1"/>
                  </a:solidFill>
                  <a:latin typeface="Times New Roman"/>
                  <a:ea typeface="Times New Roman"/>
                  <a:cs typeface="Times New Roman"/>
                  <a:sym typeface="Times New Roman"/>
                </a:endParaRPr>
              </a:p>
            </p:txBody>
          </p:sp>
          <p:sp>
            <p:nvSpPr>
              <p:cNvPr id="139" name="Google Shape;779;p29"/>
              <p:cNvSpPr txBox="1"/>
              <p:nvPr/>
            </p:nvSpPr>
            <p:spPr>
              <a:xfrm>
                <a:off x="2646" y="618"/>
                <a:ext cx="2390" cy="217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1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0" marR="0" lvl="0" indent="0" algn="l" rtl="0">
                  <a:spcBef>
                    <a:spcPts val="0"/>
                  </a:spcBef>
                  <a:spcAft>
                    <a:spcPts val="0"/>
                  </a:spcAft>
                  <a:buNone/>
                </a:pPr>
                <a:r>
                  <a:rPr lang="en-US" sz="1000" b="1">
                    <a:solidFill>
                      <a:schemeClr val="dk1"/>
                    </a:solidFill>
                    <a:latin typeface="Trebuchet MS"/>
                    <a:ea typeface="Trebuchet MS"/>
                    <a:cs typeface="Trebuchet MS"/>
                    <a:sym typeface="Trebuchet MS"/>
                  </a:rPr>
                  <a:t> </a:t>
                </a:r>
                <a:endParaRPr sz="1050">
                  <a:solidFill>
                    <a:schemeClr val="dk1"/>
                  </a:solidFill>
                  <a:latin typeface="Tahoma"/>
                  <a:ea typeface="Tahoma"/>
                  <a:cs typeface="Tahoma"/>
                  <a:sym typeface="Tahoma"/>
                </a:endParaRPr>
              </a:p>
              <a:p>
                <a:pPr marL="80010" marR="128270" lvl="0" indent="0" algn="l" rtl="0">
                  <a:spcBef>
                    <a:spcPts val="0"/>
                  </a:spcBef>
                  <a:spcAft>
                    <a:spcPts val="0"/>
                  </a:spcAft>
                  <a:buNone/>
                </a:pPr>
                <a:r>
                  <a:rPr lang="en-US" sz="1050" b="1">
                    <a:solidFill>
                      <a:schemeClr val="dk1"/>
                    </a:solidFill>
                    <a:latin typeface="Times New Roman"/>
                    <a:ea typeface="Times New Roman"/>
                    <a:cs typeface="Times New Roman"/>
                    <a:sym typeface="Times New Roman"/>
                  </a:rPr>
                  <a:t>Simple random sampling is a technique where each</a:t>
                </a:r>
                <a:endParaRPr sz="1200" b="1">
                  <a:solidFill>
                    <a:schemeClr val="dk1"/>
                  </a:solidFill>
                  <a:latin typeface="Times New Roman"/>
                  <a:ea typeface="Times New Roman"/>
                  <a:cs typeface="Times New Roman"/>
                  <a:sym typeface="Times New Roman"/>
                </a:endParaRPr>
              </a:p>
              <a:p>
                <a:pPr marL="80010" marR="75565" lvl="0" indent="0" algn="l" rtl="0">
                  <a:lnSpc>
                    <a:spcPct val="98000"/>
                  </a:lnSpc>
                  <a:spcBef>
                    <a:spcPts val="0"/>
                  </a:spcBef>
                  <a:spcAft>
                    <a:spcPts val="0"/>
                  </a:spcAft>
                  <a:buNone/>
                </a:pPr>
                <a:r>
                  <a:rPr lang="en-US" sz="1050" b="1">
                    <a:solidFill>
                      <a:schemeClr val="dk1"/>
                    </a:solidFill>
                    <a:latin typeface="Times New Roman"/>
                    <a:ea typeface="Times New Roman"/>
                    <a:cs typeface="Times New Roman"/>
                    <a:sym typeface="Times New Roman"/>
                  </a:rPr>
                  <a:t>member of the population has an equal chance of being selected as subject.</a:t>
                </a:r>
                <a:endParaRPr sz="1200" b="1">
                  <a:solidFill>
                    <a:schemeClr val="dk1"/>
                  </a:solidFill>
                  <a:latin typeface="Times New Roman"/>
                  <a:ea typeface="Times New Roman"/>
                  <a:cs typeface="Times New Roman"/>
                  <a:sym typeface="Times New Roman"/>
                </a:endParaRPr>
              </a:p>
            </p:txBody>
          </p:sp>
        </p:grpSp>
        <p:sp>
          <p:nvSpPr>
            <p:cNvPr id="77" name="Google Shape;780;p29"/>
            <p:cNvSpPr/>
            <p:nvPr/>
          </p:nvSpPr>
          <p:spPr>
            <a:xfrm>
              <a:off x="346937" y="4019401"/>
              <a:ext cx="873050" cy="589905"/>
            </a:xfrm>
            <a:prstGeom prst="rect">
              <a:avLst/>
            </a:prstGeom>
            <a:noFill/>
            <a:ln>
              <a:noFill/>
            </a:ln>
          </p:spPr>
          <p:txBody>
            <a:bodyPr spcFirstLastPara="1" wrap="square" lIns="91425" tIns="45700" rIns="91425" bIns="45700" anchor="t" anchorCtr="0">
              <a:spAutoFit/>
            </a:bodyPr>
            <a:lstStyle/>
            <a:p>
              <a:pPr marL="12700" marR="0" lvl="0" indent="0" algn="l" rtl="0">
                <a:spcBef>
                  <a:spcPts val="0"/>
                </a:spcBef>
                <a:spcAft>
                  <a:spcPts val="0"/>
                </a:spcAft>
                <a:buNone/>
              </a:pPr>
              <a:r>
                <a:rPr lang="en-US" sz="1000" b="1">
                  <a:solidFill>
                    <a:srgbClr val="00B0F0"/>
                  </a:solidFill>
                  <a:latin typeface="Trebuchet MS"/>
                  <a:ea typeface="Trebuchet MS"/>
                  <a:cs typeface="Trebuchet MS"/>
                  <a:sym typeface="Trebuchet MS"/>
                </a:rPr>
                <a:t>Systematic</a:t>
              </a:r>
              <a:endParaRPr sz="1600"/>
            </a:p>
            <a:p>
              <a:pPr marL="12700" marR="0" lvl="0" indent="0" algn="l" rtl="0">
                <a:spcBef>
                  <a:spcPts val="115"/>
                </a:spcBef>
                <a:spcAft>
                  <a:spcPts val="0"/>
                </a:spcAft>
                <a:buNone/>
              </a:pPr>
              <a:r>
                <a:rPr lang="en-US" sz="1000" b="1">
                  <a:solidFill>
                    <a:srgbClr val="00B0F0"/>
                  </a:solidFill>
                  <a:latin typeface="Trebuchet MS"/>
                  <a:ea typeface="Trebuchet MS"/>
                  <a:cs typeface="Trebuchet MS"/>
                  <a:sym typeface="Trebuchet MS"/>
                </a:rPr>
                <a:t> random sampling</a:t>
              </a:r>
              <a:endParaRPr sz="1100">
                <a:solidFill>
                  <a:srgbClr val="00B0F0"/>
                </a:solidFill>
                <a:latin typeface="Tahoma"/>
                <a:ea typeface="Tahoma"/>
                <a:cs typeface="Tahoma"/>
                <a:sym typeface="Tahoma"/>
              </a:endParaRPr>
            </a:p>
          </p:txBody>
        </p:sp>
        <p:sp>
          <p:nvSpPr>
            <p:cNvPr id="78" name="Google Shape;781;p29"/>
            <p:cNvSpPr txBox="1"/>
            <p:nvPr/>
          </p:nvSpPr>
          <p:spPr>
            <a:xfrm>
              <a:off x="6828524" y="2407870"/>
              <a:ext cx="1502939" cy="2988154"/>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200"/>
                <a:buFont typeface="Arial"/>
                <a:buChar char="•"/>
              </a:pPr>
              <a:r>
                <a:rPr lang="en-US" sz="1100" b="1">
                  <a:solidFill>
                    <a:schemeClr val="dk1"/>
                  </a:solidFill>
                  <a:latin typeface="Times New Roman"/>
                  <a:ea typeface="Times New Roman"/>
                  <a:cs typeface="Times New Roman"/>
                  <a:sym typeface="Times New Roman"/>
                </a:rPr>
                <a:t>Time consuming and expensive</a:t>
              </a:r>
              <a:endParaRPr sz="1100" b="1">
                <a:solidFill>
                  <a:schemeClr val="dk1"/>
                </a:solidFill>
                <a:latin typeface="Times New Roman"/>
                <a:ea typeface="Times New Roman"/>
                <a:cs typeface="Times New Roman"/>
                <a:sym typeface="Times New Roman"/>
              </a:endParaRPr>
            </a:p>
            <a:p>
              <a:pPr marL="171450" marR="0" lvl="0" indent="-171450" algn="l" rtl="0">
                <a:spcBef>
                  <a:spcPts val="0"/>
                </a:spcBef>
                <a:spcAft>
                  <a:spcPts val="0"/>
                </a:spcAft>
                <a:buClr>
                  <a:schemeClr val="dk1"/>
                </a:buClr>
                <a:buSzPts val="1200"/>
                <a:buFont typeface="Arial"/>
                <a:buChar char="•"/>
              </a:pPr>
              <a:r>
                <a:rPr lang="en-US" sz="1100" b="1">
                  <a:solidFill>
                    <a:schemeClr val="dk1"/>
                  </a:solidFill>
                  <a:latin typeface="Times New Roman"/>
                  <a:ea typeface="Times New Roman"/>
                  <a:cs typeface="Times New Roman"/>
                  <a:sym typeface="Times New Roman"/>
                </a:rPr>
                <a:t>Requires a sampling frame</a:t>
              </a:r>
              <a:endParaRPr sz="1100" b="1">
                <a:solidFill>
                  <a:schemeClr val="dk1"/>
                </a:solidFill>
                <a:latin typeface="Times New Roman"/>
                <a:ea typeface="Times New Roman"/>
                <a:cs typeface="Times New Roman"/>
                <a:sym typeface="Times New Roman"/>
              </a:endParaRPr>
            </a:p>
            <a:p>
              <a:pPr marL="171450" marR="0" lvl="0" indent="-171450" algn="l" rtl="0">
                <a:spcBef>
                  <a:spcPts val="0"/>
                </a:spcBef>
                <a:spcAft>
                  <a:spcPts val="0"/>
                </a:spcAft>
                <a:buClr>
                  <a:schemeClr val="dk1"/>
                </a:buClr>
                <a:buSzPts val="1200"/>
                <a:buFont typeface="Arial"/>
                <a:buChar char="•"/>
              </a:pPr>
              <a:r>
                <a:rPr lang="en-US" sz="1100" b="1">
                  <a:solidFill>
                    <a:schemeClr val="dk1"/>
                  </a:solidFill>
                  <a:latin typeface="Times New Roman"/>
                  <a:ea typeface="Times New Roman"/>
                  <a:cs typeface="Times New Roman"/>
                  <a:sym typeface="Times New Roman"/>
                </a:rPr>
                <a:t>Results can vary considerably</a:t>
              </a:r>
              <a:endParaRPr sz="11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100" b="1">
                  <a:solidFill>
                    <a:schemeClr val="dk1"/>
                  </a:solidFill>
                  <a:latin typeface="Times New Roman"/>
                  <a:ea typeface="Times New Roman"/>
                  <a:cs typeface="Times New Roman"/>
                  <a:sym typeface="Times New Roman"/>
                </a:rPr>
                <a:t>if target population is very heterogeneous</a:t>
              </a:r>
              <a:endParaRPr sz="1100" b="1">
                <a:solidFill>
                  <a:schemeClr val="dk1"/>
                </a:solidFill>
                <a:latin typeface="Times New Roman"/>
                <a:ea typeface="Times New Roman"/>
                <a:cs typeface="Times New Roman"/>
                <a:sym typeface="Times New Roman"/>
              </a:endParaRPr>
            </a:p>
            <a:p>
              <a:pPr marL="171450" marR="0" lvl="0" indent="-171450" algn="l" rtl="0">
                <a:spcBef>
                  <a:spcPts val="0"/>
                </a:spcBef>
                <a:spcAft>
                  <a:spcPts val="0"/>
                </a:spcAft>
                <a:buClr>
                  <a:schemeClr val="dk1"/>
                </a:buClr>
                <a:buSzPts val="1200"/>
                <a:buFont typeface="Arial"/>
                <a:buChar char="•"/>
              </a:pPr>
              <a:r>
                <a:rPr lang="en-US" sz="1100" b="1">
                  <a:solidFill>
                    <a:schemeClr val="dk1"/>
                  </a:solidFill>
                  <a:latin typeface="Times New Roman"/>
                  <a:ea typeface="Times New Roman"/>
                  <a:cs typeface="Times New Roman"/>
                  <a:sym typeface="Times New Roman"/>
                </a:rPr>
                <a:t>Difficult to do for large/dispersed populations</a:t>
              </a:r>
              <a:endParaRPr sz="1100" b="1">
                <a:solidFill>
                  <a:schemeClr val="dk1"/>
                </a:solidFill>
                <a:latin typeface="Times New Roman"/>
                <a:ea typeface="Times New Roman"/>
                <a:cs typeface="Times New Roman"/>
                <a:sym typeface="Times New Roman"/>
              </a:endParaRPr>
            </a:p>
            <a:p>
              <a:pPr marL="171450" marR="0" lvl="0" indent="-171450" algn="l" rtl="0">
                <a:spcBef>
                  <a:spcPts val="0"/>
                </a:spcBef>
                <a:spcAft>
                  <a:spcPts val="0"/>
                </a:spcAft>
                <a:buClr>
                  <a:schemeClr val="dk1"/>
                </a:buClr>
                <a:buSzPts val="1200"/>
                <a:buFont typeface="Arial"/>
                <a:buChar char="•"/>
              </a:pPr>
              <a:r>
                <a:rPr lang="en-US" sz="1100" b="1">
                  <a:solidFill>
                    <a:schemeClr val="dk1"/>
                  </a:solidFill>
                  <a:latin typeface="Times New Roman"/>
                  <a:ea typeface="Times New Roman"/>
                  <a:cs typeface="Times New Roman"/>
                  <a:sym typeface="Times New Roman"/>
                </a:rPr>
                <a:t>Small subpopulations of interest may not be present in the sample in</a:t>
              </a:r>
              <a:endParaRPr sz="11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100" b="1">
                  <a:solidFill>
                    <a:schemeClr val="dk1"/>
                  </a:solidFill>
                  <a:latin typeface="Times New Roman"/>
                  <a:ea typeface="Times New Roman"/>
                  <a:cs typeface="Times New Roman"/>
                  <a:sym typeface="Times New Roman"/>
                </a:rPr>
                <a:t>sufficient numbers</a:t>
              </a:r>
              <a:endParaRPr sz="1100" b="1">
                <a:solidFill>
                  <a:schemeClr val="dk1"/>
                </a:solidFill>
                <a:latin typeface="Times New Roman"/>
                <a:ea typeface="Times New Roman"/>
                <a:cs typeface="Times New Roman"/>
                <a:sym typeface="Times New Roman"/>
              </a:endParaRPr>
            </a:p>
          </p:txBody>
        </p:sp>
        <p:sp>
          <p:nvSpPr>
            <p:cNvPr id="79" name="Google Shape;782;p29"/>
            <p:cNvSpPr txBox="1"/>
            <p:nvPr/>
          </p:nvSpPr>
          <p:spPr>
            <a:xfrm>
              <a:off x="456133" y="2372846"/>
              <a:ext cx="802554" cy="57708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b="1">
                  <a:solidFill>
                    <a:srgbClr val="C55A11"/>
                  </a:solidFill>
                  <a:latin typeface="Trebuchet MS"/>
                  <a:ea typeface="Trebuchet MS"/>
                  <a:cs typeface="Trebuchet MS"/>
                  <a:sym typeface="Trebuchet MS"/>
                </a:rPr>
                <a:t>Simple</a:t>
              </a:r>
              <a:endParaRPr sz="1600"/>
            </a:p>
            <a:p>
              <a:pPr marL="0" marR="0" lvl="0" indent="0" algn="l" rtl="0">
                <a:spcBef>
                  <a:spcPts val="0"/>
                </a:spcBef>
                <a:spcAft>
                  <a:spcPts val="0"/>
                </a:spcAft>
                <a:buNone/>
              </a:pPr>
              <a:r>
                <a:rPr lang="en-US" sz="1000" b="1">
                  <a:solidFill>
                    <a:srgbClr val="C55A11"/>
                  </a:solidFill>
                  <a:latin typeface="Trebuchet MS"/>
                  <a:ea typeface="Trebuchet MS"/>
                  <a:cs typeface="Trebuchet MS"/>
                  <a:sym typeface="Trebuchet MS"/>
                </a:rPr>
                <a:t>Random simpling </a:t>
              </a:r>
              <a:endParaRPr sz="1000" b="1">
                <a:solidFill>
                  <a:srgbClr val="C55A11"/>
                </a:solidFill>
                <a:latin typeface="Trebuchet MS"/>
                <a:ea typeface="Trebuchet MS"/>
                <a:cs typeface="Trebuchet MS"/>
                <a:sym typeface="Trebuchet MS"/>
              </a:endParaRPr>
            </a:p>
          </p:txBody>
        </p:sp>
      </p:grpSp>
    </p:spTree>
    <p:extLst>
      <p:ext uri="{BB962C8B-B14F-4D97-AF65-F5344CB8AC3E}">
        <p14:creationId xmlns:p14="http://schemas.microsoft.com/office/powerpoint/2010/main" val="257026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grpSp>
        <p:nvGrpSpPr>
          <p:cNvPr id="8" name="Group 7"/>
          <p:cNvGrpSpPr/>
          <p:nvPr/>
        </p:nvGrpSpPr>
        <p:grpSpPr>
          <a:xfrm>
            <a:off x="2917490" y="2224144"/>
            <a:ext cx="8446521" cy="3977336"/>
            <a:chOff x="2451784" y="1300081"/>
            <a:chExt cx="8978216" cy="4779163"/>
          </a:xfrm>
        </p:grpSpPr>
        <p:grpSp>
          <p:nvGrpSpPr>
            <p:cNvPr id="11" name="Group 10"/>
            <p:cNvGrpSpPr/>
            <p:nvPr/>
          </p:nvGrpSpPr>
          <p:grpSpPr>
            <a:xfrm>
              <a:off x="2451784" y="1300081"/>
              <a:ext cx="8978216" cy="4779163"/>
              <a:chOff x="-340570" y="1599817"/>
              <a:chExt cx="8978216" cy="4779163"/>
            </a:xfrm>
          </p:grpSpPr>
          <p:pic>
            <p:nvPicPr>
              <p:cNvPr id="12" name="Google Shape;797;p30"/>
              <p:cNvPicPr preferRelativeResize="0"/>
              <p:nvPr/>
            </p:nvPicPr>
            <p:blipFill rotWithShape="1">
              <a:blip r:embed="rId4">
                <a:alphaModFix/>
              </a:blip>
              <a:srcRect/>
              <a:stretch/>
            </p:blipFill>
            <p:spPr>
              <a:xfrm>
                <a:off x="185344" y="1626005"/>
                <a:ext cx="8334191" cy="4752975"/>
              </a:xfrm>
              <a:prstGeom prst="rect">
                <a:avLst/>
              </a:prstGeom>
              <a:noFill/>
              <a:ln>
                <a:noFill/>
              </a:ln>
            </p:spPr>
          </p:pic>
          <p:sp>
            <p:nvSpPr>
              <p:cNvPr id="13" name="Google Shape;798;p30"/>
              <p:cNvSpPr txBox="1"/>
              <p:nvPr/>
            </p:nvSpPr>
            <p:spPr>
              <a:xfrm rot="-5400000">
                <a:off x="72368" y="5031613"/>
                <a:ext cx="1434104" cy="921091"/>
              </a:xfrm>
              <a:prstGeom prst="rect">
                <a:avLst/>
              </a:prstGeom>
              <a:noFill/>
              <a:ln>
                <a:noFill/>
              </a:ln>
            </p:spPr>
            <p:txBody>
              <a:bodyPr spcFirstLastPara="1" wrap="square" lIns="0" tIns="0" rIns="0" bIns="0" anchor="t" anchorCtr="0">
                <a:noAutofit/>
              </a:bodyPr>
              <a:lstStyle/>
              <a:p>
                <a:pPr marL="294005" marR="6350" lvl="0" indent="-281940" algn="l" rtl="0">
                  <a:lnSpc>
                    <a:spcPct val="102000"/>
                  </a:lnSpc>
                  <a:spcBef>
                    <a:spcPts val="0"/>
                  </a:spcBef>
                  <a:spcAft>
                    <a:spcPts val="0"/>
                  </a:spcAft>
                  <a:buNone/>
                </a:pPr>
                <a:r>
                  <a:rPr lang="en-US" sz="1100" b="1">
                    <a:solidFill>
                      <a:srgbClr val="C55A11"/>
                    </a:solidFill>
                    <a:latin typeface="Trebuchet MS"/>
                    <a:ea typeface="Trebuchet MS"/>
                    <a:cs typeface="Trebuchet MS"/>
                    <a:sym typeface="Trebuchet MS"/>
                  </a:rPr>
                  <a:t>Multistage random sampling</a:t>
                </a:r>
                <a:endParaRPr sz="1400">
                  <a:solidFill>
                    <a:srgbClr val="C55A11"/>
                  </a:solidFill>
                  <a:latin typeface="Tahoma"/>
                  <a:ea typeface="Tahoma"/>
                  <a:cs typeface="Tahoma"/>
                  <a:sym typeface="Tahoma"/>
                </a:endParaRPr>
              </a:p>
            </p:txBody>
          </p:sp>
          <p:sp>
            <p:nvSpPr>
              <p:cNvPr id="14" name="Google Shape;799;p30"/>
              <p:cNvSpPr txBox="1"/>
              <p:nvPr/>
            </p:nvSpPr>
            <p:spPr>
              <a:xfrm rot="-5400000">
                <a:off x="14640" y="3746536"/>
                <a:ext cx="1267370" cy="584401"/>
              </a:xfrm>
              <a:prstGeom prst="rect">
                <a:avLst/>
              </a:prstGeom>
              <a:noFill/>
              <a:ln>
                <a:noFill/>
              </a:ln>
            </p:spPr>
            <p:txBody>
              <a:bodyPr spcFirstLastPara="1" wrap="square" lIns="0" tIns="0" rIns="0" bIns="0" anchor="t" anchorCtr="0">
                <a:noAutofit/>
              </a:bodyPr>
              <a:lstStyle/>
              <a:p>
                <a:pPr marL="213359" marR="0" lvl="0" indent="-201295" algn="l" rtl="0">
                  <a:lnSpc>
                    <a:spcPct val="102000"/>
                  </a:lnSpc>
                  <a:spcBef>
                    <a:spcPts val="0"/>
                  </a:spcBef>
                  <a:spcAft>
                    <a:spcPts val="0"/>
                  </a:spcAft>
                  <a:buNone/>
                </a:pPr>
                <a:r>
                  <a:rPr lang="en-US" sz="1100" b="1">
                    <a:solidFill>
                      <a:srgbClr val="00B050"/>
                    </a:solidFill>
                    <a:latin typeface="Trebuchet MS"/>
                    <a:ea typeface="Trebuchet MS"/>
                    <a:cs typeface="Trebuchet MS"/>
                    <a:sym typeface="Trebuchet MS"/>
                  </a:rPr>
                  <a:t>Cluster random sampling</a:t>
                </a:r>
                <a:endParaRPr sz="1400" b="1">
                  <a:solidFill>
                    <a:srgbClr val="00B050"/>
                  </a:solidFill>
                  <a:latin typeface="Tahoma"/>
                  <a:ea typeface="Tahoma"/>
                  <a:cs typeface="Tahoma"/>
                  <a:sym typeface="Tahoma"/>
                </a:endParaRPr>
              </a:p>
            </p:txBody>
          </p:sp>
          <p:sp>
            <p:nvSpPr>
              <p:cNvPr id="15" name="Google Shape;800;p30"/>
              <p:cNvSpPr txBox="1"/>
              <p:nvPr/>
            </p:nvSpPr>
            <p:spPr>
              <a:xfrm rot="-5400000">
                <a:off x="-254471" y="2326255"/>
                <a:ext cx="1641930" cy="331833"/>
              </a:xfrm>
              <a:prstGeom prst="rect">
                <a:avLst/>
              </a:prstGeom>
              <a:noFill/>
              <a:ln>
                <a:noFill/>
              </a:ln>
            </p:spPr>
            <p:txBody>
              <a:bodyPr spcFirstLastPara="1" wrap="square" lIns="0" tIns="0" rIns="0" bIns="0" anchor="t" anchorCtr="0">
                <a:noAutofit/>
              </a:bodyPr>
              <a:lstStyle/>
              <a:p>
                <a:pPr marL="213359" marR="0" lvl="0" indent="-201295" algn="l" rtl="0">
                  <a:lnSpc>
                    <a:spcPct val="102000"/>
                  </a:lnSpc>
                  <a:spcBef>
                    <a:spcPts val="0"/>
                  </a:spcBef>
                  <a:spcAft>
                    <a:spcPts val="0"/>
                  </a:spcAft>
                  <a:buNone/>
                </a:pPr>
                <a:r>
                  <a:rPr lang="en-US" sz="1100" b="1">
                    <a:solidFill>
                      <a:srgbClr val="0070C0"/>
                    </a:solidFill>
                    <a:latin typeface="Trebuchet MS"/>
                    <a:ea typeface="Trebuchet MS"/>
                    <a:cs typeface="Trebuchet MS"/>
                    <a:sym typeface="Trebuchet MS"/>
                  </a:rPr>
                  <a:t>Cluster random sampling</a:t>
                </a:r>
                <a:endParaRPr sz="1400">
                  <a:solidFill>
                    <a:srgbClr val="0070C0"/>
                  </a:solidFill>
                  <a:latin typeface="Tahoma"/>
                  <a:ea typeface="Tahoma"/>
                  <a:cs typeface="Tahoma"/>
                  <a:sym typeface="Tahoma"/>
                </a:endParaRPr>
              </a:p>
            </p:txBody>
          </p:sp>
          <p:sp>
            <p:nvSpPr>
              <p:cNvPr id="16" name="Google Shape;801;p30"/>
              <p:cNvSpPr/>
              <p:nvPr/>
            </p:nvSpPr>
            <p:spPr>
              <a:xfrm>
                <a:off x="-340570" y="1664666"/>
                <a:ext cx="3683598" cy="1636423"/>
              </a:xfrm>
              <a:prstGeom prst="rect">
                <a:avLst/>
              </a:prstGeom>
              <a:noFill/>
              <a:ln>
                <a:noFill/>
              </a:ln>
            </p:spPr>
            <p:txBody>
              <a:bodyPr spcFirstLastPara="1" wrap="square" lIns="91425" tIns="45700" rIns="91425" bIns="45700" anchor="t" anchorCtr="0">
                <a:spAutoFit/>
              </a:bodyPr>
              <a:lstStyle/>
              <a:p>
                <a:pPr marL="157861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Stratified random sampling divides the sampling frame in two or more strata (subpopulations) according to meaningful characteristics, such as type of migrant or gender from which participants are then randomly selected</a:t>
                </a:r>
                <a:r>
                  <a:rPr lang="en-US" sz="1050" b="1" dirty="0">
                    <a:solidFill>
                      <a:schemeClr val="dk1"/>
                    </a:solidFill>
                    <a:latin typeface="Tahoma"/>
                    <a:ea typeface="Tahoma"/>
                    <a:cs typeface="Tahoma"/>
                    <a:sym typeface="Tahoma"/>
                  </a:rPr>
                  <a:t>.</a:t>
                </a:r>
                <a:endParaRPr sz="1200" b="1" dirty="0">
                  <a:solidFill>
                    <a:schemeClr val="dk1"/>
                  </a:solidFill>
                  <a:latin typeface="Tahoma"/>
                  <a:ea typeface="Tahoma"/>
                  <a:cs typeface="Tahoma"/>
                  <a:sym typeface="Tahoma"/>
                </a:endParaRPr>
              </a:p>
            </p:txBody>
          </p:sp>
          <p:sp>
            <p:nvSpPr>
              <p:cNvPr id="17" name="Google Shape;802;p30"/>
              <p:cNvSpPr txBox="1"/>
              <p:nvPr/>
            </p:nvSpPr>
            <p:spPr>
              <a:xfrm>
                <a:off x="1333116" y="3470353"/>
                <a:ext cx="2009912" cy="1460756"/>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900"/>
                  <a:buFont typeface="Arial"/>
                  <a:buChar char="•"/>
                </a:pPr>
                <a:r>
                  <a:rPr lang="en-US" sz="800" b="1">
                    <a:solidFill>
                      <a:schemeClr val="dk1"/>
                    </a:solidFill>
                    <a:latin typeface="Tahoma"/>
                    <a:ea typeface="Tahoma"/>
                    <a:cs typeface="Tahoma"/>
                    <a:sym typeface="Tahoma"/>
                  </a:rPr>
                  <a:t>Cluster random sampling divides the population into many clusters (such as neighbourhoods in</a:t>
                </a:r>
                <a:endParaRPr sz="800" b="1">
                  <a:solidFill>
                    <a:schemeClr val="dk1"/>
                  </a:solidFill>
                  <a:latin typeface="Tahoma"/>
                  <a:ea typeface="Tahoma"/>
                  <a:cs typeface="Tahoma"/>
                  <a:sym typeface="Tahoma"/>
                </a:endParaRPr>
              </a:p>
              <a:p>
                <a:pPr marL="0" marR="0" lvl="0" indent="0" algn="l" rtl="0">
                  <a:spcBef>
                    <a:spcPts val="0"/>
                  </a:spcBef>
                  <a:spcAft>
                    <a:spcPts val="0"/>
                  </a:spcAft>
                  <a:buNone/>
                </a:pPr>
                <a:r>
                  <a:rPr lang="en-US" sz="800" b="1">
                    <a:solidFill>
                      <a:schemeClr val="dk1"/>
                    </a:solidFill>
                    <a:latin typeface="Tahoma"/>
                    <a:ea typeface="Tahoma"/>
                    <a:cs typeface="Tahoma"/>
                    <a:sym typeface="Tahoma"/>
                  </a:rPr>
                  <a:t>a city) and then takes a simple random sample of the clusters.</a:t>
                </a:r>
                <a:endParaRPr sz="1600"/>
              </a:p>
              <a:p>
                <a:pPr marL="0" marR="0" lvl="0" indent="0" algn="l" rtl="0">
                  <a:spcBef>
                    <a:spcPts val="0"/>
                  </a:spcBef>
                  <a:spcAft>
                    <a:spcPts val="0"/>
                  </a:spcAft>
                  <a:buNone/>
                </a:pPr>
                <a:r>
                  <a:rPr lang="en-US" sz="800" b="1">
                    <a:solidFill>
                      <a:schemeClr val="dk1"/>
                    </a:solidFill>
                    <a:latin typeface="Tahoma"/>
                    <a:ea typeface="Tahoma"/>
                    <a:cs typeface="Tahoma"/>
                    <a:sym typeface="Tahoma"/>
                  </a:rPr>
                  <a:t> The units in each cluster constitute the sample.</a:t>
                </a:r>
                <a:endParaRPr sz="800" b="1">
                  <a:solidFill>
                    <a:schemeClr val="dk1"/>
                  </a:solidFill>
                  <a:latin typeface="Tahoma"/>
                  <a:ea typeface="Tahoma"/>
                  <a:cs typeface="Tahoma"/>
                  <a:sym typeface="Tahoma"/>
                </a:endParaRPr>
              </a:p>
              <a:p>
                <a:pPr marL="0" marR="0" lvl="0" indent="0" algn="l" rtl="0">
                  <a:spcBef>
                    <a:spcPts val="0"/>
                  </a:spcBef>
                  <a:spcAft>
                    <a:spcPts val="0"/>
                  </a:spcAft>
                  <a:buNone/>
                </a:pPr>
                <a:endParaRPr sz="900" b="1">
                  <a:solidFill>
                    <a:schemeClr val="dk1"/>
                  </a:solidFill>
                  <a:latin typeface="Tahoma"/>
                  <a:ea typeface="Tahoma"/>
                  <a:cs typeface="Tahoma"/>
                  <a:sym typeface="Tahoma"/>
                </a:endParaRPr>
              </a:p>
            </p:txBody>
          </p:sp>
          <p:sp>
            <p:nvSpPr>
              <p:cNvPr id="18" name="Google Shape;804;p30"/>
              <p:cNvSpPr txBox="1"/>
              <p:nvPr/>
            </p:nvSpPr>
            <p:spPr>
              <a:xfrm>
                <a:off x="3424947" y="1599817"/>
                <a:ext cx="1605728" cy="177510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When the population is heterogeneous and contains several different subpopulations, some of which are of interest for the monitoring/ evaluation exercise</a:t>
                </a:r>
                <a:endParaRPr sz="900" b="1" dirty="0">
                  <a:solidFill>
                    <a:schemeClr val="dk1"/>
                  </a:solidFill>
                  <a:latin typeface="Tahoma"/>
                  <a:ea typeface="Tahoma"/>
                  <a:cs typeface="Tahoma"/>
                  <a:sym typeface="Tahoma"/>
                </a:endParaRPr>
              </a:p>
            </p:txBody>
          </p:sp>
          <p:sp>
            <p:nvSpPr>
              <p:cNvPr id="19" name="Google Shape;805;p30"/>
              <p:cNvSpPr txBox="1"/>
              <p:nvPr/>
            </p:nvSpPr>
            <p:spPr>
              <a:xfrm>
                <a:off x="3483429" y="3474720"/>
                <a:ext cx="1532708" cy="1061789"/>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When both the target population and the desired sample size are large</a:t>
                </a:r>
                <a:endParaRPr sz="900" b="1">
                  <a:solidFill>
                    <a:schemeClr val="dk1"/>
                  </a:solidFill>
                  <a:latin typeface="Tahoma"/>
                  <a:ea typeface="Tahoma"/>
                  <a:cs typeface="Tahoma"/>
                  <a:sym typeface="Tahoma"/>
                </a:endParaRPr>
              </a:p>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20" name="Google Shape;806;p30"/>
              <p:cNvSpPr txBox="1"/>
              <p:nvPr/>
            </p:nvSpPr>
            <p:spPr>
              <a:xfrm>
                <a:off x="3492138" y="5118986"/>
                <a:ext cx="1445622" cy="646290"/>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When a sampling frame does not exist and is inappropriate</a:t>
                </a:r>
                <a:endParaRPr sz="900" b="1" dirty="0">
                  <a:solidFill>
                    <a:schemeClr val="dk1"/>
                  </a:solidFill>
                  <a:latin typeface="Tahoma"/>
                  <a:ea typeface="Tahoma"/>
                  <a:cs typeface="Tahoma"/>
                  <a:sym typeface="Tahoma"/>
                </a:endParaRPr>
              </a:p>
            </p:txBody>
          </p:sp>
          <p:sp>
            <p:nvSpPr>
              <p:cNvPr id="21" name="Google Shape;807;p30"/>
              <p:cNvSpPr txBox="1"/>
              <p:nvPr/>
            </p:nvSpPr>
            <p:spPr>
              <a:xfrm>
                <a:off x="5213631" y="1996808"/>
                <a:ext cx="1256838" cy="923289"/>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High degree of representativeness of the subpopulations in the target population</a:t>
                </a:r>
                <a:endParaRPr sz="900" b="1">
                  <a:solidFill>
                    <a:schemeClr val="dk1"/>
                  </a:solidFill>
                  <a:latin typeface="Tahoma"/>
                  <a:ea typeface="Tahoma"/>
                  <a:cs typeface="Tahoma"/>
                  <a:sym typeface="Tahoma"/>
                </a:endParaRPr>
              </a:p>
            </p:txBody>
          </p:sp>
          <p:sp>
            <p:nvSpPr>
              <p:cNvPr id="22" name="Google Shape;808;p30"/>
              <p:cNvSpPr txBox="1"/>
              <p:nvPr/>
            </p:nvSpPr>
            <p:spPr>
              <a:xfrm>
                <a:off x="5070867" y="3413756"/>
                <a:ext cx="1556356" cy="923289"/>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Easy and convenient</a:t>
                </a:r>
                <a:endParaRPr sz="900" b="1">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Can select a random sample when the target population sampling frames are very localized</a:t>
                </a:r>
                <a:endParaRPr sz="900" b="1">
                  <a:solidFill>
                    <a:schemeClr val="dk1"/>
                  </a:solidFill>
                  <a:latin typeface="Tahoma"/>
                  <a:ea typeface="Tahoma"/>
                  <a:cs typeface="Tahoma"/>
                  <a:sym typeface="Tahoma"/>
                </a:endParaRPr>
              </a:p>
            </p:txBody>
          </p:sp>
          <p:sp>
            <p:nvSpPr>
              <p:cNvPr id="23" name="Google Shape;809;p30"/>
              <p:cNvSpPr txBox="1"/>
              <p:nvPr/>
            </p:nvSpPr>
            <p:spPr>
              <a:xfrm>
                <a:off x="5146766" y="4929046"/>
                <a:ext cx="1436914" cy="1200288"/>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Multiple randomizations</a:t>
                </a:r>
                <a:endParaRPr sz="900" b="1">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Can select a random sample when the target population lists are very localized</a:t>
                </a:r>
                <a:endParaRPr sz="900" b="1">
                  <a:solidFill>
                    <a:schemeClr val="dk1"/>
                  </a:solidFill>
                  <a:latin typeface="Tahoma"/>
                  <a:ea typeface="Tahoma"/>
                  <a:cs typeface="Tahoma"/>
                  <a:sym typeface="Tahoma"/>
                </a:endParaRPr>
              </a:p>
              <a:p>
                <a:pPr marL="0" marR="0" lvl="0" indent="0" algn="l" rtl="0">
                  <a:spcBef>
                    <a:spcPts val="0"/>
                  </a:spcBef>
                  <a:spcAft>
                    <a:spcPts val="0"/>
                  </a:spcAft>
                  <a:buNone/>
                </a:pPr>
                <a:endParaRPr sz="900" b="1">
                  <a:solidFill>
                    <a:schemeClr val="dk1"/>
                  </a:solidFill>
                  <a:latin typeface="Tahoma"/>
                  <a:ea typeface="Tahoma"/>
                  <a:cs typeface="Tahoma"/>
                  <a:sym typeface="Tahoma"/>
                </a:endParaRPr>
              </a:p>
            </p:txBody>
          </p:sp>
          <p:sp>
            <p:nvSpPr>
              <p:cNvPr id="24" name="Google Shape;810;p30"/>
              <p:cNvSpPr txBox="1"/>
              <p:nvPr/>
            </p:nvSpPr>
            <p:spPr>
              <a:xfrm>
                <a:off x="6853646" y="1831343"/>
                <a:ext cx="1541417" cy="1200288"/>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Time consuming and expensive</a:t>
                </a:r>
                <a:endParaRPr sz="900" b="1">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More complex than simple and systematic</a:t>
                </a:r>
                <a:endParaRPr sz="900" b="1">
                  <a:solidFill>
                    <a:schemeClr val="dk1"/>
                  </a:solidFill>
                  <a:latin typeface="Tahoma"/>
                  <a:ea typeface="Tahoma"/>
                  <a:cs typeface="Tahoma"/>
                  <a:sym typeface="Tahoma"/>
                </a:endParaRPr>
              </a:p>
              <a:p>
                <a:pPr marL="0" marR="0" lvl="0" indent="0" algn="l" rtl="0">
                  <a:spcBef>
                    <a:spcPts val="0"/>
                  </a:spcBef>
                  <a:spcAft>
                    <a:spcPts val="0"/>
                  </a:spcAft>
                  <a:buNone/>
                </a:pPr>
                <a:r>
                  <a:rPr lang="en-US" sz="900" b="1">
                    <a:solidFill>
                      <a:schemeClr val="dk1"/>
                    </a:solidFill>
                    <a:latin typeface="Tahoma"/>
                    <a:ea typeface="Tahoma"/>
                    <a:cs typeface="Tahoma"/>
                    <a:sym typeface="Tahoma"/>
                  </a:rPr>
                  <a:t>random sampling</a:t>
                </a:r>
                <a:endParaRPr sz="900" b="1">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a:solidFill>
                      <a:schemeClr val="dk1"/>
                    </a:solidFill>
                    <a:latin typeface="Tahoma"/>
                    <a:ea typeface="Tahoma"/>
                    <a:cs typeface="Tahoma"/>
                    <a:sym typeface="Tahoma"/>
                  </a:rPr>
                  <a:t>Strata must be carefully defined</a:t>
                </a:r>
                <a:endParaRPr sz="900" b="1">
                  <a:solidFill>
                    <a:schemeClr val="dk1"/>
                  </a:solidFill>
                  <a:latin typeface="Tahoma"/>
                  <a:ea typeface="Tahoma"/>
                  <a:cs typeface="Tahoma"/>
                  <a:sym typeface="Tahoma"/>
                </a:endParaRPr>
              </a:p>
            </p:txBody>
          </p:sp>
          <p:sp>
            <p:nvSpPr>
              <p:cNvPr id="26" name="Google Shape;811;p30"/>
              <p:cNvSpPr txBox="1"/>
              <p:nvPr/>
            </p:nvSpPr>
            <p:spPr>
              <a:xfrm>
                <a:off x="6665599" y="3374924"/>
                <a:ext cx="1720620" cy="1738124"/>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Clusters may not be representative of the target population</a:t>
                </a:r>
                <a:endParaRPr sz="900" b="1" dirty="0">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Important subpopulations may be left out</a:t>
                </a:r>
                <a:endParaRPr sz="900" b="1" dirty="0">
                  <a:solidFill>
                    <a:schemeClr val="dk1"/>
                  </a:solidFill>
                  <a:latin typeface="Tahoma"/>
                  <a:ea typeface="Tahoma"/>
                  <a:cs typeface="Tahoma"/>
                  <a:sym typeface="Tahoma"/>
                </a:endParaRPr>
              </a:p>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Statistical analysis more complicated</a:t>
                </a:r>
                <a:endParaRPr sz="900" b="1" dirty="0">
                  <a:solidFill>
                    <a:schemeClr val="dk1"/>
                  </a:solidFill>
                  <a:latin typeface="Tahoma"/>
                  <a:ea typeface="Tahoma"/>
                  <a:cs typeface="Tahoma"/>
                  <a:sym typeface="Tahoma"/>
                </a:endParaRPr>
              </a:p>
              <a:p>
                <a:pPr marL="0" marR="0" lvl="0" indent="0" algn="l" rtl="0">
                  <a:spcBef>
                    <a:spcPts val="0"/>
                  </a:spcBef>
                  <a:spcAft>
                    <a:spcPts val="0"/>
                  </a:spcAft>
                  <a:buNone/>
                </a:pPr>
                <a:endParaRPr sz="1600" dirty="0">
                  <a:solidFill>
                    <a:schemeClr val="dk1"/>
                  </a:solidFill>
                  <a:latin typeface="Calibri"/>
                  <a:ea typeface="Calibri"/>
                  <a:cs typeface="Calibri"/>
                  <a:sym typeface="Calibri"/>
                </a:endParaRPr>
              </a:p>
            </p:txBody>
          </p:sp>
          <p:sp>
            <p:nvSpPr>
              <p:cNvPr id="27" name="Google Shape;812;p30"/>
              <p:cNvSpPr/>
              <p:nvPr/>
            </p:nvSpPr>
            <p:spPr>
              <a:xfrm>
                <a:off x="6696894" y="5047851"/>
                <a:ext cx="1940752" cy="923289"/>
              </a:xfrm>
              <a:prstGeom prst="rect">
                <a:avLst/>
              </a:prstGeom>
              <a:noFill/>
              <a:ln>
                <a:noFill/>
              </a:ln>
            </p:spPr>
            <p:txBody>
              <a:bodyPr spcFirstLastPara="1" wrap="square" lIns="91425" tIns="45700" rIns="91425" bIns="45700" anchor="t" anchorCtr="0">
                <a:spAutoFit/>
              </a:bodyPr>
              <a:lstStyle/>
              <a:p>
                <a:pPr marL="342900" marR="646430" lvl="0" indent="-342900" algn="l" rtl="0">
                  <a:spcBef>
                    <a:spcPts val="0"/>
                  </a:spcBef>
                  <a:spcAft>
                    <a:spcPts val="0"/>
                  </a:spcAft>
                  <a:buClr>
                    <a:schemeClr val="dk1"/>
                  </a:buClr>
                  <a:buSzPts val="1000"/>
                  <a:buFont typeface="Tahoma"/>
                  <a:buChar char="•"/>
                </a:pPr>
                <a:r>
                  <a:rPr lang="en-US" sz="900" b="1">
                    <a:solidFill>
                      <a:schemeClr val="dk1"/>
                    </a:solidFill>
                    <a:latin typeface="Tahoma"/>
                    <a:ea typeface="Tahoma"/>
                    <a:cs typeface="Tahoma"/>
                    <a:sym typeface="Tahoma"/>
                  </a:rPr>
                  <a:t>Can be less expensive, but more complex than cluster sampling</a:t>
                </a:r>
                <a:endParaRPr sz="900" b="1">
                  <a:solidFill>
                    <a:schemeClr val="dk1"/>
                  </a:solidFill>
                  <a:latin typeface="Tahoma"/>
                  <a:ea typeface="Tahoma"/>
                  <a:cs typeface="Tahoma"/>
                  <a:sym typeface="Tahoma"/>
                </a:endParaRPr>
              </a:p>
            </p:txBody>
          </p:sp>
        </p:grpSp>
        <p:sp>
          <p:nvSpPr>
            <p:cNvPr id="28" name="Google Shape;803;p30"/>
            <p:cNvSpPr txBox="1"/>
            <p:nvPr/>
          </p:nvSpPr>
          <p:spPr>
            <a:xfrm>
              <a:off x="4048303" y="4475370"/>
              <a:ext cx="2157806" cy="1477287"/>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chemeClr val="dk1"/>
                </a:buClr>
                <a:buSzPts val="1000"/>
                <a:buFont typeface="Arial"/>
                <a:buChar char="•"/>
              </a:pPr>
              <a:r>
                <a:rPr lang="en-US" sz="900" b="1" dirty="0">
                  <a:solidFill>
                    <a:schemeClr val="dk1"/>
                  </a:solidFill>
                  <a:latin typeface="Tahoma"/>
                  <a:ea typeface="Tahoma"/>
                  <a:cs typeface="Tahoma"/>
                  <a:sym typeface="Tahoma"/>
                </a:rPr>
                <a:t>Multistage random sampling combines two or more of the random sampling techniques sequentially (such as starting with a cluster random sample, followed by a simple random sample or a stratified random sample).</a:t>
              </a:r>
              <a:endParaRPr sz="900" b="1" dirty="0">
                <a:solidFill>
                  <a:schemeClr val="dk1"/>
                </a:solidFill>
                <a:latin typeface="Tahoma"/>
                <a:ea typeface="Tahoma"/>
                <a:cs typeface="Tahoma"/>
                <a:sym typeface="Tahoma"/>
              </a:endParaRPr>
            </a:p>
            <a:p>
              <a:pPr marL="0" marR="0" lvl="0" indent="0" algn="l" rtl="0">
                <a:spcBef>
                  <a:spcPts val="0"/>
                </a:spcBef>
                <a:spcAft>
                  <a:spcPts val="0"/>
                </a:spcAft>
                <a:buNone/>
              </a:pPr>
              <a:endParaRPr sz="1600" dirty="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698242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6226" y="3825154"/>
            <a:ext cx="2591670" cy="2667532"/>
          </a:xfrm>
          <a:prstGeom prst="rect">
            <a:avLst/>
          </a:prstGeom>
          <a:noFill/>
          <a:ln>
            <a:noFill/>
          </a:ln>
        </p:spPr>
      </p:pic>
      <p:sp>
        <p:nvSpPr>
          <p:cNvPr id="2" name="Rectangle 1"/>
          <p:cNvSpPr/>
          <p:nvPr/>
        </p:nvSpPr>
        <p:spPr>
          <a:xfrm>
            <a:off x="2743200" y="1972361"/>
            <a:ext cx="8549877" cy="4154984"/>
          </a:xfrm>
          <a:prstGeom prst="rect">
            <a:avLst/>
          </a:prstGeom>
        </p:spPr>
        <p:txBody>
          <a:bodyPr wrap="square">
            <a:spAutoFit/>
          </a:bodyPr>
          <a:lstStyle/>
          <a:p>
            <a:pPr lvl="0" algn="ctr"/>
            <a:r>
              <a:rPr lang="en-US" sz="2000" b="1" dirty="0">
                <a:solidFill>
                  <a:srgbClr val="C00000"/>
                </a:solidFill>
                <a:latin typeface="Times New Roman"/>
                <a:ea typeface="Times New Roman"/>
                <a:cs typeface="Times New Roman"/>
                <a:sym typeface="Times New Roman"/>
              </a:rPr>
              <a:t>Non-random sampling </a:t>
            </a:r>
          </a:p>
          <a:p>
            <a:pPr lvl="0" algn="ctr"/>
            <a:endParaRPr lang="en-US" sz="2000" b="1" dirty="0">
              <a:solidFill>
                <a:srgbClr val="C00000"/>
              </a:solidFill>
              <a:latin typeface="Times New Roman"/>
              <a:ea typeface="Times New Roman"/>
              <a:cs typeface="Times New Roman"/>
              <a:sym typeface="Times New Roman"/>
            </a:endParaRPr>
          </a:p>
          <a:p>
            <a:pPr marL="285750" lvl="0"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is used where:</a:t>
            </a:r>
          </a:p>
          <a:p>
            <a:pPr lvl="0"/>
            <a:r>
              <a:rPr lang="en-US" sz="1600" dirty="0">
                <a:solidFill>
                  <a:schemeClr val="dk1"/>
                </a:solidFill>
                <a:ea typeface="Calibri"/>
                <a:cs typeface="Calibri"/>
                <a:sym typeface="Calibri"/>
              </a:rPr>
              <a:t> </a:t>
            </a:r>
          </a:p>
          <a:p>
            <a:pPr marL="742950" lvl="1"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Large number of respondents are not required;</a:t>
            </a:r>
          </a:p>
          <a:p>
            <a:pPr marL="742950" lvl="1"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The research is exploratory;</a:t>
            </a:r>
          </a:p>
          <a:p>
            <a:pPr marL="742950" lvl="1"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Qualitative methods are used;</a:t>
            </a:r>
          </a:p>
          <a:p>
            <a:pPr marL="742950" lvl="1"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Access is difficult;</a:t>
            </a:r>
          </a:p>
          <a:p>
            <a:pPr marL="742950" lvl="1"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The population is highly dispersed.</a:t>
            </a:r>
            <a:endParaRPr lang="en-US" sz="1600" dirty="0"/>
          </a:p>
          <a:p>
            <a:pPr lvl="1"/>
            <a:endParaRPr lang="en-US" sz="1600" b="1" dirty="0">
              <a:solidFill>
                <a:schemeClr val="dk1"/>
              </a:solidFill>
              <a:latin typeface="Times New Roman"/>
              <a:ea typeface="Times New Roman"/>
              <a:cs typeface="Times New Roman"/>
              <a:sym typeface="Times New Roman"/>
            </a:endParaRPr>
          </a:p>
          <a:p>
            <a:pPr marL="742950" lvl="1"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Non-random/purposeful sampling is appropriate when there is a small “n” study, the research is exploratory, qualitative methods are used, access is difficult or the population is highly dispersed. For further information as to when it is appropriate to use non-random sampling.</a:t>
            </a:r>
            <a:endParaRPr lang="en-US" sz="1600" dirty="0"/>
          </a:p>
          <a:p>
            <a:pPr marL="742950" lvl="1"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chosen sampling technique will depend on the information needs, the methodology (quantitative or qualitative) and the data collection tools that will be required.</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42457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5061981" y="2039909"/>
            <a:ext cx="4933787" cy="369332"/>
          </a:xfrm>
          <a:prstGeom prst="rect">
            <a:avLst/>
          </a:prstGeom>
        </p:spPr>
        <p:txBody>
          <a:bodyPr wrap="none">
            <a:spAutoFit/>
          </a:bodyPr>
          <a:lstStyle/>
          <a:p>
            <a:pPr lvl="0" algn="ctr"/>
            <a:r>
              <a:rPr lang="en-US" b="1" i="1" dirty="0">
                <a:solidFill>
                  <a:schemeClr val="dk1"/>
                </a:solidFill>
                <a:ea typeface="Calibri"/>
                <a:cs typeface="Calibri"/>
                <a:sym typeface="Calibri"/>
              </a:rPr>
              <a:t>Non-random/Purposeful versus random sampling</a:t>
            </a:r>
            <a:endParaRPr lang="en-US" b="1" i="1" dirty="0">
              <a:solidFill>
                <a:srgbClr val="0070C0"/>
              </a:solidFill>
              <a:latin typeface="Times New Roman"/>
              <a:ea typeface="Times New Roman"/>
              <a:cs typeface="Times New Roman"/>
              <a:sym typeface="Times New Roman"/>
            </a:endParaRPr>
          </a:p>
        </p:txBody>
      </p:sp>
      <p:grpSp>
        <p:nvGrpSpPr>
          <p:cNvPr id="11" name="Google Shape;842;p32"/>
          <p:cNvGrpSpPr/>
          <p:nvPr/>
        </p:nvGrpSpPr>
        <p:grpSpPr>
          <a:xfrm>
            <a:off x="3434744" y="2577471"/>
            <a:ext cx="7703965" cy="3575706"/>
            <a:chOff x="1417" y="357"/>
            <a:chExt cx="9074" cy="4592"/>
          </a:xfrm>
        </p:grpSpPr>
        <p:sp>
          <p:nvSpPr>
            <p:cNvPr id="12" name="Google Shape;843;p32"/>
            <p:cNvSpPr/>
            <p:nvPr/>
          </p:nvSpPr>
          <p:spPr>
            <a:xfrm>
              <a:off x="1427" y="367"/>
              <a:ext cx="9054" cy="306"/>
            </a:xfrm>
            <a:custGeom>
              <a:avLst/>
              <a:gdLst/>
              <a:ahLst/>
              <a:cxnLst/>
              <a:rect l="l" t="t" r="r" b="b"/>
              <a:pathLst>
                <a:path w="9054" h="306" extrusionOk="0">
                  <a:moveTo>
                    <a:pt x="4412" y="0"/>
                  </a:moveTo>
                  <a:lnTo>
                    <a:pt x="0" y="0"/>
                  </a:lnTo>
                  <a:lnTo>
                    <a:pt x="0" y="306"/>
                  </a:lnTo>
                  <a:lnTo>
                    <a:pt x="4412" y="306"/>
                  </a:lnTo>
                  <a:lnTo>
                    <a:pt x="4412" y="0"/>
                  </a:lnTo>
                  <a:close/>
                  <a:moveTo>
                    <a:pt x="9054" y="0"/>
                  </a:moveTo>
                  <a:lnTo>
                    <a:pt x="4412" y="0"/>
                  </a:lnTo>
                  <a:lnTo>
                    <a:pt x="4412" y="306"/>
                  </a:lnTo>
                  <a:lnTo>
                    <a:pt x="9054" y="306"/>
                  </a:lnTo>
                  <a:lnTo>
                    <a:pt x="9054"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13" name="Google Shape;844;p32"/>
            <p:cNvCxnSpPr/>
            <p:nvPr/>
          </p:nvCxnSpPr>
          <p:spPr>
            <a:xfrm rot="10800000">
              <a:off x="5839" y="388"/>
              <a:ext cx="0" cy="276"/>
            </a:xfrm>
            <a:prstGeom prst="straightConnector1">
              <a:avLst/>
            </a:prstGeom>
            <a:noFill/>
            <a:ln w="12700" cap="flat" cmpd="sng">
              <a:solidFill>
                <a:srgbClr val="FFFFFF"/>
              </a:solidFill>
              <a:prstDash val="solid"/>
              <a:round/>
              <a:headEnd type="none" w="med" len="med"/>
              <a:tailEnd type="none" w="med" len="med"/>
            </a:ln>
          </p:spPr>
        </p:cxnSp>
        <p:cxnSp>
          <p:nvCxnSpPr>
            <p:cNvPr id="14" name="Google Shape;845;p32"/>
            <p:cNvCxnSpPr/>
            <p:nvPr/>
          </p:nvCxnSpPr>
          <p:spPr>
            <a:xfrm rot="10800000">
              <a:off x="1427" y="674"/>
              <a:ext cx="0" cy="685"/>
            </a:xfrm>
            <a:prstGeom prst="straightConnector1">
              <a:avLst/>
            </a:prstGeom>
            <a:noFill/>
            <a:ln w="12700" cap="flat" cmpd="sng">
              <a:solidFill>
                <a:srgbClr val="D52A2F"/>
              </a:solidFill>
              <a:prstDash val="solid"/>
              <a:round/>
              <a:headEnd type="none" w="med" len="med"/>
              <a:tailEnd type="none" w="med" len="med"/>
            </a:ln>
          </p:spPr>
        </p:cxnSp>
        <p:cxnSp>
          <p:nvCxnSpPr>
            <p:cNvPr id="15" name="Google Shape;846;p32"/>
            <p:cNvCxnSpPr/>
            <p:nvPr/>
          </p:nvCxnSpPr>
          <p:spPr>
            <a:xfrm rot="10800000">
              <a:off x="10481" y="674"/>
              <a:ext cx="0" cy="685"/>
            </a:xfrm>
            <a:prstGeom prst="straightConnector1">
              <a:avLst/>
            </a:prstGeom>
            <a:noFill/>
            <a:ln w="12700" cap="flat" cmpd="sng">
              <a:solidFill>
                <a:srgbClr val="D52A2F"/>
              </a:solidFill>
              <a:prstDash val="solid"/>
              <a:round/>
              <a:headEnd type="none" w="med" len="med"/>
              <a:tailEnd type="none" w="med" len="med"/>
            </a:ln>
          </p:spPr>
        </p:cxnSp>
        <p:cxnSp>
          <p:nvCxnSpPr>
            <p:cNvPr id="16" name="Google Shape;847;p32"/>
            <p:cNvCxnSpPr/>
            <p:nvPr/>
          </p:nvCxnSpPr>
          <p:spPr>
            <a:xfrm rot="10800000">
              <a:off x="1427" y="1359"/>
              <a:ext cx="0" cy="415"/>
            </a:xfrm>
            <a:prstGeom prst="straightConnector1">
              <a:avLst/>
            </a:prstGeom>
            <a:noFill/>
            <a:ln w="12700" cap="flat" cmpd="sng">
              <a:solidFill>
                <a:srgbClr val="D52A2F"/>
              </a:solidFill>
              <a:prstDash val="solid"/>
              <a:round/>
              <a:headEnd type="none" w="med" len="med"/>
              <a:tailEnd type="none" w="med" len="med"/>
            </a:ln>
          </p:spPr>
        </p:cxnSp>
        <p:cxnSp>
          <p:nvCxnSpPr>
            <p:cNvPr id="17" name="Google Shape;848;p32"/>
            <p:cNvCxnSpPr/>
            <p:nvPr/>
          </p:nvCxnSpPr>
          <p:spPr>
            <a:xfrm rot="10800000">
              <a:off x="10481" y="1359"/>
              <a:ext cx="0" cy="415"/>
            </a:xfrm>
            <a:prstGeom prst="straightConnector1">
              <a:avLst/>
            </a:prstGeom>
            <a:noFill/>
            <a:ln w="12700" cap="flat" cmpd="sng">
              <a:solidFill>
                <a:srgbClr val="D52A2F"/>
              </a:solidFill>
              <a:prstDash val="solid"/>
              <a:round/>
              <a:headEnd type="none" w="med" len="med"/>
              <a:tailEnd type="none" w="med" len="med"/>
            </a:ln>
          </p:spPr>
        </p:cxnSp>
        <p:cxnSp>
          <p:nvCxnSpPr>
            <p:cNvPr id="18" name="Google Shape;849;p32"/>
            <p:cNvCxnSpPr/>
            <p:nvPr/>
          </p:nvCxnSpPr>
          <p:spPr>
            <a:xfrm rot="10800000">
              <a:off x="1427" y="1774"/>
              <a:ext cx="0" cy="405"/>
            </a:xfrm>
            <a:prstGeom prst="straightConnector1">
              <a:avLst/>
            </a:prstGeom>
            <a:noFill/>
            <a:ln w="12700" cap="flat" cmpd="sng">
              <a:solidFill>
                <a:srgbClr val="D52A2F"/>
              </a:solidFill>
              <a:prstDash val="solid"/>
              <a:round/>
              <a:headEnd type="none" w="med" len="med"/>
              <a:tailEnd type="none" w="med" len="med"/>
            </a:ln>
          </p:spPr>
        </p:cxnSp>
        <p:cxnSp>
          <p:nvCxnSpPr>
            <p:cNvPr id="19" name="Google Shape;850;p32"/>
            <p:cNvCxnSpPr/>
            <p:nvPr/>
          </p:nvCxnSpPr>
          <p:spPr>
            <a:xfrm rot="10800000">
              <a:off x="10481" y="1774"/>
              <a:ext cx="0" cy="405"/>
            </a:xfrm>
            <a:prstGeom prst="straightConnector1">
              <a:avLst/>
            </a:prstGeom>
            <a:noFill/>
            <a:ln w="12700" cap="flat" cmpd="sng">
              <a:solidFill>
                <a:srgbClr val="D52A2F"/>
              </a:solidFill>
              <a:prstDash val="solid"/>
              <a:round/>
              <a:headEnd type="none" w="med" len="med"/>
              <a:tailEnd type="none" w="med" len="med"/>
            </a:ln>
          </p:spPr>
        </p:cxnSp>
        <p:cxnSp>
          <p:nvCxnSpPr>
            <p:cNvPr id="20" name="Google Shape;851;p32"/>
            <p:cNvCxnSpPr/>
            <p:nvPr/>
          </p:nvCxnSpPr>
          <p:spPr>
            <a:xfrm rot="10800000">
              <a:off x="1427" y="2179"/>
              <a:ext cx="0" cy="626"/>
            </a:xfrm>
            <a:prstGeom prst="straightConnector1">
              <a:avLst/>
            </a:prstGeom>
            <a:noFill/>
            <a:ln w="12700" cap="flat" cmpd="sng">
              <a:solidFill>
                <a:srgbClr val="D52A2F"/>
              </a:solidFill>
              <a:prstDash val="solid"/>
              <a:round/>
              <a:headEnd type="none" w="med" len="med"/>
              <a:tailEnd type="none" w="med" len="med"/>
            </a:ln>
          </p:spPr>
        </p:cxnSp>
        <p:cxnSp>
          <p:nvCxnSpPr>
            <p:cNvPr id="21" name="Google Shape;852;p32"/>
            <p:cNvCxnSpPr/>
            <p:nvPr/>
          </p:nvCxnSpPr>
          <p:spPr>
            <a:xfrm rot="10800000">
              <a:off x="10481" y="2179"/>
              <a:ext cx="0" cy="626"/>
            </a:xfrm>
            <a:prstGeom prst="straightConnector1">
              <a:avLst/>
            </a:prstGeom>
            <a:noFill/>
            <a:ln w="12700" cap="flat" cmpd="sng">
              <a:solidFill>
                <a:srgbClr val="D52A2F"/>
              </a:solidFill>
              <a:prstDash val="solid"/>
              <a:round/>
              <a:headEnd type="none" w="med" len="med"/>
              <a:tailEnd type="none" w="med" len="med"/>
            </a:ln>
          </p:spPr>
        </p:cxnSp>
        <p:cxnSp>
          <p:nvCxnSpPr>
            <p:cNvPr id="22" name="Google Shape;853;p32"/>
            <p:cNvCxnSpPr/>
            <p:nvPr/>
          </p:nvCxnSpPr>
          <p:spPr>
            <a:xfrm rot="10800000">
              <a:off x="1427" y="2805"/>
              <a:ext cx="0" cy="397"/>
            </a:xfrm>
            <a:prstGeom prst="straightConnector1">
              <a:avLst/>
            </a:prstGeom>
            <a:noFill/>
            <a:ln w="12700" cap="flat" cmpd="sng">
              <a:solidFill>
                <a:srgbClr val="D52A2F"/>
              </a:solidFill>
              <a:prstDash val="solid"/>
              <a:round/>
              <a:headEnd type="none" w="med" len="med"/>
              <a:tailEnd type="none" w="med" len="med"/>
            </a:ln>
          </p:spPr>
        </p:cxnSp>
        <p:cxnSp>
          <p:nvCxnSpPr>
            <p:cNvPr id="23" name="Google Shape;854;p32"/>
            <p:cNvCxnSpPr/>
            <p:nvPr/>
          </p:nvCxnSpPr>
          <p:spPr>
            <a:xfrm rot="10800000">
              <a:off x="10481" y="2805"/>
              <a:ext cx="0" cy="397"/>
            </a:xfrm>
            <a:prstGeom prst="straightConnector1">
              <a:avLst/>
            </a:prstGeom>
            <a:noFill/>
            <a:ln w="12700" cap="flat" cmpd="sng">
              <a:solidFill>
                <a:srgbClr val="D52A2F"/>
              </a:solidFill>
              <a:prstDash val="solid"/>
              <a:round/>
              <a:headEnd type="none" w="med" len="med"/>
              <a:tailEnd type="none" w="med" len="med"/>
            </a:ln>
          </p:spPr>
        </p:cxnSp>
        <p:cxnSp>
          <p:nvCxnSpPr>
            <p:cNvPr id="24" name="Google Shape;855;p32"/>
            <p:cNvCxnSpPr/>
            <p:nvPr/>
          </p:nvCxnSpPr>
          <p:spPr>
            <a:xfrm rot="10800000">
              <a:off x="1427" y="3202"/>
              <a:ext cx="0" cy="306"/>
            </a:xfrm>
            <a:prstGeom prst="straightConnector1">
              <a:avLst/>
            </a:prstGeom>
            <a:noFill/>
            <a:ln w="12700" cap="flat" cmpd="sng">
              <a:solidFill>
                <a:srgbClr val="D52A2F"/>
              </a:solidFill>
              <a:prstDash val="solid"/>
              <a:round/>
              <a:headEnd type="none" w="med" len="med"/>
              <a:tailEnd type="none" w="med" len="med"/>
            </a:ln>
          </p:spPr>
        </p:cxnSp>
        <p:cxnSp>
          <p:nvCxnSpPr>
            <p:cNvPr id="26" name="Google Shape;856;p32"/>
            <p:cNvCxnSpPr/>
            <p:nvPr/>
          </p:nvCxnSpPr>
          <p:spPr>
            <a:xfrm rot="10800000">
              <a:off x="10481" y="3202"/>
              <a:ext cx="0" cy="306"/>
            </a:xfrm>
            <a:prstGeom prst="straightConnector1">
              <a:avLst/>
            </a:prstGeom>
            <a:noFill/>
            <a:ln w="12700" cap="flat" cmpd="sng">
              <a:solidFill>
                <a:srgbClr val="D52A2F"/>
              </a:solidFill>
              <a:prstDash val="solid"/>
              <a:round/>
              <a:headEnd type="none" w="med" len="med"/>
              <a:tailEnd type="none" w="med" len="med"/>
            </a:ln>
          </p:spPr>
        </p:cxnSp>
        <p:cxnSp>
          <p:nvCxnSpPr>
            <p:cNvPr id="27" name="Google Shape;857;p32"/>
            <p:cNvCxnSpPr/>
            <p:nvPr/>
          </p:nvCxnSpPr>
          <p:spPr>
            <a:xfrm rot="10800000">
              <a:off x="1427" y="3508"/>
              <a:ext cx="0" cy="546"/>
            </a:xfrm>
            <a:prstGeom prst="straightConnector1">
              <a:avLst/>
            </a:prstGeom>
            <a:noFill/>
            <a:ln w="12700" cap="flat" cmpd="sng">
              <a:solidFill>
                <a:srgbClr val="D52A2F"/>
              </a:solidFill>
              <a:prstDash val="solid"/>
              <a:round/>
              <a:headEnd type="none" w="med" len="med"/>
              <a:tailEnd type="none" w="med" len="med"/>
            </a:ln>
          </p:spPr>
        </p:cxnSp>
        <p:cxnSp>
          <p:nvCxnSpPr>
            <p:cNvPr id="28" name="Google Shape;858;p32"/>
            <p:cNvCxnSpPr/>
            <p:nvPr/>
          </p:nvCxnSpPr>
          <p:spPr>
            <a:xfrm rot="10800000">
              <a:off x="10481" y="3508"/>
              <a:ext cx="0" cy="546"/>
            </a:xfrm>
            <a:prstGeom prst="straightConnector1">
              <a:avLst/>
            </a:prstGeom>
            <a:noFill/>
            <a:ln w="12700" cap="flat" cmpd="sng">
              <a:solidFill>
                <a:srgbClr val="D52A2F"/>
              </a:solidFill>
              <a:prstDash val="solid"/>
              <a:round/>
              <a:headEnd type="none" w="med" len="med"/>
              <a:tailEnd type="none" w="med" len="med"/>
            </a:ln>
          </p:spPr>
        </p:cxnSp>
        <p:cxnSp>
          <p:nvCxnSpPr>
            <p:cNvPr id="29" name="Google Shape;859;p32"/>
            <p:cNvCxnSpPr/>
            <p:nvPr/>
          </p:nvCxnSpPr>
          <p:spPr>
            <a:xfrm rot="10800000">
              <a:off x="1427" y="4054"/>
              <a:ext cx="0" cy="441"/>
            </a:xfrm>
            <a:prstGeom prst="straightConnector1">
              <a:avLst/>
            </a:prstGeom>
            <a:noFill/>
            <a:ln w="12700" cap="flat" cmpd="sng">
              <a:solidFill>
                <a:srgbClr val="D52A2F"/>
              </a:solidFill>
              <a:prstDash val="solid"/>
              <a:round/>
              <a:headEnd type="none" w="med" len="med"/>
              <a:tailEnd type="none" w="med" len="med"/>
            </a:ln>
          </p:spPr>
        </p:cxnSp>
        <p:cxnSp>
          <p:nvCxnSpPr>
            <p:cNvPr id="31" name="Google Shape;860;p32"/>
            <p:cNvCxnSpPr/>
            <p:nvPr/>
          </p:nvCxnSpPr>
          <p:spPr>
            <a:xfrm rot="10800000">
              <a:off x="10481" y="4054"/>
              <a:ext cx="0" cy="441"/>
            </a:xfrm>
            <a:prstGeom prst="straightConnector1">
              <a:avLst/>
            </a:prstGeom>
            <a:noFill/>
            <a:ln w="12700" cap="flat" cmpd="sng">
              <a:solidFill>
                <a:srgbClr val="D52A2F"/>
              </a:solidFill>
              <a:prstDash val="solid"/>
              <a:round/>
              <a:headEnd type="none" w="med" len="med"/>
              <a:tailEnd type="none" w="med" len="med"/>
            </a:ln>
          </p:spPr>
        </p:cxnSp>
        <p:cxnSp>
          <p:nvCxnSpPr>
            <p:cNvPr id="32" name="Google Shape;861;p32"/>
            <p:cNvCxnSpPr/>
            <p:nvPr/>
          </p:nvCxnSpPr>
          <p:spPr>
            <a:xfrm rot="10800000">
              <a:off x="1427" y="4495"/>
              <a:ext cx="0" cy="444"/>
            </a:xfrm>
            <a:prstGeom prst="straightConnector1">
              <a:avLst/>
            </a:prstGeom>
            <a:noFill/>
            <a:ln w="12700" cap="flat" cmpd="sng">
              <a:solidFill>
                <a:srgbClr val="D52A2F"/>
              </a:solidFill>
              <a:prstDash val="solid"/>
              <a:round/>
              <a:headEnd type="none" w="med" len="med"/>
              <a:tailEnd type="none" w="med" len="med"/>
            </a:ln>
          </p:spPr>
        </p:cxnSp>
        <p:cxnSp>
          <p:nvCxnSpPr>
            <p:cNvPr id="33" name="Google Shape;862;p32"/>
            <p:cNvCxnSpPr/>
            <p:nvPr/>
          </p:nvCxnSpPr>
          <p:spPr>
            <a:xfrm rot="10800000">
              <a:off x="10481" y="4495"/>
              <a:ext cx="0" cy="444"/>
            </a:xfrm>
            <a:prstGeom prst="straightConnector1">
              <a:avLst/>
            </a:prstGeom>
            <a:noFill/>
            <a:ln w="12700" cap="flat" cmpd="sng">
              <a:solidFill>
                <a:srgbClr val="D52A2F"/>
              </a:solidFill>
              <a:prstDash val="solid"/>
              <a:round/>
              <a:headEnd type="none" w="med" len="med"/>
              <a:tailEnd type="none" w="med" len="med"/>
            </a:ln>
          </p:spPr>
        </p:cxnSp>
        <p:cxnSp>
          <p:nvCxnSpPr>
            <p:cNvPr id="34" name="Google Shape;863;p32"/>
            <p:cNvCxnSpPr/>
            <p:nvPr/>
          </p:nvCxnSpPr>
          <p:spPr>
            <a:xfrm>
              <a:off x="1417" y="4949"/>
              <a:ext cx="4422" cy="0"/>
            </a:xfrm>
            <a:prstGeom prst="straightConnector1">
              <a:avLst/>
            </a:prstGeom>
            <a:noFill/>
            <a:ln w="12700" cap="flat" cmpd="sng">
              <a:solidFill>
                <a:srgbClr val="D52A2F"/>
              </a:solidFill>
              <a:prstDash val="solid"/>
              <a:round/>
              <a:headEnd type="none" w="med" len="med"/>
              <a:tailEnd type="none" w="med" len="med"/>
            </a:ln>
          </p:spPr>
        </p:cxnSp>
        <p:cxnSp>
          <p:nvCxnSpPr>
            <p:cNvPr id="35" name="Google Shape;864;p32"/>
            <p:cNvCxnSpPr/>
            <p:nvPr/>
          </p:nvCxnSpPr>
          <p:spPr>
            <a:xfrm>
              <a:off x="5839" y="4949"/>
              <a:ext cx="4652" cy="0"/>
            </a:xfrm>
            <a:prstGeom prst="straightConnector1">
              <a:avLst/>
            </a:prstGeom>
            <a:noFill/>
            <a:ln w="12700" cap="flat" cmpd="sng">
              <a:solidFill>
                <a:srgbClr val="D52A2F"/>
              </a:solidFill>
              <a:prstDash val="solid"/>
              <a:round/>
              <a:headEnd type="none" w="med" len="med"/>
              <a:tailEnd type="none" w="med" len="med"/>
            </a:ln>
          </p:spPr>
        </p:cxnSp>
        <p:cxnSp>
          <p:nvCxnSpPr>
            <p:cNvPr id="36" name="Google Shape;865;p32"/>
            <p:cNvCxnSpPr/>
            <p:nvPr/>
          </p:nvCxnSpPr>
          <p:spPr>
            <a:xfrm rot="10800000">
              <a:off x="5839" y="407"/>
              <a:ext cx="0" cy="217"/>
            </a:xfrm>
            <a:prstGeom prst="straightConnector1">
              <a:avLst/>
            </a:prstGeom>
            <a:noFill/>
            <a:ln w="12700" cap="flat" cmpd="sng">
              <a:solidFill>
                <a:srgbClr val="FFFFFF"/>
              </a:solidFill>
              <a:prstDash val="dot"/>
              <a:round/>
              <a:headEnd type="none" w="med" len="med"/>
              <a:tailEnd type="none" w="med" len="med"/>
            </a:ln>
          </p:spPr>
        </p:cxnSp>
        <p:sp>
          <p:nvSpPr>
            <p:cNvPr id="37" name="Google Shape;866;p32"/>
            <p:cNvSpPr/>
            <p:nvPr/>
          </p:nvSpPr>
          <p:spPr>
            <a:xfrm>
              <a:off x="5839" y="653"/>
              <a:ext cx="2" cy="20"/>
            </a:xfrm>
            <a:custGeom>
              <a:avLst/>
              <a:gdLst/>
              <a:ahLst/>
              <a:cxnLst/>
              <a:rect l="l" t="t" r="r" b="b"/>
              <a:pathLst>
                <a:path w="120000" h="20" extrusionOk="0">
                  <a:moveTo>
                    <a:pt x="0" y="20"/>
                  </a:moveTo>
                  <a:lnTo>
                    <a:pt x="0" y="0"/>
                  </a:lnTo>
                  <a:lnTo>
                    <a:pt x="0" y="2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38" name="Google Shape;867;p32"/>
            <p:cNvCxnSpPr/>
            <p:nvPr/>
          </p:nvCxnSpPr>
          <p:spPr>
            <a:xfrm>
              <a:off x="5839" y="388"/>
              <a:ext cx="0" cy="0"/>
            </a:xfrm>
            <a:prstGeom prst="straightConnector1">
              <a:avLst/>
            </a:prstGeom>
            <a:noFill/>
            <a:ln w="12700" cap="flat" cmpd="sng">
              <a:solidFill>
                <a:srgbClr val="FFFFFF"/>
              </a:solidFill>
              <a:prstDash val="solid"/>
              <a:round/>
              <a:headEnd type="none" w="med" len="med"/>
              <a:tailEnd type="none" w="med" len="med"/>
            </a:ln>
          </p:spPr>
        </p:cxnSp>
        <p:cxnSp>
          <p:nvCxnSpPr>
            <p:cNvPr id="39" name="Google Shape;868;p32"/>
            <p:cNvCxnSpPr/>
            <p:nvPr/>
          </p:nvCxnSpPr>
          <p:spPr>
            <a:xfrm rot="10800000">
              <a:off x="5839" y="703"/>
              <a:ext cx="0" cy="616"/>
            </a:xfrm>
            <a:prstGeom prst="straightConnector1">
              <a:avLst/>
            </a:prstGeom>
            <a:noFill/>
            <a:ln w="12700" cap="flat" cmpd="sng">
              <a:solidFill>
                <a:srgbClr val="D52A2F"/>
              </a:solidFill>
              <a:prstDash val="dot"/>
              <a:round/>
              <a:headEnd type="none" w="med" len="med"/>
              <a:tailEnd type="none" w="med" len="med"/>
            </a:ln>
          </p:spPr>
        </p:cxnSp>
        <p:cxnSp>
          <p:nvCxnSpPr>
            <p:cNvPr id="40" name="Google Shape;869;p32"/>
            <p:cNvCxnSpPr/>
            <p:nvPr/>
          </p:nvCxnSpPr>
          <p:spPr>
            <a:xfrm>
              <a:off x="1487" y="1359"/>
              <a:ext cx="4332" cy="0"/>
            </a:xfrm>
            <a:prstGeom prst="straightConnector1">
              <a:avLst/>
            </a:prstGeom>
            <a:noFill/>
            <a:ln w="12700" cap="flat" cmpd="sng">
              <a:solidFill>
                <a:srgbClr val="D52A2F"/>
              </a:solidFill>
              <a:prstDash val="dot"/>
              <a:round/>
              <a:headEnd type="none" w="med" len="med"/>
              <a:tailEnd type="none" w="med" len="med"/>
            </a:ln>
          </p:spPr>
        </p:cxnSp>
        <p:cxnSp>
          <p:nvCxnSpPr>
            <p:cNvPr id="41" name="Google Shape;870;p32"/>
            <p:cNvCxnSpPr/>
            <p:nvPr/>
          </p:nvCxnSpPr>
          <p:spPr>
            <a:xfrm>
              <a:off x="1447" y="1359"/>
              <a:ext cx="0" cy="0"/>
            </a:xfrm>
            <a:prstGeom prst="straightConnector1">
              <a:avLst/>
            </a:prstGeom>
            <a:noFill/>
            <a:ln w="12700" cap="flat" cmpd="sng">
              <a:solidFill>
                <a:srgbClr val="D52A2F"/>
              </a:solidFill>
              <a:prstDash val="solid"/>
              <a:round/>
              <a:headEnd type="none" w="med" len="med"/>
              <a:tailEnd type="none" w="med" len="med"/>
            </a:ln>
          </p:spPr>
        </p:cxnSp>
        <p:sp>
          <p:nvSpPr>
            <p:cNvPr id="42" name="Google Shape;871;p32"/>
            <p:cNvSpPr/>
            <p:nvPr/>
          </p:nvSpPr>
          <p:spPr>
            <a:xfrm>
              <a:off x="5839" y="134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43" name="Google Shape;872;p32"/>
            <p:cNvCxnSpPr/>
            <p:nvPr/>
          </p:nvCxnSpPr>
          <p:spPr>
            <a:xfrm>
              <a:off x="5879" y="1359"/>
              <a:ext cx="4562" cy="0"/>
            </a:xfrm>
            <a:prstGeom prst="straightConnector1">
              <a:avLst/>
            </a:prstGeom>
            <a:noFill/>
            <a:ln w="12700" cap="flat" cmpd="sng">
              <a:solidFill>
                <a:srgbClr val="D52A2F"/>
              </a:solidFill>
              <a:prstDash val="dot"/>
              <a:round/>
              <a:headEnd type="none" w="med" len="med"/>
              <a:tailEnd type="none" w="med" len="med"/>
            </a:ln>
          </p:spPr>
        </p:cxnSp>
        <p:sp>
          <p:nvSpPr>
            <p:cNvPr id="44" name="Google Shape;873;p32"/>
            <p:cNvSpPr/>
            <p:nvPr/>
          </p:nvSpPr>
          <p:spPr>
            <a:xfrm>
              <a:off x="5839" y="134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45" name="Google Shape;874;p32"/>
            <p:cNvCxnSpPr/>
            <p:nvPr/>
          </p:nvCxnSpPr>
          <p:spPr>
            <a:xfrm>
              <a:off x="10461" y="1359"/>
              <a:ext cx="0" cy="0"/>
            </a:xfrm>
            <a:prstGeom prst="straightConnector1">
              <a:avLst/>
            </a:prstGeom>
            <a:noFill/>
            <a:ln w="12700" cap="flat" cmpd="sng">
              <a:solidFill>
                <a:srgbClr val="D52A2F"/>
              </a:solidFill>
              <a:prstDash val="solid"/>
              <a:round/>
              <a:headEnd type="none" w="med" len="med"/>
              <a:tailEnd type="none" w="med" len="med"/>
            </a:ln>
          </p:spPr>
        </p:cxnSp>
        <p:cxnSp>
          <p:nvCxnSpPr>
            <p:cNvPr id="46" name="Google Shape;875;p32"/>
            <p:cNvCxnSpPr/>
            <p:nvPr/>
          </p:nvCxnSpPr>
          <p:spPr>
            <a:xfrm rot="10800000">
              <a:off x="5839" y="1380"/>
              <a:ext cx="0" cy="353"/>
            </a:xfrm>
            <a:prstGeom prst="straightConnector1">
              <a:avLst/>
            </a:prstGeom>
            <a:noFill/>
            <a:ln w="12700" cap="flat" cmpd="sng">
              <a:solidFill>
                <a:srgbClr val="D52A2F"/>
              </a:solidFill>
              <a:prstDash val="dot"/>
              <a:round/>
              <a:headEnd type="none" w="med" len="med"/>
              <a:tailEnd type="none" w="med" len="med"/>
            </a:ln>
          </p:spPr>
        </p:cxnSp>
        <p:cxnSp>
          <p:nvCxnSpPr>
            <p:cNvPr id="47" name="Google Shape;876;p32"/>
            <p:cNvCxnSpPr/>
            <p:nvPr/>
          </p:nvCxnSpPr>
          <p:spPr>
            <a:xfrm>
              <a:off x="1487" y="1774"/>
              <a:ext cx="4332" cy="0"/>
            </a:xfrm>
            <a:prstGeom prst="straightConnector1">
              <a:avLst/>
            </a:prstGeom>
            <a:noFill/>
            <a:ln w="12700" cap="flat" cmpd="sng">
              <a:solidFill>
                <a:srgbClr val="D52A2F"/>
              </a:solidFill>
              <a:prstDash val="dot"/>
              <a:round/>
              <a:headEnd type="none" w="med" len="med"/>
              <a:tailEnd type="none" w="med" len="med"/>
            </a:ln>
          </p:spPr>
        </p:cxnSp>
        <p:cxnSp>
          <p:nvCxnSpPr>
            <p:cNvPr id="48" name="Google Shape;877;p32"/>
            <p:cNvCxnSpPr/>
            <p:nvPr/>
          </p:nvCxnSpPr>
          <p:spPr>
            <a:xfrm>
              <a:off x="1447" y="1774"/>
              <a:ext cx="0" cy="0"/>
            </a:xfrm>
            <a:prstGeom prst="straightConnector1">
              <a:avLst/>
            </a:prstGeom>
            <a:noFill/>
            <a:ln w="12700" cap="flat" cmpd="sng">
              <a:solidFill>
                <a:srgbClr val="D52A2F"/>
              </a:solidFill>
              <a:prstDash val="solid"/>
              <a:round/>
              <a:headEnd type="none" w="med" len="med"/>
              <a:tailEnd type="none" w="med" len="med"/>
            </a:ln>
          </p:spPr>
        </p:cxnSp>
        <p:sp>
          <p:nvSpPr>
            <p:cNvPr id="49" name="Google Shape;878;p32"/>
            <p:cNvSpPr/>
            <p:nvPr/>
          </p:nvSpPr>
          <p:spPr>
            <a:xfrm>
              <a:off x="5839" y="176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50" name="Google Shape;879;p32"/>
            <p:cNvCxnSpPr/>
            <p:nvPr/>
          </p:nvCxnSpPr>
          <p:spPr>
            <a:xfrm>
              <a:off x="5879" y="1774"/>
              <a:ext cx="4562" cy="0"/>
            </a:xfrm>
            <a:prstGeom prst="straightConnector1">
              <a:avLst/>
            </a:prstGeom>
            <a:noFill/>
            <a:ln w="12700" cap="flat" cmpd="sng">
              <a:solidFill>
                <a:srgbClr val="D52A2F"/>
              </a:solidFill>
              <a:prstDash val="dot"/>
              <a:round/>
              <a:headEnd type="none" w="med" len="med"/>
              <a:tailEnd type="none" w="med" len="med"/>
            </a:ln>
          </p:spPr>
        </p:cxnSp>
        <p:sp>
          <p:nvSpPr>
            <p:cNvPr id="51" name="Google Shape;880;p32"/>
            <p:cNvSpPr/>
            <p:nvPr/>
          </p:nvSpPr>
          <p:spPr>
            <a:xfrm>
              <a:off x="5839" y="176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52" name="Google Shape;881;p32"/>
            <p:cNvCxnSpPr/>
            <p:nvPr/>
          </p:nvCxnSpPr>
          <p:spPr>
            <a:xfrm>
              <a:off x="10461" y="1774"/>
              <a:ext cx="0" cy="0"/>
            </a:xfrm>
            <a:prstGeom prst="straightConnector1">
              <a:avLst/>
            </a:prstGeom>
            <a:noFill/>
            <a:ln w="12700" cap="flat" cmpd="sng">
              <a:solidFill>
                <a:srgbClr val="D52A2F"/>
              </a:solidFill>
              <a:prstDash val="solid"/>
              <a:round/>
              <a:headEnd type="none" w="med" len="med"/>
              <a:tailEnd type="none" w="med" len="med"/>
            </a:ln>
          </p:spPr>
        </p:cxnSp>
        <p:cxnSp>
          <p:nvCxnSpPr>
            <p:cNvPr id="53" name="Google Shape;882;p32"/>
            <p:cNvCxnSpPr/>
            <p:nvPr/>
          </p:nvCxnSpPr>
          <p:spPr>
            <a:xfrm rot="10800000">
              <a:off x="5839" y="1794"/>
              <a:ext cx="0" cy="345"/>
            </a:xfrm>
            <a:prstGeom prst="straightConnector1">
              <a:avLst/>
            </a:prstGeom>
            <a:noFill/>
            <a:ln w="12700" cap="flat" cmpd="sng">
              <a:solidFill>
                <a:srgbClr val="D52A2F"/>
              </a:solidFill>
              <a:prstDash val="dot"/>
              <a:round/>
              <a:headEnd type="none" w="med" len="med"/>
              <a:tailEnd type="none" w="med" len="med"/>
            </a:ln>
          </p:spPr>
        </p:cxnSp>
        <p:cxnSp>
          <p:nvCxnSpPr>
            <p:cNvPr id="54" name="Google Shape;883;p32"/>
            <p:cNvCxnSpPr/>
            <p:nvPr/>
          </p:nvCxnSpPr>
          <p:spPr>
            <a:xfrm>
              <a:off x="1487" y="2179"/>
              <a:ext cx="4332" cy="0"/>
            </a:xfrm>
            <a:prstGeom prst="straightConnector1">
              <a:avLst/>
            </a:prstGeom>
            <a:noFill/>
            <a:ln w="12700" cap="flat" cmpd="sng">
              <a:solidFill>
                <a:srgbClr val="D52A2F"/>
              </a:solidFill>
              <a:prstDash val="dot"/>
              <a:round/>
              <a:headEnd type="none" w="med" len="med"/>
              <a:tailEnd type="none" w="med" len="med"/>
            </a:ln>
          </p:spPr>
        </p:cxnSp>
        <p:cxnSp>
          <p:nvCxnSpPr>
            <p:cNvPr id="55" name="Google Shape;884;p32"/>
            <p:cNvCxnSpPr/>
            <p:nvPr/>
          </p:nvCxnSpPr>
          <p:spPr>
            <a:xfrm>
              <a:off x="1447" y="2179"/>
              <a:ext cx="0" cy="0"/>
            </a:xfrm>
            <a:prstGeom prst="straightConnector1">
              <a:avLst/>
            </a:prstGeom>
            <a:noFill/>
            <a:ln w="12700" cap="flat" cmpd="sng">
              <a:solidFill>
                <a:srgbClr val="D52A2F"/>
              </a:solidFill>
              <a:prstDash val="solid"/>
              <a:round/>
              <a:headEnd type="none" w="med" len="med"/>
              <a:tailEnd type="none" w="med" len="med"/>
            </a:ln>
          </p:spPr>
        </p:cxnSp>
        <p:sp>
          <p:nvSpPr>
            <p:cNvPr id="56" name="Google Shape;885;p32"/>
            <p:cNvSpPr/>
            <p:nvPr/>
          </p:nvSpPr>
          <p:spPr>
            <a:xfrm>
              <a:off x="5839" y="216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57" name="Google Shape;886;p32"/>
            <p:cNvCxnSpPr/>
            <p:nvPr/>
          </p:nvCxnSpPr>
          <p:spPr>
            <a:xfrm>
              <a:off x="5879" y="2179"/>
              <a:ext cx="4562" cy="0"/>
            </a:xfrm>
            <a:prstGeom prst="straightConnector1">
              <a:avLst/>
            </a:prstGeom>
            <a:noFill/>
            <a:ln w="12700" cap="flat" cmpd="sng">
              <a:solidFill>
                <a:srgbClr val="D52A2F"/>
              </a:solidFill>
              <a:prstDash val="dot"/>
              <a:round/>
              <a:headEnd type="none" w="med" len="med"/>
              <a:tailEnd type="none" w="med" len="med"/>
            </a:ln>
          </p:spPr>
        </p:cxnSp>
        <p:sp>
          <p:nvSpPr>
            <p:cNvPr id="58" name="Google Shape;887;p32"/>
            <p:cNvSpPr/>
            <p:nvPr/>
          </p:nvSpPr>
          <p:spPr>
            <a:xfrm>
              <a:off x="5839" y="2169"/>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59" name="Google Shape;888;p32"/>
            <p:cNvCxnSpPr/>
            <p:nvPr/>
          </p:nvCxnSpPr>
          <p:spPr>
            <a:xfrm>
              <a:off x="10461" y="2179"/>
              <a:ext cx="0" cy="0"/>
            </a:xfrm>
            <a:prstGeom prst="straightConnector1">
              <a:avLst/>
            </a:prstGeom>
            <a:noFill/>
            <a:ln w="12700" cap="flat" cmpd="sng">
              <a:solidFill>
                <a:srgbClr val="D52A2F"/>
              </a:solidFill>
              <a:prstDash val="solid"/>
              <a:round/>
              <a:headEnd type="none" w="med" len="med"/>
              <a:tailEnd type="none" w="med" len="med"/>
            </a:ln>
          </p:spPr>
        </p:cxnSp>
        <p:cxnSp>
          <p:nvCxnSpPr>
            <p:cNvPr id="60" name="Google Shape;889;p32"/>
            <p:cNvCxnSpPr/>
            <p:nvPr/>
          </p:nvCxnSpPr>
          <p:spPr>
            <a:xfrm rot="10800000">
              <a:off x="5839" y="2199"/>
              <a:ext cx="0" cy="567"/>
            </a:xfrm>
            <a:prstGeom prst="straightConnector1">
              <a:avLst/>
            </a:prstGeom>
            <a:noFill/>
            <a:ln w="12700" cap="flat" cmpd="sng">
              <a:solidFill>
                <a:srgbClr val="D52A2F"/>
              </a:solidFill>
              <a:prstDash val="dot"/>
              <a:round/>
              <a:headEnd type="none" w="med" len="med"/>
              <a:tailEnd type="none" w="med" len="med"/>
            </a:ln>
          </p:spPr>
        </p:cxnSp>
        <p:cxnSp>
          <p:nvCxnSpPr>
            <p:cNvPr id="61" name="Google Shape;890;p32"/>
            <p:cNvCxnSpPr/>
            <p:nvPr/>
          </p:nvCxnSpPr>
          <p:spPr>
            <a:xfrm>
              <a:off x="1487" y="2805"/>
              <a:ext cx="4332" cy="0"/>
            </a:xfrm>
            <a:prstGeom prst="straightConnector1">
              <a:avLst/>
            </a:prstGeom>
            <a:noFill/>
            <a:ln w="12700" cap="flat" cmpd="sng">
              <a:solidFill>
                <a:srgbClr val="D52A2F"/>
              </a:solidFill>
              <a:prstDash val="dot"/>
              <a:round/>
              <a:headEnd type="none" w="med" len="med"/>
              <a:tailEnd type="none" w="med" len="med"/>
            </a:ln>
          </p:spPr>
        </p:cxnSp>
        <p:cxnSp>
          <p:nvCxnSpPr>
            <p:cNvPr id="62" name="Google Shape;891;p32"/>
            <p:cNvCxnSpPr/>
            <p:nvPr/>
          </p:nvCxnSpPr>
          <p:spPr>
            <a:xfrm>
              <a:off x="1447" y="2805"/>
              <a:ext cx="0" cy="0"/>
            </a:xfrm>
            <a:prstGeom prst="straightConnector1">
              <a:avLst/>
            </a:prstGeom>
            <a:noFill/>
            <a:ln w="12700" cap="flat" cmpd="sng">
              <a:solidFill>
                <a:srgbClr val="D52A2F"/>
              </a:solidFill>
              <a:prstDash val="solid"/>
              <a:round/>
              <a:headEnd type="none" w="med" len="med"/>
              <a:tailEnd type="none" w="med" len="med"/>
            </a:ln>
          </p:spPr>
        </p:cxnSp>
        <p:sp>
          <p:nvSpPr>
            <p:cNvPr id="63" name="Google Shape;892;p32"/>
            <p:cNvSpPr/>
            <p:nvPr/>
          </p:nvSpPr>
          <p:spPr>
            <a:xfrm>
              <a:off x="5839" y="279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64" name="Google Shape;893;p32"/>
            <p:cNvCxnSpPr/>
            <p:nvPr/>
          </p:nvCxnSpPr>
          <p:spPr>
            <a:xfrm>
              <a:off x="5879" y="2805"/>
              <a:ext cx="4562" cy="0"/>
            </a:xfrm>
            <a:prstGeom prst="straightConnector1">
              <a:avLst/>
            </a:prstGeom>
            <a:noFill/>
            <a:ln w="12700" cap="flat" cmpd="sng">
              <a:solidFill>
                <a:srgbClr val="D52A2F"/>
              </a:solidFill>
              <a:prstDash val="dot"/>
              <a:round/>
              <a:headEnd type="none" w="med" len="med"/>
              <a:tailEnd type="none" w="med" len="med"/>
            </a:ln>
          </p:spPr>
        </p:cxnSp>
        <p:sp>
          <p:nvSpPr>
            <p:cNvPr id="65" name="Google Shape;894;p32"/>
            <p:cNvSpPr/>
            <p:nvPr/>
          </p:nvSpPr>
          <p:spPr>
            <a:xfrm>
              <a:off x="5839" y="279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66" name="Google Shape;895;p32"/>
            <p:cNvCxnSpPr/>
            <p:nvPr/>
          </p:nvCxnSpPr>
          <p:spPr>
            <a:xfrm>
              <a:off x="10461" y="2805"/>
              <a:ext cx="0" cy="0"/>
            </a:xfrm>
            <a:prstGeom prst="straightConnector1">
              <a:avLst/>
            </a:prstGeom>
            <a:noFill/>
            <a:ln w="12700" cap="flat" cmpd="sng">
              <a:solidFill>
                <a:srgbClr val="D52A2F"/>
              </a:solidFill>
              <a:prstDash val="solid"/>
              <a:round/>
              <a:headEnd type="none" w="med" len="med"/>
              <a:tailEnd type="none" w="med" len="med"/>
            </a:ln>
          </p:spPr>
        </p:cxnSp>
        <p:cxnSp>
          <p:nvCxnSpPr>
            <p:cNvPr id="67" name="Google Shape;896;p32"/>
            <p:cNvCxnSpPr/>
            <p:nvPr/>
          </p:nvCxnSpPr>
          <p:spPr>
            <a:xfrm rot="10800000">
              <a:off x="5839" y="2825"/>
              <a:ext cx="0" cy="337"/>
            </a:xfrm>
            <a:prstGeom prst="straightConnector1">
              <a:avLst/>
            </a:prstGeom>
            <a:noFill/>
            <a:ln w="12700" cap="flat" cmpd="sng">
              <a:solidFill>
                <a:srgbClr val="D52A2F"/>
              </a:solidFill>
              <a:prstDash val="dot"/>
              <a:round/>
              <a:headEnd type="none" w="med" len="med"/>
              <a:tailEnd type="none" w="med" len="med"/>
            </a:ln>
          </p:spPr>
        </p:cxnSp>
        <p:cxnSp>
          <p:nvCxnSpPr>
            <p:cNvPr id="68" name="Google Shape;897;p32"/>
            <p:cNvCxnSpPr/>
            <p:nvPr/>
          </p:nvCxnSpPr>
          <p:spPr>
            <a:xfrm>
              <a:off x="1487" y="3202"/>
              <a:ext cx="4332" cy="0"/>
            </a:xfrm>
            <a:prstGeom prst="straightConnector1">
              <a:avLst/>
            </a:prstGeom>
            <a:noFill/>
            <a:ln w="12700" cap="flat" cmpd="sng">
              <a:solidFill>
                <a:srgbClr val="D52A2F"/>
              </a:solidFill>
              <a:prstDash val="dot"/>
              <a:round/>
              <a:headEnd type="none" w="med" len="med"/>
              <a:tailEnd type="none" w="med" len="med"/>
            </a:ln>
          </p:spPr>
        </p:cxnSp>
        <p:cxnSp>
          <p:nvCxnSpPr>
            <p:cNvPr id="69" name="Google Shape;898;p32"/>
            <p:cNvCxnSpPr/>
            <p:nvPr/>
          </p:nvCxnSpPr>
          <p:spPr>
            <a:xfrm>
              <a:off x="1447" y="3202"/>
              <a:ext cx="0" cy="0"/>
            </a:xfrm>
            <a:prstGeom prst="straightConnector1">
              <a:avLst/>
            </a:prstGeom>
            <a:noFill/>
            <a:ln w="12700" cap="flat" cmpd="sng">
              <a:solidFill>
                <a:srgbClr val="D52A2F"/>
              </a:solidFill>
              <a:prstDash val="solid"/>
              <a:round/>
              <a:headEnd type="none" w="med" len="med"/>
              <a:tailEnd type="none" w="med" len="med"/>
            </a:ln>
          </p:spPr>
        </p:cxnSp>
        <p:sp>
          <p:nvSpPr>
            <p:cNvPr id="70" name="Google Shape;899;p32"/>
            <p:cNvSpPr/>
            <p:nvPr/>
          </p:nvSpPr>
          <p:spPr>
            <a:xfrm>
              <a:off x="5839" y="3191"/>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71" name="Google Shape;900;p32"/>
            <p:cNvCxnSpPr/>
            <p:nvPr/>
          </p:nvCxnSpPr>
          <p:spPr>
            <a:xfrm>
              <a:off x="5879" y="3202"/>
              <a:ext cx="4562" cy="0"/>
            </a:xfrm>
            <a:prstGeom prst="straightConnector1">
              <a:avLst/>
            </a:prstGeom>
            <a:noFill/>
            <a:ln w="12700" cap="flat" cmpd="sng">
              <a:solidFill>
                <a:srgbClr val="D52A2F"/>
              </a:solidFill>
              <a:prstDash val="dot"/>
              <a:round/>
              <a:headEnd type="none" w="med" len="med"/>
              <a:tailEnd type="none" w="med" len="med"/>
            </a:ln>
          </p:spPr>
        </p:cxnSp>
        <p:sp>
          <p:nvSpPr>
            <p:cNvPr id="72" name="Google Shape;901;p32"/>
            <p:cNvSpPr/>
            <p:nvPr/>
          </p:nvSpPr>
          <p:spPr>
            <a:xfrm>
              <a:off x="5839" y="3191"/>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73" name="Google Shape;902;p32"/>
            <p:cNvCxnSpPr/>
            <p:nvPr/>
          </p:nvCxnSpPr>
          <p:spPr>
            <a:xfrm>
              <a:off x="10461" y="3202"/>
              <a:ext cx="0" cy="0"/>
            </a:xfrm>
            <a:prstGeom prst="straightConnector1">
              <a:avLst/>
            </a:prstGeom>
            <a:noFill/>
            <a:ln w="12700" cap="flat" cmpd="sng">
              <a:solidFill>
                <a:srgbClr val="D52A2F"/>
              </a:solidFill>
              <a:prstDash val="solid"/>
              <a:round/>
              <a:headEnd type="none" w="med" len="med"/>
              <a:tailEnd type="none" w="med" len="med"/>
            </a:ln>
          </p:spPr>
        </p:cxnSp>
        <p:cxnSp>
          <p:nvCxnSpPr>
            <p:cNvPr id="74" name="Google Shape;903;p32"/>
            <p:cNvCxnSpPr/>
            <p:nvPr/>
          </p:nvCxnSpPr>
          <p:spPr>
            <a:xfrm rot="10800000">
              <a:off x="5839" y="3221"/>
              <a:ext cx="0" cy="249"/>
            </a:xfrm>
            <a:prstGeom prst="straightConnector1">
              <a:avLst/>
            </a:prstGeom>
            <a:noFill/>
            <a:ln w="12700" cap="flat" cmpd="sng">
              <a:solidFill>
                <a:srgbClr val="D52A2F"/>
              </a:solidFill>
              <a:prstDash val="dot"/>
              <a:round/>
              <a:headEnd type="none" w="med" len="med"/>
              <a:tailEnd type="none" w="med" len="med"/>
            </a:ln>
          </p:spPr>
        </p:cxnSp>
        <p:cxnSp>
          <p:nvCxnSpPr>
            <p:cNvPr id="75" name="Google Shape;904;p32"/>
            <p:cNvCxnSpPr/>
            <p:nvPr/>
          </p:nvCxnSpPr>
          <p:spPr>
            <a:xfrm>
              <a:off x="1487" y="3508"/>
              <a:ext cx="4332" cy="0"/>
            </a:xfrm>
            <a:prstGeom prst="straightConnector1">
              <a:avLst/>
            </a:prstGeom>
            <a:noFill/>
            <a:ln w="12700" cap="flat" cmpd="sng">
              <a:solidFill>
                <a:srgbClr val="D52A2F"/>
              </a:solidFill>
              <a:prstDash val="dot"/>
              <a:round/>
              <a:headEnd type="none" w="med" len="med"/>
              <a:tailEnd type="none" w="med" len="med"/>
            </a:ln>
          </p:spPr>
        </p:cxnSp>
        <p:cxnSp>
          <p:nvCxnSpPr>
            <p:cNvPr id="76" name="Google Shape;905;p32"/>
            <p:cNvCxnSpPr/>
            <p:nvPr/>
          </p:nvCxnSpPr>
          <p:spPr>
            <a:xfrm>
              <a:off x="1447" y="3508"/>
              <a:ext cx="0" cy="0"/>
            </a:xfrm>
            <a:prstGeom prst="straightConnector1">
              <a:avLst/>
            </a:prstGeom>
            <a:noFill/>
            <a:ln w="12700" cap="flat" cmpd="sng">
              <a:solidFill>
                <a:srgbClr val="D52A2F"/>
              </a:solidFill>
              <a:prstDash val="solid"/>
              <a:round/>
              <a:headEnd type="none" w="med" len="med"/>
              <a:tailEnd type="none" w="med" len="med"/>
            </a:ln>
          </p:spPr>
        </p:cxnSp>
        <p:sp>
          <p:nvSpPr>
            <p:cNvPr id="77" name="Google Shape;906;p32"/>
            <p:cNvSpPr/>
            <p:nvPr/>
          </p:nvSpPr>
          <p:spPr>
            <a:xfrm>
              <a:off x="5839" y="3498"/>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78" name="Google Shape;907;p32"/>
            <p:cNvCxnSpPr/>
            <p:nvPr/>
          </p:nvCxnSpPr>
          <p:spPr>
            <a:xfrm>
              <a:off x="5879" y="3508"/>
              <a:ext cx="4562" cy="0"/>
            </a:xfrm>
            <a:prstGeom prst="straightConnector1">
              <a:avLst/>
            </a:prstGeom>
            <a:noFill/>
            <a:ln w="12700" cap="flat" cmpd="sng">
              <a:solidFill>
                <a:srgbClr val="D52A2F"/>
              </a:solidFill>
              <a:prstDash val="dot"/>
              <a:round/>
              <a:headEnd type="none" w="med" len="med"/>
              <a:tailEnd type="none" w="med" len="med"/>
            </a:ln>
          </p:spPr>
        </p:cxnSp>
        <p:sp>
          <p:nvSpPr>
            <p:cNvPr id="79" name="Google Shape;908;p32"/>
            <p:cNvSpPr/>
            <p:nvPr/>
          </p:nvSpPr>
          <p:spPr>
            <a:xfrm>
              <a:off x="5839" y="3498"/>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80" name="Google Shape;909;p32"/>
            <p:cNvCxnSpPr/>
            <p:nvPr/>
          </p:nvCxnSpPr>
          <p:spPr>
            <a:xfrm>
              <a:off x="10461" y="3508"/>
              <a:ext cx="0" cy="0"/>
            </a:xfrm>
            <a:prstGeom prst="straightConnector1">
              <a:avLst/>
            </a:prstGeom>
            <a:noFill/>
            <a:ln w="12700" cap="flat" cmpd="sng">
              <a:solidFill>
                <a:srgbClr val="D52A2F"/>
              </a:solidFill>
              <a:prstDash val="solid"/>
              <a:round/>
              <a:headEnd type="none" w="med" len="med"/>
              <a:tailEnd type="none" w="med" len="med"/>
            </a:ln>
          </p:spPr>
        </p:cxnSp>
        <p:cxnSp>
          <p:nvCxnSpPr>
            <p:cNvPr id="81" name="Google Shape;910;p32"/>
            <p:cNvCxnSpPr/>
            <p:nvPr/>
          </p:nvCxnSpPr>
          <p:spPr>
            <a:xfrm rot="10800000">
              <a:off x="5839" y="3528"/>
              <a:ext cx="0" cy="487"/>
            </a:xfrm>
            <a:prstGeom prst="straightConnector1">
              <a:avLst/>
            </a:prstGeom>
            <a:noFill/>
            <a:ln w="12700" cap="flat" cmpd="sng">
              <a:solidFill>
                <a:srgbClr val="D52A2F"/>
              </a:solidFill>
              <a:prstDash val="dot"/>
              <a:round/>
              <a:headEnd type="none" w="med" len="med"/>
              <a:tailEnd type="none" w="med" len="med"/>
            </a:ln>
          </p:spPr>
        </p:cxnSp>
        <p:cxnSp>
          <p:nvCxnSpPr>
            <p:cNvPr id="82" name="Google Shape;911;p32"/>
            <p:cNvCxnSpPr/>
            <p:nvPr/>
          </p:nvCxnSpPr>
          <p:spPr>
            <a:xfrm>
              <a:off x="1487" y="4054"/>
              <a:ext cx="4332" cy="0"/>
            </a:xfrm>
            <a:prstGeom prst="straightConnector1">
              <a:avLst/>
            </a:prstGeom>
            <a:noFill/>
            <a:ln w="12700" cap="flat" cmpd="sng">
              <a:solidFill>
                <a:srgbClr val="D52A2F"/>
              </a:solidFill>
              <a:prstDash val="dot"/>
              <a:round/>
              <a:headEnd type="none" w="med" len="med"/>
              <a:tailEnd type="none" w="med" len="med"/>
            </a:ln>
          </p:spPr>
        </p:cxnSp>
        <p:cxnSp>
          <p:nvCxnSpPr>
            <p:cNvPr id="83" name="Google Shape;912;p32"/>
            <p:cNvCxnSpPr/>
            <p:nvPr/>
          </p:nvCxnSpPr>
          <p:spPr>
            <a:xfrm>
              <a:off x="1447" y="4054"/>
              <a:ext cx="0" cy="0"/>
            </a:xfrm>
            <a:prstGeom prst="straightConnector1">
              <a:avLst/>
            </a:prstGeom>
            <a:noFill/>
            <a:ln w="12700" cap="flat" cmpd="sng">
              <a:solidFill>
                <a:srgbClr val="D52A2F"/>
              </a:solidFill>
              <a:prstDash val="solid"/>
              <a:round/>
              <a:headEnd type="none" w="med" len="med"/>
              <a:tailEnd type="none" w="med" len="med"/>
            </a:ln>
          </p:spPr>
        </p:cxnSp>
        <p:sp>
          <p:nvSpPr>
            <p:cNvPr id="84" name="Google Shape;913;p32"/>
            <p:cNvSpPr/>
            <p:nvPr/>
          </p:nvSpPr>
          <p:spPr>
            <a:xfrm>
              <a:off x="5839" y="404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85" name="Google Shape;914;p32"/>
            <p:cNvCxnSpPr/>
            <p:nvPr/>
          </p:nvCxnSpPr>
          <p:spPr>
            <a:xfrm>
              <a:off x="5879" y="4054"/>
              <a:ext cx="4562" cy="0"/>
            </a:xfrm>
            <a:prstGeom prst="straightConnector1">
              <a:avLst/>
            </a:prstGeom>
            <a:noFill/>
            <a:ln w="12700" cap="flat" cmpd="sng">
              <a:solidFill>
                <a:srgbClr val="D52A2F"/>
              </a:solidFill>
              <a:prstDash val="dot"/>
              <a:round/>
              <a:headEnd type="none" w="med" len="med"/>
              <a:tailEnd type="none" w="med" len="med"/>
            </a:ln>
          </p:spPr>
        </p:cxnSp>
        <p:sp>
          <p:nvSpPr>
            <p:cNvPr id="86" name="Google Shape;915;p32"/>
            <p:cNvSpPr/>
            <p:nvPr/>
          </p:nvSpPr>
          <p:spPr>
            <a:xfrm>
              <a:off x="5839" y="404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87" name="Google Shape;916;p32"/>
            <p:cNvCxnSpPr/>
            <p:nvPr/>
          </p:nvCxnSpPr>
          <p:spPr>
            <a:xfrm>
              <a:off x="10461" y="4054"/>
              <a:ext cx="0" cy="0"/>
            </a:xfrm>
            <a:prstGeom prst="straightConnector1">
              <a:avLst/>
            </a:prstGeom>
            <a:noFill/>
            <a:ln w="12700" cap="flat" cmpd="sng">
              <a:solidFill>
                <a:srgbClr val="D52A2F"/>
              </a:solidFill>
              <a:prstDash val="solid"/>
              <a:round/>
              <a:headEnd type="none" w="med" len="med"/>
              <a:tailEnd type="none" w="med" len="med"/>
            </a:ln>
          </p:spPr>
        </p:cxnSp>
        <p:cxnSp>
          <p:nvCxnSpPr>
            <p:cNvPr id="88" name="Google Shape;917;p32"/>
            <p:cNvCxnSpPr/>
            <p:nvPr/>
          </p:nvCxnSpPr>
          <p:spPr>
            <a:xfrm rot="10800000">
              <a:off x="5839" y="4074"/>
              <a:ext cx="0" cy="381"/>
            </a:xfrm>
            <a:prstGeom prst="straightConnector1">
              <a:avLst/>
            </a:prstGeom>
            <a:noFill/>
            <a:ln w="12700" cap="flat" cmpd="sng">
              <a:solidFill>
                <a:srgbClr val="D52A2F"/>
              </a:solidFill>
              <a:prstDash val="dot"/>
              <a:round/>
              <a:headEnd type="none" w="med" len="med"/>
              <a:tailEnd type="none" w="med" len="med"/>
            </a:ln>
          </p:spPr>
        </p:cxnSp>
        <p:cxnSp>
          <p:nvCxnSpPr>
            <p:cNvPr id="89" name="Google Shape;918;p32"/>
            <p:cNvCxnSpPr/>
            <p:nvPr/>
          </p:nvCxnSpPr>
          <p:spPr>
            <a:xfrm>
              <a:off x="1487" y="4495"/>
              <a:ext cx="4332" cy="0"/>
            </a:xfrm>
            <a:prstGeom prst="straightConnector1">
              <a:avLst/>
            </a:prstGeom>
            <a:noFill/>
            <a:ln w="12700" cap="flat" cmpd="sng">
              <a:solidFill>
                <a:srgbClr val="D52A2F"/>
              </a:solidFill>
              <a:prstDash val="dot"/>
              <a:round/>
              <a:headEnd type="none" w="med" len="med"/>
              <a:tailEnd type="none" w="med" len="med"/>
            </a:ln>
          </p:spPr>
        </p:cxnSp>
        <p:cxnSp>
          <p:nvCxnSpPr>
            <p:cNvPr id="90" name="Google Shape;919;p32"/>
            <p:cNvCxnSpPr/>
            <p:nvPr/>
          </p:nvCxnSpPr>
          <p:spPr>
            <a:xfrm>
              <a:off x="1447" y="4495"/>
              <a:ext cx="0" cy="0"/>
            </a:xfrm>
            <a:prstGeom prst="straightConnector1">
              <a:avLst/>
            </a:prstGeom>
            <a:noFill/>
            <a:ln w="12700" cap="flat" cmpd="sng">
              <a:solidFill>
                <a:srgbClr val="D52A2F"/>
              </a:solidFill>
              <a:prstDash val="solid"/>
              <a:round/>
              <a:headEnd type="none" w="med" len="med"/>
              <a:tailEnd type="none" w="med" len="med"/>
            </a:ln>
          </p:spPr>
        </p:cxnSp>
        <p:sp>
          <p:nvSpPr>
            <p:cNvPr id="91" name="Google Shape;920;p32"/>
            <p:cNvSpPr/>
            <p:nvPr/>
          </p:nvSpPr>
          <p:spPr>
            <a:xfrm>
              <a:off x="5839" y="448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92" name="Google Shape;921;p32"/>
            <p:cNvCxnSpPr/>
            <p:nvPr/>
          </p:nvCxnSpPr>
          <p:spPr>
            <a:xfrm>
              <a:off x="5879" y="4495"/>
              <a:ext cx="4562" cy="0"/>
            </a:xfrm>
            <a:prstGeom prst="straightConnector1">
              <a:avLst/>
            </a:prstGeom>
            <a:noFill/>
            <a:ln w="12700" cap="flat" cmpd="sng">
              <a:solidFill>
                <a:srgbClr val="D52A2F"/>
              </a:solidFill>
              <a:prstDash val="dot"/>
              <a:round/>
              <a:headEnd type="none" w="med" len="med"/>
              <a:tailEnd type="none" w="med" len="med"/>
            </a:ln>
          </p:spPr>
        </p:cxnSp>
        <p:sp>
          <p:nvSpPr>
            <p:cNvPr id="93" name="Google Shape;922;p32"/>
            <p:cNvSpPr/>
            <p:nvPr/>
          </p:nvSpPr>
          <p:spPr>
            <a:xfrm>
              <a:off x="5839" y="448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cxnSp>
          <p:nvCxnSpPr>
            <p:cNvPr id="94" name="Google Shape;923;p32"/>
            <p:cNvCxnSpPr/>
            <p:nvPr/>
          </p:nvCxnSpPr>
          <p:spPr>
            <a:xfrm>
              <a:off x="10461" y="4495"/>
              <a:ext cx="0" cy="0"/>
            </a:xfrm>
            <a:prstGeom prst="straightConnector1">
              <a:avLst/>
            </a:prstGeom>
            <a:noFill/>
            <a:ln w="12700" cap="flat" cmpd="sng">
              <a:solidFill>
                <a:srgbClr val="D52A2F"/>
              </a:solidFill>
              <a:prstDash val="solid"/>
              <a:round/>
              <a:headEnd type="none" w="med" len="med"/>
              <a:tailEnd type="none" w="med" len="med"/>
            </a:ln>
          </p:spPr>
        </p:cxnSp>
        <p:cxnSp>
          <p:nvCxnSpPr>
            <p:cNvPr id="95" name="Google Shape;924;p32"/>
            <p:cNvCxnSpPr/>
            <p:nvPr/>
          </p:nvCxnSpPr>
          <p:spPr>
            <a:xfrm rot="10800000">
              <a:off x="5839" y="4515"/>
              <a:ext cx="0" cy="375"/>
            </a:xfrm>
            <a:prstGeom prst="straightConnector1">
              <a:avLst/>
            </a:prstGeom>
            <a:noFill/>
            <a:ln w="12700" cap="flat" cmpd="sng">
              <a:solidFill>
                <a:srgbClr val="D52A2F"/>
              </a:solidFill>
              <a:prstDash val="dot"/>
              <a:round/>
              <a:headEnd type="none" w="med" len="med"/>
              <a:tailEnd type="none" w="med" len="med"/>
            </a:ln>
          </p:spPr>
        </p:cxnSp>
        <p:cxnSp>
          <p:nvCxnSpPr>
            <p:cNvPr id="96" name="Google Shape;925;p32"/>
            <p:cNvCxnSpPr/>
            <p:nvPr/>
          </p:nvCxnSpPr>
          <p:spPr>
            <a:xfrm>
              <a:off x="5839" y="4929"/>
              <a:ext cx="0" cy="0"/>
            </a:xfrm>
            <a:prstGeom prst="straightConnector1">
              <a:avLst/>
            </a:prstGeom>
            <a:noFill/>
            <a:ln w="12700" cap="flat" cmpd="sng">
              <a:solidFill>
                <a:srgbClr val="D52A2F"/>
              </a:solidFill>
              <a:prstDash val="solid"/>
              <a:round/>
              <a:headEnd type="none" w="med" len="med"/>
              <a:tailEnd type="none" w="med" len="med"/>
            </a:ln>
          </p:spPr>
        </p:cxnSp>
        <p:sp>
          <p:nvSpPr>
            <p:cNvPr id="97" name="Google Shape;926;p32"/>
            <p:cNvSpPr/>
            <p:nvPr/>
          </p:nvSpPr>
          <p:spPr>
            <a:xfrm>
              <a:off x="5839" y="4484"/>
              <a:ext cx="2" cy="20"/>
            </a:xfrm>
            <a:custGeom>
              <a:avLst/>
              <a:gdLst/>
              <a:ahLst/>
              <a:cxnLst/>
              <a:rect l="l" t="t" r="r" b="b"/>
              <a:pathLst>
                <a:path w="120000" h="20" extrusionOk="0">
                  <a:moveTo>
                    <a:pt x="0" y="20"/>
                  </a:moveTo>
                  <a:lnTo>
                    <a:pt x="0" y="0"/>
                  </a:lnTo>
                  <a:lnTo>
                    <a:pt x="0" y="2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
          <p:nvSpPr>
            <p:cNvPr id="98" name="Google Shape;927;p32"/>
            <p:cNvSpPr txBox="1"/>
            <p:nvPr/>
          </p:nvSpPr>
          <p:spPr>
            <a:xfrm>
              <a:off x="1607" y="779"/>
              <a:ext cx="3632" cy="481"/>
            </a:xfrm>
            <a:prstGeom prst="rect">
              <a:avLst/>
            </a:prstGeom>
            <a:noFill/>
            <a:ln>
              <a:noFill/>
            </a:ln>
          </p:spPr>
          <p:txBody>
            <a:bodyPr spcFirstLastPara="1" wrap="square" lIns="0" tIns="0" rIns="0" bIns="0" anchor="t" anchorCtr="0">
              <a:noAutofit/>
            </a:bodyPr>
            <a:lstStyle/>
            <a:p>
              <a:pPr marL="171450" marR="11430" lvl="0" indent="-171450" algn="l" rtl="0">
                <a:lnSpc>
                  <a:spcPct val="98000"/>
                </a:lnSpc>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Sample selection is based on the subjective judgement of the researcher</a:t>
              </a:r>
              <a:endParaRPr sz="1100" b="1">
                <a:solidFill>
                  <a:schemeClr val="dk1"/>
                </a:solidFill>
                <a:latin typeface="Tahoma"/>
                <a:ea typeface="Tahoma"/>
                <a:cs typeface="Tahoma"/>
                <a:sym typeface="Tahoma"/>
              </a:endParaRPr>
            </a:p>
          </p:txBody>
        </p:sp>
        <p:sp>
          <p:nvSpPr>
            <p:cNvPr id="99" name="Google Shape;928;p32"/>
            <p:cNvSpPr txBox="1"/>
            <p:nvPr/>
          </p:nvSpPr>
          <p:spPr>
            <a:xfrm>
              <a:off x="6019" y="899"/>
              <a:ext cx="2543" cy="241"/>
            </a:xfrm>
            <a:prstGeom prst="rect">
              <a:avLst/>
            </a:prstGeom>
            <a:noFill/>
            <a:ln>
              <a:noFill/>
            </a:ln>
          </p:spPr>
          <p:txBody>
            <a:bodyPr spcFirstLastPara="1" wrap="square" lIns="0" tIns="0" rIns="0" bIns="0" anchor="t" anchorCtr="0">
              <a:noAutofit/>
            </a:bodyPr>
            <a:lstStyle/>
            <a:p>
              <a:pPr marL="231140" marR="139065" lvl="0" indent="-127635" algn="l" rtl="0">
                <a:lnSpc>
                  <a:spcPct val="104999"/>
                </a:lnSpc>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Sample is selected at random</a:t>
              </a:r>
              <a:endParaRPr sz="1000" b="1">
                <a:solidFill>
                  <a:schemeClr val="dk1"/>
                </a:solidFill>
                <a:latin typeface="Tahoma"/>
                <a:ea typeface="Tahoma"/>
                <a:cs typeface="Tahoma"/>
                <a:sym typeface="Tahoma"/>
              </a:endParaRPr>
            </a:p>
          </p:txBody>
        </p:sp>
        <p:sp>
          <p:nvSpPr>
            <p:cNvPr id="100" name="Google Shape;929;p32"/>
            <p:cNvSpPr txBox="1"/>
            <p:nvPr/>
          </p:nvSpPr>
          <p:spPr>
            <a:xfrm>
              <a:off x="5849" y="4504"/>
              <a:ext cx="4617" cy="435"/>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Conclusive findings</a:t>
              </a:r>
              <a:endParaRPr sz="1000" b="1">
                <a:solidFill>
                  <a:schemeClr val="dk1"/>
                </a:solidFill>
                <a:latin typeface="Tahoma"/>
                <a:ea typeface="Tahoma"/>
                <a:cs typeface="Tahoma"/>
                <a:sym typeface="Tahoma"/>
              </a:endParaRPr>
            </a:p>
          </p:txBody>
        </p:sp>
        <p:sp>
          <p:nvSpPr>
            <p:cNvPr id="101" name="Google Shape;930;p32"/>
            <p:cNvSpPr txBox="1"/>
            <p:nvPr/>
          </p:nvSpPr>
          <p:spPr>
            <a:xfrm>
              <a:off x="1442" y="4504"/>
              <a:ext cx="4388" cy="435"/>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Exploratory findings</a:t>
              </a:r>
              <a:endParaRPr sz="1000" b="1">
                <a:solidFill>
                  <a:schemeClr val="dk1"/>
                </a:solidFill>
                <a:latin typeface="Tahoma"/>
                <a:ea typeface="Tahoma"/>
                <a:cs typeface="Tahoma"/>
                <a:sym typeface="Tahoma"/>
              </a:endParaRPr>
            </a:p>
          </p:txBody>
        </p:sp>
        <p:sp>
          <p:nvSpPr>
            <p:cNvPr id="102" name="Google Shape;931;p32"/>
            <p:cNvSpPr txBox="1"/>
            <p:nvPr/>
          </p:nvSpPr>
          <p:spPr>
            <a:xfrm>
              <a:off x="5849" y="4064"/>
              <a:ext cx="4617" cy="421"/>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Finding the right respondents can prove challenging</a:t>
              </a:r>
              <a:endParaRPr sz="1000" b="1">
                <a:solidFill>
                  <a:schemeClr val="dk1"/>
                </a:solidFill>
                <a:latin typeface="Tahoma"/>
                <a:ea typeface="Tahoma"/>
                <a:cs typeface="Tahoma"/>
                <a:sym typeface="Tahoma"/>
              </a:endParaRPr>
            </a:p>
          </p:txBody>
        </p:sp>
        <p:sp>
          <p:nvSpPr>
            <p:cNvPr id="103" name="Google Shape;932;p32"/>
            <p:cNvSpPr txBox="1"/>
            <p:nvPr/>
          </p:nvSpPr>
          <p:spPr>
            <a:xfrm>
              <a:off x="1442" y="4064"/>
              <a:ext cx="4388" cy="421"/>
            </a:xfrm>
            <a:prstGeom prst="rect">
              <a:avLst/>
            </a:prstGeom>
            <a:noFill/>
            <a:ln>
              <a:noFill/>
            </a:ln>
          </p:spPr>
          <p:txBody>
            <a:bodyPr spcFirstLastPara="1" wrap="square" lIns="0" tIns="0" rIns="0" bIns="0" anchor="t" anchorCtr="0">
              <a:noAutofit/>
            </a:bodyPr>
            <a:lstStyle/>
            <a:p>
              <a:pPr marL="274955" marR="139065"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Finding the right respondents is easy</a:t>
              </a:r>
              <a:endParaRPr sz="1000" b="1">
                <a:solidFill>
                  <a:schemeClr val="dk1"/>
                </a:solidFill>
                <a:latin typeface="Tahoma"/>
                <a:ea typeface="Tahoma"/>
                <a:cs typeface="Tahoma"/>
                <a:sym typeface="Tahoma"/>
              </a:endParaRPr>
            </a:p>
          </p:txBody>
        </p:sp>
        <p:sp>
          <p:nvSpPr>
            <p:cNvPr id="104" name="Google Shape;933;p32"/>
            <p:cNvSpPr txBox="1"/>
            <p:nvPr/>
          </p:nvSpPr>
          <p:spPr>
            <a:xfrm>
              <a:off x="5849" y="3518"/>
              <a:ext cx="4617" cy="526"/>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Useful to create an accurate sample</a:t>
              </a:r>
              <a:endParaRPr sz="1000" b="1">
                <a:solidFill>
                  <a:schemeClr val="dk1"/>
                </a:solidFill>
                <a:latin typeface="Tahoma"/>
                <a:ea typeface="Tahoma"/>
                <a:cs typeface="Tahoma"/>
                <a:sym typeface="Tahoma"/>
              </a:endParaRPr>
            </a:p>
          </p:txBody>
        </p:sp>
        <p:sp>
          <p:nvSpPr>
            <p:cNvPr id="105" name="Google Shape;934;p32"/>
            <p:cNvSpPr txBox="1"/>
            <p:nvPr/>
          </p:nvSpPr>
          <p:spPr>
            <a:xfrm>
              <a:off x="1442" y="3518"/>
              <a:ext cx="4388" cy="526"/>
            </a:xfrm>
            <a:prstGeom prst="rect">
              <a:avLst/>
            </a:prstGeom>
            <a:noFill/>
            <a:ln>
              <a:noFill/>
            </a:ln>
          </p:spPr>
          <p:txBody>
            <a:bodyPr spcFirstLastPara="1" wrap="square" lIns="0" tIns="0" rIns="0" bIns="0" anchor="t" anchorCtr="0">
              <a:noAutofit/>
            </a:bodyPr>
            <a:lstStyle/>
            <a:p>
              <a:pPr marL="274955" marR="139065"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Sample does not accurately represent the population</a:t>
              </a:r>
              <a:endParaRPr sz="1000" b="1">
                <a:solidFill>
                  <a:schemeClr val="dk1"/>
                </a:solidFill>
                <a:latin typeface="Tahoma"/>
                <a:ea typeface="Tahoma"/>
                <a:cs typeface="Tahoma"/>
                <a:sym typeface="Tahoma"/>
              </a:endParaRPr>
            </a:p>
          </p:txBody>
        </p:sp>
        <p:sp>
          <p:nvSpPr>
            <p:cNvPr id="106" name="Google Shape;935;p32"/>
            <p:cNvSpPr txBox="1"/>
            <p:nvPr/>
          </p:nvSpPr>
          <p:spPr>
            <a:xfrm>
              <a:off x="5849" y="3211"/>
              <a:ext cx="4617" cy="287"/>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Useful when the population is diverse</a:t>
              </a:r>
              <a:endParaRPr sz="1000" b="1">
                <a:solidFill>
                  <a:schemeClr val="dk1"/>
                </a:solidFill>
                <a:latin typeface="Tahoma"/>
                <a:ea typeface="Tahoma"/>
                <a:cs typeface="Tahoma"/>
                <a:sym typeface="Tahoma"/>
              </a:endParaRPr>
            </a:p>
          </p:txBody>
        </p:sp>
        <p:sp>
          <p:nvSpPr>
            <p:cNvPr id="107" name="Google Shape;936;p32"/>
            <p:cNvSpPr txBox="1"/>
            <p:nvPr/>
          </p:nvSpPr>
          <p:spPr>
            <a:xfrm>
              <a:off x="1442" y="3211"/>
              <a:ext cx="4388" cy="287"/>
            </a:xfrm>
            <a:prstGeom prst="rect">
              <a:avLst/>
            </a:prstGeom>
            <a:noFill/>
            <a:ln>
              <a:noFill/>
            </a:ln>
          </p:spPr>
          <p:txBody>
            <a:bodyPr spcFirstLastPara="1" wrap="square" lIns="0" tIns="0" rIns="0" bIns="0" anchor="t" anchorCtr="0">
              <a:noAutofit/>
            </a:bodyPr>
            <a:lstStyle/>
            <a:p>
              <a:pPr marL="274955" marR="139065"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Useful when the population has similar traits</a:t>
              </a:r>
              <a:endParaRPr sz="1000" b="1">
                <a:solidFill>
                  <a:schemeClr val="dk1"/>
                </a:solidFill>
                <a:latin typeface="Tahoma"/>
                <a:ea typeface="Tahoma"/>
                <a:cs typeface="Tahoma"/>
                <a:sym typeface="Tahoma"/>
              </a:endParaRPr>
            </a:p>
          </p:txBody>
        </p:sp>
        <p:sp>
          <p:nvSpPr>
            <p:cNvPr id="108" name="Google Shape;937;p32"/>
            <p:cNvSpPr txBox="1"/>
            <p:nvPr/>
          </p:nvSpPr>
          <p:spPr>
            <a:xfrm>
              <a:off x="5849" y="2814"/>
              <a:ext cx="4617" cy="378"/>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Useful to reduce sampling bias</a:t>
              </a:r>
              <a:endParaRPr sz="1000" b="1">
                <a:solidFill>
                  <a:schemeClr val="dk1"/>
                </a:solidFill>
                <a:latin typeface="Tahoma"/>
                <a:ea typeface="Tahoma"/>
                <a:cs typeface="Tahoma"/>
                <a:sym typeface="Tahoma"/>
              </a:endParaRPr>
            </a:p>
          </p:txBody>
        </p:sp>
        <p:sp>
          <p:nvSpPr>
            <p:cNvPr id="109" name="Google Shape;938;p32"/>
            <p:cNvSpPr txBox="1"/>
            <p:nvPr/>
          </p:nvSpPr>
          <p:spPr>
            <a:xfrm>
              <a:off x="1442" y="2814"/>
              <a:ext cx="4388" cy="378"/>
            </a:xfrm>
            <a:prstGeom prst="rect">
              <a:avLst/>
            </a:prstGeom>
            <a:noFill/>
            <a:ln>
              <a:noFill/>
            </a:ln>
          </p:spPr>
          <p:txBody>
            <a:bodyPr spcFirstLastPara="1" wrap="square" lIns="0" tIns="0" rIns="0" bIns="0" anchor="t" anchorCtr="0">
              <a:noAutofit/>
            </a:bodyPr>
            <a:lstStyle/>
            <a:p>
              <a:pPr marL="274955" marR="139065"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Sampling bias may not be considered</a:t>
              </a:r>
              <a:endParaRPr sz="1000" b="1">
                <a:solidFill>
                  <a:schemeClr val="dk1"/>
                </a:solidFill>
                <a:latin typeface="Tahoma"/>
                <a:ea typeface="Tahoma"/>
                <a:cs typeface="Tahoma"/>
                <a:sym typeface="Tahoma"/>
              </a:endParaRPr>
            </a:p>
          </p:txBody>
        </p:sp>
        <p:sp>
          <p:nvSpPr>
            <p:cNvPr id="110" name="Google Shape;939;p32"/>
            <p:cNvSpPr txBox="1"/>
            <p:nvPr/>
          </p:nvSpPr>
          <p:spPr>
            <a:xfrm>
              <a:off x="5849" y="2189"/>
              <a:ext cx="4617" cy="606"/>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Everyone in the population has an equal chance of getting selected</a:t>
              </a:r>
              <a:endParaRPr sz="1000" b="1">
                <a:solidFill>
                  <a:schemeClr val="dk1"/>
                </a:solidFill>
                <a:latin typeface="Tahoma"/>
                <a:ea typeface="Tahoma"/>
                <a:cs typeface="Tahoma"/>
                <a:sym typeface="Tahoma"/>
              </a:endParaRPr>
            </a:p>
          </p:txBody>
        </p:sp>
        <p:sp>
          <p:nvSpPr>
            <p:cNvPr id="111" name="Google Shape;940;p32"/>
            <p:cNvSpPr txBox="1"/>
            <p:nvPr/>
          </p:nvSpPr>
          <p:spPr>
            <a:xfrm>
              <a:off x="1442" y="2189"/>
              <a:ext cx="4388" cy="606"/>
            </a:xfrm>
            <a:prstGeom prst="rect">
              <a:avLst/>
            </a:prstGeom>
            <a:noFill/>
            <a:ln>
              <a:noFill/>
            </a:ln>
          </p:spPr>
          <p:txBody>
            <a:bodyPr spcFirstLastPara="1" wrap="square" lIns="0" tIns="0" rIns="0" bIns="0" anchor="t" anchorCtr="0">
              <a:noAutofit/>
            </a:bodyPr>
            <a:lstStyle/>
            <a:p>
              <a:pPr marL="274955" marR="139065"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Not everyone from the population has an equal chance of getting selected</a:t>
              </a:r>
              <a:endParaRPr sz="1000" b="1">
                <a:solidFill>
                  <a:schemeClr val="dk1"/>
                </a:solidFill>
                <a:latin typeface="Tahoma"/>
                <a:ea typeface="Tahoma"/>
                <a:cs typeface="Tahoma"/>
                <a:sym typeface="Tahoma"/>
              </a:endParaRPr>
            </a:p>
          </p:txBody>
        </p:sp>
        <p:sp>
          <p:nvSpPr>
            <p:cNvPr id="112" name="Google Shape;941;p32"/>
            <p:cNvSpPr txBox="1"/>
            <p:nvPr/>
          </p:nvSpPr>
          <p:spPr>
            <a:xfrm>
              <a:off x="5849" y="1784"/>
              <a:ext cx="4617" cy="386"/>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Statistical inference</a:t>
              </a:r>
              <a:endParaRPr sz="1000" b="1">
                <a:solidFill>
                  <a:schemeClr val="dk1"/>
                </a:solidFill>
                <a:latin typeface="Tahoma"/>
                <a:ea typeface="Tahoma"/>
                <a:cs typeface="Tahoma"/>
                <a:sym typeface="Tahoma"/>
              </a:endParaRPr>
            </a:p>
          </p:txBody>
        </p:sp>
        <p:sp>
          <p:nvSpPr>
            <p:cNvPr id="113" name="Google Shape;942;p32"/>
            <p:cNvSpPr txBox="1"/>
            <p:nvPr/>
          </p:nvSpPr>
          <p:spPr>
            <a:xfrm>
              <a:off x="1442" y="1784"/>
              <a:ext cx="4388" cy="386"/>
            </a:xfrm>
            <a:prstGeom prst="rect">
              <a:avLst/>
            </a:prstGeom>
            <a:noFill/>
            <a:ln>
              <a:noFill/>
            </a:ln>
          </p:spPr>
          <p:txBody>
            <a:bodyPr spcFirstLastPara="1" wrap="square" lIns="0" tIns="0" rIns="0" bIns="0" anchor="t" anchorCtr="0">
              <a:noAutofit/>
            </a:bodyPr>
            <a:lstStyle/>
            <a:p>
              <a:pPr marL="274955" marR="0"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Analytical inference</a:t>
              </a:r>
              <a:endParaRPr sz="1000" b="1">
                <a:solidFill>
                  <a:schemeClr val="dk1"/>
                </a:solidFill>
                <a:latin typeface="Tahoma"/>
                <a:ea typeface="Tahoma"/>
                <a:cs typeface="Tahoma"/>
                <a:sym typeface="Tahoma"/>
              </a:endParaRPr>
            </a:p>
          </p:txBody>
        </p:sp>
        <p:sp>
          <p:nvSpPr>
            <p:cNvPr id="114" name="Google Shape;943;p32"/>
            <p:cNvSpPr txBox="1"/>
            <p:nvPr/>
          </p:nvSpPr>
          <p:spPr>
            <a:xfrm>
              <a:off x="5849" y="1369"/>
              <a:ext cx="4617" cy="395"/>
            </a:xfrm>
            <a:prstGeom prst="rect">
              <a:avLst/>
            </a:prstGeom>
            <a:noFill/>
            <a:ln>
              <a:noFill/>
            </a:ln>
          </p:spPr>
          <p:txBody>
            <a:bodyPr spcFirstLastPara="1" wrap="square" lIns="0" tIns="0" rIns="0" bIns="0" anchor="t" anchorCtr="0">
              <a:noAutofit/>
            </a:bodyPr>
            <a:lstStyle/>
            <a:p>
              <a:pPr marL="231140" marR="139065" lvl="0" indent="-127635" algn="l" rtl="0">
                <a:spcBef>
                  <a:spcPts val="0"/>
                </a:spcBef>
                <a:spcAft>
                  <a:spcPts val="0"/>
                </a:spcAft>
                <a:buClr>
                  <a:schemeClr val="dk1"/>
                </a:buClr>
                <a:buSzPts val="1000"/>
                <a:buFont typeface="Tahoma"/>
                <a:buChar char="•"/>
              </a:pPr>
              <a:r>
                <a:rPr lang="en-US" sz="1000" b="1">
                  <a:solidFill>
                    <a:schemeClr val="dk1"/>
                  </a:solidFill>
                  <a:latin typeface="Tahoma"/>
                  <a:ea typeface="Tahoma"/>
                  <a:cs typeface="Tahoma"/>
                  <a:sym typeface="Tahoma"/>
                </a:rPr>
                <a:t>Objective method</a:t>
              </a:r>
              <a:endParaRPr sz="1000" b="1">
                <a:solidFill>
                  <a:schemeClr val="dk1"/>
                </a:solidFill>
                <a:latin typeface="Tahoma"/>
                <a:ea typeface="Tahoma"/>
                <a:cs typeface="Tahoma"/>
                <a:sym typeface="Tahoma"/>
              </a:endParaRPr>
            </a:p>
          </p:txBody>
        </p:sp>
        <p:sp>
          <p:nvSpPr>
            <p:cNvPr id="115" name="Google Shape;944;p32"/>
            <p:cNvSpPr txBox="1"/>
            <p:nvPr/>
          </p:nvSpPr>
          <p:spPr>
            <a:xfrm>
              <a:off x="1442" y="1369"/>
              <a:ext cx="4388" cy="395"/>
            </a:xfrm>
            <a:prstGeom prst="rect">
              <a:avLst/>
            </a:prstGeom>
            <a:noFill/>
            <a:ln>
              <a:noFill/>
            </a:ln>
          </p:spPr>
          <p:txBody>
            <a:bodyPr spcFirstLastPara="1" wrap="square" lIns="0" tIns="0" rIns="0" bIns="0" anchor="t" anchorCtr="0">
              <a:noAutofit/>
            </a:bodyPr>
            <a:lstStyle/>
            <a:p>
              <a:pPr marL="274955" marR="0" lvl="0" indent="-171450" algn="l" rtl="0">
                <a:spcBef>
                  <a:spcPts val="0"/>
                </a:spcBef>
                <a:spcAft>
                  <a:spcPts val="0"/>
                </a:spcAft>
                <a:buClr>
                  <a:schemeClr val="dk1"/>
                </a:buClr>
                <a:buSzPts val="1100"/>
                <a:buFont typeface="Arial"/>
                <a:buChar char="•"/>
              </a:pPr>
              <a:r>
                <a:rPr lang="en-US" sz="1000" b="1">
                  <a:solidFill>
                    <a:schemeClr val="dk1"/>
                  </a:solidFill>
                  <a:latin typeface="Tahoma"/>
                  <a:ea typeface="Tahoma"/>
                  <a:cs typeface="Tahoma"/>
                  <a:sym typeface="Tahoma"/>
                </a:rPr>
                <a:t>Subjective method</a:t>
              </a:r>
              <a:endParaRPr sz="1000" b="1">
                <a:solidFill>
                  <a:schemeClr val="dk1"/>
                </a:solidFill>
                <a:latin typeface="Tahoma"/>
                <a:ea typeface="Tahoma"/>
                <a:cs typeface="Tahoma"/>
                <a:sym typeface="Tahoma"/>
              </a:endParaRPr>
            </a:p>
          </p:txBody>
        </p:sp>
        <p:sp>
          <p:nvSpPr>
            <p:cNvPr id="116" name="Google Shape;945;p32"/>
            <p:cNvSpPr txBox="1"/>
            <p:nvPr/>
          </p:nvSpPr>
          <p:spPr>
            <a:xfrm>
              <a:off x="1417" y="357"/>
              <a:ext cx="9074" cy="316"/>
            </a:xfrm>
            <a:prstGeom prst="rect">
              <a:avLst/>
            </a:prstGeom>
            <a:noFill/>
            <a:ln>
              <a:noFill/>
            </a:ln>
          </p:spPr>
          <p:txBody>
            <a:bodyPr spcFirstLastPara="1" wrap="square" lIns="0" tIns="0" rIns="0" bIns="0" anchor="t" anchorCtr="0">
              <a:noAutofit/>
            </a:bodyPr>
            <a:lstStyle/>
            <a:p>
              <a:pPr marL="450850" marR="0" lvl="0" indent="0" algn="l" rtl="0">
                <a:spcBef>
                  <a:spcPts val="0"/>
                </a:spcBef>
                <a:spcAft>
                  <a:spcPts val="0"/>
                </a:spcAft>
                <a:buNone/>
              </a:pPr>
              <a:r>
                <a:rPr lang="en-US" sz="800" b="1">
                  <a:solidFill>
                    <a:srgbClr val="FFFFFF"/>
                  </a:solidFill>
                  <a:latin typeface="Trebuchet MS"/>
                  <a:ea typeface="Trebuchet MS"/>
                  <a:cs typeface="Trebuchet MS"/>
                  <a:sym typeface="Trebuchet MS"/>
                </a:rPr>
                <a:t>          </a:t>
              </a:r>
              <a:r>
                <a:rPr lang="en-US" sz="1050" b="1">
                  <a:solidFill>
                    <a:srgbClr val="FFFFFF"/>
                  </a:solidFill>
                  <a:latin typeface="Trebuchet MS"/>
                  <a:ea typeface="Trebuchet MS"/>
                  <a:cs typeface="Trebuchet MS"/>
                  <a:sym typeface="Trebuchet MS"/>
                </a:rPr>
                <a:t>Non-random/Probability sampling</a:t>
              </a:r>
              <a:r>
                <a:rPr lang="en-US" sz="800" b="1">
                  <a:solidFill>
                    <a:srgbClr val="FFFFFF"/>
                  </a:solidFill>
                  <a:latin typeface="Trebuchet MS"/>
                  <a:ea typeface="Trebuchet MS"/>
                  <a:cs typeface="Trebuchet MS"/>
                  <a:sym typeface="Trebuchet MS"/>
                </a:rPr>
                <a:t>	                                                </a:t>
              </a:r>
              <a:r>
                <a:rPr lang="en-US" sz="1050" b="1">
                  <a:solidFill>
                    <a:srgbClr val="FFFFFF"/>
                  </a:solidFill>
                  <a:latin typeface="Trebuchet MS"/>
                  <a:ea typeface="Trebuchet MS"/>
                  <a:cs typeface="Trebuchet MS"/>
                  <a:sym typeface="Trebuchet MS"/>
                </a:rPr>
                <a:t>Random sampling</a:t>
              </a:r>
              <a:endParaRPr sz="1050">
                <a:solidFill>
                  <a:schemeClr val="dk1"/>
                </a:solidFill>
                <a:latin typeface="Tahoma"/>
                <a:ea typeface="Tahoma"/>
                <a:cs typeface="Tahoma"/>
                <a:sym typeface="Tahoma"/>
              </a:endParaRPr>
            </a:p>
          </p:txBody>
        </p:sp>
      </p:grpSp>
    </p:spTree>
    <p:extLst>
      <p:ext uri="{BB962C8B-B14F-4D97-AF65-F5344CB8AC3E}">
        <p14:creationId xmlns:p14="http://schemas.microsoft.com/office/powerpoint/2010/main" val="2794988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321847" y="2049049"/>
            <a:ext cx="7896520" cy="2723823"/>
          </a:xfrm>
          <a:prstGeom prst="rect">
            <a:avLst/>
          </a:prstGeom>
        </p:spPr>
        <p:txBody>
          <a:bodyPr wrap="square">
            <a:spAutoFit/>
          </a:bodyPr>
          <a:lstStyle/>
          <a:p>
            <a:pPr marL="0" lvl="1" algn="ctr">
              <a:lnSpc>
                <a:spcPct val="150000"/>
              </a:lnSpc>
              <a:buClr>
                <a:srgbClr val="C00000"/>
              </a:buClr>
              <a:buSzPts val="2000"/>
              <a:buFont typeface="Arial"/>
              <a:buChar char="•"/>
            </a:pPr>
            <a:r>
              <a:rPr lang="en-US" b="1" dirty="0">
                <a:solidFill>
                  <a:srgbClr val="C00000"/>
                </a:solidFill>
                <a:latin typeface="Times New Roman"/>
                <a:ea typeface="Times New Roman"/>
                <a:cs typeface="Times New Roman"/>
                <a:sym typeface="Times New Roman"/>
              </a:rPr>
              <a:t>Determining sample size</a:t>
            </a:r>
          </a:p>
          <a:p>
            <a:pPr marL="285750" lvl="0" indent="-285750">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The size of the sample </a:t>
            </a:r>
            <a:r>
              <a:rPr lang="en-US" sz="1600" b="1" dirty="0">
                <a:solidFill>
                  <a:schemeClr val="dk1"/>
                </a:solidFill>
                <a:latin typeface="Times New Roman"/>
                <a:ea typeface="Times New Roman"/>
                <a:cs typeface="Times New Roman"/>
                <a:sym typeface="Times New Roman"/>
              </a:rPr>
              <a:t>will be determined </a:t>
            </a:r>
            <a:r>
              <a:rPr lang="en-US" sz="1600" b="1" u="sng" dirty="0">
                <a:solidFill>
                  <a:schemeClr val="dk1"/>
                </a:solidFill>
                <a:latin typeface="Times New Roman"/>
                <a:ea typeface="Times New Roman"/>
                <a:cs typeface="Times New Roman"/>
                <a:sym typeface="Times New Roman"/>
              </a:rPr>
              <a:t>by what will be measured, for what purpose and how it will be measured</a:t>
            </a:r>
            <a:r>
              <a:rPr lang="en-US" sz="1600" b="1" dirty="0">
                <a:solidFill>
                  <a:schemeClr val="dk1"/>
                </a:solidFill>
                <a:latin typeface="Times New Roman"/>
                <a:ea typeface="Times New Roman"/>
                <a:cs typeface="Times New Roman"/>
                <a:sym typeface="Times New Roman"/>
              </a:rPr>
              <a:t>. </a:t>
            </a:r>
          </a:p>
          <a:p>
            <a:pPr marL="285750" lvl="0"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size of the sample will also need to ensure, with </a:t>
            </a:r>
            <a:r>
              <a:rPr lang="en-US" sz="1600" b="1" dirty="0">
                <a:solidFill>
                  <a:schemeClr val="accent6"/>
                </a:solidFill>
                <a:latin typeface="Times New Roman"/>
                <a:ea typeface="Times New Roman"/>
                <a:cs typeface="Times New Roman"/>
                <a:sym typeface="Times New Roman"/>
              </a:rPr>
              <a:t>the maximum level of confidence possible</a:t>
            </a:r>
            <a:r>
              <a:rPr lang="en-US" sz="1600" b="1" dirty="0">
                <a:solidFill>
                  <a:schemeClr val="dk1"/>
                </a:solidFill>
                <a:latin typeface="Times New Roman"/>
                <a:ea typeface="Times New Roman"/>
                <a:cs typeface="Times New Roman"/>
                <a:sym typeface="Times New Roman"/>
              </a:rPr>
              <a:t>, that an observed change or </a:t>
            </a:r>
            <a:r>
              <a:rPr lang="en-US" sz="1600" b="1" dirty="0">
                <a:solidFill>
                  <a:srgbClr val="C55A11"/>
                </a:solidFill>
                <a:latin typeface="Times New Roman"/>
                <a:ea typeface="Times New Roman"/>
                <a:cs typeface="Times New Roman"/>
                <a:sym typeface="Times New Roman"/>
              </a:rPr>
              <a:t>difference between groups is the result of the intervention</a:t>
            </a:r>
            <a:r>
              <a:rPr lang="en-US" sz="1600" b="1" dirty="0">
                <a:solidFill>
                  <a:schemeClr val="dk1"/>
                </a:solidFill>
                <a:latin typeface="Times New Roman"/>
                <a:ea typeface="Times New Roman"/>
                <a:cs typeface="Times New Roman"/>
                <a:sym typeface="Times New Roman"/>
              </a:rPr>
              <a:t>, rather than a product of chance. </a:t>
            </a:r>
          </a:p>
          <a:p>
            <a:pPr marL="285750" lvl="0"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However, this may </a:t>
            </a:r>
            <a:r>
              <a:rPr lang="en-US" sz="1600" b="1" dirty="0">
                <a:solidFill>
                  <a:srgbClr val="660066"/>
                </a:solidFill>
                <a:latin typeface="Times New Roman"/>
                <a:ea typeface="Times New Roman"/>
                <a:cs typeface="Times New Roman"/>
                <a:sym typeface="Times New Roman"/>
              </a:rPr>
              <a:t>not always be the case for non-random/purposeful sampling.</a:t>
            </a:r>
          </a:p>
          <a:p>
            <a:pPr marL="285750" lvl="0"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Determining sample size: Random sampling</a:t>
            </a:r>
          </a:p>
          <a:p>
            <a:pPr marL="285750" lvl="0" indent="-285750" algn="ctr">
              <a:buClr>
                <a:srgbClr val="FF0000"/>
              </a:buClr>
              <a:buSzPts val="1800"/>
              <a:buFont typeface="Noto Sans Symbols"/>
              <a:buChar char="⮚"/>
            </a:pPr>
            <a:r>
              <a:rPr lang="en-US" sz="1600" b="1" dirty="0">
                <a:solidFill>
                  <a:srgbClr val="FF0000"/>
                </a:solidFill>
                <a:latin typeface="Times New Roman"/>
                <a:ea typeface="Times New Roman"/>
                <a:cs typeface="Times New Roman"/>
                <a:sym typeface="Times New Roman"/>
              </a:rPr>
              <a:t>When a large number of respondents is required, the appropriate sample size is decided by considering the confidence level and the sampling error</a:t>
            </a:r>
            <a:endParaRPr lang="en-US" sz="1600" dirty="0"/>
          </a:p>
        </p:txBody>
      </p:sp>
      <p:pic>
        <p:nvPicPr>
          <p:cNvPr id="11" name="Google Shape;961;p33"/>
          <p:cNvPicPr preferRelativeResize="0"/>
          <p:nvPr/>
        </p:nvPicPr>
        <p:blipFill rotWithShape="1">
          <a:blip r:embed="rId4">
            <a:alphaModFix/>
          </a:blip>
          <a:srcRect/>
          <a:stretch/>
        </p:blipFill>
        <p:spPr>
          <a:xfrm>
            <a:off x="4302015" y="4772872"/>
            <a:ext cx="5586703" cy="1604647"/>
          </a:xfrm>
          <a:prstGeom prst="rect">
            <a:avLst/>
          </a:prstGeom>
          <a:noFill/>
          <a:ln>
            <a:noFill/>
          </a:ln>
        </p:spPr>
      </p:pic>
    </p:spTree>
    <p:extLst>
      <p:ext uri="{BB962C8B-B14F-4D97-AF65-F5344CB8AC3E}">
        <p14:creationId xmlns:p14="http://schemas.microsoft.com/office/powerpoint/2010/main" val="702035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39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19238" y="3291476"/>
            <a:ext cx="2591670" cy="2667532"/>
          </a:xfrm>
          <a:prstGeom prst="rect">
            <a:avLst/>
          </a:prstGeom>
          <a:noFill/>
          <a:ln>
            <a:noFill/>
          </a:ln>
        </p:spPr>
      </p:pic>
      <p:sp>
        <p:nvSpPr>
          <p:cNvPr id="2" name="Rectangle 1"/>
          <p:cNvSpPr/>
          <p:nvPr/>
        </p:nvSpPr>
        <p:spPr>
          <a:xfrm>
            <a:off x="2812865" y="2053297"/>
            <a:ext cx="8355136" cy="3739485"/>
          </a:xfrm>
          <a:prstGeom prst="rect">
            <a:avLst/>
          </a:prstGeom>
        </p:spPr>
        <p:txBody>
          <a:bodyPr wrap="square">
            <a:spAutoFit/>
          </a:bodyPr>
          <a:lstStyle/>
          <a:p>
            <a:pPr lvl="1" algn="just">
              <a:lnSpc>
                <a:spcPct val="150000"/>
              </a:lnSpc>
            </a:pPr>
            <a:r>
              <a:rPr lang="en-US" b="1" dirty="0">
                <a:solidFill>
                  <a:srgbClr val="0070C0"/>
                </a:solidFill>
                <a:latin typeface="Times New Roman"/>
                <a:ea typeface="Times New Roman"/>
                <a:cs typeface="Times New Roman"/>
                <a:sym typeface="Times New Roman"/>
              </a:rPr>
              <a:t> 3. Methods, approaches and tools for monitoring and evaluation</a:t>
            </a:r>
          </a:p>
          <a:p>
            <a:pPr marL="742950" lvl="1"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Methods for and approaches to data collection are systematic procedures and useful to support the process of designing data collection tools. Generally,</a:t>
            </a:r>
            <a:r>
              <a:rPr lang="en-US" sz="1400" b="1" dirty="0">
                <a:solidFill>
                  <a:srgbClr val="FF0000"/>
                </a:solidFill>
                <a:latin typeface="Times New Roman"/>
                <a:ea typeface="Times New Roman"/>
                <a:cs typeface="Times New Roman"/>
                <a:sym typeface="Times New Roman"/>
              </a:rPr>
              <a:t> a mixture of qualitative and quantitative </a:t>
            </a:r>
            <a:r>
              <a:rPr lang="en-US" sz="1400" b="1" dirty="0">
                <a:solidFill>
                  <a:schemeClr val="dk1"/>
                </a:solidFill>
                <a:latin typeface="Times New Roman"/>
                <a:ea typeface="Times New Roman"/>
                <a:cs typeface="Times New Roman"/>
                <a:sym typeface="Times New Roman"/>
              </a:rPr>
              <a:t>methods and approaches to data collection are used.</a:t>
            </a:r>
            <a:endParaRPr lang="en-US" sz="1600" dirty="0"/>
          </a:p>
          <a:p>
            <a:pPr marL="742950" lvl="1"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Although there are multiple definitions for these concepts, quantitative methods and approaches can be viewed as being based on numerical data that can be </a:t>
            </a:r>
            <a:r>
              <a:rPr lang="en-US" sz="1400" b="1" dirty="0" err="1">
                <a:solidFill>
                  <a:schemeClr val="dk1"/>
                </a:solidFill>
                <a:latin typeface="Times New Roman"/>
                <a:ea typeface="Times New Roman"/>
                <a:cs typeface="Times New Roman"/>
                <a:sym typeface="Times New Roman"/>
              </a:rPr>
              <a:t>analysed</a:t>
            </a:r>
            <a:r>
              <a:rPr lang="en-US" sz="1400" b="1" dirty="0">
                <a:solidFill>
                  <a:schemeClr val="dk1"/>
                </a:solidFill>
                <a:latin typeface="Times New Roman"/>
                <a:ea typeface="Times New Roman"/>
                <a:cs typeface="Times New Roman"/>
                <a:sym typeface="Times New Roman"/>
              </a:rPr>
              <a:t> using statistics.</a:t>
            </a:r>
            <a:endParaRPr lang="en-US" sz="1600" dirty="0"/>
          </a:p>
          <a:p>
            <a:pPr marL="742950" lvl="1"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 They focus on pinpointing </a:t>
            </a:r>
            <a:r>
              <a:rPr lang="en-US" sz="1400" b="1" dirty="0">
                <a:solidFill>
                  <a:srgbClr val="FF0000"/>
                </a:solidFill>
                <a:latin typeface="Times New Roman"/>
                <a:ea typeface="Times New Roman"/>
                <a:cs typeface="Times New Roman"/>
                <a:sym typeface="Times New Roman"/>
              </a:rPr>
              <a:t>what, where, when, how often and how long </a:t>
            </a:r>
            <a:r>
              <a:rPr lang="en-US" sz="1400" b="1" dirty="0">
                <a:solidFill>
                  <a:schemeClr val="dk1"/>
                </a:solidFill>
                <a:latin typeface="Times New Roman"/>
                <a:ea typeface="Times New Roman"/>
                <a:cs typeface="Times New Roman"/>
                <a:sym typeface="Times New Roman"/>
              </a:rPr>
              <a:t>something occurs and can provide </a:t>
            </a:r>
            <a:r>
              <a:rPr lang="en-US" sz="1400" b="1" u="sng" dirty="0">
                <a:solidFill>
                  <a:schemeClr val="dk1"/>
                </a:solidFill>
                <a:latin typeface="Times New Roman"/>
                <a:ea typeface="Times New Roman"/>
                <a:cs typeface="Times New Roman"/>
                <a:sym typeface="Times New Roman"/>
              </a:rPr>
              <a:t>objective, hard facts, but </a:t>
            </a:r>
            <a:r>
              <a:rPr lang="en-US" sz="1400" b="1" dirty="0">
                <a:solidFill>
                  <a:schemeClr val="dk1"/>
                </a:solidFill>
                <a:latin typeface="Times New Roman"/>
                <a:ea typeface="Times New Roman"/>
                <a:cs typeface="Times New Roman"/>
                <a:sym typeface="Times New Roman"/>
              </a:rPr>
              <a:t>cannot explain why something occurs. Qualitative methods and approaches for data collection are based on data that are descriptive in nature, rather than data that can be measured or counted. Qualitative research methods can use descriptive words that can be examined for patterns or meaning and, therefore, focus on why or how something occurs.</a:t>
            </a:r>
            <a:endParaRPr lang="en-US" sz="1600" dirty="0"/>
          </a:p>
        </p:txBody>
      </p:sp>
    </p:spTree>
    <p:extLst>
      <p:ext uri="{BB962C8B-B14F-4D97-AF65-F5344CB8AC3E}">
        <p14:creationId xmlns:p14="http://schemas.microsoft.com/office/powerpoint/2010/main" val="130054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661621" y="2013180"/>
            <a:ext cx="7173798" cy="461665"/>
          </a:xfrm>
          <a:prstGeom prst="rect">
            <a:avLst/>
          </a:prstGeom>
        </p:spPr>
        <p:txBody>
          <a:bodyPr wrap="square">
            <a:spAutoFit/>
          </a:bodyPr>
          <a:lstStyle/>
          <a:p>
            <a:pPr marL="0" lvl="1" algn="r">
              <a:lnSpc>
                <a:spcPct val="150000"/>
              </a:lnSpc>
              <a:buClr>
                <a:srgbClr val="C00000"/>
              </a:buClr>
              <a:buSzPts val="1600"/>
              <a:buFont typeface="Arial"/>
              <a:buChar char="•"/>
            </a:pPr>
            <a:r>
              <a:rPr lang="en-US" sz="1600" b="1" i="1" dirty="0">
                <a:solidFill>
                  <a:srgbClr val="C00000"/>
                </a:solidFill>
                <a:latin typeface="Times New Roman"/>
                <a:ea typeface="Times New Roman"/>
                <a:cs typeface="Times New Roman"/>
                <a:sym typeface="Times New Roman"/>
              </a:rPr>
              <a:t>Quantitative versus qualitative approaches for monitoring and evaluation</a:t>
            </a:r>
            <a:endParaRPr lang="en-US" dirty="0"/>
          </a:p>
        </p:txBody>
      </p:sp>
      <p:graphicFrame>
        <p:nvGraphicFramePr>
          <p:cNvPr id="11" name="Google Shape;995;p35"/>
          <p:cNvGraphicFramePr/>
          <p:nvPr>
            <p:extLst>
              <p:ext uri="{D42A27DB-BD31-4B8C-83A1-F6EECF244321}">
                <p14:modId xmlns:p14="http://schemas.microsoft.com/office/powerpoint/2010/main" val="3078791539"/>
              </p:ext>
            </p:extLst>
          </p:nvPr>
        </p:nvGraphicFramePr>
        <p:xfrm>
          <a:off x="937222" y="2376721"/>
          <a:ext cx="10140030" cy="3915910"/>
        </p:xfrm>
        <a:graphic>
          <a:graphicData uri="http://schemas.openxmlformats.org/drawingml/2006/table">
            <a:tbl>
              <a:tblPr firstRow="1" bandRow="1">
                <a:noFill/>
              </a:tblPr>
              <a:tblGrid>
                <a:gridCol w="3380010">
                  <a:extLst>
                    <a:ext uri="{9D8B030D-6E8A-4147-A177-3AD203B41FA5}">
                      <a16:colId xmlns:a16="http://schemas.microsoft.com/office/drawing/2014/main" val="20000"/>
                    </a:ext>
                  </a:extLst>
                </a:gridCol>
                <a:gridCol w="3380010">
                  <a:extLst>
                    <a:ext uri="{9D8B030D-6E8A-4147-A177-3AD203B41FA5}">
                      <a16:colId xmlns:a16="http://schemas.microsoft.com/office/drawing/2014/main" val="20001"/>
                    </a:ext>
                  </a:extLst>
                </a:gridCol>
                <a:gridCol w="3380010">
                  <a:extLst>
                    <a:ext uri="{9D8B030D-6E8A-4147-A177-3AD203B41FA5}">
                      <a16:colId xmlns:a16="http://schemas.microsoft.com/office/drawing/2014/main" val="20002"/>
                    </a:ext>
                  </a:extLst>
                </a:gridCol>
              </a:tblGrid>
              <a:tr h="254423">
                <a:tc>
                  <a:txBody>
                    <a:bodyPr/>
                    <a:lstStyle/>
                    <a:p>
                      <a:pPr marL="0" marR="0" lvl="0" indent="0" algn="l" rtl="0">
                        <a:spcBef>
                          <a:spcPts val="0"/>
                        </a:spcBef>
                        <a:spcAft>
                          <a:spcPts val="0"/>
                        </a:spcAft>
                        <a:buNone/>
                      </a:pPr>
                      <a:endParaRPr sz="1200"/>
                    </a:p>
                  </a:txBody>
                  <a:tcPr marL="91450" marR="91450" marT="45725" marB="45725"/>
                </a:tc>
                <a:tc>
                  <a:txBody>
                    <a:bodyPr/>
                    <a:lstStyle/>
                    <a:p>
                      <a:pPr marL="0" marR="0" lvl="0" indent="0" algn="ctr" rtl="0">
                        <a:spcBef>
                          <a:spcPts val="0"/>
                        </a:spcBef>
                        <a:spcAft>
                          <a:spcPts val="0"/>
                        </a:spcAft>
                        <a:buNone/>
                      </a:pPr>
                      <a:r>
                        <a:rPr lang="en-US" sz="1200" b="1">
                          <a:solidFill>
                            <a:srgbClr val="002060"/>
                          </a:solidFill>
                          <a:latin typeface="Calibri"/>
                          <a:ea typeface="Calibri"/>
                          <a:cs typeface="Calibri"/>
                          <a:sym typeface="Calibri"/>
                        </a:rPr>
                        <a:t>Quantitative approach</a:t>
                      </a:r>
                      <a:endParaRPr sz="1200">
                        <a:solidFill>
                          <a:srgbClr val="002060"/>
                        </a:solidFill>
                      </a:endParaRPr>
                    </a:p>
                  </a:txBody>
                  <a:tcPr marL="91450" marR="91450" marT="45725" marB="45725"/>
                </a:tc>
                <a:tc>
                  <a:txBody>
                    <a:bodyPr/>
                    <a:lstStyle/>
                    <a:p>
                      <a:pPr marL="0" marR="0" lvl="0" indent="0" algn="ctr" rtl="0">
                        <a:spcBef>
                          <a:spcPts val="0"/>
                        </a:spcBef>
                        <a:spcAft>
                          <a:spcPts val="0"/>
                        </a:spcAft>
                        <a:buNone/>
                      </a:pPr>
                      <a:r>
                        <a:rPr lang="en-US" sz="1200" b="1">
                          <a:solidFill>
                            <a:srgbClr val="FF0000"/>
                          </a:solidFill>
                          <a:latin typeface="Calibri"/>
                          <a:ea typeface="Calibri"/>
                          <a:cs typeface="Calibri"/>
                          <a:sym typeface="Calibri"/>
                        </a:rPr>
                        <a:t>Qualitative approach</a:t>
                      </a:r>
                      <a:endParaRPr sz="1200" b="1">
                        <a:solidFill>
                          <a:srgbClr val="FF0000"/>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720847">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WHAT</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Structured</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Emphasizes reliability</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Harder to develop</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Easier to analyse</a:t>
                      </a:r>
                      <a:endParaRPr sz="900" b="1">
                        <a:solidFill>
                          <a:schemeClr val="dk1"/>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Less structured</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Emphasizes validity</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Easier to develop</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Can provide “rich data” but is more labour intensive to collect and analyse</a:t>
                      </a:r>
                      <a:endParaRPr sz="900" b="1">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r h="975260">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WHY</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to count things to explain what is observed</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to generalize to entire target population</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to make predictions/provide causal explanations</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Know what you want to measure</a:t>
                      </a:r>
                      <a:endParaRPr sz="900" b="1">
                        <a:solidFill>
                          <a:schemeClr val="dk1"/>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complete, detailed description of what is observed</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to understand what is observed</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narrative or in-depth information</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Not sure what you are able to measure</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Want to attain a more in-depth understanding or insight</a:t>
                      </a:r>
                      <a:endParaRPr sz="900" b="1">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2"/>
                  </a:ext>
                </a:extLst>
              </a:tr>
              <a:tr h="720847">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TOOLS</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Surveys</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Interviews</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Observations</a:t>
                      </a:r>
                      <a:endParaRPr sz="9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Surveys</a:t>
                      </a:r>
                      <a:endParaRPr sz="900" b="1" dirty="0">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Interviews</a:t>
                      </a:r>
                      <a:endParaRPr sz="900" b="1" dirty="0">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Focus group discussions</a:t>
                      </a:r>
                      <a:endParaRPr sz="900" b="1" dirty="0">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Case studies</a:t>
                      </a:r>
                      <a:endParaRPr sz="900" b="1" dirty="0">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Observations</a:t>
                      </a:r>
                      <a:endParaRPr sz="900" b="1"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3"/>
                  </a:ext>
                </a:extLst>
              </a:tr>
              <a:tr h="593640">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SIMPLE</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Large-n (sample) that is representative of the target population</a:t>
                      </a:r>
                      <a:endParaRPr sz="900" b="1">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Respondents selected using some form of random sampling</a:t>
                      </a:r>
                      <a:endParaRPr sz="900" b="1">
                        <a:solidFill>
                          <a:schemeClr val="dk1"/>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Small-n (sample) that is unrepresentative of the target population</a:t>
                      </a:r>
                      <a:endParaRPr sz="900" b="1" dirty="0">
                        <a:solidFill>
                          <a:schemeClr val="dk1"/>
                        </a:solidFill>
                        <a:latin typeface="Times New Roman"/>
                        <a:ea typeface="Times New Roman"/>
                        <a:cs typeface="Times New Roman"/>
                        <a:sym typeface="Times New Roman"/>
                      </a:endParaRPr>
                    </a:p>
                    <a:p>
                      <a:pPr marL="171450" marR="0" lvl="0" indent="-171450" algn="ctr" rtl="0">
                        <a:spcBef>
                          <a:spcPts val="0"/>
                        </a:spcBef>
                        <a:spcAft>
                          <a:spcPts val="0"/>
                        </a:spcAft>
                        <a:buClr>
                          <a:schemeClr val="dk1"/>
                        </a:buClr>
                        <a:buSzPts val="1100"/>
                        <a:buFont typeface="Arial"/>
                        <a:buChar char="•"/>
                      </a:pPr>
                      <a:r>
                        <a:rPr lang="en-US" sz="900" b="1" dirty="0">
                          <a:solidFill>
                            <a:schemeClr val="dk1"/>
                          </a:solidFill>
                          <a:latin typeface="Times New Roman"/>
                          <a:ea typeface="Times New Roman"/>
                          <a:cs typeface="Times New Roman"/>
                          <a:sym typeface="Times New Roman"/>
                        </a:rPr>
                        <a:t>Respondents usually selected according to their experience</a:t>
                      </a:r>
                      <a:endParaRPr sz="900" b="1"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4"/>
                  </a:ext>
                </a:extLst>
              </a:tr>
              <a:tr h="240288">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OUTPOUT</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0" marR="0" lvl="0" indent="0" algn="ctr" rtl="0">
                        <a:spcBef>
                          <a:spcPts val="0"/>
                        </a:spcBef>
                        <a:spcAft>
                          <a:spcPts val="0"/>
                        </a:spcAft>
                        <a:buNone/>
                      </a:pPr>
                      <a:r>
                        <a:rPr lang="en-US" sz="900" b="1">
                          <a:solidFill>
                            <a:schemeClr val="dk1"/>
                          </a:solidFill>
                          <a:latin typeface="Times New Roman"/>
                          <a:ea typeface="Times New Roman"/>
                          <a:cs typeface="Times New Roman"/>
                          <a:sym typeface="Times New Roman"/>
                        </a:rPr>
                        <a:t>Numerical data </a:t>
                      </a:r>
                      <a:endParaRPr sz="900" b="1">
                        <a:solidFill>
                          <a:schemeClr val="dk1"/>
                        </a:solidFill>
                        <a:latin typeface="Times New Roman"/>
                        <a:ea typeface="Times New Roman"/>
                        <a:cs typeface="Times New Roman"/>
                        <a:sym typeface="Times New Roman"/>
                      </a:endParaRPr>
                    </a:p>
                  </a:txBody>
                  <a:tcPr marL="91450" marR="91450" marT="45725" marB="45725"/>
                </a:tc>
                <a:tc>
                  <a:txBody>
                    <a:bodyPr/>
                    <a:lstStyle/>
                    <a:p>
                      <a:pPr marL="171450" marR="0" lvl="0" indent="-171450" algn="ctr" rtl="0">
                        <a:spcBef>
                          <a:spcPts val="0"/>
                        </a:spcBef>
                        <a:spcAft>
                          <a:spcPts val="0"/>
                        </a:spcAft>
                        <a:buClr>
                          <a:schemeClr val="dk1"/>
                        </a:buClr>
                        <a:buSzPts val="1100"/>
                        <a:buFont typeface="Arial"/>
                        <a:buChar char="•"/>
                      </a:pPr>
                      <a:r>
                        <a:rPr lang="en-US" sz="900" b="1">
                          <a:solidFill>
                            <a:schemeClr val="dk1"/>
                          </a:solidFill>
                          <a:latin typeface="Times New Roman"/>
                          <a:ea typeface="Times New Roman"/>
                          <a:cs typeface="Times New Roman"/>
                          <a:sym typeface="Times New Roman"/>
                        </a:rPr>
                        <a:t>Words and pictures </a:t>
                      </a:r>
                      <a:endParaRPr sz="900" b="1">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5"/>
                  </a:ext>
                </a:extLst>
              </a:tr>
              <a:tr h="240288">
                <a:tc>
                  <a:txBody>
                    <a:bodyPr/>
                    <a:lstStyle/>
                    <a:p>
                      <a:pPr marL="0" marR="0" lvl="0" indent="0" algn="ctr" rtl="0">
                        <a:spcBef>
                          <a:spcPts val="0"/>
                        </a:spcBef>
                        <a:spcAft>
                          <a:spcPts val="0"/>
                        </a:spcAft>
                        <a:buNone/>
                      </a:pPr>
                      <a:r>
                        <a:rPr lang="en-US" sz="1100" b="1">
                          <a:solidFill>
                            <a:schemeClr val="dk2"/>
                          </a:solidFill>
                          <a:latin typeface="Times New Roman"/>
                          <a:ea typeface="Times New Roman"/>
                          <a:cs typeface="Times New Roman"/>
                          <a:sym typeface="Times New Roman"/>
                        </a:rPr>
                        <a:t>ANALYSIS</a:t>
                      </a:r>
                      <a:endParaRPr sz="1100" b="1">
                        <a:solidFill>
                          <a:schemeClr val="dk2"/>
                        </a:solidFill>
                        <a:latin typeface="Times New Roman"/>
                        <a:ea typeface="Times New Roman"/>
                        <a:cs typeface="Times New Roman"/>
                        <a:sym typeface="Times New Roman"/>
                      </a:endParaRPr>
                    </a:p>
                  </a:txBody>
                  <a:tcPr marL="91450" marR="91450" marT="45725" marB="45725"/>
                </a:tc>
                <a:tc>
                  <a:txBody>
                    <a:bodyPr/>
                    <a:lstStyle/>
                    <a:p>
                      <a:pPr marL="0" marR="0" lvl="0" indent="0" algn="ctr" rtl="0">
                        <a:spcBef>
                          <a:spcPts val="0"/>
                        </a:spcBef>
                        <a:spcAft>
                          <a:spcPts val="0"/>
                        </a:spcAft>
                        <a:buNone/>
                      </a:pPr>
                      <a:r>
                        <a:rPr lang="en-US" sz="900" b="1" dirty="0">
                          <a:solidFill>
                            <a:schemeClr val="dk1"/>
                          </a:solidFill>
                          <a:latin typeface="Times New Roman"/>
                          <a:ea typeface="Times New Roman"/>
                          <a:cs typeface="Times New Roman"/>
                          <a:sym typeface="Times New Roman"/>
                        </a:rPr>
                        <a:t>Statistical</a:t>
                      </a:r>
                      <a:endParaRPr sz="900" b="1" dirty="0">
                        <a:solidFill>
                          <a:schemeClr val="dk1"/>
                        </a:solidFill>
                        <a:latin typeface="Times New Roman"/>
                        <a:ea typeface="Times New Roman"/>
                        <a:cs typeface="Times New Roman"/>
                        <a:sym typeface="Times New Roman"/>
                      </a:endParaRPr>
                    </a:p>
                  </a:txBody>
                  <a:tcPr marL="91450" marR="91450" marT="45725" marB="45725"/>
                </a:tc>
                <a:tc>
                  <a:txBody>
                    <a:bodyPr/>
                    <a:lstStyle/>
                    <a:p>
                      <a:pPr marL="0" marR="0" lvl="0" indent="0" algn="ctr" rtl="0">
                        <a:spcBef>
                          <a:spcPts val="0"/>
                        </a:spcBef>
                        <a:spcAft>
                          <a:spcPts val="0"/>
                        </a:spcAft>
                        <a:buNone/>
                      </a:pPr>
                      <a:r>
                        <a:rPr lang="en-US" sz="900" b="1" dirty="0">
                          <a:solidFill>
                            <a:schemeClr val="dk1"/>
                          </a:solidFill>
                          <a:latin typeface="Times New Roman"/>
                          <a:ea typeface="Times New Roman"/>
                          <a:cs typeface="Times New Roman"/>
                          <a:sym typeface="Times New Roman"/>
                        </a:rPr>
                        <a:t>Interpretive</a:t>
                      </a:r>
                      <a:endParaRPr sz="900" b="1"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30802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9507" y="3852444"/>
            <a:ext cx="2591670" cy="2667532"/>
          </a:xfrm>
          <a:prstGeom prst="rect">
            <a:avLst/>
          </a:prstGeom>
          <a:noFill/>
          <a:ln>
            <a:noFill/>
          </a:ln>
        </p:spPr>
      </p:pic>
      <p:sp>
        <p:nvSpPr>
          <p:cNvPr id="2" name="Rectangle 1"/>
          <p:cNvSpPr/>
          <p:nvPr/>
        </p:nvSpPr>
        <p:spPr>
          <a:xfrm>
            <a:off x="-299134" y="2255084"/>
            <a:ext cx="12283125" cy="369332"/>
          </a:xfrm>
          <a:prstGeom prst="rect">
            <a:avLst/>
          </a:prstGeom>
        </p:spPr>
        <p:txBody>
          <a:bodyPr wrap="square">
            <a:spAutoFit/>
          </a:bodyPr>
          <a:lstStyle/>
          <a:p>
            <a:pPr marL="742950" lvl="1" indent="-285750" algn="ctr">
              <a:buClr>
                <a:schemeClr val="dk1"/>
              </a:buClr>
              <a:buSzPts val="1800"/>
              <a:buFont typeface="Arial"/>
              <a:buChar char="•"/>
            </a:pPr>
            <a:r>
              <a:rPr lang="en-US" b="1" dirty="0">
                <a:solidFill>
                  <a:schemeClr val="dk1"/>
                </a:solidFill>
                <a:latin typeface="Times New Roman"/>
                <a:ea typeface="Times New Roman"/>
                <a:cs typeface="Times New Roman"/>
                <a:sym typeface="Times New Roman"/>
              </a:rPr>
              <a:t>The following graphic provides an overview of data collection methods for both monitoring and evaluation</a:t>
            </a:r>
            <a:endParaRPr lang="en-US" b="1" dirty="0">
              <a:solidFill>
                <a:schemeClr val="dk1"/>
              </a:solidFill>
              <a:latin typeface="Times New Roman"/>
              <a:ea typeface="Times New Roman"/>
              <a:cs typeface="Times New Roman"/>
              <a:sym typeface="Times New Roman"/>
            </a:endParaRPr>
          </a:p>
        </p:txBody>
      </p:sp>
      <p:grpSp>
        <p:nvGrpSpPr>
          <p:cNvPr id="27" name="Google Shape;1011;p36"/>
          <p:cNvGrpSpPr/>
          <p:nvPr/>
        </p:nvGrpSpPr>
        <p:grpSpPr>
          <a:xfrm>
            <a:off x="3061178" y="2665347"/>
            <a:ext cx="8200462" cy="3605349"/>
            <a:chOff x="1417" y="288"/>
            <a:chExt cx="9076" cy="4129"/>
          </a:xfrm>
        </p:grpSpPr>
        <p:pic>
          <p:nvPicPr>
            <p:cNvPr id="28" name="Google Shape;1012;p36"/>
            <p:cNvPicPr preferRelativeResize="0"/>
            <p:nvPr/>
          </p:nvPicPr>
          <p:blipFill rotWithShape="1">
            <a:blip r:embed="rId4">
              <a:alphaModFix/>
            </a:blip>
            <a:srcRect/>
            <a:stretch/>
          </p:blipFill>
          <p:spPr>
            <a:xfrm>
              <a:off x="1417" y="288"/>
              <a:ext cx="9076" cy="4129"/>
            </a:xfrm>
            <a:prstGeom prst="rect">
              <a:avLst/>
            </a:prstGeom>
            <a:noFill/>
            <a:ln>
              <a:noFill/>
            </a:ln>
          </p:spPr>
        </p:pic>
        <p:sp>
          <p:nvSpPr>
            <p:cNvPr id="29" name="Google Shape;1013;p36"/>
            <p:cNvSpPr txBox="1"/>
            <p:nvPr/>
          </p:nvSpPr>
          <p:spPr>
            <a:xfrm>
              <a:off x="4167" y="376"/>
              <a:ext cx="3595"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Frequently used data collection methods</a:t>
              </a:r>
              <a:endParaRPr sz="1050">
                <a:solidFill>
                  <a:schemeClr val="dk1"/>
                </a:solidFill>
                <a:latin typeface="Tahoma"/>
                <a:ea typeface="Tahoma"/>
                <a:cs typeface="Tahoma"/>
                <a:sym typeface="Tahoma"/>
              </a:endParaRPr>
            </a:p>
          </p:txBody>
        </p:sp>
        <p:sp>
          <p:nvSpPr>
            <p:cNvPr id="31" name="Google Shape;1014;p36"/>
            <p:cNvSpPr txBox="1"/>
            <p:nvPr/>
          </p:nvSpPr>
          <p:spPr>
            <a:xfrm>
              <a:off x="1886" y="939"/>
              <a:ext cx="625" cy="241"/>
            </a:xfrm>
            <a:prstGeom prst="rect">
              <a:avLst/>
            </a:prstGeom>
            <a:noFill/>
            <a:ln>
              <a:noFill/>
            </a:ln>
          </p:spPr>
          <p:txBody>
            <a:bodyPr spcFirstLastPara="1" wrap="square" lIns="0" tIns="0" rIns="0" bIns="0" anchor="t" anchorCtr="0">
              <a:noAutofit/>
            </a:bodyPr>
            <a:lstStyle/>
            <a:p>
              <a:pPr marL="0" marR="0" lvl="0" indent="0" algn="l" rtl="0">
                <a:lnSpc>
                  <a:spcPct val="115500"/>
                </a:lnSpc>
                <a:spcBef>
                  <a:spcPts val="0"/>
                </a:spcBef>
                <a:spcAft>
                  <a:spcPts val="0"/>
                </a:spcAft>
                <a:buNone/>
              </a:pPr>
              <a:r>
                <a:rPr lang="en-US" sz="900">
                  <a:solidFill>
                    <a:schemeClr val="dk1"/>
                  </a:solidFill>
                  <a:latin typeface="Tahoma"/>
                  <a:ea typeface="Tahoma"/>
                  <a:cs typeface="Tahoma"/>
                  <a:sym typeface="Tahoma"/>
                </a:rPr>
                <a:t>Surveys</a:t>
              </a:r>
              <a:endParaRPr sz="1050">
                <a:solidFill>
                  <a:schemeClr val="dk1"/>
                </a:solidFill>
                <a:latin typeface="Tahoma"/>
                <a:ea typeface="Tahoma"/>
                <a:cs typeface="Tahoma"/>
                <a:sym typeface="Tahoma"/>
              </a:endParaRPr>
            </a:p>
          </p:txBody>
        </p:sp>
        <p:sp>
          <p:nvSpPr>
            <p:cNvPr id="32" name="Google Shape;1015;p36"/>
            <p:cNvSpPr txBox="1"/>
            <p:nvPr/>
          </p:nvSpPr>
          <p:spPr>
            <a:xfrm>
              <a:off x="3646" y="900"/>
              <a:ext cx="839" cy="241"/>
            </a:xfrm>
            <a:prstGeom prst="rect">
              <a:avLst/>
            </a:prstGeom>
            <a:noFill/>
            <a:ln>
              <a:noFill/>
            </a:ln>
          </p:spPr>
          <p:txBody>
            <a:bodyPr spcFirstLastPara="1" wrap="square" lIns="0" tIns="0" rIns="0" bIns="0" anchor="t" anchorCtr="0">
              <a:noAutofit/>
            </a:bodyPr>
            <a:lstStyle/>
            <a:p>
              <a:pPr marL="0" marR="0" lvl="0" indent="0" algn="l" rtl="0">
                <a:lnSpc>
                  <a:spcPct val="115500"/>
                </a:lnSpc>
                <a:spcBef>
                  <a:spcPts val="0"/>
                </a:spcBef>
                <a:spcAft>
                  <a:spcPts val="0"/>
                </a:spcAft>
                <a:buNone/>
              </a:pPr>
              <a:r>
                <a:rPr lang="en-US" sz="900">
                  <a:solidFill>
                    <a:schemeClr val="dk1"/>
                  </a:solidFill>
                  <a:latin typeface="Tahoma"/>
                  <a:ea typeface="Tahoma"/>
                  <a:cs typeface="Tahoma"/>
                  <a:sym typeface="Tahoma"/>
                </a:rPr>
                <a:t>Interviews</a:t>
              </a:r>
              <a:endParaRPr sz="1050">
                <a:solidFill>
                  <a:schemeClr val="dk1"/>
                </a:solidFill>
                <a:latin typeface="Tahoma"/>
                <a:ea typeface="Tahoma"/>
                <a:cs typeface="Tahoma"/>
                <a:sym typeface="Tahoma"/>
              </a:endParaRPr>
            </a:p>
          </p:txBody>
        </p:sp>
        <p:sp>
          <p:nvSpPr>
            <p:cNvPr id="33" name="Google Shape;1016;p36"/>
            <p:cNvSpPr txBox="1"/>
            <p:nvPr/>
          </p:nvSpPr>
          <p:spPr>
            <a:xfrm>
              <a:off x="5682" y="803"/>
              <a:ext cx="991" cy="481"/>
            </a:xfrm>
            <a:prstGeom prst="rect">
              <a:avLst/>
            </a:prstGeom>
            <a:noFill/>
            <a:ln>
              <a:noFill/>
            </a:ln>
          </p:spPr>
          <p:txBody>
            <a:bodyPr spcFirstLastPara="1" wrap="square" lIns="0" tIns="0" rIns="0" bIns="0" anchor="t" anchorCtr="0">
              <a:noAutofit/>
            </a:bodyPr>
            <a:lstStyle/>
            <a:p>
              <a:pPr marL="33020" marR="5715" lvl="0" indent="-33020" algn="l" rtl="0">
                <a:lnSpc>
                  <a:spcPct val="98000"/>
                </a:lnSpc>
                <a:spcBef>
                  <a:spcPts val="0"/>
                </a:spcBef>
                <a:spcAft>
                  <a:spcPts val="0"/>
                </a:spcAft>
                <a:buNone/>
              </a:pPr>
              <a:r>
                <a:rPr lang="en-US" sz="900">
                  <a:solidFill>
                    <a:schemeClr val="dk1"/>
                  </a:solidFill>
                  <a:latin typeface="Tahoma"/>
                  <a:ea typeface="Tahoma"/>
                  <a:cs typeface="Tahoma"/>
                  <a:sym typeface="Tahoma"/>
                </a:rPr>
                <a:t>Focus group discussions</a:t>
              </a:r>
              <a:endParaRPr sz="1050">
                <a:solidFill>
                  <a:schemeClr val="dk1"/>
                </a:solidFill>
                <a:latin typeface="Tahoma"/>
                <a:ea typeface="Tahoma"/>
                <a:cs typeface="Tahoma"/>
                <a:sym typeface="Tahoma"/>
              </a:endParaRPr>
            </a:p>
          </p:txBody>
        </p:sp>
        <p:sp>
          <p:nvSpPr>
            <p:cNvPr id="34" name="Google Shape;1017;p36"/>
            <p:cNvSpPr txBox="1"/>
            <p:nvPr/>
          </p:nvSpPr>
          <p:spPr>
            <a:xfrm>
              <a:off x="7498" y="906"/>
              <a:ext cx="1015" cy="241"/>
            </a:xfrm>
            <a:prstGeom prst="rect">
              <a:avLst/>
            </a:prstGeom>
            <a:noFill/>
            <a:ln>
              <a:noFill/>
            </a:ln>
          </p:spPr>
          <p:txBody>
            <a:bodyPr spcFirstLastPara="1" wrap="square" lIns="0" tIns="0" rIns="0" bIns="0" anchor="t" anchorCtr="0">
              <a:noAutofit/>
            </a:bodyPr>
            <a:lstStyle/>
            <a:p>
              <a:pPr marL="0" marR="0" lvl="0" indent="0" algn="l" rtl="0">
                <a:lnSpc>
                  <a:spcPct val="115500"/>
                </a:lnSpc>
                <a:spcBef>
                  <a:spcPts val="0"/>
                </a:spcBef>
                <a:spcAft>
                  <a:spcPts val="0"/>
                </a:spcAft>
                <a:buNone/>
              </a:pPr>
              <a:r>
                <a:rPr lang="en-US" sz="900">
                  <a:solidFill>
                    <a:schemeClr val="dk1"/>
                  </a:solidFill>
                  <a:latin typeface="Tahoma"/>
                  <a:ea typeface="Tahoma"/>
                  <a:cs typeface="Tahoma"/>
                  <a:sym typeface="Tahoma"/>
                </a:rPr>
                <a:t>Case studies</a:t>
              </a:r>
              <a:endParaRPr sz="1050">
                <a:solidFill>
                  <a:schemeClr val="dk1"/>
                </a:solidFill>
                <a:latin typeface="Tahoma"/>
                <a:ea typeface="Tahoma"/>
                <a:cs typeface="Tahoma"/>
                <a:sym typeface="Tahoma"/>
              </a:endParaRPr>
            </a:p>
          </p:txBody>
        </p:sp>
        <p:sp>
          <p:nvSpPr>
            <p:cNvPr id="35" name="Google Shape;1018;p36"/>
            <p:cNvSpPr txBox="1"/>
            <p:nvPr/>
          </p:nvSpPr>
          <p:spPr>
            <a:xfrm>
              <a:off x="9154" y="940"/>
              <a:ext cx="1012" cy="241"/>
            </a:xfrm>
            <a:prstGeom prst="rect">
              <a:avLst/>
            </a:prstGeom>
            <a:noFill/>
            <a:ln>
              <a:noFill/>
            </a:ln>
          </p:spPr>
          <p:txBody>
            <a:bodyPr spcFirstLastPara="1" wrap="square" lIns="0" tIns="0" rIns="0" bIns="0" anchor="t" anchorCtr="0">
              <a:noAutofit/>
            </a:bodyPr>
            <a:lstStyle/>
            <a:p>
              <a:pPr marL="0" marR="0" lvl="0" indent="0" algn="l" rtl="0">
                <a:lnSpc>
                  <a:spcPct val="115500"/>
                </a:lnSpc>
                <a:spcBef>
                  <a:spcPts val="0"/>
                </a:spcBef>
                <a:spcAft>
                  <a:spcPts val="0"/>
                </a:spcAft>
                <a:buNone/>
              </a:pPr>
              <a:r>
                <a:rPr lang="en-US" sz="900">
                  <a:solidFill>
                    <a:schemeClr val="dk1"/>
                  </a:solidFill>
                  <a:latin typeface="Tahoma"/>
                  <a:ea typeface="Tahoma"/>
                  <a:cs typeface="Tahoma"/>
                  <a:sym typeface="Tahoma"/>
                </a:rPr>
                <a:t>Observation</a:t>
              </a:r>
              <a:endParaRPr sz="1050">
                <a:solidFill>
                  <a:schemeClr val="dk1"/>
                </a:solidFill>
                <a:latin typeface="Tahoma"/>
                <a:ea typeface="Tahoma"/>
                <a:cs typeface="Tahoma"/>
                <a:sym typeface="Tahoma"/>
              </a:endParaRPr>
            </a:p>
          </p:txBody>
        </p:sp>
        <p:sp>
          <p:nvSpPr>
            <p:cNvPr id="36" name="Google Shape;1019;p36"/>
            <p:cNvSpPr txBox="1"/>
            <p:nvPr/>
          </p:nvSpPr>
          <p:spPr>
            <a:xfrm>
              <a:off x="4417" y="2295"/>
              <a:ext cx="3097" cy="244"/>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900" b="1">
                  <a:solidFill>
                    <a:srgbClr val="FFFFFF"/>
                  </a:solidFill>
                  <a:latin typeface="Trebuchet MS"/>
                  <a:ea typeface="Trebuchet MS"/>
                  <a:cs typeface="Trebuchet MS"/>
                  <a:sym typeface="Trebuchet MS"/>
                </a:rPr>
                <a:t>Additional data collection methods</a:t>
              </a:r>
              <a:endParaRPr sz="1050">
                <a:solidFill>
                  <a:schemeClr val="dk1"/>
                </a:solidFill>
                <a:latin typeface="Tahoma"/>
                <a:ea typeface="Tahoma"/>
                <a:cs typeface="Tahoma"/>
                <a:sym typeface="Tahoma"/>
              </a:endParaRPr>
            </a:p>
          </p:txBody>
        </p:sp>
        <p:sp>
          <p:nvSpPr>
            <p:cNvPr id="37" name="Google Shape;1020;p36"/>
            <p:cNvSpPr txBox="1"/>
            <p:nvPr/>
          </p:nvSpPr>
          <p:spPr>
            <a:xfrm>
              <a:off x="1633" y="2934"/>
              <a:ext cx="1131" cy="241"/>
            </a:xfrm>
            <a:prstGeom prst="rect">
              <a:avLst/>
            </a:prstGeom>
            <a:noFill/>
            <a:ln>
              <a:noFill/>
            </a:ln>
          </p:spPr>
          <p:txBody>
            <a:bodyPr spcFirstLastPara="1" wrap="square" lIns="0" tIns="0" rIns="0" bIns="0" anchor="t" anchorCtr="0">
              <a:noAutofit/>
            </a:bodyPr>
            <a:lstStyle/>
            <a:p>
              <a:pPr marL="0" marR="0" lvl="0" indent="0" algn="l" rtl="0">
                <a:lnSpc>
                  <a:spcPct val="115500"/>
                </a:lnSpc>
                <a:spcBef>
                  <a:spcPts val="0"/>
                </a:spcBef>
                <a:spcAft>
                  <a:spcPts val="0"/>
                </a:spcAft>
                <a:buNone/>
              </a:pPr>
              <a:r>
                <a:rPr lang="en-US" sz="900">
                  <a:solidFill>
                    <a:schemeClr val="dk1"/>
                  </a:solidFill>
                  <a:latin typeface="Tahoma"/>
                  <a:ea typeface="Tahoma"/>
                  <a:cs typeface="Tahoma"/>
                  <a:sym typeface="Tahoma"/>
                </a:rPr>
                <a:t>Brainstorming</a:t>
              </a:r>
              <a:endParaRPr sz="1050">
                <a:solidFill>
                  <a:schemeClr val="dk1"/>
                </a:solidFill>
                <a:latin typeface="Tahoma"/>
                <a:ea typeface="Tahoma"/>
                <a:cs typeface="Tahoma"/>
                <a:sym typeface="Tahoma"/>
              </a:endParaRPr>
            </a:p>
          </p:txBody>
        </p:sp>
        <p:sp>
          <p:nvSpPr>
            <p:cNvPr id="38" name="Google Shape;1021;p36"/>
            <p:cNvSpPr txBox="1"/>
            <p:nvPr/>
          </p:nvSpPr>
          <p:spPr>
            <a:xfrm>
              <a:off x="3153" y="2694"/>
              <a:ext cx="1826" cy="72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r>
                <a:rPr lang="en-US" sz="900" dirty="0">
                  <a:solidFill>
                    <a:schemeClr val="dk1"/>
                  </a:solidFill>
                  <a:latin typeface="Tahoma"/>
                  <a:ea typeface="Tahoma"/>
                  <a:cs typeface="Tahoma"/>
                  <a:sym typeface="Tahoma"/>
                </a:rPr>
                <a:t>Strengths, weaknesses, opportunities and threats (SWOT)</a:t>
              </a:r>
              <a:endParaRPr sz="1050" dirty="0">
                <a:solidFill>
                  <a:schemeClr val="dk1"/>
                </a:solidFill>
                <a:latin typeface="Tahoma"/>
                <a:ea typeface="Tahoma"/>
                <a:cs typeface="Tahoma"/>
                <a:sym typeface="Tahoma"/>
              </a:endParaRPr>
            </a:p>
          </p:txBody>
        </p:sp>
        <p:sp>
          <p:nvSpPr>
            <p:cNvPr id="39" name="Google Shape;1022;p36"/>
            <p:cNvSpPr txBox="1"/>
            <p:nvPr/>
          </p:nvSpPr>
          <p:spPr>
            <a:xfrm>
              <a:off x="5407" y="2814"/>
              <a:ext cx="1542" cy="481"/>
            </a:xfrm>
            <a:prstGeom prst="rect">
              <a:avLst/>
            </a:prstGeom>
            <a:noFill/>
            <a:ln>
              <a:noFill/>
            </a:ln>
          </p:spPr>
          <p:txBody>
            <a:bodyPr spcFirstLastPara="1" wrap="square" lIns="0" tIns="0" rIns="0" bIns="0" anchor="t" anchorCtr="0">
              <a:noAutofit/>
            </a:bodyPr>
            <a:lstStyle/>
            <a:p>
              <a:pPr marL="71120" marR="0" lvl="0" indent="-71120" algn="l" rtl="0">
                <a:lnSpc>
                  <a:spcPct val="98000"/>
                </a:lnSpc>
                <a:spcBef>
                  <a:spcPts val="0"/>
                </a:spcBef>
                <a:spcAft>
                  <a:spcPts val="0"/>
                </a:spcAft>
                <a:buNone/>
              </a:pPr>
              <a:r>
                <a:rPr lang="en-US" sz="900" dirty="0">
                  <a:solidFill>
                    <a:schemeClr val="dk1"/>
                  </a:solidFill>
                  <a:latin typeface="Tahoma"/>
                  <a:ea typeface="Tahoma"/>
                  <a:cs typeface="Tahoma"/>
                  <a:sym typeface="Tahoma"/>
                </a:rPr>
                <a:t>Dreams realized or visioning (DR/V)</a:t>
              </a:r>
              <a:endParaRPr sz="1050" dirty="0">
                <a:solidFill>
                  <a:schemeClr val="dk1"/>
                </a:solidFill>
                <a:latin typeface="Tahoma"/>
                <a:ea typeface="Tahoma"/>
                <a:cs typeface="Tahoma"/>
                <a:sym typeface="Tahoma"/>
              </a:endParaRPr>
            </a:p>
          </p:txBody>
        </p:sp>
        <p:sp>
          <p:nvSpPr>
            <p:cNvPr id="40" name="Google Shape;1023;p36"/>
            <p:cNvSpPr txBox="1"/>
            <p:nvPr/>
          </p:nvSpPr>
          <p:spPr>
            <a:xfrm>
              <a:off x="7368" y="2814"/>
              <a:ext cx="1275" cy="481"/>
            </a:xfrm>
            <a:prstGeom prst="rect">
              <a:avLst/>
            </a:prstGeom>
            <a:noFill/>
            <a:ln>
              <a:noFill/>
            </a:ln>
          </p:spPr>
          <p:txBody>
            <a:bodyPr spcFirstLastPara="1" wrap="square" lIns="0" tIns="0" rIns="0" bIns="0" anchor="t" anchorCtr="0">
              <a:noAutofit/>
            </a:bodyPr>
            <a:lstStyle/>
            <a:p>
              <a:pPr marL="276860" marR="0" lvl="0" indent="-276860" algn="l" rtl="0">
                <a:lnSpc>
                  <a:spcPct val="98000"/>
                </a:lnSpc>
                <a:spcBef>
                  <a:spcPts val="0"/>
                </a:spcBef>
                <a:spcAft>
                  <a:spcPts val="0"/>
                </a:spcAft>
                <a:buNone/>
              </a:pPr>
              <a:r>
                <a:rPr lang="en-US" sz="900" dirty="0">
                  <a:solidFill>
                    <a:schemeClr val="dk1"/>
                  </a:solidFill>
                  <a:latin typeface="Tahoma"/>
                  <a:ea typeface="Tahoma"/>
                  <a:cs typeface="Tahoma"/>
                  <a:sym typeface="Tahoma"/>
                </a:rPr>
                <a:t>Drama and role plays</a:t>
              </a:r>
              <a:endParaRPr sz="1050" dirty="0">
                <a:solidFill>
                  <a:schemeClr val="dk1"/>
                </a:solidFill>
                <a:latin typeface="Tahoma"/>
                <a:ea typeface="Tahoma"/>
                <a:cs typeface="Tahoma"/>
                <a:sym typeface="Tahoma"/>
              </a:endParaRPr>
            </a:p>
          </p:txBody>
        </p:sp>
        <p:sp>
          <p:nvSpPr>
            <p:cNvPr id="41" name="Google Shape;1024;p36"/>
            <p:cNvSpPr txBox="1"/>
            <p:nvPr/>
          </p:nvSpPr>
          <p:spPr>
            <a:xfrm>
              <a:off x="9201" y="2814"/>
              <a:ext cx="919" cy="481"/>
            </a:xfrm>
            <a:prstGeom prst="rect">
              <a:avLst/>
            </a:prstGeom>
            <a:noFill/>
            <a:ln>
              <a:noFill/>
            </a:ln>
          </p:spPr>
          <p:txBody>
            <a:bodyPr spcFirstLastPara="1" wrap="square" lIns="0" tIns="0" rIns="0" bIns="0" anchor="t" anchorCtr="0">
              <a:noAutofit/>
            </a:bodyPr>
            <a:lstStyle/>
            <a:p>
              <a:pPr marL="126365" marR="8255" lvl="0" indent="-126365" algn="l" rtl="0">
                <a:lnSpc>
                  <a:spcPct val="98000"/>
                </a:lnSpc>
                <a:spcBef>
                  <a:spcPts val="0"/>
                </a:spcBef>
                <a:spcAft>
                  <a:spcPts val="0"/>
                </a:spcAft>
                <a:buNone/>
              </a:pPr>
              <a:r>
                <a:rPr lang="en-US" sz="900" dirty="0">
                  <a:solidFill>
                    <a:schemeClr val="dk1"/>
                  </a:solidFill>
                  <a:latin typeface="Tahoma"/>
                  <a:ea typeface="Tahoma"/>
                  <a:cs typeface="Tahoma"/>
                  <a:sym typeface="Tahoma"/>
                </a:rPr>
                <a:t>Photos and videos</a:t>
              </a:r>
              <a:endParaRPr sz="1050" dirty="0">
                <a:solidFill>
                  <a:schemeClr val="dk1"/>
                </a:solidFill>
                <a:latin typeface="Tahoma"/>
                <a:ea typeface="Tahoma"/>
                <a:cs typeface="Tahoma"/>
                <a:sym typeface="Tahoma"/>
              </a:endParaRPr>
            </a:p>
          </p:txBody>
        </p:sp>
        <p:sp>
          <p:nvSpPr>
            <p:cNvPr id="42" name="Google Shape;1025;p36"/>
            <p:cNvSpPr txBox="1"/>
            <p:nvPr/>
          </p:nvSpPr>
          <p:spPr>
            <a:xfrm>
              <a:off x="5405" y="3595"/>
              <a:ext cx="1546" cy="72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r>
                <a:rPr lang="en-US" sz="900" dirty="0">
                  <a:solidFill>
                    <a:schemeClr val="dk1"/>
                  </a:solidFill>
                  <a:latin typeface="Tahoma"/>
                  <a:ea typeface="Tahoma"/>
                  <a:cs typeface="Tahoma"/>
                  <a:sym typeface="Tahoma"/>
                </a:rPr>
                <a:t>Geographic information system (GIS) mapping</a:t>
              </a:r>
              <a:endParaRPr sz="1050" dirty="0">
                <a:solidFill>
                  <a:schemeClr val="dk1"/>
                </a:solidFill>
                <a:latin typeface="Tahoma"/>
                <a:ea typeface="Tahoma"/>
                <a:cs typeface="Tahoma"/>
                <a:sym typeface="Tahoma"/>
              </a:endParaRPr>
            </a:p>
          </p:txBody>
        </p:sp>
      </p:grpSp>
    </p:spTree>
    <p:extLst>
      <p:ext uri="{BB962C8B-B14F-4D97-AF65-F5344CB8AC3E}">
        <p14:creationId xmlns:p14="http://schemas.microsoft.com/office/powerpoint/2010/main" val="1729854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2691469" y="1960451"/>
            <a:ext cx="8597927" cy="2585323"/>
          </a:xfrm>
          <a:prstGeom prst="rect">
            <a:avLst/>
          </a:prstGeom>
        </p:spPr>
        <p:txBody>
          <a:bodyPr wrap="square">
            <a:spAutoFit/>
          </a:bodyPr>
          <a:lstStyle/>
          <a:p>
            <a:pPr marL="742950" lvl="1" indent="-285750" algn="ctr">
              <a:lnSpc>
                <a:spcPct val="150000"/>
              </a:lnSpc>
              <a:buClr>
                <a:srgbClr val="C00000"/>
              </a:buClr>
              <a:buSzPts val="2400"/>
              <a:buFont typeface="Arial"/>
              <a:buChar char="•"/>
            </a:pPr>
            <a:r>
              <a:rPr lang="en-US" sz="2000" b="1" dirty="0">
                <a:solidFill>
                  <a:srgbClr val="C00000"/>
                </a:solidFill>
                <a:latin typeface="Times New Roman"/>
                <a:ea typeface="Times New Roman"/>
                <a:cs typeface="Times New Roman"/>
                <a:sym typeface="Times New Roman"/>
              </a:rPr>
              <a:t>Surveys</a:t>
            </a:r>
            <a:endParaRPr lang="en-US" sz="1600" dirty="0"/>
          </a:p>
          <a:p>
            <a:pPr lvl="1" algn="ctr">
              <a:lnSpc>
                <a:spcPct val="150000"/>
              </a:lnSpc>
            </a:pPr>
            <a:endParaRPr lang="en-US" b="1" dirty="0">
              <a:solidFill>
                <a:schemeClr val="dk1"/>
              </a:solidFill>
              <a:latin typeface="Times New Roman"/>
              <a:ea typeface="Times New Roman"/>
              <a:cs typeface="Times New Roman"/>
              <a:sym typeface="Times New Roman"/>
            </a:endParaRPr>
          </a:p>
          <a:p>
            <a:pPr marL="742950" lvl="1" indent="-285750" algn="just">
              <a:lnSpc>
                <a:spcPct val="150000"/>
              </a:lnSpc>
              <a:buClr>
                <a:srgbClr val="0070C0"/>
              </a:buClr>
              <a:buSzPts val="1600"/>
              <a:buFont typeface="Noto Sans Symbols"/>
              <a:buChar char="⮚"/>
            </a:pPr>
            <a:r>
              <a:rPr lang="en-US" sz="1400" b="1" dirty="0">
                <a:solidFill>
                  <a:srgbClr val="0070C0"/>
                </a:solidFill>
                <a:latin typeface="Times New Roman"/>
                <a:ea typeface="Times New Roman"/>
                <a:cs typeface="Times New Roman"/>
                <a:sym typeface="Times New Roman"/>
              </a:rPr>
              <a:t>Surveys</a:t>
            </a:r>
            <a:r>
              <a:rPr lang="en-US" sz="1400" b="1" dirty="0">
                <a:solidFill>
                  <a:schemeClr val="dk1"/>
                </a:solidFill>
                <a:latin typeface="Times New Roman"/>
                <a:ea typeface="Times New Roman"/>
                <a:cs typeface="Times New Roman"/>
                <a:sym typeface="Times New Roman"/>
              </a:rPr>
              <a:t> are a common technique for collecting data. Surveys can collect focused, targeted information about a sample taken from the target population for a project, program or policy, especially data about perceptions, opinions and ideas. While surveys can also be used to measure intended behavior, there is always room for interpretation, and any data gathered may be less “factual” as what people say they (intend to) do may not reflect what they in fact do in reality.</a:t>
            </a:r>
            <a:endParaRPr lang="en-US" sz="1400" b="1" dirty="0">
              <a:solidFill>
                <a:schemeClr val="dk1"/>
              </a:solidFill>
              <a:latin typeface="Times New Roman"/>
              <a:ea typeface="Times New Roman"/>
              <a:cs typeface="Times New Roman"/>
              <a:sym typeface="Times New Roman"/>
            </a:endParaRPr>
          </a:p>
        </p:txBody>
      </p:sp>
      <p:pic>
        <p:nvPicPr>
          <p:cNvPr id="11" name="Google Shape;1041;p37"/>
          <p:cNvPicPr preferRelativeResize="0"/>
          <p:nvPr/>
        </p:nvPicPr>
        <p:blipFill rotWithShape="1">
          <a:blip r:embed="rId4">
            <a:alphaModFix/>
          </a:blip>
          <a:srcRect/>
          <a:stretch/>
        </p:blipFill>
        <p:spPr>
          <a:xfrm>
            <a:off x="3729471" y="4481852"/>
            <a:ext cx="5678805" cy="1810779"/>
          </a:xfrm>
          <a:prstGeom prst="rect">
            <a:avLst/>
          </a:prstGeom>
          <a:noFill/>
          <a:ln>
            <a:noFill/>
          </a:ln>
        </p:spPr>
      </p:pic>
    </p:spTree>
    <p:extLst>
      <p:ext uri="{BB962C8B-B14F-4D97-AF65-F5344CB8AC3E}">
        <p14:creationId xmlns:p14="http://schemas.microsoft.com/office/powerpoint/2010/main" val="2196454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3321847" y="1937368"/>
            <a:ext cx="8009641" cy="2631490"/>
          </a:xfrm>
          <a:prstGeom prst="rect">
            <a:avLst/>
          </a:prstGeom>
        </p:spPr>
        <p:txBody>
          <a:bodyPr wrap="square">
            <a:spAutoFit/>
          </a:bodyPr>
          <a:lstStyle/>
          <a:p>
            <a:pPr marL="742950" lvl="1" indent="-285750" algn="ctr">
              <a:lnSpc>
                <a:spcPct val="150000"/>
              </a:lnSpc>
              <a:buClr>
                <a:srgbClr val="C00000"/>
              </a:buClr>
              <a:buSzPts val="2400"/>
              <a:buFont typeface="Arial"/>
              <a:buChar char="•"/>
            </a:pPr>
            <a:r>
              <a:rPr lang="en-US" sz="2000" b="1" dirty="0">
                <a:solidFill>
                  <a:srgbClr val="C00000"/>
                </a:solidFill>
                <a:latin typeface="Times New Roman"/>
                <a:ea typeface="Times New Roman"/>
                <a:cs typeface="Times New Roman"/>
                <a:sym typeface="Times New Roman"/>
              </a:rPr>
              <a:t>Interviews</a:t>
            </a:r>
            <a:endParaRPr lang="en-US" sz="1600" dirty="0"/>
          </a:p>
          <a:p>
            <a:pPr lvl="1" algn="ctr">
              <a:lnSpc>
                <a:spcPct val="150000"/>
              </a:lnSpc>
            </a:pPr>
            <a:endParaRPr lang="en-US" sz="2000" b="1" dirty="0">
              <a:solidFill>
                <a:srgbClr val="C00000"/>
              </a:solidFill>
              <a:latin typeface="Times New Roman"/>
              <a:ea typeface="Times New Roman"/>
              <a:cs typeface="Times New Roman"/>
              <a:sym typeface="Times New Roman"/>
            </a:endParaRPr>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Interviews are a qualitative research technique used to shed light on subjectively lived experiences of, and viewpoints from, the respondents’ perspective on a given issue, or sets of issues, that are being monitored or evaluated for a given intervention. Interviews provide opportunities for mutual discovery, understanding, reflection and explanation. Interviews are of three types: (a) structured;</a:t>
            </a:r>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(b) semi-structured; and (c) unstructured. </a:t>
            </a:r>
            <a:endParaRPr lang="en-US" sz="1600" dirty="0"/>
          </a:p>
        </p:txBody>
      </p:sp>
      <p:pic>
        <p:nvPicPr>
          <p:cNvPr id="11" name="Google Shape;1057;p38"/>
          <p:cNvPicPr preferRelativeResize="0"/>
          <p:nvPr/>
        </p:nvPicPr>
        <p:blipFill rotWithShape="1">
          <a:blip r:embed="rId4">
            <a:alphaModFix/>
          </a:blip>
          <a:srcRect/>
          <a:stretch/>
        </p:blipFill>
        <p:spPr>
          <a:xfrm>
            <a:off x="4037330" y="4353736"/>
            <a:ext cx="6335478" cy="1846225"/>
          </a:xfrm>
          <a:prstGeom prst="rect">
            <a:avLst/>
          </a:prstGeom>
          <a:noFill/>
          <a:ln>
            <a:noFill/>
          </a:ln>
        </p:spPr>
      </p:pic>
    </p:spTree>
    <p:extLst>
      <p:ext uri="{BB962C8B-B14F-4D97-AF65-F5344CB8AC3E}">
        <p14:creationId xmlns:p14="http://schemas.microsoft.com/office/powerpoint/2010/main" val="2821786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49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23655" y="3263674"/>
            <a:ext cx="2591670" cy="2667532"/>
          </a:xfrm>
          <a:prstGeom prst="rect">
            <a:avLst/>
          </a:prstGeom>
          <a:noFill/>
          <a:ln>
            <a:noFill/>
          </a:ln>
        </p:spPr>
      </p:pic>
      <p:sp>
        <p:nvSpPr>
          <p:cNvPr id="2" name="Rectangle 1"/>
          <p:cNvSpPr/>
          <p:nvPr/>
        </p:nvSpPr>
        <p:spPr>
          <a:xfrm>
            <a:off x="4442175" y="2055651"/>
            <a:ext cx="3741281" cy="507831"/>
          </a:xfrm>
          <a:prstGeom prst="rect">
            <a:avLst/>
          </a:prstGeom>
        </p:spPr>
        <p:txBody>
          <a:bodyPr wrap="none">
            <a:spAutoFit/>
          </a:bodyPr>
          <a:lstStyle/>
          <a:p>
            <a:pPr lvl="1" algn="ctr">
              <a:lnSpc>
                <a:spcPct val="150000"/>
              </a:lnSpc>
            </a:pPr>
            <a:r>
              <a:rPr lang="en-US" b="1" i="1" u="sng" dirty="0">
                <a:solidFill>
                  <a:schemeClr val="dk1"/>
                </a:solidFill>
                <a:ea typeface="Calibri"/>
                <a:cs typeface="Calibri"/>
                <a:sym typeface="Calibri"/>
              </a:rPr>
              <a:t>Formulating interview questions</a:t>
            </a:r>
            <a:endParaRPr lang="en-US" b="1" i="1" u="sng" dirty="0">
              <a:solidFill>
                <a:schemeClr val="dk1"/>
              </a:solidFill>
              <a:ea typeface="Calibri"/>
              <a:cs typeface="Calibri"/>
              <a:sym typeface="Calibri"/>
            </a:endParaRPr>
          </a:p>
        </p:txBody>
      </p:sp>
      <p:sp>
        <p:nvSpPr>
          <p:cNvPr id="11" name="Google Shape;1086;p39"/>
          <p:cNvSpPr txBox="1"/>
          <p:nvPr/>
        </p:nvSpPr>
        <p:spPr>
          <a:xfrm>
            <a:off x="2994938" y="2422629"/>
            <a:ext cx="8279480" cy="3280587"/>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100" b="1" dirty="0">
                <a:solidFill>
                  <a:schemeClr val="tx1"/>
                </a:solidFill>
                <a:latin typeface="Trebuchet MS"/>
                <a:ea typeface="Trebuchet MS"/>
                <a:cs typeface="Trebuchet MS"/>
                <a:sym typeface="Trebuchet MS"/>
              </a:rPr>
              <a:t>  </a:t>
            </a:r>
            <a:endParaRPr b="1" i="1" dirty="0">
              <a:solidFill>
                <a:schemeClr val="tx1"/>
              </a:solidFill>
              <a:latin typeface="Tahoma"/>
              <a:ea typeface="Tahoma"/>
              <a:cs typeface="Tahoma"/>
              <a:sym typeface="Tahoma"/>
            </a:endParaRPr>
          </a:p>
          <a:p>
            <a:pPr marL="255905" marR="0" lvl="0" indent="0" algn="ctr" rtl="0">
              <a:spcBef>
                <a:spcPts val="0"/>
              </a:spcBef>
              <a:spcAft>
                <a:spcPts val="0"/>
              </a:spcAft>
              <a:buNone/>
            </a:pPr>
            <a:r>
              <a:rPr lang="en-US" sz="1400" b="1" i="1" dirty="0">
                <a:solidFill>
                  <a:schemeClr val="tx1"/>
                </a:solidFill>
                <a:latin typeface="Tahoma"/>
                <a:ea typeface="Tahoma"/>
                <a:cs typeface="Tahoma"/>
                <a:sym typeface="Tahoma"/>
              </a:rPr>
              <a:t>Good-quality interview questions should have the following characteristics:</a:t>
            </a:r>
            <a:endParaRPr b="1" i="1" dirty="0">
              <a:solidFill>
                <a:schemeClr val="tx1"/>
              </a:solidFill>
              <a:latin typeface="Tahoma"/>
              <a:ea typeface="Tahoma"/>
              <a:cs typeface="Tahoma"/>
              <a:sym typeface="Tahoma"/>
            </a:endParaRPr>
          </a:p>
          <a:p>
            <a:pPr marL="0" marR="0" lvl="0" indent="0" algn="ctr" rtl="0">
              <a:spcBef>
                <a:spcPts val="45"/>
              </a:spcBef>
              <a:spcAft>
                <a:spcPts val="0"/>
              </a:spcAft>
              <a:buNone/>
            </a:pPr>
            <a:r>
              <a:rPr lang="en-US" sz="1200" b="1" i="1" dirty="0">
                <a:solidFill>
                  <a:schemeClr val="dk1"/>
                </a:solidFill>
                <a:latin typeface="Tahoma"/>
                <a:ea typeface="Tahoma"/>
                <a:cs typeface="Tahoma"/>
                <a:sym typeface="Tahoma"/>
              </a:rPr>
              <a:t> </a:t>
            </a:r>
            <a:endParaRPr b="1" i="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Simple and clear and do not use acronyms, abbreviations or jargon;</a:t>
            </a:r>
            <a:endParaRPr sz="16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Not double barreled, such that it touch on more than one subject, while allowing for only one answer;</a:t>
            </a:r>
            <a:endParaRPr sz="16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err="1">
                <a:solidFill>
                  <a:schemeClr val="dk1"/>
                </a:solidFill>
                <a:latin typeface="Tahoma"/>
                <a:ea typeface="Tahoma"/>
                <a:cs typeface="Tahoma"/>
                <a:sym typeface="Tahoma"/>
              </a:rPr>
              <a:t>Favour</a:t>
            </a:r>
            <a:r>
              <a:rPr lang="en-US" sz="1200" b="1" dirty="0">
                <a:solidFill>
                  <a:schemeClr val="dk1"/>
                </a:solidFill>
                <a:latin typeface="Tahoma"/>
                <a:ea typeface="Tahoma"/>
                <a:cs typeface="Tahoma"/>
                <a:sym typeface="Tahoma"/>
              </a:rPr>
              <a:t> open-ended and elaborate answers. </a:t>
            </a:r>
            <a:endParaRPr sz="12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If including yes/no questions, these should be followed by requests for further explanations, “Why?”, “In what ways?”, or they should be reworded to encourage a more fine-grained answer.</a:t>
            </a:r>
            <a:endParaRPr sz="16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Straightforward (no double negatives), neutral and non-leading;</a:t>
            </a:r>
            <a:endParaRPr sz="16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Non-threatening and non-embarrassing to the interviewee;</a:t>
            </a:r>
            <a:endParaRPr sz="1600" b="1" dirty="0">
              <a:solidFill>
                <a:schemeClr val="dk1"/>
              </a:solidFill>
              <a:latin typeface="Tahoma"/>
              <a:ea typeface="Tahoma"/>
              <a:cs typeface="Tahoma"/>
              <a:sym typeface="Tahoma"/>
            </a:endParaRPr>
          </a:p>
          <a:p>
            <a:pPr marL="604520" marR="0" lvl="0" indent="-285750" algn="just" rtl="0">
              <a:lnSpc>
                <a:spcPct val="150000"/>
              </a:lnSpc>
              <a:spcBef>
                <a:spcPts val="0"/>
              </a:spcBef>
              <a:spcAft>
                <a:spcPts val="0"/>
              </a:spcAft>
              <a:buClr>
                <a:schemeClr val="dk1"/>
              </a:buClr>
              <a:buSzPts val="1400"/>
              <a:buFont typeface="Noto Sans Symbols"/>
              <a:buChar char="✔"/>
            </a:pPr>
            <a:r>
              <a:rPr lang="en-US" sz="1200" b="1" dirty="0">
                <a:solidFill>
                  <a:schemeClr val="dk1"/>
                </a:solidFill>
                <a:latin typeface="Tahoma"/>
                <a:ea typeface="Tahoma"/>
                <a:cs typeface="Tahoma"/>
                <a:sym typeface="Tahoma"/>
              </a:rPr>
              <a:t>Accompanied by appropriate probes</a:t>
            </a:r>
            <a:r>
              <a:rPr lang="en-US" sz="1200" b="1" dirty="0" smtClean="0">
                <a:solidFill>
                  <a:schemeClr val="dk1"/>
                </a:solidFill>
                <a:latin typeface="Tahoma"/>
                <a:ea typeface="Tahoma"/>
                <a:cs typeface="Tahoma"/>
                <a:sym typeface="Tahoma"/>
              </a:rPr>
              <a:t>.</a:t>
            </a:r>
          </a:p>
        </p:txBody>
      </p:sp>
    </p:spTree>
    <p:extLst>
      <p:ext uri="{BB962C8B-B14F-4D97-AF65-F5344CB8AC3E}">
        <p14:creationId xmlns:p14="http://schemas.microsoft.com/office/powerpoint/2010/main" val="133873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52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8422" y="2529002"/>
            <a:ext cx="2591670" cy="2667532"/>
          </a:xfrm>
          <a:prstGeom prst="rect">
            <a:avLst/>
          </a:prstGeom>
          <a:noFill/>
          <a:ln>
            <a:noFill/>
          </a:ln>
        </p:spPr>
      </p:pic>
      <p:sp>
        <p:nvSpPr>
          <p:cNvPr id="2" name="Rectangle 1"/>
          <p:cNvSpPr/>
          <p:nvPr/>
        </p:nvSpPr>
        <p:spPr>
          <a:xfrm>
            <a:off x="4962788" y="1981430"/>
            <a:ext cx="4095225" cy="587148"/>
          </a:xfrm>
          <a:prstGeom prst="rect">
            <a:avLst/>
          </a:prstGeom>
        </p:spPr>
        <p:txBody>
          <a:bodyPr wrap="none">
            <a:spAutoFit/>
          </a:bodyPr>
          <a:lstStyle/>
          <a:p>
            <a:pPr marL="742950" lvl="1" indent="-285750" algn="ctr">
              <a:lnSpc>
                <a:spcPct val="150000"/>
              </a:lnSpc>
              <a:buClr>
                <a:srgbClr val="C00000"/>
              </a:buClr>
              <a:buSzPts val="2400"/>
              <a:buFont typeface="Arial"/>
              <a:buChar char="•"/>
            </a:pPr>
            <a:r>
              <a:rPr lang="en-US" sz="2400" b="1" dirty="0" smtClean="0">
                <a:solidFill>
                  <a:srgbClr val="C00000"/>
                </a:solidFill>
                <a:latin typeface="Times New Roman"/>
                <a:ea typeface="Times New Roman"/>
                <a:cs typeface="Times New Roman"/>
                <a:sym typeface="Times New Roman"/>
              </a:rPr>
              <a:t>Focus group discussions</a:t>
            </a:r>
            <a:endParaRPr lang="en-US" b="1" dirty="0"/>
          </a:p>
        </p:txBody>
      </p:sp>
      <p:sp>
        <p:nvSpPr>
          <p:cNvPr id="8" name="Rectangle 7"/>
          <p:cNvSpPr/>
          <p:nvPr/>
        </p:nvSpPr>
        <p:spPr>
          <a:xfrm>
            <a:off x="3569066" y="2496710"/>
            <a:ext cx="7613715" cy="2308324"/>
          </a:xfrm>
          <a:prstGeom prst="rect">
            <a:avLst/>
          </a:prstGeom>
        </p:spPr>
        <p:txBody>
          <a:bodyPr wrap="square">
            <a:spAutoFit/>
          </a:bodyPr>
          <a:lstStyle/>
          <a:p>
            <a:pPr lvl="0">
              <a:lnSpc>
                <a:spcPct val="150000"/>
              </a:lnSpc>
              <a:buClr>
                <a:srgbClr val="00B050"/>
              </a:buClr>
              <a:buSzPts val="1600"/>
            </a:pPr>
            <a:r>
              <a:rPr lang="en-US" sz="1600" b="1" dirty="0">
                <a:solidFill>
                  <a:srgbClr val="00B050"/>
                </a:solidFill>
                <a:latin typeface="Times New Roman"/>
                <a:ea typeface="Times New Roman"/>
                <a:cs typeface="Times New Roman"/>
                <a:sym typeface="Times New Roman"/>
              </a:rPr>
              <a:t>A focus group </a:t>
            </a:r>
            <a:r>
              <a:rPr lang="en-US" sz="1600" b="1" dirty="0">
                <a:solidFill>
                  <a:schemeClr val="dk1"/>
                </a:solidFill>
                <a:latin typeface="Times New Roman"/>
                <a:ea typeface="Times New Roman"/>
                <a:cs typeface="Times New Roman"/>
                <a:sym typeface="Times New Roman"/>
              </a:rPr>
              <a:t>is another qualitative research technique in the form of a planned group discussion among a limited number of people, with a moderator and if possible, note takers, as well as observers if also using observations.</a:t>
            </a:r>
            <a:endParaRPr lang="en-US" sz="1600" dirty="0"/>
          </a:p>
          <a:p>
            <a:pPr lvl="0">
              <a:lnSpc>
                <a:spcPct val="150000"/>
              </a:lnSpc>
            </a:pPr>
            <a:r>
              <a:rPr lang="en-US" sz="1600" b="1" dirty="0">
                <a:solidFill>
                  <a:schemeClr val="dk1"/>
                </a:solidFill>
                <a:latin typeface="Times New Roman"/>
                <a:ea typeface="Times New Roman"/>
                <a:cs typeface="Times New Roman"/>
                <a:sym typeface="Times New Roman"/>
              </a:rPr>
              <a:t>The purpose of a focus group is to attain diverse ideas and perceptions on a topic of interest in a relaxed, permissive environment that allows the expression of different points of view, with no pressure for consensus.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7778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074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6656" y="2624416"/>
            <a:ext cx="2591670" cy="2667532"/>
          </a:xfrm>
          <a:prstGeom prst="rect">
            <a:avLst/>
          </a:prstGeom>
          <a:noFill/>
          <a:ln>
            <a:noFill/>
          </a:ln>
        </p:spPr>
      </p:pic>
      <p:sp>
        <p:nvSpPr>
          <p:cNvPr id="2" name="Rectangle 1"/>
          <p:cNvSpPr/>
          <p:nvPr/>
        </p:nvSpPr>
        <p:spPr>
          <a:xfrm>
            <a:off x="5479372" y="2138610"/>
            <a:ext cx="2364750" cy="646331"/>
          </a:xfrm>
          <a:prstGeom prst="rect">
            <a:avLst/>
          </a:prstGeom>
        </p:spPr>
        <p:txBody>
          <a:bodyPr wrap="none">
            <a:spAutoFit/>
          </a:bodyPr>
          <a:lstStyle/>
          <a:p>
            <a:pPr marL="742950" lvl="1" indent="-285750" algn="ctr">
              <a:lnSpc>
                <a:spcPct val="150000"/>
              </a:lnSpc>
              <a:buClr>
                <a:srgbClr val="C00000"/>
              </a:buClr>
              <a:buSzPts val="2400"/>
              <a:buFont typeface="Arial"/>
              <a:buChar char="•"/>
            </a:pPr>
            <a:r>
              <a:rPr lang="en-US" sz="2400" b="1" dirty="0">
                <a:solidFill>
                  <a:srgbClr val="C00000"/>
                </a:solidFill>
                <a:latin typeface="Times New Roman"/>
                <a:ea typeface="Times New Roman"/>
                <a:cs typeface="Times New Roman"/>
                <a:sym typeface="Times New Roman"/>
              </a:rPr>
              <a:t>Case study</a:t>
            </a:r>
            <a:endParaRPr lang="en-US" sz="2400" b="1" dirty="0">
              <a:solidFill>
                <a:srgbClr val="C00000"/>
              </a:solidFill>
              <a:latin typeface="Times New Roman"/>
              <a:ea typeface="Times New Roman"/>
              <a:cs typeface="Times New Roman"/>
              <a:sym typeface="Times New Roman"/>
            </a:endParaRPr>
          </a:p>
        </p:txBody>
      </p:sp>
      <p:sp>
        <p:nvSpPr>
          <p:cNvPr id="8" name="Rectangle 7"/>
          <p:cNvSpPr/>
          <p:nvPr/>
        </p:nvSpPr>
        <p:spPr>
          <a:xfrm>
            <a:off x="3401281" y="2815771"/>
            <a:ext cx="8141616" cy="1938992"/>
          </a:xfrm>
          <a:prstGeom prst="rect">
            <a:avLst/>
          </a:prstGeom>
        </p:spPr>
        <p:txBody>
          <a:bodyPr wrap="square">
            <a:spAutoFit/>
          </a:bodyPr>
          <a:lstStyle/>
          <a:p>
            <a:pPr lvl="0">
              <a:lnSpc>
                <a:spcPct val="150000"/>
              </a:lnSpc>
            </a:pPr>
            <a:r>
              <a:rPr lang="en-US" sz="1600" b="1" dirty="0">
                <a:solidFill>
                  <a:srgbClr val="00B050"/>
                </a:solidFill>
                <a:latin typeface="Times New Roman"/>
                <a:ea typeface="Times New Roman"/>
                <a:cs typeface="Times New Roman"/>
                <a:sym typeface="Times New Roman"/>
              </a:rPr>
              <a:t>A case study </a:t>
            </a:r>
            <a:r>
              <a:rPr lang="en-US" sz="1600" b="1" dirty="0">
                <a:solidFill>
                  <a:schemeClr val="dk1"/>
                </a:solidFill>
                <a:latin typeface="Times New Roman"/>
                <a:ea typeface="Times New Roman"/>
                <a:cs typeface="Times New Roman"/>
                <a:sym typeface="Times New Roman"/>
              </a:rPr>
              <a:t>is a qualitative data collection method that is used to examine real-life situations and if the findings of the case can illustrate aspects of the intervention being monitored and/or evaluated. It is a comprehensive examination of cases to obtain in-depth information, with the goal of understanding the operational dynamics, activities, outputs, outcomes and interactions of an intervention.</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64613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5154"/>
            <a:ext cx="2591670" cy="2667532"/>
          </a:xfrm>
          <a:prstGeom prst="rect">
            <a:avLst/>
          </a:prstGeom>
          <a:noFill/>
          <a:ln>
            <a:noFill/>
          </a:ln>
        </p:spPr>
      </p:pic>
      <p:sp>
        <p:nvSpPr>
          <p:cNvPr id="2" name="Rectangle 1"/>
          <p:cNvSpPr/>
          <p:nvPr/>
        </p:nvSpPr>
        <p:spPr>
          <a:xfrm>
            <a:off x="5673015" y="2072591"/>
            <a:ext cx="2616421" cy="646331"/>
          </a:xfrm>
          <a:prstGeom prst="rect">
            <a:avLst/>
          </a:prstGeom>
        </p:spPr>
        <p:txBody>
          <a:bodyPr wrap="none">
            <a:spAutoFit/>
          </a:bodyPr>
          <a:lstStyle/>
          <a:p>
            <a:pPr marL="800100" lvl="1" indent="-342900" algn="ctr">
              <a:lnSpc>
                <a:spcPct val="150000"/>
              </a:lnSpc>
              <a:buClr>
                <a:srgbClr val="C00000"/>
              </a:buClr>
              <a:buSzPts val="2400"/>
              <a:buFont typeface="Arial"/>
              <a:buChar char="•"/>
            </a:pPr>
            <a:r>
              <a:rPr lang="en-US" sz="2400" b="1" dirty="0" smtClean="0">
                <a:solidFill>
                  <a:srgbClr val="C00000"/>
                </a:solidFill>
                <a:latin typeface="Times New Roman"/>
                <a:ea typeface="Times New Roman"/>
                <a:cs typeface="Times New Roman"/>
                <a:sym typeface="Times New Roman"/>
              </a:rPr>
              <a:t>Observation</a:t>
            </a:r>
            <a:endParaRPr lang="en-US" dirty="0"/>
          </a:p>
        </p:txBody>
      </p:sp>
      <p:sp>
        <p:nvSpPr>
          <p:cNvPr id="8" name="Rectangle 7"/>
          <p:cNvSpPr/>
          <p:nvPr/>
        </p:nvSpPr>
        <p:spPr>
          <a:xfrm>
            <a:off x="3298217" y="2618405"/>
            <a:ext cx="7764726" cy="3647152"/>
          </a:xfrm>
          <a:prstGeom prst="rect">
            <a:avLst/>
          </a:prstGeom>
        </p:spPr>
        <p:txBody>
          <a:bodyPr wrap="square">
            <a:spAutoFit/>
          </a:bodyPr>
          <a:lstStyle/>
          <a:p>
            <a:pPr lvl="0" algn="just">
              <a:lnSpc>
                <a:spcPct val="150000"/>
              </a:lnSpc>
            </a:pPr>
            <a:r>
              <a:rPr lang="en-US" sz="1400" b="1" dirty="0">
                <a:solidFill>
                  <a:srgbClr val="00B050"/>
                </a:solidFill>
                <a:latin typeface="Times New Roman"/>
                <a:ea typeface="Times New Roman"/>
                <a:cs typeface="Times New Roman"/>
                <a:sym typeface="Times New Roman"/>
              </a:rPr>
              <a:t>Observation </a:t>
            </a:r>
            <a:r>
              <a:rPr lang="en-US" sz="1400" b="1" dirty="0">
                <a:solidFill>
                  <a:schemeClr val="dk1"/>
                </a:solidFill>
                <a:latin typeface="Times New Roman"/>
                <a:ea typeface="Times New Roman"/>
                <a:cs typeface="Times New Roman"/>
                <a:sym typeface="Times New Roman"/>
              </a:rPr>
              <a:t>is a research technique that M&amp;E practitioners can use to better understand participants’ </a:t>
            </a:r>
            <a:r>
              <a:rPr lang="en-US" sz="1400" b="1" dirty="0" err="1">
                <a:solidFill>
                  <a:schemeClr val="dk1"/>
                </a:solidFill>
                <a:latin typeface="Times New Roman"/>
                <a:ea typeface="Times New Roman"/>
                <a:cs typeface="Times New Roman"/>
                <a:sym typeface="Times New Roman"/>
              </a:rPr>
              <a:t>behaviour</a:t>
            </a:r>
            <a:r>
              <a:rPr lang="en-US" sz="1400" b="1" dirty="0">
                <a:solidFill>
                  <a:schemeClr val="dk1"/>
                </a:solidFill>
                <a:latin typeface="Times New Roman"/>
                <a:ea typeface="Times New Roman"/>
                <a:cs typeface="Times New Roman"/>
                <a:sym typeface="Times New Roman"/>
              </a:rPr>
              <a:t> and the physical setting in which a project, program or policy is being implemented. To observe means to watch individuals and their environments and notice their behaviors and interactions by using all five senses: seeing, touching, tasting, hearing and smelling.</a:t>
            </a:r>
            <a:endParaRPr lang="en-US" sz="1600" dirty="0"/>
          </a:p>
          <a:p>
            <a:pPr lvl="0" algn="just">
              <a:lnSpc>
                <a:spcPct val="150000"/>
              </a:lnSpc>
            </a:pPr>
            <a:endParaRPr lang="en-US" sz="1400" b="1" dirty="0">
              <a:solidFill>
                <a:schemeClr val="dk1"/>
              </a:solidFill>
              <a:latin typeface="Times New Roman"/>
              <a:ea typeface="Times New Roman"/>
              <a:cs typeface="Times New Roman"/>
              <a:sym typeface="Times New Roman"/>
            </a:endParaRPr>
          </a:p>
          <a:p>
            <a:pPr lvl="0" algn="ctr"/>
            <a:r>
              <a:rPr lang="en-US" sz="1600" b="1" dirty="0">
                <a:solidFill>
                  <a:srgbClr val="0070C0"/>
                </a:solidFill>
                <a:latin typeface="Times New Roman"/>
                <a:ea typeface="Times New Roman"/>
                <a:cs typeface="Times New Roman"/>
                <a:sym typeface="Times New Roman"/>
              </a:rPr>
              <a:t>Observations should be used on the following:</a:t>
            </a:r>
          </a:p>
          <a:p>
            <a:pPr lvl="0" algn="ctr"/>
            <a:r>
              <a:rPr lang="en-US" sz="1600" b="1" dirty="0">
                <a:solidFill>
                  <a:srgbClr val="0070C0"/>
                </a:solidFill>
                <a:latin typeface="Times New Roman"/>
                <a:ea typeface="Times New Roman"/>
                <a:cs typeface="Times New Roman"/>
                <a:sym typeface="Times New Roman"/>
              </a:rPr>
              <a:t> </a:t>
            </a:r>
          </a:p>
          <a:p>
            <a:pPr marL="1657350" lvl="3"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Gathering data on individual </a:t>
            </a:r>
            <a:r>
              <a:rPr lang="en-US" sz="1600" b="1" dirty="0" err="1">
                <a:solidFill>
                  <a:srgbClr val="0070C0"/>
                </a:solidFill>
                <a:latin typeface="Times New Roman"/>
                <a:ea typeface="Times New Roman"/>
                <a:cs typeface="Times New Roman"/>
                <a:sym typeface="Times New Roman"/>
              </a:rPr>
              <a:t>behaviours</a:t>
            </a:r>
            <a:r>
              <a:rPr lang="en-US" sz="1600" b="1" dirty="0">
                <a:solidFill>
                  <a:srgbClr val="0070C0"/>
                </a:solidFill>
                <a:latin typeface="Times New Roman"/>
                <a:ea typeface="Times New Roman"/>
                <a:cs typeface="Times New Roman"/>
                <a:sym typeface="Times New Roman"/>
              </a:rPr>
              <a:t> or interactions between people and their environment;</a:t>
            </a:r>
          </a:p>
          <a:p>
            <a:pPr marL="1657350" lvl="3"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When there is a need to know about a physical setting;</a:t>
            </a:r>
          </a:p>
          <a:p>
            <a:pPr marL="1657350" lvl="3" indent="-285750" algn="ctr">
              <a:buClr>
                <a:srgbClr val="0070C0"/>
              </a:buClr>
              <a:buSzPts val="1800"/>
              <a:buFont typeface="Noto Sans Symbols"/>
              <a:buChar char="✔"/>
            </a:pPr>
            <a:r>
              <a:rPr lang="en-US" sz="1600" b="1" dirty="0">
                <a:solidFill>
                  <a:srgbClr val="0070C0"/>
                </a:solidFill>
                <a:latin typeface="Times New Roman"/>
                <a:ea typeface="Times New Roman"/>
                <a:cs typeface="Times New Roman"/>
                <a:sym typeface="Times New Roman"/>
              </a:rPr>
              <a:t>When data collection from interviews/surveys with individuals is not feasible.</a:t>
            </a:r>
          </a:p>
          <a:p>
            <a:pPr lvl="0"/>
            <a:r>
              <a:rPr lang="en-US" sz="1400" b="1" dirty="0">
                <a:solidFill>
                  <a:schemeClr val="dk1"/>
                </a:solidFill>
                <a:latin typeface="Times New Roman"/>
                <a:ea typeface="Times New Roman"/>
                <a:cs typeface="Times New Roman"/>
                <a:sym typeface="Times New Roman"/>
              </a:rPr>
              <a:t> </a:t>
            </a:r>
            <a:endParaRPr lang="en-US"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016935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099190"/>
            <a:ext cx="11004887" cy="954107"/>
          </a:xfrm>
          <a:prstGeom prst="rect">
            <a:avLst/>
          </a:prstGeom>
          <a:noFill/>
        </p:spPr>
        <p:txBody>
          <a:bodyPr wrap="square" rtlCol="0">
            <a:spAutoFit/>
          </a:bodyPr>
          <a:lstStyle/>
          <a:p>
            <a:pPr lvl="0"/>
            <a:r>
              <a:rPr lang="en-US" sz="2800" b="1" dirty="0" smtClean="0">
                <a:solidFill>
                  <a:schemeClr val="dk1"/>
                </a:solidFill>
                <a:latin typeface="Tajawal Medium" panose="00000600000000000000" charset="-78"/>
                <a:ea typeface="Calibri"/>
                <a:cs typeface="Tajawal Medium" panose="00000600000000000000" charset="-78"/>
                <a:sym typeface="Calibri"/>
              </a:rPr>
              <a:t>Session 4: Methodologies </a:t>
            </a:r>
            <a:r>
              <a:rPr lang="en-US" sz="2800" b="1" dirty="0">
                <a:solidFill>
                  <a:schemeClr val="dk1"/>
                </a:solidFill>
                <a:latin typeface="Tajawal Medium" panose="00000600000000000000" charset="-78"/>
                <a:ea typeface="Calibri"/>
                <a:cs typeface="Tajawal Medium" panose="00000600000000000000" charset="-78"/>
                <a:sym typeface="Calibri"/>
              </a:rPr>
              <a:t>for data collection and analysis for </a:t>
            </a:r>
            <a:r>
              <a:rPr lang="en-US" sz="2800" b="1" dirty="0" smtClean="0">
                <a:solidFill>
                  <a:schemeClr val="dk1"/>
                </a:solidFill>
                <a:latin typeface="Tajawal Medium" panose="00000600000000000000" charset="-78"/>
                <a:ea typeface="Calibri"/>
                <a:cs typeface="Tajawal Medium" panose="00000600000000000000" charset="-78"/>
                <a:sym typeface="Calibri"/>
              </a:rPr>
              <a:t>monitoring  </a:t>
            </a:r>
            <a:r>
              <a:rPr lang="en-US" sz="2800" b="1" dirty="0">
                <a:solidFill>
                  <a:schemeClr val="dk1"/>
                </a:solidFill>
                <a:latin typeface="Tajawal Medium" panose="00000600000000000000" charset="-78"/>
                <a:ea typeface="Calibri"/>
                <a:cs typeface="Tajawal Medium" panose="00000600000000000000" charset="-78"/>
                <a:sym typeface="Calibri"/>
              </a:rPr>
              <a:t>and evaluation</a:t>
            </a:r>
            <a:endParaRPr lang="en-US" sz="2800" b="1" dirty="0">
              <a:solidFill>
                <a:schemeClr val="dk1"/>
              </a:solidFill>
              <a:latin typeface="Tajawal Medium" panose="00000600000000000000" charset="-78"/>
              <a:ea typeface="Calibri"/>
              <a:cs typeface="Tajawal Medium" panose="00000600000000000000" charset="-78"/>
              <a:sym typeface="Calibri"/>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5154"/>
            <a:ext cx="2591670" cy="2667532"/>
          </a:xfrm>
          <a:prstGeom prst="rect">
            <a:avLst/>
          </a:prstGeom>
          <a:noFill/>
          <a:ln>
            <a:noFill/>
          </a:ln>
        </p:spPr>
      </p:pic>
      <p:sp>
        <p:nvSpPr>
          <p:cNvPr id="2" name="Rectangle 1"/>
          <p:cNvSpPr/>
          <p:nvPr/>
        </p:nvSpPr>
        <p:spPr>
          <a:xfrm>
            <a:off x="3321847" y="1952981"/>
            <a:ext cx="8019068" cy="4339650"/>
          </a:xfrm>
          <a:prstGeom prst="rect">
            <a:avLst/>
          </a:prstGeom>
        </p:spPr>
        <p:txBody>
          <a:bodyPr wrap="square">
            <a:spAutoFit/>
          </a:bodyPr>
          <a:lstStyle/>
          <a:p>
            <a:pPr marL="800100" lvl="1" indent="-342900" algn="ctr">
              <a:lnSpc>
                <a:spcPct val="150000"/>
              </a:lnSpc>
              <a:buClr>
                <a:srgbClr val="996633"/>
              </a:buClr>
              <a:buSzPts val="1800"/>
              <a:buFont typeface="Arial"/>
              <a:buChar char="•"/>
            </a:pPr>
            <a:r>
              <a:rPr lang="en-US" sz="1600" b="1" dirty="0">
                <a:solidFill>
                  <a:srgbClr val="996633"/>
                </a:solidFill>
                <a:latin typeface="Times New Roman"/>
                <a:ea typeface="Times New Roman"/>
                <a:cs typeface="Times New Roman"/>
                <a:sym typeface="Times New Roman"/>
              </a:rPr>
              <a:t>Methods for impact evaluations</a:t>
            </a:r>
            <a:endParaRPr lang="en-US" sz="1600" dirty="0"/>
          </a:p>
          <a:p>
            <a:pPr marL="342900" lvl="0" indent="-34290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Impact evaluations aim to identify a proper counterfactual and whether impact can be confidently attributed to an intervention. Specifically, this may be done by assessing the situation of the beneficiaries “</a:t>
            </a:r>
            <a:r>
              <a:rPr lang="en-US" sz="1400" b="1" dirty="0">
                <a:solidFill>
                  <a:srgbClr val="0070C0"/>
                </a:solidFill>
                <a:latin typeface="Times New Roman"/>
                <a:ea typeface="Times New Roman"/>
                <a:cs typeface="Times New Roman"/>
                <a:sym typeface="Times New Roman"/>
              </a:rPr>
              <a:t>before and after</a:t>
            </a:r>
            <a:r>
              <a:rPr lang="en-US" sz="1400" b="1" dirty="0">
                <a:solidFill>
                  <a:schemeClr val="dk1"/>
                </a:solidFill>
                <a:latin typeface="Times New Roman"/>
                <a:ea typeface="Times New Roman"/>
                <a:cs typeface="Times New Roman"/>
                <a:sym typeface="Times New Roman"/>
              </a:rPr>
              <a:t>” and “</a:t>
            </a:r>
            <a:r>
              <a:rPr lang="en-US" sz="1400" b="1" dirty="0">
                <a:solidFill>
                  <a:srgbClr val="00B050"/>
                </a:solidFill>
                <a:latin typeface="Times New Roman"/>
                <a:ea typeface="Times New Roman"/>
                <a:cs typeface="Times New Roman"/>
                <a:sym typeface="Times New Roman"/>
              </a:rPr>
              <a:t>with or without</a:t>
            </a:r>
            <a:r>
              <a:rPr lang="en-US" sz="1400" b="1" dirty="0">
                <a:solidFill>
                  <a:schemeClr val="dk1"/>
                </a:solidFill>
                <a:latin typeface="Times New Roman"/>
                <a:ea typeface="Times New Roman"/>
                <a:cs typeface="Times New Roman"/>
                <a:sym typeface="Times New Roman"/>
              </a:rPr>
              <a:t>” the intervention. </a:t>
            </a:r>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By comparing the before and after and/or with or without scenarios, any differences/changes observed can be attributed to the intervention, with some reservations as it is not always straightforward and attribution may be more complex to assess than by answering the above scenarios.</a:t>
            </a:r>
            <a:endParaRPr lang="en-US" sz="1600" dirty="0"/>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While there is a range of impact evaluation designs, there is also a range of methods that are applicable within these designs.</a:t>
            </a:r>
            <a:endParaRPr lang="en-US" sz="1600" dirty="0"/>
          </a:p>
          <a:p>
            <a:pPr marL="285750" lvl="0" indent="-285750" algn="ctr">
              <a:lnSpc>
                <a:spcPct val="150000"/>
              </a:lnSpc>
              <a:buClr>
                <a:srgbClr val="C00000"/>
              </a:buClr>
              <a:buSzPts val="1600"/>
              <a:buFont typeface="Noto Sans Symbols"/>
              <a:buChar char="⮚"/>
            </a:pPr>
            <a:r>
              <a:rPr lang="en-US" sz="1400" b="1" dirty="0">
                <a:solidFill>
                  <a:srgbClr val="C00000"/>
                </a:solidFill>
                <a:latin typeface="Times New Roman"/>
                <a:ea typeface="Times New Roman"/>
                <a:cs typeface="Times New Roman"/>
                <a:sym typeface="Times New Roman"/>
              </a:rPr>
              <a:t>To answer the specific evaluation questions, methods are flexible and can be used in different combinations within impact evaluation designs. Experimental, quasi-experimental and non-experimental are three types of impact evaluation design.</a:t>
            </a:r>
            <a:endParaRPr lang="en-US" sz="1400" b="1" dirty="0">
              <a:solidFill>
                <a:srgbClr val="C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75170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2.xml><?xml version="1.0" encoding="utf-8"?>
<ds:datastoreItem xmlns:ds="http://schemas.openxmlformats.org/officeDocument/2006/customXml" ds:itemID="{FDEC6176-97B6-49B1-A7DA-A710E7CEF538}">
  <ds:schemaRefs>
    <ds:schemaRef ds:uri="http://purl.org/dc/dcmitype/"/>
    <ds:schemaRef ds:uri="http://schemas.microsoft.com/office/2006/documentManagement/types"/>
    <ds:schemaRef ds:uri="http://www.w3.org/XML/1998/namespace"/>
    <ds:schemaRef ds:uri="http://schemas.microsoft.com/office/infopath/2007/PartnerControls"/>
    <ds:schemaRef ds:uri="http://purl.org/dc/terms/"/>
    <ds:schemaRef ds:uri="http://purl.org/dc/elements/1.1/"/>
    <ds:schemaRef ds:uri="d13aca44-ef33-4cf4-9980-7f0b00e6eeb9"/>
    <ds:schemaRef ds:uri="http://schemas.openxmlformats.org/package/2006/metadata/core-properties"/>
    <ds:schemaRef ds:uri="49100919-8a76-4266-be0c-7dc583902cb4"/>
    <ds:schemaRef ds:uri="http://schemas.microsoft.com/office/2006/metadata/properties"/>
  </ds:schemaRefs>
</ds:datastoreItem>
</file>

<file path=customXml/itemProps3.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286</TotalTime>
  <Words>4277</Words>
  <Application>Microsoft Office PowerPoint</Application>
  <PresentationFormat>Widescreen</PresentationFormat>
  <Paragraphs>607</Paragraphs>
  <Slides>45</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Calibri Light</vt:lpstr>
      <vt:lpstr>Noto Sans Symbols</vt:lpstr>
      <vt:lpstr>Roboto Light</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42</cp:revision>
  <dcterms:created xsi:type="dcterms:W3CDTF">2023-04-29T09:08:00Z</dcterms:created>
  <dcterms:modified xsi:type="dcterms:W3CDTF">2024-03-09T15:20:41Z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