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92" r:id="rId4"/>
    <p:sldId id="293" r:id="rId5"/>
    <p:sldId id="294" r:id="rId6"/>
    <p:sldId id="295" r:id="rId7"/>
    <p:sldId id="296" r:id="rId8"/>
    <p:sldId id="297"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12" r:id="rId23"/>
    <p:sldId id="311" r:id="rId24"/>
    <p:sldId id="313" r:id="rId25"/>
    <p:sldId id="314" r:id="rId26"/>
    <p:sldId id="29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4660"/>
  </p:normalViewPr>
  <p:slideViewPr>
    <p:cSldViewPr snapToGrid="0">
      <p:cViewPr varScale="1">
        <p:scale>
          <a:sx n="72" d="100"/>
          <a:sy n="72" d="100"/>
        </p:scale>
        <p:origin x="54"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10/3/2022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10/3/2022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10/3/2022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1.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2.png"/><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7.emf"/><Relationship Id="rId7"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114671"/>
            <a:ext cx="11616451" cy="6680068"/>
          </a:xfrm>
          <a:prstGeom prst="rect">
            <a:avLst/>
          </a:prstGeom>
        </p:spPr>
      </p:pic>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9940"/>
            <a:ext cx="8552985" cy="1947075"/>
          </a:xfrm>
          <a:prstGeom prst="rect">
            <a:avLst/>
          </a:prstGeom>
        </p:spPr>
      </p:pic>
      <p:pic>
        <p:nvPicPr>
          <p:cNvPr id="13" name="Picture 12"/>
          <p:cNvPicPr>
            <a:picLocks noChangeAspect="1"/>
          </p:cNvPicPr>
          <p:nvPr/>
        </p:nvPicPr>
        <p:blipFill>
          <a:blip r:embed="rId6"/>
          <a:stretch>
            <a:fillRect/>
          </a:stretch>
        </p:blipFill>
        <p:spPr>
          <a:xfrm>
            <a:off x="3432313" y="3338986"/>
            <a:ext cx="9024731" cy="971937"/>
          </a:xfrm>
          <a:prstGeom prst="rect">
            <a:avLst/>
          </a:prstGeom>
        </p:spPr>
      </p:pic>
      <p:sp>
        <p:nvSpPr>
          <p:cNvPr id="11" name="Rectangle 10"/>
          <p:cNvSpPr/>
          <p:nvPr/>
        </p:nvSpPr>
        <p:spPr>
          <a:xfrm>
            <a:off x="5971607" y="3244334"/>
            <a:ext cx="248786" cy="369332"/>
          </a:xfrm>
          <a:prstGeom prst="rect">
            <a:avLst/>
          </a:prstGeom>
        </p:spPr>
        <p:txBody>
          <a:bodyPr wrap="none">
            <a:spAutoFit/>
          </a:bodyPr>
          <a:lstStyle/>
          <a:p>
            <a:r>
              <a:rPr lang="ar-EG" dirty="0"/>
              <a:t> </a:t>
            </a:r>
          </a:p>
        </p:txBody>
      </p:sp>
      <p:sp>
        <p:nvSpPr>
          <p:cNvPr id="14" name="Rectangle 13"/>
          <p:cNvSpPr/>
          <p:nvPr/>
        </p:nvSpPr>
        <p:spPr>
          <a:xfrm>
            <a:off x="5971607" y="3244334"/>
            <a:ext cx="248786" cy="369332"/>
          </a:xfrm>
          <a:prstGeom prst="rect">
            <a:avLst/>
          </a:prstGeom>
        </p:spPr>
        <p:txBody>
          <a:bodyPr wrap="none">
            <a:spAutoFit/>
          </a:bodyPr>
          <a:lstStyle/>
          <a:p>
            <a:r>
              <a:rPr lang="ar-EG" dirty="0"/>
              <a:t> </a:t>
            </a:r>
          </a:p>
        </p:txBody>
      </p:sp>
      <p:sp>
        <p:nvSpPr>
          <p:cNvPr id="17" name="Rectangle 16"/>
          <p:cNvSpPr/>
          <p:nvPr/>
        </p:nvSpPr>
        <p:spPr>
          <a:xfrm>
            <a:off x="0" y="61478"/>
            <a:ext cx="9646276" cy="2369880"/>
          </a:xfrm>
          <a:prstGeom prst="rect">
            <a:avLst/>
          </a:prstGeom>
        </p:spPr>
        <p:txBody>
          <a:bodyPr wrap="square">
            <a:spAutoFit/>
          </a:bodyPr>
          <a:lstStyle/>
          <a:p>
            <a:r>
              <a:rPr lang="en-US" sz="2800" b="1" dirty="0" smtClean="0">
                <a:solidFill>
                  <a:srgbClr val="FF9518"/>
                </a:solidFill>
                <a:latin typeface="Calibri" panose="020F0502020204030204" pitchFamily="34" charset="0"/>
              </a:rPr>
              <a:t>RHSA (Admin 1) </a:t>
            </a:r>
            <a:r>
              <a:rPr lang="de-DE" sz="2800" b="1" dirty="0">
                <a:solidFill>
                  <a:srgbClr val="FF9518"/>
                </a:solidFill>
                <a:latin typeface="Calibri" panose="020F0502020204030204" pitchFamily="34" charset="0"/>
              </a:rPr>
              <a:t>Red Hat Enterprise Linux 8 Essentials</a:t>
            </a:r>
            <a:r>
              <a:rPr lang="en-US" sz="2800" b="1" dirty="0">
                <a:solidFill>
                  <a:srgbClr val="FF9518"/>
                </a:solidFill>
                <a:latin typeface="Calibri" panose="020F0502020204030204" pitchFamily="34" charset="0"/>
              </a:rPr>
              <a:t> </a:t>
            </a:r>
            <a:endParaRPr lang="en-US" sz="2800" b="1" dirty="0" smtClean="0">
              <a:solidFill>
                <a:srgbClr val="FF9518"/>
              </a:solidFill>
              <a:latin typeface="Calibri" panose="020F0502020204030204" pitchFamily="34" charset="0"/>
            </a:endParaRPr>
          </a:p>
          <a:p>
            <a:r>
              <a:rPr lang="en-US" sz="2800" b="1" dirty="0">
                <a:solidFill>
                  <a:srgbClr val="FF9518"/>
                </a:solidFill>
                <a:latin typeface="Calibri" panose="020F0502020204030204" pitchFamily="34" charset="0"/>
              </a:rPr>
              <a:t>       </a:t>
            </a:r>
            <a:r>
              <a:rPr lang="en-US" sz="2800" b="1" dirty="0">
                <a:solidFill>
                  <a:srgbClr val="FFC000"/>
                </a:solidFill>
                <a:latin typeface="Tajawal"/>
              </a:rPr>
              <a:t>  </a:t>
            </a:r>
            <a:endParaRPr lang="en-US" sz="2800" b="1" dirty="0" smtClean="0">
              <a:solidFill>
                <a:srgbClr val="FFC000"/>
              </a:solidFill>
              <a:latin typeface="Tajawal"/>
            </a:endParaRPr>
          </a:p>
          <a:p>
            <a:r>
              <a:rPr lang="en-US" sz="2800" b="1" dirty="0" smtClean="0">
                <a:solidFill>
                  <a:srgbClr val="FFC000"/>
                </a:solidFill>
                <a:latin typeface="Tajawal"/>
              </a:rPr>
              <a:t>Prepared </a:t>
            </a:r>
            <a:r>
              <a:rPr lang="en-US" sz="2800" b="1" dirty="0">
                <a:solidFill>
                  <a:srgbClr val="FFC000"/>
                </a:solidFill>
                <a:latin typeface="Tajawal"/>
              </a:rPr>
              <a:t>by</a:t>
            </a:r>
            <a:r>
              <a:rPr lang="en-US" sz="2800" b="1" dirty="0">
                <a:solidFill>
                  <a:srgbClr val="24A9E1"/>
                </a:solidFill>
                <a:latin typeface="Tajawal"/>
              </a:rPr>
              <a:t> Eng. Taghreed </a:t>
            </a:r>
            <a:r>
              <a:rPr lang="en-US" sz="2800" b="1" dirty="0" smtClean="0">
                <a:solidFill>
                  <a:srgbClr val="24A9E1"/>
                </a:solidFill>
                <a:latin typeface="Tajawal"/>
              </a:rPr>
              <a:t>Elsayed</a:t>
            </a:r>
          </a:p>
          <a:p>
            <a:pPr algn="ctr"/>
            <a:r>
              <a:rPr lang="en-US" sz="2800" b="1" dirty="0">
                <a:solidFill>
                  <a:srgbClr val="24A9E1"/>
                </a:solidFill>
                <a:latin typeface="Tajawal"/>
              </a:rPr>
              <a:t> </a:t>
            </a:r>
            <a:r>
              <a:rPr lang="en-US" sz="2800" b="1" dirty="0" smtClean="0">
                <a:solidFill>
                  <a:srgbClr val="24A9E1"/>
                </a:solidFill>
                <a:latin typeface="Tajawal"/>
              </a:rPr>
              <a:t>                                           </a:t>
            </a:r>
            <a:r>
              <a:rPr lang="en-US" sz="2800" b="1" dirty="0" smtClean="0">
                <a:solidFill>
                  <a:srgbClr val="FF9518"/>
                </a:solidFill>
                <a:latin typeface="Tajawal"/>
              </a:rPr>
              <a:t>Lecture 3</a:t>
            </a:r>
            <a:endParaRPr lang="en-US" sz="2800" dirty="0"/>
          </a:p>
          <a:p>
            <a:r>
              <a:rPr lang="en-US" dirty="0"/>
              <a:t/>
            </a:r>
            <a:br>
              <a:rPr lang="en-US" dirty="0"/>
            </a:br>
            <a:endParaRPr lang="ar-EG" dirty="0"/>
          </a:p>
        </p:txBody>
      </p:sp>
      <p:sp>
        <p:nvSpPr>
          <p:cNvPr id="3" name="Rectangle 2"/>
          <p:cNvSpPr/>
          <p:nvPr/>
        </p:nvSpPr>
        <p:spPr>
          <a:xfrm>
            <a:off x="3811502" y="353256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627585"/>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smtClean="0">
                <a:solidFill>
                  <a:srgbClr val="FF9518"/>
                </a:solidFill>
              </a:rPr>
              <a:t>CREATING</a:t>
            </a:r>
            <a:r>
              <a:rPr lang="en-US" sz="3200" b="1" dirty="0">
                <a:solidFill>
                  <a:srgbClr val="FF9518"/>
                </a:solidFill>
              </a:rPr>
              <a:t>, VIEWING, AND EDITING TEXT FILES</a:t>
            </a:r>
            <a:endParaRPr lang="ar-EG" sz="3200" b="1" dirty="0">
              <a:solidFill>
                <a:srgbClr val="FF9518"/>
              </a:solidFill>
            </a:endParaRPr>
          </a:p>
        </p:txBody>
      </p:sp>
      <p:sp>
        <p:nvSpPr>
          <p:cNvPr id="7" name="Rectangle 6"/>
          <p:cNvSpPr/>
          <p:nvPr/>
        </p:nvSpPr>
        <p:spPr>
          <a:xfrm>
            <a:off x="2480075" y="1300257"/>
            <a:ext cx="6245556" cy="830997"/>
          </a:xfrm>
          <a:prstGeom prst="rect">
            <a:avLst/>
          </a:prstGeom>
        </p:spPr>
        <p:txBody>
          <a:bodyPr wrap="none">
            <a:spAutoFit/>
          </a:bodyPr>
          <a:lstStyle/>
          <a:p>
            <a:r>
              <a:rPr lang="en-US" sz="2400" b="1" dirty="0">
                <a:solidFill>
                  <a:srgbClr val="FF0000"/>
                </a:solidFill>
              </a:rPr>
              <a:t>EDITING TEXT FILES WITH A GRAPHICAL </a:t>
            </a:r>
            <a:r>
              <a:rPr lang="en-US" sz="2400" b="1" dirty="0" smtClean="0">
                <a:solidFill>
                  <a:srgbClr val="FF0000"/>
                </a:solidFill>
              </a:rPr>
              <a:t>EDITOR</a:t>
            </a:r>
          </a:p>
          <a:p>
            <a:endParaRPr lang="ar-EG" sz="2400" b="1" dirty="0">
              <a:solidFill>
                <a:srgbClr val="FF0000"/>
              </a:solidFill>
            </a:endParaRPr>
          </a:p>
        </p:txBody>
      </p:sp>
      <p:sp>
        <p:nvSpPr>
          <p:cNvPr id="9" name="Rectangle 8"/>
          <p:cNvSpPr/>
          <p:nvPr/>
        </p:nvSpPr>
        <p:spPr>
          <a:xfrm>
            <a:off x="777591" y="2359259"/>
            <a:ext cx="5620830" cy="3477875"/>
          </a:xfrm>
          <a:prstGeom prst="rect">
            <a:avLst/>
          </a:prstGeom>
        </p:spPr>
        <p:txBody>
          <a:bodyPr wrap="square">
            <a:spAutoFit/>
          </a:bodyPr>
          <a:lstStyle/>
          <a:p>
            <a:pPr marL="285750" indent="-285750">
              <a:buFont typeface="Wingdings" panose="05000000000000000000" pitchFamily="2" charset="2"/>
              <a:buChar char="q"/>
            </a:pPr>
            <a:r>
              <a:rPr lang="en-US" sz="2200" b="1" dirty="0"/>
              <a:t>EDITING FILES WITH GEDIT The </a:t>
            </a:r>
            <a:r>
              <a:rPr lang="en-US" sz="2200" b="1" dirty="0" err="1"/>
              <a:t>gedit</a:t>
            </a:r>
            <a:r>
              <a:rPr lang="en-US" sz="2200" b="1" dirty="0"/>
              <a:t> application is a full-featured text editor for the GNOME desktop environment. Launch </a:t>
            </a:r>
            <a:r>
              <a:rPr lang="en-US" sz="2200" b="1" dirty="0" err="1">
                <a:solidFill>
                  <a:schemeClr val="accent2">
                    <a:lumMod val="75000"/>
                  </a:schemeClr>
                </a:solidFill>
              </a:rPr>
              <a:t>gedit</a:t>
            </a:r>
            <a:r>
              <a:rPr lang="en-US" sz="2200" b="1" dirty="0">
                <a:solidFill>
                  <a:schemeClr val="accent2">
                    <a:lumMod val="75000"/>
                  </a:schemeClr>
                </a:solidFill>
              </a:rPr>
              <a:t> by selecting Applications → Accessories → </a:t>
            </a:r>
            <a:r>
              <a:rPr lang="en-US" sz="2200" b="1" dirty="0" err="1">
                <a:solidFill>
                  <a:schemeClr val="accent2">
                    <a:lumMod val="75000"/>
                  </a:schemeClr>
                </a:solidFill>
              </a:rPr>
              <a:t>gedit</a:t>
            </a:r>
            <a:r>
              <a:rPr lang="en-US" sz="2200" b="1" dirty="0">
                <a:solidFill>
                  <a:schemeClr val="accent2">
                    <a:lumMod val="75000"/>
                  </a:schemeClr>
                </a:solidFill>
              </a:rPr>
              <a:t> from the GNOME menu. </a:t>
            </a:r>
            <a:endParaRPr lang="en-US" sz="2200" b="1" dirty="0" smtClean="0">
              <a:solidFill>
                <a:schemeClr val="accent2">
                  <a:lumMod val="75000"/>
                </a:schemeClr>
              </a:solidFill>
            </a:endParaRPr>
          </a:p>
          <a:p>
            <a:pPr marL="285750" indent="-285750">
              <a:buFont typeface="Wingdings" panose="05000000000000000000" pitchFamily="2" charset="2"/>
              <a:buChar char="q"/>
            </a:pPr>
            <a:r>
              <a:rPr lang="en-US" sz="2200" b="1" dirty="0" smtClean="0">
                <a:solidFill>
                  <a:srgbClr val="92D050"/>
                </a:solidFill>
              </a:rPr>
              <a:t>Like </a:t>
            </a:r>
            <a:r>
              <a:rPr lang="en-US" sz="2200" b="1" dirty="0">
                <a:solidFill>
                  <a:srgbClr val="92D050"/>
                </a:solidFill>
              </a:rPr>
              <a:t>other graphical applications, </a:t>
            </a:r>
            <a:r>
              <a:rPr lang="en-US" sz="2200" b="1" dirty="0" err="1">
                <a:solidFill>
                  <a:srgbClr val="92D050"/>
                </a:solidFill>
              </a:rPr>
              <a:t>gedit</a:t>
            </a:r>
            <a:r>
              <a:rPr lang="en-US" sz="2200" b="1" dirty="0">
                <a:solidFill>
                  <a:srgbClr val="92D050"/>
                </a:solidFill>
              </a:rPr>
              <a:t> </a:t>
            </a:r>
            <a:r>
              <a:rPr lang="en-US" sz="2200" b="1" dirty="0"/>
              <a:t>can be started without navigating the menu. Press Alt+F2 to open the Enter a Command dialog box. Type </a:t>
            </a:r>
            <a:r>
              <a:rPr lang="en-US" sz="2200" b="1" dirty="0" err="1"/>
              <a:t>gedit</a:t>
            </a:r>
            <a:r>
              <a:rPr lang="en-US" sz="2200" b="1" dirty="0"/>
              <a:t> and press Enter. </a:t>
            </a:r>
            <a:endParaRPr lang="ar-EG" sz="2200" b="1" dirty="0"/>
          </a:p>
        </p:txBody>
      </p:sp>
      <p:pic>
        <p:nvPicPr>
          <p:cNvPr id="11" name="Picture 10"/>
          <p:cNvPicPr>
            <a:picLocks noChangeAspect="1"/>
          </p:cNvPicPr>
          <p:nvPr/>
        </p:nvPicPr>
        <p:blipFill>
          <a:blip r:embed="rId6"/>
          <a:stretch>
            <a:fillRect/>
          </a:stretch>
        </p:blipFill>
        <p:spPr>
          <a:xfrm>
            <a:off x="6583023" y="1819089"/>
            <a:ext cx="5305050" cy="4489703"/>
          </a:xfrm>
          <a:prstGeom prst="rect">
            <a:avLst/>
          </a:prstGeom>
        </p:spPr>
      </p:pic>
    </p:spTree>
    <p:extLst>
      <p:ext uri="{BB962C8B-B14F-4D97-AF65-F5344CB8AC3E}">
        <p14:creationId xmlns:p14="http://schemas.microsoft.com/office/powerpoint/2010/main" val="10571419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838200" y="1632958"/>
            <a:ext cx="11100515" cy="3816429"/>
          </a:xfrm>
          <a:prstGeom prst="rect">
            <a:avLst/>
          </a:prstGeom>
        </p:spPr>
        <p:txBody>
          <a:bodyPr wrap="square">
            <a:spAutoFit/>
          </a:bodyPr>
          <a:lstStyle/>
          <a:p>
            <a:pPr marL="342900" indent="-342900">
              <a:buFont typeface="Wingdings" panose="05000000000000000000" pitchFamily="2" charset="2"/>
              <a:buChar char="q"/>
            </a:pPr>
            <a:r>
              <a:rPr lang="en-US" sz="2200" b="1" dirty="0"/>
              <a:t>GNOME Help includes a </a:t>
            </a:r>
            <a:r>
              <a:rPr lang="en-US" sz="2200" b="1" dirty="0" err="1"/>
              <a:t>gedit</a:t>
            </a:r>
            <a:r>
              <a:rPr lang="en-US" sz="2200" b="1" dirty="0"/>
              <a:t> help guide, which may be found by selecting Applications → Favorites → Help from the GNOME menu. </a:t>
            </a:r>
            <a:endParaRPr lang="en-US" sz="2200" b="1" dirty="0" smtClean="0"/>
          </a:p>
          <a:p>
            <a:pPr marL="342900" indent="-342900">
              <a:buFont typeface="Wingdings" panose="05000000000000000000" pitchFamily="2" charset="2"/>
              <a:buChar char="q"/>
            </a:pPr>
            <a:r>
              <a:rPr lang="en-US" sz="2200" b="1" dirty="0" smtClean="0"/>
              <a:t>Then </a:t>
            </a:r>
            <a:r>
              <a:rPr lang="en-US" sz="2200" b="1" dirty="0"/>
              <a:t>select Go → All Documents to view the list of graphical applications. Scroll down to select the </a:t>
            </a:r>
            <a:r>
              <a:rPr lang="en-US" sz="2200" b="1" dirty="0" err="1"/>
              <a:t>gedit</a:t>
            </a:r>
            <a:r>
              <a:rPr lang="en-US" sz="2200" b="1" dirty="0"/>
              <a:t> Text Editor hyperlink.</a:t>
            </a:r>
          </a:p>
          <a:p>
            <a:endParaRPr lang="en-US" sz="2200" b="1" dirty="0"/>
          </a:p>
          <a:p>
            <a:pPr marL="342900" indent="-342900">
              <a:buFont typeface="Wingdings" panose="05000000000000000000" pitchFamily="2" charset="2"/>
              <a:buChar char="v"/>
            </a:pPr>
            <a:r>
              <a:rPr lang="en-US" sz="2200" b="1" u="sng" dirty="0">
                <a:solidFill>
                  <a:schemeClr val="accent2">
                    <a:lumMod val="75000"/>
                  </a:schemeClr>
                </a:solidFill>
              </a:rPr>
              <a:t>Basic </a:t>
            </a:r>
            <a:r>
              <a:rPr lang="en-US" sz="2200" b="1" u="sng" dirty="0" err="1">
                <a:solidFill>
                  <a:schemeClr val="accent2">
                    <a:lumMod val="75000"/>
                  </a:schemeClr>
                </a:solidFill>
              </a:rPr>
              <a:t>gedit</a:t>
            </a:r>
            <a:r>
              <a:rPr lang="en-US" sz="2200" b="1" u="sng" dirty="0">
                <a:solidFill>
                  <a:schemeClr val="accent2">
                    <a:lumMod val="75000"/>
                  </a:schemeClr>
                </a:solidFill>
              </a:rPr>
              <a:t> Keystrokes </a:t>
            </a:r>
            <a:r>
              <a:rPr lang="en-US" sz="2200" b="1" u="sng" dirty="0" smtClean="0">
                <a:solidFill>
                  <a:schemeClr val="accent2">
                    <a:lumMod val="75000"/>
                  </a:schemeClr>
                </a:solidFill>
              </a:rPr>
              <a:t>:</a:t>
            </a:r>
          </a:p>
          <a:p>
            <a:pPr marL="342900" indent="-342900">
              <a:buFont typeface="Wingdings" panose="05000000000000000000" pitchFamily="2" charset="2"/>
              <a:buChar char="Ø"/>
            </a:pPr>
            <a:r>
              <a:rPr lang="en-US" sz="2200" b="1" dirty="0" smtClean="0"/>
              <a:t>Perform </a:t>
            </a:r>
            <a:r>
              <a:rPr lang="en-US" sz="2200" b="1" dirty="0"/>
              <a:t>many file management tasks using </a:t>
            </a:r>
            <a:r>
              <a:rPr lang="en-US" sz="2200" b="1" dirty="0" err="1"/>
              <a:t>gedit's</a:t>
            </a:r>
            <a:r>
              <a:rPr lang="en-US" sz="2200" b="1" dirty="0"/>
              <a:t> menu: </a:t>
            </a:r>
            <a:endParaRPr lang="en-US" sz="2200" b="1" dirty="0" smtClean="0"/>
          </a:p>
          <a:p>
            <a:r>
              <a:rPr lang="en-US" sz="2200" b="1" dirty="0" smtClean="0"/>
              <a:t>• </a:t>
            </a:r>
            <a:r>
              <a:rPr lang="en-US" sz="2200" b="1" dirty="0">
                <a:solidFill>
                  <a:srgbClr val="00B0F0"/>
                </a:solidFill>
              </a:rPr>
              <a:t>To create a new file in </a:t>
            </a:r>
            <a:r>
              <a:rPr lang="en-US" sz="2200" b="1" dirty="0" err="1">
                <a:solidFill>
                  <a:srgbClr val="00B0F0"/>
                </a:solidFill>
              </a:rPr>
              <a:t>gedit</a:t>
            </a:r>
            <a:r>
              <a:rPr lang="en-US" sz="2200" b="1" dirty="0">
                <a:solidFill>
                  <a:srgbClr val="00B0F0"/>
                </a:solidFill>
              </a:rPr>
              <a:t>, click the blank paper toolbar icon, or select File → New (</a:t>
            </a:r>
            <a:r>
              <a:rPr lang="en-US" sz="2200" b="1" dirty="0" err="1">
                <a:solidFill>
                  <a:srgbClr val="00B0F0"/>
                </a:solidFill>
              </a:rPr>
              <a:t>Ctrl+n</a:t>
            </a:r>
            <a:r>
              <a:rPr lang="en-US" sz="2200" b="1" dirty="0">
                <a:solidFill>
                  <a:srgbClr val="00B0F0"/>
                </a:solidFill>
              </a:rPr>
              <a:t>) from the menu. </a:t>
            </a:r>
            <a:endParaRPr lang="en-US" sz="2200" b="1" dirty="0" smtClean="0">
              <a:solidFill>
                <a:srgbClr val="00B0F0"/>
              </a:solidFill>
            </a:endParaRPr>
          </a:p>
          <a:p>
            <a:r>
              <a:rPr lang="en-US" sz="2200" b="1" dirty="0" smtClean="0"/>
              <a:t>• </a:t>
            </a:r>
            <a:r>
              <a:rPr lang="en-US" sz="2200" b="1" dirty="0">
                <a:solidFill>
                  <a:srgbClr val="FF0000"/>
                </a:solidFill>
              </a:rPr>
              <a:t>To save a file, click the disk-drive save toolbar icon, or select File → Save (</a:t>
            </a:r>
            <a:r>
              <a:rPr lang="en-US" sz="2200" b="1" dirty="0" err="1">
                <a:solidFill>
                  <a:srgbClr val="FF0000"/>
                </a:solidFill>
              </a:rPr>
              <a:t>Ctrl+s</a:t>
            </a:r>
            <a:r>
              <a:rPr lang="en-US" sz="2200" b="1" dirty="0">
                <a:solidFill>
                  <a:srgbClr val="FF0000"/>
                </a:solidFill>
              </a:rPr>
              <a:t>) from the menu.</a:t>
            </a:r>
            <a:endParaRPr lang="ar-EG" sz="2200" b="1" dirty="0">
              <a:solidFill>
                <a:srgbClr val="FF0000"/>
              </a:solidFill>
            </a:endParaRPr>
          </a:p>
        </p:txBody>
      </p:sp>
    </p:spTree>
    <p:extLst>
      <p:ext uri="{BB962C8B-B14F-4D97-AF65-F5344CB8AC3E}">
        <p14:creationId xmlns:p14="http://schemas.microsoft.com/office/powerpoint/2010/main" val="16140487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324" y="5503560"/>
            <a:ext cx="1222425" cy="1096206"/>
          </a:xfrm>
          <a:prstGeom prst="rect">
            <a:avLst/>
          </a:prstGeom>
        </p:spPr>
      </p:pic>
      <p:pic>
        <p:nvPicPr>
          <p:cNvPr id="3" name="Picture 2"/>
          <p:cNvPicPr>
            <a:picLocks noChangeAspect="1"/>
          </p:cNvPicPr>
          <p:nvPr/>
        </p:nvPicPr>
        <p:blipFill>
          <a:blip r:embed="rId3"/>
          <a:stretch>
            <a:fillRect/>
          </a:stretch>
        </p:blipFill>
        <p:spPr>
          <a:xfrm>
            <a:off x="1977149" y="6394928"/>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838199" y="1625375"/>
            <a:ext cx="11234476" cy="4678204"/>
          </a:xfrm>
          <a:prstGeom prst="rect">
            <a:avLst/>
          </a:prstGeom>
        </p:spPr>
        <p:txBody>
          <a:bodyPr wrap="square">
            <a:spAutoFit/>
          </a:bodyPr>
          <a:lstStyle/>
          <a:p>
            <a:pPr marL="285750" indent="-285750">
              <a:buFont typeface="Arial" panose="020B0604020202020204" pitchFamily="34" charset="0"/>
              <a:buChar char="•"/>
            </a:pPr>
            <a:r>
              <a:rPr lang="en-US" dirty="0" smtClean="0"/>
              <a:t> </a:t>
            </a:r>
            <a:r>
              <a:rPr lang="en-US" sz="2200" b="1" dirty="0"/>
              <a:t>To open an existing file, click the Open toolbar icon, or select File → Open (</a:t>
            </a:r>
            <a:r>
              <a:rPr lang="en-US" sz="2200" b="1" dirty="0" err="1"/>
              <a:t>Ctrl+o</a:t>
            </a:r>
            <a:r>
              <a:rPr lang="en-US" sz="2200" b="1" dirty="0"/>
              <a:t>) from the menu. </a:t>
            </a:r>
          </a:p>
          <a:p>
            <a:pPr marL="285750" indent="-285750">
              <a:buFont typeface="Arial" panose="020B0604020202020204" pitchFamily="34" charset="0"/>
              <a:buChar char="•"/>
            </a:pPr>
            <a:r>
              <a:rPr lang="en-US" sz="2200" b="1" dirty="0">
                <a:solidFill>
                  <a:srgbClr val="FF0000"/>
                </a:solidFill>
              </a:rPr>
              <a:t>The Open Files dialog window will display from which users can locate and select the file to open. </a:t>
            </a:r>
          </a:p>
          <a:p>
            <a:pPr marL="285750" indent="-285750">
              <a:buFont typeface="Arial" panose="020B0604020202020204" pitchFamily="34" charset="0"/>
              <a:buChar char="•"/>
            </a:pPr>
            <a:r>
              <a:rPr lang="en-US" sz="2200" b="1" dirty="0"/>
              <a:t>Multiple files may be opened simultaneously, each with a unique tab under the menu bar. Tabs display a file name after being saved the first time</a:t>
            </a:r>
            <a:r>
              <a:rPr lang="en-US" sz="2200" b="1" dirty="0" smtClean="0"/>
              <a:t>.</a:t>
            </a:r>
          </a:p>
          <a:p>
            <a:endParaRPr lang="en-US" sz="2200" b="1" dirty="0"/>
          </a:p>
          <a:p>
            <a:pPr algn="ctr"/>
            <a:r>
              <a:rPr lang="en-US" sz="2400" b="1" dirty="0">
                <a:solidFill>
                  <a:srgbClr val="002060"/>
                </a:solidFill>
              </a:rPr>
              <a:t>COPYING TEXT BETWEEN GRAPHICAL WINDOWS</a:t>
            </a:r>
            <a:r>
              <a:rPr lang="en-US" sz="2400" b="1" dirty="0" smtClean="0">
                <a:solidFill>
                  <a:srgbClr val="002060"/>
                </a:solidFill>
              </a:rPr>
              <a:t> </a:t>
            </a:r>
          </a:p>
          <a:p>
            <a:pPr marL="342900" indent="-342900">
              <a:buFont typeface="Wingdings" panose="05000000000000000000" pitchFamily="2" charset="2"/>
              <a:buChar char="Ø"/>
            </a:pPr>
            <a:r>
              <a:rPr lang="en-US" sz="2400" dirty="0"/>
              <a:t>Text can be copied between documents, text windows, and command windows in the graphical environment. </a:t>
            </a:r>
            <a:endParaRPr lang="en-US" sz="2400" dirty="0" smtClean="0"/>
          </a:p>
          <a:p>
            <a:pPr marL="342900" indent="-342900">
              <a:buFont typeface="Wingdings" panose="05000000000000000000" pitchFamily="2" charset="2"/>
              <a:buChar char="Ø"/>
            </a:pPr>
            <a:r>
              <a:rPr lang="en-US" sz="2400" dirty="0" smtClean="0"/>
              <a:t>Selected </a:t>
            </a:r>
            <a:r>
              <a:rPr lang="en-US" sz="2400" dirty="0"/>
              <a:t>text is duplicated using copy and paste or moved using cut and paste. Whether cut or copied, the text is held in memory for pasting into another location. To select text:</a:t>
            </a:r>
            <a:endParaRPr lang="ar-EG" sz="2400" b="1" dirty="0">
              <a:solidFill>
                <a:srgbClr val="002060"/>
              </a:solidFill>
            </a:endParaRPr>
          </a:p>
        </p:txBody>
      </p:sp>
    </p:spTree>
    <p:extLst>
      <p:ext uri="{BB962C8B-B14F-4D97-AF65-F5344CB8AC3E}">
        <p14:creationId xmlns:p14="http://schemas.microsoft.com/office/powerpoint/2010/main" val="34154003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673773"/>
            <a:ext cx="1222425" cy="1096206"/>
          </a:xfrm>
          <a:prstGeom prst="rect">
            <a:avLst/>
          </a:prstGeom>
        </p:spPr>
      </p:pic>
      <p:pic>
        <p:nvPicPr>
          <p:cNvPr id="3" name="Picture 2"/>
          <p:cNvPicPr>
            <a:picLocks noChangeAspect="1"/>
          </p:cNvPicPr>
          <p:nvPr/>
        </p:nvPicPr>
        <p:blipFill>
          <a:blip r:embed="rId3"/>
          <a:stretch>
            <a:fillRect/>
          </a:stretch>
        </p:blipFill>
        <p:spPr>
          <a:xfrm>
            <a:off x="2081968" y="6565141"/>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651740" y="1555956"/>
            <a:ext cx="11420935" cy="4832092"/>
          </a:xfrm>
          <a:prstGeom prst="rect">
            <a:avLst/>
          </a:prstGeom>
        </p:spPr>
        <p:txBody>
          <a:bodyPr wrap="square">
            <a:spAutoFit/>
          </a:bodyPr>
          <a:lstStyle/>
          <a:p>
            <a:r>
              <a:rPr lang="en-US" dirty="0"/>
              <a:t>• </a:t>
            </a:r>
            <a:r>
              <a:rPr lang="en-US" sz="2200" b="1" dirty="0">
                <a:solidFill>
                  <a:schemeClr val="accent1"/>
                </a:solidFill>
              </a:rPr>
              <a:t>Click and hold the left mouse button before the first character desired. </a:t>
            </a:r>
          </a:p>
          <a:p>
            <a:r>
              <a:rPr lang="en-US" sz="2200" b="1" dirty="0">
                <a:solidFill>
                  <a:schemeClr val="accent1"/>
                </a:solidFill>
              </a:rPr>
              <a:t>• Drag the mouse over and down until all required text is in a single highlighted selection, </a:t>
            </a:r>
            <a:r>
              <a:rPr lang="en-US" sz="2200" b="1" dirty="0"/>
              <a:t>then release the left button. Do not click again with the left button, as that deselects the text. To paste the selection, multiple methods can accomplish the same result. In the first method: </a:t>
            </a:r>
          </a:p>
          <a:p>
            <a:r>
              <a:rPr lang="en-US" sz="2200" b="1" dirty="0"/>
              <a:t>• </a:t>
            </a:r>
            <a:r>
              <a:rPr lang="en-US" sz="2200" b="1" dirty="0">
                <a:solidFill>
                  <a:srgbClr val="FF0000"/>
                </a:solidFill>
              </a:rPr>
              <a:t>Click the right mouse button anywhere on the text area just selected. </a:t>
            </a:r>
          </a:p>
          <a:p>
            <a:r>
              <a:rPr lang="en-US" sz="2200" b="1" dirty="0"/>
              <a:t>• From the resulting context menu, select either cut or copy. </a:t>
            </a:r>
          </a:p>
          <a:p>
            <a:r>
              <a:rPr lang="en-US" sz="2200" b="1" dirty="0"/>
              <a:t>• </a:t>
            </a:r>
            <a:r>
              <a:rPr lang="en-US" sz="2200" b="1" dirty="0">
                <a:solidFill>
                  <a:srgbClr val="7030A0"/>
                </a:solidFill>
              </a:rPr>
              <a:t>Move the mouse to the window or document where the text is to be placed, click the left mouse button to position where the text should go, and click the right mouse button again, now choosing paste. Here is a shorter mouse technique to practice: </a:t>
            </a:r>
          </a:p>
          <a:p>
            <a:r>
              <a:rPr lang="en-US" sz="2200" b="1" dirty="0"/>
              <a:t>• First, select the text. </a:t>
            </a:r>
          </a:p>
          <a:p>
            <a:pPr algn="r"/>
            <a:r>
              <a:rPr lang="en-US" sz="2200" b="1" dirty="0"/>
              <a:t>• Hover the mouse over the destination window and click the center mouse button, just once, to paste the text at the cursor. This last method can only copy, not cut. The original text remains </a:t>
            </a:r>
            <a:r>
              <a:rPr lang="en-US" sz="2200" b="1" dirty="0" smtClean="0"/>
              <a:t>   selected </a:t>
            </a:r>
            <a:r>
              <a:rPr lang="en-US" sz="2200" b="1" dirty="0"/>
              <a:t>and can be deleted. As with other methods, the text remains in memory and can be repeatedly pasted.</a:t>
            </a:r>
            <a:endParaRPr lang="ar-EG" sz="2200" b="1" dirty="0"/>
          </a:p>
        </p:txBody>
      </p:sp>
    </p:spTree>
    <p:extLst>
      <p:ext uri="{BB962C8B-B14F-4D97-AF65-F5344CB8AC3E}">
        <p14:creationId xmlns:p14="http://schemas.microsoft.com/office/powerpoint/2010/main" val="10790761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7" name="Picture 6"/>
          <p:cNvPicPr>
            <a:picLocks noChangeAspect="1"/>
          </p:cNvPicPr>
          <p:nvPr/>
        </p:nvPicPr>
        <p:blipFill>
          <a:blip r:embed="rId6"/>
          <a:stretch>
            <a:fillRect/>
          </a:stretch>
        </p:blipFill>
        <p:spPr>
          <a:xfrm>
            <a:off x="2013528" y="1602240"/>
            <a:ext cx="9141904" cy="4450830"/>
          </a:xfrm>
          <a:prstGeom prst="rect">
            <a:avLst/>
          </a:prstGeom>
        </p:spPr>
      </p:pic>
    </p:spTree>
    <p:extLst>
      <p:ext uri="{BB962C8B-B14F-4D97-AF65-F5344CB8AC3E}">
        <p14:creationId xmlns:p14="http://schemas.microsoft.com/office/powerpoint/2010/main" val="35071923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262951" y="1610200"/>
            <a:ext cx="10637127" cy="3354765"/>
          </a:xfrm>
          <a:prstGeom prst="rect">
            <a:avLst/>
          </a:prstGeom>
        </p:spPr>
        <p:txBody>
          <a:bodyPr wrap="square">
            <a:spAutoFit/>
          </a:bodyPr>
          <a:lstStyle/>
          <a:p>
            <a:r>
              <a:rPr lang="en-US" sz="2200" b="1" dirty="0">
                <a:solidFill>
                  <a:srgbClr val="FF0000"/>
                </a:solidFill>
              </a:rPr>
              <a:t>The keyboard shortcut method can also be used in graphical applications: </a:t>
            </a:r>
          </a:p>
          <a:p>
            <a:r>
              <a:rPr lang="en-US" sz="2200" b="1" dirty="0"/>
              <a:t>• First, select the text. </a:t>
            </a:r>
          </a:p>
          <a:p>
            <a:r>
              <a:rPr lang="en-US" sz="2200" b="1" dirty="0"/>
              <a:t>• Use </a:t>
            </a:r>
            <a:r>
              <a:rPr lang="en-US" sz="2200" b="1" dirty="0" err="1"/>
              <a:t>Ctrl+x</a:t>
            </a:r>
            <a:r>
              <a:rPr lang="en-US" sz="2200" b="1" dirty="0"/>
              <a:t> to cut or </a:t>
            </a:r>
            <a:r>
              <a:rPr lang="en-US" sz="2200" b="1" dirty="0" err="1"/>
              <a:t>Ctrl+c</a:t>
            </a:r>
            <a:r>
              <a:rPr lang="en-US" sz="2200" b="1" dirty="0"/>
              <a:t> to copy the text. </a:t>
            </a:r>
          </a:p>
          <a:p>
            <a:r>
              <a:rPr lang="en-US" sz="2200" b="1" dirty="0"/>
              <a:t>• Click the location where the text is to be placed to position the cursor. </a:t>
            </a:r>
          </a:p>
          <a:p>
            <a:r>
              <a:rPr lang="en-US" sz="2200" b="1" dirty="0"/>
              <a:t>• Use </a:t>
            </a:r>
            <a:r>
              <a:rPr lang="en-US" sz="2200" b="1" dirty="0" err="1"/>
              <a:t>Ctrl+v</a:t>
            </a:r>
            <a:r>
              <a:rPr lang="en-US" sz="2200" b="1" dirty="0"/>
              <a:t> to paste</a:t>
            </a:r>
            <a:r>
              <a:rPr lang="en-US" dirty="0" smtClean="0"/>
              <a:t>.</a:t>
            </a:r>
          </a:p>
          <a:p>
            <a:endParaRPr lang="en-US" dirty="0"/>
          </a:p>
          <a:p>
            <a:endParaRPr lang="en-US" dirty="0" smtClean="0"/>
          </a:p>
          <a:p>
            <a:r>
              <a:rPr lang="en-US" sz="2200" b="1" dirty="0"/>
              <a:t>EX: you will edit a file with </a:t>
            </a:r>
            <a:r>
              <a:rPr lang="en-US" sz="2200" b="1" dirty="0" err="1"/>
              <a:t>gedit</a:t>
            </a:r>
            <a:r>
              <a:rPr lang="en-US" sz="2200" b="1" dirty="0"/>
              <a:t>, selecting text and pasting it into the editor.</a:t>
            </a:r>
          </a:p>
          <a:p>
            <a:pPr marL="285750" indent="-285750">
              <a:buFont typeface="Wingdings" panose="05000000000000000000" pitchFamily="2" charset="2"/>
              <a:buChar char="q"/>
            </a:pPr>
            <a:r>
              <a:rPr lang="en-US" sz="2200" b="1" dirty="0"/>
              <a:t> </a:t>
            </a:r>
            <a:r>
              <a:rPr lang="en-US" sz="2200" b="1" dirty="0">
                <a:solidFill>
                  <a:srgbClr val="FF0000"/>
                </a:solidFill>
              </a:rPr>
              <a:t>OUTCOMES An edited list of the configuration files found in the user's home directory.</a:t>
            </a:r>
          </a:p>
          <a:p>
            <a:r>
              <a:rPr lang="en-US" sz="2200" b="1" dirty="0"/>
              <a:t> </a:t>
            </a:r>
            <a:endParaRPr lang="ar-EG" sz="2200" b="1" dirty="0"/>
          </a:p>
        </p:txBody>
      </p:sp>
    </p:spTree>
    <p:extLst>
      <p:ext uri="{BB962C8B-B14F-4D97-AF65-F5344CB8AC3E}">
        <p14:creationId xmlns:p14="http://schemas.microsoft.com/office/powerpoint/2010/main" val="41156440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247073" y="1690688"/>
            <a:ext cx="10382550" cy="1107996"/>
          </a:xfrm>
          <a:prstGeom prst="rect">
            <a:avLst/>
          </a:prstGeom>
        </p:spPr>
        <p:txBody>
          <a:bodyPr wrap="square">
            <a:spAutoFit/>
          </a:bodyPr>
          <a:lstStyle/>
          <a:p>
            <a:pPr marL="285750" indent="-285750">
              <a:buFont typeface="Wingdings" panose="05000000000000000000" pitchFamily="2" charset="2"/>
              <a:buChar char="q"/>
            </a:pPr>
            <a:r>
              <a:rPr lang="en-US" dirty="0" smtClean="0"/>
              <a:t> </a:t>
            </a:r>
            <a:r>
              <a:rPr lang="en-US" sz="2200" b="1" dirty="0"/>
              <a:t>1.Redirect a long listing of all home directory files, including hidden, into a file named gedit_lab.txt. Confirm that the file contains the listing.</a:t>
            </a:r>
          </a:p>
          <a:p>
            <a:pPr marL="285750" indent="-285750">
              <a:buFont typeface="Wingdings" panose="05000000000000000000" pitchFamily="2" charset="2"/>
              <a:buChar char="q"/>
            </a:pPr>
            <a:endParaRPr lang="ar-EG" sz="2200" b="1" dirty="0"/>
          </a:p>
        </p:txBody>
      </p:sp>
      <p:pic>
        <p:nvPicPr>
          <p:cNvPr id="9" name="Picture 8"/>
          <p:cNvPicPr>
            <a:picLocks noChangeAspect="1"/>
          </p:cNvPicPr>
          <p:nvPr/>
        </p:nvPicPr>
        <p:blipFill>
          <a:blip r:embed="rId6"/>
          <a:stretch>
            <a:fillRect/>
          </a:stretch>
        </p:blipFill>
        <p:spPr>
          <a:xfrm>
            <a:off x="2581880" y="2494961"/>
            <a:ext cx="6654101" cy="1780825"/>
          </a:xfrm>
          <a:prstGeom prst="rect">
            <a:avLst/>
          </a:prstGeom>
        </p:spPr>
      </p:pic>
      <p:sp>
        <p:nvSpPr>
          <p:cNvPr id="11" name="Rectangle 10"/>
          <p:cNvSpPr/>
          <p:nvPr/>
        </p:nvSpPr>
        <p:spPr>
          <a:xfrm>
            <a:off x="1247073" y="4505161"/>
            <a:ext cx="11064252" cy="769441"/>
          </a:xfrm>
          <a:prstGeom prst="rect">
            <a:avLst/>
          </a:prstGeom>
        </p:spPr>
        <p:txBody>
          <a:bodyPr wrap="square">
            <a:spAutoFit/>
          </a:bodyPr>
          <a:lstStyle/>
          <a:p>
            <a:r>
              <a:rPr lang="en-US" sz="2200" b="1" dirty="0"/>
              <a:t>2</a:t>
            </a:r>
            <a:r>
              <a:rPr lang="en-US" dirty="0"/>
              <a:t>. </a:t>
            </a:r>
            <a:r>
              <a:rPr lang="en-US" sz="2200" b="1" dirty="0"/>
              <a:t>Open the file with the </a:t>
            </a:r>
            <a:r>
              <a:rPr lang="en-US" sz="2200" b="1" dirty="0" err="1"/>
              <a:t>gedit</a:t>
            </a:r>
            <a:r>
              <a:rPr lang="en-US" sz="2200" b="1" dirty="0"/>
              <a:t> text editor. Include the ending ampersand so that the shell prompt can return while </a:t>
            </a:r>
            <a:r>
              <a:rPr lang="en-US" sz="2200" b="1" dirty="0" err="1"/>
              <a:t>gedit</a:t>
            </a:r>
            <a:r>
              <a:rPr lang="en-US" sz="2200" b="1" dirty="0"/>
              <a:t> is running. </a:t>
            </a:r>
            <a:endParaRPr lang="ar-EG" sz="2200" b="1" dirty="0"/>
          </a:p>
        </p:txBody>
      </p:sp>
    </p:spTree>
    <p:extLst>
      <p:ext uri="{BB962C8B-B14F-4D97-AF65-F5344CB8AC3E}">
        <p14:creationId xmlns:p14="http://schemas.microsoft.com/office/powerpoint/2010/main" val="8904323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170446" y="6605185"/>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7" name="Picture 6"/>
          <p:cNvPicPr>
            <a:picLocks noChangeAspect="1"/>
          </p:cNvPicPr>
          <p:nvPr/>
        </p:nvPicPr>
        <p:blipFill>
          <a:blip r:embed="rId6"/>
          <a:stretch>
            <a:fillRect/>
          </a:stretch>
        </p:blipFill>
        <p:spPr>
          <a:xfrm>
            <a:off x="2440788" y="1567351"/>
            <a:ext cx="5363809" cy="781050"/>
          </a:xfrm>
          <a:prstGeom prst="rect">
            <a:avLst/>
          </a:prstGeom>
        </p:spPr>
      </p:pic>
      <p:sp>
        <p:nvSpPr>
          <p:cNvPr id="9" name="Rectangle 8"/>
          <p:cNvSpPr/>
          <p:nvPr/>
        </p:nvSpPr>
        <p:spPr>
          <a:xfrm>
            <a:off x="838200" y="2396779"/>
            <a:ext cx="11074758" cy="769441"/>
          </a:xfrm>
          <a:prstGeom prst="rect">
            <a:avLst/>
          </a:prstGeom>
        </p:spPr>
        <p:txBody>
          <a:bodyPr wrap="square">
            <a:spAutoFit/>
          </a:bodyPr>
          <a:lstStyle/>
          <a:p>
            <a:r>
              <a:rPr lang="en-US" sz="2200" b="1" dirty="0"/>
              <a:t>3.</a:t>
            </a:r>
            <a:r>
              <a:rPr lang="en-US" dirty="0"/>
              <a:t> </a:t>
            </a:r>
            <a:r>
              <a:rPr lang="en-US" sz="2200" b="1" dirty="0"/>
              <a:t>Insert the date at the top of your file document. 3.1. In the shell command window, display today's date with day of the week, month, date, and year. </a:t>
            </a:r>
            <a:endParaRPr lang="ar-EG" sz="2200" b="1" dirty="0"/>
          </a:p>
        </p:txBody>
      </p:sp>
      <p:pic>
        <p:nvPicPr>
          <p:cNvPr id="11" name="Picture 10"/>
          <p:cNvPicPr>
            <a:picLocks noChangeAspect="1"/>
          </p:cNvPicPr>
          <p:nvPr/>
        </p:nvPicPr>
        <p:blipFill>
          <a:blip r:embed="rId7"/>
          <a:stretch>
            <a:fillRect/>
          </a:stretch>
        </p:blipFill>
        <p:spPr>
          <a:xfrm>
            <a:off x="1947824" y="3212517"/>
            <a:ext cx="6978072" cy="320496"/>
          </a:xfrm>
          <a:prstGeom prst="rect">
            <a:avLst/>
          </a:prstGeom>
        </p:spPr>
      </p:pic>
      <p:pic>
        <p:nvPicPr>
          <p:cNvPr id="12" name="Picture 11"/>
          <p:cNvPicPr>
            <a:picLocks noChangeAspect="1"/>
          </p:cNvPicPr>
          <p:nvPr/>
        </p:nvPicPr>
        <p:blipFill>
          <a:blip r:embed="rId8"/>
          <a:stretch>
            <a:fillRect/>
          </a:stretch>
        </p:blipFill>
        <p:spPr>
          <a:xfrm>
            <a:off x="1888126" y="3559589"/>
            <a:ext cx="7651371" cy="2892726"/>
          </a:xfrm>
          <a:prstGeom prst="rect">
            <a:avLst/>
          </a:prstGeom>
        </p:spPr>
      </p:pic>
    </p:spTree>
    <p:extLst>
      <p:ext uri="{BB962C8B-B14F-4D97-AF65-F5344CB8AC3E}">
        <p14:creationId xmlns:p14="http://schemas.microsoft.com/office/powerpoint/2010/main" val="22675486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1745329" y="6502766"/>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076849" y="1690688"/>
            <a:ext cx="10995825" cy="1446550"/>
          </a:xfrm>
          <a:prstGeom prst="rect">
            <a:avLst/>
          </a:prstGeom>
        </p:spPr>
        <p:txBody>
          <a:bodyPr wrap="square">
            <a:spAutoFit/>
          </a:bodyPr>
          <a:lstStyle/>
          <a:p>
            <a:r>
              <a:rPr lang="en-US" b="1" dirty="0"/>
              <a:t>4. </a:t>
            </a:r>
            <a:r>
              <a:rPr lang="en-US" sz="2200" b="1" dirty="0"/>
              <a:t>Insert a description for this document, including your username and host name, on line 2. 4.1. In the shell command window, create descriptive text using shell expansion concepts to include the username and host name where the file list was generated</a:t>
            </a:r>
            <a:r>
              <a:rPr lang="en-US" sz="2200" b="1" dirty="0" smtClean="0"/>
              <a:t>.</a:t>
            </a:r>
          </a:p>
          <a:p>
            <a:endParaRPr lang="ar-EG" sz="2200" b="1" dirty="0"/>
          </a:p>
        </p:txBody>
      </p:sp>
      <p:pic>
        <p:nvPicPr>
          <p:cNvPr id="9" name="Picture 8"/>
          <p:cNvPicPr>
            <a:picLocks noChangeAspect="1"/>
          </p:cNvPicPr>
          <p:nvPr/>
        </p:nvPicPr>
        <p:blipFill>
          <a:blip r:embed="rId6"/>
          <a:stretch>
            <a:fillRect/>
          </a:stretch>
        </p:blipFill>
        <p:spPr>
          <a:xfrm>
            <a:off x="2440788" y="2840999"/>
            <a:ext cx="8656195" cy="3302223"/>
          </a:xfrm>
          <a:prstGeom prst="rect">
            <a:avLst/>
          </a:prstGeom>
        </p:spPr>
      </p:pic>
    </p:spTree>
    <p:extLst>
      <p:ext uri="{BB962C8B-B14F-4D97-AF65-F5344CB8AC3E}">
        <p14:creationId xmlns:p14="http://schemas.microsoft.com/office/powerpoint/2010/main" val="1122252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289771" y="6605185"/>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828838" y="1687341"/>
            <a:ext cx="10479988" cy="1785104"/>
          </a:xfrm>
          <a:prstGeom prst="rect">
            <a:avLst/>
          </a:prstGeom>
        </p:spPr>
        <p:txBody>
          <a:bodyPr wrap="square">
            <a:spAutoFit/>
          </a:bodyPr>
          <a:lstStyle/>
          <a:p>
            <a:r>
              <a:rPr lang="en-US" sz="2200" b="1" dirty="0"/>
              <a:t>5.Remove file lines that are not hidden configuration files or directories. </a:t>
            </a:r>
          </a:p>
          <a:p>
            <a:pPr algn="ctr"/>
            <a:r>
              <a:rPr lang="en-US" sz="2200" b="1" dirty="0"/>
              <a:t>5.1. Remove the “total” line at the beginning of the listing. </a:t>
            </a:r>
          </a:p>
          <a:p>
            <a:pPr algn="ctr"/>
            <a:r>
              <a:rPr lang="en-US" sz="2200" b="1" dirty="0"/>
              <a:t>5.2. Remove the two lines representing the current directory and the parent directory. </a:t>
            </a:r>
          </a:p>
          <a:p>
            <a:pPr algn="ctr"/>
            <a:r>
              <a:rPr lang="en-US" sz="2200" b="1" dirty="0"/>
              <a:t>5.3. Remove lines for file names that do not start with a dot. Do not edit or remove lines for hidden files or directories that begin with a dot. </a:t>
            </a:r>
            <a:endParaRPr lang="ar-EG" sz="2200" b="1" dirty="0"/>
          </a:p>
        </p:txBody>
      </p:sp>
      <p:sp>
        <p:nvSpPr>
          <p:cNvPr id="11" name="Rectangle 10"/>
          <p:cNvSpPr/>
          <p:nvPr/>
        </p:nvSpPr>
        <p:spPr>
          <a:xfrm>
            <a:off x="920429" y="3972302"/>
            <a:ext cx="11152245" cy="1107996"/>
          </a:xfrm>
          <a:prstGeom prst="rect">
            <a:avLst/>
          </a:prstGeom>
        </p:spPr>
        <p:txBody>
          <a:bodyPr wrap="square">
            <a:spAutoFit/>
          </a:bodyPr>
          <a:lstStyle/>
          <a:p>
            <a:r>
              <a:rPr lang="en-US" sz="2200" b="1" dirty="0" smtClean="0"/>
              <a:t>6.The </a:t>
            </a:r>
            <a:r>
              <a:rPr lang="en-US" sz="2200" b="1" dirty="0"/>
              <a:t>final file document should be similar to the following image. Manually edit the file to make corrections. The asterisk in the document tab or window header is a reminder of edits unsaved. Save the file and exit </a:t>
            </a:r>
            <a:r>
              <a:rPr lang="en-US" sz="2200" b="1" dirty="0" err="1"/>
              <a:t>gedit</a:t>
            </a:r>
            <a:r>
              <a:rPr lang="en-US" sz="2200" b="1" dirty="0"/>
              <a:t>.</a:t>
            </a:r>
            <a:endParaRPr lang="ar-EG" sz="2200" b="1" dirty="0"/>
          </a:p>
        </p:txBody>
      </p:sp>
    </p:spTree>
    <p:extLst>
      <p:ext uri="{BB962C8B-B14F-4D97-AF65-F5344CB8AC3E}">
        <p14:creationId xmlns:p14="http://schemas.microsoft.com/office/powerpoint/2010/main" val="25011400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11" name="Picture 10"/>
          <p:cNvPicPr>
            <a:picLocks noChangeAspect="1"/>
          </p:cNvPicPr>
          <p:nvPr/>
        </p:nvPicPr>
        <p:blipFill>
          <a:blip r:embed="rId6"/>
          <a:stretch>
            <a:fillRect/>
          </a:stretch>
        </p:blipFill>
        <p:spPr>
          <a:xfrm>
            <a:off x="3551313" y="1431762"/>
            <a:ext cx="5373745" cy="4405866"/>
          </a:xfrm>
          <a:prstGeom prst="rect">
            <a:avLst/>
          </a:prstGeom>
        </p:spPr>
      </p:pic>
    </p:spTree>
    <p:extLst>
      <p:ext uri="{BB962C8B-B14F-4D97-AF65-F5344CB8AC3E}">
        <p14:creationId xmlns:p14="http://schemas.microsoft.com/office/powerpoint/2010/main" val="9435830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7" name="Rectangle 6"/>
          <p:cNvSpPr/>
          <p:nvPr/>
        </p:nvSpPr>
        <p:spPr>
          <a:xfrm>
            <a:off x="2696707" y="606056"/>
            <a:ext cx="8067721" cy="584775"/>
          </a:xfrm>
          <a:prstGeom prst="rect">
            <a:avLst/>
          </a:prstGeom>
        </p:spPr>
        <p:txBody>
          <a:bodyPr wrap="none">
            <a:spAutoFit/>
          </a:bodyPr>
          <a:lstStyle/>
          <a:p>
            <a:r>
              <a:rPr lang="en-US" sz="3200" b="1" dirty="0">
                <a:solidFill>
                  <a:srgbClr val="FF0000"/>
                </a:solidFill>
              </a:rPr>
              <a:t>EDITING TEXT FILES FROM THE SHELL PROMPT</a:t>
            </a:r>
            <a:endParaRPr lang="ar-EG" sz="3200" b="1" dirty="0">
              <a:solidFill>
                <a:srgbClr val="FF0000"/>
              </a:solidFill>
            </a:endParaRPr>
          </a:p>
        </p:txBody>
      </p:sp>
      <p:sp>
        <p:nvSpPr>
          <p:cNvPr id="9" name="Rectangle 8"/>
          <p:cNvSpPr/>
          <p:nvPr/>
        </p:nvSpPr>
        <p:spPr>
          <a:xfrm>
            <a:off x="530179" y="1668486"/>
            <a:ext cx="11131641" cy="3816429"/>
          </a:xfrm>
          <a:prstGeom prst="rect">
            <a:avLst/>
          </a:prstGeom>
        </p:spPr>
        <p:txBody>
          <a:bodyPr wrap="square">
            <a:spAutoFit/>
          </a:bodyPr>
          <a:lstStyle/>
          <a:p>
            <a:pPr marL="342900" indent="-342900">
              <a:buFont typeface="Wingdings" panose="05000000000000000000" pitchFamily="2" charset="2"/>
              <a:buChar char="Ø"/>
            </a:pPr>
            <a:r>
              <a:rPr lang="en-US" sz="2200" b="1" dirty="0">
                <a:solidFill>
                  <a:srgbClr val="00B0F0"/>
                </a:solidFill>
              </a:rPr>
              <a:t>EDITING FILES WITH VIM</a:t>
            </a:r>
          </a:p>
          <a:p>
            <a:pPr marL="342900" indent="-342900">
              <a:buFont typeface="Wingdings" panose="05000000000000000000" pitchFamily="2" charset="2"/>
              <a:buChar char="q"/>
            </a:pPr>
            <a:r>
              <a:rPr lang="en-US" sz="2200" b="1" dirty="0"/>
              <a:t> A key design principle of Linux is that information is stored in text-based files. </a:t>
            </a:r>
            <a:endParaRPr lang="en-US" sz="2200" b="1" dirty="0" smtClean="0"/>
          </a:p>
          <a:p>
            <a:pPr marL="342900" indent="-342900">
              <a:buFont typeface="Wingdings" panose="05000000000000000000" pitchFamily="2" charset="2"/>
              <a:buChar char="q"/>
            </a:pPr>
            <a:r>
              <a:rPr lang="en-US" sz="2200" b="1" dirty="0" smtClean="0">
                <a:solidFill>
                  <a:schemeClr val="accent6"/>
                </a:solidFill>
              </a:rPr>
              <a:t>Text </a:t>
            </a:r>
            <a:r>
              <a:rPr lang="en-US" sz="2200" b="1" dirty="0">
                <a:solidFill>
                  <a:schemeClr val="accent6"/>
                </a:solidFill>
              </a:rPr>
              <a:t>files include both flat files with rows of similar information, such as configuration files in /</a:t>
            </a:r>
            <a:r>
              <a:rPr lang="en-US" sz="2200" b="1" dirty="0" err="1">
                <a:solidFill>
                  <a:schemeClr val="accent6"/>
                </a:solidFill>
              </a:rPr>
              <a:t>etc</a:t>
            </a:r>
            <a:r>
              <a:rPr lang="en-US" sz="2200" b="1" dirty="0">
                <a:solidFill>
                  <a:schemeClr val="accent6"/>
                </a:solidFill>
              </a:rPr>
              <a:t>, and Extensible Markup Language (XML) files, which define data structure through text tags, seen in application configuration files throughout both /</a:t>
            </a:r>
            <a:r>
              <a:rPr lang="en-US" sz="2200" b="1" dirty="0" err="1">
                <a:solidFill>
                  <a:schemeClr val="accent6"/>
                </a:solidFill>
              </a:rPr>
              <a:t>etc</a:t>
            </a:r>
            <a:r>
              <a:rPr lang="en-US" sz="2200" b="1" dirty="0">
                <a:solidFill>
                  <a:schemeClr val="accent6"/>
                </a:solidFill>
              </a:rPr>
              <a:t> and /</a:t>
            </a:r>
            <a:r>
              <a:rPr lang="en-US" sz="2200" b="1" dirty="0" err="1">
                <a:solidFill>
                  <a:schemeClr val="accent6"/>
                </a:solidFill>
              </a:rPr>
              <a:t>usr</a:t>
            </a:r>
            <a:r>
              <a:rPr lang="en-US" sz="2200" b="1" dirty="0" smtClean="0">
                <a:solidFill>
                  <a:schemeClr val="accent6"/>
                </a:solidFill>
              </a:rPr>
              <a:t>.</a:t>
            </a:r>
          </a:p>
          <a:p>
            <a:pPr marL="342900" indent="-342900">
              <a:buFont typeface="Wingdings" panose="05000000000000000000" pitchFamily="2" charset="2"/>
              <a:buChar char="q"/>
            </a:pPr>
            <a:r>
              <a:rPr lang="en-US" sz="2200" b="1" dirty="0" smtClean="0"/>
              <a:t> </a:t>
            </a:r>
            <a:r>
              <a:rPr lang="en-US" sz="2200" b="1" dirty="0"/>
              <a:t>The advantage of text files is that they can be moved or shared between systems without requiring conversion, and can be viewed and edited using any simple text editor</a:t>
            </a:r>
            <a:r>
              <a:rPr lang="en-US" sz="2200" b="1" dirty="0" smtClean="0"/>
              <a:t>.</a:t>
            </a:r>
          </a:p>
          <a:p>
            <a:r>
              <a:rPr lang="en-US" sz="2200" b="1" dirty="0" smtClean="0"/>
              <a:t> </a:t>
            </a:r>
          </a:p>
          <a:p>
            <a:pPr marL="342900" indent="-342900">
              <a:buFont typeface="Wingdings" panose="05000000000000000000" pitchFamily="2" charset="2"/>
              <a:buChar char="q"/>
            </a:pPr>
            <a:r>
              <a:rPr lang="en-US" sz="2200" b="1" dirty="0" smtClean="0"/>
              <a:t>Vim </a:t>
            </a:r>
            <a:r>
              <a:rPr lang="en-US" sz="2200" b="1" dirty="0"/>
              <a:t>is an improved version of the vi editor distributed with Linux and UNIX systems. Vim is highly configurable and efficient for practiced users, including such features as split screen editing, color formatting, and highlighting for editing text. </a:t>
            </a:r>
            <a:endParaRPr lang="ar-EG" sz="2200" b="1" dirty="0"/>
          </a:p>
        </p:txBody>
      </p:sp>
    </p:spTree>
    <p:extLst>
      <p:ext uri="{BB962C8B-B14F-4D97-AF65-F5344CB8AC3E}">
        <p14:creationId xmlns:p14="http://schemas.microsoft.com/office/powerpoint/2010/main" val="24518928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7" name="Picture 6"/>
          <p:cNvPicPr>
            <a:picLocks noChangeAspect="1"/>
          </p:cNvPicPr>
          <p:nvPr/>
        </p:nvPicPr>
        <p:blipFill>
          <a:blip r:embed="rId6"/>
          <a:stretch>
            <a:fillRect/>
          </a:stretch>
        </p:blipFill>
        <p:spPr>
          <a:xfrm>
            <a:off x="2414587" y="1562099"/>
            <a:ext cx="7992443" cy="4053089"/>
          </a:xfrm>
          <a:prstGeom prst="rect">
            <a:avLst/>
          </a:prstGeom>
        </p:spPr>
      </p:pic>
    </p:spTree>
    <p:extLst>
      <p:ext uri="{BB962C8B-B14F-4D97-AF65-F5344CB8AC3E}">
        <p14:creationId xmlns:p14="http://schemas.microsoft.com/office/powerpoint/2010/main" val="34017191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812865" y="1611735"/>
            <a:ext cx="10855817" cy="3477875"/>
          </a:xfrm>
          <a:prstGeom prst="rect">
            <a:avLst/>
          </a:prstGeom>
        </p:spPr>
        <p:txBody>
          <a:bodyPr wrap="square">
            <a:spAutoFit/>
          </a:bodyPr>
          <a:lstStyle/>
          <a:p>
            <a:r>
              <a:rPr lang="en-US" sz="2200" dirty="0">
                <a:solidFill>
                  <a:srgbClr val="FFC000"/>
                </a:solidFill>
              </a:rPr>
              <a:t>When first opened, Vim starts in command mode, used for navigation, cut and paste, and other text manipulation. Enter each of the other modes with single character keystrokes to access specific editing functionality: </a:t>
            </a:r>
            <a:endParaRPr lang="en-US" sz="2200" dirty="0" smtClean="0">
              <a:solidFill>
                <a:srgbClr val="FFC000"/>
              </a:solidFill>
            </a:endParaRPr>
          </a:p>
          <a:p>
            <a:r>
              <a:rPr lang="en-US" dirty="0" smtClean="0"/>
              <a:t>• </a:t>
            </a:r>
            <a:r>
              <a:rPr lang="en-US" sz="2200" b="1" dirty="0"/>
              <a:t>An i keystroke enters insert mode, where all text typed becomes file content. Pressing Esc returns to command mode. </a:t>
            </a:r>
          </a:p>
          <a:p>
            <a:r>
              <a:rPr lang="en-US" sz="2200" b="1" dirty="0"/>
              <a:t>• A v keystroke enters visual mode, where multiple characters may be selected for text manipulation. Use V for multi-line and </a:t>
            </a:r>
            <a:r>
              <a:rPr lang="en-US" sz="2200" b="1" dirty="0" err="1"/>
              <a:t>Ctrl+v</a:t>
            </a:r>
            <a:r>
              <a:rPr lang="en-US" sz="2200" b="1" dirty="0"/>
              <a:t> for block selection. The same keystroke used to enter visual mode (v, V or </a:t>
            </a:r>
            <a:r>
              <a:rPr lang="en-US" sz="2200" b="1" dirty="0" err="1"/>
              <a:t>Ctrl+v</a:t>
            </a:r>
            <a:r>
              <a:rPr lang="en-US" sz="2200" b="1" dirty="0"/>
              <a:t>) is used to exit. </a:t>
            </a:r>
          </a:p>
          <a:p>
            <a:r>
              <a:rPr lang="en-US" sz="2200" b="1" dirty="0"/>
              <a:t>• The : keystroke begins extended command mode for tasks like writing the file to save it, and quitting the Vim editor.</a:t>
            </a:r>
            <a:endParaRPr lang="ar-EG" sz="2200" b="1" dirty="0"/>
          </a:p>
        </p:txBody>
      </p:sp>
    </p:spTree>
    <p:extLst>
      <p:ext uri="{BB962C8B-B14F-4D97-AF65-F5344CB8AC3E}">
        <p14:creationId xmlns:p14="http://schemas.microsoft.com/office/powerpoint/2010/main" val="42547265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756890" y="1372059"/>
            <a:ext cx="11130309" cy="4185761"/>
          </a:xfrm>
          <a:prstGeom prst="rect">
            <a:avLst/>
          </a:prstGeom>
        </p:spPr>
        <p:txBody>
          <a:bodyPr wrap="square">
            <a:spAutoFit/>
          </a:bodyPr>
          <a:lstStyle/>
          <a:p>
            <a:pPr algn="ctr"/>
            <a:r>
              <a:rPr lang="en-US" sz="2400" b="1" dirty="0">
                <a:solidFill>
                  <a:srgbClr val="FF0000"/>
                </a:solidFill>
              </a:rPr>
              <a:t>The minimum, basic Vim workflow </a:t>
            </a:r>
            <a:endParaRPr lang="en-US" sz="2400" b="1" dirty="0" smtClean="0">
              <a:solidFill>
                <a:srgbClr val="FF0000"/>
              </a:solidFill>
            </a:endParaRPr>
          </a:p>
          <a:p>
            <a:pPr marL="285750" indent="-285750">
              <a:buFont typeface="Wingdings" panose="05000000000000000000" pitchFamily="2" charset="2"/>
              <a:buChar char="q"/>
            </a:pPr>
            <a:r>
              <a:rPr lang="en-US" sz="2200" b="1" dirty="0">
                <a:solidFill>
                  <a:schemeClr val="accent4"/>
                </a:solidFill>
              </a:rPr>
              <a:t>Vim has efficient, coordinated keystrokes for advanced editing tasks. </a:t>
            </a:r>
            <a:r>
              <a:rPr lang="en-US" sz="2200" b="1" dirty="0"/>
              <a:t>Although considered useful with practice, Vim's capabilities can overwhelm new users. The following workflow presents the minimum keystrokes every Vim user must learn to accomplish any editing task</a:t>
            </a:r>
            <a:r>
              <a:rPr lang="en-US" sz="2200" b="1" dirty="0" smtClean="0"/>
              <a:t>.</a:t>
            </a:r>
          </a:p>
          <a:p>
            <a:r>
              <a:rPr lang="en-US" sz="2200" b="1" dirty="0" smtClean="0"/>
              <a:t> </a:t>
            </a:r>
            <a:endParaRPr lang="en-US" sz="2200" b="1" dirty="0"/>
          </a:p>
          <a:p>
            <a:pPr marL="285750" indent="-285750">
              <a:buFont typeface="Wingdings" panose="05000000000000000000" pitchFamily="2" charset="2"/>
              <a:buChar char="q"/>
            </a:pPr>
            <a:r>
              <a:rPr lang="en-US" sz="2200" b="1" dirty="0">
                <a:solidFill>
                  <a:srgbClr val="0070C0"/>
                </a:solidFill>
              </a:rPr>
              <a:t>The instructor will demonstrate a typical file editing session using only basic Vim </a:t>
            </a:r>
            <a:r>
              <a:rPr lang="en-US" sz="2200" b="1" dirty="0" smtClean="0">
                <a:solidFill>
                  <a:srgbClr val="0070C0"/>
                </a:solidFill>
              </a:rPr>
              <a:t>keystrokes</a:t>
            </a:r>
            <a:endParaRPr lang="en-US" sz="2200" b="1" dirty="0">
              <a:solidFill>
                <a:srgbClr val="0070C0"/>
              </a:solidFill>
            </a:endParaRPr>
          </a:p>
          <a:p>
            <a:pPr marL="285750" indent="-285750">
              <a:buFont typeface="Wingdings" panose="05000000000000000000" pitchFamily="2" charset="2"/>
              <a:buChar char="q"/>
            </a:pPr>
            <a:r>
              <a:rPr lang="en-US" sz="2200" b="1" dirty="0"/>
              <a:t> 1. Open a file with vim filename.</a:t>
            </a:r>
          </a:p>
          <a:p>
            <a:pPr marL="285750" indent="-285750">
              <a:buFont typeface="Wingdings" panose="05000000000000000000" pitchFamily="2" charset="2"/>
              <a:buChar char="q"/>
            </a:pPr>
            <a:r>
              <a:rPr lang="en-US" sz="2200" b="1" dirty="0"/>
              <a:t> 2. Repeat this text entry cycle, as many times as the task requires: </a:t>
            </a:r>
          </a:p>
          <a:p>
            <a:r>
              <a:rPr lang="en-US" sz="2200" b="1" dirty="0"/>
              <a:t>• Use arrow keys to position the cursor. </a:t>
            </a:r>
          </a:p>
          <a:p>
            <a:r>
              <a:rPr lang="en-US" sz="2200" b="1" dirty="0"/>
              <a:t>• Press i to enter insert mode. </a:t>
            </a:r>
          </a:p>
          <a:p>
            <a:r>
              <a:rPr lang="en-US" sz="2200" b="1" dirty="0"/>
              <a:t>• Enter text. • Press Esc to return to command mode.</a:t>
            </a:r>
          </a:p>
          <a:p>
            <a:r>
              <a:rPr lang="en-US" sz="2200" b="1" dirty="0"/>
              <a:t>• If necessary, press u to undo mistaken edits on the current line. </a:t>
            </a:r>
          </a:p>
        </p:txBody>
      </p:sp>
    </p:spTree>
    <p:extLst>
      <p:ext uri="{BB962C8B-B14F-4D97-AF65-F5344CB8AC3E}">
        <p14:creationId xmlns:p14="http://schemas.microsoft.com/office/powerpoint/2010/main" val="14797008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913372" y="1777578"/>
            <a:ext cx="10440428" cy="2800767"/>
          </a:xfrm>
          <a:prstGeom prst="rect">
            <a:avLst/>
          </a:prstGeom>
        </p:spPr>
        <p:txBody>
          <a:bodyPr wrap="square">
            <a:spAutoFit/>
          </a:bodyPr>
          <a:lstStyle/>
          <a:p>
            <a:r>
              <a:rPr lang="en-US" b="1" dirty="0"/>
              <a:t>3</a:t>
            </a:r>
            <a:r>
              <a:rPr lang="en-US" sz="2200" b="1" dirty="0"/>
              <a:t>. Repeat this text deletion cycle, as many times as the task requires: </a:t>
            </a:r>
          </a:p>
          <a:p>
            <a:r>
              <a:rPr lang="en-US" sz="2200" b="1" dirty="0"/>
              <a:t>• Use arrow keys to position the cursor. </a:t>
            </a:r>
          </a:p>
          <a:p>
            <a:r>
              <a:rPr lang="en-US" sz="2200" b="1" dirty="0"/>
              <a:t>• Press x to delete a selection of text.</a:t>
            </a:r>
          </a:p>
          <a:p>
            <a:r>
              <a:rPr lang="en-US" sz="2200" b="1" dirty="0"/>
              <a:t> • If necessary, use u to undo mistaken edits on the current line. </a:t>
            </a:r>
          </a:p>
          <a:p>
            <a:r>
              <a:rPr lang="en-US" sz="2200" b="1" dirty="0"/>
              <a:t>4. </a:t>
            </a:r>
            <a:r>
              <a:rPr lang="en-US" sz="2200" b="1" dirty="0">
                <a:solidFill>
                  <a:srgbClr val="0070C0"/>
                </a:solidFill>
              </a:rPr>
              <a:t>To save or exit, choose one of the following to write or discard file edits: </a:t>
            </a:r>
          </a:p>
          <a:p>
            <a:r>
              <a:rPr lang="en-US" sz="2200" b="1" dirty="0"/>
              <a:t>• Enter :w to write (save) the file and remain in command mode for more editing. </a:t>
            </a:r>
          </a:p>
          <a:p>
            <a:r>
              <a:rPr lang="en-US" sz="2200" b="1" dirty="0"/>
              <a:t>• Enter :</a:t>
            </a:r>
            <a:r>
              <a:rPr lang="en-US" sz="2200" b="1" dirty="0" err="1"/>
              <a:t>wq</a:t>
            </a:r>
            <a:r>
              <a:rPr lang="en-US" sz="2200" b="1" dirty="0"/>
              <a:t> to write the file and quit Vim. </a:t>
            </a:r>
          </a:p>
          <a:p>
            <a:r>
              <a:rPr lang="en-US" sz="2200" b="1" dirty="0"/>
              <a:t>• Enter :q! to quit Vim, but discard all file changes since the last write.</a:t>
            </a:r>
            <a:endParaRPr lang="ar-EG" sz="2200" b="1" dirty="0"/>
          </a:p>
        </p:txBody>
      </p:sp>
    </p:spTree>
    <p:extLst>
      <p:ext uri="{BB962C8B-B14F-4D97-AF65-F5344CB8AC3E}">
        <p14:creationId xmlns:p14="http://schemas.microsoft.com/office/powerpoint/2010/main" val="33466963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233" y="5628419"/>
            <a:ext cx="1222425" cy="1096206"/>
          </a:xfrm>
          <a:prstGeom prst="rect">
            <a:avLst/>
          </a:prstGeom>
        </p:spPr>
      </p:pic>
      <p:pic>
        <p:nvPicPr>
          <p:cNvPr id="3" name="Picture 2"/>
          <p:cNvPicPr>
            <a:picLocks noChangeAspect="1"/>
          </p:cNvPicPr>
          <p:nvPr/>
        </p:nvPicPr>
        <p:blipFill>
          <a:blip r:embed="rId3"/>
          <a:stretch>
            <a:fillRect/>
          </a:stretch>
        </p:blipFill>
        <p:spPr>
          <a:xfrm>
            <a:off x="1867093" y="6557812"/>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262952" y="1505169"/>
            <a:ext cx="11370037" cy="4893647"/>
          </a:xfrm>
          <a:prstGeom prst="rect">
            <a:avLst/>
          </a:prstGeom>
        </p:spPr>
        <p:txBody>
          <a:bodyPr wrap="square">
            <a:spAutoFit/>
          </a:bodyPr>
          <a:lstStyle/>
          <a:p>
            <a:r>
              <a:rPr lang="en-US" sz="2400" b="1" dirty="0">
                <a:solidFill>
                  <a:srgbClr val="0070C0"/>
                </a:solidFill>
              </a:rPr>
              <a:t>Rearranging existing </a:t>
            </a:r>
            <a:r>
              <a:rPr lang="en-US" sz="2400" b="1" dirty="0" smtClean="0">
                <a:solidFill>
                  <a:srgbClr val="0070C0"/>
                </a:solidFill>
              </a:rPr>
              <a:t>text</a:t>
            </a:r>
          </a:p>
          <a:p>
            <a:pPr marL="342900" indent="-342900">
              <a:buFont typeface="Wingdings" panose="05000000000000000000" pitchFamily="2" charset="2"/>
              <a:buChar char="q"/>
            </a:pPr>
            <a:r>
              <a:rPr lang="en-US" sz="2400" b="1" dirty="0" smtClean="0">
                <a:solidFill>
                  <a:srgbClr val="0070C0"/>
                </a:solidFill>
              </a:rPr>
              <a:t> </a:t>
            </a:r>
            <a:r>
              <a:rPr lang="en-US" sz="2200" b="1" dirty="0"/>
              <a:t>In Vim, copy and paste is known as yank and put, using command characters </a:t>
            </a:r>
            <a:r>
              <a:rPr lang="en-US" sz="2200" b="1" dirty="0">
                <a:solidFill>
                  <a:srgbClr val="FF0000"/>
                </a:solidFill>
              </a:rPr>
              <a:t>y</a:t>
            </a:r>
            <a:r>
              <a:rPr lang="en-US" sz="2200" b="1" dirty="0"/>
              <a:t> and </a:t>
            </a:r>
            <a:r>
              <a:rPr lang="en-US" sz="2200" b="1" dirty="0">
                <a:solidFill>
                  <a:srgbClr val="FF0000"/>
                </a:solidFill>
              </a:rPr>
              <a:t>p</a:t>
            </a:r>
            <a:r>
              <a:rPr lang="en-US" sz="2200" b="1" dirty="0" smtClean="0">
                <a:solidFill>
                  <a:srgbClr val="FF0000"/>
                </a:solidFill>
              </a:rPr>
              <a:t>.</a:t>
            </a:r>
          </a:p>
          <a:p>
            <a:r>
              <a:rPr lang="en-US" sz="2200" b="1" dirty="0" smtClean="0"/>
              <a:t> </a:t>
            </a:r>
            <a:r>
              <a:rPr lang="en-US" sz="2200" b="1" dirty="0"/>
              <a:t>Begin by positioning the cursor on the first character to be selected, then enter visual mode. Use arrow keys to expand the visual selection. </a:t>
            </a:r>
            <a:endParaRPr lang="en-US" sz="2200" b="1" dirty="0" smtClean="0"/>
          </a:p>
          <a:p>
            <a:pPr marL="342900" indent="-342900">
              <a:buFont typeface="Wingdings" panose="05000000000000000000" pitchFamily="2" charset="2"/>
              <a:buChar char="q"/>
            </a:pPr>
            <a:r>
              <a:rPr lang="en-US" sz="2200" b="1" dirty="0" smtClean="0">
                <a:solidFill>
                  <a:schemeClr val="accent6"/>
                </a:solidFill>
              </a:rPr>
              <a:t>When </a:t>
            </a:r>
            <a:r>
              <a:rPr lang="en-US" sz="2200" b="1" dirty="0">
                <a:solidFill>
                  <a:schemeClr val="accent6"/>
                </a:solidFill>
              </a:rPr>
              <a:t>ready, press y to yank the selection into memory. Position the cursor at the new location, then press p to put the selection at the cursor. </a:t>
            </a:r>
            <a:endParaRPr lang="en-US" sz="2200" b="1" dirty="0" smtClean="0">
              <a:solidFill>
                <a:schemeClr val="accent6"/>
              </a:solidFill>
            </a:endParaRPr>
          </a:p>
          <a:p>
            <a:pPr marL="342900" indent="-342900">
              <a:buFont typeface="Wingdings" panose="05000000000000000000" pitchFamily="2" charset="2"/>
              <a:buChar char="q"/>
            </a:pPr>
            <a:r>
              <a:rPr lang="en-US" sz="2200" b="1" dirty="0" smtClean="0"/>
              <a:t>The </a:t>
            </a:r>
            <a:r>
              <a:rPr lang="en-US" sz="2200" b="1" dirty="0"/>
              <a:t>instructor will demonstrate “yank and put” using visual mode. </a:t>
            </a:r>
            <a:endParaRPr lang="en-US" sz="2200" b="1" dirty="0" smtClean="0"/>
          </a:p>
          <a:p>
            <a:pPr marL="342900" indent="-342900">
              <a:buFont typeface="Wingdings" panose="05000000000000000000" pitchFamily="2" charset="2"/>
              <a:buChar char="q"/>
            </a:pPr>
            <a:r>
              <a:rPr lang="en-US" sz="2200" b="1" dirty="0" smtClean="0">
                <a:solidFill>
                  <a:schemeClr val="accent6"/>
                </a:solidFill>
              </a:rPr>
              <a:t>1</a:t>
            </a:r>
            <a:r>
              <a:rPr lang="en-US" sz="2200" b="1" dirty="0">
                <a:solidFill>
                  <a:schemeClr val="accent6"/>
                </a:solidFill>
              </a:rPr>
              <a:t>. Open a file with vim filename. </a:t>
            </a:r>
            <a:endParaRPr lang="en-US" sz="2200" b="1" dirty="0" smtClean="0">
              <a:solidFill>
                <a:schemeClr val="accent6"/>
              </a:solidFill>
            </a:endParaRPr>
          </a:p>
          <a:p>
            <a:pPr marL="342900" indent="-342900">
              <a:buFont typeface="Wingdings" panose="05000000000000000000" pitchFamily="2" charset="2"/>
              <a:buChar char="q"/>
            </a:pPr>
            <a:r>
              <a:rPr lang="en-US" sz="2200" b="1" dirty="0" smtClean="0"/>
              <a:t>2</a:t>
            </a:r>
            <a:r>
              <a:rPr lang="en-US" sz="2200" b="1" dirty="0"/>
              <a:t>. Repeat this text selection cycle, as many times as the task requires: </a:t>
            </a:r>
            <a:endParaRPr lang="en-US" sz="2200" b="1" dirty="0" smtClean="0"/>
          </a:p>
          <a:p>
            <a:r>
              <a:rPr lang="en-US" sz="2200" b="1" dirty="0" smtClean="0"/>
              <a:t>• </a:t>
            </a:r>
            <a:r>
              <a:rPr lang="en-US" sz="2200" b="1" dirty="0">
                <a:solidFill>
                  <a:srgbClr val="FF0000"/>
                </a:solidFill>
              </a:rPr>
              <a:t>Use arrow keys to position the cursor to the first character</a:t>
            </a:r>
            <a:r>
              <a:rPr lang="en-US" sz="2200" b="1" dirty="0" smtClean="0">
                <a:solidFill>
                  <a:srgbClr val="FF0000"/>
                </a:solidFill>
              </a:rPr>
              <a:t>.</a:t>
            </a:r>
          </a:p>
          <a:p>
            <a:r>
              <a:rPr lang="en-US" sz="2200" b="1" dirty="0" smtClean="0">
                <a:solidFill>
                  <a:srgbClr val="FF0000"/>
                </a:solidFill>
              </a:rPr>
              <a:t> </a:t>
            </a:r>
            <a:r>
              <a:rPr lang="en-US" sz="2200" b="1" dirty="0">
                <a:solidFill>
                  <a:srgbClr val="FF0000"/>
                </a:solidFill>
              </a:rPr>
              <a:t>• Press v to enter visual mode. </a:t>
            </a:r>
            <a:endParaRPr lang="en-US" sz="2200" b="1" dirty="0" smtClean="0">
              <a:solidFill>
                <a:srgbClr val="FF0000"/>
              </a:solidFill>
            </a:endParaRPr>
          </a:p>
          <a:p>
            <a:r>
              <a:rPr lang="en-US" sz="2200" b="1" dirty="0" smtClean="0"/>
              <a:t>• </a:t>
            </a:r>
            <a:r>
              <a:rPr lang="en-US" sz="2200" b="1" dirty="0">
                <a:solidFill>
                  <a:srgbClr val="FFC000"/>
                </a:solidFill>
              </a:rPr>
              <a:t>Use arrow keys to position the cursor to the last character. </a:t>
            </a:r>
            <a:endParaRPr lang="en-US" sz="2200" b="1" dirty="0" smtClean="0">
              <a:solidFill>
                <a:srgbClr val="FFC000"/>
              </a:solidFill>
            </a:endParaRPr>
          </a:p>
          <a:p>
            <a:r>
              <a:rPr lang="en-US" sz="2200" b="1" dirty="0" smtClean="0">
                <a:solidFill>
                  <a:srgbClr val="FFC000"/>
                </a:solidFill>
              </a:rPr>
              <a:t>• </a:t>
            </a:r>
            <a:r>
              <a:rPr lang="en-US" sz="2200" b="1" dirty="0">
                <a:solidFill>
                  <a:srgbClr val="FFC000"/>
                </a:solidFill>
              </a:rPr>
              <a:t>Press y to yank (copy) the selection. </a:t>
            </a:r>
            <a:endParaRPr lang="en-US" sz="2200" b="1" dirty="0" smtClean="0">
              <a:solidFill>
                <a:srgbClr val="FFC000"/>
              </a:solidFill>
            </a:endParaRPr>
          </a:p>
          <a:p>
            <a:r>
              <a:rPr lang="en-US" sz="2200" b="1" dirty="0" smtClean="0"/>
              <a:t>• </a:t>
            </a:r>
            <a:r>
              <a:rPr lang="en-US" sz="2200" b="1" dirty="0"/>
              <a:t>Use arrow keys to position the cursor at the insert location. </a:t>
            </a:r>
            <a:endParaRPr lang="ar-EG" sz="2200" b="1" dirty="0"/>
          </a:p>
        </p:txBody>
      </p:sp>
    </p:spTree>
    <p:extLst>
      <p:ext uri="{BB962C8B-B14F-4D97-AF65-F5344CB8AC3E}">
        <p14:creationId xmlns:p14="http://schemas.microsoft.com/office/powerpoint/2010/main" val="41605618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8209" y="5705227"/>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412383" y="1603974"/>
            <a:ext cx="10898942" cy="1785104"/>
          </a:xfrm>
          <a:prstGeom prst="rect">
            <a:avLst/>
          </a:prstGeom>
        </p:spPr>
        <p:txBody>
          <a:bodyPr wrap="square">
            <a:spAutoFit/>
          </a:bodyPr>
          <a:lstStyle/>
          <a:p>
            <a:r>
              <a:rPr lang="en-US" dirty="0"/>
              <a:t>• </a:t>
            </a:r>
            <a:r>
              <a:rPr lang="en-US" sz="2200" dirty="0"/>
              <a:t>Press p to put (paste) the selection. </a:t>
            </a:r>
            <a:endParaRPr lang="en-US" sz="2200" dirty="0" smtClean="0"/>
          </a:p>
          <a:p>
            <a:r>
              <a:rPr lang="en-US" sz="2200" dirty="0" smtClean="0"/>
              <a:t>3</a:t>
            </a:r>
            <a:r>
              <a:rPr lang="en-US" sz="2200" dirty="0"/>
              <a:t>. </a:t>
            </a:r>
            <a:r>
              <a:rPr lang="en-US" sz="2200" dirty="0">
                <a:solidFill>
                  <a:schemeClr val="accent2"/>
                </a:solidFill>
              </a:rPr>
              <a:t>To save or exit, choose one of the following to write or discard file edits: </a:t>
            </a:r>
            <a:endParaRPr lang="en-US" sz="2200" dirty="0" smtClean="0">
              <a:solidFill>
                <a:schemeClr val="accent2"/>
              </a:solidFill>
            </a:endParaRPr>
          </a:p>
          <a:p>
            <a:r>
              <a:rPr lang="en-US" sz="2200" dirty="0" smtClean="0"/>
              <a:t>• </a:t>
            </a:r>
            <a:r>
              <a:rPr lang="en-US" sz="2200" dirty="0"/>
              <a:t>Enter :w to write (save) the file and remain in command mode for more editing. </a:t>
            </a:r>
            <a:endParaRPr lang="en-US" sz="2200" dirty="0" smtClean="0"/>
          </a:p>
          <a:p>
            <a:r>
              <a:rPr lang="en-US" sz="2200" dirty="0" smtClean="0"/>
              <a:t>• </a:t>
            </a:r>
            <a:r>
              <a:rPr lang="en-US" sz="2200" dirty="0"/>
              <a:t>Enter :</a:t>
            </a:r>
            <a:r>
              <a:rPr lang="en-US" sz="2200" dirty="0" err="1"/>
              <a:t>wq</a:t>
            </a:r>
            <a:r>
              <a:rPr lang="en-US" sz="2200" dirty="0"/>
              <a:t> to write the file and quit Vim. </a:t>
            </a:r>
            <a:endParaRPr lang="en-US" sz="2200" dirty="0" smtClean="0"/>
          </a:p>
          <a:p>
            <a:r>
              <a:rPr lang="en-US" sz="2200" dirty="0" smtClean="0"/>
              <a:t>• </a:t>
            </a:r>
            <a:r>
              <a:rPr lang="en-US" sz="2200" dirty="0"/>
              <a:t>Enter :q! to quit Vim, but discard all file changes since the last write.</a:t>
            </a:r>
            <a:endParaRPr lang="ar-EG" sz="2200" dirty="0"/>
          </a:p>
        </p:txBody>
      </p:sp>
      <p:sp>
        <p:nvSpPr>
          <p:cNvPr id="9" name="Rectangle 8"/>
          <p:cNvSpPr/>
          <p:nvPr/>
        </p:nvSpPr>
        <p:spPr>
          <a:xfrm>
            <a:off x="3878299" y="3617555"/>
            <a:ext cx="3336363" cy="461665"/>
          </a:xfrm>
          <a:prstGeom prst="rect">
            <a:avLst/>
          </a:prstGeom>
        </p:spPr>
        <p:txBody>
          <a:bodyPr wrap="none">
            <a:spAutoFit/>
          </a:bodyPr>
          <a:lstStyle/>
          <a:p>
            <a:r>
              <a:rPr lang="en-US" sz="2400" b="1" dirty="0">
                <a:solidFill>
                  <a:srgbClr val="FF0000"/>
                </a:solidFill>
              </a:rPr>
              <a:t>EDITING FILES WITH VIM</a:t>
            </a:r>
            <a:endParaRPr lang="ar-EG" sz="2400" b="1" dirty="0">
              <a:solidFill>
                <a:srgbClr val="FF0000"/>
              </a:solidFill>
            </a:endParaRPr>
          </a:p>
        </p:txBody>
      </p:sp>
      <p:sp>
        <p:nvSpPr>
          <p:cNvPr id="11" name="Rectangle 10"/>
          <p:cNvSpPr/>
          <p:nvPr/>
        </p:nvSpPr>
        <p:spPr>
          <a:xfrm>
            <a:off x="1189969" y="4079220"/>
            <a:ext cx="10101609" cy="1785104"/>
          </a:xfrm>
          <a:prstGeom prst="rect">
            <a:avLst/>
          </a:prstGeom>
        </p:spPr>
        <p:txBody>
          <a:bodyPr wrap="square">
            <a:spAutoFit/>
          </a:bodyPr>
          <a:lstStyle/>
          <a:p>
            <a:pPr marL="342900" indent="-342900">
              <a:buFont typeface="Wingdings" panose="05000000000000000000" pitchFamily="2" charset="2"/>
              <a:buChar char="v"/>
            </a:pPr>
            <a:r>
              <a:rPr lang="en-US" sz="2200" b="1" dirty="0"/>
              <a:t>In this exercise, use the existing Vim tutorial bundled with the Vim editor</a:t>
            </a:r>
            <a:r>
              <a:rPr lang="en-US" sz="2200" b="1" dirty="0" smtClean="0"/>
              <a:t>.</a:t>
            </a:r>
          </a:p>
          <a:p>
            <a:pPr marL="342900" indent="-342900">
              <a:buFont typeface="Wingdings" panose="05000000000000000000" pitchFamily="2" charset="2"/>
              <a:buChar char="v"/>
            </a:pPr>
            <a:r>
              <a:rPr lang="en-US" sz="2200" b="1" dirty="0" smtClean="0">
                <a:solidFill>
                  <a:schemeClr val="accent6"/>
                </a:solidFill>
              </a:rPr>
              <a:t> </a:t>
            </a:r>
            <a:r>
              <a:rPr lang="en-US" sz="2200" b="1" dirty="0">
                <a:solidFill>
                  <a:schemeClr val="accent6"/>
                </a:solidFill>
              </a:rPr>
              <a:t>The installed </a:t>
            </a:r>
            <a:r>
              <a:rPr lang="en-US" sz="2200" b="1" dirty="0" smtClean="0">
                <a:solidFill>
                  <a:schemeClr val="accent6"/>
                </a:solidFill>
              </a:rPr>
              <a:t>vim enhanced </a:t>
            </a:r>
            <a:r>
              <a:rPr lang="en-US" sz="2200" b="1" dirty="0">
                <a:solidFill>
                  <a:schemeClr val="accent6"/>
                </a:solidFill>
              </a:rPr>
              <a:t>package provides </a:t>
            </a:r>
            <a:r>
              <a:rPr lang="en-US" sz="2200" b="1" dirty="0" smtClean="0">
                <a:solidFill>
                  <a:schemeClr val="accent6"/>
                </a:solidFill>
              </a:rPr>
              <a:t>vim tutor</a:t>
            </a:r>
            <a:r>
              <a:rPr lang="en-US" sz="2200" b="1" dirty="0">
                <a:solidFill>
                  <a:schemeClr val="accent6"/>
                </a:solidFill>
              </a:rPr>
              <a:t>. </a:t>
            </a:r>
            <a:endParaRPr lang="en-US" sz="2200" b="1" dirty="0" smtClean="0">
              <a:solidFill>
                <a:schemeClr val="accent6"/>
              </a:solidFill>
            </a:endParaRPr>
          </a:p>
          <a:p>
            <a:pPr marL="342900" indent="-342900">
              <a:buFont typeface="Wingdings" panose="05000000000000000000" pitchFamily="2" charset="2"/>
              <a:buChar char="v"/>
            </a:pPr>
            <a:r>
              <a:rPr lang="en-US" sz="2200" b="1" dirty="0" smtClean="0">
                <a:solidFill>
                  <a:schemeClr val="accent6"/>
                </a:solidFill>
              </a:rPr>
              <a:t>For </a:t>
            </a:r>
            <a:r>
              <a:rPr lang="en-US" sz="2200" b="1" dirty="0">
                <a:solidFill>
                  <a:schemeClr val="accent6"/>
                </a:solidFill>
              </a:rPr>
              <a:t>each exercise step, use the corresponding lesson in </a:t>
            </a:r>
            <a:r>
              <a:rPr lang="en-US" sz="2200" b="1" dirty="0" smtClean="0">
                <a:solidFill>
                  <a:schemeClr val="accent6"/>
                </a:solidFill>
              </a:rPr>
              <a:t>vim tutor </a:t>
            </a:r>
            <a:r>
              <a:rPr lang="en-US" sz="2200" b="1" dirty="0">
                <a:solidFill>
                  <a:schemeClr val="accent6"/>
                </a:solidFill>
              </a:rPr>
              <a:t>to practice. </a:t>
            </a:r>
            <a:r>
              <a:rPr lang="en-US" sz="2200" b="1" dirty="0"/>
              <a:t>Return here when the lesson step is complete. </a:t>
            </a:r>
            <a:endParaRPr lang="en-US" sz="2200" b="1" dirty="0" smtClean="0"/>
          </a:p>
          <a:p>
            <a:pPr marL="342900" indent="-342900">
              <a:buFont typeface="Wingdings" panose="05000000000000000000" pitchFamily="2" charset="2"/>
              <a:buChar char="v"/>
            </a:pPr>
            <a:r>
              <a:rPr lang="en-US" sz="2200" b="1" dirty="0" smtClean="0"/>
              <a:t>Perform </a:t>
            </a:r>
            <a:r>
              <a:rPr lang="en-US" sz="2200" b="1" dirty="0"/>
              <a:t>the following steps </a:t>
            </a:r>
            <a:r>
              <a:rPr lang="en-US" sz="2200" b="1"/>
              <a:t>on </a:t>
            </a:r>
            <a:r>
              <a:rPr lang="en-US" sz="2200" b="1" smtClean="0"/>
              <a:t>server X </a:t>
            </a:r>
            <a:r>
              <a:rPr lang="en-US" sz="2200" b="1" dirty="0"/>
              <a:t>unless directed otherwise.</a:t>
            </a:r>
            <a:endParaRPr lang="ar-EG" sz="2200" b="1" dirty="0"/>
          </a:p>
        </p:txBody>
      </p:sp>
    </p:spTree>
    <p:extLst>
      <p:ext uri="{BB962C8B-B14F-4D97-AF65-F5344CB8AC3E}">
        <p14:creationId xmlns:p14="http://schemas.microsoft.com/office/powerpoint/2010/main" val="33853835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5690363"/>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2440788" y="1610200"/>
            <a:ext cx="2187074" cy="430887"/>
          </a:xfrm>
          <a:prstGeom prst="rect">
            <a:avLst/>
          </a:prstGeom>
        </p:spPr>
        <p:txBody>
          <a:bodyPr wrap="none">
            <a:spAutoFit/>
          </a:bodyPr>
          <a:lstStyle/>
          <a:p>
            <a:r>
              <a:rPr lang="en-US" dirty="0"/>
              <a:t>1. </a:t>
            </a:r>
            <a:r>
              <a:rPr lang="en-US" sz="2200" b="1" dirty="0"/>
              <a:t>Open </a:t>
            </a:r>
            <a:r>
              <a:rPr lang="en-US" sz="2200" b="1" dirty="0" err="1"/>
              <a:t>vimtutor</a:t>
            </a:r>
            <a:r>
              <a:rPr lang="en-US" sz="2200" b="1" dirty="0"/>
              <a:t>.</a:t>
            </a:r>
            <a:endParaRPr lang="ar-EG" sz="2200" b="1" dirty="0"/>
          </a:p>
        </p:txBody>
      </p:sp>
      <p:pic>
        <p:nvPicPr>
          <p:cNvPr id="9" name="Picture 8"/>
          <p:cNvPicPr>
            <a:picLocks noChangeAspect="1"/>
          </p:cNvPicPr>
          <p:nvPr/>
        </p:nvPicPr>
        <p:blipFill>
          <a:blip r:embed="rId6"/>
          <a:stretch>
            <a:fillRect/>
          </a:stretch>
        </p:blipFill>
        <p:spPr>
          <a:xfrm>
            <a:off x="2523710" y="1975324"/>
            <a:ext cx="4181889" cy="830839"/>
          </a:xfrm>
          <a:prstGeom prst="rect">
            <a:avLst/>
          </a:prstGeom>
        </p:spPr>
      </p:pic>
      <p:sp>
        <p:nvSpPr>
          <p:cNvPr id="11" name="Rectangle 10"/>
          <p:cNvSpPr/>
          <p:nvPr/>
        </p:nvSpPr>
        <p:spPr>
          <a:xfrm>
            <a:off x="838200" y="2935763"/>
            <a:ext cx="10703761" cy="3139321"/>
          </a:xfrm>
          <a:prstGeom prst="rect">
            <a:avLst/>
          </a:prstGeom>
        </p:spPr>
        <p:txBody>
          <a:bodyPr wrap="square">
            <a:spAutoFit/>
          </a:bodyPr>
          <a:lstStyle/>
          <a:p>
            <a:pPr marL="285750" indent="-285750">
              <a:buFont typeface="Wingdings" panose="05000000000000000000" pitchFamily="2" charset="2"/>
              <a:buChar char="q"/>
            </a:pPr>
            <a:r>
              <a:rPr lang="en-US" sz="2200" b="1" dirty="0"/>
              <a:t>Therefore, vi was designed with commands using only standard character keys, such as the conveniently grouped h, j, k, and l. Here is one way to remember them: hang back, jump down, kick up, leap forward</a:t>
            </a:r>
            <a:r>
              <a:rPr lang="en-US" sz="2200" b="1" dirty="0"/>
              <a:t>.</a:t>
            </a:r>
          </a:p>
          <a:p>
            <a:endParaRPr lang="en-US" sz="2200" b="1" dirty="0"/>
          </a:p>
          <a:p>
            <a:pPr marL="285750" indent="-285750">
              <a:buFont typeface="Wingdings" panose="05000000000000000000" pitchFamily="2" charset="2"/>
              <a:buChar char="q"/>
            </a:pPr>
            <a:r>
              <a:rPr lang="en-US" sz="2200" b="1" dirty="0"/>
              <a:t>2. Return to the </a:t>
            </a:r>
            <a:r>
              <a:rPr lang="en-US" sz="2200" b="1" dirty="0" err="1"/>
              <a:t>vimtutor</a:t>
            </a:r>
            <a:r>
              <a:rPr lang="en-US" sz="2200" b="1" dirty="0"/>
              <a:t> </a:t>
            </a:r>
            <a:endParaRPr lang="en-US" sz="2200" b="1" dirty="0"/>
          </a:p>
          <a:p>
            <a:pPr marL="285750" indent="-285750">
              <a:buFont typeface="Wingdings" panose="05000000000000000000" pitchFamily="2" charset="2"/>
              <a:buChar char="q"/>
            </a:pPr>
            <a:r>
              <a:rPr lang="en-US" sz="2200" b="1" dirty="0"/>
              <a:t>3</a:t>
            </a:r>
            <a:r>
              <a:rPr lang="en-US" sz="2200" b="1" dirty="0"/>
              <a:t>. Return to the </a:t>
            </a:r>
            <a:r>
              <a:rPr lang="en-US" sz="2200" b="1" dirty="0" err="1"/>
              <a:t>vimtutor</a:t>
            </a:r>
            <a:r>
              <a:rPr lang="en-US" sz="2200" b="1" dirty="0"/>
              <a:t> window</a:t>
            </a:r>
            <a:r>
              <a:rPr lang="en-US" sz="2200" b="1" dirty="0"/>
              <a:t>.</a:t>
            </a:r>
          </a:p>
          <a:p>
            <a:pPr marL="285750" indent="-285750">
              <a:buFont typeface="Wingdings" panose="05000000000000000000" pitchFamily="2" charset="2"/>
              <a:buChar char="q"/>
            </a:pPr>
            <a:r>
              <a:rPr lang="en-US" sz="2200" b="1" dirty="0" smtClean="0"/>
              <a:t>Vim </a:t>
            </a:r>
            <a:r>
              <a:rPr lang="en-US" sz="2200" b="1" dirty="0"/>
              <a:t>has faster, more efficient keystrokes to delete an exact amount of words, lines, sentences, and paragraphs. However, any editing job can be accomplished using only x for single-character deletion. </a:t>
            </a:r>
            <a:endParaRPr lang="en-US" sz="2200" b="1" dirty="0"/>
          </a:p>
        </p:txBody>
      </p:sp>
    </p:spTree>
    <p:extLst>
      <p:ext uri="{BB962C8B-B14F-4D97-AF65-F5344CB8AC3E}">
        <p14:creationId xmlns:p14="http://schemas.microsoft.com/office/powerpoint/2010/main" val="16356777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sp>
        <p:nvSpPr>
          <p:cNvPr id="7" name="Rectangle 6"/>
          <p:cNvSpPr/>
          <p:nvPr/>
        </p:nvSpPr>
        <p:spPr>
          <a:xfrm>
            <a:off x="1262952" y="1738601"/>
            <a:ext cx="10478474" cy="3139321"/>
          </a:xfrm>
          <a:prstGeom prst="rect">
            <a:avLst/>
          </a:prstGeom>
        </p:spPr>
        <p:txBody>
          <a:bodyPr wrap="square">
            <a:spAutoFit/>
          </a:bodyPr>
          <a:lstStyle/>
          <a:p>
            <a:pPr marL="285750" indent="-285750">
              <a:buFont typeface="Wingdings" panose="05000000000000000000" pitchFamily="2" charset="2"/>
              <a:buChar char="q"/>
            </a:pPr>
            <a:r>
              <a:rPr lang="en-US" sz="2200" b="1" dirty="0"/>
              <a:t>4. Return to the </a:t>
            </a:r>
            <a:r>
              <a:rPr lang="en-US" sz="2200" b="1" dirty="0" smtClean="0"/>
              <a:t>vim tutor </a:t>
            </a:r>
            <a:r>
              <a:rPr lang="en-US" sz="2200" b="1" dirty="0"/>
              <a:t>window. </a:t>
            </a:r>
          </a:p>
          <a:p>
            <a:pPr marL="285750" indent="-285750">
              <a:buFont typeface="Wingdings" panose="05000000000000000000" pitchFamily="2" charset="2"/>
              <a:buChar char="Ø"/>
            </a:pPr>
            <a:r>
              <a:rPr lang="en-US" sz="2200" b="1" dirty="0"/>
              <a:t>The minimum required keystrokes are for entering and leaving edit mode, arrow keys, and deleting</a:t>
            </a:r>
            <a:r>
              <a:rPr lang="en-US" sz="2200" b="1" dirty="0" smtClean="0"/>
              <a:t>.</a:t>
            </a:r>
          </a:p>
          <a:p>
            <a:r>
              <a:rPr lang="en-US" sz="2200" b="1" dirty="0" smtClean="0"/>
              <a:t> </a:t>
            </a:r>
            <a:r>
              <a:rPr lang="en-US" sz="2200" b="1" dirty="0"/>
              <a:t>For most edit tasks, the first key pressed is i. 5. (Optional) Return to the </a:t>
            </a:r>
            <a:r>
              <a:rPr lang="en-US" sz="2200" b="1" dirty="0" err="1"/>
              <a:t>vimtutor</a:t>
            </a:r>
            <a:r>
              <a:rPr lang="en-US" sz="2200" b="1" dirty="0"/>
              <a:t> window. </a:t>
            </a:r>
            <a:endParaRPr lang="en-US" sz="2200" b="1" dirty="0" smtClean="0"/>
          </a:p>
          <a:p>
            <a:pPr marL="285750" indent="-285750">
              <a:buFont typeface="Wingdings" panose="05000000000000000000" pitchFamily="2" charset="2"/>
              <a:buChar char="Ø"/>
            </a:pPr>
            <a:r>
              <a:rPr lang="en-US" sz="2200" b="1" dirty="0" smtClean="0"/>
              <a:t>only </a:t>
            </a:r>
            <a:r>
              <a:rPr lang="en-US" sz="2200" b="1" dirty="0"/>
              <a:t>the i (insert) command was taught as the keystroke to enter edit mode. </a:t>
            </a:r>
            <a:endParaRPr lang="en-US" sz="2200" b="1" dirty="0" smtClean="0"/>
          </a:p>
          <a:p>
            <a:pPr marL="285750" indent="-285750">
              <a:buFont typeface="Wingdings" panose="05000000000000000000" pitchFamily="2" charset="2"/>
              <a:buChar char="Ø"/>
            </a:pPr>
            <a:r>
              <a:rPr lang="en-US" sz="2200" b="1" dirty="0" smtClean="0"/>
              <a:t>This vim tutor demonstrates </a:t>
            </a:r>
            <a:r>
              <a:rPr lang="en-US" sz="2200" b="1" dirty="0"/>
              <a:t>that other keystrokes are available to change the cursor placement when insert mode is entered. However, once in insert mode, all text typed is still file content. </a:t>
            </a:r>
            <a:endParaRPr lang="ar-EG" sz="2200" b="1" dirty="0"/>
          </a:p>
        </p:txBody>
      </p:sp>
    </p:spTree>
    <p:extLst>
      <p:ext uri="{BB962C8B-B14F-4D97-AF65-F5344CB8AC3E}">
        <p14:creationId xmlns:p14="http://schemas.microsoft.com/office/powerpoint/2010/main" val="372729327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9" name="Picture 8"/>
          <p:cNvPicPr>
            <a:picLocks noChangeAspect="1"/>
          </p:cNvPicPr>
          <p:nvPr/>
        </p:nvPicPr>
        <p:blipFill>
          <a:blip r:embed="rId6"/>
          <a:stretch>
            <a:fillRect/>
          </a:stretch>
        </p:blipFill>
        <p:spPr>
          <a:xfrm>
            <a:off x="2914442" y="1903576"/>
            <a:ext cx="6853954" cy="3513483"/>
          </a:xfrm>
          <a:prstGeom prst="rect">
            <a:avLst/>
          </a:prstGeom>
        </p:spPr>
      </p:pic>
    </p:spTree>
    <p:extLst>
      <p:ext uri="{BB962C8B-B14F-4D97-AF65-F5344CB8AC3E}">
        <p14:creationId xmlns:p14="http://schemas.microsoft.com/office/powerpoint/2010/main" val="32214669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09096" y="6502766"/>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9" name="Picture 8"/>
          <p:cNvPicPr>
            <a:picLocks noChangeAspect="1"/>
          </p:cNvPicPr>
          <p:nvPr/>
        </p:nvPicPr>
        <p:blipFill>
          <a:blip r:embed="rId6"/>
          <a:stretch>
            <a:fillRect/>
          </a:stretch>
        </p:blipFill>
        <p:spPr>
          <a:xfrm>
            <a:off x="1931809" y="1330238"/>
            <a:ext cx="9403644" cy="5372003"/>
          </a:xfrm>
          <a:prstGeom prst="rect">
            <a:avLst/>
          </a:prstGeom>
        </p:spPr>
      </p:pic>
    </p:spTree>
    <p:extLst>
      <p:ext uri="{BB962C8B-B14F-4D97-AF65-F5344CB8AC3E}">
        <p14:creationId xmlns:p14="http://schemas.microsoft.com/office/powerpoint/2010/main" val="40316330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611398"/>
            <a:ext cx="1222425" cy="1096206"/>
          </a:xfrm>
          <a:prstGeom prst="rect">
            <a:avLst/>
          </a:prstGeom>
        </p:spPr>
      </p:pic>
      <p:pic>
        <p:nvPicPr>
          <p:cNvPr id="3" name="Picture 2"/>
          <p:cNvPicPr>
            <a:picLocks noChangeAspect="1"/>
          </p:cNvPicPr>
          <p:nvPr/>
        </p:nvPicPr>
        <p:blipFill>
          <a:blip r:embed="rId3"/>
          <a:stretch>
            <a:fillRect/>
          </a:stretch>
        </p:blipFill>
        <p:spPr>
          <a:xfrm>
            <a:off x="2043223" y="6605185"/>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9" name="Picture 8"/>
          <p:cNvPicPr>
            <a:picLocks noChangeAspect="1"/>
          </p:cNvPicPr>
          <p:nvPr/>
        </p:nvPicPr>
        <p:blipFill>
          <a:blip r:embed="rId6"/>
          <a:stretch>
            <a:fillRect/>
          </a:stretch>
        </p:blipFill>
        <p:spPr>
          <a:xfrm>
            <a:off x="3551582" y="1062038"/>
            <a:ext cx="6506817" cy="5663552"/>
          </a:xfrm>
          <a:prstGeom prst="rect">
            <a:avLst/>
          </a:prstGeom>
        </p:spPr>
      </p:pic>
    </p:spTree>
    <p:extLst>
      <p:ext uri="{BB962C8B-B14F-4D97-AF65-F5344CB8AC3E}">
        <p14:creationId xmlns:p14="http://schemas.microsoft.com/office/powerpoint/2010/main" val="27762317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611398"/>
            <a:ext cx="1222425" cy="1096206"/>
          </a:xfrm>
          <a:prstGeom prst="rect">
            <a:avLst/>
          </a:prstGeom>
        </p:spPr>
      </p:pic>
      <p:pic>
        <p:nvPicPr>
          <p:cNvPr id="3" name="Picture 2"/>
          <p:cNvPicPr>
            <a:picLocks noChangeAspect="1"/>
          </p:cNvPicPr>
          <p:nvPr/>
        </p:nvPicPr>
        <p:blipFill>
          <a:blip r:embed="rId3"/>
          <a:stretch>
            <a:fillRect/>
          </a:stretch>
        </p:blipFill>
        <p:spPr>
          <a:xfrm>
            <a:off x="2043223" y="6605185"/>
            <a:ext cx="9902229" cy="204838"/>
          </a:xfrm>
          <a:prstGeom prst="rect">
            <a:avLst/>
          </a:prstGeom>
        </p:spPr>
      </p:pic>
      <p:pic>
        <p:nvPicPr>
          <p:cNvPr id="4" name="Picture 3"/>
          <p:cNvPicPr>
            <a:picLocks noChangeAspect="1"/>
          </p:cNvPicPr>
          <p:nvPr/>
        </p:nvPicPr>
        <p:blipFill>
          <a:blip r:embed="rId4"/>
          <a:stretch>
            <a:fillRect/>
          </a:stretch>
        </p:blipFill>
        <p:spPr>
          <a:xfrm>
            <a:off x="170223" y="2305551"/>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10800522" cy="1610200"/>
          </a:xfrm>
          <a:prstGeom prst="rect">
            <a:avLst/>
          </a:prstGeom>
        </p:spPr>
      </p:pic>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04</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3" name="Rectangle 12"/>
          <p:cNvSpPr/>
          <p:nvPr/>
        </p:nvSpPr>
        <p:spPr>
          <a:xfrm>
            <a:off x="2581881" y="606056"/>
            <a:ext cx="8015912" cy="584775"/>
          </a:xfrm>
          <a:prstGeom prst="rect">
            <a:avLst/>
          </a:prstGeom>
        </p:spPr>
        <p:txBody>
          <a:bodyPr wrap="none">
            <a:spAutoFit/>
          </a:bodyPr>
          <a:lstStyle/>
          <a:p>
            <a:r>
              <a:rPr lang="en-US" sz="3200" b="1" dirty="0">
                <a:solidFill>
                  <a:srgbClr val="FF9518"/>
                </a:solidFill>
              </a:rPr>
              <a:t>CREATING, VIEWING, AND EDITING TEXT FILES</a:t>
            </a:r>
            <a:endParaRPr lang="ar-EG" sz="3200" b="1" dirty="0">
              <a:solidFill>
                <a:srgbClr val="FF9518"/>
              </a:solidFill>
            </a:endParaRPr>
          </a:p>
        </p:txBody>
      </p:sp>
      <p:pic>
        <p:nvPicPr>
          <p:cNvPr id="7" name="Picture 6"/>
          <p:cNvPicPr>
            <a:picLocks noChangeAspect="1"/>
          </p:cNvPicPr>
          <p:nvPr/>
        </p:nvPicPr>
        <p:blipFill>
          <a:blip r:embed="rId6"/>
          <a:stretch>
            <a:fillRect/>
          </a:stretch>
        </p:blipFill>
        <p:spPr>
          <a:xfrm>
            <a:off x="1858507" y="2185503"/>
            <a:ext cx="8716114" cy="3425895"/>
          </a:xfrm>
          <a:prstGeom prst="rect">
            <a:avLst/>
          </a:prstGeom>
        </p:spPr>
      </p:pic>
    </p:spTree>
    <p:extLst>
      <p:ext uri="{BB962C8B-B14F-4D97-AF65-F5344CB8AC3E}">
        <p14:creationId xmlns:p14="http://schemas.microsoft.com/office/powerpoint/2010/main" val="34533793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spTree>
    <p:extLst>
      <p:ext uri="{BB962C8B-B14F-4D97-AF65-F5344CB8AC3E}">
        <p14:creationId xmlns:p14="http://schemas.microsoft.com/office/powerpoint/2010/main" val="38972633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6027</TotalTime>
  <Words>2206</Words>
  <Application>Microsoft Office PowerPoint</Application>
  <PresentationFormat>Widescreen</PresentationFormat>
  <Paragraphs>208</Paragraphs>
  <Slides>26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Calibri Light</vt:lpstr>
      <vt:lpstr>Tajawal</vt:lpstr>
      <vt:lpstr>Tajawal Medium</vt:lpstr>
      <vt:lpstr>Times New Roman</vt:lpstr>
      <vt:lpstr>Wingdings</vt:lpstr>
      <vt:lpstr>Office Theme</vt:lpstr>
      <vt:lpstr>PowerPoint Presentation</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BLUE</cp:lastModifiedBy>
  <cp:revision>304</cp:revision>
  <dcterms:created xsi:type="dcterms:W3CDTF">2021-08-03T13:03:26Z</dcterms:created>
  <dcterms:modified xsi:type="dcterms:W3CDTF">2022-10-03T14:20:34Z</dcterms:modified>
</cp:coreProperties>
</file>