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1.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29.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40.xml" ContentType="application/vnd.openxmlformats-officedocument.presentationml.slide+xml"/>
  <Override PartName="/ppt/slides/slide28.xml" ContentType="application/vnd.openxmlformats-officedocument.presentationml.slide+xml"/>
  <Override PartName="/ppt/slides/slide30.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5.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26.xml" ContentType="application/vnd.openxmlformats-officedocument.presentationml.slideLayout+xml"/>
  <Override PartName="/ppt/slideLayouts/slideLayout24.xml" ContentType="application/vnd.openxmlformats-officedocument.presentationml.slideLayout+xml"/>
  <Override PartName="/ppt/slideLayouts/slideLayout28.xml" ContentType="application/vnd.openxmlformats-officedocument.presentationml.slideLayout+xml"/>
  <Override PartName="/ppt/notesSlides/notesSlide1.xml" ContentType="application/vnd.openxmlformats-officedocument.presentationml.notesSlide+xml"/>
  <Override PartName="/ppt/slideLayouts/slideLayout27.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Lst>
  <p:notesMasterIdLst>
    <p:notesMasterId r:id="rId43"/>
  </p:notesMasterIdLst>
  <p:sldIdLst>
    <p:sldId id="591" r:id="rId3"/>
    <p:sldId id="535" r:id="rId4"/>
    <p:sldId id="634" r:id="rId5"/>
    <p:sldId id="633" r:id="rId6"/>
    <p:sldId id="635" r:id="rId7"/>
    <p:sldId id="636" r:id="rId8"/>
    <p:sldId id="637" r:id="rId9"/>
    <p:sldId id="638" r:id="rId10"/>
    <p:sldId id="639" r:id="rId11"/>
    <p:sldId id="640" r:id="rId12"/>
    <p:sldId id="641" r:id="rId13"/>
    <p:sldId id="642" r:id="rId14"/>
    <p:sldId id="643" r:id="rId15"/>
    <p:sldId id="644" r:id="rId16"/>
    <p:sldId id="645" r:id="rId17"/>
    <p:sldId id="646" r:id="rId18"/>
    <p:sldId id="647" r:id="rId19"/>
    <p:sldId id="648" r:id="rId20"/>
    <p:sldId id="649" r:id="rId21"/>
    <p:sldId id="650" r:id="rId22"/>
    <p:sldId id="651" r:id="rId23"/>
    <p:sldId id="652" r:id="rId24"/>
    <p:sldId id="653" r:id="rId25"/>
    <p:sldId id="654" r:id="rId26"/>
    <p:sldId id="527" r:id="rId27"/>
    <p:sldId id="655" r:id="rId28"/>
    <p:sldId id="581" r:id="rId29"/>
    <p:sldId id="584" r:id="rId30"/>
    <p:sldId id="583" r:id="rId31"/>
    <p:sldId id="565" r:id="rId32"/>
    <p:sldId id="672" r:id="rId33"/>
    <p:sldId id="673" r:id="rId34"/>
    <p:sldId id="674" r:id="rId35"/>
    <p:sldId id="675" r:id="rId36"/>
    <p:sldId id="676" r:id="rId37"/>
    <p:sldId id="677" r:id="rId38"/>
    <p:sldId id="678" r:id="rId39"/>
    <p:sldId id="679" r:id="rId40"/>
    <p:sldId id="580" r:id="rId41"/>
    <p:sldId id="53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1"/>
            <p14:sldId id="535"/>
            <p14:sldId id="634"/>
            <p14:sldId id="633"/>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527"/>
            <p14:sldId id="655"/>
            <p14:sldId id="581"/>
            <p14:sldId id="584"/>
            <p14:sldId id="583"/>
            <p14:sldId id="565"/>
            <p14:sldId id="672"/>
            <p14:sldId id="673"/>
            <p14:sldId id="674"/>
            <p14:sldId id="675"/>
            <p14:sldId id="676"/>
            <p14:sldId id="677"/>
            <p14:sldId id="678"/>
            <p14:sldId id="679"/>
            <p14:sldId id="580"/>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9304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33891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50446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79016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36448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04344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90622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902225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9692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480210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18765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44568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13659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80662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06604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9368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38201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3.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CF93B7B-F7DE-A049-8F4A-0031CF4AA1BB}"/>
              </a:ext>
            </a:extLst>
          </p:cNvPr>
          <p:cNvPicPr>
            <a:picLocks noChangeAspect="1"/>
          </p:cNvPicPr>
          <p:nvPr userDrawn="1"/>
        </p:nvPicPr>
        <p:blipFill>
          <a:blip r:embed="rId16"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A2BF09C-8A51-CA61-1833-C54F3DBF80E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62525650"/>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7776" y="2966990"/>
            <a:ext cx="4093402"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Planning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5596281" y="4775941"/>
            <a:ext cx="1770036" cy="707886"/>
          </a:xfrm>
          <a:prstGeom prst="rect">
            <a:avLst/>
          </a:prstGeom>
          <a:noFill/>
        </p:spPr>
        <p:txBody>
          <a:bodyPr wrap="none" rtlCol="0">
            <a:spAutoFit/>
          </a:bodyPr>
          <a:lstStyle/>
          <a:p>
            <a:r>
              <a:rPr lang="en-US" sz="2000" dirty="0">
                <a:latin typeface="Alexandria" charset="0"/>
                <a:cs typeface="Alexandria" charset="0"/>
              </a:rPr>
              <a:t>PMG202</a:t>
            </a:r>
          </a:p>
          <a:p>
            <a:r>
              <a:rPr lang="en-US" sz="2000" dirty="0">
                <a:latin typeface="Times New Roman" panose="02020603050405020304" pitchFamily="18" charset="0"/>
                <a:cs typeface="Times New Roman" panose="02020603050405020304" pitchFamily="18" charset="0"/>
              </a:rPr>
              <a:t>Project Closure</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5" name="Arrow: Right 4">
            <a:extLst>
              <a:ext uri="{FF2B5EF4-FFF2-40B4-BE49-F238E27FC236}">
                <a16:creationId xmlns:a16="http://schemas.microsoft.com/office/drawing/2014/main" id="{8B563099-7C37-EB10-85F0-D43FEB4C2652}"/>
              </a:ext>
            </a:extLst>
          </p:cNvPr>
          <p:cNvSpPr/>
          <p:nvPr/>
        </p:nvSpPr>
        <p:spPr>
          <a:xfrm rot="19714638">
            <a:off x="6434330" y="5677563"/>
            <a:ext cx="1388620" cy="88322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B0A9DC6A-19C4-1BEF-E0BB-86E019BB2978}"/>
              </a:ext>
            </a:extLst>
          </p:cNvPr>
          <p:cNvSpPr txBox="1">
            <a:spLocks/>
          </p:cNvSpPr>
          <p:nvPr/>
        </p:nvSpPr>
        <p:spPr>
          <a:xfrm>
            <a:off x="1152144" y="2581410"/>
            <a:ext cx="9887712" cy="299591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1) The Project Closure definition</a:t>
            </a:r>
            <a:endParaRPr lang="en-US" sz="2000" b="1" dirty="0">
              <a:solidFill>
                <a:srgbClr val="002060"/>
              </a:solidFill>
              <a:latin typeface="+mj-lt"/>
            </a:endParaRP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2) Why Is Project Closure Important?</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3) The 3 Phases of the Project Closure Process</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4) What Are Project Closure Deliverables?</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5) Project Closure Best Practices</a:t>
            </a:r>
          </a:p>
          <a:p>
            <a:pPr marL="0" indent="0" algn="just">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388153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1) The Project Closure</a:t>
            </a:r>
          </a:p>
        </p:txBody>
      </p:sp>
    </p:spTree>
    <p:extLst>
      <p:ext uri="{BB962C8B-B14F-4D97-AF65-F5344CB8AC3E}">
        <p14:creationId xmlns:p14="http://schemas.microsoft.com/office/powerpoint/2010/main" val="316364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Espace réservé du contenu 2">
            <a:extLst>
              <a:ext uri="{FF2B5EF4-FFF2-40B4-BE49-F238E27FC236}">
                <a16:creationId xmlns:a16="http://schemas.microsoft.com/office/drawing/2014/main" id="{ABD4059B-91E5-64FB-903D-EE659A762331}"/>
              </a:ext>
            </a:extLst>
          </p:cNvPr>
          <p:cNvSpPr txBox="1">
            <a:spLocks/>
          </p:cNvSpPr>
          <p:nvPr/>
        </p:nvSpPr>
        <p:spPr>
          <a:xfrm>
            <a:off x="1365141" y="2454136"/>
            <a:ext cx="9461717" cy="32490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dirty="0">
                <a:latin typeface="+mj-lt"/>
              </a:rPr>
              <a:t>Project Closure defines </a:t>
            </a:r>
            <a:r>
              <a:rPr lang="en-US" sz="2000" b="1" dirty="0">
                <a:solidFill>
                  <a:srgbClr val="0070C0"/>
                </a:solidFill>
                <a:latin typeface="+mj-lt"/>
              </a:rPr>
              <a:t>a Project’s success</a:t>
            </a:r>
            <a:r>
              <a:rPr lang="en-US" sz="2000" dirty="0">
                <a:latin typeface="+mj-lt"/>
              </a:rPr>
              <a:t>.</a:t>
            </a:r>
          </a:p>
          <a:p>
            <a:pPr algn="just" fontAlgn="base"/>
            <a:r>
              <a:rPr lang="en-US" sz="2000" dirty="0">
                <a:latin typeface="+mj-lt"/>
              </a:rPr>
              <a:t>Project Closure is the </a:t>
            </a:r>
            <a:r>
              <a:rPr lang="en-US" sz="2000" b="1" dirty="0">
                <a:solidFill>
                  <a:srgbClr val="0070C0"/>
                </a:solidFill>
                <a:latin typeface="+mj-lt"/>
              </a:rPr>
              <a:t>critical last phase </a:t>
            </a:r>
            <a:r>
              <a:rPr lang="en-US" sz="2000" dirty="0">
                <a:latin typeface="+mj-lt"/>
              </a:rPr>
              <a:t>in the project management lifecycle. </a:t>
            </a:r>
          </a:p>
          <a:p>
            <a:pPr algn="just" fontAlgn="base"/>
            <a:r>
              <a:rPr lang="en-US" sz="2000" dirty="0">
                <a:latin typeface="+mj-lt"/>
              </a:rPr>
              <a:t>During project closure:</a:t>
            </a:r>
          </a:p>
          <a:p>
            <a:pPr lvl="1" algn="just" fontAlgn="base"/>
            <a:r>
              <a:rPr lang="en-US" sz="2000" dirty="0">
                <a:latin typeface="+mj-lt"/>
              </a:rPr>
              <a:t> the team </a:t>
            </a:r>
            <a:r>
              <a:rPr lang="en-US" sz="2000" b="1" dirty="0">
                <a:solidFill>
                  <a:srgbClr val="0070C0"/>
                </a:solidFill>
                <a:latin typeface="+mj-lt"/>
              </a:rPr>
              <a:t>reviews the deliverables</a:t>
            </a:r>
            <a:r>
              <a:rPr lang="en-US" sz="2000" dirty="0">
                <a:latin typeface="+mj-lt"/>
              </a:rPr>
              <a:t>, </a:t>
            </a:r>
          </a:p>
          <a:p>
            <a:pPr lvl="1" algn="just" fontAlgn="base"/>
            <a:r>
              <a:rPr lang="en-US" sz="2000" dirty="0">
                <a:latin typeface="+mj-lt"/>
              </a:rPr>
              <a:t>then </a:t>
            </a:r>
            <a:r>
              <a:rPr lang="en-US" sz="2000" b="1" dirty="0">
                <a:solidFill>
                  <a:srgbClr val="0070C0"/>
                </a:solidFill>
                <a:latin typeface="+mj-lt"/>
              </a:rPr>
              <a:t>compares and tests its quality </a:t>
            </a:r>
            <a:r>
              <a:rPr lang="en-US" sz="2000" dirty="0">
                <a:latin typeface="+mj-lt"/>
              </a:rPr>
              <a:t>to the </a:t>
            </a:r>
            <a:r>
              <a:rPr lang="en-US" sz="2000" b="1" dirty="0">
                <a:solidFill>
                  <a:srgbClr val="0070C0"/>
                </a:solidFill>
                <a:latin typeface="+mj-lt"/>
              </a:rPr>
              <a:t>intended project outcome</a:t>
            </a:r>
            <a:r>
              <a:rPr lang="en-US" sz="2000" dirty="0">
                <a:latin typeface="+mj-lt"/>
              </a:rPr>
              <a:t>. </a:t>
            </a:r>
          </a:p>
          <a:p>
            <a:pPr lvl="1" algn="just" fontAlgn="base"/>
            <a:r>
              <a:rPr lang="en-US" sz="2000" dirty="0">
                <a:latin typeface="+mj-lt"/>
              </a:rPr>
              <a:t>Then they </a:t>
            </a:r>
            <a:r>
              <a:rPr lang="en-US" sz="2000" b="1" dirty="0">
                <a:solidFill>
                  <a:srgbClr val="0070C0"/>
                </a:solidFill>
                <a:latin typeface="+mj-lt"/>
              </a:rPr>
              <a:t>share the deliverables with the project’s client</a:t>
            </a:r>
            <a:r>
              <a:rPr lang="en-US" sz="2000" dirty="0">
                <a:latin typeface="+mj-lt"/>
              </a:rPr>
              <a:t>. </a:t>
            </a:r>
          </a:p>
          <a:p>
            <a:endParaRPr lang="fr-FR" sz="2000" dirty="0">
              <a:latin typeface="+mj-lt"/>
            </a:endParaRPr>
          </a:p>
        </p:txBody>
      </p:sp>
    </p:spTree>
    <p:extLst>
      <p:ext uri="{BB962C8B-B14F-4D97-AF65-F5344CB8AC3E}">
        <p14:creationId xmlns:p14="http://schemas.microsoft.com/office/powerpoint/2010/main" val="1647934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34384C68-2BA7-6C49-694B-23EFEEC55268}"/>
              </a:ext>
            </a:extLst>
          </p:cNvPr>
          <p:cNvSpPr txBox="1">
            <a:spLocks/>
          </p:cNvSpPr>
          <p:nvPr/>
        </p:nvSpPr>
        <p:spPr>
          <a:xfrm>
            <a:off x="762000" y="2133414"/>
            <a:ext cx="10167908" cy="378919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000" b="1" dirty="0">
                <a:solidFill>
                  <a:srgbClr val="002060"/>
                </a:solidFill>
                <a:latin typeface="+mj-lt"/>
              </a:rPr>
              <a:t>Project Closing is the combination of the following when applied to a Project:</a:t>
            </a:r>
          </a:p>
          <a:p>
            <a:pPr algn="just">
              <a:buFont typeface="+mj-lt"/>
              <a:buAutoNum type="arabicPeriod"/>
            </a:pPr>
            <a:r>
              <a:rPr lang="en-US" sz="2000" dirty="0">
                <a:latin typeface="+mj-lt"/>
              </a:rPr>
              <a:t>Assurance that </a:t>
            </a:r>
            <a:r>
              <a:rPr lang="en-US" sz="2000" b="1" dirty="0">
                <a:solidFill>
                  <a:srgbClr val="0070C0"/>
                </a:solidFill>
                <a:latin typeface="+mj-lt"/>
              </a:rPr>
              <a:t>all agreed </a:t>
            </a:r>
            <a:r>
              <a:rPr lang="en-US" sz="2000" dirty="0">
                <a:latin typeface="+mj-lt"/>
              </a:rPr>
              <a:t>upon project </a:t>
            </a:r>
            <a:r>
              <a:rPr lang="en-US" sz="2000" b="1" dirty="0">
                <a:solidFill>
                  <a:srgbClr val="0070C0"/>
                </a:solidFill>
                <a:latin typeface="+mj-lt"/>
              </a:rPr>
              <a:t>management processes have been executed</a:t>
            </a:r>
            <a:r>
              <a:rPr lang="en-US" sz="2000" dirty="0">
                <a:latin typeface="+mj-lt"/>
              </a:rPr>
              <a:t>, and</a:t>
            </a:r>
          </a:p>
          <a:p>
            <a:pPr algn="just">
              <a:buFont typeface="+mj-lt"/>
              <a:buAutoNum type="arabicPeriod"/>
            </a:pPr>
            <a:r>
              <a:rPr lang="en-US" sz="2000" dirty="0">
                <a:latin typeface="+mj-lt"/>
              </a:rPr>
              <a:t> Reviewing whether or not </a:t>
            </a:r>
            <a:r>
              <a:rPr lang="en-US" sz="2000" b="1" dirty="0">
                <a:solidFill>
                  <a:srgbClr val="0070C0"/>
                </a:solidFill>
                <a:latin typeface="+mj-lt"/>
              </a:rPr>
              <a:t>all organizational governance processes have been executed.</a:t>
            </a:r>
          </a:p>
          <a:p>
            <a:pPr algn="just">
              <a:buFont typeface="+mj-lt"/>
              <a:buAutoNum type="arabicPeriod"/>
            </a:pPr>
            <a:r>
              <a:rPr lang="en-US" sz="2000" b="1" dirty="0">
                <a:solidFill>
                  <a:srgbClr val="0070C0"/>
                </a:solidFill>
                <a:latin typeface="+mj-lt"/>
              </a:rPr>
              <a:t>Formal recognition </a:t>
            </a:r>
            <a:r>
              <a:rPr lang="en-US" sz="2000" dirty="0">
                <a:latin typeface="+mj-lt"/>
              </a:rPr>
              <a:t>of the completion of a project—</a:t>
            </a:r>
            <a:r>
              <a:rPr lang="en-US" sz="2000" b="1" dirty="0">
                <a:solidFill>
                  <a:srgbClr val="0070C0"/>
                </a:solidFill>
                <a:latin typeface="+mj-lt"/>
              </a:rPr>
              <a:t>everyone agrees that it is completed.</a:t>
            </a:r>
          </a:p>
          <a:p>
            <a:pPr algn="just">
              <a:buFont typeface="+mj-lt"/>
              <a:buAutoNum type="arabicPeriod"/>
            </a:pPr>
            <a:r>
              <a:rPr lang="en-US" sz="2000" b="1" dirty="0">
                <a:solidFill>
                  <a:srgbClr val="0070C0"/>
                </a:solidFill>
                <a:latin typeface="+mj-lt"/>
              </a:rPr>
              <a:t>Obtaining approval</a:t>
            </a:r>
            <a:r>
              <a:rPr lang="en-US" sz="2000" dirty="0">
                <a:latin typeface="+mj-lt"/>
              </a:rPr>
              <a:t> by the project's </a:t>
            </a:r>
            <a:r>
              <a:rPr lang="en-US" sz="2000" b="1" dirty="0">
                <a:solidFill>
                  <a:srgbClr val="0070C0"/>
                </a:solidFill>
                <a:latin typeface="+mj-lt"/>
              </a:rPr>
              <a:t>sponsor and customer </a:t>
            </a:r>
            <a:r>
              <a:rPr lang="en-US" sz="2000" dirty="0">
                <a:latin typeface="+mj-lt"/>
              </a:rPr>
              <a:t>(whether internal or external) for the </a:t>
            </a:r>
            <a:r>
              <a:rPr lang="en-US" sz="2000" b="1" dirty="0">
                <a:solidFill>
                  <a:srgbClr val="0070C0"/>
                </a:solidFill>
                <a:latin typeface="+mj-lt"/>
              </a:rPr>
              <a:t>work completed</a:t>
            </a:r>
            <a:r>
              <a:rPr lang="en-US" sz="2000" dirty="0">
                <a:latin typeface="+mj-lt"/>
              </a:rPr>
              <a:t>.</a:t>
            </a:r>
          </a:p>
          <a:p>
            <a:pPr algn="just">
              <a:buFont typeface="+mj-lt"/>
              <a:buAutoNum type="arabicPeriod"/>
            </a:pPr>
            <a:r>
              <a:rPr lang="en-US" sz="2000" b="1" dirty="0">
                <a:solidFill>
                  <a:srgbClr val="0070C0"/>
                </a:solidFill>
                <a:latin typeface="+mj-lt"/>
              </a:rPr>
              <a:t>Capturing of lessons learned: </a:t>
            </a:r>
            <a:r>
              <a:rPr lang="en-US" sz="2000" dirty="0">
                <a:latin typeface="+mj-lt"/>
              </a:rPr>
              <a:t>What was done well, and should be documented so it can be repeated in the future? What could have been done better? And if so, how can it have been done.</a:t>
            </a:r>
          </a:p>
          <a:p>
            <a:pPr algn="just">
              <a:buFont typeface="+mj-lt"/>
              <a:buAutoNum type="arabicPeriod"/>
            </a:pPr>
            <a:endParaRPr lang="en-US" sz="2000" dirty="0">
              <a:latin typeface="+mj-lt"/>
            </a:endParaRPr>
          </a:p>
          <a:p>
            <a:pPr marL="0" indent="0">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3796987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Espace réservé du contenu 2">
            <a:extLst>
              <a:ext uri="{FF2B5EF4-FFF2-40B4-BE49-F238E27FC236}">
                <a16:creationId xmlns:a16="http://schemas.microsoft.com/office/drawing/2014/main" id="{850A1B50-9BCD-4114-3B00-070D18F0F2AA}"/>
              </a:ext>
            </a:extLst>
          </p:cNvPr>
          <p:cNvSpPr txBox="1">
            <a:spLocks/>
          </p:cNvSpPr>
          <p:nvPr/>
        </p:nvSpPr>
        <p:spPr>
          <a:xfrm>
            <a:off x="1086678" y="2781178"/>
            <a:ext cx="10018643" cy="17560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dirty="0">
                <a:latin typeface="+mj-lt"/>
              </a:rPr>
              <a:t>A Project Manager will close a Project for many reasons.</a:t>
            </a:r>
          </a:p>
          <a:p>
            <a:pPr algn="just" fontAlgn="base"/>
            <a:r>
              <a:rPr lang="en-US" sz="2000" dirty="0">
                <a:latin typeface="+mj-lt"/>
              </a:rPr>
              <a:t> Those include </a:t>
            </a:r>
            <a:r>
              <a:rPr lang="en-US" sz="2000" b="1" dirty="0">
                <a:solidFill>
                  <a:srgbClr val="0070C0"/>
                </a:solidFill>
                <a:latin typeface="+mj-lt"/>
              </a:rPr>
              <a:t>completing a Project on time </a:t>
            </a:r>
            <a:r>
              <a:rPr lang="en-US" sz="2000" dirty="0">
                <a:latin typeface="+mj-lt"/>
              </a:rPr>
              <a:t>and finishing it </a:t>
            </a:r>
            <a:r>
              <a:rPr lang="en-US" sz="2000" b="1" dirty="0">
                <a:solidFill>
                  <a:srgbClr val="0070C0"/>
                </a:solidFill>
                <a:latin typeface="+mj-lt"/>
              </a:rPr>
              <a:t>early</a:t>
            </a:r>
            <a:r>
              <a:rPr lang="en-US" sz="2000" dirty="0">
                <a:latin typeface="+mj-lt"/>
              </a:rPr>
              <a:t>.</a:t>
            </a:r>
          </a:p>
          <a:p>
            <a:pPr algn="just" fontAlgn="base"/>
            <a:r>
              <a:rPr lang="en-US" sz="2000" dirty="0">
                <a:latin typeface="+mj-lt"/>
              </a:rPr>
              <a:t> Projects can also get </a:t>
            </a:r>
            <a:r>
              <a:rPr lang="en-US" sz="2000" b="1" dirty="0">
                <a:solidFill>
                  <a:srgbClr val="0070C0"/>
                </a:solidFill>
                <a:latin typeface="+mj-lt"/>
              </a:rPr>
              <a:t>canceled</a:t>
            </a:r>
            <a:r>
              <a:rPr lang="en-US" sz="2000" dirty="0">
                <a:latin typeface="+mj-lt"/>
              </a:rPr>
              <a:t> or </a:t>
            </a:r>
            <a:r>
              <a:rPr lang="en-US" sz="2000" b="1" dirty="0">
                <a:solidFill>
                  <a:srgbClr val="0070C0"/>
                </a:solidFill>
                <a:latin typeface="+mj-lt"/>
              </a:rPr>
              <a:t>fail completely</a:t>
            </a:r>
            <a:r>
              <a:rPr lang="en-US" sz="2000" dirty="0">
                <a:latin typeface="+mj-lt"/>
              </a:rPr>
              <a:t>.</a:t>
            </a:r>
          </a:p>
          <a:p>
            <a:endParaRPr lang="fr-FR" sz="2000" dirty="0">
              <a:latin typeface="+mj-lt"/>
            </a:endParaRPr>
          </a:p>
        </p:txBody>
      </p:sp>
    </p:spTree>
    <p:extLst>
      <p:ext uri="{BB962C8B-B14F-4D97-AF65-F5344CB8AC3E}">
        <p14:creationId xmlns:p14="http://schemas.microsoft.com/office/powerpoint/2010/main" val="4173065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2) Why Is Project Closure Important?</a:t>
            </a:r>
          </a:p>
        </p:txBody>
      </p:sp>
    </p:spTree>
    <p:extLst>
      <p:ext uri="{BB962C8B-B14F-4D97-AF65-F5344CB8AC3E}">
        <p14:creationId xmlns:p14="http://schemas.microsoft.com/office/powerpoint/2010/main" val="2657449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311CD84F-D855-87A0-9274-4CDCE0033169}"/>
              </a:ext>
            </a:extLst>
          </p:cNvPr>
          <p:cNvSpPr txBox="1">
            <a:spLocks/>
          </p:cNvSpPr>
          <p:nvPr/>
        </p:nvSpPr>
        <p:spPr>
          <a:xfrm>
            <a:off x="762000" y="2180700"/>
            <a:ext cx="10110788"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dirty="0">
                <a:solidFill>
                  <a:srgbClr val="002060"/>
                </a:solidFill>
                <a:latin typeface="+mj-lt"/>
              </a:rPr>
              <a:t>There are three big benefits to ending a project the right way.</a:t>
            </a:r>
          </a:p>
          <a:p>
            <a:pPr marL="514350" indent="-514350" algn="just" fontAlgn="base">
              <a:buFont typeface="+mj-lt"/>
              <a:buAutoNum type="arabicPeriod"/>
            </a:pPr>
            <a:r>
              <a:rPr lang="en-US" sz="2000" dirty="0">
                <a:latin typeface="+mj-lt"/>
              </a:rPr>
              <a:t>A formal closure is also </a:t>
            </a:r>
            <a:r>
              <a:rPr lang="en-US" sz="2000" b="1" dirty="0">
                <a:solidFill>
                  <a:srgbClr val="0070C0"/>
                </a:solidFill>
                <a:latin typeface="+mj-lt"/>
              </a:rPr>
              <a:t>a clear closure</a:t>
            </a:r>
            <a:r>
              <a:rPr lang="en-US" sz="2000" dirty="0">
                <a:latin typeface="+mj-lt"/>
              </a:rPr>
              <a:t>, which means you can properly </a:t>
            </a:r>
            <a:r>
              <a:rPr lang="en-US" sz="2000" dirty="0">
                <a:solidFill>
                  <a:srgbClr val="0070C0"/>
                </a:solidFill>
                <a:latin typeface="+mj-lt"/>
              </a:rPr>
              <a:t>hand over the project and responsibility to the client</a:t>
            </a:r>
            <a:r>
              <a:rPr lang="en-US" sz="2000" dirty="0">
                <a:latin typeface="+mj-lt"/>
              </a:rPr>
              <a:t>.</a:t>
            </a:r>
          </a:p>
          <a:p>
            <a:pPr marL="514350" indent="-514350" algn="just" fontAlgn="base">
              <a:buFont typeface="+mj-lt"/>
              <a:buAutoNum type="arabicPeriod"/>
            </a:pPr>
            <a:r>
              <a:rPr lang="en-US" sz="2000" dirty="0">
                <a:latin typeface="+mj-lt"/>
              </a:rPr>
              <a:t>It lets you </a:t>
            </a:r>
            <a:r>
              <a:rPr lang="en-US" sz="2000" b="1" dirty="0">
                <a:solidFill>
                  <a:srgbClr val="0070C0"/>
                </a:solidFill>
                <a:latin typeface="+mj-lt"/>
              </a:rPr>
              <a:t>disband</a:t>
            </a:r>
            <a:r>
              <a:rPr lang="en-US" sz="2000" dirty="0">
                <a:latin typeface="+mj-lt"/>
              </a:rPr>
              <a:t> the project </a:t>
            </a:r>
            <a:r>
              <a:rPr lang="en-US" sz="2000" b="1" dirty="0">
                <a:solidFill>
                  <a:srgbClr val="0070C0"/>
                </a:solidFill>
                <a:latin typeface="+mj-lt"/>
              </a:rPr>
              <a:t>team</a:t>
            </a:r>
            <a:r>
              <a:rPr lang="en-US" sz="2000" dirty="0">
                <a:latin typeface="+mj-lt"/>
              </a:rPr>
              <a:t>, so the </a:t>
            </a:r>
            <a:r>
              <a:rPr lang="en-US" sz="2000" dirty="0">
                <a:solidFill>
                  <a:srgbClr val="0070C0"/>
                </a:solidFill>
                <a:latin typeface="+mj-lt"/>
              </a:rPr>
              <a:t>project doesn’t incur further costs.</a:t>
            </a:r>
          </a:p>
          <a:p>
            <a:pPr marL="514350" indent="-514350" algn="just" fontAlgn="base">
              <a:buFont typeface="+mj-lt"/>
              <a:buAutoNum type="arabicPeriod"/>
            </a:pPr>
            <a:r>
              <a:rPr lang="en-US" sz="2000" dirty="0">
                <a:latin typeface="+mj-lt"/>
              </a:rPr>
              <a:t>It ensures </a:t>
            </a:r>
            <a:r>
              <a:rPr lang="en-US" sz="2000" b="1" dirty="0">
                <a:solidFill>
                  <a:srgbClr val="0070C0"/>
                </a:solidFill>
                <a:latin typeface="+mj-lt"/>
              </a:rPr>
              <a:t>the project met all the original objectives</a:t>
            </a:r>
            <a:r>
              <a:rPr lang="en-US" sz="2000" dirty="0">
                <a:latin typeface="+mj-lt"/>
              </a:rPr>
              <a:t>. </a:t>
            </a:r>
          </a:p>
          <a:p>
            <a:pPr marL="514350" indent="-514350" algn="just" fontAlgn="base">
              <a:buFont typeface="+mj-lt"/>
              <a:buAutoNum type="arabicPeriod"/>
            </a:pPr>
            <a:r>
              <a:rPr lang="en-US" sz="2000" dirty="0">
                <a:latin typeface="+mj-lt"/>
              </a:rPr>
              <a:t>It teaches </a:t>
            </a:r>
            <a:r>
              <a:rPr lang="en-US" sz="2000" b="1" dirty="0">
                <a:solidFill>
                  <a:srgbClr val="0070C0"/>
                </a:solidFill>
                <a:latin typeface="+mj-lt"/>
              </a:rPr>
              <a:t>lessons</a:t>
            </a:r>
            <a:r>
              <a:rPr lang="en-US" sz="2000" dirty="0">
                <a:latin typeface="+mj-lt"/>
              </a:rPr>
              <a:t> by identifying and addressing any objectives that weren’t achieved.</a:t>
            </a:r>
            <a:endParaRPr lang="fr-FR" sz="2000" dirty="0">
              <a:latin typeface="+mj-lt"/>
            </a:endParaRPr>
          </a:p>
        </p:txBody>
      </p:sp>
    </p:spTree>
    <p:extLst>
      <p:ext uri="{BB962C8B-B14F-4D97-AF65-F5344CB8AC3E}">
        <p14:creationId xmlns:p14="http://schemas.microsoft.com/office/powerpoint/2010/main" val="3702518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7E78F99E-1C79-76A3-DDB1-509F0944874A}"/>
              </a:ext>
            </a:extLst>
          </p:cNvPr>
          <p:cNvSpPr txBox="1">
            <a:spLocks/>
          </p:cNvSpPr>
          <p:nvPr/>
        </p:nvSpPr>
        <p:spPr>
          <a:xfrm>
            <a:off x="942308" y="2231177"/>
            <a:ext cx="11424964"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b="1" i="0" dirty="0">
                <a:solidFill>
                  <a:srgbClr val="002060"/>
                </a:solidFill>
                <a:effectLst/>
                <a:latin typeface="+mj-lt"/>
              </a:rPr>
              <a:t>Failure</a:t>
            </a:r>
            <a:r>
              <a:rPr lang="en-US" sz="2000" b="0" i="0" dirty="0">
                <a:solidFill>
                  <a:srgbClr val="002060"/>
                </a:solidFill>
                <a:effectLst/>
                <a:latin typeface="+mj-lt"/>
              </a:rPr>
              <a:t> to conduct thorough </a:t>
            </a:r>
            <a:r>
              <a:rPr lang="en-US" sz="2000" b="1" i="0" dirty="0">
                <a:solidFill>
                  <a:srgbClr val="002060"/>
                </a:solidFill>
                <a:effectLst/>
                <a:latin typeface="+mj-lt"/>
              </a:rPr>
              <a:t>Project Close </a:t>
            </a:r>
            <a:r>
              <a:rPr lang="en-US" sz="2000" b="0" i="0" dirty="0">
                <a:solidFill>
                  <a:srgbClr val="002060"/>
                </a:solidFill>
                <a:effectLst/>
                <a:latin typeface="+mj-lt"/>
              </a:rPr>
              <a:t>out could potentially:</a:t>
            </a:r>
          </a:p>
        </p:txBody>
      </p:sp>
      <p:sp>
        <p:nvSpPr>
          <p:cNvPr id="6" name="Espace réservé du contenu 2">
            <a:extLst>
              <a:ext uri="{FF2B5EF4-FFF2-40B4-BE49-F238E27FC236}">
                <a16:creationId xmlns:a16="http://schemas.microsoft.com/office/drawing/2014/main" id="{42274D53-F804-753D-9C30-A754F61E079F}"/>
              </a:ext>
            </a:extLst>
          </p:cNvPr>
          <p:cNvSpPr txBox="1">
            <a:spLocks/>
          </p:cNvSpPr>
          <p:nvPr/>
        </p:nvSpPr>
        <p:spPr>
          <a:xfrm>
            <a:off x="2127025" y="2849753"/>
            <a:ext cx="6414516" cy="579247"/>
          </a:xfrm>
          <a:prstGeom prst="rect">
            <a:avLst/>
          </a:prstGeom>
          <a:solidFill>
            <a:srgbClr val="FFFF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latin typeface="+mj-lt"/>
              </a:rPr>
              <a:t>Put the Organization at a considerable amount of </a:t>
            </a:r>
            <a:r>
              <a:rPr lang="en-US" sz="2000" b="1" dirty="0">
                <a:latin typeface="+mj-lt"/>
              </a:rPr>
              <a:t>Risk.</a:t>
            </a:r>
            <a:endParaRPr lang="en-US" sz="2000" dirty="0">
              <a:latin typeface="+mj-lt"/>
            </a:endParaRPr>
          </a:p>
          <a:p>
            <a:pPr marL="0" indent="0">
              <a:buFont typeface="Arial" panose="020B0604020202020204" pitchFamily="34" charset="0"/>
              <a:buNone/>
            </a:pPr>
            <a:endParaRPr lang="fr-FR" sz="2000" dirty="0">
              <a:latin typeface="+mj-lt"/>
            </a:endParaRPr>
          </a:p>
        </p:txBody>
      </p:sp>
      <p:sp>
        <p:nvSpPr>
          <p:cNvPr id="8" name="ZoneTexte 5">
            <a:extLst>
              <a:ext uri="{FF2B5EF4-FFF2-40B4-BE49-F238E27FC236}">
                <a16:creationId xmlns:a16="http://schemas.microsoft.com/office/drawing/2014/main" id="{0C84098A-48A0-E1AD-BA0A-3C312F8B1BEB}"/>
              </a:ext>
            </a:extLst>
          </p:cNvPr>
          <p:cNvSpPr txBox="1"/>
          <p:nvPr/>
        </p:nvSpPr>
        <p:spPr>
          <a:xfrm>
            <a:off x="2714144" y="3443550"/>
            <a:ext cx="6785610" cy="707886"/>
          </a:xfrm>
          <a:prstGeom prst="rect">
            <a:avLst/>
          </a:prstGeom>
          <a:solidFill>
            <a:srgbClr val="FF9999"/>
          </a:solidFill>
        </p:spPr>
        <p:txBody>
          <a:bodyPr wrap="square">
            <a:spAutoFit/>
          </a:bodyPr>
          <a:lstStyle/>
          <a:p>
            <a:pPr algn="just"/>
            <a:r>
              <a:rPr lang="en-US" sz="2000" b="1" i="0" dirty="0">
                <a:effectLst/>
                <a:latin typeface="+mj-lt"/>
              </a:rPr>
              <a:t>Prevent the Organization</a:t>
            </a:r>
            <a:r>
              <a:rPr lang="en-US" sz="2000" b="0" i="0" dirty="0">
                <a:effectLst/>
                <a:latin typeface="+mj-lt"/>
              </a:rPr>
              <a:t> from realizing the anticipated </a:t>
            </a:r>
            <a:r>
              <a:rPr lang="en-US" sz="2000" b="1" i="0" dirty="0">
                <a:effectLst/>
                <a:latin typeface="+mj-lt"/>
              </a:rPr>
              <a:t>benefits</a:t>
            </a:r>
            <a:r>
              <a:rPr lang="en-US" sz="2000" b="0" i="0" dirty="0">
                <a:effectLst/>
                <a:latin typeface="+mj-lt"/>
              </a:rPr>
              <a:t> from the Deliverables of the Project.</a:t>
            </a:r>
            <a:endParaRPr lang="fr-FR" sz="2000" dirty="0">
              <a:latin typeface="+mj-lt"/>
            </a:endParaRPr>
          </a:p>
        </p:txBody>
      </p:sp>
      <p:sp>
        <p:nvSpPr>
          <p:cNvPr id="9" name="ZoneTexte 6">
            <a:extLst>
              <a:ext uri="{FF2B5EF4-FFF2-40B4-BE49-F238E27FC236}">
                <a16:creationId xmlns:a16="http://schemas.microsoft.com/office/drawing/2014/main" id="{5DCA68AC-44D9-D616-4AFF-3F7DEF53CD16}"/>
              </a:ext>
            </a:extLst>
          </p:cNvPr>
          <p:cNvSpPr txBox="1"/>
          <p:nvPr/>
        </p:nvSpPr>
        <p:spPr>
          <a:xfrm>
            <a:off x="2127025" y="4227541"/>
            <a:ext cx="5498592" cy="400110"/>
          </a:xfrm>
          <a:prstGeom prst="rect">
            <a:avLst/>
          </a:prstGeom>
          <a:solidFill>
            <a:srgbClr val="CCCC00"/>
          </a:solidFill>
        </p:spPr>
        <p:txBody>
          <a:bodyPr wrap="square">
            <a:spAutoFit/>
          </a:bodyPr>
          <a:lstStyle/>
          <a:p>
            <a:r>
              <a:rPr lang="en-US" sz="2000" i="0" dirty="0">
                <a:effectLst/>
                <a:latin typeface="+mj-lt"/>
              </a:rPr>
              <a:t>Result in </a:t>
            </a:r>
            <a:r>
              <a:rPr lang="en-US" sz="2000" b="1" i="0" dirty="0">
                <a:effectLst/>
                <a:latin typeface="+mj-lt"/>
              </a:rPr>
              <a:t>significant losses </a:t>
            </a:r>
            <a:r>
              <a:rPr lang="en-US" sz="2000" i="0" dirty="0">
                <a:effectLst/>
                <a:latin typeface="+mj-lt"/>
              </a:rPr>
              <a:t>to the </a:t>
            </a:r>
            <a:r>
              <a:rPr lang="en-US" sz="2000" dirty="0">
                <a:latin typeface="+mj-lt"/>
              </a:rPr>
              <a:t>O</a:t>
            </a:r>
            <a:r>
              <a:rPr lang="en-US" sz="2000" i="0" dirty="0">
                <a:effectLst/>
                <a:latin typeface="+mj-lt"/>
              </a:rPr>
              <a:t>rganization.</a:t>
            </a:r>
            <a:endParaRPr lang="fr-FR" sz="2000" dirty="0">
              <a:latin typeface="+mj-lt"/>
            </a:endParaRPr>
          </a:p>
        </p:txBody>
      </p:sp>
      <p:sp>
        <p:nvSpPr>
          <p:cNvPr id="10" name="ZoneTexte 7">
            <a:extLst>
              <a:ext uri="{FF2B5EF4-FFF2-40B4-BE49-F238E27FC236}">
                <a16:creationId xmlns:a16="http://schemas.microsoft.com/office/drawing/2014/main" id="{E41CFB0C-2FB6-9519-58F3-577C2E8FBFB4}"/>
              </a:ext>
            </a:extLst>
          </p:cNvPr>
          <p:cNvSpPr txBox="1"/>
          <p:nvPr/>
        </p:nvSpPr>
        <p:spPr>
          <a:xfrm rot="10800000" flipV="1">
            <a:off x="2714145" y="4678402"/>
            <a:ext cx="6188202" cy="707886"/>
          </a:xfrm>
          <a:prstGeom prst="rect">
            <a:avLst/>
          </a:prstGeom>
          <a:solidFill>
            <a:srgbClr val="33CCFF"/>
          </a:solidFill>
        </p:spPr>
        <p:txBody>
          <a:bodyPr wrap="square">
            <a:spAutoFit/>
          </a:bodyPr>
          <a:lstStyle/>
          <a:p>
            <a:pPr algn="just"/>
            <a:r>
              <a:rPr lang="en-US" sz="2000" b="0" i="0" dirty="0">
                <a:effectLst/>
                <a:latin typeface="+mj-lt"/>
              </a:rPr>
              <a:t>Undermine the </a:t>
            </a:r>
            <a:r>
              <a:rPr lang="en-US" sz="2000" b="1" i="0" dirty="0">
                <a:effectLst/>
                <a:latin typeface="+mj-lt"/>
              </a:rPr>
              <a:t>Project Manager </a:t>
            </a:r>
            <a:r>
              <a:rPr lang="en-US" sz="2000" b="0" i="0" dirty="0">
                <a:effectLst/>
                <a:latin typeface="+mj-lt"/>
              </a:rPr>
              <a:t>and </a:t>
            </a:r>
            <a:r>
              <a:rPr lang="en-US" sz="2000" b="1" i="0" dirty="0">
                <a:effectLst/>
                <a:latin typeface="+mj-lt"/>
              </a:rPr>
              <a:t>Project Management Team's credibility.</a:t>
            </a:r>
            <a:endParaRPr lang="fr-FR" sz="2000" b="1" dirty="0">
              <a:latin typeface="+mj-lt"/>
            </a:endParaRPr>
          </a:p>
        </p:txBody>
      </p:sp>
    </p:spTree>
    <p:extLst>
      <p:ext uri="{BB962C8B-B14F-4D97-AF65-F5344CB8AC3E}">
        <p14:creationId xmlns:p14="http://schemas.microsoft.com/office/powerpoint/2010/main" val="1103116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3) The 3 Phases of the Project 	Closure Process</a:t>
            </a:r>
          </a:p>
        </p:txBody>
      </p:sp>
    </p:spTree>
    <p:extLst>
      <p:ext uri="{BB962C8B-B14F-4D97-AF65-F5344CB8AC3E}">
        <p14:creationId xmlns:p14="http://schemas.microsoft.com/office/powerpoint/2010/main" val="4241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8C11696-C89E-0B6A-11B2-CD80C9BDFFF5}"/>
              </a:ext>
            </a:extLst>
          </p:cNvPr>
          <p:cNvSpPr txBox="1"/>
          <p:nvPr/>
        </p:nvSpPr>
        <p:spPr>
          <a:xfrm>
            <a:off x="942308" y="2241530"/>
            <a:ext cx="10824348" cy="400110"/>
          </a:xfrm>
          <a:prstGeom prst="rect">
            <a:avLst/>
          </a:prstGeom>
          <a:noFill/>
        </p:spPr>
        <p:txBody>
          <a:bodyPr wrap="square">
            <a:spAutoFit/>
          </a:bodyPr>
          <a:lstStyle/>
          <a:p>
            <a:pPr algn="just"/>
            <a:r>
              <a:rPr lang="en-US" sz="2000" b="0" i="0" dirty="0">
                <a:effectLst/>
                <a:latin typeface="+mj-lt"/>
              </a:rPr>
              <a:t>The </a:t>
            </a:r>
            <a:r>
              <a:rPr lang="en-US" sz="2000" b="1" i="0" dirty="0">
                <a:effectLst/>
                <a:latin typeface="+mj-lt"/>
              </a:rPr>
              <a:t>3 phases of Project Closure </a:t>
            </a:r>
            <a:r>
              <a:rPr lang="en-US" sz="2000" b="0" i="0" dirty="0">
                <a:effectLst/>
                <a:latin typeface="+mj-lt"/>
              </a:rPr>
              <a:t>are </a:t>
            </a:r>
            <a:r>
              <a:rPr lang="en-US" sz="2000" b="1" i="0" dirty="0">
                <a:solidFill>
                  <a:srgbClr val="FF3399"/>
                </a:solidFill>
                <a:effectLst/>
                <a:latin typeface="+mj-lt"/>
              </a:rPr>
              <a:t>Technical</a:t>
            </a:r>
            <a:r>
              <a:rPr lang="en-US" sz="2000" b="0" i="0" dirty="0">
                <a:effectLst/>
                <a:latin typeface="+mj-lt"/>
              </a:rPr>
              <a:t>, </a:t>
            </a:r>
            <a:r>
              <a:rPr lang="en-US" sz="2000" b="1" i="0" dirty="0">
                <a:solidFill>
                  <a:srgbClr val="92D050"/>
                </a:solidFill>
                <a:effectLst/>
                <a:latin typeface="+mj-lt"/>
              </a:rPr>
              <a:t>Learning</a:t>
            </a:r>
            <a:r>
              <a:rPr lang="en-US" sz="2000" b="0" i="0" dirty="0">
                <a:effectLst/>
                <a:latin typeface="+mj-lt"/>
              </a:rPr>
              <a:t>, and </a:t>
            </a:r>
            <a:r>
              <a:rPr lang="en-US" sz="2000" b="1" i="0" dirty="0">
                <a:solidFill>
                  <a:srgbClr val="33CCFF"/>
                </a:solidFill>
                <a:effectLst/>
                <a:latin typeface="+mj-lt"/>
              </a:rPr>
              <a:t>People</a:t>
            </a:r>
            <a:r>
              <a:rPr lang="en-US" sz="2000" b="0" i="0" dirty="0">
                <a:effectLst/>
                <a:latin typeface="+mj-lt"/>
              </a:rPr>
              <a:t>.</a:t>
            </a:r>
          </a:p>
        </p:txBody>
      </p:sp>
      <p:sp>
        <p:nvSpPr>
          <p:cNvPr id="6" name="Espace réservé du contenu 2">
            <a:extLst>
              <a:ext uri="{FF2B5EF4-FFF2-40B4-BE49-F238E27FC236}">
                <a16:creationId xmlns:a16="http://schemas.microsoft.com/office/drawing/2014/main" id="{1EAADFF5-ADFC-B9AD-3368-29C6998A6CF8}"/>
              </a:ext>
            </a:extLst>
          </p:cNvPr>
          <p:cNvSpPr txBox="1">
            <a:spLocks/>
          </p:cNvSpPr>
          <p:nvPr/>
        </p:nvSpPr>
        <p:spPr>
          <a:xfrm>
            <a:off x="1650343" y="3096141"/>
            <a:ext cx="6395129" cy="688975"/>
          </a:xfrm>
          <a:prstGeom prst="rect">
            <a:avLst/>
          </a:prstGeom>
          <a:solidFill>
            <a:srgbClr val="FF3399"/>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latin typeface="+mj-lt"/>
              </a:rPr>
              <a:t>During the </a:t>
            </a:r>
            <a:r>
              <a:rPr lang="en-US" sz="2000" b="1" dirty="0">
                <a:solidFill>
                  <a:schemeClr val="bg1"/>
                </a:solidFill>
                <a:latin typeface="+mj-lt"/>
              </a:rPr>
              <a:t>Technical Phase</a:t>
            </a:r>
            <a:r>
              <a:rPr lang="en-US" sz="2000" dirty="0">
                <a:latin typeface="+mj-lt"/>
              </a:rPr>
              <a:t>, </a:t>
            </a:r>
            <a:r>
              <a:rPr lang="en-US" sz="2000" b="1" dirty="0">
                <a:latin typeface="+mj-lt"/>
              </a:rPr>
              <a:t>clean up loose ends</a:t>
            </a:r>
            <a:r>
              <a:rPr lang="en-US" sz="2000" dirty="0">
                <a:latin typeface="+mj-lt"/>
              </a:rPr>
              <a:t>. </a:t>
            </a:r>
            <a:endParaRPr lang="fr-FR" sz="2000" dirty="0">
              <a:latin typeface="+mj-lt"/>
            </a:endParaRPr>
          </a:p>
        </p:txBody>
      </p:sp>
      <p:sp>
        <p:nvSpPr>
          <p:cNvPr id="8" name="ZoneTexte 6">
            <a:extLst>
              <a:ext uri="{FF2B5EF4-FFF2-40B4-BE49-F238E27FC236}">
                <a16:creationId xmlns:a16="http://schemas.microsoft.com/office/drawing/2014/main" id="{E5AD39CD-EE5C-8194-5EA4-DD7662D82157}"/>
              </a:ext>
            </a:extLst>
          </p:cNvPr>
          <p:cNvSpPr txBox="1"/>
          <p:nvPr/>
        </p:nvSpPr>
        <p:spPr>
          <a:xfrm>
            <a:off x="1793215" y="3785116"/>
            <a:ext cx="9585960" cy="400110"/>
          </a:xfrm>
          <a:prstGeom prst="rect">
            <a:avLst/>
          </a:prstGeom>
          <a:solidFill>
            <a:srgbClr val="CCCC00"/>
          </a:solidFill>
        </p:spPr>
        <p:txBody>
          <a:bodyPr wrap="square">
            <a:spAutoFit/>
          </a:bodyPr>
          <a:lstStyle/>
          <a:p>
            <a:pPr marL="0" indent="0" algn="just">
              <a:buNone/>
            </a:pPr>
            <a:r>
              <a:rPr lang="en-US" sz="2000" b="0" i="0" dirty="0">
                <a:effectLst/>
                <a:latin typeface="+mj-lt"/>
              </a:rPr>
              <a:t>For the </a:t>
            </a:r>
            <a:r>
              <a:rPr lang="en-US" sz="2000" b="1" dirty="0">
                <a:solidFill>
                  <a:schemeClr val="bg1"/>
                </a:solidFill>
                <a:latin typeface="+mj-lt"/>
              </a:rPr>
              <a:t>Learning Phase</a:t>
            </a:r>
            <a:r>
              <a:rPr lang="en-US" sz="2000" b="0" i="0" dirty="0">
                <a:effectLst/>
                <a:latin typeface="+mj-lt"/>
              </a:rPr>
              <a:t>, evaluate </a:t>
            </a:r>
            <a:r>
              <a:rPr lang="en-US" sz="2000" b="1" i="0" dirty="0">
                <a:effectLst/>
                <a:latin typeface="+mj-lt"/>
              </a:rPr>
              <a:t>what did and didn’t work</a:t>
            </a:r>
            <a:r>
              <a:rPr lang="en-US" sz="2000" b="0" i="0" dirty="0">
                <a:effectLst/>
                <a:latin typeface="+mj-lt"/>
              </a:rPr>
              <a:t>, as well as </a:t>
            </a:r>
            <a:r>
              <a:rPr lang="en-US" sz="2000" b="1" i="0" dirty="0">
                <a:effectLst/>
                <a:latin typeface="+mj-lt"/>
              </a:rPr>
              <a:t>how to improve. </a:t>
            </a:r>
          </a:p>
        </p:txBody>
      </p:sp>
      <p:sp>
        <p:nvSpPr>
          <p:cNvPr id="9" name="ZoneTexte 8">
            <a:extLst>
              <a:ext uri="{FF2B5EF4-FFF2-40B4-BE49-F238E27FC236}">
                <a16:creationId xmlns:a16="http://schemas.microsoft.com/office/drawing/2014/main" id="{EBB8888D-2C39-7C34-9606-37125E082FBF}"/>
              </a:ext>
            </a:extLst>
          </p:cNvPr>
          <p:cNvSpPr txBox="1"/>
          <p:nvPr/>
        </p:nvSpPr>
        <p:spPr>
          <a:xfrm>
            <a:off x="1650343" y="4186827"/>
            <a:ext cx="6094476" cy="400110"/>
          </a:xfrm>
          <a:prstGeom prst="rect">
            <a:avLst/>
          </a:prstGeom>
          <a:solidFill>
            <a:srgbClr val="33CCFF"/>
          </a:solidFill>
        </p:spPr>
        <p:txBody>
          <a:bodyPr wrap="square">
            <a:spAutoFit/>
          </a:bodyPr>
          <a:lstStyle/>
          <a:p>
            <a:r>
              <a:rPr lang="en-US" sz="2000" b="0" i="0" dirty="0">
                <a:effectLst/>
                <a:latin typeface="+mj-lt"/>
              </a:rPr>
              <a:t>In </a:t>
            </a:r>
            <a:r>
              <a:rPr lang="en-US" sz="2000" b="1" dirty="0">
                <a:solidFill>
                  <a:schemeClr val="bg1"/>
                </a:solidFill>
                <a:latin typeface="+mj-lt"/>
              </a:rPr>
              <a:t>the People Phase</a:t>
            </a:r>
            <a:r>
              <a:rPr lang="en-US" sz="2000" b="0" i="0" dirty="0">
                <a:effectLst/>
                <a:latin typeface="+mj-lt"/>
              </a:rPr>
              <a:t>, </a:t>
            </a:r>
            <a:r>
              <a:rPr lang="en-US" sz="2000" b="1" i="0" dirty="0">
                <a:effectLst/>
                <a:latin typeface="+mj-lt"/>
              </a:rPr>
              <a:t>appreciate</a:t>
            </a:r>
            <a:r>
              <a:rPr lang="en-US" sz="2000" b="0" i="0" dirty="0">
                <a:effectLst/>
                <a:latin typeface="+mj-lt"/>
              </a:rPr>
              <a:t> Team Members.</a:t>
            </a:r>
            <a:endParaRPr lang="fr-FR" sz="2000" dirty="0">
              <a:latin typeface="+mj-lt"/>
            </a:endParaRPr>
          </a:p>
        </p:txBody>
      </p:sp>
    </p:spTree>
    <p:extLst>
      <p:ext uri="{BB962C8B-B14F-4D97-AF65-F5344CB8AC3E}">
        <p14:creationId xmlns:p14="http://schemas.microsoft.com/office/powerpoint/2010/main" val="3689466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857250"/>
            <a:ext cx="10812720" cy="5198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37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E1B151A-AB7E-B349-042C-1D7F741F5AF4}"/>
              </a:ext>
            </a:extLst>
          </p:cNvPr>
          <p:cNvSpPr txBox="1"/>
          <p:nvPr/>
        </p:nvSpPr>
        <p:spPr>
          <a:xfrm>
            <a:off x="617280" y="1283357"/>
            <a:ext cx="10812720" cy="4708981"/>
          </a:xfrm>
          <a:prstGeom prst="rect">
            <a:avLst/>
          </a:prstGeom>
          <a:noFill/>
        </p:spPr>
        <p:txBody>
          <a:bodyPr wrap="square">
            <a:spAutoFit/>
          </a:bodyPr>
          <a:lstStyle/>
          <a:p>
            <a:pPr marL="457200" indent="-457200" algn="just">
              <a:buFont typeface="+mj-lt"/>
              <a:buAutoNum type="arabicPeriod"/>
            </a:pPr>
            <a:r>
              <a:rPr lang="en-US" sz="2000" b="1" i="0" dirty="0">
                <a:solidFill>
                  <a:srgbClr val="002060"/>
                </a:solidFill>
                <a:effectLst/>
                <a:latin typeface="+mj-lt"/>
              </a:rPr>
              <a:t>The technical phase</a:t>
            </a:r>
          </a:p>
          <a:p>
            <a:pPr algn="just"/>
            <a:r>
              <a:rPr lang="en-US" sz="2000" b="0" i="0" dirty="0">
                <a:effectLst/>
                <a:latin typeface="+mj-lt"/>
              </a:rPr>
              <a:t>The technical phase </a:t>
            </a:r>
            <a:r>
              <a:rPr lang="en-US" sz="2000" b="1" i="0" dirty="0">
                <a:effectLst/>
                <a:latin typeface="+mj-lt"/>
              </a:rPr>
              <a:t>creates a true sense of finality (and success)</a:t>
            </a:r>
            <a:r>
              <a:rPr lang="en-US" sz="2000" b="0" i="0" dirty="0">
                <a:effectLst/>
                <a:latin typeface="+mj-lt"/>
              </a:rPr>
              <a:t> among the team and the organization. </a:t>
            </a:r>
          </a:p>
          <a:p>
            <a:pPr algn="just"/>
            <a:r>
              <a:rPr lang="en-US" sz="2000" b="0" i="0" dirty="0">
                <a:effectLst/>
                <a:latin typeface="+mj-lt"/>
              </a:rPr>
              <a:t>A great project lifecycle enables you to do the following:</a:t>
            </a:r>
          </a:p>
          <a:p>
            <a:pPr algn="just"/>
            <a:endParaRPr lang="en-US" sz="2000" b="0" i="0" dirty="0">
              <a:effectLst/>
              <a:latin typeface="+mj-lt"/>
            </a:endParaRPr>
          </a:p>
          <a:p>
            <a:pPr marL="342900" indent="-342900" algn="just">
              <a:buFont typeface="Arial" panose="020B0604020202020204" pitchFamily="34" charset="0"/>
              <a:buChar char="•"/>
            </a:pPr>
            <a:r>
              <a:rPr lang="en-US" sz="2000" b="1" i="0" dirty="0">
                <a:solidFill>
                  <a:srgbClr val="0070C0"/>
                </a:solidFill>
                <a:effectLst/>
                <a:latin typeface="+mj-lt"/>
              </a:rPr>
              <a:t>Tie-Up Loose Ends: </a:t>
            </a:r>
            <a:r>
              <a:rPr lang="en-US" sz="2000" b="0" i="0" dirty="0">
                <a:effectLst/>
                <a:latin typeface="+mj-lt"/>
              </a:rPr>
              <a:t>Make sure </a:t>
            </a:r>
            <a:r>
              <a:rPr lang="en-US" sz="2000" b="1" i="0" dirty="0">
                <a:effectLst/>
                <a:latin typeface="+mj-lt"/>
              </a:rPr>
              <a:t>everything is in order </a:t>
            </a:r>
            <a:r>
              <a:rPr lang="en-US" sz="2000" b="0" i="0" dirty="0">
                <a:effectLst/>
                <a:latin typeface="+mj-lt"/>
              </a:rPr>
              <a:t>(e.g., all vendors and workers are properly paid) and the paperwork is complete.</a:t>
            </a:r>
          </a:p>
          <a:p>
            <a:pPr marL="342900" indent="-342900" algn="just">
              <a:buFont typeface="Arial" panose="020B0604020202020204" pitchFamily="34" charset="0"/>
              <a:buChar char="•"/>
            </a:pPr>
            <a:r>
              <a:rPr lang="en-US" sz="2000" b="1" dirty="0">
                <a:solidFill>
                  <a:srgbClr val="0070C0"/>
                </a:solidFill>
                <a:latin typeface="+mj-lt"/>
              </a:rPr>
              <a:t>Show Appreciation for Supporting Departments: </a:t>
            </a:r>
            <a:r>
              <a:rPr lang="en-US" sz="2000" b="0" i="0" dirty="0">
                <a:effectLst/>
                <a:latin typeface="+mj-lt"/>
              </a:rPr>
              <a:t>Give </a:t>
            </a:r>
            <a:r>
              <a:rPr lang="en-US" sz="2000" b="1" i="0" dirty="0">
                <a:effectLst/>
                <a:latin typeface="+mj-lt"/>
              </a:rPr>
              <a:t>hearty thanks to everyone </a:t>
            </a:r>
            <a:r>
              <a:rPr lang="en-US" sz="2000" b="0" i="0" dirty="0">
                <a:effectLst/>
                <a:latin typeface="+mj-lt"/>
              </a:rPr>
              <a:t>who helped with the project. </a:t>
            </a:r>
          </a:p>
          <a:p>
            <a:pPr marL="342900" indent="-342900" algn="just">
              <a:buFont typeface="Arial" panose="020B0604020202020204" pitchFamily="34" charset="0"/>
              <a:buChar char="•"/>
            </a:pPr>
            <a:r>
              <a:rPr lang="en-US" sz="2000" b="1" dirty="0">
                <a:solidFill>
                  <a:srgbClr val="0070C0"/>
                </a:solidFill>
                <a:latin typeface="+mj-lt"/>
              </a:rPr>
              <a:t>Hold a Project Outcomes Meeting: </a:t>
            </a:r>
            <a:r>
              <a:rPr lang="en-US" sz="2000" b="0" i="0" dirty="0">
                <a:effectLst/>
                <a:latin typeface="+mj-lt"/>
              </a:rPr>
              <a:t>Gather </a:t>
            </a:r>
            <a:r>
              <a:rPr lang="en-US" sz="2000" b="1" i="0" dirty="0">
                <a:effectLst/>
                <a:latin typeface="+mj-lt"/>
              </a:rPr>
              <a:t>upper-level managers and supervisors and thank </a:t>
            </a:r>
            <a:r>
              <a:rPr lang="en-US" sz="2000" b="0" i="0" dirty="0">
                <a:effectLst/>
                <a:latin typeface="+mj-lt"/>
              </a:rPr>
              <a:t>them for giving the project the green light. Use this time to report on </a:t>
            </a:r>
            <a:r>
              <a:rPr lang="en-US" sz="2000" b="1" i="0" dirty="0">
                <a:effectLst/>
                <a:latin typeface="+mj-lt"/>
              </a:rPr>
              <a:t>the deliverables and summarize lessons </a:t>
            </a:r>
            <a:r>
              <a:rPr lang="en-US" sz="2000" b="0" i="0" dirty="0">
                <a:effectLst/>
                <a:latin typeface="+mj-lt"/>
              </a:rPr>
              <a:t>learned, emphasizing </a:t>
            </a:r>
            <a:r>
              <a:rPr lang="en-US" sz="2000" b="1" i="0" dirty="0">
                <a:effectLst/>
                <a:latin typeface="+mj-lt"/>
              </a:rPr>
              <a:t>the foundation laid for future successes </a:t>
            </a:r>
            <a:r>
              <a:rPr lang="en-US" sz="2000" b="0" i="0" dirty="0">
                <a:effectLst/>
                <a:latin typeface="+mj-lt"/>
              </a:rPr>
              <a:t>for the organization as a result. </a:t>
            </a:r>
          </a:p>
          <a:p>
            <a:pPr marL="342900" indent="-342900" algn="just">
              <a:buFont typeface="Arial" panose="020B0604020202020204" pitchFamily="34" charset="0"/>
              <a:buChar char="•"/>
            </a:pPr>
            <a:r>
              <a:rPr lang="en-US" sz="2000" b="1" dirty="0">
                <a:solidFill>
                  <a:srgbClr val="0070C0"/>
                </a:solidFill>
                <a:latin typeface="+mj-lt"/>
              </a:rPr>
              <a:t>Create a Repository of Digital Project Resources: </a:t>
            </a:r>
            <a:r>
              <a:rPr lang="en-US" sz="2000" b="0" i="0" dirty="0">
                <a:effectLst/>
                <a:latin typeface="+mj-lt"/>
              </a:rPr>
              <a:t>Make </a:t>
            </a:r>
            <a:r>
              <a:rPr lang="en-US" sz="2000" b="1" i="0" dirty="0">
                <a:effectLst/>
                <a:latin typeface="+mj-lt"/>
              </a:rPr>
              <a:t>these materials available for future </a:t>
            </a:r>
            <a:r>
              <a:rPr lang="en-US" sz="2000" b="0" i="0" dirty="0">
                <a:effectLst/>
                <a:latin typeface="+mj-lt"/>
              </a:rPr>
              <a:t>reference.</a:t>
            </a:r>
          </a:p>
        </p:txBody>
      </p:sp>
    </p:spTree>
    <p:extLst>
      <p:ext uri="{BB962C8B-B14F-4D97-AF65-F5344CB8AC3E}">
        <p14:creationId xmlns:p14="http://schemas.microsoft.com/office/powerpoint/2010/main" val="961639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DE4BF3A-8CE2-63C3-B1E1-CF44141C088D}"/>
              </a:ext>
            </a:extLst>
          </p:cNvPr>
          <p:cNvSpPr txBox="1"/>
          <p:nvPr/>
        </p:nvSpPr>
        <p:spPr>
          <a:xfrm>
            <a:off x="942307" y="2465026"/>
            <a:ext cx="10144793" cy="2862322"/>
          </a:xfrm>
          <a:prstGeom prst="rect">
            <a:avLst/>
          </a:prstGeom>
          <a:noFill/>
        </p:spPr>
        <p:txBody>
          <a:bodyPr wrap="square">
            <a:spAutoFit/>
          </a:bodyPr>
          <a:lstStyle/>
          <a:p>
            <a:pPr marL="514350" indent="-514350" algn="just">
              <a:buFont typeface="+mj-lt"/>
              <a:buAutoNum type="arabicPeriod" startAt="2"/>
            </a:pPr>
            <a:r>
              <a:rPr lang="en-US" sz="2000" b="1" i="0" dirty="0">
                <a:solidFill>
                  <a:srgbClr val="002060"/>
                </a:solidFill>
                <a:effectLst/>
                <a:latin typeface="+mj-lt"/>
              </a:rPr>
              <a:t>The Learning Phase</a:t>
            </a:r>
          </a:p>
          <a:p>
            <a:pPr algn="just"/>
            <a:r>
              <a:rPr lang="en-US" sz="2000" b="1" i="0" dirty="0">
                <a:effectLst/>
                <a:latin typeface="+mj-lt"/>
              </a:rPr>
              <a:t>The learning phase of project closure enables you to:</a:t>
            </a:r>
          </a:p>
          <a:p>
            <a:pPr algn="just"/>
            <a:endParaRPr lang="en-US" sz="2000" b="0" i="0" dirty="0">
              <a:effectLst/>
              <a:latin typeface="+mj-lt"/>
            </a:endParaRPr>
          </a:p>
          <a:p>
            <a:pPr marL="457200" indent="-457200" algn="just">
              <a:buFont typeface="+mj-lt"/>
              <a:buAutoNum type="arabicPeriod"/>
            </a:pPr>
            <a:r>
              <a:rPr lang="en-US" sz="2000" b="1" i="0" dirty="0">
                <a:solidFill>
                  <a:srgbClr val="0070C0"/>
                </a:solidFill>
                <a:effectLst/>
                <a:latin typeface="+mj-lt"/>
              </a:rPr>
              <a:t>Dedicate Time for Team Reflection: </a:t>
            </a:r>
            <a:r>
              <a:rPr lang="en-US" sz="2000" b="0" i="0" dirty="0">
                <a:effectLst/>
                <a:latin typeface="+mj-lt"/>
              </a:rPr>
              <a:t>Consider what you’ve </a:t>
            </a:r>
            <a:r>
              <a:rPr lang="en-US" sz="2000" b="1" i="0" u="sng" dirty="0">
                <a:effectLst/>
                <a:latin typeface="+mj-lt"/>
              </a:rPr>
              <a:t>done</a:t>
            </a:r>
            <a:r>
              <a:rPr lang="en-US" sz="2000" b="0" i="0" dirty="0">
                <a:effectLst/>
                <a:latin typeface="+mj-lt"/>
              </a:rPr>
              <a:t>, </a:t>
            </a:r>
            <a:r>
              <a:rPr lang="en-US" sz="2000" b="1" i="0" u="sng" dirty="0">
                <a:effectLst/>
                <a:latin typeface="+mj-lt"/>
              </a:rPr>
              <a:t>how</a:t>
            </a:r>
            <a:r>
              <a:rPr lang="en-US" sz="2000" b="0" i="0" dirty="0">
                <a:effectLst/>
                <a:latin typeface="+mj-lt"/>
              </a:rPr>
              <a:t> you’ve done it, and </a:t>
            </a:r>
            <a:r>
              <a:rPr lang="en-US" sz="2000" b="1" i="0" u="sng" dirty="0">
                <a:effectLst/>
                <a:latin typeface="+mj-lt"/>
              </a:rPr>
              <a:t>what you’ve learned </a:t>
            </a:r>
            <a:r>
              <a:rPr lang="en-US" sz="2000" b="0" i="0" dirty="0">
                <a:effectLst/>
                <a:latin typeface="+mj-lt"/>
              </a:rPr>
              <a:t>now that the project is complete. </a:t>
            </a:r>
          </a:p>
          <a:p>
            <a:pPr algn="just"/>
            <a:endParaRPr lang="en-US" sz="2000" b="0" i="0" dirty="0">
              <a:effectLst/>
              <a:latin typeface="+mj-lt"/>
            </a:endParaRPr>
          </a:p>
          <a:p>
            <a:pPr marL="457200" indent="-457200" algn="just">
              <a:buFont typeface="+mj-lt"/>
              <a:buAutoNum type="arabicPeriod" startAt="2"/>
            </a:pPr>
            <a:r>
              <a:rPr lang="en-US" sz="2000" b="1" i="0" dirty="0">
                <a:solidFill>
                  <a:srgbClr val="0070C0"/>
                </a:solidFill>
                <a:effectLst/>
                <a:latin typeface="+mj-lt"/>
              </a:rPr>
              <a:t>Document Lessons Learned: </a:t>
            </a:r>
            <a:r>
              <a:rPr lang="en-US" sz="2000" b="0" i="0" dirty="0">
                <a:effectLst/>
                <a:latin typeface="+mj-lt"/>
              </a:rPr>
              <a:t>The learning phase brings lessons learned to the forefront and documents them for the </a:t>
            </a:r>
            <a:r>
              <a:rPr lang="en-US" sz="2000" b="1" i="0" u="sng" dirty="0">
                <a:effectLst/>
                <a:latin typeface="+mj-lt"/>
              </a:rPr>
              <a:t>benefit of your team today and for future referenc</a:t>
            </a:r>
            <a:r>
              <a:rPr lang="en-US" sz="2000" b="0" i="0" dirty="0">
                <a:effectLst/>
                <a:latin typeface="+mj-lt"/>
              </a:rPr>
              <a:t>e when you or a colleague initiates a new project. </a:t>
            </a:r>
          </a:p>
        </p:txBody>
      </p:sp>
    </p:spTree>
    <p:extLst>
      <p:ext uri="{BB962C8B-B14F-4D97-AF65-F5344CB8AC3E}">
        <p14:creationId xmlns:p14="http://schemas.microsoft.com/office/powerpoint/2010/main" val="114226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9DA1A36-10BA-D33D-90C4-BE5FA99AFE31}"/>
              </a:ext>
            </a:extLst>
          </p:cNvPr>
          <p:cNvSpPr txBox="1"/>
          <p:nvPr/>
        </p:nvSpPr>
        <p:spPr>
          <a:xfrm>
            <a:off x="761158" y="2353065"/>
            <a:ext cx="10524964" cy="1938992"/>
          </a:xfrm>
          <a:prstGeom prst="rect">
            <a:avLst/>
          </a:prstGeom>
          <a:noFill/>
        </p:spPr>
        <p:txBody>
          <a:bodyPr wrap="square">
            <a:spAutoFit/>
          </a:bodyPr>
          <a:lstStyle/>
          <a:p>
            <a:pPr marL="514350" indent="-514350" algn="just">
              <a:buFont typeface="+mj-lt"/>
              <a:buAutoNum type="arabicPeriod" startAt="2"/>
            </a:pPr>
            <a:r>
              <a:rPr lang="en-US" sz="2000" b="1" i="0" dirty="0">
                <a:solidFill>
                  <a:srgbClr val="002060"/>
                </a:solidFill>
                <a:effectLst/>
                <a:latin typeface="+mj-lt"/>
              </a:rPr>
              <a:t>The Learning Phase</a:t>
            </a:r>
          </a:p>
          <a:p>
            <a:pPr algn="just"/>
            <a:r>
              <a:rPr lang="en-US" sz="2000" b="1" i="0" dirty="0">
                <a:effectLst/>
                <a:latin typeface="+mj-lt"/>
              </a:rPr>
              <a:t>The learning phase of project closure enables you to:</a:t>
            </a:r>
          </a:p>
          <a:p>
            <a:pPr algn="just"/>
            <a:endParaRPr lang="en-US" sz="2000" b="0" i="0" dirty="0">
              <a:effectLst/>
              <a:latin typeface="+mj-lt"/>
            </a:endParaRPr>
          </a:p>
          <a:p>
            <a:pPr marL="457200" indent="-457200" algn="just">
              <a:buFont typeface="+mj-lt"/>
              <a:buAutoNum type="arabicPeriod" startAt="3"/>
            </a:pPr>
            <a:r>
              <a:rPr lang="en-US" sz="2000" b="1" i="0" dirty="0">
                <a:solidFill>
                  <a:srgbClr val="0070C0"/>
                </a:solidFill>
                <a:effectLst/>
                <a:latin typeface="+mj-lt"/>
              </a:rPr>
              <a:t>Respond to Questions about the Current Project:  </a:t>
            </a:r>
            <a:r>
              <a:rPr lang="en-US" sz="2000" b="0" i="0" dirty="0">
                <a:effectLst/>
                <a:latin typeface="+mj-lt"/>
              </a:rPr>
              <a:t>One way to ensure you’ve addressed all issues is </a:t>
            </a:r>
            <a:r>
              <a:rPr lang="en-US" sz="2000" b="1" i="0" dirty="0">
                <a:effectLst/>
                <a:latin typeface="+mj-lt"/>
              </a:rPr>
              <a:t>to respond to questions about the current project,</a:t>
            </a:r>
            <a:r>
              <a:rPr lang="en-US" sz="2000" b="0" i="0" dirty="0">
                <a:effectLst/>
                <a:latin typeface="+mj-lt"/>
              </a:rPr>
              <a:t> then make that </a:t>
            </a:r>
            <a:r>
              <a:rPr lang="en-US" sz="2000" b="1" i="0" dirty="0">
                <a:effectLst/>
                <a:latin typeface="+mj-lt"/>
              </a:rPr>
              <a:t>information accessible </a:t>
            </a:r>
            <a:r>
              <a:rPr lang="en-US" sz="2000" b="0" i="0" dirty="0">
                <a:effectLst/>
                <a:latin typeface="+mj-lt"/>
              </a:rPr>
              <a:t>to all relevant parties.</a:t>
            </a:r>
          </a:p>
        </p:txBody>
      </p:sp>
    </p:spTree>
    <p:extLst>
      <p:ext uri="{BB962C8B-B14F-4D97-AF65-F5344CB8AC3E}">
        <p14:creationId xmlns:p14="http://schemas.microsoft.com/office/powerpoint/2010/main" val="3099035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875707D-02ED-77DD-7AA9-8C85225A4831}"/>
              </a:ext>
            </a:extLst>
          </p:cNvPr>
          <p:cNvSpPr txBox="1"/>
          <p:nvPr/>
        </p:nvSpPr>
        <p:spPr>
          <a:xfrm>
            <a:off x="762000" y="2227322"/>
            <a:ext cx="11343860" cy="1323439"/>
          </a:xfrm>
          <a:prstGeom prst="rect">
            <a:avLst/>
          </a:prstGeom>
          <a:noFill/>
        </p:spPr>
        <p:txBody>
          <a:bodyPr wrap="square">
            <a:spAutoFit/>
          </a:bodyPr>
          <a:lstStyle/>
          <a:p>
            <a:pPr algn="just"/>
            <a:endParaRPr lang="en-US" sz="2000" b="1" dirty="0">
              <a:solidFill>
                <a:srgbClr val="0070C0"/>
              </a:solidFill>
              <a:latin typeface="+mj-lt"/>
            </a:endParaRPr>
          </a:p>
          <a:p>
            <a:pPr marL="514350" indent="-514350" algn="just">
              <a:buFont typeface="+mj-lt"/>
              <a:buAutoNum type="arabicPeriod" startAt="3"/>
            </a:pPr>
            <a:r>
              <a:rPr lang="en-US" sz="2000" b="1" dirty="0">
                <a:solidFill>
                  <a:srgbClr val="0070C0"/>
                </a:solidFill>
                <a:latin typeface="+mj-lt"/>
              </a:rPr>
              <a:t>People Phase</a:t>
            </a:r>
          </a:p>
          <a:p>
            <a:pPr algn="just"/>
            <a:endParaRPr lang="en-US" sz="2000" b="1" i="0" dirty="0">
              <a:effectLst/>
              <a:latin typeface="+mj-lt"/>
            </a:endParaRPr>
          </a:p>
          <a:p>
            <a:pPr algn="just"/>
            <a:r>
              <a:rPr lang="en-US" sz="2000" b="0" i="0" dirty="0">
                <a:effectLst/>
                <a:latin typeface="+mj-lt"/>
              </a:rPr>
              <a:t>Take the time to commemorate what you’ve accomplished as a team</a:t>
            </a:r>
          </a:p>
        </p:txBody>
      </p:sp>
    </p:spTree>
    <p:extLst>
      <p:ext uri="{BB962C8B-B14F-4D97-AF65-F5344CB8AC3E}">
        <p14:creationId xmlns:p14="http://schemas.microsoft.com/office/powerpoint/2010/main" val="3063013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4) What Are Project Closure Deliverables?</a:t>
            </a:r>
          </a:p>
        </p:txBody>
      </p:sp>
    </p:spTree>
    <p:extLst>
      <p:ext uri="{BB962C8B-B14F-4D97-AF65-F5344CB8AC3E}">
        <p14:creationId xmlns:p14="http://schemas.microsoft.com/office/powerpoint/2010/main" val="410899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D8EEC8AB-F39E-B55A-9059-A77564BC558B}"/>
              </a:ext>
            </a:extLst>
          </p:cNvPr>
          <p:cNvSpPr txBox="1">
            <a:spLocks/>
          </p:cNvSpPr>
          <p:nvPr/>
        </p:nvSpPr>
        <p:spPr>
          <a:xfrm>
            <a:off x="942308" y="2096242"/>
            <a:ext cx="10062765"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dirty="0">
                <a:solidFill>
                  <a:srgbClr val="002060"/>
                </a:solidFill>
                <a:latin typeface="+mj-lt"/>
              </a:rPr>
              <a:t>Project closure deliverables </a:t>
            </a:r>
            <a:r>
              <a:rPr lang="en-US" sz="2000" dirty="0">
                <a:latin typeface="+mj-lt"/>
              </a:rPr>
              <a:t>are items identified as the outputs of the project. Deliverables may take many forms, depending on the project at hand, including the following:</a:t>
            </a:r>
          </a:p>
          <a:p>
            <a:pPr algn="just" fontAlgn="base"/>
            <a:r>
              <a:rPr lang="en-US" sz="2000" b="1" dirty="0">
                <a:solidFill>
                  <a:srgbClr val="0070C0"/>
                </a:solidFill>
                <a:latin typeface="+mj-lt"/>
              </a:rPr>
              <a:t>Competitor market share analysis</a:t>
            </a:r>
            <a:r>
              <a:rPr lang="en-US" sz="2000" dirty="0">
                <a:latin typeface="+mj-lt"/>
              </a:rPr>
              <a:t>, including opportunities for growth</a:t>
            </a:r>
          </a:p>
          <a:p>
            <a:pPr algn="just" fontAlgn="base"/>
            <a:r>
              <a:rPr lang="en-US" sz="2000" b="1" dirty="0">
                <a:solidFill>
                  <a:srgbClr val="0070C0"/>
                </a:solidFill>
                <a:latin typeface="+mj-lt"/>
              </a:rPr>
              <a:t>New, streamlined team or resource </a:t>
            </a:r>
            <a:r>
              <a:rPr lang="en-US" sz="2000" dirty="0">
                <a:latin typeface="+mj-lt"/>
              </a:rPr>
              <a:t>management processes</a:t>
            </a:r>
          </a:p>
          <a:p>
            <a:pPr algn="just" fontAlgn="base"/>
            <a:r>
              <a:rPr lang="en-US" sz="2000" dirty="0">
                <a:latin typeface="+mj-lt"/>
              </a:rPr>
              <a:t>Processes for </a:t>
            </a:r>
            <a:r>
              <a:rPr lang="en-US" sz="2000" b="1" dirty="0">
                <a:solidFill>
                  <a:srgbClr val="0070C0"/>
                </a:solidFill>
                <a:latin typeface="+mj-lt"/>
              </a:rPr>
              <a:t>matching and maximizing talent </a:t>
            </a:r>
            <a:r>
              <a:rPr lang="en-US" sz="2000" dirty="0">
                <a:latin typeface="+mj-lt"/>
              </a:rPr>
              <a:t>and organizational needs</a:t>
            </a:r>
          </a:p>
          <a:p>
            <a:pPr algn="just" fontAlgn="base"/>
            <a:r>
              <a:rPr lang="en-US" sz="2000" b="1" dirty="0">
                <a:solidFill>
                  <a:srgbClr val="0070C0"/>
                </a:solidFill>
                <a:latin typeface="+mj-lt"/>
              </a:rPr>
              <a:t>Software</a:t>
            </a:r>
            <a:r>
              <a:rPr lang="en-US" sz="2000" dirty="0">
                <a:latin typeface="+mj-lt"/>
              </a:rPr>
              <a:t> for tracking new leads and existing </a:t>
            </a:r>
            <a:r>
              <a:rPr lang="en-US" sz="2000" b="1" dirty="0">
                <a:solidFill>
                  <a:srgbClr val="0070C0"/>
                </a:solidFill>
                <a:latin typeface="+mj-lt"/>
              </a:rPr>
              <a:t>client contacts</a:t>
            </a:r>
          </a:p>
          <a:p>
            <a:pPr algn="just" fontAlgn="base"/>
            <a:r>
              <a:rPr lang="en-US" sz="2000" b="1" dirty="0">
                <a:solidFill>
                  <a:srgbClr val="0070C0"/>
                </a:solidFill>
                <a:latin typeface="+mj-lt"/>
              </a:rPr>
              <a:t>System for analyzing values-driven investments relative to costs</a:t>
            </a:r>
            <a:endParaRPr lang="fr-FR" sz="2000" b="1" dirty="0">
              <a:solidFill>
                <a:srgbClr val="0070C0"/>
              </a:solidFill>
              <a:latin typeface="+mj-lt"/>
            </a:endParaRPr>
          </a:p>
        </p:txBody>
      </p:sp>
    </p:spTree>
    <p:extLst>
      <p:ext uri="{BB962C8B-B14F-4D97-AF65-F5344CB8AC3E}">
        <p14:creationId xmlns:p14="http://schemas.microsoft.com/office/powerpoint/2010/main" val="3625554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5) Project Closure Best Practices</a:t>
            </a:r>
          </a:p>
        </p:txBody>
      </p:sp>
    </p:spTree>
    <p:extLst>
      <p:ext uri="{BB962C8B-B14F-4D97-AF65-F5344CB8AC3E}">
        <p14:creationId xmlns:p14="http://schemas.microsoft.com/office/powerpoint/2010/main" val="3969197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483B7737-43C0-BFBC-F095-5D7844DCE48F}"/>
              </a:ext>
            </a:extLst>
          </p:cNvPr>
          <p:cNvSpPr txBox="1">
            <a:spLocks/>
          </p:cNvSpPr>
          <p:nvPr/>
        </p:nvSpPr>
        <p:spPr>
          <a:xfrm>
            <a:off x="762000" y="2110826"/>
            <a:ext cx="10191352"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a:pPr>
            <a:r>
              <a:rPr lang="en-US" sz="2000" b="1" dirty="0">
                <a:solidFill>
                  <a:srgbClr val="002060"/>
                </a:solidFill>
                <a:latin typeface="+mj-lt"/>
              </a:rPr>
              <a:t>Focus on Interactivity: </a:t>
            </a:r>
            <a:r>
              <a:rPr lang="en-US" sz="2000" dirty="0">
                <a:latin typeface="+mj-lt"/>
              </a:rPr>
              <a:t>Take the time to show how much </a:t>
            </a:r>
            <a:r>
              <a:rPr lang="en-US" sz="2000" b="1" dirty="0">
                <a:solidFill>
                  <a:srgbClr val="0070C0"/>
                </a:solidFill>
                <a:latin typeface="+mj-lt"/>
              </a:rPr>
              <a:t>each person mattered to the project’s success</a:t>
            </a:r>
            <a:r>
              <a:rPr lang="en-US" sz="2000" dirty="0">
                <a:latin typeface="+mj-lt"/>
              </a:rPr>
              <a:t>. Whether you’re focused on technical, learning, or people phases of closing a project, involving each team member affirms their roles and ensures the project is meaningful from start to finish.</a:t>
            </a:r>
          </a:p>
          <a:p>
            <a:pPr marL="0" indent="0" algn="just" fontAlgn="base">
              <a:buNone/>
            </a:pPr>
            <a:endParaRPr lang="en-US" sz="2000" dirty="0">
              <a:latin typeface="+mj-lt"/>
            </a:endParaRPr>
          </a:p>
          <a:p>
            <a:pPr marL="457200" indent="-457200" algn="just" fontAlgn="base">
              <a:buFont typeface="+mj-lt"/>
              <a:buAutoNum type="arabicPeriod" startAt="2"/>
            </a:pPr>
            <a:r>
              <a:rPr lang="en-US" sz="2000" b="1" dirty="0">
                <a:solidFill>
                  <a:srgbClr val="002060"/>
                </a:solidFill>
                <a:latin typeface="+mj-lt"/>
              </a:rPr>
              <a:t>Be Open: </a:t>
            </a:r>
            <a:r>
              <a:rPr lang="en-US" sz="2000" dirty="0">
                <a:latin typeface="+mj-lt"/>
              </a:rPr>
              <a:t>Project closure requires professionalism, but that doesn’t mean rigidity. Make sure </a:t>
            </a:r>
            <a:r>
              <a:rPr lang="en-US" sz="2000" b="1" dirty="0">
                <a:solidFill>
                  <a:srgbClr val="0070C0"/>
                </a:solidFill>
                <a:latin typeface="+mj-lt"/>
              </a:rPr>
              <a:t>the team feels safe sharing and participating </a:t>
            </a:r>
            <a:r>
              <a:rPr lang="en-US" sz="2000" dirty="0">
                <a:latin typeface="+mj-lt"/>
              </a:rPr>
              <a:t>in each phase of project closure. Each team member brings their own skills, experience, and perspective to the project, so be sure to set the stage for an open conversation that encourages everyone to contribute in ways they feel comfortable.</a:t>
            </a:r>
            <a:endParaRPr lang="fr-FR" sz="2000" dirty="0">
              <a:latin typeface="+mj-lt"/>
            </a:endParaRPr>
          </a:p>
        </p:txBody>
      </p:sp>
    </p:spTree>
    <p:extLst>
      <p:ext uri="{BB962C8B-B14F-4D97-AF65-F5344CB8AC3E}">
        <p14:creationId xmlns:p14="http://schemas.microsoft.com/office/powerpoint/2010/main" val="280105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254ECFC1-513E-F9CD-826C-3ED2239314D8}"/>
              </a:ext>
            </a:extLst>
          </p:cNvPr>
          <p:cNvSpPr txBox="1">
            <a:spLocks/>
          </p:cNvSpPr>
          <p:nvPr/>
        </p:nvSpPr>
        <p:spPr>
          <a:xfrm>
            <a:off x="1042988" y="2304192"/>
            <a:ext cx="9972675"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3"/>
            </a:pPr>
            <a:r>
              <a:rPr lang="en-US" sz="2000" b="1" dirty="0">
                <a:solidFill>
                  <a:srgbClr val="002060"/>
                </a:solidFill>
                <a:latin typeface="+mj-lt"/>
              </a:rPr>
              <a:t>Create Space for Best Team Member Performance:  </a:t>
            </a:r>
            <a:r>
              <a:rPr lang="en-US" sz="2000" dirty="0">
                <a:latin typeface="+mj-lt"/>
              </a:rPr>
              <a:t>If your team works </a:t>
            </a:r>
            <a:r>
              <a:rPr lang="en-US" sz="2000" b="1" dirty="0">
                <a:solidFill>
                  <a:srgbClr val="0070C0"/>
                </a:solidFill>
                <a:latin typeface="+mj-lt"/>
              </a:rPr>
              <a:t>best</a:t>
            </a:r>
            <a:r>
              <a:rPr lang="en-US" sz="2000" dirty="0">
                <a:latin typeface="+mj-lt"/>
              </a:rPr>
              <a:t> </a:t>
            </a:r>
            <a:r>
              <a:rPr lang="en-US" sz="2000" b="1" dirty="0">
                <a:solidFill>
                  <a:srgbClr val="0070C0"/>
                </a:solidFill>
                <a:latin typeface="+mj-lt"/>
              </a:rPr>
              <a:t>in the morning, schedule project closure phases on staggered mornings </a:t>
            </a:r>
            <a:r>
              <a:rPr lang="en-US" sz="2000" dirty="0">
                <a:latin typeface="+mj-lt"/>
              </a:rPr>
              <a:t>over the course of a week.</a:t>
            </a:r>
          </a:p>
          <a:p>
            <a:pPr marL="457200" indent="-457200" algn="just" fontAlgn="base">
              <a:buFont typeface="+mj-lt"/>
              <a:buAutoNum type="arabicPeriod" startAt="3"/>
            </a:pPr>
            <a:endParaRPr lang="en-US" sz="2000" b="1" dirty="0">
              <a:solidFill>
                <a:srgbClr val="FF0000"/>
              </a:solidFill>
              <a:latin typeface="+mj-lt"/>
            </a:endParaRPr>
          </a:p>
          <a:p>
            <a:pPr marL="457200" indent="-457200" algn="just" fontAlgn="base">
              <a:buFont typeface="+mj-lt"/>
              <a:buAutoNum type="arabicPeriod" startAt="3"/>
            </a:pPr>
            <a:r>
              <a:rPr lang="en-US" sz="2000" b="1" dirty="0">
                <a:solidFill>
                  <a:srgbClr val="002060"/>
                </a:solidFill>
                <a:latin typeface="+mj-lt"/>
              </a:rPr>
              <a:t>Realize Inclusivity Is Essential: </a:t>
            </a:r>
            <a:r>
              <a:rPr lang="en-US" sz="2000" dirty="0">
                <a:latin typeface="+mj-lt"/>
              </a:rPr>
              <a:t>If some team members </a:t>
            </a:r>
            <a:r>
              <a:rPr lang="en-US" sz="2000" b="1" dirty="0">
                <a:solidFill>
                  <a:srgbClr val="0070C0"/>
                </a:solidFill>
                <a:latin typeface="+mj-lt"/>
              </a:rPr>
              <a:t>work remotely</a:t>
            </a:r>
            <a:r>
              <a:rPr lang="en-US" sz="2000" dirty="0">
                <a:latin typeface="+mj-lt"/>
              </a:rPr>
              <a:t>, be sure they are </a:t>
            </a:r>
            <a:r>
              <a:rPr lang="en-US" sz="2000" b="1" dirty="0">
                <a:solidFill>
                  <a:srgbClr val="0070C0"/>
                </a:solidFill>
                <a:latin typeface="+mj-lt"/>
              </a:rPr>
              <a:t>fully acknowledged</a:t>
            </a:r>
            <a:r>
              <a:rPr lang="en-US" sz="2000" dirty="0">
                <a:latin typeface="+mj-lt"/>
              </a:rPr>
              <a:t>, engaged, and contributing as actively as team members who may be in the same physical space. Furthermore, over the course of the project, you’ve probably figured out that each team member’s style is different. </a:t>
            </a:r>
            <a:endParaRPr lang="fr-FR" sz="2000" dirty="0">
              <a:latin typeface="+mj-lt"/>
            </a:endParaRPr>
          </a:p>
        </p:txBody>
      </p:sp>
    </p:spTree>
    <p:extLst>
      <p:ext uri="{BB962C8B-B14F-4D97-AF65-F5344CB8AC3E}">
        <p14:creationId xmlns:p14="http://schemas.microsoft.com/office/powerpoint/2010/main" val="828963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5DE96F9D-8037-5859-258B-67331C97F62D}"/>
              </a:ext>
            </a:extLst>
          </p:cNvPr>
          <p:cNvSpPr txBox="1">
            <a:spLocks/>
          </p:cNvSpPr>
          <p:nvPr/>
        </p:nvSpPr>
        <p:spPr>
          <a:xfrm>
            <a:off x="942308" y="2462971"/>
            <a:ext cx="10173367"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5"/>
            </a:pPr>
            <a:r>
              <a:rPr lang="en-US" sz="2000" b="1" dirty="0">
                <a:solidFill>
                  <a:srgbClr val="002060"/>
                </a:solidFill>
                <a:latin typeface="+mj-lt"/>
              </a:rPr>
              <a:t>Communicate in a Purposeful and Clearly Defined Manner</a:t>
            </a:r>
            <a:r>
              <a:rPr lang="en-US" sz="2000" dirty="0">
                <a:solidFill>
                  <a:srgbClr val="002060"/>
                </a:solidFill>
                <a:latin typeface="+mj-lt"/>
              </a:rPr>
              <a:t>: </a:t>
            </a:r>
            <a:r>
              <a:rPr lang="en-US" sz="2000" dirty="0">
                <a:latin typeface="+mj-lt"/>
              </a:rPr>
              <a:t>Set the stage for project closure and each of </a:t>
            </a:r>
            <a:r>
              <a:rPr lang="en-US" sz="2000" b="1" dirty="0">
                <a:solidFill>
                  <a:srgbClr val="0070C0"/>
                </a:solidFill>
                <a:latin typeface="+mj-lt"/>
              </a:rPr>
              <a:t>its phases </a:t>
            </a:r>
            <a:r>
              <a:rPr lang="en-US" sz="2000" dirty="0">
                <a:latin typeface="+mj-lt"/>
              </a:rPr>
              <a:t>through </a:t>
            </a:r>
            <a:r>
              <a:rPr lang="en-US" sz="2000" b="1" dirty="0">
                <a:solidFill>
                  <a:srgbClr val="0070C0"/>
                </a:solidFill>
                <a:latin typeface="+mj-lt"/>
              </a:rPr>
              <a:t>clear communication</a:t>
            </a:r>
            <a:r>
              <a:rPr lang="en-US" sz="2000" dirty="0">
                <a:latin typeface="+mj-lt"/>
              </a:rPr>
              <a:t>. </a:t>
            </a:r>
          </a:p>
          <a:p>
            <a:pPr lvl="1" algn="just" fontAlgn="base"/>
            <a:r>
              <a:rPr lang="en-US" sz="2000" dirty="0">
                <a:latin typeface="+mj-lt"/>
              </a:rPr>
              <a:t>During your last meeting before project closure begins, inform the team what project closure is, why it’s important, and how you’ll accomplish project closure as a team over each phase. </a:t>
            </a:r>
          </a:p>
          <a:p>
            <a:pPr lvl="1" algn="just" fontAlgn="base"/>
            <a:r>
              <a:rPr lang="en-US" sz="2000" dirty="0">
                <a:latin typeface="+mj-lt"/>
              </a:rPr>
              <a:t>Provide a review of project closure goals and your process for accomplishing them in writing. </a:t>
            </a:r>
          </a:p>
        </p:txBody>
      </p:sp>
    </p:spTree>
    <p:extLst>
      <p:ext uri="{BB962C8B-B14F-4D97-AF65-F5344CB8AC3E}">
        <p14:creationId xmlns:p14="http://schemas.microsoft.com/office/powerpoint/2010/main" val="281160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744D2124-CFDD-B365-BF02-52612EB0F9A5}"/>
              </a:ext>
            </a:extLst>
          </p:cNvPr>
          <p:cNvSpPr txBox="1">
            <a:spLocks/>
          </p:cNvSpPr>
          <p:nvPr/>
        </p:nvSpPr>
        <p:spPr>
          <a:xfrm>
            <a:off x="928945" y="2337690"/>
            <a:ext cx="9758106" cy="34035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6"/>
            </a:pPr>
            <a:r>
              <a:rPr lang="en-US" sz="2000" b="1" dirty="0">
                <a:solidFill>
                  <a:srgbClr val="002060"/>
                </a:solidFill>
                <a:latin typeface="+mj-lt"/>
              </a:rPr>
              <a:t>Assign Closing Tasks to Team Members: </a:t>
            </a:r>
          </a:p>
          <a:p>
            <a:pPr lvl="1" algn="just" fontAlgn="base"/>
            <a:r>
              <a:rPr lang="en-US" sz="2000" dirty="0">
                <a:latin typeface="+mj-lt"/>
              </a:rPr>
              <a:t>You’re the project manager, but that doesn’t mean you have to or should be doing all the project closure work. </a:t>
            </a:r>
          </a:p>
          <a:p>
            <a:pPr lvl="1" algn="just" fontAlgn="base"/>
            <a:r>
              <a:rPr lang="en-US" sz="2000" dirty="0">
                <a:latin typeface="+mj-lt"/>
              </a:rPr>
              <a:t>Keep the strongly </a:t>
            </a:r>
            <a:r>
              <a:rPr lang="en-US" sz="2000" b="1" dirty="0">
                <a:solidFill>
                  <a:srgbClr val="0070C0"/>
                </a:solidFill>
                <a:latin typeface="+mj-lt"/>
              </a:rPr>
              <a:t>collaborative nature </a:t>
            </a:r>
            <a:r>
              <a:rPr lang="en-US" sz="2000" dirty="0">
                <a:latin typeface="+mj-lt"/>
              </a:rPr>
              <a:t>of the project going throughout each phase of project closure: </a:t>
            </a:r>
          </a:p>
          <a:p>
            <a:pPr lvl="2" algn="just" fontAlgn="base"/>
            <a:r>
              <a:rPr lang="en-US" dirty="0">
                <a:latin typeface="+mj-lt"/>
              </a:rPr>
              <a:t>Assign roles, ask for volunteers to keep track of project closure outcomes</a:t>
            </a:r>
          </a:p>
        </p:txBody>
      </p:sp>
    </p:spTree>
    <p:extLst>
      <p:ext uri="{BB962C8B-B14F-4D97-AF65-F5344CB8AC3E}">
        <p14:creationId xmlns:p14="http://schemas.microsoft.com/office/powerpoint/2010/main" val="3188717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DAEE9C15-799C-1016-2F47-6AC75A6F038E}"/>
              </a:ext>
            </a:extLst>
          </p:cNvPr>
          <p:cNvSpPr txBox="1">
            <a:spLocks/>
          </p:cNvSpPr>
          <p:nvPr/>
        </p:nvSpPr>
        <p:spPr>
          <a:xfrm>
            <a:off x="1051124" y="2567847"/>
            <a:ext cx="9945031" cy="22351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lvl="1" indent="-742950" algn="just" fontAlgn="base">
              <a:spcBef>
                <a:spcPts val="1000"/>
              </a:spcBef>
              <a:buFont typeface="+mj-lt"/>
              <a:buAutoNum type="arabicPeriod" startAt="7"/>
            </a:pPr>
            <a:r>
              <a:rPr lang="en-US" sz="2000" b="1" dirty="0">
                <a:solidFill>
                  <a:srgbClr val="002060"/>
                </a:solidFill>
                <a:latin typeface="+mj-lt"/>
              </a:rPr>
              <a:t>Embrace the Opportunity to Acknowledge and Promote Talent: </a:t>
            </a:r>
            <a:r>
              <a:rPr lang="en-US" sz="2000" dirty="0">
                <a:latin typeface="+mj-lt"/>
              </a:rPr>
              <a:t>You’ve also built in a morale boost that creates </a:t>
            </a:r>
            <a:r>
              <a:rPr lang="en-US" sz="2000" b="1" dirty="0">
                <a:solidFill>
                  <a:srgbClr val="0070C0"/>
                </a:solidFill>
                <a:latin typeface="+mj-lt"/>
              </a:rPr>
              <a:t>more enthusiasm for future project </a:t>
            </a:r>
            <a:r>
              <a:rPr lang="en-US" sz="2000" dirty="0">
                <a:latin typeface="+mj-lt"/>
              </a:rPr>
              <a:t>participation with high-quality outcomes.</a:t>
            </a:r>
          </a:p>
        </p:txBody>
      </p:sp>
    </p:spTree>
    <p:extLst>
      <p:ext uri="{BB962C8B-B14F-4D97-AF65-F5344CB8AC3E}">
        <p14:creationId xmlns:p14="http://schemas.microsoft.com/office/powerpoint/2010/main" val="2015756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7E8EEF-1E33-444F-A53B-142273ED187C}"/>
              </a:ext>
            </a:extLst>
          </p:cNvPr>
          <p:cNvSpPr>
            <a:spLocks noGrp="1"/>
          </p:cNvSpPr>
          <p:nvPr>
            <p:ph type="title"/>
          </p:nvPr>
        </p:nvSpPr>
        <p:spPr/>
        <p:txBody>
          <a:bodyPr/>
          <a:lstStyle/>
          <a:p>
            <a:endParaRPr lang="fr-FR"/>
          </a:p>
        </p:txBody>
      </p:sp>
      <p:pic>
        <p:nvPicPr>
          <p:cNvPr id="10" name="Espace réservé du contenu 2">
            <a:extLst>
              <a:ext uri="{FF2B5EF4-FFF2-40B4-BE49-F238E27FC236}">
                <a16:creationId xmlns:a16="http://schemas.microsoft.com/office/drawing/2014/main" id="{0CAED94E-3F63-48AD-B2A2-9786468DE2B3}"/>
              </a:ext>
            </a:extLst>
          </p:cNvPr>
          <p:cNvPicPr>
            <a:picLocks noGrp="1" noChangeAspect="1"/>
          </p:cNvPicPr>
          <p:nvPr>
            <p:ph idx="1"/>
          </p:nvPr>
        </p:nvPicPr>
        <p:blipFill>
          <a:blip r:embed="rId2"/>
          <a:stretch>
            <a:fillRect/>
          </a:stretch>
        </p:blipFill>
        <p:spPr>
          <a:xfrm>
            <a:off x="0" y="0"/>
            <a:ext cx="12192000" cy="6858000"/>
          </a:xfrm>
        </p:spPr>
      </p:pic>
      <p:pic>
        <p:nvPicPr>
          <p:cNvPr id="3" name="Picture 2">
            <a:extLst>
              <a:ext uri="{FF2B5EF4-FFF2-40B4-BE49-F238E27FC236}">
                <a16:creationId xmlns:a16="http://schemas.microsoft.com/office/drawing/2014/main" id="{C991DA89-6DB7-B1EF-11F3-C0D3B8E89C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38071959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BDCBE9C8-27BE-799B-7183-16CDABF58574}"/>
              </a:ext>
            </a:extLst>
          </p:cNvPr>
          <p:cNvSpPr txBox="1">
            <a:spLocks/>
          </p:cNvSpPr>
          <p:nvPr/>
        </p:nvSpPr>
        <p:spPr>
          <a:xfrm>
            <a:off x="1079784" y="2338120"/>
            <a:ext cx="9887712" cy="299591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1) The Project Closure definition</a:t>
            </a:r>
            <a:endParaRPr lang="en-US" sz="2000" b="1" dirty="0">
              <a:solidFill>
                <a:srgbClr val="002060"/>
              </a:solidFill>
              <a:latin typeface="+mj-lt"/>
            </a:endParaRP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2) Why Is Project Closure Important?</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3) The 3 Phases of the Project Closure Process</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4) What Are Project Closure Deliverables?</a:t>
            </a:r>
          </a:p>
          <a:p>
            <a:pPr marL="0" indent="0" algn="just">
              <a:buFont typeface="Arial" panose="020B0604020202020204" pitchFamily="34" charset="0"/>
              <a:buNone/>
            </a:pPr>
            <a:r>
              <a:rPr lang="en-US" sz="2000" b="1" kern="100" dirty="0">
                <a:solidFill>
                  <a:srgbClr val="002060"/>
                </a:solidFill>
                <a:latin typeface="+mj-lt"/>
                <a:ea typeface="Calibri" panose="020F0502020204030204" pitchFamily="34" charset="0"/>
                <a:cs typeface="Arial" panose="020B0604020202020204" pitchFamily="34" charset="0"/>
              </a:rPr>
              <a:t>5) Project Closure Best Practices</a:t>
            </a:r>
          </a:p>
          <a:p>
            <a:pPr marL="0" indent="0" algn="just">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2394244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96301D-2500-497B-B90E-2F96EA6526A9}"/>
              </a:ext>
            </a:extLst>
          </p:cNvPr>
          <p:cNvSpPr>
            <a:spLocks noGrp="1"/>
          </p:cNvSpPr>
          <p:nvPr>
            <p:ph type="title"/>
          </p:nvPr>
        </p:nvSpPr>
        <p:spPr/>
        <p:txBody>
          <a:bodyPr/>
          <a:lstStyle/>
          <a:p>
            <a:endParaRPr lang="fr-FR"/>
          </a:p>
        </p:txBody>
      </p:sp>
      <p:pic>
        <p:nvPicPr>
          <p:cNvPr id="11266" name="Picture 2" descr="The Ultimate Project Closure Checklist | Planio">
            <a:extLst>
              <a:ext uri="{FF2B5EF4-FFF2-40B4-BE49-F238E27FC236}">
                <a16:creationId xmlns:a16="http://schemas.microsoft.com/office/drawing/2014/main" id="{8D91BF49-86E2-4E1F-A56A-117E801E946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87465D6-14DA-D032-BE6F-5B4ACA64C0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5329899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Project Closure Processes">
            <a:extLst>
              <a:ext uri="{FF2B5EF4-FFF2-40B4-BE49-F238E27FC236}">
                <a16:creationId xmlns:a16="http://schemas.microsoft.com/office/drawing/2014/main" id="{1887FB1B-7CFA-4F95-9299-CB2A4692939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285874"/>
            <a:ext cx="12192000" cy="5100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57841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CEF9D1-71F5-4C12-B56C-4A810283999F}"/>
              </a:ext>
            </a:extLst>
          </p:cNvPr>
          <p:cNvSpPr>
            <a:spLocks noGrp="1"/>
          </p:cNvSpPr>
          <p:nvPr>
            <p:ph type="title"/>
          </p:nvPr>
        </p:nvSpPr>
        <p:spPr/>
        <p:txBody>
          <a:bodyPr/>
          <a:lstStyle/>
          <a:p>
            <a:endParaRPr lang="fr-FR"/>
          </a:p>
        </p:txBody>
      </p:sp>
      <p:pic>
        <p:nvPicPr>
          <p:cNvPr id="4" name="Espace réservé du contenu 3">
            <a:extLst>
              <a:ext uri="{FF2B5EF4-FFF2-40B4-BE49-F238E27FC236}">
                <a16:creationId xmlns:a16="http://schemas.microsoft.com/office/drawing/2014/main" id="{86C30F9D-F43C-475A-9F3E-AD7A48739946}"/>
              </a:ext>
            </a:extLst>
          </p:cNvPr>
          <p:cNvPicPr>
            <a:picLocks noGrp="1" noChangeAspect="1"/>
          </p:cNvPicPr>
          <p:nvPr>
            <p:ph idx="1"/>
          </p:nvPr>
        </p:nvPicPr>
        <p:blipFill>
          <a:blip r:embed="rId2"/>
          <a:stretch>
            <a:fillRect/>
          </a:stretch>
        </p:blipFill>
        <p:spPr>
          <a:xfrm>
            <a:off x="0" y="0"/>
            <a:ext cx="12192000" cy="6492875"/>
          </a:xfrm>
          <a:prstGeom prst="rect">
            <a:avLst/>
          </a:prstGeom>
        </p:spPr>
      </p:pic>
      <p:pic>
        <p:nvPicPr>
          <p:cNvPr id="3" name="Picture 2">
            <a:extLst>
              <a:ext uri="{FF2B5EF4-FFF2-40B4-BE49-F238E27FC236}">
                <a16:creationId xmlns:a16="http://schemas.microsoft.com/office/drawing/2014/main" id="{2F23D09E-2353-E9F1-0C6A-1A1E832F6B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20399956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068DCBE7-67E1-1161-B10C-AB2A0DC69EAB}"/>
              </a:ext>
            </a:extLst>
          </p:cNvPr>
          <p:cNvGraphicFramePr>
            <a:graphicFrameLocks noGrp="1"/>
          </p:cNvGraphicFramePr>
          <p:nvPr>
            <p:extLst>
              <p:ext uri="{D42A27DB-BD31-4B8C-83A1-F6EECF244321}">
                <p14:modId xmlns:p14="http://schemas.microsoft.com/office/powerpoint/2010/main" val="1813978593"/>
              </p:ext>
            </p:extLst>
          </p:nvPr>
        </p:nvGraphicFramePr>
        <p:xfrm>
          <a:off x="1394550" y="2223738"/>
          <a:ext cx="8861624" cy="3599554"/>
        </p:xfrm>
        <a:graphic>
          <a:graphicData uri="http://schemas.openxmlformats.org/drawingml/2006/table">
            <a:tbl>
              <a:tblPr firstRow="1" firstCol="1" bandRow="1"/>
              <a:tblGrid>
                <a:gridCol w="8861624">
                  <a:extLst>
                    <a:ext uri="{9D8B030D-6E8A-4147-A177-3AD203B41FA5}">
                      <a16:colId xmlns:a16="http://schemas.microsoft.com/office/drawing/2014/main" val="3115244289"/>
                    </a:ext>
                  </a:extLst>
                </a:gridCol>
              </a:tblGrid>
              <a:tr h="1963394">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During this phase, the team reviews the deliverables, then compares and tests their quality to the intended. project outcome: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Closure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Initiating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Execution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 Phase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5430343"/>
                  </a:ext>
                </a:extLst>
              </a:tr>
              <a:tr h="163616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It defines a team’s and an organization’s culture: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Effective project closure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Effective project planning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Effective project execution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Effective project monitoring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3901942"/>
                  </a:ext>
                </a:extLst>
              </a:tr>
            </a:tbl>
          </a:graphicData>
        </a:graphic>
      </p:graphicFrame>
    </p:spTree>
    <p:extLst>
      <p:ext uri="{BB962C8B-B14F-4D97-AF65-F5344CB8AC3E}">
        <p14:creationId xmlns:p14="http://schemas.microsoft.com/office/powerpoint/2010/main" val="379524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F2277F7D-EAA8-BAEE-86A4-28F5B928150A}"/>
              </a:ext>
            </a:extLst>
          </p:cNvPr>
          <p:cNvGraphicFramePr>
            <a:graphicFrameLocks noGrp="1"/>
          </p:cNvGraphicFramePr>
          <p:nvPr>
            <p:extLst>
              <p:ext uri="{D42A27DB-BD31-4B8C-83A1-F6EECF244321}">
                <p14:modId xmlns:p14="http://schemas.microsoft.com/office/powerpoint/2010/main" val="948552717"/>
              </p:ext>
            </p:extLst>
          </p:nvPr>
        </p:nvGraphicFramePr>
        <p:xfrm>
          <a:off x="1367661" y="2239250"/>
          <a:ext cx="8915401" cy="3683354"/>
        </p:xfrm>
        <a:graphic>
          <a:graphicData uri="http://schemas.openxmlformats.org/drawingml/2006/table">
            <a:tbl>
              <a:tblPr firstRow="1" firstCol="1" bandRow="1"/>
              <a:tblGrid>
                <a:gridCol w="8915401">
                  <a:extLst>
                    <a:ext uri="{9D8B030D-6E8A-4147-A177-3AD203B41FA5}">
                      <a16:colId xmlns:a16="http://schemas.microsoft.com/office/drawing/2014/main" val="1485834444"/>
                    </a:ext>
                  </a:extLst>
                </a:gridCol>
              </a:tblGrid>
              <a:tr h="1718899">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Phases of the Project Closure Process are: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People Phase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5913298"/>
                  </a:ext>
                </a:extLst>
              </a:tr>
              <a:tr h="1964455">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creates a true sense of finality (and success) among the team and the organization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People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576864"/>
                  </a:ext>
                </a:extLst>
              </a:tr>
            </a:tbl>
          </a:graphicData>
        </a:graphic>
      </p:graphicFrame>
    </p:spTree>
    <p:extLst>
      <p:ext uri="{BB962C8B-B14F-4D97-AF65-F5344CB8AC3E}">
        <p14:creationId xmlns:p14="http://schemas.microsoft.com/office/powerpoint/2010/main" val="3138428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DE2739D3-080A-545D-1507-5752C012A0E7}"/>
              </a:ext>
            </a:extLst>
          </p:cNvPr>
          <p:cNvGraphicFramePr>
            <a:graphicFrameLocks noGrp="1"/>
          </p:cNvGraphicFramePr>
          <p:nvPr>
            <p:extLst>
              <p:ext uri="{D42A27DB-BD31-4B8C-83A1-F6EECF244321}">
                <p14:modId xmlns:p14="http://schemas.microsoft.com/office/powerpoint/2010/main" val="206978308"/>
              </p:ext>
            </p:extLst>
          </p:nvPr>
        </p:nvGraphicFramePr>
        <p:xfrm>
          <a:off x="1468607" y="2223738"/>
          <a:ext cx="8742083" cy="3594143"/>
        </p:xfrm>
        <a:graphic>
          <a:graphicData uri="http://schemas.openxmlformats.org/drawingml/2006/table">
            <a:tbl>
              <a:tblPr firstRow="1" firstCol="1" bandRow="1"/>
              <a:tblGrid>
                <a:gridCol w="8742083">
                  <a:extLst>
                    <a:ext uri="{9D8B030D-6E8A-4147-A177-3AD203B41FA5}">
                      <a16:colId xmlns:a16="http://schemas.microsoft.com/office/drawing/2014/main" val="1001359945"/>
                    </a:ext>
                  </a:extLst>
                </a:gridCol>
              </a:tblGrid>
              <a:tr h="1575529">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Consider what you’ve done, how you’ve done it, and what you’ve learned now that the project is complete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People Phase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81042505"/>
                  </a:ext>
                </a:extLst>
              </a:tr>
              <a:tr h="1765343">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Take the time to commemorate what you’ve accomplished as a team</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People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Phase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0037193"/>
                  </a:ext>
                </a:extLst>
              </a:tr>
            </a:tbl>
          </a:graphicData>
        </a:graphic>
      </p:graphicFrame>
    </p:spTree>
    <p:extLst>
      <p:ext uri="{BB962C8B-B14F-4D97-AF65-F5344CB8AC3E}">
        <p14:creationId xmlns:p14="http://schemas.microsoft.com/office/powerpoint/2010/main" val="1078545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B9BFC7D5-A3DA-10ED-1433-1A871262508E}"/>
              </a:ext>
            </a:extLst>
          </p:cNvPr>
          <p:cNvGraphicFramePr>
            <a:graphicFrameLocks noGrp="1"/>
          </p:cNvGraphicFramePr>
          <p:nvPr>
            <p:extLst>
              <p:ext uri="{D42A27DB-BD31-4B8C-83A1-F6EECF244321}">
                <p14:modId xmlns:p14="http://schemas.microsoft.com/office/powerpoint/2010/main" val="3322957077"/>
              </p:ext>
            </p:extLst>
          </p:nvPr>
        </p:nvGraphicFramePr>
        <p:xfrm>
          <a:off x="1644536" y="2143423"/>
          <a:ext cx="8558214" cy="3454556"/>
        </p:xfrm>
        <a:graphic>
          <a:graphicData uri="http://schemas.openxmlformats.org/drawingml/2006/table">
            <a:tbl>
              <a:tblPr firstRow="1" firstCol="1" bandRow="1"/>
              <a:tblGrid>
                <a:gridCol w="8558214">
                  <a:extLst>
                    <a:ext uri="{9D8B030D-6E8A-4147-A177-3AD203B41FA5}">
                      <a16:colId xmlns:a16="http://schemas.microsoft.com/office/drawing/2014/main" val="1590292419"/>
                    </a:ext>
                  </a:extLst>
                </a:gridCol>
              </a:tblGrid>
              <a:tr h="1378968">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part of the technical phase?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Tie-Up Loose Ends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Show Appreciation for Supporting Departments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Hold a Project Outcomes Meeting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9614822"/>
                  </a:ext>
                </a:extLst>
              </a:tr>
              <a:tr h="1930556">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learning phase includes: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Dedicate Time for Team Reflection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Document Lessons Learned</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Respond to Questions about the Current Project</a:t>
                      </a:r>
                    </a:p>
                    <a:p>
                      <a:pPr marL="0" marR="0" algn="just">
                        <a:spcBef>
                          <a:spcPts val="0"/>
                        </a:spcBef>
                        <a:spcAft>
                          <a:spcPts val="0"/>
                        </a:spcAft>
                      </a:pP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5081614"/>
                  </a:ext>
                </a:extLst>
              </a:tr>
            </a:tbl>
          </a:graphicData>
        </a:graphic>
      </p:graphicFrame>
    </p:spTree>
    <p:extLst>
      <p:ext uri="{BB962C8B-B14F-4D97-AF65-F5344CB8AC3E}">
        <p14:creationId xmlns:p14="http://schemas.microsoft.com/office/powerpoint/2010/main" val="2740638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DA254574-EE83-596C-CF8B-4DE789101CB7}"/>
              </a:ext>
            </a:extLst>
          </p:cNvPr>
          <p:cNvGraphicFramePr>
            <a:graphicFrameLocks noGrp="1"/>
          </p:cNvGraphicFramePr>
          <p:nvPr>
            <p:extLst>
              <p:ext uri="{D42A27DB-BD31-4B8C-83A1-F6EECF244321}">
                <p14:modId xmlns:p14="http://schemas.microsoft.com/office/powerpoint/2010/main" val="3153278472"/>
              </p:ext>
            </p:extLst>
          </p:nvPr>
        </p:nvGraphicFramePr>
        <p:xfrm>
          <a:off x="1644536" y="2205694"/>
          <a:ext cx="8522949" cy="3745914"/>
        </p:xfrm>
        <a:graphic>
          <a:graphicData uri="http://schemas.openxmlformats.org/drawingml/2006/table">
            <a:tbl>
              <a:tblPr firstRow="1" firstCol="1" bandRow="1"/>
              <a:tblGrid>
                <a:gridCol w="8522949">
                  <a:extLst>
                    <a:ext uri="{9D8B030D-6E8A-4147-A177-3AD203B41FA5}">
                      <a16:colId xmlns:a16="http://schemas.microsoft.com/office/drawing/2014/main" val="472960620"/>
                    </a:ext>
                  </a:extLst>
                </a:gridCol>
              </a:tblGrid>
              <a:tr h="187295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 Project Manager will close a Project for----</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Those include completing a Project on time and finishing it early.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Projects canceled.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Projects fail completely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6696245"/>
                  </a:ext>
                </a:extLst>
              </a:tr>
              <a:tr h="187295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Project Closure Deliverables include: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Competitor market share analysis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Software for tracking new leads and existing client contacts.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System for analyzing values-driven investments relative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2075279"/>
                  </a:ext>
                </a:extLst>
              </a:tr>
            </a:tbl>
          </a:graphicData>
        </a:graphic>
      </p:graphicFrame>
    </p:spTree>
    <p:extLst>
      <p:ext uri="{BB962C8B-B14F-4D97-AF65-F5344CB8AC3E}">
        <p14:creationId xmlns:p14="http://schemas.microsoft.com/office/powerpoint/2010/main" val="1665652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D3298543-7E30-F901-8F97-FCE5FB54CF5F}"/>
              </a:ext>
            </a:extLst>
          </p:cNvPr>
          <p:cNvGraphicFramePr>
            <a:graphicFrameLocks noGrp="1"/>
          </p:cNvGraphicFramePr>
          <p:nvPr>
            <p:extLst>
              <p:ext uri="{D42A27DB-BD31-4B8C-83A1-F6EECF244321}">
                <p14:modId xmlns:p14="http://schemas.microsoft.com/office/powerpoint/2010/main" val="2141459189"/>
              </p:ext>
            </p:extLst>
          </p:nvPr>
        </p:nvGraphicFramePr>
        <p:xfrm>
          <a:off x="1590736" y="2176272"/>
          <a:ext cx="8865807" cy="3804758"/>
        </p:xfrm>
        <a:graphic>
          <a:graphicData uri="http://schemas.openxmlformats.org/drawingml/2006/table">
            <a:tbl>
              <a:tblPr firstRow="1" firstCol="1" bandRow="1"/>
              <a:tblGrid>
                <a:gridCol w="8865807">
                  <a:extLst>
                    <a:ext uri="{9D8B030D-6E8A-4147-A177-3AD203B41FA5}">
                      <a16:colId xmlns:a16="http://schemas.microsoft.com/office/drawing/2014/main" val="1412026363"/>
                    </a:ext>
                  </a:extLst>
                </a:gridCol>
              </a:tblGrid>
              <a:tr h="1918366">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is not Project Closure Best Practices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Miscommunication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Focus on Interactivity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Create Space for Best Team Member Performance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Realize Inclusivity Is Essential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1835487"/>
                  </a:ext>
                </a:extLst>
              </a:tr>
              <a:tr h="1886392">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During project closure--------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team reviews the deliverables,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compares and tests its quality to the intended project outcome.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they share the deliverables with the project’s client</a:t>
                      </a:r>
                      <a:r>
                        <a:rPr lang="en-US" sz="2000" dirty="0">
                          <a:solidFill>
                            <a:srgbClr val="FF0000"/>
                          </a:solidFill>
                          <a:effectLst/>
                          <a:latin typeface="Alexandria"/>
                          <a:ea typeface="Times New Roman" panose="02020603050405020304" pitchFamily="18" charset="0"/>
                          <a:cs typeface="Arial" panose="020B0604020202020204" pitchFamily="34" charset="0"/>
                        </a:rPr>
                        <a:t>. </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3458178"/>
                  </a:ext>
                </a:extLst>
              </a:tr>
            </a:tbl>
          </a:graphicData>
        </a:graphic>
      </p:graphicFrame>
    </p:spTree>
    <p:extLst>
      <p:ext uri="{BB962C8B-B14F-4D97-AF65-F5344CB8AC3E}">
        <p14:creationId xmlns:p14="http://schemas.microsoft.com/office/powerpoint/2010/main" val="2366781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pic>
        <p:nvPicPr>
          <p:cNvPr id="6" name="Picture 5">
            <a:extLst>
              <a:ext uri="{FF2B5EF4-FFF2-40B4-BE49-F238E27FC236}">
                <a16:creationId xmlns:a16="http://schemas.microsoft.com/office/drawing/2014/main" id="{487714D2-9B7F-9242-53EE-9FBD393F2B39}"/>
              </a:ext>
            </a:extLst>
          </p:cNvPr>
          <p:cNvPicPr>
            <a:picLocks noChangeAspect="1"/>
          </p:cNvPicPr>
          <p:nvPr/>
        </p:nvPicPr>
        <p:blipFill rotWithShape="1">
          <a:blip r:embed="rId3"/>
          <a:srcRect l="22851" t="23529" r="23653" b="39626"/>
          <a:stretch/>
        </p:blipFill>
        <p:spPr>
          <a:xfrm>
            <a:off x="895800" y="1903342"/>
            <a:ext cx="10353892" cy="4009352"/>
          </a:xfrm>
          <a:prstGeom prst="rect">
            <a:avLst/>
          </a:prstGeom>
        </p:spPr>
      </p:pic>
    </p:spTree>
    <p:extLst>
      <p:ext uri="{BB962C8B-B14F-4D97-AF65-F5344CB8AC3E}">
        <p14:creationId xmlns:p14="http://schemas.microsoft.com/office/powerpoint/2010/main" val="2019460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pic>
        <p:nvPicPr>
          <p:cNvPr id="6" name="Picture 5">
            <a:extLst>
              <a:ext uri="{FF2B5EF4-FFF2-40B4-BE49-F238E27FC236}">
                <a16:creationId xmlns:a16="http://schemas.microsoft.com/office/drawing/2014/main" id="{1DB16B04-4AC0-3D59-4BC3-B8EC78D9464C}"/>
              </a:ext>
            </a:extLst>
          </p:cNvPr>
          <p:cNvPicPr>
            <a:picLocks noChangeAspect="1"/>
          </p:cNvPicPr>
          <p:nvPr/>
        </p:nvPicPr>
        <p:blipFill rotWithShape="1">
          <a:blip r:embed="rId3"/>
          <a:srcRect l="22851" t="52710" r="24531" b="11022"/>
          <a:stretch/>
        </p:blipFill>
        <p:spPr>
          <a:xfrm>
            <a:off x="617280" y="1902368"/>
            <a:ext cx="10812721" cy="4020236"/>
          </a:xfrm>
          <a:prstGeom prst="rect">
            <a:avLst/>
          </a:prstGeom>
        </p:spPr>
      </p:pic>
    </p:spTree>
    <p:extLst>
      <p:ext uri="{BB962C8B-B14F-4D97-AF65-F5344CB8AC3E}">
        <p14:creationId xmlns:p14="http://schemas.microsoft.com/office/powerpoint/2010/main" val="1613496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7754AA-D441-45D6-BF42-ABBAC8E546CD}"/>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739BB572-3A45-45C7-9A2F-FC71E68AE127}"/>
              </a:ext>
            </a:extLst>
          </p:cNvPr>
          <p:cNvSpPr>
            <a:spLocks noGrp="1"/>
          </p:cNvSpPr>
          <p:nvPr>
            <p:ph idx="1"/>
          </p:nvPr>
        </p:nvSpPr>
        <p:spPr/>
        <p:txBody>
          <a:bodyPr/>
          <a:lstStyle/>
          <a:p>
            <a:endParaRPr lang="fr-FR" dirty="0"/>
          </a:p>
        </p:txBody>
      </p:sp>
      <p:pic>
        <p:nvPicPr>
          <p:cNvPr id="3074" name="Picture 2" descr="Diego Ordaz by Fabiola Mata">
            <a:extLst>
              <a:ext uri="{FF2B5EF4-FFF2-40B4-BE49-F238E27FC236}">
                <a16:creationId xmlns:a16="http://schemas.microsoft.com/office/drawing/2014/main" id="{0EC601DF-3F2B-4047-AD66-9AFDDF8AD5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72854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B762AD9D-2E6C-447B-A31B-7D0C80C06C9C}"/>
</file>

<file path=customXml/itemProps2.xml><?xml version="1.0" encoding="utf-8"?>
<ds:datastoreItem xmlns:ds="http://schemas.openxmlformats.org/officeDocument/2006/customXml" ds:itemID="{D440C2EB-9B79-4992-8103-69BB70510028}"/>
</file>

<file path=customXml/itemProps3.xml><?xml version="1.0" encoding="utf-8"?>
<ds:datastoreItem xmlns:ds="http://schemas.openxmlformats.org/officeDocument/2006/customXml" ds:itemID="{FC6D5358-F1B7-4FA4-A9CD-8535FF8DEBBE}"/>
</file>

<file path=docProps/app.xml><?xml version="1.0" encoding="utf-8"?>
<Properties xmlns="http://schemas.openxmlformats.org/officeDocument/2006/extended-properties" xmlns:vt="http://schemas.openxmlformats.org/officeDocument/2006/docPropsVTypes">
  <TotalTime>695</TotalTime>
  <Words>1608</Words>
  <Application>Microsoft Office PowerPoint</Application>
  <PresentationFormat>Widescreen</PresentationFormat>
  <Paragraphs>195</Paragraphs>
  <Slides>40</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start</dc:creator>
  <cp:lastModifiedBy>Midocean</cp:lastModifiedBy>
  <cp:revision>37</cp:revision>
  <dcterms:created xsi:type="dcterms:W3CDTF">2023-04-29T09:08:23Z</dcterms:created>
  <dcterms:modified xsi:type="dcterms:W3CDTF">2025-08-06T08:39:14Z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r8>6800</vt:r8>
  </property>
  <property fmtid="{D5CDD505-2E9C-101B-9397-08002B2CF9AE}" pid="4" name="TriggerFlowInfo">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_ExtendedDescription">
    <vt:lpwstr/>
  </property>
</Properties>
</file>