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313" r:id="rId7"/>
    <p:sldId id="497" r:id="rId8"/>
    <p:sldId id="505" r:id="rId9"/>
    <p:sldId id="577" r:id="rId10"/>
    <p:sldId id="597" r:id="rId11"/>
    <p:sldId id="605" r:id="rId12"/>
    <p:sldId id="578" r:id="rId13"/>
    <p:sldId id="579" r:id="rId14"/>
    <p:sldId id="598" r:id="rId15"/>
    <p:sldId id="599" r:id="rId16"/>
    <p:sldId id="607" r:id="rId17"/>
    <p:sldId id="608" r:id="rId18"/>
    <p:sldId id="581" r:id="rId19"/>
    <p:sldId id="606" r:id="rId20"/>
    <p:sldId id="582" r:id="rId21"/>
    <p:sldId id="583" r:id="rId22"/>
    <p:sldId id="584" r:id="rId23"/>
    <p:sldId id="585" r:id="rId24"/>
    <p:sldId id="609" r:id="rId25"/>
    <p:sldId id="604" r:id="rId26"/>
    <p:sldId id="586" r:id="rId27"/>
    <p:sldId id="587" r:id="rId28"/>
    <p:sldId id="588" r:id="rId29"/>
    <p:sldId id="589" r:id="rId30"/>
    <p:sldId id="590" r:id="rId31"/>
    <p:sldId id="591" r:id="rId32"/>
    <p:sldId id="592" r:id="rId33"/>
    <p:sldId id="600" r:id="rId34"/>
    <p:sldId id="593" r:id="rId35"/>
    <p:sldId id="594" r:id="rId36"/>
    <p:sldId id="601" r:id="rId37"/>
    <p:sldId id="602" r:id="rId38"/>
    <p:sldId id="595" r:id="rId39"/>
    <p:sldId id="603" r:id="rId40"/>
    <p:sldId id="596" r:id="rId41"/>
    <p:sldId id="549" r:id="rId42"/>
    <p:sldId id="543" r:id="rId43"/>
    <p:sldId id="503"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7"/>
            <p14:sldId id="505"/>
            <p14:sldId id="577"/>
            <p14:sldId id="597"/>
            <p14:sldId id="605"/>
            <p14:sldId id="578"/>
            <p14:sldId id="579"/>
            <p14:sldId id="598"/>
            <p14:sldId id="599"/>
            <p14:sldId id="607"/>
            <p14:sldId id="608"/>
            <p14:sldId id="581"/>
            <p14:sldId id="606"/>
            <p14:sldId id="582"/>
            <p14:sldId id="583"/>
            <p14:sldId id="584"/>
            <p14:sldId id="585"/>
            <p14:sldId id="609"/>
            <p14:sldId id="604"/>
            <p14:sldId id="586"/>
            <p14:sldId id="587"/>
            <p14:sldId id="588"/>
            <p14:sldId id="589"/>
            <p14:sldId id="590"/>
            <p14:sldId id="591"/>
            <p14:sldId id="592"/>
            <p14:sldId id="600"/>
            <p14:sldId id="593"/>
            <p14:sldId id="594"/>
            <p14:sldId id="601"/>
            <p14:sldId id="602"/>
            <p14:sldId id="595"/>
            <p14:sldId id="603"/>
            <p14:sldId id="596"/>
            <p14:sldId id="549"/>
            <p14:sldId id="543"/>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65" autoAdjust="0"/>
    <p:restoredTop sz="95020" autoAdjust="0"/>
  </p:normalViewPr>
  <p:slideViewPr>
    <p:cSldViewPr snapToGrid="0">
      <p:cViewPr>
        <p:scale>
          <a:sx n="80" d="100"/>
          <a:sy n="80" d="100"/>
        </p:scale>
        <p:origin x="763" y="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5448C3-40AA-4998-AC6D-CD90140DE2B2}" type="doc">
      <dgm:prSet loTypeId="urn:microsoft.com/office/officeart/2005/8/layout/cycle3" loCatId="cycle" qsTypeId="urn:microsoft.com/office/officeart/2005/8/quickstyle/simple1" qsCatId="simple" csTypeId="urn:microsoft.com/office/officeart/2005/8/colors/colorful4" csCatId="colorful" phldr="1"/>
      <dgm:spPr/>
      <dgm:t>
        <a:bodyPr/>
        <a:lstStyle/>
        <a:p>
          <a:pPr rtl="1"/>
          <a:endParaRPr lang="ar-SA"/>
        </a:p>
      </dgm:t>
    </dgm:pt>
    <dgm:pt modelId="{7DC79C20-C1E8-40A2-852D-228A068AADE0}">
      <dgm:prSet phldrT="[نص]" custT="1"/>
      <dgm:spPr/>
      <dgm:t>
        <a:bodyPr/>
        <a:lstStyle/>
        <a:p>
          <a:pPr rtl="1"/>
          <a:r>
            <a:rPr lang="ar-SA" sz="2800" dirty="0" smtClean="0"/>
            <a:t>تحليل الفجوة والوضع الراهن</a:t>
          </a:r>
          <a:endParaRPr lang="ar-SA" sz="2800" dirty="0"/>
        </a:p>
      </dgm:t>
    </dgm:pt>
    <dgm:pt modelId="{4B5BEB74-0846-4F0F-9D42-DA6E32C30800}" type="parTrans" cxnId="{BEFEF402-9D40-44BA-A920-8B5D94F684EB}">
      <dgm:prSet/>
      <dgm:spPr/>
      <dgm:t>
        <a:bodyPr/>
        <a:lstStyle/>
        <a:p>
          <a:pPr rtl="1"/>
          <a:endParaRPr lang="ar-SA" sz="2800"/>
        </a:p>
      </dgm:t>
    </dgm:pt>
    <dgm:pt modelId="{53F28FA2-F4AF-47A8-9FD5-3D8DE80145E7}" type="sibTrans" cxnId="{BEFEF402-9D40-44BA-A920-8B5D94F684EB}">
      <dgm:prSet/>
      <dgm:spPr/>
      <dgm:t>
        <a:bodyPr/>
        <a:lstStyle/>
        <a:p>
          <a:pPr rtl="1"/>
          <a:endParaRPr lang="ar-SA" sz="2800"/>
        </a:p>
      </dgm:t>
    </dgm:pt>
    <dgm:pt modelId="{E9DB5E37-198B-468E-85B9-EBB3DCD3A1C4}">
      <dgm:prSet phldrT="[نص]" custT="1"/>
      <dgm:spPr/>
      <dgm:t>
        <a:bodyPr/>
        <a:lstStyle/>
        <a:p>
          <a:pPr rtl="1"/>
          <a:r>
            <a:rPr lang="ar-SA" sz="2800" dirty="0" smtClean="0"/>
            <a:t>صياغة الوعود والقيّم الجوهرية</a:t>
          </a:r>
          <a:endParaRPr lang="ar-SA" sz="2800" dirty="0"/>
        </a:p>
      </dgm:t>
    </dgm:pt>
    <dgm:pt modelId="{60668972-32A2-4CEC-A5BF-EDAA461ED459}" type="parTrans" cxnId="{48C68AE9-A428-4EA9-B2E1-F4CABD8CE6A5}">
      <dgm:prSet/>
      <dgm:spPr/>
      <dgm:t>
        <a:bodyPr/>
        <a:lstStyle/>
        <a:p>
          <a:pPr rtl="1"/>
          <a:endParaRPr lang="ar-SA" sz="2800"/>
        </a:p>
      </dgm:t>
    </dgm:pt>
    <dgm:pt modelId="{E788C132-17A6-4A14-966C-B854FCCF1EAB}" type="sibTrans" cxnId="{48C68AE9-A428-4EA9-B2E1-F4CABD8CE6A5}">
      <dgm:prSet/>
      <dgm:spPr/>
      <dgm:t>
        <a:bodyPr/>
        <a:lstStyle/>
        <a:p>
          <a:pPr rtl="1"/>
          <a:endParaRPr lang="ar-SA" sz="2800"/>
        </a:p>
      </dgm:t>
    </dgm:pt>
    <dgm:pt modelId="{73AB720A-DAC8-4918-97BF-675E6CFFDFF4}">
      <dgm:prSet phldrT="[نص]" custT="1"/>
      <dgm:spPr/>
      <dgm:t>
        <a:bodyPr/>
        <a:lstStyle/>
        <a:p>
          <a:pPr rtl="1"/>
          <a:r>
            <a:rPr lang="ar-SA" sz="2800" dirty="0" smtClean="0"/>
            <a:t>إدارة الاتصال الاستراتيجي والظهور</a:t>
          </a:r>
          <a:endParaRPr lang="ar-SA" sz="2800" dirty="0"/>
        </a:p>
      </dgm:t>
    </dgm:pt>
    <dgm:pt modelId="{5A0DA8D5-7590-4824-A964-CDCA8238C044}" type="parTrans" cxnId="{9BC81CD0-7C1F-4F1A-A616-0F63C81B7AFC}">
      <dgm:prSet/>
      <dgm:spPr/>
      <dgm:t>
        <a:bodyPr/>
        <a:lstStyle/>
        <a:p>
          <a:pPr rtl="1"/>
          <a:endParaRPr lang="ar-SA" sz="2800"/>
        </a:p>
      </dgm:t>
    </dgm:pt>
    <dgm:pt modelId="{C7445E51-2C4F-4ACD-99BC-D122980ED70B}" type="sibTrans" cxnId="{9BC81CD0-7C1F-4F1A-A616-0F63C81B7AFC}">
      <dgm:prSet/>
      <dgm:spPr/>
      <dgm:t>
        <a:bodyPr/>
        <a:lstStyle/>
        <a:p>
          <a:pPr rtl="1"/>
          <a:endParaRPr lang="ar-SA" sz="2800"/>
        </a:p>
      </dgm:t>
    </dgm:pt>
    <dgm:pt modelId="{568E7BF5-8772-400B-9FBA-C440DA789BDD}">
      <dgm:prSet phldrT="[نص]" custT="1"/>
      <dgm:spPr/>
      <dgm:t>
        <a:bodyPr/>
        <a:lstStyle/>
        <a:p>
          <a:pPr rtl="1"/>
          <a:r>
            <a:rPr lang="ar-SA" sz="2800" dirty="0" smtClean="0"/>
            <a:t>الاستدامة والقياس</a:t>
          </a:r>
          <a:endParaRPr lang="ar-SA" sz="2800" dirty="0"/>
        </a:p>
      </dgm:t>
    </dgm:pt>
    <dgm:pt modelId="{036FAEAA-D638-444E-B43E-A91577066834}" type="parTrans" cxnId="{56A40592-8236-46FF-9AC0-4A70A88A09A5}">
      <dgm:prSet/>
      <dgm:spPr/>
      <dgm:t>
        <a:bodyPr/>
        <a:lstStyle/>
        <a:p>
          <a:pPr rtl="1"/>
          <a:endParaRPr lang="ar-SA" sz="2800"/>
        </a:p>
      </dgm:t>
    </dgm:pt>
    <dgm:pt modelId="{646CE8D6-EC88-4812-BCB9-7F2E81B673ED}" type="sibTrans" cxnId="{56A40592-8236-46FF-9AC0-4A70A88A09A5}">
      <dgm:prSet/>
      <dgm:spPr/>
      <dgm:t>
        <a:bodyPr/>
        <a:lstStyle/>
        <a:p>
          <a:pPr rtl="1"/>
          <a:endParaRPr lang="ar-SA" sz="2800"/>
        </a:p>
      </dgm:t>
    </dgm:pt>
    <dgm:pt modelId="{12AA70EE-2713-408F-A6F9-09C17B100325}" type="pres">
      <dgm:prSet presAssocID="{6E5448C3-40AA-4998-AC6D-CD90140DE2B2}" presName="Name0" presStyleCnt="0">
        <dgm:presLayoutVars>
          <dgm:dir/>
          <dgm:resizeHandles val="exact"/>
        </dgm:presLayoutVars>
      </dgm:prSet>
      <dgm:spPr/>
      <dgm:t>
        <a:bodyPr/>
        <a:lstStyle/>
        <a:p>
          <a:pPr rtl="1"/>
          <a:endParaRPr lang="ar-SA"/>
        </a:p>
      </dgm:t>
    </dgm:pt>
    <dgm:pt modelId="{CA244672-9C00-46B5-9BA6-0B935A311CEC}" type="pres">
      <dgm:prSet presAssocID="{6E5448C3-40AA-4998-AC6D-CD90140DE2B2}" presName="cycle" presStyleCnt="0"/>
      <dgm:spPr/>
    </dgm:pt>
    <dgm:pt modelId="{8425772C-5170-4F71-BEB3-5D2E2CE02F86}" type="pres">
      <dgm:prSet presAssocID="{7DC79C20-C1E8-40A2-852D-228A068AADE0}" presName="nodeFirstNode" presStyleLbl="node1" presStyleIdx="0" presStyleCnt="4">
        <dgm:presLayoutVars>
          <dgm:bulletEnabled val="1"/>
        </dgm:presLayoutVars>
      </dgm:prSet>
      <dgm:spPr/>
      <dgm:t>
        <a:bodyPr/>
        <a:lstStyle/>
        <a:p>
          <a:pPr rtl="1"/>
          <a:endParaRPr lang="ar-SA"/>
        </a:p>
      </dgm:t>
    </dgm:pt>
    <dgm:pt modelId="{93373051-C1C5-44C4-BACA-0BA5C99CD3F2}" type="pres">
      <dgm:prSet presAssocID="{53F28FA2-F4AF-47A8-9FD5-3D8DE80145E7}" presName="sibTransFirstNode" presStyleLbl="bgShp" presStyleIdx="0" presStyleCnt="1"/>
      <dgm:spPr/>
      <dgm:t>
        <a:bodyPr/>
        <a:lstStyle/>
        <a:p>
          <a:pPr rtl="1"/>
          <a:endParaRPr lang="ar-SA"/>
        </a:p>
      </dgm:t>
    </dgm:pt>
    <dgm:pt modelId="{42CDB0A8-5D21-431B-9685-434258A01C58}" type="pres">
      <dgm:prSet presAssocID="{E9DB5E37-198B-468E-85B9-EBB3DCD3A1C4}" presName="nodeFollowingNodes" presStyleLbl="node1" presStyleIdx="1" presStyleCnt="4">
        <dgm:presLayoutVars>
          <dgm:bulletEnabled val="1"/>
        </dgm:presLayoutVars>
      </dgm:prSet>
      <dgm:spPr/>
      <dgm:t>
        <a:bodyPr/>
        <a:lstStyle/>
        <a:p>
          <a:pPr rtl="1"/>
          <a:endParaRPr lang="ar-SA"/>
        </a:p>
      </dgm:t>
    </dgm:pt>
    <dgm:pt modelId="{81934B7D-1CAE-4295-B9E3-334562B264EC}" type="pres">
      <dgm:prSet presAssocID="{73AB720A-DAC8-4918-97BF-675E6CFFDFF4}" presName="nodeFollowingNodes" presStyleLbl="node1" presStyleIdx="2" presStyleCnt="4" custScaleX="121772">
        <dgm:presLayoutVars>
          <dgm:bulletEnabled val="1"/>
        </dgm:presLayoutVars>
      </dgm:prSet>
      <dgm:spPr/>
      <dgm:t>
        <a:bodyPr/>
        <a:lstStyle/>
        <a:p>
          <a:pPr rtl="1"/>
          <a:endParaRPr lang="ar-SA"/>
        </a:p>
      </dgm:t>
    </dgm:pt>
    <dgm:pt modelId="{F49E210F-FD77-4C9E-9431-1432C910E90A}" type="pres">
      <dgm:prSet presAssocID="{568E7BF5-8772-400B-9FBA-C440DA789BDD}" presName="nodeFollowingNodes" presStyleLbl="node1" presStyleIdx="3" presStyleCnt="4">
        <dgm:presLayoutVars>
          <dgm:bulletEnabled val="1"/>
        </dgm:presLayoutVars>
      </dgm:prSet>
      <dgm:spPr/>
      <dgm:t>
        <a:bodyPr/>
        <a:lstStyle/>
        <a:p>
          <a:pPr rtl="1"/>
          <a:endParaRPr lang="ar-SA"/>
        </a:p>
      </dgm:t>
    </dgm:pt>
  </dgm:ptLst>
  <dgm:cxnLst>
    <dgm:cxn modelId="{BEFEF402-9D40-44BA-A920-8B5D94F684EB}" srcId="{6E5448C3-40AA-4998-AC6D-CD90140DE2B2}" destId="{7DC79C20-C1E8-40A2-852D-228A068AADE0}" srcOrd="0" destOrd="0" parTransId="{4B5BEB74-0846-4F0F-9D42-DA6E32C30800}" sibTransId="{53F28FA2-F4AF-47A8-9FD5-3D8DE80145E7}"/>
    <dgm:cxn modelId="{BD631B00-6DFF-4696-95A5-ADE92FB05C6B}" type="presOf" srcId="{6E5448C3-40AA-4998-AC6D-CD90140DE2B2}" destId="{12AA70EE-2713-408F-A6F9-09C17B100325}" srcOrd="0" destOrd="0" presId="urn:microsoft.com/office/officeart/2005/8/layout/cycle3"/>
    <dgm:cxn modelId="{32049B5A-AD54-4E12-9E21-24502BE030F1}" type="presOf" srcId="{73AB720A-DAC8-4918-97BF-675E6CFFDFF4}" destId="{81934B7D-1CAE-4295-B9E3-334562B264EC}" srcOrd="0" destOrd="0" presId="urn:microsoft.com/office/officeart/2005/8/layout/cycle3"/>
    <dgm:cxn modelId="{48C68AE9-A428-4EA9-B2E1-F4CABD8CE6A5}" srcId="{6E5448C3-40AA-4998-AC6D-CD90140DE2B2}" destId="{E9DB5E37-198B-468E-85B9-EBB3DCD3A1C4}" srcOrd="1" destOrd="0" parTransId="{60668972-32A2-4CEC-A5BF-EDAA461ED459}" sibTransId="{E788C132-17A6-4A14-966C-B854FCCF1EAB}"/>
    <dgm:cxn modelId="{F8E9B4C3-E571-4051-B25B-98335EFB8C3B}" type="presOf" srcId="{E9DB5E37-198B-468E-85B9-EBB3DCD3A1C4}" destId="{42CDB0A8-5D21-431B-9685-434258A01C58}" srcOrd="0" destOrd="0" presId="urn:microsoft.com/office/officeart/2005/8/layout/cycle3"/>
    <dgm:cxn modelId="{D51A0212-3B35-484D-BD99-3A49A4F0AECE}" type="presOf" srcId="{53F28FA2-F4AF-47A8-9FD5-3D8DE80145E7}" destId="{93373051-C1C5-44C4-BACA-0BA5C99CD3F2}" srcOrd="0" destOrd="0" presId="urn:microsoft.com/office/officeart/2005/8/layout/cycle3"/>
    <dgm:cxn modelId="{9BC81CD0-7C1F-4F1A-A616-0F63C81B7AFC}" srcId="{6E5448C3-40AA-4998-AC6D-CD90140DE2B2}" destId="{73AB720A-DAC8-4918-97BF-675E6CFFDFF4}" srcOrd="2" destOrd="0" parTransId="{5A0DA8D5-7590-4824-A964-CDCA8238C044}" sibTransId="{C7445E51-2C4F-4ACD-99BC-D122980ED70B}"/>
    <dgm:cxn modelId="{7250683A-3FE8-4744-8942-A820005C1BB7}" type="presOf" srcId="{568E7BF5-8772-400B-9FBA-C440DA789BDD}" destId="{F49E210F-FD77-4C9E-9431-1432C910E90A}" srcOrd="0" destOrd="0" presId="urn:microsoft.com/office/officeart/2005/8/layout/cycle3"/>
    <dgm:cxn modelId="{56A40592-8236-46FF-9AC0-4A70A88A09A5}" srcId="{6E5448C3-40AA-4998-AC6D-CD90140DE2B2}" destId="{568E7BF5-8772-400B-9FBA-C440DA789BDD}" srcOrd="3" destOrd="0" parTransId="{036FAEAA-D638-444E-B43E-A91577066834}" sibTransId="{646CE8D6-EC88-4812-BCB9-7F2E81B673ED}"/>
    <dgm:cxn modelId="{63AEB000-2479-462A-B48F-CADC1E0768F4}" type="presOf" srcId="{7DC79C20-C1E8-40A2-852D-228A068AADE0}" destId="{8425772C-5170-4F71-BEB3-5D2E2CE02F86}" srcOrd="0" destOrd="0" presId="urn:microsoft.com/office/officeart/2005/8/layout/cycle3"/>
    <dgm:cxn modelId="{DA0FC940-3CB0-4C48-A84D-D7CFFE4E98BE}" type="presParOf" srcId="{12AA70EE-2713-408F-A6F9-09C17B100325}" destId="{CA244672-9C00-46B5-9BA6-0B935A311CEC}" srcOrd="0" destOrd="0" presId="urn:microsoft.com/office/officeart/2005/8/layout/cycle3"/>
    <dgm:cxn modelId="{3C6D62E3-9C76-47FB-98F8-34016C63FB3C}" type="presParOf" srcId="{CA244672-9C00-46B5-9BA6-0B935A311CEC}" destId="{8425772C-5170-4F71-BEB3-5D2E2CE02F86}" srcOrd="0" destOrd="0" presId="urn:microsoft.com/office/officeart/2005/8/layout/cycle3"/>
    <dgm:cxn modelId="{CF0DF4B6-601B-480C-B4C0-4BFCC9E1B79D}" type="presParOf" srcId="{CA244672-9C00-46B5-9BA6-0B935A311CEC}" destId="{93373051-C1C5-44C4-BACA-0BA5C99CD3F2}" srcOrd="1" destOrd="0" presId="urn:microsoft.com/office/officeart/2005/8/layout/cycle3"/>
    <dgm:cxn modelId="{316DE84D-4ACD-4994-AD24-E56C680A7465}" type="presParOf" srcId="{CA244672-9C00-46B5-9BA6-0B935A311CEC}" destId="{42CDB0A8-5D21-431B-9685-434258A01C58}" srcOrd="2" destOrd="0" presId="urn:microsoft.com/office/officeart/2005/8/layout/cycle3"/>
    <dgm:cxn modelId="{A2EF5DCF-7CBE-4F78-BAA9-3FD39D3C2B5F}" type="presParOf" srcId="{CA244672-9C00-46B5-9BA6-0B935A311CEC}" destId="{81934B7D-1CAE-4295-B9E3-334562B264EC}" srcOrd="3" destOrd="0" presId="urn:microsoft.com/office/officeart/2005/8/layout/cycle3"/>
    <dgm:cxn modelId="{2FD6D6E6-4A0E-49EA-9A03-8265C786F95F}" type="presParOf" srcId="{CA244672-9C00-46B5-9BA6-0B935A311CEC}" destId="{F49E210F-FD77-4C9E-9431-1432C910E90A}" srcOrd="4"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4E9BB3C-3053-4B1D-A2C0-234768FE7D5A}" type="doc">
      <dgm:prSet loTypeId="urn:microsoft.com/office/officeart/2009/3/layout/IncreasingArrowsProcess" loCatId="process" qsTypeId="urn:microsoft.com/office/officeart/2005/8/quickstyle/3d3" qsCatId="3D" csTypeId="urn:microsoft.com/office/officeart/2005/8/colors/colorful4" csCatId="colorful" phldr="1"/>
      <dgm:spPr/>
      <dgm:t>
        <a:bodyPr/>
        <a:lstStyle/>
        <a:p>
          <a:pPr rtl="1"/>
          <a:endParaRPr lang="ar-SA"/>
        </a:p>
      </dgm:t>
    </dgm:pt>
    <dgm:pt modelId="{5DD178C5-2E23-466C-AA96-35A3E36268AC}">
      <dgm:prSet phldrT="[نص]" phldr="1" custT="1"/>
      <dgm:spPr/>
      <dgm:t>
        <a:bodyPr/>
        <a:lstStyle/>
        <a:p>
          <a:pPr rtl="1"/>
          <a:endParaRPr lang="ar-SA" sz="2800" dirty="0"/>
        </a:p>
      </dgm:t>
    </dgm:pt>
    <dgm:pt modelId="{9725D49A-2B6C-4C41-BBA0-1ED42246DBDA}" type="parTrans" cxnId="{CF804460-96F5-4EF1-A7DA-0BA75811147B}">
      <dgm:prSet/>
      <dgm:spPr/>
      <dgm:t>
        <a:bodyPr/>
        <a:lstStyle/>
        <a:p>
          <a:pPr rtl="1"/>
          <a:endParaRPr lang="ar-SA" sz="2800"/>
        </a:p>
      </dgm:t>
    </dgm:pt>
    <dgm:pt modelId="{1E979F8B-2F84-4920-ACD6-AD9773B5866E}" type="sibTrans" cxnId="{CF804460-96F5-4EF1-A7DA-0BA75811147B}">
      <dgm:prSet/>
      <dgm:spPr/>
      <dgm:t>
        <a:bodyPr/>
        <a:lstStyle/>
        <a:p>
          <a:pPr rtl="1"/>
          <a:endParaRPr lang="ar-SA" sz="2800"/>
        </a:p>
      </dgm:t>
    </dgm:pt>
    <dgm:pt modelId="{9C5AE072-B6F4-4E95-80C2-73BCC3CC0C42}">
      <dgm:prSet phldrT="[نص]" custT="1"/>
      <dgm:spPr/>
      <dgm:t>
        <a:bodyPr/>
        <a:lstStyle/>
        <a:p>
          <a:pPr rtl="1"/>
          <a:r>
            <a:rPr lang="ar-SA" sz="2800" dirty="0" smtClean="0">
              <a:effectLst/>
              <a:latin typeface="Alexandria"/>
              <a:ea typeface="Calibri" panose="020F0502020204030204" pitchFamily="34" charset="0"/>
            </a:rPr>
            <a:t>تحليل الأطراف المعنية </a:t>
          </a:r>
          <a:endParaRPr lang="ar-SA" sz="2800" dirty="0"/>
        </a:p>
      </dgm:t>
    </dgm:pt>
    <dgm:pt modelId="{AFDE0A0F-485C-40DE-854B-83C0910DFCF4}" type="parTrans" cxnId="{07816FC1-874F-46B3-8D43-4B078D93431F}">
      <dgm:prSet/>
      <dgm:spPr/>
      <dgm:t>
        <a:bodyPr/>
        <a:lstStyle/>
        <a:p>
          <a:pPr rtl="1"/>
          <a:endParaRPr lang="ar-SA" sz="2800"/>
        </a:p>
      </dgm:t>
    </dgm:pt>
    <dgm:pt modelId="{F7419317-A6EE-401F-A642-1C83E33F025E}" type="sibTrans" cxnId="{07816FC1-874F-46B3-8D43-4B078D93431F}">
      <dgm:prSet/>
      <dgm:spPr/>
      <dgm:t>
        <a:bodyPr/>
        <a:lstStyle/>
        <a:p>
          <a:pPr rtl="1"/>
          <a:endParaRPr lang="ar-SA" sz="2800"/>
        </a:p>
      </dgm:t>
    </dgm:pt>
    <dgm:pt modelId="{A14F0CE4-2168-4C51-9A31-AC388DA83A4C}">
      <dgm:prSet phldrT="[نص]" phldr="1" custT="1"/>
      <dgm:spPr/>
      <dgm:t>
        <a:bodyPr/>
        <a:lstStyle/>
        <a:p>
          <a:pPr rtl="1"/>
          <a:endParaRPr lang="ar-SA" sz="2800" dirty="0"/>
        </a:p>
      </dgm:t>
    </dgm:pt>
    <dgm:pt modelId="{B385FED5-1ABB-4657-859A-9D5EDE353C84}" type="parTrans" cxnId="{DD5469B8-3839-40BA-8039-DDDA07446B1C}">
      <dgm:prSet/>
      <dgm:spPr/>
      <dgm:t>
        <a:bodyPr/>
        <a:lstStyle/>
        <a:p>
          <a:pPr rtl="1"/>
          <a:endParaRPr lang="ar-SA" sz="2800"/>
        </a:p>
      </dgm:t>
    </dgm:pt>
    <dgm:pt modelId="{DACC04B0-124F-4878-8D45-A13472F5FE29}" type="sibTrans" cxnId="{DD5469B8-3839-40BA-8039-DDDA07446B1C}">
      <dgm:prSet/>
      <dgm:spPr/>
      <dgm:t>
        <a:bodyPr/>
        <a:lstStyle/>
        <a:p>
          <a:pPr rtl="1"/>
          <a:endParaRPr lang="ar-SA" sz="2800"/>
        </a:p>
      </dgm:t>
    </dgm:pt>
    <dgm:pt modelId="{684DA69E-068C-49D8-B9C0-4CE3394C874B}">
      <dgm:prSet phldrT="[نص]" custT="1"/>
      <dgm:spPr/>
      <dgm:t>
        <a:bodyPr/>
        <a:lstStyle/>
        <a:p>
          <a:pPr rtl="1"/>
          <a:r>
            <a:rPr lang="ar-SA" sz="2800" dirty="0" smtClean="0">
              <a:effectLst/>
              <a:latin typeface="Alexandria"/>
              <a:ea typeface="Calibri" panose="020F0502020204030204" pitchFamily="34" charset="0"/>
            </a:rPr>
            <a:t>اكتشاف فجوة السمعة </a:t>
          </a:r>
          <a:endParaRPr lang="ar-SA" sz="2800" dirty="0"/>
        </a:p>
      </dgm:t>
    </dgm:pt>
    <dgm:pt modelId="{82D9FE01-CEC1-4654-9561-0B265C506D7D}" type="parTrans" cxnId="{3C56E43C-4FD2-4D30-A66C-4ABDFD030509}">
      <dgm:prSet/>
      <dgm:spPr/>
      <dgm:t>
        <a:bodyPr/>
        <a:lstStyle/>
        <a:p>
          <a:pPr rtl="1"/>
          <a:endParaRPr lang="ar-SA" sz="2800"/>
        </a:p>
      </dgm:t>
    </dgm:pt>
    <dgm:pt modelId="{AA88C14B-1AA4-4CD9-88C3-396C2D320AA6}" type="sibTrans" cxnId="{3C56E43C-4FD2-4D30-A66C-4ABDFD030509}">
      <dgm:prSet/>
      <dgm:spPr/>
      <dgm:t>
        <a:bodyPr/>
        <a:lstStyle/>
        <a:p>
          <a:pPr rtl="1"/>
          <a:endParaRPr lang="ar-SA" sz="2800"/>
        </a:p>
      </dgm:t>
    </dgm:pt>
    <dgm:pt modelId="{4BAEA372-17B1-404B-A3A5-87358B20B031}">
      <dgm:prSet phldrT="[نص]" phldr="1" custT="1"/>
      <dgm:spPr/>
      <dgm:t>
        <a:bodyPr/>
        <a:lstStyle/>
        <a:p>
          <a:pPr rtl="1"/>
          <a:endParaRPr lang="ar-SA" sz="2800"/>
        </a:p>
      </dgm:t>
    </dgm:pt>
    <dgm:pt modelId="{CF8CC1F7-9B17-4BD8-8D7E-9FDBCC761A57}" type="parTrans" cxnId="{8D4DF2B1-CE34-495D-A2E5-28D00DC08508}">
      <dgm:prSet/>
      <dgm:spPr/>
      <dgm:t>
        <a:bodyPr/>
        <a:lstStyle/>
        <a:p>
          <a:pPr rtl="1"/>
          <a:endParaRPr lang="ar-SA" sz="2800"/>
        </a:p>
      </dgm:t>
    </dgm:pt>
    <dgm:pt modelId="{442CC5CE-8587-435F-AF63-271CB00B5591}" type="sibTrans" cxnId="{8D4DF2B1-CE34-495D-A2E5-28D00DC08508}">
      <dgm:prSet/>
      <dgm:spPr/>
      <dgm:t>
        <a:bodyPr/>
        <a:lstStyle/>
        <a:p>
          <a:pPr rtl="1"/>
          <a:endParaRPr lang="ar-SA" sz="2800"/>
        </a:p>
      </dgm:t>
    </dgm:pt>
    <dgm:pt modelId="{7B902689-2D3A-4B4B-812C-214D6F63E1E2}">
      <dgm:prSet phldrT="[نص]" custT="1"/>
      <dgm:spPr/>
      <dgm:t>
        <a:bodyPr/>
        <a:lstStyle/>
        <a:p>
          <a:pPr rtl="1"/>
          <a:r>
            <a:rPr lang="ar-SA" sz="2800" dirty="0" smtClean="0">
              <a:effectLst/>
              <a:latin typeface="Alexandria"/>
              <a:ea typeface="Calibri" panose="020F0502020204030204" pitchFamily="34" charset="0"/>
            </a:rPr>
            <a:t>أدوات المسح والتقييم</a:t>
          </a:r>
          <a:endParaRPr lang="ar-SA" sz="2800" dirty="0"/>
        </a:p>
      </dgm:t>
    </dgm:pt>
    <dgm:pt modelId="{91D98AA4-DE8D-4F93-89E6-C74ED920A6AD}" type="parTrans" cxnId="{E98E640C-C1FE-40F9-978A-3B1A800E2814}">
      <dgm:prSet/>
      <dgm:spPr/>
      <dgm:t>
        <a:bodyPr/>
        <a:lstStyle/>
        <a:p>
          <a:pPr rtl="1"/>
          <a:endParaRPr lang="ar-SA" sz="2800"/>
        </a:p>
      </dgm:t>
    </dgm:pt>
    <dgm:pt modelId="{D1DA08D5-DDBB-42A9-986B-508D8DC1AA3D}" type="sibTrans" cxnId="{E98E640C-C1FE-40F9-978A-3B1A800E2814}">
      <dgm:prSet/>
      <dgm:spPr/>
      <dgm:t>
        <a:bodyPr/>
        <a:lstStyle/>
        <a:p>
          <a:pPr rtl="1"/>
          <a:endParaRPr lang="ar-SA" sz="2800"/>
        </a:p>
      </dgm:t>
    </dgm:pt>
    <dgm:pt modelId="{DB2D226D-9669-4A93-AE4F-89765AB82373}" type="pres">
      <dgm:prSet presAssocID="{64E9BB3C-3053-4B1D-A2C0-234768FE7D5A}" presName="Name0" presStyleCnt="0">
        <dgm:presLayoutVars>
          <dgm:chMax val="5"/>
          <dgm:chPref val="5"/>
          <dgm:dir val="rev"/>
          <dgm:animLvl val="lvl"/>
        </dgm:presLayoutVars>
      </dgm:prSet>
      <dgm:spPr/>
      <dgm:t>
        <a:bodyPr/>
        <a:lstStyle/>
        <a:p>
          <a:pPr rtl="1"/>
          <a:endParaRPr lang="ar-SA"/>
        </a:p>
      </dgm:t>
    </dgm:pt>
    <dgm:pt modelId="{B2F14846-00C5-4B03-8F43-DB8A47967F1C}" type="pres">
      <dgm:prSet presAssocID="{5DD178C5-2E23-466C-AA96-35A3E36268AC}" presName="parentText1" presStyleLbl="node1" presStyleIdx="0" presStyleCnt="3" custScaleX="106289">
        <dgm:presLayoutVars>
          <dgm:chMax/>
          <dgm:chPref val="3"/>
          <dgm:bulletEnabled val="1"/>
        </dgm:presLayoutVars>
      </dgm:prSet>
      <dgm:spPr/>
      <dgm:t>
        <a:bodyPr/>
        <a:lstStyle/>
        <a:p>
          <a:pPr rtl="1"/>
          <a:endParaRPr lang="ar-SA"/>
        </a:p>
      </dgm:t>
    </dgm:pt>
    <dgm:pt modelId="{FEE52B52-7193-466F-9368-73B2685D2B1C}" type="pres">
      <dgm:prSet presAssocID="{5DD178C5-2E23-466C-AA96-35A3E36268AC}" presName="childText1" presStyleLbl="solidAlignAcc1" presStyleIdx="0" presStyleCnt="3" custScaleY="40564" custLinFactNeighborY="-30790">
        <dgm:presLayoutVars>
          <dgm:chMax val="0"/>
          <dgm:chPref val="0"/>
          <dgm:bulletEnabled val="1"/>
        </dgm:presLayoutVars>
      </dgm:prSet>
      <dgm:spPr/>
      <dgm:t>
        <a:bodyPr/>
        <a:lstStyle/>
        <a:p>
          <a:pPr rtl="1"/>
          <a:endParaRPr lang="ar-SA"/>
        </a:p>
      </dgm:t>
    </dgm:pt>
    <dgm:pt modelId="{3EBA4042-A80D-4AC6-B332-1EBF48B5F962}" type="pres">
      <dgm:prSet presAssocID="{A14F0CE4-2168-4C51-9A31-AC388DA83A4C}" presName="parentText2" presStyleLbl="node1" presStyleIdx="1" presStyleCnt="3">
        <dgm:presLayoutVars>
          <dgm:chMax/>
          <dgm:chPref val="3"/>
          <dgm:bulletEnabled val="1"/>
        </dgm:presLayoutVars>
      </dgm:prSet>
      <dgm:spPr/>
      <dgm:t>
        <a:bodyPr/>
        <a:lstStyle/>
        <a:p>
          <a:pPr rtl="1"/>
          <a:endParaRPr lang="ar-SA"/>
        </a:p>
      </dgm:t>
    </dgm:pt>
    <dgm:pt modelId="{35BE794E-5470-414F-9286-B14E3815199A}" type="pres">
      <dgm:prSet presAssocID="{A14F0CE4-2168-4C51-9A31-AC388DA83A4C}" presName="childText2" presStyleLbl="solidAlignAcc1" presStyleIdx="1" presStyleCnt="3" custScaleY="41987" custLinFactNeighborX="769" custLinFactNeighborY="-30955">
        <dgm:presLayoutVars>
          <dgm:chMax val="0"/>
          <dgm:chPref val="0"/>
          <dgm:bulletEnabled val="1"/>
        </dgm:presLayoutVars>
      </dgm:prSet>
      <dgm:spPr/>
      <dgm:t>
        <a:bodyPr/>
        <a:lstStyle/>
        <a:p>
          <a:pPr rtl="1"/>
          <a:endParaRPr lang="ar-SA"/>
        </a:p>
      </dgm:t>
    </dgm:pt>
    <dgm:pt modelId="{7F849E33-A81F-4672-B128-6AA01F55A056}" type="pres">
      <dgm:prSet presAssocID="{4BAEA372-17B1-404B-A3A5-87358B20B031}" presName="parentText3" presStyleLbl="node1" presStyleIdx="2" presStyleCnt="3">
        <dgm:presLayoutVars>
          <dgm:chMax/>
          <dgm:chPref val="3"/>
          <dgm:bulletEnabled val="1"/>
        </dgm:presLayoutVars>
      </dgm:prSet>
      <dgm:spPr/>
      <dgm:t>
        <a:bodyPr/>
        <a:lstStyle/>
        <a:p>
          <a:pPr rtl="1"/>
          <a:endParaRPr lang="ar-SA"/>
        </a:p>
      </dgm:t>
    </dgm:pt>
    <dgm:pt modelId="{4A0BF93B-73B2-49C2-B4F6-1B21D8CF75AB}" type="pres">
      <dgm:prSet presAssocID="{4BAEA372-17B1-404B-A3A5-87358B20B031}" presName="childText3" presStyleLbl="solidAlignAcc1" presStyleIdx="2" presStyleCnt="3" custScaleY="46115" custLinFactNeighborX="476" custLinFactNeighborY="-25971">
        <dgm:presLayoutVars>
          <dgm:chMax val="0"/>
          <dgm:chPref val="0"/>
          <dgm:bulletEnabled val="1"/>
        </dgm:presLayoutVars>
      </dgm:prSet>
      <dgm:spPr/>
      <dgm:t>
        <a:bodyPr/>
        <a:lstStyle/>
        <a:p>
          <a:pPr rtl="1"/>
          <a:endParaRPr lang="ar-SA"/>
        </a:p>
      </dgm:t>
    </dgm:pt>
  </dgm:ptLst>
  <dgm:cxnLst>
    <dgm:cxn modelId="{8D4DF2B1-CE34-495D-A2E5-28D00DC08508}" srcId="{64E9BB3C-3053-4B1D-A2C0-234768FE7D5A}" destId="{4BAEA372-17B1-404B-A3A5-87358B20B031}" srcOrd="2" destOrd="0" parTransId="{CF8CC1F7-9B17-4BD8-8D7E-9FDBCC761A57}" sibTransId="{442CC5CE-8587-435F-AF63-271CB00B5591}"/>
    <dgm:cxn modelId="{4C90DAEB-489F-4085-B0BD-A8677AC9CC9B}" type="presOf" srcId="{7B902689-2D3A-4B4B-812C-214D6F63E1E2}" destId="{4A0BF93B-73B2-49C2-B4F6-1B21D8CF75AB}" srcOrd="0" destOrd="0" presId="urn:microsoft.com/office/officeart/2009/3/layout/IncreasingArrowsProcess"/>
    <dgm:cxn modelId="{DD5469B8-3839-40BA-8039-DDDA07446B1C}" srcId="{64E9BB3C-3053-4B1D-A2C0-234768FE7D5A}" destId="{A14F0CE4-2168-4C51-9A31-AC388DA83A4C}" srcOrd="1" destOrd="0" parTransId="{B385FED5-1ABB-4657-859A-9D5EDE353C84}" sibTransId="{DACC04B0-124F-4878-8D45-A13472F5FE29}"/>
    <dgm:cxn modelId="{A98016B2-0549-4368-ABE0-70AA5A571286}" type="presOf" srcId="{A14F0CE4-2168-4C51-9A31-AC388DA83A4C}" destId="{3EBA4042-A80D-4AC6-B332-1EBF48B5F962}" srcOrd="0" destOrd="0" presId="urn:microsoft.com/office/officeart/2009/3/layout/IncreasingArrowsProcess"/>
    <dgm:cxn modelId="{3C56E43C-4FD2-4D30-A66C-4ABDFD030509}" srcId="{A14F0CE4-2168-4C51-9A31-AC388DA83A4C}" destId="{684DA69E-068C-49D8-B9C0-4CE3394C874B}" srcOrd="0" destOrd="0" parTransId="{82D9FE01-CEC1-4654-9561-0B265C506D7D}" sibTransId="{AA88C14B-1AA4-4CD9-88C3-396C2D320AA6}"/>
    <dgm:cxn modelId="{E98E640C-C1FE-40F9-978A-3B1A800E2814}" srcId="{4BAEA372-17B1-404B-A3A5-87358B20B031}" destId="{7B902689-2D3A-4B4B-812C-214D6F63E1E2}" srcOrd="0" destOrd="0" parTransId="{91D98AA4-DE8D-4F93-89E6-C74ED920A6AD}" sibTransId="{D1DA08D5-DDBB-42A9-986B-508D8DC1AA3D}"/>
    <dgm:cxn modelId="{73B9F0CB-9316-4EFD-838D-3AA2E31713BA}" type="presOf" srcId="{4BAEA372-17B1-404B-A3A5-87358B20B031}" destId="{7F849E33-A81F-4672-B128-6AA01F55A056}" srcOrd="0" destOrd="0" presId="urn:microsoft.com/office/officeart/2009/3/layout/IncreasingArrowsProcess"/>
    <dgm:cxn modelId="{916BBE3A-AC5B-4F69-A8CB-FD75A2E2D860}" type="presOf" srcId="{64E9BB3C-3053-4B1D-A2C0-234768FE7D5A}" destId="{DB2D226D-9669-4A93-AE4F-89765AB82373}" srcOrd="0" destOrd="0" presId="urn:microsoft.com/office/officeart/2009/3/layout/IncreasingArrowsProcess"/>
    <dgm:cxn modelId="{07816FC1-874F-46B3-8D43-4B078D93431F}" srcId="{5DD178C5-2E23-466C-AA96-35A3E36268AC}" destId="{9C5AE072-B6F4-4E95-80C2-73BCC3CC0C42}" srcOrd="0" destOrd="0" parTransId="{AFDE0A0F-485C-40DE-854B-83C0910DFCF4}" sibTransId="{F7419317-A6EE-401F-A642-1C83E33F025E}"/>
    <dgm:cxn modelId="{0EAF50CA-9399-4B7A-9BD6-07C281DE381C}" type="presOf" srcId="{9C5AE072-B6F4-4E95-80C2-73BCC3CC0C42}" destId="{FEE52B52-7193-466F-9368-73B2685D2B1C}" srcOrd="0" destOrd="0" presId="urn:microsoft.com/office/officeart/2009/3/layout/IncreasingArrowsProcess"/>
    <dgm:cxn modelId="{CF804460-96F5-4EF1-A7DA-0BA75811147B}" srcId="{64E9BB3C-3053-4B1D-A2C0-234768FE7D5A}" destId="{5DD178C5-2E23-466C-AA96-35A3E36268AC}" srcOrd="0" destOrd="0" parTransId="{9725D49A-2B6C-4C41-BBA0-1ED42246DBDA}" sibTransId="{1E979F8B-2F84-4920-ACD6-AD9773B5866E}"/>
    <dgm:cxn modelId="{1BD5F0AB-5F3D-452B-992B-5EDB554CCB7C}" type="presOf" srcId="{684DA69E-068C-49D8-B9C0-4CE3394C874B}" destId="{35BE794E-5470-414F-9286-B14E3815199A}" srcOrd="0" destOrd="0" presId="urn:microsoft.com/office/officeart/2009/3/layout/IncreasingArrowsProcess"/>
    <dgm:cxn modelId="{A59ACA5E-9DB3-4951-AF2D-B07C3221DA07}" type="presOf" srcId="{5DD178C5-2E23-466C-AA96-35A3E36268AC}" destId="{B2F14846-00C5-4B03-8F43-DB8A47967F1C}" srcOrd="0" destOrd="0" presId="urn:microsoft.com/office/officeart/2009/3/layout/IncreasingArrowsProcess"/>
    <dgm:cxn modelId="{AECD8A89-5D9E-45E3-821C-D54E8AE1069F}" type="presParOf" srcId="{DB2D226D-9669-4A93-AE4F-89765AB82373}" destId="{B2F14846-00C5-4B03-8F43-DB8A47967F1C}" srcOrd="0" destOrd="0" presId="urn:microsoft.com/office/officeart/2009/3/layout/IncreasingArrowsProcess"/>
    <dgm:cxn modelId="{CC66E7C3-A5E7-42EF-B648-91CA736C5490}" type="presParOf" srcId="{DB2D226D-9669-4A93-AE4F-89765AB82373}" destId="{FEE52B52-7193-466F-9368-73B2685D2B1C}" srcOrd="1" destOrd="0" presId="urn:microsoft.com/office/officeart/2009/3/layout/IncreasingArrowsProcess"/>
    <dgm:cxn modelId="{2BFD65BD-3C06-46C1-A453-685C9F2E28FB}" type="presParOf" srcId="{DB2D226D-9669-4A93-AE4F-89765AB82373}" destId="{3EBA4042-A80D-4AC6-B332-1EBF48B5F962}" srcOrd="2" destOrd="0" presId="urn:microsoft.com/office/officeart/2009/3/layout/IncreasingArrowsProcess"/>
    <dgm:cxn modelId="{709B583A-FD82-44D4-AF39-A5F391E8EF0E}" type="presParOf" srcId="{DB2D226D-9669-4A93-AE4F-89765AB82373}" destId="{35BE794E-5470-414F-9286-B14E3815199A}" srcOrd="3" destOrd="0" presId="urn:microsoft.com/office/officeart/2009/3/layout/IncreasingArrowsProcess"/>
    <dgm:cxn modelId="{CA83C453-10EC-4EC1-9C0C-8502C1D27F5C}" type="presParOf" srcId="{DB2D226D-9669-4A93-AE4F-89765AB82373}" destId="{7F849E33-A81F-4672-B128-6AA01F55A056}" srcOrd="4" destOrd="0" presId="urn:microsoft.com/office/officeart/2009/3/layout/IncreasingArrowsProcess"/>
    <dgm:cxn modelId="{346FB531-D4F4-4CA5-B196-BB1F97C6A5E6}" type="presParOf" srcId="{DB2D226D-9669-4A93-AE4F-89765AB82373}" destId="{4A0BF93B-73B2-49C2-B4F6-1B21D8CF75AB}" srcOrd="5"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30A3969-F2AF-402A-9DB7-A429D7CE0895}" type="doc">
      <dgm:prSet loTypeId="urn:microsoft.com/office/officeart/2005/8/layout/arrow2" loCatId="process" qsTypeId="urn:microsoft.com/office/officeart/2005/8/quickstyle/simple1" qsCatId="simple" csTypeId="urn:microsoft.com/office/officeart/2005/8/colors/colorful4" csCatId="colorful" phldr="1"/>
      <dgm:spPr/>
    </dgm:pt>
    <dgm:pt modelId="{DEE02469-0F93-4AE6-8385-D1CC570EFC32}">
      <dgm:prSet phldrT="[نص]" custT="1"/>
      <dgm:spPr/>
      <dgm:t>
        <a:bodyPr/>
        <a:lstStyle/>
        <a:p>
          <a:pPr rtl="1"/>
          <a:r>
            <a:rPr lang="ar-SA" sz="2800" dirty="0" smtClean="0">
              <a:effectLst/>
              <a:latin typeface="Alexandria"/>
              <a:ea typeface="Calibri" panose="020F0502020204030204" pitchFamily="34" charset="0"/>
            </a:rPr>
            <a:t>تحديد القيم الجوهرية</a:t>
          </a:r>
          <a:endParaRPr lang="ar-SA" sz="2800" dirty="0"/>
        </a:p>
      </dgm:t>
    </dgm:pt>
    <dgm:pt modelId="{DE67F80A-2CB0-45BD-A1E4-A2F9E62E8BD3}" type="parTrans" cxnId="{7A0BF948-A0EA-4BC2-A04A-04E8E3BE65C4}">
      <dgm:prSet/>
      <dgm:spPr/>
      <dgm:t>
        <a:bodyPr/>
        <a:lstStyle/>
        <a:p>
          <a:pPr rtl="1"/>
          <a:endParaRPr lang="ar-SA" sz="2800"/>
        </a:p>
      </dgm:t>
    </dgm:pt>
    <dgm:pt modelId="{7E26D69D-3CC9-4961-BD77-CCDA35EECDD1}" type="sibTrans" cxnId="{7A0BF948-A0EA-4BC2-A04A-04E8E3BE65C4}">
      <dgm:prSet/>
      <dgm:spPr/>
      <dgm:t>
        <a:bodyPr/>
        <a:lstStyle/>
        <a:p>
          <a:pPr rtl="1"/>
          <a:endParaRPr lang="ar-SA" sz="2800"/>
        </a:p>
      </dgm:t>
    </dgm:pt>
    <dgm:pt modelId="{9018FAC5-9420-4BC5-93F3-7078C2993EE7}">
      <dgm:prSet phldrT="[نص]" custT="1"/>
      <dgm:spPr/>
      <dgm:t>
        <a:bodyPr/>
        <a:lstStyle/>
        <a:p>
          <a:pPr rtl="1"/>
          <a:r>
            <a:rPr lang="ar-SA" sz="2800" dirty="0" smtClean="0">
              <a:latin typeface="Alexandria"/>
              <a:ea typeface="Calibri" panose="020F0502020204030204" pitchFamily="34" charset="0"/>
            </a:rPr>
            <a:t>مواءمة القيادة مع القيم</a:t>
          </a:r>
          <a:endParaRPr lang="ar-SA" sz="2800" dirty="0"/>
        </a:p>
      </dgm:t>
    </dgm:pt>
    <dgm:pt modelId="{33C9724F-8CBF-4964-9DE7-91F9F1984420}" type="parTrans" cxnId="{397C835F-9DF2-4712-8812-3F6B74F96D30}">
      <dgm:prSet/>
      <dgm:spPr/>
      <dgm:t>
        <a:bodyPr/>
        <a:lstStyle/>
        <a:p>
          <a:pPr rtl="1"/>
          <a:endParaRPr lang="ar-SA" sz="2800"/>
        </a:p>
      </dgm:t>
    </dgm:pt>
    <dgm:pt modelId="{862D3BDE-25DD-4BB7-B013-05E2E1616DF6}" type="sibTrans" cxnId="{397C835F-9DF2-4712-8812-3F6B74F96D30}">
      <dgm:prSet/>
      <dgm:spPr/>
      <dgm:t>
        <a:bodyPr/>
        <a:lstStyle/>
        <a:p>
          <a:pPr rtl="1"/>
          <a:endParaRPr lang="ar-SA" sz="2800"/>
        </a:p>
      </dgm:t>
    </dgm:pt>
    <dgm:pt modelId="{09FF21B9-4DB8-40AC-9342-370944AE957A}">
      <dgm:prSet phldrT="[نص]" custT="1"/>
      <dgm:spPr/>
      <dgm:t>
        <a:bodyPr/>
        <a:lstStyle/>
        <a:p>
          <a:pPr rtl="1"/>
          <a:r>
            <a:rPr lang="ar-SA" sz="2800" dirty="0" smtClean="0">
              <a:latin typeface="Alexandria"/>
              <a:ea typeface="Calibri" panose="020F0502020204030204" pitchFamily="34" charset="0"/>
            </a:rPr>
            <a:t>وضع ميثاق أخلاقي</a:t>
          </a:r>
          <a:endParaRPr lang="ar-SA" sz="2800" dirty="0"/>
        </a:p>
      </dgm:t>
    </dgm:pt>
    <dgm:pt modelId="{E67914C3-06B7-43CB-BE7C-859506D42DFB}" type="parTrans" cxnId="{84ECD0A2-8A5E-42FA-86DD-C01B8E953AF8}">
      <dgm:prSet/>
      <dgm:spPr/>
      <dgm:t>
        <a:bodyPr/>
        <a:lstStyle/>
        <a:p>
          <a:pPr rtl="1"/>
          <a:endParaRPr lang="ar-SA" sz="2800"/>
        </a:p>
      </dgm:t>
    </dgm:pt>
    <dgm:pt modelId="{FE5F4236-E277-4E12-A463-23DEA95C2D06}" type="sibTrans" cxnId="{84ECD0A2-8A5E-42FA-86DD-C01B8E953AF8}">
      <dgm:prSet/>
      <dgm:spPr/>
      <dgm:t>
        <a:bodyPr/>
        <a:lstStyle/>
        <a:p>
          <a:pPr rtl="1"/>
          <a:endParaRPr lang="ar-SA" sz="2800"/>
        </a:p>
      </dgm:t>
    </dgm:pt>
    <dgm:pt modelId="{41EDC80A-2C14-45BF-A2E7-69114B7BE2BE}">
      <dgm:prSet phldrT="[نص]" custT="1"/>
      <dgm:spPr/>
      <dgm:t>
        <a:bodyPr/>
        <a:lstStyle/>
        <a:p>
          <a:pPr rtl="1"/>
          <a:r>
            <a:rPr lang="ar-SA" sz="2800" dirty="0" smtClean="0">
              <a:latin typeface="Alexandria"/>
              <a:ea typeface="Calibri" panose="020F0502020204030204" pitchFamily="34" charset="0"/>
            </a:rPr>
            <a:t>تحويل القيم إلى وعود</a:t>
          </a:r>
          <a:endParaRPr lang="ar-SA" sz="2800" dirty="0"/>
        </a:p>
      </dgm:t>
    </dgm:pt>
    <dgm:pt modelId="{6F690E5F-4D71-426E-834E-9418D2E27FB9}" type="parTrans" cxnId="{49BE4588-BD0C-4DFE-B0A4-E5AEE29B1C01}">
      <dgm:prSet/>
      <dgm:spPr/>
      <dgm:t>
        <a:bodyPr/>
        <a:lstStyle/>
        <a:p>
          <a:pPr rtl="1"/>
          <a:endParaRPr lang="ar-SA" sz="2800"/>
        </a:p>
      </dgm:t>
    </dgm:pt>
    <dgm:pt modelId="{C4DB2D79-A828-4FC2-9242-80C0AD8CC280}" type="sibTrans" cxnId="{49BE4588-BD0C-4DFE-B0A4-E5AEE29B1C01}">
      <dgm:prSet/>
      <dgm:spPr/>
      <dgm:t>
        <a:bodyPr/>
        <a:lstStyle/>
        <a:p>
          <a:pPr rtl="1"/>
          <a:endParaRPr lang="ar-SA" sz="2800"/>
        </a:p>
      </dgm:t>
    </dgm:pt>
    <dgm:pt modelId="{5DD1BEDB-1FBE-488C-8C95-12C103662CF1}" type="pres">
      <dgm:prSet presAssocID="{830A3969-F2AF-402A-9DB7-A429D7CE0895}" presName="arrowDiagram" presStyleCnt="0">
        <dgm:presLayoutVars>
          <dgm:chMax val="5"/>
          <dgm:dir val="rev"/>
          <dgm:resizeHandles val="exact"/>
        </dgm:presLayoutVars>
      </dgm:prSet>
      <dgm:spPr/>
    </dgm:pt>
    <dgm:pt modelId="{458F9621-70A7-41AA-9ED9-CB8C0146F9D4}" type="pres">
      <dgm:prSet presAssocID="{830A3969-F2AF-402A-9DB7-A429D7CE0895}" presName="arrow" presStyleLbl="bgShp" presStyleIdx="0" presStyleCnt="1"/>
      <dgm:spPr/>
    </dgm:pt>
    <dgm:pt modelId="{EB5682C3-AD1E-419F-ABC1-AA0A49C01E46}" type="pres">
      <dgm:prSet presAssocID="{830A3969-F2AF-402A-9DB7-A429D7CE0895}" presName="arrowDiagram4" presStyleCnt="0"/>
      <dgm:spPr/>
    </dgm:pt>
    <dgm:pt modelId="{993EA7B4-2E8B-45B5-B64F-6710123CFB85}" type="pres">
      <dgm:prSet presAssocID="{DEE02469-0F93-4AE6-8385-D1CC570EFC32}" presName="bullet4a" presStyleLbl="node1" presStyleIdx="0" presStyleCnt="4"/>
      <dgm:spPr/>
    </dgm:pt>
    <dgm:pt modelId="{0E3BD038-AFA0-4F6D-95E9-DB8ADA71BB51}" type="pres">
      <dgm:prSet presAssocID="{DEE02469-0F93-4AE6-8385-D1CC570EFC32}" presName="textBox4a" presStyleLbl="revTx" presStyleIdx="0" presStyleCnt="4" custScaleX="188783">
        <dgm:presLayoutVars>
          <dgm:bulletEnabled val="1"/>
        </dgm:presLayoutVars>
      </dgm:prSet>
      <dgm:spPr/>
      <dgm:t>
        <a:bodyPr/>
        <a:lstStyle/>
        <a:p>
          <a:pPr rtl="1"/>
          <a:endParaRPr lang="ar-SA"/>
        </a:p>
      </dgm:t>
    </dgm:pt>
    <dgm:pt modelId="{61DF2EF4-263D-4677-A4F2-895266C9188D}" type="pres">
      <dgm:prSet presAssocID="{41EDC80A-2C14-45BF-A2E7-69114B7BE2BE}" presName="bullet4b" presStyleLbl="node1" presStyleIdx="1" presStyleCnt="4"/>
      <dgm:spPr/>
    </dgm:pt>
    <dgm:pt modelId="{B07179A7-E9CB-4D9A-A230-DBA0905BEF40}" type="pres">
      <dgm:prSet presAssocID="{41EDC80A-2C14-45BF-A2E7-69114B7BE2BE}" presName="textBox4b" presStyleLbl="revTx" presStyleIdx="1" presStyleCnt="4" custScaleX="134377">
        <dgm:presLayoutVars>
          <dgm:bulletEnabled val="1"/>
        </dgm:presLayoutVars>
      </dgm:prSet>
      <dgm:spPr/>
      <dgm:t>
        <a:bodyPr/>
        <a:lstStyle/>
        <a:p>
          <a:pPr rtl="1"/>
          <a:endParaRPr lang="ar-SA"/>
        </a:p>
      </dgm:t>
    </dgm:pt>
    <dgm:pt modelId="{E59E63C8-F3B3-41C3-AD28-3270B01BCE2B}" type="pres">
      <dgm:prSet presAssocID="{9018FAC5-9420-4BC5-93F3-7078C2993EE7}" presName="bullet4c" presStyleLbl="node1" presStyleIdx="2" presStyleCnt="4"/>
      <dgm:spPr/>
    </dgm:pt>
    <dgm:pt modelId="{67E5D831-C604-47DA-A404-963667BB9E0B}" type="pres">
      <dgm:prSet presAssocID="{9018FAC5-9420-4BC5-93F3-7078C2993EE7}" presName="textBox4c" presStyleLbl="revTx" presStyleIdx="2" presStyleCnt="4" custScaleX="141092">
        <dgm:presLayoutVars>
          <dgm:bulletEnabled val="1"/>
        </dgm:presLayoutVars>
      </dgm:prSet>
      <dgm:spPr/>
      <dgm:t>
        <a:bodyPr/>
        <a:lstStyle/>
        <a:p>
          <a:pPr rtl="1"/>
          <a:endParaRPr lang="ar-SA"/>
        </a:p>
      </dgm:t>
    </dgm:pt>
    <dgm:pt modelId="{ECB6D494-58C2-4611-A607-69157F80A338}" type="pres">
      <dgm:prSet presAssocID="{09FF21B9-4DB8-40AC-9342-370944AE957A}" presName="bullet4d" presStyleLbl="node1" presStyleIdx="3" presStyleCnt="4"/>
      <dgm:spPr/>
    </dgm:pt>
    <dgm:pt modelId="{3402D866-1BDD-4B76-9586-C3849CDDD198}" type="pres">
      <dgm:prSet presAssocID="{09FF21B9-4DB8-40AC-9342-370944AE957A}" presName="textBox4d" presStyleLbl="revTx" presStyleIdx="3" presStyleCnt="4" custScaleX="142300">
        <dgm:presLayoutVars>
          <dgm:bulletEnabled val="1"/>
        </dgm:presLayoutVars>
      </dgm:prSet>
      <dgm:spPr/>
      <dgm:t>
        <a:bodyPr/>
        <a:lstStyle/>
        <a:p>
          <a:pPr rtl="1"/>
          <a:endParaRPr lang="ar-SA"/>
        </a:p>
      </dgm:t>
    </dgm:pt>
  </dgm:ptLst>
  <dgm:cxnLst>
    <dgm:cxn modelId="{11FBF748-F2D6-47C7-BAFC-504DFCCD2DA9}" type="presOf" srcId="{830A3969-F2AF-402A-9DB7-A429D7CE0895}" destId="{5DD1BEDB-1FBE-488C-8C95-12C103662CF1}" srcOrd="0" destOrd="0" presId="urn:microsoft.com/office/officeart/2005/8/layout/arrow2"/>
    <dgm:cxn modelId="{4E4B1338-5DD9-46F0-B811-CF57AE2C9556}" type="presOf" srcId="{41EDC80A-2C14-45BF-A2E7-69114B7BE2BE}" destId="{B07179A7-E9CB-4D9A-A230-DBA0905BEF40}" srcOrd="0" destOrd="0" presId="urn:microsoft.com/office/officeart/2005/8/layout/arrow2"/>
    <dgm:cxn modelId="{7A0BF948-A0EA-4BC2-A04A-04E8E3BE65C4}" srcId="{830A3969-F2AF-402A-9DB7-A429D7CE0895}" destId="{DEE02469-0F93-4AE6-8385-D1CC570EFC32}" srcOrd="0" destOrd="0" parTransId="{DE67F80A-2CB0-45BD-A1E4-A2F9E62E8BD3}" sibTransId="{7E26D69D-3CC9-4961-BD77-CCDA35EECDD1}"/>
    <dgm:cxn modelId="{84ECD0A2-8A5E-42FA-86DD-C01B8E953AF8}" srcId="{830A3969-F2AF-402A-9DB7-A429D7CE0895}" destId="{09FF21B9-4DB8-40AC-9342-370944AE957A}" srcOrd="3" destOrd="0" parTransId="{E67914C3-06B7-43CB-BE7C-859506D42DFB}" sibTransId="{FE5F4236-E277-4E12-A463-23DEA95C2D06}"/>
    <dgm:cxn modelId="{59313728-8BCD-44E8-8361-8ED1CA9C42F8}" type="presOf" srcId="{9018FAC5-9420-4BC5-93F3-7078C2993EE7}" destId="{67E5D831-C604-47DA-A404-963667BB9E0B}" srcOrd="0" destOrd="0" presId="urn:microsoft.com/office/officeart/2005/8/layout/arrow2"/>
    <dgm:cxn modelId="{FAD1183E-DCE3-4296-861D-BA40A708A5E0}" type="presOf" srcId="{09FF21B9-4DB8-40AC-9342-370944AE957A}" destId="{3402D866-1BDD-4B76-9586-C3849CDDD198}" srcOrd="0" destOrd="0" presId="urn:microsoft.com/office/officeart/2005/8/layout/arrow2"/>
    <dgm:cxn modelId="{3F66C74A-382F-4256-B982-B7E26B3AAA8B}" type="presOf" srcId="{DEE02469-0F93-4AE6-8385-D1CC570EFC32}" destId="{0E3BD038-AFA0-4F6D-95E9-DB8ADA71BB51}" srcOrd="0" destOrd="0" presId="urn:microsoft.com/office/officeart/2005/8/layout/arrow2"/>
    <dgm:cxn modelId="{397C835F-9DF2-4712-8812-3F6B74F96D30}" srcId="{830A3969-F2AF-402A-9DB7-A429D7CE0895}" destId="{9018FAC5-9420-4BC5-93F3-7078C2993EE7}" srcOrd="2" destOrd="0" parTransId="{33C9724F-8CBF-4964-9DE7-91F9F1984420}" sibTransId="{862D3BDE-25DD-4BB7-B013-05E2E1616DF6}"/>
    <dgm:cxn modelId="{49BE4588-BD0C-4DFE-B0A4-E5AEE29B1C01}" srcId="{830A3969-F2AF-402A-9DB7-A429D7CE0895}" destId="{41EDC80A-2C14-45BF-A2E7-69114B7BE2BE}" srcOrd="1" destOrd="0" parTransId="{6F690E5F-4D71-426E-834E-9418D2E27FB9}" sibTransId="{C4DB2D79-A828-4FC2-9242-80C0AD8CC280}"/>
    <dgm:cxn modelId="{C7A2CA4A-1244-43EF-8053-0C08CAF329D6}" type="presParOf" srcId="{5DD1BEDB-1FBE-488C-8C95-12C103662CF1}" destId="{458F9621-70A7-41AA-9ED9-CB8C0146F9D4}" srcOrd="0" destOrd="0" presId="urn:microsoft.com/office/officeart/2005/8/layout/arrow2"/>
    <dgm:cxn modelId="{24CA3487-1097-48D5-9DF3-14E0A8BBF62D}" type="presParOf" srcId="{5DD1BEDB-1FBE-488C-8C95-12C103662CF1}" destId="{EB5682C3-AD1E-419F-ABC1-AA0A49C01E46}" srcOrd="1" destOrd="0" presId="urn:microsoft.com/office/officeart/2005/8/layout/arrow2"/>
    <dgm:cxn modelId="{BAEA64F1-1111-4530-A58C-DBF791D56F3E}" type="presParOf" srcId="{EB5682C3-AD1E-419F-ABC1-AA0A49C01E46}" destId="{993EA7B4-2E8B-45B5-B64F-6710123CFB85}" srcOrd="0" destOrd="0" presId="urn:microsoft.com/office/officeart/2005/8/layout/arrow2"/>
    <dgm:cxn modelId="{08BA3EAC-5002-4DD2-B6DF-D5A9CD46B1B4}" type="presParOf" srcId="{EB5682C3-AD1E-419F-ABC1-AA0A49C01E46}" destId="{0E3BD038-AFA0-4F6D-95E9-DB8ADA71BB51}" srcOrd="1" destOrd="0" presId="urn:microsoft.com/office/officeart/2005/8/layout/arrow2"/>
    <dgm:cxn modelId="{5E78FF6F-8B51-4CE5-AD9C-D47114B1CE16}" type="presParOf" srcId="{EB5682C3-AD1E-419F-ABC1-AA0A49C01E46}" destId="{61DF2EF4-263D-4677-A4F2-895266C9188D}" srcOrd="2" destOrd="0" presId="urn:microsoft.com/office/officeart/2005/8/layout/arrow2"/>
    <dgm:cxn modelId="{FF6CFB3F-1B86-4C1D-B668-75F0F7AB5E18}" type="presParOf" srcId="{EB5682C3-AD1E-419F-ABC1-AA0A49C01E46}" destId="{B07179A7-E9CB-4D9A-A230-DBA0905BEF40}" srcOrd="3" destOrd="0" presId="urn:microsoft.com/office/officeart/2005/8/layout/arrow2"/>
    <dgm:cxn modelId="{AD7BA976-78BC-4A1D-A0D8-F24A545099B1}" type="presParOf" srcId="{EB5682C3-AD1E-419F-ABC1-AA0A49C01E46}" destId="{E59E63C8-F3B3-41C3-AD28-3270B01BCE2B}" srcOrd="4" destOrd="0" presId="urn:microsoft.com/office/officeart/2005/8/layout/arrow2"/>
    <dgm:cxn modelId="{AE26CE4A-58D6-487A-89A4-0BE04BD8AF08}" type="presParOf" srcId="{EB5682C3-AD1E-419F-ABC1-AA0A49C01E46}" destId="{67E5D831-C604-47DA-A404-963667BB9E0B}" srcOrd="5" destOrd="0" presId="urn:microsoft.com/office/officeart/2005/8/layout/arrow2"/>
    <dgm:cxn modelId="{B0771249-6301-4760-9595-B5799A3EC800}" type="presParOf" srcId="{EB5682C3-AD1E-419F-ABC1-AA0A49C01E46}" destId="{ECB6D494-58C2-4611-A607-69157F80A338}" srcOrd="6" destOrd="0" presId="urn:microsoft.com/office/officeart/2005/8/layout/arrow2"/>
    <dgm:cxn modelId="{3BDF523B-5E75-4B97-8496-E25BE6035E6D}" type="presParOf" srcId="{EB5682C3-AD1E-419F-ABC1-AA0A49C01E46}" destId="{3402D866-1BDD-4B76-9586-C3849CDDD198}" srcOrd="7"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0E91F27-5C2F-4180-A044-A149928B02CF}" type="doc">
      <dgm:prSet loTypeId="urn:microsoft.com/office/officeart/2009/layout/CircleArrowProcess" loCatId="process" qsTypeId="urn:microsoft.com/office/officeart/2005/8/quickstyle/simple1" qsCatId="simple" csTypeId="urn:microsoft.com/office/officeart/2005/8/colors/colorful4" csCatId="colorful" phldr="1"/>
      <dgm:spPr/>
      <dgm:t>
        <a:bodyPr/>
        <a:lstStyle/>
        <a:p>
          <a:pPr rtl="1"/>
          <a:endParaRPr lang="ar-SA"/>
        </a:p>
      </dgm:t>
    </dgm:pt>
    <dgm:pt modelId="{A95F493D-1311-4420-A2C8-D84078680166}">
      <dgm:prSet phldrT="[نص]" custT="1"/>
      <dgm:spPr/>
      <dgm:t>
        <a:bodyPr/>
        <a:lstStyle/>
        <a:p>
          <a:pPr rtl="1"/>
          <a:r>
            <a:rPr lang="ar-SA" sz="2800" dirty="0" smtClean="0">
              <a:effectLst/>
              <a:latin typeface="Alexandria"/>
              <a:ea typeface="Calibri" panose="020F0502020204030204" pitchFamily="34" charset="0"/>
            </a:rPr>
            <a:t>توحيد الرسالة </a:t>
          </a:r>
          <a:endParaRPr lang="ar-SA" sz="2800" dirty="0"/>
        </a:p>
      </dgm:t>
    </dgm:pt>
    <dgm:pt modelId="{81486C78-00F6-4419-BB04-B6DEF5A2DF91}" type="parTrans" cxnId="{AB3C9147-E22E-402C-86A4-46DD03DFCB20}">
      <dgm:prSet/>
      <dgm:spPr/>
      <dgm:t>
        <a:bodyPr/>
        <a:lstStyle/>
        <a:p>
          <a:pPr rtl="1"/>
          <a:endParaRPr lang="ar-SA" sz="2800"/>
        </a:p>
      </dgm:t>
    </dgm:pt>
    <dgm:pt modelId="{D1611DA9-00FC-4D59-8FA6-13F58BAE48E6}" type="sibTrans" cxnId="{AB3C9147-E22E-402C-86A4-46DD03DFCB20}">
      <dgm:prSet/>
      <dgm:spPr/>
      <dgm:t>
        <a:bodyPr/>
        <a:lstStyle/>
        <a:p>
          <a:pPr rtl="1"/>
          <a:endParaRPr lang="ar-SA" sz="2800"/>
        </a:p>
      </dgm:t>
    </dgm:pt>
    <dgm:pt modelId="{7AA696D3-A38C-41BA-9B9A-DDE2E9ACB7E6}">
      <dgm:prSet phldrT="[نص]" custT="1"/>
      <dgm:spPr/>
      <dgm:t>
        <a:bodyPr/>
        <a:lstStyle/>
        <a:p>
          <a:pPr rtl="1"/>
          <a:r>
            <a:rPr lang="ar-SA" sz="2800" dirty="0" smtClean="0">
              <a:effectLst/>
              <a:latin typeface="Alexandria"/>
              <a:ea typeface="Calibri" panose="020F0502020204030204" pitchFamily="34" charset="0"/>
            </a:rPr>
            <a:t>إدارة السمعة الرقمية </a:t>
          </a:r>
          <a:endParaRPr lang="ar-SA" sz="2800" dirty="0"/>
        </a:p>
      </dgm:t>
    </dgm:pt>
    <dgm:pt modelId="{42428772-826B-4440-879B-9D64EABB3769}" type="parTrans" cxnId="{6D72DC16-7F4B-499E-B0F9-94CA15738C40}">
      <dgm:prSet/>
      <dgm:spPr/>
      <dgm:t>
        <a:bodyPr/>
        <a:lstStyle/>
        <a:p>
          <a:pPr rtl="1"/>
          <a:endParaRPr lang="ar-SA" sz="2800"/>
        </a:p>
      </dgm:t>
    </dgm:pt>
    <dgm:pt modelId="{33FA23DE-3660-4E0F-A369-A73F5FF99140}" type="sibTrans" cxnId="{6D72DC16-7F4B-499E-B0F9-94CA15738C40}">
      <dgm:prSet/>
      <dgm:spPr/>
      <dgm:t>
        <a:bodyPr/>
        <a:lstStyle/>
        <a:p>
          <a:pPr rtl="1"/>
          <a:endParaRPr lang="ar-SA" sz="2800"/>
        </a:p>
      </dgm:t>
    </dgm:pt>
    <dgm:pt modelId="{42129AE0-713E-487D-A06A-2E49C99A0990}">
      <dgm:prSet phldrT="[نص]" custT="1"/>
      <dgm:spPr/>
      <dgm:t>
        <a:bodyPr/>
        <a:lstStyle/>
        <a:p>
          <a:pPr rtl="1"/>
          <a:r>
            <a:rPr lang="ar-SA" sz="2800" dirty="0" smtClean="0">
              <a:effectLst/>
              <a:latin typeface="Alexandria"/>
              <a:ea typeface="Calibri" panose="020F0502020204030204" pitchFamily="34" charset="0"/>
            </a:rPr>
            <a:t>بناء سفراء السمعة</a:t>
          </a:r>
          <a:endParaRPr lang="ar-SA" sz="2800" dirty="0"/>
        </a:p>
      </dgm:t>
    </dgm:pt>
    <dgm:pt modelId="{5175DCFF-650C-4AF6-91EA-12673726FF98}" type="parTrans" cxnId="{D3D70539-D896-41DD-8F28-A58D8287FDD7}">
      <dgm:prSet/>
      <dgm:spPr/>
      <dgm:t>
        <a:bodyPr/>
        <a:lstStyle/>
        <a:p>
          <a:pPr rtl="1"/>
          <a:endParaRPr lang="ar-SA" sz="2800"/>
        </a:p>
      </dgm:t>
    </dgm:pt>
    <dgm:pt modelId="{CDEEBB94-E30F-42AF-B717-E523B74BB4DF}" type="sibTrans" cxnId="{D3D70539-D896-41DD-8F28-A58D8287FDD7}">
      <dgm:prSet/>
      <dgm:spPr/>
      <dgm:t>
        <a:bodyPr/>
        <a:lstStyle/>
        <a:p>
          <a:pPr rtl="1"/>
          <a:endParaRPr lang="ar-SA" sz="2800"/>
        </a:p>
      </dgm:t>
    </dgm:pt>
    <dgm:pt modelId="{604C608A-598D-4953-9E77-00DA80C3CAE7}" type="pres">
      <dgm:prSet presAssocID="{70E91F27-5C2F-4180-A044-A149928B02CF}" presName="Name0" presStyleCnt="0">
        <dgm:presLayoutVars>
          <dgm:chMax val="7"/>
          <dgm:chPref val="7"/>
          <dgm:dir val="rev"/>
          <dgm:animLvl val="lvl"/>
        </dgm:presLayoutVars>
      </dgm:prSet>
      <dgm:spPr/>
      <dgm:t>
        <a:bodyPr/>
        <a:lstStyle/>
        <a:p>
          <a:pPr rtl="1"/>
          <a:endParaRPr lang="ar-SA"/>
        </a:p>
      </dgm:t>
    </dgm:pt>
    <dgm:pt modelId="{4A9C28C7-9AB5-4FC7-85D5-084AE11137D3}" type="pres">
      <dgm:prSet presAssocID="{A95F493D-1311-4420-A2C8-D84078680166}" presName="Accent1" presStyleCnt="0"/>
      <dgm:spPr/>
    </dgm:pt>
    <dgm:pt modelId="{C3861408-CB22-466D-9C18-E4513327C0BB}" type="pres">
      <dgm:prSet presAssocID="{A95F493D-1311-4420-A2C8-D84078680166}" presName="Accent" presStyleLbl="node1" presStyleIdx="0" presStyleCnt="3"/>
      <dgm:spPr/>
    </dgm:pt>
    <dgm:pt modelId="{1768A837-A82C-448B-A76B-46E2EE15D458}" type="pres">
      <dgm:prSet presAssocID="{A95F493D-1311-4420-A2C8-D84078680166}" presName="Parent1" presStyleLbl="revTx" presStyleIdx="0" presStyleCnt="3">
        <dgm:presLayoutVars>
          <dgm:chMax val="1"/>
          <dgm:chPref val="1"/>
          <dgm:bulletEnabled val="1"/>
        </dgm:presLayoutVars>
      </dgm:prSet>
      <dgm:spPr/>
      <dgm:t>
        <a:bodyPr/>
        <a:lstStyle/>
        <a:p>
          <a:pPr rtl="1"/>
          <a:endParaRPr lang="ar-SA"/>
        </a:p>
      </dgm:t>
    </dgm:pt>
    <dgm:pt modelId="{301DC93E-46BA-4E52-93A0-52015CC674A4}" type="pres">
      <dgm:prSet presAssocID="{7AA696D3-A38C-41BA-9B9A-DDE2E9ACB7E6}" presName="Accent2" presStyleCnt="0"/>
      <dgm:spPr/>
    </dgm:pt>
    <dgm:pt modelId="{CFD61D97-B60F-4B1A-9290-0B6AAA596C1F}" type="pres">
      <dgm:prSet presAssocID="{7AA696D3-A38C-41BA-9B9A-DDE2E9ACB7E6}" presName="Accent" presStyleLbl="node1" presStyleIdx="1" presStyleCnt="3"/>
      <dgm:spPr/>
    </dgm:pt>
    <dgm:pt modelId="{CC16F982-BADE-4470-B436-852A3529A784}" type="pres">
      <dgm:prSet presAssocID="{7AA696D3-A38C-41BA-9B9A-DDE2E9ACB7E6}" presName="Parent2" presStyleLbl="revTx" presStyleIdx="1" presStyleCnt="3" custScaleX="157752">
        <dgm:presLayoutVars>
          <dgm:chMax val="1"/>
          <dgm:chPref val="1"/>
          <dgm:bulletEnabled val="1"/>
        </dgm:presLayoutVars>
      </dgm:prSet>
      <dgm:spPr/>
      <dgm:t>
        <a:bodyPr/>
        <a:lstStyle/>
        <a:p>
          <a:pPr rtl="1"/>
          <a:endParaRPr lang="ar-SA"/>
        </a:p>
      </dgm:t>
    </dgm:pt>
    <dgm:pt modelId="{ADCD2D57-AD2D-4A93-840C-463E1391C37D}" type="pres">
      <dgm:prSet presAssocID="{42129AE0-713E-487D-A06A-2E49C99A0990}" presName="Accent3" presStyleCnt="0"/>
      <dgm:spPr/>
    </dgm:pt>
    <dgm:pt modelId="{EE146415-F562-48CA-B331-0136CD044F13}" type="pres">
      <dgm:prSet presAssocID="{42129AE0-713E-487D-A06A-2E49C99A0990}" presName="Accent" presStyleLbl="node1" presStyleIdx="2" presStyleCnt="3"/>
      <dgm:spPr/>
    </dgm:pt>
    <dgm:pt modelId="{DF643E55-1B59-47D7-BDC7-67B348FB5743}" type="pres">
      <dgm:prSet presAssocID="{42129AE0-713E-487D-A06A-2E49C99A0990}" presName="Parent3" presStyleLbl="revTx" presStyleIdx="2" presStyleCnt="3">
        <dgm:presLayoutVars>
          <dgm:chMax val="1"/>
          <dgm:chPref val="1"/>
          <dgm:bulletEnabled val="1"/>
        </dgm:presLayoutVars>
      </dgm:prSet>
      <dgm:spPr/>
      <dgm:t>
        <a:bodyPr/>
        <a:lstStyle/>
        <a:p>
          <a:pPr rtl="1"/>
          <a:endParaRPr lang="ar-SA"/>
        </a:p>
      </dgm:t>
    </dgm:pt>
  </dgm:ptLst>
  <dgm:cxnLst>
    <dgm:cxn modelId="{C4E1A4D0-9C1C-4D6F-8AF4-FD518D8175FD}" type="presOf" srcId="{42129AE0-713E-487D-A06A-2E49C99A0990}" destId="{DF643E55-1B59-47D7-BDC7-67B348FB5743}" srcOrd="0" destOrd="0" presId="urn:microsoft.com/office/officeart/2009/layout/CircleArrowProcess"/>
    <dgm:cxn modelId="{AB3C9147-E22E-402C-86A4-46DD03DFCB20}" srcId="{70E91F27-5C2F-4180-A044-A149928B02CF}" destId="{A95F493D-1311-4420-A2C8-D84078680166}" srcOrd="0" destOrd="0" parTransId="{81486C78-00F6-4419-BB04-B6DEF5A2DF91}" sibTransId="{D1611DA9-00FC-4D59-8FA6-13F58BAE48E6}"/>
    <dgm:cxn modelId="{6D72DC16-7F4B-499E-B0F9-94CA15738C40}" srcId="{70E91F27-5C2F-4180-A044-A149928B02CF}" destId="{7AA696D3-A38C-41BA-9B9A-DDE2E9ACB7E6}" srcOrd="1" destOrd="0" parTransId="{42428772-826B-4440-879B-9D64EABB3769}" sibTransId="{33FA23DE-3660-4E0F-A369-A73F5FF99140}"/>
    <dgm:cxn modelId="{98E163DB-B14E-4F27-B3AE-D2BBF7B70184}" type="presOf" srcId="{70E91F27-5C2F-4180-A044-A149928B02CF}" destId="{604C608A-598D-4953-9E77-00DA80C3CAE7}" srcOrd="0" destOrd="0" presId="urn:microsoft.com/office/officeart/2009/layout/CircleArrowProcess"/>
    <dgm:cxn modelId="{D406A4DD-83E7-4647-995D-88A808617DE1}" type="presOf" srcId="{7AA696D3-A38C-41BA-9B9A-DDE2E9ACB7E6}" destId="{CC16F982-BADE-4470-B436-852A3529A784}" srcOrd="0" destOrd="0" presId="urn:microsoft.com/office/officeart/2009/layout/CircleArrowProcess"/>
    <dgm:cxn modelId="{8A52E994-BE6F-4265-904C-1A6B6F35775F}" type="presOf" srcId="{A95F493D-1311-4420-A2C8-D84078680166}" destId="{1768A837-A82C-448B-A76B-46E2EE15D458}" srcOrd="0" destOrd="0" presId="urn:microsoft.com/office/officeart/2009/layout/CircleArrowProcess"/>
    <dgm:cxn modelId="{D3D70539-D896-41DD-8F28-A58D8287FDD7}" srcId="{70E91F27-5C2F-4180-A044-A149928B02CF}" destId="{42129AE0-713E-487D-A06A-2E49C99A0990}" srcOrd="2" destOrd="0" parTransId="{5175DCFF-650C-4AF6-91EA-12673726FF98}" sibTransId="{CDEEBB94-E30F-42AF-B717-E523B74BB4DF}"/>
    <dgm:cxn modelId="{BF94B3B4-E660-4A0F-A292-96DFEBDA72C0}" type="presParOf" srcId="{604C608A-598D-4953-9E77-00DA80C3CAE7}" destId="{4A9C28C7-9AB5-4FC7-85D5-084AE11137D3}" srcOrd="0" destOrd="0" presId="urn:microsoft.com/office/officeart/2009/layout/CircleArrowProcess"/>
    <dgm:cxn modelId="{CFB7C305-34EA-4DB8-A38D-E4449EE9A6B8}" type="presParOf" srcId="{4A9C28C7-9AB5-4FC7-85D5-084AE11137D3}" destId="{C3861408-CB22-466D-9C18-E4513327C0BB}" srcOrd="0" destOrd="0" presId="urn:microsoft.com/office/officeart/2009/layout/CircleArrowProcess"/>
    <dgm:cxn modelId="{D40945E0-DA83-4B37-BC95-5A6E5B7C7A1A}" type="presParOf" srcId="{604C608A-598D-4953-9E77-00DA80C3CAE7}" destId="{1768A837-A82C-448B-A76B-46E2EE15D458}" srcOrd="1" destOrd="0" presId="urn:microsoft.com/office/officeart/2009/layout/CircleArrowProcess"/>
    <dgm:cxn modelId="{3398DE0C-4477-4159-9FDE-74DEC1C4365B}" type="presParOf" srcId="{604C608A-598D-4953-9E77-00DA80C3CAE7}" destId="{301DC93E-46BA-4E52-93A0-52015CC674A4}" srcOrd="2" destOrd="0" presId="urn:microsoft.com/office/officeart/2009/layout/CircleArrowProcess"/>
    <dgm:cxn modelId="{1E5D83DD-6DE9-4205-8C72-B68E8B324EEC}" type="presParOf" srcId="{301DC93E-46BA-4E52-93A0-52015CC674A4}" destId="{CFD61D97-B60F-4B1A-9290-0B6AAA596C1F}" srcOrd="0" destOrd="0" presId="urn:microsoft.com/office/officeart/2009/layout/CircleArrowProcess"/>
    <dgm:cxn modelId="{27549B85-EFB9-4C40-8C77-7C7E4A3A9160}" type="presParOf" srcId="{604C608A-598D-4953-9E77-00DA80C3CAE7}" destId="{CC16F982-BADE-4470-B436-852A3529A784}" srcOrd="3" destOrd="0" presId="urn:microsoft.com/office/officeart/2009/layout/CircleArrowProcess"/>
    <dgm:cxn modelId="{5986CDA2-A2F8-4CD5-9CC4-D357890B7696}" type="presParOf" srcId="{604C608A-598D-4953-9E77-00DA80C3CAE7}" destId="{ADCD2D57-AD2D-4A93-840C-463E1391C37D}" srcOrd="4" destOrd="0" presId="urn:microsoft.com/office/officeart/2009/layout/CircleArrowProcess"/>
    <dgm:cxn modelId="{B2CA75DF-A4F2-4727-91C2-A8E857DC3547}" type="presParOf" srcId="{ADCD2D57-AD2D-4A93-840C-463E1391C37D}" destId="{EE146415-F562-48CA-B331-0136CD044F13}" srcOrd="0" destOrd="0" presId="urn:microsoft.com/office/officeart/2009/layout/CircleArrowProcess"/>
    <dgm:cxn modelId="{60758F74-7476-47D3-99A5-B80F6DBB6401}" type="presParOf" srcId="{604C608A-598D-4953-9E77-00DA80C3CAE7}" destId="{DF643E55-1B59-47D7-BDC7-67B348FB5743}"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F1E16F5-CF87-4851-BFB9-91738C6166B8}" type="doc">
      <dgm:prSet loTypeId="urn:microsoft.com/office/officeart/2005/8/layout/pyramid2" loCatId="pyramid" qsTypeId="urn:microsoft.com/office/officeart/2005/8/quickstyle/simple1" qsCatId="simple" csTypeId="urn:microsoft.com/office/officeart/2005/8/colors/accent1_2" csCatId="accent1" phldr="1"/>
      <dgm:spPr/>
    </dgm:pt>
    <dgm:pt modelId="{8EB6F8BF-D37A-4CBE-947E-CDF07F90BBA4}">
      <dgm:prSet phldrT="[نص]" custT="1"/>
      <dgm:spPr/>
      <dgm:t>
        <a:bodyPr/>
        <a:lstStyle/>
        <a:p>
          <a:pPr rtl="1"/>
          <a:r>
            <a:rPr lang="ar-SA" sz="2800" dirty="0" smtClean="0"/>
            <a:t>المعوقات الهيكلية والإدارية</a:t>
          </a:r>
          <a:endParaRPr lang="ar-SA" sz="2800" dirty="0"/>
        </a:p>
      </dgm:t>
    </dgm:pt>
    <dgm:pt modelId="{65BF554E-6612-41A5-8F0F-EE4A189B7CB6}" type="parTrans" cxnId="{EAD9EFDE-B989-4980-999C-6ABDCDC222F1}">
      <dgm:prSet/>
      <dgm:spPr/>
      <dgm:t>
        <a:bodyPr/>
        <a:lstStyle/>
        <a:p>
          <a:pPr rtl="1"/>
          <a:endParaRPr lang="ar-SA" sz="2800"/>
        </a:p>
      </dgm:t>
    </dgm:pt>
    <dgm:pt modelId="{3BDD1A7D-C71C-49D9-B046-1994016AB983}" type="sibTrans" cxnId="{EAD9EFDE-B989-4980-999C-6ABDCDC222F1}">
      <dgm:prSet/>
      <dgm:spPr/>
      <dgm:t>
        <a:bodyPr/>
        <a:lstStyle/>
        <a:p>
          <a:pPr rtl="1"/>
          <a:endParaRPr lang="ar-SA" sz="2800"/>
        </a:p>
      </dgm:t>
    </dgm:pt>
    <dgm:pt modelId="{1648A6CC-E3D0-42D6-95DD-16713513ABB9}">
      <dgm:prSet phldrT="[نص]" custT="1"/>
      <dgm:spPr/>
      <dgm:t>
        <a:bodyPr/>
        <a:lstStyle/>
        <a:p>
          <a:pPr rtl="1"/>
          <a:r>
            <a:rPr lang="ar-SA" sz="2800" dirty="0" smtClean="0">
              <a:effectLst/>
              <a:latin typeface="Alexandria"/>
              <a:ea typeface="Calibri" panose="020F0502020204030204" pitchFamily="34" charset="0"/>
            </a:rPr>
            <a:t>معوقات الاتصال الداخلي والخارجي</a:t>
          </a:r>
          <a:endParaRPr lang="ar-SA" sz="2800" dirty="0"/>
        </a:p>
      </dgm:t>
    </dgm:pt>
    <dgm:pt modelId="{08CE0383-592C-4021-8796-3969E31991C6}" type="parTrans" cxnId="{77EA3987-1116-443A-8B63-89528CEC94CD}">
      <dgm:prSet/>
      <dgm:spPr/>
      <dgm:t>
        <a:bodyPr/>
        <a:lstStyle/>
        <a:p>
          <a:pPr rtl="1"/>
          <a:endParaRPr lang="ar-SA" sz="2800"/>
        </a:p>
      </dgm:t>
    </dgm:pt>
    <dgm:pt modelId="{67F53452-E78D-47D4-BC6D-846F40E9276F}" type="sibTrans" cxnId="{77EA3987-1116-443A-8B63-89528CEC94CD}">
      <dgm:prSet/>
      <dgm:spPr/>
      <dgm:t>
        <a:bodyPr/>
        <a:lstStyle/>
        <a:p>
          <a:pPr rtl="1"/>
          <a:endParaRPr lang="ar-SA" sz="2800"/>
        </a:p>
      </dgm:t>
    </dgm:pt>
    <dgm:pt modelId="{364A0B15-4CAF-4FF8-ABAE-2A3B2F7B9357}">
      <dgm:prSet phldrT="[نص]" custT="1"/>
      <dgm:spPr/>
      <dgm:t>
        <a:bodyPr/>
        <a:lstStyle/>
        <a:p>
          <a:pPr rtl="1"/>
          <a:r>
            <a:rPr lang="ar-SA" sz="2800" dirty="0" smtClean="0">
              <a:effectLst/>
              <a:latin typeface="Alexandria"/>
              <a:ea typeface="Calibri" panose="020F0502020204030204" pitchFamily="34" charset="0"/>
            </a:rPr>
            <a:t>المعوقات السلوكية والأخلاقية</a:t>
          </a:r>
          <a:endParaRPr lang="ar-SA" sz="2800" dirty="0"/>
        </a:p>
      </dgm:t>
    </dgm:pt>
    <dgm:pt modelId="{18887F84-3E1C-433E-BAC3-0B1B538A4A3B}" type="parTrans" cxnId="{0ED32C40-04A2-4C39-BD75-6BEF77AE0D74}">
      <dgm:prSet/>
      <dgm:spPr/>
      <dgm:t>
        <a:bodyPr/>
        <a:lstStyle/>
        <a:p>
          <a:pPr rtl="1"/>
          <a:endParaRPr lang="ar-SA" sz="2800"/>
        </a:p>
      </dgm:t>
    </dgm:pt>
    <dgm:pt modelId="{D314E390-512A-4BDE-8DEB-C59682CB8D83}" type="sibTrans" cxnId="{0ED32C40-04A2-4C39-BD75-6BEF77AE0D74}">
      <dgm:prSet/>
      <dgm:spPr/>
      <dgm:t>
        <a:bodyPr/>
        <a:lstStyle/>
        <a:p>
          <a:pPr rtl="1"/>
          <a:endParaRPr lang="ar-SA" sz="2800"/>
        </a:p>
      </dgm:t>
    </dgm:pt>
    <dgm:pt modelId="{551E739A-0B32-4AD4-92BA-59736CD5AA36}">
      <dgm:prSet phldrT="[نص]" custT="1"/>
      <dgm:spPr/>
      <dgm:t>
        <a:bodyPr/>
        <a:lstStyle/>
        <a:p>
          <a:pPr rtl="1"/>
          <a:r>
            <a:rPr lang="ar-SA" sz="2800" dirty="0" smtClean="0">
              <a:effectLst/>
              <a:latin typeface="Alexandria"/>
              <a:ea typeface="Calibri" panose="020F0502020204030204" pitchFamily="34" charset="0"/>
            </a:rPr>
            <a:t>المعوقات الخارجية (البيئة المحيطة)</a:t>
          </a:r>
          <a:endParaRPr lang="ar-SA" sz="2800" dirty="0"/>
        </a:p>
      </dgm:t>
    </dgm:pt>
    <dgm:pt modelId="{7CB7FCAD-7F32-4FFA-A489-BA8E10517573}" type="parTrans" cxnId="{AED5C72A-742E-4824-9026-E87204965A7F}">
      <dgm:prSet/>
      <dgm:spPr/>
      <dgm:t>
        <a:bodyPr/>
        <a:lstStyle/>
        <a:p>
          <a:pPr rtl="1"/>
          <a:endParaRPr lang="ar-SA" sz="2800"/>
        </a:p>
      </dgm:t>
    </dgm:pt>
    <dgm:pt modelId="{7BB4BB3F-E19A-4BB1-B767-D8317FFA8AF9}" type="sibTrans" cxnId="{AED5C72A-742E-4824-9026-E87204965A7F}">
      <dgm:prSet/>
      <dgm:spPr/>
      <dgm:t>
        <a:bodyPr/>
        <a:lstStyle/>
        <a:p>
          <a:pPr rtl="1"/>
          <a:endParaRPr lang="ar-SA" sz="2800"/>
        </a:p>
      </dgm:t>
    </dgm:pt>
    <dgm:pt modelId="{C7C476F7-9557-4016-A3DD-185C66C68491}" type="pres">
      <dgm:prSet presAssocID="{6F1E16F5-CF87-4851-BFB9-91738C6166B8}" presName="compositeShape" presStyleCnt="0">
        <dgm:presLayoutVars>
          <dgm:dir/>
          <dgm:resizeHandles/>
        </dgm:presLayoutVars>
      </dgm:prSet>
      <dgm:spPr/>
    </dgm:pt>
    <dgm:pt modelId="{74D66180-36F9-45E1-947C-155B3A97098D}" type="pres">
      <dgm:prSet presAssocID="{6F1E16F5-CF87-4851-BFB9-91738C6166B8}" presName="pyramid" presStyleLbl="node1" presStyleIdx="0" presStyleCnt="1"/>
      <dgm:spPr/>
    </dgm:pt>
    <dgm:pt modelId="{580747FC-4093-4980-AE9A-128B824272AA}" type="pres">
      <dgm:prSet presAssocID="{6F1E16F5-CF87-4851-BFB9-91738C6166B8}" presName="theList" presStyleCnt="0"/>
      <dgm:spPr/>
    </dgm:pt>
    <dgm:pt modelId="{94A64BF6-E2CC-49F1-8775-8B508D32F2A0}" type="pres">
      <dgm:prSet presAssocID="{8EB6F8BF-D37A-4CBE-947E-CDF07F90BBA4}" presName="aNode" presStyleLbl="fgAcc1" presStyleIdx="0" presStyleCnt="4" custScaleX="172244" custScaleY="110789" custLinFactNeighborX="24093" custLinFactNeighborY="64567">
        <dgm:presLayoutVars>
          <dgm:bulletEnabled val="1"/>
        </dgm:presLayoutVars>
      </dgm:prSet>
      <dgm:spPr/>
      <dgm:t>
        <a:bodyPr/>
        <a:lstStyle/>
        <a:p>
          <a:pPr rtl="1"/>
          <a:endParaRPr lang="ar-SA"/>
        </a:p>
      </dgm:t>
    </dgm:pt>
    <dgm:pt modelId="{FCEC220F-3AB8-40C5-AACB-82F0118EFCE5}" type="pres">
      <dgm:prSet presAssocID="{8EB6F8BF-D37A-4CBE-947E-CDF07F90BBA4}" presName="aSpace" presStyleCnt="0"/>
      <dgm:spPr/>
    </dgm:pt>
    <dgm:pt modelId="{75105D27-4746-4F1D-9ED6-E363A8A8FEF2}" type="pres">
      <dgm:prSet presAssocID="{1648A6CC-E3D0-42D6-95DD-16713513ABB9}" presName="aNode" presStyleLbl="fgAcc1" presStyleIdx="1" presStyleCnt="4" custScaleX="196571" custLinFactY="6549" custLinFactNeighborX="36674" custLinFactNeighborY="100000">
        <dgm:presLayoutVars>
          <dgm:bulletEnabled val="1"/>
        </dgm:presLayoutVars>
      </dgm:prSet>
      <dgm:spPr/>
      <dgm:t>
        <a:bodyPr/>
        <a:lstStyle/>
        <a:p>
          <a:pPr rtl="1"/>
          <a:endParaRPr lang="ar-SA"/>
        </a:p>
      </dgm:t>
    </dgm:pt>
    <dgm:pt modelId="{1DDF9D63-8DEA-4E79-9B95-30E3731A708F}" type="pres">
      <dgm:prSet presAssocID="{1648A6CC-E3D0-42D6-95DD-16713513ABB9}" presName="aSpace" presStyleCnt="0"/>
      <dgm:spPr/>
    </dgm:pt>
    <dgm:pt modelId="{3700AE8F-8D5C-40D9-B195-014199961BC2}" type="pres">
      <dgm:prSet presAssocID="{364A0B15-4CAF-4FF8-ABAE-2A3B2F7B9357}" presName="aNode" presStyleLbl="fgAcc1" presStyleIdx="2" presStyleCnt="4" custScaleX="187348" custLinFactY="10982" custLinFactNeighborX="31359" custLinFactNeighborY="100000">
        <dgm:presLayoutVars>
          <dgm:bulletEnabled val="1"/>
        </dgm:presLayoutVars>
      </dgm:prSet>
      <dgm:spPr/>
      <dgm:t>
        <a:bodyPr/>
        <a:lstStyle/>
        <a:p>
          <a:pPr rtl="1"/>
          <a:endParaRPr lang="ar-SA"/>
        </a:p>
      </dgm:t>
    </dgm:pt>
    <dgm:pt modelId="{17DFC1ED-19B7-439B-A5CC-D8263D677103}" type="pres">
      <dgm:prSet presAssocID="{364A0B15-4CAF-4FF8-ABAE-2A3B2F7B9357}" presName="aSpace" presStyleCnt="0"/>
      <dgm:spPr/>
    </dgm:pt>
    <dgm:pt modelId="{86EBE5F2-3F1B-42E8-8F58-C39F7168704C}" type="pres">
      <dgm:prSet presAssocID="{551E739A-0B32-4AD4-92BA-59736CD5AA36}" presName="aNode" presStyleLbl="fgAcc1" presStyleIdx="3" presStyleCnt="4" custScaleX="223739" custLinFactY="30216" custLinFactNeighborX="51502" custLinFactNeighborY="100000">
        <dgm:presLayoutVars>
          <dgm:bulletEnabled val="1"/>
        </dgm:presLayoutVars>
      </dgm:prSet>
      <dgm:spPr/>
      <dgm:t>
        <a:bodyPr/>
        <a:lstStyle/>
        <a:p>
          <a:pPr rtl="1"/>
          <a:endParaRPr lang="ar-SA"/>
        </a:p>
      </dgm:t>
    </dgm:pt>
    <dgm:pt modelId="{6DF4F6E6-AEAB-433B-BFDD-FA1B784A6064}" type="pres">
      <dgm:prSet presAssocID="{551E739A-0B32-4AD4-92BA-59736CD5AA36}" presName="aSpace" presStyleCnt="0"/>
      <dgm:spPr/>
    </dgm:pt>
  </dgm:ptLst>
  <dgm:cxnLst>
    <dgm:cxn modelId="{0ED32C40-04A2-4C39-BD75-6BEF77AE0D74}" srcId="{6F1E16F5-CF87-4851-BFB9-91738C6166B8}" destId="{364A0B15-4CAF-4FF8-ABAE-2A3B2F7B9357}" srcOrd="2" destOrd="0" parTransId="{18887F84-3E1C-433E-BAC3-0B1B538A4A3B}" sibTransId="{D314E390-512A-4BDE-8DEB-C59682CB8D83}"/>
    <dgm:cxn modelId="{95E7D084-B2C3-4B9A-B244-4E4C6E92CB4D}" type="presOf" srcId="{364A0B15-4CAF-4FF8-ABAE-2A3B2F7B9357}" destId="{3700AE8F-8D5C-40D9-B195-014199961BC2}" srcOrd="0" destOrd="0" presId="urn:microsoft.com/office/officeart/2005/8/layout/pyramid2"/>
    <dgm:cxn modelId="{0843AC1C-8906-4B44-905C-90306FE99A93}" type="presOf" srcId="{1648A6CC-E3D0-42D6-95DD-16713513ABB9}" destId="{75105D27-4746-4F1D-9ED6-E363A8A8FEF2}" srcOrd="0" destOrd="0" presId="urn:microsoft.com/office/officeart/2005/8/layout/pyramid2"/>
    <dgm:cxn modelId="{627A5566-E43A-41B6-AD66-6B783420BA8B}" type="presOf" srcId="{6F1E16F5-CF87-4851-BFB9-91738C6166B8}" destId="{C7C476F7-9557-4016-A3DD-185C66C68491}" srcOrd="0" destOrd="0" presId="urn:microsoft.com/office/officeart/2005/8/layout/pyramid2"/>
    <dgm:cxn modelId="{77EA3987-1116-443A-8B63-89528CEC94CD}" srcId="{6F1E16F5-CF87-4851-BFB9-91738C6166B8}" destId="{1648A6CC-E3D0-42D6-95DD-16713513ABB9}" srcOrd="1" destOrd="0" parTransId="{08CE0383-592C-4021-8796-3969E31991C6}" sibTransId="{67F53452-E78D-47D4-BC6D-846F40E9276F}"/>
    <dgm:cxn modelId="{C3C3E5BD-7BEE-4241-AE42-2F66177F04C5}" type="presOf" srcId="{551E739A-0B32-4AD4-92BA-59736CD5AA36}" destId="{86EBE5F2-3F1B-42E8-8F58-C39F7168704C}" srcOrd="0" destOrd="0" presId="urn:microsoft.com/office/officeart/2005/8/layout/pyramid2"/>
    <dgm:cxn modelId="{6B760623-7E42-44BB-B93C-CC6C495D325F}" type="presOf" srcId="{8EB6F8BF-D37A-4CBE-947E-CDF07F90BBA4}" destId="{94A64BF6-E2CC-49F1-8775-8B508D32F2A0}" srcOrd="0" destOrd="0" presId="urn:microsoft.com/office/officeart/2005/8/layout/pyramid2"/>
    <dgm:cxn modelId="{AED5C72A-742E-4824-9026-E87204965A7F}" srcId="{6F1E16F5-CF87-4851-BFB9-91738C6166B8}" destId="{551E739A-0B32-4AD4-92BA-59736CD5AA36}" srcOrd="3" destOrd="0" parTransId="{7CB7FCAD-7F32-4FFA-A489-BA8E10517573}" sibTransId="{7BB4BB3F-E19A-4BB1-B767-D8317FFA8AF9}"/>
    <dgm:cxn modelId="{EAD9EFDE-B989-4980-999C-6ABDCDC222F1}" srcId="{6F1E16F5-CF87-4851-BFB9-91738C6166B8}" destId="{8EB6F8BF-D37A-4CBE-947E-CDF07F90BBA4}" srcOrd="0" destOrd="0" parTransId="{65BF554E-6612-41A5-8F0F-EE4A189B7CB6}" sibTransId="{3BDD1A7D-C71C-49D9-B046-1994016AB983}"/>
    <dgm:cxn modelId="{2D3B2634-1B51-426B-938C-D7427EA6F926}" type="presParOf" srcId="{C7C476F7-9557-4016-A3DD-185C66C68491}" destId="{74D66180-36F9-45E1-947C-155B3A97098D}" srcOrd="0" destOrd="0" presId="urn:microsoft.com/office/officeart/2005/8/layout/pyramid2"/>
    <dgm:cxn modelId="{178AD515-54BA-4E4C-B081-FC78DC85BF0E}" type="presParOf" srcId="{C7C476F7-9557-4016-A3DD-185C66C68491}" destId="{580747FC-4093-4980-AE9A-128B824272AA}" srcOrd="1" destOrd="0" presId="urn:microsoft.com/office/officeart/2005/8/layout/pyramid2"/>
    <dgm:cxn modelId="{E4B39597-6526-4B34-9629-23F961BA8C7F}" type="presParOf" srcId="{580747FC-4093-4980-AE9A-128B824272AA}" destId="{94A64BF6-E2CC-49F1-8775-8B508D32F2A0}" srcOrd="0" destOrd="0" presId="urn:microsoft.com/office/officeart/2005/8/layout/pyramid2"/>
    <dgm:cxn modelId="{262F2079-CA3E-4277-8223-36963A93F5BA}" type="presParOf" srcId="{580747FC-4093-4980-AE9A-128B824272AA}" destId="{FCEC220F-3AB8-40C5-AACB-82F0118EFCE5}" srcOrd="1" destOrd="0" presId="urn:microsoft.com/office/officeart/2005/8/layout/pyramid2"/>
    <dgm:cxn modelId="{85FEBA2E-01E5-4DFF-B742-B0A51BB01045}" type="presParOf" srcId="{580747FC-4093-4980-AE9A-128B824272AA}" destId="{75105D27-4746-4F1D-9ED6-E363A8A8FEF2}" srcOrd="2" destOrd="0" presId="urn:microsoft.com/office/officeart/2005/8/layout/pyramid2"/>
    <dgm:cxn modelId="{A923BDEB-5FD4-4EA0-B63B-A0AFB68E07A3}" type="presParOf" srcId="{580747FC-4093-4980-AE9A-128B824272AA}" destId="{1DDF9D63-8DEA-4E79-9B95-30E3731A708F}" srcOrd="3" destOrd="0" presId="urn:microsoft.com/office/officeart/2005/8/layout/pyramid2"/>
    <dgm:cxn modelId="{F9238F36-ABC9-4D28-B14B-41FC8EDD02E9}" type="presParOf" srcId="{580747FC-4093-4980-AE9A-128B824272AA}" destId="{3700AE8F-8D5C-40D9-B195-014199961BC2}" srcOrd="4" destOrd="0" presId="urn:microsoft.com/office/officeart/2005/8/layout/pyramid2"/>
    <dgm:cxn modelId="{3E58E7A8-DA3A-47F9-8A2F-750451FFCEFF}" type="presParOf" srcId="{580747FC-4093-4980-AE9A-128B824272AA}" destId="{17DFC1ED-19B7-439B-A5CC-D8263D677103}" srcOrd="5" destOrd="0" presId="urn:microsoft.com/office/officeart/2005/8/layout/pyramid2"/>
    <dgm:cxn modelId="{455ABF72-1570-47B6-916D-5AAEFD953FAA}" type="presParOf" srcId="{580747FC-4093-4980-AE9A-128B824272AA}" destId="{86EBE5F2-3F1B-42E8-8F58-C39F7168704C}" srcOrd="6" destOrd="0" presId="urn:microsoft.com/office/officeart/2005/8/layout/pyramid2"/>
    <dgm:cxn modelId="{0206C2A3-0704-48A3-8FFB-298C9D9DC993}" type="presParOf" srcId="{580747FC-4093-4980-AE9A-128B824272AA}" destId="{6DF4F6E6-AEAB-433B-BFDD-FA1B784A6064}" srcOrd="7"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373051-C1C5-44C4-BACA-0BA5C99CD3F2}">
      <dsp:nvSpPr>
        <dsp:cNvPr id="0" name=""/>
        <dsp:cNvSpPr/>
      </dsp:nvSpPr>
      <dsp:spPr>
        <a:xfrm>
          <a:off x="2594103" y="-92605"/>
          <a:ext cx="3657342" cy="3657342"/>
        </a:xfrm>
        <a:prstGeom prst="circularArrow">
          <a:avLst>
            <a:gd name="adj1" fmla="val 4668"/>
            <a:gd name="adj2" fmla="val 272909"/>
            <a:gd name="adj3" fmla="val 12865273"/>
            <a:gd name="adj4" fmla="val 18007783"/>
            <a:gd name="adj5" fmla="val 4847"/>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25772C-5170-4F71-BEB3-5D2E2CE02F86}">
      <dsp:nvSpPr>
        <dsp:cNvPr id="0" name=""/>
        <dsp:cNvSpPr/>
      </dsp:nvSpPr>
      <dsp:spPr>
        <a:xfrm>
          <a:off x="3215582" y="827"/>
          <a:ext cx="2414385" cy="1207192"/>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تحليل الفجوة والوضع الراهن</a:t>
          </a:r>
          <a:endParaRPr lang="ar-SA" sz="2800" kern="1200" dirty="0"/>
        </a:p>
      </dsp:txBody>
      <dsp:txXfrm>
        <a:off x="3274512" y="59757"/>
        <a:ext cx="2296525" cy="1089332"/>
      </dsp:txXfrm>
    </dsp:sp>
    <dsp:sp modelId="{42CDB0A8-5D21-431B-9685-434258A01C58}">
      <dsp:nvSpPr>
        <dsp:cNvPr id="0" name=""/>
        <dsp:cNvSpPr/>
      </dsp:nvSpPr>
      <dsp:spPr>
        <a:xfrm>
          <a:off x="4528810" y="1314056"/>
          <a:ext cx="2414385" cy="1207192"/>
        </a:xfrm>
        <a:prstGeom prst="roundRect">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صياغة الوعود والقيّم الجوهرية</a:t>
          </a:r>
          <a:endParaRPr lang="ar-SA" sz="2800" kern="1200" dirty="0"/>
        </a:p>
      </dsp:txBody>
      <dsp:txXfrm>
        <a:off x="4587740" y="1372986"/>
        <a:ext cx="2296525" cy="1089332"/>
      </dsp:txXfrm>
    </dsp:sp>
    <dsp:sp modelId="{81934B7D-1CAE-4295-B9E3-334562B264EC}">
      <dsp:nvSpPr>
        <dsp:cNvPr id="0" name=""/>
        <dsp:cNvSpPr/>
      </dsp:nvSpPr>
      <dsp:spPr>
        <a:xfrm>
          <a:off x="2952751" y="2627285"/>
          <a:ext cx="2940046" cy="1207192"/>
        </a:xfrm>
        <a:prstGeom prst="roundRect">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إدارة الاتصال الاستراتيجي والظهور</a:t>
          </a:r>
          <a:endParaRPr lang="ar-SA" sz="2800" kern="1200" dirty="0"/>
        </a:p>
      </dsp:txBody>
      <dsp:txXfrm>
        <a:off x="3011681" y="2686215"/>
        <a:ext cx="2822186" cy="1089332"/>
      </dsp:txXfrm>
    </dsp:sp>
    <dsp:sp modelId="{F49E210F-FD77-4C9E-9431-1432C910E90A}">
      <dsp:nvSpPr>
        <dsp:cNvPr id="0" name=""/>
        <dsp:cNvSpPr/>
      </dsp:nvSpPr>
      <dsp:spPr>
        <a:xfrm>
          <a:off x="1902353" y="1314056"/>
          <a:ext cx="2414385" cy="1207192"/>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الاستدامة والقياس</a:t>
          </a:r>
          <a:endParaRPr lang="ar-SA" sz="2800" kern="1200" dirty="0"/>
        </a:p>
      </dsp:txBody>
      <dsp:txXfrm>
        <a:off x="1961283" y="1372986"/>
        <a:ext cx="2296525" cy="10893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F14846-00C5-4B03-8F43-DB8A47967F1C}">
      <dsp:nvSpPr>
        <dsp:cNvPr id="0" name=""/>
        <dsp:cNvSpPr/>
      </dsp:nvSpPr>
      <dsp:spPr>
        <a:xfrm>
          <a:off x="123815" y="308627"/>
          <a:ext cx="8550294" cy="1171568"/>
        </a:xfrm>
        <a:prstGeom prst="leftArrow">
          <a:avLst>
            <a:gd name="adj1" fmla="val 50000"/>
            <a:gd name="adj2" fmla="val 5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0" tIns="106680" rIns="106680" bIns="185987" numCol="1" spcCol="1270" anchor="ctr" anchorCtr="0">
          <a:noAutofit/>
        </a:bodyPr>
        <a:lstStyle/>
        <a:p>
          <a:pPr lvl="0" algn="ctr" defTabSz="1244600" rtl="1">
            <a:lnSpc>
              <a:spcPct val="90000"/>
            </a:lnSpc>
            <a:spcBef>
              <a:spcPct val="0"/>
            </a:spcBef>
            <a:spcAft>
              <a:spcPct val="35000"/>
            </a:spcAft>
          </a:pPr>
          <a:endParaRPr lang="ar-SA" sz="2800" kern="1200" dirty="0"/>
        </a:p>
      </dsp:txBody>
      <dsp:txXfrm>
        <a:off x="416707" y="601519"/>
        <a:ext cx="8257402" cy="585784"/>
      </dsp:txXfrm>
    </dsp:sp>
    <dsp:sp modelId="{FEE52B52-7193-466F-9368-73B2685D2B1C}">
      <dsp:nvSpPr>
        <dsp:cNvPr id="0" name=""/>
        <dsp:cNvSpPr/>
      </dsp:nvSpPr>
      <dsp:spPr>
        <a:xfrm>
          <a:off x="5943484" y="1187881"/>
          <a:ext cx="2477670" cy="915477"/>
        </a:xfrm>
        <a:prstGeom prst="re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ctr" defTabSz="1244600" rtl="1">
            <a:lnSpc>
              <a:spcPct val="90000"/>
            </a:lnSpc>
            <a:spcBef>
              <a:spcPct val="0"/>
            </a:spcBef>
            <a:spcAft>
              <a:spcPct val="35000"/>
            </a:spcAft>
          </a:pPr>
          <a:r>
            <a:rPr lang="ar-SA" sz="2800" kern="1200" dirty="0" smtClean="0">
              <a:effectLst/>
              <a:latin typeface="Alexandria"/>
              <a:ea typeface="Calibri" panose="020F0502020204030204" pitchFamily="34" charset="0"/>
            </a:rPr>
            <a:t>تحليل الأطراف المعنية </a:t>
          </a:r>
          <a:endParaRPr lang="ar-SA" sz="2800" kern="1200" dirty="0"/>
        </a:p>
      </dsp:txBody>
      <dsp:txXfrm>
        <a:off x="5943484" y="1187881"/>
        <a:ext cx="2477670" cy="915477"/>
      </dsp:txXfrm>
    </dsp:sp>
    <dsp:sp modelId="{3EBA4042-A80D-4AC6-B332-1EBF48B5F962}">
      <dsp:nvSpPr>
        <dsp:cNvPr id="0" name=""/>
        <dsp:cNvSpPr/>
      </dsp:nvSpPr>
      <dsp:spPr>
        <a:xfrm>
          <a:off x="376770" y="699150"/>
          <a:ext cx="5566713" cy="1171568"/>
        </a:xfrm>
        <a:prstGeom prst="leftArrow">
          <a:avLst>
            <a:gd name="adj1" fmla="val 50000"/>
            <a:gd name="adj2" fmla="val 50000"/>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0" tIns="106680" rIns="106680" bIns="185987" numCol="1" spcCol="1270" anchor="ctr" anchorCtr="0">
          <a:noAutofit/>
        </a:bodyPr>
        <a:lstStyle/>
        <a:p>
          <a:pPr lvl="0" algn="ctr" defTabSz="1244600" rtl="1">
            <a:lnSpc>
              <a:spcPct val="90000"/>
            </a:lnSpc>
            <a:spcBef>
              <a:spcPct val="0"/>
            </a:spcBef>
            <a:spcAft>
              <a:spcPct val="35000"/>
            </a:spcAft>
          </a:pPr>
          <a:endParaRPr lang="ar-SA" sz="2800" kern="1200" dirty="0"/>
        </a:p>
      </dsp:txBody>
      <dsp:txXfrm>
        <a:off x="669662" y="992042"/>
        <a:ext cx="5273821" cy="585784"/>
      </dsp:txXfrm>
    </dsp:sp>
    <dsp:sp modelId="{35BE794E-5470-414F-9286-B14E3815199A}">
      <dsp:nvSpPr>
        <dsp:cNvPr id="0" name=""/>
        <dsp:cNvSpPr/>
      </dsp:nvSpPr>
      <dsp:spPr>
        <a:xfrm>
          <a:off x="3484867" y="1558623"/>
          <a:ext cx="2477670" cy="947593"/>
        </a:xfrm>
        <a:prstGeom prst="re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ctr" defTabSz="1244600" rtl="1">
            <a:lnSpc>
              <a:spcPct val="90000"/>
            </a:lnSpc>
            <a:spcBef>
              <a:spcPct val="0"/>
            </a:spcBef>
            <a:spcAft>
              <a:spcPct val="35000"/>
            </a:spcAft>
          </a:pPr>
          <a:r>
            <a:rPr lang="ar-SA" sz="2800" kern="1200" dirty="0" smtClean="0">
              <a:effectLst/>
              <a:latin typeface="Alexandria"/>
              <a:ea typeface="Calibri" panose="020F0502020204030204" pitchFamily="34" charset="0"/>
            </a:rPr>
            <a:t>اكتشاف فجوة السمعة </a:t>
          </a:r>
          <a:endParaRPr lang="ar-SA" sz="2800" kern="1200" dirty="0"/>
        </a:p>
      </dsp:txBody>
      <dsp:txXfrm>
        <a:off x="3484867" y="1558623"/>
        <a:ext cx="2477670" cy="947593"/>
      </dsp:txXfrm>
    </dsp:sp>
    <dsp:sp modelId="{7F849E33-A81F-4672-B128-6AA01F55A056}">
      <dsp:nvSpPr>
        <dsp:cNvPr id="0" name=""/>
        <dsp:cNvSpPr/>
      </dsp:nvSpPr>
      <dsp:spPr>
        <a:xfrm>
          <a:off x="376770" y="1089672"/>
          <a:ext cx="3089043" cy="1171568"/>
        </a:xfrm>
        <a:prstGeom prst="leftArrow">
          <a:avLst>
            <a:gd name="adj1" fmla="val 50000"/>
            <a:gd name="adj2" fmla="val 50000"/>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0" tIns="106680" rIns="106680" bIns="185987" numCol="1" spcCol="1270" anchor="ctr" anchorCtr="0">
          <a:noAutofit/>
        </a:bodyPr>
        <a:lstStyle/>
        <a:p>
          <a:pPr lvl="0" algn="ctr" defTabSz="1244600" rtl="1">
            <a:lnSpc>
              <a:spcPct val="90000"/>
            </a:lnSpc>
            <a:spcBef>
              <a:spcPct val="0"/>
            </a:spcBef>
            <a:spcAft>
              <a:spcPct val="35000"/>
            </a:spcAft>
          </a:pPr>
          <a:endParaRPr lang="ar-SA" sz="2800" kern="1200"/>
        </a:p>
      </dsp:txBody>
      <dsp:txXfrm>
        <a:off x="669662" y="1382564"/>
        <a:ext cx="2796151" cy="585784"/>
      </dsp:txXfrm>
    </dsp:sp>
    <dsp:sp modelId="{4A0BF93B-73B2-49C2-B4F6-1B21D8CF75AB}">
      <dsp:nvSpPr>
        <dsp:cNvPr id="0" name=""/>
        <dsp:cNvSpPr/>
      </dsp:nvSpPr>
      <dsp:spPr>
        <a:xfrm>
          <a:off x="999937" y="2014726"/>
          <a:ext cx="2477670" cy="1025525"/>
        </a:xfrm>
        <a:prstGeom prst="rect">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ctr" defTabSz="1244600" rtl="1">
            <a:lnSpc>
              <a:spcPct val="90000"/>
            </a:lnSpc>
            <a:spcBef>
              <a:spcPct val="0"/>
            </a:spcBef>
            <a:spcAft>
              <a:spcPct val="35000"/>
            </a:spcAft>
          </a:pPr>
          <a:r>
            <a:rPr lang="ar-SA" sz="2800" kern="1200" dirty="0" smtClean="0">
              <a:effectLst/>
              <a:latin typeface="Alexandria"/>
              <a:ea typeface="Calibri" panose="020F0502020204030204" pitchFamily="34" charset="0"/>
            </a:rPr>
            <a:t>أدوات المسح والتقييم</a:t>
          </a:r>
          <a:endParaRPr lang="ar-SA" sz="2800" kern="1200" dirty="0"/>
        </a:p>
      </dsp:txBody>
      <dsp:txXfrm>
        <a:off x="999937" y="2014726"/>
        <a:ext cx="2477670" cy="102552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8F9621-70A7-41AA-9ED9-CB8C0146F9D4}">
      <dsp:nvSpPr>
        <dsp:cNvPr id="0" name=""/>
        <dsp:cNvSpPr/>
      </dsp:nvSpPr>
      <dsp:spPr>
        <a:xfrm>
          <a:off x="1001810" y="0"/>
          <a:ext cx="6438788" cy="4024243"/>
        </a:xfrm>
        <a:prstGeom prst="swooshArrow">
          <a:avLst>
            <a:gd name="adj1" fmla="val 25000"/>
            <a:gd name="adj2" fmla="val 2500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3EA7B4-2E8B-45B5-B64F-6710123CFB85}">
      <dsp:nvSpPr>
        <dsp:cNvPr id="0" name=""/>
        <dsp:cNvSpPr/>
      </dsp:nvSpPr>
      <dsp:spPr>
        <a:xfrm>
          <a:off x="1636031" y="2992427"/>
          <a:ext cx="148092" cy="148092"/>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3BD038-AFA0-4F6D-95E9-DB8ADA71BB51}">
      <dsp:nvSpPr>
        <dsp:cNvPr id="0" name=""/>
        <dsp:cNvSpPr/>
      </dsp:nvSpPr>
      <dsp:spPr>
        <a:xfrm>
          <a:off x="687400" y="0"/>
          <a:ext cx="1337087" cy="30664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78471" bIns="0" numCol="1" spcCol="1270" anchor="b" anchorCtr="0">
          <a:noAutofit/>
        </a:bodyPr>
        <a:lstStyle/>
        <a:p>
          <a:pPr lvl="0" algn="r" defTabSz="1244600" rtl="1">
            <a:lnSpc>
              <a:spcPct val="90000"/>
            </a:lnSpc>
            <a:spcBef>
              <a:spcPct val="0"/>
            </a:spcBef>
            <a:spcAft>
              <a:spcPct val="35000"/>
            </a:spcAft>
          </a:pPr>
          <a:r>
            <a:rPr lang="ar-SA" sz="2800" kern="1200" dirty="0" smtClean="0">
              <a:effectLst/>
              <a:latin typeface="Alexandria"/>
              <a:ea typeface="Calibri" panose="020F0502020204030204" pitchFamily="34" charset="0"/>
            </a:rPr>
            <a:t>تحديد القيم الجوهرية</a:t>
          </a:r>
          <a:endParaRPr lang="ar-SA" sz="2800" kern="1200" dirty="0"/>
        </a:p>
      </dsp:txBody>
      <dsp:txXfrm>
        <a:off x="687400" y="0"/>
        <a:ext cx="1337087" cy="3066473"/>
      </dsp:txXfrm>
    </dsp:sp>
    <dsp:sp modelId="{61DF2EF4-263D-4677-A4F2-895266C9188D}">
      <dsp:nvSpPr>
        <dsp:cNvPr id="0" name=""/>
        <dsp:cNvSpPr/>
      </dsp:nvSpPr>
      <dsp:spPr>
        <a:xfrm>
          <a:off x="2682334" y="2056388"/>
          <a:ext cx="257551" cy="257551"/>
        </a:xfrm>
        <a:prstGeom prst="ellipse">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7179A7-E9CB-4D9A-A230-DBA0905BEF40}">
      <dsp:nvSpPr>
        <dsp:cNvPr id="0" name=""/>
        <dsp:cNvSpPr/>
      </dsp:nvSpPr>
      <dsp:spPr>
        <a:xfrm>
          <a:off x="1520826" y="0"/>
          <a:ext cx="1479534" cy="21851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36471" bIns="0" numCol="1" spcCol="1270" anchor="b" anchorCtr="0">
          <a:noAutofit/>
        </a:bodyPr>
        <a:lstStyle/>
        <a:p>
          <a:pPr lvl="0" algn="r" defTabSz="1244600" rtl="1">
            <a:lnSpc>
              <a:spcPct val="90000"/>
            </a:lnSpc>
            <a:spcBef>
              <a:spcPct val="0"/>
            </a:spcBef>
            <a:spcAft>
              <a:spcPct val="35000"/>
            </a:spcAft>
          </a:pPr>
          <a:r>
            <a:rPr lang="ar-SA" sz="2800" kern="1200" dirty="0" smtClean="0">
              <a:latin typeface="Alexandria"/>
              <a:ea typeface="Calibri" panose="020F0502020204030204" pitchFamily="34" charset="0"/>
            </a:rPr>
            <a:t>تحويل القيم إلى وعود</a:t>
          </a:r>
          <a:endParaRPr lang="ar-SA" sz="2800" kern="1200" dirty="0"/>
        </a:p>
      </dsp:txBody>
      <dsp:txXfrm>
        <a:off x="1520826" y="0"/>
        <a:ext cx="1479534" cy="2185163"/>
      </dsp:txXfrm>
    </dsp:sp>
    <dsp:sp modelId="{E59E63C8-F3B3-41C3-AD28-3270B01BCE2B}">
      <dsp:nvSpPr>
        <dsp:cNvPr id="0" name=""/>
        <dsp:cNvSpPr/>
      </dsp:nvSpPr>
      <dsp:spPr>
        <a:xfrm>
          <a:off x="4018383" y="1366632"/>
          <a:ext cx="341255" cy="341255"/>
        </a:xfrm>
        <a:prstGeom prst="ellipse">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E5D831-C604-47DA-A404-963667BB9E0B}">
      <dsp:nvSpPr>
        <dsp:cNvPr id="0" name=""/>
        <dsp:cNvSpPr/>
      </dsp:nvSpPr>
      <dsp:spPr>
        <a:xfrm>
          <a:off x="2559053" y="0"/>
          <a:ext cx="1907769" cy="1537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80824" bIns="0" numCol="1" spcCol="1270" anchor="b" anchorCtr="0">
          <a:noAutofit/>
        </a:bodyPr>
        <a:lstStyle/>
        <a:p>
          <a:pPr lvl="0" algn="r" defTabSz="1244600" rtl="1">
            <a:lnSpc>
              <a:spcPct val="90000"/>
            </a:lnSpc>
            <a:spcBef>
              <a:spcPct val="0"/>
            </a:spcBef>
            <a:spcAft>
              <a:spcPct val="35000"/>
            </a:spcAft>
          </a:pPr>
          <a:r>
            <a:rPr lang="ar-SA" sz="2800" kern="1200" dirty="0" smtClean="0">
              <a:latin typeface="Alexandria"/>
              <a:ea typeface="Calibri" panose="020F0502020204030204" pitchFamily="34" charset="0"/>
            </a:rPr>
            <a:t>مواءمة القيادة مع القيم</a:t>
          </a:r>
          <a:endParaRPr lang="ar-SA" sz="2800" kern="1200" dirty="0"/>
        </a:p>
      </dsp:txBody>
      <dsp:txXfrm>
        <a:off x="2559053" y="0"/>
        <a:ext cx="1907769" cy="1537260"/>
      </dsp:txXfrm>
    </dsp:sp>
    <dsp:sp modelId="{ECB6D494-58C2-4611-A607-69157F80A338}">
      <dsp:nvSpPr>
        <dsp:cNvPr id="0" name=""/>
        <dsp:cNvSpPr/>
      </dsp:nvSpPr>
      <dsp:spPr>
        <a:xfrm>
          <a:off x="5473549" y="910283"/>
          <a:ext cx="457154" cy="457154"/>
        </a:xfrm>
        <a:prstGeom prst="ellipse">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02D866-1BDD-4B76-9586-C3849CDDD198}">
      <dsp:nvSpPr>
        <dsp:cNvPr id="0" name=""/>
        <dsp:cNvSpPr/>
      </dsp:nvSpPr>
      <dsp:spPr>
        <a:xfrm>
          <a:off x="4064002" y="0"/>
          <a:ext cx="1924103" cy="11388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42236" bIns="0" numCol="1" spcCol="1270" anchor="b" anchorCtr="0">
          <a:noAutofit/>
        </a:bodyPr>
        <a:lstStyle/>
        <a:p>
          <a:pPr lvl="0" algn="r" defTabSz="1244600" rtl="1">
            <a:lnSpc>
              <a:spcPct val="90000"/>
            </a:lnSpc>
            <a:spcBef>
              <a:spcPct val="0"/>
            </a:spcBef>
            <a:spcAft>
              <a:spcPct val="35000"/>
            </a:spcAft>
          </a:pPr>
          <a:r>
            <a:rPr lang="ar-SA" sz="2800" kern="1200" dirty="0" smtClean="0">
              <a:latin typeface="Alexandria"/>
              <a:ea typeface="Calibri" panose="020F0502020204030204" pitchFamily="34" charset="0"/>
            </a:rPr>
            <a:t>وضع ميثاق أخلاقي</a:t>
          </a:r>
          <a:endParaRPr lang="ar-SA" sz="2800" kern="1200" dirty="0"/>
        </a:p>
      </dsp:txBody>
      <dsp:txXfrm>
        <a:off x="4064002" y="0"/>
        <a:ext cx="1924103" cy="11388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861408-CB22-466D-9C18-E4513327C0BB}">
      <dsp:nvSpPr>
        <dsp:cNvPr id="0" name=""/>
        <dsp:cNvSpPr/>
      </dsp:nvSpPr>
      <dsp:spPr>
        <a:xfrm>
          <a:off x="1390145" y="0"/>
          <a:ext cx="2224096" cy="2224435"/>
        </a:xfrm>
        <a:prstGeom prst="leftCircularArrow">
          <a:avLst>
            <a:gd name="adj1" fmla="val 10980"/>
            <a:gd name="adj2" fmla="val 1142322"/>
            <a:gd name="adj3" fmla="val 6300000"/>
            <a:gd name="adj4" fmla="val 0"/>
            <a:gd name="adj5" fmla="val 125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68A837-A82C-448B-A76B-46E2EE15D458}">
      <dsp:nvSpPr>
        <dsp:cNvPr id="0" name=""/>
        <dsp:cNvSpPr/>
      </dsp:nvSpPr>
      <dsp:spPr>
        <a:xfrm>
          <a:off x="1884249" y="803088"/>
          <a:ext cx="1235887" cy="617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effectLst/>
              <a:latin typeface="Alexandria"/>
              <a:ea typeface="Calibri" panose="020F0502020204030204" pitchFamily="34" charset="0"/>
            </a:rPr>
            <a:t>توحيد الرسالة </a:t>
          </a:r>
          <a:endParaRPr lang="ar-SA" sz="2800" kern="1200" dirty="0"/>
        </a:p>
      </dsp:txBody>
      <dsp:txXfrm>
        <a:off x="1884249" y="803088"/>
        <a:ext cx="1235887" cy="617796"/>
      </dsp:txXfrm>
    </dsp:sp>
    <dsp:sp modelId="{CFD61D97-B60F-4B1A-9290-0B6AAA596C1F}">
      <dsp:nvSpPr>
        <dsp:cNvPr id="0" name=""/>
        <dsp:cNvSpPr/>
      </dsp:nvSpPr>
      <dsp:spPr>
        <a:xfrm>
          <a:off x="2007880" y="1278103"/>
          <a:ext cx="2224096" cy="2224435"/>
        </a:xfrm>
        <a:prstGeom prst="circularArrow">
          <a:avLst>
            <a:gd name="adj1" fmla="val 10980"/>
            <a:gd name="adj2" fmla="val 1142322"/>
            <a:gd name="adj3" fmla="val 4500000"/>
            <a:gd name="adj4" fmla="val 13500000"/>
            <a:gd name="adj5" fmla="val 12500"/>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16F982-BADE-4470-B436-852A3529A784}">
      <dsp:nvSpPr>
        <dsp:cNvPr id="0" name=""/>
        <dsp:cNvSpPr/>
      </dsp:nvSpPr>
      <dsp:spPr>
        <a:xfrm>
          <a:off x="2142603" y="2088584"/>
          <a:ext cx="1949637" cy="617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effectLst/>
              <a:latin typeface="Alexandria"/>
              <a:ea typeface="Calibri" panose="020F0502020204030204" pitchFamily="34" charset="0"/>
            </a:rPr>
            <a:t>إدارة السمعة الرقمية </a:t>
          </a:r>
          <a:endParaRPr lang="ar-SA" sz="2800" kern="1200" dirty="0"/>
        </a:p>
      </dsp:txBody>
      <dsp:txXfrm>
        <a:off x="2142603" y="2088584"/>
        <a:ext cx="1949637" cy="617796"/>
      </dsp:txXfrm>
    </dsp:sp>
    <dsp:sp modelId="{EE146415-F562-48CA-B331-0136CD044F13}">
      <dsp:nvSpPr>
        <dsp:cNvPr id="0" name=""/>
        <dsp:cNvSpPr/>
      </dsp:nvSpPr>
      <dsp:spPr>
        <a:xfrm>
          <a:off x="1548024" y="2709153"/>
          <a:ext cx="1910843" cy="1911609"/>
        </a:xfrm>
        <a:prstGeom prst="blockArc">
          <a:avLst>
            <a:gd name="adj1" fmla="val 0"/>
            <a:gd name="adj2" fmla="val 18900000"/>
            <a:gd name="adj3" fmla="val 1274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643E55-1B59-47D7-BDC7-67B348FB5743}">
      <dsp:nvSpPr>
        <dsp:cNvPr id="0" name=""/>
        <dsp:cNvSpPr/>
      </dsp:nvSpPr>
      <dsp:spPr>
        <a:xfrm>
          <a:off x="1884249" y="3375929"/>
          <a:ext cx="1235887" cy="617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ar-SA" sz="2800" kern="1200" dirty="0" smtClean="0">
              <a:effectLst/>
              <a:latin typeface="Alexandria"/>
              <a:ea typeface="Calibri" panose="020F0502020204030204" pitchFamily="34" charset="0"/>
            </a:rPr>
            <a:t>بناء سفراء السمعة</a:t>
          </a:r>
          <a:endParaRPr lang="ar-SA" sz="2800" kern="1200" dirty="0"/>
        </a:p>
      </dsp:txBody>
      <dsp:txXfrm>
        <a:off x="1884249" y="3375929"/>
        <a:ext cx="1235887" cy="61779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D66180-36F9-45E1-947C-155B3A97098D}">
      <dsp:nvSpPr>
        <dsp:cNvPr id="0" name=""/>
        <dsp:cNvSpPr/>
      </dsp:nvSpPr>
      <dsp:spPr>
        <a:xfrm>
          <a:off x="1030296" y="0"/>
          <a:ext cx="3909029" cy="3909029"/>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A64BF6-E2CC-49F1-8775-8B508D32F2A0}">
      <dsp:nvSpPr>
        <dsp:cNvPr id="0" name=""/>
        <dsp:cNvSpPr/>
      </dsp:nvSpPr>
      <dsp:spPr>
        <a:xfrm>
          <a:off x="2679170" y="447222"/>
          <a:ext cx="4376494" cy="75111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t>المعوقات الهيكلية والإدارية</a:t>
          </a:r>
          <a:endParaRPr lang="ar-SA" sz="2800" kern="1200" dirty="0"/>
        </a:p>
      </dsp:txBody>
      <dsp:txXfrm>
        <a:off x="2715837" y="483889"/>
        <a:ext cx="4303160" cy="677784"/>
      </dsp:txXfrm>
    </dsp:sp>
    <dsp:sp modelId="{75105D27-4746-4F1D-9ED6-E363A8A8FEF2}">
      <dsp:nvSpPr>
        <dsp:cNvPr id="0" name=""/>
        <dsp:cNvSpPr/>
      </dsp:nvSpPr>
      <dsp:spPr>
        <a:xfrm>
          <a:off x="2689778" y="1357515"/>
          <a:ext cx="4994611" cy="677972"/>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effectLst/>
              <a:latin typeface="Alexandria"/>
              <a:ea typeface="Calibri" panose="020F0502020204030204" pitchFamily="34" charset="0"/>
            </a:rPr>
            <a:t>معوقات الاتصال الداخلي والخارجي</a:t>
          </a:r>
          <a:endParaRPr lang="ar-SA" sz="2800" kern="1200" dirty="0"/>
        </a:p>
      </dsp:txBody>
      <dsp:txXfrm>
        <a:off x="2722874" y="1390611"/>
        <a:ext cx="4928419" cy="611780"/>
      </dsp:txXfrm>
    </dsp:sp>
    <dsp:sp modelId="{3700AE8F-8D5C-40D9-B195-014199961BC2}">
      <dsp:nvSpPr>
        <dsp:cNvPr id="0" name=""/>
        <dsp:cNvSpPr/>
      </dsp:nvSpPr>
      <dsp:spPr>
        <a:xfrm>
          <a:off x="2671903" y="2150289"/>
          <a:ext cx="4760266" cy="677972"/>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effectLst/>
              <a:latin typeface="Alexandria"/>
              <a:ea typeface="Calibri" panose="020F0502020204030204" pitchFamily="34" charset="0"/>
            </a:rPr>
            <a:t>المعوقات السلوكية والأخلاقية</a:t>
          </a:r>
          <a:endParaRPr lang="ar-SA" sz="2800" kern="1200" dirty="0"/>
        </a:p>
      </dsp:txBody>
      <dsp:txXfrm>
        <a:off x="2704999" y="2183385"/>
        <a:ext cx="4694074" cy="611780"/>
      </dsp:txXfrm>
    </dsp:sp>
    <dsp:sp modelId="{86EBE5F2-3F1B-42E8-8F58-C39F7168704C}">
      <dsp:nvSpPr>
        <dsp:cNvPr id="0" name=""/>
        <dsp:cNvSpPr/>
      </dsp:nvSpPr>
      <dsp:spPr>
        <a:xfrm>
          <a:off x="2443085" y="3043409"/>
          <a:ext cx="5684914" cy="677972"/>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1">
            <a:lnSpc>
              <a:spcPct val="90000"/>
            </a:lnSpc>
            <a:spcBef>
              <a:spcPct val="0"/>
            </a:spcBef>
            <a:spcAft>
              <a:spcPct val="35000"/>
            </a:spcAft>
          </a:pPr>
          <a:r>
            <a:rPr lang="ar-SA" sz="2800" kern="1200" dirty="0" smtClean="0">
              <a:effectLst/>
              <a:latin typeface="Alexandria"/>
              <a:ea typeface="Calibri" panose="020F0502020204030204" pitchFamily="34" charset="0"/>
            </a:rPr>
            <a:t>المعوقات الخارجية (البيئة المحيطة)</a:t>
          </a:r>
          <a:endParaRPr lang="ar-SA" sz="2800" kern="1200" dirty="0"/>
        </a:p>
      </dsp:txBody>
      <dsp:txXfrm>
        <a:off x="2476181" y="3076505"/>
        <a:ext cx="5618722" cy="611780"/>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4.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2556202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6.jpg"/></Relationships>
</file>

<file path=ppt/slides/_rels/slide3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9.jpg"/></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5.xml"/><Relationship Id="rId5" Type="http://schemas.openxmlformats.org/officeDocument/2006/relationships/image" Target="../media/image37.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Sanaa Hashem </a:t>
            </a:r>
            <a:r>
              <a:rPr lang="en-US" sz="2000" dirty="0" err="1" smtClean="0">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solidFill>
                  <a:srgbClr val="00AEEF"/>
                </a:solidFill>
                <a:latin typeface="Alexandria"/>
              </a:rPr>
              <a:t>مقرر إدارة السمعة المؤسسية</a:t>
            </a:r>
          </a:p>
          <a:p>
            <a:pPr algn="ctr"/>
            <a:r>
              <a:rPr lang="en-US" sz="2800" b="1" dirty="0">
                <a:solidFill>
                  <a:srgbClr val="FF0000"/>
                </a:solidFill>
                <a:latin typeface="Alexandria"/>
              </a:rPr>
              <a:t>Corporate Reputation Management</a:t>
            </a:r>
            <a:endParaRPr lang="ar-SA" sz="2800" b="1" dirty="0">
              <a:solidFill>
                <a:srgbClr val="FF0000"/>
              </a:solidFill>
              <a:latin typeface="Alexandri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938793" y="2371080"/>
            <a:ext cx="4054607" cy="1446550"/>
          </a:xfrm>
          <a:prstGeom prst="rect">
            <a:avLst/>
          </a:prstGeom>
          <a:noFill/>
        </p:spPr>
        <p:txBody>
          <a:bodyPr wrap="square" rtlCol="0">
            <a:spAutoFit/>
          </a:bodyPr>
          <a:lstStyle/>
          <a:p>
            <a:pPr algn="ctr" rtl="1"/>
            <a:r>
              <a:rPr lang="ar-SA" sz="4400" b="1" dirty="0" smtClean="0">
                <a:solidFill>
                  <a:srgbClr val="00AEEF"/>
                </a:solidFill>
                <a:latin typeface="Alexandria"/>
              </a:rPr>
              <a:t>خطوات بناء السمعة المؤسسية</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Third </a:t>
            </a:r>
            <a:r>
              <a:rPr lang="en-US" sz="2800" b="1" dirty="0">
                <a:solidFill>
                  <a:schemeClr val="tx1"/>
                </a:solidFill>
              </a:rPr>
              <a:t>Lecture</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Sanaa Hashem </a:t>
            </a:r>
            <a:r>
              <a:rPr lang="en-US" sz="2800" b="1" dirty="0" err="1" smtClean="0">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ar-SA" sz="4800" b="1" dirty="0" smtClean="0">
                <a:solidFill>
                  <a:srgbClr val="00B0F0"/>
                </a:solidFill>
                <a:latin typeface="Alexandria" charset="0"/>
                <a:cs typeface="Alexandria" charset="0"/>
              </a:rPr>
              <a:t>المحتويات</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flipH="1">
            <a:off x="3543299" y="2657115"/>
            <a:ext cx="8210549" cy="38046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6000"/>
              </a:lnSpc>
            </a:pPr>
            <a:r>
              <a:rPr lang="ar-SA" sz="3200" b="1" dirty="0" smtClean="0">
                <a:latin typeface="Alexandria"/>
              </a:rPr>
              <a:t>1- خطوات بناء السمعة المؤسساتية.</a:t>
            </a:r>
          </a:p>
          <a:p>
            <a:pPr algn="r" rtl="1">
              <a:lnSpc>
                <a:spcPts val="6000"/>
              </a:lnSpc>
            </a:pPr>
            <a:r>
              <a:rPr lang="ar-SA" sz="3200" b="1" dirty="0" smtClean="0">
                <a:latin typeface="Alexandria"/>
              </a:rPr>
              <a:t>2- أبرز التحديّات التي تواجه كل خطوة من هذه الخطوات.</a:t>
            </a:r>
          </a:p>
          <a:p>
            <a:pPr algn="r" rtl="1">
              <a:lnSpc>
                <a:spcPts val="6000"/>
              </a:lnSpc>
            </a:pPr>
            <a:r>
              <a:rPr lang="ar-SA" sz="3200" b="1" dirty="0" smtClean="0">
                <a:latin typeface="Alexandria"/>
              </a:rPr>
              <a:t>3- معوقات بناء السمعة المؤسساتية.</a:t>
            </a:r>
          </a:p>
          <a:p>
            <a:pPr algn="r" rtl="1">
              <a:lnSpc>
                <a:spcPts val="6000"/>
              </a:lnSpc>
            </a:pPr>
            <a:r>
              <a:rPr lang="ar-SA" sz="3200" b="1" dirty="0" smtClean="0">
                <a:latin typeface="Alexandria"/>
              </a:rPr>
              <a:t>4- أمثلة عملية لشركات عالمية تعرضت لهذه المعوقات.</a:t>
            </a:r>
            <a:endParaRPr lang="ar-SA" sz="3200" b="1" dirty="0">
              <a:latin typeface="Alexandria"/>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80687" cy="693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5247" y="1709824"/>
            <a:ext cx="8373484" cy="5044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5000"/>
              </a:lnSpc>
            </a:pPr>
            <a:r>
              <a:rPr lang="ar-SA" sz="2800" b="1" u="sng" dirty="0">
                <a:solidFill>
                  <a:schemeClr val="tx1"/>
                </a:solidFill>
                <a:latin typeface="Alexandria"/>
              </a:rPr>
              <a:t>في نهاية </a:t>
            </a:r>
            <a:r>
              <a:rPr lang="ar-SA" sz="2800" b="1" u="sng" dirty="0" smtClean="0">
                <a:solidFill>
                  <a:schemeClr val="tx1"/>
                </a:solidFill>
                <a:latin typeface="Alexandria"/>
              </a:rPr>
              <a:t>هذه المحاضرة </a:t>
            </a:r>
            <a:r>
              <a:rPr lang="ar-SA" sz="2800" b="1" u="sng" dirty="0">
                <a:solidFill>
                  <a:schemeClr val="tx1"/>
                </a:solidFill>
                <a:latin typeface="Alexandria"/>
              </a:rPr>
              <a:t>سيكون </a:t>
            </a:r>
            <a:r>
              <a:rPr lang="ar-SA" sz="2800" b="1" u="sng" dirty="0" smtClean="0">
                <a:solidFill>
                  <a:schemeClr val="tx1"/>
                </a:solidFill>
                <a:latin typeface="Alexandria"/>
              </a:rPr>
              <a:t>الطلاب قادرين </a:t>
            </a:r>
            <a:r>
              <a:rPr lang="ar-SA" sz="2800" b="1" u="sng" dirty="0">
                <a:solidFill>
                  <a:schemeClr val="tx1"/>
                </a:solidFill>
                <a:latin typeface="Alexandria"/>
              </a:rPr>
              <a:t>على:</a:t>
            </a:r>
            <a:endParaRPr lang="en-US" sz="2800" u="sng" dirty="0">
              <a:solidFill>
                <a:schemeClr val="tx1"/>
              </a:solidFill>
              <a:latin typeface="Alexandria"/>
            </a:endParaRPr>
          </a:p>
          <a:p>
            <a:pPr marL="457200" indent="-457200" algn="r" rtl="1">
              <a:lnSpc>
                <a:spcPts val="5000"/>
              </a:lnSpc>
              <a:buFont typeface="Arial" panose="020B0604020202020204" pitchFamily="34" charset="0"/>
              <a:buChar char="•"/>
            </a:pPr>
            <a:r>
              <a:rPr lang="ar-SA" sz="2800" dirty="0">
                <a:solidFill>
                  <a:schemeClr val="tx1"/>
                </a:solidFill>
                <a:latin typeface="Alexandria"/>
              </a:rPr>
              <a:t>إدراك </a:t>
            </a:r>
            <a:r>
              <a:rPr lang="ar-SA" sz="2800" dirty="0" smtClean="0">
                <a:solidFill>
                  <a:schemeClr val="tx1"/>
                </a:solidFill>
                <a:latin typeface="Alexandria"/>
              </a:rPr>
              <a:t>ومعرفة الخطوات اللازمة لبناء السمعة المؤسسية.</a:t>
            </a:r>
            <a:endParaRPr lang="ar-SA"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smtClean="0">
                <a:solidFill>
                  <a:schemeClr val="tx1"/>
                </a:solidFill>
                <a:latin typeface="Alexandria"/>
              </a:rPr>
              <a:t>فهم الأسس التي اعتمدت عليها كل خطوة من هذه الخطوات.</a:t>
            </a:r>
            <a:endParaRPr lang="en-US" sz="2800" dirty="0">
              <a:solidFill>
                <a:schemeClr val="tx1"/>
              </a:solidFill>
              <a:latin typeface="Alexandria"/>
            </a:endParaRPr>
          </a:p>
          <a:p>
            <a:pPr marL="457200" indent="-457200" algn="r" rtl="1">
              <a:lnSpc>
                <a:spcPts val="5000"/>
              </a:lnSpc>
              <a:buFont typeface="Arial" panose="020B0604020202020204" pitchFamily="34" charset="0"/>
              <a:buChar char="•"/>
            </a:pPr>
            <a:r>
              <a:rPr lang="ar-SA" sz="2800" dirty="0" smtClean="0">
                <a:solidFill>
                  <a:schemeClr val="tx1"/>
                </a:solidFill>
                <a:latin typeface="Alexandria"/>
              </a:rPr>
              <a:t>فهم أبرز المعوقات التي تواجه بناء السمعة المؤسسية.</a:t>
            </a:r>
            <a:endParaRPr lang="en-US"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smtClean="0">
                <a:solidFill>
                  <a:schemeClr val="tx1"/>
                </a:solidFill>
                <a:latin typeface="Alexandria"/>
              </a:rPr>
              <a:t>مقاربة وفهم تجارب الشركات العالمية مع معوقات بناء السمعة.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401216" y="945640"/>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a:t>
            </a:r>
            <a:r>
              <a:rPr lang="ar-SA" sz="4400" dirty="0" smtClean="0">
                <a:solidFill>
                  <a:srgbClr val="00AEEF"/>
                </a:solidFill>
                <a:latin typeface="Alexandria"/>
                <a:ea typeface="Calibri" panose="020F0502020204030204" pitchFamily="34" charset="0"/>
              </a:rPr>
              <a:t>: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56531" y="1824453"/>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48731" y="1376029"/>
            <a:ext cx="3793875" cy="5378732"/>
          </a:xfrm>
          <a:prstGeom prst="rect">
            <a:avLst/>
          </a:prstGeom>
        </p:spPr>
      </p:pic>
    </p:spTree>
    <p:extLst>
      <p:ext uri="{BB962C8B-B14F-4D97-AF65-F5344CB8AC3E}">
        <p14:creationId xmlns:p14="http://schemas.microsoft.com/office/powerpoint/2010/main" val="32841501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7" dur="500"/>
                                        <p:tgtEl>
                                          <p:spTgt spid="2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2" dur="500"/>
                                        <p:tgtEl>
                                          <p:spTgt spid="2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7" dur="500"/>
                                        <p:tgtEl>
                                          <p:spTgt spid="25">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2"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6880"/>
            <a:ext cx="8092621" cy="611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602036" y="89590"/>
            <a:ext cx="132449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مقدمة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965201" y="1666650"/>
            <a:ext cx="8615679" cy="3939540"/>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في عالم اليوم الذي تسبق فيه "</a:t>
            </a:r>
            <a:r>
              <a:rPr lang="ar-SA" sz="2800" dirty="0" err="1" smtClean="0">
                <a:latin typeface="Alexandria"/>
                <a:ea typeface="Calibri" panose="020F0502020204030204" pitchFamily="34" charset="0"/>
              </a:rPr>
              <a:t>التغريده</a:t>
            </a:r>
            <a:r>
              <a:rPr lang="ar-SA" sz="2800" dirty="0" smtClean="0">
                <a:latin typeface="Alexandria"/>
                <a:ea typeface="Calibri" panose="020F0502020204030204" pitchFamily="34" charset="0"/>
              </a:rPr>
              <a:t>" الخبر، وتنتشر فيه تجربة العميل السلبية كالنار في الهشيم، لم تعد السمعة المؤسسية مجرد خيال تجميلي تقوم به إدارة العلاقات العامة، بل أصبحت هي الأصل غير الملموس الأغلى في ميزانية أي منظمة. السمعة ليست ما تقوله عن نفسك في إعلانك، بل هي "المحصلة النهائية" لكل وعودك الصادقة، وجودة منتجاتك، ونزاهة تعاملك مع المجتمع  </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91040" y="1666650"/>
            <a:ext cx="2682240" cy="4305300"/>
          </a:xfrm>
          <a:prstGeom prst="rect">
            <a:avLst/>
          </a:prstGeom>
        </p:spPr>
      </p:pic>
    </p:spTree>
    <p:extLst>
      <p:ext uri="{BB962C8B-B14F-4D97-AF65-F5344CB8AC3E}">
        <p14:creationId xmlns:p14="http://schemas.microsoft.com/office/powerpoint/2010/main" val="33170695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19" y="528042"/>
            <a:ext cx="38965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994400" y="89590"/>
            <a:ext cx="593212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خطوات بناء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1869440" y="1463450"/>
            <a:ext cx="8097520" cy="733534"/>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effectLst/>
                <a:latin typeface="Alexandria"/>
                <a:ea typeface="Calibri" panose="020F0502020204030204" pitchFamily="34" charset="0"/>
              </a:rPr>
              <a:t>عملية بناء السمعة المؤسسية عملية مرحلية تشمل الخطوات الآتية:</a:t>
            </a:r>
            <a:endParaRPr lang="en-US" sz="2800" b="1" dirty="0">
              <a:solidFill>
                <a:srgbClr val="FF0000"/>
              </a:solidFill>
              <a:effectLst/>
              <a:latin typeface="Alexandria"/>
              <a:ea typeface="Calibri" panose="020F0502020204030204" pitchFamily="34" charset="0"/>
            </a:endParaRPr>
          </a:p>
        </p:txBody>
      </p:sp>
      <p:graphicFrame>
        <p:nvGraphicFramePr>
          <p:cNvPr id="12" name="رسم تخطيطي 11"/>
          <p:cNvGraphicFramePr/>
          <p:nvPr>
            <p:extLst>
              <p:ext uri="{D42A27DB-BD31-4B8C-83A1-F6EECF244321}">
                <p14:modId xmlns:p14="http://schemas.microsoft.com/office/powerpoint/2010/main" val="3668890139"/>
              </p:ext>
            </p:extLst>
          </p:nvPr>
        </p:nvGraphicFramePr>
        <p:xfrm>
          <a:off x="1314450" y="2196984"/>
          <a:ext cx="8845550" cy="38353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24044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graphicEl>
                                              <a:dgm id="{8425772C-5170-4F71-BEB3-5D2E2CE02F86}"/>
                                            </p:graphicEl>
                                          </p:spTgt>
                                        </p:tgtEl>
                                        <p:attrNameLst>
                                          <p:attrName>style.visibility</p:attrName>
                                        </p:attrNameLst>
                                      </p:cBhvr>
                                      <p:to>
                                        <p:strVal val="visible"/>
                                      </p:to>
                                    </p:set>
                                    <p:animEffect transition="in" filter="randombar(horizontal)">
                                      <p:cBhvr>
                                        <p:cTn id="22" dur="500"/>
                                        <p:tgtEl>
                                          <p:spTgt spid="12">
                                            <p:graphicEl>
                                              <a:dgm id="{8425772C-5170-4F71-BEB3-5D2E2CE02F8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graphicEl>
                                              <a:dgm id="{93373051-C1C5-44C4-BACA-0BA5C99CD3F2}"/>
                                            </p:graphicEl>
                                          </p:spTgt>
                                        </p:tgtEl>
                                        <p:attrNameLst>
                                          <p:attrName>style.visibility</p:attrName>
                                        </p:attrNameLst>
                                      </p:cBhvr>
                                      <p:to>
                                        <p:strVal val="visible"/>
                                      </p:to>
                                    </p:set>
                                    <p:animEffect transition="in" filter="randombar(horizontal)">
                                      <p:cBhvr>
                                        <p:cTn id="27" dur="500"/>
                                        <p:tgtEl>
                                          <p:spTgt spid="12">
                                            <p:graphicEl>
                                              <a:dgm id="{93373051-C1C5-44C4-BACA-0BA5C99CD3F2}"/>
                                            </p:graphic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12">
                                            <p:graphicEl>
                                              <a:dgm id="{42CDB0A8-5D21-431B-9685-434258A01C58}"/>
                                            </p:graphicEl>
                                          </p:spTgt>
                                        </p:tgtEl>
                                        <p:attrNameLst>
                                          <p:attrName>style.visibility</p:attrName>
                                        </p:attrNameLst>
                                      </p:cBhvr>
                                      <p:to>
                                        <p:strVal val="visible"/>
                                      </p:to>
                                    </p:set>
                                    <p:animEffect transition="in" filter="randombar(horizontal)">
                                      <p:cBhvr>
                                        <p:cTn id="30" dur="500"/>
                                        <p:tgtEl>
                                          <p:spTgt spid="12">
                                            <p:graphicEl>
                                              <a:dgm id="{42CDB0A8-5D21-431B-9685-434258A01C58}"/>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12">
                                            <p:graphicEl>
                                              <a:dgm id="{81934B7D-1CAE-4295-B9E3-334562B264EC}"/>
                                            </p:graphicEl>
                                          </p:spTgt>
                                        </p:tgtEl>
                                        <p:attrNameLst>
                                          <p:attrName>style.visibility</p:attrName>
                                        </p:attrNameLst>
                                      </p:cBhvr>
                                      <p:to>
                                        <p:strVal val="visible"/>
                                      </p:to>
                                    </p:set>
                                    <p:animEffect transition="in" filter="randombar(horizontal)">
                                      <p:cBhvr>
                                        <p:cTn id="35" dur="500"/>
                                        <p:tgtEl>
                                          <p:spTgt spid="12">
                                            <p:graphicEl>
                                              <a:dgm id="{81934B7D-1CAE-4295-B9E3-334562B264EC}"/>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12">
                                            <p:graphicEl>
                                              <a:dgm id="{F49E210F-FD77-4C9E-9431-1432C910E90A}"/>
                                            </p:graphicEl>
                                          </p:spTgt>
                                        </p:tgtEl>
                                        <p:attrNameLst>
                                          <p:attrName>style.visibility</p:attrName>
                                        </p:attrNameLst>
                                      </p:cBhvr>
                                      <p:to>
                                        <p:strVal val="visible"/>
                                      </p:to>
                                    </p:set>
                                    <p:animEffect transition="in" filter="randombar(horizontal)">
                                      <p:cBhvr>
                                        <p:cTn id="40" dur="500"/>
                                        <p:tgtEl>
                                          <p:spTgt spid="12">
                                            <p:graphicEl>
                                              <a:dgm id="{F49E210F-FD77-4C9E-9431-1432C910E90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Graphic spid="12"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19" y="528042"/>
            <a:ext cx="38965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6880" y="1155870"/>
            <a:ext cx="11183620" cy="5067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994400" y="89590"/>
            <a:ext cx="593212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خطوات بناء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2212340" y="1269639"/>
            <a:ext cx="6471920" cy="733534"/>
          </a:xfrm>
          <a:prstGeom prst="rect">
            <a:avLst/>
          </a:prstGeom>
        </p:spPr>
        <p:txBody>
          <a:bodyPr wrap="square">
            <a:spAutoFit/>
          </a:bodyPr>
          <a:lstStyle/>
          <a:p>
            <a:pPr algn="justLow" rtl="1">
              <a:lnSpc>
                <a:spcPts val="5000"/>
              </a:lnSpc>
              <a:spcAft>
                <a:spcPts val="0"/>
              </a:spcAft>
            </a:pPr>
            <a:r>
              <a:rPr lang="ar-SA" sz="3200" b="1" dirty="0" smtClean="0">
                <a:solidFill>
                  <a:srgbClr val="FF0000"/>
                </a:solidFill>
                <a:effectLst/>
                <a:latin typeface="Alexandria"/>
                <a:ea typeface="Calibri" panose="020F0502020204030204" pitchFamily="34" charset="0"/>
              </a:rPr>
              <a:t>الخطوة الأولى: تحليل الفجوة والوضع الراهن</a:t>
            </a:r>
            <a:endParaRPr lang="en-US" sz="3200" b="1" dirty="0">
              <a:solidFill>
                <a:srgbClr val="FF0000"/>
              </a:solidFill>
              <a:effectLst/>
              <a:latin typeface="Alexandria"/>
              <a:ea typeface="Calibri" panose="020F0502020204030204" pitchFamily="34" charset="0"/>
            </a:endParaRPr>
          </a:p>
        </p:txBody>
      </p:sp>
      <p:sp>
        <p:nvSpPr>
          <p:cNvPr id="10" name="مستطيل 9"/>
          <p:cNvSpPr/>
          <p:nvPr/>
        </p:nvSpPr>
        <p:spPr>
          <a:xfrm>
            <a:off x="470533" y="1978003"/>
            <a:ext cx="10868025" cy="2015936"/>
          </a:xfrm>
          <a:prstGeom prst="rect">
            <a:avLst/>
          </a:prstGeom>
        </p:spPr>
        <p:txBody>
          <a:bodyPr wrap="square">
            <a:spAutoFit/>
          </a:bodyPr>
          <a:lstStyle/>
          <a:p>
            <a:pPr algn="justLow" rtl="1">
              <a:lnSpc>
                <a:spcPts val="5000"/>
              </a:lnSpc>
              <a:spcAft>
                <a:spcPts val="0"/>
              </a:spcAft>
            </a:pPr>
            <a:r>
              <a:rPr lang="ar-SA" sz="2800" dirty="0" smtClean="0">
                <a:effectLst/>
                <a:latin typeface="Alexandria"/>
                <a:ea typeface="Calibri" panose="020F0502020204030204" pitchFamily="34" charset="0"/>
              </a:rPr>
              <a:t>قبل أن تبدأ في بناء سمعتك عليك أن تعرف أين تقف الآن؟ لا يمكنك بناء طابق ثانٍ فوق أساسات متصدعة. هذه الخطوة تهدف إلى اكتشاف الفرق بين ما </a:t>
            </a:r>
            <a:r>
              <a:rPr lang="ar-SA" sz="2800" dirty="0" err="1" smtClean="0">
                <a:effectLst/>
                <a:latin typeface="Alexandria"/>
                <a:ea typeface="Calibri" panose="020F0502020204030204" pitchFamily="34" charset="0"/>
              </a:rPr>
              <a:t>تعتقده</a:t>
            </a:r>
            <a:r>
              <a:rPr lang="ar-SA" sz="2800" dirty="0" smtClean="0">
                <a:effectLst/>
                <a:latin typeface="Alexandria"/>
                <a:ea typeface="Calibri" panose="020F0502020204030204" pitchFamily="34" charset="0"/>
              </a:rPr>
              <a:t> المؤسسة عن نفسها وبين ما يراه الجمهور فعلياً.</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879" y="3829050"/>
            <a:ext cx="11183621" cy="2395897"/>
          </a:xfrm>
          <a:prstGeom prst="rect">
            <a:avLst/>
          </a:prstGeom>
        </p:spPr>
      </p:pic>
    </p:spTree>
    <p:extLst>
      <p:ext uri="{BB962C8B-B14F-4D97-AF65-F5344CB8AC3E}">
        <p14:creationId xmlns:p14="http://schemas.microsoft.com/office/powerpoint/2010/main" val="191865863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19" y="528042"/>
            <a:ext cx="38965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6880" y="1317386"/>
            <a:ext cx="10901679"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994400" y="89590"/>
            <a:ext cx="593212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خطوات بناء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2174240" y="1478366"/>
            <a:ext cx="6471920" cy="733534"/>
          </a:xfrm>
          <a:prstGeom prst="rect">
            <a:avLst/>
          </a:prstGeom>
        </p:spPr>
        <p:txBody>
          <a:bodyPr wrap="square">
            <a:spAutoFit/>
          </a:bodyPr>
          <a:lstStyle/>
          <a:p>
            <a:pPr algn="justLow" rtl="1">
              <a:lnSpc>
                <a:spcPts val="5000"/>
              </a:lnSpc>
              <a:spcAft>
                <a:spcPts val="0"/>
              </a:spcAft>
            </a:pPr>
            <a:r>
              <a:rPr lang="ar-SA" sz="3200" b="1" dirty="0" smtClean="0">
                <a:solidFill>
                  <a:srgbClr val="FF0000"/>
                </a:solidFill>
                <a:effectLst/>
                <a:latin typeface="Alexandria"/>
                <a:ea typeface="Calibri" panose="020F0502020204030204" pitchFamily="34" charset="0"/>
              </a:rPr>
              <a:t>الخطوة الأولى: تحليل الفجوة والوضع الراهن</a:t>
            </a:r>
            <a:endParaRPr lang="en-US" sz="3200" b="1" dirty="0">
              <a:solidFill>
                <a:srgbClr val="FF0000"/>
              </a:solidFill>
              <a:effectLst/>
              <a:latin typeface="Alexandria"/>
              <a:ea typeface="Calibri" panose="020F0502020204030204" pitchFamily="34" charset="0"/>
            </a:endParaRPr>
          </a:p>
        </p:txBody>
      </p:sp>
      <p:graphicFrame>
        <p:nvGraphicFramePr>
          <p:cNvPr id="6" name="رسم تخطيطي 5"/>
          <p:cNvGraphicFramePr/>
          <p:nvPr>
            <p:extLst>
              <p:ext uri="{D42A27DB-BD31-4B8C-83A1-F6EECF244321}">
                <p14:modId xmlns:p14="http://schemas.microsoft.com/office/powerpoint/2010/main" val="2853235893"/>
              </p:ext>
            </p:extLst>
          </p:nvPr>
        </p:nvGraphicFramePr>
        <p:xfrm>
          <a:off x="1362075" y="2211900"/>
          <a:ext cx="8797925" cy="39264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819283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6">
                                            <p:graphicEl>
                                              <a:dgm id="{B2F14846-00C5-4B03-8F43-DB8A47967F1C}"/>
                                            </p:graphicEl>
                                          </p:spTgt>
                                        </p:tgtEl>
                                        <p:attrNameLst>
                                          <p:attrName>style.visibility</p:attrName>
                                        </p:attrNameLst>
                                      </p:cBhvr>
                                      <p:to>
                                        <p:strVal val="visible"/>
                                      </p:to>
                                    </p:set>
                                    <p:animEffect transition="in" filter="randombar(horizontal)">
                                      <p:cBhvr>
                                        <p:cTn id="22" dur="500"/>
                                        <p:tgtEl>
                                          <p:spTgt spid="6">
                                            <p:graphicEl>
                                              <a:dgm id="{B2F14846-00C5-4B03-8F43-DB8A47967F1C}"/>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6">
                                            <p:graphicEl>
                                              <a:dgm id="{FEE52B52-7193-466F-9368-73B2685D2B1C}"/>
                                            </p:graphicEl>
                                          </p:spTgt>
                                        </p:tgtEl>
                                        <p:attrNameLst>
                                          <p:attrName>style.visibility</p:attrName>
                                        </p:attrNameLst>
                                      </p:cBhvr>
                                      <p:to>
                                        <p:strVal val="visible"/>
                                      </p:to>
                                    </p:set>
                                    <p:animEffect transition="in" filter="randombar(horizontal)">
                                      <p:cBhvr>
                                        <p:cTn id="27" dur="500"/>
                                        <p:tgtEl>
                                          <p:spTgt spid="6">
                                            <p:graphicEl>
                                              <a:dgm id="{FEE52B52-7193-466F-9368-73B2685D2B1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6">
                                            <p:graphicEl>
                                              <a:dgm id="{3EBA4042-A80D-4AC6-B332-1EBF48B5F962}"/>
                                            </p:graphicEl>
                                          </p:spTgt>
                                        </p:tgtEl>
                                        <p:attrNameLst>
                                          <p:attrName>style.visibility</p:attrName>
                                        </p:attrNameLst>
                                      </p:cBhvr>
                                      <p:to>
                                        <p:strVal val="visible"/>
                                      </p:to>
                                    </p:set>
                                    <p:animEffect transition="in" filter="randombar(horizontal)">
                                      <p:cBhvr>
                                        <p:cTn id="32" dur="500"/>
                                        <p:tgtEl>
                                          <p:spTgt spid="6">
                                            <p:graphicEl>
                                              <a:dgm id="{3EBA4042-A80D-4AC6-B332-1EBF48B5F962}"/>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6">
                                            <p:graphicEl>
                                              <a:dgm id="{35BE794E-5470-414F-9286-B14E3815199A}"/>
                                            </p:graphicEl>
                                          </p:spTgt>
                                        </p:tgtEl>
                                        <p:attrNameLst>
                                          <p:attrName>style.visibility</p:attrName>
                                        </p:attrNameLst>
                                      </p:cBhvr>
                                      <p:to>
                                        <p:strVal val="visible"/>
                                      </p:to>
                                    </p:set>
                                    <p:animEffect transition="in" filter="randombar(horizontal)">
                                      <p:cBhvr>
                                        <p:cTn id="37" dur="500"/>
                                        <p:tgtEl>
                                          <p:spTgt spid="6">
                                            <p:graphicEl>
                                              <a:dgm id="{35BE794E-5470-414F-9286-B14E3815199A}"/>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6">
                                            <p:graphicEl>
                                              <a:dgm id="{7F849E33-A81F-4672-B128-6AA01F55A056}"/>
                                            </p:graphicEl>
                                          </p:spTgt>
                                        </p:tgtEl>
                                        <p:attrNameLst>
                                          <p:attrName>style.visibility</p:attrName>
                                        </p:attrNameLst>
                                      </p:cBhvr>
                                      <p:to>
                                        <p:strVal val="visible"/>
                                      </p:to>
                                    </p:set>
                                    <p:animEffect transition="in" filter="randombar(horizontal)">
                                      <p:cBhvr>
                                        <p:cTn id="42" dur="500"/>
                                        <p:tgtEl>
                                          <p:spTgt spid="6">
                                            <p:graphicEl>
                                              <a:dgm id="{7F849E33-A81F-4672-B128-6AA01F55A056}"/>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6">
                                            <p:graphicEl>
                                              <a:dgm id="{4A0BF93B-73B2-49C2-B4F6-1B21D8CF75AB}"/>
                                            </p:graphicEl>
                                          </p:spTgt>
                                        </p:tgtEl>
                                        <p:attrNameLst>
                                          <p:attrName>style.visibility</p:attrName>
                                        </p:attrNameLst>
                                      </p:cBhvr>
                                      <p:to>
                                        <p:strVal val="visible"/>
                                      </p:to>
                                    </p:set>
                                    <p:animEffect transition="in" filter="randombar(horizontal)">
                                      <p:cBhvr>
                                        <p:cTn id="47" dur="500"/>
                                        <p:tgtEl>
                                          <p:spTgt spid="6">
                                            <p:graphicEl>
                                              <a:dgm id="{4A0BF93B-73B2-49C2-B4F6-1B21D8CF75A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Graphic spid="6"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33987" y="635954"/>
            <a:ext cx="3538494" cy="6928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2485572" y="335279"/>
            <a:ext cx="9440956" cy="1248803"/>
          </a:xfrm>
          <a:prstGeom prst="rect">
            <a:avLst/>
          </a:prstGeom>
        </p:spPr>
        <p:txBody>
          <a:bodyPr wrap="square">
            <a:spAutoFit/>
          </a:bodyPr>
          <a:lstStyle/>
          <a:p>
            <a:pPr algn="r" rtl="1">
              <a:lnSpc>
                <a:spcPct val="107000"/>
              </a:lnSpc>
              <a:spcAft>
                <a:spcPts val="800"/>
              </a:spcAft>
            </a:pPr>
            <a:r>
              <a:rPr lang="ar-SA" sz="3200" b="1" dirty="0">
                <a:solidFill>
                  <a:srgbClr val="FF0000"/>
                </a:solidFill>
                <a:latin typeface="Alexandria"/>
                <a:ea typeface="Calibri" panose="020F0502020204030204" pitchFamily="34" charset="0"/>
              </a:rPr>
              <a:t>الخطوة الأولى: تحليل الفجوة والوضع الراهن</a:t>
            </a:r>
            <a:endParaRPr lang="en-US" sz="3200" b="1" dirty="0">
              <a:solidFill>
                <a:srgbClr val="FF0000"/>
              </a:solidFill>
              <a:latin typeface="Alexandria"/>
              <a:ea typeface="Calibri" panose="020F0502020204030204" pitchFamily="34" charset="0"/>
            </a:endParaRPr>
          </a:p>
          <a:p>
            <a:pPr algn="r" rtl="1">
              <a:lnSpc>
                <a:spcPct val="107000"/>
              </a:lnSpc>
              <a:spcAft>
                <a:spcPts val="800"/>
              </a:spcAft>
            </a:pPr>
            <a:endParaRPr lang="en-US" sz="32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3647440" y="1407336"/>
            <a:ext cx="3189017" cy="733534"/>
          </a:xfrm>
          <a:prstGeom prst="rect">
            <a:avLst/>
          </a:prstGeom>
        </p:spPr>
        <p:txBody>
          <a:bodyPr wrap="square">
            <a:spAutoFit/>
          </a:bodyPr>
          <a:lstStyle/>
          <a:p>
            <a:pPr algn="justLow" rtl="1">
              <a:lnSpc>
                <a:spcPts val="5000"/>
              </a:lnSpc>
              <a:spcAft>
                <a:spcPts val="0"/>
              </a:spcAft>
            </a:pPr>
            <a:r>
              <a:rPr lang="ar-SA" sz="2800" b="1" dirty="0" smtClean="0">
                <a:latin typeface="Alexandria"/>
                <a:ea typeface="Calibri" panose="020F0502020204030204" pitchFamily="34" charset="0"/>
              </a:rPr>
              <a:t>تحليل الأطراف المعنية</a:t>
            </a:r>
            <a:r>
              <a:rPr lang="ar-SA" sz="2800" b="1" dirty="0" smtClean="0">
                <a:effectLst/>
                <a:latin typeface="Alexandria"/>
                <a:ea typeface="Calibri" panose="020F0502020204030204" pitchFamily="34" charset="0"/>
              </a:rPr>
              <a:t>:</a:t>
            </a:r>
            <a:endParaRPr lang="en-US" sz="2800" b="1" dirty="0">
              <a:effectLst/>
              <a:latin typeface="Alexandria"/>
              <a:ea typeface="Calibri" panose="020F0502020204030204" pitchFamily="34" charset="0"/>
            </a:endParaRPr>
          </a:p>
        </p:txBody>
      </p:sp>
      <p:sp>
        <p:nvSpPr>
          <p:cNvPr id="10" name="مستطيل 9"/>
          <p:cNvSpPr/>
          <p:nvPr/>
        </p:nvSpPr>
        <p:spPr>
          <a:xfrm>
            <a:off x="478938" y="2114472"/>
            <a:ext cx="8819909" cy="654988"/>
          </a:xfrm>
          <a:prstGeom prst="rect">
            <a:avLst/>
          </a:prstGeom>
        </p:spPr>
        <p:txBody>
          <a:bodyPr wrap="square">
            <a:spAutoFit/>
          </a:bodyPr>
          <a:lstStyle/>
          <a:p>
            <a:pPr algn="justLow" rtl="1">
              <a:lnSpc>
                <a:spcPts val="5000"/>
              </a:lnSpc>
              <a:spcAft>
                <a:spcPts val="0"/>
              </a:spcAft>
            </a:pPr>
            <a:r>
              <a:rPr lang="ar-SA" sz="2800" dirty="0" smtClean="0">
                <a:effectLst/>
                <a:latin typeface="Alexandria"/>
                <a:ea typeface="Calibri" panose="020F0502020204030204" pitchFamily="34" charset="0"/>
              </a:rPr>
              <a:t>السمعة ليست موحدة لدى الجميع، فلكل فئة نظارة مختلفة يرونك من خلالها:</a:t>
            </a:r>
            <a:endParaRPr lang="en-US" sz="2800" dirty="0">
              <a:effectLst/>
              <a:latin typeface="Alexandria"/>
              <a:ea typeface="Calibri" panose="020F0502020204030204" pitchFamily="34" charset="0"/>
            </a:endParaRPr>
          </a:p>
        </p:txBody>
      </p:sp>
      <p:sp>
        <p:nvSpPr>
          <p:cNvPr id="11" name="مستطيل 10"/>
          <p:cNvSpPr/>
          <p:nvPr/>
        </p:nvSpPr>
        <p:spPr>
          <a:xfrm>
            <a:off x="478937" y="2892053"/>
            <a:ext cx="8819909" cy="2657138"/>
          </a:xfrm>
          <a:prstGeom prst="rect">
            <a:avLst/>
          </a:prstGeom>
        </p:spPr>
        <p:txBody>
          <a:bodyPr wrap="square">
            <a:spAutoFit/>
          </a:bodyPr>
          <a:lstStyle/>
          <a:p>
            <a:pPr algn="justLow" rtl="1">
              <a:lnSpc>
                <a:spcPts val="5000"/>
              </a:lnSpc>
              <a:spcAft>
                <a:spcPts val="0"/>
              </a:spcAft>
            </a:pPr>
            <a:r>
              <a:rPr lang="ar-SA" sz="2800" dirty="0" smtClean="0">
                <a:effectLst/>
                <a:latin typeface="Alexandria"/>
                <a:ea typeface="Calibri" panose="020F0502020204030204" pitchFamily="34" charset="0"/>
              </a:rPr>
              <a:t>العملاء: يقيمون سمعتك بناءٍ على الجودة والصدق.</a:t>
            </a:r>
          </a:p>
          <a:p>
            <a:pPr algn="justLow" rtl="1">
              <a:lnSpc>
                <a:spcPts val="5000"/>
              </a:lnSpc>
              <a:spcAft>
                <a:spcPts val="0"/>
              </a:spcAft>
            </a:pPr>
            <a:r>
              <a:rPr lang="ar-SA" sz="2800" dirty="0" smtClean="0">
                <a:latin typeface="Alexandria"/>
                <a:ea typeface="Calibri" panose="020F0502020204030204" pitchFamily="34" charset="0"/>
              </a:rPr>
              <a:t>الموظفون: يقيمونك بناءً على بيئة العمل والتقدير (السمعة الداخلية).</a:t>
            </a:r>
          </a:p>
          <a:p>
            <a:pPr algn="justLow" rtl="1">
              <a:lnSpc>
                <a:spcPts val="5000"/>
              </a:lnSpc>
              <a:spcAft>
                <a:spcPts val="0"/>
              </a:spcAft>
            </a:pPr>
            <a:r>
              <a:rPr lang="ar-SA" sz="2800" dirty="0" smtClean="0">
                <a:effectLst/>
                <a:latin typeface="Alexandria"/>
                <a:ea typeface="Calibri" panose="020F0502020204030204" pitchFamily="34" charset="0"/>
              </a:rPr>
              <a:t>المستثمرون والشركاء: يقيمونك بناءً على النزاهة والربحية.</a:t>
            </a:r>
          </a:p>
          <a:p>
            <a:pPr algn="justLow" rtl="1">
              <a:lnSpc>
                <a:spcPts val="5000"/>
              </a:lnSpc>
              <a:spcAft>
                <a:spcPts val="0"/>
              </a:spcAft>
            </a:pPr>
            <a:r>
              <a:rPr lang="ar-SA" sz="2800" dirty="0" smtClean="0">
                <a:latin typeface="Alexandria"/>
                <a:ea typeface="Calibri" panose="020F0502020204030204" pitchFamily="34" charset="0"/>
              </a:rPr>
              <a:t>المجتمع والدولة: يقيمونك بناءً على المسؤولية الاجتماعية والامتثال للقوانين.</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5319" y="1584082"/>
            <a:ext cx="2896681" cy="4448207"/>
          </a:xfrm>
          <a:prstGeom prst="rect">
            <a:avLst/>
          </a:prstGeom>
        </p:spPr>
      </p:pic>
    </p:spTree>
    <p:extLst>
      <p:ext uri="{BB962C8B-B14F-4D97-AF65-F5344CB8AC3E}">
        <p14:creationId xmlns:p14="http://schemas.microsoft.com/office/powerpoint/2010/main" val="189921104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33987" y="561070"/>
            <a:ext cx="3518173" cy="5059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4525408" y="236460"/>
            <a:ext cx="7401120" cy="580993"/>
          </a:xfrm>
          <a:prstGeom prst="rect">
            <a:avLst/>
          </a:prstGeom>
        </p:spPr>
        <p:txBody>
          <a:bodyPr wrap="square">
            <a:spAutoFit/>
          </a:bodyPr>
          <a:lstStyle/>
          <a:p>
            <a:pPr algn="r" rtl="1">
              <a:lnSpc>
                <a:spcPct val="107000"/>
              </a:lnSpc>
              <a:spcAft>
                <a:spcPts val="800"/>
              </a:spcAft>
            </a:pPr>
            <a:r>
              <a:rPr lang="ar-SA" sz="3200" b="1" dirty="0">
                <a:solidFill>
                  <a:srgbClr val="FF0000"/>
                </a:solidFill>
                <a:latin typeface="Alexandria"/>
                <a:ea typeface="Calibri" panose="020F0502020204030204" pitchFamily="34" charset="0"/>
              </a:rPr>
              <a:t>الخطوة الأولى: تحليل الفجوة والوضع </a:t>
            </a:r>
            <a:r>
              <a:rPr lang="ar-SA" sz="3200" b="1" dirty="0" smtClean="0">
                <a:solidFill>
                  <a:srgbClr val="FF0000"/>
                </a:solidFill>
                <a:latin typeface="Alexandria"/>
                <a:ea typeface="Calibri" panose="020F0502020204030204" pitchFamily="34" charset="0"/>
              </a:rPr>
              <a:t>الراهن</a:t>
            </a:r>
            <a:endParaRPr lang="en-US" sz="3200" b="1" dirty="0">
              <a:solidFill>
                <a:srgbClr val="FF0000"/>
              </a:solidFill>
              <a:latin typeface="Alexandria"/>
              <a:ea typeface="Calibri" panose="020F0502020204030204" pitchFamily="34" charset="0"/>
            </a:endParaRPr>
          </a:p>
        </p:txBody>
      </p:sp>
      <p:sp>
        <p:nvSpPr>
          <p:cNvPr id="9" name="مستطيل 8"/>
          <p:cNvSpPr/>
          <p:nvPr/>
        </p:nvSpPr>
        <p:spPr>
          <a:xfrm>
            <a:off x="2485572" y="1398800"/>
            <a:ext cx="4509817" cy="654988"/>
          </a:xfrm>
          <a:prstGeom prst="rect">
            <a:avLst/>
          </a:prstGeom>
        </p:spPr>
        <p:txBody>
          <a:bodyPr wrap="square">
            <a:spAutoFit/>
          </a:bodyPr>
          <a:lstStyle/>
          <a:p>
            <a:pPr algn="justLow" rtl="1">
              <a:lnSpc>
                <a:spcPts val="5000"/>
              </a:lnSpc>
              <a:spcAft>
                <a:spcPts val="0"/>
              </a:spcAft>
            </a:pPr>
            <a:r>
              <a:rPr lang="ar-SA" sz="2800" b="1" dirty="0" smtClean="0">
                <a:latin typeface="Alexandria"/>
                <a:ea typeface="Calibri" panose="020F0502020204030204" pitchFamily="34" charset="0"/>
              </a:rPr>
              <a:t>اكتشاف فجوة السمعة</a:t>
            </a:r>
            <a:r>
              <a:rPr lang="ar-SA" sz="2800" b="1" dirty="0" smtClean="0">
                <a:effectLst/>
                <a:latin typeface="Alexandria"/>
                <a:ea typeface="Calibri" panose="020F0502020204030204" pitchFamily="34" charset="0"/>
              </a:rPr>
              <a:t>:</a:t>
            </a:r>
            <a:endParaRPr lang="en-US" sz="2800" b="1" dirty="0">
              <a:effectLst/>
              <a:latin typeface="Alexandria"/>
              <a:ea typeface="Calibri" panose="020F0502020204030204" pitchFamily="34" charset="0"/>
            </a:endParaRPr>
          </a:p>
        </p:txBody>
      </p:sp>
      <p:sp>
        <p:nvSpPr>
          <p:cNvPr id="10" name="مستطيل 9"/>
          <p:cNvSpPr/>
          <p:nvPr/>
        </p:nvSpPr>
        <p:spPr>
          <a:xfrm>
            <a:off x="822961" y="2074388"/>
            <a:ext cx="8503920"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هنا يكمن التحدي الأكبر الفجوة هي المسافة بين الهوية (من نحن؟)، والصورة الذهنية (كيف يروننا؟):</a:t>
            </a:r>
            <a:endParaRPr lang="en-US" sz="2800" dirty="0">
              <a:effectLst/>
              <a:latin typeface="Alexandria"/>
              <a:ea typeface="Calibri" panose="020F0502020204030204" pitchFamily="34" charset="0"/>
            </a:endParaRPr>
          </a:p>
        </p:txBody>
      </p:sp>
      <p:sp>
        <p:nvSpPr>
          <p:cNvPr id="11" name="مستطيل 10"/>
          <p:cNvSpPr/>
          <p:nvPr/>
        </p:nvSpPr>
        <p:spPr>
          <a:xfrm>
            <a:off x="822962" y="3146789"/>
            <a:ext cx="8503920" cy="1071768"/>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إذا كانت الهوية أقوى من الصورة: فأنت تمتلك جوهراً ممتازاً لكن تسويقك وعلاقاتك العامة ضعيفة (مظلوم إعلامياً).</a:t>
            </a:r>
            <a:endParaRPr lang="en-US" sz="2800" dirty="0">
              <a:effectLst/>
              <a:latin typeface="Alexandria"/>
              <a:ea typeface="Calibri" panose="020F0502020204030204" pitchFamily="34" charset="0"/>
            </a:endParaRPr>
          </a:p>
        </p:txBody>
      </p:sp>
      <p:sp>
        <p:nvSpPr>
          <p:cNvPr id="12" name="مستطيل 11"/>
          <p:cNvSpPr/>
          <p:nvPr/>
        </p:nvSpPr>
        <p:spPr>
          <a:xfrm>
            <a:off x="822961" y="4206934"/>
            <a:ext cx="8432799" cy="1584729"/>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إذا كانت الصورة أقوى من الهوية: فهذا هو الخطر الحقيقي، أنت تبيع وعوداً أكبر من قدراتك، وهنا تكون السمعة فقاعة معرضة </a:t>
            </a:r>
            <a:r>
              <a:rPr lang="ar-SA" sz="2800" dirty="0" err="1" smtClean="0">
                <a:effectLst/>
                <a:latin typeface="Alexandria"/>
                <a:ea typeface="Calibri" panose="020F0502020204030204" pitchFamily="34" charset="0"/>
              </a:rPr>
              <a:t>للإنفجار</a:t>
            </a:r>
            <a:r>
              <a:rPr lang="ar-SA" sz="2800" dirty="0" smtClean="0">
                <a:effectLst/>
                <a:latin typeface="Alexandria"/>
                <a:ea typeface="Calibri" panose="020F0502020204030204" pitchFamily="34" charset="0"/>
              </a:rPr>
              <a:t> عند أول أزمة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76334" y="1523174"/>
            <a:ext cx="2884932" cy="4509115"/>
          </a:xfrm>
          <a:prstGeom prst="rect">
            <a:avLst/>
          </a:prstGeom>
        </p:spPr>
      </p:pic>
    </p:spTree>
    <p:extLst>
      <p:ext uri="{BB962C8B-B14F-4D97-AF65-F5344CB8AC3E}">
        <p14:creationId xmlns:p14="http://schemas.microsoft.com/office/powerpoint/2010/main" val="331432225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1"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43739" y="574738"/>
            <a:ext cx="358929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72227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791200" y="218219"/>
            <a:ext cx="6206448" cy="619272"/>
          </a:xfrm>
          <a:prstGeom prst="rect">
            <a:avLst/>
          </a:prstGeom>
        </p:spPr>
        <p:txBody>
          <a:bodyPr wrap="square">
            <a:spAutoFit/>
          </a:bodyPr>
          <a:lstStyle/>
          <a:p>
            <a:pPr algn="r" rtl="1">
              <a:lnSpc>
                <a:spcPct val="107000"/>
              </a:lnSpc>
              <a:spcAft>
                <a:spcPts val="800"/>
              </a:spcAft>
            </a:pPr>
            <a:r>
              <a:rPr lang="ar-SA" sz="3200" b="1" dirty="0">
                <a:solidFill>
                  <a:srgbClr val="FF0000"/>
                </a:solidFill>
                <a:latin typeface="Alexandria"/>
                <a:ea typeface="Calibri" panose="020F0502020204030204" pitchFamily="34" charset="0"/>
              </a:rPr>
              <a:t>الخطوة الأولى: تحليل الفجوة والوضع الراهن</a:t>
            </a:r>
            <a:endParaRPr lang="en-US" sz="3200" b="1" dirty="0">
              <a:solidFill>
                <a:srgbClr val="FF0000"/>
              </a:solidFill>
              <a:latin typeface="Alexandria"/>
              <a:ea typeface="Calibri" panose="020F0502020204030204" pitchFamily="34" charset="0"/>
            </a:endParaRPr>
          </a:p>
        </p:txBody>
      </p:sp>
      <p:sp>
        <p:nvSpPr>
          <p:cNvPr id="9" name="مستطيل 8"/>
          <p:cNvSpPr/>
          <p:nvPr/>
        </p:nvSpPr>
        <p:spPr>
          <a:xfrm>
            <a:off x="3749040" y="1283112"/>
            <a:ext cx="2959007" cy="733534"/>
          </a:xfrm>
          <a:prstGeom prst="rect">
            <a:avLst/>
          </a:prstGeom>
        </p:spPr>
        <p:txBody>
          <a:bodyPr wrap="square">
            <a:spAutoFit/>
          </a:bodyPr>
          <a:lstStyle/>
          <a:p>
            <a:pPr algn="justLow" rtl="1">
              <a:lnSpc>
                <a:spcPts val="5000"/>
              </a:lnSpc>
              <a:spcAft>
                <a:spcPts val="0"/>
              </a:spcAft>
            </a:pPr>
            <a:r>
              <a:rPr lang="ar-SA" sz="2800" b="1" dirty="0" smtClean="0">
                <a:latin typeface="Alexandria"/>
                <a:ea typeface="Calibri" panose="020F0502020204030204" pitchFamily="34" charset="0"/>
              </a:rPr>
              <a:t>أدوات المسح والتقييم</a:t>
            </a:r>
            <a:r>
              <a:rPr lang="ar-SA" sz="2800" b="1" dirty="0" smtClean="0">
                <a:effectLst/>
                <a:latin typeface="Alexandria"/>
                <a:ea typeface="Calibri" panose="020F0502020204030204" pitchFamily="34" charset="0"/>
              </a:rPr>
              <a:t>:</a:t>
            </a:r>
            <a:endParaRPr lang="en-US" sz="2800" b="1" dirty="0">
              <a:effectLst/>
              <a:latin typeface="Alexandria"/>
              <a:ea typeface="Calibri" panose="020F0502020204030204" pitchFamily="34" charset="0"/>
            </a:endParaRPr>
          </a:p>
        </p:txBody>
      </p:sp>
      <p:sp>
        <p:nvSpPr>
          <p:cNvPr id="10" name="مستطيل 9"/>
          <p:cNvSpPr/>
          <p:nvPr/>
        </p:nvSpPr>
        <p:spPr>
          <a:xfrm>
            <a:off x="1782127" y="1969583"/>
            <a:ext cx="8819909" cy="654988"/>
          </a:xfrm>
          <a:prstGeom prst="rect">
            <a:avLst/>
          </a:prstGeom>
        </p:spPr>
        <p:txBody>
          <a:bodyPr wrap="square">
            <a:spAutoFit/>
          </a:bodyPr>
          <a:lstStyle/>
          <a:p>
            <a:pPr algn="justLow" rtl="1">
              <a:lnSpc>
                <a:spcPts val="5000"/>
              </a:lnSpc>
              <a:spcAft>
                <a:spcPts val="0"/>
              </a:spcAft>
            </a:pPr>
            <a:r>
              <a:rPr lang="ar-SA" sz="2800" dirty="0" smtClean="0">
                <a:effectLst/>
                <a:latin typeface="Alexandria"/>
                <a:ea typeface="Calibri" panose="020F0502020204030204" pitchFamily="34" charset="0"/>
              </a:rPr>
              <a:t>لتحليل وضعك الراهن تستخدم الأدوات الآتية:</a:t>
            </a:r>
            <a:endParaRPr lang="en-US" sz="2800" dirty="0">
              <a:effectLst/>
              <a:latin typeface="Alexandria"/>
              <a:ea typeface="Calibri" panose="020F0502020204030204" pitchFamily="34" charset="0"/>
            </a:endParaRPr>
          </a:p>
        </p:txBody>
      </p:sp>
      <p:sp>
        <p:nvSpPr>
          <p:cNvPr id="11" name="مستطيل 10"/>
          <p:cNvSpPr/>
          <p:nvPr/>
        </p:nvSpPr>
        <p:spPr>
          <a:xfrm>
            <a:off x="762000" y="2610217"/>
            <a:ext cx="10312400"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الاستماع الرقمي: ماذا يقال عنك في منصات التواصل الاجتماعي؟ ما هو انطباع التعليقات؟</a:t>
            </a:r>
            <a:endParaRPr lang="en-US" sz="2800" dirty="0">
              <a:effectLst/>
              <a:latin typeface="Alexandria"/>
              <a:ea typeface="Calibri" panose="020F0502020204030204" pitchFamily="34" charset="0"/>
            </a:endParaRPr>
          </a:p>
        </p:txBody>
      </p:sp>
      <p:sp>
        <p:nvSpPr>
          <p:cNvPr id="12" name="مستطيل 11"/>
          <p:cNvSpPr/>
          <p:nvPr/>
        </p:nvSpPr>
        <p:spPr>
          <a:xfrm>
            <a:off x="1005073" y="3122611"/>
            <a:ext cx="9826253" cy="733534"/>
          </a:xfrm>
          <a:prstGeom prst="rect">
            <a:avLst/>
          </a:prstGeom>
        </p:spPr>
        <p:txBody>
          <a:bodyPr wrap="square">
            <a:spAutoFit/>
          </a:bodyPr>
          <a:lstStyle/>
          <a:p>
            <a:pPr algn="justLow" rtl="1">
              <a:lnSpc>
                <a:spcPts val="5000"/>
              </a:lnSpc>
              <a:spcAft>
                <a:spcPts val="0"/>
              </a:spcAft>
            </a:pPr>
            <a:r>
              <a:rPr lang="ar-SA" sz="2800" dirty="0" smtClean="0">
                <a:effectLst/>
                <a:latin typeface="Alexandria"/>
                <a:ea typeface="Calibri" panose="020F0502020204030204" pitchFamily="34" charset="0"/>
              </a:rPr>
              <a:t>استطلاعات الرأي: توجيه أسئلة مباشرة للعملاء والموظفين حول مدى ثقتهم بالمؤسسة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6608" y="3749625"/>
            <a:ext cx="10722272" cy="2474058"/>
          </a:xfrm>
          <a:prstGeom prst="rect">
            <a:avLst/>
          </a:prstGeom>
        </p:spPr>
      </p:pic>
    </p:spTree>
    <p:extLst>
      <p:ext uri="{BB962C8B-B14F-4D97-AF65-F5344CB8AC3E}">
        <p14:creationId xmlns:p14="http://schemas.microsoft.com/office/powerpoint/2010/main" val="107876132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randombar(horizontal)">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43739" y="574738"/>
            <a:ext cx="358929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791200" y="218219"/>
            <a:ext cx="6206448" cy="619272"/>
          </a:xfrm>
          <a:prstGeom prst="rect">
            <a:avLst/>
          </a:prstGeom>
        </p:spPr>
        <p:txBody>
          <a:bodyPr wrap="square">
            <a:spAutoFit/>
          </a:bodyPr>
          <a:lstStyle/>
          <a:p>
            <a:pPr algn="r" rtl="1">
              <a:lnSpc>
                <a:spcPct val="107000"/>
              </a:lnSpc>
              <a:spcAft>
                <a:spcPts val="800"/>
              </a:spcAft>
            </a:pPr>
            <a:r>
              <a:rPr lang="ar-SA" sz="3200" b="1" dirty="0">
                <a:solidFill>
                  <a:srgbClr val="FF0000"/>
                </a:solidFill>
                <a:latin typeface="Alexandria"/>
                <a:ea typeface="Calibri" panose="020F0502020204030204" pitchFamily="34" charset="0"/>
              </a:rPr>
              <a:t>الخطوة الأولى: تحليل الفجوة والوضع الراهن</a:t>
            </a:r>
            <a:endParaRPr lang="en-US" sz="3200" b="1" dirty="0">
              <a:solidFill>
                <a:srgbClr val="FF0000"/>
              </a:solidFill>
              <a:latin typeface="Alexandria"/>
              <a:ea typeface="Calibri" panose="020F0502020204030204" pitchFamily="34" charset="0"/>
            </a:endParaRPr>
          </a:p>
        </p:txBody>
      </p:sp>
      <p:sp>
        <p:nvSpPr>
          <p:cNvPr id="9" name="مستطيل 8"/>
          <p:cNvSpPr/>
          <p:nvPr/>
        </p:nvSpPr>
        <p:spPr>
          <a:xfrm>
            <a:off x="3749040" y="1283112"/>
            <a:ext cx="2959007" cy="733534"/>
          </a:xfrm>
          <a:prstGeom prst="rect">
            <a:avLst/>
          </a:prstGeom>
        </p:spPr>
        <p:txBody>
          <a:bodyPr wrap="square">
            <a:spAutoFit/>
          </a:bodyPr>
          <a:lstStyle/>
          <a:p>
            <a:pPr algn="justLow" rtl="1">
              <a:lnSpc>
                <a:spcPts val="5000"/>
              </a:lnSpc>
              <a:spcAft>
                <a:spcPts val="0"/>
              </a:spcAft>
            </a:pPr>
            <a:r>
              <a:rPr lang="ar-SA" sz="2800" b="1" dirty="0" smtClean="0">
                <a:latin typeface="Alexandria"/>
                <a:ea typeface="Calibri" panose="020F0502020204030204" pitchFamily="34" charset="0"/>
              </a:rPr>
              <a:t>أدوات المسح والتقييم</a:t>
            </a:r>
            <a:r>
              <a:rPr lang="ar-SA" sz="2800" b="1" dirty="0" smtClean="0">
                <a:effectLst/>
                <a:latin typeface="Alexandria"/>
                <a:ea typeface="Calibri" panose="020F0502020204030204" pitchFamily="34" charset="0"/>
              </a:rPr>
              <a:t>:</a:t>
            </a:r>
            <a:endParaRPr lang="en-US" sz="2800" b="1" dirty="0">
              <a:effectLst/>
              <a:latin typeface="Alexandria"/>
              <a:ea typeface="Calibri" panose="020F0502020204030204" pitchFamily="34" charset="0"/>
            </a:endParaRPr>
          </a:p>
        </p:txBody>
      </p:sp>
      <p:sp>
        <p:nvSpPr>
          <p:cNvPr id="14" name="مستطيل 13"/>
          <p:cNvSpPr/>
          <p:nvPr/>
        </p:nvSpPr>
        <p:spPr>
          <a:xfrm>
            <a:off x="1151876" y="2178163"/>
            <a:ext cx="7715549"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نقاط القوة: ما هي الصفة الإيجابية التي يرتبط بها اسمنا دائماً</a:t>
            </a:r>
            <a:endParaRPr lang="en-US" sz="2800" dirty="0">
              <a:effectLst/>
              <a:latin typeface="Alexandria"/>
              <a:ea typeface="Calibri" panose="020F0502020204030204" pitchFamily="34" charset="0"/>
            </a:endParaRPr>
          </a:p>
        </p:txBody>
      </p:sp>
      <p:sp>
        <p:nvSpPr>
          <p:cNvPr id="15" name="مستطيل 14"/>
          <p:cNvSpPr/>
          <p:nvPr/>
        </p:nvSpPr>
        <p:spPr>
          <a:xfrm>
            <a:off x="1863077" y="2993288"/>
            <a:ext cx="7004348" cy="605294"/>
          </a:xfrm>
          <a:prstGeom prst="rect">
            <a:avLst/>
          </a:prstGeom>
        </p:spPr>
        <p:txBody>
          <a:bodyPr wrap="square">
            <a:spAutoFit/>
          </a:bodyPr>
          <a:lstStyle/>
          <a:p>
            <a:pPr algn="justLow" rtl="1">
              <a:lnSpc>
                <a:spcPts val="4000"/>
              </a:lnSpc>
              <a:spcAft>
                <a:spcPts val="0"/>
              </a:spcAft>
            </a:pPr>
            <a:r>
              <a:rPr lang="ar-SA" sz="2800" dirty="0">
                <a:latin typeface="Alexandria"/>
                <a:ea typeface="Calibri" panose="020F0502020204030204" pitchFamily="34" charset="0"/>
              </a:rPr>
              <a:t>نقاط الضعف: ماهي الشكوى المتكررة التي تلاحقنا.</a:t>
            </a:r>
            <a:endParaRPr lang="en-US" sz="2800" dirty="0">
              <a:effectLst/>
              <a:latin typeface="Alexandria"/>
              <a:ea typeface="Calibri" panose="020F0502020204030204" pitchFamily="34" charset="0"/>
            </a:endParaRPr>
          </a:p>
        </p:txBody>
      </p:sp>
      <p:sp>
        <p:nvSpPr>
          <p:cNvPr id="16" name="مستطيل 15"/>
          <p:cNvSpPr/>
          <p:nvPr/>
        </p:nvSpPr>
        <p:spPr>
          <a:xfrm>
            <a:off x="636607" y="3624581"/>
            <a:ext cx="8230818" cy="605294"/>
          </a:xfrm>
          <a:prstGeom prst="rect">
            <a:avLst/>
          </a:prstGeom>
        </p:spPr>
        <p:txBody>
          <a:bodyPr wrap="square">
            <a:spAutoFit/>
          </a:bodyPr>
          <a:lstStyle/>
          <a:p>
            <a:pPr algn="justLow" rtl="1">
              <a:lnSpc>
                <a:spcPts val="4000"/>
              </a:lnSpc>
              <a:spcAft>
                <a:spcPts val="0"/>
              </a:spcAft>
            </a:pPr>
            <a:r>
              <a:rPr lang="ar-SA" sz="2800" dirty="0">
                <a:latin typeface="Alexandria"/>
                <a:ea typeface="Calibri" panose="020F0502020204030204" pitchFamily="34" charset="0"/>
              </a:rPr>
              <a:t>الفرص: ماهي المساحات التي لم يستغلها المنافسون لبناء ثقة أكبر.</a:t>
            </a:r>
            <a:endParaRPr lang="en-US" sz="2800" dirty="0">
              <a:effectLst/>
              <a:latin typeface="Alexandria"/>
              <a:ea typeface="Calibri" panose="020F0502020204030204" pitchFamily="34" charset="0"/>
            </a:endParaRPr>
          </a:p>
        </p:txBody>
      </p:sp>
      <p:sp>
        <p:nvSpPr>
          <p:cNvPr id="17" name="مستطيل 16"/>
          <p:cNvSpPr/>
          <p:nvPr/>
        </p:nvSpPr>
        <p:spPr>
          <a:xfrm>
            <a:off x="636607" y="4544877"/>
            <a:ext cx="8230818" cy="558807"/>
          </a:xfrm>
          <a:prstGeom prst="rect">
            <a:avLst/>
          </a:prstGeom>
        </p:spPr>
        <p:txBody>
          <a:bodyPr wrap="square">
            <a:spAutoFit/>
          </a:bodyPr>
          <a:lstStyle/>
          <a:p>
            <a:pPr algn="justLow" rtl="1">
              <a:lnSpc>
                <a:spcPts val="4000"/>
              </a:lnSpc>
              <a:spcAft>
                <a:spcPts val="0"/>
              </a:spcAft>
            </a:pPr>
            <a:r>
              <a:rPr lang="ar-SA" sz="2800" dirty="0">
                <a:latin typeface="Alexandria"/>
                <a:ea typeface="Calibri" panose="020F0502020204030204" pitchFamily="34" charset="0"/>
              </a:rPr>
              <a:t>التهديدات: ما هي الشائعات أو الأزمات القانونية التي قد تضرب سمعتنا</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67425" y="1534420"/>
            <a:ext cx="3324575" cy="4456805"/>
          </a:xfrm>
          <a:prstGeom prst="rect">
            <a:avLst/>
          </a:prstGeom>
        </p:spPr>
      </p:pic>
    </p:spTree>
    <p:extLst>
      <p:ext uri="{BB962C8B-B14F-4D97-AF65-F5344CB8AC3E}">
        <p14:creationId xmlns:p14="http://schemas.microsoft.com/office/powerpoint/2010/main" val="91202336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randombar(horizont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randombar(horizontal)">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randombar(horizontal)">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4" grpId="0"/>
      <p:bldP spid="15" grpId="0"/>
      <p:bldP spid="16" grpId="0"/>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43738" y="574738"/>
            <a:ext cx="8057561" cy="721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79118"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182224" y="218219"/>
            <a:ext cx="1815423" cy="619272"/>
          </a:xfrm>
          <a:prstGeom prst="rect">
            <a:avLst/>
          </a:prstGeom>
        </p:spPr>
        <p:txBody>
          <a:bodyPr wrap="square">
            <a:spAutoFit/>
          </a:bodyPr>
          <a:lstStyle/>
          <a:p>
            <a:pPr algn="r" rtl="1">
              <a:lnSpc>
                <a:spcPct val="107000"/>
              </a:lnSpc>
              <a:spcAft>
                <a:spcPts val="800"/>
              </a:spcAft>
            </a:pPr>
            <a:r>
              <a:rPr lang="ar-SA" sz="3200" b="1" dirty="0" smtClean="0">
                <a:solidFill>
                  <a:srgbClr val="FF0000"/>
                </a:solidFill>
                <a:latin typeface="Alexandria"/>
                <a:ea typeface="Calibri" panose="020F0502020204030204" pitchFamily="34" charset="0"/>
              </a:rPr>
              <a:t>مثال عملي</a:t>
            </a:r>
            <a:endParaRPr lang="en-US" sz="3200" b="1" dirty="0">
              <a:solidFill>
                <a:srgbClr val="FF0000"/>
              </a:solidFill>
              <a:latin typeface="Alexandria"/>
              <a:ea typeface="Calibri" panose="020F0502020204030204" pitchFamily="34" charset="0"/>
            </a:endParaRPr>
          </a:p>
        </p:txBody>
      </p:sp>
      <p:sp>
        <p:nvSpPr>
          <p:cNvPr id="9" name="مستطيل 8"/>
          <p:cNvSpPr/>
          <p:nvPr/>
        </p:nvSpPr>
        <p:spPr>
          <a:xfrm>
            <a:off x="3749040" y="1283112"/>
            <a:ext cx="4099560" cy="733534"/>
          </a:xfrm>
          <a:prstGeom prst="rect">
            <a:avLst/>
          </a:prstGeom>
        </p:spPr>
        <p:txBody>
          <a:bodyPr wrap="square">
            <a:spAutoFit/>
          </a:bodyPr>
          <a:lstStyle/>
          <a:p>
            <a:pPr algn="justLow" rtl="1">
              <a:lnSpc>
                <a:spcPts val="5000"/>
              </a:lnSpc>
              <a:spcAft>
                <a:spcPts val="0"/>
              </a:spcAft>
            </a:pPr>
            <a:r>
              <a:rPr lang="ar-SA" sz="2800" b="1" dirty="0" smtClean="0">
                <a:latin typeface="Alexandria"/>
                <a:ea typeface="Calibri" panose="020F0502020204030204" pitchFamily="34" charset="0"/>
              </a:rPr>
              <a:t>شركة النجوم لتنظيم الفعاليات</a:t>
            </a:r>
            <a:endParaRPr lang="en-US" sz="2800" b="1" dirty="0">
              <a:effectLst/>
              <a:latin typeface="Alexandria"/>
              <a:ea typeface="Calibri" panose="020F0502020204030204" pitchFamily="34" charset="0"/>
            </a:endParaRPr>
          </a:p>
        </p:txBody>
      </p:sp>
      <p:sp>
        <p:nvSpPr>
          <p:cNvPr id="14" name="مستطيل 13"/>
          <p:cNvSpPr/>
          <p:nvPr/>
        </p:nvSpPr>
        <p:spPr>
          <a:xfrm>
            <a:off x="5870236" y="1991116"/>
            <a:ext cx="5219699"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1) تحليل الأطراف المعنية (ماذا يقولون):</a:t>
            </a:r>
            <a:endParaRPr lang="en-US" sz="2800" dirty="0">
              <a:effectLst/>
              <a:latin typeface="Alexandria"/>
              <a:ea typeface="Calibri" panose="020F0502020204030204" pitchFamily="34" charset="0"/>
            </a:endParaRPr>
          </a:p>
        </p:txBody>
      </p:sp>
      <p:sp>
        <p:nvSpPr>
          <p:cNvPr id="15" name="مستطيل 14"/>
          <p:cNvSpPr/>
          <p:nvPr/>
        </p:nvSpPr>
        <p:spPr>
          <a:xfrm>
            <a:off x="809626" y="2704521"/>
            <a:ext cx="10487024" cy="1071768"/>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العملاء:</a:t>
            </a:r>
            <a:r>
              <a:rPr lang="ar-SA" sz="2800" b="1" dirty="0" smtClean="0">
                <a:solidFill>
                  <a:srgbClr val="FF0000"/>
                </a:solidFill>
                <a:latin typeface="Alexandria"/>
                <a:ea typeface="Calibri" panose="020F0502020204030204" pitchFamily="34" charset="0"/>
              </a:rPr>
              <a:t> </a:t>
            </a:r>
            <a:r>
              <a:rPr lang="ar-SA" sz="2800" dirty="0" smtClean="0">
                <a:latin typeface="Alexandria"/>
                <a:ea typeface="Calibri" panose="020F0502020204030204" pitchFamily="34" charset="0"/>
              </a:rPr>
              <a:t>الشركة منظمة جداً لكن أسعارها غامضة وتفاجئنا بتكاليف إضافية في نهاية الفعالية (</a:t>
            </a:r>
            <a:r>
              <a:rPr lang="ar-SA" sz="2800" dirty="0" smtClean="0">
                <a:solidFill>
                  <a:srgbClr val="FF0000"/>
                </a:solidFill>
                <a:latin typeface="Alexandria"/>
                <a:ea typeface="Calibri" panose="020F0502020204030204" pitchFamily="34" charset="0"/>
              </a:rPr>
              <a:t>مشكلة في الشفافية</a:t>
            </a:r>
            <a:r>
              <a:rPr lang="ar-SA" sz="2800" dirty="0" smtClean="0">
                <a:latin typeface="Alexandria"/>
                <a:ea typeface="Calibri" panose="020F0502020204030204" pitchFamily="34" charset="0"/>
              </a:rPr>
              <a:t>). </a:t>
            </a:r>
            <a:endParaRPr lang="en-US" sz="2800" dirty="0">
              <a:effectLst/>
              <a:latin typeface="Alexandria"/>
              <a:ea typeface="Calibri" panose="020F0502020204030204" pitchFamily="34" charset="0"/>
            </a:endParaRPr>
          </a:p>
        </p:txBody>
      </p:sp>
      <p:sp>
        <p:nvSpPr>
          <p:cNvPr id="16" name="مستطيل 15"/>
          <p:cNvSpPr/>
          <p:nvPr/>
        </p:nvSpPr>
        <p:spPr>
          <a:xfrm>
            <a:off x="1038225" y="3857050"/>
            <a:ext cx="10258425" cy="1071768"/>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الموظفون: </a:t>
            </a:r>
            <a:r>
              <a:rPr lang="ar-SA" sz="2800" dirty="0" smtClean="0">
                <a:latin typeface="Alexandria"/>
                <a:ea typeface="Calibri" panose="020F0502020204030204" pitchFamily="34" charset="0"/>
              </a:rPr>
              <a:t>نحن فخورون في العمل في مشاريع ضخمة لكننا نعمل لساعات طويلة جداً دون تعويض عادل. (</a:t>
            </a:r>
            <a:r>
              <a:rPr lang="ar-SA" sz="2800" dirty="0" smtClean="0">
                <a:solidFill>
                  <a:srgbClr val="FF0000"/>
                </a:solidFill>
                <a:latin typeface="Alexandria"/>
                <a:ea typeface="Calibri" panose="020F0502020204030204" pitchFamily="34" charset="0"/>
              </a:rPr>
              <a:t>مشكلة في السمعة الداخلية</a:t>
            </a:r>
            <a:r>
              <a:rPr lang="ar-SA" sz="2800" dirty="0" smtClean="0">
                <a:latin typeface="Alexandria"/>
                <a:ea typeface="Calibri" panose="020F0502020204030204" pitchFamily="34" charset="0"/>
              </a:rPr>
              <a:t>)</a:t>
            </a:r>
            <a:endParaRPr lang="en-US" sz="2800" dirty="0">
              <a:effectLst/>
              <a:latin typeface="Alexandria"/>
              <a:ea typeface="Calibri" panose="020F0502020204030204" pitchFamily="34" charset="0"/>
            </a:endParaRPr>
          </a:p>
        </p:txBody>
      </p:sp>
      <p:sp>
        <p:nvSpPr>
          <p:cNvPr id="17" name="مستطيل 16"/>
          <p:cNvSpPr/>
          <p:nvPr/>
        </p:nvSpPr>
        <p:spPr>
          <a:xfrm>
            <a:off x="885825" y="5090335"/>
            <a:ext cx="10410825" cy="1071768"/>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المجتمع: </a:t>
            </a:r>
            <a:r>
              <a:rPr lang="ar-SA" sz="2800" dirty="0" smtClean="0">
                <a:latin typeface="Alexandria"/>
                <a:ea typeface="Calibri" panose="020F0502020204030204" pitchFamily="34" charset="0"/>
              </a:rPr>
              <a:t>الشركة تترك الكثير من المخلفات الورقية والبلاستيكية بعد كل مؤتمر. (</a:t>
            </a:r>
            <a:r>
              <a:rPr lang="ar-SA" sz="2800" dirty="0" smtClean="0">
                <a:solidFill>
                  <a:srgbClr val="FF0000"/>
                </a:solidFill>
                <a:latin typeface="Alexandria"/>
                <a:ea typeface="Calibri" panose="020F0502020204030204" pitchFamily="34" charset="0"/>
              </a:rPr>
              <a:t>مشكلة في المسؤولية البيئية</a:t>
            </a:r>
            <a:r>
              <a:rPr lang="ar-SA" sz="2800" dirty="0" smtClean="0">
                <a:latin typeface="Alexandria"/>
                <a:ea typeface="Calibri" panose="020F0502020204030204" pitchFamily="34" charset="0"/>
              </a:rPr>
              <a:t>)</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130225810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randombar(horizont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randombar(horizontal)">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randombar(horizont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4" grpId="0"/>
      <p:bldP spid="15" grpId="0"/>
      <p:bldP spid="16" grpId="0"/>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43738" y="574738"/>
            <a:ext cx="8057561" cy="721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23140"/>
            <a:ext cx="10879118"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182224" y="218219"/>
            <a:ext cx="1815423" cy="619272"/>
          </a:xfrm>
          <a:prstGeom prst="rect">
            <a:avLst/>
          </a:prstGeom>
        </p:spPr>
        <p:txBody>
          <a:bodyPr wrap="square">
            <a:spAutoFit/>
          </a:bodyPr>
          <a:lstStyle/>
          <a:p>
            <a:pPr algn="r" rtl="1">
              <a:lnSpc>
                <a:spcPct val="107000"/>
              </a:lnSpc>
              <a:spcAft>
                <a:spcPts val="800"/>
              </a:spcAft>
            </a:pPr>
            <a:r>
              <a:rPr lang="ar-SA" sz="3200" b="1" dirty="0" smtClean="0">
                <a:solidFill>
                  <a:srgbClr val="FF0000"/>
                </a:solidFill>
                <a:latin typeface="Alexandria"/>
                <a:ea typeface="Calibri" panose="020F0502020204030204" pitchFamily="34" charset="0"/>
              </a:rPr>
              <a:t>مثال عملي</a:t>
            </a:r>
            <a:endParaRPr lang="en-US" sz="3200" b="1" dirty="0">
              <a:solidFill>
                <a:srgbClr val="FF0000"/>
              </a:solidFill>
              <a:latin typeface="Alexandria"/>
              <a:ea typeface="Calibri" panose="020F0502020204030204" pitchFamily="34" charset="0"/>
            </a:endParaRPr>
          </a:p>
        </p:txBody>
      </p:sp>
      <p:sp>
        <p:nvSpPr>
          <p:cNvPr id="9" name="مستطيل 8"/>
          <p:cNvSpPr/>
          <p:nvPr/>
        </p:nvSpPr>
        <p:spPr>
          <a:xfrm>
            <a:off x="3749040" y="1283112"/>
            <a:ext cx="4099560" cy="733534"/>
          </a:xfrm>
          <a:prstGeom prst="rect">
            <a:avLst/>
          </a:prstGeom>
        </p:spPr>
        <p:txBody>
          <a:bodyPr wrap="square">
            <a:spAutoFit/>
          </a:bodyPr>
          <a:lstStyle/>
          <a:p>
            <a:pPr algn="justLow" rtl="1">
              <a:lnSpc>
                <a:spcPts val="5000"/>
              </a:lnSpc>
              <a:spcAft>
                <a:spcPts val="0"/>
              </a:spcAft>
            </a:pPr>
            <a:r>
              <a:rPr lang="ar-SA" sz="2800" b="1" dirty="0" smtClean="0">
                <a:latin typeface="Alexandria"/>
                <a:ea typeface="Calibri" panose="020F0502020204030204" pitchFamily="34" charset="0"/>
              </a:rPr>
              <a:t>شركة النجوم لتنظيم الفعاليات</a:t>
            </a:r>
            <a:endParaRPr lang="en-US" sz="2800" b="1" dirty="0">
              <a:effectLst/>
              <a:latin typeface="Alexandria"/>
              <a:ea typeface="Calibri" panose="020F0502020204030204" pitchFamily="34" charset="0"/>
            </a:endParaRPr>
          </a:p>
        </p:txBody>
      </p:sp>
      <p:sp>
        <p:nvSpPr>
          <p:cNvPr id="14" name="مستطيل 13"/>
          <p:cNvSpPr/>
          <p:nvPr/>
        </p:nvSpPr>
        <p:spPr>
          <a:xfrm>
            <a:off x="8671560" y="1991116"/>
            <a:ext cx="2418375"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2) اكتشاف الفجوة:</a:t>
            </a:r>
            <a:endParaRPr lang="en-US" sz="2800" dirty="0">
              <a:effectLst/>
              <a:latin typeface="Alexandria"/>
              <a:ea typeface="Calibri" panose="020F0502020204030204" pitchFamily="34" charset="0"/>
            </a:endParaRPr>
          </a:p>
        </p:txBody>
      </p:sp>
      <p:sp>
        <p:nvSpPr>
          <p:cNvPr id="15" name="مستطيل 14"/>
          <p:cNvSpPr/>
          <p:nvPr/>
        </p:nvSpPr>
        <p:spPr>
          <a:xfrm>
            <a:off x="809626" y="2704521"/>
            <a:ext cx="10487024" cy="558807"/>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هوية الشركة (ما تروجه عن نفسها):</a:t>
            </a:r>
            <a:r>
              <a:rPr lang="ar-SA" sz="2800" b="1" dirty="0" smtClean="0">
                <a:solidFill>
                  <a:srgbClr val="FF0000"/>
                </a:solidFill>
                <a:latin typeface="Alexandria"/>
                <a:ea typeface="Calibri" panose="020F0502020204030204" pitchFamily="34" charset="0"/>
              </a:rPr>
              <a:t> </a:t>
            </a:r>
            <a:r>
              <a:rPr lang="ar-SA" sz="2800" dirty="0" smtClean="0">
                <a:latin typeface="Alexandria"/>
                <a:ea typeface="Calibri" panose="020F0502020204030204" pitchFamily="34" charset="0"/>
              </a:rPr>
              <a:t>نحن الشركة الأكثر ابتكاراً وصداقة للبيئة.</a:t>
            </a:r>
            <a:endParaRPr lang="en-US" sz="2800" dirty="0">
              <a:effectLst/>
              <a:latin typeface="Alexandria"/>
              <a:ea typeface="Calibri" panose="020F0502020204030204" pitchFamily="34" charset="0"/>
            </a:endParaRPr>
          </a:p>
        </p:txBody>
      </p:sp>
      <p:sp>
        <p:nvSpPr>
          <p:cNvPr id="16" name="مستطيل 15"/>
          <p:cNvSpPr/>
          <p:nvPr/>
        </p:nvSpPr>
        <p:spPr>
          <a:xfrm>
            <a:off x="1038225" y="3572941"/>
            <a:ext cx="10258425" cy="1118255"/>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الواقع المكتشف: </a:t>
            </a:r>
            <a:r>
              <a:rPr lang="ar-SA" sz="2800" dirty="0" smtClean="0">
                <a:latin typeface="Alexandria"/>
                <a:ea typeface="Calibri" panose="020F0502020204030204" pitchFamily="34" charset="0"/>
              </a:rPr>
              <a:t>هناك فجوة كبيرة في "الاستدامة" (بسبب المخلفات) وفجوة في "القيم الأخلاقية" (بسبب غموض الفواتير).</a:t>
            </a:r>
            <a:endParaRPr lang="en-US" sz="2800" dirty="0">
              <a:effectLst/>
              <a:latin typeface="Alexandria"/>
              <a:ea typeface="Calibri" panose="020F0502020204030204" pitchFamily="34" charset="0"/>
            </a:endParaRPr>
          </a:p>
        </p:txBody>
      </p:sp>
      <p:sp>
        <p:nvSpPr>
          <p:cNvPr id="17" name="مستطيل 16"/>
          <p:cNvSpPr/>
          <p:nvPr/>
        </p:nvSpPr>
        <p:spPr>
          <a:xfrm>
            <a:off x="885825" y="5090335"/>
            <a:ext cx="10410825" cy="1071768"/>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النتيجة: </a:t>
            </a:r>
            <a:r>
              <a:rPr lang="ar-SA" sz="2800" dirty="0" smtClean="0">
                <a:latin typeface="Alexandria"/>
                <a:ea typeface="Calibri" panose="020F0502020204030204" pitchFamily="34" charset="0"/>
              </a:rPr>
              <a:t>شركة النجوم مهددة بالانهيار إذا قام أحد الموردين أو الموظفين بنشر شكواه علناً، أو إذا بدأ المنافسون بالتركيز على الأسعار الثابتة والفعاليات الخضراء.</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214751968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randombar(horizont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randombar(horizontal)">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randombar(horizont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4" grpId="0"/>
      <p:bldP spid="15" grpId="0"/>
      <p:bldP spid="16" grpId="0"/>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33987" y="504825"/>
            <a:ext cx="3914414" cy="5174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48971"/>
            <a:ext cx="11041043" cy="51596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029325" y="89590"/>
            <a:ext cx="5897203" cy="764184"/>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خطوات بناء السمعة </a:t>
            </a:r>
            <a:r>
              <a:rPr lang="ar-SA" sz="4400" b="1" dirty="0" smtClean="0">
                <a:solidFill>
                  <a:srgbClr val="00AEEF"/>
                </a:solidFill>
                <a:latin typeface="Alexandria"/>
                <a:ea typeface="Calibri" panose="020F0502020204030204" pitchFamily="34" charset="0"/>
              </a:rPr>
              <a:t>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1857376" y="1348971"/>
            <a:ext cx="6949982" cy="733534"/>
          </a:xfrm>
          <a:prstGeom prst="rect">
            <a:avLst/>
          </a:prstGeom>
        </p:spPr>
        <p:txBody>
          <a:bodyPr wrap="square">
            <a:spAutoFit/>
          </a:bodyPr>
          <a:lstStyle/>
          <a:p>
            <a:pPr algn="justLow" rtl="1">
              <a:lnSpc>
                <a:spcPts val="5000"/>
              </a:lnSpc>
              <a:spcAft>
                <a:spcPts val="0"/>
              </a:spcAft>
            </a:pPr>
            <a:r>
              <a:rPr lang="ar-SA" sz="3200" b="1" dirty="0" smtClean="0">
                <a:solidFill>
                  <a:srgbClr val="FF0000"/>
                </a:solidFill>
                <a:latin typeface="Alexandria"/>
                <a:ea typeface="Calibri" panose="020F0502020204030204" pitchFamily="34" charset="0"/>
              </a:rPr>
              <a:t>الخطوة الثانية</a:t>
            </a:r>
            <a:r>
              <a:rPr lang="ar-SA" sz="3200" b="1" dirty="0" smtClean="0">
                <a:solidFill>
                  <a:srgbClr val="FF0000"/>
                </a:solidFill>
                <a:effectLst/>
                <a:latin typeface="Alexandria"/>
                <a:ea typeface="Calibri" panose="020F0502020204030204" pitchFamily="34" charset="0"/>
              </a:rPr>
              <a:t>: صياغة الوعود والقيم الجوهرية</a:t>
            </a:r>
            <a:endParaRPr lang="en-US" sz="3200" b="1" dirty="0">
              <a:solidFill>
                <a:srgbClr val="FF0000"/>
              </a:solidFill>
              <a:effectLst/>
              <a:latin typeface="Alexandria"/>
              <a:ea typeface="Calibri" panose="020F0502020204030204" pitchFamily="34" charset="0"/>
            </a:endParaRPr>
          </a:p>
        </p:txBody>
      </p:sp>
      <p:sp>
        <p:nvSpPr>
          <p:cNvPr id="10" name="مستطيل 9"/>
          <p:cNvSpPr/>
          <p:nvPr/>
        </p:nvSpPr>
        <p:spPr>
          <a:xfrm>
            <a:off x="897810" y="2256397"/>
            <a:ext cx="10263029"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بعد أن عرفنا "أين نحن؟" ننتقل الآن إلى "من نريد أن نكون؟"، السمعة لا تبنى على الشعارات، بل على القيم التي تتحول إلى سلوك.</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606" y="2874903"/>
            <a:ext cx="11041043" cy="3287772"/>
          </a:xfrm>
          <a:prstGeom prst="rect">
            <a:avLst/>
          </a:prstGeom>
        </p:spPr>
      </p:pic>
    </p:spTree>
    <p:extLst>
      <p:ext uri="{BB962C8B-B14F-4D97-AF65-F5344CB8AC3E}">
        <p14:creationId xmlns:p14="http://schemas.microsoft.com/office/powerpoint/2010/main" val="219298663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33987" y="504825"/>
            <a:ext cx="3914414" cy="5174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1041043" cy="51596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029325" y="89590"/>
            <a:ext cx="5897203" cy="764184"/>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خطوات بناء السمعة </a:t>
            </a:r>
            <a:r>
              <a:rPr lang="ar-SA" sz="4400" b="1" dirty="0" smtClean="0">
                <a:solidFill>
                  <a:srgbClr val="00AEEF"/>
                </a:solidFill>
                <a:latin typeface="Alexandria"/>
                <a:ea typeface="Calibri" panose="020F0502020204030204" pitchFamily="34" charset="0"/>
              </a:rPr>
              <a:t>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1857376" y="1348971"/>
            <a:ext cx="6949982" cy="733534"/>
          </a:xfrm>
          <a:prstGeom prst="rect">
            <a:avLst/>
          </a:prstGeom>
        </p:spPr>
        <p:txBody>
          <a:bodyPr wrap="square">
            <a:spAutoFit/>
          </a:bodyPr>
          <a:lstStyle/>
          <a:p>
            <a:pPr algn="justLow" rtl="1">
              <a:lnSpc>
                <a:spcPts val="5000"/>
              </a:lnSpc>
              <a:spcAft>
                <a:spcPts val="0"/>
              </a:spcAft>
            </a:pPr>
            <a:r>
              <a:rPr lang="ar-SA" sz="3200" b="1" dirty="0" smtClean="0">
                <a:solidFill>
                  <a:srgbClr val="FF0000"/>
                </a:solidFill>
                <a:latin typeface="Alexandria"/>
                <a:ea typeface="Calibri" panose="020F0502020204030204" pitchFamily="34" charset="0"/>
              </a:rPr>
              <a:t>الخطوة الثانية</a:t>
            </a:r>
            <a:r>
              <a:rPr lang="ar-SA" sz="3200" b="1" dirty="0" smtClean="0">
                <a:solidFill>
                  <a:srgbClr val="FF0000"/>
                </a:solidFill>
                <a:effectLst/>
                <a:latin typeface="Alexandria"/>
                <a:ea typeface="Calibri" panose="020F0502020204030204" pitchFamily="34" charset="0"/>
              </a:rPr>
              <a:t>: صياغة الوعود والقيم الجوهرية</a:t>
            </a:r>
            <a:endParaRPr lang="en-US" sz="3200" b="1" dirty="0">
              <a:solidFill>
                <a:srgbClr val="FF0000"/>
              </a:solidFill>
              <a:effectLst/>
              <a:latin typeface="Alexandria"/>
              <a:ea typeface="Calibri" panose="020F0502020204030204" pitchFamily="34" charset="0"/>
            </a:endParaRPr>
          </a:p>
        </p:txBody>
      </p:sp>
      <p:graphicFrame>
        <p:nvGraphicFramePr>
          <p:cNvPr id="2" name="رسم تخطيطي 1"/>
          <p:cNvGraphicFramePr/>
          <p:nvPr>
            <p:extLst>
              <p:ext uri="{D42A27DB-BD31-4B8C-83A1-F6EECF244321}">
                <p14:modId xmlns:p14="http://schemas.microsoft.com/office/powerpoint/2010/main" val="1057553667"/>
              </p:ext>
            </p:extLst>
          </p:nvPr>
        </p:nvGraphicFramePr>
        <p:xfrm>
          <a:off x="2032000" y="2114090"/>
          <a:ext cx="8128000" cy="40242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2211656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
                                            <p:graphicEl>
                                              <a:dgm id="{458F9621-70A7-41AA-9ED9-CB8C0146F9D4}"/>
                                            </p:graphicEl>
                                          </p:spTgt>
                                        </p:tgtEl>
                                        <p:attrNameLst>
                                          <p:attrName>style.visibility</p:attrName>
                                        </p:attrNameLst>
                                      </p:cBhvr>
                                      <p:to>
                                        <p:strVal val="visible"/>
                                      </p:to>
                                    </p:set>
                                    <p:animEffect transition="in" filter="randombar(horizontal)">
                                      <p:cBhvr>
                                        <p:cTn id="22" dur="500"/>
                                        <p:tgtEl>
                                          <p:spTgt spid="2">
                                            <p:graphicEl>
                                              <a:dgm id="{458F9621-70A7-41AA-9ED9-CB8C0146F9D4}"/>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
                                            <p:graphicEl>
                                              <a:dgm id="{993EA7B4-2E8B-45B5-B64F-6710123CFB85}"/>
                                            </p:graphicEl>
                                          </p:spTgt>
                                        </p:tgtEl>
                                        <p:attrNameLst>
                                          <p:attrName>style.visibility</p:attrName>
                                        </p:attrNameLst>
                                      </p:cBhvr>
                                      <p:to>
                                        <p:strVal val="visible"/>
                                      </p:to>
                                    </p:set>
                                    <p:animEffect transition="in" filter="randombar(horizontal)">
                                      <p:cBhvr>
                                        <p:cTn id="27" dur="500"/>
                                        <p:tgtEl>
                                          <p:spTgt spid="2">
                                            <p:graphicEl>
                                              <a:dgm id="{993EA7B4-2E8B-45B5-B64F-6710123CFB85}"/>
                                            </p:graphic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2">
                                            <p:graphicEl>
                                              <a:dgm id="{0E3BD038-AFA0-4F6D-95E9-DB8ADA71BB51}"/>
                                            </p:graphicEl>
                                          </p:spTgt>
                                        </p:tgtEl>
                                        <p:attrNameLst>
                                          <p:attrName>style.visibility</p:attrName>
                                        </p:attrNameLst>
                                      </p:cBhvr>
                                      <p:to>
                                        <p:strVal val="visible"/>
                                      </p:to>
                                    </p:set>
                                    <p:animEffect transition="in" filter="randombar(horizontal)">
                                      <p:cBhvr>
                                        <p:cTn id="30" dur="500"/>
                                        <p:tgtEl>
                                          <p:spTgt spid="2">
                                            <p:graphicEl>
                                              <a:dgm id="{0E3BD038-AFA0-4F6D-95E9-DB8ADA71BB51}"/>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2">
                                            <p:graphicEl>
                                              <a:dgm id="{61DF2EF4-263D-4677-A4F2-895266C9188D}"/>
                                            </p:graphicEl>
                                          </p:spTgt>
                                        </p:tgtEl>
                                        <p:attrNameLst>
                                          <p:attrName>style.visibility</p:attrName>
                                        </p:attrNameLst>
                                      </p:cBhvr>
                                      <p:to>
                                        <p:strVal val="visible"/>
                                      </p:to>
                                    </p:set>
                                    <p:animEffect transition="in" filter="randombar(horizontal)">
                                      <p:cBhvr>
                                        <p:cTn id="35" dur="500"/>
                                        <p:tgtEl>
                                          <p:spTgt spid="2">
                                            <p:graphicEl>
                                              <a:dgm id="{61DF2EF4-263D-4677-A4F2-895266C9188D}"/>
                                            </p:graphicEl>
                                          </p:spTgt>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2">
                                            <p:graphicEl>
                                              <a:dgm id="{B07179A7-E9CB-4D9A-A230-DBA0905BEF40}"/>
                                            </p:graphicEl>
                                          </p:spTgt>
                                        </p:tgtEl>
                                        <p:attrNameLst>
                                          <p:attrName>style.visibility</p:attrName>
                                        </p:attrNameLst>
                                      </p:cBhvr>
                                      <p:to>
                                        <p:strVal val="visible"/>
                                      </p:to>
                                    </p:set>
                                    <p:animEffect transition="in" filter="randombar(horizontal)">
                                      <p:cBhvr>
                                        <p:cTn id="38" dur="500"/>
                                        <p:tgtEl>
                                          <p:spTgt spid="2">
                                            <p:graphicEl>
                                              <a:dgm id="{B07179A7-E9CB-4D9A-A230-DBA0905BEF40}"/>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grpId="0" nodeType="clickEffect">
                                  <p:stCondLst>
                                    <p:cond delay="0"/>
                                  </p:stCondLst>
                                  <p:childTnLst>
                                    <p:set>
                                      <p:cBhvr>
                                        <p:cTn id="42" dur="1" fill="hold">
                                          <p:stCondLst>
                                            <p:cond delay="0"/>
                                          </p:stCondLst>
                                        </p:cTn>
                                        <p:tgtEl>
                                          <p:spTgt spid="2">
                                            <p:graphicEl>
                                              <a:dgm id="{E59E63C8-F3B3-41C3-AD28-3270B01BCE2B}"/>
                                            </p:graphicEl>
                                          </p:spTgt>
                                        </p:tgtEl>
                                        <p:attrNameLst>
                                          <p:attrName>style.visibility</p:attrName>
                                        </p:attrNameLst>
                                      </p:cBhvr>
                                      <p:to>
                                        <p:strVal val="visible"/>
                                      </p:to>
                                    </p:set>
                                    <p:animEffect transition="in" filter="randombar(horizontal)">
                                      <p:cBhvr>
                                        <p:cTn id="43" dur="500"/>
                                        <p:tgtEl>
                                          <p:spTgt spid="2">
                                            <p:graphicEl>
                                              <a:dgm id="{E59E63C8-F3B3-41C3-AD28-3270B01BCE2B}"/>
                                            </p:graphicEl>
                                          </p:spTgt>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2">
                                            <p:graphicEl>
                                              <a:dgm id="{67E5D831-C604-47DA-A404-963667BB9E0B}"/>
                                            </p:graphicEl>
                                          </p:spTgt>
                                        </p:tgtEl>
                                        <p:attrNameLst>
                                          <p:attrName>style.visibility</p:attrName>
                                        </p:attrNameLst>
                                      </p:cBhvr>
                                      <p:to>
                                        <p:strVal val="visible"/>
                                      </p:to>
                                    </p:set>
                                    <p:animEffect transition="in" filter="randombar(horizontal)">
                                      <p:cBhvr>
                                        <p:cTn id="46" dur="500"/>
                                        <p:tgtEl>
                                          <p:spTgt spid="2">
                                            <p:graphicEl>
                                              <a:dgm id="{67E5D831-C604-47DA-A404-963667BB9E0B}"/>
                                            </p:graphicEl>
                                          </p:spTgt>
                                        </p:tgtEl>
                                      </p:cBhvr>
                                    </p:animEffect>
                                  </p:childTnLst>
                                </p:cTn>
                              </p:par>
                            </p:childTnLst>
                          </p:cTn>
                        </p:par>
                      </p:childTnLst>
                    </p:cTn>
                  </p:par>
                  <p:par>
                    <p:cTn id="47" fill="hold">
                      <p:stCondLst>
                        <p:cond delay="indefinite"/>
                      </p:stCondLst>
                      <p:childTnLst>
                        <p:par>
                          <p:cTn id="48" fill="hold">
                            <p:stCondLst>
                              <p:cond delay="0"/>
                            </p:stCondLst>
                            <p:childTnLst>
                              <p:par>
                                <p:cTn id="49" presetID="14" presetClass="entr" presetSubtype="10" fill="hold" grpId="0" nodeType="clickEffect">
                                  <p:stCondLst>
                                    <p:cond delay="0"/>
                                  </p:stCondLst>
                                  <p:childTnLst>
                                    <p:set>
                                      <p:cBhvr>
                                        <p:cTn id="50" dur="1" fill="hold">
                                          <p:stCondLst>
                                            <p:cond delay="0"/>
                                          </p:stCondLst>
                                        </p:cTn>
                                        <p:tgtEl>
                                          <p:spTgt spid="2">
                                            <p:graphicEl>
                                              <a:dgm id="{ECB6D494-58C2-4611-A607-69157F80A338}"/>
                                            </p:graphicEl>
                                          </p:spTgt>
                                        </p:tgtEl>
                                        <p:attrNameLst>
                                          <p:attrName>style.visibility</p:attrName>
                                        </p:attrNameLst>
                                      </p:cBhvr>
                                      <p:to>
                                        <p:strVal val="visible"/>
                                      </p:to>
                                    </p:set>
                                    <p:animEffect transition="in" filter="randombar(horizontal)">
                                      <p:cBhvr>
                                        <p:cTn id="51" dur="500"/>
                                        <p:tgtEl>
                                          <p:spTgt spid="2">
                                            <p:graphicEl>
                                              <a:dgm id="{ECB6D494-58C2-4611-A607-69157F80A338}"/>
                                            </p:graphicEl>
                                          </p:spTgt>
                                        </p:tgtEl>
                                      </p:cBhvr>
                                    </p:animEffect>
                                  </p:childTnLst>
                                </p:cTn>
                              </p:par>
                              <p:par>
                                <p:cTn id="52" presetID="14" presetClass="entr" presetSubtype="10" fill="hold" grpId="0" nodeType="withEffect">
                                  <p:stCondLst>
                                    <p:cond delay="0"/>
                                  </p:stCondLst>
                                  <p:childTnLst>
                                    <p:set>
                                      <p:cBhvr>
                                        <p:cTn id="53" dur="1" fill="hold">
                                          <p:stCondLst>
                                            <p:cond delay="0"/>
                                          </p:stCondLst>
                                        </p:cTn>
                                        <p:tgtEl>
                                          <p:spTgt spid="2">
                                            <p:graphicEl>
                                              <a:dgm id="{3402D866-1BDD-4B76-9586-C3849CDDD198}"/>
                                            </p:graphicEl>
                                          </p:spTgt>
                                        </p:tgtEl>
                                        <p:attrNameLst>
                                          <p:attrName>style.visibility</p:attrName>
                                        </p:attrNameLst>
                                      </p:cBhvr>
                                      <p:to>
                                        <p:strVal val="visible"/>
                                      </p:to>
                                    </p:set>
                                    <p:animEffect transition="in" filter="randombar(horizontal)">
                                      <p:cBhvr>
                                        <p:cTn id="54" dur="500"/>
                                        <p:tgtEl>
                                          <p:spTgt spid="2">
                                            <p:graphicEl>
                                              <a:dgm id="{3402D866-1BDD-4B76-9586-C3849CDDD19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Graphic spid="2"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33986" y="542925"/>
            <a:ext cx="3314339" cy="7477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391149" y="233289"/>
            <a:ext cx="6640153" cy="619272"/>
          </a:xfrm>
          <a:prstGeom prst="rect">
            <a:avLst/>
          </a:prstGeom>
        </p:spPr>
        <p:txBody>
          <a:bodyPr wrap="square">
            <a:spAutoFit/>
          </a:bodyPr>
          <a:lstStyle/>
          <a:p>
            <a:pPr algn="r" rtl="1">
              <a:lnSpc>
                <a:spcPct val="107000"/>
              </a:lnSpc>
              <a:spcAft>
                <a:spcPts val="800"/>
              </a:spcAft>
            </a:pPr>
            <a:r>
              <a:rPr lang="ar-SA" sz="3200" b="1" dirty="0">
                <a:solidFill>
                  <a:srgbClr val="FF0000"/>
                </a:solidFill>
                <a:latin typeface="Alexandria"/>
                <a:ea typeface="Calibri" panose="020F0502020204030204" pitchFamily="34" charset="0"/>
              </a:rPr>
              <a:t>الخطوة الثانية: صياغة الوعود والقيم </a:t>
            </a:r>
            <a:r>
              <a:rPr lang="ar-SA" sz="3200" b="1" dirty="0" smtClean="0">
                <a:solidFill>
                  <a:srgbClr val="FF0000"/>
                </a:solidFill>
                <a:latin typeface="Alexandria"/>
                <a:ea typeface="Calibri" panose="020F0502020204030204" pitchFamily="34" charset="0"/>
              </a:rPr>
              <a:t>الجوهرية</a:t>
            </a:r>
            <a:endParaRPr lang="en-US" sz="3200" b="1" dirty="0">
              <a:solidFill>
                <a:srgbClr val="FF0000"/>
              </a:solidFill>
              <a:latin typeface="Alexandria"/>
              <a:ea typeface="Calibri" panose="020F0502020204030204" pitchFamily="34" charset="0"/>
            </a:endParaRPr>
          </a:p>
        </p:txBody>
      </p:sp>
      <p:sp>
        <p:nvSpPr>
          <p:cNvPr id="9" name="مستطيل 8"/>
          <p:cNvSpPr/>
          <p:nvPr/>
        </p:nvSpPr>
        <p:spPr>
          <a:xfrm>
            <a:off x="3762375" y="1461245"/>
            <a:ext cx="2816132" cy="654988"/>
          </a:xfrm>
          <a:prstGeom prst="rect">
            <a:avLst/>
          </a:prstGeom>
        </p:spPr>
        <p:txBody>
          <a:bodyPr wrap="square">
            <a:spAutoFit/>
          </a:bodyPr>
          <a:lstStyle/>
          <a:p>
            <a:pPr algn="justLow" rtl="1">
              <a:lnSpc>
                <a:spcPts val="5000"/>
              </a:lnSpc>
              <a:spcAft>
                <a:spcPts val="0"/>
              </a:spcAft>
            </a:pPr>
            <a:r>
              <a:rPr lang="ar-SA" sz="2800" b="1" dirty="0" smtClean="0">
                <a:latin typeface="Alexandria"/>
                <a:ea typeface="Calibri" panose="020F0502020204030204" pitchFamily="34" charset="0"/>
              </a:rPr>
              <a:t>تحديد </a:t>
            </a:r>
            <a:r>
              <a:rPr lang="ar-SA" sz="2800" b="1" dirty="0" smtClean="0">
                <a:effectLst/>
                <a:latin typeface="Alexandria"/>
                <a:ea typeface="Calibri" panose="020F0502020204030204" pitchFamily="34" charset="0"/>
              </a:rPr>
              <a:t>القيم الجوهرية</a:t>
            </a:r>
            <a:endParaRPr lang="en-US" sz="2800" b="1" dirty="0">
              <a:effectLst/>
              <a:latin typeface="Alexandria"/>
              <a:ea typeface="Calibri" panose="020F0502020204030204" pitchFamily="34" charset="0"/>
            </a:endParaRPr>
          </a:p>
        </p:txBody>
      </p:sp>
      <p:sp>
        <p:nvSpPr>
          <p:cNvPr id="10" name="مستطيل 9"/>
          <p:cNvSpPr/>
          <p:nvPr/>
        </p:nvSpPr>
        <p:spPr>
          <a:xfrm>
            <a:off x="776759" y="2180387"/>
            <a:ext cx="7348066" cy="1584729"/>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القيم الجوهرية ليست مجرد كلمات منمقة تُعلق على جدران المكاتب أو تُزين صفحات المواقع الإلكترونية إنها البوصلة الأخلاقية التي توجه قراراتنا في أوقات الأزمات</a:t>
            </a:r>
            <a:endParaRPr lang="en-US" sz="2800" dirty="0">
              <a:effectLst/>
              <a:latin typeface="Alexandria"/>
              <a:ea typeface="Calibri" panose="020F0502020204030204" pitchFamily="34" charset="0"/>
            </a:endParaRPr>
          </a:p>
        </p:txBody>
      </p:sp>
      <p:sp>
        <p:nvSpPr>
          <p:cNvPr id="11" name="مستطيل 10"/>
          <p:cNvSpPr/>
          <p:nvPr/>
        </p:nvSpPr>
        <p:spPr>
          <a:xfrm>
            <a:off x="1823446" y="3934253"/>
            <a:ext cx="5510228" cy="1631216"/>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النزاهة المطلقة: لحل مشكلة غموض الأسعار.</a:t>
            </a:r>
          </a:p>
          <a:p>
            <a:pPr algn="justLow" rtl="1">
              <a:lnSpc>
                <a:spcPts val="4000"/>
              </a:lnSpc>
              <a:spcAft>
                <a:spcPts val="0"/>
              </a:spcAft>
            </a:pPr>
            <a:r>
              <a:rPr lang="ar-SA" sz="2800" dirty="0" smtClean="0">
                <a:latin typeface="Alexandria"/>
                <a:ea typeface="Calibri" panose="020F0502020204030204" pitchFamily="34" charset="0"/>
              </a:rPr>
              <a:t>التميز التشغيلي: للحفاظ على جودة التنظيم.</a:t>
            </a:r>
          </a:p>
          <a:p>
            <a:pPr algn="justLow" rtl="1">
              <a:lnSpc>
                <a:spcPts val="4000"/>
              </a:lnSpc>
              <a:spcAft>
                <a:spcPts val="0"/>
              </a:spcAft>
            </a:pPr>
            <a:r>
              <a:rPr lang="ar-SA" sz="2800" dirty="0" smtClean="0">
                <a:effectLst/>
                <a:latin typeface="Alexandria"/>
                <a:ea typeface="Calibri" panose="020F0502020204030204" pitchFamily="34" charset="0"/>
              </a:rPr>
              <a:t>المسؤولية المستدامة: لحل مشكلة النفايات</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44961" y="1597872"/>
            <a:ext cx="3718439" cy="4326677"/>
          </a:xfrm>
          <a:prstGeom prst="rect">
            <a:avLst/>
          </a:prstGeom>
        </p:spPr>
      </p:pic>
    </p:spTree>
    <p:extLst>
      <p:ext uri="{BB962C8B-B14F-4D97-AF65-F5344CB8AC3E}">
        <p14:creationId xmlns:p14="http://schemas.microsoft.com/office/powerpoint/2010/main" val="38339497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33986" y="547901"/>
            <a:ext cx="323813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52453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486400" y="303123"/>
            <a:ext cx="6487753" cy="580993"/>
          </a:xfrm>
          <a:prstGeom prst="rect">
            <a:avLst/>
          </a:prstGeom>
        </p:spPr>
        <p:txBody>
          <a:bodyPr wrap="square">
            <a:spAutoFit/>
          </a:bodyPr>
          <a:lstStyle/>
          <a:p>
            <a:pPr algn="r" rtl="1">
              <a:lnSpc>
                <a:spcPct val="107000"/>
              </a:lnSpc>
              <a:spcAft>
                <a:spcPts val="800"/>
              </a:spcAft>
            </a:pPr>
            <a:r>
              <a:rPr lang="ar-SA" sz="3200" b="1" dirty="0">
                <a:solidFill>
                  <a:srgbClr val="FF0000"/>
                </a:solidFill>
                <a:latin typeface="Alexandria"/>
                <a:ea typeface="Calibri" panose="020F0502020204030204" pitchFamily="34" charset="0"/>
              </a:rPr>
              <a:t>الخطوة الثانية: صياغة الوعود والقيم </a:t>
            </a:r>
            <a:r>
              <a:rPr lang="ar-SA" sz="3200" b="1" dirty="0" smtClean="0">
                <a:solidFill>
                  <a:srgbClr val="FF0000"/>
                </a:solidFill>
                <a:latin typeface="Alexandria"/>
                <a:ea typeface="Calibri" panose="020F0502020204030204" pitchFamily="34" charset="0"/>
              </a:rPr>
              <a:t>الجوهرية</a:t>
            </a:r>
            <a:endParaRPr lang="en-US" sz="3200" b="1" dirty="0">
              <a:solidFill>
                <a:srgbClr val="FF0000"/>
              </a:solidFill>
              <a:latin typeface="Alexandria"/>
              <a:ea typeface="Calibri" panose="020F0502020204030204" pitchFamily="34" charset="0"/>
            </a:endParaRPr>
          </a:p>
        </p:txBody>
      </p:sp>
      <p:sp>
        <p:nvSpPr>
          <p:cNvPr id="9" name="مستطيل 8"/>
          <p:cNvSpPr/>
          <p:nvPr/>
        </p:nvSpPr>
        <p:spPr>
          <a:xfrm>
            <a:off x="3638550" y="1386181"/>
            <a:ext cx="3187607" cy="654988"/>
          </a:xfrm>
          <a:prstGeom prst="rect">
            <a:avLst/>
          </a:prstGeom>
        </p:spPr>
        <p:txBody>
          <a:bodyPr wrap="square">
            <a:spAutoFit/>
          </a:bodyPr>
          <a:lstStyle/>
          <a:p>
            <a:pPr algn="justLow" rtl="1">
              <a:lnSpc>
                <a:spcPts val="5000"/>
              </a:lnSpc>
              <a:spcAft>
                <a:spcPts val="0"/>
              </a:spcAft>
            </a:pPr>
            <a:r>
              <a:rPr lang="ar-SA" sz="2800" b="1" dirty="0" smtClean="0">
                <a:latin typeface="Alexandria"/>
                <a:ea typeface="Calibri" panose="020F0502020204030204" pitchFamily="34" charset="0"/>
              </a:rPr>
              <a:t>تحويل القيم إلى وعود</a:t>
            </a:r>
            <a:endParaRPr lang="en-US" sz="2800" b="1" dirty="0">
              <a:effectLst/>
              <a:latin typeface="Alexandria"/>
              <a:ea typeface="Calibri" panose="020F0502020204030204" pitchFamily="34" charset="0"/>
            </a:endParaRPr>
          </a:p>
        </p:txBody>
      </p:sp>
      <p:sp>
        <p:nvSpPr>
          <p:cNvPr id="10" name="مستطيل 9"/>
          <p:cNvSpPr/>
          <p:nvPr/>
        </p:nvSpPr>
        <p:spPr>
          <a:xfrm>
            <a:off x="2152650" y="2126459"/>
            <a:ext cx="6901194"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القيمة هي كلمة مجردة، لكن الوعد هو التزام أمام الجمهور</a:t>
            </a:r>
            <a:endParaRPr lang="en-US" sz="2800" dirty="0">
              <a:effectLst/>
              <a:latin typeface="Alexandria"/>
              <a:ea typeface="Calibri" panose="020F0502020204030204" pitchFamily="34" charset="0"/>
            </a:endParaRPr>
          </a:p>
        </p:txBody>
      </p:sp>
      <p:sp>
        <p:nvSpPr>
          <p:cNvPr id="11" name="مستطيل 10"/>
          <p:cNvSpPr/>
          <p:nvPr/>
        </p:nvSpPr>
        <p:spPr>
          <a:xfrm>
            <a:off x="1511544" y="2727740"/>
            <a:ext cx="6979154"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بدلاً من قول: "نحن نحترم الموظف" (قيمة)</a:t>
            </a:r>
          </a:p>
        </p:txBody>
      </p:sp>
      <p:sp>
        <p:nvSpPr>
          <p:cNvPr id="12" name="مستطيل 11"/>
          <p:cNvSpPr/>
          <p:nvPr/>
        </p:nvSpPr>
        <p:spPr>
          <a:xfrm>
            <a:off x="1333001" y="3378035"/>
            <a:ext cx="8538150" cy="605294"/>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نقول: "نحن نلتزم ببيئة عمل تحترم ساعات العمل وتكافئ الإبداع" (وعد)</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1181" y="3934315"/>
            <a:ext cx="10047619" cy="2533160"/>
          </a:xfrm>
          <a:prstGeom prst="rect">
            <a:avLst/>
          </a:prstGeom>
        </p:spPr>
      </p:pic>
    </p:spTree>
    <p:extLst>
      <p:ext uri="{BB962C8B-B14F-4D97-AF65-F5344CB8AC3E}">
        <p14:creationId xmlns:p14="http://schemas.microsoft.com/office/powerpoint/2010/main" val="149992583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randombar(horizontal)">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1"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33987" y="542925"/>
            <a:ext cx="4047764" cy="7477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1107718"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172200" y="341018"/>
            <a:ext cx="5754328" cy="553357"/>
          </a:xfrm>
          <a:prstGeom prst="rect">
            <a:avLst/>
          </a:prstGeom>
        </p:spPr>
        <p:txBody>
          <a:bodyPr wrap="square">
            <a:spAutoFit/>
          </a:bodyPr>
          <a:lstStyle/>
          <a:p>
            <a:pPr algn="r" rtl="1">
              <a:lnSpc>
                <a:spcPct val="107000"/>
              </a:lnSpc>
              <a:spcAft>
                <a:spcPts val="800"/>
              </a:spcAft>
            </a:pPr>
            <a:r>
              <a:rPr lang="ar-SA" sz="2800" b="1" dirty="0">
                <a:solidFill>
                  <a:srgbClr val="FF0000"/>
                </a:solidFill>
                <a:latin typeface="Alexandria"/>
                <a:ea typeface="Calibri" panose="020F0502020204030204" pitchFamily="34" charset="0"/>
              </a:rPr>
              <a:t>الخطوة الثانية: صياغة الوعود والقيم </a:t>
            </a:r>
            <a:r>
              <a:rPr lang="ar-SA" sz="2800" b="1" dirty="0" smtClean="0">
                <a:solidFill>
                  <a:srgbClr val="FF0000"/>
                </a:solidFill>
                <a:latin typeface="Alexandria"/>
                <a:ea typeface="Calibri" panose="020F0502020204030204" pitchFamily="34" charset="0"/>
              </a:rPr>
              <a:t>الجوهرية</a:t>
            </a:r>
            <a:endParaRPr lang="en-US" sz="2800" b="1" dirty="0">
              <a:solidFill>
                <a:srgbClr val="FF0000"/>
              </a:solidFill>
              <a:latin typeface="Alexandria"/>
              <a:ea typeface="Calibri" panose="020F0502020204030204" pitchFamily="34" charset="0"/>
            </a:endParaRPr>
          </a:p>
        </p:txBody>
      </p:sp>
      <p:sp>
        <p:nvSpPr>
          <p:cNvPr id="9" name="مستطيل 8"/>
          <p:cNvSpPr/>
          <p:nvPr/>
        </p:nvSpPr>
        <p:spPr>
          <a:xfrm>
            <a:off x="4591050" y="1357774"/>
            <a:ext cx="2930432" cy="654988"/>
          </a:xfrm>
          <a:prstGeom prst="rect">
            <a:avLst/>
          </a:prstGeom>
        </p:spPr>
        <p:txBody>
          <a:bodyPr wrap="square">
            <a:spAutoFit/>
          </a:bodyPr>
          <a:lstStyle/>
          <a:p>
            <a:pPr algn="justLow" rtl="1">
              <a:lnSpc>
                <a:spcPts val="5000"/>
              </a:lnSpc>
              <a:spcAft>
                <a:spcPts val="0"/>
              </a:spcAft>
            </a:pPr>
            <a:r>
              <a:rPr lang="ar-SA" sz="2800" b="1" dirty="0" smtClean="0">
                <a:latin typeface="Alexandria"/>
                <a:ea typeface="Calibri" panose="020F0502020204030204" pitchFamily="34" charset="0"/>
              </a:rPr>
              <a:t>مواءمة القيادة مع القيم</a:t>
            </a:r>
            <a:endParaRPr lang="en-US" sz="2800" b="1" dirty="0">
              <a:effectLst/>
              <a:latin typeface="Alexandria"/>
              <a:ea typeface="Calibri" panose="020F0502020204030204" pitchFamily="34" charset="0"/>
            </a:endParaRPr>
          </a:p>
        </p:txBody>
      </p:sp>
      <p:sp>
        <p:nvSpPr>
          <p:cNvPr id="10" name="مستطيل 9"/>
          <p:cNvSpPr/>
          <p:nvPr/>
        </p:nvSpPr>
        <p:spPr>
          <a:xfrm>
            <a:off x="811458" y="2174279"/>
            <a:ext cx="10758016"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السمعة تُبنى "من أعلى إلى أسفل". إذا لم يجسد المدير العام قيم النزاهة في اجتماعاته، فلن يطبقها الموظف الصغير مع العملاء. يجب أن تكون القيادة هي "السفير الأول" لهذه القيم.</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607" y="3333751"/>
            <a:ext cx="11107718" cy="2889932"/>
          </a:xfrm>
          <a:prstGeom prst="rect">
            <a:avLst/>
          </a:prstGeom>
        </p:spPr>
      </p:pic>
    </p:spTree>
    <p:extLst>
      <p:ext uri="{BB962C8B-B14F-4D97-AF65-F5344CB8AC3E}">
        <p14:creationId xmlns:p14="http://schemas.microsoft.com/office/powerpoint/2010/main" val="334524582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33987" y="567380"/>
            <a:ext cx="3914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105525" y="89590"/>
            <a:ext cx="5821003" cy="1578061"/>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خطوات بناء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a:p>
            <a:pPr algn="r" rtl="1">
              <a:lnSpc>
                <a:spcPct val="107000"/>
              </a:lnSpc>
              <a:spcAft>
                <a:spcPts val="800"/>
              </a:spcAft>
            </a:pP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1588021" y="1430019"/>
            <a:ext cx="7338174" cy="666657"/>
          </a:xfrm>
          <a:prstGeom prst="rect">
            <a:avLst/>
          </a:prstGeom>
        </p:spPr>
        <p:txBody>
          <a:bodyPr wrap="square">
            <a:spAutoFit/>
          </a:bodyPr>
          <a:lstStyle/>
          <a:p>
            <a:pPr algn="ctr" rtl="1">
              <a:lnSpc>
                <a:spcPts val="5000"/>
              </a:lnSpc>
              <a:spcAft>
                <a:spcPts val="0"/>
              </a:spcAft>
            </a:pPr>
            <a:r>
              <a:rPr lang="ar-SA" sz="3200" b="1" dirty="0" smtClean="0">
                <a:solidFill>
                  <a:srgbClr val="FF0000"/>
                </a:solidFill>
                <a:latin typeface="Alexandria"/>
                <a:ea typeface="Calibri" panose="020F0502020204030204" pitchFamily="34" charset="0"/>
              </a:rPr>
              <a:t>الخطوة الثالثة: إدارة الاتصال الاستراتيجي والظهور</a:t>
            </a:r>
            <a:endParaRPr lang="en-US" sz="3200" b="1" dirty="0">
              <a:solidFill>
                <a:srgbClr val="FF0000"/>
              </a:solidFill>
              <a:effectLst/>
              <a:latin typeface="Alexandria"/>
              <a:ea typeface="Calibri" panose="020F0502020204030204" pitchFamily="34" charset="0"/>
            </a:endParaRPr>
          </a:p>
        </p:txBody>
      </p:sp>
      <p:sp>
        <p:nvSpPr>
          <p:cNvPr id="10" name="مستطيل 9"/>
          <p:cNvSpPr/>
          <p:nvPr/>
        </p:nvSpPr>
        <p:spPr>
          <a:xfrm>
            <a:off x="800148" y="2183568"/>
            <a:ext cx="9686877"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في هذه الخطوة نطبق قاعدة "افعل خير ... ثم تحدث عنه"، السمعة لا تبنى بالصمت بل بإيصال الرسائل الصحيحة للشخص الصحيح في الوقت الصحيح.</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031" y="3301823"/>
            <a:ext cx="10110769" cy="2921860"/>
          </a:xfrm>
          <a:prstGeom prst="rect">
            <a:avLst/>
          </a:prstGeom>
        </p:spPr>
      </p:pic>
    </p:spTree>
    <p:extLst>
      <p:ext uri="{BB962C8B-B14F-4D97-AF65-F5344CB8AC3E}">
        <p14:creationId xmlns:p14="http://schemas.microsoft.com/office/powerpoint/2010/main" val="329702954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33987" y="567380"/>
            <a:ext cx="3914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105525" y="89590"/>
            <a:ext cx="5821003" cy="1578061"/>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خطوات بناء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a:p>
            <a:pPr algn="r" rtl="1">
              <a:lnSpc>
                <a:spcPct val="107000"/>
              </a:lnSpc>
              <a:spcAft>
                <a:spcPts val="800"/>
              </a:spcAft>
            </a:pP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1588021" y="1430019"/>
            <a:ext cx="7338174" cy="666657"/>
          </a:xfrm>
          <a:prstGeom prst="rect">
            <a:avLst/>
          </a:prstGeom>
        </p:spPr>
        <p:txBody>
          <a:bodyPr wrap="square">
            <a:spAutoFit/>
          </a:bodyPr>
          <a:lstStyle/>
          <a:p>
            <a:pPr algn="ctr" rtl="1">
              <a:lnSpc>
                <a:spcPts val="5000"/>
              </a:lnSpc>
              <a:spcAft>
                <a:spcPts val="0"/>
              </a:spcAft>
            </a:pPr>
            <a:r>
              <a:rPr lang="ar-SA" sz="3200" b="1" dirty="0" smtClean="0">
                <a:solidFill>
                  <a:srgbClr val="FF0000"/>
                </a:solidFill>
                <a:latin typeface="Alexandria"/>
                <a:ea typeface="Calibri" panose="020F0502020204030204" pitchFamily="34" charset="0"/>
              </a:rPr>
              <a:t>الخطوة الثالثة: إدارة الاتصال الاستراتيجي والظهور</a:t>
            </a:r>
            <a:endParaRPr lang="en-US" sz="3200" b="1" dirty="0">
              <a:solidFill>
                <a:srgbClr val="FF0000"/>
              </a:solidFill>
              <a:effectLst/>
              <a:latin typeface="Alexandria"/>
              <a:ea typeface="Calibri" panose="020F0502020204030204" pitchFamily="34" charset="0"/>
            </a:endParaRPr>
          </a:p>
        </p:txBody>
      </p:sp>
      <p:sp>
        <p:nvSpPr>
          <p:cNvPr id="10" name="مستطيل 9"/>
          <p:cNvSpPr/>
          <p:nvPr/>
        </p:nvSpPr>
        <p:spPr>
          <a:xfrm>
            <a:off x="800148" y="2183568"/>
            <a:ext cx="9686877" cy="1631216"/>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الاتصال الاستراتيجي ليس مجرد نشر أخبار أو ملاحقة "</a:t>
            </a:r>
            <a:r>
              <a:rPr lang="ar-SA" sz="2800" dirty="0" err="1" smtClean="0">
                <a:effectLst/>
                <a:latin typeface="Alexandria"/>
                <a:ea typeface="Calibri" panose="020F0502020204030204" pitchFamily="34" charset="0"/>
              </a:rPr>
              <a:t>تريندات</a:t>
            </a:r>
            <a:r>
              <a:rPr lang="ar-SA" sz="2800" dirty="0" smtClean="0">
                <a:effectLst/>
                <a:latin typeface="Alexandria"/>
                <a:ea typeface="Calibri" panose="020F0502020204030204" pitchFamily="34" charset="0"/>
              </a:rPr>
              <a:t>"، بل هو اختيار الرسالة الصحيحة، للجمهور الصحيح، في الوقت الصحيح، وعبر القناة الصحيحة، هو الخيط الرفيع الذي يربط أهداف المؤسسة تطلعاتها بإدراك ومشاعر جمهورها.</a:t>
            </a:r>
            <a:endParaRPr lang="en-US" sz="2800" dirty="0">
              <a:effectLst/>
              <a:latin typeface="Alexandria"/>
              <a:ea typeface="Calibri" panose="020F0502020204030204" pitchFamily="34" charset="0"/>
            </a:endParaRPr>
          </a:p>
        </p:txBody>
      </p:sp>
      <p:sp>
        <p:nvSpPr>
          <p:cNvPr id="11" name="مستطيل 10"/>
          <p:cNvSpPr/>
          <p:nvPr/>
        </p:nvSpPr>
        <p:spPr>
          <a:xfrm>
            <a:off x="914448" y="3976301"/>
            <a:ext cx="9686877" cy="1631216"/>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الظهور الواعي: الظهور المؤسسي سلاح ذو حدين، فإما أن يكون منارة تعزز الثقة والمصداقية، أو يكون ضوضاء تشتت الجمهور، لذلك يجب إدارة الظهور بذكاء، وبناء قصة مؤسسية متماسكة، تجعل من علامتنا التجارية صوتاً مسموعاً وموثوقاً.</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263436376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33987" y="567380"/>
            <a:ext cx="3914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155869"/>
            <a:ext cx="10082193" cy="5387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105525" y="89590"/>
            <a:ext cx="5821003" cy="764184"/>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خطوات بناء السمعة </a:t>
            </a:r>
            <a:r>
              <a:rPr lang="ar-SA" sz="4400" b="1" dirty="0" smtClean="0">
                <a:solidFill>
                  <a:srgbClr val="00AEEF"/>
                </a:solidFill>
                <a:latin typeface="Alexandria"/>
                <a:ea typeface="Calibri" panose="020F0502020204030204" pitchFamily="34" charset="0"/>
              </a:rPr>
              <a:t>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1511544" y="1166948"/>
            <a:ext cx="7338174" cy="666657"/>
          </a:xfrm>
          <a:prstGeom prst="rect">
            <a:avLst/>
          </a:prstGeom>
        </p:spPr>
        <p:txBody>
          <a:bodyPr wrap="square">
            <a:spAutoFit/>
          </a:bodyPr>
          <a:lstStyle/>
          <a:p>
            <a:pPr algn="ctr" rtl="1">
              <a:lnSpc>
                <a:spcPts val="5000"/>
              </a:lnSpc>
              <a:spcAft>
                <a:spcPts val="0"/>
              </a:spcAft>
            </a:pPr>
            <a:r>
              <a:rPr lang="ar-SA" sz="3200" b="1" dirty="0" smtClean="0">
                <a:solidFill>
                  <a:srgbClr val="FF0000"/>
                </a:solidFill>
                <a:latin typeface="Alexandria"/>
                <a:ea typeface="Calibri" panose="020F0502020204030204" pitchFamily="34" charset="0"/>
              </a:rPr>
              <a:t>الخطوة الثالثة: إدارة الاتصال الاستراتيجي والظهور</a:t>
            </a:r>
            <a:endParaRPr lang="en-US" sz="3200" b="1" dirty="0">
              <a:solidFill>
                <a:srgbClr val="FF0000"/>
              </a:solidFill>
              <a:effectLst/>
              <a:latin typeface="Alexandria"/>
              <a:ea typeface="Calibri" panose="020F0502020204030204" pitchFamily="34" charset="0"/>
            </a:endParaRPr>
          </a:p>
        </p:txBody>
      </p:sp>
      <p:graphicFrame>
        <p:nvGraphicFramePr>
          <p:cNvPr id="4" name="رسم تخطيطي 3"/>
          <p:cNvGraphicFramePr/>
          <p:nvPr>
            <p:extLst>
              <p:ext uri="{D42A27DB-BD31-4B8C-83A1-F6EECF244321}">
                <p14:modId xmlns:p14="http://schemas.microsoft.com/office/powerpoint/2010/main" val="455457702"/>
              </p:ext>
            </p:extLst>
          </p:nvPr>
        </p:nvGraphicFramePr>
        <p:xfrm>
          <a:off x="2883703" y="1833605"/>
          <a:ext cx="5622122" cy="46207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9581729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4">
                                            <p:graphicEl>
                                              <a:dgm id="{C3861408-CB22-466D-9C18-E4513327C0BB}"/>
                                            </p:graphicEl>
                                          </p:spTgt>
                                        </p:tgtEl>
                                        <p:attrNameLst>
                                          <p:attrName>style.visibility</p:attrName>
                                        </p:attrNameLst>
                                      </p:cBhvr>
                                      <p:to>
                                        <p:strVal val="visible"/>
                                      </p:to>
                                    </p:set>
                                    <p:animEffect transition="in" filter="randombar(horizontal)">
                                      <p:cBhvr>
                                        <p:cTn id="22" dur="500"/>
                                        <p:tgtEl>
                                          <p:spTgt spid="4">
                                            <p:graphicEl>
                                              <a:dgm id="{C3861408-CB22-466D-9C18-E4513327C0BB}"/>
                                            </p:graphicEl>
                                          </p:spTgt>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4">
                                            <p:graphicEl>
                                              <a:dgm id="{1768A837-A82C-448B-A76B-46E2EE15D458}"/>
                                            </p:graphicEl>
                                          </p:spTgt>
                                        </p:tgtEl>
                                        <p:attrNameLst>
                                          <p:attrName>style.visibility</p:attrName>
                                        </p:attrNameLst>
                                      </p:cBhvr>
                                      <p:to>
                                        <p:strVal val="visible"/>
                                      </p:to>
                                    </p:set>
                                    <p:animEffect transition="in" filter="randombar(horizontal)">
                                      <p:cBhvr>
                                        <p:cTn id="25" dur="500"/>
                                        <p:tgtEl>
                                          <p:spTgt spid="4">
                                            <p:graphicEl>
                                              <a:dgm id="{1768A837-A82C-448B-A76B-46E2EE15D458}"/>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4">
                                            <p:graphicEl>
                                              <a:dgm id="{CFD61D97-B60F-4B1A-9290-0B6AAA596C1F}"/>
                                            </p:graphicEl>
                                          </p:spTgt>
                                        </p:tgtEl>
                                        <p:attrNameLst>
                                          <p:attrName>style.visibility</p:attrName>
                                        </p:attrNameLst>
                                      </p:cBhvr>
                                      <p:to>
                                        <p:strVal val="visible"/>
                                      </p:to>
                                    </p:set>
                                    <p:animEffect transition="in" filter="randombar(horizontal)">
                                      <p:cBhvr>
                                        <p:cTn id="30" dur="500"/>
                                        <p:tgtEl>
                                          <p:spTgt spid="4">
                                            <p:graphicEl>
                                              <a:dgm id="{CFD61D97-B60F-4B1A-9290-0B6AAA596C1F}"/>
                                            </p:graphicEl>
                                          </p:spTgt>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4">
                                            <p:graphicEl>
                                              <a:dgm id="{CC16F982-BADE-4470-B436-852A3529A784}"/>
                                            </p:graphicEl>
                                          </p:spTgt>
                                        </p:tgtEl>
                                        <p:attrNameLst>
                                          <p:attrName>style.visibility</p:attrName>
                                        </p:attrNameLst>
                                      </p:cBhvr>
                                      <p:to>
                                        <p:strVal val="visible"/>
                                      </p:to>
                                    </p:set>
                                    <p:animEffect transition="in" filter="randombar(horizontal)">
                                      <p:cBhvr>
                                        <p:cTn id="33" dur="500"/>
                                        <p:tgtEl>
                                          <p:spTgt spid="4">
                                            <p:graphicEl>
                                              <a:dgm id="{CC16F982-BADE-4470-B436-852A3529A784}"/>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4">
                                            <p:graphicEl>
                                              <a:dgm id="{EE146415-F562-48CA-B331-0136CD044F13}"/>
                                            </p:graphicEl>
                                          </p:spTgt>
                                        </p:tgtEl>
                                        <p:attrNameLst>
                                          <p:attrName>style.visibility</p:attrName>
                                        </p:attrNameLst>
                                      </p:cBhvr>
                                      <p:to>
                                        <p:strVal val="visible"/>
                                      </p:to>
                                    </p:set>
                                    <p:animEffect transition="in" filter="randombar(horizontal)">
                                      <p:cBhvr>
                                        <p:cTn id="38" dur="500"/>
                                        <p:tgtEl>
                                          <p:spTgt spid="4">
                                            <p:graphicEl>
                                              <a:dgm id="{EE146415-F562-48CA-B331-0136CD044F13}"/>
                                            </p:graphicEl>
                                          </p:spTgt>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4">
                                            <p:graphicEl>
                                              <a:dgm id="{DF643E55-1B59-47D7-BDC7-67B348FB5743}"/>
                                            </p:graphicEl>
                                          </p:spTgt>
                                        </p:tgtEl>
                                        <p:attrNameLst>
                                          <p:attrName>style.visibility</p:attrName>
                                        </p:attrNameLst>
                                      </p:cBhvr>
                                      <p:to>
                                        <p:strVal val="visible"/>
                                      </p:to>
                                    </p:set>
                                    <p:animEffect transition="in" filter="randombar(horizontal)">
                                      <p:cBhvr>
                                        <p:cTn id="41" dur="500"/>
                                        <p:tgtEl>
                                          <p:spTgt spid="4">
                                            <p:graphicEl>
                                              <a:dgm id="{DF643E55-1B59-47D7-BDC7-67B348FB574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Graphic spid="4"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33987" y="579120"/>
            <a:ext cx="2766333" cy="461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4947559" y="245618"/>
            <a:ext cx="6989129" cy="619272"/>
          </a:xfrm>
          <a:prstGeom prst="rect">
            <a:avLst/>
          </a:prstGeom>
        </p:spPr>
        <p:txBody>
          <a:bodyPr wrap="square">
            <a:spAutoFit/>
          </a:bodyPr>
          <a:lstStyle/>
          <a:p>
            <a:pPr algn="r" rtl="1">
              <a:lnSpc>
                <a:spcPct val="107000"/>
              </a:lnSpc>
              <a:spcAft>
                <a:spcPts val="800"/>
              </a:spcAft>
            </a:pPr>
            <a:r>
              <a:rPr lang="ar-SA" sz="3200" b="1" dirty="0">
                <a:solidFill>
                  <a:srgbClr val="FF0000"/>
                </a:solidFill>
                <a:latin typeface="Alexandria"/>
                <a:ea typeface="Calibri" panose="020F0502020204030204" pitchFamily="34" charset="0"/>
              </a:rPr>
              <a:t>الخطوة الثالثة: إدارة الاتصال الاستراتيجي </a:t>
            </a:r>
            <a:r>
              <a:rPr lang="ar-SA" sz="3200" b="1" dirty="0" smtClean="0">
                <a:solidFill>
                  <a:srgbClr val="FF0000"/>
                </a:solidFill>
                <a:latin typeface="Alexandria"/>
                <a:ea typeface="Calibri" panose="020F0502020204030204" pitchFamily="34" charset="0"/>
              </a:rPr>
              <a:t>والظهور</a:t>
            </a:r>
            <a:endParaRPr lang="en-US" sz="3200" b="1" dirty="0">
              <a:solidFill>
                <a:srgbClr val="FF0000"/>
              </a:solidFill>
              <a:latin typeface="Alexandria"/>
              <a:ea typeface="Calibri" panose="020F0502020204030204" pitchFamily="34" charset="0"/>
            </a:endParaRPr>
          </a:p>
        </p:txBody>
      </p:sp>
      <p:sp>
        <p:nvSpPr>
          <p:cNvPr id="9" name="مستطيل 8"/>
          <p:cNvSpPr/>
          <p:nvPr/>
        </p:nvSpPr>
        <p:spPr>
          <a:xfrm>
            <a:off x="4236720" y="1462144"/>
            <a:ext cx="2349408" cy="654988"/>
          </a:xfrm>
          <a:prstGeom prst="rect">
            <a:avLst/>
          </a:prstGeom>
        </p:spPr>
        <p:txBody>
          <a:bodyPr wrap="square">
            <a:spAutoFit/>
          </a:bodyPr>
          <a:lstStyle/>
          <a:p>
            <a:pPr algn="justLow" rtl="1">
              <a:lnSpc>
                <a:spcPts val="5000"/>
              </a:lnSpc>
              <a:spcAft>
                <a:spcPts val="0"/>
              </a:spcAft>
            </a:pPr>
            <a:r>
              <a:rPr lang="ar-SA" sz="2800" b="1" dirty="0" smtClean="0">
                <a:latin typeface="Alexandria"/>
                <a:ea typeface="Calibri" panose="020F0502020204030204" pitchFamily="34" charset="0"/>
              </a:rPr>
              <a:t>توحيد الرسالة</a:t>
            </a:r>
            <a:endParaRPr lang="en-US" sz="2800" b="1" dirty="0">
              <a:effectLst/>
              <a:latin typeface="Alexandria"/>
              <a:ea typeface="Calibri" panose="020F0502020204030204" pitchFamily="34" charset="0"/>
            </a:endParaRPr>
          </a:p>
        </p:txBody>
      </p:sp>
      <p:sp>
        <p:nvSpPr>
          <p:cNvPr id="10" name="مستطيل 9"/>
          <p:cNvSpPr/>
          <p:nvPr/>
        </p:nvSpPr>
        <p:spPr>
          <a:xfrm>
            <a:off x="636607" y="2150350"/>
            <a:ext cx="8375313"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السمعة تهتز عندما تقول المؤسسة شيئاً في </a:t>
            </a:r>
            <a:r>
              <a:rPr lang="ar-SA" sz="2800" dirty="0" err="1" smtClean="0">
                <a:effectLst/>
                <a:latin typeface="Alexandria"/>
                <a:ea typeface="Calibri" panose="020F0502020204030204" pitchFamily="34" charset="0"/>
              </a:rPr>
              <a:t>تويتر</a:t>
            </a:r>
            <a:r>
              <a:rPr lang="ar-SA" sz="2800" dirty="0" smtClean="0">
                <a:effectLst/>
                <a:latin typeface="Alexandria"/>
                <a:ea typeface="Calibri" panose="020F0502020204030204" pitchFamily="34" charset="0"/>
              </a:rPr>
              <a:t> مثلاً وتفعل شيئاً مختلفاً في الميدان:</a:t>
            </a:r>
            <a:endParaRPr lang="en-US" sz="2800" dirty="0">
              <a:effectLst/>
              <a:latin typeface="Alexandria"/>
              <a:ea typeface="Calibri" panose="020F0502020204030204" pitchFamily="34" charset="0"/>
            </a:endParaRPr>
          </a:p>
        </p:txBody>
      </p:sp>
      <p:sp>
        <p:nvSpPr>
          <p:cNvPr id="11" name="مستطيل 10"/>
          <p:cNvSpPr/>
          <p:nvPr/>
        </p:nvSpPr>
        <p:spPr>
          <a:xfrm>
            <a:off x="893523" y="4717748"/>
            <a:ext cx="8095008"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في مثالنا السابق إذا كانت القيمة هي النزاهة يجب أن تكون لغة العقود بسيطة وواضحة جداً للعملاء.</a:t>
            </a:r>
            <a:endParaRPr lang="en-US" sz="2800" dirty="0">
              <a:effectLst/>
              <a:latin typeface="Alexandria"/>
              <a:ea typeface="Calibri" panose="020F0502020204030204" pitchFamily="34" charset="0"/>
            </a:endParaRPr>
          </a:p>
        </p:txBody>
      </p:sp>
      <p:sp>
        <p:nvSpPr>
          <p:cNvPr id="12" name="مستطيل 11"/>
          <p:cNvSpPr/>
          <p:nvPr/>
        </p:nvSpPr>
        <p:spPr>
          <a:xfrm>
            <a:off x="659995" y="3366824"/>
            <a:ext cx="8328536"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يجب أن يتحدث قسم التسويق، وخدمة العملاء، وحتى موظف الأمن عند البوابة، بلغة واحدة تعكس قيم المؤسسة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35308" y="1555540"/>
            <a:ext cx="3156692" cy="4476750"/>
          </a:xfrm>
          <a:prstGeom prst="rect">
            <a:avLst/>
          </a:prstGeom>
        </p:spPr>
      </p:pic>
    </p:spTree>
    <p:extLst>
      <p:ext uri="{BB962C8B-B14F-4D97-AF65-F5344CB8AC3E}">
        <p14:creationId xmlns:p14="http://schemas.microsoft.com/office/powerpoint/2010/main" val="349360095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1"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33987" y="617696"/>
            <a:ext cx="27460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4937399" y="308060"/>
            <a:ext cx="6989129" cy="619272"/>
          </a:xfrm>
          <a:prstGeom prst="rect">
            <a:avLst/>
          </a:prstGeom>
        </p:spPr>
        <p:txBody>
          <a:bodyPr wrap="square">
            <a:spAutoFit/>
          </a:bodyPr>
          <a:lstStyle/>
          <a:p>
            <a:pPr algn="r" rtl="1">
              <a:lnSpc>
                <a:spcPct val="107000"/>
              </a:lnSpc>
              <a:spcAft>
                <a:spcPts val="800"/>
              </a:spcAft>
            </a:pPr>
            <a:r>
              <a:rPr lang="ar-SA" sz="3200" b="1" dirty="0">
                <a:solidFill>
                  <a:srgbClr val="FF0000"/>
                </a:solidFill>
                <a:latin typeface="Alexandria"/>
                <a:ea typeface="Calibri" panose="020F0502020204030204" pitchFamily="34" charset="0"/>
              </a:rPr>
              <a:t>الخطوة الثالثة: إدارة الاتصال الاستراتيجي </a:t>
            </a:r>
            <a:r>
              <a:rPr lang="ar-SA" sz="3200" b="1" dirty="0" smtClean="0">
                <a:solidFill>
                  <a:srgbClr val="FF0000"/>
                </a:solidFill>
                <a:latin typeface="Alexandria"/>
                <a:ea typeface="Calibri" panose="020F0502020204030204" pitchFamily="34" charset="0"/>
              </a:rPr>
              <a:t>والظهور</a:t>
            </a:r>
            <a:endParaRPr lang="en-US" sz="3200" b="1" dirty="0">
              <a:solidFill>
                <a:srgbClr val="FF0000"/>
              </a:solidFill>
              <a:latin typeface="Alexandria"/>
              <a:ea typeface="Calibri" panose="020F0502020204030204" pitchFamily="34" charset="0"/>
            </a:endParaRPr>
          </a:p>
        </p:txBody>
      </p:sp>
      <p:sp>
        <p:nvSpPr>
          <p:cNvPr id="9" name="مستطيل 8"/>
          <p:cNvSpPr/>
          <p:nvPr/>
        </p:nvSpPr>
        <p:spPr>
          <a:xfrm>
            <a:off x="4135304" y="1371161"/>
            <a:ext cx="2898048" cy="654988"/>
          </a:xfrm>
          <a:prstGeom prst="rect">
            <a:avLst/>
          </a:prstGeom>
        </p:spPr>
        <p:txBody>
          <a:bodyPr wrap="square">
            <a:spAutoFit/>
          </a:bodyPr>
          <a:lstStyle/>
          <a:p>
            <a:pPr algn="justLow" rtl="1">
              <a:lnSpc>
                <a:spcPts val="5000"/>
              </a:lnSpc>
              <a:spcAft>
                <a:spcPts val="0"/>
              </a:spcAft>
            </a:pPr>
            <a:r>
              <a:rPr lang="ar-SA" sz="2800" b="1" dirty="0" smtClean="0">
                <a:latin typeface="Alexandria"/>
                <a:ea typeface="Calibri" panose="020F0502020204030204" pitchFamily="34" charset="0"/>
              </a:rPr>
              <a:t>إدارة السمعة الرقمية:</a:t>
            </a:r>
            <a:endParaRPr lang="en-US" sz="2800" b="1" dirty="0">
              <a:effectLst/>
              <a:latin typeface="Alexandria"/>
              <a:ea typeface="Calibri" panose="020F0502020204030204" pitchFamily="34" charset="0"/>
            </a:endParaRPr>
          </a:p>
        </p:txBody>
      </p:sp>
      <p:sp>
        <p:nvSpPr>
          <p:cNvPr id="10" name="مستطيل 9"/>
          <p:cNvSpPr/>
          <p:nvPr/>
        </p:nvSpPr>
        <p:spPr>
          <a:xfrm>
            <a:off x="683384" y="2090590"/>
            <a:ext cx="9337192"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في عالم اليوم، سمعتك هي ما يظهره محرك البحث في الصفحة الأولى من خلال:</a:t>
            </a:r>
            <a:endParaRPr lang="en-US" sz="2800" dirty="0">
              <a:effectLst/>
              <a:latin typeface="Alexandria"/>
              <a:ea typeface="Calibri" panose="020F0502020204030204" pitchFamily="34" charset="0"/>
            </a:endParaRPr>
          </a:p>
        </p:txBody>
      </p:sp>
      <p:sp>
        <p:nvSpPr>
          <p:cNvPr id="11" name="مستطيل 10"/>
          <p:cNvSpPr/>
          <p:nvPr/>
        </p:nvSpPr>
        <p:spPr>
          <a:xfrm>
            <a:off x="947392" y="4304109"/>
            <a:ext cx="9073184"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التفاعل الحي: السمعة تُبنى في الردود الرد السريع والمهذب على شكوى في منصة "</a:t>
            </a:r>
            <a:r>
              <a:rPr lang="en-US" sz="2800" dirty="0" smtClean="0">
                <a:effectLst/>
                <a:latin typeface="Alexandria"/>
                <a:ea typeface="Calibri" panose="020F0502020204030204" pitchFamily="34" charset="0"/>
              </a:rPr>
              <a:t>X</a:t>
            </a:r>
            <a:r>
              <a:rPr lang="ar-SA" sz="2800" dirty="0" smtClean="0">
                <a:effectLst/>
                <a:latin typeface="Alexandria"/>
                <a:ea typeface="Calibri" panose="020F0502020204030204" pitchFamily="34" charset="0"/>
              </a:rPr>
              <a:t>" يعزز السمعة أكثر من عشر إعلانات مدفوعة.</a:t>
            </a:r>
            <a:endParaRPr lang="en-US" sz="2800" dirty="0">
              <a:effectLst/>
              <a:latin typeface="Alexandria"/>
              <a:ea typeface="Calibri" panose="020F0502020204030204" pitchFamily="34" charset="0"/>
            </a:endParaRPr>
          </a:p>
        </p:txBody>
      </p:sp>
      <p:sp>
        <p:nvSpPr>
          <p:cNvPr id="12" name="مستطيل 11"/>
          <p:cNvSpPr/>
          <p:nvPr/>
        </p:nvSpPr>
        <p:spPr>
          <a:xfrm>
            <a:off x="683384" y="2742375"/>
            <a:ext cx="9337192" cy="1631216"/>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صناعة المحتوى القيمي: لا تنشر صوراً لنجاح الفعالية فقط، بل انشر "كيف" أعددت لسلامة الجمهور، وكيف أعددت تدوير المخلفات. هذا يثبت التزامك الأخلاقي</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89790" y="1371161"/>
            <a:ext cx="2782929" cy="4450988"/>
          </a:xfrm>
          <a:prstGeom prst="rect">
            <a:avLst/>
          </a:prstGeom>
        </p:spPr>
      </p:pic>
    </p:spTree>
    <p:extLst>
      <p:ext uri="{BB962C8B-B14F-4D97-AF65-F5344CB8AC3E}">
        <p14:creationId xmlns:p14="http://schemas.microsoft.com/office/powerpoint/2010/main" val="5601736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1"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33987" y="582301"/>
            <a:ext cx="27866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4967879" y="272665"/>
            <a:ext cx="6989129" cy="619272"/>
          </a:xfrm>
          <a:prstGeom prst="rect">
            <a:avLst/>
          </a:prstGeom>
        </p:spPr>
        <p:txBody>
          <a:bodyPr wrap="square">
            <a:spAutoFit/>
          </a:bodyPr>
          <a:lstStyle/>
          <a:p>
            <a:pPr algn="r" rtl="1">
              <a:lnSpc>
                <a:spcPct val="107000"/>
              </a:lnSpc>
              <a:spcAft>
                <a:spcPts val="800"/>
              </a:spcAft>
            </a:pPr>
            <a:r>
              <a:rPr lang="ar-SA" sz="3200" b="1" dirty="0">
                <a:solidFill>
                  <a:srgbClr val="FF0000"/>
                </a:solidFill>
                <a:latin typeface="Alexandria"/>
                <a:ea typeface="Calibri" panose="020F0502020204030204" pitchFamily="34" charset="0"/>
              </a:rPr>
              <a:t>الخطوة الثالثة: إدارة الاتصال الاستراتيجي </a:t>
            </a:r>
            <a:r>
              <a:rPr lang="ar-SA" sz="3200" b="1" dirty="0" smtClean="0">
                <a:solidFill>
                  <a:srgbClr val="FF0000"/>
                </a:solidFill>
                <a:latin typeface="Alexandria"/>
                <a:ea typeface="Calibri" panose="020F0502020204030204" pitchFamily="34" charset="0"/>
              </a:rPr>
              <a:t>والظهور</a:t>
            </a:r>
            <a:endParaRPr lang="en-US" sz="3200" b="1" dirty="0">
              <a:solidFill>
                <a:srgbClr val="FF0000"/>
              </a:solidFill>
              <a:latin typeface="Alexandria"/>
              <a:ea typeface="Calibri" panose="020F0502020204030204" pitchFamily="34" charset="0"/>
            </a:endParaRPr>
          </a:p>
        </p:txBody>
      </p:sp>
      <p:sp>
        <p:nvSpPr>
          <p:cNvPr id="9" name="مستطيل 8"/>
          <p:cNvSpPr/>
          <p:nvPr/>
        </p:nvSpPr>
        <p:spPr>
          <a:xfrm>
            <a:off x="3727313" y="1386502"/>
            <a:ext cx="3406048" cy="733534"/>
          </a:xfrm>
          <a:prstGeom prst="rect">
            <a:avLst/>
          </a:prstGeom>
        </p:spPr>
        <p:txBody>
          <a:bodyPr wrap="square">
            <a:spAutoFit/>
          </a:bodyPr>
          <a:lstStyle/>
          <a:p>
            <a:pPr algn="ctr" rtl="1">
              <a:lnSpc>
                <a:spcPts val="5000"/>
              </a:lnSpc>
              <a:spcAft>
                <a:spcPts val="0"/>
              </a:spcAft>
            </a:pPr>
            <a:r>
              <a:rPr lang="ar-SA" sz="2800" b="1" dirty="0" smtClean="0">
                <a:latin typeface="Alexandria"/>
                <a:ea typeface="Calibri" panose="020F0502020204030204" pitchFamily="34" charset="0"/>
              </a:rPr>
              <a:t>بناء سفراء السمعة:</a:t>
            </a:r>
            <a:endParaRPr lang="en-US" sz="2800" b="1" dirty="0">
              <a:effectLst/>
              <a:latin typeface="Alexandria"/>
              <a:ea typeface="Calibri" panose="020F0502020204030204" pitchFamily="34" charset="0"/>
            </a:endParaRPr>
          </a:p>
        </p:txBody>
      </p:sp>
      <p:sp>
        <p:nvSpPr>
          <p:cNvPr id="10" name="مستطيل 9"/>
          <p:cNvSpPr/>
          <p:nvPr/>
        </p:nvSpPr>
        <p:spPr>
          <a:xfrm>
            <a:off x="3006227" y="2124317"/>
            <a:ext cx="5755716"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أقوى أداة اتصال ليست إعلانك بل موظفوك:</a:t>
            </a:r>
            <a:endParaRPr lang="en-US" sz="2800" dirty="0">
              <a:effectLst/>
              <a:latin typeface="Alexandria"/>
              <a:ea typeface="Calibri" panose="020F0502020204030204" pitchFamily="34" charset="0"/>
            </a:endParaRPr>
          </a:p>
        </p:txBody>
      </p:sp>
      <p:sp>
        <p:nvSpPr>
          <p:cNvPr id="11" name="مستطيل 10"/>
          <p:cNvSpPr/>
          <p:nvPr/>
        </p:nvSpPr>
        <p:spPr>
          <a:xfrm>
            <a:off x="2333987" y="4457952"/>
            <a:ext cx="6014720"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السمعة الداخلية هي الوقود للسمعة الخارجية</a:t>
            </a:r>
            <a:endParaRPr lang="en-US" sz="2800" dirty="0">
              <a:effectLst/>
              <a:latin typeface="Alexandria"/>
              <a:ea typeface="Calibri" panose="020F0502020204030204" pitchFamily="34" charset="0"/>
            </a:endParaRPr>
          </a:p>
        </p:txBody>
      </p:sp>
      <p:sp>
        <p:nvSpPr>
          <p:cNvPr id="12" name="مستطيل 11"/>
          <p:cNvSpPr/>
          <p:nvPr/>
        </p:nvSpPr>
        <p:spPr>
          <a:xfrm>
            <a:off x="665627" y="3034654"/>
            <a:ext cx="8125336"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عندما يكتب موظف على “</a:t>
            </a:r>
            <a:r>
              <a:rPr lang="en-US" sz="2800" dirty="0" err="1" smtClean="0">
                <a:effectLst/>
                <a:latin typeface="Alexandria"/>
                <a:ea typeface="Calibri" panose="020F0502020204030204" pitchFamily="34" charset="0"/>
              </a:rPr>
              <a:t>Linkedin</a:t>
            </a:r>
            <a:r>
              <a:rPr lang="ar-SA" sz="2800" dirty="0" smtClean="0">
                <a:effectLst/>
                <a:latin typeface="Alexandria"/>
                <a:ea typeface="Calibri" panose="020F0502020204030204" pitchFamily="34" charset="0"/>
              </a:rPr>
              <a:t>" عن فخره ببيئة العمل، فإن الجمهور يثق بكلامه أكثر بثماني مرات من ثقته ببيان رسمي للشركة.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9983" y="1413325"/>
            <a:ext cx="4009433" cy="4522578"/>
          </a:xfrm>
          <a:prstGeom prst="rect">
            <a:avLst/>
          </a:prstGeom>
        </p:spPr>
      </p:pic>
    </p:spTree>
    <p:extLst>
      <p:ext uri="{BB962C8B-B14F-4D97-AF65-F5344CB8AC3E}">
        <p14:creationId xmlns:p14="http://schemas.microsoft.com/office/powerpoint/2010/main" val="340137000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1" grpId="0"/>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33987" y="493087"/>
            <a:ext cx="38940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155870"/>
            <a:ext cx="10082193" cy="54449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126480" y="89590"/>
            <a:ext cx="5800048"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خطوات بناء السمعة </a:t>
            </a:r>
            <a:r>
              <a:rPr lang="ar-SA" sz="4400" b="1" dirty="0" smtClean="0">
                <a:solidFill>
                  <a:srgbClr val="00AEEF"/>
                </a:solidFill>
                <a:latin typeface="Alexandria"/>
                <a:ea typeface="Calibri" panose="020F0502020204030204" pitchFamily="34" charset="0"/>
              </a:rPr>
              <a:t>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2778125" y="1244971"/>
            <a:ext cx="5130800" cy="733534"/>
          </a:xfrm>
          <a:prstGeom prst="rect">
            <a:avLst/>
          </a:prstGeom>
        </p:spPr>
        <p:txBody>
          <a:bodyPr wrap="square">
            <a:spAutoFit/>
          </a:bodyPr>
          <a:lstStyle/>
          <a:p>
            <a:pPr algn="justLow" rtl="1">
              <a:lnSpc>
                <a:spcPts val="5000"/>
              </a:lnSpc>
              <a:spcAft>
                <a:spcPts val="0"/>
              </a:spcAft>
            </a:pPr>
            <a:r>
              <a:rPr lang="ar-SA" sz="3200" b="1" dirty="0" smtClean="0">
                <a:solidFill>
                  <a:srgbClr val="FF0000"/>
                </a:solidFill>
                <a:latin typeface="Alexandria"/>
                <a:ea typeface="Calibri" panose="020F0502020204030204" pitchFamily="34" charset="0"/>
              </a:rPr>
              <a:t>الخطوة الرابعة: الاستدامة والقياس</a:t>
            </a:r>
            <a:endParaRPr lang="en-US" sz="3200" b="1" dirty="0">
              <a:solidFill>
                <a:srgbClr val="FF0000"/>
              </a:solidFill>
              <a:effectLst/>
              <a:latin typeface="Alexandria"/>
              <a:ea typeface="Calibri" panose="020F0502020204030204" pitchFamily="34" charset="0"/>
            </a:endParaRPr>
          </a:p>
        </p:txBody>
      </p:sp>
      <p:sp>
        <p:nvSpPr>
          <p:cNvPr id="10" name="مستطيل 9"/>
          <p:cNvSpPr/>
          <p:nvPr/>
        </p:nvSpPr>
        <p:spPr>
          <a:xfrm>
            <a:off x="972142" y="1820743"/>
            <a:ext cx="8139759" cy="1584729"/>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السمعة ليست وجهة تصل إليها وتتوقف، بل هي رحلة مستمرة تقوم </a:t>
            </a:r>
            <a:r>
              <a:rPr lang="ar-SA" sz="2800" smtClean="0">
                <a:effectLst/>
                <a:latin typeface="Alexandria"/>
                <a:ea typeface="Calibri" panose="020F0502020204030204" pitchFamily="34" charset="0"/>
              </a:rPr>
              <a:t>على الاتساق من خلال </a:t>
            </a:r>
            <a:r>
              <a:rPr lang="ar-SA" sz="2800" dirty="0" smtClean="0">
                <a:effectLst/>
                <a:latin typeface="Alexandria"/>
                <a:ea typeface="Calibri" panose="020F0502020204030204" pitchFamily="34" charset="0"/>
              </a:rPr>
              <a:t>أن يجدني جمهوري بنفس القيم والجودة والصدق اليوم وغداً وبعد عشر سنوات:</a:t>
            </a:r>
            <a:endParaRPr lang="en-US" sz="2800" dirty="0">
              <a:effectLst/>
              <a:latin typeface="Alexandria"/>
              <a:ea typeface="Calibri" panose="020F0502020204030204" pitchFamily="34" charset="0"/>
            </a:endParaRPr>
          </a:p>
        </p:txBody>
      </p:sp>
      <p:sp>
        <p:nvSpPr>
          <p:cNvPr id="11" name="مستطيل 10"/>
          <p:cNvSpPr/>
          <p:nvPr/>
        </p:nvSpPr>
        <p:spPr>
          <a:xfrm>
            <a:off x="741721" y="4256623"/>
            <a:ext cx="8405218" cy="214417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إدارة الأزمات: السمعة القوية هي درع لكنها قد تُخدش: يجب وضع خطة استجابة سريعة عند حدوث خطأ قانوني، أو أخلاقي الاعتذار السريع والشفاف والبدء في التصحيح يحمي السمعة من الانهيار الكامل، والصدق في وقت الأزمة يرفع السمعة لاحقاً بينما الإنكار يدمرها للأبد</a:t>
            </a:r>
            <a:endParaRPr lang="en-US" sz="2800" dirty="0">
              <a:effectLst/>
              <a:latin typeface="Alexandria"/>
              <a:ea typeface="Calibri" panose="020F0502020204030204" pitchFamily="34" charset="0"/>
            </a:endParaRPr>
          </a:p>
        </p:txBody>
      </p:sp>
      <p:sp>
        <p:nvSpPr>
          <p:cNvPr id="12" name="مستطيل 11"/>
          <p:cNvSpPr/>
          <p:nvPr/>
        </p:nvSpPr>
        <p:spPr>
          <a:xfrm>
            <a:off x="1198284" y="3405472"/>
            <a:ext cx="7687474"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تقوم هذه الخطوة على مؤشرات الأداء للسمعة وإدارة الأزمات</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81977" y="1566838"/>
            <a:ext cx="3745016" cy="4833962"/>
          </a:xfrm>
          <a:prstGeom prst="rect">
            <a:avLst/>
          </a:prstGeom>
        </p:spPr>
      </p:pic>
    </p:spTree>
    <p:extLst>
      <p:ext uri="{BB962C8B-B14F-4D97-AF65-F5344CB8AC3E}">
        <p14:creationId xmlns:p14="http://schemas.microsoft.com/office/powerpoint/2010/main" val="379755285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0" grpId="0"/>
      <p:bldP spid="11"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33987" y="426426"/>
            <a:ext cx="3899665" cy="611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086168" y="89590"/>
            <a:ext cx="5840360"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معوقات بناء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1435509" y="1345525"/>
            <a:ext cx="6322143" cy="733534"/>
          </a:xfrm>
          <a:prstGeom prst="rect">
            <a:avLst/>
          </a:prstGeom>
        </p:spPr>
        <p:txBody>
          <a:bodyPr wrap="square">
            <a:spAutoFit/>
          </a:bodyPr>
          <a:lstStyle/>
          <a:p>
            <a:pPr algn="justLow" rtl="1">
              <a:lnSpc>
                <a:spcPts val="5000"/>
              </a:lnSpc>
              <a:spcAft>
                <a:spcPts val="0"/>
              </a:spcAft>
            </a:pPr>
            <a:r>
              <a:rPr lang="ar-SA" sz="3200" b="1" dirty="0" smtClean="0">
                <a:solidFill>
                  <a:srgbClr val="FF0000"/>
                </a:solidFill>
                <a:latin typeface="Alexandria"/>
                <a:ea typeface="Calibri" panose="020F0502020204030204" pitchFamily="34" charset="0"/>
              </a:rPr>
              <a:t>معوقات بناء السمعة المؤسسية متعددة ومنها</a:t>
            </a:r>
            <a:endParaRPr lang="en-US" sz="3200" b="1" dirty="0">
              <a:solidFill>
                <a:srgbClr val="FF0000"/>
              </a:solidFill>
              <a:effectLst/>
              <a:latin typeface="Alexandria"/>
              <a:ea typeface="Calibri" panose="020F0502020204030204" pitchFamily="34" charset="0"/>
            </a:endParaRPr>
          </a:p>
        </p:txBody>
      </p:sp>
      <p:graphicFrame>
        <p:nvGraphicFramePr>
          <p:cNvPr id="2" name="رسم تخطيطي 1"/>
          <p:cNvGraphicFramePr/>
          <p:nvPr>
            <p:extLst>
              <p:ext uri="{D42A27DB-BD31-4B8C-83A1-F6EECF244321}">
                <p14:modId xmlns:p14="http://schemas.microsoft.com/office/powerpoint/2010/main" val="3609078293"/>
              </p:ext>
            </p:extLst>
          </p:nvPr>
        </p:nvGraphicFramePr>
        <p:xfrm>
          <a:off x="636607" y="2166180"/>
          <a:ext cx="8128000" cy="39090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صورة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806426" y="1296227"/>
            <a:ext cx="3824748" cy="5029200"/>
          </a:xfrm>
          <a:prstGeom prst="rect">
            <a:avLst/>
          </a:prstGeom>
        </p:spPr>
      </p:pic>
    </p:spTree>
    <p:extLst>
      <p:ext uri="{BB962C8B-B14F-4D97-AF65-F5344CB8AC3E}">
        <p14:creationId xmlns:p14="http://schemas.microsoft.com/office/powerpoint/2010/main" val="212321142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
                                            <p:graphicEl>
                                              <a:dgm id="{74D66180-36F9-45E1-947C-155B3A97098D}"/>
                                            </p:graphicEl>
                                          </p:spTgt>
                                        </p:tgtEl>
                                        <p:attrNameLst>
                                          <p:attrName>style.visibility</p:attrName>
                                        </p:attrNameLst>
                                      </p:cBhvr>
                                      <p:to>
                                        <p:strVal val="visible"/>
                                      </p:to>
                                    </p:set>
                                    <p:animEffect transition="in" filter="randombar(horizontal)">
                                      <p:cBhvr>
                                        <p:cTn id="27" dur="500"/>
                                        <p:tgtEl>
                                          <p:spTgt spid="2">
                                            <p:graphicEl>
                                              <a:dgm id="{74D66180-36F9-45E1-947C-155B3A97098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
                                            <p:graphicEl>
                                              <a:dgm id="{94A64BF6-E2CC-49F1-8775-8B508D32F2A0}"/>
                                            </p:graphicEl>
                                          </p:spTgt>
                                        </p:tgtEl>
                                        <p:attrNameLst>
                                          <p:attrName>style.visibility</p:attrName>
                                        </p:attrNameLst>
                                      </p:cBhvr>
                                      <p:to>
                                        <p:strVal val="visible"/>
                                      </p:to>
                                    </p:set>
                                    <p:animEffect transition="in" filter="randombar(horizontal)">
                                      <p:cBhvr>
                                        <p:cTn id="32" dur="500"/>
                                        <p:tgtEl>
                                          <p:spTgt spid="2">
                                            <p:graphicEl>
                                              <a:dgm id="{94A64BF6-E2CC-49F1-8775-8B508D32F2A0}"/>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2">
                                            <p:graphicEl>
                                              <a:dgm id="{75105D27-4746-4F1D-9ED6-E363A8A8FEF2}"/>
                                            </p:graphicEl>
                                          </p:spTgt>
                                        </p:tgtEl>
                                        <p:attrNameLst>
                                          <p:attrName>style.visibility</p:attrName>
                                        </p:attrNameLst>
                                      </p:cBhvr>
                                      <p:to>
                                        <p:strVal val="visible"/>
                                      </p:to>
                                    </p:set>
                                    <p:animEffect transition="in" filter="randombar(horizontal)">
                                      <p:cBhvr>
                                        <p:cTn id="37" dur="500"/>
                                        <p:tgtEl>
                                          <p:spTgt spid="2">
                                            <p:graphicEl>
                                              <a:dgm id="{75105D27-4746-4F1D-9ED6-E363A8A8FEF2}"/>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2">
                                            <p:graphicEl>
                                              <a:dgm id="{3700AE8F-8D5C-40D9-B195-014199961BC2}"/>
                                            </p:graphicEl>
                                          </p:spTgt>
                                        </p:tgtEl>
                                        <p:attrNameLst>
                                          <p:attrName>style.visibility</p:attrName>
                                        </p:attrNameLst>
                                      </p:cBhvr>
                                      <p:to>
                                        <p:strVal val="visible"/>
                                      </p:to>
                                    </p:set>
                                    <p:animEffect transition="in" filter="randombar(horizontal)">
                                      <p:cBhvr>
                                        <p:cTn id="42" dur="500"/>
                                        <p:tgtEl>
                                          <p:spTgt spid="2">
                                            <p:graphicEl>
                                              <a:dgm id="{3700AE8F-8D5C-40D9-B195-014199961BC2}"/>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2">
                                            <p:graphicEl>
                                              <a:dgm id="{86EBE5F2-3F1B-42E8-8F58-C39F7168704C}"/>
                                            </p:graphicEl>
                                          </p:spTgt>
                                        </p:tgtEl>
                                        <p:attrNameLst>
                                          <p:attrName>style.visibility</p:attrName>
                                        </p:attrNameLst>
                                      </p:cBhvr>
                                      <p:to>
                                        <p:strVal val="visible"/>
                                      </p:to>
                                    </p:set>
                                    <p:animEffect transition="in" filter="randombar(horizontal)">
                                      <p:cBhvr>
                                        <p:cTn id="47" dur="500"/>
                                        <p:tgtEl>
                                          <p:spTgt spid="2">
                                            <p:graphicEl>
                                              <a:dgm id="{86EBE5F2-3F1B-42E8-8F58-C39F7168704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Graphic spid="2"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7385" y="491259"/>
            <a:ext cx="38859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066503" y="89590"/>
            <a:ext cx="5860025"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معوقات بناء السمعة </a:t>
            </a:r>
            <a:r>
              <a:rPr lang="ar-SA" sz="4400" b="1" dirty="0" smtClean="0">
                <a:solidFill>
                  <a:srgbClr val="00AEEF"/>
                </a:solidFill>
                <a:latin typeface="Alexandria"/>
                <a:ea typeface="Calibri" panose="020F0502020204030204" pitchFamily="34" charset="0"/>
              </a:rPr>
              <a:t>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269848" y="1515538"/>
            <a:ext cx="4281326" cy="605294"/>
          </a:xfrm>
          <a:prstGeom prst="rect">
            <a:avLst/>
          </a:prstGeom>
        </p:spPr>
        <p:txBody>
          <a:bodyPr wrap="square">
            <a:spAutoFit/>
          </a:bodyPr>
          <a:lstStyle/>
          <a:p>
            <a:pPr algn="justLow" rtl="1">
              <a:lnSpc>
                <a:spcPts val="4000"/>
              </a:lnSpc>
              <a:spcAft>
                <a:spcPts val="0"/>
              </a:spcAft>
            </a:pPr>
            <a:r>
              <a:rPr lang="ar-SA" sz="3200" b="1" dirty="0" smtClean="0">
                <a:solidFill>
                  <a:srgbClr val="FF0000"/>
                </a:solidFill>
                <a:effectLst/>
                <a:latin typeface="Alexandria"/>
                <a:ea typeface="Calibri" panose="020F0502020204030204" pitchFamily="34" charset="0"/>
              </a:rPr>
              <a:t>المعوقات الهيكلية والإدارية:</a:t>
            </a:r>
            <a:endParaRPr lang="en-US" sz="3200" b="1" dirty="0">
              <a:solidFill>
                <a:srgbClr val="FF0000"/>
              </a:solidFill>
              <a:effectLst/>
              <a:latin typeface="Alexandria"/>
              <a:ea typeface="Calibri" panose="020F0502020204030204" pitchFamily="34" charset="0"/>
            </a:endParaRPr>
          </a:p>
        </p:txBody>
      </p:sp>
      <p:sp>
        <p:nvSpPr>
          <p:cNvPr id="13" name="مستطيل 12"/>
          <p:cNvSpPr/>
          <p:nvPr/>
        </p:nvSpPr>
        <p:spPr>
          <a:xfrm>
            <a:off x="943898" y="2180761"/>
            <a:ext cx="9419302"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غياب الرؤية والقيم الواضحة: عندما لا تملك المؤسسة أهدافاً واضحة، يصبح سلوك الموظف متخبطاً، مما يعطي انطباعاً بعدم الكفاءة</a:t>
            </a:r>
            <a:endParaRPr lang="en-US" sz="2800" dirty="0">
              <a:effectLst/>
              <a:latin typeface="Alexandria"/>
              <a:ea typeface="Calibri" panose="020F0502020204030204" pitchFamily="34" charset="0"/>
            </a:endParaRPr>
          </a:p>
        </p:txBody>
      </p:sp>
      <p:sp>
        <p:nvSpPr>
          <p:cNvPr id="11" name="مستطيل 10"/>
          <p:cNvSpPr/>
          <p:nvPr/>
        </p:nvSpPr>
        <p:spPr>
          <a:xfrm>
            <a:off x="636607" y="3299016"/>
            <a:ext cx="9801888"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البيروقراطية وضعف التغيير: المؤسسات الصلبة التي تفشل في التكيف مع تطلعات الجمهور تبدو في نظره غير مبالية.</a:t>
            </a:r>
            <a:endParaRPr lang="en-US" sz="2800" dirty="0">
              <a:effectLst/>
              <a:latin typeface="Alexandria"/>
              <a:ea typeface="Calibri" panose="020F0502020204030204" pitchFamily="34" charset="0"/>
            </a:endParaRPr>
          </a:p>
        </p:txBody>
      </p:sp>
      <p:sp>
        <p:nvSpPr>
          <p:cNvPr id="15" name="مستطيل 14"/>
          <p:cNvSpPr/>
          <p:nvPr/>
        </p:nvSpPr>
        <p:spPr>
          <a:xfrm>
            <a:off x="636607" y="4533026"/>
            <a:ext cx="9801888" cy="1071768"/>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مركزية القرار وانعزال الإدارة، الضبابية الإدارية، الصراعات التنظيمية: حينما تعمل الإدارة ككيانات منفصلة كيف يتشتت خطاب المؤسسة وتضيع الهوية.</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17942006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3" grpId="0"/>
      <p:bldP spid="11" grpId="0"/>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41044" y="481781"/>
            <a:ext cx="7845175" cy="762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46883"/>
            <a:ext cx="10837638"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r>
              <a:rPr lang="ar-SA" sz="2800">
                <a:latin typeface="Alexandria"/>
                <a:ea typeface="Calibri" panose="020F0502020204030204" pitchFamily="34" charset="0"/>
              </a:rPr>
              <a:t>معوقات الاتصال</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642168" y="157331"/>
            <a:ext cx="2153263" cy="580993"/>
          </a:xfrm>
          <a:prstGeom prst="rect">
            <a:avLst/>
          </a:prstGeom>
        </p:spPr>
        <p:txBody>
          <a:bodyPr wrap="square">
            <a:spAutoFit/>
          </a:bodyPr>
          <a:lstStyle/>
          <a:p>
            <a:pPr algn="r" rtl="1">
              <a:lnSpc>
                <a:spcPct val="107000"/>
              </a:lnSpc>
              <a:spcAft>
                <a:spcPts val="800"/>
              </a:spcAft>
            </a:pPr>
            <a:r>
              <a:rPr lang="ar-SA" sz="3200" b="1" dirty="0" smtClean="0">
                <a:solidFill>
                  <a:srgbClr val="FF0000"/>
                </a:solidFill>
                <a:latin typeface="Alexandria"/>
                <a:ea typeface="Calibri" panose="020F0502020204030204" pitchFamily="34" charset="0"/>
              </a:rPr>
              <a:t>مثال عملي</a:t>
            </a:r>
            <a:endParaRPr lang="en-US" sz="3200" b="1" dirty="0">
              <a:solidFill>
                <a:srgbClr val="FF0000"/>
              </a:solidFill>
              <a:latin typeface="Alexandria"/>
              <a:ea typeface="Calibri" panose="020F0502020204030204" pitchFamily="34" charset="0"/>
              <a:cs typeface="Arial" panose="020B0604020202020204" pitchFamily="34" charset="0"/>
            </a:endParaRPr>
          </a:p>
        </p:txBody>
      </p:sp>
      <p:sp>
        <p:nvSpPr>
          <p:cNvPr id="14" name="مستطيل 13"/>
          <p:cNvSpPr/>
          <p:nvPr/>
        </p:nvSpPr>
        <p:spPr>
          <a:xfrm>
            <a:off x="2139753" y="1483634"/>
            <a:ext cx="7690047"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بنك ويلز فارغو (</a:t>
            </a:r>
            <a:r>
              <a:rPr lang="en-US" sz="2800" b="1" dirty="0" smtClean="0">
                <a:solidFill>
                  <a:srgbClr val="FF0000"/>
                </a:solidFill>
                <a:effectLst/>
                <a:latin typeface="Alexandria"/>
                <a:ea typeface="Calibri" panose="020F0502020204030204" pitchFamily="34" charset="0"/>
              </a:rPr>
              <a:t>Wells Fargo</a:t>
            </a:r>
            <a:r>
              <a:rPr lang="ar-SA" sz="2800" b="1" dirty="0" smtClean="0">
                <a:solidFill>
                  <a:srgbClr val="FF0000"/>
                </a:solidFill>
                <a:effectLst/>
                <a:latin typeface="Alexandria"/>
                <a:ea typeface="Calibri" panose="020F0502020204030204" pitchFamily="34" charset="0"/>
              </a:rPr>
              <a:t>) فضيحة الحسابات الوهمية</a:t>
            </a:r>
            <a:endParaRPr lang="en-US" sz="2800" b="1" dirty="0">
              <a:solidFill>
                <a:srgbClr val="FF0000"/>
              </a:solidFill>
              <a:effectLst/>
              <a:latin typeface="Alexandria"/>
              <a:ea typeface="Calibri" panose="020F0502020204030204" pitchFamily="34" charset="0"/>
            </a:endParaRPr>
          </a:p>
        </p:txBody>
      </p:sp>
      <p:grpSp>
        <p:nvGrpSpPr>
          <p:cNvPr id="6" name="مجموعة 5"/>
          <p:cNvGrpSpPr/>
          <p:nvPr/>
        </p:nvGrpSpPr>
        <p:grpSpPr>
          <a:xfrm>
            <a:off x="636607" y="2206628"/>
            <a:ext cx="10837638" cy="4046552"/>
            <a:chOff x="636607" y="2206628"/>
            <a:chExt cx="10837638" cy="4046552"/>
          </a:xfrm>
        </p:grpSpPr>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6681" y="2206628"/>
              <a:ext cx="5667564" cy="4046552"/>
            </a:xfrm>
            <a:prstGeom prst="rect">
              <a:avLst/>
            </a:prstGeom>
          </p:spPr>
        </p:pic>
        <p:pic>
          <p:nvPicPr>
            <p:cNvPr id="4" name="صورة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6607" y="2206628"/>
              <a:ext cx="5170074" cy="4046552"/>
            </a:xfrm>
            <a:prstGeom prst="rect">
              <a:avLst/>
            </a:prstGeom>
          </p:spPr>
        </p:pic>
      </p:grpSp>
    </p:spTree>
    <p:extLst>
      <p:ext uri="{BB962C8B-B14F-4D97-AF65-F5344CB8AC3E}">
        <p14:creationId xmlns:p14="http://schemas.microsoft.com/office/powerpoint/2010/main" val="154066420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randombar(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7386" y="498003"/>
            <a:ext cx="3846602" cy="821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076335" y="89590"/>
            <a:ext cx="5850193"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معوقات بناء السمعة </a:t>
            </a:r>
            <a:r>
              <a:rPr lang="ar-SA" sz="4400" b="1" dirty="0" smtClean="0">
                <a:solidFill>
                  <a:srgbClr val="00AEEF"/>
                </a:solidFill>
                <a:latin typeface="Alexandria"/>
                <a:ea typeface="Calibri" panose="020F0502020204030204" pitchFamily="34" charset="0"/>
              </a:rPr>
              <a:t>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1785177" y="1548877"/>
            <a:ext cx="5874152" cy="605294"/>
          </a:xfrm>
          <a:prstGeom prst="rect">
            <a:avLst/>
          </a:prstGeom>
        </p:spPr>
        <p:txBody>
          <a:bodyPr wrap="square">
            <a:spAutoFit/>
          </a:bodyPr>
          <a:lstStyle/>
          <a:p>
            <a:pPr algn="justLow" rtl="1">
              <a:lnSpc>
                <a:spcPts val="4000"/>
              </a:lnSpc>
              <a:spcAft>
                <a:spcPts val="0"/>
              </a:spcAft>
            </a:pPr>
            <a:r>
              <a:rPr lang="ar-SA" sz="3200" b="1" dirty="0" smtClean="0">
                <a:solidFill>
                  <a:srgbClr val="FF0000"/>
                </a:solidFill>
                <a:effectLst/>
                <a:latin typeface="Alexandria"/>
                <a:ea typeface="Calibri" panose="020F0502020204030204" pitchFamily="34" charset="0"/>
              </a:rPr>
              <a:t>معوقات الاتصال (الداخلي والخارجي)</a:t>
            </a:r>
            <a:endParaRPr lang="en-US" sz="3200" b="1" dirty="0">
              <a:solidFill>
                <a:srgbClr val="FF0000"/>
              </a:solidFill>
              <a:effectLst/>
              <a:latin typeface="Alexandria"/>
              <a:ea typeface="Calibri" panose="020F0502020204030204" pitchFamily="34" charset="0"/>
            </a:endParaRPr>
          </a:p>
        </p:txBody>
      </p:sp>
      <p:sp>
        <p:nvSpPr>
          <p:cNvPr id="11" name="مستطيل 10"/>
          <p:cNvSpPr/>
          <p:nvPr/>
        </p:nvSpPr>
        <p:spPr>
          <a:xfrm>
            <a:off x="636607" y="2211240"/>
            <a:ext cx="8437131" cy="1071768"/>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التعتيم وغياب الشفافية: في عصر المعلومات، أي محاولة لإخفاء الحقائق أو تجميل الكوارث أو مركزة القرار تؤدي إلى نتائج عكسية فور اكتشافها.</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73738" y="1544540"/>
            <a:ext cx="3085795" cy="4581525"/>
          </a:xfrm>
          <a:prstGeom prst="rect">
            <a:avLst/>
          </a:prstGeom>
        </p:spPr>
      </p:pic>
      <p:sp>
        <p:nvSpPr>
          <p:cNvPr id="14" name="مستطيل 13"/>
          <p:cNvSpPr/>
          <p:nvPr/>
        </p:nvSpPr>
        <p:spPr>
          <a:xfrm>
            <a:off x="887666" y="3283008"/>
            <a:ext cx="8152188"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ضعف الهوية البصرية واللفظية: عدم اتساق الرسائل الإعلامية (تضارب التصريحات بين المسؤولين) يشتت الجمهور ويفقده الثقة.</a:t>
            </a:r>
            <a:endParaRPr lang="en-US" sz="2800" dirty="0">
              <a:effectLst/>
              <a:latin typeface="Alexandria"/>
              <a:ea typeface="Calibri" panose="020F0502020204030204" pitchFamily="34" charset="0"/>
            </a:endParaRPr>
          </a:p>
        </p:txBody>
      </p:sp>
      <p:sp>
        <p:nvSpPr>
          <p:cNvPr id="15" name="مستطيل 14"/>
          <p:cNvSpPr/>
          <p:nvPr/>
        </p:nvSpPr>
        <p:spPr>
          <a:xfrm>
            <a:off x="841035" y="4431183"/>
            <a:ext cx="8160396" cy="1631216"/>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إهمال "الاتصال الداخلي": الموظف هو السفير الأول للسمعة. إذا كان الموظف غير راضٍ أو غير مطلع على قيم المؤسسة، سينقل صورة سلبية للمجتمع المحيط</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335492927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11" grpId="0"/>
      <p:bldP spid="14" grpId="0"/>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50875" y="380086"/>
            <a:ext cx="8092621" cy="611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67135" cy="5103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684774" y="89590"/>
            <a:ext cx="2241754" cy="580993"/>
          </a:xfrm>
          <a:prstGeom prst="rect">
            <a:avLst/>
          </a:prstGeom>
        </p:spPr>
        <p:txBody>
          <a:bodyPr wrap="square">
            <a:spAutoFit/>
          </a:bodyPr>
          <a:lstStyle/>
          <a:p>
            <a:pPr algn="r" rtl="1">
              <a:lnSpc>
                <a:spcPct val="107000"/>
              </a:lnSpc>
              <a:spcAft>
                <a:spcPts val="800"/>
              </a:spcAft>
            </a:pPr>
            <a:r>
              <a:rPr lang="ar-SA" sz="3200" b="1" dirty="0" smtClean="0">
                <a:solidFill>
                  <a:srgbClr val="FF0000"/>
                </a:solidFill>
                <a:latin typeface="Alexandria"/>
                <a:ea typeface="Calibri" panose="020F0502020204030204" pitchFamily="34" charset="0"/>
              </a:rPr>
              <a:t>مثال عملي</a:t>
            </a:r>
            <a:endParaRPr lang="en-US" sz="3200" b="1" dirty="0">
              <a:solidFill>
                <a:srgbClr val="FF0000"/>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2268486" y="1520771"/>
            <a:ext cx="7770863"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شركة بريتش بتروليوم (</a:t>
            </a:r>
            <a:r>
              <a:rPr lang="en-US" sz="2800" b="1" dirty="0" smtClean="0">
                <a:solidFill>
                  <a:srgbClr val="FF0000"/>
                </a:solidFill>
                <a:effectLst/>
                <a:latin typeface="Alexandria"/>
                <a:ea typeface="Calibri" panose="020F0502020204030204" pitchFamily="34" charset="0"/>
              </a:rPr>
              <a:t>BP</a:t>
            </a:r>
            <a:r>
              <a:rPr lang="ar-SA" sz="2800" b="1" dirty="0" smtClean="0">
                <a:solidFill>
                  <a:srgbClr val="FF0000"/>
                </a:solidFill>
                <a:effectLst/>
                <a:latin typeface="Alexandria"/>
                <a:ea typeface="Calibri" panose="020F0502020204030204" pitchFamily="34" charset="0"/>
              </a:rPr>
              <a:t>) أزمة تسرب النفط بخليج المكسيك</a:t>
            </a:r>
            <a:endParaRPr lang="en-US" sz="2800" b="1" dirty="0">
              <a:solidFill>
                <a:srgbClr val="FF0000"/>
              </a:solidFill>
              <a:effectLst/>
              <a:latin typeface="Alexandria"/>
              <a:ea typeface="Calibri" panose="020F0502020204030204" pitchFamily="34" charset="0"/>
            </a:endParaRPr>
          </a:p>
        </p:txBody>
      </p:sp>
      <p:grpSp>
        <p:nvGrpSpPr>
          <p:cNvPr id="6" name="مجموعة 5"/>
          <p:cNvGrpSpPr/>
          <p:nvPr/>
        </p:nvGrpSpPr>
        <p:grpSpPr>
          <a:xfrm>
            <a:off x="636608" y="2287582"/>
            <a:ext cx="10867134" cy="4132883"/>
            <a:chOff x="636608" y="2287582"/>
            <a:chExt cx="10867134" cy="4132883"/>
          </a:xfrm>
        </p:grpSpPr>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608" y="2287582"/>
              <a:ext cx="6108322" cy="4132883"/>
            </a:xfrm>
            <a:prstGeom prst="rect">
              <a:avLst/>
            </a:prstGeom>
          </p:spPr>
        </p:pic>
        <p:pic>
          <p:nvPicPr>
            <p:cNvPr id="4" name="صورة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44930" y="2287582"/>
              <a:ext cx="4758812" cy="4132883"/>
            </a:xfrm>
            <a:prstGeom prst="rect">
              <a:avLst/>
            </a:prstGeom>
          </p:spPr>
        </p:pic>
      </p:grpSp>
    </p:spTree>
    <p:extLst>
      <p:ext uri="{BB962C8B-B14F-4D97-AF65-F5344CB8AC3E}">
        <p14:creationId xmlns:p14="http://schemas.microsoft.com/office/powerpoint/2010/main" val="25724298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1548" y="452283"/>
            <a:ext cx="39122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978013" y="89590"/>
            <a:ext cx="5948515"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معوقات بناء السمعة </a:t>
            </a:r>
            <a:r>
              <a:rPr lang="ar-SA" sz="4400" b="1" dirty="0" smtClean="0">
                <a:solidFill>
                  <a:srgbClr val="00AEEF"/>
                </a:solidFill>
                <a:latin typeface="Alexandria"/>
                <a:ea typeface="Calibri" panose="020F0502020204030204" pitchFamily="34" charset="0"/>
              </a:rPr>
              <a:t>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569109" y="1459887"/>
            <a:ext cx="4404851" cy="605294"/>
          </a:xfrm>
          <a:prstGeom prst="rect">
            <a:avLst/>
          </a:prstGeom>
        </p:spPr>
        <p:txBody>
          <a:bodyPr wrap="square">
            <a:spAutoFit/>
          </a:bodyPr>
          <a:lstStyle/>
          <a:p>
            <a:pPr algn="justLow" rtl="1">
              <a:lnSpc>
                <a:spcPts val="4000"/>
              </a:lnSpc>
              <a:spcAft>
                <a:spcPts val="0"/>
              </a:spcAft>
            </a:pPr>
            <a:r>
              <a:rPr lang="ar-SA" sz="3200" b="1" dirty="0" smtClean="0">
                <a:solidFill>
                  <a:srgbClr val="FF0000"/>
                </a:solidFill>
                <a:effectLst/>
                <a:latin typeface="Alexandria"/>
                <a:ea typeface="Calibri" panose="020F0502020204030204" pitchFamily="34" charset="0"/>
              </a:rPr>
              <a:t>المعوقات السلوكية والأخلاقية.</a:t>
            </a:r>
            <a:endParaRPr lang="en-US" sz="3200" b="1" dirty="0">
              <a:solidFill>
                <a:srgbClr val="FF0000"/>
              </a:solidFill>
              <a:effectLst/>
              <a:latin typeface="Alexandria"/>
              <a:ea typeface="Calibri" panose="020F0502020204030204" pitchFamily="34" charset="0"/>
            </a:endParaRPr>
          </a:p>
        </p:txBody>
      </p:sp>
      <p:sp>
        <p:nvSpPr>
          <p:cNvPr id="12" name="مستطيل 11"/>
          <p:cNvSpPr/>
          <p:nvPr/>
        </p:nvSpPr>
        <p:spPr>
          <a:xfrm>
            <a:off x="1148080" y="2576364"/>
            <a:ext cx="9430567"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الأزمات الأخلاقية: مثل قضايا الفساد، التمييز، أو استغلال العمالة. هذه السلوكيات تترك ندوباً في السمعة يصعب علاجها لسنوات.</a:t>
            </a:r>
            <a:endParaRPr lang="en-US" sz="2800" dirty="0">
              <a:effectLst/>
              <a:latin typeface="Alexandria"/>
              <a:ea typeface="Calibri" panose="020F0502020204030204" pitchFamily="34" charset="0"/>
            </a:endParaRPr>
          </a:p>
        </p:txBody>
      </p:sp>
      <p:sp>
        <p:nvSpPr>
          <p:cNvPr id="9" name="مستطيل 8"/>
          <p:cNvSpPr/>
          <p:nvPr/>
        </p:nvSpPr>
        <p:spPr>
          <a:xfrm>
            <a:off x="1056640" y="3934469"/>
            <a:ext cx="9430567" cy="1584729"/>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ضعف المسؤولية الاجتماعية: المؤسسات التي تنغلق على نفسها ولا تسهم في حل مشكلات المجتمع تُرى ككيانات نفعية فقط مما يقلل من رصيدها العاطفي لدى الناس.</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32888341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2" grpId="0"/>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1548" y="452283"/>
            <a:ext cx="39122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5978013" y="89590"/>
            <a:ext cx="5948515"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معوقات بناء السمعة </a:t>
            </a:r>
            <a:r>
              <a:rPr lang="ar-SA" sz="4400" b="1" dirty="0" smtClean="0">
                <a:solidFill>
                  <a:srgbClr val="00AEEF"/>
                </a:solidFill>
                <a:latin typeface="Alexandria"/>
                <a:ea typeface="Calibri" panose="020F0502020204030204" pitchFamily="34" charset="0"/>
              </a:rPr>
              <a:t>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569109" y="1459887"/>
            <a:ext cx="4404851" cy="605294"/>
          </a:xfrm>
          <a:prstGeom prst="rect">
            <a:avLst/>
          </a:prstGeom>
        </p:spPr>
        <p:txBody>
          <a:bodyPr wrap="square">
            <a:spAutoFit/>
          </a:bodyPr>
          <a:lstStyle/>
          <a:p>
            <a:pPr algn="justLow" rtl="1">
              <a:lnSpc>
                <a:spcPts val="4000"/>
              </a:lnSpc>
              <a:spcAft>
                <a:spcPts val="0"/>
              </a:spcAft>
            </a:pPr>
            <a:r>
              <a:rPr lang="ar-SA" sz="3200" b="1" dirty="0" smtClean="0">
                <a:solidFill>
                  <a:srgbClr val="FF0000"/>
                </a:solidFill>
                <a:effectLst/>
                <a:latin typeface="Alexandria"/>
                <a:ea typeface="Calibri" panose="020F0502020204030204" pitchFamily="34" charset="0"/>
              </a:rPr>
              <a:t>المعوقات السلوكية والأخلاقية.</a:t>
            </a:r>
            <a:endParaRPr lang="en-US" sz="3200" b="1" dirty="0">
              <a:solidFill>
                <a:srgbClr val="FF0000"/>
              </a:solidFill>
              <a:effectLst/>
              <a:latin typeface="Alexandria"/>
              <a:ea typeface="Calibri" panose="020F0502020204030204" pitchFamily="34" charset="0"/>
            </a:endParaRPr>
          </a:p>
        </p:txBody>
      </p:sp>
      <p:sp>
        <p:nvSpPr>
          <p:cNvPr id="12" name="مستطيل 11"/>
          <p:cNvSpPr/>
          <p:nvPr/>
        </p:nvSpPr>
        <p:spPr>
          <a:xfrm>
            <a:off x="903515" y="2484294"/>
            <a:ext cx="8430985"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النفاق التنظيمي: الفجوة بين ما تدعيه المؤسسة من قيم مثل (النزاهة، تقدير الموظف)، وبين الواقع المرير. كيف يقتل هذا التناقض الثقة.</a:t>
            </a:r>
            <a:endParaRPr lang="en-US" sz="2800" dirty="0">
              <a:effectLst/>
              <a:latin typeface="Alexandria"/>
              <a:ea typeface="Calibri" panose="020F0502020204030204" pitchFamily="34" charset="0"/>
            </a:endParaRPr>
          </a:p>
        </p:txBody>
      </p:sp>
      <p:sp>
        <p:nvSpPr>
          <p:cNvPr id="13" name="مستطيل 12"/>
          <p:cNvSpPr/>
          <p:nvPr/>
        </p:nvSpPr>
        <p:spPr>
          <a:xfrm>
            <a:off x="903515" y="3975176"/>
            <a:ext cx="8430985" cy="1631216"/>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الفجوة بين الوعود والواقع: وهو أخطر المعوقات أن ترفع المؤسسة شعار الجودة أولاً بينما يختبر العميل تجربة سيئة. هذه "الفجوة المصداقية" تدمر السمعة فوراً</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4500" y="1427590"/>
            <a:ext cx="2857500" cy="4604700"/>
          </a:xfrm>
          <a:prstGeom prst="rect">
            <a:avLst/>
          </a:prstGeom>
        </p:spPr>
      </p:pic>
    </p:spTree>
    <p:extLst>
      <p:ext uri="{BB962C8B-B14F-4D97-AF65-F5344CB8AC3E}">
        <p14:creationId xmlns:p14="http://schemas.microsoft.com/office/powerpoint/2010/main" val="319025986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2" grpId="0"/>
      <p:bldP spid="1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1547" y="481779"/>
            <a:ext cx="802215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08141" cy="52014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225548" y="89590"/>
            <a:ext cx="1700980" cy="619272"/>
          </a:xfrm>
          <a:prstGeom prst="rect">
            <a:avLst/>
          </a:prstGeom>
        </p:spPr>
        <p:txBody>
          <a:bodyPr wrap="square">
            <a:spAutoFit/>
          </a:bodyPr>
          <a:lstStyle/>
          <a:p>
            <a:pPr algn="r" rtl="1">
              <a:lnSpc>
                <a:spcPct val="107000"/>
              </a:lnSpc>
              <a:spcAft>
                <a:spcPts val="800"/>
              </a:spcAft>
            </a:pPr>
            <a:r>
              <a:rPr lang="ar-SA" sz="3200" b="1" dirty="0" smtClean="0">
                <a:solidFill>
                  <a:srgbClr val="FF0000"/>
                </a:solidFill>
                <a:latin typeface="Alexandria"/>
                <a:ea typeface="Calibri" panose="020F0502020204030204" pitchFamily="34" charset="0"/>
              </a:rPr>
              <a:t>مثال عملي</a:t>
            </a:r>
            <a:endParaRPr lang="en-US" sz="32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485572" y="1489342"/>
            <a:ext cx="6084938" cy="605294"/>
          </a:xfrm>
          <a:prstGeom prst="rect">
            <a:avLst/>
          </a:prstGeom>
        </p:spPr>
        <p:txBody>
          <a:bodyPr wrap="square">
            <a:spAutoFit/>
          </a:bodyPr>
          <a:lstStyle/>
          <a:p>
            <a:pPr algn="justLow" rtl="1">
              <a:lnSpc>
                <a:spcPts val="4000"/>
              </a:lnSpc>
              <a:spcAft>
                <a:spcPts val="0"/>
              </a:spcAft>
            </a:pPr>
            <a:r>
              <a:rPr lang="ar-SA" sz="3200" b="1" dirty="0" smtClean="0">
                <a:solidFill>
                  <a:srgbClr val="FF0000"/>
                </a:solidFill>
                <a:effectLst/>
                <a:latin typeface="Alexandria"/>
                <a:ea typeface="Calibri" panose="020F0502020204030204" pitchFamily="34" charset="0"/>
              </a:rPr>
              <a:t>شركة فولكس فاجن فضيحة ديزل جيت</a:t>
            </a:r>
            <a:endParaRPr lang="en-US" sz="3200" b="1" dirty="0">
              <a:solidFill>
                <a:srgbClr val="FF0000"/>
              </a:solidFill>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608" y="2094636"/>
            <a:ext cx="10808140" cy="4395200"/>
          </a:xfrm>
          <a:prstGeom prst="rect">
            <a:avLst/>
          </a:prstGeom>
        </p:spPr>
      </p:pic>
    </p:spTree>
    <p:extLst>
      <p:ext uri="{BB962C8B-B14F-4D97-AF65-F5344CB8AC3E}">
        <p14:creationId xmlns:p14="http://schemas.microsoft.com/office/powerpoint/2010/main" val="78064876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50876" y="528564"/>
            <a:ext cx="38631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631161"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066503" y="89590"/>
            <a:ext cx="5860025"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معوقات بناء السمعة </a:t>
            </a:r>
            <a:r>
              <a:rPr lang="ar-SA" sz="4400" b="1" dirty="0" smtClean="0">
                <a:solidFill>
                  <a:srgbClr val="00AEEF"/>
                </a:solidFill>
                <a:latin typeface="Alexandria"/>
                <a:ea typeface="Calibri" panose="020F0502020204030204" pitchFamily="34" charset="0"/>
              </a:rPr>
              <a:t>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421631" y="1523426"/>
            <a:ext cx="5142266" cy="605294"/>
          </a:xfrm>
          <a:prstGeom prst="rect">
            <a:avLst/>
          </a:prstGeom>
        </p:spPr>
        <p:txBody>
          <a:bodyPr wrap="square">
            <a:spAutoFit/>
          </a:bodyPr>
          <a:lstStyle/>
          <a:p>
            <a:pPr algn="justLow" rtl="1">
              <a:lnSpc>
                <a:spcPts val="4000"/>
              </a:lnSpc>
              <a:spcAft>
                <a:spcPts val="0"/>
              </a:spcAft>
            </a:pPr>
            <a:r>
              <a:rPr lang="ar-SA" sz="3200" b="1" dirty="0" smtClean="0">
                <a:solidFill>
                  <a:srgbClr val="FF0000"/>
                </a:solidFill>
                <a:effectLst/>
                <a:latin typeface="Alexandria"/>
                <a:ea typeface="Calibri" panose="020F0502020204030204" pitchFamily="34" charset="0"/>
              </a:rPr>
              <a:t>المعوقات الخارجية (البيئة المحيطة)</a:t>
            </a:r>
            <a:endParaRPr lang="en-US" sz="3200" b="1" dirty="0">
              <a:solidFill>
                <a:srgbClr val="FF0000"/>
              </a:solidFill>
              <a:effectLst/>
              <a:latin typeface="Alexandria"/>
              <a:ea typeface="Calibri" panose="020F0502020204030204" pitchFamily="34" charset="0"/>
            </a:endParaRPr>
          </a:p>
        </p:txBody>
      </p:sp>
      <p:sp>
        <p:nvSpPr>
          <p:cNvPr id="13" name="مستطيل 12"/>
          <p:cNvSpPr/>
          <p:nvPr/>
        </p:nvSpPr>
        <p:spPr>
          <a:xfrm>
            <a:off x="942754" y="2337302"/>
            <a:ext cx="9764575"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المعوقات الخارجية هي تلك القوى التي تتشكل في مختبرات المنافسين، أو في أروقة التشريعات الحكومية، أو في فضاءات منصات التواصل الاجتماعي المفتوحة. </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rotWithShape="1">
          <a:blip r:embed="rId3"/>
          <a:srcRect l="1392" t="1898" r="2609" b="2475"/>
          <a:stretch/>
        </p:blipFill>
        <p:spPr>
          <a:xfrm>
            <a:off x="636608" y="3617074"/>
            <a:ext cx="10631160" cy="2646074"/>
          </a:xfrm>
          <a:prstGeom prst="rect">
            <a:avLst/>
          </a:prstGeom>
        </p:spPr>
      </p:pic>
    </p:spTree>
    <p:extLst>
      <p:ext uri="{BB962C8B-B14F-4D97-AF65-F5344CB8AC3E}">
        <p14:creationId xmlns:p14="http://schemas.microsoft.com/office/powerpoint/2010/main" val="406931928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50876" y="528564"/>
            <a:ext cx="38631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066503" y="89590"/>
            <a:ext cx="5860025"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معوقات بناء السمعة </a:t>
            </a:r>
            <a:r>
              <a:rPr lang="ar-SA" sz="4400" b="1" dirty="0" smtClean="0">
                <a:solidFill>
                  <a:srgbClr val="00AEEF"/>
                </a:solidFill>
                <a:latin typeface="Alexandria"/>
                <a:ea typeface="Calibri" panose="020F0502020204030204" pitchFamily="34" charset="0"/>
              </a:rPr>
              <a:t>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421631" y="1523426"/>
            <a:ext cx="5142266" cy="605294"/>
          </a:xfrm>
          <a:prstGeom prst="rect">
            <a:avLst/>
          </a:prstGeom>
        </p:spPr>
        <p:txBody>
          <a:bodyPr wrap="square">
            <a:spAutoFit/>
          </a:bodyPr>
          <a:lstStyle/>
          <a:p>
            <a:pPr algn="justLow" rtl="1">
              <a:lnSpc>
                <a:spcPts val="4000"/>
              </a:lnSpc>
              <a:spcAft>
                <a:spcPts val="0"/>
              </a:spcAft>
            </a:pPr>
            <a:r>
              <a:rPr lang="ar-SA" sz="3200" b="1" dirty="0" smtClean="0">
                <a:solidFill>
                  <a:srgbClr val="FF0000"/>
                </a:solidFill>
                <a:effectLst/>
                <a:latin typeface="Alexandria"/>
                <a:ea typeface="Calibri" panose="020F0502020204030204" pitchFamily="34" charset="0"/>
              </a:rPr>
              <a:t>المعوقات الخارجية (البيئة المحيطة)</a:t>
            </a:r>
            <a:endParaRPr lang="en-US" sz="3200" b="1" dirty="0">
              <a:solidFill>
                <a:srgbClr val="FF0000"/>
              </a:solidFill>
              <a:effectLst/>
              <a:latin typeface="Alexandria"/>
              <a:ea typeface="Calibri" panose="020F0502020204030204" pitchFamily="34" charset="0"/>
            </a:endParaRPr>
          </a:p>
        </p:txBody>
      </p:sp>
      <p:sp>
        <p:nvSpPr>
          <p:cNvPr id="9" name="مستطيل 8"/>
          <p:cNvSpPr/>
          <p:nvPr/>
        </p:nvSpPr>
        <p:spPr>
          <a:xfrm>
            <a:off x="1148077" y="2539689"/>
            <a:ext cx="9430567" cy="1071768"/>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الشائعات والهجمات الإعلامية: سرعة انتشار المعلومات المغلوطة عبر وسائل التواصل الاجتماعي يمكن أن تهدم جهود سنوات في ساعات.</a:t>
            </a:r>
            <a:endParaRPr lang="en-US" sz="2800" dirty="0">
              <a:effectLst/>
              <a:latin typeface="Alexandria"/>
              <a:ea typeface="Calibri" panose="020F0502020204030204" pitchFamily="34" charset="0"/>
            </a:endParaRPr>
          </a:p>
        </p:txBody>
      </p:sp>
      <p:sp>
        <p:nvSpPr>
          <p:cNvPr id="11" name="مستطيل 10"/>
          <p:cNvSpPr/>
          <p:nvPr/>
        </p:nvSpPr>
        <p:spPr>
          <a:xfrm>
            <a:off x="1148078" y="4103250"/>
            <a:ext cx="9430567"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المنافسة الشرسة والتشويه: محاولات المنافسين أحياناً لزعزعة الثقة في العلامة التجارية من خلال مقارنات مضللة.</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165610379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25688" y="455930"/>
            <a:ext cx="8092621" cy="611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182225" y="96432"/>
            <a:ext cx="1668103" cy="553357"/>
          </a:xfrm>
          <a:prstGeom prst="rect">
            <a:avLst/>
          </a:prstGeom>
        </p:spPr>
        <p:txBody>
          <a:bodyPr wrap="square">
            <a:spAutoFit/>
          </a:bodyPr>
          <a:lstStyle/>
          <a:p>
            <a:pPr algn="r" rtl="1">
              <a:lnSpc>
                <a:spcPct val="107000"/>
              </a:lnSpc>
              <a:spcAft>
                <a:spcPts val="800"/>
              </a:spcAft>
            </a:pPr>
            <a:r>
              <a:rPr lang="ar-SA" sz="2800" b="1" dirty="0" smtClean="0">
                <a:solidFill>
                  <a:srgbClr val="FF0000"/>
                </a:solidFill>
                <a:latin typeface="Alexandria"/>
                <a:ea typeface="Calibri" panose="020F0502020204030204" pitchFamily="34" charset="0"/>
              </a:rPr>
              <a:t>مثال عملي</a:t>
            </a:r>
            <a:endParaRPr lang="en-US" sz="2800" b="1" dirty="0">
              <a:solidFill>
                <a:srgbClr val="FF0000"/>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a:off x="1752600" y="1493929"/>
            <a:ext cx="7705725" cy="570477"/>
          </a:xfrm>
          <a:prstGeom prst="rect">
            <a:avLst/>
          </a:prstGeom>
        </p:spPr>
        <p:txBody>
          <a:bodyPr wrap="square">
            <a:spAutoFit/>
          </a:bodyPr>
          <a:lstStyle/>
          <a:p>
            <a:pPr algn="justLow" rtl="1">
              <a:lnSpc>
                <a:spcPts val="4000"/>
              </a:lnSpc>
              <a:spcAft>
                <a:spcPts val="0"/>
              </a:spcAft>
            </a:pPr>
            <a:r>
              <a:rPr lang="ar-SA" sz="3200" b="1" dirty="0" smtClean="0">
                <a:solidFill>
                  <a:srgbClr val="FF0000"/>
                </a:solidFill>
                <a:latin typeface="Alexandria"/>
                <a:ea typeface="Calibri" panose="020F0502020204030204" pitchFamily="34" charset="0"/>
              </a:rPr>
              <a:t>أزمة </a:t>
            </a:r>
            <a:r>
              <a:rPr lang="ar-SA" sz="3200" b="1" dirty="0" err="1" smtClean="0">
                <a:solidFill>
                  <a:srgbClr val="FF0000"/>
                </a:solidFill>
                <a:latin typeface="Alexandria"/>
                <a:ea typeface="Calibri" panose="020F0502020204030204" pitchFamily="34" charset="0"/>
              </a:rPr>
              <a:t>ستارباكس</a:t>
            </a:r>
            <a:r>
              <a:rPr lang="ar-SA" sz="3200" b="1" smtClean="0">
                <a:solidFill>
                  <a:srgbClr val="FF0000"/>
                </a:solidFill>
                <a:latin typeface="Alexandria"/>
                <a:ea typeface="Calibri" panose="020F0502020204030204" pitchFamily="34" charset="0"/>
              </a:rPr>
              <a:t> التحولات </a:t>
            </a:r>
            <a:r>
              <a:rPr lang="ar-SA" sz="3200" b="1" dirty="0" smtClean="0">
                <a:solidFill>
                  <a:srgbClr val="FF0000"/>
                </a:solidFill>
                <a:latin typeface="Alexandria"/>
                <a:ea typeface="Calibri" panose="020F0502020204030204" pitchFamily="34" charset="0"/>
              </a:rPr>
              <a:t>الجيوسياسية وأزمة المقاطعة</a:t>
            </a:r>
            <a:endParaRPr lang="en-US" sz="3200" b="1" dirty="0">
              <a:solidFill>
                <a:srgbClr val="FF0000"/>
              </a:solidFill>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607" y="2099224"/>
            <a:ext cx="9965429" cy="4124460"/>
          </a:xfrm>
          <a:prstGeom prst="rect">
            <a:avLst/>
          </a:prstGeom>
        </p:spPr>
      </p:pic>
    </p:spTree>
    <p:extLst>
      <p:ext uri="{BB962C8B-B14F-4D97-AF65-F5344CB8AC3E}">
        <p14:creationId xmlns:p14="http://schemas.microsoft.com/office/powerpoint/2010/main" val="9438114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77520"/>
            <a:ext cx="8041496" cy="765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10129519" y="89590"/>
            <a:ext cx="1797009"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الخاتمة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609529" y="1493889"/>
            <a:ext cx="10726993" cy="3828933"/>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في ختام هذه الجولة الأكاديمية ندرك أن السمعة المؤسسية كما نقول دائماً ليست مجرد إدارة للعلاقات العامة بل هي بناء وتشييد صرح شامخ يقوم على خطوات وأسس متينة تقوم على   الأثر الإجمالي لكل قرار اتخذناه، وكل كلمة نطقنا بها، وكل وعد التزمنا به أو أخلفناه، وأن المعوقات الهيكلية والاتصالية والبيئية ليست إلا اختبارات لمدى صلابة مؤسستنا وقدرتها على البقاء في بيئة محيطة تتسم بالتغير والتعقيد</a:t>
            </a:r>
          </a:p>
        </p:txBody>
      </p:sp>
    </p:spTree>
    <p:extLst>
      <p:ext uri="{BB962C8B-B14F-4D97-AF65-F5344CB8AC3E}">
        <p14:creationId xmlns:p14="http://schemas.microsoft.com/office/powerpoint/2010/main" val="243345940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77520"/>
            <a:ext cx="8041496" cy="765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129519" y="89590"/>
            <a:ext cx="1797009" cy="703078"/>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cs typeface="Arial" panose="020B0604020202020204" pitchFamily="34" charset="0"/>
              </a:rPr>
              <a:t>تذكير</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176" y="1155869"/>
            <a:ext cx="11289540" cy="5274416"/>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20688258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14369" cy="660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4934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7000"/>
              </a:lnSpc>
            </a:pPr>
            <a:r>
              <a:rPr lang="ar-SA" sz="2800" b="1" u="sng" dirty="0" smtClean="0">
                <a:solidFill>
                  <a:schemeClr val="tx1"/>
                </a:solidFill>
                <a:latin typeface="Alexandria"/>
              </a:rPr>
              <a:t>ستتمحور المحاضرة القادمة حول الأمور الآتية:</a:t>
            </a:r>
          </a:p>
          <a:p>
            <a:pPr marL="457200" indent="-457200" algn="justLow" rtl="1">
              <a:lnSpc>
                <a:spcPts val="7000"/>
              </a:lnSpc>
              <a:buFont typeface="Arial" panose="020B0604020202020204" pitchFamily="34" charset="0"/>
              <a:buChar char="•"/>
            </a:pPr>
            <a:r>
              <a:rPr lang="ar-SA" sz="2800" dirty="0" smtClean="0">
                <a:solidFill>
                  <a:schemeClr val="tx1"/>
                </a:solidFill>
                <a:latin typeface="Alexandria"/>
              </a:rPr>
              <a:t>دور الثقافة التنظيمية في تشكيل السمعة:</a:t>
            </a:r>
            <a:endParaRPr lang="ar-SA" sz="2800" dirty="0">
              <a:solidFill>
                <a:schemeClr val="tx1"/>
              </a:solidFill>
              <a:latin typeface="Alexandria"/>
            </a:endParaRPr>
          </a:p>
          <a:p>
            <a:pPr marL="457200" indent="-457200" algn="justLow" rtl="1">
              <a:lnSpc>
                <a:spcPts val="7000"/>
              </a:lnSpc>
              <a:buFont typeface="Arial" panose="020B0604020202020204" pitchFamily="34" charset="0"/>
              <a:buChar char="•"/>
            </a:pPr>
            <a:r>
              <a:rPr lang="ar-SA" sz="2800" dirty="0" smtClean="0">
                <a:solidFill>
                  <a:schemeClr val="tx1"/>
                </a:solidFill>
                <a:latin typeface="Alexandria"/>
              </a:rPr>
              <a:t>العلامة التجارية المؤسسية.</a:t>
            </a:r>
            <a:endParaRPr lang="ar-SA"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25733" y="5889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Third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5" dur="500"/>
                                        <p:tgtEl>
                                          <p:spTgt spid="25">
                                            <p:txEl>
                                              <p:pRg st="1" end="1"/>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8" dur="500"/>
                                        <p:tgtEl>
                                          <p:spTgt spid="2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5EA062D0-BA70-4CEC-A9E8-AA8BAC029D39}"/>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purl.org/dc/terms/"/>
    <ds:schemaRef ds:uri="http://purl.org/dc/dcmitype/"/>
    <ds:schemaRef ds:uri="http://schemas.microsoft.com/office/2006/documentManagement/types"/>
    <ds:schemaRef ds:uri="http://schemas.microsoft.com/office/infopath/2007/PartnerControls"/>
    <ds:schemaRef ds:uri="http://purl.org/dc/elements/1.1/"/>
    <ds:schemaRef ds:uri="http://schemas.openxmlformats.org/package/2006/metadata/core-properties"/>
    <ds:schemaRef ds:uri="688354b5-287c-4cda-825e-1d7935aea40e"/>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4026</TotalTime>
  <Words>1884</Words>
  <Application>Microsoft Office PowerPoint</Application>
  <PresentationFormat>شاشة عريضة</PresentationFormat>
  <Paragraphs>185</Paragraphs>
  <Slides>41</Slides>
  <Notes>4</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41</vt:i4>
      </vt:variant>
    </vt:vector>
  </HeadingPairs>
  <TitlesOfParts>
    <vt:vector size="46"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229</cp:revision>
  <dcterms:created xsi:type="dcterms:W3CDTF">2023-04-29T09:08:00Z</dcterms:created>
  <dcterms:modified xsi:type="dcterms:W3CDTF">2026-02-01T19:40:42Z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