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slideMasters/slideMaster15.xml" ContentType="application/vnd.openxmlformats-officedocument.presentationml.slideMaster+xml"/>
  <Override PartName="/ppt/slides/slide15.xml" ContentType="application/vnd.openxmlformats-officedocument.presentationml.slide+xml"/>
  <Override PartName="/ppt/slideMasters/slideMaster16.xml" ContentType="application/vnd.openxmlformats-officedocument.presentationml.slideMaster+xml"/>
  <Override PartName="/ppt/slides/slide16.xml" ContentType="application/vnd.openxmlformats-officedocument.presentationml.slide+xml"/>
  <Override PartName="/ppt/slideMasters/slideMaster17.xml" ContentType="application/vnd.openxmlformats-officedocument.presentationml.slideMaster+xml"/>
  <Override PartName="/ppt/slides/slide17.xml" ContentType="application/vnd.openxmlformats-officedocument.presentationml.slide+xml"/>
  <Override PartName="/ppt/slideMasters/slideMaster18.xml" ContentType="application/vnd.openxmlformats-officedocument.presentationml.slideMaster+xml"/>
  <Override PartName="/ppt/slides/slide18.xml" ContentType="application/vnd.openxmlformats-officedocument.presentationml.slide+xml"/>
  <Override PartName="/ppt/slideMasters/slideMaster19.xml" ContentType="application/vnd.openxmlformats-officedocument.presentationml.slideMaster+xml"/>
  <Override PartName="/ppt/slides/slide19.xml" ContentType="application/vnd.openxmlformats-officedocument.presentationml.slide+xml"/>
  <Override PartName="/ppt/slideMasters/slideMaster20.xml" ContentType="application/vnd.openxmlformats-officedocument.presentationml.slideMaster+xml"/>
  <Override PartName="/ppt/slides/slide20.xml" ContentType="application/vnd.openxmlformats-officedocument.presentationml.slide+xml"/>
  <Override PartName="/ppt/slideMasters/slideMaster21.xml" ContentType="application/vnd.openxmlformats-officedocument.presentationml.slideMaster+xml"/>
  <Override PartName="/ppt/slides/slide21.xml" ContentType="application/vnd.openxmlformats-officedocument.presentationml.slide+xml"/>
  <Override PartName="/ppt/slideMasters/slideMaster22.xml" ContentType="application/vnd.openxmlformats-officedocument.presentationml.slideMaster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</p:sldIdLst>
  <p:notesMasterIdLst>
    <p:notesMasterId r:id="rId24"/>
  </p:notesMaster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notesMaster" Target="notesMasters/notesMaster1.xml"/><Relationship Id="rId25" Type="http://schemas.openxmlformats.org/officeDocument/2006/relationships/presProps" Target="presProps.xml"/><Relationship Id="rId26" Type="http://schemas.openxmlformats.org/officeDocument/2006/relationships/viewProps" Target="viewProps.xml"/><Relationship Id="rId27" Type="http://schemas.openxmlformats.org/officeDocument/2006/relationships/theme" Target="theme/theme1.xml"/><Relationship Id="rId2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_rels/notesSlide1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5.xml"/>
		</Relationships>
</file>

<file path=ppt/notesSlides/_rels/notesSlide1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6.xml"/>
		</Relationships>
</file>

<file path=ppt/notesSlides/_rels/notesSlide1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7.xml"/>
		</Relationships>
</file>

<file path=ppt/notesSlides/_rels/notesSlide1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8.xml"/>
		</Relationships>
</file>

<file path=ppt/notesSlides/_rels/notesSlide1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9.xml"/>
		</Relationships>
</file>

<file path=ppt/notesSlides/_rels/notesSlide2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0.xml"/>
		</Relationships>
</file>

<file path=ppt/notesSlides/_rels/notesSlide2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1.xml"/>
		</Relationships>
</file>

<file path=ppt/notesSlides/_rels/notesSlide2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2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image" Target="../media/image-8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9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15294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9692640" y="-2011680"/>
            <a:ext cx="5486400" cy="5486400"/>
          </a:xfrm>
          <a:prstGeom prst="ellipse">
            <a:avLst/>
          </a:prstGeom>
          <a:solidFill>
            <a:srgbClr val="0E1B33"/>
          </a:solidFill>
          <a:ln/>
        </p:spPr>
      </p:sp>
      <p:sp>
        <p:nvSpPr>
          <p:cNvPr id="3" name="Shape 1"/>
          <p:cNvSpPr/>
          <p:nvPr/>
        </p:nvSpPr>
        <p:spPr>
          <a:xfrm>
            <a:off x="-2194560" y="4846320"/>
            <a:ext cx="4114800" cy="4114800"/>
          </a:xfrm>
          <a:prstGeom prst="ellipse">
            <a:avLst/>
          </a:prstGeom>
          <a:solidFill>
            <a:srgbClr val="0E1B33"/>
          </a:solidFill>
          <a:ln/>
        </p:spPr>
      </p:sp>
      <p:pic>
        <p:nvPicPr>
          <p:cNvPr id="4" name="Image 0" descr="assets/logo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40080" y="502920"/>
            <a:ext cx="1051560" cy="105156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1828800" y="731520"/>
            <a:ext cx="8229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spc="200" kern="0" dirty="0">
                <a:solidFill>
                  <a:srgbClr val="DCE4F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MIDOCEAN UNIVERSITY  ·  COLLEGE OF INFORMATICS</a:t>
            </a:r>
            <a:endParaRPr lang="en-US" sz="1200" dirty="0"/>
          </a:p>
        </p:txBody>
      </p:sp>
      <p:sp>
        <p:nvSpPr>
          <p:cNvPr id="6" name="Text 3"/>
          <p:cNvSpPr/>
          <p:nvPr/>
        </p:nvSpPr>
        <p:spPr>
          <a:xfrm>
            <a:off x="1828800" y="1051560"/>
            <a:ext cx="8229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MSc THESIS DEFENSE</a:t>
            </a:r>
            <a:endParaRPr lang="en-US" sz="1200" dirty="0"/>
          </a:p>
        </p:txBody>
      </p:sp>
      <p:sp>
        <p:nvSpPr>
          <p:cNvPr id="7" name="Text 4"/>
          <p:cNvSpPr/>
          <p:nvPr/>
        </p:nvSpPr>
        <p:spPr>
          <a:xfrm>
            <a:off x="640080" y="2468880"/>
            <a:ext cx="10881360" cy="1920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lnSpc>
                <a:spcPct val="108000"/>
              </a:lnSpc>
              <a:buNone/>
            </a:pPr>
            <a:r>
              <a:rPr lang="en-US" sz="42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AI-Powered Voice Agent for</a:t>
            </a:r>
            <a:endParaRPr lang="en-US" sz="4200" dirty="0"/>
          </a:p>
          <a:p>
            <a:pPr indent="0" marL="0">
              <a:lnSpc>
                <a:spcPct val="108000"/>
              </a:lnSpc>
              <a:buNone/>
            </a:pPr>
            <a:r>
              <a:rPr lang="en-US" sz="42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Saudi Labor Law Inquiries</a:t>
            </a:r>
            <a:endParaRPr lang="en-US" sz="4200" dirty="0"/>
          </a:p>
        </p:txBody>
      </p:sp>
      <p:sp>
        <p:nvSpPr>
          <p:cNvPr id="8" name="Text 5"/>
          <p:cNvSpPr/>
          <p:nvPr/>
        </p:nvSpPr>
        <p:spPr>
          <a:xfrm>
            <a:off x="640080" y="4343400"/>
            <a:ext cx="969264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500" i="1" dirty="0">
                <a:solidFill>
                  <a:srgbClr val="DCE4F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 evidence-grounded Arabic RAG voice assistant combining ASR, hybrid retrieval, reliability gating, deterministic legal computation, and TTS</a:t>
            </a:r>
            <a:endParaRPr lang="en-US" sz="1500" dirty="0"/>
          </a:p>
        </p:txBody>
      </p:sp>
      <p:sp>
        <p:nvSpPr>
          <p:cNvPr id="9" name="Shape 6"/>
          <p:cNvSpPr/>
          <p:nvPr/>
        </p:nvSpPr>
        <p:spPr>
          <a:xfrm>
            <a:off x="640080" y="5257800"/>
            <a:ext cx="3840480" cy="0"/>
          </a:xfrm>
          <a:prstGeom prst="line">
            <a:avLst/>
          </a:prstGeom>
          <a:noFill/>
          <a:ln w="19050">
            <a:solidFill>
              <a:srgbClr val="C9A227"/>
            </a:solidFill>
            <a:prstDash val="solid"/>
          </a:ln>
        </p:spPr>
      </p:sp>
      <p:sp>
        <p:nvSpPr>
          <p:cNvPr id="10" name="Text 7"/>
          <p:cNvSpPr/>
          <p:nvPr/>
        </p:nvSpPr>
        <p:spPr>
          <a:xfrm>
            <a:off x="640080" y="5486400"/>
            <a:ext cx="365760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Hussam Almokayed</a:t>
            </a:r>
            <a:endParaRPr lang="en-US" sz="1500" dirty="0"/>
          </a:p>
          <a:p>
            <a:pPr indent="0" marL="0">
              <a:buNone/>
            </a:pPr>
            <a:r>
              <a:rPr lang="en-US" sz="1200" dirty="0">
                <a:solidFill>
                  <a:srgbClr val="DCE4F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ID 253001038</a:t>
            </a:r>
            <a:endParaRPr lang="en-US" sz="1500" dirty="0"/>
          </a:p>
        </p:txBody>
      </p:sp>
      <p:sp>
        <p:nvSpPr>
          <p:cNvPr id="11" name="Text 8"/>
          <p:cNvSpPr/>
          <p:nvPr/>
        </p:nvSpPr>
        <p:spPr>
          <a:xfrm>
            <a:off x="4480560" y="5486400"/>
            <a:ext cx="365760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Fatimah Aldeghaither</a:t>
            </a:r>
            <a:endParaRPr lang="en-US" sz="1500" dirty="0"/>
          </a:p>
          <a:p>
            <a:pPr indent="0" marL="0">
              <a:buNone/>
            </a:pPr>
            <a:r>
              <a:rPr lang="en-US" sz="1200" dirty="0">
                <a:solidFill>
                  <a:srgbClr val="DCE4F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ID 253000292</a:t>
            </a:r>
            <a:endParaRPr lang="en-US" sz="1500" dirty="0"/>
          </a:p>
        </p:txBody>
      </p:sp>
      <p:sp>
        <p:nvSpPr>
          <p:cNvPr id="12" name="Text 9"/>
          <p:cNvSpPr/>
          <p:nvPr/>
        </p:nvSpPr>
        <p:spPr>
          <a:xfrm>
            <a:off x="8321040" y="5486400"/>
            <a:ext cx="320040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500" b="1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Supervisor</a:t>
            </a:r>
            <a:endParaRPr lang="en-US" sz="1500" dirty="0"/>
          </a:p>
          <a:p>
            <a:pPr indent="0" marL="0">
              <a:buNone/>
            </a:pPr>
            <a:r>
              <a:rPr lang="en-US" sz="1200" dirty="0">
                <a:solidFill>
                  <a:srgbClr val="DCE4F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Dr. Hager Saleh</a:t>
            </a:r>
            <a:endParaRPr lang="en-US" sz="1500" dirty="0"/>
          </a:p>
        </p:txBody>
      </p:sp>
      <p:sp>
        <p:nvSpPr>
          <p:cNvPr id="13" name="Text 10"/>
          <p:cNvSpPr/>
          <p:nvPr/>
        </p:nvSpPr>
        <p:spPr>
          <a:xfrm>
            <a:off x="640080" y="6355080"/>
            <a:ext cx="36576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August 11, 2026</a:t>
            </a:r>
            <a:endParaRPr lang="en-US" sz="11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20040"/>
            <a:ext cx="100584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b="1" spc="200" kern="0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CHAPTER 1 · INTRODUCTION</a:t>
            </a:r>
            <a:endParaRPr lang="en-US" sz="1150" dirty="0"/>
          </a:p>
        </p:txBody>
      </p:sp>
      <p:sp>
        <p:nvSpPr>
          <p:cNvPr id="3" name="Text 1"/>
          <p:cNvSpPr/>
          <p:nvPr/>
        </p:nvSpPr>
        <p:spPr>
          <a:xfrm>
            <a:off x="548640" y="603504"/>
            <a:ext cx="11155680" cy="6583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50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Why an Arabic Legal Voice Agent?</a:t>
            </a:r>
            <a:endParaRPr lang="en-US" sz="2500" dirty="0"/>
          </a:p>
        </p:txBody>
      </p:sp>
      <p:sp>
        <p:nvSpPr>
          <p:cNvPr id="4" name="Shape 2"/>
          <p:cNvSpPr/>
          <p:nvPr/>
        </p:nvSpPr>
        <p:spPr>
          <a:xfrm>
            <a:off x="548640" y="1691640"/>
            <a:ext cx="502920" cy="502920"/>
          </a:xfrm>
          <a:prstGeom prst="roundRect">
            <a:avLst>
              <a:gd name="adj" fmla="val 50909"/>
            </a:avLst>
          </a:prstGeom>
          <a:solidFill>
            <a:srgbClr val="15294D"/>
          </a:solidFill>
          <a:ln/>
        </p:spPr>
      </p:sp>
      <p:sp>
        <p:nvSpPr>
          <p:cNvPr id="5" name="Text 3"/>
          <p:cNvSpPr/>
          <p:nvPr/>
        </p:nvSpPr>
        <p:spPr>
          <a:xfrm>
            <a:off x="548640" y="1691640"/>
            <a:ext cx="5029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</a:t>
            </a:r>
            <a:endParaRPr lang="en-US" sz="1800" dirty="0"/>
          </a:p>
        </p:txBody>
      </p:sp>
      <p:sp>
        <p:nvSpPr>
          <p:cNvPr id="6" name="Text 4"/>
          <p:cNvSpPr/>
          <p:nvPr/>
        </p:nvSpPr>
        <p:spPr>
          <a:xfrm>
            <a:off x="1234440" y="1664208"/>
            <a:ext cx="283464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LLMs + RAG</a:t>
            </a:r>
            <a:endParaRPr lang="en-US" sz="1600" dirty="0"/>
          </a:p>
        </p:txBody>
      </p:sp>
      <p:sp>
        <p:nvSpPr>
          <p:cNvPr id="7" name="Text 5"/>
          <p:cNvSpPr/>
          <p:nvPr/>
        </p:nvSpPr>
        <p:spPr>
          <a:xfrm>
            <a:off x="4206240" y="1645920"/>
            <a:ext cx="74066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Enable evidence-based, contextually grounded question answering instead of free generation from memory.</a:t>
            </a:r>
            <a:endParaRPr lang="en-US" sz="1350" dirty="0"/>
          </a:p>
        </p:txBody>
      </p:sp>
      <p:sp>
        <p:nvSpPr>
          <p:cNvPr id="8" name="Shape 6"/>
          <p:cNvSpPr/>
          <p:nvPr/>
        </p:nvSpPr>
        <p:spPr>
          <a:xfrm>
            <a:off x="548640" y="2606040"/>
            <a:ext cx="502920" cy="502920"/>
          </a:xfrm>
          <a:prstGeom prst="roundRect">
            <a:avLst>
              <a:gd name="adj" fmla="val 50909"/>
            </a:avLst>
          </a:prstGeom>
          <a:solidFill>
            <a:srgbClr val="15294D"/>
          </a:solidFill>
          <a:ln/>
        </p:spPr>
      </p:sp>
      <p:sp>
        <p:nvSpPr>
          <p:cNvPr id="9" name="Text 7"/>
          <p:cNvSpPr/>
          <p:nvPr/>
        </p:nvSpPr>
        <p:spPr>
          <a:xfrm>
            <a:off x="548640" y="2606040"/>
            <a:ext cx="5029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</a:t>
            </a:r>
            <a:endParaRPr lang="en-US" sz="1800" dirty="0"/>
          </a:p>
        </p:txBody>
      </p:sp>
      <p:sp>
        <p:nvSpPr>
          <p:cNvPr id="10" name="Text 8"/>
          <p:cNvSpPr/>
          <p:nvPr/>
        </p:nvSpPr>
        <p:spPr>
          <a:xfrm>
            <a:off x="1234440" y="2578608"/>
            <a:ext cx="283464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ASR + TTS</a:t>
            </a:r>
            <a:endParaRPr lang="en-US" sz="1600" dirty="0"/>
          </a:p>
        </p:txBody>
      </p:sp>
      <p:sp>
        <p:nvSpPr>
          <p:cNvPr id="11" name="Text 9"/>
          <p:cNvSpPr/>
          <p:nvPr/>
        </p:nvSpPr>
        <p:spPr>
          <a:xfrm>
            <a:off x="4206240" y="2560320"/>
            <a:ext cx="74066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Make natural spoken interaction possible — the user asks and hears the answer, no menus or forms.</a:t>
            </a:r>
            <a:endParaRPr lang="en-US" sz="1350" dirty="0"/>
          </a:p>
        </p:txBody>
      </p:sp>
      <p:sp>
        <p:nvSpPr>
          <p:cNvPr id="12" name="Shape 10"/>
          <p:cNvSpPr/>
          <p:nvPr/>
        </p:nvSpPr>
        <p:spPr>
          <a:xfrm>
            <a:off x="548640" y="3520440"/>
            <a:ext cx="502920" cy="502920"/>
          </a:xfrm>
          <a:prstGeom prst="roundRect">
            <a:avLst>
              <a:gd name="adj" fmla="val 50909"/>
            </a:avLst>
          </a:prstGeom>
          <a:solidFill>
            <a:srgbClr val="15294D"/>
          </a:solidFill>
          <a:ln/>
        </p:spPr>
      </p:sp>
      <p:sp>
        <p:nvSpPr>
          <p:cNvPr id="13" name="Text 11"/>
          <p:cNvSpPr/>
          <p:nvPr/>
        </p:nvSpPr>
        <p:spPr>
          <a:xfrm>
            <a:off x="548640" y="3520440"/>
            <a:ext cx="5029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3</a:t>
            </a:r>
            <a:endParaRPr lang="en-US" sz="1800" dirty="0"/>
          </a:p>
        </p:txBody>
      </p:sp>
      <p:sp>
        <p:nvSpPr>
          <p:cNvPr id="14" name="Text 12"/>
          <p:cNvSpPr/>
          <p:nvPr/>
        </p:nvSpPr>
        <p:spPr>
          <a:xfrm>
            <a:off x="1234440" y="3493008"/>
            <a:ext cx="283464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Saudi Labor Law</a:t>
            </a:r>
            <a:endParaRPr lang="en-US" sz="1600" dirty="0"/>
          </a:p>
        </p:txBody>
      </p:sp>
      <p:sp>
        <p:nvSpPr>
          <p:cNvPr id="15" name="Text 13"/>
          <p:cNvSpPr/>
          <p:nvPr/>
        </p:nvSpPr>
        <p:spPr>
          <a:xfrm>
            <a:off x="4206240" y="3474720"/>
            <a:ext cx="74066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high-volume, high-stakes information domain: end-of-service, leave, notice periods, contract termination.</a:t>
            </a:r>
            <a:endParaRPr lang="en-US" sz="1350" dirty="0"/>
          </a:p>
        </p:txBody>
      </p:sp>
      <p:sp>
        <p:nvSpPr>
          <p:cNvPr id="16" name="Shape 14"/>
          <p:cNvSpPr/>
          <p:nvPr/>
        </p:nvSpPr>
        <p:spPr>
          <a:xfrm>
            <a:off x="548640" y="4709160"/>
            <a:ext cx="11064240" cy="1417320"/>
          </a:xfrm>
          <a:prstGeom prst="roundRect">
            <a:avLst>
              <a:gd name="adj" fmla="val 6452"/>
            </a:avLst>
          </a:prstGeom>
          <a:solidFill>
            <a:srgbClr val="EDF1F7"/>
          </a:solidFill>
          <a:ln w="12700">
            <a:solidFill>
              <a:srgbClr val="DCE4F0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822960" y="4864608"/>
            <a:ext cx="27432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But it's hard:</a:t>
            </a:r>
            <a:endParaRPr lang="en-US" sz="1400" dirty="0"/>
          </a:p>
        </p:txBody>
      </p:sp>
      <p:sp>
        <p:nvSpPr>
          <p:cNvPr id="18" name="Text 16"/>
          <p:cNvSpPr/>
          <p:nvPr/>
        </p:nvSpPr>
        <p:spPr>
          <a:xfrm>
            <a:off x="822960" y="5193792"/>
            <a:ext cx="10515600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i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Dialectal Arabic speech is error-prone to transcribe · legal answers must be grounded in authoritative sources to avoid hallucination · spoken interaction demands very low latency.</a:t>
            </a:r>
            <a:endParaRPr lang="en-US" sz="1350" dirty="0"/>
          </a:p>
        </p:txBody>
      </p:sp>
      <p:sp>
        <p:nvSpPr>
          <p:cNvPr id="19" name="Text 17"/>
          <p:cNvSpPr/>
          <p:nvPr/>
        </p:nvSpPr>
        <p:spPr>
          <a:xfrm>
            <a:off x="11548872" y="6446520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100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sz="10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20040"/>
            <a:ext cx="100584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b="1" spc="200" kern="0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CHAPTER 1 · PROBLEM DEFINITION</a:t>
            </a:r>
            <a:endParaRPr lang="en-US" sz="1150" dirty="0"/>
          </a:p>
        </p:txBody>
      </p:sp>
      <p:sp>
        <p:nvSpPr>
          <p:cNvPr id="3" name="Text 1"/>
          <p:cNvSpPr/>
          <p:nvPr/>
        </p:nvSpPr>
        <p:spPr>
          <a:xfrm>
            <a:off x="548640" y="603504"/>
            <a:ext cx="11155680" cy="6583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50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The Gap in Labor-Law Information Services</a:t>
            </a:r>
            <a:endParaRPr lang="en-US" sz="2500" dirty="0"/>
          </a:p>
        </p:txBody>
      </p:sp>
      <p:sp>
        <p:nvSpPr>
          <p:cNvPr id="4" name="Shape 2"/>
          <p:cNvSpPr/>
          <p:nvPr/>
        </p:nvSpPr>
        <p:spPr>
          <a:xfrm>
            <a:off x="548640" y="1691640"/>
            <a:ext cx="3566160" cy="1965960"/>
          </a:xfrm>
          <a:prstGeom prst="roundRect">
            <a:avLst>
              <a:gd name="adj" fmla="val 3721"/>
            </a:avLst>
          </a:prstGeom>
          <a:solidFill>
            <a:srgbClr val="EDF1F7"/>
          </a:solidFill>
          <a:ln w="12700">
            <a:solidFill>
              <a:srgbClr val="DCE4F0"/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822960" y="1920240"/>
            <a:ext cx="457200" cy="54864"/>
          </a:xfrm>
          <a:prstGeom prst="rect">
            <a:avLst/>
          </a:prstGeom>
          <a:solidFill>
            <a:srgbClr val="B3412C"/>
          </a:solidFill>
          <a:ln/>
        </p:spPr>
      </p:sp>
      <p:sp>
        <p:nvSpPr>
          <p:cNvPr id="6" name="Text 4"/>
          <p:cNvSpPr/>
          <p:nvPr/>
        </p:nvSpPr>
        <p:spPr>
          <a:xfrm>
            <a:off x="822960" y="2057400"/>
            <a:ext cx="30175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55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FAQ Menus</a:t>
            </a:r>
            <a:endParaRPr lang="en-US" sz="1550" dirty="0"/>
          </a:p>
        </p:txBody>
      </p:sp>
      <p:sp>
        <p:nvSpPr>
          <p:cNvPr id="7" name="Text 5"/>
          <p:cNvSpPr/>
          <p:nvPr/>
        </p:nvSpPr>
        <p:spPr>
          <a:xfrm>
            <a:off x="822960" y="2560320"/>
            <a:ext cx="3017520" cy="10058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Handle only predefined intents — can't parse free-form natural-language questions with varied phrasing.</a:t>
            </a:r>
            <a:endParaRPr lang="en-US" sz="1200" dirty="0"/>
          </a:p>
        </p:txBody>
      </p:sp>
      <p:sp>
        <p:nvSpPr>
          <p:cNvPr id="8" name="Shape 6"/>
          <p:cNvSpPr/>
          <p:nvPr/>
        </p:nvSpPr>
        <p:spPr>
          <a:xfrm>
            <a:off x="4389120" y="1691640"/>
            <a:ext cx="3566160" cy="1965960"/>
          </a:xfrm>
          <a:prstGeom prst="roundRect">
            <a:avLst>
              <a:gd name="adj" fmla="val 3721"/>
            </a:avLst>
          </a:prstGeom>
          <a:solidFill>
            <a:srgbClr val="EDF1F7"/>
          </a:solidFill>
          <a:ln w="12700">
            <a:solidFill>
              <a:srgbClr val="DCE4F0"/>
            </a:solidFill>
            <a:prstDash val="solid"/>
          </a:ln>
        </p:spPr>
      </p:sp>
      <p:sp>
        <p:nvSpPr>
          <p:cNvPr id="9" name="Shape 7"/>
          <p:cNvSpPr/>
          <p:nvPr/>
        </p:nvSpPr>
        <p:spPr>
          <a:xfrm>
            <a:off x="4663440" y="1920240"/>
            <a:ext cx="457200" cy="54864"/>
          </a:xfrm>
          <a:prstGeom prst="rect">
            <a:avLst/>
          </a:prstGeom>
          <a:solidFill>
            <a:srgbClr val="B3412C"/>
          </a:solidFill>
          <a:ln/>
        </p:spPr>
      </p:sp>
      <p:sp>
        <p:nvSpPr>
          <p:cNvPr id="10" name="Text 8"/>
          <p:cNvSpPr/>
          <p:nvPr/>
        </p:nvSpPr>
        <p:spPr>
          <a:xfrm>
            <a:off x="4663440" y="2057400"/>
            <a:ext cx="30175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55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Human Agents</a:t>
            </a:r>
            <a:endParaRPr lang="en-US" sz="1550" dirty="0"/>
          </a:p>
        </p:txBody>
      </p:sp>
      <p:sp>
        <p:nvSpPr>
          <p:cNvPr id="11" name="Text 9"/>
          <p:cNvSpPr/>
          <p:nvPr/>
        </p:nvSpPr>
        <p:spPr>
          <a:xfrm>
            <a:off x="4663440" y="2560320"/>
            <a:ext cx="3017520" cy="10058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Flexible but inconsistent: accuracy and speed depend on case complexity and available information.</a:t>
            </a:r>
            <a:endParaRPr lang="en-US" sz="1200" dirty="0"/>
          </a:p>
        </p:txBody>
      </p:sp>
      <p:sp>
        <p:nvSpPr>
          <p:cNvPr id="12" name="Shape 10"/>
          <p:cNvSpPr/>
          <p:nvPr/>
        </p:nvSpPr>
        <p:spPr>
          <a:xfrm>
            <a:off x="8229600" y="1691640"/>
            <a:ext cx="3566160" cy="1965960"/>
          </a:xfrm>
          <a:prstGeom prst="roundRect">
            <a:avLst>
              <a:gd name="adj" fmla="val 3721"/>
            </a:avLst>
          </a:prstGeom>
          <a:solidFill>
            <a:srgbClr val="EDF1F7"/>
          </a:solidFill>
          <a:ln w="12700">
            <a:solidFill>
              <a:srgbClr val="DCE4F0"/>
            </a:solidFill>
            <a:prstDash val="solid"/>
          </a:ln>
        </p:spPr>
      </p:sp>
      <p:sp>
        <p:nvSpPr>
          <p:cNvPr id="13" name="Shape 11"/>
          <p:cNvSpPr/>
          <p:nvPr/>
        </p:nvSpPr>
        <p:spPr>
          <a:xfrm>
            <a:off x="8503920" y="1920240"/>
            <a:ext cx="457200" cy="54864"/>
          </a:xfrm>
          <a:prstGeom prst="rect">
            <a:avLst/>
          </a:prstGeom>
          <a:solidFill>
            <a:srgbClr val="B3412C"/>
          </a:solidFill>
          <a:ln/>
        </p:spPr>
      </p:sp>
      <p:sp>
        <p:nvSpPr>
          <p:cNvPr id="14" name="Text 12"/>
          <p:cNvSpPr/>
          <p:nvPr/>
        </p:nvSpPr>
        <p:spPr>
          <a:xfrm>
            <a:off x="8503920" y="2057400"/>
            <a:ext cx="30175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55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Naive AI Chatbots</a:t>
            </a:r>
            <a:endParaRPr lang="en-US" sz="1550" dirty="0"/>
          </a:p>
        </p:txBody>
      </p:sp>
      <p:sp>
        <p:nvSpPr>
          <p:cNvPr id="15" name="Text 13"/>
          <p:cNvSpPr/>
          <p:nvPr/>
        </p:nvSpPr>
        <p:spPr>
          <a:xfrm>
            <a:off x="8503920" y="2560320"/>
            <a:ext cx="3017520" cy="10058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Risk hallucinated legal answers with no grounding in official, current sources — dangerous in a legal context.</a:t>
            </a:r>
            <a:endParaRPr lang="en-US" sz="1200" dirty="0"/>
          </a:p>
        </p:txBody>
      </p:sp>
      <p:sp>
        <p:nvSpPr>
          <p:cNvPr id="16" name="Text 14"/>
          <p:cNvSpPr/>
          <p:nvPr/>
        </p:nvSpPr>
        <p:spPr>
          <a:xfrm>
            <a:off x="548640" y="3977640"/>
            <a:ext cx="54864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50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What's needed instead</a:t>
            </a:r>
            <a:endParaRPr lang="en-US" sz="1500" dirty="0"/>
          </a:p>
        </p:txBody>
      </p:sp>
      <p:sp>
        <p:nvSpPr>
          <p:cNvPr id="17" name="Shape 15"/>
          <p:cNvSpPr/>
          <p:nvPr/>
        </p:nvSpPr>
        <p:spPr>
          <a:xfrm>
            <a:off x="548640" y="4389120"/>
            <a:ext cx="11064240" cy="1691640"/>
          </a:xfrm>
          <a:prstGeom prst="roundRect">
            <a:avLst>
              <a:gd name="adj" fmla="val 5405"/>
            </a:avLst>
          </a:prstGeom>
          <a:solidFill>
            <a:srgbClr val="15294D"/>
          </a:solidFill>
          <a:ln/>
        </p:spPr>
      </p:sp>
      <p:sp>
        <p:nvSpPr>
          <p:cNvPr id="18" name="Text 16"/>
          <p:cNvSpPr/>
          <p:nvPr/>
        </p:nvSpPr>
        <p:spPr>
          <a:xfrm>
            <a:off x="914400" y="4572000"/>
            <a:ext cx="10332720" cy="13258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550" i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real-time Arabic legal-information assistant that accepts spoken or typed labor-law questions, retrieves relevant official evidence, produces an appropriately grounded response — and refuses to answer when adequate evidence is unavailable.</a:t>
            </a:r>
            <a:endParaRPr lang="en-US" sz="1550" dirty="0"/>
          </a:p>
        </p:txBody>
      </p:sp>
      <p:sp>
        <p:nvSpPr>
          <p:cNvPr id="19" name="Text 17"/>
          <p:cNvSpPr/>
          <p:nvPr/>
        </p:nvSpPr>
        <p:spPr>
          <a:xfrm>
            <a:off x="11548872" y="6446520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100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</a:t>
            </a:r>
            <a:endParaRPr lang="en-US" sz="10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20040"/>
            <a:ext cx="100584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b="1" spc="200" kern="0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CHAPTER 2 · RELATED WORK</a:t>
            </a:r>
            <a:endParaRPr lang="en-US" sz="1150" dirty="0"/>
          </a:p>
        </p:txBody>
      </p:sp>
      <p:sp>
        <p:nvSpPr>
          <p:cNvPr id="3" name="Text 1"/>
          <p:cNvSpPr/>
          <p:nvPr/>
        </p:nvSpPr>
        <p:spPr>
          <a:xfrm>
            <a:off x="548640" y="603504"/>
            <a:ext cx="11155680" cy="6583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30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Prior Work I — Voice, ASR &amp; TTS Systems</a:t>
            </a:r>
            <a:endParaRPr lang="en-US" sz="2300" dirty="0"/>
          </a:p>
        </p:txBody>
      </p:sp>
      <p:sp>
        <p:nvSpPr>
          <p:cNvPr id="4" name="Shape 2"/>
          <p:cNvSpPr/>
          <p:nvPr/>
        </p:nvSpPr>
        <p:spPr>
          <a:xfrm>
            <a:off x="548640" y="1554480"/>
            <a:ext cx="1508760" cy="365760"/>
          </a:xfrm>
          <a:prstGeom prst="rect">
            <a:avLst/>
          </a:prstGeom>
          <a:solidFill>
            <a:srgbClr val="15294D"/>
          </a:solidFill>
          <a:ln/>
        </p:spPr>
      </p:sp>
      <p:sp>
        <p:nvSpPr>
          <p:cNvPr id="5" name="Text 3"/>
          <p:cNvSpPr/>
          <p:nvPr/>
        </p:nvSpPr>
        <p:spPr>
          <a:xfrm>
            <a:off x="658368" y="1554480"/>
            <a:ext cx="13258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Ref.</a:t>
            </a:r>
            <a:endParaRPr lang="en-US" sz="1150" dirty="0"/>
          </a:p>
        </p:txBody>
      </p:sp>
      <p:sp>
        <p:nvSpPr>
          <p:cNvPr id="6" name="Shape 4"/>
          <p:cNvSpPr/>
          <p:nvPr/>
        </p:nvSpPr>
        <p:spPr>
          <a:xfrm>
            <a:off x="2148840" y="1554480"/>
            <a:ext cx="5212080" cy="365760"/>
          </a:xfrm>
          <a:prstGeom prst="rect">
            <a:avLst/>
          </a:prstGeom>
          <a:solidFill>
            <a:srgbClr val="15294D"/>
          </a:solidFill>
          <a:ln/>
        </p:spPr>
      </p:sp>
      <p:sp>
        <p:nvSpPr>
          <p:cNvPr id="7" name="Text 5"/>
          <p:cNvSpPr/>
          <p:nvPr/>
        </p:nvSpPr>
        <p:spPr>
          <a:xfrm>
            <a:off x="2258568" y="1554480"/>
            <a:ext cx="50292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Contribution</a:t>
            </a:r>
            <a:endParaRPr lang="en-US" sz="1150" dirty="0"/>
          </a:p>
        </p:txBody>
      </p:sp>
      <p:sp>
        <p:nvSpPr>
          <p:cNvPr id="8" name="Shape 6"/>
          <p:cNvSpPr/>
          <p:nvPr/>
        </p:nvSpPr>
        <p:spPr>
          <a:xfrm>
            <a:off x="7452360" y="1554480"/>
            <a:ext cx="4069080" cy="365760"/>
          </a:xfrm>
          <a:prstGeom prst="rect">
            <a:avLst/>
          </a:prstGeom>
          <a:solidFill>
            <a:srgbClr val="15294D"/>
          </a:solidFill>
          <a:ln/>
        </p:spPr>
      </p:sp>
      <p:sp>
        <p:nvSpPr>
          <p:cNvPr id="9" name="Text 7"/>
          <p:cNvSpPr/>
          <p:nvPr/>
        </p:nvSpPr>
        <p:spPr>
          <a:xfrm>
            <a:off x="7562088" y="1554480"/>
            <a:ext cx="38862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Gap</a:t>
            </a:r>
            <a:endParaRPr lang="en-US" sz="1150" dirty="0"/>
          </a:p>
        </p:txBody>
      </p:sp>
      <p:sp>
        <p:nvSpPr>
          <p:cNvPr id="10" name="Shape 8"/>
          <p:cNvSpPr/>
          <p:nvPr/>
        </p:nvSpPr>
        <p:spPr>
          <a:xfrm>
            <a:off x="548640" y="1920240"/>
            <a:ext cx="11064240" cy="457200"/>
          </a:xfrm>
          <a:prstGeom prst="rect">
            <a:avLst/>
          </a:prstGeom>
          <a:solidFill>
            <a:srgbClr val="FFFFFF"/>
          </a:solidFill>
          <a:ln w="9525">
            <a:solidFill>
              <a:srgbClr val="DCE4F0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658368" y="1938528"/>
            <a:ext cx="132588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8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[10] 2025</a:t>
            </a:r>
            <a:endParaRPr lang="en-US" sz="980" dirty="0"/>
          </a:p>
        </p:txBody>
      </p:sp>
      <p:sp>
        <p:nvSpPr>
          <p:cNvPr id="12" name="Text 10"/>
          <p:cNvSpPr/>
          <p:nvPr/>
        </p:nvSpPr>
        <p:spPr>
          <a:xfrm>
            <a:off x="2258568" y="1938528"/>
            <a:ext cx="502920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8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Whisper fine-tuning across five major Arabic dialects</a:t>
            </a:r>
            <a:endParaRPr lang="en-US" sz="980" dirty="0"/>
          </a:p>
        </p:txBody>
      </p:sp>
      <p:sp>
        <p:nvSpPr>
          <p:cNvPr id="13" name="Text 11"/>
          <p:cNvSpPr/>
          <p:nvPr/>
        </p:nvSpPr>
        <p:spPr>
          <a:xfrm>
            <a:off x="7562088" y="1938528"/>
            <a:ext cx="388620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80" dirty="0">
                <a:solidFill>
                  <a:srgbClr val="B341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Dialectal resources limited; no RAG or legal domain</a:t>
            </a:r>
            <a:endParaRPr lang="en-US" sz="980" dirty="0"/>
          </a:p>
        </p:txBody>
      </p:sp>
      <p:sp>
        <p:nvSpPr>
          <p:cNvPr id="14" name="Shape 12"/>
          <p:cNvSpPr/>
          <p:nvPr/>
        </p:nvSpPr>
        <p:spPr>
          <a:xfrm>
            <a:off x="548640" y="2377440"/>
            <a:ext cx="11064240" cy="457200"/>
          </a:xfrm>
          <a:prstGeom prst="rect">
            <a:avLst/>
          </a:prstGeom>
          <a:solidFill>
            <a:srgbClr val="EDF1F7"/>
          </a:solidFill>
          <a:ln w="9525">
            <a:solidFill>
              <a:srgbClr val="DCE4F0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658368" y="2395728"/>
            <a:ext cx="132588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8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[11] 2025</a:t>
            </a:r>
            <a:endParaRPr lang="en-US" sz="980" dirty="0"/>
          </a:p>
        </p:txBody>
      </p:sp>
      <p:sp>
        <p:nvSpPr>
          <p:cNvPr id="16" name="Text 14"/>
          <p:cNvSpPr/>
          <p:nvPr/>
        </p:nvSpPr>
        <p:spPr>
          <a:xfrm>
            <a:off x="2258568" y="2395728"/>
            <a:ext cx="502920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8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Dialect ID + multi-dialect ASR, NADI 2025 shared task</a:t>
            </a:r>
            <a:endParaRPr lang="en-US" sz="980" dirty="0"/>
          </a:p>
        </p:txBody>
      </p:sp>
      <p:sp>
        <p:nvSpPr>
          <p:cNvPr id="17" name="Text 15"/>
          <p:cNvSpPr/>
          <p:nvPr/>
        </p:nvSpPr>
        <p:spPr>
          <a:xfrm>
            <a:off x="7562088" y="2395728"/>
            <a:ext cx="388620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80" dirty="0">
                <a:solidFill>
                  <a:srgbClr val="B341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Shared-task setting; substantial ASR error remains; no legal QA</a:t>
            </a:r>
            <a:endParaRPr lang="en-US" sz="980" dirty="0"/>
          </a:p>
        </p:txBody>
      </p:sp>
      <p:sp>
        <p:nvSpPr>
          <p:cNvPr id="18" name="Shape 16"/>
          <p:cNvSpPr/>
          <p:nvPr/>
        </p:nvSpPr>
        <p:spPr>
          <a:xfrm>
            <a:off x="548640" y="2834640"/>
            <a:ext cx="11064240" cy="457200"/>
          </a:xfrm>
          <a:prstGeom prst="rect">
            <a:avLst/>
          </a:prstGeom>
          <a:solidFill>
            <a:srgbClr val="FFFFFF"/>
          </a:solidFill>
          <a:ln w="9525">
            <a:solidFill>
              <a:srgbClr val="DCE4F0"/>
            </a:solidFill>
            <a:prstDash val="solid"/>
          </a:ln>
        </p:spPr>
      </p:sp>
      <p:sp>
        <p:nvSpPr>
          <p:cNvPr id="19" name="Text 17"/>
          <p:cNvSpPr/>
          <p:nvPr/>
        </p:nvSpPr>
        <p:spPr>
          <a:xfrm>
            <a:off x="658368" y="2852928"/>
            <a:ext cx="132588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8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[12] 2025</a:t>
            </a:r>
            <a:endParaRPr lang="en-US" sz="980" dirty="0"/>
          </a:p>
        </p:txBody>
      </p:sp>
      <p:sp>
        <p:nvSpPr>
          <p:cNvPr id="20" name="Text 18"/>
          <p:cNvSpPr/>
          <p:nvPr/>
        </p:nvSpPr>
        <p:spPr>
          <a:xfrm>
            <a:off x="2258568" y="2852928"/>
            <a:ext cx="502920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8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Streaming telecom voice agent: RAG + quantized LLM + TTS</a:t>
            </a:r>
            <a:endParaRPr lang="en-US" sz="980" dirty="0"/>
          </a:p>
        </p:txBody>
      </p:sp>
      <p:sp>
        <p:nvSpPr>
          <p:cNvPr id="21" name="Text 19"/>
          <p:cNvSpPr/>
          <p:nvPr/>
        </p:nvSpPr>
        <p:spPr>
          <a:xfrm>
            <a:off x="7562088" y="2852928"/>
            <a:ext cx="388620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80" dirty="0">
                <a:solidFill>
                  <a:srgbClr val="B341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Private telecom setting; not real legal QA</a:t>
            </a:r>
            <a:endParaRPr lang="en-US" sz="980" dirty="0"/>
          </a:p>
        </p:txBody>
      </p:sp>
      <p:sp>
        <p:nvSpPr>
          <p:cNvPr id="22" name="Shape 20"/>
          <p:cNvSpPr/>
          <p:nvPr/>
        </p:nvSpPr>
        <p:spPr>
          <a:xfrm>
            <a:off x="548640" y="3291840"/>
            <a:ext cx="11064240" cy="457200"/>
          </a:xfrm>
          <a:prstGeom prst="rect">
            <a:avLst/>
          </a:prstGeom>
          <a:solidFill>
            <a:srgbClr val="EDF1F7"/>
          </a:solidFill>
          <a:ln w="9525">
            <a:solidFill>
              <a:srgbClr val="DCE4F0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658368" y="3310128"/>
            <a:ext cx="132588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8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[13] 2023</a:t>
            </a:r>
            <a:endParaRPr lang="en-US" sz="980" dirty="0"/>
          </a:p>
        </p:txBody>
      </p:sp>
      <p:sp>
        <p:nvSpPr>
          <p:cNvPr id="24" name="Text 22"/>
          <p:cNvSpPr/>
          <p:nvPr/>
        </p:nvSpPr>
        <p:spPr>
          <a:xfrm>
            <a:off x="2258568" y="3310128"/>
            <a:ext cx="502920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8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SpeechGPT — speech perception &amp; generation in an LLM</a:t>
            </a:r>
            <a:endParaRPr lang="en-US" sz="980" dirty="0"/>
          </a:p>
        </p:txBody>
      </p:sp>
      <p:sp>
        <p:nvSpPr>
          <p:cNvPr id="25" name="Text 23"/>
          <p:cNvSpPr/>
          <p:nvPr/>
        </p:nvSpPr>
        <p:spPr>
          <a:xfrm>
            <a:off x="7562088" y="3310128"/>
            <a:ext cx="388620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80" dirty="0">
                <a:solidFill>
                  <a:srgbClr val="B341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Not designed for Arabic legal grounding or RAG</a:t>
            </a:r>
            <a:endParaRPr lang="en-US" sz="980" dirty="0"/>
          </a:p>
        </p:txBody>
      </p:sp>
      <p:sp>
        <p:nvSpPr>
          <p:cNvPr id="26" name="Shape 24"/>
          <p:cNvSpPr/>
          <p:nvPr/>
        </p:nvSpPr>
        <p:spPr>
          <a:xfrm>
            <a:off x="548640" y="3749040"/>
            <a:ext cx="11064240" cy="457200"/>
          </a:xfrm>
          <a:prstGeom prst="rect">
            <a:avLst/>
          </a:prstGeom>
          <a:solidFill>
            <a:srgbClr val="FFFFFF"/>
          </a:solidFill>
          <a:ln w="9525">
            <a:solidFill>
              <a:srgbClr val="DCE4F0"/>
            </a:solidFill>
            <a:prstDash val="solid"/>
          </a:ln>
        </p:spPr>
      </p:sp>
      <p:sp>
        <p:nvSpPr>
          <p:cNvPr id="27" name="Text 25"/>
          <p:cNvSpPr/>
          <p:nvPr/>
        </p:nvSpPr>
        <p:spPr>
          <a:xfrm>
            <a:off x="658368" y="3767328"/>
            <a:ext cx="132588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8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[16] 2026</a:t>
            </a:r>
            <a:endParaRPr lang="en-US" sz="980" dirty="0"/>
          </a:p>
        </p:txBody>
      </p:sp>
      <p:sp>
        <p:nvSpPr>
          <p:cNvPr id="28" name="Text 26"/>
          <p:cNvSpPr/>
          <p:nvPr/>
        </p:nvSpPr>
        <p:spPr>
          <a:xfrm>
            <a:off x="2258568" y="3767328"/>
            <a:ext cx="502920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8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CTC-TTS — dual-streaming TTS, bi-word interleaving</a:t>
            </a:r>
            <a:endParaRPr lang="en-US" sz="980" dirty="0"/>
          </a:p>
        </p:txBody>
      </p:sp>
      <p:sp>
        <p:nvSpPr>
          <p:cNvPr id="29" name="Text 27"/>
          <p:cNvSpPr/>
          <p:nvPr/>
        </p:nvSpPr>
        <p:spPr>
          <a:xfrm>
            <a:off x="7562088" y="3767328"/>
            <a:ext cx="388620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80" dirty="0">
                <a:solidFill>
                  <a:srgbClr val="B341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Preprint; TTS-only, not Arabic legal QA</a:t>
            </a:r>
            <a:endParaRPr lang="en-US" sz="980" dirty="0"/>
          </a:p>
        </p:txBody>
      </p:sp>
      <p:sp>
        <p:nvSpPr>
          <p:cNvPr id="30" name="Shape 28"/>
          <p:cNvSpPr/>
          <p:nvPr/>
        </p:nvSpPr>
        <p:spPr>
          <a:xfrm>
            <a:off x="548640" y="4206240"/>
            <a:ext cx="11064240" cy="457200"/>
          </a:xfrm>
          <a:prstGeom prst="rect">
            <a:avLst/>
          </a:prstGeom>
          <a:solidFill>
            <a:srgbClr val="EDF1F7"/>
          </a:solidFill>
          <a:ln w="9525">
            <a:solidFill>
              <a:srgbClr val="DCE4F0"/>
            </a:solidFill>
            <a:prstDash val="solid"/>
          </a:ln>
        </p:spPr>
      </p:sp>
      <p:sp>
        <p:nvSpPr>
          <p:cNvPr id="31" name="Text 29"/>
          <p:cNvSpPr/>
          <p:nvPr/>
        </p:nvSpPr>
        <p:spPr>
          <a:xfrm>
            <a:off x="658368" y="4224528"/>
            <a:ext cx="132588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8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[17] 2024</a:t>
            </a:r>
            <a:endParaRPr lang="en-US" sz="980" dirty="0"/>
          </a:p>
        </p:txBody>
      </p:sp>
      <p:sp>
        <p:nvSpPr>
          <p:cNvPr id="32" name="Text 30"/>
          <p:cNvSpPr/>
          <p:nvPr/>
        </p:nvSpPr>
        <p:spPr>
          <a:xfrm>
            <a:off x="2258568" y="4224528"/>
            <a:ext cx="502920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8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CM-TTS — consistency-model TTS, weighted samplers</a:t>
            </a:r>
            <a:endParaRPr lang="en-US" sz="980" dirty="0"/>
          </a:p>
        </p:txBody>
      </p:sp>
      <p:sp>
        <p:nvSpPr>
          <p:cNvPr id="33" name="Text 31"/>
          <p:cNvSpPr/>
          <p:nvPr/>
        </p:nvSpPr>
        <p:spPr>
          <a:xfrm>
            <a:off x="7562088" y="4224528"/>
            <a:ext cx="388620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80" dirty="0">
                <a:solidFill>
                  <a:srgbClr val="B341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Not Arabic-specific; not legal-interaction focused</a:t>
            </a:r>
            <a:endParaRPr lang="en-US" sz="980" dirty="0"/>
          </a:p>
        </p:txBody>
      </p:sp>
      <p:sp>
        <p:nvSpPr>
          <p:cNvPr id="34" name="Shape 32"/>
          <p:cNvSpPr/>
          <p:nvPr/>
        </p:nvSpPr>
        <p:spPr>
          <a:xfrm>
            <a:off x="548640" y="4663440"/>
            <a:ext cx="11064240" cy="457200"/>
          </a:xfrm>
          <a:prstGeom prst="rect">
            <a:avLst/>
          </a:prstGeom>
          <a:solidFill>
            <a:srgbClr val="FFFFFF"/>
          </a:solidFill>
          <a:ln w="9525">
            <a:solidFill>
              <a:srgbClr val="DCE4F0"/>
            </a:solidFill>
            <a:prstDash val="solid"/>
          </a:ln>
        </p:spPr>
      </p:sp>
      <p:sp>
        <p:nvSpPr>
          <p:cNvPr id="35" name="Text 33"/>
          <p:cNvSpPr/>
          <p:nvPr/>
        </p:nvSpPr>
        <p:spPr>
          <a:xfrm>
            <a:off x="658368" y="4681728"/>
            <a:ext cx="132588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8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[21] 2023</a:t>
            </a:r>
            <a:endParaRPr lang="en-US" sz="980" dirty="0"/>
          </a:p>
        </p:txBody>
      </p:sp>
      <p:sp>
        <p:nvSpPr>
          <p:cNvPr id="36" name="Text 34"/>
          <p:cNvSpPr/>
          <p:nvPr/>
        </p:nvSpPr>
        <p:spPr>
          <a:xfrm>
            <a:off x="2258568" y="4681728"/>
            <a:ext cx="502920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8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SeamlessM4T — multilingual/multimodal ASR + translation + TTS</a:t>
            </a:r>
            <a:endParaRPr lang="en-US" sz="980" dirty="0"/>
          </a:p>
        </p:txBody>
      </p:sp>
      <p:sp>
        <p:nvSpPr>
          <p:cNvPr id="37" name="Text 35"/>
          <p:cNvSpPr/>
          <p:nvPr/>
        </p:nvSpPr>
        <p:spPr>
          <a:xfrm>
            <a:off x="7562088" y="4681728"/>
            <a:ext cx="388620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80" dirty="0">
                <a:solidFill>
                  <a:srgbClr val="B341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Not a legal QA or RAG system</a:t>
            </a:r>
            <a:endParaRPr lang="en-US" sz="980" dirty="0"/>
          </a:p>
        </p:txBody>
      </p:sp>
      <p:sp>
        <p:nvSpPr>
          <p:cNvPr id="38" name="Shape 36"/>
          <p:cNvSpPr/>
          <p:nvPr/>
        </p:nvSpPr>
        <p:spPr>
          <a:xfrm>
            <a:off x="548640" y="5120640"/>
            <a:ext cx="11064240" cy="457200"/>
          </a:xfrm>
          <a:prstGeom prst="rect">
            <a:avLst/>
          </a:prstGeom>
          <a:solidFill>
            <a:srgbClr val="EDF1F7"/>
          </a:solidFill>
          <a:ln w="9525">
            <a:solidFill>
              <a:srgbClr val="DCE4F0"/>
            </a:solidFill>
            <a:prstDash val="solid"/>
          </a:ln>
        </p:spPr>
      </p:sp>
      <p:sp>
        <p:nvSpPr>
          <p:cNvPr id="39" name="Text 37"/>
          <p:cNvSpPr/>
          <p:nvPr/>
        </p:nvSpPr>
        <p:spPr>
          <a:xfrm>
            <a:off x="658368" y="5138928"/>
            <a:ext cx="132588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8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[23] 2025</a:t>
            </a:r>
            <a:endParaRPr lang="en-US" sz="980" dirty="0"/>
          </a:p>
        </p:txBody>
      </p:sp>
      <p:sp>
        <p:nvSpPr>
          <p:cNvPr id="40" name="Text 38"/>
          <p:cNvSpPr/>
          <p:nvPr/>
        </p:nvSpPr>
        <p:spPr>
          <a:xfrm>
            <a:off x="2258568" y="5138928"/>
            <a:ext cx="502920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8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LLMVoX — lightweight streaming TTS (Arabic CER ≈ 8%)</a:t>
            </a:r>
            <a:endParaRPr lang="en-US" sz="980" dirty="0"/>
          </a:p>
        </p:txBody>
      </p:sp>
      <p:sp>
        <p:nvSpPr>
          <p:cNvPr id="41" name="Text 39"/>
          <p:cNvSpPr/>
          <p:nvPr/>
        </p:nvSpPr>
        <p:spPr>
          <a:xfrm>
            <a:off x="7562088" y="5138928"/>
            <a:ext cx="388620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80" dirty="0">
                <a:solidFill>
                  <a:srgbClr val="B341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Not integrated with Arabic legal RAG</a:t>
            </a:r>
            <a:endParaRPr lang="en-US" sz="980" dirty="0"/>
          </a:p>
        </p:txBody>
      </p:sp>
      <p:sp>
        <p:nvSpPr>
          <p:cNvPr id="42" name="Text 40"/>
          <p:cNvSpPr/>
          <p:nvPr/>
        </p:nvSpPr>
        <p:spPr>
          <a:xfrm>
            <a:off x="548640" y="5715000"/>
            <a:ext cx="1106424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i="1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Eight prior works advance Arabic ASR or TTS in isolation — none reaches into legal retrieval, reliability gating, or grounded answer generation.</a:t>
            </a:r>
            <a:endParaRPr lang="en-US" sz="1100" dirty="0"/>
          </a:p>
        </p:txBody>
      </p:sp>
      <p:sp>
        <p:nvSpPr>
          <p:cNvPr id="43" name="Text 41"/>
          <p:cNvSpPr/>
          <p:nvPr/>
        </p:nvSpPr>
        <p:spPr>
          <a:xfrm>
            <a:off x="11548872" y="6446520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100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</a:t>
            </a:r>
            <a:endParaRPr lang="en-US" sz="10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20040"/>
            <a:ext cx="100584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b="1" spc="200" kern="0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CHAPTER 2 · RELATED WORK</a:t>
            </a:r>
            <a:endParaRPr lang="en-US" sz="1150" dirty="0"/>
          </a:p>
        </p:txBody>
      </p:sp>
      <p:sp>
        <p:nvSpPr>
          <p:cNvPr id="3" name="Text 1"/>
          <p:cNvSpPr/>
          <p:nvPr/>
        </p:nvSpPr>
        <p:spPr>
          <a:xfrm>
            <a:off x="548640" y="603504"/>
            <a:ext cx="11155680" cy="6583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30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Prior Work II — Legal, QA &amp; RAG Systems</a:t>
            </a:r>
            <a:endParaRPr lang="en-US" sz="2300" dirty="0"/>
          </a:p>
        </p:txBody>
      </p:sp>
      <p:sp>
        <p:nvSpPr>
          <p:cNvPr id="4" name="Shape 2"/>
          <p:cNvSpPr/>
          <p:nvPr/>
        </p:nvSpPr>
        <p:spPr>
          <a:xfrm>
            <a:off x="548640" y="1554480"/>
            <a:ext cx="1508760" cy="365760"/>
          </a:xfrm>
          <a:prstGeom prst="rect">
            <a:avLst/>
          </a:prstGeom>
          <a:solidFill>
            <a:srgbClr val="15294D"/>
          </a:solidFill>
          <a:ln/>
        </p:spPr>
      </p:sp>
      <p:sp>
        <p:nvSpPr>
          <p:cNvPr id="5" name="Text 3"/>
          <p:cNvSpPr/>
          <p:nvPr/>
        </p:nvSpPr>
        <p:spPr>
          <a:xfrm>
            <a:off x="658368" y="1554480"/>
            <a:ext cx="13258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Ref.</a:t>
            </a:r>
            <a:endParaRPr lang="en-US" sz="1150" dirty="0"/>
          </a:p>
        </p:txBody>
      </p:sp>
      <p:sp>
        <p:nvSpPr>
          <p:cNvPr id="6" name="Shape 4"/>
          <p:cNvSpPr/>
          <p:nvPr/>
        </p:nvSpPr>
        <p:spPr>
          <a:xfrm>
            <a:off x="2148840" y="1554480"/>
            <a:ext cx="5212080" cy="365760"/>
          </a:xfrm>
          <a:prstGeom prst="rect">
            <a:avLst/>
          </a:prstGeom>
          <a:solidFill>
            <a:srgbClr val="15294D"/>
          </a:solidFill>
          <a:ln/>
        </p:spPr>
      </p:sp>
      <p:sp>
        <p:nvSpPr>
          <p:cNvPr id="7" name="Text 5"/>
          <p:cNvSpPr/>
          <p:nvPr/>
        </p:nvSpPr>
        <p:spPr>
          <a:xfrm>
            <a:off x="2258568" y="1554480"/>
            <a:ext cx="50292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Contribution</a:t>
            </a:r>
            <a:endParaRPr lang="en-US" sz="1150" dirty="0"/>
          </a:p>
        </p:txBody>
      </p:sp>
      <p:sp>
        <p:nvSpPr>
          <p:cNvPr id="8" name="Shape 6"/>
          <p:cNvSpPr/>
          <p:nvPr/>
        </p:nvSpPr>
        <p:spPr>
          <a:xfrm>
            <a:off x="7452360" y="1554480"/>
            <a:ext cx="4069080" cy="365760"/>
          </a:xfrm>
          <a:prstGeom prst="rect">
            <a:avLst/>
          </a:prstGeom>
          <a:solidFill>
            <a:srgbClr val="15294D"/>
          </a:solidFill>
          <a:ln/>
        </p:spPr>
      </p:sp>
      <p:sp>
        <p:nvSpPr>
          <p:cNvPr id="9" name="Text 7"/>
          <p:cNvSpPr/>
          <p:nvPr/>
        </p:nvSpPr>
        <p:spPr>
          <a:xfrm>
            <a:off x="7562088" y="1554480"/>
            <a:ext cx="38862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Gap</a:t>
            </a:r>
            <a:endParaRPr lang="en-US" sz="1150" dirty="0"/>
          </a:p>
        </p:txBody>
      </p:sp>
      <p:sp>
        <p:nvSpPr>
          <p:cNvPr id="10" name="Shape 8"/>
          <p:cNvSpPr/>
          <p:nvPr/>
        </p:nvSpPr>
        <p:spPr>
          <a:xfrm>
            <a:off x="548640" y="1920240"/>
            <a:ext cx="11064240" cy="512064"/>
          </a:xfrm>
          <a:prstGeom prst="rect">
            <a:avLst/>
          </a:prstGeom>
          <a:solidFill>
            <a:srgbClr val="FFFFFF"/>
          </a:solidFill>
          <a:ln w="9525">
            <a:solidFill>
              <a:srgbClr val="DCE4F0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658368" y="1938528"/>
            <a:ext cx="1325880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8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[14] 2025</a:t>
            </a:r>
            <a:endParaRPr lang="en-US" sz="980" dirty="0"/>
          </a:p>
        </p:txBody>
      </p:sp>
      <p:sp>
        <p:nvSpPr>
          <p:cNvPr id="12" name="Text 10"/>
          <p:cNvSpPr/>
          <p:nvPr/>
        </p:nvSpPr>
        <p:spPr>
          <a:xfrm>
            <a:off x="2258568" y="1938528"/>
            <a:ext cx="5029200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8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RAGentA — multi-agent attributed QA, citation-aware</a:t>
            </a:r>
            <a:endParaRPr lang="en-US" sz="980" dirty="0"/>
          </a:p>
        </p:txBody>
      </p:sp>
      <p:sp>
        <p:nvSpPr>
          <p:cNvPr id="13" name="Text 11"/>
          <p:cNvSpPr/>
          <p:nvPr/>
        </p:nvSpPr>
        <p:spPr>
          <a:xfrm>
            <a:off x="7562088" y="1938528"/>
            <a:ext cx="3886200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80" dirty="0">
                <a:solidFill>
                  <a:srgbClr val="B341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Synthetic benchmark; not Arabic legal or voice-based</a:t>
            </a:r>
            <a:endParaRPr lang="en-US" sz="980" dirty="0"/>
          </a:p>
        </p:txBody>
      </p:sp>
      <p:sp>
        <p:nvSpPr>
          <p:cNvPr id="14" name="Shape 12"/>
          <p:cNvSpPr/>
          <p:nvPr/>
        </p:nvSpPr>
        <p:spPr>
          <a:xfrm>
            <a:off x="548640" y="2432304"/>
            <a:ext cx="11064240" cy="512064"/>
          </a:xfrm>
          <a:prstGeom prst="rect">
            <a:avLst/>
          </a:prstGeom>
          <a:solidFill>
            <a:srgbClr val="EDF1F7"/>
          </a:solidFill>
          <a:ln w="9525">
            <a:solidFill>
              <a:srgbClr val="DCE4F0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658368" y="2450592"/>
            <a:ext cx="1325880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8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[15] 2025</a:t>
            </a:r>
            <a:endParaRPr lang="en-US" sz="980" dirty="0"/>
          </a:p>
        </p:txBody>
      </p:sp>
      <p:sp>
        <p:nvSpPr>
          <p:cNvPr id="16" name="Text 14"/>
          <p:cNvSpPr/>
          <p:nvPr/>
        </p:nvSpPr>
        <p:spPr>
          <a:xfrm>
            <a:off x="2258568" y="2450592"/>
            <a:ext cx="5029200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8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Arabic legal RAG, Moroccan Family Code, clause segmentation</a:t>
            </a:r>
            <a:endParaRPr lang="en-US" sz="980" dirty="0"/>
          </a:p>
        </p:txBody>
      </p:sp>
      <p:sp>
        <p:nvSpPr>
          <p:cNvPr id="17" name="Text 15"/>
          <p:cNvSpPr/>
          <p:nvPr/>
        </p:nvSpPr>
        <p:spPr>
          <a:xfrm>
            <a:off x="7562088" y="2450592"/>
            <a:ext cx="3886200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80" dirty="0">
                <a:solidFill>
                  <a:srgbClr val="B341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Different jurisdiction; no speech or labor-law calculation</a:t>
            </a:r>
            <a:endParaRPr lang="en-US" sz="980" dirty="0"/>
          </a:p>
        </p:txBody>
      </p:sp>
      <p:sp>
        <p:nvSpPr>
          <p:cNvPr id="18" name="Shape 16"/>
          <p:cNvSpPr/>
          <p:nvPr/>
        </p:nvSpPr>
        <p:spPr>
          <a:xfrm>
            <a:off x="548640" y="2944368"/>
            <a:ext cx="11064240" cy="512064"/>
          </a:xfrm>
          <a:prstGeom prst="rect">
            <a:avLst/>
          </a:prstGeom>
          <a:solidFill>
            <a:srgbClr val="FFFFFF"/>
          </a:solidFill>
          <a:ln w="9525">
            <a:solidFill>
              <a:srgbClr val="DCE4F0"/>
            </a:solidFill>
            <a:prstDash val="solid"/>
          </a:ln>
        </p:spPr>
      </p:sp>
      <p:sp>
        <p:nvSpPr>
          <p:cNvPr id="19" name="Text 17"/>
          <p:cNvSpPr/>
          <p:nvPr/>
        </p:nvSpPr>
        <p:spPr>
          <a:xfrm>
            <a:off x="658368" y="2962656"/>
            <a:ext cx="1325880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8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[18] 2025</a:t>
            </a:r>
            <a:endParaRPr lang="en-US" sz="980" dirty="0"/>
          </a:p>
        </p:txBody>
      </p:sp>
      <p:sp>
        <p:nvSpPr>
          <p:cNvPr id="20" name="Text 18"/>
          <p:cNvSpPr/>
          <p:nvPr/>
        </p:nvSpPr>
        <p:spPr>
          <a:xfrm>
            <a:off x="2258568" y="2962656"/>
            <a:ext cx="5029200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8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Survey of deep-learning Arabic QA systems &amp; datasets</a:t>
            </a:r>
            <a:endParaRPr lang="en-US" sz="980" dirty="0"/>
          </a:p>
        </p:txBody>
      </p:sp>
      <p:sp>
        <p:nvSpPr>
          <p:cNvPr id="21" name="Text 19"/>
          <p:cNvSpPr/>
          <p:nvPr/>
        </p:nvSpPr>
        <p:spPr>
          <a:xfrm>
            <a:off x="7562088" y="2962656"/>
            <a:ext cx="3886200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80" dirty="0">
                <a:solidFill>
                  <a:srgbClr val="B341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Survey paper, not a new experimental system</a:t>
            </a:r>
            <a:endParaRPr lang="en-US" sz="980" dirty="0"/>
          </a:p>
        </p:txBody>
      </p:sp>
      <p:sp>
        <p:nvSpPr>
          <p:cNvPr id="22" name="Shape 20"/>
          <p:cNvSpPr/>
          <p:nvPr/>
        </p:nvSpPr>
        <p:spPr>
          <a:xfrm>
            <a:off x="548640" y="3456432"/>
            <a:ext cx="11064240" cy="512064"/>
          </a:xfrm>
          <a:prstGeom prst="rect">
            <a:avLst/>
          </a:prstGeom>
          <a:solidFill>
            <a:srgbClr val="EDF1F7"/>
          </a:solidFill>
          <a:ln w="9525">
            <a:solidFill>
              <a:srgbClr val="DCE4F0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658368" y="3474720"/>
            <a:ext cx="1325880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8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[19] 2025</a:t>
            </a:r>
            <a:endParaRPr lang="en-US" sz="980" dirty="0"/>
          </a:p>
        </p:txBody>
      </p:sp>
      <p:sp>
        <p:nvSpPr>
          <p:cNvPr id="24" name="Text 22"/>
          <p:cNvSpPr/>
          <p:nvPr/>
        </p:nvSpPr>
        <p:spPr>
          <a:xfrm>
            <a:off x="2258568" y="3474720"/>
            <a:ext cx="5029200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8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ALARB — Saudi legal-reasoning benchmark, 13,000+ court cases</a:t>
            </a:r>
            <a:endParaRPr lang="en-US" sz="980" dirty="0"/>
          </a:p>
        </p:txBody>
      </p:sp>
      <p:sp>
        <p:nvSpPr>
          <p:cNvPr id="25" name="Text 23"/>
          <p:cNvSpPr/>
          <p:nvPr/>
        </p:nvSpPr>
        <p:spPr>
          <a:xfrm>
            <a:off x="7562088" y="3474720"/>
            <a:ext cx="3886200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80" dirty="0">
                <a:solidFill>
                  <a:srgbClr val="B341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 voice-agent or RAG service pipeline</a:t>
            </a:r>
            <a:endParaRPr lang="en-US" sz="980" dirty="0"/>
          </a:p>
        </p:txBody>
      </p:sp>
      <p:sp>
        <p:nvSpPr>
          <p:cNvPr id="26" name="Shape 24"/>
          <p:cNvSpPr/>
          <p:nvPr/>
        </p:nvSpPr>
        <p:spPr>
          <a:xfrm>
            <a:off x="548640" y="3968496"/>
            <a:ext cx="11064240" cy="512064"/>
          </a:xfrm>
          <a:prstGeom prst="rect">
            <a:avLst/>
          </a:prstGeom>
          <a:solidFill>
            <a:srgbClr val="FFFFFF"/>
          </a:solidFill>
          <a:ln w="9525">
            <a:solidFill>
              <a:srgbClr val="DCE4F0"/>
            </a:solidFill>
            <a:prstDash val="solid"/>
          </a:ln>
        </p:spPr>
      </p:sp>
      <p:sp>
        <p:nvSpPr>
          <p:cNvPr id="27" name="Text 25"/>
          <p:cNvSpPr/>
          <p:nvPr/>
        </p:nvSpPr>
        <p:spPr>
          <a:xfrm>
            <a:off x="658368" y="3986784"/>
            <a:ext cx="1325880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8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[20] 2025</a:t>
            </a:r>
            <a:endParaRPr lang="en-US" sz="980" dirty="0"/>
          </a:p>
        </p:txBody>
      </p:sp>
      <p:sp>
        <p:nvSpPr>
          <p:cNvPr id="28" name="Text 26"/>
          <p:cNvSpPr/>
          <p:nvPr/>
        </p:nvSpPr>
        <p:spPr>
          <a:xfrm>
            <a:off x="2258568" y="3986784"/>
            <a:ext cx="5029200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8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NEBRAS — agentic RAG for Islamic &amp; legal guidance</a:t>
            </a:r>
            <a:endParaRPr lang="en-US" sz="980" dirty="0"/>
          </a:p>
        </p:txBody>
      </p:sp>
      <p:sp>
        <p:nvSpPr>
          <p:cNvPr id="29" name="Text 27"/>
          <p:cNvSpPr/>
          <p:nvPr/>
        </p:nvSpPr>
        <p:spPr>
          <a:xfrm>
            <a:off x="7562088" y="3986784"/>
            <a:ext cx="3886200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80" dirty="0">
                <a:solidFill>
                  <a:srgbClr val="B341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Master's thesis; different domain, not Saudi Labor Law</a:t>
            </a:r>
            <a:endParaRPr lang="en-US" sz="980" dirty="0"/>
          </a:p>
        </p:txBody>
      </p:sp>
      <p:sp>
        <p:nvSpPr>
          <p:cNvPr id="30" name="Shape 28"/>
          <p:cNvSpPr/>
          <p:nvPr/>
        </p:nvSpPr>
        <p:spPr>
          <a:xfrm>
            <a:off x="548640" y="4480560"/>
            <a:ext cx="11064240" cy="512064"/>
          </a:xfrm>
          <a:prstGeom prst="rect">
            <a:avLst/>
          </a:prstGeom>
          <a:solidFill>
            <a:srgbClr val="EDF1F7"/>
          </a:solidFill>
          <a:ln w="9525">
            <a:solidFill>
              <a:srgbClr val="DCE4F0"/>
            </a:solidFill>
            <a:prstDash val="solid"/>
          </a:ln>
        </p:spPr>
      </p:sp>
      <p:sp>
        <p:nvSpPr>
          <p:cNvPr id="31" name="Text 29"/>
          <p:cNvSpPr/>
          <p:nvPr/>
        </p:nvSpPr>
        <p:spPr>
          <a:xfrm>
            <a:off x="658368" y="4498848"/>
            <a:ext cx="1325880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8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[22] 2025</a:t>
            </a:r>
            <a:endParaRPr lang="en-US" sz="980" dirty="0"/>
          </a:p>
        </p:txBody>
      </p:sp>
      <p:sp>
        <p:nvSpPr>
          <p:cNvPr id="32" name="Text 30"/>
          <p:cNvSpPr/>
          <p:nvPr/>
        </p:nvSpPr>
        <p:spPr>
          <a:xfrm>
            <a:off x="2258568" y="4498848"/>
            <a:ext cx="5029200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8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QU-NLP — Fanar-1-9B + LoRA + RAG, Islamic inheritance</a:t>
            </a:r>
            <a:endParaRPr lang="en-US" sz="980" dirty="0"/>
          </a:p>
        </p:txBody>
      </p:sp>
      <p:sp>
        <p:nvSpPr>
          <p:cNvPr id="33" name="Text 31"/>
          <p:cNvSpPr/>
          <p:nvPr/>
        </p:nvSpPr>
        <p:spPr>
          <a:xfrm>
            <a:off x="7562088" y="4498848"/>
            <a:ext cx="3886200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80" dirty="0">
                <a:solidFill>
                  <a:srgbClr val="B341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Narrow inheritance domain; multiple-choice task only</a:t>
            </a:r>
            <a:endParaRPr lang="en-US" sz="980" dirty="0"/>
          </a:p>
        </p:txBody>
      </p:sp>
      <p:sp>
        <p:nvSpPr>
          <p:cNvPr id="34" name="Shape 32"/>
          <p:cNvSpPr/>
          <p:nvPr/>
        </p:nvSpPr>
        <p:spPr>
          <a:xfrm>
            <a:off x="548640" y="4992624"/>
            <a:ext cx="11064240" cy="512064"/>
          </a:xfrm>
          <a:prstGeom prst="rect">
            <a:avLst/>
          </a:prstGeom>
          <a:solidFill>
            <a:srgbClr val="FFFFFF"/>
          </a:solidFill>
          <a:ln w="9525">
            <a:solidFill>
              <a:srgbClr val="DCE4F0"/>
            </a:solidFill>
            <a:prstDash val="solid"/>
          </a:ln>
        </p:spPr>
      </p:sp>
      <p:sp>
        <p:nvSpPr>
          <p:cNvPr id="35" name="Text 33"/>
          <p:cNvSpPr/>
          <p:nvPr/>
        </p:nvSpPr>
        <p:spPr>
          <a:xfrm>
            <a:off x="658368" y="5010912"/>
            <a:ext cx="1325880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8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[24] 2025</a:t>
            </a:r>
            <a:endParaRPr lang="en-US" sz="980" dirty="0"/>
          </a:p>
        </p:txBody>
      </p:sp>
      <p:sp>
        <p:nvSpPr>
          <p:cNvPr id="36" name="Text 34"/>
          <p:cNvSpPr/>
          <p:nvPr/>
        </p:nvSpPr>
        <p:spPr>
          <a:xfrm>
            <a:off x="2258568" y="5010912"/>
            <a:ext cx="5029200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8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Systematic comparison of Arabic RAG components (chunking, embeddings, reranking)</a:t>
            </a:r>
            <a:endParaRPr lang="en-US" sz="980" dirty="0"/>
          </a:p>
        </p:txBody>
      </p:sp>
      <p:sp>
        <p:nvSpPr>
          <p:cNvPr id="37" name="Text 35"/>
          <p:cNvSpPr/>
          <p:nvPr/>
        </p:nvSpPr>
        <p:spPr>
          <a:xfrm>
            <a:off x="7562088" y="5010912"/>
            <a:ext cx="3886200" cy="47548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80" dirty="0">
                <a:solidFill>
                  <a:srgbClr val="B3412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Not specific to Saudi legal documents — informed this thesis's component choices</a:t>
            </a:r>
            <a:endParaRPr lang="en-US" sz="980" dirty="0"/>
          </a:p>
        </p:txBody>
      </p:sp>
      <p:sp>
        <p:nvSpPr>
          <p:cNvPr id="38" name="Text 36"/>
          <p:cNvSpPr/>
          <p:nvPr/>
        </p:nvSpPr>
        <p:spPr>
          <a:xfrm>
            <a:off x="548640" y="5614416"/>
            <a:ext cx="1106424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b="1" i="1" dirty="0">
                <a:solidFill>
                  <a:srgbClr val="15294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Gap: no reviewed system combines official Saudi Labor Law + HRSD evidence, Arabic speech interaction, hybrid retrieval with reranking, a calibrated reliability gate, and deterministic legal calculation in one evaluated pipeline.</a:t>
            </a:r>
            <a:endParaRPr lang="en-US" sz="1100" dirty="0"/>
          </a:p>
        </p:txBody>
      </p:sp>
      <p:sp>
        <p:nvSpPr>
          <p:cNvPr id="39" name="Text 37"/>
          <p:cNvSpPr/>
          <p:nvPr/>
        </p:nvSpPr>
        <p:spPr>
          <a:xfrm>
            <a:off x="11548872" y="6446520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100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</a:t>
            </a:r>
            <a:endParaRPr lang="en-US" sz="10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20040"/>
            <a:ext cx="100584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b="1" spc="200" kern="0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CHAPTER 2 · OUR POSITIONING</a:t>
            </a:r>
            <a:endParaRPr lang="en-US" sz="1150" dirty="0"/>
          </a:p>
        </p:txBody>
      </p:sp>
      <p:sp>
        <p:nvSpPr>
          <p:cNvPr id="3" name="Text 1"/>
          <p:cNvSpPr/>
          <p:nvPr/>
        </p:nvSpPr>
        <p:spPr>
          <a:xfrm>
            <a:off x="548640" y="603504"/>
            <a:ext cx="11155680" cy="6583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50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One Unified Pipeline, Not a Fragment</a:t>
            </a:r>
            <a:endParaRPr lang="en-US" sz="2500" dirty="0"/>
          </a:p>
        </p:txBody>
      </p:sp>
      <p:sp>
        <p:nvSpPr>
          <p:cNvPr id="4" name="Text 2"/>
          <p:cNvSpPr/>
          <p:nvPr/>
        </p:nvSpPr>
        <p:spPr>
          <a:xfrm>
            <a:off x="548640" y="1280160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i="1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Prior work each solves one piece. This thesis integrates every capability into a single evaluable Arabic voice pipeline.</a:t>
            </a:r>
            <a:endParaRPr lang="en-US" sz="1050" dirty="0"/>
          </a:p>
        </p:txBody>
      </p:sp>
      <p:sp>
        <p:nvSpPr>
          <p:cNvPr id="5" name="Text 3"/>
          <p:cNvSpPr/>
          <p:nvPr/>
        </p:nvSpPr>
        <p:spPr>
          <a:xfrm>
            <a:off x="2880360" y="1481328"/>
            <a:ext cx="116128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740" b="1" dirty="0">
                <a:solidFill>
                  <a:srgbClr val="15294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Arabic</a:t>
            </a:r>
            <a:endParaRPr lang="en-US" sz="740" dirty="0"/>
          </a:p>
          <a:p>
            <a:pPr algn="ctr" indent="0" marL="0">
              <a:buNone/>
            </a:pPr>
            <a:r>
              <a:rPr lang="en-US" sz="740" b="1" dirty="0">
                <a:solidFill>
                  <a:srgbClr val="15294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ASR</a:t>
            </a:r>
            <a:endParaRPr lang="en-US" sz="740" dirty="0"/>
          </a:p>
        </p:txBody>
      </p:sp>
      <p:sp>
        <p:nvSpPr>
          <p:cNvPr id="6" name="Text 4"/>
          <p:cNvSpPr/>
          <p:nvPr/>
        </p:nvSpPr>
        <p:spPr>
          <a:xfrm>
            <a:off x="4078224" y="1481328"/>
            <a:ext cx="116128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740" b="1" dirty="0">
                <a:solidFill>
                  <a:srgbClr val="15294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RAG</a:t>
            </a:r>
            <a:endParaRPr lang="en-US" sz="740" dirty="0"/>
          </a:p>
          <a:p>
            <a:pPr algn="ctr" indent="0" marL="0">
              <a:buNone/>
            </a:pPr>
            <a:r>
              <a:rPr lang="en-US" sz="740" b="1" dirty="0">
                <a:solidFill>
                  <a:srgbClr val="15294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Grounding</a:t>
            </a:r>
            <a:endParaRPr lang="en-US" sz="740" dirty="0"/>
          </a:p>
        </p:txBody>
      </p:sp>
      <p:sp>
        <p:nvSpPr>
          <p:cNvPr id="7" name="Text 5"/>
          <p:cNvSpPr/>
          <p:nvPr/>
        </p:nvSpPr>
        <p:spPr>
          <a:xfrm>
            <a:off x="5276088" y="1481328"/>
            <a:ext cx="116128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740" b="1" dirty="0">
                <a:solidFill>
                  <a:srgbClr val="15294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Legal</a:t>
            </a:r>
            <a:endParaRPr lang="en-US" sz="740" dirty="0"/>
          </a:p>
          <a:p>
            <a:pPr algn="ctr" indent="0" marL="0">
              <a:buNone/>
            </a:pPr>
            <a:r>
              <a:rPr lang="en-US" sz="740" b="1" dirty="0">
                <a:solidFill>
                  <a:srgbClr val="15294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Domain</a:t>
            </a:r>
            <a:endParaRPr lang="en-US" sz="740" dirty="0"/>
          </a:p>
        </p:txBody>
      </p:sp>
      <p:sp>
        <p:nvSpPr>
          <p:cNvPr id="8" name="Text 6"/>
          <p:cNvSpPr/>
          <p:nvPr/>
        </p:nvSpPr>
        <p:spPr>
          <a:xfrm>
            <a:off x="6473952" y="1481328"/>
            <a:ext cx="116128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740" b="1" dirty="0">
                <a:solidFill>
                  <a:srgbClr val="15294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Reliability</a:t>
            </a:r>
            <a:endParaRPr lang="en-US" sz="740" dirty="0"/>
          </a:p>
          <a:p>
            <a:pPr algn="ctr" indent="0" marL="0">
              <a:buNone/>
            </a:pPr>
            <a:r>
              <a:rPr lang="en-US" sz="740" b="1" dirty="0">
                <a:solidFill>
                  <a:srgbClr val="15294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Gating</a:t>
            </a:r>
            <a:endParaRPr lang="en-US" sz="740" dirty="0"/>
          </a:p>
        </p:txBody>
      </p:sp>
      <p:sp>
        <p:nvSpPr>
          <p:cNvPr id="9" name="Text 7"/>
          <p:cNvSpPr/>
          <p:nvPr/>
        </p:nvSpPr>
        <p:spPr>
          <a:xfrm>
            <a:off x="7671816" y="1481328"/>
            <a:ext cx="116128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740" b="1" dirty="0">
                <a:solidFill>
                  <a:srgbClr val="15294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Deterministic</a:t>
            </a:r>
            <a:endParaRPr lang="en-US" sz="740" dirty="0"/>
          </a:p>
          <a:p>
            <a:pPr algn="ctr" indent="0" marL="0">
              <a:buNone/>
            </a:pPr>
            <a:r>
              <a:rPr lang="en-US" sz="740" b="1" dirty="0">
                <a:solidFill>
                  <a:srgbClr val="15294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Calculation</a:t>
            </a:r>
            <a:endParaRPr lang="en-US" sz="740" dirty="0"/>
          </a:p>
        </p:txBody>
      </p:sp>
      <p:sp>
        <p:nvSpPr>
          <p:cNvPr id="10" name="Text 8"/>
          <p:cNvSpPr/>
          <p:nvPr/>
        </p:nvSpPr>
        <p:spPr>
          <a:xfrm>
            <a:off x="8869680" y="1481328"/>
            <a:ext cx="116128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740" b="1" dirty="0">
                <a:solidFill>
                  <a:srgbClr val="15294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Arabic</a:t>
            </a:r>
            <a:endParaRPr lang="en-US" sz="740" dirty="0"/>
          </a:p>
          <a:p>
            <a:pPr algn="ctr" indent="0" marL="0">
              <a:buNone/>
            </a:pPr>
            <a:r>
              <a:rPr lang="en-US" sz="740" b="1" dirty="0">
                <a:solidFill>
                  <a:srgbClr val="15294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TTS</a:t>
            </a:r>
            <a:endParaRPr lang="en-US" sz="740" dirty="0"/>
          </a:p>
        </p:txBody>
      </p:sp>
      <p:sp>
        <p:nvSpPr>
          <p:cNvPr id="11" name="Text 9"/>
          <p:cNvSpPr/>
          <p:nvPr/>
        </p:nvSpPr>
        <p:spPr>
          <a:xfrm>
            <a:off x="10067544" y="1481328"/>
            <a:ext cx="116128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740" b="1" dirty="0">
                <a:solidFill>
                  <a:srgbClr val="15294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Multilingual</a:t>
            </a:r>
            <a:endParaRPr lang="en-US" sz="740" dirty="0"/>
          </a:p>
          <a:p>
            <a:pPr algn="ctr" indent="0" marL="0">
              <a:buNone/>
            </a:pPr>
            <a:r>
              <a:rPr lang="en-US" sz="740" b="1" dirty="0">
                <a:solidFill>
                  <a:srgbClr val="15294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Embeddings</a:t>
            </a:r>
            <a:endParaRPr lang="en-US" sz="740" dirty="0"/>
          </a:p>
        </p:txBody>
      </p:sp>
      <p:sp>
        <p:nvSpPr>
          <p:cNvPr id="12" name="Shape 10"/>
          <p:cNvSpPr/>
          <p:nvPr/>
        </p:nvSpPr>
        <p:spPr>
          <a:xfrm>
            <a:off x="548640" y="1847088"/>
            <a:ext cx="10716768" cy="254203"/>
          </a:xfrm>
          <a:prstGeom prst="rect">
            <a:avLst/>
          </a:prstGeom>
          <a:solidFill>
            <a:srgbClr val="FFFFFF"/>
          </a:solidFill>
          <a:ln w="6350">
            <a:solidFill>
              <a:srgbClr val="DCE4F0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640080" y="1847088"/>
            <a:ext cx="2148840" cy="25420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1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Arabic ASR [10],[11]</a:t>
            </a:r>
            <a:endParaRPr lang="en-US" sz="810" dirty="0"/>
          </a:p>
        </p:txBody>
      </p:sp>
      <p:sp>
        <p:nvSpPr>
          <p:cNvPr id="14" name="Text 12"/>
          <p:cNvSpPr/>
          <p:nvPr/>
        </p:nvSpPr>
        <p:spPr>
          <a:xfrm>
            <a:off x="2880360" y="1847088"/>
            <a:ext cx="1197864" cy="25420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2E7D5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1000" dirty="0"/>
          </a:p>
        </p:txBody>
      </p:sp>
      <p:sp>
        <p:nvSpPr>
          <p:cNvPr id="15" name="Text 13"/>
          <p:cNvSpPr/>
          <p:nvPr/>
        </p:nvSpPr>
        <p:spPr>
          <a:xfrm>
            <a:off x="4078224" y="1847088"/>
            <a:ext cx="1197864" cy="25420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C6CC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–</a:t>
            </a:r>
            <a:endParaRPr lang="en-US" sz="1000" dirty="0"/>
          </a:p>
        </p:txBody>
      </p:sp>
      <p:sp>
        <p:nvSpPr>
          <p:cNvPr id="16" name="Text 14"/>
          <p:cNvSpPr/>
          <p:nvPr/>
        </p:nvSpPr>
        <p:spPr>
          <a:xfrm>
            <a:off x="5276088" y="1847088"/>
            <a:ext cx="1197864" cy="25420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C6CC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–</a:t>
            </a:r>
            <a:endParaRPr lang="en-US" sz="1000" dirty="0"/>
          </a:p>
        </p:txBody>
      </p:sp>
      <p:sp>
        <p:nvSpPr>
          <p:cNvPr id="17" name="Text 15"/>
          <p:cNvSpPr/>
          <p:nvPr/>
        </p:nvSpPr>
        <p:spPr>
          <a:xfrm>
            <a:off x="6473952" y="1847088"/>
            <a:ext cx="1197864" cy="25420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C6CC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–</a:t>
            </a:r>
            <a:endParaRPr lang="en-US" sz="1000" dirty="0"/>
          </a:p>
        </p:txBody>
      </p:sp>
      <p:sp>
        <p:nvSpPr>
          <p:cNvPr id="18" name="Text 16"/>
          <p:cNvSpPr/>
          <p:nvPr/>
        </p:nvSpPr>
        <p:spPr>
          <a:xfrm>
            <a:off x="7671816" y="1847088"/>
            <a:ext cx="1197864" cy="25420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C6CC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–</a:t>
            </a:r>
            <a:endParaRPr lang="en-US" sz="1000" dirty="0"/>
          </a:p>
        </p:txBody>
      </p:sp>
      <p:sp>
        <p:nvSpPr>
          <p:cNvPr id="19" name="Text 17"/>
          <p:cNvSpPr/>
          <p:nvPr/>
        </p:nvSpPr>
        <p:spPr>
          <a:xfrm>
            <a:off x="8869680" y="1847088"/>
            <a:ext cx="1197864" cy="25420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C6CC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–</a:t>
            </a:r>
            <a:endParaRPr lang="en-US" sz="1000" dirty="0"/>
          </a:p>
        </p:txBody>
      </p:sp>
      <p:sp>
        <p:nvSpPr>
          <p:cNvPr id="20" name="Text 18"/>
          <p:cNvSpPr/>
          <p:nvPr/>
        </p:nvSpPr>
        <p:spPr>
          <a:xfrm>
            <a:off x="10067544" y="1847088"/>
            <a:ext cx="1197864" cy="25420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2E7D5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1000" dirty="0"/>
          </a:p>
        </p:txBody>
      </p:sp>
      <p:sp>
        <p:nvSpPr>
          <p:cNvPr id="21" name="Shape 19"/>
          <p:cNvSpPr/>
          <p:nvPr/>
        </p:nvSpPr>
        <p:spPr>
          <a:xfrm>
            <a:off x="548640" y="2101291"/>
            <a:ext cx="10716768" cy="254203"/>
          </a:xfrm>
          <a:prstGeom prst="rect">
            <a:avLst/>
          </a:prstGeom>
          <a:solidFill>
            <a:srgbClr val="EDF1F7"/>
          </a:solidFill>
          <a:ln w="6350">
            <a:solidFill>
              <a:srgbClr val="DCE4F0"/>
            </a:solidFill>
            <a:prstDash val="solid"/>
          </a:ln>
        </p:spPr>
      </p:sp>
      <p:sp>
        <p:nvSpPr>
          <p:cNvPr id="22" name="Text 20"/>
          <p:cNvSpPr/>
          <p:nvPr/>
        </p:nvSpPr>
        <p:spPr>
          <a:xfrm>
            <a:off x="640080" y="2101291"/>
            <a:ext cx="2148840" cy="25420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1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Telecom IVR [12]</a:t>
            </a:r>
            <a:endParaRPr lang="en-US" sz="810" dirty="0"/>
          </a:p>
        </p:txBody>
      </p:sp>
      <p:sp>
        <p:nvSpPr>
          <p:cNvPr id="23" name="Text 21"/>
          <p:cNvSpPr/>
          <p:nvPr/>
        </p:nvSpPr>
        <p:spPr>
          <a:xfrm>
            <a:off x="2880360" y="2101291"/>
            <a:ext cx="1197864" cy="25420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2E7D5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1000" dirty="0"/>
          </a:p>
        </p:txBody>
      </p:sp>
      <p:sp>
        <p:nvSpPr>
          <p:cNvPr id="24" name="Text 22"/>
          <p:cNvSpPr/>
          <p:nvPr/>
        </p:nvSpPr>
        <p:spPr>
          <a:xfrm>
            <a:off x="4078224" y="2101291"/>
            <a:ext cx="1197864" cy="25420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2E7D5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1000" dirty="0"/>
          </a:p>
        </p:txBody>
      </p:sp>
      <p:sp>
        <p:nvSpPr>
          <p:cNvPr id="25" name="Text 23"/>
          <p:cNvSpPr/>
          <p:nvPr/>
        </p:nvSpPr>
        <p:spPr>
          <a:xfrm>
            <a:off x="5276088" y="2101291"/>
            <a:ext cx="1197864" cy="25420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C6CC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–</a:t>
            </a:r>
            <a:endParaRPr lang="en-US" sz="1000" dirty="0"/>
          </a:p>
        </p:txBody>
      </p:sp>
      <p:sp>
        <p:nvSpPr>
          <p:cNvPr id="26" name="Text 24"/>
          <p:cNvSpPr/>
          <p:nvPr/>
        </p:nvSpPr>
        <p:spPr>
          <a:xfrm>
            <a:off x="6473952" y="2101291"/>
            <a:ext cx="1197864" cy="25420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C6CC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–</a:t>
            </a:r>
            <a:endParaRPr lang="en-US" sz="1000" dirty="0"/>
          </a:p>
        </p:txBody>
      </p:sp>
      <p:sp>
        <p:nvSpPr>
          <p:cNvPr id="27" name="Text 25"/>
          <p:cNvSpPr/>
          <p:nvPr/>
        </p:nvSpPr>
        <p:spPr>
          <a:xfrm>
            <a:off x="7671816" y="2101291"/>
            <a:ext cx="1197864" cy="25420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C6CC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–</a:t>
            </a:r>
            <a:endParaRPr lang="en-US" sz="1000" dirty="0"/>
          </a:p>
        </p:txBody>
      </p:sp>
      <p:sp>
        <p:nvSpPr>
          <p:cNvPr id="28" name="Text 26"/>
          <p:cNvSpPr/>
          <p:nvPr/>
        </p:nvSpPr>
        <p:spPr>
          <a:xfrm>
            <a:off x="8869680" y="2101291"/>
            <a:ext cx="1197864" cy="25420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2E7D5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1000" dirty="0"/>
          </a:p>
        </p:txBody>
      </p:sp>
      <p:sp>
        <p:nvSpPr>
          <p:cNvPr id="29" name="Text 27"/>
          <p:cNvSpPr/>
          <p:nvPr/>
        </p:nvSpPr>
        <p:spPr>
          <a:xfrm>
            <a:off x="10067544" y="2101291"/>
            <a:ext cx="1197864" cy="25420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C6CC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–</a:t>
            </a:r>
            <a:endParaRPr lang="en-US" sz="1000" dirty="0"/>
          </a:p>
        </p:txBody>
      </p:sp>
      <p:sp>
        <p:nvSpPr>
          <p:cNvPr id="30" name="Shape 28"/>
          <p:cNvSpPr/>
          <p:nvPr/>
        </p:nvSpPr>
        <p:spPr>
          <a:xfrm>
            <a:off x="548640" y="2355494"/>
            <a:ext cx="10716768" cy="254203"/>
          </a:xfrm>
          <a:prstGeom prst="rect">
            <a:avLst/>
          </a:prstGeom>
          <a:solidFill>
            <a:srgbClr val="FFFFFF"/>
          </a:solidFill>
          <a:ln w="6350">
            <a:solidFill>
              <a:srgbClr val="DCE4F0"/>
            </a:solidFill>
            <a:prstDash val="solid"/>
          </a:ln>
        </p:spPr>
      </p:sp>
      <p:sp>
        <p:nvSpPr>
          <p:cNvPr id="31" name="Text 29"/>
          <p:cNvSpPr/>
          <p:nvPr/>
        </p:nvSpPr>
        <p:spPr>
          <a:xfrm>
            <a:off x="640080" y="2355494"/>
            <a:ext cx="2148840" cy="25420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1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SpeechGPT [13]</a:t>
            </a:r>
            <a:endParaRPr lang="en-US" sz="810" dirty="0"/>
          </a:p>
        </p:txBody>
      </p:sp>
      <p:sp>
        <p:nvSpPr>
          <p:cNvPr id="32" name="Text 30"/>
          <p:cNvSpPr/>
          <p:nvPr/>
        </p:nvSpPr>
        <p:spPr>
          <a:xfrm>
            <a:off x="2880360" y="2355494"/>
            <a:ext cx="1197864" cy="25420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2E7D5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1000" dirty="0"/>
          </a:p>
        </p:txBody>
      </p:sp>
      <p:sp>
        <p:nvSpPr>
          <p:cNvPr id="33" name="Text 31"/>
          <p:cNvSpPr/>
          <p:nvPr/>
        </p:nvSpPr>
        <p:spPr>
          <a:xfrm>
            <a:off x="4078224" y="2355494"/>
            <a:ext cx="1197864" cy="25420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C6CC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–</a:t>
            </a:r>
            <a:endParaRPr lang="en-US" sz="1000" dirty="0"/>
          </a:p>
        </p:txBody>
      </p:sp>
      <p:sp>
        <p:nvSpPr>
          <p:cNvPr id="34" name="Text 32"/>
          <p:cNvSpPr/>
          <p:nvPr/>
        </p:nvSpPr>
        <p:spPr>
          <a:xfrm>
            <a:off x="5276088" y="2355494"/>
            <a:ext cx="1197864" cy="25420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C6CC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–</a:t>
            </a:r>
            <a:endParaRPr lang="en-US" sz="1000" dirty="0"/>
          </a:p>
        </p:txBody>
      </p:sp>
      <p:sp>
        <p:nvSpPr>
          <p:cNvPr id="35" name="Text 33"/>
          <p:cNvSpPr/>
          <p:nvPr/>
        </p:nvSpPr>
        <p:spPr>
          <a:xfrm>
            <a:off x="6473952" y="2355494"/>
            <a:ext cx="1197864" cy="25420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C6CC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–</a:t>
            </a:r>
            <a:endParaRPr lang="en-US" sz="1000" dirty="0"/>
          </a:p>
        </p:txBody>
      </p:sp>
      <p:sp>
        <p:nvSpPr>
          <p:cNvPr id="36" name="Text 34"/>
          <p:cNvSpPr/>
          <p:nvPr/>
        </p:nvSpPr>
        <p:spPr>
          <a:xfrm>
            <a:off x="7671816" y="2355494"/>
            <a:ext cx="1197864" cy="25420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C6CC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–</a:t>
            </a:r>
            <a:endParaRPr lang="en-US" sz="1000" dirty="0"/>
          </a:p>
        </p:txBody>
      </p:sp>
      <p:sp>
        <p:nvSpPr>
          <p:cNvPr id="37" name="Text 35"/>
          <p:cNvSpPr/>
          <p:nvPr/>
        </p:nvSpPr>
        <p:spPr>
          <a:xfrm>
            <a:off x="8869680" y="2355494"/>
            <a:ext cx="1197864" cy="25420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2E7D5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1000" dirty="0"/>
          </a:p>
        </p:txBody>
      </p:sp>
      <p:sp>
        <p:nvSpPr>
          <p:cNvPr id="38" name="Text 36"/>
          <p:cNvSpPr/>
          <p:nvPr/>
        </p:nvSpPr>
        <p:spPr>
          <a:xfrm>
            <a:off x="10067544" y="2355494"/>
            <a:ext cx="1197864" cy="25420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C6CC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–</a:t>
            </a:r>
            <a:endParaRPr lang="en-US" sz="1000" dirty="0"/>
          </a:p>
        </p:txBody>
      </p:sp>
      <p:sp>
        <p:nvSpPr>
          <p:cNvPr id="39" name="Shape 37"/>
          <p:cNvSpPr/>
          <p:nvPr/>
        </p:nvSpPr>
        <p:spPr>
          <a:xfrm>
            <a:off x="548640" y="2609698"/>
            <a:ext cx="10716768" cy="254203"/>
          </a:xfrm>
          <a:prstGeom prst="rect">
            <a:avLst/>
          </a:prstGeom>
          <a:solidFill>
            <a:srgbClr val="EDF1F7"/>
          </a:solidFill>
          <a:ln w="6350">
            <a:solidFill>
              <a:srgbClr val="DCE4F0"/>
            </a:solidFill>
            <a:prstDash val="solid"/>
          </a:ln>
        </p:spPr>
      </p:sp>
      <p:sp>
        <p:nvSpPr>
          <p:cNvPr id="40" name="Text 38"/>
          <p:cNvSpPr/>
          <p:nvPr/>
        </p:nvSpPr>
        <p:spPr>
          <a:xfrm>
            <a:off x="640080" y="2609698"/>
            <a:ext cx="2148840" cy="25420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1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RAGentA [14]</a:t>
            </a:r>
            <a:endParaRPr lang="en-US" sz="810" dirty="0"/>
          </a:p>
        </p:txBody>
      </p:sp>
      <p:sp>
        <p:nvSpPr>
          <p:cNvPr id="41" name="Text 39"/>
          <p:cNvSpPr/>
          <p:nvPr/>
        </p:nvSpPr>
        <p:spPr>
          <a:xfrm>
            <a:off x="2880360" y="2609698"/>
            <a:ext cx="1197864" cy="25420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C6CC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–</a:t>
            </a:r>
            <a:endParaRPr lang="en-US" sz="1000" dirty="0"/>
          </a:p>
        </p:txBody>
      </p:sp>
      <p:sp>
        <p:nvSpPr>
          <p:cNvPr id="42" name="Text 40"/>
          <p:cNvSpPr/>
          <p:nvPr/>
        </p:nvSpPr>
        <p:spPr>
          <a:xfrm>
            <a:off x="4078224" y="2609698"/>
            <a:ext cx="1197864" cy="25420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2E7D5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1000" dirty="0"/>
          </a:p>
        </p:txBody>
      </p:sp>
      <p:sp>
        <p:nvSpPr>
          <p:cNvPr id="43" name="Text 41"/>
          <p:cNvSpPr/>
          <p:nvPr/>
        </p:nvSpPr>
        <p:spPr>
          <a:xfrm>
            <a:off x="5276088" y="2609698"/>
            <a:ext cx="1197864" cy="25420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C6CC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–</a:t>
            </a:r>
            <a:endParaRPr lang="en-US" sz="1000" dirty="0"/>
          </a:p>
        </p:txBody>
      </p:sp>
      <p:sp>
        <p:nvSpPr>
          <p:cNvPr id="44" name="Text 42"/>
          <p:cNvSpPr/>
          <p:nvPr/>
        </p:nvSpPr>
        <p:spPr>
          <a:xfrm>
            <a:off x="6473952" y="2609698"/>
            <a:ext cx="1197864" cy="25420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2E7D5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1000" dirty="0"/>
          </a:p>
        </p:txBody>
      </p:sp>
      <p:sp>
        <p:nvSpPr>
          <p:cNvPr id="45" name="Text 43"/>
          <p:cNvSpPr/>
          <p:nvPr/>
        </p:nvSpPr>
        <p:spPr>
          <a:xfrm>
            <a:off x="7671816" y="2609698"/>
            <a:ext cx="1197864" cy="25420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C6CC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–</a:t>
            </a:r>
            <a:endParaRPr lang="en-US" sz="1000" dirty="0"/>
          </a:p>
        </p:txBody>
      </p:sp>
      <p:sp>
        <p:nvSpPr>
          <p:cNvPr id="46" name="Text 44"/>
          <p:cNvSpPr/>
          <p:nvPr/>
        </p:nvSpPr>
        <p:spPr>
          <a:xfrm>
            <a:off x="8869680" y="2609698"/>
            <a:ext cx="1197864" cy="25420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C6CC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–</a:t>
            </a:r>
            <a:endParaRPr lang="en-US" sz="1000" dirty="0"/>
          </a:p>
        </p:txBody>
      </p:sp>
      <p:sp>
        <p:nvSpPr>
          <p:cNvPr id="47" name="Text 45"/>
          <p:cNvSpPr/>
          <p:nvPr/>
        </p:nvSpPr>
        <p:spPr>
          <a:xfrm>
            <a:off x="10067544" y="2609698"/>
            <a:ext cx="1197864" cy="25420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2E7D5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1000" dirty="0"/>
          </a:p>
        </p:txBody>
      </p:sp>
      <p:sp>
        <p:nvSpPr>
          <p:cNvPr id="48" name="Shape 46"/>
          <p:cNvSpPr/>
          <p:nvPr/>
        </p:nvSpPr>
        <p:spPr>
          <a:xfrm>
            <a:off x="548640" y="2863901"/>
            <a:ext cx="10716768" cy="254203"/>
          </a:xfrm>
          <a:prstGeom prst="rect">
            <a:avLst/>
          </a:prstGeom>
          <a:solidFill>
            <a:srgbClr val="FFFFFF"/>
          </a:solidFill>
          <a:ln w="6350">
            <a:solidFill>
              <a:srgbClr val="DCE4F0"/>
            </a:solidFill>
            <a:prstDash val="solid"/>
          </a:ln>
        </p:spPr>
      </p:sp>
      <p:sp>
        <p:nvSpPr>
          <p:cNvPr id="49" name="Text 47"/>
          <p:cNvSpPr/>
          <p:nvPr/>
        </p:nvSpPr>
        <p:spPr>
          <a:xfrm>
            <a:off x="640080" y="2863901"/>
            <a:ext cx="2148840" cy="25420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1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Moroccan RAG [15]</a:t>
            </a:r>
            <a:endParaRPr lang="en-US" sz="810" dirty="0"/>
          </a:p>
        </p:txBody>
      </p:sp>
      <p:sp>
        <p:nvSpPr>
          <p:cNvPr id="50" name="Text 48"/>
          <p:cNvSpPr/>
          <p:nvPr/>
        </p:nvSpPr>
        <p:spPr>
          <a:xfrm>
            <a:off x="2880360" y="2863901"/>
            <a:ext cx="1197864" cy="25420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C6CC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–</a:t>
            </a:r>
            <a:endParaRPr lang="en-US" sz="1000" dirty="0"/>
          </a:p>
        </p:txBody>
      </p:sp>
      <p:sp>
        <p:nvSpPr>
          <p:cNvPr id="51" name="Text 49"/>
          <p:cNvSpPr/>
          <p:nvPr/>
        </p:nvSpPr>
        <p:spPr>
          <a:xfrm>
            <a:off x="4078224" y="2863901"/>
            <a:ext cx="1197864" cy="25420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2E7D5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1000" dirty="0"/>
          </a:p>
        </p:txBody>
      </p:sp>
      <p:sp>
        <p:nvSpPr>
          <p:cNvPr id="52" name="Text 50"/>
          <p:cNvSpPr/>
          <p:nvPr/>
        </p:nvSpPr>
        <p:spPr>
          <a:xfrm>
            <a:off x="5276088" y="2863901"/>
            <a:ext cx="1197864" cy="25420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2E7D5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1000" dirty="0"/>
          </a:p>
        </p:txBody>
      </p:sp>
      <p:sp>
        <p:nvSpPr>
          <p:cNvPr id="53" name="Text 51"/>
          <p:cNvSpPr/>
          <p:nvPr/>
        </p:nvSpPr>
        <p:spPr>
          <a:xfrm>
            <a:off x="6473952" y="2863901"/>
            <a:ext cx="1197864" cy="25420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C6CC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–</a:t>
            </a:r>
            <a:endParaRPr lang="en-US" sz="1000" dirty="0"/>
          </a:p>
        </p:txBody>
      </p:sp>
      <p:sp>
        <p:nvSpPr>
          <p:cNvPr id="54" name="Text 52"/>
          <p:cNvSpPr/>
          <p:nvPr/>
        </p:nvSpPr>
        <p:spPr>
          <a:xfrm>
            <a:off x="7671816" y="2863901"/>
            <a:ext cx="1197864" cy="25420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C6CC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–</a:t>
            </a:r>
            <a:endParaRPr lang="en-US" sz="1000" dirty="0"/>
          </a:p>
        </p:txBody>
      </p:sp>
      <p:sp>
        <p:nvSpPr>
          <p:cNvPr id="55" name="Text 53"/>
          <p:cNvSpPr/>
          <p:nvPr/>
        </p:nvSpPr>
        <p:spPr>
          <a:xfrm>
            <a:off x="8869680" y="2863901"/>
            <a:ext cx="1197864" cy="25420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C6CC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–</a:t>
            </a:r>
            <a:endParaRPr lang="en-US" sz="1000" dirty="0"/>
          </a:p>
        </p:txBody>
      </p:sp>
      <p:sp>
        <p:nvSpPr>
          <p:cNvPr id="56" name="Text 54"/>
          <p:cNvSpPr/>
          <p:nvPr/>
        </p:nvSpPr>
        <p:spPr>
          <a:xfrm>
            <a:off x="10067544" y="2863901"/>
            <a:ext cx="1197864" cy="25420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2E7D5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1000" dirty="0"/>
          </a:p>
        </p:txBody>
      </p:sp>
      <p:sp>
        <p:nvSpPr>
          <p:cNvPr id="57" name="Shape 55"/>
          <p:cNvSpPr/>
          <p:nvPr/>
        </p:nvSpPr>
        <p:spPr>
          <a:xfrm>
            <a:off x="548640" y="3118104"/>
            <a:ext cx="10716768" cy="254203"/>
          </a:xfrm>
          <a:prstGeom prst="rect">
            <a:avLst/>
          </a:prstGeom>
          <a:solidFill>
            <a:srgbClr val="EDF1F7"/>
          </a:solidFill>
          <a:ln w="6350">
            <a:solidFill>
              <a:srgbClr val="DCE4F0"/>
            </a:solidFill>
            <a:prstDash val="solid"/>
          </a:ln>
        </p:spPr>
      </p:sp>
      <p:sp>
        <p:nvSpPr>
          <p:cNvPr id="58" name="Text 56"/>
          <p:cNvSpPr/>
          <p:nvPr/>
        </p:nvSpPr>
        <p:spPr>
          <a:xfrm>
            <a:off x="640080" y="3118104"/>
            <a:ext cx="2148840" cy="25420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1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CTC-TTS [16]</a:t>
            </a:r>
            <a:endParaRPr lang="en-US" sz="810" dirty="0"/>
          </a:p>
        </p:txBody>
      </p:sp>
      <p:sp>
        <p:nvSpPr>
          <p:cNvPr id="59" name="Text 57"/>
          <p:cNvSpPr/>
          <p:nvPr/>
        </p:nvSpPr>
        <p:spPr>
          <a:xfrm>
            <a:off x="2880360" y="3118104"/>
            <a:ext cx="1197864" cy="25420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C6CC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–</a:t>
            </a:r>
            <a:endParaRPr lang="en-US" sz="1000" dirty="0"/>
          </a:p>
        </p:txBody>
      </p:sp>
      <p:sp>
        <p:nvSpPr>
          <p:cNvPr id="60" name="Text 58"/>
          <p:cNvSpPr/>
          <p:nvPr/>
        </p:nvSpPr>
        <p:spPr>
          <a:xfrm>
            <a:off x="4078224" y="3118104"/>
            <a:ext cx="1197864" cy="25420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C6CC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–</a:t>
            </a:r>
            <a:endParaRPr lang="en-US" sz="1000" dirty="0"/>
          </a:p>
        </p:txBody>
      </p:sp>
      <p:sp>
        <p:nvSpPr>
          <p:cNvPr id="61" name="Text 59"/>
          <p:cNvSpPr/>
          <p:nvPr/>
        </p:nvSpPr>
        <p:spPr>
          <a:xfrm>
            <a:off x="5276088" y="3118104"/>
            <a:ext cx="1197864" cy="25420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C6CC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–</a:t>
            </a:r>
            <a:endParaRPr lang="en-US" sz="1000" dirty="0"/>
          </a:p>
        </p:txBody>
      </p:sp>
      <p:sp>
        <p:nvSpPr>
          <p:cNvPr id="62" name="Text 60"/>
          <p:cNvSpPr/>
          <p:nvPr/>
        </p:nvSpPr>
        <p:spPr>
          <a:xfrm>
            <a:off x="6473952" y="3118104"/>
            <a:ext cx="1197864" cy="25420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C6CC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–</a:t>
            </a:r>
            <a:endParaRPr lang="en-US" sz="1000" dirty="0"/>
          </a:p>
        </p:txBody>
      </p:sp>
      <p:sp>
        <p:nvSpPr>
          <p:cNvPr id="63" name="Text 61"/>
          <p:cNvSpPr/>
          <p:nvPr/>
        </p:nvSpPr>
        <p:spPr>
          <a:xfrm>
            <a:off x="7671816" y="3118104"/>
            <a:ext cx="1197864" cy="25420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C6CC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–</a:t>
            </a:r>
            <a:endParaRPr lang="en-US" sz="1000" dirty="0"/>
          </a:p>
        </p:txBody>
      </p:sp>
      <p:sp>
        <p:nvSpPr>
          <p:cNvPr id="64" name="Text 62"/>
          <p:cNvSpPr/>
          <p:nvPr/>
        </p:nvSpPr>
        <p:spPr>
          <a:xfrm>
            <a:off x="8869680" y="3118104"/>
            <a:ext cx="1197864" cy="25420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2E7D5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1000" dirty="0"/>
          </a:p>
        </p:txBody>
      </p:sp>
      <p:sp>
        <p:nvSpPr>
          <p:cNvPr id="65" name="Text 63"/>
          <p:cNvSpPr/>
          <p:nvPr/>
        </p:nvSpPr>
        <p:spPr>
          <a:xfrm>
            <a:off x="10067544" y="3118104"/>
            <a:ext cx="1197864" cy="25420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C6CC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–</a:t>
            </a:r>
            <a:endParaRPr lang="en-US" sz="1000" dirty="0"/>
          </a:p>
        </p:txBody>
      </p:sp>
      <p:sp>
        <p:nvSpPr>
          <p:cNvPr id="66" name="Shape 64"/>
          <p:cNvSpPr/>
          <p:nvPr/>
        </p:nvSpPr>
        <p:spPr>
          <a:xfrm>
            <a:off x="548640" y="3372307"/>
            <a:ext cx="10716768" cy="254203"/>
          </a:xfrm>
          <a:prstGeom prst="rect">
            <a:avLst/>
          </a:prstGeom>
          <a:solidFill>
            <a:srgbClr val="FFFFFF"/>
          </a:solidFill>
          <a:ln w="6350">
            <a:solidFill>
              <a:srgbClr val="DCE4F0"/>
            </a:solidFill>
            <a:prstDash val="solid"/>
          </a:ln>
        </p:spPr>
      </p:sp>
      <p:sp>
        <p:nvSpPr>
          <p:cNvPr id="67" name="Text 65"/>
          <p:cNvSpPr/>
          <p:nvPr/>
        </p:nvSpPr>
        <p:spPr>
          <a:xfrm>
            <a:off x="640080" y="3372307"/>
            <a:ext cx="2148840" cy="25420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1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CM-TTS [17]</a:t>
            </a:r>
            <a:endParaRPr lang="en-US" sz="810" dirty="0"/>
          </a:p>
        </p:txBody>
      </p:sp>
      <p:sp>
        <p:nvSpPr>
          <p:cNvPr id="68" name="Text 66"/>
          <p:cNvSpPr/>
          <p:nvPr/>
        </p:nvSpPr>
        <p:spPr>
          <a:xfrm>
            <a:off x="2880360" y="3372307"/>
            <a:ext cx="1197864" cy="25420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C6CC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–</a:t>
            </a:r>
            <a:endParaRPr lang="en-US" sz="1000" dirty="0"/>
          </a:p>
        </p:txBody>
      </p:sp>
      <p:sp>
        <p:nvSpPr>
          <p:cNvPr id="69" name="Text 67"/>
          <p:cNvSpPr/>
          <p:nvPr/>
        </p:nvSpPr>
        <p:spPr>
          <a:xfrm>
            <a:off x="4078224" y="3372307"/>
            <a:ext cx="1197864" cy="25420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C6CC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–</a:t>
            </a:r>
            <a:endParaRPr lang="en-US" sz="1000" dirty="0"/>
          </a:p>
        </p:txBody>
      </p:sp>
      <p:sp>
        <p:nvSpPr>
          <p:cNvPr id="70" name="Text 68"/>
          <p:cNvSpPr/>
          <p:nvPr/>
        </p:nvSpPr>
        <p:spPr>
          <a:xfrm>
            <a:off x="5276088" y="3372307"/>
            <a:ext cx="1197864" cy="25420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C6CC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–</a:t>
            </a:r>
            <a:endParaRPr lang="en-US" sz="1000" dirty="0"/>
          </a:p>
        </p:txBody>
      </p:sp>
      <p:sp>
        <p:nvSpPr>
          <p:cNvPr id="71" name="Text 69"/>
          <p:cNvSpPr/>
          <p:nvPr/>
        </p:nvSpPr>
        <p:spPr>
          <a:xfrm>
            <a:off x="6473952" y="3372307"/>
            <a:ext cx="1197864" cy="25420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C6CC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–</a:t>
            </a:r>
            <a:endParaRPr lang="en-US" sz="1000" dirty="0"/>
          </a:p>
        </p:txBody>
      </p:sp>
      <p:sp>
        <p:nvSpPr>
          <p:cNvPr id="72" name="Text 70"/>
          <p:cNvSpPr/>
          <p:nvPr/>
        </p:nvSpPr>
        <p:spPr>
          <a:xfrm>
            <a:off x="7671816" y="3372307"/>
            <a:ext cx="1197864" cy="25420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C6CC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–</a:t>
            </a:r>
            <a:endParaRPr lang="en-US" sz="1000" dirty="0"/>
          </a:p>
        </p:txBody>
      </p:sp>
      <p:sp>
        <p:nvSpPr>
          <p:cNvPr id="73" name="Text 71"/>
          <p:cNvSpPr/>
          <p:nvPr/>
        </p:nvSpPr>
        <p:spPr>
          <a:xfrm>
            <a:off x="8869680" y="3372307"/>
            <a:ext cx="1197864" cy="25420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2E7D5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1000" dirty="0"/>
          </a:p>
        </p:txBody>
      </p:sp>
      <p:sp>
        <p:nvSpPr>
          <p:cNvPr id="74" name="Text 72"/>
          <p:cNvSpPr/>
          <p:nvPr/>
        </p:nvSpPr>
        <p:spPr>
          <a:xfrm>
            <a:off x="10067544" y="3372307"/>
            <a:ext cx="1197864" cy="25420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C6CC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–</a:t>
            </a:r>
            <a:endParaRPr lang="en-US" sz="1000" dirty="0"/>
          </a:p>
        </p:txBody>
      </p:sp>
      <p:sp>
        <p:nvSpPr>
          <p:cNvPr id="75" name="Shape 73"/>
          <p:cNvSpPr/>
          <p:nvPr/>
        </p:nvSpPr>
        <p:spPr>
          <a:xfrm>
            <a:off x="548640" y="3626510"/>
            <a:ext cx="10716768" cy="254203"/>
          </a:xfrm>
          <a:prstGeom prst="rect">
            <a:avLst/>
          </a:prstGeom>
          <a:solidFill>
            <a:srgbClr val="EDF1F7"/>
          </a:solidFill>
          <a:ln w="6350">
            <a:solidFill>
              <a:srgbClr val="DCE4F0"/>
            </a:solidFill>
            <a:prstDash val="solid"/>
          </a:ln>
        </p:spPr>
      </p:sp>
      <p:sp>
        <p:nvSpPr>
          <p:cNvPr id="76" name="Text 74"/>
          <p:cNvSpPr/>
          <p:nvPr/>
        </p:nvSpPr>
        <p:spPr>
          <a:xfrm>
            <a:off x="640080" y="3626510"/>
            <a:ext cx="2148840" cy="25420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1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Arabic QA Survey [18]</a:t>
            </a:r>
            <a:endParaRPr lang="en-US" sz="810" dirty="0"/>
          </a:p>
        </p:txBody>
      </p:sp>
      <p:sp>
        <p:nvSpPr>
          <p:cNvPr id="77" name="Text 75"/>
          <p:cNvSpPr/>
          <p:nvPr/>
        </p:nvSpPr>
        <p:spPr>
          <a:xfrm>
            <a:off x="2880360" y="3626510"/>
            <a:ext cx="1197864" cy="25420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C6CC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–</a:t>
            </a:r>
            <a:endParaRPr lang="en-US" sz="1000" dirty="0"/>
          </a:p>
        </p:txBody>
      </p:sp>
      <p:sp>
        <p:nvSpPr>
          <p:cNvPr id="78" name="Text 76"/>
          <p:cNvSpPr/>
          <p:nvPr/>
        </p:nvSpPr>
        <p:spPr>
          <a:xfrm>
            <a:off x="4078224" y="3626510"/>
            <a:ext cx="1197864" cy="25420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C6CC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–</a:t>
            </a:r>
            <a:endParaRPr lang="en-US" sz="1000" dirty="0"/>
          </a:p>
        </p:txBody>
      </p:sp>
      <p:sp>
        <p:nvSpPr>
          <p:cNvPr id="79" name="Text 77"/>
          <p:cNvSpPr/>
          <p:nvPr/>
        </p:nvSpPr>
        <p:spPr>
          <a:xfrm>
            <a:off x="5276088" y="3626510"/>
            <a:ext cx="1197864" cy="25420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C6CC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–</a:t>
            </a:r>
            <a:endParaRPr lang="en-US" sz="1000" dirty="0"/>
          </a:p>
        </p:txBody>
      </p:sp>
      <p:sp>
        <p:nvSpPr>
          <p:cNvPr id="80" name="Text 78"/>
          <p:cNvSpPr/>
          <p:nvPr/>
        </p:nvSpPr>
        <p:spPr>
          <a:xfrm>
            <a:off x="6473952" y="3626510"/>
            <a:ext cx="1197864" cy="25420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C6CC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–</a:t>
            </a:r>
            <a:endParaRPr lang="en-US" sz="1000" dirty="0"/>
          </a:p>
        </p:txBody>
      </p:sp>
      <p:sp>
        <p:nvSpPr>
          <p:cNvPr id="81" name="Text 79"/>
          <p:cNvSpPr/>
          <p:nvPr/>
        </p:nvSpPr>
        <p:spPr>
          <a:xfrm>
            <a:off x="7671816" y="3626510"/>
            <a:ext cx="1197864" cy="25420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C6CC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–</a:t>
            </a:r>
            <a:endParaRPr lang="en-US" sz="1000" dirty="0"/>
          </a:p>
        </p:txBody>
      </p:sp>
      <p:sp>
        <p:nvSpPr>
          <p:cNvPr id="82" name="Text 80"/>
          <p:cNvSpPr/>
          <p:nvPr/>
        </p:nvSpPr>
        <p:spPr>
          <a:xfrm>
            <a:off x="8869680" y="3626510"/>
            <a:ext cx="1197864" cy="25420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C6CC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–</a:t>
            </a:r>
            <a:endParaRPr lang="en-US" sz="1000" dirty="0"/>
          </a:p>
        </p:txBody>
      </p:sp>
      <p:sp>
        <p:nvSpPr>
          <p:cNvPr id="83" name="Text 81"/>
          <p:cNvSpPr/>
          <p:nvPr/>
        </p:nvSpPr>
        <p:spPr>
          <a:xfrm>
            <a:off x="10067544" y="3626510"/>
            <a:ext cx="1197864" cy="25420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C6CC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–</a:t>
            </a:r>
            <a:endParaRPr lang="en-US" sz="1000" dirty="0"/>
          </a:p>
        </p:txBody>
      </p:sp>
      <p:sp>
        <p:nvSpPr>
          <p:cNvPr id="84" name="Shape 82"/>
          <p:cNvSpPr/>
          <p:nvPr/>
        </p:nvSpPr>
        <p:spPr>
          <a:xfrm>
            <a:off x="548640" y="3880714"/>
            <a:ext cx="10716768" cy="254203"/>
          </a:xfrm>
          <a:prstGeom prst="rect">
            <a:avLst/>
          </a:prstGeom>
          <a:solidFill>
            <a:srgbClr val="FFFFFF"/>
          </a:solidFill>
          <a:ln w="6350">
            <a:solidFill>
              <a:srgbClr val="DCE4F0"/>
            </a:solidFill>
            <a:prstDash val="solid"/>
          </a:ln>
        </p:spPr>
      </p:sp>
      <p:sp>
        <p:nvSpPr>
          <p:cNvPr id="85" name="Text 83"/>
          <p:cNvSpPr/>
          <p:nvPr/>
        </p:nvSpPr>
        <p:spPr>
          <a:xfrm>
            <a:off x="640080" y="3880714"/>
            <a:ext cx="2148840" cy="25420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1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ALARB [19]</a:t>
            </a:r>
            <a:endParaRPr lang="en-US" sz="810" dirty="0"/>
          </a:p>
        </p:txBody>
      </p:sp>
      <p:sp>
        <p:nvSpPr>
          <p:cNvPr id="86" name="Text 84"/>
          <p:cNvSpPr/>
          <p:nvPr/>
        </p:nvSpPr>
        <p:spPr>
          <a:xfrm>
            <a:off x="2880360" y="3880714"/>
            <a:ext cx="1197864" cy="25420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C6CC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–</a:t>
            </a:r>
            <a:endParaRPr lang="en-US" sz="1000" dirty="0"/>
          </a:p>
        </p:txBody>
      </p:sp>
      <p:sp>
        <p:nvSpPr>
          <p:cNvPr id="87" name="Text 85"/>
          <p:cNvSpPr/>
          <p:nvPr/>
        </p:nvSpPr>
        <p:spPr>
          <a:xfrm>
            <a:off x="4078224" y="3880714"/>
            <a:ext cx="1197864" cy="25420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C6CC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–</a:t>
            </a:r>
            <a:endParaRPr lang="en-US" sz="1000" dirty="0"/>
          </a:p>
        </p:txBody>
      </p:sp>
      <p:sp>
        <p:nvSpPr>
          <p:cNvPr id="88" name="Text 86"/>
          <p:cNvSpPr/>
          <p:nvPr/>
        </p:nvSpPr>
        <p:spPr>
          <a:xfrm>
            <a:off x="5276088" y="3880714"/>
            <a:ext cx="1197864" cy="25420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2E7D5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1000" dirty="0"/>
          </a:p>
        </p:txBody>
      </p:sp>
      <p:sp>
        <p:nvSpPr>
          <p:cNvPr id="89" name="Text 87"/>
          <p:cNvSpPr/>
          <p:nvPr/>
        </p:nvSpPr>
        <p:spPr>
          <a:xfrm>
            <a:off x="6473952" y="3880714"/>
            <a:ext cx="1197864" cy="25420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C6CC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–</a:t>
            </a:r>
            <a:endParaRPr lang="en-US" sz="1000" dirty="0"/>
          </a:p>
        </p:txBody>
      </p:sp>
      <p:sp>
        <p:nvSpPr>
          <p:cNvPr id="90" name="Text 88"/>
          <p:cNvSpPr/>
          <p:nvPr/>
        </p:nvSpPr>
        <p:spPr>
          <a:xfrm>
            <a:off x="7671816" y="3880714"/>
            <a:ext cx="1197864" cy="25420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C6CC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–</a:t>
            </a:r>
            <a:endParaRPr lang="en-US" sz="1000" dirty="0"/>
          </a:p>
        </p:txBody>
      </p:sp>
      <p:sp>
        <p:nvSpPr>
          <p:cNvPr id="91" name="Text 89"/>
          <p:cNvSpPr/>
          <p:nvPr/>
        </p:nvSpPr>
        <p:spPr>
          <a:xfrm>
            <a:off x="8869680" y="3880714"/>
            <a:ext cx="1197864" cy="25420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C6CC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–</a:t>
            </a:r>
            <a:endParaRPr lang="en-US" sz="1000" dirty="0"/>
          </a:p>
        </p:txBody>
      </p:sp>
      <p:sp>
        <p:nvSpPr>
          <p:cNvPr id="92" name="Text 90"/>
          <p:cNvSpPr/>
          <p:nvPr/>
        </p:nvSpPr>
        <p:spPr>
          <a:xfrm>
            <a:off x="10067544" y="3880714"/>
            <a:ext cx="1197864" cy="25420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C6CC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–</a:t>
            </a:r>
            <a:endParaRPr lang="en-US" sz="1000" dirty="0"/>
          </a:p>
        </p:txBody>
      </p:sp>
      <p:sp>
        <p:nvSpPr>
          <p:cNvPr id="93" name="Shape 91"/>
          <p:cNvSpPr/>
          <p:nvPr/>
        </p:nvSpPr>
        <p:spPr>
          <a:xfrm>
            <a:off x="548640" y="4134917"/>
            <a:ext cx="10716768" cy="254203"/>
          </a:xfrm>
          <a:prstGeom prst="rect">
            <a:avLst/>
          </a:prstGeom>
          <a:solidFill>
            <a:srgbClr val="EDF1F7"/>
          </a:solidFill>
          <a:ln w="6350">
            <a:solidFill>
              <a:srgbClr val="DCE4F0"/>
            </a:solidFill>
            <a:prstDash val="solid"/>
          </a:ln>
        </p:spPr>
      </p:sp>
      <p:sp>
        <p:nvSpPr>
          <p:cNvPr id="94" name="Text 92"/>
          <p:cNvSpPr/>
          <p:nvPr/>
        </p:nvSpPr>
        <p:spPr>
          <a:xfrm>
            <a:off x="640080" y="4134917"/>
            <a:ext cx="2148840" cy="25420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1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NEBRAS [20]</a:t>
            </a:r>
            <a:endParaRPr lang="en-US" sz="810" dirty="0"/>
          </a:p>
        </p:txBody>
      </p:sp>
      <p:sp>
        <p:nvSpPr>
          <p:cNvPr id="95" name="Text 93"/>
          <p:cNvSpPr/>
          <p:nvPr/>
        </p:nvSpPr>
        <p:spPr>
          <a:xfrm>
            <a:off x="2880360" y="4134917"/>
            <a:ext cx="1197864" cy="25420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C6CC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–</a:t>
            </a:r>
            <a:endParaRPr lang="en-US" sz="1000" dirty="0"/>
          </a:p>
        </p:txBody>
      </p:sp>
      <p:sp>
        <p:nvSpPr>
          <p:cNvPr id="96" name="Text 94"/>
          <p:cNvSpPr/>
          <p:nvPr/>
        </p:nvSpPr>
        <p:spPr>
          <a:xfrm>
            <a:off x="4078224" y="4134917"/>
            <a:ext cx="1197864" cy="25420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2E7D5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1000" dirty="0"/>
          </a:p>
        </p:txBody>
      </p:sp>
      <p:sp>
        <p:nvSpPr>
          <p:cNvPr id="97" name="Text 95"/>
          <p:cNvSpPr/>
          <p:nvPr/>
        </p:nvSpPr>
        <p:spPr>
          <a:xfrm>
            <a:off x="5276088" y="4134917"/>
            <a:ext cx="1197864" cy="25420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2E7D5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1000" dirty="0"/>
          </a:p>
        </p:txBody>
      </p:sp>
      <p:sp>
        <p:nvSpPr>
          <p:cNvPr id="98" name="Text 96"/>
          <p:cNvSpPr/>
          <p:nvPr/>
        </p:nvSpPr>
        <p:spPr>
          <a:xfrm>
            <a:off x="6473952" y="4134917"/>
            <a:ext cx="1197864" cy="25420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C6CC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–</a:t>
            </a:r>
            <a:endParaRPr lang="en-US" sz="1000" dirty="0"/>
          </a:p>
        </p:txBody>
      </p:sp>
      <p:sp>
        <p:nvSpPr>
          <p:cNvPr id="99" name="Text 97"/>
          <p:cNvSpPr/>
          <p:nvPr/>
        </p:nvSpPr>
        <p:spPr>
          <a:xfrm>
            <a:off x="7671816" y="4134917"/>
            <a:ext cx="1197864" cy="25420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C6CC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–</a:t>
            </a:r>
            <a:endParaRPr lang="en-US" sz="1000" dirty="0"/>
          </a:p>
        </p:txBody>
      </p:sp>
      <p:sp>
        <p:nvSpPr>
          <p:cNvPr id="100" name="Text 98"/>
          <p:cNvSpPr/>
          <p:nvPr/>
        </p:nvSpPr>
        <p:spPr>
          <a:xfrm>
            <a:off x="8869680" y="4134917"/>
            <a:ext cx="1197864" cy="25420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C6CC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–</a:t>
            </a:r>
            <a:endParaRPr lang="en-US" sz="1000" dirty="0"/>
          </a:p>
        </p:txBody>
      </p:sp>
      <p:sp>
        <p:nvSpPr>
          <p:cNvPr id="101" name="Text 99"/>
          <p:cNvSpPr/>
          <p:nvPr/>
        </p:nvSpPr>
        <p:spPr>
          <a:xfrm>
            <a:off x="10067544" y="4134917"/>
            <a:ext cx="1197864" cy="25420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C6CC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–</a:t>
            </a:r>
            <a:endParaRPr lang="en-US" sz="1000" dirty="0"/>
          </a:p>
        </p:txBody>
      </p:sp>
      <p:sp>
        <p:nvSpPr>
          <p:cNvPr id="102" name="Shape 100"/>
          <p:cNvSpPr/>
          <p:nvPr/>
        </p:nvSpPr>
        <p:spPr>
          <a:xfrm>
            <a:off x="548640" y="4389120"/>
            <a:ext cx="10716768" cy="254203"/>
          </a:xfrm>
          <a:prstGeom prst="rect">
            <a:avLst/>
          </a:prstGeom>
          <a:solidFill>
            <a:srgbClr val="FFFFFF"/>
          </a:solidFill>
          <a:ln w="6350">
            <a:solidFill>
              <a:srgbClr val="DCE4F0"/>
            </a:solidFill>
            <a:prstDash val="solid"/>
          </a:ln>
        </p:spPr>
      </p:sp>
      <p:sp>
        <p:nvSpPr>
          <p:cNvPr id="103" name="Text 101"/>
          <p:cNvSpPr/>
          <p:nvPr/>
        </p:nvSpPr>
        <p:spPr>
          <a:xfrm>
            <a:off x="640080" y="4389120"/>
            <a:ext cx="2148840" cy="25420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1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SeamlessM4T [21]</a:t>
            </a:r>
            <a:endParaRPr lang="en-US" sz="810" dirty="0"/>
          </a:p>
        </p:txBody>
      </p:sp>
      <p:sp>
        <p:nvSpPr>
          <p:cNvPr id="104" name="Text 102"/>
          <p:cNvSpPr/>
          <p:nvPr/>
        </p:nvSpPr>
        <p:spPr>
          <a:xfrm>
            <a:off x="2880360" y="4389120"/>
            <a:ext cx="1197864" cy="25420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2E7D5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1000" dirty="0"/>
          </a:p>
        </p:txBody>
      </p:sp>
      <p:sp>
        <p:nvSpPr>
          <p:cNvPr id="105" name="Text 103"/>
          <p:cNvSpPr/>
          <p:nvPr/>
        </p:nvSpPr>
        <p:spPr>
          <a:xfrm>
            <a:off x="4078224" y="4389120"/>
            <a:ext cx="1197864" cy="25420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C6CC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–</a:t>
            </a:r>
            <a:endParaRPr lang="en-US" sz="1000" dirty="0"/>
          </a:p>
        </p:txBody>
      </p:sp>
      <p:sp>
        <p:nvSpPr>
          <p:cNvPr id="106" name="Text 104"/>
          <p:cNvSpPr/>
          <p:nvPr/>
        </p:nvSpPr>
        <p:spPr>
          <a:xfrm>
            <a:off x="5276088" y="4389120"/>
            <a:ext cx="1197864" cy="25420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C6CC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–</a:t>
            </a:r>
            <a:endParaRPr lang="en-US" sz="1000" dirty="0"/>
          </a:p>
        </p:txBody>
      </p:sp>
      <p:sp>
        <p:nvSpPr>
          <p:cNvPr id="107" name="Text 105"/>
          <p:cNvSpPr/>
          <p:nvPr/>
        </p:nvSpPr>
        <p:spPr>
          <a:xfrm>
            <a:off x="6473952" y="4389120"/>
            <a:ext cx="1197864" cy="25420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C6CC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–</a:t>
            </a:r>
            <a:endParaRPr lang="en-US" sz="1000" dirty="0"/>
          </a:p>
        </p:txBody>
      </p:sp>
      <p:sp>
        <p:nvSpPr>
          <p:cNvPr id="108" name="Text 106"/>
          <p:cNvSpPr/>
          <p:nvPr/>
        </p:nvSpPr>
        <p:spPr>
          <a:xfrm>
            <a:off x="7671816" y="4389120"/>
            <a:ext cx="1197864" cy="25420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C6CC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–</a:t>
            </a:r>
            <a:endParaRPr lang="en-US" sz="1000" dirty="0"/>
          </a:p>
        </p:txBody>
      </p:sp>
      <p:sp>
        <p:nvSpPr>
          <p:cNvPr id="109" name="Text 107"/>
          <p:cNvSpPr/>
          <p:nvPr/>
        </p:nvSpPr>
        <p:spPr>
          <a:xfrm>
            <a:off x="8869680" y="4389120"/>
            <a:ext cx="1197864" cy="25420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2E7D5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1000" dirty="0"/>
          </a:p>
        </p:txBody>
      </p:sp>
      <p:sp>
        <p:nvSpPr>
          <p:cNvPr id="110" name="Text 108"/>
          <p:cNvSpPr/>
          <p:nvPr/>
        </p:nvSpPr>
        <p:spPr>
          <a:xfrm>
            <a:off x="10067544" y="4389120"/>
            <a:ext cx="1197864" cy="25420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2E7D5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1000" dirty="0"/>
          </a:p>
        </p:txBody>
      </p:sp>
      <p:sp>
        <p:nvSpPr>
          <p:cNvPr id="111" name="Shape 109"/>
          <p:cNvSpPr/>
          <p:nvPr/>
        </p:nvSpPr>
        <p:spPr>
          <a:xfrm>
            <a:off x="548640" y="4643323"/>
            <a:ext cx="10716768" cy="254203"/>
          </a:xfrm>
          <a:prstGeom prst="rect">
            <a:avLst/>
          </a:prstGeom>
          <a:solidFill>
            <a:srgbClr val="EDF1F7"/>
          </a:solidFill>
          <a:ln w="6350">
            <a:solidFill>
              <a:srgbClr val="DCE4F0"/>
            </a:solidFill>
            <a:prstDash val="solid"/>
          </a:ln>
        </p:spPr>
      </p:sp>
      <p:sp>
        <p:nvSpPr>
          <p:cNvPr id="112" name="Text 110"/>
          <p:cNvSpPr/>
          <p:nvPr/>
        </p:nvSpPr>
        <p:spPr>
          <a:xfrm>
            <a:off x="640080" y="4643323"/>
            <a:ext cx="2148840" cy="25420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1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QU-NLP [22]</a:t>
            </a:r>
            <a:endParaRPr lang="en-US" sz="810" dirty="0"/>
          </a:p>
        </p:txBody>
      </p:sp>
      <p:sp>
        <p:nvSpPr>
          <p:cNvPr id="113" name="Text 111"/>
          <p:cNvSpPr/>
          <p:nvPr/>
        </p:nvSpPr>
        <p:spPr>
          <a:xfrm>
            <a:off x="2880360" y="4643323"/>
            <a:ext cx="1197864" cy="25420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C6CC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–</a:t>
            </a:r>
            <a:endParaRPr lang="en-US" sz="1000" dirty="0"/>
          </a:p>
        </p:txBody>
      </p:sp>
      <p:sp>
        <p:nvSpPr>
          <p:cNvPr id="114" name="Text 112"/>
          <p:cNvSpPr/>
          <p:nvPr/>
        </p:nvSpPr>
        <p:spPr>
          <a:xfrm>
            <a:off x="4078224" y="4643323"/>
            <a:ext cx="1197864" cy="25420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2E7D5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1000" dirty="0"/>
          </a:p>
        </p:txBody>
      </p:sp>
      <p:sp>
        <p:nvSpPr>
          <p:cNvPr id="115" name="Text 113"/>
          <p:cNvSpPr/>
          <p:nvPr/>
        </p:nvSpPr>
        <p:spPr>
          <a:xfrm>
            <a:off x="5276088" y="4643323"/>
            <a:ext cx="1197864" cy="25420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2E7D5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1000" dirty="0"/>
          </a:p>
        </p:txBody>
      </p:sp>
      <p:sp>
        <p:nvSpPr>
          <p:cNvPr id="116" name="Text 114"/>
          <p:cNvSpPr/>
          <p:nvPr/>
        </p:nvSpPr>
        <p:spPr>
          <a:xfrm>
            <a:off x="6473952" y="4643323"/>
            <a:ext cx="1197864" cy="25420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C6CC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–</a:t>
            </a:r>
            <a:endParaRPr lang="en-US" sz="1000" dirty="0"/>
          </a:p>
        </p:txBody>
      </p:sp>
      <p:sp>
        <p:nvSpPr>
          <p:cNvPr id="117" name="Text 115"/>
          <p:cNvSpPr/>
          <p:nvPr/>
        </p:nvSpPr>
        <p:spPr>
          <a:xfrm>
            <a:off x="7671816" y="4643323"/>
            <a:ext cx="1197864" cy="25420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2E7D5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1000" dirty="0"/>
          </a:p>
        </p:txBody>
      </p:sp>
      <p:sp>
        <p:nvSpPr>
          <p:cNvPr id="118" name="Text 116"/>
          <p:cNvSpPr/>
          <p:nvPr/>
        </p:nvSpPr>
        <p:spPr>
          <a:xfrm>
            <a:off x="8869680" y="4643323"/>
            <a:ext cx="1197864" cy="25420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C6CC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–</a:t>
            </a:r>
            <a:endParaRPr lang="en-US" sz="1000" dirty="0"/>
          </a:p>
        </p:txBody>
      </p:sp>
      <p:sp>
        <p:nvSpPr>
          <p:cNvPr id="119" name="Text 117"/>
          <p:cNvSpPr/>
          <p:nvPr/>
        </p:nvSpPr>
        <p:spPr>
          <a:xfrm>
            <a:off x="10067544" y="4643323"/>
            <a:ext cx="1197864" cy="25420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C6CC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–</a:t>
            </a:r>
            <a:endParaRPr lang="en-US" sz="1000" dirty="0"/>
          </a:p>
        </p:txBody>
      </p:sp>
      <p:sp>
        <p:nvSpPr>
          <p:cNvPr id="120" name="Shape 118"/>
          <p:cNvSpPr/>
          <p:nvPr/>
        </p:nvSpPr>
        <p:spPr>
          <a:xfrm>
            <a:off x="548640" y="4897526"/>
            <a:ext cx="10716768" cy="254203"/>
          </a:xfrm>
          <a:prstGeom prst="rect">
            <a:avLst/>
          </a:prstGeom>
          <a:solidFill>
            <a:srgbClr val="FFFFFF"/>
          </a:solidFill>
          <a:ln w="6350">
            <a:solidFill>
              <a:srgbClr val="DCE4F0"/>
            </a:solidFill>
            <a:prstDash val="solid"/>
          </a:ln>
        </p:spPr>
      </p:sp>
      <p:sp>
        <p:nvSpPr>
          <p:cNvPr id="121" name="Text 119"/>
          <p:cNvSpPr/>
          <p:nvPr/>
        </p:nvSpPr>
        <p:spPr>
          <a:xfrm>
            <a:off x="640080" y="4897526"/>
            <a:ext cx="2148840" cy="25420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1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LLMVoX [23]</a:t>
            </a:r>
            <a:endParaRPr lang="en-US" sz="810" dirty="0"/>
          </a:p>
        </p:txBody>
      </p:sp>
      <p:sp>
        <p:nvSpPr>
          <p:cNvPr id="122" name="Text 120"/>
          <p:cNvSpPr/>
          <p:nvPr/>
        </p:nvSpPr>
        <p:spPr>
          <a:xfrm>
            <a:off x="2880360" y="4897526"/>
            <a:ext cx="1197864" cy="25420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C6CC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–</a:t>
            </a:r>
            <a:endParaRPr lang="en-US" sz="1000" dirty="0"/>
          </a:p>
        </p:txBody>
      </p:sp>
      <p:sp>
        <p:nvSpPr>
          <p:cNvPr id="123" name="Text 121"/>
          <p:cNvSpPr/>
          <p:nvPr/>
        </p:nvSpPr>
        <p:spPr>
          <a:xfrm>
            <a:off x="4078224" y="4897526"/>
            <a:ext cx="1197864" cy="25420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C6CC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–</a:t>
            </a:r>
            <a:endParaRPr lang="en-US" sz="1000" dirty="0"/>
          </a:p>
        </p:txBody>
      </p:sp>
      <p:sp>
        <p:nvSpPr>
          <p:cNvPr id="124" name="Text 122"/>
          <p:cNvSpPr/>
          <p:nvPr/>
        </p:nvSpPr>
        <p:spPr>
          <a:xfrm>
            <a:off x="5276088" y="4897526"/>
            <a:ext cx="1197864" cy="25420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C6CC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–</a:t>
            </a:r>
            <a:endParaRPr lang="en-US" sz="1000" dirty="0"/>
          </a:p>
        </p:txBody>
      </p:sp>
      <p:sp>
        <p:nvSpPr>
          <p:cNvPr id="125" name="Text 123"/>
          <p:cNvSpPr/>
          <p:nvPr/>
        </p:nvSpPr>
        <p:spPr>
          <a:xfrm>
            <a:off x="6473952" y="4897526"/>
            <a:ext cx="1197864" cy="25420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C6CC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–</a:t>
            </a:r>
            <a:endParaRPr lang="en-US" sz="1000" dirty="0"/>
          </a:p>
        </p:txBody>
      </p:sp>
      <p:sp>
        <p:nvSpPr>
          <p:cNvPr id="126" name="Text 124"/>
          <p:cNvSpPr/>
          <p:nvPr/>
        </p:nvSpPr>
        <p:spPr>
          <a:xfrm>
            <a:off x="7671816" y="4897526"/>
            <a:ext cx="1197864" cy="25420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C6CC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–</a:t>
            </a:r>
            <a:endParaRPr lang="en-US" sz="1000" dirty="0"/>
          </a:p>
        </p:txBody>
      </p:sp>
      <p:sp>
        <p:nvSpPr>
          <p:cNvPr id="127" name="Text 125"/>
          <p:cNvSpPr/>
          <p:nvPr/>
        </p:nvSpPr>
        <p:spPr>
          <a:xfrm>
            <a:off x="8869680" y="4897526"/>
            <a:ext cx="1197864" cy="25420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2E7D5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1000" dirty="0"/>
          </a:p>
        </p:txBody>
      </p:sp>
      <p:sp>
        <p:nvSpPr>
          <p:cNvPr id="128" name="Text 126"/>
          <p:cNvSpPr/>
          <p:nvPr/>
        </p:nvSpPr>
        <p:spPr>
          <a:xfrm>
            <a:off x="10067544" y="4897526"/>
            <a:ext cx="1197864" cy="25420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C6CC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–</a:t>
            </a:r>
            <a:endParaRPr lang="en-US" sz="1000" dirty="0"/>
          </a:p>
        </p:txBody>
      </p:sp>
      <p:sp>
        <p:nvSpPr>
          <p:cNvPr id="129" name="Shape 127"/>
          <p:cNvSpPr/>
          <p:nvPr/>
        </p:nvSpPr>
        <p:spPr>
          <a:xfrm>
            <a:off x="548640" y="5151730"/>
            <a:ext cx="10716768" cy="254203"/>
          </a:xfrm>
          <a:prstGeom prst="rect">
            <a:avLst/>
          </a:prstGeom>
          <a:solidFill>
            <a:srgbClr val="EDF1F7"/>
          </a:solidFill>
          <a:ln w="6350">
            <a:solidFill>
              <a:srgbClr val="DCE4F0"/>
            </a:solidFill>
            <a:prstDash val="solid"/>
          </a:ln>
        </p:spPr>
      </p:sp>
      <p:sp>
        <p:nvSpPr>
          <p:cNvPr id="130" name="Text 128"/>
          <p:cNvSpPr/>
          <p:nvPr/>
        </p:nvSpPr>
        <p:spPr>
          <a:xfrm>
            <a:off x="640080" y="5151730"/>
            <a:ext cx="2148840" cy="25420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1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RAG Components Study [24]</a:t>
            </a:r>
            <a:endParaRPr lang="en-US" sz="810" dirty="0"/>
          </a:p>
        </p:txBody>
      </p:sp>
      <p:sp>
        <p:nvSpPr>
          <p:cNvPr id="131" name="Text 129"/>
          <p:cNvSpPr/>
          <p:nvPr/>
        </p:nvSpPr>
        <p:spPr>
          <a:xfrm>
            <a:off x="2880360" y="5151730"/>
            <a:ext cx="1197864" cy="25420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C6CC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–</a:t>
            </a:r>
            <a:endParaRPr lang="en-US" sz="1000" dirty="0"/>
          </a:p>
        </p:txBody>
      </p:sp>
      <p:sp>
        <p:nvSpPr>
          <p:cNvPr id="132" name="Text 130"/>
          <p:cNvSpPr/>
          <p:nvPr/>
        </p:nvSpPr>
        <p:spPr>
          <a:xfrm>
            <a:off x="4078224" y="5151730"/>
            <a:ext cx="1197864" cy="25420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2E7D5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1000" dirty="0"/>
          </a:p>
        </p:txBody>
      </p:sp>
      <p:sp>
        <p:nvSpPr>
          <p:cNvPr id="133" name="Text 131"/>
          <p:cNvSpPr/>
          <p:nvPr/>
        </p:nvSpPr>
        <p:spPr>
          <a:xfrm>
            <a:off x="5276088" y="5151730"/>
            <a:ext cx="1197864" cy="25420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C6CC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–</a:t>
            </a:r>
            <a:endParaRPr lang="en-US" sz="1000" dirty="0"/>
          </a:p>
        </p:txBody>
      </p:sp>
      <p:sp>
        <p:nvSpPr>
          <p:cNvPr id="134" name="Text 132"/>
          <p:cNvSpPr/>
          <p:nvPr/>
        </p:nvSpPr>
        <p:spPr>
          <a:xfrm>
            <a:off x="6473952" y="5151730"/>
            <a:ext cx="1197864" cy="25420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C6CC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–</a:t>
            </a:r>
            <a:endParaRPr lang="en-US" sz="1000" dirty="0"/>
          </a:p>
        </p:txBody>
      </p:sp>
      <p:sp>
        <p:nvSpPr>
          <p:cNvPr id="135" name="Text 133"/>
          <p:cNvSpPr/>
          <p:nvPr/>
        </p:nvSpPr>
        <p:spPr>
          <a:xfrm>
            <a:off x="7671816" y="5151730"/>
            <a:ext cx="1197864" cy="25420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C6CC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–</a:t>
            </a:r>
            <a:endParaRPr lang="en-US" sz="1000" dirty="0"/>
          </a:p>
        </p:txBody>
      </p:sp>
      <p:sp>
        <p:nvSpPr>
          <p:cNvPr id="136" name="Text 134"/>
          <p:cNvSpPr/>
          <p:nvPr/>
        </p:nvSpPr>
        <p:spPr>
          <a:xfrm>
            <a:off x="8869680" y="5151730"/>
            <a:ext cx="1197864" cy="25420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C6CC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–</a:t>
            </a:r>
            <a:endParaRPr lang="en-US" sz="1000" dirty="0"/>
          </a:p>
        </p:txBody>
      </p:sp>
      <p:sp>
        <p:nvSpPr>
          <p:cNvPr id="137" name="Text 135"/>
          <p:cNvSpPr/>
          <p:nvPr/>
        </p:nvSpPr>
        <p:spPr>
          <a:xfrm>
            <a:off x="10067544" y="5151730"/>
            <a:ext cx="1197864" cy="25420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b="1" dirty="0">
                <a:solidFill>
                  <a:srgbClr val="2E7D5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1000" dirty="0"/>
          </a:p>
        </p:txBody>
      </p:sp>
      <p:sp>
        <p:nvSpPr>
          <p:cNvPr id="138" name="Shape 136"/>
          <p:cNvSpPr/>
          <p:nvPr/>
        </p:nvSpPr>
        <p:spPr>
          <a:xfrm>
            <a:off x="548640" y="5405933"/>
            <a:ext cx="10716768" cy="336499"/>
          </a:xfrm>
          <a:prstGeom prst="rect">
            <a:avLst/>
          </a:prstGeom>
          <a:solidFill>
            <a:srgbClr val="15294D"/>
          </a:solidFill>
          <a:ln/>
        </p:spPr>
      </p:sp>
      <p:sp>
        <p:nvSpPr>
          <p:cNvPr id="139" name="Text 137"/>
          <p:cNvSpPr/>
          <p:nvPr/>
        </p:nvSpPr>
        <p:spPr>
          <a:xfrm>
            <a:off x="640080" y="5405933"/>
            <a:ext cx="2148840" cy="336499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C9A22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Our System</a:t>
            </a:r>
            <a:endParaRPr lang="en-US" sz="900" dirty="0"/>
          </a:p>
        </p:txBody>
      </p:sp>
      <p:sp>
        <p:nvSpPr>
          <p:cNvPr id="140" name="Text 138"/>
          <p:cNvSpPr/>
          <p:nvPr/>
        </p:nvSpPr>
        <p:spPr>
          <a:xfrm>
            <a:off x="2880360" y="5405933"/>
            <a:ext cx="1197864" cy="336499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1150" dirty="0"/>
          </a:p>
        </p:txBody>
      </p:sp>
      <p:sp>
        <p:nvSpPr>
          <p:cNvPr id="141" name="Text 139"/>
          <p:cNvSpPr/>
          <p:nvPr/>
        </p:nvSpPr>
        <p:spPr>
          <a:xfrm>
            <a:off x="4078224" y="5405933"/>
            <a:ext cx="1197864" cy="336499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1150" dirty="0"/>
          </a:p>
        </p:txBody>
      </p:sp>
      <p:sp>
        <p:nvSpPr>
          <p:cNvPr id="142" name="Text 140"/>
          <p:cNvSpPr/>
          <p:nvPr/>
        </p:nvSpPr>
        <p:spPr>
          <a:xfrm>
            <a:off x="5276088" y="5405933"/>
            <a:ext cx="1197864" cy="336499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1150" dirty="0"/>
          </a:p>
        </p:txBody>
      </p:sp>
      <p:sp>
        <p:nvSpPr>
          <p:cNvPr id="143" name="Text 141"/>
          <p:cNvSpPr/>
          <p:nvPr/>
        </p:nvSpPr>
        <p:spPr>
          <a:xfrm>
            <a:off x="6473952" y="5405933"/>
            <a:ext cx="1197864" cy="336499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1150" dirty="0"/>
          </a:p>
        </p:txBody>
      </p:sp>
      <p:sp>
        <p:nvSpPr>
          <p:cNvPr id="144" name="Text 142"/>
          <p:cNvSpPr/>
          <p:nvPr/>
        </p:nvSpPr>
        <p:spPr>
          <a:xfrm>
            <a:off x="7671816" y="5405933"/>
            <a:ext cx="1197864" cy="336499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1150" dirty="0"/>
          </a:p>
        </p:txBody>
      </p:sp>
      <p:sp>
        <p:nvSpPr>
          <p:cNvPr id="145" name="Text 143"/>
          <p:cNvSpPr/>
          <p:nvPr/>
        </p:nvSpPr>
        <p:spPr>
          <a:xfrm>
            <a:off x="8869680" y="5405933"/>
            <a:ext cx="1197864" cy="336499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1150" dirty="0"/>
          </a:p>
        </p:txBody>
      </p:sp>
      <p:sp>
        <p:nvSpPr>
          <p:cNvPr id="146" name="Text 144"/>
          <p:cNvSpPr/>
          <p:nvPr/>
        </p:nvSpPr>
        <p:spPr>
          <a:xfrm>
            <a:off x="10067544" y="5405933"/>
            <a:ext cx="1197864" cy="336499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1150" dirty="0"/>
          </a:p>
        </p:txBody>
      </p:sp>
      <p:sp>
        <p:nvSpPr>
          <p:cNvPr id="147" name="Text 145"/>
          <p:cNvSpPr/>
          <p:nvPr/>
        </p:nvSpPr>
        <p:spPr>
          <a:xfrm>
            <a:off x="548640" y="5852160"/>
            <a:ext cx="110642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i="1" dirty="0">
                <a:solidFill>
                  <a:srgbClr val="15294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closest prior systems cover at most 3 of these 7 capabilities. Only our system covers all seven in one evaluated pipeline — RAG + voice + multilingual models, end to end.</a:t>
            </a:r>
            <a:endParaRPr lang="en-US" sz="1050" dirty="0"/>
          </a:p>
        </p:txBody>
      </p:sp>
      <p:sp>
        <p:nvSpPr>
          <p:cNvPr id="148" name="Text 146"/>
          <p:cNvSpPr/>
          <p:nvPr/>
        </p:nvSpPr>
        <p:spPr>
          <a:xfrm>
            <a:off x="11548872" y="6446520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100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6</a:t>
            </a:r>
            <a:endParaRPr lang="en-US" sz="10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15294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0584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spc="200" kern="0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CHAPTER 1 · THESIS OBJECTIVES</a:t>
            </a:r>
            <a:endParaRPr lang="en-US" sz="1250" dirty="0"/>
          </a:p>
        </p:txBody>
      </p:sp>
      <p:sp>
        <p:nvSpPr>
          <p:cNvPr id="3" name="Text 1"/>
          <p:cNvSpPr/>
          <p:nvPr/>
        </p:nvSpPr>
        <p:spPr>
          <a:xfrm>
            <a:off x="548640" y="685800"/>
            <a:ext cx="1115568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9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Four Research Objectives</a:t>
            </a:r>
            <a:endParaRPr lang="en-US" sz="2900" dirty="0"/>
          </a:p>
        </p:txBody>
      </p:sp>
      <p:sp>
        <p:nvSpPr>
          <p:cNvPr id="4" name="Shape 2"/>
          <p:cNvSpPr/>
          <p:nvPr/>
        </p:nvSpPr>
        <p:spPr>
          <a:xfrm>
            <a:off x="548640" y="1828800"/>
            <a:ext cx="5349240" cy="1874520"/>
          </a:xfrm>
          <a:prstGeom prst="roundRect">
            <a:avLst>
              <a:gd name="adj" fmla="val 3902"/>
            </a:avLst>
          </a:prstGeom>
          <a:solidFill>
            <a:srgbClr val="0E1B33"/>
          </a:solidFill>
          <a:ln w="12700">
            <a:solidFill>
              <a:srgbClr val="2A3E63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777240" y="1965960"/>
            <a:ext cx="109728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3000" b="1" dirty="0">
                <a:solidFill>
                  <a:srgbClr val="C9A22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01</a:t>
            </a:r>
            <a:endParaRPr lang="en-US" sz="3000" dirty="0"/>
          </a:p>
        </p:txBody>
      </p:sp>
      <p:sp>
        <p:nvSpPr>
          <p:cNvPr id="6" name="Text 4"/>
          <p:cNvSpPr/>
          <p:nvPr/>
        </p:nvSpPr>
        <p:spPr>
          <a:xfrm>
            <a:off x="1783080" y="2029968"/>
            <a:ext cx="39319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5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Build the Knowledge Base</a:t>
            </a:r>
            <a:endParaRPr lang="en-US" sz="1500" dirty="0"/>
          </a:p>
        </p:txBody>
      </p:sp>
      <p:sp>
        <p:nvSpPr>
          <p:cNvPr id="7" name="Text 5"/>
          <p:cNvSpPr/>
          <p:nvPr/>
        </p:nvSpPr>
        <p:spPr>
          <a:xfrm>
            <a:off x="822960" y="2743200"/>
            <a:ext cx="4846320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dirty="0">
                <a:solidFill>
                  <a:srgbClr val="DCE4F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Construct a fact-based, version-controlled knowledge base from current Saudi Labor Law articles and HRSD FAQs, with full source traceability.</a:t>
            </a:r>
            <a:endParaRPr lang="en-US" sz="1150" dirty="0"/>
          </a:p>
        </p:txBody>
      </p:sp>
      <p:sp>
        <p:nvSpPr>
          <p:cNvPr id="8" name="Shape 6"/>
          <p:cNvSpPr/>
          <p:nvPr/>
        </p:nvSpPr>
        <p:spPr>
          <a:xfrm>
            <a:off x="6172200" y="1828800"/>
            <a:ext cx="5349240" cy="1874520"/>
          </a:xfrm>
          <a:prstGeom prst="roundRect">
            <a:avLst>
              <a:gd name="adj" fmla="val 3902"/>
            </a:avLst>
          </a:prstGeom>
          <a:solidFill>
            <a:srgbClr val="0E1B33"/>
          </a:solidFill>
          <a:ln w="12700">
            <a:solidFill>
              <a:srgbClr val="2A3E63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6400800" y="1965960"/>
            <a:ext cx="109728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3000" b="1" dirty="0">
                <a:solidFill>
                  <a:srgbClr val="C9A22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02</a:t>
            </a:r>
            <a:endParaRPr lang="en-US" sz="3000" dirty="0"/>
          </a:p>
        </p:txBody>
      </p:sp>
      <p:sp>
        <p:nvSpPr>
          <p:cNvPr id="10" name="Text 8"/>
          <p:cNvSpPr/>
          <p:nvPr/>
        </p:nvSpPr>
        <p:spPr>
          <a:xfrm>
            <a:off x="7406640" y="2029968"/>
            <a:ext cx="39319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5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Optimize Retrieval</a:t>
            </a:r>
            <a:endParaRPr lang="en-US" sz="1500" dirty="0"/>
          </a:p>
        </p:txBody>
      </p:sp>
      <p:sp>
        <p:nvSpPr>
          <p:cNvPr id="11" name="Text 9"/>
          <p:cNvSpPr/>
          <p:nvPr/>
        </p:nvSpPr>
        <p:spPr>
          <a:xfrm>
            <a:off x="6446520" y="2743200"/>
            <a:ext cx="4846320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dirty="0">
                <a:solidFill>
                  <a:srgbClr val="DCE4F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Analyze dense, lexical, hybrid, and reranked retrieval across legal questions using top-k precision, recall, and ranking-loss metrics.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3977640"/>
            <a:ext cx="5349240" cy="1874520"/>
          </a:xfrm>
          <a:prstGeom prst="roundRect">
            <a:avLst>
              <a:gd name="adj" fmla="val 3902"/>
            </a:avLst>
          </a:prstGeom>
          <a:solidFill>
            <a:srgbClr val="0E1B33"/>
          </a:solidFill>
          <a:ln w="12700">
            <a:solidFill>
              <a:srgbClr val="2A3E63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77240" y="4114800"/>
            <a:ext cx="109728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3000" b="1" dirty="0">
                <a:solidFill>
                  <a:srgbClr val="C9A22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03</a:t>
            </a:r>
            <a:endParaRPr lang="en-US" sz="3000" dirty="0"/>
          </a:p>
        </p:txBody>
      </p:sp>
      <p:sp>
        <p:nvSpPr>
          <p:cNvPr id="14" name="Text 12"/>
          <p:cNvSpPr/>
          <p:nvPr/>
        </p:nvSpPr>
        <p:spPr>
          <a:xfrm>
            <a:off x="1783080" y="4178808"/>
            <a:ext cx="39319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5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Evaluate Generation</a:t>
            </a:r>
            <a:endParaRPr lang="en-US" sz="1500" dirty="0"/>
          </a:p>
        </p:txBody>
      </p:sp>
      <p:sp>
        <p:nvSpPr>
          <p:cNvPr id="15" name="Text 13"/>
          <p:cNvSpPr/>
          <p:nvPr/>
        </p:nvSpPr>
        <p:spPr>
          <a:xfrm>
            <a:off x="822960" y="4892040"/>
            <a:ext cx="4846320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dirty="0">
                <a:solidFill>
                  <a:srgbClr val="DCE4F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Compare two Arabic-capable local LLMs under a shared grounded prompt and reliability gate — correctness, refusal rate, citation accuracy, statistical testing.</a:t>
            </a:r>
            <a:endParaRPr lang="en-US" sz="1150" dirty="0"/>
          </a:p>
        </p:txBody>
      </p:sp>
      <p:sp>
        <p:nvSpPr>
          <p:cNvPr id="16" name="Shape 14"/>
          <p:cNvSpPr/>
          <p:nvPr/>
        </p:nvSpPr>
        <p:spPr>
          <a:xfrm>
            <a:off x="6172200" y="3977640"/>
            <a:ext cx="5349240" cy="1874520"/>
          </a:xfrm>
          <a:prstGeom prst="roundRect">
            <a:avLst>
              <a:gd name="adj" fmla="val 3902"/>
            </a:avLst>
          </a:prstGeom>
          <a:solidFill>
            <a:srgbClr val="0E1B33"/>
          </a:solidFill>
          <a:ln w="12700">
            <a:solidFill>
              <a:srgbClr val="2A3E63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6400800" y="4114800"/>
            <a:ext cx="109728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3000" b="1" dirty="0">
                <a:solidFill>
                  <a:srgbClr val="C9A22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04</a:t>
            </a:r>
            <a:endParaRPr lang="en-US" sz="3000" dirty="0"/>
          </a:p>
        </p:txBody>
      </p:sp>
      <p:sp>
        <p:nvSpPr>
          <p:cNvPr id="18" name="Text 16"/>
          <p:cNvSpPr/>
          <p:nvPr/>
        </p:nvSpPr>
        <p:spPr>
          <a:xfrm>
            <a:off x="7406640" y="4178808"/>
            <a:ext cx="39319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5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Test Voice &amp; Deployment</a:t>
            </a:r>
            <a:endParaRPr lang="en-US" sz="1500" dirty="0"/>
          </a:p>
        </p:txBody>
      </p:sp>
      <p:sp>
        <p:nvSpPr>
          <p:cNvPr id="19" name="Text 17"/>
          <p:cNvSpPr/>
          <p:nvPr/>
        </p:nvSpPr>
        <p:spPr>
          <a:xfrm>
            <a:off x="6446520" y="4892040"/>
            <a:ext cx="4846320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dirty="0">
                <a:solidFill>
                  <a:srgbClr val="DCE4F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Report ASR error rate, end-to-end latency, streaming time-to-first-response, and deterministic-calculator accuracy.</a:t>
            </a:r>
            <a:endParaRPr lang="en-US" sz="1150" dirty="0"/>
          </a:p>
        </p:txBody>
      </p:sp>
      <p:sp>
        <p:nvSpPr>
          <p:cNvPr id="20" name="Text 18"/>
          <p:cNvSpPr/>
          <p:nvPr/>
        </p:nvSpPr>
        <p:spPr>
          <a:xfrm>
            <a:off x="11548872" y="6446520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100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7</a:t>
            </a:r>
            <a:endParaRPr lang="en-US" sz="10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20040"/>
            <a:ext cx="100584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b="1" spc="200" kern="0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CHAPTER 3 · METHODOLOGY</a:t>
            </a:r>
            <a:endParaRPr lang="en-US" sz="1150" dirty="0"/>
          </a:p>
        </p:txBody>
      </p:sp>
      <p:sp>
        <p:nvSpPr>
          <p:cNvPr id="3" name="Text 1"/>
          <p:cNvSpPr/>
          <p:nvPr/>
        </p:nvSpPr>
        <p:spPr>
          <a:xfrm>
            <a:off x="548640" y="603504"/>
            <a:ext cx="11155680" cy="6583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50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Proposed Framework — Runtime Architecture</a:t>
            </a:r>
            <a:endParaRPr lang="en-US" sz="2500" dirty="0"/>
          </a:p>
        </p:txBody>
      </p:sp>
      <p:pic>
        <p:nvPicPr>
          <p:cNvPr id="4" name="Image 0" descr="assets/framework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02920" y="1463040"/>
            <a:ext cx="6720840" cy="5440680"/>
          </a:xfrm>
          <a:prstGeom prst="rect">
            <a:avLst/>
          </a:prstGeom>
        </p:spPr>
      </p:pic>
      <p:sp>
        <p:nvSpPr>
          <p:cNvPr id="5" name="Shape 2"/>
          <p:cNvSpPr/>
          <p:nvPr/>
        </p:nvSpPr>
        <p:spPr>
          <a:xfrm>
            <a:off x="7452360" y="1508760"/>
            <a:ext cx="347472" cy="347472"/>
          </a:xfrm>
          <a:prstGeom prst="roundRect">
            <a:avLst>
              <a:gd name="adj" fmla="val 50000"/>
            </a:avLst>
          </a:prstGeom>
          <a:solidFill>
            <a:srgbClr val="C9A227"/>
          </a:solidFill>
          <a:ln/>
        </p:spPr>
      </p:sp>
      <p:sp>
        <p:nvSpPr>
          <p:cNvPr id="6" name="Text 3"/>
          <p:cNvSpPr/>
          <p:nvPr/>
        </p:nvSpPr>
        <p:spPr>
          <a:xfrm>
            <a:off x="7452360" y="1508760"/>
            <a:ext cx="347472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15294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</a:t>
            </a:r>
            <a:endParaRPr lang="en-US" sz="1200" dirty="0"/>
          </a:p>
        </p:txBody>
      </p:sp>
      <p:sp>
        <p:nvSpPr>
          <p:cNvPr id="7" name="Text 4"/>
          <p:cNvSpPr/>
          <p:nvPr/>
        </p:nvSpPr>
        <p:spPr>
          <a:xfrm>
            <a:off x="7909560" y="1481328"/>
            <a:ext cx="37947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Input: text or speech (Whisper ASR)</a:t>
            </a:r>
            <a:endParaRPr lang="en-US" sz="1150" dirty="0"/>
          </a:p>
        </p:txBody>
      </p:sp>
      <p:sp>
        <p:nvSpPr>
          <p:cNvPr id="8" name="Shape 5"/>
          <p:cNvSpPr/>
          <p:nvPr/>
        </p:nvSpPr>
        <p:spPr>
          <a:xfrm>
            <a:off x="7452360" y="2075688"/>
            <a:ext cx="347472" cy="347472"/>
          </a:xfrm>
          <a:prstGeom prst="roundRect">
            <a:avLst>
              <a:gd name="adj" fmla="val 50000"/>
            </a:avLst>
          </a:prstGeom>
          <a:solidFill>
            <a:srgbClr val="C9A227"/>
          </a:solidFill>
          <a:ln/>
        </p:spPr>
      </p:sp>
      <p:sp>
        <p:nvSpPr>
          <p:cNvPr id="9" name="Text 6"/>
          <p:cNvSpPr/>
          <p:nvPr/>
        </p:nvSpPr>
        <p:spPr>
          <a:xfrm>
            <a:off x="7452360" y="2075688"/>
            <a:ext cx="347472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15294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sz="1200" dirty="0"/>
          </a:p>
        </p:txBody>
      </p:sp>
      <p:sp>
        <p:nvSpPr>
          <p:cNvPr id="10" name="Text 7"/>
          <p:cNvSpPr/>
          <p:nvPr/>
        </p:nvSpPr>
        <p:spPr>
          <a:xfrm>
            <a:off x="7909560" y="2048256"/>
            <a:ext cx="37947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Normalize &amp; detect intent</a:t>
            </a:r>
            <a:endParaRPr lang="en-US" sz="1150" dirty="0"/>
          </a:p>
        </p:txBody>
      </p:sp>
      <p:sp>
        <p:nvSpPr>
          <p:cNvPr id="11" name="Shape 8"/>
          <p:cNvSpPr/>
          <p:nvPr/>
        </p:nvSpPr>
        <p:spPr>
          <a:xfrm>
            <a:off x="7452360" y="2642616"/>
            <a:ext cx="347472" cy="347472"/>
          </a:xfrm>
          <a:prstGeom prst="roundRect">
            <a:avLst>
              <a:gd name="adj" fmla="val 50000"/>
            </a:avLst>
          </a:prstGeom>
          <a:solidFill>
            <a:srgbClr val="C9A227"/>
          </a:solidFill>
          <a:ln/>
        </p:spPr>
      </p:sp>
      <p:sp>
        <p:nvSpPr>
          <p:cNvPr id="12" name="Text 9"/>
          <p:cNvSpPr/>
          <p:nvPr/>
        </p:nvSpPr>
        <p:spPr>
          <a:xfrm>
            <a:off x="7452360" y="2642616"/>
            <a:ext cx="347472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15294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</a:t>
            </a:r>
            <a:endParaRPr lang="en-US" sz="1200" dirty="0"/>
          </a:p>
        </p:txBody>
      </p:sp>
      <p:sp>
        <p:nvSpPr>
          <p:cNvPr id="13" name="Text 10"/>
          <p:cNvSpPr/>
          <p:nvPr/>
        </p:nvSpPr>
        <p:spPr>
          <a:xfrm>
            <a:off x="7909560" y="2615184"/>
            <a:ext cx="37947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Route: retrieve · calculate · refuse</a:t>
            </a:r>
            <a:endParaRPr lang="en-US" sz="1150" dirty="0"/>
          </a:p>
        </p:txBody>
      </p:sp>
      <p:sp>
        <p:nvSpPr>
          <p:cNvPr id="14" name="Shape 11"/>
          <p:cNvSpPr/>
          <p:nvPr/>
        </p:nvSpPr>
        <p:spPr>
          <a:xfrm>
            <a:off x="7452360" y="3209544"/>
            <a:ext cx="347472" cy="347472"/>
          </a:xfrm>
          <a:prstGeom prst="roundRect">
            <a:avLst>
              <a:gd name="adj" fmla="val 50000"/>
            </a:avLst>
          </a:prstGeom>
          <a:solidFill>
            <a:srgbClr val="C9A227"/>
          </a:solidFill>
          <a:ln/>
        </p:spPr>
      </p:sp>
      <p:sp>
        <p:nvSpPr>
          <p:cNvPr id="15" name="Text 12"/>
          <p:cNvSpPr/>
          <p:nvPr/>
        </p:nvSpPr>
        <p:spPr>
          <a:xfrm>
            <a:off x="7452360" y="3209544"/>
            <a:ext cx="347472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15294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</a:t>
            </a:r>
            <a:endParaRPr lang="en-US" sz="1200" dirty="0"/>
          </a:p>
        </p:txBody>
      </p:sp>
      <p:sp>
        <p:nvSpPr>
          <p:cNvPr id="16" name="Text 13"/>
          <p:cNvSpPr/>
          <p:nvPr/>
        </p:nvSpPr>
        <p:spPr>
          <a:xfrm>
            <a:off x="7909560" y="3182112"/>
            <a:ext cx="37947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Hybrid retrieval + cross-encoder rerank</a:t>
            </a:r>
            <a:endParaRPr lang="en-US" sz="1150" dirty="0"/>
          </a:p>
        </p:txBody>
      </p:sp>
      <p:sp>
        <p:nvSpPr>
          <p:cNvPr id="17" name="Shape 14"/>
          <p:cNvSpPr/>
          <p:nvPr/>
        </p:nvSpPr>
        <p:spPr>
          <a:xfrm>
            <a:off x="7452360" y="3776472"/>
            <a:ext cx="347472" cy="347472"/>
          </a:xfrm>
          <a:prstGeom prst="roundRect">
            <a:avLst>
              <a:gd name="adj" fmla="val 50000"/>
            </a:avLst>
          </a:prstGeom>
          <a:solidFill>
            <a:srgbClr val="C9A227"/>
          </a:solidFill>
          <a:ln/>
        </p:spPr>
      </p:sp>
      <p:sp>
        <p:nvSpPr>
          <p:cNvPr id="18" name="Text 15"/>
          <p:cNvSpPr/>
          <p:nvPr/>
        </p:nvSpPr>
        <p:spPr>
          <a:xfrm>
            <a:off x="7452360" y="3776472"/>
            <a:ext cx="347472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15294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</a:t>
            </a:r>
            <a:endParaRPr lang="en-US" sz="1200" dirty="0"/>
          </a:p>
        </p:txBody>
      </p:sp>
      <p:sp>
        <p:nvSpPr>
          <p:cNvPr id="19" name="Text 16"/>
          <p:cNvSpPr/>
          <p:nvPr/>
        </p:nvSpPr>
        <p:spPr>
          <a:xfrm>
            <a:off x="7909560" y="3749040"/>
            <a:ext cx="37947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Reliability gate (τ = 0.6503)</a:t>
            </a:r>
            <a:endParaRPr lang="en-US" sz="1150" dirty="0"/>
          </a:p>
        </p:txBody>
      </p:sp>
      <p:sp>
        <p:nvSpPr>
          <p:cNvPr id="20" name="Shape 17"/>
          <p:cNvSpPr/>
          <p:nvPr/>
        </p:nvSpPr>
        <p:spPr>
          <a:xfrm>
            <a:off x="7452360" y="4343400"/>
            <a:ext cx="347472" cy="347472"/>
          </a:xfrm>
          <a:prstGeom prst="roundRect">
            <a:avLst>
              <a:gd name="adj" fmla="val 50000"/>
            </a:avLst>
          </a:prstGeom>
          <a:solidFill>
            <a:srgbClr val="C9A227"/>
          </a:solidFill>
          <a:ln/>
        </p:spPr>
      </p:sp>
      <p:sp>
        <p:nvSpPr>
          <p:cNvPr id="21" name="Text 18"/>
          <p:cNvSpPr/>
          <p:nvPr/>
        </p:nvSpPr>
        <p:spPr>
          <a:xfrm>
            <a:off x="7452360" y="4343400"/>
            <a:ext cx="347472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15294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6</a:t>
            </a:r>
            <a:endParaRPr lang="en-US" sz="1200" dirty="0"/>
          </a:p>
        </p:txBody>
      </p:sp>
      <p:sp>
        <p:nvSpPr>
          <p:cNvPr id="22" name="Text 19"/>
          <p:cNvSpPr/>
          <p:nvPr/>
        </p:nvSpPr>
        <p:spPr>
          <a:xfrm>
            <a:off x="7909560" y="4315968"/>
            <a:ext cx="37947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Grounded LLM answer with citation</a:t>
            </a:r>
            <a:endParaRPr lang="en-US" sz="1150" dirty="0"/>
          </a:p>
        </p:txBody>
      </p:sp>
      <p:sp>
        <p:nvSpPr>
          <p:cNvPr id="23" name="Shape 20"/>
          <p:cNvSpPr/>
          <p:nvPr/>
        </p:nvSpPr>
        <p:spPr>
          <a:xfrm>
            <a:off x="7452360" y="4910328"/>
            <a:ext cx="347472" cy="347472"/>
          </a:xfrm>
          <a:prstGeom prst="roundRect">
            <a:avLst>
              <a:gd name="adj" fmla="val 50000"/>
            </a:avLst>
          </a:prstGeom>
          <a:solidFill>
            <a:srgbClr val="C9A227"/>
          </a:solidFill>
          <a:ln/>
        </p:spPr>
      </p:sp>
      <p:sp>
        <p:nvSpPr>
          <p:cNvPr id="24" name="Text 21"/>
          <p:cNvSpPr/>
          <p:nvPr/>
        </p:nvSpPr>
        <p:spPr>
          <a:xfrm>
            <a:off x="7452360" y="4910328"/>
            <a:ext cx="347472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15294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7</a:t>
            </a:r>
            <a:endParaRPr lang="en-US" sz="1200" dirty="0"/>
          </a:p>
        </p:txBody>
      </p:sp>
      <p:sp>
        <p:nvSpPr>
          <p:cNvPr id="25" name="Text 22"/>
          <p:cNvSpPr/>
          <p:nvPr/>
        </p:nvSpPr>
        <p:spPr>
          <a:xfrm>
            <a:off x="7909560" y="4882896"/>
            <a:ext cx="37947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Safety &amp; post-processing (all paths)</a:t>
            </a:r>
            <a:endParaRPr lang="en-US" sz="1150" dirty="0"/>
          </a:p>
        </p:txBody>
      </p:sp>
      <p:sp>
        <p:nvSpPr>
          <p:cNvPr id="26" name="Shape 23"/>
          <p:cNvSpPr/>
          <p:nvPr/>
        </p:nvSpPr>
        <p:spPr>
          <a:xfrm>
            <a:off x="7452360" y="5477256"/>
            <a:ext cx="347472" cy="347472"/>
          </a:xfrm>
          <a:prstGeom prst="roundRect">
            <a:avLst>
              <a:gd name="adj" fmla="val 50000"/>
            </a:avLst>
          </a:prstGeom>
          <a:solidFill>
            <a:srgbClr val="C9A227"/>
          </a:solidFill>
          <a:ln/>
        </p:spPr>
      </p:sp>
      <p:sp>
        <p:nvSpPr>
          <p:cNvPr id="27" name="Text 24"/>
          <p:cNvSpPr/>
          <p:nvPr/>
        </p:nvSpPr>
        <p:spPr>
          <a:xfrm>
            <a:off x="7452360" y="5477256"/>
            <a:ext cx="347472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15294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8</a:t>
            </a:r>
            <a:endParaRPr lang="en-US" sz="1200" dirty="0"/>
          </a:p>
        </p:txBody>
      </p:sp>
      <p:sp>
        <p:nvSpPr>
          <p:cNvPr id="28" name="Text 25"/>
          <p:cNvSpPr/>
          <p:nvPr/>
        </p:nvSpPr>
        <p:spPr>
          <a:xfrm>
            <a:off x="7909560" y="5449824"/>
            <a:ext cx="37947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Text output + optional Arabic TTS</a:t>
            </a:r>
            <a:endParaRPr lang="en-US" sz="1150" dirty="0"/>
          </a:p>
        </p:txBody>
      </p:sp>
      <p:sp>
        <p:nvSpPr>
          <p:cNvPr id="29" name="Text 26"/>
          <p:cNvSpPr/>
          <p:nvPr/>
        </p:nvSpPr>
        <p:spPr>
          <a:xfrm>
            <a:off x="7452360" y="6089904"/>
            <a:ext cx="4251960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i="1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Deterministic legal calculation runs as a parallel branch for numeric entitlements (Articles 75, 76, 84, 85, 109) — the LLM never performs arithmetic.</a:t>
            </a:r>
            <a:endParaRPr lang="en-US" sz="1050" dirty="0"/>
          </a:p>
        </p:txBody>
      </p:sp>
      <p:sp>
        <p:nvSpPr>
          <p:cNvPr id="30" name="Text 27"/>
          <p:cNvSpPr/>
          <p:nvPr/>
        </p:nvSpPr>
        <p:spPr>
          <a:xfrm>
            <a:off x="11548872" y="6446520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100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8</a:t>
            </a:r>
            <a:endParaRPr lang="en-US" sz="10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20040"/>
            <a:ext cx="100584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b="1" spc="200" kern="0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CHAPTER 3 · APPROACH</a:t>
            </a:r>
            <a:endParaRPr lang="en-US" sz="1150" dirty="0"/>
          </a:p>
        </p:txBody>
      </p:sp>
      <p:sp>
        <p:nvSpPr>
          <p:cNvPr id="3" name="Text 1"/>
          <p:cNvSpPr/>
          <p:nvPr/>
        </p:nvSpPr>
        <p:spPr>
          <a:xfrm>
            <a:off x="548640" y="603504"/>
            <a:ext cx="11155680" cy="6583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50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From Question to Answer — A Worked Example</a:t>
            </a:r>
            <a:endParaRPr lang="en-US" sz="2500" dirty="0"/>
          </a:p>
        </p:txBody>
      </p:sp>
      <p:sp>
        <p:nvSpPr>
          <p:cNvPr id="4" name="Shape 2"/>
          <p:cNvSpPr/>
          <p:nvPr/>
        </p:nvSpPr>
        <p:spPr>
          <a:xfrm>
            <a:off x="548640" y="1417320"/>
            <a:ext cx="11064240" cy="594360"/>
          </a:xfrm>
          <a:prstGeom prst="roundRect">
            <a:avLst>
              <a:gd name="adj" fmla="val 12308"/>
            </a:avLst>
          </a:prstGeom>
          <a:solidFill>
            <a:srgbClr val="EDF1F7"/>
          </a:solidFill>
          <a:ln w="12700">
            <a:solidFill>
              <a:srgbClr val="DCE4F0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777240" y="1417320"/>
            <a:ext cx="192024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Example query:</a:t>
            </a:r>
            <a:endParaRPr lang="en-US" sz="1200" dirty="0"/>
          </a:p>
        </p:txBody>
      </p:sp>
      <p:sp>
        <p:nvSpPr>
          <p:cNvPr id="6" name="Text 4"/>
          <p:cNvSpPr/>
          <p:nvPr/>
        </p:nvSpPr>
        <p:spPr>
          <a:xfrm>
            <a:off x="2651760" y="1417320"/>
            <a:ext cx="88696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00" i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“كم مكافأة نهاية الخدمة لي بعد 7 سنوات؟”  (“How much is my end-of-service award after 7 years?”)</a:t>
            </a:r>
            <a:endParaRPr lang="en-US" sz="1300" dirty="0"/>
          </a:p>
        </p:txBody>
      </p:sp>
      <p:sp>
        <p:nvSpPr>
          <p:cNvPr id="7" name="Shape 5"/>
          <p:cNvSpPr/>
          <p:nvPr/>
        </p:nvSpPr>
        <p:spPr>
          <a:xfrm>
            <a:off x="548640" y="2194560"/>
            <a:ext cx="384048" cy="384048"/>
          </a:xfrm>
          <a:prstGeom prst="roundRect">
            <a:avLst>
              <a:gd name="adj" fmla="val 50000"/>
            </a:avLst>
          </a:prstGeom>
          <a:solidFill>
            <a:srgbClr val="15294D"/>
          </a:solidFill>
          <a:ln/>
        </p:spPr>
      </p:sp>
      <p:sp>
        <p:nvSpPr>
          <p:cNvPr id="8" name="Text 6"/>
          <p:cNvSpPr/>
          <p:nvPr/>
        </p:nvSpPr>
        <p:spPr>
          <a:xfrm>
            <a:off x="548640" y="2194560"/>
            <a:ext cx="384048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3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</a:t>
            </a:r>
            <a:endParaRPr lang="en-US" sz="1300" dirty="0"/>
          </a:p>
        </p:txBody>
      </p:sp>
      <p:sp>
        <p:nvSpPr>
          <p:cNvPr id="9" name="Text 7"/>
          <p:cNvSpPr/>
          <p:nvPr/>
        </p:nvSpPr>
        <p:spPr>
          <a:xfrm>
            <a:off x="1097280" y="2176272"/>
            <a:ext cx="196596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ASR</a:t>
            </a:r>
            <a:endParaRPr lang="en-US" sz="1250" dirty="0"/>
          </a:p>
        </p:txBody>
      </p:sp>
      <p:sp>
        <p:nvSpPr>
          <p:cNvPr id="10" name="Text 8"/>
          <p:cNvSpPr/>
          <p:nvPr/>
        </p:nvSpPr>
        <p:spPr>
          <a:xfrm>
            <a:off x="3200400" y="2139696"/>
            <a:ext cx="8412480" cy="51206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3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Whisper-large-v3 transcribes speech → Arabic text (typed input skips this step)</a:t>
            </a:r>
            <a:endParaRPr lang="en-US" sz="1030" dirty="0"/>
          </a:p>
        </p:txBody>
      </p:sp>
      <p:sp>
        <p:nvSpPr>
          <p:cNvPr id="11" name="Shape 9"/>
          <p:cNvSpPr/>
          <p:nvPr/>
        </p:nvSpPr>
        <p:spPr>
          <a:xfrm>
            <a:off x="548640" y="2798064"/>
            <a:ext cx="384048" cy="384048"/>
          </a:xfrm>
          <a:prstGeom prst="roundRect">
            <a:avLst>
              <a:gd name="adj" fmla="val 50000"/>
            </a:avLst>
          </a:prstGeom>
          <a:solidFill>
            <a:srgbClr val="15294D"/>
          </a:solidFill>
          <a:ln/>
        </p:spPr>
      </p:sp>
      <p:sp>
        <p:nvSpPr>
          <p:cNvPr id="12" name="Text 10"/>
          <p:cNvSpPr/>
          <p:nvPr/>
        </p:nvSpPr>
        <p:spPr>
          <a:xfrm>
            <a:off x="548640" y="2798064"/>
            <a:ext cx="384048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3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sz="1300" dirty="0"/>
          </a:p>
        </p:txBody>
      </p:sp>
      <p:sp>
        <p:nvSpPr>
          <p:cNvPr id="13" name="Text 11"/>
          <p:cNvSpPr/>
          <p:nvPr/>
        </p:nvSpPr>
        <p:spPr>
          <a:xfrm>
            <a:off x="1097280" y="2779776"/>
            <a:ext cx="196596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Normalize + Intent</a:t>
            </a:r>
            <a:endParaRPr lang="en-US" sz="1250" dirty="0"/>
          </a:p>
        </p:txBody>
      </p:sp>
      <p:sp>
        <p:nvSpPr>
          <p:cNvPr id="14" name="Text 12"/>
          <p:cNvSpPr/>
          <p:nvPr/>
        </p:nvSpPr>
        <p:spPr>
          <a:xfrm>
            <a:off x="3200400" y="2743200"/>
            <a:ext cx="8412480" cy="51206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3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Clean text; query-reformulation module (q*_t = Reformulate(q_t, H_{t-1})) resolves follow-ups using session memory; intent = numeric entitlement</a:t>
            </a:r>
            <a:endParaRPr lang="en-US" sz="1030" dirty="0"/>
          </a:p>
        </p:txBody>
      </p:sp>
      <p:sp>
        <p:nvSpPr>
          <p:cNvPr id="15" name="Shape 13"/>
          <p:cNvSpPr/>
          <p:nvPr/>
        </p:nvSpPr>
        <p:spPr>
          <a:xfrm>
            <a:off x="548640" y="3401568"/>
            <a:ext cx="384048" cy="384048"/>
          </a:xfrm>
          <a:prstGeom prst="roundRect">
            <a:avLst>
              <a:gd name="adj" fmla="val 50000"/>
            </a:avLst>
          </a:prstGeom>
          <a:solidFill>
            <a:srgbClr val="15294D"/>
          </a:solidFill>
          <a:ln/>
        </p:spPr>
      </p:sp>
      <p:sp>
        <p:nvSpPr>
          <p:cNvPr id="16" name="Text 14"/>
          <p:cNvSpPr/>
          <p:nvPr/>
        </p:nvSpPr>
        <p:spPr>
          <a:xfrm>
            <a:off x="548640" y="3401568"/>
            <a:ext cx="384048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3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</a:t>
            </a:r>
            <a:endParaRPr lang="en-US" sz="1300" dirty="0"/>
          </a:p>
        </p:txBody>
      </p:sp>
      <p:sp>
        <p:nvSpPr>
          <p:cNvPr id="17" name="Text 15"/>
          <p:cNvSpPr/>
          <p:nvPr/>
        </p:nvSpPr>
        <p:spPr>
          <a:xfrm>
            <a:off x="1097280" y="3383280"/>
            <a:ext cx="196596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Route</a:t>
            </a:r>
            <a:endParaRPr lang="en-US" sz="1250" dirty="0"/>
          </a:p>
        </p:txBody>
      </p:sp>
      <p:sp>
        <p:nvSpPr>
          <p:cNvPr id="18" name="Text 16"/>
          <p:cNvSpPr/>
          <p:nvPr/>
        </p:nvSpPr>
        <p:spPr>
          <a:xfrm>
            <a:off x="3200400" y="3346704"/>
            <a:ext cx="8412480" cy="51206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3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Numeric-entitlement + inputs present (7 yrs service) → sent to deterministic calculator, not the LLM</a:t>
            </a:r>
            <a:endParaRPr lang="en-US" sz="1030" dirty="0"/>
          </a:p>
        </p:txBody>
      </p:sp>
      <p:sp>
        <p:nvSpPr>
          <p:cNvPr id="19" name="Shape 17"/>
          <p:cNvSpPr/>
          <p:nvPr/>
        </p:nvSpPr>
        <p:spPr>
          <a:xfrm>
            <a:off x="548640" y="4005072"/>
            <a:ext cx="384048" cy="384048"/>
          </a:xfrm>
          <a:prstGeom prst="roundRect">
            <a:avLst>
              <a:gd name="adj" fmla="val 50000"/>
            </a:avLst>
          </a:prstGeom>
          <a:solidFill>
            <a:srgbClr val="15294D"/>
          </a:solidFill>
          <a:ln/>
        </p:spPr>
      </p:sp>
      <p:sp>
        <p:nvSpPr>
          <p:cNvPr id="20" name="Text 18"/>
          <p:cNvSpPr/>
          <p:nvPr/>
        </p:nvSpPr>
        <p:spPr>
          <a:xfrm>
            <a:off x="548640" y="4005072"/>
            <a:ext cx="384048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3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</a:t>
            </a:r>
            <a:endParaRPr lang="en-US" sz="1300" dirty="0"/>
          </a:p>
        </p:txBody>
      </p:sp>
      <p:sp>
        <p:nvSpPr>
          <p:cNvPr id="21" name="Text 19"/>
          <p:cNvSpPr/>
          <p:nvPr/>
        </p:nvSpPr>
        <p:spPr>
          <a:xfrm>
            <a:off x="1097280" y="3986784"/>
            <a:ext cx="196596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Calculate + Retrieve</a:t>
            </a:r>
            <a:endParaRPr lang="en-US" sz="1250" dirty="0"/>
          </a:p>
        </p:txBody>
      </p:sp>
      <p:sp>
        <p:nvSpPr>
          <p:cNvPr id="22" name="Text 20"/>
          <p:cNvSpPr/>
          <p:nvPr/>
        </p:nvSpPr>
        <p:spPr>
          <a:xfrm>
            <a:off x="3200400" y="3950208"/>
            <a:ext cx="8412480" cy="51206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3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Python rule for Article 84 computes the award; retrieval simultaneously fetches Article 84 text as supporting evidence</a:t>
            </a:r>
            <a:endParaRPr lang="en-US" sz="1030" dirty="0"/>
          </a:p>
        </p:txBody>
      </p:sp>
      <p:sp>
        <p:nvSpPr>
          <p:cNvPr id="23" name="Shape 21"/>
          <p:cNvSpPr/>
          <p:nvPr/>
        </p:nvSpPr>
        <p:spPr>
          <a:xfrm>
            <a:off x="548640" y="4608576"/>
            <a:ext cx="384048" cy="384048"/>
          </a:xfrm>
          <a:prstGeom prst="roundRect">
            <a:avLst>
              <a:gd name="adj" fmla="val 50000"/>
            </a:avLst>
          </a:prstGeom>
          <a:solidFill>
            <a:srgbClr val="15294D"/>
          </a:solidFill>
          <a:ln/>
        </p:spPr>
      </p:sp>
      <p:sp>
        <p:nvSpPr>
          <p:cNvPr id="24" name="Text 22"/>
          <p:cNvSpPr/>
          <p:nvPr/>
        </p:nvSpPr>
        <p:spPr>
          <a:xfrm>
            <a:off x="548640" y="4608576"/>
            <a:ext cx="384048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3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</a:t>
            </a:r>
            <a:endParaRPr lang="en-US" sz="1300" dirty="0"/>
          </a:p>
        </p:txBody>
      </p:sp>
      <p:sp>
        <p:nvSpPr>
          <p:cNvPr id="25" name="Text 23"/>
          <p:cNvSpPr/>
          <p:nvPr/>
        </p:nvSpPr>
        <p:spPr>
          <a:xfrm>
            <a:off x="1097280" y="4590288"/>
            <a:ext cx="196596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Safety &amp; Formatting</a:t>
            </a:r>
            <a:endParaRPr lang="en-US" sz="1250" dirty="0"/>
          </a:p>
        </p:txBody>
      </p:sp>
      <p:sp>
        <p:nvSpPr>
          <p:cNvPr id="26" name="Text 24"/>
          <p:cNvSpPr/>
          <p:nvPr/>
        </p:nvSpPr>
        <p:spPr>
          <a:xfrm>
            <a:off x="3200400" y="4553712"/>
            <a:ext cx="8412480" cy="51206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3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Citation verified against retrieved evidence; Arabic response formatted with article number</a:t>
            </a:r>
            <a:endParaRPr lang="en-US" sz="1030" dirty="0"/>
          </a:p>
        </p:txBody>
      </p:sp>
      <p:sp>
        <p:nvSpPr>
          <p:cNvPr id="27" name="Shape 25"/>
          <p:cNvSpPr/>
          <p:nvPr/>
        </p:nvSpPr>
        <p:spPr>
          <a:xfrm>
            <a:off x="548640" y="5212080"/>
            <a:ext cx="384048" cy="384048"/>
          </a:xfrm>
          <a:prstGeom prst="roundRect">
            <a:avLst>
              <a:gd name="adj" fmla="val 50000"/>
            </a:avLst>
          </a:prstGeom>
          <a:solidFill>
            <a:srgbClr val="15294D"/>
          </a:solidFill>
          <a:ln/>
        </p:spPr>
      </p:sp>
      <p:sp>
        <p:nvSpPr>
          <p:cNvPr id="28" name="Text 26"/>
          <p:cNvSpPr/>
          <p:nvPr/>
        </p:nvSpPr>
        <p:spPr>
          <a:xfrm>
            <a:off x="548640" y="5212080"/>
            <a:ext cx="384048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3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6</a:t>
            </a:r>
            <a:endParaRPr lang="en-US" sz="1300" dirty="0"/>
          </a:p>
        </p:txBody>
      </p:sp>
      <p:sp>
        <p:nvSpPr>
          <p:cNvPr id="29" name="Text 27"/>
          <p:cNvSpPr/>
          <p:nvPr/>
        </p:nvSpPr>
        <p:spPr>
          <a:xfrm>
            <a:off x="1097280" y="5193792"/>
            <a:ext cx="196596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Output</a:t>
            </a:r>
            <a:endParaRPr lang="en-US" sz="1250" dirty="0"/>
          </a:p>
        </p:txBody>
      </p:sp>
      <p:sp>
        <p:nvSpPr>
          <p:cNvPr id="30" name="Text 28"/>
          <p:cNvSpPr/>
          <p:nvPr/>
        </p:nvSpPr>
        <p:spPr>
          <a:xfrm>
            <a:off x="3200400" y="5157216"/>
            <a:ext cx="8412480" cy="51206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3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Written Arabic answer with citation → optionally spoken via TTS (MMS-TTS-Arabic / edge-tts)</a:t>
            </a:r>
            <a:endParaRPr lang="en-US" sz="1030" dirty="0"/>
          </a:p>
        </p:txBody>
      </p:sp>
      <p:sp>
        <p:nvSpPr>
          <p:cNvPr id="31" name="Text 29"/>
          <p:cNvSpPr/>
          <p:nvPr/>
        </p:nvSpPr>
        <p:spPr>
          <a:xfrm>
            <a:off x="548640" y="5907024"/>
            <a:ext cx="1106424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i="1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If instead the question needs a general explanation (not a calculation), the query goes through hybrid retrieval → reliability gate → LLM generation (ALLaM-7B / Qwen2.5-7B) exactly as in the Chapter-3 architecture diagram.</a:t>
            </a:r>
            <a:endParaRPr lang="en-US" sz="1050" dirty="0"/>
          </a:p>
        </p:txBody>
      </p:sp>
      <p:sp>
        <p:nvSpPr>
          <p:cNvPr id="32" name="Text 30"/>
          <p:cNvSpPr/>
          <p:nvPr/>
        </p:nvSpPr>
        <p:spPr>
          <a:xfrm>
            <a:off x="11548872" y="6446520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100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9</a:t>
            </a:r>
            <a:endParaRPr lang="en-US" sz="10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20040"/>
            <a:ext cx="100584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b="1" spc="200" kern="0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CHAPTER 3 · DATA</a:t>
            </a:r>
            <a:endParaRPr lang="en-US" sz="1150" dirty="0"/>
          </a:p>
        </p:txBody>
      </p:sp>
      <p:sp>
        <p:nvSpPr>
          <p:cNvPr id="3" name="Text 1"/>
          <p:cNvSpPr/>
          <p:nvPr/>
        </p:nvSpPr>
        <p:spPr>
          <a:xfrm>
            <a:off x="548640" y="603504"/>
            <a:ext cx="11155680" cy="6583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50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Dataset &amp; Data Collection</a:t>
            </a:r>
            <a:endParaRPr lang="en-US" sz="2500" dirty="0"/>
          </a:p>
        </p:txBody>
      </p:sp>
      <p:sp>
        <p:nvSpPr>
          <p:cNvPr id="4" name="Text 2"/>
          <p:cNvSpPr/>
          <p:nvPr/>
        </p:nvSpPr>
        <p:spPr>
          <a:xfrm>
            <a:off x="548640" y="1463040"/>
            <a:ext cx="100584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15294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Two official Saudi sources, scraped and traced end-to-end</a:t>
            </a:r>
            <a:endParaRPr lang="en-US" sz="1350" dirty="0"/>
          </a:p>
        </p:txBody>
      </p:sp>
      <p:sp>
        <p:nvSpPr>
          <p:cNvPr id="5" name="Shape 3"/>
          <p:cNvSpPr/>
          <p:nvPr/>
        </p:nvSpPr>
        <p:spPr>
          <a:xfrm>
            <a:off x="548640" y="1874520"/>
            <a:ext cx="5394960" cy="1508760"/>
          </a:xfrm>
          <a:prstGeom prst="roundRect">
            <a:avLst>
              <a:gd name="adj" fmla="val 4848"/>
            </a:avLst>
          </a:prstGeom>
          <a:solidFill>
            <a:srgbClr val="EDF1F7"/>
          </a:solidFill>
          <a:ln w="12700">
            <a:solidFill>
              <a:srgbClr val="DCE4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822960" y="2011680"/>
            <a:ext cx="48463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45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Saudi Labor Law Pages</a:t>
            </a:r>
            <a:endParaRPr lang="en-US" sz="1450" dirty="0"/>
          </a:p>
        </p:txBody>
      </p:sp>
      <p:sp>
        <p:nvSpPr>
          <p:cNvPr id="7" name="Text 5"/>
          <p:cNvSpPr/>
          <p:nvPr/>
        </p:nvSpPr>
        <p:spPr>
          <a:xfrm>
            <a:off x="822960" y="2377440"/>
            <a:ext cx="48463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Article-level legal text, Royal Decree No. M/51 (as amended).</a:t>
            </a:r>
            <a:endParaRPr lang="en-US" sz="1150" dirty="0"/>
          </a:p>
        </p:txBody>
      </p:sp>
      <p:sp>
        <p:nvSpPr>
          <p:cNvPr id="8" name="Text 6"/>
          <p:cNvSpPr/>
          <p:nvPr/>
        </p:nvSpPr>
        <p:spPr>
          <a:xfrm>
            <a:off x="822960" y="2880360"/>
            <a:ext cx="484632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700" b="1" dirty="0">
                <a:solidFill>
                  <a:srgbClr val="C9A22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249 article records</a:t>
            </a:r>
            <a:endParaRPr lang="en-US" sz="1700" dirty="0"/>
          </a:p>
        </p:txBody>
      </p:sp>
      <p:sp>
        <p:nvSpPr>
          <p:cNvPr id="9" name="Shape 7"/>
          <p:cNvSpPr/>
          <p:nvPr/>
        </p:nvSpPr>
        <p:spPr>
          <a:xfrm>
            <a:off x="6217920" y="1874520"/>
            <a:ext cx="5394960" cy="1508760"/>
          </a:xfrm>
          <a:prstGeom prst="roundRect">
            <a:avLst>
              <a:gd name="adj" fmla="val 4848"/>
            </a:avLst>
          </a:prstGeom>
          <a:solidFill>
            <a:srgbClr val="EDF1F7"/>
          </a:solidFill>
          <a:ln w="12700">
            <a:solidFill>
              <a:srgbClr val="DCE4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6492240" y="2011680"/>
            <a:ext cx="48463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45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HRSD FAQ Portal</a:t>
            </a:r>
            <a:endParaRPr lang="en-US" sz="1450" dirty="0"/>
          </a:p>
        </p:txBody>
      </p:sp>
      <p:sp>
        <p:nvSpPr>
          <p:cNvPr id="11" name="Text 9"/>
          <p:cNvSpPr/>
          <p:nvPr/>
        </p:nvSpPr>
        <p:spPr>
          <a:xfrm>
            <a:off x="6492240" y="2377440"/>
            <a:ext cx="48463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Service-oriented question–answer pairs from the Ministry portal.</a:t>
            </a:r>
            <a:endParaRPr lang="en-US" sz="1150" dirty="0"/>
          </a:p>
        </p:txBody>
      </p:sp>
      <p:sp>
        <p:nvSpPr>
          <p:cNvPr id="12" name="Text 10"/>
          <p:cNvSpPr/>
          <p:nvPr/>
        </p:nvSpPr>
        <p:spPr>
          <a:xfrm>
            <a:off x="6492240" y="2880360"/>
            <a:ext cx="484632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700" b="1" dirty="0">
                <a:solidFill>
                  <a:srgbClr val="C9A22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711 FAQ rows</a:t>
            </a:r>
            <a:endParaRPr lang="en-US" sz="1700" dirty="0"/>
          </a:p>
        </p:txBody>
      </p:sp>
      <p:sp>
        <p:nvSpPr>
          <p:cNvPr id="13" name="Text 11"/>
          <p:cNvSpPr/>
          <p:nvPr/>
        </p:nvSpPr>
        <p:spPr>
          <a:xfrm>
            <a:off x="548640" y="3611880"/>
            <a:ext cx="45720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15294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Extraction algorithm</a:t>
            </a:r>
            <a:endParaRPr lang="en-US" sz="1350" dirty="0"/>
          </a:p>
        </p:txBody>
      </p:sp>
      <p:sp>
        <p:nvSpPr>
          <p:cNvPr id="14" name="Text 12"/>
          <p:cNvSpPr/>
          <p:nvPr/>
        </p:nvSpPr>
        <p:spPr>
          <a:xfrm>
            <a:off x="548640" y="3977640"/>
            <a:ext cx="1106424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buSzPct val="100000"/>
              <a:buChar char="•"/>
            </a:pPr>
            <a:r>
              <a:rPr lang="en-US" sz="11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Python scraper: Requests (HTTP) + BeautifulSoup (HTML/DOM parsing)</a:t>
            </a:r>
            <a:endParaRPr lang="en-US" sz="1100" dirty="0"/>
          </a:p>
          <a:p>
            <a:pPr marL="342900" indent="-342900">
              <a:buSzPct val="100000"/>
              <a:buChar char="•"/>
            </a:pPr>
            <a:r>
              <a:rPr lang="en-US" sz="11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Legal pages parsed at article level, preserving part / chapter / article hierarchy</a:t>
            </a:r>
            <a:endParaRPr lang="en-US" sz="1100" dirty="0"/>
          </a:p>
          <a:p>
            <a:pPr marL="342900" indent="-342900">
              <a:buSzPct val="100000"/>
              <a:buChar char="•"/>
            </a:pPr>
            <a:r>
              <a:rPr lang="en-US" sz="11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Every record keeps source URL, source type, original wording, normalized text, document ID</a:t>
            </a:r>
            <a:endParaRPr lang="en-US" sz="1100" dirty="0"/>
          </a:p>
        </p:txBody>
      </p:sp>
      <p:sp>
        <p:nvSpPr>
          <p:cNvPr id="15" name="Shape 13"/>
          <p:cNvSpPr/>
          <p:nvPr/>
        </p:nvSpPr>
        <p:spPr>
          <a:xfrm>
            <a:off x="548640" y="5029200"/>
            <a:ext cx="11064240" cy="1371600"/>
          </a:xfrm>
          <a:prstGeom prst="roundRect">
            <a:avLst>
              <a:gd name="adj" fmla="val 5333"/>
            </a:avLst>
          </a:prstGeom>
          <a:solidFill>
            <a:srgbClr val="0E1B33"/>
          </a:solidFill>
          <a:ln/>
        </p:spPr>
      </p:sp>
      <p:sp>
        <p:nvSpPr>
          <p:cNvPr id="16" name="Text 14"/>
          <p:cNvSpPr/>
          <p:nvPr/>
        </p:nvSpPr>
        <p:spPr>
          <a:xfrm>
            <a:off x="822960" y="5148072"/>
            <a:ext cx="73152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Article-number normalization algorithm</a:t>
            </a:r>
            <a:endParaRPr lang="en-US" sz="1200" dirty="0"/>
          </a:p>
        </p:txBody>
      </p:sp>
      <p:sp>
        <p:nvSpPr>
          <p:cNvPr id="17" name="Text 15"/>
          <p:cNvSpPr/>
          <p:nvPr/>
        </p:nvSpPr>
        <p:spPr>
          <a:xfrm>
            <a:off x="822960" y="5440680"/>
            <a:ext cx="10515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dirty="0">
                <a:solidFill>
                  <a:srgbClr val="DCE4F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Arabic ordinal titles are parsed into numeric identifiers used for citation &amp; evaluation matching, preserving the “مكرر” (repeated-article) marker:</a:t>
            </a:r>
            <a:endParaRPr lang="en-US" sz="1050" dirty="0"/>
          </a:p>
        </p:txBody>
      </p:sp>
      <p:sp>
        <p:nvSpPr>
          <p:cNvPr id="18" name="Text 16"/>
          <p:cNvSpPr/>
          <p:nvPr/>
        </p:nvSpPr>
        <p:spPr>
          <a:xfrm>
            <a:off x="822960" y="5806440"/>
            <a:ext cx="105156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“المادة الحادية والخمسون بعد المائة” → 151      •      “المادة الحادية والثلاثون بعد المائة مكرر” → 131مكرر</a:t>
            </a:r>
            <a:endParaRPr lang="en-US" sz="1100" dirty="0"/>
          </a:p>
        </p:txBody>
      </p:sp>
      <p:sp>
        <p:nvSpPr>
          <p:cNvPr id="19" name="Text 17"/>
          <p:cNvSpPr/>
          <p:nvPr/>
        </p:nvSpPr>
        <p:spPr>
          <a:xfrm>
            <a:off x="11548872" y="6446520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100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10</a:t>
            </a:r>
            <a:endParaRPr lang="en-US" sz="10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20040"/>
            <a:ext cx="100584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b="1" spc="200" kern="0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CHAPTER 3 · DATA</a:t>
            </a:r>
            <a:endParaRPr lang="en-US" sz="1150" dirty="0"/>
          </a:p>
        </p:txBody>
      </p:sp>
      <p:sp>
        <p:nvSpPr>
          <p:cNvPr id="3" name="Text 1"/>
          <p:cNvSpPr/>
          <p:nvPr/>
        </p:nvSpPr>
        <p:spPr>
          <a:xfrm>
            <a:off x="548640" y="603504"/>
            <a:ext cx="11155680" cy="6583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50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Cleaning, Normalization &amp; Repealed Articles</a:t>
            </a:r>
            <a:endParaRPr lang="en-US" sz="2500" dirty="0"/>
          </a:p>
        </p:txBody>
      </p:sp>
      <p:sp>
        <p:nvSpPr>
          <p:cNvPr id="4" name="Text 2"/>
          <p:cNvSpPr/>
          <p:nvPr/>
        </p:nvSpPr>
        <p:spPr>
          <a:xfrm>
            <a:off x="548640" y="1417320"/>
            <a:ext cx="73152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15294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Arabic text normalization algorithm</a:t>
            </a:r>
            <a:endParaRPr lang="en-US" sz="1350" dirty="0"/>
          </a:p>
        </p:txBody>
      </p:sp>
      <p:sp>
        <p:nvSpPr>
          <p:cNvPr id="5" name="Text 3"/>
          <p:cNvSpPr/>
          <p:nvPr/>
        </p:nvSpPr>
        <p:spPr>
          <a:xfrm>
            <a:off x="548640" y="1783080"/>
            <a:ext cx="7132320" cy="1508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buSzPct val="100000"/>
              <a:buChar char="•"/>
            </a:pPr>
            <a:r>
              <a:rPr lang="en-US" sz="113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Remove diacritics (tashkeel) and tatweel elongation characters</a:t>
            </a:r>
            <a:endParaRPr lang="en-US" sz="1130" dirty="0"/>
          </a:p>
          <a:p>
            <a:pPr marL="342900" indent="-342900">
              <a:buSzPct val="100000"/>
              <a:buChar char="•"/>
            </a:pPr>
            <a:r>
              <a:rPr lang="en-US" sz="113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Unify Alef, Yeh, and Ta-marbuta letter-form variants</a:t>
            </a:r>
            <a:endParaRPr lang="en-US" sz="1130" dirty="0"/>
          </a:p>
          <a:p>
            <a:pPr marL="342900" indent="-342900">
              <a:buSzPct val="100000"/>
              <a:buChar char="•"/>
            </a:pPr>
            <a:r>
              <a:rPr lang="en-US" sz="113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Strip scraping artifacts and extra whitespace</a:t>
            </a:r>
            <a:endParaRPr lang="en-US" sz="1130" dirty="0"/>
          </a:p>
          <a:p>
            <a:pPr marL="342900" indent="-342900">
              <a:buSzPct val="100000"/>
              <a:buChar char="•"/>
            </a:pPr>
            <a:r>
              <a:rPr lang="en-US" sz="113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Two-field design: normalized text for retrieval · original wording preserved for citation &amp; display</a:t>
            </a:r>
            <a:endParaRPr lang="en-US" sz="1130" dirty="0"/>
          </a:p>
        </p:txBody>
      </p:sp>
      <p:sp>
        <p:nvSpPr>
          <p:cNvPr id="6" name="Shape 4"/>
          <p:cNvSpPr/>
          <p:nvPr/>
        </p:nvSpPr>
        <p:spPr>
          <a:xfrm>
            <a:off x="7955280" y="1417320"/>
            <a:ext cx="3657600" cy="1965960"/>
          </a:xfrm>
          <a:prstGeom prst="roundRect">
            <a:avLst>
              <a:gd name="adj" fmla="val 3721"/>
            </a:avLst>
          </a:prstGeom>
          <a:solidFill>
            <a:srgbClr val="15294D"/>
          </a:solidFill>
          <a:ln/>
        </p:spPr>
      </p:sp>
      <p:sp>
        <p:nvSpPr>
          <p:cNvPr id="7" name="Text 5"/>
          <p:cNvSpPr/>
          <p:nvPr/>
        </p:nvSpPr>
        <p:spPr>
          <a:xfrm>
            <a:off x="8183880" y="1554480"/>
            <a:ext cx="32004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C9A22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Repealed-Article Handling</a:t>
            </a:r>
            <a:endParaRPr lang="en-US" sz="1250" dirty="0"/>
          </a:p>
        </p:txBody>
      </p:sp>
      <p:sp>
        <p:nvSpPr>
          <p:cNvPr id="8" name="Text 6"/>
          <p:cNvSpPr/>
          <p:nvPr/>
        </p:nvSpPr>
        <p:spPr>
          <a:xfrm>
            <a:off x="8183880" y="1920240"/>
            <a:ext cx="320040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dirty="0">
                <a:solidFill>
                  <a:srgbClr val="DCE4F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Each article tagged article_status: active / repealed / amended.</a:t>
            </a:r>
            <a:endParaRPr lang="en-US" sz="1050" dirty="0"/>
          </a:p>
        </p:txBody>
      </p:sp>
      <p:sp>
        <p:nvSpPr>
          <p:cNvPr id="9" name="Text 7"/>
          <p:cNvSpPr/>
          <p:nvPr/>
        </p:nvSpPr>
        <p:spPr>
          <a:xfrm>
            <a:off x="8183880" y="2514600"/>
            <a:ext cx="32004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211 active → indexed</a:t>
            </a:r>
            <a:endParaRPr lang="en-US" sz="1200" dirty="0"/>
          </a:p>
        </p:txBody>
      </p:sp>
      <p:sp>
        <p:nvSpPr>
          <p:cNvPr id="10" name="Text 8"/>
          <p:cNvSpPr/>
          <p:nvPr/>
        </p:nvSpPr>
        <p:spPr>
          <a:xfrm>
            <a:off x="8183880" y="2788920"/>
            <a:ext cx="32004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dirty="0">
                <a:solidFill>
                  <a:srgbClr val="DCE4F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38 repealed → archived, excluded from retrieval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548640" y="3520440"/>
            <a:ext cx="73152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5294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Why exclude repealed articles?</a:t>
            </a:r>
            <a:endParaRPr lang="en-US" sz="1250" dirty="0"/>
          </a:p>
        </p:txBody>
      </p:sp>
      <p:sp>
        <p:nvSpPr>
          <p:cNvPr id="12" name="Text 10"/>
          <p:cNvSpPr/>
          <p:nvPr/>
        </p:nvSpPr>
        <p:spPr>
          <a:xfrm>
            <a:off x="548640" y="3840480"/>
            <a:ext cx="1106424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30" i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Citing an obsolete legal provision could mislead the user and undermine the reliability of the system — repealed articles stay archived for auditability but are never retrievable as evidence.</a:t>
            </a:r>
            <a:endParaRPr lang="en-US" sz="1130" dirty="0"/>
          </a:p>
        </p:txBody>
      </p:sp>
      <p:sp>
        <p:nvSpPr>
          <p:cNvPr id="13" name="Text 11"/>
          <p:cNvSpPr/>
          <p:nvPr/>
        </p:nvSpPr>
        <p:spPr>
          <a:xfrm>
            <a:off x="548640" y="4434840"/>
            <a:ext cx="54864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15294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FAQ domain filtering</a:t>
            </a:r>
            <a:endParaRPr lang="en-US" sz="1350" dirty="0"/>
          </a:p>
        </p:txBody>
      </p:sp>
      <p:sp>
        <p:nvSpPr>
          <p:cNvPr id="14" name="Text 12"/>
          <p:cNvSpPr/>
          <p:nvPr/>
        </p:nvSpPr>
        <p:spPr>
          <a:xfrm>
            <a:off x="548640" y="4754880"/>
            <a:ext cx="1106424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3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Only records covering labor rights, employment contracts, termination, workplace regulations, and employment services were retained.</a:t>
            </a:r>
            <a:endParaRPr lang="en-US" sz="1130" dirty="0"/>
          </a:p>
        </p:txBody>
      </p:sp>
      <p:sp>
        <p:nvSpPr>
          <p:cNvPr id="15" name="Shape 13"/>
          <p:cNvSpPr/>
          <p:nvPr/>
        </p:nvSpPr>
        <p:spPr>
          <a:xfrm>
            <a:off x="548640" y="5349240"/>
            <a:ext cx="2697480" cy="1005840"/>
          </a:xfrm>
          <a:prstGeom prst="roundRect">
            <a:avLst>
              <a:gd name="adj" fmla="val 7273"/>
            </a:avLst>
          </a:prstGeom>
          <a:solidFill>
            <a:srgbClr val="EDF1F7"/>
          </a:solidFill>
          <a:ln w="12700">
            <a:solidFill>
              <a:srgbClr val="DCE4F0"/>
            </a:solidFill>
            <a:prstDash val="solid"/>
          </a:ln>
          <a:effectLst>
            <a:outerShdw sx="100000" sy="100000" kx="0" ky="0" algn="bl" rotWithShape="0" blurRad="76200" dist="25400" dir="5400000">
              <a:srgbClr val="6B7280">
                <a:alpha val="18000"/>
              </a:srgbClr>
            </a:outerShdw>
          </a:effectLst>
        </p:spPr>
      </p:sp>
      <p:sp>
        <p:nvSpPr>
          <p:cNvPr id="16" name="Text 14"/>
          <p:cNvSpPr/>
          <p:nvPr/>
        </p:nvSpPr>
        <p:spPr>
          <a:xfrm>
            <a:off x="548640" y="5468112"/>
            <a:ext cx="2697480" cy="457200"/>
          </a:xfrm>
          <a:prstGeom prst="rect">
            <a:avLst/>
          </a:prstGeom>
          <a:noFill/>
          <a:ln/>
        </p:spPr>
        <p:txBody>
          <a:bodyPr wrap="square" rtlCol="0" anchor="b"/>
          <a:lstStyle/>
          <a:p>
            <a:pPr algn="ctr" indent="0" marL="0">
              <a:buNone/>
            </a:pPr>
            <a:r>
              <a:rPr lang="en-US" sz="200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703</a:t>
            </a:r>
            <a:endParaRPr lang="en-US" sz="2000" dirty="0"/>
          </a:p>
        </p:txBody>
      </p:sp>
      <p:sp>
        <p:nvSpPr>
          <p:cNvPr id="17" name="Text 15"/>
          <p:cNvSpPr/>
          <p:nvPr/>
        </p:nvSpPr>
        <p:spPr>
          <a:xfrm>
            <a:off x="621792" y="5897880"/>
            <a:ext cx="2551176" cy="42062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ctr" indent="0" marL="0">
              <a:buNone/>
            </a:pPr>
            <a:r>
              <a:rPr lang="en-US" sz="105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Classified FAQ entries</a:t>
            </a:r>
            <a:endParaRPr lang="en-US" sz="1050" dirty="0"/>
          </a:p>
        </p:txBody>
      </p:sp>
      <p:sp>
        <p:nvSpPr>
          <p:cNvPr id="18" name="Shape 16"/>
          <p:cNvSpPr/>
          <p:nvPr/>
        </p:nvSpPr>
        <p:spPr>
          <a:xfrm>
            <a:off x="3383280" y="5349240"/>
            <a:ext cx="2697480" cy="1005840"/>
          </a:xfrm>
          <a:prstGeom prst="roundRect">
            <a:avLst>
              <a:gd name="adj" fmla="val 7273"/>
            </a:avLst>
          </a:prstGeom>
          <a:solidFill>
            <a:srgbClr val="EDF1F7"/>
          </a:solidFill>
          <a:ln w="12700">
            <a:solidFill>
              <a:srgbClr val="DCE4F0"/>
            </a:solidFill>
            <a:prstDash val="solid"/>
          </a:ln>
          <a:effectLst>
            <a:outerShdw sx="100000" sy="100000" kx="0" ky="0" algn="bl" rotWithShape="0" blurRad="76200" dist="25400" dir="5400000">
              <a:srgbClr val="6B7280">
                <a:alpha val="18000"/>
              </a:srgbClr>
            </a:outerShdw>
          </a:effectLst>
        </p:spPr>
      </p:sp>
      <p:sp>
        <p:nvSpPr>
          <p:cNvPr id="19" name="Text 17"/>
          <p:cNvSpPr/>
          <p:nvPr/>
        </p:nvSpPr>
        <p:spPr>
          <a:xfrm>
            <a:off x="3383280" y="5468112"/>
            <a:ext cx="2697480" cy="457200"/>
          </a:xfrm>
          <a:prstGeom prst="rect">
            <a:avLst/>
          </a:prstGeom>
          <a:noFill/>
          <a:ln/>
        </p:spPr>
        <p:txBody>
          <a:bodyPr wrap="square" rtlCol="0" anchor="b"/>
          <a:lstStyle/>
          <a:p>
            <a:pPr algn="ctr" indent="0" marL="0">
              <a:buNone/>
            </a:pPr>
            <a:r>
              <a:rPr lang="en-US" sz="200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402</a:t>
            </a:r>
            <a:endParaRPr lang="en-US" sz="2000" dirty="0"/>
          </a:p>
        </p:txBody>
      </p:sp>
      <p:sp>
        <p:nvSpPr>
          <p:cNvPr id="20" name="Text 18"/>
          <p:cNvSpPr/>
          <p:nvPr/>
        </p:nvSpPr>
        <p:spPr>
          <a:xfrm>
            <a:off x="3456432" y="5897880"/>
            <a:ext cx="2551176" cy="42062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ctr" indent="0" marL="0">
              <a:buNone/>
            </a:pPr>
            <a:r>
              <a:rPr lang="en-US" sz="105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Retained (labor-related)</a:t>
            </a:r>
            <a:endParaRPr lang="en-US" sz="1050" dirty="0"/>
          </a:p>
        </p:txBody>
      </p:sp>
      <p:sp>
        <p:nvSpPr>
          <p:cNvPr id="21" name="Shape 19"/>
          <p:cNvSpPr/>
          <p:nvPr/>
        </p:nvSpPr>
        <p:spPr>
          <a:xfrm>
            <a:off x="6217920" y="5349240"/>
            <a:ext cx="2697480" cy="1005840"/>
          </a:xfrm>
          <a:prstGeom prst="roundRect">
            <a:avLst>
              <a:gd name="adj" fmla="val 7273"/>
            </a:avLst>
          </a:prstGeom>
          <a:solidFill>
            <a:srgbClr val="EDF1F7"/>
          </a:solidFill>
          <a:ln w="12700">
            <a:solidFill>
              <a:srgbClr val="DCE4F0"/>
            </a:solidFill>
            <a:prstDash val="solid"/>
          </a:ln>
          <a:effectLst>
            <a:outerShdw sx="100000" sy="100000" kx="0" ky="0" algn="bl" rotWithShape="0" blurRad="76200" dist="25400" dir="5400000">
              <a:srgbClr val="6B7280">
                <a:alpha val="18000"/>
              </a:srgbClr>
            </a:outerShdw>
          </a:effectLst>
        </p:spPr>
      </p:sp>
      <p:sp>
        <p:nvSpPr>
          <p:cNvPr id="22" name="Text 20"/>
          <p:cNvSpPr/>
          <p:nvPr/>
        </p:nvSpPr>
        <p:spPr>
          <a:xfrm>
            <a:off x="6217920" y="5468112"/>
            <a:ext cx="2697480" cy="457200"/>
          </a:xfrm>
          <a:prstGeom prst="rect">
            <a:avLst/>
          </a:prstGeom>
          <a:noFill/>
          <a:ln/>
        </p:spPr>
        <p:txBody>
          <a:bodyPr wrap="square" rtlCol="0" anchor="b"/>
          <a:lstStyle/>
          <a:p>
            <a:pPr algn="ctr" indent="0" marL="0">
              <a:buNone/>
            </a:pPr>
            <a:r>
              <a:rPr lang="en-US" sz="200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301</a:t>
            </a:r>
            <a:endParaRPr lang="en-US" sz="2000" dirty="0"/>
          </a:p>
        </p:txBody>
      </p:sp>
      <p:sp>
        <p:nvSpPr>
          <p:cNvPr id="23" name="Text 21"/>
          <p:cNvSpPr/>
          <p:nvPr/>
        </p:nvSpPr>
        <p:spPr>
          <a:xfrm>
            <a:off x="6291072" y="5897880"/>
            <a:ext cx="2551176" cy="42062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ctr" indent="0" marL="0">
              <a:buNone/>
            </a:pPr>
            <a:r>
              <a:rPr lang="en-US" sz="105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Excluded (out-of-domain)</a:t>
            </a:r>
            <a:endParaRPr lang="en-US" sz="1050" dirty="0"/>
          </a:p>
        </p:txBody>
      </p:sp>
      <p:sp>
        <p:nvSpPr>
          <p:cNvPr id="24" name="Shape 22"/>
          <p:cNvSpPr/>
          <p:nvPr/>
        </p:nvSpPr>
        <p:spPr>
          <a:xfrm>
            <a:off x="9052560" y="5349240"/>
            <a:ext cx="2697480" cy="1005840"/>
          </a:xfrm>
          <a:prstGeom prst="roundRect">
            <a:avLst>
              <a:gd name="adj" fmla="val 7273"/>
            </a:avLst>
          </a:prstGeom>
          <a:solidFill>
            <a:srgbClr val="EDF1F7"/>
          </a:solidFill>
          <a:ln w="12700">
            <a:solidFill>
              <a:srgbClr val="DCE4F0"/>
            </a:solidFill>
            <a:prstDash val="solid"/>
          </a:ln>
          <a:effectLst>
            <a:outerShdw sx="100000" sy="100000" kx="0" ky="0" algn="bl" rotWithShape="0" blurRad="76200" dist="25400" dir="5400000">
              <a:srgbClr val="6B7280">
                <a:alpha val="18000"/>
              </a:srgbClr>
            </a:outerShdw>
          </a:effectLst>
        </p:spPr>
      </p:sp>
      <p:sp>
        <p:nvSpPr>
          <p:cNvPr id="25" name="Text 23"/>
          <p:cNvSpPr/>
          <p:nvPr/>
        </p:nvSpPr>
        <p:spPr>
          <a:xfrm>
            <a:off x="9052560" y="5468112"/>
            <a:ext cx="2697480" cy="457200"/>
          </a:xfrm>
          <a:prstGeom prst="rect">
            <a:avLst/>
          </a:prstGeom>
          <a:noFill/>
          <a:ln/>
        </p:spPr>
        <p:txBody>
          <a:bodyPr wrap="square" rtlCol="0" anchor="b"/>
          <a:lstStyle/>
          <a:p>
            <a:pPr algn="ctr" indent="0" marL="0">
              <a:buNone/>
            </a:pPr>
            <a:r>
              <a:rPr lang="en-US" sz="200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249→38</a:t>
            </a:r>
            <a:endParaRPr lang="en-US" sz="2000" dirty="0"/>
          </a:p>
        </p:txBody>
      </p:sp>
      <p:sp>
        <p:nvSpPr>
          <p:cNvPr id="26" name="Text 24"/>
          <p:cNvSpPr/>
          <p:nvPr/>
        </p:nvSpPr>
        <p:spPr>
          <a:xfrm>
            <a:off x="9125712" y="5897880"/>
            <a:ext cx="2551176" cy="42062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ctr" indent="0" marL="0">
              <a:buNone/>
            </a:pPr>
            <a:r>
              <a:rPr lang="en-US" sz="105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Legal articles repealed</a:t>
            </a:r>
            <a:endParaRPr lang="en-US" sz="1050" dirty="0"/>
          </a:p>
        </p:txBody>
      </p:sp>
      <p:sp>
        <p:nvSpPr>
          <p:cNvPr id="27" name="Text 25"/>
          <p:cNvSpPr/>
          <p:nvPr/>
        </p:nvSpPr>
        <p:spPr>
          <a:xfrm>
            <a:off x="11548872" y="6446520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100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11</a:t>
            </a:r>
            <a:endParaRPr lang="en-US" sz="10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20040"/>
            <a:ext cx="100584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b="1" spc="200" kern="0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CHAPTER 3 · DATA</a:t>
            </a:r>
            <a:endParaRPr lang="en-US" sz="1150" dirty="0"/>
          </a:p>
        </p:txBody>
      </p:sp>
      <p:sp>
        <p:nvSpPr>
          <p:cNvPr id="3" name="Text 1"/>
          <p:cNvSpPr/>
          <p:nvPr/>
        </p:nvSpPr>
        <p:spPr>
          <a:xfrm>
            <a:off x="548640" y="603504"/>
            <a:ext cx="11155680" cy="6583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50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Near-Duplicate Detection &amp; Leakage-Safe Splitting</a:t>
            </a:r>
            <a:endParaRPr lang="en-US" sz="2500" dirty="0"/>
          </a:p>
        </p:txBody>
      </p:sp>
      <p:sp>
        <p:nvSpPr>
          <p:cNvPr id="4" name="Text 2"/>
          <p:cNvSpPr/>
          <p:nvPr/>
        </p:nvSpPr>
        <p:spPr>
          <a:xfrm>
            <a:off x="548640" y="1417320"/>
            <a:ext cx="73152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15294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Near-duplicate detection algorithm</a:t>
            </a:r>
            <a:endParaRPr lang="en-US" sz="1350" dirty="0"/>
          </a:p>
        </p:txBody>
      </p:sp>
      <p:sp>
        <p:nvSpPr>
          <p:cNvPr id="5" name="Text 3"/>
          <p:cNvSpPr/>
          <p:nvPr/>
        </p:nvSpPr>
        <p:spPr>
          <a:xfrm>
            <a:off x="548640" y="1783080"/>
            <a:ext cx="704088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3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TF-IDF character n-grams + cosine similarity flag near-duplicate candidates. Character n-grams catch overlaps that aren't word-for-word matches.</a:t>
            </a:r>
            <a:endParaRPr lang="en-US" sz="1130" dirty="0"/>
          </a:p>
        </p:txBody>
      </p:sp>
      <p:sp>
        <p:nvSpPr>
          <p:cNvPr id="6" name="Shape 4"/>
          <p:cNvSpPr/>
          <p:nvPr/>
        </p:nvSpPr>
        <p:spPr>
          <a:xfrm>
            <a:off x="548640" y="2423160"/>
            <a:ext cx="7040880" cy="914400"/>
          </a:xfrm>
          <a:prstGeom prst="roundRect">
            <a:avLst>
              <a:gd name="adj" fmla="val 6000"/>
            </a:avLst>
          </a:prstGeom>
          <a:solidFill>
            <a:srgbClr val="0E1B33"/>
          </a:solidFill>
          <a:ln/>
        </p:spPr>
      </p:sp>
      <p:sp>
        <p:nvSpPr>
          <p:cNvPr id="7" name="Text 5"/>
          <p:cNvSpPr/>
          <p:nvPr/>
        </p:nvSpPr>
        <p:spPr>
          <a:xfrm>
            <a:off x="731520" y="2496312"/>
            <a:ext cx="66751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COSINE SIMILARITY</a:t>
            </a:r>
            <a:endParaRPr lang="en-US" sz="1050" dirty="0"/>
          </a:p>
        </p:txBody>
      </p:sp>
      <p:sp>
        <p:nvSpPr>
          <p:cNvPr id="8" name="Text 6"/>
          <p:cNvSpPr/>
          <p:nvPr/>
        </p:nvSpPr>
        <p:spPr>
          <a:xfrm>
            <a:off x="731520" y="2752344"/>
            <a:ext cx="66751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dirty="0">
                <a:solidFill>
                  <a:srgbClr val="FFFFFF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cosine_similarity(x_i, x_j) = (x_i · x_j) / (||x_i|| · ||x_j||)</a:t>
            </a:r>
            <a:endParaRPr lang="en-US" sz="1150" dirty="0"/>
          </a:p>
        </p:txBody>
      </p:sp>
      <p:sp>
        <p:nvSpPr>
          <p:cNvPr id="9" name="Text 7"/>
          <p:cNvSpPr/>
          <p:nvPr/>
        </p:nvSpPr>
        <p:spPr>
          <a:xfrm>
            <a:off x="731520" y="3044952"/>
            <a:ext cx="667512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80" i="1" dirty="0">
                <a:solidFill>
                  <a:srgbClr val="9FB0D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thresholds: &gt; 0.90 auto-flag · 0.85–0.90 manual review</a:t>
            </a:r>
            <a:endParaRPr lang="en-US" sz="880" dirty="0"/>
          </a:p>
        </p:txBody>
      </p:sp>
      <p:sp>
        <p:nvSpPr>
          <p:cNvPr id="10" name="Shape 8"/>
          <p:cNvSpPr/>
          <p:nvPr/>
        </p:nvSpPr>
        <p:spPr>
          <a:xfrm>
            <a:off x="7955280" y="1417320"/>
            <a:ext cx="3657600" cy="1920240"/>
          </a:xfrm>
          <a:prstGeom prst="roundRect">
            <a:avLst>
              <a:gd name="adj" fmla="val 3810"/>
            </a:avLst>
          </a:prstGeom>
          <a:solidFill>
            <a:srgbClr val="EDF1F7"/>
          </a:solidFill>
          <a:ln w="12700">
            <a:solidFill>
              <a:srgbClr val="DCE4F0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8183880" y="1554480"/>
            <a:ext cx="32004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Exact-Duplicate Example</a:t>
            </a:r>
            <a:endParaRPr lang="en-US" sz="1200" dirty="0"/>
          </a:p>
        </p:txBody>
      </p:sp>
      <p:sp>
        <p:nvSpPr>
          <p:cNvPr id="12" name="Text 10"/>
          <p:cNvSpPr/>
          <p:nvPr/>
        </p:nvSpPr>
        <p:spPr>
          <a:xfrm>
            <a:off x="8183880" y="1920240"/>
            <a:ext cx="320040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Same question text found in faq_id 248 and faq_id 94 → 248 kept as canonical, 94 removed before scoring.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8183880" y="2880360"/>
            <a:ext cx="32004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b="1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400 rows → 399 unique questions</a:t>
            </a:r>
            <a:endParaRPr lang="en-US" sz="1100" dirty="0"/>
          </a:p>
        </p:txBody>
      </p:sp>
      <p:sp>
        <p:nvSpPr>
          <p:cNvPr id="14" name="Text 12"/>
          <p:cNvSpPr/>
          <p:nvPr/>
        </p:nvSpPr>
        <p:spPr>
          <a:xfrm>
            <a:off x="548640" y="3566160"/>
            <a:ext cx="73152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15294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Leakage-safe identifier-based split</a:t>
            </a:r>
            <a:endParaRPr lang="en-US" sz="1350" dirty="0"/>
          </a:p>
        </p:txBody>
      </p:sp>
      <p:sp>
        <p:nvSpPr>
          <p:cNvPr id="15" name="Shape 13"/>
          <p:cNvSpPr/>
          <p:nvPr/>
        </p:nvSpPr>
        <p:spPr>
          <a:xfrm>
            <a:off x="548640" y="3931920"/>
            <a:ext cx="11064240" cy="914400"/>
          </a:xfrm>
          <a:prstGeom prst="roundRect">
            <a:avLst>
              <a:gd name="adj" fmla="val 6000"/>
            </a:avLst>
          </a:prstGeom>
          <a:solidFill>
            <a:srgbClr val="0E1B33"/>
          </a:solidFill>
          <a:ln/>
        </p:spPr>
      </p:sp>
      <p:sp>
        <p:nvSpPr>
          <p:cNvPr id="16" name="Text 14"/>
          <p:cNvSpPr/>
          <p:nvPr/>
        </p:nvSpPr>
        <p:spPr>
          <a:xfrm>
            <a:off x="731520" y="4005072"/>
            <a:ext cx="1069848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DISJOINTNESS CONSTRAINT</a:t>
            </a:r>
            <a:endParaRPr lang="en-US" sz="1050" dirty="0"/>
          </a:p>
        </p:txBody>
      </p:sp>
      <p:sp>
        <p:nvSpPr>
          <p:cNvPr id="17" name="Text 15"/>
          <p:cNvSpPr/>
          <p:nvPr/>
        </p:nvSpPr>
        <p:spPr>
          <a:xfrm>
            <a:off x="731520" y="4261104"/>
            <a:ext cx="1069848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dirty="0">
                <a:solidFill>
                  <a:srgbClr val="FFFFFF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D_train ∩ D_val = D_train ∩ D_test = D_val ∩ D_test = ∅</a:t>
            </a:r>
            <a:endParaRPr lang="en-US" sz="1150" dirty="0"/>
          </a:p>
        </p:txBody>
      </p:sp>
      <p:sp>
        <p:nvSpPr>
          <p:cNvPr id="18" name="Text 16"/>
          <p:cNvSpPr/>
          <p:nvPr/>
        </p:nvSpPr>
        <p:spPr>
          <a:xfrm>
            <a:off x="731520" y="4553712"/>
            <a:ext cx="1069848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80" i="1" dirty="0">
                <a:solidFill>
                  <a:srgbClr val="9FB0D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records that feed the searchable index can never also serve as evaluation questions</a:t>
            </a:r>
            <a:endParaRPr lang="en-US" sz="880" dirty="0"/>
          </a:p>
        </p:txBody>
      </p:sp>
      <p:sp>
        <p:nvSpPr>
          <p:cNvPr id="19" name="Shape 17"/>
          <p:cNvSpPr/>
          <p:nvPr/>
        </p:nvSpPr>
        <p:spPr>
          <a:xfrm>
            <a:off x="548640" y="5029200"/>
            <a:ext cx="2697480" cy="1005840"/>
          </a:xfrm>
          <a:prstGeom prst="roundRect">
            <a:avLst>
              <a:gd name="adj" fmla="val 7273"/>
            </a:avLst>
          </a:prstGeom>
          <a:solidFill>
            <a:srgbClr val="EDF1F7"/>
          </a:solidFill>
          <a:ln w="12700">
            <a:solidFill>
              <a:srgbClr val="DCE4F0"/>
            </a:solidFill>
            <a:prstDash val="solid"/>
          </a:ln>
          <a:effectLst>
            <a:outerShdw sx="100000" sy="100000" kx="0" ky="0" algn="bl" rotWithShape="0" blurRad="76200" dist="25400" dir="5400000">
              <a:srgbClr val="6B7280">
                <a:alpha val="18000"/>
              </a:srgbClr>
            </a:outerShdw>
          </a:effectLst>
        </p:spPr>
      </p:sp>
      <p:sp>
        <p:nvSpPr>
          <p:cNvPr id="20" name="Text 18"/>
          <p:cNvSpPr/>
          <p:nvPr/>
        </p:nvSpPr>
        <p:spPr>
          <a:xfrm>
            <a:off x="548640" y="5148072"/>
            <a:ext cx="2697480" cy="457200"/>
          </a:xfrm>
          <a:prstGeom prst="rect">
            <a:avLst/>
          </a:prstGeom>
          <a:noFill/>
          <a:ln/>
        </p:spPr>
        <p:txBody>
          <a:bodyPr wrap="square" rtlCol="0" anchor="b"/>
          <a:lstStyle/>
          <a:p>
            <a:pPr algn="ctr" indent="0" marL="0">
              <a:buNone/>
            </a:pPr>
            <a:r>
              <a:rPr lang="en-US" sz="200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278</a:t>
            </a:r>
            <a:endParaRPr lang="en-US" sz="2000" dirty="0"/>
          </a:p>
        </p:txBody>
      </p:sp>
      <p:sp>
        <p:nvSpPr>
          <p:cNvPr id="21" name="Text 19"/>
          <p:cNvSpPr/>
          <p:nvPr/>
        </p:nvSpPr>
        <p:spPr>
          <a:xfrm>
            <a:off x="621792" y="5577840"/>
            <a:ext cx="2551176" cy="42062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ctr" indent="0" marL="0">
              <a:buNone/>
            </a:pPr>
            <a:r>
              <a:rPr lang="en-US" sz="105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Indexing (70%)</a:t>
            </a:r>
            <a:endParaRPr lang="en-US" sz="1050" dirty="0"/>
          </a:p>
        </p:txBody>
      </p:sp>
      <p:sp>
        <p:nvSpPr>
          <p:cNvPr id="22" name="Shape 20"/>
          <p:cNvSpPr/>
          <p:nvPr/>
        </p:nvSpPr>
        <p:spPr>
          <a:xfrm>
            <a:off x="3383280" y="5029200"/>
            <a:ext cx="2697480" cy="1005840"/>
          </a:xfrm>
          <a:prstGeom prst="roundRect">
            <a:avLst>
              <a:gd name="adj" fmla="val 7273"/>
            </a:avLst>
          </a:prstGeom>
          <a:solidFill>
            <a:srgbClr val="EDF1F7"/>
          </a:solidFill>
          <a:ln w="12700">
            <a:solidFill>
              <a:srgbClr val="DCE4F0"/>
            </a:solidFill>
            <a:prstDash val="solid"/>
          </a:ln>
          <a:effectLst>
            <a:outerShdw sx="100000" sy="100000" kx="0" ky="0" algn="bl" rotWithShape="0" blurRad="76200" dist="25400" dir="5400000">
              <a:srgbClr val="6B7280">
                <a:alpha val="18000"/>
              </a:srgbClr>
            </a:outerShdw>
          </a:effectLst>
        </p:spPr>
      </p:sp>
      <p:sp>
        <p:nvSpPr>
          <p:cNvPr id="23" name="Text 21"/>
          <p:cNvSpPr/>
          <p:nvPr/>
        </p:nvSpPr>
        <p:spPr>
          <a:xfrm>
            <a:off x="3383280" y="5148072"/>
            <a:ext cx="2697480" cy="457200"/>
          </a:xfrm>
          <a:prstGeom prst="rect">
            <a:avLst/>
          </a:prstGeom>
          <a:noFill/>
          <a:ln/>
        </p:spPr>
        <p:txBody>
          <a:bodyPr wrap="square" rtlCol="0" anchor="b"/>
          <a:lstStyle/>
          <a:p>
            <a:pPr algn="ctr" indent="0" marL="0">
              <a:buNone/>
            </a:pPr>
            <a:r>
              <a:rPr lang="en-US" sz="200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41</a:t>
            </a:r>
            <a:endParaRPr lang="en-US" sz="2000" dirty="0"/>
          </a:p>
        </p:txBody>
      </p:sp>
      <p:sp>
        <p:nvSpPr>
          <p:cNvPr id="24" name="Text 22"/>
          <p:cNvSpPr/>
          <p:nvPr/>
        </p:nvSpPr>
        <p:spPr>
          <a:xfrm>
            <a:off x="3456432" y="5577840"/>
            <a:ext cx="2551176" cy="42062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ctr" indent="0" marL="0">
              <a:buNone/>
            </a:pPr>
            <a:r>
              <a:rPr lang="en-US" sz="105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Validation (10%)</a:t>
            </a:r>
            <a:endParaRPr lang="en-US" sz="1050" dirty="0"/>
          </a:p>
        </p:txBody>
      </p:sp>
      <p:sp>
        <p:nvSpPr>
          <p:cNvPr id="25" name="Shape 23"/>
          <p:cNvSpPr/>
          <p:nvPr/>
        </p:nvSpPr>
        <p:spPr>
          <a:xfrm>
            <a:off x="6217920" y="5029200"/>
            <a:ext cx="2697480" cy="1005840"/>
          </a:xfrm>
          <a:prstGeom prst="roundRect">
            <a:avLst>
              <a:gd name="adj" fmla="val 7273"/>
            </a:avLst>
          </a:prstGeom>
          <a:solidFill>
            <a:srgbClr val="EDF1F7"/>
          </a:solidFill>
          <a:ln w="12700">
            <a:solidFill>
              <a:srgbClr val="DCE4F0"/>
            </a:solidFill>
            <a:prstDash val="solid"/>
          </a:ln>
          <a:effectLst>
            <a:outerShdw sx="100000" sy="100000" kx="0" ky="0" algn="bl" rotWithShape="0" blurRad="76200" dist="25400" dir="5400000">
              <a:srgbClr val="6B7280">
                <a:alpha val="18000"/>
              </a:srgbClr>
            </a:outerShdw>
          </a:effectLst>
        </p:spPr>
      </p:sp>
      <p:sp>
        <p:nvSpPr>
          <p:cNvPr id="26" name="Text 24"/>
          <p:cNvSpPr/>
          <p:nvPr/>
        </p:nvSpPr>
        <p:spPr>
          <a:xfrm>
            <a:off x="6217920" y="5148072"/>
            <a:ext cx="2697480" cy="457200"/>
          </a:xfrm>
          <a:prstGeom prst="rect">
            <a:avLst/>
          </a:prstGeom>
          <a:noFill/>
          <a:ln/>
        </p:spPr>
        <p:txBody>
          <a:bodyPr wrap="square" rtlCol="0" anchor="b"/>
          <a:lstStyle/>
          <a:p>
            <a:pPr algn="ctr" indent="0" marL="0">
              <a:buNone/>
            </a:pPr>
            <a:r>
              <a:rPr lang="en-US" sz="200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80</a:t>
            </a:r>
            <a:endParaRPr lang="en-US" sz="2000" dirty="0"/>
          </a:p>
        </p:txBody>
      </p:sp>
      <p:sp>
        <p:nvSpPr>
          <p:cNvPr id="27" name="Text 25"/>
          <p:cNvSpPr/>
          <p:nvPr/>
        </p:nvSpPr>
        <p:spPr>
          <a:xfrm>
            <a:off x="6291072" y="5577840"/>
            <a:ext cx="2551176" cy="42062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ctr" indent="0" marL="0">
              <a:buNone/>
            </a:pPr>
            <a:r>
              <a:rPr lang="en-US" sz="105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Held-out test (20%, unique)</a:t>
            </a:r>
            <a:endParaRPr lang="en-US" sz="1050" dirty="0"/>
          </a:p>
        </p:txBody>
      </p:sp>
      <p:sp>
        <p:nvSpPr>
          <p:cNvPr id="28" name="Shape 26"/>
          <p:cNvSpPr/>
          <p:nvPr/>
        </p:nvSpPr>
        <p:spPr>
          <a:xfrm>
            <a:off x="9052560" y="5029200"/>
            <a:ext cx="2697480" cy="1005840"/>
          </a:xfrm>
          <a:prstGeom prst="roundRect">
            <a:avLst>
              <a:gd name="adj" fmla="val 7273"/>
            </a:avLst>
          </a:prstGeom>
          <a:solidFill>
            <a:srgbClr val="EDF1F7"/>
          </a:solidFill>
          <a:ln w="12700">
            <a:solidFill>
              <a:srgbClr val="DCE4F0"/>
            </a:solidFill>
            <a:prstDash val="solid"/>
          </a:ln>
          <a:effectLst>
            <a:outerShdw sx="100000" sy="100000" kx="0" ky="0" algn="bl" rotWithShape="0" blurRad="76200" dist="25400" dir="5400000">
              <a:srgbClr val="6B7280">
                <a:alpha val="18000"/>
              </a:srgbClr>
            </a:outerShdw>
          </a:effectLst>
        </p:spPr>
      </p:sp>
      <p:sp>
        <p:nvSpPr>
          <p:cNvPr id="29" name="Text 27"/>
          <p:cNvSpPr/>
          <p:nvPr/>
        </p:nvSpPr>
        <p:spPr>
          <a:xfrm>
            <a:off x="9052560" y="5148072"/>
            <a:ext cx="2697480" cy="457200"/>
          </a:xfrm>
          <a:prstGeom prst="rect">
            <a:avLst/>
          </a:prstGeom>
          <a:noFill/>
          <a:ln/>
        </p:spPr>
        <p:txBody>
          <a:bodyPr wrap="square" rtlCol="0" anchor="b"/>
          <a:lstStyle/>
          <a:p>
            <a:pPr algn="ctr" indent="0" marL="0">
              <a:buNone/>
            </a:pPr>
            <a:r>
              <a:rPr lang="en-US" sz="200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24</a:t>
            </a:r>
            <a:endParaRPr lang="en-US" sz="2000" dirty="0"/>
          </a:p>
        </p:txBody>
      </p:sp>
      <p:sp>
        <p:nvSpPr>
          <p:cNvPr id="30" name="Text 28"/>
          <p:cNvSpPr/>
          <p:nvPr/>
        </p:nvSpPr>
        <p:spPr>
          <a:xfrm>
            <a:off x="9125712" y="5577840"/>
            <a:ext cx="2551176" cy="42062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ctr" indent="0" marL="0">
              <a:buNone/>
            </a:pPr>
            <a:r>
              <a:rPr lang="en-US" sz="105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Curated legal test</a:t>
            </a:r>
            <a:endParaRPr lang="en-US" sz="1050" dirty="0"/>
          </a:p>
        </p:txBody>
      </p:sp>
      <p:sp>
        <p:nvSpPr>
          <p:cNvPr id="31" name="Text 29"/>
          <p:cNvSpPr/>
          <p:nvPr/>
        </p:nvSpPr>
        <p:spPr>
          <a:xfrm>
            <a:off x="11548872" y="6446520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100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12</a:t>
            </a:r>
            <a:endParaRPr lang="en-US" sz="10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20040"/>
            <a:ext cx="100584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b="1" spc="200" kern="0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CHAPTER 3 · DATA</a:t>
            </a:r>
            <a:endParaRPr lang="en-US" sz="1150" dirty="0"/>
          </a:p>
        </p:txBody>
      </p:sp>
      <p:sp>
        <p:nvSpPr>
          <p:cNvPr id="3" name="Text 1"/>
          <p:cNvSpPr/>
          <p:nvPr/>
        </p:nvSpPr>
        <p:spPr>
          <a:xfrm>
            <a:off x="548640" y="603504"/>
            <a:ext cx="11155680" cy="6583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50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Segmentation, Tokenization &amp; Embedding</a:t>
            </a:r>
            <a:endParaRPr lang="en-US" sz="2500" dirty="0"/>
          </a:p>
        </p:txBody>
      </p:sp>
      <p:sp>
        <p:nvSpPr>
          <p:cNvPr id="4" name="Text 2"/>
          <p:cNvSpPr/>
          <p:nvPr/>
        </p:nvSpPr>
        <p:spPr>
          <a:xfrm>
            <a:off x="548640" y="1417320"/>
            <a:ext cx="73152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15294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Chunking strategies (compared experimentally)</a:t>
            </a:r>
            <a:endParaRPr lang="en-US" sz="1300" dirty="0"/>
          </a:p>
        </p:txBody>
      </p:sp>
      <p:sp>
        <p:nvSpPr>
          <p:cNvPr id="5" name="Shape 3"/>
          <p:cNvSpPr/>
          <p:nvPr/>
        </p:nvSpPr>
        <p:spPr>
          <a:xfrm>
            <a:off x="548640" y="1783080"/>
            <a:ext cx="5394960" cy="1417320"/>
          </a:xfrm>
          <a:prstGeom prst="roundRect">
            <a:avLst>
              <a:gd name="adj" fmla="val 5161"/>
            </a:avLst>
          </a:prstGeom>
          <a:solidFill>
            <a:srgbClr val="15294D"/>
          </a:solidFill>
          <a:ln/>
        </p:spPr>
      </p:sp>
      <p:sp>
        <p:nvSpPr>
          <p:cNvPr id="6" name="Text 4"/>
          <p:cNvSpPr/>
          <p:nvPr/>
        </p:nvSpPr>
        <p:spPr>
          <a:xfrm>
            <a:off x="777240" y="1901952"/>
            <a:ext cx="49377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Structural Segmentation — winner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777240" y="2240280"/>
            <a:ext cx="4937760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80" dirty="0">
                <a:solidFill>
                  <a:srgbClr val="DCE4F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Each law article / FAQ pair = one complete retrievable unit. Preserves legal meaning, boundaries, and metadata links.</a:t>
            </a:r>
            <a:endParaRPr lang="en-US" sz="1080" dirty="0"/>
          </a:p>
        </p:txBody>
      </p:sp>
      <p:sp>
        <p:nvSpPr>
          <p:cNvPr id="8" name="Shape 6"/>
          <p:cNvSpPr/>
          <p:nvPr/>
        </p:nvSpPr>
        <p:spPr>
          <a:xfrm>
            <a:off x="6217920" y="1783080"/>
            <a:ext cx="5394960" cy="1417320"/>
          </a:xfrm>
          <a:prstGeom prst="roundRect">
            <a:avLst>
              <a:gd name="adj" fmla="val 5161"/>
            </a:avLst>
          </a:prstGeom>
          <a:solidFill>
            <a:srgbClr val="EDF1F7"/>
          </a:solidFill>
          <a:ln w="12700">
            <a:solidFill>
              <a:srgbClr val="DCE4F0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6446520" y="1901952"/>
            <a:ext cx="49377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5294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Fixed-Size Segmentation — baseline</a:t>
            </a:r>
            <a:endParaRPr lang="en-US" sz="1200" dirty="0"/>
          </a:p>
        </p:txBody>
      </p:sp>
      <p:sp>
        <p:nvSpPr>
          <p:cNvPr id="10" name="Text 8"/>
          <p:cNvSpPr/>
          <p:nvPr/>
        </p:nvSpPr>
        <p:spPr>
          <a:xfrm>
            <a:off x="6446520" y="2240280"/>
            <a:ext cx="4937760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8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500-word chunks, 80-word overlap. Word-based splitting can sever Arabic legal terms and article references — baseline only.</a:t>
            </a:r>
            <a:endParaRPr lang="en-US" sz="1080" dirty="0"/>
          </a:p>
        </p:txBody>
      </p:sp>
      <p:sp>
        <p:nvSpPr>
          <p:cNvPr id="11" name="Text 9"/>
          <p:cNvSpPr/>
          <p:nvPr/>
        </p:nvSpPr>
        <p:spPr>
          <a:xfrm>
            <a:off x="548640" y="3383280"/>
            <a:ext cx="53949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15294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Tokenization</a:t>
            </a:r>
            <a:endParaRPr lang="en-US" sz="1300" dirty="0"/>
          </a:p>
        </p:txBody>
      </p:sp>
      <p:sp>
        <p:nvSpPr>
          <p:cNvPr id="12" name="Text 10"/>
          <p:cNvSpPr/>
          <p:nvPr/>
        </p:nvSpPr>
        <p:spPr>
          <a:xfrm>
            <a:off x="548640" y="3730752"/>
            <a:ext cx="5394960" cy="10058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8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Each embedding / reranking / generation model applies its own subword tokenizer (multilingual-e5-large, bge-m3, bge-reranker-v2-m3, ALLaM-7B, Qwen2.5-7B). Generation length is capped at 160 new tokens to bound latency.</a:t>
            </a:r>
            <a:endParaRPr lang="en-US" sz="1080" dirty="0"/>
          </a:p>
        </p:txBody>
      </p:sp>
      <p:sp>
        <p:nvSpPr>
          <p:cNvPr id="13" name="Text 11"/>
          <p:cNvSpPr/>
          <p:nvPr/>
        </p:nvSpPr>
        <p:spPr>
          <a:xfrm>
            <a:off x="6217920" y="3383280"/>
            <a:ext cx="53949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15294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Embedding &amp; indexing</a:t>
            </a:r>
            <a:endParaRPr lang="en-US" sz="1300" dirty="0"/>
          </a:p>
        </p:txBody>
      </p:sp>
      <p:sp>
        <p:nvSpPr>
          <p:cNvPr id="14" name="Text 12"/>
          <p:cNvSpPr/>
          <p:nvPr/>
        </p:nvSpPr>
        <p:spPr>
          <a:xfrm>
            <a:off x="6217920" y="3730752"/>
            <a:ext cx="5394960" cy="10058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buSzPct val="100000"/>
              <a:buChar char="•"/>
            </a:pPr>
            <a:r>
              <a:rPr lang="en-US" sz="108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Dense vectors via multilingual-e5-large &amp; bge-m3</a:t>
            </a:r>
            <a:endParaRPr lang="en-US" sz="1080" dirty="0"/>
          </a:p>
          <a:p>
            <a:pPr marL="342900" indent="-342900">
              <a:buSzPct val="100000"/>
              <a:buChar char="•"/>
            </a:pPr>
            <a:r>
              <a:rPr lang="en-US" sz="108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Stored &amp; searched in ChromaDB (persistent vector store)</a:t>
            </a:r>
            <a:endParaRPr lang="en-US" sz="1080" dirty="0"/>
          </a:p>
          <a:p>
            <a:pPr marL="342900" indent="-342900">
              <a:buSzPct val="100000"/>
              <a:buChar char="•"/>
            </a:pPr>
            <a:r>
              <a:rPr lang="en-US" sz="108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Parallel BM25 lexical index over the same units</a:t>
            </a:r>
            <a:endParaRPr lang="en-US" sz="1080" dirty="0"/>
          </a:p>
        </p:txBody>
      </p:sp>
      <p:sp>
        <p:nvSpPr>
          <p:cNvPr id="15" name="Shape 13"/>
          <p:cNvSpPr/>
          <p:nvPr/>
        </p:nvSpPr>
        <p:spPr>
          <a:xfrm>
            <a:off x="548640" y="4892040"/>
            <a:ext cx="11064240" cy="1234440"/>
          </a:xfrm>
          <a:prstGeom prst="roundRect">
            <a:avLst>
              <a:gd name="adj" fmla="val 5926"/>
            </a:avLst>
          </a:prstGeom>
          <a:solidFill>
            <a:srgbClr val="EDF1F7"/>
          </a:solidFill>
          <a:ln w="12700">
            <a:solidFill>
              <a:srgbClr val="DCE4F0"/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822960" y="5074920"/>
            <a:ext cx="10515600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i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Every segment retains: source type · article identifier · document category · section reference · parent-document ID · segment ID — enabling citation, error analysis, and reproducibility.</a:t>
            </a:r>
            <a:endParaRPr lang="en-US" sz="1200" dirty="0"/>
          </a:p>
        </p:txBody>
      </p:sp>
      <p:sp>
        <p:nvSpPr>
          <p:cNvPr id="17" name="Text 15"/>
          <p:cNvSpPr/>
          <p:nvPr/>
        </p:nvSpPr>
        <p:spPr>
          <a:xfrm>
            <a:off x="11548872" y="6446520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100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13</a:t>
            </a:r>
            <a:endParaRPr lang="en-US" sz="10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20040"/>
            <a:ext cx="100584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b="1" spc="200" kern="0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CHAPTER 3 · APPROACH</a:t>
            </a:r>
            <a:endParaRPr lang="en-US" sz="1150" dirty="0"/>
          </a:p>
        </p:txBody>
      </p:sp>
      <p:sp>
        <p:nvSpPr>
          <p:cNvPr id="3" name="Text 1"/>
          <p:cNvSpPr/>
          <p:nvPr/>
        </p:nvSpPr>
        <p:spPr>
          <a:xfrm>
            <a:off x="548640" y="603504"/>
            <a:ext cx="11155680" cy="6583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50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Retrieval Algorithms — Dense, BM25 &amp; Hybrid Fusion</a:t>
            </a:r>
            <a:endParaRPr lang="en-US" sz="2500" dirty="0"/>
          </a:p>
        </p:txBody>
      </p:sp>
      <p:sp>
        <p:nvSpPr>
          <p:cNvPr id="4" name="Shape 2"/>
          <p:cNvSpPr/>
          <p:nvPr/>
        </p:nvSpPr>
        <p:spPr>
          <a:xfrm>
            <a:off x="548640" y="1463040"/>
            <a:ext cx="5394960" cy="1417320"/>
          </a:xfrm>
          <a:prstGeom prst="roundRect">
            <a:avLst>
              <a:gd name="adj" fmla="val 3871"/>
            </a:avLst>
          </a:prstGeom>
          <a:solidFill>
            <a:srgbClr val="0E1B33"/>
          </a:solidFill>
          <a:ln/>
        </p:spPr>
      </p:sp>
      <p:sp>
        <p:nvSpPr>
          <p:cNvPr id="5" name="Text 3"/>
          <p:cNvSpPr/>
          <p:nvPr/>
        </p:nvSpPr>
        <p:spPr>
          <a:xfrm>
            <a:off x="731520" y="1536192"/>
            <a:ext cx="5029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DENSE RETRIEVAL — cosine similarity</a:t>
            </a:r>
            <a:endParaRPr lang="en-US" sz="1050" dirty="0"/>
          </a:p>
        </p:txBody>
      </p:sp>
      <p:sp>
        <p:nvSpPr>
          <p:cNvPr id="6" name="Text 4"/>
          <p:cNvSpPr/>
          <p:nvPr/>
        </p:nvSpPr>
        <p:spPr>
          <a:xfrm>
            <a:off x="731520" y="1792224"/>
            <a:ext cx="502920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dirty="0">
                <a:solidFill>
                  <a:srgbClr val="FFFFFF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cos(q, d) = (q · d) / (||q|| · ||d||)</a:t>
            </a:r>
            <a:endParaRPr lang="en-US" sz="1150" dirty="0"/>
          </a:p>
        </p:txBody>
      </p:sp>
      <p:sp>
        <p:nvSpPr>
          <p:cNvPr id="7" name="Text 5"/>
          <p:cNvSpPr/>
          <p:nvPr/>
        </p:nvSpPr>
        <p:spPr>
          <a:xfrm>
            <a:off x="731520" y="2587752"/>
            <a:ext cx="5029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80" i="1" dirty="0">
                <a:solidFill>
                  <a:srgbClr val="9FB0D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multilingual-e5-large &amp; bge-m3; matches meaning even when wording differs</a:t>
            </a:r>
            <a:endParaRPr lang="en-US" sz="880" dirty="0"/>
          </a:p>
        </p:txBody>
      </p:sp>
      <p:sp>
        <p:nvSpPr>
          <p:cNvPr id="8" name="Shape 6"/>
          <p:cNvSpPr/>
          <p:nvPr/>
        </p:nvSpPr>
        <p:spPr>
          <a:xfrm>
            <a:off x="6217920" y="1463040"/>
            <a:ext cx="5394960" cy="1417320"/>
          </a:xfrm>
          <a:prstGeom prst="roundRect">
            <a:avLst>
              <a:gd name="adj" fmla="val 3871"/>
            </a:avLst>
          </a:prstGeom>
          <a:solidFill>
            <a:srgbClr val="0E1B33"/>
          </a:solidFill>
          <a:ln/>
        </p:spPr>
      </p:sp>
      <p:sp>
        <p:nvSpPr>
          <p:cNvPr id="9" name="Text 7"/>
          <p:cNvSpPr/>
          <p:nvPr/>
        </p:nvSpPr>
        <p:spPr>
          <a:xfrm>
            <a:off x="6400800" y="1536192"/>
            <a:ext cx="5029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BM25 — lexical ranking</a:t>
            </a:r>
            <a:endParaRPr lang="en-US" sz="1050" dirty="0"/>
          </a:p>
        </p:txBody>
      </p:sp>
      <p:sp>
        <p:nvSpPr>
          <p:cNvPr id="10" name="Text 8"/>
          <p:cNvSpPr/>
          <p:nvPr/>
        </p:nvSpPr>
        <p:spPr>
          <a:xfrm>
            <a:off x="6400800" y="1792224"/>
            <a:ext cx="502920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dirty="0">
                <a:solidFill>
                  <a:srgbClr val="FFFFFF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BM25(q,d) = Σ IDF(t)·f(t,d)(k1+1) / (f(t,d)+k1(1-b+b|d|/avgdl))</a:t>
            </a:r>
            <a:endParaRPr lang="en-US" sz="1150" dirty="0"/>
          </a:p>
        </p:txBody>
      </p:sp>
      <p:sp>
        <p:nvSpPr>
          <p:cNvPr id="11" name="Text 9"/>
          <p:cNvSpPr/>
          <p:nvPr/>
        </p:nvSpPr>
        <p:spPr>
          <a:xfrm>
            <a:off x="6400800" y="2587752"/>
            <a:ext cx="5029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80" i="1" dirty="0">
                <a:solidFill>
                  <a:srgbClr val="9FB0D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k1 = 1.5, b = 0.75; exact terms, article numbers</a:t>
            </a:r>
            <a:endParaRPr lang="en-US" sz="880" dirty="0"/>
          </a:p>
        </p:txBody>
      </p:sp>
      <p:sp>
        <p:nvSpPr>
          <p:cNvPr id="12" name="Shape 10"/>
          <p:cNvSpPr/>
          <p:nvPr/>
        </p:nvSpPr>
        <p:spPr>
          <a:xfrm>
            <a:off x="548640" y="3017520"/>
            <a:ext cx="5394960" cy="1234440"/>
          </a:xfrm>
          <a:prstGeom prst="roundRect">
            <a:avLst>
              <a:gd name="adj" fmla="val 4444"/>
            </a:avLst>
          </a:prstGeom>
          <a:solidFill>
            <a:srgbClr val="0E1B33"/>
          </a:solidFill>
          <a:ln/>
        </p:spPr>
      </p:sp>
      <p:sp>
        <p:nvSpPr>
          <p:cNvPr id="13" name="Text 11"/>
          <p:cNvSpPr/>
          <p:nvPr/>
        </p:nvSpPr>
        <p:spPr>
          <a:xfrm>
            <a:off x="731520" y="3090672"/>
            <a:ext cx="5029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HYBRID FUSION</a:t>
            </a:r>
            <a:endParaRPr lang="en-US" sz="1050" dirty="0"/>
          </a:p>
        </p:txBody>
      </p:sp>
      <p:sp>
        <p:nvSpPr>
          <p:cNvPr id="14" name="Text 12"/>
          <p:cNvSpPr/>
          <p:nvPr/>
        </p:nvSpPr>
        <p:spPr>
          <a:xfrm>
            <a:off x="731520" y="3346704"/>
            <a:ext cx="502920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dirty="0">
                <a:solidFill>
                  <a:srgbClr val="FFFFFF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HybridScore(q,d) = α·DenseScore_norm + (1-α)·BM25_norm</a:t>
            </a:r>
            <a:endParaRPr lang="en-US" sz="1150" dirty="0"/>
          </a:p>
        </p:txBody>
      </p:sp>
      <p:sp>
        <p:nvSpPr>
          <p:cNvPr id="15" name="Text 13"/>
          <p:cNvSpPr/>
          <p:nvPr/>
        </p:nvSpPr>
        <p:spPr>
          <a:xfrm>
            <a:off x="731520" y="3959352"/>
            <a:ext cx="5029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80" i="1" dirty="0">
                <a:solidFill>
                  <a:srgbClr val="9FB0D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α tuned over {0.65, 0.80, 0.90} → α = 0.80 selected</a:t>
            </a:r>
            <a:endParaRPr lang="en-US" sz="880" dirty="0"/>
          </a:p>
        </p:txBody>
      </p:sp>
      <p:sp>
        <p:nvSpPr>
          <p:cNvPr id="16" name="Shape 14"/>
          <p:cNvSpPr/>
          <p:nvPr/>
        </p:nvSpPr>
        <p:spPr>
          <a:xfrm>
            <a:off x="6217920" y="3017520"/>
            <a:ext cx="5394960" cy="1234440"/>
          </a:xfrm>
          <a:prstGeom prst="roundRect">
            <a:avLst>
              <a:gd name="adj" fmla="val 4444"/>
            </a:avLst>
          </a:prstGeom>
          <a:solidFill>
            <a:srgbClr val="0E1B33"/>
          </a:solidFill>
          <a:ln/>
        </p:spPr>
      </p:sp>
      <p:sp>
        <p:nvSpPr>
          <p:cNvPr id="17" name="Text 15"/>
          <p:cNvSpPr/>
          <p:nvPr/>
        </p:nvSpPr>
        <p:spPr>
          <a:xfrm>
            <a:off x="6400800" y="3090672"/>
            <a:ext cx="5029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CROSS-ENCODER RERANK</a:t>
            </a:r>
            <a:endParaRPr lang="en-US" sz="1050" dirty="0"/>
          </a:p>
        </p:txBody>
      </p:sp>
      <p:sp>
        <p:nvSpPr>
          <p:cNvPr id="18" name="Text 16"/>
          <p:cNvSpPr/>
          <p:nvPr/>
        </p:nvSpPr>
        <p:spPr>
          <a:xfrm>
            <a:off x="6400800" y="3346704"/>
            <a:ext cx="502920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dirty="0">
                <a:solidFill>
                  <a:srgbClr val="FFFFFF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score = CrossEncoder(query, passage)  [bge-reranker-v2-m3]</a:t>
            </a:r>
            <a:endParaRPr lang="en-US" sz="1150" dirty="0"/>
          </a:p>
        </p:txBody>
      </p:sp>
      <p:sp>
        <p:nvSpPr>
          <p:cNvPr id="19" name="Text 17"/>
          <p:cNvSpPr/>
          <p:nvPr/>
        </p:nvSpPr>
        <p:spPr>
          <a:xfrm>
            <a:off x="6400800" y="3959352"/>
            <a:ext cx="5029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80" i="1" dirty="0">
                <a:solidFill>
                  <a:srgbClr val="9FB0D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jointly scores query+passage pairs; reorders, doesn't expand, the candidate pool</a:t>
            </a:r>
            <a:endParaRPr lang="en-US" sz="880" dirty="0"/>
          </a:p>
        </p:txBody>
      </p:sp>
      <p:sp>
        <p:nvSpPr>
          <p:cNvPr id="20" name="Text 18"/>
          <p:cNvSpPr/>
          <p:nvPr/>
        </p:nvSpPr>
        <p:spPr>
          <a:xfrm>
            <a:off x="548640" y="4526280"/>
            <a:ext cx="54864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15294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Final configuration</a:t>
            </a:r>
            <a:endParaRPr lang="en-US" sz="1300" dirty="0"/>
          </a:p>
        </p:txBody>
      </p:sp>
      <p:sp>
        <p:nvSpPr>
          <p:cNvPr id="21" name="Shape 19"/>
          <p:cNvSpPr/>
          <p:nvPr/>
        </p:nvSpPr>
        <p:spPr>
          <a:xfrm>
            <a:off x="548640" y="4892040"/>
            <a:ext cx="2697480" cy="1097280"/>
          </a:xfrm>
          <a:prstGeom prst="roundRect">
            <a:avLst>
              <a:gd name="adj" fmla="val 6667"/>
            </a:avLst>
          </a:prstGeom>
          <a:solidFill>
            <a:srgbClr val="EDF1F7"/>
          </a:solidFill>
          <a:ln w="12700">
            <a:solidFill>
              <a:srgbClr val="DCE4F0"/>
            </a:solidFill>
            <a:prstDash val="solid"/>
          </a:ln>
          <a:effectLst>
            <a:outerShdw sx="100000" sy="100000" kx="0" ky="0" algn="bl" rotWithShape="0" blurRad="76200" dist="25400" dir="5400000">
              <a:srgbClr val="6B7280">
                <a:alpha val="18000"/>
              </a:srgbClr>
            </a:outerShdw>
          </a:effectLst>
        </p:spPr>
      </p:sp>
      <p:sp>
        <p:nvSpPr>
          <p:cNvPr id="22" name="Text 20"/>
          <p:cNvSpPr/>
          <p:nvPr/>
        </p:nvSpPr>
        <p:spPr>
          <a:xfrm>
            <a:off x="548640" y="5010912"/>
            <a:ext cx="2697480" cy="548640"/>
          </a:xfrm>
          <a:prstGeom prst="rect">
            <a:avLst/>
          </a:prstGeom>
          <a:noFill/>
          <a:ln/>
        </p:spPr>
        <p:txBody>
          <a:bodyPr wrap="square" rtlCol="0" anchor="b"/>
          <a:lstStyle/>
          <a:p>
            <a:pPr algn="ctr" indent="0" marL="0">
              <a:buNone/>
            </a:pPr>
            <a:r>
              <a:rPr lang="en-US" sz="190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50</a:t>
            </a:r>
            <a:endParaRPr lang="en-US" sz="1900" dirty="0"/>
          </a:p>
        </p:txBody>
      </p:sp>
      <p:sp>
        <p:nvSpPr>
          <p:cNvPr id="23" name="Text 21"/>
          <p:cNvSpPr/>
          <p:nvPr/>
        </p:nvSpPr>
        <p:spPr>
          <a:xfrm>
            <a:off x="621792" y="5532120"/>
            <a:ext cx="2551176" cy="42062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ctr" indent="0" marL="0">
              <a:buNone/>
            </a:pPr>
            <a:r>
              <a:rPr lang="en-US" sz="105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Candidate pool size</a:t>
            </a:r>
            <a:endParaRPr lang="en-US" sz="1050" dirty="0"/>
          </a:p>
        </p:txBody>
      </p:sp>
      <p:sp>
        <p:nvSpPr>
          <p:cNvPr id="24" name="Shape 22"/>
          <p:cNvSpPr/>
          <p:nvPr/>
        </p:nvSpPr>
        <p:spPr>
          <a:xfrm>
            <a:off x="3383280" y="4892040"/>
            <a:ext cx="2697480" cy="1097280"/>
          </a:xfrm>
          <a:prstGeom prst="roundRect">
            <a:avLst>
              <a:gd name="adj" fmla="val 6667"/>
            </a:avLst>
          </a:prstGeom>
          <a:solidFill>
            <a:srgbClr val="EDF1F7"/>
          </a:solidFill>
          <a:ln w="12700">
            <a:solidFill>
              <a:srgbClr val="DCE4F0"/>
            </a:solidFill>
            <a:prstDash val="solid"/>
          </a:ln>
          <a:effectLst>
            <a:outerShdw sx="100000" sy="100000" kx="0" ky="0" algn="bl" rotWithShape="0" blurRad="76200" dist="25400" dir="5400000">
              <a:srgbClr val="6B7280">
                <a:alpha val="18000"/>
              </a:srgbClr>
            </a:outerShdw>
          </a:effectLst>
        </p:spPr>
      </p:sp>
      <p:sp>
        <p:nvSpPr>
          <p:cNvPr id="25" name="Text 23"/>
          <p:cNvSpPr/>
          <p:nvPr/>
        </p:nvSpPr>
        <p:spPr>
          <a:xfrm>
            <a:off x="3383280" y="5010912"/>
            <a:ext cx="2697480" cy="548640"/>
          </a:xfrm>
          <a:prstGeom prst="rect">
            <a:avLst/>
          </a:prstGeom>
          <a:noFill/>
          <a:ln/>
        </p:spPr>
        <p:txBody>
          <a:bodyPr wrap="square" rtlCol="0" anchor="b"/>
          <a:lstStyle/>
          <a:p>
            <a:pPr algn="ctr" indent="0" marL="0">
              <a:buNone/>
            </a:pPr>
            <a:r>
              <a:rPr lang="en-US" sz="190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5</a:t>
            </a:r>
            <a:endParaRPr lang="en-US" sz="1900" dirty="0"/>
          </a:p>
        </p:txBody>
      </p:sp>
      <p:sp>
        <p:nvSpPr>
          <p:cNvPr id="26" name="Text 24"/>
          <p:cNvSpPr/>
          <p:nvPr/>
        </p:nvSpPr>
        <p:spPr>
          <a:xfrm>
            <a:off x="3456432" y="5532120"/>
            <a:ext cx="2551176" cy="42062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ctr" indent="0" marL="0">
              <a:buNone/>
            </a:pPr>
            <a:r>
              <a:rPr lang="en-US" sz="105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Top-k passed to generation</a:t>
            </a:r>
            <a:endParaRPr lang="en-US" sz="1050" dirty="0"/>
          </a:p>
        </p:txBody>
      </p:sp>
      <p:sp>
        <p:nvSpPr>
          <p:cNvPr id="27" name="Shape 25"/>
          <p:cNvSpPr/>
          <p:nvPr/>
        </p:nvSpPr>
        <p:spPr>
          <a:xfrm>
            <a:off x="6217920" y="4892040"/>
            <a:ext cx="2697480" cy="1097280"/>
          </a:xfrm>
          <a:prstGeom prst="roundRect">
            <a:avLst>
              <a:gd name="adj" fmla="val 6667"/>
            </a:avLst>
          </a:prstGeom>
          <a:solidFill>
            <a:srgbClr val="EDF1F7"/>
          </a:solidFill>
          <a:ln w="12700">
            <a:solidFill>
              <a:srgbClr val="DCE4F0"/>
            </a:solidFill>
            <a:prstDash val="solid"/>
          </a:ln>
          <a:effectLst>
            <a:outerShdw sx="100000" sy="100000" kx="0" ky="0" algn="bl" rotWithShape="0" blurRad="76200" dist="25400" dir="5400000">
              <a:srgbClr val="6B7280">
                <a:alpha val="18000"/>
              </a:srgbClr>
            </a:outerShdw>
          </a:effectLst>
        </p:spPr>
      </p:sp>
      <p:sp>
        <p:nvSpPr>
          <p:cNvPr id="28" name="Text 26"/>
          <p:cNvSpPr/>
          <p:nvPr/>
        </p:nvSpPr>
        <p:spPr>
          <a:xfrm>
            <a:off x="6217920" y="5010912"/>
            <a:ext cx="2697480" cy="548640"/>
          </a:xfrm>
          <a:prstGeom prst="rect">
            <a:avLst/>
          </a:prstGeom>
          <a:noFill/>
          <a:ln/>
        </p:spPr>
        <p:txBody>
          <a:bodyPr wrap="square" rtlCol="0" anchor="b"/>
          <a:lstStyle/>
          <a:p>
            <a:pPr algn="ctr" indent="0" marL="0">
              <a:buNone/>
            </a:pPr>
            <a:r>
              <a:rPr lang="en-US" sz="190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α = 0.80</a:t>
            </a:r>
            <a:endParaRPr lang="en-US" sz="1900" dirty="0"/>
          </a:p>
        </p:txBody>
      </p:sp>
      <p:sp>
        <p:nvSpPr>
          <p:cNvPr id="29" name="Text 27"/>
          <p:cNvSpPr/>
          <p:nvPr/>
        </p:nvSpPr>
        <p:spPr>
          <a:xfrm>
            <a:off x="6291072" y="5532120"/>
            <a:ext cx="2551176" cy="42062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ctr" indent="0" marL="0">
              <a:buNone/>
            </a:pPr>
            <a:r>
              <a:rPr lang="en-US" sz="105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Hybrid dense weight</a:t>
            </a:r>
            <a:endParaRPr lang="en-US" sz="1050" dirty="0"/>
          </a:p>
        </p:txBody>
      </p:sp>
      <p:sp>
        <p:nvSpPr>
          <p:cNvPr id="30" name="Shape 28"/>
          <p:cNvSpPr/>
          <p:nvPr/>
        </p:nvSpPr>
        <p:spPr>
          <a:xfrm>
            <a:off x="9052560" y="4892040"/>
            <a:ext cx="2697480" cy="1097280"/>
          </a:xfrm>
          <a:prstGeom prst="roundRect">
            <a:avLst>
              <a:gd name="adj" fmla="val 6667"/>
            </a:avLst>
          </a:prstGeom>
          <a:solidFill>
            <a:srgbClr val="EDF1F7"/>
          </a:solidFill>
          <a:ln w="12700">
            <a:solidFill>
              <a:srgbClr val="DCE4F0"/>
            </a:solidFill>
            <a:prstDash val="solid"/>
          </a:ln>
          <a:effectLst>
            <a:outerShdw sx="100000" sy="100000" kx="0" ky="0" algn="bl" rotWithShape="0" blurRad="76200" dist="25400" dir="5400000">
              <a:srgbClr val="6B7280">
                <a:alpha val="18000"/>
              </a:srgbClr>
            </a:outerShdw>
          </a:effectLst>
        </p:spPr>
      </p:sp>
      <p:sp>
        <p:nvSpPr>
          <p:cNvPr id="31" name="Text 29"/>
          <p:cNvSpPr/>
          <p:nvPr/>
        </p:nvSpPr>
        <p:spPr>
          <a:xfrm>
            <a:off x="9052560" y="5010912"/>
            <a:ext cx="2697480" cy="548640"/>
          </a:xfrm>
          <a:prstGeom prst="rect">
            <a:avLst/>
          </a:prstGeom>
          <a:noFill/>
          <a:ln/>
        </p:spPr>
        <p:txBody>
          <a:bodyPr wrap="square" rtlCol="0" anchor="b"/>
          <a:lstStyle/>
          <a:p>
            <a:pPr algn="ctr" indent="0" marL="0">
              <a:buNone/>
            </a:pPr>
            <a:r>
              <a:rPr lang="en-US" sz="190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155-Q</a:t>
            </a:r>
            <a:endParaRPr lang="en-US" sz="1900" dirty="0"/>
          </a:p>
        </p:txBody>
      </p:sp>
      <p:sp>
        <p:nvSpPr>
          <p:cNvPr id="32" name="Text 30"/>
          <p:cNvSpPr/>
          <p:nvPr/>
        </p:nvSpPr>
        <p:spPr>
          <a:xfrm>
            <a:off x="9125712" y="5532120"/>
            <a:ext cx="2551176" cy="42062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ctr" indent="0" marL="0">
              <a:buNone/>
            </a:pPr>
            <a:r>
              <a:rPr lang="en-US" sz="105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Frozen validation-ablation manifest</a:t>
            </a:r>
            <a:endParaRPr lang="en-US" sz="1050" dirty="0"/>
          </a:p>
        </p:txBody>
      </p:sp>
      <p:sp>
        <p:nvSpPr>
          <p:cNvPr id="33" name="Text 31"/>
          <p:cNvSpPr/>
          <p:nvPr/>
        </p:nvSpPr>
        <p:spPr>
          <a:xfrm>
            <a:off x="11548872" y="6446520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100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14</a:t>
            </a:r>
            <a:endParaRPr lang="en-US" sz="10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20040"/>
            <a:ext cx="100584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b="1" spc="200" kern="0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CHAPTER 3 · APPROACH</a:t>
            </a:r>
            <a:endParaRPr lang="en-US" sz="1150" dirty="0"/>
          </a:p>
        </p:txBody>
      </p:sp>
      <p:sp>
        <p:nvSpPr>
          <p:cNvPr id="3" name="Text 1"/>
          <p:cNvSpPr/>
          <p:nvPr/>
        </p:nvSpPr>
        <p:spPr>
          <a:xfrm>
            <a:off x="548640" y="603504"/>
            <a:ext cx="11155680" cy="6583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50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The Reliability Gate &amp; Threshold Calibration</a:t>
            </a:r>
            <a:endParaRPr lang="en-US" sz="2500" dirty="0"/>
          </a:p>
        </p:txBody>
      </p:sp>
      <p:sp>
        <p:nvSpPr>
          <p:cNvPr id="4" name="Text 2"/>
          <p:cNvSpPr/>
          <p:nvPr/>
        </p:nvSpPr>
        <p:spPr>
          <a:xfrm>
            <a:off x="548640" y="1417320"/>
            <a:ext cx="73152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15294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Youden's J threshold-selection algorithm</a:t>
            </a:r>
            <a:endParaRPr lang="en-US" sz="1300" dirty="0"/>
          </a:p>
        </p:txBody>
      </p:sp>
      <p:sp>
        <p:nvSpPr>
          <p:cNvPr id="5" name="Shape 3"/>
          <p:cNvSpPr/>
          <p:nvPr/>
        </p:nvSpPr>
        <p:spPr>
          <a:xfrm>
            <a:off x="548640" y="1783080"/>
            <a:ext cx="5394960" cy="1371600"/>
          </a:xfrm>
          <a:prstGeom prst="roundRect">
            <a:avLst>
              <a:gd name="adj" fmla="val 4000"/>
            </a:avLst>
          </a:prstGeom>
          <a:solidFill>
            <a:srgbClr val="0E1B33"/>
          </a:solidFill>
          <a:ln/>
        </p:spPr>
      </p:sp>
      <p:sp>
        <p:nvSpPr>
          <p:cNvPr id="6" name="Text 4"/>
          <p:cNvSpPr/>
          <p:nvPr/>
        </p:nvSpPr>
        <p:spPr>
          <a:xfrm>
            <a:off x="731520" y="1856232"/>
            <a:ext cx="5029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YOUDEN'S J</a:t>
            </a:r>
            <a:endParaRPr lang="en-US" sz="1050" dirty="0"/>
          </a:p>
        </p:txBody>
      </p:sp>
      <p:sp>
        <p:nvSpPr>
          <p:cNvPr id="7" name="Text 5"/>
          <p:cNvSpPr/>
          <p:nvPr/>
        </p:nvSpPr>
        <p:spPr>
          <a:xfrm>
            <a:off x="731520" y="2112264"/>
            <a:ext cx="502920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dirty="0">
                <a:solidFill>
                  <a:srgbClr val="FFFFFF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J(τ) = Sensitivity(τ) + Specificity(τ) − 1</a:t>
            </a:r>
            <a:endParaRPr lang="en-US" sz="1150" dirty="0"/>
          </a:p>
          <a:p>
            <a:pPr indent="0" marL="0">
              <a:buNone/>
            </a:pPr>
            <a:r>
              <a:rPr lang="en-US" sz="1150" dirty="0">
                <a:solidFill>
                  <a:srgbClr val="FFFFFF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τ* = argmaxτ J(τ)</a:t>
            </a:r>
            <a:endParaRPr lang="en-US" sz="1150" dirty="0"/>
          </a:p>
        </p:txBody>
      </p:sp>
      <p:sp>
        <p:nvSpPr>
          <p:cNvPr id="8" name="Text 6"/>
          <p:cNvSpPr/>
          <p:nvPr/>
        </p:nvSpPr>
        <p:spPr>
          <a:xfrm>
            <a:off x="731520" y="2862072"/>
            <a:ext cx="5029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80" i="1" dirty="0">
                <a:solidFill>
                  <a:srgbClr val="9FB0D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computed on 56 validation examples only (41 positive, 15 negative)</a:t>
            </a:r>
            <a:endParaRPr lang="en-US" sz="880" dirty="0"/>
          </a:p>
        </p:txBody>
      </p:sp>
      <p:sp>
        <p:nvSpPr>
          <p:cNvPr id="9" name="Shape 7"/>
          <p:cNvSpPr/>
          <p:nvPr/>
        </p:nvSpPr>
        <p:spPr>
          <a:xfrm>
            <a:off x="6217920" y="1783080"/>
            <a:ext cx="5394960" cy="1371600"/>
          </a:xfrm>
          <a:prstGeom prst="roundRect">
            <a:avLst>
              <a:gd name="adj" fmla="val 4000"/>
            </a:avLst>
          </a:prstGeom>
          <a:solidFill>
            <a:srgbClr val="0E1B33"/>
          </a:solidFill>
          <a:ln/>
        </p:spPr>
      </p:sp>
      <p:sp>
        <p:nvSpPr>
          <p:cNvPr id="10" name="Text 8"/>
          <p:cNvSpPr/>
          <p:nvPr/>
        </p:nvSpPr>
        <p:spPr>
          <a:xfrm>
            <a:off x="6400800" y="1856232"/>
            <a:ext cx="5029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GATE DECISION RULE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6400800" y="2112264"/>
            <a:ext cx="502920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dirty="0">
                <a:solidFill>
                  <a:srgbClr val="FFFFFF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G(q) = Pass to LLM  if score(q) ≥ τ</a:t>
            </a:r>
            <a:endParaRPr lang="en-US" sz="1150" dirty="0"/>
          </a:p>
          <a:p>
            <a:pPr indent="0" marL="0">
              <a:buNone/>
            </a:pPr>
            <a:r>
              <a:rPr lang="en-US" sz="1150" dirty="0">
                <a:solidFill>
                  <a:srgbClr val="FFFFFF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Safe Refusal  otherwise</a:t>
            </a:r>
            <a:endParaRPr lang="en-US" sz="1150" dirty="0"/>
          </a:p>
        </p:txBody>
      </p:sp>
      <p:sp>
        <p:nvSpPr>
          <p:cNvPr id="12" name="Text 10"/>
          <p:cNvSpPr/>
          <p:nvPr/>
        </p:nvSpPr>
        <p:spPr>
          <a:xfrm>
            <a:off x="6400800" y="2862072"/>
            <a:ext cx="5029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80" i="1" dirty="0">
                <a:solidFill>
                  <a:srgbClr val="9FB0D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prevents generation when retrieved evidence is weak</a:t>
            </a:r>
            <a:endParaRPr lang="en-US" sz="880" dirty="0"/>
          </a:p>
        </p:txBody>
      </p:sp>
      <p:sp>
        <p:nvSpPr>
          <p:cNvPr id="13" name="Shape 11"/>
          <p:cNvSpPr/>
          <p:nvPr/>
        </p:nvSpPr>
        <p:spPr>
          <a:xfrm>
            <a:off x="548640" y="3383280"/>
            <a:ext cx="2697480" cy="1051560"/>
          </a:xfrm>
          <a:prstGeom prst="roundRect">
            <a:avLst>
              <a:gd name="adj" fmla="val 6957"/>
            </a:avLst>
          </a:prstGeom>
          <a:solidFill>
            <a:srgbClr val="EDF1F7"/>
          </a:solidFill>
          <a:ln w="12700">
            <a:solidFill>
              <a:srgbClr val="DCE4F0"/>
            </a:solidFill>
            <a:prstDash val="solid"/>
          </a:ln>
          <a:effectLst>
            <a:outerShdw sx="100000" sy="100000" kx="0" ky="0" algn="bl" rotWithShape="0" blurRad="76200" dist="25400" dir="5400000">
              <a:srgbClr val="6B7280">
                <a:alpha val="18000"/>
              </a:srgbClr>
            </a:outerShdw>
          </a:effectLst>
        </p:spPr>
      </p:sp>
      <p:sp>
        <p:nvSpPr>
          <p:cNvPr id="14" name="Text 12"/>
          <p:cNvSpPr/>
          <p:nvPr/>
        </p:nvSpPr>
        <p:spPr>
          <a:xfrm>
            <a:off x="548640" y="3502152"/>
            <a:ext cx="2697480" cy="502920"/>
          </a:xfrm>
          <a:prstGeom prst="rect">
            <a:avLst/>
          </a:prstGeom>
          <a:noFill/>
          <a:ln/>
        </p:spPr>
        <p:txBody>
          <a:bodyPr wrap="square" rtlCol="0" anchor="b"/>
          <a:lstStyle/>
          <a:p>
            <a:pPr algn="ctr" indent="0" marL="0">
              <a:buNone/>
            </a:pPr>
            <a:r>
              <a:rPr lang="en-US" sz="170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τ = 0.6503</a:t>
            </a:r>
            <a:endParaRPr lang="en-US" sz="1700" dirty="0"/>
          </a:p>
        </p:txBody>
      </p:sp>
      <p:sp>
        <p:nvSpPr>
          <p:cNvPr id="15" name="Text 13"/>
          <p:cNvSpPr/>
          <p:nvPr/>
        </p:nvSpPr>
        <p:spPr>
          <a:xfrm>
            <a:off x="621792" y="3977640"/>
            <a:ext cx="2551176" cy="42062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ctr" indent="0" marL="0">
              <a:buNone/>
            </a:pPr>
            <a:r>
              <a:rPr lang="en-US" sz="105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Calibrated threshold</a:t>
            </a:r>
            <a:endParaRPr lang="en-US" sz="1050" dirty="0"/>
          </a:p>
        </p:txBody>
      </p:sp>
      <p:sp>
        <p:nvSpPr>
          <p:cNvPr id="16" name="Shape 14"/>
          <p:cNvSpPr/>
          <p:nvPr/>
        </p:nvSpPr>
        <p:spPr>
          <a:xfrm>
            <a:off x="3383280" y="3383280"/>
            <a:ext cx="2697480" cy="1051560"/>
          </a:xfrm>
          <a:prstGeom prst="roundRect">
            <a:avLst>
              <a:gd name="adj" fmla="val 6957"/>
            </a:avLst>
          </a:prstGeom>
          <a:solidFill>
            <a:srgbClr val="EDF1F7"/>
          </a:solidFill>
          <a:ln w="12700">
            <a:solidFill>
              <a:srgbClr val="DCE4F0"/>
            </a:solidFill>
            <a:prstDash val="solid"/>
          </a:ln>
          <a:effectLst>
            <a:outerShdw sx="100000" sy="100000" kx="0" ky="0" algn="bl" rotWithShape="0" blurRad="76200" dist="25400" dir="5400000">
              <a:srgbClr val="6B7280">
                <a:alpha val="18000"/>
              </a:srgbClr>
            </a:outerShdw>
          </a:effectLst>
        </p:spPr>
      </p:sp>
      <p:sp>
        <p:nvSpPr>
          <p:cNvPr id="17" name="Text 15"/>
          <p:cNvSpPr/>
          <p:nvPr/>
        </p:nvSpPr>
        <p:spPr>
          <a:xfrm>
            <a:off x="3383280" y="3502152"/>
            <a:ext cx="2697480" cy="502920"/>
          </a:xfrm>
          <a:prstGeom prst="rect">
            <a:avLst/>
          </a:prstGeom>
          <a:noFill/>
          <a:ln/>
        </p:spPr>
        <p:txBody>
          <a:bodyPr wrap="square" rtlCol="0" anchor="b"/>
          <a:lstStyle/>
          <a:p>
            <a:pPr algn="ctr" indent="0" marL="0">
              <a:buNone/>
            </a:pPr>
            <a:r>
              <a:rPr lang="en-US" sz="170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J = 0.7805</a:t>
            </a:r>
            <a:endParaRPr lang="en-US" sz="1700" dirty="0"/>
          </a:p>
        </p:txBody>
      </p:sp>
      <p:sp>
        <p:nvSpPr>
          <p:cNvPr id="18" name="Text 16"/>
          <p:cNvSpPr/>
          <p:nvPr/>
        </p:nvSpPr>
        <p:spPr>
          <a:xfrm>
            <a:off x="3456432" y="3977640"/>
            <a:ext cx="2551176" cy="42062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ctr" indent="0" marL="0">
              <a:buNone/>
            </a:pPr>
            <a:r>
              <a:rPr lang="en-US" sz="105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Youden's J value</a:t>
            </a:r>
            <a:endParaRPr lang="en-US" sz="1050" dirty="0"/>
          </a:p>
        </p:txBody>
      </p:sp>
      <p:sp>
        <p:nvSpPr>
          <p:cNvPr id="19" name="Shape 17"/>
          <p:cNvSpPr/>
          <p:nvPr/>
        </p:nvSpPr>
        <p:spPr>
          <a:xfrm>
            <a:off x="6217920" y="3383280"/>
            <a:ext cx="2697480" cy="1051560"/>
          </a:xfrm>
          <a:prstGeom prst="roundRect">
            <a:avLst>
              <a:gd name="adj" fmla="val 6957"/>
            </a:avLst>
          </a:prstGeom>
          <a:solidFill>
            <a:srgbClr val="EDF1F7"/>
          </a:solidFill>
          <a:ln w="12700">
            <a:solidFill>
              <a:srgbClr val="DCE4F0"/>
            </a:solidFill>
            <a:prstDash val="solid"/>
          </a:ln>
          <a:effectLst>
            <a:outerShdw sx="100000" sy="100000" kx="0" ky="0" algn="bl" rotWithShape="0" blurRad="76200" dist="25400" dir="5400000">
              <a:srgbClr val="6B7280">
                <a:alpha val="18000"/>
              </a:srgbClr>
            </a:outerShdw>
          </a:effectLst>
        </p:spPr>
      </p:sp>
      <p:sp>
        <p:nvSpPr>
          <p:cNvPr id="20" name="Text 18"/>
          <p:cNvSpPr/>
          <p:nvPr/>
        </p:nvSpPr>
        <p:spPr>
          <a:xfrm>
            <a:off x="6217920" y="3502152"/>
            <a:ext cx="2697480" cy="502920"/>
          </a:xfrm>
          <a:prstGeom prst="rect">
            <a:avLst/>
          </a:prstGeom>
          <a:noFill/>
          <a:ln/>
        </p:spPr>
        <p:txBody>
          <a:bodyPr wrap="square" rtlCol="0" anchor="b"/>
          <a:lstStyle/>
          <a:p>
            <a:pPr algn="ctr" indent="0" marL="0">
              <a:buNone/>
            </a:pPr>
            <a:r>
              <a:rPr lang="en-US" sz="170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Sens. 0.7805</a:t>
            </a:r>
            <a:endParaRPr lang="en-US" sz="1700" dirty="0"/>
          </a:p>
        </p:txBody>
      </p:sp>
      <p:sp>
        <p:nvSpPr>
          <p:cNvPr id="21" name="Text 19"/>
          <p:cNvSpPr/>
          <p:nvPr/>
        </p:nvSpPr>
        <p:spPr>
          <a:xfrm>
            <a:off x="6291072" y="3977640"/>
            <a:ext cx="2551176" cy="42062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ctr" indent="0" marL="0">
              <a:buNone/>
            </a:pPr>
            <a:r>
              <a:rPr lang="en-US" sz="105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TP=32, FN=9</a:t>
            </a:r>
            <a:endParaRPr lang="en-US" sz="1050" dirty="0"/>
          </a:p>
        </p:txBody>
      </p:sp>
      <p:sp>
        <p:nvSpPr>
          <p:cNvPr id="22" name="Shape 20"/>
          <p:cNvSpPr/>
          <p:nvPr/>
        </p:nvSpPr>
        <p:spPr>
          <a:xfrm>
            <a:off x="9052560" y="3383280"/>
            <a:ext cx="2697480" cy="1051560"/>
          </a:xfrm>
          <a:prstGeom prst="roundRect">
            <a:avLst>
              <a:gd name="adj" fmla="val 6957"/>
            </a:avLst>
          </a:prstGeom>
          <a:solidFill>
            <a:srgbClr val="EDF1F7"/>
          </a:solidFill>
          <a:ln w="12700">
            <a:solidFill>
              <a:srgbClr val="DCE4F0"/>
            </a:solidFill>
            <a:prstDash val="solid"/>
          </a:ln>
          <a:effectLst>
            <a:outerShdw sx="100000" sy="100000" kx="0" ky="0" algn="bl" rotWithShape="0" blurRad="76200" dist="25400" dir="5400000">
              <a:srgbClr val="6B7280">
                <a:alpha val="18000"/>
              </a:srgbClr>
            </a:outerShdw>
          </a:effectLst>
        </p:spPr>
      </p:sp>
      <p:sp>
        <p:nvSpPr>
          <p:cNvPr id="23" name="Text 21"/>
          <p:cNvSpPr/>
          <p:nvPr/>
        </p:nvSpPr>
        <p:spPr>
          <a:xfrm>
            <a:off x="9052560" y="3502152"/>
            <a:ext cx="2697480" cy="502920"/>
          </a:xfrm>
          <a:prstGeom prst="rect">
            <a:avLst/>
          </a:prstGeom>
          <a:noFill/>
          <a:ln/>
        </p:spPr>
        <p:txBody>
          <a:bodyPr wrap="square" rtlCol="0" anchor="b"/>
          <a:lstStyle/>
          <a:p>
            <a:pPr algn="ctr" indent="0" marL="0">
              <a:buNone/>
            </a:pPr>
            <a:r>
              <a:rPr lang="en-US" sz="170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Spec. 1.0</a:t>
            </a:r>
            <a:endParaRPr lang="en-US" sz="1700" dirty="0"/>
          </a:p>
        </p:txBody>
      </p:sp>
      <p:sp>
        <p:nvSpPr>
          <p:cNvPr id="24" name="Text 22"/>
          <p:cNvSpPr/>
          <p:nvPr/>
        </p:nvSpPr>
        <p:spPr>
          <a:xfrm>
            <a:off x="9125712" y="3977640"/>
            <a:ext cx="2551176" cy="42062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ctr" indent="0" marL="0">
              <a:buNone/>
            </a:pPr>
            <a:r>
              <a:rPr lang="en-US" sz="105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FP=0, TN=15</a:t>
            </a:r>
            <a:endParaRPr lang="en-US" sz="1050" dirty="0"/>
          </a:p>
        </p:txBody>
      </p:sp>
      <p:sp>
        <p:nvSpPr>
          <p:cNvPr id="25" name="Shape 23"/>
          <p:cNvSpPr/>
          <p:nvPr/>
        </p:nvSpPr>
        <p:spPr>
          <a:xfrm>
            <a:off x="548640" y="4709160"/>
            <a:ext cx="11064240" cy="1417320"/>
          </a:xfrm>
          <a:prstGeom prst="roundRect">
            <a:avLst>
              <a:gd name="adj" fmla="val 6452"/>
            </a:avLst>
          </a:prstGeom>
          <a:solidFill>
            <a:srgbClr val="15294D"/>
          </a:solidFill>
          <a:ln/>
        </p:spPr>
      </p:sp>
      <p:sp>
        <p:nvSpPr>
          <p:cNvPr id="26" name="Text 24"/>
          <p:cNvSpPr/>
          <p:nvPr/>
        </p:nvSpPr>
        <p:spPr>
          <a:xfrm>
            <a:off x="868680" y="4892040"/>
            <a:ext cx="10424160" cy="10972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i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Because unsupported legal generation is more harmful than a conservative refusal, the operating point favors perfect specificity on validation negatives — the threshold sits above every out-of-scope validation score, so all 15 out-of-scope validation questions were correctly refused.</a:t>
            </a:r>
            <a:endParaRPr lang="en-US" sz="1250" dirty="0"/>
          </a:p>
        </p:txBody>
      </p:sp>
      <p:sp>
        <p:nvSpPr>
          <p:cNvPr id="27" name="Text 25"/>
          <p:cNvSpPr/>
          <p:nvPr/>
        </p:nvSpPr>
        <p:spPr>
          <a:xfrm>
            <a:off x="11548872" y="6446520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100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15</a:t>
            </a:r>
            <a:endParaRPr lang="en-US" sz="100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20040"/>
            <a:ext cx="100584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b="1" spc="200" kern="0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CHAPTER 3 · APPROACH</a:t>
            </a:r>
            <a:endParaRPr lang="en-US" sz="1150" dirty="0"/>
          </a:p>
        </p:txBody>
      </p:sp>
      <p:sp>
        <p:nvSpPr>
          <p:cNvPr id="3" name="Text 1"/>
          <p:cNvSpPr/>
          <p:nvPr/>
        </p:nvSpPr>
        <p:spPr>
          <a:xfrm>
            <a:off x="548640" y="603504"/>
            <a:ext cx="11155680" cy="6583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50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Deterministic Legal Calculation Layer</a:t>
            </a:r>
            <a:endParaRPr lang="en-US" sz="2500" dirty="0"/>
          </a:p>
        </p:txBody>
      </p:sp>
      <p:sp>
        <p:nvSpPr>
          <p:cNvPr id="4" name="Text 2"/>
          <p:cNvSpPr/>
          <p:nvPr/>
        </p:nvSpPr>
        <p:spPr>
          <a:xfrm>
            <a:off x="548640" y="1417320"/>
            <a:ext cx="1106424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i="1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Some questions need a number, not a narrative. These are computed in code — never by the LLM — then paired with retrieved legal evidence for citation.</a:t>
            </a:r>
            <a:endParaRPr lang="en-US" sz="1250" dirty="0"/>
          </a:p>
        </p:txBody>
      </p:sp>
      <p:sp>
        <p:nvSpPr>
          <p:cNvPr id="5" name="Shape 3"/>
          <p:cNvSpPr/>
          <p:nvPr/>
        </p:nvSpPr>
        <p:spPr>
          <a:xfrm>
            <a:off x="548640" y="2011680"/>
            <a:ext cx="3200400" cy="384048"/>
          </a:xfrm>
          <a:prstGeom prst="rect">
            <a:avLst/>
          </a:prstGeom>
          <a:solidFill>
            <a:srgbClr val="15294D"/>
          </a:solidFill>
          <a:ln/>
        </p:spPr>
      </p:sp>
      <p:sp>
        <p:nvSpPr>
          <p:cNvPr id="6" name="Text 4"/>
          <p:cNvSpPr/>
          <p:nvPr/>
        </p:nvSpPr>
        <p:spPr>
          <a:xfrm>
            <a:off x="658368" y="2011680"/>
            <a:ext cx="301752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Computation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3931920" y="2011680"/>
            <a:ext cx="1097280" cy="384048"/>
          </a:xfrm>
          <a:prstGeom prst="rect">
            <a:avLst/>
          </a:prstGeom>
          <a:solidFill>
            <a:srgbClr val="15294D"/>
          </a:solidFill>
          <a:ln/>
        </p:spPr>
      </p:sp>
      <p:sp>
        <p:nvSpPr>
          <p:cNvPr id="8" name="Text 6"/>
          <p:cNvSpPr/>
          <p:nvPr/>
        </p:nvSpPr>
        <p:spPr>
          <a:xfrm>
            <a:off x="4041648" y="2011680"/>
            <a:ext cx="91440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Article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5212080" y="2011680"/>
            <a:ext cx="6035040" cy="384048"/>
          </a:xfrm>
          <a:prstGeom prst="rect">
            <a:avLst/>
          </a:prstGeom>
          <a:solidFill>
            <a:srgbClr val="15294D"/>
          </a:solidFill>
          <a:ln/>
        </p:spPr>
      </p:sp>
      <p:sp>
        <p:nvSpPr>
          <p:cNvPr id="10" name="Text 8"/>
          <p:cNvSpPr/>
          <p:nvPr/>
        </p:nvSpPr>
        <p:spPr>
          <a:xfrm>
            <a:off x="5321808" y="2011680"/>
            <a:ext cx="585216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Codified Rule</a:t>
            </a:r>
            <a:endParaRPr lang="en-US" sz="1200" dirty="0"/>
          </a:p>
        </p:txBody>
      </p:sp>
      <p:sp>
        <p:nvSpPr>
          <p:cNvPr id="11" name="Shape 9"/>
          <p:cNvSpPr/>
          <p:nvPr/>
        </p:nvSpPr>
        <p:spPr>
          <a:xfrm>
            <a:off x="548640" y="2395728"/>
            <a:ext cx="10972800" cy="566928"/>
          </a:xfrm>
          <a:prstGeom prst="rect">
            <a:avLst/>
          </a:prstGeom>
          <a:solidFill>
            <a:srgbClr val="FFFFFF"/>
          </a:solidFill>
          <a:ln w="9525">
            <a:solidFill>
              <a:srgbClr val="DCE4F0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658368" y="2423160"/>
            <a:ext cx="3017520" cy="51206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Annual leave</a:t>
            </a:r>
            <a:endParaRPr lang="en-US" sz="1100" dirty="0"/>
          </a:p>
        </p:txBody>
      </p:sp>
      <p:sp>
        <p:nvSpPr>
          <p:cNvPr id="13" name="Text 11"/>
          <p:cNvSpPr/>
          <p:nvPr/>
        </p:nvSpPr>
        <p:spPr>
          <a:xfrm>
            <a:off x="4041648" y="2423160"/>
            <a:ext cx="914400" cy="51206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109</a:t>
            </a:r>
            <a:endParaRPr lang="en-US" sz="1100" dirty="0"/>
          </a:p>
        </p:txBody>
      </p:sp>
      <p:sp>
        <p:nvSpPr>
          <p:cNvPr id="14" name="Text 12"/>
          <p:cNvSpPr/>
          <p:nvPr/>
        </p:nvSpPr>
        <p:spPr>
          <a:xfrm>
            <a:off x="5321808" y="2423160"/>
            <a:ext cx="5852160" cy="51206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21 days/yr; 30 days/yr after 5+ years of service</a:t>
            </a:r>
            <a:endParaRPr lang="en-US" sz="1100" dirty="0"/>
          </a:p>
        </p:txBody>
      </p:sp>
      <p:sp>
        <p:nvSpPr>
          <p:cNvPr id="15" name="Shape 13"/>
          <p:cNvSpPr/>
          <p:nvPr/>
        </p:nvSpPr>
        <p:spPr>
          <a:xfrm>
            <a:off x="548640" y="2962656"/>
            <a:ext cx="10972800" cy="566928"/>
          </a:xfrm>
          <a:prstGeom prst="rect">
            <a:avLst/>
          </a:prstGeom>
          <a:solidFill>
            <a:srgbClr val="EDF1F7"/>
          </a:solidFill>
          <a:ln w="9525">
            <a:solidFill>
              <a:srgbClr val="DCE4F0"/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658368" y="2990088"/>
            <a:ext cx="3017520" cy="51206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End-of-service award (termination)</a:t>
            </a:r>
            <a:endParaRPr lang="en-US" sz="1100" dirty="0"/>
          </a:p>
        </p:txBody>
      </p:sp>
      <p:sp>
        <p:nvSpPr>
          <p:cNvPr id="17" name="Text 15"/>
          <p:cNvSpPr/>
          <p:nvPr/>
        </p:nvSpPr>
        <p:spPr>
          <a:xfrm>
            <a:off x="4041648" y="2990088"/>
            <a:ext cx="914400" cy="51206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84</a:t>
            </a:r>
            <a:endParaRPr lang="en-US" sz="1100" dirty="0"/>
          </a:p>
        </p:txBody>
      </p:sp>
      <p:sp>
        <p:nvSpPr>
          <p:cNvPr id="18" name="Text 16"/>
          <p:cNvSpPr/>
          <p:nvPr/>
        </p:nvSpPr>
        <p:spPr>
          <a:xfrm>
            <a:off x="5321808" y="2990088"/>
            <a:ext cx="5852160" cy="51206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½-month wage × each of first 5 years + 1-month wage × each following year</a:t>
            </a:r>
            <a:endParaRPr lang="en-US" sz="1100" dirty="0"/>
          </a:p>
        </p:txBody>
      </p:sp>
      <p:sp>
        <p:nvSpPr>
          <p:cNvPr id="19" name="Shape 17"/>
          <p:cNvSpPr/>
          <p:nvPr/>
        </p:nvSpPr>
        <p:spPr>
          <a:xfrm>
            <a:off x="548640" y="3529584"/>
            <a:ext cx="10972800" cy="566928"/>
          </a:xfrm>
          <a:prstGeom prst="rect">
            <a:avLst/>
          </a:prstGeom>
          <a:solidFill>
            <a:srgbClr val="FFFFFF"/>
          </a:solidFill>
          <a:ln w="9525">
            <a:solidFill>
              <a:srgbClr val="DCE4F0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658368" y="3557016"/>
            <a:ext cx="3017520" cy="51206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Resignation entitlement</a:t>
            </a:r>
            <a:endParaRPr lang="en-US" sz="1100" dirty="0"/>
          </a:p>
        </p:txBody>
      </p:sp>
      <p:sp>
        <p:nvSpPr>
          <p:cNvPr id="21" name="Text 19"/>
          <p:cNvSpPr/>
          <p:nvPr/>
        </p:nvSpPr>
        <p:spPr>
          <a:xfrm>
            <a:off x="4041648" y="3557016"/>
            <a:ext cx="914400" cy="51206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85</a:t>
            </a:r>
            <a:endParaRPr lang="en-US" sz="1100" dirty="0"/>
          </a:p>
        </p:txBody>
      </p:sp>
      <p:sp>
        <p:nvSpPr>
          <p:cNvPr id="22" name="Text 20"/>
          <p:cNvSpPr/>
          <p:nvPr/>
        </p:nvSpPr>
        <p:spPr>
          <a:xfrm>
            <a:off x="5321808" y="3557016"/>
            <a:ext cx="5852160" cy="51206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Resignation fraction applied by service duration</a:t>
            </a:r>
            <a:endParaRPr lang="en-US" sz="1100" dirty="0"/>
          </a:p>
        </p:txBody>
      </p:sp>
      <p:sp>
        <p:nvSpPr>
          <p:cNvPr id="23" name="Shape 21"/>
          <p:cNvSpPr/>
          <p:nvPr/>
        </p:nvSpPr>
        <p:spPr>
          <a:xfrm>
            <a:off x="548640" y="4096512"/>
            <a:ext cx="10972800" cy="566928"/>
          </a:xfrm>
          <a:prstGeom prst="rect">
            <a:avLst/>
          </a:prstGeom>
          <a:solidFill>
            <a:srgbClr val="EDF1F7"/>
          </a:solidFill>
          <a:ln w="9525">
            <a:solidFill>
              <a:srgbClr val="DCE4F0"/>
            </a:solidFill>
            <a:prstDash val="solid"/>
          </a:ln>
        </p:spPr>
      </p:sp>
      <p:sp>
        <p:nvSpPr>
          <p:cNvPr id="24" name="Text 22"/>
          <p:cNvSpPr/>
          <p:nvPr/>
        </p:nvSpPr>
        <p:spPr>
          <a:xfrm>
            <a:off x="658368" y="4123944"/>
            <a:ext cx="3017520" cy="51206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Notice period &amp; compensation</a:t>
            </a:r>
            <a:endParaRPr lang="en-US" sz="1100" dirty="0"/>
          </a:p>
        </p:txBody>
      </p:sp>
      <p:sp>
        <p:nvSpPr>
          <p:cNvPr id="25" name="Text 23"/>
          <p:cNvSpPr/>
          <p:nvPr/>
        </p:nvSpPr>
        <p:spPr>
          <a:xfrm>
            <a:off x="4041648" y="4123944"/>
            <a:ext cx="914400" cy="51206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75–76</a:t>
            </a:r>
            <a:endParaRPr lang="en-US" sz="1100" dirty="0"/>
          </a:p>
        </p:txBody>
      </p:sp>
      <p:sp>
        <p:nvSpPr>
          <p:cNvPr id="26" name="Text 24"/>
          <p:cNvSpPr/>
          <p:nvPr/>
        </p:nvSpPr>
        <p:spPr>
          <a:xfrm>
            <a:off x="5321808" y="4123944"/>
            <a:ext cx="5852160" cy="51206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Depends on contract type, terminating party, wage periodicity, notice given</a:t>
            </a:r>
            <a:endParaRPr lang="en-US" sz="1100" dirty="0"/>
          </a:p>
        </p:txBody>
      </p:sp>
      <p:sp>
        <p:nvSpPr>
          <p:cNvPr id="27" name="Text 25"/>
          <p:cNvSpPr/>
          <p:nvPr/>
        </p:nvSpPr>
        <p:spPr>
          <a:xfrm>
            <a:off x="548640" y="4846320"/>
            <a:ext cx="1106424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Triggering conditions: (1) numerical result requested · (2) covered entitlement type · (3) all required inputs available — otherwise the system asks a clarifying question instead of inventing values.</a:t>
            </a:r>
            <a:endParaRPr lang="en-US" sz="1150" dirty="0"/>
          </a:p>
        </p:txBody>
      </p:sp>
      <p:sp>
        <p:nvSpPr>
          <p:cNvPr id="28" name="Text 26"/>
          <p:cNvSpPr/>
          <p:nvPr/>
        </p:nvSpPr>
        <p:spPr>
          <a:xfrm>
            <a:off x="11548872" y="6446520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100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16</a:t>
            </a:r>
            <a:endParaRPr lang="en-US" sz="100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20040"/>
            <a:ext cx="100584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b="1" spc="200" kern="0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CHAPTER 3 · EVALUATION</a:t>
            </a:r>
            <a:endParaRPr lang="en-US" sz="1150" dirty="0"/>
          </a:p>
        </p:txBody>
      </p:sp>
      <p:sp>
        <p:nvSpPr>
          <p:cNvPr id="3" name="Text 1"/>
          <p:cNvSpPr/>
          <p:nvPr/>
        </p:nvSpPr>
        <p:spPr>
          <a:xfrm>
            <a:off x="548640" y="603504"/>
            <a:ext cx="11155680" cy="6583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50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Evaluation Methodology</a:t>
            </a:r>
            <a:endParaRPr lang="en-US" sz="2500" dirty="0"/>
          </a:p>
        </p:txBody>
      </p:sp>
      <p:sp>
        <p:nvSpPr>
          <p:cNvPr id="4" name="Shape 2"/>
          <p:cNvSpPr/>
          <p:nvPr/>
        </p:nvSpPr>
        <p:spPr>
          <a:xfrm>
            <a:off x="548640" y="1554480"/>
            <a:ext cx="3566160" cy="1965960"/>
          </a:xfrm>
          <a:prstGeom prst="roundRect">
            <a:avLst>
              <a:gd name="adj" fmla="val 3721"/>
            </a:avLst>
          </a:prstGeom>
          <a:solidFill>
            <a:srgbClr val="EDF1F7"/>
          </a:solidFill>
          <a:ln w="12700">
            <a:solidFill>
              <a:srgbClr val="DCE4F0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777240" y="1719072"/>
            <a:ext cx="31089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Retrieval</a:t>
            </a:r>
            <a:endParaRPr lang="en-US" sz="1400" dirty="0"/>
          </a:p>
        </p:txBody>
      </p:sp>
      <p:sp>
        <p:nvSpPr>
          <p:cNvPr id="6" name="Text 4"/>
          <p:cNvSpPr/>
          <p:nvPr/>
        </p:nvSpPr>
        <p:spPr>
          <a:xfrm>
            <a:off x="777240" y="2121408"/>
            <a:ext cx="3108960" cy="12801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buSzPct val="100000"/>
              <a:buChar char="•"/>
            </a:pPr>
            <a:r>
              <a:rPr lang="en-US" sz="11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Recall@1 / @5</a:t>
            </a:r>
            <a:endParaRPr lang="en-US" sz="1100" dirty="0"/>
          </a:p>
          <a:p>
            <a:pPr marL="342900" indent="-342900">
              <a:buSzPct val="100000"/>
              <a:buChar char="•"/>
            </a:pPr>
            <a:r>
              <a:rPr lang="en-US" sz="11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MRR</a:t>
            </a:r>
            <a:endParaRPr lang="en-US" sz="1100" dirty="0"/>
          </a:p>
          <a:p>
            <a:pPr marL="342900" indent="-342900">
              <a:buSzPct val="100000"/>
              <a:buChar char="•"/>
            </a:pPr>
            <a:r>
              <a:rPr lang="en-US" sz="11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nDCG@5</a:t>
            </a:r>
            <a:endParaRPr lang="en-US" sz="1100" dirty="0"/>
          </a:p>
        </p:txBody>
      </p:sp>
      <p:sp>
        <p:nvSpPr>
          <p:cNvPr id="7" name="Shape 5"/>
          <p:cNvSpPr/>
          <p:nvPr/>
        </p:nvSpPr>
        <p:spPr>
          <a:xfrm>
            <a:off x="4343400" y="1554480"/>
            <a:ext cx="3566160" cy="1965960"/>
          </a:xfrm>
          <a:prstGeom prst="roundRect">
            <a:avLst>
              <a:gd name="adj" fmla="val 3721"/>
            </a:avLst>
          </a:prstGeom>
          <a:solidFill>
            <a:srgbClr val="EDF1F7"/>
          </a:solidFill>
          <a:ln w="12700">
            <a:solidFill>
              <a:srgbClr val="DCE4F0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4572000" y="1719072"/>
            <a:ext cx="31089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Generation</a:t>
            </a:r>
            <a:endParaRPr lang="en-US" sz="1400" dirty="0"/>
          </a:p>
        </p:txBody>
      </p:sp>
      <p:sp>
        <p:nvSpPr>
          <p:cNvPr id="9" name="Text 7"/>
          <p:cNvSpPr/>
          <p:nvPr/>
        </p:nvSpPr>
        <p:spPr>
          <a:xfrm>
            <a:off x="4572000" y="2121408"/>
            <a:ext cx="3108960" cy="12801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buSzPct val="100000"/>
              <a:buChar char="•"/>
            </a:pPr>
            <a:r>
              <a:rPr lang="en-US" sz="11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Rubric accuracy</a:t>
            </a:r>
            <a:endParaRPr lang="en-US" sz="1100" dirty="0"/>
          </a:p>
          <a:p>
            <a:pPr marL="342900" indent="-342900">
              <a:buSzPct val="100000"/>
              <a:buChar char="•"/>
            </a:pPr>
            <a:r>
              <a:rPr lang="en-US" sz="11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Exact paired McNemar test</a:t>
            </a:r>
            <a:endParaRPr lang="en-US" sz="1100" dirty="0"/>
          </a:p>
          <a:p>
            <a:pPr marL="342900" indent="-342900">
              <a:buSzPct val="100000"/>
              <a:buChar char="•"/>
            </a:pPr>
            <a:r>
              <a:rPr lang="en-US" sz="11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Percentile bootstrap CI (10,000 resamples)</a:t>
            </a:r>
            <a:endParaRPr lang="en-US" sz="1100" dirty="0"/>
          </a:p>
        </p:txBody>
      </p:sp>
      <p:sp>
        <p:nvSpPr>
          <p:cNvPr id="10" name="Shape 8"/>
          <p:cNvSpPr/>
          <p:nvPr/>
        </p:nvSpPr>
        <p:spPr>
          <a:xfrm>
            <a:off x="8138160" y="1554480"/>
            <a:ext cx="3566160" cy="1965960"/>
          </a:xfrm>
          <a:prstGeom prst="roundRect">
            <a:avLst>
              <a:gd name="adj" fmla="val 3721"/>
            </a:avLst>
          </a:prstGeom>
          <a:solidFill>
            <a:srgbClr val="EDF1F7"/>
          </a:solidFill>
          <a:ln w="12700">
            <a:solidFill>
              <a:srgbClr val="DCE4F0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8366760" y="1719072"/>
            <a:ext cx="31089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Voice &amp; Latency</a:t>
            </a:r>
            <a:endParaRPr lang="en-US" sz="1400" dirty="0"/>
          </a:p>
        </p:txBody>
      </p:sp>
      <p:sp>
        <p:nvSpPr>
          <p:cNvPr id="12" name="Text 10"/>
          <p:cNvSpPr/>
          <p:nvPr/>
        </p:nvSpPr>
        <p:spPr>
          <a:xfrm>
            <a:off x="8366760" y="2121408"/>
            <a:ext cx="3108960" cy="12801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buSzPct val="100000"/>
              <a:buChar char="•"/>
            </a:pPr>
            <a:r>
              <a:rPr lang="en-US" sz="11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Word / Character Error Rate</a:t>
            </a:r>
            <a:endParaRPr lang="en-US" sz="1100" dirty="0"/>
          </a:p>
          <a:p>
            <a:pPr marL="342900" indent="-342900">
              <a:buSzPct val="100000"/>
              <a:buChar char="•"/>
            </a:pPr>
            <a:r>
              <a:rPr lang="en-US" sz="11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End-to-end latency</a:t>
            </a:r>
            <a:endParaRPr lang="en-US" sz="1100" dirty="0"/>
          </a:p>
          <a:p>
            <a:pPr marL="342900" indent="-342900">
              <a:buSzPct val="100000"/>
              <a:buChar char="•"/>
            </a:pPr>
            <a:r>
              <a:rPr lang="en-US" sz="11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Streaming time-to-first-response</a:t>
            </a:r>
            <a:endParaRPr lang="en-US" sz="1100" dirty="0"/>
          </a:p>
        </p:txBody>
      </p:sp>
      <p:sp>
        <p:nvSpPr>
          <p:cNvPr id="13" name="Text 11"/>
          <p:cNvSpPr/>
          <p:nvPr/>
        </p:nvSpPr>
        <p:spPr>
          <a:xfrm>
            <a:off x="548640" y="3794760"/>
            <a:ext cx="73152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15294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Four independent, non-overlapping evaluation sets</a:t>
            </a:r>
            <a:endParaRPr lang="en-US" sz="1300" dirty="0"/>
          </a:p>
        </p:txBody>
      </p:sp>
      <p:sp>
        <p:nvSpPr>
          <p:cNvPr id="14" name="Shape 12"/>
          <p:cNvSpPr/>
          <p:nvPr/>
        </p:nvSpPr>
        <p:spPr>
          <a:xfrm>
            <a:off x="548640" y="4160520"/>
            <a:ext cx="2606040" cy="1234440"/>
          </a:xfrm>
          <a:prstGeom prst="roundRect">
            <a:avLst>
              <a:gd name="adj" fmla="val 5926"/>
            </a:avLst>
          </a:prstGeom>
          <a:solidFill>
            <a:srgbClr val="EDF1F7"/>
          </a:solidFill>
          <a:ln w="12700">
            <a:solidFill>
              <a:srgbClr val="DCE4F0"/>
            </a:solidFill>
            <a:prstDash val="solid"/>
          </a:ln>
          <a:effectLst>
            <a:outerShdw sx="100000" sy="100000" kx="0" ky="0" algn="bl" rotWithShape="0" blurRad="76200" dist="25400" dir="5400000">
              <a:srgbClr val="6B7280">
                <a:alpha val="18000"/>
              </a:srgbClr>
            </a:outerShdw>
          </a:effectLst>
        </p:spPr>
      </p:sp>
      <p:sp>
        <p:nvSpPr>
          <p:cNvPr id="15" name="Text 13"/>
          <p:cNvSpPr/>
          <p:nvPr/>
        </p:nvSpPr>
        <p:spPr>
          <a:xfrm>
            <a:off x="548640" y="4279392"/>
            <a:ext cx="2606040" cy="685800"/>
          </a:xfrm>
          <a:prstGeom prst="rect">
            <a:avLst/>
          </a:prstGeom>
          <a:noFill/>
          <a:ln/>
        </p:spPr>
        <p:txBody>
          <a:bodyPr wrap="square" rtlCol="0" anchor="b"/>
          <a:lstStyle/>
          <a:p>
            <a:pPr algn="ctr" indent="0" marL="0">
              <a:buNone/>
            </a:pPr>
            <a:r>
              <a:rPr lang="en-US" sz="260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24</a:t>
            </a:r>
            <a:endParaRPr lang="en-US" sz="2600" dirty="0"/>
          </a:p>
        </p:txBody>
      </p:sp>
      <p:sp>
        <p:nvSpPr>
          <p:cNvPr id="16" name="Text 14"/>
          <p:cNvSpPr/>
          <p:nvPr/>
        </p:nvSpPr>
        <p:spPr>
          <a:xfrm>
            <a:off x="621792" y="4937760"/>
            <a:ext cx="2459736" cy="42062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ctr" indent="0" marL="0">
              <a:buNone/>
            </a:pPr>
            <a:r>
              <a:rPr lang="en-US" sz="105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Final legal</a:t>
            </a:r>
            <a:endParaRPr lang="en-US" sz="1050" dirty="0"/>
          </a:p>
          <a:p>
            <a:pPr algn="ctr" indent="0" marL="0">
              <a:buNone/>
            </a:pPr>
            <a:r>
              <a:rPr lang="en-US" sz="105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retrieval test</a:t>
            </a:r>
            <a:endParaRPr lang="en-US" sz="1050" dirty="0"/>
          </a:p>
        </p:txBody>
      </p:sp>
      <p:sp>
        <p:nvSpPr>
          <p:cNvPr id="17" name="Shape 15"/>
          <p:cNvSpPr/>
          <p:nvPr/>
        </p:nvSpPr>
        <p:spPr>
          <a:xfrm>
            <a:off x="3337560" y="4160520"/>
            <a:ext cx="2606040" cy="1234440"/>
          </a:xfrm>
          <a:prstGeom prst="roundRect">
            <a:avLst>
              <a:gd name="adj" fmla="val 5926"/>
            </a:avLst>
          </a:prstGeom>
          <a:solidFill>
            <a:srgbClr val="EDF1F7"/>
          </a:solidFill>
          <a:ln w="12700">
            <a:solidFill>
              <a:srgbClr val="DCE4F0"/>
            </a:solidFill>
            <a:prstDash val="solid"/>
          </a:ln>
          <a:effectLst>
            <a:outerShdw sx="100000" sy="100000" kx="0" ky="0" algn="bl" rotWithShape="0" blurRad="76200" dist="25400" dir="5400000">
              <a:srgbClr val="6B7280">
                <a:alpha val="18000"/>
              </a:srgbClr>
            </a:outerShdw>
          </a:effectLst>
        </p:spPr>
      </p:sp>
      <p:sp>
        <p:nvSpPr>
          <p:cNvPr id="18" name="Text 16"/>
          <p:cNvSpPr/>
          <p:nvPr/>
        </p:nvSpPr>
        <p:spPr>
          <a:xfrm>
            <a:off x="3337560" y="4279392"/>
            <a:ext cx="2606040" cy="685800"/>
          </a:xfrm>
          <a:prstGeom prst="rect">
            <a:avLst/>
          </a:prstGeom>
          <a:noFill/>
          <a:ln/>
        </p:spPr>
        <p:txBody>
          <a:bodyPr wrap="square" rtlCol="0" anchor="b"/>
          <a:lstStyle/>
          <a:p>
            <a:pPr algn="ctr" indent="0" marL="0">
              <a:buNone/>
            </a:pPr>
            <a:r>
              <a:rPr lang="en-US" sz="260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201</a:t>
            </a:r>
            <a:endParaRPr lang="en-US" sz="2600" dirty="0"/>
          </a:p>
        </p:txBody>
      </p:sp>
      <p:sp>
        <p:nvSpPr>
          <p:cNvPr id="19" name="Text 17"/>
          <p:cNvSpPr/>
          <p:nvPr/>
        </p:nvSpPr>
        <p:spPr>
          <a:xfrm>
            <a:off x="3410712" y="4937760"/>
            <a:ext cx="2459736" cy="42062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ctr" indent="0" marL="0">
              <a:buNone/>
            </a:pPr>
            <a:r>
              <a:rPr lang="en-US" sz="105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Supplementary</a:t>
            </a:r>
            <a:endParaRPr lang="en-US" sz="1050" dirty="0"/>
          </a:p>
          <a:p>
            <a:pPr algn="ctr" indent="0" marL="0">
              <a:buNone/>
            </a:pPr>
            <a:r>
              <a:rPr lang="en-US" sz="105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robustness set</a:t>
            </a:r>
            <a:endParaRPr lang="en-US" sz="1050" dirty="0"/>
          </a:p>
        </p:txBody>
      </p:sp>
      <p:sp>
        <p:nvSpPr>
          <p:cNvPr id="20" name="Shape 18"/>
          <p:cNvSpPr/>
          <p:nvPr/>
        </p:nvSpPr>
        <p:spPr>
          <a:xfrm>
            <a:off x="6126480" y="4160520"/>
            <a:ext cx="2606040" cy="1234440"/>
          </a:xfrm>
          <a:prstGeom prst="roundRect">
            <a:avLst>
              <a:gd name="adj" fmla="val 5926"/>
            </a:avLst>
          </a:prstGeom>
          <a:solidFill>
            <a:srgbClr val="EDF1F7"/>
          </a:solidFill>
          <a:ln w="12700">
            <a:solidFill>
              <a:srgbClr val="DCE4F0"/>
            </a:solidFill>
            <a:prstDash val="solid"/>
          </a:ln>
          <a:effectLst>
            <a:outerShdw sx="100000" sy="100000" kx="0" ky="0" algn="bl" rotWithShape="0" blurRad="76200" dist="25400" dir="5400000">
              <a:srgbClr val="6B7280">
                <a:alpha val="18000"/>
              </a:srgbClr>
            </a:outerShdw>
          </a:effectLst>
        </p:spPr>
      </p:sp>
      <p:sp>
        <p:nvSpPr>
          <p:cNvPr id="21" name="Text 19"/>
          <p:cNvSpPr/>
          <p:nvPr/>
        </p:nvSpPr>
        <p:spPr>
          <a:xfrm>
            <a:off x="6126480" y="4279392"/>
            <a:ext cx="2606040" cy="685800"/>
          </a:xfrm>
          <a:prstGeom prst="rect">
            <a:avLst/>
          </a:prstGeom>
          <a:noFill/>
          <a:ln/>
        </p:spPr>
        <p:txBody>
          <a:bodyPr wrap="square" rtlCol="0" anchor="b"/>
          <a:lstStyle/>
          <a:p>
            <a:pPr algn="ctr" indent="0" marL="0">
              <a:buNone/>
            </a:pPr>
            <a:r>
              <a:rPr lang="en-US" sz="260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80</a:t>
            </a:r>
            <a:endParaRPr lang="en-US" sz="2600" dirty="0"/>
          </a:p>
        </p:txBody>
      </p:sp>
      <p:sp>
        <p:nvSpPr>
          <p:cNvPr id="22" name="Text 20"/>
          <p:cNvSpPr/>
          <p:nvPr/>
        </p:nvSpPr>
        <p:spPr>
          <a:xfrm>
            <a:off x="6199632" y="4937760"/>
            <a:ext cx="2459736" cy="42062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ctr" indent="0" marL="0">
              <a:buNone/>
            </a:pPr>
            <a:r>
              <a:rPr lang="en-US" sz="105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Held-out FAQ</a:t>
            </a:r>
            <a:endParaRPr lang="en-US" sz="1050" dirty="0"/>
          </a:p>
          <a:p>
            <a:pPr algn="ctr" indent="0" marL="0">
              <a:buNone/>
            </a:pPr>
            <a:r>
              <a:rPr lang="en-US" sz="105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questions</a:t>
            </a:r>
            <a:endParaRPr lang="en-US" sz="1050" dirty="0"/>
          </a:p>
        </p:txBody>
      </p:sp>
      <p:sp>
        <p:nvSpPr>
          <p:cNvPr id="23" name="Shape 21"/>
          <p:cNvSpPr/>
          <p:nvPr/>
        </p:nvSpPr>
        <p:spPr>
          <a:xfrm>
            <a:off x="8915400" y="4160520"/>
            <a:ext cx="2606040" cy="1234440"/>
          </a:xfrm>
          <a:prstGeom prst="roundRect">
            <a:avLst>
              <a:gd name="adj" fmla="val 5926"/>
            </a:avLst>
          </a:prstGeom>
          <a:solidFill>
            <a:srgbClr val="EDF1F7"/>
          </a:solidFill>
          <a:ln w="12700">
            <a:solidFill>
              <a:srgbClr val="DCE4F0"/>
            </a:solidFill>
            <a:prstDash val="solid"/>
          </a:ln>
          <a:effectLst>
            <a:outerShdw sx="100000" sy="100000" kx="0" ky="0" algn="bl" rotWithShape="0" blurRad="76200" dist="25400" dir="5400000">
              <a:srgbClr val="6B7280">
                <a:alpha val="18000"/>
              </a:srgbClr>
            </a:outerShdw>
          </a:effectLst>
        </p:spPr>
      </p:sp>
      <p:sp>
        <p:nvSpPr>
          <p:cNvPr id="24" name="Text 22"/>
          <p:cNvSpPr/>
          <p:nvPr/>
        </p:nvSpPr>
        <p:spPr>
          <a:xfrm>
            <a:off x="8915400" y="4279392"/>
            <a:ext cx="2606040" cy="685800"/>
          </a:xfrm>
          <a:prstGeom prst="rect">
            <a:avLst/>
          </a:prstGeom>
          <a:noFill/>
          <a:ln/>
        </p:spPr>
        <p:txBody>
          <a:bodyPr wrap="square" rtlCol="0" anchor="b"/>
          <a:lstStyle/>
          <a:p>
            <a:pPr algn="ctr" indent="0" marL="0">
              <a:buNone/>
            </a:pPr>
            <a:r>
              <a:rPr lang="en-US" sz="260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45</a:t>
            </a:r>
            <a:endParaRPr lang="en-US" sz="2600" dirty="0"/>
          </a:p>
        </p:txBody>
      </p:sp>
      <p:sp>
        <p:nvSpPr>
          <p:cNvPr id="25" name="Text 23"/>
          <p:cNvSpPr/>
          <p:nvPr/>
        </p:nvSpPr>
        <p:spPr>
          <a:xfrm>
            <a:off x="8988552" y="4937760"/>
            <a:ext cx="2459736" cy="42062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ctr" indent="0" marL="0">
              <a:buNone/>
            </a:pPr>
            <a:r>
              <a:rPr lang="en-US" sz="105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Mixed-type</a:t>
            </a:r>
            <a:endParaRPr lang="en-US" sz="1050" dirty="0"/>
          </a:p>
          <a:p>
            <a:pPr algn="ctr" indent="0" marL="0">
              <a:buNone/>
            </a:pPr>
            <a:r>
              <a:rPr lang="en-US" sz="105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generation comparison</a:t>
            </a:r>
            <a:endParaRPr lang="en-US" sz="1050" dirty="0"/>
          </a:p>
        </p:txBody>
      </p:sp>
      <p:sp>
        <p:nvSpPr>
          <p:cNvPr id="26" name="Text 24"/>
          <p:cNvSpPr/>
          <p:nvPr/>
        </p:nvSpPr>
        <p:spPr>
          <a:xfrm>
            <a:off x="548640" y="5532120"/>
            <a:ext cx="110642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80" i="1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 human or legal-expert adjudicator participated in the reported evaluation — all scoring is automated (rubric-based and LLM-as-judge).</a:t>
            </a:r>
            <a:endParaRPr lang="en-US" sz="1080" dirty="0"/>
          </a:p>
        </p:txBody>
      </p:sp>
      <p:sp>
        <p:nvSpPr>
          <p:cNvPr id="27" name="Text 25"/>
          <p:cNvSpPr/>
          <p:nvPr/>
        </p:nvSpPr>
        <p:spPr>
          <a:xfrm>
            <a:off x="11548872" y="6446520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100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17</a:t>
            </a:r>
            <a:endParaRPr lang="en-US" sz="100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20040"/>
            <a:ext cx="100584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b="1" spc="200" kern="0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CHAPTER 4 · RESULTS</a:t>
            </a:r>
            <a:endParaRPr lang="en-US" sz="1150" dirty="0"/>
          </a:p>
        </p:txBody>
      </p:sp>
      <p:sp>
        <p:nvSpPr>
          <p:cNvPr id="3" name="Text 1"/>
          <p:cNvSpPr/>
          <p:nvPr/>
        </p:nvSpPr>
        <p:spPr>
          <a:xfrm>
            <a:off x="548640" y="603504"/>
            <a:ext cx="11155680" cy="6583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50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Retrieval &amp; Generation Performance</a:t>
            </a:r>
            <a:endParaRPr lang="en-US" sz="2500" dirty="0"/>
          </a:p>
        </p:txBody>
      </p:sp>
      <p:sp>
        <p:nvSpPr>
          <p:cNvPr id="4" name="Shape 2"/>
          <p:cNvSpPr/>
          <p:nvPr/>
        </p:nvSpPr>
        <p:spPr>
          <a:xfrm>
            <a:off x="548640" y="1371600"/>
            <a:ext cx="11064240" cy="502920"/>
          </a:xfrm>
          <a:prstGeom prst="roundRect">
            <a:avLst>
              <a:gd name="adj" fmla="val 10909"/>
            </a:avLst>
          </a:prstGeom>
          <a:solidFill>
            <a:srgbClr val="0E1B33"/>
          </a:solidFill>
          <a:ln/>
        </p:spPr>
      </p:sp>
      <p:sp>
        <p:nvSpPr>
          <p:cNvPr id="5" name="Text 3"/>
          <p:cNvSpPr/>
          <p:nvPr/>
        </p:nvSpPr>
        <p:spPr>
          <a:xfrm>
            <a:off x="777240" y="1371600"/>
            <a:ext cx="1060704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i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Knowledge base at evaluation time: 211 active articles indexed (38 repealed archived) · 278 indexed FAQ rows · 24-question legal test · 45-question generation set</a:t>
            </a:r>
            <a:endParaRPr lang="en-US" sz="1100" dirty="0"/>
          </a:p>
        </p:txBody>
      </p:sp>
      <p:sp>
        <p:nvSpPr>
          <p:cNvPr id="6" name="Text 4"/>
          <p:cNvSpPr/>
          <p:nvPr/>
        </p:nvSpPr>
        <p:spPr>
          <a:xfrm>
            <a:off x="548640" y="2057400"/>
            <a:ext cx="73152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5294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Retrieval (n = 24, manually curated legal test)</a:t>
            </a:r>
            <a:endParaRPr lang="en-US" sz="1250" dirty="0"/>
          </a:p>
        </p:txBody>
      </p:sp>
      <p:sp>
        <p:nvSpPr>
          <p:cNvPr id="7" name="Shape 5"/>
          <p:cNvSpPr/>
          <p:nvPr/>
        </p:nvSpPr>
        <p:spPr>
          <a:xfrm>
            <a:off x="548640" y="2395728"/>
            <a:ext cx="2606040" cy="1051560"/>
          </a:xfrm>
          <a:prstGeom prst="roundRect">
            <a:avLst>
              <a:gd name="adj" fmla="val 6957"/>
            </a:avLst>
          </a:prstGeom>
          <a:solidFill>
            <a:srgbClr val="EDF1F7"/>
          </a:solidFill>
          <a:ln w="12700">
            <a:solidFill>
              <a:srgbClr val="DCE4F0"/>
            </a:solidFill>
            <a:prstDash val="solid"/>
          </a:ln>
          <a:effectLst>
            <a:outerShdw sx="100000" sy="100000" kx="0" ky="0" algn="bl" rotWithShape="0" blurRad="76200" dist="25400" dir="5400000">
              <a:srgbClr val="6B7280">
                <a:alpha val="18000"/>
              </a:srgbClr>
            </a:outerShdw>
          </a:effectLst>
        </p:spPr>
      </p:sp>
      <p:sp>
        <p:nvSpPr>
          <p:cNvPr id="8" name="Text 6"/>
          <p:cNvSpPr/>
          <p:nvPr/>
        </p:nvSpPr>
        <p:spPr>
          <a:xfrm>
            <a:off x="548640" y="2514600"/>
            <a:ext cx="2606040" cy="502920"/>
          </a:xfrm>
          <a:prstGeom prst="rect">
            <a:avLst/>
          </a:prstGeom>
          <a:noFill/>
          <a:ln/>
        </p:spPr>
        <p:txBody>
          <a:bodyPr wrap="square" rtlCol="0" anchor="b"/>
          <a:lstStyle/>
          <a:p>
            <a:pPr algn="ctr" indent="0" marL="0">
              <a:buNone/>
            </a:pPr>
            <a:r>
              <a:rPr lang="en-US" sz="220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87.50%</a:t>
            </a:r>
            <a:endParaRPr lang="en-US" sz="2200" dirty="0"/>
          </a:p>
        </p:txBody>
      </p:sp>
      <p:sp>
        <p:nvSpPr>
          <p:cNvPr id="9" name="Text 7"/>
          <p:cNvSpPr/>
          <p:nvPr/>
        </p:nvSpPr>
        <p:spPr>
          <a:xfrm>
            <a:off x="621792" y="2990088"/>
            <a:ext cx="2459736" cy="42062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ctr" indent="0" marL="0">
              <a:buNone/>
            </a:pPr>
            <a:r>
              <a:rPr lang="en-US" sz="105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Recall@1</a:t>
            </a:r>
            <a:endParaRPr lang="en-US" sz="1050" dirty="0"/>
          </a:p>
        </p:txBody>
      </p:sp>
      <p:sp>
        <p:nvSpPr>
          <p:cNvPr id="10" name="Shape 8"/>
          <p:cNvSpPr/>
          <p:nvPr/>
        </p:nvSpPr>
        <p:spPr>
          <a:xfrm>
            <a:off x="3337560" y="2395728"/>
            <a:ext cx="2606040" cy="1051560"/>
          </a:xfrm>
          <a:prstGeom prst="roundRect">
            <a:avLst>
              <a:gd name="adj" fmla="val 6957"/>
            </a:avLst>
          </a:prstGeom>
          <a:solidFill>
            <a:srgbClr val="EDF1F7"/>
          </a:solidFill>
          <a:ln w="12700">
            <a:solidFill>
              <a:srgbClr val="DCE4F0"/>
            </a:solidFill>
            <a:prstDash val="solid"/>
          </a:ln>
          <a:effectLst>
            <a:outerShdw sx="100000" sy="100000" kx="0" ky="0" algn="bl" rotWithShape="0" blurRad="76200" dist="25400" dir="5400000">
              <a:srgbClr val="6B7280">
                <a:alpha val="18000"/>
              </a:srgbClr>
            </a:outerShdw>
          </a:effectLst>
        </p:spPr>
      </p:sp>
      <p:sp>
        <p:nvSpPr>
          <p:cNvPr id="11" name="Text 9"/>
          <p:cNvSpPr/>
          <p:nvPr/>
        </p:nvSpPr>
        <p:spPr>
          <a:xfrm>
            <a:off x="3337560" y="2514600"/>
            <a:ext cx="2606040" cy="502920"/>
          </a:xfrm>
          <a:prstGeom prst="rect">
            <a:avLst/>
          </a:prstGeom>
          <a:noFill/>
          <a:ln/>
        </p:spPr>
        <p:txBody>
          <a:bodyPr wrap="square" rtlCol="0" anchor="b"/>
          <a:lstStyle/>
          <a:p>
            <a:pPr algn="ctr" indent="0" marL="0">
              <a:buNone/>
            </a:pPr>
            <a:r>
              <a:rPr lang="en-US" sz="220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95.83%</a:t>
            </a:r>
            <a:endParaRPr lang="en-US" sz="2200" dirty="0"/>
          </a:p>
        </p:txBody>
      </p:sp>
      <p:sp>
        <p:nvSpPr>
          <p:cNvPr id="12" name="Text 10"/>
          <p:cNvSpPr/>
          <p:nvPr/>
        </p:nvSpPr>
        <p:spPr>
          <a:xfrm>
            <a:off x="3410712" y="2990088"/>
            <a:ext cx="2459736" cy="42062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ctr" indent="0" marL="0">
              <a:buNone/>
            </a:pPr>
            <a:r>
              <a:rPr lang="en-US" sz="105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Recall@5</a:t>
            </a:r>
            <a:endParaRPr lang="en-US" sz="1050" dirty="0"/>
          </a:p>
        </p:txBody>
      </p:sp>
      <p:sp>
        <p:nvSpPr>
          <p:cNvPr id="13" name="Shape 11"/>
          <p:cNvSpPr/>
          <p:nvPr/>
        </p:nvSpPr>
        <p:spPr>
          <a:xfrm>
            <a:off x="6126480" y="2395728"/>
            <a:ext cx="2606040" cy="1051560"/>
          </a:xfrm>
          <a:prstGeom prst="roundRect">
            <a:avLst>
              <a:gd name="adj" fmla="val 6957"/>
            </a:avLst>
          </a:prstGeom>
          <a:solidFill>
            <a:srgbClr val="EDF1F7"/>
          </a:solidFill>
          <a:ln w="12700">
            <a:solidFill>
              <a:srgbClr val="DCE4F0"/>
            </a:solidFill>
            <a:prstDash val="solid"/>
          </a:ln>
          <a:effectLst>
            <a:outerShdw sx="100000" sy="100000" kx="0" ky="0" algn="bl" rotWithShape="0" blurRad="76200" dist="25400" dir="5400000">
              <a:srgbClr val="6B7280">
                <a:alpha val="18000"/>
              </a:srgbClr>
            </a:outerShdw>
          </a:effectLst>
        </p:spPr>
      </p:sp>
      <p:sp>
        <p:nvSpPr>
          <p:cNvPr id="14" name="Text 12"/>
          <p:cNvSpPr/>
          <p:nvPr/>
        </p:nvSpPr>
        <p:spPr>
          <a:xfrm>
            <a:off x="6126480" y="2514600"/>
            <a:ext cx="2606040" cy="502920"/>
          </a:xfrm>
          <a:prstGeom prst="rect">
            <a:avLst/>
          </a:prstGeom>
          <a:noFill/>
          <a:ln/>
        </p:spPr>
        <p:txBody>
          <a:bodyPr wrap="square" rtlCol="0" anchor="b"/>
          <a:lstStyle/>
          <a:p>
            <a:pPr algn="ctr" indent="0" marL="0">
              <a:buNone/>
            </a:pPr>
            <a:r>
              <a:rPr lang="en-US" sz="220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0.9097</a:t>
            </a:r>
            <a:endParaRPr lang="en-US" sz="2200" dirty="0"/>
          </a:p>
        </p:txBody>
      </p:sp>
      <p:sp>
        <p:nvSpPr>
          <p:cNvPr id="15" name="Text 13"/>
          <p:cNvSpPr/>
          <p:nvPr/>
        </p:nvSpPr>
        <p:spPr>
          <a:xfrm>
            <a:off x="6199632" y="2990088"/>
            <a:ext cx="2459736" cy="42062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ctr" indent="0" marL="0">
              <a:buNone/>
            </a:pPr>
            <a:r>
              <a:rPr lang="en-US" sz="105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MRR</a:t>
            </a:r>
            <a:endParaRPr lang="en-US" sz="1050" dirty="0"/>
          </a:p>
        </p:txBody>
      </p:sp>
      <p:sp>
        <p:nvSpPr>
          <p:cNvPr id="16" name="Shape 14"/>
          <p:cNvSpPr/>
          <p:nvPr/>
        </p:nvSpPr>
        <p:spPr>
          <a:xfrm>
            <a:off x="8915400" y="2395728"/>
            <a:ext cx="2606040" cy="1051560"/>
          </a:xfrm>
          <a:prstGeom prst="roundRect">
            <a:avLst>
              <a:gd name="adj" fmla="val 6957"/>
            </a:avLst>
          </a:prstGeom>
          <a:solidFill>
            <a:srgbClr val="EDF1F7"/>
          </a:solidFill>
          <a:ln w="12700">
            <a:solidFill>
              <a:srgbClr val="DCE4F0"/>
            </a:solidFill>
            <a:prstDash val="solid"/>
          </a:ln>
          <a:effectLst>
            <a:outerShdw sx="100000" sy="100000" kx="0" ky="0" algn="bl" rotWithShape="0" blurRad="76200" dist="25400" dir="5400000">
              <a:srgbClr val="6B7280">
                <a:alpha val="18000"/>
              </a:srgbClr>
            </a:outerShdw>
          </a:effectLst>
        </p:spPr>
      </p:sp>
      <p:sp>
        <p:nvSpPr>
          <p:cNvPr id="17" name="Text 15"/>
          <p:cNvSpPr/>
          <p:nvPr/>
        </p:nvSpPr>
        <p:spPr>
          <a:xfrm>
            <a:off x="8915400" y="2514600"/>
            <a:ext cx="2606040" cy="502920"/>
          </a:xfrm>
          <a:prstGeom prst="rect">
            <a:avLst/>
          </a:prstGeom>
          <a:noFill/>
          <a:ln/>
        </p:spPr>
        <p:txBody>
          <a:bodyPr wrap="square" rtlCol="0" anchor="b"/>
          <a:lstStyle/>
          <a:p>
            <a:pPr algn="ctr" indent="0" marL="0">
              <a:buNone/>
            </a:pPr>
            <a:r>
              <a:rPr lang="en-US" sz="220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0.9221</a:t>
            </a:r>
            <a:endParaRPr lang="en-US" sz="2200" dirty="0"/>
          </a:p>
        </p:txBody>
      </p:sp>
      <p:sp>
        <p:nvSpPr>
          <p:cNvPr id="18" name="Text 16"/>
          <p:cNvSpPr/>
          <p:nvPr/>
        </p:nvSpPr>
        <p:spPr>
          <a:xfrm>
            <a:off x="8988552" y="2990088"/>
            <a:ext cx="2459736" cy="42062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ctr" indent="0" marL="0">
              <a:buNone/>
            </a:pPr>
            <a:r>
              <a:rPr lang="en-US" sz="105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nDCG@5</a:t>
            </a:r>
            <a:endParaRPr lang="en-US" sz="1050" dirty="0"/>
          </a:p>
        </p:txBody>
      </p:sp>
      <p:sp>
        <p:nvSpPr>
          <p:cNvPr id="19" name="Text 17"/>
          <p:cNvSpPr/>
          <p:nvPr/>
        </p:nvSpPr>
        <p:spPr>
          <a:xfrm>
            <a:off x="548640" y="3611880"/>
            <a:ext cx="73152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5294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Answer generation (n = 45, ALLaM-7B vs Qwen2.5-7B)</a:t>
            </a:r>
            <a:endParaRPr lang="en-US" sz="1250" dirty="0"/>
          </a:p>
        </p:txBody>
      </p:sp>
      <p:sp>
        <p:nvSpPr>
          <p:cNvPr id="20" name="Shape 18"/>
          <p:cNvSpPr/>
          <p:nvPr/>
        </p:nvSpPr>
        <p:spPr>
          <a:xfrm>
            <a:off x="548640" y="3950208"/>
            <a:ext cx="5394960" cy="1234440"/>
          </a:xfrm>
          <a:prstGeom prst="roundRect">
            <a:avLst>
              <a:gd name="adj" fmla="val 5926"/>
            </a:avLst>
          </a:prstGeom>
          <a:solidFill>
            <a:srgbClr val="EDF1F7"/>
          </a:solidFill>
          <a:ln w="12700">
            <a:solidFill>
              <a:srgbClr val="DCE4F0"/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777240" y="4059936"/>
            <a:ext cx="49377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5294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ALLaM-7B: 82.22% (37/45)</a:t>
            </a:r>
            <a:endParaRPr lang="en-US" sz="1250" dirty="0"/>
          </a:p>
        </p:txBody>
      </p:sp>
      <p:sp>
        <p:nvSpPr>
          <p:cNvPr id="22" name="Text 20"/>
          <p:cNvSpPr/>
          <p:nvPr/>
        </p:nvSpPr>
        <p:spPr>
          <a:xfrm>
            <a:off x="777240" y="4370832"/>
            <a:ext cx="49377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i="1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95% bootstrap CI [0.7111, 0.9333]</a:t>
            </a:r>
            <a:endParaRPr lang="en-US" sz="1050" dirty="0"/>
          </a:p>
        </p:txBody>
      </p:sp>
      <p:sp>
        <p:nvSpPr>
          <p:cNvPr id="23" name="Text 21"/>
          <p:cNvSpPr/>
          <p:nvPr/>
        </p:nvSpPr>
        <p:spPr>
          <a:xfrm>
            <a:off x="777240" y="4663440"/>
            <a:ext cx="49377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Faithfulness 0.810 · Relevance 0.840</a:t>
            </a:r>
            <a:endParaRPr lang="en-US" sz="1050" dirty="0"/>
          </a:p>
        </p:txBody>
      </p:sp>
      <p:sp>
        <p:nvSpPr>
          <p:cNvPr id="24" name="Shape 22"/>
          <p:cNvSpPr/>
          <p:nvPr/>
        </p:nvSpPr>
        <p:spPr>
          <a:xfrm>
            <a:off x="6217920" y="3950208"/>
            <a:ext cx="5394960" cy="1234440"/>
          </a:xfrm>
          <a:prstGeom prst="roundRect">
            <a:avLst>
              <a:gd name="adj" fmla="val 5926"/>
            </a:avLst>
          </a:prstGeom>
          <a:solidFill>
            <a:srgbClr val="EDF1F7"/>
          </a:solidFill>
          <a:ln w="12700">
            <a:solidFill>
              <a:srgbClr val="DCE4F0"/>
            </a:solidFill>
            <a:prstDash val="solid"/>
          </a:ln>
        </p:spPr>
      </p:sp>
      <p:sp>
        <p:nvSpPr>
          <p:cNvPr id="25" name="Text 23"/>
          <p:cNvSpPr/>
          <p:nvPr/>
        </p:nvSpPr>
        <p:spPr>
          <a:xfrm>
            <a:off x="6446520" y="4059936"/>
            <a:ext cx="49377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5294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Qwen2.5-7B: 71.11% (32/45)</a:t>
            </a:r>
            <a:endParaRPr lang="en-US" sz="1250" dirty="0"/>
          </a:p>
        </p:txBody>
      </p:sp>
      <p:sp>
        <p:nvSpPr>
          <p:cNvPr id="26" name="Text 24"/>
          <p:cNvSpPr/>
          <p:nvPr/>
        </p:nvSpPr>
        <p:spPr>
          <a:xfrm>
            <a:off x="6446520" y="4370832"/>
            <a:ext cx="49377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i="1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95% bootstrap CI [0.5778, 0.8444]</a:t>
            </a:r>
            <a:endParaRPr lang="en-US" sz="1050" dirty="0"/>
          </a:p>
        </p:txBody>
      </p:sp>
      <p:sp>
        <p:nvSpPr>
          <p:cNvPr id="27" name="Text 25"/>
          <p:cNvSpPr/>
          <p:nvPr/>
        </p:nvSpPr>
        <p:spPr>
          <a:xfrm>
            <a:off x="6446520" y="4663440"/>
            <a:ext cx="49377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Faithfulness 0.908 · Relevance 0.921 (judge = Qwen — self-preference caveat)</a:t>
            </a:r>
            <a:endParaRPr lang="en-US" sz="1050" dirty="0"/>
          </a:p>
        </p:txBody>
      </p:sp>
      <p:sp>
        <p:nvSpPr>
          <p:cNvPr id="28" name="Shape 26"/>
          <p:cNvSpPr/>
          <p:nvPr/>
        </p:nvSpPr>
        <p:spPr>
          <a:xfrm>
            <a:off x="548640" y="5349240"/>
            <a:ext cx="11064240" cy="1051560"/>
          </a:xfrm>
          <a:prstGeom prst="roundRect">
            <a:avLst>
              <a:gd name="adj" fmla="val 8696"/>
            </a:avLst>
          </a:prstGeom>
          <a:solidFill>
            <a:srgbClr val="15294D"/>
          </a:solidFill>
          <a:ln/>
        </p:spPr>
      </p:sp>
      <p:sp>
        <p:nvSpPr>
          <p:cNvPr id="29" name="Text 27"/>
          <p:cNvSpPr/>
          <p:nvPr/>
        </p:nvSpPr>
        <p:spPr>
          <a:xfrm>
            <a:off x="822960" y="5349240"/>
            <a:ext cx="10424160" cy="1051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i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Exact McNemar test: 31 correct/both · 6 ALLaM-only · 1 Qwen-only · 7 incorrect/both  →  p = 0.1250 (not statistically significant at α = 0.05)</a:t>
            </a:r>
            <a:endParaRPr lang="en-US" sz="1250" dirty="0"/>
          </a:p>
        </p:txBody>
      </p:sp>
      <p:sp>
        <p:nvSpPr>
          <p:cNvPr id="30" name="Text 28"/>
          <p:cNvSpPr/>
          <p:nvPr/>
        </p:nvSpPr>
        <p:spPr>
          <a:xfrm>
            <a:off x="11548872" y="6446520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100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18</a:t>
            </a:r>
            <a:endParaRPr lang="en-US" sz="1000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20040"/>
            <a:ext cx="100584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b="1" spc="200" kern="0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CHAPTER 4 · RESULTS</a:t>
            </a:r>
            <a:endParaRPr lang="en-US" sz="1150" dirty="0"/>
          </a:p>
        </p:txBody>
      </p:sp>
      <p:sp>
        <p:nvSpPr>
          <p:cNvPr id="3" name="Text 1"/>
          <p:cNvSpPr/>
          <p:nvPr/>
        </p:nvSpPr>
        <p:spPr>
          <a:xfrm>
            <a:off x="548640" y="603504"/>
            <a:ext cx="11155680" cy="6583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50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RAG Ablation, Voice Layer &amp; Latency</a:t>
            </a:r>
            <a:endParaRPr lang="en-US" sz="2500" dirty="0"/>
          </a:p>
        </p:txBody>
      </p:sp>
      <p:sp>
        <p:nvSpPr>
          <p:cNvPr id="4" name="Text 2"/>
          <p:cNvSpPr/>
          <p:nvPr/>
        </p:nvSpPr>
        <p:spPr>
          <a:xfrm>
            <a:off x="548640" y="1417320"/>
            <a:ext cx="54864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5294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Citation safety: No-RAG vs RAG (n = 24)</a:t>
            </a:r>
            <a:endParaRPr lang="en-US" sz="1250" dirty="0"/>
          </a:p>
        </p:txBody>
      </p:sp>
      <p:sp>
        <p:nvSpPr>
          <p:cNvPr id="5" name="Text 3"/>
          <p:cNvSpPr/>
          <p:nvPr/>
        </p:nvSpPr>
        <p:spPr>
          <a:xfrm>
            <a:off x="548640" y="1783080"/>
            <a:ext cx="9144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No-RAG</a:t>
            </a:r>
            <a:endParaRPr lang="en-US" sz="1050" dirty="0"/>
          </a:p>
        </p:txBody>
      </p:sp>
      <p:sp>
        <p:nvSpPr>
          <p:cNvPr id="6" name="Shape 4"/>
          <p:cNvSpPr/>
          <p:nvPr/>
        </p:nvSpPr>
        <p:spPr>
          <a:xfrm>
            <a:off x="1508760" y="1801368"/>
            <a:ext cx="4206240" cy="292608"/>
          </a:xfrm>
          <a:prstGeom prst="rect">
            <a:avLst/>
          </a:prstGeom>
          <a:solidFill>
            <a:srgbClr val="DCE4F0"/>
          </a:solidFill>
          <a:ln/>
        </p:spPr>
      </p:sp>
      <p:sp>
        <p:nvSpPr>
          <p:cNvPr id="7" name="Shape 5"/>
          <p:cNvSpPr/>
          <p:nvPr/>
        </p:nvSpPr>
        <p:spPr>
          <a:xfrm>
            <a:off x="1508760" y="1801368"/>
            <a:ext cx="3505200" cy="292608"/>
          </a:xfrm>
          <a:prstGeom prst="rect">
            <a:avLst/>
          </a:prstGeom>
          <a:solidFill>
            <a:srgbClr val="B3412C"/>
          </a:solidFill>
          <a:ln/>
        </p:spPr>
      </p:sp>
      <p:sp>
        <p:nvSpPr>
          <p:cNvPr id="8" name="Text 6"/>
          <p:cNvSpPr/>
          <p:nvPr/>
        </p:nvSpPr>
        <p:spPr>
          <a:xfrm>
            <a:off x="1508760" y="2093976"/>
            <a:ext cx="36576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25.0% wrong (6/24)</a:t>
            </a:r>
            <a:endParaRPr lang="en-US" sz="950" dirty="0"/>
          </a:p>
        </p:txBody>
      </p:sp>
      <p:sp>
        <p:nvSpPr>
          <p:cNvPr id="9" name="Text 7"/>
          <p:cNvSpPr/>
          <p:nvPr/>
        </p:nvSpPr>
        <p:spPr>
          <a:xfrm>
            <a:off x="548640" y="2496312"/>
            <a:ext cx="9144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RAG</a:t>
            </a:r>
            <a:endParaRPr lang="en-US" sz="1050" dirty="0"/>
          </a:p>
        </p:txBody>
      </p:sp>
      <p:sp>
        <p:nvSpPr>
          <p:cNvPr id="10" name="Shape 8"/>
          <p:cNvSpPr/>
          <p:nvPr/>
        </p:nvSpPr>
        <p:spPr>
          <a:xfrm>
            <a:off x="1508760" y="2514600"/>
            <a:ext cx="4206240" cy="292608"/>
          </a:xfrm>
          <a:prstGeom prst="rect">
            <a:avLst/>
          </a:prstGeom>
          <a:solidFill>
            <a:srgbClr val="DCE4F0"/>
          </a:solidFill>
          <a:ln/>
        </p:spPr>
      </p:sp>
      <p:sp>
        <p:nvSpPr>
          <p:cNvPr id="11" name="Shape 9"/>
          <p:cNvSpPr/>
          <p:nvPr/>
        </p:nvSpPr>
        <p:spPr>
          <a:xfrm>
            <a:off x="1508760" y="2514600"/>
            <a:ext cx="588874" cy="292608"/>
          </a:xfrm>
          <a:prstGeom prst="rect">
            <a:avLst/>
          </a:prstGeom>
          <a:solidFill>
            <a:srgbClr val="2E7D5B"/>
          </a:solidFill>
          <a:ln/>
        </p:spPr>
      </p:sp>
      <p:sp>
        <p:nvSpPr>
          <p:cNvPr id="12" name="Text 10"/>
          <p:cNvSpPr/>
          <p:nvPr/>
        </p:nvSpPr>
        <p:spPr>
          <a:xfrm>
            <a:off x="1508760" y="2807208"/>
            <a:ext cx="36576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4.2% wrong (1/24)</a:t>
            </a:r>
            <a:endParaRPr lang="en-US" sz="950" dirty="0"/>
          </a:p>
        </p:txBody>
      </p:sp>
      <p:sp>
        <p:nvSpPr>
          <p:cNvPr id="13" name="Text 11"/>
          <p:cNvSpPr/>
          <p:nvPr/>
        </p:nvSpPr>
        <p:spPr>
          <a:xfrm>
            <a:off x="548640" y="3246120"/>
            <a:ext cx="55778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i="1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Wrong-citation rate: 0.250 → 0.042. Correct-citation rate 0.292 → 0.208 (not significant) — RAG's benefit is citation safety, not raw accuracy.</a:t>
            </a:r>
            <a:endParaRPr lang="en-US" sz="1000" dirty="0"/>
          </a:p>
        </p:txBody>
      </p:sp>
      <p:sp>
        <p:nvSpPr>
          <p:cNvPr id="14" name="Text 12"/>
          <p:cNvSpPr/>
          <p:nvPr/>
        </p:nvSpPr>
        <p:spPr>
          <a:xfrm>
            <a:off x="6400800" y="1417320"/>
            <a:ext cx="521208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5294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Voice layer &amp; latency</a:t>
            </a:r>
            <a:endParaRPr lang="en-US" sz="1250" dirty="0"/>
          </a:p>
        </p:txBody>
      </p:sp>
      <p:sp>
        <p:nvSpPr>
          <p:cNvPr id="15" name="Shape 13"/>
          <p:cNvSpPr/>
          <p:nvPr/>
        </p:nvSpPr>
        <p:spPr>
          <a:xfrm>
            <a:off x="6400800" y="1783080"/>
            <a:ext cx="2514600" cy="1005840"/>
          </a:xfrm>
          <a:prstGeom prst="roundRect">
            <a:avLst>
              <a:gd name="adj" fmla="val 7273"/>
            </a:avLst>
          </a:prstGeom>
          <a:solidFill>
            <a:srgbClr val="EDF1F7"/>
          </a:solidFill>
          <a:ln w="12700">
            <a:solidFill>
              <a:srgbClr val="DCE4F0"/>
            </a:solidFill>
            <a:prstDash val="solid"/>
          </a:ln>
          <a:effectLst>
            <a:outerShdw sx="100000" sy="100000" kx="0" ky="0" algn="bl" rotWithShape="0" blurRad="76200" dist="25400" dir="5400000">
              <a:srgbClr val="6B7280">
                <a:alpha val="18000"/>
              </a:srgbClr>
            </a:outerShdw>
          </a:effectLst>
        </p:spPr>
      </p:sp>
      <p:sp>
        <p:nvSpPr>
          <p:cNvPr id="16" name="Text 14"/>
          <p:cNvSpPr/>
          <p:nvPr/>
        </p:nvSpPr>
        <p:spPr>
          <a:xfrm>
            <a:off x="6400800" y="1901952"/>
            <a:ext cx="2514600" cy="457200"/>
          </a:xfrm>
          <a:prstGeom prst="rect">
            <a:avLst/>
          </a:prstGeom>
          <a:noFill/>
          <a:ln/>
        </p:spPr>
        <p:txBody>
          <a:bodyPr wrap="square" rtlCol="0" anchor="b"/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0.209</a:t>
            </a:r>
            <a:endParaRPr lang="en-US" sz="1800" dirty="0"/>
          </a:p>
        </p:txBody>
      </p:sp>
      <p:sp>
        <p:nvSpPr>
          <p:cNvPr id="17" name="Text 15"/>
          <p:cNvSpPr/>
          <p:nvPr/>
        </p:nvSpPr>
        <p:spPr>
          <a:xfrm>
            <a:off x="6473952" y="2331720"/>
            <a:ext cx="2368296" cy="42062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ctr" indent="0" marL="0">
              <a:buNone/>
            </a:pPr>
            <a:r>
              <a:rPr lang="en-US" sz="105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ASR WER</a:t>
            </a:r>
            <a:endParaRPr lang="en-US" sz="1050" dirty="0"/>
          </a:p>
        </p:txBody>
      </p:sp>
      <p:sp>
        <p:nvSpPr>
          <p:cNvPr id="18" name="Shape 16"/>
          <p:cNvSpPr/>
          <p:nvPr/>
        </p:nvSpPr>
        <p:spPr>
          <a:xfrm>
            <a:off x="9052560" y="1783080"/>
            <a:ext cx="2514600" cy="1005840"/>
          </a:xfrm>
          <a:prstGeom prst="roundRect">
            <a:avLst>
              <a:gd name="adj" fmla="val 7273"/>
            </a:avLst>
          </a:prstGeom>
          <a:solidFill>
            <a:srgbClr val="EDF1F7"/>
          </a:solidFill>
          <a:ln w="12700">
            <a:solidFill>
              <a:srgbClr val="DCE4F0"/>
            </a:solidFill>
            <a:prstDash val="solid"/>
          </a:ln>
          <a:effectLst>
            <a:outerShdw sx="100000" sy="100000" kx="0" ky="0" algn="bl" rotWithShape="0" blurRad="76200" dist="25400" dir="5400000">
              <a:srgbClr val="6B7280">
                <a:alpha val="18000"/>
              </a:srgbClr>
            </a:outerShdw>
          </a:effectLst>
        </p:spPr>
      </p:sp>
      <p:sp>
        <p:nvSpPr>
          <p:cNvPr id="19" name="Text 17"/>
          <p:cNvSpPr/>
          <p:nvPr/>
        </p:nvSpPr>
        <p:spPr>
          <a:xfrm>
            <a:off x="9052560" y="1901952"/>
            <a:ext cx="2514600" cy="457200"/>
          </a:xfrm>
          <a:prstGeom prst="rect">
            <a:avLst/>
          </a:prstGeom>
          <a:noFill/>
          <a:ln/>
        </p:spPr>
        <p:txBody>
          <a:bodyPr wrap="square" rtlCol="0" anchor="b"/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0.0484</a:t>
            </a:r>
            <a:endParaRPr lang="en-US" sz="1800" dirty="0"/>
          </a:p>
        </p:txBody>
      </p:sp>
      <p:sp>
        <p:nvSpPr>
          <p:cNvPr id="20" name="Text 18"/>
          <p:cNvSpPr/>
          <p:nvPr/>
        </p:nvSpPr>
        <p:spPr>
          <a:xfrm>
            <a:off x="9125712" y="2331720"/>
            <a:ext cx="2368296" cy="42062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ctr" indent="0" marL="0">
              <a:buNone/>
            </a:pPr>
            <a:r>
              <a:rPr lang="en-US" sz="105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ASR CER</a:t>
            </a:r>
            <a:endParaRPr lang="en-US" sz="1050" dirty="0"/>
          </a:p>
        </p:txBody>
      </p:sp>
      <p:sp>
        <p:nvSpPr>
          <p:cNvPr id="21" name="Shape 19"/>
          <p:cNvSpPr/>
          <p:nvPr/>
        </p:nvSpPr>
        <p:spPr>
          <a:xfrm>
            <a:off x="6400800" y="2880360"/>
            <a:ext cx="2514600" cy="1005840"/>
          </a:xfrm>
          <a:prstGeom prst="roundRect">
            <a:avLst>
              <a:gd name="adj" fmla="val 7273"/>
            </a:avLst>
          </a:prstGeom>
          <a:solidFill>
            <a:srgbClr val="EDF1F7"/>
          </a:solidFill>
          <a:ln w="12700">
            <a:solidFill>
              <a:srgbClr val="DCE4F0"/>
            </a:solidFill>
            <a:prstDash val="solid"/>
          </a:ln>
          <a:effectLst>
            <a:outerShdw sx="100000" sy="100000" kx="0" ky="0" algn="bl" rotWithShape="0" blurRad="76200" dist="25400" dir="5400000">
              <a:srgbClr val="6B7280">
                <a:alpha val="18000"/>
              </a:srgbClr>
            </a:outerShdw>
          </a:effectLst>
        </p:spPr>
      </p:sp>
      <p:sp>
        <p:nvSpPr>
          <p:cNvPr id="22" name="Text 20"/>
          <p:cNvSpPr/>
          <p:nvPr/>
        </p:nvSpPr>
        <p:spPr>
          <a:xfrm>
            <a:off x="6400800" y="2999232"/>
            <a:ext cx="2514600" cy="457200"/>
          </a:xfrm>
          <a:prstGeom prst="rect">
            <a:avLst/>
          </a:prstGeom>
          <a:noFill/>
          <a:ln/>
        </p:spPr>
        <p:txBody>
          <a:bodyPr wrap="square" rtlCol="0" anchor="b"/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2.96 s</a:t>
            </a:r>
            <a:endParaRPr lang="en-US" sz="1800" dirty="0"/>
          </a:p>
        </p:txBody>
      </p:sp>
      <p:sp>
        <p:nvSpPr>
          <p:cNvPr id="23" name="Text 21"/>
          <p:cNvSpPr/>
          <p:nvPr/>
        </p:nvSpPr>
        <p:spPr>
          <a:xfrm>
            <a:off x="6473952" y="3429000"/>
            <a:ext cx="2368296" cy="42062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ctr" indent="0" marL="0">
              <a:buNone/>
            </a:pPr>
            <a:r>
              <a:rPr lang="en-US" sz="105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End-to-end (opt.)</a:t>
            </a:r>
            <a:endParaRPr lang="en-US" sz="1050" dirty="0"/>
          </a:p>
        </p:txBody>
      </p:sp>
      <p:sp>
        <p:nvSpPr>
          <p:cNvPr id="24" name="Shape 22"/>
          <p:cNvSpPr/>
          <p:nvPr/>
        </p:nvSpPr>
        <p:spPr>
          <a:xfrm>
            <a:off x="9052560" y="2880360"/>
            <a:ext cx="2514600" cy="1005840"/>
          </a:xfrm>
          <a:prstGeom prst="roundRect">
            <a:avLst>
              <a:gd name="adj" fmla="val 7273"/>
            </a:avLst>
          </a:prstGeom>
          <a:solidFill>
            <a:srgbClr val="EDF1F7"/>
          </a:solidFill>
          <a:ln w="12700">
            <a:solidFill>
              <a:srgbClr val="DCE4F0"/>
            </a:solidFill>
            <a:prstDash val="solid"/>
          </a:ln>
          <a:effectLst>
            <a:outerShdw sx="100000" sy="100000" kx="0" ky="0" algn="bl" rotWithShape="0" blurRad="76200" dist="25400" dir="5400000">
              <a:srgbClr val="6B7280">
                <a:alpha val="18000"/>
              </a:srgbClr>
            </a:outerShdw>
          </a:effectLst>
        </p:spPr>
      </p:sp>
      <p:sp>
        <p:nvSpPr>
          <p:cNvPr id="25" name="Text 23"/>
          <p:cNvSpPr/>
          <p:nvPr/>
        </p:nvSpPr>
        <p:spPr>
          <a:xfrm>
            <a:off x="9052560" y="2999232"/>
            <a:ext cx="2514600" cy="457200"/>
          </a:xfrm>
          <a:prstGeom prst="rect">
            <a:avLst/>
          </a:prstGeom>
          <a:noFill/>
          <a:ln/>
        </p:spPr>
        <p:txBody>
          <a:bodyPr wrap="square" rtlCol="0" anchor="b"/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0.82 s</a:t>
            </a:r>
            <a:endParaRPr lang="en-US" sz="1800" dirty="0"/>
          </a:p>
        </p:txBody>
      </p:sp>
      <p:sp>
        <p:nvSpPr>
          <p:cNvPr id="26" name="Text 24"/>
          <p:cNvSpPr/>
          <p:nvPr/>
        </p:nvSpPr>
        <p:spPr>
          <a:xfrm>
            <a:off x="9125712" y="3429000"/>
            <a:ext cx="2368296" cy="42062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ctr" indent="0" marL="0">
              <a:buNone/>
            </a:pPr>
            <a:r>
              <a:rPr lang="en-US" sz="105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Streaming TTFR</a:t>
            </a:r>
            <a:endParaRPr lang="en-US" sz="1050" dirty="0"/>
          </a:p>
        </p:txBody>
      </p:sp>
      <p:sp>
        <p:nvSpPr>
          <p:cNvPr id="27" name="Text 25"/>
          <p:cNvSpPr/>
          <p:nvPr/>
        </p:nvSpPr>
        <p:spPr>
          <a:xfrm>
            <a:off x="548640" y="4114800"/>
            <a:ext cx="54864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5294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Component breakdown</a:t>
            </a:r>
            <a:endParaRPr lang="en-US" sz="1250" dirty="0"/>
          </a:p>
        </p:txBody>
      </p:sp>
      <p:sp>
        <p:nvSpPr>
          <p:cNvPr id="28" name="Text 26"/>
          <p:cNvSpPr/>
          <p:nvPr/>
        </p:nvSpPr>
        <p:spPr>
          <a:xfrm>
            <a:off x="548640" y="4407408"/>
            <a:ext cx="210312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ASR (large-v3)</a:t>
            </a:r>
            <a:endParaRPr lang="en-US" sz="950" dirty="0"/>
          </a:p>
        </p:txBody>
      </p:sp>
      <p:sp>
        <p:nvSpPr>
          <p:cNvPr id="29" name="Shape 27"/>
          <p:cNvSpPr/>
          <p:nvPr/>
        </p:nvSpPr>
        <p:spPr>
          <a:xfrm>
            <a:off x="2743200" y="4434840"/>
            <a:ext cx="8869680" cy="219456"/>
          </a:xfrm>
          <a:prstGeom prst="rect">
            <a:avLst/>
          </a:prstGeom>
          <a:solidFill>
            <a:srgbClr val="EDF1F7"/>
          </a:solidFill>
          <a:ln/>
        </p:spPr>
      </p:sp>
      <p:sp>
        <p:nvSpPr>
          <p:cNvPr id="30" name="Shape 28"/>
          <p:cNvSpPr/>
          <p:nvPr/>
        </p:nvSpPr>
        <p:spPr>
          <a:xfrm>
            <a:off x="2743200" y="4434840"/>
            <a:ext cx="3015691" cy="219456"/>
          </a:xfrm>
          <a:prstGeom prst="rect">
            <a:avLst/>
          </a:prstGeom>
          <a:solidFill>
            <a:srgbClr val="15294D"/>
          </a:solidFill>
          <a:ln/>
        </p:spPr>
      </p:sp>
      <p:sp>
        <p:nvSpPr>
          <p:cNvPr id="31" name="Text 29"/>
          <p:cNvSpPr/>
          <p:nvPr/>
        </p:nvSpPr>
        <p:spPr>
          <a:xfrm>
            <a:off x="5832043" y="4389120"/>
            <a:ext cx="64008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0.68 s</a:t>
            </a:r>
            <a:endParaRPr lang="en-US" sz="900" dirty="0"/>
          </a:p>
        </p:txBody>
      </p:sp>
      <p:sp>
        <p:nvSpPr>
          <p:cNvPr id="32" name="Text 30"/>
          <p:cNvSpPr/>
          <p:nvPr/>
        </p:nvSpPr>
        <p:spPr>
          <a:xfrm>
            <a:off x="548640" y="4741164"/>
            <a:ext cx="210312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ASR (small)</a:t>
            </a:r>
            <a:endParaRPr lang="en-US" sz="950" dirty="0"/>
          </a:p>
        </p:txBody>
      </p:sp>
      <p:sp>
        <p:nvSpPr>
          <p:cNvPr id="33" name="Shape 31"/>
          <p:cNvSpPr/>
          <p:nvPr/>
        </p:nvSpPr>
        <p:spPr>
          <a:xfrm>
            <a:off x="2743200" y="4768596"/>
            <a:ext cx="8869680" cy="219456"/>
          </a:xfrm>
          <a:prstGeom prst="rect">
            <a:avLst/>
          </a:prstGeom>
          <a:solidFill>
            <a:srgbClr val="EDF1F7"/>
          </a:solidFill>
          <a:ln/>
        </p:spPr>
      </p:sp>
      <p:sp>
        <p:nvSpPr>
          <p:cNvPr id="34" name="Shape 32"/>
          <p:cNvSpPr/>
          <p:nvPr/>
        </p:nvSpPr>
        <p:spPr>
          <a:xfrm>
            <a:off x="2743200" y="4768596"/>
            <a:ext cx="1374800" cy="219456"/>
          </a:xfrm>
          <a:prstGeom prst="rect">
            <a:avLst/>
          </a:prstGeom>
          <a:solidFill>
            <a:srgbClr val="15294D"/>
          </a:solidFill>
          <a:ln/>
        </p:spPr>
      </p:sp>
      <p:sp>
        <p:nvSpPr>
          <p:cNvPr id="35" name="Text 33"/>
          <p:cNvSpPr/>
          <p:nvPr/>
        </p:nvSpPr>
        <p:spPr>
          <a:xfrm>
            <a:off x="4191152" y="4722876"/>
            <a:ext cx="64008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0.31 s</a:t>
            </a:r>
            <a:endParaRPr lang="en-US" sz="900" dirty="0"/>
          </a:p>
        </p:txBody>
      </p:sp>
      <p:sp>
        <p:nvSpPr>
          <p:cNvPr id="36" name="Text 34"/>
          <p:cNvSpPr/>
          <p:nvPr/>
        </p:nvSpPr>
        <p:spPr>
          <a:xfrm>
            <a:off x="548640" y="5074920"/>
            <a:ext cx="210312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Retrieval</a:t>
            </a:r>
            <a:endParaRPr lang="en-US" sz="950" dirty="0"/>
          </a:p>
        </p:txBody>
      </p:sp>
      <p:sp>
        <p:nvSpPr>
          <p:cNvPr id="37" name="Shape 35"/>
          <p:cNvSpPr/>
          <p:nvPr/>
        </p:nvSpPr>
        <p:spPr>
          <a:xfrm>
            <a:off x="2743200" y="5102352"/>
            <a:ext cx="8869680" cy="219456"/>
          </a:xfrm>
          <a:prstGeom prst="rect">
            <a:avLst/>
          </a:prstGeom>
          <a:solidFill>
            <a:srgbClr val="EDF1F7"/>
          </a:solidFill>
          <a:ln/>
        </p:spPr>
      </p:sp>
      <p:sp>
        <p:nvSpPr>
          <p:cNvPr id="38" name="Shape 36"/>
          <p:cNvSpPr/>
          <p:nvPr/>
        </p:nvSpPr>
        <p:spPr>
          <a:xfrm>
            <a:off x="2743200" y="5102352"/>
            <a:ext cx="1108710" cy="219456"/>
          </a:xfrm>
          <a:prstGeom prst="rect">
            <a:avLst/>
          </a:prstGeom>
          <a:solidFill>
            <a:srgbClr val="15294D"/>
          </a:solidFill>
          <a:ln/>
        </p:spPr>
      </p:sp>
      <p:sp>
        <p:nvSpPr>
          <p:cNvPr id="39" name="Text 37"/>
          <p:cNvSpPr/>
          <p:nvPr/>
        </p:nvSpPr>
        <p:spPr>
          <a:xfrm>
            <a:off x="3925062" y="5056632"/>
            <a:ext cx="64008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0.25 s</a:t>
            </a:r>
            <a:endParaRPr lang="en-US" sz="900" dirty="0"/>
          </a:p>
        </p:txBody>
      </p:sp>
      <p:sp>
        <p:nvSpPr>
          <p:cNvPr id="40" name="Text 38"/>
          <p:cNvSpPr/>
          <p:nvPr/>
        </p:nvSpPr>
        <p:spPr>
          <a:xfrm>
            <a:off x="548640" y="5408676"/>
            <a:ext cx="210312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LLM (full)</a:t>
            </a:r>
            <a:endParaRPr lang="en-US" sz="950" dirty="0"/>
          </a:p>
        </p:txBody>
      </p:sp>
      <p:sp>
        <p:nvSpPr>
          <p:cNvPr id="41" name="Shape 39"/>
          <p:cNvSpPr/>
          <p:nvPr/>
        </p:nvSpPr>
        <p:spPr>
          <a:xfrm>
            <a:off x="2743200" y="5436108"/>
            <a:ext cx="8869680" cy="219456"/>
          </a:xfrm>
          <a:prstGeom prst="rect">
            <a:avLst/>
          </a:prstGeom>
          <a:solidFill>
            <a:srgbClr val="EDF1F7"/>
          </a:solidFill>
          <a:ln/>
        </p:spPr>
      </p:sp>
      <p:sp>
        <p:nvSpPr>
          <p:cNvPr id="42" name="Shape 40"/>
          <p:cNvSpPr/>
          <p:nvPr/>
        </p:nvSpPr>
        <p:spPr>
          <a:xfrm>
            <a:off x="2743200" y="5436108"/>
            <a:ext cx="8337499" cy="219456"/>
          </a:xfrm>
          <a:prstGeom prst="rect">
            <a:avLst/>
          </a:prstGeom>
          <a:solidFill>
            <a:srgbClr val="15294D"/>
          </a:solidFill>
          <a:ln/>
        </p:spPr>
      </p:sp>
      <p:sp>
        <p:nvSpPr>
          <p:cNvPr id="43" name="Text 41"/>
          <p:cNvSpPr/>
          <p:nvPr/>
        </p:nvSpPr>
        <p:spPr>
          <a:xfrm>
            <a:off x="11153851" y="5390388"/>
            <a:ext cx="64008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1.88 s</a:t>
            </a:r>
            <a:endParaRPr lang="en-US" sz="900" dirty="0"/>
          </a:p>
        </p:txBody>
      </p:sp>
      <p:sp>
        <p:nvSpPr>
          <p:cNvPr id="44" name="Text 42"/>
          <p:cNvSpPr/>
          <p:nvPr/>
        </p:nvSpPr>
        <p:spPr>
          <a:xfrm>
            <a:off x="548640" y="5742432"/>
            <a:ext cx="210312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LLM (capped)</a:t>
            </a:r>
            <a:endParaRPr lang="en-US" sz="950" dirty="0"/>
          </a:p>
        </p:txBody>
      </p:sp>
      <p:sp>
        <p:nvSpPr>
          <p:cNvPr id="45" name="Shape 43"/>
          <p:cNvSpPr/>
          <p:nvPr/>
        </p:nvSpPr>
        <p:spPr>
          <a:xfrm>
            <a:off x="2743200" y="5769864"/>
            <a:ext cx="8869680" cy="219456"/>
          </a:xfrm>
          <a:prstGeom prst="rect">
            <a:avLst/>
          </a:prstGeom>
          <a:solidFill>
            <a:srgbClr val="EDF1F7"/>
          </a:solidFill>
          <a:ln/>
        </p:spPr>
      </p:sp>
      <p:sp>
        <p:nvSpPr>
          <p:cNvPr id="46" name="Shape 44"/>
          <p:cNvSpPr/>
          <p:nvPr/>
        </p:nvSpPr>
        <p:spPr>
          <a:xfrm>
            <a:off x="2743200" y="5769864"/>
            <a:ext cx="5454853" cy="219456"/>
          </a:xfrm>
          <a:prstGeom prst="rect">
            <a:avLst/>
          </a:prstGeom>
          <a:solidFill>
            <a:srgbClr val="15294D"/>
          </a:solidFill>
          <a:ln/>
        </p:spPr>
      </p:sp>
      <p:sp>
        <p:nvSpPr>
          <p:cNvPr id="47" name="Text 45"/>
          <p:cNvSpPr/>
          <p:nvPr/>
        </p:nvSpPr>
        <p:spPr>
          <a:xfrm>
            <a:off x="8271205" y="5724144"/>
            <a:ext cx="64008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1.23 s</a:t>
            </a:r>
            <a:endParaRPr lang="en-US" sz="900" dirty="0"/>
          </a:p>
        </p:txBody>
      </p:sp>
      <p:sp>
        <p:nvSpPr>
          <p:cNvPr id="48" name="Text 46"/>
          <p:cNvSpPr/>
          <p:nvPr/>
        </p:nvSpPr>
        <p:spPr>
          <a:xfrm>
            <a:off x="548640" y="6076188"/>
            <a:ext cx="210312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TTS (edge-tts)</a:t>
            </a:r>
            <a:endParaRPr lang="en-US" sz="950" dirty="0"/>
          </a:p>
        </p:txBody>
      </p:sp>
      <p:sp>
        <p:nvSpPr>
          <p:cNvPr id="49" name="Shape 47"/>
          <p:cNvSpPr/>
          <p:nvPr/>
        </p:nvSpPr>
        <p:spPr>
          <a:xfrm>
            <a:off x="2743200" y="6103620"/>
            <a:ext cx="8869680" cy="219456"/>
          </a:xfrm>
          <a:prstGeom prst="rect">
            <a:avLst/>
          </a:prstGeom>
          <a:solidFill>
            <a:srgbClr val="EDF1F7"/>
          </a:solidFill>
          <a:ln/>
        </p:spPr>
      </p:sp>
      <p:sp>
        <p:nvSpPr>
          <p:cNvPr id="50" name="Shape 48"/>
          <p:cNvSpPr/>
          <p:nvPr/>
        </p:nvSpPr>
        <p:spPr>
          <a:xfrm>
            <a:off x="2743200" y="6103620"/>
            <a:ext cx="5233111" cy="219456"/>
          </a:xfrm>
          <a:prstGeom prst="rect">
            <a:avLst/>
          </a:prstGeom>
          <a:solidFill>
            <a:srgbClr val="15294D"/>
          </a:solidFill>
          <a:ln/>
        </p:spPr>
      </p:sp>
      <p:sp>
        <p:nvSpPr>
          <p:cNvPr id="51" name="Text 49"/>
          <p:cNvSpPr/>
          <p:nvPr/>
        </p:nvSpPr>
        <p:spPr>
          <a:xfrm>
            <a:off x="8049463" y="6057900"/>
            <a:ext cx="64008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1.18 s</a:t>
            </a:r>
            <a:endParaRPr lang="en-US" sz="900" dirty="0"/>
          </a:p>
        </p:txBody>
      </p:sp>
      <p:sp>
        <p:nvSpPr>
          <p:cNvPr id="52" name="Text 50"/>
          <p:cNvSpPr/>
          <p:nvPr/>
        </p:nvSpPr>
        <p:spPr>
          <a:xfrm>
            <a:off x="11548872" y="6446520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100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19</a:t>
            </a:r>
            <a:endParaRPr lang="en-US" sz="1000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0">
    <p:bg>
      <p:bgPr>
        <a:solidFill>
          <a:srgbClr val="15294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0584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spc="200" kern="0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CHAPTER 5 · HONEST ASSESSMENT</a:t>
            </a:r>
            <a:endParaRPr lang="en-US" sz="1250" dirty="0"/>
          </a:p>
        </p:txBody>
      </p:sp>
      <p:sp>
        <p:nvSpPr>
          <p:cNvPr id="3" name="Text 1"/>
          <p:cNvSpPr/>
          <p:nvPr/>
        </p:nvSpPr>
        <p:spPr>
          <a:xfrm>
            <a:off x="548640" y="685800"/>
            <a:ext cx="1115568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6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Limitations, Conclusion &amp; Future Work</a:t>
            </a:r>
            <a:endParaRPr lang="en-US" sz="2600" dirty="0"/>
          </a:p>
        </p:txBody>
      </p:sp>
      <p:sp>
        <p:nvSpPr>
          <p:cNvPr id="4" name="Text 2"/>
          <p:cNvSpPr/>
          <p:nvPr/>
        </p:nvSpPr>
        <p:spPr>
          <a:xfrm>
            <a:off x="548640" y="1554480"/>
            <a:ext cx="54864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Limitations</a:t>
            </a:r>
            <a:endParaRPr lang="en-US" sz="1400" dirty="0"/>
          </a:p>
        </p:txBody>
      </p:sp>
      <p:sp>
        <p:nvSpPr>
          <p:cNvPr id="5" name="Text 3"/>
          <p:cNvSpPr/>
          <p:nvPr/>
        </p:nvSpPr>
        <p:spPr>
          <a:xfrm>
            <a:off x="548640" y="1920240"/>
            <a:ext cx="5394960" cy="35661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spcAft>
                <a:spcPts val="600"/>
              </a:spcAft>
              <a:buSzPct val="100000"/>
              <a:buChar char="•"/>
            </a:pPr>
            <a:r>
              <a:rPr lang="en-US" sz="1080" dirty="0">
                <a:solidFill>
                  <a:srgbClr val="DCE4F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 human / legal-expert adjudication (automated rubric + LLM-as-judge only)</a:t>
            </a:r>
            <a:endParaRPr lang="en-US" sz="1080" dirty="0"/>
          </a:p>
          <a:p>
            <a:pPr marL="342900" indent="-342900">
              <a:spcAft>
                <a:spcPts val="600"/>
              </a:spcAft>
              <a:buSzPct val="100000"/>
              <a:buChar char="•"/>
            </a:pPr>
            <a:r>
              <a:rPr lang="en-US" sz="1080" dirty="0">
                <a:solidFill>
                  <a:srgbClr val="DCE4F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Judge (Qwen2.5-7B) also served as a generator — self-preference risk</a:t>
            </a:r>
            <a:endParaRPr lang="en-US" sz="1080" dirty="0"/>
          </a:p>
          <a:p>
            <a:pPr marL="342900" indent="-342900">
              <a:spcAft>
                <a:spcPts val="600"/>
              </a:spcAft>
              <a:buSzPct val="100000"/>
              <a:buChar char="•"/>
            </a:pPr>
            <a:r>
              <a:rPr lang="en-US" sz="1080" dirty="0">
                <a:solidFill>
                  <a:srgbClr val="DCE4F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Small test sets: 24-Q legal test, 45-Q generation set, 56-example calibration</a:t>
            </a:r>
            <a:endParaRPr lang="en-US" sz="1080" dirty="0"/>
          </a:p>
          <a:p>
            <a:pPr marL="342900" indent="-342900">
              <a:spcAft>
                <a:spcPts val="600"/>
              </a:spcAft>
              <a:buSzPct val="100000"/>
              <a:buChar char="•"/>
            </a:pPr>
            <a:r>
              <a:rPr lang="en-US" sz="1080" dirty="0">
                <a:solidFill>
                  <a:srgbClr val="DCE4F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ASR tested on synthetic speech, not real Saudi-dialect speakers</a:t>
            </a:r>
            <a:endParaRPr lang="en-US" sz="1080" dirty="0"/>
          </a:p>
          <a:p>
            <a:pPr marL="342900" indent="-342900">
              <a:spcAft>
                <a:spcPts val="600"/>
              </a:spcAft>
              <a:buSzPct val="100000"/>
              <a:buChar char="•"/>
            </a:pPr>
            <a:r>
              <a:rPr lang="en-US" sz="1080" dirty="0">
                <a:solidFill>
                  <a:srgbClr val="DCE4F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Calculator covers only a subset of entitlement scenarios</a:t>
            </a:r>
            <a:endParaRPr lang="en-US" sz="1080" dirty="0"/>
          </a:p>
          <a:p>
            <a:pPr marL="342900" indent="-342900">
              <a:spcAft>
                <a:spcPts val="600"/>
              </a:spcAft>
              <a:buSzPct val="100000"/>
              <a:buChar char="•"/>
            </a:pPr>
            <a:r>
              <a:rPr lang="en-US" sz="1080" dirty="0">
                <a:solidFill>
                  <a:srgbClr val="DCE4F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Latency measured on a single workstation (RTX 5090)</a:t>
            </a:r>
            <a:endParaRPr lang="en-US" sz="1080" dirty="0"/>
          </a:p>
        </p:txBody>
      </p:sp>
      <p:sp>
        <p:nvSpPr>
          <p:cNvPr id="6" name="Text 4"/>
          <p:cNvSpPr/>
          <p:nvPr/>
        </p:nvSpPr>
        <p:spPr>
          <a:xfrm>
            <a:off x="6263640" y="1554480"/>
            <a:ext cx="54864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Conclusion</a:t>
            </a:r>
            <a:endParaRPr lang="en-US" sz="1400" dirty="0"/>
          </a:p>
        </p:txBody>
      </p:sp>
      <p:sp>
        <p:nvSpPr>
          <p:cNvPr id="7" name="Shape 5"/>
          <p:cNvSpPr/>
          <p:nvPr/>
        </p:nvSpPr>
        <p:spPr>
          <a:xfrm>
            <a:off x="6263640" y="1920240"/>
            <a:ext cx="5349240" cy="1234440"/>
          </a:xfrm>
          <a:prstGeom prst="roundRect">
            <a:avLst>
              <a:gd name="adj" fmla="val 5926"/>
            </a:avLst>
          </a:prstGeom>
          <a:solidFill>
            <a:srgbClr val="0E1B33"/>
          </a:solidFill>
          <a:ln w="12700">
            <a:solidFill>
              <a:srgbClr val="2A3E63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6492240" y="2057400"/>
            <a:ext cx="4937760" cy="10058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 modular, evidence-first Arabic legal voice-assistance system is technically feasible under controlled conditions — but not yet fit for release as a legal service.</a:t>
            </a:r>
            <a:endParaRPr lang="en-US" sz="1150" dirty="0"/>
          </a:p>
        </p:txBody>
      </p:sp>
      <p:sp>
        <p:nvSpPr>
          <p:cNvPr id="9" name="Text 7"/>
          <p:cNvSpPr/>
          <p:nvPr/>
        </p:nvSpPr>
        <p:spPr>
          <a:xfrm>
            <a:off x="6263640" y="3337560"/>
            <a:ext cx="54864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Future Work</a:t>
            </a:r>
            <a:endParaRPr lang="en-US" sz="1400" dirty="0"/>
          </a:p>
        </p:txBody>
      </p:sp>
      <p:sp>
        <p:nvSpPr>
          <p:cNvPr id="10" name="Text 8"/>
          <p:cNvSpPr/>
          <p:nvPr/>
        </p:nvSpPr>
        <p:spPr>
          <a:xfrm>
            <a:off x="6263640" y="3703320"/>
            <a:ext cx="5394960" cy="1828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spcAft>
                <a:spcPts val="600"/>
              </a:spcAft>
              <a:buSzPct val="100000"/>
              <a:buChar char="→"/>
            </a:pPr>
            <a:r>
              <a:rPr lang="en-US" sz="1080" dirty="0">
                <a:solidFill>
                  <a:srgbClr val="DCE4F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Blind evaluation by qualified Saudi labor-law specialists</a:t>
            </a:r>
            <a:endParaRPr lang="en-US" sz="1080" dirty="0"/>
          </a:p>
          <a:p>
            <a:pPr marL="342900" indent="-342900">
              <a:spcAft>
                <a:spcPts val="600"/>
              </a:spcAft>
              <a:buSzPct val="100000"/>
              <a:buChar char="→"/>
            </a:pPr>
            <a:r>
              <a:rPr lang="en-US" sz="1080" dirty="0">
                <a:solidFill>
                  <a:srgbClr val="DCE4F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Real Saudi Arabic speakers, dialects &amp; noisy environments</a:t>
            </a:r>
            <a:endParaRPr lang="en-US" sz="1080" dirty="0"/>
          </a:p>
          <a:p>
            <a:pPr marL="342900" indent="-342900">
              <a:spcAft>
                <a:spcPts val="600"/>
              </a:spcAft>
              <a:buSzPct val="100000"/>
              <a:buChar char="→"/>
            </a:pPr>
            <a:r>
              <a:rPr lang="en-US" sz="1080" dirty="0">
                <a:solidFill>
                  <a:srgbClr val="DCE4F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Fully versioned legal corpus with statutory-change regression tests</a:t>
            </a:r>
            <a:endParaRPr lang="en-US" sz="1080" dirty="0"/>
          </a:p>
          <a:p>
            <a:pPr marL="342900" indent="-342900">
              <a:spcAft>
                <a:spcPts val="600"/>
              </a:spcAft>
              <a:buSzPct val="100000"/>
              <a:buChar char="→"/>
            </a:pPr>
            <a:r>
              <a:rPr lang="en-US" sz="1080" dirty="0">
                <a:solidFill>
                  <a:srgbClr val="DCE4F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Larger held-out sets and broader model / prompt comparisons</a:t>
            </a:r>
            <a:endParaRPr lang="en-US" sz="1080" dirty="0"/>
          </a:p>
          <a:p>
            <a:pPr marL="342900" indent="-342900">
              <a:spcAft>
                <a:spcPts val="600"/>
              </a:spcAft>
              <a:buSzPct val="100000"/>
              <a:buChar char="→"/>
            </a:pPr>
            <a:r>
              <a:rPr lang="en-US" sz="1080" dirty="0">
                <a:solidFill>
                  <a:srgbClr val="DCE4F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Deployment study: usability, security, privacy, concurrency</a:t>
            </a:r>
            <a:endParaRPr lang="en-US" sz="1080" dirty="0"/>
          </a:p>
        </p:txBody>
      </p:sp>
      <p:sp>
        <p:nvSpPr>
          <p:cNvPr id="11" name="Text 9"/>
          <p:cNvSpPr/>
          <p:nvPr/>
        </p:nvSpPr>
        <p:spPr>
          <a:xfrm>
            <a:off x="11548872" y="6446520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100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20</a:t>
            </a:r>
            <a:endParaRPr lang="en-US" sz="1000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20040"/>
            <a:ext cx="100584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b="1" spc="200" kern="0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REFERENCES</a:t>
            </a:r>
            <a:endParaRPr lang="en-US" sz="1150" dirty="0"/>
          </a:p>
        </p:txBody>
      </p:sp>
      <p:sp>
        <p:nvSpPr>
          <p:cNvPr id="3" name="Text 1"/>
          <p:cNvSpPr/>
          <p:nvPr/>
        </p:nvSpPr>
        <p:spPr>
          <a:xfrm>
            <a:off x="548640" y="603504"/>
            <a:ext cx="11155680" cy="6583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300" b="1" dirty="0">
                <a:solidFill>
                  <a:srgbClr val="15294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Works Cited in the Related-Work Review</a:t>
            </a:r>
            <a:endParaRPr lang="en-US" sz="2300" dirty="0"/>
          </a:p>
        </p:txBody>
      </p:sp>
      <p:sp>
        <p:nvSpPr>
          <p:cNvPr id="4" name="Text 2"/>
          <p:cNvSpPr/>
          <p:nvPr/>
        </p:nvSpPr>
        <p:spPr>
          <a:xfrm>
            <a:off x="548640" y="1463040"/>
            <a:ext cx="5440680" cy="4754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900"/>
              </a:spcAft>
              <a:buNone/>
            </a:pPr>
            <a:r>
              <a:rPr lang="en-US" sz="93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[10] Özyilmaz et al., “Overcoming Data Scarcity in Multi-Dialectal Arabic ASR via Whisper Fine-Tuning,” Interspeech 2025.</a:t>
            </a:r>
            <a:endParaRPr lang="en-US" sz="930" dirty="0"/>
          </a:p>
          <a:p>
            <a:pPr indent="0" marL="0">
              <a:spcAft>
                <a:spcPts val="900"/>
              </a:spcAft>
              <a:buNone/>
            </a:pPr>
            <a:r>
              <a:rPr lang="en-US" sz="93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[11] Elleuch et al., “ELYADATA &amp; LIA at NADI 2025: ASR and ADI Subtasks,” Proc. 3rd Arabic NLP Conf.: Shared Tasks, 2025.</a:t>
            </a:r>
            <a:endParaRPr lang="en-US" sz="930" dirty="0"/>
          </a:p>
          <a:p>
            <a:pPr indent="0" marL="0">
              <a:spcAft>
                <a:spcPts val="900"/>
              </a:spcAft>
              <a:buNone/>
            </a:pPr>
            <a:r>
              <a:rPr lang="en-US" sz="93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[12] Ethiraj et al., “Toward Low-Latency End-to-End Voice Agents for Telecommunications Using Streaming ASR, Quantized LLMs, and Real-Time TTS,” arXiv:2508.04721, 2025.</a:t>
            </a:r>
            <a:endParaRPr lang="en-US" sz="930" dirty="0"/>
          </a:p>
          <a:p>
            <a:pPr indent="0" marL="0">
              <a:spcAft>
                <a:spcPts val="900"/>
              </a:spcAft>
              <a:buNone/>
            </a:pPr>
            <a:r>
              <a:rPr lang="en-US" sz="93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[13] Zhang et al., “SpeechGPT: Empowering LLMs with Intrinsic Cross-Modal Conversational Abilities,” Findings of ACL: EMNLP 2023.</a:t>
            </a:r>
            <a:endParaRPr lang="en-US" sz="930" dirty="0"/>
          </a:p>
          <a:p>
            <a:pPr indent="0" marL="0">
              <a:spcAft>
                <a:spcPts val="900"/>
              </a:spcAft>
              <a:buNone/>
            </a:pPr>
            <a:r>
              <a:rPr lang="en-US" sz="93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[14] Besrour et al., “RAGentA: Multi-Agent RAG for Attributed Question Answering,” arXiv:2506.16988, 2025.</a:t>
            </a:r>
            <a:endParaRPr lang="en-US" sz="930" dirty="0"/>
          </a:p>
          <a:p>
            <a:pPr indent="0" marL="0">
              <a:spcAft>
                <a:spcPts val="900"/>
              </a:spcAft>
              <a:buNone/>
            </a:pPr>
            <a:r>
              <a:rPr lang="en-US" sz="93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[15] Hrimech, Mghari &amp; Zaz, “RAG for Arabic Legal Information: The Family Code Case Study,” TELKOMNIKA, vol. 23, no. 6, 2025.</a:t>
            </a:r>
            <a:endParaRPr lang="en-US" sz="930" dirty="0"/>
          </a:p>
          <a:p>
            <a:pPr indent="0" marL="0">
              <a:spcAft>
                <a:spcPts val="900"/>
              </a:spcAft>
              <a:buNone/>
            </a:pPr>
            <a:r>
              <a:rPr lang="en-US" sz="93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[16] Liu et al., “CTC-TTS: LLM-Based Dual-Streaming TTS with CTC Alignment,” arXiv:2602.19574, 2026.</a:t>
            </a:r>
            <a:endParaRPr lang="en-US" sz="930" dirty="0"/>
          </a:p>
          <a:p>
            <a:pPr indent="0" marL="0">
              <a:spcAft>
                <a:spcPts val="900"/>
              </a:spcAft>
              <a:buNone/>
            </a:pPr>
            <a:r>
              <a:rPr lang="en-US" sz="93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[17] Li et al., “CM-TTS: Enhancing Real-Time TTS Efficiency via Weighted Samplers and Consistency Models,” Findings of ACL: NAACL 2024.</a:t>
            </a:r>
            <a:endParaRPr lang="en-US" sz="930" dirty="0"/>
          </a:p>
        </p:txBody>
      </p:sp>
      <p:sp>
        <p:nvSpPr>
          <p:cNvPr id="5" name="Text 3"/>
          <p:cNvSpPr/>
          <p:nvPr/>
        </p:nvSpPr>
        <p:spPr>
          <a:xfrm>
            <a:off x="6172200" y="1463040"/>
            <a:ext cx="5440680" cy="4754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900"/>
              </a:spcAft>
              <a:buNone/>
            </a:pPr>
            <a:r>
              <a:rPr lang="en-US" sz="93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[18] Aloqla, Khalifa &amp; Alghamdi, “A Review of QA Systems Using Deep Learning in the Arabic Language,” ETASR, vol. 15, no. 6, 2025.</a:t>
            </a:r>
            <a:endParaRPr lang="en-US" sz="930" dirty="0"/>
          </a:p>
          <a:p>
            <a:pPr indent="0" marL="0">
              <a:spcAft>
                <a:spcPts val="900"/>
              </a:spcAft>
              <a:buNone/>
            </a:pPr>
            <a:r>
              <a:rPr lang="en-US" sz="93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[19] Abu Shairah et al., “ALARB: An Arabic Legal Argument Reasoning Benchmark,” Proc. 3rd Arabic NLP Conf., 2025.</a:t>
            </a:r>
            <a:endParaRPr lang="en-US" sz="930" dirty="0"/>
          </a:p>
          <a:p>
            <a:pPr indent="0" marL="0">
              <a:spcAft>
                <a:spcPts val="900"/>
              </a:spcAft>
              <a:buNone/>
            </a:pPr>
            <a:r>
              <a:rPr lang="en-US" sz="93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[20] Al-Huwari, “NEBRAS: A RAG-Based QA System for Islamic and Legal Guidance,” Master's thesis, An-Najah National University, 2025.</a:t>
            </a:r>
            <a:endParaRPr lang="en-US" sz="930" dirty="0"/>
          </a:p>
          <a:p>
            <a:pPr indent="0" marL="0">
              <a:spcAft>
                <a:spcPts val="900"/>
              </a:spcAft>
              <a:buNone/>
            </a:pPr>
            <a:r>
              <a:rPr lang="en-US" sz="93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[21] Seamless Communication et al., “SeamlessM4T: Massively Multilingual &amp; Multimodal Machine Translation,” arXiv:2308.11596, 2023.</a:t>
            </a:r>
            <a:endParaRPr lang="en-US" sz="930" dirty="0"/>
          </a:p>
          <a:p>
            <a:pPr indent="0" marL="0">
              <a:spcAft>
                <a:spcPts val="900"/>
              </a:spcAft>
              <a:buNone/>
            </a:pPr>
            <a:r>
              <a:rPr lang="en-US" sz="93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[22] AL-Smadi, “QU-NLP at QIAS 2025: Two-Phase LLM Fine-Tuning and RAG for Islamic Inheritance Reasoning,” Proc. 3rd Arabic NLP Conf.: Shared Tasks, 2025.</a:t>
            </a:r>
            <a:endParaRPr lang="en-US" sz="930" dirty="0"/>
          </a:p>
          <a:p>
            <a:pPr indent="0" marL="0">
              <a:spcAft>
                <a:spcPts val="900"/>
              </a:spcAft>
              <a:buNone/>
            </a:pPr>
            <a:r>
              <a:rPr lang="en-US" sz="93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[23] Shikhar et al., “LLMVoX: Autoregressive Streaming TTS Model for Any LLM,” Findings of ACL 2025.</a:t>
            </a:r>
            <a:endParaRPr lang="en-US" sz="930" dirty="0"/>
          </a:p>
          <a:p>
            <a:pPr indent="0" marL="0">
              <a:spcAft>
                <a:spcPts val="900"/>
              </a:spcAft>
              <a:buNone/>
            </a:pPr>
            <a:r>
              <a:rPr lang="en-US" sz="93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[24] Alsubhi et al., “Optimizing RAG Pipelines for Arabic: A Systematic Analysis of Core Components,” arXiv:2506.06339, 2025.</a:t>
            </a:r>
            <a:endParaRPr lang="en-US" sz="930" dirty="0"/>
          </a:p>
        </p:txBody>
      </p:sp>
      <p:sp>
        <p:nvSpPr>
          <p:cNvPr id="6" name="Text 4"/>
          <p:cNvSpPr/>
          <p:nvPr/>
        </p:nvSpPr>
        <p:spPr>
          <a:xfrm>
            <a:off x="548640" y="6355080"/>
            <a:ext cx="110642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i="1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Full reference numbering matches the thesis manuscript's own bibliography (Chapter 2 and References section).</a:t>
            </a:r>
            <a:endParaRPr lang="en-US" sz="900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2">
    <p:bg>
      <p:bgPr>
        <a:solidFill>
          <a:srgbClr val="15294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9692640" y="-2011680"/>
            <a:ext cx="5486400" cy="5486400"/>
          </a:xfrm>
          <a:prstGeom prst="ellipse">
            <a:avLst/>
          </a:prstGeom>
          <a:solidFill>
            <a:srgbClr val="0E1B33"/>
          </a:solidFill>
          <a:ln/>
        </p:spPr>
      </p:sp>
      <p:sp>
        <p:nvSpPr>
          <p:cNvPr id="3" name="Shape 1"/>
          <p:cNvSpPr/>
          <p:nvPr/>
        </p:nvSpPr>
        <p:spPr>
          <a:xfrm>
            <a:off x="-2194560" y="4846320"/>
            <a:ext cx="4114800" cy="4114800"/>
          </a:xfrm>
          <a:prstGeom prst="ellipse">
            <a:avLst/>
          </a:prstGeom>
          <a:solidFill>
            <a:srgbClr val="0E1B33"/>
          </a:solidFill>
          <a:ln/>
        </p:spPr>
      </p:sp>
      <p:sp>
        <p:nvSpPr>
          <p:cNvPr id="4" name="Text 2"/>
          <p:cNvSpPr/>
          <p:nvPr/>
        </p:nvSpPr>
        <p:spPr>
          <a:xfrm>
            <a:off x="640080" y="2377440"/>
            <a:ext cx="10881360" cy="11887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48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Thank You</a:t>
            </a:r>
            <a:endParaRPr lang="en-US" sz="4800" dirty="0"/>
          </a:p>
        </p:txBody>
      </p:sp>
      <p:sp>
        <p:nvSpPr>
          <p:cNvPr id="5" name="Text 3"/>
          <p:cNvSpPr/>
          <p:nvPr/>
        </p:nvSpPr>
        <p:spPr>
          <a:xfrm>
            <a:off x="640080" y="3429000"/>
            <a:ext cx="1088136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800" dirty="0">
                <a:solidFill>
                  <a:srgbClr val="C9A22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Questions &amp; Discussion</a:t>
            </a:r>
            <a:endParaRPr lang="en-US" sz="1800" dirty="0"/>
          </a:p>
        </p:txBody>
      </p:sp>
      <p:sp>
        <p:nvSpPr>
          <p:cNvPr id="6" name="Shape 4"/>
          <p:cNvSpPr/>
          <p:nvPr/>
        </p:nvSpPr>
        <p:spPr>
          <a:xfrm>
            <a:off x="640080" y="4206240"/>
            <a:ext cx="3840480" cy="0"/>
          </a:xfrm>
          <a:prstGeom prst="line">
            <a:avLst/>
          </a:prstGeom>
          <a:noFill/>
          <a:ln w="19050">
            <a:solidFill>
              <a:srgbClr val="C9A227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640080" y="4434840"/>
            <a:ext cx="8229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Hussam Almokayed  ·  Fatimah Aldeghaither</a:t>
            </a:r>
            <a:endParaRPr lang="en-US" sz="1400" dirty="0"/>
          </a:p>
        </p:txBody>
      </p:sp>
      <p:sp>
        <p:nvSpPr>
          <p:cNvPr id="8" name="Text 6"/>
          <p:cNvSpPr/>
          <p:nvPr/>
        </p:nvSpPr>
        <p:spPr>
          <a:xfrm>
            <a:off x="640080" y="4754880"/>
            <a:ext cx="8229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rgbClr val="DCE4F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Supervised by Dr. Hager Saleh</a:t>
            </a:r>
            <a:endParaRPr lang="en-US" sz="1300" dirty="0"/>
          </a:p>
        </p:txBody>
      </p:sp>
      <p:sp>
        <p:nvSpPr>
          <p:cNvPr id="9" name="Text 7"/>
          <p:cNvSpPr/>
          <p:nvPr/>
        </p:nvSpPr>
        <p:spPr>
          <a:xfrm>
            <a:off x="640080" y="5074920"/>
            <a:ext cx="8229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5B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Midocean University · College of Informatics</a:t>
            </a:r>
            <a:endParaRPr lang="en-US" sz="12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22</Slides>
  <Notes>22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5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2026-07-28T11:24:53Z</dcterms:created>
  <dcterms:modified xsi:type="dcterms:W3CDTF">2026-07-28T11:24:53Z</dcterms:modified>
</cp:coreProperties>
</file>