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303" r:id="rId5"/>
    <p:sldId id="736" r:id="rId6"/>
    <p:sldId id="810" r:id="rId7"/>
    <p:sldId id="666" r:id="rId8"/>
    <p:sldId id="772" r:id="rId9"/>
    <p:sldId id="811" r:id="rId10"/>
    <p:sldId id="812" r:id="rId11"/>
    <p:sldId id="813" r:id="rId12"/>
    <p:sldId id="814" r:id="rId13"/>
    <p:sldId id="815" r:id="rId14"/>
    <p:sldId id="816" r:id="rId15"/>
    <p:sldId id="817" r:id="rId16"/>
    <p:sldId id="773" r:id="rId17"/>
    <p:sldId id="774" r:id="rId18"/>
    <p:sldId id="775" r:id="rId19"/>
    <p:sldId id="776" r:id="rId20"/>
    <p:sldId id="777" r:id="rId21"/>
    <p:sldId id="818" r:id="rId22"/>
    <p:sldId id="819" r:id="rId23"/>
    <p:sldId id="820" r:id="rId24"/>
    <p:sldId id="822" r:id="rId25"/>
    <p:sldId id="821" r:id="rId26"/>
    <p:sldId id="823" r:id="rId27"/>
    <p:sldId id="824" r:id="rId28"/>
    <p:sldId id="825" r:id="rId29"/>
    <p:sldId id="826" r:id="rId30"/>
    <p:sldId id="792" r:id="rId31"/>
    <p:sldId id="779" r:id="rId32"/>
    <p:sldId id="780" r:id="rId33"/>
    <p:sldId id="778" r:id="rId34"/>
    <p:sldId id="785" r:id="rId35"/>
    <p:sldId id="786" r:id="rId36"/>
    <p:sldId id="787" r:id="rId37"/>
    <p:sldId id="788" r:id="rId38"/>
    <p:sldId id="793" r:id="rId39"/>
    <p:sldId id="795" r:id="rId40"/>
    <p:sldId id="827" r:id="rId41"/>
    <p:sldId id="828" r:id="rId42"/>
    <p:sldId id="796" r:id="rId43"/>
    <p:sldId id="802" r:id="rId44"/>
    <p:sldId id="800" r:id="rId45"/>
    <p:sldId id="809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810"/>
            <p14:sldId id="666"/>
            <p14:sldId id="772"/>
            <p14:sldId id="811"/>
            <p14:sldId id="812"/>
            <p14:sldId id="813"/>
            <p14:sldId id="814"/>
            <p14:sldId id="815"/>
            <p14:sldId id="816"/>
            <p14:sldId id="817"/>
            <p14:sldId id="773"/>
            <p14:sldId id="774"/>
            <p14:sldId id="775"/>
            <p14:sldId id="776"/>
            <p14:sldId id="777"/>
            <p14:sldId id="818"/>
            <p14:sldId id="819"/>
            <p14:sldId id="820"/>
            <p14:sldId id="822"/>
            <p14:sldId id="821"/>
            <p14:sldId id="823"/>
            <p14:sldId id="824"/>
            <p14:sldId id="825"/>
            <p14:sldId id="826"/>
            <p14:sldId id="792"/>
            <p14:sldId id="779"/>
            <p14:sldId id="780"/>
            <p14:sldId id="778"/>
            <p14:sldId id="785"/>
            <p14:sldId id="786"/>
            <p14:sldId id="787"/>
            <p14:sldId id="788"/>
            <p14:sldId id="793"/>
            <p14:sldId id="795"/>
            <p14:sldId id="827"/>
            <p14:sldId id="828"/>
            <p14:sldId id="796"/>
            <p14:sldId id="802"/>
            <p14:sldId id="800"/>
            <p14:sldId id="8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79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56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02/01/1447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001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4" y="2180548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Effective Delivery and Verbal Communication </a:t>
            </a:r>
            <a:r>
              <a:rPr lang="en-US" sz="2800" b="1" dirty="0" smtClean="0">
                <a:latin typeface="+mn-lt"/>
              </a:rPr>
              <a:t>Skills</a:t>
            </a:r>
          </a:p>
          <a:p>
            <a:r>
              <a:rPr lang="ar-EG" sz="2800" b="1" dirty="0">
                <a:latin typeface="+mn-lt"/>
              </a:rPr>
              <a:t>مهارات الإلقاء والتواصل الشفهي الفعّال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268"/>
    </mc:Choice>
    <mc:Fallback xmlns="">
      <p:transition spd="slow" advTm="14626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81670"/>
              </p:ext>
            </p:extLst>
          </p:nvPr>
        </p:nvGraphicFramePr>
        <p:xfrm>
          <a:off x="3475171" y="2506058"/>
          <a:ext cx="8252371" cy="401553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the fundamentals of delivery and verbal communication skills</a:t>
                      </a:r>
                      <a:endParaRPr lang="en-US" sz="20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 smtClean="0">
                          <a:effectLst/>
                        </a:rPr>
                        <a:t>فهم أساسيات مهارات الإلقاء والتواصل الشفهي</a:t>
                      </a:r>
                      <a:endParaRPr lang="ar-SA" sz="20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Learning techniques to speak with confidence and clarity</a:t>
                      </a:r>
                      <a:endParaRPr lang="en-US" sz="20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 smtClean="0">
                          <a:effectLst/>
                        </a:rPr>
                        <a:t>تعلم تقنيات التحدث بثقة ووضوح</a:t>
                      </a:r>
                      <a:endParaRPr lang="ar-SA" sz="20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Enhancing the ability to influence the audience through effective communication</a:t>
                      </a:r>
                      <a:endParaRPr lang="en-US" sz="20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 smtClean="0">
                          <a:effectLst/>
                        </a:rPr>
                        <a:t>تعزيز القدرة على التأثير في الجمهور من خلال التواصل الفعّال</a:t>
                      </a:r>
                      <a:endParaRPr lang="ar-SA" sz="20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041"/>
    </mc:Choice>
    <mc:Fallback xmlns="">
      <p:transition spd="slow" advTm="17604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037877"/>
            <a:ext cx="4946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Effective Delivery </a:t>
            </a:r>
            <a:r>
              <a:rPr lang="en-US" sz="28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Skills</a:t>
            </a:r>
          </a:p>
          <a:p>
            <a:r>
              <a:rPr lang="ar-EG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مهارات الإلقاء الفعّال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198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6"/>
    </mc:Choice>
    <mc:Fallback xmlns="">
      <p:transition spd="slow" advTm="3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974347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delivery enhances the impact of the message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makes the audience engage better with the content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boosts the speaker's credibility and showcases professionalism</a:t>
                      </a: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الإلقاء الجيد يزيد من تأثير الرسالة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يجعل الجمهور يتفاعل بشكل أفضل مع المحتوى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يعزز من مصداقية المتحدث ويُظهر احترافيته</a:t>
                      </a:r>
                      <a:endParaRPr lang="ar-SA" sz="24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Delivery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مهارات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الإلقاء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975189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Voice: Controlling tone, speed, and pitch</a:t>
                      </a:r>
                      <a:b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4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Language: Gestures, movements, and eye contact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 Interaction: Responding to questions and feedback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الصوت: التحكم في نبرة الصوت، السرعة، والحدة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لغة الجسد: الإيماءات، الحركات، والتواصل البصري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التفاعل مع الجمهور: الاستجابة للأسئلة والملاحظات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Components of Effective Delivery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Skills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مكونات مهارات الإلقاء الفعّال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106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delivery creates a strong impression on the audience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Contributes to leaving a clear and impactful message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الإلقاء الجيد يخلق انطباعًا قويًا لدى الجمهور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يساهم في ترك رسالة واضحة ومؤثرة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Impact of Delivery on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Audience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تأثير الإلقاء على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027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Speaking slowly and clearly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Maintaining continuous interaction with the audience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Preparation and practice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التحدث ببطء ووضوح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الحفاظ على التفاعل المستمر مع الجمهور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التحضير والممارسة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Good Practices for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Delivery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ممارسات جيدة للإلقاء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503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Continuous practice helps improve delivery skills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Recording and evaluating personal presentations to enhance performance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الممارسة المستمرة تساعد على تحسين مهارات الإلقاء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تسجيل وتقييم العروض الشخصية لتحسين الأداء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Improving Delivery through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Practice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تحسين الإلقاء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من خلال التدريب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024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601960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080682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Varying techniques to attract attention and enhance understanding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interactive and engaging methods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تنويع الأساليب لجذب الانتباه وتعزيز الفهم</a:t>
                      </a: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أساليب تفاعلية وجذابة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Enhancing Effectiveness Using Various </a:t>
            </a:r>
            <a:r>
              <a:rPr lang="en-US" sz="2400" b="1" dirty="0" smtClean="0">
                <a:solidFill>
                  <a:srgbClr val="00B0F0"/>
                </a:solidFill>
                <a:cs typeface="Alexandria" charset="0"/>
              </a:rPr>
              <a:t>Techniques</a:t>
            </a:r>
          </a:p>
          <a:p>
            <a:r>
              <a:rPr lang="ar-EG" sz="2400" b="1" dirty="0">
                <a:solidFill>
                  <a:srgbClr val="00B0F0"/>
                </a:solidFill>
                <a:cs typeface="+mj-cs"/>
              </a:rPr>
              <a:t>تعزيز الفعالية باستخدام تقنيات </a:t>
            </a:r>
            <a:r>
              <a:rPr lang="ar-EG" sz="2400" b="1" dirty="0" smtClean="0">
                <a:solidFill>
                  <a:srgbClr val="00B0F0"/>
                </a:solidFill>
                <a:cs typeface="+mj-cs"/>
              </a:rPr>
              <a:t>متنوعة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250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audience feedback to improve future presentations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Feedback increases opportunities for continuous improvement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</a:t>
                      </a:r>
                      <a:r>
                        <a:rPr lang="ar-EG" sz="2800" kern="0" dirty="0" smtClean="0">
                          <a:effectLst/>
                        </a:rPr>
                        <a:t>تعليقات</a:t>
                      </a:r>
                      <a:r>
                        <a:rPr lang="ar-SA" sz="2800" kern="0" dirty="0" smtClean="0">
                          <a:effectLst/>
                        </a:rPr>
                        <a:t> الجمهور لتحسين العروض المستقبلية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التغذية الراجعة تزيد من فرص التحسن المستمر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Feedback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Critique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التغذية الراجعة والنقد</a:t>
            </a:r>
            <a:endParaRPr lang="ar-EG" sz="2800" b="1" dirty="0" smtClean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087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rushing or over-explaining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Don't neglect eye contact or body language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تجنب التسرع أو الإفراط في الشرح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عدم إهمال التواصل البصري أو لغة الجسد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Avoiding Common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Mistakes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تجنب الأخطاء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الشائعة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568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037877"/>
            <a:ext cx="4946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Effective Verbal Communication Skills</a:t>
            </a:r>
          </a:p>
          <a:p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مهارات التواصل </a:t>
            </a:r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الشفهي الفعّال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41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6"/>
    </mc:Choice>
    <mc:Fallback xmlns="">
      <p:transition spd="slow" advTm="3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6501099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Tone Variation: Using different tones for different situations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Controlling Speed: Speaking at a moderate pace to avoid monotony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Pausing: Using pauses to emphasize important points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400" kern="0" dirty="0" smtClean="0">
                          <a:effectLst/>
                        </a:rPr>
                        <a:t>تنويع</a:t>
                      </a:r>
                      <a:r>
                        <a:rPr lang="ar-SA" sz="2400" kern="0" dirty="0" smtClean="0">
                          <a:effectLst/>
                        </a:rPr>
                        <a:t> النبرة: استخدام نبرة مختلفة للمواقف المختلفة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التحكم في السرعة: التحدث بسرعة</a:t>
                      </a:r>
                      <a:r>
                        <a:rPr lang="ar-EG" sz="2400" kern="0" baseline="0" dirty="0" smtClean="0">
                          <a:effectLst/>
                        </a:rPr>
                        <a:t> معتدلة</a:t>
                      </a:r>
                      <a:r>
                        <a:rPr lang="ar-SA" sz="2400" kern="0" dirty="0" smtClean="0">
                          <a:effectLst/>
                        </a:rPr>
                        <a:t> لتجنب الملل</a:t>
                      </a:r>
                      <a:r>
                        <a:rPr lang="ar-EG" sz="2400" kern="0" dirty="0" smtClean="0">
                          <a:effectLst/>
                        </a:rPr>
                        <a:t> أو الرتابة</a:t>
                      </a: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التوقف المؤقت: استخدام التوقفات </a:t>
                      </a:r>
                      <a:r>
                        <a:rPr lang="ar-EG" sz="2400" kern="0" dirty="0" smtClean="0">
                          <a:effectLst/>
                        </a:rPr>
                        <a:t>للتأكيد</a:t>
                      </a:r>
                      <a:r>
                        <a:rPr lang="ar-EG" sz="2400" kern="0" baseline="0" dirty="0" smtClean="0">
                          <a:effectLst/>
                        </a:rPr>
                        <a:t> على</a:t>
                      </a:r>
                      <a:r>
                        <a:rPr lang="ar-SA" sz="2400" kern="0" dirty="0" smtClean="0">
                          <a:effectLst/>
                        </a:rPr>
                        <a:t> النقاط المهمة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Controlling Your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Voice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التحكم في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الصوت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365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856343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language complements your speech and reinforces your message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Positive movement makes the speaker more convincing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Eye contact creates a connection with the audience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لغة الجسد تكمل كلامك وتعزز من الرسالة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الحركة الإيجابية تجعل المتحدث أكثر إقناعًا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التواصل البصري يخلق </a:t>
                      </a:r>
                      <a:r>
                        <a:rPr lang="ar-EG" sz="2400" kern="0" dirty="0" smtClean="0">
                          <a:effectLst/>
                        </a:rPr>
                        <a:t>اتصالاً</a:t>
                      </a:r>
                      <a:r>
                        <a:rPr lang="ar-SA" sz="2400" kern="0" dirty="0" smtClean="0">
                          <a:effectLst/>
                        </a:rPr>
                        <a:t> مع الجمهور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Body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Language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لغة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الجسد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383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554744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Maintaining eye contact with the audience to show confidence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Distributing eye contact across the audience, not focusing on one person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looking down or at the screen constantly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الحفاظ على التواصل البصري مع الجمهور لإظهار الثقة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توزيع </a:t>
                      </a:r>
                      <a:r>
                        <a:rPr lang="ar-EG" sz="2400" kern="0" dirty="0" smtClean="0">
                          <a:effectLst/>
                        </a:rPr>
                        <a:t>التواصل</a:t>
                      </a:r>
                      <a:r>
                        <a:rPr lang="ar-EG" sz="2400" kern="0" baseline="0" dirty="0" smtClean="0">
                          <a:effectLst/>
                        </a:rPr>
                        <a:t> البصري</a:t>
                      </a:r>
                      <a:r>
                        <a:rPr lang="ar-SA" sz="2400" kern="0" dirty="0" smtClean="0">
                          <a:effectLst/>
                        </a:rPr>
                        <a:t> على الجمهور، </a:t>
                      </a:r>
                      <a:r>
                        <a:rPr lang="ar-EG" sz="2400" kern="0" dirty="0" smtClean="0">
                          <a:effectLst/>
                        </a:rPr>
                        <a:t>وعدم</a:t>
                      </a:r>
                      <a:r>
                        <a:rPr lang="ar-SA" sz="2400" kern="0" dirty="0" smtClean="0">
                          <a:effectLst/>
                        </a:rPr>
                        <a:t> التركيز على شخص واحد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النظر إلى الأسفل أو على الشاشة </a:t>
                      </a:r>
                      <a:r>
                        <a:rPr lang="ar-EG" sz="2400" kern="0" dirty="0" smtClean="0">
                          <a:effectLst/>
                        </a:rPr>
                        <a:t>باستمرار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Eye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Contact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التواصل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البصري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770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688896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Facial expressions should match the message being delivered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smile can create a friendly and comfortable atmosphere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 or serious expressions can support emotional points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تعبيرات الوجه يجب أن تتناسب مع الرسالة التي تُقدّم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الابتسامة يمكن أن تخلق جوًا من الود والراحة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تعبيرات الحزن أو الجدية يمكن أن تدعم النقاط </a:t>
                      </a:r>
                      <a:r>
                        <a:rPr lang="ar-EG" sz="2400" kern="0" dirty="0" smtClean="0">
                          <a:effectLst/>
                        </a:rPr>
                        <a:t>العاطفية</a:t>
                      </a:r>
                      <a:endParaRPr lang="ar-SA" sz="24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Facial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Expressions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تعابير الوجه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439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550714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gestures to clarify and emphasize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exaggerated gestures that might distract the audience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gestures are aligned with the message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استخدام الإيماءات لتوضيح </a:t>
                      </a:r>
                      <a:r>
                        <a:rPr lang="ar-EG" sz="2400" kern="0" dirty="0" smtClean="0">
                          <a:effectLst/>
                        </a:rPr>
                        <a:t>النقاط</a:t>
                      </a:r>
                      <a:r>
                        <a:rPr lang="ar-EG" sz="2400" kern="0" baseline="0" dirty="0" smtClean="0">
                          <a:effectLst/>
                        </a:rPr>
                        <a:t> والتأكيد عليها</a:t>
                      </a: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تجنب الإيماءات المبالغ فيها التي قد تشتت انتباه الجمهور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التأكد من أن الإيماءات</a:t>
                      </a:r>
                      <a:r>
                        <a:rPr lang="ar-EG" sz="2400" kern="0" baseline="0" dirty="0" smtClean="0">
                          <a:effectLst/>
                        </a:rPr>
                        <a:t> تتوافق</a:t>
                      </a:r>
                      <a:r>
                        <a:rPr lang="ar-SA" sz="2400" kern="0" dirty="0" smtClean="0">
                          <a:effectLst/>
                        </a:rPr>
                        <a:t> مع الرسالة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Appropriate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Gestures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الإيماءات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المناسبة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198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hands to highlight main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gestures that may distract the audience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اليدين لتسليط الضوء على النقاط الرئيسية</a:t>
                      </a: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تجنب </a:t>
                      </a:r>
                      <a:r>
                        <a:rPr lang="ar-EG" sz="2800" kern="0" dirty="0" smtClean="0">
                          <a:effectLst/>
                        </a:rPr>
                        <a:t>الإيماءات</a:t>
                      </a:r>
                      <a:r>
                        <a:rPr lang="ar-SA" sz="2800" kern="0" dirty="0" smtClean="0">
                          <a:effectLst/>
                        </a:rPr>
                        <a:t> التي قد تشتت انتباه الجمهور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Hand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Gestures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إيماءات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اليد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353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Speaking in a loud and clear voice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 strong tone to show confidence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Techniques to reduce hesitation, such as "Um..." or "So..."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التحدث بصوت مرتفع وواضح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</a:t>
                      </a:r>
                      <a:r>
                        <a:rPr lang="ar-EG" sz="2800" kern="0" dirty="0" smtClean="0">
                          <a:effectLst/>
                        </a:rPr>
                        <a:t>نبرة</a:t>
                      </a:r>
                      <a:r>
                        <a:rPr lang="ar-SA" sz="2800" kern="0" dirty="0" smtClean="0">
                          <a:effectLst/>
                        </a:rPr>
                        <a:t> قوية </a:t>
                      </a:r>
                      <a:r>
                        <a:rPr lang="ar-EG" sz="2800" kern="0" dirty="0" smtClean="0">
                          <a:effectLst/>
                        </a:rPr>
                        <a:t>لإظهار</a:t>
                      </a:r>
                      <a:r>
                        <a:rPr lang="ar-SA" sz="2800" kern="0" dirty="0" smtClean="0">
                          <a:effectLst/>
                        </a:rPr>
                        <a:t> الثقة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تقنيات تقليل التردد مثل "أمم..." أو “</a:t>
                      </a:r>
                      <a:r>
                        <a:rPr lang="ar-EG" sz="2800" kern="0" dirty="0" smtClean="0">
                          <a:effectLst/>
                        </a:rPr>
                        <a:t>لذا</a:t>
                      </a:r>
                      <a:r>
                        <a:rPr lang="ar-SA" sz="2800" kern="0" dirty="0" smtClean="0">
                          <a:effectLst/>
                        </a:rPr>
                        <a:t>..."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Speaking with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Confidence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التحدث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بثقة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74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Changing the rhythm makes the presentation more dynamic and engaging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pauses and speed to highlight ideas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يؤدي تغيير الإيقاع إلى جعل العرض أكثر ديناميكية وجاذبية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التوقفات والسرعة لتسليط الضوء على الأفكار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Rhythm in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Presentation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أهمية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الإيقاع في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العرض التقديمي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150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personal experiences to strengthen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 examples make the speaker more credible and powerful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تجارب شخصية لتقوية العرض</a:t>
                      </a:r>
                      <a:r>
                        <a:rPr lang="en-US" sz="2800" kern="0" dirty="0" smtClean="0">
                          <a:effectLst/>
                        </a:rPr>
                        <a:t> </a:t>
                      </a:r>
                      <a:r>
                        <a:rPr lang="ar-EG" sz="2800" kern="0" dirty="0" smtClean="0">
                          <a:effectLst/>
                        </a:rPr>
                        <a:t>التقديمي.</a:t>
                      </a: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الأمثلة الشخصية تجعل المتحدث أكثر مصداقية وقوة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Personal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Examples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الأمثلة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الشخصية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644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listening contributes to building interaction with the audience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Responding to questions accurately and interactively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الاستماع الجيد يس</a:t>
                      </a:r>
                      <a:r>
                        <a:rPr lang="ar-EG" sz="2800" kern="0" dirty="0" smtClean="0">
                          <a:effectLst/>
                        </a:rPr>
                        <a:t>ا</a:t>
                      </a:r>
                      <a:r>
                        <a:rPr lang="ar-SA" sz="2800" kern="0" dirty="0" smtClean="0">
                          <a:effectLst/>
                        </a:rPr>
                        <a:t>هم في بناء التفاعل مع الجمهور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b="0" kern="0" dirty="0" smtClean="0">
                          <a:effectLst/>
                        </a:rPr>
                        <a:t>الرد على الأسئلة </a:t>
                      </a:r>
                      <a:r>
                        <a:rPr lang="ar-EG" sz="2800" b="0" kern="0" dirty="0" smtClean="0">
                          <a:effectLst/>
                        </a:rPr>
                        <a:t>بدقة</a:t>
                      </a:r>
                      <a:r>
                        <a:rPr lang="ar-EG" sz="2800" b="0" kern="0" baseline="0" dirty="0" smtClean="0">
                          <a:effectLst/>
                        </a:rPr>
                        <a:t> وتفاعلية</a:t>
                      </a:r>
                      <a:endParaRPr lang="ar-SA" sz="2800" b="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Active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Listening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الاستماع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 النشط أو الفعّال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227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indirect questions or comments to prompt audience thinking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 ideas without direct questioning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استخدم الأسئلة أو التعليقات غير المباشرة لتحفيز تفكير الجمهور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توجيه الأفكار دون استجواب مباشر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Indirect Audience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Interaction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التفاعل مع الجمهور بطريقة غير مباشرة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86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Silence can be a powerful tool to emphasize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it at the right moments to capture attention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الصمت يمكن أن يكون أداة قوية لتأكيد النقاط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استخدامه في اللحظات المناسبة لجذب الانتباه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How to Handle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Silence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كيفية التعامل مع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الصمت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282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28651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896775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203511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Boosting audience morale with positivity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Encouraging constructive interaction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تعزيز الروح المعنوية لدى الجمهور من خلال الإيجابية</a:t>
                      </a: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تشجيع التفاعل البناء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Encouragement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Motivation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التشجيع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والتحفيز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409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037877"/>
            <a:ext cx="4946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Interacting with the audience and dealing with presentation </a:t>
            </a:r>
            <a:r>
              <a:rPr lang="en-US" sz="24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challenges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84164" y="4903053"/>
            <a:ext cx="4946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ar-EG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التفاعل مع الجمهور والتعامل مع تحديات العرض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11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6"/>
    </mc:Choice>
    <mc:Fallback xmlns="">
      <p:transition spd="slow" advTm="3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650358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preparation helps in delivering a better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Organizing ideas and practicing delivery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التحضير الجيد يساعد على تقديم العرض</a:t>
                      </a:r>
                      <a:r>
                        <a:rPr lang="en-US" sz="2800" kern="0" dirty="0" smtClean="0">
                          <a:effectLst/>
                        </a:rPr>
                        <a:t> </a:t>
                      </a:r>
                      <a:r>
                        <a:rPr lang="ar-SA" sz="2800" kern="0" dirty="0" smtClean="0">
                          <a:effectLst/>
                        </a:rPr>
                        <a:t>بشكل أفضل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تنظيم الأفكار والتدرب على الإلقاء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Preparing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إعداد العرض التقديمي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85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703328"/>
              </p:ext>
            </p:extLst>
          </p:nvPr>
        </p:nvGraphicFramePr>
        <p:xfrm>
          <a:off x="981697" y="2246862"/>
          <a:ext cx="10100286" cy="41452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preparation helps reduce mistakes and anxiety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an outline and identifying key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Reviewing content and order for </a:t>
                      </a:r>
                      <a:r>
                        <a:rPr lang="en-US" sz="2800" kern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smoothnes</a:t>
                      </a:r>
                      <a:endParaRPr lang="en-US" sz="2800" kern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التحضير الجيد يساعد على تقليل الأخطاء </a:t>
                      </a:r>
                      <a:r>
                        <a:rPr lang="ar-EG" sz="2800" kern="0" dirty="0" smtClean="0">
                          <a:effectLst/>
                        </a:rPr>
                        <a:t>والقلق</a:t>
                      </a: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كتابة مخطط للعرض وتحديد النقاط الرئيسية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مراجعة المحتوى والترتيب لضمان السلاسة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Preparation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التحضير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المسبق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63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746539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Asking questions to encourage interaction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audience feedback and comments to guide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the audience a part of the presentation increases focus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طرح الأسئلة لتشجيع التفاعل</a:t>
                      </a:r>
                      <a:r>
                        <a:rPr lang="ar-EG" sz="2400" kern="0" dirty="0" smtClean="0">
                          <a:effectLst/>
                        </a:rPr>
                        <a:t/>
                      </a:r>
                      <a:br>
                        <a:rPr lang="ar-EG" sz="2400" kern="0" dirty="0" smtClean="0">
                          <a:effectLst/>
                        </a:rPr>
                      </a:b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استخدام التعليقات والملاحظات من الجمهور لتوجيه العرض</a:t>
                      </a:r>
                      <a:r>
                        <a:rPr lang="en-US" sz="2400" kern="0" dirty="0" smtClean="0">
                          <a:effectLst/>
                        </a:rPr>
                        <a:t> </a:t>
                      </a:r>
                      <a:r>
                        <a:rPr lang="ar-EG" sz="2400" kern="0" dirty="0" smtClean="0">
                          <a:effectLst/>
                        </a:rPr>
                        <a:t>التقديمي</a:t>
                      </a:r>
                      <a:endParaRPr lang="ar-SA" sz="24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 smtClean="0">
                          <a:effectLst/>
                        </a:rPr>
                        <a:t>جعل الجمهور جزءًا من العرض يزيد من تركيزهم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Engaging with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Audience</a:t>
            </a:r>
          </a:p>
          <a:p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التفاعل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مع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الجمهور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631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268995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Deep breathing techniques for relaxation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preparation reduces anxiety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Visualizing success helps build confidence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تقنيات التنفس العميق للاسترخاء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التحضير الجيد يقلل من القلق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تصور النجاح يساعد في بناء الثقة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Controlling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Nervousness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التحكم في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التوتر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323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121455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Stay calm when answering questions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techniques like rephrasing the question or asking for clarification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البقاء هادئًا أثناء الإجابة على الأسئلة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تقنيات مثل إعادة صياغة السؤال أو طلب التوضيح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Handling Difficult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Questions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التعامل مع الأسئلة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الصعبة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702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983397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Controlling sound and lighting to avoid distractions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presentation materials function correctly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التحكم في الصوت والإضاءة لتجنب التشويش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التأكد من أن المواد التقديمية تعمل بشكل صحيح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Avoiding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Distractions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تجنب التشويش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21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966868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Utilizing presentation tools like PowerPoint or other tools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technology does not become an obstacle to communication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الاستفادة من العروض التقديمية مثل </a:t>
                      </a:r>
                      <a:r>
                        <a:rPr lang="en-US" sz="2800" kern="0" dirty="0" smtClean="0">
                          <a:effectLst/>
                        </a:rPr>
                        <a:t>PowerPoint</a:t>
                      </a:r>
                      <a:r>
                        <a:rPr lang="ar-EG" sz="2800" kern="0" dirty="0" smtClean="0">
                          <a:effectLst/>
                        </a:rPr>
                        <a:t> </a:t>
                      </a:r>
                      <a:r>
                        <a:rPr lang="ar-SA" sz="2800" kern="0" dirty="0" smtClean="0">
                          <a:effectLst/>
                        </a:rPr>
                        <a:t>أو أدوات أخرى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التأكد من أن التكنولوجيا لا تصبح عائقًا في التواصل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Presentation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Technology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تكنولوجيا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العرض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218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816824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pauses for relaxation and controlling emotions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Acknowledging personal emotions enhances the speaker’s credibility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فترات التوقف للاسترخاء والتحكم في المشاعر</a:t>
                      </a: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الاعتراف بالمشاعر الشخصية يعزز من مصداقية المتحدث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Dealing with Emotions During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التعامل مع المشاعر أثناء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العرض التقديمي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82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884969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short breaks to refresh the audience’s attention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Re-focusing the audience after a period of speaking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فترات راحة قصيرة لتنشيط انتباه الجمهور</a:t>
                      </a: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إعادة تركيز الجمهور بعد فترة من </a:t>
                      </a:r>
                      <a:r>
                        <a:rPr lang="ar-EG" sz="2800" kern="0" dirty="0" smtClean="0">
                          <a:effectLst/>
                        </a:rPr>
                        <a:t>التحدث</a:t>
                      </a:r>
                      <a:endParaRPr lang="ar-SA" sz="2800" kern="0" dirty="0" smtClean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Short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Breaks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فترات الراحة القصيرة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692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006634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repetition and focusing on key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visual tools to support main points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التكرار والتركيز على النقاط الرئيسية</a:t>
                      </a:r>
                      <a:endParaRPr lang="ar-EG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استخدام الأدوات المرئية لدعم النقاط الرئيسية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to Focus on Main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Points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للتركيز على النقاط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الرئيسية</a:t>
            </a:r>
            <a:endParaRPr lang="ar-EG" sz="28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366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 is an important skill in delivery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 should relate to the main points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الارتجال يعد مهارة مهمة في إلقاء العرض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ينبغي أن يكون الارتجال مرتبطًا بالنقاط الأساسية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Improvising During the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الارتجال أثناء العرض</a:t>
            </a:r>
            <a:endParaRPr lang="ar-EG" sz="2800" b="1" dirty="0" smtClean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680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896775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203511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Delivering in front of a small or large audience requires different techniques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Personal impact in communication is important in various scenarios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الإلقاء أمام جمهور صغير أو كبير يتطلب تقنيات مختلفة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التأثير الشخصي في التواصل مهم في </a:t>
                      </a:r>
                      <a:r>
                        <a:rPr lang="ar-EG" sz="2800" kern="0" dirty="0" smtClean="0">
                          <a:effectLst/>
                        </a:rPr>
                        <a:t>السيناريوهات</a:t>
                      </a:r>
                      <a:r>
                        <a:rPr lang="ar-SA" sz="2800" kern="0" dirty="0" smtClean="0">
                          <a:effectLst/>
                        </a:rPr>
                        <a:t> المختلفة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Different Presentation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Scenarios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سيناريوهات العرض المختلفة</a:t>
            </a:r>
            <a:endParaRPr lang="ar-EG" sz="2800" b="1" dirty="0" smtClean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274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071422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Paying attention to audience facial expressions and movements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Adjusting the delivery style based on immediate feedback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الانتباه لتعبيرات وجه الجمهور وحركاتهم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تعديل أسلوب الإلقاء بناءً على ردود الفعل الفورية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Recognizing Audience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Feedback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التعرف على ردود فعل الجمهور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99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885409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Mental preparation before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Trying new techniques to engage with the audience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التحضير الذهني قبل العرض</a:t>
                      </a:r>
                      <a:r>
                        <a:rPr lang="en-US" sz="2800" kern="0" dirty="0" smtClean="0">
                          <a:effectLst/>
                        </a:rPr>
                        <a:t> </a:t>
                      </a:r>
                      <a:r>
                        <a:rPr lang="ar-EG" sz="2800" kern="0" dirty="0" smtClean="0">
                          <a:effectLst/>
                        </a:rPr>
                        <a:t>التقديمي</a:t>
                      </a: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تجربة تقنيات جديدة للتفاعل مع الجمهور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Additional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Tips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</a:t>
            </a:r>
            <a:r>
              <a:rPr lang="ar-EG" sz="2800" b="1" dirty="0" smtClean="0">
                <a:solidFill>
                  <a:srgbClr val="00B0F0"/>
                </a:solidFill>
                <a:cs typeface="+mj-cs"/>
              </a:rPr>
              <a:t>إضافية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935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54445" y="1679343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083043"/>
              </p:ext>
            </p:extLst>
          </p:nvPr>
        </p:nvGraphicFramePr>
        <p:xfrm>
          <a:off x="981697" y="2246862"/>
          <a:ext cx="10100286" cy="28651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44639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65388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Opening the floor for questions and discussion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Inviting audience interaction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فتح المجال للأسئلة والمناقشة</a:t>
                      </a:r>
                      <a:r>
                        <a:rPr lang="ar-EG" sz="2800" kern="0" dirty="0" smtClean="0">
                          <a:effectLst/>
                        </a:rPr>
                        <a:t/>
                      </a:r>
                      <a:br>
                        <a:rPr lang="ar-EG" sz="2800" kern="0" dirty="0" smtClean="0">
                          <a:effectLst/>
                        </a:rPr>
                      </a:br>
                      <a:endParaRPr lang="ar-SA" sz="2800" kern="0" dirty="0" smtClean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 smtClean="0">
                          <a:effectLst/>
                        </a:rPr>
                        <a:t>دعوة الجمهور للتفاعل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Questions and </a:t>
            </a:r>
            <a:r>
              <a:rPr lang="en-US" sz="2800" b="1" dirty="0" smtClean="0">
                <a:solidFill>
                  <a:srgbClr val="00B0F0"/>
                </a:solidFill>
                <a:cs typeface="Alexandria" charset="0"/>
              </a:rPr>
              <a:t>Discussion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الأسئلة والمناقشة</a:t>
            </a:r>
            <a:endParaRPr lang="ar-EG" sz="2800" b="1" dirty="0" smtClean="0">
              <a:solidFill>
                <a:srgbClr val="00B0F0"/>
              </a:solidFill>
              <a:cs typeface="+mj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966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51"/>
    </mc:Choice>
    <mc:Fallback xmlns="">
      <p:transition spd="slow" advTm="230351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79395" y="1764397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490890"/>
              </p:ext>
            </p:extLst>
          </p:nvPr>
        </p:nvGraphicFramePr>
        <p:xfrm>
          <a:off x="968048" y="2301454"/>
          <a:ext cx="6568697" cy="36880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6568697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Verbal communication and effective delivery are essential for a successful presentation.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التواصل اللفظي والإلقاء الفعال ضروريان لتقديم عرض ناجح.</a:t>
                      </a:r>
                      <a:endParaRPr lang="ar-EG" sz="2600" b="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600" b="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Continuous practice is required to improve performance.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600" b="0" kern="0" dirty="0" smtClean="0">
                          <a:effectLst/>
                        </a:rPr>
                        <a:t>يتطلب الأمر ممارسة مستمرة لتحسين الأداء.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67135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cs typeface="Alexandria" charset="0"/>
              </a:rPr>
              <a:t>Lecture Summary</a:t>
            </a:r>
          </a:p>
          <a:p>
            <a:r>
              <a:rPr lang="ar-EG" sz="2600" b="1" dirty="0">
                <a:solidFill>
                  <a:srgbClr val="00B0F0"/>
                </a:solidFill>
                <a:cs typeface="+mj-cs"/>
              </a:rPr>
              <a:t>ملخص المحاضرة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 smtClean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040" y="2782291"/>
            <a:ext cx="3488781" cy="291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2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4"/>
    </mc:Choice>
    <mc:Fallback xmlns="">
      <p:transition spd="slow" advTm="380004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553"/>
    </mc:Choice>
    <mc:Fallback xmlns="">
      <p:transition spd="slow" advTm="21355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www.w3.org/XML/1998/namespace"/>
    <ds:schemaRef ds:uri="49100919-8a76-4266-be0c-7dc583902cb4"/>
    <ds:schemaRef ds:uri="http://purl.org/dc/terms/"/>
    <ds:schemaRef ds:uri="d13aca44-ef33-4cf4-9980-7f0b00e6eeb9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7189</TotalTime>
  <Words>1724</Words>
  <Application>Microsoft Office PowerPoint</Application>
  <PresentationFormat>Widescreen</PresentationFormat>
  <Paragraphs>393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952</cp:revision>
  <dcterms:created xsi:type="dcterms:W3CDTF">2023-04-29T09:08:00Z</dcterms:created>
  <dcterms:modified xsi:type="dcterms:W3CDTF">2025-06-27T12:15:33Z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