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270" r:id="rId8"/>
    <p:sldId id="261" r:id="rId9"/>
    <p:sldId id="304" r:id="rId10"/>
    <p:sldId id="305" r:id="rId11"/>
    <p:sldId id="306" r:id="rId12"/>
    <p:sldId id="307" r:id="rId13"/>
    <p:sldId id="308" r:id="rId14"/>
    <p:sldId id="310" r:id="rId15"/>
    <p:sldId id="311" r:id="rId16"/>
    <p:sldId id="312" r:id="rId17"/>
    <p:sldId id="325" r:id="rId18"/>
    <p:sldId id="326" r:id="rId19"/>
    <p:sldId id="327" r:id="rId20"/>
    <p:sldId id="332" r:id="rId21"/>
    <p:sldId id="336" r:id="rId22"/>
    <p:sldId id="333" r:id="rId23"/>
    <p:sldId id="337" r:id="rId24"/>
    <p:sldId id="334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0" r:id="rId34"/>
    <p:sldId id="335" r:id="rId35"/>
    <p:sldId id="338" r:id="rId36"/>
    <p:sldId id="339" r:id="rId37"/>
    <p:sldId id="26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2" d="100"/>
          <a:sy n="82" d="100"/>
        </p:scale>
        <p:origin x="55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>
                <a:solidFill>
                  <a:schemeClr val="bg1"/>
                </a:solidFill>
                <a:cs typeface="Tajawal Medium" panose="00000600000000000000" pitchFamily="2" charset="-78"/>
              </a:rPr>
              <a:t>Additional Differentiation Topics 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28"/>
    </mc:Choice>
    <mc:Fallback xmlns="">
      <p:transition spd="slow" advTm="6582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BC7802-EE0C-E2B7-C6AC-78D995EBC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616489"/>
            <a:ext cx="83058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60"/>
    </mc:Choice>
    <mc:Fallback xmlns="">
      <p:transition spd="slow" advTm="4786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988513"/>
            <a:ext cx="64198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38"/>
    </mc:Choice>
    <mc:Fallback xmlns="">
      <p:transition spd="slow" advTm="35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00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Derivatives of Logarithmic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A172A5-E052-B3E9-03D0-716509D8A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2197" y="1573254"/>
            <a:ext cx="5905500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68"/>
    </mc:Choice>
    <mc:Fallback xmlns="">
      <p:transition spd="slow" advTm="8776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01B1F8-B584-A558-1E3F-52991408F1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271" y="1702763"/>
            <a:ext cx="641985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72"/>
    </mc:Choice>
    <mc:Fallback xmlns="">
      <p:transition spd="slow" advTm="6747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D04A1E-16D4-FCDE-2E02-6CC1C1E7CE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0521" y="1324881"/>
            <a:ext cx="3622705" cy="507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192"/>
    </mc:Choice>
    <mc:Fallback xmlns="">
      <p:transition spd="slow" advTm="25719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8986DA1-CE03-3881-2206-4F21A9A249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482" y="1479576"/>
            <a:ext cx="6931773" cy="446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527"/>
    </mc:Choice>
    <mc:Fallback xmlns="">
      <p:transition spd="slow" advTm="33852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D4A7061-C9A6-9B76-0B3B-AF9BA7BF5B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751" y="1687926"/>
            <a:ext cx="563880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179"/>
    </mc:Choice>
    <mc:Fallback xmlns="">
      <p:transition spd="slow" advTm="39517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43490"/>
                <a:ext cx="51357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>
                    <a:solidFill>
                      <a:schemeClr val="bg1"/>
                    </a:solidFill>
                    <a:latin typeface="Tajawal Medium" panose="00000600000000000000" pitchFamily="2" charset="-78"/>
                    <a:cs typeface="Tajawal Medium" panose="00000600000000000000" pitchFamily="2" charset="-78"/>
                  </a:rPr>
                  <a:t>Procedure to Differentiate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chemeClr val="bg1"/>
                            </a:solidFill>
                            <a:latin typeface="Tajawal Medium" panose="00000600000000000000" pitchFamily="2" charset="-78"/>
                            <a:cs typeface="Tajawal Medium" panose="00000600000000000000" pitchFamily="2" charset="-78"/>
                          </a:rPr>
                          <m:t>log</m:t>
                        </m:r>
                      </m:e>
                      <m:sub>
                        <m:r>
                          <a:rPr lang="en-US" sz="28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ajawal Medium" panose="00000600000000000000" pitchFamily="2" charset="-78"/>
                          </a:rPr>
                          <m:t>𝑏</m:t>
                        </m:r>
                      </m:sub>
                    </m:sSub>
                  </m:oMath>
                </a14:m>
                <a:endParaRPr lang="en-US" sz="2800" dirty="0">
                  <a:solidFill>
                    <a:srgbClr val="FF951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43490"/>
                <a:ext cx="5135765" cy="523220"/>
              </a:xfrm>
              <a:prstGeom prst="rect">
                <a:avLst/>
              </a:prstGeom>
              <a:blipFill>
                <a:blip r:embed="rId8"/>
                <a:stretch>
                  <a:fillRect l="-2494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5A90ED-2C78-6BF9-E7E9-D4FBF25958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7417" y="1983727"/>
            <a:ext cx="69723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03"/>
    </mc:Choice>
    <mc:Fallback xmlns="">
      <p:transition spd="slow" advTm="5420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8378E7-489C-C76C-04C4-07BE3D71FA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0531" y="2340389"/>
            <a:ext cx="64008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43"/>
    </mc:Choice>
    <mc:Fallback xmlns="">
      <p:transition spd="slow" advTm="14024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111778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01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Derivatives of Exponential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CF16F-F1ED-3F15-964A-D53B10E26C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1158" y="1399610"/>
            <a:ext cx="607695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83"/>
    </mc:Choice>
    <mc:Fallback xmlns="">
      <p:transition spd="slow" advTm="13088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D792E-1467-B8AC-CEBE-77B532774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900335"/>
            <a:ext cx="6600825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18"/>
    </mc:Choice>
    <mc:Fallback xmlns="">
      <p:transition spd="slow" advTm="10311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9EFBB0-0528-8516-EE70-D94DD01047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153690"/>
            <a:ext cx="52863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740"/>
    </mc:Choice>
    <mc:Fallback xmlns="">
      <p:transition spd="slow" advTm="39374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62EA0F-C2AB-9185-EFB4-F48F128B4D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8847" y="2285463"/>
            <a:ext cx="421005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987"/>
    </mc:Choice>
    <mc:Fallback xmlns="">
      <p:transition spd="slow" advTm="30998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534F41-F123-467E-8BF3-3693DC1086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4822" y="1859481"/>
            <a:ext cx="6972300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08"/>
    </mc:Choice>
    <mc:Fallback xmlns="">
      <p:transition spd="slow" advTm="7610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0434AE-7B40-314A-7150-DCB40D2C4A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1256" y="1573254"/>
            <a:ext cx="5934075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246"/>
    </mc:Choice>
    <mc:Fallback xmlns="">
      <p:transition spd="slow" advTm="35924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Higher-Order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62F6CD-E837-8E0B-183C-49C16A0929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6537" y="1771267"/>
            <a:ext cx="784860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364"/>
    </mc:Choice>
    <mc:Fallback xmlns="">
      <p:transition spd="slow" advTm="11636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DB29DD-D217-667A-CB3D-F13981BFB9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7908" y="1647146"/>
            <a:ext cx="652462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384"/>
    </mc:Choice>
    <mc:Fallback xmlns="">
      <p:transition spd="slow" advTm="2693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B3D797F-FE60-0BF0-B0D8-1A2C3091A4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895288"/>
            <a:ext cx="3362325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51"/>
    </mc:Choice>
    <mc:Fallback xmlns="">
      <p:transition spd="slow" advTm="6035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2312" y="1974018"/>
            <a:ext cx="7362825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28"/>
    </mc:Choice>
    <mc:Fallback xmlns="">
      <p:transition spd="slow" advTm="10972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DBA853-4743-A837-CED1-E610F8D0A3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5230" y="2153690"/>
            <a:ext cx="5238750" cy="24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94"/>
    </mc:Choice>
    <mc:Fallback xmlns="">
      <p:transition spd="slow" advTm="11429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0" y="2543799"/>
            <a:ext cx="58959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04"/>
    </mc:Choice>
    <mc:Fallback xmlns="">
      <p:transition spd="slow" advTm="8420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AAF205-85C8-2ABD-5C9F-F0CC21984BA8}"/>
              </a:ext>
            </a:extLst>
          </p:cNvPr>
          <p:cNvSpPr txBox="1"/>
          <p:nvPr/>
        </p:nvSpPr>
        <p:spPr>
          <a:xfrm>
            <a:off x="2286000" y="1573254"/>
            <a:ext cx="6578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Differentiate the following functions: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3600" y="2547937"/>
            <a:ext cx="79248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909"/>
    </mc:Choice>
    <mc:Fallback xmlns="">
      <p:transition spd="slow" advTm="10990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6848" y="1945443"/>
            <a:ext cx="442912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59"/>
    </mc:Choice>
    <mc:Fallback xmlns="">
      <p:transition spd="slow" advTm="9205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8219" y="1988704"/>
            <a:ext cx="30289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644"/>
    </mc:Choice>
    <mc:Fallback xmlns="">
      <p:transition spd="slow" advTm="11264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2153690"/>
            <a:ext cx="29241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24"/>
    </mc:Choice>
    <mc:Fallback xmlns="">
      <p:transition spd="slow" advTm="6502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4190" y="2029724"/>
            <a:ext cx="2200275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6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64"/>
    </mc:Choice>
    <mc:Fallback xmlns="">
      <p:transition spd="slow" advTm="3296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9235" y="2302865"/>
            <a:ext cx="3585357" cy="18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75"/>
    </mc:Choice>
    <mc:Fallback xmlns="">
      <p:transition spd="slow" advTm="6707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9541" y="2204822"/>
            <a:ext cx="224790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5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65"/>
    </mc:Choice>
    <mc:Fallback xmlns="">
      <p:transition spd="slow" advTm="17496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9390" y="1983543"/>
            <a:ext cx="25050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24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50"/>
    </mc:Choice>
    <mc:Fallback xmlns="">
      <p:transition spd="slow" advTm="5805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2265" y="2295338"/>
            <a:ext cx="236220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5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02"/>
    </mc:Choice>
    <mc:Fallback xmlns="">
      <p:transition spd="slow" advTm="5430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9887" y="1647146"/>
            <a:ext cx="4581425" cy="458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1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116"/>
    </mc:Choice>
    <mc:Fallback xmlns="">
      <p:transition spd="slow" advTm="22911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98676"/>
            <a:ext cx="48863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8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428"/>
    </mc:Choice>
    <mc:Fallback xmlns="">
      <p:transition spd="slow" advTm="12442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83520F-0A9B-CD94-8128-8D9C619872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26026"/>
            <a:ext cx="32861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6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17"/>
    </mc:Choice>
    <mc:Fallback xmlns="">
      <p:transition spd="slow" advTm="7281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1652" y="1970087"/>
            <a:ext cx="5810250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5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308"/>
    </mc:Choice>
    <mc:Fallback xmlns="">
      <p:transition spd="slow" advTm="19230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66409"/>
            <a:ext cx="533400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1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371"/>
    </mc:Choice>
    <mc:Fallback xmlns="">
      <p:transition spd="slow" advTm="14337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8661" y="1988513"/>
            <a:ext cx="64198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54"/>
    </mc:Choice>
    <mc:Fallback xmlns="">
      <p:transition spd="slow" advTm="11675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156</Words>
  <Application>Microsoft Office PowerPoint</Application>
  <PresentationFormat>Widescreen</PresentationFormat>
  <Paragraphs>115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96</cp:revision>
  <dcterms:created xsi:type="dcterms:W3CDTF">2021-08-03T13:03:26Z</dcterms:created>
  <dcterms:modified xsi:type="dcterms:W3CDTF">2022-10-17T10:52:38Z</dcterms:modified>
</cp:coreProperties>
</file>