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01" r:id="rId5"/>
    <p:sldId id="578" r:id="rId6"/>
    <p:sldId id="579" r:id="rId7"/>
    <p:sldId id="500" r:id="rId8"/>
    <p:sldId id="539" r:id="rId9"/>
    <p:sldId id="540" r:id="rId10"/>
    <p:sldId id="541" r:id="rId11"/>
    <p:sldId id="542" r:id="rId12"/>
    <p:sldId id="543" r:id="rId13"/>
    <p:sldId id="544" r:id="rId14"/>
    <p:sldId id="545" r:id="rId15"/>
    <p:sldId id="546" r:id="rId16"/>
    <p:sldId id="547" r:id="rId17"/>
    <p:sldId id="548" r:id="rId18"/>
    <p:sldId id="549" r:id="rId19"/>
    <p:sldId id="538" r:id="rId20"/>
    <p:sldId id="550" r:id="rId21"/>
    <p:sldId id="551" r:id="rId22"/>
    <p:sldId id="552" r:id="rId23"/>
    <p:sldId id="555" r:id="rId24"/>
    <p:sldId id="556" r:id="rId25"/>
    <p:sldId id="557" r:id="rId26"/>
    <p:sldId id="558" r:id="rId27"/>
    <p:sldId id="559" r:id="rId28"/>
    <p:sldId id="563" r:id="rId29"/>
    <p:sldId id="565" r:id="rId30"/>
    <p:sldId id="568" r:id="rId31"/>
    <p:sldId id="567" r:id="rId32"/>
    <p:sldId id="569" r:id="rId33"/>
    <p:sldId id="566" r:id="rId34"/>
    <p:sldId id="570" r:id="rId35"/>
    <p:sldId id="561" r:id="rId36"/>
    <p:sldId id="564" r:id="rId37"/>
    <p:sldId id="573" r:id="rId38"/>
    <p:sldId id="574" r:id="rId39"/>
    <p:sldId id="576" r:id="rId40"/>
    <p:sldId id="560" r:id="rId41"/>
    <p:sldId id="575" r:id="rId42"/>
    <p:sldId id="571" r:id="rId43"/>
    <p:sldId id="562" r:id="rId44"/>
    <p:sldId id="57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1"/>
            <p14:sldId id="578"/>
            <p14:sldId id="579"/>
            <p14:sldId id="500"/>
            <p14:sldId id="539"/>
            <p14:sldId id="540"/>
            <p14:sldId id="541"/>
            <p14:sldId id="542"/>
            <p14:sldId id="543"/>
            <p14:sldId id="544"/>
            <p14:sldId id="545"/>
            <p14:sldId id="546"/>
            <p14:sldId id="547"/>
            <p14:sldId id="548"/>
            <p14:sldId id="549"/>
            <p14:sldId id="538"/>
            <p14:sldId id="550"/>
            <p14:sldId id="551"/>
            <p14:sldId id="552"/>
            <p14:sldId id="555"/>
            <p14:sldId id="556"/>
            <p14:sldId id="557"/>
            <p14:sldId id="558"/>
            <p14:sldId id="559"/>
            <p14:sldId id="563"/>
            <p14:sldId id="565"/>
            <p14:sldId id="568"/>
            <p14:sldId id="567"/>
            <p14:sldId id="569"/>
            <p14:sldId id="566"/>
            <p14:sldId id="570"/>
            <p14:sldId id="561"/>
            <p14:sldId id="564"/>
            <p14:sldId id="573"/>
            <p14:sldId id="574"/>
            <p14:sldId id="576"/>
            <p14:sldId id="560"/>
            <p14:sldId id="575"/>
            <p14:sldId id="571"/>
            <p14:sldId id="562"/>
            <p14:sldId id="57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58221"/>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37"/>
    <p:restoredTop sz="93777" autoAdjust="0"/>
  </p:normalViewPr>
  <p:slideViewPr>
    <p:cSldViewPr snapToGrid="0">
      <p:cViewPr varScale="1">
        <p:scale>
          <a:sx n="113" d="100"/>
          <a:sy n="113" d="100"/>
        </p:scale>
        <p:origin x="688"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المستثمرون وأصحاب الأسهم</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 sz="1600" dirty="0">
              <a:latin typeface="Alexandria" pitchFamily="2" charset="-78"/>
              <a:cs typeface="Alexandria" pitchFamily="2" charset="-78"/>
            </a:rPr>
            <a:t>هم أصحاب المصلحة الداخليون المسؤولون عن القرارات المتعلقة بحجم استثماراتهم ومجالات استثماراتهم.</a:t>
          </a:r>
          <a:endParaRPr lang="en-US" sz="16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اهتماماتهم غالبًا ما تكون مالية فقط، حيث أن تحقيق الشركة للأرباح يؤثر عليهم مباشرة.</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EDBF9AA6-B3A8-1C49-B65A-4D9F50732FD1}">
      <dgm:prSet phldrT="[Text]" custT="1"/>
      <dgm:spPr/>
      <dgm:t>
        <a:bodyPr/>
        <a:lstStyle/>
        <a:p>
          <a:pPr rtl="1">
            <a:lnSpc>
              <a:spcPct val="200000"/>
            </a:lnSpc>
          </a:pPr>
          <a:r>
            <a:rPr lang="ar" sz="1600" dirty="0">
              <a:latin typeface="Alexandria" pitchFamily="2" charset="-78"/>
              <a:cs typeface="Alexandria" pitchFamily="2" charset="-78"/>
            </a:rPr>
            <a:t>مصالحهم تتطلب أولوية عالية لأنهم يجب أن يثقوا بالشركة لاستثمار أموالهم.</a:t>
          </a:r>
          <a:endParaRPr lang="en-US" sz="1600" dirty="0">
            <a:latin typeface="Alexandria" pitchFamily="2" charset="-78"/>
            <a:cs typeface="Alexandria" pitchFamily="2" charset="-78"/>
          </a:endParaRPr>
        </a:p>
      </dgm:t>
    </dgm:pt>
    <dgm:pt modelId="{B7833F86-D9A5-D349-AAE9-5C51F8C81BE3}" type="par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D2752CA4-AB9A-ED47-A129-C5ECE30B9413}" type="sib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4"/>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4"/>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3"/>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4"/>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3"/>
      <dgm:spPr/>
    </dgm:pt>
    <dgm:pt modelId="{37FC4EF3-1522-BA4F-9056-99158E684A63}" type="pres">
      <dgm:prSet presAssocID="{758B032C-B96F-C642-96B5-FED0C59B50E5}" presName="vertSpace2b" presStyleCnt="0"/>
      <dgm:spPr/>
    </dgm:pt>
    <dgm:pt modelId="{780F9923-38AD-E841-9830-80877FC9B155}" type="pres">
      <dgm:prSet presAssocID="{EDBF9AA6-B3A8-1C49-B65A-4D9F50732FD1}" presName="horz2" presStyleCnt="0"/>
      <dgm:spPr/>
    </dgm:pt>
    <dgm:pt modelId="{D76F3555-A8FB-FD46-B6C4-C4FEC07B2D03}" type="pres">
      <dgm:prSet presAssocID="{EDBF9AA6-B3A8-1C49-B65A-4D9F50732FD1}" presName="horzSpace2" presStyleCnt="0"/>
      <dgm:spPr/>
    </dgm:pt>
    <dgm:pt modelId="{3ABBA287-C09B-A04E-813B-D133674010A4}" type="pres">
      <dgm:prSet presAssocID="{EDBF9AA6-B3A8-1C49-B65A-4D9F50732FD1}" presName="tx2" presStyleLbl="revTx" presStyleIdx="3" presStyleCnt="4"/>
      <dgm:spPr/>
    </dgm:pt>
    <dgm:pt modelId="{F912713A-BA21-C141-952D-9CBBC66E289D}" type="pres">
      <dgm:prSet presAssocID="{EDBF9AA6-B3A8-1C49-B65A-4D9F50732FD1}" presName="vert2" presStyleCnt="0"/>
      <dgm:spPr/>
    </dgm:pt>
    <dgm:pt modelId="{A7C7D879-5AD1-1241-B83D-E5D2E0FB09D9}" type="pres">
      <dgm:prSet presAssocID="{EDBF9AA6-B3A8-1C49-B65A-4D9F50732FD1}" presName="thinLine2b" presStyleLbl="callout" presStyleIdx="2" presStyleCnt="3"/>
      <dgm:spPr/>
    </dgm:pt>
    <dgm:pt modelId="{3A6F6312-5A79-E748-BC68-C53D08D7436C}" type="pres">
      <dgm:prSet presAssocID="{EDBF9AA6-B3A8-1C49-B65A-4D9F50732FD1}"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CB3F5561-F0B7-A64B-9598-BE8373FCD142}" type="presOf" srcId="{EDBF9AA6-B3A8-1C49-B65A-4D9F50732FD1}" destId="{3ABBA287-C09B-A04E-813B-D133674010A4}"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330770D1-A6F0-D14E-895F-560C3F6BF151}" srcId="{9A742245-ADE4-DD42-B306-99A426160953}" destId="{EDBF9AA6-B3A8-1C49-B65A-4D9F50732FD1}" srcOrd="2" destOrd="0" parTransId="{B7833F86-D9A5-D349-AAE9-5C51F8C81BE3}" sibTransId="{D2752CA4-AB9A-ED47-A129-C5ECE30B9413}"/>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 modelId="{301DFC5C-6F41-F142-83A2-1FC739516C29}" type="presParOf" srcId="{F74669A1-D321-054C-A8E7-80C5D3702CDF}" destId="{780F9923-38AD-E841-9830-80877FC9B155}" srcOrd="7" destOrd="0" presId="urn:microsoft.com/office/officeart/2008/layout/LinedList"/>
    <dgm:cxn modelId="{45BC3D38-D76C-1646-B076-947697BECED7}" type="presParOf" srcId="{780F9923-38AD-E841-9830-80877FC9B155}" destId="{D76F3555-A8FB-FD46-B6C4-C4FEC07B2D03}" srcOrd="0" destOrd="0" presId="urn:microsoft.com/office/officeart/2008/layout/LinedList"/>
    <dgm:cxn modelId="{6314FCD4-F07F-DD45-A3F1-7F0CBE50FD7E}" type="presParOf" srcId="{780F9923-38AD-E841-9830-80877FC9B155}" destId="{3ABBA287-C09B-A04E-813B-D133674010A4}" srcOrd="1" destOrd="0" presId="urn:microsoft.com/office/officeart/2008/layout/LinedList"/>
    <dgm:cxn modelId="{DE05CEEB-2EED-DA47-B207-E8F213793C44}" type="presParOf" srcId="{780F9923-38AD-E841-9830-80877FC9B155}" destId="{F912713A-BA21-C141-952D-9CBBC66E289D}" srcOrd="2" destOrd="0" presId="urn:microsoft.com/office/officeart/2008/layout/LinedList"/>
    <dgm:cxn modelId="{C282F763-9A53-9143-B7F0-FE4796D7A1CC}" type="presParOf" srcId="{F74669A1-D321-054C-A8E7-80C5D3702CDF}" destId="{A7C7D879-5AD1-1241-B83D-E5D2E0FB09D9}" srcOrd="8" destOrd="0" presId="urn:microsoft.com/office/officeart/2008/layout/LinedList"/>
    <dgm:cxn modelId="{FCEB812D-A1C8-8442-B260-37E00BAADDD5}" type="presParOf" srcId="{F74669A1-D321-054C-A8E7-80C5D3702CDF}" destId="{3A6F6312-5A79-E748-BC68-C53D08D7436C}" srcOrd="9"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المالكون للشركة</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 sz="1600" dirty="0">
              <a:latin typeface="Alexandria" pitchFamily="2" charset="-78"/>
              <a:cs typeface="Alexandria" pitchFamily="2" charset="-78"/>
            </a:rPr>
            <a:t>اذا كانوا مهتمين فقط بضمان أن الشركة مربحة باستمرار، فسيتم نقل التأثير والمسؤولية عن القرارات إلى مجلس الإدارة.</a:t>
          </a:r>
          <a:endParaRPr lang="en-US" sz="16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SA" sz="1600" dirty="0">
              <a:latin typeface="Alexandria" pitchFamily="2" charset="-78"/>
              <a:cs typeface="Alexandria" pitchFamily="2" charset="-78"/>
            </a:rPr>
            <a:t>قد </a:t>
          </a:r>
          <a:r>
            <a:rPr lang="ar" sz="1600" dirty="0">
              <a:latin typeface="Alexandria" pitchFamily="2" charset="-78"/>
              <a:cs typeface="Alexandria" pitchFamily="2" charset="-78"/>
            </a:rPr>
            <a:t>يؤثر أصحاب الشركة أيضًا بشكل مباشر على القرارات إذا كانوا مهتمين بضمان توافق أفكارها الأساسية مع جميع العمليات والمنتجات والخدمات </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3"/>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3"/>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2"/>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3"/>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2"/>
      <dgm:spPr/>
    </dgm:pt>
    <dgm:pt modelId="{37FC4EF3-1522-BA4F-9056-99158E684A63}" type="pres">
      <dgm:prSet presAssocID="{758B032C-B96F-C642-96B5-FED0C59B50E5}"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مجلس الادارة</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 sz="1600" dirty="0">
              <a:latin typeface="Alexandria" pitchFamily="2" charset="-78"/>
              <a:cs typeface="Alexandria" pitchFamily="2" charset="-78"/>
            </a:rPr>
            <a:t>هم أصحاب المصلحة الداخليون المسؤولون عن رؤية المؤسسة والقرارات وتنفيذها .</a:t>
          </a:r>
          <a:endParaRPr lang="en-US" sz="16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مسؤولون عن القيمة السوقية للشركة، والتي تؤثر على قراراتهم.</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EDBF9AA6-B3A8-1C49-B65A-4D9F50732FD1}">
      <dgm:prSet phldrT="[Text]" custT="1"/>
      <dgm:spPr/>
      <dgm:t>
        <a:bodyPr/>
        <a:lstStyle/>
        <a:p>
          <a:pPr rtl="1">
            <a:lnSpc>
              <a:spcPct val="200000"/>
            </a:lnSpc>
          </a:pPr>
          <a:r>
            <a:rPr lang="ar" sz="1600" dirty="0">
              <a:latin typeface="Alexandria" pitchFamily="2" charset="-78"/>
              <a:cs typeface="Alexandria" pitchFamily="2" charset="-78"/>
            </a:rPr>
            <a:t>قد يؤثر أصحاب الشركة أيضًا بشكل مباشر على القرارات إذا كانوا مهتمين بضمان توافق أفكارها الأساسية مع جميع العمليات والمنتجات والخدمات الداخلية والخارجية.</a:t>
          </a:r>
          <a:endParaRPr lang="en-US" sz="1600" dirty="0">
            <a:latin typeface="Alexandria" pitchFamily="2" charset="-78"/>
            <a:cs typeface="Alexandria" pitchFamily="2" charset="-78"/>
          </a:endParaRPr>
        </a:p>
      </dgm:t>
    </dgm:pt>
    <dgm:pt modelId="{B7833F86-D9A5-D349-AAE9-5C51F8C81BE3}" type="par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D2752CA4-AB9A-ED47-A129-C5ECE30B9413}" type="sib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4"/>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4"/>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3"/>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4"/>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3"/>
      <dgm:spPr/>
    </dgm:pt>
    <dgm:pt modelId="{37FC4EF3-1522-BA4F-9056-99158E684A63}" type="pres">
      <dgm:prSet presAssocID="{758B032C-B96F-C642-96B5-FED0C59B50E5}" presName="vertSpace2b" presStyleCnt="0"/>
      <dgm:spPr/>
    </dgm:pt>
    <dgm:pt modelId="{780F9923-38AD-E841-9830-80877FC9B155}" type="pres">
      <dgm:prSet presAssocID="{EDBF9AA6-B3A8-1C49-B65A-4D9F50732FD1}" presName="horz2" presStyleCnt="0"/>
      <dgm:spPr/>
    </dgm:pt>
    <dgm:pt modelId="{D76F3555-A8FB-FD46-B6C4-C4FEC07B2D03}" type="pres">
      <dgm:prSet presAssocID="{EDBF9AA6-B3A8-1C49-B65A-4D9F50732FD1}" presName="horzSpace2" presStyleCnt="0"/>
      <dgm:spPr/>
    </dgm:pt>
    <dgm:pt modelId="{3ABBA287-C09B-A04E-813B-D133674010A4}" type="pres">
      <dgm:prSet presAssocID="{EDBF9AA6-B3A8-1C49-B65A-4D9F50732FD1}" presName="tx2" presStyleLbl="revTx" presStyleIdx="3" presStyleCnt="4"/>
      <dgm:spPr/>
    </dgm:pt>
    <dgm:pt modelId="{F912713A-BA21-C141-952D-9CBBC66E289D}" type="pres">
      <dgm:prSet presAssocID="{EDBF9AA6-B3A8-1C49-B65A-4D9F50732FD1}" presName="vert2" presStyleCnt="0"/>
      <dgm:spPr/>
    </dgm:pt>
    <dgm:pt modelId="{A7C7D879-5AD1-1241-B83D-E5D2E0FB09D9}" type="pres">
      <dgm:prSet presAssocID="{EDBF9AA6-B3A8-1C49-B65A-4D9F50732FD1}" presName="thinLine2b" presStyleLbl="callout" presStyleIdx="2" presStyleCnt="3"/>
      <dgm:spPr/>
    </dgm:pt>
    <dgm:pt modelId="{3A6F6312-5A79-E748-BC68-C53D08D7436C}" type="pres">
      <dgm:prSet presAssocID="{EDBF9AA6-B3A8-1C49-B65A-4D9F50732FD1}"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CB3F5561-F0B7-A64B-9598-BE8373FCD142}" type="presOf" srcId="{EDBF9AA6-B3A8-1C49-B65A-4D9F50732FD1}" destId="{3ABBA287-C09B-A04E-813B-D133674010A4}"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330770D1-A6F0-D14E-895F-560C3F6BF151}" srcId="{9A742245-ADE4-DD42-B306-99A426160953}" destId="{EDBF9AA6-B3A8-1C49-B65A-4D9F50732FD1}" srcOrd="2" destOrd="0" parTransId="{B7833F86-D9A5-D349-AAE9-5C51F8C81BE3}" sibTransId="{D2752CA4-AB9A-ED47-A129-C5ECE30B9413}"/>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 modelId="{301DFC5C-6F41-F142-83A2-1FC739516C29}" type="presParOf" srcId="{F74669A1-D321-054C-A8E7-80C5D3702CDF}" destId="{780F9923-38AD-E841-9830-80877FC9B155}" srcOrd="7" destOrd="0" presId="urn:microsoft.com/office/officeart/2008/layout/LinedList"/>
    <dgm:cxn modelId="{45BC3D38-D76C-1646-B076-947697BECED7}" type="presParOf" srcId="{780F9923-38AD-E841-9830-80877FC9B155}" destId="{D76F3555-A8FB-FD46-B6C4-C4FEC07B2D03}" srcOrd="0" destOrd="0" presId="urn:microsoft.com/office/officeart/2008/layout/LinedList"/>
    <dgm:cxn modelId="{6314FCD4-F07F-DD45-A3F1-7F0CBE50FD7E}" type="presParOf" srcId="{780F9923-38AD-E841-9830-80877FC9B155}" destId="{3ABBA287-C09B-A04E-813B-D133674010A4}" srcOrd="1" destOrd="0" presId="urn:microsoft.com/office/officeart/2008/layout/LinedList"/>
    <dgm:cxn modelId="{DE05CEEB-2EED-DA47-B207-E8F213793C44}" type="presParOf" srcId="{780F9923-38AD-E841-9830-80877FC9B155}" destId="{F912713A-BA21-C141-952D-9CBBC66E289D}" srcOrd="2" destOrd="0" presId="urn:microsoft.com/office/officeart/2008/layout/LinedList"/>
    <dgm:cxn modelId="{C282F763-9A53-9143-B7F0-FE4796D7A1CC}" type="presParOf" srcId="{F74669A1-D321-054C-A8E7-80C5D3702CDF}" destId="{A7C7D879-5AD1-1241-B83D-E5D2E0FB09D9}" srcOrd="8" destOrd="0" presId="urn:microsoft.com/office/officeart/2008/layout/LinedList"/>
    <dgm:cxn modelId="{FCEB812D-A1C8-8442-B260-37E00BAADDD5}" type="presParOf" srcId="{F74669A1-D321-054C-A8E7-80C5D3702CDF}" destId="{3A6F6312-5A79-E748-BC68-C53D08D7436C}" srcOrd="9"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المديرون</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 sz="1600" dirty="0">
              <a:latin typeface="Alexandria" pitchFamily="2" charset="-78"/>
              <a:cs typeface="Alexandria" pitchFamily="2" charset="-78"/>
            </a:rPr>
            <a:t>يمكنهم أيضًا التأثير على القرارات التكتيكية وتحديد الأهداف</a:t>
          </a:r>
          <a:endParaRPr lang="en-US" sz="16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مصلحتهم هي عدم التعرض لخطر تقليص حجم العمل، وظروف العمل الجيدة، والأجور اللائقة، والمكافآت مقابل العمل الجيد في أقسامهم..</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3"/>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3"/>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2"/>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3"/>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2"/>
      <dgm:spPr/>
    </dgm:pt>
    <dgm:pt modelId="{37FC4EF3-1522-BA4F-9056-99158E684A63}" type="pres">
      <dgm:prSet presAssocID="{758B032C-B96F-C642-96B5-FED0C59B50E5}"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الموظفون</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 sz="1600" dirty="0">
              <a:latin typeface="Alexandria" pitchFamily="2" charset="-78"/>
              <a:cs typeface="Alexandria" pitchFamily="2" charset="-78"/>
            </a:rPr>
            <a:t>يحتاج الموظفون إلى الثقة في صاحب العمل بدلاً من البحث عن وظائف شاغرة في شركات أخرى.</a:t>
          </a:r>
          <a:endParaRPr lang="en-US" sz="16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ولذلك فإن مصلحة الموظفين تكون في غياب مخاطر التقليص، وظروف العمل الجيدة، والأجور المستقرة، والمكافآت.</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3"/>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3"/>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2"/>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3"/>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2"/>
      <dgm:spPr/>
    </dgm:pt>
    <dgm:pt modelId="{37FC4EF3-1522-BA4F-9056-99158E684A63}" type="pres">
      <dgm:prSet presAssocID="{758B032C-B96F-C642-96B5-FED0C59B50E5}"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العملاء</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 sz="1600" dirty="0">
              <a:latin typeface="Alexandria" pitchFamily="2" charset="-78"/>
              <a:cs typeface="Alexandria" pitchFamily="2" charset="-78"/>
            </a:rPr>
            <a:t>لا يكون للعملاء الأفراد تأثير مباشر على قرارات الشركة، على الرغم من وجود بعض الاستثناءات الجيدة.</a:t>
          </a:r>
          <a:endParaRPr lang="en-US" sz="16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يُظهر العملاء بشكل جماعي مدى نجاح قرارات الشركة من خلال انفاق أموالهم على خدمات ومنتجات المؤسسة، مما يسمح للشركة توزيع منتجاتها وخدماتها.</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EDBF9AA6-B3A8-1C49-B65A-4D9F50732FD1}">
      <dgm:prSet phldrT="[Text]" custT="1"/>
      <dgm:spPr/>
      <dgm:t>
        <a:bodyPr/>
        <a:lstStyle/>
        <a:p>
          <a:pPr rtl="1">
            <a:lnSpc>
              <a:spcPct val="200000"/>
            </a:lnSpc>
          </a:pPr>
          <a:r>
            <a:rPr lang="ar" sz="1600" dirty="0">
              <a:latin typeface="Alexandria" pitchFamily="2" charset="-78"/>
              <a:cs typeface="Alexandria" pitchFamily="2" charset="-78"/>
            </a:rPr>
            <a:t>من الضروري النظر إلى اهتمامات العميل، والتي تتمثل في الجودة العالية لمنتجات الشركة وخدماتها وتوافرها وأهميتها.</a:t>
          </a:r>
          <a:endParaRPr lang="en-US" sz="1600" dirty="0">
            <a:latin typeface="Alexandria" pitchFamily="2" charset="-78"/>
            <a:cs typeface="Alexandria" pitchFamily="2" charset="-78"/>
          </a:endParaRPr>
        </a:p>
      </dgm:t>
    </dgm:pt>
    <dgm:pt modelId="{B7833F86-D9A5-D349-AAE9-5C51F8C81BE3}" type="par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D2752CA4-AB9A-ED47-A129-C5ECE30B9413}" type="sib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4"/>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4"/>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3"/>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4"/>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3"/>
      <dgm:spPr/>
    </dgm:pt>
    <dgm:pt modelId="{37FC4EF3-1522-BA4F-9056-99158E684A63}" type="pres">
      <dgm:prSet presAssocID="{758B032C-B96F-C642-96B5-FED0C59B50E5}" presName="vertSpace2b" presStyleCnt="0"/>
      <dgm:spPr/>
    </dgm:pt>
    <dgm:pt modelId="{780F9923-38AD-E841-9830-80877FC9B155}" type="pres">
      <dgm:prSet presAssocID="{EDBF9AA6-B3A8-1C49-B65A-4D9F50732FD1}" presName="horz2" presStyleCnt="0"/>
      <dgm:spPr/>
    </dgm:pt>
    <dgm:pt modelId="{D76F3555-A8FB-FD46-B6C4-C4FEC07B2D03}" type="pres">
      <dgm:prSet presAssocID="{EDBF9AA6-B3A8-1C49-B65A-4D9F50732FD1}" presName="horzSpace2" presStyleCnt="0"/>
      <dgm:spPr/>
    </dgm:pt>
    <dgm:pt modelId="{3ABBA287-C09B-A04E-813B-D133674010A4}" type="pres">
      <dgm:prSet presAssocID="{EDBF9AA6-B3A8-1C49-B65A-4D9F50732FD1}" presName="tx2" presStyleLbl="revTx" presStyleIdx="3" presStyleCnt="4"/>
      <dgm:spPr/>
    </dgm:pt>
    <dgm:pt modelId="{F912713A-BA21-C141-952D-9CBBC66E289D}" type="pres">
      <dgm:prSet presAssocID="{EDBF9AA6-B3A8-1C49-B65A-4D9F50732FD1}" presName="vert2" presStyleCnt="0"/>
      <dgm:spPr/>
    </dgm:pt>
    <dgm:pt modelId="{A7C7D879-5AD1-1241-B83D-E5D2E0FB09D9}" type="pres">
      <dgm:prSet presAssocID="{EDBF9AA6-B3A8-1C49-B65A-4D9F50732FD1}" presName="thinLine2b" presStyleLbl="callout" presStyleIdx="2" presStyleCnt="3"/>
      <dgm:spPr/>
    </dgm:pt>
    <dgm:pt modelId="{3A6F6312-5A79-E748-BC68-C53D08D7436C}" type="pres">
      <dgm:prSet presAssocID="{EDBF9AA6-B3A8-1C49-B65A-4D9F50732FD1}"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CB3F5561-F0B7-A64B-9598-BE8373FCD142}" type="presOf" srcId="{EDBF9AA6-B3A8-1C49-B65A-4D9F50732FD1}" destId="{3ABBA287-C09B-A04E-813B-D133674010A4}"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330770D1-A6F0-D14E-895F-560C3F6BF151}" srcId="{9A742245-ADE4-DD42-B306-99A426160953}" destId="{EDBF9AA6-B3A8-1C49-B65A-4D9F50732FD1}" srcOrd="2" destOrd="0" parTransId="{B7833F86-D9A5-D349-AAE9-5C51F8C81BE3}" sibTransId="{D2752CA4-AB9A-ED47-A129-C5ECE30B9413}"/>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 modelId="{301DFC5C-6F41-F142-83A2-1FC739516C29}" type="presParOf" srcId="{F74669A1-D321-054C-A8E7-80C5D3702CDF}" destId="{780F9923-38AD-E841-9830-80877FC9B155}" srcOrd="7" destOrd="0" presId="urn:microsoft.com/office/officeart/2008/layout/LinedList"/>
    <dgm:cxn modelId="{45BC3D38-D76C-1646-B076-947697BECED7}" type="presParOf" srcId="{780F9923-38AD-E841-9830-80877FC9B155}" destId="{D76F3555-A8FB-FD46-B6C4-C4FEC07B2D03}" srcOrd="0" destOrd="0" presId="urn:microsoft.com/office/officeart/2008/layout/LinedList"/>
    <dgm:cxn modelId="{6314FCD4-F07F-DD45-A3F1-7F0CBE50FD7E}" type="presParOf" srcId="{780F9923-38AD-E841-9830-80877FC9B155}" destId="{3ABBA287-C09B-A04E-813B-D133674010A4}" srcOrd="1" destOrd="0" presId="urn:microsoft.com/office/officeart/2008/layout/LinedList"/>
    <dgm:cxn modelId="{DE05CEEB-2EED-DA47-B207-E8F213793C44}" type="presParOf" srcId="{780F9923-38AD-E841-9830-80877FC9B155}" destId="{F912713A-BA21-C141-952D-9CBBC66E289D}" srcOrd="2" destOrd="0" presId="urn:microsoft.com/office/officeart/2008/layout/LinedList"/>
    <dgm:cxn modelId="{C282F763-9A53-9143-B7F0-FE4796D7A1CC}" type="presParOf" srcId="{F74669A1-D321-054C-A8E7-80C5D3702CDF}" destId="{A7C7D879-5AD1-1241-B83D-E5D2E0FB09D9}" srcOrd="8" destOrd="0" presId="urn:microsoft.com/office/officeart/2008/layout/LinedList"/>
    <dgm:cxn modelId="{FCEB812D-A1C8-8442-B260-37E00BAADDD5}" type="presParOf" srcId="{F74669A1-D321-054C-A8E7-80C5D3702CDF}" destId="{3A6F6312-5A79-E748-BC68-C53D08D7436C}" srcOrd="9"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المجتمعات المحلية</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SA" sz="1600" kern="1200" dirty="0">
              <a:solidFill>
                <a:prstClr val="black">
                  <a:hueOff val="0"/>
                  <a:satOff val="0"/>
                  <a:lumOff val="0"/>
                  <a:alphaOff val="0"/>
                </a:prstClr>
              </a:solidFill>
              <a:latin typeface="Alexandria" pitchFamily="2" charset="-78"/>
              <a:ea typeface="+mn-ea"/>
              <a:cs typeface="Alexandria" pitchFamily="2" charset="-78"/>
            </a:rPr>
            <a:t>المجتمعات المحلية </a:t>
          </a:r>
          <a:r>
            <a:rPr lang="ar" sz="1600" kern="1200" dirty="0">
              <a:latin typeface="Alexandria" pitchFamily="2" charset="-78"/>
              <a:cs typeface="Alexandria" pitchFamily="2" charset="-78"/>
            </a:rPr>
            <a:t>لا تؤثر بشكل مباشر على قرارات الشركة، إلا أنها قد تستمر في التأثير على الشركة من خلال إجراءات الدعم والرفض للمؤسسة.</a:t>
          </a:r>
          <a:endParaRPr lang="en-US" sz="1600" kern="12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ويثمثل اهتمام المجتمع المحلي بالمؤسسة في أنها لا تؤثر سلبًا على حياتهم في شكل أضرار بيئية، أو زيادة في حركة المرور، وما إلى ذلك.</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EDBF9AA6-B3A8-1C49-B65A-4D9F50732FD1}">
      <dgm:prSet phldrT="[Text]" custT="1"/>
      <dgm:spPr/>
      <dgm:t>
        <a:bodyPr/>
        <a:lstStyle/>
        <a:p>
          <a:pPr rtl="1">
            <a:lnSpc>
              <a:spcPct val="200000"/>
            </a:lnSpc>
          </a:pPr>
          <a:r>
            <a:rPr lang="ar" sz="1600" dirty="0">
              <a:latin typeface="Alexandria" pitchFamily="2" charset="-78"/>
              <a:cs typeface="Alexandria" pitchFamily="2" charset="-78"/>
            </a:rPr>
            <a:t>وفي نفس الوقت قد يتمثل اهتمامهم في دور المؤسسة في تحقيق الفائدة للمجتمع وفتح أعمال تجارية مربحة وما إلى ذلك.</a:t>
          </a:r>
          <a:endParaRPr lang="en-US" sz="1600" dirty="0">
            <a:latin typeface="Alexandria" pitchFamily="2" charset="-78"/>
            <a:cs typeface="Alexandria" pitchFamily="2" charset="-78"/>
          </a:endParaRPr>
        </a:p>
      </dgm:t>
    </dgm:pt>
    <dgm:pt modelId="{B7833F86-D9A5-D349-AAE9-5C51F8C81BE3}" type="par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D2752CA4-AB9A-ED47-A129-C5ECE30B9413}" type="sib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4"/>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4"/>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3"/>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4"/>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3"/>
      <dgm:spPr/>
    </dgm:pt>
    <dgm:pt modelId="{37FC4EF3-1522-BA4F-9056-99158E684A63}" type="pres">
      <dgm:prSet presAssocID="{758B032C-B96F-C642-96B5-FED0C59B50E5}" presName="vertSpace2b" presStyleCnt="0"/>
      <dgm:spPr/>
    </dgm:pt>
    <dgm:pt modelId="{780F9923-38AD-E841-9830-80877FC9B155}" type="pres">
      <dgm:prSet presAssocID="{EDBF9AA6-B3A8-1C49-B65A-4D9F50732FD1}" presName="horz2" presStyleCnt="0"/>
      <dgm:spPr/>
    </dgm:pt>
    <dgm:pt modelId="{D76F3555-A8FB-FD46-B6C4-C4FEC07B2D03}" type="pres">
      <dgm:prSet presAssocID="{EDBF9AA6-B3A8-1C49-B65A-4D9F50732FD1}" presName="horzSpace2" presStyleCnt="0"/>
      <dgm:spPr/>
    </dgm:pt>
    <dgm:pt modelId="{3ABBA287-C09B-A04E-813B-D133674010A4}" type="pres">
      <dgm:prSet presAssocID="{EDBF9AA6-B3A8-1C49-B65A-4D9F50732FD1}" presName="tx2" presStyleLbl="revTx" presStyleIdx="3" presStyleCnt="4"/>
      <dgm:spPr/>
    </dgm:pt>
    <dgm:pt modelId="{F912713A-BA21-C141-952D-9CBBC66E289D}" type="pres">
      <dgm:prSet presAssocID="{EDBF9AA6-B3A8-1C49-B65A-4D9F50732FD1}" presName="vert2" presStyleCnt="0"/>
      <dgm:spPr/>
    </dgm:pt>
    <dgm:pt modelId="{A7C7D879-5AD1-1241-B83D-E5D2E0FB09D9}" type="pres">
      <dgm:prSet presAssocID="{EDBF9AA6-B3A8-1C49-B65A-4D9F50732FD1}" presName="thinLine2b" presStyleLbl="callout" presStyleIdx="2" presStyleCnt="3"/>
      <dgm:spPr/>
    </dgm:pt>
    <dgm:pt modelId="{3A6F6312-5A79-E748-BC68-C53D08D7436C}" type="pres">
      <dgm:prSet presAssocID="{EDBF9AA6-B3A8-1C49-B65A-4D9F50732FD1}"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CB3F5561-F0B7-A64B-9598-BE8373FCD142}" type="presOf" srcId="{EDBF9AA6-B3A8-1C49-B65A-4D9F50732FD1}" destId="{3ABBA287-C09B-A04E-813B-D133674010A4}"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330770D1-A6F0-D14E-895F-560C3F6BF151}" srcId="{9A742245-ADE4-DD42-B306-99A426160953}" destId="{EDBF9AA6-B3A8-1C49-B65A-4D9F50732FD1}" srcOrd="2" destOrd="0" parTransId="{B7833F86-D9A5-D349-AAE9-5C51F8C81BE3}" sibTransId="{D2752CA4-AB9A-ED47-A129-C5ECE30B9413}"/>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 modelId="{301DFC5C-6F41-F142-83A2-1FC739516C29}" type="presParOf" srcId="{F74669A1-D321-054C-A8E7-80C5D3702CDF}" destId="{780F9923-38AD-E841-9830-80877FC9B155}" srcOrd="7" destOrd="0" presId="urn:microsoft.com/office/officeart/2008/layout/LinedList"/>
    <dgm:cxn modelId="{45BC3D38-D76C-1646-B076-947697BECED7}" type="presParOf" srcId="{780F9923-38AD-E841-9830-80877FC9B155}" destId="{D76F3555-A8FB-FD46-B6C4-C4FEC07B2D03}" srcOrd="0" destOrd="0" presId="urn:microsoft.com/office/officeart/2008/layout/LinedList"/>
    <dgm:cxn modelId="{6314FCD4-F07F-DD45-A3F1-7F0CBE50FD7E}" type="presParOf" srcId="{780F9923-38AD-E841-9830-80877FC9B155}" destId="{3ABBA287-C09B-A04E-813B-D133674010A4}" srcOrd="1" destOrd="0" presId="urn:microsoft.com/office/officeart/2008/layout/LinedList"/>
    <dgm:cxn modelId="{DE05CEEB-2EED-DA47-B207-E8F213793C44}" type="presParOf" srcId="{780F9923-38AD-E841-9830-80877FC9B155}" destId="{F912713A-BA21-C141-952D-9CBBC66E289D}" srcOrd="2" destOrd="0" presId="urn:microsoft.com/office/officeart/2008/layout/LinedList"/>
    <dgm:cxn modelId="{C282F763-9A53-9143-B7F0-FE4796D7A1CC}" type="presParOf" srcId="{F74669A1-D321-054C-A8E7-80C5D3702CDF}" destId="{A7C7D879-5AD1-1241-B83D-E5D2E0FB09D9}" srcOrd="8" destOrd="0" presId="urn:microsoft.com/office/officeart/2008/layout/LinedList"/>
    <dgm:cxn modelId="{FCEB812D-A1C8-8442-B260-37E00BAADDD5}" type="presParOf" srcId="{F74669A1-D321-054C-A8E7-80C5D3702CDF}" destId="{3A6F6312-5A79-E748-BC68-C53D08D7436C}" srcOrd="9"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الموردون</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8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8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SA" sz="1600" kern="1200" dirty="0">
              <a:solidFill>
                <a:prstClr val="black">
                  <a:hueOff val="0"/>
                  <a:satOff val="0"/>
                  <a:lumOff val="0"/>
                  <a:alphaOff val="0"/>
                </a:prstClr>
              </a:solidFill>
              <a:latin typeface="Alexandria" pitchFamily="2" charset="-78"/>
              <a:ea typeface="+mn-ea"/>
              <a:cs typeface="Alexandria" pitchFamily="2" charset="-78"/>
            </a:rPr>
            <a:t>ويتوقف نمو أي مؤسسة على حجم الموردين الذين يتعاملون معهم وجودة الاتصالات والسلع والخدمات المتبادلة بينهم .</a:t>
          </a:r>
          <a:endParaRPr lang="en-US" sz="1600" kern="12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8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8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يتحمل الموردون مسؤولية نمو الشركة، مما يمنحهم المزيد من الطلبات والأرباح والإنتاج الأرخص.</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8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8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3"/>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3"/>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2"/>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3"/>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2"/>
      <dgm:spPr/>
    </dgm:pt>
    <dgm:pt modelId="{37FC4EF3-1522-BA4F-9056-99158E684A63}" type="pres">
      <dgm:prSet presAssocID="{758B032C-B96F-C642-96B5-FED0C59B50E5}"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150000"/>
            </a:lnSpc>
          </a:pPr>
          <a:r>
            <a:rPr lang="ar-SA" sz="1800" b="1" u="sng" dirty="0">
              <a:solidFill>
                <a:srgbClr val="00AEEF"/>
              </a:solidFill>
              <a:latin typeface="Alexandria" pitchFamily="2" charset="-78"/>
              <a:cs typeface="Alexandria" pitchFamily="2" charset="-78"/>
            </a:rPr>
            <a:t>الحكومة</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150000"/>
            </a:lnSpc>
          </a:pPr>
          <a:endParaRPr lang="en-US" sz="18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150000"/>
            </a:lnSpc>
          </a:pPr>
          <a:endParaRPr lang="en-US" sz="1800">
            <a:latin typeface="Alexandria" pitchFamily="2" charset="-78"/>
            <a:cs typeface="Alexandria" pitchFamily="2" charset="-78"/>
          </a:endParaRPr>
        </a:p>
      </dgm:t>
    </dgm:pt>
    <dgm:pt modelId="{29D4D1F6-59E8-D745-AE44-4D0262520BFB}">
      <dgm:prSet phldrT="[Text]" custT="1"/>
      <dgm:spPr/>
      <dgm:t>
        <a:bodyPr/>
        <a:lstStyle/>
        <a:p>
          <a:pPr rtl="1">
            <a:lnSpc>
              <a:spcPct val="150000"/>
            </a:lnSpc>
          </a:pPr>
          <a:r>
            <a:rPr lang="ar" sz="1600" kern="1200" dirty="0">
              <a:solidFill>
                <a:prstClr val="black">
                  <a:hueOff val="0"/>
                  <a:satOff val="0"/>
                  <a:lumOff val="0"/>
                  <a:alphaOff val="0"/>
                </a:prstClr>
              </a:solidFill>
              <a:latin typeface="Alexandria" pitchFamily="2" charset="-78"/>
              <a:ea typeface="+mn-ea"/>
              <a:cs typeface="Alexandria" pitchFamily="2" charset="-78"/>
            </a:rPr>
            <a:t>كلما زادت الأرباح زادت الضرائب.</a:t>
          </a:r>
          <a:endParaRPr lang="en-US" sz="1600" kern="12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150000"/>
            </a:lnSpc>
          </a:pPr>
          <a:endParaRPr lang="en-US" sz="18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150000"/>
            </a:lnSpc>
          </a:pPr>
          <a:endParaRPr lang="en-US" sz="1800">
            <a:latin typeface="Alexandria" pitchFamily="2" charset="-78"/>
            <a:cs typeface="Alexandria" pitchFamily="2" charset="-78"/>
          </a:endParaRPr>
        </a:p>
      </dgm:t>
    </dgm:pt>
    <dgm:pt modelId="{758B032C-B96F-C642-96B5-FED0C59B50E5}">
      <dgm:prSet phldrT="[Text]" custT="1"/>
      <dgm:spPr/>
      <dgm:t>
        <a:bodyPr/>
        <a:lstStyle/>
        <a:p>
          <a:pPr rtl="1">
            <a:lnSpc>
              <a:spcPct val="150000"/>
            </a:lnSpc>
          </a:pPr>
          <a:r>
            <a:rPr lang="ar" sz="1600" dirty="0">
              <a:latin typeface="Alexandria" pitchFamily="2" charset="-78"/>
              <a:cs typeface="Alexandria" pitchFamily="2" charset="-78"/>
            </a:rPr>
            <a:t>كلما توسعت الشركة، كلما خلقت المزيد من فرص العمل، مما يزيد من رفاهية المواطنين وقدرتهم الشرائية، مما يؤثر إيجابيا على الطلب على السلع والخدمات. من الشركات الأخرى.</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150000"/>
            </a:lnSpc>
          </a:pPr>
          <a:endParaRPr lang="en-US" sz="18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150000"/>
            </a:lnSpc>
          </a:pPr>
          <a:endParaRPr lang="en-US" sz="1800">
            <a:latin typeface="Alexandria" pitchFamily="2" charset="-78"/>
            <a:cs typeface="Alexandria" pitchFamily="2" charset="-78"/>
          </a:endParaRPr>
        </a:p>
      </dgm:t>
    </dgm:pt>
    <dgm:pt modelId="{EDBF9AA6-B3A8-1C49-B65A-4D9F50732FD1}">
      <dgm:prSet phldrT="[Text]" custT="1"/>
      <dgm:spPr/>
      <dgm:t>
        <a:bodyPr/>
        <a:lstStyle/>
        <a:p>
          <a:pPr rtl="1">
            <a:lnSpc>
              <a:spcPct val="150000"/>
            </a:lnSpc>
          </a:pPr>
          <a:endParaRPr lang="en-US" sz="1800" dirty="0">
            <a:latin typeface="Alexandria" pitchFamily="2" charset="-78"/>
            <a:cs typeface="Alexandria" pitchFamily="2" charset="-78"/>
          </a:endParaRPr>
        </a:p>
      </dgm:t>
    </dgm:pt>
    <dgm:pt modelId="{B7833F86-D9A5-D349-AAE9-5C51F8C81BE3}" type="parTrans" cxnId="{330770D1-A6F0-D14E-895F-560C3F6BF151}">
      <dgm:prSet/>
      <dgm:spPr/>
      <dgm:t>
        <a:bodyPr/>
        <a:lstStyle/>
        <a:p>
          <a:pPr>
            <a:lnSpc>
              <a:spcPct val="150000"/>
            </a:lnSpc>
          </a:pPr>
          <a:endParaRPr lang="en-US" sz="1800">
            <a:latin typeface="Alexandria" pitchFamily="2" charset="-78"/>
            <a:cs typeface="Alexandria" pitchFamily="2" charset="-78"/>
          </a:endParaRPr>
        </a:p>
      </dgm:t>
    </dgm:pt>
    <dgm:pt modelId="{D2752CA4-AB9A-ED47-A129-C5ECE30B9413}" type="sibTrans" cxnId="{330770D1-A6F0-D14E-895F-560C3F6BF151}">
      <dgm:prSet/>
      <dgm:spPr/>
      <dgm:t>
        <a:bodyPr/>
        <a:lstStyle/>
        <a:p>
          <a:pPr>
            <a:lnSpc>
              <a:spcPct val="150000"/>
            </a:lnSpc>
          </a:pPr>
          <a:endParaRPr lang="en-US" sz="1800">
            <a:latin typeface="Alexandria" pitchFamily="2" charset="-78"/>
            <a:cs typeface="Alexandria" pitchFamily="2" charset="-78"/>
          </a:endParaRPr>
        </a:p>
      </dgm:t>
    </dgm:pt>
    <dgm:pt modelId="{C9BC0C52-E93F-BF41-A7E3-D9E2A0E87B7B}">
      <dgm:prSet custT="1"/>
      <dgm:spPr/>
      <dgm:t>
        <a:bodyPr/>
        <a:lstStyle/>
        <a:p>
          <a:pPr rtl="1">
            <a:lnSpc>
              <a:spcPct val="150000"/>
            </a:lnSpc>
          </a:pPr>
          <a:r>
            <a:rPr lang="ar" sz="1600" dirty="0">
              <a:latin typeface="Alexandria" pitchFamily="2" charset="-78"/>
              <a:cs typeface="Alexandria" pitchFamily="2" charset="-78"/>
            </a:rPr>
            <a:t>إذا وفرت الحكومة الظروف اللازمة للنمو النشط للشركات، فإنها تجعل من المثير للآخرين أن ينشئوا شركاتهم الخاصة. وبهذه الطريقة، فإنه يخلق إثراء متبادل واتجاهات اقتصادية إيجابية.</a:t>
          </a:r>
          <a:endParaRPr lang="en-US" sz="1600" dirty="0">
            <a:latin typeface="Alexandria" pitchFamily="2" charset="-78"/>
            <a:cs typeface="Alexandria" pitchFamily="2" charset="-78"/>
          </a:endParaRPr>
        </a:p>
      </dgm:t>
    </dgm:pt>
    <dgm:pt modelId="{F1152DC3-8104-D240-82FE-D5D7EA516DF3}" type="parTrans" cxnId="{1814F504-FF87-A841-A723-1FFFD4290B3B}">
      <dgm:prSet/>
      <dgm:spPr/>
      <dgm:t>
        <a:bodyPr/>
        <a:lstStyle/>
        <a:p>
          <a:pPr>
            <a:lnSpc>
              <a:spcPct val="150000"/>
            </a:lnSpc>
          </a:pPr>
          <a:endParaRPr lang="en-US" sz="1800">
            <a:latin typeface="Alexandria" pitchFamily="2" charset="-78"/>
            <a:cs typeface="Alexandria" pitchFamily="2" charset="-78"/>
          </a:endParaRPr>
        </a:p>
      </dgm:t>
    </dgm:pt>
    <dgm:pt modelId="{417C070B-9853-A14A-A3AB-2CFEEF70FBD3}" type="sibTrans" cxnId="{1814F504-FF87-A841-A723-1FFFD4290B3B}">
      <dgm:prSet/>
      <dgm:spPr/>
      <dgm:t>
        <a:bodyPr/>
        <a:lstStyle/>
        <a:p>
          <a:pPr>
            <a:lnSpc>
              <a:spcPct val="150000"/>
            </a:lnSpc>
          </a:pPr>
          <a:endParaRPr lang="en-US" sz="18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2"/>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5" custLinFactNeighborY="3915"/>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5" custLinFactNeighborX="96679"/>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3"/>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5" custScaleX="196328" custScaleY="252100" custLinFactNeighborY="3688"/>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3"/>
      <dgm:spPr/>
    </dgm:pt>
    <dgm:pt modelId="{37FC4EF3-1522-BA4F-9056-99158E684A63}" type="pres">
      <dgm:prSet presAssocID="{758B032C-B96F-C642-96B5-FED0C59B50E5}" presName="vertSpace2b" presStyleCnt="0"/>
      <dgm:spPr/>
    </dgm:pt>
    <dgm:pt modelId="{780F9923-38AD-E841-9830-80877FC9B155}" type="pres">
      <dgm:prSet presAssocID="{EDBF9AA6-B3A8-1C49-B65A-4D9F50732FD1}" presName="horz2" presStyleCnt="0"/>
      <dgm:spPr/>
    </dgm:pt>
    <dgm:pt modelId="{D76F3555-A8FB-FD46-B6C4-C4FEC07B2D03}" type="pres">
      <dgm:prSet presAssocID="{EDBF9AA6-B3A8-1C49-B65A-4D9F50732FD1}" presName="horzSpace2" presStyleCnt="0"/>
      <dgm:spPr/>
    </dgm:pt>
    <dgm:pt modelId="{3ABBA287-C09B-A04E-813B-D133674010A4}" type="pres">
      <dgm:prSet presAssocID="{EDBF9AA6-B3A8-1C49-B65A-4D9F50732FD1}" presName="tx2" presStyleLbl="revTx" presStyleIdx="3" presStyleCnt="5" custScaleX="107484" custLinFactNeighborX="81793"/>
      <dgm:spPr/>
    </dgm:pt>
    <dgm:pt modelId="{F912713A-BA21-C141-952D-9CBBC66E289D}" type="pres">
      <dgm:prSet presAssocID="{EDBF9AA6-B3A8-1C49-B65A-4D9F50732FD1}" presName="vert2" presStyleCnt="0"/>
      <dgm:spPr/>
    </dgm:pt>
    <dgm:pt modelId="{A7C7D879-5AD1-1241-B83D-E5D2E0FB09D9}" type="pres">
      <dgm:prSet presAssocID="{EDBF9AA6-B3A8-1C49-B65A-4D9F50732FD1}" presName="thinLine2b" presStyleLbl="callout" presStyleIdx="2" presStyleCnt="3"/>
      <dgm:spPr/>
    </dgm:pt>
    <dgm:pt modelId="{3A6F6312-5A79-E748-BC68-C53D08D7436C}" type="pres">
      <dgm:prSet presAssocID="{EDBF9AA6-B3A8-1C49-B65A-4D9F50732FD1}" presName="vertSpace2b" presStyleCnt="0"/>
      <dgm:spPr/>
    </dgm:pt>
    <dgm:pt modelId="{7CA71BB4-B92E-CE4F-9479-592C19C2EA8F}" type="pres">
      <dgm:prSet presAssocID="{C9BC0C52-E93F-BF41-A7E3-D9E2A0E87B7B}" presName="thickLine" presStyleLbl="alignNode1" presStyleIdx="1" presStyleCnt="2"/>
      <dgm:spPr/>
    </dgm:pt>
    <dgm:pt modelId="{41A673C2-3C8B-9842-9748-252FAF1D5500}" type="pres">
      <dgm:prSet presAssocID="{C9BC0C52-E93F-BF41-A7E3-D9E2A0E87B7B}" presName="horz1" presStyleCnt="0"/>
      <dgm:spPr/>
    </dgm:pt>
    <dgm:pt modelId="{B738B02E-0447-BF45-AC5A-C978FF450169}" type="pres">
      <dgm:prSet presAssocID="{C9BC0C52-E93F-BF41-A7E3-D9E2A0E87B7B}" presName="tx1" presStyleLbl="revTx" presStyleIdx="4" presStyleCnt="5" custScaleX="356615" custLinFactX="44096" custLinFactNeighborX="100000"/>
      <dgm:spPr/>
    </dgm:pt>
    <dgm:pt modelId="{F29EE870-F10A-FC4A-AC3D-AA456B529394}" type="pres">
      <dgm:prSet presAssocID="{C9BC0C52-E93F-BF41-A7E3-D9E2A0E87B7B}" presName="vert1" presStyleCnt="0"/>
      <dgm:spPr/>
    </dgm:pt>
  </dgm:ptLst>
  <dgm:cxnLst>
    <dgm:cxn modelId="{1814F504-FF87-A841-A723-1FFFD4290B3B}" srcId="{BA9B553D-D292-0049-9332-C574EDCFAE31}" destId="{C9BC0C52-E93F-BF41-A7E3-D9E2A0E87B7B}" srcOrd="1" destOrd="0" parTransId="{F1152DC3-8104-D240-82FE-D5D7EA516DF3}" sibTransId="{417C070B-9853-A14A-A3AB-2CFEEF70FBD3}"/>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CFC34155-4B18-1E4E-A310-0148133F687D}" type="presOf" srcId="{C9BC0C52-E93F-BF41-A7E3-D9E2A0E87B7B}" destId="{B738B02E-0447-BF45-AC5A-C978FF450169}" srcOrd="0" destOrd="0" presId="urn:microsoft.com/office/officeart/2008/layout/LinedList"/>
    <dgm:cxn modelId="{CB3F5561-F0B7-A64B-9598-BE8373FCD142}" type="presOf" srcId="{EDBF9AA6-B3A8-1C49-B65A-4D9F50732FD1}" destId="{3ABBA287-C09B-A04E-813B-D133674010A4}"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330770D1-A6F0-D14E-895F-560C3F6BF151}" srcId="{9A742245-ADE4-DD42-B306-99A426160953}" destId="{EDBF9AA6-B3A8-1C49-B65A-4D9F50732FD1}" srcOrd="2" destOrd="0" parTransId="{B7833F86-D9A5-D349-AAE9-5C51F8C81BE3}" sibTransId="{D2752CA4-AB9A-ED47-A129-C5ECE30B9413}"/>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 modelId="{301DFC5C-6F41-F142-83A2-1FC739516C29}" type="presParOf" srcId="{F74669A1-D321-054C-A8E7-80C5D3702CDF}" destId="{780F9923-38AD-E841-9830-80877FC9B155}" srcOrd="7" destOrd="0" presId="urn:microsoft.com/office/officeart/2008/layout/LinedList"/>
    <dgm:cxn modelId="{45BC3D38-D76C-1646-B076-947697BECED7}" type="presParOf" srcId="{780F9923-38AD-E841-9830-80877FC9B155}" destId="{D76F3555-A8FB-FD46-B6C4-C4FEC07B2D03}" srcOrd="0" destOrd="0" presId="urn:microsoft.com/office/officeart/2008/layout/LinedList"/>
    <dgm:cxn modelId="{6314FCD4-F07F-DD45-A3F1-7F0CBE50FD7E}" type="presParOf" srcId="{780F9923-38AD-E841-9830-80877FC9B155}" destId="{3ABBA287-C09B-A04E-813B-D133674010A4}" srcOrd="1" destOrd="0" presId="urn:microsoft.com/office/officeart/2008/layout/LinedList"/>
    <dgm:cxn modelId="{DE05CEEB-2EED-DA47-B207-E8F213793C44}" type="presParOf" srcId="{780F9923-38AD-E841-9830-80877FC9B155}" destId="{F912713A-BA21-C141-952D-9CBBC66E289D}" srcOrd="2" destOrd="0" presId="urn:microsoft.com/office/officeart/2008/layout/LinedList"/>
    <dgm:cxn modelId="{C282F763-9A53-9143-B7F0-FE4796D7A1CC}" type="presParOf" srcId="{F74669A1-D321-054C-A8E7-80C5D3702CDF}" destId="{A7C7D879-5AD1-1241-B83D-E5D2E0FB09D9}" srcOrd="8" destOrd="0" presId="urn:microsoft.com/office/officeart/2008/layout/LinedList"/>
    <dgm:cxn modelId="{FCEB812D-A1C8-8442-B260-37E00BAADDD5}" type="presParOf" srcId="{F74669A1-D321-054C-A8E7-80C5D3702CDF}" destId="{3A6F6312-5A79-E748-BC68-C53D08D7436C}" srcOrd="9" destOrd="0" presId="urn:microsoft.com/office/officeart/2008/layout/LinedList"/>
    <dgm:cxn modelId="{32759A1E-14AC-7040-A46F-44E064DAB613}" type="presParOf" srcId="{3ED53322-1F0B-A940-9AFD-78E4325661E1}" destId="{7CA71BB4-B92E-CE4F-9479-592C19C2EA8F}" srcOrd="2" destOrd="0" presId="urn:microsoft.com/office/officeart/2008/layout/LinedList"/>
    <dgm:cxn modelId="{6D095600-E783-5046-B8A9-8A03EF274217}" type="presParOf" srcId="{3ED53322-1F0B-A940-9AFD-78E4325661E1}" destId="{41A673C2-3C8B-9842-9748-252FAF1D5500}" srcOrd="3" destOrd="0" presId="urn:microsoft.com/office/officeart/2008/layout/LinedList"/>
    <dgm:cxn modelId="{E7CA2D3B-4604-AD4E-8B5C-5CEB80538664}" type="presParOf" srcId="{41A673C2-3C8B-9842-9748-252FAF1D5500}" destId="{B738B02E-0447-BF45-AC5A-C978FF450169}" srcOrd="0" destOrd="0" presId="urn:microsoft.com/office/officeart/2008/layout/LinedList"/>
    <dgm:cxn modelId="{B6288AD3-FAB3-7E42-81A9-ABA560274FF2}" type="presParOf" srcId="{41A673C2-3C8B-9842-9748-252FAF1D5500}" destId="{F29EE870-F10A-FC4A-AC3D-AA456B529394}"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DE59B4F-833E-0B4E-BBED-5348C9100CF2}" type="doc">
      <dgm:prSet loTypeId="urn:microsoft.com/office/officeart/2005/8/layout/radial1" loCatId="" qsTypeId="urn:microsoft.com/office/officeart/2005/8/quickstyle/simple1" qsCatId="simple" csTypeId="urn:microsoft.com/office/officeart/2005/8/colors/accent6_1" csCatId="accent6" phldr="1"/>
      <dgm:spPr/>
      <dgm:t>
        <a:bodyPr/>
        <a:lstStyle/>
        <a:p>
          <a:endParaRPr lang="en-US"/>
        </a:p>
      </dgm:t>
    </dgm:pt>
    <dgm:pt modelId="{818A5B5A-E1CD-7940-B739-96BD6E9353BD}">
      <dgm:prSet phldrT="[Text]" custT="1"/>
      <dgm:spPr/>
      <dgm:t>
        <a:bodyPr/>
        <a:lstStyle/>
        <a:p>
          <a:pPr rtl="1"/>
          <a:r>
            <a:rPr lang="ar-SA" sz="1200" b="1" dirty="0">
              <a:solidFill>
                <a:schemeClr val="tx1"/>
              </a:solidFill>
              <a:latin typeface="Alexandria" pitchFamily="2" charset="-78"/>
              <a:cs typeface="Alexandria" pitchFamily="2" charset="-78"/>
            </a:rPr>
            <a:t>جماهير العلاقات العامة</a:t>
          </a:r>
          <a:endParaRPr lang="en-US" sz="1200" b="1" dirty="0">
            <a:solidFill>
              <a:schemeClr val="tx1"/>
            </a:solidFill>
            <a:latin typeface="Alexandria" pitchFamily="2" charset="-78"/>
            <a:cs typeface="Alexandria" pitchFamily="2" charset="-78"/>
          </a:endParaRPr>
        </a:p>
      </dgm:t>
    </dgm:pt>
    <dgm:pt modelId="{46A7CF5D-A050-4E43-98DC-358A040ADC67}" type="parTrans" cxnId="{FC29CDA8-701D-7142-8794-33CE2D5C3E6F}">
      <dgm:prSet/>
      <dgm:spPr/>
      <dgm:t>
        <a:bodyPr/>
        <a:lstStyle/>
        <a:p>
          <a:endParaRPr lang="en-US" sz="1200" b="1">
            <a:latin typeface="Alexandria" pitchFamily="2" charset="-78"/>
            <a:cs typeface="Alexandria" pitchFamily="2" charset="-78"/>
          </a:endParaRPr>
        </a:p>
      </dgm:t>
    </dgm:pt>
    <dgm:pt modelId="{0B03B84B-B40E-DE47-9528-E87BD118DFC9}" type="sibTrans" cxnId="{FC29CDA8-701D-7142-8794-33CE2D5C3E6F}">
      <dgm:prSet/>
      <dgm:spPr/>
      <dgm:t>
        <a:bodyPr/>
        <a:lstStyle/>
        <a:p>
          <a:endParaRPr lang="en-US" sz="1200" b="1">
            <a:latin typeface="Alexandria" pitchFamily="2" charset="-78"/>
            <a:cs typeface="Alexandria" pitchFamily="2" charset="-78"/>
          </a:endParaRPr>
        </a:p>
      </dgm:t>
    </dgm:pt>
    <dgm:pt modelId="{4AB79B01-3951-D14E-B408-01125841ED7A}">
      <dgm:prSet phldrT="[Text]" custT="1"/>
      <dgm:spPr/>
      <dgm:t>
        <a:bodyPr/>
        <a:lstStyle/>
        <a:p>
          <a:pPr rtl="0"/>
          <a:r>
            <a:rPr lang="en-US" sz="1200" b="1" dirty="0" err="1">
              <a:solidFill>
                <a:srgbClr val="00AEEF"/>
              </a:solidFill>
              <a:latin typeface="Alexandria" pitchFamily="2" charset="-78"/>
              <a:cs typeface="Alexandria" pitchFamily="2" charset="-78"/>
            </a:rPr>
            <a:t>ا</a:t>
          </a:r>
          <a:r>
            <a:rPr lang="ar-SA" sz="1200" b="1" dirty="0">
              <a:solidFill>
                <a:srgbClr val="00AEEF"/>
              </a:solidFill>
              <a:latin typeface="Alexandria" pitchFamily="2" charset="-78"/>
              <a:cs typeface="Alexandria" pitchFamily="2" charset="-78"/>
            </a:rPr>
            <a:t>لعاملون</a:t>
          </a:r>
          <a:endParaRPr lang="en-US" sz="1200" b="1" dirty="0">
            <a:solidFill>
              <a:srgbClr val="00AEEF"/>
            </a:solidFill>
            <a:latin typeface="Alexandria" pitchFamily="2" charset="-78"/>
            <a:cs typeface="Alexandria" pitchFamily="2" charset="-78"/>
          </a:endParaRPr>
        </a:p>
      </dgm:t>
    </dgm:pt>
    <dgm:pt modelId="{3F3B3B3F-1376-F041-8CC6-0021471EFE16}" type="parTrans" cxnId="{04DC11C0-BAF3-924D-9D86-005A6AF54B4D}">
      <dgm:prSet custT="1"/>
      <dgm:spPr/>
      <dgm:t>
        <a:bodyPr/>
        <a:lstStyle/>
        <a:p>
          <a:endParaRPr lang="en-US" sz="1200" b="1">
            <a:latin typeface="Alexandria" pitchFamily="2" charset="-78"/>
            <a:cs typeface="Alexandria" pitchFamily="2" charset="-78"/>
          </a:endParaRPr>
        </a:p>
      </dgm:t>
    </dgm:pt>
    <dgm:pt modelId="{64922668-CB53-0640-848E-D713E71A3B6E}" type="sibTrans" cxnId="{04DC11C0-BAF3-924D-9D86-005A6AF54B4D}">
      <dgm:prSet/>
      <dgm:spPr/>
      <dgm:t>
        <a:bodyPr/>
        <a:lstStyle/>
        <a:p>
          <a:endParaRPr lang="en-US" sz="1200" b="1">
            <a:latin typeface="Alexandria" pitchFamily="2" charset="-78"/>
            <a:cs typeface="Alexandria" pitchFamily="2" charset="-78"/>
          </a:endParaRPr>
        </a:p>
      </dgm:t>
    </dgm:pt>
    <dgm:pt modelId="{4A602DA1-5BC2-4A45-83BD-0D4968175BE8}">
      <dgm:prSet phldrT="[Text]" custT="1"/>
      <dgm:spPr/>
      <dgm:t>
        <a:bodyPr/>
        <a:lstStyle/>
        <a:p>
          <a:pPr rtl="1"/>
          <a:r>
            <a:rPr lang="ar-SA" sz="1200" b="1" dirty="0">
              <a:latin typeface="Alexandria" pitchFamily="2" charset="-78"/>
              <a:cs typeface="Alexandria" pitchFamily="2" charset="-78"/>
            </a:rPr>
            <a:t>الموردون</a:t>
          </a:r>
          <a:endParaRPr lang="en-US" sz="1200" b="1" dirty="0">
            <a:latin typeface="Alexandria" pitchFamily="2" charset="-78"/>
            <a:cs typeface="Alexandria" pitchFamily="2" charset="-78"/>
          </a:endParaRPr>
        </a:p>
      </dgm:t>
    </dgm:pt>
    <dgm:pt modelId="{FDB29EA8-3F46-0C44-A721-5E53199B0FC1}" type="parTrans" cxnId="{17315684-FACC-F840-B52A-CDE2432CF063}">
      <dgm:prSet custT="1"/>
      <dgm:spPr/>
      <dgm:t>
        <a:bodyPr/>
        <a:lstStyle/>
        <a:p>
          <a:endParaRPr lang="en-US" sz="1200" b="1">
            <a:latin typeface="Alexandria" pitchFamily="2" charset="-78"/>
            <a:cs typeface="Alexandria" pitchFamily="2" charset="-78"/>
          </a:endParaRPr>
        </a:p>
      </dgm:t>
    </dgm:pt>
    <dgm:pt modelId="{EE85A04A-E0C7-0B43-B8A8-8F67D64E2BFB}" type="sibTrans" cxnId="{17315684-FACC-F840-B52A-CDE2432CF063}">
      <dgm:prSet/>
      <dgm:spPr/>
      <dgm:t>
        <a:bodyPr/>
        <a:lstStyle/>
        <a:p>
          <a:endParaRPr lang="en-US" sz="1200" b="1">
            <a:latin typeface="Alexandria" pitchFamily="2" charset="-78"/>
            <a:cs typeface="Alexandria" pitchFamily="2" charset="-78"/>
          </a:endParaRPr>
        </a:p>
      </dgm:t>
    </dgm:pt>
    <dgm:pt modelId="{0FF854DC-3FA7-534D-953C-8A0B6BD35A9C}">
      <dgm:prSet phldrT="[Text]" custT="1"/>
      <dgm:spPr/>
      <dgm:t>
        <a:bodyPr/>
        <a:lstStyle/>
        <a:p>
          <a:pPr rtl="1"/>
          <a:r>
            <a:rPr lang="ar-SA" sz="1200" b="1" dirty="0">
              <a:latin typeface="Alexandria" pitchFamily="2" charset="-78"/>
              <a:cs typeface="Alexandria" pitchFamily="2" charset="-78"/>
            </a:rPr>
            <a:t>الحكومة</a:t>
          </a:r>
          <a:endParaRPr lang="en-US" sz="1200" b="1" dirty="0">
            <a:latin typeface="Alexandria" pitchFamily="2" charset="-78"/>
            <a:cs typeface="Alexandria" pitchFamily="2" charset="-78"/>
          </a:endParaRPr>
        </a:p>
      </dgm:t>
    </dgm:pt>
    <dgm:pt modelId="{1E1D8F40-EA79-C44B-A76F-BDEF94E1F97B}" type="parTrans" cxnId="{A9295241-D1F3-6E47-B56F-99E9AFF096C3}">
      <dgm:prSet custT="1"/>
      <dgm:spPr/>
      <dgm:t>
        <a:bodyPr/>
        <a:lstStyle/>
        <a:p>
          <a:endParaRPr lang="en-US" sz="1200" b="1">
            <a:latin typeface="Alexandria" pitchFamily="2" charset="-78"/>
            <a:cs typeface="Alexandria" pitchFamily="2" charset="-78"/>
          </a:endParaRPr>
        </a:p>
      </dgm:t>
    </dgm:pt>
    <dgm:pt modelId="{77656D2E-E29B-C64D-AB6B-FEE2A80A7D67}" type="sibTrans" cxnId="{A9295241-D1F3-6E47-B56F-99E9AFF096C3}">
      <dgm:prSet/>
      <dgm:spPr/>
      <dgm:t>
        <a:bodyPr/>
        <a:lstStyle/>
        <a:p>
          <a:endParaRPr lang="en-US" sz="1200" b="1">
            <a:latin typeface="Alexandria" pitchFamily="2" charset="-78"/>
            <a:cs typeface="Alexandria" pitchFamily="2" charset="-78"/>
          </a:endParaRPr>
        </a:p>
      </dgm:t>
    </dgm:pt>
    <dgm:pt modelId="{06D42418-A3DA-3548-A121-977B364A0F8B}">
      <dgm:prSet custT="1"/>
      <dgm:spPr/>
      <dgm:t>
        <a:bodyPr/>
        <a:lstStyle/>
        <a:p>
          <a:pPr rtl="1"/>
          <a:r>
            <a:rPr lang="ar-SA" sz="1200" b="1" kern="1200" dirty="0">
              <a:solidFill>
                <a:schemeClr val="tx1"/>
              </a:solidFill>
              <a:latin typeface="Alexandria" pitchFamily="2" charset="-78"/>
              <a:ea typeface="+mn-ea"/>
              <a:cs typeface="Alexandria" pitchFamily="2" charset="-78"/>
            </a:rPr>
            <a:t>الاعلام</a:t>
          </a:r>
          <a:endParaRPr lang="en-US" sz="1200" b="1" kern="1200" dirty="0">
            <a:solidFill>
              <a:schemeClr val="tx1"/>
            </a:solidFill>
            <a:latin typeface="Alexandria" pitchFamily="2" charset="-78"/>
            <a:ea typeface="+mn-ea"/>
            <a:cs typeface="Alexandria" pitchFamily="2" charset="-78"/>
          </a:endParaRPr>
        </a:p>
      </dgm:t>
    </dgm:pt>
    <dgm:pt modelId="{96D0C287-641F-B24E-A5DE-E4B776765058}" type="parTrans" cxnId="{161BBFCD-47C3-6745-A76A-6F5A16876553}">
      <dgm:prSet custT="1"/>
      <dgm:spPr/>
      <dgm:t>
        <a:bodyPr/>
        <a:lstStyle/>
        <a:p>
          <a:endParaRPr lang="en-US" sz="1200" b="1">
            <a:latin typeface="Alexandria" pitchFamily="2" charset="-78"/>
            <a:cs typeface="Alexandria" pitchFamily="2" charset="-78"/>
          </a:endParaRPr>
        </a:p>
      </dgm:t>
    </dgm:pt>
    <dgm:pt modelId="{A3818AED-E381-A84C-B8D0-875017CCFB5E}" type="sibTrans" cxnId="{161BBFCD-47C3-6745-A76A-6F5A16876553}">
      <dgm:prSet/>
      <dgm:spPr/>
      <dgm:t>
        <a:bodyPr/>
        <a:lstStyle/>
        <a:p>
          <a:endParaRPr lang="en-US" sz="1200" b="1">
            <a:latin typeface="Alexandria" pitchFamily="2" charset="-78"/>
            <a:cs typeface="Alexandria" pitchFamily="2" charset="-78"/>
          </a:endParaRPr>
        </a:p>
      </dgm:t>
    </dgm:pt>
    <dgm:pt modelId="{54102AE4-73B5-3A4E-B888-94960231864F}">
      <dgm:prSet custT="1"/>
      <dgm:spPr/>
      <dgm:t>
        <a:bodyPr/>
        <a:lstStyle/>
        <a:p>
          <a:pPr rtl="1"/>
          <a:r>
            <a:rPr lang="ar-SA" sz="1200" b="1" dirty="0">
              <a:latin typeface="Alexandria" pitchFamily="2" charset="-78"/>
              <a:cs typeface="Alexandria" pitchFamily="2" charset="-78"/>
            </a:rPr>
            <a:t>العملاء</a:t>
          </a:r>
          <a:endParaRPr lang="en-US" sz="1200" b="1" dirty="0">
            <a:latin typeface="Alexandria" pitchFamily="2" charset="-78"/>
            <a:cs typeface="Alexandria" pitchFamily="2" charset="-78"/>
          </a:endParaRPr>
        </a:p>
      </dgm:t>
    </dgm:pt>
    <dgm:pt modelId="{82E30E1C-F787-AC42-B029-463149418657}" type="parTrans" cxnId="{6647C49C-A25A-8047-AF55-397E0CCC0E92}">
      <dgm:prSet custT="1"/>
      <dgm:spPr/>
      <dgm:t>
        <a:bodyPr/>
        <a:lstStyle/>
        <a:p>
          <a:endParaRPr lang="en-US" sz="1200" b="1">
            <a:latin typeface="Alexandria" pitchFamily="2" charset="-78"/>
            <a:cs typeface="Alexandria" pitchFamily="2" charset="-78"/>
          </a:endParaRPr>
        </a:p>
      </dgm:t>
    </dgm:pt>
    <dgm:pt modelId="{8ECD8873-A04C-324E-8DF9-E0214A6B6C41}" type="sibTrans" cxnId="{6647C49C-A25A-8047-AF55-397E0CCC0E92}">
      <dgm:prSet/>
      <dgm:spPr/>
      <dgm:t>
        <a:bodyPr/>
        <a:lstStyle/>
        <a:p>
          <a:endParaRPr lang="en-US" sz="1200" b="1">
            <a:latin typeface="Alexandria" pitchFamily="2" charset="-78"/>
            <a:cs typeface="Alexandria" pitchFamily="2" charset="-78"/>
          </a:endParaRPr>
        </a:p>
      </dgm:t>
    </dgm:pt>
    <dgm:pt modelId="{9E759C3A-3A21-934C-B185-B6F364176882}">
      <dgm:prSet custT="1"/>
      <dgm:spPr/>
      <dgm:t>
        <a:bodyPr/>
        <a:lstStyle/>
        <a:p>
          <a:r>
            <a:rPr lang="ar-SA" sz="1200" b="1" dirty="0">
              <a:solidFill>
                <a:srgbClr val="00AEEF"/>
              </a:solidFill>
              <a:latin typeface="Alexandria" pitchFamily="2" charset="-78"/>
              <a:cs typeface="Alexandria" pitchFamily="2" charset="-78"/>
            </a:rPr>
            <a:t>أصحاب الأسهم</a:t>
          </a:r>
          <a:endParaRPr lang="en-US" sz="1200" b="1" dirty="0">
            <a:solidFill>
              <a:srgbClr val="00AEEF"/>
            </a:solidFill>
            <a:latin typeface="Alexandria" pitchFamily="2" charset="-78"/>
            <a:cs typeface="Alexandria" pitchFamily="2" charset="-78"/>
          </a:endParaRPr>
        </a:p>
      </dgm:t>
    </dgm:pt>
    <dgm:pt modelId="{AC416217-B9E5-EE40-92A8-C549513BFEDC}" type="parTrans" cxnId="{DE5F2866-7E40-1A4D-B4E3-D88D641578D4}">
      <dgm:prSet custT="1"/>
      <dgm:spPr/>
      <dgm:t>
        <a:bodyPr/>
        <a:lstStyle/>
        <a:p>
          <a:endParaRPr lang="en-US" sz="1200" b="1">
            <a:latin typeface="Alexandria" pitchFamily="2" charset="-78"/>
            <a:cs typeface="Alexandria" pitchFamily="2" charset="-78"/>
          </a:endParaRPr>
        </a:p>
      </dgm:t>
    </dgm:pt>
    <dgm:pt modelId="{5ED91D6C-DF6D-354F-8E92-035F20F7D9CD}" type="sibTrans" cxnId="{DE5F2866-7E40-1A4D-B4E3-D88D641578D4}">
      <dgm:prSet/>
      <dgm:spPr/>
      <dgm:t>
        <a:bodyPr/>
        <a:lstStyle/>
        <a:p>
          <a:endParaRPr lang="en-US" sz="1200" b="1">
            <a:latin typeface="Alexandria" pitchFamily="2" charset="-78"/>
            <a:cs typeface="Alexandria" pitchFamily="2" charset="-78"/>
          </a:endParaRPr>
        </a:p>
      </dgm:t>
    </dgm:pt>
    <dgm:pt modelId="{B241044F-F45F-C449-BD18-652D263324A7}">
      <dgm:prSet custT="1"/>
      <dgm:spPr/>
      <dgm:t>
        <a:bodyPr/>
        <a:lstStyle/>
        <a:p>
          <a:pPr rtl="1"/>
          <a:r>
            <a:rPr lang="ar-SA" sz="1200" b="1" dirty="0">
              <a:solidFill>
                <a:schemeClr val="tx1"/>
              </a:solidFill>
              <a:latin typeface="Alexandria" pitchFamily="2" charset="-78"/>
              <a:cs typeface="Alexandria" pitchFamily="2" charset="-78"/>
            </a:rPr>
            <a:t>البنوك</a:t>
          </a:r>
          <a:endParaRPr lang="en-US" sz="1200" b="1" dirty="0">
            <a:solidFill>
              <a:schemeClr val="tx1"/>
            </a:solidFill>
            <a:latin typeface="Alexandria" pitchFamily="2" charset="-78"/>
            <a:cs typeface="Alexandria" pitchFamily="2" charset="-78"/>
          </a:endParaRPr>
        </a:p>
      </dgm:t>
    </dgm:pt>
    <dgm:pt modelId="{C7DE4ABA-0903-6540-BE69-67F187CEC1E0}" type="parTrans" cxnId="{1CA0BB96-E501-2B49-BABD-B443C6BB711F}">
      <dgm:prSet custT="1"/>
      <dgm:spPr/>
      <dgm:t>
        <a:bodyPr/>
        <a:lstStyle/>
        <a:p>
          <a:endParaRPr lang="en-US" sz="1200" b="1">
            <a:latin typeface="Alexandria" pitchFamily="2" charset="-78"/>
            <a:cs typeface="Alexandria" pitchFamily="2" charset="-78"/>
          </a:endParaRPr>
        </a:p>
      </dgm:t>
    </dgm:pt>
    <dgm:pt modelId="{252E9727-010B-F148-85DD-673DCE39C781}" type="sibTrans" cxnId="{1CA0BB96-E501-2B49-BABD-B443C6BB711F}">
      <dgm:prSet/>
      <dgm:spPr/>
      <dgm:t>
        <a:bodyPr/>
        <a:lstStyle/>
        <a:p>
          <a:endParaRPr lang="en-US" sz="1200" b="1">
            <a:latin typeface="Alexandria" pitchFamily="2" charset="-78"/>
            <a:cs typeface="Alexandria" pitchFamily="2" charset="-78"/>
          </a:endParaRPr>
        </a:p>
      </dgm:t>
    </dgm:pt>
    <dgm:pt modelId="{64B4B137-D4D9-D84E-AE0E-FB959971BCD2}">
      <dgm:prSet custT="1"/>
      <dgm:spPr/>
      <dgm:t>
        <a:bodyPr/>
        <a:lstStyle/>
        <a:p>
          <a:pPr rtl="1"/>
          <a:r>
            <a:rPr lang="ar-SA" sz="1200" b="1" dirty="0">
              <a:latin typeface="Alexandria" pitchFamily="2" charset="-78"/>
              <a:cs typeface="Alexandria" pitchFamily="2" charset="-78"/>
            </a:rPr>
            <a:t>المجتمع</a:t>
          </a:r>
          <a:endParaRPr lang="en-US" sz="1200" b="1" dirty="0">
            <a:latin typeface="Alexandria" pitchFamily="2" charset="-78"/>
            <a:cs typeface="Alexandria" pitchFamily="2" charset="-78"/>
          </a:endParaRPr>
        </a:p>
      </dgm:t>
    </dgm:pt>
    <dgm:pt modelId="{978B4042-01D8-C54F-9A85-160838C0DA86}" type="parTrans" cxnId="{65F84FD0-86DE-C446-9226-699FE28C5443}">
      <dgm:prSet custT="1"/>
      <dgm:spPr/>
      <dgm:t>
        <a:bodyPr/>
        <a:lstStyle/>
        <a:p>
          <a:endParaRPr lang="en-US" sz="1200" b="1">
            <a:latin typeface="Alexandria" pitchFamily="2" charset="-78"/>
            <a:cs typeface="Alexandria" pitchFamily="2" charset="-78"/>
          </a:endParaRPr>
        </a:p>
      </dgm:t>
    </dgm:pt>
    <dgm:pt modelId="{5D4B3B41-6BBD-EA44-8D71-1FB55593A527}" type="sibTrans" cxnId="{65F84FD0-86DE-C446-9226-699FE28C5443}">
      <dgm:prSet/>
      <dgm:spPr/>
      <dgm:t>
        <a:bodyPr/>
        <a:lstStyle/>
        <a:p>
          <a:endParaRPr lang="en-US" sz="1200" b="1">
            <a:latin typeface="Alexandria" pitchFamily="2" charset="-78"/>
            <a:cs typeface="Alexandria" pitchFamily="2" charset="-78"/>
          </a:endParaRPr>
        </a:p>
      </dgm:t>
    </dgm:pt>
    <dgm:pt modelId="{5A5E522A-AAD2-0749-B16C-4814329B26A0}">
      <dgm:prSet phldrT="[Text]" custT="1"/>
      <dgm:spPr/>
      <dgm:t>
        <a:bodyPr/>
        <a:lstStyle/>
        <a:p>
          <a:pPr rtl="1"/>
          <a:r>
            <a:rPr lang="ar-SA" sz="1200" b="1" dirty="0">
              <a:solidFill>
                <a:srgbClr val="00AEEF"/>
              </a:solidFill>
              <a:latin typeface="Alexandria" pitchFamily="2" charset="-78"/>
              <a:cs typeface="Alexandria" pitchFamily="2" charset="-78"/>
            </a:rPr>
            <a:t>الملاك</a:t>
          </a:r>
          <a:endParaRPr lang="en-US" sz="1200" b="1" dirty="0">
            <a:solidFill>
              <a:srgbClr val="00AEEF"/>
            </a:solidFill>
            <a:latin typeface="Alexandria" pitchFamily="2" charset="-78"/>
            <a:cs typeface="Alexandria" pitchFamily="2" charset="-78"/>
          </a:endParaRPr>
        </a:p>
      </dgm:t>
    </dgm:pt>
    <dgm:pt modelId="{A4908290-3CF5-4D4E-A276-643CB56D2672}" type="sibTrans" cxnId="{4E8D2AC6-336B-9C45-8C28-677D53C8A51D}">
      <dgm:prSet/>
      <dgm:spPr/>
      <dgm:t>
        <a:bodyPr/>
        <a:lstStyle/>
        <a:p>
          <a:endParaRPr lang="en-US" sz="1200" b="1">
            <a:latin typeface="Alexandria" pitchFamily="2" charset="-78"/>
            <a:cs typeface="Alexandria" pitchFamily="2" charset="-78"/>
          </a:endParaRPr>
        </a:p>
      </dgm:t>
    </dgm:pt>
    <dgm:pt modelId="{AA49F524-A9B9-7C48-B428-D075C3D59E1A}" type="parTrans" cxnId="{4E8D2AC6-336B-9C45-8C28-677D53C8A51D}">
      <dgm:prSet custT="1"/>
      <dgm:spPr/>
      <dgm:t>
        <a:bodyPr/>
        <a:lstStyle/>
        <a:p>
          <a:endParaRPr lang="en-US" sz="1200" b="1">
            <a:latin typeface="Alexandria" pitchFamily="2" charset="-78"/>
            <a:cs typeface="Alexandria" pitchFamily="2" charset="-78"/>
          </a:endParaRPr>
        </a:p>
      </dgm:t>
    </dgm:pt>
    <dgm:pt modelId="{10EEC39F-6005-7042-89BA-987DE7C01533}">
      <dgm:prSet/>
      <dgm:spPr/>
      <dgm:t>
        <a:bodyPr/>
        <a:lstStyle/>
        <a:p>
          <a:pPr rtl="1"/>
          <a:endParaRPr lang="en-US"/>
        </a:p>
      </dgm:t>
    </dgm:pt>
    <dgm:pt modelId="{2E3A9B8C-029E-B54E-A6F5-F2F9C2B84AE9}" type="parTrans" cxnId="{5432B597-B9D6-FC40-A24E-ECF0F9A350BF}">
      <dgm:prSet/>
      <dgm:spPr/>
      <dgm:t>
        <a:bodyPr/>
        <a:lstStyle/>
        <a:p>
          <a:endParaRPr lang="en-US"/>
        </a:p>
      </dgm:t>
    </dgm:pt>
    <dgm:pt modelId="{20DF29CD-DC43-7B47-ADF7-46801B275CE1}" type="sibTrans" cxnId="{5432B597-B9D6-FC40-A24E-ECF0F9A350BF}">
      <dgm:prSet/>
      <dgm:spPr/>
      <dgm:t>
        <a:bodyPr/>
        <a:lstStyle/>
        <a:p>
          <a:endParaRPr lang="en-US"/>
        </a:p>
      </dgm:t>
    </dgm:pt>
    <dgm:pt modelId="{6F365466-5918-D24B-942E-0B57011F6DBB}" type="pres">
      <dgm:prSet presAssocID="{5DE59B4F-833E-0B4E-BBED-5348C9100CF2}" presName="cycle" presStyleCnt="0">
        <dgm:presLayoutVars>
          <dgm:chMax val="1"/>
          <dgm:dir/>
          <dgm:animLvl val="ctr"/>
          <dgm:resizeHandles val="exact"/>
        </dgm:presLayoutVars>
      </dgm:prSet>
      <dgm:spPr/>
    </dgm:pt>
    <dgm:pt modelId="{C5E884CC-23BC-3541-8929-955C126D7A49}" type="pres">
      <dgm:prSet presAssocID="{818A5B5A-E1CD-7940-B739-96BD6E9353BD}" presName="centerShape" presStyleLbl="node0" presStyleIdx="0" presStyleCnt="1" custScaleX="108775"/>
      <dgm:spPr/>
    </dgm:pt>
    <dgm:pt modelId="{7DAD8BF4-838C-F548-A819-04F0E763C324}" type="pres">
      <dgm:prSet presAssocID="{3F3B3B3F-1376-F041-8CC6-0021471EFE16}" presName="Name9" presStyleLbl="parChTrans1D2" presStyleIdx="0" presStyleCnt="10"/>
      <dgm:spPr/>
    </dgm:pt>
    <dgm:pt modelId="{A5D70B45-236E-FA4E-9955-76400C688501}" type="pres">
      <dgm:prSet presAssocID="{3F3B3B3F-1376-F041-8CC6-0021471EFE16}" presName="connTx" presStyleLbl="parChTrans1D2" presStyleIdx="0" presStyleCnt="10"/>
      <dgm:spPr/>
    </dgm:pt>
    <dgm:pt modelId="{5C914243-4C7E-E845-B8CF-9FE389B1841B}" type="pres">
      <dgm:prSet presAssocID="{4AB79B01-3951-D14E-B408-01125841ED7A}" presName="node" presStyleLbl="node1" presStyleIdx="0" presStyleCnt="10" custScaleX="120850">
        <dgm:presLayoutVars>
          <dgm:bulletEnabled val="1"/>
        </dgm:presLayoutVars>
      </dgm:prSet>
      <dgm:spPr/>
    </dgm:pt>
    <dgm:pt modelId="{DAC04A38-FC83-B14F-9606-52AD04D3FACE}" type="pres">
      <dgm:prSet presAssocID="{C7DE4ABA-0903-6540-BE69-67F187CEC1E0}" presName="Name9" presStyleLbl="parChTrans1D2" presStyleIdx="1" presStyleCnt="10"/>
      <dgm:spPr/>
    </dgm:pt>
    <dgm:pt modelId="{D8F5A8C2-41D2-A244-B22D-295FC59BB478}" type="pres">
      <dgm:prSet presAssocID="{C7DE4ABA-0903-6540-BE69-67F187CEC1E0}" presName="connTx" presStyleLbl="parChTrans1D2" presStyleIdx="1" presStyleCnt="10"/>
      <dgm:spPr/>
    </dgm:pt>
    <dgm:pt modelId="{16158F10-DAAF-534C-8E7E-9983120859C9}" type="pres">
      <dgm:prSet presAssocID="{B241044F-F45F-C449-BD18-652D263324A7}" presName="node" presStyleLbl="node1" presStyleIdx="1" presStyleCnt="10" custScaleX="118617">
        <dgm:presLayoutVars>
          <dgm:bulletEnabled val="1"/>
        </dgm:presLayoutVars>
      </dgm:prSet>
      <dgm:spPr/>
    </dgm:pt>
    <dgm:pt modelId="{1E493D8B-2F94-3E4B-98CE-D96E1F5FF13F}" type="pres">
      <dgm:prSet presAssocID="{FDB29EA8-3F46-0C44-A721-5E53199B0FC1}" presName="Name9" presStyleLbl="parChTrans1D2" presStyleIdx="2" presStyleCnt="10"/>
      <dgm:spPr/>
    </dgm:pt>
    <dgm:pt modelId="{5FB3A067-0315-1D44-8CCF-3E7CCCA61B1F}" type="pres">
      <dgm:prSet presAssocID="{FDB29EA8-3F46-0C44-A721-5E53199B0FC1}" presName="connTx" presStyleLbl="parChTrans1D2" presStyleIdx="2" presStyleCnt="10"/>
      <dgm:spPr/>
    </dgm:pt>
    <dgm:pt modelId="{DD1C0491-C4DA-AA4E-9113-EDFF71199738}" type="pres">
      <dgm:prSet presAssocID="{4A602DA1-5BC2-4A45-83BD-0D4968175BE8}" presName="node" presStyleLbl="node1" presStyleIdx="2" presStyleCnt="10" custScaleX="142561">
        <dgm:presLayoutVars>
          <dgm:bulletEnabled val="1"/>
        </dgm:presLayoutVars>
      </dgm:prSet>
      <dgm:spPr/>
    </dgm:pt>
    <dgm:pt modelId="{BAD87F6C-FE5A-FB48-8A5A-D5E6205F797B}" type="pres">
      <dgm:prSet presAssocID="{1E1D8F40-EA79-C44B-A76F-BDEF94E1F97B}" presName="Name9" presStyleLbl="parChTrans1D2" presStyleIdx="3" presStyleCnt="10"/>
      <dgm:spPr/>
    </dgm:pt>
    <dgm:pt modelId="{6C8C200F-11D9-7748-B54D-36CF72B81B2B}" type="pres">
      <dgm:prSet presAssocID="{1E1D8F40-EA79-C44B-A76F-BDEF94E1F97B}" presName="connTx" presStyleLbl="parChTrans1D2" presStyleIdx="3" presStyleCnt="10"/>
      <dgm:spPr/>
    </dgm:pt>
    <dgm:pt modelId="{F2377C40-5EE3-E345-8BC7-C1E0F20C7225}" type="pres">
      <dgm:prSet presAssocID="{0FF854DC-3FA7-534D-953C-8A0B6BD35A9C}" presName="node" presStyleLbl="node1" presStyleIdx="3" presStyleCnt="10" custScaleX="133203">
        <dgm:presLayoutVars>
          <dgm:bulletEnabled val="1"/>
        </dgm:presLayoutVars>
      </dgm:prSet>
      <dgm:spPr/>
    </dgm:pt>
    <dgm:pt modelId="{4F99B1BE-C22A-AC4B-BD1B-3B6D5A101A5F}" type="pres">
      <dgm:prSet presAssocID="{96D0C287-641F-B24E-A5DE-E4B776765058}" presName="Name9" presStyleLbl="parChTrans1D2" presStyleIdx="4" presStyleCnt="10"/>
      <dgm:spPr/>
    </dgm:pt>
    <dgm:pt modelId="{593907AF-C6A4-6C48-9F0B-7612B053E58A}" type="pres">
      <dgm:prSet presAssocID="{96D0C287-641F-B24E-A5DE-E4B776765058}" presName="connTx" presStyleLbl="parChTrans1D2" presStyleIdx="4" presStyleCnt="10"/>
      <dgm:spPr/>
    </dgm:pt>
    <dgm:pt modelId="{0CDF1268-8D13-564F-A0E5-230432958040}" type="pres">
      <dgm:prSet presAssocID="{06D42418-A3DA-3548-A121-977B364A0F8B}" presName="node" presStyleLbl="node1" presStyleIdx="4" presStyleCnt="10">
        <dgm:presLayoutVars>
          <dgm:bulletEnabled val="1"/>
        </dgm:presLayoutVars>
      </dgm:prSet>
      <dgm:spPr/>
    </dgm:pt>
    <dgm:pt modelId="{E71FEC2C-A93E-2B45-89E5-A5AD73D13C07}" type="pres">
      <dgm:prSet presAssocID="{82E30E1C-F787-AC42-B029-463149418657}" presName="Name9" presStyleLbl="parChTrans1D2" presStyleIdx="5" presStyleCnt="10"/>
      <dgm:spPr/>
    </dgm:pt>
    <dgm:pt modelId="{7FB4E3F3-B51A-F149-B6D0-B2156B4B79D0}" type="pres">
      <dgm:prSet presAssocID="{82E30E1C-F787-AC42-B029-463149418657}" presName="connTx" presStyleLbl="parChTrans1D2" presStyleIdx="5" presStyleCnt="10"/>
      <dgm:spPr/>
    </dgm:pt>
    <dgm:pt modelId="{9BC61B55-A45B-4140-98C6-0850018B3357}" type="pres">
      <dgm:prSet presAssocID="{54102AE4-73B5-3A4E-B888-94960231864F}" presName="node" presStyleLbl="node1" presStyleIdx="5" presStyleCnt="10" custScaleX="116115">
        <dgm:presLayoutVars>
          <dgm:bulletEnabled val="1"/>
        </dgm:presLayoutVars>
      </dgm:prSet>
      <dgm:spPr/>
    </dgm:pt>
    <dgm:pt modelId="{5DAF1947-C89E-AD43-8C3B-2AC3B20DBF8B}" type="pres">
      <dgm:prSet presAssocID="{AC416217-B9E5-EE40-92A8-C549513BFEDC}" presName="Name9" presStyleLbl="parChTrans1D2" presStyleIdx="6" presStyleCnt="10"/>
      <dgm:spPr/>
    </dgm:pt>
    <dgm:pt modelId="{22410149-A870-0B42-A858-4BAC51D6FF96}" type="pres">
      <dgm:prSet presAssocID="{AC416217-B9E5-EE40-92A8-C549513BFEDC}" presName="connTx" presStyleLbl="parChTrans1D2" presStyleIdx="6" presStyleCnt="10"/>
      <dgm:spPr/>
    </dgm:pt>
    <dgm:pt modelId="{23A24FA5-4A47-1C49-8AD7-B445439A8510}" type="pres">
      <dgm:prSet presAssocID="{9E759C3A-3A21-934C-B185-B6F364176882}" presName="node" presStyleLbl="node1" presStyleIdx="6" presStyleCnt="10">
        <dgm:presLayoutVars>
          <dgm:bulletEnabled val="1"/>
        </dgm:presLayoutVars>
      </dgm:prSet>
      <dgm:spPr/>
    </dgm:pt>
    <dgm:pt modelId="{70AE5613-74F7-1743-AB03-5323D10E5219}" type="pres">
      <dgm:prSet presAssocID="{978B4042-01D8-C54F-9A85-160838C0DA86}" presName="Name9" presStyleLbl="parChTrans1D2" presStyleIdx="7" presStyleCnt="10"/>
      <dgm:spPr/>
    </dgm:pt>
    <dgm:pt modelId="{11D2AAC9-87AA-4A4E-BC12-F73144B67BAF}" type="pres">
      <dgm:prSet presAssocID="{978B4042-01D8-C54F-9A85-160838C0DA86}" presName="connTx" presStyleLbl="parChTrans1D2" presStyleIdx="7" presStyleCnt="10"/>
      <dgm:spPr/>
    </dgm:pt>
    <dgm:pt modelId="{F77FE2AC-ACFF-6843-8D38-3821E6843EAF}" type="pres">
      <dgm:prSet presAssocID="{64B4B137-D4D9-D84E-AE0E-FB959971BCD2}" presName="node" presStyleLbl="node1" presStyleIdx="7" presStyleCnt="10" custScaleX="130987">
        <dgm:presLayoutVars>
          <dgm:bulletEnabled val="1"/>
        </dgm:presLayoutVars>
      </dgm:prSet>
      <dgm:spPr/>
    </dgm:pt>
    <dgm:pt modelId="{2F84A29C-CE79-5849-9004-CF01935A7C18}" type="pres">
      <dgm:prSet presAssocID="{AA49F524-A9B9-7C48-B428-D075C3D59E1A}" presName="Name9" presStyleLbl="parChTrans1D2" presStyleIdx="8" presStyleCnt="10"/>
      <dgm:spPr/>
    </dgm:pt>
    <dgm:pt modelId="{8B3C509E-DF30-FD41-B65D-C7EF62FA7E18}" type="pres">
      <dgm:prSet presAssocID="{AA49F524-A9B9-7C48-B428-D075C3D59E1A}" presName="connTx" presStyleLbl="parChTrans1D2" presStyleIdx="8" presStyleCnt="10"/>
      <dgm:spPr/>
    </dgm:pt>
    <dgm:pt modelId="{55F3A0C4-8BE5-3F4C-BFA5-358C8E1B695A}" type="pres">
      <dgm:prSet presAssocID="{5A5E522A-AAD2-0749-B16C-4814329B26A0}" presName="node" presStyleLbl="node1" presStyleIdx="8" presStyleCnt="10">
        <dgm:presLayoutVars>
          <dgm:bulletEnabled val="1"/>
        </dgm:presLayoutVars>
      </dgm:prSet>
      <dgm:spPr/>
    </dgm:pt>
    <dgm:pt modelId="{E9C08C64-9390-C848-B4DA-914485921F76}" type="pres">
      <dgm:prSet presAssocID="{2E3A9B8C-029E-B54E-A6F5-F2F9C2B84AE9}" presName="Name9" presStyleLbl="parChTrans1D2" presStyleIdx="9" presStyleCnt="10"/>
      <dgm:spPr/>
    </dgm:pt>
    <dgm:pt modelId="{3B86BB66-1DEA-7842-96C4-251CA204F5FD}" type="pres">
      <dgm:prSet presAssocID="{2E3A9B8C-029E-B54E-A6F5-F2F9C2B84AE9}" presName="connTx" presStyleLbl="parChTrans1D2" presStyleIdx="9" presStyleCnt="10"/>
      <dgm:spPr/>
    </dgm:pt>
    <dgm:pt modelId="{1B76F732-28BD-0240-82BB-5D20A81418AA}" type="pres">
      <dgm:prSet presAssocID="{10EEC39F-6005-7042-89BA-987DE7C01533}" presName="node" presStyleLbl="node1" presStyleIdx="9" presStyleCnt="10">
        <dgm:presLayoutVars>
          <dgm:bulletEnabled val="1"/>
        </dgm:presLayoutVars>
      </dgm:prSet>
      <dgm:spPr/>
    </dgm:pt>
  </dgm:ptLst>
  <dgm:cxnLst>
    <dgm:cxn modelId="{B0A12110-5014-9247-AFE6-271EFB84379A}" type="presOf" srcId="{4A602DA1-5BC2-4A45-83BD-0D4968175BE8}" destId="{DD1C0491-C4DA-AA4E-9113-EDFF71199738}" srcOrd="0" destOrd="0" presId="urn:microsoft.com/office/officeart/2005/8/layout/radial1"/>
    <dgm:cxn modelId="{B6989E13-8FEC-8147-8783-1350533B24AB}" type="presOf" srcId="{1E1D8F40-EA79-C44B-A76F-BDEF94E1F97B}" destId="{6C8C200F-11D9-7748-B54D-36CF72B81B2B}" srcOrd="1" destOrd="0" presId="urn:microsoft.com/office/officeart/2005/8/layout/radial1"/>
    <dgm:cxn modelId="{EFFF5F16-C644-0444-8B35-57618B8D94E6}" type="presOf" srcId="{FDB29EA8-3F46-0C44-A721-5E53199B0FC1}" destId="{1E493D8B-2F94-3E4B-98CE-D96E1F5FF13F}" srcOrd="0" destOrd="0" presId="urn:microsoft.com/office/officeart/2005/8/layout/radial1"/>
    <dgm:cxn modelId="{6656C11F-038D-D741-A465-549969CD992D}" type="presOf" srcId="{9E759C3A-3A21-934C-B185-B6F364176882}" destId="{23A24FA5-4A47-1C49-8AD7-B445439A8510}" srcOrd="0" destOrd="0" presId="urn:microsoft.com/office/officeart/2005/8/layout/radial1"/>
    <dgm:cxn modelId="{8D214427-1E3F-5544-B057-DF337917B3F3}" type="presOf" srcId="{3F3B3B3F-1376-F041-8CC6-0021471EFE16}" destId="{A5D70B45-236E-FA4E-9955-76400C688501}" srcOrd="1" destOrd="0" presId="urn:microsoft.com/office/officeart/2005/8/layout/radial1"/>
    <dgm:cxn modelId="{E2AD6B31-7FBC-464B-A46C-641F59C90E2B}" type="presOf" srcId="{B241044F-F45F-C449-BD18-652D263324A7}" destId="{16158F10-DAAF-534C-8E7E-9983120859C9}" srcOrd="0" destOrd="0" presId="urn:microsoft.com/office/officeart/2005/8/layout/radial1"/>
    <dgm:cxn modelId="{589A8831-027D-7E4C-B530-66AD358EE779}" type="presOf" srcId="{818A5B5A-E1CD-7940-B739-96BD6E9353BD}" destId="{C5E884CC-23BC-3541-8929-955C126D7A49}" srcOrd="0" destOrd="0" presId="urn:microsoft.com/office/officeart/2005/8/layout/radial1"/>
    <dgm:cxn modelId="{C9072636-5A96-6540-8E77-2445A9F0A3B9}" type="presOf" srcId="{FDB29EA8-3F46-0C44-A721-5E53199B0FC1}" destId="{5FB3A067-0315-1D44-8CCF-3E7CCCA61B1F}" srcOrd="1" destOrd="0" presId="urn:microsoft.com/office/officeart/2005/8/layout/radial1"/>
    <dgm:cxn modelId="{C50CA53A-C7DC-AC46-82A9-86500A014BC5}" type="presOf" srcId="{10EEC39F-6005-7042-89BA-987DE7C01533}" destId="{1B76F732-28BD-0240-82BB-5D20A81418AA}" srcOrd="0" destOrd="0" presId="urn:microsoft.com/office/officeart/2005/8/layout/radial1"/>
    <dgm:cxn modelId="{68F1A83A-18A1-304A-9106-065E9104BDF2}" type="presOf" srcId="{5A5E522A-AAD2-0749-B16C-4814329B26A0}" destId="{55F3A0C4-8BE5-3F4C-BFA5-358C8E1B695A}" srcOrd="0" destOrd="0" presId="urn:microsoft.com/office/officeart/2005/8/layout/radial1"/>
    <dgm:cxn modelId="{B1D7D53A-D806-BF48-923A-970D86AE0523}" type="presOf" srcId="{AC416217-B9E5-EE40-92A8-C549513BFEDC}" destId="{22410149-A870-0B42-A858-4BAC51D6FF96}" srcOrd="1" destOrd="0" presId="urn:microsoft.com/office/officeart/2005/8/layout/radial1"/>
    <dgm:cxn modelId="{B785383C-D64E-124C-B7F4-A1A189BE2E78}" type="presOf" srcId="{06D42418-A3DA-3548-A121-977B364A0F8B}" destId="{0CDF1268-8D13-564F-A0E5-230432958040}" srcOrd="0" destOrd="0" presId="urn:microsoft.com/office/officeart/2005/8/layout/radial1"/>
    <dgm:cxn modelId="{A9295241-D1F3-6E47-B56F-99E9AFF096C3}" srcId="{818A5B5A-E1CD-7940-B739-96BD6E9353BD}" destId="{0FF854DC-3FA7-534D-953C-8A0B6BD35A9C}" srcOrd="3" destOrd="0" parTransId="{1E1D8F40-EA79-C44B-A76F-BDEF94E1F97B}" sibTransId="{77656D2E-E29B-C64D-AB6B-FEE2A80A7D67}"/>
    <dgm:cxn modelId="{0667AD4B-5861-3C48-BF3C-4E8E131A34FC}" type="presOf" srcId="{54102AE4-73B5-3A4E-B888-94960231864F}" destId="{9BC61B55-A45B-4140-98C6-0850018B3357}" srcOrd="0" destOrd="0" presId="urn:microsoft.com/office/officeart/2005/8/layout/radial1"/>
    <dgm:cxn modelId="{977D654C-B645-1649-AEEE-053CE669F503}" type="presOf" srcId="{C7DE4ABA-0903-6540-BE69-67F187CEC1E0}" destId="{D8F5A8C2-41D2-A244-B22D-295FC59BB478}" srcOrd="1" destOrd="0" presId="urn:microsoft.com/office/officeart/2005/8/layout/radial1"/>
    <dgm:cxn modelId="{5E5E7850-CE99-7D44-A816-81D1D07B6477}" type="presOf" srcId="{2E3A9B8C-029E-B54E-A6F5-F2F9C2B84AE9}" destId="{E9C08C64-9390-C848-B4DA-914485921F76}" srcOrd="0" destOrd="0" presId="urn:microsoft.com/office/officeart/2005/8/layout/radial1"/>
    <dgm:cxn modelId="{3541775B-7D67-634D-9706-A25AF3804284}" type="presOf" srcId="{96D0C287-641F-B24E-A5DE-E4B776765058}" destId="{4F99B1BE-C22A-AC4B-BD1B-3B6D5A101A5F}" srcOrd="0" destOrd="0" presId="urn:microsoft.com/office/officeart/2005/8/layout/radial1"/>
    <dgm:cxn modelId="{DE5F2866-7E40-1A4D-B4E3-D88D641578D4}" srcId="{818A5B5A-E1CD-7940-B739-96BD6E9353BD}" destId="{9E759C3A-3A21-934C-B185-B6F364176882}" srcOrd="6" destOrd="0" parTransId="{AC416217-B9E5-EE40-92A8-C549513BFEDC}" sibTransId="{5ED91D6C-DF6D-354F-8E92-035F20F7D9CD}"/>
    <dgm:cxn modelId="{B511E069-8877-E945-BB2C-89CB44130E09}" type="presOf" srcId="{4AB79B01-3951-D14E-B408-01125841ED7A}" destId="{5C914243-4C7E-E845-B8CF-9FE389B1841B}" srcOrd="0" destOrd="0" presId="urn:microsoft.com/office/officeart/2005/8/layout/radial1"/>
    <dgm:cxn modelId="{4982AA6E-5B11-8E4B-ACD0-984F9DDA7176}" type="presOf" srcId="{978B4042-01D8-C54F-9A85-160838C0DA86}" destId="{70AE5613-74F7-1743-AB03-5323D10E5219}" srcOrd="0" destOrd="0" presId="urn:microsoft.com/office/officeart/2005/8/layout/radial1"/>
    <dgm:cxn modelId="{DDE0FB7D-55B8-C741-99C2-4809D25B318F}" type="presOf" srcId="{AA49F524-A9B9-7C48-B428-D075C3D59E1A}" destId="{8B3C509E-DF30-FD41-B65D-C7EF62FA7E18}" srcOrd="1" destOrd="0" presId="urn:microsoft.com/office/officeart/2005/8/layout/radial1"/>
    <dgm:cxn modelId="{17315684-FACC-F840-B52A-CDE2432CF063}" srcId="{818A5B5A-E1CD-7940-B739-96BD6E9353BD}" destId="{4A602DA1-5BC2-4A45-83BD-0D4968175BE8}" srcOrd="2" destOrd="0" parTransId="{FDB29EA8-3F46-0C44-A721-5E53199B0FC1}" sibTransId="{EE85A04A-E0C7-0B43-B8A8-8F67D64E2BFB}"/>
    <dgm:cxn modelId="{78E9A593-EAA4-DD4F-AB18-B4EE21F6C94C}" type="presOf" srcId="{64B4B137-D4D9-D84E-AE0E-FB959971BCD2}" destId="{F77FE2AC-ACFF-6843-8D38-3821E6843EAF}" srcOrd="0" destOrd="0" presId="urn:microsoft.com/office/officeart/2005/8/layout/radial1"/>
    <dgm:cxn modelId="{E1CBC894-8C61-C542-8481-B625E9169664}" type="presOf" srcId="{1E1D8F40-EA79-C44B-A76F-BDEF94E1F97B}" destId="{BAD87F6C-FE5A-FB48-8A5A-D5E6205F797B}" srcOrd="0" destOrd="0" presId="urn:microsoft.com/office/officeart/2005/8/layout/radial1"/>
    <dgm:cxn modelId="{1CA0BB96-E501-2B49-BABD-B443C6BB711F}" srcId="{818A5B5A-E1CD-7940-B739-96BD6E9353BD}" destId="{B241044F-F45F-C449-BD18-652D263324A7}" srcOrd="1" destOrd="0" parTransId="{C7DE4ABA-0903-6540-BE69-67F187CEC1E0}" sibTransId="{252E9727-010B-F148-85DD-673DCE39C781}"/>
    <dgm:cxn modelId="{5432B597-B9D6-FC40-A24E-ECF0F9A350BF}" srcId="{818A5B5A-E1CD-7940-B739-96BD6E9353BD}" destId="{10EEC39F-6005-7042-89BA-987DE7C01533}" srcOrd="9" destOrd="0" parTransId="{2E3A9B8C-029E-B54E-A6F5-F2F9C2B84AE9}" sibTransId="{20DF29CD-DC43-7B47-ADF7-46801B275CE1}"/>
    <dgm:cxn modelId="{604A6E9C-41A8-1642-B8F4-FDD3961CE80E}" type="presOf" srcId="{AC416217-B9E5-EE40-92A8-C549513BFEDC}" destId="{5DAF1947-C89E-AD43-8C3B-2AC3B20DBF8B}" srcOrd="0" destOrd="0" presId="urn:microsoft.com/office/officeart/2005/8/layout/radial1"/>
    <dgm:cxn modelId="{6647C49C-A25A-8047-AF55-397E0CCC0E92}" srcId="{818A5B5A-E1CD-7940-B739-96BD6E9353BD}" destId="{54102AE4-73B5-3A4E-B888-94960231864F}" srcOrd="5" destOrd="0" parTransId="{82E30E1C-F787-AC42-B029-463149418657}" sibTransId="{8ECD8873-A04C-324E-8DF9-E0214A6B6C41}"/>
    <dgm:cxn modelId="{A8B033A7-9306-724D-AE32-1D5EA4109E68}" type="presOf" srcId="{3F3B3B3F-1376-F041-8CC6-0021471EFE16}" destId="{7DAD8BF4-838C-F548-A819-04F0E763C324}" srcOrd="0" destOrd="0" presId="urn:microsoft.com/office/officeart/2005/8/layout/radial1"/>
    <dgm:cxn modelId="{FC29CDA8-701D-7142-8794-33CE2D5C3E6F}" srcId="{5DE59B4F-833E-0B4E-BBED-5348C9100CF2}" destId="{818A5B5A-E1CD-7940-B739-96BD6E9353BD}" srcOrd="0" destOrd="0" parTransId="{46A7CF5D-A050-4E43-98DC-358A040ADC67}" sibTransId="{0B03B84B-B40E-DE47-9528-E87BD118DFC9}"/>
    <dgm:cxn modelId="{C89000B2-3169-3843-93FB-5383EC2C1371}" type="presOf" srcId="{96D0C287-641F-B24E-A5DE-E4B776765058}" destId="{593907AF-C6A4-6C48-9F0B-7612B053E58A}" srcOrd="1" destOrd="0" presId="urn:microsoft.com/office/officeart/2005/8/layout/radial1"/>
    <dgm:cxn modelId="{4F9041B4-59C6-1149-92B3-686A6C30C4D1}" type="presOf" srcId="{AA49F524-A9B9-7C48-B428-D075C3D59E1A}" destId="{2F84A29C-CE79-5849-9004-CF01935A7C18}" srcOrd="0" destOrd="0" presId="urn:microsoft.com/office/officeart/2005/8/layout/radial1"/>
    <dgm:cxn modelId="{04DC11C0-BAF3-924D-9D86-005A6AF54B4D}" srcId="{818A5B5A-E1CD-7940-B739-96BD6E9353BD}" destId="{4AB79B01-3951-D14E-B408-01125841ED7A}" srcOrd="0" destOrd="0" parTransId="{3F3B3B3F-1376-F041-8CC6-0021471EFE16}" sibTransId="{64922668-CB53-0640-848E-D713E71A3B6E}"/>
    <dgm:cxn modelId="{82976EC4-9E40-8D40-9CA3-6FD3381049DA}" type="presOf" srcId="{C7DE4ABA-0903-6540-BE69-67F187CEC1E0}" destId="{DAC04A38-FC83-B14F-9606-52AD04D3FACE}" srcOrd="0" destOrd="0" presId="urn:microsoft.com/office/officeart/2005/8/layout/radial1"/>
    <dgm:cxn modelId="{5FF890C4-31B7-494A-B0A0-7771FDBD6426}" type="presOf" srcId="{978B4042-01D8-C54F-9A85-160838C0DA86}" destId="{11D2AAC9-87AA-4A4E-BC12-F73144B67BAF}" srcOrd="1" destOrd="0" presId="urn:microsoft.com/office/officeart/2005/8/layout/radial1"/>
    <dgm:cxn modelId="{4E8D2AC6-336B-9C45-8C28-677D53C8A51D}" srcId="{818A5B5A-E1CD-7940-B739-96BD6E9353BD}" destId="{5A5E522A-AAD2-0749-B16C-4814329B26A0}" srcOrd="8" destOrd="0" parTransId="{AA49F524-A9B9-7C48-B428-D075C3D59E1A}" sibTransId="{A4908290-3CF5-4D4E-A276-643CB56D2672}"/>
    <dgm:cxn modelId="{A46EA8C9-4730-0340-A2EE-D7AC8F22139A}" type="presOf" srcId="{0FF854DC-3FA7-534D-953C-8A0B6BD35A9C}" destId="{F2377C40-5EE3-E345-8BC7-C1E0F20C7225}" srcOrd="0" destOrd="0" presId="urn:microsoft.com/office/officeart/2005/8/layout/radial1"/>
    <dgm:cxn modelId="{161BBFCD-47C3-6745-A76A-6F5A16876553}" srcId="{818A5B5A-E1CD-7940-B739-96BD6E9353BD}" destId="{06D42418-A3DA-3548-A121-977B364A0F8B}" srcOrd="4" destOrd="0" parTransId="{96D0C287-641F-B24E-A5DE-E4B776765058}" sibTransId="{A3818AED-E381-A84C-B8D0-875017CCFB5E}"/>
    <dgm:cxn modelId="{65F84FD0-86DE-C446-9226-699FE28C5443}" srcId="{818A5B5A-E1CD-7940-B739-96BD6E9353BD}" destId="{64B4B137-D4D9-D84E-AE0E-FB959971BCD2}" srcOrd="7" destOrd="0" parTransId="{978B4042-01D8-C54F-9A85-160838C0DA86}" sibTransId="{5D4B3B41-6BBD-EA44-8D71-1FB55593A527}"/>
    <dgm:cxn modelId="{640838D3-C6BC-F647-A93A-8487FFFED703}" type="presOf" srcId="{2E3A9B8C-029E-B54E-A6F5-F2F9C2B84AE9}" destId="{3B86BB66-1DEA-7842-96C4-251CA204F5FD}" srcOrd="1" destOrd="0" presId="urn:microsoft.com/office/officeart/2005/8/layout/radial1"/>
    <dgm:cxn modelId="{F61A19D4-261B-9849-AC48-8D72050A0424}" type="presOf" srcId="{5DE59B4F-833E-0B4E-BBED-5348C9100CF2}" destId="{6F365466-5918-D24B-942E-0B57011F6DBB}" srcOrd="0" destOrd="0" presId="urn:microsoft.com/office/officeart/2005/8/layout/radial1"/>
    <dgm:cxn modelId="{C03288FC-7F48-FA42-909A-C5E640BE2EBF}" type="presOf" srcId="{82E30E1C-F787-AC42-B029-463149418657}" destId="{7FB4E3F3-B51A-F149-B6D0-B2156B4B79D0}" srcOrd="1" destOrd="0" presId="urn:microsoft.com/office/officeart/2005/8/layout/radial1"/>
    <dgm:cxn modelId="{F7A76CFE-0C39-2E40-9EDA-7CD3620A206E}" type="presOf" srcId="{82E30E1C-F787-AC42-B029-463149418657}" destId="{E71FEC2C-A93E-2B45-89E5-A5AD73D13C07}" srcOrd="0" destOrd="0" presId="urn:microsoft.com/office/officeart/2005/8/layout/radial1"/>
    <dgm:cxn modelId="{8AA85AB4-7D3C-CB4B-9466-AA94AA20A83E}" type="presParOf" srcId="{6F365466-5918-D24B-942E-0B57011F6DBB}" destId="{C5E884CC-23BC-3541-8929-955C126D7A49}" srcOrd="0" destOrd="0" presId="urn:microsoft.com/office/officeart/2005/8/layout/radial1"/>
    <dgm:cxn modelId="{B9238107-E6D2-7C45-8437-DF483CA01BDA}" type="presParOf" srcId="{6F365466-5918-D24B-942E-0B57011F6DBB}" destId="{7DAD8BF4-838C-F548-A819-04F0E763C324}" srcOrd="1" destOrd="0" presId="urn:microsoft.com/office/officeart/2005/8/layout/radial1"/>
    <dgm:cxn modelId="{725B3F81-96B9-AF46-B827-EF8997B59F96}" type="presParOf" srcId="{7DAD8BF4-838C-F548-A819-04F0E763C324}" destId="{A5D70B45-236E-FA4E-9955-76400C688501}" srcOrd="0" destOrd="0" presId="urn:microsoft.com/office/officeart/2005/8/layout/radial1"/>
    <dgm:cxn modelId="{0B79F39F-00B1-2940-9FCE-AD70BF5EE78E}" type="presParOf" srcId="{6F365466-5918-D24B-942E-0B57011F6DBB}" destId="{5C914243-4C7E-E845-B8CF-9FE389B1841B}" srcOrd="2" destOrd="0" presId="urn:microsoft.com/office/officeart/2005/8/layout/radial1"/>
    <dgm:cxn modelId="{B1D1037F-5672-7143-874D-0B499D5C9CC6}" type="presParOf" srcId="{6F365466-5918-D24B-942E-0B57011F6DBB}" destId="{DAC04A38-FC83-B14F-9606-52AD04D3FACE}" srcOrd="3" destOrd="0" presId="urn:microsoft.com/office/officeart/2005/8/layout/radial1"/>
    <dgm:cxn modelId="{41E95562-FAFE-CB4E-8B31-2D48DE70BD07}" type="presParOf" srcId="{DAC04A38-FC83-B14F-9606-52AD04D3FACE}" destId="{D8F5A8C2-41D2-A244-B22D-295FC59BB478}" srcOrd="0" destOrd="0" presId="urn:microsoft.com/office/officeart/2005/8/layout/radial1"/>
    <dgm:cxn modelId="{0C499936-B388-1A4E-8FFB-CCD23851D837}" type="presParOf" srcId="{6F365466-5918-D24B-942E-0B57011F6DBB}" destId="{16158F10-DAAF-534C-8E7E-9983120859C9}" srcOrd="4" destOrd="0" presId="urn:microsoft.com/office/officeart/2005/8/layout/radial1"/>
    <dgm:cxn modelId="{EB4D7207-4B8A-2C40-A737-93DEF46A3AD4}" type="presParOf" srcId="{6F365466-5918-D24B-942E-0B57011F6DBB}" destId="{1E493D8B-2F94-3E4B-98CE-D96E1F5FF13F}" srcOrd="5" destOrd="0" presId="urn:microsoft.com/office/officeart/2005/8/layout/radial1"/>
    <dgm:cxn modelId="{C34F9FE6-8C4D-394D-86F7-59F254AF1F2C}" type="presParOf" srcId="{1E493D8B-2F94-3E4B-98CE-D96E1F5FF13F}" destId="{5FB3A067-0315-1D44-8CCF-3E7CCCA61B1F}" srcOrd="0" destOrd="0" presId="urn:microsoft.com/office/officeart/2005/8/layout/radial1"/>
    <dgm:cxn modelId="{E650F321-F913-D442-9551-06453790F4BC}" type="presParOf" srcId="{6F365466-5918-D24B-942E-0B57011F6DBB}" destId="{DD1C0491-C4DA-AA4E-9113-EDFF71199738}" srcOrd="6" destOrd="0" presId="urn:microsoft.com/office/officeart/2005/8/layout/radial1"/>
    <dgm:cxn modelId="{DD76C2B8-E236-1346-8FF3-F4854D56B261}" type="presParOf" srcId="{6F365466-5918-D24B-942E-0B57011F6DBB}" destId="{BAD87F6C-FE5A-FB48-8A5A-D5E6205F797B}" srcOrd="7" destOrd="0" presId="urn:microsoft.com/office/officeart/2005/8/layout/radial1"/>
    <dgm:cxn modelId="{FB517E89-7438-9146-A08A-7DB23101565C}" type="presParOf" srcId="{BAD87F6C-FE5A-FB48-8A5A-D5E6205F797B}" destId="{6C8C200F-11D9-7748-B54D-36CF72B81B2B}" srcOrd="0" destOrd="0" presId="urn:microsoft.com/office/officeart/2005/8/layout/radial1"/>
    <dgm:cxn modelId="{D812E93D-08CD-564E-8D5A-4846C7F08783}" type="presParOf" srcId="{6F365466-5918-D24B-942E-0B57011F6DBB}" destId="{F2377C40-5EE3-E345-8BC7-C1E0F20C7225}" srcOrd="8" destOrd="0" presId="urn:microsoft.com/office/officeart/2005/8/layout/radial1"/>
    <dgm:cxn modelId="{C2109F8E-3758-C54B-AC75-67B543C1AEB3}" type="presParOf" srcId="{6F365466-5918-D24B-942E-0B57011F6DBB}" destId="{4F99B1BE-C22A-AC4B-BD1B-3B6D5A101A5F}" srcOrd="9" destOrd="0" presId="urn:microsoft.com/office/officeart/2005/8/layout/radial1"/>
    <dgm:cxn modelId="{FEBD3906-747E-C94C-83C9-4D5A7B6A11D8}" type="presParOf" srcId="{4F99B1BE-C22A-AC4B-BD1B-3B6D5A101A5F}" destId="{593907AF-C6A4-6C48-9F0B-7612B053E58A}" srcOrd="0" destOrd="0" presId="urn:microsoft.com/office/officeart/2005/8/layout/radial1"/>
    <dgm:cxn modelId="{30C45697-02B7-3E42-95C3-78C433303BCA}" type="presParOf" srcId="{6F365466-5918-D24B-942E-0B57011F6DBB}" destId="{0CDF1268-8D13-564F-A0E5-230432958040}" srcOrd="10" destOrd="0" presId="urn:microsoft.com/office/officeart/2005/8/layout/radial1"/>
    <dgm:cxn modelId="{138C69BA-BF6A-7841-80CA-AB67F429FF03}" type="presParOf" srcId="{6F365466-5918-D24B-942E-0B57011F6DBB}" destId="{E71FEC2C-A93E-2B45-89E5-A5AD73D13C07}" srcOrd="11" destOrd="0" presId="urn:microsoft.com/office/officeart/2005/8/layout/radial1"/>
    <dgm:cxn modelId="{7C6B4C93-D37F-9B48-BF58-A0DE14B332A2}" type="presParOf" srcId="{E71FEC2C-A93E-2B45-89E5-A5AD73D13C07}" destId="{7FB4E3F3-B51A-F149-B6D0-B2156B4B79D0}" srcOrd="0" destOrd="0" presId="urn:microsoft.com/office/officeart/2005/8/layout/radial1"/>
    <dgm:cxn modelId="{B7FBEE1C-2D1F-AF45-BCE2-9D73A14B3690}" type="presParOf" srcId="{6F365466-5918-D24B-942E-0B57011F6DBB}" destId="{9BC61B55-A45B-4140-98C6-0850018B3357}" srcOrd="12" destOrd="0" presId="urn:microsoft.com/office/officeart/2005/8/layout/radial1"/>
    <dgm:cxn modelId="{E6EA9DDF-055E-2346-BB44-F6323CFDBE24}" type="presParOf" srcId="{6F365466-5918-D24B-942E-0B57011F6DBB}" destId="{5DAF1947-C89E-AD43-8C3B-2AC3B20DBF8B}" srcOrd="13" destOrd="0" presId="urn:microsoft.com/office/officeart/2005/8/layout/radial1"/>
    <dgm:cxn modelId="{A34CDAEC-01EA-1A45-A193-EB4A8E951BAB}" type="presParOf" srcId="{5DAF1947-C89E-AD43-8C3B-2AC3B20DBF8B}" destId="{22410149-A870-0B42-A858-4BAC51D6FF96}" srcOrd="0" destOrd="0" presId="urn:microsoft.com/office/officeart/2005/8/layout/radial1"/>
    <dgm:cxn modelId="{618A36F3-9F47-B54D-A8DC-198C9684FC7E}" type="presParOf" srcId="{6F365466-5918-D24B-942E-0B57011F6DBB}" destId="{23A24FA5-4A47-1C49-8AD7-B445439A8510}" srcOrd="14" destOrd="0" presId="urn:microsoft.com/office/officeart/2005/8/layout/radial1"/>
    <dgm:cxn modelId="{8F207CD5-3683-0641-AA4B-C814B89560A9}" type="presParOf" srcId="{6F365466-5918-D24B-942E-0B57011F6DBB}" destId="{70AE5613-74F7-1743-AB03-5323D10E5219}" srcOrd="15" destOrd="0" presId="urn:microsoft.com/office/officeart/2005/8/layout/radial1"/>
    <dgm:cxn modelId="{DD682BF1-3CF2-1C42-9A15-BED1C1C94E71}" type="presParOf" srcId="{70AE5613-74F7-1743-AB03-5323D10E5219}" destId="{11D2AAC9-87AA-4A4E-BC12-F73144B67BAF}" srcOrd="0" destOrd="0" presId="urn:microsoft.com/office/officeart/2005/8/layout/radial1"/>
    <dgm:cxn modelId="{0AB24157-93A7-2C48-A956-7FED230FE053}" type="presParOf" srcId="{6F365466-5918-D24B-942E-0B57011F6DBB}" destId="{F77FE2AC-ACFF-6843-8D38-3821E6843EAF}" srcOrd="16" destOrd="0" presId="urn:microsoft.com/office/officeart/2005/8/layout/radial1"/>
    <dgm:cxn modelId="{D25BCB85-5478-824A-A2F9-0402C63960DA}" type="presParOf" srcId="{6F365466-5918-D24B-942E-0B57011F6DBB}" destId="{2F84A29C-CE79-5849-9004-CF01935A7C18}" srcOrd="17" destOrd="0" presId="urn:microsoft.com/office/officeart/2005/8/layout/radial1"/>
    <dgm:cxn modelId="{2548DC22-336D-9E42-9A64-21165CC8527B}" type="presParOf" srcId="{2F84A29C-CE79-5849-9004-CF01935A7C18}" destId="{8B3C509E-DF30-FD41-B65D-C7EF62FA7E18}" srcOrd="0" destOrd="0" presId="urn:microsoft.com/office/officeart/2005/8/layout/radial1"/>
    <dgm:cxn modelId="{40386FA0-3A65-C546-B90F-BC4CF56E2091}" type="presParOf" srcId="{6F365466-5918-D24B-942E-0B57011F6DBB}" destId="{55F3A0C4-8BE5-3F4C-BFA5-358C8E1B695A}" srcOrd="18" destOrd="0" presId="urn:microsoft.com/office/officeart/2005/8/layout/radial1"/>
    <dgm:cxn modelId="{591B750C-2062-7F4C-98CB-E470FAEB9E8A}" type="presParOf" srcId="{6F365466-5918-D24B-942E-0B57011F6DBB}" destId="{E9C08C64-9390-C848-B4DA-914485921F76}" srcOrd="19" destOrd="0" presId="urn:microsoft.com/office/officeart/2005/8/layout/radial1"/>
    <dgm:cxn modelId="{74412F2B-1DFE-324A-BE57-F21BB4E0F89D}" type="presParOf" srcId="{E9C08C64-9390-C848-B4DA-914485921F76}" destId="{3B86BB66-1DEA-7842-96C4-251CA204F5FD}" srcOrd="0" destOrd="0" presId="urn:microsoft.com/office/officeart/2005/8/layout/radial1"/>
    <dgm:cxn modelId="{71EA577E-47A7-1C4F-9422-3632F238CFAF}" type="presParOf" srcId="{6F365466-5918-D24B-942E-0B57011F6DBB}" destId="{1B76F732-28BD-0240-82BB-5D20A81418AA}" srcOrd="20"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B9A6A26-47D9-104B-AFE4-380DCAAE625E}" type="doc">
      <dgm:prSet loTypeId="urn:microsoft.com/office/officeart/2005/8/layout/pyramid2" loCatId="" qsTypeId="urn:microsoft.com/office/officeart/2005/8/quickstyle/simple1" qsCatId="simple" csTypeId="urn:microsoft.com/office/officeart/2005/8/colors/accent1_2" csCatId="accent1" phldr="1"/>
      <dgm:spPr/>
    </dgm:pt>
    <dgm:pt modelId="{A8ED62C6-0DBB-1745-AD60-E3A2FAD39B1C}">
      <dgm:prSet phldrT="[Text]" custT="1"/>
      <dgm:spPr/>
      <dgm:t>
        <a:bodyPr/>
        <a:lstStyle/>
        <a:p>
          <a:pPr>
            <a:lnSpc>
              <a:spcPct val="150000"/>
            </a:lnSpc>
          </a:pPr>
          <a:r>
            <a:rPr lang="ar" sz="1400" dirty="0">
              <a:latin typeface="Alexandria" charset="0"/>
              <a:cs typeface="Alexandria" charset="0"/>
            </a:rPr>
            <a:t>جمع المعلومات بشكل فعال حول جميع أصحاب المصلحة الرئيسيين ومطالباتهم.</a:t>
          </a:r>
          <a:endParaRPr lang="en-US" sz="1400" dirty="0"/>
        </a:p>
      </dgm:t>
    </dgm:pt>
    <dgm:pt modelId="{46AC9799-8E67-1148-90B9-2C022436368D}" type="parTrans" cxnId="{CC5BC3C9-B614-D94E-AA57-354E18CC240A}">
      <dgm:prSet/>
      <dgm:spPr/>
      <dgm:t>
        <a:bodyPr/>
        <a:lstStyle/>
        <a:p>
          <a:endParaRPr lang="en-US"/>
        </a:p>
      </dgm:t>
    </dgm:pt>
    <dgm:pt modelId="{5853D282-7267-794D-A334-DA6958158E52}" type="sibTrans" cxnId="{CC5BC3C9-B614-D94E-AA57-354E18CC240A}">
      <dgm:prSet/>
      <dgm:spPr/>
      <dgm:t>
        <a:bodyPr/>
        <a:lstStyle/>
        <a:p>
          <a:endParaRPr lang="en-US"/>
        </a:p>
      </dgm:t>
    </dgm:pt>
    <dgm:pt modelId="{4FA5131B-42E1-1044-97A6-2AB30C814179}">
      <dgm:prSet phldrT="[Text]" custT="1"/>
      <dgm:spPr/>
      <dgm:t>
        <a:bodyPr/>
        <a:lstStyle/>
        <a:p>
          <a:pPr>
            <a:lnSpc>
              <a:spcPct val="150000"/>
            </a:lnSpc>
          </a:pPr>
          <a:r>
            <a:rPr lang="ar" sz="1400" dirty="0">
              <a:latin typeface="Alexandria" charset="0"/>
              <a:cs typeface="Alexandria" charset="0"/>
            </a:rPr>
            <a:t>فهم هذه التوقعات المتعددة والمتضاربة في بعض الأحيان </a:t>
          </a:r>
          <a:endParaRPr lang="en-US" sz="1400" dirty="0"/>
        </a:p>
      </dgm:t>
    </dgm:pt>
    <dgm:pt modelId="{0CE02827-05EB-3F48-B6C5-1314A2158290}" type="parTrans" cxnId="{BA406EFA-3A19-1444-8F03-ABF820D3191F}">
      <dgm:prSet/>
      <dgm:spPr/>
      <dgm:t>
        <a:bodyPr/>
        <a:lstStyle/>
        <a:p>
          <a:endParaRPr lang="en-US"/>
        </a:p>
      </dgm:t>
    </dgm:pt>
    <dgm:pt modelId="{ED1AD524-3950-264E-9E1C-27A5751787A4}" type="sibTrans" cxnId="{BA406EFA-3A19-1444-8F03-ABF820D3191F}">
      <dgm:prSet/>
      <dgm:spPr/>
      <dgm:t>
        <a:bodyPr/>
        <a:lstStyle/>
        <a:p>
          <a:endParaRPr lang="en-US"/>
        </a:p>
      </dgm:t>
    </dgm:pt>
    <dgm:pt modelId="{14BE7B4B-0DBE-3940-B637-4B2E4BD0EFDA}">
      <dgm:prSet phldrT="[Text]" custT="1"/>
      <dgm:spPr/>
      <dgm:t>
        <a:bodyPr/>
        <a:lstStyle/>
        <a:p>
          <a:pPr>
            <a:lnSpc>
              <a:spcPct val="150000"/>
            </a:lnSpc>
          </a:pPr>
          <a:r>
            <a:rPr lang="ar" sz="1400" b="1" dirty="0">
              <a:latin typeface="Alexandria" charset="0"/>
              <a:cs typeface="Alexandria" charset="0"/>
            </a:rPr>
            <a:t>اتخاذ القرار الأخلاقي </a:t>
          </a:r>
          <a:r>
            <a:rPr lang="ar" sz="1400" dirty="0">
              <a:latin typeface="Alexandria" charset="0"/>
              <a:cs typeface="Alexandria" charset="0"/>
            </a:rPr>
            <a:t>بشأن أصحاب المصلحة الذين يجب التركيز </a:t>
          </a:r>
          <a:endParaRPr lang="en-US" sz="1400" dirty="0"/>
        </a:p>
      </dgm:t>
    </dgm:pt>
    <dgm:pt modelId="{3D235E96-86D4-AF4E-B090-3EA6D65B2443}" type="parTrans" cxnId="{2FD44653-B638-1543-983C-110173D1EC0F}">
      <dgm:prSet/>
      <dgm:spPr/>
      <dgm:t>
        <a:bodyPr/>
        <a:lstStyle/>
        <a:p>
          <a:endParaRPr lang="en-US"/>
        </a:p>
      </dgm:t>
    </dgm:pt>
    <dgm:pt modelId="{F54620EC-036A-0447-BDC6-FCBC597C614D}" type="sibTrans" cxnId="{2FD44653-B638-1543-983C-110173D1EC0F}">
      <dgm:prSet/>
      <dgm:spPr/>
      <dgm:t>
        <a:bodyPr/>
        <a:lstStyle/>
        <a:p>
          <a:endParaRPr lang="en-US"/>
        </a:p>
      </dgm:t>
    </dgm:pt>
    <dgm:pt modelId="{88A61549-4857-DA4E-95C4-39B88815D3C8}" type="pres">
      <dgm:prSet presAssocID="{8B9A6A26-47D9-104B-AFE4-380DCAAE625E}" presName="compositeShape" presStyleCnt="0">
        <dgm:presLayoutVars>
          <dgm:dir/>
          <dgm:resizeHandles/>
        </dgm:presLayoutVars>
      </dgm:prSet>
      <dgm:spPr/>
    </dgm:pt>
    <dgm:pt modelId="{17CB320A-0065-054D-87A4-114A6EE18B9A}" type="pres">
      <dgm:prSet presAssocID="{8B9A6A26-47D9-104B-AFE4-380DCAAE625E}" presName="pyramid" presStyleLbl="node1" presStyleIdx="0" presStyleCnt="1"/>
      <dgm:spPr/>
    </dgm:pt>
    <dgm:pt modelId="{F47E7396-819C-7246-B1F7-92275E3AC608}" type="pres">
      <dgm:prSet presAssocID="{8B9A6A26-47D9-104B-AFE4-380DCAAE625E}" presName="theList" presStyleCnt="0"/>
      <dgm:spPr/>
    </dgm:pt>
    <dgm:pt modelId="{BD6A53D4-E180-E442-B9E8-47E8D2378503}" type="pres">
      <dgm:prSet presAssocID="{A8ED62C6-0DBB-1745-AD60-E3A2FAD39B1C}" presName="aNode" presStyleLbl="fgAcc1" presStyleIdx="0" presStyleCnt="3">
        <dgm:presLayoutVars>
          <dgm:bulletEnabled val="1"/>
        </dgm:presLayoutVars>
      </dgm:prSet>
      <dgm:spPr/>
    </dgm:pt>
    <dgm:pt modelId="{E2B0D8FE-4D4F-734A-BE43-DB7B018F3A69}" type="pres">
      <dgm:prSet presAssocID="{A8ED62C6-0DBB-1745-AD60-E3A2FAD39B1C}" presName="aSpace" presStyleCnt="0"/>
      <dgm:spPr/>
    </dgm:pt>
    <dgm:pt modelId="{00D9DD3A-169F-A04F-B19E-226ADFF5157F}" type="pres">
      <dgm:prSet presAssocID="{4FA5131B-42E1-1044-97A6-2AB30C814179}" presName="aNode" presStyleLbl="fgAcc1" presStyleIdx="1" presStyleCnt="3">
        <dgm:presLayoutVars>
          <dgm:bulletEnabled val="1"/>
        </dgm:presLayoutVars>
      </dgm:prSet>
      <dgm:spPr/>
    </dgm:pt>
    <dgm:pt modelId="{AA128897-1AAD-1140-978A-092E0D94C349}" type="pres">
      <dgm:prSet presAssocID="{4FA5131B-42E1-1044-97A6-2AB30C814179}" presName="aSpace" presStyleCnt="0"/>
      <dgm:spPr/>
    </dgm:pt>
    <dgm:pt modelId="{960D24C7-A8A3-3348-8D56-D7DA060D998E}" type="pres">
      <dgm:prSet presAssocID="{14BE7B4B-0DBE-3940-B637-4B2E4BD0EFDA}" presName="aNode" presStyleLbl="fgAcc1" presStyleIdx="2" presStyleCnt="3">
        <dgm:presLayoutVars>
          <dgm:bulletEnabled val="1"/>
        </dgm:presLayoutVars>
      </dgm:prSet>
      <dgm:spPr/>
    </dgm:pt>
    <dgm:pt modelId="{670659B6-AB33-4F42-A7A1-A1C905E1FCBB}" type="pres">
      <dgm:prSet presAssocID="{14BE7B4B-0DBE-3940-B637-4B2E4BD0EFDA}" presName="aSpace" presStyleCnt="0"/>
      <dgm:spPr/>
    </dgm:pt>
  </dgm:ptLst>
  <dgm:cxnLst>
    <dgm:cxn modelId="{B029B814-AE2C-0742-B3DC-39203D734B9C}" type="presOf" srcId="{14BE7B4B-0DBE-3940-B637-4B2E4BD0EFDA}" destId="{960D24C7-A8A3-3348-8D56-D7DA060D998E}" srcOrd="0" destOrd="0" presId="urn:microsoft.com/office/officeart/2005/8/layout/pyramid2"/>
    <dgm:cxn modelId="{2FD44653-B638-1543-983C-110173D1EC0F}" srcId="{8B9A6A26-47D9-104B-AFE4-380DCAAE625E}" destId="{14BE7B4B-0DBE-3940-B637-4B2E4BD0EFDA}" srcOrd="2" destOrd="0" parTransId="{3D235E96-86D4-AF4E-B090-3EA6D65B2443}" sibTransId="{F54620EC-036A-0447-BDC6-FCBC597C614D}"/>
    <dgm:cxn modelId="{830DAD81-F98F-0B43-88F0-3E46C64AF460}" type="presOf" srcId="{4FA5131B-42E1-1044-97A6-2AB30C814179}" destId="{00D9DD3A-169F-A04F-B19E-226ADFF5157F}" srcOrd="0" destOrd="0" presId="urn:microsoft.com/office/officeart/2005/8/layout/pyramid2"/>
    <dgm:cxn modelId="{E4DF6D8B-5B39-334B-841A-97697407EA3A}" type="presOf" srcId="{8B9A6A26-47D9-104B-AFE4-380DCAAE625E}" destId="{88A61549-4857-DA4E-95C4-39B88815D3C8}" srcOrd="0" destOrd="0" presId="urn:microsoft.com/office/officeart/2005/8/layout/pyramid2"/>
    <dgm:cxn modelId="{CC5BC3C9-B614-D94E-AA57-354E18CC240A}" srcId="{8B9A6A26-47D9-104B-AFE4-380DCAAE625E}" destId="{A8ED62C6-0DBB-1745-AD60-E3A2FAD39B1C}" srcOrd="0" destOrd="0" parTransId="{46AC9799-8E67-1148-90B9-2C022436368D}" sibTransId="{5853D282-7267-794D-A334-DA6958158E52}"/>
    <dgm:cxn modelId="{1F6311F3-5B7F-6642-BF2E-D4890DFF15F2}" type="presOf" srcId="{A8ED62C6-0DBB-1745-AD60-E3A2FAD39B1C}" destId="{BD6A53D4-E180-E442-B9E8-47E8D2378503}" srcOrd="0" destOrd="0" presId="urn:microsoft.com/office/officeart/2005/8/layout/pyramid2"/>
    <dgm:cxn modelId="{BA406EFA-3A19-1444-8F03-ABF820D3191F}" srcId="{8B9A6A26-47D9-104B-AFE4-380DCAAE625E}" destId="{4FA5131B-42E1-1044-97A6-2AB30C814179}" srcOrd="1" destOrd="0" parTransId="{0CE02827-05EB-3F48-B6C5-1314A2158290}" sibTransId="{ED1AD524-3950-264E-9E1C-27A5751787A4}"/>
    <dgm:cxn modelId="{C3C27EC8-3925-A94F-84FE-19F58073E564}" type="presParOf" srcId="{88A61549-4857-DA4E-95C4-39B88815D3C8}" destId="{17CB320A-0065-054D-87A4-114A6EE18B9A}" srcOrd="0" destOrd="0" presId="urn:microsoft.com/office/officeart/2005/8/layout/pyramid2"/>
    <dgm:cxn modelId="{082320E8-B06A-1644-85F0-DD347CFBD9FE}" type="presParOf" srcId="{88A61549-4857-DA4E-95C4-39B88815D3C8}" destId="{F47E7396-819C-7246-B1F7-92275E3AC608}" srcOrd="1" destOrd="0" presId="urn:microsoft.com/office/officeart/2005/8/layout/pyramid2"/>
    <dgm:cxn modelId="{BC4664B7-B376-224B-84F7-A27BF640FA4E}" type="presParOf" srcId="{F47E7396-819C-7246-B1F7-92275E3AC608}" destId="{BD6A53D4-E180-E442-B9E8-47E8D2378503}" srcOrd="0" destOrd="0" presId="urn:microsoft.com/office/officeart/2005/8/layout/pyramid2"/>
    <dgm:cxn modelId="{02E79BAB-8E1E-2E49-85BF-E77ABE04EE4E}" type="presParOf" srcId="{F47E7396-819C-7246-B1F7-92275E3AC608}" destId="{E2B0D8FE-4D4F-734A-BE43-DB7B018F3A69}" srcOrd="1" destOrd="0" presId="urn:microsoft.com/office/officeart/2005/8/layout/pyramid2"/>
    <dgm:cxn modelId="{22C37F1E-F0B0-BF42-B081-2390A2E3FDE4}" type="presParOf" srcId="{F47E7396-819C-7246-B1F7-92275E3AC608}" destId="{00D9DD3A-169F-A04F-B19E-226ADFF5157F}" srcOrd="2" destOrd="0" presId="urn:microsoft.com/office/officeart/2005/8/layout/pyramid2"/>
    <dgm:cxn modelId="{72163C9D-935D-554D-A2A5-90AF11533E2D}" type="presParOf" srcId="{F47E7396-819C-7246-B1F7-92275E3AC608}" destId="{AA128897-1AAD-1140-978A-092E0D94C349}" srcOrd="3" destOrd="0" presId="urn:microsoft.com/office/officeart/2005/8/layout/pyramid2"/>
    <dgm:cxn modelId="{1846257E-ACAE-BD47-B5A2-1D4AC737E1D6}" type="presParOf" srcId="{F47E7396-819C-7246-B1F7-92275E3AC608}" destId="{960D24C7-A8A3-3348-8D56-D7DA060D998E}" srcOrd="4" destOrd="0" presId="urn:microsoft.com/office/officeart/2005/8/layout/pyramid2"/>
    <dgm:cxn modelId="{4C43CDA2-A89A-3340-91DE-D23EE94A0C79}" type="presParOf" srcId="{F47E7396-819C-7246-B1F7-92275E3AC608}" destId="{670659B6-AB33-4F42-A7A1-A1C905E1FCBB}"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22AECEC-3E68-0246-AC60-096DC8DF2F8C}"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88519F4D-77E9-BF49-BC78-A567B55EC3D5}">
      <dgm:prSet phldrT="[Text]" custT="1"/>
      <dgm:spPr/>
      <dgm:t>
        <a:bodyPr/>
        <a:lstStyle/>
        <a:p>
          <a:pPr rtl="1">
            <a:lnSpc>
              <a:spcPct val="150000"/>
            </a:lnSpc>
          </a:pPr>
          <a:r>
            <a:rPr lang="ar-SA" sz="1400" b="1" dirty="0">
              <a:latin typeface="Alexandria" pitchFamily="2" charset="-78"/>
              <a:cs typeface="Alexandria" pitchFamily="2" charset="-78"/>
            </a:rPr>
            <a:t>استطلاعات الرأي للتعرف على توقعات الجماهير</a:t>
          </a:r>
          <a:endParaRPr lang="en-US" sz="1400" b="1" dirty="0">
            <a:latin typeface="Alexandria" pitchFamily="2" charset="-78"/>
            <a:cs typeface="Alexandria" pitchFamily="2" charset="-78"/>
          </a:endParaRPr>
        </a:p>
      </dgm:t>
    </dgm:pt>
    <dgm:pt modelId="{9BD59937-3C04-0046-8962-9811E16599E5}" type="parTrans" cxnId="{F3288E01-FF56-2C48-B9E9-1FA5E890BD27}">
      <dgm:prSet/>
      <dgm:spPr/>
      <dgm:t>
        <a:bodyPr/>
        <a:lstStyle/>
        <a:p>
          <a:pPr>
            <a:lnSpc>
              <a:spcPct val="150000"/>
            </a:lnSpc>
          </a:pPr>
          <a:endParaRPr lang="en-US" sz="1400" b="1">
            <a:latin typeface="Alexandria" pitchFamily="2" charset="-78"/>
            <a:cs typeface="Alexandria" pitchFamily="2" charset="-78"/>
          </a:endParaRPr>
        </a:p>
      </dgm:t>
    </dgm:pt>
    <dgm:pt modelId="{6BEFDB2E-E6B6-BD47-973F-2EA0025FF924}" type="sibTrans" cxnId="{F3288E01-FF56-2C48-B9E9-1FA5E890BD27}">
      <dgm:prSet/>
      <dgm:spPr/>
      <dgm:t>
        <a:bodyPr/>
        <a:lstStyle/>
        <a:p>
          <a:pPr>
            <a:lnSpc>
              <a:spcPct val="150000"/>
            </a:lnSpc>
          </a:pPr>
          <a:endParaRPr lang="en-US" sz="1400" b="1">
            <a:latin typeface="Alexandria" pitchFamily="2" charset="-78"/>
            <a:cs typeface="Alexandria" pitchFamily="2" charset="-78"/>
          </a:endParaRPr>
        </a:p>
      </dgm:t>
    </dgm:pt>
    <dgm:pt modelId="{744392F2-3DD8-084E-B63A-76CABA5B737D}">
      <dgm:prSet phldrT="[Text]" custT="1"/>
      <dgm:spPr/>
      <dgm:t>
        <a:bodyPr/>
        <a:lstStyle/>
        <a:p>
          <a:pPr rtl="1">
            <a:lnSpc>
              <a:spcPct val="150000"/>
            </a:lnSpc>
          </a:pPr>
          <a:r>
            <a:rPr lang="ar-SA" sz="1400" b="1" dirty="0">
              <a:latin typeface="Alexandria" pitchFamily="2" charset="-78"/>
              <a:cs typeface="Alexandria" pitchFamily="2" charset="-78"/>
            </a:rPr>
            <a:t>الاستعانة بخبراء أو شركات بحثية في حالة الشركات العالمية التي تتعدد جماهيرها  </a:t>
          </a:r>
          <a:endParaRPr lang="en-US" sz="1400" b="1" dirty="0">
            <a:latin typeface="Alexandria" pitchFamily="2" charset="-78"/>
            <a:cs typeface="Alexandria" pitchFamily="2" charset="-78"/>
          </a:endParaRPr>
        </a:p>
      </dgm:t>
    </dgm:pt>
    <dgm:pt modelId="{8807DC0C-B449-594E-A8A1-FDB97755D2D8}" type="parTrans" cxnId="{3769BD3E-6FA3-BF44-B3A5-C691C168618B}">
      <dgm:prSet/>
      <dgm:spPr/>
      <dgm:t>
        <a:bodyPr/>
        <a:lstStyle/>
        <a:p>
          <a:pPr>
            <a:lnSpc>
              <a:spcPct val="150000"/>
            </a:lnSpc>
          </a:pPr>
          <a:endParaRPr lang="en-US" sz="1400" b="1">
            <a:latin typeface="Alexandria" pitchFamily="2" charset="-78"/>
            <a:cs typeface="Alexandria" pitchFamily="2" charset="-78"/>
          </a:endParaRPr>
        </a:p>
      </dgm:t>
    </dgm:pt>
    <dgm:pt modelId="{1D017109-EFCD-EB42-AABB-5A00DCA3046A}" type="sibTrans" cxnId="{3769BD3E-6FA3-BF44-B3A5-C691C168618B}">
      <dgm:prSet/>
      <dgm:spPr/>
      <dgm:t>
        <a:bodyPr/>
        <a:lstStyle/>
        <a:p>
          <a:pPr>
            <a:lnSpc>
              <a:spcPct val="150000"/>
            </a:lnSpc>
          </a:pPr>
          <a:endParaRPr lang="en-US" sz="1400" b="1">
            <a:latin typeface="Alexandria" pitchFamily="2" charset="-78"/>
            <a:cs typeface="Alexandria" pitchFamily="2" charset="-78"/>
          </a:endParaRPr>
        </a:p>
      </dgm:t>
    </dgm:pt>
    <dgm:pt modelId="{7FA8E6BF-DCDE-4F48-B2DA-BB0EE43AF11C}">
      <dgm:prSet phldrT="[Text]" custT="1"/>
      <dgm:spPr/>
      <dgm:t>
        <a:bodyPr/>
        <a:lstStyle/>
        <a:p>
          <a:pPr rtl="1">
            <a:lnSpc>
              <a:spcPct val="150000"/>
            </a:lnSpc>
          </a:pPr>
          <a:r>
            <a:rPr lang="ar-SA" sz="1400" b="1" dirty="0">
              <a:latin typeface="Alexandria" pitchFamily="2" charset="-78"/>
              <a:cs typeface="Alexandria" pitchFamily="2" charset="-78"/>
            </a:rPr>
            <a:t>قرارات مبنية على معلومات صحيحة ودقيقة وكاملة</a:t>
          </a:r>
          <a:endParaRPr lang="en-US" sz="1400" b="1" dirty="0">
            <a:latin typeface="Alexandria" pitchFamily="2" charset="-78"/>
            <a:cs typeface="Alexandria" pitchFamily="2" charset="-78"/>
          </a:endParaRPr>
        </a:p>
      </dgm:t>
    </dgm:pt>
    <dgm:pt modelId="{A1A0D120-F049-AD49-AF44-D2A13B58A36B}" type="parTrans" cxnId="{3CB0E598-D089-2F45-932F-BCB9C6932930}">
      <dgm:prSet/>
      <dgm:spPr/>
      <dgm:t>
        <a:bodyPr/>
        <a:lstStyle/>
        <a:p>
          <a:pPr>
            <a:lnSpc>
              <a:spcPct val="150000"/>
            </a:lnSpc>
          </a:pPr>
          <a:endParaRPr lang="en-US" sz="1400" b="1">
            <a:latin typeface="Alexandria" pitchFamily="2" charset="-78"/>
            <a:cs typeface="Alexandria" pitchFamily="2" charset="-78"/>
          </a:endParaRPr>
        </a:p>
      </dgm:t>
    </dgm:pt>
    <dgm:pt modelId="{F2644C7C-099D-0B4E-AD68-92225FDC2333}" type="sibTrans" cxnId="{3CB0E598-D089-2F45-932F-BCB9C6932930}">
      <dgm:prSet/>
      <dgm:spPr/>
      <dgm:t>
        <a:bodyPr/>
        <a:lstStyle/>
        <a:p>
          <a:pPr>
            <a:lnSpc>
              <a:spcPct val="150000"/>
            </a:lnSpc>
          </a:pPr>
          <a:endParaRPr lang="en-US" sz="1400" b="1">
            <a:latin typeface="Alexandria" pitchFamily="2" charset="-78"/>
            <a:cs typeface="Alexandria" pitchFamily="2" charset="-78"/>
          </a:endParaRPr>
        </a:p>
      </dgm:t>
    </dgm:pt>
    <dgm:pt modelId="{3DF85AB0-384C-FB40-B3CB-B0A87AE98766}">
      <dgm:prSet phldrT="[Text]" custT="1"/>
      <dgm:spPr/>
      <dgm:t>
        <a:bodyPr/>
        <a:lstStyle/>
        <a:p>
          <a:pPr rtl="1">
            <a:lnSpc>
              <a:spcPct val="150000"/>
            </a:lnSpc>
          </a:pPr>
          <a:r>
            <a:rPr lang="ar-SA" sz="1400" b="1" dirty="0">
              <a:latin typeface="Alexandria" pitchFamily="2" charset="-78"/>
              <a:cs typeface="Alexandria" pitchFamily="2" charset="-78"/>
            </a:rPr>
            <a:t>تحليل المواضيع التي يتناولها أصحاب المصلحة علي منصات التواصل الاجتماعي</a:t>
          </a:r>
          <a:endParaRPr lang="en-US" sz="1400" b="1" dirty="0">
            <a:latin typeface="Alexandria" pitchFamily="2" charset="-78"/>
            <a:cs typeface="Alexandria" pitchFamily="2" charset="-78"/>
          </a:endParaRPr>
        </a:p>
      </dgm:t>
    </dgm:pt>
    <dgm:pt modelId="{A290FF0B-944A-DD41-9AA7-9B13E7F55FBE}" type="parTrans" cxnId="{03AB7D4C-4988-3E4D-8F86-AB47964E4E1C}">
      <dgm:prSet/>
      <dgm:spPr/>
      <dgm:t>
        <a:bodyPr/>
        <a:lstStyle/>
        <a:p>
          <a:pPr>
            <a:lnSpc>
              <a:spcPct val="150000"/>
            </a:lnSpc>
          </a:pPr>
          <a:endParaRPr lang="en-US" sz="1400" b="1">
            <a:latin typeface="Alexandria" pitchFamily="2" charset="-78"/>
            <a:cs typeface="Alexandria" pitchFamily="2" charset="-78"/>
          </a:endParaRPr>
        </a:p>
      </dgm:t>
    </dgm:pt>
    <dgm:pt modelId="{12599512-33BA-F448-9546-78668248E5C6}" type="sibTrans" cxnId="{03AB7D4C-4988-3E4D-8F86-AB47964E4E1C}">
      <dgm:prSet/>
      <dgm:spPr/>
      <dgm:t>
        <a:bodyPr/>
        <a:lstStyle/>
        <a:p>
          <a:pPr>
            <a:lnSpc>
              <a:spcPct val="150000"/>
            </a:lnSpc>
          </a:pPr>
          <a:endParaRPr lang="en-US" sz="1400" b="1">
            <a:latin typeface="Alexandria" pitchFamily="2" charset="-78"/>
            <a:cs typeface="Alexandria" pitchFamily="2" charset="-78"/>
          </a:endParaRPr>
        </a:p>
      </dgm:t>
    </dgm:pt>
    <dgm:pt modelId="{9BF6613E-9A2A-7A4C-A138-2582CDC3D334}">
      <dgm:prSet phldrT="[Text]" custT="1"/>
      <dgm:spPr/>
      <dgm:t>
        <a:bodyPr/>
        <a:lstStyle/>
        <a:p>
          <a:pPr rtl="1">
            <a:lnSpc>
              <a:spcPct val="150000"/>
            </a:lnSpc>
          </a:pPr>
          <a:r>
            <a:rPr lang="ar-SA" sz="1400" b="1" dirty="0">
              <a:latin typeface="Alexandria" pitchFamily="2" charset="-78"/>
              <a:cs typeface="Alexandria" pitchFamily="2" charset="-78"/>
            </a:rPr>
            <a:t>الاستقصاءات للتعرف على مخاوف الجماهير لوضعها في الاعتبار عند اتخاذ القرار</a:t>
          </a:r>
          <a:endParaRPr lang="en-US" sz="1400" b="1" dirty="0">
            <a:latin typeface="Alexandria" pitchFamily="2" charset="-78"/>
            <a:cs typeface="Alexandria" pitchFamily="2" charset="-78"/>
          </a:endParaRPr>
        </a:p>
      </dgm:t>
    </dgm:pt>
    <dgm:pt modelId="{847D4DA2-329D-9246-90AE-C01D1455ADEC}" type="parTrans" cxnId="{239297F9-5455-7E46-B28F-7F54647C740A}">
      <dgm:prSet/>
      <dgm:spPr/>
      <dgm:t>
        <a:bodyPr/>
        <a:lstStyle/>
        <a:p>
          <a:pPr>
            <a:lnSpc>
              <a:spcPct val="150000"/>
            </a:lnSpc>
          </a:pPr>
          <a:endParaRPr lang="en-US" sz="1400" b="1">
            <a:latin typeface="Alexandria" pitchFamily="2" charset="-78"/>
            <a:cs typeface="Alexandria" pitchFamily="2" charset="-78"/>
          </a:endParaRPr>
        </a:p>
      </dgm:t>
    </dgm:pt>
    <dgm:pt modelId="{DBC7EB4A-8C24-B34D-8FDA-C84E36575DA3}" type="sibTrans" cxnId="{239297F9-5455-7E46-B28F-7F54647C740A}">
      <dgm:prSet/>
      <dgm:spPr/>
      <dgm:t>
        <a:bodyPr/>
        <a:lstStyle/>
        <a:p>
          <a:pPr>
            <a:lnSpc>
              <a:spcPct val="150000"/>
            </a:lnSpc>
          </a:pPr>
          <a:endParaRPr lang="en-US" sz="1400" b="1">
            <a:latin typeface="Alexandria" pitchFamily="2" charset="-78"/>
            <a:cs typeface="Alexandria" pitchFamily="2" charset="-78"/>
          </a:endParaRPr>
        </a:p>
      </dgm:t>
    </dgm:pt>
    <dgm:pt modelId="{A4C69579-3BAE-B449-B98F-493EA2983B89}">
      <dgm:prSet custT="1"/>
      <dgm:spPr/>
      <dgm:t>
        <a:bodyPr/>
        <a:lstStyle/>
        <a:p>
          <a:pPr rtl="1">
            <a:lnSpc>
              <a:spcPct val="150000"/>
            </a:lnSpc>
          </a:pPr>
          <a:r>
            <a:rPr lang="ar-SA" sz="1400" b="1" dirty="0">
              <a:latin typeface="Alexandria" pitchFamily="2" charset="-78"/>
              <a:cs typeface="Alexandria" pitchFamily="2" charset="-78"/>
            </a:rPr>
            <a:t>تكرار التأكيد على أهميتهم للمؤسسة</a:t>
          </a:r>
          <a:endParaRPr lang="en-US" sz="1400" b="1" dirty="0">
            <a:latin typeface="Alexandria" pitchFamily="2" charset="-78"/>
            <a:cs typeface="Alexandria" pitchFamily="2" charset="-78"/>
          </a:endParaRPr>
        </a:p>
      </dgm:t>
    </dgm:pt>
    <dgm:pt modelId="{B639E985-6A3E-1745-829E-B793C6A418F3}" type="parTrans" cxnId="{50123399-77D4-E24C-99FF-E56ECCE30AAE}">
      <dgm:prSet/>
      <dgm:spPr/>
      <dgm:t>
        <a:bodyPr/>
        <a:lstStyle/>
        <a:p>
          <a:pPr>
            <a:lnSpc>
              <a:spcPct val="150000"/>
            </a:lnSpc>
          </a:pPr>
          <a:endParaRPr lang="en-US"/>
        </a:p>
      </dgm:t>
    </dgm:pt>
    <dgm:pt modelId="{7AD98981-CE8D-244E-9B25-3844E60E75F7}" type="sibTrans" cxnId="{50123399-77D4-E24C-99FF-E56ECCE30AAE}">
      <dgm:prSet/>
      <dgm:spPr/>
      <dgm:t>
        <a:bodyPr/>
        <a:lstStyle/>
        <a:p>
          <a:pPr>
            <a:lnSpc>
              <a:spcPct val="150000"/>
            </a:lnSpc>
          </a:pPr>
          <a:endParaRPr lang="en-US"/>
        </a:p>
      </dgm:t>
    </dgm:pt>
    <dgm:pt modelId="{18616539-B89F-3047-BA43-5620053C1A9A}" type="pres">
      <dgm:prSet presAssocID="{A22AECEC-3E68-0246-AC60-096DC8DF2F8C}" presName="diagram" presStyleCnt="0">
        <dgm:presLayoutVars>
          <dgm:dir/>
          <dgm:resizeHandles val="exact"/>
        </dgm:presLayoutVars>
      </dgm:prSet>
      <dgm:spPr/>
    </dgm:pt>
    <dgm:pt modelId="{7922014B-F3A0-704D-8781-34729C6931FB}" type="pres">
      <dgm:prSet presAssocID="{88519F4D-77E9-BF49-BC78-A567B55EC3D5}" presName="node" presStyleLbl="node1" presStyleIdx="0" presStyleCnt="6">
        <dgm:presLayoutVars>
          <dgm:bulletEnabled val="1"/>
        </dgm:presLayoutVars>
      </dgm:prSet>
      <dgm:spPr/>
    </dgm:pt>
    <dgm:pt modelId="{788FE507-4699-6C4F-8FF1-05BCD701F8D8}" type="pres">
      <dgm:prSet presAssocID="{6BEFDB2E-E6B6-BD47-973F-2EA0025FF924}" presName="sibTrans" presStyleCnt="0"/>
      <dgm:spPr/>
    </dgm:pt>
    <dgm:pt modelId="{2A715CD1-3F5D-6D44-8FD9-85A1CE6631F4}" type="pres">
      <dgm:prSet presAssocID="{744392F2-3DD8-084E-B63A-76CABA5B737D}" presName="node" presStyleLbl="node1" presStyleIdx="1" presStyleCnt="6">
        <dgm:presLayoutVars>
          <dgm:bulletEnabled val="1"/>
        </dgm:presLayoutVars>
      </dgm:prSet>
      <dgm:spPr/>
    </dgm:pt>
    <dgm:pt modelId="{9525B41A-EF67-7F46-8FCB-602B514E3588}" type="pres">
      <dgm:prSet presAssocID="{1D017109-EFCD-EB42-AABB-5A00DCA3046A}" presName="sibTrans" presStyleCnt="0"/>
      <dgm:spPr/>
    </dgm:pt>
    <dgm:pt modelId="{557542D4-BEF8-424D-8009-CD5361CBC40B}" type="pres">
      <dgm:prSet presAssocID="{7FA8E6BF-DCDE-4F48-B2DA-BB0EE43AF11C}" presName="node" presStyleLbl="node1" presStyleIdx="2" presStyleCnt="6">
        <dgm:presLayoutVars>
          <dgm:bulletEnabled val="1"/>
        </dgm:presLayoutVars>
      </dgm:prSet>
      <dgm:spPr/>
    </dgm:pt>
    <dgm:pt modelId="{B9794678-573F-1248-AED7-AAB3CD03F158}" type="pres">
      <dgm:prSet presAssocID="{F2644C7C-099D-0B4E-AD68-92225FDC2333}" presName="sibTrans" presStyleCnt="0"/>
      <dgm:spPr/>
    </dgm:pt>
    <dgm:pt modelId="{7BA63708-C27D-AF40-B95A-9BE49F7C4CED}" type="pres">
      <dgm:prSet presAssocID="{3DF85AB0-384C-FB40-B3CB-B0A87AE98766}" presName="node" presStyleLbl="node1" presStyleIdx="3" presStyleCnt="6">
        <dgm:presLayoutVars>
          <dgm:bulletEnabled val="1"/>
        </dgm:presLayoutVars>
      </dgm:prSet>
      <dgm:spPr/>
    </dgm:pt>
    <dgm:pt modelId="{7C2C47B9-15C7-DB4E-A8C4-9C87E2842F84}" type="pres">
      <dgm:prSet presAssocID="{12599512-33BA-F448-9546-78668248E5C6}" presName="sibTrans" presStyleCnt="0"/>
      <dgm:spPr/>
    </dgm:pt>
    <dgm:pt modelId="{DA3291BE-5E1B-CE41-ABA7-C241E6017046}" type="pres">
      <dgm:prSet presAssocID="{9BF6613E-9A2A-7A4C-A138-2582CDC3D334}" presName="node" presStyleLbl="node1" presStyleIdx="4" presStyleCnt="6">
        <dgm:presLayoutVars>
          <dgm:bulletEnabled val="1"/>
        </dgm:presLayoutVars>
      </dgm:prSet>
      <dgm:spPr/>
    </dgm:pt>
    <dgm:pt modelId="{D95E972C-0BE0-C845-8C2A-F23CB342C02F}" type="pres">
      <dgm:prSet presAssocID="{DBC7EB4A-8C24-B34D-8FDA-C84E36575DA3}" presName="sibTrans" presStyleCnt="0"/>
      <dgm:spPr/>
    </dgm:pt>
    <dgm:pt modelId="{0E4A19DD-219E-4C40-9748-6BD9C2CF7AB2}" type="pres">
      <dgm:prSet presAssocID="{A4C69579-3BAE-B449-B98F-493EA2983B89}" presName="node" presStyleLbl="node1" presStyleIdx="5" presStyleCnt="6">
        <dgm:presLayoutVars>
          <dgm:bulletEnabled val="1"/>
        </dgm:presLayoutVars>
      </dgm:prSet>
      <dgm:spPr/>
    </dgm:pt>
  </dgm:ptLst>
  <dgm:cxnLst>
    <dgm:cxn modelId="{F3288E01-FF56-2C48-B9E9-1FA5E890BD27}" srcId="{A22AECEC-3E68-0246-AC60-096DC8DF2F8C}" destId="{88519F4D-77E9-BF49-BC78-A567B55EC3D5}" srcOrd="0" destOrd="0" parTransId="{9BD59937-3C04-0046-8962-9811E16599E5}" sibTransId="{6BEFDB2E-E6B6-BD47-973F-2EA0025FF924}"/>
    <dgm:cxn modelId="{23DE3B04-0C78-0D4A-8C5F-E79143211AE5}" type="presOf" srcId="{A4C69579-3BAE-B449-B98F-493EA2983B89}" destId="{0E4A19DD-219E-4C40-9748-6BD9C2CF7AB2}" srcOrd="0" destOrd="0" presId="urn:microsoft.com/office/officeart/2005/8/layout/default"/>
    <dgm:cxn modelId="{48167516-6942-D544-8977-DECD015B6CC5}" type="presOf" srcId="{88519F4D-77E9-BF49-BC78-A567B55EC3D5}" destId="{7922014B-F3A0-704D-8781-34729C6931FB}" srcOrd="0" destOrd="0" presId="urn:microsoft.com/office/officeart/2005/8/layout/default"/>
    <dgm:cxn modelId="{153D2019-EA3A-2B48-9BF4-A3E900D3C77D}" type="presOf" srcId="{3DF85AB0-384C-FB40-B3CB-B0A87AE98766}" destId="{7BA63708-C27D-AF40-B95A-9BE49F7C4CED}" srcOrd="0" destOrd="0" presId="urn:microsoft.com/office/officeart/2005/8/layout/default"/>
    <dgm:cxn modelId="{E9D33834-471D-0941-84BB-ED0414F9041B}" type="presOf" srcId="{9BF6613E-9A2A-7A4C-A138-2582CDC3D334}" destId="{DA3291BE-5E1B-CE41-ABA7-C241E6017046}" srcOrd="0" destOrd="0" presId="urn:microsoft.com/office/officeart/2005/8/layout/default"/>
    <dgm:cxn modelId="{E32F4639-CDA5-8043-8353-6A903CE1D43D}" type="presOf" srcId="{7FA8E6BF-DCDE-4F48-B2DA-BB0EE43AF11C}" destId="{557542D4-BEF8-424D-8009-CD5361CBC40B}" srcOrd="0" destOrd="0" presId="urn:microsoft.com/office/officeart/2005/8/layout/default"/>
    <dgm:cxn modelId="{3769BD3E-6FA3-BF44-B3A5-C691C168618B}" srcId="{A22AECEC-3E68-0246-AC60-096DC8DF2F8C}" destId="{744392F2-3DD8-084E-B63A-76CABA5B737D}" srcOrd="1" destOrd="0" parTransId="{8807DC0C-B449-594E-A8A1-FDB97755D2D8}" sibTransId="{1D017109-EFCD-EB42-AABB-5A00DCA3046A}"/>
    <dgm:cxn modelId="{03AB7D4C-4988-3E4D-8F86-AB47964E4E1C}" srcId="{A22AECEC-3E68-0246-AC60-096DC8DF2F8C}" destId="{3DF85AB0-384C-FB40-B3CB-B0A87AE98766}" srcOrd="3" destOrd="0" parTransId="{A290FF0B-944A-DD41-9AA7-9B13E7F55FBE}" sibTransId="{12599512-33BA-F448-9546-78668248E5C6}"/>
    <dgm:cxn modelId="{C1375C5D-56A8-AA49-BFAC-E1B2FB4F616D}" type="presOf" srcId="{A22AECEC-3E68-0246-AC60-096DC8DF2F8C}" destId="{18616539-B89F-3047-BA43-5620053C1A9A}" srcOrd="0" destOrd="0" presId="urn:microsoft.com/office/officeart/2005/8/layout/default"/>
    <dgm:cxn modelId="{3CB0E598-D089-2F45-932F-BCB9C6932930}" srcId="{A22AECEC-3E68-0246-AC60-096DC8DF2F8C}" destId="{7FA8E6BF-DCDE-4F48-B2DA-BB0EE43AF11C}" srcOrd="2" destOrd="0" parTransId="{A1A0D120-F049-AD49-AF44-D2A13B58A36B}" sibTransId="{F2644C7C-099D-0B4E-AD68-92225FDC2333}"/>
    <dgm:cxn modelId="{50123399-77D4-E24C-99FF-E56ECCE30AAE}" srcId="{A22AECEC-3E68-0246-AC60-096DC8DF2F8C}" destId="{A4C69579-3BAE-B449-B98F-493EA2983B89}" srcOrd="5" destOrd="0" parTransId="{B639E985-6A3E-1745-829E-B793C6A418F3}" sibTransId="{7AD98981-CE8D-244E-9B25-3844E60E75F7}"/>
    <dgm:cxn modelId="{239297F9-5455-7E46-B28F-7F54647C740A}" srcId="{A22AECEC-3E68-0246-AC60-096DC8DF2F8C}" destId="{9BF6613E-9A2A-7A4C-A138-2582CDC3D334}" srcOrd="4" destOrd="0" parTransId="{847D4DA2-329D-9246-90AE-C01D1455ADEC}" sibTransId="{DBC7EB4A-8C24-B34D-8FDA-C84E36575DA3}"/>
    <dgm:cxn modelId="{3DDE86FD-2E0A-9747-8F1B-092D82623A7E}" type="presOf" srcId="{744392F2-3DD8-084E-B63A-76CABA5B737D}" destId="{2A715CD1-3F5D-6D44-8FD9-85A1CE6631F4}" srcOrd="0" destOrd="0" presId="urn:microsoft.com/office/officeart/2005/8/layout/default"/>
    <dgm:cxn modelId="{619CDCA5-2401-634C-B076-6F68AC26208F}" type="presParOf" srcId="{18616539-B89F-3047-BA43-5620053C1A9A}" destId="{7922014B-F3A0-704D-8781-34729C6931FB}" srcOrd="0" destOrd="0" presId="urn:microsoft.com/office/officeart/2005/8/layout/default"/>
    <dgm:cxn modelId="{EB4A3C9A-42CA-9E4F-A8B0-F0D933ACC1F6}" type="presParOf" srcId="{18616539-B89F-3047-BA43-5620053C1A9A}" destId="{788FE507-4699-6C4F-8FF1-05BCD701F8D8}" srcOrd="1" destOrd="0" presId="urn:microsoft.com/office/officeart/2005/8/layout/default"/>
    <dgm:cxn modelId="{8D73CF30-8916-B44B-AAF4-6AF82EA898B3}" type="presParOf" srcId="{18616539-B89F-3047-BA43-5620053C1A9A}" destId="{2A715CD1-3F5D-6D44-8FD9-85A1CE6631F4}" srcOrd="2" destOrd="0" presId="urn:microsoft.com/office/officeart/2005/8/layout/default"/>
    <dgm:cxn modelId="{E8A94321-53AA-AA4F-B4BF-9D64180B77BB}" type="presParOf" srcId="{18616539-B89F-3047-BA43-5620053C1A9A}" destId="{9525B41A-EF67-7F46-8FCB-602B514E3588}" srcOrd="3" destOrd="0" presId="urn:microsoft.com/office/officeart/2005/8/layout/default"/>
    <dgm:cxn modelId="{148F532E-4566-1648-89EF-CA520462BE01}" type="presParOf" srcId="{18616539-B89F-3047-BA43-5620053C1A9A}" destId="{557542D4-BEF8-424D-8009-CD5361CBC40B}" srcOrd="4" destOrd="0" presId="urn:microsoft.com/office/officeart/2005/8/layout/default"/>
    <dgm:cxn modelId="{4775FD25-1B4A-894F-852A-696324B1AC7C}" type="presParOf" srcId="{18616539-B89F-3047-BA43-5620053C1A9A}" destId="{B9794678-573F-1248-AED7-AAB3CD03F158}" srcOrd="5" destOrd="0" presId="urn:microsoft.com/office/officeart/2005/8/layout/default"/>
    <dgm:cxn modelId="{11668643-A6C9-574E-87B7-A4BFD49840F0}" type="presParOf" srcId="{18616539-B89F-3047-BA43-5620053C1A9A}" destId="{7BA63708-C27D-AF40-B95A-9BE49F7C4CED}" srcOrd="6" destOrd="0" presId="urn:microsoft.com/office/officeart/2005/8/layout/default"/>
    <dgm:cxn modelId="{42FF30DB-6E85-FA45-AE6D-ACF109806D18}" type="presParOf" srcId="{18616539-B89F-3047-BA43-5620053C1A9A}" destId="{7C2C47B9-15C7-DB4E-A8C4-9C87E2842F84}" srcOrd="7" destOrd="0" presId="urn:microsoft.com/office/officeart/2005/8/layout/default"/>
    <dgm:cxn modelId="{CDAB9855-CC69-E941-AF33-2E777FEC7B65}" type="presParOf" srcId="{18616539-B89F-3047-BA43-5620053C1A9A}" destId="{DA3291BE-5E1B-CE41-ABA7-C241E6017046}" srcOrd="8" destOrd="0" presId="urn:microsoft.com/office/officeart/2005/8/layout/default"/>
    <dgm:cxn modelId="{FD5A9B23-6AC5-3341-B0F5-09E9E12C39C7}" type="presParOf" srcId="{18616539-B89F-3047-BA43-5620053C1A9A}" destId="{D95E972C-0BE0-C845-8C2A-F23CB342C02F}" srcOrd="9" destOrd="0" presId="urn:microsoft.com/office/officeart/2005/8/layout/default"/>
    <dgm:cxn modelId="{A82563CE-4D9D-BA43-B215-B0AAB0C73165}" type="presParOf" srcId="{18616539-B89F-3047-BA43-5620053C1A9A}" destId="{0E4A19DD-219E-4C40-9748-6BD9C2CF7AB2}"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8B9A45F-AF31-4A42-ABA3-5DA567D33619}"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n-US"/>
        </a:p>
      </dgm:t>
    </dgm:pt>
    <dgm:pt modelId="{18AC935C-B7AE-2D4B-AFF0-15FFF6F51E8C}">
      <dgm:prSet phldrT="[Text]" custT="1"/>
      <dgm:spPr/>
      <dgm:t>
        <a:bodyPr/>
        <a:lstStyle/>
        <a:p>
          <a:pPr rtl="1"/>
          <a:r>
            <a:rPr lang="ar" sz="1600" b="1" dirty="0">
              <a:latin typeface="Alexandria" pitchFamily="2" charset="-78"/>
              <a:cs typeface="Alexandria" pitchFamily="2" charset="-78"/>
            </a:rPr>
            <a:t>اقناع  العملاء للمنتج أو الخدمة التي تقدمها الشركة</a:t>
          </a:r>
          <a:endParaRPr lang="en-US" sz="1600" b="1" dirty="0">
            <a:latin typeface="Alexandria" pitchFamily="2" charset="-78"/>
            <a:cs typeface="Alexandria" pitchFamily="2" charset="-78"/>
          </a:endParaRPr>
        </a:p>
      </dgm:t>
    </dgm:pt>
    <dgm:pt modelId="{E129A3CF-F982-F741-918D-04A3250E45A5}" type="parTrans" cxnId="{C2E30703-B30E-1045-8146-BB953EDE782C}">
      <dgm:prSet/>
      <dgm:spPr/>
      <dgm:t>
        <a:bodyPr/>
        <a:lstStyle/>
        <a:p>
          <a:endParaRPr lang="en-US" sz="1600" b="1">
            <a:latin typeface="Alexandria" pitchFamily="2" charset="-78"/>
            <a:cs typeface="Alexandria" pitchFamily="2" charset="-78"/>
          </a:endParaRPr>
        </a:p>
      </dgm:t>
    </dgm:pt>
    <dgm:pt modelId="{80F227FC-9E28-DB4E-9A8F-DEF5DD8D68DA}" type="sibTrans" cxnId="{C2E30703-B30E-1045-8146-BB953EDE782C}">
      <dgm:prSet/>
      <dgm:spPr/>
      <dgm:t>
        <a:bodyPr/>
        <a:lstStyle/>
        <a:p>
          <a:endParaRPr lang="en-US" sz="1600" b="1">
            <a:latin typeface="Alexandria" pitchFamily="2" charset="-78"/>
            <a:cs typeface="Alexandria" pitchFamily="2" charset="-78"/>
          </a:endParaRPr>
        </a:p>
      </dgm:t>
    </dgm:pt>
    <dgm:pt modelId="{E4761B4C-2DB7-3B45-AE62-32554DEB0D63}">
      <dgm:prSet phldrT="[Text]" custT="1"/>
      <dgm:spPr/>
      <dgm:t>
        <a:bodyPr/>
        <a:lstStyle/>
        <a:p>
          <a:pPr rtl="1"/>
          <a:r>
            <a:rPr lang="ar" sz="1600" b="1" dirty="0">
              <a:latin typeface="Alexandria" pitchFamily="2" charset="-78"/>
              <a:cs typeface="Alexandria" pitchFamily="2" charset="-78"/>
            </a:rPr>
            <a:t>الاعتراف بالفجوة بين توقعات العملاء وإجراءات الشركات</a:t>
          </a:r>
          <a:endParaRPr lang="en-US" sz="1600" b="1" dirty="0">
            <a:latin typeface="Alexandria" pitchFamily="2" charset="-78"/>
            <a:cs typeface="Alexandria" pitchFamily="2" charset="-78"/>
          </a:endParaRPr>
        </a:p>
      </dgm:t>
    </dgm:pt>
    <dgm:pt modelId="{C5346416-F465-674A-B16B-B38154A891B3}" type="parTrans" cxnId="{41A2FF54-889D-3A44-B82C-9724DC3124C1}">
      <dgm:prSet/>
      <dgm:spPr/>
      <dgm:t>
        <a:bodyPr/>
        <a:lstStyle/>
        <a:p>
          <a:endParaRPr lang="en-US" sz="1600" b="1">
            <a:latin typeface="Alexandria" pitchFamily="2" charset="-78"/>
            <a:cs typeface="Alexandria" pitchFamily="2" charset="-78"/>
          </a:endParaRPr>
        </a:p>
      </dgm:t>
    </dgm:pt>
    <dgm:pt modelId="{7167BAC3-EF44-2B48-ACFF-C09645E52E08}" type="sibTrans" cxnId="{41A2FF54-889D-3A44-B82C-9724DC3124C1}">
      <dgm:prSet/>
      <dgm:spPr/>
      <dgm:t>
        <a:bodyPr/>
        <a:lstStyle/>
        <a:p>
          <a:endParaRPr lang="en-US" sz="1600" b="1">
            <a:latin typeface="Alexandria" pitchFamily="2" charset="-78"/>
            <a:cs typeface="Alexandria" pitchFamily="2" charset="-78"/>
          </a:endParaRPr>
        </a:p>
      </dgm:t>
    </dgm:pt>
    <dgm:pt modelId="{E148DB71-C092-A448-989D-5D5F27763B4E}">
      <dgm:prSet phldrT="[Text]" custT="1"/>
      <dgm:spPr/>
      <dgm:t>
        <a:bodyPr/>
        <a:lstStyle/>
        <a:p>
          <a:pPr algn="r" rtl="1">
            <a:lnSpc>
              <a:spcPct val="150000"/>
            </a:lnSpc>
          </a:pPr>
          <a:r>
            <a:rPr lang="ar" sz="1600" b="1" dirty="0">
              <a:latin typeface="Alexandria" pitchFamily="2" charset="-78"/>
              <a:cs typeface="Alexandria" pitchFamily="2" charset="-78"/>
            </a:rPr>
            <a:t>تطوير نظام لإحداث التوازن رغبات العملاء لجعله يتماشى بدقة مع ما يمكن أن تقدمه الشركة</a:t>
          </a:r>
          <a:endParaRPr lang="en-US" sz="1600" b="1" dirty="0">
            <a:latin typeface="Alexandria" pitchFamily="2" charset="-78"/>
            <a:cs typeface="Alexandria" pitchFamily="2" charset="-78"/>
          </a:endParaRPr>
        </a:p>
      </dgm:t>
    </dgm:pt>
    <dgm:pt modelId="{F37DA96C-FD0C-F74D-BD08-0AB44EF00AC0}" type="parTrans" cxnId="{78F31196-BB8D-2141-9763-D74730FEC187}">
      <dgm:prSet/>
      <dgm:spPr/>
      <dgm:t>
        <a:bodyPr/>
        <a:lstStyle/>
        <a:p>
          <a:endParaRPr lang="en-US" sz="1600" b="1">
            <a:latin typeface="Alexandria" pitchFamily="2" charset="-78"/>
            <a:cs typeface="Alexandria" pitchFamily="2" charset="-78"/>
          </a:endParaRPr>
        </a:p>
      </dgm:t>
    </dgm:pt>
    <dgm:pt modelId="{8D3B26F3-CF55-CE4F-BE61-F82E3339C2F3}" type="sibTrans" cxnId="{78F31196-BB8D-2141-9763-D74730FEC187}">
      <dgm:prSet/>
      <dgm:spPr/>
      <dgm:t>
        <a:bodyPr/>
        <a:lstStyle/>
        <a:p>
          <a:endParaRPr lang="en-US" sz="1600" b="1">
            <a:latin typeface="Alexandria" pitchFamily="2" charset="-78"/>
            <a:cs typeface="Alexandria" pitchFamily="2" charset="-78"/>
          </a:endParaRPr>
        </a:p>
      </dgm:t>
    </dgm:pt>
    <dgm:pt modelId="{E9E2C5E0-BAB4-3544-9387-2C90C7108F44}" type="pres">
      <dgm:prSet presAssocID="{38B9A45F-AF31-4A42-ABA3-5DA567D33619}" presName="Name0" presStyleCnt="0">
        <dgm:presLayoutVars>
          <dgm:chMax val="7"/>
          <dgm:chPref val="7"/>
          <dgm:dir/>
        </dgm:presLayoutVars>
      </dgm:prSet>
      <dgm:spPr/>
    </dgm:pt>
    <dgm:pt modelId="{CA6AC1C5-8894-D049-AB72-3123D688B231}" type="pres">
      <dgm:prSet presAssocID="{38B9A45F-AF31-4A42-ABA3-5DA567D33619}" presName="Name1" presStyleCnt="0"/>
      <dgm:spPr/>
    </dgm:pt>
    <dgm:pt modelId="{AA6323B7-5374-6E4D-B234-84E16BBEEDC0}" type="pres">
      <dgm:prSet presAssocID="{38B9A45F-AF31-4A42-ABA3-5DA567D33619}" presName="cycle" presStyleCnt="0"/>
      <dgm:spPr/>
    </dgm:pt>
    <dgm:pt modelId="{F2BFCEF9-19AE-B445-975F-CDF08977087C}" type="pres">
      <dgm:prSet presAssocID="{38B9A45F-AF31-4A42-ABA3-5DA567D33619}" presName="srcNode" presStyleLbl="node1" presStyleIdx="0" presStyleCnt="3"/>
      <dgm:spPr/>
    </dgm:pt>
    <dgm:pt modelId="{72D201F3-768F-2341-ADB2-0781FAEEA02C}" type="pres">
      <dgm:prSet presAssocID="{38B9A45F-AF31-4A42-ABA3-5DA567D33619}" presName="conn" presStyleLbl="parChTrans1D2" presStyleIdx="0" presStyleCnt="1"/>
      <dgm:spPr/>
    </dgm:pt>
    <dgm:pt modelId="{0BA3B33B-D6AB-7D40-8F39-DB7A064D433D}" type="pres">
      <dgm:prSet presAssocID="{38B9A45F-AF31-4A42-ABA3-5DA567D33619}" presName="extraNode" presStyleLbl="node1" presStyleIdx="0" presStyleCnt="3"/>
      <dgm:spPr/>
    </dgm:pt>
    <dgm:pt modelId="{502E65E8-034B-8440-8184-B8DF98C10895}" type="pres">
      <dgm:prSet presAssocID="{38B9A45F-AF31-4A42-ABA3-5DA567D33619}" presName="dstNode" presStyleLbl="node1" presStyleIdx="0" presStyleCnt="3"/>
      <dgm:spPr/>
    </dgm:pt>
    <dgm:pt modelId="{68F9DB05-118A-4C4E-9D82-39E758C51779}" type="pres">
      <dgm:prSet presAssocID="{18AC935C-B7AE-2D4B-AFF0-15FFF6F51E8C}" presName="text_1" presStyleLbl="node1" presStyleIdx="0" presStyleCnt="3">
        <dgm:presLayoutVars>
          <dgm:bulletEnabled val="1"/>
        </dgm:presLayoutVars>
      </dgm:prSet>
      <dgm:spPr/>
    </dgm:pt>
    <dgm:pt modelId="{8D611D3D-3A2C-3049-8A71-1B3A0DF83DD5}" type="pres">
      <dgm:prSet presAssocID="{18AC935C-B7AE-2D4B-AFF0-15FFF6F51E8C}" presName="accent_1" presStyleCnt="0"/>
      <dgm:spPr/>
    </dgm:pt>
    <dgm:pt modelId="{76547EA1-0EED-F74A-9394-9E89672D609C}" type="pres">
      <dgm:prSet presAssocID="{18AC935C-B7AE-2D4B-AFF0-15FFF6F51E8C}" presName="accentRepeatNode" presStyleLbl="solidFgAcc1" presStyleIdx="0" presStyleCnt="3"/>
      <dgm:spPr/>
    </dgm:pt>
    <dgm:pt modelId="{AF45201B-CFFE-F04E-A27C-E5D14915FB60}" type="pres">
      <dgm:prSet presAssocID="{E4761B4C-2DB7-3B45-AE62-32554DEB0D63}" presName="text_2" presStyleLbl="node1" presStyleIdx="1" presStyleCnt="3">
        <dgm:presLayoutVars>
          <dgm:bulletEnabled val="1"/>
        </dgm:presLayoutVars>
      </dgm:prSet>
      <dgm:spPr/>
    </dgm:pt>
    <dgm:pt modelId="{12A79F34-680E-5946-8F77-81CBABB0C1E5}" type="pres">
      <dgm:prSet presAssocID="{E4761B4C-2DB7-3B45-AE62-32554DEB0D63}" presName="accent_2" presStyleCnt="0"/>
      <dgm:spPr/>
    </dgm:pt>
    <dgm:pt modelId="{CB3E4CC5-B660-734D-92B3-A73AB9E3E424}" type="pres">
      <dgm:prSet presAssocID="{E4761B4C-2DB7-3B45-AE62-32554DEB0D63}" presName="accentRepeatNode" presStyleLbl="solidFgAcc1" presStyleIdx="1" presStyleCnt="3"/>
      <dgm:spPr/>
    </dgm:pt>
    <dgm:pt modelId="{96898578-4613-6740-99D2-0C30F4826E24}" type="pres">
      <dgm:prSet presAssocID="{E148DB71-C092-A448-989D-5D5F27763B4E}" presName="text_3" presStyleLbl="node1" presStyleIdx="2" presStyleCnt="3">
        <dgm:presLayoutVars>
          <dgm:bulletEnabled val="1"/>
        </dgm:presLayoutVars>
      </dgm:prSet>
      <dgm:spPr/>
    </dgm:pt>
    <dgm:pt modelId="{3889D895-D537-7A42-B93E-C84D8C7573B6}" type="pres">
      <dgm:prSet presAssocID="{E148DB71-C092-A448-989D-5D5F27763B4E}" presName="accent_3" presStyleCnt="0"/>
      <dgm:spPr/>
    </dgm:pt>
    <dgm:pt modelId="{E6355D56-DDC9-A949-A1DC-5721037041CD}" type="pres">
      <dgm:prSet presAssocID="{E148DB71-C092-A448-989D-5D5F27763B4E}" presName="accentRepeatNode" presStyleLbl="solidFgAcc1" presStyleIdx="2" presStyleCnt="3"/>
      <dgm:spPr/>
    </dgm:pt>
  </dgm:ptLst>
  <dgm:cxnLst>
    <dgm:cxn modelId="{C2E30703-B30E-1045-8146-BB953EDE782C}" srcId="{38B9A45F-AF31-4A42-ABA3-5DA567D33619}" destId="{18AC935C-B7AE-2D4B-AFF0-15FFF6F51E8C}" srcOrd="0" destOrd="0" parTransId="{E129A3CF-F982-F741-918D-04A3250E45A5}" sibTransId="{80F227FC-9E28-DB4E-9A8F-DEF5DD8D68DA}"/>
    <dgm:cxn modelId="{8848F631-8C4C-534E-87A5-D9E2D4450430}" type="presOf" srcId="{E4761B4C-2DB7-3B45-AE62-32554DEB0D63}" destId="{AF45201B-CFFE-F04E-A27C-E5D14915FB60}" srcOrd="0" destOrd="0" presId="urn:microsoft.com/office/officeart/2008/layout/VerticalCurvedList"/>
    <dgm:cxn modelId="{AB3C2B38-E307-904E-8EE7-44632C61D07B}" type="presOf" srcId="{38B9A45F-AF31-4A42-ABA3-5DA567D33619}" destId="{E9E2C5E0-BAB4-3544-9387-2C90C7108F44}" srcOrd="0" destOrd="0" presId="urn:microsoft.com/office/officeart/2008/layout/VerticalCurvedList"/>
    <dgm:cxn modelId="{F166E14A-6C04-5845-9B66-DAE07B357FC4}" type="presOf" srcId="{E148DB71-C092-A448-989D-5D5F27763B4E}" destId="{96898578-4613-6740-99D2-0C30F4826E24}" srcOrd="0" destOrd="0" presId="urn:microsoft.com/office/officeart/2008/layout/VerticalCurvedList"/>
    <dgm:cxn modelId="{41A2FF54-889D-3A44-B82C-9724DC3124C1}" srcId="{38B9A45F-AF31-4A42-ABA3-5DA567D33619}" destId="{E4761B4C-2DB7-3B45-AE62-32554DEB0D63}" srcOrd="1" destOrd="0" parTransId="{C5346416-F465-674A-B16B-B38154A891B3}" sibTransId="{7167BAC3-EF44-2B48-ACFF-C09645E52E08}"/>
    <dgm:cxn modelId="{78F31196-BB8D-2141-9763-D74730FEC187}" srcId="{38B9A45F-AF31-4A42-ABA3-5DA567D33619}" destId="{E148DB71-C092-A448-989D-5D5F27763B4E}" srcOrd="2" destOrd="0" parTransId="{F37DA96C-FD0C-F74D-BD08-0AB44EF00AC0}" sibTransId="{8D3B26F3-CF55-CE4F-BE61-F82E3339C2F3}"/>
    <dgm:cxn modelId="{C619B9C5-F6CB-214A-A368-603ECF42E0D6}" type="presOf" srcId="{80F227FC-9E28-DB4E-9A8F-DEF5DD8D68DA}" destId="{72D201F3-768F-2341-ADB2-0781FAEEA02C}" srcOrd="0" destOrd="0" presId="urn:microsoft.com/office/officeart/2008/layout/VerticalCurvedList"/>
    <dgm:cxn modelId="{4C33E2FC-186B-2E41-89A8-811731D444AA}" type="presOf" srcId="{18AC935C-B7AE-2D4B-AFF0-15FFF6F51E8C}" destId="{68F9DB05-118A-4C4E-9D82-39E758C51779}" srcOrd="0" destOrd="0" presId="urn:microsoft.com/office/officeart/2008/layout/VerticalCurvedList"/>
    <dgm:cxn modelId="{953D7398-8178-BB49-B1CA-CE6F091175EB}" type="presParOf" srcId="{E9E2C5E0-BAB4-3544-9387-2C90C7108F44}" destId="{CA6AC1C5-8894-D049-AB72-3123D688B231}" srcOrd="0" destOrd="0" presId="urn:microsoft.com/office/officeart/2008/layout/VerticalCurvedList"/>
    <dgm:cxn modelId="{09E79A1F-F926-0A42-99E4-9F6917086748}" type="presParOf" srcId="{CA6AC1C5-8894-D049-AB72-3123D688B231}" destId="{AA6323B7-5374-6E4D-B234-84E16BBEEDC0}" srcOrd="0" destOrd="0" presId="urn:microsoft.com/office/officeart/2008/layout/VerticalCurvedList"/>
    <dgm:cxn modelId="{A005EB29-2047-FE4A-9D37-4D5BEF81E773}" type="presParOf" srcId="{AA6323B7-5374-6E4D-B234-84E16BBEEDC0}" destId="{F2BFCEF9-19AE-B445-975F-CDF08977087C}" srcOrd="0" destOrd="0" presId="urn:microsoft.com/office/officeart/2008/layout/VerticalCurvedList"/>
    <dgm:cxn modelId="{A0F9D7ED-4892-F04D-9835-39EEF5412572}" type="presParOf" srcId="{AA6323B7-5374-6E4D-B234-84E16BBEEDC0}" destId="{72D201F3-768F-2341-ADB2-0781FAEEA02C}" srcOrd="1" destOrd="0" presId="urn:microsoft.com/office/officeart/2008/layout/VerticalCurvedList"/>
    <dgm:cxn modelId="{627F13B3-66D9-8843-8653-E0F065F3262A}" type="presParOf" srcId="{AA6323B7-5374-6E4D-B234-84E16BBEEDC0}" destId="{0BA3B33B-D6AB-7D40-8F39-DB7A064D433D}" srcOrd="2" destOrd="0" presId="urn:microsoft.com/office/officeart/2008/layout/VerticalCurvedList"/>
    <dgm:cxn modelId="{88677BC8-DDAA-FF4A-94DE-08072054F3CE}" type="presParOf" srcId="{AA6323B7-5374-6E4D-B234-84E16BBEEDC0}" destId="{502E65E8-034B-8440-8184-B8DF98C10895}" srcOrd="3" destOrd="0" presId="urn:microsoft.com/office/officeart/2008/layout/VerticalCurvedList"/>
    <dgm:cxn modelId="{6EBFBAC0-5845-FD49-9BF9-52D20C81E846}" type="presParOf" srcId="{CA6AC1C5-8894-D049-AB72-3123D688B231}" destId="{68F9DB05-118A-4C4E-9D82-39E758C51779}" srcOrd="1" destOrd="0" presId="urn:microsoft.com/office/officeart/2008/layout/VerticalCurvedList"/>
    <dgm:cxn modelId="{99EA2C6C-D841-CA48-B3E7-1C41F513A3FC}" type="presParOf" srcId="{CA6AC1C5-8894-D049-AB72-3123D688B231}" destId="{8D611D3D-3A2C-3049-8A71-1B3A0DF83DD5}" srcOrd="2" destOrd="0" presId="urn:microsoft.com/office/officeart/2008/layout/VerticalCurvedList"/>
    <dgm:cxn modelId="{1654476E-2E22-D745-9545-CBB4199DA848}" type="presParOf" srcId="{8D611D3D-3A2C-3049-8A71-1B3A0DF83DD5}" destId="{76547EA1-0EED-F74A-9394-9E89672D609C}" srcOrd="0" destOrd="0" presId="urn:microsoft.com/office/officeart/2008/layout/VerticalCurvedList"/>
    <dgm:cxn modelId="{FDF1727F-FC5F-6047-A246-5DD06B178CC8}" type="presParOf" srcId="{CA6AC1C5-8894-D049-AB72-3123D688B231}" destId="{AF45201B-CFFE-F04E-A27C-E5D14915FB60}" srcOrd="3" destOrd="0" presId="urn:microsoft.com/office/officeart/2008/layout/VerticalCurvedList"/>
    <dgm:cxn modelId="{97BC00A4-8C13-E746-81F1-BACFDA8FAAFF}" type="presParOf" srcId="{CA6AC1C5-8894-D049-AB72-3123D688B231}" destId="{12A79F34-680E-5946-8F77-81CBABB0C1E5}" srcOrd="4" destOrd="0" presId="urn:microsoft.com/office/officeart/2008/layout/VerticalCurvedList"/>
    <dgm:cxn modelId="{3EDD0188-1E04-F645-A0B7-6F6F41B94DD4}" type="presParOf" srcId="{12A79F34-680E-5946-8F77-81CBABB0C1E5}" destId="{CB3E4CC5-B660-734D-92B3-A73AB9E3E424}" srcOrd="0" destOrd="0" presId="urn:microsoft.com/office/officeart/2008/layout/VerticalCurvedList"/>
    <dgm:cxn modelId="{79058B06-A5B9-5146-8BC2-2778CA7310E1}" type="presParOf" srcId="{CA6AC1C5-8894-D049-AB72-3123D688B231}" destId="{96898578-4613-6740-99D2-0C30F4826E24}" srcOrd="5" destOrd="0" presId="urn:microsoft.com/office/officeart/2008/layout/VerticalCurvedList"/>
    <dgm:cxn modelId="{7E45C716-73AB-6A46-AB76-D299C7BFBB5D}" type="presParOf" srcId="{CA6AC1C5-8894-D049-AB72-3123D688B231}" destId="{3889D895-D537-7A42-B93E-C84D8C7573B6}" srcOrd="6" destOrd="0" presId="urn:microsoft.com/office/officeart/2008/layout/VerticalCurvedList"/>
    <dgm:cxn modelId="{7E630703-80A1-5043-8A29-03988606B94B}" type="presParOf" srcId="{3889D895-D537-7A42-B93E-C84D8C7573B6}" destId="{E6355D56-DDC9-A949-A1DC-5721037041C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AC4FB3C-EF2B-5B4A-9668-5FD52C5B48F6}" type="doc">
      <dgm:prSet loTypeId="urn:microsoft.com/office/officeart/2005/8/layout/vList3" loCatId="" qsTypeId="urn:microsoft.com/office/officeart/2005/8/quickstyle/simple1" qsCatId="simple" csTypeId="urn:microsoft.com/office/officeart/2005/8/colors/accent1_2" csCatId="accent1" phldr="1"/>
      <dgm:spPr/>
    </dgm:pt>
    <dgm:pt modelId="{6D0940A7-9561-8C42-BF8B-6EE608C2DA46}">
      <dgm:prSet phldrT="[Text]" custT="1"/>
      <dgm:spPr/>
      <dgm:t>
        <a:bodyPr/>
        <a:lstStyle/>
        <a:p>
          <a:pPr algn="r">
            <a:lnSpc>
              <a:spcPct val="150000"/>
            </a:lnSpc>
          </a:pPr>
          <a:r>
            <a:rPr lang="ar" sz="1800" b="1" dirty="0">
              <a:latin typeface="Alexandria" pitchFamily="2" charset="-78"/>
              <a:cs typeface="Alexandria" pitchFamily="2" charset="-78"/>
            </a:rPr>
            <a:t>على المستويين التنظيمي والمجتمعي</a:t>
          </a:r>
          <a:r>
            <a:rPr lang="ar" sz="1800" dirty="0">
              <a:latin typeface="Alexandria" pitchFamily="2" charset="-78"/>
              <a:cs typeface="Alexandria" pitchFamily="2" charset="-78"/>
            </a:rPr>
            <a:t>، </a:t>
          </a:r>
          <a:r>
            <a:rPr lang="ar" sz="1600" dirty="0">
              <a:latin typeface="Alexandria" pitchFamily="2" charset="-78"/>
              <a:cs typeface="Alexandria" pitchFamily="2" charset="-78"/>
            </a:rPr>
            <a:t>يمكن للقوانين واللوائح والرقابة أن تقطع شوطا طويلا نحو الحد من النشاط غير القانوني. </a:t>
          </a:r>
          <a:endParaRPr lang="en-US" sz="1600" dirty="0">
            <a:latin typeface="Alexandria" pitchFamily="2" charset="-78"/>
            <a:cs typeface="Alexandria" pitchFamily="2" charset="-78"/>
          </a:endParaRPr>
        </a:p>
      </dgm:t>
    </dgm:pt>
    <dgm:pt modelId="{E4216007-046A-D640-A4AE-5F268BEDD290}" type="parTrans" cxnId="{09B1F2BC-C738-8544-80C3-6B656295D638}">
      <dgm:prSet/>
      <dgm:spPr/>
      <dgm:t>
        <a:bodyPr/>
        <a:lstStyle/>
        <a:p>
          <a:pPr>
            <a:lnSpc>
              <a:spcPct val="150000"/>
            </a:lnSpc>
          </a:pPr>
          <a:endParaRPr lang="en-US" sz="1800">
            <a:latin typeface="Alexandria" pitchFamily="2" charset="-78"/>
            <a:cs typeface="Alexandria" pitchFamily="2" charset="-78"/>
          </a:endParaRPr>
        </a:p>
      </dgm:t>
    </dgm:pt>
    <dgm:pt modelId="{95083FC2-AA05-F941-9797-0A56E3AC1341}" type="sibTrans" cxnId="{09B1F2BC-C738-8544-80C3-6B656295D638}">
      <dgm:prSet/>
      <dgm:spPr/>
      <dgm:t>
        <a:bodyPr/>
        <a:lstStyle/>
        <a:p>
          <a:pPr>
            <a:lnSpc>
              <a:spcPct val="150000"/>
            </a:lnSpc>
          </a:pPr>
          <a:endParaRPr lang="en-US" sz="1800">
            <a:latin typeface="Alexandria" pitchFamily="2" charset="-78"/>
            <a:cs typeface="Alexandria" pitchFamily="2" charset="-78"/>
          </a:endParaRPr>
        </a:p>
      </dgm:t>
    </dgm:pt>
    <dgm:pt modelId="{10E13DFD-DF57-3140-B0A0-46521DA984A2}">
      <dgm:prSet phldrT="[Text]" custT="1"/>
      <dgm:spPr/>
      <dgm:t>
        <a:bodyPr/>
        <a:lstStyle/>
        <a:p>
          <a:pPr rtl="1">
            <a:lnSpc>
              <a:spcPct val="150000"/>
            </a:lnSpc>
          </a:pPr>
          <a:r>
            <a:rPr lang="ar-SA" sz="1600" b="1" dirty="0">
              <a:latin typeface="Alexandria" pitchFamily="2" charset="-78"/>
              <a:cs typeface="Alexandria" pitchFamily="2" charset="-78"/>
            </a:rPr>
            <a:t>ثقافة الشركة </a:t>
          </a:r>
        </a:p>
        <a:p>
          <a:pPr rtl="1">
            <a:lnSpc>
              <a:spcPct val="150000"/>
            </a:lnSpc>
          </a:pPr>
          <a:r>
            <a:rPr lang="ar" sz="1600" dirty="0">
              <a:latin typeface="Alexandria" pitchFamily="2" charset="-78"/>
              <a:cs typeface="Alexandria" pitchFamily="2" charset="-78"/>
            </a:rPr>
            <a:t>بحيث لا يكون للممارسات الفاسدة مثل الرشوة والاختلاس والاحتيال مكان في المنظمة.</a:t>
          </a:r>
          <a:endParaRPr lang="en-US" sz="1600" dirty="0">
            <a:latin typeface="Alexandria" pitchFamily="2" charset="-78"/>
            <a:cs typeface="Alexandria" pitchFamily="2" charset="-78"/>
          </a:endParaRPr>
        </a:p>
      </dgm:t>
    </dgm:pt>
    <dgm:pt modelId="{4B066971-5FD0-AF4F-8F7D-E4712D5F86A7}" type="parTrans" cxnId="{DCC520AA-DDF8-4D4A-967A-E0A4A96AA72F}">
      <dgm:prSet/>
      <dgm:spPr/>
      <dgm:t>
        <a:bodyPr/>
        <a:lstStyle/>
        <a:p>
          <a:pPr>
            <a:lnSpc>
              <a:spcPct val="150000"/>
            </a:lnSpc>
          </a:pPr>
          <a:endParaRPr lang="en-US" sz="1800">
            <a:latin typeface="Alexandria" pitchFamily="2" charset="-78"/>
            <a:cs typeface="Alexandria" pitchFamily="2" charset="-78"/>
          </a:endParaRPr>
        </a:p>
      </dgm:t>
    </dgm:pt>
    <dgm:pt modelId="{4506EC35-F75F-CA48-B286-4F9FEF0BCCCC}" type="sibTrans" cxnId="{DCC520AA-DDF8-4D4A-967A-E0A4A96AA72F}">
      <dgm:prSet/>
      <dgm:spPr/>
      <dgm:t>
        <a:bodyPr/>
        <a:lstStyle/>
        <a:p>
          <a:pPr>
            <a:lnSpc>
              <a:spcPct val="150000"/>
            </a:lnSpc>
          </a:pPr>
          <a:endParaRPr lang="en-US" sz="1800">
            <a:latin typeface="Alexandria" pitchFamily="2" charset="-78"/>
            <a:cs typeface="Alexandria" pitchFamily="2" charset="-78"/>
          </a:endParaRPr>
        </a:p>
      </dgm:t>
    </dgm:pt>
    <dgm:pt modelId="{8D00CA48-DA9A-F344-97A6-96FACF69B5A8}">
      <dgm:prSet phldrT="[Text]" custT="1"/>
      <dgm:spPr/>
      <dgm:t>
        <a:bodyPr/>
        <a:lstStyle/>
        <a:p>
          <a:pPr rtl="1">
            <a:lnSpc>
              <a:spcPct val="150000"/>
            </a:lnSpc>
          </a:pPr>
          <a:r>
            <a:rPr lang="ar" sz="1600" b="1" dirty="0">
              <a:latin typeface="Alexandria" pitchFamily="2" charset="-78"/>
              <a:cs typeface="Alexandria" pitchFamily="2" charset="-78"/>
            </a:rPr>
            <a:t>على المستوى الفردي</a:t>
          </a:r>
        </a:p>
        <a:p>
          <a:pPr rtl="1">
            <a:lnSpc>
              <a:spcPct val="150000"/>
            </a:lnSpc>
          </a:pPr>
          <a:r>
            <a:rPr lang="ar" sz="1600" dirty="0">
              <a:latin typeface="Alexandria" pitchFamily="2" charset="-78"/>
              <a:cs typeface="Alexandria" pitchFamily="2" charset="-78"/>
            </a:rPr>
            <a:t>نجد السلوكيات غير الأخلاقية يدعمها الأنظمة والثقافة المؤسسية</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وأحيانا التزعزع الديني وانحسار دور المؤسسات الاجتماعية والاعلام.</a:t>
          </a:r>
          <a:endParaRPr lang="en-US" sz="1600" dirty="0">
            <a:latin typeface="Alexandria" pitchFamily="2" charset="-78"/>
            <a:cs typeface="Alexandria" pitchFamily="2" charset="-78"/>
          </a:endParaRPr>
        </a:p>
      </dgm:t>
    </dgm:pt>
    <dgm:pt modelId="{D0B293CC-F3D5-DC44-BC31-507B453D6D48}" type="parTrans" cxnId="{B60E28AF-CBC9-3447-B4A2-6AE3CA57E651}">
      <dgm:prSet/>
      <dgm:spPr/>
      <dgm:t>
        <a:bodyPr/>
        <a:lstStyle/>
        <a:p>
          <a:pPr>
            <a:lnSpc>
              <a:spcPct val="150000"/>
            </a:lnSpc>
          </a:pPr>
          <a:endParaRPr lang="en-US" sz="1800">
            <a:latin typeface="Alexandria" pitchFamily="2" charset="-78"/>
            <a:cs typeface="Alexandria" pitchFamily="2" charset="-78"/>
          </a:endParaRPr>
        </a:p>
      </dgm:t>
    </dgm:pt>
    <dgm:pt modelId="{BFFC5B93-0F04-FF49-B7C8-7C8474EC9192}" type="sibTrans" cxnId="{B60E28AF-CBC9-3447-B4A2-6AE3CA57E651}">
      <dgm:prSet/>
      <dgm:spPr/>
      <dgm:t>
        <a:bodyPr/>
        <a:lstStyle/>
        <a:p>
          <a:pPr>
            <a:lnSpc>
              <a:spcPct val="150000"/>
            </a:lnSpc>
          </a:pPr>
          <a:endParaRPr lang="en-US" sz="1800">
            <a:latin typeface="Alexandria" pitchFamily="2" charset="-78"/>
            <a:cs typeface="Alexandria" pitchFamily="2" charset="-78"/>
          </a:endParaRPr>
        </a:p>
      </dgm:t>
    </dgm:pt>
    <dgm:pt modelId="{804D4F89-5497-9E48-ABFF-103FBCA88983}" type="pres">
      <dgm:prSet presAssocID="{7AC4FB3C-EF2B-5B4A-9668-5FD52C5B48F6}" presName="linearFlow" presStyleCnt="0">
        <dgm:presLayoutVars>
          <dgm:dir/>
          <dgm:resizeHandles val="exact"/>
        </dgm:presLayoutVars>
      </dgm:prSet>
      <dgm:spPr/>
    </dgm:pt>
    <dgm:pt modelId="{AE388372-689F-7047-A1F8-111371125085}" type="pres">
      <dgm:prSet presAssocID="{6D0940A7-9561-8C42-BF8B-6EE608C2DA46}" presName="composite" presStyleCnt="0"/>
      <dgm:spPr/>
    </dgm:pt>
    <dgm:pt modelId="{8C4EA259-8184-FA4F-A13A-B5814339FCC1}" type="pres">
      <dgm:prSet presAssocID="{6D0940A7-9561-8C42-BF8B-6EE608C2DA46}" presName="imgShp" presStyleLbl="fgImgPlace1" presStyleIdx="0" presStyleCnt="3"/>
      <dgm:spPr>
        <a:solidFill>
          <a:srgbClr val="F58221"/>
        </a:solidFill>
      </dgm:spPr>
    </dgm:pt>
    <dgm:pt modelId="{0526776D-43F4-9147-9779-0E09B520EF8C}" type="pres">
      <dgm:prSet presAssocID="{6D0940A7-9561-8C42-BF8B-6EE608C2DA46}" presName="txShp" presStyleLbl="node1" presStyleIdx="0" presStyleCnt="3">
        <dgm:presLayoutVars>
          <dgm:bulletEnabled val="1"/>
        </dgm:presLayoutVars>
      </dgm:prSet>
      <dgm:spPr/>
    </dgm:pt>
    <dgm:pt modelId="{8BA15B68-2C15-B24C-AE32-1E5E2CCC963C}" type="pres">
      <dgm:prSet presAssocID="{95083FC2-AA05-F941-9797-0A56E3AC1341}" presName="spacing" presStyleCnt="0"/>
      <dgm:spPr/>
    </dgm:pt>
    <dgm:pt modelId="{5053ACD5-1E4C-2B42-AB44-FC278D94C2D9}" type="pres">
      <dgm:prSet presAssocID="{10E13DFD-DF57-3140-B0A0-46521DA984A2}" presName="composite" presStyleCnt="0"/>
      <dgm:spPr/>
    </dgm:pt>
    <dgm:pt modelId="{B68A6E65-C925-074C-BAD8-304FBAEFCB8A}" type="pres">
      <dgm:prSet presAssocID="{10E13DFD-DF57-3140-B0A0-46521DA984A2}" presName="imgShp" presStyleLbl="fgImgPlace1" presStyleIdx="1" presStyleCnt="3"/>
      <dgm:spPr>
        <a:solidFill>
          <a:schemeClr val="accent2"/>
        </a:solidFill>
      </dgm:spPr>
    </dgm:pt>
    <dgm:pt modelId="{863CE918-CCBF-6149-A076-07A6ADD1D808}" type="pres">
      <dgm:prSet presAssocID="{10E13DFD-DF57-3140-B0A0-46521DA984A2}" presName="txShp" presStyleLbl="node1" presStyleIdx="1" presStyleCnt="3">
        <dgm:presLayoutVars>
          <dgm:bulletEnabled val="1"/>
        </dgm:presLayoutVars>
      </dgm:prSet>
      <dgm:spPr/>
    </dgm:pt>
    <dgm:pt modelId="{70B4D20B-8888-F942-A443-91EB8CD465ED}" type="pres">
      <dgm:prSet presAssocID="{4506EC35-F75F-CA48-B286-4F9FEF0BCCCC}" presName="spacing" presStyleCnt="0"/>
      <dgm:spPr/>
    </dgm:pt>
    <dgm:pt modelId="{C2C720F9-37B1-0849-B330-1ADD1887B69C}" type="pres">
      <dgm:prSet presAssocID="{8D00CA48-DA9A-F344-97A6-96FACF69B5A8}" presName="composite" presStyleCnt="0"/>
      <dgm:spPr/>
    </dgm:pt>
    <dgm:pt modelId="{6B41258A-1A40-3545-8C26-C3E0AE2B938C}" type="pres">
      <dgm:prSet presAssocID="{8D00CA48-DA9A-F344-97A6-96FACF69B5A8}" presName="imgShp" presStyleLbl="fgImgPlace1" presStyleIdx="2" presStyleCnt="3"/>
      <dgm:spPr>
        <a:solidFill>
          <a:srgbClr val="F58221"/>
        </a:solidFill>
      </dgm:spPr>
    </dgm:pt>
    <dgm:pt modelId="{D91F91E3-B5AE-7149-B770-00D2C4CDBEFD}" type="pres">
      <dgm:prSet presAssocID="{8D00CA48-DA9A-F344-97A6-96FACF69B5A8}" presName="txShp" presStyleLbl="node1" presStyleIdx="2" presStyleCnt="3">
        <dgm:presLayoutVars>
          <dgm:bulletEnabled val="1"/>
        </dgm:presLayoutVars>
      </dgm:prSet>
      <dgm:spPr/>
    </dgm:pt>
  </dgm:ptLst>
  <dgm:cxnLst>
    <dgm:cxn modelId="{7DE7F343-B928-D245-9DBF-38B03FDCCE4D}" type="presOf" srcId="{10E13DFD-DF57-3140-B0A0-46521DA984A2}" destId="{863CE918-CCBF-6149-A076-07A6ADD1D808}" srcOrd="0" destOrd="0" presId="urn:microsoft.com/office/officeart/2005/8/layout/vList3"/>
    <dgm:cxn modelId="{363F195A-768F-5D44-B681-64C143859303}" type="presOf" srcId="{6D0940A7-9561-8C42-BF8B-6EE608C2DA46}" destId="{0526776D-43F4-9147-9779-0E09B520EF8C}" srcOrd="0" destOrd="0" presId="urn:microsoft.com/office/officeart/2005/8/layout/vList3"/>
    <dgm:cxn modelId="{0DD72F80-31CA-2642-BB52-3238256CD076}" type="presOf" srcId="{7AC4FB3C-EF2B-5B4A-9668-5FD52C5B48F6}" destId="{804D4F89-5497-9E48-ABFF-103FBCA88983}" srcOrd="0" destOrd="0" presId="urn:microsoft.com/office/officeart/2005/8/layout/vList3"/>
    <dgm:cxn modelId="{955BF78E-5A08-6440-AA86-80D8B01A6975}" type="presOf" srcId="{8D00CA48-DA9A-F344-97A6-96FACF69B5A8}" destId="{D91F91E3-B5AE-7149-B770-00D2C4CDBEFD}" srcOrd="0" destOrd="0" presId="urn:microsoft.com/office/officeart/2005/8/layout/vList3"/>
    <dgm:cxn modelId="{DCC520AA-DDF8-4D4A-967A-E0A4A96AA72F}" srcId="{7AC4FB3C-EF2B-5B4A-9668-5FD52C5B48F6}" destId="{10E13DFD-DF57-3140-B0A0-46521DA984A2}" srcOrd="1" destOrd="0" parTransId="{4B066971-5FD0-AF4F-8F7D-E4712D5F86A7}" sibTransId="{4506EC35-F75F-CA48-B286-4F9FEF0BCCCC}"/>
    <dgm:cxn modelId="{B60E28AF-CBC9-3447-B4A2-6AE3CA57E651}" srcId="{7AC4FB3C-EF2B-5B4A-9668-5FD52C5B48F6}" destId="{8D00CA48-DA9A-F344-97A6-96FACF69B5A8}" srcOrd="2" destOrd="0" parTransId="{D0B293CC-F3D5-DC44-BC31-507B453D6D48}" sibTransId="{BFFC5B93-0F04-FF49-B7C8-7C8474EC9192}"/>
    <dgm:cxn modelId="{09B1F2BC-C738-8544-80C3-6B656295D638}" srcId="{7AC4FB3C-EF2B-5B4A-9668-5FD52C5B48F6}" destId="{6D0940A7-9561-8C42-BF8B-6EE608C2DA46}" srcOrd="0" destOrd="0" parTransId="{E4216007-046A-D640-A4AE-5F268BEDD290}" sibTransId="{95083FC2-AA05-F941-9797-0A56E3AC1341}"/>
    <dgm:cxn modelId="{4A3ED040-EF74-DE4B-B538-8BB28A23AD6C}" type="presParOf" srcId="{804D4F89-5497-9E48-ABFF-103FBCA88983}" destId="{AE388372-689F-7047-A1F8-111371125085}" srcOrd="0" destOrd="0" presId="urn:microsoft.com/office/officeart/2005/8/layout/vList3"/>
    <dgm:cxn modelId="{61DFAE2C-44D5-5D45-9484-1D11E7ED3804}" type="presParOf" srcId="{AE388372-689F-7047-A1F8-111371125085}" destId="{8C4EA259-8184-FA4F-A13A-B5814339FCC1}" srcOrd="0" destOrd="0" presId="urn:microsoft.com/office/officeart/2005/8/layout/vList3"/>
    <dgm:cxn modelId="{612F4A44-F53B-DF43-BB5A-38C477F416CD}" type="presParOf" srcId="{AE388372-689F-7047-A1F8-111371125085}" destId="{0526776D-43F4-9147-9779-0E09B520EF8C}" srcOrd="1" destOrd="0" presId="urn:microsoft.com/office/officeart/2005/8/layout/vList3"/>
    <dgm:cxn modelId="{11A74D10-541A-DC45-8B13-CEE598D377C3}" type="presParOf" srcId="{804D4F89-5497-9E48-ABFF-103FBCA88983}" destId="{8BA15B68-2C15-B24C-AE32-1E5E2CCC963C}" srcOrd="1" destOrd="0" presId="urn:microsoft.com/office/officeart/2005/8/layout/vList3"/>
    <dgm:cxn modelId="{32A731F1-BFA2-D446-B108-8CDB0250AC93}" type="presParOf" srcId="{804D4F89-5497-9E48-ABFF-103FBCA88983}" destId="{5053ACD5-1E4C-2B42-AB44-FC278D94C2D9}" srcOrd="2" destOrd="0" presId="urn:microsoft.com/office/officeart/2005/8/layout/vList3"/>
    <dgm:cxn modelId="{DB507803-D60F-534C-B553-573417F94131}" type="presParOf" srcId="{5053ACD5-1E4C-2B42-AB44-FC278D94C2D9}" destId="{B68A6E65-C925-074C-BAD8-304FBAEFCB8A}" srcOrd="0" destOrd="0" presId="urn:microsoft.com/office/officeart/2005/8/layout/vList3"/>
    <dgm:cxn modelId="{B23956C2-3F54-FA47-8372-0DE3E5C32E8D}" type="presParOf" srcId="{5053ACD5-1E4C-2B42-AB44-FC278D94C2D9}" destId="{863CE918-CCBF-6149-A076-07A6ADD1D808}" srcOrd="1" destOrd="0" presId="urn:microsoft.com/office/officeart/2005/8/layout/vList3"/>
    <dgm:cxn modelId="{EACB38CE-3C0D-D840-86B8-118F1BEE7B71}" type="presParOf" srcId="{804D4F89-5497-9E48-ABFF-103FBCA88983}" destId="{70B4D20B-8888-F942-A443-91EB8CD465ED}" srcOrd="3" destOrd="0" presId="urn:microsoft.com/office/officeart/2005/8/layout/vList3"/>
    <dgm:cxn modelId="{E8E173E7-1442-F843-9224-052034FDBD8E}" type="presParOf" srcId="{804D4F89-5497-9E48-ABFF-103FBCA88983}" destId="{C2C720F9-37B1-0849-B330-1ADD1887B69C}" srcOrd="4" destOrd="0" presId="urn:microsoft.com/office/officeart/2005/8/layout/vList3"/>
    <dgm:cxn modelId="{4F970EAD-3169-584C-A3F0-2422E77A4E3D}" type="presParOf" srcId="{C2C720F9-37B1-0849-B330-1ADD1887B69C}" destId="{6B41258A-1A40-3545-8C26-C3E0AE2B938C}" srcOrd="0" destOrd="0" presId="urn:microsoft.com/office/officeart/2005/8/layout/vList3"/>
    <dgm:cxn modelId="{25CABE61-69E4-F84D-8D9C-AD1E626BB419}" type="presParOf" srcId="{C2C720F9-37B1-0849-B330-1ADD1887B69C}" destId="{D91F91E3-B5AE-7149-B770-00D2C4CDBEFD}"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0FDCC04-7CD7-5F48-944F-F01C255440DB}" type="doc">
      <dgm:prSet loTypeId="urn:microsoft.com/office/officeart/2005/8/layout/hierarchy4" loCatId="" qsTypeId="urn:microsoft.com/office/officeart/2005/8/quickstyle/simple1" qsCatId="simple" csTypeId="urn:microsoft.com/office/officeart/2005/8/colors/accent1_2" csCatId="accent1" phldr="1"/>
      <dgm:spPr/>
      <dgm:t>
        <a:bodyPr/>
        <a:lstStyle/>
        <a:p>
          <a:endParaRPr lang="en-US"/>
        </a:p>
      </dgm:t>
    </dgm:pt>
    <dgm:pt modelId="{3A9E16B0-9D70-A142-95F6-0E3F0870AAE7}">
      <dgm:prSet phldrT="[Text]" custT="1"/>
      <dgm:spPr/>
      <dgm:t>
        <a:bodyPr/>
        <a:lstStyle/>
        <a:p>
          <a:pPr rtl="1"/>
          <a:r>
            <a:rPr lang="ar-SA" sz="1800" b="1" dirty="0">
              <a:latin typeface="Alexandria" pitchFamily="2" charset="-78"/>
              <a:cs typeface="Alexandria" pitchFamily="2" charset="-78"/>
            </a:rPr>
            <a:t>تراعى مصالح العاملون من خلال الاهتمام ب : </a:t>
          </a:r>
          <a:endParaRPr lang="en-US" sz="1800" b="1" dirty="0">
            <a:latin typeface="Alexandria" pitchFamily="2" charset="-78"/>
            <a:cs typeface="Alexandria" pitchFamily="2" charset="-78"/>
          </a:endParaRPr>
        </a:p>
      </dgm:t>
    </dgm:pt>
    <dgm:pt modelId="{0E84D28B-6991-DC4B-820D-590AF38A86DE}" type="parTrans" cxnId="{FCFE5113-62DA-FE47-BD66-5D32D1671368}">
      <dgm:prSet/>
      <dgm:spPr/>
      <dgm:t>
        <a:bodyPr/>
        <a:lstStyle/>
        <a:p>
          <a:endParaRPr lang="en-US" sz="1800" b="1">
            <a:latin typeface="Alexandria" pitchFamily="2" charset="-78"/>
            <a:cs typeface="Alexandria" pitchFamily="2" charset="-78"/>
          </a:endParaRPr>
        </a:p>
      </dgm:t>
    </dgm:pt>
    <dgm:pt modelId="{1EDC9B66-B4C0-2244-AA38-F739220C0F0A}" type="sibTrans" cxnId="{FCFE5113-62DA-FE47-BD66-5D32D1671368}">
      <dgm:prSet/>
      <dgm:spPr/>
      <dgm:t>
        <a:bodyPr/>
        <a:lstStyle/>
        <a:p>
          <a:endParaRPr lang="en-US" sz="1800" b="1">
            <a:latin typeface="Alexandria" pitchFamily="2" charset="-78"/>
            <a:cs typeface="Alexandria" pitchFamily="2" charset="-78"/>
          </a:endParaRPr>
        </a:p>
      </dgm:t>
    </dgm:pt>
    <dgm:pt modelId="{6B410E60-D39B-9B4C-8FC7-1C51B2F40833}">
      <dgm:prSet phldrT="[Text]" custT="1"/>
      <dgm:spPr/>
      <dgm:t>
        <a:bodyPr/>
        <a:lstStyle/>
        <a:p>
          <a:pPr rtl="1"/>
          <a:r>
            <a:rPr lang="ar-SA" sz="1800" b="1" dirty="0">
              <a:latin typeface="Alexandria" pitchFamily="2" charset="-78"/>
              <a:cs typeface="Alexandria" pitchFamily="2" charset="-78"/>
            </a:rPr>
            <a:t>عدم القاء اللوم عليهم اذا أخطأ المديرون</a:t>
          </a:r>
          <a:endParaRPr lang="en-US" sz="1800" b="1" dirty="0">
            <a:latin typeface="Alexandria" pitchFamily="2" charset="-78"/>
            <a:cs typeface="Alexandria" pitchFamily="2" charset="-78"/>
          </a:endParaRPr>
        </a:p>
      </dgm:t>
    </dgm:pt>
    <dgm:pt modelId="{4BD72646-30FC-BB4D-8353-AF8BB26D397A}" type="parTrans" cxnId="{34F638EB-DB5B-ED4B-9A97-FF009D9861AB}">
      <dgm:prSet/>
      <dgm:spPr/>
      <dgm:t>
        <a:bodyPr/>
        <a:lstStyle/>
        <a:p>
          <a:endParaRPr lang="en-US" sz="1800" b="1">
            <a:latin typeface="Alexandria" pitchFamily="2" charset="-78"/>
            <a:cs typeface="Alexandria" pitchFamily="2" charset="-78"/>
          </a:endParaRPr>
        </a:p>
      </dgm:t>
    </dgm:pt>
    <dgm:pt modelId="{5323F794-56DC-D146-A58B-0DDD5B6E2C62}" type="sibTrans" cxnId="{34F638EB-DB5B-ED4B-9A97-FF009D9861AB}">
      <dgm:prSet/>
      <dgm:spPr/>
      <dgm:t>
        <a:bodyPr/>
        <a:lstStyle/>
        <a:p>
          <a:endParaRPr lang="en-US" sz="1800" b="1">
            <a:latin typeface="Alexandria" pitchFamily="2" charset="-78"/>
            <a:cs typeface="Alexandria" pitchFamily="2" charset="-78"/>
          </a:endParaRPr>
        </a:p>
      </dgm:t>
    </dgm:pt>
    <dgm:pt modelId="{C2547649-6CA8-B249-9CEC-9B7ED76F9C02}">
      <dgm:prSet phldrT="[Text]" custT="1"/>
      <dgm:spPr/>
      <dgm:t>
        <a:bodyPr/>
        <a:lstStyle/>
        <a:p>
          <a:pPr rtl="1"/>
          <a:r>
            <a:rPr lang="ar-SA" sz="1800" b="1" dirty="0">
              <a:latin typeface="Alexandria" pitchFamily="2" charset="-78"/>
              <a:cs typeface="Alexandria" pitchFamily="2" charset="-78"/>
            </a:rPr>
            <a:t>التدريب والتطوير</a:t>
          </a:r>
          <a:endParaRPr lang="en-US" sz="1800" b="1" dirty="0">
            <a:latin typeface="Alexandria" pitchFamily="2" charset="-78"/>
            <a:cs typeface="Alexandria" pitchFamily="2" charset="-78"/>
          </a:endParaRPr>
        </a:p>
      </dgm:t>
    </dgm:pt>
    <dgm:pt modelId="{971DDD18-489F-0E4E-8C26-2C06DC0DE154}" type="parTrans" cxnId="{85CE2237-15EA-2149-A1F8-DC4E75C4E5FF}">
      <dgm:prSet/>
      <dgm:spPr/>
      <dgm:t>
        <a:bodyPr/>
        <a:lstStyle/>
        <a:p>
          <a:endParaRPr lang="en-US" sz="1800" b="1">
            <a:latin typeface="Alexandria" pitchFamily="2" charset="-78"/>
            <a:cs typeface="Alexandria" pitchFamily="2" charset="-78"/>
          </a:endParaRPr>
        </a:p>
      </dgm:t>
    </dgm:pt>
    <dgm:pt modelId="{F205FCF2-6719-E441-8481-CC24BC217825}" type="sibTrans" cxnId="{85CE2237-15EA-2149-A1F8-DC4E75C4E5FF}">
      <dgm:prSet/>
      <dgm:spPr/>
      <dgm:t>
        <a:bodyPr/>
        <a:lstStyle/>
        <a:p>
          <a:endParaRPr lang="en-US" sz="1800" b="1">
            <a:latin typeface="Alexandria" pitchFamily="2" charset="-78"/>
            <a:cs typeface="Alexandria" pitchFamily="2" charset="-78"/>
          </a:endParaRPr>
        </a:p>
      </dgm:t>
    </dgm:pt>
    <dgm:pt modelId="{FEA6C341-B29C-164C-8B41-F9D164640EE0}">
      <dgm:prSet phldrT="[Text]" custT="1"/>
      <dgm:spPr/>
      <dgm:t>
        <a:bodyPr/>
        <a:lstStyle/>
        <a:p>
          <a:pPr rtl="1"/>
          <a:r>
            <a:rPr lang="ar-SA" sz="1800" b="1" dirty="0">
              <a:latin typeface="Alexandria" pitchFamily="2" charset="-78"/>
              <a:cs typeface="Alexandria" pitchFamily="2" charset="-78"/>
            </a:rPr>
            <a:t>عدم إرضاء المشرف أو المدير على حسابهم</a:t>
          </a:r>
          <a:endParaRPr lang="en-US" sz="1800" b="1" dirty="0">
            <a:latin typeface="Alexandria" pitchFamily="2" charset="-78"/>
            <a:cs typeface="Alexandria" pitchFamily="2" charset="-78"/>
          </a:endParaRPr>
        </a:p>
      </dgm:t>
    </dgm:pt>
    <dgm:pt modelId="{E8B161F0-AC98-4E48-8921-CA453C045F27}" type="parTrans" cxnId="{117E7FB2-E397-694B-9626-42C38EEF0E18}">
      <dgm:prSet/>
      <dgm:spPr/>
      <dgm:t>
        <a:bodyPr/>
        <a:lstStyle/>
        <a:p>
          <a:endParaRPr lang="en-US" sz="1800" b="1">
            <a:latin typeface="Alexandria" pitchFamily="2" charset="-78"/>
            <a:cs typeface="Alexandria" pitchFamily="2" charset="-78"/>
          </a:endParaRPr>
        </a:p>
      </dgm:t>
    </dgm:pt>
    <dgm:pt modelId="{FE76A2F3-F444-4848-B150-B2E9F61EBF9A}" type="sibTrans" cxnId="{117E7FB2-E397-694B-9626-42C38EEF0E18}">
      <dgm:prSet/>
      <dgm:spPr/>
      <dgm:t>
        <a:bodyPr/>
        <a:lstStyle/>
        <a:p>
          <a:endParaRPr lang="en-US" sz="1800" b="1">
            <a:latin typeface="Alexandria" pitchFamily="2" charset="-78"/>
            <a:cs typeface="Alexandria" pitchFamily="2" charset="-78"/>
          </a:endParaRPr>
        </a:p>
      </dgm:t>
    </dgm:pt>
    <dgm:pt modelId="{284B5907-90E2-554C-8DE9-7B0D75938AFD}">
      <dgm:prSet phldrT="[Text]" custT="1"/>
      <dgm:spPr/>
      <dgm:t>
        <a:bodyPr/>
        <a:lstStyle/>
        <a:p>
          <a:pPr rtl="1"/>
          <a:r>
            <a:rPr lang="ar-SA" sz="1800" b="1" dirty="0">
              <a:latin typeface="Alexandria" pitchFamily="2" charset="-78"/>
              <a:cs typeface="Alexandria" pitchFamily="2" charset="-78"/>
            </a:rPr>
            <a:t>الأمان الوظيفي</a:t>
          </a:r>
          <a:endParaRPr lang="en-US" sz="1800" b="1" dirty="0">
            <a:latin typeface="Alexandria" pitchFamily="2" charset="-78"/>
            <a:cs typeface="Alexandria" pitchFamily="2" charset="-78"/>
          </a:endParaRPr>
        </a:p>
      </dgm:t>
    </dgm:pt>
    <dgm:pt modelId="{E05EFC37-31FC-B244-92E5-3E0E2BC62B5A}" type="parTrans" cxnId="{CC1F1C81-A3F9-9447-B641-34EDD65D9AD8}">
      <dgm:prSet/>
      <dgm:spPr/>
      <dgm:t>
        <a:bodyPr/>
        <a:lstStyle/>
        <a:p>
          <a:endParaRPr lang="en-US" sz="1800" b="1">
            <a:latin typeface="Alexandria" pitchFamily="2" charset="-78"/>
            <a:cs typeface="Alexandria" pitchFamily="2" charset="-78"/>
          </a:endParaRPr>
        </a:p>
      </dgm:t>
    </dgm:pt>
    <dgm:pt modelId="{1FA21E48-115B-DC4E-AD36-2DD495248164}" type="sibTrans" cxnId="{CC1F1C81-A3F9-9447-B641-34EDD65D9AD8}">
      <dgm:prSet/>
      <dgm:spPr/>
      <dgm:t>
        <a:bodyPr/>
        <a:lstStyle/>
        <a:p>
          <a:endParaRPr lang="en-US" sz="1800" b="1">
            <a:latin typeface="Alexandria" pitchFamily="2" charset="-78"/>
            <a:cs typeface="Alexandria" pitchFamily="2" charset="-78"/>
          </a:endParaRPr>
        </a:p>
      </dgm:t>
    </dgm:pt>
    <dgm:pt modelId="{52D3965E-1BBB-7549-905D-5576431380DE}">
      <dgm:prSet phldrT="[Text]" custT="1"/>
      <dgm:spPr/>
      <dgm:t>
        <a:bodyPr/>
        <a:lstStyle/>
        <a:p>
          <a:pPr rtl="1"/>
          <a:r>
            <a:rPr lang="ar-SA" sz="1800" b="1" dirty="0">
              <a:latin typeface="Alexandria" pitchFamily="2" charset="-78"/>
              <a:cs typeface="Alexandria" pitchFamily="2" charset="-78"/>
            </a:rPr>
            <a:t>عدم الضغط المالي</a:t>
          </a:r>
          <a:endParaRPr lang="en-US" sz="1800" b="1" dirty="0">
            <a:latin typeface="Alexandria" pitchFamily="2" charset="-78"/>
            <a:cs typeface="Alexandria" pitchFamily="2" charset="-78"/>
          </a:endParaRPr>
        </a:p>
      </dgm:t>
    </dgm:pt>
    <dgm:pt modelId="{B31B1912-1662-7946-80DE-ECF504C5557E}" type="parTrans" cxnId="{820928C4-E028-5C40-90D1-9A58F0ED217F}">
      <dgm:prSet/>
      <dgm:spPr/>
      <dgm:t>
        <a:bodyPr/>
        <a:lstStyle/>
        <a:p>
          <a:endParaRPr lang="en-US" sz="1800" b="1">
            <a:latin typeface="Alexandria" pitchFamily="2" charset="-78"/>
            <a:cs typeface="Alexandria" pitchFamily="2" charset="-78"/>
          </a:endParaRPr>
        </a:p>
      </dgm:t>
    </dgm:pt>
    <dgm:pt modelId="{C1813184-934C-F447-9503-97BC8E3597AB}" type="sibTrans" cxnId="{820928C4-E028-5C40-90D1-9A58F0ED217F}">
      <dgm:prSet/>
      <dgm:spPr/>
      <dgm:t>
        <a:bodyPr/>
        <a:lstStyle/>
        <a:p>
          <a:endParaRPr lang="en-US" sz="1800" b="1">
            <a:latin typeface="Alexandria" pitchFamily="2" charset="-78"/>
            <a:cs typeface="Alexandria" pitchFamily="2" charset="-78"/>
          </a:endParaRPr>
        </a:p>
      </dgm:t>
    </dgm:pt>
    <dgm:pt modelId="{22FCA8F4-8785-BD49-BC06-8C4135717C42}" type="pres">
      <dgm:prSet presAssocID="{60FDCC04-7CD7-5F48-944F-F01C255440DB}" presName="Name0" presStyleCnt="0">
        <dgm:presLayoutVars>
          <dgm:chPref val="1"/>
          <dgm:dir/>
          <dgm:animOne val="branch"/>
          <dgm:animLvl val="lvl"/>
          <dgm:resizeHandles/>
        </dgm:presLayoutVars>
      </dgm:prSet>
      <dgm:spPr/>
    </dgm:pt>
    <dgm:pt modelId="{7E003A52-2361-EF41-AB5D-1D290C89B44B}" type="pres">
      <dgm:prSet presAssocID="{3A9E16B0-9D70-A142-95F6-0E3F0870AAE7}" presName="vertOne" presStyleCnt="0"/>
      <dgm:spPr/>
    </dgm:pt>
    <dgm:pt modelId="{C5C2B578-CBF4-2140-83C1-B0CC462C305D}" type="pres">
      <dgm:prSet presAssocID="{3A9E16B0-9D70-A142-95F6-0E3F0870AAE7}" presName="txOne" presStyleLbl="node0" presStyleIdx="0" presStyleCnt="1">
        <dgm:presLayoutVars>
          <dgm:chPref val="3"/>
        </dgm:presLayoutVars>
      </dgm:prSet>
      <dgm:spPr/>
    </dgm:pt>
    <dgm:pt modelId="{0B6ADD49-A638-D946-BC3F-1601090DD81D}" type="pres">
      <dgm:prSet presAssocID="{3A9E16B0-9D70-A142-95F6-0E3F0870AAE7}" presName="parTransOne" presStyleCnt="0"/>
      <dgm:spPr/>
    </dgm:pt>
    <dgm:pt modelId="{CD67BAB9-167E-5A4F-8EFF-F89D46EBAD4D}" type="pres">
      <dgm:prSet presAssocID="{3A9E16B0-9D70-A142-95F6-0E3F0870AAE7}" presName="horzOne" presStyleCnt="0"/>
      <dgm:spPr/>
    </dgm:pt>
    <dgm:pt modelId="{D6309DF6-E2FE-144A-B72A-16BC7F0C3B04}" type="pres">
      <dgm:prSet presAssocID="{6B410E60-D39B-9B4C-8FC7-1C51B2F40833}" presName="vertTwo" presStyleCnt="0"/>
      <dgm:spPr/>
    </dgm:pt>
    <dgm:pt modelId="{44CCC5F4-1E81-5942-B682-AB042C1529CB}" type="pres">
      <dgm:prSet presAssocID="{6B410E60-D39B-9B4C-8FC7-1C51B2F40833}" presName="txTwo" presStyleLbl="node2" presStyleIdx="0" presStyleCnt="2">
        <dgm:presLayoutVars>
          <dgm:chPref val="3"/>
        </dgm:presLayoutVars>
      </dgm:prSet>
      <dgm:spPr/>
    </dgm:pt>
    <dgm:pt modelId="{78254D89-5091-6341-82B7-1752F6BC812A}" type="pres">
      <dgm:prSet presAssocID="{6B410E60-D39B-9B4C-8FC7-1C51B2F40833}" presName="parTransTwo" presStyleCnt="0"/>
      <dgm:spPr/>
    </dgm:pt>
    <dgm:pt modelId="{0A27BADF-CBE5-C74B-993A-AD9F534C3937}" type="pres">
      <dgm:prSet presAssocID="{6B410E60-D39B-9B4C-8FC7-1C51B2F40833}" presName="horzTwo" presStyleCnt="0"/>
      <dgm:spPr/>
    </dgm:pt>
    <dgm:pt modelId="{D9C309EF-C12F-2145-9204-DC78D691BCF5}" type="pres">
      <dgm:prSet presAssocID="{C2547649-6CA8-B249-9CEC-9B7ED76F9C02}" presName="vertThree" presStyleCnt="0"/>
      <dgm:spPr/>
    </dgm:pt>
    <dgm:pt modelId="{6726AA31-93E6-0A43-BEB1-6464330045A9}" type="pres">
      <dgm:prSet presAssocID="{C2547649-6CA8-B249-9CEC-9B7ED76F9C02}" presName="txThree" presStyleLbl="node3" presStyleIdx="0" presStyleCnt="3">
        <dgm:presLayoutVars>
          <dgm:chPref val="3"/>
        </dgm:presLayoutVars>
      </dgm:prSet>
      <dgm:spPr/>
    </dgm:pt>
    <dgm:pt modelId="{962DFBC7-5C80-5A4F-A023-744378916843}" type="pres">
      <dgm:prSet presAssocID="{C2547649-6CA8-B249-9CEC-9B7ED76F9C02}" presName="horzThree" presStyleCnt="0"/>
      <dgm:spPr/>
    </dgm:pt>
    <dgm:pt modelId="{69A0A814-CCC3-8B46-B85D-D586B26D5E00}" type="pres">
      <dgm:prSet presAssocID="{F205FCF2-6719-E441-8481-CC24BC217825}" presName="sibSpaceThree" presStyleCnt="0"/>
      <dgm:spPr/>
    </dgm:pt>
    <dgm:pt modelId="{D7789631-3AEE-2644-B174-EE315C2AEB33}" type="pres">
      <dgm:prSet presAssocID="{FEA6C341-B29C-164C-8B41-F9D164640EE0}" presName="vertThree" presStyleCnt="0"/>
      <dgm:spPr/>
    </dgm:pt>
    <dgm:pt modelId="{3E5F309B-B8FE-A744-B36A-4C3C7F4B1BE8}" type="pres">
      <dgm:prSet presAssocID="{FEA6C341-B29C-164C-8B41-F9D164640EE0}" presName="txThree" presStyleLbl="node3" presStyleIdx="1" presStyleCnt="3">
        <dgm:presLayoutVars>
          <dgm:chPref val="3"/>
        </dgm:presLayoutVars>
      </dgm:prSet>
      <dgm:spPr/>
    </dgm:pt>
    <dgm:pt modelId="{0D504C58-E356-A84F-BA0E-815B5F376899}" type="pres">
      <dgm:prSet presAssocID="{FEA6C341-B29C-164C-8B41-F9D164640EE0}" presName="horzThree" presStyleCnt="0"/>
      <dgm:spPr/>
    </dgm:pt>
    <dgm:pt modelId="{D6CE9B0E-D8EA-EC44-9907-56B21F18C56A}" type="pres">
      <dgm:prSet presAssocID="{5323F794-56DC-D146-A58B-0DDD5B6E2C62}" presName="sibSpaceTwo" presStyleCnt="0"/>
      <dgm:spPr/>
    </dgm:pt>
    <dgm:pt modelId="{0EDE6C08-382D-C140-8D2C-83F791E27C6B}" type="pres">
      <dgm:prSet presAssocID="{284B5907-90E2-554C-8DE9-7B0D75938AFD}" presName="vertTwo" presStyleCnt="0"/>
      <dgm:spPr/>
    </dgm:pt>
    <dgm:pt modelId="{F77D3404-2241-6A4A-88AB-ED7DEA0AD308}" type="pres">
      <dgm:prSet presAssocID="{284B5907-90E2-554C-8DE9-7B0D75938AFD}" presName="txTwo" presStyleLbl="node2" presStyleIdx="1" presStyleCnt="2">
        <dgm:presLayoutVars>
          <dgm:chPref val="3"/>
        </dgm:presLayoutVars>
      </dgm:prSet>
      <dgm:spPr/>
    </dgm:pt>
    <dgm:pt modelId="{E00DCC37-88C5-AF48-81A4-0FF8F294137A}" type="pres">
      <dgm:prSet presAssocID="{284B5907-90E2-554C-8DE9-7B0D75938AFD}" presName="parTransTwo" presStyleCnt="0"/>
      <dgm:spPr/>
    </dgm:pt>
    <dgm:pt modelId="{E8244A15-CD60-444C-88FB-6E3EE8AB23AA}" type="pres">
      <dgm:prSet presAssocID="{284B5907-90E2-554C-8DE9-7B0D75938AFD}" presName="horzTwo" presStyleCnt="0"/>
      <dgm:spPr/>
    </dgm:pt>
    <dgm:pt modelId="{F4700EA3-C4D7-CA4A-8D3F-EB15CDC9C9D7}" type="pres">
      <dgm:prSet presAssocID="{52D3965E-1BBB-7549-905D-5576431380DE}" presName="vertThree" presStyleCnt="0"/>
      <dgm:spPr/>
    </dgm:pt>
    <dgm:pt modelId="{7BAAB2F9-211F-9943-84B4-D85B034A746B}" type="pres">
      <dgm:prSet presAssocID="{52D3965E-1BBB-7549-905D-5576431380DE}" presName="txThree" presStyleLbl="node3" presStyleIdx="2" presStyleCnt="3">
        <dgm:presLayoutVars>
          <dgm:chPref val="3"/>
        </dgm:presLayoutVars>
      </dgm:prSet>
      <dgm:spPr/>
    </dgm:pt>
    <dgm:pt modelId="{53532B36-98A7-6744-B907-A06FD86954BB}" type="pres">
      <dgm:prSet presAssocID="{52D3965E-1BBB-7549-905D-5576431380DE}" presName="horzThree" presStyleCnt="0"/>
      <dgm:spPr/>
    </dgm:pt>
  </dgm:ptLst>
  <dgm:cxnLst>
    <dgm:cxn modelId="{FCFE5113-62DA-FE47-BD66-5D32D1671368}" srcId="{60FDCC04-7CD7-5F48-944F-F01C255440DB}" destId="{3A9E16B0-9D70-A142-95F6-0E3F0870AAE7}" srcOrd="0" destOrd="0" parTransId="{0E84D28B-6991-DC4B-820D-590AF38A86DE}" sibTransId="{1EDC9B66-B4C0-2244-AA38-F739220C0F0A}"/>
    <dgm:cxn modelId="{23084E31-55FB-144B-98B0-9B78DC0CE797}" type="presOf" srcId="{C2547649-6CA8-B249-9CEC-9B7ED76F9C02}" destId="{6726AA31-93E6-0A43-BEB1-6464330045A9}" srcOrd="0" destOrd="0" presId="urn:microsoft.com/office/officeart/2005/8/layout/hierarchy4"/>
    <dgm:cxn modelId="{85CE2237-15EA-2149-A1F8-DC4E75C4E5FF}" srcId="{6B410E60-D39B-9B4C-8FC7-1C51B2F40833}" destId="{C2547649-6CA8-B249-9CEC-9B7ED76F9C02}" srcOrd="0" destOrd="0" parTransId="{971DDD18-489F-0E4E-8C26-2C06DC0DE154}" sibTransId="{F205FCF2-6719-E441-8481-CC24BC217825}"/>
    <dgm:cxn modelId="{06856D3D-415E-C04A-91D9-2C7DEA9C1D32}" type="presOf" srcId="{6B410E60-D39B-9B4C-8FC7-1C51B2F40833}" destId="{44CCC5F4-1E81-5942-B682-AB042C1529CB}" srcOrd="0" destOrd="0" presId="urn:microsoft.com/office/officeart/2005/8/layout/hierarchy4"/>
    <dgm:cxn modelId="{CC1F1C81-A3F9-9447-B641-34EDD65D9AD8}" srcId="{3A9E16B0-9D70-A142-95F6-0E3F0870AAE7}" destId="{284B5907-90E2-554C-8DE9-7B0D75938AFD}" srcOrd="1" destOrd="0" parTransId="{E05EFC37-31FC-B244-92E5-3E0E2BC62B5A}" sibTransId="{1FA21E48-115B-DC4E-AD36-2DD495248164}"/>
    <dgm:cxn modelId="{16BD5C88-520A-6449-A549-BFE0E8827D87}" type="presOf" srcId="{52D3965E-1BBB-7549-905D-5576431380DE}" destId="{7BAAB2F9-211F-9943-84B4-D85B034A746B}" srcOrd="0" destOrd="0" presId="urn:microsoft.com/office/officeart/2005/8/layout/hierarchy4"/>
    <dgm:cxn modelId="{3459CF90-5B0F-FB45-AB66-278A189352CD}" type="presOf" srcId="{284B5907-90E2-554C-8DE9-7B0D75938AFD}" destId="{F77D3404-2241-6A4A-88AB-ED7DEA0AD308}" srcOrd="0" destOrd="0" presId="urn:microsoft.com/office/officeart/2005/8/layout/hierarchy4"/>
    <dgm:cxn modelId="{117E7FB2-E397-694B-9626-42C38EEF0E18}" srcId="{6B410E60-D39B-9B4C-8FC7-1C51B2F40833}" destId="{FEA6C341-B29C-164C-8B41-F9D164640EE0}" srcOrd="1" destOrd="0" parTransId="{E8B161F0-AC98-4E48-8921-CA453C045F27}" sibTransId="{FE76A2F3-F444-4848-B150-B2E9F61EBF9A}"/>
    <dgm:cxn modelId="{820928C4-E028-5C40-90D1-9A58F0ED217F}" srcId="{284B5907-90E2-554C-8DE9-7B0D75938AFD}" destId="{52D3965E-1BBB-7549-905D-5576431380DE}" srcOrd="0" destOrd="0" parTransId="{B31B1912-1662-7946-80DE-ECF504C5557E}" sibTransId="{C1813184-934C-F447-9503-97BC8E3597AB}"/>
    <dgm:cxn modelId="{17A0FDCB-9BCC-064A-847D-482CF4CDAE90}" type="presOf" srcId="{60FDCC04-7CD7-5F48-944F-F01C255440DB}" destId="{22FCA8F4-8785-BD49-BC06-8C4135717C42}" srcOrd="0" destOrd="0" presId="urn:microsoft.com/office/officeart/2005/8/layout/hierarchy4"/>
    <dgm:cxn modelId="{7B0FFEE7-2B27-AC43-8D5D-C42D8E1AFFDF}" type="presOf" srcId="{3A9E16B0-9D70-A142-95F6-0E3F0870AAE7}" destId="{C5C2B578-CBF4-2140-83C1-B0CC462C305D}" srcOrd="0" destOrd="0" presId="urn:microsoft.com/office/officeart/2005/8/layout/hierarchy4"/>
    <dgm:cxn modelId="{F8F553EA-6262-3347-A909-8DDCB45110AC}" type="presOf" srcId="{FEA6C341-B29C-164C-8B41-F9D164640EE0}" destId="{3E5F309B-B8FE-A744-B36A-4C3C7F4B1BE8}" srcOrd="0" destOrd="0" presId="urn:microsoft.com/office/officeart/2005/8/layout/hierarchy4"/>
    <dgm:cxn modelId="{34F638EB-DB5B-ED4B-9A97-FF009D9861AB}" srcId="{3A9E16B0-9D70-A142-95F6-0E3F0870AAE7}" destId="{6B410E60-D39B-9B4C-8FC7-1C51B2F40833}" srcOrd="0" destOrd="0" parTransId="{4BD72646-30FC-BB4D-8353-AF8BB26D397A}" sibTransId="{5323F794-56DC-D146-A58B-0DDD5B6E2C62}"/>
    <dgm:cxn modelId="{875C47DB-4596-3E42-AA22-470E5F94D9FB}" type="presParOf" srcId="{22FCA8F4-8785-BD49-BC06-8C4135717C42}" destId="{7E003A52-2361-EF41-AB5D-1D290C89B44B}" srcOrd="0" destOrd="0" presId="urn:microsoft.com/office/officeart/2005/8/layout/hierarchy4"/>
    <dgm:cxn modelId="{B63B3DAF-186F-324A-AF6B-A8E26F77059C}" type="presParOf" srcId="{7E003A52-2361-EF41-AB5D-1D290C89B44B}" destId="{C5C2B578-CBF4-2140-83C1-B0CC462C305D}" srcOrd="0" destOrd="0" presId="urn:microsoft.com/office/officeart/2005/8/layout/hierarchy4"/>
    <dgm:cxn modelId="{78AA3181-A290-1441-88C7-55CDD0FBE4A0}" type="presParOf" srcId="{7E003A52-2361-EF41-AB5D-1D290C89B44B}" destId="{0B6ADD49-A638-D946-BC3F-1601090DD81D}" srcOrd="1" destOrd="0" presId="urn:microsoft.com/office/officeart/2005/8/layout/hierarchy4"/>
    <dgm:cxn modelId="{08A5C56F-864A-8A43-B4A7-35E42A875F31}" type="presParOf" srcId="{7E003A52-2361-EF41-AB5D-1D290C89B44B}" destId="{CD67BAB9-167E-5A4F-8EFF-F89D46EBAD4D}" srcOrd="2" destOrd="0" presId="urn:microsoft.com/office/officeart/2005/8/layout/hierarchy4"/>
    <dgm:cxn modelId="{C119C830-8CAC-4A46-96EB-190B67FDBABF}" type="presParOf" srcId="{CD67BAB9-167E-5A4F-8EFF-F89D46EBAD4D}" destId="{D6309DF6-E2FE-144A-B72A-16BC7F0C3B04}" srcOrd="0" destOrd="0" presId="urn:microsoft.com/office/officeart/2005/8/layout/hierarchy4"/>
    <dgm:cxn modelId="{F4C28E4A-7346-B54B-834A-ED20FBF688C7}" type="presParOf" srcId="{D6309DF6-E2FE-144A-B72A-16BC7F0C3B04}" destId="{44CCC5F4-1E81-5942-B682-AB042C1529CB}" srcOrd="0" destOrd="0" presId="urn:microsoft.com/office/officeart/2005/8/layout/hierarchy4"/>
    <dgm:cxn modelId="{9D4B5709-8455-5447-9179-EEDE4DDBE8E4}" type="presParOf" srcId="{D6309DF6-E2FE-144A-B72A-16BC7F0C3B04}" destId="{78254D89-5091-6341-82B7-1752F6BC812A}" srcOrd="1" destOrd="0" presId="urn:microsoft.com/office/officeart/2005/8/layout/hierarchy4"/>
    <dgm:cxn modelId="{4D45AFFA-1E70-394D-BA10-08ADE2FBADF9}" type="presParOf" srcId="{D6309DF6-E2FE-144A-B72A-16BC7F0C3B04}" destId="{0A27BADF-CBE5-C74B-993A-AD9F534C3937}" srcOrd="2" destOrd="0" presId="urn:microsoft.com/office/officeart/2005/8/layout/hierarchy4"/>
    <dgm:cxn modelId="{6202DB39-8F3A-AA4F-810B-DF7F1D83B83C}" type="presParOf" srcId="{0A27BADF-CBE5-C74B-993A-AD9F534C3937}" destId="{D9C309EF-C12F-2145-9204-DC78D691BCF5}" srcOrd="0" destOrd="0" presId="urn:microsoft.com/office/officeart/2005/8/layout/hierarchy4"/>
    <dgm:cxn modelId="{7CF1FE96-ED83-214E-B181-04F8B6897534}" type="presParOf" srcId="{D9C309EF-C12F-2145-9204-DC78D691BCF5}" destId="{6726AA31-93E6-0A43-BEB1-6464330045A9}" srcOrd="0" destOrd="0" presId="urn:microsoft.com/office/officeart/2005/8/layout/hierarchy4"/>
    <dgm:cxn modelId="{1F6D1CE9-B53F-AE4C-B174-7A01261D980F}" type="presParOf" srcId="{D9C309EF-C12F-2145-9204-DC78D691BCF5}" destId="{962DFBC7-5C80-5A4F-A023-744378916843}" srcOrd="1" destOrd="0" presId="urn:microsoft.com/office/officeart/2005/8/layout/hierarchy4"/>
    <dgm:cxn modelId="{5FB8EB16-D455-4F46-B3C4-CD51699D817E}" type="presParOf" srcId="{0A27BADF-CBE5-C74B-993A-AD9F534C3937}" destId="{69A0A814-CCC3-8B46-B85D-D586B26D5E00}" srcOrd="1" destOrd="0" presId="urn:microsoft.com/office/officeart/2005/8/layout/hierarchy4"/>
    <dgm:cxn modelId="{37243460-6267-6B48-B834-3DA06569BB47}" type="presParOf" srcId="{0A27BADF-CBE5-C74B-993A-AD9F534C3937}" destId="{D7789631-3AEE-2644-B174-EE315C2AEB33}" srcOrd="2" destOrd="0" presId="urn:microsoft.com/office/officeart/2005/8/layout/hierarchy4"/>
    <dgm:cxn modelId="{2111975E-951C-0B48-9D12-E9AE113C153C}" type="presParOf" srcId="{D7789631-3AEE-2644-B174-EE315C2AEB33}" destId="{3E5F309B-B8FE-A744-B36A-4C3C7F4B1BE8}" srcOrd="0" destOrd="0" presId="urn:microsoft.com/office/officeart/2005/8/layout/hierarchy4"/>
    <dgm:cxn modelId="{53E142CA-8F56-F041-BC5D-B7C9FD33EF45}" type="presParOf" srcId="{D7789631-3AEE-2644-B174-EE315C2AEB33}" destId="{0D504C58-E356-A84F-BA0E-815B5F376899}" srcOrd="1" destOrd="0" presId="urn:microsoft.com/office/officeart/2005/8/layout/hierarchy4"/>
    <dgm:cxn modelId="{1CACEF3F-1B8A-1649-B86D-469F242B53EF}" type="presParOf" srcId="{CD67BAB9-167E-5A4F-8EFF-F89D46EBAD4D}" destId="{D6CE9B0E-D8EA-EC44-9907-56B21F18C56A}" srcOrd="1" destOrd="0" presId="urn:microsoft.com/office/officeart/2005/8/layout/hierarchy4"/>
    <dgm:cxn modelId="{5DE6862A-F77D-CD4E-8C80-95C140B45BEE}" type="presParOf" srcId="{CD67BAB9-167E-5A4F-8EFF-F89D46EBAD4D}" destId="{0EDE6C08-382D-C140-8D2C-83F791E27C6B}" srcOrd="2" destOrd="0" presId="urn:microsoft.com/office/officeart/2005/8/layout/hierarchy4"/>
    <dgm:cxn modelId="{4D243146-79B7-8B42-9365-F0FAECF7FFE2}" type="presParOf" srcId="{0EDE6C08-382D-C140-8D2C-83F791E27C6B}" destId="{F77D3404-2241-6A4A-88AB-ED7DEA0AD308}" srcOrd="0" destOrd="0" presId="urn:microsoft.com/office/officeart/2005/8/layout/hierarchy4"/>
    <dgm:cxn modelId="{07426334-EF7D-F14E-A8BE-3AB47CE52C20}" type="presParOf" srcId="{0EDE6C08-382D-C140-8D2C-83F791E27C6B}" destId="{E00DCC37-88C5-AF48-81A4-0FF8F294137A}" srcOrd="1" destOrd="0" presId="urn:microsoft.com/office/officeart/2005/8/layout/hierarchy4"/>
    <dgm:cxn modelId="{AD545AA9-1262-4A4A-BB36-CBC5571DE67F}" type="presParOf" srcId="{0EDE6C08-382D-C140-8D2C-83F791E27C6B}" destId="{E8244A15-CD60-444C-88FB-6E3EE8AB23AA}" srcOrd="2" destOrd="0" presId="urn:microsoft.com/office/officeart/2005/8/layout/hierarchy4"/>
    <dgm:cxn modelId="{F9F6BE58-92D0-F74C-B563-E3C9BE14492A}" type="presParOf" srcId="{E8244A15-CD60-444C-88FB-6E3EE8AB23AA}" destId="{F4700EA3-C4D7-CA4A-8D3F-EB15CDC9C9D7}" srcOrd="0" destOrd="0" presId="urn:microsoft.com/office/officeart/2005/8/layout/hierarchy4"/>
    <dgm:cxn modelId="{83699B3D-9704-A447-B21E-F3BEEC2E7976}" type="presParOf" srcId="{F4700EA3-C4D7-CA4A-8D3F-EB15CDC9C9D7}" destId="{7BAAB2F9-211F-9943-84B4-D85B034A746B}" srcOrd="0" destOrd="0" presId="urn:microsoft.com/office/officeart/2005/8/layout/hierarchy4"/>
    <dgm:cxn modelId="{F4A78AB7-34B5-0942-8575-07F3CD1952F4}" type="presParOf" srcId="{F4700EA3-C4D7-CA4A-8D3F-EB15CDC9C9D7}" destId="{53532B36-98A7-6744-B907-A06FD86954BB}" srcOrd="1" destOrd="0" presId="urn:microsoft.com/office/officeart/2005/8/layout/hierarchy4"/>
  </dgm:cxnLst>
  <dgm:bg>
    <a:solidFill>
      <a:srgbClr val="00AEEF"/>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المستثمرون وأصحاب الأسهم</a:t>
          </a:r>
          <a:endParaRPr lang="en-US" sz="1800" b="1" u="sng" kern="1200" dirty="0">
            <a:solidFill>
              <a:srgbClr val="00AEEF"/>
            </a:solidFill>
            <a:latin typeface="Alexandria" pitchFamily="2" charset="-78"/>
            <a:cs typeface="Alexandria" pitchFamily="2" charset="-78"/>
          </a:endParaRPr>
        </a:p>
      </dsp:txBody>
      <dsp:txXfrm>
        <a:off x="0" y="0"/>
        <a:ext cx="1990540" cy="3586862"/>
      </dsp:txXfrm>
    </dsp:sp>
    <dsp:sp modelId="{B3E773BF-A41E-DE47-824A-9199FCDCC641}">
      <dsp:nvSpPr>
        <dsp:cNvPr id="0" name=""/>
        <dsp:cNvSpPr/>
      </dsp:nvSpPr>
      <dsp:spPr>
        <a:xfrm>
          <a:off x="2139831" y="56044"/>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هم أصحاب المصلحة الداخليون المسؤولون عن القرارات المتعلقة بحجم استثماراتهم ومجالات استثماراتهم.</a:t>
          </a:r>
          <a:endParaRPr lang="en-US" sz="1600" kern="1200" dirty="0">
            <a:latin typeface="Alexandria" pitchFamily="2" charset="-78"/>
            <a:cs typeface="Alexandria" pitchFamily="2" charset="-78"/>
          </a:endParaRPr>
        </a:p>
      </dsp:txBody>
      <dsp:txXfrm>
        <a:off x="2139831" y="56044"/>
        <a:ext cx="7812871" cy="1120894"/>
      </dsp:txXfrm>
    </dsp:sp>
    <dsp:sp modelId="{5F9841ED-BEC0-A94F-8B0F-E95DAA34FDF7}">
      <dsp:nvSpPr>
        <dsp:cNvPr id="0" name=""/>
        <dsp:cNvSpPr/>
      </dsp:nvSpPr>
      <dsp:spPr>
        <a:xfrm>
          <a:off x="1990540" y="1176939"/>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232983"/>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اهتماماتهم غالبًا ما تكون مالية فقط، حيث أن تحقيق الشركة للأرباح يؤثر عليهم مباشرة.</a:t>
          </a:r>
          <a:endParaRPr lang="en-US" sz="1600" kern="1200" dirty="0">
            <a:latin typeface="Alexandria" pitchFamily="2" charset="-78"/>
            <a:cs typeface="Alexandria" pitchFamily="2" charset="-78"/>
          </a:endParaRPr>
        </a:p>
      </dsp:txBody>
      <dsp:txXfrm>
        <a:off x="2139831" y="1232983"/>
        <a:ext cx="7812871" cy="1120894"/>
      </dsp:txXfrm>
    </dsp:sp>
    <dsp:sp modelId="{6AFBF17C-260F-794E-A733-AA3DFA480A42}">
      <dsp:nvSpPr>
        <dsp:cNvPr id="0" name=""/>
        <dsp:cNvSpPr/>
      </dsp:nvSpPr>
      <dsp:spPr>
        <a:xfrm>
          <a:off x="1990540" y="2353878"/>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BBA287-C09B-A04E-813B-D133674010A4}">
      <dsp:nvSpPr>
        <dsp:cNvPr id="0" name=""/>
        <dsp:cNvSpPr/>
      </dsp:nvSpPr>
      <dsp:spPr>
        <a:xfrm>
          <a:off x="2139831" y="2409922"/>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مصالحهم تتطلب أولوية عالية لأنهم يجب أن يثقوا بالشركة لاستثمار أموالهم.</a:t>
          </a:r>
          <a:endParaRPr lang="en-US" sz="1600" kern="1200" dirty="0">
            <a:latin typeface="Alexandria" pitchFamily="2" charset="-78"/>
            <a:cs typeface="Alexandria" pitchFamily="2" charset="-78"/>
          </a:endParaRPr>
        </a:p>
      </dsp:txBody>
      <dsp:txXfrm>
        <a:off x="2139831" y="2409922"/>
        <a:ext cx="7812871" cy="1120894"/>
      </dsp:txXfrm>
    </dsp:sp>
    <dsp:sp modelId="{A7C7D879-5AD1-1241-B83D-E5D2E0FB09D9}">
      <dsp:nvSpPr>
        <dsp:cNvPr id="0" name=""/>
        <dsp:cNvSpPr/>
      </dsp:nvSpPr>
      <dsp:spPr>
        <a:xfrm>
          <a:off x="1990540" y="3530817"/>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1830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المالكون للشركة</a:t>
          </a:r>
          <a:endParaRPr lang="en-US" sz="1800" b="1" u="sng" kern="1200" dirty="0">
            <a:solidFill>
              <a:srgbClr val="00AEEF"/>
            </a:solidFill>
            <a:latin typeface="Alexandria" pitchFamily="2" charset="-78"/>
            <a:cs typeface="Alexandria" pitchFamily="2" charset="-78"/>
          </a:endParaRPr>
        </a:p>
      </dsp:txBody>
      <dsp:txXfrm>
        <a:off x="0" y="0"/>
        <a:ext cx="1990540" cy="3183039"/>
      </dsp:txXfrm>
    </dsp:sp>
    <dsp:sp modelId="{B3E773BF-A41E-DE47-824A-9199FCDCC641}">
      <dsp:nvSpPr>
        <dsp:cNvPr id="0" name=""/>
        <dsp:cNvSpPr/>
      </dsp:nvSpPr>
      <dsp:spPr>
        <a:xfrm>
          <a:off x="2139831" y="73980"/>
          <a:ext cx="7812871" cy="1479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اذا كانوا مهتمين فقط بضمان أن الشركة مربحة باستمرار، فسيتم نقل التأثير والمسؤولية عن القرارات إلى مجلس الإدارة.</a:t>
          </a:r>
          <a:endParaRPr lang="en-US" sz="1600" kern="1200" dirty="0">
            <a:latin typeface="Alexandria" pitchFamily="2" charset="-78"/>
            <a:cs typeface="Alexandria" pitchFamily="2" charset="-78"/>
          </a:endParaRPr>
        </a:p>
      </dsp:txBody>
      <dsp:txXfrm>
        <a:off x="2139831" y="73980"/>
        <a:ext cx="7812871" cy="1479615"/>
      </dsp:txXfrm>
    </dsp:sp>
    <dsp:sp modelId="{5F9841ED-BEC0-A94F-8B0F-E95DAA34FDF7}">
      <dsp:nvSpPr>
        <dsp:cNvPr id="0" name=""/>
        <dsp:cNvSpPr/>
      </dsp:nvSpPr>
      <dsp:spPr>
        <a:xfrm>
          <a:off x="1990540" y="1553596"/>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627577"/>
          <a:ext cx="7812871" cy="1479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SA" sz="1600" kern="1200" dirty="0">
              <a:latin typeface="Alexandria" pitchFamily="2" charset="-78"/>
              <a:cs typeface="Alexandria" pitchFamily="2" charset="-78"/>
            </a:rPr>
            <a:t>قد </a:t>
          </a:r>
          <a:r>
            <a:rPr lang="ar" sz="1600" kern="1200" dirty="0">
              <a:latin typeface="Alexandria" pitchFamily="2" charset="-78"/>
              <a:cs typeface="Alexandria" pitchFamily="2" charset="-78"/>
            </a:rPr>
            <a:t>يؤثر أصحاب الشركة أيضًا بشكل مباشر على القرارات إذا كانوا مهتمين بضمان توافق أفكارها الأساسية مع جميع العمليات والمنتجات والخدمات </a:t>
          </a:r>
          <a:r>
            <a:rPr lang="ar-SA" sz="1600" kern="1200" dirty="0">
              <a:latin typeface="Alexandria" pitchFamily="2" charset="-78"/>
              <a:cs typeface="Alexandria" pitchFamily="2" charset="-78"/>
            </a:rPr>
            <a:t> </a:t>
          </a:r>
          <a:endParaRPr lang="en-US" sz="1600" kern="1200" dirty="0">
            <a:latin typeface="Alexandria" pitchFamily="2" charset="-78"/>
            <a:cs typeface="Alexandria" pitchFamily="2" charset="-78"/>
          </a:endParaRPr>
        </a:p>
      </dsp:txBody>
      <dsp:txXfrm>
        <a:off x="2139831" y="1627577"/>
        <a:ext cx="7812871" cy="1479615"/>
      </dsp:txXfrm>
    </dsp:sp>
    <dsp:sp modelId="{6AFBF17C-260F-794E-A733-AA3DFA480A42}">
      <dsp:nvSpPr>
        <dsp:cNvPr id="0" name=""/>
        <dsp:cNvSpPr/>
      </dsp:nvSpPr>
      <dsp:spPr>
        <a:xfrm>
          <a:off x="1990540" y="3107193"/>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1047972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2095945"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مجلس الادارة</a:t>
          </a:r>
          <a:endParaRPr lang="en-US" sz="1800" b="1" u="sng" kern="1200" dirty="0">
            <a:solidFill>
              <a:srgbClr val="00AEEF"/>
            </a:solidFill>
            <a:latin typeface="Alexandria" pitchFamily="2" charset="-78"/>
            <a:cs typeface="Alexandria" pitchFamily="2" charset="-78"/>
          </a:endParaRPr>
        </a:p>
      </dsp:txBody>
      <dsp:txXfrm>
        <a:off x="0" y="0"/>
        <a:ext cx="2095945" cy="3586862"/>
      </dsp:txXfrm>
    </dsp:sp>
    <dsp:sp modelId="{B3E773BF-A41E-DE47-824A-9199FCDCC641}">
      <dsp:nvSpPr>
        <dsp:cNvPr id="0" name=""/>
        <dsp:cNvSpPr/>
      </dsp:nvSpPr>
      <dsp:spPr>
        <a:xfrm>
          <a:off x="2253141" y="56044"/>
          <a:ext cx="8226586"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هم أصحاب المصلحة الداخليون المسؤولون عن رؤية المؤسسة والقرارات وتنفيذها .</a:t>
          </a:r>
          <a:endParaRPr lang="en-US" sz="1600" kern="1200" dirty="0">
            <a:latin typeface="Alexandria" pitchFamily="2" charset="-78"/>
            <a:cs typeface="Alexandria" pitchFamily="2" charset="-78"/>
          </a:endParaRPr>
        </a:p>
      </dsp:txBody>
      <dsp:txXfrm>
        <a:off x="2253141" y="56044"/>
        <a:ext cx="8226586" cy="1120894"/>
      </dsp:txXfrm>
    </dsp:sp>
    <dsp:sp modelId="{5F9841ED-BEC0-A94F-8B0F-E95DAA34FDF7}">
      <dsp:nvSpPr>
        <dsp:cNvPr id="0" name=""/>
        <dsp:cNvSpPr/>
      </dsp:nvSpPr>
      <dsp:spPr>
        <a:xfrm>
          <a:off x="2095945" y="1176939"/>
          <a:ext cx="838378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253141" y="1232983"/>
          <a:ext cx="8226586"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مسؤولون عن القيمة السوقية للشركة، والتي تؤثر على قراراتهم.</a:t>
          </a:r>
          <a:endParaRPr lang="en-US" sz="1600" kern="1200" dirty="0">
            <a:latin typeface="Alexandria" pitchFamily="2" charset="-78"/>
            <a:cs typeface="Alexandria" pitchFamily="2" charset="-78"/>
          </a:endParaRPr>
        </a:p>
      </dsp:txBody>
      <dsp:txXfrm>
        <a:off x="2253141" y="1232983"/>
        <a:ext cx="8226586" cy="1120894"/>
      </dsp:txXfrm>
    </dsp:sp>
    <dsp:sp modelId="{6AFBF17C-260F-794E-A733-AA3DFA480A42}">
      <dsp:nvSpPr>
        <dsp:cNvPr id="0" name=""/>
        <dsp:cNvSpPr/>
      </dsp:nvSpPr>
      <dsp:spPr>
        <a:xfrm>
          <a:off x="2095945" y="2353878"/>
          <a:ext cx="838378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BBA287-C09B-A04E-813B-D133674010A4}">
      <dsp:nvSpPr>
        <dsp:cNvPr id="0" name=""/>
        <dsp:cNvSpPr/>
      </dsp:nvSpPr>
      <dsp:spPr>
        <a:xfrm>
          <a:off x="2253141" y="2409922"/>
          <a:ext cx="8226586"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قد يؤثر أصحاب الشركة أيضًا بشكل مباشر على القرارات إذا كانوا مهتمين بضمان توافق أفكارها الأساسية مع جميع العمليات والمنتجات والخدمات الداخلية والخارجية.</a:t>
          </a:r>
          <a:endParaRPr lang="en-US" sz="1600" kern="1200" dirty="0">
            <a:latin typeface="Alexandria" pitchFamily="2" charset="-78"/>
            <a:cs typeface="Alexandria" pitchFamily="2" charset="-78"/>
          </a:endParaRPr>
        </a:p>
      </dsp:txBody>
      <dsp:txXfrm>
        <a:off x="2253141" y="2409922"/>
        <a:ext cx="8226586" cy="1120894"/>
      </dsp:txXfrm>
    </dsp:sp>
    <dsp:sp modelId="{A7C7D879-5AD1-1241-B83D-E5D2E0FB09D9}">
      <dsp:nvSpPr>
        <dsp:cNvPr id="0" name=""/>
        <dsp:cNvSpPr/>
      </dsp:nvSpPr>
      <dsp:spPr>
        <a:xfrm>
          <a:off x="2095945" y="3530817"/>
          <a:ext cx="838378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المديرون</a:t>
          </a:r>
          <a:endParaRPr lang="en-US" sz="1800" b="1" u="sng" kern="1200" dirty="0">
            <a:solidFill>
              <a:srgbClr val="00AEEF"/>
            </a:solidFill>
            <a:latin typeface="Alexandria" pitchFamily="2" charset="-78"/>
            <a:cs typeface="Alexandria" pitchFamily="2" charset="-78"/>
          </a:endParaRPr>
        </a:p>
      </dsp:txBody>
      <dsp:txXfrm>
        <a:off x="0" y="0"/>
        <a:ext cx="1990540" cy="3586862"/>
      </dsp:txXfrm>
    </dsp:sp>
    <dsp:sp modelId="{B3E773BF-A41E-DE47-824A-9199FCDCC641}">
      <dsp:nvSpPr>
        <dsp:cNvPr id="0" name=""/>
        <dsp:cNvSpPr/>
      </dsp:nvSpPr>
      <dsp:spPr>
        <a:xfrm>
          <a:off x="2139831" y="83366"/>
          <a:ext cx="7812871" cy="1667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يمكنهم أيضًا التأثير على القرارات التكتيكية وتحديد الأهداف</a:t>
          </a:r>
          <a:endParaRPr lang="en-US" sz="1600" kern="1200" dirty="0">
            <a:latin typeface="Alexandria" pitchFamily="2" charset="-78"/>
            <a:cs typeface="Alexandria" pitchFamily="2" charset="-78"/>
          </a:endParaRPr>
        </a:p>
      </dsp:txBody>
      <dsp:txXfrm>
        <a:off x="2139831" y="83366"/>
        <a:ext cx="7812871" cy="1667330"/>
      </dsp:txXfrm>
    </dsp:sp>
    <dsp:sp modelId="{5F9841ED-BEC0-A94F-8B0F-E95DAA34FDF7}">
      <dsp:nvSpPr>
        <dsp:cNvPr id="0" name=""/>
        <dsp:cNvSpPr/>
      </dsp:nvSpPr>
      <dsp:spPr>
        <a:xfrm>
          <a:off x="1990540" y="1750696"/>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834063"/>
          <a:ext cx="7812871" cy="1667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مصلحتهم هي عدم التعرض لخطر تقليص حجم العمل، وظروف العمل الجيدة، والأجور اللائقة، والمكافآت مقابل العمل الجيد في أقسامهم..</a:t>
          </a:r>
          <a:endParaRPr lang="en-US" sz="1600" kern="1200" dirty="0">
            <a:latin typeface="Alexandria" pitchFamily="2" charset="-78"/>
            <a:cs typeface="Alexandria" pitchFamily="2" charset="-78"/>
          </a:endParaRPr>
        </a:p>
      </dsp:txBody>
      <dsp:txXfrm>
        <a:off x="2139831" y="1834063"/>
        <a:ext cx="7812871" cy="1667330"/>
      </dsp:txXfrm>
    </dsp:sp>
    <dsp:sp modelId="{6AFBF17C-260F-794E-A733-AA3DFA480A42}">
      <dsp:nvSpPr>
        <dsp:cNvPr id="0" name=""/>
        <dsp:cNvSpPr/>
      </dsp:nvSpPr>
      <dsp:spPr>
        <a:xfrm>
          <a:off x="1990540" y="3501393"/>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الموظفون</a:t>
          </a:r>
          <a:endParaRPr lang="en-US" sz="1800" b="1" u="sng" kern="1200" dirty="0">
            <a:solidFill>
              <a:srgbClr val="00AEEF"/>
            </a:solidFill>
            <a:latin typeface="Alexandria" pitchFamily="2" charset="-78"/>
            <a:cs typeface="Alexandria" pitchFamily="2" charset="-78"/>
          </a:endParaRPr>
        </a:p>
      </dsp:txBody>
      <dsp:txXfrm>
        <a:off x="0" y="0"/>
        <a:ext cx="1990540" cy="3586862"/>
      </dsp:txXfrm>
    </dsp:sp>
    <dsp:sp modelId="{B3E773BF-A41E-DE47-824A-9199FCDCC641}">
      <dsp:nvSpPr>
        <dsp:cNvPr id="0" name=""/>
        <dsp:cNvSpPr/>
      </dsp:nvSpPr>
      <dsp:spPr>
        <a:xfrm>
          <a:off x="2139831" y="83366"/>
          <a:ext cx="7812871" cy="1667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يحتاج الموظفون إلى الثقة في صاحب العمل بدلاً من البحث عن وظائف شاغرة في شركات أخرى.</a:t>
          </a:r>
          <a:endParaRPr lang="en-US" sz="1600" kern="1200" dirty="0">
            <a:latin typeface="Alexandria" pitchFamily="2" charset="-78"/>
            <a:cs typeface="Alexandria" pitchFamily="2" charset="-78"/>
          </a:endParaRPr>
        </a:p>
      </dsp:txBody>
      <dsp:txXfrm>
        <a:off x="2139831" y="83366"/>
        <a:ext cx="7812871" cy="1667330"/>
      </dsp:txXfrm>
    </dsp:sp>
    <dsp:sp modelId="{5F9841ED-BEC0-A94F-8B0F-E95DAA34FDF7}">
      <dsp:nvSpPr>
        <dsp:cNvPr id="0" name=""/>
        <dsp:cNvSpPr/>
      </dsp:nvSpPr>
      <dsp:spPr>
        <a:xfrm>
          <a:off x="1990540" y="1750696"/>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834063"/>
          <a:ext cx="7812871" cy="1667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ولذلك فإن مصلحة الموظفين تكون في غياب مخاطر التقليص، وظروف العمل الجيدة، والأجور المستقرة، والمكافآت.</a:t>
          </a:r>
          <a:endParaRPr lang="en-US" sz="1600" kern="1200" dirty="0">
            <a:latin typeface="Alexandria" pitchFamily="2" charset="-78"/>
            <a:cs typeface="Alexandria" pitchFamily="2" charset="-78"/>
          </a:endParaRPr>
        </a:p>
      </dsp:txBody>
      <dsp:txXfrm>
        <a:off x="2139831" y="1834063"/>
        <a:ext cx="7812871" cy="1667330"/>
      </dsp:txXfrm>
    </dsp:sp>
    <dsp:sp modelId="{6AFBF17C-260F-794E-A733-AA3DFA480A42}">
      <dsp:nvSpPr>
        <dsp:cNvPr id="0" name=""/>
        <dsp:cNvSpPr/>
      </dsp:nvSpPr>
      <dsp:spPr>
        <a:xfrm>
          <a:off x="1990540" y="3501393"/>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العملاء</a:t>
          </a:r>
          <a:endParaRPr lang="en-US" sz="1800" b="1" u="sng" kern="1200" dirty="0">
            <a:solidFill>
              <a:srgbClr val="00AEEF"/>
            </a:solidFill>
            <a:latin typeface="Alexandria" pitchFamily="2" charset="-78"/>
            <a:cs typeface="Alexandria" pitchFamily="2" charset="-78"/>
          </a:endParaRPr>
        </a:p>
      </dsp:txBody>
      <dsp:txXfrm>
        <a:off x="0" y="0"/>
        <a:ext cx="1990540" cy="3586862"/>
      </dsp:txXfrm>
    </dsp:sp>
    <dsp:sp modelId="{B3E773BF-A41E-DE47-824A-9199FCDCC641}">
      <dsp:nvSpPr>
        <dsp:cNvPr id="0" name=""/>
        <dsp:cNvSpPr/>
      </dsp:nvSpPr>
      <dsp:spPr>
        <a:xfrm>
          <a:off x="2139831" y="56044"/>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لا يكون للعملاء الأفراد تأثير مباشر على قرارات الشركة، على الرغم من وجود بعض الاستثناءات الجيدة.</a:t>
          </a:r>
          <a:endParaRPr lang="en-US" sz="1600" kern="1200" dirty="0">
            <a:latin typeface="Alexandria" pitchFamily="2" charset="-78"/>
            <a:cs typeface="Alexandria" pitchFamily="2" charset="-78"/>
          </a:endParaRPr>
        </a:p>
      </dsp:txBody>
      <dsp:txXfrm>
        <a:off x="2139831" y="56044"/>
        <a:ext cx="7812871" cy="1120894"/>
      </dsp:txXfrm>
    </dsp:sp>
    <dsp:sp modelId="{5F9841ED-BEC0-A94F-8B0F-E95DAA34FDF7}">
      <dsp:nvSpPr>
        <dsp:cNvPr id="0" name=""/>
        <dsp:cNvSpPr/>
      </dsp:nvSpPr>
      <dsp:spPr>
        <a:xfrm>
          <a:off x="1990540" y="1176939"/>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232983"/>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يُظهر العملاء بشكل جماعي مدى نجاح قرارات الشركة من خلال انفاق أموالهم على خدمات ومنتجات المؤسسة، مما يسمح للشركة توزيع منتجاتها وخدماتها.</a:t>
          </a:r>
          <a:endParaRPr lang="en-US" sz="1600" kern="1200" dirty="0">
            <a:latin typeface="Alexandria" pitchFamily="2" charset="-78"/>
            <a:cs typeface="Alexandria" pitchFamily="2" charset="-78"/>
          </a:endParaRPr>
        </a:p>
      </dsp:txBody>
      <dsp:txXfrm>
        <a:off x="2139831" y="1232983"/>
        <a:ext cx="7812871" cy="1120894"/>
      </dsp:txXfrm>
    </dsp:sp>
    <dsp:sp modelId="{6AFBF17C-260F-794E-A733-AA3DFA480A42}">
      <dsp:nvSpPr>
        <dsp:cNvPr id="0" name=""/>
        <dsp:cNvSpPr/>
      </dsp:nvSpPr>
      <dsp:spPr>
        <a:xfrm>
          <a:off x="1990540" y="2353878"/>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BBA287-C09B-A04E-813B-D133674010A4}">
      <dsp:nvSpPr>
        <dsp:cNvPr id="0" name=""/>
        <dsp:cNvSpPr/>
      </dsp:nvSpPr>
      <dsp:spPr>
        <a:xfrm>
          <a:off x="2139831" y="2409922"/>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من الضروري النظر إلى اهتمامات العميل، والتي تتمثل في الجودة العالية لمنتجات الشركة وخدماتها وتوافرها وأهميتها.</a:t>
          </a:r>
          <a:endParaRPr lang="en-US" sz="1600" kern="1200" dirty="0">
            <a:latin typeface="Alexandria" pitchFamily="2" charset="-78"/>
            <a:cs typeface="Alexandria" pitchFamily="2" charset="-78"/>
          </a:endParaRPr>
        </a:p>
      </dsp:txBody>
      <dsp:txXfrm>
        <a:off x="2139831" y="2409922"/>
        <a:ext cx="7812871" cy="1120894"/>
      </dsp:txXfrm>
    </dsp:sp>
    <dsp:sp modelId="{A7C7D879-5AD1-1241-B83D-E5D2E0FB09D9}">
      <dsp:nvSpPr>
        <dsp:cNvPr id="0" name=""/>
        <dsp:cNvSpPr/>
      </dsp:nvSpPr>
      <dsp:spPr>
        <a:xfrm>
          <a:off x="1990540" y="3530817"/>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المجتمعات المحلية</a:t>
          </a:r>
          <a:endParaRPr lang="en-US" sz="1800" b="1" u="sng" kern="1200" dirty="0">
            <a:solidFill>
              <a:srgbClr val="00AEEF"/>
            </a:solidFill>
            <a:latin typeface="Alexandria" pitchFamily="2" charset="-78"/>
            <a:cs typeface="Alexandria" pitchFamily="2" charset="-78"/>
          </a:endParaRPr>
        </a:p>
      </dsp:txBody>
      <dsp:txXfrm>
        <a:off x="0" y="0"/>
        <a:ext cx="1990540" cy="3586862"/>
      </dsp:txXfrm>
    </dsp:sp>
    <dsp:sp modelId="{B3E773BF-A41E-DE47-824A-9199FCDCC641}">
      <dsp:nvSpPr>
        <dsp:cNvPr id="0" name=""/>
        <dsp:cNvSpPr/>
      </dsp:nvSpPr>
      <dsp:spPr>
        <a:xfrm>
          <a:off x="2139831" y="56044"/>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SA" sz="1600" kern="1200" dirty="0">
              <a:solidFill>
                <a:prstClr val="black">
                  <a:hueOff val="0"/>
                  <a:satOff val="0"/>
                  <a:lumOff val="0"/>
                  <a:alphaOff val="0"/>
                </a:prstClr>
              </a:solidFill>
              <a:latin typeface="Alexandria" pitchFamily="2" charset="-78"/>
              <a:ea typeface="+mn-ea"/>
              <a:cs typeface="Alexandria" pitchFamily="2" charset="-78"/>
            </a:rPr>
            <a:t>المجتمعات المحلية </a:t>
          </a:r>
          <a:r>
            <a:rPr lang="ar" sz="1600" kern="1200" dirty="0">
              <a:latin typeface="Alexandria" pitchFamily="2" charset="-78"/>
              <a:cs typeface="Alexandria" pitchFamily="2" charset="-78"/>
            </a:rPr>
            <a:t>لا تؤثر بشكل مباشر على قرارات الشركة، إلا أنها قد تستمر في التأثير على الشركة من خلال إجراءات الدعم والرفض للمؤسسة.</a:t>
          </a:r>
          <a:endParaRPr lang="en-US" sz="1600" kern="1200" dirty="0">
            <a:latin typeface="Alexandria" pitchFamily="2" charset="-78"/>
            <a:cs typeface="Alexandria" pitchFamily="2" charset="-78"/>
          </a:endParaRPr>
        </a:p>
      </dsp:txBody>
      <dsp:txXfrm>
        <a:off x="2139831" y="56044"/>
        <a:ext cx="7812871" cy="1120894"/>
      </dsp:txXfrm>
    </dsp:sp>
    <dsp:sp modelId="{5F9841ED-BEC0-A94F-8B0F-E95DAA34FDF7}">
      <dsp:nvSpPr>
        <dsp:cNvPr id="0" name=""/>
        <dsp:cNvSpPr/>
      </dsp:nvSpPr>
      <dsp:spPr>
        <a:xfrm>
          <a:off x="1990540" y="1176939"/>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232983"/>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ويثمثل اهتمام المجتمع المحلي بالمؤسسة في أنها لا تؤثر سلبًا على حياتهم في شكل أضرار بيئية، أو زيادة في حركة المرور، وما إلى ذلك.</a:t>
          </a:r>
          <a:endParaRPr lang="en-US" sz="1600" kern="1200" dirty="0">
            <a:latin typeface="Alexandria" pitchFamily="2" charset="-78"/>
            <a:cs typeface="Alexandria" pitchFamily="2" charset="-78"/>
          </a:endParaRPr>
        </a:p>
      </dsp:txBody>
      <dsp:txXfrm>
        <a:off x="2139831" y="1232983"/>
        <a:ext cx="7812871" cy="1120894"/>
      </dsp:txXfrm>
    </dsp:sp>
    <dsp:sp modelId="{6AFBF17C-260F-794E-A733-AA3DFA480A42}">
      <dsp:nvSpPr>
        <dsp:cNvPr id="0" name=""/>
        <dsp:cNvSpPr/>
      </dsp:nvSpPr>
      <dsp:spPr>
        <a:xfrm>
          <a:off x="1990540" y="2353878"/>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BBA287-C09B-A04E-813B-D133674010A4}">
      <dsp:nvSpPr>
        <dsp:cNvPr id="0" name=""/>
        <dsp:cNvSpPr/>
      </dsp:nvSpPr>
      <dsp:spPr>
        <a:xfrm>
          <a:off x="2139831" y="2409922"/>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وفي نفس الوقت قد يتمثل اهتمامهم في دور المؤسسة في تحقيق الفائدة للمجتمع وفتح أعمال تجارية مربحة وما إلى ذلك.</a:t>
          </a:r>
          <a:endParaRPr lang="en-US" sz="1600" kern="1200" dirty="0">
            <a:latin typeface="Alexandria" pitchFamily="2" charset="-78"/>
            <a:cs typeface="Alexandria" pitchFamily="2" charset="-78"/>
          </a:endParaRPr>
        </a:p>
      </dsp:txBody>
      <dsp:txXfrm>
        <a:off x="2139831" y="2409922"/>
        <a:ext cx="7812871" cy="1120894"/>
      </dsp:txXfrm>
    </dsp:sp>
    <dsp:sp modelId="{A7C7D879-5AD1-1241-B83D-E5D2E0FB09D9}">
      <dsp:nvSpPr>
        <dsp:cNvPr id="0" name=""/>
        <dsp:cNvSpPr/>
      </dsp:nvSpPr>
      <dsp:spPr>
        <a:xfrm>
          <a:off x="1990540" y="3530817"/>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الموردون</a:t>
          </a:r>
          <a:endParaRPr lang="en-US" sz="1800" b="1" u="sng" kern="1200" dirty="0">
            <a:solidFill>
              <a:srgbClr val="00AEEF"/>
            </a:solidFill>
            <a:latin typeface="Alexandria" pitchFamily="2" charset="-78"/>
            <a:cs typeface="Alexandria" pitchFamily="2" charset="-78"/>
          </a:endParaRPr>
        </a:p>
      </dsp:txBody>
      <dsp:txXfrm>
        <a:off x="0" y="0"/>
        <a:ext cx="1990540" cy="3586862"/>
      </dsp:txXfrm>
    </dsp:sp>
    <dsp:sp modelId="{B3E773BF-A41E-DE47-824A-9199FCDCC641}">
      <dsp:nvSpPr>
        <dsp:cNvPr id="0" name=""/>
        <dsp:cNvSpPr/>
      </dsp:nvSpPr>
      <dsp:spPr>
        <a:xfrm>
          <a:off x="2139831" y="83366"/>
          <a:ext cx="7812871" cy="1667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SA" sz="1600" kern="1200" dirty="0">
              <a:solidFill>
                <a:prstClr val="black">
                  <a:hueOff val="0"/>
                  <a:satOff val="0"/>
                  <a:lumOff val="0"/>
                  <a:alphaOff val="0"/>
                </a:prstClr>
              </a:solidFill>
              <a:latin typeface="Alexandria" pitchFamily="2" charset="-78"/>
              <a:ea typeface="+mn-ea"/>
              <a:cs typeface="Alexandria" pitchFamily="2" charset="-78"/>
            </a:rPr>
            <a:t>ويتوقف نمو أي مؤسسة على حجم الموردين الذين يتعاملون معهم وجودة الاتصالات والسلع والخدمات المتبادلة بينهم .</a:t>
          </a:r>
          <a:endParaRPr lang="en-US" sz="1600" kern="1200" dirty="0">
            <a:latin typeface="Alexandria" pitchFamily="2" charset="-78"/>
            <a:cs typeface="Alexandria" pitchFamily="2" charset="-78"/>
          </a:endParaRPr>
        </a:p>
      </dsp:txBody>
      <dsp:txXfrm>
        <a:off x="2139831" y="83366"/>
        <a:ext cx="7812871" cy="1667330"/>
      </dsp:txXfrm>
    </dsp:sp>
    <dsp:sp modelId="{5F9841ED-BEC0-A94F-8B0F-E95DAA34FDF7}">
      <dsp:nvSpPr>
        <dsp:cNvPr id="0" name=""/>
        <dsp:cNvSpPr/>
      </dsp:nvSpPr>
      <dsp:spPr>
        <a:xfrm>
          <a:off x="1990540" y="1750696"/>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834063"/>
          <a:ext cx="7812871" cy="1667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يتحمل الموردون مسؤولية نمو الشركة، مما يمنحهم المزيد من الطلبات والأرباح والإنتاج الأرخص.</a:t>
          </a:r>
          <a:endParaRPr lang="en-US" sz="1600" kern="1200" dirty="0">
            <a:latin typeface="Alexandria" pitchFamily="2" charset="-78"/>
            <a:cs typeface="Alexandria" pitchFamily="2" charset="-78"/>
          </a:endParaRPr>
        </a:p>
      </dsp:txBody>
      <dsp:txXfrm>
        <a:off x="2139831" y="1834063"/>
        <a:ext cx="7812871" cy="1667330"/>
      </dsp:txXfrm>
    </dsp:sp>
    <dsp:sp modelId="{6AFBF17C-260F-794E-A733-AA3DFA480A42}">
      <dsp:nvSpPr>
        <dsp:cNvPr id="0" name=""/>
        <dsp:cNvSpPr/>
      </dsp:nvSpPr>
      <dsp:spPr>
        <a:xfrm>
          <a:off x="1990540" y="3501393"/>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1126776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73965"/>
          <a:ext cx="1283029" cy="1889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15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الحكومة</a:t>
          </a:r>
          <a:endParaRPr lang="en-US" sz="1800" b="1" u="sng" kern="1200" dirty="0">
            <a:solidFill>
              <a:srgbClr val="00AEEF"/>
            </a:solidFill>
            <a:latin typeface="Alexandria" pitchFamily="2" charset="-78"/>
            <a:cs typeface="Alexandria" pitchFamily="2" charset="-78"/>
          </a:endParaRPr>
        </a:p>
      </dsp:txBody>
      <dsp:txXfrm>
        <a:off x="0" y="73965"/>
        <a:ext cx="1283029" cy="1889295"/>
      </dsp:txXfrm>
    </dsp:sp>
    <dsp:sp modelId="{B3E773BF-A41E-DE47-824A-9199FCDCC641}">
      <dsp:nvSpPr>
        <dsp:cNvPr id="0" name=""/>
        <dsp:cNvSpPr/>
      </dsp:nvSpPr>
      <dsp:spPr>
        <a:xfrm>
          <a:off x="6231878" y="19995"/>
          <a:ext cx="5035889" cy="399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150000"/>
            </a:lnSpc>
            <a:spcBef>
              <a:spcPct val="0"/>
            </a:spcBef>
            <a:spcAft>
              <a:spcPct val="35000"/>
            </a:spcAft>
            <a:buNone/>
          </a:pPr>
          <a:r>
            <a:rPr lang="ar" sz="1600" kern="1200" dirty="0">
              <a:solidFill>
                <a:prstClr val="black">
                  <a:hueOff val="0"/>
                  <a:satOff val="0"/>
                  <a:lumOff val="0"/>
                  <a:alphaOff val="0"/>
                </a:prstClr>
              </a:solidFill>
              <a:latin typeface="Alexandria" pitchFamily="2" charset="-78"/>
              <a:ea typeface="+mn-ea"/>
              <a:cs typeface="Alexandria" pitchFamily="2" charset="-78"/>
            </a:rPr>
            <a:t>كلما زادت الأرباح زادت الضرائب.</a:t>
          </a:r>
          <a:endParaRPr lang="en-US" sz="1600" kern="1200" dirty="0">
            <a:latin typeface="Alexandria" pitchFamily="2" charset="-78"/>
            <a:cs typeface="Alexandria" pitchFamily="2" charset="-78"/>
          </a:endParaRPr>
        </a:p>
      </dsp:txBody>
      <dsp:txXfrm>
        <a:off x="6231878" y="19995"/>
        <a:ext cx="5035889" cy="399907"/>
      </dsp:txXfrm>
    </dsp:sp>
    <dsp:sp modelId="{5F9841ED-BEC0-A94F-8B0F-E95DAA34FDF7}">
      <dsp:nvSpPr>
        <dsp:cNvPr id="0" name=""/>
        <dsp:cNvSpPr/>
      </dsp:nvSpPr>
      <dsp:spPr>
        <a:xfrm>
          <a:off x="1283029" y="419902"/>
          <a:ext cx="5132116"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1379256" y="454646"/>
          <a:ext cx="9886860" cy="10081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150000"/>
            </a:lnSpc>
            <a:spcBef>
              <a:spcPct val="0"/>
            </a:spcBef>
            <a:spcAft>
              <a:spcPct val="35000"/>
            </a:spcAft>
            <a:buNone/>
          </a:pPr>
          <a:r>
            <a:rPr lang="ar" sz="1600" kern="1200" dirty="0">
              <a:latin typeface="Alexandria" pitchFamily="2" charset="-78"/>
              <a:cs typeface="Alexandria" pitchFamily="2" charset="-78"/>
            </a:rPr>
            <a:t>كلما توسعت الشركة، كلما خلقت المزيد من فرص العمل، مما يزيد من رفاهية المواطنين وقدرتهم الشرائية، مما يؤثر إيجابيا على الطلب على السلع والخدمات. من الشركات الأخرى.</a:t>
          </a:r>
          <a:endParaRPr lang="en-US" sz="1600" kern="1200" dirty="0">
            <a:latin typeface="Alexandria" pitchFamily="2" charset="-78"/>
            <a:cs typeface="Alexandria" pitchFamily="2" charset="-78"/>
          </a:endParaRPr>
        </a:p>
      </dsp:txBody>
      <dsp:txXfrm>
        <a:off x="1379256" y="454646"/>
        <a:ext cx="9886860" cy="1008165"/>
      </dsp:txXfrm>
    </dsp:sp>
    <dsp:sp modelId="{6AFBF17C-260F-794E-A733-AA3DFA480A42}">
      <dsp:nvSpPr>
        <dsp:cNvPr id="0" name=""/>
        <dsp:cNvSpPr/>
      </dsp:nvSpPr>
      <dsp:spPr>
        <a:xfrm>
          <a:off x="1283029" y="1448063"/>
          <a:ext cx="5132116"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BBA287-C09B-A04E-813B-D133674010A4}">
      <dsp:nvSpPr>
        <dsp:cNvPr id="0" name=""/>
        <dsp:cNvSpPr/>
      </dsp:nvSpPr>
      <dsp:spPr>
        <a:xfrm>
          <a:off x="5498260" y="1468058"/>
          <a:ext cx="5412774" cy="399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r" defTabSz="800100" rtl="1">
            <a:lnSpc>
              <a:spcPct val="150000"/>
            </a:lnSpc>
            <a:spcBef>
              <a:spcPct val="0"/>
            </a:spcBef>
            <a:spcAft>
              <a:spcPct val="35000"/>
            </a:spcAft>
            <a:buNone/>
          </a:pPr>
          <a:endParaRPr lang="en-US" sz="1800" kern="1200" dirty="0">
            <a:latin typeface="Alexandria" pitchFamily="2" charset="-78"/>
            <a:cs typeface="Alexandria" pitchFamily="2" charset="-78"/>
          </a:endParaRPr>
        </a:p>
      </dsp:txBody>
      <dsp:txXfrm>
        <a:off x="5498260" y="1468058"/>
        <a:ext cx="5412774" cy="399907"/>
      </dsp:txXfrm>
    </dsp:sp>
    <dsp:sp modelId="{A7C7D879-5AD1-1241-B83D-E5D2E0FB09D9}">
      <dsp:nvSpPr>
        <dsp:cNvPr id="0" name=""/>
        <dsp:cNvSpPr/>
      </dsp:nvSpPr>
      <dsp:spPr>
        <a:xfrm>
          <a:off x="1283029" y="1867965"/>
          <a:ext cx="5132116"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71BB4-B92E-CE4F-9479-592C19C2EA8F}">
      <dsp:nvSpPr>
        <dsp:cNvPr id="0" name=""/>
        <dsp:cNvSpPr/>
      </dsp:nvSpPr>
      <dsp:spPr>
        <a:xfrm>
          <a:off x="0" y="1889295"/>
          <a:ext cx="1126776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38B02E-0447-BF45-AC5A-C978FF450169}">
      <dsp:nvSpPr>
        <dsp:cNvPr id="0" name=""/>
        <dsp:cNvSpPr/>
      </dsp:nvSpPr>
      <dsp:spPr>
        <a:xfrm>
          <a:off x="3231257" y="1889295"/>
          <a:ext cx="8036510" cy="1889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150000"/>
            </a:lnSpc>
            <a:spcBef>
              <a:spcPct val="0"/>
            </a:spcBef>
            <a:spcAft>
              <a:spcPct val="35000"/>
            </a:spcAft>
            <a:buNone/>
          </a:pPr>
          <a:r>
            <a:rPr lang="ar" sz="1600" kern="1200" dirty="0">
              <a:latin typeface="Alexandria" pitchFamily="2" charset="-78"/>
              <a:cs typeface="Alexandria" pitchFamily="2" charset="-78"/>
            </a:rPr>
            <a:t>إذا وفرت الحكومة الظروف اللازمة للنمو النشط للشركات، فإنها تجعل من المثير للآخرين أن ينشئوا شركاتهم الخاصة. وبهذه الطريقة، فإنه يخلق إثراء متبادل واتجاهات اقتصادية إيجابية.</a:t>
          </a:r>
          <a:endParaRPr lang="en-US" sz="1600" kern="1200" dirty="0">
            <a:latin typeface="Alexandria" pitchFamily="2" charset="-78"/>
            <a:cs typeface="Alexandria" pitchFamily="2" charset="-78"/>
          </a:endParaRPr>
        </a:p>
      </dsp:txBody>
      <dsp:txXfrm>
        <a:off x="3231257" y="1889295"/>
        <a:ext cx="8036510" cy="188929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E884CC-23BC-3541-8929-955C126D7A49}">
      <dsp:nvSpPr>
        <dsp:cNvPr id="0" name=""/>
        <dsp:cNvSpPr/>
      </dsp:nvSpPr>
      <dsp:spPr>
        <a:xfrm>
          <a:off x="3362326" y="1731919"/>
          <a:ext cx="885761"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chemeClr val="tx1"/>
              </a:solidFill>
              <a:latin typeface="Alexandria" pitchFamily="2" charset="-78"/>
              <a:cs typeface="Alexandria" pitchFamily="2" charset="-78"/>
            </a:rPr>
            <a:t>جماهير العلاقات العامة</a:t>
          </a:r>
          <a:endParaRPr lang="en-US" sz="1200" b="1" kern="1200" dirty="0">
            <a:solidFill>
              <a:schemeClr val="tx1"/>
            </a:solidFill>
            <a:latin typeface="Alexandria" pitchFamily="2" charset="-78"/>
            <a:cs typeface="Alexandria" pitchFamily="2" charset="-78"/>
          </a:endParaRPr>
        </a:p>
      </dsp:txBody>
      <dsp:txXfrm>
        <a:off x="3492043" y="1851171"/>
        <a:ext cx="626327" cy="575801"/>
      </dsp:txXfrm>
    </dsp:sp>
    <dsp:sp modelId="{7DAD8BF4-838C-F548-A819-04F0E763C324}">
      <dsp:nvSpPr>
        <dsp:cNvPr id="0" name=""/>
        <dsp:cNvSpPr/>
      </dsp:nvSpPr>
      <dsp:spPr>
        <a:xfrm rot="16200000">
          <a:off x="3354911" y="1272052"/>
          <a:ext cx="900591" cy="19141"/>
        </a:xfrm>
        <a:custGeom>
          <a:avLst/>
          <a:gdLst/>
          <a:ahLst/>
          <a:cxnLst/>
          <a:rect l="0" t="0" r="0" b="0"/>
          <a:pathLst>
            <a:path>
              <a:moveTo>
                <a:pt x="0" y="9570"/>
              </a:moveTo>
              <a:lnTo>
                <a:pt x="900591"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a:off x="3782692" y="1259108"/>
        <a:ext cx="45029" cy="45029"/>
      </dsp:txXfrm>
    </dsp:sp>
    <dsp:sp modelId="{5C914243-4C7E-E845-B8CF-9FE389B1841B}">
      <dsp:nvSpPr>
        <dsp:cNvPr id="0" name=""/>
        <dsp:cNvSpPr/>
      </dsp:nvSpPr>
      <dsp:spPr>
        <a:xfrm>
          <a:off x="3313163" y="17021"/>
          <a:ext cx="984088"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r>
            <a:rPr lang="en-US" sz="1200" b="1" kern="1200" dirty="0" err="1">
              <a:solidFill>
                <a:srgbClr val="00AEEF"/>
              </a:solidFill>
              <a:latin typeface="Alexandria" pitchFamily="2" charset="-78"/>
              <a:cs typeface="Alexandria" pitchFamily="2" charset="-78"/>
            </a:rPr>
            <a:t>ا</a:t>
          </a:r>
          <a:r>
            <a:rPr lang="ar-SA" sz="1200" b="1" kern="1200" dirty="0">
              <a:solidFill>
                <a:srgbClr val="00AEEF"/>
              </a:solidFill>
              <a:latin typeface="Alexandria" pitchFamily="2" charset="-78"/>
              <a:cs typeface="Alexandria" pitchFamily="2" charset="-78"/>
            </a:rPr>
            <a:t>لعاملون</a:t>
          </a:r>
          <a:endParaRPr lang="en-US" sz="1200" b="1" kern="1200" dirty="0">
            <a:solidFill>
              <a:srgbClr val="00AEEF"/>
            </a:solidFill>
            <a:latin typeface="Alexandria" pitchFamily="2" charset="-78"/>
            <a:cs typeface="Alexandria" pitchFamily="2" charset="-78"/>
          </a:endParaRPr>
        </a:p>
      </dsp:txBody>
      <dsp:txXfrm>
        <a:off x="3457279" y="136273"/>
        <a:ext cx="695856" cy="575801"/>
      </dsp:txXfrm>
    </dsp:sp>
    <dsp:sp modelId="{DAC04A38-FC83-B14F-9606-52AD04D3FACE}">
      <dsp:nvSpPr>
        <dsp:cNvPr id="0" name=""/>
        <dsp:cNvSpPr/>
      </dsp:nvSpPr>
      <dsp:spPr>
        <a:xfrm rot="18360000">
          <a:off x="3872452" y="1440123"/>
          <a:ext cx="867234" cy="19141"/>
        </a:xfrm>
        <a:custGeom>
          <a:avLst/>
          <a:gdLst/>
          <a:ahLst/>
          <a:cxnLst/>
          <a:rect l="0" t="0" r="0" b="0"/>
          <a:pathLst>
            <a:path>
              <a:moveTo>
                <a:pt x="0" y="9570"/>
              </a:moveTo>
              <a:lnTo>
                <a:pt x="867234"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a:off x="4284388" y="1428013"/>
        <a:ext cx="43361" cy="43361"/>
      </dsp:txXfrm>
    </dsp:sp>
    <dsp:sp modelId="{16158F10-DAAF-534C-8E7E-9983120859C9}">
      <dsp:nvSpPr>
        <dsp:cNvPr id="0" name=""/>
        <dsp:cNvSpPr/>
      </dsp:nvSpPr>
      <dsp:spPr>
        <a:xfrm>
          <a:off x="4330246" y="344538"/>
          <a:ext cx="965905"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chemeClr val="tx1"/>
              </a:solidFill>
              <a:latin typeface="Alexandria" pitchFamily="2" charset="-78"/>
              <a:cs typeface="Alexandria" pitchFamily="2" charset="-78"/>
            </a:rPr>
            <a:t>البنوك</a:t>
          </a:r>
          <a:endParaRPr lang="en-US" sz="1200" b="1" kern="1200" dirty="0">
            <a:solidFill>
              <a:schemeClr val="tx1"/>
            </a:solidFill>
            <a:latin typeface="Alexandria" pitchFamily="2" charset="-78"/>
            <a:cs typeface="Alexandria" pitchFamily="2" charset="-78"/>
          </a:endParaRPr>
        </a:p>
      </dsp:txBody>
      <dsp:txXfrm>
        <a:off x="4471700" y="463790"/>
        <a:ext cx="682997" cy="575801"/>
      </dsp:txXfrm>
    </dsp:sp>
    <dsp:sp modelId="{1E493D8B-2F94-3E4B-98CE-D96E1F5FF13F}">
      <dsp:nvSpPr>
        <dsp:cNvPr id="0" name=""/>
        <dsp:cNvSpPr/>
      </dsp:nvSpPr>
      <dsp:spPr>
        <a:xfrm rot="20520000">
          <a:off x="4205105" y="1882261"/>
          <a:ext cx="722054" cy="19141"/>
        </a:xfrm>
        <a:custGeom>
          <a:avLst/>
          <a:gdLst/>
          <a:ahLst/>
          <a:cxnLst/>
          <a:rect l="0" t="0" r="0" b="0"/>
          <a:pathLst>
            <a:path>
              <a:moveTo>
                <a:pt x="0" y="9570"/>
              </a:moveTo>
              <a:lnTo>
                <a:pt x="722054"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a:off x="4548081" y="1873781"/>
        <a:ext cx="36102" cy="36102"/>
      </dsp:txXfrm>
    </dsp:sp>
    <dsp:sp modelId="{DD1C0491-C4DA-AA4E-9113-EDFF71199738}">
      <dsp:nvSpPr>
        <dsp:cNvPr id="0" name=""/>
        <dsp:cNvSpPr/>
      </dsp:nvSpPr>
      <dsp:spPr>
        <a:xfrm>
          <a:off x="4855730" y="1201986"/>
          <a:ext cx="1160882"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latin typeface="Alexandria" pitchFamily="2" charset="-78"/>
              <a:cs typeface="Alexandria" pitchFamily="2" charset="-78"/>
            </a:rPr>
            <a:t>الموردون</a:t>
          </a:r>
          <a:endParaRPr lang="en-US" sz="1200" b="1" kern="1200" dirty="0">
            <a:latin typeface="Alexandria" pitchFamily="2" charset="-78"/>
            <a:cs typeface="Alexandria" pitchFamily="2" charset="-78"/>
          </a:endParaRPr>
        </a:p>
      </dsp:txBody>
      <dsp:txXfrm>
        <a:off x="5025737" y="1321238"/>
        <a:ext cx="820868" cy="575801"/>
      </dsp:txXfrm>
    </dsp:sp>
    <dsp:sp modelId="{BAD87F6C-FE5A-FB48-8A5A-D5E6205F797B}">
      <dsp:nvSpPr>
        <dsp:cNvPr id="0" name=""/>
        <dsp:cNvSpPr/>
      </dsp:nvSpPr>
      <dsp:spPr>
        <a:xfrm rot="1080000">
          <a:off x="4204360" y="2381445"/>
          <a:ext cx="752503" cy="19141"/>
        </a:xfrm>
        <a:custGeom>
          <a:avLst/>
          <a:gdLst/>
          <a:ahLst/>
          <a:cxnLst/>
          <a:rect l="0" t="0" r="0" b="0"/>
          <a:pathLst>
            <a:path>
              <a:moveTo>
                <a:pt x="0" y="9570"/>
              </a:moveTo>
              <a:lnTo>
                <a:pt x="752503"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a:off x="4561799" y="2372203"/>
        <a:ext cx="37625" cy="37625"/>
      </dsp:txXfrm>
    </dsp:sp>
    <dsp:sp modelId="{F2377C40-5EE3-E345-8BC7-C1E0F20C7225}">
      <dsp:nvSpPr>
        <dsp:cNvPr id="0" name=""/>
        <dsp:cNvSpPr/>
      </dsp:nvSpPr>
      <dsp:spPr>
        <a:xfrm>
          <a:off x="4893831" y="2261851"/>
          <a:ext cx="1084679"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latin typeface="Alexandria" pitchFamily="2" charset="-78"/>
              <a:cs typeface="Alexandria" pitchFamily="2" charset="-78"/>
            </a:rPr>
            <a:t>الحكومة</a:t>
          </a:r>
          <a:endParaRPr lang="en-US" sz="1200" b="1" kern="1200" dirty="0">
            <a:latin typeface="Alexandria" pitchFamily="2" charset="-78"/>
            <a:cs typeface="Alexandria" pitchFamily="2" charset="-78"/>
          </a:endParaRPr>
        </a:p>
      </dsp:txBody>
      <dsp:txXfrm>
        <a:off x="5052679" y="2381103"/>
        <a:ext cx="766983" cy="575801"/>
      </dsp:txXfrm>
    </dsp:sp>
    <dsp:sp modelId="{4F99B1BE-C22A-AC4B-BD1B-3B6D5A101A5F}">
      <dsp:nvSpPr>
        <dsp:cNvPr id="0" name=""/>
        <dsp:cNvSpPr/>
      </dsp:nvSpPr>
      <dsp:spPr>
        <a:xfrm rot="3240000">
          <a:off x="3867916" y="2827782"/>
          <a:ext cx="889244" cy="19141"/>
        </a:xfrm>
        <a:custGeom>
          <a:avLst/>
          <a:gdLst/>
          <a:ahLst/>
          <a:cxnLst/>
          <a:rect l="0" t="0" r="0" b="0"/>
          <a:pathLst>
            <a:path>
              <a:moveTo>
                <a:pt x="0" y="9570"/>
              </a:moveTo>
              <a:lnTo>
                <a:pt x="889244"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a:off x="4290307" y="2815121"/>
        <a:ext cx="44462" cy="44462"/>
      </dsp:txXfrm>
    </dsp:sp>
    <dsp:sp modelId="{0CDF1268-8D13-564F-A0E5-230432958040}">
      <dsp:nvSpPr>
        <dsp:cNvPr id="0" name=""/>
        <dsp:cNvSpPr/>
      </dsp:nvSpPr>
      <dsp:spPr>
        <a:xfrm>
          <a:off x="4406046" y="3119300"/>
          <a:ext cx="814305"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chemeClr val="tx1"/>
              </a:solidFill>
              <a:latin typeface="Alexandria" pitchFamily="2" charset="-78"/>
              <a:ea typeface="+mn-ea"/>
              <a:cs typeface="Alexandria" pitchFamily="2" charset="-78"/>
            </a:rPr>
            <a:t>الاعلام</a:t>
          </a:r>
          <a:endParaRPr lang="en-US" sz="1200" b="1" kern="1200" dirty="0">
            <a:solidFill>
              <a:schemeClr val="tx1"/>
            </a:solidFill>
            <a:latin typeface="Alexandria" pitchFamily="2" charset="-78"/>
            <a:ea typeface="+mn-ea"/>
            <a:cs typeface="Alexandria" pitchFamily="2" charset="-78"/>
          </a:endParaRPr>
        </a:p>
      </dsp:txBody>
      <dsp:txXfrm>
        <a:off x="4525298" y="3238552"/>
        <a:ext cx="575801" cy="575801"/>
      </dsp:txXfrm>
    </dsp:sp>
    <dsp:sp modelId="{E71FEC2C-A93E-2B45-89E5-A5AD73D13C07}">
      <dsp:nvSpPr>
        <dsp:cNvPr id="0" name=""/>
        <dsp:cNvSpPr/>
      </dsp:nvSpPr>
      <dsp:spPr>
        <a:xfrm rot="5400000">
          <a:off x="3354911" y="2986950"/>
          <a:ext cx="900591" cy="19141"/>
        </a:xfrm>
        <a:custGeom>
          <a:avLst/>
          <a:gdLst/>
          <a:ahLst/>
          <a:cxnLst/>
          <a:rect l="0" t="0" r="0" b="0"/>
          <a:pathLst>
            <a:path>
              <a:moveTo>
                <a:pt x="0" y="9570"/>
              </a:moveTo>
              <a:lnTo>
                <a:pt x="900591"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a:off x="3782692" y="2974005"/>
        <a:ext cx="45029" cy="45029"/>
      </dsp:txXfrm>
    </dsp:sp>
    <dsp:sp modelId="{9BC61B55-A45B-4140-98C6-0850018B3357}">
      <dsp:nvSpPr>
        <dsp:cNvPr id="0" name=""/>
        <dsp:cNvSpPr/>
      </dsp:nvSpPr>
      <dsp:spPr>
        <a:xfrm>
          <a:off x="3332441" y="3446816"/>
          <a:ext cx="945531"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latin typeface="Alexandria" pitchFamily="2" charset="-78"/>
              <a:cs typeface="Alexandria" pitchFamily="2" charset="-78"/>
            </a:rPr>
            <a:t>العملاء</a:t>
          </a:r>
          <a:endParaRPr lang="en-US" sz="1200" b="1" kern="1200" dirty="0">
            <a:latin typeface="Alexandria" pitchFamily="2" charset="-78"/>
            <a:cs typeface="Alexandria" pitchFamily="2" charset="-78"/>
          </a:endParaRPr>
        </a:p>
      </dsp:txBody>
      <dsp:txXfrm>
        <a:off x="3470911" y="3566068"/>
        <a:ext cx="668591" cy="575801"/>
      </dsp:txXfrm>
    </dsp:sp>
    <dsp:sp modelId="{5DAF1947-C89E-AD43-8C3B-2AC3B20DBF8B}">
      <dsp:nvSpPr>
        <dsp:cNvPr id="0" name=""/>
        <dsp:cNvSpPr/>
      </dsp:nvSpPr>
      <dsp:spPr>
        <a:xfrm rot="7560000">
          <a:off x="2853254" y="2827782"/>
          <a:ext cx="889244" cy="19141"/>
        </a:xfrm>
        <a:custGeom>
          <a:avLst/>
          <a:gdLst/>
          <a:ahLst/>
          <a:cxnLst/>
          <a:rect l="0" t="0" r="0" b="0"/>
          <a:pathLst>
            <a:path>
              <a:moveTo>
                <a:pt x="0" y="9570"/>
              </a:moveTo>
              <a:lnTo>
                <a:pt x="889244"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rot="10800000">
        <a:off x="3275645" y="2815121"/>
        <a:ext cx="44462" cy="44462"/>
      </dsp:txXfrm>
    </dsp:sp>
    <dsp:sp modelId="{23A24FA5-4A47-1C49-8AD7-B445439A8510}">
      <dsp:nvSpPr>
        <dsp:cNvPr id="0" name=""/>
        <dsp:cNvSpPr/>
      </dsp:nvSpPr>
      <dsp:spPr>
        <a:xfrm>
          <a:off x="2390063" y="3119300"/>
          <a:ext cx="814305"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ar-SA" sz="1200" b="1" kern="1200" dirty="0">
              <a:solidFill>
                <a:srgbClr val="00AEEF"/>
              </a:solidFill>
              <a:latin typeface="Alexandria" pitchFamily="2" charset="-78"/>
              <a:cs typeface="Alexandria" pitchFamily="2" charset="-78"/>
            </a:rPr>
            <a:t>أصحاب الأسهم</a:t>
          </a:r>
          <a:endParaRPr lang="en-US" sz="1200" b="1" kern="1200" dirty="0">
            <a:solidFill>
              <a:srgbClr val="00AEEF"/>
            </a:solidFill>
            <a:latin typeface="Alexandria" pitchFamily="2" charset="-78"/>
            <a:cs typeface="Alexandria" pitchFamily="2" charset="-78"/>
          </a:endParaRPr>
        </a:p>
      </dsp:txBody>
      <dsp:txXfrm>
        <a:off x="2509315" y="3238552"/>
        <a:ext cx="575801" cy="575801"/>
      </dsp:txXfrm>
    </dsp:sp>
    <dsp:sp modelId="{70AE5613-74F7-1743-AB03-5323D10E5219}">
      <dsp:nvSpPr>
        <dsp:cNvPr id="0" name=""/>
        <dsp:cNvSpPr/>
      </dsp:nvSpPr>
      <dsp:spPr>
        <a:xfrm rot="9720000">
          <a:off x="2646370" y="2382582"/>
          <a:ext cx="759864" cy="19141"/>
        </a:xfrm>
        <a:custGeom>
          <a:avLst/>
          <a:gdLst/>
          <a:ahLst/>
          <a:cxnLst/>
          <a:rect l="0" t="0" r="0" b="0"/>
          <a:pathLst>
            <a:path>
              <a:moveTo>
                <a:pt x="0" y="9570"/>
              </a:moveTo>
              <a:lnTo>
                <a:pt x="759864"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rot="10800000">
        <a:off x="3007305" y="2373156"/>
        <a:ext cx="37993" cy="37993"/>
      </dsp:txXfrm>
    </dsp:sp>
    <dsp:sp modelId="{F77FE2AC-ACFF-6843-8D38-3821E6843EAF}">
      <dsp:nvSpPr>
        <dsp:cNvPr id="0" name=""/>
        <dsp:cNvSpPr/>
      </dsp:nvSpPr>
      <dsp:spPr>
        <a:xfrm>
          <a:off x="1640925" y="2261851"/>
          <a:ext cx="1066634"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latin typeface="Alexandria" pitchFamily="2" charset="-78"/>
              <a:cs typeface="Alexandria" pitchFamily="2" charset="-78"/>
            </a:rPr>
            <a:t>المجتمع</a:t>
          </a:r>
          <a:endParaRPr lang="en-US" sz="1200" b="1" kern="1200" dirty="0">
            <a:latin typeface="Alexandria" pitchFamily="2" charset="-78"/>
            <a:cs typeface="Alexandria" pitchFamily="2" charset="-78"/>
          </a:endParaRPr>
        </a:p>
      </dsp:txBody>
      <dsp:txXfrm>
        <a:off x="1797130" y="2381103"/>
        <a:ext cx="754224" cy="575801"/>
      </dsp:txXfrm>
    </dsp:sp>
    <dsp:sp modelId="{2F84A29C-CE79-5849-9004-CF01935A7C18}">
      <dsp:nvSpPr>
        <dsp:cNvPr id="0" name=""/>
        <dsp:cNvSpPr/>
      </dsp:nvSpPr>
      <dsp:spPr>
        <a:xfrm rot="11880000">
          <a:off x="2540210" y="1859605"/>
          <a:ext cx="868687" cy="19141"/>
        </a:xfrm>
        <a:custGeom>
          <a:avLst/>
          <a:gdLst/>
          <a:ahLst/>
          <a:cxnLst/>
          <a:rect l="0" t="0" r="0" b="0"/>
          <a:pathLst>
            <a:path>
              <a:moveTo>
                <a:pt x="0" y="9570"/>
              </a:moveTo>
              <a:lnTo>
                <a:pt x="868687"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rot="10800000">
        <a:off x="2952837" y="1847459"/>
        <a:ext cx="43434" cy="43434"/>
      </dsp:txXfrm>
    </dsp:sp>
    <dsp:sp modelId="{55F3A0C4-8BE5-3F4C-BFA5-358C8E1B695A}">
      <dsp:nvSpPr>
        <dsp:cNvPr id="0" name=""/>
        <dsp:cNvSpPr/>
      </dsp:nvSpPr>
      <dsp:spPr>
        <a:xfrm>
          <a:off x="1767090" y="1201986"/>
          <a:ext cx="814305"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rgbClr val="00AEEF"/>
              </a:solidFill>
              <a:latin typeface="Alexandria" pitchFamily="2" charset="-78"/>
              <a:cs typeface="Alexandria" pitchFamily="2" charset="-78"/>
            </a:rPr>
            <a:t>الملاك</a:t>
          </a:r>
          <a:endParaRPr lang="en-US" sz="1200" b="1" kern="1200" dirty="0">
            <a:solidFill>
              <a:srgbClr val="00AEEF"/>
            </a:solidFill>
            <a:latin typeface="Alexandria" pitchFamily="2" charset="-78"/>
            <a:cs typeface="Alexandria" pitchFamily="2" charset="-78"/>
          </a:endParaRPr>
        </a:p>
      </dsp:txBody>
      <dsp:txXfrm>
        <a:off x="1886342" y="1321238"/>
        <a:ext cx="575801" cy="575801"/>
      </dsp:txXfrm>
    </dsp:sp>
    <dsp:sp modelId="{E9C08C64-9390-C848-B4DA-914485921F76}">
      <dsp:nvSpPr>
        <dsp:cNvPr id="0" name=""/>
        <dsp:cNvSpPr/>
      </dsp:nvSpPr>
      <dsp:spPr>
        <a:xfrm rot="14040000">
          <a:off x="2853254" y="1431220"/>
          <a:ext cx="889244" cy="19141"/>
        </a:xfrm>
        <a:custGeom>
          <a:avLst/>
          <a:gdLst/>
          <a:ahLst/>
          <a:cxnLst/>
          <a:rect l="0" t="0" r="0" b="0"/>
          <a:pathLst>
            <a:path>
              <a:moveTo>
                <a:pt x="0" y="9570"/>
              </a:moveTo>
              <a:lnTo>
                <a:pt x="889244"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3275645" y="1418560"/>
        <a:ext cx="44462" cy="44462"/>
      </dsp:txXfrm>
    </dsp:sp>
    <dsp:sp modelId="{1B76F732-28BD-0240-82BB-5D20A81418AA}">
      <dsp:nvSpPr>
        <dsp:cNvPr id="0" name=""/>
        <dsp:cNvSpPr/>
      </dsp:nvSpPr>
      <dsp:spPr>
        <a:xfrm>
          <a:off x="2390063" y="344538"/>
          <a:ext cx="814305"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rtl="1">
            <a:lnSpc>
              <a:spcPct val="90000"/>
            </a:lnSpc>
            <a:spcBef>
              <a:spcPct val="0"/>
            </a:spcBef>
            <a:spcAft>
              <a:spcPct val="35000"/>
            </a:spcAft>
            <a:buNone/>
          </a:pPr>
          <a:endParaRPr lang="en-US" sz="3700" kern="1200"/>
        </a:p>
      </dsp:txBody>
      <dsp:txXfrm>
        <a:off x="2509315" y="463790"/>
        <a:ext cx="575801" cy="57580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CB320A-0065-054D-87A4-114A6EE18B9A}">
      <dsp:nvSpPr>
        <dsp:cNvPr id="0" name=""/>
        <dsp:cNvSpPr/>
      </dsp:nvSpPr>
      <dsp:spPr>
        <a:xfrm>
          <a:off x="1511390" y="0"/>
          <a:ext cx="4474946" cy="4474946"/>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6A53D4-E180-E442-B9E8-47E8D2378503}">
      <dsp:nvSpPr>
        <dsp:cNvPr id="0" name=""/>
        <dsp:cNvSpPr/>
      </dsp:nvSpPr>
      <dsp:spPr>
        <a:xfrm>
          <a:off x="3748863" y="449898"/>
          <a:ext cx="2908714" cy="105930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ar" sz="1400" kern="1200" dirty="0">
              <a:latin typeface="Alexandria" charset="0"/>
              <a:cs typeface="Alexandria" charset="0"/>
            </a:rPr>
            <a:t>جمع المعلومات بشكل فعال حول جميع أصحاب المصلحة الرئيسيين ومطالباتهم.</a:t>
          </a:r>
          <a:endParaRPr lang="en-US" sz="1400" kern="1200" dirty="0"/>
        </a:p>
      </dsp:txBody>
      <dsp:txXfrm>
        <a:off x="3800574" y="501609"/>
        <a:ext cx="2805292" cy="955881"/>
      </dsp:txXfrm>
    </dsp:sp>
    <dsp:sp modelId="{00D9DD3A-169F-A04F-B19E-226ADFF5157F}">
      <dsp:nvSpPr>
        <dsp:cNvPr id="0" name=""/>
        <dsp:cNvSpPr/>
      </dsp:nvSpPr>
      <dsp:spPr>
        <a:xfrm>
          <a:off x="3748863" y="1641614"/>
          <a:ext cx="2908714" cy="105930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ar" sz="1400" kern="1200" dirty="0">
              <a:latin typeface="Alexandria" charset="0"/>
              <a:cs typeface="Alexandria" charset="0"/>
            </a:rPr>
            <a:t>فهم هذه التوقعات المتعددة والمتضاربة في بعض الأحيان </a:t>
          </a:r>
          <a:endParaRPr lang="en-US" sz="1400" kern="1200" dirty="0"/>
        </a:p>
      </dsp:txBody>
      <dsp:txXfrm>
        <a:off x="3800574" y="1693325"/>
        <a:ext cx="2805292" cy="955881"/>
      </dsp:txXfrm>
    </dsp:sp>
    <dsp:sp modelId="{960D24C7-A8A3-3348-8D56-D7DA060D998E}">
      <dsp:nvSpPr>
        <dsp:cNvPr id="0" name=""/>
        <dsp:cNvSpPr/>
      </dsp:nvSpPr>
      <dsp:spPr>
        <a:xfrm>
          <a:off x="3748863" y="2833331"/>
          <a:ext cx="2908714" cy="105930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ar" sz="1400" b="1" kern="1200" dirty="0">
              <a:latin typeface="Alexandria" charset="0"/>
              <a:cs typeface="Alexandria" charset="0"/>
            </a:rPr>
            <a:t>اتخاذ القرار الأخلاقي </a:t>
          </a:r>
          <a:r>
            <a:rPr lang="ar" sz="1400" kern="1200" dirty="0">
              <a:latin typeface="Alexandria" charset="0"/>
              <a:cs typeface="Alexandria" charset="0"/>
            </a:rPr>
            <a:t>بشأن أصحاب المصلحة الذين يجب التركيز </a:t>
          </a:r>
          <a:endParaRPr lang="en-US" sz="1400" kern="1200" dirty="0"/>
        </a:p>
      </dsp:txBody>
      <dsp:txXfrm>
        <a:off x="3800574" y="2885042"/>
        <a:ext cx="2805292" cy="95588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22014B-F3A0-704D-8781-34729C6931FB}">
      <dsp:nvSpPr>
        <dsp:cNvPr id="0" name=""/>
        <dsp:cNvSpPr/>
      </dsp:nvSpPr>
      <dsp:spPr>
        <a:xfrm>
          <a:off x="0" y="459247"/>
          <a:ext cx="2312267" cy="13873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استطلاعات الرأي للتعرف على توقعات الجماهير</a:t>
          </a:r>
          <a:endParaRPr lang="en-US" sz="1400" b="1" kern="1200" dirty="0">
            <a:latin typeface="Alexandria" pitchFamily="2" charset="-78"/>
            <a:cs typeface="Alexandria" pitchFamily="2" charset="-78"/>
          </a:endParaRPr>
        </a:p>
      </dsp:txBody>
      <dsp:txXfrm>
        <a:off x="0" y="459247"/>
        <a:ext cx="2312267" cy="1387360"/>
      </dsp:txXfrm>
    </dsp:sp>
    <dsp:sp modelId="{2A715CD1-3F5D-6D44-8FD9-85A1CE6631F4}">
      <dsp:nvSpPr>
        <dsp:cNvPr id="0" name=""/>
        <dsp:cNvSpPr/>
      </dsp:nvSpPr>
      <dsp:spPr>
        <a:xfrm>
          <a:off x="2543494" y="459247"/>
          <a:ext cx="2312267" cy="13873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الاستعانة بخبراء أو شركات بحثية في حالة الشركات العالمية التي تتعدد جماهيرها  </a:t>
          </a:r>
          <a:endParaRPr lang="en-US" sz="1400" b="1" kern="1200" dirty="0">
            <a:latin typeface="Alexandria" pitchFamily="2" charset="-78"/>
            <a:cs typeface="Alexandria" pitchFamily="2" charset="-78"/>
          </a:endParaRPr>
        </a:p>
      </dsp:txBody>
      <dsp:txXfrm>
        <a:off x="2543494" y="459247"/>
        <a:ext cx="2312267" cy="1387360"/>
      </dsp:txXfrm>
    </dsp:sp>
    <dsp:sp modelId="{557542D4-BEF8-424D-8009-CD5361CBC40B}">
      <dsp:nvSpPr>
        <dsp:cNvPr id="0" name=""/>
        <dsp:cNvSpPr/>
      </dsp:nvSpPr>
      <dsp:spPr>
        <a:xfrm>
          <a:off x="5086988" y="459247"/>
          <a:ext cx="2312267" cy="13873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قرارات مبنية على معلومات صحيحة ودقيقة وكاملة</a:t>
          </a:r>
          <a:endParaRPr lang="en-US" sz="1400" b="1" kern="1200" dirty="0">
            <a:latin typeface="Alexandria" pitchFamily="2" charset="-78"/>
            <a:cs typeface="Alexandria" pitchFamily="2" charset="-78"/>
          </a:endParaRPr>
        </a:p>
      </dsp:txBody>
      <dsp:txXfrm>
        <a:off x="5086988" y="459247"/>
        <a:ext cx="2312267" cy="1387360"/>
      </dsp:txXfrm>
    </dsp:sp>
    <dsp:sp modelId="{7BA63708-C27D-AF40-B95A-9BE49F7C4CED}">
      <dsp:nvSpPr>
        <dsp:cNvPr id="0" name=""/>
        <dsp:cNvSpPr/>
      </dsp:nvSpPr>
      <dsp:spPr>
        <a:xfrm>
          <a:off x="0" y="2077834"/>
          <a:ext cx="2312267" cy="13873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تحليل المواضيع التي يتناولها أصحاب المصلحة علي منصات التواصل الاجتماعي</a:t>
          </a:r>
          <a:endParaRPr lang="en-US" sz="1400" b="1" kern="1200" dirty="0">
            <a:latin typeface="Alexandria" pitchFamily="2" charset="-78"/>
            <a:cs typeface="Alexandria" pitchFamily="2" charset="-78"/>
          </a:endParaRPr>
        </a:p>
      </dsp:txBody>
      <dsp:txXfrm>
        <a:off x="0" y="2077834"/>
        <a:ext cx="2312267" cy="1387360"/>
      </dsp:txXfrm>
    </dsp:sp>
    <dsp:sp modelId="{DA3291BE-5E1B-CE41-ABA7-C241E6017046}">
      <dsp:nvSpPr>
        <dsp:cNvPr id="0" name=""/>
        <dsp:cNvSpPr/>
      </dsp:nvSpPr>
      <dsp:spPr>
        <a:xfrm>
          <a:off x="2543494" y="2077834"/>
          <a:ext cx="2312267" cy="13873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الاستقصاءات للتعرف على مخاوف الجماهير لوضعها في الاعتبار عند اتخاذ القرار</a:t>
          </a:r>
          <a:endParaRPr lang="en-US" sz="1400" b="1" kern="1200" dirty="0">
            <a:latin typeface="Alexandria" pitchFamily="2" charset="-78"/>
            <a:cs typeface="Alexandria" pitchFamily="2" charset="-78"/>
          </a:endParaRPr>
        </a:p>
      </dsp:txBody>
      <dsp:txXfrm>
        <a:off x="2543494" y="2077834"/>
        <a:ext cx="2312267" cy="1387360"/>
      </dsp:txXfrm>
    </dsp:sp>
    <dsp:sp modelId="{0E4A19DD-219E-4C40-9748-6BD9C2CF7AB2}">
      <dsp:nvSpPr>
        <dsp:cNvPr id="0" name=""/>
        <dsp:cNvSpPr/>
      </dsp:nvSpPr>
      <dsp:spPr>
        <a:xfrm>
          <a:off x="5086988" y="2077834"/>
          <a:ext cx="2312267" cy="13873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تكرار التأكيد على أهميتهم للمؤسسة</a:t>
          </a:r>
          <a:endParaRPr lang="en-US" sz="1400" b="1" kern="1200" dirty="0">
            <a:latin typeface="Alexandria" pitchFamily="2" charset="-78"/>
            <a:cs typeface="Alexandria" pitchFamily="2" charset="-78"/>
          </a:endParaRPr>
        </a:p>
      </dsp:txBody>
      <dsp:txXfrm>
        <a:off x="5086988" y="2077834"/>
        <a:ext cx="2312267" cy="138736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D201F3-768F-2341-ADB2-0781FAEEA02C}">
      <dsp:nvSpPr>
        <dsp:cNvPr id="0" name=""/>
        <dsp:cNvSpPr/>
      </dsp:nvSpPr>
      <dsp:spPr>
        <a:xfrm>
          <a:off x="-4494371" y="-689210"/>
          <a:ext cx="5354065" cy="5354065"/>
        </a:xfrm>
        <a:prstGeom prst="blockArc">
          <a:avLst>
            <a:gd name="adj1" fmla="val 18900000"/>
            <a:gd name="adj2" fmla="val 2700000"/>
            <a:gd name="adj3" fmla="val 40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F9DB05-118A-4C4E-9D82-39E758C51779}">
      <dsp:nvSpPr>
        <dsp:cNvPr id="0" name=""/>
        <dsp:cNvSpPr/>
      </dsp:nvSpPr>
      <dsp:spPr>
        <a:xfrm>
          <a:off x="552892" y="397564"/>
          <a:ext cx="7508206" cy="79512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1133" tIns="40640" rIns="40640" bIns="40640" numCol="1" spcCol="1270" anchor="ctr" anchorCtr="0">
          <a:noAutofit/>
        </a:bodyPr>
        <a:lstStyle/>
        <a:p>
          <a:pPr marL="0" lvl="0" indent="0" algn="l" defTabSz="711200" rtl="1">
            <a:lnSpc>
              <a:spcPct val="90000"/>
            </a:lnSpc>
            <a:spcBef>
              <a:spcPct val="0"/>
            </a:spcBef>
            <a:spcAft>
              <a:spcPct val="35000"/>
            </a:spcAft>
            <a:buNone/>
          </a:pPr>
          <a:r>
            <a:rPr lang="ar" sz="1600" b="1" kern="1200" dirty="0">
              <a:latin typeface="Alexandria" pitchFamily="2" charset="-78"/>
              <a:cs typeface="Alexandria" pitchFamily="2" charset="-78"/>
            </a:rPr>
            <a:t>اقناع  العملاء للمنتج أو الخدمة التي تقدمها الشركة</a:t>
          </a:r>
          <a:endParaRPr lang="en-US" sz="1600" b="1" kern="1200" dirty="0">
            <a:latin typeface="Alexandria" pitchFamily="2" charset="-78"/>
            <a:cs typeface="Alexandria" pitchFamily="2" charset="-78"/>
          </a:endParaRPr>
        </a:p>
      </dsp:txBody>
      <dsp:txXfrm>
        <a:off x="552892" y="397564"/>
        <a:ext cx="7508206" cy="795128"/>
      </dsp:txXfrm>
    </dsp:sp>
    <dsp:sp modelId="{76547EA1-0EED-F74A-9394-9E89672D609C}">
      <dsp:nvSpPr>
        <dsp:cNvPr id="0" name=""/>
        <dsp:cNvSpPr/>
      </dsp:nvSpPr>
      <dsp:spPr>
        <a:xfrm>
          <a:off x="55936" y="298173"/>
          <a:ext cx="993911" cy="99391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F45201B-CFFE-F04E-A27C-E5D14915FB60}">
      <dsp:nvSpPr>
        <dsp:cNvPr id="0" name=""/>
        <dsp:cNvSpPr/>
      </dsp:nvSpPr>
      <dsp:spPr>
        <a:xfrm>
          <a:off x="841921" y="1590257"/>
          <a:ext cx="7219177" cy="79512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1133" tIns="40640" rIns="40640" bIns="40640" numCol="1" spcCol="1270" anchor="ctr" anchorCtr="0">
          <a:noAutofit/>
        </a:bodyPr>
        <a:lstStyle/>
        <a:p>
          <a:pPr marL="0" lvl="0" indent="0" algn="l" defTabSz="711200" rtl="1">
            <a:lnSpc>
              <a:spcPct val="90000"/>
            </a:lnSpc>
            <a:spcBef>
              <a:spcPct val="0"/>
            </a:spcBef>
            <a:spcAft>
              <a:spcPct val="35000"/>
            </a:spcAft>
            <a:buNone/>
          </a:pPr>
          <a:r>
            <a:rPr lang="ar" sz="1600" b="1" kern="1200" dirty="0">
              <a:latin typeface="Alexandria" pitchFamily="2" charset="-78"/>
              <a:cs typeface="Alexandria" pitchFamily="2" charset="-78"/>
            </a:rPr>
            <a:t>الاعتراف بالفجوة بين توقعات العملاء وإجراءات الشركات</a:t>
          </a:r>
          <a:endParaRPr lang="en-US" sz="1600" b="1" kern="1200" dirty="0">
            <a:latin typeface="Alexandria" pitchFamily="2" charset="-78"/>
            <a:cs typeface="Alexandria" pitchFamily="2" charset="-78"/>
          </a:endParaRPr>
        </a:p>
      </dsp:txBody>
      <dsp:txXfrm>
        <a:off x="841921" y="1590257"/>
        <a:ext cx="7219177" cy="795128"/>
      </dsp:txXfrm>
    </dsp:sp>
    <dsp:sp modelId="{CB3E4CC5-B660-734D-92B3-A73AB9E3E424}">
      <dsp:nvSpPr>
        <dsp:cNvPr id="0" name=""/>
        <dsp:cNvSpPr/>
      </dsp:nvSpPr>
      <dsp:spPr>
        <a:xfrm>
          <a:off x="344966" y="1490866"/>
          <a:ext cx="993911" cy="99391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6898578-4613-6740-99D2-0C30F4826E24}">
      <dsp:nvSpPr>
        <dsp:cNvPr id="0" name=""/>
        <dsp:cNvSpPr/>
      </dsp:nvSpPr>
      <dsp:spPr>
        <a:xfrm>
          <a:off x="552892" y="2782950"/>
          <a:ext cx="7508206" cy="79512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1133" tIns="40640" rIns="40640" bIns="40640" numCol="1" spcCol="1270" anchor="ctr" anchorCtr="0">
          <a:noAutofit/>
        </a:bodyPr>
        <a:lstStyle/>
        <a:p>
          <a:pPr marL="0" lvl="0" indent="0" algn="r" defTabSz="711200" rtl="1">
            <a:lnSpc>
              <a:spcPct val="150000"/>
            </a:lnSpc>
            <a:spcBef>
              <a:spcPct val="0"/>
            </a:spcBef>
            <a:spcAft>
              <a:spcPct val="35000"/>
            </a:spcAft>
            <a:buNone/>
          </a:pPr>
          <a:r>
            <a:rPr lang="ar" sz="1600" b="1" kern="1200" dirty="0">
              <a:latin typeface="Alexandria" pitchFamily="2" charset="-78"/>
              <a:cs typeface="Alexandria" pitchFamily="2" charset="-78"/>
            </a:rPr>
            <a:t>تطوير نظام لإحداث التوازن رغبات العملاء لجعله يتماشى بدقة مع ما يمكن أن تقدمه الشركة</a:t>
          </a:r>
          <a:endParaRPr lang="en-US" sz="1600" b="1" kern="1200" dirty="0">
            <a:latin typeface="Alexandria" pitchFamily="2" charset="-78"/>
            <a:cs typeface="Alexandria" pitchFamily="2" charset="-78"/>
          </a:endParaRPr>
        </a:p>
      </dsp:txBody>
      <dsp:txXfrm>
        <a:off x="552892" y="2782950"/>
        <a:ext cx="7508206" cy="795128"/>
      </dsp:txXfrm>
    </dsp:sp>
    <dsp:sp modelId="{E6355D56-DDC9-A949-A1DC-5721037041CD}">
      <dsp:nvSpPr>
        <dsp:cNvPr id="0" name=""/>
        <dsp:cNvSpPr/>
      </dsp:nvSpPr>
      <dsp:spPr>
        <a:xfrm>
          <a:off x="55936" y="2683559"/>
          <a:ext cx="993911" cy="99391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26776D-43F4-9147-9779-0E09B520EF8C}">
      <dsp:nvSpPr>
        <dsp:cNvPr id="0" name=""/>
        <dsp:cNvSpPr/>
      </dsp:nvSpPr>
      <dsp:spPr>
        <a:xfrm rot="10800000">
          <a:off x="2027829" y="1660"/>
          <a:ext cx="6845758" cy="121408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5379" tIns="68580" rIns="128016" bIns="68580" numCol="1" spcCol="1270" anchor="ctr" anchorCtr="0">
          <a:noAutofit/>
        </a:bodyPr>
        <a:lstStyle/>
        <a:p>
          <a:pPr marL="0" lvl="0" indent="0" algn="r" defTabSz="800100">
            <a:lnSpc>
              <a:spcPct val="150000"/>
            </a:lnSpc>
            <a:spcBef>
              <a:spcPct val="0"/>
            </a:spcBef>
            <a:spcAft>
              <a:spcPct val="35000"/>
            </a:spcAft>
            <a:buNone/>
          </a:pPr>
          <a:r>
            <a:rPr lang="ar" sz="1800" b="1" kern="1200" dirty="0">
              <a:latin typeface="Alexandria" pitchFamily="2" charset="-78"/>
              <a:cs typeface="Alexandria" pitchFamily="2" charset="-78"/>
            </a:rPr>
            <a:t>على المستويين التنظيمي والمجتمعي</a:t>
          </a:r>
          <a:r>
            <a:rPr lang="ar" sz="1800" kern="1200" dirty="0">
              <a:latin typeface="Alexandria" pitchFamily="2" charset="-78"/>
              <a:cs typeface="Alexandria" pitchFamily="2" charset="-78"/>
            </a:rPr>
            <a:t>، </a:t>
          </a:r>
          <a:r>
            <a:rPr lang="ar" sz="1600" kern="1200" dirty="0">
              <a:latin typeface="Alexandria" pitchFamily="2" charset="-78"/>
              <a:cs typeface="Alexandria" pitchFamily="2" charset="-78"/>
            </a:rPr>
            <a:t>يمكن للقوانين واللوائح والرقابة أن تقطع شوطا طويلا نحو الحد من النشاط غير القانوني. </a:t>
          </a:r>
          <a:endParaRPr lang="en-US" sz="1600" kern="1200" dirty="0">
            <a:latin typeface="Alexandria" pitchFamily="2" charset="-78"/>
            <a:cs typeface="Alexandria" pitchFamily="2" charset="-78"/>
          </a:endParaRPr>
        </a:p>
      </dsp:txBody>
      <dsp:txXfrm rot="10800000">
        <a:off x="2331351" y="1660"/>
        <a:ext cx="6542236" cy="1214087"/>
      </dsp:txXfrm>
    </dsp:sp>
    <dsp:sp modelId="{8C4EA259-8184-FA4F-A13A-B5814339FCC1}">
      <dsp:nvSpPr>
        <dsp:cNvPr id="0" name=""/>
        <dsp:cNvSpPr/>
      </dsp:nvSpPr>
      <dsp:spPr>
        <a:xfrm>
          <a:off x="1420785" y="1660"/>
          <a:ext cx="1214087" cy="1214087"/>
        </a:xfrm>
        <a:prstGeom prst="ellipse">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3CE918-CCBF-6149-A076-07A6ADD1D808}">
      <dsp:nvSpPr>
        <dsp:cNvPr id="0" name=""/>
        <dsp:cNvSpPr/>
      </dsp:nvSpPr>
      <dsp:spPr>
        <a:xfrm rot="10800000">
          <a:off x="2027829" y="1578162"/>
          <a:ext cx="6845758" cy="121408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5379" tIns="60960" rIns="113792"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ثقافة الشركة </a:t>
          </a:r>
        </a:p>
        <a:p>
          <a:pPr marL="0" lvl="0" indent="0" algn="ctr" defTabSz="711200" rtl="1">
            <a:lnSpc>
              <a:spcPct val="150000"/>
            </a:lnSpc>
            <a:spcBef>
              <a:spcPct val="0"/>
            </a:spcBef>
            <a:spcAft>
              <a:spcPct val="35000"/>
            </a:spcAft>
            <a:buNone/>
          </a:pPr>
          <a:r>
            <a:rPr lang="ar" sz="1600" kern="1200" dirty="0">
              <a:latin typeface="Alexandria" pitchFamily="2" charset="-78"/>
              <a:cs typeface="Alexandria" pitchFamily="2" charset="-78"/>
            </a:rPr>
            <a:t>بحيث لا يكون للممارسات الفاسدة مثل الرشوة والاختلاس والاحتيال مكان في المنظمة.</a:t>
          </a:r>
          <a:endParaRPr lang="en-US" sz="1600" kern="1200" dirty="0">
            <a:latin typeface="Alexandria" pitchFamily="2" charset="-78"/>
            <a:cs typeface="Alexandria" pitchFamily="2" charset="-78"/>
          </a:endParaRPr>
        </a:p>
      </dsp:txBody>
      <dsp:txXfrm rot="10800000">
        <a:off x="2331351" y="1578162"/>
        <a:ext cx="6542236" cy="1214087"/>
      </dsp:txXfrm>
    </dsp:sp>
    <dsp:sp modelId="{B68A6E65-C925-074C-BAD8-304FBAEFCB8A}">
      <dsp:nvSpPr>
        <dsp:cNvPr id="0" name=""/>
        <dsp:cNvSpPr/>
      </dsp:nvSpPr>
      <dsp:spPr>
        <a:xfrm>
          <a:off x="1420785" y="1578162"/>
          <a:ext cx="1214087" cy="1214087"/>
        </a:xfrm>
        <a:prstGeom prst="ellipse">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91F91E3-B5AE-7149-B770-00D2C4CDBEFD}">
      <dsp:nvSpPr>
        <dsp:cNvPr id="0" name=""/>
        <dsp:cNvSpPr/>
      </dsp:nvSpPr>
      <dsp:spPr>
        <a:xfrm rot="10800000">
          <a:off x="2027829" y="3154664"/>
          <a:ext cx="6845758" cy="121408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5379" tIns="60960" rIns="113792" bIns="60960" numCol="1" spcCol="1270" anchor="ctr" anchorCtr="0">
          <a:noAutofit/>
        </a:bodyPr>
        <a:lstStyle/>
        <a:p>
          <a:pPr marL="0" lvl="0" indent="0" algn="ctr" defTabSz="711200" rtl="1">
            <a:lnSpc>
              <a:spcPct val="150000"/>
            </a:lnSpc>
            <a:spcBef>
              <a:spcPct val="0"/>
            </a:spcBef>
            <a:spcAft>
              <a:spcPct val="35000"/>
            </a:spcAft>
            <a:buNone/>
          </a:pPr>
          <a:r>
            <a:rPr lang="ar" sz="1600" b="1" kern="1200" dirty="0">
              <a:latin typeface="Alexandria" pitchFamily="2" charset="-78"/>
              <a:cs typeface="Alexandria" pitchFamily="2" charset="-78"/>
            </a:rPr>
            <a:t>على المستوى الفردي</a:t>
          </a:r>
        </a:p>
        <a:p>
          <a:pPr marL="0" lvl="0" indent="0" algn="ctr" defTabSz="711200" rtl="1">
            <a:lnSpc>
              <a:spcPct val="150000"/>
            </a:lnSpc>
            <a:spcBef>
              <a:spcPct val="0"/>
            </a:spcBef>
            <a:spcAft>
              <a:spcPct val="35000"/>
            </a:spcAft>
            <a:buNone/>
          </a:pPr>
          <a:r>
            <a:rPr lang="ar" sz="1600" kern="1200" dirty="0">
              <a:latin typeface="Alexandria" pitchFamily="2" charset="-78"/>
              <a:cs typeface="Alexandria" pitchFamily="2" charset="-78"/>
            </a:rPr>
            <a:t>نجد السلوكيات غير الأخلاقية يدعمها الأنظمة والثقافة المؤسسية</a:t>
          </a:r>
          <a:r>
            <a:rPr lang="en-US" sz="1600" kern="1200" dirty="0">
              <a:latin typeface="Alexandria" pitchFamily="2" charset="-78"/>
              <a:cs typeface="Alexandria" pitchFamily="2" charset="-78"/>
            </a:rPr>
            <a:t> </a:t>
          </a:r>
          <a:r>
            <a:rPr lang="ar-SA" sz="1600" kern="1200" dirty="0">
              <a:latin typeface="Alexandria" pitchFamily="2" charset="-78"/>
              <a:cs typeface="Alexandria" pitchFamily="2" charset="-78"/>
            </a:rPr>
            <a:t>وأحيانا التزعزع الديني وانحسار دور المؤسسات الاجتماعية والاعلام.</a:t>
          </a:r>
          <a:endParaRPr lang="en-US" sz="1600" kern="1200" dirty="0">
            <a:latin typeface="Alexandria" pitchFamily="2" charset="-78"/>
            <a:cs typeface="Alexandria" pitchFamily="2" charset="-78"/>
          </a:endParaRPr>
        </a:p>
      </dsp:txBody>
      <dsp:txXfrm rot="10800000">
        <a:off x="2331351" y="3154664"/>
        <a:ext cx="6542236" cy="1214087"/>
      </dsp:txXfrm>
    </dsp:sp>
    <dsp:sp modelId="{6B41258A-1A40-3545-8C26-C3E0AE2B938C}">
      <dsp:nvSpPr>
        <dsp:cNvPr id="0" name=""/>
        <dsp:cNvSpPr/>
      </dsp:nvSpPr>
      <dsp:spPr>
        <a:xfrm>
          <a:off x="1420785" y="3154664"/>
          <a:ext cx="1214087" cy="1214087"/>
        </a:xfrm>
        <a:prstGeom prst="ellipse">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C2B578-CBF4-2140-83C1-B0CC462C305D}">
      <dsp:nvSpPr>
        <dsp:cNvPr id="0" name=""/>
        <dsp:cNvSpPr/>
      </dsp:nvSpPr>
      <dsp:spPr>
        <a:xfrm>
          <a:off x="925" y="1032"/>
          <a:ext cx="8065515" cy="12235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تراعى مصالح العاملون من خلال الاهتمام ب : </a:t>
          </a:r>
          <a:endParaRPr lang="en-US" sz="1800" b="1" kern="1200" dirty="0">
            <a:latin typeface="Alexandria" pitchFamily="2" charset="-78"/>
            <a:cs typeface="Alexandria" pitchFamily="2" charset="-78"/>
          </a:endParaRPr>
        </a:p>
      </dsp:txBody>
      <dsp:txXfrm>
        <a:off x="36763" y="36870"/>
        <a:ext cx="7993839" cy="1151921"/>
      </dsp:txXfrm>
    </dsp:sp>
    <dsp:sp modelId="{44CCC5F4-1E81-5942-B682-AB042C1529CB}">
      <dsp:nvSpPr>
        <dsp:cNvPr id="0" name=""/>
        <dsp:cNvSpPr/>
      </dsp:nvSpPr>
      <dsp:spPr>
        <a:xfrm>
          <a:off x="925" y="1364484"/>
          <a:ext cx="5268644" cy="12235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عدم القاء اللوم عليهم اذا أخطأ المديرون</a:t>
          </a:r>
          <a:endParaRPr lang="en-US" sz="1800" b="1" kern="1200" dirty="0">
            <a:latin typeface="Alexandria" pitchFamily="2" charset="-78"/>
            <a:cs typeface="Alexandria" pitchFamily="2" charset="-78"/>
          </a:endParaRPr>
        </a:p>
      </dsp:txBody>
      <dsp:txXfrm>
        <a:off x="36763" y="1400322"/>
        <a:ext cx="5196968" cy="1151921"/>
      </dsp:txXfrm>
    </dsp:sp>
    <dsp:sp modelId="{6726AA31-93E6-0A43-BEB1-6464330045A9}">
      <dsp:nvSpPr>
        <dsp:cNvPr id="0" name=""/>
        <dsp:cNvSpPr/>
      </dsp:nvSpPr>
      <dsp:spPr>
        <a:xfrm>
          <a:off x="925" y="2727937"/>
          <a:ext cx="2580139" cy="12235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التدريب والتطوير</a:t>
          </a:r>
          <a:endParaRPr lang="en-US" sz="1800" b="1" kern="1200" dirty="0">
            <a:latin typeface="Alexandria" pitchFamily="2" charset="-78"/>
            <a:cs typeface="Alexandria" pitchFamily="2" charset="-78"/>
          </a:endParaRPr>
        </a:p>
      </dsp:txBody>
      <dsp:txXfrm>
        <a:off x="36763" y="2763775"/>
        <a:ext cx="2508463" cy="1151921"/>
      </dsp:txXfrm>
    </dsp:sp>
    <dsp:sp modelId="{3E5F309B-B8FE-A744-B36A-4C3C7F4B1BE8}">
      <dsp:nvSpPr>
        <dsp:cNvPr id="0" name=""/>
        <dsp:cNvSpPr/>
      </dsp:nvSpPr>
      <dsp:spPr>
        <a:xfrm>
          <a:off x="2689430" y="2727937"/>
          <a:ext cx="2580139" cy="12235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عدم إرضاء المشرف أو المدير على حسابهم</a:t>
          </a:r>
          <a:endParaRPr lang="en-US" sz="1800" b="1" kern="1200" dirty="0">
            <a:latin typeface="Alexandria" pitchFamily="2" charset="-78"/>
            <a:cs typeface="Alexandria" pitchFamily="2" charset="-78"/>
          </a:endParaRPr>
        </a:p>
      </dsp:txBody>
      <dsp:txXfrm>
        <a:off x="2725268" y="2763775"/>
        <a:ext cx="2508463" cy="1151921"/>
      </dsp:txXfrm>
    </dsp:sp>
    <dsp:sp modelId="{F77D3404-2241-6A4A-88AB-ED7DEA0AD308}">
      <dsp:nvSpPr>
        <dsp:cNvPr id="0" name=""/>
        <dsp:cNvSpPr/>
      </dsp:nvSpPr>
      <dsp:spPr>
        <a:xfrm>
          <a:off x="5486301" y="1364484"/>
          <a:ext cx="2580139" cy="12235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الأمان الوظيفي</a:t>
          </a:r>
          <a:endParaRPr lang="en-US" sz="1800" b="1" kern="1200" dirty="0">
            <a:latin typeface="Alexandria" pitchFamily="2" charset="-78"/>
            <a:cs typeface="Alexandria" pitchFamily="2" charset="-78"/>
          </a:endParaRPr>
        </a:p>
      </dsp:txBody>
      <dsp:txXfrm>
        <a:off x="5522139" y="1400322"/>
        <a:ext cx="2508463" cy="1151921"/>
      </dsp:txXfrm>
    </dsp:sp>
    <dsp:sp modelId="{7BAAB2F9-211F-9943-84B4-D85B034A746B}">
      <dsp:nvSpPr>
        <dsp:cNvPr id="0" name=""/>
        <dsp:cNvSpPr/>
      </dsp:nvSpPr>
      <dsp:spPr>
        <a:xfrm>
          <a:off x="5486301" y="2727937"/>
          <a:ext cx="2580139" cy="12235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عدم الضغط المالي</a:t>
          </a:r>
          <a:endParaRPr lang="en-US" sz="1800" b="1" kern="1200" dirty="0">
            <a:latin typeface="Alexandria" pitchFamily="2" charset="-78"/>
            <a:cs typeface="Alexandria" pitchFamily="2" charset="-78"/>
          </a:endParaRPr>
        </a:p>
      </dsp:txBody>
      <dsp:txXfrm>
        <a:off x="5522139" y="2763775"/>
        <a:ext cx="2508463" cy="115192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6/15/26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4992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489756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6/15/26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6/15/26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6/15/26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34388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646331"/>
          </a:xfrm>
          <a:prstGeom prst="rect">
            <a:avLst/>
          </a:prstGeom>
          <a:noFill/>
        </p:spPr>
        <p:txBody>
          <a:bodyPr wrap="square" rtlCol="0">
            <a:spAutoFit/>
          </a:bodyPr>
          <a:lstStyle/>
          <a:p>
            <a:pPr algn="r"/>
            <a:r>
              <a:rPr lang="ar-SA" b="1" dirty="0">
                <a:latin typeface="Alexandria" charset="0"/>
                <a:cs typeface="Alexandria" charset="0"/>
              </a:rPr>
              <a:t>المحاضر: </a:t>
            </a:r>
          </a:p>
          <a:p>
            <a:pPr algn="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b="1" dirty="0">
                <a:solidFill>
                  <a:schemeClr val="bg1"/>
                </a:solidFill>
                <a:latin typeface="Alexandria" charset="0"/>
                <a:cs typeface="Alexandria" charset="0"/>
              </a:rPr>
              <a:t>المحاضرة الثالثة</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919240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A3BD440-12F2-984C-86CB-87040817263F}"/>
              </a:ext>
            </a:extLst>
          </p:cNvPr>
          <p:cNvSpPr>
            <a:spLocks noGrp="1"/>
          </p:cNvSpPr>
          <p:nvPr>
            <p:ph type="title"/>
          </p:nvPr>
        </p:nvSpPr>
        <p:spPr>
          <a:xfrm>
            <a:off x="838200" y="1117290"/>
            <a:ext cx="10515600" cy="1325563"/>
          </a:xfrm>
        </p:spPr>
        <p:txBody>
          <a:bodyPr>
            <a:normAutofit/>
          </a:bodyPr>
          <a:lstStyle/>
          <a:p>
            <a:pPr algn="r" defTabSz="914400" rtl="1" eaLnBrk="1" latinLnBrk="0" hangingPunct="1">
              <a:lnSpc>
                <a:spcPct val="90000"/>
              </a:lnSpc>
              <a:spcBef>
                <a:spcPct val="0"/>
              </a:spcBef>
              <a:buNone/>
            </a:pPr>
            <a:r>
              <a:rPr lang="ar-SA" sz="2000" b="1" dirty="0">
                <a:latin typeface="Alexandria" pitchFamily="2" charset="-78"/>
                <a:cs typeface="Alexandria" pitchFamily="2" charset="-78"/>
              </a:rPr>
              <a:t>في</a:t>
            </a:r>
            <a:r>
              <a:rPr lang="ar-SA" sz="2000" dirty="0">
                <a:latin typeface="Alexandria" pitchFamily="2" charset="-78"/>
                <a:cs typeface="Alexandria" pitchFamily="2" charset="-78"/>
              </a:rPr>
              <a:t> ا</a:t>
            </a:r>
            <a:r>
              <a:rPr lang="ar-SA" sz="2000" b="1" dirty="0">
                <a:latin typeface="Alexandria" pitchFamily="2" charset="-78"/>
                <a:cs typeface="Alexandria" pitchFamily="2" charset="-78"/>
              </a:rPr>
              <a:t>لمحاضرة السابقة ... المحاضرة الثانية:</a:t>
            </a:r>
            <a:endParaRPr lang="en-US" sz="2000" b="1" dirty="0">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E020A5AA-29C2-3F4D-AED6-9B60223EE8A1}"/>
              </a:ext>
            </a:extLst>
          </p:cNvPr>
          <p:cNvSpPr>
            <a:spLocks noGrp="1"/>
          </p:cNvSpPr>
          <p:nvPr>
            <p:ph sz="half" idx="1"/>
          </p:nvPr>
        </p:nvSpPr>
        <p:spPr>
          <a:xfrm>
            <a:off x="838200" y="2308537"/>
            <a:ext cx="5181600" cy="3868426"/>
          </a:xfrm>
        </p:spPr>
        <p:txBody>
          <a:bodyPr>
            <a:normAutofit/>
          </a:bodyPr>
          <a:lstStyle/>
          <a:p>
            <a:pPr algn="r" rtl="1">
              <a:lnSpc>
                <a:spcPct val="200000"/>
              </a:lnSpc>
            </a:pPr>
            <a:r>
              <a:rPr lang="ar-SA" sz="1600" b="1" dirty="0">
                <a:solidFill>
                  <a:srgbClr val="00AEEF"/>
                </a:solidFill>
                <a:latin typeface="Alexandria" pitchFamily="2" charset="-78"/>
                <a:cs typeface="Alexandria" pitchFamily="2" charset="-78"/>
              </a:rPr>
              <a:t>ما عواقب الابتعاد عن أخلاقيات العلاقات العامة والحياد عن الدقة والمهنية؟</a:t>
            </a:r>
          </a:p>
          <a:p>
            <a:pPr algn="r" rtl="1">
              <a:lnSpc>
                <a:spcPct val="200000"/>
              </a:lnSpc>
            </a:pPr>
            <a:r>
              <a:rPr lang="ar-SA" sz="1600" b="1" dirty="0">
                <a:solidFill>
                  <a:srgbClr val="00AEEF"/>
                </a:solidFill>
                <a:latin typeface="Alexandria" pitchFamily="2" charset="-78"/>
                <a:cs typeface="Alexandria" pitchFamily="2" charset="-78"/>
              </a:rPr>
              <a:t>كيف يمكن للشركة أن تظهر احترامها للجماهير؟</a:t>
            </a:r>
          </a:p>
          <a:p>
            <a:pPr algn="r" rtl="1">
              <a:lnSpc>
                <a:spcPct val="200000"/>
              </a:lnSpc>
            </a:pPr>
            <a:r>
              <a:rPr lang="ar-SA" sz="1600" b="1" dirty="0">
                <a:solidFill>
                  <a:srgbClr val="00AEEF"/>
                </a:solidFill>
                <a:latin typeface="Alexandria" charset="0"/>
                <a:cs typeface="Alexandria" charset="0"/>
              </a:rPr>
              <a:t>كيف يمكن حماية سرية المعلومات؟</a:t>
            </a:r>
          </a:p>
          <a:p>
            <a:pPr algn="r" rtl="1">
              <a:lnSpc>
                <a:spcPct val="200000"/>
              </a:lnSpc>
            </a:pPr>
            <a:r>
              <a:rPr lang="ar-SA" sz="1600" b="1" dirty="0">
                <a:solidFill>
                  <a:srgbClr val="00AEEF"/>
                </a:solidFill>
                <a:latin typeface="Alexandria" charset="0"/>
              </a:rPr>
              <a:t>كيف يمكن التعامل مع المنافسين بشكل أخلاقي؟</a:t>
            </a:r>
            <a:endParaRPr lang="en-US" sz="1600" b="1" dirty="0">
              <a:solidFill>
                <a:srgbClr val="00AEEF"/>
              </a:solidFill>
              <a:latin typeface="Alexandria" charset="0"/>
            </a:endParaRPr>
          </a:p>
          <a:p>
            <a:pPr algn="r" rtl="1">
              <a:lnSpc>
                <a:spcPct val="200000"/>
              </a:lnSpc>
            </a:pPr>
            <a:endParaRPr lang="en-US" sz="1600" b="1" dirty="0">
              <a:solidFill>
                <a:srgbClr val="00AEEF"/>
              </a:solidFill>
              <a:latin typeface="Alexandria" charset="0"/>
              <a:cs typeface="Alexandria" charset="0"/>
            </a:endParaRPr>
          </a:p>
          <a:p>
            <a:pPr algn="r" rtl="1">
              <a:lnSpc>
                <a:spcPct val="200000"/>
              </a:lnSpc>
            </a:pPr>
            <a:endParaRPr lang="en-US" sz="1600" b="1" dirty="0">
              <a:solidFill>
                <a:srgbClr val="00AEEF"/>
              </a:solidFill>
              <a:latin typeface="Alexandria" pitchFamily="2" charset="-78"/>
              <a:cs typeface="Alexandria" pitchFamily="2" charset="-78"/>
            </a:endParaRPr>
          </a:p>
          <a:p>
            <a:pPr algn="r" rtl="1">
              <a:lnSpc>
                <a:spcPct val="200000"/>
              </a:lnSpc>
            </a:pPr>
            <a:endParaRPr lang="en-US" sz="1600" b="1" dirty="0">
              <a:solidFill>
                <a:srgbClr val="00AEEF"/>
              </a:solidFill>
              <a:latin typeface="Alexandria" pitchFamily="2" charset="-78"/>
              <a:cs typeface="Alexandria" pitchFamily="2" charset="-78"/>
            </a:endParaRPr>
          </a:p>
          <a:p>
            <a:pPr algn="r" rtl="1">
              <a:lnSpc>
                <a:spcPct val="200000"/>
              </a:lnSpc>
            </a:pPr>
            <a:endParaRPr lang="en-US" sz="1600" b="1" dirty="0">
              <a:solidFill>
                <a:srgbClr val="00AEEF"/>
              </a:solidFill>
              <a:latin typeface="Alexandria" pitchFamily="2" charset="-78"/>
              <a:cs typeface="Alexandria" pitchFamily="2" charset="-78"/>
            </a:endParaRPr>
          </a:p>
        </p:txBody>
      </p:sp>
      <p:sp>
        <p:nvSpPr>
          <p:cNvPr id="6" name="Content Placeholder 5">
            <a:extLst>
              <a:ext uri="{FF2B5EF4-FFF2-40B4-BE49-F238E27FC236}">
                <a16:creationId xmlns:a16="http://schemas.microsoft.com/office/drawing/2014/main" id="{A31320B7-B41B-2742-BE38-A2DA2DADA781}"/>
              </a:ext>
            </a:extLst>
          </p:cNvPr>
          <p:cNvSpPr>
            <a:spLocks noGrp="1"/>
          </p:cNvSpPr>
          <p:nvPr>
            <p:ph sz="half" idx="2"/>
          </p:nvPr>
        </p:nvSpPr>
        <p:spPr>
          <a:xfrm>
            <a:off x="6172200" y="2905431"/>
            <a:ext cx="5181600" cy="3271531"/>
          </a:xfrm>
        </p:spPr>
        <p:txBody>
          <a:bodyPr>
            <a:normAutofit/>
          </a:bodyPr>
          <a:lstStyle/>
          <a:p>
            <a:pPr algn="r" rtl="1">
              <a:lnSpc>
                <a:spcPct val="150000"/>
              </a:lnSpc>
            </a:pPr>
            <a:r>
              <a:rPr lang="ar-SA" sz="1600" b="1" dirty="0">
                <a:solidFill>
                  <a:srgbClr val="00AEEF"/>
                </a:solidFill>
                <a:latin typeface="Alexandria" pitchFamily="2" charset="-78"/>
                <a:cs typeface="Alexandria" pitchFamily="2" charset="-78"/>
              </a:rPr>
              <a:t>ما المقصود بالمبادئ والمعايير الأساسية للممارسات الأخلاقية للعلاقات العامة؟ </a:t>
            </a:r>
          </a:p>
          <a:p>
            <a:pPr algn="r" rtl="1">
              <a:lnSpc>
                <a:spcPct val="150000"/>
              </a:lnSpc>
            </a:pPr>
            <a:r>
              <a:rPr lang="ar-SA" sz="1600" b="1" dirty="0">
                <a:solidFill>
                  <a:srgbClr val="00AEEF"/>
                </a:solidFill>
                <a:latin typeface="Alexandria" pitchFamily="2" charset="-78"/>
                <a:cs typeface="Alexandria" pitchFamily="2" charset="-78"/>
              </a:rPr>
              <a:t>ما المبادئ والمعايير الأساسية للممارسات الأخلاقية للعلاقات العامة؟ </a:t>
            </a:r>
            <a:endParaRPr lang="en-US" sz="1600" b="1" dirty="0">
              <a:solidFill>
                <a:srgbClr val="00AEEF"/>
              </a:solidFill>
              <a:latin typeface="Alexandria" pitchFamily="2" charset="-78"/>
              <a:cs typeface="Alexandria" pitchFamily="2" charset="-78"/>
            </a:endParaRPr>
          </a:p>
          <a:p>
            <a:pPr algn="r" rtl="1">
              <a:lnSpc>
                <a:spcPct val="200000"/>
              </a:lnSpc>
            </a:pPr>
            <a:r>
              <a:rPr lang="ar" sz="1600" b="1" dirty="0">
                <a:solidFill>
                  <a:srgbClr val="00AEEF"/>
                </a:solidFill>
                <a:latin typeface="Alexandria" pitchFamily="2" charset="-78"/>
                <a:cs typeface="Alexandria" pitchFamily="2" charset="-78"/>
              </a:rPr>
              <a:t>كيف يُمكن لممارسي العلاقات العامة تطبيق الصدق في عملهم؟</a:t>
            </a:r>
          </a:p>
          <a:p>
            <a:pPr algn="r" rtl="1">
              <a:lnSpc>
                <a:spcPct val="200000"/>
              </a:lnSpc>
            </a:pPr>
            <a:r>
              <a:rPr lang="ar-SA" sz="1600" b="1" dirty="0">
                <a:solidFill>
                  <a:srgbClr val="00AEEF"/>
                </a:solidFill>
                <a:latin typeface="Alexandria" pitchFamily="2" charset="-78"/>
                <a:cs typeface="Alexandria" pitchFamily="2" charset="-78"/>
              </a:rPr>
              <a:t>كيف يمكن للعلاقات العامة أن تنتهك أخلاقيات المهنة وتحيد عن الدقة والمهنية؟</a:t>
            </a:r>
            <a:endParaRPr lang="en-US" sz="1600" b="1" dirty="0">
              <a:solidFill>
                <a:srgbClr val="00AEEF"/>
              </a:solidFill>
              <a:latin typeface="Alexandria" pitchFamily="2" charset="-78"/>
              <a:cs typeface="Alexandria" pitchFamily="2" charset="-78"/>
            </a:endParaRPr>
          </a:p>
          <a:p>
            <a:pPr marL="0" indent="0" algn="r" rtl="1">
              <a:lnSpc>
                <a:spcPct val="150000"/>
              </a:lnSpc>
              <a:buNone/>
            </a:pPr>
            <a:endParaRPr lang="ar-SA"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FB4D0EBC-7572-C745-B1C0-D0BC4B3FD324}"/>
              </a:ext>
            </a:extLst>
          </p:cNvPr>
          <p:cNvSpPr txBox="1"/>
          <p:nvPr/>
        </p:nvSpPr>
        <p:spPr>
          <a:xfrm>
            <a:off x="6400800" y="2308536"/>
            <a:ext cx="4943658" cy="584775"/>
          </a:xfrm>
          <a:prstGeom prst="rect">
            <a:avLst/>
          </a:prstGeom>
          <a:noFill/>
        </p:spPr>
        <p:txBody>
          <a:bodyPr wrap="square" rtlCol="0">
            <a:spAutoFit/>
          </a:bodyPr>
          <a:lstStyle/>
          <a:p>
            <a:pPr marL="0" algn="r" defTabSz="914400" rtl="1" eaLnBrk="1" latinLnBrk="0" hangingPunct="1"/>
            <a:r>
              <a:rPr lang="ar-SA" sz="1600" dirty="0">
                <a:latin typeface="Alexandria" pitchFamily="2" charset="-78"/>
                <a:cs typeface="Alexandria" pitchFamily="2" charset="-78"/>
              </a:rPr>
              <a:t>تناولنا عدد من الموضوعات الهامة التي تجيب على عدد من الأسئلة، والتي من أهمها : </a:t>
            </a:r>
            <a:endParaRPr lang="en-US" sz="1600"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D630DB0C-2EB1-EB47-A5BE-F7E18198C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Audio Recording 18 Jun 2024 at 5:20:43 PM">
            <a:hlinkClick r:id="" action="ppaction://media"/>
            <a:extLst>
              <a:ext uri="{FF2B5EF4-FFF2-40B4-BE49-F238E27FC236}">
                <a16:creationId xmlns:a16="http://schemas.microsoft.com/office/drawing/2014/main" id="{84683C69-36C5-CC0D-CE21-E27FD1297DA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65800" y="6961810"/>
            <a:ext cx="812800" cy="812800"/>
          </a:xfrm>
          <a:prstGeom prst="rect">
            <a:avLst/>
          </a:prstGeom>
        </p:spPr>
      </p:pic>
    </p:spTree>
    <p:extLst>
      <p:ext uri="{BB962C8B-B14F-4D97-AF65-F5344CB8AC3E}">
        <p14:creationId xmlns:p14="http://schemas.microsoft.com/office/powerpoint/2010/main" val="210025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33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89913" y="1154535"/>
            <a:ext cx="7193766" cy="1292020"/>
          </a:xfrm>
          <a:prstGeom prst="rect">
            <a:avLst/>
          </a:prstGeom>
          <a:noFill/>
        </p:spPr>
        <p:txBody>
          <a:bodyPr wrap="square" rtlCol="0">
            <a:spAutoFit/>
          </a:bodyPr>
          <a:lstStyle/>
          <a:p>
            <a:pPr algn="r">
              <a:lnSpc>
                <a:spcPct val="150000"/>
              </a:lnSpc>
            </a:pPr>
            <a:r>
              <a:rPr lang="ar-SA" b="1" dirty="0">
                <a:solidFill>
                  <a:srgbClr val="00B0F0"/>
                </a:solidFill>
                <a:latin typeface="Alexandria" charset="0"/>
                <a:cs typeface="Alexandria" charset="0"/>
              </a:rPr>
              <a:t>تطبيقات للتفكير النقدي </a:t>
            </a:r>
          </a:p>
          <a:p>
            <a:pPr algn="r">
              <a:lnSpc>
                <a:spcPct val="150000"/>
              </a:lnSpc>
            </a:pPr>
            <a:endParaRPr lang="ar-SA" b="1" dirty="0">
              <a:solidFill>
                <a:srgbClr val="00B0F0"/>
              </a:solidFill>
              <a:latin typeface="Alexandria" charset="0"/>
              <a:cs typeface="Alexandria" charset="0"/>
            </a:endParaRPr>
          </a:p>
          <a:p>
            <a:pPr algn="r">
              <a:lnSpc>
                <a:spcPct val="150000"/>
              </a:lnSpc>
            </a:pPr>
            <a:r>
              <a:rPr lang="ar-SA" b="1" dirty="0">
                <a:solidFill>
                  <a:srgbClr val="00B0F0"/>
                </a:solidFill>
                <a:latin typeface="Alexandria" charset="0"/>
                <a:cs typeface="Alexandria" charset="0"/>
              </a:rPr>
              <a:t>اذا كنت تعمل كممارس للعلاقات العامة في الشركات التالية :</a:t>
            </a:r>
            <a:endParaRPr lang="en-US"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4049"/>
          </a:xfrm>
          <a:prstGeom prst="rect">
            <a:avLst/>
          </a:prstGeom>
          <a:noFill/>
        </p:spPr>
        <p:txBody>
          <a:bodyPr wrap="square" rtlCol="0">
            <a:spAutoFit/>
          </a:bodyPr>
          <a:lstStyle/>
          <a:p>
            <a:pPr algn="r">
              <a:lnSpc>
                <a:spcPct val="150000"/>
              </a:lnSpc>
            </a:pPr>
            <a:r>
              <a:rPr lang="ar" b="1" dirty="0">
                <a:latin typeface="Alexandria" pitchFamily="2" charset="-78"/>
                <a:cs typeface="Alexandria" pitchFamily="2" charset="-78"/>
              </a:rPr>
              <a:t>شركة تُصنّع سيارات كهربائية : </a:t>
            </a:r>
          </a:p>
          <a:p>
            <a:pPr algn="r">
              <a:lnSpc>
                <a:spcPct val="150000"/>
              </a:lnSpc>
            </a:pPr>
            <a:r>
              <a:rPr lang="ar" dirty="0">
                <a:latin typeface="Alexandria" pitchFamily="2" charset="-78"/>
                <a:cs typeface="Alexandria" pitchFamily="2" charset="-78"/>
              </a:rPr>
              <a:t>هل تذكر مميزات وعيوب هذا النوع من السيارات ؟ رغم المخاوف لدى الجماهير من كل ما هو جديد ؟ </a:t>
            </a:r>
          </a:p>
          <a:p>
            <a:pPr algn="r">
              <a:lnSpc>
                <a:spcPct val="150000"/>
              </a:lnSpc>
            </a:pPr>
            <a:r>
              <a:rPr lang="ar" dirty="0">
                <a:latin typeface="Alexandria" pitchFamily="2" charset="-78"/>
                <a:cs typeface="Alexandria" pitchFamily="2" charset="-78"/>
              </a:rPr>
              <a:t>ضع في الاعتبار : </a:t>
            </a:r>
          </a:p>
          <a:p>
            <a:pPr algn="r">
              <a:lnSpc>
                <a:spcPct val="150000"/>
              </a:lnSpc>
            </a:pPr>
            <a:r>
              <a:rPr lang="ar" dirty="0">
                <a:latin typeface="Alexandria" pitchFamily="2" charset="-78"/>
                <a:cs typeface="Alexandria" pitchFamily="2" charset="-78"/>
              </a:rPr>
              <a:t>الشائعات – المعلومات التي يتداولها الجمهور علي منصات التواصل الاجتماعيي.</a:t>
            </a:r>
          </a:p>
          <a:p>
            <a:pPr algn="r">
              <a:lnSpc>
                <a:spcPct val="150000"/>
              </a:lnSpc>
            </a:pPr>
            <a:endParaRPr lang="ar" dirty="0">
              <a:latin typeface="Alexandria" pitchFamily="2" charset="-78"/>
              <a:cs typeface="Alexandria" pitchFamily="2" charset="-78"/>
            </a:endParaRPr>
          </a:p>
          <a:p>
            <a:pPr algn="r">
              <a:lnSpc>
                <a:spcPct val="150000"/>
              </a:lnSpc>
            </a:pPr>
            <a:r>
              <a:rPr lang="ar" b="1" dirty="0">
                <a:latin typeface="Alexandria" pitchFamily="2" charset="-78"/>
                <a:cs typeface="Alexandria" pitchFamily="2" charset="-78"/>
              </a:rPr>
              <a:t>شركة لبيع التبغ : </a:t>
            </a:r>
          </a:p>
          <a:p>
            <a:pPr algn="r">
              <a:lnSpc>
                <a:spcPct val="150000"/>
              </a:lnSpc>
            </a:pPr>
            <a:r>
              <a:rPr lang="ar" dirty="0">
                <a:latin typeface="Alexandria" pitchFamily="2" charset="-78"/>
                <a:cs typeface="Alexandria" pitchFamily="2" charset="-78"/>
              </a:rPr>
              <a:t>هل تُنظم حملة توعية صحية وتُقدم معلومات دقيقة وموثوقة حول مخاطر التدخين، حتى لو كان ذلك يضرّ بمصالح الشركة التي تعمل بها؟.</a:t>
            </a:r>
            <a:endParaRPr lang="en-US"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٢</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41037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794813"/>
            <a:ext cx="1091009" cy="461665"/>
          </a:xfrm>
          <a:prstGeom prst="rect">
            <a:avLst/>
          </a:prstGeom>
          <a:noFill/>
        </p:spPr>
        <p:txBody>
          <a:bodyPr wrap="square" rtlCol="0">
            <a:spAutoFit/>
          </a:bodyPr>
          <a:lstStyle/>
          <a:p>
            <a:pPr marL="0" algn="ctr" defTabSz="914400" rtl="1" eaLnBrk="1" latinLnBrk="0" hangingPunct="1"/>
            <a:r>
              <a:rPr lang="ar-SA" sz="2400" b="1" dirty="0">
                <a:solidFill>
                  <a:schemeClr val="bg1"/>
                </a:solidFill>
                <a:latin typeface="Alexandria" charset="0"/>
                <a:cs typeface="Alexandria" charset="0"/>
              </a:rPr>
              <a:t>٣ </a:t>
            </a:r>
            <a:endParaRPr lang="en-US" sz="24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80431" y="1229622"/>
            <a:ext cx="5654312" cy="912429"/>
          </a:xfrm>
          <a:prstGeom prst="rect">
            <a:avLst/>
          </a:prstGeom>
          <a:noFill/>
        </p:spPr>
        <p:txBody>
          <a:bodyPr wrap="square" rtlCol="0">
            <a:spAutoFit/>
          </a:bodyPr>
          <a:lstStyle/>
          <a:p>
            <a:pPr algn="r" rtl="1"/>
            <a:r>
              <a:rPr lang="ar-EG" sz="1600" b="1" dirty="0">
                <a:latin typeface="Alexandria" pitchFamily="2" charset="-78"/>
                <a:cs typeface="Alexandria" pitchFamily="2" charset="-78"/>
              </a:rPr>
              <a:t>الممارسات الأخلاقية للعلاقات العامة في البيئة الداخلية والبيئة الخارجية للمؤسسة:</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6A6009B-51ED-6347-B881-44335BA154CC}"/>
              </a:ext>
            </a:extLst>
          </p:cNvPr>
          <p:cNvSpPr txBox="1"/>
          <p:nvPr/>
        </p:nvSpPr>
        <p:spPr>
          <a:xfrm>
            <a:off x="0" y="1896535"/>
            <a:ext cx="5592831" cy="4447884"/>
          </a:xfrm>
          <a:prstGeom prst="rect">
            <a:avLst/>
          </a:prstGeom>
          <a:noFill/>
        </p:spPr>
        <p:txBody>
          <a:bodyPr wrap="square" rtlCol="0">
            <a:spAutoFit/>
          </a:bodyPr>
          <a:lstStyle/>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إدارة توقعات العملاء والصراعات المحتملة.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الموازنة بين مصالح العملاء ومصالح المؤسسة. </a:t>
            </a:r>
            <a:r>
              <a:rPr lang="ar-EG" sz="1600">
                <a:latin typeface="Alexandria" pitchFamily="2" charset="-78"/>
                <a:cs typeface="Alexandria" pitchFamily="2" charset="-78"/>
              </a:rPr>
              <a:t>والمسؤلية المجتمعية</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إدارة العلاقات مع العاملين وحل الخلافات.</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الحفاظ على سرية المعلومات.</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رصد مخالفات الممارسات غير الأخلاقية داخل المؤسسة.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SA" sz="1600" dirty="0">
                <a:latin typeface="Alexandria" pitchFamily="2" charset="-78"/>
                <a:cs typeface="Alexandria" pitchFamily="2" charset="-78"/>
              </a:rPr>
              <a:t>أهمية التكامل بين الممارسة الأخلاقية للعلاقات العامة في بيئة المؤسسة الداخلية وبيئتها الخارجية.</a:t>
            </a: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ü"/>
            </a:pPr>
            <a:r>
              <a:rPr lang="ar-EG" sz="1600" dirty="0">
                <a:latin typeface="Alexandria" pitchFamily="2" charset="-78"/>
                <a:cs typeface="Alexandria" pitchFamily="2" charset="-78"/>
              </a:rPr>
              <a:t>رصد التحديات التي تواجه الممارسة الأخلاقية للعلاقات العامة في البيئة الداخلية والخارجية للمؤسسة.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20035995"/>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5"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dirty="0">
                <a:solidFill>
                  <a:schemeClr val="tx1"/>
                </a:solidFill>
              </a:rPr>
              <a:t>جم</a:t>
            </a:r>
            <a:endParaRPr lang="en-US" dirty="0">
              <a:solidFill>
                <a:schemeClr val="tx1"/>
              </a:solidFill>
            </a:endParaRPr>
          </a:p>
        </p:txBody>
      </p:sp>
      <p:sp>
        <p:nvSpPr>
          <p:cNvPr id="25" name="Rectangle: Rounded Corners 24"/>
          <p:cNvSpPr/>
          <p:nvPr/>
        </p:nvSpPr>
        <p:spPr>
          <a:xfrm>
            <a:off x="1210558" y="156540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 sz="1600" dirty="0">
                <a:solidFill>
                  <a:schemeClr val="tx1"/>
                </a:solidFill>
                <a:latin typeface="Alexandria" pitchFamily="2" charset="-78"/>
                <a:cs typeface="Alexandria" pitchFamily="2" charset="-78"/>
              </a:rPr>
              <a:t>يُعدّ تحديد جماهير المؤسسة بدقة وشمول من أهم العوامل التي تؤثر على نجاحها. فبناء على هذا الفهم يتم تحديد احتياجات هذه الجماهير وتوقعاتها وتحديد اللغة والوسيلة المناسبة للتواصل الفعال.</a:t>
            </a:r>
          </a:p>
          <a:p>
            <a:pPr algn="just" rtl="1">
              <a:lnSpc>
                <a:spcPct val="200000"/>
              </a:lnSpc>
            </a:pPr>
            <a:endParaRPr lang="ar" sz="1600" dirty="0">
              <a:solidFill>
                <a:schemeClr val="tx1"/>
              </a:solidFill>
              <a:latin typeface="Alexandria" pitchFamily="2" charset="-78"/>
              <a:cs typeface="Alexandria" pitchFamily="2" charset="-78"/>
            </a:endParaRPr>
          </a:p>
          <a:p>
            <a:pPr algn="just" rtl="1">
              <a:lnSpc>
                <a:spcPct val="200000"/>
              </a:lnSpc>
            </a:pPr>
            <a:r>
              <a:rPr lang="ar" sz="1600" dirty="0">
                <a:solidFill>
                  <a:schemeClr val="tx1"/>
                </a:solidFill>
                <a:latin typeface="Alexandria" pitchFamily="2" charset="-78"/>
                <a:cs typeface="Alexandria" pitchFamily="2" charset="-78"/>
              </a:rPr>
              <a:t>ويطلق على جماهير المؤسسة </a:t>
            </a:r>
            <a:r>
              <a:rPr lang="ar" sz="1600" b="1" dirty="0">
                <a:solidFill>
                  <a:srgbClr val="00AEEF"/>
                </a:solidFill>
                <a:latin typeface="Alexandria" pitchFamily="2" charset="-78"/>
                <a:cs typeface="Alexandria" pitchFamily="2" charset="-78"/>
              </a:rPr>
              <a:t>" أصحاب المصالح" </a:t>
            </a:r>
            <a:r>
              <a:rPr lang="ar" sz="1600" dirty="0">
                <a:solidFill>
                  <a:schemeClr val="tx1"/>
                </a:solidFill>
                <a:latin typeface="Alexandria" pitchFamily="2" charset="-78"/>
                <a:cs typeface="Alexandria" pitchFamily="2" charset="-78"/>
              </a:rPr>
              <a:t>لأنهم يشيرون الى الأفراد والجماعات والمؤسسات ذات الصلة بالمؤسسة ، والتي لها مصالح وتؤثر وتتأثر أيضا بالمؤسسة.</a:t>
            </a:r>
          </a:p>
          <a:p>
            <a:pPr algn="just" rtl="1">
              <a:lnSpc>
                <a:spcPct val="200000"/>
              </a:lnSpc>
            </a:pPr>
            <a:endParaRPr lang="ar" sz="1600" dirty="0">
              <a:solidFill>
                <a:schemeClr val="tx1"/>
              </a:solidFill>
              <a:latin typeface="Alexandria" pitchFamily="2" charset="-78"/>
              <a:cs typeface="Alexandria" pitchFamily="2" charset="-78"/>
            </a:endParaRPr>
          </a:p>
          <a:p>
            <a:pPr algn="just" rtl="1">
              <a:lnSpc>
                <a:spcPct val="200000"/>
              </a:lnSpc>
            </a:pPr>
            <a:r>
              <a:rPr lang="ar" sz="1600" dirty="0">
                <a:solidFill>
                  <a:schemeClr val="tx1"/>
                </a:solidFill>
                <a:latin typeface="Alexandria" pitchFamily="2" charset="-78"/>
                <a:cs typeface="Alexandria" pitchFamily="2" charset="-78"/>
              </a:rPr>
              <a:t>والمؤسسات مسؤولة أما أصحاب المصالح بأنماط مختلفة وفقا لاهتماماتهم. </a:t>
            </a:r>
          </a:p>
        </p:txBody>
      </p:sp>
      <p:sp>
        <p:nvSpPr>
          <p:cNvPr id="24" name="TextBox 23"/>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9B85384-E8FC-D645-AF99-42C66DCC0463}"/>
              </a:ext>
            </a:extLst>
          </p:cNvPr>
          <p:cNvSpPr txBox="1"/>
          <p:nvPr/>
        </p:nvSpPr>
        <p:spPr>
          <a:xfrm>
            <a:off x="9693694" y="1126372"/>
            <a:ext cx="1680268" cy="400110"/>
          </a:xfrm>
          <a:prstGeom prst="rect">
            <a:avLst/>
          </a:prstGeom>
          <a:noFill/>
        </p:spPr>
        <p:txBody>
          <a:bodyPr wrap="none" rtlCol="0">
            <a:spAutoFit/>
          </a:bodyPr>
          <a:lstStyle/>
          <a:p>
            <a:r>
              <a:rPr lang="ar-SA" sz="2000" b="1" dirty="0">
                <a:latin typeface="Alexandria" pitchFamily="2" charset="-78"/>
                <a:cs typeface="Alexandria" pitchFamily="2" charset="-78"/>
              </a:rPr>
              <a:t>جماهير المؤسسة </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137306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ويمكن تقسيم أصحاب المصالح "جماهير المؤسسة" إلى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sz="half" idx="1"/>
          </p:nvPr>
        </p:nvSpPr>
        <p:spPr>
          <a:xfrm>
            <a:off x="690718" y="1302331"/>
            <a:ext cx="5181600" cy="4351338"/>
          </a:xfrm>
        </p:spPr>
        <p:txBody>
          <a:bodyPr>
            <a:normAutofit fontScale="92500" lnSpcReduction="10000"/>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جماهير خارجية:</a:t>
            </a:r>
          </a:p>
          <a:p>
            <a:pPr algn="r" rtl="1">
              <a:lnSpc>
                <a:spcPct val="200000"/>
              </a:lnSpc>
            </a:pPr>
            <a:r>
              <a:rPr lang="ar" sz="1600" dirty="0">
                <a:latin typeface="Alexandria" pitchFamily="2" charset="-78"/>
                <a:cs typeface="Alexandria" pitchFamily="2" charset="-78"/>
              </a:rPr>
              <a:t>ويطلق عليهم أصحاب المصلحة </a:t>
            </a:r>
            <a:r>
              <a:rPr lang="ar" sz="1600" b="1" dirty="0">
                <a:latin typeface="Alexandria" pitchFamily="2" charset="-78"/>
                <a:cs typeface="Alexandria" pitchFamily="2" charset="-78"/>
              </a:rPr>
              <a:t>الخارجيون</a:t>
            </a:r>
            <a:r>
              <a:rPr lang="ar" sz="1600" dirty="0">
                <a:latin typeface="Alexandria" pitchFamily="2" charset="-78"/>
                <a:cs typeface="Alexandria" pitchFamily="2" charset="-78"/>
              </a:rPr>
              <a:t>، وأيضًا أصحاب المصلحة </a:t>
            </a:r>
            <a:r>
              <a:rPr lang="ar" sz="1600" b="1" dirty="0">
                <a:latin typeface="Alexandria" pitchFamily="2" charset="-78"/>
                <a:cs typeface="Alexandria" pitchFamily="2" charset="-78"/>
              </a:rPr>
              <a:t>الثانويين</a:t>
            </a:r>
            <a:r>
              <a:rPr lang="ar" sz="1600" dirty="0">
                <a:latin typeface="Alexandria" pitchFamily="2" charset="-78"/>
                <a:cs typeface="Alexandria" pitchFamily="2" charset="-78"/>
              </a:rPr>
              <a:t>، لديهم مصلحة في الشركة ولكن ليس </a:t>
            </a:r>
            <a:r>
              <a:rPr lang="ar" sz="1600" b="1" dirty="0">
                <a:latin typeface="Alexandria" pitchFamily="2" charset="-78"/>
                <a:cs typeface="Alexandria" pitchFamily="2" charset="-78"/>
              </a:rPr>
              <a:t>لديهم تأثير مباشر </a:t>
            </a:r>
            <a:r>
              <a:rPr lang="ar" sz="1600" dirty="0">
                <a:latin typeface="Alexandria" pitchFamily="2" charset="-78"/>
                <a:cs typeface="Alexandria" pitchFamily="2" charset="-78"/>
              </a:rPr>
              <a:t>على قراراتها ولا يتأثرون بشكل مباشر بأدائها. </a:t>
            </a:r>
            <a:endParaRPr lang="en-US" sz="1600" dirty="0">
              <a:latin typeface="Alexandria" pitchFamily="2" charset="-78"/>
              <a:cs typeface="Alexandria" pitchFamily="2" charset="-78"/>
            </a:endParaRPr>
          </a:p>
          <a:p>
            <a:pPr algn="r" rtl="1">
              <a:lnSpc>
                <a:spcPct val="200000"/>
              </a:lnSpc>
            </a:pPr>
            <a:r>
              <a:rPr lang="ar" sz="1600" dirty="0">
                <a:latin typeface="Alexandria" pitchFamily="2" charset="-78"/>
                <a:cs typeface="Alexandria" pitchFamily="2" charset="-78"/>
              </a:rPr>
              <a:t>يعد </a:t>
            </a:r>
            <a:r>
              <a:rPr lang="ar" sz="1600" b="1" dirty="0">
                <a:latin typeface="Alexandria" pitchFamily="2" charset="-78"/>
                <a:cs typeface="Alexandria" pitchFamily="2" charset="-78"/>
              </a:rPr>
              <a:t>العملاء والمجتمعات المحلية والموردين والمؤسسات الحكومية أو المالية المختلفة </a:t>
            </a:r>
            <a:r>
              <a:rPr lang="ar" sz="1600" dirty="0">
                <a:latin typeface="Alexandria" pitchFamily="2" charset="-78"/>
                <a:cs typeface="Alexandria" pitchFamily="2" charset="-78"/>
              </a:rPr>
              <a:t>أمثلة على أصحاب المصلحة الخارجيين.</a:t>
            </a:r>
          </a:p>
          <a:p>
            <a:pPr algn="r" rtl="1">
              <a:lnSpc>
                <a:spcPct val="200000"/>
              </a:lnSpc>
            </a:pPr>
            <a:r>
              <a:rPr lang="ar" sz="1600" dirty="0">
                <a:latin typeface="Alexandria" pitchFamily="2" charset="-78"/>
                <a:cs typeface="Alexandria" pitchFamily="2" charset="-78"/>
              </a:rPr>
              <a:t>مصادر معلوماتهم عامة.</a:t>
            </a:r>
            <a:endParaRPr lang="en-US" sz="1600"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C93D2A53-DC67-304C-B7D4-8AC5BC3DD6E3}"/>
              </a:ext>
            </a:extLst>
          </p:cNvPr>
          <p:cNvSpPr>
            <a:spLocks noGrp="1"/>
          </p:cNvSpPr>
          <p:nvPr>
            <p:ph sz="half" idx="2"/>
          </p:nvPr>
        </p:nvSpPr>
        <p:spPr>
          <a:xfrm>
            <a:off x="6172200" y="1241510"/>
            <a:ext cx="5181600" cy="4351338"/>
          </a:xfrm>
        </p:spPr>
        <p:txBody>
          <a:bodyPr>
            <a:normAutofit fontScale="92500" lnSpcReduction="10000"/>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جماهير داخلية:</a:t>
            </a:r>
          </a:p>
          <a:p>
            <a:pPr algn="r" rtl="1">
              <a:lnSpc>
                <a:spcPct val="200000"/>
              </a:lnSpc>
            </a:pPr>
            <a:r>
              <a:rPr lang="ar-SA" sz="1600" dirty="0">
                <a:latin typeface="Alexandria" pitchFamily="2" charset="-78"/>
                <a:cs typeface="Alexandria" pitchFamily="2" charset="-78"/>
              </a:rPr>
              <a:t>ويطلق عليهم أيضًا أصحاب المصلحة </a:t>
            </a:r>
            <a:r>
              <a:rPr lang="ar-SA" sz="1600" b="1" dirty="0">
                <a:latin typeface="Alexandria" pitchFamily="2" charset="-78"/>
                <a:cs typeface="Alexandria" pitchFamily="2" charset="-78"/>
              </a:rPr>
              <a:t>الأساسيون</a:t>
            </a:r>
            <a:r>
              <a:rPr lang="ar-SA" sz="1600" dirty="0">
                <a:latin typeface="Alexandria" pitchFamily="2" charset="-78"/>
                <a:cs typeface="Alexandria" pitchFamily="2" charset="-78"/>
              </a:rPr>
              <a:t>، لأنهم كيانات لها مصلحة و </a:t>
            </a:r>
            <a:r>
              <a:rPr lang="ar-SA" sz="1600" b="1" dirty="0">
                <a:latin typeface="Alexandria" pitchFamily="2" charset="-78"/>
                <a:cs typeface="Alexandria" pitchFamily="2" charset="-78"/>
              </a:rPr>
              <a:t>تأثير مباشر </a:t>
            </a:r>
            <a:r>
              <a:rPr lang="ar-SA" sz="1600" dirty="0">
                <a:latin typeface="Alexandria" pitchFamily="2" charset="-78"/>
                <a:cs typeface="Alexandria" pitchFamily="2" charset="-78"/>
              </a:rPr>
              <a:t>في النتائج النهائية للشركة، وتؤثر جميع خطوات ونتائج عمليات الشركة عليهم.</a:t>
            </a:r>
          </a:p>
          <a:p>
            <a:pPr algn="r" rtl="1">
              <a:lnSpc>
                <a:spcPct val="200000"/>
              </a:lnSpc>
            </a:pPr>
            <a:r>
              <a:rPr lang="ar-SA" sz="1600" dirty="0">
                <a:latin typeface="Alexandria" pitchFamily="2" charset="-78"/>
                <a:cs typeface="Alexandria" pitchFamily="2" charset="-78"/>
              </a:rPr>
              <a:t> ومن أمثلة أصحاب المصلحة الداخليين </a:t>
            </a:r>
            <a:r>
              <a:rPr lang="ar-SA" sz="1600" b="1" dirty="0">
                <a:latin typeface="Alexandria" pitchFamily="2" charset="-78"/>
                <a:cs typeface="Alexandria" pitchFamily="2" charset="-78"/>
              </a:rPr>
              <a:t>موظفو الشركة والملاك و المستثمرون. </a:t>
            </a:r>
          </a:p>
          <a:p>
            <a:pPr algn="r" rtl="1">
              <a:lnSpc>
                <a:spcPct val="200000"/>
              </a:lnSpc>
            </a:pPr>
            <a:r>
              <a:rPr lang="ar-SA" sz="1600" dirty="0">
                <a:latin typeface="Alexandria" pitchFamily="2" charset="-78"/>
                <a:cs typeface="Alexandria" pitchFamily="2" charset="-78"/>
              </a:rPr>
              <a:t>مصادر معلوماتهم من الداخل.</a:t>
            </a:r>
            <a:endParaRPr 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0549EE7-008D-F744-8E69-8D259294425E}"/>
              </a:ext>
            </a:extLst>
          </p:cNvPr>
          <p:cNvSpPr txBox="1"/>
          <p:nvPr/>
        </p:nvSpPr>
        <p:spPr>
          <a:xfrm>
            <a:off x="438810" y="5653669"/>
            <a:ext cx="11466779" cy="1499065"/>
          </a:xfrm>
          <a:prstGeom prst="rect">
            <a:avLst/>
          </a:prstGeom>
          <a:noFill/>
        </p:spPr>
        <p:txBody>
          <a:bodyPr wrap="square" rtlCol="0">
            <a:spAutoFit/>
          </a:bodyPr>
          <a:lstStyle/>
          <a:p>
            <a:pPr algn="r" rtl="1">
              <a:lnSpc>
                <a:spcPct val="200000"/>
              </a:lnSpc>
            </a:pPr>
            <a:r>
              <a:rPr lang="ar-SA" sz="1600" b="1" dirty="0">
                <a:latin typeface="Alexandria" pitchFamily="2" charset="-78"/>
                <a:cs typeface="Alexandria" pitchFamily="2" charset="-78"/>
              </a:rPr>
              <a:t>وجماهير المؤسسة لها أدوار مختلفة حسب اهتماماتهم ، تأثيراتهم في قرارات المؤسسة ، ومسؤولياتهم </a:t>
            </a:r>
          </a:p>
          <a:p>
            <a:pPr algn="r" rtl="1">
              <a:lnSpc>
                <a:spcPct val="200000"/>
              </a:lnSpc>
            </a:pPr>
            <a:r>
              <a:rPr lang="ar-SA" sz="1600" b="1" dirty="0">
                <a:latin typeface="Alexandria" pitchFamily="2" charset="-78"/>
                <a:cs typeface="Alexandria" pitchFamily="2" charset="-78"/>
              </a:rPr>
              <a:t>وهو ما سنتناوله في الجزء التالي:</a:t>
            </a:r>
          </a:p>
          <a:p>
            <a:pPr algn="r" rtl="1">
              <a:lnSpc>
                <a:spcPct val="200000"/>
              </a:lnSpc>
            </a:pPr>
            <a:r>
              <a:rPr lang="ar-SA" sz="1600" b="1" dirty="0"/>
              <a:t>             </a:t>
            </a:r>
            <a:endParaRPr lang="en-US" sz="1600" b="1" dirty="0"/>
          </a:p>
        </p:txBody>
      </p:sp>
    </p:spTree>
    <p:extLst>
      <p:ext uri="{BB962C8B-B14F-4D97-AF65-F5344CB8AC3E}">
        <p14:creationId xmlns:p14="http://schemas.microsoft.com/office/powerpoint/2010/main" val="6295813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2000" b="1" dirty="0">
                <a:solidFill>
                  <a:srgbClr val="00AEEF"/>
                </a:solidFill>
                <a:latin typeface="Alexandria" pitchFamily="2" charset="-78"/>
                <a:cs typeface="Alexandria" pitchFamily="2" charset="-78"/>
              </a:rPr>
              <a:t>أدوار جماهير المؤسسة "أصحاب المصالح " الداخلية :</a:t>
            </a:r>
            <a:endParaRPr lang="en-US" sz="2000" b="1" dirty="0">
              <a:solidFill>
                <a:srgbClr val="00AEEF"/>
              </a:solidFill>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a:xfrm>
            <a:off x="180431" y="1825625"/>
            <a:ext cx="11700393" cy="4351338"/>
          </a:xfrm>
        </p:spPr>
        <p:txBody>
          <a:bodyPr>
            <a:normAutofit/>
          </a:bodyPr>
          <a:lstStyle/>
          <a:p>
            <a:pPr marL="0" indent="0" algn="r" rtl="1">
              <a:lnSpc>
                <a:spcPct val="200000"/>
              </a:lnSpc>
              <a:buNone/>
            </a:pPr>
            <a:r>
              <a:rPr lang="ar-SA" sz="1800" dirty="0">
                <a:latin typeface="Alexandria" pitchFamily="2" charset="-78"/>
                <a:cs typeface="Alexandria" pitchFamily="2" charset="-78"/>
              </a:rPr>
              <a:t>وجماهير المؤسسة الداخلية لها أدوار مختلفة حسب اهتماماتهم ، ومسؤولياتهم ، وتأثيرهم في قرارات المؤسسة:</a:t>
            </a:r>
          </a:p>
          <a:p>
            <a:pPr marL="0" indent="0" algn="r" rtl="1">
              <a:lnSpc>
                <a:spcPct val="200000"/>
              </a:lnSpc>
              <a:buNone/>
            </a:pPr>
            <a:endParaRPr lang="en-US"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1251118174"/>
              </p:ext>
            </p:extLst>
          </p:nvPr>
        </p:nvGraphicFramePr>
        <p:xfrm>
          <a:off x="1401097" y="2551471"/>
          <a:ext cx="9952703"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09430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الداخلية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p:txBody>
          <a:bodyPr>
            <a:normAutofit/>
          </a:bodyPr>
          <a:lstStyle/>
          <a:p>
            <a:pPr marL="0" indent="0" algn="r" rtl="1">
              <a:lnSpc>
                <a:spcPct val="200000"/>
              </a:lnSpc>
              <a:buNone/>
            </a:pPr>
            <a:r>
              <a:rPr lang="ar" sz="1800" dirty="0">
                <a:latin typeface="Alexandria" pitchFamily="2" charset="-78"/>
                <a:cs typeface="Alexandria" pitchFamily="2" charset="-78"/>
              </a:rPr>
              <a:t>هم المسؤولون عن تأسيس الشركة ووجودها، ويمكن أن يختلف تأثيرهم على عملية صنع القرار بشكل كبير.</a:t>
            </a:r>
            <a:endParaRPr lang="en-US"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1321198439"/>
              </p:ext>
            </p:extLst>
          </p:nvPr>
        </p:nvGraphicFramePr>
        <p:xfrm>
          <a:off x="1401097" y="2993924"/>
          <a:ext cx="9952703" cy="31830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199772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الداخلية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p:txBody>
          <a:bodyPr>
            <a:normAutofit/>
          </a:bodyPr>
          <a:lstStyle/>
          <a:p>
            <a:pPr marL="0" indent="0" algn="r" rtl="1">
              <a:lnSpc>
                <a:spcPct val="200000"/>
              </a:lnSpc>
              <a:buNone/>
            </a:pPr>
            <a:r>
              <a:rPr lang="ar" sz="1800" dirty="0">
                <a:latin typeface="Alexandria" pitchFamily="2" charset="-78"/>
                <a:cs typeface="Alexandria" pitchFamily="2" charset="-78"/>
              </a:rPr>
              <a:t>وهو مسؤول عن اتخاذ القرارات الإستراتيجية ويؤثر بشكل مباشر على جميع الجوانب التشغيلية للشركة.</a:t>
            </a:r>
            <a:endParaRPr lang="en-US"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4157695554"/>
              </p:ext>
            </p:extLst>
          </p:nvPr>
        </p:nvGraphicFramePr>
        <p:xfrm>
          <a:off x="1401097" y="2551471"/>
          <a:ext cx="10479728"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061028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الداخلية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p:txBody>
          <a:bodyPr>
            <a:normAutofit/>
          </a:bodyPr>
          <a:lstStyle/>
          <a:p>
            <a:pPr marL="0" indent="0" algn="r" rtl="1">
              <a:lnSpc>
                <a:spcPct val="200000"/>
              </a:lnSpc>
              <a:buNone/>
            </a:pPr>
            <a:r>
              <a:rPr lang="ar" sz="1800" dirty="0">
                <a:latin typeface="Alexandria" pitchFamily="2" charset="-78"/>
                <a:cs typeface="Alexandria" pitchFamily="2" charset="-78"/>
              </a:rPr>
              <a:t>وهم مسؤولون عن جودة الموظفين والأداء الجيد.</a:t>
            </a:r>
            <a:endParaRPr lang="en-US"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1012008324"/>
              </p:ext>
            </p:extLst>
          </p:nvPr>
        </p:nvGraphicFramePr>
        <p:xfrm>
          <a:off x="1401097" y="2551471"/>
          <a:ext cx="9952703"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35515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الداخلية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p:txBody>
          <a:bodyPr>
            <a:normAutofit/>
          </a:bodyPr>
          <a:lstStyle/>
          <a:p>
            <a:pPr marL="0" indent="0" algn="r" rtl="1">
              <a:lnSpc>
                <a:spcPct val="200000"/>
              </a:lnSpc>
              <a:buNone/>
            </a:pPr>
            <a:r>
              <a:rPr lang="ar" sz="1800" dirty="0">
                <a:latin typeface="Alexandria" pitchFamily="2" charset="-78"/>
                <a:cs typeface="Alexandria" pitchFamily="2" charset="-78"/>
              </a:rPr>
              <a:t>وهم مسؤولون عن جودة وظائفهم ويمكن أن يكون لهم في بعض الأحيان تأثير في تحديد المهام.</a:t>
            </a:r>
            <a:endParaRPr lang="en-US"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3956403215"/>
              </p:ext>
            </p:extLst>
          </p:nvPr>
        </p:nvGraphicFramePr>
        <p:xfrm>
          <a:off x="1401097" y="2551471"/>
          <a:ext cx="9952703"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34205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2000" b="1" dirty="0">
                <a:solidFill>
                  <a:srgbClr val="00AEEF"/>
                </a:solidFill>
                <a:latin typeface="Alexandria" pitchFamily="2" charset="-78"/>
                <a:cs typeface="Alexandria" pitchFamily="2" charset="-78"/>
              </a:rPr>
              <a:t>أدوار جماهير المؤسسة "أصحاب المصالح " الخارجية :</a:t>
            </a:r>
            <a:endParaRPr lang="en-US" sz="2000" b="1" dirty="0">
              <a:solidFill>
                <a:srgbClr val="00AEEF"/>
              </a:solidFill>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a:xfrm>
            <a:off x="180431" y="1310167"/>
            <a:ext cx="11883750" cy="4866796"/>
          </a:xfrm>
        </p:spPr>
        <p:txBody>
          <a:bodyPr>
            <a:normAutofit/>
          </a:bodyPr>
          <a:lstStyle/>
          <a:p>
            <a:pPr marL="0" indent="0" algn="r" rtl="1">
              <a:lnSpc>
                <a:spcPct val="200000"/>
              </a:lnSpc>
              <a:buNone/>
            </a:pPr>
            <a:r>
              <a:rPr lang="ar-SA" sz="1600" dirty="0">
                <a:latin typeface="Alexandria" pitchFamily="2" charset="-78"/>
                <a:cs typeface="Alexandria" pitchFamily="2" charset="-78"/>
              </a:rPr>
              <a:t>وجماهير المؤسسة الخارجية  لها أدوار مختلفة حسب طبيعة اهتمامهم ومدى تأثيرهم في دعم الإنتاج والتوزيع المستقر لخدمات ومنتجات الشركة وبطبيعة الحال</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يجب أن تؤخذ آراؤهم وتصوراتهم في الاعتبار عند اتخاذ قرارات المؤسسة.</a:t>
            </a:r>
            <a:endParaRPr 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3901723837"/>
              </p:ext>
            </p:extLst>
          </p:nvPr>
        </p:nvGraphicFramePr>
        <p:xfrm>
          <a:off x="1401097" y="2551471"/>
          <a:ext cx="9952703"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709718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a:xfrm>
            <a:off x="838200" y="365126"/>
            <a:ext cx="10515600" cy="675076"/>
          </a:xfrm>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الخارجية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a:xfrm>
            <a:off x="501445" y="884903"/>
            <a:ext cx="11379380" cy="5292060"/>
          </a:xfrm>
        </p:spPr>
        <p:txBody>
          <a:bodyPr>
            <a:normAutofit/>
          </a:bodyPr>
          <a:lstStyle/>
          <a:p>
            <a:pPr marL="0" indent="0" algn="r" rtl="1">
              <a:lnSpc>
                <a:spcPct val="200000"/>
              </a:lnSpc>
              <a:buNone/>
            </a:pPr>
            <a:r>
              <a:rPr lang="ar-SA" sz="1800" dirty="0">
                <a:latin typeface="Alexandria" pitchFamily="2" charset="-78"/>
                <a:cs typeface="Alexandria" pitchFamily="2" charset="-78"/>
              </a:rPr>
              <a:t>وجماهير المؤسسة الخارجية  لها أدوار مختلفة حسب طبيعة اهتمامهم ومدى تأثيرهم في دعم الإنتاج والتوزيع المستقر لخدمات ومنتجات الشركة وبطبيعة الحال، فهي لا تؤثر بشكل مباشر على القرارات، ولكن يجب أن تؤخذ في الاعتبار.</a:t>
            </a:r>
            <a:endParaRPr lang="en-US"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2390430488"/>
              </p:ext>
            </p:extLst>
          </p:nvPr>
        </p:nvGraphicFramePr>
        <p:xfrm>
          <a:off x="1401097" y="2551471"/>
          <a:ext cx="9952703"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40047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a:xfrm>
            <a:off x="838200" y="365126"/>
            <a:ext cx="10515600" cy="945042"/>
          </a:xfrm>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الخارجية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a:xfrm>
            <a:off x="501445" y="1310167"/>
            <a:ext cx="11379380" cy="4866796"/>
          </a:xfrm>
        </p:spPr>
        <p:txBody>
          <a:bodyPr>
            <a:normAutofit/>
          </a:bodyPr>
          <a:lstStyle/>
          <a:p>
            <a:pPr marL="0" indent="0" algn="r" rtl="1">
              <a:lnSpc>
                <a:spcPct val="200000"/>
              </a:lnSpc>
              <a:buNone/>
            </a:pPr>
            <a:r>
              <a:rPr lang="ar-SA" sz="1600" dirty="0">
                <a:latin typeface="Alexandria" pitchFamily="2" charset="-78"/>
                <a:cs typeface="Alexandria" pitchFamily="2" charset="-78"/>
              </a:rPr>
              <a:t>لا توجد شركة تعمل في حلقة مغلقة تمامًا، ولكن هناك دائما موردون وتعتمد أرباح كل شركة على الشركات الأخرى، ، وجميعها تقدم سلعًا أو خدمات لبعضها البعض.</a:t>
            </a:r>
            <a:endParaRPr 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3165952022"/>
              </p:ext>
            </p:extLst>
          </p:nvPr>
        </p:nvGraphicFramePr>
        <p:xfrm>
          <a:off x="1401097" y="2551471"/>
          <a:ext cx="9952703"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159007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الخارجية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a:xfrm>
            <a:off x="501445" y="1310167"/>
            <a:ext cx="11379380" cy="4866796"/>
          </a:xfrm>
        </p:spPr>
        <p:txBody>
          <a:bodyPr>
            <a:normAutofit/>
          </a:bodyPr>
          <a:lstStyle/>
          <a:p>
            <a:pPr marL="0" indent="0" algn="r" rtl="1">
              <a:lnSpc>
                <a:spcPct val="200000"/>
              </a:lnSpc>
              <a:buNone/>
            </a:pPr>
            <a:r>
              <a:rPr lang="ar-SA" sz="1600" dirty="0">
                <a:latin typeface="Alexandria" pitchFamily="2" charset="-78"/>
                <a:cs typeface="Alexandria" pitchFamily="2" charset="-78"/>
              </a:rPr>
              <a:t>الحكومة هي صاحب المصلحة الخارجي المهتم بنمو الشركات.</a:t>
            </a:r>
            <a:endParaRPr 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3017466196"/>
              </p:ext>
            </p:extLst>
          </p:nvPr>
        </p:nvGraphicFramePr>
        <p:xfrm>
          <a:off x="501446" y="2359742"/>
          <a:ext cx="11267768" cy="37785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649944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5949523" y="1225545"/>
            <a:ext cx="3902032" cy="707886"/>
          </a:xfrm>
          <a:prstGeom prst="rect">
            <a:avLst/>
          </a:prstGeom>
          <a:noFill/>
        </p:spPr>
        <p:txBody>
          <a:bodyPr wrap="square" rtlCol="0">
            <a:spAutoFit/>
          </a:bodyPr>
          <a:lstStyle/>
          <a:p>
            <a:pPr algn="r"/>
            <a:r>
              <a:rPr lang="ar-SA" sz="2000" b="1" dirty="0">
                <a:latin typeface="Alexandria" charset="0"/>
                <a:cs typeface="Alexandria" charset="0"/>
              </a:rPr>
              <a:t>شكل توضيحي لجماهير المؤسسة: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pPr algn="r" rtl="1"/>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Diagram 8">
            <a:extLst>
              <a:ext uri="{FF2B5EF4-FFF2-40B4-BE49-F238E27FC236}">
                <a16:creationId xmlns:a16="http://schemas.microsoft.com/office/drawing/2014/main" id="{1A85A69B-7630-B642-B833-B8F1C0D50EB5}"/>
              </a:ext>
            </a:extLst>
          </p:cNvPr>
          <p:cNvGraphicFramePr/>
          <p:nvPr>
            <p:extLst>
              <p:ext uri="{D42A27DB-BD31-4B8C-83A1-F6EECF244321}">
                <p14:modId xmlns:p14="http://schemas.microsoft.com/office/powerpoint/2010/main" val="3966022981"/>
              </p:ext>
            </p:extLst>
          </p:nvPr>
        </p:nvGraphicFramePr>
        <p:xfrm>
          <a:off x="1991031" y="1704021"/>
          <a:ext cx="7657539" cy="42781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521E181A-1019-3443-B51B-0339315AF971}"/>
              </a:ext>
            </a:extLst>
          </p:cNvPr>
          <p:cNvSpPr txBox="1"/>
          <p:nvPr/>
        </p:nvSpPr>
        <p:spPr>
          <a:xfrm>
            <a:off x="4424517" y="2052632"/>
            <a:ext cx="697627" cy="615105"/>
          </a:xfrm>
          <a:prstGeom prst="rect">
            <a:avLst/>
          </a:prstGeom>
          <a:noFill/>
        </p:spPr>
        <p:txBody>
          <a:bodyPr wrap="none" rtlCol="0">
            <a:spAutoFit/>
          </a:bodyPr>
          <a:lstStyle/>
          <a:p>
            <a:pPr>
              <a:lnSpc>
                <a:spcPct val="150000"/>
              </a:lnSpc>
            </a:pPr>
            <a:r>
              <a:rPr lang="ar-SA" sz="1200" b="1" dirty="0">
                <a:solidFill>
                  <a:srgbClr val="00AEEF"/>
                </a:solidFill>
                <a:latin typeface="Alexandria" pitchFamily="2" charset="-78"/>
                <a:cs typeface="Alexandria" pitchFamily="2" charset="-78"/>
              </a:rPr>
              <a:t>مجلس </a:t>
            </a:r>
          </a:p>
          <a:p>
            <a:pPr>
              <a:lnSpc>
                <a:spcPct val="150000"/>
              </a:lnSpc>
            </a:pPr>
            <a:r>
              <a:rPr lang="ar-SA" sz="1200" b="1" dirty="0">
                <a:solidFill>
                  <a:srgbClr val="00AEEF"/>
                </a:solidFill>
                <a:latin typeface="Alexandria" pitchFamily="2" charset="-78"/>
                <a:cs typeface="Alexandria" pitchFamily="2" charset="-78"/>
              </a:rPr>
              <a:t>الادارة</a:t>
            </a:r>
            <a:endParaRPr lang="en-US" sz="1200" b="1" dirty="0">
              <a:solidFill>
                <a:srgbClr val="00AEEF"/>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716200E5-24C4-4446-9EE8-508577EFE8FC}"/>
              </a:ext>
            </a:extLst>
          </p:cNvPr>
          <p:cNvSpPr txBox="1"/>
          <p:nvPr/>
        </p:nvSpPr>
        <p:spPr>
          <a:xfrm>
            <a:off x="9719189" y="2667737"/>
            <a:ext cx="1640193" cy="923330"/>
          </a:xfrm>
          <a:prstGeom prst="rect">
            <a:avLst/>
          </a:prstGeom>
          <a:noFill/>
        </p:spPr>
        <p:txBody>
          <a:bodyPr wrap="none" rtlCol="0">
            <a:spAutoFit/>
          </a:bodyPr>
          <a:lstStyle/>
          <a:p>
            <a:r>
              <a:rPr lang="ar-SA" b="1" dirty="0">
                <a:solidFill>
                  <a:srgbClr val="00AEEF"/>
                </a:solidFill>
                <a:latin typeface="Alexandria" pitchFamily="2" charset="-78"/>
                <a:cs typeface="Alexandria" pitchFamily="2" charset="-78"/>
              </a:rPr>
              <a:t>جماهير داخلية</a:t>
            </a:r>
          </a:p>
          <a:p>
            <a:endParaRPr lang="ar-SA" b="1" dirty="0">
              <a:solidFill>
                <a:srgbClr val="00AEEF"/>
              </a:solidFill>
              <a:latin typeface="Alexandria" pitchFamily="2" charset="-78"/>
              <a:cs typeface="Alexandria" pitchFamily="2" charset="-78"/>
            </a:endParaRPr>
          </a:p>
          <a:p>
            <a:r>
              <a:rPr lang="ar-SA" b="1" dirty="0">
                <a:latin typeface="Alexandria" pitchFamily="2" charset="-78"/>
                <a:cs typeface="Alexandria" pitchFamily="2" charset="-78"/>
              </a:rPr>
              <a:t>جماهير خارجية</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1582711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798688" y="2166064"/>
            <a:ext cx="10541000" cy="3369449"/>
          </a:xfrm>
          <a:prstGeom prst="rect">
            <a:avLst/>
          </a:prstGeom>
          <a:noFill/>
        </p:spPr>
        <p:txBody>
          <a:bodyPr wrap="square" rtlCol="0">
            <a:spAutoFit/>
          </a:bodyPr>
          <a:lstStyle/>
          <a:p>
            <a:pPr algn="r" rtl="1">
              <a:lnSpc>
                <a:spcPct val="150000"/>
              </a:lnSpc>
            </a:pPr>
            <a:r>
              <a:rPr lang="ar-SA" dirty="0">
                <a:latin typeface="Alexandria" charset="0"/>
                <a:cs typeface="Alexandria" charset="0"/>
              </a:rPr>
              <a:t>الآن </a:t>
            </a:r>
            <a:r>
              <a:rPr lang="ar" dirty="0">
                <a:latin typeface="Alexandria" charset="0"/>
                <a:cs typeface="Alexandria" charset="0"/>
              </a:rPr>
              <a:t>يمكننا أن نستنتج </a:t>
            </a:r>
            <a:r>
              <a:rPr lang="ar" b="1" dirty="0">
                <a:latin typeface="Alexandria" charset="0"/>
                <a:cs typeface="Alexandria" charset="0"/>
              </a:rPr>
              <a:t>الفرق بين أصحاب المصلحة الداخليين والخارجيين</a:t>
            </a:r>
            <a:r>
              <a:rPr lang="ar" dirty="0">
                <a:latin typeface="Alexandria" charset="0"/>
                <a:cs typeface="Alexandria" charset="0"/>
              </a:rPr>
              <a:t>.</a:t>
            </a:r>
          </a:p>
          <a:p>
            <a:pPr algn="r" rtl="1">
              <a:lnSpc>
                <a:spcPct val="150000"/>
              </a:lnSpc>
            </a:pPr>
            <a:endParaRPr lang="ar" dirty="0">
              <a:latin typeface="Alexandria" charset="0"/>
              <a:cs typeface="Alexandria" charset="0"/>
            </a:endParaRPr>
          </a:p>
          <a:p>
            <a:pPr algn="r" rtl="1">
              <a:lnSpc>
                <a:spcPct val="150000"/>
              </a:lnSpc>
            </a:pPr>
            <a:r>
              <a:rPr lang="ar" b="1" dirty="0">
                <a:latin typeface="Alexandria" charset="0"/>
                <a:cs typeface="Alexandria" charset="0"/>
              </a:rPr>
              <a:t>أصحاب المصلحة الداخليون </a:t>
            </a:r>
            <a:r>
              <a:rPr lang="ar" dirty="0">
                <a:latin typeface="Alexandria" charset="0"/>
                <a:cs typeface="Alexandria" charset="0"/>
              </a:rPr>
              <a:t>هم أفراد أو مجموعات داخل منظمة لها مصلحة راسخة في نجاح الأعمال التجارية.</a:t>
            </a:r>
          </a:p>
          <a:p>
            <a:pPr algn="r" rtl="1">
              <a:lnSpc>
                <a:spcPct val="150000"/>
              </a:lnSpc>
            </a:pPr>
            <a:r>
              <a:rPr lang="ar" b="1" dirty="0">
                <a:latin typeface="Alexandria" charset="0"/>
                <a:cs typeface="Alexandria" charset="0"/>
              </a:rPr>
              <a:t>أصحاب المصلحة الخارجيون </a:t>
            </a:r>
            <a:r>
              <a:rPr lang="ar" dirty="0">
                <a:latin typeface="Alexandria" charset="0"/>
                <a:cs typeface="Alexandria" charset="0"/>
              </a:rPr>
              <a:t>هم أفراد أو مجموعات خارج المنظمة الذين لديهم مصلحة في نجاح الشركة.</a:t>
            </a:r>
          </a:p>
          <a:p>
            <a:pPr algn="r" rtl="1">
              <a:lnSpc>
                <a:spcPct val="150000"/>
              </a:lnSpc>
            </a:pPr>
            <a:endParaRPr lang="ar" dirty="0">
              <a:latin typeface="Alexandria" charset="0"/>
              <a:cs typeface="Alexandria" charset="0"/>
            </a:endParaRPr>
          </a:p>
          <a:p>
            <a:pPr algn="r" rtl="1">
              <a:lnSpc>
                <a:spcPct val="150000"/>
              </a:lnSpc>
            </a:pPr>
            <a:r>
              <a:rPr lang="ar" dirty="0">
                <a:latin typeface="Alexandria" charset="0"/>
                <a:cs typeface="Alexandria" charset="0"/>
              </a:rPr>
              <a:t>الفرق الرئيسي بين أصحاب المصلحة الداخليين والخارجيين هو أن أصحاب المصلحة الداخليين لديهم سيطرة مباشرة أكبر، في حين يتمتع أصحاب المصلحة الخارجيون بقدر أكبر من السيطرة غير المباشرة.</a:t>
            </a:r>
            <a:endParaRPr lang="en-US"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05017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dirty="0">
                <a:solidFill>
                  <a:schemeClr val="tx1"/>
                </a:solidFill>
                <a:latin typeface="Alexandria" pitchFamily="2" charset="-78"/>
                <a:cs typeface="Alexandria" pitchFamily="2" charset="-78"/>
              </a:rPr>
              <a:t>لفهم كيفية إدارة أصحاب المصلحة ( الجماهير الداخلية والخارجية) بشكل متبادل ومفيد. لابد  من تحديد أصحاب المصلحة بدقة وتحديد الاحتياجات والأولويات والإجراءات المناسبة. </a:t>
            </a: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سنتناول الخطوات الرئيسية التي ستتيح لك القيام بذلك بشكل صحيح.</a:t>
            </a:r>
            <a:endParaRPr lang="id-ID"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1886927"/>
          </a:xfrm>
          <a:prstGeom prst="rect">
            <a:avLst/>
          </a:prstGeom>
          <a:noFill/>
        </p:spPr>
        <p:txBody>
          <a:bodyPr wrap="square" rtlCol="0">
            <a:spAutoFit/>
          </a:bodyPr>
          <a:lstStyle/>
          <a:p>
            <a:pPr marL="0" algn="r" defTabSz="914400" rtl="1" eaLnBrk="1" latinLnBrk="0" hangingPunct="1">
              <a:lnSpc>
                <a:spcPct val="150000"/>
              </a:lnSpc>
            </a:pPr>
            <a:r>
              <a:rPr lang="ar-SA" sz="2000" b="1" dirty="0">
                <a:solidFill>
                  <a:srgbClr val="00B0F0"/>
                </a:solidFill>
                <a:latin typeface="Alexandria" charset="0"/>
                <a:cs typeface="Alexandria" charset="0"/>
              </a:rPr>
              <a:t>الخطوات اللازمة لممارسي العلاقات العامة </a:t>
            </a:r>
          </a:p>
          <a:p>
            <a:pPr marL="0" algn="r" defTabSz="914400" rtl="1" eaLnBrk="1" latinLnBrk="0" hangingPunct="1">
              <a:lnSpc>
                <a:spcPct val="150000"/>
              </a:lnSpc>
            </a:pPr>
            <a:r>
              <a:rPr lang="ar-SA" sz="2000" b="1" dirty="0">
                <a:solidFill>
                  <a:srgbClr val="00B0F0"/>
                </a:solidFill>
                <a:latin typeface="Alexandria" charset="0"/>
                <a:cs typeface="Alexandria" charset="0"/>
              </a:rPr>
              <a:t>لإدارة مصالح جماهير المؤسسة بممارسات أخلاقية؟ </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ar-SA" sz="3600" b="1" dirty="0">
                <a:solidFill>
                  <a:schemeClr val="bg1"/>
                </a:solidFill>
                <a:latin typeface="Alexandria" charset="0"/>
                <a:cs typeface="Alexandria" charset="0"/>
              </a:rPr>
              <a:t>٣</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p:sp>
      <p:pic>
        <p:nvPicPr>
          <p:cNvPr id="7" name="Picture 6">
            <a:extLst>
              <a:ext uri="{FF2B5EF4-FFF2-40B4-BE49-F238E27FC236}">
                <a16:creationId xmlns:a16="http://schemas.microsoft.com/office/drawing/2014/main" id="{AAA9D86D-E170-DA40-9E9C-7DEE381AB4D7}"/>
              </a:ext>
            </a:extLst>
          </p:cNvPr>
          <p:cNvPicPr>
            <a:picLocks noChangeAspect="1"/>
          </p:cNvPicPr>
          <p:nvPr/>
        </p:nvPicPr>
        <p:blipFill>
          <a:blip r:embed="rId3"/>
          <a:stretch>
            <a:fillRect/>
          </a:stretch>
        </p:blipFill>
        <p:spPr>
          <a:xfrm>
            <a:off x="6089445" y="918041"/>
            <a:ext cx="4968701" cy="2503105"/>
          </a:xfrm>
          <a:prstGeom prst="rect">
            <a:avLst/>
          </a:prstGeom>
        </p:spPr>
      </p:pic>
    </p:spTree>
    <p:extLst>
      <p:ext uri="{BB962C8B-B14F-4D97-AF65-F5344CB8AC3E}">
        <p14:creationId xmlns:p14="http://schemas.microsoft.com/office/powerpoint/2010/main" val="420900151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dirty="0">
                <a:solidFill>
                  <a:schemeClr val="tx1"/>
                </a:solidFill>
                <a:latin typeface="Alexandria" pitchFamily="2" charset="-78"/>
                <a:cs typeface="Alexandria" pitchFamily="2" charset="-78"/>
              </a:rPr>
              <a:t>بعد معرفة الفرق بين أصحاب المصلحة الخارجيين</a:t>
            </a:r>
          </a:p>
          <a:p>
            <a:pPr algn="r" rtl="1">
              <a:lnSpc>
                <a:spcPct val="150000"/>
              </a:lnSpc>
            </a:pPr>
            <a:r>
              <a:rPr lang="ar" dirty="0">
                <a:solidFill>
                  <a:schemeClr val="tx1"/>
                </a:solidFill>
                <a:latin typeface="Alexandria" pitchFamily="2" charset="-78"/>
                <a:cs typeface="Alexandria" pitchFamily="2" charset="-78"/>
              </a:rPr>
              <a:t>والداخليين. يمكن بسهولة تحديد كل منهم حتي </a:t>
            </a:r>
          </a:p>
          <a:p>
            <a:pPr algn="r" rtl="1">
              <a:lnSpc>
                <a:spcPct val="150000"/>
              </a:lnSpc>
            </a:pPr>
            <a:r>
              <a:rPr lang="ar" dirty="0">
                <a:solidFill>
                  <a:schemeClr val="tx1"/>
                </a:solidFill>
                <a:latin typeface="Alexandria" pitchFamily="2" charset="-78"/>
                <a:cs typeface="Alexandria" pitchFamily="2" charset="-78"/>
              </a:rPr>
              <a:t>يمكن إدارة كل منهم بممارسات واتصالات </a:t>
            </a:r>
          </a:p>
          <a:p>
            <a:pPr algn="r" rtl="1">
              <a:lnSpc>
                <a:spcPct val="150000"/>
              </a:lnSpc>
            </a:pPr>
            <a:r>
              <a:rPr lang="ar" dirty="0">
                <a:solidFill>
                  <a:schemeClr val="tx1"/>
                </a:solidFill>
                <a:latin typeface="Alexandria" pitchFamily="2" charset="-78"/>
                <a:cs typeface="Alexandria" pitchFamily="2" charset="-78"/>
              </a:rPr>
              <a:t>مناسبة واخلاقية.</a:t>
            </a:r>
            <a:endParaRPr lang="en-US" dirty="0">
              <a:solidFill>
                <a:schemeClr val="tx1"/>
              </a:solidFill>
              <a:latin typeface="Alexandria" pitchFamily="2" charset="-78"/>
              <a:cs typeface="Alexandria" pitchFamily="2" charset="-78"/>
            </a:endParaRPr>
          </a:p>
        </p:txBody>
      </p:sp>
      <p:sp>
        <p:nvSpPr>
          <p:cNvPr id="3" name="TextBox 2"/>
          <p:cNvSpPr txBox="1"/>
          <p:nvPr/>
        </p:nvSpPr>
        <p:spPr>
          <a:xfrm>
            <a:off x="4813894" y="1019069"/>
            <a:ext cx="6321134" cy="400110"/>
          </a:xfrm>
          <a:prstGeom prst="rect">
            <a:avLst/>
          </a:prstGeom>
          <a:noFill/>
        </p:spPr>
        <p:txBody>
          <a:bodyPr wrap="square" rtlCol="0">
            <a:spAutoFit/>
          </a:bodyPr>
          <a:lstStyle/>
          <a:p>
            <a:pPr algn="r" rtl="1"/>
            <a:r>
              <a:rPr lang="ar-SA" sz="2000" b="1" dirty="0">
                <a:latin typeface="Alexandria" charset="0"/>
                <a:cs typeface="Alexandria" charset="0"/>
              </a:rPr>
              <a:t>١- تحديد جماهير المؤسسة ( الداخلية والخارجية)</a:t>
            </a:r>
            <a:endParaRPr lang="en-US" sz="2000" b="1" dirty="0">
              <a:latin typeface="Alexandria" charset="0"/>
              <a:cs typeface="Alexandria"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pic>
        <p:nvPicPr>
          <p:cNvPr id="11" name="Picture Placeholder 10">
            <a:extLst>
              <a:ext uri="{FF2B5EF4-FFF2-40B4-BE49-F238E27FC236}">
                <a16:creationId xmlns:a16="http://schemas.microsoft.com/office/drawing/2014/main" id="{3F2CBD4D-899F-2E43-BB79-55847EA2372B}"/>
              </a:ext>
            </a:extLst>
          </p:cNvPr>
          <p:cNvPicPr>
            <a:picLocks noGrp="1" noChangeAspect="1"/>
          </p:cNvPicPr>
          <p:nvPr>
            <p:ph type="pic" sz="quarter" idx="10"/>
          </p:nvPr>
        </p:nvPicPr>
        <p:blipFill>
          <a:blip r:embed="rId3"/>
          <a:srcRect t="14988" b="14988"/>
          <a:stretch>
            <a:fillRect/>
          </a:stretch>
        </p:blipFill>
        <p:spPr>
          <a:xfrm>
            <a:off x="676272" y="1719000"/>
            <a:ext cx="5593222" cy="3243926"/>
          </a:xfrm>
          <a:prstGeom prst="rect">
            <a:avLst/>
          </a:prstGeom>
        </p:spPr>
      </p:pic>
    </p:spTree>
    <p:extLst>
      <p:ext uri="{BB962C8B-B14F-4D97-AF65-F5344CB8AC3E}">
        <p14:creationId xmlns:p14="http://schemas.microsoft.com/office/powerpoint/2010/main" val="3418029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dirty="0">
                <a:solidFill>
                  <a:schemeClr val="tx1"/>
                </a:solidFill>
                <a:latin typeface="Alexandria" pitchFamily="2" charset="-78"/>
                <a:cs typeface="Alexandria" pitchFamily="2" charset="-78"/>
              </a:rPr>
              <a:t>بعد معرفة الفرق بين أصحاب المصلحة الخارجيين والداخليين. </a:t>
            </a:r>
          </a:p>
          <a:p>
            <a:pPr algn="r" rtl="1">
              <a:lnSpc>
                <a:spcPct val="150000"/>
              </a:lnSpc>
            </a:pPr>
            <a:r>
              <a:rPr lang="ar" dirty="0">
                <a:solidFill>
                  <a:schemeClr val="tx1"/>
                </a:solidFill>
                <a:latin typeface="Alexandria" pitchFamily="2" charset="-78"/>
                <a:cs typeface="Alexandria" pitchFamily="2" charset="-78"/>
              </a:rPr>
              <a:t>يمكن بسهولة </a:t>
            </a:r>
            <a:r>
              <a:rPr lang="ar" b="1" dirty="0">
                <a:solidFill>
                  <a:schemeClr val="tx1"/>
                </a:solidFill>
                <a:latin typeface="Alexandria" pitchFamily="2" charset="-78"/>
                <a:cs typeface="Alexandria" pitchFamily="2" charset="-78"/>
              </a:rPr>
              <a:t>تحديد أهمية كل منهم </a:t>
            </a:r>
            <a:r>
              <a:rPr lang="ar" dirty="0">
                <a:solidFill>
                  <a:schemeClr val="tx1"/>
                </a:solidFill>
                <a:latin typeface="Alexandria" pitchFamily="2" charset="-78"/>
                <a:cs typeface="Alexandria" pitchFamily="2" charset="-78"/>
              </a:rPr>
              <a:t>حتي يمكن إدارة </a:t>
            </a:r>
          </a:p>
          <a:p>
            <a:pPr algn="r" rtl="1">
              <a:lnSpc>
                <a:spcPct val="150000"/>
              </a:lnSpc>
            </a:pPr>
            <a:r>
              <a:rPr lang="ar" dirty="0">
                <a:solidFill>
                  <a:schemeClr val="tx1"/>
                </a:solidFill>
                <a:latin typeface="Alexandria" pitchFamily="2" charset="-78"/>
                <a:cs typeface="Alexandria" pitchFamily="2" charset="-78"/>
              </a:rPr>
              <a:t>مصالح واتصالات كل جمهور والممارسات المناسبة والأخلاقية. </a:t>
            </a:r>
            <a:endParaRPr lang="en-US" dirty="0">
              <a:solidFill>
                <a:schemeClr val="tx1"/>
              </a:solidFill>
              <a:latin typeface="Alexandria" pitchFamily="2" charset="-78"/>
              <a:cs typeface="Alexandria" pitchFamily="2" charset="-78"/>
            </a:endParaRPr>
          </a:p>
        </p:txBody>
      </p:sp>
      <p:sp>
        <p:nvSpPr>
          <p:cNvPr id="3" name="TextBox 2"/>
          <p:cNvSpPr txBox="1"/>
          <p:nvPr/>
        </p:nvSpPr>
        <p:spPr>
          <a:xfrm>
            <a:off x="2802195" y="1019069"/>
            <a:ext cx="8332834" cy="400110"/>
          </a:xfrm>
          <a:prstGeom prst="rect">
            <a:avLst/>
          </a:prstGeom>
          <a:noFill/>
        </p:spPr>
        <p:txBody>
          <a:bodyPr wrap="square" rtlCol="0">
            <a:spAutoFit/>
          </a:bodyPr>
          <a:lstStyle/>
          <a:p>
            <a:pPr algn="r" rtl="1"/>
            <a:r>
              <a:rPr lang="ar-SA" sz="2000" b="1" dirty="0">
                <a:latin typeface="Alexandria" charset="0"/>
                <a:cs typeface="Alexandria" charset="0"/>
              </a:rPr>
              <a:t>٢- تحديد درجة أهمية الجماهير (أصحاب المصالح الداخلية والخارجية)</a:t>
            </a:r>
            <a:endParaRPr lang="en-US" sz="20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pic>
        <p:nvPicPr>
          <p:cNvPr id="6" name="Picture 5">
            <a:extLst>
              <a:ext uri="{FF2B5EF4-FFF2-40B4-BE49-F238E27FC236}">
                <a16:creationId xmlns:a16="http://schemas.microsoft.com/office/drawing/2014/main" id="{D0A9E863-EF08-B040-B2F5-A1350A9C05CB}"/>
              </a:ext>
            </a:extLst>
          </p:cNvPr>
          <p:cNvPicPr>
            <a:picLocks noChangeAspect="1"/>
          </p:cNvPicPr>
          <p:nvPr/>
        </p:nvPicPr>
        <p:blipFill>
          <a:blip r:embed="rId3"/>
          <a:stretch>
            <a:fillRect/>
          </a:stretch>
        </p:blipFill>
        <p:spPr>
          <a:xfrm>
            <a:off x="617279" y="1699138"/>
            <a:ext cx="4504912" cy="3020346"/>
          </a:xfrm>
          <a:prstGeom prst="rect">
            <a:avLst/>
          </a:prstGeom>
        </p:spPr>
      </p:pic>
    </p:spTree>
    <p:extLst>
      <p:ext uri="{BB962C8B-B14F-4D97-AF65-F5344CB8AC3E}">
        <p14:creationId xmlns:p14="http://schemas.microsoft.com/office/powerpoint/2010/main" val="344809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dirty="0">
                <a:solidFill>
                  <a:schemeClr val="tx1"/>
                </a:solidFill>
                <a:latin typeface="Alexandria" pitchFamily="2" charset="-78"/>
                <a:cs typeface="Alexandria" pitchFamily="2" charset="-78"/>
              </a:rPr>
              <a:t>ولتحديد أهمية كل جمهور لابد من الإجابة على الأسئلة التالية:</a:t>
            </a:r>
          </a:p>
          <a:p>
            <a:pPr algn="r" rtl="1">
              <a:lnSpc>
                <a:spcPct val="150000"/>
              </a:lnSpc>
            </a:pPr>
            <a:r>
              <a:rPr lang="ar" dirty="0">
                <a:solidFill>
                  <a:schemeClr val="tx1"/>
                </a:solidFill>
                <a:latin typeface="Alexandria" pitchFamily="2" charset="-78"/>
                <a:cs typeface="Alexandria" pitchFamily="2" charset="-78"/>
              </a:rPr>
              <a:t>- ما هي المشاكل التي تؤثر على كل أصحاب المصلحة؟ هل تسعى الاستراتيجية/المشروع إلى معالجتها أو التخفيف منها؟</a:t>
            </a:r>
          </a:p>
          <a:p>
            <a:pPr algn="r" rtl="1">
              <a:lnSpc>
                <a:spcPct val="150000"/>
              </a:lnSpc>
            </a:pPr>
            <a:r>
              <a:rPr lang="ar" dirty="0">
                <a:solidFill>
                  <a:schemeClr val="tx1"/>
                </a:solidFill>
                <a:latin typeface="Alexandria" pitchFamily="2" charset="-78"/>
                <a:cs typeface="Alexandria" pitchFamily="2" charset="-78"/>
              </a:rPr>
              <a:t>- لأي من أصحاب المصلحة تعطي الإستراتيجية/المشروع الأولوية لتلبية احتياجاتهم واهتماماتهم وتوقعاتهم؟</a:t>
            </a:r>
          </a:p>
          <a:p>
            <a:pPr algn="r" rtl="1">
              <a:lnSpc>
                <a:spcPct val="150000"/>
              </a:lnSpc>
            </a:pPr>
            <a:r>
              <a:rPr lang="ar" dirty="0">
                <a:solidFill>
                  <a:schemeClr val="tx1"/>
                </a:solidFill>
                <a:latin typeface="Alexandria" pitchFamily="2" charset="-78"/>
                <a:cs typeface="Alexandria" pitchFamily="2" charset="-78"/>
              </a:rPr>
              <a:t>ما هي مصالح أصحاب المصلحة التي تتلاقى بشكل وثيق مع أهداف الاستراتيجية/المشروع؟</a:t>
            </a: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3083376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sz="1600" dirty="0">
                <a:solidFill>
                  <a:schemeClr val="tx1"/>
                </a:solidFill>
                <a:latin typeface="Alexandria" pitchFamily="2" charset="-78"/>
                <a:cs typeface="Alexandria" pitchFamily="2" charset="-78"/>
              </a:rPr>
              <a:t>بناء مصفوفة تأثير أصحاب المصلحة والأهمية، </a:t>
            </a:r>
          </a:p>
          <a:p>
            <a:pPr algn="r" rtl="1">
              <a:lnSpc>
                <a:spcPct val="150000"/>
              </a:lnSpc>
            </a:pPr>
            <a:r>
              <a:rPr lang="ar" sz="1600" dirty="0">
                <a:solidFill>
                  <a:schemeClr val="tx1"/>
                </a:solidFill>
                <a:latin typeface="Alexandria" pitchFamily="2" charset="-78"/>
                <a:cs typeface="Alexandria" pitchFamily="2" charset="-78"/>
              </a:rPr>
              <a:t>والتي ستساعدك على تصور مكانهم في التسلسل الهرمي</a:t>
            </a:r>
          </a:p>
          <a:p>
            <a:pPr algn="r" rtl="1">
              <a:lnSpc>
                <a:spcPct val="150000"/>
              </a:lnSpc>
            </a:pPr>
            <a:r>
              <a:rPr lang="ar" sz="1600" dirty="0">
                <a:solidFill>
                  <a:schemeClr val="tx1"/>
                </a:solidFill>
                <a:latin typeface="Alexandria" pitchFamily="2" charset="-78"/>
                <a:cs typeface="Alexandria" pitchFamily="2" charset="-78"/>
              </a:rPr>
              <a:t>واختيار أفضل نموذج للتفاعل معهم.</a:t>
            </a:r>
          </a:p>
          <a:p>
            <a:pPr algn="r" rtl="1">
              <a:lnSpc>
                <a:spcPct val="150000"/>
              </a:lnSpc>
            </a:pPr>
            <a:r>
              <a:rPr lang="ar" sz="1600" b="1" dirty="0">
                <a:solidFill>
                  <a:schemeClr val="tx1"/>
                </a:solidFill>
                <a:latin typeface="Alexandria" pitchFamily="2" charset="-78"/>
                <a:cs typeface="Alexandria" pitchFamily="2" charset="-78"/>
              </a:rPr>
              <a:t>مربع ١ </a:t>
            </a:r>
            <a:r>
              <a:rPr lang="ar" sz="1600" dirty="0">
                <a:solidFill>
                  <a:schemeClr val="tx1"/>
                </a:solidFill>
                <a:latin typeface="Alexandria" pitchFamily="2" charset="-78"/>
                <a:cs typeface="Alexandria" pitchFamily="2" charset="-78"/>
              </a:rPr>
              <a:t>: أصحاب المصلحة الذين يتمتعون بدرجة عالية من</a:t>
            </a:r>
          </a:p>
          <a:p>
            <a:pPr algn="r" rtl="1">
              <a:lnSpc>
                <a:spcPct val="150000"/>
              </a:lnSpc>
            </a:pPr>
            <a:r>
              <a:rPr lang="ar" sz="1600" dirty="0">
                <a:solidFill>
                  <a:schemeClr val="tx1"/>
                </a:solidFill>
                <a:latin typeface="Alexandria" pitchFamily="2" charset="-78"/>
                <a:cs typeface="Alexandria" pitchFamily="2" charset="-78"/>
              </a:rPr>
              <a:t> التأثير والأهمية، مثل مجلس الإدارة.</a:t>
            </a:r>
          </a:p>
          <a:p>
            <a:pPr algn="r" rtl="1">
              <a:lnSpc>
                <a:spcPct val="150000"/>
              </a:lnSpc>
            </a:pPr>
            <a:r>
              <a:rPr lang="ar" sz="1600" b="1" dirty="0">
                <a:solidFill>
                  <a:schemeClr val="tx1"/>
                </a:solidFill>
                <a:latin typeface="Alexandria" pitchFamily="2" charset="-78"/>
                <a:cs typeface="Alexandria" pitchFamily="2" charset="-78"/>
              </a:rPr>
              <a:t>مربع ٢</a:t>
            </a:r>
            <a:r>
              <a:rPr lang="ar" sz="1600" dirty="0">
                <a:solidFill>
                  <a:schemeClr val="tx1"/>
                </a:solidFill>
                <a:latin typeface="Alexandria" pitchFamily="2" charset="-78"/>
                <a:cs typeface="Alexandria" pitchFamily="2" charset="-78"/>
              </a:rPr>
              <a:t>: أصحاب المصلحة الذين يتمتعون بدرجة عالية من</a:t>
            </a:r>
          </a:p>
          <a:p>
            <a:pPr algn="r" rtl="1">
              <a:lnSpc>
                <a:spcPct val="150000"/>
              </a:lnSpc>
            </a:pPr>
            <a:r>
              <a:rPr lang="ar" sz="1600" dirty="0">
                <a:solidFill>
                  <a:schemeClr val="tx1"/>
                </a:solidFill>
                <a:latin typeface="Alexandria" pitchFamily="2" charset="-78"/>
                <a:cs typeface="Alexandria" pitchFamily="2" charset="-78"/>
              </a:rPr>
              <a:t>الأهمية ولكن تأثيرهم منخفض، مثل الموظفين العاديين أو المستثمرين.</a:t>
            </a:r>
          </a:p>
          <a:p>
            <a:pPr algn="r" rtl="1">
              <a:lnSpc>
                <a:spcPct val="150000"/>
              </a:lnSpc>
            </a:pPr>
            <a:r>
              <a:rPr lang="ar" sz="1600" b="1" dirty="0">
                <a:solidFill>
                  <a:schemeClr val="tx1"/>
                </a:solidFill>
                <a:latin typeface="Alexandria" pitchFamily="2" charset="-78"/>
                <a:cs typeface="Alexandria" pitchFamily="2" charset="-78"/>
              </a:rPr>
              <a:t>مربع ٣: </a:t>
            </a:r>
            <a:r>
              <a:rPr lang="ar" sz="1600" dirty="0">
                <a:solidFill>
                  <a:schemeClr val="tx1"/>
                </a:solidFill>
                <a:latin typeface="Alexandria" pitchFamily="2" charset="-78"/>
                <a:cs typeface="Alexandria" pitchFamily="2" charset="-78"/>
              </a:rPr>
              <a:t>أصحاب المصلحة ذوي الأهمية والتأثير المنخفض، مثل الموردين.</a:t>
            </a:r>
          </a:p>
          <a:p>
            <a:pPr algn="r" rtl="1">
              <a:lnSpc>
                <a:spcPct val="150000"/>
              </a:lnSpc>
            </a:pPr>
            <a:r>
              <a:rPr lang="ar" sz="1600" b="1" dirty="0">
                <a:solidFill>
                  <a:schemeClr val="tx1"/>
                </a:solidFill>
                <a:latin typeface="Alexandria" pitchFamily="2" charset="-78"/>
                <a:cs typeface="Alexandria" pitchFamily="2" charset="-78"/>
              </a:rPr>
              <a:t>مربع ٤ </a:t>
            </a:r>
            <a:r>
              <a:rPr lang="ar" sz="1600" dirty="0">
                <a:solidFill>
                  <a:schemeClr val="tx1"/>
                </a:solidFill>
                <a:latin typeface="Alexandria" pitchFamily="2" charset="-78"/>
                <a:cs typeface="Alexandria" pitchFamily="2" charset="-78"/>
              </a:rPr>
              <a:t>: أصحاب المصلحة الذين يتمتعون بدرجة عالية من التأثير ولكن بأهمية منخفضة. على سبيل المثال، في بعض الحالات، قد تكون الحكومة أو المجتمعات المحلية</a:t>
            </a:r>
            <a:endParaRPr lang="en-US" sz="1600" dirty="0">
              <a:solidFill>
                <a:schemeClr val="tx1"/>
              </a:solidFill>
              <a:latin typeface="Alexandria" pitchFamily="2" charset="-78"/>
              <a:cs typeface="Alexandria" pitchFamily="2" charset="-78"/>
            </a:endParaRPr>
          </a:p>
        </p:txBody>
      </p:sp>
      <p:sp>
        <p:nvSpPr>
          <p:cNvPr id="3" name="TextBox 2"/>
          <p:cNvSpPr txBox="1"/>
          <p:nvPr/>
        </p:nvSpPr>
        <p:spPr>
          <a:xfrm>
            <a:off x="2802195" y="1019069"/>
            <a:ext cx="8332834" cy="400110"/>
          </a:xfrm>
          <a:prstGeom prst="rect">
            <a:avLst/>
          </a:prstGeom>
          <a:noFill/>
        </p:spPr>
        <p:txBody>
          <a:bodyPr wrap="square" rtlCol="0">
            <a:spAutoFit/>
          </a:bodyPr>
          <a:lstStyle/>
          <a:p>
            <a:pPr algn="r" rtl="1"/>
            <a:r>
              <a:rPr lang="ar-SA" sz="2000" b="1" dirty="0">
                <a:latin typeface="Alexandria" charset="0"/>
                <a:cs typeface="Alexandria" charset="0"/>
              </a:rPr>
              <a:t>٣- بناء مصفوفة لتأثير وأهمية أصحاب المصلحة</a:t>
            </a:r>
            <a:endParaRPr lang="en-US" sz="20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pic>
        <p:nvPicPr>
          <p:cNvPr id="2" name="Picture 1">
            <a:extLst>
              <a:ext uri="{FF2B5EF4-FFF2-40B4-BE49-F238E27FC236}">
                <a16:creationId xmlns:a16="http://schemas.microsoft.com/office/drawing/2014/main" id="{788F2AA1-4929-D54C-A33F-0C9DCF41644B}"/>
              </a:ext>
            </a:extLst>
          </p:cNvPr>
          <p:cNvPicPr>
            <a:picLocks noChangeAspect="1"/>
          </p:cNvPicPr>
          <p:nvPr/>
        </p:nvPicPr>
        <p:blipFill>
          <a:blip r:embed="rId3"/>
          <a:stretch>
            <a:fillRect/>
          </a:stretch>
        </p:blipFill>
        <p:spPr>
          <a:xfrm>
            <a:off x="665921" y="1706636"/>
            <a:ext cx="5491256" cy="3122479"/>
          </a:xfrm>
          <a:prstGeom prst="rect">
            <a:avLst/>
          </a:prstGeom>
        </p:spPr>
      </p:pic>
      <p:sp>
        <p:nvSpPr>
          <p:cNvPr id="5" name="TextBox 4">
            <a:extLst>
              <a:ext uri="{FF2B5EF4-FFF2-40B4-BE49-F238E27FC236}">
                <a16:creationId xmlns:a16="http://schemas.microsoft.com/office/drawing/2014/main" id="{0BC99C01-0CA9-3142-9F65-FA65033DABF0}"/>
              </a:ext>
            </a:extLst>
          </p:cNvPr>
          <p:cNvSpPr txBox="1"/>
          <p:nvPr/>
        </p:nvSpPr>
        <p:spPr>
          <a:xfrm>
            <a:off x="2448230" y="1710816"/>
            <a:ext cx="2035278" cy="307777"/>
          </a:xfrm>
          <a:prstGeom prst="rect">
            <a:avLst/>
          </a:prstGeom>
          <a:solidFill>
            <a:schemeClr val="bg2"/>
          </a:solidFill>
        </p:spPr>
        <p:txBody>
          <a:bodyPr wrap="square" rtlCol="0">
            <a:spAutoFit/>
          </a:bodyPr>
          <a:lstStyle/>
          <a:p>
            <a:pPr algn="ctr"/>
            <a:r>
              <a:rPr lang="ar-SA" sz="1400" b="1" dirty="0">
                <a:solidFill>
                  <a:srgbClr val="FF0000"/>
                </a:solidFill>
                <a:latin typeface="Alexandria" pitchFamily="2" charset="-78"/>
                <a:cs typeface="Alexandria" pitchFamily="2" charset="-78"/>
              </a:rPr>
              <a:t>التأثير</a:t>
            </a:r>
            <a:endParaRPr lang="en-US" sz="1400" b="1" dirty="0">
              <a:solidFill>
                <a:srgbClr val="FF0000"/>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030B65D7-226F-CA45-9365-C4A98D063F9B}"/>
              </a:ext>
            </a:extLst>
          </p:cNvPr>
          <p:cNvSpPr txBox="1"/>
          <p:nvPr/>
        </p:nvSpPr>
        <p:spPr>
          <a:xfrm>
            <a:off x="3182769" y="2018593"/>
            <a:ext cx="665567" cy="307777"/>
          </a:xfrm>
          <a:prstGeom prst="rect">
            <a:avLst/>
          </a:prstGeom>
          <a:solidFill>
            <a:schemeClr val="bg2"/>
          </a:solidFill>
        </p:spPr>
        <p:txBody>
          <a:bodyPr wrap="none" rtlCol="0">
            <a:spAutoFit/>
          </a:bodyPr>
          <a:lstStyle/>
          <a:p>
            <a:r>
              <a:rPr lang="ar-SA" sz="1400" b="1" dirty="0">
                <a:latin typeface="Alexandria" pitchFamily="2" charset="-78"/>
                <a:cs typeface="Alexandria" pitchFamily="2" charset="-78"/>
              </a:rPr>
              <a:t>مرتفع</a:t>
            </a:r>
            <a:endParaRPr lang="en-US" sz="14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399D87BD-4EFC-8A4E-9D4B-565F6B6868C9}"/>
              </a:ext>
            </a:extLst>
          </p:cNvPr>
          <p:cNvSpPr txBox="1"/>
          <p:nvPr/>
        </p:nvSpPr>
        <p:spPr>
          <a:xfrm>
            <a:off x="3126659" y="4380275"/>
            <a:ext cx="877163" cy="307777"/>
          </a:xfrm>
          <a:prstGeom prst="rect">
            <a:avLst/>
          </a:prstGeom>
          <a:solidFill>
            <a:schemeClr val="bg2"/>
          </a:solidFill>
        </p:spPr>
        <p:txBody>
          <a:bodyPr wrap="none" rtlCol="0">
            <a:spAutoFit/>
          </a:bodyPr>
          <a:lstStyle/>
          <a:p>
            <a:r>
              <a:rPr lang="ar-SA" sz="1400" b="1" dirty="0">
                <a:latin typeface="Alexandria" pitchFamily="2" charset="-78"/>
                <a:cs typeface="Alexandria" pitchFamily="2" charset="-78"/>
              </a:rPr>
              <a:t>منخفض</a:t>
            </a:r>
            <a:endParaRPr lang="en-US" sz="1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52426F3E-D943-DF4D-9D9D-06F08F46F8A3}"/>
              </a:ext>
            </a:extLst>
          </p:cNvPr>
          <p:cNvSpPr txBox="1"/>
          <p:nvPr/>
        </p:nvSpPr>
        <p:spPr>
          <a:xfrm>
            <a:off x="4645747" y="2934930"/>
            <a:ext cx="1401091" cy="307777"/>
          </a:xfrm>
          <a:prstGeom prst="rect">
            <a:avLst/>
          </a:prstGeom>
          <a:solidFill>
            <a:schemeClr val="bg2"/>
          </a:solidFill>
        </p:spPr>
        <p:txBody>
          <a:bodyPr wrap="square" rtlCol="0">
            <a:spAutoFit/>
          </a:bodyPr>
          <a:lstStyle/>
          <a:p>
            <a:pPr algn="ctr"/>
            <a:r>
              <a:rPr lang="ar-SA" sz="1400" b="1" dirty="0">
                <a:solidFill>
                  <a:srgbClr val="FF0000"/>
                </a:solidFill>
                <a:latin typeface="Alexandria" pitchFamily="2" charset="-78"/>
                <a:cs typeface="Alexandria" pitchFamily="2" charset="-78"/>
              </a:rPr>
              <a:t>الأهمية</a:t>
            </a:r>
            <a:endParaRPr lang="en-US" sz="1400" b="1"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31664FBF-0B6F-7945-8C81-B3829C80C7A6}"/>
              </a:ext>
            </a:extLst>
          </p:cNvPr>
          <p:cNvSpPr txBox="1"/>
          <p:nvPr/>
        </p:nvSpPr>
        <p:spPr>
          <a:xfrm>
            <a:off x="1356856" y="3234360"/>
            <a:ext cx="958639" cy="307777"/>
          </a:xfrm>
          <a:prstGeom prst="rect">
            <a:avLst/>
          </a:prstGeom>
          <a:solidFill>
            <a:schemeClr val="bg2"/>
          </a:solidFill>
        </p:spPr>
        <p:txBody>
          <a:bodyPr wrap="square" rtlCol="0">
            <a:spAutoFit/>
          </a:bodyPr>
          <a:lstStyle/>
          <a:p>
            <a:r>
              <a:rPr lang="ar-SA" sz="1400" b="1" dirty="0">
                <a:latin typeface="Alexandria" pitchFamily="2" charset="-78"/>
                <a:cs typeface="Alexandria" pitchFamily="2" charset="-78"/>
              </a:rPr>
              <a:t>منخفضة</a:t>
            </a:r>
            <a:endParaRPr lang="en-US" sz="1400" b="1"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F93B1B84-04D2-1E43-9CF4-69B4852C78BD}"/>
              </a:ext>
            </a:extLst>
          </p:cNvPr>
          <p:cNvSpPr txBox="1"/>
          <p:nvPr/>
        </p:nvSpPr>
        <p:spPr>
          <a:xfrm>
            <a:off x="4909148" y="3251634"/>
            <a:ext cx="785793" cy="307777"/>
          </a:xfrm>
          <a:prstGeom prst="rect">
            <a:avLst/>
          </a:prstGeom>
          <a:solidFill>
            <a:schemeClr val="bg2"/>
          </a:solidFill>
        </p:spPr>
        <p:txBody>
          <a:bodyPr wrap="none" rtlCol="0">
            <a:spAutoFit/>
          </a:bodyPr>
          <a:lstStyle/>
          <a:p>
            <a:r>
              <a:rPr lang="ar-SA" sz="1400" b="1" dirty="0">
                <a:latin typeface="Alexandria" pitchFamily="2" charset="-78"/>
                <a:cs typeface="Alexandria" pitchFamily="2" charset="-78"/>
              </a:rPr>
              <a:t>مرتفعة</a:t>
            </a:r>
            <a:endParaRPr lang="en-US" sz="1400" b="1"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6D25F0F0-85CC-B04A-BFE4-F3E63F8469A0}"/>
              </a:ext>
            </a:extLst>
          </p:cNvPr>
          <p:cNvSpPr txBox="1"/>
          <p:nvPr/>
        </p:nvSpPr>
        <p:spPr>
          <a:xfrm>
            <a:off x="4131981" y="2559065"/>
            <a:ext cx="1263487" cy="307777"/>
          </a:xfrm>
          <a:prstGeom prst="rect">
            <a:avLst/>
          </a:prstGeom>
          <a:solidFill>
            <a:schemeClr val="bg2"/>
          </a:solidFill>
        </p:spPr>
        <p:txBody>
          <a:bodyPr wrap="none" rtlCol="0">
            <a:spAutoFit/>
          </a:bodyPr>
          <a:lstStyle/>
          <a:p>
            <a:r>
              <a:rPr lang="ar-SA" sz="1400" b="1" dirty="0">
                <a:latin typeface="Alexandria" pitchFamily="2" charset="-78"/>
                <a:cs typeface="Alexandria" pitchFamily="2" charset="-78"/>
              </a:rPr>
              <a:t>مجلس الادارة</a:t>
            </a:r>
            <a:endParaRPr lang="en-US" sz="1400" b="1"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498F08CF-EE64-FE43-A8E4-BADCFE1FC6BD}"/>
              </a:ext>
            </a:extLst>
          </p:cNvPr>
          <p:cNvSpPr txBox="1"/>
          <p:nvPr/>
        </p:nvSpPr>
        <p:spPr>
          <a:xfrm>
            <a:off x="4183794" y="3719271"/>
            <a:ext cx="1162498" cy="523220"/>
          </a:xfrm>
          <a:prstGeom prst="rect">
            <a:avLst/>
          </a:prstGeom>
          <a:solidFill>
            <a:schemeClr val="bg2"/>
          </a:solidFill>
        </p:spPr>
        <p:txBody>
          <a:bodyPr wrap="none" rtlCol="0">
            <a:spAutoFit/>
          </a:bodyPr>
          <a:lstStyle/>
          <a:p>
            <a:r>
              <a:rPr lang="ar-SA" sz="1400" b="1" dirty="0">
                <a:latin typeface="Alexandria" pitchFamily="2" charset="-78"/>
                <a:cs typeface="Alexandria" pitchFamily="2" charset="-78"/>
              </a:rPr>
              <a:t>الموظفون</a:t>
            </a:r>
          </a:p>
          <a:p>
            <a:r>
              <a:rPr lang="ar-SA" sz="1400" b="1" dirty="0">
                <a:latin typeface="Alexandria" pitchFamily="2" charset="-78"/>
                <a:cs typeface="Alexandria" pitchFamily="2" charset="-78"/>
              </a:rPr>
              <a:t>المستثمرون</a:t>
            </a:r>
            <a:endParaRPr lang="en-US" sz="1400" b="1"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C48D8238-27C9-544C-930A-7D4726CE60C3}"/>
              </a:ext>
            </a:extLst>
          </p:cNvPr>
          <p:cNvSpPr txBox="1"/>
          <p:nvPr/>
        </p:nvSpPr>
        <p:spPr>
          <a:xfrm>
            <a:off x="1270429" y="2457419"/>
            <a:ext cx="1505540" cy="523220"/>
          </a:xfrm>
          <a:prstGeom prst="rect">
            <a:avLst/>
          </a:prstGeom>
          <a:solidFill>
            <a:schemeClr val="bg2"/>
          </a:solidFill>
        </p:spPr>
        <p:txBody>
          <a:bodyPr wrap="none" rtlCol="0">
            <a:spAutoFit/>
          </a:bodyPr>
          <a:lstStyle/>
          <a:p>
            <a:pPr algn="ctr"/>
            <a:r>
              <a:rPr lang="ar-SA" sz="1400" b="1" dirty="0">
                <a:latin typeface="Alexandria" pitchFamily="2" charset="-78"/>
                <a:cs typeface="Alexandria" pitchFamily="2" charset="-78"/>
              </a:rPr>
              <a:t>الحكومة</a:t>
            </a:r>
          </a:p>
          <a:p>
            <a:pPr algn="ctr"/>
            <a:r>
              <a:rPr lang="ar-SA" sz="1400" b="1" dirty="0">
                <a:latin typeface="Alexandria" pitchFamily="2" charset="-78"/>
                <a:cs typeface="Alexandria" pitchFamily="2" charset="-78"/>
              </a:rPr>
              <a:t>المجتمع المحلي</a:t>
            </a:r>
            <a:endParaRPr lang="en-US" sz="1400" b="1"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B0072E79-7EC7-0542-AF2B-CCDB505D08E1}"/>
              </a:ext>
            </a:extLst>
          </p:cNvPr>
          <p:cNvSpPr txBox="1"/>
          <p:nvPr/>
        </p:nvSpPr>
        <p:spPr>
          <a:xfrm>
            <a:off x="1855524" y="3793689"/>
            <a:ext cx="920445" cy="307777"/>
          </a:xfrm>
          <a:prstGeom prst="rect">
            <a:avLst/>
          </a:prstGeom>
          <a:solidFill>
            <a:schemeClr val="bg2"/>
          </a:solidFill>
        </p:spPr>
        <p:txBody>
          <a:bodyPr wrap="none" rtlCol="0">
            <a:spAutoFit/>
          </a:bodyPr>
          <a:lstStyle/>
          <a:p>
            <a:r>
              <a:rPr lang="ar-SA" sz="1400" b="1" dirty="0">
                <a:latin typeface="Alexandria" pitchFamily="2" charset="-78"/>
                <a:cs typeface="Alexandria" pitchFamily="2" charset="-78"/>
              </a:rPr>
              <a:t>الموردون</a:t>
            </a:r>
            <a:endParaRPr lang="en-US" sz="1400" b="1" dirty="0">
              <a:latin typeface="Alexandria" pitchFamily="2" charset="-78"/>
              <a:cs typeface="Alexandria" pitchFamily="2" charset="-78"/>
            </a:endParaRPr>
          </a:p>
        </p:txBody>
      </p:sp>
    </p:spTree>
    <p:extLst>
      <p:ext uri="{BB962C8B-B14F-4D97-AF65-F5344CB8AC3E}">
        <p14:creationId xmlns:p14="http://schemas.microsoft.com/office/powerpoint/2010/main" val="279133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ومع ذلك، من المهم ملاحظة أن </a:t>
            </a:r>
            <a:r>
              <a:rPr lang="ar-SA" sz="1600" dirty="0">
                <a:solidFill>
                  <a:schemeClr val="tx1"/>
                </a:solidFill>
                <a:latin typeface="Alexandria" pitchFamily="2" charset="-78"/>
                <a:cs typeface="Alexandria" pitchFamily="2" charset="-78"/>
              </a:rPr>
              <a:t>أهمية</a:t>
            </a:r>
            <a:r>
              <a:rPr lang="ar" sz="1600" dirty="0">
                <a:solidFill>
                  <a:schemeClr val="tx1"/>
                </a:solidFill>
                <a:latin typeface="Alexandria" pitchFamily="2" charset="-78"/>
                <a:cs typeface="Alexandria" pitchFamily="2" charset="-78"/>
              </a:rPr>
              <a:t> أصحاب المصلحة قد يتغير على الرسم البياني أو المصفوفة السابقة اعتمادًا على المواقف المختلفة. </a:t>
            </a:r>
          </a:p>
          <a:p>
            <a:pPr algn="just" rtl="1">
              <a:lnSpc>
                <a:spcPct val="150000"/>
              </a:lnSpc>
            </a:pPr>
            <a:r>
              <a:rPr lang="ar" sz="1600" dirty="0">
                <a:solidFill>
                  <a:schemeClr val="tx1"/>
                </a:solidFill>
                <a:latin typeface="Alexandria" pitchFamily="2" charset="-78"/>
                <a:cs typeface="Alexandria" pitchFamily="2" charset="-78"/>
              </a:rPr>
              <a:t>على سبيل المثال، قد ينتقل المورد، وهو صاحب مصلحة ثانوي (٣) ، إلى اليمين في الرسم البياني (٢) ، مما يزيد من أهميته إذا أصبح موردًا رئيسيًا أو حصل على عقد معه بشروط خاصة. أو ربما تكون حكومة البلد الذي يقع فيه سوقك الرئيسي قد أصدرت قوانين جديدة تؤثر بشكل مباشر على عملك فتنتقل من رقم (٤) الى رقم (٢).</a:t>
            </a:r>
            <a:endParaRPr lang="en-US" sz="1600" dirty="0">
              <a:solidFill>
                <a:schemeClr val="tx1"/>
              </a:solidFill>
              <a:latin typeface="Alexandria" pitchFamily="2" charset="-78"/>
              <a:cs typeface="Alexandria" pitchFamily="2" charset="-78"/>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7280" y="150976"/>
            <a:ext cx="2305141" cy="1076343"/>
          </a:xfrm>
          <a:prstGeom prst="rect">
            <a:avLst/>
          </a:prstGeom>
        </p:spPr>
      </p:pic>
    </p:spTree>
    <p:extLst>
      <p:ext uri="{BB962C8B-B14F-4D97-AF65-F5344CB8AC3E}">
        <p14:creationId xmlns:p14="http://schemas.microsoft.com/office/powerpoint/2010/main" val="1739776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dirty="0">
                <a:solidFill>
                  <a:schemeClr val="tx1"/>
                </a:solidFill>
                <a:latin typeface="Alexandria" pitchFamily="2" charset="-78"/>
                <a:cs typeface="Alexandria" pitchFamily="2" charset="-78"/>
              </a:rPr>
              <a:t>هناك عدد كبير من النماذج لإدارة مصالح العملاء بعضها</a:t>
            </a:r>
          </a:p>
          <a:p>
            <a:pPr algn="r" rtl="1">
              <a:lnSpc>
                <a:spcPct val="150000"/>
              </a:lnSpc>
            </a:pPr>
            <a:r>
              <a:rPr lang="ar-SA" dirty="0">
                <a:solidFill>
                  <a:schemeClr val="tx1"/>
                </a:solidFill>
                <a:latin typeface="Alexandria" pitchFamily="2" charset="-78"/>
                <a:cs typeface="Alexandria" pitchFamily="2" charset="-78"/>
              </a:rPr>
              <a:t>أخلاقي مثل نموذج الامداد بالمعلومات - نموذج الشرح - </a:t>
            </a:r>
            <a:r>
              <a:rPr lang="ar" dirty="0">
                <a:solidFill>
                  <a:schemeClr val="tx1"/>
                </a:solidFill>
                <a:latin typeface="Alexandria" pitchFamily="2" charset="-78"/>
                <a:cs typeface="Alexandria" pitchFamily="2" charset="-78"/>
              </a:rPr>
              <a:t>نموذج التشاور </a:t>
            </a:r>
            <a:endParaRPr lang="ar-SA" dirty="0">
              <a:solidFill>
                <a:schemeClr val="tx1"/>
              </a:solidFill>
              <a:latin typeface="Alexandria" pitchFamily="2" charset="-78"/>
              <a:cs typeface="Alexandria" pitchFamily="2" charset="-78"/>
            </a:endParaRPr>
          </a:p>
          <a:p>
            <a:pPr algn="r" rtl="1">
              <a:lnSpc>
                <a:spcPct val="150000"/>
              </a:lnSpc>
            </a:pPr>
            <a:r>
              <a:rPr lang="ar" dirty="0">
                <a:solidFill>
                  <a:schemeClr val="tx1"/>
                </a:solidFill>
                <a:latin typeface="Alexandria" pitchFamily="2" charset="-78"/>
                <a:cs typeface="Alexandria" pitchFamily="2" charset="-78"/>
              </a:rPr>
              <a:t>نموذج التعاون - نموذج الشراكة - نموذج السلطة المفوضة</a:t>
            </a:r>
          </a:p>
          <a:p>
            <a:pPr algn="r" rtl="1">
              <a:lnSpc>
                <a:spcPct val="150000"/>
              </a:lnSpc>
            </a:pPr>
            <a:r>
              <a:rPr lang="ar" dirty="0">
                <a:solidFill>
                  <a:schemeClr val="tx1"/>
                </a:solidFill>
                <a:latin typeface="Alexandria" pitchFamily="2" charset="-78"/>
                <a:cs typeface="Alexandria" pitchFamily="2" charset="-78"/>
              </a:rPr>
              <a:t>نموذج التفاوض .</a:t>
            </a:r>
            <a:endParaRPr lang="ar-SA" dirty="0">
              <a:solidFill>
                <a:schemeClr val="tx1"/>
              </a:solidFill>
              <a:latin typeface="Alexandria" pitchFamily="2" charset="-78"/>
              <a:cs typeface="Alexandria" pitchFamily="2" charset="-78"/>
            </a:endParaRPr>
          </a:p>
          <a:p>
            <a:pPr algn="r" rtl="1">
              <a:lnSpc>
                <a:spcPct val="150000"/>
              </a:lnSpc>
            </a:pPr>
            <a:endParaRPr lang="ar-SA" dirty="0">
              <a:solidFill>
                <a:schemeClr val="tx1"/>
              </a:solidFill>
              <a:latin typeface="Alexandria" pitchFamily="2" charset="-78"/>
              <a:cs typeface="Alexandria" pitchFamily="2" charset="-78"/>
            </a:endParaRPr>
          </a:p>
          <a:p>
            <a:pPr algn="r" rtl="1">
              <a:lnSpc>
                <a:spcPct val="150000"/>
              </a:lnSpc>
            </a:pPr>
            <a:r>
              <a:rPr lang="ar-SA" dirty="0">
                <a:solidFill>
                  <a:schemeClr val="tx1"/>
                </a:solidFill>
                <a:latin typeface="Alexandria" pitchFamily="2" charset="-78"/>
                <a:cs typeface="Alexandria" pitchFamily="2" charset="-78"/>
              </a:rPr>
              <a:t>وبعضها غير أخلاقي مثل نموذج التلاعب .</a:t>
            </a:r>
          </a:p>
          <a:p>
            <a:pPr algn="r" rtl="1">
              <a:lnSpc>
                <a:spcPct val="150000"/>
              </a:lnSpc>
            </a:pPr>
            <a:r>
              <a:rPr lang="ar-SA" dirty="0">
                <a:solidFill>
                  <a:schemeClr val="tx1"/>
                </a:solidFill>
                <a:latin typeface="Alexandria" pitchFamily="2" charset="-78"/>
                <a:cs typeface="Alexandria" pitchFamily="2" charset="-78"/>
              </a:rPr>
              <a:t> </a:t>
            </a:r>
          </a:p>
        </p:txBody>
      </p:sp>
      <p:sp>
        <p:nvSpPr>
          <p:cNvPr id="3" name="TextBox 2"/>
          <p:cNvSpPr txBox="1"/>
          <p:nvPr/>
        </p:nvSpPr>
        <p:spPr>
          <a:xfrm>
            <a:off x="2802195" y="1019069"/>
            <a:ext cx="8332834" cy="400110"/>
          </a:xfrm>
          <a:prstGeom prst="rect">
            <a:avLst/>
          </a:prstGeom>
          <a:noFill/>
        </p:spPr>
        <p:txBody>
          <a:bodyPr wrap="square" rtlCol="0">
            <a:spAutoFit/>
          </a:bodyPr>
          <a:lstStyle/>
          <a:p>
            <a:pPr algn="r" rtl="1"/>
            <a:r>
              <a:rPr lang="ar-SA" sz="2000" b="1" dirty="0">
                <a:latin typeface="Alexandria" charset="0"/>
                <a:cs typeface="Alexandria" charset="0"/>
              </a:rPr>
              <a:t>٤- اختيار النموذج المناسب لإدارة العلاقات مع أصحاب المصالح</a:t>
            </a:r>
            <a:endParaRPr lang="en-US" sz="20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pic>
        <p:nvPicPr>
          <p:cNvPr id="2" name="Picture 1">
            <a:extLst>
              <a:ext uri="{FF2B5EF4-FFF2-40B4-BE49-F238E27FC236}">
                <a16:creationId xmlns:a16="http://schemas.microsoft.com/office/drawing/2014/main" id="{20575FD0-990B-B24B-9795-6286F1D640C3}"/>
              </a:ext>
            </a:extLst>
          </p:cNvPr>
          <p:cNvPicPr>
            <a:picLocks noChangeAspect="1"/>
          </p:cNvPicPr>
          <p:nvPr/>
        </p:nvPicPr>
        <p:blipFill>
          <a:blip r:embed="rId3"/>
          <a:stretch>
            <a:fillRect/>
          </a:stretch>
        </p:blipFill>
        <p:spPr>
          <a:xfrm>
            <a:off x="678427" y="1736132"/>
            <a:ext cx="3196149" cy="2046081"/>
          </a:xfrm>
          <a:prstGeom prst="rect">
            <a:avLst/>
          </a:prstGeom>
        </p:spPr>
      </p:pic>
    </p:spTree>
    <p:extLst>
      <p:ext uri="{BB962C8B-B14F-4D97-AF65-F5344CB8AC3E}">
        <p14:creationId xmlns:p14="http://schemas.microsoft.com/office/powerpoint/2010/main" val="679952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4807974" y="1012344"/>
            <a:ext cx="6311943" cy="617348"/>
          </a:xfrm>
          <a:prstGeom prst="rect">
            <a:avLst/>
          </a:prstGeom>
          <a:noFill/>
        </p:spPr>
        <p:txBody>
          <a:bodyPr wrap="square" rtlCol="0">
            <a:spAutoFit/>
          </a:bodyPr>
          <a:lstStyle/>
          <a:p>
            <a:pPr lvl="0" algn="r" rtl="1">
              <a:lnSpc>
                <a:spcPct val="200000"/>
              </a:lnSpc>
            </a:pPr>
            <a:r>
              <a:rPr lang="ar-EG" sz="2000" b="1" dirty="0">
                <a:latin typeface="Alexandria" pitchFamily="2" charset="-78"/>
                <a:cs typeface="Alexandria" pitchFamily="2" charset="-78"/>
              </a:rPr>
              <a:t>إدارة توقعات الجمهور والصراعات المحتملة</a:t>
            </a:r>
            <a:endParaRPr lang="en-US" sz="2000" b="1" dirty="0">
              <a:latin typeface="Alexandria" pitchFamily="2" charset="-78"/>
              <a:cs typeface="Alexandria" pitchFamily="2" charset="-78"/>
            </a:endParaRPr>
          </a:p>
        </p:txBody>
      </p:sp>
      <p:sp>
        <p:nvSpPr>
          <p:cNvPr id="5" name="Rectangle 4"/>
          <p:cNvSpPr/>
          <p:nvPr/>
        </p:nvSpPr>
        <p:spPr>
          <a:xfrm>
            <a:off x="942308" y="10828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69935" y="1261287"/>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2974597"/>
          </a:xfrm>
          <a:prstGeom prst="rect">
            <a:avLst/>
          </a:prstGeom>
          <a:noFill/>
        </p:spPr>
        <p:txBody>
          <a:bodyPr wrap="square" rtlCol="0">
            <a:spAutoFit/>
          </a:bodyPr>
          <a:lstStyle/>
          <a:p>
            <a:pPr marL="285750" lvl="0" indent="-285750" algn="r" rtl="1">
              <a:lnSpc>
                <a:spcPct val="200000"/>
              </a:lnSpc>
              <a:buFont typeface="Wingdings" pitchFamily="2" charset="2"/>
              <a:buChar char="ü"/>
            </a:pPr>
            <a:r>
              <a:rPr lang="ar" sz="1600" dirty="0">
                <a:latin typeface="Alexandria" pitchFamily="2" charset="-78"/>
                <a:cs typeface="Alexandria" pitchFamily="2" charset="-78"/>
              </a:rPr>
              <a:t>جميع أصحاب المصلحة </a:t>
            </a:r>
            <a:r>
              <a:rPr lang="ar" sz="1600" b="1" dirty="0">
                <a:latin typeface="Alexandria" pitchFamily="2" charset="-78"/>
                <a:cs typeface="Alexandria" pitchFamily="2" charset="-78"/>
              </a:rPr>
              <a:t>يتوقعون شكلاً من أشكال الرضا من المنظمة. </a:t>
            </a:r>
          </a:p>
          <a:p>
            <a:pPr marL="285750" lvl="0" indent="-285750" algn="r" rtl="1">
              <a:lnSpc>
                <a:spcPct val="200000"/>
              </a:lnSpc>
              <a:buFont typeface="Wingdings" pitchFamily="2" charset="2"/>
              <a:buChar char="ü"/>
            </a:pPr>
            <a:r>
              <a:rPr lang="ar" sz="1600" dirty="0">
                <a:latin typeface="Alexandria" pitchFamily="2" charset="-78"/>
                <a:cs typeface="Alexandria" pitchFamily="2" charset="-78"/>
              </a:rPr>
              <a:t>إذا كان أصحاب المصلحة هؤلاء من </a:t>
            </a:r>
            <a:r>
              <a:rPr lang="ar" sz="1600" b="1" dirty="0">
                <a:latin typeface="Alexandria" pitchFamily="2" charset="-78"/>
                <a:cs typeface="Alexandria" pitchFamily="2" charset="-78"/>
              </a:rPr>
              <a:t>المساهمين</a:t>
            </a:r>
            <a:r>
              <a:rPr lang="ar" sz="1600" dirty="0">
                <a:latin typeface="Alexandria" pitchFamily="2" charset="-78"/>
                <a:cs typeface="Alexandria" pitchFamily="2" charset="-78"/>
              </a:rPr>
              <a:t>، فإنهم يرغبون عمومًا في رؤية عائد مرتفع على شرائهم لأسهم الشركة. ومن ناحية أخرى، إذا كانوا </a:t>
            </a:r>
            <a:r>
              <a:rPr lang="ar" sz="1600" b="1" dirty="0">
                <a:latin typeface="Alexandria" pitchFamily="2" charset="-78"/>
                <a:cs typeface="Alexandria" pitchFamily="2" charset="-78"/>
              </a:rPr>
              <a:t>موظفين</a:t>
            </a:r>
            <a:r>
              <a:rPr lang="ar" sz="1600" dirty="0">
                <a:latin typeface="Alexandria" pitchFamily="2" charset="-78"/>
                <a:cs typeface="Alexandria" pitchFamily="2" charset="-78"/>
              </a:rPr>
              <a:t>، فإنهم عادة ما يتوقعون القيام بمهام مثيرة للاهتمام، وبيئة عمل آمنة، وأمن وظيفي، وأجور ومزايا مجزية.</a:t>
            </a:r>
          </a:p>
          <a:p>
            <a:pPr marL="285750" lvl="0" indent="-285750" algn="r" rtl="1">
              <a:lnSpc>
                <a:spcPct val="200000"/>
              </a:lnSpc>
              <a:buFont typeface="Wingdings" pitchFamily="2" charset="2"/>
              <a:buChar char="ü"/>
            </a:pPr>
            <a:r>
              <a:rPr lang="ar" sz="1600" dirty="0">
                <a:latin typeface="Alexandria" pitchFamily="2" charset="-78"/>
                <a:cs typeface="Alexandria" pitchFamily="2" charset="-78"/>
              </a:rPr>
              <a:t> إذا كان أصحاب المصلحة، مرة أخرى، أعضاء في المجتمع المحيط بالشركة، فإنهم عادة </a:t>
            </a:r>
            <a:r>
              <a:rPr lang="ar" sz="1600" b="1" dirty="0">
                <a:latin typeface="Alexandria" pitchFamily="2" charset="-78"/>
                <a:cs typeface="Alexandria" pitchFamily="2" charset="-78"/>
              </a:rPr>
              <a:t>يتوقعون</a:t>
            </a:r>
            <a:r>
              <a:rPr lang="ar" sz="1600" dirty="0">
                <a:latin typeface="Alexandria" pitchFamily="2" charset="-78"/>
                <a:cs typeface="Alexandria" pitchFamily="2" charset="-78"/>
              </a:rPr>
              <a:t> في ألا تضر الشركة بالبيئة المادية أو تؤدي إلى تدهور نوعية الحياة داخلها.</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4816" y="20495"/>
            <a:ext cx="2305141" cy="1076343"/>
          </a:xfrm>
          <a:prstGeom prst="rect">
            <a:avLst/>
          </a:prstGeom>
        </p:spPr>
      </p:pic>
    </p:spTree>
    <p:extLst>
      <p:ext uri="{BB962C8B-B14F-4D97-AF65-F5344CB8AC3E}">
        <p14:creationId xmlns:p14="http://schemas.microsoft.com/office/powerpoint/2010/main" val="1136910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653027" y="1241467"/>
            <a:ext cx="10541000" cy="420051"/>
          </a:xfrm>
          <a:prstGeom prst="rect">
            <a:avLst/>
          </a:prstGeom>
          <a:noFill/>
        </p:spPr>
        <p:txBody>
          <a:bodyPr wrap="square" rtlCol="0">
            <a:spAutoFit/>
          </a:bodyPr>
          <a:lstStyle/>
          <a:p>
            <a:pPr algn="just" rtl="1">
              <a:lnSpc>
                <a:spcPct val="150000"/>
              </a:lnSpc>
            </a:pPr>
            <a:r>
              <a:rPr lang="ar" sz="1600" b="1" dirty="0">
                <a:latin typeface="Alexandria" charset="0"/>
                <a:cs typeface="Alexandria" charset="0"/>
              </a:rPr>
              <a:t>لذا فإن المهمة التي تواجه إدارة المنظمة هي: </a:t>
            </a:r>
            <a:endParaRPr lang="en-US" sz="16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graphicFrame>
        <p:nvGraphicFramePr>
          <p:cNvPr id="13" name="Diagram 12">
            <a:extLst>
              <a:ext uri="{FF2B5EF4-FFF2-40B4-BE49-F238E27FC236}">
                <a16:creationId xmlns:a16="http://schemas.microsoft.com/office/drawing/2014/main" id="{1B67A6F4-4F7C-5940-AF0A-6F4D049A5788}"/>
              </a:ext>
            </a:extLst>
          </p:cNvPr>
          <p:cNvGraphicFramePr/>
          <p:nvPr>
            <p:extLst>
              <p:ext uri="{D42A27DB-BD31-4B8C-83A1-F6EECF244321}">
                <p14:modId xmlns:p14="http://schemas.microsoft.com/office/powerpoint/2010/main" val="3781086288"/>
              </p:ext>
            </p:extLst>
          </p:nvPr>
        </p:nvGraphicFramePr>
        <p:xfrm>
          <a:off x="1991032" y="1663387"/>
          <a:ext cx="8168968" cy="44749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51335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endParaRPr lang="en-US" b="1" dirty="0">
              <a:solidFill>
                <a:schemeClr val="tx1"/>
              </a:solidFill>
              <a:latin typeface="Alexandria" charset="0"/>
              <a:cs typeface="Alexandria" charset="0"/>
            </a:endParaRPr>
          </a:p>
        </p:txBody>
      </p:sp>
      <p:sp>
        <p:nvSpPr>
          <p:cNvPr id="25" name="Rectangle: Rounded Corners 24"/>
          <p:cNvSpPr/>
          <p:nvPr/>
        </p:nvSpPr>
        <p:spPr>
          <a:xfrm>
            <a:off x="1181062" y="1285192"/>
            <a:ext cx="80835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981769" y="996587"/>
            <a:ext cx="3117304" cy="1707455"/>
          </a:xfrm>
          <a:prstGeom prst="rect">
            <a:avLst/>
          </a:prstGeom>
          <a:noFill/>
        </p:spPr>
        <p:txBody>
          <a:bodyPr wrap="square" rtlCol="0">
            <a:spAutoFit/>
          </a:bodyPr>
          <a:lstStyle/>
          <a:p>
            <a:pPr algn="r" rtl="1">
              <a:lnSpc>
                <a:spcPct val="150000"/>
              </a:lnSpc>
            </a:pPr>
            <a:r>
              <a:rPr lang="ar-SA" b="1" dirty="0">
                <a:solidFill>
                  <a:schemeClr val="bg1"/>
                </a:solidFill>
                <a:latin typeface="Alexandria" charset="0"/>
                <a:cs typeface="Alexandria" charset="0"/>
              </a:rPr>
              <a:t>كيف يمكن للعلاقات العامة </a:t>
            </a:r>
          </a:p>
          <a:p>
            <a:pPr algn="r" rtl="1">
              <a:lnSpc>
                <a:spcPct val="150000"/>
              </a:lnSpc>
            </a:pPr>
            <a:r>
              <a:rPr lang="ar-SA" b="1" dirty="0">
                <a:solidFill>
                  <a:schemeClr val="bg1"/>
                </a:solidFill>
                <a:latin typeface="Alexandria" charset="0"/>
                <a:cs typeface="Alexandria" charset="0"/>
              </a:rPr>
              <a:t>أن تدير توقعات جماهير المؤسسة بممارسات أخلاقية؟ </a:t>
            </a: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35690F10-0B9E-034A-BA12-436D76231570}"/>
              </a:ext>
            </a:extLst>
          </p:cNvPr>
          <p:cNvGraphicFramePr/>
          <p:nvPr>
            <p:extLst>
              <p:ext uri="{D42A27DB-BD31-4B8C-83A1-F6EECF244321}">
                <p14:modId xmlns:p14="http://schemas.microsoft.com/office/powerpoint/2010/main" val="2201551959"/>
              </p:ext>
            </p:extLst>
          </p:nvPr>
        </p:nvGraphicFramePr>
        <p:xfrm>
          <a:off x="1489587" y="1488215"/>
          <a:ext cx="7399256" cy="39244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014210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ar" b="1" dirty="0">
                <a:solidFill>
                  <a:schemeClr val="tx1"/>
                </a:solidFill>
                <a:latin typeface="Alexandria" pitchFamily="2" charset="-78"/>
                <a:cs typeface="Alexandria" pitchFamily="2" charset="-78"/>
              </a:rPr>
              <a:t>من الناحية الأخلاقية، </a:t>
            </a:r>
            <a:r>
              <a:rPr lang="ar" dirty="0">
                <a:solidFill>
                  <a:schemeClr val="tx1"/>
                </a:solidFill>
                <a:latin typeface="Alexandria" pitchFamily="2" charset="-78"/>
                <a:cs typeface="Alexandria" pitchFamily="2" charset="-78"/>
              </a:rPr>
              <a:t>تدين الشركة بالولاء لأصحاب المصلحة من ا</a:t>
            </a:r>
            <a:r>
              <a:rPr lang="ar-SA" dirty="0">
                <a:solidFill>
                  <a:schemeClr val="tx1"/>
                </a:solidFill>
                <a:latin typeface="Alexandria" pitchFamily="2" charset="-78"/>
                <a:cs typeface="Alexandria" pitchFamily="2" charset="-78"/>
              </a:rPr>
              <a:t>لجمهور </a:t>
            </a:r>
            <a:r>
              <a:rPr lang="ar" dirty="0">
                <a:solidFill>
                  <a:schemeClr val="tx1"/>
                </a:solidFill>
                <a:latin typeface="Alexandria" pitchFamily="2" charset="-78"/>
                <a:cs typeface="Alexandria" pitchFamily="2" charset="-78"/>
              </a:rPr>
              <a:t>، ولكن لديها أيضًا فرصة وربما مسؤولية </a:t>
            </a:r>
            <a:r>
              <a:rPr lang="ar" b="1" dirty="0">
                <a:solidFill>
                  <a:schemeClr val="tx1"/>
                </a:solidFill>
                <a:latin typeface="Alexandria" pitchFamily="2" charset="-78"/>
                <a:cs typeface="Alexandria" pitchFamily="2" charset="-78"/>
              </a:rPr>
              <a:t>لتشكيل توقعاتهم </a:t>
            </a:r>
            <a:r>
              <a:rPr lang="ar" dirty="0">
                <a:solidFill>
                  <a:schemeClr val="tx1"/>
                </a:solidFill>
                <a:latin typeface="Alexandria" pitchFamily="2" charset="-78"/>
                <a:cs typeface="Alexandria" pitchFamily="2" charset="-78"/>
              </a:rPr>
              <a:t>بطرق تشجع نموها وتسمح لها بمواصلة تقديم الخدمات للموظفين والموردين والموزعين والمساهمين.</a:t>
            </a: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spTree>
    <p:extLst>
      <p:ext uri="{BB962C8B-B14F-4D97-AF65-F5344CB8AC3E}">
        <p14:creationId xmlns:p14="http://schemas.microsoft.com/office/powerpoint/2010/main" val="2160046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وينبغي لنا أن نلاحظ أيضا أن </a:t>
            </a:r>
            <a:r>
              <a:rPr lang="ar" sz="1600" b="1" dirty="0">
                <a:solidFill>
                  <a:schemeClr val="tx1"/>
                </a:solidFill>
                <a:latin typeface="Alexandria" pitchFamily="2" charset="-78"/>
                <a:cs typeface="Alexandria" pitchFamily="2" charset="-78"/>
              </a:rPr>
              <a:t>المنظمات غير الربحية </a:t>
            </a:r>
            <a:r>
              <a:rPr lang="ar" sz="1600" dirty="0">
                <a:solidFill>
                  <a:schemeClr val="tx1"/>
                </a:solidFill>
                <a:latin typeface="Alexandria" pitchFamily="2" charset="-78"/>
                <a:cs typeface="Alexandria" pitchFamily="2" charset="-78"/>
              </a:rPr>
              <a:t>تخضع، في أغلب الأحيان، لنفس القواعد التي تنطبق على المؤسسات الربحية. فالذي يحصل على خدمة مؤسسة غير ربحية غالبا ما يكون غير قادر على دفع ثمنها. ولذلك، يجب أن تأتي الأموال النقدية اللازمة من مصادر أخرى، </a:t>
            </a:r>
          </a:p>
          <a:p>
            <a:pPr algn="just" rtl="1">
              <a:lnSpc>
                <a:spcPct val="150000"/>
              </a:lnSpc>
            </a:pPr>
            <a:r>
              <a:rPr lang="ar" sz="1600" dirty="0">
                <a:solidFill>
                  <a:schemeClr val="tx1"/>
                </a:solidFill>
                <a:latin typeface="Alexandria" pitchFamily="2" charset="-78"/>
                <a:cs typeface="Alexandria" pitchFamily="2" charset="-78"/>
              </a:rPr>
              <a:t>وغالباً ما تكون في شكل تبرعات أو أوقاف. ومن ثم، فإن أولئك </a:t>
            </a:r>
            <a:r>
              <a:rPr lang="ar" sz="1600" b="1" dirty="0">
                <a:solidFill>
                  <a:schemeClr val="tx1"/>
                </a:solidFill>
                <a:latin typeface="Alexandria" pitchFamily="2" charset="-78"/>
                <a:cs typeface="Alexandria" pitchFamily="2" charset="-78"/>
              </a:rPr>
              <a:t>الذين يتبرعون للمؤسسات الخيرية </a:t>
            </a:r>
            <a:r>
              <a:rPr lang="ar" sz="1600" dirty="0">
                <a:solidFill>
                  <a:schemeClr val="tx1"/>
                </a:solidFill>
                <a:latin typeface="Alexandria" pitchFamily="2" charset="-78"/>
                <a:cs typeface="Alexandria" pitchFamily="2" charset="-78"/>
              </a:rPr>
              <a:t>يشكلون أصحاب مصلحة أساسيين في هذه المنظمات غير الربحية ويجب إدارة توقعاتهم بطريقة أخلاقية من حيث:</a:t>
            </a:r>
          </a:p>
          <a:p>
            <a:pPr algn="just" rtl="1">
              <a:lnSpc>
                <a:spcPct val="150000"/>
              </a:lnSpc>
            </a:pPr>
            <a:r>
              <a:rPr lang="ar" sz="1600" dirty="0">
                <a:solidFill>
                  <a:schemeClr val="tx1"/>
                </a:solidFill>
                <a:latin typeface="Alexandria" pitchFamily="2" charset="-78"/>
                <a:cs typeface="Alexandria" pitchFamily="2" charset="-78"/>
              </a:rPr>
              <a:t>- حماية التبرعات التي ستم جمعها.</a:t>
            </a:r>
          </a:p>
          <a:p>
            <a:pPr algn="just" rtl="1">
              <a:lnSpc>
                <a:spcPct val="150000"/>
              </a:lnSpc>
            </a:pPr>
            <a:r>
              <a:rPr lang="ar" sz="1600" dirty="0">
                <a:solidFill>
                  <a:schemeClr val="tx1"/>
                </a:solidFill>
                <a:latin typeface="Alexandria" pitchFamily="2" charset="-78"/>
                <a:cs typeface="Alexandria" pitchFamily="2" charset="-78"/>
              </a:rPr>
              <a:t> - شرح أوجه انفاق أموالهم. </a:t>
            </a:r>
          </a:p>
          <a:p>
            <a:pPr algn="just" rtl="1">
              <a:lnSpc>
                <a:spcPct val="150000"/>
              </a:lnSpc>
            </a:pPr>
            <a:r>
              <a:rPr lang="ar" sz="1600" dirty="0">
                <a:solidFill>
                  <a:schemeClr val="tx1"/>
                </a:solidFill>
                <a:latin typeface="Alexandria" pitchFamily="2" charset="-78"/>
                <a:cs typeface="Alexandria" pitchFamily="2" charset="-78"/>
              </a:rPr>
              <a:t>- ودقة البيانات التي يحصلون عليها..</a:t>
            </a:r>
            <a:endParaRPr lang="en-US" sz="1600"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spTree>
    <p:extLst>
      <p:ext uri="{BB962C8B-B14F-4D97-AF65-F5344CB8AC3E}">
        <p14:creationId xmlns:p14="http://schemas.microsoft.com/office/powerpoint/2010/main" val="3235389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sp>
        <p:nvSpPr>
          <p:cNvPr id="6" name="TextBox 5">
            <a:extLst>
              <a:ext uri="{FF2B5EF4-FFF2-40B4-BE49-F238E27FC236}">
                <a16:creationId xmlns:a16="http://schemas.microsoft.com/office/drawing/2014/main" id="{73D5D0D2-86EF-8F4F-8296-5FD1D2A35ED2}"/>
              </a:ext>
            </a:extLst>
          </p:cNvPr>
          <p:cNvSpPr txBox="1"/>
          <p:nvPr/>
        </p:nvSpPr>
        <p:spPr>
          <a:xfrm>
            <a:off x="2513149" y="1019069"/>
            <a:ext cx="8710373" cy="400110"/>
          </a:xfrm>
          <a:prstGeom prst="rect">
            <a:avLst/>
          </a:prstGeom>
          <a:noFill/>
        </p:spPr>
        <p:txBody>
          <a:bodyPr wrap="square" rtlCol="0">
            <a:spAutoFit/>
          </a:bodyPr>
          <a:lstStyle/>
          <a:p>
            <a:pPr algn="r" rtl="1"/>
            <a:r>
              <a:rPr lang="ar-SA" sz="2000" b="1" dirty="0">
                <a:latin typeface="Alexandria" charset="0"/>
                <a:cs typeface="Alexandria" charset="0"/>
              </a:rPr>
              <a:t>كيف يمكن تغيير توقعات العملاء بممارسات أخلاقية؟</a:t>
            </a:r>
            <a:endParaRPr lang="en-US" sz="2000" b="1" dirty="0">
              <a:latin typeface="Alexandria" charset="0"/>
              <a:cs typeface="Alexandria" charset="0"/>
            </a:endParaRPr>
          </a:p>
        </p:txBody>
      </p:sp>
      <p:graphicFrame>
        <p:nvGraphicFramePr>
          <p:cNvPr id="2" name="Diagram 1">
            <a:extLst>
              <a:ext uri="{FF2B5EF4-FFF2-40B4-BE49-F238E27FC236}">
                <a16:creationId xmlns:a16="http://schemas.microsoft.com/office/drawing/2014/main" id="{B1311068-C59D-6149-8EE2-5D548571B956}"/>
              </a:ext>
            </a:extLst>
          </p:cNvPr>
          <p:cNvGraphicFramePr/>
          <p:nvPr>
            <p:extLst>
              <p:ext uri="{D42A27DB-BD31-4B8C-83A1-F6EECF244321}">
                <p14:modId xmlns:p14="http://schemas.microsoft.com/office/powerpoint/2010/main" val="430643877"/>
              </p:ext>
            </p:extLst>
          </p:nvPr>
        </p:nvGraphicFramePr>
        <p:xfrm>
          <a:off x="2032000" y="1894215"/>
          <a:ext cx="8114890" cy="39756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AF0656F5-161B-6444-A55E-DDBC7EBAA215}"/>
              </a:ext>
            </a:extLst>
          </p:cNvPr>
          <p:cNvSpPr txBox="1"/>
          <p:nvPr/>
        </p:nvSpPr>
        <p:spPr>
          <a:xfrm>
            <a:off x="2513149" y="2566219"/>
            <a:ext cx="253596" cy="369332"/>
          </a:xfrm>
          <a:prstGeom prst="rect">
            <a:avLst/>
          </a:prstGeom>
          <a:noFill/>
        </p:spPr>
        <p:txBody>
          <a:bodyPr wrap="none" rtlCol="0">
            <a:spAutoFit/>
          </a:bodyPr>
          <a:lstStyle/>
          <a:p>
            <a:r>
              <a:rPr lang="ar-SA" b="1" dirty="0">
                <a:latin typeface="Alexandria" pitchFamily="2" charset="-78"/>
                <a:cs typeface="Alexandria" pitchFamily="2" charset="-78"/>
              </a:rPr>
              <a:t>١</a:t>
            </a:r>
            <a:endParaRPr lang="en-US" b="1"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4337CB2D-430F-EE43-9FC0-C74C033E847D}"/>
              </a:ext>
            </a:extLst>
          </p:cNvPr>
          <p:cNvSpPr txBox="1"/>
          <p:nvPr/>
        </p:nvSpPr>
        <p:spPr>
          <a:xfrm>
            <a:off x="2819643" y="3716594"/>
            <a:ext cx="314510" cy="369332"/>
          </a:xfrm>
          <a:prstGeom prst="rect">
            <a:avLst/>
          </a:prstGeom>
          <a:noFill/>
        </p:spPr>
        <p:txBody>
          <a:bodyPr wrap="none" rtlCol="0">
            <a:spAutoFit/>
          </a:bodyPr>
          <a:lstStyle/>
          <a:p>
            <a:r>
              <a:rPr lang="ar-SA" b="1" dirty="0"/>
              <a:t>٢</a:t>
            </a:r>
            <a:endParaRPr lang="en-US" b="1" dirty="0"/>
          </a:p>
        </p:txBody>
      </p:sp>
      <p:sp>
        <p:nvSpPr>
          <p:cNvPr id="8" name="TextBox 7">
            <a:extLst>
              <a:ext uri="{FF2B5EF4-FFF2-40B4-BE49-F238E27FC236}">
                <a16:creationId xmlns:a16="http://schemas.microsoft.com/office/drawing/2014/main" id="{FFA3BFEB-E0D3-164A-9B01-77A6E7A4D538}"/>
              </a:ext>
            </a:extLst>
          </p:cNvPr>
          <p:cNvSpPr txBox="1"/>
          <p:nvPr/>
        </p:nvSpPr>
        <p:spPr>
          <a:xfrm>
            <a:off x="2513149" y="4955458"/>
            <a:ext cx="314510" cy="369332"/>
          </a:xfrm>
          <a:prstGeom prst="rect">
            <a:avLst/>
          </a:prstGeom>
          <a:noFill/>
        </p:spPr>
        <p:txBody>
          <a:bodyPr wrap="none" rtlCol="0">
            <a:spAutoFit/>
          </a:bodyPr>
          <a:lstStyle/>
          <a:p>
            <a:r>
              <a:rPr lang="ar-SA" b="1" dirty="0"/>
              <a:t>٣</a:t>
            </a:r>
            <a:endParaRPr lang="en-US" b="1" dirty="0"/>
          </a:p>
        </p:txBody>
      </p:sp>
    </p:spTree>
    <p:extLst>
      <p:ext uri="{BB962C8B-B14F-4D97-AF65-F5344CB8AC3E}">
        <p14:creationId xmlns:p14="http://schemas.microsoft.com/office/powerpoint/2010/main" val="2065616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sp>
        <p:nvSpPr>
          <p:cNvPr id="2" name="Rectangle 1">
            <a:extLst>
              <a:ext uri="{FF2B5EF4-FFF2-40B4-BE49-F238E27FC236}">
                <a16:creationId xmlns:a16="http://schemas.microsoft.com/office/drawing/2014/main" id="{64B1AE55-D39E-D845-A822-8A16354532A2}"/>
              </a:ext>
            </a:extLst>
          </p:cNvPr>
          <p:cNvSpPr/>
          <p:nvPr/>
        </p:nvSpPr>
        <p:spPr>
          <a:xfrm>
            <a:off x="1548581" y="2828836"/>
            <a:ext cx="9143999" cy="2538452"/>
          </a:xfrm>
          <a:prstGeom prst="rect">
            <a:avLst/>
          </a:prstGeom>
        </p:spPr>
        <p:txBody>
          <a:bodyPr wrap="square">
            <a:spAutoFit/>
          </a:bodyPr>
          <a:lstStyle/>
          <a:p>
            <a:pPr algn="just" rtl="1">
              <a:lnSpc>
                <a:spcPct val="150000"/>
              </a:lnSpc>
            </a:pPr>
            <a:r>
              <a:rPr lang="ar-SA" dirty="0">
                <a:latin typeface="Alexandria" pitchFamily="2" charset="-78"/>
                <a:cs typeface="Alexandria" pitchFamily="2" charset="-78"/>
              </a:rPr>
              <a:t>وأيضا </a:t>
            </a:r>
            <a:r>
              <a:rPr lang="en-US" dirty="0">
                <a:latin typeface="Alexandria" pitchFamily="2" charset="-78"/>
                <a:cs typeface="Alexandria" pitchFamily="2" charset="-78"/>
              </a:rPr>
              <a:t>تتمثل المسؤولية الأخلاقية </a:t>
            </a:r>
            <a:r>
              <a:rPr lang="en-US" b="1" dirty="0">
                <a:latin typeface="Alexandria" pitchFamily="2" charset="-78"/>
                <a:cs typeface="Alexandria" pitchFamily="2" charset="-78"/>
              </a:rPr>
              <a:t>لصاحب المصلحة</a:t>
            </a:r>
            <a:r>
              <a:rPr lang="ar-SA" b="1" dirty="0">
                <a:latin typeface="Alexandria" pitchFamily="2" charset="-78"/>
                <a:cs typeface="Alexandria" pitchFamily="2" charset="-78"/>
              </a:rPr>
              <a:t> (فئة الجمهور)</a:t>
            </a:r>
            <a:r>
              <a:rPr lang="en-US" b="1" dirty="0">
                <a:latin typeface="Alexandria" pitchFamily="2" charset="-78"/>
                <a:cs typeface="Alexandria" pitchFamily="2" charset="-78"/>
              </a:rPr>
              <a:t> </a:t>
            </a:r>
            <a:r>
              <a:rPr lang="en-US" dirty="0">
                <a:latin typeface="Alexandria" pitchFamily="2" charset="-78"/>
                <a:cs typeface="Alexandria" pitchFamily="2" charset="-78"/>
              </a:rPr>
              <a:t>في الإعلان عن تفضيلاته للشركات التي يشتري منها أو يعتمد عليها. </a:t>
            </a:r>
            <a:r>
              <a:rPr lang="ar-SA" dirty="0">
                <a:latin typeface="Alexandria" pitchFamily="2" charset="-78"/>
                <a:cs typeface="Alexandria" pitchFamily="2" charset="-78"/>
              </a:rPr>
              <a:t> </a:t>
            </a:r>
          </a:p>
          <a:p>
            <a:pPr algn="just" rtl="1">
              <a:lnSpc>
                <a:spcPct val="150000"/>
              </a:lnSpc>
            </a:pPr>
            <a:r>
              <a:rPr lang="ar-SA" dirty="0">
                <a:latin typeface="Alexandria" pitchFamily="2" charset="-78"/>
                <a:cs typeface="Alexandria" pitchFamily="2" charset="-78"/>
              </a:rPr>
              <a:t>وهنا نؤكد على ضرورة وجود قنوات للتواصل بين المؤسسة وأصحاب الجماهير.</a:t>
            </a:r>
          </a:p>
          <a:p>
            <a:pPr algn="just" rtl="1">
              <a:lnSpc>
                <a:spcPct val="150000"/>
              </a:lnSpc>
            </a:pPr>
            <a:endParaRPr lang="ar-SA" dirty="0">
              <a:latin typeface="Alexandria" pitchFamily="2" charset="-78"/>
              <a:cs typeface="Alexandria" pitchFamily="2" charset="-78"/>
            </a:endParaRPr>
          </a:p>
          <a:p>
            <a:pPr algn="just" rtl="1">
              <a:lnSpc>
                <a:spcPct val="150000"/>
              </a:lnSpc>
            </a:pPr>
            <a:r>
              <a:rPr lang="en-US" dirty="0">
                <a:latin typeface="Alexandria" pitchFamily="2" charset="-78"/>
                <a:cs typeface="Alexandria" pitchFamily="2" charset="-78"/>
              </a:rPr>
              <a:t>يمكن أن يؤدي هذا التواصل إلى زيادة الالتزام </a:t>
            </a:r>
            <a:r>
              <a:rPr lang="en-US" dirty="0" err="1">
                <a:latin typeface="Alexandria" pitchFamily="2" charset="-78"/>
                <a:cs typeface="Alexandria" pitchFamily="2" charset="-78"/>
              </a:rPr>
              <a:t>من</a:t>
            </a:r>
            <a:r>
              <a:rPr lang="en-US" dirty="0">
                <a:latin typeface="Alexandria" pitchFamily="2" charset="-78"/>
                <a:cs typeface="Alexandria" pitchFamily="2" charset="-78"/>
              </a:rPr>
              <a:t> </a:t>
            </a:r>
            <a:r>
              <a:rPr lang="en-US" dirty="0" err="1">
                <a:latin typeface="Alexandria" pitchFamily="2" charset="-78"/>
                <a:cs typeface="Alexandria" pitchFamily="2" charset="-78"/>
              </a:rPr>
              <a:t>جانب</a:t>
            </a:r>
            <a:r>
              <a:rPr lang="en-US" dirty="0">
                <a:latin typeface="Alexandria" pitchFamily="2" charset="-78"/>
                <a:cs typeface="Alexandria" pitchFamily="2" charset="-78"/>
              </a:rPr>
              <a:t> </a:t>
            </a:r>
            <a:r>
              <a:rPr lang="en-US" dirty="0" err="1">
                <a:latin typeface="Alexandria" pitchFamily="2" charset="-78"/>
                <a:cs typeface="Alexandria" pitchFamily="2" charset="-78"/>
              </a:rPr>
              <a:t>الشركات</a:t>
            </a:r>
            <a:r>
              <a:rPr lang="en-US" dirty="0">
                <a:latin typeface="Alexandria" pitchFamily="2" charset="-78"/>
                <a:cs typeface="Alexandria" pitchFamily="2" charset="-78"/>
              </a:rPr>
              <a:t> </a:t>
            </a:r>
            <a:r>
              <a:rPr lang="en-US" dirty="0" err="1">
                <a:latin typeface="Alexandria" pitchFamily="2" charset="-78"/>
                <a:cs typeface="Alexandria" pitchFamily="2" charset="-78"/>
              </a:rPr>
              <a:t>بالتحسين</a:t>
            </a:r>
            <a:r>
              <a:rPr lang="en-US" dirty="0">
                <a:latin typeface="Alexandria" pitchFamily="2" charset="-78"/>
                <a:cs typeface="Alexandria" pitchFamily="2" charset="-78"/>
              </a:rPr>
              <a:t>. </a:t>
            </a:r>
            <a:r>
              <a:rPr lang="en-US" dirty="0" err="1">
                <a:latin typeface="Alexandria" pitchFamily="2" charset="-78"/>
                <a:cs typeface="Alexandria" pitchFamily="2" charset="-78"/>
              </a:rPr>
              <a:t>وبقدر</a:t>
            </a:r>
            <a:r>
              <a:rPr lang="en-US" dirty="0">
                <a:latin typeface="Alexandria" pitchFamily="2" charset="-78"/>
                <a:cs typeface="Alexandria" pitchFamily="2" charset="-78"/>
              </a:rPr>
              <a:t> </a:t>
            </a:r>
            <a:r>
              <a:rPr lang="en-US" dirty="0" err="1">
                <a:latin typeface="Alexandria" pitchFamily="2" charset="-78"/>
                <a:cs typeface="Alexandria" pitchFamily="2" charset="-78"/>
              </a:rPr>
              <a:t>ما</a:t>
            </a:r>
            <a:r>
              <a:rPr lang="en-US" dirty="0">
                <a:latin typeface="Alexandria" pitchFamily="2" charset="-78"/>
                <a:cs typeface="Alexandria" pitchFamily="2" charset="-78"/>
              </a:rPr>
              <a:t> </a:t>
            </a:r>
            <a:r>
              <a:rPr lang="en-US" dirty="0" err="1">
                <a:latin typeface="Alexandria" pitchFamily="2" charset="-78"/>
                <a:cs typeface="Alexandria" pitchFamily="2" charset="-78"/>
              </a:rPr>
              <a:t>تفعل</a:t>
            </a:r>
            <a:r>
              <a:rPr lang="en-US" dirty="0">
                <a:latin typeface="Alexandria" pitchFamily="2" charset="-78"/>
                <a:cs typeface="Alexandria" pitchFamily="2" charset="-78"/>
              </a:rPr>
              <a:t> </a:t>
            </a:r>
            <a:r>
              <a:rPr lang="en-US" dirty="0" err="1">
                <a:latin typeface="Alexandria" pitchFamily="2" charset="-78"/>
                <a:cs typeface="Alexandria" pitchFamily="2" charset="-78"/>
              </a:rPr>
              <a:t>ذلك</a:t>
            </a:r>
            <a:r>
              <a:rPr lang="en-US" dirty="0">
                <a:latin typeface="Alexandria" pitchFamily="2" charset="-78"/>
                <a:cs typeface="Alexandria" pitchFamily="2" charset="-78"/>
              </a:rPr>
              <a:t>، </a:t>
            </a:r>
            <a:r>
              <a:rPr lang="en-US" dirty="0" err="1">
                <a:latin typeface="Alexandria" pitchFamily="2" charset="-78"/>
                <a:cs typeface="Alexandria" pitchFamily="2" charset="-78"/>
              </a:rPr>
              <a:t>تتصرف</a:t>
            </a:r>
            <a:r>
              <a:rPr lang="en-US" dirty="0">
                <a:latin typeface="Alexandria" pitchFamily="2" charset="-78"/>
                <a:cs typeface="Alexandria" pitchFamily="2" charset="-78"/>
              </a:rPr>
              <a:t> </a:t>
            </a:r>
            <a:r>
              <a:rPr lang="en-US" dirty="0" err="1">
                <a:latin typeface="Alexandria" pitchFamily="2" charset="-78"/>
                <a:cs typeface="Alexandria" pitchFamily="2" charset="-78"/>
              </a:rPr>
              <a:t>الشركات</a:t>
            </a:r>
            <a:r>
              <a:rPr lang="en-US" dirty="0">
                <a:latin typeface="Alexandria" pitchFamily="2" charset="-78"/>
                <a:cs typeface="Alexandria" pitchFamily="2" charset="-78"/>
              </a:rPr>
              <a:t> </a:t>
            </a:r>
            <a:r>
              <a:rPr lang="en-US" dirty="0" err="1">
                <a:latin typeface="Alexandria" pitchFamily="2" charset="-78"/>
                <a:cs typeface="Alexandria" pitchFamily="2" charset="-78"/>
              </a:rPr>
              <a:t>بشكل</a:t>
            </a:r>
            <a:r>
              <a:rPr lang="en-US" dirty="0">
                <a:latin typeface="Alexandria" pitchFamily="2" charset="-78"/>
                <a:cs typeface="Alexandria" pitchFamily="2" charset="-78"/>
              </a:rPr>
              <a:t> </a:t>
            </a:r>
            <a:r>
              <a:rPr lang="en-US" dirty="0" err="1">
                <a:latin typeface="Alexandria" pitchFamily="2" charset="-78"/>
                <a:cs typeface="Alexandria" pitchFamily="2" charset="-78"/>
              </a:rPr>
              <a:t>أكثر</a:t>
            </a:r>
            <a:r>
              <a:rPr lang="en-US" dirty="0">
                <a:latin typeface="Alexandria" pitchFamily="2" charset="-78"/>
                <a:cs typeface="Alexandria" pitchFamily="2" charset="-78"/>
              </a:rPr>
              <a:t> </a:t>
            </a:r>
            <a:r>
              <a:rPr lang="en-US" dirty="0" err="1">
                <a:latin typeface="Alexandria" pitchFamily="2" charset="-78"/>
                <a:cs typeface="Alexandria" pitchFamily="2" charset="-78"/>
              </a:rPr>
              <a:t>أخلاقية</a:t>
            </a:r>
            <a:r>
              <a:rPr lang="en-US" dirty="0">
                <a:latin typeface="Alexandria" pitchFamily="2" charset="-78"/>
                <a:cs typeface="Alexandria" pitchFamily="2" charset="-78"/>
              </a:rPr>
              <a:t> في </a:t>
            </a:r>
            <a:r>
              <a:rPr lang="en-US" dirty="0" err="1">
                <a:latin typeface="Alexandria" pitchFamily="2" charset="-78"/>
                <a:cs typeface="Alexandria" pitchFamily="2" charset="-78"/>
              </a:rPr>
              <a:t>الاستجابة</a:t>
            </a:r>
            <a:r>
              <a:rPr lang="en-US" dirty="0">
                <a:latin typeface="Alexandria" pitchFamily="2" charset="-78"/>
                <a:cs typeface="Alexandria" pitchFamily="2" charset="-78"/>
              </a:rPr>
              <a:t> </a:t>
            </a:r>
            <a:r>
              <a:rPr lang="en-US" dirty="0" err="1">
                <a:latin typeface="Alexandria" pitchFamily="2" charset="-78"/>
                <a:cs typeface="Alexandria" pitchFamily="2" charset="-78"/>
              </a:rPr>
              <a:t>لرغبات</a:t>
            </a:r>
            <a:r>
              <a:rPr lang="en-US" dirty="0">
                <a:latin typeface="Alexandria" pitchFamily="2" charset="-78"/>
                <a:cs typeface="Alexandria" pitchFamily="2" charset="-78"/>
              </a:rPr>
              <a:t> </a:t>
            </a:r>
            <a:r>
              <a:rPr lang="en-US" dirty="0" err="1">
                <a:latin typeface="Alexandria" pitchFamily="2" charset="-78"/>
                <a:cs typeface="Alexandria" pitchFamily="2" charset="-78"/>
              </a:rPr>
              <a:t>واحتياجات</a:t>
            </a:r>
            <a:r>
              <a:rPr lang="en-US" dirty="0">
                <a:latin typeface="Alexandria" pitchFamily="2" charset="-78"/>
                <a:cs typeface="Alexandria" pitchFamily="2" charset="-78"/>
              </a:rPr>
              <a:t> </a:t>
            </a:r>
            <a:r>
              <a:rPr lang="en-US" dirty="0" err="1">
                <a:latin typeface="Alexandria" pitchFamily="2" charset="-78"/>
                <a:cs typeface="Alexandria" pitchFamily="2" charset="-78"/>
              </a:rPr>
              <a:t>أصحاب</a:t>
            </a:r>
            <a:r>
              <a:rPr lang="en-US" dirty="0">
                <a:latin typeface="Alexandria" pitchFamily="2" charset="-78"/>
                <a:cs typeface="Alexandria" pitchFamily="2" charset="-78"/>
              </a:rPr>
              <a:t> المصلحة.</a:t>
            </a:r>
          </a:p>
        </p:txBody>
      </p:sp>
    </p:spTree>
    <p:extLst>
      <p:ext uri="{BB962C8B-B14F-4D97-AF65-F5344CB8AC3E}">
        <p14:creationId xmlns:p14="http://schemas.microsoft.com/office/powerpoint/2010/main" val="656779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414387"/>
            <a:ext cx="8813611" cy="1232902"/>
          </a:xfrm>
          <a:prstGeom prst="rect">
            <a:avLst/>
          </a:prstGeom>
          <a:noFill/>
        </p:spPr>
        <p:txBody>
          <a:bodyPr wrap="square" rtlCol="0">
            <a:spAutoFit/>
          </a:bodyPr>
          <a:lstStyle/>
          <a:p>
            <a:pPr marL="285750" indent="-285750" algn="r" rtl="1">
              <a:lnSpc>
                <a:spcPct val="200000"/>
              </a:lnSpc>
              <a:buFont typeface="Wingdings" pitchFamily="2" charset="2"/>
              <a:buChar char="ü"/>
            </a:pPr>
            <a:r>
              <a:rPr lang="ar-EG" sz="2000" b="1" dirty="0">
                <a:latin typeface="Alexandria" pitchFamily="2" charset="-78"/>
                <a:cs typeface="Alexandria" pitchFamily="2" charset="-78"/>
              </a:rPr>
              <a:t>رصد التحديات التي تواجه الممارسة الأخلاقية للعلاقات العامة في البيئة الداخلية والخارجية للمؤسسة.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3467039"/>
          </a:xfrm>
          <a:prstGeom prst="rect">
            <a:avLst/>
          </a:prstGeom>
          <a:noFill/>
        </p:spPr>
        <p:txBody>
          <a:bodyPr wrap="square" rtlCol="0">
            <a:spAutoFit/>
          </a:bodyPr>
          <a:lstStyle/>
          <a:p>
            <a:pPr algn="r" rtl="1">
              <a:lnSpc>
                <a:spcPct val="200000"/>
              </a:lnSpc>
            </a:pPr>
            <a:r>
              <a:rPr lang="ar-EG" sz="1600" dirty="0">
                <a:latin typeface="Alexandria" pitchFamily="2" charset="-78"/>
                <a:cs typeface="Alexandria" pitchFamily="2" charset="-78"/>
              </a:rPr>
              <a:t>أخلاقيات العمل أصبحت في وضع أسوأ من أي وقت مضى. وربما سهّل عصر المعلومات والإنترنت السلوك غير الأخلاقي من خلال تمكين انتشار المعلومات المضللة على نطاق عالمي، ومن خلال تعريض الجمهور للسرقة وإساءة استخدام مخازن ضخمة من المعلومات. البيانات الشخصية التي تجمعها شركات متنوعة مثل </a:t>
            </a:r>
            <a:r>
              <a:rPr lang="en-US" sz="1600" dirty="0">
                <a:latin typeface="Alexandria" pitchFamily="2" charset="-78"/>
                <a:cs typeface="Alexandria" pitchFamily="2" charset="-78"/>
              </a:rPr>
              <a:t>Facebook</a:t>
            </a:r>
            <a:r>
              <a:rPr lang="ar-EG" sz="1600" dirty="0">
                <a:latin typeface="Alexandria" pitchFamily="2" charset="-78"/>
                <a:cs typeface="Alexandria" pitchFamily="2" charset="-78"/>
              </a:rPr>
              <a:t> </a:t>
            </a:r>
            <a:r>
              <a:rPr lang="en-US" sz="1600" dirty="0">
                <a:latin typeface="Alexandria" pitchFamily="2" charset="-78"/>
                <a:cs typeface="Alexandria" pitchFamily="2" charset="-78"/>
              </a:rPr>
              <a:t>.</a:t>
            </a:r>
          </a:p>
          <a:p>
            <a:pPr algn="r" rtl="1">
              <a:lnSpc>
                <a:spcPct val="200000"/>
              </a:lnSpc>
            </a:pPr>
            <a:r>
              <a:rPr lang="ar-SA" sz="1600" dirty="0">
                <a:latin typeface="Alexandria" pitchFamily="2" charset="-78"/>
                <a:cs typeface="Alexandria" pitchFamily="2" charset="-78"/>
              </a:rPr>
              <a:t>وتواجه </a:t>
            </a:r>
            <a:r>
              <a:rPr lang="ar" sz="1600" dirty="0">
                <a:latin typeface="Alexandria" pitchFamily="2" charset="-78"/>
                <a:cs typeface="Alexandria" pitchFamily="2" charset="-78"/>
              </a:rPr>
              <a:t>أخلاقيات العمل تحديات على ثلاثة مستويات: الفردي، والتنظيمي، والمجتمعي. على المستويين التنظيمي والمجتمعي، يمكن للقوانين واللوائح والرقابة أن تقطع شوطا طويلا نحو الحد من النشاط غير القانوني. تحفز أخلاقيات العمل المديرين على تلبية متطلبات الإدارة القانونية والصناعية وإعداد التقارير</a:t>
            </a:r>
            <a:endParaRPr lang="en-US" sz="1600" dirty="0">
              <a:latin typeface="Alexandria" pitchFamily="2" charset="-78"/>
              <a:cs typeface="Alexandria" pitchFamily="2" charset="-78"/>
            </a:endParaRPr>
          </a:p>
          <a:p>
            <a:pPr lvl="0" algn="r" rtl="1">
              <a:lnSpc>
                <a:spcPct val="200000"/>
              </a:lnSpc>
            </a:pP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8288"/>
            <a:ext cx="2305141" cy="1076343"/>
          </a:xfrm>
          <a:prstGeom prst="rect">
            <a:avLst/>
          </a:prstGeom>
        </p:spPr>
      </p:pic>
    </p:spTree>
    <p:extLst>
      <p:ext uri="{BB962C8B-B14F-4D97-AF65-F5344CB8AC3E}">
        <p14:creationId xmlns:p14="http://schemas.microsoft.com/office/powerpoint/2010/main" val="1884492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54158" y="1255039"/>
            <a:ext cx="8916850" cy="369332"/>
          </a:xfrm>
          <a:prstGeom prst="rect">
            <a:avLst/>
          </a:prstGeom>
          <a:noFill/>
        </p:spPr>
        <p:txBody>
          <a:bodyPr wrap="square" rtlCol="0">
            <a:spAutoFit/>
          </a:bodyPr>
          <a:lstStyle/>
          <a:p>
            <a:pPr algn="r"/>
            <a:r>
              <a:rPr lang="ar-SA" dirty="0">
                <a:latin typeface="Alexandria" charset="0"/>
                <a:cs typeface="Alexandria" charset="0"/>
              </a:rPr>
              <a:t>و</a:t>
            </a:r>
            <a:r>
              <a:rPr lang="ar" dirty="0">
                <a:latin typeface="Alexandria" pitchFamily="2" charset="-78"/>
                <a:cs typeface="Alexandria" pitchFamily="2" charset="-78"/>
              </a:rPr>
              <a:t> تواجه أخلاقيات العمل تحديات على عدة مستويات:</a:t>
            </a:r>
            <a:r>
              <a:rPr lang="ar-SA" dirty="0">
                <a:latin typeface="Alexandria" charset="0"/>
                <a:cs typeface="Alexandria" charset="0"/>
              </a:rPr>
              <a:t> </a:t>
            </a:r>
            <a:endParaRPr lang="en-US" dirty="0">
              <a:latin typeface="Alexandria" charset="0"/>
              <a:cs typeface="Alexandria"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7366" y="330681"/>
            <a:ext cx="2305141" cy="1076343"/>
          </a:xfrm>
          <a:prstGeom prst="rect">
            <a:avLst/>
          </a:prstGeom>
        </p:spPr>
      </p:pic>
      <p:graphicFrame>
        <p:nvGraphicFramePr>
          <p:cNvPr id="2" name="Diagram 1">
            <a:extLst>
              <a:ext uri="{FF2B5EF4-FFF2-40B4-BE49-F238E27FC236}">
                <a16:creationId xmlns:a16="http://schemas.microsoft.com/office/drawing/2014/main" id="{25C6222E-5D4A-CA43-9D9A-171AD3F76032}"/>
              </a:ext>
            </a:extLst>
          </p:cNvPr>
          <p:cNvGraphicFramePr/>
          <p:nvPr>
            <p:extLst>
              <p:ext uri="{D42A27DB-BD31-4B8C-83A1-F6EECF244321}">
                <p14:modId xmlns:p14="http://schemas.microsoft.com/office/powerpoint/2010/main" val="1048557204"/>
              </p:ext>
            </p:extLst>
          </p:nvPr>
        </p:nvGraphicFramePr>
        <p:xfrm>
          <a:off x="781665" y="1685495"/>
          <a:ext cx="10294373"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1" name="Google Shape;6454;p53">
            <a:extLst>
              <a:ext uri="{FF2B5EF4-FFF2-40B4-BE49-F238E27FC236}">
                <a16:creationId xmlns:a16="http://schemas.microsoft.com/office/drawing/2014/main" id="{F64E190B-CD64-F54A-A146-35043E69923B}"/>
              </a:ext>
            </a:extLst>
          </p:cNvPr>
          <p:cNvGrpSpPr/>
          <p:nvPr/>
        </p:nvGrpSpPr>
        <p:grpSpPr>
          <a:xfrm>
            <a:off x="2587361" y="2099764"/>
            <a:ext cx="450188" cy="448965"/>
            <a:chOff x="-31455100" y="3909350"/>
            <a:chExt cx="294600" cy="293800"/>
          </a:xfrm>
        </p:grpSpPr>
        <p:sp>
          <p:nvSpPr>
            <p:cNvPr id="12" name="Google Shape;6455;p53">
              <a:extLst>
                <a:ext uri="{FF2B5EF4-FFF2-40B4-BE49-F238E27FC236}">
                  <a16:creationId xmlns:a16="http://schemas.microsoft.com/office/drawing/2014/main" id="{F009ED25-FA76-ED41-8A95-12610D603405}"/>
                </a:ext>
              </a:extLst>
            </p:cNvPr>
            <p:cNvSpPr/>
            <p:nvPr/>
          </p:nvSpPr>
          <p:spPr>
            <a:xfrm>
              <a:off x="-31455100" y="3909350"/>
              <a:ext cx="294600" cy="293800"/>
            </a:xfrm>
            <a:custGeom>
              <a:avLst/>
              <a:gdLst/>
              <a:ahLst/>
              <a:cxnLst/>
              <a:rect l="l" t="t" r="r" b="b"/>
              <a:pathLst>
                <a:path w="11784" h="11752" extrusionOk="0">
                  <a:moveTo>
                    <a:pt x="5199" y="1"/>
                  </a:moveTo>
                  <a:cubicBezTo>
                    <a:pt x="5042" y="1"/>
                    <a:pt x="4916" y="127"/>
                    <a:pt x="4884" y="284"/>
                  </a:cubicBezTo>
                  <a:lnTo>
                    <a:pt x="4727" y="883"/>
                  </a:lnTo>
                  <a:cubicBezTo>
                    <a:pt x="4191" y="977"/>
                    <a:pt x="3655" y="1229"/>
                    <a:pt x="3151" y="1513"/>
                  </a:cubicBezTo>
                  <a:lnTo>
                    <a:pt x="2647" y="1229"/>
                  </a:lnTo>
                  <a:cubicBezTo>
                    <a:pt x="2599" y="1205"/>
                    <a:pt x="2542" y="1195"/>
                    <a:pt x="2482" y="1195"/>
                  </a:cubicBezTo>
                  <a:cubicBezTo>
                    <a:pt x="2386" y="1195"/>
                    <a:pt x="2284" y="1222"/>
                    <a:pt x="2206" y="1261"/>
                  </a:cubicBezTo>
                  <a:lnTo>
                    <a:pt x="1261" y="2206"/>
                  </a:lnTo>
                  <a:cubicBezTo>
                    <a:pt x="1135" y="2332"/>
                    <a:pt x="1135" y="2490"/>
                    <a:pt x="1230" y="2647"/>
                  </a:cubicBezTo>
                  <a:lnTo>
                    <a:pt x="1513" y="3151"/>
                  </a:lnTo>
                  <a:cubicBezTo>
                    <a:pt x="1198" y="3624"/>
                    <a:pt x="978" y="4191"/>
                    <a:pt x="883" y="4726"/>
                  </a:cubicBezTo>
                  <a:lnTo>
                    <a:pt x="284" y="4884"/>
                  </a:lnTo>
                  <a:cubicBezTo>
                    <a:pt x="127" y="4947"/>
                    <a:pt x="1" y="5041"/>
                    <a:pt x="1" y="5199"/>
                  </a:cubicBezTo>
                  <a:lnTo>
                    <a:pt x="1" y="6585"/>
                  </a:lnTo>
                  <a:cubicBezTo>
                    <a:pt x="1" y="6743"/>
                    <a:pt x="127" y="6869"/>
                    <a:pt x="284" y="6900"/>
                  </a:cubicBezTo>
                  <a:lnTo>
                    <a:pt x="883" y="7058"/>
                  </a:lnTo>
                  <a:cubicBezTo>
                    <a:pt x="946" y="7404"/>
                    <a:pt x="1072" y="7782"/>
                    <a:pt x="1230" y="8129"/>
                  </a:cubicBezTo>
                  <a:cubicBezTo>
                    <a:pt x="1504" y="7854"/>
                    <a:pt x="2843" y="6486"/>
                    <a:pt x="2841" y="6486"/>
                  </a:cubicBezTo>
                  <a:lnTo>
                    <a:pt x="2841" y="6486"/>
                  </a:lnTo>
                  <a:cubicBezTo>
                    <a:pt x="2841" y="6486"/>
                    <a:pt x="2839" y="6488"/>
                    <a:pt x="2836" y="6491"/>
                  </a:cubicBezTo>
                  <a:cubicBezTo>
                    <a:pt x="2836" y="6459"/>
                    <a:pt x="2805" y="6050"/>
                    <a:pt x="2805" y="5955"/>
                  </a:cubicBezTo>
                  <a:cubicBezTo>
                    <a:pt x="2773" y="4222"/>
                    <a:pt x="4191" y="2836"/>
                    <a:pt x="5861" y="2836"/>
                  </a:cubicBezTo>
                  <a:cubicBezTo>
                    <a:pt x="7562" y="2836"/>
                    <a:pt x="8948" y="4222"/>
                    <a:pt x="8948" y="5924"/>
                  </a:cubicBezTo>
                  <a:cubicBezTo>
                    <a:pt x="8948" y="7499"/>
                    <a:pt x="7751" y="8822"/>
                    <a:pt x="6113" y="8948"/>
                  </a:cubicBezTo>
                  <a:cubicBezTo>
                    <a:pt x="6066" y="8948"/>
                    <a:pt x="5963" y="8956"/>
                    <a:pt x="5821" y="8956"/>
                  </a:cubicBezTo>
                  <a:cubicBezTo>
                    <a:pt x="5680" y="8956"/>
                    <a:pt x="5499" y="8948"/>
                    <a:pt x="5294" y="8917"/>
                  </a:cubicBezTo>
                  <a:lnTo>
                    <a:pt x="3655" y="10523"/>
                  </a:lnTo>
                  <a:cubicBezTo>
                    <a:pt x="4034" y="10681"/>
                    <a:pt x="4349" y="10807"/>
                    <a:pt x="4727" y="10870"/>
                  </a:cubicBezTo>
                  <a:lnTo>
                    <a:pt x="4884" y="11468"/>
                  </a:lnTo>
                  <a:cubicBezTo>
                    <a:pt x="4916" y="11626"/>
                    <a:pt x="5042" y="11752"/>
                    <a:pt x="5199" y="11752"/>
                  </a:cubicBezTo>
                  <a:lnTo>
                    <a:pt x="6585" y="11752"/>
                  </a:lnTo>
                  <a:cubicBezTo>
                    <a:pt x="6743" y="11752"/>
                    <a:pt x="6869" y="11626"/>
                    <a:pt x="6901" y="11468"/>
                  </a:cubicBezTo>
                  <a:lnTo>
                    <a:pt x="7058" y="10870"/>
                  </a:lnTo>
                  <a:cubicBezTo>
                    <a:pt x="7594" y="10775"/>
                    <a:pt x="8129" y="10523"/>
                    <a:pt x="8633" y="10240"/>
                  </a:cubicBezTo>
                  <a:lnTo>
                    <a:pt x="9137" y="10523"/>
                  </a:lnTo>
                  <a:cubicBezTo>
                    <a:pt x="9185" y="10547"/>
                    <a:pt x="9243" y="10558"/>
                    <a:pt x="9302" y="10558"/>
                  </a:cubicBezTo>
                  <a:cubicBezTo>
                    <a:pt x="9399" y="10558"/>
                    <a:pt x="9501" y="10531"/>
                    <a:pt x="9578" y="10492"/>
                  </a:cubicBezTo>
                  <a:lnTo>
                    <a:pt x="10524" y="9547"/>
                  </a:lnTo>
                  <a:cubicBezTo>
                    <a:pt x="10650" y="9421"/>
                    <a:pt x="10650" y="9263"/>
                    <a:pt x="10555" y="9106"/>
                  </a:cubicBezTo>
                  <a:lnTo>
                    <a:pt x="10303" y="8601"/>
                  </a:lnTo>
                  <a:cubicBezTo>
                    <a:pt x="10618" y="8129"/>
                    <a:pt x="10807" y="7562"/>
                    <a:pt x="10933" y="7026"/>
                  </a:cubicBezTo>
                  <a:lnTo>
                    <a:pt x="11500" y="6869"/>
                  </a:lnTo>
                  <a:cubicBezTo>
                    <a:pt x="11658" y="6806"/>
                    <a:pt x="11784" y="6711"/>
                    <a:pt x="11784" y="6554"/>
                  </a:cubicBezTo>
                  <a:lnTo>
                    <a:pt x="11784" y="5167"/>
                  </a:lnTo>
                  <a:cubicBezTo>
                    <a:pt x="11752" y="5041"/>
                    <a:pt x="11658" y="4915"/>
                    <a:pt x="11500" y="4884"/>
                  </a:cubicBezTo>
                  <a:lnTo>
                    <a:pt x="10902" y="4726"/>
                  </a:lnTo>
                  <a:cubicBezTo>
                    <a:pt x="10807" y="4191"/>
                    <a:pt x="10555" y="3687"/>
                    <a:pt x="10272" y="3151"/>
                  </a:cubicBezTo>
                  <a:lnTo>
                    <a:pt x="10555" y="2647"/>
                  </a:lnTo>
                  <a:cubicBezTo>
                    <a:pt x="10650" y="2521"/>
                    <a:pt x="10587" y="2332"/>
                    <a:pt x="10524" y="2206"/>
                  </a:cubicBezTo>
                  <a:lnTo>
                    <a:pt x="9578" y="1261"/>
                  </a:lnTo>
                  <a:cubicBezTo>
                    <a:pt x="9509" y="1209"/>
                    <a:pt x="9430" y="1185"/>
                    <a:pt x="9347" y="1185"/>
                  </a:cubicBezTo>
                  <a:cubicBezTo>
                    <a:pt x="9279" y="1185"/>
                    <a:pt x="9208" y="1201"/>
                    <a:pt x="9137" y="1229"/>
                  </a:cubicBezTo>
                  <a:lnTo>
                    <a:pt x="8633" y="1513"/>
                  </a:lnTo>
                  <a:cubicBezTo>
                    <a:pt x="8161" y="1198"/>
                    <a:pt x="7594" y="977"/>
                    <a:pt x="7058" y="883"/>
                  </a:cubicBezTo>
                  <a:lnTo>
                    <a:pt x="6901" y="284"/>
                  </a:lnTo>
                  <a:cubicBezTo>
                    <a:pt x="6869" y="127"/>
                    <a:pt x="6743" y="1"/>
                    <a:pt x="65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456;p53">
              <a:extLst>
                <a:ext uri="{FF2B5EF4-FFF2-40B4-BE49-F238E27FC236}">
                  <a16:creationId xmlns:a16="http://schemas.microsoft.com/office/drawing/2014/main" id="{E34055CB-0829-DE43-ADB6-9018D0B2A076}"/>
                </a:ext>
              </a:extLst>
            </p:cNvPr>
            <p:cNvSpPr/>
            <p:nvPr/>
          </p:nvSpPr>
          <p:spPr>
            <a:xfrm>
              <a:off x="-31455100" y="3997350"/>
              <a:ext cx="215050" cy="205025"/>
            </a:xfrm>
            <a:custGeom>
              <a:avLst/>
              <a:gdLst/>
              <a:ahLst/>
              <a:cxnLst/>
              <a:rect l="l" t="t" r="r" b="b"/>
              <a:pathLst>
                <a:path w="8602" h="8201" extrusionOk="0">
                  <a:moveTo>
                    <a:pt x="5939" y="0"/>
                  </a:moveTo>
                  <a:cubicBezTo>
                    <a:pt x="4729" y="0"/>
                    <a:pt x="3750" y="854"/>
                    <a:pt x="3561" y="1963"/>
                  </a:cubicBezTo>
                  <a:cubicBezTo>
                    <a:pt x="3466" y="2404"/>
                    <a:pt x="3498" y="2813"/>
                    <a:pt x="3624" y="3223"/>
                  </a:cubicBezTo>
                  <a:lnTo>
                    <a:pt x="410" y="6468"/>
                  </a:lnTo>
                  <a:cubicBezTo>
                    <a:pt x="1" y="6846"/>
                    <a:pt x="1" y="7507"/>
                    <a:pt x="410" y="7917"/>
                  </a:cubicBezTo>
                  <a:cubicBezTo>
                    <a:pt x="600" y="8106"/>
                    <a:pt x="852" y="8200"/>
                    <a:pt x="1111" y="8200"/>
                  </a:cubicBezTo>
                  <a:cubicBezTo>
                    <a:pt x="1371" y="8200"/>
                    <a:pt x="1639" y="8106"/>
                    <a:pt x="1860" y="7917"/>
                  </a:cubicBezTo>
                  <a:lnTo>
                    <a:pt x="5136" y="4640"/>
                  </a:lnTo>
                  <a:cubicBezTo>
                    <a:pt x="5388" y="4735"/>
                    <a:pt x="5664" y="4782"/>
                    <a:pt x="5947" y="4782"/>
                  </a:cubicBezTo>
                  <a:cubicBezTo>
                    <a:pt x="6231" y="4782"/>
                    <a:pt x="6522" y="4735"/>
                    <a:pt x="6806" y="4640"/>
                  </a:cubicBezTo>
                  <a:cubicBezTo>
                    <a:pt x="7846" y="4294"/>
                    <a:pt x="8602" y="3065"/>
                    <a:pt x="8224" y="1773"/>
                  </a:cubicBezTo>
                  <a:cubicBezTo>
                    <a:pt x="8192" y="1647"/>
                    <a:pt x="8129" y="1553"/>
                    <a:pt x="8003" y="1521"/>
                  </a:cubicBezTo>
                  <a:cubicBezTo>
                    <a:pt x="7972" y="1514"/>
                    <a:pt x="7942" y="1510"/>
                    <a:pt x="7914" y="1510"/>
                  </a:cubicBezTo>
                  <a:cubicBezTo>
                    <a:pt x="7830" y="1510"/>
                    <a:pt x="7759" y="1545"/>
                    <a:pt x="7688" y="1616"/>
                  </a:cubicBezTo>
                  <a:lnTo>
                    <a:pt x="6901" y="2404"/>
                  </a:lnTo>
                  <a:cubicBezTo>
                    <a:pt x="6759" y="2530"/>
                    <a:pt x="6578" y="2593"/>
                    <a:pt x="6400" y="2593"/>
                  </a:cubicBezTo>
                  <a:cubicBezTo>
                    <a:pt x="6223" y="2593"/>
                    <a:pt x="6050" y="2530"/>
                    <a:pt x="5924" y="2404"/>
                  </a:cubicBezTo>
                  <a:cubicBezTo>
                    <a:pt x="5640" y="2120"/>
                    <a:pt x="5640" y="1679"/>
                    <a:pt x="5924" y="1395"/>
                  </a:cubicBezTo>
                  <a:lnTo>
                    <a:pt x="6711" y="608"/>
                  </a:lnTo>
                  <a:cubicBezTo>
                    <a:pt x="6774" y="545"/>
                    <a:pt x="6806" y="419"/>
                    <a:pt x="6774" y="293"/>
                  </a:cubicBezTo>
                  <a:cubicBezTo>
                    <a:pt x="6743" y="198"/>
                    <a:pt x="6648" y="104"/>
                    <a:pt x="6554" y="72"/>
                  </a:cubicBezTo>
                  <a:cubicBezTo>
                    <a:pt x="6344" y="23"/>
                    <a:pt x="6139" y="0"/>
                    <a:pt x="593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4" name="Google Shape;8843;p58">
            <a:extLst>
              <a:ext uri="{FF2B5EF4-FFF2-40B4-BE49-F238E27FC236}">
                <a16:creationId xmlns:a16="http://schemas.microsoft.com/office/drawing/2014/main" id="{A4CD02E7-C68C-FB43-8520-937D2329A9AC}"/>
              </a:ext>
            </a:extLst>
          </p:cNvPr>
          <p:cNvGrpSpPr/>
          <p:nvPr/>
        </p:nvGrpSpPr>
        <p:grpSpPr>
          <a:xfrm>
            <a:off x="2624594" y="5225164"/>
            <a:ext cx="442295" cy="441103"/>
            <a:chOff x="6553275" y="3604550"/>
            <a:chExt cx="296975" cy="296175"/>
          </a:xfrm>
        </p:grpSpPr>
        <p:sp>
          <p:nvSpPr>
            <p:cNvPr id="15" name="Google Shape;8844;p58">
              <a:extLst>
                <a:ext uri="{FF2B5EF4-FFF2-40B4-BE49-F238E27FC236}">
                  <a16:creationId xmlns:a16="http://schemas.microsoft.com/office/drawing/2014/main" id="{5AC1518D-1957-6E40-B0B7-9D310C2777DF}"/>
                </a:ext>
              </a:extLst>
            </p:cNvPr>
            <p:cNvSpPr/>
            <p:nvPr/>
          </p:nvSpPr>
          <p:spPr>
            <a:xfrm>
              <a:off x="6657250" y="3604550"/>
              <a:ext cx="86650" cy="86650"/>
            </a:xfrm>
            <a:custGeom>
              <a:avLst/>
              <a:gdLst/>
              <a:ahLst/>
              <a:cxnLst/>
              <a:rect l="l" t="t" r="r" b="b"/>
              <a:pathLst>
                <a:path w="3466" h="3466" extrusionOk="0">
                  <a:moveTo>
                    <a:pt x="1733" y="0"/>
                  </a:moveTo>
                  <a:cubicBezTo>
                    <a:pt x="788" y="0"/>
                    <a:pt x="0" y="788"/>
                    <a:pt x="0" y="1733"/>
                  </a:cubicBezTo>
                  <a:cubicBezTo>
                    <a:pt x="0" y="2678"/>
                    <a:pt x="788" y="3466"/>
                    <a:pt x="1733" y="3466"/>
                  </a:cubicBezTo>
                  <a:cubicBezTo>
                    <a:pt x="2678" y="3466"/>
                    <a:pt x="3466" y="2678"/>
                    <a:pt x="3466" y="1733"/>
                  </a:cubicBezTo>
                  <a:cubicBezTo>
                    <a:pt x="3466" y="788"/>
                    <a:pt x="2678"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845;p58">
              <a:extLst>
                <a:ext uri="{FF2B5EF4-FFF2-40B4-BE49-F238E27FC236}">
                  <a16:creationId xmlns:a16="http://schemas.microsoft.com/office/drawing/2014/main" id="{F0E48DAE-FDC6-2845-AC1F-4498E7A926A5}"/>
                </a:ext>
              </a:extLst>
            </p:cNvPr>
            <p:cNvSpPr/>
            <p:nvPr/>
          </p:nvSpPr>
          <p:spPr>
            <a:xfrm>
              <a:off x="6553275" y="3777825"/>
              <a:ext cx="296975" cy="122900"/>
            </a:xfrm>
            <a:custGeom>
              <a:avLst/>
              <a:gdLst/>
              <a:ahLst/>
              <a:cxnLst/>
              <a:rect l="l" t="t" r="r" b="b"/>
              <a:pathLst>
                <a:path w="11879" h="4916" extrusionOk="0">
                  <a:moveTo>
                    <a:pt x="694" y="0"/>
                  </a:moveTo>
                  <a:cubicBezTo>
                    <a:pt x="316" y="0"/>
                    <a:pt x="1" y="315"/>
                    <a:pt x="1" y="693"/>
                  </a:cubicBezTo>
                  <a:cubicBezTo>
                    <a:pt x="1" y="1103"/>
                    <a:pt x="316" y="1418"/>
                    <a:pt x="694" y="1418"/>
                  </a:cubicBezTo>
                  <a:lnTo>
                    <a:pt x="694" y="4569"/>
                  </a:lnTo>
                  <a:cubicBezTo>
                    <a:pt x="694" y="4758"/>
                    <a:pt x="851" y="4915"/>
                    <a:pt x="1040" y="4915"/>
                  </a:cubicBezTo>
                  <a:lnTo>
                    <a:pt x="10807" y="4915"/>
                  </a:lnTo>
                  <a:cubicBezTo>
                    <a:pt x="11028" y="4915"/>
                    <a:pt x="11185" y="4758"/>
                    <a:pt x="11185" y="4569"/>
                  </a:cubicBezTo>
                  <a:lnTo>
                    <a:pt x="11185" y="1418"/>
                  </a:lnTo>
                  <a:cubicBezTo>
                    <a:pt x="11563" y="1418"/>
                    <a:pt x="11878" y="1103"/>
                    <a:pt x="11878" y="693"/>
                  </a:cubicBezTo>
                  <a:cubicBezTo>
                    <a:pt x="11815" y="315"/>
                    <a:pt x="11500" y="0"/>
                    <a:pt x="11122" y="0"/>
                  </a:cubicBezTo>
                  <a:close/>
                </a:path>
              </a:pathLst>
            </a:custGeom>
            <a:solidFill>
              <a:srgbClr val="5F7D95"/>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7" name="Google Shape;8846;p58">
              <a:extLst>
                <a:ext uri="{FF2B5EF4-FFF2-40B4-BE49-F238E27FC236}">
                  <a16:creationId xmlns:a16="http://schemas.microsoft.com/office/drawing/2014/main" id="{1C7AD66D-1D2A-AA44-8F35-6B9B90FB0249}"/>
                </a:ext>
              </a:extLst>
            </p:cNvPr>
            <p:cNvSpPr/>
            <p:nvPr/>
          </p:nvSpPr>
          <p:spPr>
            <a:xfrm>
              <a:off x="6755700" y="3640000"/>
              <a:ext cx="74850" cy="121300"/>
            </a:xfrm>
            <a:custGeom>
              <a:avLst/>
              <a:gdLst/>
              <a:ahLst/>
              <a:cxnLst/>
              <a:rect l="l" t="t" r="r" b="b"/>
              <a:pathLst>
                <a:path w="2994" h="4852" extrusionOk="0">
                  <a:moveTo>
                    <a:pt x="190" y="0"/>
                  </a:moveTo>
                  <a:cubicBezTo>
                    <a:pt x="190" y="126"/>
                    <a:pt x="253" y="221"/>
                    <a:pt x="253" y="347"/>
                  </a:cubicBezTo>
                  <a:cubicBezTo>
                    <a:pt x="253" y="693"/>
                    <a:pt x="158" y="1071"/>
                    <a:pt x="1" y="1386"/>
                  </a:cubicBezTo>
                  <a:cubicBezTo>
                    <a:pt x="977" y="2079"/>
                    <a:pt x="1607" y="3182"/>
                    <a:pt x="1607" y="4474"/>
                  </a:cubicBezTo>
                  <a:lnTo>
                    <a:pt x="1607" y="4852"/>
                  </a:lnTo>
                  <a:lnTo>
                    <a:pt x="2994" y="4852"/>
                  </a:lnTo>
                  <a:lnTo>
                    <a:pt x="2489" y="756"/>
                  </a:lnTo>
                  <a:cubicBezTo>
                    <a:pt x="2363" y="315"/>
                    <a:pt x="1922" y="0"/>
                    <a:pt x="145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8847;p58">
              <a:extLst>
                <a:ext uri="{FF2B5EF4-FFF2-40B4-BE49-F238E27FC236}">
                  <a16:creationId xmlns:a16="http://schemas.microsoft.com/office/drawing/2014/main" id="{841EE373-8246-2842-9ABD-EACC455F9A12}"/>
                </a:ext>
              </a:extLst>
            </p:cNvPr>
            <p:cNvSpPr/>
            <p:nvPr/>
          </p:nvSpPr>
          <p:spPr>
            <a:xfrm>
              <a:off x="6570600" y="3640000"/>
              <a:ext cx="74850" cy="121300"/>
            </a:xfrm>
            <a:custGeom>
              <a:avLst/>
              <a:gdLst/>
              <a:ahLst/>
              <a:cxnLst/>
              <a:rect l="l" t="t" r="r" b="b"/>
              <a:pathLst>
                <a:path w="2994" h="4852" extrusionOk="0">
                  <a:moveTo>
                    <a:pt x="1545" y="0"/>
                  </a:moveTo>
                  <a:cubicBezTo>
                    <a:pt x="1072" y="0"/>
                    <a:pt x="663" y="315"/>
                    <a:pt x="505" y="788"/>
                  </a:cubicBezTo>
                  <a:lnTo>
                    <a:pt x="1" y="4852"/>
                  </a:lnTo>
                  <a:lnTo>
                    <a:pt x="1356" y="4852"/>
                  </a:lnTo>
                  <a:lnTo>
                    <a:pt x="1356" y="4474"/>
                  </a:lnTo>
                  <a:lnTo>
                    <a:pt x="1387" y="4474"/>
                  </a:lnTo>
                  <a:cubicBezTo>
                    <a:pt x="1387" y="3182"/>
                    <a:pt x="2017" y="2048"/>
                    <a:pt x="2994" y="1386"/>
                  </a:cubicBezTo>
                  <a:cubicBezTo>
                    <a:pt x="2836" y="1071"/>
                    <a:pt x="2773" y="693"/>
                    <a:pt x="2773" y="347"/>
                  </a:cubicBezTo>
                  <a:cubicBezTo>
                    <a:pt x="2773" y="221"/>
                    <a:pt x="2773" y="95"/>
                    <a:pt x="280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848;p58">
              <a:extLst>
                <a:ext uri="{FF2B5EF4-FFF2-40B4-BE49-F238E27FC236}">
                  <a16:creationId xmlns:a16="http://schemas.microsoft.com/office/drawing/2014/main" id="{32F64D2B-EB07-DE4B-A6BD-36BD0603C3E7}"/>
                </a:ext>
              </a:extLst>
            </p:cNvPr>
            <p:cNvSpPr/>
            <p:nvPr/>
          </p:nvSpPr>
          <p:spPr>
            <a:xfrm>
              <a:off x="6707650" y="3688025"/>
              <a:ext cx="70925" cy="70925"/>
            </a:xfrm>
            <a:custGeom>
              <a:avLst/>
              <a:gdLst/>
              <a:ahLst/>
              <a:cxnLst/>
              <a:rect l="l" t="t" r="r" b="b"/>
              <a:pathLst>
                <a:path w="2837" h="2837" extrusionOk="0">
                  <a:moveTo>
                    <a:pt x="1482" y="1"/>
                  </a:moveTo>
                  <a:cubicBezTo>
                    <a:pt x="1450" y="32"/>
                    <a:pt x="1418" y="64"/>
                    <a:pt x="1324" y="127"/>
                  </a:cubicBezTo>
                  <a:cubicBezTo>
                    <a:pt x="1324" y="190"/>
                    <a:pt x="1292" y="253"/>
                    <a:pt x="1261" y="284"/>
                  </a:cubicBezTo>
                  <a:lnTo>
                    <a:pt x="1" y="1923"/>
                  </a:lnTo>
                  <a:lnTo>
                    <a:pt x="1" y="2836"/>
                  </a:lnTo>
                  <a:lnTo>
                    <a:pt x="2742" y="2836"/>
                  </a:lnTo>
                  <a:lnTo>
                    <a:pt x="2742" y="2553"/>
                  </a:lnTo>
                  <a:lnTo>
                    <a:pt x="2836" y="2553"/>
                  </a:lnTo>
                  <a:cubicBezTo>
                    <a:pt x="2836" y="1513"/>
                    <a:pt x="2332" y="599"/>
                    <a:pt x="14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849;p58">
              <a:extLst>
                <a:ext uri="{FF2B5EF4-FFF2-40B4-BE49-F238E27FC236}">
                  <a16:creationId xmlns:a16="http://schemas.microsoft.com/office/drawing/2014/main" id="{64700D6D-782E-2640-8CE9-E4B79997EB0C}"/>
                </a:ext>
              </a:extLst>
            </p:cNvPr>
            <p:cNvSpPr/>
            <p:nvPr/>
          </p:nvSpPr>
          <p:spPr>
            <a:xfrm>
              <a:off x="6621025" y="3688825"/>
              <a:ext cx="70900" cy="73275"/>
            </a:xfrm>
            <a:custGeom>
              <a:avLst/>
              <a:gdLst/>
              <a:ahLst/>
              <a:cxnLst/>
              <a:rect l="l" t="t" r="r" b="b"/>
              <a:pathLst>
                <a:path w="2836" h="2931" extrusionOk="0">
                  <a:moveTo>
                    <a:pt x="1323" y="0"/>
                  </a:moveTo>
                  <a:cubicBezTo>
                    <a:pt x="536" y="567"/>
                    <a:pt x="0" y="1513"/>
                    <a:pt x="0" y="2584"/>
                  </a:cubicBezTo>
                  <a:lnTo>
                    <a:pt x="0" y="2930"/>
                  </a:lnTo>
                  <a:lnTo>
                    <a:pt x="2741" y="2930"/>
                  </a:lnTo>
                  <a:lnTo>
                    <a:pt x="2741" y="1922"/>
                  </a:lnTo>
                  <a:lnTo>
                    <a:pt x="2836" y="1922"/>
                  </a:lnTo>
                  <a:lnTo>
                    <a:pt x="1575" y="284"/>
                  </a:lnTo>
                  <a:cubicBezTo>
                    <a:pt x="1512" y="252"/>
                    <a:pt x="1512" y="158"/>
                    <a:pt x="1481" y="126"/>
                  </a:cubicBezTo>
                  <a:cubicBezTo>
                    <a:pt x="1449" y="95"/>
                    <a:pt x="1355" y="63"/>
                    <a:pt x="1323" y="0"/>
                  </a:cubicBezTo>
                  <a:close/>
                </a:path>
              </a:pathLst>
            </a:custGeom>
            <a:solidFill>
              <a:srgbClr val="5F7D95"/>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grpSp>
        <p:nvGrpSpPr>
          <p:cNvPr id="21" name="Google Shape;8559;p58">
            <a:extLst>
              <a:ext uri="{FF2B5EF4-FFF2-40B4-BE49-F238E27FC236}">
                <a16:creationId xmlns:a16="http://schemas.microsoft.com/office/drawing/2014/main" id="{887910A6-3320-F249-892F-EC9A29E89487}"/>
              </a:ext>
            </a:extLst>
          </p:cNvPr>
          <p:cNvGrpSpPr/>
          <p:nvPr/>
        </p:nvGrpSpPr>
        <p:grpSpPr>
          <a:xfrm>
            <a:off x="2587361" y="3574875"/>
            <a:ext cx="441103" cy="441103"/>
            <a:chOff x="583100" y="3982600"/>
            <a:chExt cx="296175" cy="296175"/>
          </a:xfrm>
        </p:grpSpPr>
        <p:sp>
          <p:nvSpPr>
            <p:cNvPr id="22" name="Google Shape;8560;p58">
              <a:extLst>
                <a:ext uri="{FF2B5EF4-FFF2-40B4-BE49-F238E27FC236}">
                  <a16:creationId xmlns:a16="http://schemas.microsoft.com/office/drawing/2014/main" id="{9A1178E8-C02F-D44E-8280-9DE5E253A391}"/>
                </a:ext>
              </a:extLst>
            </p:cNvPr>
            <p:cNvSpPr/>
            <p:nvPr/>
          </p:nvSpPr>
          <p:spPr>
            <a:xfrm>
              <a:off x="694925" y="3982600"/>
              <a:ext cx="70925" cy="68550"/>
            </a:xfrm>
            <a:custGeom>
              <a:avLst/>
              <a:gdLst/>
              <a:ahLst/>
              <a:cxnLst/>
              <a:rect l="l" t="t" r="r" b="b"/>
              <a:pathLst>
                <a:path w="2837" h="2742" extrusionOk="0">
                  <a:moveTo>
                    <a:pt x="1419" y="1"/>
                  </a:moveTo>
                  <a:cubicBezTo>
                    <a:pt x="631" y="1"/>
                    <a:pt x="1" y="599"/>
                    <a:pt x="1" y="1355"/>
                  </a:cubicBezTo>
                  <a:cubicBezTo>
                    <a:pt x="1" y="2143"/>
                    <a:pt x="631" y="2742"/>
                    <a:pt x="1419" y="2742"/>
                  </a:cubicBezTo>
                  <a:cubicBezTo>
                    <a:pt x="2206" y="2742"/>
                    <a:pt x="2836" y="2143"/>
                    <a:pt x="2836" y="1355"/>
                  </a:cubicBezTo>
                  <a:cubicBezTo>
                    <a:pt x="2836" y="599"/>
                    <a:pt x="2206" y="1"/>
                    <a:pt x="14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8561;p58">
              <a:extLst>
                <a:ext uri="{FF2B5EF4-FFF2-40B4-BE49-F238E27FC236}">
                  <a16:creationId xmlns:a16="http://schemas.microsoft.com/office/drawing/2014/main" id="{55836481-F5F7-DC46-8E81-A180F906E3D2}"/>
                </a:ext>
              </a:extLst>
            </p:cNvPr>
            <p:cNvSpPr/>
            <p:nvPr/>
          </p:nvSpPr>
          <p:spPr>
            <a:xfrm>
              <a:off x="609075" y="4139350"/>
              <a:ext cx="69350" cy="68525"/>
            </a:xfrm>
            <a:custGeom>
              <a:avLst/>
              <a:gdLst/>
              <a:ahLst/>
              <a:cxnLst/>
              <a:rect l="l" t="t" r="r" b="b"/>
              <a:pathLst>
                <a:path w="2774" h="2741" extrusionOk="0">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8562;p58">
              <a:extLst>
                <a:ext uri="{FF2B5EF4-FFF2-40B4-BE49-F238E27FC236}">
                  <a16:creationId xmlns:a16="http://schemas.microsoft.com/office/drawing/2014/main" id="{14C1F9A4-7FA4-6441-873C-D8D77E53A9CA}"/>
                </a:ext>
              </a:extLst>
            </p:cNvPr>
            <p:cNvSpPr/>
            <p:nvPr/>
          </p:nvSpPr>
          <p:spPr>
            <a:xfrm>
              <a:off x="783925" y="4140125"/>
              <a:ext cx="68550" cy="68550"/>
            </a:xfrm>
            <a:custGeom>
              <a:avLst/>
              <a:gdLst/>
              <a:ahLst/>
              <a:cxnLst/>
              <a:rect l="l" t="t" r="r" b="b"/>
              <a:pathLst>
                <a:path w="2742" h="2742" extrusionOk="0">
                  <a:moveTo>
                    <a:pt x="1356" y="1"/>
                  </a:moveTo>
                  <a:cubicBezTo>
                    <a:pt x="631" y="1"/>
                    <a:pt x="1" y="631"/>
                    <a:pt x="1" y="1387"/>
                  </a:cubicBezTo>
                  <a:cubicBezTo>
                    <a:pt x="1" y="2111"/>
                    <a:pt x="631" y="2741"/>
                    <a:pt x="1356" y="2741"/>
                  </a:cubicBezTo>
                  <a:cubicBezTo>
                    <a:pt x="2112" y="2741"/>
                    <a:pt x="2742" y="2111"/>
                    <a:pt x="2742" y="1387"/>
                  </a:cubicBezTo>
                  <a:cubicBezTo>
                    <a:pt x="2742" y="631"/>
                    <a:pt x="2112" y="1"/>
                    <a:pt x="13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8563;p58">
              <a:extLst>
                <a:ext uri="{FF2B5EF4-FFF2-40B4-BE49-F238E27FC236}">
                  <a16:creationId xmlns:a16="http://schemas.microsoft.com/office/drawing/2014/main" id="{4D0F73B4-AEB5-B548-8A13-5070C42FF38F}"/>
                </a:ext>
              </a:extLst>
            </p:cNvPr>
            <p:cNvSpPr/>
            <p:nvPr/>
          </p:nvSpPr>
          <p:spPr>
            <a:xfrm>
              <a:off x="583100" y="4207075"/>
              <a:ext cx="122100" cy="71700"/>
            </a:xfrm>
            <a:custGeom>
              <a:avLst/>
              <a:gdLst/>
              <a:ahLst/>
              <a:cxnLst/>
              <a:rect l="l" t="t" r="r" b="b"/>
              <a:pathLst>
                <a:path w="4884" h="2868" extrusionOk="0">
                  <a:moveTo>
                    <a:pt x="819" y="0"/>
                  </a:moveTo>
                  <a:cubicBezTo>
                    <a:pt x="347" y="442"/>
                    <a:pt x="0" y="1072"/>
                    <a:pt x="0" y="1796"/>
                  </a:cubicBezTo>
                  <a:lnTo>
                    <a:pt x="0" y="2521"/>
                  </a:lnTo>
                  <a:cubicBezTo>
                    <a:pt x="0" y="2710"/>
                    <a:pt x="158" y="2867"/>
                    <a:pt x="347" y="2867"/>
                  </a:cubicBezTo>
                  <a:lnTo>
                    <a:pt x="4505" y="2867"/>
                  </a:lnTo>
                  <a:cubicBezTo>
                    <a:pt x="4726" y="2867"/>
                    <a:pt x="4883" y="2710"/>
                    <a:pt x="4883" y="2521"/>
                  </a:cubicBezTo>
                  <a:lnTo>
                    <a:pt x="4883" y="1796"/>
                  </a:lnTo>
                  <a:cubicBezTo>
                    <a:pt x="4883" y="1103"/>
                    <a:pt x="4568" y="442"/>
                    <a:pt x="4033" y="0"/>
                  </a:cubicBezTo>
                  <a:cubicBezTo>
                    <a:pt x="3655" y="473"/>
                    <a:pt x="3088" y="788"/>
                    <a:pt x="2426" y="788"/>
                  </a:cubicBezTo>
                  <a:cubicBezTo>
                    <a:pt x="1796" y="788"/>
                    <a:pt x="1197" y="473"/>
                    <a:pt x="8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8564;p58">
              <a:extLst>
                <a:ext uri="{FF2B5EF4-FFF2-40B4-BE49-F238E27FC236}">
                  <a16:creationId xmlns:a16="http://schemas.microsoft.com/office/drawing/2014/main" id="{2305F45A-9468-3442-BE0E-DC4F02D2208D}"/>
                </a:ext>
              </a:extLst>
            </p:cNvPr>
            <p:cNvSpPr/>
            <p:nvPr/>
          </p:nvSpPr>
          <p:spPr>
            <a:xfrm>
              <a:off x="669725" y="4049550"/>
              <a:ext cx="122900" cy="72475"/>
            </a:xfrm>
            <a:custGeom>
              <a:avLst/>
              <a:gdLst/>
              <a:ahLst/>
              <a:cxnLst/>
              <a:rect l="l" t="t" r="r" b="b"/>
              <a:pathLst>
                <a:path w="4916" h="2899" extrusionOk="0">
                  <a:moveTo>
                    <a:pt x="851" y="1"/>
                  </a:moveTo>
                  <a:cubicBezTo>
                    <a:pt x="347" y="442"/>
                    <a:pt x="1" y="1103"/>
                    <a:pt x="1" y="1796"/>
                  </a:cubicBezTo>
                  <a:lnTo>
                    <a:pt x="1" y="2552"/>
                  </a:lnTo>
                  <a:cubicBezTo>
                    <a:pt x="1" y="2741"/>
                    <a:pt x="158" y="2899"/>
                    <a:pt x="347" y="2899"/>
                  </a:cubicBezTo>
                  <a:lnTo>
                    <a:pt x="4537" y="2899"/>
                  </a:lnTo>
                  <a:cubicBezTo>
                    <a:pt x="4758" y="2899"/>
                    <a:pt x="4915" y="2741"/>
                    <a:pt x="4915" y="2552"/>
                  </a:cubicBezTo>
                  <a:lnTo>
                    <a:pt x="4915" y="1796"/>
                  </a:lnTo>
                  <a:cubicBezTo>
                    <a:pt x="4915" y="1103"/>
                    <a:pt x="4600" y="442"/>
                    <a:pt x="4065" y="1"/>
                  </a:cubicBezTo>
                  <a:cubicBezTo>
                    <a:pt x="3687" y="473"/>
                    <a:pt x="3088" y="788"/>
                    <a:pt x="2458" y="788"/>
                  </a:cubicBezTo>
                  <a:cubicBezTo>
                    <a:pt x="1828" y="788"/>
                    <a:pt x="1198" y="473"/>
                    <a:pt x="8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8" name="Google Shape;8565;p58">
              <a:extLst>
                <a:ext uri="{FF2B5EF4-FFF2-40B4-BE49-F238E27FC236}">
                  <a16:creationId xmlns:a16="http://schemas.microsoft.com/office/drawing/2014/main" id="{F67C2EAD-C4A3-3041-8690-531C996C4035}"/>
                </a:ext>
              </a:extLst>
            </p:cNvPr>
            <p:cNvSpPr/>
            <p:nvPr/>
          </p:nvSpPr>
          <p:spPr>
            <a:xfrm>
              <a:off x="757150" y="4207075"/>
              <a:ext cx="122125" cy="71700"/>
            </a:xfrm>
            <a:custGeom>
              <a:avLst/>
              <a:gdLst/>
              <a:ahLst/>
              <a:cxnLst/>
              <a:rect l="l" t="t" r="r" b="b"/>
              <a:pathLst>
                <a:path w="4885" h="2868" extrusionOk="0">
                  <a:moveTo>
                    <a:pt x="820" y="0"/>
                  </a:moveTo>
                  <a:cubicBezTo>
                    <a:pt x="316" y="442"/>
                    <a:pt x="1" y="1103"/>
                    <a:pt x="1" y="1796"/>
                  </a:cubicBezTo>
                  <a:lnTo>
                    <a:pt x="1" y="2521"/>
                  </a:lnTo>
                  <a:cubicBezTo>
                    <a:pt x="1" y="2710"/>
                    <a:pt x="158" y="2867"/>
                    <a:pt x="347" y="2867"/>
                  </a:cubicBezTo>
                  <a:lnTo>
                    <a:pt x="4506" y="2867"/>
                  </a:lnTo>
                  <a:cubicBezTo>
                    <a:pt x="4727" y="2867"/>
                    <a:pt x="4884" y="2710"/>
                    <a:pt x="4884" y="2521"/>
                  </a:cubicBezTo>
                  <a:lnTo>
                    <a:pt x="4884" y="1796"/>
                  </a:lnTo>
                  <a:cubicBezTo>
                    <a:pt x="4884" y="1103"/>
                    <a:pt x="4569" y="442"/>
                    <a:pt x="4033" y="0"/>
                  </a:cubicBezTo>
                  <a:cubicBezTo>
                    <a:pt x="3655" y="473"/>
                    <a:pt x="3088" y="788"/>
                    <a:pt x="2427" y="788"/>
                  </a:cubicBezTo>
                  <a:cubicBezTo>
                    <a:pt x="1797" y="788"/>
                    <a:pt x="1198" y="473"/>
                    <a:pt x="82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9" name="Google Shape;8566;p58">
              <a:extLst>
                <a:ext uri="{FF2B5EF4-FFF2-40B4-BE49-F238E27FC236}">
                  <a16:creationId xmlns:a16="http://schemas.microsoft.com/office/drawing/2014/main" id="{196D4D68-B3CE-4844-8BE5-82A5BE1AC8BC}"/>
                </a:ext>
              </a:extLst>
            </p:cNvPr>
            <p:cNvSpPr/>
            <p:nvPr/>
          </p:nvSpPr>
          <p:spPr>
            <a:xfrm>
              <a:off x="691775" y="4139350"/>
              <a:ext cx="77225" cy="64600"/>
            </a:xfrm>
            <a:custGeom>
              <a:avLst/>
              <a:gdLst/>
              <a:ahLst/>
              <a:cxnLst/>
              <a:rect l="l" t="t" r="r" b="b"/>
              <a:pathLst>
                <a:path w="3089" h="2584" extrusionOk="0">
                  <a:moveTo>
                    <a:pt x="1198" y="0"/>
                  </a:moveTo>
                  <a:lnTo>
                    <a:pt x="1198" y="882"/>
                  </a:lnTo>
                  <a:lnTo>
                    <a:pt x="1" y="2079"/>
                  </a:lnTo>
                  <a:cubicBezTo>
                    <a:pt x="221" y="2237"/>
                    <a:pt x="284" y="2300"/>
                    <a:pt x="473" y="2583"/>
                  </a:cubicBezTo>
                  <a:lnTo>
                    <a:pt x="1545" y="1575"/>
                  </a:lnTo>
                  <a:lnTo>
                    <a:pt x="2616" y="2583"/>
                  </a:lnTo>
                  <a:cubicBezTo>
                    <a:pt x="2773" y="2394"/>
                    <a:pt x="2931" y="2237"/>
                    <a:pt x="3088" y="2111"/>
                  </a:cubicBezTo>
                  <a:lnTo>
                    <a:pt x="1891" y="882"/>
                  </a:lnTo>
                  <a:lnTo>
                    <a:pt x="189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885181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040" y="17134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4557252" y="1759085"/>
            <a:ext cx="6651522" cy="4585871"/>
          </a:xfrm>
          <a:prstGeom prst="rect">
            <a:avLst/>
          </a:prstGeom>
          <a:noFill/>
        </p:spPr>
        <p:txBody>
          <a:bodyPr wrap="square" rtlCol="0">
            <a:spAutoFit/>
          </a:bodyPr>
          <a:lstStyle/>
          <a:p>
            <a:pPr algn="r" rtl="1">
              <a:lnSpc>
                <a:spcPct val="150000"/>
              </a:lnSpc>
            </a:pPr>
            <a:endParaRPr lang="ar-SA" sz="1600" dirty="0">
              <a:latin typeface="Alexandria" charset="0"/>
              <a:cs typeface="Alexandria" charset="0"/>
            </a:endParaRPr>
          </a:p>
          <a:p>
            <a:pPr algn="r" rtl="1">
              <a:lnSpc>
                <a:spcPct val="150000"/>
              </a:lnSpc>
            </a:pPr>
            <a:r>
              <a:rPr lang="ar-SA" sz="1600" dirty="0">
                <a:latin typeface="Alexandria" charset="0"/>
                <a:cs typeface="Alexandria" charset="0"/>
              </a:rPr>
              <a:t>- تفعيل القوانين واللوائح والرقابة.</a:t>
            </a:r>
          </a:p>
          <a:p>
            <a:pPr algn="r" rtl="1">
              <a:lnSpc>
                <a:spcPct val="150000"/>
              </a:lnSpc>
            </a:pPr>
            <a:endParaRPr lang="ar-SA" sz="800" dirty="0">
              <a:latin typeface="Alexandria" charset="0"/>
              <a:cs typeface="Alexandria" charset="0"/>
            </a:endParaRPr>
          </a:p>
          <a:p>
            <a:pPr marL="285750" indent="-285750" algn="r" rtl="1">
              <a:lnSpc>
                <a:spcPct val="150000"/>
              </a:lnSpc>
              <a:buFontTx/>
              <a:buChar char="-"/>
            </a:pPr>
            <a:r>
              <a:rPr lang="ar-SA" sz="1600" dirty="0">
                <a:latin typeface="Alexandria" charset="0"/>
                <a:cs typeface="Alexandria" charset="0"/>
              </a:rPr>
              <a:t>إعداد التقارير حول التحديات والممارسات الحالية والمتوقعة.</a:t>
            </a:r>
          </a:p>
          <a:p>
            <a:pPr algn="r" rtl="1">
              <a:lnSpc>
                <a:spcPct val="150000"/>
              </a:lnSpc>
            </a:pPr>
            <a:endParaRPr lang="ar-SA" sz="800" dirty="0">
              <a:latin typeface="Alexandria" charset="0"/>
              <a:cs typeface="Alexandria" charset="0"/>
            </a:endParaRPr>
          </a:p>
          <a:p>
            <a:pPr marL="285750" indent="-285750" algn="r" rtl="1">
              <a:lnSpc>
                <a:spcPct val="150000"/>
              </a:lnSpc>
              <a:buFontTx/>
              <a:buChar char="-"/>
            </a:pPr>
            <a:r>
              <a:rPr lang="ar-SA" sz="1600" dirty="0">
                <a:latin typeface="Alexandria" charset="0"/>
                <a:cs typeface="Alexandria" charset="0"/>
              </a:rPr>
              <a:t>تشكيل ثقافة الشركة المبنية على أسس واضحة للجميع، </a:t>
            </a:r>
          </a:p>
          <a:p>
            <a:pPr algn="r" rtl="1">
              <a:lnSpc>
                <a:spcPct val="150000"/>
              </a:lnSpc>
            </a:pPr>
            <a:r>
              <a:rPr lang="ar-SA" sz="1600" dirty="0">
                <a:latin typeface="Alexandria" charset="0"/>
                <a:cs typeface="Alexandria" charset="0"/>
              </a:rPr>
              <a:t>بحيث لا يكون للممارسات الفاسدة مثل الرشوة والاختلاس والاحتيال مكان في المنظمة</a:t>
            </a:r>
          </a:p>
          <a:p>
            <a:pPr algn="r" rtl="1">
              <a:lnSpc>
                <a:spcPct val="150000"/>
              </a:lnSpc>
            </a:pPr>
            <a:endParaRPr lang="ar-SA" sz="800" dirty="0">
              <a:latin typeface="Alexandria" charset="0"/>
              <a:cs typeface="Alexandria" charset="0"/>
            </a:endParaRPr>
          </a:p>
          <a:p>
            <a:pPr algn="r" rtl="1">
              <a:lnSpc>
                <a:spcPct val="150000"/>
              </a:lnSpc>
            </a:pPr>
            <a:r>
              <a:rPr lang="ar-SA" sz="1600" dirty="0">
                <a:latin typeface="Alexandria" charset="0"/>
                <a:cs typeface="Alexandria" charset="0"/>
              </a:rPr>
              <a:t>-دعم التغلب على الفساد من خلال الأفراد الذين يتصرفون وفقًا لضمائرهم ويدعمون الأنظمة والثقافة المؤسسية التي تشجع مثل هذا العمل.</a:t>
            </a:r>
          </a:p>
          <a:p>
            <a:pPr algn="r" rtl="1">
              <a:lnSpc>
                <a:spcPct val="150000"/>
              </a:lnSpc>
            </a:pPr>
            <a:endParaRPr lang="ar-SA" sz="1600" dirty="0">
              <a:latin typeface="Alexandria" charset="0"/>
              <a:cs typeface="Alexandria" charset="0"/>
            </a:endParaRPr>
          </a:p>
          <a:p>
            <a:pPr algn="r" rtl="1"/>
            <a:r>
              <a:rPr lang="ar-SA" sz="1600" dirty="0">
                <a:latin typeface="Alexandria" charset="0"/>
                <a:cs typeface="Alexandria" charset="0"/>
              </a:rPr>
              <a:t> </a:t>
            </a: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sp>
        <p:nvSpPr>
          <p:cNvPr id="8" name="TextBox 7">
            <a:extLst>
              <a:ext uri="{FF2B5EF4-FFF2-40B4-BE49-F238E27FC236}">
                <a16:creationId xmlns:a16="http://schemas.microsoft.com/office/drawing/2014/main" id="{D027DCF0-BC6F-354E-9036-7E0C6BAFB828}"/>
              </a:ext>
            </a:extLst>
          </p:cNvPr>
          <p:cNvSpPr txBox="1"/>
          <p:nvPr/>
        </p:nvSpPr>
        <p:spPr>
          <a:xfrm>
            <a:off x="2513149" y="414387"/>
            <a:ext cx="8813611" cy="963597"/>
          </a:xfrm>
          <a:prstGeom prst="rect">
            <a:avLst/>
          </a:prstGeom>
          <a:noFill/>
        </p:spPr>
        <p:txBody>
          <a:bodyPr wrap="square" rtlCol="0">
            <a:spAutoFit/>
          </a:bodyPr>
          <a:lstStyle/>
          <a:p>
            <a:pPr algn="r" rtl="1">
              <a:lnSpc>
                <a:spcPct val="150000"/>
              </a:lnSpc>
            </a:pPr>
            <a:endParaRPr lang="en-US" sz="2000" b="1" dirty="0">
              <a:latin typeface="Alexandria" charset="0"/>
              <a:cs typeface="Alexandria" charset="0"/>
            </a:endParaRPr>
          </a:p>
          <a:p>
            <a:pPr algn="r" rtl="1">
              <a:lnSpc>
                <a:spcPct val="150000"/>
              </a:lnSpc>
            </a:pPr>
            <a:r>
              <a:rPr lang="ar-SA" sz="2000" b="1" dirty="0">
                <a:latin typeface="Alexandria" charset="0"/>
                <a:cs typeface="Alexandria" charset="0"/>
              </a:rPr>
              <a:t>ومواجهة هذه التحديات يتلخص في : </a:t>
            </a:r>
          </a:p>
        </p:txBody>
      </p:sp>
      <p:pic>
        <p:nvPicPr>
          <p:cNvPr id="3" name="Picture 2">
            <a:extLst>
              <a:ext uri="{FF2B5EF4-FFF2-40B4-BE49-F238E27FC236}">
                <a16:creationId xmlns:a16="http://schemas.microsoft.com/office/drawing/2014/main" id="{8E08EB38-2600-FF4C-BDAD-979D09F01295}"/>
              </a:ext>
            </a:extLst>
          </p:cNvPr>
          <p:cNvPicPr>
            <a:picLocks noChangeAspect="1"/>
          </p:cNvPicPr>
          <p:nvPr/>
        </p:nvPicPr>
        <p:blipFill>
          <a:blip r:embed="rId3"/>
          <a:stretch>
            <a:fillRect/>
          </a:stretch>
        </p:blipFill>
        <p:spPr>
          <a:xfrm>
            <a:off x="617280" y="1685494"/>
            <a:ext cx="3939972" cy="3048737"/>
          </a:xfrm>
          <a:prstGeom prst="rect">
            <a:avLst/>
          </a:prstGeom>
        </p:spPr>
      </p:pic>
    </p:spTree>
    <p:extLst>
      <p:ext uri="{BB962C8B-B14F-4D97-AF65-F5344CB8AC3E}">
        <p14:creationId xmlns:p14="http://schemas.microsoft.com/office/powerpoint/2010/main" val="2617881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4465381" y="1713420"/>
            <a:ext cx="6964620" cy="4216539"/>
          </a:xfrm>
          <a:prstGeom prst="rect">
            <a:avLst/>
          </a:prstGeom>
          <a:noFill/>
        </p:spPr>
        <p:txBody>
          <a:bodyPr wrap="square" rtlCol="0">
            <a:spAutoFit/>
          </a:bodyPr>
          <a:lstStyle/>
          <a:p>
            <a:pPr algn="r" rtl="1">
              <a:lnSpc>
                <a:spcPct val="150000"/>
              </a:lnSpc>
            </a:pPr>
            <a:endParaRPr lang="en-US" sz="1600" dirty="0">
              <a:latin typeface="Alexandria" charset="0"/>
              <a:cs typeface="Alexandria" charset="0"/>
            </a:endParaRPr>
          </a:p>
          <a:p>
            <a:pPr algn="r" rtl="1">
              <a:lnSpc>
                <a:spcPct val="150000"/>
              </a:lnSpc>
            </a:pPr>
            <a:r>
              <a:rPr lang="ar-SA" sz="1600" dirty="0">
                <a:latin typeface="Alexandria" charset="0"/>
                <a:cs typeface="Alexandria" charset="0"/>
              </a:rPr>
              <a:t>-تطوير برامج الإبلاغ عن المخالفات، والتدريب الأخلاقي، </a:t>
            </a:r>
            <a:r>
              <a:rPr lang="ar-SA" sz="1600" dirty="0" err="1">
                <a:latin typeface="Alexandria" charset="0"/>
                <a:cs typeface="Alexandria" charset="0"/>
              </a:rPr>
              <a:t>ونمذجة</a:t>
            </a:r>
            <a:r>
              <a:rPr lang="ar-SA" sz="1600" dirty="0">
                <a:latin typeface="Alexandria" charset="0"/>
                <a:cs typeface="Alexandria" charset="0"/>
              </a:rPr>
              <a:t> السلوك المناسب من قبل الإدارة العليا يمكن أن تخلق الظروف الملائمة للموظفين للتصرف بشكل أخلاقي،</a:t>
            </a:r>
          </a:p>
          <a:p>
            <a:pPr algn="r" rtl="1">
              <a:lnSpc>
                <a:spcPct val="150000"/>
              </a:lnSpc>
            </a:pPr>
            <a:endParaRPr lang="ar-SA" sz="800" dirty="0">
              <a:latin typeface="Alexandria" charset="0"/>
              <a:cs typeface="Alexandria" charset="0"/>
            </a:endParaRPr>
          </a:p>
          <a:p>
            <a:pPr algn="r" rtl="1">
              <a:lnSpc>
                <a:spcPct val="150000"/>
              </a:lnSpc>
            </a:pPr>
            <a:r>
              <a:rPr lang="ar-SA" sz="1600" dirty="0">
                <a:latin typeface="Alexandria" charset="0"/>
                <a:cs typeface="Alexandria" charset="0"/>
              </a:rPr>
              <a:t>-الشفافية.</a:t>
            </a:r>
          </a:p>
          <a:p>
            <a:pPr algn="r" rtl="1">
              <a:lnSpc>
                <a:spcPct val="150000"/>
              </a:lnSpc>
            </a:pPr>
            <a:endParaRPr lang="ar-SA" sz="800" dirty="0">
              <a:latin typeface="Alexandria" charset="0"/>
              <a:cs typeface="Alexandria" charset="0"/>
            </a:endParaRPr>
          </a:p>
          <a:p>
            <a:pPr algn="r" rtl="1">
              <a:lnSpc>
                <a:spcPct val="150000"/>
              </a:lnSpc>
            </a:pPr>
            <a:r>
              <a:rPr lang="ar-SA" sz="1600" dirty="0">
                <a:latin typeface="Alexandria" charset="0"/>
                <a:cs typeface="Alexandria" charset="0"/>
              </a:rPr>
              <a:t>-تفعيل دور المؤسسات لدينية والاعلام وبرامج المسؤولية المجتمعية.</a:t>
            </a:r>
          </a:p>
          <a:p>
            <a:pPr algn="r" rtl="1">
              <a:lnSpc>
                <a:spcPct val="150000"/>
              </a:lnSpc>
            </a:pPr>
            <a:endParaRPr lang="ar-SA" sz="800" dirty="0">
              <a:latin typeface="Alexandria" charset="0"/>
              <a:cs typeface="Alexandria" charset="0"/>
            </a:endParaRPr>
          </a:p>
          <a:p>
            <a:pPr algn="r" rtl="1">
              <a:lnSpc>
                <a:spcPct val="150000"/>
              </a:lnSpc>
            </a:pPr>
            <a:r>
              <a:rPr lang="ar-SA" sz="1600" dirty="0">
                <a:latin typeface="Alexandria" charset="0"/>
                <a:cs typeface="Alexandria" charset="0"/>
              </a:rPr>
              <a:t>-القيم المطلقة موجودة. إن الامتناع عن غش العملاء، والاحتيال على العملاء، والكذب، والقتل، هي قيم أخلاقية موضوعية إلى حد ما؛ يجب تحديد سبب تقديم أي استثناءات بعناية.</a:t>
            </a:r>
          </a:p>
          <a:p>
            <a:pPr algn="r" rtl="1"/>
            <a:r>
              <a:rPr lang="ar-SA" sz="1600" dirty="0">
                <a:latin typeface="Alexandria" charset="0"/>
                <a:cs typeface="Alexandria" charset="0"/>
              </a:rPr>
              <a:t> </a:t>
            </a: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pic>
        <p:nvPicPr>
          <p:cNvPr id="3" name="Picture 2">
            <a:extLst>
              <a:ext uri="{FF2B5EF4-FFF2-40B4-BE49-F238E27FC236}">
                <a16:creationId xmlns:a16="http://schemas.microsoft.com/office/drawing/2014/main" id="{43933910-057D-7548-8D9E-697D5412AADE}"/>
              </a:ext>
            </a:extLst>
          </p:cNvPr>
          <p:cNvPicPr>
            <a:picLocks noChangeAspect="1"/>
          </p:cNvPicPr>
          <p:nvPr/>
        </p:nvPicPr>
        <p:blipFill>
          <a:blip r:embed="rId3"/>
          <a:stretch>
            <a:fillRect/>
          </a:stretch>
        </p:blipFill>
        <p:spPr>
          <a:xfrm>
            <a:off x="617280" y="1713420"/>
            <a:ext cx="3848100" cy="2947070"/>
          </a:xfrm>
          <a:prstGeom prst="rect">
            <a:avLst/>
          </a:prstGeom>
        </p:spPr>
      </p:pic>
    </p:spTree>
    <p:extLst>
      <p:ext uri="{BB962C8B-B14F-4D97-AF65-F5344CB8AC3E}">
        <p14:creationId xmlns:p14="http://schemas.microsoft.com/office/powerpoint/2010/main" val="151301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4465381" y="1713420"/>
            <a:ext cx="6964620" cy="3744038"/>
          </a:xfrm>
          <a:prstGeom prst="rect">
            <a:avLst/>
          </a:prstGeom>
          <a:noFill/>
        </p:spPr>
        <p:txBody>
          <a:bodyPr wrap="square" rtlCol="0">
            <a:spAutoFit/>
          </a:bodyPr>
          <a:lstStyle/>
          <a:p>
            <a:pPr algn="r" rtl="1">
              <a:lnSpc>
                <a:spcPct val="150000"/>
              </a:lnSpc>
            </a:pPr>
            <a:endParaRPr lang="en-US" sz="1600" dirty="0">
              <a:latin typeface="Alexandria" charset="0"/>
              <a:cs typeface="Alexandria" charset="0"/>
            </a:endParaRPr>
          </a:p>
          <a:p>
            <a:pPr algn="r" rtl="1">
              <a:lnSpc>
                <a:spcPct val="150000"/>
              </a:lnSpc>
            </a:pPr>
            <a:r>
              <a:rPr lang="ar-SA" sz="1600" dirty="0">
                <a:latin typeface="Alexandria" charset="0"/>
                <a:cs typeface="Alexandria" charset="0"/>
              </a:rPr>
              <a:t>-الامتثال للوائح المحلية والوطنية والدولية المعمول بها</a:t>
            </a:r>
            <a:r>
              <a:rPr lang="en-US" sz="1600" dirty="0">
                <a:latin typeface="Alexandria" charset="0"/>
                <a:cs typeface="Alexandria" charset="0"/>
              </a:rPr>
              <a:t> </a:t>
            </a:r>
            <a:r>
              <a:rPr lang="ar-SA" sz="1600" dirty="0">
                <a:latin typeface="Alexandria" charset="0"/>
                <a:cs typeface="Alexandria" charset="0"/>
              </a:rPr>
              <a:t> خاصة في الصناعات الكبرى العالمية مثل الطيران والأدوية والخدمات المصرفية وإنتاج الأغذية،. </a:t>
            </a:r>
          </a:p>
          <a:p>
            <a:pPr algn="r" rtl="1">
              <a:lnSpc>
                <a:spcPct val="150000"/>
              </a:lnSpc>
            </a:pPr>
            <a:endParaRPr lang="en-US" sz="1600" dirty="0">
              <a:latin typeface="Alexandria" charset="0"/>
              <a:cs typeface="Alexandria" charset="0"/>
            </a:endParaRPr>
          </a:p>
          <a:p>
            <a:pPr marL="285750" indent="-285750" algn="r" rtl="1">
              <a:lnSpc>
                <a:spcPct val="150000"/>
              </a:lnSpc>
              <a:buFontTx/>
              <a:buChar char="-"/>
            </a:pPr>
            <a:r>
              <a:rPr lang="ar-SA" sz="1600" dirty="0">
                <a:latin typeface="Alexandria" charset="0"/>
                <a:cs typeface="Alexandria" charset="0"/>
              </a:rPr>
              <a:t>تعزيز أسلوب المكافأة واصدر شهادات التقدير خاصة في حالة العدد الكبير من الموظفين.</a:t>
            </a:r>
          </a:p>
          <a:p>
            <a:pPr algn="r" rtl="1">
              <a:lnSpc>
                <a:spcPct val="150000"/>
              </a:lnSpc>
            </a:pPr>
            <a:endParaRPr lang="ar-SA" sz="1600" dirty="0">
              <a:latin typeface="Alexandria" charset="0"/>
              <a:cs typeface="Alexandria" charset="0"/>
            </a:endParaRPr>
          </a:p>
          <a:p>
            <a:pPr marL="285750" indent="-285750" algn="r" rtl="1">
              <a:lnSpc>
                <a:spcPct val="150000"/>
              </a:lnSpc>
              <a:buFontTx/>
              <a:buChar char="-"/>
            </a:pPr>
            <a:r>
              <a:rPr lang="ar" sz="1600" dirty="0">
                <a:latin typeface="Alexandria" charset="0"/>
                <a:cs typeface="Alexandria" charset="0"/>
              </a:rPr>
              <a:t>ترقية الأشخاص الذين يتمتعون بالسلوكيات الأخلاقية في مناصب السلطة الأعلى.</a:t>
            </a: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pic>
        <p:nvPicPr>
          <p:cNvPr id="3" name="Picture 2">
            <a:extLst>
              <a:ext uri="{FF2B5EF4-FFF2-40B4-BE49-F238E27FC236}">
                <a16:creationId xmlns:a16="http://schemas.microsoft.com/office/drawing/2014/main" id="{43933910-057D-7548-8D9E-697D5412AADE}"/>
              </a:ext>
            </a:extLst>
          </p:cNvPr>
          <p:cNvPicPr>
            <a:picLocks noChangeAspect="1"/>
          </p:cNvPicPr>
          <p:nvPr/>
        </p:nvPicPr>
        <p:blipFill>
          <a:blip r:embed="rId3"/>
          <a:stretch>
            <a:fillRect/>
          </a:stretch>
        </p:blipFill>
        <p:spPr>
          <a:xfrm>
            <a:off x="617280" y="1713420"/>
            <a:ext cx="3848100" cy="2947070"/>
          </a:xfrm>
          <a:prstGeom prst="rect">
            <a:avLst/>
          </a:prstGeom>
        </p:spPr>
      </p:pic>
    </p:spTree>
    <p:extLst>
      <p:ext uri="{BB962C8B-B14F-4D97-AF65-F5344CB8AC3E}">
        <p14:creationId xmlns:p14="http://schemas.microsoft.com/office/powerpoint/2010/main" val="3659423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7253" y="414383"/>
            <a:ext cx="8944897" cy="1232902"/>
          </a:xfrm>
          <a:prstGeom prst="rect">
            <a:avLst/>
          </a:prstGeom>
          <a:noFill/>
        </p:spPr>
        <p:txBody>
          <a:bodyPr wrap="square" rtlCol="0">
            <a:spAutoFit/>
          </a:bodyPr>
          <a:lstStyle/>
          <a:p>
            <a:pPr marL="285750" lvl="0" indent="-285750" algn="r" rtl="1">
              <a:lnSpc>
                <a:spcPct val="200000"/>
              </a:lnSpc>
              <a:buFont typeface="Wingdings" pitchFamily="2" charset="2"/>
              <a:buChar char="ü"/>
            </a:pPr>
            <a:r>
              <a:rPr lang="ar-SA" sz="2000" dirty="0">
                <a:latin typeface="Alexandria" pitchFamily="2" charset="-78"/>
                <a:cs typeface="Alexandria" pitchFamily="2" charset="-78"/>
              </a:rPr>
              <a:t>أهمية التكامل بين الممارسة الأخلاقية للعلاقات العامة في بيئة المؤسسة الداخلية وبيئتها الخارجية.</a:t>
            </a:r>
            <a:endParaRPr lang="en-US" sz="2000"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830008" y="2391844"/>
            <a:ext cx="10541000" cy="1989712"/>
          </a:xfrm>
          <a:prstGeom prst="rect">
            <a:avLst/>
          </a:prstGeom>
          <a:noFill/>
        </p:spPr>
        <p:txBody>
          <a:bodyPr wrap="square" rtlCol="0">
            <a:spAutoFit/>
          </a:bodyPr>
          <a:lstStyle/>
          <a:p>
            <a:pPr lvl="0" algn="r" defTabSz="914400" rtl="1" eaLnBrk="1" latinLnBrk="0" hangingPunct="1">
              <a:lnSpc>
                <a:spcPct val="200000"/>
              </a:lnSpc>
            </a:pPr>
            <a:r>
              <a:rPr lang="ar-SA" sz="1600" dirty="0">
                <a:latin typeface="Alexandria" pitchFamily="2" charset="-78"/>
                <a:cs typeface="Alexandria" pitchFamily="2" charset="-78"/>
              </a:rPr>
              <a:t>لابد أن توازن المؤسسة بين مصالحها التي تتعلق غالبا بالربح أو تحقيق أهدافها ومصالح المجتمع الذي تعمل فيه، وغالبا ما يتحقق ذلك من خلال قيام المؤسسة بتخطيط وتنفيذ برامج للمسئولية المجتمعية الهادفة الر تقدم المجتمع ورفاهية المواطنين.</a:t>
            </a:r>
          </a:p>
          <a:p>
            <a:pPr lvl="0" algn="r" defTabSz="914400" rtl="1" eaLnBrk="1" latinLnBrk="0" hangingPunct="1">
              <a:lnSpc>
                <a:spcPct val="200000"/>
              </a:lnSpc>
            </a:pPr>
            <a:endParaRPr lang="ar-SA"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608" y="0"/>
            <a:ext cx="2305141" cy="1076343"/>
          </a:xfrm>
          <a:prstGeom prst="rect">
            <a:avLst/>
          </a:prstGeom>
        </p:spPr>
      </p:pic>
    </p:spTree>
    <p:extLst>
      <p:ext uri="{BB962C8B-B14F-4D97-AF65-F5344CB8AC3E}">
        <p14:creationId xmlns:p14="http://schemas.microsoft.com/office/powerpoint/2010/main" val="589166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41518" y="1787160"/>
            <a:ext cx="10541000" cy="4113370"/>
          </a:xfrm>
          <a:prstGeom prst="rect">
            <a:avLst/>
          </a:prstGeom>
          <a:noFill/>
        </p:spPr>
        <p:txBody>
          <a:bodyPr wrap="square" rtlCol="0">
            <a:spAutoFit/>
          </a:bodyPr>
          <a:lstStyle/>
          <a:p>
            <a:pPr algn="r" rtl="1">
              <a:lnSpc>
                <a:spcPct val="150000"/>
              </a:lnSpc>
            </a:pPr>
            <a:endParaRPr lang="en-US" sz="1600" dirty="0">
              <a:latin typeface="Alexandria" charset="0"/>
              <a:cs typeface="Alexandria" charset="0"/>
            </a:endParaRPr>
          </a:p>
          <a:p>
            <a:pPr algn="r" rtl="1">
              <a:lnSpc>
                <a:spcPct val="150000"/>
              </a:lnSpc>
            </a:pPr>
            <a:endParaRPr lang="en-US" sz="1600" dirty="0">
              <a:latin typeface="Alexandria" charset="0"/>
              <a:cs typeface="Alexandria" charset="0"/>
            </a:endParaRPr>
          </a:p>
          <a:p>
            <a:pPr algn="r" rtl="1">
              <a:lnSpc>
                <a:spcPct val="150000"/>
              </a:lnSpc>
            </a:pPr>
            <a:r>
              <a:rPr lang="ar-SA" sz="1600" dirty="0">
                <a:latin typeface="Alexandria" charset="0"/>
                <a:cs typeface="Alexandria" charset="0"/>
              </a:rPr>
              <a:t>وقد أشار عدد من الباحثين أن العاملين يرغبون في الشعور بأن بأن لهم قيمة أعلى كأفراد من مجرد العمل لصالح المؤسسة للحصول على الأرباح، وأن لوجودهم أهمية ولهم دور في احداث الفرق.</a:t>
            </a:r>
          </a:p>
          <a:p>
            <a:pPr algn="r" rtl="1">
              <a:lnSpc>
                <a:spcPct val="150000"/>
              </a:lnSpc>
            </a:pPr>
            <a:endParaRPr lang="ar-SA" sz="1600" dirty="0">
              <a:latin typeface="Alexandria" charset="0"/>
              <a:cs typeface="Alexandria" charset="0"/>
            </a:endParaRPr>
          </a:p>
          <a:p>
            <a:pPr algn="r" rtl="1">
              <a:lnSpc>
                <a:spcPct val="150000"/>
              </a:lnSpc>
            </a:pPr>
            <a:r>
              <a:rPr lang="ar-SA" sz="1600" dirty="0">
                <a:latin typeface="Alexandria" charset="0"/>
                <a:cs typeface="Alexandria" charset="0"/>
              </a:rPr>
              <a:t>وبالتالي تحاول العديد من الشركات في العصر الحالي  إعطاء وزن أكبر للموارد البشرية وتسعى الى اشراكهم في اتخاذ القرارات واسعادهم. فالموظفون الراضون يكونون أكثر ولاء وإنتاجية ويشعرون بالتزام أكبر تجاه المنظمة.</a:t>
            </a:r>
          </a:p>
          <a:p>
            <a:pPr algn="r" rtl="1">
              <a:lnSpc>
                <a:spcPct val="150000"/>
              </a:lnSpc>
            </a:pPr>
            <a:endParaRPr lang="ar-SA" sz="1600" dirty="0">
              <a:latin typeface="Alexandria" charset="0"/>
              <a:cs typeface="Alexandria" charset="0"/>
            </a:endParaRPr>
          </a:p>
          <a:p>
            <a:pPr algn="r" rtl="1">
              <a:lnSpc>
                <a:spcPct val="150000"/>
              </a:lnSpc>
            </a:pPr>
            <a:r>
              <a:rPr lang="ar-SA" sz="1600" b="1" dirty="0">
                <a:latin typeface="Alexandria" pitchFamily="2" charset="-78"/>
                <a:cs typeface="Alexandria" pitchFamily="2" charset="-78"/>
              </a:rPr>
              <a:t>يبقي العاملون بالمؤسسة .... كيف يمكن للمؤسسة في اطار ممارساتها الأخلاقية أن توازن بين مصالحها ومصالح الجماهير الداخلية والخارجية والمجتمع أيضا؟ </a:t>
            </a:r>
            <a:endParaRPr lang="en-US" sz="1600" b="1" dirty="0">
              <a:latin typeface="Alexandria" pitchFamily="2" charset="-78"/>
              <a:cs typeface="Alexandria" pitchFamily="2" charset="-78"/>
            </a:endParaRPr>
          </a:p>
          <a:p>
            <a:pPr algn="r" rtl="1">
              <a:lnSpc>
                <a:spcPct val="150000"/>
              </a:lnSpc>
            </a:pP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spTree>
    <p:extLst>
      <p:ext uri="{BB962C8B-B14F-4D97-AF65-F5344CB8AC3E}">
        <p14:creationId xmlns:p14="http://schemas.microsoft.com/office/powerpoint/2010/main" val="462976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graphicFrame>
        <p:nvGraphicFramePr>
          <p:cNvPr id="2" name="Diagram 1">
            <a:extLst>
              <a:ext uri="{FF2B5EF4-FFF2-40B4-BE49-F238E27FC236}">
                <a16:creationId xmlns:a16="http://schemas.microsoft.com/office/drawing/2014/main" id="{96A2D2C4-BC0C-4440-A8B5-8809878944DD}"/>
              </a:ext>
            </a:extLst>
          </p:cNvPr>
          <p:cNvGraphicFramePr/>
          <p:nvPr>
            <p:extLst>
              <p:ext uri="{D42A27DB-BD31-4B8C-83A1-F6EECF244321}">
                <p14:modId xmlns:p14="http://schemas.microsoft.com/office/powerpoint/2010/main" val="884682946"/>
              </p:ext>
            </p:extLst>
          </p:nvPr>
        </p:nvGraphicFramePr>
        <p:xfrm>
          <a:off x="2123767" y="1814052"/>
          <a:ext cx="8067367" cy="39525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034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279922" y="1019069"/>
            <a:ext cx="4398927" cy="400110"/>
          </a:xfrm>
          <a:prstGeom prst="rect">
            <a:avLst/>
          </a:prstGeom>
          <a:noFill/>
        </p:spPr>
        <p:txBody>
          <a:bodyPr wrap="square" rtlCol="0">
            <a:spAutoFit/>
          </a:bodyPr>
          <a:lstStyle/>
          <a:p>
            <a:pPr algn="r" rtl="1"/>
            <a:r>
              <a:rPr lang="ar-SA" sz="2000" b="1" dirty="0">
                <a:latin typeface="Alexandria" charset="0"/>
                <a:cs typeface="Alexandria" charset="0"/>
              </a:rPr>
              <a:t>ملخص المحاضرة الثالثة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3467039"/>
          </a:xfrm>
          <a:prstGeom prst="rect">
            <a:avLst/>
          </a:prstGeom>
          <a:noFill/>
        </p:spPr>
        <p:txBody>
          <a:bodyPr wrap="square" rtlCol="0">
            <a:spAutoFit/>
          </a:bodyPr>
          <a:lstStyle/>
          <a:p>
            <a:pPr lvl="0" algn="r" rtl="1">
              <a:lnSpc>
                <a:spcPct val="200000"/>
              </a:lnSpc>
            </a:pPr>
            <a:r>
              <a:rPr lang="ar-SA" sz="1600" dirty="0">
                <a:latin typeface="Alexandria" pitchFamily="2" charset="-78"/>
                <a:cs typeface="Alexandria" pitchFamily="2" charset="-78"/>
              </a:rPr>
              <a:t>تناولنا في هذه المحاضرة عددا من الموضوعات الهامة :</a:t>
            </a:r>
          </a:p>
          <a:p>
            <a:pPr marL="285750" lvl="0" indent="-285750" algn="r" rtl="1">
              <a:lnSpc>
                <a:spcPct val="200000"/>
              </a:lnSpc>
              <a:buFontTx/>
              <a:buChar char="-"/>
            </a:pPr>
            <a:r>
              <a:rPr lang="ar-SA" sz="1600" dirty="0">
                <a:latin typeface="Alexandria" pitchFamily="2" charset="-78"/>
                <a:cs typeface="Alexandria" pitchFamily="2" charset="-78"/>
              </a:rPr>
              <a:t>من هم أصحاب المصالح بالنسبة لأي شركة؟</a:t>
            </a:r>
          </a:p>
          <a:p>
            <a:pPr marL="285750" lvl="0" indent="-285750" algn="r" rtl="1">
              <a:lnSpc>
                <a:spcPct val="200000"/>
              </a:lnSpc>
              <a:buFontTx/>
              <a:buChar char="-"/>
            </a:pPr>
            <a:r>
              <a:rPr lang="ar-SA" sz="1600" dirty="0">
                <a:latin typeface="Alexandria" pitchFamily="2" charset="-78"/>
                <a:cs typeface="Alexandria" pitchFamily="2" charset="-78"/>
              </a:rPr>
              <a:t>تحديد فئات أصحاب المؤسسة الداخلية مثل : المستثمرون وأصحاب الأسهم -  الملاك – مجلس الادارة- المديرون – الموظفون .</a:t>
            </a:r>
          </a:p>
          <a:p>
            <a:pPr marL="285750" lvl="0" indent="-285750" algn="r" rtl="1">
              <a:lnSpc>
                <a:spcPct val="200000"/>
              </a:lnSpc>
              <a:buFontTx/>
              <a:buChar char="-"/>
            </a:pPr>
            <a:r>
              <a:rPr lang="ar-SA" sz="1600" dirty="0">
                <a:latin typeface="Alexandria" pitchFamily="2" charset="-78"/>
                <a:cs typeface="Alexandria" pitchFamily="2" charset="-78"/>
              </a:rPr>
              <a:t>تحديد فئات أصحاب المؤسسة الخارجية مثل : العملاء – المجتمعات المحلية – الموردون – الحكومة .</a:t>
            </a:r>
          </a:p>
          <a:p>
            <a:pPr marL="285750" lvl="0" indent="-285750" algn="r" rtl="1">
              <a:lnSpc>
                <a:spcPct val="200000"/>
              </a:lnSpc>
              <a:buFontTx/>
              <a:buChar char="-"/>
            </a:pPr>
            <a:r>
              <a:rPr lang="ar-SA" sz="1600" dirty="0">
                <a:latin typeface="Alexandria" pitchFamily="2" charset="-78"/>
                <a:cs typeface="Alexandria" pitchFamily="2" charset="-78"/>
              </a:rPr>
              <a:t>التفرقة بين أصحاب المؤسسة الداخلية والخارجية</a:t>
            </a:r>
          </a:p>
          <a:p>
            <a:pPr marL="285750" lvl="0" indent="-285750" algn="r" rtl="1">
              <a:lnSpc>
                <a:spcPct val="200000"/>
              </a:lnSpc>
              <a:buFontTx/>
              <a:buChar char="-"/>
            </a:pPr>
            <a:r>
              <a:rPr lang="ar-SA" sz="1600" dirty="0">
                <a:latin typeface="Alexandria" pitchFamily="2" charset="-78"/>
                <a:cs typeface="Alexandria" pitchFamily="2" charset="-78"/>
              </a:rPr>
              <a:t>كيف يمكن للعلاقات العامة أن تدير مصالح المؤسسة الداخلية والخارجية من خلال ممارسات أخلاقية؟</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268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279922" y="1019069"/>
            <a:ext cx="4398927" cy="400110"/>
          </a:xfrm>
          <a:prstGeom prst="rect">
            <a:avLst/>
          </a:prstGeom>
          <a:noFill/>
        </p:spPr>
        <p:txBody>
          <a:bodyPr wrap="square" rtlCol="0">
            <a:spAutoFit/>
          </a:bodyPr>
          <a:lstStyle/>
          <a:p>
            <a:pPr algn="r" rtl="1"/>
            <a:r>
              <a:rPr lang="ar-SA" sz="2000" b="1" dirty="0">
                <a:latin typeface="Alexandria" charset="0"/>
                <a:cs typeface="Alexandria" charset="0"/>
              </a:rPr>
              <a:t>ملخص المحاضرة الثالثة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3467039"/>
          </a:xfrm>
          <a:prstGeom prst="rect">
            <a:avLst/>
          </a:prstGeom>
          <a:noFill/>
        </p:spPr>
        <p:txBody>
          <a:bodyPr wrap="square" rtlCol="0">
            <a:spAutoFit/>
          </a:bodyPr>
          <a:lstStyle/>
          <a:p>
            <a:pPr lvl="0" algn="r" rtl="1">
              <a:lnSpc>
                <a:spcPct val="200000"/>
              </a:lnSpc>
            </a:pPr>
            <a:r>
              <a:rPr lang="ar-SA" sz="1600" dirty="0">
                <a:latin typeface="Alexandria" pitchFamily="2" charset="-78"/>
                <a:cs typeface="Alexandria" pitchFamily="2" charset="-78"/>
              </a:rPr>
              <a:t>أيضا تناولنا في هذه المحاضرة :</a:t>
            </a:r>
          </a:p>
          <a:p>
            <a:pPr marL="285750" lvl="0" indent="-285750" algn="r" rtl="1">
              <a:lnSpc>
                <a:spcPct val="200000"/>
              </a:lnSpc>
              <a:buFontTx/>
              <a:buChar char="-"/>
            </a:pPr>
            <a:r>
              <a:rPr lang="ar-SA" sz="1600" dirty="0">
                <a:latin typeface="Alexandria" pitchFamily="2" charset="-78"/>
                <a:cs typeface="Alexandria" pitchFamily="2" charset="-78"/>
              </a:rPr>
              <a:t>خطوات إدارة مصالح العملاء : تحديد جماهير المؤسسة بدقة – تحديد درجة أهمية كل جمهور للمؤسسة – بناء مصفوفة لتأثير وأهمية كل جمهور  - اختيار نموذج إدارة كل جمهور.</a:t>
            </a:r>
          </a:p>
          <a:p>
            <a:pPr marL="285750" lvl="0" indent="-285750" algn="r" rtl="1">
              <a:lnSpc>
                <a:spcPct val="200000"/>
              </a:lnSpc>
              <a:buFontTx/>
              <a:buChar char="-"/>
            </a:pPr>
            <a:r>
              <a:rPr lang="ar-SA" sz="1600" dirty="0">
                <a:latin typeface="Alexandria" pitchFamily="2" charset="-78"/>
                <a:cs typeface="Alexandria" pitchFamily="2" charset="-78"/>
              </a:rPr>
              <a:t>إدارة توقعات الجمهور بممارسات أخلاقية.</a:t>
            </a:r>
          </a:p>
          <a:p>
            <a:pPr marL="285750" lvl="0" indent="-285750" algn="r" rtl="1">
              <a:lnSpc>
                <a:spcPct val="200000"/>
              </a:lnSpc>
              <a:buFontTx/>
              <a:buChar char="-"/>
            </a:pPr>
            <a:r>
              <a:rPr lang="ar-EG" sz="1600" dirty="0">
                <a:latin typeface="Alexandria" pitchFamily="2" charset="-78"/>
                <a:cs typeface="Alexandria" pitchFamily="2" charset="-78"/>
              </a:rPr>
              <a:t>رصد التحديات التي تواجه الممارسة الأخلاقية للعلاقات العامة في البيئة الداخلية والخارجية للمؤسسة.</a:t>
            </a:r>
            <a:r>
              <a:rPr lang="ar-SA" sz="1600" dirty="0">
                <a:latin typeface="Alexandria" pitchFamily="2" charset="-78"/>
                <a:cs typeface="Alexandria" pitchFamily="2" charset="-78"/>
              </a:rPr>
              <a:t> </a:t>
            </a:r>
          </a:p>
          <a:p>
            <a:pPr marL="285750" indent="-285750" algn="r" rtl="1">
              <a:lnSpc>
                <a:spcPct val="200000"/>
              </a:lnSpc>
              <a:buFontTx/>
              <a:buChar char="-"/>
            </a:pPr>
            <a:r>
              <a:rPr lang="ar-SA" sz="1600" dirty="0">
                <a:latin typeface="Alexandria" pitchFamily="2" charset="-78"/>
                <a:cs typeface="Alexandria" pitchFamily="2" charset="-78"/>
              </a:rPr>
              <a:t>أهمية التكامل بين الممارسة الأخلاقية للعلاقات العامة في بيئة المؤسسة الداخلية وبيئتها الخارجية.</a:t>
            </a:r>
            <a:endParaRPr lang="en-US" sz="1600" dirty="0">
              <a:latin typeface="Alexandria" pitchFamily="2" charset="-78"/>
              <a:cs typeface="Alexandria" pitchFamily="2" charset="-78"/>
            </a:endParaRPr>
          </a:p>
          <a:p>
            <a:pPr marL="285750" lvl="0" indent="-285750" algn="r" rtl="1">
              <a:lnSpc>
                <a:spcPct val="200000"/>
              </a:lnSpc>
              <a:buFontTx/>
              <a:buChar char="-"/>
            </a:pPr>
            <a:endParaRPr lang="ar-SA"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5900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C5EC6D9-812A-4E98-B4B8-91D3CBC92FEE}"/>
</file>

<file path=docProps/app.xml><?xml version="1.0" encoding="utf-8"?>
<Properties xmlns="http://schemas.openxmlformats.org/officeDocument/2006/extended-properties" xmlns:vt="http://schemas.openxmlformats.org/officeDocument/2006/docPropsVTypes">
  <TotalTime>15367</TotalTime>
  <Words>2866</Words>
  <Application>Microsoft Macintosh PowerPoint</Application>
  <PresentationFormat>Widescreen</PresentationFormat>
  <Paragraphs>296</Paragraphs>
  <Slides>42</Slides>
  <Notes>2</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Wingdings</vt:lpstr>
      <vt:lpstr>Office Theme</vt:lpstr>
      <vt:lpstr>PowerPoint Presentation</vt:lpstr>
      <vt:lpstr>في المحاضرة السابقة ... المحاضرة الثانية:</vt:lpstr>
      <vt:lpstr>PowerPoint Presentation</vt:lpstr>
      <vt:lpstr>PowerPoint Presentation</vt:lpstr>
      <vt:lpstr>PowerPoint Presentation</vt:lpstr>
      <vt:lpstr>ويمكن تقسيم أصحاب المصالح "جماهير المؤسسة" إلى :</vt:lpstr>
      <vt:lpstr>أدوار جماهير المؤسسة "أصحاب المصالح " الداخلية :</vt:lpstr>
      <vt:lpstr>أدوار جماهير المؤسسة "أصحاب المصالح " الداخلية :</vt:lpstr>
      <vt:lpstr>أدوار جماهير المؤسسة "أصحاب المصالح " الداخلية :</vt:lpstr>
      <vt:lpstr>أدوار جماهير المؤسسة "أصحاب المصالح " الداخلية :</vt:lpstr>
      <vt:lpstr>أدوار جماهير المؤسسة "أصحاب المصالح " الداخلية :</vt:lpstr>
      <vt:lpstr>أدوار جماهير المؤسسة "أصحاب المصالح " الخارجية :</vt:lpstr>
      <vt:lpstr>أدوار جماهير المؤسسة "أصحاب المصالح " الخارجية :</vt:lpstr>
      <vt:lpstr>أدوار جماهير المؤسسة "أصحاب المصالح " الخارجية :</vt:lpstr>
      <vt:lpstr>أدوار جماهير المؤسسة "أصحاب المصالح " الخارجية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170</cp:revision>
  <dcterms:created xsi:type="dcterms:W3CDTF">2023-04-29T09:08:00Z</dcterms:created>
  <dcterms:modified xsi:type="dcterms:W3CDTF">2026-06-15T17:06:10Z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