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61"/>
  </p:notesMasterIdLst>
  <p:sldIdLst>
    <p:sldId id="480" r:id="rId2"/>
    <p:sldId id="592" r:id="rId3"/>
    <p:sldId id="660" r:id="rId4"/>
    <p:sldId id="597" r:id="rId5"/>
    <p:sldId id="555" r:id="rId6"/>
    <p:sldId id="596" r:id="rId7"/>
    <p:sldId id="599" r:id="rId8"/>
    <p:sldId id="600" r:id="rId9"/>
    <p:sldId id="598" r:id="rId10"/>
    <p:sldId id="601" r:id="rId11"/>
    <p:sldId id="603" r:id="rId12"/>
    <p:sldId id="602" r:id="rId13"/>
    <p:sldId id="604" r:id="rId14"/>
    <p:sldId id="605" r:id="rId15"/>
    <p:sldId id="606" r:id="rId16"/>
    <p:sldId id="607" r:id="rId17"/>
    <p:sldId id="608" r:id="rId18"/>
    <p:sldId id="657" r:id="rId19"/>
    <p:sldId id="658" r:id="rId20"/>
    <p:sldId id="616" r:id="rId21"/>
    <p:sldId id="617" r:id="rId22"/>
    <p:sldId id="618" r:id="rId23"/>
    <p:sldId id="620" r:id="rId24"/>
    <p:sldId id="621" r:id="rId25"/>
    <p:sldId id="622" r:id="rId26"/>
    <p:sldId id="623" r:id="rId27"/>
    <p:sldId id="624" r:id="rId28"/>
    <p:sldId id="625" r:id="rId29"/>
    <p:sldId id="626" r:id="rId30"/>
    <p:sldId id="627" r:id="rId31"/>
    <p:sldId id="628" r:id="rId32"/>
    <p:sldId id="629" r:id="rId33"/>
    <p:sldId id="630" r:id="rId34"/>
    <p:sldId id="631" r:id="rId35"/>
    <p:sldId id="632" r:id="rId36"/>
    <p:sldId id="633" r:id="rId37"/>
    <p:sldId id="634" r:id="rId38"/>
    <p:sldId id="637" r:id="rId39"/>
    <p:sldId id="638" r:id="rId40"/>
    <p:sldId id="639" r:id="rId41"/>
    <p:sldId id="640" r:id="rId42"/>
    <p:sldId id="641" r:id="rId43"/>
    <p:sldId id="642" r:id="rId44"/>
    <p:sldId id="643" r:id="rId45"/>
    <p:sldId id="636" r:id="rId46"/>
    <p:sldId id="650" r:id="rId47"/>
    <p:sldId id="644" r:id="rId48"/>
    <p:sldId id="645" r:id="rId49"/>
    <p:sldId id="646" r:id="rId50"/>
    <p:sldId id="647" r:id="rId51"/>
    <p:sldId id="648" r:id="rId52"/>
    <p:sldId id="649" r:id="rId53"/>
    <p:sldId id="651" r:id="rId54"/>
    <p:sldId id="652" r:id="rId55"/>
    <p:sldId id="653" r:id="rId56"/>
    <p:sldId id="654" r:id="rId57"/>
    <p:sldId id="655" r:id="rId58"/>
    <p:sldId id="656" r:id="rId59"/>
    <p:sldId id="549" r:id="rId6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592"/>
            <p14:sldId id="660"/>
            <p14:sldId id="597"/>
            <p14:sldId id="555"/>
            <p14:sldId id="596"/>
            <p14:sldId id="599"/>
            <p14:sldId id="600"/>
            <p14:sldId id="598"/>
            <p14:sldId id="601"/>
            <p14:sldId id="603"/>
            <p14:sldId id="602"/>
            <p14:sldId id="604"/>
            <p14:sldId id="605"/>
            <p14:sldId id="606"/>
            <p14:sldId id="607"/>
            <p14:sldId id="608"/>
            <p14:sldId id="657"/>
            <p14:sldId id="658"/>
            <p14:sldId id="616"/>
            <p14:sldId id="617"/>
            <p14:sldId id="618"/>
            <p14:sldId id="620"/>
            <p14:sldId id="621"/>
            <p14:sldId id="622"/>
            <p14:sldId id="623"/>
            <p14:sldId id="624"/>
            <p14:sldId id="625"/>
            <p14:sldId id="626"/>
            <p14:sldId id="627"/>
            <p14:sldId id="628"/>
            <p14:sldId id="629"/>
            <p14:sldId id="630"/>
            <p14:sldId id="631"/>
            <p14:sldId id="632"/>
            <p14:sldId id="633"/>
            <p14:sldId id="634"/>
            <p14:sldId id="637"/>
            <p14:sldId id="638"/>
            <p14:sldId id="639"/>
            <p14:sldId id="640"/>
            <p14:sldId id="641"/>
            <p14:sldId id="642"/>
            <p14:sldId id="643"/>
            <p14:sldId id="636"/>
            <p14:sldId id="650"/>
            <p14:sldId id="644"/>
            <p14:sldId id="645"/>
            <p14:sldId id="646"/>
            <p14:sldId id="647"/>
            <p14:sldId id="648"/>
            <p14:sldId id="649"/>
            <p14:sldId id="651"/>
            <p14:sldId id="652"/>
            <p14:sldId id="653"/>
            <p14:sldId id="654"/>
            <p14:sldId id="655"/>
            <p14:sldId id="656"/>
            <p14:sldId id="549"/>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669BBC"/>
    <a:srgbClr val="2D3956"/>
    <a:srgbClr val="8E5A6D"/>
    <a:srgbClr val="FAC748"/>
    <a:srgbClr val="852F4A"/>
    <a:srgbClr val="000000"/>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441" autoAdjust="0"/>
    <p:restoredTop sz="93738" autoAdjust="0"/>
  </p:normalViewPr>
  <p:slideViewPr>
    <p:cSldViewPr snapToGrid="0">
      <p:cViewPr varScale="1">
        <p:scale>
          <a:sx n="95" d="100"/>
          <a:sy n="95" d="100"/>
        </p:scale>
        <p:origin x="192" y="9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26" Type="http://schemas.openxmlformats.org/officeDocument/2006/relationships/slide" Target="slides/slide25.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slide" Target="slides/slide54.xml"/><Relationship Id="rId63" Type="http://schemas.openxmlformats.org/officeDocument/2006/relationships/viewProps" Target="viewProp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slide" Target="slides/slide57.xml"/><Relationship Id="rId5" Type="http://schemas.openxmlformats.org/officeDocument/2006/relationships/slide" Target="slides/slide4.xml"/><Relationship Id="rId61" Type="http://schemas.openxmlformats.org/officeDocument/2006/relationships/notesMaster" Target="notesMasters/notesMaster1.xml"/><Relationship Id="rId19" Type="http://schemas.openxmlformats.org/officeDocument/2006/relationships/slide" Target="slides/slide1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slide" Target="slides/slide55.xml"/><Relationship Id="rId64" Type="http://schemas.openxmlformats.org/officeDocument/2006/relationships/theme" Target="theme/theme1.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slide" Target="slides/slide58.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62"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slide" Target="slides/slide56.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 Id="rId60" Type="http://schemas.openxmlformats.org/officeDocument/2006/relationships/slide" Target="slides/slide59.xml"/><Relationship Id="rId65"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3" Type="http://schemas.openxmlformats.org/officeDocument/2006/relationships/slide" Target="slides/slide12.xml"/><Relationship Id="rId18" Type="http://schemas.openxmlformats.org/officeDocument/2006/relationships/slide" Target="slides/slide17.xml"/><Relationship Id="rId39" Type="http://schemas.openxmlformats.org/officeDocument/2006/relationships/slide" Target="slides/slide38.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7/27/2023</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289791000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4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735630256"/>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5" name="Google Shape;175;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98286913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185699231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753199784"/>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5" name="Google Shape;175;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422856009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117863153"/>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11695943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5" name="Google Shape;175;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2948911191"/>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73"/>
        <p:cNvGrpSpPr/>
        <p:nvPr/>
      </p:nvGrpSpPr>
      <p:grpSpPr>
        <a:xfrm>
          <a:off x="0" y="0"/>
          <a:ext cx="0" cy="0"/>
          <a:chOff x="0" y="0"/>
          <a:chExt cx="0" cy="0"/>
        </a:xfrm>
      </p:grpSpPr>
      <p:sp>
        <p:nvSpPr>
          <p:cNvPr id="174" name="Google Shape;174;p6:notes"/>
          <p:cNvSpPr txBox="1">
            <a:spLocks noGrp="1"/>
          </p:cNvSpPr>
          <p:nvPr>
            <p:ph type="body" idx="1"/>
          </p:nvPr>
        </p:nvSpPr>
        <p:spPr>
          <a:xfrm>
            <a:off x="685800" y="4400550"/>
            <a:ext cx="5486400" cy="360045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75" name="Google Shape;175;p6:notes"/>
          <p:cNvSpPr>
            <a:spLocks noGrp="1" noRot="1" noChangeAspect="1"/>
          </p:cNvSpPr>
          <p:nvPr>
            <p:ph type="sldImg" idx="2"/>
          </p:nvPr>
        </p:nvSpPr>
        <p:spPr>
          <a:xfrm>
            <a:off x="685800" y="1143000"/>
            <a:ext cx="5486400" cy="3086100"/>
          </a:xfrm>
          <a:custGeom>
            <a:avLst/>
            <a:gdLst/>
            <a:ahLst/>
            <a:cxnLst/>
            <a:rect l="l" t="t" r="r" b="b"/>
            <a:pathLst>
              <a:path w="120000" h="120000" extrusionOk="0">
                <a:moveTo>
                  <a:pt x="0" y="0"/>
                </a:moveTo>
                <a:lnTo>
                  <a:pt x="120000" y="0"/>
                </a:lnTo>
                <a:lnTo>
                  <a:pt x="120000" y="120000"/>
                </a:lnTo>
                <a:lnTo>
                  <a:pt x="0" y="120000"/>
                </a:lnTo>
                <a:close/>
              </a:path>
            </a:pathLst>
          </a:custGeom>
        </p:spPr>
      </p:sp>
    </p:spTree>
    <p:extLst>
      <p:ext uri="{BB962C8B-B14F-4D97-AF65-F5344CB8AC3E}">
        <p14:creationId xmlns:p14="http://schemas.microsoft.com/office/powerpoint/2010/main" val="102363928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5D95098-09E1-C4E1-F131-563DA7A29107}"/>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F1DB6B52-1098-3A61-90F1-ED7F8C19F6FD}"/>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1CA7B7F2-C594-2226-10C3-8AC3C8D66601}"/>
              </a:ext>
            </a:extLst>
          </p:cNvPr>
          <p:cNvSpPr>
            <a:spLocks noGrp="1"/>
          </p:cNvSpPr>
          <p:nvPr>
            <p:ph type="dt" sz="half" idx="10"/>
          </p:nvPr>
        </p:nvSpPr>
        <p:spPr/>
        <p:txBody>
          <a:bodyPr/>
          <a:lstStyle/>
          <a:p>
            <a:fld id="{7AD86B2E-B702-4422-B277-3A08C7449694}" type="datetimeFigureOut">
              <a:rPr lang="en-US" smtClean="0"/>
              <a:t>7/27/2023</a:t>
            </a:fld>
            <a:endParaRPr lang="en-US"/>
          </a:p>
        </p:txBody>
      </p:sp>
      <p:sp>
        <p:nvSpPr>
          <p:cNvPr id="5" name="Footer Placeholder 4">
            <a:extLst>
              <a:ext uri="{FF2B5EF4-FFF2-40B4-BE49-F238E27FC236}">
                <a16:creationId xmlns:a16="http://schemas.microsoft.com/office/drawing/2014/main" id="{57567B6F-AABD-ABF2-1716-8CA10C09EEDB}"/>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A7F058B-4E26-075C-3DA4-A864D221D406}"/>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413114159"/>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8C59ED8-839F-740F-5380-EB20BD607CD4}"/>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B5DBA814-F4FF-953C-65F6-7755FFA224FB}"/>
              </a:ext>
            </a:extLst>
          </p:cNvPr>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D0F5B59B-14BB-0F36-FA1D-86F9E28D7782}"/>
              </a:ext>
            </a:extLst>
          </p:cNvPr>
          <p:cNvSpPr>
            <a:spLocks noGrp="1"/>
          </p:cNvSpPr>
          <p:nvPr>
            <p:ph type="dt" sz="half" idx="10"/>
          </p:nvPr>
        </p:nvSpPr>
        <p:spPr/>
        <p:txBody>
          <a:bodyPr/>
          <a:lstStyle/>
          <a:p>
            <a:fld id="{7AD86B2E-B702-4422-B277-3A08C7449694}" type="datetimeFigureOut">
              <a:rPr lang="en-US" smtClean="0"/>
              <a:t>7/27/2023</a:t>
            </a:fld>
            <a:endParaRPr lang="en-US"/>
          </a:p>
        </p:txBody>
      </p:sp>
      <p:sp>
        <p:nvSpPr>
          <p:cNvPr id="5" name="Footer Placeholder 4">
            <a:extLst>
              <a:ext uri="{FF2B5EF4-FFF2-40B4-BE49-F238E27FC236}">
                <a16:creationId xmlns:a16="http://schemas.microsoft.com/office/drawing/2014/main" id="{945EDB51-73D6-A3E4-04E1-FA0E4D318AD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6E15A03-D852-FE42-22A2-986BA6AFDD9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2047379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4FAF0B5-6A1B-819F-8BDB-8723AD6F80E5}"/>
              </a:ext>
            </a:extLst>
          </p:cNvPr>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E6D59A6B-040C-D231-73AA-94BF982AB523}"/>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81F9F7B-C72F-8488-63C2-893D10A71873}"/>
              </a:ext>
            </a:extLst>
          </p:cNvPr>
          <p:cNvSpPr>
            <a:spLocks noGrp="1"/>
          </p:cNvSpPr>
          <p:nvPr>
            <p:ph type="dt" sz="half" idx="10"/>
          </p:nvPr>
        </p:nvSpPr>
        <p:spPr/>
        <p:txBody>
          <a:bodyPr/>
          <a:lstStyle/>
          <a:p>
            <a:fld id="{7AD86B2E-B702-4422-B277-3A08C7449694}" type="datetimeFigureOut">
              <a:rPr lang="en-US" smtClean="0"/>
              <a:t>7/27/2023</a:t>
            </a:fld>
            <a:endParaRPr lang="en-US"/>
          </a:p>
        </p:txBody>
      </p:sp>
      <p:sp>
        <p:nvSpPr>
          <p:cNvPr id="5" name="Footer Placeholder 4">
            <a:extLst>
              <a:ext uri="{FF2B5EF4-FFF2-40B4-BE49-F238E27FC236}">
                <a16:creationId xmlns:a16="http://schemas.microsoft.com/office/drawing/2014/main" id="{997D509D-91A2-39D0-0202-9348AED744AA}"/>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1A98602-767F-9F7F-3A34-40E803A3BD2B}"/>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53872526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1D49C40-2B03-A723-1A25-72E120ED2D3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DCC05F17-3155-8F58-9417-872859F01BC8}"/>
              </a:ext>
            </a:extLst>
          </p:cNvPr>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F0A6FADA-9339-2718-AE06-345636476CB1}"/>
              </a:ext>
            </a:extLst>
          </p:cNvPr>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CC7B5477-D6C1-D0EF-360E-AAF1F8F26BA5}"/>
              </a:ext>
            </a:extLst>
          </p:cNvPr>
          <p:cNvSpPr>
            <a:spLocks noGrp="1"/>
          </p:cNvSpPr>
          <p:nvPr>
            <p:ph type="dt" sz="half" idx="10"/>
          </p:nvPr>
        </p:nvSpPr>
        <p:spPr/>
        <p:txBody>
          <a:bodyPr/>
          <a:lstStyle/>
          <a:p>
            <a:fld id="{7AD86B2E-B702-4422-B277-3A08C7449694}" type="datetimeFigureOut">
              <a:rPr lang="en-US" smtClean="0"/>
              <a:t>7/27/2023</a:t>
            </a:fld>
            <a:endParaRPr lang="en-US"/>
          </a:p>
        </p:txBody>
      </p:sp>
      <p:sp>
        <p:nvSpPr>
          <p:cNvPr id="6" name="Footer Placeholder 5">
            <a:extLst>
              <a:ext uri="{FF2B5EF4-FFF2-40B4-BE49-F238E27FC236}">
                <a16:creationId xmlns:a16="http://schemas.microsoft.com/office/drawing/2014/main" id="{8EE8FCE8-EE63-38DE-2FCA-4EA8F13B84FD}"/>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FE2D33A2-7BEA-C0F6-8DC4-5841AF8D50F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196891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EB6B58D-F759-624C-F4B5-076FD713366E}"/>
              </a:ext>
            </a:extLst>
          </p:cNvPr>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40DE3D4E-050C-4BD6-B7EB-39F9E2DE1CC1}"/>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280C419-BB65-0AE7-334A-03DB570FB6CB}"/>
              </a:ext>
            </a:extLst>
          </p:cNvPr>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F05432BE-90AA-3340-26A3-24C2C60ED464}"/>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0972C4A7-BEA2-2193-0159-41A66555323C}"/>
              </a:ext>
            </a:extLst>
          </p:cNvPr>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A82EDC5C-9D31-77DA-AB6E-212A67AE9801}"/>
              </a:ext>
            </a:extLst>
          </p:cNvPr>
          <p:cNvSpPr>
            <a:spLocks noGrp="1"/>
          </p:cNvSpPr>
          <p:nvPr>
            <p:ph type="dt" sz="half" idx="10"/>
          </p:nvPr>
        </p:nvSpPr>
        <p:spPr/>
        <p:txBody>
          <a:bodyPr/>
          <a:lstStyle/>
          <a:p>
            <a:fld id="{7AD86B2E-B702-4422-B277-3A08C7449694}" type="datetimeFigureOut">
              <a:rPr lang="en-US" smtClean="0"/>
              <a:t>7/27/2023</a:t>
            </a:fld>
            <a:endParaRPr lang="en-US"/>
          </a:p>
        </p:txBody>
      </p:sp>
      <p:sp>
        <p:nvSpPr>
          <p:cNvPr id="8" name="Footer Placeholder 7">
            <a:extLst>
              <a:ext uri="{FF2B5EF4-FFF2-40B4-BE49-F238E27FC236}">
                <a16:creationId xmlns:a16="http://schemas.microsoft.com/office/drawing/2014/main" id="{A2F1C937-530C-BE6A-062C-EAEB60924AA7}"/>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F6965C7C-2F3A-7C73-65EE-071EA3B57E61}"/>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159070105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11AF804-BA6F-7137-4401-2ABEE47663D1}"/>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85E1951F-F9DF-2D36-66CD-0ADE1A8E8AC9}"/>
              </a:ext>
            </a:extLst>
          </p:cNvPr>
          <p:cNvSpPr>
            <a:spLocks noGrp="1"/>
          </p:cNvSpPr>
          <p:nvPr>
            <p:ph type="dt" sz="half" idx="10"/>
          </p:nvPr>
        </p:nvSpPr>
        <p:spPr/>
        <p:txBody>
          <a:bodyPr/>
          <a:lstStyle/>
          <a:p>
            <a:fld id="{7AD86B2E-B702-4422-B277-3A08C7449694}" type="datetimeFigureOut">
              <a:rPr lang="en-US" smtClean="0"/>
              <a:t>7/27/2023</a:t>
            </a:fld>
            <a:endParaRPr lang="en-US"/>
          </a:p>
        </p:txBody>
      </p:sp>
      <p:sp>
        <p:nvSpPr>
          <p:cNvPr id="4" name="Footer Placeholder 3">
            <a:extLst>
              <a:ext uri="{FF2B5EF4-FFF2-40B4-BE49-F238E27FC236}">
                <a16:creationId xmlns:a16="http://schemas.microsoft.com/office/drawing/2014/main" id="{B067CA20-9E1C-BEF8-F7E6-B3C4C995857A}"/>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C61B1B8-1D1F-02F4-C933-47FC32EC2AB2}"/>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45931334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FE2AC4-08F1-175E-50F9-B90ABA9113BD}"/>
              </a:ext>
            </a:extLst>
          </p:cNvPr>
          <p:cNvSpPr>
            <a:spLocks noGrp="1"/>
          </p:cNvSpPr>
          <p:nvPr>
            <p:ph type="dt" sz="half" idx="10"/>
          </p:nvPr>
        </p:nvSpPr>
        <p:spPr/>
        <p:txBody>
          <a:bodyPr/>
          <a:lstStyle/>
          <a:p>
            <a:fld id="{7AD86B2E-B702-4422-B277-3A08C7449694}" type="datetimeFigureOut">
              <a:rPr lang="en-US" smtClean="0"/>
              <a:t>7/27/2023</a:t>
            </a:fld>
            <a:endParaRPr lang="en-US"/>
          </a:p>
        </p:txBody>
      </p:sp>
      <p:sp>
        <p:nvSpPr>
          <p:cNvPr id="3" name="Footer Placeholder 2">
            <a:extLst>
              <a:ext uri="{FF2B5EF4-FFF2-40B4-BE49-F238E27FC236}">
                <a16:creationId xmlns:a16="http://schemas.microsoft.com/office/drawing/2014/main" id="{CEAEA4DB-632D-D9D1-3D14-B1B180E010C4}"/>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B715F8A-1D92-41F1-20A4-7DCD4E8AAA0A}"/>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94776312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AF15944-338D-38CB-1B4E-769DD7BE2175}"/>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8D1760F-940D-CAB5-053A-5873FA1D8F06}"/>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543F859B-EC99-D3C1-C197-1297F9885337}"/>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778B70CE-2216-EDAB-7EA9-CCE161AC492D}"/>
              </a:ext>
            </a:extLst>
          </p:cNvPr>
          <p:cNvSpPr>
            <a:spLocks noGrp="1"/>
          </p:cNvSpPr>
          <p:nvPr>
            <p:ph type="dt" sz="half" idx="10"/>
          </p:nvPr>
        </p:nvSpPr>
        <p:spPr/>
        <p:txBody>
          <a:bodyPr/>
          <a:lstStyle/>
          <a:p>
            <a:fld id="{7AD86B2E-B702-4422-B277-3A08C7449694}" type="datetimeFigureOut">
              <a:rPr lang="en-US" smtClean="0"/>
              <a:t>7/27/2023</a:t>
            </a:fld>
            <a:endParaRPr lang="en-US"/>
          </a:p>
        </p:txBody>
      </p:sp>
      <p:sp>
        <p:nvSpPr>
          <p:cNvPr id="6" name="Footer Placeholder 5">
            <a:extLst>
              <a:ext uri="{FF2B5EF4-FFF2-40B4-BE49-F238E27FC236}">
                <a16:creationId xmlns:a16="http://schemas.microsoft.com/office/drawing/2014/main" id="{7E7F4EBE-FF18-55EE-6B98-05B25C8FC2C0}"/>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4F5F087-5F13-6A44-1590-C7C340B94C44}"/>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8954700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AAD5A4-F7CC-0324-C194-023F89C76D67}"/>
              </a:ext>
            </a:extLst>
          </p:cNvPr>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E06BFFB0-F5DC-8580-5C03-1E026A3F9479}"/>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a:extLst>
              <a:ext uri="{FF2B5EF4-FFF2-40B4-BE49-F238E27FC236}">
                <a16:creationId xmlns:a16="http://schemas.microsoft.com/office/drawing/2014/main" id="{09C9C8D9-5BE1-6BCB-A317-EB9D0B08ED9F}"/>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a:extLst>
              <a:ext uri="{FF2B5EF4-FFF2-40B4-BE49-F238E27FC236}">
                <a16:creationId xmlns:a16="http://schemas.microsoft.com/office/drawing/2014/main" id="{9473CEC4-4BC0-D998-48CD-C0E75413B0FC}"/>
              </a:ext>
            </a:extLst>
          </p:cNvPr>
          <p:cNvSpPr>
            <a:spLocks noGrp="1"/>
          </p:cNvSpPr>
          <p:nvPr>
            <p:ph type="dt" sz="half" idx="10"/>
          </p:nvPr>
        </p:nvSpPr>
        <p:spPr/>
        <p:txBody>
          <a:bodyPr/>
          <a:lstStyle/>
          <a:p>
            <a:fld id="{7AD86B2E-B702-4422-B277-3A08C7449694}" type="datetimeFigureOut">
              <a:rPr lang="en-US" smtClean="0"/>
              <a:t>7/27/2023</a:t>
            </a:fld>
            <a:endParaRPr lang="en-US"/>
          </a:p>
        </p:txBody>
      </p:sp>
      <p:sp>
        <p:nvSpPr>
          <p:cNvPr id="6" name="Footer Placeholder 5">
            <a:extLst>
              <a:ext uri="{FF2B5EF4-FFF2-40B4-BE49-F238E27FC236}">
                <a16:creationId xmlns:a16="http://schemas.microsoft.com/office/drawing/2014/main" id="{6205997B-9DB4-C221-C9C3-2CC6584C97A1}"/>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8972CE3-5F1C-8C5A-3A36-9FA4D8498D4D}"/>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05669209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4DD1990-0403-E7BD-DC37-9AFB471B60FE}"/>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1792BEF8-6FCF-04D0-BF56-B13A28622EB4}"/>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2E6B7518-7F38-0E9F-31BE-48CF51807FFD}"/>
              </a:ext>
            </a:extLst>
          </p:cNvPr>
          <p:cNvSpPr>
            <a:spLocks noGrp="1"/>
          </p:cNvSpPr>
          <p:nvPr>
            <p:ph type="dt" sz="half" idx="10"/>
          </p:nvPr>
        </p:nvSpPr>
        <p:spPr/>
        <p:txBody>
          <a:bodyPr/>
          <a:lstStyle/>
          <a:p>
            <a:fld id="{7AD86B2E-B702-4422-B277-3A08C7449694}" type="datetimeFigureOut">
              <a:rPr lang="en-US" smtClean="0"/>
              <a:t>7/27/2023</a:t>
            </a:fld>
            <a:endParaRPr lang="en-US"/>
          </a:p>
        </p:txBody>
      </p:sp>
      <p:sp>
        <p:nvSpPr>
          <p:cNvPr id="5" name="Footer Placeholder 4">
            <a:extLst>
              <a:ext uri="{FF2B5EF4-FFF2-40B4-BE49-F238E27FC236}">
                <a16:creationId xmlns:a16="http://schemas.microsoft.com/office/drawing/2014/main" id="{1499AE5E-BECF-D8F0-0176-F5D6F6177AA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C169AFA-75A4-D04B-AD01-2B44BABE31A8}"/>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3340604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253B29-BA54-390A-6D3D-817CE947730A}"/>
              </a:ext>
            </a:extLst>
          </p:cNvPr>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633E21C0-5144-CF89-6AE0-510711E09815}"/>
              </a:ext>
            </a:extLst>
          </p:cNvPr>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E99442B-8870-38B1-A26D-CE928268F2CA}"/>
              </a:ext>
            </a:extLst>
          </p:cNvPr>
          <p:cNvSpPr>
            <a:spLocks noGrp="1"/>
          </p:cNvSpPr>
          <p:nvPr>
            <p:ph type="dt" sz="half" idx="10"/>
          </p:nvPr>
        </p:nvSpPr>
        <p:spPr/>
        <p:txBody>
          <a:bodyPr/>
          <a:lstStyle/>
          <a:p>
            <a:fld id="{7AD86B2E-B702-4422-B277-3A08C7449694}" type="datetimeFigureOut">
              <a:rPr lang="en-US" smtClean="0"/>
              <a:t>7/27/2023</a:t>
            </a:fld>
            <a:endParaRPr lang="en-US"/>
          </a:p>
        </p:txBody>
      </p:sp>
      <p:sp>
        <p:nvSpPr>
          <p:cNvPr id="5" name="Footer Placeholder 4">
            <a:extLst>
              <a:ext uri="{FF2B5EF4-FFF2-40B4-BE49-F238E27FC236}">
                <a16:creationId xmlns:a16="http://schemas.microsoft.com/office/drawing/2014/main" id="{D1037066-A86D-748B-99F7-904DF1C0EE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4D951710-EE2B-4532-5DDE-8ED9C5A66825}"/>
              </a:ext>
            </a:extLst>
          </p:cNvPr>
          <p:cNvSpPr>
            <a:spLocks noGrp="1"/>
          </p:cNvSpPr>
          <p:nvPr>
            <p:ph type="sldNum" sz="quarter" idx="12"/>
          </p:nvPr>
        </p:nvSpPr>
        <p:spPr/>
        <p:txBody>
          <a:bodyPr/>
          <a:lstStyle/>
          <a:p>
            <a:fld id="{F7542ADD-394E-41F3-B704-951748884AEE}" type="slidenum">
              <a:rPr lang="en-US" smtClean="0"/>
              <a:t>‹#›</a:t>
            </a:fld>
            <a:endParaRPr lang="en-US"/>
          </a:p>
        </p:txBody>
      </p:sp>
    </p:spTree>
    <p:extLst>
      <p:ext uri="{BB962C8B-B14F-4D97-AF65-F5344CB8AC3E}">
        <p14:creationId xmlns:p14="http://schemas.microsoft.com/office/powerpoint/2010/main" val="296778946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a:extLst>
              <a:ext uri="{FF2B5EF4-FFF2-40B4-BE49-F238E27FC236}">
                <a16:creationId xmlns:a16="http://schemas.microsoft.com/office/drawing/2014/main" id="{EA7BAD81-B37C-4E58-A969-A361C2B6AA3B}"/>
              </a:ext>
            </a:extLst>
          </p:cNvPr>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extLst>
      <p:ext uri="{BB962C8B-B14F-4D97-AF65-F5344CB8AC3E}">
        <p14:creationId xmlns:p14="http://schemas.microsoft.com/office/powerpoint/2010/main" val="38542406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a:extLst>
              <a:ext uri="{FF2B5EF4-FFF2-40B4-BE49-F238E27FC236}">
                <a16:creationId xmlns:a16="http://schemas.microsoft.com/office/drawing/2014/main" id="{B150257C-F063-4712-86B9-6B30CE114C01}"/>
              </a:ext>
            </a:extLst>
          </p:cNvPr>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75542053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FC9C52C9-E1A1-4DAC-AD31-A7ADAED4AB84}"/>
              </a:ext>
            </a:extLst>
          </p:cNvPr>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29191096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_Title Slide">
    <p:bg>
      <p:bgPr>
        <a:gradFill>
          <a:gsLst>
            <a:gs pos="1000">
              <a:schemeClr val="bg1"/>
            </a:gs>
            <a:gs pos="100000">
              <a:srgbClr val="F5F5F5"/>
            </a:gs>
          </a:gsLst>
          <a:lin ang="5400000" scaled="0"/>
        </a:gradFill>
        <a:effectLst/>
      </p:bgPr>
    </p:bg>
    <p:spTree>
      <p:nvGrpSpPr>
        <p:cNvPr id="1" name=""/>
        <p:cNvGrpSpPr/>
        <p:nvPr/>
      </p:nvGrpSpPr>
      <p:grpSpPr>
        <a:xfrm>
          <a:off x="0" y="0"/>
          <a:ext cx="0" cy="0"/>
          <a:chOff x="0" y="0"/>
          <a:chExt cx="0" cy="0"/>
        </a:xfrm>
      </p:grpSpPr>
      <p:sp>
        <p:nvSpPr>
          <p:cNvPr id="3" name="Picture Placeholder 3">
            <a:extLst>
              <a:ext uri="{FF2B5EF4-FFF2-40B4-BE49-F238E27FC236}">
                <a16:creationId xmlns:a16="http://schemas.microsoft.com/office/drawing/2014/main" id="{4D87B024-DF46-4DF2-934F-975B0169D37C}"/>
              </a:ext>
            </a:extLst>
          </p:cNvPr>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extLst>
      <p:ext uri="{BB962C8B-B14F-4D97-AF65-F5344CB8AC3E}">
        <p14:creationId xmlns:p14="http://schemas.microsoft.com/office/powerpoint/2010/main" val="20435755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25_Title Slide">
    <p:spTree>
      <p:nvGrpSpPr>
        <p:cNvPr id="1" name=""/>
        <p:cNvGrpSpPr/>
        <p:nvPr/>
      </p:nvGrpSpPr>
      <p:grpSpPr>
        <a:xfrm>
          <a:off x="0" y="0"/>
          <a:ext cx="0" cy="0"/>
          <a:chOff x="0" y="0"/>
          <a:chExt cx="0" cy="0"/>
        </a:xfrm>
      </p:grpSpPr>
      <p:sp>
        <p:nvSpPr>
          <p:cNvPr id="3" name="Picture Placeholder 2">
            <a:extLst>
              <a:ext uri="{FF2B5EF4-FFF2-40B4-BE49-F238E27FC236}">
                <a16:creationId xmlns:a16="http://schemas.microsoft.com/office/drawing/2014/main" id="{806A67A1-AA69-46FE-9FEA-358EC9C58E6C}"/>
              </a:ext>
            </a:extLst>
          </p:cNvPr>
          <p:cNvSpPr>
            <a:spLocks noGrp="1"/>
          </p:cNvSpPr>
          <p:nvPr>
            <p:ph type="pic" sz="quarter" idx="10"/>
          </p:nvPr>
        </p:nvSpPr>
        <p:spPr>
          <a:xfrm>
            <a:off x="6096000" y="933450"/>
            <a:ext cx="4962146" cy="2495550"/>
          </a:xfrm>
          <a:prstGeom prst="rect">
            <a:avLst/>
          </a:prstGeom>
          <a:solidFill>
            <a:schemeClr val="bg1">
              <a:lumMod val="85000"/>
              <a:alpha val="50000"/>
            </a:schemeClr>
          </a:solidFill>
        </p:spPr>
        <p:txBody>
          <a:bodyPr/>
          <a:lstStyle>
            <a:lvl1pPr marL="0" indent="0">
              <a:buNone/>
              <a:defRPr sz="1600">
                <a:solidFill>
                  <a:schemeClr val="bg1">
                    <a:lumMod val="50000"/>
                  </a:schemeClr>
                </a:solidFill>
              </a:defRPr>
            </a:lvl1pPr>
          </a:lstStyle>
          <a:p>
            <a:endParaRPr lang="id-ID"/>
          </a:p>
        </p:txBody>
      </p:sp>
    </p:spTree>
    <p:extLst>
      <p:ext uri="{BB962C8B-B14F-4D97-AF65-F5344CB8AC3E}">
        <p14:creationId xmlns:p14="http://schemas.microsoft.com/office/powerpoint/2010/main" val="423115980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2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1+#ppt_w/2"/>
                                          </p:val>
                                        </p:tav>
                                        <p:tav tm="100000">
                                          <p:val>
                                            <p:strVal val="#ppt_x"/>
                                          </p:val>
                                        </p:tav>
                                      </p:tavLst>
                                    </p:anim>
                                    <p:anim calcmode="lin" valueType="num">
                                      <p:cBhvr additive="base">
                                        <p:cTn id="8" dur="500" fill="hold"/>
                                        <p:tgtEl>
                                          <p:spTgt spid="3"/>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a:extLst>
              <a:ext uri="{FF2B5EF4-FFF2-40B4-BE49-F238E27FC236}">
                <a16:creationId xmlns:a16="http://schemas.microsoft.com/office/drawing/2014/main" id="{94057321-887A-4B9F-AE60-CB2705D39324}"/>
              </a:ext>
            </a:extLst>
          </p:cNvPr>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extLst>
      <p:ext uri="{BB962C8B-B14F-4D97-AF65-F5344CB8AC3E}">
        <p14:creationId xmlns:p14="http://schemas.microsoft.com/office/powerpoint/2010/main" val="21844322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jp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alphaModFix amt="76000"/>
            <a:lum/>
          </a:blip>
          <a:srcRect/>
          <a:stretch>
            <a:fillRect t="-17000" b="-17000"/>
          </a:stretch>
        </a:blipFill>
        <a:effectLst/>
      </p:bgPr>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B1271F50-F801-DAB9-DC83-4E0CB52B6E5A}"/>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15570735-514D-409D-F8D8-891193ADB18A}"/>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159101CE-4C3C-27B3-84CC-50ABDD6C31A9}"/>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7/27/2023</a:t>
            </a:fld>
            <a:endParaRPr lang="en-US"/>
          </a:p>
        </p:txBody>
      </p:sp>
      <p:sp>
        <p:nvSpPr>
          <p:cNvPr id="5" name="Footer Placeholder 4">
            <a:extLst>
              <a:ext uri="{FF2B5EF4-FFF2-40B4-BE49-F238E27FC236}">
                <a16:creationId xmlns:a16="http://schemas.microsoft.com/office/drawing/2014/main" id="{51C52485-947C-CA79-AEAE-42689D9B9C2F}"/>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318052FD-3283-6346-20D0-32F2F0297C58}"/>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extLst>
      <p:ext uri="{BB962C8B-B14F-4D97-AF65-F5344CB8AC3E}">
        <p14:creationId xmlns:p14="http://schemas.microsoft.com/office/powerpoint/2010/main" val="492988910"/>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71" r:id="rId13"/>
    <p:sldLayoutId id="2147483672" r:id="rId14"/>
    <p:sldLayoutId id="2147483673" r:id="rId15"/>
    <p:sldLayoutId id="2147483674" r:id="rId16"/>
    <p:sldLayoutId id="214748367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1.xml"/><Relationship Id="rId1" Type="http://schemas.openxmlformats.org/officeDocument/2006/relationships/slideLayout" Target="../slideLayouts/slideLayout12.xml"/><Relationship Id="rId6" Type="http://schemas.openxmlformats.org/officeDocument/2006/relationships/image" Target="../media/image5.svg"/><Relationship Id="rId5" Type="http://schemas.openxmlformats.org/officeDocument/2006/relationships/image" Target="../media/image4.png"/><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Layout" Target="../slideLayouts/slideLayout4.xml"/><Relationship Id="rId5" Type="http://schemas.openxmlformats.org/officeDocument/2006/relationships/image" Target="../media/image5.svg"/><Relationship Id="rId4" Type="http://schemas.openxmlformats.org/officeDocument/2006/relationships/image" Target="../media/image4.png"/></Relationships>
</file>

<file path=ppt/slides/_rels/slide3.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1.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2.xml"/><Relationship Id="rId1" Type="http://schemas.openxmlformats.org/officeDocument/2006/relationships/slideLayout" Target="../slideLayouts/slideLayout4.xml"/></Relationships>
</file>

<file path=ppt/slides/_rels/slide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9.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3.jpeg"/><Relationship Id="rId7" Type="http://schemas.openxmlformats.org/officeDocument/2006/relationships/image" Target="../media/image9.png"/><Relationship Id="rId2" Type="http://schemas.openxmlformats.org/officeDocument/2006/relationships/notesSlide" Target="../notesSlides/notesSlide3.xml"/><Relationship Id="rId1" Type="http://schemas.openxmlformats.org/officeDocument/2006/relationships/slideLayout" Target="../slideLayouts/slideLayout14.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s>
</file>

<file path=ppt/slides/_rels/slide10.xml.rels><?xml version="1.0" encoding="UTF-8" standalone="yes"?>
<Relationships xmlns="http://schemas.openxmlformats.org/package/2006/relationships"><Relationship Id="rId8" Type="http://schemas.openxmlformats.org/officeDocument/2006/relationships/image" Target="../media/image9.png"/><Relationship Id="rId3" Type="http://schemas.openxmlformats.org/officeDocument/2006/relationships/image" Target="../media/image13.jpeg"/><Relationship Id="rId7" Type="http://schemas.openxmlformats.org/officeDocument/2006/relationships/image" Target="../media/image8.svg"/><Relationship Id="rId2" Type="http://schemas.openxmlformats.org/officeDocument/2006/relationships/notesSlide" Target="../notesSlides/notesSlide4.xml"/><Relationship Id="rId1" Type="http://schemas.openxmlformats.org/officeDocument/2006/relationships/slideLayout" Target="../slideLayouts/slideLayout14.xml"/><Relationship Id="rId6" Type="http://schemas.openxmlformats.org/officeDocument/2006/relationships/image" Target="../media/image7.png"/><Relationship Id="rId5" Type="http://schemas.openxmlformats.org/officeDocument/2006/relationships/hyperlink" Target="https://www.negotiations.com/definition/anchoring/" TargetMode="External"/><Relationship Id="rId4" Type="http://schemas.openxmlformats.org/officeDocument/2006/relationships/image" Target="../media/image3.png"/><Relationship Id="rId9" Type="http://schemas.openxmlformats.org/officeDocument/2006/relationships/image" Target="../media/image10.svg"/></Relationships>
</file>

<file path=ppt/slides/_rels/slide11.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5.xml"/><Relationship Id="rId1" Type="http://schemas.openxmlformats.org/officeDocument/2006/relationships/slideLayout" Target="../slideLayouts/slideLayout4.xml"/></Relationships>
</file>

<file path=ppt/slides/_rels/slide12.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hyperlink" Target="https://www.negotiations.com/training/" TargetMode="External"/><Relationship Id="rId7" Type="http://schemas.openxmlformats.org/officeDocument/2006/relationships/image" Target="../media/image10.svg"/><Relationship Id="rId2" Type="http://schemas.openxmlformats.org/officeDocument/2006/relationships/hyperlink" Target="https://www.negotiations.com/articles/business-agreements/" TargetMode="External"/><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5.svg"/></Relationships>
</file>

<file path=ppt/slides/_rels/slide13.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5.svg"/><Relationship Id="rId2" Type="http://schemas.openxmlformats.org/officeDocument/2006/relationships/image" Target="../media/image7.png"/><Relationship Id="rId1" Type="http://schemas.openxmlformats.org/officeDocument/2006/relationships/slideLayout" Target="../slideLayouts/slideLayout15.xml"/><Relationship Id="rId6" Type="http://schemas.openxmlformats.org/officeDocument/2006/relationships/image" Target="../media/image14.png"/><Relationship Id="rId5" Type="http://schemas.openxmlformats.org/officeDocument/2006/relationships/image" Target="../media/image10.svg"/><Relationship Id="rId4" Type="http://schemas.openxmlformats.org/officeDocument/2006/relationships/image" Target="../media/image9.png"/></Relationships>
</file>

<file path=ppt/slides/_rels/slide14.xml.rels><?xml version="1.0" encoding="UTF-8" standalone="yes"?>
<Relationships xmlns="http://schemas.openxmlformats.org/package/2006/relationships"><Relationship Id="rId8" Type="http://schemas.openxmlformats.org/officeDocument/2006/relationships/image" Target="../media/image14.png"/><Relationship Id="rId3" Type="http://schemas.openxmlformats.org/officeDocument/2006/relationships/hyperlink" Target="https://www.negotiations.com/definition/win-win/" TargetMode="External"/><Relationship Id="rId7" Type="http://schemas.openxmlformats.org/officeDocument/2006/relationships/image" Target="../media/image10.svg"/><Relationship Id="rId2" Type="http://schemas.openxmlformats.org/officeDocument/2006/relationships/hyperlink" Target="https://www.negotiations.com/training/training-customizer/" TargetMode="External"/><Relationship Id="rId1" Type="http://schemas.openxmlformats.org/officeDocument/2006/relationships/slideLayout" Target="../slideLayouts/slideLayout15.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 Id="rId9" Type="http://schemas.openxmlformats.org/officeDocument/2006/relationships/image" Target="../media/image15.svg"/></Relationships>
</file>

<file path=ppt/slides/_rels/slide15.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3.jpeg"/><Relationship Id="rId7" Type="http://schemas.openxmlformats.org/officeDocument/2006/relationships/image" Target="../media/image9.png"/><Relationship Id="rId2" Type="http://schemas.openxmlformats.org/officeDocument/2006/relationships/notesSlide" Target="../notesSlides/notesSlide6.xml"/><Relationship Id="rId1" Type="http://schemas.openxmlformats.org/officeDocument/2006/relationships/slideLayout" Target="../slideLayouts/slideLayout14.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s>
</file>

<file path=ppt/slides/_rels/slide16.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13.jpeg"/><Relationship Id="rId7" Type="http://schemas.openxmlformats.org/officeDocument/2006/relationships/image" Target="../media/image9.png"/><Relationship Id="rId2" Type="http://schemas.openxmlformats.org/officeDocument/2006/relationships/notesSlide" Target="../notesSlides/notesSlide7.xml"/><Relationship Id="rId1" Type="http://schemas.openxmlformats.org/officeDocument/2006/relationships/slideLayout" Target="../slideLayouts/slideLayout14.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3.png"/></Relationships>
</file>

<file path=ppt/slides/_rels/slide1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8.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6.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19.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7.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0.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8.xml"/><Relationship Id="rId1" Type="http://schemas.openxmlformats.org/officeDocument/2006/relationships/slideLayout" Target="../slideLayouts/slideLayout4.xml"/></Relationships>
</file>

<file path=ppt/slides/_rels/slide2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3.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8.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4.xml.rels><?xml version="1.0" encoding="UTF-8" standalone="yes"?>
<Relationships xmlns="http://schemas.openxmlformats.org/package/2006/relationships"><Relationship Id="rId3" Type="http://schemas.openxmlformats.org/officeDocument/2006/relationships/image" Target="../media/image7.png"/><Relationship Id="rId7" Type="http://schemas.openxmlformats.org/officeDocument/2006/relationships/image" Target="../media/image19.jpe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25.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20.png"/><Relationship Id="rId7"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6.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21.svg"/><Relationship Id="rId9" Type="http://schemas.openxmlformats.org/officeDocument/2006/relationships/image" Target="../media/image22.jpeg"/></Relationships>
</file>

<file path=ppt/slides/_rels/slide26.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20.png"/><Relationship Id="rId7"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6.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21.svg"/><Relationship Id="rId9" Type="http://schemas.openxmlformats.org/officeDocument/2006/relationships/image" Target="../media/image22.jpeg"/></Relationships>
</file>

<file path=ppt/slides/_rels/slide27.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20.png"/><Relationship Id="rId7"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6.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21.svg"/><Relationship Id="rId9" Type="http://schemas.openxmlformats.org/officeDocument/2006/relationships/image" Target="../media/image23.jpeg"/></Relationships>
</file>

<file path=ppt/slides/_rels/slide28.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20.png"/><Relationship Id="rId7"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6.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21.svg"/><Relationship Id="rId9" Type="http://schemas.openxmlformats.org/officeDocument/2006/relationships/image" Target="../media/image23.jpeg"/></Relationships>
</file>

<file path=ppt/slides/_rels/slide29.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20.png"/><Relationship Id="rId7"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6.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21.svg"/><Relationship Id="rId9" Type="http://schemas.openxmlformats.org/officeDocument/2006/relationships/image" Target="../media/image24.jpeg"/></Relationships>
</file>

<file path=ppt/slides/_rels/slide30.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20.png"/><Relationship Id="rId7"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6.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21.svg"/><Relationship Id="rId9" Type="http://schemas.openxmlformats.org/officeDocument/2006/relationships/image" Target="../media/image24.jpeg"/></Relationships>
</file>

<file path=ppt/slides/_rels/slide31.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20.png"/><Relationship Id="rId7"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6.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21.svg"/><Relationship Id="rId9" Type="http://schemas.openxmlformats.org/officeDocument/2006/relationships/image" Target="../media/image24.jpeg"/></Relationships>
</file>

<file path=ppt/slides/_rels/slide32.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20.png"/><Relationship Id="rId7"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6.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21.svg"/><Relationship Id="rId9" Type="http://schemas.openxmlformats.org/officeDocument/2006/relationships/image" Target="../media/image25.jpeg"/></Relationships>
</file>

<file path=ppt/slides/_rels/slide33.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20.png"/><Relationship Id="rId7"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6.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21.svg"/><Relationship Id="rId9" Type="http://schemas.openxmlformats.org/officeDocument/2006/relationships/image" Target="../media/image25.jpeg"/></Relationships>
</file>

<file path=ppt/slides/_rels/slide34.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20.png"/><Relationship Id="rId7"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6.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21.svg"/><Relationship Id="rId9" Type="http://schemas.openxmlformats.org/officeDocument/2006/relationships/image" Target="../media/image25.jpeg"/></Relationships>
</file>

<file path=ppt/slides/_rels/slide35.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20.png"/><Relationship Id="rId7"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6.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21.svg"/><Relationship Id="rId9" Type="http://schemas.openxmlformats.org/officeDocument/2006/relationships/image" Target="../media/image26.jpeg"/></Relationships>
</file>

<file path=ppt/slides/_rels/slide36.xml.rels><?xml version="1.0" encoding="UTF-8" standalone="yes"?>
<Relationships xmlns="http://schemas.openxmlformats.org/package/2006/relationships"><Relationship Id="rId8" Type="http://schemas.openxmlformats.org/officeDocument/2006/relationships/image" Target="../media/image10.svg"/><Relationship Id="rId3" Type="http://schemas.openxmlformats.org/officeDocument/2006/relationships/image" Target="../media/image20.png"/><Relationship Id="rId7" Type="http://schemas.openxmlformats.org/officeDocument/2006/relationships/image" Target="../media/image9.png"/><Relationship Id="rId2" Type="http://schemas.openxmlformats.org/officeDocument/2006/relationships/image" Target="../media/image3.png"/><Relationship Id="rId1" Type="http://schemas.openxmlformats.org/officeDocument/2006/relationships/slideLayout" Target="../slideLayouts/slideLayout16.xml"/><Relationship Id="rId6" Type="http://schemas.openxmlformats.org/officeDocument/2006/relationships/image" Target="../media/image8.svg"/><Relationship Id="rId5" Type="http://schemas.openxmlformats.org/officeDocument/2006/relationships/image" Target="../media/image7.png"/><Relationship Id="rId4" Type="http://schemas.openxmlformats.org/officeDocument/2006/relationships/image" Target="../media/image21.svg"/><Relationship Id="rId9" Type="http://schemas.openxmlformats.org/officeDocument/2006/relationships/image" Target="../media/image26.jpeg"/></Relationships>
</file>

<file path=ppt/slides/_rels/slide37.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5.svg"/><Relationship Id="rId2" Type="http://schemas.openxmlformats.org/officeDocument/2006/relationships/image" Target="../media/image7.png"/><Relationship Id="rId1" Type="http://schemas.openxmlformats.org/officeDocument/2006/relationships/slideLayout" Target="../slideLayouts/slideLayout15.xml"/><Relationship Id="rId6" Type="http://schemas.openxmlformats.org/officeDocument/2006/relationships/image" Target="../media/image14.png"/><Relationship Id="rId5" Type="http://schemas.openxmlformats.org/officeDocument/2006/relationships/image" Target="../media/image10.svg"/><Relationship Id="rId4" Type="http://schemas.openxmlformats.org/officeDocument/2006/relationships/image" Target="../media/image9.png"/></Relationships>
</file>

<file path=ppt/slides/_rels/slide38.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0.svg"/><Relationship Id="rId2" Type="http://schemas.openxmlformats.org/officeDocument/2006/relationships/image" Target="../media/image27.jpe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3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0.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1.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2.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3.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4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46.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5.svg"/><Relationship Id="rId2" Type="http://schemas.openxmlformats.org/officeDocument/2006/relationships/image" Target="../media/image7.png"/><Relationship Id="rId1" Type="http://schemas.openxmlformats.org/officeDocument/2006/relationships/slideLayout" Target="../slideLayouts/slideLayout15.xml"/><Relationship Id="rId6" Type="http://schemas.openxmlformats.org/officeDocument/2006/relationships/image" Target="../media/image14.png"/><Relationship Id="rId5" Type="http://schemas.openxmlformats.org/officeDocument/2006/relationships/image" Target="../media/image10.svg"/><Relationship Id="rId4" Type="http://schemas.openxmlformats.org/officeDocument/2006/relationships/image" Target="../media/image9.png"/></Relationships>
</file>

<file path=ppt/slides/_rels/slide47.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5.svg"/><Relationship Id="rId2" Type="http://schemas.openxmlformats.org/officeDocument/2006/relationships/image" Target="../media/image7.png"/><Relationship Id="rId1" Type="http://schemas.openxmlformats.org/officeDocument/2006/relationships/slideLayout" Target="../slideLayouts/slideLayout15.xml"/><Relationship Id="rId6" Type="http://schemas.openxmlformats.org/officeDocument/2006/relationships/image" Target="../media/image14.png"/><Relationship Id="rId5" Type="http://schemas.openxmlformats.org/officeDocument/2006/relationships/image" Target="../media/image10.svg"/><Relationship Id="rId4" Type="http://schemas.openxmlformats.org/officeDocument/2006/relationships/image" Target="../media/image9.png"/></Relationships>
</file>

<file path=ppt/slides/_rels/slide48.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5.svg"/><Relationship Id="rId2" Type="http://schemas.openxmlformats.org/officeDocument/2006/relationships/image" Target="../media/image7.png"/><Relationship Id="rId1" Type="http://schemas.openxmlformats.org/officeDocument/2006/relationships/slideLayout" Target="../slideLayouts/slideLayout15.xml"/><Relationship Id="rId6" Type="http://schemas.openxmlformats.org/officeDocument/2006/relationships/image" Target="../media/image14.png"/><Relationship Id="rId5" Type="http://schemas.openxmlformats.org/officeDocument/2006/relationships/image" Target="../media/image10.svg"/><Relationship Id="rId4" Type="http://schemas.openxmlformats.org/officeDocument/2006/relationships/image" Target="../media/image9.png"/></Relationships>
</file>

<file path=ppt/slides/_rels/slide49.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5.svg"/><Relationship Id="rId2" Type="http://schemas.openxmlformats.org/officeDocument/2006/relationships/image" Target="../media/image7.png"/><Relationship Id="rId1" Type="http://schemas.openxmlformats.org/officeDocument/2006/relationships/slideLayout" Target="../slideLayouts/slideLayout15.xml"/><Relationship Id="rId6" Type="http://schemas.openxmlformats.org/officeDocument/2006/relationships/image" Target="../media/image14.png"/><Relationship Id="rId5" Type="http://schemas.openxmlformats.org/officeDocument/2006/relationships/image" Target="../media/image10.svg"/><Relationship Id="rId4" Type="http://schemas.openxmlformats.org/officeDocument/2006/relationships/image" Target="../media/image9.png"/></Relationships>
</file>

<file path=ppt/slides/_rels/slide50.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5.svg"/><Relationship Id="rId2" Type="http://schemas.openxmlformats.org/officeDocument/2006/relationships/image" Target="../media/image7.png"/><Relationship Id="rId1" Type="http://schemas.openxmlformats.org/officeDocument/2006/relationships/slideLayout" Target="../slideLayouts/slideLayout15.xml"/><Relationship Id="rId6" Type="http://schemas.openxmlformats.org/officeDocument/2006/relationships/image" Target="../media/image14.png"/><Relationship Id="rId5" Type="http://schemas.openxmlformats.org/officeDocument/2006/relationships/image" Target="../media/image10.svg"/><Relationship Id="rId4" Type="http://schemas.openxmlformats.org/officeDocument/2006/relationships/image" Target="../media/image9.png"/></Relationships>
</file>

<file path=ppt/slides/_rels/slide51.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5.svg"/><Relationship Id="rId2" Type="http://schemas.openxmlformats.org/officeDocument/2006/relationships/image" Target="../media/image7.png"/><Relationship Id="rId1" Type="http://schemas.openxmlformats.org/officeDocument/2006/relationships/slideLayout" Target="../slideLayouts/slideLayout15.xml"/><Relationship Id="rId6" Type="http://schemas.openxmlformats.org/officeDocument/2006/relationships/image" Target="../media/image14.png"/><Relationship Id="rId5" Type="http://schemas.openxmlformats.org/officeDocument/2006/relationships/image" Target="../media/image10.svg"/><Relationship Id="rId4" Type="http://schemas.openxmlformats.org/officeDocument/2006/relationships/image" Target="../media/image9.png"/></Relationships>
</file>

<file path=ppt/slides/_rels/slide52.xml.rels><?xml version="1.0" encoding="UTF-8" standalone="yes"?>
<Relationships xmlns="http://schemas.openxmlformats.org/package/2006/relationships"><Relationship Id="rId3" Type="http://schemas.openxmlformats.org/officeDocument/2006/relationships/image" Target="../media/image8.svg"/><Relationship Id="rId7" Type="http://schemas.openxmlformats.org/officeDocument/2006/relationships/image" Target="../media/image15.svg"/><Relationship Id="rId2" Type="http://schemas.openxmlformats.org/officeDocument/2006/relationships/image" Target="../media/image7.png"/><Relationship Id="rId1" Type="http://schemas.openxmlformats.org/officeDocument/2006/relationships/slideLayout" Target="../slideLayouts/slideLayout15.xml"/><Relationship Id="rId6" Type="http://schemas.openxmlformats.org/officeDocument/2006/relationships/image" Target="../media/image14.png"/><Relationship Id="rId5" Type="http://schemas.openxmlformats.org/officeDocument/2006/relationships/image" Target="../media/image10.svg"/><Relationship Id="rId4" Type="http://schemas.openxmlformats.org/officeDocument/2006/relationships/image" Target="../media/image9.png"/></Relationships>
</file>

<file path=ppt/slides/_rels/slide53.xml.rels><?xml version="1.0" encoding="UTF-8" standalone="yes"?>
<Relationships xmlns="http://schemas.openxmlformats.org/package/2006/relationships"><Relationship Id="rId3" Type="http://schemas.openxmlformats.org/officeDocument/2006/relationships/image" Target="../media/image3.png"/><Relationship Id="rId7" Type="http://schemas.openxmlformats.org/officeDocument/2006/relationships/image" Target="../media/image10.svg"/><Relationship Id="rId2" Type="http://schemas.openxmlformats.org/officeDocument/2006/relationships/image" Target="../media/image27.jpeg"/><Relationship Id="rId1" Type="http://schemas.openxmlformats.org/officeDocument/2006/relationships/slideLayout" Target="../slideLayouts/slideLayout13.xml"/><Relationship Id="rId6" Type="http://schemas.openxmlformats.org/officeDocument/2006/relationships/image" Target="../media/image9.png"/><Relationship Id="rId5" Type="http://schemas.openxmlformats.org/officeDocument/2006/relationships/image" Target="../media/image8.svg"/><Relationship Id="rId4" Type="http://schemas.openxmlformats.org/officeDocument/2006/relationships/image" Target="../media/image7.png"/></Relationships>
</file>

<file path=ppt/slides/_rels/slide54.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5.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6.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7.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image" Target="../media/image3.png"/><Relationship Id="rId1" Type="http://schemas.openxmlformats.org/officeDocument/2006/relationships/slideLayout" Target="../slideLayouts/slideLayout1.xml"/><Relationship Id="rId6" Type="http://schemas.openxmlformats.org/officeDocument/2006/relationships/image" Target="../media/image10.svg"/><Relationship Id="rId5" Type="http://schemas.openxmlformats.org/officeDocument/2006/relationships/image" Target="../media/image9.png"/><Relationship Id="rId4" Type="http://schemas.openxmlformats.org/officeDocument/2006/relationships/image" Target="../media/image8.svg"/></Relationships>
</file>

<file path=ppt/slides/_rels/slide59.xml.rels><?xml version="1.0" encoding="UTF-8" standalone="yes"?>
<Relationships xmlns="http://schemas.openxmlformats.org/package/2006/relationships"><Relationship Id="rId8" Type="http://schemas.openxmlformats.org/officeDocument/2006/relationships/image" Target="../media/image30.jpeg"/><Relationship Id="rId3" Type="http://schemas.openxmlformats.org/officeDocument/2006/relationships/image" Target="../media/image29.svg"/><Relationship Id="rId7" Type="http://schemas.openxmlformats.org/officeDocument/2006/relationships/image" Target="../media/image5.svg"/><Relationship Id="rId2" Type="http://schemas.openxmlformats.org/officeDocument/2006/relationships/image" Target="../media/image28.png"/><Relationship Id="rId1" Type="http://schemas.openxmlformats.org/officeDocument/2006/relationships/slideLayout" Target="../slideLayouts/slideLayout17.xml"/><Relationship Id="rId6" Type="http://schemas.openxmlformats.org/officeDocument/2006/relationships/image" Target="../media/image4.png"/><Relationship Id="rId5" Type="http://schemas.openxmlformats.org/officeDocument/2006/relationships/image" Target="../media/image15.svg"/><Relationship Id="rId4" Type="http://schemas.openxmlformats.org/officeDocument/2006/relationships/image" Target="../media/image14.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7" name="Group 16">
            <a:extLst>
              <a:ext uri="{FF2B5EF4-FFF2-40B4-BE49-F238E27FC236}">
                <a16:creationId xmlns:a16="http://schemas.microsoft.com/office/drawing/2014/main" id="{FE9AD2FE-2C27-43F0-9E30-395F3F19C8D7}"/>
              </a:ext>
            </a:extLst>
          </p:cNvPr>
          <p:cNvGrpSpPr/>
          <p:nvPr/>
        </p:nvGrpSpPr>
        <p:grpSpPr>
          <a:xfrm>
            <a:off x="321733" y="0"/>
            <a:ext cx="2024825" cy="1879600"/>
            <a:chOff x="321733" y="0"/>
            <a:chExt cx="2024825" cy="1879600"/>
          </a:xfrm>
          <a:solidFill>
            <a:schemeClr val="bg1">
              <a:alpha val="7000"/>
            </a:schemeClr>
          </a:solidFill>
        </p:grpSpPr>
        <p:sp>
          <p:nvSpPr>
            <p:cNvPr id="15" name="Parallelogram 14">
              <a:extLst>
                <a:ext uri="{FF2B5EF4-FFF2-40B4-BE49-F238E27FC236}">
                  <a16:creationId xmlns:a16="http://schemas.microsoft.com/office/drawing/2014/main" id="{545A7692-E471-48BC-B2BD-8C3680ED3070}"/>
                </a:ext>
              </a:extLst>
            </p:cNvPr>
            <p:cNvSpPr/>
            <p:nvPr/>
          </p:nvSpPr>
          <p:spPr>
            <a:xfrm>
              <a:off x="321733" y="0"/>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Parallelogram 15">
              <a:extLst>
                <a:ext uri="{FF2B5EF4-FFF2-40B4-BE49-F238E27FC236}">
                  <a16:creationId xmlns:a16="http://schemas.microsoft.com/office/drawing/2014/main" id="{E29F94B0-C402-4ECC-BDB4-83596E27C981}"/>
                </a:ext>
              </a:extLst>
            </p:cNvPr>
            <p:cNvSpPr/>
            <p:nvPr/>
          </p:nvSpPr>
          <p:spPr>
            <a:xfrm>
              <a:off x="524933" y="778933"/>
              <a:ext cx="1821625" cy="1100667"/>
            </a:xfrm>
            <a:prstGeom prst="parallelogram">
              <a:avLst>
                <a:gd name="adj" fmla="val 97502"/>
              </a:avLst>
            </a:prstGeom>
            <a:gr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grpSp>
      <p:sp>
        <p:nvSpPr>
          <p:cNvPr id="26" name="Isosceles Triangle 25">
            <a:extLst>
              <a:ext uri="{FF2B5EF4-FFF2-40B4-BE49-F238E27FC236}">
                <a16:creationId xmlns:a16="http://schemas.microsoft.com/office/drawing/2014/main" id="{6F79225B-5887-A63D-A3C0-DBCB4C41A4BF}"/>
              </a:ext>
            </a:extLst>
          </p:cNvPr>
          <p:cNvSpPr/>
          <p:nvPr/>
        </p:nvSpPr>
        <p:spPr>
          <a:xfrm flipV="1">
            <a:off x="4889591" y="-44450"/>
            <a:ext cx="1549309" cy="2063750"/>
          </a:xfrm>
          <a:custGeom>
            <a:avLst/>
            <a:gdLst>
              <a:gd name="connsiteX0" fmla="*/ 0 w 2133509"/>
              <a:gd name="connsiteY0" fmla="*/ 2781300 h 2781300"/>
              <a:gd name="connsiteX1" fmla="*/ 1066755 w 2133509"/>
              <a:gd name="connsiteY1" fmla="*/ 0 h 2781300"/>
              <a:gd name="connsiteX2" fmla="*/ 2133509 w 2133509"/>
              <a:gd name="connsiteY2" fmla="*/ 2781300 h 2781300"/>
              <a:gd name="connsiteX3" fmla="*/ 0 w 2133509"/>
              <a:gd name="connsiteY3" fmla="*/ 2781300 h 2781300"/>
              <a:gd name="connsiteX0" fmla="*/ 0 w 2133509"/>
              <a:gd name="connsiteY0" fmla="*/ 1670050 h 1670050"/>
              <a:gd name="connsiteX1" fmla="*/ 647655 w 2133509"/>
              <a:gd name="connsiteY1" fmla="*/ 0 h 1670050"/>
              <a:gd name="connsiteX2" fmla="*/ 2133509 w 2133509"/>
              <a:gd name="connsiteY2" fmla="*/ 1670050 h 1670050"/>
              <a:gd name="connsiteX3" fmla="*/ 0 w 2133509"/>
              <a:gd name="connsiteY3" fmla="*/ 1670050 h 1670050"/>
              <a:gd name="connsiteX0" fmla="*/ 0 w 2158909"/>
              <a:gd name="connsiteY0" fmla="*/ 1562100 h 1670050"/>
              <a:gd name="connsiteX1" fmla="*/ 673055 w 2158909"/>
              <a:gd name="connsiteY1" fmla="*/ 0 h 1670050"/>
              <a:gd name="connsiteX2" fmla="*/ 2158909 w 2158909"/>
              <a:gd name="connsiteY2" fmla="*/ 1670050 h 1670050"/>
              <a:gd name="connsiteX3" fmla="*/ 0 w 2158909"/>
              <a:gd name="connsiteY3" fmla="*/ 1562100 h 1670050"/>
              <a:gd name="connsiteX0" fmla="*/ 0 w 2158909"/>
              <a:gd name="connsiteY0" fmla="*/ 1644650 h 1752600"/>
              <a:gd name="connsiteX1" fmla="*/ 647655 w 2158909"/>
              <a:gd name="connsiteY1" fmla="*/ 0 h 1752600"/>
              <a:gd name="connsiteX2" fmla="*/ 2158909 w 2158909"/>
              <a:gd name="connsiteY2" fmla="*/ 1752600 h 1752600"/>
              <a:gd name="connsiteX3" fmla="*/ 0 w 2158909"/>
              <a:gd name="connsiteY3" fmla="*/ 1644650 h 1752600"/>
              <a:gd name="connsiteX0" fmla="*/ 0 w 1549309"/>
              <a:gd name="connsiteY0" fmla="*/ 1644650 h 1644650"/>
              <a:gd name="connsiteX1" fmla="*/ 647655 w 1549309"/>
              <a:gd name="connsiteY1" fmla="*/ 0 h 1644650"/>
              <a:gd name="connsiteX2" fmla="*/ 1549309 w 1549309"/>
              <a:gd name="connsiteY2" fmla="*/ 1612900 h 1644650"/>
              <a:gd name="connsiteX3" fmla="*/ 0 w 1549309"/>
              <a:gd name="connsiteY3" fmla="*/ 1644650 h 1644650"/>
              <a:gd name="connsiteX0" fmla="*/ 0 w 1549309"/>
              <a:gd name="connsiteY0" fmla="*/ 1644650 h 1644650"/>
              <a:gd name="connsiteX1" fmla="*/ 647655 w 1549309"/>
              <a:gd name="connsiteY1" fmla="*/ 0 h 1644650"/>
              <a:gd name="connsiteX2" fmla="*/ 1549309 w 1549309"/>
              <a:gd name="connsiteY2" fmla="*/ 1638300 h 1644650"/>
              <a:gd name="connsiteX3" fmla="*/ 0 w 1549309"/>
              <a:gd name="connsiteY3" fmla="*/ 1644650 h 1644650"/>
              <a:gd name="connsiteX0" fmla="*/ 0 w 1549309"/>
              <a:gd name="connsiteY0" fmla="*/ 2063750 h 2063750"/>
              <a:gd name="connsiteX1" fmla="*/ 812755 w 1549309"/>
              <a:gd name="connsiteY1" fmla="*/ 0 h 2063750"/>
              <a:gd name="connsiteX2" fmla="*/ 1549309 w 1549309"/>
              <a:gd name="connsiteY2" fmla="*/ 2057400 h 2063750"/>
              <a:gd name="connsiteX3" fmla="*/ 0 w 1549309"/>
              <a:gd name="connsiteY3" fmla="*/ 2063750 h 2063750"/>
            </a:gdLst>
            <a:ahLst/>
            <a:cxnLst>
              <a:cxn ang="0">
                <a:pos x="connsiteX0" y="connsiteY0"/>
              </a:cxn>
              <a:cxn ang="0">
                <a:pos x="connsiteX1" y="connsiteY1"/>
              </a:cxn>
              <a:cxn ang="0">
                <a:pos x="connsiteX2" y="connsiteY2"/>
              </a:cxn>
              <a:cxn ang="0">
                <a:pos x="connsiteX3" y="connsiteY3"/>
              </a:cxn>
            </a:cxnLst>
            <a:rect l="l" t="t" r="r" b="b"/>
            <a:pathLst>
              <a:path w="1549309" h="2063750">
                <a:moveTo>
                  <a:pt x="0" y="2063750"/>
                </a:moveTo>
                <a:lnTo>
                  <a:pt x="812755" y="0"/>
                </a:lnTo>
                <a:lnTo>
                  <a:pt x="1549309" y="2057400"/>
                </a:lnTo>
                <a:lnTo>
                  <a:pt x="0" y="2063750"/>
                </a:lnTo>
                <a:close/>
              </a:path>
            </a:pathLst>
          </a:cu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a:extLst>
              <a:ext uri="{FF2B5EF4-FFF2-40B4-BE49-F238E27FC236}">
                <a16:creationId xmlns:a16="http://schemas.microsoft.com/office/drawing/2014/main" id="{1BBD67B8-DB49-942C-018D-7F74C671F260}"/>
              </a:ext>
            </a:extLst>
          </p:cNvPr>
          <p:cNvSpPr txBox="1"/>
          <p:nvPr/>
        </p:nvSpPr>
        <p:spPr>
          <a:xfrm>
            <a:off x="6687805" y="4275157"/>
            <a:ext cx="5354152" cy="830997"/>
          </a:xfrm>
          <a:prstGeom prst="rect">
            <a:avLst/>
          </a:prstGeom>
          <a:noFill/>
        </p:spPr>
        <p:txBody>
          <a:bodyPr wrap="square" rtlCol="0">
            <a:spAutoFit/>
          </a:bodyPr>
          <a:lstStyle/>
          <a:p>
            <a:r>
              <a:rPr lang="en-US" sz="2400" b="1" dirty="0">
                <a:solidFill>
                  <a:srgbClr val="2D3956"/>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Prepared by:</a:t>
            </a:r>
          </a:p>
          <a:p>
            <a:r>
              <a:rPr lang="en-US" sz="2400" b="1" dirty="0">
                <a:solidFill>
                  <a:srgbClr val="2D3956"/>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Dr. </a:t>
            </a:r>
            <a:r>
              <a:rPr lang="en-US" sz="2400" b="1" dirty="0" err="1">
                <a:solidFill>
                  <a:srgbClr val="2D3956"/>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Bothaina</a:t>
            </a:r>
            <a:r>
              <a:rPr lang="en-US" sz="2400" b="1" dirty="0">
                <a:solidFill>
                  <a:srgbClr val="2D3956"/>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Mahmoud Fouad</a:t>
            </a:r>
          </a:p>
        </p:txBody>
      </p:sp>
      <p:sp>
        <p:nvSpPr>
          <p:cNvPr id="44" name="Rectangle 43">
            <a:extLst>
              <a:ext uri="{FF2B5EF4-FFF2-40B4-BE49-F238E27FC236}">
                <a16:creationId xmlns:a16="http://schemas.microsoft.com/office/drawing/2014/main" id="{E3948B05-7CE6-E480-29B8-35C2C64D07A6}"/>
              </a:ext>
            </a:extLst>
          </p:cNvPr>
          <p:cNvSpPr/>
          <p:nvPr/>
        </p:nvSpPr>
        <p:spPr>
          <a:xfrm>
            <a:off x="-57150" y="-19050"/>
            <a:ext cx="7452000" cy="6912000"/>
          </a:xfrm>
          <a:custGeom>
            <a:avLst/>
            <a:gdLst>
              <a:gd name="connsiteX0" fmla="*/ 0 w 6153150"/>
              <a:gd name="connsiteY0" fmla="*/ 0 h 6991350"/>
              <a:gd name="connsiteX1" fmla="*/ 6153150 w 6153150"/>
              <a:gd name="connsiteY1" fmla="*/ 0 h 6991350"/>
              <a:gd name="connsiteX2" fmla="*/ 6153150 w 6153150"/>
              <a:gd name="connsiteY2" fmla="*/ 6991350 h 6991350"/>
              <a:gd name="connsiteX3" fmla="*/ 0 w 6153150"/>
              <a:gd name="connsiteY3" fmla="*/ 6991350 h 6991350"/>
              <a:gd name="connsiteX4" fmla="*/ 0 w 6153150"/>
              <a:gd name="connsiteY4" fmla="*/ 0 h 6991350"/>
              <a:gd name="connsiteX0" fmla="*/ 0 w 7372350"/>
              <a:gd name="connsiteY0" fmla="*/ 0 h 6991350"/>
              <a:gd name="connsiteX1" fmla="*/ 6153150 w 7372350"/>
              <a:gd name="connsiteY1" fmla="*/ 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3124200 w 7372350"/>
              <a:gd name="connsiteY1" fmla="*/ 800100 h 6991350"/>
              <a:gd name="connsiteX2" fmla="*/ 7372350 w 7372350"/>
              <a:gd name="connsiteY2" fmla="*/ 6991350 h 6991350"/>
              <a:gd name="connsiteX3" fmla="*/ 0 w 7372350"/>
              <a:gd name="connsiteY3" fmla="*/ 6991350 h 6991350"/>
              <a:gd name="connsiteX4" fmla="*/ 0 w 7372350"/>
              <a:gd name="connsiteY4" fmla="*/ 0 h 6991350"/>
              <a:gd name="connsiteX0" fmla="*/ 0 w 7372350"/>
              <a:gd name="connsiteY0" fmla="*/ 0 h 6991350"/>
              <a:gd name="connsiteX1" fmla="*/ 4724400 w 7372350"/>
              <a:gd name="connsiteY1" fmla="*/ 152400 h 6991350"/>
              <a:gd name="connsiteX2" fmla="*/ 7372350 w 7372350"/>
              <a:gd name="connsiteY2" fmla="*/ 6991350 h 6991350"/>
              <a:gd name="connsiteX3" fmla="*/ 0 w 7372350"/>
              <a:gd name="connsiteY3" fmla="*/ 6991350 h 6991350"/>
              <a:gd name="connsiteX4" fmla="*/ 0 w 7372350"/>
              <a:gd name="connsiteY4" fmla="*/ 0 h 6991350"/>
              <a:gd name="connsiteX0" fmla="*/ 857250 w 7372350"/>
              <a:gd name="connsiteY0" fmla="*/ 438150 h 6838950"/>
              <a:gd name="connsiteX1" fmla="*/ 4724400 w 7372350"/>
              <a:gd name="connsiteY1" fmla="*/ 0 h 6838950"/>
              <a:gd name="connsiteX2" fmla="*/ 7372350 w 7372350"/>
              <a:gd name="connsiteY2" fmla="*/ 6838950 h 6838950"/>
              <a:gd name="connsiteX3" fmla="*/ 0 w 7372350"/>
              <a:gd name="connsiteY3" fmla="*/ 6838950 h 6838950"/>
              <a:gd name="connsiteX4" fmla="*/ 857250 w 7372350"/>
              <a:gd name="connsiteY4" fmla="*/ 438150 h 6838950"/>
              <a:gd name="connsiteX0" fmla="*/ 38100 w 7372350"/>
              <a:gd name="connsiteY0" fmla="*/ 0 h 6896100"/>
              <a:gd name="connsiteX1" fmla="*/ 4724400 w 7372350"/>
              <a:gd name="connsiteY1" fmla="*/ 57150 h 6896100"/>
              <a:gd name="connsiteX2" fmla="*/ 7372350 w 7372350"/>
              <a:gd name="connsiteY2" fmla="*/ 6896100 h 6896100"/>
              <a:gd name="connsiteX3" fmla="*/ 0 w 7372350"/>
              <a:gd name="connsiteY3" fmla="*/ 6896100 h 6896100"/>
              <a:gd name="connsiteX4" fmla="*/ 38100 w 7372350"/>
              <a:gd name="connsiteY4" fmla="*/ 0 h 6896100"/>
              <a:gd name="connsiteX0" fmla="*/ 0 w 7334250"/>
              <a:gd name="connsiteY0" fmla="*/ 0 h 6896100"/>
              <a:gd name="connsiteX1" fmla="*/ 4686300 w 7334250"/>
              <a:gd name="connsiteY1" fmla="*/ 57150 h 6896100"/>
              <a:gd name="connsiteX2" fmla="*/ 7334250 w 7334250"/>
              <a:gd name="connsiteY2" fmla="*/ 6896100 h 6896100"/>
              <a:gd name="connsiteX3" fmla="*/ 800100 w 7334250"/>
              <a:gd name="connsiteY3" fmla="*/ 6305550 h 6896100"/>
              <a:gd name="connsiteX4" fmla="*/ 0 w 7334250"/>
              <a:gd name="connsiteY4" fmla="*/ 0 h 6896100"/>
              <a:gd name="connsiteX0" fmla="*/ 38100 w 7372350"/>
              <a:gd name="connsiteY0" fmla="*/ 0 h 6915150"/>
              <a:gd name="connsiteX1" fmla="*/ 4724400 w 7372350"/>
              <a:gd name="connsiteY1" fmla="*/ 57150 h 6915150"/>
              <a:gd name="connsiteX2" fmla="*/ 7372350 w 7372350"/>
              <a:gd name="connsiteY2" fmla="*/ 6896100 h 6915150"/>
              <a:gd name="connsiteX3" fmla="*/ 0 w 7372350"/>
              <a:gd name="connsiteY3" fmla="*/ 6915150 h 6915150"/>
              <a:gd name="connsiteX4" fmla="*/ 38100 w 7372350"/>
              <a:gd name="connsiteY4" fmla="*/ 0 h 6915150"/>
              <a:gd name="connsiteX0" fmla="*/ 38100 w 7372350"/>
              <a:gd name="connsiteY0" fmla="*/ 19050 h 6934200"/>
              <a:gd name="connsiteX1" fmla="*/ 4743450 w 7372350"/>
              <a:gd name="connsiteY1" fmla="*/ 0 h 6934200"/>
              <a:gd name="connsiteX2" fmla="*/ 7372350 w 7372350"/>
              <a:gd name="connsiteY2" fmla="*/ 6915150 h 6934200"/>
              <a:gd name="connsiteX3" fmla="*/ 0 w 7372350"/>
              <a:gd name="connsiteY3" fmla="*/ 6934200 h 6934200"/>
              <a:gd name="connsiteX4" fmla="*/ 38100 w 7372350"/>
              <a:gd name="connsiteY4" fmla="*/ 19050 h 6934200"/>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7372350" h="6934200">
                <a:moveTo>
                  <a:pt x="38100" y="19050"/>
                </a:moveTo>
                <a:lnTo>
                  <a:pt x="4743450" y="0"/>
                </a:lnTo>
                <a:lnTo>
                  <a:pt x="7372350" y="6915150"/>
                </a:lnTo>
                <a:lnTo>
                  <a:pt x="0" y="6934200"/>
                </a:lnTo>
                <a:lnTo>
                  <a:pt x="38100" y="19050"/>
                </a:lnTo>
                <a:close/>
              </a:path>
            </a:pathLst>
          </a:custGeom>
          <a:blipFill dpi="0" rotWithShape="1">
            <a:blip r:embed="rId3">
              <a:alphaModFix amt="76000"/>
            </a:blip>
            <a:srcRect/>
            <a:stretch>
              <a:fillRect t="-1000"/>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1" name="TextBox 30">
            <a:extLst>
              <a:ext uri="{FF2B5EF4-FFF2-40B4-BE49-F238E27FC236}">
                <a16:creationId xmlns:a16="http://schemas.microsoft.com/office/drawing/2014/main" id="{16E4CC76-2D0D-6204-3FBC-B0856D8E8836}"/>
              </a:ext>
            </a:extLst>
          </p:cNvPr>
          <p:cNvSpPr txBox="1"/>
          <p:nvPr/>
        </p:nvSpPr>
        <p:spPr>
          <a:xfrm>
            <a:off x="6096000" y="1551791"/>
            <a:ext cx="5798909" cy="2554545"/>
          </a:xfrm>
          <a:prstGeom prst="rect">
            <a:avLst/>
          </a:prstGeom>
          <a:noFill/>
        </p:spPr>
        <p:txBody>
          <a:bodyPr wrap="square" rtlCol="0">
            <a:spAutoFit/>
          </a:bodyPr>
          <a:lstStyle/>
          <a:p>
            <a:pPr algn="ctr"/>
            <a:r>
              <a:rPr lang="en-US" sz="3200" b="1" dirty="0">
                <a:solidFill>
                  <a:srgbClr val="8E5A6D"/>
                </a:solidFill>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Influence and Negotiation Skills</a:t>
            </a:r>
          </a:p>
          <a:p>
            <a:pPr algn="ctr"/>
            <a:endParaRPr lang="en-US" sz="3200" b="1" dirty="0">
              <a:solidFill>
                <a:srgbClr val="8E5A6D"/>
              </a:solidFill>
              <a:effectLst>
                <a:outerShdw blurRad="38100" dist="38100" dir="2700000" algn="tl">
                  <a:srgbClr val="000000">
                    <a:alpha val="43137"/>
                  </a:srgbClr>
                </a:outerShdw>
              </a:effectLst>
              <a:latin typeface="Times New Roman" panose="02020603050405020304" pitchFamily="18" charset="0"/>
              <a:ea typeface="Calibri" panose="020F0502020204030204" pitchFamily="34" charset="0"/>
              <a:cs typeface="Tajawal Medium" panose="00000600000000000000" pitchFamily="2" charset="-78"/>
            </a:endParaRPr>
          </a:p>
          <a:p>
            <a:pPr algn="ctr"/>
            <a:r>
              <a:rPr lang="en-US" sz="3200" dirty="0">
                <a:solidFill>
                  <a:srgbClr val="23232D"/>
                </a:solidFill>
                <a:latin typeface="Times New Roman" panose="02020603050405020304" pitchFamily="18" charset="0"/>
                <a:ea typeface="Calibri" panose="020F0502020204030204" pitchFamily="34" charset="0"/>
                <a:cs typeface="Arial" panose="020B0604020202020204" pitchFamily="34" charset="0"/>
              </a:rPr>
              <a:t>The Negotiating &amp; Influencing  Process</a:t>
            </a:r>
            <a:endParaRPr lang="en-US" sz="2400" dirty="0">
              <a:effectLst/>
              <a:latin typeface="Calibri" panose="020F0502020204030204" pitchFamily="34" charset="0"/>
              <a:ea typeface="Calibri" panose="020F0502020204030204" pitchFamily="34" charset="0"/>
              <a:cs typeface="Arial" panose="020B0604020202020204" pitchFamily="34" charset="0"/>
            </a:endParaRPr>
          </a:p>
        </p:txBody>
      </p:sp>
      <p:sp>
        <p:nvSpPr>
          <p:cNvPr id="34" name="Rectangle: Rounded Corners 33">
            <a:extLst>
              <a:ext uri="{FF2B5EF4-FFF2-40B4-BE49-F238E27FC236}">
                <a16:creationId xmlns:a16="http://schemas.microsoft.com/office/drawing/2014/main" id="{15C30772-0DD8-7BE1-E943-20DE696CFBEA}"/>
              </a:ext>
            </a:extLst>
          </p:cNvPr>
          <p:cNvSpPr/>
          <p:nvPr/>
        </p:nvSpPr>
        <p:spPr>
          <a:xfrm>
            <a:off x="2760514" y="5989296"/>
            <a:ext cx="3516608" cy="529167"/>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rgbClr val="2D3956"/>
                </a:solidFill>
                <a:latin typeface="Tajawal Medium" panose="00000600000000000000" pitchFamily="2" charset="-78"/>
                <a:cs typeface="Tajawal Medium" panose="00000600000000000000" pitchFamily="2" charset="-78"/>
              </a:rPr>
              <a:t>Week 8</a:t>
            </a:r>
          </a:p>
        </p:txBody>
      </p:sp>
      <p:pic>
        <p:nvPicPr>
          <p:cNvPr id="33" name="Picture 32">
            <a:extLst>
              <a:ext uri="{FF2B5EF4-FFF2-40B4-BE49-F238E27FC236}">
                <a16:creationId xmlns:a16="http://schemas.microsoft.com/office/drawing/2014/main" id="{7B1083B8-7F24-C9AF-FA88-CAB8BE99D406}"/>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8993573" y="-394321"/>
            <a:ext cx="2876694" cy="2544327"/>
          </a:xfrm>
          <a:prstGeom prst="rect">
            <a:avLst/>
          </a:prstGeom>
        </p:spPr>
      </p:pic>
      <p:sp>
        <p:nvSpPr>
          <p:cNvPr id="35" name="Parallelogram 34">
            <a:extLst>
              <a:ext uri="{FF2B5EF4-FFF2-40B4-BE49-F238E27FC236}">
                <a16:creationId xmlns:a16="http://schemas.microsoft.com/office/drawing/2014/main" id="{F07AC106-4C88-A6D7-90B1-96971027FAFA}"/>
              </a:ext>
            </a:extLst>
          </p:cNvPr>
          <p:cNvSpPr/>
          <p:nvPr/>
        </p:nvSpPr>
        <p:spPr>
          <a:xfrm rot="4043456">
            <a:off x="-459862" y="6293391"/>
            <a:ext cx="5381392" cy="134671"/>
          </a:xfrm>
          <a:prstGeom prst="parallelogram">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9" name="Right Triangle 28">
            <a:extLst>
              <a:ext uri="{FF2B5EF4-FFF2-40B4-BE49-F238E27FC236}">
                <a16:creationId xmlns:a16="http://schemas.microsoft.com/office/drawing/2014/main" id="{BB8EAA74-C5DA-C10D-66E7-603034FB0A86}"/>
              </a:ext>
            </a:extLst>
          </p:cNvPr>
          <p:cNvSpPr/>
          <p:nvPr/>
        </p:nvSpPr>
        <p:spPr>
          <a:xfrm>
            <a:off x="-57150" y="1756704"/>
            <a:ext cx="2084784" cy="5143500"/>
          </a:xfrm>
          <a:prstGeom prst="rtTriangle">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6" name="TextBox 45">
            <a:extLst>
              <a:ext uri="{FF2B5EF4-FFF2-40B4-BE49-F238E27FC236}">
                <a16:creationId xmlns:a16="http://schemas.microsoft.com/office/drawing/2014/main" id="{FA59789B-D841-DB76-25B9-1348B202C2B5}"/>
              </a:ext>
            </a:extLst>
          </p:cNvPr>
          <p:cNvSpPr txBox="1"/>
          <p:nvPr/>
        </p:nvSpPr>
        <p:spPr>
          <a:xfrm>
            <a:off x="7086754" y="5367728"/>
            <a:ext cx="4955203" cy="1323439"/>
          </a:xfrm>
          <a:prstGeom prst="rect">
            <a:avLst/>
          </a:prstGeom>
          <a:noFill/>
        </p:spPr>
        <p:txBody>
          <a:bodyPr wrap="none" rtlCol="0">
            <a:spAutoFit/>
          </a:bodyPr>
          <a:lstStyle/>
          <a:p>
            <a:pPr algn="ctr"/>
            <a:r>
              <a:rPr lang="en-US" sz="2000" dirty="0">
                <a:solidFill>
                  <a:srgbClr val="2D3956"/>
                </a:solidFill>
                <a:latin typeface="Tajawal Medium" panose="00000600000000000000" pitchFamily="2" charset="-78"/>
                <a:cs typeface="Tajawal Medium" panose="00000600000000000000" pitchFamily="2" charset="-78"/>
              </a:rPr>
              <a:t>College of </a:t>
            </a:r>
          </a:p>
          <a:p>
            <a:pPr algn="ctr"/>
            <a:r>
              <a:rPr lang="en-US" sz="2000" dirty="0">
                <a:solidFill>
                  <a:srgbClr val="2D3956"/>
                </a:solidFill>
                <a:latin typeface="Tajawal Medium" panose="00000600000000000000" pitchFamily="2" charset="-78"/>
                <a:cs typeface="Tajawal Medium" panose="00000600000000000000" pitchFamily="2" charset="-78"/>
              </a:rPr>
              <a:t>Entrepreneurship and Innovation</a:t>
            </a:r>
          </a:p>
          <a:p>
            <a:pPr algn="ctr"/>
            <a:endParaRPr lang="en-US" sz="2000" dirty="0">
              <a:solidFill>
                <a:srgbClr val="2D3956"/>
              </a:solidFill>
              <a:latin typeface="Tajawal Medium" panose="00000600000000000000" pitchFamily="2" charset="-78"/>
              <a:cs typeface="Tajawal Medium" panose="00000600000000000000" pitchFamily="2" charset="-78"/>
            </a:endParaRPr>
          </a:p>
          <a:p>
            <a:pPr algn="ctr"/>
            <a:r>
              <a:rPr lang="en-US" sz="2000" dirty="0">
                <a:solidFill>
                  <a:srgbClr val="2D3956"/>
                </a:solidFill>
                <a:latin typeface="Tajawal Medium" panose="00000600000000000000" pitchFamily="2" charset="-78"/>
                <a:cs typeface="Tajawal Medium" panose="00000600000000000000" pitchFamily="2" charset="-78"/>
              </a:rPr>
              <a:t>Code ENT623</a:t>
            </a:r>
          </a:p>
        </p:txBody>
      </p:sp>
      <p:pic>
        <p:nvPicPr>
          <p:cNvPr id="47" name="Graphic 46">
            <a:extLst>
              <a:ext uri="{FF2B5EF4-FFF2-40B4-BE49-F238E27FC236}">
                <a16:creationId xmlns:a16="http://schemas.microsoft.com/office/drawing/2014/main" id="{D4AF3B79-7C62-249A-6AAB-EA6585FAC59E}"/>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3774984797"/>
      </p:ext>
    </p:extLst>
  </p:cSld>
  <p:clrMapOvr>
    <a:masterClrMapping/>
  </p:clrMapOvr>
  <mc:AlternateContent xmlns:mc="http://schemas.openxmlformats.org/markup-compatibility/2006" xmlns:p14="http://schemas.microsoft.com/office/powerpoint/2010/main">
    <mc:Choice Requires="p14">
      <p:transition spd="slow" p14:dur="2000" advTm="51645"/>
    </mc:Choice>
    <mc:Fallback xmlns="">
      <p:transition spd="slow" advTm="51645"/>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itle 2">
            <a:extLst>
              <a:ext uri="{FF2B5EF4-FFF2-40B4-BE49-F238E27FC236}">
                <a16:creationId xmlns:a16="http://schemas.microsoft.com/office/drawing/2014/main" id="{4A47063F-493D-A6F0-0AFD-B39475726BC5}"/>
              </a:ext>
            </a:extLst>
          </p:cNvPr>
          <p:cNvSpPr>
            <a:spLocks noGrp="1"/>
          </p:cNvSpPr>
          <p:nvPr>
            <p:ph type="title"/>
          </p:nvPr>
        </p:nvSpPr>
        <p:spPr>
          <a:xfrm>
            <a:off x="762000" y="184255"/>
            <a:ext cx="10515600" cy="770339"/>
          </a:xfrm>
        </p:spPr>
        <p:txBody>
          <a:bodyPr/>
          <a:lstStyle/>
          <a:p>
            <a:pPr algn="ctr"/>
            <a:r>
              <a:rPr lang="en-US" b="1" dirty="0" err="1">
                <a:solidFill>
                  <a:srgbClr val="C00000"/>
                </a:solidFill>
                <a:effectLst>
                  <a:outerShdw blurRad="38100" dist="38100" dir="2700000" algn="tl">
                    <a:srgbClr val="000000">
                      <a:alpha val="43137"/>
                    </a:srgbClr>
                  </a:outerShdw>
                </a:effectLst>
              </a:rPr>
              <a:t>Lec</a:t>
            </a:r>
            <a:r>
              <a:rPr lang="en-US" b="1" dirty="0">
                <a:solidFill>
                  <a:srgbClr val="C00000"/>
                </a:solidFill>
                <a:effectLst>
                  <a:outerShdw blurRad="38100" dist="38100" dir="2700000" algn="tl">
                    <a:srgbClr val="000000">
                      <a:alpha val="43137"/>
                    </a:srgbClr>
                  </a:outerShdw>
                </a:effectLst>
              </a:rPr>
              <a:t>. 7</a:t>
            </a:r>
            <a:r>
              <a:rPr lang="en-US" b="1">
                <a:solidFill>
                  <a:srgbClr val="C00000"/>
                </a:solidFill>
                <a:effectLst>
                  <a:outerShdw blurRad="38100" dist="38100" dir="2700000" algn="tl">
                    <a:srgbClr val="000000">
                      <a:alpha val="43137"/>
                    </a:srgbClr>
                  </a:outerShdw>
                </a:effectLst>
              </a:rPr>
              <a:t> </a:t>
            </a:r>
            <a:r>
              <a:rPr lang="en-US" b="1" dirty="0">
                <a:solidFill>
                  <a:srgbClr val="C00000"/>
                </a:solidFill>
                <a:effectLst>
                  <a:outerShdw blurRad="38100" dist="38100" dir="2700000" algn="tl">
                    <a:srgbClr val="000000">
                      <a:alpha val="43137"/>
                    </a:srgbClr>
                  </a:outerShdw>
                </a:effectLst>
              </a:rPr>
              <a:t>Overview</a:t>
            </a:r>
          </a:p>
        </p:txBody>
      </p:sp>
      <p:sp>
        <p:nvSpPr>
          <p:cNvPr id="5" name="Content Placeholder 4">
            <a:extLst>
              <a:ext uri="{FF2B5EF4-FFF2-40B4-BE49-F238E27FC236}">
                <a16:creationId xmlns:a16="http://schemas.microsoft.com/office/drawing/2014/main" id="{8854FD23-719D-D534-CDD0-E3DB2779F66C}"/>
              </a:ext>
            </a:extLst>
          </p:cNvPr>
          <p:cNvSpPr>
            <a:spLocks noGrp="1"/>
          </p:cNvSpPr>
          <p:nvPr>
            <p:ph sz="half" idx="1"/>
          </p:nvPr>
        </p:nvSpPr>
        <p:spPr>
          <a:xfrm>
            <a:off x="221063" y="1085222"/>
            <a:ext cx="6380703" cy="5588523"/>
          </a:xfrm>
        </p:spPr>
        <p:txBody>
          <a:bodyPr>
            <a:normAutofit/>
          </a:bodyPr>
          <a:lstStyle/>
          <a:p>
            <a:pPr marL="0" indent="0">
              <a:buNone/>
            </a:pPr>
            <a:r>
              <a:rPr lang="en-US" b="1" u="sng" dirty="0"/>
              <a:t>The main points:</a:t>
            </a:r>
          </a:p>
          <a:p>
            <a:pPr marL="0" indent="0">
              <a:buNone/>
            </a:pPr>
            <a:r>
              <a:rPr lang="en-US" b="1" i="0" dirty="0">
                <a:solidFill>
                  <a:srgbClr val="000000"/>
                </a:solidFill>
                <a:effectLst/>
              </a:rPr>
              <a:t>Upon successful completion of this lecture, you will be able to:</a:t>
            </a:r>
          </a:p>
          <a:p>
            <a:pPr marL="514350" indent="-514350">
              <a:buFont typeface="+mj-lt"/>
              <a:buAutoNum type="arabicPeriod"/>
            </a:pPr>
            <a:r>
              <a:rPr lang="en-US" dirty="0">
                <a:solidFill>
                  <a:srgbClr val="373D3F"/>
                </a:solidFill>
                <a:latin typeface="proxima-nova"/>
              </a:rPr>
              <a:t>D</a:t>
            </a:r>
            <a:r>
              <a:rPr lang="en-US" b="0" i="0" dirty="0">
                <a:solidFill>
                  <a:srgbClr val="373D3F"/>
                </a:solidFill>
                <a:effectLst/>
                <a:latin typeface="proxima-nova"/>
              </a:rPr>
              <a:t>emonstrate the negotiation types</a:t>
            </a:r>
          </a:p>
          <a:p>
            <a:pPr marL="514350" indent="-514350">
              <a:buFont typeface="+mj-lt"/>
              <a:buAutoNum type="arabicPeriod"/>
            </a:pPr>
            <a:r>
              <a:rPr lang="en-US" b="0" i="0" dirty="0">
                <a:solidFill>
                  <a:srgbClr val="373D3F"/>
                </a:solidFill>
                <a:effectLst/>
                <a:latin typeface="proxima-nova"/>
              </a:rPr>
              <a:t>Describe the stages in the process of negotiation and Influence</a:t>
            </a:r>
          </a:p>
          <a:p>
            <a:pPr marL="514350" indent="-514350">
              <a:buFont typeface="+mj-lt"/>
              <a:buAutoNum type="arabicPeriod"/>
            </a:pPr>
            <a:r>
              <a:rPr lang="en-US" b="0" i="0" dirty="0">
                <a:solidFill>
                  <a:srgbClr val="373D3F"/>
                </a:solidFill>
                <a:effectLst/>
                <a:latin typeface="proxima-nova"/>
              </a:rPr>
              <a:t>Case studies</a:t>
            </a:r>
            <a:endParaRPr lang="en-AU" altLang="en-US" dirty="0"/>
          </a:p>
          <a:p>
            <a:endParaRPr lang="en-AU" altLang="en-US" dirty="0"/>
          </a:p>
          <a:p>
            <a:endParaRPr lang="en-US" b="1" u="sng" dirty="0"/>
          </a:p>
          <a:p>
            <a:pPr marL="0" indent="0">
              <a:buNone/>
            </a:pPr>
            <a:endParaRPr lang="en-US" b="1" u="sng" dirty="0"/>
          </a:p>
        </p:txBody>
      </p:sp>
      <p:pic>
        <p:nvPicPr>
          <p:cNvPr id="7" name="Picture 2" descr="Negotiation Skills - Strengthscape">
            <a:extLst>
              <a:ext uri="{FF2B5EF4-FFF2-40B4-BE49-F238E27FC236}">
                <a16:creationId xmlns:a16="http://schemas.microsoft.com/office/drawing/2014/main" id="{7B12690A-FC79-D86B-C0ED-9D714EBC9487}"/>
              </a:ext>
            </a:extLst>
          </p:cNvPr>
          <p:cNvPicPr>
            <a:picLocks noGrp="1" noChangeAspect="1" noChangeArrowheads="1"/>
          </p:cNvPicPr>
          <p:nvPr>
            <p:ph sz="half" idx="2"/>
          </p:nvPr>
        </p:nvPicPr>
        <p:blipFill>
          <a:blip r:embed="rId2">
            <a:extLst>
              <a:ext uri="{28A0092B-C50C-407E-A947-70E740481C1C}">
                <a14:useLocalDpi xmlns:a14="http://schemas.microsoft.com/office/drawing/2010/main" val="0"/>
              </a:ext>
            </a:extLst>
          </a:blip>
          <a:srcRect/>
          <a:stretch>
            <a:fillRect/>
          </a:stretch>
        </p:blipFill>
        <p:spPr bwMode="auto">
          <a:xfrm>
            <a:off x="7033847" y="1220569"/>
            <a:ext cx="4847544" cy="5240521"/>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7B1083B8-7F24-C9AF-FA88-CAB8BE99D406}"/>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8993573" y="-582579"/>
            <a:ext cx="2876694" cy="2544327"/>
          </a:xfrm>
          <a:prstGeom prst="rect">
            <a:avLst/>
          </a:prstGeom>
        </p:spPr>
      </p:pic>
      <p:pic>
        <p:nvPicPr>
          <p:cNvPr id="8" name="Graphic 46">
            <a:extLst>
              <a:ext uri="{FF2B5EF4-FFF2-40B4-BE49-F238E27FC236}">
                <a16:creationId xmlns:a16="http://schemas.microsoft.com/office/drawing/2014/main" id="{D4AF3B79-7C62-249A-6AAB-EA6585FAC59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313679" y="372325"/>
            <a:ext cx="2457656" cy="670874"/>
          </a:xfrm>
          <a:prstGeom prst="rect">
            <a:avLst/>
          </a:prstGeom>
        </p:spPr>
      </p:pic>
    </p:spTree>
    <p:extLst>
      <p:ext uri="{BB962C8B-B14F-4D97-AF65-F5344CB8AC3E}">
        <p14:creationId xmlns:p14="http://schemas.microsoft.com/office/powerpoint/2010/main" val="1148944615"/>
      </p:ext>
    </p:extLst>
  </p:cSld>
  <p:clrMapOvr>
    <a:masterClrMapping/>
  </p:clrMapOvr>
  <mc:AlternateContent xmlns:mc="http://schemas.openxmlformats.org/markup-compatibility/2006" xmlns:p14="http://schemas.microsoft.com/office/powerpoint/2010/main">
    <mc:Choice Requires="p14">
      <p:transition spd="slow" p14:dur="2000" advTm="18169"/>
    </mc:Choice>
    <mc:Fallback xmlns="">
      <p:transition spd="slow" advTm="1816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9D6470F5-83EA-CA8A-A5A2-5E30CB0BE739}"/>
              </a:ext>
            </a:extLst>
          </p:cNvPr>
          <p:cNvSpPr txBox="1"/>
          <p:nvPr/>
        </p:nvSpPr>
        <p:spPr>
          <a:xfrm>
            <a:off x="3584087" y="657353"/>
            <a:ext cx="4027470" cy="461665"/>
          </a:xfrm>
          <a:prstGeom prst="rect">
            <a:avLst/>
          </a:prstGeom>
          <a:noFill/>
        </p:spPr>
        <p:txBody>
          <a:bodyPr wrap="square">
            <a:spAutoFit/>
          </a:bodyPr>
          <a:lstStyle/>
          <a:p>
            <a:pPr algn="ctr"/>
            <a:r>
              <a:rPr lang="en-US" sz="2400" b="1" dirty="0">
                <a:solidFill>
                  <a:srgbClr val="4D5156"/>
                </a:solidFill>
                <a:latin typeface="Google Sans"/>
              </a:rPr>
              <a:t>Negotiation Types</a:t>
            </a:r>
            <a:endParaRPr lang="en-US" sz="2400" b="1" dirty="0"/>
          </a:p>
        </p:txBody>
      </p:sp>
      <p:pic>
        <p:nvPicPr>
          <p:cNvPr id="2" name="Picture 2">
            <a:extLst>
              <a:ext uri="{FF2B5EF4-FFF2-40B4-BE49-F238E27FC236}">
                <a16:creationId xmlns:a16="http://schemas.microsoft.com/office/drawing/2014/main" id="{356DAC0A-13C8-253B-3135-7B09CB53E576}"/>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245860" y="1229752"/>
            <a:ext cx="11556934" cy="4505115"/>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67657705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0" i="0" dirty="0">
                <a:solidFill>
                  <a:srgbClr val="141414"/>
                </a:solidFill>
                <a:effectLst/>
                <a:latin typeface="Open Sans" panose="020B0606030504020204" pitchFamily="34" charset="0"/>
              </a:rPr>
              <a:t>There are two opposite types or schools of negotiation: integrative and distributive.  Both types are essential to negotiating successfully in business.</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9D6470F5-83EA-CA8A-A5A2-5E30CB0BE739}"/>
              </a:ext>
            </a:extLst>
          </p:cNvPr>
          <p:cNvSpPr txBox="1"/>
          <p:nvPr/>
        </p:nvSpPr>
        <p:spPr>
          <a:xfrm>
            <a:off x="3584087" y="657353"/>
            <a:ext cx="4027470" cy="461665"/>
          </a:xfrm>
          <a:prstGeom prst="rect">
            <a:avLst/>
          </a:prstGeom>
          <a:noFill/>
        </p:spPr>
        <p:txBody>
          <a:bodyPr wrap="square">
            <a:spAutoFit/>
          </a:bodyPr>
          <a:lstStyle/>
          <a:p>
            <a:pPr algn="ctr"/>
            <a:r>
              <a:rPr lang="en-US" sz="2400" b="1" dirty="0">
                <a:solidFill>
                  <a:srgbClr val="4D5156"/>
                </a:solidFill>
                <a:latin typeface="Google Sans"/>
              </a:rPr>
              <a:t>Negotiations types</a:t>
            </a:r>
            <a:endParaRPr lang="en-US" sz="2400" b="1" dirty="0"/>
          </a:p>
        </p:txBody>
      </p:sp>
    </p:spTree>
    <p:extLst>
      <p:ext uri="{BB962C8B-B14F-4D97-AF65-F5344CB8AC3E}">
        <p14:creationId xmlns:p14="http://schemas.microsoft.com/office/powerpoint/2010/main" val="157901777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pic>
        <p:nvPicPr>
          <p:cNvPr id="177" name="Google Shape;177;p6"/>
          <p:cNvPicPr preferRelativeResize="0"/>
          <p:nvPr/>
        </p:nvPicPr>
        <p:blipFill rotWithShape="1">
          <a:blip r:embed="rId3">
            <a:alphaModFix/>
          </a:blip>
          <a:srcRect b="52027"/>
          <a:stretch/>
        </p:blipFill>
        <p:spPr>
          <a:xfrm>
            <a:off x="4037567" y="4509573"/>
            <a:ext cx="4209421" cy="2368306"/>
          </a:xfrm>
          <a:prstGeom prst="rect">
            <a:avLst/>
          </a:prstGeom>
          <a:noFill/>
          <a:ln>
            <a:noFill/>
          </a:ln>
        </p:spPr>
      </p:pic>
      <p:grpSp>
        <p:nvGrpSpPr>
          <p:cNvPr id="178" name="Google Shape;178;p6"/>
          <p:cNvGrpSpPr/>
          <p:nvPr/>
        </p:nvGrpSpPr>
        <p:grpSpPr>
          <a:xfrm rot="-814666">
            <a:off x="7061990" y="1521529"/>
            <a:ext cx="3986937" cy="3667717"/>
            <a:chOff x="5285892" y="401228"/>
            <a:chExt cx="3260219" cy="3504844"/>
          </a:xfrm>
        </p:grpSpPr>
        <p:sp>
          <p:nvSpPr>
            <p:cNvPr id="179" name="Google Shape;179;p6"/>
            <p:cNvSpPr/>
            <p:nvPr/>
          </p:nvSpPr>
          <p:spPr>
            <a:xfrm rot="235593">
              <a:off x="5285892" y="3127648"/>
              <a:ext cx="2352803" cy="491122"/>
            </a:xfrm>
            <a:prstGeom prst="ellipse">
              <a:avLst/>
            </a:prstGeom>
            <a:gradFill>
              <a:gsLst>
                <a:gs pos="0">
                  <a:srgbClr val="7F7F7F">
                    <a:alpha val="0"/>
                  </a:srgbClr>
                </a:gs>
                <a:gs pos="100000">
                  <a:srgbClr val="FFFFFF">
                    <a:alpha val="0"/>
                  </a:srgbClr>
                </a:gs>
              </a:gsLst>
              <a:path path="circle">
                <a:fillToRect l="50000" t="50000" r="50000" b="50000"/>
              </a:path>
              <a:tileRect/>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rgbClr val="FFFFFF"/>
                </a:solidFill>
                <a:latin typeface="Calibri"/>
                <a:ea typeface="Calibri"/>
                <a:cs typeface="Calibri"/>
                <a:sym typeface="Calibri"/>
              </a:endParaRPr>
            </a:p>
          </p:txBody>
        </p:sp>
        <p:sp>
          <p:nvSpPr>
            <p:cNvPr id="180" name="Google Shape;180;p6"/>
            <p:cNvSpPr/>
            <p:nvPr/>
          </p:nvSpPr>
          <p:spPr>
            <a:xfrm rot="686020">
              <a:off x="5895181" y="2415490"/>
              <a:ext cx="2333625" cy="664224"/>
            </a:xfrm>
            <a:prstGeom prst="ellipse">
              <a:avLst/>
            </a:prstGeom>
            <a:gradFill>
              <a:gsLst>
                <a:gs pos="0">
                  <a:srgbClr val="7F7F7F"/>
                </a:gs>
                <a:gs pos="100000">
                  <a:srgbClr val="FFFFFF">
                    <a:alpha val="0"/>
                  </a:srgbClr>
                </a:gs>
              </a:gsLst>
              <a:path path="circle">
                <a:fillToRect l="50000" t="50000" r="50000" b="50000"/>
              </a:path>
              <a:tileRect/>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chemeClr val="lt1"/>
                </a:solidFill>
                <a:latin typeface="Calibri"/>
                <a:ea typeface="Calibri"/>
                <a:cs typeface="Calibri"/>
                <a:sym typeface="Calibri"/>
              </a:endParaRPr>
            </a:p>
          </p:txBody>
        </p:sp>
        <p:grpSp>
          <p:nvGrpSpPr>
            <p:cNvPr id="181" name="Google Shape;181;p6"/>
            <p:cNvGrpSpPr/>
            <p:nvPr/>
          </p:nvGrpSpPr>
          <p:grpSpPr>
            <a:xfrm rot="366406">
              <a:off x="5748439" y="401228"/>
              <a:ext cx="2797672" cy="2388760"/>
              <a:chOff x="3187519" y="167874"/>
              <a:chExt cx="2797672" cy="2388760"/>
            </a:xfrm>
          </p:grpSpPr>
          <p:grpSp>
            <p:nvGrpSpPr>
              <p:cNvPr id="182" name="Google Shape;182;p6"/>
              <p:cNvGrpSpPr/>
              <p:nvPr/>
            </p:nvGrpSpPr>
            <p:grpSpPr>
              <a:xfrm>
                <a:off x="3187519" y="167874"/>
                <a:ext cx="2797672" cy="2388760"/>
                <a:chOff x="3187519" y="167874"/>
                <a:chExt cx="2797672" cy="2388760"/>
              </a:xfrm>
            </p:grpSpPr>
            <p:sp>
              <p:nvSpPr>
                <p:cNvPr id="183" name="Google Shape;183;p6"/>
                <p:cNvSpPr/>
                <p:nvPr/>
              </p:nvSpPr>
              <p:spPr>
                <a:xfrm rot="427788" flipH="1">
                  <a:off x="3187519" y="167874"/>
                  <a:ext cx="2797672" cy="2388760"/>
                </a:xfrm>
                <a:prstGeom prst="ellipse">
                  <a:avLst/>
                </a:prstGeom>
                <a:gradFill>
                  <a:gsLst>
                    <a:gs pos="0">
                      <a:srgbClr val="FFFF00"/>
                    </a:gs>
                    <a:gs pos="3300">
                      <a:srgbClr val="FFFF00"/>
                    </a:gs>
                    <a:gs pos="100000">
                      <a:srgbClr val="FFC000"/>
                    </a:gs>
                  </a:gsLst>
                  <a:path path="circle">
                    <a:fillToRect l="50000" t="50000" r="50000" b="50000"/>
                  </a:path>
                  <a:tileRect/>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1">
                    <a:solidFill>
                      <a:srgbClr val="0070C0"/>
                    </a:solidFill>
                    <a:latin typeface="Calibri"/>
                    <a:ea typeface="Calibri"/>
                    <a:cs typeface="Calibri"/>
                    <a:sym typeface="Calibri"/>
                  </a:endParaRPr>
                </a:p>
              </p:txBody>
            </p:sp>
            <p:sp>
              <p:nvSpPr>
                <p:cNvPr id="184" name="Google Shape;184;p6"/>
                <p:cNvSpPr/>
                <p:nvPr/>
              </p:nvSpPr>
              <p:spPr>
                <a:xfrm rot="574328" flipH="1">
                  <a:off x="3788901" y="375878"/>
                  <a:ext cx="2062431" cy="1790691"/>
                </a:xfrm>
                <a:prstGeom prst="ellipse">
                  <a:avLst/>
                </a:prstGeom>
                <a:gradFill>
                  <a:gsLst>
                    <a:gs pos="0">
                      <a:srgbClr val="FFFFFF">
                        <a:alpha val="77647"/>
                      </a:srgbClr>
                    </a:gs>
                    <a:gs pos="67000">
                      <a:srgbClr val="D8D8D8">
                        <a:alpha val="0"/>
                      </a:srgbClr>
                    </a:gs>
                    <a:gs pos="100000">
                      <a:srgbClr val="D8D8D8">
                        <a:alpha val="0"/>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chemeClr val="lt1"/>
                    </a:solidFill>
                    <a:latin typeface="Calibri"/>
                    <a:ea typeface="Calibri"/>
                    <a:cs typeface="Calibri"/>
                    <a:sym typeface="Calibri"/>
                  </a:endParaRPr>
                </a:p>
              </p:txBody>
            </p:sp>
          </p:grpSp>
          <p:sp>
            <p:nvSpPr>
              <p:cNvPr id="185" name="Google Shape;185;p6"/>
              <p:cNvSpPr/>
              <p:nvPr/>
            </p:nvSpPr>
            <p:spPr>
              <a:xfrm rot="448260" flipH="1">
                <a:off x="3563652" y="744152"/>
                <a:ext cx="2146884" cy="1146987"/>
              </a:xfrm>
              <a:prstGeom prst="rect">
                <a:avLst/>
              </a:prstGeom>
              <a:noFill/>
              <a:ln>
                <a:noFill/>
              </a:ln>
            </p:spPr>
            <p:txBody>
              <a:bodyPr spcFirstLastPara="1" wrap="square" lIns="91425" tIns="45700" rIns="91425" bIns="45700" anchor="t" anchorCtr="0">
                <a:spAutoFit/>
              </a:bodyPr>
              <a:lstStyle/>
              <a:p>
                <a:pPr algn="ctr" fontAlgn="base"/>
                <a:r>
                  <a:rPr lang="en-US" sz="3600" b="1" i="0" dirty="0">
                    <a:solidFill>
                      <a:srgbClr val="1B1B1B"/>
                    </a:solidFill>
                    <a:effectLst/>
                    <a:latin typeface="antonio-regular"/>
                  </a:rPr>
                  <a:t>Integrative Negotiation</a:t>
                </a:r>
              </a:p>
            </p:txBody>
          </p:sp>
        </p:grpSp>
        <p:sp>
          <p:nvSpPr>
            <p:cNvPr id="186" name="Google Shape;186;p6"/>
            <p:cNvSpPr/>
            <p:nvPr/>
          </p:nvSpPr>
          <p:spPr>
            <a:xfrm rot="814666">
              <a:off x="5496204" y="2997082"/>
              <a:ext cx="2840595" cy="908990"/>
            </a:xfrm>
            <a:prstGeom prst="ellipse">
              <a:avLst/>
            </a:prstGeom>
            <a:solidFill>
              <a:schemeClr val="bg1">
                <a:lumMod val="85000"/>
              </a:schemeClr>
            </a:solidFill>
            <a:ln w="34925" cap="flat" cmpd="sng">
              <a:solidFill>
                <a:srgbClr val="FFFFFF"/>
              </a:solidFill>
              <a:prstDash val="solid"/>
              <a:miter lim="800000"/>
              <a:headEnd type="none" w="sm" len="sm"/>
              <a:tailEnd type="none" w="sm" len="sm"/>
            </a:ln>
            <a:effectLst>
              <a:outerShdw blurRad="317500" algn="ctr">
                <a:srgbClr val="000000">
                  <a:alpha val="4274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grpSp>
      <p:grpSp>
        <p:nvGrpSpPr>
          <p:cNvPr id="187" name="Google Shape;187;p6"/>
          <p:cNvGrpSpPr/>
          <p:nvPr/>
        </p:nvGrpSpPr>
        <p:grpSpPr>
          <a:xfrm rot="695090">
            <a:off x="1911297" y="639135"/>
            <a:ext cx="4238693" cy="4360637"/>
            <a:chOff x="549907" y="496585"/>
            <a:chExt cx="2840595" cy="3522272"/>
          </a:xfrm>
        </p:grpSpPr>
        <p:sp>
          <p:nvSpPr>
            <p:cNvPr id="188" name="Google Shape;188;p6"/>
            <p:cNvSpPr/>
            <p:nvPr/>
          </p:nvSpPr>
          <p:spPr>
            <a:xfrm rot="-641702">
              <a:off x="742841" y="2408382"/>
              <a:ext cx="2333625" cy="664224"/>
            </a:xfrm>
            <a:prstGeom prst="ellipse">
              <a:avLst/>
            </a:prstGeom>
            <a:gradFill>
              <a:gsLst>
                <a:gs pos="0">
                  <a:srgbClr val="7F7F7F"/>
                </a:gs>
                <a:gs pos="100000">
                  <a:srgbClr val="FFFFFF">
                    <a:alpha val="0"/>
                  </a:srgbClr>
                </a:gs>
              </a:gsLst>
              <a:path path="circle">
                <a:fillToRect l="50000" t="50000" r="50000" b="50000"/>
              </a:path>
              <a:tileRect/>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chemeClr val="lt1"/>
                </a:solidFill>
                <a:latin typeface="Calibri"/>
                <a:ea typeface="Calibri"/>
                <a:cs typeface="Calibri"/>
                <a:sym typeface="Calibri"/>
              </a:endParaRPr>
            </a:p>
          </p:txBody>
        </p:sp>
        <p:grpSp>
          <p:nvGrpSpPr>
            <p:cNvPr id="189" name="Google Shape;189;p6"/>
            <p:cNvGrpSpPr/>
            <p:nvPr/>
          </p:nvGrpSpPr>
          <p:grpSpPr>
            <a:xfrm>
              <a:off x="549907" y="496585"/>
              <a:ext cx="2840595" cy="3522272"/>
              <a:chOff x="929401" y="375602"/>
              <a:chExt cx="2840595" cy="3522272"/>
            </a:xfrm>
          </p:grpSpPr>
          <p:grpSp>
            <p:nvGrpSpPr>
              <p:cNvPr id="190" name="Google Shape;190;p6"/>
              <p:cNvGrpSpPr/>
              <p:nvPr/>
            </p:nvGrpSpPr>
            <p:grpSpPr>
              <a:xfrm rot="-384563">
                <a:off x="937559" y="375602"/>
                <a:ext cx="2388760" cy="2388760"/>
                <a:chOff x="937154" y="372850"/>
                <a:chExt cx="2388760" cy="2388760"/>
              </a:xfrm>
            </p:grpSpPr>
            <p:grpSp>
              <p:nvGrpSpPr>
                <p:cNvPr id="191" name="Google Shape;191;p6"/>
                <p:cNvGrpSpPr/>
                <p:nvPr/>
              </p:nvGrpSpPr>
              <p:grpSpPr>
                <a:xfrm>
                  <a:off x="937154" y="372850"/>
                  <a:ext cx="2388760" cy="2388760"/>
                  <a:chOff x="937154" y="372850"/>
                  <a:chExt cx="2388760" cy="2388760"/>
                </a:xfrm>
              </p:grpSpPr>
              <p:sp>
                <p:nvSpPr>
                  <p:cNvPr id="192" name="Google Shape;192;p6"/>
                  <p:cNvSpPr/>
                  <p:nvPr/>
                </p:nvSpPr>
                <p:spPr>
                  <a:xfrm rot="-310527">
                    <a:off x="937154" y="372850"/>
                    <a:ext cx="2388760" cy="2388760"/>
                  </a:xfrm>
                  <a:prstGeom prst="ellipse">
                    <a:avLst/>
                  </a:prstGeom>
                  <a:gradFill>
                    <a:gsLst>
                      <a:gs pos="0">
                        <a:srgbClr val="00B0F0"/>
                      </a:gs>
                      <a:gs pos="100000">
                        <a:srgbClr val="0054D0"/>
                      </a:gs>
                    </a:gsLst>
                    <a:path path="circle">
                      <a:fillToRect l="50000" t="50000" r="50000" b="50000"/>
                    </a:path>
                    <a:tileRect/>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1">
                      <a:solidFill>
                        <a:srgbClr val="0070C0"/>
                      </a:solidFill>
                      <a:latin typeface="Calibri"/>
                      <a:ea typeface="Calibri"/>
                      <a:cs typeface="Calibri"/>
                      <a:sym typeface="Calibri"/>
                    </a:endParaRPr>
                  </a:p>
                </p:txBody>
              </p:sp>
              <p:sp>
                <p:nvSpPr>
                  <p:cNvPr id="193" name="Google Shape;193;p6"/>
                  <p:cNvSpPr/>
                  <p:nvPr/>
                </p:nvSpPr>
                <p:spPr>
                  <a:xfrm rot="21142933">
                    <a:off x="1087717" y="504189"/>
                    <a:ext cx="2062431" cy="1790691"/>
                  </a:xfrm>
                  <a:prstGeom prst="ellipse">
                    <a:avLst/>
                  </a:prstGeom>
                  <a:gradFill>
                    <a:gsLst>
                      <a:gs pos="0">
                        <a:srgbClr val="FFFFFF">
                          <a:alpha val="77647"/>
                        </a:srgbClr>
                      </a:gs>
                      <a:gs pos="67000">
                        <a:srgbClr val="D8D8D8">
                          <a:alpha val="0"/>
                        </a:srgbClr>
                      </a:gs>
                      <a:gs pos="100000">
                        <a:srgbClr val="D8D8D8">
                          <a:alpha val="0"/>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grpSp>
            <p:sp>
              <p:nvSpPr>
                <p:cNvPr id="194" name="Google Shape;194;p6"/>
                <p:cNvSpPr/>
                <p:nvPr/>
              </p:nvSpPr>
              <p:spPr>
                <a:xfrm rot="21289473">
                  <a:off x="1067470" y="1051448"/>
                  <a:ext cx="2104586" cy="106896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000" b="1" dirty="0">
                      <a:ea typeface="Impact"/>
                      <a:cs typeface="Impact"/>
                      <a:sym typeface="Impact"/>
                    </a:rPr>
                    <a:t>Distributive negotiation </a:t>
                  </a:r>
                  <a:endParaRPr sz="4000" b="1" dirty="0">
                    <a:ea typeface="Impact"/>
                    <a:cs typeface="Impact"/>
                    <a:sym typeface="Impact"/>
                  </a:endParaRPr>
                </a:p>
              </p:txBody>
            </p:sp>
          </p:grpSp>
          <p:sp>
            <p:nvSpPr>
              <p:cNvPr id="195" name="Google Shape;195;p6"/>
              <p:cNvSpPr/>
              <p:nvPr/>
            </p:nvSpPr>
            <p:spPr>
              <a:xfrm rot="20904910">
                <a:off x="929401" y="2988884"/>
                <a:ext cx="2840595" cy="908990"/>
              </a:xfrm>
              <a:prstGeom prst="ellipse">
                <a:avLst/>
              </a:prstGeom>
              <a:solidFill>
                <a:schemeClr val="bg1">
                  <a:lumMod val="85000"/>
                </a:schemeClr>
              </a:solidFill>
              <a:ln w="34925" cap="flat" cmpd="sng">
                <a:solidFill>
                  <a:srgbClr val="FFFFFF"/>
                </a:solidFill>
                <a:prstDash val="solid"/>
                <a:miter lim="800000"/>
                <a:headEnd type="none" w="sm" len="sm"/>
                <a:tailEnd type="none" w="sm" len="sm"/>
              </a:ln>
              <a:effectLst>
                <a:outerShdw blurRad="317500" algn="ctr">
                  <a:srgbClr val="000000">
                    <a:alpha val="4274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grpSp>
      </p:grpSp>
    </p:spTree>
    <p:extLst>
      <p:ext uri="{BB962C8B-B14F-4D97-AF65-F5344CB8AC3E}">
        <p14:creationId xmlns:p14="http://schemas.microsoft.com/office/powerpoint/2010/main" val="4045369891"/>
      </p:ext>
    </p:extLst>
  </p:cSld>
  <p:clrMapOvr>
    <a:masterClrMapping/>
  </p:clrMapOvr>
  <mc:AlternateContent xmlns:mc="http://schemas.openxmlformats.org/markup-compatibility/2006" xmlns:p14="http://schemas.microsoft.com/office/powerpoint/2010/main">
    <mc:Choice Requires="p14">
      <p:transition spd="slow" p14:dur="2000" advTm="7752"/>
    </mc:Choice>
    <mc:Fallback xmlns="">
      <p:transition spd="slow" advTm="7752"/>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8" y="1914936"/>
            <a:ext cx="8417320" cy="2246769"/>
          </a:xfrm>
          <a:prstGeom prst="rect">
            <a:avLst/>
          </a:prstGeom>
          <a:noFill/>
        </p:spPr>
        <p:txBody>
          <a:bodyPr wrap="square" rtlCol="0">
            <a:spAutoFit/>
          </a:bodyPr>
          <a:lstStyle/>
          <a:p>
            <a:pPr algn="ctr"/>
            <a:r>
              <a:rPr lang="en-US" sz="2800" b="0" i="0" dirty="0">
                <a:solidFill>
                  <a:srgbClr val="4D5156"/>
                </a:solidFill>
                <a:effectLst/>
                <a:latin typeface="Google Sans"/>
              </a:rPr>
              <a:t>is </a:t>
            </a:r>
            <a:r>
              <a:rPr lang="en-US" sz="2800" b="0" i="0" dirty="0">
                <a:solidFill>
                  <a:srgbClr val="040C28"/>
                </a:solidFill>
                <a:effectLst/>
                <a:latin typeface="Google Sans"/>
              </a:rPr>
              <a:t>a type of negotiation in which parties bargain for shares of a fixed resource</a:t>
            </a:r>
            <a:r>
              <a:rPr lang="en-US" sz="2800" b="0" i="0" dirty="0">
                <a:solidFill>
                  <a:srgbClr val="4D5156"/>
                </a:solidFill>
                <a:effectLst/>
                <a:latin typeface="Google Sans"/>
              </a:rPr>
              <a:t>. Also known as distributive bargaining, it can be used in labor negotiations, sales, and in any problem-solving scenario where people are trying to divvy up things of value</a:t>
            </a: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9D6470F5-83EA-CA8A-A5A2-5E30CB0BE739}"/>
              </a:ext>
            </a:extLst>
          </p:cNvPr>
          <p:cNvSpPr txBox="1"/>
          <p:nvPr/>
        </p:nvSpPr>
        <p:spPr>
          <a:xfrm>
            <a:off x="3584087" y="657353"/>
            <a:ext cx="4027470" cy="461665"/>
          </a:xfrm>
          <a:prstGeom prst="rect">
            <a:avLst/>
          </a:prstGeom>
          <a:noFill/>
        </p:spPr>
        <p:txBody>
          <a:bodyPr wrap="square">
            <a:spAutoFit/>
          </a:bodyPr>
          <a:lstStyle/>
          <a:p>
            <a:pPr algn="ctr"/>
            <a:r>
              <a:rPr lang="en-US" sz="2400" b="1" i="0" dirty="0">
                <a:solidFill>
                  <a:srgbClr val="4D5156"/>
                </a:solidFill>
                <a:effectLst/>
                <a:latin typeface="Google Sans"/>
              </a:rPr>
              <a:t>Distributive negotiation </a:t>
            </a:r>
            <a:endParaRPr lang="en-US" sz="2400" b="1" dirty="0"/>
          </a:p>
        </p:txBody>
      </p:sp>
    </p:spTree>
    <p:extLst>
      <p:ext uri="{BB962C8B-B14F-4D97-AF65-F5344CB8AC3E}">
        <p14:creationId xmlns:p14="http://schemas.microsoft.com/office/powerpoint/2010/main" val="1413644932"/>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8" y="1914936"/>
            <a:ext cx="8417320" cy="2677656"/>
          </a:xfrm>
          <a:prstGeom prst="rect">
            <a:avLst/>
          </a:prstGeom>
          <a:noFill/>
        </p:spPr>
        <p:txBody>
          <a:bodyPr wrap="square" rtlCol="0">
            <a:spAutoFit/>
          </a:bodyPr>
          <a:lstStyle/>
          <a:p>
            <a:pPr algn="ctr"/>
            <a:r>
              <a:rPr lang="en-US" sz="2800" b="0" i="0" dirty="0">
                <a:solidFill>
                  <a:srgbClr val="141414"/>
                </a:solidFill>
                <a:effectLst/>
                <a:latin typeface="Open Sans" panose="020B0606030504020204" pitchFamily="34" charset="0"/>
              </a:rPr>
              <a:t>In the real world of negotiations, two teams enter discussions with the goal of claiming as much value as possible. The seller wants to go after the best price they can obtain. The buyer wants to pay the lowest price to achieve the best bargain. It’s good old-fashioned haggling.</a:t>
            </a:r>
            <a:endParaRPr lang="en-US" sz="2800" dirty="0">
              <a:solidFill>
                <a:srgbClr val="2D3956"/>
              </a:solidFill>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9D6470F5-83EA-CA8A-A5A2-5E30CB0BE739}"/>
              </a:ext>
            </a:extLst>
          </p:cNvPr>
          <p:cNvSpPr txBox="1"/>
          <p:nvPr/>
        </p:nvSpPr>
        <p:spPr>
          <a:xfrm>
            <a:off x="3584087" y="657353"/>
            <a:ext cx="4027470" cy="461665"/>
          </a:xfrm>
          <a:prstGeom prst="rect">
            <a:avLst/>
          </a:prstGeom>
          <a:noFill/>
        </p:spPr>
        <p:txBody>
          <a:bodyPr wrap="square">
            <a:spAutoFit/>
          </a:bodyPr>
          <a:lstStyle/>
          <a:p>
            <a:pPr algn="ctr"/>
            <a:r>
              <a:rPr lang="en-US" sz="2400" b="1" i="0" dirty="0">
                <a:solidFill>
                  <a:srgbClr val="4D5156"/>
                </a:solidFill>
                <a:effectLst/>
                <a:latin typeface="Google Sans"/>
              </a:rPr>
              <a:t>Distributive negotiation </a:t>
            </a:r>
            <a:endParaRPr lang="en-US" sz="2400" b="1" dirty="0"/>
          </a:p>
        </p:txBody>
      </p:sp>
    </p:spTree>
    <p:extLst>
      <p:ext uri="{BB962C8B-B14F-4D97-AF65-F5344CB8AC3E}">
        <p14:creationId xmlns:p14="http://schemas.microsoft.com/office/powerpoint/2010/main" val="120740365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4" name="TextBox 23">
            <a:extLst>
              <a:ext uri="{FF2B5EF4-FFF2-40B4-BE49-F238E27FC236}">
                <a16:creationId xmlns:a16="http://schemas.microsoft.com/office/drawing/2014/main" id="{6083F8E2-699C-9C01-0329-7C9299434C08}"/>
              </a:ext>
            </a:extLst>
          </p:cNvPr>
          <p:cNvSpPr txBox="1"/>
          <p:nvPr/>
        </p:nvSpPr>
        <p:spPr>
          <a:xfrm>
            <a:off x="1665188" y="1914936"/>
            <a:ext cx="8417320" cy="1815882"/>
          </a:xfrm>
          <a:prstGeom prst="rect">
            <a:avLst/>
          </a:prstGeom>
          <a:noFill/>
        </p:spPr>
        <p:txBody>
          <a:bodyPr wrap="square" rtlCol="0">
            <a:spAutoFit/>
          </a:bodyPr>
          <a:lstStyle/>
          <a:p>
            <a:pPr algn="ctr"/>
            <a:r>
              <a:rPr lang="en-US" sz="2800" b="0" i="0" dirty="0">
                <a:effectLst/>
                <a:latin typeface="Muli"/>
              </a:rPr>
              <a:t>The distributive negotiation is </a:t>
            </a:r>
          </a:p>
          <a:p>
            <a:pPr marL="457200" indent="-457200" algn="ctr">
              <a:buFont typeface="Arial" panose="020B0604020202020204" pitchFamily="34" charset="0"/>
              <a:buChar char="•"/>
            </a:pPr>
            <a:r>
              <a:rPr lang="en-US" sz="2800" b="0" i="0" dirty="0">
                <a:effectLst/>
                <a:latin typeface="Muli"/>
              </a:rPr>
              <a:t>generally very competitive (a win-lose situation) and does not foster cooperative behavior. </a:t>
            </a:r>
          </a:p>
          <a:p>
            <a:pPr marL="457200" indent="-457200" algn="ctr">
              <a:buFont typeface="Arial" panose="020B0604020202020204" pitchFamily="34" charset="0"/>
              <a:buChar char="•"/>
            </a:pPr>
            <a:r>
              <a:rPr lang="en-US" sz="2800" b="0" i="0" dirty="0">
                <a:effectLst/>
                <a:latin typeface="Muli"/>
              </a:rPr>
              <a:t>seeks to grab as much possible in that negotiation.</a:t>
            </a:r>
            <a:endParaRPr lang="en-US" sz="2800" dirty="0">
              <a:latin typeface="Tajawal ExtraBold" panose="00000800000000000000" pitchFamily="2" charset="-78"/>
              <a:cs typeface="Tajawal ExtraBold" panose="00000800000000000000" pitchFamily="2" charset="-78"/>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9D6470F5-83EA-CA8A-A5A2-5E30CB0BE739}"/>
              </a:ext>
            </a:extLst>
          </p:cNvPr>
          <p:cNvSpPr txBox="1"/>
          <p:nvPr/>
        </p:nvSpPr>
        <p:spPr>
          <a:xfrm>
            <a:off x="2067635" y="555814"/>
            <a:ext cx="7261192" cy="523220"/>
          </a:xfrm>
          <a:prstGeom prst="rect">
            <a:avLst/>
          </a:prstGeom>
          <a:noFill/>
        </p:spPr>
        <p:txBody>
          <a:bodyPr wrap="square">
            <a:spAutoFit/>
          </a:bodyPr>
          <a:lstStyle/>
          <a:p>
            <a:pPr algn="ctr"/>
            <a:r>
              <a:rPr lang="en-US" sz="2800" b="1" i="0" dirty="0">
                <a:solidFill>
                  <a:srgbClr val="C00000"/>
                </a:solidFill>
                <a:effectLst/>
                <a:latin typeface="Google Sans"/>
              </a:rPr>
              <a:t>two characteristics of distributive negotiation</a:t>
            </a:r>
            <a:endParaRPr lang="en-US" sz="2800" b="1" dirty="0">
              <a:solidFill>
                <a:srgbClr val="C00000"/>
              </a:solidFill>
            </a:endParaRPr>
          </a:p>
        </p:txBody>
      </p:sp>
    </p:spTree>
    <p:extLst>
      <p:ext uri="{BB962C8B-B14F-4D97-AF65-F5344CB8AC3E}">
        <p14:creationId xmlns:p14="http://schemas.microsoft.com/office/powerpoint/2010/main" val="452729572"/>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978478" cy="523220"/>
          </a:xfrm>
          <a:prstGeom prst="rect">
            <a:avLst/>
          </a:prstGeom>
          <a:noFill/>
        </p:spPr>
        <p:txBody>
          <a:bodyPr wrap="square" rtlCol="0">
            <a:spAutoFit/>
          </a:bodyPr>
          <a:lstStyle/>
          <a:p>
            <a:pPr fontAlgn="base"/>
            <a:r>
              <a:rPr lang="en-US" sz="2800" b="1" i="0" dirty="0">
                <a:solidFill>
                  <a:srgbClr val="1B1B1B"/>
                </a:solidFill>
                <a:effectLst/>
                <a:latin typeface="antonio-regular"/>
              </a:rPr>
              <a:t>Distributive Bargaining Basics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477875"/>
          </a:xfrm>
          <a:prstGeom prst="rect">
            <a:avLst/>
          </a:prstGeom>
          <a:noFill/>
        </p:spPr>
        <p:txBody>
          <a:bodyPr wrap="square" rtlCol="0">
            <a:spAutoFit/>
          </a:bodyPr>
          <a:lstStyle/>
          <a:p>
            <a:pPr marL="342900" indent="-342900" algn="just" fontAlgn="base">
              <a:buFont typeface="Arial" panose="020B0604020202020204" pitchFamily="34" charset="0"/>
              <a:buChar char="•"/>
            </a:pPr>
            <a:r>
              <a:rPr lang="en-US" sz="2200" b="0" i="0" dirty="0">
                <a:solidFill>
                  <a:srgbClr val="141414"/>
                </a:solidFill>
                <a:effectLst/>
                <a:latin typeface="Open Sans" panose="020B0606030504020204" pitchFamily="34" charset="0"/>
              </a:rPr>
              <a:t>Give little or no information to the other side. The less the other negotiator knows about our interests, the better our position. This can include why we want to make the purchase, our preferences, or the point at which we’d decline the deal. Expressing eagerness or need reveals a weakness that could be exploited.</a:t>
            </a:r>
          </a:p>
          <a:p>
            <a:pPr marL="342900" indent="-342900" algn="just" fontAlgn="base">
              <a:buFont typeface="Arial" panose="020B0604020202020204" pitchFamily="34" charset="0"/>
              <a:buChar char="•"/>
            </a:pPr>
            <a:r>
              <a:rPr lang="en-US" sz="2200" b="0" i="0" dirty="0">
                <a:solidFill>
                  <a:srgbClr val="141414"/>
                </a:solidFill>
                <a:effectLst/>
                <a:latin typeface="Open Sans" panose="020B0606030504020204" pitchFamily="34" charset="0"/>
              </a:rPr>
              <a:t>The opposite is equally true – Try to obtain as much information from the other side as you can. Any further information uncovered is potential leverage to negotiate a better deal.</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4" name="TextBox 3">
            <a:extLst>
              <a:ext uri="{FF2B5EF4-FFF2-40B4-BE49-F238E27FC236}">
                <a16:creationId xmlns:a16="http://schemas.microsoft.com/office/drawing/2014/main" id="{4D8FA471-2F25-39F3-6819-320417568D93}"/>
              </a:ext>
            </a:extLst>
          </p:cNvPr>
          <p:cNvSpPr txBox="1"/>
          <p:nvPr/>
        </p:nvSpPr>
        <p:spPr>
          <a:xfrm>
            <a:off x="3150823" y="6321753"/>
            <a:ext cx="6094324" cy="369332"/>
          </a:xfrm>
          <a:prstGeom prst="rect">
            <a:avLst/>
          </a:prstGeom>
          <a:noFill/>
        </p:spPr>
        <p:txBody>
          <a:bodyPr wrap="square">
            <a:spAutoFit/>
          </a:bodyPr>
          <a:lstStyle/>
          <a:p>
            <a:r>
              <a:rPr lang="en-US" dirty="0"/>
              <a:t>https://www.negotiations.com/articles/negotiation-types/</a:t>
            </a:r>
          </a:p>
        </p:txBody>
      </p:sp>
    </p:spTree>
    <p:extLst>
      <p:ext uri="{BB962C8B-B14F-4D97-AF65-F5344CB8AC3E}">
        <p14:creationId xmlns:p14="http://schemas.microsoft.com/office/powerpoint/2010/main" val="191369495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5"/>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978478" cy="523220"/>
          </a:xfrm>
          <a:prstGeom prst="rect">
            <a:avLst/>
          </a:prstGeom>
          <a:noFill/>
        </p:spPr>
        <p:txBody>
          <a:bodyPr wrap="square" rtlCol="0">
            <a:spAutoFit/>
          </a:bodyPr>
          <a:lstStyle/>
          <a:p>
            <a:pPr fontAlgn="base"/>
            <a:r>
              <a:rPr lang="en-US" sz="2800" b="1" i="0" dirty="0">
                <a:solidFill>
                  <a:srgbClr val="1B1B1B"/>
                </a:solidFill>
                <a:effectLst/>
                <a:latin typeface="antonio-regular"/>
              </a:rPr>
              <a:t>Distributive Bargaining Basics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32719" y="2322548"/>
            <a:ext cx="8417320" cy="4493538"/>
          </a:xfrm>
          <a:prstGeom prst="rect">
            <a:avLst/>
          </a:prstGeom>
          <a:noFill/>
        </p:spPr>
        <p:txBody>
          <a:bodyPr wrap="square" rtlCol="0">
            <a:spAutoFit/>
          </a:bodyPr>
          <a:lstStyle/>
          <a:p>
            <a:pPr marL="342900" indent="-342900" fontAlgn="base">
              <a:buFont typeface="Arial" panose="020B0604020202020204" pitchFamily="34" charset="0"/>
              <a:buChar char="•"/>
            </a:pPr>
            <a:r>
              <a:rPr lang="en-US" sz="2200" b="0" i="0" dirty="0">
                <a:solidFill>
                  <a:srgbClr val="141414"/>
                </a:solidFill>
                <a:effectLst/>
                <a:latin typeface="Open Sans" panose="020B0606030504020204" pitchFamily="34" charset="0"/>
              </a:rPr>
              <a:t>Let the other side know you have options – The only information we should reveal is the fact we have options. This includes other sellers we can purchase from at a competitive price. Reminding the seller of their competition shows our willingness to walk if necessary. It also lets the seller know there will be no negative consequences for us</a:t>
            </a:r>
          </a:p>
          <a:p>
            <a:pPr marL="342900" indent="-342900" fontAlgn="base">
              <a:buFont typeface="Arial" panose="020B0604020202020204" pitchFamily="34" charset="0"/>
              <a:buChar char="•"/>
            </a:pPr>
            <a:r>
              <a:rPr lang="en-US" sz="2200" b="0" i="0" dirty="0">
                <a:solidFill>
                  <a:srgbClr val="141414"/>
                </a:solidFill>
                <a:effectLst/>
                <a:latin typeface="Open Sans" panose="020B0606030504020204" pitchFamily="34" charset="0"/>
              </a:rPr>
              <a:t>Make the first offer – Whatever the first offer is will generally act as a </a:t>
            </a:r>
            <a:r>
              <a:rPr lang="en-US" sz="2200" b="0" i="0" u="none" strike="noStrike" dirty="0">
                <a:solidFill>
                  <a:srgbClr val="0092DA"/>
                </a:solidFill>
                <a:effectLst/>
                <a:latin typeface="Open Sans" panose="020B0606030504020204" pitchFamily="34" charset="0"/>
                <a:hlinkClick r:id="rId5" tooltip="anchoring"/>
              </a:rPr>
              <a:t>negotiation anchor</a:t>
            </a:r>
            <a:r>
              <a:rPr lang="en-US" sz="2200" b="0" i="0" dirty="0">
                <a:solidFill>
                  <a:srgbClr val="141414"/>
                </a:solidFill>
                <a:effectLst/>
                <a:latin typeface="Open Sans" panose="020B0606030504020204" pitchFamily="34" charset="0"/>
              </a:rPr>
              <a:t>. The anchor becomes the point on which the rest of the negotiation will likely revolve. Try to make the first offer to ensure discussions set off in your favor.</a:t>
            </a:r>
          </a:p>
          <a:p>
            <a:pPr marL="342900" indent="-342900" fontAlgn="base">
              <a:buFont typeface="Arial" panose="020B0604020202020204" pitchFamily="34" charset="0"/>
              <a:buChar char="•"/>
            </a:pPr>
            <a:r>
              <a:rPr lang="en-US" sz="2200" b="0" i="0" dirty="0">
                <a:solidFill>
                  <a:srgbClr val="141414"/>
                </a:solidFill>
                <a:effectLst/>
                <a:latin typeface="Open Sans" panose="020B0606030504020204" pitchFamily="34" charset="0"/>
              </a:rPr>
              <a:t>Be realistic – Being too greedy or too stingy will likely result in no agreement. So, keep expectations realistic.</a:t>
            </a: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10334196" y="6505427"/>
            <a:ext cx="1879649" cy="309233"/>
          </a:xfrm>
          <a:prstGeom prst="rect">
            <a:avLst/>
          </a:prstGeom>
        </p:spPr>
      </p:pic>
      <p:sp>
        <p:nvSpPr>
          <p:cNvPr id="3" name="Rectangle 2">
            <a:extLst>
              <a:ext uri="{FF2B5EF4-FFF2-40B4-BE49-F238E27FC236}">
                <a16:creationId xmlns:a16="http://schemas.microsoft.com/office/drawing/2014/main" id="{7BB32C50-B048-32CD-B459-97472F761BBD}"/>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spTree>
    <p:extLst>
      <p:ext uri="{BB962C8B-B14F-4D97-AF65-F5344CB8AC3E}">
        <p14:creationId xmlns:p14="http://schemas.microsoft.com/office/powerpoint/2010/main" val="313178573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pic>
        <p:nvPicPr>
          <p:cNvPr id="177" name="Google Shape;177;p6"/>
          <p:cNvPicPr preferRelativeResize="0"/>
          <p:nvPr/>
        </p:nvPicPr>
        <p:blipFill rotWithShape="1">
          <a:blip r:embed="rId3">
            <a:alphaModFix/>
          </a:blip>
          <a:srcRect b="52027"/>
          <a:stretch/>
        </p:blipFill>
        <p:spPr>
          <a:xfrm>
            <a:off x="4037567" y="4509573"/>
            <a:ext cx="4209421" cy="2368306"/>
          </a:xfrm>
          <a:prstGeom prst="rect">
            <a:avLst/>
          </a:prstGeom>
          <a:noFill/>
          <a:ln>
            <a:noFill/>
          </a:ln>
        </p:spPr>
      </p:pic>
      <p:grpSp>
        <p:nvGrpSpPr>
          <p:cNvPr id="178" name="Google Shape;178;p6"/>
          <p:cNvGrpSpPr/>
          <p:nvPr/>
        </p:nvGrpSpPr>
        <p:grpSpPr>
          <a:xfrm rot="-814666">
            <a:off x="6944745" y="536652"/>
            <a:ext cx="3986937" cy="4666552"/>
            <a:chOff x="5285892" y="401228"/>
            <a:chExt cx="3260219" cy="3504844"/>
          </a:xfrm>
        </p:grpSpPr>
        <p:sp>
          <p:nvSpPr>
            <p:cNvPr id="179" name="Google Shape;179;p6"/>
            <p:cNvSpPr/>
            <p:nvPr/>
          </p:nvSpPr>
          <p:spPr>
            <a:xfrm rot="235593">
              <a:off x="5285892" y="3127648"/>
              <a:ext cx="2352803" cy="491122"/>
            </a:xfrm>
            <a:prstGeom prst="ellipse">
              <a:avLst/>
            </a:prstGeom>
            <a:gradFill>
              <a:gsLst>
                <a:gs pos="0">
                  <a:srgbClr val="7F7F7F">
                    <a:alpha val="0"/>
                  </a:srgbClr>
                </a:gs>
                <a:gs pos="100000">
                  <a:srgbClr val="FFFFFF">
                    <a:alpha val="0"/>
                  </a:srgbClr>
                </a:gs>
              </a:gsLst>
              <a:path path="circle">
                <a:fillToRect l="50000" t="50000" r="50000" b="50000"/>
              </a:path>
              <a:tileRect/>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rgbClr val="FFFFFF"/>
                </a:solidFill>
                <a:latin typeface="Calibri"/>
                <a:ea typeface="Calibri"/>
                <a:cs typeface="Calibri"/>
                <a:sym typeface="Calibri"/>
              </a:endParaRPr>
            </a:p>
          </p:txBody>
        </p:sp>
        <p:sp>
          <p:nvSpPr>
            <p:cNvPr id="180" name="Google Shape;180;p6"/>
            <p:cNvSpPr/>
            <p:nvPr/>
          </p:nvSpPr>
          <p:spPr>
            <a:xfrm rot="686020">
              <a:off x="5895181" y="2415490"/>
              <a:ext cx="2333625" cy="664224"/>
            </a:xfrm>
            <a:prstGeom prst="ellipse">
              <a:avLst/>
            </a:prstGeom>
            <a:gradFill>
              <a:gsLst>
                <a:gs pos="0">
                  <a:srgbClr val="7F7F7F"/>
                </a:gs>
                <a:gs pos="100000">
                  <a:srgbClr val="FFFFFF">
                    <a:alpha val="0"/>
                  </a:srgbClr>
                </a:gs>
              </a:gsLst>
              <a:path path="circle">
                <a:fillToRect l="50000" t="50000" r="50000" b="50000"/>
              </a:path>
              <a:tileRect/>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chemeClr val="lt1"/>
                </a:solidFill>
                <a:latin typeface="Calibri"/>
                <a:ea typeface="Calibri"/>
                <a:cs typeface="Calibri"/>
                <a:sym typeface="Calibri"/>
              </a:endParaRPr>
            </a:p>
          </p:txBody>
        </p:sp>
        <p:grpSp>
          <p:nvGrpSpPr>
            <p:cNvPr id="181" name="Google Shape;181;p6"/>
            <p:cNvGrpSpPr/>
            <p:nvPr/>
          </p:nvGrpSpPr>
          <p:grpSpPr>
            <a:xfrm rot="366406">
              <a:off x="5748439" y="401228"/>
              <a:ext cx="2797672" cy="2388760"/>
              <a:chOff x="3187519" y="167874"/>
              <a:chExt cx="2797672" cy="2388760"/>
            </a:xfrm>
          </p:grpSpPr>
          <p:grpSp>
            <p:nvGrpSpPr>
              <p:cNvPr id="182" name="Google Shape;182;p6"/>
              <p:cNvGrpSpPr/>
              <p:nvPr/>
            </p:nvGrpSpPr>
            <p:grpSpPr>
              <a:xfrm>
                <a:off x="3187519" y="167874"/>
                <a:ext cx="2797672" cy="2388760"/>
                <a:chOff x="3187519" y="167874"/>
                <a:chExt cx="2797672" cy="2388760"/>
              </a:xfrm>
            </p:grpSpPr>
            <p:sp>
              <p:nvSpPr>
                <p:cNvPr id="183" name="Google Shape;183;p6"/>
                <p:cNvSpPr/>
                <p:nvPr/>
              </p:nvSpPr>
              <p:spPr>
                <a:xfrm rot="427788" flipH="1">
                  <a:off x="3187519" y="167874"/>
                  <a:ext cx="2797672" cy="2388760"/>
                </a:xfrm>
                <a:prstGeom prst="ellipse">
                  <a:avLst/>
                </a:prstGeom>
                <a:gradFill>
                  <a:gsLst>
                    <a:gs pos="0">
                      <a:srgbClr val="FFFF00"/>
                    </a:gs>
                    <a:gs pos="3300">
                      <a:srgbClr val="FFFF00"/>
                    </a:gs>
                    <a:gs pos="100000">
                      <a:srgbClr val="FFC000"/>
                    </a:gs>
                  </a:gsLst>
                  <a:path path="circle">
                    <a:fillToRect l="50000" t="50000" r="50000" b="50000"/>
                  </a:path>
                  <a:tileRect/>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1">
                    <a:solidFill>
                      <a:srgbClr val="0070C0"/>
                    </a:solidFill>
                    <a:latin typeface="Calibri"/>
                    <a:ea typeface="Calibri"/>
                    <a:cs typeface="Calibri"/>
                    <a:sym typeface="Calibri"/>
                  </a:endParaRPr>
                </a:p>
              </p:txBody>
            </p:sp>
            <p:sp>
              <p:nvSpPr>
                <p:cNvPr id="184" name="Google Shape;184;p6"/>
                <p:cNvSpPr/>
                <p:nvPr/>
              </p:nvSpPr>
              <p:spPr>
                <a:xfrm rot="574328" flipH="1">
                  <a:off x="3522067" y="508883"/>
                  <a:ext cx="2062431" cy="1790691"/>
                </a:xfrm>
                <a:prstGeom prst="ellipse">
                  <a:avLst/>
                </a:prstGeom>
                <a:gradFill>
                  <a:gsLst>
                    <a:gs pos="0">
                      <a:srgbClr val="FFFFFF">
                        <a:alpha val="77647"/>
                      </a:srgbClr>
                    </a:gs>
                    <a:gs pos="67000">
                      <a:srgbClr val="D8D8D8">
                        <a:alpha val="0"/>
                      </a:srgbClr>
                    </a:gs>
                    <a:gs pos="100000">
                      <a:srgbClr val="D8D8D8">
                        <a:alpha val="0"/>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grpSp>
          <p:sp>
            <p:nvSpPr>
              <p:cNvPr id="185" name="Google Shape;185;p6"/>
              <p:cNvSpPr/>
              <p:nvPr/>
            </p:nvSpPr>
            <p:spPr>
              <a:xfrm rot="448260" flipH="1">
                <a:off x="3528452" y="650288"/>
                <a:ext cx="2146884" cy="1146986"/>
              </a:xfrm>
              <a:prstGeom prst="rect">
                <a:avLst/>
              </a:prstGeom>
              <a:noFill/>
              <a:ln>
                <a:noFill/>
              </a:ln>
            </p:spPr>
            <p:txBody>
              <a:bodyPr spcFirstLastPara="1" wrap="square" lIns="91425" tIns="45700" rIns="91425" bIns="45700" anchor="t" anchorCtr="0">
                <a:spAutoFit/>
              </a:bodyPr>
              <a:lstStyle/>
              <a:p>
                <a:pPr algn="ctr" fontAlgn="base"/>
                <a:r>
                  <a:rPr lang="en-US" sz="3600" b="1" i="0" dirty="0">
                    <a:solidFill>
                      <a:srgbClr val="1B1B1B"/>
                    </a:solidFill>
                    <a:effectLst/>
                    <a:latin typeface="antonio-regular"/>
                  </a:rPr>
                  <a:t>Integrative Negotiation</a:t>
                </a:r>
              </a:p>
            </p:txBody>
          </p:sp>
        </p:grpSp>
        <p:sp>
          <p:nvSpPr>
            <p:cNvPr id="186" name="Google Shape;186;p6"/>
            <p:cNvSpPr/>
            <p:nvPr/>
          </p:nvSpPr>
          <p:spPr>
            <a:xfrm rot="814666">
              <a:off x="5496204" y="2997082"/>
              <a:ext cx="2840595" cy="908990"/>
            </a:xfrm>
            <a:prstGeom prst="ellipse">
              <a:avLst/>
            </a:prstGeom>
            <a:solidFill>
              <a:schemeClr val="bg1">
                <a:lumMod val="85000"/>
              </a:schemeClr>
            </a:solidFill>
            <a:ln w="34925" cap="flat" cmpd="sng">
              <a:solidFill>
                <a:srgbClr val="FFFFFF"/>
              </a:solidFill>
              <a:prstDash val="solid"/>
              <a:miter lim="800000"/>
              <a:headEnd type="none" w="sm" len="sm"/>
              <a:tailEnd type="none" w="sm" len="sm"/>
            </a:ln>
            <a:effectLst>
              <a:outerShdw blurRad="317500" algn="ctr">
                <a:srgbClr val="000000">
                  <a:alpha val="4274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grpSp>
      <p:grpSp>
        <p:nvGrpSpPr>
          <p:cNvPr id="187" name="Google Shape;187;p6"/>
          <p:cNvGrpSpPr/>
          <p:nvPr/>
        </p:nvGrpSpPr>
        <p:grpSpPr>
          <a:xfrm rot="695090">
            <a:off x="1826783" y="1540506"/>
            <a:ext cx="4238693" cy="3449990"/>
            <a:chOff x="549907" y="496585"/>
            <a:chExt cx="2840595" cy="3522272"/>
          </a:xfrm>
        </p:grpSpPr>
        <p:sp>
          <p:nvSpPr>
            <p:cNvPr id="188" name="Google Shape;188;p6"/>
            <p:cNvSpPr/>
            <p:nvPr/>
          </p:nvSpPr>
          <p:spPr>
            <a:xfrm rot="-641702">
              <a:off x="742841" y="2408382"/>
              <a:ext cx="2333625" cy="664224"/>
            </a:xfrm>
            <a:prstGeom prst="ellipse">
              <a:avLst/>
            </a:prstGeom>
            <a:gradFill>
              <a:gsLst>
                <a:gs pos="0">
                  <a:srgbClr val="7F7F7F"/>
                </a:gs>
                <a:gs pos="100000">
                  <a:srgbClr val="FFFFFF">
                    <a:alpha val="0"/>
                  </a:srgbClr>
                </a:gs>
              </a:gsLst>
              <a:path path="circle">
                <a:fillToRect l="50000" t="50000" r="50000" b="50000"/>
              </a:path>
              <a:tileRect/>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chemeClr val="lt1"/>
                </a:solidFill>
                <a:latin typeface="Calibri"/>
                <a:ea typeface="Calibri"/>
                <a:cs typeface="Calibri"/>
                <a:sym typeface="Calibri"/>
              </a:endParaRPr>
            </a:p>
          </p:txBody>
        </p:sp>
        <p:grpSp>
          <p:nvGrpSpPr>
            <p:cNvPr id="189" name="Google Shape;189;p6"/>
            <p:cNvGrpSpPr/>
            <p:nvPr/>
          </p:nvGrpSpPr>
          <p:grpSpPr>
            <a:xfrm>
              <a:off x="549907" y="496585"/>
              <a:ext cx="2840595" cy="3522272"/>
              <a:chOff x="929401" y="375602"/>
              <a:chExt cx="2840595" cy="3522272"/>
            </a:xfrm>
          </p:grpSpPr>
          <p:grpSp>
            <p:nvGrpSpPr>
              <p:cNvPr id="190" name="Google Shape;190;p6"/>
              <p:cNvGrpSpPr/>
              <p:nvPr/>
            </p:nvGrpSpPr>
            <p:grpSpPr>
              <a:xfrm rot="-384563">
                <a:off x="937559" y="375602"/>
                <a:ext cx="2388760" cy="2388760"/>
                <a:chOff x="937154" y="372850"/>
                <a:chExt cx="2388760" cy="2388760"/>
              </a:xfrm>
            </p:grpSpPr>
            <p:grpSp>
              <p:nvGrpSpPr>
                <p:cNvPr id="191" name="Google Shape;191;p6"/>
                <p:cNvGrpSpPr/>
                <p:nvPr/>
              </p:nvGrpSpPr>
              <p:grpSpPr>
                <a:xfrm>
                  <a:off x="937154" y="372850"/>
                  <a:ext cx="2388760" cy="2388760"/>
                  <a:chOff x="937154" y="372850"/>
                  <a:chExt cx="2388760" cy="2388760"/>
                </a:xfrm>
              </p:grpSpPr>
              <p:sp>
                <p:nvSpPr>
                  <p:cNvPr id="192" name="Google Shape;192;p6"/>
                  <p:cNvSpPr/>
                  <p:nvPr/>
                </p:nvSpPr>
                <p:spPr>
                  <a:xfrm rot="-310527">
                    <a:off x="937154" y="372850"/>
                    <a:ext cx="2388760" cy="2388760"/>
                  </a:xfrm>
                  <a:prstGeom prst="ellipse">
                    <a:avLst/>
                  </a:prstGeom>
                  <a:gradFill>
                    <a:gsLst>
                      <a:gs pos="0">
                        <a:srgbClr val="00B0F0"/>
                      </a:gs>
                      <a:gs pos="100000">
                        <a:srgbClr val="0054D0"/>
                      </a:gs>
                    </a:gsLst>
                    <a:path path="circle">
                      <a:fillToRect l="50000" t="50000" r="50000" b="50000"/>
                    </a:path>
                    <a:tileRect/>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1">
                      <a:solidFill>
                        <a:srgbClr val="0070C0"/>
                      </a:solidFill>
                      <a:latin typeface="Calibri"/>
                      <a:ea typeface="Calibri"/>
                      <a:cs typeface="Calibri"/>
                      <a:sym typeface="Calibri"/>
                    </a:endParaRPr>
                  </a:p>
                </p:txBody>
              </p:sp>
              <p:sp>
                <p:nvSpPr>
                  <p:cNvPr id="193" name="Google Shape;193;p6"/>
                  <p:cNvSpPr/>
                  <p:nvPr/>
                </p:nvSpPr>
                <p:spPr>
                  <a:xfrm rot="21142933">
                    <a:off x="1087717" y="504189"/>
                    <a:ext cx="2062431" cy="1790691"/>
                  </a:xfrm>
                  <a:prstGeom prst="ellipse">
                    <a:avLst/>
                  </a:prstGeom>
                  <a:gradFill>
                    <a:gsLst>
                      <a:gs pos="0">
                        <a:srgbClr val="FFFFFF">
                          <a:alpha val="77647"/>
                        </a:srgbClr>
                      </a:gs>
                      <a:gs pos="67000">
                        <a:srgbClr val="D8D8D8">
                          <a:alpha val="0"/>
                        </a:srgbClr>
                      </a:gs>
                      <a:gs pos="100000">
                        <a:srgbClr val="D8D8D8">
                          <a:alpha val="0"/>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grpSp>
            <p:sp>
              <p:nvSpPr>
                <p:cNvPr id="194" name="Google Shape;194;p6"/>
                <p:cNvSpPr/>
                <p:nvPr/>
              </p:nvSpPr>
              <p:spPr>
                <a:xfrm rot="21289473">
                  <a:off x="1067470" y="1051448"/>
                  <a:ext cx="2104586" cy="1068966"/>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000" b="1" dirty="0">
                      <a:ea typeface="Impact"/>
                      <a:cs typeface="Impact"/>
                      <a:sym typeface="Impact"/>
                    </a:rPr>
                    <a:t>Distributive negotiation </a:t>
                  </a:r>
                  <a:endParaRPr sz="4000" b="1" dirty="0">
                    <a:ea typeface="Impact"/>
                    <a:cs typeface="Impact"/>
                    <a:sym typeface="Impact"/>
                  </a:endParaRPr>
                </a:p>
              </p:txBody>
            </p:sp>
          </p:grpSp>
          <p:sp>
            <p:nvSpPr>
              <p:cNvPr id="195" name="Google Shape;195;p6"/>
              <p:cNvSpPr/>
              <p:nvPr/>
            </p:nvSpPr>
            <p:spPr>
              <a:xfrm rot="20904910">
                <a:off x="929401" y="2988884"/>
                <a:ext cx="2840595" cy="908990"/>
              </a:xfrm>
              <a:prstGeom prst="ellipse">
                <a:avLst/>
              </a:prstGeom>
              <a:solidFill>
                <a:schemeClr val="bg1">
                  <a:lumMod val="85000"/>
                </a:schemeClr>
              </a:solidFill>
              <a:ln w="34925" cap="flat" cmpd="sng">
                <a:solidFill>
                  <a:srgbClr val="FFFFFF"/>
                </a:solidFill>
                <a:prstDash val="solid"/>
                <a:miter lim="800000"/>
                <a:headEnd type="none" w="sm" len="sm"/>
                <a:tailEnd type="none" w="sm" len="sm"/>
              </a:ln>
              <a:effectLst>
                <a:outerShdw blurRad="317500" algn="ctr">
                  <a:srgbClr val="000000">
                    <a:alpha val="4274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grpSp>
      </p:grpSp>
    </p:spTree>
    <p:extLst>
      <p:ext uri="{BB962C8B-B14F-4D97-AF65-F5344CB8AC3E}">
        <p14:creationId xmlns:p14="http://schemas.microsoft.com/office/powerpoint/2010/main" val="3450794704"/>
      </p:ext>
    </p:extLst>
  </p:cSld>
  <p:clrMapOvr>
    <a:masterClrMapping/>
  </p:clrMapOvr>
  <mc:AlternateContent xmlns:mc="http://schemas.openxmlformats.org/markup-compatibility/2006" xmlns:p14="http://schemas.microsoft.com/office/powerpoint/2010/main">
    <mc:Choice Requires="p14">
      <p:transition spd="slow" p14:dur="2000" advTm="7752"/>
    </mc:Choice>
    <mc:Fallback xmlns="">
      <p:transition spd="slow" advTm="7752"/>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699570" y="672840"/>
            <a:ext cx="5248675" cy="584775"/>
          </a:xfrm>
          <a:prstGeom prst="rect">
            <a:avLst/>
          </a:prstGeom>
          <a:noFill/>
        </p:spPr>
        <p:txBody>
          <a:bodyPr wrap="square" rtlCol="0">
            <a:spAutoFit/>
          </a:bodyPr>
          <a:lstStyle/>
          <a:p>
            <a:pPr algn="ctr" fontAlgn="base"/>
            <a:r>
              <a:rPr lang="en-US" sz="3200" b="1" i="0" dirty="0">
                <a:solidFill>
                  <a:schemeClr val="bg1"/>
                </a:solidFill>
                <a:effectLst/>
                <a:latin typeface="antonio-regular"/>
              </a:rPr>
              <a:t>Integrative Negotiation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9749"/>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2082475" y="2570739"/>
            <a:ext cx="8417320" cy="1631216"/>
          </a:xfrm>
          <a:prstGeom prst="rect">
            <a:avLst/>
          </a:prstGeom>
          <a:noFill/>
        </p:spPr>
        <p:txBody>
          <a:bodyPr wrap="square" rtlCol="0">
            <a:spAutoFit/>
          </a:bodyPr>
          <a:lstStyle/>
          <a:p>
            <a:pPr algn="ctr"/>
            <a:r>
              <a:rPr lang="en-US" sz="2000" b="0" i="0" dirty="0">
                <a:solidFill>
                  <a:srgbClr val="141414"/>
                </a:solidFill>
                <a:effectLst/>
                <a:latin typeface="Open Sans" panose="020B0606030504020204" pitchFamily="34" charset="0"/>
              </a:rPr>
              <a:t>Integrative negotiations need a more developed type of </a:t>
            </a:r>
            <a:r>
              <a:rPr lang="en-US" sz="2000" b="0" i="0" u="none" strike="noStrike" dirty="0">
                <a:solidFill>
                  <a:srgbClr val="0092DA"/>
                </a:solidFill>
                <a:effectLst/>
                <a:latin typeface="Open Sans" panose="020B0606030504020204" pitchFamily="34" charset="0"/>
                <a:hlinkClick r:id="rId2"/>
              </a:rPr>
              <a:t>business negotiation</a:t>
            </a:r>
            <a:r>
              <a:rPr lang="en-US" sz="2000" b="0" i="0" dirty="0">
                <a:solidFill>
                  <a:srgbClr val="141414"/>
                </a:solidFill>
                <a:effectLst/>
                <a:latin typeface="Open Sans" panose="020B0606030504020204" pitchFamily="34" charset="0"/>
              </a:rPr>
              <a:t> skills. For this reason, we typically start our </a:t>
            </a:r>
            <a:r>
              <a:rPr lang="en-US" sz="2000" b="0" i="0" u="none" strike="noStrike" dirty="0">
                <a:solidFill>
                  <a:srgbClr val="0092DA"/>
                </a:solidFill>
                <a:effectLst/>
                <a:latin typeface="Open Sans" panose="020B0606030504020204" pitchFamily="34" charset="0"/>
                <a:hlinkClick r:id="rId3"/>
              </a:rPr>
              <a:t>negotiation skills training</a:t>
            </a:r>
            <a:r>
              <a:rPr lang="en-US" sz="2000" b="0" i="0" dirty="0">
                <a:solidFill>
                  <a:srgbClr val="141414"/>
                </a:solidFill>
                <a:effectLst/>
                <a:latin typeface="Open Sans" panose="020B0606030504020204" pitchFamily="34" charset="0"/>
              </a:rPr>
              <a:t> with simple distributive bargaining role-plays. We then build up to more complex team-based integrative negotiation role-plays</a:t>
            </a:r>
            <a:endParaRPr lang="en-US" sz="20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258830775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699570" y="672840"/>
            <a:ext cx="5248675" cy="584775"/>
          </a:xfrm>
          <a:prstGeom prst="rect">
            <a:avLst/>
          </a:prstGeom>
          <a:noFill/>
        </p:spPr>
        <p:txBody>
          <a:bodyPr wrap="square" rtlCol="0">
            <a:spAutoFit/>
          </a:bodyPr>
          <a:lstStyle/>
          <a:p>
            <a:pPr algn="ctr" fontAlgn="base"/>
            <a:r>
              <a:rPr lang="en-US" sz="3200" b="1" i="0" dirty="0">
                <a:solidFill>
                  <a:schemeClr val="bg1"/>
                </a:solidFill>
                <a:effectLst/>
                <a:latin typeface="antonio-regular"/>
              </a:rPr>
              <a:t>Integrative Negotiation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9749"/>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80540" y="1930453"/>
            <a:ext cx="8880277" cy="3139321"/>
          </a:xfrm>
          <a:prstGeom prst="rect">
            <a:avLst/>
          </a:prstGeom>
          <a:noFill/>
        </p:spPr>
        <p:txBody>
          <a:bodyPr wrap="square" rtlCol="0">
            <a:spAutoFit/>
          </a:bodyPr>
          <a:lstStyle/>
          <a:p>
            <a:pPr algn="l" fontAlgn="base"/>
            <a:r>
              <a:rPr lang="en-US" sz="2200" b="0" i="0" dirty="0">
                <a:solidFill>
                  <a:srgbClr val="141414"/>
                </a:solidFill>
                <a:effectLst/>
                <a:latin typeface="Open Sans" panose="020B0606030504020204" pitchFamily="34" charset="0"/>
              </a:rPr>
              <a:t>In the real world of business, the results often tilt in favor of one side over the other. This is because it’s unlikely that both sides will come to the table at equal strength when talks begin.</a:t>
            </a:r>
          </a:p>
          <a:p>
            <a:pPr algn="l" fontAlgn="base"/>
            <a:endParaRPr lang="en-US" sz="2200" b="0" i="0" dirty="0">
              <a:solidFill>
                <a:srgbClr val="141414"/>
              </a:solidFill>
              <a:effectLst/>
              <a:latin typeface="Open Sans" panose="020B0606030504020204" pitchFamily="34" charset="0"/>
            </a:endParaRPr>
          </a:p>
          <a:p>
            <a:pPr algn="l" fontAlgn="base"/>
            <a:endParaRPr lang="en-US" sz="2200" b="0" i="0" dirty="0">
              <a:solidFill>
                <a:srgbClr val="141414"/>
              </a:solidFill>
              <a:effectLst/>
              <a:latin typeface="Open Sans" panose="020B0606030504020204" pitchFamily="34" charset="0"/>
            </a:endParaRPr>
          </a:p>
          <a:p>
            <a:pPr algn="l" fontAlgn="base"/>
            <a:r>
              <a:rPr lang="en-US" sz="2200" b="0" i="0" dirty="0">
                <a:solidFill>
                  <a:srgbClr val="141414"/>
                </a:solidFill>
                <a:effectLst/>
                <a:latin typeface="Open Sans" panose="020B0606030504020204" pitchFamily="34" charset="0"/>
              </a:rPr>
              <a:t>Nonetheless, there are many advantages when both teams take a cooperative approach. Skillful mutual problem-solving generally involves some form of making value-for-value concessions. This is usually in conjunction with creative problem-solving.</a:t>
            </a: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44773707"/>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699570" y="672840"/>
            <a:ext cx="5248675" cy="584775"/>
          </a:xfrm>
          <a:prstGeom prst="rect">
            <a:avLst/>
          </a:prstGeom>
          <a:noFill/>
        </p:spPr>
        <p:txBody>
          <a:bodyPr wrap="square" rtlCol="0">
            <a:spAutoFit/>
          </a:bodyPr>
          <a:lstStyle/>
          <a:p>
            <a:pPr algn="ctr" fontAlgn="base"/>
            <a:r>
              <a:rPr lang="en-US" sz="3200" b="1" i="0" dirty="0">
                <a:solidFill>
                  <a:schemeClr val="bg1"/>
                </a:solidFill>
                <a:effectLst/>
                <a:latin typeface="antonio-regular"/>
              </a:rPr>
              <a:t>Integrative Negotiation</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9749"/>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55861" y="2472394"/>
            <a:ext cx="8880277" cy="1938992"/>
          </a:xfrm>
          <a:prstGeom prst="rect">
            <a:avLst/>
          </a:prstGeom>
          <a:noFill/>
        </p:spPr>
        <p:txBody>
          <a:bodyPr wrap="square" rtlCol="0">
            <a:spAutoFit/>
          </a:bodyPr>
          <a:lstStyle/>
          <a:p>
            <a:pPr algn="ctr" fontAlgn="base"/>
            <a:r>
              <a:rPr lang="en-US" sz="2400" b="0" i="0" dirty="0">
                <a:solidFill>
                  <a:srgbClr val="141414"/>
                </a:solidFill>
                <a:effectLst/>
                <a:latin typeface="Open Sans" panose="020B0606030504020204" pitchFamily="34" charset="0"/>
              </a:rPr>
              <a:t>Generally, integrative negotiations are future-focused, with long-term relationships in mind. The aim of our </a:t>
            </a:r>
            <a:r>
              <a:rPr lang="en-US" sz="2400" b="1" i="1" u="none" strike="noStrike" dirty="0">
                <a:solidFill>
                  <a:srgbClr val="0092DA"/>
                </a:solidFill>
                <a:effectLst/>
                <a:latin typeface="Open Sans" panose="020B0606030504020204" pitchFamily="34" charset="0"/>
                <a:hlinkClick r:id="rId2"/>
              </a:rPr>
              <a:t>on-site negotiation training</a:t>
            </a:r>
            <a:r>
              <a:rPr lang="en-US" sz="2400" b="0" i="0" dirty="0">
                <a:solidFill>
                  <a:srgbClr val="141414"/>
                </a:solidFill>
                <a:effectLst/>
                <a:latin typeface="Open Sans" panose="020B0606030504020204" pitchFamily="34" charset="0"/>
              </a:rPr>
              <a:t> is to create ongoing mutual gains. This mutually beneficial type of negotiation outcome is often described as the </a:t>
            </a:r>
            <a:r>
              <a:rPr lang="en-US" sz="2400" b="0" i="0" u="none" strike="noStrike" dirty="0">
                <a:solidFill>
                  <a:srgbClr val="0092DA"/>
                </a:solidFill>
                <a:effectLst/>
                <a:latin typeface="Open Sans" panose="020B0606030504020204" pitchFamily="34" charset="0"/>
                <a:hlinkClick r:id="rId3" tooltip="win-win"/>
              </a:rPr>
              <a:t>win-win</a:t>
            </a:r>
            <a:r>
              <a:rPr lang="en-US" sz="2400" b="0" i="0" dirty="0">
                <a:solidFill>
                  <a:srgbClr val="141414"/>
                </a:solidFill>
                <a:effectLst/>
                <a:latin typeface="Open Sans" panose="020B0606030504020204" pitchFamily="34" charset="0"/>
              </a:rPr>
              <a:t> scenario.</a:t>
            </a:r>
            <a:endParaRPr lang="en-US" sz="2200" b="0" i="0" dirty="0">
              <a:solidFill>
                <a:srgbClr val="141414"/>
              </a:solidFill>
              <a:effectLst/>
              <a:latin typeface="Open Sans" panose="020B0606030504020204" pitchFamily="34"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8">
            <a:extLst>
              <a:ext uri="{96DAC541-7B7A-43D3-8B79-37D633B846F1}">
                <asvg:svgBlip xmlns:asvg="http://schemas.microsoft.com/office/drawing/2016/SVG/main" r:embed="rId9"/>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4092057642"/>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3858331"/>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978478" cy="523220"/>
          </a:xfrm>
          <a:prstGeom prst="rect">
            <a:avLst/>
          </a:prstGeom>
          <a:noFill/>
        </p:spPr>
        <p:txBody>
          <a:bodyPr wrap="square" rtlCol="0">
            <a:spAutoFit/>
          </a:bodyPr>
          <a:lstStyle/>
          <a:p>
            <a:pPr algn="l" fontAlgn="base"/>
            <a:r>
              <a:rPr lang="en-US" sz="2800" b="0" i="0" dirty="0">
                <a:solidFill>
                  <a:srgbClr val="1B1B1B"/>
                </a:solidFill>
                <a:effectLst/>
                <a:latin typeface="antonio-regular"/>
              </a:rPr>
              <a:t>Integrative Negotiation Basics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3477875"/>
          </a:xfrm>
          <a:prstGeom prst="rect">
            <a:avLst/>
          </a:prstGeom>
          <a:noFill/>
        </p:spPr>
        <p:txBody>
          <a:bodyPr wrap="square" rtlCol="0">
            <a:spAutoFit/>
          </a:bodyPr>
          <a:lstStyle/>
          <a:p>
            <a:pPr marL="342900" indent="-342900" algn="just" fontAlgn="base">
              <a:buFont typeface="Arial" panose="020B0604020202020204" pitchFamily="34" charset="0"/>
              <a:buChar char="•"/>
            </a:pPr>
            <a:r>
              <a:rPr lang="en-US" sz="2200" b="0" i="0" dirty="0">
                <a:solidFill>
                  <a:srgbClr val="141414"/>
                </a:solidFill>
                <a:effectLst/>
                <a:latin typeface="Open Sans" panose="020B0606030504020204" pitchFamily="34" charset="0"/>
              </a:rPr>
              <a:t>Multiple Issues – Integrative negotiations usually involve many issues that are up for discussion. Each side wants to get something of value while trading something of lesser value. In contrast, distributive negotiations generally revolve around the price or a single issue.</a:t>
            </a:r>
            <a:endParaRPr lang="ar-EG" sz="2200" b="0" i="0" dirty="0">
              <a:solidFill>
                <a:srgbClr val="141414"/>
              </a:solidFill>
              <a:effectLst/>
              <a:latin typeface="Open Sans" panose="020B0606030504020204" pitchFamily="34" charset="0"/>
            </a:endParaRPr>
          </a:p>
          <a:p>
            <a:pPr marL="342900" indent="-342900" algn="just" fontAlgn="base">
              <a:buFont typeface="Arial" panose="020B0604020202020204" pitchFamily="34" charset="0"/>
              <a:buChar char="•"/>
            </a:pPr>
            <a:r>
              <a:rPr lang="en-US" sz="2200" b="0" i="0" dirty="0">
                <a:solidFill>
                  <a:srgbClr val="141414"/>
                </a:solidFill>
                <a:effectLst/>
                <a:latin typeface="Open Sans" panose="020B0606030504020204" pitchFamily="34" charset="0"/>
              </a:rPr>
              <a:t>Sharing – To understand each other’s situation, both sides should share as much information as possible. This helps each side understand the other’s interests. You can’t solve a problem without knowing the parameters. Cooperation is essential.</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4" name="TextBox 3">
            <a:extLst>
              <a:ext uri="{FF2B5EF4-FFF2-40B4-BE49-F238E27FC236}">
                <a16:creationId xmlns:a16="http://schemas.microsoft.com/office/drawing/2014/main" id="{4D8FA471-2F25-39F3-6819-320417568D93}"/>
              </a:ext>
            </a:extLst>
          </p:cNvPr>
          <p:cNvSpPr txBox="1"/>
          <p:nvPr/>
        </p:nvSpPr>
        <p:spPr>
          <a:xfrm>
            <a:off x="3150823" y="6321753"/>
            <a:ext cx="6094324" cy="369332"/>
          </a:xfrm>
          <a:prstGeom prst="rect">
            <a:avLst/>
          </a:prstGeom>
          <a:noFill/>
        </p:spPr>
        <p:txBody>
          <a:bodyPr wrap="square">
            <a:spAutoFit/>
          </a:bodyPr>
          <a:lstStyle/>
          <a:p>
            <a:r>
              <a:rPr lang="en-US" dirty="0"/>
              <a:t>https://www.negotiations.com/articles/negotiation-types/</a:t>
            </a:r>
          </a:p>
        </p:txBody>
      </p:sp>
    </p:spTree>
    <p:extLst>
      <p:ext uri="{BB962C8B-B14F-4D97-AF65-F5344CB8AC3E}">
        <p14:creationId xmlns:p14="http://schemas.microsoft.com/office/powerpoint/2010/main" val="1524968870"/>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a:extLst>
              <a:ext uri="{FF2B5EF4-FFF2-40B4-BE49-F238E27FC236}">
                <a16:creationId xmlns:a16="http://schemas.microsoft.com/office/drawing/2014/main" id="{7A23C5C4-4FD9-93DE-9391-0CA92C90FFA6}"/>
              </a:ext>
            </a:extLst>
          </p:cNvPr>
          <p:cNvPicPr>
            <a:picLocks noGrp="1" noChangeAspect="1"/>
          </p:cNvPicPr>
          <p:nvPr>
            <p:ph type="pic" sz="quarter" idx="10"/>
          </p:nvPr>
        </p:nvPicPr>
        <p:blipFill>
          <a:blip r:embed="rId3">
            <a:extLst>
              <a:ext uri="{28A0092B-C50C-407E-A947-70E740481C1C}">
                <a14:useLocalDpi xmlns:a14="http://schemas.microsoft.com/office/drawing/2010/main" val="0"/>
              </a:ext>
            </a:extLst>
          </a:blip>
          <a:srcRect l="13924" r="13924"/>
          <a:stretch/>
        </p:blipFill>
        <p:spPr>
          <a:xfrm>
            <a:off x="2808" y="0"/>
            <a:ext cx="5547685" cy="5573488"/>
          </a:xfrm>
        </p:spPr>
      </p:pic>
      <p:sp>
        <p:nvSpPr>
          <p:cNvPr id="2" name="Right Triangle 1">
            <a:extLst>
              <a:ext uri="{FF2B5EF4-FFF2-40B4-BE49-F238E27FC236}">
                <a16:creationId xmlns:a16="http://schemas.microsoft.com/office/drawing/2014/main" id="{D52E2043-1E7F-4FB3-99FA-88B6CF1F2478}"/>
              </a:ext>
            </a:extLst>
          </p:cNvPr>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a:extLst>
              <a:ext uri="{FF2B5EF4-FFF2-40B4-BE49-F238E27FC236}">
                <a16:creationId xmlns:a16="http://schemas.microsoft.com/office/drawing/2014/main" id="{DEE0AF26-C85E-4AE1-9B7E-0A3454BF24BB}"/>
              </a:ext>
            </a:extLst>
          </p:cNvPr>
          <p:cNvSpPr/>
          <p:nvPr/>
        </p:nvSpPr>
        <p:spPr>
          <a:xfrm rot="16200000" flipV="1">
            <a:off x="-639822" y="3858331"/>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a:extLst>
              <a:ext uri="{FF2B5EF4-FFF2-40B4-BE49-F238E27FC236}">
                <a16:creationId xmlns:a16="http://schemas.microsoft.com/office/drawing/2014/main" id="{904B7CA6-23A4-2E24-5FFC-ECEA38831F6A}"/>
              </a:ext>
            </a:extLst>
          </p:cNvPr>
          <p:cNvSpPr txBox="1"/>
          <p:nvPr/>
        </p:nvSpPr>
        <p:spPr>
          <a:xfrm>
            <a:off x="4689259" y="1412953"/>
            <a:ext cx="4978478" cy="523220"/>
          </a:xfrm>
          <a:prstGeom prst="rect">
            <a:avLst/>
          </a:prstGeom>
          <a:noFill/>
        </p:spPr>
        <p:txBody>
          <a:bodyPr wrap="square" rtlCol="0">
            <a:spAutoFit/>
          </a:bodyPr>
          <a:lstStyle/>
          <a:p>
            <a:pPr algn="l" fontAlgn="base"/>
            <a:r>
              <a:rPr lang="en-US" sz="2800" b="0" i="0" dirty="0">
                <a:solidFill>
                  <a:srgbClr val="1B1B1B"/>
                </a:solidFill>
                <a:effectLst/>
                <a:latin typeface="antonio-regular"/>
              </a:rPr>
              <a:t>Integrative Negotiation Basics</a:t>
            </a:r>
          </a:p>
        </p:txBody>
      </p:sp>
      <p:sp>
        <p:nvSpPr>
          <p:cNvPr id="28" name="Rectangle 27">
            <a:extLst>
              <a:ext uri="{FF2B5EF4-FFF2-40B4-BE49-F238E27FC236}">
                <a16:creationId xmlns:a16="http://schemas.microsoft.com/office/drawing/2014/main" id="{35E30A49-6736-ECBA-A034-3B17B6F12642}"/>
              </a:ext>
            </a:extLst>
          </p:cNvPr>
          <p:cNvSpPr/>
          <p:nvPr/>
        </p:nvSpPr>
        <p:spPr>
          <a:xfrm>
            <a:off x="3150823" y="583447"/>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29" name="Picture 28">
            <a:extLst>
              <a:ext uri="{FF2B5EF4-FFF2-40B4-BE49-F238E27FC236}">
                <a16:creationId xmlns:a16="http://schemas.microsoft.com/office/drawing/2014/main" id="{778127ED-6700-AD6D-66AB-04E169E624AF}"/>
              </a:ext>
            </a:extLst>
          </p:cNvPr>
          <p:cNvPicPr>
            <a:picLocks noChangeAspect="1"/>
          </p:cNvPicPr>
          <p:nvPr/>
        </p:nvPicPr>
        <p:blipFill>
          <a:blip r:embed="rId4">
            <a:extLst>
              <a:ext uri="{28A0092B-C50C-407E-A947-70E740481C1C}">
                <a14:useLocalDpi xmlns:a14="http://schemas.microsoft.com/office/drawing/2010/main" val="0"/>
              </a:ext>
            </a:extLst>
          </a:blip>
          <a:srcRect/>
          <a:stretch/>
        </p:blipFill>
        <p:spPr>
          <a:xfrm>
            <a:off x="9932264" y="-372928"/>
            <a:ext cx="2036258" cy="1800993"/>
          </a:xfrm>
          <a:prstGeom prst="rect">
            <a:avLst/>
          </a:prstGeom>
        </p:spPr>
      </p:pic>
      <p:sp>
        <p:nvSpPr>
          <p:cNvPr id="31" name="TextBox 30">
            <a:extLst>
              <a:ext uri="{FF2B5EF4-FFF2-40B4-BE49-F238E27FC236}">
                <a16:creationId xmlns:a16="http://schemas.microsoft.com/office/drawing/2014/main" id="{4527402C-3F97-690D-9C20-A459E375AEB7}"/>
              </a:ext>
            </a:extLst>
          </p:cNvPr>
          <p:cNvSpPr txBox="1"/>
          <p:nvPr/>
        </p:nvSpPr>
        <p:spPr>
          <a:xfrm>
            <a:off x="3598250" y="2495028"/>
            <a:ext cx="8417320" cy="2800767"/>
          </a:xfrm>
          <a:prstGeom prst="rect">
            <a:avLst/>
          </a:prstGeom>
          <a:noFill/>
        </p:spPr>
        <p:txBody>
          <a:bodyPr wrap="square" rtlCol="0">
            <a:spAutoFit/>
          </a:bodyPr>
          <a:lstStyle/>
          <a:p>
            <a:pPr marL="342900" indent="-342900" algn="just" fontAlgn="base">
              <a:buFont typeface="Arial" panose="020B0604020202020204" pitchFamily="34" charset="0"/>
              <a:buChar char="•"/>
            </a:pPr>
            <a:r>
              <a:rPr lang="en-US" sz="2200" b="0" i="0" dirty="0">
                <a:solidFill>
                  <a:srgbClr val="141414"/>
                </a:solidFill>
                <a:effectLst/>
                <a:latin typeface="Open Sans" panose="020B0606030504020204" pitchFamily="34" charset="0"/>
              </a:rPr>
              <a:t>Problem Solving – Find solutions to each other’s problems. For example, offer something valuable to the other side that is of lesser value to you. If you can make this trade while realizing your goal, you have integrated your problems into a positive solution.</a:t>
            </a:r>
            <a:endParaRPr lang="ar-EG" sz="2200" b="0" i="0" dirty="0">
              <a:solidFill>
                <a:srgbClr val="141414"/>
              </a:solidFill>
              <a:effectLst/>
              <a:latin typeface="Open Sans" panose="020B0606030504020204" pitchFamily="34" charset="0"/>
            </a:endParaRPr>
          </a:p>
          <a:p>
            <a:pPr marL="342900" indent="-342900" algn="just" fontAlgn="base">
              <a:buFont typeface="Arial" panose="020B0604020202020204" pitchFamily="34" charset="0"/>
              <a:buChar char="•"/>
            </a:pPr>
            <a:r>
              <a:rPr lang="en-US" sz="2200" b="0" i="0" dirty="0">
                <a:solidFill>
                  <a:srgbClr val="141414"/>
                </a:solidFill>
                <a:effectLst/>
                <a:latin typeface="Open Sans" panose="020B0606030504020204" pitchFamily="34" charset="0"/>
              </a:rPr>
              <a:t>Bridge Building – More and more businesses are engaging in long-term relationships. Relationships offer greater security and the promise of future success.</a:t>
            </a:r>
          </a:p>
        </p:txBody>
      </p:sp>
      <p:sp>
        <p:nvSpPr>
          <p:cNvPr id="32" name="Rectangle 31">
            <a:extLst>
              <a:ext uri="{FF2B5EF4-FFF2-40B4-BE49-F238E27FC236}">
                <a16:creationId xmlns:a16="http://schemas.microsoft.com/office/drawing/2014/main" id="{6FE380F3-A68B-26EA-9084-2C15BB9E43F9}"/>
              </a:ext>
            </a:extLst>
          </p:cNvPr>
          <p:cNvSpPr/>
          <p:nvPr/>
        </p:nvSpPr>
        <p:spPr>
          <a:xfrm>
            <a:off x="3386537" y="1335074"/>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a:ea typeface="Roboto Light" panose="02000000000000000000" pitchFamily="2" charset="0"/>
            </a:endParaRPr>
          </a:p>
        </p:txBody>
      </p:sp>
      <p:pic>
        <p:nvPicPr>
          <p:cNvPr id="36" name="Graphic 35">
            <a:extLst>
              <a:ext uri="{FF2B5EF4-FFF2-40B4-BE49-F238E27FC236}">
                <a16:creationId xmlns:a16="http://schemas.microsoft.com/office/drawing/2014/main" id="{D093BAF8-7BD7-E8F7-8798-6C01339128AB}"/>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7" name="Graphic 36">
            <a:extLst>
              <a:ext uri="{FF2B5EF4-FFF2-40B4-BE49-F238E27FC236}">
                <a16:creationId xmlns:a16="http://schemas.microsoft.com/office/drawing/2014/main" id="{C2BDC60B-9FFF-D670-F0A7-0FBAF64501C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4" name="TextBox 3">
            <a:extLst>
              <a:ext uri="{FF2B5EF4-FFF2-40B4-BE49-F238E27FC236}">
                <a16:creationId xmlns:a16="http://schemas.microsoft.com/office/drawing/2014/main" id="{4D8FA471-2F25-39F3-6819-320417568D93}"/>
              </a:ext>
            </a:extLst>
          </p:cNvPr>
          <p:cNvSpPr txBox="1"/>
          <p:nvPr/>
        </p:nvSpPr>
        <p:spPr>
          <a:xfrm>
            <a:off x="3150823" y="6321753"/>
            <a:ext cx="6094324" cy="369332"/>
          </a:xfrm>
          <a:prstGeom prst="rect">
            <a:avLst/>
          </a:prstGeom>
          <a:noFill/>
        </p:spPr>
        <p:txBody>
          <a:bodyPr wrap="square">
            <a:spAutoFit/>
          </a:bodyPr>
          <a:lstStyle/>
          <a:p>
            <a:r>
              <a:rPr lang="en-US" dirty="0"/>
              <a:t>https://www.negotiations.com/articles/negotiation-types/</a:t>
            </a:r>
          </a:p>
        </p:txBody>
      </p:sp>
    </p:spTree>
    <p:extLst>
      <p:ext uri="{BB962C8B-B14F-4D97-AF65-F5344CB8AC3E}">
        <p14:creationId xmlns:p14="http://schemas.microsoft.com/office/powerpoint/2010/main" val="297999398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0" i="0" dirty="0">
                <a:solidFill>
                  <a:srgbClr val="141414"/>
                </a:solidFill>
                <a:effectLst/>
                <a:latin typeface="Open Sans" panose="020B0606030504020204" pitchFamily="34" charset="0"/>
              </a:rPr>
              <a:t>We often use the two types of negotiation mentioned above in our business and personal lives. Sometimes, these two usually distinct forms of negotiation can even overlap. By understanding these negotiating types, we can be better prepared in different situations.</a:t>
            </a: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16707990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endParaRPr lang="en-US" b="0" i="0" dirty="0">
              <a:solidFill>
                <a:srgbClr val="555555"/>
              </a:solidFill>
              <a:effectLst/>
              <a:latin typeface="Open Sans" panose="020B0606030504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9D6470F5-83EA-CA8A-A5A2-5E30CB0BE739}"/>
              </a:ext>
            </a:extLst>
          </p:cNvPr>
          <p:cNvSpPr txBox="1"/>
          <p:nvPr/>
        </p:nvSpPr>
        <p:spPr>
          <a:xfrm>
            <a:off x="3584087" y="657353"/>
            <a:ext cx="4027470" cy="461665"/>
          </a:xfrm>
          <a:prstGeom prst="rect">
            <a:avLst/>
          </a:prstGeom>
          <a:noFill/>
        </p:spPr>
        <p:txBody>
          <a:bodyPr wrap="square">
            <a:spAutoFit/>
          </a:bodyPr>
          <a:lstStyle/>
          <a:p>
            <a:pPr algn="ctr"/>
            <a:r>
              <a:rPr lang="en-US" sz="2400" b="1" dirty="0">
                <a:solidFill>
                  <a:srgbClr val="4D5156"/>
                </a:solidFill>
                <a:latin typeface="Google Sans"/>
              </a:rPr>
              <a:t>Negotiation Types</a:t>
            </a:r>
            <a:endParaRPr lang="en-US" sz="2400" b="1" dirty="0"/>
          </a:p>
        </p:txBody>
      </p:sp>
      <p:pic>
        <p:nvPicPr>
          <p:cNvPr id="2" name="Picture 2">
            <a:extLst>
              <a:ext uri="{FF2B5EF4-FFF2-40B4-BE49-F238E27FC236}">
                <a16:creationId xmlns:a16="http://schemas.microsoft.com/office/drawing/2014/main" id="{C6CACA8F-3244-5740-B7A4-718937946A13}"/>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590531" y="1229752"/>
            <a:ext cx="11010938" cy="4662102"/>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3420181870"/>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9D6470F5-83EA-CA8A-A5A2-5E30CB0BE739}"/>
              </a:ext>
            </a:extLst>
          </p:cNvPr>
          <p:cNvSpPr txBox="1"/>
          <p:nvPr/>
        </p:nvSpPr>
        <p:spPr>
          <a:xfrm>
            <a:off x="3584087" y="657353"/>
            <a:ext cx="4027470" cy="461665"/>
          </a:xfrm>
          <a:prstGeom prst="rect">
            <a:avLst/>
          </a:prstGeom>
          <a:noFill/>
        </p:spPr>
        <p:txBody>
          <a:bodyPr wrap="square">
            <a:spAutoFit/>
          </a:bodyPr>
          <a:lstStyle/>
          <a:p>
            <a:pPr algn="ctr"/>
            <a:r>
              <a:rPr lang="en-US" sz="2400" b="1" dirty="0">
                <a:solidFill>
                  <a:srgbClr val="4D5156"/>
                </a:solidFill>
                <a:latin typeface="Google Sans"/>
              </a:rPr>
              <a:t>Negotiation Types</a:t>
            </a:r>
            <a:endParaRPr lang="en-US" sz="2400" b="1" dirty="0"/>
          </a:p>
        </p:txBody>
      </p:sp>
      <p:pic>
        <p:nvPicPr>
          <p:cNvPr id="4" name="Picture 2">
            <a:extLst>
              <a:ext uri="{FF2B5EF4-FFF2-40B4-BE49-F238E27FC236}">
                <a16:creationId xmlns:a16="http://schemas.microsoft.com/office/drawing/2014/main" id="{2AA282C0-A8F2-8A91-85C4-E59A2572517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30629" y="1276212"/>
            <a:ext cx="11815511" cy="4458656"/>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539459362"/>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pic>
        <p:nvPicPr>
          <p:cNvPr id="177" name="Google Shape;177;p6"/>
          <p:cNvPicPr preferRelativeResize="0"/>
          <p:nvPr/>
        </p:nvPicPr>
        <p:blipFill rotWithShape="1">
          <a:blip r:embed="rId3">
            <a:alphaModFix/>
          </a:blip>
          <a:srcRect b="52027"/>
          <a:stretch/>
        </p:blipFill>
        <p:spPr>
          <a:xfrm>
            <a:off x="4037567" y="4509573"/>
            <a:ext cx="4209421" cy="2368306"/>
          </a:xfrm>
          <a:prstGeom prst="rect">
            <a:avLst/>
          </a:prstGeom>
          <a:noFill/>
          <a:ln>
            <a:noFill/>
          </a:ln>
        </p:spPr>
      </p:pic>
      <p:grpSp>
        <p:nvGrpSpPr>
          <p:cNvPr id="178" name="Google Shape;178;p6"/>
          <p:cNvGrpSpPr/>
          <p:nvPr/>
        </p:nvGrpSpPr>
        <p:grpSpPr>
          <a:xfrm rot="-814666">
            <a:off x="7061990" y="1521529"/>
            <a:ext cx="3986937" cy="3667717"/>
            <a:chOff x="5285892" y="401228"/>
            <a:chExt cx="3260219" cy="3504844"/>
          </a:xfrm>
        </p:grpSpPr>
        <p:sp>
          <p:nvSpPr>
            <p:cNvPr id="179" name="Google Shape;179;p6"/>
            <p:cNvSpPr/>
            <p:nvPr/>
          </p:nvSpPr>
          <p:spPr>
            <a:xfrm rot="235593">
              <a:off x="5285892" y="3127648"/>
              <a:ext cx="2352803" cy="491122"/>
            </a:xfrm>
            <a:prstGeom prst="ellipse">
              <a:avLst/>
            </a:prstGeom>
            <a:gradFill>
              <a:gsLst>
                <a:gs pos="0">
                  <a:srgbClr val="7F7F7F">
                    <a:alpha val="0"/>
                  </a:srgbClr>
                </a:gs>
                <a:gs pos="100000">
                  <a:srgbClr val="FFFFFF">
                    <a:alpha val="0"/>
                  </a:srgbClr>
                </a:gs>
              </a:gsLst>
              <a:path path="circle">
                <a:fillToRect l="50000" t="50000" r="50000" b="50000"/>
              </a:path>
              <a:tileRect/>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rgbClr val="FFFFFF"/>
                </a:solidFill>
                <a:latin typeface="Calibri"/>
                <a:ea typeface="Calibri"/>
                <a:cs typeface="Calibri"/>
                <a:sym typeface="Calibri"/>
              </a:endParaRPr>
            </a:p>
          </p:txBody>
        </p:sp>
        <p:sp>
          <p:nvSpPr>
            <p:cNvPr id="180" name="Google Shape;180;p6"/>
            <p:cNvSpPr/>
            <p:nvPr/>
          </p:nvSpPr>
          <p:spPr>
            <a:xfrm rot="686020">
              <a:off x="5895181" y="2415490"/>
              <a:ext cx="2333625" cy="664224"/>
            </a:xfrm>
            <a:prstGeom prst="ellipse">
              <a:avLst/>
            </a:prstGeom>
            <a:gradFill>
              <a:gsLst>
                <a:gs pos="0">
                  <a:srgbClr val="7F7F7F"/>
                </a:gs>
                <a:gs pos="100000">
                  <a:srgbClr val="FFFFFF">
                    <a:alpha val="0"/>
                  </a:srgbClr>
                </a:gs>
              </a:gsLst>
              <a:path path="circle">
                <a:fillToRect l="50000" t="50000" r="50000" b="50000"/>
              </a:path>
              <a:tileRect/>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chemeClr val="lt1"/>
                </a:solidFill>
                <a:latin typeface="Calibri"/>
                <a:ea typeface="Calibri"/>
                <a:cs typeface="Calibri"/>
                <a:sym typeface="Calibri"/>
              </a:endParaRPr>
            </a:p>
          </p:txBody>
        </p:sp>
        <p:grpSp>
          <p:nvGrpSpPr>
            <p:cNvPr id="181" name="Google Shape;181;p6"/>
            <p:cNvGrpSpPr/>
            <p:nvPr/>
          </p:nvGrpSpPr>
          <p:grpSpPr>
            <a:xfrm rot="366406">
              <a:off x="5748439" y="401228"/>
              <a:ext cx="2797672" cy="2388760"/>
              <a:chOff x="3187519" y="167874"/>
              <a:chExt cx="2797672" cy="2388760"/>
            </a:xfrm>
          </p:grpSpPr>
          <p:grpSp>
            <p:nvGrpSpPr>
              <p:cNvPr id="182" name="Google Shape;182;p6"/>
              <p:cNvGrpSpPr/>
              <p:nvPr/>
            </p:nvGrpSpPr>
            <p:grpSpPr>
              <a:xfrm>
                <a:off x="3187519" y="167874"/>
                <a:ext cx="2797672" cy="2388760"/>
                <a:chOff x="3187519" y="167874"/>
                <a:chExt cx="2797672" cy="2388760"/>
              </a:xfrm>
            </p:grpSpPr>
            <p:sp>
              <p:nvSpPr>
                <p:cNvPr id="183" name="Google Shape;183;p6"/>
                <p:cNvSpPr/>
                <p:nvPr/>
              </p:nvSpPr>
              <p:spPr>
                <a:xfrm rot="427788" flipH="1">
                  <a:off x="3187519" y="167874"/>
                  <a:ext cx="2797672" cy="2388760"/>
                </a:xfrm>
                <a:prstGeom prst="ellipse">
                  <a:avLst/>
                </a:prstGeom>
                <a:gradFill>
                  <a:gsLst>
                    <a:gs pos="0">
                      <a:srgbClr val="FFFF00"/>
                    </a:gs>
                    <a:gs pos="3300">
                      <a:srgbClr val="FFFF00"/>
                    </a:gs>
                    <a:gs pos="100000">
                      <a:srgbClr val="FFC000"/>
                    </a:gs>
                  </a:gsLst>
                  <a:path path="circle">
                    <a:fillToRect l="50000" t="50000" r="50000" b="50000"/>
                  </a:path>
                  <a:tileRect/>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1">
                    <a:solidFill>
                      <a:srgbClr val="0070C0"/>
                    </a:solidFill>
                    <a:latin typeface="Calibri"/>
                    <a:ea typeface="Calibri"/>
                    <a:cs typeface="Calibri"/>
                    <a:sym typeface="Calibri"/>
                  </a:endParaRPr>
                </a:p>
              </p:txBody>
            </p:sp>
            <p:sp>
              <p:nvSpPr>
                <p:cNvPr id="184" name="Google Shape;184;p6"/>
                <p:cNvSpPr/>
                <p:nvPr/>
              </p:nvSpPr>
              <p:spPr>
                <a:xfrm rot="574328" flipH="1">
                  <a:off x="3788901" y="375878"/>
                  <a:ext cx="2062431" cy="1790691"/>
                </a:xfrm>
                <a:prstGeom prst="ellipse">
                  <a:avLst/>
                </a:prstGeom>
                <a:gradFill>
                  <a:gsLst>
                    <a:gs pos="0">
                      <a:srgbClr val="FFFFFF">
                        <a:alpha val="77647"/>
                      </a:srgbClr>
                    </a:gs>
                    <a:gs pos="67000">
                      <a:srgbClr val="D8D8D8">
                        <a:alpha val="0"/>
                      </a:srgbClr>
                    </a:gs>
                    <a:gs pos="100000">
                      <a:srgbClr val="D8D8D8">
                        <a:alpha val="0"/>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chemeClr val="lt1"/>
                    </a:solidFill>
                    <a:latin typeface="Calibri"/>
                    <a:ea typeface="Calibri"/>
                    <a:cs typeface="Calibri"/>
                    <a:sym typeface="Calibri"/>
                  </a:endParaRPr>
                </a:p>
              </p:txBody>
            </p:sp>
          </p:grpSp>
          <p:sp>
            <p:nvSpPr>
              <p:cNvPr id="185" name="Google Shape;185;p6"/>
              <p:cNvSpPr/>
              <p:nvPr/>
            </p:nvSpPr>
            <p:spPr>
              <a:xfrm rot="448260" flipH="1">
                <a:off x="3561824" y="495738"/>
                <a:ext cx="2146884" cy="1676383"/>
              </a:xfrm>
              <a:prstGeom prst="rect">
                <a:avLst/>
              </a:prstGeom>
              <a:noFill/>
              <a:ln>
                <a:noFill/>
              </a:ln>
            </p:spPr>
            <p:txBody>
              <a:bodyPr spcFirstLastPara="1" wrap="square" lIns="91425" tIns="45700" rIns="91425" bIns="45700" anchor="t" anchorCtr="0">
                <a:spAutoFit/>
              </a:bodyPr>
              <a:lstStyle/>
              <a:p>
                <a:pPr algn="ctr" fontAlgn="base"/>
                <a:r>
                  <a:rPr lang="en-US" sz="3600" b="1" i="0" dirty="0">
                    <a:solidFill>
                      <a:srgbClr val="1B1B1B"/>
                    </a:solidFill>
                    <a:effectLst/>
                    <a:latin typeface="antonio-regular"/>
                  </a:rPr>
                  <a:t>The Influencing Process</a:t>
                </a:r>
              </a:p>
            </p:txBody>
          </p:sp>
        </p:grpSp>
        <p:sp>
          <p:nvSpPr>
            <p:cNvPr id="186" name="Google Shape;186;p6"/>
            <p:cNvSpPr/>
            <p:nvPr/>
          </p:nvSpPr>
          <p:spPr>
            <a:xfrm rot="814666">
              <a:off x="5496204" y="2997082"/>
              <a:ext cx="2840595" cy="908990"/>
            </a:xfrm>
            <a:prstGeom prst="ellipse">
              <a:avLst/>
            </a:prstGeom>
            <a:solidFill>
              <a:schemeClr val="bg1">
                <a:lumMod val="85000"/>
              </a:schemeClr>
            </a:solidFill>
            <a:ln w="34925" cap="flat" cmpd="sng">
              <a:solidFill>
                <a:srgbClr val="FFFFFF"/>
              </a:solidFill>
              <a:prstDash val="solid"/>
              <a:miter lim="800000"/>
              <a:headEnd type="none" w="sm" len="sm"/>
              <a:tailEnd type="none" w="sm" len="sm"/>
            </a:ln>
            <a:effectLst>
              <a:outerShdw blurRad="317500" algn="ctr">
                <a:srgbClr val="000000">
                  <a:alpha val="4274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grpSp>
      <p:grpSp>
        <p:nvGrpSpPr>
          <p:cNvPr id="187" name="Google Shape;187;p6"/>
          <p:cNvGrpSpPr/>
          <p:nvPr/>
        </p:nvGrpSpPr>
        <p:grpSpPr>
          <a:xfrm rot="695090">
            <a:off x="1911297" y="639135"/>
            <a:ext cx="4238693" cy="4360637"/>
            <a:chOff x="549907" y="496585"/>
            <a:chExt cx="2840595" cy="3522272"/>
          </a:xfrm>
        </p:grpSpPr>
        <p:sp>
          <p:nvSpPr>
            <p:cNvPr id="188" name="Google Shape;188;p6"/>
            <p:cNvSpPr/>
            <p:nvPr/>
          </p:nvSpPr>
          <p:spPr>
            <a:xfrm rot="-641702">
              <a:off x="742841" y="2408382"/>
              <a:ext cx="2333625" cy="664224"/>
            </a:xfrm>
            <a:prstGeom prst="ellipse">
              <a:avLst/>
            </a:prstGeom>
            <a:gradFill>
              <a:gsLst>
                <a:gs pos="0">
                  <a:srgbClr val="7F7F7F"/>
                </a:gs>
                <a:gs pos="100000">
                  <a:srgbClr val="FFFFFF">
                    <a:alpha val="0"/>
                  </a:srgbClr>
                </a:gs>
              </a:gsLst>
              <a:path path="circle">
                <a:fillToRect l="50000" t="50000" r="50000" b="50000"/>
              </a:path>
              <a:tileRect/>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chemeClr val="lt1"/>
                </a:solidFill>
                <a:latin typeface="Calibri"/>
                <a:ea typeface="Calibri"/>
                <a:cs typeface="Calibri"/>
                <a:sym typeface="Calibri"/>
              </a:endParaRPr>
            </a:p>
          </p:txBody>
        </p:sp>
        <p:grpSp>
          <p:nvGrpSpPr>
            <p:cNvPr id="189" name="Google Shape;189;p6"/>
            <p:cNvGrpSpPr/>
            <p:nvPr/>
          </p:nvGrpSpPr>
          <p:grpSpPr>
            <a:xfrm>
              <a:off x="549907" y="496585"/>
              <a:ext cx="2840595" cy="3522272"/>
              <a:chOff x="929401" y="375602"/>
              <a:chExt cx="2840595" cy="3522272"/>
            </a:xfrm>
          </p:grpSpPr>
          <p:grpSp>
            <p:nvGrpSpPr>
              <p:cNvPr id="190" name="Google Shape;190;p6"/>
              <p:cNvGrpSpPr/>
              <p:nvPr/>
            </p:nvGrpSpPr>
            <p:grpSpPr>
              <a:xfrm rot="-384563">
                <a:off x="937559" y="375602"/>
                <a:ext cx="2388760" cy="2388760"/>
                <a:chOff x="937154" y="372850"/>
                <a:chExt cx="2388760" cy="2388760"/>
              </a:xfrm>
            </p:grpSpPr>
            <p:grpSp>
              <p:nvGrpSpPr>
                <p:cNvPr id="191" name="Google Shape;191;p6"/>
                <p:cNvGrpSpPr/>
                <p:nvPr/>
              </p:nvGrpSpPr>
              <p:grpSpPr>
                <a:xfrm>
                  <a:off x="937154" y="372850"/>
                  <a:ext cx="2388760" cy="2388760"/>
                  <a:chOff x="937154" y="372850"/>
                  <a:chExt cx="2388760" cy="2388760"/>
                </a:xfrm>
              </p:grpSpPr>
              <p:sp>
                <p:nvSpPr>
                  <p:cNvPr id="192" name="Google Shape;192;p6"/>
                  <p:cNvSpPr/>
                  <p:nvPr/>
                </p:nvSpPr>
                <p:spPr>
                  <a:xfrm rot="-310527">
                    <a:off x="937154" y="372850"/>
                    <a:ext cx="2388760" cy="2388760"/>
                  </a:xfrm>
                  <a:prstGeom prst="ellipse">
                    <a:avLst/>
                  </a:prstGeom>
                  <a:gradFill>
                    <a:gsLst>
                      <a:gs pos="0">
                        <a:srgbClr val="00B0F0"/>
                      </a:gs>
                      <a:gs pos="100000">
                        <a:srgbClr val="0054D0"/>
                      </a:gs>
                    </a:gsLst>
                    <a:path path="circle">
                      <a:fillToRect l="50000" t="50000" r="50000" b="50000"/>
                    </a:path>
                    <a:tileRect/>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1">
                      <a:solidFill>
                        <a:srgbClr val="0070C0"/>
                      </a:solidFill>
                      <a:latin typeface="Calibri"/>
                      <a:ea typeface="Calibri"/>
                      <a:cs typeface="Calibri"/>
                      <a:sym typeface="Calibri"/>
                    </a:endParaRPr>
                  </a:p>
                </p:txBody>
              </p:sp>
              <p:sp>
                <p:nvSpPr>
                  <p:cNvPr id="193" name="Google Shape;193;p6"/>
                  <p:cNvSpPr/>
                  <p:nvPr/>
                </p:nvSpPr>
                <p:spPr>
                  <a:xfrm rot="21142933">
                    <a:off x="1087717" y="504189"/>
                    <a:ext cx="2062431" cy="1790691"/>
                  </a:xfrm>
                  <a:prstGeom prst="ellipse">
                    <a:avLst/>
                  </a:prstGeom>
                  <a:gradFill>
                    <a:gsLst>
                      <a:gs pos="0">
                        <a:srgbClr val="FFFFFF">
                          <a:alpha val="77647"/>
                        </a:srgbClr>
                      </a:gs>
                      <a:gs pos="67000">
                        <a:srgbClr val="D8D8D8">
                          <a:alpha val="0"/>
                        </a:srgbClr>
                      </a:gs>
                      <a:gs pos="100000">
                        <a:srgbClr val="D8D8D8">
                          <a:alpha val="0"/>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grpSp>
            <p:sp>
              <p:nvSpPr>
                <p:cNvPr id="194" name="Google Shape;194;p6"/>
                <p:cNvSpPr/>
                <p:nvPr/>
              </p:nvSpPr>
              <p:spPr>
                <a:xfrm rot="21289473">
                  <a:off x="1030247" y="752642"/>
                  <a:ext cx="2104586" cy="1566174"/>
                </a:xfrm>
                <a:prstGeom prst="rect">
                  <a:avLst/>
                </a:prstGeom>
                <a:noFill/>
                <a:ln>
                  <a:noFill/>
                </a:ln>
              </p:spPr>
              <p:txBody>
                <a:bodyPr spcFirstLastPara="1" wrap="square" lIns="91425" tIns="45700" rIns="91425" bIns="45700" anchor="t" anchorCtr="0">
                  <a:spAutoFit/>
                </a:bodyPr>
                <a:lstStyle/>
                <a:p>
                  <a:pPr marL="0" marR="0" lvl="0" indent="0" algn="ctr" rtl="0">
                    <a:spcBef>
                      <a:spcPts val="0"/>
                    </a:spcBef>
                    <a:spcAft>
                      <a:spcPts val="0"/>
                    </a:spcAft>
                    <a:buNone/>
                  </a:pPr>
                  <a:r>
                    <a:rPr lang="en-US" sz="4000" b="1" dirty="0">
                      <a:ea typeface="Impact"/>
                      <a:cs typeface="Impact"/>
                      <a:sym typeface="Impact"/>
                    </a:rPr>
                    <a:t>The Negotiation Process</a:t>
                  </a:r>
                  <a:endParaRPr sz="4000" b="1" dirty="0">
                    <a:ea typeface="Impact"/>
                    <a:cs typeface="Impact"/>
                    <a:sym typeface="Impact"/>
                  </a:endParaRPr>
                </a:p>
              </p:txBody>
            </p:sp>
          </p:grpSp>
          <p:sp>
            <p:nvSpPr>
              <p:cNvPr id="195" name="Google Shape;195;p6"/>
              <p:cNvSpPr/>
              <p:nvPr/>
            </p:nvSpPr>
            <p:spPr>
              <a:xfrm rot="20904910">
                <a:off x="929401" y="2988884"/>
                <a:ext cx="2840595" cy="908990"/>
              </a:xfrm>
              <a:prstGeom prst="ellipse">
                <a:avLst/>
              </a:prstGeom>
              <a:solidFill>
                <a:schemeClr val="bg1">
                  <a:lumMod val="85000"/>
                </a:schemeClr>
              </a:solidFill>
              <a:ln w="34925" cap="flat" cmpd="sng">
                <a:solidFill>
                  <a:srgbClr val="FFFFFF"/>
                </a:solidFill>
                <a:prstDash val="solid"/>
                <a:miter lim="800000"/>
                <a:headEnd type="none" w="sm" len="sm"/>
                <a:tailEnd type="none" w="sm" len="sm"/>
              </a:ln>
              <a:effectLst>
                <a:outerShdw blurRad="317500" algn="ctr">
                  <a:srgbClr val="000000">
                    <a:alpha val="4274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grpSp>
      </p:grpSp>
    </p:spTree>
    <p:extLst>
      <p:ext uri="{BB962C8B-B14F-4D97-AF65-F5344CB8AC3E}">
        <p14:creationId xmlns:p14="http://schemas.microsoft.com/office/powerpoint/2010/main" val="1425452430"/>
      </p:ext>
    </p:extLst>
  </p:cSld>
  <p:clrMapOvr>
    <a:masterClrMapping/>
  </p:clrMapOvr>
  <mc:AlternateContent xmlns:mc="http://schemas.openxmlformats.org/markup-compatibility/2006" xmlns:p14="http://schemas.microsoft.com/office/powerpoint/2010/main">
    <mc:Choice Requires="p14">
      <p:transition spd="slow" p14:dur="2000" advTm="7752"/>
    </mc:Choice>
    <mc:Fallback xmlns="">
      <p:transition spd="slow" advTm="7752"/>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l"/>
            <a:r>
              <a:rPr lang="en-US" b="0" i="0" dirty="0">
                <a:solidFill>
                  <a:srgbClr val="555555"/>
                </a:solidFill>
                <a:effectLst/>
                <a:latin typeface="Open Sans" panose="020B0606030504020204" pitchFamily="34" charset="0"/>
              </a:rPr>
              <a:t>Most often, negotiation is a process that involves many unique elements and aspects of consideration. In business fields, the </a:t>
            </a:r>
            <a:r>
              <a:rPr lang="en-US" b="1" i="0" dirty="0">
                <a:solidFill>
                  <a:srgbClr val="555555"/>
                </a:solidFill>
                <a:effectLst/>
                <a:latin typeface="Open Sans" panose="020B0606030504020204" pitchFamily="34" charset="0"/>
              </a:rPr>
              <a:t>negotiation process</a:t>
            </a:r>
            <a:r>
              <a:rPr lang="en-US" b="0" i="0" dirty="0">
                <a:solidFill>
                  <a:srgbClr val="555555"/>
                </a:solidFill>
                <a:effectLst/>
                <a:latin typeface="Open Sans" panose="020B0606030504020204" pitchFamily="34" charset="0"/>
              </a:rPr>
              <a:t> must account for internal factors, such as people (workers), equipment, procedures, and external business ventures, including the economic climate, market competition, and interests of business partners and shareholders. When utilizing the negotiation process, all parties must consider the consequences of their choices and determine the best possible outcomes to present to other negotiating parties before a final decision is reached.</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9D6470F5-83EA-CA8A-A5A2-5E30CB0BE739}"/>
              </a:ext>
            </a:extLst>
          </p:cNvPr>
          <p:cNvSpPr txBox="1"/>
          <p:nvPr/>
        </p:nvSpPr>
        <p:spPr>
          <a:xfrm>
            <a:off x="3584087" y="657353"/>
            <a:ext cx="4027470" cy="461665"/>
          </a:xfrm>
          <a:prstGeom prst="rect">
            <a:avLst/>
          </a:prstGeom>
          <a:noFill/>
        </p:spPr>
        <p:txBody>
          <a:bodyPr wrap="square">
            <a:spAutoFit/>
          </a:bodyPr>
          <a:lstStyle/>
          <a:p>
            <a:pPr algn="ctr"/>
            <a:r>
              <a:rPr lang="en-US" sz="2400" b="1" dirty="0">
                <a:solidFill>
                  <a:srgbClr val="4D5156"/>
                </a:solidFill>
                <a:latin typeface="Google Sans"/>
              </a:rPr>
              <a:t>Negotiations Process</a:t>
            </a:r>
            <a:endParaRPr lang="en-US" sz="2400" b="1" dirty="0"/>
          </a:p>
        </p:txBody>
      </p:sp>
    </p:spTree>
    <p:extLst>
      <p:ext uri="{BB962C8B-B14F-4D97-AF65-F5344CB8AC3E}">
        <p14:creationId xmlns:p14="http://schemas.microsoft.com/office/powerpoint/2010/main" val="1594332458"/>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r>
              <a:rPr lang="en-US" b="0" i="0" dirty="0">
                <a:solidFill>
                  <a:srgbClr val="555555"/>
                </a:solidFill>
                <a:effectLst/>
                <a:latin typeface="Open Sans" panose="020B0606030504020204" pitchFamily="34" charset="0"/>
              </a:rPr>
              <a:t>For example, if one company chose to buy out another company and both parties were mutually interested in creating the best merger outcome. The negotiation process would likely be used to reach a final decision. When the company being acquired is fully integrated into the acquiring company, negotiations may decide that all employees from the prior company would retain their positions with equal benefits. Likewise, the equipment from the acquired company would be incorporated into the acquiring company. Inevitably, both negotiating parties realize that the merger will create a stronger, more competitive business that will interest both the buyer and the company being acquired.</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9D6470F5-83EA-CA8A-A5A2-5E30CB0BE739}"/>
              </a:ext>
            </a:extLst>
          </p:cNvPr>
          <p:cNvSpPr txBox="1"/>
          <p:nvPr/>
        </p:nvSpPr>
        <p:spPr>
          <a:xfrm>
            <a:off x="3584087" y="657353"/>
            <a:ext cx="4027470" cy="461665"/>
          </a:xfrm>
          <a:prstGeom prst="rect">
            <a:avLst/>
          </a:prstGeom>
          <a:noFill/>
        </p:spPr>
        <p:txBody>
          <a:bodyPr wrap="square">
            <a:spAutoFit/>
          </a:bodyPr>
          <a:lstStyle/>
          <a:p>
            <a:pPr algn="ctr"/>
            <a:r>
              <a:rPr lang="en-US" sz="2400" b="1" dirty="0">
                <a:solidFill>
                  <a:srgbClr val="4D5156"/>
                </a:solidFill>
                <a:latin typeface="Google Sans"/>
              </a:rPr>
              <a:t>Negotiations Process</a:t>
            </a:r>
            <a:endParaRPr lang="en-US" sz="2400" b="1" dirty="0"/>
          </a:p>
        </p:txBody>
      </p:sp>
    </p:spTree>
    <p:extLst>
      <p:ext uri="{BB962C8B-B14F-4D97-AF65-F5344CB8AC3E}">
        <p14:creationId xmlns:p14="http://schemas.microsoft.com/office/powerpoint/2010/main" val="294886294"/>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9D6470F5-83EA-CA8A-A5A2-5E30CB0BE739}"/>
              </a:ext>
            </a:extLst>
          </p:cNvPr>
          <p:cNvSpPr txBox="1"/>
          <p:nvPr/>
        </p:nvSpPr>
        <p:spPr>
          <a:xfrm>
            <a:off x="2282118" y="658928"/>
            <a:ext cx="6030929" cy="523220"/>
          </a:xfrm>
          <a:prstGeom prst="rect">
            <a:avLst/>
          </a:prstGeom>
          <a:noFill/>
        </p:spPr>
        <p:txBody>
          <a:bodyPr wrap="square">
            <a:spAutoFit/>
          </a:bodyPr>
          <a:lstStyle/>
          <a:p>
            <a:pPr algn="ctr"/>
            <a:r>
              <a:rPr lang="en-US" sz="2800" b="1" dirty="0">
                <a:solidFill>
                  <a:srgbClr val="4D5156"/>
                </a:solidFill>
                <a:latin typeface="Google Sans"/>
              </a:rPr>
              <a:t>5 stages foe the Negotiations Process</a:t>
            </a:r>
            <a:endParaRPr lang="en-US" sz="2800" b="1" dirty="0"/>
          </a:p>
        </p:txBody>
      </p:sp>
      <p:pic>
        <p:nvPicPr>
          <p:cNvPr id="4" name="Picture 3">
            <a:extLst>
              <a:ext uri="{FF2B5EF4-FFF2-40B4-BE49-F238E27FC236}">
                <a16:creationId xmlns:a16="http://schemas.microsoft.com/office/drawing/2014/main" id="{D875F484-3219-F707-6CA9-64DF1BA20BD7}"/>
              </a:ext>
            </a:extLst>
          </p:cNvPr>
          <p:cNvPicPr>
            <a:picLocks noChangeAspect="1"/>
          </p:cNvPicPr>
          <p:nvPr/>
        </p:nvPicPr>
        <p:blipFill>
          <a:blip r:embed="rId7">
            <a:extLst>
              <a:ext uri="{28A0092B-C50C-407E-A947-70E740481C1C}">
                <a14:useLocalDpi xmlns:a14="http://schemas.microsoft.com/office/drawing/2010/main" val="0"/>
              </a:ext>
            </a:extLst>
          </a:blip>
          <a:stretch>
            <a:fillRect/>
          </a:stretch>
        </p:blipFill>
        <p:spPr>
          <a:xfrm>
            <a:off x="936216" y="1324176"/>
            <a:ext cx="9735909" cy="4410691"/>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912218909"/>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
        <p:nvSpPr>
          <p:cNvPr id="3" name="TextBox 2">
            <a:extLst>
              <a:ext uri="{FF2B5EF4-FFF2-40B4-BE49-F238E27FC236}">
                <a16:creationId xmlns:a16="http://schemas.microsoft.com/office/drawing/2014/main" id="{9D6470F5-83EA-CA8A-A5A2-5E30CB0BE739}"/>
              </a:ext>
            </a:extLst>
          </p:cNvPr>
          <p:cNvSpPr txBox="1"/>
          <p:nvPr/>
        </p:nvSpPr>
        <p:spPr>
          <a:xfrm>
            <a:off x="3584087" y="657353"/>
            <a:ext cx="4027470" cy="461665"/>
          </a:xfrm>
          <a:prstGeom prst="rect">
            <a:avLst/>
          </a:prstGeom>
          <a:noFill/>
        </p:spPr>
        <p:txBody>
          <a:bodyPr wrap="square">
            <a:spAutoFit/>
          </a:bodyPr>
          <a:lstStyle/>
          <a:p>
            <a:pPr algn="ctr"/>
            <a:r>
              <a:rPr lang="en-US" sz="2400" b="1" dirty="0">
                <a:solidFill>
                  <a:srgbClr val="4D5156"/>
                </a:solidFill>
                <a:latin typeface="Google Sans"/>
              </a:rPr>
              <a:t>Negotiations Process</a:t>
            </a:r>
            <a:endParaRPr lang="en-US" sz="2400" b="1" dirty="0"/>
          </a:p>
        </p:txBody>
      </p:sp>
      <p:pic>
        <p:nvPicPr>
          <p:cNvPr id="8194" name="Picture 2" descr="First: Preparation and planning. Second: Definition and ground rules. Third: Clarification and justification. Fourth: Bargaining and problem solving. Fifth: Closure and implementation.">
            <a:extLst>
              <a:ext uri="{FF2B5EF4-FFF2-40B4-BE49-F238E27FC236}">
                <a16:creationId xmlns:a16="http://schemas.microsoft.com/office/drawing/2014/main" id="{35CBE5D6-F227-8F62-55AA-665CDB5CA35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981200" y="1229752"/>
            <a:ext cx="8228013" cy="4675402"/>
          </a:xfrm>
          <a:prstGeom prst="snip2DiagRect">
            <a:avLst/>
          </a:prstGeom>
          <a:solidFill>
            <a:srgbClr val="FFFFFF">
              <a:shade val="85000"/>
            </a:srgbClr>
          </a:solidFill>
          <a:ln w="88900" cap="sq">
            <a:solidFill>
              <a:srgbClr val="FFFFFF"/>
            </a:solidFill>
            <a:miter lim="800000"/>
          </a:ln>
          <a:effectLst>
            <a:outerShdw blurRad="88900" algn="tl" rotWithShape="0">
              <a:srgbClr val="000000">
                <a:alpha val="45000"/>
              </a:srgbClr>
            </a:outerShdw>
          </a:effectLst>
          <a:scene3d>
            <a:camera prst="orthographicFront"/>
            <a:lightRig rig="twoPt" dir="t">
              <a:rot lat="0" lon="0" rev="7200000"/>
            </a:lightRig>
          </a:scene3d>
          <a:sp3d>
            <a:bevelT w="25400" h="19050"/>
            <a:contourClr>
              <a:srgbClr val="FFFFFF"/>
            </a:contourClr>
          </a:sp3d>
        </p:spPr>
      </p:pic>
    </p:spTree>
    <p:extLst>
      <p:ext uri="{BB962C8B-B14F-4D97-AF65-F5344CB8AC3E}">
        <p14:creationId xmlns:p14="http://schemas.microsoft.com/office/powerpoint/2010/main" val="1712329784"/>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245860" y="1412823"/>
            <a:ext cx="5843585"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390932" y="1549486"/>
            <a:ext cx="5139906" cy="4280531"/>
          </a:xfrm>
          <a:prstGeom prst="rect">
            <a:avLst/>
          </a:prstGeom>
        </p:spPr>
        <p:txBody>
          <a:bodyPr wrap="square">
            <a:spAutoFit/>
          </a:bodyPr>
          <a:lstStyle/>
          <a:p>
            <a:pPr algn="just" fontAlgn="base"/>
            <a:r>
              <a:rPr lang="en-US" b="0" i="0" dirty="0">
                <a:solidFill>
                  <a:schemeClr val="bg1"/>
                </a:solidFill>
                <a:effectLst/>
                <a:latin typeface="proxima-nova"/>
              </a:rPr>
              <a:t>In the preparation and planning stage, you (as a party in the negotiation) need to determine and clarify your own goals in the negotiation. This is a time when you take a moment to define and truly understand the terms and conditions of the exchange and the nature of the conflict. What do you want to walk away with?</a:t>
            </a:r>
          </a:p>
          <a:p>
            <a:pPr algn="just" fontAlgn="base"/>
            <a:endParaRPr lang="en-US" b="0" i="0" dirty="0">
              <a:solidFill>
                <a:schemeClr val="bg1"/>
              </a:solidFill>
              <a:effectLst/>
              <a:latin typeface="proxima-nova"/>
            </a:endParaRPr>
          </a:p>
          <a:p>
            <a:pPr algn="just" fontAlgn="base"/>
            <a:r>
              <a:rPr lang="en-US" b="0" i="0" dirty="0">
                <a:solidFill>
                  <a:schemeClr val="bg1"/>
                </a:solidFill>
                <a:effectLst/>
                <a:latin typeface="proxima-nova"/>
              </a:rPr>
              <a:t>You should also take this moment to anticipate the same for the other party. What are their goals in this negotiation? What will they ask for? Do they have any hidden agendas that may come as a surprise to you? What might they settle for, and how does that differ from the outcome you’re hoping for?</a:t>
            </a:r>
          </a:p>
          <a:p>
            <a:pPr algn="just">
              <a:lnSpc>
                <a:spcPct val="120000"/>
              </a:lnSpc>
            </a:pPr>
            <a:endParaRPr lang="en-US" dirty="0">
              <a:solidFill>
                <a:schemeClr val="bg1"/>
              </a:solidFill>
              <a:cs typeface="Segoe UI Light" panose="020B0502040204020203" pitchFamily="34"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884870" y="4214399"/>
            <a:ext cx="4671647"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Preparation and Planning</a:t>
            </a:r>
          </a:p>
        </p:txBody>
      </p:sp>
      <p:sp>
        <p:nvSpPr>
          <p:cNvPr id="18" name="Rectangle 17">
            <a:extLst>
              <a:ext uri="{FF2B5EF4-FFF2-40B4-BE49-F238E27FC236}">
                <a16:creationId xmlns:a16="http://schemas.microsoft.com/office/drawing/2014/main" id="{9BFC32B8-BDEE-2CBC-DFF5-CD482608568C}"/>
              </a:ext>
            </a:extLst>
          </p:cNvPr>
          <p:cNvSpPr/>
          <p:nvPr/>
        </p:nvSpPr>
        <p:spPr>
          <a:xfrm>
            <a:off x="5541935" y="4214399"/>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530838" y="4254416"/>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Stage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683173" y="4471513"/>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01</a:t>
            </a:r>
            <a:endParaRPr lang="en-US" sz="1200" b="1" dirty="0">
              <a:solidFill>
                <a:srgbClr val="FAC748"/>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4" name="Picture Placeholder 3">
            <a:extLst>
              <a:ext uri="{FF2B5EF4-FFF2-40B4-BE49-F238E27FC236}">
                <a16:creationId xmlns:a16="http://schemas.microsoft.com/office/drawing/2014/main" id="{CAADD8FF-E8E7-F7DE-CCE3-8AC6FB393707}"/>
              </a:ext>
            </a:extLst>
          </p:cNvPr>
          <p:cNvSpPr>
            <a:spLocks noGrp="1"/>
          </p:cNvSpPr>
          <p:nvPr>
            <p:ph type="pic" sz="quarter" idx="10"/>
          </p:nvPr>
        </p:nvSpPr>
        <p:spPr/>
      </p:sp>
      <p:pic>
        <p:nvPicPr>
          <p:cNvPr id="8" name="Picture 2">
            <a:extLst>
              <a:ext uri="{FF2B5EF4-FFF2-40B4-BE49-F238E27FC236}">
                <a16:creationId xmlns:a16="http://schemas.microsoft.com/office/drawing/2014/main" id="{5F2F4CFC-E729-C172-4676-E3EC8F8948E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102557" y="884360"/>
            <a:ext cx="5698512" cy="3144028"/>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03162321"/>
      </p:ext>
    </p:extLst>
  </p:cSld>
  <p:clrMapOvr>
    <a:masterClrMapping/>
  </p:clrMapOvr>
  <p:transition spd="slow">
    <p:comb/>
  </p:transition>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245860" y="1412823"/>
            <a:ext cx="5843585"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390932" y="1549486"/>
            <a:ext cx="5139906" cy="3800399"/>
          </a:xfrm>
          <a:prstGeom prst="rect">
            <a:avLst/>
          </a:prstGeom>
        </p:spPr>
        <p:txBody>
          <a:bodyPr wrap="square">
            <a:spAutoFit/>
          </a:bodyPr>
          <a:lstStyle/>
          <a:p>
            <a:pPr algn="just">
              <a:lnSpc>
                <a:spcPct val="120000"/>
              </a:lnSpc>
            </a:pPr>
            <a:r>
              <a:rPr lang="en-US" sz="2000" b="1" dirty="0">
                <a:solidFill>
                  <a:schemeClr val="bg1"/>
                </a:solidFill>
                <a:cs typeface="Segoe UI Light" panose="020B0502040204020203" pitchFamily="34" charset="0"/>
              </a:rPr>
              <a:t>To prepare and research both sides of the debate:</a:t>
            </a:r>
          </a:p>
          <a:p>
            <a:pPr marL="285750" indent="-285750" algn="just">
              <a:lnSpc>
                <a:spcPct val="120000"/>
              </a:lnSpc>
              <a:buFont typeface="Arial" panose="020B0604020202020204" pitchFamily="34" charset="0"/>
              <a:buChar char="•"/>
            </a:pPr>
            <a:r>
              <a:rPr lang="en-US" dirty="0">
                <a:solidFill>
                  <a:schemeClr val="bg1"/>
                </a:solidFill>
                <a:cs typeface="Segoe UI Light" panose="020B0502040204020203" pitchFamily="34" charset="0"/>
              </a:rPr>
              <a:t>Identify any potential trade-offs</a:t>
            </a:r>
          </a:p>
          <a:p>
            <a:pPr marL="285750" indent="-285750" algn="just">
              <a:lnSpc>
                <a:spcPct val="120000"/>
              </a:lnSpc>
              <a:buFont typeface="Arial" panose="020B0604020202020204" pitchFamily="34" charset="0"/>
              <a:buChar char="•"/>
            </a:pPr>
            <a:r>
              <a:rPr lang="en-US" dirty="0">
                <a:solidFill>
                  <a:schemeClr val="bg1"/>
                </a:solidFill>
                <a:cs typeface="Segoe UI Light" panose="020B0502040204020203" pitchFamily="34" charset="0"/>
              </a:rPr>
              <a:t>Determine your preferred and least preferred outcomes</a:t>
            </a:r>
          </a:p>
          <a:p>
            <a:pPr marL="285750" indent="-285750" algn="just">
              <a:lnSpc>
                <a:spcPct val="120000"/>
              </a:lnSpc>
              <a:buFont typeface="Arial" panose="020B0604020202020204" pitchFamily="34" charset="0"/>
              <a:buChar char="•"/>
            </a:pPr>
            <a:r>
              <a:rPr lang="en-US" dirty="0">
                <a:solidFill>
                  <a:schemeClr val="bg1"/>
                </a:solidFill>
                <a:cs typeface="Segoe UI Light" panose="020B0502040204020203" pitchFamily="34" charset="0"/>
              </a:rPr>
              <a:t>Make a list of the concessions you’re willing to make on the bargaining table</a:t>
            </a:r>
          </a:p>
          <a:p>
            <a:pPr marL="285750" indent="-285750" algn="just">
              <a:lnSpc>
                <a:spcPct val="120000"/>
              </a:lnSpc>
              <a:buFont typeface="Arial" panose="020B0604020202020204" pitchFamily="34" charset="0"/>
              <a:buChar char="•"/>
            </a:pPr>
            <a:r>
              <a:rPr lang="en-US" dirty="0">
                <a:solidFill>
                  <a:schemeClr val="bg1"/>
                </a:solidFill>
                <a:cs typeface="Segoe UI Light" panose="020B0502040204020203" pitchFamily="34" charset="0"/>
              </a:rPr>
              <a:t>Determine the relationship you want to build or maintain with the other party.</a:t>
            </a:r>
          </a:p>
          <a:p>
            <a:pPr marL="285750" indent="-285750" algn="just">
              <a:lnSpc>
                <a:spcPct val="120000"/>
              </a:lnSpc>
              <a:buFont typeface="Arial" panose="020B0604020202020204" pitchFamily="34" charset="0"/>
              <a:buChar char="•"/>
            </a:pPr>
            <a:r>
              <a:rPr lang="en-US" dirty="0">
                <a:solidFill>
                  <a:schemeClr val="bg1"/>
                </a:solidFill>
                <a:cs typeface="Segoe UI Light" panose="020B0502040204020203" pitchFamily="34" charset="0"/>
              </a:rPr>
              <a:t>Prepare your BATNA ( best Alternatives to a Negotiated Agreement)</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884870" y="4214399"/>
            <a:ext cx="4671647" cy="523220"/>
          </a:xfrm>
          <a:prstGeom prst="rect">
            <a:avLst/>
          </a:prstGeom>
          <a:noFill/>
        </p:spPr>
        <p:txBody>
          <a:bodyPr wrap="square" rtlCol="0">
            <a:spAutoFit/>
          </a:bodyPr>
          <a:lstStyle/>
          <a:p>
            <a:r>
              <a:rPr lang="en-US" sz="2800" b="1" dirty="0">
                <a:solidFill>
                  <a:srgbClr val="2D3956"/>
                </a:solidFill>
                <a:latin typeface="Tajawal Medium" panose="00000600000000000000" pitchFamily="2" charset="-78"/>
                <a:cs typeface="Tajawal Medium" panose="00000600000000000000" pitchFamily="2" charset="-78"/>
              </a:rPr>
              <a:t>Preparation and Planning</a:t>
            </a:r>
          </a:p>
        </p:txBody>
      </p:sp>
      <p:sp>
        <p:nvSpPr>
          <p:cNvPr id="18" name="Rectangle 17">
            <a:extLst>
              <a:ext uri="{FF2B5EF4-FFF2-40B4-BE49-F238E27FC236}">
                <a16:creationId xmlns:a16="http://schemas.microsoft.com/office/drawing/2014/main" id="{9BFC32B8-BDEE-2CBC-DFF5-CD482608568C}"/>
              </a:ext>
            </a:extLst>
          </p:cNvPr>
          <p:cNvSpPr/>
          <p:nvPr/>
        </p:nvSpPr>
        <p:spPr>
          <a:xfrm>
            <a:off x="5541935" y="4214399"/>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530838" y="4254416"/>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Stage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683173" y="4471513"/>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01</a:t>
            </a:r>
            <a:endParaRPr lang="en-US" sz="1200" b="1" dirty="0">
              <a:solidFill>
                <a:srgbClr val="FAC748"/>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4" name="Picture Placeholder 3">
            <a:extLst>
              <a:ext uri="{FF2B5EF4-FFF2-40B4-BE49-F238E27FC236}">
                <a16:creationId xmlns:a16="http://schemas.microsoft.com/office/drawing/2014/main" id="{CAADD8FF-E8E7-F7DE-CCE3-8AC6FB393707}"/>
              </a:ext>
            </a:extLst>
          </p:cNvPr>
          <p:cNvSpPr>
            <a:spLocks noGrp="1"/>
          </p:cNvSpPr>
          <p:nvPr>
            <p:ph type="pic" sz="quarter" idx="10"/>
          </p:nvPr>
        </p:nvSpPr>
        <p:spPr/>
      </p:sp>
      <p:pic>
        <p:nvPicPr>
          <p:cNvPr id="8" name="Picture 2">
            <a:extLst>
              <a:ext uri="{FF2B5EF4-FFF2-40B4-BE49-F238E27FC236}">
                <a16:creationId xmlns:a16="http://schemas.microsoft.com/office/drawing/2014/main" id="{5F2F4CFC-E729-C172-4676-E3EC8F8948EA}"/>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102557" y="884360"/>
            <a:ext cx="5698512" cy="3144028"/>
          </a:xfrm>
          <a:prstGeom prst="rect">
            <a:avLst/>
          </a:prstGeom>
          <a:noFill/>
          <a:extLst>
            <a:ext uri="{909E8E84-426E-40DD-AFC4-6F175D3DCCD1}">
              <a14:hiddenFill xmlns:a14="http://schemas.microsoft.com/office/drawing/2010/main">
                <a:solidFill>
                  <a:srgbClr val="FFFFFF"/>
                </a:solidFill>
              </a14:hiddenFill>
            </a:ext>
          </a:extLst>
        </p:spPr>
      </p:pic>
      <p:sp>
        <p:nvSpPr>
          <p:cNvPr id="3" name="TextBox 2">
            <a:extLst>
              <a:ext uri="{FF2B5EF4-FFF2-40B4-BE49-F238E27FC236}">
                <a16:creationId xmlns:a16="http://schemas.microsoft.com/office/drawing/2014/main" id="{DCCA2DC5-FFB6-E6A8-3587-61FC97EB41A2}"/>
              </a:ext>
            </a:extLst>
          </p:cNvPr>
          <p:cNvSpPr txBox="1"/>
          <p:nvPr/>
        </p:nvSpPr>
        <p:spPr>
          <a:xfrm>
            <a:off x="6884870" y="4923630"/>
            <a:ext cx="4671647" cy="1200329"/>
          </a:xfrm>
          <a:prstGeom prst="rect">
            <a:avLst/>
          </a:prstGeom>
          <a:noFill/>
        </p:spPr>
        <p:txBody>
          <a:bodyPr wrap="square" rtlCol="0">
            <a:spAutoFit/>
          </a:bodyPr>
          <a:lstStyle/>
          <a:p>
            <a:pPr algn="ctr"/>
            <a:r>
              <a:rPr lang="en-US" b="1" dirty="0">
                <a:solidFill>
                  <a:srgbClr val="C00000"/>
                </a:solidFill>
                <a:latin typeface="Tajawal Medium" panose="00000600000000000000" pitchFamily="2" charset="-78"/>
                <a:cs typeface="Tajawal Medium" panose="00000600000000000000" pitchFamily="2" charset="-78"/>
              </a:rPr>
              <a:t>This stage can include establishing ground rules such as where, when, with whom and under what time constraints the negotiation will occur</a:t>
            </a:r>
          </a:p>
        </p:txBody>
      </p:sp>
    </p:spTree>
    <p:extLst>
      <p:ext uri="{BB962C8B-B14F-4D97-AF65-F5344CB8AC3E}">
        <p14:creationId xmlns:p14="http://schemas.microsoft.com/office/powerpoint/2010/main" val="1917625913"/>
      </p:ext>
    </p:extLst>
  </p:cSld>
  <p:clrMapOvr>
    <a:masterClrMapping/>
  </p:clrMapOvr>
  <p:transition spd="slow">
    <p:comb/>
  </p:transition>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245860" y="1428065"/>
            <a:ext cx="5843585"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390932" y="1549486"/>
            <a:ext cx="5139906" cy="3477875"/>
          </a:xfrm>
          <a:prstGeom prst="rect">
            <a:avLst/>
          </a:prstGeom>
        </p:spPr>
        <p:txBody>
          <a:bodyPr wrap="square">
            <a:spAutoFit/>
          </a:bodyPr>
          <a:lstStyle/>
          <a:p>
            <a:pPr algn="l" fontAlgn="base"/>
            <a:r>
              <a:rPr lang="en-US" sz="2000" b="0" i="0" dirty="0">
                <a:solidFill>
                  <a:schemeClr val="bg1"/>
                </a:solidFill>
                <a:effectLst/>
                <a:latin typeface="proxima-nova"/>
              </a:rPr>
              <a:t>After the planning and strategy development stage is complete, it’s time to work with the other party to define the ground rules and procedures for the negotiation. </a:t>
            </a:r>
          </a:p>
          <a:p>
            <a:pPr algn="l" fontAlgn="base"/>
            <a:endParaRPr lang="en-US" sz="2000" dirty="0">
              <a:solidFill>
                <a:schemeClr val="bg1"/>
              </a:solidFill>
              <a:latin typeface="proxima-nova"/>
            </a:endParaRPr>
          </a:p>
          <a:p>
            <a:pPr marL="342900" indent="-342900" algn="just">
              <a:buFont typeface="Arial" panose="020B0604020202020204" pitchFamily="34" charset="0"/>
              <a:buChar char="•"/>
            </a:pPr>
            <a:r>
              <a:rPr lang="en-US" sz="2000" dirty="0">
                <a:solidFill>
                  <a:schemeClr val="bg1"/>
                </a:solidFill>
                <a:latin typeface="Tajawal Medium" panose="00000600000000000000" pitchFamily="2" charset="-78"/>
                <a:cs typeface="Tajawal Medium" panose="00000600000000000000" pitchFamily="2" charset="-78"/>
              </a:rPr>
              <a:t>Each side should be free to express their underlying interests and concerns </a:t>
            </a:r>
          </a:p>
          <a:p>
            <a:pPr marL="342900" indent="-342900" algn="just">
              <a:buFont typeface="Arial" panose="020B0604020202020204" pitchFamily="34" charset="0"/>
              <a:buChar char="•"/>
            </a:pPr>
            <a:r>
              <a:rPr lang="en-US" sz="2000" dirty="0">
                <a:solidFill>
                  <a:schemeClr val="bg1"/>
                </a:solidFill>
                <a:latin typeface="Tajawal Medium" panose="00000600000000000000" pitchFamily="2" charset="-78"/>
                <a:cs typeface="Tajawal Medium" panose="00000600000000000000" pitchFamily="2" charset="-78"/>
              </a:rPr>
              <a:t>Including what they hope to achieve at the end of negotiation</a:t>
            </a:r>
          </a:p>
          <a:p>
            <a:pPr marL="342900" indent="-342900" algn="just">
              <a:buFont typeface="Arial" panose="020B0604020202020204" pitchFamily="34" charset="0"/>
              <a:buChar char="•"/>
            </a:pPr>
            <a:r>
              <a:rPr lang="en-US" sz="2000" dirty="0">
                <a:solidFill>
                  <a:schemeClr val="bg1"/>
                </a:solidFill>
                <a:latin typeface="Tajawal Medium" panose="00000600000000000000" pitchFamily="2" charset="-78"/>
                <a:cs typeface="Tajawal Medium" panose="00000600000000000000" pitchFamily="2" charset="-78"/>
              </a:rPr>
              <a:t>Clarifying why they feel what they do is also important.</a:t>
            </a:r>
          </a:p>
        </p:txBody>
      </p:sp>
      <p:sp>
        <p:nvSpPr>
          <p:cNvPr id="17" name="TextBox 16">
            <a:extLst>
              <a:ext uri="{FF2B5EF4-FFF2-40B4-BE49-F238E27FC236}">
                <a16:creationId xmlns:a16="http://schemas.microsoft.com/office/drawing/2014/main" id="{954B34D3-F436-A1EE-53D3-534D66D793CE}"/>
              </a:ext>
            </a:extLst>
          </p:cNvPr>
          <p:cNvSpPr txBox="1"/>
          <p:nvPr/>
        </p:nvSpPr>
        <p:spPr>
          <a:xfrm>
            <a:off x="6884870" y="4214399"/>
            <a:ext cx="5061270" cy="523220"/>
          </a:xfrm>
          <a:prstGeom prst="rect">
            <a:avLst/>
          </a:prstGeom>
          <a:noFill/>
        </p:spPr>
        <p:txBody>
          <a:bodyPr wrap="square" rtlCol="0">
            <a:spAutoFit/>
          </a:bodyPr>
          <a:lstStyle/>
          <a:p>
            <a:pPr algn="ctr"/>
            <a:r>
              <a:rPr lang="en-US" sz="2800" b="1" dirty="0">
                <a:solidFill>
                  <a:srgbClr val="2D3956"/>
                </a:solidFill>
                <a:latin typeface="Tajawal Medium" panose="00000600000000000000" pitchFamily="2" charset="-78"/>
                <a:cs typeface="Tajawal Medium" panose="00000600000000000000" pitchFamily="2" charset="-78"/>
              </a:rPr>
              <a:t>Definition of Ground Rules</a:t>
            </a:r>
          </a:p>
        </p:txBody>
      </p:sp>
      <p:sp>
        <p:nvSpPr>
          <p:cNvPr id="18" name="Rectangle 17">
            <a:extLst>
              <a:ext uri="{FF2B5EF4-FFF2-40B4-BE49-F238E27FC236}">
                <a16:creationId xmlns:a16="http://schemas.microsoft.com/office/drawing/2014/main" id="{9BFC32B8-BDEE-2CBC-DFF5-CD482608568C}"/>
              </a:ext>
            </a:extLst>
          </p:cNvPr>
          <p:cNvSpPr/>
          <p:nvPr/>
        </p:nvSpPr>
        <p:spPr>
          <a:xfrm>
            <a:off x="5541935" y="4214399"/>
            <a:ext cx="1190600"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530838" y="4254416"/>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Stage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683173" y="4471513"/>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02</a:t>
            </a:r>
            <a:endParaRPr lang="en-US" sz="1200" b="1" dirty="0">
              <a:solidFill>
                <a:srgbClr val="FAC748"/>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4" name="Picture Placeholder 3">
            <a:extLst>
              <a:ext uri="{FF2B5EF4-FFF2-40B4-BE49-F238E27FC236}">
                <a16:creationId xmlns:a16="http://schemas.microsoft.com/office/drawing/2014/main" id="{CAADD8FF-E8E7-F7DE-CCE3-8AC6FB393707}"/>
              </a:ext>
            </a:extLst>
          </p:cNvPr>
          <p:cNvSpPr>
            <a:spLocks noGrp="1"/>
          </p:cNvSpPr>
          <p:nvPr>
            <p:ph type="pic" sz="quarter" idx="10"/>
          </p:nvPr>
        </p:nvSpPr>
        <p:spPr/>
      </p:sp>
      <p:pic>
        <p:nvPicPr>
          <p:cNvPr id="5" name="Picture 2">
            <a:extLst>
              <a:ext uri="{FF2B5EF4-FFF2-40B4-BE49-F238E27FC236}">
                <a16:creationId xmlns:a16="http://schemas.microsoft.com/office/drawing/2014/main" id="{641C4E93-9447-A5DE-5A8A-01508BF6500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137235" y="900066"/>
            <a:ext cx="5672309" cy="3276231"/>
          </a:xfrm>
          <a:prstGeom prst="rect">
            <a:avLst/>
          </a:prstGeom>
          <a:noFill/>
          <a:extLst>
            <a:ext uri="{909E8E84-426E-40DD-AFC4-6F175D3DCCD1}">
              <a14:hiddenFill xmlns:a14="http://schemas.microsoft.com/office/drawing/2010/main">
                <a:solidFill>
                  <a:srgbClr val="FFFFFF"/>
                </a:solidFill>
              </a14:hiddenFill>
            </a:ext>
          </a:extLst>
        </p:spPr>
      </p:pic>
      <p:sp>
        <p:nvSpPr>
          <p:cNvPr id="9" name="TextBox 8">
            <a:extLst>
              <a:ext uri="{FF2B5EF4-FFF2-40B4-BE49-F238E27FC236}">
                <a16:creationId xmlns:a16="http://schemas.microsoft.com/office/drawing/2014/main" id="{AFDBB0F8-BAE5-8197-CC00-9B51BEC6DBB1}"/>
              </a:ext>
            </a:extLst>
          </p:cNvPr>
          <p:cNvSpPr txBox="1"/>
          <p:nvPr/>
        </p:nvSpPr>
        <p:spPr>
          <a:xfrm>
            <a:off x="7425732" y="4856233"/>
            <a:ext cx="3727939" cy="505972"/>
          </a:xfrm>
          <a:prstGeom prst="rect">
            <a:avLst/>
          </a:prstGeom>
          <a:noFill/>
        </p:spPr>
        <p:txBody>
          <a:bodyPr wrap="square">
            <a:spAutoFit/>
          </a:bodyPr>
          <a:lstStyle/>
          <a:p>
            <a:pPr algn="ctr">
              <a:lnSpc>
                <a:spcPct val="120000"/>
              </a:lnSpc>
            </a:pPr>
            <a:r>
              <a:rPr lang="en-US" sz="2400" b="1" dirty="0">
                <a:solidFill>
                  <a:srgbClr val="C00000"/>
                </a:solidFill>
                <a:cs typeface="Segoe UI Light" panose="020B0502040204020203" pitchFamily="34" charset="0"/>
              </a:rPr>
              <a:t>Exchange Information stage</a:t>
            </a:r>
          </a:p>
        </p:txBody>
      </p:sp>
    </p:spTree>
    <p:extLst>
      <p:ext uri="{BB962C8B-B14F-4D97-AF65-F5344CB8AC3E}">
        <p14:creationId xmlns:p14="http://schemas.microsoft.com/office/powerpoint/2010/main" val="1325347921"/>
      </p:ext>
    </p:extLst>
  </p:cSld>
  <p:clrMapOvr>
    <a:masterClrMapping/>
  </p:clrMapOvr>
  <p:transition spd="slow">
    <p:comb/>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245860" y="1412823"/>
            <a:ext cx="5843585"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390932" y="1549486"/>
            <a:ext cx="5139906" cy="1448986"/>
          </a:xfrm>
          <a:prstGeom prst="rect">
            <a:avLst/>
          </a:prstGeom>
        </p:spPr>
        <p:txBody>
          <a:bodyPr wrap="square">
            <a:spAutoFit/>
          </a:bodyPr>
          <a:lstStyle/>
          <a:p>
            <a:pPr algn="just">
              <a:lnSpc>
                <a:spcPct val="120000"/>
              </a:lnSpc>
            </a:pPr>
            <a:endParaRPr lang="en-US" sz="2000" b="1" dirty="0">
              <a:solidFill>
                <a:schemeClr val="bg1"/>
              </a:solidFill>
              <a:cs typeface="Segoe UI Light" panose="020B0502040204020203" pitchFamily="34" charset="0"/>
            </a:endParaRPr>
          </a:p>
          <a:p>
            <a:pPr algn="ctr"/>
            <a:r>
              <a:rPr lang="en-US" sz="2000" b="1" dirty="0">
                <a:solidFill>
                  <a:schemeClr val="bg1"/>
                </a:solidFill>
                <a:latin typeface="Tajawal Medium" panose="00000600000000000000" pitchFamily="2" charset="-78"/>
                <a:cs typeface="Tajawal Medium" panose="00000600000000000000" pitchFamily="2" charset="-78"/>
              </a:rPr>
              <a:t>  </a:t>
            </a:r>
          </a:p>
          <a:p>
            <a:pPr algn="just">
              <a:lnSpc>
                <a:spcPct val="120000"/>
              </a:lnSpc>
            </a:pPr>
            <a:endParaRPr lang="en-US" sz="2000" b="1" dirty="0">
              <a:solidFill>
                <a:schemeClr val="bg1"/>
              </a:solidFill>
              <a:cs typeface="Segoe UI Light" panose="020B0502040204020203" pitchFamily="34" charset="0"/>
            </a:endParaRPr>
          </a:p>
          <a:p>
            <a:pPr algn="just">
              <a:lnSpc>
                <a:spcPct val="120000"/>
              </a:lnSpc>
            </a:pPr>
            <a:endParaRPr lang="en-US" dirty="0">
              <a:solidFill>
                <a:schemeClr val="bg1"/>
              </a:solidFill>
              <a:cs typeface="Segoe UI Light" panose="020B0502040204020203" pitchFamily="34"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884870" y="4214399"/>
            <a:ext cx="5061270" cy="523220"/>
          </a:xfrm>
          <a:prstGeom prst="rect">
            <a:avLst/>
          </a:prstGeom>
          <a:noFill/>
        </p:spPr>
        <p:txBody>
          <a:bodyPr wrap="square" rtlCol="0">
            <a:spAutoFit/>
          </a:bodyPr>
          <a:lstStyle/>
          <a:p>
            <a:pPr algn="ctr"/>
            <a:r>
              <a:rPr lang="en-US" sz="2800" b="1" dirty="0">
                <a:solidFill>
                  <a:srgbClr val="2D3956"/>
                </a:solidFill>
                <a:latin typeface="Tajawal Medium" panose="00000600000000000000" pitchFamily="2" charset="-78"/>
                <a:cs typeface="Tajawal Medium" panose="00000600000000000000" pitchFamily="2" charset="-78"/>
              </a:rPr>
              <a:t>Definition of Ground Rules</a:t>
            </a:r>
          </a:p>
        </p:txBody>
      </p:sp>
      <p:sp>
        <p:nvSpPr>
          <p:cNvPr id="18" name="Rectangle 17">
            <a:extLst>
              <a:ext uri="{FF2B5EF4-FFF2-40B4-BE49-F238E27FC236}">
                <a16:creationId xmlns:a16="http://schemas.microsoft.com/office/drawing/2014/main" id="{9BFC32B8-BDEE-2CBC-DFF5-CD482608568C}"/>
              </a:ext>
            </a:extLst>
          </p:cNvPr>
          <p:cNvSpPr/>
          <p:nvPr/>
        </p:nvSpPr>
        <p:spPr>
          <a:xfrm>
            <a:off x="5683173" y="4226298"/>
            <a:ext cx="1342935"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83173" y="4221457"/>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Stage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2802" y="4462243"/>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02</a:t>
            </a:r>
            <a:endParaRPr lang="en-US" sz="1200" b="1" dirty="0">
              <a:solidFill>
                <a:srgbClr val="FAC748"/>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4" name="Picture Placeholder 3">
            <a:extLst>
              <a:ext uri="{FF2B5EF4-FFF2-40B4-BE49-F238E27FC236}">
                <a16:creationId xmlns:a16="http://schemas.microsoft.com/office/drawing/2014/main" id="{CAADD8FF-E8E7-F7DE-CCE3-8AC6FB393707}"/>
              </a:ext>
            </a:extLst>
          </p:cNvPr>
          <p:cNvSpPr>
            <a:spLocks noGrp="1"/>
          </p:cNvSpPr>
          <p:nvPr>
            <p:ph type="pic" sz="quarter" idx="10"/>
          </p:nvPr>
        </p:nvSpPr>
        <p:spPr/>
      </p:sp>
      <p:pic>
        <p:nvPicPr>
          <p:cNvPr id="5" name="Picture 2">
            <a:extLst>
              <a:ext uri="{FF2B5EF4-FFF2-40B4-BE49-F238E27FC236}">
                <a16:creationId xmlns:a16="http://schemas.microsoft.com/office/drawing/2014/main" id="{641C4E93-9447-A5DE-5A8A-01508BF65009}"/>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137235" y="900066"/>
            <a:ext cx="5672309" cy="3276231"/>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05AE4FDC-B3D5-A770-5ABE-9D27DE870A10}"/>
              </a:ext>
            </a:extLst>
          </p:cNvPr>
          <p:cNvSpPr txBox="1"/>
          <p:nvPr/>
        </p:nvSpPr>
        <p:spPr>
          <a:xfrm>
            <a:off x="337489" y="1594485"/>
            <a:ext cx="5626999" cy="3477875"/>
          </a:xfrm>
          <a:prstGeom prst="rect">
            <a:avLst/>
          </a:prstGeom>
          <a:noFill/>
        </p:spPr>
        <p:txBody>
          <a:bodyPr wrap="square">
            <a:spAutoFit/>
          </a:bodyPr>
          <a:lstStyle/>
          <a:p>
            <a:pPr algn="l" fontAlgn="base"/>
            <a:r>
              <a:rPr lang="en-US" sz="2000" b="0" i="0" dirty="0">
                <a:solidFill>
                  <a:schemeClr val="bg1"/>
                </a:solidFill>
                <a:effectLst/>
                <a:latin typeface="proxima-nova"/>
              </a:rPr>
              <a:t>This is the time when you and the other party will come to agreement on questions like:</a:t>
            </a:r>
          </a:p>
          <a:p>
            <a:pPr algn="l" fontAlgn="base"/>
            <a:endParaRPr lang="en-US" sz="2000" b="0" i="0" dirty="0">
              <a:solidFill>
                <a:schemeClr val="bg1"/>
              </a:solidFill>
              <a:effectLst/>
              <a:latin typeface="proxima-nova"/>
            </a:endParaRPr>
          </a:p>
          <a:p>
            <a:pPr algn="l" fontAlgn="base">
              <a:buFont typeface="Arial" panose="020B0604020202020204" pitchFamily="34" charset="0"/>
              <a:buChar char="•"/>
            </a:pPr>
            <a:r>
              <a:rPr lang="en-US" sz="2000" b="0" i="0" dirty="0">
                <a:solidFill>
                  <a:schemeClr val="bg1"/>
                </a:solidFill>
                <a:effectLst/>
                <a:latin typeface="proxima-nova"/>
              </a:rPr>
              <a:t>    Who will do the negotiating—will we do it personally or invite a third party?</a:t>
            </a:r>
          </a:p>
          <a:p>
            <a:pPr algn="l" fontAlgn="base">
              <a:buFont typeface="Arial" panose="020B0604020202020204" pitchFamily="34" charset="0"/>
              <a:buChar char="•"/>
            </a:pPr>
            <a:r>
              <a:rPr lang="en-US" sz="2000" b="0" i="0" dirty="0">
                <a:solidFill>
                  <a:schemeClr val="bg1"/>
                </a:solidFill>
                <a:effectLst/>
                <a:latin typeface="proxima-nova"/>
              </a:rPr>
              <a:t>    Where will the negotiation take place?</a:t>
            </a:r>
          </a:p>
          <a:p>
            <a:pPr algn="l" fontAlgn="base">
              <a:buFont typeface="Arial" panose="020B0604020202020204" pitchFamily="34" charset="0"/>
              <a:buChar char="•"/>
            </a:pPr>
            <a:r>
              <a:rPr lang="en-US" sz="2000" b="0" i="0" dirty="0">
                <a:solidFill>
                  <a:schemeClr val="bg1"/>
                </a:solidFill>
                <a:effectLst/>
                <a:latin typeface="proxima-nova"/>
              </a:rPr>
              <a:t>    Will there be time constraints placed on this negotiation process?</a:t>
            </a:r>
          </a:p>
          <a:p>
            <a:pPr algn="l" fontAlgn="base">
              <a:buFont typeface="Arial" panose="020B0604020202020204" pitchFamily="34" charset="0"/>
              <a:buChar char="•"/>
            </a:pPr>
            <a:r>
              <a:rPr lang="en-US" sz="2000" b="0" i="0" dirty="0">
                <a:solidFill>
                  <a:schemeClr val="bg1"/>
                </a:solidFill>
                <a:effectLst/>
                <a:latin typeface="proxima-nova"/>
              </a:rPr>
              <a:t>    Will there be any limits to the negotiation?</a:t>
            </a:r>
          </a:p>
          <a:p>
            <a:pPr algn="l" fontAlgn="base">
              <a:buFont typeface="Arial" panose="020B0604020202020204" pitchFamily="34" charset="0"/>
              <a:buChar char="•"/>
            </a:pPr>
            <a:r>
              <a:rPr lang="en-US" sz="2000" b="0" i="0" dirty="0">
                <a:solidFill>
                  <a:schemeClr val="bg1"/>
                </a:solidFill>
                <a:effectLst/>
                <a:latin typeface="proxima-nova"/>
              </a:rPr>
              <a:t>    If an agreement can’t be reached, will there be any specific process to handle that?</a:t>
            </a:r>
          </a:p>
        </p:txBody>
      </p:sp>
      <p:sp>
        <p:nvSpPr>
          <p:cNvPr id="8" name="TextBox 7">
            <a:extLst>
              <a:ext uri="{FF2B5EF4-FFF2-40B4-BE49-F238E27FC236}">
                <a16:creationId xmlns:a16="http://schemas.microsoft.com/office/drawing/2014/main" id="{43C379D5-5CE1-F7AC-11CA-CAE4BE416BC4}"/>
              </a:ext>
            </a:extLst>
          </p:cNvPr>
          <p:cNvSpPr txBox="1"/>
          <p:nvPr/>
        </p:nvSpPr>
        <p:spPr>
          <a:xfrm>
            <a:off x="7425732" y="4856233"/>
            <a:ext cx="3727939" cy="505972"/>
          </a:xfrm>
          <a:prstGeom prst="rect">
            <a:avLst/>
          </a:prstGeom>
          <a:noFill/>
        </p:spPr>
        <p:txBody>
          <a:bodyPr wrap="square">
            <a:spAutoFit/>
          </a:bodyPr>
          <a:lstStyle/>
          <a:p>
            <a:pPr algn="ctr">
              <a:lnSpc>
                <a:spcPct val="120000"/>
              </a:lnSpc>
            </a:pPr>
            <a:r>
              <a:rPr lang="en-US" sz="2400" b="1" dirty="0">
                <a:solidFill>
                  <a:srgbClr val="C00000"/>
                </a:solidFill>
                <a:cs typeface="Segoe UI Light" panose="020B0502040204020203" pitchFamily="34" charset="0"/>
              </a:rPr>
              <a:t>Exchange Information stage</a:t>
            </a:r>
          </a:p>
        </p:txBody>
      </p:sp>
    </p:spTree>
    <p:extLst>
      <p:ext uri="{BB962C8B-B14F-4D97-AF65-F5344CB8AC3E}">
        <p14:creationId xmlns:p14="http://schemas.microsoft.com/office/powerpoint/2010/main" val="724486397"/>
      </p:ext>
    </p:extLst>
  </p:cSld>
  <p:clrMapOvr>
    <a:masterClrMapping/>
  </p:clrMapOvr>
  <p:transition spd="slow">
    <p:comb/>
  </p:transition>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245860" y="1412823"/>
            <a:ext cx="5843585"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390932" y="1549486"/>
            <a:ext cx="5139906" cy="1448986"/>
          </a:xfrm>
          <a:prstGeom prst="rect">
            <a:avLst/>
          </a:prstGeom>
        </p:spPr>
        <p:txBody>
          <a:bodyPr wrap="square">
            <a:spAutoFit/>
          </a:bodyPr>
          <a:lstStyle/>
          <a:p>
            <a:pPr algn="just">
              <a:lnSpc>
                <a:spcPct val="120000"/>
              </a:lnSpc>
            </a:pPr>
            <a:endParaRPr lang="en-US" sz="2000" b="1" dirty="0">
              <a:solidFill>
                <a:schemeClr val="bg1"/>
              </a:solidFill>
              <a:cs typeface="Segoe UI Light" panose="020B0502040204020203" pitchFamily="34" charset="0"/>
            </a:endParaRPr>
          </a:p>
          <a:p>
            <a:pPr algn="ctr"/>
            <a:r>
              <a:rPr lang="en-US" sz="2000" b="1" dirty="0">
                <a:solidFill>
                  <a:schemeClr val="bg1"/>
                </a:solidFill>
                <a:latin typeface="Tajawal Medium" panose="00000600000000000000" pitchFamily="2" charset="-78"/>
                <a:cs typeface="Tajawal Medium" panose="00000600000000000000" pitchFamily="2" charset="-78"/>
              </a:rPr>
              <a:t>  </a:t>
            </a:r>
          </a:p>
          <a:p>
            <a:pPr algn="just">
              <a:lnSpc>
                <a:spcPct val="120000"/>
              </a:lnSpc>
            </a:pPr>
            <a:endParaRPr lang="en-US" sz="2000" b="1" dirty="0">
              <a:solidFill>
                <a:schemeClr val="bg1"/>
              </a:solidFill>
              <a:cs typeface="Segoe UI Light" panose="020B0502040204020203" pitchFamily="34" charset="0"/>
            </a:endParaRPr>
          </a:p>
          <a:p>
            <a:pPr algn="just">
              <a:lnSpc>
                <a:spcPct val="120000"/>
              </a:lnSpc>
            </a:pPr>
            <a:endParaRPr lang="en-US" dirty="0">
              <a:solidFill>
                <a:schemeClr val="bg1"/>
              </a:solidFill>
              <a:cs typeface="Segoe UI Light" panose="020B0502040204020203" pitchFamily="34" charset="0"/>
            </a:endParaRPr>
          </a:p>
        </p:txBody>
      </p:sp>
      <p:sp>
        <p:nvSpPr>
          <p:cNvPr id="17" name="TextBox 16">
            <a:extLst>
              <a:ext uri="{FF2B5EF4-FFF2-40B4-BE49-F238E27FC236}">
                <a16:creationId xmlns:a16="http://schemas.microsoft.com/office/drawing/2014/main" id="{954B34D3-F436-A1EE-53D3-534D66D793CE}"/>
              </a:ext>
            </a:extLst>
          </p:cNvPr>
          <p:cNvSpPr txBox="1"/>
          <p:nvPr/>
        </p:nvSpPr>
        <p:spPr>
          <a:xfrm>
            <a:off x="6884870" y="4214399"/>
            <a:ext cx="5061270" cy="954107"/>
          </a:xfrm>
          <a:prstGeom prst="rect">
            <a:avLst/>
          </a:prstGeom>
          <a:noFill/>
        </p:spPr>
        <p:txBody>
          <a:bodyPr wrap="square" rtlCol="0">
            <a:spAutoFit/>
          </a:bodyPr>
          <a:lstStyle/>
          <a:p>
            <a:pPr algn="ctr"/>
            <a:r>
              <a:rPr lang="en-US" sz="2800" b="1" dirty="0">
                <a:solidFill>
                  <a:srgbClr val="2D3956"/>
                </a:solidFill>
                <a:latin typeface="Tajawal Medium" panose="00000600000000000000" pitchFamily="2" charset="-78"/>
                <a:cs typeface="Tajawal Medium" panose="00000600000000000000" pitchFamily="2" charset="-78"/>
              </a:rPr>
              <a:t>Clarification and Justification</a:t>
            </a:r>
          </a:p>
        </p:txBody>
      </p:sp>
      <p:sp>
        <p:nvSpPr>
          <p:cNvPr id="18" name="Rectangle 17">
            <a:extLst>
              <a:ext uri="{FF2B5EF4-FFF2-40B4-BE49-F238E27FC236}">
                <a16:creationId xmlns:a16="http://schemas.microsoft.com/office/drawing/2014/main" id="{9BFC32B8-BDEE-2CBC-DFF5-CD482608568C}"/>
              </a:ext>
            </a:extLst>
          </p:cNvPr>
          <p:cNvSpPr/>
          <p:nvPr/>
        </p:nvSpPr>
        <p:spPr>
          <a:xfrm>
            <a:off x="5683173" y="4226298"/>
            <a:ext cx="1342935"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83173" y="4221457"/>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Stage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2802" y="4462243"/>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03</a:t>
            </a:r>
            <a:endParaRPr lang="en-US" sz="1200" b="1" dirty="0">
              <a:solidFill>
                <a:srgbClr val="FAC748"/>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4" name="Picture Placeholder 3">
            <a:extLst>
              <a:ext uri="{FF2B5EF4-FFF2-40B4-BE49-F238E27FC236}">
                <a16:creationId xmlns:a16="http://schemas.microsoft.com/office/drawing/2014/main" id="{CAADD8FF-E8E7-F7DE-CCE3-8AC6FB393707}"/>
              </a:ext>
            </a:extLst>
          </p:cNvPr>
          <p:cNvSpPr>
            <a:spLocks noGrp="1"/>
          </p:cNvSpPr>
          <p:nvPr>
            <p:ph type="pic" sz="quarter" idx="10"/>
          </p:nvPr>
        </p:nvSpPr>
        <p:spPr/>
      </p:sp>
      <p:sp>
        <p:nvSpPr>
          <p:cNvPr id="7" name="TextBox 6">
            <a:extLst>
              <a:ext uri="{FF2B5EF4-FFF2-40B4-BE49-F238E27FC236}">
                <a16:creationId xmlns:a16="http://schemas.microsoft.com/office/drawing/2014/main" id="{05AE4FDC-B3D5-A770-5ABE-9D27DE870A10}"/>
              </a:ext>
            </a:extLst>
          </p:cNvPr>
          <p:cNvSpPr txBox="1"/>
          <p:nvPr/>
        </p:nvSpPr>
        <p:spPr>
          <a:xfrm>
            <a:off x="337489" y="1594485"/>
            <a:ext cx="5626999" cy="4093428"/>
          </a:xfrm>
          <a:prstGeom prst="rect">
            <a:avLst/>
          </a:prstGeom>
          <a:noFill/>
        </p:spPr>
        <p:txBody>
          <a:bodyPr wrap="square">
            <a:spAutoFit/>
          </a:bodyPr>
          <a:lstStyle/>
          <a:p>
            <a:pPr algn="l" fontAlgn="base"/>
            <a:r>
              <a:rPr lang="en-US" sz="2000" b="0" i="0" dirty="0">
                <a:solidFill>
                  <a:schemeClr val="bg1"/>
                </a:solidFill>
                <a:effectLst/>
                <a:latin typeface="proxima-nova"/>
              </a:rPr>
              <a:t>Once initial positions have been exchanged, the clarification and justification stage can begin. Both you and the other party will explain, clarify, bolster and justify your original position or demands. For you, this is an opportunity to educate the other side on your position, and gain further understanding about the other party and how they feel about their side. You might each take the opportunity to explain how you arrived at your current position, and include any supporting documentation. Each party might take this opportunity to review the strategy they planned for the negotiation to determine if it’s still an appropriate approach.</a:t>
            </a:r>
          </a:p>
        </p:txBody>
      </p:sp>
      <p:pic>
        <p:nvPicPr>
          <p:cNvPr id="3" name="Picture 2">
            <a:extLst>
              <a:ext uri="{FF2B5EF4-FFF2-40B4-BE49-F238E27FC236}">
                <a16:creationId xmlns:a16="http://schemas.microsoft.com/office/drawing/2014/main" id="{117A6686-DAC0-4354-4541-4F811C18BD14}"/>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102557" y="833669"/>
            <a:ext cx="5843583" cy="33592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56071328"/>
      </p:ext>
    </p:extLst>
  </p:cSld>
  <p:clrMapOvr>
    <a:masterClrMapping/>
  </p:clrMapOvr>
  <p:transition spd="slow">
    <p:comb/>
  </p:transition>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245860" y="1412823"/>
            <a:ext cx="5843585"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390932" y="1549486"/>
            <a:ext cx="5139906" cy="1448986"/>
          </a:xfrm>
          <a:prstGeom prst="rect">
            <a:avLst/>
          </a:prstGeom>
        </p:spPr>
        <p:txBody>
          <a:bodyPr wrap="square">
            <a:spAutoFit/>
          </a:bodyPr>
          <a:lstStyle/>
          <a:p>
            <a:pPr algn="just">
              <a:lnSpc>
                <a:spcPct val="120000"/>
              </a:lnSpc>
            </a:pPr>
            <a:endParaRPr lang="en-US" sz="2000" b="1" dirty="0">
              <a:solidFill>
                <a:schemeClr val="bg1"/>
              </a:solidFill>
              <a:cs typeface="Segoe UI Light" panose="020B0502040204020203" pitchFamily="34" charset="0"/>
            </a:endParaRPr>
          </a:p>
          <a:p>
            <a:pPr algn="ctr"/>
            <a:r>
              <a:rPr lang="en-US" sz="2000" b="1" dirty="0">
                <a:solidFill>
                  <a:schemeClr val="bg1"/>
                </a:solidFill>
                <a:latin typeface="Tajawal Medium" panose="00000600000000000000" pitchFamily="2" charset="-78"/>
                <a:cs typeface="Tajawal Medium" panose="00000600000000000000" pitchFamily="2" charset="-78"/>
              </a:rPr>
              <a:t>  </a:t>
            </a:r>
          </a:p>
          <a:p>
            <a:pPr algn="just">
              <a:lnSpc>
                <a:spcPct val="120000"/>
              </a:lnSpc>
            </a:pPr>
            <a:endParaRPr lang="en-US" sz="2000" b="1" dirty="0">
              <a:solidFill>
                <a:schemeClr val="bg1"/>
              </a:solidFill>
              <a:cs typeface="Segoe UI Light" panose="020B0502040204020203" pitchFamily="34" charset="0"/>
            </a:endParaRPr>
          </a:p>
          <a:p>
            <a:pPr algn="just">
              <a:lnSpc>
                <a:spcPct val="120000"/>
              </a:lnSpc>
            </a:pPr>
            <a:endParaRPr lang="en-US" dirty="0">
              <a:solidFill>
                <a:schemeClr val="bg1"/>
              </a:solidFill>
              <a:cs typeface="Segoe UI Light" panose="020B0502040204020203" pitchFamily="34"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83173" y="4226298"/>
            <a:ext cx="1342935"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83173" y="4221457"/>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Stage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2802" y="4462243"/>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03</a:t>
            </a:r>
            <a:endParaRPr lang="en-US" sz="1200" b="1" dirty="0">
              <a:solidFill>
                <a:srgbClr val="FAC748"/>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4" name="Picture Placeholder 3">
            <a:extLst>
              <a:ext uri="{FF2B5EF4-FFF2-40B4-BE49-F238E27FC236}">
                <a16:creationId xmlns:a16="http://schemas.microsoft.com/office/drawing/2014/main" id="{CAADD8FF-E8E7-F7DE-CCE3-8AC6FB393707}"/>
              </a:ext>
            </a:extLst>
          </p:cNvPr>
          <p:cNvSpPr>
            <a:spLocks noGrp="1"/>
          </p:cNvSpPr>
          <p:nvPr>
            <p:ph type="pic" sz="quarter" idx="10"/>
          </p:nvPr>
        </p:nvSpPr>
        <p:spPr/>
      </p:sp>
      <p:sp>
        <p:nvSpPr>
          <p:cNvPr id="7" name="TextBox 6">
            <a:extLst>
              <a:ext uri="{FF2B5EF4-FFF2-40B4-BE49-F238E27FC236}">
                <a16:creationId xmlns:a16="http://schemas.microsoft.com/office/drawing/2014/main" id="{05AE4FDC-B3D5-A770-5ABE-9D27DE870A10}"/>
              </a:ext>
            </a:extLst>
          </p:cNvPr>
          <p:cNvSpPr txBox="1"/>
          <p:nvPr/>
        </p:nvSpPr>
        <p:spPr>
          <a:xfrm>
            <a:off x="354152" y="1983353"/>
            <a:ext cx="5626999" cy="2246769"/>
          </a:xfrm>
          <a:prstGeom prst="rect">
            <a:avLst/>
          </a:prstGeom>
          <a:noFill/>
        </p:spPr>
        <p:txBody>
          <a:bodyPr wrap="square">
            <a:spAutoFit/>
          </a:bodyPr>
          <a:lstStyle/>
          <a:p>
            <a:pPr fontAlgn="base"/>
            <a:r>
              <a:rPr lang="en-US" sz="2000" b="0" i="0" dirty="0">
                <a:solidFill>
                  <a:schemeClr val="bg1"/>
                </a:solidFill>
                <a:effectLst/>
                <a:latin typeface="proxima-nova"/>
              </a:rPr>
              <a:t>This doesn’t need to be—and should not be—confrontational, though in some negotiations that’s hard to avoid. But if tempers are high moving into this portion of the negotiation process, then those emotions will start to come to a head here. It’s important for you to manage those emotions so serious bargaining can begin.</a:t>
            </a:r>
          </a:p>
        </p:txBody>
      </p:sp>
      <p:sp>
        <p:nvSpPr>
          <p:cNvPr id="3" name="TextBox 2">
            <a:extLst>
              <a:ext uri="{FF2B5EF4-FFF2-40B4-BE49-F238E27FC236}">
                <a16:creationId xmlns:a16="http://schemas.microsoft.com/office/drawing/2014/main" id="{F3C59D66-8ECE-56C5-E1B8-55D619DAFEF7}"/>
              </a:ext>
            </a:extLst>
          </p:cNvPr>
          <p:cNvSpPr txBox="1"/>
          <p:nvPr/>
        </p:nvSpPr>
        <p:spPr>
          <a:xfrm>
            <a:off x="6884870" y="4214399"/>
            <a:ext cx="5061270" cy="954107"/>
          </a:xfrm>
          <a:prstGeom prst="rect">
            <a:avLst/>
          </a:prstGeom>
          <a:noFill/>
        </p:spPr>
        <p:txBody>
          <a:bodyPr wrap="square" rtlCol="0">
            <a:spAutoFit/>
          </a:bodyPr>
          <a:lstStyle/>
          <a:p>
            <a:pPr algn="ctr"/>
            <a:r>
              <a:rPr lang="en-US" sz="2800" b="1" dirty="0">
                <a:solidFill>
                  <a:srgbClr val="2D3956"/>
                </a:solidFill>
                <a:latin typeface="Tajawal Medium" panose="00000600000000000000" pitchFamily="2" charset="-78"/>
                <a:cs typeface="Tajawal Medium" panose="00000600000000000000" pitchFamily="2" charset="-78"/>
              </a:rPr>
              <a:t>Clarification and Justification</a:t>
            </a:r>
          </a:p>
        </p:txBody>
      </p:sp>
      <p:pic>
        <p:nvPicPr>
          <p:cNvPr id="9" name="Picture 8">
            <a:extLst>
              <a:ext uri="{FF2B5EF4-FFF2-40B4-BE49-F238E27FC236}">
                <a16:creationId xmlns:a16="http://schemas.microsoft.com/office/drawing/2014/main" id="{7F5E51F7-397D-68AC-D994-FFE90A743DA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102557" y="833669"/>
            <a:ext cx="5843583" cy="33592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89904453"/>
      </p:ext>
    </p:extLst>
  </p:cSld>
  <p:clrMapOvr>
    <a:masterClrMapping/>
  </p:clrMapOvr>
  <p:transition spd="slow">
    <p:comb/>
  </p:transition>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245860" y="1412823"/>
            <a:ext cx="5843585"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390932" y="1549486"/>
            <a:ext cx="5139906" cy="1448986"/>
          </a:xfrm>
          <a:prstGeom prst="rect">
            <a:avLst/>
          </a:prstGeom>
        </p:spPr>
        <p:txBody>
          <a:bodyPr wrap="square">
            <a:spAutoFit/>
          </a:bodyPr>
          <a:lstStyle/>
          <a:p>
            <a:pPr algn="just">
              <a:lnSpc>
                <a:spcPct val="120000"/>
              </a:lnSpc>
            </a:pPr>
            <a:endParaRPr lang="en-US" sz="2000" b="1" dirty="0">
              <a:solidFill>
                <a:schemeClr val="bg1"/>
              </a:solidFill>
              <a:cs typeface="Segoe UI Light" panose="020B0502040204020203" pitchFamily="34" charset="0"/>
            </a:endParaRPr>
          </a:p>
          <a:p>
            <a:pPr algn="ctr"/>
            <a:r>
              <a:rPr lang="en-US" sz="2000" b="1" dirty="0">
                <a:solidFill>
                  <a:schemeClr val="bg1"/>
                </a:solidFill>
                <a:latin typeface="Tajawal Medium" panose="00000600000000000000" pitchFamily="2" charset="-78"/>
                <a:cs typeface="Tajawal Medium" panose="00000600000000000000" pitchFamily="2" charset="-78"/>
              </a:rPr>
              <a:t>  </a:t>
            </a:r>
          </a:p>
          <a:p>
            <a:pPr algn="just">
              <a:lnSpc>
                <a:spcPct val="120000"/>
              </a:lnSpc>
            </a:pPr>
            <a:endParaRPr lang="en-US" sz="2000" b="1" dirty="0">
              <a:solidFill>
                <a:schemeClr val="bg1"/>
              </a:solidFill>
              <a:cs typeface="Segoe UI Light" panose="020B0502040204020203" pitchFamily="34" charset="0"/>
            </a:endParaRPr>
          </a:p>
          <a:p>
            <a:pPr algn="just">
              <a:lnSpc>
                <a:spcPct val="120000"/>
              </a:lnSpc>
            </a:pPr>
            <a:endParaRPr lang="en-US" dirty="0">
              <a:solidFill>
                <a:schemeClr val="bg1"/>
              </a:solidFill>
              <a:cs typeface="Segoe UI Light" panose="020B0502040204020203" pitchFamily="34" charset="0"/>
            </a:endParaRPr>
          </a:p>
        </p:txBody>
      </p:sp>
      <p:sp>
        <p:nvSpPr>
          <p:cNvPr id="18" name="Rectangle 17">
            <a:extLst>
              <a:ext uri="{FF2B5EF4-FFF2-40B4-BE49-F238E27FC236}">
                <a16:creationId xmlns:a16="http://schemas.microsoft.com/office/drawing/2014/main" id="{9BFC32B8-BDEE-2CBC-DFF5-CD482608568C}"/>
              </a:ext>
            </a:extLst>
          </p:cNvPr>
          <p:cNvSpPr/>
          <p:nvPr/>
        </p:nvSpPr>
        <p:spPr>
          <a:xfrm>
            <a:off x="5683173" y="4226298"/>
            <a:ext cx="1342935"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83173" y="4221457"/>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Stage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2802" y="4462243"/>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03</a:t>
            </a:r>
            <a:endParaRPr lang="en-US" sz="1200" b="1" dirty="0">
              <a:solidFill>
                <a:srgbClr val="FAC748"/>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4" name="Picture Placeholder 3">
            <a:extLst>
              <a:ext uri="{FF2B5EF4-FFF2-40B4-BE49-F238E27FC236}">
                <a16:creationId xmlns:a16="http://schemas.microsoft.com/office/drawing/2014/main" id="{CAADD8FF-E8E7-F7DE-CCE3-8AC6FB393707}"/>
              </a:ext>
            </a:extLst>
          </p:cNvPr>
          <p:cNvSpPr>
            <a:spLocks noGrp="1"/>
          </p:cNvSpPr>
          <p:nvPr>
            <p:ph type="pic" sz="quarter" idx="10"/>
          </p:nvPr>
        </p:nvSpPr>
        <p:spPr/>
      </p:sp>
      <p:sp>
        <p:nvSpPr>
          <p:cNvPr id="7" name="TextBox 6">
            <a:extLst>
              <a:ext uri="{FF2B5EF4-FFF2-40B4-BE49-F238E27FC236}">
                <a16:creationId xmlns:a16="http://schemas.microsoft.com/office/drawing/2014/main" id="{05AE4FDC-B3D5-A770-5ABE-9D27DE870A10}"/>
              </a:ext>
            </a:extLst>
          </p:cNvPr>
          <p:cNvSpPr txBox="1"/>
          <p:nvPr/>
        </p:nvSpPr>
        <p:spPr>
          <a:xfrm>
            <a:off x="354152" y="1983353"/>
            <a:ext cx="5626999" cy="2246769"/>
          </a:xfrm>
          <a:prstGeom prst="rect">
            <a:avLst/>
          </a:prstGeom>
          <a:noFill/>
        </p:spPr>
        <p:txBody>
          <a:bodyPr wrap="square">
            <a:spAutoFit/>
          </a:bodyPr>
          <a:lstStyle/>
          <a:p>
            <a:pPr fontAlgn="base"/>
            <a:r>
              <a:rPr lang="en-US" sz="2000" b="1" i="0" dirty="0">
                <a:solidFill>
                  <a:schemeClr val="bg1"/>
                </a:solidFill>
                <a:effectLst/>
                <a:latin typeface="proxima-nova"/>
              </a:rPr>
              <a:t>In this step:</a:t>
            </a:r>
          </a:p>
          <a:p>
            <a:pPr marL="342900" indent="-342900" fontAlgn="base">
              <a:buFont typeface="Arial" panose="020B0604020202020204" pitchFamily="34" charset="0"/>
              <a:buChar char="•"/>
            </a:pPr>
            <a:r>
              <a:rPr lang="en-US" sz="2000" dirty="0">
                <a:solidFill>
                  <a:schemeClr val="bg1"/>
                </a:solidFill>
                <a:latin typeface="proxima-nova"/>
              </a:rPr>
              <a:t>Both parties continue the discussion while exchanging information by justifying and supporting their claims.</a:t>
            </a:r>
          </a:p>
          <a:p>
            <a:pPr marL="342900" indent="-342900" fontAlgn="base">
              <a:buFont typeface="Arial" panose="020B0604020202020204" pitchFamily="34" charset="0"/>
              <a:buChar char="•"/>
            </a:pPr>
            <a:r>
              <a:rPr lang="en-US" sz="2000" dirty="0">
                <a:solidFill>
                  <a:schemeClr val="bg1"/>
                </a:solidFill>
                <a:latin typeface="proxima-nova"/>
              </a:rPr>
              <a:t>If one side disagrees with something the other side is saying, they should discuss it calmly to arrive at an understanding </a:t>
            </a:r>
          </a:p>
        </p:txBody>
      </p:sp>
      <p:sp>
        <p:nvSpPr>
          <p:cNvPr id="3" name="TextBox 2">
            <a:extLst>
              <a:ext uri="{FF2B5EF4-FFF2-40B4-BE49-F238E27FC236}">
                <a16:creationId xmlns:a16="http://schemas.microsoft.com/office/drawing/2014/main" id="{F3C59D66-8ECE-56C5-E1B8-55D619DAFEF7}"/>
              </a:ext>
            </a:extLst>
          </p:cNvPr>
          <p:cNvSpPr txBox="1"/>
          <p:nvPr/>
        </p:nvSpPr>
        <p:spPr>
          <a:xfrm>
            <a:off x="6884870" y="4214399"/>
            <a:ext cx="5061270" cy="954107"/>
          </a:xfrm>
          <a:prstGeom prst="rect">
            <a:avLst/>
          </a:prstGeom>
          <a:noFill/>
        </p:spPr>
        <p:txBody>
          <a:bodyPr wrap="square" rtlCol="0">
            <a:spAutoFit/>
          </a:bodyPr>
          <a:lstStyle/>
          <a:p>
            <a:pPr algn="ctr"/>
            <a:r>
              <a:rPr lang="en-US" sz="2800" b="1" dirty="0">
                <a:solidFill>
                  <a:srgbClr val="2D3956"/>
                </a:solidFill>
                <a:latin typeface="Tajawal Medium" panose="00000600000000000000" pitchFamily="2" charset="-78"/>
                <a:cs typeface="Tajawal Medium" panose="00000600000000000000" pitchFamily="2" charset="-78"/>
              </a:rPr>
              <a:t>Clarification and Justification</a:t>
            </a:r>
          </a:p>
        </p:txBody>
      </p:sp>
      <p:pic>
        <p:nvPicPr>
          <p:cNvPr id="9" name="Picture 8">
            <a:extLst>
              <a:ext uri="{FF2B5EF4-FFF2-40B4-BE49-F238E27FC236}">
                <a16:creationId xmlns:a16="http://schemas.microsoft.com/office/drawing/2014/main" id="{7F5E51F7-397D-68AC-D994-FFE90A743DAC}"/>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102557" y="833669"/>
            <a:ext cx="5843583" cy="3359233"/>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68965386"/>
      </p:ext>
    </p:extLst>
  </p:cSld>
  <p:clrMapOvr>
    <a:masterClrMapping/>
  </p:clrMapOvr>
  <p:transition spd="slow">
    <p:comb/>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245860" y="1412823"/>
            <a:ext cx="5843585"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390932" y="1549486"/>
            <a:ext cx="5139906" cy="3477875"/>
          </a:xfrm>
          <a:prstGeom prst="rect">
            <a:avLst/>
          </a:prstGeom>
        </p:spPr>
        <p:txBody>
          <a:bodyPr wrap="square">
            <a:spAutoFit/>
          </a:bodyPr>
          <a:lstStyle/>
          <a:p>
            <a:pPr algn="ctr" fontAlgn="base"/>
            <a:r>
              <a:rPr lang="en-US" sz="2200" b="0" i="0" dirty="0">
                <a:solidFill>
                  <a:schemeClr val="bg1"/>
                </a:solidFill>
                <a:effectLst/>
                <a:latin typeface="proxima-nova"/>
              </a:rPr>
              <a:t>You and the other party will use various negotiation strategies to achieve the goals established during the preparation and planning process. You will use all the information you gathered during the preparation and planning process to present your argument and strengthen your position, or even change your position if the other party’s argument is sound and makes sense.</a:t>
            </a:r>
          </a:p>
        </p:txBody>
      </p:sp>
      <p:sp>
        <p:nvSpPr>
          <p:cNvPr id="18" name="Rectangle 17">
            <a:extLst>
              <a:ext uri="{FF2B5EF4-FFF2-40B4-BE49-F238E27FC236}">
                <a16:creationId xmlns:a16="http://schemas.microsoft.com/office/drawing/2014/main" id="{9BFC32B8-BDEE-2CBC-DFF5-CD482608568C}"/>
              </a:ext>
            </a:extLst>
          </p:cNvPr>
          <p:cNvSpPr/>
          <p:nvPr/>
        </p:nvSpPr>
        <p:spPr>
          <a:xfrm>
            <a:off x="5683173" y="4226298"/>
            <a:ext cx="1342935"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83173" y="4221457"/>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Stage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2802" y="4462243"/>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04</a:t>
            </a:r>
            <a:endParaRPr lang="en-US" sz="1200" b="1" dirty="0">
              <a:solidFill>
                <a:srgbClr val="FAC748"/>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4" name="Picture Placeholder 3">
            <a:extLst>
              <a:ext uri="{FF2B5EF4-FFF2-40B4-BE49-F238E27FC236}">
                <a16:creationId xmlns:a16="http://schemas.microsoft.com/office/drawing/2014/main" id="{CAADD8FF-E8E7-F7DE-CCE3-8AC6FB393707}"/>
              </a:ext>
            </a:extLst>
          </p:cNvPr>
          <p:cNvSpPr>
            <a:spLocks noGrp="1"/>
          </p:cNvSpPr>
          <p:nvPr>
            <p:ph type="pic" sz="quarter" idx="10"/>
          </p:nvPr>
        </p:nvSpPr>
        <p:spPr/>
      </p:sp>
      <p:sp>
        <p:nvSpPr>
          <p:cNvPr id="3" name="TextBox 2">
            <a:extLst>
              <a:ext uri="{FF2B5EF4-FFF2-40B4-BE49-F238E27FC236}">
                <a16:creationId xmlns:a16="http://schemas.microsoft.com/office/drawing/2014/main" id="{F3C59D66-8ECE-56C5-E1B8-55D619DAFEF7}"/>
              </a:ext>
            </a:extLst>
          </p:cNvPr>
          <p:cNvSpPr txBox="1"/>
          <p:nvPr/>
        </p:nvSpPr>
        <p:spPr>
          <a:xfrm>
            <a:off x="7305152" y="4214399"/>
            <a:ext cx="4640988" cy="954107"/>
          </a:xfrm>
          <a:prstGeom prst="rect">
            <a:avLst/>
          </a:prstGeom>
          <a:noFill/>
        </p:spPr>
        <p:txBody>
          <a:bodyPr wrap="square" rtlCol="0">
            <a:spAutoFit/>
          </a:bodyPr>
          <a:lstStyle/>
          <a:p>
            <a:pPr algn="ctr" fontAlgn="base"/>
            <a:r>
              <a:rPr lang="en-US" sz="2800" b="1" i="0" dirty="0">
                <a:effectLst/>
                <a:latin typeface="proxima-nova"/>
              </a:rPr>
              <a:t>Bargaining and Problem Solving</a:t>
            </a:r>
          </a:p>
        </p:txBody>
      </p:sp>
      <p:pic>
        <p:nvPicPr>
          <p:cNvPr id="5" name="Picture 2">
            <a:extLst>
              <a:ext uri="{FF2B5EF4-FFF2-40B4-BE49-F238E27FC236}">
                <a16:creationId xmlns:a16="http://schemas.microsoft.com/office/drawing/2014/main" id="{25631ECC-F7BD-F49D-8C0C-53F08C4804D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089445" y="782564"/>
            <a:ext cx="5843585" cy="3083979"/>
          </a:xfrm>
          <a:prstGeom prst="rect">
            <a:avLst/>
          </a:prstGeom>
          <a:noFill/>
          <a:extLst>
            <a:ext uri="{909E8E84-426E-40DD-AFC4-6F175D3DCCD1}">
              <a14:hiddenFill xmlns:a14="http://schemas.microsoft.com/office/drawing/2010/main">
                <a:solidFill>
                  <a:srgbClr val="FFFFFF"/>
                </a:solidFill>
              </a14:hiddenFill>
            </a:ext>
          </a:extLst>
        </p:spPr>
      </p:pic>
      <p:sp>
        <p:nvSpPr>
          <p:cNvPr id="10" name="TextBox 9">
            <a:extLst>
              <a:ext uri="{FF2B5EF4-FFF2-40B4-BE49-F238E27FC236}">
                <a16:creationId xmlns:a16="http://schemas.microsoft.com/office/drawing/2014/main" id="{A0038B7C-ABBB-5893-562A-A99C5894CE23}"/>
              </a:ext>
            </a:extLst>
          </p:cNvPr>
          <p:cNvSpPr txBox="1"/>
          <p:nvPr/>
        </p:nvSpPr>
        <p:spPr>
          <a:xfrm>
            <a:off x="6228677" y="5278219"/>
            <a:ext cx="6094324" cy="707886"/>
          </a:xfrm>
          <a:prstGeom prst="rect">
            <a:avLst/>
          </a:prstGeom>
          <a:noFill/>
        </p:spPr>
        <p:txBody>
          <a:bodyPr wrap="square">
            <a:spAutoFit/>
          </a:bodyPr>
          <a:lstStyle/>
          <a:p>
            <a:pPr algn="ctr"/>
            <a:r>
              <a:rPr lang="en-US" sz="2000" b="1" i="0" dirty="0">
                <a:solidFill>
                  <a:srgbClr val="C00000"/>
                </a:solidFill>
                <a:effectLst/>
                <a:latin typeface="proxima-nova"/>
              </a:rPr>
              <a:t>This is the essence and the heart of the negotiation process, where the give and take begins</a:t>
            </a:r>
            <a:endParaRPr lang="en-US" sz="2000" b="1" dirty="0">
              <a:solidFill>
                <a:srgbClr val="C00000"/>
              </a:solidFill>
            </a:endParaRPr>
          </a:p>
        </p:txBody>
      </p:sp>
    </p:spTree>
    <p:extLst>
      <p:ext uri="{BB962C8B-B14F-4D97-AF65-F5344CB8AC3E}">
        <p14:creationId xmlns:p14="http://schemas.microsoft.com/office/powerpoint/2010/main" val="842361566"/>
      </p:ext>
    </p:extLst>
  </p:cSld>
  <p:clrMapOvr>
    <a:masterClrMapping/>
  </p:clrMapOvr>
  <p:transition spd="slow">
    <p:comb/>
  </p:transition>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245860" y="1412823"/>
            <a:ext cx="5843585"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6" name="Rectangle 5">
            <a:extLst>
              <a:ext uri="{FF2B5EF4-FFF2-40B4-BE49-F238E27FC236}">
                <a16:creationId xmlns:a16="http://schemas.microsoft.com/office/drawing/2014/main" id="{0AC2650A-C51A-9ACB-723B-68D89C868D01}"/>
              </a:ext>
            </a:extLst>
          </p:cNvPr>
          <p:cNvSpPr/>
          <p:nvPr/>
        </p:nvSpPr>
        <p:spPr>
          <a:xfrm>
            <a:off x="390932" y="1549486"/>
            <a:ext cx="5139906" cy="3046988"/>
          </a:xfrm>
          <a:prstGeom prst="rect">
            <a:avLst/>
          </a:prstGeom>
        </p:spPr>
        <p:txBody>
          <a:bodyPr wrap="square">
            <a:spAutoFit/>
          </a:bodyPr>
          <a:lstStyle/>
          <a:p>
            <a:pPr algn="ctr" fontAlgn="base"/>
            <a:r>
              <a:rPr lang="en-US" sz="2400" b="0" i="0" dirty="0">
                <a:solidFill>
                  <a:schemeClr val="bg1"/>
                </a:solidFill>
                <a:effectLst/>
                <a:latin typeface="proxima-nova"/>
              </a:rPr>
              <a:t>The communication skills of active listening and feedback serve the parties of a negotiation well. It’s also important to stick to the issues and allow for an objective discussion to occur. Emotions should be kept under control. Eventually, both parties should come to an agreement.</a:t>
            </a:r>
            <a:r>
              <a:rPr lang="en-US" sz="2400" b="1" dirty="0">
                <a:solidFill>
                  <a:schemeClr val="bg1"/>
                </a:solidFill>
                <a:latin typeface="Tajawal Medium" panose="00000600000000000000" pitchFamily="2" charset="-78"/>
                <a:cs typeface="Tajawal Medium" panose="00000600000000000000" pitchFamily="2" charset="-78"/>
              </a:rPr>
              <a:t>  </a:t>
            </a:r>
          </a:p>
        </p:txBody>
      </p:sp>
      <p:sp>
        <p:nvSpPr>
          <p:cNvPr id="18" name="Rectangle 17">
            <a:extLst>
              <a:ext uri="{FF2B5EF4-FFF2-40B4-BE49-F238E27FC236}">
                <a16:creationId xmlns:a16="http://schemas.microsoft.com/office/drawing/2014/main" id="{9BFC32B8-BDEE-2CBC-DFF5-CD482608568C}"/>
              </a:ext>
            </a:extLst>
          </p:cNvPr>
          <p:cNvSpPr/>
          <p:nvPr/>
        </p:nvSpPr>
        <p:spPr>
          <a:xfrm>
            <a:off x="5683173" y="4226298"/>
            <a:ext cx="1342935"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83173" y="4221457"/>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Stage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2802" y="4462243"/>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04</a:t>
            </a:r>
            <a:endParaRPr lang="en-US" sz="1200" b="1" dirty="0">
              <a:solidFill>
                <a:srgbClr val="FAC748"/>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4" name="Picture Placeholder 3">
            <a:extLst>
              <a:ext uri="{FF2B5EF4-FFF2-40B4-BE49-F238E27FC236}">
                <a16:creationId xmlns:a16="http://schemas.microsoft.com/office/drawing/2014/main" id="{CAADD8FF-E8E7-F7DE-CCE3-8AC6FB393707}"/>
              </a:ext>
            </a:extLst>
          </p:cNvPr>
          <p:cNvSpPr>
            <a:spLocks noGrp="1"/>
          </p:cNvSpPr>
          <p:nvPr>
            <p:ph type="pic" sz="quarter" idx="10"/>
          </p:nvPr>
        </p:nvSpPr>
        <p:spPr/>
      </p:sp>
      <p:sp>
        <p:nvSpPr>
          <p:cNvPr id="3" name="TextBox 2">
            <a:extLst>
              <a:ext uri="{FF2B5EF4-FFF2-40B4-BE49-F238E27FC236}">
                <a16:creationId xmlns:a16="http://schemas.microsoft.com/office/drawing/2014/main" id="{F3C59D66-8ECE-56C5-E1B8-55D619DAFEF7}"/>
              </a:ext>
            </a:extLst>
          </p:cNvPr>
          <p:cNvSpPr txBox="1"/>
          <p:nvPr/>
        </p:nvSpPr>
        <p:spPr>
          <a:xfrm>
            <a:off x="7305152" y="4214399"/>
            <a:ext cx="4640988" cy="954107"/>
          </a:xfrm>
          <a:prstGeom prst="rect">
            <a:avLst/>
          </a:prstGeom>
          <a:noFill/>
        </p:spPr>
        <p:txBody>
          <a:bodyPr wrap="square" rtlCol="0">
            <a:spAutoFit/>
          </a:bodyPr>
          <a:lstStyle/>
          <a:p>
            <a:pPr algn="ctr" fontAlgn="base"/>
            <a:r>
              <a:rPr lang="en-US" sz="2800" b="1" i="0" dirty="0">
                <a:effectLst/>
                <a:latin typeface="proxima-nova"/>
              </a:rPr>
              <a:t>Bargaining and Problem Solving</a:t>
            </a:r>
          </a:p>
        </p:txBody>
      </p:sp>
      <p:pic>
        <p:nvPicPr>
          <p:cNvPr id="5" name="Picture 2">
            <a:extLst>
              <a:ext uri="{FF2B5EF4-FFF2-40B4-BE49-F238E27FC236}">
                <a16:creationId xmlns:a16="http://schemas.microsoft.com/office/drawing/2014/main" id="{25631ECC-F7BD-F49D-8C0C-53F08C4804D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089445" y="782564"/>
            <a:ext cx="5843585" cy="3083979"/>
          </a:xfrm>
          <a:prstGeom prst="rect">
            <a:avLst/>
          </a:prstGeom>
          <a:noFill/>
          <a:extLst>
            <a:ext uri="{909E8E84-426E-40DD-AFC4-6F175D3DCCD1}">
              <a14:hiddenFill xmlns:a14="http://schemas.microsoft.com/office/drawing/2010/main">
                <a:solidFill>
                  <a:srgbClr val="FFFFFF"/>
                </a:solidFill>
              </a14:hiddenFill>
            </a:ext>
          </a:extLst>
        </p:spPr>
      </p:pic>
      <p:sp>
        <p:nvSpPr>
          <p:cNvPr id="7" name="TextBox 6">
            <a:extLst>
              <a:ext uri="{FF2B5EF4-FFF2-40B4-BE49-F238E27FC236}">
                <a16:creationId xmlns:a16="http://schemas.microsoft.com/office/drawing/2014/main" id="{7F8E04B9-F2C8-7045-8584-A92C218FB0DF}"/>
              </a:ext>
            </a:extLst>
          </p:cNvPr>
          <p:cNvSpPr txBox="1"/>
          <p:nvPr/>
        </p:nvSpPr>
        <p:spPr>
          <a:xfrm>
            <a:off x="7202872" y="5175564"/>
            <a:ext cx="4640988" cy="830997"/>
          </a:xfrm>
          <a:prstGeom prst="rect">
            <a:avLst/>
          </a:prstGeom>
          <a:noFill/>
        </p:spPr>
        <p:txBody>
          <a:bodyPr wrap="square" rtlCol="0">
            <a:spAutoFit/>
          </a:bodyPr>
          <a:lstStyle/>
          <a:p>
            <a:pPr algn="ctr" fontAlgn="base"/>
            <a:r>
              <a:rPr lang="en-US" sz="2400" b="1" i="0" dirty="0">
                <a:solidFill>
                  <a:srgbClr val="C00000"/>
                </a:solidFill>
                <a:effectLst/>
                <a:latin typeface="proxima-nova"/>
              </a:rPr>
              <a:t>This stage aims to arrive at a win- win situation</a:t>
            </a:r>
          </a:p>
        </p:txBody>
      </p:sp>
    </p:spTree>
    <p:extLst>
      <p:ext uri="{BB962C8B-B14F-4D97-AF65-F5344CB8AC3E}">
        <p14:creationId xmlns:p14="http://schemas.microsoft.com/office/powerpoint/2010/main" val="3126143917"/>
      </p:ext>
    </p:extLst>
  </p:cSld>
  <p:clrMapOvr>
    <a:masterClrMapping/>
  </p:clrMapOvr>
  <p:transition spd="slow">
    <p:comb/>
  </p:transition>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245860" y="1412823"/>
            <a:ext cx="5843585"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8" name="Rectangle 17">
            <a:extLst>
              <a:ext uri="{FF2B5EF4-FFF2-40B4-BE49-F238E27FC236}">
                <a16:creationId xmlns:a16="http://schemas.microsoft.com/office/drawing/2014/main" id="{9BFC32B8-BDEE-2CBC-DFF5-CD482608568C}"/>
              </a:ext>
            </a:extLst>
          </p:cNvPr>
          <p:cNvSpPr/>
          <p:nvPr/>
        </p:nvSpPr>
        <p:spPr>
          <a:xfrm>
            <a:off x="5683173" y="4226298"/>
            <a:ext cx="1342935"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83173" y="4221457"/>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Stage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2802" y="4462243"/>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04</a:t>
            </a:r>
            <a:endParaRPr lang="en-US" sz="1200" b="1" dirty="0">
              <a:solidFill>
                <a:srgbClr val="FAC748"/>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4" name="Picture Placeholder 3">
            <a:extLst>
              <a:ext uri="{FF2B5EF4-FFF2-40B4-BE49-F238E27FC236}">
                <a16:creationId xmlns:a16="http://schemas.microsoft.com/office/drawing/2014/main" id="{CAADD8FF-E8E7-F7DE-CCE3-8AC6FB393707}"/>
              </a:ext>
            </a:extLst>
          </p:cNvPr>
          <p:cNvSpPr>
            <a:spLocks noGrp="1"/>
          </p:cNvSpPr>
          <p:nvPr>
            <p:ph type="pic" sz="quarter" idx="10"/>
          </p:nvPr>
        </p:nvSpPr>
        <p:spPr/>
      </p:sp>
      <p:sp>
        <p:nvSpPr>
          <p:cNvPr id="3" name="TextBox 2">
            <a:extLst>
              <a:ext uri="{FF2B5EF4-FFF2-40B4-BE49-F238E27FC236}">
                <a16:creationId xmlns:a16="http://schemas.microsoft.com/office/drawing/2014/main" id="{F3C59D66-8ECE-56C5-E1B8-55D619DAFEF7}"/>
              </a:ext>
            </a:extLst>
          </p:cNvPr>
          <p:cNvSpPr txBox="1"/>
          <p:nvPr/>
        </p:nvSpPr>
        <p:spPr>
          <a:xfrm>
            <a:off x="7305152" y="4221457"/>
            <a:ext cx="4640988" cy="954107"/>
          </a:xfrm>
          <a:prstGeom prst="rect">
            <a:avLst/>
          </a:prstGeom>
          <a:noFill/>
        </p:spPr>
        <p:txBody>
          <a:bodyPr wrap="square" rtlCol="0">
            <a:spAutoFit/>
          </a:bodyPr>
          <a:lstStyle/>
          <a:p>
            <a:pPr algn="ctr" fontAlgn="base"/>
            <a:r>
              <a:rPr lang="en-US" sz="2800" b="1" i="0" dirty="0">
                <a:effectLst/>
                <a:latin typeface="proxima-nova"/>
              </a:rPr>
              <a:t>Bargaining and Problem Solving</a:t>
            </a:r>
          </a:p>
        </p:txBody>
      </p:sp>
      <p:pic>
        <p:nvPicPr>
          <p:cNvPr id="5" name="Picture 2">
            <a:extLst>
              <a:ext uri="{FF2B5EF4-FFF2-40B4-BE49-F238E27FC236}">
                <a16:creationId xmlns:a16="http://schemas.microsoft.com/office/drawing/2014/main" id="{25631ECC-F7BD-F49D-8C0C-53F08C4804DE}"/>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089445" y="782564"/>
            <a:ext cx="5843585" cy="3083979"/>
          </a:xfrm>
          <a:prstGeom prst="rect">
            <a:avLst/>
          </a:prstGeom>
          <a:noFill/>
          <a:extLst>
            <a:ext uri="{909E8E84-426E-40DD-AFC4-6F175D3DCCD1}">
              <a14:hiddenFill xmlns:a14="http://schemas.microsoft.com/office/drawing/2010/main">
                <a:solidFill>
                  <a:srgbClr val="FFFFFF"/>
                </a:solidFill>
              </a14:hiddenFill>
            </a:ext>
          </a:extLst>
        </p:spPr>
      </p:pic>
      <p:sp>
        <p:nvSpPr>
          <p:cNvPr id="7" name="Rectangle 6">
            <a:extLst>
              <a:ext uri="{FF2B5EF4-FFF2-40B4-BE49-F238E27FC236}">
                <a16:creationId xmlns:a16="http://schemas.microsoft.com/office/drawing/2014/main" id="{DFD49935-6672-0A4B-53DE-7CF8C2F45F31}"/>
              </a:ext>
            </a:extLst>
          </p:cNvPr>
          <p:cNvSpPr/>
          <p:nvPr/>
        </p:nvSpPr>
        <p:spPr>
          <a:xfrm>
            <a:off x="394564" y="1559190"/>
            <a:ext cx="5139906" cy="2862322"/>
          </a:xfrm>
          <a:prstGeom prst="rect">
            <a:avLst/>
          </a:prstGeom>
        </p:spPr>
        <p:txBody>
          <a:bodyPr wrap="square">
            <a:spAutoFit/>
          </a:bodyPr>
          <a:lstStyle/>
          <a:p>
            <a:pPr marL="457200" indent="-457200" algn="just" fontAlgn="base">
              <a:buAutoNum type="arabicPeriod"/>
            </a:pPr>
            <a:r>
              <a:rPr lang="en-US" sz="2000" dirty="0">
                <a:solidFill>
                  <a:schemeClr val="bg1"/>
                </a:solidFill>
                <a:latin typeface="Tajawal Medium" panose="00000600000000000000" pitchFamily="2" charset="-78"/>
                <a:cs typeface="Tajawal Medium" panose="00000600000000000000" pitchFamily="2" charset="-78"/>
              </a:rPr>
              <a:t>Following the initial offers, each negotiating party should make and manage their concessions while creating and managing counter – offers for the problem</a:t>
            </a:r>
          </a:p>
          <a:p>
            <a:pPr marL="457200" indent="-457200" algn="just" fontAlgn="base">
              <a:buAutoNum type="arabicPeriod"/>
            </a:pPr>
            <a:r>
              <a:rPr lang="en-US" sz="2000" dirty="0">
                <a:solidFill>
                  <a:schemeClr val="bg1"/>
                </a:solidFill>
                <a:latin typeface="Tajawal Medium" panose="00000600000000000000" pitchFamily="2" charset="-78"/>
                <a:cs typeface="Tajawal Medium" panose="00000600000000000000" pitchFamily="2" charset="-78"/>
              </a:rPr>
              <a:t>Keep your emotions in check during the bargaining process, the best negotiators use strong verbal communication skills </a:t>
            </a:r>
          </a:p>
        </p:txBody>
      </p:sp>
      <p:sp>
        <p:nvSpPr>
          <p:cNvPr id="8" name="Rectangle 7">
            <a:extLst>
              <a:ext uri="{FF2B5EF4-FFF2-40B4-BE49-F238E27FC236}">
                <a16:creationId xmlns:a16="http://schemas.microsoft.com/office/drawing/2014/main" id="{111C627E-4383-31BE-02AA-1989DEA7BEB5}"/>
              </a:ext>
            </a:extLst>
          </p:cNvPr>
          <p:cNvSpPr/>
          <p:nvPr/>
        </p:nvSpPr>
        <p:spPr>
          <a:xfrm>
            <a:off x="546964" y="3279131"/>
            <a:ext cx="5139906" cy="400110"/>
          </a:xfrm>
          <a:prstGeom prst="rect">
            <a:avLst/>
          </a:prstGeom>
        </p:spPr>
        <p:txBody>
          <a:bodyPr wrap="square">
            <a:spAutoFit/>
          </a:bodyPr>
          <a:lstStyle/>
          <a:p>
            <a:pPr marL="457200" indent="-457200" algn="just" fontAlgn="base">
              <a:buAutoNum type="arabicPeriod"/>
            </a:pPr>
            <a:endParaRPr lang="en-US" sz="2000" dirty="0">
              <a:solidFill>
                <a:schemeClr val="bg1"/>
              </a:solidFill>
              <a:latin typeface="Tajawal Medium" panose="00000600000000000000" pitchFamily="2" charset="-78"/>
              <a:cs typeface="Tajawal Medium" panose="00000600000000000000" pitchFamily="2" charset="-78"/>
            </a:endParaRPr>
          </a:p>
        </p:txBody>
      </p:sp>
      <p:sp>
        <p:nvSpPr>
          <p:cNvPr id="9" name="TextBox 8">
            <a:extLst>
              <a:ext uri="{FF2B5EF4-FFF2-40B4-BE49-F238E27FC236}">
                <a16:creationId xmlns:a16="http://schemas.microsoft.com/office/drawing/2014/main" id="{79017C2B-1F0F-F21F-E354-ED1E1B3DCB93}"/>
              </a:ext>
            </a:extLst>
          </p:cNvPr>
          <p:cNvSpPr txBox="1"/>
          <p:nvPr/>
        </p:nvSpPr>
        <p:spPr>
          <a:xfrm>
            <a:off x="7202872" y="5175564"/>
            <a:ext cx="4640988" cy="830997"/>
          </a:xfrm>
          <a:prstGeom prst="rect">
            <a:avLst/>
          </a:prstGeom>
          <a:noFill/>
        </p:spPr>
        <p:txBody>
          <a:bodyPr wrap="square" rtlCol="0">
            <a:spAutoFit/>
          </a:bodyPr>
          <a:lstStyle/>
          <a:p>
            <a:pPr algn="ctr" fontAlgn="base"/>
            <a:r>
              <a:rPr lang="en-US" sz="2400" b="1" i="0" dirty="0">
                <a:solidFill>
                  <a:srgbClr val="C00000"/>
                </a:solidFill>
                <a:effectLst/>
                <a:latin typeface="proxima-nova"/>
              </a:rPr>
              <a:t>This stage aims to arrive at a win- win situation</a:t>
            </a:r>
          </a:p>
        </p:txBody>
      </p:sp>
    </p:spTree>
    <p:extLst>
      <p:ext uri="{BB962C8B-B14F-4D97-AF65-F5344CB8AC3E}">
        <p14:creationId xmlns:p14="http://schemas.microsoft.com/office/powerpoint/2010/main" val="3036029705"/>
      </p:ext>
    </p:extLst>
  </p:cSld>
  <p:clrMapOvr>
    <a:masterClrMapping/>
  </p:clrMapOvr>
  <p:transition spd="slow">
    <p:comb/>
  </p:transition>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245860" y="1412823"/>
            <a:ext cx="5843585"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8" name="Rectangle 17">
            <a:extLst>
              <a:ext uri="{FF2B5EF4-FFF2-40B4-BE49-F238E27FC236}">
                <a16:creationId xmlns:a16="http://schemas.microsoft.com/office/drawing/2014/main" id="{9BFC32B8-BDEE-2CBC-DFF5-CD482608568C}"/>
              </a:ext>
            </a:extLst>
          </p:cNvPr>
          <p:cNvSpPr/>
          <p:nvPr/>
        </p:nvSpPr>
        <p:spPr>
          <a:xfrm>
            <a:off x="5683173" y="4226298"/>
            <a:ext cx="1342935"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83173" y="4221457"/>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Stage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2802" y="4462243"/>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05</a:t>
            </a:r>
            <a:endParaRPr lang="en-US" sz="1200" b="1" dirty="0">
              <a:solidFill>
                <a:srgbClr val="FAC748"/>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4" name="Picture Placeholder 3">
            <a:extLst>
              <a:ext uri="{FF2B5EF4-FFF2-40B4-BE49-F238E27FC236}">
                <a16:creationId xmlns:a16="http://schemas.microsoft.com/office/drawing/2014/main" id="{CAADD8FF-E8E7-F7DE-CCE3-8AC6FB393707}"/>
              </a:ext>
            </a:extLst>
          </p:cNvPr>
          <p:cNvSpPr>
            <a:spLocks noGrp="1"/>
          </p:cNvSpPr>
          <p:nvPr>
            <p:ph type="pic" sz="quarter" idx="10"/>
          </p:nvPr>
        </p:nvSpPr>
        <p:spPr/>
      </p:sp>
      <p:sp>
        <p:nvSpPr>
          <p:cNvPr id="3" name="TextBox 2">
            <a:extLst>
              <a:ext uri="{FF2B5EF4-FFF2-40B4-BE49-F238E27FC236}">
                <a16:creationId xmlns:a16="http://schemas.microsoft.com/office/drawing/2014/main" id="{F3C59D66-8ECE-56C5-E1B8-55D619DAFEF7}"/>
              </a:ext>
            </a:extLst>
          </p:cNvPr>
          <p:cNvSpPr txBox="1"/>
          <p:nvPr/>
        </p:nvSpPr>
        <p:spPr>
          <a:xfrm>
            <a:off x="7221509" y="4262369"/>
            <a:ext cx="4640988" cy="523220"/>
          </a:xfrm>
          <a:prstGeom prst="rect">
            <a:avLst/>
          </a:prstGeom>
          <a:noFill/>
        </p:spPr>
        <p:txBody>
          <a:bodyPr wrap="square" rtlCol="0">
            <a:spAutoFit/>
          </a:bodyPr>
          <a:lstStyle/>
          <a:p>
            <a:pPr algn="ctr" fontAlgn="base"/>
            <a:r>
              <a:rPr lang="en-US" sz="2800" b="1" i="0" dirty="0">
                <a:effectLst/>
                <a:latin typeface="proxima-nova"/>
              </a:rPr>
              <a:t>Closure and Implementation</a:t>
            </a:r>
          </a:p>
        </p:txBody>
      </p:sp>
      <p:sp>
        <p:nvSpPr>
          <p:cNvPr id="7" name="Rectangle 6">
            <a:extLst>
              <a:ext uri="{FF2B5EF4-FFF2-40B4-BE49-F238E27FC236}">
                <a16:creationId xmlns:a16="http://schemas.microsoft.com/office/drawing/2014/main" id="{DFD49935-6672-0A4B-53DE-7CF8C2F45F31}"/>
              </a:ext>
            </a:extLst>
          </p:cNvPr>
          <p:cNvSpPr/>
          <p:nvPr/>
        </p:nvSpPr>
        <p:spPr>
          <a:xfrm>
            <a:off x="597699" y="1940303"/>
            <a:ext cx="5139906" cy="2677656"/>
          </a:xfrm>
          <a:prstGeom prst="rect">
            <a:avLst/>
          </a:prstGeom>
        </p:spPr>
        <p:txBody>
          <a:bodyPr wrap="square">
            <a:spAutoFit/>
          </a:bodyPr>
          <a:lstStyle/>
          <a:p>
            <a:pPr algn="ctr" fontAlgn="base"/>
            <a:r>
              <a:rPr lang="en-US" sz="2400" b="0" i="0" dirty="0">
                <a:solidFill>
                  <a:schemeClr val="bg1"/>
                </a:solidFill>
                <a:effectLst/>
                <a:latin typeface="proxima-nova"/>
              </a:rPr>
              <a:t>Once an agreement has been met, this is the stage in which procedures need to be developed to implement and monitor the terms of the agreement. They put all of the information into a format that’s acceptable to both parties, and they formalize it</a:t>
            </a:r>
            <a:endParaRPr lang="en-US" sz="2400" dirty="0">
              <a:solidFill>
                <a:schemeClr val="bg1"/>
              </a:solidFill>
              <a:latin typeface="Tajawal Medium" panose="00000600000000000000" pitchFamily="2" charset="-78"/>
              <a:cs typeface="Tajawal Medium" panose="00000600000000000000" pitchFamily="2" charset="-78"/>
            </a:endParaRPr>
          </a:p>
        </p:txBody>
      </p:sp>
      <p:sp>
        <p:nvSpPr>
          <p:cNvPr id="8" name="Rectangle 7">
            <a:extLst>
              <a:ext uri="{FF2B5EF4-FFF2-40B4-BE49-F238E27FC236}">
                <a16:creationId xmlns:a16="http://schemas.microsoft.com/office/drawing/2014/main" id="{111C627E-4383-31BE-02AA-1989DEA7BEB5}"/>
              </a:ext>
            </a:extLst>
          </p:cNvPr>
          <p:cNvSpPr/>
          <p:nvPr/>
        </p:nvSpPr>
        <p:spPr>
          <a:xfrm>
            <a:off x="546964" y="3279131"/>
            <a:ext cx="5139906" cy="400110"/>
          </a:xfrm>
          <a:prstGeom prst="rect">
            <a:avLst/>
          </a:prstGeom>
        </p:spPr>
        <p:txBody>
          <a:bodyPr wrap="square">
            <a:spAutoFit/>
          </a:bodyPr>
          <a:lstStyle/>
          <a:p>
            <a:pPr marL="457200" indent="-457200" algn="just" fontAlgn="base">
              <a:buAutoNum type="arabicPeriod"/>
            </a:pPr>
            <a:endParaRPr lang="en-US" sz="2000" dirty="0">
              <a:solidFill>
                <a:schemeClr val="bg1"/>
              </a:solidFill>
              <a:latin typeface="Tajawal Medium" panose="00000600000000000000" pitchFamily="2" charset="-78"/>
              <a:cs typeface="Tajawal Medium" panose="00000600000000000000" pitchFamily="2" charset="-78"/>
            </a:endParaRPr>
          </a:p>
        </p:txBody>
      </p:sp>
      <p:pic>
        <p:nvPicPr>
          <p:cNvPr id="6" name="Picture 2">
            <a:extLst>
              <a:ext uri="{FF2B5EF4-FFF2-40B4-BE49-F238E27FC236}">
                <a16:creationId xmlns:a16="http://schemas.microsoft.com/office/drawing/2014/main" id="{89A805EE-3387-2D82-1ECC-AB9757C43532}"/>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089445" y="804061"/>
            <a:ext cx="5843586" cy="32008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588284923"/>
      </p:ext>
    </p:extLst>
  </p:cSld>
  <p:clrMapOvr>
    <a:masterClrMapping/>
  </p:clrMapOvr>
  <p:transition spd="slow">
    <p:comb/>
  </p:transition>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0AD33B2-84DB-498D-99BC-48015ABD3174}"/>
              </a:ext>
            </a:extLst>
          </p:cNvPr>
          <p:cNvSpPr/>
          <p:nvPr/>
        </p:nvSpPr>
        <p:spPr>
          <a:xfrm>
            <a:off x="245860" y="1412823"/>
            <a:ext cx="5843585" cy="4414561"/>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dirty="0"/>
          </a:p>
        </p:txBody>
      </p:sp>
      <p:sp>
        <p:nvSpPr>
          <p:cNvPr id="18" name="Rectangle 17">
            <a:extLst>
              <a:ext uri="{FF2B5EF4-FFF2-40B4-BE49-F238E27FC236}">
                <a16:creationId xmlns:a16="http://schemas.microsoft.com/office/drawing/2014/main" id="{9BFC32B8-BDEE-2CBC-DFF5-CD482608568C}"/>
              </a:ext>
            </a:extLst>
          </p:cNvPr>
          <p:cNvSpPr/>
          <p:nvPr/>
        </p:nvSpPr>
        <p:spPr>
          <a:xfrm>
            <a:off x="5683173" y="4226298"/>
            <a:ext cx="1342935" cy="988453"/>
          </a:xfrm>
          <a:prstGeom prst="rect">
            <a:avLst/>
          </a:prstGeom>
          <a:solidFill>
            <a:srgbClr val="2D3956"/>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400" dirty="0">
              <a:ea typeface="Roboto Light" panose="02000000000000000000" pitchFamily="2" charset="0"/>
            </a:endParaRPr>
          </a:p>
        </p:txBody>
      </p:sp>
      <p:sp>
        <p:nvSpPr>
          <p:cNvPr id="19" name="TextBox 18">
            <a:extLst>
              <a:ext uri="{FF2B5EF4-FFF2-40B4-BE49-F238E27FC236}">
                <a16:creationId xmlns:a16="http://schemas.microsoft.com/office/drawing/2014/main" id="{286030D9-F3A9-5CAC-74B0-1F810F0D8C45}"/>
              </a:ext>
            </a:extLst>
          </p:cNvPr>
          <p:cNvSpPr txBox="1"/>
          <p:nvPr/>
        </p:nvSpPr>
        <p:spPr>
          <a:xfrm>
            <a:off x="5683173" y="4221457"/>
            <a:ext cx="1091009" cy="400110"/>
          </a:xfrm>
          <a:prstGeom prst="rect">
            <a:avLst/>
          </a:prstGeom>
          <a:noFill/>
        </p:spPr>
        <p:txBody>
          <a:bodyPr wrap="square" rtlCol="0">
            <a:spAutoFit/>
          </a:bodyPr>
          <a:lstStyle/>
          <a:p>
            <a:pPr algn="ctr"/>
            <a:r>
              <a:rPr lang="en-US" sz="2000" dirty="0">
                <a:solidFill>
                  <a:schemeClr val="bg1"/>
                </a:solidFill>
                <a:latin typeface="Tajawal Medium" panose="00000600000000000000" pitchFamily="2" charset="-78"/>
                <a:cs typeface="Tajawal Medium" panose="00000600000000000000" pitchFamily="2" charset="-78"/>
              </a:rPr>
              <a:t>Stage</a:t>
            </a:r>
            <a:endParaRPr lang="en-US" sz="2800" dirty="0">
              <a:solidFill>
                <a:schemeClr val="bg1"/>
              </a:solidFill>
              <a:latin typeface="Tajawal Medium" panose="00000600000000000000" pitchFamily="2" charset="-78"/>
              <a:cs typeface="Tajawal Medium" panose="00000600000000000000" pitchFamily="2" charset="-78"/>
            </a:endParaRPr>
          </a:p>
        </p:txBody>
      </p:sp>
      <p:sp>
        <p:nvSpPr>
          <p:cNvPr id="23" name="TextBox 22">
            <a:extLst>
              <a:ext uri="{FF2B5EF4-FFF2-40B4-BE49-F238E27FC236}">
                <a16:creationId xmlns:a16="http://schemas.microsoft.com/office/drawing/2014/main" id="{96E902E1-2A80-699E-4D0C-B8C82D90F38B}"/>
              </a:ext>
            </a:extLst>
          </p:cNvPr>
          <p:cNvSpPr txBox="1"/>
          <p:nvPr/>
        </p:nvSpPr>
        <p:spPr>
          <a:xfrm>
            <a:off x="5852802" y="4462243"/>
            <a:ext cx="819100" cy="769441"/>
          </a:xfrm>
          <a:prstGeom prst="rect">
            <a:avLst/>
          </a:prstGeom>
          <a:noFill/>
        </p:spPr>
        <p:txBody>
          <a:bodyPr wrap="square" rtlCol="0">
            <a:spAutoFit/>
          </a:bodyPr>
          <a:lstStyle/>
          <a:p>
            <a:pPr algn="ctr"/>
            <a:r>
              <a:rPr lang="en-US" sz="4400" b="1" dirty="0">
                <a:solidFill>
                  <a:srgbClr val="FAC748"/>
                </a:solidFill>
                <a:latin typeface="Tajawal Medium" panose="00000600000000000000" pitchFamily="2" charset="-78"/>
                <a:cs typeface="Tajawal Medium" panose="00000600000000000000" pitchFamily="2" charset="-78"/>
              </a:rPr>
              <a:t>05</a:t>
            </a:r>
            <a:endParaRPr lang="en-US" sz="1200" b="1" dirty="0">
              <a:solidFill>
                <a:srgbClr val="FAC748"/>
              </a:solidFill>
              <a:latin typeface="Tajawal Medium" panose="00000600000000000000" pitchFamily="2" charset="-78"/>
              <a:cs typeface="Tajawal Medium" panose="00000600000000000000" pitchFamily="2" charset="-78"/>
            </a:endParaRPr>
          </a:p>
        </p:txBody>
      </p:sp>
      <p:sp>
        <p:nvSpPr>
          <p:cNvPr id="29" name="Rectangle 28">
            <a:extLst>
              <a:ext uri="{FF2B5EF4-FFF2-40B4-BE49-F238E27FC236}">
                <a16:creationId xmlns:a16="http://schemas.microsoft.com/office/drawing/2014/main" id="{25E018C8-E6D9-8F68-BAC6-E298E84AEBAC}"/>
              </a:ext>
            </a:extLst>
          </p:cNvPr>
          <p:cNvSpPr/>
          <p:nvPr/>
        </p:nvSpPr>
        <p:spPr>
          <a:xfrm>
            <a:off x="2626179" y="500900"/>
            <a:ext cx="6516914"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30" name="Picture 29">
            <a:extLst>
              <a:ext uri="{FF2B5EF4-FFF2-40B4-BE49-F238E27FC236}">
                <a16:creationId xmlns:a16="http://schemas.microsoft.com/office/drawing/2014/main" id="{1AA9ED9C-DF1B-B035-D2EF-1F612766F00F}"/>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pic>
        <p:nvPicPr>
          <p:cNvPr id="31" name="Graphic 30">
            <a:extLst>
              <a:ext uri="{FF2B5EF4-FFF2-40B4-BE49-F238E27FC236}">
                <a16:creationId xmlns:a16="http://schemas.microsoft.com/office/drawing/2014/main" id="{7233D040-6FA4-2E5E-D560-449F9497F7FD}"/>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425756" y="425241"/>
            <a:ext cx="2362200" cy="142875"/>
          </a:xfrm>
          <a:prstGeom prst="rect">
            <a:avLst/>
          </a:prstGeom>
        </p:spPr>
      </p:pic>
      <p:pic>
        <p:nvPicPr>
          <p:cNvPr id="32" name="Graphic 31">
            <a:extLst>
              <a:ext uri="{FF2B5EF4-FFF2-40B4-BE49-F238E27FC236}">
                <a16:creationId xmlns:a16="http://schemas.microsoft.com/office/drawing/2014/main" id="{8D8D2E0B-635C-AB80-336C-3A6DEA4EF6BC}"/>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280308" y="6043914"/>
            <a:ext cx="2167470" cy="591661"/>
          </a:xfrm>
          <a:prstGeom prst="rect">
            <a:avLst/>
          </a:prstGeom>
        </p:spPr>
      </p:pic>
      <p:pic>
        <p:nvPicPr>
          <p:cNvPr id="33" name="Graphic 32">
            <a:extLst>
              <a:ext uri="{FF2B5EF4-FFF2-40B4-BE49-F238E27FC236}">
                <a16:creationId xmlns:a16="http://schemas.microsoft.com/office/drawing/2014/main" id="{303FF488-B6EE-3706-3C57-3034AEEEFE3F}"/>
              </a:ext>
            </a:extLst>
          </p:cNvPr>
          <p:cNvPicPr>
            <a:picLocks noChangeAspect="1"/>
          </p:cNvPicPr>
          <p:nvPr/>
        </p:nvPicPr>
        <p:blipFill>
          <a:blip r:embed="rId7">
            <a:extLst>
              <a:ext uri="{96DAC541-7B7A-43D3-8B79-37D633B846F1}">
                <asvg:svgBlip xmlns:asvg="http://schemas.microsoft.com/office/drawing/2016/SVG/main" r:embed="rId8"/>
              </a:ext>
            </a:extLst>
          </a:blip>
          <a:stretch>
            <a:fillRect/>
          </a:stretch>
        </p:blipFill>
        <p:spPr>
          <a:xfrm>
            <a:off x="9923145" y="6311380"/>
            <a:ext cx="1879649" cy="309233"/>
          </a:xfrm>
          <a:prstGeom prst="rect">
            <a:avLst/>
          </a:prstGeom>
        </p:spPr>
      </p:pic>
      <p:sp>
        <p:nvSpPr>
          <p:cNvPr id="4" name="Picture Placeholder 3">
            <a:extLst>
              <a:ext uri="{FF2B5EF4-FFF2-40B4-BE49-F238E27FC236}">
                <a16:creationId xmlns:a16="http://schemas.microsoft.com/office/drawing/2014/main" id="{CAADD8FF-E8E7-F7DE-CCE3-8AC6FB393707}"/>
              </a:ext>
            </a:extLst>
          </p:cNvPr>
          <p:cNvSpPr>
            <a:spLocks noGrp="1"/>
          </p:cNvSpPr>
          <p:nvPr>
            <p:ph type="pic" sz="quarter" idx="10"/>
          </p:nvPr>
        </p:nvSpPr>
        <p:spPr/>
      </p:sp>
      <p:sp>
        <p:nvSpPr>
          <p:cNvPr id="3" name="TextBox 2">
            <a:extLst>
              <a:ext uri="{FF2B5EF4-FFF2-40B4-BE49-F238E27FC236}">
                <a16:creationId xmlns:a16="http://schemas.microsoft.com/office/drawing/2014/main" id="{F3C59D66-8ECE-56C5-E1B8-55D619DAFEF7}"/>
              </a:ext>
            </a:extLst>
          </p:cNvPr>
          <p:cNvSpPr txBox="1"/>
          <p:nvPr/>
        </p:nvSpPr>
        <p:spPr>
          <a:xfrm>
            <a:off x="7221509" y="4262369"/>
            <a:ext cx="4640988" cy="523220"/>
          </a:xfrm>
          <a:prstGeom prst="rect">
            <a:avLst/>
          </a:prstGeom>
          <a:noFill/>
        </p:spPr>
        <p:txBody>
          <a:bodyPr wrap="square" rtlCol="0">
            <a:spAutoFit/>
          </a:bodyPr>
          <a:lstStyle/>
          <a:p>
            <a:pPr algn="ctr" fontAlgn="base"/>
            <a:r>
              <a:rPr lang="en-US" sz="2800" b="1" i="0" dirty="0">
                <a:effectLst/>
                <a:latin typeface="proxima-nova"/>
              </a:rPr>
              <a:t>Closure and Implementation</a:t>
            </a:r>
          </a:p>
        </p:txBody>
      </p:sp>
      <p:sp>
        <p:nvSpPr>
          <p:cNvPr id="7" name="Rectangle 6">
            <a:extLst>
              <a:ext uri="{FF2B5EF4-FFF2-40B4-BE49-F238E27FC236}">
                <a16:creationId xmlns:a16="http://schemas.microsoft.com/office/drawing/2014/main" id="{DFD49935-6672-0A4B-53DE-7CF8C2F45F31}"/>
              </a:ext>
            </a:extLst>
          </p:cNvPr>
          <p:cNvSpPr/>
          <p:nvPr/>
        </p:nvSpPr>
        <p:spPr>
          <a:xfrm>
            <a:off x="366587" y="1540194"/>
            <a:ext cx="5139906" cy="3416320"/>
          </a:xfrm>
          <a:prstGeom prst="rect">
            <a:avLst/>
          </a:prstGeom>
        </p:spPr>
        <p:txBody>
          <a:bodyPr wrap="square">
            <a:spAutoFit/>
          </a:bodyPr>
          <a:lstStyle/>
          <a:p>
            <a:pPr algn="just" fontAlgn="base"/>
            <a:r>
              <a:rPr lang="en-US" sz="2400" dirty="0">
                <a:solidFill>
                  <a:schemeClr val="bg1"/>
                </a:solidFill>
                <a:latin typeface="Tajawal Medium" panose="00000600000000000000" pitchFamily="2" charset="-78"/>
                <a:cs typeface="Tajawal Medium" panose="00000600000000000000" pitchFamily="2" charset="-78"/>
              </a:rPr>
              <a:t>Once an acceptable solution has been reached, both parties should thank each other for the discussion</a:t>
            </a:r>
          </a:p>
          <a:p>
            <a:pPr algn="just" fontAlgn="base"/>
            <a:endParaRPr lang="en-US" sz="2400" dirty="0">
              <a:solidFill>
                <a:schemeClr val="bg1"/>
              </a:solidFill>
              <a:latin typeface="Tajawal Medium" panose="00000600000000000000" pitchFamily="2" charset="-78"/>
              <a:cs typeface="Tajawal Medium" panose="00000600000000000000" pitchFamily="2" charset="-78"/>
            </a:endParaRPr>
          </a:p>
          <a:p>
            <a:pPr algn="just" fontAlgn="base"/>
            <a:r>
              <a:rPr lang="en-US" sz="2400" dirty="0">
                <a:solidFill>
                  <a:schemeClr val="bg1"/>
                </a:solidFill>
                <a:latin typeface="Tajawal Medium" panose="00000600000000000000" pitchFamily="2" charset="-78"/>
                <a:cs typeface="Tajawal Medium" panose="00000600000000000000" pitchFamily="2" charset="-78"/>
              </a:rPr>
              <a:t>A written contract now follows written contract and a follow –up carried out ensured that the implementation is proceeding smoothly</a:t>
            </a:r>
          </a:p>
        </p:txBody>
      </p:sp>
      <p:sp>
        <p:nvSpPr>
          <p:cNvPr id="8" name="Rectangle 7">
            <a:extLst>
              <a:ext uri="{FF2B5EF4-FFF2-40B4-BE49-F238E27FC236}">
                <a16:creationId xmlns:a16="http://schemas.microsoft.com/office/drawing/2014/main" id="{111C627E-4383-31BE-02AA-1989DEA7BEB5}"/>
              </a:ext>
            </a:extLst>
          </p:cNvPr>
          <p:cNvSpPr/>
          <p:nvPr/>
        </p:nvSpPr>
        <p:spPr>
          <a:xfrm>
            <a:off x="546964" y="3279131"/>
            <a:ext cx="5139906" cy="400110"/>
          </a:xfrm>
          <a:prstGeom prst="rect">
            <a:avLst/>
          </a:prstGeom>
        </p:spPr>
        <p:txBody>
          <a:bodyPr wrap="square">
            <a:spAutoFit/>
          </a:bodyPr>
          <a:lstStyle/>
          <a:p>
            <a:pPr marL="457200" indent="-457200" algn="just" fontAlgn="base">
              <a:buAutoNum type="arabicPeriod"/>
            </a:pPr>
            <a:endParaRPr lang="en-US" sz="2000" dirty="0">
              <a:solidFill>
                <a:schemeClr val="bg1"/>
              </a:solidFill>
              <a:latin typeface="Tajawal Medium" panose="00000600000000000000" pitchFamily="2" charset="-78"/>
              <a:cs typeface="Tajawal Medium" panose="00000600000000000000" pitchFamily="2" charset="-78"/>
            </a:endParaRPr>
          </a:p>
        </p:txBody>
      </p:sp>
      <p:pic>
        <p:nvPicPr>
          <p:cNvPr id="6" name="Picture 2">
            <a:extLst>
              <a:ext uri="{FF2B5EF4-FFF2-40B4-BE49-F238E27FC236}">
                <a16:creationId xmlns:a16="http://schemas.microsoft.com/office/drawing/2014/main" id="{89A805EE-3387-2D82-1ECC-AB9757C43532}"/>
              </a:ext>
            </a:extLst>
          </p:cNvPr>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6089445" y="804061"/>
            <a:ext cx="5843586" cy="320086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105832495"/>
      </p:ext>
    </p:extLst>
  </p:cSld>
  <p:clrMapOvr>
    <a:masterClrMapping/>
  </p:clrMapOvr>
  <p:transition spd="slow">
    <p:comb/>
  </p:transition>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3" y="-1"/>
            <a:ext cx="11218607" cy="4783015"/>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6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
        <p:nvSpPr>
          <p:cNvPr id="6" name="TextBox 5">
            <a:extLst>
              <a:ext uri="{FF2B5EF4-FFF2-40B4-BE49-F238E27FC236}">
                <a16:creationId xmlns:a16="http://schemas.microsoft.com/office/drawing/2014/main" id="{3E12CAF9-28ED-6767-E25C-A3B2C02A119A}"/>
              </a:ext>
            </a:extLst>
          </p:cNvPr>
          <p:cNvSpPr txBox="1"/>
          <p:nvPr/>
        </p:nvSpPr>
        <p:spPr>
          <a:xfrm>
            <a:off x="2594987" y="1303998"/>
            <a:ext cx="6094324" cy="2677656"/>
          </a:xfrm>
          <a:prstGeom prst="rect">
            <a:avLst/>
          </a:prstGeom>
          <a:noFill/>
        </p:spPr>
        <p:txBody>
          <a:bodyPr wrap="square">
            <a:spAutoFit/>
          </a:bodyPr>
          <a:lstStyle/>
          <a:p>
            <a:pPr algn="ctr" fontAlgn="base"/>
            <a:r>
              <a:rPr lang="en-US" sz="2800" dirty="0">
                <a:solidFill>
                  <a:schemeClr val="bg1"/>
                </a:solidFill>
                <a:latin typeface="Tajawal Medium" panose="00000600000000000000" pitchFamily="2" charset="-78"/>
                <a:cs typeface="Tajawal Medium" panose="00000600000000000000" pitchFamily="2" charset="-78"/>
              </a:rPr>
              <a:t>Successful negotiations are all about building and maintaining long- term relationships and then they should outline each party’s expectations and ensure that the compromise is implemented </a:t>
            </a:r>
          </a:p>
        </p:txBody>
      </p:sp>
    </p:spTree>
    <p:extLst>
      <p:ext uri="{BB962C8B-B14F-4D97-AF65-F5344CB8AC3E}">
        <p14:creationId xmlns:p14="http://schemas.microsoft.com/office/powerpoint/2010/main" val="650724853"/>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6592162" y="1271523"/>
            <a:ext cx="4031873" cy="584775"/>
          </a:xfrm>
          <a:prstGeom prst="rect">
            <a:avLst/>
          </a:prstGeom>
          <a:noFill/>
        </p:spPr>
        <p:txBody>
          <a:bodyPr wrap="none" rtlCol="0">
            <a:spAutoFit/>
          </a:bodyPr>
          <a:lstStyle/>
          <a:p>
            <a:r>
              <a:rPr lang="en-US" sz="3200" b="1" dirty="0" err="1">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Salesco</a:t>
            </a:r>
            <a:r>
              <a:rPr lang="en-US" sz="3200" b="1" dirty="0">
                <a:effectLst>
                  <a:outerShdw blurRad="38100" dist="38100" dir="2700000" algn="tl">
                    <a:srgbClr val="000000">
                      <a:alpha val="43137"/>
                    </a:srgbClr>
                  </a:outerShdw>
                </a:effectLst>
                <a:latin typeface="Tajawal Medium" panose="00000600000000000000" pitchFamily="2" charset="-78"/>
                <a:cs typeface="Tajawal Medium" panose="00000600000000000000" pitchFamily="2" charset="-78"/>
              </a:rPr>
              <a:t> Case study</a:t>
            </a: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151761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0" i="0" dirty="0">
                <a:solidFill>
                  <a:srgbClr val="373D3F"/>
                </a:solidFill>
                <a:effectLst/>
                <a:latin typeface="proxima-nova"/>
              </a:rPr>
              <a:t>A team from a retail organization, </a:t>
            </a:r>
            <a:r>
              <a:rPr lang="en-US" sz="2400" b="0" i="0" dirty="0" err="1">
                <a:solidFill>
                  <a:srgbClr val="373D3F"/>
                </a:solidFill>
                <a:effectLst/>
                <a:latin typeface="proxima-nova"/>
              </a:rPr>
              <a:t>Salesco</a:t>
            </a:r>
            <a:r>
              <a:rPr lang="en-US" sz="2400" b="0" i="0" dirty="0">
                <a:solidFill>
                  <a:srgbClr val="373D3F"/>
                </a:solidFill>
                <a:effectLst/>
                <a:latin typeface="proxima-nova"/>
              </a:rPr>
              <a:t>, is looking to purchase widgets for resale directly to the consumer. You lead a team from </a:t>
            </a:r>
            <a:r>
              <a:rPr lang="en-US" sz="2400" b="0" i="0" dirty="0" err="1">
                <a:solidFill>
                  <a:srgbClr val="373D3F"/>
                </a:solidFill>
                <a:effectLst/>
                <a:latin typeface="proxima-nova"/>
              </a:rPr>
              <a:t>WholesaleCo</a:t>
            </a:r>
            <a:r>
              <a:rPr lang="en-US" sz="2400" b="0" i="0" dirty="0">
                <a:solidFill>
                  <a:srgbClr val="373D3F"/>
                </a:solidFill>
                <a:effectLst/>
                <a:latin typeface="proxima-nova"/>
              </a:rPr>
              <a:t> and are interested in negotiating an offer to sell these widgets to them at a wholesale cost.</a:t>
            </a:r>
            <a:endParaRPr lang="en-US" sz="2400" b="0" i="0" dirty="0">
              <a:solidFill>
                <a:srgbClr val="141414"/>
              </a:solidFill>
              <a:effectLst/>
              <a:latin typeface="Open Sans" panose="020B0606030504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88196620"/>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457200" indent="-457200" algn="ctr">
              <a:buAutoNum type="arabicPeriod"/>
            </a:pPr>
            <a:r>
              <a:rPr lang="en-US" sz="2400" b="1" i="0" dirty="0">
                <a:solidFill>
                  <a:srgbClr val="373D3F"/>
                </a:solidFill>
                <a:effectLst/>
                <a:latin typeface="proxima-nova"/>
              </a:rPr>
              <a:t>Preparation and Planning. </a:t>
            </a:r>
          </a:p>
          <a:p>
            <a:pPr algn="ctr"/>
            <a:r>
              <a:rPr lang="en-US" sz="2400" b="0" i="0" dirty="0">
                <a:solidFill>
                  <a:srgbClr val="373D3F"/>
                </a:solidFill>
                <a:effectLst/>
                <a:latin typeface="proxima-nova"/>
              </a:rPr>
              <a:t>You know that </a:t>
            </a:r>
            <a:r>
              <a:rPr lang="en-US" sz="2400" b="0" i="0" dirty="0" err="1">
                <a:solidFill>
                  <a:srgbClr val="373D3F"/>
                </a:solidFill>
                <a:effectLst/>
                <a:latin typeface="proxima-nova"/>
              </a:rPr>
              <a:t>WholesaleCo</a:t>
            </a:r>
            <a:r>
              <a:rPr lang="en-US" sz="2400" b="0" i="0" dirty="0">
                <a:solidFill>
                  <a:srgbClr val="373D3F"/>
                </a:solidFill>
                <a:effectLst/>
                <a:latin typeface="proxima-nova"/>
              </a:rPr>
              <a:t> will be going up against Other Company, who is likely to outbid you on price. You research, as best you can, the price and quantity Other Company is willing to come to the table with. You also know, from your earlier research, that </a:t>
            </a:r>
            <a:r>
              <a:rPr lang="en-US" sz="2400" b="0" i="0" dirty="0" err="1">
                <a:solidFill>
                  <a:srgbClr val="373D3F"/>
                </a:solidFill>
                <a:effectLst/>
                <a:latin typeface="proxima-nova"/>
              </a:rPr>
              <a:t>Salesco</a:t>
            </a:r>
            <a:r>
              <a:rPr lang="en-US" sz="2400" b="0" i="0" dirty="0">
                <a:solidFill>
                  <a:srgbClr val="373D3F"/>
                </a:solidFill>
                <a:effectLst/>
                <a:latin typeface="proxima-nova"/>
              </a:rPr>
              <a:t> is a company that values quality and if they’re going to say no to Other Company, it’ll be because they have a reputation for skimping on quality. Your company produces the better, but more expensive, widget. Armed with this information, you put together your proposal.</a:t>
            </a:r>
          </a:p>
          <a:p>
            <a:pPr algn="ctr"/>
            <a:endParaRPr lang="en-US" sz="2400" b="0" i="0" dirty="0">
              <a:solidFill>
                <a:srgbClr val="141414"/>
              </a:solidFill>
              <a:effectLst/>
              <a:latin typeface="Open Sans" panose="020B0606030504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19330150"/>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i="0" dirty="0">
                <a:solidFill>
                  <a:srgbClr val="373D3F"/>
                </a:solidFill>
                <a:effectLst/>
                <a:latin typeface="proxima-nova"/>
              </a:rPr>
              <a:t>2.Definition of Ground Rules. </a:t>
            </a:r>
          </a:p>
          <a:p>
            <a:pPr algn="ctr"/>
            <a:r>
              <a:rPr lang="en-US" sz="2400" b="0" i="0" dirty="0" err="1">
                <a:solidFill>
                  <a:srgbClr val="373D3F"/>
                </a:solidFill>
                <a:effectLst/>
                <a:latin typeface="proxima-nova"/>
              </a:rPr>
              <a:t>Salesco</a:t>
            </a:r>
            <a:r>
              <a:rPr lang="en-US" sz="2400" b="0" i="0" dirty="0">
                <a:solidFill>
                  <a:srgbClr val="373D3F"/>
                </a:solidFill>
                <a:effectLst/>
                <a:latin typeface="proxima-nova"/>
              </a:rPr>
              <a:t>, as your customer, has let you know that they expect widgets to be manufactured and delivered in the first quarter of the following year. They’d like to sign with a 25% deposit. Your company usually requires 50% down, but you counter with 30%, provided you have a signed contract before the end of the year, which is approaching quickly. You offer </a:t>
            </a:r>
            <a:r>
              <a:rPr lang="en-US" sz="2400" b="0" i="0" dirty="0" err="1">
                <a:solidFill>
                  <a:srgbClr val="373D3F"/>
                </a:solidFill>
                <a:effectLst/>
                <a:latin typeface="proxima-nova"/>
              </a:rPr>
              <a:t>Salesco</a:t>
            </a:r>
            <a:r>
              <a:rPr lang="en-US" sz="2400" b="0" i="0" dirty="0">
                <a:solidFill>
                  <a:srgbClr val="373D3F"/>
                </a:solidFill>
                <a:effectLst/>
                <a:latin typeface="proxima-nova"/>
              </a:rPr>
              <a:t> your proposal. </a:t>
            </a:r>
            <a:r>
              <a:rPr lang="en-US" sz="2400" b="0" i="0" dirty="0" err="1">
                <a:solidFill>
                  <a:srgbClr val="373D3F"/>
                </a:solidFill>
                <a:effectLst/>
                <a:latin typeface="proxima-nova"/>
              </a:rPr>
              <a:t>Salesco</a:t>
            </a:r>
            <a:r>
              <a:rPr lang="en-US" sz="2400" b="0" i="0" dirty="0">
                <a:solidFill>
                  <a:srgbClr val="373D3F"/>
                </a:solidFill>
                <a:effectLst/>
                <a:latin typeface="proxima-nova"/>
              </a:rPr>
              <a:t> does not share Other Company’s offer.</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175610219"/>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i="0" dirty="0">
                <a:solidFill>
                  <a:srgbClr val="373D3F"/>
                </a:solidFill>
                <a:effectLst/>
                <a:latin typeface="proxima-nova"/>
              </a:rPr>
              <a:t>3. Clarification and Justification. </a:t>
            </a:r>
          </a:p>
          <a:p>
            <a:pPr algn="ctr"/>
            <a:r>
              <a:rPr lang="en-US" sz="2400" b="0" i="0" dirty="0" err="1">
                <a:solidFill>
                  <a:srgbClr val="373D3F"/>
                </a:solidFill>
                <a:effectLst/>
                <a:latin typeface="proxima-nova"/>
              </a:rPr>
              <a:t>Salesco</a:t>
            </a:r>
            <a:r>
              <a:rPr lang="en-US" sz="2400" b="0" i="0" dirty="0">
                <a:solidFill>
                  <a:srgbClr val="373D3F"/>
                </a:solidFill>
                <a:effectLst/>
                <a:latin typeface="proxima-nova"/>
              </a:rPr>
              <a:t> wants to understand more about your deposit requirements, and you’d like to know if your offer is otherwise in the ballpark for them. You reiterate that you provided them the best price you could for the quality product you produce. </a:t>
            </a:r>
            <a:r>
              <a:rPr lang="en-US" sz="2400" b="0" i="0" dirty="0" err="1">
                <a:solidFill>
                  <a:srgbClr val="373D3F"/>
                </a:solidFill>
                <a:effectLst/>
                <a:latin typeface="proxima-nova"/>
              </a:rPr>
              <a:t>Salesco</a:t>
            </a:r>
            <a:r>
              <a:rPr lang="en-US" sz="2400" b="0" i="0" dirty="0">
                <a:solidFill>
                  <a:srgbClr val="373D3F"/>
                </a:solidFill>
                <a:effectLst/>
                <a:latin typeface="proxima-nova"/>
              </a:rPr>
              <a:t> assures you your offer is good but they’ll review it further with their legal team</a:t>
            </a:r>
            <a:endParaRPr lang="en-US" sz="2400" b="0" i="0" dirty="0">
              <a:solidFill>
                <a:srgbClr val="141414"/>
              </a:solidFill>
              <a:effectLst/>
              <a:latin typeface="Open Sans" panose="020B0606030504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012215770"/>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i="0" dirty="0">
                <a:solidFill>
                  <a:srgbClr val="373D3F"/>
                </a:solidFill>
                <a:effectLst/>
                <a:latin typeface="proxima-nova"/>
              </a:rPr>
              <a:t>4.Bargaining and Problem Solving. </a:t>
            </a:r>
          </a:p>
          <a:p>
            <a:pPr algn="ctr"/>
            <a:r>
              <a:rPr lang="en-US" sz="2400" b="0" i="0" dirty="0" err="1">
                <a:solidFill>
                  <a:srgbClr val="373D3F"/>
                </a:solidFill>
                <a:effectLst/>
                <a:latin typeface="proxima-nova"/>
              </a:rPr>
              <a:t>Salesco</a:t>
            </a:r>
            <a:r>
              <a:rPr lang="en-US" sz="2400" b="0" i="0" dirty="0">
                <a:solidFill>
                  <a:srgbClr val="373D3F"/>
                </a:solidFill>
                <a:effectLst/>
                <a:latin typeface="proxima-nova"/>
              </a:rPr>
              <a:t> understands that </a:t>
            </a:r>
            <a:r>
              <a:rPr lang="en-US" sz="2400" b="0" i="0" dirty="0" err="1">
                <a:solidFill>
                  <a:srgbClr val="373D3F"/>
                </a:solidFill>
                <a:effectLst/>
                <a:latin typeface="proxima-nova"/>
              </a:rPr>
              <a:t>WholesaleCo</a:t>
            </a:r>
            <a:r>
              <a:rPr lang="en-US" sz="2400" b="0" i="0" dirty="0">
                <a:solidFill>
                  <a:srgbClr val="373D3F"/>
                </a:solidFill>
                <a:effectLst/>
                <a:latin typeface="proxima-nova"/>
              </a:rPr>
              <a:t> is not providing them the best price but that the quality they look to provide their customers will only come from </a:t>
            </a:r>
            <a:r>
              <a:rPr lang="en-US" sz="2400" b="0" i="0" dirty="0" err="1">
                <a:solidFill>
                  <a:srgbClr val="373D3F"/>
                </a:solidFill>
                <a:effectLst/>
                <a:latin typeface="proxima-nova"/>
              </a:rPr>
              <a:t>WholesaleCo</a:t>
            </a:r>
            <a:r>
              <a:rPr lang="en-US" sz="2400" b="0" i="0" dirty="0">
                <a:solidFill>
                  <a:srgbClr val="373D3F"/>
                </a:solidFill>
                <a:effectLst/>
                <a:latin typeface="proxima-nova"/>
              </a:rPr>
              <a:t>, and never </a:t>
            </a:r>
            <a:r>
              <a:rPr lang="en-US" sz="2400" b="0" i="0" dirty="0" err="1">
                <a:solidFill>
                  <a:srgbClr val="373D3F"/>
                </a:solidFill>
                <a:effectLst/>
                <a:latin typeface="proxima-nova"/>
              </a:rPr>
              <a:t>OtherCompany</a:t>
            </a:r>
            <a:r>
              <a:rPr lang="en-US" sz="2400" b="0" i="0" dirty="0">
                <a:solidFill>
                  <a:srgbClr val="373D3F"/>
                </a:solidFill>
                <a:effectLst/>
                <a:latin typeface="proxima-nova"/>
              </a:rPr>
              <a:t>. They’d still like to go with a 25% deposit because that’s all they have budgeted for the remainder of the fiscal year. As a representative of Wholesale, you offer to go with a 25% deposit if a second payment can be made at the beginning of the next quarter, which would allow them to pay it out of next year’s budget. Agreements are made.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85915269"/>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2"/>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400" b="1" i="0" dirty="0">
                <a:solidFill>
                  <a:srgbClr val="373D3F"/>
                </a:solidFill>
                <a:effectLst/>
                <a:latin typeface="proxima-nova"/>
              </a:rPr>
              <a:t>5. Closure and Implementation. </a:t>
            </a:r>
          </a:p>
          <a:p>
            <a:pPr algn="ctr"/>
            <a:r>
              <a:rPr lang="en-US" sz="2400" b="0" i="0" dirty="0" err="1">
                <a:solidFill>
                  <a:srgbClr val="373D3F"/>
                </a:solidFill>
                <a:effectLst/>
                <a:latin typeface="proxima-nova"/>
              </a:rPr>
              <a:t>WholesaleCo</a:t>
            </a:r>
            <a:r>
              <a:rPr lang="en-US" sz="2400" b="0" i="0" dirty="0">
                <a:solidFill>
                  <a:srgbClr val="373D3F"/>
                </a:solidFill>
                <a:effectLst/>
                <a:latin typeface="proxima-nova"/>
              </a:rPr>
              <a:t> makes changes to the contract for the widgets and a representative from </a:t>
            </a:r>
            <a:r>
              <a:rPr lang="en-US" sz="2400" b="0" i="0" dirty="0" err="1">
                <a:solidFill>
                  <a:srgbClr val="373D3F"/>
                </a:solidFill>
                <a:effectLst/>
                <a:latin typeface="proxima-nova"/>
              </a:rPr>
              <a:t>Salesco</a:t>
            </a:r>
            <a:r>
              <a:rPr lang="en-US" sz="2400" b="0" i="0" dirty="0">
                <a:solidFill>
                  <a:srgbClr val="373D3F"/>
                </a:solidFill>
                <a:effectLst/>
                <a:latin typeface="proxima-nova"/>
              </a:rPr>
              <a:t> signs. The new contract outlines the changes in the deposit structure, and a full delivery schedule of widgets to </a:t>
            </a:r>
            <a:r>
              <a:rPr lang="en-US" sz="2400" b="0" i="0" dirty="0" err="1">
                <a:solidFill>
                  <a:srgbClr val="373D3F"/>
                </a:solidFill>
                <a:effectLst/>
                <a:latin typeface="proxima-nova"/>
              </a:rPr>
              <a:t>Salesco</a:t>
            </a:r>
            <a:r>
              <a:rPr lang="en-US" sz="2400" b="0" i="0" dirty="0">
                <a:solidFill>
                  <a:srgbClr val="373D3F"/>
                </a:solidFill>
                <a:effectLst/>
                <a:latin typeface="proxima-nova"/>
              </a:rPr>
              <a:t>’ distribution centers by an agreed-upon date.</a:t>
            </a: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945478412"/>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Shape 176"/>
        <p:cNvGrpSpPr/>
        <p:nvPr/>
      </p:nvGrpSpPr>
      <p:grpSpPr>
        <a:xfrm>
          <a:off x="0" y="0"/>
          <a:ext cx="0" cy="0"/>
          <a:chOff x="0" y="0"/>
          <a:chExt cx="0" cy="0"/>
        </a:xfrm>
      </p:grpSpPr>
      <p:pic>
        <p:nvPicPr>
          <p:cNvPr id="177" name="Google Shape;177;p6"/>
          <p:cNvPicPr preferRelativeResize="0"/>
          <p:nvPr/>
        </p:nvPicPr>
        <p:blipFill rotWithShape="1">
          <a:blip r:embed="rId3">
            <a:alphaModFix/>
          </a:blip>
          <a:srcRect b="52027"/>
          <a:stretch/>
        </p:blipFill>
        <p:spPr>
          <a:xfrm>
            <a:off x="4037567" y="4509573"/>
            <a:ext cx="4209421" cy="2368306"/>
          </a:xfrm>
          <a:prstGeom prst="rect">
            <a:avLst/>
          </a:prstGeom>
          <a:noFill/>
          <a:ln>
            <a:noFill/>
          </a:ln>
        </p:spPr>
      </p:pic>
      <p:grpSp>
        <p:nvGrpSpPr>
          <p:cNvPr id="178" name="Google Shape;178;p6"/>
          <p:cNvGrpSpPr/>
          <p:nvPr/>
        </p:nvGrpSpPr>
        <p:grpSpPr>
          <a:xfrm rot="-814666">
            <a:off x="6875597" y="423043"/>
            <a:ext cx="3986937" cy="4666552"/>
            <a:chOff x="5285892" y="401228"/>
            <a:chExt cx="3260219" cy="3504844"/>
          </a:xfrm>
        </p:grpSpPr>
        <p:sp>
          <p:nvSpPr>
            <p:cNvPr id="179" name="Google Shape;179;p6"/>
            <p:cNvSpPr/>
            <p:nvPr/>
          </p:nvSpPr>
          <p:spPr>
            <a:xfrm rot="235593">
              <a:off x="5285892" y="3127648"/>
              <a:ext cx="2352803" cy="491122"/>
            </a:xfrm>
            <a:prstGeom prst="ellipse">
              <a:avLst/>
            </a:prstGeom>
            <a:gradFill>
              <a:gsLst>
                <a:gs pos="0">
                  <a:srgbClr val="7F7F7F">
                    <a:alpha val="0"/>
                  </a:srgbClr>
                </a:gs>
                <a:gs pos="100000">
                  <a:srgbClr val="FFFFFF">
                    <a:alpha val="0"/>
                  </a:srgbClr>
                </a:gs>
              </a:gsLst>
              <a:path path="circle">
                <a:fillToRect l="50000" t="50000" r="50000" b="50000"/>
              </a:path>
              <a:tileRect/>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rgbClr val="FFFFFF"/>
                </a:solidFill>
                <a:latin typeface="Calibri"/>
                <a:ea typeface="Calibri"/>
                <a:cs typeface="Calibri"/>
                <a:sym typeface="Calibri"/>
              </a:endParaRPr>
            </a:p>
          </p:txBody>
        </p:sp>
        <p:sp>
          <p:nvSpPr>
            <p:cNvPr id="180" name="Google Shape;180;p6"/>
            <p:cNvSpPr/>
            <p:nvPr/>
          </p:nvSpPr>
          <p:spPr>
            <a:xfrm rot="686020">
              <a:off x="5895181" y="2415490"/>
              <a:ext cx="2333625" cy="664224"/>
            </a:xfrm>
            <a:prstGeom prst="ellipse">
              <a:avLst/>
            </a:prstGeom>
            <a:gradFill>
              <a:gsLst>
                <a:gs pos="0">
                  <a:srgbClr val="7F7F7F"/>
                </a:gs>
                <a:gs pos="100000">
                  <a:srgbClr val="FFFFFF">
                    <a:alpha val="0"/>
                  </a:srgbClr>
                </a:gs>
              </a:gsLst>
              <a:path path="circle">
                <a:fillToRect l="50000" t="50000" r="50000" b="50000"/>
              </a:path>
              <a:tileRect/>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chemeClr val="lt1"/>
                </a:solidFill>
                <a:latin typeface="Calibri"/>
                <a:ea typeface="Calibri"/>
                <a:cs typeface="Calibri"/>
                <a:sym typeface="Calibri"/>
              </a:endParaRPr>
            </a:p>
          </p:txBody>
        </p:sp>
        <p:grpSp>
          <p:nvGrpSpPr>
            <p:cNvPr id="181" name="Google Shape;181;p6"/>
            <p:cNvGrpSpPr/>
            <p:nvPr/>
          </p:nvGrpSpPr>
          <p:grpSpPr>
            <a:xfrm rot="366406">
              <a:off x="5748439" y="401228"/>
              <a:ext cx="2797672" cy="2388760"/>
              <a:chOff x="3187519" y="167874"/>
              <a:chExt cx="2797672" cy="2388760"/>
            </a:xfrm>
          </p:grpSpPr>
          <p:grpSp>
            <p:nvGrpSpPr>
              <p:cNvPr id="182" name="Google Shape;182;p6"/>
              <p:cNvGrpSpPr/>
              <p:nvPr/>
            </p:nvGrpSpPr>
            <p:grpSpPr>
              <a:xfrm>
                <a:off x="3187519" y="167874"/>
                <a:ext cx="2797672" cy="2388760"/>
                <a:chOff x="3187519" y="167874"/>
                <a:chExt cx="2797672" cy="2388760"/>
              </a:xfrm>
            </p:grpSpPr>
            <p:sp>
              <p:nvSpPr>
                <p:cNvPr id="183" name="Google Shape;183;p6"/>
                <p:cNvSpPr/>
                <p:nvPr/>
              </p:nvSpPr>
              <p:spPr>
                <a:xfrm rot="427788" flipH="1">
                  <a:off x="3187519" y="167874"/>
                  <a:ext cx="2797672" cy="2388760"/>
                </a:xfrm>
                <a:prstGeom prst="ellipse">
                  <a:avLst/>
                </a:prstGeom>
                <a:gradFill>
                  <a:gsLst>
                    <a:gs pos="0">
                      <a:srgbClr val="FFFF00"/>
                    </a:gs>
                    <a:gs pos="3300">
                      <a:srgbClr val="FFFF00"/>
                    </a:gs>
                    <a:gs pos="100000">
                      <a:srgbClr val="FFC000"/>
                    </a:gs>
                  </a:gsLst>
                  <a:path path="circle">
                    <a:fillToRect l="50000" t="50000" r="50000" b="50000"/>
                  </a:path>
                  <a:tileRect/>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1">
                    <a:solidFill>
                      <a:srgbClr val="0070C0"/>
                    </a:solidFill>
                    <a:latin typeface="Calibri"/>
                    <a:ea typeface="Calibri"/>
                    <a:cs typeface="Calibri"/>
                    <a:sym typeface="Calibri"/>
                  </a:endParaRPr>
                </a:p>
              </p:txBody>
            </p:sp>
            <p:sp>
              <p:nvSpPr>
                <p:cNvPr id="184" name="Google Shape;184;p6"/>
                <p:cNvSpPr/>
                <p:nvPr/>
              </p:nvSpPr>
              <p:spPr>
                <a:xfrm rot="574328" flipH="1">
                  <a:off x="3522067" y="508883"/>
                  <a:ext cx="2062431" cy="1790691"/>
                </a:xfrm>
                <a:prstGeom prst="ellipse">
                  <a:avLst/>
                </a:prstGeom>
                <a:gradFill>
                  <a:gsLst>
                    <a:gs pos="0">
                      <a:srgbClr val="FFFFFF">
                        <a:alpha val="77647"/>
                      </a:srgbClr>
                    </a:gs>
                    <a:gs pos="67000">
                      <a:srgbClr val="D8D8D8">
                        <a:alpha val="0"/>
                      </a:srgbClr>
                    </a:gs>
                    <a:gs pos="100000">
                      <a:srgbClr val="D8D8D8">
                        <a:alpha val="0"/>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grpSp>
          <p:sp>
            <p:nvSpPr>
              <p:cNvPr id="185" name="Google Shape;185;p6"/>
              <p:cNvSpPr/>
              <p:nvPr/>
            </p:nvSpPr>
            <p:spPr>
              <a:xfrm rot="448260" flipH="1">
                <a:off x="3575282" y="653096"/>
                <a:ext cx="2146884" cy="485400"/>
              </a:xfrm>
              <a:prstGeom prst="rect">
                <a:avLst/>
              </a:prstGeom>
              <a:noFill/>
              <a:ln>
                <a:noFill/>
              </a:ln>
            </p:spPr>
            <p:txBody>
              <a:bodyPr spcFirstLastPara="1" wrap="square" lIns="91425" tIns="45700" rIns="91425" bIns="45700" anchor="t" anchorCtr="0">
                <a:spAutoFit/>
              </a:bodyPr>
              <a:lstStyle/>
              <a:p>
                <a:pPr algn="ctr" fontAlgn="base"/>
                <a:endParaRPr lang="en-US" sz="3600" b="1" i="0" dirty="0">
                  <a:solidFill>
                    <a:srgbClr val="1B1B1B"/>
                  </a:solidFill>
                  <a:effectLst/>
                  <a:latin typeface="antonio-regular"/>
                </a:endParaRPr>
              </a:p>
            </p:txBody>
          </p:sp>
        </p:grpSp>
        <p:sp>
          <p:nvSpPr>
            <p:cNvPr id="186" name="Google Shape;186;p6"/>
            <p:cNvSpPr/>
            <p:nvPr/>
          </p:nvSpPr>
          <p:spPr>
            <a:xfrm rot="814666">
              <a:off x="5496204" y="2997082"/>
              <a:ext cx="2840595" cy="908990"/>
            </a:xfrm>
            <a:prstGeom prst="ellipse">
              <a:avLst/>
            </a:prstGeom>
            <a:solidFill>
              <a:schemeClr val="bg1">
                <a:lumMod val="85000"/>
              </a:schemeClr>
            </a:solidFill>
            <a:ln w="34925" cap="flat" cmpd="sng">
              <a:solidFill>
                <a:srgbClr val="FFFFFF"/>
              </a:solidFill>
              <a:prstDash val="solid"/>
              <a:miter lim="800000"/>
              <a:headEnd type="none" w="sm" len="sm"/>
              <a:tailEnd type="none" w="sm" len="sm"/>
            </a:ln>
            <a:effectLst>
              <a:outerShdw blurRad="317500" algn="ctr">
                <a:srgbClr val="000000">
                  <a:alpha val="4274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grpSp>
      <p:grpSp>
        <p:nvGrpSpPr>
          <p:cNvPr id="187" name="Google Shape;187;p6"/>
          <p:cNvGrpSpPr/>
          <p:nvPr/>
        </p:nvGrpSpPr>
        <p:grpSpPr>
          <a:xfrm rot="695090">
            <a:off x="1826783" y="1540505"/>
            <a:ext cx="4238693" cy="3449990"/>
            <a:chOff x="549907" y="496585"/>
            <a:chExt cx="2840595" cy="3522272"/>
          </a:xfrm>
        </p:grpSpPr>
        <p:sp>
          <p:nvSpPr>
            <p:cNvPr id="188" name="Google Shape;188;p6"/>
            <p:cNvSpPr/>
            <p:nvPr/>
          </p:nvSpPr>
          <p:spPr>
            <a:xfrm rot="-641702">
              <a:off x="742841" y="2408382"/>
              <a:ext cx="2333625" cy="664224"/>
            </a:xfrm>
            <a:prstGeom prst="ellipse">
              <a:avLst/>
            </a:prstGeom>
            <a:gradFill>
              <a:gsLst>
                <a:gs pos="0">
                  <a:srgbClr val="7F7F7F"/>
                </a:gs>
                <a:gs pos="100000">
                  <a:srgbClr val="FFFFFF">
                    <a:alpha val="0"/>
                  </a:srgbClr>
                </a:gs>
              </a:gsLst>
              <a:path path="circle">
                <a:fillToRect l="50000" t="50000" r="50000" b="50000"/>
              </a:path>
              <a:tileRect/>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a:solidFill>
                  <a:schemeClr val="lt1"/>
                </a:solidFill>
                <a:latin typeface="Calibri"/>
                <a:ea typeface="Calibri"/>
                <a:cs typeface="Calibri"/>
                <a:sym typeface="Calibri"/>
              </a:endParaRPr>
            </a:p>
          </p:txBody>
        </p:sp>
        <p:grpSp>
          <p:nvGrpSpPr>
            <p:cNvPr id="189" name="Google Shape;189;p6"/>
            <p:cNvGrpSpPr/>
            <p:nvPr/>
          </p:nvGrpSpPr>
          <p:grpSpPr>
            <a:xfrm>
              <a:off x="549907" y="496585"/>
              <a:ext cx="2840595" cy="3522272"/>
              <a:chOff x="929401" y="375602"/>
              <a:chExt cx="2840595" cy="3522272"/>
            </a:xfrm>
          </p:grpSpPr>
          <p:grpSp>
            <p:nvGrpSpPr>
              <p:cNvPr id="190" name="Google Shape;190;p6"/>
              <p:cNvGrpSpPr/>
              <p:nvPr/>
            </p:nvGrpSpPr>
            <p:grpSpPr>
              <a:xfrm rot="-384563">
                <a:off x="937559" y="375602"/>
                <a:ext cx="2388760" cy="2388760"/>
                <a:chOff x="937154" y="372850"/>
                <a:chExt cx="2388760" cy="2388760"/>
              </a:xfrm>
            </p:grpSpPr>
            <p:grpSp>
              <p:nvGrpSpPr>
                <p:cNvPr id="191" name="Google Shape;191;p6"/>
                <p:cNvGrpSpPr/>
                <p:nvPr/>
              </p:nvGrpSpPr>
              <p:grpSpPr>
                <a:xfrm>
                  <a:off x="937154" y="372850"/>
                  <a:ext cx="2388760" cy="2388760"/>
                  <a:chOff x="937154" y="372850"/>
                  <a:chExt cx="2388760" cy="2388760"/>
                </a:xfrm>
              </p:grpSpPr>
              <p:sp>
                <p:nvSpPr>
                  <p:cNvPr id="192" name="Google Shape;192;p6"/>
                  <p:cNvSpPr/>
                  <p:nvPr/>
                </p:nvSpPr>
                <p:spPr>
                  <a:xfrm rot="-310527">
                    <a:off x="937154" y="372850"/>
                    <a:ext cx="2388760" cy="2388760"/>
                  </a:xfrm>
                  <a:prstGeom prst="ellipse">
                    <a:avLst/>
                  </a:prstGeom>
                  <a:gradFill>
                    <a:gsLst>
                      <a:gs pos="0">
                        <a:srgbClr val="00B0F0"/>
                      </a:gs>
                      <a:gs pos="100000">
                        <a:srgbClr val="0054D0"/>
                      </a:gs>
                    </a:gsLst>
                    <a:path path="circle">
                      <a:fillToRect l="50000" t="50000" r="50000" b="50000"/>
                    </a:path>
                    <a:tileRect/>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800" b="1">
                      <a:solidFill>
                        <a:srgbClr val="0070C0"/>
                      </a:solidFill>
                      <a:latin typeface="Calibri"/>
                      <a:ea typeface="Calibri"/>
                      <a:cs typeface="Calibri"/>
                      <a:sym typeface="Calibri"/>
                    </a:endParaRPr>
                  </a:p>
                </p:txBody>
              </p:sp>
              <p:sp>
                <p:nvSpPr>
                  <p:cNvPr id="193" name="Google Shape;193;p6"/>
                  <p:cNvSpPr/>
                  <p:nvPr/>
                </p:nvSpPr>
                <p:spPr>
                  <a:xfrm rot="21142933">
                    <a:off x="1087717" y="504189"/>
                    <a:ext cx="2062431" cy="1790691"/>
                  </a:xfrm>
                  <a:prstGeom prst="ellipse">
                    <a:avLst/>
                  </a:prstGeom>
                  <a:gradFill>
                    <a:gsLst>
                      <a:gs pos="0">
                        <a:srgbClr val="FFFFFF">
                          <a:alpha val="77647"/>
                        </a:srgbClr>
                      </a:gs>
                      <a:gs pos="67000">
                        <a:srgbClr val="D8D8D8">
                          <a:alpha val="0"/>
                        </a:srgbClr>
                      </a:gs>
                      <a:gs pos="100000">
                        <a:srgbClr val="D8D8D8">
                          <a:alpha val="0"/>
                        </a:srgbClr>
                      </a:gs>
                    </a:gsLst>
                    <a:lin ang="5400000" scaled="0"/>
                  </a:gra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grpSp>
            <p:sp>
              <p:nvSpPr>
                <p:cNvPr id="194" name="Google Shape;194;p6"/>
                <p:cNvSpPr/>
                <p:nvPr/>
              </p:nvSpPr>
              <p:spPr>
                <a:xfrm rot="21289473">
                  <a:off x="1114461" y="572582"/>
                  <a:ext cx="2104586" cy="1979575"/>
                </a:xfrm>
                <a:prstGeom prst="rect">
                  <a:avLst/>
                </a:prstGeom>
                <a:noFill/>
                <a:ln>
                  <a:noFill/>
                </a:ln>
              </p:spPr>
              <p:txBody>
                <a:bodyPr spcFirstLastPara="1" wrap="square" lIns="91425" tIns="45700" rIns="91425" bIns="45700" anchor="t" anchorCtr="0">
                  <a:spAutoFit/>
                </a:bodyPr>
                <a:lstStyle/>
                <a:p>
                  <a:pPr algn="ctr"/>
                  <a:r>
                    <a:rPr lang="en-US" sz="4000" b="1" dirty="0">
                      <a:ea typeface="Impact"/>
                      <a:cs typeface="Impact"/>
                      <a:sym typeface="Impact"/>
                    </a:rPr>
                    <a:t>The Negotiation Process</a:t>
                  </a:r>
                </a:p>
              </p:txBody>
            </p:sp>
          </p:grpSp>
          <p:sp>
            <p:nvSpPr>
              <p:cNvPr id="195" name="Google Shape;195;p6"/>
              <p:cNvSpPr/>
              <p:nvPr/>
            </p:nvSpPr>
            <p:spPr>
              <a:xfrm rot="20904910">
                <a:off x="929401" y="2988884"/>
                <a:ext cx="2840595" cy="908990"/>
              </a:xfrm>
              <a:prstGeom prst="ellipse">
                <a:avLst/>
              </a:prstGeom>
              <a:solidFill>
                <a:schemeClr val="bg1">
                  <a:lumMod val="85000"/>
                </a:schemeClr>
              </a:solidFill>
              <a:ln w="34925" cap="flat" cmpd="sng">
                <a:solidFill>
                  <a:srgbClr val="FFFFFF"/>
                </a:solidFill>
                <a:prstDash val="solid"/>
                <a:miter lim="800000"/>
                <a:headEnd type="none" w="sm" len="sm"/>
                <a:tailEnd type="none" w="sm" len="sm"/>
              </a:ln>
              <a:effectLst>
                <a:outerShdw blurRad="317500" algn="ctr">
                  <a:srgbClr val="000000">
                    <a:alpha val="42745"/>
                  </a:srgbClr>
                </a:outerShdw>
              </a:effectLst>
            </p:spPr>
            <p:txBody>
              <a:bodyPr spcFirstLastPara="1" wrap="square" lIns="91425" tIns="45700" rIns="91425" bIns="45700" anchor="ctr" anchorCtr="0">
                <a:noAutofit/>
              </a:bodyPr>
              <a:lstStyle/>
              <a:p>
                <a:pPr marL="0" marR="0" lvl="0" indent="0" algn="ctr" rtl="0">
                  <a:spcBef>
                    <a:spcPts val="0"/>
                  </a:spcBef>
                  <a:spcAft>
                    <a:spcPts val="0"/>
                  </a:spcAft>
                  <a:buNone/>
                </a:pPr>
                <a:endParaRPr sz="1400" dirty="0">
                  <a:solidFill>
                    <a:schemeClr val="lt1"/>
                  </a:solidFill>
                  <a:latin typeface="Calibri"/>
                  <a:ea typeface="Calibri"/>
                  <a:cs typeface="Calibri"/>
                  <a:sym typeface="Calibri"/>
                </a:endParaRPr>
              </a:p>
            </p:txBody>
          </p:sp>
        </p:grpSp>
      </p:grpSp>
      <p:sp>
        <p:nvSpPr>
          <p:cNvPr id="2" name="Google Shape;185;p6">
            <a:extLst>
              <a:ext uri="{FF2B5EF4-FFF2-40B4-BE49-F238E27FC236}">
                <a16:creationId xmlns:a16="http://schemas.microsoft.com/office/drawing/2014/main" id="{182DED8E-7E75-15A2-9C44-3539B931A2DE}"/>
              </a:ext>
            </a:extLst>
          </p:cNvPr>
          <p:cNvSpPr/>
          <p:nvPr/>
        </p:nvSpPr>
        <p:spPr>
          <a:xfrm flipH="1">
            <a:off x="7609511" y="1090534"/>
            <a:ext cx="2625434" cy="1754286"/>
          </a:xfrm>
          <a:prstGeom prst="rect">
            <a:avLst/>
          </a:prstGeom>
          <a:noFill/>
          <a:ln>
            <a:noFill/>
          </a:ln>
        </p:spPr>
        <p:txBody>
          <a:bodyPr spcFirstLastPara="1" wrap="square" lIns="91425" tIns="45700" rIns="91425" bIns="45700" anchor="t" anchorCtr="0">
            <a:spAutoFit/>
          </a:bodyPr>
          <a:lstStyle/>
          <a:p>
            <a:pPr algn="ctr" fontAlgn="base"/>
            <a:r>
              <a:rPr lang="en-US" sz="3600" b="1" i="0" dirty="0">
                <a:solidFill>
                  <a:srgbClr val="1B1B1B"/>
                </a:solidFill>
                <a:effectLst/>
                <a:latin typeface="antonio-regular"/>
              </a:rPr>
              <a:t>The Influencing Process</a:t>
            </a:r>
          </a:p>
        </p:txBody>
      </p:sp>
    </p:spTree>
    <p:extLst>
      <p:ext uri="{BB962C8B-B14F-4D97-AF65-F5344CB8AC3E}">
        <p14:creationId xmlns:p14="http://schemas.microsoft.com/office/powerpoint/2010/main" val="1325544125"/>
      </p:ext>
    </p:extLst>
  </p:cSld>
  <p:clrMapOvr>
    <a:masterClrMapping/>
  </p:clrMapOvr>
  <mc:AlternateContent xmlns:mc="http://schemas.openxmlformats.org/markup-compatibility/2006" xmlns:p14="http://schemas.microsoft.com/office/powerpoint/2010/main">
    <mc:Choice Requires="p14">
      <p:transition spd="slow" p14:dur="2000" advTm="7752"/>
    </mc:Choice>
    <mc:Fallback xmlns="">
      <p:transition spd="slow" advTm="7752"/>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986138" y="2019690"/>
            <a:ext cx="8417320" cy="2677656"/>
          </a:xfrm>
          <a:prstGeom prst="rect">
            <a:avLst/>
          </a:prstGeom>
          <a:noFill/>
        </p:spPr>
        <p:txBody>
          <a:bodyPr wrap="square" rtlCol="0">
            <a:spAutoFit/>
          </a:bodyPr>
          <a:lstStyle/>
          <a:p>
            <a:pPr algn="ctr"/>
            <a:r>
              <a:rPr lang="en-US" sz="2400" b="0" i="0" dirty="0">
                <a:solidFill>
                  <a:srgbClr val="212529"/>
                </a:solidFill>
                <a:effectLst/>
              </a:rPr>
              <a:t>Influence is the force a person exerts on another person to change their opinion or alter their behaviors. Leaders frequently use a combination of influence strategies. It is a well-known fact that people who use a wider variety of tactics are typically perceived as having greater power and influence. Leaders have to determine the method that is most likely to influence others by considering the individuals, groups, and situations involved.</a:t>
            </a:r>
            <a:endParaRPr lang="en-US" sz="2400" dirty="0">
              <a:solidFill>
                <a:srgbClr val="2D3956"/>
              </a:solidFill>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802468819"/>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086620" y="606382"/>
            <a:ext cx="468596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Influencing Process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chemeClr val="bg1">
              <a:lumMod val="75000"/>
            </a:schemeClr>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887340" y="2480525"/>
            <a:ext cx="8417320" cy="1938992"/>
          </a:xfrm>
          <a:prstGeom prst="rect">
            <a:avLst/>
          </a:prstGeom>
          <a:noFill/>
        </p:spPr>
        <p:txBody>
          <a:bodyPr wrap="square" rtlCol="0">
            <a:spAutoFit/>
          </a:bodyPr>
          <a:lstStyle/>
          <a:p>
            <a:pPr algn="ctr"/>
            <a:r>
              <a:rPr lang="en-US" sz="2400" b="0" i="0" dirty="0">
                <a:solidFill>
                  <a:srgbClr val="212529"/>
                </a:solidFill>
                <a:effectLst/>
                <a:latin typeface="-apple-system"/>
              </a:rPr>
              <a:t>Influence processes refer to the five ways leaders shape organizational variables including people and resources. The five influence processes are direct decisions, allocation of resources, reward system, selection and promotion of other leaders and role modeling</a:t>
            </a:r>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042493626"/>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086620" y="606382"/>
            <a:ext cx="468596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Influencing Process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56228" y="1970402"/>
            <a:ext cx="8417320" cy="3785652"/>
          </a:xfrm>
          <a:prstGeom prst="rect">
            <a:avLst/>
          </a:prstGeom>
          <a:noFill/>
        </p:spPr>
        <p:txBody>
          <a:bodyPr wrap="square" rtlCol="0">
            <a:spAutoFit/>
          </a:bodyPr>
          <a:lstStyle/>
          <a:p>
            <a:pPr algn="ctr"/>
            <a:r>
              <a:rPr lang="en-US" sz="2400" b="1" i="0" dirty="0">
                <a:solidFill>
                  <a:srgbClr val="212529"/>
                </a:solidFill>
                <a:effectLst/>
                <a:latin typeface="-apple-system"/>
              </a:rPr>
              <a:t>1. Direct decisions</a:t>
            </a:r>
            <a:r>
              <a:rPr lang="en-US" sz="2400" b="0" i="0" dirty="0">
                <a:solidFill>
                  <a:srgbClr val="212529"/>
                </a:solidFill>
                <a:effectLst/>
                <a:latin typeface="-apple-system"/>
              </a:rPr>
              <a:t> </a:t>
            </a:r>
          </a:p>
          <a:p>
            <a:pPr algn="ctr"/>
            <a:r>
              <a:rPr lang="en-US" sz="2400" b="0" i="0" dirty="0">
                <a:solidFill>
                  <a:srgbClr val="212529"/>
                </a:solidFill>
                <a:effectLst/>
                <a:latin typeface="-apple-system"/>
              </a:rPr>
              <a:t>Direct decisions provide the leaders the ability to influence the choices of their followers. This ability to influence comes with the control leaders have in formulating mission and vision aspects of an organization. The most important aspect giving power to leader in the organizational structure is their ability to influence the variables affecting their followers through direct decisions. Leaders’ ability to make decisions influencing organizational structure give them the power to dictate decision making in the organization and set overall direction of the organization.</a:t>
            </a:r>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42510979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086620" y="606382"/>
            <a:ext cx="468596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Influencing Process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56228" y="1970402"/>
            <a:ext cx="8417320" cy="3416320"/>
          </a:xfrm>
          <a:prstGeom prst="rect">
            <a:avLst/>
          </a:prstGeom>
          <a:noFill/>
        </p:spPr>
        <p:txBody>
          <a:bodyPr wrap="square" rtlCol="0">
            <a:spAutoFit/>
          </a:bodyPr>
          <a:lstStyle/>
          <a:p>
            <a:pPr algn="ctr"/>
            <a:r>
              <a:rPr lang="en-US" sz="2400" b="1" i="0" dirty="0">
                <a:solidFill>
                  <a:srgbClr val="212529"/>
                </a:solidFill>
                <a:effectLst/>
                <a:latin typeface="-apple-system"/>
              </a:rPr>
              <a:t>2. Allocation of resources</a:t>
            </a:r>
          </a:p>
          <a:p>
            <a:pPr algn="ctr"/>
            <a:endParaRPr lang="en-US" sz="2400" b="1" i="0" dirty="0">
              <a:solidFill>
                <a:srgbClr val="212529"/>
              </a:solidFill>
              <a:effectLst/>
              <a:latin typeface="-apple-system"/>
            </a:endParaRPr>
          </a:p>
          <a:p>
            <a:pPr algn="ctr"/>
            <a:r>
              <a:rPr lang="en-US" sz="2400" b="0" i="0" dirty="0">
                <a:solidFill>
                  <a:srgbClr val="212529"/>
                </a:solidFill>
                <a:effectLst/>
                <a:latin typeface="-apple-system"/>
              </a:rPr>
              <a:t>Leaders make use of their power over various organizational resources such as human, money and technological resources to significantly impact the way work is carried out in an organization. For example if a department is in serious need of funds a leader has the power to grant additional money to the department in addition to the portion allocated to the department in the annual budget.</a:t>
            </a:r>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955117171"/>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086620" y="606382"/>
            <a:ext cx="468596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Influencing Process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56228" y="1970402"/>
            <a:ext cx="8417320" cy="2677656"/>
          </a:xfrm>
          <a:prstGeom prst="rect">
            <a:avLst/>
          </a:prstGeom>
          <a:noFill/>
        </p:spPr>
        <p:txBody>
          <a:bodyPr wrap="square" rtlCol="0">
            <a:spAutoFit/>
          </a:bodyPr>
          <a:lstStyle/>
          <a:p>
            <a:pPr algn="ctr"/>
            <a:r>
              <a:rPr lang="en-US" sz="2400" b="1" i="0" dirty="0">
                <a:solidFill>
                  <a:srgbClr val="212529"/>
                </a:solidFill>
                <a:effectLst/>
                <a:latin typeface="-apple-system"/>
              </a:rPr>
              <a:t>3. Reward system</a:t>
            </a:r>
          </a:p>
          <a:p>
            <a:pPr algn="ctr"/>
            <a:endParaRPr lang="en-US" sz="2400" b="1" i="0" dirty="0">
              <a:solidFill>
                <a:srgbClr val="212529"/>
              </a:solidFill>
              <a:effectLst/>
              <a:latin typeface="-apple-system"/>
            </a:endParaRPr>
          </a:p>
          <a:p>
            <a:pPr algn="ctr"/>
            <a:r>
              <a:rPr lang="en-US" sz="2400" b="0" i="0" dirty="0">
                <a:solidFill>
                  <a:srgbClr val="212529"/>
                </a:solidFill>
                <a:effectLst/>
                <a:latin typeface="-apple-system"/>
              </a:rPr>
              <a:t>Leader can make use of their power to reward to influence the actions and behaviors of their employees. A leader can offer monetary incentive to followers in case the followers conform to certain behavioral standards and achieve goals necessary for meeting the overall organization objective</a:t>
            </a:r>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563158634"/>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086620" y="606382"/>
            <a:ext cx="468596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Influencing Process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56228" y="1970402"/>
            <a:ext cx="8417320" cy="1938992"/>
          </a:xfrm>
          <a:prstGeom prst="rect">
            <a:avLst/>
          </a:prstGeom>
          <a:noFill/>
        </p:spPr>
        <p:txBody>
          <a:bodyPr wrap="square" rtlCol="0">
            <a:spAutoFit/>
          </a:bodyPr>
          <a:lstStyle/>
          <a:p>
            <a:pPr algn="ctr"/>
            <a:r>
              <a:rPr lang="en-US" sz="2400" b="1" i="0" dirty="0">
                <a:solidFill>
                  <a:srgbClr val="212529"/>
                </a:solidFill>
                <a:effectLst/>
                <a:latin typeface="-apple-system"/>
              </a:rPr>
              <a:t>4. Selection and promotion of other leaders</a:t>
            </a:r>
          </a:p>
          <a:p>
            <a:pPr algn="ctr"/>
            <a:endParaRPr lang="en-US" sz="2400" b="1" dirty="0">
              <a:solidFill>
                <a:srgbClr val="212529"/>
              </a:solidFill>
              <a:latin typeface="-apple-system"/>
            </a:endParaRPr>
          </a:p>
          <a:p>
            <a:pPr algn="ctr"/>
            <a:r>
              <a:rPr lang="en-US" sz="2400" b="0" i="0" dirty="0">
                <a:solidFill>
                  <a:srgbClr val="212529"/>
                </a:solidFill>
                <a:effectLst/>
                <a:latin typeface="-apple-system"/>
              </a:rPr>
              <a:t>Leaders can also influence their followers by making use of their power to promote the leaders who meet individual as well as organizational goals and objectives</a:t>
            </a:r>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1949688648"/>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a:extLst>
              <a:ext uri="{FF2B5EF4-FFF2-40B4-BE49-F238E27FC236}">
                <a16:creationId xmlns:a16="http://schemas.microsoft.com/office/drawing/2014/main" id="{48D6FEC8-BEE1-472C-B140-88A9A17FC355}"/>
              </a:ext>
            </a:extLst>
          </p:cNvPr>
          <p:cNvSpPr/>
          <p:nvPr/>
        </p:nvSpPr>
        <p:spPr>
          <a:xfrm>
            <a:off x="973394" y="2"/>
            <a:ext cx="11218607" cy="3170902"/>
          </a:xfrm>
          <a:prstGeom prst="rect">
            <a:avLst/>
          </a:prstGeom>
          <a:gradFill flip="none" rotWithShape="1">
            <a:gsLst>
              <a:gs pos="0">
                <a:srgbClr val="8E5A6D">
                  <a:shade val="30000"/>
                  <a:satMod val="115000"/>
                </a:srgbClr>
              </a:gs>
              <a:gs pos="50000">
                <a:srgbClr val="8E5A6D">
                  <a:shade val="67500"/>
                  <a:satMod val="115000"/>
                </a:srgbClr>
              </a:gs>
              <a:gs pos="100000">
                <a:srgbClr val="8E5A6D">
                  <a:shade val="100000"/>
                  <a:satMod val="115000"/>
                </a:srgbClr>
              </a:gs>
            </a:gsLst>
            <a:path path="circle">
              <a:fillToRect l="100000" t="100000"/>
            </a:path>
            <a:tileRect r="-100000" b="-100000"/>
          </a:gradFill>
          <a:ln>
            <a:noFill/>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srgbClr val="8E5A6D"/>
              </a:solidFill>
            </a:endParaRPr>
          </a:p>
        </p:txBody>
      </p:sp>
      <p:sp>
        <p:nvSpPr>
          <p:cNvPr id="25" name="Rectangle: Rounded Corners 24">
            <a:extLst>
              <a:ext uri="{FF2B5EF4-FFF2-40B4-BE49-F238E27FC236}">
                <a16:creationId xmlns:a16="http://schemas.microsoft.com/office/drawing/2014/main" id="{2BC869EB-5623-4AA1-9123-4AF9DF916049}"/>
              </a:ext>
            </a:extLst>
          </p:cNvPr>
          <p:cNvSpPr/>
          <p:nvPr/>
        </p:nvSpPr>
        <p:spPr>
          <a:xfrm>
            <a:off x="1423125" y="1685495"/>
            <a:ext cx="9345750" cy="4138530"/>
          </a:xfrm>
          <a:prstGeom prst="roundRect">
            <a:avLst>
              <a:gd name="adj" fmla="val 6140"/>
            </a:avLst>
          </a:prstGeom>
          <a:solidFill>
            <a:schemeClr val="bg1"/>
          </a:solidFill>
          <a:ln w="38100">
            <a:solidFill>
              <a:srgbClr val="8E5A6D"/>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3" name="TextBox 2">
            <a:extLst>
              <a:ext uri="{FF2B5EF4-FFF2-40B4-BE49-F238E27FC236}">
                <a16:creationId xmlns:a16="http://schemas.microsoft.com/office/drawing/2014/main" id="{F9A80F9F-74DB-1D57-04E8-E20E92A09B0A}"/>
              </a:ext>
            </a:extLst>
          </p:cNvPr>
          <p:cNvSpPr txBox="1"/>
          <p:nvPr/>
        </p:nvSpPr>
        <p:spPr>
          <a:xfrm>
            <a:off x="2086620" y="606382"/>
            <a:ext cx="4685967" cy="523220"/>
          </a:xfrm>
          <a:prstGeom prst="rect">
            <a:avLst/>
          </a:prstGeom>
          <a:noFill/>
        </p:spPr>
        <p:txBody>
          <a:bodyPr wrap="square" rtlCol="0">
            <a:spAutoFit/>
          </a:bodyPr>
          <a:lstStyle/>
          <a:p>
            <a:r>
              <a:rPr lang="en-US" sz="2800" b="1" dirty="0">
                <a:solidFill>
                  <a:schemeClr val="bg1"/>
                </a:solidFill>
                <a:latin typeface="Tajawal Medium" panose="00000600000000000000" pitchFamily="2" charset="-78"/>
                <a:cs typeface="Tajawal Medium" panose="00000600000000000000" pitchFamily="2" charset="-78"/>
              </a:rPr>
              <a:t>The Influencing Process</a:t>
            </a:r>
          </a:p>
        </p:txBody>
      </p:sp>
      <p:sp>
        <p:nvSpPr>
          <p:cNvPr id="5" name="Rectangle 4">
            <a:extLst>
              <a:ext uri="{FF2B5EF4-FFF2-40B4-BE49-F238E27FC236}">
                <a16:creationId xmlns:a16="http://schemas.microsoft.com/office/drawing/2014/main" id="{3985EAE6-BFA6-766D-A032-077E4DCB399E}"/>
              </a:ext>
            </a:extLst>
          </p:cNvPr>
          <p:cNvSpPr/>
          <p:nvPr/>
        </p:nvSpPr>
        <p:spPr>
          <a:xfrm>
            <a:off x="367466" y="258375"/>
            <a:ext cx="1404457" cy="1166000"/>
          </a:xfrm>
          <a:prstGeom prst="rect">
            <a:avLst/>
          </a:prstGeom>
          <a:solidFill>
            <a:srgbClr val="8E5A6D"/>
          </a:solidFill>
          <a:ln w="38100">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48" name="TextBox 47">
            <a:extLst>
              <a:ext uri="{FF2B5EF4-FFF2-40B4-BE49-F238E27FC236}">
                <a16:creationId xmlns:a16="http://schemas.microsoft.com/office/drawing/2014/main" id="{050976E4-0CF2-BA00-34CA-2F9419409B9E}"/>
              </a:ext>
            </a:extLst>
          </p:cNvPr>
          <p:cNvSpPr txBox="1"/>
          <p:nvPr/>
        </p:nvSpPr>
        <p:spPr>
          <a:xfrm>
            <a:off x="1656228" y="1970402"/>
            <a:ext cx="8417320" cy="3046988"/>
          </a:xfrm>
          <a:prstGeom prst="rect">
            <a:avLst/>
          </a:prstGeom>
          <a:noFill/>
        </p:spPr>
        <p:txBody>
          <a:bodyPr wrap="square" rtlCol="0">
            <a:spAutoFit/>
          </a:bodyPr>
          <a:lstStyle/>
          <a:p>
            <a:pPr algn="ctr"/>
            <a:r>
              <a:rPr lang="en-US" sz="2400" b="1" i="0" dirty="0">
                <a:solidFill>
                  <a:srgbClr val="212529"/>
                </a:solidFill>
                <a:effectLst/>
                <a:latin typeface="-apple-system"/>
              </a:rPr>
              <a:t>5. Role modeling</a:t>
            </a:r>
          </a:p>
          <a:p>
            <a:pPr algn="ctr"/>
            <a:endParaRPr lang="en-US" sz="2400" b="1" dirty="0">
              <a:solidFill>
                <a:srgbClr val="212529"/>
              </a:solidFill>
              <a:latin typeface="-apple-system"/>
            </a:endParaRPr>
          </a:p>
          <a:p>
            <a:pPr algn="ctr"/>
            <a:r>
              <a:rPr lang="en-US" sz="2400" b="0" i="0" dirty="0">
                <a:solidFill>
                  <a:srgbClr val="212529"/>
                </a:solidFill>
                <a:effectLst/>
                <a:latin typeface="-apple-system"/>
              </a:rPr>
              <a:t>Finally one of the most important ways leaders can </a:t>
            </a:r>
            <a:r>
              <a:rPr lang="en-US" sz="2400" b="0" i="0" dirty="0" err="1">
                <a:solidFill>
                  <a:srgbClr val="212529"/>
                </a:solidFill>
                <a:effectLst/>
                <a:latin typeface="-apple-system"/>
              </a:rPr>
              <a:t>mould</a:t>
            </a:r>
            <a:r>
              <a:rPr lang="en-US" sz="2400" b="0" i="0" dirty="0">
                <a:solidFill>
                  <a:srgbClr val="212529"/>
                </a:solidFill>
                <a:effectLst/>
                <a:latin typeface="-apple-system"/>
              </a:rPr>
              <a:t> the behavior and opinion of their followers is by acting as a role model. Followers always follow the path leader is taking. If a leader possesses high moral and ethical standard there are greater chances that their followers will also have high ethical and moral standards.</a:t>
            </a:r>
            <a:endParaRPr lang="en-US" sz="2400" dirty="0">
              <a:solidFill>
                <a:srgbClr val="2D3956"/>
              </a:solidFill>
              <a:latin typeface="Tajawal ExtraBold" panose="00000800000000000000" pitchFamily="2" charset="-78"/>
              <a:cs typeface="Tajawal ExtraBold" panose="00000800000000000000" pitchFamily="2" charset="-78"/>
            </a:endParaRPr>
          </a:p>
        </p:txBody>
      </p:sp>
      <p:pic>
        <p:nvPicPr>
          <p:cNvPr id="49" name="Graphic 48">
            <a:extLst>
              <a:ext uri="{FF2B5EF4-FFF2-40B4-BE49-F238E27FC236}">
                <a16:creationId xmlns:a16="http://schemas.microsoft.com/office/drawing/2014/main" id="{8A26B39C-8EEE-33C3-70B5-EA9EF638997E}"/>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280308" y="6043914"/>
            <a:ext cx="2167470" cy="591661"/>
          </a:xfrm>
          <a:prstGeom prst="rect">
            <a:avLst/>
          </a:prstGeom>
        </p:spPr>
      </p:pic>
      <p:pic>
        <p:nvPicPr>
          <p:cNvPr id="50" name="Graphic 49">
            <a:extLst>
              <a:ext uri="{FF2B5EF4-FFF2-40B4-BE49-F238E27FC236}">
                <a16:creationId xmlns:a16="http://schemas.microsoft.com/office/drawing/2014/main" id="{581C5057-C7BD-4A2A-C8D2-792FA9789B73}"/>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923145" y="6311380"/>
            <a:ext cx="1879649" cy="309233"/>
          </a:xfrm>
          <a:prstGeom prst="rect">
            <a:avLst/>
          </a:prstGeom>
        </p:spPr>
      </p:pic>
      <p:pic>
        <p:nvPicPr>
          <p:cNvPr id="54" name="Graphic 53">
            <a:extLst>
              <a:ext uri="{FF2B5EF4-FFF2-40B4-BE49-F238E27FC236}">
                <a16:creationId xmlns:a16="http://schemas.microsoft.com/office/drawing/2014/main" id="{A208CE84-6815-1F7D-D972-D0947E7DC8DE}"/>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175057" y="248508"/>
            <a:ext cx="2649477" cy="1166001"/>
          </a:xfrm>
          <a:prstGeom prst="rect">
            <a:avLst/>
          </a:prstGeom>
        </p:spPr>
      </p:pic>
    </p:spTree>
    <p:extLst>
      <p:ext uri="{BB962C8B-B14F-4D97-AF65-F5344CB8AC3E}">
        <p14:creationId xmlns:p14="http://schemas.microsoft.com/office/powerpoint/2010/main" val="3052885930"/>
      </p:ext>
    </p:extLst>
  </p:cSld>
  <p:clrMapOvr>
    <a:masterClrMapping/>
  </p:clrMapOvr>
  <mc:AlternateContent xmlns:mc="http://schemas.openxmlformats.org/markup-compatibility/2006" xmlns:p14="http://schemas.microsoft.com/office/powerpoint/2010/main">
    <mc:Choice Requires="p14">
      <p:transition p14:dur="10"/>
    </mc:Choice>
    <mc:Fallback xmlns="">
      <p:transition/>
    </mc:Fallback>
  </mc:AlternateContent>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a:extLst>
              <a:ext uri="{FF2B5EF4-FFF2-40B4-BE49-F238E27FC236}">
                <a16:creationId xmlns:a16="http://schemas.microsoft.com/office/drawing/2014/main" id="{F9D0A813-852E-427D-AC34-C1F0054B73D8}"/>
              </a:ext>
            </a:extLst>
          </p:cNvPr>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a:extLst>
              <a:ext uri="{FF2B5EF4-FFF2-40B4-BE49-F238E27FC236}">
                <a16:creationId xmlns:a16="http://schemas.microsoft.com/office/drawing/2014/main" id="{B9EB14D2-E346-45AF-85E7-47BD70DC3AAA}"/>
              </a:ext>
            </a:extLst>
          </p:cNvPr>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a:extLst>
              <a:ext uri="{FF2B5EF4-FFF2-40B4-BE49-F238E27FC236}">
                <a16:creationId xmlns:a16="http://schemas.microsoft.com/office/drawing/2014/main" id="{04AD71DD-ADB0-9694-FD1A-34ACE3FE1D52}"/>
              </a:ext>
            </a:extLst>
          </p:cNvPr>
          <p:cNvPicPr>
            <a:picLocks noGrp="1" noChangeAspect="1"/>
          </p:cNvPicPr>
          <p:nvPr>
            <p:ph type="pic" sz="quarter" idx="10"/>
          </p:nvPr>
        </p:nvPicPr>
        <p:blipFill>
          <a:blip r:embed="rId2">
            <a:extLst>
              <a:ext uri="{28A0092B-C50C-407E-A947-70E740481C1C}">
                <a14:useLocalDpi xmlns:a14="http://schemas.microsoft.com/office/drawing/2010/main" val="0"/>
              </a:ext>
            </a:extLst>
          </a:blip>
          <a:srcRect t="8679" b="8679"/>
          <a:stretch>
            <a:fillRect/>
          </a:stretch>
        </p:blipFill>
        <p:spPr/>
      </p:pic>
      <p:sp>
        <p:nvSpPr>
          <p:cNvPr id="11" name="Rectangle 10">
            <a:extLst>
              <a:ext uri="{FF2B5EF4-FFF2-40B4-BE49-F238E27FC236}">
                <a16:creationId xmlns:a16="http://schemas.microsoft.com/office/drawing/2014/main" id="{5A075604-73CD-4507-8013-424F369DFDEB}"/>
              </a:ext>
            </a:extLst>
          </p:cNvPr>
          <p:cNvSpPr/>
          <p:nvPr/>
        </p:nvSpPr>
        <p:spPr>
          <a:xfrm>
            <a:off x="4951095" y="1117694"/>
            <a:ext cx="1116793" cy="962568"/>
          </a:xfrm>
          <a:prstGeom prst="rect">
            <a:avLst/>
          </a:prstGeom>
          <a:solidFill>
            <a:srgbClr val="FAC748"/>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1100">
              <a:ea typeface="Roboto Light" panose="02000000000000000000" pitchFamily="2" charset="0"/>
            </a:endParaRPr>
          </a:p>
        </p:txBody>
      </p:sp>
      <p:sp>
        <p:nvSpPr>
          <p:cNvPr id="6" name="Rectangle 5">
            <a:extLst>
              <a:ext uri="{FF2B5EF4-FFF2-40B4-BE49-F238E27FC236}">
                <a16:creationId xmlns:a16="http://schemas.microsoft.com/office/drawing/2014/main" id="{625A65B4-F2A8-05FC-5604-83D2080647B6}"/>
              </a:ext>
            </a:extLst>
          </p:cNvPr>
          <p:cNvSpPr/>
          <p:nvPr/>
        </p:nvSpPr>
        <p:spPr>
          <a:xfrm>
            <a:off x="2626178" y="500900"/>
            <a:ext cx="10625587" cy="45720"/>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7" name="Picture 16">
            <a:extLst>
              <a:ext uri="{FF2B5EF4-FFF2-40B4-BE49-F238E27FC236}">
                <a16:creationId xmlns:a16="http://schemas.microsoft.com/office/drawing/2014/main" id="{B4F228A3-EED8-B72A-55D3-01A30D9488F4}"/>
              </a:ext>
            </a:extLst>
          </p:cNvPr>
          <p:cNvPicPr>
            <a:picLocks noChangeAspect="1"/>
          </p:cNvPicPr>
          <p:nvPr/>
        </p:nvPicPr>
        <p:blipFill>
          <a:blip r:embed="rId3">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41" name="TextBox 40">
            <a:extLst>
              <a:ext uri="{FF2B5EF4-FFF2-40B4-BE49-F238E27FC236}">
                <a16:creationId xmlns:a16="http://schemas.microsoft.com/office/drawing/2014/main" id="{C7D257D7-D9C6-8F63-F8F8-E2BE53F2E2DB}"/>
              </a:ext>
            </a:extLst>
          </p:cNvPr>
          <p:cNvSpPr txBox="1"/>
          <p:nvPr/>
        </p:nvSpPr>
        <p:spPr>
          <a:xfrm>
            <a:off x="6592162" y="1271523"/>
            <a:ext cx="5138586" cy="584775"/>
          </a:xfrm>
          <a:prstGeom prst="rect">
            <a:avLst/>
          </a:prstGeom>
          <a:noFill/>
        </p:spPr>
        <p:txBody>
          <a:bodyPr wrap="none" rtlCol="0">
            <a:spAutoFit/>
          </a:bodyPr>
          <a:lstStyle/>
          <a:p>
            <a:r>
              <a:rPr lang="en-US" sz="3200" b="1" i="0" dirty="0">
                <a:solidFill>
                  <a:srgbClr val="212529"/>
                </a:solidFill>
                <a:effectLst>
                  <a:outerShdw blurRad="38100" dist="38100" dir="2700000" algn="tl">
                    <a:srgbClr val="000000">
                      <a:alpha val="43137"/>
                    </a:srgbClr>
                  </a:outerShdw>
                </a:effectLst>
              </a:rPr>
              <a:t>Avon Corporation Case Study</a:t>
            </a:r>
            <a:endParaRPr lang="en-US" sz="3200" b="1" dirty="0">
              <a:effectLst>
                <a:outerShdw blurRad="38100" dist="38100" dir="2700000" algn="tl">
                  <a:srgbClr val="000000">
                    <a:alpha val="43137"/>
                  </a:srgbClr>
                </a:outerShdw>
              </a:effectLst>
              <a:cs typeface="Tajawal Medium" panose="00000600000000000000" pitchFamily="2" charset="-78"/>
            </a:endParaRPr>
          </a:p>
        </p:txBody>
      </p:sp>
      <p:pic>
        <p:nvPicPr>
          <p:cNvPr id="48" name="Graphic 47">
            <a:extLst>
              <a:ext uri="{FF2B5EF4-FFF2-40B4-BE49-F238E27FC236}">
                <a16:creationId xmlns:a16="http://schemas.microsoft.com/office/drawing/2014/main" id="{5139C814-1734-ECD2-FD52-4EF9E25D75C5}"/>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280308" y="6043914"/>
            <a:ext cx="2167470" cy="591661"/>
          </a:xfrm>
          <a:prstGeom prst="rect">
            <a:avLst/>
          </a:prstGeom>
        </p:spPr>
      </p:pic>
      <p:pic>
        <p:nvPicPr>
          <p:cNvPr id="49" name="Graphic 48">
            <a:extLst>
              <a:ext uri="{FF2B5EF4-FFF2-40B4-BE49-F238E27FC236}">
                <a16:creationId xmlns:a16="http://schemas.microsoft.com/office/drawing/2014/main" id="{6D34B332-A224-F9C2-4FCE-5377D8EB46DF}"/>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6300983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0">
                <a:solidFill>
                  <a:srgbClr val="212529"/>
                </a:solidFill>
                <a:effectLst/>
                <a:latin typeface="-apple-system"/>
              </a:rPr>
              <a:t>Direct decisions:</a:t>
            </a:r>
            <a:r>
              <a:rPr lang="en-US" b="0" i="0">
                <a:solidFill>
                  <a:srgbClr val="212529"/>
                </a:solidFill>
                <a:effectLst/>
                <a:latin typeface="-apple-system"/>
              </a:rPr>
              <a:t> The CEO of Avon Corporation, Andrea Jung has taken numerous successful decisions that have changed the image of Avon in the beauty and cosmetics industry. She emphasized the importance of sales force saying that they were at the heart of Avon and that Avon’s future success depends on their efforts. She also strongly emphasized the importance of internet sales. Andrea Jung also worked to change Avon’s traditional focus from the 30-55 year old women to the younger 16-24 year old women citing the reason that this segment of around 17 million women has a purchasing power of over $100. She also eliminated seven layers of management and got rid of 25% of the senior staff</a:t>
            </a:r>
            <a:endParaRPr lang="en-US" b="0" i="0" dirty="0">
              <a:solidFill>
                <a:srgbClr val="141414"/>
              </a:solidFill>
              <a:effectLst/>
              <a:latin typeface="Open Sans" panose="020B0606030504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4024285752"/>
      </p:ext>
    </p:extLst>
  </p:cSld>
  <p:clrMapOvr>
    <a:masterClrMapping/>
  </p:clrMapOvr>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0" dirty="0">
                <a:solidFill>
                  <a:srgbClr val="212529"/>
                </a:solidFill>
                <a:effectLst/>
                <a:latin typeface="-apple-system"/>
              </a:rPr>
              <a:t>Allocation of resources:</a:t>
            </a:r>
            <a:r>
              <a:rPr lang="en-US" b="0" i="0" dirty="0">
                <a:solidFill>
                  <a:srgbClr val="212529"/>
                </a:solidFill>
                <a:effectLst/>
                <a:latin typeface="-apple-system"/>
              </a:rPr>
              <a:t> Andrea Jung strongly favors allocation of huge budget for the Research and development function of her organization, believing that it has potential to give off higher benefits in return. Andrea Jung’s decision to invest heavily in R&amp;D paid off when the company’s sales increased by 45% in 2004.</a:t>
            </a:r>
            <a:endParaRPr lang="en-US" b="0" i="0" dirty="0">
              <a:solidFill>
                <a:srgbClr val="141414"/>
              </a:solidFill>
              <a:effectLst/>
              <a:latin typeface="Open Sans" panose="020B0606030504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711322525"/>
      </p:ext>
    </p:extLst>
  </p:cSld>
  <p:clrMapOvr>
    <a:masterClrMapping/>
  </p:clrMapOvr>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0" dirty="0">
                <a:solidFill>
                  <a:srgbClr val="212529"/>
                </a:solidFill>
                <a:effectLst/>
                <a:latin typeface="-apple-system"/>
              </a:rPr>
              <a:t>Reward system:</a:t>
            </a:r>
            <a:r>
              <a:rPr lang="en-US" b="0" i="0" dirty="0">
                <a:solidFill>
                  <a:srgbClr val="212529"/>
                </a:solidFill>
                <a:effectLst/>
                <a:latin typeface="-apple-system"/>
              </a:rPr>
              <a:t> Sales representatives making huge profits for the company are rewarded with paid holiday trips to eye-catching tourist attractions like Tenerife, Cyprus and Madeira.</a:t>
            </a:r>
            <a:endParaRPr lang="en-US" b="0" i="0" dirty="0">
              <a:solidFill>
                <a:srgbClr val="141414"/>
              </a:solidFill>
              <a:effectLst/>
              <a:latin typeface="Open Sans" panose="020B0606030504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272881682"/>
      </p:ext>
    </p:extLst>
  </p:cSld>
  <p:clrMapOvr>
    <a:masterClrMapping/>
  </p:clrMapOvr>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0" dirty="0">
                <a:solidFill>
                  <a:srgbClr val="212529"/>
                </a:solidFill>
                <a:effectLst/>
                <a:latin typeface="-apple-system"/>
              </a:rPr>
              <a:t>Selection and promotion of other leaders:</a:t>
            </a:r>
            <a:r>
              <a:rPr lang="en-US" b="0" i="0" dirty="0">
                <a:solidFill>
                  <a:srgbClr val="212529"/>
                </a:solidFill>
                <a:effectLst/>
                <a:latin typeface="-apple-system"/>
              </a:rPr>
              <a:t> When Andrea Jung took over Avon Corporation there were no women past middle management. Today 85% of Avon’s top management team in U.S. being composed of females</a:t>
            </a:r>
            <a:endParaRPr lang="en-US" b="0" i="0" dirty="0">
              <a:solidFill>
                <a:srgbClr val="141414"/>
              </a:solidFill>
              <a:effectLst/>
              <a:latin typeface="Open Sans" panose="020B0606030504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2194437874"/>
      </p:ext>
    </p:extLst>
  </p:cSld>
  <p:clrMapOvr>
    <a:masterClrMapping/>
  </p:clrMapOvr>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a:extLst>
              <a:ext uri="{FF2B5EF4-FFF2-40B4-BE49-F238E27FC236}">
                <a16:creationId xmlns:a16="http://schemas.microsoft.com/office/drawing/2014/main" id="{55213C4F-BD9D-8E25-11EF-AFB4BC4C60A6}"/>
              </a:ext>
            </a:extLst>
          </p:cNvPr>
          <p:cNvSpPr/>
          <p:nvPr/>
        </p:nvSpPr>
        <p:spPr>
          <a:xfrm>
            <a:off x="2626178" y="500900"/>
            <a:ext cx="9922203" cy="45719"/>
          </a:xfrm>
          <a:prstGeom prst="rect">
            <a:avLst/>
          </a:prstGeom>
          <a:solidFill>
            <a:srgbClr val="8E5A6D"/>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9" name="Picture 18">
            <a:extLst>
              <a:ext uri="{FF2B5EF4-FFF2-40B4-BE49-F238E27FC236}">
                <a16:creationId xmlns:a16="http://schemas.microsoft.com/office/drawing/2014/main" id="{16FB3D28-CC86-70C0-7FE6-19D5898DC319}"/>
              </a:ext>
            </a:extLst>
          </p:cNvPr>
          <p:cNvPicPr>
            <a:picLocks noChangeAspect="1"/>
          </p:cNvPicPr>
          <p:nvPr/>
        </p:nvPicPr>
        <p:blipFill>
          <a:blip r:embed="rId2">
            <a:extLst>
              <a:ext uri="{28A0092B-C50C-407E-A947-70E740481C1C}">
                <a14:useLocalDpi xmlns:a14="http://schemas.microsoft.com/office/drawing/2010/main" val="0"/>
              </a:ext>
            </a:extLst>
          </a:blip>
          <a:srcRect/>
          <a:stretch/>
        </p:blipFill>
        <p:spPr>
          <a:xfrm>
            <a:off x="245860" y="-372928"/>
            <a:ext cx="2036258" cy="1800993"/>
          </a:xfrm>
          <a:prstGeom prst="rect">
            <a:avLst/>
          </a:prstGeom>
        </p:spPr>
      </p:pic>
      <p:sp>
        <p:nvSpPr>
          <p:cNvPr id="23" name="Rectangle: Rounded Corners 22">
            <a:extLst>
              <a:ext uri="{FF2B5EF4-FFF2-40B4-BE49-F238E27FC236}">
                <a16:creationId xmlns:a16="http://schemas.microsoft.com/office/drawing/2014/main" id="{52297C4B-84D7-EDC8-F6F6-53F29890AA2A}"/>
              </a:ext>
            </a:extLst>
          </p:cNvPr>
          <p:cNvSpPr/>
          <p:nvPr/>
        </p:nvSpPr>
        <p:spPr>
          <a:xfrm>
            <a:off x="8607914" y="952845"/>
            <a:ext cx="4128422" cy="4952309"/>
          </a:xfrm>
          <a:prstGeom prst="roundRect">
            <a:avLst>
              <a:gd name="adj" fmla="val 6140"/>
            </a:avLst>
          </a:prstGeom>
          <a:solidFill>
            <a:srgbClr val="669BBC">
              <a:alpha val="61961"/>
            </a:srgbClr>
          </a:solidFill>
          <a:ln w="38100">
            <a:no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25" name="Rectangle: Rounded Corners 24">
            <a:extLst>
              <a:ext uri="{FF2B5EF4-FFF2-40B4-BE49-F238E27FC236}">
                <a16:creationId xmlns:a16="http://schemas.microsoft.com/office/drawing/2014/main" id="{FE1BA4EE-2B88-B99F-6A81-884E42CCA968}"/>
              </a:ext>
            </a:extLst>
          </p:cNvPr>
          <p:cNvSpPr/>
          <p:nvPr/>
        </p:nvSpPr>
        <p:spPr>
          <a:xfrm>
            <a:off x="1181062" y="1285191"/>
            <a:ext cx="9345750" cy="4287616"/>
          </a:xfrm>
          <a:prstGeom prst="roundRect">
            <a:avLst>
              <a:gd name="adj" fmla="val 6140"/>
            </a:avLst>
          </a:prstGeom>
          <a:solidFill>
            <a:schemeClr val="bg1"/>
          </a:solidFill>
          <a:ln w="38100">
            <a:solidFill>
              <a:srgbClr val="669BBC"/>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b="1" i="0" dirty="0">
                <a:solidFill>
                  <a:srgbClr val="212529"/>
                </a:solidFill>
                <a:effectLst/>
                <a:latin typeface="-apple-system"/>
              </a:rPr>
              <a:t>Role modeling:</a:t>
            </a:r>
            <a:r>
              <a:rPr lang="en-US" b="0" i="0" dirty="0">
                <a:solidFill>
                  <a:srgbClr val="212529"/>
                </a:solidFill>
                <a:effectLst/>
                <a:latin typeface="-apple-system"/>
              </a:rPr>
              <a:t> Andrea Jung with her determination, courage and distinctive managerial style is a wonderful role model for coming generations of female leaders.</a:t>
            </a:r>
            <a:endParaRPr lang="en-US" b="0" i="0" dirty="0">
              <a:solidFill>
                <a:srgbClr val="141414"/>
              </a:solidFill>
              <a:effectLst/>
              <a:latin typeface="Open Sans" panose="020B0606030504020204" pitchFamily="34" charset="0"/>
            </a:endParaRPr>
          </a:p>
        </p:txBody>
      </p:sp>
      <p:pic>
        <p:nvPicPr>
          <p:cNvPr id="27" name="Graphic 26">
            <a:extLst>
              <a:ext uri="{FF2B5EF4-FFF2-40B4-BE49-F238E27FC236}">
                <a16:creationId xmlns:a16="http://schemas.microsoft.com/office/drawing/2014/main" id="{769E907B-4E46-D435-4CAB-CCD69193EBE9}"/>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280308" y="6043914"/>
            <a:ext cx="2167470" cy="591661"/>
          </a:xfrm>
          <a:prstGeom prst="rect">
            <a:avLst/>
          </a:prstGeom>
        </p:spPr>
      </p:pic>
      <p:pic>
        <p:nvPicPr>
          <p:cNvPr id="29" name="Graphic 28">
            <a:extLst>
              <a:ext uri="{FF2B5EF4-FFF2-40B4-BE49-F238E27FC236}">
                <a16:creationId xmlns:a16="http://schemas.microsoft.com/office/drawing/2014/main" id="{688F9722-B0D2-7D96-976C-BD9372D94E2A}"/>
              </a:ext>
            </a:extLst>
          </p:cNvPr>
          <p:cNvPicPr>
            <a:picLocks noChangeAspect="1"/>
          </p:cNvPicPr>
          <p:nvPr/>
        </p:nvPicPr>
        <p:blipFill>
          <a:blip r:embed="rId5">
            <a:extLst>
              <a:ext uri="{96DAC541-7B7A-43D3-8B79-37D633B846F1}">
                <asvg:svgBlip xmlns:asvg="http://schemas.microsoft.com/office/drawing/2016/SVG/main" r:embed="rId6"/>
              </a:ext>
            </a:extLst>
          </a:blip>
          <a:stretch>
            <a:fillRect/>
          </a:stretch>
        </p:blipFill>
        <p:spPr>
          <a:xfrm>
            <a:off x="9923145" y="6311380"/>
            <a:ext cx="1879649" cy="309233"/>
          </a:xfrm>
          <a:prstGeom prst="rect">
            <a:avLst/>
          </a:prstGeom>
        </p:spPr>
      </p:pic>
    </p:spTree>
    <p:extLst>
      <p:ext uri="{BB962C8B-B14F-4D97-AF65-F5344CB8AC3E}">
        <p14:creationId xmlns:p14="http://schemas.microsoft.com/office/powerpoint/2010/main" val="3726033627"/>
      </p:ext>
    </p:extLst>
  </p:cSld>
  <p:clrMapOvr>
    <a:masterClrMapping/>
  </p:clrMapOvr>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a:extLst>
              <a:ext uri="{FF2B5EF4-FFF2-40B4-BE49-F238E27FC236}">
                <a16:creationId xmlns:a16="http://schemas.microsoft.com/office/drawing/2014/main" id="{97B60AE2-5E3D-4AFD-BD97-4B8F961F9B50}"/>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pic>
        <p:nvPicPr>
          <p:cNvPr id="13" name="Graphic 12">
            <a:extLst>
              <a:ext uri="{FF2B5EF4-FFF2-40B4-BE49-F238E27FC236}">
                <a16:creationId xmlns:a16="http://schemas.microsoft.com/office/drawing/2014/main" id="{6632DC9F-5757-0B8A-BF9A-324C5DCF66B9}"/>
              </a:ext>
            </a:extLst>
          </p:cNvPr>
          <p:cNvPicPr>
            <a:picLocks noChangeAspect="1"/>
          </p:cNvPicPr>
          <p:nvPr/>
        </p:nvPicPr>
        <p:blipFill>
          <a:blip r:embed="rId2">
            <a:extLst>
              <a:ext uri="{96DAC541-7B7A-43D3-8B79-37D633B846F1}">
                <asvg:svgBlip xmlns:asvg="http://schemas.microsoft.com/office/drawing/2016/SVG/main" r:embed="rId3"/>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7A88996D-9C9C-C22D-C278-D12119103366}"/>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 fmla="*/ 0 w 3801492"/>
              <a:gd name="connsiteY0" fmla="*/ 1097456 h 1097456"/>
              <a:gd name="connsiteX1" fmla="*/ 1102581 w 3801492"/>
              <a:gd name="connsiteY1" fmla="*/ 0 h 1097456"/>
              <a:gd name="connsiteX2" fmla="*/ 3801492 w 3801492"/>
              <a:gd name="connsiteY2" fmla="*/ 12700 h 1097456"/>
              <a:gd name="connsiteX3" fmla="*/ 2724311 w 3801492"/>
              <a:gd name="connsiteY3" fmla="*/ 1097456 h 1097456"/>
              <a:gd name="connsiteX4" fmla="*/ 0 w 3801492"/>
              <a:gd name="connsiteY4" fmla="*/ 1097456 h 1097456"/>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A6F2CBA4-F736-9294-6DD9-ADB98675CC0E}"/>
              </a:ext>
            </a:extLst>
          </p:cNvPr>
          <p:cNvPicPr>
            <a:picLocks noChangeAspect="1"/>
          </p:cNvPicPr>
          <p:nvPr/>
        </p:nvPicPr>
        <p:blipFill>
          <a:blip r:embed="rId4">
            <a:extLst>
              <a:ext uri="{96DAC541-7B7A-43D3-8B79-37D633B846F1}">
                <asvg:svgBlip xmlns:asvg="http://schemas.microsoft.com/office/drawing/2016/SVG/main" r:embed="rId5"/>
              </a:ext>
            </a:extLst>
          </a:blip>
          <a:stretch>
            <a:fillRect/>
          </a:stretch>
        </p:blipFill>
        <p:spPr>
          <a:xfrm>
            <a:off x="9175057" y="248508"/>
            <a:ext cx="2649477" cy="1166001"/>
          </a:xfrm>
          <a:prstGeom prst="rect">
            <a:avLst/>
          </a:prstGeom>
        </p:spPr>
      </p:pic>
      <p:pic>
        <p:nvPicPr>
          <p:cNvPr id="23" name="Graphic 22">
            <a:extLst>
              <a:ext uri="{FF2B5EF4-FFF2-40B4-BE49-F238E27FC236}">
                <a16:creationId xmlns:a16="http://schemas.microsoft.com/office/drawing/2014/main" id="{7F2EF6CE-6A19-1FC7-706F-5BC62F62930A}"/>
              </a:ext>
            </a:extLst>
          </p:cNvPr>
          <p:cNvPicPr>
            <a:picLocks noChangeAspect="1"/>
          </p:cNvPicPr>
          <p:nvPr/>
        </p:nvPicPr>
        <p:blipFill>
          <a:blip r:embed="rId6">
            <a:extLst>
              <a:ext uri="{96DAC541-7B7A-43D3-8B79-37D633B846F1}">
                <asvg:svgBlip xmlns:asvg="http://schemas.microsoft.com/office/drawing/2016/SVG/main" r:embed="rId7"/>
              </a:ext>
            </a:extLst>
          </a:blip>
          <a:stretch>
            <a:fillRect/>
          </a:stretch>
        </p:blipFill>
        <p:spPr>
          <a:xfrm>
            <a:off x="367466" y="542565"/>
            <a:ext cx="2758843" cy="753090"/>
          </a:xfrm>
          <a:prstGeom prst="rect">
            <a:avLst/>
          </a:prstGeom>
        </p:spPr>
      </p:pic>
      <p:pic>
        <p:nvPicPr>
          <p:cNvPr id="7170" name="Picture 2">
            <a:extLst>
              <a:ext uri="{FF2B5EF4-FFF2-40B4-BE49-F238E27FC236}">
                <a16:creationId xmlns:a16="http://schemas.microsoft.com/office/drawing/2014/main" id="{9250F00C-C941-984E-C1E4-6C94A68B96F0}"/>
              </a:ext>
            </a:extLst>
          </p:cNvPr>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0" y="1551398"/>
            <a:ext cx="12192000" cy="4155677"/>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792907399"/>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0</TotalTime>
  <Words>3276</Words>
  <Application>Microsoft Office PowerPoint</Application>
  <PresentationFormat>Widescreen</PresentationFormat>
  <Paragraphs>200</Paragraphs>
  <Slides>59</Slides>
  <Notes>9</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59</vt:i4>
      </vt:variant>
    </vt:vector>
  </HeadingPairs>
  <TitlesOfParts>
    <vt:vector size="72" baseType="lpstr">
      <vt:lpstr>antonio-regular</vt:lpstr>
      <vt:lpstr>-apple-system</vt:lpstr>
      <vt:lpstr>Arial</vt:lpstr>
      <vt:lpstr>Calibri</vt:lpstr>
      <vt:lpstr>Calibri Light</vt:lpstr>
      <vt:lpstr>Google Sans</vt:lpstr>
      <vt:lpstr>Muli</vt:lpstr>
      <vt:lpstr>Open Sans</vt:lpstr>
      <vt:lpstr>proxima-nova</vt:lpstr>
      <vt:lpstr>Tajawal ExtraBold</vt:lpstr>
      <vt:lpstr>Tajawal Medium</vt:lpstr>
      <vt:lpstr>Times New Roman</vt:lpstr>
      <vt:lpstr>Office Theme</vt:lpstr>
      <vt:lpstr>PowerPoint Presentation</vt:lpstr>
      <vt:lpstr>Lec. 7 Overview</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Bothaina Mahmoud Fouad</cp:lastModifiedBy>
  <cp:revision>174</cp:revision>
  <dcterms:created xsi:type="dcterms:W3CDTF">2023-04-29T09:08:23Z</dcterms:created>
  <dcterms:modified xsi:type="dcterms:W3CDTF">2023-07-27T08:56:52Z</dcterms:modified>
</cp:coreProperties>
</file>