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9" r:id="rId3"/>
    <p:sldId id="278" r:id="rId4"/>
    <p:sldId id="332" r:id="rId5"/>
    <p:sldId id="303" r:id="rId6"/>
    <p:sldId id="311" r:id="rId7"/>
    <p:sldId id="312" r:id="rId8"/>
    <p:sldId id="315" r:id="rId9"/>
    <p:sldId id="323" r:id="rId10"/>
    <p:sldId id="333" r:id="rId11"/>
    <p:sldId id="334" r:id="rId12"/>
    <p:sldId id="335" r:id="rId13"/>
    <p:sldId id="336" r:id="rId14"/>
    <p:sldId id="337" r:id="rId15"/>
    <p:sldId id="316" r:id="rId16"/>
    <p:sldId id="317" r:id="rId17"/>
    <p:sldId id="318" r:id="rId18"/>
    <p:sldId id="313" r:id="rId19"/>
    <p:sldId id="314" r:id="rId20"/>
    <p:sldId id="324" r:id="rId21"/>
    <p:sldId id="325" r:id="rId22"/>
    <p:sldId id="326" r:id="rId23"/>
    <p:sldId id="327" r:id="rId24"/>
    <p:sldId id="301" r:id="rId25"/>
    <p:sldId id="328" r:id="rId26"/>
    <p:sldId id="329" r:id="rId27"/>
    <p:sldId id="330" r:id="rId28"/>
    <p:sldId id="338" r:id="rId29"/>
    <p:sldId id="339" r:id="rId30"/>
    <p:sldId id="341" r:id="rId31"/>
    <p:sldId id="342" r:id="rId32"/>
    <p:sldId id="297" r:id="rId33"/>
    <p:sldId id="298" r:id="rId3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A1F61"/>
    <a:srgbClr val="FF9518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2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29/01/2023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29/01/2023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29/01/2023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29/01/2023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29/01/2023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29/01/2023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29/01/2023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29/01/2023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29/01/2023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29/01/2023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29/01/2023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29/01/2023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7" Type="http://schemas.openxmlformats.org/officeDocument/2006/relationships/image" Target="../media/image6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7" Type="http://schemas.openxmlformats.org/officeDocument/2006/relationships/image" Target="../media/image1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7" Type="http://schemas.openxmlformats.org/officeDocument/2006/relationships/image" Target="../media/image21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7" Type="http://schemas.openxmlformats.org/officeDocument/2006/relationships/image" Target="../media/image22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7" Type="http://schemas.openxmlformats.org/officeDocument/2006/relationships/image" Target="../media/image22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emf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 rot="10800000">
            <a:off x="-156351" y="-135287"/>
            <a:ext cx="12504703" cy="7128574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FF9518">
                  <a:alpha val="39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72252" y="-394410"/>
            <a:ext cx="5721151" cy="656366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35200" y="915090"/>
            <a:ext cx="6714451" cy="197233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39261" y="-101602"/>
            <a:ext cx="4169394" cy="713704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4934428"/>
            <a:ext cx="1699476" cy="15240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0800000">
            <a:off x="3612444" y="5284188"/>
            <a:ext cx="5882401" cy="103466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4A52544-D88D-216E-5CBB-0010BABC7E18}"/>
              </a:ext>
            </a:extLst>
          </p:cNvPr>
          <p:cNvSpPr txBox="1"/>
          <p:nvPr/>
        </p:nvSpPr>
        <p:spPr>
          <a:xfrm>
            <a:off x="4527139" y="5361986"/>
            <a:ext cx="163756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MGM112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Supply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A90FB8F-A152-AE40-74BB-CFAF59D86022}"/>
              </a:ext>
            </a:extLst>
          </p:cNvPr>
          <p:cNvSpPr txBox="1"/>
          <p:nvPr/>
        </p:nvSpPr>
        <p:spPr>
          <a:xfrm>
            <a:off x="2765161" y="1198147"/>
            <a:ext cx="5366662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Introduction to Economics</a:t>
            </a: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Ms. Dina </a:t>
            </a:r>
            <a:r>
              <a:rPr lang="en-US" sz="2800" dirty="0" err="1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ElWakkad</a:t>
            </a:r>
            <a:endParaRPr lang="en-US" sz="2800" dirty="0">
              <a:solidFill>
                <a:srgbClr val="24A9E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3</a:t>
            </a:r>
          </a:p>
        </p:txBody>
      </p:sp>
    </p:spTree>
    <p:extLst>
      <p:ext uri="{BB962C8B-B14F-4D97-AF65-F5344CB8AC3E}">
        <p14:creationId xmlns:p14="http://schemas.microsoft.com/office/powerpoint/2010/main" val="11345630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2.2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4B33441-5E7D-BC90-CB7B-ED256B11E3B1}"/>
              </a:ext>
            </a:extLst>
          </p:cNvPr>
          <p:cNvSpPr txBox="1"/>
          <p:nvPr/>
        </p:nvSpPr>
        <p:spPr>
          <a:xfrm>
            <a:off x="2362274" y="544500"/>
            <a:ext cx="675846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</a:rPr>
              <a:t>Supply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204687A-C368-0DC0-013A-DB37D0B69CCE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1272209" y="1752997"/>
            <a:ext cx="8938591" cy="39389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E6AF00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7663" indent="566738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lvl="1" indent="0" eaLnBrk="1" hangingPunct="1"/>
            <a:r>
              <a:rPr lang="en-US" altLang="en-US" b="1" dirty="0"/>
              <a:t>If a firm supplies a good or service, then the firm:</a:t>
            </a:r>
          </a:p>
          <a:p>
            <a:pPr lvl="1" indent="0" eaLnBrk="1" hangingPunct="1"/>
            <a:r>
              <a:rPr lang="en-US" altLang="en-US" dirty="0"/>
              <a:t>1. Has the resources and the technology to produce it,</a:t>
            </a:r>
          </a:p>
          <a:p>
            <a:pPr lvl="1" indent="0" eaLnBrk="1" hangingPunct="1"/>
            <a:r>
              <a:rPr lang="en-US" altLang="en-US" dirty="0"/>
              <a:t>2. Can profit from producing it, and</a:t>
            </a:r>
          </a:p>
          <a:p>
            <a:pPr lvl="1" indent="0" eaLnBrk="1" hangingPunct="1"/>
            <a:r>
              <a:rPr lang="en-US" altLang="en-US" dirty="0"/>
              <a:t>3. Has made a definite plan to produce and sell it.</a:t>
            </a:r>
          </a:p>
          <a:p>
            <a:pPr lvl="1" indent="0" eaLnBrk="1" hangingPunct="1"/>
            <a:r>
              <a:rPr lang="en-US" altLang="en-US" dirty="0"/>
              <a:t>The </a:t>
            </a:r>
            <a:r>
              <a:rPr lang="en-US" altLang="en-US" b="1" u="sng" dirty="0">
                <a:solidFill>
                  <a:srgbClr val="FF0000"/>
                </a:solidFill>
              </a:rPr>
              <a:t>quantity supplied </a:t>
            </a:r>
            <a:r>
              <a:rPr lang="en-US" altLang="en-US" dirty="0"/>
              <a:t>of a good or service is the amount that producers plan to sell during a given time period at a particular price</a:t>
            </a:r>
          </a:p>
        </p:txBody>
      </p:sp>
    </p:spTree>
    <p:extLst>
      <p:ext uri="{BB962C8B-B14F-4D97-AF65-F5344CB8AC3E}">
        <p14:creationId xmlns:p14="http://schemas.microsoft.com/office/powerpoint/2010/main" val="10571419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0844F7E7-C3BA-27CE-E2EA-B9445DF3608A}"/>
              </a:ext>
            </a:extLst>
          </p:cNvPr>
          <p:cNvSpPr txBox="1">
            <a:spLocks/>
          </p:cNvSpPr>
          <p:nvPr/>
        </p:nvSpPr>
        <p:spPr>
          <a:xfrm>
            <a:off x="1254328" y="1845913"/>
            <a:ext cx="9683344" cy="342735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400" b="1" u="sng" dirty="0">
                <a:solidFill>
                  <a:srgbClr val="E36C0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law of supply </a:t>
            </a:r>
            <a:r>
              <a:rPr lang="en-US" b="1" u="sng" dirty="0">
                <a:solidFill>
                  <a:srgbClr val="E36C0A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states</a:t>
            </a:r>
            <a:r>
              <a:rPr lang="en-US" sz="2400" b="1" u="sng" dirty="0">
                <a:solidFill>
                  <a:srgbClr val="E36C0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rtl="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Other factors being constant (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cetris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peribus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), price and quantity supplied of any good and service are </a:t>
            </a:r>
            <a:r>
              <a:rPr lang="en-US" b="1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positively related 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 each other.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4B33441-5E7D-BC90-CB7B-ED256B11E3B1}"/>
              </a:ext>
            </a:extLst>
          </p:cNvPr>
          <p:cNvSpPr txBox="1"/>
          <p:nvPr/>
        </p:nvSpPr>
        <p:spPr>
          <a:xfrm>
            <a:off x="2440788" y="512712"/>
            <a:ext cx="675846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</a:rPr>
              <a:t>The Law of Supply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65846FC-1BB8-171B-7170-E08F8D0B93CB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1309" t="50000" r="61230" b="22038"/>
          <a:stretch/>
        </p:blipFill>
        <p:spPr>
          <a:xfrm>
            <a:off x="2440788" y="3429000"/>
            <a:ext cx="7312812" cy="250098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3D62846F-C1C4-0B1C-D5D7-0F750DED1432}"/>
              </a:ext>
            </a:extLst>
          </p:cNvPr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2.2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0159645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0844F7E7-C3BA-27CE-E2EA-B9445DF3608A}"/>
              </a:ext>
            </a:extLst>
          </p:cNvPr>
          <p:cNvSpPr txBox="1">
            <a:spLocks/>
          </p:cNvSpPr>
          <p:nvPr/>
        </p:nvSpPr>
        <p:spPr>
          <a:xfrm>
            <a:off x="1254328" y="1845913"/>
            <a:ext cx="9683344" cy="342735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400" b="1" u="sng" dirty="0">
                <a:solidFill>
                  <a:srgbClr val="E36C0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law of supply </a:t>
            </a:r>
            <a:r>
              <a:rPr lang="en-US" b="1" u="sng" dirty="0">
                <a:solidFill>
                  <a:srgbClr val="E36C0A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states</a:t>
            </a:r>
            <a:r>
              <a:rPr lang="en-US" sz="2400" b="1" u="sng" dirty="0">
                <a:solidFill>
                  <a:srgbClr val="E36C0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"/>
            </a:pP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higher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the price of a good, </a:t>
            </a:r>
            <a:r>
              <a:rPr lang="en-US" sz="2800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greater 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 the quantity supplied. 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"/>
            </a:pP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lower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the price of a good, </a:t>
            </a:r>
            <a:r>
              <a:rPr lang="en-US" sz="2800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smaller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is the quantity supplied.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4B33441-5E7D-BC90-CB7B-ED256B11E3B1}"/>
              </a:ext>
            </a:extLst>
          </p:cNvPr>
          <p:cNvSpPr txBox="1"/>
          <p:nvPr/>
        </p:nvSpPr>
        <p:spPr>
          <a:xfrm>
            <a:off x="2440788" y="512712"/>
            <a:ext cx="675846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</a:rPr>
              <a:t>The Law of Supply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E55588E-802E-2396-1ED9-7FA04786E3E5}"/>
              </a:ext>
            </a:extLst>
          </p:cNvPr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2.2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0322841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0844F7E7-C3BA-27CE-E2EA-B9445DF3608A}"/>
              </a:ext>
            </a:extLst>
          </p:cNvPr>
          <p:cNvSpPr txBox="1">
            <a:spLocks/>
          </p:cNvSpPr>
          <p:nvPr/>
        </p:nvSpPr>
        <p:spPr>
          <a:xfrm>
            <a:off x="1143682" y="1601908"/>
            <a:ext cx="7417222" cy="374442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u="sng" dirty="0">
                <a:solidFill>
                  <a:srgbClr val="E36C0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law of demand is </a:t>
            </a:r>
            <a:r>
              <a:rPr lang="en-US" b="1" u="sng" dirty="0">
                <a:solidFill>
                  <a:srgbClr val="E36C0A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illustrated</a:t>
            </a:r>
            <a:r>
              <a:rPr lang="en-US" b="1" u="sng" dirty="0">
                <a:solidFill>
                  <a:srgbClr val="E36C0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by:</a:t>
            </a:r>
            <a:endParaRPr lang="en-US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en-US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 upward-sloping supply curve</a:t>
            </a:r>
            <a:r>
              <a:rPr lang="en-US" sz="24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drawn with the quantity supplied on the horizontal axis and the price on the vertical axis </a:t>
            </a:r>
            <a:endParaRPr lang="en-US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en-US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slope is positive </a:t>
            </a:r>
            <a:r>
              <a:rPr lang="en-US" sz="24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 show the </a:t>
            </a:r>
            <a:r>
              <a:rPr lang="en-US" sz="2400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positive relation between </a:t>
            </a:r>
            <a:r>
              <a:rPr lang="en-US" sz="2400" u="sng" dirty="0"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 &amp; Qs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4B33441-5E7D-BC90-CB7B-ED256B11E3B1}"/>
              </a:ext>
            </a:extLst>
          </p:cNvPr>
          <p:cNvSpPr txBox="1"/>
          <p:nvPr/>
        </p:nvSpPr>
        <p:spPr>
          <a:xfrm>
            <a:off x="2440788" y="512712"/>
            <a:ext cx="675846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</a:rPr>
              <a:t>The Law of Supply </a:t>
            </a:r>
          </a:p>
        </p:txBody>
      </p:sp>
      <p:pic>
        <p:nvPicPr>
          <p:cNvPr id="9" name="Picture 8" descr="fig03">
            <a:extLst>
              <a:ext uri="{FF2B5EF4-FFF2-40B4-BE49-F238E27FC236}">
                <a16:creationId xmlns:a16="http://schemas.microsoft.com/office/drawing/2014/main" id="{66CD4187-64D8-7356-B915-C1A3DF2D910F}"/>
              </a:ext>
            </a:extLst>
          </p:cNvPr>
          <p:cNvPicPr/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560905" y="1815548"/>
            <a:ext cx="3379304" cy="3620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8DF4BEF1-4B36-0E8B-A510-564922A5FEF3}"/>
              </a:ext>
            </a:extLst>
          </p:cNvPr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2.2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2961834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0844F7E7-C3BA-27CE-E2EA-B9445DF3608A}"/>
              </a:ext>
            </a:extLst>
          </p:cNvPr>
          <p:cNvSpPr txBox="1">
            <a:spLocks/>
          </p:cNvSpPr>
          <p:nvPr/>
        </p:nvSpPr>
        <p:spPr>
          <a:xfrm>
            <a:off x="1156934" y="1427555"/>
            <a:ext cx="10743518" cy="103808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rtl="0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"/>
            </a:pPr>
            <a:r>
              <a:rPr lang="en-US" b="1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Price of the good</a:t>
            </a:r>
            <a:r>
              <a:rPr lang="en-US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is the only one factor that affects </a:t>
            </a:r>
            <a:r>
              <a:rPr lang="en-US" b="1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Quantity Supplied</a:t>
            </a:r>
            <a:r>
              <a:rPr lang="en-US" u="sng" dirty="0">
                <a:effectLst/>
                <a:highlight>
                  <a:srgbClr val="00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∆P → ∆Qs</a:t>
            </a:r>
            <a:r>
              <a:rPr lang="en-US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342900" marR="0" lvl="0" indent="-342900" rtl="0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"/>
            </a:pPr>
            <a:endParaRPr lang="en-US" u="sng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 rtl="0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"/>
            </a:pPr>
            <a:endParaRPr lang="en-US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1" indent="0" eaLnBrk="1" hangingPunct="1">
              <a:lnSpc>
                <a:spcPct val="100000"/>
              </a:lnSpc>
              <a:buClr>
                <a:srgbClr val="CC0066"/>
              </a:buClr>
              <a:buSzPct val="120000"/>
              <a:buNone/>
            </a:pPr>
            <a:endParaRPr lang="en-US" altLang="en-US" sz="36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4B33441-5E7D-BC90-CB7B-ED256B11E3B1}"/>
              </a:ext>
            </a:extLst>
          </p:cNvPr>
          <p:cNvSpPr txBox="1"/>
          <p:nvPr/>
        </p:nvSpPr>
        <p:spPr>
          <a:xfrm>
            <a:off x="2440788" y="512712"/>
            <a:ext cx="675846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</a:rPr>
              <a:t>Change in Quantity Supplied </a:t>
            </a: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290C2832-B172-16BB-096B-858B4366DFD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04934842"/>
              </p:ext>
            </p:extLst>
          </p:nvPr>
        </p:nvGraphicFramePr>
        <p:xfrm>
          <a:off x="984711" y="2465637"/>
          <a:ext cx="10743518" cy="22098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0743518">
                  <a:extLst>
                    <a:ext uri="{9D8B030D-6E8A-4147-A177-3AD203B41FA5}">
                      <a16:colId xmlns:a16="http://schemas.microsoft.com/office/drawing/2014/main" val="3077579163"/>
                    </a:ext>
                  </a:extLst>
                </a:gridCol>
              </a:tblGrid>
              <a:tr h="832485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 </a:t>
                      </a:r>
                      <a:endParaRPr lang="en-US" sz="1100" dirty="0">
                        <a:effectLst/>
                      </a:endParaRPr>
                    </a:p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</a:rPr>
                        <a:t>Change the </a:t>
                      </a:r>
                      <a:r>
                        <a:rPr lang="en-US" sz="2400" b="1" u="sng" dirty="0">
                          <a:effectLst/>
                        </a:rPr>
                        <a:t>Price of the good </a:t>
                      </a:r>
                      <a:r>
                        <a:rPr lang="en-US" sz="2400" dirty="0">
                          <a:effectLst/>
                        </a:rPr>
                        <a:t>→ Change in </a:t>
                      </a:r>
                      <a:r>
                        <a:rPr lang="en-US" sz="2400" b="1" u="sng" dirty="0">
                          <a:effectLst/>
                        </a:rPr>
                        <a:t>quantity Supplied </a:t>
                      </a:r>
                      <a:r>
                        <a:rPr lang="en-US" sz="2400" dirty="0">
                          <a:effectLst/>
                        </a:rPr>
                        <a:t>→ </a:t>
                      </a:r>
                      <a:r>
                        <a:rPr lang="en-US" sz="2400" b="1" u="sng" dirty="0">
                          <a:effectLst/>
                        </a:rPr>
                        <a:t>Movement</a:t>
                      </a:r>
                      <a:r>
                        <a:rPr lang="en-US" sz="2400" dirty="0">
                          <a:effectLst/>
                        </a:rPr>
                        <a:t> along the Supply curve </a:t>
                      </a:r>
                      <a:endParaRPr lang="en-US" sz="1800" dirty="0">
                        <a:effectLst/>
                      </a:endParaRPr>
                    </a:p>
                    <a:p>
                      <a:pPr marL="342900" marR="0" lvl="0" indent="-34290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</a:rPr>
                        <a:t>P↓→ Qs ↓→ Move </a:t>
                      </a:r>
                      <a:r>
                        <a:rPr lang="en-US" sz="2000" b="1" u="sng" dirty="0">
                          <a:solidFill>
                            <a:srgbClr val="FF0000"/>
                          </a:solidFill>
                          <a:effectLst/>
                        </a:rPr>
                        <a:t>down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</a:rPr>
                        <a:t> along supply curve.</a:t>
                      </a:r>
                    </a:p>
                    <a:p>
                      <a:pPr marL="342900" marR="0" lvl="0" indent="-34290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</a:rPr>
                        <a:t>P↑ → Qs↑→ Move </a:t>
                      </a:r>
                      <a:r>
                        <a:rPr lang="en-US" sz="2000" b="1" u="sng" dirty="0">
                          <a:solidFill>
                            <a:srgbClr val="FF0000"/>
                          </a:solidFill>
                          <a:effectLst/>
                        </a:rPr>
                        <a:t>up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</a:rPr>
                        <a:t> along supply curve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018873833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CD70EF8A-4E7A-78F7-B165-EE81B1353759}"/>
              </a:ext>
            </a:extLst>
          </p:cNvPr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2.2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1966869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64B33441-5E7D-BC90-CB7B-ED256B11E3B1}"/>
              </a:ext>
            </a:extLst>
          </p:cNvPr>
          <p:cNvSpPr txBox="1"/>
          <p:nvPr/>
        </p:nvSpPr>
        <p:spPr>
          <a:xfrm>
            <a:off x="2440788" y="512712"/>
            <a:ext cx="675846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</a:rPr>
              <a:t>Change in Quantity Supplied 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0BE524D9-7AE5-75CB-1236-81A17DF62DEB}"/>
              </a:ext>
            </a:extLst>
          </p:cNvPr>
          <p:cNvSpPr txBox="1">
            <a:spLocks/>
          </p:cNvSpPr>
          <p:nvPr/>
        </p:nvSpPr>
        <p:spPr>
          <a:xfrm>
            <a:off x="1156934" y="1427555"/>
            <a:ext cx="10743518" cy="103808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rtl="0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"/>
            </a:pPr>
            <a:r>
              <a:rPr lang="en-US" b="1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Price of the good</a:t>
            </a:r>
            <a:r>
              <a:rPr lang="en-US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is the only one factor that affects </a:t>
            </a:r>
            <a:r>
              <a:rPr lang="en-US" b="1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Quantity Supplied</a:t>
            </a:r>
            <a:r>
              <a:rPr lang="en-US" u="sng" dirty="0">
                <a:effectLst/>
                <a:highlight>
                  <a:srgbClr val="00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∆P → ∆Qs</a:t>
            </a:r>
            <a:r>
              <a:rPr lang="en-US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342900" marR="0" lvl="0" indent="-342900" rtl="0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"/>
            </a:pPr>
            <a:endParaRPr lang="en-US" u="sng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 rtl="0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"/>
            </a:pPr>
            <a:endParaRPr lang="en-US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1" indent="0" eaLnBrk="1" hangingPunct="1">
              <a:lnSpc>
                <a:spcPct val="100000"/>
              </a:lnSpc>
              <a:buClr>
                <a:srgbClr val="CC0066"/>
              </a:buClr>
              <a:buSzPct val="120000"/>
              <a:buNone/>
            </a:pPr>
            <a:endParaRPr lang="en-US" altLang="en-US" sz="3600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F3C52C99-2220-3998-E8A5-061126A038C5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7423" t="31170" r="45769" b="30452"/>
          <a:stretch/>
        </p:blipFill>
        <p:spPr>
          <a:xfrm>
            <a:off x="2348978" y="2241420"/>
            <a:ext cx="6850270" cy="3522185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6AC8628B-98EE-3CE9-A60B-4205FF04CA2D}"/>
              </a:ext>
            </a:extLst>
          </p:cNvPr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2.2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9589011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0844F7E7-C3BA-27CE-E2EA-B9445DF3608A}"/>
              </a:ext>
            </a:extLst>
          </p:cNvPr>
          <p:cNvSpPr txBox="1">
            <a:spLocks/>
          </p:cNvSpPr>
          <p:nvPr/>
        </p:nvSpPr>
        <p:spPr>
          <a:xfrm>
            <a:off x="1262952" y="1739010"/>
            <a:ext cx="10213431" cy="408142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When price is constant, as the </a:t>
            </a:r>
            <a:r>
              <a:rPr lang="en-US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other Factors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that affects the supply of the good changes, </a:t>
            </a:r>
            <a:r>
              <a:rPr lang="en-US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Supply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will change</a:t>
            </a:r>
            <a:endParaRPr lang="en-US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US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Shift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Supply curve at </a:t>
            </a:r>
            <a:r>
              <a:rPr lang="en-US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given price level</a:t>
            </a:r>
          </a:p>
          <a:p>
            <a:pPr marL="800100" lvl="1" indent="-342900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"/>
            </a:pPr>
            <a:r>
              <a:rPr lang="en-US" sz="2800" dirty="0">
                <a:solidFill>
                  <a:srgbClr val="FF0000"/>
                </a:solidFill>
                <a:effectLst/>
              </a:rPr>
              <a:t>Factor changes→ S ↑→ Shift </a:t>
            </a:r>
            <a:r>
              <a:rPr lang="en-US" sz="2800" u="sng" dirty="0">
                <a:solidFill>
                  <a:srgbClr val="FF0000"/>
                </a:solidFill>
                <a:effectLst/>
              </a:rPr>
              <a:t>Right</a:t>
            </a:r>
          </a:p>
          <a:p>
            <a:pPr marL="800100" lvl="1" indent="-342900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"/>
            </a:pPr>
            <a:r>
              <a:rPr lang="en-US" sz="2800" dirty="0">
                <a:solidFill>
                  <a:srgbClr val="FF0000"/>
                </a:solidFill>
                <a:effectLst/>
              </a:rPr>
              <a:t>Factor changes→ S ↓→ Shift </a:t>
            </a:r>
            <a:r>
              <a:rPr lang="en-US" sz="2800" u="sng" dirty="0">
                <a:solidFill>
                  <a:srgbClr val="FF0000"/>
                </a:solidFill>
                <a:effectLst/>
              </a:rPr>
              <a:t>Left</a:t>
            </a:r>
            <a:endParaRPr lang="en-US" sz="2800" dirty="0">
              <a:solidFill>
                <a:srgbClr val="FF0000"/>
              </a:solidFill>
              <a:effectLst/>
            </a:endParaRPr>
          </a:p>
          <a:p>
            <a:endParaRPr lang="en-US" sz="40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1" indent="0" eaLnBrk="1" hangingPunct="1">
              <a:lnSpc>
                <a:spcPct val="100000"/>
              </a:lnSpc>
              <a:buClr>
                <a:srgbClr val="CC0066"/>
              </a:buClr>
              <a:buSzPct val="120000"/>
              <a:buNone/>
            </a:pPr>
            <a:endParaRPr lang="en-US" altLang="en-US" sz="36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4B33441-5E7D-BC90-CB7B-ED256B11E3B1}"/>
              </a:ext>
            </a:extLst>
          </p:cNvPr>
          <p:cNvSpPr txBox="1"/>
          <p:nvPr/>
        </p:nvSpPr>
        <p:spPr>
          <a:xfrm>
            <a:off x="2440788" y="512712"/>
            <a:ext cx="675846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</a:rPr>
              <a:t>Change in Supply Curve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43C8D64-BEC0-354F-9F38-5491D6D29BE7}"/>
              </a:ext>
            </a:extLst>
          </p:cNvPr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2.2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 descr="fig03">
            <a:extLst>
              <a:ext uri="{FF2B5EF4-FFF2-40B4-BE49-F238E27FC236}">
                <a16:creationId xmlns:a16="http://schemas.microsoft.com/office/drawing/2014/main" id="{4FF42814-4F9D-96DD-FAE7-1D4F2EC62ABD}"/>
              </a:ext>
            </a:extLst>
          </p:cNvPr>
          <p:cNvPicPr/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792389" y="2463175"/>
            <a:ext cx="4042893" cy="3248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9356921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0844F7E7-C3BA-27CE-E2EA-B9445DF3608A}"/>
              </a:ext>
            </a:extLst>
          </p:cNvPr>
          <p:cNvSpPr txBox="1">
            <a:spLocks/>
          </p:cNvSpPr>
          <p:nvPr/>
        </p:nvSpPr>
        <p:spPr>
          <a:xfrm>
            <a:off x="1156934" y="1427555"/>
            <a:ext cx="10743518" cy="408142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000" b="1" i="1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At given price level, the Main factors that change supply are: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b="1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nputs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(-)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b="1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umber of suppliers </a:t>
            </a:r>
            <a:r>
              <a:rPr lang="en-US" sz="2000" b="1" dirty="0"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(+)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b="1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tate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of nature </a:t>
            </a:r>
            <a:r>
              <a:rPr lang="en-US" sz="2000" b="1" dirty="0"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(-)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b="1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echnology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000" b="1" dirty="0"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+)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b="1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xpected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future prices </a:t>
            </a:r>
            <a:r>
              <a:rPr lang="en-US" sz="2000" b="1" dirty="0"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(-)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b="1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sz="20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rices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of related goods produced)</a:t>
            </a:r>
            <a:endParaRPr lang="en-US" sz="20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>
              <a:lnSpc>
                <a:spcPct val="150000"/>
              </a:lnSpc>
              <a:spcBef>
                <a:spcPts val="0"/>
              </a:spcBef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(substitute </a:t>
            </a:r>
            <a:r>
              <a:rPr lang="en-US" sz="1800" b="1" dirty="0"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</a:rPr>
              <a:t>(-)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or complementary</a:t>
            </a:r>
            <a:r>
              <a:rPr lang="en-US" sz="1800" b="1" dirty="0"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</a:rPr>
              <a:t> (+)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en-US" sz="3200" u="sng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 rtl="0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"/>
            </a:pPr>
            <a:endParaRPr lang="en-US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1" indent="0" eaLnBrk="1" hangingPunct="1">
              <a:lnSpc>
                <a:spcPct val="100000"/>
              </a:lnSpc>
              <a:buClr>
                <a:srgbClr val="CC0066"/>
              </a:buClr>
              <a:buSzPct val="120000"/>
              <a:buNone/>
            </a:pPr>
            <a:endParaRPr lang="en-US" altLang="en-US" sz="36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4B33441-5E7D-BC90-CB7B-ED256B11E3B1}"/>
              </a:ext>
            </a:extLst>
          </p:cNvPr>
          <p:cNvSpPr txBox="1"/>
          <p:nvPr/>
        </p:nvSpPr>
        <p:spPr>
          <a:xfrm>
            <a:off x="2440788" y="512712"/>
            <a:ext cx="675846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</a:rPr>
              <a:t>Change in Supply Curve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1F5052E-933A-2B99-DE1E-6383E97E4AF6}"/>
              </a:ext>
            </a:extLst>
          </p:cNvPr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2.2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01113E8A-E6B0-C3A2-C585-6F4E4A01B2A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10800000" flipV="1">
            <a:off x="7583887" y="2050465"/>
            <a:ext cx="2484120" cy="174625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008F4661-55BA-6C93-B9FE-66CFA171ABD3}"/>
              </a:ext>
            </a:extLst>
          </p:cNvPr>
          <p:cNvSpPr txBox="1"/>
          <p:nvPr/>
        </p:nvSpPr>
        <p:spPr>
          <a:xfrm>
            <a:off x="6692347" y="3796715"/>
            <a:ext cx="4698225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6000" b="1" dirty="0">
                <a:solidFill>
                  <a:srgbClr val="009A9A"/>
                </a:solidFill>
                <a:effectLst/>
                <a:latin typeface="Arial-BoldMT"/>
                <a:ea typeface="Calibri" panose="020F0502020204030204" pitchFamily="34" charset="0"/>
                <a:cs typeface="Arial-BoldMT"/>
              </a:rPr>
              <a:t>“I.N.S.T.E.P”</a:t>
            </a:r>
            <a:endParaRPr lang="en-US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001010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0844F7E7-C3BA-27CE-E2EA-B9445DF3608A}"/>
              </a:ext>
            </a:extLst>
          </p:cNvPr>
          <p:cNvSpPr txBox="1">
            <a:spLocks/>
          </p:cNvSpPr>
          <p:nvPr/>
        </p:nvSpPr>
        <p:spPr>
          <a:xfrm>
            <a:off x="1435546" y="1944999"/>
            <a:ext cx="8768944" cy="348680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rtl="0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"/>
            </a:pPr>
            <a:endParaRPr lang="en-US" u="sng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 rtl="0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"/>
            </a:pPr>
            <a:endParaRPr lang="en-US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1" indent="0" eaLnBrk="1" hangingPunct="1">
              <a:lnSpc>
                <a:spcPct val="100000"/>
              </a:lnSpc>
              <a:buClr>
                <a:srgbClr val="CC0066"/>
              </a:buClr>
              <a:buSzPct val="120000"/>
              <a:buNone/>
            </a:pPr>
            <a:endParaRPr lang="en-US" altLang="en-US" sz="360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82F8E94-9467-E1B1-DBE9-B926A3215AA5}"/>
              </a:ext>
            </a:extLst>
          </p:cNvPr>
          <p:cNvSpPr txBox="1"/>
          <p:nvPr/>
        </p:nvSpPr>
        <p:spPr>
          <a:xfrm>
            <a:off x="2440788" y="1321963"/>
            <a:ext cx="6221894" cy="8925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u="sng" dirty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1) Inputs </a:t>
            </a:r>
            <a:r>
              <a:rPr lang="en-US" sz="2400" b="1" i="1" u="sng" dirty="0">
                <a:solidFill>
                  <a:srgbClr val="C0000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(-VE)</a:t>
            </a:r>
            <a:endParaRPr lang="en-US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0" lvl="0" algn="ctr" rtl="0">
              <a:spcBef>
                <a:spcPts val="0"/>
              </a:spcBef>
              <a:spcAft>
                <a:spcPts val="0"/>
              </a:spcAft>
            </a:pPr>
            <a:endParaRPr lang="en-US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A3D7738-9670-F7E2-B874-35B53A6874B2}"/>
              </a:ext>
            </a:extLst>
          </p:cNvPr>
          <p:cNvSpPr txBox="1"/>
          <p:nvPr/>
        </p:nvSpPr>
        <p:spPr>
          <a:xfrm>
            <a:off x="938719" y="1765861"/>
            <a:ext cx="10199863" cy="31085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rtl="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If the </a:t>
            </a:r>
            <a:r>
              <a:rPr lang="en-US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price of a factor of production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or materials needed to produce a good rise, </a:t>
            </a:r>
            <a:endParaRPr lang="en-US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minimum price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that a supplier is willing to accept for producing each quantity of that good rises.</a:t>
            </a:r>
            <a:endParaRPr lang="en-US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costs of production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increases</a:t>
            </a:r>
            <a:endParaRPr lang="en-US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This exerts a Negative effect on the </a:t>
            </a:r>
            <a:r>
              <a:rPr lang="en-US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supply curve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shifting it leftward.</a:t>
            </a:r>
            <a:endParaRPr lang="en-US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4557A34-6C23-A43D-996F-7F213BEF726B}"/>
              </a:ext>
            </a:extLst>
          </p:cNvPr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2.2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188926F-80D7-2E4E-8588-20339475F3F7}"/>
              </a:ext>
            </a:extLst>
          </p:cNvPr>
          <p:cNvSpPr txBox="1"/>
          <p:nvPr/>
        </p:nvSpPr>
        <p:spPr>
          <a:xfrm>
            <a:off x="2440788" y="512712"/>
            <a:ext cx="675846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</a:rPr>
              <a:t>Change in Supply Curve 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C1DBB97-005A-BE64-8A26-191B1572C42F}"/>
              </a:ext>
            </a:extLst>
          </p:cNvPr>
          <p:cNvSpPr txBox="1"/>
          <p:nvPr/>
        </p:nvSpPr>
        <p:spPr>
          <a:xfrm>
            <a:off x="2042371" y="4859183"/>
            <a:ext cx="9096211" cy="95410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2800" b="1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So, the </a:t>
            </a:r>
            <a:r>
              <a:rPr lang="en-US" sz="2800" b="1" u="sng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price of a factor of production</a:t>
            </a:r>
            <a:r>
              <a:rPr lang="en-US" sz="2800" b="1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has a </a:t>
            </a:r>
            <a:r>
              <a:rPr lang="en-US" sz="2800" b="1" u="sng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Negative relation </a:t>
            </a:r>
            <a:r>
              <a:rPr lang="en-US" sz="2800" b="1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with supply curve.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802193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0844F7E7-C3BA-27CE-E2EA-B9445DF3608A}"/>
              </a:ext>
            </a:extLst>
          </p:cNvPr>
          <p:cNvSpPr txBox="1">
            <a:spLocks/>
          </p:cNvSpPr>
          <p:nvPr/>
        </p:nvSpPr>
        <p:spPr>
          <a:xfrm>
            <a:off x="1435546" y="1944999"/>
            <a:ext cx="8768944" cy="348680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rtl="0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"/>
            </a:pPr>
            <a:endParaRPr lang="en-US" u="sng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 rtl="0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"/>
            </a:pPr>
            <a:endParaRPr lang="en-US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1" indent="0" eaLnBrk="1" hangingPunct="1">
              <a:lnSpc>
                <a:spcPct val="100000"/>
              </a:lnSpc>
              <a:buClr>
                <a:srgbClr val="CC0066"/>
              </a:buClr>
              <a:buSzPct val="120000"/>
              <a:buNone/>
            </a:pPr>
            <a:endParaRPr lang="en-US" altLang="en-US" sz="360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82F8E94-9467-E1B1-DBE9-B926A3215AA5}"/>
              </a:ext>
            </a:extLst>
          </p:cNvPr>
          <p:cNvSpPr txBox="1"/>
          <p:nvPr/>
        </p:nvSpPr>
        <p:spPr>
          <a:xfrm>
            <a:off x="2440788" y="1321963"/>
            <a:ext cx="6221894" cy="8925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u="sng" dirty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2) Number of suppliers </a:t>
            </a:r>
            <a:r>
              <a:rPr lang="en-US" sz="2400" b="1" i="1" u="sng" dirty="0">
                <a:solidFill>
                  <a:srgbClr val="C0000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(+VE)</a:t>
            </a:r>
            <a:endParaRPr lang="en-US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0" lvl="0" algn="ctr" rtl="0">
              <a:spcBef>
                <a:spcPts val="0"/>
              </a:spcBef>
              <a:spcAft>
                <a:spcPts val="0"/>
              </a:spcAft>
            </a:pPr>
            <a:endParaRPr lang="en-US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A3D7738-9670-F7E2-B874-35B53A6874B2}"/>
              </a:ext>
            </a:extLst>
          </p:cNvPr>
          <p:cNvSpPr txBox="1"/>
          <p:nvPr/>
        </p:nvSpPr>
        <p:spPr>
          <a:xfrm>
            <a:off x="938719" y="2132375"/>
            <a:ext cx="10199863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rtl="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larger the number of suppliers of a good, the greater is the supply of the good.</a:t>
            </a:r>
          </a:p>
          <a:p>
            <a:pPr marL="342900" marR="0" lvl="0" indent="-342900" rtl="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endParaRPr lang="en-US" sz="3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This exerts a positive effect on the supply curve shifting it rightward.</a:t>
            </a:r>
            <a:endParaRPr lang="en-US" sz="3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4557A34-6C23-A43D-996F-7F213BEF726B}"/>
              </a:ext>
            </a:extLst>
          </p:cNvPr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2.2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188926F-80D7-2E4E-8588-20339475F3F7}"/>
              </a:ext>
            </a:extLst>
          </p:cNvPr>
          <p:cNvSpPr txBox="1"/>
          <p:nvPr/>
        </p:nvSpPr>
        <p:spPr>
          <a:xfrm>
            <a:off x="2440788" y="512712"/>
            <a:ext cx="675846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</a:rPr>
              <a:t>Change in Supply Curve 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C1DBB97-005A-BE64-8A26-191B1572C42F}"/>
              </a:ext>
            </a:extLst>
          </p:cNvPr>
          <p:cNvSpPr txBox="1"/>
          <p:nvPr/>
        </p:nvSpPr>
        <p:spPr>
          <a:xfrm>
            <a:off x="2042371" y="4859183"/>
            <a:ext cx="9096211" cy="95410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2800" b="1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So, </a:t>
            </a:r>
            <a:r>
              <a:rPr lang="en-US" sz="2800" b="1" u="sng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Number of suppliers </a:t>
            </a:r>
            <a:r>
              <a:rPr lang="en-US" sz="2800" b="1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has a </a:t>
            </a:r>
            <a:r>
              <a:rPr lang="en-US" sz="2800" b="1" u="sng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positive</a:t>
            </a:r>
            <a:r>
              <a:rPr lang="en-US" sz="2800" b="1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relation with supply curve.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322727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0844F7E7-C3BA-27CE-E2EA-B9445DF3608A}"/>
              </a:ext>
            </a:extLst>
          </p:cNvPr>
          <p:cNvSpPr txBox="1">
            <a:spLocks/>
          </p:cNvSpPr>
          <p:nvPr/>
        </p:nvSpPr>
        <p:spPr>
          <a:xfrm>
            <a:off x="1435546" y="1944999"/>
            <a:ext cx="8768944" cy="348680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rtl="0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"/>
            </a:pPr>
            <a:endParaRPr lang="en-US" u="sng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 rtl="0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"/>
            </a:pPr>
            <a:endParaRPr lang="en-US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1" indent="0" eaLnBrk="1" hangingPunct="1">
              <a:lnSpc>
                <a:spcPct val="100000"/>
              </a:lnSpc>
              <a:buClr>
                <a:srgbClr val="CC0066"/>
              </a:buClr>
              <a:buSzPct val="120000"/>
              <a:buNone/>
            </a:pPr>
            <a:endParaRPr lang="en-US" altLang="en-US" sz="360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82F8E94-9467-E1B1-DBE9-B926A3215AA5}"/>
              </a:ext>
            </a:extLst>
          </p:cNvPr>
          <p:cNvSpPr txBox="1"/>
          <p:nvPr/>
        </p:nvSpPr>
        <p:spPr>
          <a:xfrm>
            <a:off x="2440788" y="1321963"/>
            <a:ext cx="6221894" cy="8925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u="sng" dirty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3) State of nature</a:t>
            </a:r>
            <a:r>
              <a:rPr lang="en-US" sz="2400" b="1" i="1" u="sng" dirty="0">
                <a:solidFill>
                  <a:srgbClr val="C0000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(-VE)</a:t>
            </a:r>
            <a:endParaRPr lang="en-US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0" lvl="0" algn="ctr" rtl="0">
              <a:spcBef>
                <a:spcPts val="0"/>
              </a:spcBef>
              <a:spcAft>
                <a:spcPts val="0"/>
              </a:spcAft>
            </a:pPr>
            <a:endParaRPr lang="en-US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A3D7738-9670-F7E2-B874-35B53A6874B2}"/>
              </a:ext>
            </a:extLst>
          </p:cNvPr>
          <p:cNvSpPr txBox="1"/>
          <p:nvPr/>
        </p:nvSpPr>
        <p:spPr>
          <a:xfrm>
            <a:off x="938719" y="2132375"/>
            <a:ext cx="10199863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rtl="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state of nature includes all the natural forces that influence production—for example, the weather.</a:t>
            </a:r>
          </a:p>
          <a:p>
            <a:pPr marL="342900" marR="0" lvl="0" indent="-342900" rtl="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endParaRPr lang="en-US" sz="32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 rtl="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natural disaster decreases supply and shifts the supply curve leftward.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4557A34-6C23-A43D-996F-7F213BEF726B}"/>
              </a:ext>
            </a:extLst>
          </p:cNvPr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2.2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188926F-80D7-2E4E-8588-20339475F3F7}"/>
              </a:ext>
            </a:extLst>
          </p:cNvPr>
          <p:cNvSpPr txBox="1"/>
          <p:nvPr/>
        </p:nvSpPr>
        <p:spPr>
          <a:xfrm>
            <a:off x="2440788" y="512712"/>
            <a:ext cx="675846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</a:rPr>
              <a:t>Change in Supply Curve 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C1DBB97-005A-BE64-8A26-191B1572C42F}"/>
              </a:ext>
            </a:extLst>
          </p:cNvPr>
          <p:cNvSpPr txBox="1"/>
          <p:nvPr/>
        </p:nvSpPr>
        <p:spPr>
          <a:xfrm>
            <a:off x="2042371" y="4859183"/>
            <a:ext cx="9096211" cy="95410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2800" b="1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So, </a:t>
            </a:r>
            <a:r>
              <a:rPr lang="en-US" sz="2800" b="1" u="sng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State of nature </a:t>
            </a:r>
            <a:r>
              <a:rPr lang="en-US" sz="28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has a </a:t>
            </a:r>
            <a:r>
              <a:rPr lang="en-US" sz="2800" b="1" u="sng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Negative </a:t>
            </a:r>
            <a:r>
              <a:rPr lang="en-US" sz="28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relation with supply curve.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494041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0844F7E7-C3BA-27CE-E2EA-B9445DF3608A}"/>
              </a:ext>
            </a:extLst>
          </p:cNvPr>
          <p:cNvSpPr txBox="1">
            <a:spLocks/>
          </p:cNvSpPr>
          <p:nvPr/>
        </p:nvSpPr>
        <p:spPr>
          <a:xfrm>
            <a:off x="1435546" y="1944999"/>
            <a:ext cx="8768944" cy="348680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rtl="0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"/>
            </a:pPr>
            <a:endParaRPr lang="en-US" u="sng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 rtl="0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"/>
            </a:pPr>
            <a:endParaRPr lang="en-US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1" indent="0" eaLnBrk="1" hangingPunct="1">
              <a:lnSpc>
                <a:spcPct val="100000"/>
              </a:lnSpc>
              <a:buClr>
                <a:srgbClr val="CC0066"/>
              </a:buClr>
              <a:buSzPct val="120000"/>
              <a:buNone/>
            </a:pPr>
            <a:endParaRPr lang="en-US" altLang="en-US" sz="360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82F8E94-9467-E1B1-DBE9-B926A3215AA5}"/>
              </a:ext>
            </a:extLst>
          </p:cNvPr>
          <p:cNvSpPr txBox="1"/>
          <p:nvPr/>
        </p:nvSpPr>
        <p:spPr>
          <a:xfrm>
            <a:off x="2440788" y="1321963"/>
            <a:ext cx="6221894" cy="8925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u="sng" dirty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4) Technology</a:t>
            </a:r>
            <a:r>
              <a:rPr lang="en-US" sz="2400" b="1" i="1" u="sng" dirty="0">
                <a:solidFill>
                  <a:srgbClr val="C0000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(+VE)</a:t>
            </a:r>
            <a:endParaRPr lang="en-US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0" lvl="0" algn="ctr" rtl="0">
              <a:spcBef>
                <a:spcPts val="0"/>
              </a:spcBef>
              <a:spcAft>
                <a:spcPts val="0"/>
              </a:spcAft>
            </a:pPr>
            <a:endParaRPr lang="en-US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A3D7738-9670-F7E2-B874-35B53A6874B2}"/>
              </a:ext>
            </a:extLst>
          </p:cNvPr>
          <p:cNvSpPr txBox="1"/>
          <p:nvPr/>
        </p:nvSpPr>
        <p:spPr>
          <a:xfrm>
            <a:off x="938719" y="2132375"/>
            <a:ext cx="10199863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rtl="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When use </a:t>
            </a:r>
            <a:r>
              <a:rPr lang="en-US" sz="2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Advances in technology 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or Achieve Improvements in machines and production leads to</a:t>
            </a:r>
          </a:p>
          <a:p>
            <a:pPr marL="342900" marR="0" lvl="0" indent="-342900" rtl="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Increase </a:t>
            </a:r>
            <a:r>
              <a:rPr lang="en-US" sz="2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productivity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and create new products </a:t>
            </a:r>
          </a:p>
          <a:p>
            <a:pPr marL="342900" marR="0" lvl="0" indent="-342900" rtl="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Lower </a:t>
            </a:r>
            <a:r>
              <a:rPr lang="en-US" sz="2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cost of producing 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existing products.</a:t>
            </a:r>
          </a:p>
          <a:p>
            <a:pPr marL="342900" marR="0" lvl="0" indent="-342900" rtl="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This exerts a positive effect on </a:t>
            </a:r>
            <a:r>
              <a:rPr lang="en-US" sz="2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supply curve 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shifting it rightward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4557A34-6C23-A43D-996F-7F213BEF726B}"/>
              </a:ext>
            </a:extLst>
          </p:cNvPr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2.2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188926F-80D7-2E4E-8588-20339475F3F7}"/>
              </a:ext>
            </a:extLst>
          </p:cNvPr>
          <p:cNvSpPr txBox="1"/>
          <p:nvPr/>
        </p:nvSpPr>
        <p:spPr>
          <a:xfrm>
            <a:off x="2440788" y="512712"/>
            <a:ext cx="675846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</a:rPr>
              <a:t>Change in Supply Curve 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C1DBB97-005A-BE64-8A26-191B1572C42F}"/>
              </a:ext>
            </a:extLst>
          </p:cNvPr>
          <p:cNvSpPr txBox="1"/>
          <p:nvPr/>
        </p:nvSpPr>
        <p:spPr>
          <a:xfrm>
            <a:off x="2042371" y="4859183"/>
            <a:ext cx="9096211" cy="52322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2800" b="1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So, </a:t>
            </a:r>
            <a:r>
              <a:rPr lang="en-US" sz="2800" b="1" u="sng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Technology </a:t>
            </a:r>
            <a:r>
              <a:rPr lang="en-US" sz="28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has a </a:t>
            </a:r>
            <a:r>
              <a:rPr lang="en-US" sz="2800" b="1" u="sng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positive </a:t>
            </a:r>
            <a:r>
              <a:rPr lang="en-US" sz="28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relation with supply curve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770035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0844F7E7-C3BA-27CE-E2EA-B9445DF3608A}"/>
              </a:ext>
            </a:extLst>
          </p:cNvPr>
          <p:cNvSpPr txBox="1">
            <a:spLocks/>
          </p:cNvSpPr>
          <p:nvPr/>
        </p:nvSpPr>
        <p:spPr>
          <a:xfrm>
            <a:off x="1435546" y="1944999"/>
            <a:ext cx="8768944" cy="348680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rtl="0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"/>
            </a:pPr>
            <a:endParaRPr lang="en-US" u="sng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 rtl="0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"/>
            </a:pPr>
            <a:endParaRPr lang="en-US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1" indent="0" eaLnBrk="1" hangingPunct="1">
              <a:lnSpc>
                <a:spcPct val="100000"/>
              </a:lnSpc>
              <a:buClr>
                <a:srgbClr val="CC0066"/>
              </a:buClr>
              <a:buSzPct val="120000"/>
              <a:buNone/>
            </a:pPr>
            <a:endParaRPr lang="en-US" altLang="en-US" sz="360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82F8E94-9467-E1B1-DBE9-B926A3215AA5}"/>
              </a:ext>
            </a:extLst>
          </p:cNvPr>
          <p:cNvSpPr txBox="1"/>
          <p:nvPr/>
        </p:nvSpPr>
        <p:spPr>
          <a:xfrm>
            <a:off x="2440788" y="1321963"/>
            <a:ext cx="6221894" cy="8925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u="sng" dirty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5) Expected future prices</a:t>
            </a:r>
            <a:r>
              <a:rPr lang="en-US" sz="2400" b="1" i="1" u="sng" dirty="0">
                <a:solidFill>
                  <a:srgbClr val="C0000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(-VE)</a:t>
            </a:r>
            <a:endParaRPr lang="en-US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0" lvl="0" algn="ctr" rtl="0">
              <a:spcBef>
                <a:spcPts val="0"/>
              </a:spcBef>
              <a:spcAft>
                <a:spcPts val="0"/>
              </a:spcAft>
            </a:pPr>
            <a:endParaRPr lang="en-US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A3D7738-9670-F7E2-B874-35B53A6874B2}"/>
              </a:ext>
            </a:extLst>
          </p:cNvPr>
          <p:cNvSpPr txBox="1"/>
          <p:nvPr/>
        </p:nvSpPr>
        <p:spPr>
          <a:xfrm>
            <a:off x="938719" y="2132375"/>
            <a:ext cx="10199863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rtl="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If the expected future price of a good rises, the supply of the good today decreases and the supply curve shifts leftward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4557A34-6C23-A43D-996F-7F213BEF726B}"/>
              </a:ext>
            </a:extLst>
          </p:cNvPr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2.2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188926F-80D7-2E4E-8588-20339475F3F7}"/>
              </a:ext>
            </a:extLst>
          </p:cNvPr>
          <p:cNvSpPr txBox="1"/>
          <p:nvPr/>
        </p:nvSpPr>
        <p:spPr>
          <a:xfrm>
            <a:off x="2440788" y="512712"/>
            <a:ext cx="675846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</a:rPr>
              <a:t>Change in Supply Curve 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C1DBB97-005A-BE64-8A26-191B1572C42F}"/>
              </a:ext>
            </a:extLst>
          </p:cNvPr>
          <p:cNvSpPr txBox="1"/>
          <p:nvPr/>
        </p:nvSpPr>
        <p:spPr>
          <a:xfrm>
            <a:off x="1747098" y="3699222"/>
            <a:ext cx="9096211" cy="95410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2800" b="1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So, </a:t>
            </a:r>
            <a:r>
              <a:rPr lang="en-US" sz="2800" b="1" u="sng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Expected future prices </a:t>
            </a:r>
            <a:r>
              <a:rPr lang="en-US" sz="28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of  goods has a </a:t>
            </a:r>
            <a:r>
              <a:rPr lang="en-US" sz="2800" b="1" u="sng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Negative </a:t>
            </a:r>
            <a:r>
              <a:rPr lang="en-US" sz="28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relation with supply curve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721283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0844F7E7-C3BA-27CE-E2EA-B9445DF3608A}"/>
              </a:ext>
            </a:extLst>
          </p:cNvPr>
          <p:cNvSpPr txBox="1">
            <a:spLocks/>
          </p:cNvSpPr>
          <p:nvPr/>
        </p:nvSpPr>
        <p:spPr>
          <a:xfrm>
            <a:off x="1435546" y="1944999"/>
            <a:ext cx="8768944" cy="348680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rtl="0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"/>
            </a:pPr>
            <a:endParaRPr lang="en-US" u="sng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 rtl="0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"/>
            </a:pPr>
            <a:endParaRPr lang="en-US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1" indent="0" eaLnBrk="1" hangingPunct="1">
              <a:lnSpc>
                <a:spcPct val="100000"/>
              </a:lnSpc>
              <a:buClr>
                <a:srgbClr val="CC0066"/>
              </a:buClr>
              <a:buSzPct val="120000"/>
              <a:buNone/>
            </a:pPr>
            <a:endParaRPr lang="en-US" altLang="en-US" sz="360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82F8E94-9467-E1B1-DBE9-B926A3215AA5}"/>
              </a:ext>
            </a:extLst>
          </p:cNvPr>
          <p:cNvSpPr txBox="1"/>
          <p:nvPr/>
        </p:nvSpPr>
        <p:spPr>
          <a:xfrm>
            <a:off x="3453578" y="1283572"/>
            <a:ext cx="622189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algn="ctr" rtl="0">
              <a:spcBef>
                <a:spcPts val="0"/>
              </a:spcBef>
              <a:spcAft>
                <a:spcPts val="0"/>
              </a:spcAft>
            </a:pPr>
            <a:r>
              <a:rPr lang="en-US" sz="2800" b="1" dirty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6) Prices of related goods produced: 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94E4C59B-F7C0-309B-0E2B-B98B8623D5D6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2698" t="31927" r="53479" b="36246"/>
          <a:stretch/>
        </p:blipFill>
        <p:spPr>
          <a:xfrm>
            <a:off x="1727861" y="1944999"/>
            <a:ext cx="8307301" cy="339206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75AB5C33-F41E-CE5E-255C-A62A1007634F}"/>
              </a:ext>
            </a:extLst>
          </p:cNvPr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2.2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842C84D-86B0-02D0-831F-5B33CE9442FF}"/>
              </a:ext>
            </a:extLst>
          </p:cNvPr>
          <p:cNvSpPr txBox="1"/>
          <p:nvPr/>
        </p:nvSpPr>
        <p:spPr>
          <a:xfrm>
            <a:off x="2440788" y="512712"/>
            <a:ext cx="675846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</a:rPr>
              <a:t>Change in Supply Curve </a:t>
            </a:r>
          </a:p>
        </p:txBody>
      </p:sp>
    </p:spTree>
    <p:extLst>
      <p:ext uri="{BB962C8B-B14F-4D97-AF65-F5344CB8AC3E}">
        <p14:creationId xmlns:p14="http://schemas.microsoft.com/office/powerpoint/2010/main" val="87107692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0844F7E7-C3BA-27CE-E2EA-B9445DF3608A}"/>
              </a:ext>
            </a:extLst>
          </p:cNvPr>
          <p:cNvSpPr txBox="1">
            <a:spLocks/>
          </p:cNvSpPr>
          <p:nvPr/>
        </p:nvSpPr>
        <p:spPr>
          <a:xfrm>
            <a:off x="1435546" y="1944999"/>
            <a:ext cx="8768944" cy="348680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rtl="0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"/>
            </a:pPr>
            <a:endParaRPr lang="en-US" u="sng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 rtl="0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"/>
            </a:pPr>
            <a:endParaRPr lang="en-US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1" indent="0" eaLnBrk="1" hangingPunct="1">
              <a:lnSpc>
                <a:spcPct val="100000"/>
              </a:lnSpc>
              <a:buClr>
                <a:srgbClr val="CC0066"/>
              </a:buClr>
              <a:buSzPct val="120000"/>
              <a:buNone/>
            </a:pPr>
            <a:endParaRPr lang="en-US" altLang="en-US" sz="3600" dirty="0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79058D87-C3B7-8EB6-D370-1C3CAF266580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370" t="25061" r="52935" b="35411"/>
          <a:stretch/>
        </p:blipFill>
        <p:spPr>
          <a:xfrm>
            <a:off x="9394816" y="422318"/>
            <a:ext cx="2654979" cy="1350338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7AB8641E-428C-0A2F-0BEF-7A70789EB7DD}"/>
              </a:ext>
            </a:extLst>
          </p:cNvPr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2.2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D701C73-8561-9B16-6DEE-BCCA365C395D}"/>
              </a:ext>
            </a:extLst>
          </p:cNvPr>
          <p:cNvSpPr txBox="1"/>
          <p:nvPr/>
        </p:nvSpPr>
        <p:spPr>
          <a:xfrm>
            <a:off x="2440788" y="512712"/>
            <a:ext cx="675846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</a:rPr>
              <a:t>Change in Supply Curve </a:t>
            </a:r>
          </a:p>
        </p:txBody>
      </p:sp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C869438C-4A31-3B9C-18FA-D1A92FBADE3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24268491"/>
              </p:ext>
            </p:extLst>
          </p:nvPr>
        </p:nvGraphicFramePr>
        <p:xfrm>
          <a:off x="1688161" y="1999048"/>
          <a:ext cx="9034145" cy="286512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9034145">
                  <a:extLst>
                    <a:ext uri="{9D8B030D-6E8A-4147-A177-3AD203B41FA5}">
                      <a16:colId xmlns:a16="http://schemas.microsoft.com/office/drawing/2014/main" val="405601892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u="sng" dirty="0">
                          <a:solidFill>
                            <a:srgbClr val="FF0000"/>
                          </a:solidFill>
                          <a:effectLst/>
                        </a:rPr>
                        <a:t>Substitute goods </a:t>
                      </a:r>
                      <a:r>
                        <a:rPr lang="en-US" sz="2000" b="1" i="1" u="sng" dirty="0">
                          <a:solidFill>
                            <a:srgbClr val="C00000"/>
                          </a:solidFill>
                          <a:effectLst/>
                          <a:highlight>
                            <a:srgbClr val="FFFF00"/>
                          </a:highligh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(-VE)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5007472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342900" marR="0" lvl="0" indent="-342900" rtl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Times New Roman" panose="02020603050405020304" pitchFamily="18" charset="0"/>
                        <a:buChar char="-"/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</a:rPr>
                        <a:t>A substitute in production for a good is another good that can be produced using the same resources.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45720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342900" marR="0" lvl="0" indent="-34290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Times New Roman" panose="02020603050405020304" pitchFamily="18" charset="0"/>
                        <a:buChar char="-"/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</a:rPr>
                        <a:t>The supply of good increases if the price of a substitute in production falls.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457200" marR="0" indent="-22098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C00000"/>
                          </a:solidFill>
                          <a:effectLst/>
                          <a:highlight>
                            <a:srgbClr val="FFFF00"/>
                          </a:highlight>
                        </a:rPr>
                        <a:t>P. coffee↓ </a:t>
                      </a:r>
                      <a:r>
                        <a:rPr lang="en-US" sz="2000" dirty="0">
                          <a:solidFill>
                            <a:srgbClr val="C00000"/>
                          </a:solidFill>
                          <a:effectLst/>
                        </a:rPr>
                        <a:t>→ Qs. coffee ↓ → </a:t>
                      </a:r>
                      <a:r>
                        <a:rPr lang="en-US" sz="2000" dirty="0">
                          <a:solidFill>
                            <a:srgbClr val="C00000"/>
                          </a:solidFill>
                          <a:effectLst/>
                          <a:highlight>
                            <a:srgbClr val="FFFF00"/>
                          </a:highlight>
                        </a:rPr>
                        <a:t>supply. tea ↑</a:t>
                      </a:r>
                      <a:endParaRPr lang="en-US" sz="1600" dirty="0">
                        <a:solidFill>
                          <a:srgbClr val="C00000"/>
                        </a:solidFill>
                        <a:effectLst/>
                        <a:highlight>
                          <a:srgbClr val="FFFF00"/>
                        </a:highlight>
                      </a:endParaRPr>
                    </a:p>
                    <a:p>
                      <a:pPr marL="342900" marR="0" lvl="0" indent="-34290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Courier New" panose="02070309020205020404" pitchFamily="49" charset="0"/>
                        <a:buChar char="o"/>
                      </a:pPr>
                      <a:r>
                        <a:rPr lang="en-US" sz="2000" b="0" dirty="0">
                          <a:solidFill>
                            <a:srgbClr val="002060"/>
                          </a:solidFill>
                          <a:effectLst/>
                        </a:rPr>
                        <a:t>A decrease in the price of a substitute(coffee),</a:t>
                      </a:r>
                      <a:endParaRPr lang="en-US" sz="1600" b="0" dirty="0">
                        <a:solidFill>
                          <a:srgbClr val="002060"/>
                        </a:solidFill>
                        <a:effectLst/>
                      </a:endParaRPr>
                    </a:p>
                    <a:p>
                      <a:pPr marL="342900" marR="0" lvl="0" indent="-34290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Courier New" panose="02070309020205020404" pitchFamily="49" charset="0"/>
                        <a:buChar char="o"/>
                      </a:pPr>
                      <a:r>
                        <a:rPr lang="en-US" sz="2000" b="0" dirty="0">
                          <a:solidFill>
                            <a:srgbClr val="002060"/>
                          </a:solidFill>
                          <a:effectLst/>
                        </a:rPr>
                        <a:t>increases the supply of Tea</a:t>
                      </a:r>
                      <a:endParaRPr lang="en-US" sz="1600" b="0" dirty="0">
                        <a:solidFill>
                          <a:srgbClr val="002060"/>
                        </a:solidFill>
                        <a:effectLst/>
                      </a:endParaRPr>
                    </a:p>
                    <a:p>
                      <a:pPr marL="342900" marR="0" lvl="0" indent="-34290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Courier New" panose="02070309020205020404" pitchFamily="49" charset="0"/>
                        <a:buChar char="o"/>
                      </a:pPr>
                      <a:r>
                        <a:rPr lang="en-US" sz="2000" b="0" dirty="0">
                          <a:solidFill>
                            <a:srgbClr val="002060"/>
                          </a:solidFill>
                          <a:effectLst/>
                        </a:rPr>
                        <a:t>The supply curve of tea shifts rightward, and vice versa</a:t>
                      </a:r>
                      <a:endParaRPr lang="en-US" sz="1600" b="0" dirty="0">
                        <a:solidFill>
                          <a:srgbClr val="002060"/>
                        </a:solidFill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32608740"/>
                  </a:ext>
                </a:extLst>
              </a:tr>
            </a:tbl>
          </a:graphicData>
        </a:graphic>
      </p:graphicFrame>
      <p:sp>
        <p:nvSpPr>
          <p:cNvPr id="17" name="TextBox 16">
            <a:extLst>
              <a:ext uri="{FF2B5EF4-FFF2-40B4-BE49-F238E27FC236}">
                <a16:creationId xmlns:a16="http://schemas.microsoft.com/office/drawing/2014/main" id="{CC0382E6-BA2B-1AB3-E26C-DDB0FB48DC33}"/>
              </a:ext>
            </a:extLst>
          </p:cNvPr>
          <p:cNvSpPr txBox="1"/>
          <p:nvPr/>
        </p:nvSpPr>
        <p:spPr>
          <a:xfrm>
            <a:off x="2111091" y="5016302"/>
            <a:ext cx="8768944" cy="83099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en-US" sz="2400" b="1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So, </a:t>
            </a:r>
            <a:r>
              <a:rPr lang="en-US" sz="2400" b="1" u="sng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 price of substitute goods</a:t>
            </a:r>
            <a:r>
              <a:rPr lang="en-US" sz="2400" b="1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has a </a:t>
            </a:r>
            <a:r>
              <a:rPr lang="en-US" sz="2400" b="1" u="sng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Negative relation </a:t>
            </a:r>
            <a:r>
              <a:rPr lang="en-US" sz="2400" b="1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with supply curve.</a:t>
            </a:r>
            <a:endParaRPr lang="en-US" sz="2400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428DD8E-BC3E-53AA-73AA-A6E6F787AC31}"/>
              </a:ext>
            </a:extLst>
          </p:cNvPr>
          <p:cNvSpPr txBox="1"/>
          <p:nvPr/>
        </p:nvSpPr>
        <p:spPr>
          <a:xfrm>
            <a:off x="2709071" y="1335608"/>
            <a:ext cx="622189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algn="ctr" rtl="0">
              <a:spcBef>
                <a:spcPts val="0"/>
              </a:spcBef>
              <a:spcAft>
                <a:spcPts val="0"/>
              </a:spcAft>
            </a:pPr>
            <a:r>
              <a:rPr lang="en-US" sz="2800" b="1" dirty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6) Prices of related goods produced: 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663715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0844F7E7-C3BA-27CE-E2EA-B9445DF3608A}"/>
              </a:ext>
            </a:extLst>
          </p:cNvPr>
          <p:cNvSpPr txBox="1">
            <a:spLocks/>
          </p:cNvSpPr>
          <p:nvPr/>
        </p:nvSpPr>
        <p:spPr>
          <a:xfrm>
            <a:off x="1435546" y="1944999"/>
            <a:ext cx="8768944" cy="348680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rtl="0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"/>
            </a:pPr>
            <a:endParaRPr lang="en-US" u="sng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 rtl="0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"/>
            </a:pPr>
            <a:endParaRPr lang="en-US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1" indent="0" eaLnBrk="1" hangingPunct="1">
              <a:lnSpc>
                <a:spcPct val="100000"/>
              </a:lnSpc>
              <a:buClr>
                <a:srgbClr val="CC0066"/>
              </a:buClr>
              <a:buSzPct val="120000"/>
              <a:buNone/>
            </a:pPr>
            <a:endParaRPr lang="en-US" altLang="en-US" sz="3600" dirty="0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390BF240-FF0C-32DA-55D3-7D4D81E0F7F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6521" t="32141" r="56196" b="31972"/>
          <a:stretch/>
        </p:blipFill>
        <p:spPr>
          <a:xfrm>
            <a:off x="9412921" y="338186"/>
            <a:ext cx="2659754" cy="143941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1CC05FE-2E6F-48DD-D996-FA345FE6917E}"/>
              </a:ext>
            </a:extLst>
          </p:cNvPr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2.2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CD4D181-801C-A66F-FBAE-C2B35B3AB873}"/>
              </a:ext>
            </a:extLst>
          </p:cNvPr>
          <p:cNvSpPr txBox="1"/>
          <p:nvPr/>
        </p:nvSpPr>
        <p:spPr>
          <a:xfrm>
            <a:off x="2440788" y="512712"/>
            <a:ext cx="675846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</a:rPr>
              <a:t>Change in Supply Curve 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F6286A1-35AF-F550-512C-E8068E16F1C0}"/>
              </a:ext>
            </a:extLst>
          </p:cNvPr>
          <p:cNvSpPr txBox="1"/>
          <p:nvPr/>
        </p:nvSpPr>
        <p:spPr>
          <a:xfrm>
            <a:off x="2709071" y="1335608"/>
            <a:ext cx="622189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algn="ctr" rtl="0">
              <a:spcBef>
                <a:spcPts val="0"/>
              </a:spcBef>
              <a:spcAft>
                <a:spcPts val="0"/>
              </a:spcAft>
            </a:pPr>
            <a:r>
              <a:rPr lang="en-US" sz="2800" b="1" dirty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6) Prices of related goods produced: 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FE26CD77-8C58-9A77-6714-0ACF7D937F4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43801304"/>
              </p:ext>
            </p:extLst>
          </p:nvPr>
        </p:nvGraphicFramePr>
        <p:xfrm>
          <a:off x="1578927" y="1944999"/>
          <a:ext cx="9034145" cy="280416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9034145">
                  <a:extLst>
                    <a:ext uri="{9D8B030D-6E8A-4147-A177-3AD203B41FA5}">
                      <a16:colId xmlns:a16="http://schemas.microsoft.com/office/drawing/2014/main" val="879613678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solidFill>
                            <a:srgbClr val="FF0000"/>
                          </a:solidFill>
                          <a:effectLst/>
                        </a:rPr>
                        <a:t>Complementary goods </a:t>
                      </a:r>
                      <a:r>
                        <a:rPr lang="en-US" sz="1800" b="1" i="1" u="sng" dirty="0">
                          <a:solidFill>
                            <a:srgbClr val="C00000"/>
                          </a:solidFill>
                          <a:effectLst/>
                          <a:highlight>
                            <a:srgbClr val="FFFF00"/>
                          </a:highligh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(+VE)</a:t>
                      </a:r>
                      <a:endParaRPr lang="en-US" sz="180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3574379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342900" marR="0" lvl="0" indent="-342900" rtl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Times New Roman" panose="02020603050405020304" pitchFamily="18" charset="0"/>
                        <a:buChar char="-"/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</a:rPr>
                        <a:t>Goods are complements in production if they must be produced together.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140335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342900" marR="0" lvl="0" indent="-34290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Times New Roman" panose="02020603050405020304" pitchFamily="18" charset="0"/>
                        <a:buChar char="-"/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</a:rPr>
                        <a:t>The supply of good increases if the price of a complement in production rises.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457200" marR="0" indent="-22098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C00000"/>
                          </a:solidFill>
                          <a:effectLst/>
                          <a:highlight>
                            <a:srgbClr val="FFFF00"/>
                          </a:highlight>
                        </a:rPr>
                        <a:t>P. sugar↓ </a:t>
                      </a:r>
                      <a:r>
                        <a:rPr lang="en-US" sz="2000" dirty="0">
                          <a:solidFill>
                            <a:srgbClr val="C00000"/>
                          </a:solidFill>
                          <a:effectLst/>
                        </a:rPr>
                        <a:t>→ Qs. sugar ↓ → </a:t>
                      </a:r>
                      <a:r>
                        <a:rPr lang="en-US" sz="2000" dirty="0">
                          <a:solidFill>
                            <a:srgbClr val="C00000"/>
                          </a:solidFill>
                          <a:effectLst/>
                          <a:highlight>
                            <a:srgbClr val="FFFF00"/>
                          </a:highlight>
                        </a:rPr>
                        <a:t>supply. tea ↓</a:t>
                      </a:r>
                      <a:endParaRPr lang="en-US" sz="1600" dirty="0">
                        <a:solidFill>
                          <a:srgbClr val="C00000"/>
                        </a:solidFill>
                        <a:effectLst/>
                        <a:highlight>
                          <a:srgbClr val="FFFF00"/>
                        </a:highlight>
                      </a:endParaRPr>
                    </a:p>
                    <a:p>
                      <a:pPr marL="342900" marR="0" lvl="0" indent="-34290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Courier New" panose="02070309020205020404" pitchFamily="49" charset="0"/>
                        <a:buChar char="o"/>
                      </a:pPr>
                      <a:r>
                        <a:rPr lang="en-US" sz="2000" b="0" dirty="0">
                          <a:solidFill>
                            <a:srgbClr val="002060"/>
                          </a:solidFill>
                          <a:effectLst/>
                        </a:rPr>
                        <a:t>A decrease in the price of a complement (sugar),</a:t>
                      </a:r>
                      <a:endParaRPr lang="en-US" sz="1600" b="0" dirty="0">
                        <a:solidFill>
                          <a:srgbClr val="002060"/>
                        </a:solidFill>
                        <a:effectLst/>
                      </a:endParaRPr>
                    </a:p>
                    <a:p>
                      <a:pPr marL="342900" marR="0" lvl="0" indent="-34290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Courier New" panose="02070309020205020404" pitchFamily="49" charset="0"/>
                        <a:buChar char="o"/>
                      </a:pPr>
                      <a:r>
                        <a:rPr lang="en-US" sz="2000" b="0" dirty="0">
                          <a:solidFill>
                            <a:srgbClr val="002060"/>
                          </a:solidFill>
                          <a:effectLst/>
                        </a:rPr>
                        <a:t> decreases the supply of Tea </a:t>
                      </a:r>
                      <a:endParaRPr lang="en-US" sz="1600" b="0" dirty="0">
                        <a:solidFill>
                          <a:srgbClr val="002060"/>
                        </a:solidFill>
                        <a:effectLst/>
                      </a:endParaRPr>
                    </a:p>
                    <a:p>
                      <a:pPr marL="342900" marR="0" lvl="0" indent="-34290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Courier New" panose="02070309020205020404" pitchFamily="49" charset="0"/>
                        <a:buChar char="o"/>
                      </a:pPr>
                      <a:r>
                        <a:rPr lang="en-US" sz="2000" b="0" dirty="0">
                          <a:solidFill>
                            <a:srgbClr val="002060"/>
                          </a:solidFill>
                          <a:effectLst/>
                        </a:rPr>
                        <a:t>The supply curve of tea shifts leftward, and vice versa</a:t>
                      </a:r>
                      <a:endParaRPr lang="en-US" sz="1600" b="0" dirty="0">
                        <a:solidFill>
                          <a:srgbClr val="002060"/>
                        </a:solidFill>
                        <a:effectLst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22967363"/>
                  </a:ext>
                </a:extLst>
              </a:tr>
            </a:tbl>
          </a:graphicData>
        </a:graphic>
      </p:graphicFrame>
      <p:sp>
        <p:nvSpPr>
          <p:cNvPr id="18" name="TextBox 17">
            <a:extLst>
              <a:ext uri="{FF2B5EF4-FFF2-40B4-BE49-F238E27FC236}">
                <a16:creationId xmlns:a16="http://schemas.microsoft.com/office/drawing/2014/main" id="{431E9420-2F13-7184-DCF7-BCD2898D8BA3}"/>
              </a:ext>
            </a:extLst>
          </p:cNvPr>
          <p:cNvSpPr txBox="1"/>
          <p:nvPr/>
        </p:nvSpPr>
        <p:spPr>
          <a:xfrm>
            <a:off x="2548642" y="4859525"/>
            <a:ext cx="8179904" cy="83099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400" b="1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So, </a:t>
            </a:r>
            <a:r>
              <a:rPr lang="en-US" sz="2400" b="1" u="sng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price of Complementary goods </a:t>
            </a:r>
            <a:r>
              <a:rPr lang="en-US" sz="2400" b="1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has a </a:t>
            </a:r>
            <a:r>
              <a:rPr lang="en-US" sz="2400" b="1" u="sng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Positive relation </a:t>
            </a:r>
            <a:r>
              <a:rPr lang="en-US" sz="2400" b="1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with supply curve.</a:t>
            </a:r>
            <a:endParaRPr lang="en-US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27998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7" y="0"/>
            <a:ext cx="11306123" cy="1610200"/>
          </a:xfrm>
          <a:prstGeom prst="rect">
            <a:avLst/>
          </a:prstGeom>
        </p:spPr>
      </p:pic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0844F7E7-C3BA-27CE-E2EA-B9445DF3608A}"/>
              </a:ext>
            </a:extLst>
          </p:cNvPr>
          <p:cNvSpPr txBox="1">
            <a:spLocks/>
          </p:cNvSpPr>
          <p:nvPr/>
        </p:nvSpPr>
        <p:spPr>
          <a:xfrm>
            <a:off x="1262952" y="1846924"/>
            <a:ext cx="10080909" cy="379380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supply curve is </a:t>
            </a:r>
            <a:r>
              <a:rPr lang="en-US" b="1" u="sng" dirty="0">
                <a:solidFill>
                  <a:srgbClr val="E36C0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b="1" i="1" u="sng" dirty="0">
                <a:solidFill>
                  <a:srgbClr val="E36C0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minimum-supply-price</a:t>
            </a:r>
            <a:r>
              <a:rPr lang="en-US" b="1" u="sng" dirty="0">
                <a:solidFill>
                  <a:srgbClr val="E36C0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curve, 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because </a:t>
            </a:r>
            <a:r>
              <a:rPr lang="en-US" b="1" u="sng" dirty="0">
                <a:solidFill>
                  <a:srgbClr val="E36C0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b="1" i="1" u="sng" dirty="0">
                <a:solidFill>
                  <a:srgbClr val="E36C0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minimum price</a:t>
            </a:r>
            <a:r>
              <a:rPr lang="en-US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is:</a:t>
            </a:r>
            <a:endParaRPr lang="en-US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lowest price at which supplier is willing to sell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an additional unit of output.</a:t>
            </a:r>
            <a:endParaRPr lang="en-US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As a result, the price is </a:t>
            </a:r>
            <a:r>
              <a:rPr lang="en-US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marginal cost (MC)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of the last unit produced at this level of output.).</a:t>
            </a:r>
            <a:endParaRPr lang="en-US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57200" marR="0" algn="ctr">
              <a:spcBef>
                <a:spcPts val="0"/>
              </a:spcBef>
              <a:spcAft>
                <a:spcPts val="0"/>
              </a:spcAft>
            </a:pPr>
            <a:r>
              <a:rPr lang="en-US" b="1" u="sng" dirty="0">
                <a:effectLst/>
                <a:highlight>
                  <a:srgbClr val="00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 Minimum. P = MC)</a:t>
            </a:r>
            <a:endParaRPr lang="en-US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For any fixed quantity of a good available, the greater the quantity available, the higher Mc</a:t>
            </a:r>
            <a:endParaRPr lang="en-US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1" indent="0" eaLnBrk="1" hangingPunct="1">
              <a:lnSpc>
                <a:spcPct val="100000"/>
              </a:lnSpc>
              <a:buClr>
                <a:srgbClr val="CC0066"/>
              </a:buClr>
              <a:buSzPct val="120000"/>
              <a:buFont typeface="Wingdings" panose="05000000000000000000" pitchFamily="2" charset="2"/>
              <a:buChar char="§"/>
            </a:pPr>
            <a:endParaRPr lang="en-US" altLang="en-US" sz="36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4B33441-5E7D-BC90-CB7B-ED256B11E3B1}"/>
              </a:ext>
            </a:extLst>
          </p:cNvPr>
          <p:cNvSpPr txBox="1"/>
          <p:nvPr/>
        </p:nvSpPr>
        <p:spPr>
          <a:xfrm>
            <a:off x="2440788" y="620855"/>
            <a:ext cx="842599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</a:rPr>
              <a:t>The supply curve &amp; the willingness -to-sell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F61D349-B674-37F5-A6E2-9B558C3FF57A}"/>
              </a:ext>
            </a:extLst>
          </p:cNvPr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2.2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53677632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7" y="0"/>
            <a:ext cx="11306123" cy="1610200"/>
          </a:xfrm>
          <a:prstGeom prst="rect">
            <a:avLst/>
          </a:prstGeom>
        </p:spPr>
      </p:pic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0844F7E7-C3BA-27CE-E2EA-B9445DF3608A}"/>
              </a:ext>
            </a:extLst>
          </p:cNvPr>
          <p:cNvSpPr txBox="1">
            <a:spLocks/>
          </p:cNvSpPr>
          <p:nvPr/>
        </p:nvSpPr>
        <p:spPr>
          <a:xfrm>
            <a:off x="300867" y="2086022"/>
            <a:ext cx="7372141" cy="379380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If available quantity of good </a:t>
            </a:r>
            <a:r>
              <a:rPr lang="en-US" sz="2000" b="1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10 units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the producer is </a:t>
            </a:r>
            <a:r>
              <a:rPr lang="en-US" sz="2000" b="1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WTS = MC = P = 1.50 (At C)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If available quantity of good decreases to </a:t>
            </a:r>
            <a:r>
              <a:rPr lang="en-US" sz="2000" b="1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5 units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the producer is </a:t>
            </a:r>
            <a:r>
              <a:rPr lang="en-US" sz="2000" b="1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WTS = MC = P = 1 (At B)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1" indent="0" eaLnBrk="1" hangingPunct="1">
              <a:lnSpc>
                <a:spcPct val="100000"/>
              </a:lnSpc>
              <a:buClr>
                <a:srgbClr val="CC0066"/>
              </a:buClr>
              <a:buSzPct val="120000"/>
              <a:buFont typeface="Wingdings" panose="05000000000000000000" pitchFamily="2" charset="2"/>
              <a:buChar char="§"/>
            </a:pPr>
            <a:endParaRPr lang="en-US" altLang="en-US" sz="36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7ECD0F0-3BC3-1EC1-FD36-77BFA9F2B924}"/>
              </a:ext>
            </a:extLst>
          </p:cNvPr>
          <p:cNvSpPr txBox="1"/>
          <p:nvPr/>
        </p:nvSpPr>
        <p:spPr>
          <a:xfrm>
            <a:off x="2440788" y="620855"/>
            <a:ext cx="842599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</a:rPr>
              <a:t>The supply curve &amp; the willingness -to-sell</a:t>
            </a:r>
          </a:p>
        </p:txBody>
      </p:sp>
      <p:pic>
        <p:nvPicPr>
          <p:cNvPr id="10" name="Picture 9" descr="fig03">
            <a:extLst>
              <a:ext uri="{FF2B5EF4-FFF2-40B4-BE49-F238E27FC236}">
                <a16:creationId xmlns:a16="http://schemas.microsoft.com/office/drawing/2014/main" id="{4C7A933B-07FF-FE60-B45C-1A01F45840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5822" y="1466225"/>
            <a:ext cx="4191000" cy="396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8A5969AD-811A-C84F-695A-F587E9C7CF12}"/>
              </a:ext>
            </a:extLst>
          </p:cNvPr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2.2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66336873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7" y="0"/>
            <a:ext cx="11306123" cy="1610200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64B33441-5E7D-BC90-CB7B-ED256B11E3B1}"/>
              </a:ext>
            </a:extLst>
          </p:cNvPr>
          <p:cNvSpPr txBox="1"/>
          <p:nvPr/>
        </p:nvSpPr>
        <p:spPr>
          <a:xfrm>
            <a:off x="2772090" y="587272"/>
            <a:ext cx="808933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A Change in the Quantity Supplied Vs a Change in Supply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89B75B3-C59B-69C2-E1F4-DA44219949BE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1344850" y="1846924"/>
            <a:ext cx="3962400" cy="36196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E6AF00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7663" indent="566738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lvl="1" indent="0" eaLnBrk="1" hangingPunct="1"/>
            <a:r>
              <a:rPr lang="en-US" altLang="en-US" b="1" dirty="0">
                <a:solidFill>
                  <a:srgbClr val="CC0066"/>
                </a:solidFill>
              </a:rPr>
              <a:t>Movement Along the Supply Curve</a:t>
            </a:r>
          </a:p>
          <a:p>
            <a:pPr lvl="1" indent="0" eaLnBrk="1" hangingPunct="1"/>
            <a:r>
              <a:rPr lang="en-US" altLang="en-US" dirty="0"/>
              <a:t>When </a:t>
            </a:r>
            <a:r>
              <a:rPr lang="en-US" altLang="en-US" b="1" u="sng" dirty="0">
                <a:solidFill>
                  <a:srgbClr val="FF0000"/>
                </a:solidFill>
              </a:rPr>
              <a:t>the price </a:t>
            </a:r>
            <a:r>
              <a:rPr lang="en-US" altLang="en-US" dirty="0"/>
              <a:t>of the good changes and other influences on sellers’ plans remain the same, </a:t>
            </a:r>
            <a:r>
              <a:rPr lang="en-US" altLang="en-US" b="1" u="sng" dirty="0">
                <a:solidFill>
                  <a:srgbClr val="FF0000"/>
                </a:solidFill>
              </a:rPr>
              <a:t>the quantity supplied changes</a:t>
            </a:r>
            <a:r>
              <a:rPr lang="en-US" altLang="en-US" dirty="0"/>
              <a:t> and there is a </a:t>
            </a:r>
            <a:r>
              <a:rPr lang="en-US" altLang="en-US" b="1" u="sng" dirty="0">
                <a:solidFill>
                  <a:srgbClr val="FF0000"/>
                </a:solidFill>
              </a:rPr>
              <a:t>movement</a:t>
            </a:r>
            <a:r>
              <a:rPr lang="en-US" altLang="en-US" dirty="0"/>
              <a:t> along the supply curve.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C64C531-C25E-7D7D-578F-D8C4CFEA3DF7}"/>
              </a:ext>
            </a:extLst>
          </p:cNvPr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2.2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 descr="fig03">
            <a:extLst>
              <a:ext uri="{FF2B5EF4-FFF2-40B4-BE49-F238E27FC236}">
                <a16:creationId xmlns:a16="http://schemas.microsoft.com/office/drawing/2014/main" id="{3442D536-30CC-5356-D989-E402AF1AE8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9156" y="1888943"/>
            <a:ext cx="4419600" cy="37815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1628718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7" y="0"/>
            <a:ext cx="11306123" cy="1610200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EC42D4AA-69F7-790E-C1D5-809355B5779F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1014365" y="2269960"/>
            <a:ext cx="4564800" cy="30195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E6AF00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7663" indent="566738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marL="122238" lvl="1" indent="46038" eaLnBrk="1" hangingPunct="1"/>
            <a:r>
              <a:rPr lang="en-US" altLang="en-US" b="1" dirty="0">
                <a:solidFill>
                  <a:srgbClr val="CC0066"/>
                </a:solidFill>
              </a:rPr>
              <a:t>A Shift of the Supply Curve</a:t>
            </a:r>
          </a:p>
          <a:p>
            <a:pPr marL="122238" lvl="1" indent="46038" eaLnBrk="1" hangingPunct="1"/>
            <a:r>
              <a:rPr lang="en-US" altLang="en-US" dirty="0"/>
              <a:t>If the price remains the same but one </a:t>
            </a:r>
            <a:r>
              <a:rPr lang="en-US" altLang="en-US" b="1" u="sng" dirty="0">
                <a:solidFill>
                  <a:srgbClr val="FF0000"/>
                </a:solidFill>
              </a:rPr>
              <a:t>of the other Factors </a:t>
            </a:r>
            <a:r>
              <a:rPr lang="en-US" altLang="en-US" dirty="0"/>
              <a:t>on sellers’ plans changes, </a:t>
            </a:r>
            <a:r>
              <a:rPr lang="en-US" altLang="en-US" b="1" u="sng" dirty="0">
                <a:solidFill>
                  <a:srgbClr val="FF0000"/>
                </a:solidFill>
              </a:rPr>
              <a:t>supply changes </a:t>
            </a:r>
            <a:r>
              <a:rPr lang="en-US" altLang="en-US" dirty="0"/>
              <a:t>and </a:t>
            </a:r>
            <a:r>
              <a:rPr lang="en-US" altLang="en-US" b="1" u="sng" dirty="0">
                <a:solidFill>
                  <a:srgbClr val="FF0000"/>
                </a:solidFill>
              </a:rPr>
              <a:t>the supply curve shifts</a:t>
            </a:r>
            <a:r>
              <a:rPr lang="en-US" altLang="en-US" dirty="0"/>
              <a:t>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89D4642-FF8C-D358-C8C0-5479257C1A9D}"/>
              </a:ext>
            </a:extLst>
          </p:cNvPr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2.2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8093099-2001-8427-5086-9B93A6F91B0B}"/>
              </a:ext>
            </a:extLst>
          </p:cNvPr>
          <p:cNvSpPr txBox="1"/>
          <p:nvPr/>
        </p:nvSpPr>
        <p:spPr>
          <a:xfrm>
            <a:off x="2772090" y="587272"/>
            <a:ext cx="808933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A Change in the Quantity Supplied Vs a Change in Supply</a:t>
            </a:r>
          </a:p>
        </p:txBody>
      </p:sp>
      <p:pic>
        <p:nvPicPr>
          <p:cNvPr id="12" name="Picture 11" descr="fig03">
            <a:extLst>
              <a:ext uri="{FF2B5EF4-FFF2-40B4-BE49-F238E27FC236}">
                <a16:creationId xmlns:a16="http://schemas.microsoft.com/office/drawing/2014/main" id="{BE2DB988-C2B7-92C0-1D23-7DB5D791F5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8035" y="1606275"/>
            <a:ext cx="4419600" cy="41972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3228789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7" y="0"/>
            <a:ext cx="11306123" cy="1610200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EC42D4AA-69F7-790E-C1D5-809355B5779F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1014365" y="1778103"/>
            <a:ext cx="9663579" cy="373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E6AF00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7663" indent="566738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marL="342900" marR="0" lvl="0" indent="-342900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What happens to the quantity of energy bar supplied and the supply of energy bar if the price of energy bar falls? 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If the price of energy bar falls and all other factors are constant, then the quantity of energy bar supplied will decrease and there is a movement down along the supply curve for energy bar. </a:t>
            </a: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But, the supply of energy bar remains unchanged, and the supply curve does not shift.</a:t>
            </a:r>
          </a:p>
          <a:p>
            <a:pPr marL="976313" lvl="2" indent="-28575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Because price does not influence or lead to shift in supply curve, price is the only factor that leads to change the Quantity supplied and cause a movement along supply curve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A6966FE-755A-CADC-E814-88FCF36810C5}"/>
              </a:ext>
            </a:extLst>
          </p:cNvPr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2.2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F219E28-A13B-19A9-525E-73C5DE98D466}"/>
              </a:ext>
            </a:extLst>
          </p:cNvPr>
          <p:cNvSpPr txBox="1"/>
          <p:nvPr/>
        </p:nvSpPr>
        <p:spPr>
          <a:xfrm>
            <a:off x="2772090" y="587272"/>
            <a:ext cx="808933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A Change in the Quantity Supplied Vs a Change in Supply</a:t>
            </a:r>
          </a:p>
        </p:txBody>
      </p:sp>
    </p:spTree>
    <p:extLst>
      <p:ext uri="{BB962C8B-B14F-4D97-AF65-F5344CB8AC3E}">
        <p14:creationId xmlns:p14="http://schemas.microsoft.com/office/powerpoint/2010/main" val="293585327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7" y="0"/>
            <a:ext cx="11306123" cy="1610200"/>
          </a:xfrm>
          <a:prstGeom prst="rect">
            <a:avLst/>
          </a:prstGeom>
        </p:spPr>
      </p:pic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B9869D2E-EAE8-8A31-A6D1-3B3E1027AA1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80491760"/>
              </p:ext>
            </p:extLst>
          </p:nvPr>
        </p:nvGraphicFramePr>
        <p:xfrm>
          <a:off x="821635" y="1573969"/>
          <a:ext cx="10058400" cy="25908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068830">
                  <a:extLst>
                    <a:ext uri="{9D8B030D-6E8A-4147-A177-3AD203B41FA5}">
                      <a16:colId xmlns:a16="http://schemas.microsoft.com/office/drawing/2014/main" val="798478945"/>
                    </a:ext>
                  </a:extLst>
                </a:gridCol>
                <a:gridCol w="4989570">
                  <a:extLst>
                    <a:ext uri="{9D8B030D-6E8A-4147-A177-3AD203B41FA5}">
                      <a16:colId xmlns:a16="http://schemas.microsoft.com/office/drawing/2014/main" val="104932116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063115" algn="ctr"/>
                          <a:tab pos="4126865" algn="r"/>
                        </a:tabLst>
                      </a:pPr>
                      <a:r>
                        <a:rPr lang="en-US" sz="2400" dirty="0">
                          <a:solidFill>
                            <a:srgbClr val="FF0000"/>
                          </a:solidFill>
                          <a:effectLst/>
                        </a:rPr>
                        <a:t>	Change Quantity </a:t>
                      </a:r>
                      <a:r>
                        <a:rPr lang="en-US" sz="2400" b="1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supplied</a:t>
                      </a:r>
                      <a:r>
                        <a:rPr lang="en-US" sz="2400" dirty="0">
                          <a:solidFill>
                            <a:srgbClr val="FF0000"/>
                          </a:solidFill>
                          <a:effectLst/>
                        </a:rPr>
                        <a:t>	</a:t>
                      </a:r>
                      <a:endParaRPr lang="en-US" sz="180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solidFill>
                            <a:srgbClr val="FF0000"/>
                          </a:solidFill>
                          <a:effectLst/>
                        </a:rPr>
                        <a:t>Change Supply curve</a:t>
                      </a:r>
                      <a:endParaRPr lang="en-US" sz="180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5478248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742950" marR="0" lvl="1" indent="-285750" rtl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Courier New" panose="02070309020205020404" pitchFamily="49" charset="0"/>
                        <a:buChar char="o"/>
                      </a:pPr>
                      <a:r>
                        <a:rPr lang="en-US" sz="2000" b="0" dirty="0">
                          <a:solidFill>
                            <a:schemeClr val="tx1"/>
                          </a:solidFill>
                          <a:effectLst/>
                        </a:rPr>
                        <a:t>Other factors constant, as the </a:t>
                      </a:r>
                      <a:r>
                        <a:rPr lang="en-US" sz="2000" b="1" dirty="0">
                          <a:solidFill>
                            <a:srgbClr val="FF0000"/>
                          </a:solidFill>
                          <a:effectLst/>
                        </a:rPr>
                        <a:t>price change</a:t>
                      </a:r>
                      <a:r>
                        <a:rPr lang="en-US" sz="2000" b="0" dirty="0">
                          <a:solidFill>
                            <a:schemeClr val="tx1"/>
                          </a:solidFill>
                          <a:effectLst/>
                        </a:rPr>
                        <a:t>, Quantity </a:t>
                      </a:r>
                      <a:r>
                        <a:rPr lang="en-US" sz="20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supplied</a:t>
                      </a:r>
                      <a:r>
                        <a:rPr lang="en-US" sz="2000" b="0" dirty="0">
                          <a:solidFill>
                            <a:schemeClr val="tx1"/>
                          </a:solidFill>
                          <a:effectLst/>
                        </a:rPr>
                        <a:t> will change at same direction </a:t>
                      </a:r>
                      <a:endParaRPr lang="en-US" sz="1600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255905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600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742950" marR="0" lvl="1" indent="-28575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Courier New" panose="02070309020205020404" pitchFamily="49" charset="0"/>
                        <a:buChar char="o"/>
                      </a:pPr>
                      <a:r>
                        <a:rPr lang="en-US" sz="2000" b="1" dirty="0">
                          <a:solidFill>
                            <a:srgbClr val="FF0000"/>
                          </a:solidFill>
                          <a:effectLst/>
                        </a:rPr>
                        <a:t>Movement</a:t>
                      </a:r>
                      <a:r>
                        <a:rPr lang="en-US" sz="2000" b="0" dirty="0">
                          <a:solidFill>
                            <a:schemeClr val="tx1"/>
                          </a:solidFill>
                          <a:effectLst/>
                        </a:rPr>
                        <a:t> along supply curve</a:t>
                      </a:r>
                      <a:endParaRPr lang="en-US" sz="1600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</a:rPr>
                        <a:t>When price is constant, as the </a:t>
                      </a:r>
                      <a:r>
                        <a:rPr lang="en-US" sz="2000" b="1" dirty="0">
                          <a:solidFill>
                            <a:srgbClr val="FF0000"/>
                          </a:solidFill>
                          <a:effectLst/>
                        </a:rPr>
                        <a:t>other factors 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</a:rPr>
                        <a:t>on </a:t>
                      </a:r>
                      <a:r>
                        <a:rPr lang="en-US" sz="2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producing plans 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</a:rPr>
                        <a:t>change, Supply will change.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rgbClr val="FF0000"/>
                          </a:solidFill>
                          <a:effectLst/>
                        </a:rPr>
                        <a:t>Shift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</a:rPr>
                        <a:t> Supply curve at given price level.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5259778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329249280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A38CB322-BB57-F96C-3D18-89711830C750}"/>
              </a:ext>
            </a:extLst>
          </p:cNvPr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2.2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CC16B6F-7C21-A469-FAFC-3C4313A4A12B}"/>
              </a:ext>
            </a:extLst>
          </p:cNvPr>
          <p:cNvSpPr txBox="1"/>
          <p:nvPr/>
        </p:nvSpPr>
        <p:spPr>
          <a:xfrm>
            <a:off x="2772090" y="587272"/>
            <a:ext cx="808933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A Change in the Quantity Supplied Vs a Change in Supply</a:t>
            </a:r>
          </a:p>
        </p:txBody>
      </p:sp>
      <p:pic>
        <p:nvPicPr>
          <p:cNvPr id="14" name="Picture 13" descr="fig03">
            <a:extLst>
              <a:ext uri="{FF2B5EF4-FFF2-40B4-BE49-F238E27FC236}">
                <a16:creationId xmlns:a16="http://schemas.microsoft.com/office/drawing/2014/main" id="{0F6FE37C-A099-4098-F1B4-EA11981376B4}"/>
              </a:ext>
            </a:extLst>
          </p:cNvPr>
          <p:cNvPicPr/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874165" y="3684238"/>
            <a:ext cx="3765806" cy="22650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14" descr="fig03">
            <a:extLst>
              <a:ext uri="{FF2B5EF4-FFF2-40B4-BE49-F238E27FC236}">
                <a16:creationId xmlns:a16="http://schemas.microsoft.com/office/drawing/2014/main" id="{0C7E34D0-2423-88F4-3D04-8BA09C1BAA87}"/>
              </a:ext>
            </a:extLst>
          </p:cNvPr>
          <p:cNvPicPr/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563318" y="3394675"/>
            <a:ext cx="3524618" cy="265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07161321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7252B9D-C0CE-8968-B752-14C5C593FEFC}"/>
              </a:ext>
            </a:extLst>
          </p:cNvPr>
          <p:cNvSpPr txBox="1"/>
          <p:nvPr/>
        </p:nvSpPr>
        <p:spPr>
          <a:xfrm>
            <a:off x="4130822" y="481934"/>
            <a:ext cx="495690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b="1">
                <a:solidFill>
                  <a:schemeClr val="bg1"/>
                </a:solidFill>
              </a:rPr>
              <a:t>Think</a:t>
            </a:r>
            <a:endParaRPr lang="en-US" sz="3600" b="1" dirty="0">
              <a:solidFill>
                <a:schemeClr val="bg1"/>
              </a:solidFill>
            </a:endParaRP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4747FAAB-9AEC-999E-635D-94A1731BFB95}"/>
              </a:ext>
            </a:extLst>
          </p:cNvPr>
          <p:cNvSpPr txBox="1">
            <a:spLocks/>
          </p:cNvSpPr>
          <p:nvPr/>
        </p:nvSpPr>
        <p:spPr>
          <a:xfrm>
            <a:off x="838200" y="1610199"/>
            <a:ext cx="10702060" cy="392165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None/>
            </a:pPr>
            <a:endParaRPr lang="en-US" sz="1800" b="1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The quantity supplied of a good or service is the amount that------------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A) producers wish they could sell at a higher price.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B) is actually bought during a given time period at a given price.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C) people are willing to buy during a given time period at a given price.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D) producers plan to sell during a given time period at a given price.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 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The "law of supply" refers to the fact that, all other things remaining the same, when the price of a good rises---------------------------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A) the supply curve shifts leftward.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B) the supply curve shifts rightward.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C) there is a movement up along the supply curve to a larger quantity supplied.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D) there is a movement down along the supply curve to a smaller quantity supplied.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7CDFC9C-2B25-16C7-546D-49EE0321036A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7145" t="27099" r="66585" b="34317"/>
          <a:stretch/>
        </p:blipFill>
        <p:spPr>
          <a:xfrm>
            <a:off x="9993064" y="2558927"/>
            <a:ext cx="2079611" cy="2772818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56F18A9-399C-2A13-9821-80A1E70B132A}"/>
              </a:ext>
            </a:extLst>
          </p:cNvPr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2.2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52420941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7252B9D-C0CE-8968-B752-14C5C593FEFC}"/>
              </a:ext>
            </a:extLst>
          </p:cNvPr>
          <p:cNvSpPr txBox="1"/>
          <p:nvPr/>
        </p:nvSpPr>
        <p:spPr>
          <a:xfrm>
            <a:off x="4130822" y="481934"/>
            <a:ext cx="495690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b="1">
                <a:solidFill>
                  <a:schemeClr val="bg1"/>
                </a:solidFill>
              </a:rPr>
              <a:t>Think</a:t>
            </a:r>
            <a:endParaRPr lang="en-US" sz="3600" b="1" dirty="0">
              <a:solidFill>
                <a:schemeClr val="bg1"/>
              </a:solidFill>
            </a:endParaRP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4747FAAB-9AEC-999E-635D-94A1731BFB95}"/>
              </a:ext>
            </a:extLst>
          </p:cNvPr>
          <p:cNvSpPr txBox="1">
            <a:spLocks/>
          </p:cNvSpPr>
          <p:nvPr/>
        </p:nvSpPr>
        <p:spPr>
          <a:xfrm>
            <a:off x="330810" y="1545653"/>
            <a:ext cx="10702060" cy="392165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1800" b="1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A supply curve shows the relation between the quantity of a good supplied and-----------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A) income. Usually, a supply curve has negative slope.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B) income. Usually, a supply curve has positive slope.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C) the price of the good. Usually, a supply curve has negative slope.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D) the price of the good. Usually, a supply curve has positive slope.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 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Which of the following is </a:t>
            </a:r>
            <a:r>
              <a:rPr lang="en-US" sz="1800" b="1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NOT</a:t>
            </a: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 held constant while moving along a supply curve?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A) expected future prices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B) the number of sellers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C) the price of the good itself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D) prices of factors of production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7CDFC9C-2B25-16C7-546D-49EE0321036A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7145" t="27099" r="66585" b="34317"/>
          <a:stretch/>
        </p:blipFill>
        <p:spPr>
          <a:xfrm>
            <a:off x="10083854" y="3566903"/>
            <a:ext cx="1759417" cy="2345892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E8BE2171-3B6D-6245-520A-A7296E69213C}"/>
              </a:ext>
            </a:extLst>
          </p:cNvPr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2.2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36196684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7252B9D-C0CE-8968-B752-14C5C593FEFC}"/>
              </a:ext>
            </a:extLst>
          </p:cNvPr>
          <p:cNvSpPr txBox="1"/>
          <p:nvPr/>
        </p:nvSpPr>
        <p:spPr>
          <a:xfrm>
            <a:off x="4130822" y="481934"/>
            <a:ext cx="495690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b="1">
                <a:solidFill>
                  <a:schemeClr val="bg1"/>
                </a:solidFill>
              </a:rPr>
              <a:t>Think</a:t>
            </a:r>
            <a:endParaRPr lang="en-US" sz="3600" b="1" dirty="0">
              <a:solidFill>
                <a:schemeClr val="bg1"/>
              </a:solidFill>
            </a:endParaRP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4747FAAB-9AEC-999E-635D-94A1731BFB95}"/>
              </a:ext>
            </a:extLst>
          </p:cNvPr>
          <p:cNvSpPr txBox="1">
            <a:spLocks/>
          </p:cNvSpPr>
          <p:nvPr/>
        </p:nvSpPr>
        <p:spPr>
          <a:xfrm>
            <a:off x="651740" y="1545653"/>
            <a:ext cx="10381130" cy="392165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None/>
            </a:pPr>
            <a:endParaRPr lang="en-US" sz="1800" b="1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Each point on a supply curve represents---------------------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A) the highest price buyers will pay for the good.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B) the lowest price for which a supplier can profitably sell another unit.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C) the lowest price buyers will accept per unit of the good.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D) the highest price sellers can get for each unit over time.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An increase in the number of fast-food restaurants-------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A) raises the price of fast-food meals.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B) increases the demand for fast-food meals.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C) increases the supply of fast-food meals.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D) increases the demand for substitutes for fast-food meals.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7CDFC9C-2B25-16C7-546D-49EE0321036A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7145" t="27099" r="66585" b="34317"/>
          <a:stretch/>
        </p:blipFill>
        <p:spPr>
          <a:xfrm>
            <a:off x="10083854" y="3566903"/>
            <a:ext cx="1759417" cy="2345892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A6EBC2D8-0326-E2DF-90F9-B70412F4637A}"/>
              </a:ext>
            </a:extLst>
          </p:cNvPr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2.2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14771033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7252B9D-C0CE-8968-B752-14C5C593FEFC}"/>
              </a:ext>
            </a:extLst>
          </p:cNvPr>
          <p:cNvSpPr txBox="1"/>
          <p:nvPr/>
        </p:nvSpPr>
        <p:spPr>
          <a:xfrm>
            <a:off x="4130822" y="481934"/>
            <a:ext cx="495690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b="1">
                <a:solidFill>
                  <a:schemeClr val="bg1"/>
                </a:solidFill>
              </a:rPr>
              <a:t>Think</a:t>
            </a:r>
            <a:endParaRPr lang="en-US" sz="3600" b="1" dirty="0">
              <a:solidFill>
                <a:schemeClr val="bg1"/>
              </a:solidFill>
            </a:endParaRP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4747FAAB-9AEC-999E-635D-94A1731BFB95}"/>
              </a:ext>
            </a:extLst>
          </p:cNvPr>
          <p:cNvSpPr txBox="1">
            <a:spLocks/>
          </p:cNvSpPr>
          <p:nvPr/>
        </p:nvSpPr>
        <p:spPr>
          <a:xfrm>
            <a:off x="651740" y="1545653"/>
            <a:ext cx="10381130" cy="392165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None/>
            </a:pPr>
            <a:endParaRPr lang="en-US" sz="1800" b="1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Which of the following decreases the supply of popcorn?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A) a decrease in the price of popcorn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B) an increase in the price of popcorn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C) a technological advance in the production of popcorn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D) a decrease in the number of popcorn producers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 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Which of the following increases the supply of popcorn?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A) a decrease in the price of popcorn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B) an increase in the price of popcorn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C) a technological advance in the production of popcorn</a:t>
            </a:r>
            <a:endParaRPr lang="en-US" sz="1800" b="1" u="sng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D) a decrease in the number of popcorn producers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7CDFC9C-2B25-16C7-546D-49EE0321036A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7145" t="27099" r="66585" b="34317"/>
          <a:stretch/>
        </p:blipFill>
        <p:spPr>
          <a:xfrm>
            <a:off x="10083854" y="3566903"/>
            <a:ext cx="1759417" cy="2345892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0560F7D6-471A-E478-826F-D196FAC530D8}"/>
              </a:ext>
            </a:extLst>
          </p:cNvPr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2.2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16809039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7252B9D-C0CE-8968-B752-14C5C593FEFC}"/>
              </a:ext>
            </a:extLst>
          </p:cNvPr>
          <p:cNvSpPr txBox="1"/>
          <p:nvPr/>
        </p:nvSpPr>
        <p:spPr>
          <a:xfrm>
            <a:off x="4130822" y="481934"/>
            <a:ext cx="495690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b="1">
                <a:solidFill>
                  <a:schemeClr val="bg1"/>
                </a:solidFill>
              </a:rPr>
              <a:t>Think</a:t>
            </a:r>
            <a:endParaRPr lang="en-US" sz="3600" b="1" dirty="0">
              <a:solidFill>
                <a:schemeClr val="bg1"/>
              </a:solidFill>
            </a:endParaRP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4747FAAB-9AEC-999E-635D-94A1731BFB95}"/>
              </a:ext>
            </a:extLst>
          </p:cNvPr>
          <p:cNvSpPr txBox="1">
            <a:spLocks/>
          </p:cNvSpPr>
          <p:nvPr/>
        </p:nvSpPr>
        <p:spPr>
          <a:xfrm>
            <a:off x="651740" y="1906619"/>
            <a:ext cx="10381130" cy="319862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A change in which of the following would </a:t>
            </a:r>
            <a:r>
              <a:rPr lang="en-US" sz="2400" b="1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NOT</a:t>
            </a:r>
            <a:r>
              <a:rPr lang="en-US" sz="24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 </a:t>
            </a:r>
            <a:r>
              <a:rPr lang="en-US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shift the supply curve for sneakers?</a:t>
            </a:r>
            <a:endParaRPr lang="en-US" sz="24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A) an increase in technology for making sneakers</a:t>
            </a:r>
            <a:endParaRPr lang="en-US" sz="24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B) an increase in the price of rubber, used to make sneakers</a:t>
            </a:r>
            <a:endParaRPr lang="en-US" sz="24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C) an increase in the price of sneakers</a:t>
            </a:r>
            <a:endParaRPr lang="en-US" sz="24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D) None of the above, that is, each change shifts the supply curve.</a:t>
            </a:r>
            <a:endParaRPr lang="en-US" sz="24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1800" b="1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7CDFC9C-2B25-16C7-546D-49EE0321036A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7145" t="27099" r="66585" b="34317"/>
          <a:stretch/>
        </p:blipFill>
        <p:spPr>
          <a:xfrm>
            <a:off x="10083854" y="3566903"/>
            <a:ext cx="1759417" cy="2345892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0560F7D6-471A-E478-826F-D196FAC530D8}"/>
              </a:ext>
            </a:extLst>
          </p:cNvPr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2.2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5187322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7252B9D-C0CE-8968-B752-14C5C593FEFC}"/>
              </a:ext>
            </a:extLst>
          </p:cNvPr>
          <p:cNvSpPr txBox="1"/>
          <p:nvPr/>
        </p:nvSpPr>
        <p:spPr>
          <a:xfrm>
            <a:off x="4130822" y="481934"/>
            <a:ext cx="495690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b="1">
                <a:solidFill>
                  <a:schemeClr val="bg1"/>
                </a:solidFill>
              </a:rPr>
              <a:t>Think</a:t>
            </a:r>
            <a:endParaRPr lang="en-US" sz="3600" b="1" dirty="0">
              <a:solidFill>
                <a:schemeClr val="bg1"/>
              </a:solidFill>
            </a:endParaRP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4747FAAB-9AEC-999E-635D-94A1731BFB95}"/>
              </a:ext>
            </a:extLst>
          </p:cNvPr>
          <p:cNvSpPr txBox="1">
            <a:spLocks/>
          </p:cNvSpPr>
          <p:nvPr/>
        </p:nvSpPr>
        <p:spPr>
          <a:xfrm>
            <a:off x="651740" y="1545653"/>
            <a:ext cx="10381130" cy="392165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None/>
            </a:pPr>
            <a:endParaRPr lang="en-US" sz="1800" b="1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In the figure, what is the minimum supply price for the Second gallon of ice cream?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A) $2.00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B) $3.00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C) $4.00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D) $5.00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7CDFC9C-2B25-16C7-546D-49EE0321036A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7145" t="27099" r="66585" b="34317"/>
          <a:stretch/>
        </p:blipFill>
        <p:spPr>
          <a:xfrm>
            <a:off x="10083854" y="3566903"/>
            <a:ext cx="1759417" cy="2345892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0560F7D6-471A-E478-826F-D196FAC530D8}"/>
              </a:ext>
            </a:extLst>
          </p:cNvPr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2.2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 descr="Chart, line chart&#10;&#10;Description automatically generated">
            <a:extLst>
              <a:ext uri="{FF2B5EF4-FFF2-40B4-BE49-F238E27FC236}">
                <a16:creationId xmlns:a16="http://schemas.microsoft.com/office/drawing/2014/main" id="{8639DF38-034D-E0A1-835B-A31F4A8FAE59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2495" y="2241685"/>
            <a:ext cx="4079620" cy="360749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8235862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7252B9D-C0CE-8968-B752-14C5C593FEFC}"/>
              </a:ext>
            </a:extLst>
          </p:cNvPr>
          <p:cNvSpPr txBox="1"/>
          <p:nvPr/>
        </p:nvSpPr>
        <p:spPr>
          <a:xfrm>
            <a:off x="4130822" y="481934"/>
            <a:ext cx="495690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b="1">
                <a:solidFill>
                  <a:schemeClr val="bg1"/>
                </a:solidFill>
              </a:rPr>
              <a:t>Think</a:t>
            </a:r>
            <a:endParaRPr lang="en-US" sz="3600" b="1" dirty="0">
              <a:solidFill>
                <a:schemeClr val="bg1"/>
              </a:solidFill>
            </a:endParaRP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4747FAAB-9AEC-999E-635D-94A1731BFB95}"/>
              </a:ext>
            </a:extLst>
          </p:cNvPr>
          <p:cNvSpPr txBox="1">
            <a:spLocks/>
          </p:cNvSpPr>
          <p:nvPr/>
        </p:nvSpPr>
        <p:spPr>
          <a:xfrm>
            <a:off x="651740" y="1545653"/>
            <a:ext cx="10381130" cy="392165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None/>
            </a:pPr>
            <a:endParaRPr lang="en-US" sz="1800" b="1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The figure shows supply curves for soft drinks. Suppose the economy is at point </a:t>
            </a:r>
            <a:r>
              <a:rPr lang="en-US" sz="18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a</a:t>
            </a: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. A movement to point </a:t>
            </a:r>
            <a:r>
              <a:rPr lang="en-US" sz="18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c</a:t>
            </a: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 could be the result of 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A) a decrease in technology.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B) a decrease in the relative price of a soft drink.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C) an increase in the relative price of a soft drink.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D) an increase in the money price of a soft drink.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7CDFC9C-2B25-16C7-546D-49EE0321036A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7145" t="27099" r="66585" b="34317"/>
          <a:stretch/>
        </p:blipFill>
        <p:spPr>
          <a:xfrm>
            <a:off x="10083854" y="3566903"/>
            <a:ext cx="1759417" cy="2345892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0560F7D6-471A-E478-826F-D196FAC530D8}"/>
              </a:ext>
            </a:extLst>
          </p:cNvPr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2.2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B551A6B5-4D08-8491-3C72-D3A8458393EA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2603" y="2436624"/>
            <a:ext cx="3801251" cy="347617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1545727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7252B9D-C0CE-8968-B752-14C5C593FEFC}"/>
              </a:ext>
            </a:extLst>
          </p:cNvPr>
          <p:cNvSpPr txBox="1"/>
          <p:nvPr/>
        </p:nvSpPr>
        <p:spPr>
          <a:xfrm>
            <a:off x="4130822" y="481934"/>
            <a:ext cx="495690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b="1">
                <a:solidFill>
                  <a:schemeClr val="bg1"/>
                </a:solidFill>
              </a:rPr>
              <a:t>Think</a:t>
            </a:r>
            <a:endParaRPr lang="en-US" sz="3600" b="1" dirty="0">
              <a:solidFill>
                <a:schemeClr val="bg1"/>
              </a:solidFill>
            </a:endParaRP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4747FAAB-9AEC-999E-635D-94A1731BFB95}"/>
              </a:ext>
            </a:extLst>
          </p:cNvPr>
          <p:cNvSpPr txBox="1">
            <a:spLocks/>
          </p:cNvSpPr>
          <p:nvPr/>
        </p:nvSpPr>
        <p:spPr>
          <a:xfrm>
            <a:off x="651740" y="1545653"/>
            <a:ext cx="10381130" cy="392165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None/>
            </a:pPr>
            <a:endParaRPr lang="en-US" sz="1800" b="1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The figure above shows supply curves for soft drinks. Suppose the economy is at point </a:t>
            </a:r>
            <a:r>
              <a:rPr lang="en-US" sz="18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a</a:t>
            </a: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. An increase in the price of a soft drink is shown as a movement from point </a:t>
            </a:r>
            <a:r>
              <a:rPr lang="en-US" sz="18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a</a:t>
            </a: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 to 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A) none of the points that are illustrated.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B) point </a:t>
            </a:r>
            <a:r>
              <a:rPr lang="en-US" sz="18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b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C) point </a:t>
            </a:r>
            <a:r>
              <a:rPr lang="en-US" sz="18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c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D) point </a:t>
            </a:r>
            <a:r>
              <a:rPr lang="en-US" sz="1800" b="1" i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d</a:t>
            </a:r>
            <a:r>
              <a:rPr lang="en-US" sz="1800" b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7CDFC9C-2B25-16C7-546D-49EE0321036A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7145" t="27099" r="66585" b="34317"/>
          <a:stretch/>
        </p:blipFill>
        <p:spPr>
          <a:xfrm>
            <a:off x="10083854" y="3566903"/>
            <a:ext cx="1759417" cy="2345892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0560F7D6-471A-E478-826F-D196FAC530D8}"/>
              </a:ext>
            </a:extLst>
          </p:cNvPr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2.2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B551A6B5-4D08-8491-3C72-D3A8458393EA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2603" y="2436624"/>
            <a:ext cx="3801251" cy="347617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3469017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7252B9D-C0CE-8968-B752-14C5C593FEFC}"/>
              </a:ext>
            </a:extLst>
          </p:cNvPr>
          <p:cNvSpPr txBox="1"/>
          <p:nvPr/>
        </p:nvSpPr>
        <p:spPr>
          <a:xfrm>
            <a:off x="2766935" y="427978"/>
            <a:ext cx="5556517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5400" dirty="0">
                <a:solidFill>
                  <a:schemeClr val="bg1"/>
                </a:solidFill>
              </a:rPr>
              <a:t>Summary outlines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DDFD9652-C932-DFB3-6CD6-BB42D866A520}"/>
              </a:ext>
            </a:extLst>
          </p:cNvPr>
          <p:cNvSpPr txBox="1">
            <a:spLocks noChangeArrowheads="1"/>
          </p:cNvSpPr>
          <p:nvPr/>
        </p:nvSpPr>
        <p:spPr>
          <a:xfrm>
            <a:off x="945612" y="1643269"/>
            <a:ext cx="10300775" cy="3922644"/>
          </a:xfrm>
          <a:prstGeom prst="rect">
            <a:avLst/>
          </a:prstGeom>
        </p:spPr>
        <p:txBody>
          <a:bodyPr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7155">
              <a:spcBef>
                <a:spcPts val="0"/>
              </a:spcBef>
              <a:tabLst>
                <a:tab pos="2160270" algn="l"/>
              </a:tabLst>
            </a:pPr>
            <a:endParaRPr lang="en-US" sz="1800" dirty="0">
              <a:solidFill>
                <a:srgbClr val="000000"/>
              </a:solidFill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Font typeface="Arial" panose="020B0604020202020204" pitchFamily="34" charset="0"/>
              <a:buNone/>
              <a:tabLst>
                <a:tab pos="2160270" algn="l"/>
              </a:tabLst>
            </a:pPr>
            <a:endParaRPr lang="en-US" sz="18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>
              <a:spcBef>
                <a:spcPts val="0"/>
              </a:spcBef>
              <a:tabLst>
                <a:tab pos="2160270" algn="l"/>
              </a:tabLst>
            </a:pPr>
            <a:endParaRPr lang="en-US" sz="18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>
              <a:spcBef>
                <a:spcPts val="0"/>
              </a:spcBef>
              <a:tabLst>
                <a:tab pos="2160270" algn="l"/>
              </a:tabLst>
            </a:pPr>
            <a:endParaRPr lang="en-US" sz="1800" dirty="0">
              <a:solidFill>
                <a:srgbClr val="000000"/>
              </a:solidFill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342900" indent="-342900">
              <a:spcBef>
                <a:spcPts val="0"/>
              </a:spcBef>
              <a:buFont typeface="Symbol" panose="05050102010706020507" pitchFamily="18" charset="2"/>
              <a:buChar char=""/>
              <a:tabLst>
                <a:tab pos="2160270" algn="l"/>
              </a:tabLst>
            </a:pPr>
            <a:endParaRPr lang="en-US" sz="1900" dirty="0"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>
              <a:spcBef>
                <a:spcPts val="0"/>
              </a:spcBef>
              <a:tabLst>
                <a:tab pos="2160270" algn="l"/>
              </a:tabLst>
            </a:pPr>
            <a:endParaRPr lang="en-US" sz="1200" dirty="0"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457200" lvl="1" indent="0">
              <a:buFont typeface="Arial" panose="020B0604020202020204" pitchFamily="34" charset="0"/>
              <a:buNone/>
              <a:defRPr/>
            </a:pPr>
            <a:endParaRPr lang="en-US" altLang="en-US" sz="1200" dirty="0"/>
          </a:p>
          <a:p>
            <a:pPr marL="457200" lvl="1" indent="0">
              <a:buFont typeface="Arial" panose="020B0604020202020204" pitchFamily="34" charset="0"/>
              <a:buNone/>
              <a:defRPr/>
            </a:pPr>
            <a:endParaRPr lang="en-US" altLang="en-US" sz="1200" dirty="0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C1FD9CED-F059-C555-24E5-76FD913B7BF8}"/>
              </a:ext>
            </a:extLst>
          </p:cNvPr>
          <p:cNvSpPr txBox="1">
            <a:spLocks/>
          </p:cNvSpPr>
          <p:nvPr/>
        </p:nvSpPr>
        <p:spPr>
          <a:xfrm>
            <a:off x="838200" y="1825625"/>
            <a:ext cx="10515600" cy="298491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marR="0" indent="-514350">
              <a:spcAft>
                <a:spcPts val="0"/>
              </a:spcAft>
              <a:buFont typeface="+mj-lt"/>
              <a:buAutoNum type="arabicPeriod"/>
            </a:pPr>
            <a:r>
              <a:rPr lang="en-US" dirty="0"/>
              <a:t>Supply</a:t>
            </a:r>
          </a:p>
          <a:p>
            <a:pPr marL="514350" marR="0" indent="-514350">
              <a:spcAft>
                <a:spcPts val="0"/>
              </a:spcAft>
              <a:buFont typeface="+mj-lt"/>
              <a:buAutoNum type="arabicPeriod"/>
            </a:pPr>
            <a:r>
              <a:rPr lang="en-US" dirty="0"/>
              <a:t>The Law of Supply</a:t>
            </a:r>
          </a:p>
          <a:p>
            <a:pPr marL="514350" marR="0" indent="-514350">
              <a:spcAft>
                <a:spcPts val="0"/>
              </a:spcAft>
              <a:buFont typeface="+mj-lt"/>
              <a:buAutoNum type="arabicPeriod"/>
            </a:pPr>
            <a:r>
              <a:rPr lang="en-US" dirty="0"/>
              <a:t>Change in Quantity Supplied </a:t>
            </a:r>
          </a:p>
          <a:p>
            <a:pPr marL="514350" marR="0" indent="-514350">
              <a:spcAft>
                <a:spcPts val="0"/>
              </a:spcAft>
              <a:buFont typeface="+mj-lt"/>
              <a:buAutoNum type="arabicPeriod"/>
            </a:pPr>
            <a:r>
              <a:rPr lang="en-US" dirty="0"/>
              <a:t> Change in Supply Curve </a:t>
            </a:r>
          </a:p>
          <a:p>
            <a:pPr marL="514350" marR="0" indent="-514350">
              <a:spcAft>
                <a:spcPts val="0"/>
              </a:spcAft>
              <a:buFont typeface="+mj-lt"/>
              <a:buAutoNum type="arabicPeriod"/>
            </a:pPr>
            <a:r>
              <a:rPr lang="en-US" dirty="0"/>
              <a:t> The Supply curve &amp; the willingness -to-sell.</a:t>
            </a:r>
          </a:p>
          <a:p>
            <a:pPr marL="514350" marR="0" indent="-514350">
              <a:spcAft>
                <a:spcPts val="0"/>
              </a:spcAft>
              <a:buFont typeface="+mj-lt"/>
              <a:buAutoNum type="arabicPeriod"/>
            </a:pPr>
            <a:r>
              <a:rPr lang="en-US" dirty="0"/>
              <a:t>A Change in the Quantity Supplied Vs a Change in Supply</a:t>
            </a:r>
          </a:p>
          <a:p>
            <a:pPr marL="514350" indent="-514350">
              <a:buFont typeface="+mj-lt"/>
              <a:buAutoNum type="arabicPeriod"/>
            </a:pPr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9506AF7-4B2A-3BBC-E99B-4A6B32F7F220}"/>
              </a:ext>
            </a:extLst>
          </p:cNvPr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2.2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63765988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450735" y="-101603"/>
            <a:ext cx="12350045" cy="7044267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0A1F61">
                  <a:alpha val="42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 rot="10800000" flipH="1">
            <a:off x="-81742" y="-101602"/>
            <a:ext cx="12355484" cy="272288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308506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2889" y="4288121"/>
            <a:ext cx="6714451" cy="1972334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6C2A8F7-E27F-1B0F-34B8-BA0456E6F993}"/>
              </a:ext>
            </a:extLst>
          </p:cNvPr>
          <p:cNvSpPr txBox="1">
            <a:spLocks/>
          </p:cNvSpPr>
          <p:nvPr/>
        </p:nvSpPr>
        <p:spPr>
          <a:xfrm>
            <a:off x="1156252" y="4524157"/>
            <a:ext cx="3508513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6600" b="1" dirty="0">
                <a:solidFill>
                  <a:schemeClr val="bg1"/>
                </a:solidFill>
              </a:rPr>
              <a:t>Thank You</a:t>
            </a:r>
          </a:p>
        </p:txBody>
      </p:sp>
    </p:spTree>
    <p:extLst>
      <p:ext uri="{BB962C8B-B14F-4D97-AF65-F5344CB8AC3E}">
        <p14:creationId xmlns:p14="http://schemas.microsoft.com/office/powerpoint/2010/main" val="317202735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887</TotalTime>
  <Words>2169</Words>
  <Application>Microsoft Office PowerPoint</Application>
  <PresentationFormat>Widescreen</PresentationFormat>
  <Paragraphs>301</Paragraphs>
  <Slides>33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44" baseType="lpstr">
      <vt:lpstr>Arial</vt:lpstr>
      <vt:lpstr>Arial-BoldMT</vt:lpstr>
      <vt:lpstr>Calibri</vt:lpstr>
      <vt:lpstr>Calibri Light</vt:lpstr>
      <vt:lpstr>Courier New</vt:lpstr>
      <vt:lpstr>Palatino Linotype</vt:lpstr>
      <vt:lpstr>Symbol</vt:lpstr>
      <vt:lpstr>Tajawal Medium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دينا سمير السيد حسن علي الوقاد</cp:lastModifiedBy>
  <cp:revision>177</cp:revision>
  <dcterms:created xsi:type="dcterms:W3CDTF">2021-08-03T13:03:26Z</dcterms:created>
  <dcterms:modified xsi:type="dcterms:W3CDTF">2023-01-29T20:22:20Z</dcterms:modified>
</cp:coreProperties>
</file>