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4" r:id="rId3"/>
    <p:sldId id="259" r:id="rId4"/>
    <p:sldId id="260" r:id="rId5"/>
    <p:sldId id="261" r:id="rId6"/>
    <p:sldId id="262" r:id="rId7"/>
    <p:sldId id="263" r:id="rId8"/>
    <p:sldId id="264" r:id="rId9"/>
    <p:sldId id="265" r:id="rId10"/>
    <p:sldId id="266" r:id="rId11"/>
    <p:sldId id="309" r:id="rId12"/>
    <p:sldId id="310"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303" r:id="rId27"/>
    <p:sldId id="280" r:id="rId28"/>
    <p:sldId id="281" r:id="rId29"/>
    <p:sldId id="282" r:id="rId30"/>
    <p:sldId id="283" r:id="rId31"/>
    <p:sldId id="284" r:id="rId32"/>
    <p:sldId id="285" r:id="rId33"/>
    <p:sldId id="286" r:id="rId34"/>
    <p:sldId id="305" r:id="rId35"/>
    <p:sldId id="306" r:id="rId36"/>
    <p:sldId id="307" r:id="rId37"/>
    <p:sldId id="308" r:id="rId38"/>
    <p:sldId id="287" r:id="rId39"/>
    <p:sldId id="288" r:id="rId40"/>
    <p:sldId id="289" r:id="rId41"/>
    <p:sldId id="290" r:id="rId42"/>
    <p:sldId id="291" r:id="rId43"/>
    <p:sldId id="292" r:id="rId44"/>
    <p:sldId id="293" r:id="rId45"/>
    <p:sldId id="294" r:id="rId46"/>
    <p:sldId id="295" r:id="rId47"/>
    <p:sldId id="296" r:id="rId48"/>
    <p:sldId id="297" r:id="rId49"/>
    <p:sldId id="30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5254978" y="157056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24178" y="4096847"/>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342489" cy="1972334"/>
          </a:xfrm>
          <a:prstGeom prst="rect">
            <a:avLst/>
          </a:prstGeom>
        </p:spPr>
      </p:pic>
      <p:pic>
        <p:nvPicPr>
          <p:cNvPr id="13" name="Picture 12"/>
          <p:cNvPicPr>
            <a:picLocks noChangeAspect="1"/>
          </p:cNvPicPr>
          <p:nvPr/>
        </p:nvPicPr>
        <p:blipFill>
          <a:blip r:embed="rId6"/>
          <a:stretch>
            <a:fillRect/>
          </a:stretch>
        </p:blipFill>
        <p:spPr>
          <a:xfrm>
            <a:off x="5118101" y="3125529"/>
            <a:ext cx="7198078" cy="1849748"/>
          </a:xfrm>
          <a:prstGeom prst="rect">
            <a:avLst/>
          </a:prstGeom>
        </p:spPr>
      </p:pic>
      <p:sp>
        <p:nvSpPr>
          <p:cNvPr id="14" name="TextBox 13"/>
          <p:cNvSpPr txBox="1"/>
          <p:nvPr/>
        </p:nvSpPr>
        <p:spPr>
          <a:xfrm>
            <a:off x="-112888" y="546663"/>
            <a:ext cx="8229600"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1 Analysis) </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18101" y="3159395"/>
            <a:ext cx="8721149" cy="1815882"/>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External Analysis: Industry </a:t>
            </a:r>
          </a:p>
          <a:p>
            <a:r>
              <a:rPr lang="en-US" sz="2800" b="1" dirty="0">
                <a:solidFill>
                  <a:srgbClr val="FFFF00"/>
                </a:solidFill>
                <a:latin typeface="Tajawal Medium" panose="00000600000000000000" pitchFamily="2" charset="-78"/>
                <a:cs typeface="Tajawal Medium" panose="00000600000000000000" pitchFamily="2" charset="-78"/>
              </a:rPr>
              <a:t>Structure, Competitive Forces, </a:t>
            </a:r>
          </a:p>
          <a:p>
            <a:r>
              <a:rPr lang="en-US" sz="2800" b="1" dirty="0">
                <a:solidFill>
                  <a:srgbClr val="FFFF00"/>
                </a:solidFill>
                <a:latin typeface="Tajawal Medium" panose="00000600000000000000" pitchFamily="2" charset="-78"/>
                <a:cs typeface="Tajawal Medium" panose="00000600000000000000" pitchFamily="2" charset="-78"/>
              </a:rPr>
              <a:t>and Strategic Groups</a:t>
            </a:r>
          </a:p>
        </p:txBody>
      </p:sp>
      <p:pic>
        <p:nvPicPr>
          <p:cNvPr id="10" name="Picture 9"/>
          <p:cNvPicPr>
            <a:picLocks noChangeAspect="1"/>
          </p:cNvPicPr>
          <p:nvPr/>
        </p:nvPicPr>
        <p:blipFill>
          <a:blip r:embed="rId7"/>
          <a:stretch>
            <a:fillRect/>
          </a:stretch>
        </p:blipFill>
        <p:spPr>
          <a:xfrm>
            <a:off x="2158552" y="6388767"/>
            <a:ext cx="9902229" cy="204838"/>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29" y="1841613"/>
            <a:ext cx="11235845" cy="4351338"/>
          </a:xfrm>
        </p:spPr>
        <p:txBody>
          <a:bodyPr>
            <a:normAutofit/>
          </a:bodyPr>
          <a:lstStyle/>
          <a:p>
            <a:pPr marL="0" indent="0" algn="just">
              <a:buNone/>
            </a:pPr>
            <a:r>
              <a:rPr lang="en-US" dirty="0">
                <a:solidFill>
                  <a:srgbClr val="FF0000"/>
                </a:solidFill>
              </a:rPr>
              <a:t>3.1  The PESTEL </a:t>
            </a:r>
            <a:r>
              <a:rPr lang="en-US" dirty="0" smtClean="0">
                <a:solidFill>
                  <a:srgbClr val="FF0000"/>
                </a:solidFill>
              </a:rPr>
              <a:t>Framework</a:t>
            </a:r>
            <a:r>
              <a:rPr lang="ar-SA" dirty="0" smtClean="0">
                <a:solidFill>
                  <a:srgbClr val="FF0000"/>
                </a:solidFill>
              </a:rPr>
              <a:t> </a:t>
            </a:r>
            <a:r>
              <a:rPr lang="en-US" dirty="0" smtClean="0"/>
              <a:t>(- Political Factors - Economic Factors- Sociocultural Factors -Technological Factors - Ecological Factors- Legal </a:t>
            </a:r>
            <a:r>
              <a:rPr lang="en-US" dirty="0"/>
              <a:t>Factors</a:t>
            </a:r>
            <a:r>
              <a:rPr lang="en-US" dirty="0" smtClean="0"/>
              <a:t>).</a:t>
            </a:r>
            <a:endParaRPr lang="en-US" dirty="0"/>
          </a:p>
          <a:p>
            <a:pPr marL="0" indent="0" algn="just">
              <a:buNone/>
            </a:pPr>
            <a:r>
              <a:rPr lang="en-US" dirty="0" smtClean="0">
                <a:solidFill>
                  <a:srgbClr val="FF0000"/>
                </a:solidFill>
              </a:rPr>
              <a:t>3.2  </a:t>
            </a:r>
            <a:r>
              <a:rPr lang="en-US" dirty="0">
                <a:solidFill>
                  <a:srgbClr val="FF0000"/>
                </a:solidFill>
              </a:rPr>
              <a:t>Industry Structure and Firm Strategy: The Five </a:t>
            </a:r>
            <a:r>
              <a:rPr lang="en-US" dirty="0" smtClean="0">
                <a:solidFill>
                  <a:srgbClr val="FF0000"/>
                </a:solidFill>
              </a:rPr>
              <a:t>Forces </a:t>
            </a:r>
            <a:r>
              <a:rPr lang="en-US" dirty="0">
                <a:solidFill>
                  <a:srgbClr val="FF0000"/>
                </a:solidFill>
              </a:rPr>
              <a:t>Model; </a:t>
            </a:r>
            <a:r>
              <a:rPr lang="en-US" dirty="0" smtClean="0"/>
              <a:t>(- Competition </a:t>
            </a:r>
            <a:r>
              <a:rPr lang="en-US" dirty="0"/>
              <a:t>in the Five Forces </a:t>
            </a:r>
            <a:r>
              <a:rPr lang="en-US" dirty="0" smtClean="0"/>
              <a:t>Model -The </a:t>
            </a:r>
            <a:r>
              <a:rPr lang="en-US" dirty="0"/>
              <a:t>Threat of </a:t>
            </a:r>
            <a:r>
              <a:rPr lang="en-US" dirty="0" smtClean="0"/>
              <a:t>Entry -The </a:t>
            </a:r>
            <a:r>
              <a:rPr lang="en-US" dirty="0"/>
              <a:t>Power of </a:t>
            </a:r>
            <a:r>
              <a:rPr lang="en-US" dirty="0" smtClean="0"/>
              <a:t>Suppliers -The </a:t>
            </a:r>
            <a:r>
              <a:rPr lang="en-US" dirty="0"/>
              <a:t>Power of </a:t>
            </a:r>
            <a:r>
              <a:rPr lang="en-US" dirty="0" smtClean="0"/>
              <a:t>Buyers -The </a:t>
            </a:r>
            <a:r>
              <a:rPr lang="en-US" dirty="0"/>
              <a:t>Threat of </a:t>
            </a:r>
            <a:r>
              <a:rPr lang="en-US" dirty="0" smtClean="0"/>
              <a:t>Substitutes -Rivalry </a:t>
            </a:r>
            <a:r>
              <a:rPr lang="en-US" dirty="0"/>
              <a:t>among Existing </a:t>
            </a:r>
            <a:r>
              <a:rPr lang="en-US" dirty="0" smtClean="0"/>
              <a:t>Competitors -A Sixth Force: The Strategic Role of Complements).</a:t>
            </a:r>
            <a:endParaRPr lang="en-US" dirty="0"/>
          </a:p>
          <a:p>
            <a:pPr marL="0" indent="0" algn="just">
              <a:buNone/>
            </a:pPr>
            <a:r>
              <a:rPr lang="en-US" dirty="0" smtClean="0">
                <a:solidFill>
                  <a:srgbClr val="FF0000"/>
                </a:solidFill>
              </a:rPr>
              <a:t>3.3  </a:t>
            </a:r>
            <a:r>
              <a:rPr lang="en-US" dirty="0">
                <a:solidFill>
                  <a:srgbClr val="FF0000"/>
                </a:solidFill>
              </a:rPr>
              <a:t>Changes over Time: Industry </a:t>
            </a:r>
            <a:r>
              <a:rPr lang="en-US" dirty="0" smtClean="0">
                <a:solidFill>
                  <a:srgbClr val="FF0000"/>
                </a:solidFill>
              </a:rPr>
              <a:t>Dynamics.</a:t>
            </a:r>
            <a:endParaRPr lang="en-US" dirty="0">
              <a:solidFill>
                <a:srgbClr val="FF0000"/>
              </a:solidFill>
            </a:endParaRPr>
          </a:p>
          <a:p>
            <a:pPr marL="0" indent="0" algn="just">
              <a:buNone/>
            </a:pPr>
            <a:r>
              <a:rPr lang="en-US" dirty="0">
                <a:solidFill>
                  <a:srgbClr val="FF0000"/>
                </a:solidFill>
              </a:rPr>
              <a:t>3.4  Performance Differences within the Same </a:t>
            </a:r>
            <a:r>
              <a:rPr lang="en-US" dirty="0" smtClean="0">
                <a:solidFill>
                  <a:srgbClr val="FF0000"/>
                </a:solidFill>
              </a:rPr>
              <a:t>Industry</a:t>
            </a:r>
            <a:r>
              <a:rPr lang="en-US" dirty="0">
                <a:solidFill>
                  <a:srgbClr val="FF0000"/>
                </a:solidFill>
              </a:rPr>
              <a:t>: Strategic Groups; </a:t>
            </a:r>
            <a:r>
              <a:rPr lang="en-US" dirty="0" smtClean="0"/>
              <a:t>(-The </a:t>
            </a:r>
            <a:r>
              <a:rPr lang="en-US" dirty="0"/>
              <a:t>Strategic Group </a:t>
            </a:r>
            <a:r>
              <a:rPr lang="en-US" dirty="0" smtClean="0"/>
              <a:t>Model -Mobility </a:t>
            </a:r>
            <a:r>
              <a:rPr lang="en-US" dirty="0"/>
              <a:t>Barriers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268726" cy="1610200"/>
          </a:xfrm>
          <a:prstGeom prst="rect">
            <a:avLst/>
          </a:prstGeom>
        </p:spPr>
      </p:pic>
      <p:sp>
        <p:nvSpPr>
          <p:cNvPr id="5" name="Rectangle 4"/>
          <p:cNvSpPr/>
          <p:nvPr/>
        </p:nvSpPr>
        <p:spPr>
          <a:xfrm>
            <a:off x="93706" y="377397"/>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69085" y="481934"/>
            <a:ext cx="6288065" cy="646331"/>
          </a:xfrm>
          <a:prstGeom prst="rect">
            <a:avLst/>
          </a:prstGeom>
        </p:spPr>
        <p:txBody>
          <a:bodyPr wrap="square">
            <a:spAutoFit/>
          </a:bodyPr>
          <a:lstStyle/>
          <a:p>
            <a:r>
              <a:rPr lang="en-US" sz="3600" dirty="0" smtClean="0">
                <a:solidFill>
                  <a:srgbClr val="FFFF00"/>
                </a:solidFill>
              </a:rPr>
              <a:t>Lecture </a:t>
            </a:r>
            <a:r>
              <a:rPr lang="en-US" sz="3600" dirty="0">
                <a:solidFill>
                  <a:srgbClr val="FFFF00"/>
                </a:solidFill>
              </a:rPr>
              <a:t>Outline</a:t>
            </a:r>
          </a:p>
        </p:txBody>
      </p:sp>
      <p:pic>
        <p:nvPicPr>
          <p:cNvPr id="7" name="Picture 6"/>
          <p:cNvPicPr>
            <a:picLocks noChangeAspect="1"/>
          </p:cNvPicPr>
          <p:nvPr/>
        </p:nvPicPr>
        <p:blipFill>
          <a:blip r:embed="rId3"/>
          <a:stretch>
            <a:fillRect/>
          </a:stretch>
        </p:blipFill>
        <p:spPr>
          <a:xfrm>
            <a:off x="2289771" y="64243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2610707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268726" cy="1610200"/>
          </a:xfrm>
          <a:prstGeom prst="rect">
            <a:avLst/>
          </a:prstGeom>
        </p:spPr>
      </p:pic>
      <p:sp>
        <p:nvSpPr>
          <p:cNvPr id="7" name="TextBox 6"/>
          <p:cNvSpPr txBox="1"/>
          <p:nvPr/>
        </p:nvSpPr>
        <p:spPr>
          <a:xfrm>
            <a:off x="2650377" y="543490"/>
            <a:ext cx="6355837"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Learning Objectives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662025" y="1844641"/>
            <a:ext cx="10879239" cy="3416320"/>
          </a:xfrm>
          <a:prstGeom prst="rect">
            <a:avLst/>
          </a:prstGeom>
        </p:spPr>
        <p:txBody>
          <a:bodyPr wrap="square">
            <a:spAutoFit/>
          </a:bodyPr>
          <a:lstStyle/>
          <a:p>
            <a:pPr algn="just"/>
            <a:r>
              <a:rPr lang="en-US" sz="2400" dirty="0"/>
              <a:t>1. Generate a PESTEL analysis to evaluate the impact of external factors on the firm.</a:t>
            </a:r>
          </a:p>
          <a:p>
            <a:pPr algn="just"/>
            <a:r>
              <a:rPr lang="en-US" sz="2400" dirty="0"/>
              <a:t>2. Apply Porter’s five competitive forces to explain the profit potential of different industries.</a:t>
            </a:r>
          </a:p>
          <a:p>
            <a:pPr algn="just"/>
            <a:r>
              <a:rPr lang="en-US" sz="2400" dirty="0"/>
              <a:t>3. Explain how competitive industry structure shapes rivalry </a:t>
            </a:r>
            <a:r>
              <a:rPr lang="en-US" sz="2400" dirty="0" smtClean="0"/>
              <a:t>among competitors</a:t>
            </a:r>
            <a:r>
              <a:rPr lang="en-US" sz="2400" dirty="0"/>
              <a:t>.</a:t>
            </a:r>
          </a:p>
          <a:p>
            <a:pPr algn="just"/>
            <a:r>
              <a:rPr lang="en-US" sz="2400" dirty="0"/>
              <a:t>4. Describe the strategic role of complements in creating positive-sum </a:t>
            </a:r>
            <a:r>
              <a:rPr lang="en-US" sz="2400" dirty="0" smtClean="0"/>
              <a:t>co-opetition</a:t>
            </a:r>
            <a:r>
              <a:rPr lang="en-US" sz="2400" dirty="0"/>
              <a:t>.</a:t>
            </a:r>
          </a:p>
          <a:p>
            <a:pPr algn="just"/>
            <a:r>
              <a:rPr lang="en-US" sz="2400" dirty="0"/>
              <a:t>5. Appraise the role of industry dynamics and industry convergence </a:t>
            </a:r>
            <a:r>
              <a:rPr lang="en-US" sz="2400" dirty="0" smtClean="0"/>
              <a:t>in shaping </a:t>
            </a:r>
            <a:r>
              <a:rPr lang="en-US" sz="2400" dirty="0"/>
              <a:t>the firm’s external environment.</a:t>
            </a:r>
          </a:p>
          <a:p>
            <a:pPr algn="just"/>
            <a:r>
              <a:rPr lang="en-US" sz="2400" dirty="0"/>
              <a:t>6. Generate a strategic group model to reveal performance differences between clusters of firms in the same industry.</a:t>
            </a:r>
          </a:p>
        </p:txBody>
      </p:sp>
      <p:sp>
        <p:nvSpPr>
          <p:cNvPr id="10" name="Rectangle 9"/>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883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6028" y="606500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sp>
        <p:nvSpPr>
          <p:cNvPr id="5" name="Rectangle 4"/>
          <p:cNvSpPr/>
          <p:nvPr/>
        </p:nvSpPr>
        <p:spPr>
          <a:xfrm>
            <a:off x="651740" y="1616518"/>
            <a:ext cx="11288380" cy="3970318"/>
          </a:xfrm>
          <a:prstGeom prst="rect">
            <a:avLst/>
          </a:prstGeom>
        </p:spPr>
        <p:txBody>
          <a:bodyPr wrap="square">
            <a:spAutoFit/>
          </a:bodyPr>
          <a:lstStyle/>
          <a:p>
            <a:pPr algn="justLow"/>
            <a:r>
              <a:rPr lang="en-US" sz="2800" b="1" dirty="0" smtClean="0">
                <a:solidFill>
                  <a:srgbClr val="FF0000"/>
                </a:solidFill>
              </a:rPr>
              <a:t>3.1. The PESTEL Framework</a:t>
            </a:r>
            <a:endParaRPr lang="en-US" sz="2800" b="1" dirty="0">
              <a:solidFill>
                <a:srgbClr val="FF0000"/>
              </a:solidFill>
            </a:endParaRPr>
          </a:p>
          <a:p>
            <a:pPr algn="justLow"/>
            <a:r>
              <a:rPr lang="en-US" sz="2800" dirty="0"/>
              <a:t>A firm’s external environment consists of all the factors that can affect its potential to gain and sustain a competitive advantage. By analyzing the factors in the external environment, managers can mitigate threats and leverage opportunities. One common approach to </a:t>
            </a:r>
            <a:r>
              <a:rPr lang="en-US" sz="2800" dirty="0" smtClean="0"/>
              <a:t>understanding </a:t>
            </a:r>
            <a:r>
              <a:rPr lang="en-US" sz="2800" dirty="0"/>
              <a:t>how external factors impinge upon a firm is to consider the source or proximity of these factors. </a:t>
            </a:r>
            <a:r>
              <a:rPr lang="en-US" sz="2800" dirty="0">
                <a:solidFill>
                  <a:srgbClr val="FF0000"/>
                </a:solidFill>
              </a:rPr>
              <a:t>For example</a:t>
            </a:r>
            <a:r>
              <a:rPr lang="en-US" sz="2800" dirty="0"/>
              <a:t>, </a:t>
            </a:r>
            <a:r>
              <a:rPr lang="en-US" sz="2800" dirty="0">
                <a:solidFill>
                  <a:srgbClr val="FF0000"/>
                </a:solidFill>
              </a:rPr>
              <a:t>external factors in the firm’s general </a:t>
            </a:r>
            <a:r>
              <a:rPr lang="en-US" sz="2800" dirty="0" smtClean="0">
                <a:solidFill>
                  <a:srgbClr val="FF0000"/>
                </a:solidFill>
              </a:rPr>
              <a:t>environment </a:t>
            </a:r>
            <a:r>
              <a:rPr lang="en-US" sz="2800" dirty="0" smtClean="0"/>
              <a:t>are </a:t>
            </a:r>
            <a:r>
              <a:rPr lang="en-US" sz="2800" dirty="0"/>
              <a:t>ones that </a:t>
            </a:r>
            <a:r>
              <a:rPr lang="en-US" sz="2800" dirty="0" smtClean="0"/>
              <a:t>managers </a:t>
            </a:r>
            <a:r>
              <a:rPr lang="en-US" sz="2800" dirty="0"/>
              <a:t>have little direct influence over, such as macroeconomic factors (e.g., interest or currency exchange rates).</a:t>
            </a:r>
          </a:p>
        </p:txBody>
      </p:sp>
      <p:sp>
        <p:nvSpPr>
          <p:cNvPr id="12" name="Rectangle 11"/>
          <p:cNvSpPr/>
          <p:nvPr/>
        </p:nvSpPr>
        <p:spPr>
          <a:xfrm>
            <a:off x="-131763" y="339819"/>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5882" y="1990578"/>
            <a:ext cx="10515600" cy="4351338"/>
          </a:xfrm>
        </p:spPr>
        <p:txBody>
          <a:bodyPr>
            <a:normAutofit/>
          </a:bodyPr>
          <a:lstStyle/>
          <a:p>
            <a:pPr marL="0" indent="0" algn="just">
              <a:buNone/>
            </a:pPr>
            <a:r>
              <a:rPr lang="en-US" dirty="0"/>
              <a:t>In contrast, </a:t>
            </a:r>
            <a:r>
              <a:rPr lang="en-US" dirty="0">
                <a:solidFill>
                  <a:srgbClr val="FF0000"/>
                </a:solidFill>
              </a:rPr>
              <a:t>external factors in the firm’s task </a:t>
            </a:r>
            <a:r>
              <a:rPr lang="en-US" dirty="0" smtClean="0">
                <a:solidFill>
                  <a:srgbClr val="FF0000"/>
                </a:solidFill>
              </a:rPr>
              <a:t>environment </a:t>
            </a:r>
            <a:r>
              <a:rPr lang="en-US" dirty="0" smtClean="0"/>
              <a:t>are ones </a:t>
            </a:r>
            <a:r>
              <a:rPr lang="en-US" dirty="0"/>
              <a:t>that managers do have some influence over, such as the composition of their strategic </a:t>
            </a:r>
            <a:r>
              <a:rPr lang="en-US" dirty="0" smtClean="0"/>
              <a:t>groups </a:t>
            </a:r>
            <a:r>
              <a:rPr lang="en-US" dirty="0"/>
              <a:t>(a set of close rivals) or the structure of the </a:t>
            </a:r>
            <a:r>
              <a:rPr lang="en-US" dirty="0" smtClean="0"/>
              <a:t>industry. We </a:t>
            </a:r>
            <a:r>
              <a:rPr lang="en-US" dirty="0"/>
              <a:t>will now look at each of </a:t>
            </a:r>
            <a:r>
              <a:rPr lang="en-US" dirty="0" smtClean="0"/>
              <a:t>these </a:t>
            </a:r>
            <a:r>
              <a:rPr lang="en-US" dirty="0"/>
              <a:t>environmental layers in detail, moving from a firm’s general environment to its task </a:t>
            </a:r>
            <a:r>
              <a:rPr lang="en-US" dirty="0" smtClean="0"/>
              <a:t>environment</a:t>
            </a:r>
            <a:r>
              <a:rPr lang="en-US" dirty="0"/>
              <a:t>. Following along in Exhibit 3.1, we will be working from the </a:t>
            </a:r>
            <a:r>
              <a:rPr lang="en-US" dirty="0" smtClean="0"/>
              <a:t>out erring </a:t>
            </a:r>
            <a:r>
              <a:rPr lang="en-US" dirty="0"/>
              <a:t>to the </a:t>
            </a:r>
            <a:r>
              <a:rPr lang="en-US" dirty="0" smtClean="0"/>
              <a:t>in erring.</a:t>
            </a:r>
            <a:endParaRPr lang="en-US" dirty="0"/>
          </a:p>
          <a:p>
            <a:pPr marL="0" indent="0" algn="just">
              <a:buNone/>
            </a:pPr>
            <a:endParaRPr lang="en-US" dirty="0"/>
          </a:p>
        </p:txBody>
      </p:sp>
      <p:pic>
        <p:nvPicPr>
          <p:cNvPr id="5" name="Picture 4"/>
          <p:cNvPicPr>
            <a:picLocks noChangeAspect="1"/>
          </p:cNvPicPr>
          <p:nvPr/>
        </p:nvPicPr>
        <p:blipFill>
          <a:blip r:embed="rId2"/>
          <a:stretch>
            <a:fillRect/>
          </a:stretch>
        </p:blipFill>
        <p:spPr>
          <a:xfrm>
            <a:off x="137786" y="0"/>
            <a:ext cx="11022904" cy="1610200"/>
          </a:xfrm>
          <a:prstGeom prst="rect">
            <a:avLst/>
          </a:prstGeom>
        </p:spPr>
      </p:pic>
      <p:sp>
        <p:nvSpPr>
          <p:cNvPr id="4" name="Rectangle 3"/>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828" y="5974296"/>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97254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1728592" y="1827740"/>
            <a:ext cx="8624582" cy="4825696"/>
          </a:xfrm>
          <a:prstGeom prst="rect">
            <a:avLst/>
          </a:prstGeom>
        </p:spPr>
      </p:pic>
      <p:pic>
        <p:nvPicPr>
          <p:cNvPr id="4" name="Picture 3"/>
          <p:cNvPicPr>
            <a:picLocks noChangeAspect="1"/>
          </p:cNvPicPr>
          <p:nvPr/>
        </p:nvPicPr>
        <p:blipFill>
          <a:blip r:embed="rId3"/>
          <a:stretch>
            <a:fillRect/>
          </a:stretch>
        </p:blipFill>
        <p:spPr>
          <a:xfrm>
            <a:off x="100208" y="212942"/>
            <a:ext cx="11749414" cy="1447362"/>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3131345" y="549654"/>
            <a:ext cx="895430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4"/>
          <a:stretch>
            <a:fillRect/>
          </a:stretch>
        </p:blipFill>
        <p:spPr>
          <a:xfrm>
            <a:off x="1333828" y="6551017"/>
            <a:ext cx="9902229" cy="204838"/>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25416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The </a:t>
            </a:r>
            <a:r>
              <a:rPr lang="en-US" b="1" dirty="0"/>
              <a:t>PESTEL </a:t>
            </a:r>
            <a:r>
              <a:rPr lang="en-US" b="1" dirty="0" smtClean="0"/>
              <a:t>model </a:t>
            </a:r>
            <a:r>
              <a:rPr lang="en-US" dirty="0" smtClean="0"/>
              <a:t>groups </a:t>
            </a:r>
            <a:r>
              <a:rPr lang="en-US" dirty="0"/>
              <a:t>the factors in the firm’s general environment into six </a:t>
            </a:r>
            <a:r>
              <a:rPr lang="en-US" dirty="0" smtClean="0"/>
              <a:t>segments</a:t>
            </a:r>
            <a:r>
              <a:rPr lang="en-US" dirty="0"/>
              <a:t>:</a:t>
            </a:r>
          </a:p>
          <a:p>
            <a:pPr marL="0" indent="0">
              <a:buNone/>
            </a:pPr>
            <a:r>
              <a:rPr lang="en-US" dirty="0"/>
              <a:t>■  Political</a:t>
            </a:r>
          </a:p>
          <a:p>
            <a:pPr marL="0" indent="0">
              <a:buNone/>
            </a:pPr>
            <a:r>
              <a:rPr lang="en-US" dirty="0"/>
              <a:t>■  Economic</a:t>
            </a:r>
          </a:p>
          <a:p>
            <a:pPr marL="0" indent="0">
              <a:buNone/>
            </a:pPr>
            <a:r>
              <a:rPr lang="en-US" dirty="0"/>
              <a:t>■  Sociocultural</a:t>
            </a:r>
          </a:p>
          <a:p>
            <a:pPr marL="0" indent="0">
              <a:buNone/>
            </a:pPr>
            <a:r>
              <a:rPr lang="en-US" dirty="0"/>
              <a:t>■  </a:t>
            </a:r>
            <a:r>
              <a:rPr lang="en-US" dirty="0" smtClean="0"/>
              <a:t>Technological</a:t>
            </a:r>
          </a:p>
          <a:p>
            <a:pPr marL="0" indent="0">
              <a:buNone/>
            </a:pPr>
            <a:r>
              <a:rPr lang="en-US" dirty="0"/>
              <a:t>■  Ecological</a:t>
            </a:r>
          </a:p>
          <a:p>
            <a:pPr marL="0" indent="0">
              <a:buNone/>
            </a:pPr>
            <a:r>
              <a:rPr lang="en-US" dirty="0"/>
              <a:t>■  Legal</a:t>
            </a:r>
          </a:p>
        </p:txBody>
      </p:sp>
      <p:pic>
        <p:nvPicPr>
          <p:cNvPr id="4" name="Picture 3"/>
          <p:cNvPicPr>
            <a:picLocks noChangeAspect="1"/>
          </p:cNvPicPr>
          <p:nvPr/>
        </p:nvPicPr>
        <p:blipFill>
          <a:blip r:embed="rId2"/>
          <a:stretch>
            <a:fillRect/>
          </a:stretch>
        </p:blipFill>
        <p:spPr>
          <a:xfrm>
            <a:off x="0" y="0"/>
            <a:ext cx="12192000"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3058155" y="521521"/>
            <a:ext cx="887915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p>
          <a:p>
            <a:r>
              <a:rPr lang="en-US" sz="2400" b="1" dirty="0" smtClean="0">
                <a:solidFill>
                  <a:srgbClr val="FFFF00"/>
                </a:solidFill>
                <a:latin typeface="Tajawal Medium" panose="00000600000000000000" pitchFamily="2" charset="-78"/>
                <a:cs typeface="Tajawal Medium" panose="00000600000000000000" pitchFamily="2" charset="-78"/>
              </a:rPr>
              <a:t> </a:t>
            </a:r>
            <a:r>
              <a:rPr lang="en-US" sz="2400" b="1" dirty="0">
                <a:solidFill>
                  <a:srgbClr val="FFFF00"/>
                </a:solidFill>
                <a:latin typeface="Tajawal Medium" panose="00000600000000000000" pitchFamily="2" charset="-78"/>
                <a:cs typeface="Tajawal Medium" panose="00000600000000000000" pitchFamily="2" charset="-78"/>
              </a:rPr>
              <a:t>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601544" y="6487863"/>
            <a:ext cx="9902229" cy="204838"/>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71458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political Factors:</a:t>
            </a:r>
            <a:endParaRPr lang="en-US" b="1" dirty="0">
              <a:solidFill>
                <a:srgbClr val="FF0000"/>
              </a:solidFill>
            </a:endParaRPr>
          </a:p>
          <a:p>
            <a:pPr marL="0" indent="0" algn="just">
              <a:buNone/>
            </a:pPr>
            <a:r>
              <a:rPr lang="en-US" dirty="0"/>
              <a:t>Political </a:t>
            </a:r>
            <a:r>
              <a:rPr lang="en-US" dirty="0" smtClean="0"/>
              <a:t>factors result </a:t>
            </a:r>
            <a:r>
              <a:rPr lang="en-US" dirty="0"/>
              <a:t>from the processes and actions of government bodies that can </a:t>
            </a:r>
            <a:r>
              <a:rPr lang="en-US" dirty="0" smtClean="0"/>
              <a:t>influence </a:t>
            </a:r>
            <a:r>
              <a:rPr lang="en-US" dirty="0"/>
              <a:t>the decisions and behavior of </a:t>
            </a:r>
            <a:r>
              <a:rPr lang="en-US" dirty="0" smtClean="0"/>
              <a:t>firms. While </a:t>
            </a:r>
            <a:r>
              <a:rPr lang="en-US" dirty="0"/>
              <a:t>political factors are located in the firm’s general environment, where firms </a:t>
            </a:r>
            <a:r>
              <a:rPr lang="en-US" dirty="0" smtClean="0"/>
              <a:t>traditionally wield </a:t>
            </a:r>
            <a:r>
              <a:rPr lang="en-US" dirty="0"/>
              <a:t>little influence, companies nevertheless increasingly work to shape and </a:t>
            </a:r>
            <a:r>
              <a:rPr lang="en-US" dirty="0" smtClean="0"/>
              <a:t>influence </a:t>
            </a:r>
            <a:r>
              <a:rPr lang="en-US" dirty="0"/>
              <a:t>this realm. They do so by applying nonmarket strategies—that is, through </a:t>
            </a:r>
            <a:r>
              <a:rPr lang="en-US" dirty="0" smtClean="0"/>
              <a:t>lobbying</a:t>
            </a:r>
            <a:r>
              <a:rPr lang="en-US" dirty="0"/>
              <a:t>, public relations, contributions, litigation, and so on, in ways that are favorable to </a:t>
            </a:r>
            <a:r>
              <a:rPr lang="en-US" dirty="0" smtClean="0"/>
              <a:t>the </a:t>
            </a:r>
            <a:r>
              <a:rPr lang="en-US" dirty="0"/>
              <a:t>firm.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406134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Economic Factors:</a:t>
            </a:r>
          </a:p>
          <a:p>
            <a:pPr marL="0" indent="0" algn="just">
              <a:buNone/>
            </a:pPr>
            <a:r>
              <a:rPr lang="en-US" dirty="0"/>
              <a:t>Economic factors in a firm’s external environment are largely macroeconomic, affecting  economy-wide phenomena. Managers need to consider how the following five macro-economic factors can affect firm strategy:</a:t>
            </a:r>
          </a:p>
          <a:p>
            <a:pPr marL="0" indent="0" algn="just">
              <a:buNone/>
            </a:pPr>
            <a:r>
              <a:rPr lang="en-US" dirty="0"/>
              <a:t>■  Growth rates.</a:t>
            </a:r>
          </a:p>
          <a:p>
            <a:pPr marL="0" indent="0" algn="just">
              <a:buNone/>
            </a:pPr>
            <a:r>
              <a:rPr lang="en-US" dirty="0"/>
              <a:t>■  Levels of employment.</a:t>
            </a:r>
          </a:p>
          <a:p>
            <a:pPr marL="0" indent="0" algn="just">
              <a:buNone/>
            </a:pPr>
            <a:r>
              <a:rPr lang="en-US" dirty="0"/>
              <a:t>■  Interest rates.</a:t>
            </a:r>
          </a:p>
          <a:p>
            <a:pPr marL="0" indent="0" algn="just">
              <a:buNone/>
            </a:pPr>
            <a:r>
              <a:rPr lang="en-US" dirty="0"/>
              <a:t>■  Price stability (inflation and deflation).</a:t>
            </a:r>
          </a:p>
          <a:p>
            <a:pPr marL="0" indent="0" algn="just">
              <a:buNone/>
            </a:pPr>
            <a:r>
              <a:rPr lang="en-US" dirty="0"/>
              <a:t>■  Currency exchange rates.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450285"/>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952901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4"/>
            <a:ext cx="10773427" cy="4738013"/>
          </a:xfrm>
        </p:spPr>
        <p:txBody>
          <a:bodyPr>
            <a:noAutofit/>
          </a:bodyPr>
          <a:lstStyle/>
          <a:p>
            <a:pPr marL="0" indent="0" algn="just">
              <a:buNone/>
            </a:pPr>
            <a:r>
              <a:rPr lang="en-US" dirty="0" smtClean="0">
                <a:solidFill>
                  <a:srgbClr val="FF0000"/>
                </a:solidFill>
              </a:rPr>
              <a:t>Growth rates.  </a:t>
            </a:r>
            <a:r>
              <a:rPr lang="en-US" dirty="0"/>
              <a:t>The overall economic growth </a:t>
            </a:r>
            <a:r>
              <a:rPr lang="en-US" dirty="0" smtClean="0"/>
              <a:t>rate is </a:t>
            </a:r>
            <a:r>
              <a:rPr lang="en-US" dirty="0"/>
              <a:t>a measure of the change in the </a:t>
            </a:r>
            <a:r>
              <a:rPr lang="en-US" dirty="0" smtClean="0"/>
              <a:t>amount </a:t>
            </a:r>
            <a:r>
              <a:rPr lang="en-US" dirty="0"/>
              <a:t>of goods and services produced by a nation’s economy. Strategists look to the real </a:t>
            </a:r>
            <a:r>
              <a:rPr lang="en-US" dirty="0" smtClean="0"/>
              <a:t>growth rate, which </a:t>
            </a:r>
            <a:r>
              <a:rPr lang="en-US" dirty="0"/>
              <a:t>adjusts for inflation. This real growth rate indicates the current </a:t>
            </a:r>
            <a:r>
              <a:rPr lang="en-US" dirty="0" smtClean="0"/>
              <a:t>business </a:t>
            </a:r>
            <a:r>
              <a:rPr lang="en-US" dirty="0"/>
              <a:t>cycle of the economy—that is, whether business activity is expanding or contracting.</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551440" y="6358799"/>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99137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levels of Employment</a:t>
            </a:r>
            <a:r>
              <a:rPr lang="en-US" dirty="0" smtClean="0"/>
              <a:t>.  </a:t>
            </a:r>
            <a:r>
              <a:rPr lang="en-US" dirty="0"/>
              <a:t>Growth rates directly affect the level of </a:t>
            </a:r>
            <a:r>
              <a:rPr lang="en-US" dirty="0" smtClean="0"/>
              <a:t>employment. In </a:t>
            </a:r>
            <a:r>
              <a:rPr lang="en-US" dirty="0"/>
              <a:t>boom </a:t>
            </a:r>
            <a:r>
              <a:rPr lang="en-US" dirty="0" smtClean="0"/>
              <a:t>times</a:t>
            </a:r>
            <a:r>
              <a:rPr lang="en-US" dirty="0"/>
              <a:t>, unemployment tends to be low, and skilled human capital becomes a scarce and </a:t>
            </a:r>
            <a:r>
              <a:rPr lang="en-US" dirty="0" smtClean="0"/>
              <a:t>more </a:t>
            </a:r>
            <a:r>
              <a:rPr lang="en-US" dirty="0"/>
              <a:t>expensive resource. In economic downturns, unemployment rises. As more people </a:t>
            </a:r>
            <a:r>
              <a:rPr lang="en-US" dirty="0" smtClean="0"/>
              <a:t>search </a:t>
            </a:r>
            <a:r>
              <a:rPr lang="en-US" dirty="0"/>
              <a:t>for employment, skilled human capital is more abundant and </a:t>
            </a:r>
            <a:r>
              <a:rPr lang="en-US" dirty="0" smtClean="0"/>
              <a:t>wages usually </a:t>
            </a:r>
            <a:r>
              <a:rPr lang="en-US" dirty="0"/>
              <a:t>fall.</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97111" y="6292180"/>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99734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dirty="0" smtClean="0">
                <a:solidFill>
                  <a:srgbClr val="FF0000"/>
                </a:solidFill>
              </a:rPr>
              <a:t>Interest rates.  </a:t>
            </a:r>
            <a:r>
              <a:rPr lang="en-US" dirty="0"/>
              <a:t>Another key macroeconomic variable for managers to track is real </a:t>
            </a:r>
            <a:r>
              <a:rPr lang="en-US" dirty="0" smtClean="0"/>
              <a:t>interest </a:t>
            </a:r>
            <a:r>
              <a:rPr lang="en-US" dirty="0"/>
              <a:t>rates—the amount that creditors are paid for use of their money and the amount </a:t>
            </a:r>
            <a:r>
              <a:rPr lang="en-US" dirty="0" smtClean="0"/>
              <a:t>that </a:t>
            </a:r>
            <a:r>
              <a:rPr lang="en-US" dirty="0"/>
              <a:t>debtors pay for that use, adjusted for inflation</a:t>
            </a:r>
            <a:r>
              <a:rPr lang="en-US" dirty="0" smtClean="0"/>
              <a:t>.</a:t>
            </a:r>
          </a:p>
          <a:p>
            <a:pPr marL="0" indent="0" algn="just">
              <a:buNone/>
            </a:pPr>
            <a:r>
              <a:rPr lang="en-US" dirty="0" smtClean="0">
                <a:solidFill>
                  <a:srgbClr val="FF0000"/>
                </a:solidFill>
              </a:rPr>
              <a:t>price Stability.  </a:t>
            </a:r>
            <a:r>
              <a:rPr lang="en-US" dirty="0"/>
              <a:t>Price stability—the lack of change in price levels of goods and </a:t>
            </a:r>
            <a:r>
              <a:rPr lang="en-US" dirty="0" smtClean="0"/>
              <a:t>services—is </a:t>
            </a:r>
            <a:r>
              <a:rPr lang="en-US" dirty="0"/>
              <a:t>rare. Therefore, companies will often have to deal with changing price </a:t>
            </a:r>
            <a:r>
              <a:rPr lang="en-US" dirty="0" smtClean="0"/>
              <a:t>levels</a:t>
            </a:r>
            <a:r>
              <a:rPr lang="en-US" dirty="0"/>
              <a:t>, which is a direct function of the amount of money in any economy</a:t>
            </a:r>
            <a:r>
              <a:rPr lang="en-US" dirty="0" smtClean="0"/>
              <a:t>.</a:t>
            </a:r>
          </a:p>
          <a:p>
            <a:pPr marL="0" indent="0" algn="just">
              <a:buNone/>
            </a:pPr>
            <a:r>
              <a:rPr lang="en-US" dirty="0">
                <a:solidFill>
                  <a:srgbClr val="FF0000"/>
                </a:solidFill>
              </a:rPr>
              <a:t>Currency Exchange rates</a:t>
            </a:r>
            <a:r>
              <a:rPr lang="en-US" dirty="0"/>
              <a:t>.  The currency exchange rate determines how many dollars one must pay for a unit of foreign currency. It is a critical variable for any company that buys or sells products and services across national </a:t>
            </a:r>
            <a:r>
              <a:rPr lang="en-US" dirty="0" smtClean="0"/>
              <a:t>borders.</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97111" y="6445232"/>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1692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Sociocultural Factors:</a:t>
            </a:r>
            <a:endParaRPr lang="en-US" dirty="0">
              <a:solidFill>
                <a:srgbClr val="FF0000"/>
              </a:solidFill>
            </a:endParaRPr>
          </a:p>
          <a:p>
            <a:pPr marL="0" indent="0" algn="just">
              <a:buNone/>
            </a:pPr>
            <a:r>
              <a:rPr lang="en-US" dirty="0"/>
              <a:t>Sociocultural </a:t>
            </a:r>
            <a:r>
              <a:rPr lang="en-US" dirty="0" smtClean="0"/>
              <a:t>factors capture </a:t>
            </a:r>
            <a:r>
              <a:rPr lang="en-US" dirty="0"/>
              <a:t>a society’s cultures, norms, and values. Because </a:t>
            </a:r>
            <a:r>
              <a:rPr lang="en-US" dirty="0" smtClean="0"/>
              <a:t>sociocultural </a:t>
            </a:r>
            <a:r>
              <a:rPr lang="en-US" dirty="0"/>
              <a:t>factors not only are constantly in flux but also differ across groups, managers need to </a:t>
            </a:r>
            <a:r>
              <a:rPr lang="en-US" dirty="0" smtClean="0"/>
              <a:t>closely </a:t>
            </a:r>
            <a:r>
              <a:rPr lang="en-US" dirty="0"/>
              <a:t>monitor such trends and consider the implications for firm strategy. </a:t>
            </a:r>
            <a:r>
              <a:rPr lang="en-US" dirty="0">
                <a:solidFill>
                  <a:srgbClr val="FF0000"/>
                </a:solidFill>
              </a:rPr>
              <a:t>In recent years, </a:t>
            </a:r>
            <a:r>
              <a:rPr lang="en-US" dirty="0" smtClean="0">
                <a:solidFill>
                  <a:srgbClr val="FF0000"/>
                </a:solidFill>
              </a:rPr>
              <a:t>for </a:t>
            </a:r>
            <a:r>
              <a:rPr lang="en-US" dirty="0">
                <a:solidFill>
                  <a:srgbClr val="FF0000"/>
                </a:solidFill>
              </a:rPr>
              <a:t>example</a:t>
            </a:r>
            <a:r>
              <a:rPr lang="en-US" dirty="0"/>
              <a:t>, a growing number of U.S. consumers have become more health </a:t>
            </a:r>
            <a:r>
              <a:rPr lang="en-US" dirty="0" smtClean="0"/>
              <a:t>conscious about </a:t>
            </a:r>
            <a:r>
              <a:rPr lang="en-US" dirty="0"/>
              <a:t>what they eat. This trend led to a boom for businesses such as Chipotle, Subway, and </a:t>
            </a:r>
            <a:r>
              <a:rPr lang="en-US" dirty="0" smtClean="0"/>
              <a:t>Whole </a:t>
            </a:r>
            <a:r>
              <a:rPr lang="en-US" dirty="0"/>
              <a:t>Foods. At the same time, traditional fast-food companies McDonald’s and Burger </a:t>
            </a:r>
            <a:r>
              <a:rPr lang="en-US" dirty="0" smtClean="0"/>
              <a:t>King</a:t>
            </a:r>
            <a:r>
              <a:rPr lang="en-US" dirty="0"/>
              <a:t>, along with grocery chains such as Albertsons and Kroger, have all had to scramble </a:t>
            </a:r>
            <a:r>
              <a:rPr lang="en-US" dirty="0" smtClean="0"/>
              <a:t>to </a:t>
            </a:r>
            <a:r>
              <a:rPr lang="en-US" dirty="0"/>
              <a:t>provide healthier choices in their product offerings.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445232"/>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5655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Technological Factors:</a:t>
            </a:r>
            <a:endParaRPr lang="en-US" dirty="0">
              <a:solidFill>
                <a:srgbClr val="FF0000"/>
              </a:solidFill>
            </a:endParaRPr>
          </a:p>
          <a:p>
            <a:pPr marL="0" indent="0" algn="just">
              <a:buNone/>
            </a:pPr>
            <a:r>
              <a:rPr lang="en-US" dirty="0"/>
              <a:t>Technological </a:t>
            </a:r>
            <a:r>
              <a:rPr lang="en-US" dirty="0" smtClean="0"/>
              <a:t>factors capture </a:t>
            </a:r>
            <a:r>
              <a:rPr lang="en-US" dirty="0"/>
              <a:t>the application of knowledge to create new processes </a:t>
            </a:r>
            <a:r>
              <a:rPr lang="en-US" dirty="0" smtClean="0"/>
              <a:t>and products</a:t>
            </a:r>
            <a:r>
              <a:rPr lang="en-US" dirty="0"/>
              <a:t>. Major innovations in process technology include lean manufacturing, Six Sigma </a:t>
            </a:r>
            <a:r>
              <a:rPr lang="en-US" dirty="0" smtClean="0"/>
              <a:t>quality</a:t>
            </a:r>
            <a:r>
              <a:rPr lang="en-US" dirty="0"/>
              <a:t>, and biotechnology. The nanotechnology revolution, which is just beginning, </a:t>
            </a:r>
            <a:r>
              <a:rPr lang="en-US" dirty="0" smtClean="0"/>
              <a:t>promises </a:t>
            </a:r>
            <a:r>
              <a:rPr lang="en-US" dirty="0"/>
              <a:t>significant upheaval for a vast array of industries ranging from tiny medical devices to </a:t>
            </a:r>
            <a:r>
              <a:rPr lang="en-US" dirty="0" smtClean="0"/>
              <a:t>new-age </a:t>
            </a:r>
            <a:r>
              <a:rPr lang="en-US" dirty="0"/>
              <a:t>materials for earthquake-resistant </a:t>
            </a:r>
            <a:r>
              <a:rPr lang="en-US" dirty="0" smtClean="0"/>
              <a:t>buildings. Recent </a:t>
            </a:r>
            <a:r>
              <a:rPr lang="en-US" dirty="0"/>
              <a:t>product innovations include </a:t>
            </a:r>
            <a:r>
              <a:rPr lang="en-US" dirty="0" smtClean="0"/>
              <a:t>the </a:t>
            </a:r>
            <a:r>
              <a:rPr lang="en-US" dirty="0"/>
              <a:t>smartphone, computer tablets, and high-performing electric cars such as the Tesla </a:t>
            </a:r>
            <a:r>
              <a:rPr lang="en-US" dirty="0" smtClean="0"/>
              <a:t>Model </a:t>
            </a:r>
            <a:r>
              <a:rPr lang="en-US" dirty="0"/>
              <a:t>S. Recent service innovations include social media and online search engines that </a:t>
            </a:r>
            <a:r>
              <a:rPr lang="en-US" dirty="0" smtClean="0"/>
              <a:t>respond </a:t>
            </a:r>
            <a:r>
              <a:rPr lang="en-US" dirty="0"/>
              <a:t>to voice commands.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6894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Ecological Factors:</a:t>
            </a:r>
            <a:endParaRPr lang="en-US" dirty="0">
              <a:solidFill>
                <a:srgbClr val="FF0000"/>
              </a:solidFill>
            </a:endParaRPr>
          </a:p>
          <a:p>
            <a:pPr marL="0" indent="0" algn="just">
              <a:buNone/>
            </a:pPr>
            <a:r>
              <a:rPr lang="en-US" dirty="0"/>
              <a:t>Ecological </a:t>
            </a:r>
            <a:r>
              <a:rPr lang="en-US" dirty="0" smtClean="0"/>
              <a:t>factors involve </a:t>
            </a:r>
            <a:r>
              <a:rPr lang="en-US" dirty="0"/>
              <a:t>broad environmental issues such as the natural environment, </a:t>
            </a:r>
            <a:r>
              <a:rPr lang="en-US" dirty="0" smtClean="0"/>
              <a:t>global </a:t>
            </a:r>
            <a:r>
              <a:rPr lang="en-US" dirty="0"/>
              <a:t>warming, and sustainable economic growth. Organizations and the natural </a:t>
            </a:r>
            <a:r>
              <a:rPr lang="en-US" dirty="0" smtClean="0"/>
              <a:t>environment </a:t>
            </a:r>
            <a:r>
              <a:rPr lang="en-US" dirty="0"/>
              <a:t>coexist in an interdependent relationship. Managing these relationships in a </a:t>
            </a:r>
            <a:r>
              <a:rPr lang="en-US" dirty="0" smtClean="0"/>
              <a:t>responsible </a:t>
            </a:r>
            <a:r>
              <a:rPr lang="en-US" dirty="0"/>
              <a:t>and sustainable way directly influences the continued existence of human societies and </a:t>
            </a:r>
            <a:r>
              <a:rPr lang="en-US" dirty="0" smtClean="0"/>
              <a:t>the </a:t>
            </a:r>
            <a:r>
              <a:rPr lang="en-US" dirty="0"/>
              <a:t>organizations we create. Managers can no longer separate the natural and the business </a:t>
            </a:r>
            <a:r>
              <a:rPr lang="en-US" dirty="0" smtClean="0"/>
              <a:t>worlds</a:t>
            </a:r>
            <a:r>
              <a:rPr lang="en-US" dirty="0"/>
              <a:t>; they are inextricably linked.</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02519"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51664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Legal Factors:</a:t>
            </a:r>
            <a:endParaRPr lang="en-US" dirty="0">
              <a:solidFill>
                <a:srgbClr val="FF0000"/>
              </a:solidFill>
            </a:endParaRPr>
          </a:p>
          <a:p>
            <a:pPr marL="0" indent="0" algn="just">
              <a:buNone/>
            </a:pPr>
            <a:r>
              <a:rPr lang="en-US" dirty="0"/>
              <a:t>Legal </a:t>
            </a:r>
            <a:r>
              <a:rPr lang="en-US" dirty="0" smtClean="0"/>
              <a:t>factors include </a:t>
            </a:r>
            <a:r>
              <a:rPr lang="en-US" dirty="0"/>
              <a:t>the official outcomes of political processes as manifested in laws, </a:t>
            </a:r>
            <a:r>
              <a:rPr lang="en-US" dirty="0" smtClean="0"/>
              <a:t>mandates</a:t>
            </a:r>
            <a:r>
              <a:rPr lang="en-US" dirty="0"/>
              <a:t>, regulations, and court decisions—all of which can have a direct bearing on a </a:t>
            </a:r>
            <a:r>
              <a:rPr lang="en-US" dirty="0" smtClean="0"/>
              <a:t>firm’s </a:t>
            </a:r>
            <a:r>
              <a:rPr lang="en-US" dirty="0"/>
              <a:t>profit potential. In fact, regulatory changes tend to affect entire industries at once. </a:t>
            </a:r>
            <a:r>
              <a:rPr lang="en-US" dirty="0" smtClean="0"/>
              <a:t>Many </a:t>
            </a:r>
            <a:r>
              <a:rPr lang="en-US" dirty="0"/>
              <a:t>industries in the United States have been deregulated over the last few decades, </a:t>
            </a:r>
            <a:r>
              <a:rPr lang="en-US" dirty="0" smtClean="0"/>
              <a:t>including </a:t>
            </a:r>
            <a:r>
              <a:rPr lang="en-US" dirty="0"/>
              <a:t>airlines, telecom, energy, and trucking, among others.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19724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3.2. </a:t>
            </a:r>
            <a:r>
              <a:rPr lang="en-US" b="1" dirty="0">
                <a:solidFill>
                  <a:srgbClr val="FF0000"/>
                </a:solidFill>
              </a:rPr>
              <a:t>Industry Structure and Firm Strategy: </a:t>
            </a:r>
            <a:r>
              <a:rPr lang="en-US" b="1" dirty="0" smtClean="0">
                <a:solidFill>
                  <a:srgbClr val="FF0000"/>
                </a:solidFill>
              </a:rPr>
              <a:t>The </a:t>
            </a:r>
            <a:r>
              <a:rPr lang="en-US" b="1" dirty="0">
                <a:solidFill>
                  <a:srgbClr val="FF0000"/>
                </a:solidFill>
              </a:rPr>
              <a:t>Five Forces </a:t>
            </a:r>
            <a:r>
              <a:rPr lang="en-US" b="1" dirty="0" smtClean="0">
                <a:solidFill>
                  <a:srgbClr val="FF0000"/>
                </a:solidFill>
              </a:rPr>
              <a:t>Model</a:t>
            </a:r>
          </a:p>
          <a:p>
            <a:pPr marL="0" indent="0" algn="just">
              <a:buNone/>
            </a:pPr>
            <a:r>
              <a:rPr lang="en-US" dirty="0"/>
              <a:t>Michael Porter developed the highly influential </a:t>
            </a:r>
            <a:r>
              <a:rPr lang="en-US" b="1" dirty="0"/>
              <a:t>five forces </a:t>
            </a:r>
            <a:r>
              <a:rPr lang="en-US" b="1" dirty="0" smtClean="0"/>
              <a:t>model </a:t>
            </a:r>
            <a:r>
              <a:rPr lang="en-US" dirty="0" smtClean="0"/>
              <a:t>to </a:t>
            </a:r>
            <a:r>
              <a:rPr lang="en-US" dirty="0"/>
              <a:t>help managers </a:t>
            </a:r>
            <a:r>
              <a:rPr lang="en-US" dirty="0" smtClean="0"/>
              <a:t>understand </a:t>
            </a:r>
            <a:r>
              <a:rPr lang="en-US" dirty="0"/>
              <a:t>the profit potential of different industries and how they can position their </a:t>
            </a:r>
            <a:r>
              <a:rPr lang="en-US" dirty="0" smtClean="0"/>
              <a:t>respective </a:t>
            </a:r>
            <a:r>
              <a:rPr lang="en-US" dirty="0"/>
              <a:t>firms to gain and sustain competitive </a:t>
            </a:r>
            <a:r>
              <a:rPr lang="en-US" dirty="0" smtClean="0"/>
              <a:t>advantage. By </a:t>
            </a:r>
            <a:r>
              <a:rPr lang="en-US" dirty="0"/>
              <a:t>combining theory from </a:t>
            </a:r>
            <a:r>
              <a:rPr lang="en-US" dirty="0" smtClean="0"/>
              <a:t>industrial </a:t>
            </a:r>
            <a:r>
              <a:rPr lang="en-US" dirty="0"/>
              <a:t>organization economics with hundreds of detailed case studies, Porter derived </a:t>
            </a:r>
            <a:r>
              <a:rPr lang="en-US" dirty="0" smtClean="0"/>
              <a:t>two </a:t>
            </a:r>
            <a:r>
              <a:rPr lang="en-US" dirty="0"/>
              <a:t>key insights that form the basis of his seminal five forces model</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53652"/>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9246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Rather than defining competition narrowly as the firm’s closest competitors to explain </a:t>
            </a:r>
            <a:r>
              <a:rPr lang="en-US" dirty="0" smtClean="0"/>
              <a:t>and </a:t>
            </a:r>
            <a:r>
              <a:rPr lang="en-US" dirty="0"/>
              <a:t>predict a firm’s performance, competition must be viewed more broadly, to also </a:t>
            </a:r>
            <a:r>
              <a:rPr lang="en-US" dirty="0" smtClean="0"/>
              <a:t>encompass </a:t>
            </a:r>
            <a:r>
              <a:rPr lang="en-US" dirty="0"/>
              <a:t>the other forces in an industry: buyers, suppliers, potential new entry of </a:t>
            </a:r>
            <a:r>
              <a:rPr lang="en-US" dirty="0" smtClean="0"/>
              <a:t>other </a:t>
            </a:r>
            <a:r>
              <a:rPr lang="en-US" dirty="0"/>
              <a:t>firms, and the threat of substitutes.</a:t>
            </a:r>
          </a:p>
          <a:p>
            <a:pPr marL="0" indent="0" algn="just">
              <a:buNone/>
            </a:pPr>
            <a:r>
              <a:rPr lang="en-US" dirty="0"/>
              <a:t>2.  The profit potential of an industry is neither random nor entirely determined by </a:t>
            </a:r>
            <a:r>
              <a:rPr lang="en-US" dirty="0" smtClean="0"/>
              <a:t>industry-specific </a:t>
            </a:r>
            <a:r>
              <a:rPr lang="en-US" dirty="0"/>
              <a:t>factors. Rather, </a:t>
            </a:r>
            <a:r>
              <a:rPr lang="en-US" dirty="0">
                <a:solidFill>
                  <a:srgbClr val="FF0000"/>
                </a:solidFill>
              </a:rPr>
              <a:t>it is a function of the five </a:t>
            </a:r>
            <a:r>
              <a:rPr lang="en-US" dirty="0"/>
              <a:t>forces that shape </a:t>
            </a:r>
            <a:r>
              <a:rPr lang="en-US" dirty="0" smtClean="0"/>
              <a:t>competition</a:t>
            </a:r>
            <a:r>
              <a:rPr lang="en-US" dirty="0"/>
              <a:t>: threat of entry, power of suppliers, power of buyers, threat of </a:t>
            </a:r>
            <a:r>
              <a:rPr lang="en-US" dirty="0" smtClean="0"/>
              <a:t>substitutes, and rivalry </a:t>
            </a:r>
            <a:r>
              <a:rPr lang="en-US" dirty="0"/>
              <a:t>among existing firms.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975242"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27624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smtClean="0">
                <a:solidFill>
                  <a:srgbClr val="FF0000"/>
                </a:solidFill>
              </a:rPr>
              <a:t>Competition In The Five Forces Model</a:t>
            </a:r>
          </a:p>
          <a:p>
            <a:pPr marL="0" indent="0" algn="just">
              <a:buNone/>
            </a:pPr>
            <a:r>
              <a:rPr lang="en-US" dirty="0" smtClean="0"/>
              <a:t>Because </a:t>
            </a:r>
            <a:r>
              <a:rPr lang="en-US" dirty="0"/>
              <a:t>the five forces model has especially powerful implications for strategy and competitive </a:t>
            </a:r>
            <a:r>
              <a:rPr lang="en-US" dirty="0" smtClean="0"/>
              <a:t>advantage</a:t>
            </a:r>
            <a:r>
              <a:rPr lang="en-US" dirty="0"/>
              <a:t>, we will explore it in some detail. We start with the concept of competition. The </a:t>
            </a:r>
            <a:r>
              <a:rPr lang="en-US" dirty="0" smtClean="0"/>
              <a:t>first </a:t>
            </a:r>
            <a:r>
              <a:rPr lang="en-US" dirty="0"/>
              <a:t>major insight this model provides is that competition involves more than just creating </a:t>
            </a:r>
            <a:r>
              <a:rPr lang="en-US" dirty="0" smtClean="0"/>
              <a:t>economic </a:t>
            </a:r>
            <a:r>
              <a:rPr lang="en-US" dirty="0"/>
              <a:t>value; firms must also capture a significant share of it or they will see the economic </a:t>
            </a:r>
            <a:r>
              <a:rPr lang="en-US" dirty="0" smtClean="0"/>
              <a:t>value </a:t>
            </a:r>
            <a:r>
              <a:rPr lang="en-US" dirty="0"/>
              <a:t>they create lost to suppliers, customers, or competitors. Firms create economic value by </a:t>
            </a:r>
            <a:r>
              <a:rPr lang="en-US" dirty="0" smtClean="0"/>
              <a:t>expanding </a:t>
            </a:r>
            <a:r>
              <a:rPr lang="en-US" dirty="0"/>
              <a:t>as much as possible the gap between the value (V) the firm’s product or service </a:t>
            </a:r>
            <a:r>
              <a:rPr lang="en-US" dirty="0" smtClean="0"/>
              <a:t>generates </a:t>
            </a:r>
            <a:r>
              <a:rPr lang="en-US" dirty="0"/>
              <a:t>and the cost (C) to produce it. Economic </a:t>
            </a:r>
            <a:r>
              <a:rPr lang="en-US" dirty="0" smtClean="0"/>
              <a:t>value thus </a:t>
            </a:r>
            <a:r>
              <a:rPr lang="en-US" dirty="0"/>
              <a:t>equals </a:t>
            </a:r>
            <a:r>
              <a:rPr lang="en-US" dirty="0" smtClean="0"/>
              <a:t>V minus C. To </a:t>
            </a:r>
            <a:r>
              <a:rPr lang="en-US" dirty="0"/>
              <a:t>succeed, </a:t>
            </a:r>
            <a:r>
              <a:rPr lang="en-US" dirty="0" smtClean="0"/>
              <a:t>creating </a:t>
            </a:r>
            <a:r>
              <a:rPr lang="en-US" dirty="0"/>
              <a:t>value is not enough. Firms must also be able to capture a significant share of the </a:t>
            </a:r>
            <a:r>
              <a:rPr lang="en-US" dirty="0" smtClean="0"/>
              <a:t>value </a:t>
            </a:r>
            <a:r>
              <a:rPr lang="en-US" dirty="0"/>
              <a:t>created to gain and sustain a competitive advantage.</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17680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As Exhibit 3.2 shows, Porter’s model identifies five key </a:t>
            </a:r>
            <a:r>
              <a:rPr lang="en-US" dirty="0" smtClean="0"/>
              <a:t>competitive forces </a:t>
            </a:r>
            <a:r>
              <a:rPr lang="en-US" dirty="0"/>
              <a:t>that </a:t>
            </a:r>
            <a:r>
              <a:rPr lang="en-US" dirty="0" smtClean="0"/>
              <a:t>managers </a:t>
            </a:r>
            <a:r>
              <a:rPr lang="en-US" dirty="0"/>
              <a:t>need to consider when analyzing the industry environment and formulating competitive </a:t>
            </a:r>
            <a:r>
              <a:rPr lang="en-US" dirty="0" smtClean="0"/>
              <a:t>strategy</a:t>
            </a:r>
            <a:r>
              <a:rPr lang="en-US" dirty="0"/>
              <a:t>:</a:t>
            </a:r>
          </a:p>
          <a:p>
            <a:pPr marL="0" indent="0" algn="just">
              <a:buNone/>
            </a:pPr>
            <a:r>
              <a:rPr lang="en-US" dirty="0"/>
              <a:t>1.  Threat of entry.</a:t>
            </a:r>
          </a:p>
          <a:p>
            <a:pPr marL="514350" indent="-514350" algn="just">
              <a:buAutoNum type="arabicPeriod" startAt="2"/>
            </a:pPr>
            <a:r>
              <a:rPr lang="en-US" dirty="0" smtClean="0"/>
              <a:t>Power </a:t>
            </a:r>
            <a:r>
              <a:rPr lang="en-US" dirty="0"/>
              <a:t>of suppliers</a:t>
            </a:r>
            <a:r>
              <a:rPr lang="en-US" dirty="0" smtClean="0"/>
              <a:t>.</a:t>
            </a:r>
          </a:p>
          <a:p>
            <a:pPr marL="0" indent="0" algn="just">
              <a:buNone/>
            </a:pPr>
            <a:r>
              <a:rPr lang="en-US" dirty="0"/>
              <a:t>3.  Power of buyers.</a:t>
            </a:r>
          </a:p>
          <a:p>
            <a:pPr marL="0" indent="0" algn="just">
              <a:buNone/>
            </a:pPr>
            <a:r>
              <a:rPr lang="en-US" dirty="0"/>
              <a:t>4.  Threat of substitutes.</a:t>
            </a:r>
          </a:p>
          <a:p>
            <a:pPr marL="0" indent="0" algn="just">
              <a:buNone/>
            </a:pPr>
            <a:r>
              <a:rPr lang="en-US" dirty="0"/>
              <a:t>5.  Rivalry among existing competitors.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820162"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a:t>
            </a:r>
            <a:r>
              <a:rPr lang="en-US" sz="2400" b="1" dirty="0" smtClean="0">
                <a:solidFill>
                  <a:srgbClr val="FFFF00"/>
                </a:solidFill>
                <a:latin typeface="Tajawal Medium" panose="00000600000000000000" pitchFamily="2" charset="-78"/>
                <a:cs typeface="Tajawal Medium" panose="00000600000000000000" pitchFamily="2" charset="-78"/>
              </a:rPr>
              <a:t>Groups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3"/>
          <a:stretch>
            <a:fillRect/>
          </a:stretch>
        </p:blipFill>
        <p:spPr>
          <a:xfrm>
            <a:off x="1144885"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849589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89348" y="1710408"/>
            <a:ext cx="9043791" cy="4940913"/>
          </a:xfrm>
          <a:prstGeom prst="rect">
            <a:avLst/>
          </a:prstGeom>
        </p:spPr>
      </p:pic>
      <p:pic>
        <p:nvPicPr>
          <p:cNvPr id="4" name="Picture 3"/>
          <p:cNvPicPr>
            <a:picLocks noChangeAspect="1"/>
          </p:cNvPicPr>
          <p:nvPr/>
        </p:nvPicPr>
        <p:blipFill>
          <a:blip r:embed="rId3"/>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06783"/>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4"/>
          <a:stretch>
            <a:fillRect/>
          </a:stretch>
        </p:blipFill>
        <p:spPr>
          <a:xfrm>
            <a:off x="1200712" y="6446483"/>
            <a:ext cx="9902229" cy="204838"/>
          </a:xfrm>
          <a:prstGeom prst="rect">
            <a:avLst/>
          </a:prstGeom>
        </p:spPr>
      </p:pic>
      <p:pic>
        <p:nvPicPr>
          <p:cNvPr id="8" name="Picture 7"/>
          <p:cNvPicPr>
            <a:picLocks noChangeAspect="1"/>
          </p:cNvPicPr>
          <p:nvPr/>
        </p:nvPicPr>
        <p:blipFill>
          <a:blip r:embed="rId5"/>
          <a:stretch>
            <a:fillRect/>
          </a:stretch>
        </p:blipFill>
        <p:spPr>
          <a:xfrm>
            <a:off x="44364" y="2357222"/>
            <a:ext cx="238650" cy="2709534"/>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56713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dirty="0" smtClean="0">
                <a:solidFill>
                  <a:srgbClr val="FF0000"/>
                </a:solidFill>
              </a:rPr>
              <a:t>1. The Threat of Entry:</a:t>
            </a:r>
          </a:p>
          <a:p>
            <a:pPr marL="0" indent="0" algn="just">
              <a:buNone/>
            </a:pPr>
            <a:r>
              <a:rPr lang="en-US" dirty="0" smtClean="0"/>
              <a:t>The threat of entry describes the risk that potential competitors will enter the industry. Potential new entry depresses industry profit potential in two major ways:</a:t>
            </a:r>
          </a:p>
          <a:p>
            <a:pPr marL="0" indent="0" algn="just">
              <a:buNone/>
            </a:pPr>
            <a:r>
              <a:rPr lang="en-US" dirty="0" smtClean="0"/>
              <a:t>1</a:t>
            </a:r>
            <a:r>
              <a:rPr lang="en-US" dirty="0"/>
              <a:t>.  With the threat of additional capacity coming into an industry, incumbent firms may </a:t>
            </a:r>
            <a:r>
              <a:rPr lang="en-US" dirty="0" smtClean="0"/>
              <a:t>lower </a:t>
            </a:r>
            <a:r>
              <a:rPr lang="en-US" dirty="0"/>
              <a:t>prices to make entry appear less attractive to the potential new competitors, </a:t>
            </a:r>
            <a:r>
              <a:rPr lang="en-US" dirty="0" smtClean="0"/>
              <a:t>which </a:t>
            </a:r>
            <a:r>
              <a:rPr lang="en-US" dirty="0"/>
              <a:t>would in turn reduce the overall industry’s profit potential, especially in </a:t>
            </a:r>
            <a:r>
              <a:rPr lang="en-US" dirty="0" smtClean="0"/>
              <a:t>industries </a:t>
            </a:r>
            <a:r>
              <a:rPr lang="en-US" dirty="0"/>
              <a:t>with slow or no overall growth in demand. </a:t>
            </a:r>
            <a:r>
              <a:rPr lang="en-US" dirty="0" smtClean="0"/>
              <a:t>2.  The threat of entry by additional competitors may force incumbent firms to spend more to satisfy their existing customers. This spending reduces an industry’s profit potential, especially if firms can’t raise prices.</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95318"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500389"/>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20759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Of course, the more profitable an industry, the more attractive it is for new </a:t>
            </a:r>
            <a:r>
              <a:rPr lang="en-US" dirty="0" smtClean="0"/>
              <a:t>competitors </a:t>
            </a:r>
            <a:r>
              <a:rPr lang="en-US" dirty="0"/>
              <a:t>to enter. There are, however, a number of important barriers to entry that raise the </a:t>
            </a:r>
            <a:r>
              <a:rPr lang="en-US" dirty="0" smtClean="0"/>
              <a:t>costs </a:t>
            </a:r>
            <a:r>
              <a:rPr lang="en-US" dirty="0"/>
              <a:t>for potential competitors and reduce the threat of entry. Entry barriers, which are </a:t>
            </a:r>
            <a:r>
              <a:rPr lang="en-US" dirty="0" smtClean="0"/>
              <a:t>advantageous </a:t>
            </a:r>
            <a:r>
              <a:rPr lang="en-US" dirty="0"/>
              <a:t>for incumbent firms, are obstacles that determine how easily a firm can </a:t>
            </a:r>
            <a:r>
              <a:rPr lang="en-US" dirty="0" smtClean="0"/>
              <a:t>enter </a:t>
            </a:r>
            <a:r>
              <a:rPr lang="en-US" dirty="0"/>
              <a:t>an industry. </a:t>
            </a:r>
            <a:r>
              <a:rPr lang="en-US" dirty="0">
                <a:solidFill>
                  <a:srgbClr val="FF0000"/>
                </a:solidFill>
              </a:rPr>
              <a:t>Incumbent firms can benefit from several important sources of entry </a:t>
            </a:r>
            <a:r>
              <a:rPr lang="en-US" dirty="0" smtClean="0">
                <a:solidFill>
                  <a:srgbClr val="FF0000"/>
                </a:solidFill>
              </a:rPr>
              <a:t>barriers:</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67593"/>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500389"/>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10223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  Economies of scale.</a:t>
            </a:r>
          </a:p>
          <a:p>
            <a:pPr marL="0" indent="0">
              <a:buNone/>
            </a:pPr>
            <a:r>
              <a:rPr lang="en-US" dirty="0"/>
              <a:t>■  Network effects.</a:t>
            </a:r>
          </a:p>
          <a:p>
            <a:pPr marL="0" indent="0">
              <a:buNone/>
            </a:pPr>
            <a:r>
              <a:rPr lang="en-US" dirty="0"/>
              <a:t>■  Customer switching costs.</a:t>
            </a:r>
          </a:p>
          <a:p>
            <a:pPr marL="0" indent="0">
              <a:buNone/>
            </a:pPr>
            <a:r>
              <a:rPr lang="en-US" dirty="0"/>
              <a:t>■  Capital requirements.</a:t>
            </a:r>
          </a:p>
          <a:p>
            <a:pPr marL="0" indent="0">
              <a:buNone/>
            </a:pPr>
            <a:r>
              <a:rPr lang="en-US" dirty="0"/>
              <a:t>■  Advantages independent of size.</a:t>
            </a:r>
          </a:p>
          <a:p>
            <a:pPr marL="0" indent="0">
              <a:buNone/>
            </a:pPr>
            <a:r>
              <a:rPr lang="en-US" dirty="0"/>
              <a:t>■  Government policy.</a:t>
            </a:r>
          </a:p>
          <a:p>
            <a:pPr marL="0" indent="0">
              <a:buNone/>
            </a:pPr>
            <a:r>
              <a:rPr lang="en-US" dirty="0"/>
              <a:t>■  Credible threat of retaliation.</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176963"/>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41057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2. The power of Suppliers</a:t>
            </a:r>
            <a:endParaRPr lang="en-US" dirty="0">
              <a:solidFill>
                <a:srgbClr val="FF0000"/>
              </a:solidFill>
            </a:endParaRPr>
          </a:p>
          <a:p>
            <a:pPr marL="0" indent="0" algn="just">
              <a:buNone/>
            </a:pPr>
            <a:r>
              <a:rPr lang="en-US" dirty="0"/>
              <a:t>The bargaining power of suppliers captures pressures that industry suppliers can exert on </a:t>
            </a:r>
            <a:r>
              <a:rPr lang="en-US" dirty="0" smtClean="0"/>
              <a:t>an </a:t>
            </a:r>
            <a:r>
              <a:rPr lang="en-US" dirty="0"/>
              <a:t>industry’s profit potential. This force reduces a firm’s ability to obtain superior </a:t>
            </a:r>
            <a:r>
              <a:rPr lang="en-US" dirty="0" smtClean="0"/>
              <a:t>performance </a:t>
            </a:r>
            <a:r>
              <a:rPr lang="en-US" dirty="0"/>
              <a:t>for two reasons: </a:t>
            </a:r>
            <a:r>
              <a:rPr lang="en-US" dirty="0">
                <a:solidFill>
                  <a:srgbClr val="FF0000"/>
                </a:solidFill>
              </a:rPr>
              <a:t>Powerful suppliers </a:t>
            </a:r>
            <a:r>
              <a:rPr lang="en-US" dirty="0"/>
              <a:t>can raise the cost of production by demanding </a:t>
            </a:r>
            <a:r>
              <a:rPr lang="en-US" dirty="0" smtClean="0"/>
              <a:t>higher </a:t>
            </a:r>
            <a:r>
              <a:rPr lang="en-US" dirty="0"/>
              <a:t>prices for their inputs or by reducing the quality of the input factor or service level </a:t>
            </a:r>
            <a:r>
              <a:rPr lang="en-US" dirty="0" smtClean="0"/>
              <a:t>delivered</a:t>
            </a:r>
            <a:r>
              <a:rPr lang="en-US" dirty="0"/>
              <a:t>. </a:t>
            </a:r>
            <a:r>
              <a:rPr lang="en-US" dirty="0">
                <a:solidFill>
                  <a:srgbClr val="FF0000"/>
                </a:solidFill>
              </a:rPr>
              <a:t>Powerful suppliers </a:t>
            </a:r>
            <a:r>
              <a:rPr lang="en-US" dirty="0"/>
              <a:t>are a threat to firms because they reduce the industry’s profit </a:t>
            </a:r>
            <a:r>
              <a:rPr lang="en-US" dirty="0" smtClean="0"/>
              <a:t>potential </a:t>
            </a:r>
            <a:r>
              <a:rPr lang="en-US" dirty="0"/>
              <a:t>by capturing part of the economic value </a:t>
            </a:r>
            <a:r>
              <a:rPr lang="en-US" dirty="0" smtClean="0"/>
              <a:t>created.</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071118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compete effectively, companies generally need a wide variety of inputs into the production process, including raw materials and components, labor (via individuals or labor unions, when the industry faces collective bargaining), and services. The relative bargaining power of suppliers is high </a:t>
            </a:r>
            <a:r>
              <a:rPr lang="en-US" dirty="0" smtClean="0"/>
              <a:t>when</a:t>
            </a:r>
          </a:p>
          <a:p>
            <a:pPr marL="0" indent="0" algn="just">
              <a:buNone/>
            </a:pPr>
            <a:r>
              <a:rPr lang="en-US" dirty="0"/>
              <a:t>■  The suppliers’ industry is more concentrated than the industry it sells to.</a:t>
            </a:r>
          </a:p>
          <a:p>
            <a:pPr marL="0" indent="0" algn="just">
              <a:buNone/>
            </a:pPr>
            <a:r>
              <a:rPr lang="en-US" dirty="0"/>
              <a:t>■  Suppliers do not depend heavily on the industry for a large portion of their revenues.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832688"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144885" y="6462811"/>
            <a:ext cx="9902229" cy="204838"/>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5311448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3125" y="1925833"/>
            <a:ext cx="10482721" cy="4351338"/>
          </a:xfrm>
        </p:spPr>
        <p:txBody>
          <a:bodyPr>
            <a:normAutofit/>
          </a:bodyPr>
          <a:lstStyle/>
          <a:p>
            <a:pPr marL="0" indent="0" algn="just">
              <a:buNone/>
            </a:pPr>
            <a:r>
              <a:rPr lang="en-US" dirty="0" smtClean="0"/>
              <a:t>■  </a:t>
            </a:r>
            <a:r>
              <a:rPr lang="en-US" dirty="0"/>
              <a:t>Incumbent firms face significant switching costs when changing suppliers.</a:t>
            </a:r>
          </a:p>
          <a:p>
            <a:pPr marL="0" indent="0" algn="just">
              <a:buNone/>
            </a:pPr>
            <a:r>
              <a:rPr lang="en-US" dirty="0"/>
              <a:t>■  Suppliers offer products that are differentiated.</a:t>
            </a:r>
          </a:p>
          <a:p>
            <a:pPr marL="0" indent="0" algn="just">
              <a:buNone/>
            </a:pPr>
            <a:r>
              <a:rPr lang="en-US" dirty="0"/>
              <a:t>■  There are no readily available substitutes for the products or services that the suppliers </a:t>
            </a:r>
            <a:r>
              <a:rPr lang="en-US" dirty="0" smtClean="0"/>
              <a:t>offer</a:t>
            </a:r>
            <a:r>
              <a:rPr lang="en-US" dirty="0"/>
              <a:t>.</a:t>
            </a:r>
          </a:p>
          <a:p>
            <a:pPr marL="0" indent="0" algn="just">
              <a:buNone/>
            </a:pPr>
            <a:r>
              <a:rPr lang="en-US" dirty="0"/>
              <a:t>■  Suppliers can credibly threaten to forward-integrate into the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7" name="Rectangle 6"/>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8" name="TextBox 7"/>
          <p:cNvSpPr txBox="1"/>
          <p:nvPr/>
        </p:nvSpPr>
        <p:spPr>
          <a:xfrm>
            <a:off x="2832688" y="515122"/>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043370" y="6174752"/>
            <a:ext cx="9902229" cy="204838"/>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3985140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Content Placeholder 4"/>
          <p:cNvSpPr>
            <a:spLocks noGrp="1"/>
          </p:cNvSpPr>
          <p:nvPr>
            <p:ph idx="1"/>
          </p:nvPr>
        </p:nvSpPr>
        <p:spPr>
          <a:xfrm>
            <a:off x="838200" y="1825625"/>
            <a:ext cx="6426896" cy="4351338"/>
          </a:xfrm>
        </p:spPr>
        <p:txBody>
          <a:bodyPr>
            <a:normAutofit fontScale="77500" lnSpcReduction="20000"/>
          </a:bodyPr>
          <a:lstStyle/>
          <a:p>
            <a:pPr marL="0" indent="0" algn="just">
              <a:buNone/>
            </a:pPr>
            <a:r>
              <a:rPr lang="en-US" dirty="0" smtClean="0">
                <a:solidFill>
                  <a:srgbClr val="FF0000"/>
                </a:solidFill>
              </a:rPr>
              <a:t>3. The power of Buyers</a:t>
            </a:r>
            <a:endParaRPr lang="en-US" dirty="0">
              <a:solidFill>
                <a:srgbClr val="FF0000"/>
              </a:solidFill>
            </a:endParaRPr>
          </a:p>
          <a:p>
            <a:pPr marL="0" indent="0" algn="just">
              <a:buNone/>
            </a:pPr>
            <a:r>
              <a:rPr lang="en-US" dirty="0"/>
              <a:t>In many ways, the bargaining power of buyers is the flip side of the bargaining power </a:t>
            </a:r>
            <a:r>
              <a:rPr lang="en-US" dirty="0" smtClean="0"/>
              <a:t>of </a:t>
            </a:r>
            <a:r>
              <a:rPr lang="en-US" dirty="0"/>
              <a:t>suppliers. Buyers are the customers of an industry. The power of buyers concerns the </a:t>
            </a:r>
            <a:r>
              <a:rPr lang="en-US" dirty="0" smtClean="0"/>
              <a:t>pressure </a:t>
            </a:r>
            <a:r>
              <a:rPr lang="en-US" dirty="0"/>
              <a:t>an industry’s customers can put on the producer’s margins in the industry by </a:t>
            </a:r>
            <a:r>
              <a:rPr lang="en-US" dirty="0" smtClean="0"/>
              <a:t>demanding </a:t>
            </a:r>
            <a:r>
              <a:rPr lang="en-US" dirty="0"/>
              <a:t>a lower price or higher product quality. When buyers successfully obtain price </a:t>
            </a:r>
            <a:r>
              <a:rPr lang="en-US" dirty="0" smtClean="0"/>
              <a:t>discounts</a:t>
            </a:r>
            <a:r>
              <a:rPr lang="en-US" dirty="0"/>
              <a:t>, it reduces a firm’s top line (revenue). When buyers demand higher quality and </a:t>
            </a:r>
            <a:r>
              <a:rPr lang="en-US" dirty="0" smtClean="0"/>
              <a:t>more </a:t>
            </a:r>
            <a:r>
              <a:rPr lang="en-US" dirty="0"/>
              <a:t>service, it generally raises production costs. Strong buyers can therefore reduce </a:t>
            </a:r>
            <a:r>
              <a:rPr lang="en-US" dirty="0" smtClean="0"/>
              <a:t>industry </a:t>
            </a:r>
            <a:r>
              <a:rPr lang="en-US" dirty="0"/>
              <a:t>profit potential and a firm’s profitability. Powerful buyers are a threat to the </a:t>
            </a:r>
            <a:r>
              <a:rPr lang="en-US" dirty="0" smtClean="0"/>
              <a:t>producing </a:t>
            </a:r>
            <a:r>
              <a:rPr lang="en-US" dirty="0"/>
              <a:t>firms because they reduce the industry’s profit potential by capturing part of the </a:t>
            </a:r>
            <a:r>
              <a:rPr lang="en-US" dirty="0" smtClean="0"/>
              <a:t>economic </a:t>
            </a:r>
            <a:r>
              <a:rPr lang="en-US" dirty="0"/>
              <a:t>value created.</a:t>
            </a:r>
          </a:p>
        </p:txBody>
      </p:sp>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69555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Content Placeholder 1"/>
          <p:cNvPicPr>
            <a:picLocks noChangeAspect="1"/>
          </p:cNvPicPr>
          <p:nvPr/>
        </p:nvPicPr>
        <p:blipFill>
          <a:blip r:embed="rId3"/>
          <a:stretch>
            <a:fillRect/>
          </a:stretch>
        </p:blipFill>
        <p:spPr>
          <a:xfrm>
            <a:off x="7427934" y="2133328"/>
            <a:ext cx="4484318" cy="4043635"/>
          </a:xfrm>
          <a:prstGeom prst="rect">
            <a:avLst/>
          </a:prstGeom>
        </p:spPr>
      </p:pic>
      <p:pic>
        <p:nvPicPr>
          <p:cNvPr id="9" name="Picture 8"/>
          <p:cNvPicPr>
            <a:picLocks noChangeAspect="1"/>
          </p:cNvPicPr>
          <p:nvPr/>
        </p:nvPicPr>
        <p:blipFill>
          <a:blip r:embed="rId4"/>
          <a:stretch>
            <a:fillRect/>
          </a:stretch>
        </p:blipFill>
        <p:spPr>
          <a:xfrm>
            <a:off x="1488810" y="6497464"/>
            <a:ext cx="9902229" cy="204838"/>
          </a:xfrm>
          <a:prstGeom prst="rect">
            <a:avLst/>
          </a:prstGeom>
        </p:spPr>
      </p:pic>
      <p:pic>
        <p:nvPicPr>
          <p:cNvPr id="11" name="Picture 10"/>
          <p:cNvPicPr>
            <a:picLocks noChangeAspect="1"/>
          </p:cNvPicPr>
          <p:nvPr/>
        </p:nvPicPr>
        <p:blipFill>
          <a:blip r:embed="rId5"/>
          <a:stretch>
            <a:fillRect/>
          </a:stretch>
        </p:blipFill>
        <p:spPr>
          <a:xfrm>
            <a:off x="44364" y="23572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37606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The power of buyers is high when</a:t>
            </a:r>
          </a:p>
          <a:p>
            <a:pPr marL="0" indent="0">
              <a:buNone/>
            </a:pPr>
            <a:r>
              <a:rPr lang="en-US" dirty="0"/>
              <a:t>■  There are a few buyers and each buyer purchases large quantities relative to the size of </a:t>
            </a:r>
            <a:r>
              <a:rPr lang="en-US" dirty="0" smtClean="0"/>
              <a:t>a </a:t>
            </a:r>
            <a:r>
              <a:rPr lang="en-US" dirty="0"/>
              <a:t>single seller.</a:t>
            </a:r>
          </a:p>
          <a:p>
            <a:pPr marL="0" indent="0">
              <a:buNone/>
            </a:pPr>
            <a:r>
              <a:rPr lang="en-US" dirty="0"/>
              <a:t>■  The industry’s products are standardized or </a:t>
            </a:r>
            <a:r>
              <a:rPr lang="en-US" dirty="0" smtClean="0"/>
              <a:t>undifferentiated commodities</a:t>
            </a:r>
            <a:r>
              <a:rPr lang="en-US" dirty="0"/>
              <a:t>.</a:t>
            </a:r>
          </a:p>
          <a:p>
            <a:pPr marL="0" indent="0">
              <a:buNone/>
            </a:pPr>
            <a:r>
              <a:rPr lang="en-US" dirty="0"/>
              <a:t>■  Buyers face low or no switching costs.</a:t>
            </a:r>
          </a:p>
          <a:p>
            <a:pPr marL="0" indent="0">
              <a:buNone/>
            </a:pPr>
            <a:r>
              <a:rPr lang="en-US" dirty="0"/>
              <a:t>■  Buyers can credibly threaten to backwardly integrate into the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82792"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9320930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9215"/>
            <a:ext cx="10515600" cy="4147747"/>
          </a:xfrm>
        </p:spPr>
        <p:txBody>
          <a:bodyPr/>
          <a:lstStyle/>
          <a:p>
            <a:pPr marL="0" indent="0" algn="just">
              <a:buNone/>
            </a:pPr>
            <a:r>
              <a:rPr lang="en-US" dirty="0"/>
              <a:t>In addition, companies need to be aware of situations when buyers are especially price </a:t>
            </a:r>
            <a:r>
              <a:rPr lang="en-US" dirty="0" smtClean="0"/>
              <a:t>sensitive</a:t>
            </a:r>
            <a:r>
              <a:rPr lang="en-US" dirty="0"/>
              <a:t>. This is the case when:</a:t>
            </a:r>
          </a:p>
          <a:p>
            <a:pPr marL="0" indent="0" algn="just">
              <a:buNone/>
            </a:pPr>
            <a:r>
              <a:rPr lang="en-US" dirty="0"/>
              <a:t>■  The buyer’s purchase represents a significant fraction of its cost structure or </a:t>
            </a:r>
            <a:r>
              <a:rPr lang="en-US" dirty="0" smtClean="0"/>
              <a:t>procurement </a:t>
            </a:r>
            <a:r>
              <a:rPr lang="en-US" dirty="0"/>
              <a:t>budget.</a:t>
            </a:r>
          </a:p>
          <a:p>
            <a:pPr marL="0" indent="0" algn="just">
              <a:buNone/>
            </a:pPr>
            <a:r>
              <a:rPr lang="en-US" dirty="0"/>
              <a:t>■  Buyers earn low profits or are strapped for cash.</a:t>
            </a:r>
          </a:p>
          <a:p>
            <a:pPr marL="0" indent="0" algn="just">
              <a:buNone/>
            </a:pPr>
            <a:r>
              <a:rPr lang="en-US" dirty="0"/>
              <a:t>■  The quality (cost) of the buyers’ products and services is not affected much by the </a:t>
            </a:r>
            <a:r>
              <a:rPr lang="en-US" dirty="0" smtClean="0"/>
              <a:t>quality </a:t>
            </a:r>
            <a:r>
              <a:rPr lang="en-US" dirty="0"/>
              <a:t>(cost) of their inputs.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07635" y="52089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093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56440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4. The Threat of substitutes</a:t>
            </a:r>
          </a:p>
          <a:p>
            <a:pPr marL="0" indent="0" algn="just">
              <a:buNone/>
            </a:pPr>
            <a:r>
              <a:rPr lang="en-US" dirty="0" smtClean="0"/>
              <a:t>Substitutes </a:t>
            </a:r>
            <a:r>
              <a:rPr lang="en-US" dirty="0"/>
              <a:t>meet the same basic customer needs as the industry’s product but in a different </a:t>
            </a:r>
            <a:r>
              <a:rPr lang="en-US" dirty="0" smtClean="0"/>
              <a:t>way</a:t>
            </a:r>
            <a:r>
              <a:rPr lang="en-US" dirty="0"/>
              <a:t>. </a:t>
            </a:r>
            <a:r>
              <a:rPr lang="en-US" dirty="0">
                <a:solidFill>
                  <a:srgbClr val="FF0000"/>
                </a:solidFill>
              </a:rPr>
              <a:t>The threat of substitutes is </a:t>
            </a:r>
            <a:r>
              <a:rPr lang="en-US" dirty="0"/>
              <a:t>the idea that products or services available from outside the given </a:t>
            </a:r>
            <a:r>
              <a:rPr lang="en-US" dirty="0" smtClean="0"/>
              <a:t>industry will </a:t>
            </a:r>
            <a:r>
              <a:rPr lang="en-US" dirty="0"/>
              <a:t>come close to meeting the needs of current customers</a:t>
            </a:r>
            <a:r>
              <a:rPr lang="en-US" dirty="0" smtClean="0"/>
              <a:t>.</a:t>
            </a:r>
          </a:p>
          <a:p>
            <a:pPr marL="0" indent="0" algn="just">
              <a:buNone/>
            </a:pPr>
            <a:r>
              <a:rPr lang="en-US" dirty="0"/>
              <a:t>A high threat of substitutes reduces industry profit potential by limiting the price the </a:t>
            </a:r>
            <a:r>
              <a:rPr lang="en-US" dirty="0" smtClean="0"/>
              <a:t>industry’s </a:t>
            </a:r>
            <a:r>
              <a:rPr lang="en-US" dirty="0"/>
              <a:t>competitors can charge for their products and services. </a:t>
            </a:r>
            <a:r>
              <a:rPr lang="en-US" dirty="0">
                <a:solidFill>
                  <a:srgbClr val="FF0000"/>
                </a:solidFill>
              </a:rPr>
              <a:t>The threat of substitutes </a:t>
            </a:r>
            <a:r>
              <a:rPr lang="en-US" dirty="0" smtClean="0">
                <a:solidFill>
                  <a:srgbClr val="FF0000"/>
                </a:solidFill>
              </a:rPr>
              <a:t>is </a:t>
            </a:r>
            <a:r>
              <a:rPr lang="en-US" dirty="0">
                <a:solidFill>
                  <a:srgbClr val="FF0000"/>
                </a:solidFill>
              </a:rPr>
              <a:t>high when</a:t>
            </a:r>
            <a:r>
              <a:rPr lang="en-US" dirty="0"/>
              <a:t>:</a:t>
            </a:r>
          </a:p>
          <a:p>
            <a:pPr marL="0" indent="0" algn="just">
              <a:buNone/>
            </a:pPr>
            <a:r>
              <a:rPr lang="en-US" dirty="0"/>
              <a:t>■  The substitute offers an attractive price-performance trade-off.</a:t>
            </a:r>
          </a:p>
          <a:p>
            <a:pPr marL="0" indent="0" algn="just">
              <a:buNone/>
            </a:pPr>
            <a:r>
              <a:rPr lang="en-US" dirty="0"/>
              <a:t>■  The buyer’s cost of switching to the substitute is low.</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40018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580619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5. rivalry among existing competitors</a:t>
            </a:r>
            <a:endParaRPr lang="en-US" dirty="0">
              <a:solidFill>
                <a:srgbClr val="FF0000"/>
              </a:solidFill>
            </a:endParaRPr>
          </a:p>
          <a:p>
            <a:pPr marL="0" indent="0" algn="just">
              <a:buNone/>
            </a:pPr>
            <a:r>
              <a:rPr lang="en-US" dirty="0"/>
              <a:t>Rivalry among existing competitors describes the intensity with which companies within </a:t>
            </a:r>
            <a:r>
              <a:rPr lang="en-US" dirty="0" smtClean="0"/>
              <a:t>the </a:t>
            </a:r>
            <a:r>
              <a:rPr lang="en-US" dirty="0"/>
              <a:t>same industry jockey for market share and profitability. It can range from genteel to </a:t>
            </a:r>
            <a:r>
              <a:rPr lang="en-US" dirty="0" smtClean="0"/>
              <a:t>cut-throat</a:t>
            </a:r>
            <a:r>
              <a:rPr lang="en-US" dirty="0"/>
              <a:t>. The other four forces—threat of entry, the power of buyers and suppliers, and </a:t>
            </a:r>
            <a:r>
              <a:rPr lang="en-US" dirty="0" smtClean="0"/>
              <a:t>the </a:t>
            </a:r>
            <a:r>
              <a:rPr lang="en-US" dirty="0"/>
              <a:t>threat of substitutes—all exert pressure upon this rivalry, as indicated by the arrows </a:t>
            </a:r>
            <a:r>
              <a:rPr lang="en-US" dirty="0" smtClean="0"/>
              <a:t>pointing </a:t>
            </a:r>
            <a:r>
              <a:rPr lang="en-US" dirty="0"/>
              <a:t>toward the center in Exhibit 3.2. The stronger the forces, the stronger the expected </a:t>
            </a:r>
            <a:r>
              <a:rPr lang="en-US" dirty="0" smtClean="0"/>
              <a:t>competitive </a:t>
            </a:r>
            <a:r>
              <a:rPr lang="en-US" dirty="0"/>
              <a:t>intensity, which in turn limits the industry’s profit potential.</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47601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679236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lgn="just">
              <a:buNone/>
            </a:pPr>
            <a:r>
              <a:rPr lang="en-US" dirty="0"/>
              <a:t>The intensity of rivalry among existing competitors is determined largely by the </a:t>
            </a:r>
            <a:r>
              <a:rPr lang="en-US" b="1" dirty="0">
                <a:solidFill>
                  <a:srgbClr val="FF0000"/>
                </a:solidFill>
              </a:rPr>
              <a:t>following </a:t>
            </a:r>
            <a:r>
              <a:rPr lang="en-US" b="1" dirty="0" smtClean="0">
                <a:solidFill>
                  <a:srgbClr val="FF0000"/>
                </a:solidFill>
              </a:rPr>
              <a:t>factors:</a:t>
            </a:r>
            <a:endParaRPr lang="en-US" b="1" dirty="0">
              <a:solidFill>
                <a:srgbClr val="FF0000"/>
              </a:solidFill>
            </a:endParaRPr>
          </a:p>
          <a:p>
            <a:pPr marL="0" indent="0" algn="just">
              <a:buNone/>
            </a:pPr>
            <a:r>
              <a:rPr lang="en-US" dirty="0"/>
              <a:t>■  Competitive industry structure.</a:t>
            </a:r>
          </a:p>
          <a:p>
            <a:pPr marL="0" indent="0" algn="just">
              <a:buNone/>
            </a:pPr>
            <a:r>
              <a:rPr lang="en-US" dirty="0"/>
              <a:t>■  Industry growth.</a:t>
            </a:r>
          </a:p>
          <a:p>
            <a:pPr marL="0" indent="0" algn="just">
              <a:buNone/>
            </a:pPr>
            <a:r>
              <a:rPr lang="en-US" dirty="0"/>
              <a:t>■  Strategic commitments.</a:t>
            </a:r>
          </a:p>
          <a:p>
            <a:pPr marL="0" indent="0" algn="just">
              <a:buNone/>
            </a:pPr>
            <a:r>
              <a:rPr lang="en-US" dirty="0"/>
              <a:t>■  Exit barriers.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063987" y="60873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825775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Competitive Industry Structure.  </a:t>
            </a:r>
            <a:r>
              <a:rPr lang="en-US" dirty="0"/>
              <a:t>The competitive industry structure refers to </a:t>
            </a:r>
            <a:r>
              <a:rPr lang="en-US" dirty="0" smtClean="0"/>
              <a:t>elements </a:t>
            </a:r>
            <a:r>
              <a:rPr lang="en-US" dirty="0"/>
              <a:t>and features common to all industries. The structure of an industry is largely </a:t>
            </a:r>
            <a:r>
              <a:rPr lang="en-US" dirty="0" smtClean="0"/>
              <a:t>captured </a:t>
            </a:r>
            <a:r>
              <a:rPr lang="en-US" dirty="0"/>
              <a:t>by</a:t>
            </a:r>
          </a:p>
          <a:p>
            <a:pPr marL="0" indent="0" algn="just">
              <a:buNone/>
            </a:pPr>
            <a:r>
              <a:rPr lang="en-US" dirty="0"/>
              <a:t>■  The number and size of its competitors.</a:t>
            </a:r>
          </a:p>
          <a:p>
            <a:pPr marL="0" indent="0" algn="just">
              <a:buNone/>
            </a:pPr>
            <a:r>
              <a:rPr lang="en-US" dirty="0"/>
              <a:t>■  The firms’ degree of pricing power.</a:t>
            </a:r>
          </a:p>
          <a:p>
            <a:pPr marL="0" indent="0" algn="just">
              <a:buNone/>
            </a:pPr>
            <a:r>
              <a:rPr lang="en-US" dirty="0"/>
              <a:t>■  The type of product or service (commodity or differentiated product).</a:t>
            </a:r>
          </a:p>
          <a:p>
            <a:pPr marL="0" indent="0" algn="just">
              <a:buNone/>
            </a:pPr>
            <a:r>
              <a:rPr lang="en-US" dirty="0"/>
              <a:t>■  The height of entry barriers.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TextBox 5"/>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5" name="Picture 4"/>
          <p:cNvPicPr>
            <a:picLocks noChangeAspect="1"/>
          </p:cNvPicPr>
          <p:nvPr/>
        </p:nvPicPr>
        <p:blipFill>
          <a:blip r:embed="rId3"/>
          <a:stretch>
            <a:fillRect/>
          </a:stretch>
        </p:blipFill>
        <p:spPr>
          <a:xfrm>
            <a:off x="1451571"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5249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Industry Growth.  </a:t>
            </a:r>
            <a:r>
              <a:rPr lang="en-US" dirty="0"/>
              <a:t>Industry growth directly affects the intensity of rivalry among </a:t>
            </a:r>
            <a:r>
              <a:rPr lang="en-US" dirty="0" smtClean="0"/>
              <a:t>competitors</a:t>
            </a:r>
            <a:r>
              <a:rPr lang="en-US" dirty="0"/>
              <a:t>. In periods of high growth, consumer demand rises, and price competition among </a:t>
            </a:r>
            <a:r>
              <a:rPr lang="en-US" dirty="0" smtClean="0"/>
              <a:t>firms </a:t>
            </a:r>
            <a:r>
              <a:rPr lang="en-US" dirty="0"/>
              <a:t>frequently decreases. Because the pie is expanding, rivals are focused on </a:t>
            </a:r>
            <a:r>
              <a:rPr lang="en-US" dirty="0" smtClean="0"/>
              <a:t>capturing </a:t>
            </a:r>
            <a:r>
              <a:rPr lang="en-US" dirty="0"/>
              <a:t>part of that larger pie rather than taking market share and profitability away from one </a:t>
            </a:r>
            <a:r>
              <a:rPr lang="en-US" dirty="0" smtClean="0"/>
              <a:t>another</a:t>
            </a:r>
            <a:r>
              <a:rPr lang="en-US" dirty="0"/>
              <a:t>. The demand for knee replacements, for example, is a fast-growing segment in the </a:t>
            </a:r>
            <a:r>
              <a:rPr lang="en-US" dirty="0" smtClean="0"/>
              <a:t> medical </a:t>
            </a:r>
            <a:r>
              <a:rPr lang="en-US" dirty="0"/>
              <a:t>products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144885"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211650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Strategic Commitments.  </a:t>
            </a:r>
            <a:r>
              <a:rPr lang="en-US" dirty="0" smtClean="0"/>
              <a:t>If </a:t>
            </a:r>
            <a:r>
              <a:rPr lang="en-US" dirty="0"/>
              <a:t>firms make strategic commitments to compete in an </a:t>
            </a:r>
            <a:r>
              <a:rPr lang="en-US" dirty="0" smtClean="0"/>
              <a:t>industry</a:t>
            </a:r>
            <a:r>
              <a:rPr lang="en-US" dirty="0"/>
              <a:t>, rivalry among competitors is likely to be more intense. We defined strategic </a:t>
            </a:r>
            <a:r>
              <a:rPr lang="en-US" dirty="0" smtClean="0"/>
              <a:t>commitments(in </a:t>
            </a:r>
            <a:r>
              <a:rPr lang="en-US" dirty="0"/>
              <a:t>Chapter 2) as firm actions that are costly, long-term oriented, and difficult </a:t>
            </a:r>
            <a:r>
              <a:rPr lang="en-US" dirty="0" smtClean="0"/>
              <a:t>to </a:t>
            </a:r>
            <a:r>
              <a:rPr lang="en-US" dirty="0"/>
              <a:t>reverse. Strategic commitments to a specific industry can stem from large, fixed cost </a:t>
            </a:r>
            <a:r>
              <a:rPr lang="en-US" dirty="0" smtClean="0"/>
              <a:t>requirements</a:t>
            </a:r>
            <a:r>
              <a:rPr lang="en-US" dirty="0"/>
              <a:t>, but also from non-economic considerations.</a:t>
            </a:r>
          </a:p>
        </p:txBody>
      </p:sp>
      <p:pic>
        <p:nvPicPr>
          <p:cNvPr id="4" name="Picture 3"/>
          <p:cNvPicPr>
            <a:picLocks noChangeAspect="1"/>
          </p:cNvPicPr>
          <p:nvPr/>
        </p:nvPicPr>
        <p:blipFill>
          <a:blip r:embed="rId2"/>
          <a:stretch>
            <a:fillRect/>
          </a:stretch>
        </p:blipFill>
        <p:spPr>
          <a:xfrm>
            <a:off x="-100208"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144885" y="6087342"/>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054130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Exit Barriers.  </a:t>
            </a:r>
            <a:r>
              <a:rPr lang="en-US" dirty="0"/>
              <a:t>The rivalry among existing competitors is also a function of an </a:t>
            </a:r>
            <a:r>
              <a:rPr lang="en-US" dirty="0" smtClean="0"/>
              <a:t>industry’s </a:t>
            </a:r>
            <a:r>
              <a:rPr lang="en-US" b="1" dirty="0">
                <a:solidFill>
                  <a:srgbClr val="FF0000"/>
                </a:solidFill>
              </a:rPr>
              <a:t>exit barriers</a:t>
            </a:r>
            <a:r>
              <a:rPr lang="en-US" dirty="0"/>
              <a:t>, the obstacles that determine how easily a firm can leave that industry. </a:t>
            </a:r>
            <a:r>
              <a:rPr lang="en-US" dirty="0" smtClean="0"/>
              <a:t>Exit </a:t>
            </a:r>
            <a:r>
              <a:rPr lang="en-US" dirty="0"/>
              <a:t>barriers comprise both economic and social factors. They include fixed costs that </a:t>
            </a:r>
            <a:r>
              <a:rPr lang="en-US" dirty="0" smtClean="0"/>
              <a:t>must </a:t>
            </a:r>
            <a:r>
              <a:rPr lang="en-US" dirty="0"/>
              <a:t>be paid regardless </a:t>
            </a:r>
            <a:r>
              <a:rPr lang="en-US" dirty="0" smtClean="0"/>
              <a:t>of whether </a:t>
            </a:r>
            <a:r>
              <a:rPr lang="en-US" dirty="0"/>
              <a:t>the company is operating in the industry or not.</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451571" y="6176963"/>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04076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 </a:t>
            </a:r>
            <a:r>
              <a:rPr lang="en-US" dirty="0" smtClean="0">
                <a:solidFill>
                  <a:srgbClr val="FF0000"/>
                </a:solidFill>
              </a:rPr>
              <a:t>Sixth Force: The Strategic role of Complements</a:t>
            </a:r>
            <a:endParaRPr lang="en-US" dirty="0">
              <a:solidFill>
                <a:srgbClr val="FF0000"/>
              </a:solidFill>
            </a:endParaRPr>
          </a:p>
          <a:p>
            <a:pPr marL="0" indent="0" algn="just">
              <a:buNone/>
            </a:pPr>
            <a:r>
              <a:rPr lang="en-US" dirty="0"/>
              <a:t>As valuable as the five forces model is for explaining the profit potential and attractiveness </a:t>
            </a:r>
            <a:r>
              <a:rPr lang="en-US" dirty="0" smtClean="0"/>
              <a:t>of </a:t>
            </a:r>
            <a:r>
              <a:rPr lang="en-US" dirty="0"/>
              <a:t>industries, the value of Porter’s five forces model can be further enhanced if one also </a:t>
            </a:r>
            <a:r>
              <a:rPr lang="en-US" dirty="0" smtClean="0"/>
              <a:t>considers </a:t>
            </a:r>
            <a:r>
              <a:rPr lang="en-US" dirty="0"/>
              <a:t>the availability of complements.</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07635"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0873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316225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 complement is a product, service, or competency that adds value to the original </a:t>
            </a:r>
            <a:r>
              <a:rPr lang="en-US" dirty="0" smtClean="0"/>
              <a:t>product </a:t>
            </a:r>
            <a:r>
              <a:rPr lang="en-US" dirty="0"/>
              <a:t>offering when the two are used in </a:t>
            </a:r>
            <a:r>
              <a:rPr lang="en-US" dirty="0" smtClean="0"/>
              <a:t>tandem. Complements </a:t>
            </a:r>
            <a:r>
              <a:rPr lang="en-US" dirty="0"/>
              <a:t>increase demand for </a:t>
            </a:r>
            <a:r>
              <a:rPr lang="en-US" dirty="0" smtClean="0"/>
              <a:t>the </a:t>
            </a:r>
            <a:r>
              <a:rPr lang="en-US" dirty="0"/>
              <a:t>primary product, thereby enhancing the profit potential for the industry and the firm. </a:t>
            </a:r>
            <a:r>
              <a:rPr lang="en-US" dirty="0" smtClean="0"/>
              <a:t>A </a:t>
            </a:r>
            <a:r>
              <a:rPr lang="en-US" dirty="0"/>
              <a:t>company is a </a:t>
            </a:r>
            <a:r>
              <a:rPr lang="en-US" dirty="0" smtClean="0"/>
              <a:t>complement or to </a:t>
            </a:r>
            <a:r>
              <a:rPr lang="en-US" dirty="0"/>
              <a:t>your company if customers value your product or </a:t>
            </a:r>
            <a:r>
              <a:rPr lang="en-US" dirty="0" smtClean="0"/>
              <a:t>service </a:t>
            </a:r>
            <a:r>
              <a:rPr lang="en-US" dirty="0"/>
              <a:t>offering more when they are able to combine it with the other company’s product or </a:t>
            </a:r>
            <a:r>
              <a:rPr lang="en-US" dirty="0" smtClean="0"/>
              <a:t>service. Firms </a:t>
            </a:r>
            <a:r>
              <a:rPr lang="en-US" dirty="0"/>
              <a:t>may choose to provide the complements themselves or work with another company to accomplish this.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18976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32518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For example, </a:t>
            </a:r>
            <a:r>
              <a:rPr lang="en-US" dirty="0"/>
              <a:t>in the smartphone industry, Google complements Samsung. The Korean </a:t>
            </a:r>
            <a:r>
              <a:rPr lang="en-US" dirty="0" smtClean="0"/>
              <a:t>high-tech </a:t>
            </a:r>
            <a:r>
              <a:rPr lang="en-US" dirty="0"/>
              <a:t>company’s smartphones are more valuable when they come with Google’s </a:t>
            </a:r>
            <a:r>
              <a:rPr lang="en-US" dirty="0" smtClean="0"/>
              <a:t>Android </a:t>
            </a:r>
            <a:r>
              <a:rPr lang="en-US" dirty="0"/>
              <a:t>system installed. At the same time, Google and Samsung are increasingly </a:t>
            </a:r>
            <a:r>
              <a:rPr lang="en-US" dirty="0" smtClean="0"/>
              <a:t>becoming </a:t>
            </a:r>
            <a:r>
              <a:rPr lang="en-US" dirty="0"/>
              <a:t>competitors. With Google’s acquisition of Motorola Mobility, the online search </a:t>
            </a:r>
            <a:r>
              <a:rPr lang="en-US" dirty="0" smtClean="0"/>
              <a:t>company </a:t>
            </a:r>
            <a:r>
              <a:rPr lang="en-US" dirty="0"/>
              <a:t>is planning to launch its own line of smartphones and Chromebooks. This </a:t>
            </a:r>
            <a:r>
              <a:rPr lang="en-US" dirty="0" smtClean="0"/>
              <a:t>development </a:t>
            </a:r>
            <a:r>
              <a:rPr lang="en-US" dirty="0"/>
              <a:t>illustrates the process of co-opetition, which is cooperation by competitors to </a:t>
            </a:r>
            <a:r>
              <a:rPr lang="en-US" dirty="0" smtClean="0"/>
              <a:t>achieve </a:t>
            </a:r>
            <a:r>
              <a:rPr lang="en-US" dirty="0"/>
              <a:t>a strategic objective. Samsung and Google cooperate as </a:t>
            </a:r>
            <a:r>
              <a:rPr lang="en-US" dirty="0" smtClean="0"/>
              <a:t>complementary </a:t>
            </a:r>
            <a:r>
              <a:rPr lang="en-US" dirty="0"/>
              <a:t>to </a:t>
            </a:r>
            <a:r>
              <a:rPr lang="en-US" dirty="0" smtClean="0"/>
              <a:t>compete </a:t>
            </a:r>
            <a:r>
              <a:rPr lang="en-US" dirty="0"/>
              <a:t>against Apple’s strong position in the mobile device industry, while at the same time </a:t>
            </a:r>
            <a:r>
              <a:rPr lang="en-US" dirty="0" smtClean="0"/>
              <a:t>Samsung </a:t>
            </a:r>
            <a:r>
              <a:rPr lang="en-US" dirty="0"/>
              <a:t>and Google are increasingly becoming competitive with one another.</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920370"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24723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3.3 Changes over Time: Industry Dynamics</a:t>
            </a:r>
          </a:p>
          <a:p>
            <a:pPr marL="0" indent="0" algn="just">
              <a:buNone/>
            </a:pPr>
            <a:r>
              <a:rPr lang="en-US" dirty="0"/>
              <a:t>Although the five-forces-plus-complements model is useful in understanding an </a:t>
            </a:r>
            <a:r>
              <a:rPr lang="en-US" dirty="0" smtClean="0"/>
              <a:t>industry’s </a:t>
            </a:r>
            <a:r>
              <a:rPr lang="en-US" dirty="0"/>
              <a:t>profit potential, it provides only a </a:t>
            </a:r>
            <a:r>
              <a:rPr lang="en-US" dirty="0" smtClean="0"/>
              <a:t>point-in-time </a:t>
            </a:r>
            <a:r>
              <a:rPr lang="en-US" dirty="0"/>
              <a:t>snapshot of a moving target. With </a:t>
            </a:r>
            <a:r>
              <a:rPr lang="en-US" dirty="0" smtClean="0"/>
              <a:t>this </a:t>
            </a:r>
            <a:r>
              <a:rPr lang="en-US" dirty="0"/>
              <a:t>model (as with other static models), one cannot determine the changing speed of an </a:t>
            </a:r>
            <a:r>
              <a:rPr lang="en-US" dirty="0" smtClean="0"/>
              <a:t>industry </a:t>
            </a:r>
            <a:r>
              <a:rPr lang="en-US" dirty="0"/>
              <a:t>or the rate of innovation. This drawback implies that managers must repeat their </a:t>
            </a:r>
            <a:r>
              <a:rPr lang="en-US" dirty="0" smtClean="0"/>
              <a:t>analysis </a:t>
            </a:r>
            <a:r>
              <a:rPr lang="en-US" dirty="0"/>
              <a:t>over time in order to create a more accurate picture of their industry. It is therefore </a:t>
            </a:r>
            <a:r>
              <a:rPr lang="en-US" dirty="0" smtClean="0"/>
              <a:t>important </a:t>
            </a:r>
            <a:r>
              <a:rPr lang="en-US" dirty="0"/>
              <a:t>that managers consider industry dynamics.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82792" y="489356"/>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288733" y="6343916"/>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044686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Industry structures are not </a:t>
            </a:r>
            <a:r>
              <a:rPr lang="en-US" dirty="0">
                <a:solidFill>
                  <a:srgbClr val="FF0000"/>
                </a:solidFill>
              </a:rPr>
              <a:t>stable</a:t>
            </a:r>
            <a:r>
              <a:rPr lang="en-US" dirty="0"/>
              <a:t> over time. Rather, </a:t>
            </a:r>
            <a:r>
              <a:rPr lang="en-US" dirty="0">
                <a:solidFill>
                  <a:srgbClr val="FF0000"/>
                </a:solidFill>
              </a:rPr>
              <a:t>they are dynamic</a:t>
            </a:r>
            <a:r>
              <a:rPr lang="en-US" dirty="0"/>
              <a:t>. Since a </a:t>
            </a:r>
            <a:r>
              <a:rPr lang="en-US" dirty="0" smtClean="0"/>
              <a:t>consolidated </a:t>
            </a:r>
            <a:r>
              <a:rPr lang="en-US" dirty="0"/>
              <a:t>industry tends to be more profitable than a fragmented one </a:t>
            </a:r>
            <a:r>
              <a:rPr lang="en-US" dirty="0" smtClean="0"/>
              <a:t>firms have </a:t>
            </a:r>
            <a:r>
              <a:rPr lang="en-US" dirty="0"/>
              <a:t>a tendency to change the industry structure in their favor, making it more consolidated </a:t>
            </a:r>
            <a:r>
              <a:rPr lang="en-US" dirty="0" smtClean="0"/>
              <a:t>through </a:t>
            </a:r>
            <a:r>
              <a:rPr lang="en-US" dirty="0"/>
              <a:t>horizontal mergers and acquisitions. Having fewer competitors generally equates </a:t>
            </a:r>
            <a:r>
              <a:rPr lang="en-US" dirty="0" smtClean="0"/>
              <a:t>to </a:t>
            </a:r>
            <a:r>
              <a:rPr lang="en-US" dirty="0"/>
              <a:t>higher industry profitability. Industry incumbents, therefore, have an incentive to reduce </a:t>
            </a:r>
            <a:r>
              <a:rPr lang="en-US" dirty="0" smtClean="0"/>
              <a:t>the </a:t>
            </a:r>
            <a:r>
              <a:rPr lang="en-US" dirty="0"/>
              <a:t>number of competitors in the industry. With fewer but larger competitors, incumbent </a:t>
            </a:r>
            <a:r>
              <a:rPr lang="en-US" dirty="0" smtClean="0"/>
              <a:t>firms </a:t>
            </a:r>
            <a:r>
              <a:rPr lang="en-US" dirty="0"/>
              <a:t>can mitigate the threat of strong competitive forces such as supplier or buyer power </a:t>
            </a:r>
            <a:r>
              <a:rPr lang="en-US" dirty="0" smtClean="0"/>
              <a:t>more </a:t>
            </a:r>
            <a:r>
              <a:rPr lang="en-US" dirty="0"/>
              <a:t>effectively.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907844"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551440"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615903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3.4  Performance Differences within the Same </a:t>
            </a:r>
            <a:r>
              <a:rPr lang="en-US" b="1" dirty="0" smtClean="0">
                <a:solidFill>
                  <a:srgbClr val="FF0000"/>
                </a:solidFill>
              </a:rPr>
              <a:t>Industry</a:t>
            </a:r>
            <a:r>
              <a:rPr lang="en-US" b="1" dirty="0">
                <a:solidFill>
                  <a:srgbClr val="FF0000"/>
                </a:solidFill>
              </a:rPr>
              <a:t>: Strategic Groups</a:t>
            </a:r>
          </a:p>
          <a:p>
            <a:pPr marL="0" indent="0" algn="just">
              <a:buNone/>
            </a:pPr>
            <a:r>
              <a:rPr lang="en-US" dirty="0"/>
              <a:t>In further analyzing the firm’s external environment to explain performance </a:t>
            </a:r>
            <a:r>
              <a:rPr lang="en-US" dirty="0" smtClean="0"/>
              <a:t>differences</a:t>
            </a:r>
            <a:r>
              <a:rPr lang="en-US" dirty="0"/>
              <a:t>, we now move to firms within the same </a:t>
            </a:r>
            <a:r>
              <a:rPr lang="en-US" dirty="0" smtClean="0"/>
              <a:t>industry. As </a:t>
            </a:r>
            <a:r>
              <a:rPr lang="en-US" dirty="0"/>
              <a:t>noted earlier in the </a:t>
            </a:r>
            <a:r>
              <a:rPr lang="en-US" dirty="0" smtClean="0"/>
              <a:t>chapter</a:t>
            </a:r>
            <a:r>
              <a:rPr lang="en-US" dirty="0"/>
              <a:t>, a firm occupies a place within a strategic group, a set of companies that pursue </a:t>
            </a:r>
            <a:r>
              <a:rPr lang="en-US" dirty="0" smtClean="0"/>
              <a:t>a </a:t>
            </a:r>
            <a:r>
              <a:rPr lang="en-US" dirty="0"/>
              <a:t>similar strategy within a specific industry in their quest for competitive </a:t>
            </a:r>
            <a:r>
              <a:rPr lang="en-US" dirty="0" smtClean="0"/>
              <a:t>advantage. Strategic </a:t>
            </a:r>
            <a:r>
              <a:rPr lang="en-US" dirty="0"/>
              <a:t>groups differ from one another along important dimensions </a:t>
            </a:r>
            <a:r>
              <a:rPr lang="en-US" dirty="0" smtClean="0"/>
              <a:t>such </a:t>
            </a:r>
            <a:r>
              <a:rPr lang="en-US" dirty="0"/>
              <a:t>as expenditures on research and development, technology, product differentiation, </a:t>
            </a:r>
            <a:r>
              <a:rPr lang="en-US" dirty="0" smtClean="0"/>
              <a:t>product </a:t>
            </a:r>
            <a:r>
              <a:rPr lang="en-US" dirty="0"/>
              <a:t>and service offerings, pricing, market segments, distribution channels, and </a:t>
            </a:r>
            <a:r>
              <a:rPr lang="en-US" dirty="0" smtClean="0"/>
              <a:t>customer service. </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290296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To explain differences in firm performance within the same </a:t>
            </a:r>
            <a:r>
              <a:rPr lang="en-US" dirty="0" smtClean="0"/>
              <a:t>industry, the </a:t>
            </a:r>
            <a:r>
              <a:rPr lang="en-US" b="1" dirty="0">
                <a:solidFill>
                  <a:srgbClr val="FF0000"/>
                </a:solidFill>
              </a:rPr>
              <a:t>strategic </a:t>
            </a:r>
            <a:r>
              <a:rPr lang="en-US" b="1" dirty="0" smtClean="0">
                <a:solidFill>
                  <a:srgbClr val="FF0000"/>
                </a:solidFill>
              </a:rPr>
              <a:t>group model </a:t>
            </a:r>
            <a:r>
              <a:rPr lang="en-US" dirty="0" smtClean="0"/>
              <a:t>clusters </a:t>
            </a:r>
            <a:r>
              <a:rPr lang="en-US" dirty="0"/>
              <a:t>different firms into groups based on a few key strategic </a:t>
            </a:r>
            <a:r>
              <a:rPr lang="en-US" dirty="0" smtClean="0"/>
              <a:t>dimensions. Even </a:t>
            </a:r>
            <a:r>
              <a:rPr lang="en-US" dirty="0"/>
              <a:t>within the same industry, firm performances differ depending on strategic </a:t>
            </a:r>
            <a:r>
              <a:rPr lang="en-US" dirty="0" smtClean="0"/>
              <a:t>group </a:t>
            </a:r>
            <a:r>
              <a:rPr lang="en-US" dirty="0"/>
              <a:t>membership. Some strategic groups tend to be more profitable than others. This </a:t>
            </a:r>
            <a:r>
              <a:rPr lang="en-US" dirty="0" smtClean="0"/>
              <a:t>difference </a:t>
            </a:r>
            <a:r>
              <a:rPr lang="en-US" dirty="0"/>
              <a:t>implies that firm performance is determined not only by </a:t>
            </a:r>
            <a:r>
              <a:rPr lang="en-US" dirty="0" smtClean="0"/>
              <a:t>the industry </a:t>
            </a:r>
            <a:r>
              <a:rPr lang="en-US" dirty="0"/>
              <a:t>to which the </a:t>
            </a:r>
            <a:r>
              <a:rPr lang="en-US" dirty="0" smtClean="0"/>
              <a:t>firm </a:t>
            </a:r>
            <a:r>
              <a:rPr lang="en-US" dirty="0"/>
              <a:t>belongs, but also by its strategic group membership.</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3"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3313546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The Strategic Group Model</a:t>
            </a:r>
          </a:p>
          <a:p>
            <a:pPr marL="0" indent="0" algn="just">
              <a:buNone/>
            </a:pPr>
            <a:r>
              <a:rPr lang="en-US" dirty="0" smtClean="0"/>
              <a:t>To </a:t>
            </a:r>
            <a:r>
              <a:rPr lang="en-US" dirty="0"/>
              <a:t>understand competitive behavior and performance within an industry, we can map the </a:t>
            </a:r>
            <a:r>
              <a:rPr lang="en-US" dirty="0" smtClean="0"/>
              <a:t>industry </a:t>
            </a:r>
            <a:r>
              <a:rPr lang="en-US" dirty="0"/>
              <a:t>competitors into strategic groups. We do this as shown:</a:t>
            </a:r>
          </a:p>
          <a:p>
            <a:pPr marL="0" indent="0" algn="just">
              <a:buNone/>
            </a:pPr>
            <a:r>
              <a:rPr lang="en-US" dirty="0"/>
              <a:t>■  Identify the most important strategic dimensions such as expenditures on research and </a:t>
            </a:r>
            <a:r>
              <a:rPr lang="en-US" dirty="0" smtClean="0"/>
              <a:t>development</a:t>
            </a:r>
            <a:r>
              <a:rPr lang="en-US" dirty="0"/>
              <a:t>, technology, product differentiation, product and service offerings, </a:t>
            </a:r>
            <a:r>
              <a:rPr lang="en-US" dirty="0" smtClean="0"/>
              <a:t>pricing</a:t>
            </a:r>
            <a:r>
              <a:rPr lang="en-US" dirty="0"/>
              <a:t>, </a:t>
            </a:r>
            <a:r>
              <a:rPr lang="en-US" dirty="0" smtClean="0"/>
              <a:t>market segments</a:t>
            </a:r>
            <a:r>
              <a:rPr lang="en-US" dirty="0"/>
              <a:t>, distribution channels, and customer service</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57740"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82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9588840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Choose two key dimensions for the horizontal and vertical </a:t>
            </a:r>
            <a:r>
              <a:rPr lang="en-US" dirty="0" smtClean="0"/>
              <a:t>axes, which </a:t>
            </a:r>
            <a:r>
              <a:rPr lang="en-US" dirty="0"/>
              <a:t>expose important differences among the competitors. </a:t>
            </a:r>
            <a:r>
              <a:rPr lang="en-US" dirty="0" smtClean="0"/>
              <a:t>The dimensions </a:t>
            </a:r>
            <a:r>
              <a:rPr lang="en-US" dirty="0"/>
              <a:t>chosen for the axes should </a:t>
            </a:r>
            <a:r>
              <a:rPr lang="en-US" dirty="0" smtClean="0"/>
              <a:t>not be </a:t>
            </a:r>
            <a:r>
              <a:rPr lang="en-US" dirty="0"/>
              <a:t>highly correlated.</a:t>
            </a:r>
          </a:p>
          <a:p>
            <a:pPr marL="0" indent="0" algn="just">
              <a:buNone/>
            </a:pPr>
            <a:r>
              <a:rPr lang="en-US" dirty="0"/>
              <a:t>■  Graph the firms in the strategic group, indicating each firm’s market share by the size </a:t>
            </a:r>
            <a:r>
              <a:rPr lang="en-US" dirty="0" smtClean="0"/>
              <a:t> of </a:t>
            </a:r>
            <a:r>
              <a:rPr lang="en-US" dirty="0"/>
              <a:t>the bubble with which it is </a:t>
            </a:r>
            <a:r>
              <a:rPr lang="en-US" dirty="0" smtClean="0"/>
              <a:t>represented.</a:t>
            </a:r>
          </a:p>
          <a:p>
            <a:pPr marL="0" indent="0" algn="just">
              <a:buNone/>
            </a:pPr>
            <a:endParaRPr lang="en-US" dirty="0"/>
          </a:p>
          <a:p>
            <a:pPr marL="0" indent="0" algn="just">
              <a:buNone/>
            </a:pPr>
            <a:r>
              <a:rPr lang="en-US" dirty="0"/>
              <a:t>The strategic group mapping in Exhibit 3.5 provides some additional insights: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8780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14192" y="1825625"/>
            <a:ext cx="8916307" cy="4351338"/>
          </a:xfrm>
          <a:prstGeom prst="rect">
            <a:avLst/>
          </a:prstGeom>
        </p:spPr>
      </p:pic>
      <p:pic>
        <p:nvPicPr>
          <p:cNvPr id="4" name="Picture 3"/>
          <p:cNvPicPr>
            <a:picLocks noChangeAspect="1"/>
          </p:cNvPicPr>
          <p:nvPr/>
        </p:nvPicPr>
        <p:blipFill>
          <a:blip r:embed="rId3"/>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5"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4"/>
          <a:stretch>
            <a:fillRect/>
          </a:stretch>
        </p:blipFill>
        <p:spPr>
          <a:xfrm>
            <a:off x="1138081" y="6475337"/>
            <a:ext cx="9902229" cy="204838"/>
          </a:xfrm>
          <a:prstGeom prst="rect">
            <a:avLst/>
          </a:prstGeom>
        </p:spPr>
      </p:pic>
      <p:pic>
        <p:nvPicPr>
          <p:cNvPr id="8" name="Picture 7"/>
          <p:cNvPicPr>
            <a:picLocks noChangeAspect="1"/>
          </p:cNvPicPr>
          <p:nvPr/>
        </p:nvPicPr>
        <p:blipFill>
          <a:blip r:embed="rId5"/>
          <a:stretch>
            <a:fillRect/>
          </a:stretch>
        </p:blipFill>
        <p:spPr>
          <a:xfrm>
            <a:off x="44364" y="2357222"/>
            <a:ext cx="238650" cy="2709534"/>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863951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Mobility Barriers</a:t>
            </a:r>
            <a:endParaRPr lang="en-US" dirty="0">
              <a:solidFill>
                <a:srgbClr val="FF0000"/>
              </a:solidFill>
            </a:endParaRPr>
          </a:p>
          <a:p>
            <a:pPr marL="0" indent="0" algn="just">
              <a:buNone/>
            </a:pPr>
            <a:r>
              <a:rPr lang="en-US" dirty="0"/>
              <a:t>Although some strategic groups tend to be more profitable and therefore more attractive than </a:t>
            </a:r>
            <a:r>
              <a:rPr lang="en-US" dirty="0" smtClean="0"/>
              <a:t>others</a:t>
            </a:r>
            <a:r>
              <a:rPr lang="en-US" dirty="0"/>
              <a:t>, mobility </a:t>
            </a:r>
            <a:r>
              <a:rPr lang="en-US" dirty="0" smtClean="0"/>
              <a:t>barriers restrict </a:t>
            </a:r>
            <a:r>
              <a:rPr lang="en-US" dirty="0"/>
              <a:t>movement between groups. These are industry-specific </a:t>
            </a:r>
            <a:r>
              <a:rPr lang="en-US" dirty="0" smtClean="0"/>
              <a:t>factors </a:t>
            </a:r>
            <a:r>
              <a:rPr lang="en-US" dirty="0"/>
              <a:t>that separate one strategic group from </a:t>
            </a:r>
            <a:r>
              <a:rPr lang="en-US" dirty="0" smtClean="0"/>
              <a:t>another. The </a:t>
            </a:r>
            <a:r>
              <a:rPr lang="en-US" dirty="0"/>
              <a:t>two groups identified in Exhibit  3.5 are separated by the fact that offering inter-national routes necessitates the hub-and-spoke model. Frequently, the international routes </a:t>
            </a:r>
            <a:r>
              <a:rPr lang="en-US" dirty="0" smtClean="0"/>
              <a:t>tend </a:t>
            </a:r>
            <a:r>
              <a:rPr lang="en-US" dirty="0"/>
              <a:t>to be the remaining profitable routes left for the legacy carriers; albeit the up-and-coming Persian Gulf region carriers, in particular Emirates, Etihad Airways, and Qatar </a:t>
            </a:r>
            <a:r>
              <a:rPr lang="en-US" dirty="0" smtClean="0"/>
              <a:t>Airways</a:t>
            </a:r>
            <a:r>
              <a:rPr lang="en-US" dirty="0"/>
              <a:t>, are beginning to threaten this profit sanctuary.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8721837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t>References:</a:t>
            </a:r>
            <a:endParaRPr lang="en-US" b="1" dirty="0"/>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smtClean="0"/>
              <a:t>By Frank </a:t>
            </a:r>
            <a:r>
              <a:rPr lang="en-US" dirty="0"/>
              <a:t>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3</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93289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037873" y="6292180"/>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17928598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1528</TotalTime>
  <Words>4237</Words>
  <Application>Microsoft Office PowerPoint</Application>
  <PresentationFormat>Widescreen</PresentationFormat>
  <Paragraphs>235</Paragraphs>
  <Slides>49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85</cp:revision>
  <dcterms:created xsi:type="dcterms:W3CDTF">2021-08-03T13:03:26Z</dcterms:created>
  <dcterms:modified xsi:type="dcterms:W3CDTF">2022-02-01T14:59:02Z</dcterms:modified>
</cp:coreProperties>
</file>