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0"/>
  </p:notesMasterIdLst>
  <p:sldIdLst>
    <p:sldId id="480" r:id="rId5"/>
    <p:sldId id="303" r:id="rId6"/>
    <p:sldId id="482" r:id="rId7"/>
    <p:sldId id="636" r:id="rId8"/>
    <p:sldId id="559" r:id="rId9"/>
    <p:sldId id="592" r:id="rId10"/>
    <p:sldId id="591" r:id="rId11"/>
    <p:sldId id="593" r:id="rId12"/>
    <p:sldId id="594" r:id="rId13"/>
    <p:sldId id="595" r:id="rId14"/>
    <p:sldId id="596" r:id="rId15"/>
    <p:sldId id="597" r:id="rId16"/>
    <p:sldId id="598" r:id="rId17"/>
    <p:sldId id="599" r:id="rId18"/>
    <p:sldId id="600" r:id="rId19"/>
    <p:sldId id="601" r:id="rId20"/>
    <p:sldId id="602" r:id="rId21"/>
    <p:sldId id="603" r:id="rId22"/>
    <p:sldId id="604" r:id="rId23"/>
    <p:sldId id="584" r:id="rId24"/>
    <p:sldId id="583" r:id="rId25"/>
    <p:sldId id="585" r:id="rId26"/>
    <p:sldId id="586" r:id="rId27"/>
    <p:sldId id="587" r:id="rId28"/>
    <p:sldId id="588" r:id="rId29"/>
    <p:sldId id="589" r:id="rId30"/>
    <p:sldId id="590" r:id="rId31"/>
    <p:sldId id="605" r:id="rId32"/>
    <p:sldId id="606" r:id="rId33"/>
    <p:sldId id="607" r:id="rId34"/>
    <p:sldId id="609" r:id="rId35"/>
    <p:sldId id="610" r:id="rId36"/>
    <p:sldId id="608" r:id="rId37"/>
    <p:sldId id="611" r:id="rId38"/>
    <p:sldId id="612" r:id="rId39"/>
    <p:sldId id="613" r:id="rId40"/>
    <p:sldId id="614" r:id="rId41"/>
    <p:sldId id="615" r:id="rId42"/>
    <p:sldId id="616" r:id="rId43"/>
    <p:sldId id="617" r:id="rId44"/>
    <p:sldId id="618" r:id="rId45"/>
    <p:sldId id="619" r:id="rId46"/>
    <p:sldId id="620" r:id="rId47"/>
    <p:sldId id="621" r:id="rId48"/>
    <p:sldId id="622" r:id="rId49"/>
    <p:sldId id="625" r:id="rId50"/>
    <p:sldId id="626" r:id="rId51"/>
    <p:sldId id="633" r:id="rId52"/>
    <p:sldId id="627" r:id="rId53"/>
    <p:sldId id="634" r:id="rId54"/>
    <p:sldId id="628" r:id="rId55"/>
    <p:sldId id="635" r:id="rId56"/>
    <p:sldId id="629" r:id="rId57"/>
    <p:sldId id="630" r:id="rId58"/>
    <p:sldId id="349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82"/>
            <p14:sldId id="636"/>
            <p14:sldId id="559"/>
            <p14:sldId id="592"/>
            <p14:sldId id="591"/>
            <p14:sldId id="593"/>
            <p14:sldId id="594"/>
            <p14:sldId id="595"/>
            <p14:sldId id="596"/>
            <p14:sldId id="597"/>
            <p14:sldId id="598"/>
            <p14:sldId id="599"/>
            <p14:sldId id="600"/>
            <p14:sldId id="601"/>
            <p14:sldId id="602"/>
            <p14:sldId id="603"/>
            <p14:sldId id="604"/>
            <p14:sldId id="584"/>
            <p14:sldId id="583"/>
            <p14:sldId id="585"/>
            <p14:sldId id="586"/>
            <p14:sldId id="587"/>
            <p14:sldId id="588"/>
            <p14:sldId id="589"/>
            <p14:sldId id="590"/>
            <p14:sldId id="605"/>
            <p14:sldId id="606"/>
            <p14:sldId id="607"/>
            <p14:sldId id="609"/>
            <p14:sldId id="610"/>
            <p14:sldId id="608"/>
            <p14:sldId id="611"/>
            <p14:sldId id="612"/>
            <p14:sldId id="613"/>
            <p14:sldId id="614"/>
            <p14:sldId id="615"/>
            <p14:sldId id="616"/>
            <p14:sldId id="617"/>
            <p14:sldId id="618"/>
            <p14:sldId id="619"/>
            <p14:sldId id="620"/>
            <p14:sldId id="621"/>
            <p14:sldId id="622"/>
            <p14:sldId id="625"/>
            <p14:sldId id="626"/>
            <p14:sldId id="633"/>
            <p14:sldId id="627"/>
            <p14:sldId id="634"/>
            <p14:sldId id="628"/>
            <p14:sldId id="635"/>
            <p14:sldId id="629"/>
            <p14:sldId id="63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5" d="100"/>
          <a:sy n="65" d="100"/>
        </p:scale>
        <p:origin x="9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61" Type="http://schemas.openxmlformats.org/officeDocument/2006/relationships/presProps" Target="pres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1.png"/><Relationship Id="rId7" Type="http://schemas.openxmlformats.org/officeDocument/2006/relationships/image" Target="../media/image3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7" Type="http://schemas.openxmlformats.org/officeDocument/2006/relationships/image" Target="../media/image7.sv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7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Ashraf Elsayed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0" y="1541240"/>
            <a:ext cx="6111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Learning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(AI644)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415085" y="5486541"/>
            <a:ext cx="3516608" cy="1101806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826657" y="2864278"/>
            <a:ext cx="61119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Learning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Ashraf Elsayed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4" name="Title 13">
            <a:extLst>
              <a:ext uri="{FF2B5EF4-FFF2-40B4-BE49-F238E27FC236}">
                <a16:creationId xmlns:a16="http://schemas.microsoft.com/office/drawing/2014/main" id="{EC972548-320F-C02B-157F-08544103C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46781"/>
            <a:ext cx="10515600" cy="1325563"/>
          </a:xfrm>
        </p:spPr>
        <p:txBody>
          <a:bodyPr/>
          <a:lstStyle/>
          <a:p>
            <a:pPr algn="ctr"/>
            <a:r>
              <a:rPr lang="en-US" sz="4400" b="1" dirty="0">
                <a:solidFill>
                  <a:srgbClr val="004B89"/>
                </a:solidFill>
                <a:cs typeface="Calibri"/>
              </a:rPr>
              <a:t>Bellman Equations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2321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3C407-8CA8-E156-6C17-685030A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986DC3-ABD4-1D4D-BBEF-B9686953790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5326BF-A96E-47CF-0619-B52ADD02286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BE5179-47EC-00E0-3411-F8BE2048A9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4" name="Title 13">
            <a:extLst>
              <a:ext uri="{FF2B5EF4-FFF2-40B4-BE49-F238E27FC236}">
                <a16:creationId xmlns:a16="http://schemas.microsoft.com/office/drawing/2014/main" id="{B91093ED-EE28-2441-6179-9097C8E5D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187" y="1155869"/>
            <a:ext cx="10515600" cy="1325563"/>
          </a:xfrm>
        </p:spPr>
        <p:txBody>
          <a:bodyPr/>
          <a:lstStyle/>
          <a:p>
            <a:r>
              <a:rPr lang="en-US" dirty="0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</a:p>
        </p:txBody>
      </p:sp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57429584-D44B-5F15-9AAD-469226BBBAF8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778943-2ACB-63EF-A1FB-4C7370B41255}"/>
              </a:ext>
            </a:extLst>
          </p:cNvPr>
          <p:cNvSpPr txBox="1"/>
          <p:nvPr/>
        </p:nvSpPr>
        <p:spPr>
          <a:xfrm>
            <a:off x="235242" y="1942851"/>
            <a:ext cx="11485543" cy="45498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Derive the Bellman equation for state-value and action-value functions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Use the Bellman equations to compute value functions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var(--cds-font-family-source-sans-pro)"/>
              </a:rPr>
              <a:t>Define an optimal policy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var(--cds-font-family-source-sans-pro)"/>
              </a:rPr>
              <a:t>Derive the Bellman optimality equation for state-value functions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var(--cds-font-family-source-sans-pro)"/>
              </a:rPr>
              <a:t>Derive the Bellman optimality equation for action-value functions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var(--cds-font-family-source-sans-pro)"/>
              </a:rPr>
              <a:t>Understand how the Bellman optimality equations relate to the previously introduced Bellman equations </a:t>
            </a:r>
          </a:p>
        </p:txBody>
      </p:sp>
    </p:spTree>
    <p:extLst>
      <p:ext uri="{BB962C8B-B14F-4D97-AF65-F5344CB8AC3E}">
        <p14:creationId xmlns:p14="http://schemas.microsoft.com/office/powerpoint/2010/main" val="7901802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70014" y="1211964"/>
            <a:ext cx="470416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Bellman Equation Derivation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61200" y="2056029"/>
            <a:ext cx="8254062" cy="4320331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In reinforce learning 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Bellman equations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allows us to relate the value of the current state to the value of future states without waiting to observe all the future rewards.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We use 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Bellman equations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to formalize this connection between the value of a state and its possible successors.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The 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Bellman equation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for the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state value function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defines a relationship between the value of a state and the value of its possible successor states.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Recall that the </a:t>
            </a:r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return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 is defined as the discounted sum of future rewards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sz="1814" dirty="0"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0703" y="6267959"/>
            <a:ext cx="2304498" cy="39732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8D5CB74-03C4-28CA-94A8-2E976A0B17E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7AA64C-4B19-B65C-B1E1-6FEF2E79112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15537F5-F245-7FC0-F4D2-03F6EC995AB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502445"/>
      </p:ext>
    </p:extLst>
  </p:cSld>
  <p:clrMapOvr>
    <a:masterClrMapping/>
  </p:clrMapOvr>
  <p:transition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563036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State-Value Bellman Equation Derivation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9541" y="1311788"/>
            <a:ext cx="3161329" cy="1537166"/>
          </a:xfrm>
          <a:prstGeom prst="rect">
            <a:avLst/>
          </a:prstGeom>
        </p:spPr>
      </p:pic>
      <p:sp>
        <p:nvSpPr>
          <p:cNvPr id="8" name="object 4"/>
          <p:cNvSpPr txBox="1"/>
          <p:nvPr/>
        </p:nvSpPr>
        <p:spPr>
          <a:xfrm>
            <a:off x="1310228" y="4395298"/>
            <a:ext cx="9423272" cy="2539715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Note that 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R</a:t>
            </a:r>
            <a:r>
              <a:rPr lang="en-US" sz="1814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t+1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 is a random variable, while the little 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r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 represents each possible reward outcome.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Note how the final expression can be read easily as an expected value. It is really a sum over all values of the three variables, 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a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, 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s’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, and 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r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. For each triple, we compute its probability,                                        , weight the quantity in brackets by that probability, then sum over all possibilities to get an expected value.</a:t>
            </a:r>
          </a:p>
          <a:p>
            <a:pPr marL="62980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4058" y="2848954"/>
            <a:ext cx="6375881" cy="13966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4960" y="6002916"/>
            <a:ext cx="2272043" cy="3097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26118" y="1059676"/>
            <a:ext cx="1871204" cy="144643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296802" y="3525311"/>
            <a:ext cx="6073137" cy="720253"/>
          </a:xfrm>
          <a:prstGeom prst="rect">
            <a:avLst/>
          </a:prstGeom>
          <a:noFill/>
          <a:ln w="15875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32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6803538" y="4734530"/>
            <a:ext cx="8637" cy="25048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451802" y="4930557"/>
            <a:ext cx="2703469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32" i="1" dirty="0">
                <a:solidFill>
                  <a:srgbClr val="004B89"/>
                </a:solidFill>
              </a:rPr>
              <a:t>The Immediate Reward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5EB45C9-0F77-EDA9-BF47-7E6BFC6791E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EEA453-CA64-E56F-B527-075C9B66543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3BFBEE20-9843-17CB-A27D-7AAE59F3C9F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503614"/>
      </p:ext>
    </p:extLst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636776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Action-Value Bellman Equation Derivation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8" name="object 4"/>
          <p:cNvSpPr txBox="1"/>
          <p:nvPr/>
        </p:nvSpPr>
        <p:spPr>
          <a:xfrm>
            <a:off x="1639069" y="5287201"/>
            <a:ext cx="9033969" cy="989932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These equations provide relationships between the values of a state or state action pair and the possible next states or next state action pairs.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6252" y="1647732"/>
            <a:ext cx="9350933" cy="377378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1AF8A22-B11B-FF12-6A78-BEB4F756913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BFBA7B-D48D-7567-D7D6-7A2467520CD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4B2B3B4-B486-AF0B-1022-5CAE071533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486169"/>
      </p:ext>
    </p:extLst>
  </p:cSld>
  <p:clrMapOvr>
    <a:masterClrMapping/>
  </p:clrMapOvr>
  <p:transition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666274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sz="3264" dirty="0">
              <a:latin typeface="Georgia" panose="02040502050405020303" pitchFamily="18" charset="0"/>
            </a:endParaRPr>
          </a:p>
        </p:txBody>
      </p:sp>
      <p:sp>
        <p:nvSpPr>
          <p:cNvPr id="8" name="object 4"/>
          <p:cNvSpPr txBox="1"/>
          <p:nvPr/>
        </p:nvSpPr>
        <p:spPr>
          <a:xfrm>
            <a:off x="1898188" y="1402030"/>
            <a:ext cx="8697115" cy="710753"/>
          </a:xfrm>
          <a:prstGeom prst="rect">
            <a:avLst/>
          </a:prstGeom>
        </p:spPr>
        <p:txBody>
          <a:bodyPr vert="horz" wrap="square" lIns="0" tIns="74721" rIns="0" bIns="0" rtlCol="0">
            <a:sp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endParaRPr lang="en-US" sz="1814" dirty="0">
              <a:latin typeface="Georgia" panose="02040502050405020303" pitchFamily="18" charset="0"/>
              <a:cs typeface="Georgia"/>
            </a:endParaRPr>
          </a:p>
          <a:p>
            <a:pPr marL="322098" indent="-259118" algn="just">
              <a:spcBef>
                <a:spcPts val="589"/>
              </a:spcBef>
              <a:buClr>
                <a:srgbClr val="3333B2"/>
              </a:buClr>
              <a:buSzPct val="110526"/>
              <a:buFont typeface="Arial" panose="020B0604020202020204" pitchFamily="34" charset="0"/>
              <a:buChar char="•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Consider the following simple </a:t>
            </a:r>
            <a:r>
              <a:rPr lang="en-US" sz="1814" dirty="0" err="1">
                <a:latin typeface="Georgia" panose="02040502050405020303" pitchFamily="18" charset="0"/>
                <a:cs typeface="Georgia"/>
              </a:rPr>
              <a:t>Gridworld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 problem consisting of just four states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6722" y="2344555"/>
            <a:ext cx="4257758" cy="414777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6819F6F-334A-DFA6-D96D-E60AB0052F9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733FF0-1A5B-88A7-5B36-3DBD8EF1266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092FE17-FAF9-0165-D0EE-163C7E852A0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018023"/>
      </p:ext>
    </p:extLst>
  </p:cSld>
  <p:clrMapOvr>
    <a:masterClrMapping/>
  </p:clrMapOvr>
  <p:transition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607280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9062" y="1805664"/>
            <a:ext cx="7377523" cy="419755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157E8B9-76EC-6456-BCAA-F75E19E70D1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D7F1D8-55EF-9AAC-9B03-3E6686D4961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66D9E8E-A91C-6E0B-8AE3-5C3A7721851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172945"/>
      </p:ext>
    </p:extLst>
  </p:cSld>
  <p:clrMapOvr>
    <a:masterClrMapping/>
  </p:clrMapOvr>
  <p:transition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681022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0349" y="1900012"/>
            <a:ext cx="7597796" cy="419627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96C8C40-CB88-FB61-A8F2-C5347AA27C4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C9B8FD2-4B4E-795D-1EFE-7681CF2D2EF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A36919A-AC3E-D2D6-FD3F-28652745007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693618"/>
      </p:ext>
    </p:extLst>
  </p:cSld>
  <p:clrMapOvr>
    <a:masterClrMapping/>
  </p:clrMapOvr>
  <p:transition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607278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0248" y="1527145"/>
            <a:ext cx="8467900" cy="450403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256524" y="1542514"/>
            <a:ext cx="2461625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dirty="0">
                <a:solidFill>
                  <a:srgbClr val="004B89"/>
                </a:solidFill>
              </a:rPr>
              <a:t>Uniform action policy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1B37D04-DD40-BFC1-280B-81780A9E31D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0442F4-BFB2-8D37-27A7-08D6CD9AD5A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49CAF16-7FA8-1FF9-81AC-CFBF703F409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853406"/>
      </p:ext>
    </p:extLst>
  </p:cSld>
  <p:clrMapOvr>
    <a:masterClrMapping/>
  </p:clrMapOvr>
  <p:transition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799010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2346" y="2211605"/>
            <a:ext cx="7971771" cy="404585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235DE09-7D8B-459B-E97C-031ABCA4320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B837B1-107B-2865-38D9-E7D2C81537C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6BBFAB4-4C6B-B909-C3B8-9EEA33C286F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631488"/>
      </p:ext>
    </p:extLst>
  </p:cSld>
  <p:clrMapOvr>
    <a:masterClrMapping/>
  </p:clrMapOvr>
  <p:transition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872752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8832" y="2143683"/>
            <a:ext cx="8286892" cy="431707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2E811CB-E4A2-D298-8E30-FAF0A1793A3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D8743E-A876-EB43-0F97-22A46F1E5A7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619D90C-F4F5-C282-E1CD-D4D48EE66AD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047026"/>
      </p:ext>
    </p:extLst>
  </p:cSld>
  <p:clrMapOvr>
    <a:masterClrMapping/>
  </p:clrMapOvr>
  <p:transition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872752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3915" y="1831858"/>
            <a:ext cx="8301201" cy="425660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EA262B7-A011-C3CB-46C6-0FEC3AE0FE4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827BC59-95EB-E9D9-E9C0-08AC45F3A1F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FE494D5-6416-25F2-4FF1-09F9F55C1D6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968632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666272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7064" y="1573551"/>
            <a:ext cx="8311712" cy="423070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B8CF299-35A8-CBF7-09C0-DD6AE0F5E55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5CA59C1-0489-AE40-8D2A-657AEA02479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5CB6C20-3247-852B-F1D9-9CBA071FA3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984773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725268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4685" y="2134407"/>
            <a:ext cx="8642958" cy="408385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DAACD0F-E2E1-EF20-0ED6-CFFBA13337B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304637-84D0-C4BC-37B1-5D705D2E956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AB5EADC-C747-27A8-89A3-30499531AC8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879815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504041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7562" y="1915810"/>
            <a:ext cx="8685879" cy="427988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780EF38-4B65-3A02-77C0-13A6F45FAAA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8CDBA5-9781-D613-8B1A-C12FF814ADD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3A60015-A5C2-3386-6DA5-7C2CAA4EFEB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585959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828506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Why Bellman Equations?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133" y="2275642"/>
            <a:ext cx="8774085" cy="427043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5801D56-26B8-F797-2EE7-41F4D8DB57A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7D5A80-9648-F4A8-AD4A-395E48D6A2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EB49DCD-5288-8DB8-E00B-1F9BD4D4CFA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179968"/>
      </p:ext>
    </p:extLst>
  </p:cSld>
  <p:clrMapOvr>
    <a:masterClrMapping/>
  </p:clrMapOvr>
  <p:transition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7869" y="872752"/>
            <a:ext cx="6840725" cy="471513"/>
          </a:xfrm>
          <a:prstGeom prst="rect">
            <a:avLst/>
          </a:prstGeom>
        </p:spPr>
        <p:txBody>
          <a:bodyPr vert="horz" wrap="square" lIns="0" tIns="19214" rIns="0" bIns="0" rtlCol="0" anchor="ctr">
            <a:spAutoFit/>
          </a:bodyPr>
          <a:lstStyle/>
          <a:p>
            <a:pPr marL="21349">
              <a:spcBef>
                <a:spcPts val="151"/>
              </a:spcBef>
            </a:pPr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Solve only small MDP</a:t>
            </a:r>
            <a:endParaRPr sz="3264" dirty="0">
              <a:latin typeface="Georgia" panose="020405020504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240" y="2693061"/>
            <a:ext cx="7704217" cy="368132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5ED1C59-E731-B004-9D25-A2BAC2539F8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6DFE404-832D-AE12-5A75-6FC8F117410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DF5A696-100F-5119-DC86-9997E5CE8D3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785467"/>
      </p:ext>
    </p:extLst>
  </p:cSld>
  <p:clrMapOvr>
    <a:masterClrMapping/>
  </p:clrMapOvr>
  <p:transition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530942"/>
            <a:ext cx="8723221" cy="849332"/>
          </a:xfrm>
        </p:spPr>
        <p:txBody>
          <a:bodyPr>
            <a:normAutofit/>
          </a:bodyPr>
          <a:lstStyle/>
          <a:p>
            <a:pPr algn="ctr"/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Optimal Policies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36039" y="1380274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In order to define an optimal policy, we need first to understand how to compare between two policies.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1801" y="2905463"/>
            <a:ext cx="4968089" cy="329434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527144" y="3639620"/>
            <a:ext cx="4094071" cy="19900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76" dirty="0">
                <a:latin typeface="Georgia" panose="02040502050405020303" pitchFamily="18" charset="0"/>
              </a:rPr>
              <a:t>Here both policies are incomparable, since in some states </a:t>
            </a:r>
            <a:r>
              <a:rPr lang="el-GR" sz="2539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2539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1</a:t>
            </a:r>
            <a:r>
              <a:rPr lang="en-US" sz="2176" i="1" dirty="0">
                <a:latin typeface="Georgia" panose="02040502050405020303" pitchFamily="18" charset="0"/>
                <a:cs typeface="Georgia"/>
              </a:rPr>
              <a:t> 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achieves better values than </a:t>
            </a:r>
            <a:r>
              <a:rPr lang="el-GR" sz="2539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2539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2</a:t>
            </a:r>
            <a:r>
              <a:rPr lang="en-US" sz="2539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while in other states</a:t>
            </a:r>
            <a:r>
              <a:rPr lang="en-US" sz="2539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l-GR" sz="2539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2539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2</a:t>
            </a:r>
            <a:r>
              <a:rPr lang="en-US" sz="2539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2176" dirty="0">
                <a:latin typeface="Georgia" panose="02040502050405020303" pitchFamily="18" charset="0"/>
                <a:cs typeface="Georgia"/>
              </a:rPr>
              <a:t>achieves better values than </a:t>
            </a:r>
            <a:r>
              <a:rPr lang="el-GR" sz="2539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2539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1</a:t>
            </a:r>
            <a:r>
              <a:rPr lang="en-US" sz="2902" i="1" dirty="0">
                <a:latin typeface="Georgia" panose="02040502050405020303" pitchFamily="18" charset="0"/>
                <a:cs typeface="Georgia"/>
              </a:rPr>
              <a:t> </a:t>
            </a:r>
            <a:endParaRPr lang="en-US" sz="2539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5E3C4EE-E703-9615-8A9C-7526BEEB162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F5805C-E786-CA5A-755D-7473E433113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3B2F78-2FD4-C222-BC22-859A1F1D090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9053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619432"/>
            <a:ext cx="8723221" cy="849332"/>
          </a:xfrm>
        </p:spPr>
        <p:txBody>
          <a:bodyPr>
            <a:normAutofit/>
          </a:bodyPr>
          <a:lstStyle/>
          <a:p>
            <a:pPr algn="ctr"/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Optimal Policies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9689" y="1488917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In this example we can say that both policies are comparable and </a:t>
            </a:r>
            <a:r>
              <a:rPr lang="el-GR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1814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1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≥ </a:t>
            </a:r>
            <a:r>
              <a:rPr lang="el-GR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1814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2</a:t>
            </a: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. This means that </a:t>
            </a:r>
            <a:r>
              <a:rPr lang="el-GR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1814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1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is as good as or better than </a:t>
            </a:r>
            <a:r>
              <a:rPr lang="el-GR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1814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2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if and only if the value under </a:t>
            </a:r>
            <a:r>
              <a:rPr lang="el-GR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1814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1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is greater than or equal the value under </a:t>
            </a:r>
            <a:r>
              <a:rPr lang="el-GR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1814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2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for every state.</a:t>
            </a:r>
            <a:endParaRPr lang="en-US" sz="1814" baseline="-25000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1625" y="2733692"/>
            <a:ext cx="7919031" cy="378500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4E37F0B-40AF-E1ED-D45B-3F9C86CD15E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03F7C0-4ABD-633D-4ACF-73EEDC65449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387FF48-D58D-1B6C-A801-9770A9AF39D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8694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1239" y="663674"/>
            <a:ext cx="8723221" cy="849332"/>
          </a:xfrm>
        </p:spPr>
        <p:txBody>
          <a:bodyPr>
            <a:normAutofit/>
          </a:bodyPr>
          <a:lstStyle/>
          <a:p>
            <a:pPr algn="ctr"/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Optimal Policies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747" y="1533159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An 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optimal policy </a:t>
            </a: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is the policy that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is as good as or better than all other policies.</a:t>
            </a:r>
            <a:endParaRPr lang="en-US" sz="1814" baseline="-25000" dirty="0"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1256" y="2555239"/>
            <a:ext cx="7791520" cy="4018220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2971693" y="1829707"/>
            <a:ext cx="1433788" cy="135605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45B19689-D60A-B3C1-BF7B-13B17D2C265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7814C5D-BD49-BFF7-B552-E4BDBBC2CE2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2315446A-1FB0-FB3C-2DEA-BC8408A7B69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076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442452"/>
            <a:ext cx="8723221" cy="849332"/>
          </a:xfrm>
        </p:spPr>
        <p:txBody>
          <a:bodyPr>
            <a:normAutofit/>
          </a:bodyPr>
          <a:lstStyle/>
          <a:p>
            <a:pPr algn="ctr"/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Optimal Policies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9689" y="1311937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There is always at least one 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optimal policy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exists.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i="1" dirty="0">
              <a:solidFill>
                <a:srgbClr val="004B89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814" dirty="0">
                <a:latin typeface="Georgia" panose="02040502050405020303" pitchFamily="18" charset="0"/>
                <a:cs typeface="Georgia"/>
              </a:rPr>
              <a:t>Assume that there is a policy </a:t>
            </a:r>
            <a:r>
              <a:rPr lang="el-GR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1814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1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that is doing better in some states and a policy </a:t>
            </a:r>
            <a:r>
              <a:rPr lang="el-GR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1814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2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 </a:t>
            </a: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that is doing better in other states then we combine them into a policy </a:t>
            </a:r>
            <a:r>
              <a:rPr lang="el-GR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1814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3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1814" dirty="0">
                <a:latin typeface="Georgia" panose="02040502050405020303" pitchFamily="18" charset="0"/>
                <a:cs typeface="Georgia"/>
              </a:rPr>
              <a:t>that is doing better in all states.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0912" y="3018008"/>
            <a:ext cx="6485490" cy="387388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5349682-9B01-99F1-316F-3E9D4175BBC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E6EEC0-730F-D70E-65C2-B56E9DFBA4D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6F7FF3D-50E1-7D4B-9C9B-47644F561C9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977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634178"/>
            <a:ext cx="8723221" cy="849332"/>
          </a:xfrm>
        </p:spPr>
        <p:txBody>
          <a:bodyPr>
            <a:normAutofit/>
          </a:bodyPr>
          <a:lstStyle/>
          <a:p>
            <a:pPr algn="ctr"/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 (Optimal Policies)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9689" y="1503663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3550" y="1788004"/>
            <a:ext cx="3600330" cy="26328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5341" y="4420876"/>
            <a:ext cx="3061318" cy="49755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72233" y="5376044"/>
            <a:ext cx="6365675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32" dirty="0">
                <a:solidFill>
                  <a:srgbClr val="004B89"/>
                </a:solidFill>
                <a:latin typeface="Georgia" panose="02040502050405020303" pitchFamily="18" charset="0"/>
              </a:rPr>
              <a:t>Which of these two policies is optimal?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DB1F707-8501-D492-AB59-E6187B1E24E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60A348E-96A8-E265-BBDE-7F2B2B63C67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19299221-E952-B46D-4A1D-3C388156B8C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5661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884902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 (Optimal Policies)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9689" y="1754387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385" y="2038728"/>
            <a:ext cx="3600330" cy="26328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2891" y="4651633"/>
            <a:ext cx="3061318" cy="49755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694117" y="5709576"/>
            <a:ext cx="6365675" cy="4271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</a:rPr>
              <a:t>In this case </a:t>
            </a:r>
            <a:r>
              <a:rPr lang="el-GR" sz="2176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2176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1</a:t>
            </a:r>
            <a:r>
              <a:rPr lang="en-US" sz="2176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is the optimal policy since </a:t>
            </a:r>
            <a:r>
              <a:rPr lang="el-GR" sz="2176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γ</a:t>
            </a: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=0 </a:t>
            </a: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</a:rPr>
              <a:t>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2688" y="2320366"/>
            <a:ext cx="2083140" cy="154439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101D086-4E69-C73B-64CD-181D74EDE77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C7475EF-5332-6D98-2F9B-A0B0A5D0F2C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BDC289BD-B22E-4AEB-99B2-31C9CAB34F2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2261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545688"/>
            <a:ext cx="8723221" cy="849332"/>
          </a:xfrm>
        </p:spPr>
        <p:txBody>
          <a:bodyPr>
            <a:normAutofit/>
          </a:bodyPr>
          <a:lstStyle/>
          <a:p>
            <a:pPr algn="ctr"/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 (Optimal Policies)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9689" y="1415173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385" y="1699514"/>
            <a:ext cx="3600330" cy="26328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2891" y="4312419"/>
            <a:ext cx="3061318" cy="49755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43715" y="5850851"/>
            <a:ext cx="6365675" cy="4271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</a:rPr>
              <a:t>In this case </a:t>
            </a:r>
            <a:r>
              <a:rPr lang="el-GR" sz="2176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π</a:t>
            </a:r>
            <a:r>
              <a:rPr lang="en-US" sz="2176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2</a:t>
            </a:r>
            <a:r>
              <a:rPr lang="en-US" sz="2176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2176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is the optimal policy</a:t>
            </a:r>
            <a:endParaRPr lang="en-US" sz="1632" dirty="0">
              <a:solidFill>
                <a:srgbClr val="004B89"/>
              </a:solidFill>
              <a:latin typeface="Georgia" panose="02040502050405020303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7431" y="2076185"/>
            <a:ext cx="3931959" cy="7929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94542" y="2855241"/>
            <a:ext cx="2777989" cy="63575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63803" y="3890807"/>
            <a:ext cx="3756402" cy="55536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94542" y="4396909"/>
            <a:ext cx="3627972" cy="67722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09390" y="4809969"/>
            <a:ext cx="532103" cy="41462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1AE3B1E-560A-6CE3-14B8-1A40FC21DE3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FB6084-19CB-CC12-B6D5-877F39B979B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FC3C88A4-62EB-22BD-7F5C-3552DD7822CA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078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7208" y="589931"/>
            <a:ext cx="8723221" cy="849332"/>
          </a:xfrm>
        </p:spPr>
        <p:txBody>
          <a:bodyPr>
            <a:normAutofit/>
          </a:bodyPr>
          <a:lstStyle/>
          <a:p>
            <a:pPr algn="ctr"/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Optimal Policies in MDP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3716" y="1031714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We can only directly solve small MDPs.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In general, for large MDPs it is intractable to solve using Brute-Force search.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716" y="2136597"/>
            <a:ext cx="2654536" cy="1941225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>
            <a:off x="3988251" y="3090267"/>
            <a:ext cx="79139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865129" y="2892661"/>
            <a:ext cx="2746655" cy="34349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32" dirty="0">
                <a:latin typeface="Georgia" panose="02040502050405020303" pitchFamily="18" charset="0"/>
              </a:rPr>
              <a:t>2 Deterministic Policies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7633183" y="3107209"/>
            <a:ext cx="79139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8631873" y="2772299"/>
            <a:ext cx="1554711" cy="59465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32" dirty="0">
                <a:latin typeface="Georgia" panose="02040502050405020303" pitchFamily="18" charset="0"/>
              </a:rPr>
              <a:t>Brute-Force Search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7710" y="4666450"/>
            <a:ext cx="7907932" cy="203871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44A55FB-9579-364D-EFC5-BFDE36BC816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5194D6-3F58-EF6B-B86D-465A0E461FA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6A1F5D5-AFB2-7D7E-89D7-55A001E87DA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1248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648928"/>
            <a:ext cx="8723221" cy="849332"/>
          </a:xfrm>
        </p:spPr>
        <p:txBody>
          <a:bodyPr>
            <a:normAutofit/>
          </a:bodyPr>
          <a:lstStyle/>
          <a:p>
            <a:pPr algn="ctr"/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Optimal Value Functions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9689" y="1518413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An optimal policy is one which is as good as or better than every other policy.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The value function for the optimal policy thus has the greatest value possible in every state.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9420" y="3894736"/>
            <a:ext cx="6233201" cy="6288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9420" y="5358515"/>
            <a:ext cx="5991337" cy="53210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4404" y="3887807"/>
            <a:ext cx="525192" cy="49755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4404" y="5249645"/>
            <a:ext cx="566655" cy="55283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9099BA4-6563-367C-1D07-AC1A3C8CE34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E8CE62-26FC-F999-A402-F3DA61EDE4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8245C95-BB46-E25D-8880-4032DCFD51D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75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855406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Bellman optimally equation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9689" y="1724891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6733" y="2391038"/>
            <a:ext cx="6501655" cy="2130723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H="1" flipV="1">
            <a:off x="6237076" y="4454491"/>
            <a:ext cx="618286" cy="84628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043926" y="5291968"/>
            <a:ext cx="5437168" cy="4271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176" b="1" dirty="0">
                <a:latin typeface="Georgia" panose="02040502050405020303" pitchFamily="18" charset="0"/>
              </a:rPr>
              <a:t>Bellman Optimality Equation for </a:t>
            </a:r>
            <a:r>
              <a:rPr lang="en-US" sz="2176" b="1" i="1" dirty="0">
                <a:solidFill>
                  <a:srgbClr val="004B89"/>
                </a:solidFill>
                <a:latin typeface="Georgia" panose="02040502050405020303" pitchFamily="18" charset="0"/>
              </a:rPr>
              <a:t>v</a:t>
            </a:r>
            <a:r>
              <a:rPr lang="en-US" sz="2176" b="1" i="1" baseline="-25000" dirty="0">
                <a:solidFill>
                  <a:srgbClr val="004B89"/>
                </a:solidFill>
                <a:latin typeface="Georgia" panose="02040502050405020303" pitchFamily="18" charset="0"/>
              </a:rPr>
              <a:t>*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029B10B-85AD-0747-BCD6-F6044D88D29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F62EF5-E42D-DD04-6F48-37FD199D332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2ADE88D-90E8-4DEF-4894-DF57E66067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799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855406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Bellman optimally equation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9689" y="1724891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6237076" y="4454491"/>
            <a:ext cx="618286" cy="84628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043926" y="5291968"/>
            <a:ext cx="5437168" cy="4271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176" b="1" dirty="0">
                <a:latin typeface="Georgia" panose="02040502050405020303" pitchFamily="18" charset="0"/>
              </a:rPr>
              <a:t>Bellman Optimality Equation for </a:t>
            </a:r>
            <a:r>
              <a:rPr lang="en-US" sz="2176" b="1" i="1" dirty="0">
                <a:solidFill>
                  <a:srgbClr val="004B89"/>
                </a:solidFill>
                <a:latin typeface="Georgia" panose="02040502050405020303" pitchFamily="18" charset="0"/>
              </a:rPr>
              <a:t>q</a:t>
            </a:r>
            <a:r>
              <a:rPr lang="en-US" sz="2176" b="1" i="1" baseline="-25000" dirty="0">
                <a:solidFill>
                  <a:srgbClr val="004B89"/>
                </a:solidFill>
                <a:latin typeface="Georgia" panose="02040502050405020303" pitchFamily="18" charset="0"/>
              </a:rPr>
              <a:t>*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5214" y="2586916"/>
            <a:ext cx="6894830" cy="9019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5213" y="3735614"/>
            <a:ext cx="6584538" cy="71887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A9D512C-9F29-434A-59E0-B8042529F10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1947778-F6E3-896B-2CA7-7C935008B3A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D048F847-FF02-FA29-5907-876EE26CA3F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793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-191728"/>
            <a:ext cx="8723221" cy="849332"/>
          </a:xfrm>
        </p:spPr>
        <p:txBody>
          <a:bodyPr>
            <a:normAutofit/>
          </a:bodyPr>
          <a:lstStyle/>
          <a:p>
            <a:pPr algn="ctr"/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Bellman Linear Solver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9689" y="869485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632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The Bellman's optimally equation gives us a similar system of equations for the optimal value.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632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632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One natural question is, can we solve this system in a similar way to find the optimal state-value function? Unfortunately, the answer is no.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632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632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Taking the maximum over actions is not a linear operation. So standard techniques from linear algebra for solving linear systems won't apply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532" y="3083509"/>
            <a:ext cx="5657437" cy="17353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3483" y="4818872"/>
            <a:ext cx="7879805" cy="204776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7D1F87C-1215-688C-4A1F-1615E447A42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3D5998E-245E-8566-3350-FA69A9A2343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E319114-AB0D-30B9-FB87-F475089E992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6504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963" y="737421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Using Optimal Value Functions to Get Optimal Policies</a:t>
            </a:r>
            <a:endParaRPr lang="en-US" sz="3264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9471" y="1606906"/>
            <a:ext cx="9110206" cy="5645903"/>
          </a:xfrm>
        </p:spPr>
        <p:txBody>
          <a:bodyPr>
            <a:normAutofit/>
          </a:bodyPr>
          <a:lstStyle/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In general, having 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v</a:t>
            </a:r>
            <a:r>
              <a:rPr lang="en-US" sz="1814" i="1" baseline="-25000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*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makes it relatively easy to work out the optimal policy as long as we also have access to the dynamics function </a:t>
            </a:r>
            <a:r>
              <a:rPr lang="en-US" sz="1814" i="1" dirty="0">
                <a:solidFill>
                  <a:srgbClr val="004B89"/>
                </a:solidFill>
                <a:latin typeface="Georgia" panose="02040502050405020303" pitchFamily="18" charset="0"/>
                <a:cs typeface="Georgia"/>
              </a:rPr>
              <a:t>p</a:t>
            </a: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. 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For any state, we can look at each available action and evaluate the boxed term.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r>
              <a:rPr lang="en-US" sz="1814" dirty="0">
                <a:solidFill>
                  <a:prstClr val="black"/>
                </a:solidFill>
                <a:latin typeface="Georgia" panose="02040502050405020303" pitchFamily="18" charset="0"/>
                <a:cs typeface="Georgia"/>
              </a:rPr>
              <a:t>There will be some action for which this term obtains a maximum.</a:t>
            </a: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62980" indent="0">
              <a:spcBef>
                <a:spcPts val="589"/>
              </a:spcBef>
              <a:buClr>
                <a:srgbClr val="3333B2"/>
              </a:buClr>
              <a:buSzPct val="110526"/>
              <a:buNone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  <a:p>
            <a:pPr marL="322098" indent="-259118">
              <a:spcBef>
                <a:spcPts val="589"/>
              </a:spcBef>
              <a:buClr>
                <a:srgbClr val="3333B2"/>
              </a:buClr>
              <a:buSzPct val="110526"/>
              <a:tabLst>
                <a:tab pos="319168" algn="l"/>
              </a:tabLst>
            </a:pPr>
            <a:endParaRPr lang="en-US" sz="1814" dirty="0">
              <a:solidFill>
                <a:prstClr val="black"/>
              </a:solidFill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6132" y="4166420"/>
            <a:ext cx="5624723" cy="1563349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6696064" y="5004237"/>
            <a:ext cx="3506736" cy="725531"/>
          </a:xfrm>
          <a:prstGeom prst="rect">
            <a:avLst/>
          </a:prstGeom>
          <a:noFill/>
          <a:ln w="15875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32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51" y="3688676"/>
            <a:ext cx="2985302" cy="2363365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H="1" flipV="1">
            <a:off x="9563642" y="5470650"/>
            <a:ext cx="8637" cy="5009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8877868" y="6007795"/>
            <a:ext cx="1442988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dirty="0">
                <a:solidFill>
                  <a:srgbClr val="004B89"/>
                </a:solidFill>
                <a:latin typeface="Georgia" panose="02040502050405020303" pitchFamily="18" charset="0"/>
              </a:rPr>
              <a:t>Look ahead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BAD9A29-75AA-8D5A-5D59-D0BD9DB628A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7C7D47-BA06-93C2-D05D-A2353D53926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168974E0-5698-A0C7-351E-B7F5D3400ED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9887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619432"/>
            <a:ext cx="8723221" cy="849332"/>
          </a:xfrm>
        </p:spPr>
        <p:txBody>
          <a:bodyPr>
            <a:normAutofit/>
          </a:bodyPr>
          <a:lstStyle/>
          <a:p>
            <a:pPr algn="ctr"/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</a:t>
            </a:r>
            <a:r>
              <a:rPr lang="en-US" sz="3264" spc="-244" dirty="0" err="1">
                <a:solidFill>
                  <a:srgbClr val="3333B2"/>
                </a:solidFill>
                <a:latin typeface="Georgia" panose="02040502050405020303" pitchFamily="18" charset="0"/>
              </a:rPr>
              <a:t>Gridworld</a:t>
            </a:r>
            <a:endParaRPr lang="en-US" sz="3264" i="1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5601" y="1923662"/>
            <a:ext cx="8238381" cy="399749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12FBE0D-2A6A-A982-5664-BD87C9A7228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40942B3-9CF8-F0B7-2AE6-14D737B77C8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B45EF84-2E97-22C6-58A1-6B69C7B36CD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6406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855405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</a:t>
            </a:r>
            <a:r>
              <a:rPr lang="en-US" sz="3264" spc="-244" dirty="0" err="1">
                <a:solidFill>
                  <a:srgbClr val="3333B2"/>
                </a:solidFill>
                <a:latin typeface="Georgia" panose="02040502050405020303" pitchFamily="18" charset="0"/>
              </a:rPr>
              <a:t>Gridworld</a:t>
            </a:r>
            <a:endParaRPr lang="en-US" sz="3264" i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5863" y="2237370"/>
            <a:ext cx="8137858" cy="395431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839C60C-3EF2-1F9F-4FC5-3EC2FFB9043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50E4BD-434B-AB80-C7FD-0B20717CAF0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1DFB1D5-6F26-2DC2-A703-8755941B6F4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22160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619432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</a:t>
            </a:r>
            <a:r>
              <a:rPr lang="en-US" sz="3264" spc="-244" dirty="0" err="1">
                <a:solidFill>
                  <a:srgbClr val="3333B2"/>
                </a:solidFill>
                <a:latin typeface="Georgia" panose="02040502050405020303" pitchFamily="18" charset="0"/>
              </a:rPr>
              <a:t>Gridworld</a:t>
            </a:r>
            <a:endParaRPr lang="en-US" sz="3264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3847" y="2189528"/>
            <a:ext cx="7921890" cy="388866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FFB28B0-99D6-AD04-42F6-BB043ACE40C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282638-30D5-CA05-E472-85AC8037AB1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99CD4D3-4AA6-CFA0-9815-908506BD8F8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6049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884902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</a:t>
            </a:r>
            <a:r>
              <a:rPr lang="en-US" sz="3264" spc="-244" dirty="0" err="1">
                <a:solidFill>
                  <a:srgbClr val="3333B2"/>
                </a:solidFill>
                <a:latin typeface="Georgia" panose="02040502050405020303" pitchFamily="18" charset="0"/>
              </a:rPr>
              <a:t>Gridworld</a:t>
            </a:r>
            <a:endParaRPr lang="en-US" sz="3264" i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2384" y="2299894"/>
            <a:ext cx="8204815" cy="384872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B32AD2E-6B9A-967C-B029-8ECE7D9AF18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130140A-2EB8-E2E0-31B8-40913664A94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EA3D89E-676D-DCFC-685B-1DF8A176C0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1899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943896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</a:t>
            </a:r>
            <a:r>
              <a:rPr lang="en-US" sz="3264" spc="-244" dirty="0" err="1">
                <a:solidFill>
                  <a:srgbClr val="3333B2"/>
                </a:solidFill>
                <a:latin typeface="Georgia" panose="02040502050405020303" pitchFamily="18" charset="0"/>
              </a:rPr>
              <a:t>Gridworld</a:t>
            </a:r>
            <a:endParaRPr lang="en-US" sz="3264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6793" y="2282675"/>
            <a:ext cx="8115997" cy="396294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7764420-A498-C201-ED55-2252CA6CB14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720930-99A3-7D4F-A0FC-2C341C2464A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6BCFB05-9D90-3DF4-5C2E-16BE5D3E8F3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8915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855406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</a:t>
            </a:r>
            <a:r>
              <a:rPr lang="en-US" sz="3264" spc="-244" dirty="0" err="1">
                <a:solidFill>
                  <a:srgbClr val="3333B2"/>
                </a:solidFill>
                <a:latin typeface="Georgia" panose="02040502050405020303" pitchFamily="18" charset="0"/>
              </a:rPr>
              <a:t>Gridworld</a:t>
            </a:r>
            <a:endParaRPr lang="en-US" sz="3264" i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6327" y="2166376"/>
            <a:ext cx="8355020" cy="410460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A110CD9-E532-25A3-8799-7225EA9472D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062B80-059D-44FE-155B-5082E93C96E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9EAA5F6-6858-2252-22B4-1CF853DF22F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8678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855406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</a:t>
            </a:r>
            <a:r>
              <a:rPr lang="en-US" sz="3264" spc="-244" dirty="0" err="1">
                <a:solidFill>
                  <a:srgbClr val="3333B2"/>
                </a:solidFill>
                <a:latin typeface="Georgia" panose="02040502050405020303" pitchFamily="18" charset="0"/>
              </a:rPr>
              <a:t>Gridworld</a:t>
            </a:r>
            <a:endParaRPr lang="en-US" sz="3264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1347" y="2436029"/>
            <a:ext cx="7986890" cy="401132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68F67AC-BDDF-0A15-A897-30C98E717CE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BF0FD4-C873-6835-7FCE-7FF512C83C3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0AA3990-40FF-801E-779B-C80A9F6DA1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91530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781664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</a:t>
            </a:r>
            <a:r>
              <a:rPr lang="en-US" sz="3264" spc="-244" dirty="0" err="1">
                <a:solidFill>
                  <a:srgbClr val="3333B2"/>
                </a:solidFill>
                <a:latin typeface="Georgia" panose="02040502050405020303" pitchFamily="18" charset="0"/>
              </a:rPr>
              <a:t>Gridworld</a:t>
            </a:r>
            <a:endParaRPr lang="en-US" sz="3264" i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3615" y="2294754"/>
            <a:ext cx="7922354" cy="388521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7690B9D-CA6A-EA10-9A1A-215CAEF7E0B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0205F7-246C-C387-6FD6-BFA152D0BB6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F62053B-13F8-C288-602E-F9C8910CB79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31353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619428"/>
            <a:ext cx="8723221" cy="849332"/>
          </a:xfrm>
        </p:spPr>
        <p:txBody>
          <a:bodyPr>
            <a:normAutofit/>
          </a:bodyPr>
          <a:lstStyle/>
          <a:p>
            <a:pPr algn="ctr"/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</a:t>
            </a:r>
            <a:r>
              <a:rPr lang="en-US" sz="3264" spc="-244" dirty="0" err="1">
                <a:solidFill>
                  <a:srgbClr val="3333B2"/>
                </a:solidFill>
                <a:latin typeface="Georgia" panose="02040502050405020303" pitchFamily="18" charset="0"/>
              </a:rPr>
              <a:t>Gridworld</a:t>
            </a:r>
            <a:endParaRPr lang="en-US" sz="3264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6794" y="1571985"/>
            <a:ext cx="8335996" cy="399922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56794" y="5871569"/>
            <a:ext cx="8723653" cy="650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14" dirty="0">
                <a:solidFill>
                  <a:srgbClr val="004B89"/>
                </a:solidFill>
                <a:latin typeface="Georgia" panose="02040502050405020303" pitchFamily="18" charset="0"/>
              </a:rPr>
              <a:t>Remember that regardless of the action we pick in state A, we transition to state A’ with a reward of +10. This means that in state A every action is optimal.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B44E79C-CE5E-68DE-DA1B-2555DCFD451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D2A2049-704A-ACF5-78C3-39E923607A5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4C7B3E9-200F-4AA8-8450-9DF2CA7DDFD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80318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855406"/>
            <a:ext cx="8723221" cy="849332"/>
          </a:xfrm>
        </p:spPr>
        <p:txBody>
          <a:bodyPr>
            <a:normAutofit/>
          </a:bodyPr>
          <a:lstStyle/>
          <a:p>
            <a:pPr algn="ctr"/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</a:t>
            </a:r>
            <a:r>
              <a:rPr lang="en-US" sz="3264" spc="-244" dirty="0" err="1">
                <a:solidFill>
                  <a:srgbClr val="3333B2"/>
                </a:solidFill>
                <a:latin typeface="Georgia" panose="02040502050405020303" pitchFamily="18" charset="0"/>
              </a:rPr>
              <a:t>Gridworld</a:t>
            </a:r>
            <a:endParaRPr lang="en-US" sz="3264" i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1289" y="2289195"/>
            <a:ext cx="8724371" cy="401633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8284FC3-A671-ED92-0965-1ECB2F1A1A3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87F8A1-778F-E6B6-DDE9-E68F39EC10B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BB6C6E6-7D84-E78C-18E7-50CC9F56159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86025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1047135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Example: </a:t>
            </a:r>
            <a:r>
              <a:rPr lang="en-US" sz="3264" spc="-244" dirty="0" err="1">
                <a:solidFill>
                  <a:srgbClr val="3333B2"/>
                </a:solidFill>
                <a:latin typeface="Georgia" panose="02040502050405020303" pitchFamily="18" charset="0"/>
              </a:rPr>
              <a:t>Gridworld</a:t>
            </a:r>
            <a:endParaRPr lang="en-US" sz="3264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7198" y="2506664"/>
            <a:ext cx="8395188" cy="417197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C1652A2-DB64-3BC3-8DB3-B6E7C07E32A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1B828A-8FCB-3AB6-FC47-B0FCFE9C705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28E669A-9B5F-C10B-0CFE-F103922DF50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70858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181" y="1047135"/>
            <a:ext cx="8723221" cy="849332"/>
          </a:xfrm>
        </p:spPr>
        <p:txBody>
          <a:bodyPr>
            <a:normAutofit/>
          </a:bodyPr>
          <a:lstStyle/>
          <a:p>
            <a:r>
              <a:rPr lang="en-US" sz="3264" spc="-244" dirty="0">
                <a:solidFill>
                  <a:srgbClr val="3333B2"/>
                </a:solidFill>
                <a:latin typeface="Georgia" panose="02040502050405020303" pitchFamily="18" charset="0"/>
              </a:rPr>
              <a:t>Determining an Optimal Policy</a:t>
            </a:r>
            <a:endParaRPr lang="en-US" sz="3264" i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6886" y="2879827"/>
            <a:ext cx="8471425" cy="357424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C428FDA-D0BB-DDE9-1506-77B5F8A23CD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C161B7-A66F-2835-B854-5E0D0C06D8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2030523-94B3-608A-9815-1D4301A407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78591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A9FB2F-3675-99DA-A71D-0017F1FBF7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7E23F8B-4206-EA74-746D-D2978718BB0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9E3794-C8F8-7432-23EB-0F6B09E6A0F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6CD558B-4F63-3E3D-C87A-481C6634F9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212F7A3-B86F-2970-8F0A-12DD5B0579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3543" y="1155869"/>
            <a:ext cx="6649378" cy="186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32487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1940C5-77B3-10BA-86C7-D31E00E09A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9979BFD-0C1B-85E2-0655-7C3BAE47F48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6DD8BF-60CD-50F4-4035-29EFCB20AF1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039EE92-37EA-4AEA-EE15-B69360C88B2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273A228-4146-9E7A-BEAA-3ACEFDC841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4839" y="1086853"/>
            <a:ext cx="9893415" cy="549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07150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136C1E-E64B-1396-2280-95EE4CCE42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1C1AD5B-54E5-4869-0308-AD5592A97C5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B641D5-7ED9-25F9-3B3D-2993DB47CE0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0CF0021-8248-C475-A9B6-4A2F66FB07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7D1F5BC-897A-5AF1-29BF-FF8E6A3571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5809" y="1155869"/>
            <a:ext cx="7725853" cy="4906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20824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921058-CDE8-037D-BE0E-DF25FEE3A8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66F74EB-84C1-5B06-8CAC-A5FCD19D172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40F7D3-3415-B43C-D093-692FB67E536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56B345B-5E97-74E0-5548-DE0EDCA91D0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0DAE2D3-9B29-8956-5936-49CADE7D91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4839" y="1086853"/>
            <a:ext cx="9893415" cy="549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89952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DA971D-DDD4-43C5-FAFF-6632C06E1B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C884206-832E-C3A2-576D-DD4F52BC4C3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56EAE9-D70C-3A62-C12B-6E5A446DAD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A148B55-5142-65DA-547F-AE1AAB9F69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01FB7ED-C05D-AC0F-861F-29F8C14EDB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1705" y="1294295"/>
            <a:ext cx="7268589" cy="4829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47033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C970EA-135A-8FCD-C185-1D1DD21FC1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379B9D5-E2DD-B9FB-DB3F-29CF4296E6D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24933D-F7AF-322E-77F0-86AFBC6EA67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2EC7561-0F40-42FC-7C58-D124C35FB1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0E9A159-9903-7897-01FE-206F51E088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4839" y="1086853"/>
            <a:ext cx="9893415" cy="549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0764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BA026B-BE71-1B69-20B3-50C64948CE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BDC8938-197F-CF09-ECFE-176C502E8F3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C66437-4C09-EF6D-0E87-AD0BED24EFC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CB0089B-5F0A-931B-1F6F-1A413352B26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E8E6085-52E8-AA24-8928-6D848C842F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6178" y="700676"/>
            <a:ext cx="7649643" cy="5591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72750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22D2D8-E31B-E62E-D2D0-87B38B93B9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5E13594-A396-C59E-B29B-8BE2E15DCEE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FEBF2E-3144-1FE5-7DD7-29E77340342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EE6B328-75AF-FDE1-0EB8-C559A80120F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9002872-3720-AF20-7E6C-C451D5F2C0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4839" y="1086853"/>
            <a:ext cx="9893415" cy="549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56053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16148C-5152-3620-70BD-E410A69104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F4EFBE-1ABA-FFE7-FFA0-0A0E1879D37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271E2E-0289-60BF-DE84-8D792316A6D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C2F2BAD-3118-95B6-926A-C29DC562061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6D7F119-7C30-9028-E11F-A27C45E68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7414" y="814022"/>
            <a:ext cx="7440063" cy="5229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20526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D3E446-A4EA-433C-052B-1E54407A86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2288490-ECB2-1127-D922-E84BE59D899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C67515-7413-F8D4-2481-6FD25B10C43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BDF58A6-9C88-33B3-F560-8A9F3C956DB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680ABF0-D4E9-0C0C-82EB-D8794B6C82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2179" y="1109339"/>
            <a:ext cx="7287642" cy="4639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06379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ffdc4f1c77f00ab600cca569207c3b4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c2e862ff68316f879b6e5e756a58323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7A12F40-ED65-4AAB-8790-BFC23C736C9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B93FC8B-7B16-4C40-9A84-D294640D2FF3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8EA87B61-93A0-497D-A1D8-332E95F69D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1126</TotalTime>
  <Words>1155</Words>
  <Application>Microsoft Office PowerPoint</Application>
  <PresentationFormat>Widescreen</PresentationFormat>
  <Paragraphs>248</Paragraphs>
  <Slides>55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3" baseType="lpstr">
      <vt:lpstr>Andalus</vt:lpstr>
      <vt:lpstr>Arial</vt:lpstr>
      <vt:lpstr>Calibri</vt:lpstr>
      <vt:lpstr>Calibri Light</vt:lpstr>
      <vt:lpstr>Georgia</vt:lpstr>
      <vt:lpstr>Times New Roman</vt:lpstr>
      <vt:lpstr>var(--cds-font-family-source-sans-pro)</vt:lpstr>
      <vt:lpstr>Office Theme</vt:lpstr>
      <vt:lpstr>PowerPoint Presentation</vt:lpstr>
      <vt:lpstr>PowerPoint Presentation</vt:lpstr>
      <vt:lpstr>Bellman Equations</vt:lpstr>
      <vt:lpstr>The objectives of this lecture is to:</vt:lpstr>
      <vt:lpstr>Bellman Equation Derivation</vt:lpstr>
      <vt:lpstr>State-Value Bellman Equation Derivation</vt:lpstr>
      <vt:lpstr>Action-Value Bellman Equation Derivation</vt:lpstr>
      <vt:lpstr>Why Bellman Equations?</vt:lpstr>
      <vt:lpstr>Why Bellman Equations?</vt:lpstr>
      <vt:lpstr>Why Bellman Equations?</vt:lpstr>
      <vt:lpstr>Why Bellman Equations?</vt:lpstr>
      <vt:lpstr>Why Bellman Equations?</vt:lpstr>
      <vt:lpstr>Why Bellman Equations?</vt:lpstr>
      <vt:lpstr>Why Bellman Equations?</vt:lpstr>
      <vt:lpstr>Why Bellman Equations?</vt:lpstr>
      <vt:lpstr>Why Bellman Equations?</vt:lpstr>
      <vt:lpstr>Why Bellman Equations?</vt:lpstr>
      <vt:lpstr>Why Bellman Equations?</vt:lpstr>
      <vt:lpstr>Solve only small MDP</vt:lpstr>
      <vt:lpstr>Optimal Policies</vt:lpstr>
      <vt:lpstr>Optimal Policies</vt:lpstr>
      <vt:lpstr>Optimal Policies</vt:lpstr>
      <vt:lpstr>Optimal Policies</vt:lpstr>
      <vt:lpstr>Example (Optimal Policies)</vt:lpstr>
      <vt:lpstr>Example (Optimal Policies)</vt:lpstr>
      <vt:lpstr>Example (Optimal Policies)</vt:lpstr>
      <vt:lpstr>Optimal Policies in MDP</vt:lpstr>
      <vt:lpstr>Optimal Value Functions</vt:lpstr>
      <vt:lpstr>Bellman optimally equation</vt:lpstr>
      <vt:lpstr>Bellman optimally equation</vt:lpstr>
      <vt:lpstr>Bellman Linear Solver</vt:lpstr>
      <vt:lpstr>Using Optimal Value Functions to Get Optimal Policies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Determining an Optimal Policy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Ashraf Elsayed</cp:lastModifiedBy>
  <cp:revision>69</cp:revision>
  <dcterms:created xsi:type="dcterms:W3CDTF">2023-04-29T09:08:23Z</dcterms:created>
  <dcterms:modified xsi:type="dcterms:W3CDTF">2024-02-22T19:42:40Z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