
<file path=[Content_Types].xml><?xml version="1.0" encoding="utf-8"?>
<Types xmlns="http://schemas.openxmlformats.org/package/2006/content-types">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82" r:id="rId24"/>
    <p:sldId id="279" r:id="rId25"/>
    <p:sldId id="280" r:id="rId26"/>
    <p:sldId id="281" r:id="rId27"/>
    <p:sldId id="283"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13" autoAdjust="0"/>
    <p:restoredTop sz="94660"/>
  </p:normalViewPr>
  <p:slideViewPr>
    <p:cSldViewPr snapToGrid="0">
      <p:cViewPr varScale="1">
        <p:scale>
          <a:sx n="72" d="100"/>
          <a:sy n="72" d="100"/>
        </p:scale>
        <p:origin x="534" y="78"/>
      </p:cViewPr>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1/9/2021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1/9/2021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1/9/2021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1/9/2021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1/9/2021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1/9/2021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1/9/2021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1/9/2021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1/9/2021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1/9/2021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1/9/2021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7E7202-C24A-405A-810F-542AFA19DF8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E74E2354-2BA2-4E43-8416-EB20D22B053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2D05BCA2-3B3E-4CCE-84EE-0222D708FDBC}"/>
              </a:ext>
            </a:extLst>
          </p:cNvPr>
          <p:cNvSpPr>
            <a:spLocks noGrp="1"/>
          </p:cNvSpPr>
          <p:nvPr>
            <p:ph type="dt" sz="half" idx="10"/>
          </p:nvPr>
        </p:nvSpPr>
        <p:spPr/>
        <p:txBody>
          <a:bodyPr/>
          <a:lstStyle/>
          <a:p>
            <a:fld id="{7CCF6F72-960A-433F-BF68-84DAB32B2365}" type="datetimeFigureOut">
              <a:rPr lang="en-US" smtClean="0"/>
              <a:t>1/9/2021</a:t>
            </a:fld>
            <a:endParaRPr lang="en-US"/>
          </a:p>
        </p:txBody>
      </p:sp>
      <p:sp>
        <p:nvSpPr>
          <p:cNvPr id="5" name="Footer Placeholder 4">
            <a:extLst>
              <a:ext uri="{FF2B5EF4-FFF2-40B4-BE49-F238E27FC236}">
                <a16:creationId xmlns:a16="http://schemas.microsoft.com/office/drawing/2014/main" id="{D4A390B3-0B5C-4061-A898-CBE0DCF1D4A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2234280-80F0-4379-849F-491C01FB9D95}"/>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20880883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46D912-7153-4EA3-AEAA-B22B789E743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F53B76C-DD74-44A6-ADDC-67C1F776A59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32A288B-33E2-4E74-892C-17A1E1B3409D}"/>
              </a:ext>
            </a:extLst>
          </p:cNvPr>
          <p:cNvSpPr>
            <a:spLocks noGrp="1"/>
          </p:cNvSpPr>
          <p:nvPr>
            <p:ph type="dt" sz="half" idx="10"/>
          </p:nvPr>
        </p:nvSpPr>
        <p:spPr/>
        <p:txBody>
          <a:bodyPr/>
          <a:lstStyle/>
          <a:p>
            <a:fld id="{7CCF6F72-960A-433F-BF68-84DAB32B2365}" type="datetimeFigureOut">
              <a:rPr lang="en-US" smtClean="0"/>
              <a:t>1/9/2021</a:t>
            </a:fld>
            <a:endParaRPr lang="en-US"/>
          </a:p>
        </p:txBody>
      </p:sp>
      <p:sp>
        <p:nvSpPr>
          <p:cNvPr id="5" name="Footer Placeholder 4">
            <a:extLst>
              <a:ext uri="{FF2B5EF4-FFF2-40B4-BE49-F238E27FC236}">
                <a16:creationId xmlns:a16="http://schemas.microsoft.com/office/drawing/2014/main" id="{030129B1-FF0D-44CB-9440-52919715D92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2FCB326-E3A4-4870-A441-884E868808CB}"/>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284844682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968871-501E-434F-87F4-A5B872B27F6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23450931-47D5-4903-8E7E-5C84D88C8D2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6F13A19-0375-4DC5-B82B-C8137136300D}"/>
              </a:ext>
            </a:extLst>
          </p:cNvPr>
          <p:cNvSpPr>
            <a:spLocks noGrp="1"/>
          </p:cNvSpPr>
          <p:nvPr>
            <p:ph type="dt" sz="half" idx="10"/>
          </p:nvPr>
        </p:nvSpPr>
        <p:spPr/>
        <p:txBody>
          <a:bodyPr/>
          <a:lstStyle/>
          <a:p>
            <a:fld id="{7CCF6F72-960A-433F-BF68-84DAB32B2365}" type="datetimeFigureOut">
              <a:rPr lang="en-US" smtClean="0"/>
              <a:t>1/9/2021</a:t>
            </a:fld>
            <a:endParaRPr lang="en-US"/>
          </a:p>
        </p:txBody>
      </p:sp>
      <p:sp>
        <p:nvSpPr>
          <p:cNvPr id="5" name="Footer Placeholder 4">
            <a:extLst>
              <a:ext uri="{FF2B5EF4-FFF2-40B4-BE49-F238E27FC236}">
                <a16:creationId xmlns:a16="http://schemas.microsoft.com/office/drawing/2014/main" id="{E98C933E-3E38-4863-B8ED-A99FA66EAF0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5B8F21D-F41B-4584-97AA-DBC55F01FCA3}"/>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398313748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9D4183-95D6-4D56-BCE8-7C6FAE45873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FC2807A-A36C-4505-B5E5-FBFEB025584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352D101-A108-4DF0-827F-8A65417AD2E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F7971D6-0907-4790-A436-A1D3DA152FDE}"/>
              </a:ext>
            </a:extLst>
          </p:cNvPr>
          <p:cNvSpPr>
            <a:spLocks noGrp="1"/>
          </p:cNvSpPr>
          <p:nvPr>
            <p:ph type="dt" sz="half" idx="10"/>
          </p:nvPr>
        </p:nvSpPr>
        <p:spPr/>
        <p:txBody>
          <a:bodyPr/>
          <a:lstStyle/>
          <a:p>
            <a:fld id="{7CCF6F72-960A-433F-BF68-84DAB32B2365}" type="datetimeFigureOut">
              <a:rPr lang="en-US" smtClean="0"/>
              <a:t>1/9/2021</a:t>
            </a:fld>
            <a:endParaRPr lang="en-US"/>
          </a:p>
        </p:txBody>
      </p:sp>
      <p:sp>
        <p:nvSpPr>
          <p:cNvPr id="6" name="Footer Placeholder 5">
            <a:extLst>
              <a:ext uri="{FF2B5EF4-FFF2-40B4-BE49-F238E27FC236}">
                <a16:creationId xmlns:a16="http://schemas.microsoft.com/office/drawing/2014/main" id="{6CBA6C3A-5FC8-41D1-AB7B-13F0E2FA1CC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494D5AB-99DD-4E0B-B0D9-46C1B93D4C48}"/>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78213643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21EF48-82C3-4922-B2B8-9D50C69EF29B}"/>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92759A3-7144-41D3-ABBC-5BE28CF513F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A8A8454-8F31-412A-B506-B5DDB0ECEFE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76AEFCA-019C-47F2-9BCF-29A4A051B19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382D287-0B4A-49CB-A6AA-209BD2714DC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B8DA218E-B8C0-4054-B69D-124C8284BAC7}"/>
              </a:ext>
            </a:extLst>
          </p:cNvPr>
          <p:cNvSpPr>
            <a:spLocks noGrp="1"/>
          </p:cNvSpPr>
          <p:nvPr>
            <p:ph type="dt" sz="half" idx="10"/>
          </p:nvPr>
        </p:nvSpPr>
        <p:spPr/>
        <p:txBody>
          <a:bodyPr/>
          <a:lstStyle/>
          <a:p>
            <a:fld id="{7CCF6F72-960A-433F-BF68-84DAB32B2365}" type="datetimeFigureOut">
              <a:rPr lang="en-US" smtClean="0"/>
              <a:t>1/9/2021</a:t>
            </a:fld>
            <a:endParaRPr lang="en-US"/>
          </a:p>
        </p:txBody>
      </p:sp>
      <p:sp>
        <p:nvSpPr>
          <p:cNvPr id="8" name="Footer Placeholder 7">
            <a:extLst>
              <a:ext uri="{FF2B5EF4-FFF2-40B4-BE49-F238E27FC236}">
                <a16:creationId xmlns:a16="http://schemas.microsoft.com/office/drawing/2014/main" id="{204440AD-84BA-42C7-85A7-4BADC5B7423B}"/>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71BFEA18-9034-4A00-A55E-B0FB5DD85F3D}"/>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255312803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CDFABE-5999-40A3-A533-A4ADA0563316}"/>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BA849147-3517-445A-B7D5-DB84774AE89B}"/>
              </a:ext>
            </a:extLst>
          </p:cNvPr>
          <p:cNvSpPr>
            <a:spLocks noGrp="1"/>
          </p:cNvSpPr>
          <p:nvPr>
            <p:ph type="dt" sz="half" idx="10"/>
          </p:nvPr>
        </p:nvSpPr>
        <p:spPr/>
        <p:txBody>
          <a:bodyPr/>
          <a:lstStyle/>
          <a:p>
            <a:fld id="{7CCF6F72-960A-433F-BF68-84DAB32B2365}" type="datetimeFigureOut">
              <a:rPr lang="en-US" smtClean="0"/>
              <a:t>1/9/2021</a:t>
            </a:fld>
            <a:endParaRPr lang="en-US"/>
          </a:p>
        </p:txBody>
      </p:sp>
      <p:sp>
        <p:nvSpPr>
          <p:cNvPr id="4" name="Footer Placeholder 3">
            <a:extLst>
              <a:ext uri="{FF2B5EF4-FFF2-40B4-BE49-F238E27FC236}">
                <a16:creationId xmlns:a16="http://schemas.microsoft.com/office/drawing/2014/main" id="{CE71B01E-D0AC-4A79-B904-19F94C9A131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8F84A58-4AC1-4B37-86CB-8F8882E444C6}"/>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87108058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D4F7C19-A60E-478F-8DA7-CA4A2BCA4519}"/>
              </a:ext>
            </a:extLst>
          </p:cNvPr>
          <p:cNvSpPr>
            <a:spLocks noGrp="1"/>
          </p:cNvSpPr>
          <p:nvPr>
            <p:ph type="dt" sz="half" idx="10"/>
          </p:nvPr>
        </p:nvSpPr>
        <p:spPr/>
        <p:txBody>
          <a:bodyPr/>
          <a:lstStyle/>
          <a:p>
            <a:fld id="{7CCF6F72-960A-433F-BF68-84DAB32B2365}" type="datetimeFigureOut">
              <a:rPr lang="en-US" smtClean="0"/>
              <a:t>1/9/2021</a:t>
            </a:fld>
            <a:endParaRPr lang="en-US"/>
          </a:p>
        </p:txBody>
      </p:sp>
      <p:sp>
        <p:nvSpPr>
          <p:cNvPr id="3" name="Footer Placeholder 2">
            <a:extLst>
              <a:ext uri="{FF2B5EF4-FFF2-40B4-BE49-F238E27FC236}">
                <a16:creationId xmlns:a16="http://schemas.microsoft.com/office/drawing/2014/main" id="{437D0217-E05D-489F-B94E-19906B18F3B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01B985CA-F065-417C-AFC1-99E1F655C3DC}"/>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130688140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AD9682-1865-4041-B113-104296DF777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3D8CD68-5A6D-4C03-BEAA-99F0B69140C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975D285-155E-4826-AFA2-AA8693D0CDB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77ED01A-8F7E-491A-B652-82C83955ADF2}"/>
              </a:ext>
            </a:extLst>
          </p:cNvPr>
          <p:cNvSpPr>
            <a:spLocks noGrp="1"/>
          </p:cNvSpPr>
          <p:nvPr>
            <p:ph type="dt" sz="half" idx="10"/>
          </p:nvPr>
        </p:nvSpPr>
        <p:spPr/>
        <p:txBody>
          <a:bodyPr/>
          <a:lstStyle/>
          <a:p>
            <a:fld id="{7CCF6F72-960A-433F-BF68-84DAB32B2365}" type="datetimeFigureOut">
              <a:rPr lang="en-US" smtClean="0"/>
              <a:t>1/9/2021</a:t>
            </a:fld>
            <a:endParaRPr lang="en-US"/>
          </a:p>
        </p:txBody>
      </p:sp>
      <p:sp>
        <p:nvSpPr>
          <p:cNvPr id="6" name="Footer Placeholder 5">
            <a:extLst>
              <a:ext uri="{FF2B5EF4-FFF2-40B4-BE49-F238E27FC236}">
                <a16:creationId xmlns:a16="http://schemas.microsoft.com/office/drawing/2014/main" id="{87CBBE4C-2516-4837-8C2D-C8C1F4D658C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771EA7E-6A84-490D-B872-140B79470FC8}"/>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5085132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0C566D-3855-4D17-8792-7DDDB5CDD57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8E3F0BC8-303D-456B-81C0-1766C886C03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83286E16-153A-4E6F-8BE4-4D73008A808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4BC6740-453E-45E8-81A6-DC19F01C9B41}"/>
              </a:ext>
            </a:extLst>
          </p:cNvPr>
          <p:cNvSpPr>
            <a:spLocks noGrp="1"/>
          </p:cNvSpPr>
          <p:nvPr>
            <p:ph type="dt" sz="half" idx="10"/>
          </p:nvPr>
        </p:nvSpPr>
        <p:spPr/>
        <p:txBody>
          <a:bodyPr/>
          <a:lstStyle/>
          <a:p>
            <a:fld id="{7CCF6F72-960A-433F-BF68-84DAB32B2365}" type="datetimeFigureOut">
              <a:rPr lang="en-US" smtClean="0"/>
              <a:t>1/9/2021</a:t>
            </a:fld>
            <a:endParaRPr lang="en-US"/>
          </a:p>
        </p:txBody>
      </p:sp>
      <p:sp>
        <p:nvSpPr>
          <p:cNvPr id="6" name="Footer Placeholder 5">
            <a:extLst>
              <a:ext uri="{FF2B5EF4-FFF2-40B4-BE49-F238E27FC236}">
                <a16:creationId xmlns:a16="http://schemas.microsoft.com/office/drawing/2014/main" id="{77C67665-5682-4927-BE38-66F7E476A4B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F6FB689-4A95-4844-A908-AC49D071B771}"/>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351559907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00EA88-3812-4453-BD49-D1FACACE43BF}"/>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AA5E71A-233E-473A-9F66-23DC6D03F72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56294C4-7B1C-4F25-B170-A85E878EAE67}"/>
              </a:ext>
            </a:extLst>
          </p:cNvPr>
          <p:cNvSpPr>
            <a:spLocks noGrp="1"/>
          </p:cNvSpPr>
          <p:nvPr>
            <p:ph type="dt" sz="half" idx="10"/>
          </p:nvPr>
        </p:nvSpPr>
        <p:spPr/>
        <p:txBody>
          <a:bodyPr/>
          <a:lstStyle/>
          <a:p>
            <a:fld id="{7CCF6F72-960A-433F-BF68-84DAB32B2365}" type="datetimeFigureOut">
              <a:rPr lang="en-US" smtClean="0"/>
              <a:t>1/9/2021</a:t>
            </a:fld>
            <a:endParaRPr lang="en-US"/>
          </a:p>
        </p:txBody>
      </p:sp>
      <p:sp>
        <p:nvSpPr>
          <p:cNvPr id="5" name="Footer Placeholder 4">
            <a:extLst>
              <a:ext uri="{FF2B5EF4-FFF2-40B4-BE49-F238E27FC236}">
                <a16:creationId xmlns:a16="http://schemas.microsoft.com/office/drawing/2014/main" id="{8DE20053-4960-493C-A27E-5890F3F5B0A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B417758-1FD5-43B9-AD89-32B311EB28E1}"/>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312297927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4E7FB7A-152C-4530-B3D2-5D03DC0E81C5}"/>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BFE2C7A-6A64-45B4-8A24-46023F6F6A1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5836CBE-4620-455A-9A7E-1B8C7E50869D}"/>
              </a:ext>
            </a:extLst>
          </p:cNvPr>
          <p:cNvSpPr>
            <a:spLocks noGrp="1"/>
          </p:cNvSpPr>
          <p:nvPr>
            <p:ph type="dt" sz="half" idx="10"/>
          </p:nvPr>
        </p:nvSpPr>
        <p:spPr/>
        <p:txBody>
          <a:bodyPr/>
          <a:lstStyle/>
          <a:p>
            <a:fld id="{7CCF6F72-960A-433F-BF68-84DAB32B2365}" type="datetimeFigureOut">
              <a:rPr lang="en-US" smtClean="0"/>
              <a:t>1/9/2021</a:t>
            </a:fld>
            <a:endParaRPr lang="en-US"/>
          </a:p>
        </p:txBody>
      </p:sp>
      <p:sp>
        <p:nvSpPr>
          <p:cNvPr id="5" name="Footer Placeholder 4">
            <a:extLst>
              <a:ext uri="{FF2B5EF4-FFF2-40B4-BE49-F238E27FC236}">
                <a16:creationId xmlns:a16="http://schemas.microsoft.com/office/drawing/2014/main" id="{A7CFA33C-52E4-4197-8C01-C79015EBA67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D84AE7C-4139-4BE1-BE91-BA2F5215D746}"/>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148064596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146B2E-99B2-49CC-ABE7-01CD7856935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3E74B7F-F0D8-4B96-90B7-ED61415499C6}"/>
              </a:ext>
            </a:extLst>
          </p:cNvPr>
          <p:cNvSpPr>
            <a:spLocks noGrp="1"/>
          </p:cNvSpPr>
          <p:nvPr>
            <p:ph type="dt" sz="half" idx="10"/>
          </p:nvPr>
        </p:nvSpPr>
        <p:spPr/>
        <p:txBody>
          <a:bodyPr/>
          <a:lstStyle/>
          <a:p>
            <a:fld id="{7CCF6F72-960A-433F-BF68-84DAB32B2365}" type="datetimeFigureOut">
              <a:rPr lang="en-US" smtClean="0"/>
              <a:t>1/9/2021</a:t>
            </a:fld>
            <a:endParaRPr lang="en-US"/>
          </a:p>
        </p:txBody>
      </p:sp>
      <p:sp>
        <p:nvSpPr>
          <p:cNvPr id="4" name="Footer Placeholder 3">
            <a:extLst>
              <a:ext uri="{FF2B5EF4-FFF2-40B4-BE49-F238E27FC236}">
                <a16:creationId xmlns:a16="http://schemas.microsoft.com/office/drawing/2014/main" id="{CDA376C3-8655-48FE-AFCD-C78A384A27C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B36C53F-683F-4AC6-823F-84B0E7116847}"/>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2533189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1/9/2021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DD9C770-59A4-4620-94A3-65C266158E3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BF84FC0A-8CDE-4155-9EF9-AB0ED034CDE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024BED6-0B21-406B-B5CB-53D440230E6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CCF6F72-960A-433F-BF68-84DAB32B2365}" type="datetimeFigureOut">
              <a:rPr lang="en-US" smtClean="0"/>
              <a:t>1/9/2021</a:t>
            </a:fld>
            <a:endParaRPr lang="en-US"/>
          </a:p>
        </p:txBody>
      </p:sp>
      <p:sp>
        <p:nvSpPr>
          <p:cNvPr id="5" name="Footer Placeholder 4">
            <a:extLst>
              <a:ext uri="{FF2B5EF4-FFF2-40B4-BE49-F238E27FC236}">
                <a16:creationId xmlns:a16="http://schemas.microsoft.com/office/drawing/2014/main" id="{57744EBF-6CF9-40EB-99C5-1BECD9B5720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8971CCB5-7CC5-4ECC-A5CF-91DFD370E96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3566C2C-C01B-4189-85C5-0FF2309774C1}" type="slidenum">
              <a:rPr lang="en-US" smtClean="0"/>
              <a:t>‹#›</a:t>
            </a:fld>
            <a:endParaRPr lang="en-US"/>
          </a:p>
        </p:txBody>
      </p:sp>
    </p:spTree>
    <p:extLst>
      <p:ext uri="{BB962C8B-B14F-4D97-AF65-F5344CB8AC3E}">
        <p14:creationId xmlns:p14="http://schemas.microsoft.com/office/powerpoint/2010/main" val="207501969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65000"/>
                <a:lumOff val="35000"/>
              </a:schemeClr>
            </a:gs>
            <a:gs pos="0">
              <a:schemeClr val="tx1">
                <a:lumMod val="50000"/>
              </a:schemeClr>
            </a:gs>
            <a:gs pos="0">
              <a:schemeClr val="bg2">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solidFill>
            <a:srgbClr val="53728A"/>
          </a:solidFill>
        </p:spPr>
        <p:txBody>
          <a:bodyPr lIns="274320" tIns="91440" rIns="182880" bIns="91440"/>
          <a:lstStyle/>
          <a:p>
            <a:pPr algn="l"/>
            <a:r>
              <a:rPr lang="en-US" b="1" dirty="0">
                <a:solidFill>
                  <a:schemeClr val="bg1"/>
                </a:solidFill>
                <a:latin typeface="+mn-lt"/>
              </a:rPr>
              <a:t>Establishing the context</a:t>
            </a:r>
            <a:br>
              <a:rPr lang="en-US" b="1" dirty="0">
                <a:solidFill>
                  <a:schemeClr val="bg1"/>
                </a:solidFill>
                <a:latin typeface="+mn-lt"/>
              </a:rPr>
            </a:br>
            <a:r>
              <a:rPr lang="en-US" sz="2800" dirty="0">
                <a:solidFill>
                  <a:schemeClr val="bg1"/>
                </a:solidFill>
                <a:latin typeface="+mn-lt"/>
              </a:rPr>
              <a:t>Lecture</a:t>
            </a:r>
            <a:r>
              <a:rPr lang="en-US" sz="2800" b="1" dirty="0">
                <a:solidFill>
                  <a:schemeClr val="bg1"/>
                </a:solidFill>
                <a:latin typeface="+mn-lt"/>
              </a:rPr>
              <a:t> 6</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tx1">
              <a:lumMod val="65000"/>
              <a:lumOff val="35000"/>
            </a:schemeClr>
          </a:solidFill>
        </p:spPr>
        <p:txBody>
          <a:bodyPr lIns="274320" tIns="91440" rIns="182880" bIns="91440"/>
          <a:lstStyle/>
          <a:p>
            <a:pPr algn="l"/>
            <a:r>
              <a:rPr lang="en-US" b="1" dirty="0">
                <a:solidFill>
                  <a:schemeClr val="bg1">
                    <a:lumMod val="95000"/>
                  </a:schemeClr>
                </a:solidFill>
              </a:rPr>
              <a:t>PMG510</a:t>
            </a:r>
          </a:p>
          <a:p>
            <a:pPr algn="l"/>
            <a:r>
              <a:rPr lang="en-US" b="1" dirty="0">
                <a:solidFill>
                  <a:schemeClr val="bg1">
                    <a:lumMod val="95000"/>
                  </a:schemeClr>
                </a:solidFill>
              </a:rPr>
              <a:t>Project Risk Management</a:t>
            </a: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dirty="0">
                <a:solidFill>
                  <a:srgbClr val="53728A"/>
                </a:solidFill>
              </a:rPr>
              <a:t>Everyone’s Smart</a:t>
            </a:r>
            <a:br>
              <a:rPr lang="en-US" sz="3000" b="1" dirty="0">
                <a:solidFill>
                  <a:srgbClr val="53728A"/>
                </a:solidFill>
              </a:rPr>
            </a:br>
            <a:r>
              <a:rPr lang="en-US" sz="3000" b="1" dirty="0">
                <a:solidFill>
                  <a:srgbClr val="53728A"/>
                </a:solidFill>
              </a:rPr>
              <a:t>University</a:t>
            </a: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spTree>
    <p:extLst>
      <p:ext uri="{BB962C8B-B14F-4D97-AF65-F5344CB8AC3E}">
        <p14:creationId xmlns:p14="http://schemas.microsoft.com/office/powerpoint/2010/main" val="30275427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Scope of the context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ISO 31000 states that the first stage in the risk management process is to establish the context, which is shown in the Figure below as ‘scope, context, criteria’.</a:t>
            </a:r>
          </a:p>
          <a:p>
            <a:pPr algn="just">
              <a:tabLst>
                <a:tab pos="184150" algn="l"/>
              </a:tabLst>
            </a:pPr>
            <a:endParaRPr lang="en-US" sz="2900" dirty="0"/>
          </a:p>
        </p:txBody>
      </p:sp>
    </p:spTree>
    <p:extLst>
      <p:ext uri="{BB962C8B-B14F-4D97-AF65-F5344CB8AC3E}">
        <p14:creationId xmlns:p14="http://schemas.microsoft.com/office/powerpoint/2010/main" val="21144700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Scope of the context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endParaRPr lang="en-US" sz="2900" dirty="0"/>
          </a:p>
        </p:txBody>
      </p:sp>
      <p:pic>
        <p:nvPicPr>
          <p:cNvPr id="8" name="Picture 7">
            <a:extLst>
              <a:ext uri="{FF2B5EF4-FFF2-40B4-BE49-F238E27FC236}">
                <a16:creationId xmlns:a16="http://schemas.microsoft.com/office/drawing/2014/main" id="{5521ABAA-6D25-4C66-878E-36E3C753110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04108" y="1304150"/>
            <a:ext cx="5668166" cy="5553850"/>
          </a:xfrm>
          <a:prstGeom prst="rect">
            <a:avLst/>
          </a:prstGeom>
        </p:spPr>
      </p:pic>
    </p:spTree>
    <p:extLst>
      <p:ext uri="{BB962C8B-B14F-4D97-AF65-F5344CB8AC3E}">
        <p14:creationId xmlns:p14="http://schemas.microsoft.com/office/powerpoint/2010/main" val="34678550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Scope of the context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The former Australian Standard AS 4360 referred to context as having three components, in addition to the risk management process. These components are the risk management context, internal context and external context.</a:t>
            </a:r>
          </a:p>
          <a:p>
            <a:pPr algn="just">
              <a:tabLst>
                <a:tab pos="184150" algn="l"/>
              </a:tabLst>
            </a:pPr>
            <a:r>
              <a:rPr lang="en-US" sz="2900" dirty="0"/>
              <a:t>The relationship between the three contexts is illustrated in the figure below:</a:t>
            </a:r>
          </a:p>
        </p:txBody>
      </p:sp>
    </p:spTree>
    <p:extLst>
      <p:ext uri="{BB962C8B-B14F-4D97-AF65-F5344CB8AC3E}">
        <p14:creationId xmlns:p14="http://schemas.microsoft.com/office/powerpoint/2010/main" val="39620951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Scope of the context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endParaRPr lang="en-US" sz="2900" dirty="0"/>
          </a:p>
        </p:txBody>
      </p:sp>
      <p:pic>
        <p:nvPicPr>
          <p:cNvPr id="8" name="Picture 7">
            <a:extLst>
              <a:ext uri="{FF2B5EF4-FFF2-40B4-BE49-F238E27FC236}">
                <a16:creationId xmlns:a16="http://schemas.microsoft.com/office/drawing/2014/main" id="{DEB5BB9F-2421-4659-83E6-76AE6DB10D7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35592" y="1300246"/>
            <a:ext cx="5696745" cy="4734586"/>
          </a:xfrm>
          <a:prstGeom prst="rect">
            <a:avLst/>
          </a:prstGeom>
        </p:spPr>
      </p:pic>
      <p:pic>
        <p:nvPicPr>
          <p:cNvPr id="12" name="Picture 11">
            <a:extLst>
              <a:ext uri="{FF2B5EF4-FFF2-40B4-BE49-F238E27FC236}">
                <a16:creationId xmlns:a16="http://schemas.microsoft.com/office/drawing/2014/main" id="{049E5ABF-040F-4AF3-BAE0-FE0CC82FA8C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35591" y="6034832"/>
            <a:ext cx="5696745" cy="809738"/>
          </a:xfrm>
          <a:prstGeom prst="rect">
            <a:avLst/>
          </a:prstGeom>
        </p:spPr>
      </p:pic>
    </p:spTree>
    <p:extLst>
      <p:ext uri="{BB962C8B-B14F-4D97-AF65-F5344CB8AC3E}">
        <p14:creationId xmlns:p14="http://schemas.microsoft.com/office/powerpoint/2010/main" val="6483108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Scope of the context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The three components of context may be considered as follows:</a:t>
            </a:r>
          </a:p>
          <a:p>
            <a:pPr lvl="1" algn="just">
              <a:tabLst>
                <a:tab pos="184150" algn="l"/>
              </a:tabLst>
            </a:pPr>
            <a:r>
              <a:rPr lang="en-US" sz="2500" dirty="0">
                <a:solidFill>
                  <a:srgbClr val="FF0000"/>
                </a:solidFill>
              </a:rPr>
              <a:t>Risk management context</a:t>
            </a:r>
            <a:r>
              <a:rPr lang="en-US" sz="2500" dirty="0"/>
              <a:t>: </a:t>
            </a:r>
            <a:r>
              <a:rPr lang="en-US" sz="2500" dirty="0">
                <a:solidFill>
                  <a:srgbClr val="002060"/>
                </a:solidFill>
              </a:rPr>
              <a:t>architecture, strategy and protocols </a:t>
            </a:r>
            <a:r>
              <a:rPr lang="en-US" sz="2500" dirty="0"/>
              <a:t>or the </a:t>
            </a:r>
            <a:r>
              <a:rPr lang="en-US" sz="2500" dirty="0">
                <a:solidFill>
                  <a:srgbClr val="002060"/>
                </a:solidFill>
              </a:rPr>
              <a:t>risk management framework</a:t>
            </a:r>
            <a:r>
              <a:rPr lang="en-US" sz="2500" dirty="0"/>
              <a:t>. This framework must fulfil two functions: provide support for the risk management process within the organization; ensure that the outputs from the risk management process are communicated to internal and external stakeholders.</a:t>
            </a:r>
          </a:p>
          <a:p>
            <a:pPr lvl="1" algn="just">
              <a:tabLst>
                <a:tab pos="184150" algn="l"/>
              </a:tabLst>
            </a:pPr>
            <a:r>
              <a:rPr lang="en-US" sz="2500" dirty="0">
                <a:solidFill>
                  <a:srgbClr val="FF0000"/>
                </a:solidFill>
              </a:rPr>
              <a:t>Internal context </a:t>
            </a:r>
            <a:r>
              <a:rPr lang="en-US" sz="2500" dirty="0"/>
              <a:t>refers to the organization itself, the activities it undertakes, the range of skills and capabilities available within the organization, and how it is structured. Internal stakeholders and their expectations are part of the internal context.</a:t>
            </a:r>
          </a:p>
          <a:p>
            <a:pPr lvl="1" algn="just">
              <a:tabLst>
                <a:tab pos="184150" algn="l"/>
              </a:tabLst>
            </a:pPr>
            <a:r>
              <a:rPr lang="en-US" sz="2500" dirty="0">
                <a:solidFill>
                  <a:srgbClr val="FF0000"/>
                </a:solidFill>
              </a:rPr>
              <a:t>External context </a:t>
            </a:r>
            <a:r>
              <a:rPr lang="en-US" sz="2500" dirty="0"/>
              <a:t>is the environment within which the organization exists. This environment will include consideration of the business sector within which the organization operates, external stakeholders and their expectations and the external financial environment. This may be considered to be the opportunities and threats.</a:t>
            </a:r>
          </a:p>
          <a:p>
            <a:pPr algn="just">
              <a:tabLst>
                <a:tab pos="184150" algn="l"/>
              </a:tabLst>
            </a:pPr>
            <a:endParaRPr lang="en-US" sz="2900" dirty="0"/>
          </a:p>
        </p:txBody>
      </p:sp>
    </p:spTree>
    <p:extLst>
      <p:ext uri="{BB962C8B-B14F-4D97-AF65-F5344CB8AC3E}">
        <p14:creationId xmlns:p14="http://schemas.microsoft.com/office/powerpoint/2010/main" val="40359194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Scope of the context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The key question is what the risk management process is expected to achieve or the answer to the question of why the organization has risk management activities in place.</a:t>
            </a:r>
          </a:p>
          <a:p>
            <a:pPr algn="just">
              <a:tabLst>
                <a:tab pos="184150" algn="l"/>
              </a:tabLst>
            </a:pPr>
            <a:r>
              <a:rPr lang="en-US" sz="2900" dirty="0"/>
              <a:t>The risk management context also includes consideration of who will be responsible and identifies the resources that will be required in order to fulfil risk management activities.</a:t>
            </a:r>
          </a:p>
          <a:p>
            <a:pPr algn="just">
              <a:tabLst>
                <a:tab pos="184150" algn="l"/>
              </a:tabLst>
            </a:pPr>
            <a:r>
              <a:rPr lang="en-US" sz="2900" dirty="0"/>
              <a:t>Another important consideration within the risk management context is the establishment of risk appetite or risk criteria.</a:t>
            </a:r>
          </a:p>
          <a:p>
            <a:pPr algn="just">
              <a:tabLst>
                <a:tab pos="184150" algn="l"/>
              </a:tabLst>
            </a:pPr>
            <a:r>
              <a:rPr lang="en-US" sz="2900" dirty="0"/>
              <a:t>This will help the organization decide what controls should be put in place and whether the residual or current level of risk is acceptable.</a:t>
            </a:r>
          </a:p>
        </p:txBody>
      </p:sp>
    </p:spTree>
    <p:extLst>
      <p:ext uri="{BB962C8B-B14F-4D97-AF65-F5344CB8AC3E}">
        <p14:creationId xmlns:p14="http://schemas.microsoft.com/office/powerpoint/2010/main" val="11828051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Scope of the context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The internal context is about the culture of the organization, the resources that are available, receiving outputs from the risk management process and ensuring that these influence </a:t>
            </a:r>
            <a:r>
              <a:rPr lang="en-US" sz="2900" dirty="0" err="1"/>
              <a:t>behaviours</a:t>
            </a:r>
            <a:r>
              <a:rPr lang="en-US" sz="2900" dirty="0"/>
              <a:t>, and supporting and providing governance of risk and risk management. The internal context concerns objectives, the capacity and capabilities of the organization, as well as the business core processes that are in place.</a:t>
            </a:r>
          </a:p>
          <a:p>
            <a:pPr algn="just">
              <a:tabLst>
                <a:tab pos="184150" algn="l"/>
              </a:tabLst>
            </a:pPr>
            <a:endParaRPr lang="en-US" sz="2900" dirty="0"/>
          </a:p>
        </p:txBody>
      </p:sp>
    </p:spTree>
    <p:extLst>
      <p:ext uri="{BB962C8B-B14F-4D97-AF65-F5344CB8AC3E}">
        <p14:creationId xmlns:p14="http://schemas.microsoft.com/office/powerpoint/2010/main" val="20917175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Scope of the context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The external context is about stakeholder expectations, industry regulations and regulators, the </a:t>
            </a:r>
            <a:r>
              <a:rPr lang="en-US" sz="2900" dirty="0" err="1"/>
              <a:t>behaviour</a:t>
            </a:r>
            <a:r>
              <a:rPr lang="en-US" sz="2900" dirty="0"/>
              <a:t> of competitors and the general economic environment within which the organization operates. The external context also considers the drivers and trends that can affect the success of the organization and its ability to achieve objectives.</a:t>
            </a:r>
          </a:p>
          <a:p>
            <a:pPr algn="just">
              <a:tabLst>
                <a:tab pos="184150" algn="l"/>
              </a:tabLst>
            </a:pPr>
            <a:endParaRPr lang="en-US" sz="2900" dirty="0"/>
          </a:p>
        </p:txBody>
      </p:sp>
    </p:spTree>
    <p:extLst>
      <p:ext uri="{BB962C8B-B14F-4D97-AF65-F5344CB8AC3E}">
        <p14:creationId xmlns:p14="http://schemas.microsoft.com/office/powerpoint/2010/main" val="25124730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External context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Establishing the context is represented in the ISO 31000 diagram, and reproduced as Figure 6.4, as ‘scope, context, criteria.’</a:t>
            </a:r>
          </a:p>
          <a:p>
            <a:pPr algn="just">
              <a:tabLst>
                <a:tab pos="184150" algn="l"/>
              </a:tabLst>
            </a:pPr>
            <a:r>
              <a:rPr lang="en-US" sz="2900" dirty="0"/>
              <a:t>Establishing the context is a fundamentally important aspect of successful risk management.</a:t>
            </a:r>
          </a:p>
          <a:p>
            <a:pPr algn="just">
              <a:tabLst>
                <a:tab pos="184150" algn="l"/>
              </a:tabLst>
            </a:pPr>
            <a:r>
              <a:rPr lang="en-US" sz="2900" dirty="0"/>
              <a:t>There are three levels to establishing the context for risk management activity, and these are related to the </a:t>
            </a:r>
            <a:r>
              <a:rPr lang="en-US" sz="2900" dirty="0">
                <a:solidFill>
                  <a:srgbClr val="FF0000"/>
                </a:solidFill>
              </a:rPr>
              <a:t>external context, internal context and the risk management context</a:t>
            </a:r>
            <a:r>
              <a:rPr lang="en-US" sz="2900" dirty="0"/>
              <a:t>.</a:t>
            </a:r>
          </a:p>
        </p:txBody>
      </p:sp>
    </p:spTree>
    <p:extLst>
      <p:ext uri="{BB962C8B-B14F-4D97-AF65-F5344CB8AC3E}">
        <p14:creationId xmlns:p14="http://schemas.microsoft.com/office/powerpoint/2010/main" val="9261143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External context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Establishing the external context must take account of the expectations of external stakeholders.</a:t>
            </a:r>
          </a:p>
          <a:p>
            <a:pPr algn="just">
              <a:tabLst>
                <a:tab pos="184150" algn="l"/>
              </a:tabLst>
            </a:pPr>
            <a:r>
              <a:rPr lang="en-US" sz="2900" dirty="0"/>
              <a:t>For many organizations, the most important group of external stakeholders will be customers.</a:t>
            </a:r>
          </a:p>
          <a:p>
            <a:pPr algn="just">
              <a:tabLst>
                <a:tab pos="184150" algn="l"/>
              </a:tabLst>
            </a:pPr>
            <a:r>
              <a:rPr lang="en-US" sz="2900" dirty="0"/>
              <a:t>The external context for an organization will be significantly influenced by the nature of the customers and the products or services that they are being offered.</a:t>
            </a:r>
          </a:p>
        </p:txBody>
      </p:sp>
    </p:spTree>
    <p:extLst>
      <p:ext uri="{BB962C8B-B14F-4D97-AF65-F5344CB8AC3E}">
        <p14:creationId xmlns:p14="http://schemas.microsoft.com/office/powerpoint/2010/main" val="14562176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External context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Having identified the expectations of external stakeholders, including consideration of customers and the services and products offered to customers, an organization can then view in more detail the factors that influence the external context for the organization. The FIRM risk scorecard provides a structure for carrying out a detailed.</a:t>
            </a:r>
          </a:p>
          <a:p>
            <a:pPr algn="just">
              <a:tabLst>
                <a:tab pos="184150" algn="l"/>
              </a:tabLst>
            </a:pPr>
            <a:endParaRPr lang="en-US" sz="2900" dirty="0"/>
          </a:p>
        </p:txBody>
      </p:sp>
    </p:spTree>
    <p:extLst>
      <p:ext uri="{BB962C8B-B14F-4D97-AF65-F5344CB8AC3E}">
        <p14:creationId xmlns:p14="http://schemas.microsoft.com/office/powerpoint/2010/main" val="25332033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External context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the reputational component of the external context for an organization defines the external perception of the organization and the desire of customers to trade with the organization and the level of customer retention.</a:t>
            </a:r>
          </a:p>
          <a:p>
            <a:pPr algn="just">
              <a:tabLst>
                <a:tab pos="184150" algn="l"/>
              </a:tabLst>
            </a:pPr>
            <a:endParaRPr lang="en-US" sz="2900" dirty="0"/>
          </a:p>
        </p:txBody>
      </p:sp>
    </p:spTree>
    <p:extLst>
      <p:ext uri="{BB962C8B-B14F-4D97-AF65-F5344CB8AC3E}">
        <p14:creationId xmlns:p14="http://schemas.microsoft.com/office/powerpoint/2010/main" val="41449170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External context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when evaluating the reputational component of the external context, the following issues should be addressed:</a:t>
            </a:r>
          </a:p>
          <a:p>
            <a:pPr lvl="1" algn="just">
              <a:tabLst>
                <a:tab pos="184150" algn="l"/>
              </a:tabLst>
            </a:pPr>
            <a:r>
              <a:rPr lang="en-US" sz="2500" dirty="0"/>
              <a:t>public perception of the industry sector in which the organization operates;</a:t>
            </a:r>
          </a:p>
          <a:p>
            <a:pPr lvl="1" algn="just">
              <a:tabLst>
                <a:tab pos="184150" algn="l"/>
              </a:tabLst>
            </a:pPr>
            <a:r>
              <a:rPr lang="en-US" sz="2500" dirty="0"/>
              <a:t>corporate social responsibility standards achieved by the organization;</a:t>
            </a:r>
          </a:p>
          <a:p>
            <a:pPr lvl="1" algn="just">
              <a:tabLst>
                <a:tab pos="184150" algn="l"/>
              </a:tabLst>
            </a:pPr>
            <a:r>
              <a:rPr lang="en-US" sz="2500" dirty="0"/>
              <a:t>governance standards and whether the sector is highly regulated;</a:t>
            </a:r>
          </a:p>
          <a:p>
            <a:pPr lvl="1" algn="just">
              <a:tabLst>
                <a:tab pos="184150" algn="l"/>
              </a:tabLst>
            </a:pPr>
            <a:r>
              <a:rPr lang="en-US" sz="2500" dirty="0"/>
              <a:t>quality of products or services and/or after-sales service standards.</a:t>
            </a:r>
          </a:p>
        </p:txBody>
      </p:sp>
    </p:spTree>
    <p:extLst>
      <p:ext uri="{BB962C8B-B14F-4D97-AF65-F5344CB8AC3E}">
        <p14:creationId xmlns:p14="http://schemas.microsoft.com/office/powerpoint/2010/main" val="12234536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External context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when evaluating the marketplace component of the external environment, the following issues should be addressed:</a:t>
            </a:r>
          </a:p>
          <a:p>
            <a:pPr lvl="1" algn="just">
              <a:tabLst>
                <a:tab pos="184150" algn="l"/>
              </a:tabLst>
            </a:pPr>
            <a:r>
              <a:rPr lang="en-US" sz="2500" dirty="0"/>
              <a:t>level of revenue generation in the marketplace and return on investment;</a:t>
            </a:r>
          </a:p>
          <a:p>
            <a:pPr lvl="1" algn="just">
              <a:tabLst>
                <a:tab pos="184150" algn="l"/>
              </a:tabLst>
            </a:pPr>
            <a:r>
              <a:rPr lang="en-US" sz="2500" dirty="0"/>
              <a:t>presence of aggressive competitors and/or high customer expectations;</a:t>
            </a:r>
          </a:p>
          <a:p>
            <a:pPr lvl="1" algn="just">
              <a:tabLst>
                <a:tab pos="184150" algn="l"/>
              </a:tabLst>
            </a:pPr>
            <a:r>
              <a:rPr lang="en-US" sz="2500" dirty="0"/>
              <a:t>level of economic stability, including exposure to interest rates and foreign exchange rates;</a:t>
            </a:r>
          </a:p>
          <a:p>
            <a:pPr lvl="1" algn="just">
              <a:tabLst>
                <a:tab pos="184150" algn="l"/>
              </a:tabLst>
            </a:pPr>
            <a:r>
              <a:rPr lang="en-US" sz="2500" dirty="0"/>
              <a:t>complexity of the supply chain and volatility of raw material costs;</a:t>
            </a:r>
          </a:p>
          <a:p>
            <a:pPr lvl="1" algn="just">
              <a:tabLst>
                <a:tab pos="184150" algn="l"/>
              </a:tabLst>
            </a:pPr>
            <a:r>
              <a:rPr lang="en-US" sz="2500" dirty="0"/>
              <a:t>exposure to international disruption because of political risks, war and terrorism.</a:t>
            </a:r>
            <a:endParaRPr lang="en-US" sz="2100" dirty="0"/>
          </a:p>
        </p:txBody>
      </p:sp>
    </p:spTree>
    <p:extLst>
      <p:ext uri="{BB962C8B-B14F-4D97-AF65-F5344CB8AC3E}">
        <p14:creationId xmlns:p14="http://schemas.microsoft.com/office/powerpoint/2010/main" val="251329246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External context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The overall purpose of evaluating the external context is to determine the level of riskiness associated with the external environment within which the organization operates.</a:t>
            </a:r>
          </a:p>
          <a:p>
            <a:pPr algn="just">
              <a:tabLst>
                <a:tab pos="184150" algn="l"/>
              </a:tabLst>
            </a:pPr>
            <a:r>
              <a:rPr lang="en-US" sz="2900" dirty="0"/>
              <a:t>This will enable the organization to validate the existing business model and develop strategy for the future, together with the tactics for implementing that strategy.</a:t>
            </a:r>
            <a:endParaRPr lang="en-US" sz="2100" dirty="0"/>
          </a:p>
        </p:txBody>
      </p:sp>
    </p:spTree>
    <p:extLst>
      <p:ext uri="{BB962C8B-B14F-4D97-AF65-F5344CB8AC3E}">
        <p14:creationId xmlns:p14="http://schemas.microsoft.com/office/powerpoint/2010/main" val="16755065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Internal context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Establishing the internal context of an organization must take account of the expectations of internal stakeholders.</a:t>
            </a:r>
          </a:p>
          <a:p>
            <a:pPr algn="just">
              <a:tabLst>
                <a:tab pos="184150" algn="l"/>
              </a:tabLst>
            </a:pPr>
            <a:r>
              <a:rPr lang="en-US" sz="2900" dirty="0"/>
              <a:t>There will be a range of internal stakeholders, but the most important group will be the people on whom the organization directly depends.</a:t>
            </a:r>
          </a:p>
          <a:p>
            <a:pPr algn="just">
              <a:tabLst>
                <a:tab pos="184150" algn="l"/>
              </a:tabLst>
            </a:pPr>
            <a:r>
              <a:rPr lang="en-US" sz="2900" dirty="0"/>
              <a:t>This will include members of staff and people providing services on an outsourced, contracted and/or supplier basis.</a:t>
            </a:r>
          </a:p>
        </p:txBody>
      </p:sp>
    </p:spTree>
    <p:extLst>
      <p:ext uri="{BB962C8B-B14F-4D97-AF65-F5344CB8AC3E}">
        <p14:creationId xmlns:p14="http://schemas.microsoft.com/office/powerpoint/2010/main" val="6101873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Internal context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Having identified the expectations of internal stakeholders, including identification of the importance of these stakeholders to the operations and compliance activities of the organization, it will then be possible to view in more detail the factors that influence the internal context.</a:t>
            </a:r>
          </a:p>
          <a:p>
            <a:pPr algn="just">
              <a:tabLst>
                <a:tab pos="184150" algn="l"/>
              </a:tabLst>
            </a:pPr>
            <a:r>
              <a:rPr lang="en-US" sz="2900" dirty="0"/>
              <a:t>The </a:t>
            </a:r>
            <a:r>
              <a:rPr lang="en-US" sz="2900" dirty="0">
                <a:solidFill>
                  <a:srgbClr val="FF0000"/>
                </a:solidFill>
              </a:rPr>
              <a:t>financial and infrastructure </a:t>
            </a:r>
            <a:r>
              <a:rPr lang="en-US" sz="2900" dirty="0"/>
              <a:t>components are primarily related to the </a:t>
            </a:r>
            <a:r>
              <a:rPr lang="en-US" sz="2900" dirty="0">
                <a:solidFill>
                  <a:srgbClr val="FF0000"/>
                </a:solidFill>
              </a:rPr>
              <a:t>internal context </a:t>
            </a:r>
            <a:r>
              <a:rPr lang="en-US" sz="2900" dirty="0"/>
              <a:t>and the </a:t>
            </a:r>
            <a:r>
              <a:rPr lang="en-US" sz="2900" dirty="0">
                <a:solidFill>
                  <a:srgbClr val="FF0000"/>
                </a:solidFill>
              </a:rPr>
              <a:t>reputational and marketplace </a:t>
            </a:r>
            <a:r>
              <a:rPr lang="en-US" sz="2900" dirty="0"/>
              <a:t>components are primarily related to the </a:t>
            </a:r>
            <a:r>
              <a:rPr lang="en-US" sz="2900" dirty="0">
                <a:solidFill>
                  <a:srgbClr val="FF0000"/>
                </a:solidFill>
              </a:rPr>
              <a:t>external context</a:t>
            </a:r>
            <a:r>
              <a:rPr lang="en-US" sz="2900" dirty="0"/>
              <a:t>.</a:t>
            </a:r>
          </a:p>
        </p:txBody>
      </p:sp>
    </p:spTree>
    <p:extLst>
      <p:ext uri="{BB962C8B-B14F-4D97-AF65-F5344CB8AC3E}">
        <p14:creationId xmlns:p14="http://schemas.microsoft.com/office/powerpoint/2010/main" val="35895111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Internal context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the financial component of the internal context of an organization defines the financial procedures and the means by which money is managed and profitability is achieved. In particular, when evaluating the financial component of the internal context, the following issues should be addressed:</a:t>
            </a:r>
          </a:p>
          <a:p>
            <a:pPr lvl="1" algn="just">
              <a:tabLst>
                <a:tab pos="184150" algn="l"/>
              </a:tabLst>
            </a:pPr>
            <a:r>
              <a:rPr lang="en-US" sz="2500" dirty="0"/>
              <a:t>availability of adequate funds to fulfil strategic plans;</a:t>
            </a:r>
          </a:p>
          <a:p>
            <a:pPr lvl="1" algn="just">
              <a:tabLst>
                <a:tab pos="184150" algn="l"/>
              </a:tabLst>
            </a:pPr>
            <a:r>
              <a:rPr lang="en-US" sz="2500" dirty="0"/>
              <a:t>existence of robust procedures for correct allocation of funds for investment;</a:t>
            </a:r>
          </a:p>
          <a:p>
            <a:pPr lvl="1" algn="just">
              <a:tabLst>
                <a:tab pos="184150" algn="l"/>
              </a:tabLst>
            </a:pPr>
            <a:r>
              <a:rPr lang="en-US" sz="2500" dirty="0"/>
              <a:t>nature of internal financial control environment to prevent fraud;</a:t>
            </a:r>
          </a:p>
          <a:p>
            <a:pPr lvl="1" algn="just">
              <a:tabLst>
                <a:tab pos="184150" algn="l"/>
              </a:tabLst>
            </a:pPr>
            <a:r>
              <a:rPr lang="en-US" sz="2500" dirty="0"/>
              <a:t>availability of funds to meet historical and anticipated future liabilities.</a:t>
            </a:r>
          </a:p>
        </p:txBody>
      </p:sp>
    </p:spTree>
    <p:extLst>
      <p:ext uri="{BB962C8B-B14F-4D97-AF65-F5344CB8AC3E}">
        <p14:creationId xmlns:p14="http://schemas.microsoft.com/office/powerpoint/2010/main" val="23589537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Internal context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The other component relevant to the internal context is </a:t>
            </a:r>
            <a:r>
              <a:rPr lang="en-US" sz="2900" dirty="0">
                <a:solidFill>
                  <a:srgbClr val="FF0000"/>
                </a:solidFill>
              </a:rPr>
              <a:t>infrastructure</a:t>
            </a:r>
            <a:r>
              <a:rPr lang="en-US" sz="2900" dirty="0"/>
              <a:t>.</a:t>
            </a:r>
          </a:p>
          <a:p>
            <a:pPr algn="just">
              <a:tabLst>
                <a:tab pos="184150" algn="l"/>
              </a:tabLst>
            </a:pPr>
            <a:r>
              <a:rPr lang="en-US" sz="2900" dirty="0"/>
              <a:t>when evaluating the infrastructure component of the internal context, the following issues should be addressed:</a:t>
            </a:r>
          </a:p>
          <a:p>
            <a:pPr lvl="1" algn="just">
              <a:tabLst>
                <a:tab pos="184150" algn="l"/>
              </a:tabLst>
            </a:pPr>
            <a:r>
              <a:rPr lang="en-US" sz="2500" dirty="0"/>
              <a:t>senior management structure and the nature of the risk culture;</a:t>
            </a:r>
          </a:p>
          <a:p>
            <a:pPr lvl="1" algn="just">
              <a:tabLst>
                <a:tab pos="184150" algn="l"/>
              </a:tabLst>
            </a:pPr>
            <a:r>
              <a:rPr lang="en-US" sz="2500" dirty="0"/>
              <a:t>availability of adequate people resources and people skills, including intellectual property;</a:t>
            </a:r>
          </a:p>
          <a:p>
            <a:pPr lvl="1" algn="just">
              <a:tabLst>
                <a:tab pos="184150" algn="l"/>
              </a:tabLst>
            </a:pPr>
            <a:r>
              <a:rPr lang="en-US" sz="2500" dirty="0"/>
              <a:t>availability of adequate physical assets to support operational activities;</a:t>
            </a:r>
          </a:p>
          <a:p>
            <a:pPr lvl="1" algn="just">
              <a:tabLst>
                <a:tab pos="184150" algn="l"/>
              </a:tabLst>
            </a:pPr>
            <a:r>
              <a:rPr lang="en-US" sz="2500" dirty="0"/>
              <a:t>information technology infrastructure sufficient to achieve resilience and protect data;</a:t>
            </a:r>
          </a:p>
          <a:p>
            <a:pPr lvl="1" algn="just">
              <a:tabLst>
                <a:tab pos="184150" algn="l"/>
              </a:tabLst>
            </a:pPr>
            <a:r>
              <a:rPr lang="en-US" sz="2500" dirty="0"/>
              <a:t>business continuity plans in place to ensure continuity of activities following major disruption;</a:t>
            </a:r>
          </a:p>
          <a:p>
            <a:pPr lvl="1" algn="just">
              <a:tabLst>
                <a:tab pos="184150" algn="l"/>
              </a:tabLst>
            </a:pPr>
            <a:r>
              <a:rPr lang="en-US" sz="2500" dirty="0"/>
              <a:t>arrangements for service delivery and/or transportation and reliable communication infrastructure.</a:t>
            </a:r>
          </a:p>
        </p:txBody>
      </p:sp>
    </p:spTree>
    <p:extLst>
      <p:ext uri="{BB962C8B-B14F-4D97-AF65-F5344CB8AC3E}">
        <p14:creationId xmlns:p14="http://schemas.microsoft.com/office/powerpoint/2010/main" val="311339390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Risk management context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The risk attitude and risk appetite of the organization, as defined by the risk criteria for different types of risks, helps to define the risk management context of the organization and to provide the basis for undertaking risk assessments and recording the results in the risk register.</a:t>
            </a:r>
          </a:p>
          <a:p>
            <a:pPr algn="just">
              <a:tabLst>
                <a:tab pos="184150" algn="l"/>
              </a:tabLst>
            </a:pPr>
            <a:r>
              <a:rPr lang="en-US" sz="2900" dirty="0"/>
              <a:t>The risk management context must contribute to the success of the organization and be supportive of the delivery of stakeholder expectations, both external and internal.</a:t>
            </a:r>
          </a:p>
        </p:txBody>
      </p:sp>
    </p:spTree>
    <p:extLst>
      <p:ext uri="{BB962C8B-B14F-4D97-AF65-F5344CB8AC3E}">
        <p14:creationId xmlns:p14="http://schemas.microsoft.com/office/powerpoint/2010/main" val="6610588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Risk management context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The purpose of the risk register is to form an agreed record of the significant risks that have been identified.</a:t>
            </a:r>
          </a:p>
          <a:p>
            <a:pPr algn="just">
              <a:tabLst>
                <a:tab pos="184150" algn="l"/>
              </a:tabLst>
            </a:pPr>
            <a:r>
              <a:rPr lang="en-US" sz="2900" dirty="0"/>
              <a:t>Also, the risk register will serve as a record of the control activities that are currently undertaken. It will also be a record of the additional actions that are proposed to improve the control of the particular risk.</a:t>
            </a:r>
          </a:p>
          <a:p>
            <a:pPr algn="just">
              <a:tabLst>
                <a:tab pos="184150" algn="l"/>
              </a:tabLst>
            </a:pPr>
            <a:endParaRPr lang="en-US" sz="2900" dirty="0"/>
          </a:p>
        </p:txBody>
      </p:sp>
    </p:spTree>
    <p:extLst>
      <p:ext uri="{BB962C8B-B14F-4D97-AF65-F5344CB8AC3E}">
        <p14:creationId xmlns:p14="http://schemas.microsoft.com/office/powerpoint/2010/main" val="42378963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Using a risk register</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A well-constructed and dynamic risk register is at the heart of a successful risk management initiative. However, there is a danger that the risk register may become a static document that records the status of risk management activities at a moment in time.</a:t>
            </a:r>
          </a:p>
          <a:p>
            <a:pPr algn="just">
              <a:tabLst>
                <a:tab pos="184150" algn="l"/>
              </a:tabLst>
            </a:pPr>
            <a:r>
              <a:rPr lang="en-US" sz="2900" dirty="0"/>
              <a:t>It is better to think of the risk register as a risk action plan that records the status of the organization with respect to risk management, but also provides a record of the critical controls that are in place, together with the details of any additional controls that need to be introduced. In producing such a risk action plan, the responsibility for undertaking the actions identified will be clearly established.</a:t>
            </a:r>
          </a:p>
        </p:txBody>
      </p:sp>
    </p:spTree>
    <p:extLst>
      <p:ext uri="{BB962C8B-B14F-4D97-AF65-F5344CB8AC3E}">
        <p14:creationId xmlns:p14="http://schemas.microsoft.com/office/powerpoint/2010/main" val="307366429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Using a risk register</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the information held in the risk register may be available on the intranet of the organization, and this will help with risk understanding and communication.</a:t>
            </a:r>
          </a:p>
          <a:p>
            <a:pPr algn="just">
              <a:tabLst>
                <a:tab pos="184150" algn="l"/>
              </a:tabLst>
            </a:pPr>
            <a:r>
              <a:rPr lang="en-US" sz="2900" dirty="0"/>
              <a:t>In some organizations, the risk register is given the status of a controlled document to be used by internal audit as one of the key reference documents for undertaking an audit of risk management activities.</a:t>
            </a:r>
          </a:p>
        </p:txBody>
      </p:sp>
    </p:spTree>
    <p:extLst>
      <p:ext uri="{BB962C8B-B14F-4D97-AF65-F5344CB8AC3E}">
        <p14:creationId xmlns:p14="http://schemas.microsoft.com/office/powerpoint/2010/main" val="212659760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Using a risk register</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Details of the risks faced by the project, as recorded in the risk register, should be discussed </a:t>
            </a:r>
            <a:r>
              <a:rPr lang="en-US" sz="2900" dirty="0">
                <a:solidFill>
                  <a:srgbClr val="FF0000"/>
                </a:solidFill>
              </a:rPr>
              <a:t>at every project review meeting</a:t>
            </a:r>
            <a:r>
              <a:rPr lang="en-US" sz="2900" dirty="0"/>
              <a:t>.</a:t>
            </a:r>
          </a:p>
          <a:p>
            <a:pPr algn="just">
              <a:tabLst>
                <a:tab pos="184150" algn="l"/>
              </a:tabLst>
            </a:pPr>
            <a:r>
              <a:rPr lang="en-US" sz="2900" dirty="0"/>
              <a:t>A project </a:t>
            </a:r>
            <a:r>
              <a:rPr lang="en-US" sz="2900" dirty="0">
                <a:solidFill>
                  <a:srgbClr val="FF0000"/>
                </a:solidFill>
              </a:rPr>
              <a:t>risk register </a:t>
            </a:r>
            <a:r>
              <a:rPr lang="en-US" sz="2900" dirty="0"/>
              <a:t>has to be a </a:t>
            </a:r>
            <a:r>
              <a:rPr lang="en-US" sz="2900" dirty="0">
                <a:solidFill>
                  <a:srgbClr val="FF0000"/>
                </a:solidFill>
              </a:rPr>
              <a:t>very dynamic document</a:t>
            </a:r>
            <a:r>
              <a:rPr lang="en-US" sz="2900" dirty="0"/>
              <a:t>.</a:t>
            </a:r>
          </a:p>
          <a:p>
            <a:pPr algn="just">
              <a:tabLst>
                <a:tab pos="184150" algn="l"/>
              </a:tabLst>
            </a:pPr>
            <a:r>
              <a:rPr lang="en-US" sz="2900" dirty="0"/>
              <a:t>formal. When a strategic decision has to be taken at board level, the risk assessment of that strategy should be attached to the proposal.</a:t>
            </a:r>
          </a:p>
        </p:txBody>
      </p:sp>
    </p:spTree>
    <p:extLst>
      <p:ext uri="{BB962C8B-B14F-4D97-AF65-F5344CB8AC3E}">
        <p14:creationId xmlns:p14="http://schemas.microsoft.com/office/powerpoint/2010/main" val="328134746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Using a risk register</a:t>
            </a:r>
            <a:endParaRPr lang="en-US" dirty="0"/>
          </a:p>
        </p:txBody>
      </p:sp>
      <p:pic>
        <p:nvPicPr>
          <p:cNvPr id="6" name="Picture 5">
            <a:extLst>
              <a:ext uri="{FF2B5EF4-FFF2-40B4-BE49-F238E27FC236}">
                <a16:creationId xmlns:a16="http://schemas.microsoft.com/office/drawing/2014/main" id="{B0EAB992-96B0-49D6-A357-A13DA57A64B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1465" y="1690688"/>
            <a:ext cx="9004274" cy="4643851"/>
          </a:xfrm>
          <a:prstGeom prst="rect">
            <a:avLst/>
          </a:prstGeom>
        </p:spPr>
      </p:pic>
    </p:spTree>
    <p:extLst>
      <p:ext uri="{BB962C8B-B14F-4D97-AF65-F5344CB8AC3E}">
        <p14:creationId xmlns:p14="http://schemas.microsoft.com/office/powerpoint/2010/main" val="107418523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4464</TotalTime>
  <Words>1658</Words>
  <Application>Microsoft Office PowerPoint</Application>
  <PresentationFormat>Widescreen</PresentationFormat>
  <Paragraphs>94</Paragraphs>
  <Slides>26</Slides>
  <Notes>0</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26</vt:i4>
      </vt:variant>
    </vt:vector>
  </HeadingPairs>
  <TitlesOfParts>
    <vt:vector size="31" baseType="lpstr">
      <vt:lpstr>Arial</vt:lpstr>
      <vt:lpstr>Calibri</vt:lpstr>
      <vt:lpstr>Calibri Light</vt:lpstr>
      <vt:lpstr>Office Theme</vt:lpstr>
      <vt:lpstr>Custom Design</vt:lpstr>
      <vt:lpstr>Establishing the context Lecture 6</vt:lpstr>
      <vt:lpstr>Scope of the context</vt:lpstr>
      <vt:lpstr>Scope of the context</vt:lpstr>
      <vt:lpstr>Scope of the context</vt:lpstr>
      <vt:lpstr>Scope of the context</vt:lpstr>
      <vt:lpstr>Scope of the context</vt:lpstr>
      <vt:lpstr>Scope of the context</vt:lpstr>
      <vt:lpstr>Scope of the context</vt:lpstr>
      <vt:lpstr>Scope of the context</vt:lpstr>
      <vt:lpstr>External context</vt:lpstr>
      <vt:lpstr>External context</vt:lpstr>
      <vt:lpstr>External context</vt:lpstr>
      <vt:lpstr>External context</vt:lpstr>
      <vt:lpstr>External context</vt:lpstr>
      <vt:lpstr>External context</vt:lpstr>
      <vt:lpstr>External context</vt:lpstr>
      <vt:lpstr>Internal context</vt:lpstr>
      <vt:lpstr>Internal context</vt:lpstr>
      <vt:lpstr>Internal context</vt:lpstr>
      <vt:lpstr>Internal context</vt:lpstr>
      <vt:lpstr>Risk management context</vt:lpstr>
      <vt:lpstr>Risk management context</vt:lpstr>
      <vt:lpstr>Using a risk register</vt:lpstr>
      <vt:lpstr>Using a risk register</vt:lpstr>
      <vt:lpstr>Using a risk register</vt:lpstr>
      <vt:lpstr>Using a risk register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HPI5</cp:lastModifiedBy>
  <cp:revision>44</cp:revision>
  <dcterms:created xsi:type="dcterms:W3CDTF">2020-10-15T07:04:09Z</dcterms:created>
  <dcterms:modified xsi:type="dcterms:W3CDTF">2021-01-09T11:38:00Z</dcterms:modified>
</cp:coreProperties>
</file>