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53"/>
  </p:notesMasterIdLst>
  <p:sldIdLst>
    <p:sldId id="480" r:id="rId5"/>
    <p:sldId id="303" r:id="rId6"/>
    <p:sldId id="276" r:id="rId7"/>
    <p:sldId id="256" r:id="rId8"/>
    <p:sldId id="481" r:id="rId9"/>
    <p:sldId id="482" r:id="rId10"/>
    <p:sldId id="483" r:id="rId11"/>
    <p:sldId id="484" r:id="rId12"/>
    <p:sldId id="485" r:id="rId13"/>
    <p:sldId id="486" r:id="rId14"/>
    <p:sldId id="487" r:id="rId15"/>
    <p:sldId id="488" r:id="rId16"/>
    <p:sldId id="489" r:id="rId17"/>
    <p:sldId id="490" r:id="rId18"/>
    <p:sldId id="491" r:id="rId19"/>
    <p:sldId id="492" r:id="rId20"/>
    <p:sldId id="493" r:id="rId21"/>
    <p:sldId id="494" r:id="rId22"/>
    <p:sldId id="495" r:id="rId23"/>
    <p:sldId id="506" r:id="rId24"/>
    <p:sldId id="496" r:id="rId25"/>
    <p:sldId id="497" r:id="rId26"/>
    <p:sldId id="498" r:id="rId27"/>
    <p:sldId id="499" r:id="rId28"/>
    <p:sldId id="500" r:id="rId29"/>
    <p:sldId id="501" r:id="rId30"/>
    <p:sldId id="502" r:id="rId31"/>
    <p:sldId id="503" r:id="rId32"/>
    <p:sldId id="504" r:id="rId33"/>
    <p:sldId id="505" r:id="rId34"/>
    <p:sldId id="507" r:id="rId35"/>
    <p:sldId id="508" r:id="rId36"/>
    <p:sldId id="509" r:id="rId37"/>
    <p:sldId id="518" r:id="rId38"/>
    <p:sldId id="510" r:id="rId39"/>
    <p:sldId id="511" r:id="rId40"/>
    <p:sldId id="512" r:id="rId41"/>
    <p:sldId id="513" r:id="rId42"/>
    <p:sldId id="523" r:id="rId43"/>
    <p:sldId id="524" r:id="rId44"/>
    <p:sldId id="519" r:id="rId45"/>
    <p:sldId id="520" r:id="rId46"/>
    <p:sldId id="521" r:id="rId47"/>
    <p:sldId id="522" r:id="rId48"/>
    <p:sldId id="514" r:id="rId49"/>
    <p:sldId id="515" r:id="rId50"/>
    <p:sldId id="517" r:id="rId51"/>
    <p:sldId id="349" r:id="rId5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6"/>
            <p14:sldId id="256"/>
            <p14:sldId id="481"/>
            <p14:sldId id="482"/>
            <p14:sldId id="483"/>
            <p14:sldId id="484"/>
            <p14:sldId id="485"/>
            <p14:sldId id="486"/>
            <p14:sldId id="487"/>
            <p14:sldId id="488"/>
            <p14:sldId id="489"/>
            <p14:sldId id="490"/>
            <p14:sldId id="491"/>
            <p14:sldId id="492"/>
            <p14:sldId id="493"/>
            <p14:sldId id="494"/>
            <p14:sldId id="495"/>
            <p14:sldId id="506"/>
            <p14:sldId id="496"/>
            <p14:sldId id="497"/>
            <p14:sldId id="498"/>
            <p14:sldId id="499"/>
            <p14:sldId id="500"/>
            <p14:sldId id="501"/>
            <p14:sldId id="502"/>
            <p14:sldId id="503"/>
            <p14:sldId id="504"/>
            <p14:sldId id="505"/>
            <p14:sldId id="507"/>
            <p14:sldId id="508"/>
            <p14:sldId id="509"/>
            <p14:sldId id="518"/>
            <p14:sldId id="510"/>
            <p14:sldId id="511"/>
            <p14:sldId id="512"/>
            <p14:sldId id="513"/>
            <p14:sldId id="523"/>
            <p14:sldId id="524"/>
            <p14:sldId id="519"/>
            <p14:sldId id="520"/>
            <p14:sldId id="521"/>
            <p14:sldId id="522"/>
            <p14:sldId id="514"/>
            <p14:sldId id="515"/>
            <p14:sldId id="51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81" d="100"/>
          <a:sy n="81" d="100"/>
        </p:scale>
        <p:origin x="35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theme" Target="theme/theme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tableStyles" Target="tableStyles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23813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4" r:id="rId14"/>
    <p:sldLayoutId id="2147483665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0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</a:t>
            </a:r>
            <a:r>
              <a:rPr lang="en-US" sz="2000" dirty="0" smtClean="0">
                <a:latin typeface="Alexandria" charset="0"/>
                <a:cs typeface="Alexandria" charset="0"/>
              </a:rPr>
              <a:t>Fayez </a:t>
            </a:r>
            <a:r>
              <a:rPr lang="en-US" sz="2000" dirty="0" err="1" smtClean="0">
                <a:latin typeface="Alexandria" charset="0"/>
                <a:cs typeface="Alexandria" charset="0"/>
              </a:rPr>
              <a:t>Jrad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498187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Governance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13179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PMG </a:t>
            </a:r>
            <a:r>
              <a:rPr lang="en-US" sz="2000" dirty="0" smtClean="0">
                <a:latin typeface="Alexandria" charset="0"/>
                <a:cs typeface="Alexandria" charset="0"/>
              </a:rPr>
              <a:t>424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498187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Governance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5458146" y="4266128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Alexandria" charset="0"/>
                <a:cs typeface="Alexandria" charset="0"/>
              </a:rPr>
              <a:t>09</a:t>
            </a:r>
            <a:endParaRPr lang="en-US" sz="28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69377" y="4802225"/>
            <a:ext cx="34307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PMG </a:t>
            </a:r>
            <a:r>
              <a:rPr lang="en-US" sz="2000" dirty="0" smtClean="0">
                <a:latin typeface="Alexandria" charset="0"/>
                <a:cs typeface="Alexandria" charset="0"/>
              </a:rPr>
              <a:t>424</a:t>
            </a:r>
            <a:endParaRPr lang="en-US" sz="2000" dirty="0">
              <a:latin typeface="Alexandria" charset="0"/>
              <a:cs typeface="Alexandria" charset="0"/>
            </a:endParaRPr>
          </a:p>
          <a:p>
            <a:r>
              <a:rPr lang="en-US" sz="2000" b="1" dirty="0">
                <a:latin typeface="Alexandria" pitchFamily="2" charset="-78"/>
                <a:cs typeface="Alexandria" pitchFamily="2" charset="-78"/>
              </a:rPr>
              <a:t>Governance of Programs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Dr. Fayez </a:t>
            </a:r>
            <a:r>
              <a:rPr lang="en-US" sz="2800" b="1" dirty="0" err="1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Jrad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" pitchFamily="2" charset="-78"/>
                <a:cs typeface="Alexandria" pitchFamily="2" charset="-78"/>
              </a:rPr>
              <a:t>Learning Outcomes</a:t>
            </a:r>
            <a:endParaRPr lang="en-US" sz="28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39844" y="975974"/>
            <a:ext cx="12456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278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Clarifying the logic behind developing project programs.</a:t>
            </a: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Discussing a project programs as a governance structure.</a:t>
            </a: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Highlighting the types of decisions made in project programs.</a:t>
            </a: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Understanding the role of programs in achieving portfolio objectives.</a:t>
            </a: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Explaining program control as related to governance and information needs.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1675976" y="1468531"/>
            <a:ext cx="841732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 smtClean="0">
                <a:latin typeface="Alexandria" pitchFamily="2" charset="-78"/>
                <a:cs typeface="Alexandria" pitchFamily="2" charset="-78"/>
              </a:rPr>
              <a:t>A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project may consist of a larger or smaller number of ongoing projects being run simultaneously.  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As these projects typically compete for a finite number of often scarce resources, they need to be governed. 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In this case, the focus is on: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Ensuring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effectiveness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 by ‘doing the right projects’.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Ensuring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efficiency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 by ‘doing projects right’.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459697" y="626392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9" y="654295"/>
            <a:ext cx="3902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Alexandria" pitchFamily="2" charset="-78"/>
                <a:cs typeface="Alexandria" pitchFamily="2" charset="-78"/>
              </a:rPr>
              <a:t>The Logic of Programs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468531"/>
            <a:ext cx="8417320" cy="1502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50000"/>
              </a:lnSpc>
            </a:pPr>
            <a:r>
              <a:rPr lang="en-US" sz="2000" b="1" dirty="0">
                <a:latin typeface="Alexandria" pitchFamily="2" charset="-78"/>
                <a:cs typeface="Alexandria" pitchFamily="2" charset="-78"/>
              </a:rPr>
              <a:t>Whereas Effectiveness Is Achieved Through Project Portfolios, Efficiency Is Achieved Through Project Programs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55032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468531"/>
            <a:ext cx="8417320" cy="29347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A project program is a grouping of projects by common objective unable to be realized with a single project alone. </a:t>
            </a:r>
          </a:p>
          <a:p>
            <a:pPr marL="285750" indent="-28575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</a:pP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Programs are structured to consist multiple projects that bear on one idea or outcome.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What is a Project Program?</a:t>
            </a:r>
          </a:p>
        </p:txBody>
      </p:sp>
    </p:spTree>
    <p:extLst>
      <p:ext uri="{BB962C8B-B14F-4D97-AF65-F5344CB8AC3E}">
        <p14:creationId xmlns:p14="http://schemas.microsoft.com/office/powerpoint/2010/main" val="8003305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468531"/>
            <a:ext cx="8417320" cy="3488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 programs of projects is meant to </a:t>
            </a:r>
            <a:r>
              <a:rPr lang="en-US" b="1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maximizing efficiency</a:t>
            </a:r>
            <a:r>
              <a:rPr lang="en-US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457200" lvl="0" indent="-4572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Such organizations emphasize synergies stemming from </a:t>
            </a:r>
            <a:r>
              <a:rPr lang="en-US" b="1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combining several individual</a:t>
            </a:r>
            <a:r>
              <a:rPr lang="en-US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project objectives </a:t>
            </a:r>
            <a:r>
              <a:rPr lang="en-US" b="1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into</a:t>
            </a:r>
            <a:r>
              <a:rPr lang="en-US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b="1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</a:t>
            </a:r>
            <a:r>
              <a:rPr lang="en-US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b="1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larger overall objective</a:t>
            </a:r>
            <a:r>
              <a:rPr lang="en-US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 </a:t>
            </a:r>
          </a:p>
          <a:p>
            <a:pPr marL="457200" lvl="0" indent="-4572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In this type of organization, </a:t>
            </a:r>
            <a:r>
              <a:rPr lang="en-US" b="1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skill sets needed may vary significantly </a:t>
            </a:r>
            <a:r>
              <a:rPr lang="en-US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between the individual projects.</a:t>
            </a:r>
            <a:endParaRPr lang="en-US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743201" y="663522"/>
            <a:ext cx="53836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What is a Project Program?</a:t>
            </a:r>
          </a:p>
        </p:txBody>
      </p:sp>
    </p:spTree>
    <p:extLst>
      <p:ext uri="{BB962C8B-B14F-4D97-AF65-F5344CB8AC3E}">
        <p14:creationId xmlns:p14="http://schemas.microsoft.com/office/powerpoint/2010/main" val="39977840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468531"/>
            <a:ext cx="8417320" cy="3540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indent="-342900">
              <a:lnSpc>
                <a:spcPct val="20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b="1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Efficiency</a:t>
            </a:r>
            <a:r>
              <a:rPr lang="en-US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 can be improved through </a:t>
            </a:r>
            <a:r>
              <a:rPr lang="en-US" b="1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effective</a:t>
            </a:r>
            <a:r>
              <a:rPr lang="en-US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 </a:t>
            </a:r>
            <a:r>
              <a:rPr lang="en-US" b="1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use</a:t>
            </a:r>
            <a:r>
              <a:rPr lang="en-US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 of programs. </a:t>
            </a:r>
          </a:p>
          <a:p>
            <a:pPr marL="342900" marR="0" indent="-342900">
              <a:lnSpc>
                <a:spcPct val="20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Efficiency is achieved through </a:t>
            </a:r>
            <a:r>
              <a:rPr lang="en-US" b="1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minimizing costs of converting inputs to outputs </a:t>
            </a:r>
            <a:r>
              <a:rPr lang="en-US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within and across projects with a common goal (a program). </a:t>
            </a:r>
          </a:p>
          <a:p>
            <a:pPr marL="342900" marR="0" indent="-342900">
              <a:lnSpc>
                <a:spcPct val="20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These costs are known as </a:t>
            </a:r>
            <a:r>
              <a:rPr lang="en-US" b="1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transaction costs </a:t>
            </a:r>
            <a:r>
              <a:rPr lang="en-US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within TCE (Transaction Costs Economics).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806326" y="803753"/>
            <a:ext cx="52613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Efficiency and Project Programs</a:t>
            </a:r>
          </a:p>
        </p:txBody>
      </p:sp>
    </p:spTree>
    <p:extLst>
      <p:ext uri="{BB962C8B-B14F-4D97-AF65-F5344CB8AC3E}">
        <p14:creationId xmlns:p14="http://schemas.microsoft.com/office/powerpoint/2010/main" val="14671490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468531"/>
            <a:ext cx="8417320" cy="32053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Programs 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are the source of </a:t>
            </a:r>
            <a:r>
              <a:rPr 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efficiency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that must be </a:t>
            </a:r>
            <a:r>
              <a:rPr 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balanced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with portfolio effectiveness.</a:t>
            </a:r>
            <a:r>
              <a:rPr 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</a:p>
          <a:p>
            <a:pPr marL="342900" lvl="0" indent="-3429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Programs are </a:t>
            </a:r>
            <a:r>
              <a:rPr 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important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to:</a:t>
            </a:r>
          </a:p>
          <a:p>
            <a:pPr marL="342900" lvl="0" indent="-342900">
              <a:lnSpc>
                <a:spcPct val="20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Controlling multiple projects 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to serve </a:t>
            </a:r>
            <a:r>
              <a:rPr 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 common goal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342900" lvl="0" indent="-342900">
              <a:lnSpc>
                <a:spcPct val="20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Ensuring the best use of resources 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when developing products that fit with market needs.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Importance of Programs</a:t>
            </a:r>
          </a:p>
        </p:txBody>
      </p:sp>
    </p:spTree>
    <p:extLst>
      <p:ext uri="{BB962C8B-B14F-4D97-AF65-F5344CB8AC3E}">
        <p14:creationId xmlns:p14="http://schemas.microsoft.com/office/powerpoint/2010/main" val="19226360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468531"/>
            <a:ext cx="8417320" cy="40927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board of directors makes the decision on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whether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and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how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to use portfolios and programs to implementing the project-based organizational works.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endParaRPr lang="en-US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These decisions are related to: 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Whether to pursue projects with the same goal as a higher structure (program).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How these higher structures, if any, are managed to ensure efficient outcomes.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Decisions on Programs</a:t>
            </a:r>
          </a:p>
        </p:txBody>
      </p:sp>
    </p:spTree>
    <p:extLst>
      <p:ext uri="{BB962C8B-B14F-4D97-AF65-F5344CB8AC3E}">
        <p14:creationId xmlns:p14="http://schemas.microsoft.com/office/powerpoint/2010/main" val="32491069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29540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Governance of programs aims to ensure achievement of a major objective or benefit through the sum of outputs of several individual projects.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 main areas of concern at the program level are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the management of benefits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 and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stakeholders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, as well as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governance of the projects within the program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85704" y="654295"/>
            <a:ext cx="52886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pitchFamily="2" charset="-78"/>
                <a:cs typeface="Alexandria" pitchFamily="2" charset="-78"/>
              </a:rPr>
              <a:t>Main Areas Concerning Programs</a:t>
            </a:r>
          </a:p>
        </p:txBody>
      </p:sp>
    </p:spTree>
    <p:extLst>
      <p:ext uri="{BB962C8B-B14F-4D97-AF65-F5344CB8AC3E}">
        <p14:creationId xmlns:p14="http://schemas.microsoft.com/office/powerpoint/2010/main" val="25133801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675976" y="1373531"/>
            <a:ext cx="8596180" cy="3488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It is a mistake to think of a program as ‘simply a large project broken up into easily manageable parts’. </a:t>
            </a:r>
          </a:p>
          <a:p>
            <a:pPr marL="285750" lvl="0" indent="-28575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endParaRPr lang="en-US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285750" lvl="0" indent="-28575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Whereas projects deliver a measurable, often physical output,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programs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often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deliver benefits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that are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less tangible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, at least in the early stages.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The Reality of Programs</a:t>
            </a:r>
          </a:p>
        </p:txBody>
      </p:sp>
    </p:spTree>
    <p:extLst>
      <p:ext uri="{BB962C8B-B14F-4D97-AF65-F5344CB8AC3E}">
        <p14:creationId xmlns:p14="http://schemas.microsoft.com/office/powerpoint/2010/main" val="8773744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365662" y="1373531"/>
            <a:ext cx="8906494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An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example of a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program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is 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Apollo program,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which had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 major objective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of establishing a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reputation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for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NASA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as the leading space exploration agency. </a:t>
            </a:r>
          </a:p>
          <a:p>
            <a:pPr marL="285750" lvl="0" indent="-28575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Each Apollo mission was a project within the program, but the major objective could only be achieved by the sum of the results of all the individual projects.</a:t>
            </a:r>
          </a:p>
          <a:p>
            <a:pPr marL="285750" lvl="0" indent="-28575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achievement associated with this objective was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initially intangible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(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reputation)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; and became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tangible later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(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contracts and funding)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The Reality of Programs</a:t>
            </a:r>
          </a:p>
        </p:txBody>
      </p:sp>
    </p:spTree>
    <p:extLst>
      <p:ext uri="{BB962C8B-B14F-4D97-AF65-F5344CB8AC3E}">
        <p14:creationId xmlns:p14="http://schemas.microsoft.com/office/powerpoint/2010/main" val="25348914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3211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endParaRPr lang="en-US" sz="4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indent="-3429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Two main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forms of project programs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exist, each has its own major implication for program governance. </a:t>
            </a:r>
          </a:p>
          <a:p>
            <a:pPr marL="342900" indent="-3429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These are:</a:t>
            </a:r>
          </a:p>
          <a:p>
            <a:pPr marL="457200" indent="-457200">
              <a:lnSpc>
                <a:spcPct val="200000"/>
              </a:lnSpc>
              <a:spcAft>
                <a:spcPts val="600"/>
              </a:spcAft>
              <a:buFont typeface="+mj-lt"/>
              <a:buAutoNum type="arabicPeriod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Temporary Programs. </a:t>
            </a:r>
          </a:p>
          <a:p>
            <a:pPr marL="457200" indent="-457200">
              <a:lnSpc>
                <a:spcPct val="200000"/>
              </a:lnSpc>
              <a:spcAft>
                <a:spcPts val="600"/>
              </a:spcAft>
              <a:buFont typeface="+mj-lt"/>
              <a:buAutoNum type="arabicPeriod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Semi-permanent Programs.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26178" y="654295"/>
            <a:ext cx="58171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Forms of Programs </a:t>
            </a:r>
          </a:p>
        </p:txBody>
      </p:sp>
    </p:spTree>
    <p:extLst>
      <p:ext uri="{BB962C8B-B14F-4D97-AF65-F5344CB8AC3E}">
        <p14:creationId xmlns:p14="http://schemas.microsoft.com/office/powerpoint/2010/main" val="3953312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401288" y="1373531"/>
            <a:ext cx="8870868" cy="3523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This form of program has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 defined end date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, such as implementing a new Enterprise Resource Planning (ERP) system by incremental rollouts over time. 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success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of the program will be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measured once the final rollout has been successfully implemented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and the program is finished.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In this form of programs,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objective setting, planning, budgeting and scheduling are done during early stages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to be governed primarily with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control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in mind.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26178" y="654295"/>
            <a:ext cx="55482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Temporary Programs</a:t>
            </a:r>
          </a:p>
        </p:txBody>
      </p:sp>
    </p:spTree>
    <p:extLst>
      <p:ext uri="{BB962C8B-B14F-4D97-AF65-F5344CB8AC3E}">
        <p14:creationId xmlns:p14="http://schemas.microsoft.com/office/powerpoint/2010/main" val="34761985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149292" y="694204"/>
            <a:ext cx="448392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Semi-permanent Programs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401288" y="1373531"/>
            <a:ext cx="8870868" cy="4042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This type of program has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No defined end date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; it remains active, for example, as long as there is a market for the product or service it produces. </a:t>
            </a:r>
          </a:p>
          <a:p>
            <a:pPr marL="342900" indent="-3429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These programs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include Not only projects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, but also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operational processes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 </a:t>
            </a:r>
          </a:p>
          <a:p>
            <a:pPr marL="342900" indent="-3429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program is terminated only by a specific event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, such as when the product being produced is decommissioned.</a:t>
            </a:r>
          </a:p>
        </p:txBody>
      </p:sp>
    </p:spTree>
    <p:extLst>
      <p:ext uri="{BB962C8B-B14F-4D97-AF65-F5344CB8AC3E}">
        <p14:creationId xmlns:p14="http://schemas.microsoft.com/office/powerpoint/2010/main" val="13960236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3965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An example is a new model of a car that is manufactured continuously and receive its annual face-lift (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in form of projects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) if there is a market for that model. </a:t>
            </a:r>
          </a:p>
          <a:p>
            <a:pPr marL="342900" indent="-342900">
              <a:lnSpc>
                <a:spcPct val="200000"/>
              </a:lnSpc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These programs are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planned and budgeted annually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to fit with the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visionary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objectives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 that  can only be vaguely estimated at the start.</a:t>
            </a:r>
          </a:p>
          <a:p>
            <a:pPr marL="342900" indent="-342900">
              <a:lnSpc>
                <a:spcPct val="200000"/>
              </a:lnSpc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These programs require a more entrepreneurial approach to governance than the temporary programs.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177785" y="731239"/>
            <a:ext cx="448392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Semi-permanent Programs</a:t>
            </a:r>
          </a:p>
        </p:txBody>
      </p:sp>
    </p:spTree>
    <p:extLst>
      <p:ext uri="{BB962C8B-B14F-4D97-AF65-F5344CB8AC3E}">
        <p14:creationId xmlns:p14="http://schemas.microsoft.com/office/powerpoint/2010/main" val="17400537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389413" y="1373531"/>
            <a:ext cx="8882743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dirty="0" smtClean="0">
                <a:latin typeface="Alexandria" pitchFamily="2" charset="-78"/>
                <a:cs typeface="Alexandria" pitchFamily="2" charset="-78"/>
              </a:rPr>
              <a:t>Program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governance is the process of developing, communicating, implementing, monitoring and assuring the policies, procedures, structures and practices for a program.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Program governance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provides a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framework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for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decision making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and is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guided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 by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strategic management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,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portfolio management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and any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cross-program governance directives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26178" y="715850"/>
            <a:ext cx="57459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Program Governance </a:t>
            </a:r>
          </a:p>
        </p:txBody>
      </p:sp>
    </p:spTree>
    <p:extLst>
      <p:ext uri="{BB962C8B-B14F-4D97-AF65-F5344CB8AC3E}">
        <p14:creationId xmlns:p14="http://schemas.microsoft.com/office/powerpoint/2010/main" val="819743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3888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Governance of programs is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executed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by 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executive sponsor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and their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program steering committee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 </a:t>
            </a:r>
          </a:p>
          <a:p>
            <a:pPr marL="457200" indent="-4572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These committees consist of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executive sponsor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of the program, a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business change manager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,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portfolio manager,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and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other stakeholders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(as needed).</a:t>
            </a:r>
          </a:p>
          <a:p>
            <a:pPr marL="457200" indent="-4572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program manager reports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to 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steering committee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, mainly to the executive sponsor of the program.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531180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Alexandria" pitchFamily="2" charset="-78"/>
                <a:cs typeface="Alexandria" pitchFamily="2" charset="-78"/>
              </a:rPr>
              <a:t>Execution of Program Governance </a:t>
            </a:r>
          </a:p>
        </p:txBody>
      </p:sp>
    </p:spTree>
    <p:extLst>
      <p:ext uri="{BB962C8B-B14F-4D97-AF65-F5344CB8AC3E}">
        <p14:creationId xmlns:p14="http://schemas.microsoft.com/office/powerpoint/2010/main" val="198381449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22268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  <a:spcAft>
                <a:spcPts val="600"/>
              </a:spcAft>
              <a:defRPr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Aim of Program Governance Is To Be An Enabler For the Aspired Program Benefits By Setting A Framework Allowing For A Coordinated and Efficient Execution of the Program and the Projects of Which It Consists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53118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pitchFamily="2" charset="-78"/>
                <a:cs typeface="Alexandria" pitchFamily="2" charset="-78"/>
              </a:rPr>
              <a:t>The Aim of Program Governance </a:t>
            </a:r>
          </a:p>
        </p:txBody>
      </p:sp>
    </p:spTree>
    <p:extLst>
      <p:ext uri="{BB962C8B-B14F-4D97-AF65-F5344CB8AC3E}">
        <p14:creationId xmlns:p14="http://schemas.microsoft.com/office/powerpoint/2010/main" val="56920085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743200" y="654295"/>
            <a:ext cx="58647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Goal Setting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508166" y="1373531"/>
            <a:ext cx="8763990" cy="39600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spcAft>
                <a:spcPts val="200"/>
              </a:spcAft>
              <a:buFont typeface="Wingdings" panose="05000000000000000000" pitchFamily="2" charset="2"/>
              <a:buChar char="Ø"/>
            </a:pPr>
            <a:endParaRPr lang="en-US" dirty="0">
              <a:solidFill>
                <a:srgbClr val="40264D"/>
              </a:solidFill>
              <a:latin typeface="Alexandria" pitchFamily="2" charset="-78"/>
              <a:cs typeface="Alexandria" pitchFamily="2" charset="-78"/>
            </a:endParaRPr>
          </a:p>
          <a:p>
            <a:pPr marL="342900" indent="-342900">
              <a:lnSpc>
                <a:spcPct val="150000"/>
              </a:lnSpc>
              <a:spcAft>
                <a:spcPts val="200"/>
              </a:spcAft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Goal setting is a governance function that ensures the </a:t>
            </a:r>
            <a:r>
              <a:rPr lang="en-US" b="1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achievability</a:t>
            </a: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 of the proposed program, and that its required </a:t>
            </a:r>
            <a:r>
              <a:rPr lang="en-US" b="1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prerequisites are in place</a:t>
            </a: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. </a:t>
            </a:r>
          </a:p>
          <a:p>
            <a:pPr marL="342900" indent="-342900">
              <a:lnSpc>
                <a:spcPct val="150000"/>
              </a:lnSpc>
              <a:spcAft>
                <a:spcPts val="200"/>
              </a:spcAft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Goal setting must ensure that the proposed program fits with the culture, policies, and objectives of the overall corporation - this includes the program:</a:t>
            </a:r>
          </a:p>
          <a:p>
            <a:pPr marL="342900" indent="-342900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Methods (processes, tools and techniques).</a:t>
            </a:r>
          </a:p>
          <a:p>
            <a:pPr marL="342900" indent="-342900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Facilities and skill sets. </a:t>
            </a:r>
          </a:p>
          <a:p>
            <a:pPr marL="342900" indent="-342900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Context (the specialist employed, market segments to be targeted). </a:t>
            </a:r>
          </a:p>
        </p:txBody>
      </p:sp>
    </p:spTree>
    <p:extLst>
      <p:ext uri="{BB962C8B-B14F-4D97-AF65-F5344CB8AC3E}">
        <p14:creationId xmlns:p14="http://schemas.microsoft.com/office/powerpoint/2010/main" val="39133113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389413" y="1373531"/>
            <a:ext cx="904899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endParaRPr lang="en-US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Effective goal setting needs to address: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b="1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General Program Governance Practices </a:t>
            </a: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related to: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defining the program’s success criteria;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contracting and contract management practices;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depth and accuracy of planning and control within the program;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reporting and communication standards; and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procedures for escalation, risk handling, resource procurement and safety.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702603" y="779357"/>
            <a:ext cx="5688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Effective Goal Setting</a:t>
            </a:r>
          </a:p>
        </p:txBody>
      </p:sp>
    </p:spTree>
    <p:extLst>
      <p:ext uri="{BB962C8B-B14F-4D97-AF65-F5344CB8AC3E}">
        <p14:creationId xmlns:p14="http://schemas.microsoft.com/office/powerpoint/2010/main" val="69652338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3785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b="1" dirty="0">
              <a:latin typeface="Alexandria" pitchFamily="2" charset="-78"/>
              <a:cs typeface="Alexandria" pitchFamily="2" charset="-78"/>
            </a:endParaRPr>
          </a:p>
          <a:p>
            <a:pPr marL="457200" indent="-457200">
              <a:lnSpc>
                <a:spcPct val="150000"/>
              </a:lnSpc>
              <a:buFont typeface="+mj-lt"/>
              <a:buAutoNum type="arabicPeriod" startAt="2"/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Identification and communication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of the program’s contribution to the portfolio objectives, which includes the program’s qualitative and quantitative performance measures (including tolerance levels), together with their emergence over time.</a:t>
            </a:r>
          </a:p>
          <a:p>
            <a:pPr>
              <a:lnSpc>
                <a:spcPct val="150000"/>
              </a:lnSpc>
            </a:pP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457200" indent="-457200">
              <a:lnSpc>
                <a:spcPct val="150000"/>
              </a:lnSpc>
              <a:buFont typeface="+mj-lt"/>
              <a:buAutoNum type="arabicPeriod" startAt="3"/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Defining the goals and establishing agreement on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 the ‘three themes’ of program management: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benefits management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,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stakeholder management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, and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project governance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Effective Goal Setting</a:t>
            </a:r>
          </a:p>
        </p:txBody>
      </p:sp>
    </p:spTree>
    <p:extLst>
      <p:ext uri="{BB962C8B-B14F-4D97-AF65-F5344CB8AC3E}">
        <p14:creationId xmlns:p14="http://schemas.microsoft.com/office/powerpoint/2010/main" val="92766646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Benefits </a:t>
            </a:r>
            <a:r>
              <a:rPr lang="en-US" b="1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Management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Benefits management consists of </a:t>
            </a:r>
            <a:r>
              <a:rPr lang="en-US" b="1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defining the program’s benefits </a:t>
            </a: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and agreement on </a:t>
            </a:r>
            <a:r>
              <a:rPr lang="en-US" b="1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a plan for how best to manage attaining them</a:t>
            </a: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The program governance institution (the </a:t>
            </a:r>
            <a:r>
              <a:rPr lang="en-US" b="1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program steering committee</a:t>
            </a: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) identifies the </a:t>
            </a:r>
            <a:r>
              <a:rPr lang="en-US" b="1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benefits</a:t>
            </a: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, and the </a:t>
            </a:r>
            <a:r>
              <a:rPr lang="en-US" b="1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program manager </a:t>
            </a: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develops the benefits management </a:t>
            </a:r>
            <a:r>
              <a:rPr lang="en-US" b="1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plan</a:t>
            </a: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The </a:t>
            </a:r>
            <a:r>
              <a:rPr lang="en-US" b="1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nature</a:t>
            </a: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 of the benefits management plan </a:t>
            </a:r>
            <a:r>
              <a:rPr lang="en-US" b="1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is likely to differ</a:t>
            </a: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, depending on </a:t>
            </a:r>
            <a:r>
              <a:rPr lang="en-US" b="1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the</a:t>
            </a: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b="1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form of program </a:t>
            </a: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being implemented.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516233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Alexandria" pitchFamily="2" charset="-78"/>
                <a:cs typeface="Alexandria" pitchFamily="2" charset="-78"/>
              </a:rPr>
              <a:t>Themes of Program Management</a:t>
            </a:r>
          </a:p>
        </p:txBody>
      </p:sp>
    </p:spTree>
    <p:extLst>
      <p:ext uri="{BB962C8B-B14F-4D97-AF65-F5344CB8AC3E}">
        <p14:creationId xmlns:p14="http://schemas.microsoft.com/office/powerpoint/2010/main" val="136257669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3000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Stakeholder </a:t>
            </a:r>
            <a:r>
              <a:rPr lang="en-US" b="1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Management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Stakeholder management consists of </a:t>
            </a:r>
            <a:r>
              <a:rPr lang="en-US" b="1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defining the objectives for how to manage </a:t>
            </a: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the different </a:t>
            </a:r>
            <a:r>
              <a:rPr lang="en-US" b="1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stakeholder</a:t>
            </a: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b="1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groups</a:t>
            </a: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>
              <a:solidFill>
                <a:srgbClr val="40264D"/>
              </a:solidFill>
              <a:latin typeface="Alexandria" pitchFamily="2" charset="-78"/>
              <a:cs typeface="Alexandria" pitchFamily="2" charset="-78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This includes determining: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the certain stakeholders who have priority over others; and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the intended level of involvement of such stakeholders.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26179" y="654295"/>
            <a:ext cx="58884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Themes of Program Management</a:t>
            </a:r>
          </a:p>
        </p:txBody>
      </p:sp>
    </p:spTree>
    <p:extLst>
      <p:ext uri="{BB962C8B-B14F-4D97-AF65-F5344CB8AC3E}">
        <p14:creationId xmlns:p14="http://schemas.microsoft.com/office/powerpoint/2010/main" val="72128705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3334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Project Governance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Project governance consists of </a:t>
            </a:r>
            <a:r>
              <a:rPr lang="en-US" b="1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identifying any possible constraints for governance </a:t>
            </a: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of the projects comprising the program.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dirty="0">
              <a:solidFill>
                <a:srgbClr val="40264D"/>
              </a:solidFill>
              <a:latin typeface="Alexandria" pitchFamily="2" charset="-78"/>
              <a:cs typeface="Alexandria" pitchFamily="2" charset="-78"/>
            </a:endParaRP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For example, legal constraints on using specific project management methods and techniques and so on.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980486" y="654295"/>
            <a:ext cx="53559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pitchFamily="2" charset="-78"/>
                <a:cs typeface="Alexandria" pitchFamily="2" charset="-78"/>
              </a:rPr>
              <a:t>Themes of Program </a:t>
            </a:r>
            <a:r>
              <a:rPr lang="en-US" sz="2400" dirty="0" smtClean="0">
                <a:latin typeface="Alexandria" pitchFamily="2" charset="-78"/>
                <a:cs typeface="Alexandria" pitchFamily="2" charset="-78"/>
              </a:rPr>
              <a:t>Management</a:t>
            </a:r>
            <a:endParaRPr lang="en-US" sz="24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5872954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485572" y="785999"/>
            <a:ext cx="61223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Achievement of Program Objectives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270661" y="1373531"/>
            <a:ext cx="9060872" cy="3785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endParaRPr lang="en-US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means of achieving program objectives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are 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budgets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,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skills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and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other resources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needed. </a:t>
            </a: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Other means of achieving program objectives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include the need for appropriate:</a:t>
            </a: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Organizational structures.</a:t>
            </a: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Roles and authorities.</a:t>
            </a: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Program Management Office support.</a:t>
            </a: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Program managers.</a:t>
            </a:r>
          </a:p>
        </p:txBody>
      </p:sp>
    </p:spTree>
    <p:extLst>
      <p:ext uri="{BB962C8B-B14F-4D97-AF65-F5344CB8AC3E}">
        <p14:creationId xmlns:p14="http://schemas.microsoft.com/office/powerpoint/2010/main" val="228068643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270661" y="1373531"/>
            <a:ext cx="9060872" cy="3334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Organization structures include relevant program hierarchy which allows for decision making at the appropriate level.</a:t>
            </a: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endParaRPr lang="en-US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Program structures should allow flexibility in program execution (reallocating resources) to be balanced with the need for central and formal decision making (cancelling a project when necessary).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917796" y="729197"/>
            <a:ext cx="55968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Organization Structures </a:t>
            </a:r>
          </a:p>
        </p:txBody>
      </p:sp>
    </p:spTree>
    <p:extLst>
      <p:ext uri="{BB962C8B-B14F-4D97-AF65-F5344CB8AC3E}">
        <p14:creationId xmlns:p14="http://schemas.microsoft.com/office/powerpoint/2010/main" val="343112910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29540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Roles and authorities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to be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assigned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by 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program steering committee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 </a:t>
            </a:r>
          </a:p>
          <a:p>
            <a:pPr lvl="0">
              <a:lnSpc>
                <a:spcPct val="150000"/>
              </a:lnSpc>
              <a:defRPr/>
            </a:pPr>
            <a:endParaRPr lang="en-US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In addition to 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program management role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these include:</a:t>
            </a: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Opportunity management roles and authorities.</a:t>
            </a: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Resource management roles and authorities.</a:t>
            </a: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Program maintenance roles and authorities.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555875" y="752790"/>
            <a:ext cx="59817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Roles and Authorities </a:t>
            </a:r>
          </a:p>
        </p:txBody>
      </p:sp>
    </p:spTree>
    <p:extLst>
      <p:ext uri="{BB962C8B-B14F-4D97-AF65-F5344CB8AC3E}">
        <p14:creationId xmlns:p14="http://schemas.microsoft.com/office/powerpoint/2010/main" val="379129981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Ideally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program steering group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should decide to establish a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dedicated PMO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</a:p>
          <a:p>
            <a:pPr lvl="0">
              <a:lnSpc>
                <a:spcPct val="150000"/>
              </a:lnSpc>
              <a:defRPr/>
            </a:pPr>
            <a:endParaRPr lang="en-US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This can be either:</a:t>
            </a: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an expert team whose function is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to support the choice of methods and application of tools and techniques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, or </a:t>
            </a: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an administrative team whose function is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to relieve the productive program resources from the need to do unproductive administrative work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555875" y="703655"/>
            <a:ext cx="59817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pitchFamily="2" charset="-78"/>
                <a:cs typeface="Alexandria" pitchFamily="2" charset="-78"/>
              </a:rPr>
              <a:t>Program Management Office Support</a:t>
            </a:r>
          </a:p>
        </p:txBody>
      </p:sp>
    </p:spTree>
    <p:extLst>
      <p:ext uri="{BB962C8B-B14F-4D97-AF65-F5344CB8AC3E}">
        <p14:creationId xmlns:p14="http://schemas.microsoft.com/office/powerpoint/2010/main" val="133766916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3888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Just as programs differ from projects, so does the role of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program managers differ from that of project managers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 </a:t>
            </a:r>
          </a:p>
          <a:p>
            <a:pPr lvl="0">
              <a:lnSpc>
                <a:spcPct val="200000"/>
              </a:lnSpc>
              <a:defRPr/>
            </a:pPr>
            <a:endParaRPr lang="en-US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While the project managers are more focused on strict planning, management and solving of technical issues,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program managers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are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tolerant of uncertainty, embrace change and are more aware of wider business influences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485572" y="737401"/>
            <a:ext cx="612234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dirty="0">
                <a:latin typeface="Alexandria" pitchFamily="2" charset="-78"/>
                <a:cs typeface="Alexandria" pitchFamily="2" charset="-78"/>
              </a:rPr>
              <a:t>Choosing Appropriate Program Managers</a:t>
            </a:r>
          </a:p>
        </p:txBody>
      </p:sp>
    </p:spTree>
    <p:extLst>
      <p:ext uri="{BB962C8B-B14F-4D97-AF65-F5344CB8AC3E}">
        <p14:creationId xmlns:p14="http://schemas.microsoft.com/office/powerpoint/2010/main" val="409561599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343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5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attributes of program managers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are grouped into three groups based on 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relationship between program managers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and:</a:t>
            </a:r>
          </a:p>
          <a:p>
            <a:pPr marL="342900" lvl="0" indent="-342900">
              <a:lnSpc>
                <a:spcPct val="25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program work itself.</a:t>
            </a:r>
          </a:p>
          <a:p>
            <a:pPr marL="342900" lvl="0" indent="-342900">
              <a:lnSpc>
                <a:spcPct val="25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program team.</a:t>
            </a:r>
          </a:p>
          <a:p>
            <a:pPr marL="342900" lvl="0" indent="-342900">
              <a:lnSpc>
                <a:spcPct val="25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program environment.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719450" y="654295"/>
            <a:ext cx="54549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Attributes of Program Managers</a:t>
            </a:r>
          </a:p>
        </p:txBody>
      </p:sp>
    </p:spTree>
    <p:extLst>
      <p:ext uri="{BB962C8B-B14F-4D97-AF65-F5344CB8AC3E}">
        <p14:creationId xmlns:p14="http://schemas.microsoft.com/office/powerpoint/2010/main" val="209975661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four levels of program managers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are chosen based on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the nature, size and complexity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of the program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 </a:t>
            </a: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These program managers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range from:</a:t>
            </a: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Level 1: The Lowest Level. </a:t>
            </a: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This level concerns that the scope of the program is effectively delivered. </a:t>
            </a: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It is mainly concerned with detailed planning and reuse of procedural solutions that have worked well in the past.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4452" y="654295"/>
            <a:ext cx="56645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Levels of Program Manager </a:t>
            </a:r>
          </a:p>
        </p:txBody>
      </p:sp>
    </p:spTree>
    <p:extLst>
      <p:ext uri="{BB962C8B-B14F-4D97-AF65-F5344CB8AC3E}">
        <p14:creationId xmlns:p14="http://schemas.microsoft.com/office/powerpoint/2010/main" val="157782036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814452" y="654295"/>
            <a:ext cx="56645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Levels of Program Manager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675976" y="1373531"/>
            <a:ext cx="8596180" cy="3888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Ø"/>
              <a:defRPr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Level 2: </a:t>
            </a:r>
          </a:p>
          <a:p>
            <a:pPr marL="342900" lvl="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This level concerns for the wider organizational impact of the program. </a:t>
            </a:r>
          </a:p>
          <a:p>
            <a:pPr marL="342900" lvl="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These are managers in the traditional sense, detached, delegating, but still able to adapt to the specific circumstances of the program. </a:t>
            </a:r>
          </a:p>
          <a:p>
            <a:pPr marL="342900" lvl="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They are concerned with effective execution of the program but also its impact on the surrounding organization.</a:t>
            </a:r>
          </a:p>
        </p:txBody>
      </p:sp>
    </p:spTree>
    <p:extLst>
      <p:ext uri="{BB962C8B-B14F-4D97-AF65-F5344CB8AC3E}">
        <p14:creationId xmlns:p14="http://schemas.microsoft.com/office/powerpoint/2010/main" val="42887358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b="1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Level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3: </a:t>
            </a: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This level concerns for the achievement of high-level program outcomes.</a:t>
            </a: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These managers use their corporate social intelligence and their high commitment to success to overcome obstacles, motivate and exploit the talents of others and plan for contingencies. </a:t>
            </a: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They are aware of the pace with which their environment can absorb change and adapt the program accordingly.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471508" y="685073"/>
            <a:ext cx="457048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latin typeface="Alexandria" pitchFamily="2" charset="-78"/>
                <a:cs typeface="Alexandria" pitchFamily="2" charset="-78"/>
              </a:rPr>
              <a:t>Levels of Program Manager </a:t>
            </a:r>
          </a:p>
        </p:txBody>
      </p:sp>
    </p:spTree>
    <p:extLst>
      <p:ext uri="{BB962C8B-B14F-4D97-AF65-F5344CB8AC3E}">
        <p14:creationId xmlns:p14="http://schemas.microsoft.com/office/powerpoint/2010/main" val="342618756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1" y="1285192"/>
            <a:ext cx="10504257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460665" y="1314156"/>
            <a:ext cx="998714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Ø"/>
              <a:defRPr/>
            </a:pPr>
            <a:r>
              <a:rPr lang="en-US" b="1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Level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4: The Highest Level</a:t>
            </a: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This level concerns for development of strategic capabilities. </a:t>
            </a: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These managers can take on several roles, from detailed work to strategic thinking. </a:t>
            </a: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They are inspirational, charismatic and culturally sensitive leaders, able to adapt the environment to suit their purposes. </a:t>
            </a: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They are very future oriented and can portray the program within an external context.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337243" y="809045"/>
            <a:ext cx="457048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latin typeface="Alexandria" pitchFamily="2" charset="-78"/>
                <a:cs typeface="Alexandria" pitchFamily="2" charset="-78"/>
              </a:rPr>
              <a:t>Levels of Program Manager </a:t>
            </a:r>
          </a:p>
        </p:txBody>
      </p:sp>
    </p:spTree>
    <p:extLst>
      <p:ext uri="{BB962C8B-B14F-4D97-AF65-F5344CB8AC3E}">
        <p14:creationId xmlns:p14="http://schemas.microsoft.com/office/powerpoint/2010/main" val="313004741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27462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50000"/>
              </a:lnSpc>
              <a:buFont typeface="Wingdings" panose="05000000000000000000" pitchFamily="2" charset="2"/>
              <a:buChar char="Ø"/>
              <a:defRPr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Program progress is measured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according to:</a:t>
            </a:r>
          </a:p>
          <a:p>
            <a:pPr marL="342900" lvl="0" indent="-342900">
              <a:lnSpc>
                <a:spcPct val="25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portfolio level: its contributions to the portfolio objectives, and</a:t>
            </a:r>
          </a:p>
          <a:p>
            <a:pPr marL="342900" lvl="0" indent="-342900">
              <a:lnSpc>
                <a:spcPct val="25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program level: its achievements in terms of benefits and general plan adherence.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Controlling Program Progress</a:t>
            </a:r>
          </a:p>
        </p:txBody>
      </p:sp>
    </p:spTree>
    <p:extLst>
      <p:ext uri="{BB962C8B-B14F-4D97-AF65-F5344CB8AC3E}">
        <p14:creationId xmlns:p14="http://schemas.microsoft.com/office/powerpoint/2010/main" val="327950094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531917" y="1373531"/>
            <a:ext cx="889461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Ø"/>
              <a:defRPr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 Stage Gate Review at the end of each program phase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is suggested to:</a:t>
            </a:r>
          </a:p>
          <a:p>
            <a:pPr marL="342900" lvl="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compare plans and achievements, </a:t>
            </a:r>
          </a:p>
          <a:p>
            <a:pPr marL="342900" lvl="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assess and evaluate performance, and</a:t>
            </a:r>
          </a:p>
          <a:p>
            <a:pPr marL="342900" lvl="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analyzing lessons learned and risks.</a:t>
            </a: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These reviews help to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decide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on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continuation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,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suspension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or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modification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of the program.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pitchFamily="2" charset="-78"/>
                <a:cs typeface="Alexandria" pitchFamily="2" charset="-78"/>
              </a:rPr>
              <a:t>Controlling Program Progress</a:t>
            </a:r>
          </a:p>
        </p:txBody>
      </p:sp>
    </p:spTree>
    <p:extLst>
      <p:ext uri="{BB962C8B-B14F-4D97-AF65-F5344CB8AC3E}">
        <p14:creationId xmlns:p14="http://schemas.microsoft.com/office/powerpoint/2010/main" val="222170498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531917" y="1373531"/>
            <a:ext cx="8740239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level and frequency of control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is synchronized with the governance needs of the program and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information needs of the steering committee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 </a:t>
            </a: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Main program reviews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include:</a:t>
            </a:r>
          </a:p>
          <a:p>
            <a:pPr marL="457200" lvl="0" indent="-457200">
              <a:lnSpc>
                <a:spcPct val="150000"/>
              </a:lnSpc>
              <a:buFont typeface="+mj-lt"/>
              <a:buAutoNum type="arabicPeriod"/>
              <a:defRPr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Pre-program setup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: reviewing the program idea and deciding on whether to invest in the program is made.</a:t>
            </a:r>
          </a:p>
          <a:p>
            <a:pPr marL="457200" lvl="0" indent="-457200">
              <a:lnSpc>
                <a:spcPct val="150000"/>
              </a:lnSpc>
              <a:buFont typeface="+mj-lt"/>
              <a:buAutoNum type="arabicPeriod"/>
              <a:defRPr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Program setup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: reviewing the program and benefits management plans and deciding on the investment required to establish the necessary infrastructure</a:t>
            </a:r>
            <a:r>
              <a:rPr lang="en-US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  <a:endParaRPr lang="en-US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Alexandria" pitchFamily="2" charset="-78"/>
                <a:cs typeface="Alexandria" pitchFamily="2" charset="-78"/>
              </a:rPr>
              <a:t>Program Progress Reviews</a:t>
            </a:r>
          </a:p>
        </p:txBody>
      </p:sp>
    </p:spTree>
    <p:extLst>
      <p:ext uri="{BB962C8B-B14F-4D97-AF65-F5344CB8AC3E}">
        <p14:creationId xmlns:p14="http://schemas.microsoft.com/office/powerpoint/2010/main" val="302420474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1" y="1285192"/>
            <a:ext cx="10124247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333001" y="1720839"/>
            <a:ext cx="973776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lnSpc>
                <a:spcPct val="200000"/>
              </a:lnSpc>
              <a:buFont typeface="+mj-lt"/>
              <a:buAutoNum type="arabicPeriod" startAt="3"/>
              <a:defRPr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Establishing the program and technical infrastructure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: reviewing the fit of the infrastructure and deciding on the investment in projects for benefit creation. </a:t>
            </a:r>
          </a:p>
          <a:p>
            <a:pPr marL="457200" lvl="0" indent="-457200">
              <a:lnSpc>
                <a:spcPct val="200000"/>
              </a:lnSpc>
              <a:buFont typeface="+mj-lt"/>
              <a:buAutoNum type="arabicPeriod" startAt="3"/>
              <a:defRPr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Benefits delivery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: reviewing whether the benefits are created, or the market for the product no longer exists, and deciding on whether to close the program.</a:t>
            </a:r>
          </a:p>
          <a:p>
            <a:pPr marL="457200" lvl="0" indent="-457200">
              <a:lnSpc>
                <a:spcPct val="200000"/>
              </a:lnSpc>
              <a:buFont typeface="+mj-lt"/>
              <a:buAutoNum type="arabicPeriod" startAt="3"/>
              <a:defRPr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Closing the program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: reviewing the finishing of a program, and the handing of subsequent benefits over to the appropriate organization.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Program Progress Reviews</a:t>
            </a:r>
          </a:p>
        </p:txBody>
      </p:sp>
    </p:spTree>
    <p:extLst>
      <p:ext uri="{BB962C8B-B14F-4D97-AF65-F5344CB8AC3E}">
        <p14:creationId xmlns:p14="http://schemas.microsoft.com/office/powerpoint/2010/main" val="423201653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531917" y="1373531"/>
            <a:ext cx="8740239" cy="278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 programs is a grouping of projects by common objective unable to be realized with a single project alone.</a:t>
            </a: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endParaRPr lang="en-US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Skill sets and resources needed may vary significantly between the individual programs.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Conclusions</a:t>
            </a:r>
          </a:p>
        </p:txBody>
      </p:sp>
    </p:spTree>
    <p:extLst>
      <p:ext uri="{BB962C8B-B14F-4D97-AF65-F5344CB8AC3E}">
        <p14:creationId xmlns:p14="http://schemas.microsoft.com/office/powerpoint/2010/main" val="397597355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531917" y="1373531"/>
            <a:ext cx="8740239" cy="29540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Two main forms of programs exist, each has its own major implication for program governance: Temporary Programs and Semi-permanent Programs.</a:t>
            </a: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endParaRPr lang="en-US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main areas of concern at the program level are the management of benefits and stakeholders, as well as governance of the projects within the program.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Conclusions</a:t>
            </a:r>
          </a:p>
        </p:txBody>
      </p:sp>
    </p:spTree>
    <p:extLst>
      <p:ext uri="{BB962C8B-B14F-4D97-AF65-F5344CB8AC3E}">
        <p14:creationId xmlns:p14="http://schemas.microsoft.com/office/powerpoint/2010/main" val="265356807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531917" y="1373531"/>
            <a:ext cx="8740239" cy="25385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Governance of programs aims to ensure achievement of a major objective or benefit through the sum of outputs of several individual projects.</a:t>
            </a: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endParaRPr lang="en-US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Governance of programs is executed by the executive sponsor and their program steering committee.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Conclusions</a:t>
            </a:r>
          </a:p>
        </p:txBody>
      </p:sp>
    </p:spTree>
    <p:extLst>
      <p:ext uri="{BB962C8B-B14F-4D97-AF65-F5344CB8AC3E}">
        <p14:creationId xmlns:p14="http://schemas.microsoft.com/office/powerpoint/2010/main" val="393717465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531917" y="1373531"/>
            <a:ext cx="8740239" cy="29540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Program progress is typically measured based on its contributions to the portfolio objectives, and its achievements in terms of benefits and general plan adherence.</a:t>
            </a: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endParaRPr lang="en-US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level and frequency of program review is related to the governance needs of the program and the information needs of the steering committee.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Conclusions</a:t>
            </a:r>
          </a:p>
        </p:txBody>
      </p:sp>
    </p:spTree>
    <p:extLst>
      <p:ext uri="{BB962C8B-B14F-4D97-AF65-F5344CB8AC3E}">
        <p14:creationId xmlns:p14="http://schemas.microsoft.com/office/powerpoint/2010/main" val="264235087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23252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endParaRPr lang="en-US" kern="100" dirty="0"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Find an internationally successful company, and discuss what forms of program it adopts, and how each form contribute to achieving their portfolio, and strategic, objectives?</a:t>
            </a:r>
          </a:p>
          <a:p>
            <a:pPr marL="285750" marR="0" indent="-28575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endParaRPr lang="en-US" kern="100" dirty="0"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Task 1</a:t>
            </a:r>
          </a:p>
        </p:txBody>
      </p:sp>
    </p:spTree>
    <p:extLst>
      <p:ext uri="{BB962C8B-B14F-4D97-AF65-F5344CB8AC3E}">
        <p14:creationId xmlns:p14="http://schemas.microsoft.com/office/powerpoint/2010/main" val="307309353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23282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endParaRPr lang="en-US" kern="100" dirty="0"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Find a locally successful company, and discuss what types control and review it uses, and how each type is related to their governance and information needs?</a:t>
            </a:r>
          </a:p>
          <a:p>
            <a:pPr marL="285750" marR="0" indent="-28575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endParaRPr lang="en-US" kern="100" dirty="0"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Task </a:t>
            </a:r>
            <a:r>
              <a:rPr lang="en-US" sz="2400" dirty="0" smtClean="0">
                <a:latin typeface="Alexandria" pitchFamily="2" charset="-78"/>
                <a:cs typeface="Alexandria" pitchFamily="2" charset="-78"/>
              </a:rPr>
              <a:t>2</a:t>
            </a:r>
            <a:endParaRPr lang="en-US" sz="2400" b="1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19517496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pitchFamily="2" charset="-78"/>
                <a:cs typeface="Alexandria" pitchFamily="2" charset="-78"/>
              </a:rPr>
              <a:t>Reference</a:t>
            </a:r>
            <a:endParaRPr lang="en-US" sz="2400" b="1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5E27AAC-6D8A-F29D-F718-A725BA54A9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2228" y="1285192"/>
            <a:ext cx="4283418" cy="4251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740593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5AB92121-5183-43FB-A9E9-8745E10A499A}"/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http://schemas.microsoft.com/office/2006/documentManagement/types"/>
    <ds:schemaRef ds:uri="http://www.w3.org/XML/1998/namespace"/>
    <ds:schemaRef ds:uri="aca13214-df29-4e3c-a050-857c0bf7bd8e"/>
    <ds:schemaRef ds:uri="http://purl.org/dc/dcmitype/"/>
    <ds:schemaRef ds:uri="http://purl.org/dc/elements/1.1/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688354b5-287c-4cda-825e-1d7935aea40e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333</TotalTime>
  <Words>2456</Words>
  <Application>Microsoft Office PowerPoint</Application>
  <PresentationFormat>Widescreen</PresentationFormat>
  <Paragraphs>274</Paragraphs>
  <Slides>48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56" baseType="lpstr">
      <vt:lpstr>Alexandria</vt:lpstr>
      <vt:lpstr>Arial</vt:lpstr>
      <vt:lpstr>Calibri</vt:lpstr>
      <vt:lpstr>Calibri Light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ASUS</cp:lastModifiedBy>
  <cp:revision>93</cp:revision>
  <dcterms:created xsi:type="dcterms:W3CDTF">2023-04-29T09:08:00Z</dcterms:created>
  <dcterms:modified xsi:type="dcterms:W3CDTF">2024-08-07T11:18:45Z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</Properties>
</file>