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7.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tags/tag8.xml" ContentType="application/vnd.openxmlformats-officedocument.presentationml.tags+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tags/tag9.xml" ContentType="application/vnd.openxmlformats-officedocument.presentationml.tags+xml"/>
  <Override PartName="/ppt/notesSlides/notesSlide39.xml" ContentType="application/vnd.openxmlformats-officedocument.presentationml.notesSlide+xml"/>
  <Override PartName="/ppt/tags/tag10.xml" ContentType="application/vnd.openxmlformats-officedocument.presentationml.tags+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handoutMasterIdLst>
    <p:handoutMasterId r:id="rId47"/>
  </p:handoutMasterIdLst>
  <p:sldIdLst>
    <p:sldId id="480" r:id="rId5"/>
    <p:sldId id="836" r:id="rId6"/>
    <p:sldId id="837" r:id="rId7"/>
    <p:sldId id="838" r:id="rId8"/>
    <p:sldId id="839" r:id="rId9"/>
    <p:sldId id="840" r:id="rId10"/>
    <p:sldId id="872" r:id="rId11"/>
    <p:sldId id="873" r:id="rId12"/>
    <p:sldId id="845" r:id="rId13"/>
    <p:sldId id="874" r:id="rId14"/>
    <p:sldId id="847" r:id="rId15"/>
    <p:sldId id="876" r:id="rId16"/>
    <p:sldId id="877" r:id="rId17"/>
    <p:sldId id="875" r:id="rId18"/>
    <p:sldId id="878" r:id="rId19"/>
    <p:sldId id="880" r:id="rId20"/>
    <p:sldId id="879" r:id="rId21"/>
    <p:sldId id="881" r:id="rId22"/>
    <p:sldId id="886" r:id="rId23"/>
    <p:sldId id="882" r:id="rId24"/>
    <p:sldId id="887" r:id="rId25"/>
    <p:sldId id="883" r:id="rId26"/>
    <p:sldId id="884" r:id="rId27"/>
    <p:sldId id="889" r:id="rId28"/>
    <p:sldId id="888" r:id="rId29"/>
    <p:sldId id="885" r:id="rId30"/>
    <p:sldId id="890" r:id="rId31"/>
    <p:sldId id="891" r:id="rId32"/>
    <p:sldId id="892" r:id="rId33"/>
    <p:sldId id="893" r:id="rId34"/>
    <p:sldId id="894" r:id="rId35"/>
    <p:sldId id="895" r:id="rId36"/>
    <p:sldId id="896" r:id="rId37"/>
    <p:sldId id="897" r:id="rId38"/>
    <p:sldId id="867" r:id="rId39"/>
    <p:sldId id="868" r:id="rId40"/>
    <p:sldId id="900" r:id="rId41"/>
    <p:sldId id="869" r:id="rId42"/>
    <p:sldId id="833" r:id="rId43"/>
    <p:sldId id="78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36"/>
            <p14:sldId id="837"/>
            <p14:sldId id="838"/>
            <p14:sldId id="839"/>
            <p14:sldId id="840"/>
            <p14:sldId id="872"/>
            <p14:sldId id="873"/>
            <p14:sldId id="845"/>
            <p14:sldId id="874"/>
            <p14:sldId id="847"/>
            <p14:sldId id="876"/>
            <p14:sldId id="877"/>
            <p14:sldId id="875"/>
            <p14:sldId id="878"/>
            <p14:sldId id="880"/>
            <p14:sldId id="879"/>
            <p14:sldId id="881"/>
            <p14:sldId id="886"/>
            <p14:sldId id="882"/>
            <p14:sldId id="887"/>
            <p14:sldId id="883"/>
            <p14:sldId id="884"/>
            <p14:sldId id="889"/>
            <p14:sldId id="888"/>
            <p14:sldId id="885"/>
            <p14:sldId id="890"/>
            <p14:sldId id="891"/>
            <p14:sldId id="892"/>
            <p14:sldId id="893"/>
            <p14:sldId id="894"/>
            <p14:sldId id="895"/>
            <p14:sldId id="896"/>
            <p14:sldId id="897"/>
            <p14:sldId id="867"/>
            <p14:sldId id="868"/>
            <p14:sldId id="900"/>
            <p14:sldId id="869"/>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DAE91C-96E3-CCE1-B05B-EED316F49D89}" v="19" dt="2024-03-16T17:39:25.8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672" y="6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my El Badry" userId="S::ramy@midocean.edu.km::bfb328e8-d95d-4edd-80df-2060048a96be" providerId="AD" clId="Web-{3566EB68-8F9F-7C06-6BDC-227DFA164864}"/>
    <pc:docChg chg="modSld">
      <pc:chgData name="Ramy El Badry" userId="S::ramy@midocean.edu.km::bfb328e8-d95d-4edd-80df-2060048a96be" providerId="AD" clId="Web-{3566EB68-8F9F-7C06-6BDC-227DFA164864}" dt="2024-03-16T17:35:23.551" v="1" actId="20577"/>
      <pc:docMkLst>
        <pc:docMk/>
      </pc:docMkLst>
      <pc:sldChg chg="modSp">
        <pc:chgData name="Ramy El Badry" userId="S::ramy@midocean.edu.km::bfb328e8-d95d-4edd-80df-2060048a96be" providerId="AD" clId="Web-{3566EB68-8F9F-7C06-6BDC-227DFA164864}" dt="2024-03-16T17:35:23.551" v="1" actId="20577"/>
        <pc:sldMkLst>
          <pc:docMk/>
          <pc:sldMk cId="1592090020" sldId="837"/>
        </pc:sldMkLst>
        <pc:graphicFrameChg chg="modGraphic">
          <ac:chgData name="Ramy El Badry" userId="S::ramy@midocean.edu.km::bfb328e8-d95d-4edd-80df-2060048a96be" providerId="AD" clId="Web-{3566EB68-8F9F-7C06-6BDC-227DFA164864}" dt="2024-03-16T17:35:23.551" v="1" actId="20577"/>
          <ac:graphicFrameMkLst>
            <pc:docMk/>
            <pc:sldMk cId="1592090020" sldId="837"/>
            <ac:graphicFrameMk id="7" creationId="{8C13E9ED-0A5C-40DE-A7A1-56BB9FE4479F}"/>
          </ac:graphicFrameMkLst>
        </pc:graphicFrameChg>
      </pc:sldChg>
    </pc:docChg>
  </pc:docChgLst>
  <pc:docChgLst>
    <pc:chgData name="NourallahElkolaly" userId="S::nourallah.elkolaly@midocean.edu.km::229aaf61-bf27-4811-8eff-c8b0db2221ba" providerId="AD" clId="Web-{E8DAE91C-96E3-CCE1-B05B-EED316F49D89}"/>
    <pc:docChg chg="modSld">
      <pc:chgData name="NourallahElkolaly" userId="S::nourallah.elkolaly@midocean.edu.km::229aaf61-bf27-4811-8eff-c8b0db2221ba" providerId="AD" clId="Web-{E8DAE91C-96E3-CCE1-B05B-EED316F49D89}" dt="2024-03-16T17:39:25.866" v="17" actId="20577"/>
      <pc:docMkLst>
        <pc:docMk/>
      </pc:docMkLst>
      <pc:sldChg chg="modSp">
        <pc:chgData name="NourallahElkolaly" userId="S::nourallah.elkolaly@midocean.edu.km::229aaf61-bf27-4811-8eff-c8b0db2221ba" providerId="AD" clId="Web-{E8DAE91C-96E3-CCE1-B05B-EED316F49D89}" dt="2024-03-16T17:38:47.583" v="12" actId="20577"/>
        <pc:sldMkLst>
          <pc:docMk/>
          <pc:sldMk cId="1209165941" sldId="836"/>
        </pc:sldMkLst>
        <pc:spChg chg="mod">
          <ac:chgData name="NourallahElkolaly" userId="S::nourallah.elkolaly@midocean.edu.km::229aaf61-bf27-4811-8eff-c8b0db2221ba" providerId="AD" clId="Web-{E8DAE91C-96E3-CCE1-B05B-EED316F49D89}" dt="2024-03-16T17:38:47.583" v="12" actId="20577"/>
          <ac:spMkLst>
            <pc:docMk/>
            <pc:sldMk cId="1209165941" sldId="836"/>
            <ac:spMk id="13" creationId="{27376E63-A78A-BD8F-1A56-52837C863F12}"/>
          </ac:spMkLst>
        </pc:spChg>
      </pc:sldChg>
      <pc:sldChg chg="modSp">
        <pc:chgData name="NourallahElkolaly" userId="S::nourallah.elkolaly@midocean.edu.km::229aaf61-bf27-4811-8eff-c8b0db2221ba" providerId="AD" clId="Web-{E8DAE91C-96E3-CCE1-B05B-EED316F49D89}" dt="2024-03-16T17:38:58.365" v="14" actId="20577"/>
        <pc:sldMkLst>
          <pc:docMk/>
          <pc:sldMk cId="1592090020" sldId="837"/>
        </pc:sldMkLst>
        <pc:graphicFrameChg chg="modGraphic">
          <ac:chgData name="NourallahElkolaly" userId="S::nourallah.elkolaly@midocean.edu.km::229aaf61-bf27-4811-8eff-c8b0db2221ba" providerId="AD" clId="Web-{E8DAE91C-96E3-CCE1-B05B-EED316F49D89}" dt="2024-03-16T17:38:58.365" v="14" actId="20577"/>
          <ac:graphicFrameMkLst>
            <pc:docMk/>
            <pc:sldMk cId="1592090020" sldId="837"/>
            <ac:graphicFrameMk id="7" creationId="{8C13E9ED-0A5C-40DE-A7A1-56BB9FE4479F}"/>
          </ac:graphicFrameMkLst>
        </pc:graphicFrameChg>
      </pc:sldChg>
      <pc:sldChg chg="modSp">
        <pc:chgData name="NourallahElkolaly" userId="S::nourallah.elkolaly@midocean.edu.km::229aaf61-bf27-4811-8eff-c8b0db2221ba" providerId="AD" clId="Web-{E8DAE91C-96E3-CCE1-B05B-EED316F49D89}" dt="2024-03-16T17:39:08.584" v="15" actId="20577"/>
        <pc:sldMkLst>
          <pc:docMk/>
          <pc:sldMk cId="291773866" sldId="838"/>
        </pc:sldMkLst>
        <pc:spChg chg="mod">
          <ac:chgData name="NourallahElkolaly" userId="S::nourallah.elkolaly@midocean.edu.km::229aaf61-bf27-4811-8eff-c8b0db2221ba" providerId="AD" clId="Web-{E8DAE91C-96E3-CCE1-B05B-EED316F49D89}" dt="2024-03-16T17:39:08.584" v="15" actId="20577"/>
          <ac:spMkLst>
            <pc:docMk/>
            <pc:sldMk cId="291773866" sldId="838"/>
            <ac:spMk id="2" creationId="{E6B69DA7-4B21-4FAF-ACA6-247A1791CF71}"/>
          </ac:spMkLst>
        </pc:spChg>
      </pc:sldChg>
      <pc:sldChg chg="modSp">
        <pc:chgData name="NourallahElkolaly" userId="S::nourallah.elkolaly@midocean.edu.km::229aaf61-bf27-4811-8eff-c8b0db2221ba" providerId="AD" clId="Web-{E8DAE91C-96E3-CCE1-B05B-EED316F49D89}" dt="2024-03-16T17:39:15.709" v="16" actId="20577"/>
        <pc:sldMkLst>
          <pc:docMk/>
          <pc:sldMk cId="3596443831" sldId="839"/>
        </pc:sldMkLst>
        <pc:spChg chg="mod">
          <ac:chgData name="NourallahElkolaly" userId="S::nourallah.elkolaly@midocean.edu.km::229aaf61-bf27-4811-8eff-c8b0db2221ba" providerId="AD" clId="Web-{E8DAE91C-96E3-CCE1-B05B-EED316F49D89}" dt="2024-03-16T17:39:15.709" v="16" actId="20577"/>
          <ac:spMkLst>
            <pc:docMk/>
            <pc:sldMk cId="3596443831" sldId="839"/>
            <ac:spMk id="13" creationId="{27376E63-A78A-BD8F-1A56-52837C863F12}"/>
          </ac:spMkLst>
        </pc:spChg>
      </pc:sldChg>
      <pc:sldChg chg="modSp">
        <pc:chgData name="NourallahElkolaly" userId="S::nourallah.elkolaly@midocean.edu.km::229aaf61-bf27-4811-8eff-c8b0db2221ba" providerId="AD" clId="Web-{E8DAE91C-96E3-CCE1-B05B-EED316F49D89}" dt="2024-03-16T17:39:25.866" v="17" actId="20577"/>
        <pc:sldMkLst>
          <pc:docMk/>
          <pc:sldMk cId="4056145172" sldId="845"/>
        </pc:sldMkLst>
        <pc:spChg chg="mod">
          <ac:chgData name="NourallahElkolaly" userId="S::nourallah.elkolaly@midocean.edu.km::229aaf61-bf27-4811-8eff-c8b0db2221ba" providerId="AD" clId="Web-{E8DAE91C-96E3-CCE1-B05B-EED316F49D89}" dt="2024-03-16T17:39:25.866" v="17" actId="20577"/>
          <ac:spMkLst>
            <pc:docMk/>
            <pc:sldMk cId="4056145172" sldId="845"/>
            <ac:spMk id="13" creationId="{27376E63-A78A-BD8F-1A56-52837C863F1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latin typeface="Calibri"/>
              <a:ea typeface="Calibri"/>
              <a:cs typeface="Calibri"/>
            </a:rPr>
            <a:t>المحور</a:t>
          </a:r>
          <a:r>
            <a:rPr lang="ar-EG" b="1" i="0" baseline="0" dirty="0">
              <a:latin typeface="Calibri"/>
              <a:ea typeface="Calibri"/>
              <a:cs typeface="Calibri"/>
            </a:rPr>
            <a:t>ة</a:t>
          </a:r>
          <a:r>
            <a:rPr lang="ar-EG" b="1" dirty="0">
              <a:latin typeface="Calibri"/>
              <a:ea typeface="Calibri"/>
              <a:cs typeface="Calibri"/>
            </a:rPr>
            <a:t> الثاني</a:t>
          </a:r>
        </a:p>
        <a:p>
          <a:r>
            <a:rPr lang="ar-EG" b="1" dirty="0">
              <a:latin typeface="Calibri"/>
              <a:ea typeface="Calibri"/>
              <a:cs typeface="Calibri"/>
            </a:rPr>
            <a:t>أركان الجريمة السيبرانية</a:t>
          </a:r>
          <a:endParaRPr lang="en-US" b="1" dirty="0">
            <a:latin typeface="Calibri"/>
            <a:ea typeface="Calibri"/>
            <a:cs typeface="Calibri"/>
          </a:endParaRPr>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latin typeface="Calibri"/>
              <a:ea typeface="Calibri"/>
              <a:cs typeface="Calibri"/>
            </a:rPr>
            <a:t>محاور المحاضرة</a:t>
          </a:r>
          <a:endParaRPr lang="en-US" b="1" dirty="0">
            <a:latin typeface="Calibri"/>
            <a:ea typeface="Calibri"/>
            <a:cs typeface="Calibri"/>
          </a:endParaRPr>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latin typeface="Calibri"/>
              <a:ea typeface="Calibri"/>
              <a:cs typeface="Calibri"/>
            </a:rPr>
            <a:t>المحور الأول</a:t>
          </a:r>
        </a:p>
        <a:p>
          <a:r>
            <a:rPr lang="ar-EG" b="1" dirty="0">
              <a:latin typeface="Calibri"/>
              <a:ea typeface="Calibri"/>
              <a:cs typeface="Calibri"/>
            </a:rPr>
            <a:t>الطبيعة القانونية للجريمة السيبرانية</a:t>
          </a:r>
          <a:endParaRPr lang="en-US" b="1" dirty="0">
            <a:latin typeface="Calibri"/>
            <a:ea typeface="Calibri"/>
            <a:cs typeface="Calibri"/>
          </a:endParaRP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kern="1200" dirty="0">
              <a:latin typeface="Calibri"/>
              <a:ea typeface="Calibri"/>
              <a:cs typeface="Calibri"/>
            </a:rPr>
            <a:t>المحور</a:t>
          </a:r>
          <a:r>
            <a:rPr lang="ar-EG" sz="3500" b="1" i="0" kern="1200" baseline="0" dirty="0">
              <a:latin typeface="Calibri"/>
              <a:ea typeface="Calibri"/>
              <a:cs typeface="Calibri"/>
            </a:rPr>
            <a:t>ة</a:t>
          </a:r>
          <a:r>
            <a:rPr lang="ar-EG" sz="3500" b="1" kern="1200" dirty="0">
              <a:latin typeface="Calibri"/>
              <a:ea typeface="Calibri"/>
              <a:cs typeface="Calibri"/>
            </a:rPr>
            <a:t> الثاني</a:t>
          </a:r>
        </a:p>
        <a:p>
          <a:pPr marL="0" lvl="0" indent="0" algn="ctr" defTabSz="1555750">
            <a:lnSpc>
              <a:spcPct val="90000"/>
            </a:lnSpc>
            <a:spcBef>
              <a:spcPct val="0"/>
            </a:spcBef>
            <a:spcAft>
              <a:spcPct val="35000"/>
            </a:spcAft>
            <a:buNone/>
          </a:pPr>
          <a:r>
            <a:rPr lang="ar-EG" sz="3500" b="1" kern="1200" dirty="0">
              <a:latin typeface="Calibri"/>
              <a:ea typeface="Calibri"/>
              <a:cs typeface="Calibri"/>
            </a:rPr>
            <a:t>أركان الجريمة السيبرانية</a:t>
          </a:r>
          <a:endParaRPr lang="en-US" sz="3500" b="1" kern="1200" dirty="0">
            <a:latin typeface="Calibri"/>
            <a:ea typeface="Calibri"/>
            <a:cs typeface="Calibri"/>
          </a:endParaRPr>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i="0" kern="1200" baseline="0" dirty="0">
              <a:latin typeface="Calibri"/>
              <a:ea typeface="Calibri"/>
              <a:cs typeface="Calibri"/>
            </a:rPr>
            <a:t>محاور المحاضرة</a:t>
          </a:r>
          <a:endParaRPr lang="en-US" sz="3500" b="1" kern="1200" dirty="0">
            <a:latin typeface="Calibri"/>
            <a:ea typeface="Calibri"/>
            <a:cs typeface="Calibri"/>
          </a:endParaRPr>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3350" tIns="44450" rIns="133350" bIns="44450" numCol="1" spcCol="1270" anchor="ctr" anchorCtr="0">
          <a:noAutofit/>
        </a:bodyPr>
        <a:lstStyle/>
        <a:p>
          <a:pPr marL="0" lvl="0" indent="0" algn="ctr" defTabSz="1555750">
            <a:lnSpc>
              <a:spcPct val="90000"/>
            </a:lnSpc>
            <a:spcBef>
              <a:spcPct val="0"/>
            </a:spcBef>
            <a:spcAft>
              <a:spcPct val="35000"/>
            </a:spcAft>
            <a:buNone/>
          </a:pPr>
          <a:r>
            <a:rPr lang="ar-EG" sz="3500" b="1" kern="1200" dirty="0">
              <a:latin typeface="Calibri"/>
              <a:ea typeface="Calibri"/>
              <a:cs typeface="Calibri"/>
            </a:rPr>
            <a:t>المحور الأول</a:t>
          </a:r>
        </a:p>
        <a:p>
          <a:pPr marL="0" lvl="0" indent="0" algn="ctr" defTabSz="1555750">
            <a:lnSpc>
              <a:spcPct val="90000"/>
            </a:lnSpc>
            <a:spcBef>
              <a:spcPct val="0"/>
            </a:spcBef>
            <a:spcAft>
              <a:spcPct val="35000"/>
            </a:spcAft>
            <a:buNone/>
          </a:pPr>
          <a:r>
            <a:rPr lang="ar-EG" sz="3500" b="1" kern="1200" dirty="0">
              <a:latin typeface="Calibri"/>
              <a:ea typeface="Calibri"/>
              <a:cs typeface="Calibri"/>
            </a:rPr>
            <a:t>الطبيعة القانونية للجريمة السيبرانية</a:t>
          </a:r>
          <a:endParaRPr lang="en-US" sz="3500" b="1" kern="1200" dirty="0">
            <a:latin typeface="Calibri"/>
            <a:ea typeface="Calibri"/>
            <a:cs typeface="Calibri"/>
          </a:endParaRPr>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3/16/2024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0255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142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3459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2750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2337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56990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02106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5022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01198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3063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13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9843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8734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3501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851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51762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12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26905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7414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32965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13939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57497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25128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76243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01137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24526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21549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8661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22935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02308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83562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37612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03513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93176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9292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88273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08428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004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808622" y="615629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3.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gif"/><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2.gi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hyperlink" Target="https://www.linkedin.com/posts/annemarie-mcavoy-6838a49_outlaw-ai-chatbots-are-making-cybercrime-activity-7095156531561684992-BAzF/" TargetMode="External"/><Relationship Id="rId13" Type="http://schemas.openxmlformats.org/officeDocument/2006/relationships/hyperlink" Target="https://www.aegis.com.my/cybercrime-effects-how-to-protect-yourself-against-it/" TargetMode="External"/><Relationship Id="rId3" Type="http://schemas.openxmlformats.org/officeDocument/2006/relationships/audio" Target="../media/media1.m4a"/><Relationship Id="rId7" Type="http://schemas.openxmlformats.org/officeDocument/2006/relationships/hyperlink" Target="https://officialdvius.medium.com/" TargetMode="External"/><Relationship Id="rId12" Type="http://schemas.openxmlformats.org/officeDocument/2006/relationships/hyperlink" Target="https://www.zeebiz.com/india/news-financial-frauds-accounted-for-over-75-cyber-crimes-since-2020-study-254656" TargetMode="External"/><Relationship Id="rId2" Type="http://schemas.microsoft.com/office/2007/relationships/media" Target="../media/media1.m4a"/><Relationship Id="rId1" Type="http://schemas.openxmlformats.org/officeDocument/2006/relationships/tags" Target="../tags/tag9.xml"/><Relationship Id="rId6" Type="http://schemas.openxmlformats.org/officeDocument/2006/relationships/hyperlink" Target="http://www.indianmediacouncil.in/" TargetMode="External"/><Relationship Id="rId11" Type="http://schemas.openxmlformats.org/officeDocument/2006/relationships/hyperlink" Target="https://news.fordham.edu/university-news/hack-right-how-to-deter-first-offenders-away-from-cybercrime/" TargetMode="External"/><Relationship Id="rId5" Type="http://schemas.openxmlformats.org/officeDocument/2006/relationships/notesSlide" Target="../notesSlides/notesSlide39.xml"/><Relationship Id="rId15" Type="http://schemas.openxmlformats.org/officeDocument/2006/relationships/image" Target="../media/image13.png"/><Relationship Id="rId10" Type="http://schemas.openxmlformats.org/officeDocument/2006/relationships/hyperlink" Target="https://www.freepik.com/premium-vector/concept-spamming-mailbox-cyber-crime-hacker-attack-cheater-face-mask-making-spam-mailing-criminal-typing-text-laptop-office-cartoon-outline-linear-flat-vector-illustration_31523340.htm" TargetMode="External"/><Relationship Id="rId4" Type="http://schemas.openxmlformats.org/officeDocument/2006/relationships/slideLayout" Target="../slideLayouts/slideLayout1.xml"/><Relationship Id="rId9" Type="http://schemas.openxmlformats.org/officeDocument/2006/relationships/hyperlink" Target="https://shrishtikapoor01.medium.com/confusion-matrix-in-cyber-crime-850648f71b39" TargetMode="External"/><Relationship Id="rId14" Type="http://schemas.openxmlformats.org/officeDocument/2006/relationships/hyperlink" Target="https://pctechmag.com/topics/cyber-crime-getting-jobs/" TargetMode="External"/></Relationships>
</file>

<file path=ppt/slides/_rels/slide40.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13.png"/><Relationship Id="rId2" Type="http://schemas.microsoft.com/office/2007/relationships/media" Target="../media/media2.m4a"/><Relationship Id="rId1" Type="http://schemas.openxmlformats.org/officeDocument/2006/relationships/tags" Target="../tags/tag10.xml"/><Relationship Id="rId6" Type="http://schemas.openxmlformats.org/officeDocument/2006/relationships/image" Target="../media/image5.gif"/><Relationship Id="rId5" Type="http://schemas.openxmlformats.org/officeDocument/2006/relationships/notesSlide" Target="../notesSlides/notesSlide40.xml"/><Relationship Id="rId4"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3.xml"/><Relationship Id="rId7" Type="http://schemas.openxmlformats.org/officeDocument/2006/relationships/image" Target="../media/image1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704589" y="5511150"/>
            <a:ext cx="5268310" cy="52419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الطبيعة القانونية للجريمة السيبرانية وأركانها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السابعة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9444D13F-26CD-4D22-B9A1-4327122E637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3457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451411" y="2877670"/>
            <a:ext cx="6454589" cy="1837765"/>
          </a:xfrm>
          <a:prstGeom prst="ellipse">
            <a:avLst/>
          </a:prstGeom>
          <a:ln/>
        </p:spPr>
        <p:style>
          <a:lnRef idx="1">
            <a:schemeClr val="accent4"/>
          </a:lnRef>
          <a:fillRef idx="3">
            <a:schemeClr val="accent4"/>
          </a:fillRef>
          <a:effectRef idx="2">
            <a:schemeClr val="accent4"/>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en-US" dirty="0">
              <a:latin typeface="Calibri"/>
              <a:ea typeface="Calibri"/>
            </a:endParaRPr>
          </a:p>
          <a:p>
            <a:pPr algn="ctr" rtl="1">
              <a:defRPr/>
            </a:pPr>
            <a:endParaRPr lang="ar-EG" sz="3600" dirty="0">
              <a:solidFill>
                <a:srgbClr val="FF0000"/>
              </a:solidFill>
              <a:latin typeface="Calibri"/>
              <a:ea typeface="Calibri"/>
              <a:cs typeface="Calibri"/>
            </a:endParaRPr>
          </a:p>
          <a:p>
            <a:pPr marL="0" marR="0" lvl="0" indent="0" algn="ctr" defTabSz="914400" rtl="1">
              <a:lnSpc>
                <a:spcPct val="100000"/>
              </a:lnSpc>
              <a:spcBef>
                <a:spcPts val="0"/>
              </a:spcBef>
              <a:spcAft>
                <a:spcPts val="0"/>
              </a:spcAft>
              <a:buClrTx/>
              <a:buSzTx/>
              <a:buFontTx/>
              <a:buNone/>
              <a:tabLst/>
              <a:defRPr/>
            </a:pPr>
            <a:r>
              <a:rPr lang="ar-EG" sz="3600" b="1" dirty="0">
                <a:solidFill>
                  <a:srgbClr val="FF0000"/>
                </a:solidFill>
                <a:latin typeface="Calibri"/>
                <a:ea typeface="Calibri"/>
                <a:cs typeface="Calibri"/>
              </a:rPr>
              <a:t>مقدمة عامة</a:t>
            </a:r>
            <a:endParaRPr lang="ar-EG" b="1"/>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dirty="0">
                <a:solidFill>
                  <a:schemeClr val="tx1"/>
                </a:solidFill>
                <a:latin typeface="Calibri"/>
                <a:ea typeface="Calibri"/>
                <a:cs typeface="Calibri"/>
              </a:rPr>
              <a:t>ربط المحاضرات السابقة</a:t>
            </a:r>
            <a:r>
              <a:rPr lang="ar-EG" sz="3200" b="1" dirty="0">
                <a:solidFill>
                  <a:schemeClr val="tx1"/>
                </a:solidFill>
                <a:latin typeface="Calibri"/>
                <a:ea typeface="Calibri"/>
                <a:cs typeface="Calibri"/>
              </a:rPr>
              <a:t> بالمحاضرة الحالية</a:t>
            </a:r>
            <a:endParaRPr lang="ar-EG" sz="3200" b="1">
              <a:solidFill>
                <a:schemeClr val="tx1"/>
              </a:solidFill>
              <a:latin typeface="Calibri"/>
              <a:ea typeface="Calibri"/>
              <a:cs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spTree>
    <p:custDataLst>
      <p:tags r:id="rId1"/>
    </p:custDataLst>
    <p:extLst>
      <p:ext uri="{BB962C8B-B14F-4D97-AF65-F5344CB8AC3E}">
        <p14:creationId xmlns:p14="http://schemas.microsoft.com/office/powerpoint/2010/main" val="12091659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E15BA10-97C7-41B4-80CC-EB05D4DE5E3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28500"/>
            <a:ext cx="9345750" cy="42354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781318444"/>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15920900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Rounded Rectangle 5">
            <a:extLst>
              <a:ext uri="{FF2B5EF4-FFF2-40B4-BE49-F238E27FC236}">
                <a16:creationId xmlns:a16="http://schemas.microsoft.com/office/drawing/2014/main" id="{34141C60-7ED5-444A-955C-7D0F81403266}"/>
              </a:ext>
            </a:extLst>
          </p:cNvPr>
          <p:cNvSpPr/>
          <p:nvPr/>
        </p:nvSpPr>
        <p:spPr>
          <a:xfrm>
            <a:off x="4423655" y="1428065"/>
            <a:ext cx="3882759" cy="8460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4078940" y="2371250"/>
            <a:ext cx="6589059" cy="2474139"/>
          </a:xfrm>
          <a:prstGeom prst="rect">
            <a:avLst/>
          </a:prstGeom>
          <a:noFill/>
        </p:spPr>
        <p:txBody>
          <a:bodyPr wrap="square" lIns="91440" tIns="45720" rIns="91440" bIns="45720" rtlCol="0" anchor="t">
            <a:spAutoFit/>
          </a:bodyPr>
          <a:lstStyle/>
          <a:p>
            <a:pPr algn="r" rtl="1">
              <a:lnSpc>
                <a:spcPct val="107000"/>
              </a:lnSpc>
              <a:spcAft>
                <a:spcPts val="500"/>
              </a:spcAft>
            </a:pPr>
            <a:r>
              <a:rPr lang="ar-EG" b="1" dirty="0">
                <a:solidFill>
                  <a:srgbClr val="FF0000"/>
                </a:solidFill>
                <a:latin typeface="Calibri"/>
                <a:ea typeface="Calibri"/>
                <a:cs typeface="Calibri"/>
              </a:rPr>
              <a:t>المحور الأول: الطبيعية القانونية للجريمة السيبرانية.</a:t>
            </a:r>
          </a:p>
          <a:p>
            <a:pPr algn="r" rtl="1">
              <a:lnSpc>
                <a:spcPct val="107000"/>
              </a:lnSpc>
              <a:spcAft>
                <a:spcPts val="500"/>
              </a:spcAft>
            </a:pPr>
            <a:endParaRPr lang="ar-EG" b="1" dirty="0">
              <a:solidFill>
                <a:srgbClr val="FF0000"/>
              </a:solidFill>
              <a:latin typeface="Calibri" panose="020F0502020204030204" pitchFamily="34" charset="0"/>
              <a:ea typeface="Calibri" panose="020F0502020204030204" pitchFamily="34" charset="0"/>
              <a:cs typeface="Calibri"/>
            </a:endParaRPr>
          </a:p>
          <a:p>
            <a:pPr algn="r" rtl="1">
              <a:lnSpc>
                <a:spcPct val="107000"/>
              </a:lnSpc>
              <a:spcAft>
                <a:spcPts val="500"/>
              </a:spcAft>
            </a:pPr>
            <a:r>
              <a:rPr lang="ar-EG" b="1" dirty="0">
                <a:solidFill>
                  <a:srgbClr val="FF0000"/>
                </a:solidFill>
                <a:latin typeface="Calibri"/>
                <a:ea typeface="Calibri"/>
                <a:cs typeface="Calibri"/>
              </a:rPr>
              <a:t>المحور الثاني: أركان الجريمة السيبرانية. </a:t>
            </a:r>
            <a:endParaRPr lang="en-US">
              <a:solidFill>
                <a:srgbClr val="000000"/>
              </a:solidFill>
              <a:latin typeface="Calibri"/>
              <a:ea typeface="Calibri" panose="020F0502020204030204" pitchFamily="34" charset="0"/>
            </a:endParaRPr>
          </a:p>
          <a:p>
            <a:pPr algn="r" rtl="1">
              <a:spcAft>
                <a:spcPts val="500"/>
              </a:spcAft>
            </a:pPr>
            <a:r>
              <a:rPr lang="ar-EG" b="1" dirty="0">
                <a:solidFill>
                  <a:srgbClr val="0D0D0D"/>
                </a:solidFill>
                <a:latin typeface="Calibri"/>
                <a:ea typeface="Calibri"/>
                <a:cs typeface="Calibri"/>
              </a:rPr>
              <a:t>   الركن الأول: الركن المادي في الجريمة السيبرانية.</a:t>
            </a:r>
          </a:p>
          <a:p>
            <a:pPr algn="r" rtl="1">
              <a:spcAft>
                <a:spcPts val="500"/>
              </a:spcAft>
            </a:pPr>
            <a:r>
              <a:rPr lang="ar-EG" b="1" dirty="0">
                <a:solidFill>
                  <a:srgbClr val="0D0D0D"/>
                </a:solidFill>
                <a:latin typeface="Calibri"/>
                <a:ea typeface="Calibri"/>
                <a:cs typeface="Calibri"/>
              </a:rPr>
              <a:t>   الركن الثاني: الركن المعنوي في الجريمة السيبرانية.</a:t>
            </a:r>
          </a:p>
          <a:p>
            <a:pPr algn="r" rtl="1">
              <a:spcAft>
                <a:spcPts val="500"/>
              </a:spcAft>
            </a:pPr>
            <a:r>
              <a:rPr lang="ar-EG" b="1" dirty="0">
                <a:solidFill>
                  <a:srgbClr val="0D0D0D"/>
                </a:solidFill>
                <a:latin typeface="Calibri"/>
                <a:ea typeface="Calibri"/>
                <a:cs typeface="Calibri"/>
              </a:rPr>
              <a:t>   الركن الثالث: الركن الشرعي في الجريمة السيبرانية.</a:t>
            </a:r>
          </a:p>
          <a:p>
            <a:pPr algn="r" rtl="1">
              <a:spcAft>
                <a:spcPts val="500"/>
              </a:spcAft>
            </a:pPr>
            <a:r>
              <a:rPr lang="ar-EG" b="1" dirty="0">
                <a:solidFill>
                  <a:srgbClr val="0D0D0D"/>
                </a:solidFill>
                <a:latin typeface="Calibri"/>
                <a:ea typeface="Calibri"/>
                <a:cs typeface="Calibri"/>
              </a:rPr>
              <a:t>   الركن الرابع : ( الركن المفترض).</a:t>
            </a:r>
          </a:p>
        </p:txBody>
      </p:sp>
      <p:pic>
        <p:nvPicPr>
          <p:cNvPr id="3" name="Picture 2" descr="Annemarie McAvoy on LinkedIn: Outlaw AI chatbots are making cybercrime  easier and more frequent">
            <a:extLst>
              <a:ext uri="{FF2B5EF4-FFF2-40B4-BE49-F238E27FC236}">
                <a16:creationId xmlns:a16="http://schemas.microsoft.com/office/drawing/2014/main" id="{F33AEC20-9D94-44CA-B9B8-21E7328BD72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082" y="2726235"/>
            <a:ext cx="3274098" cy="28465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1773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BB48FCB7-19B2-45C9-8DA2-A2A5133FDD9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3457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949388" y="2707340"/>
            <a:ext cx="7474174" cy="1234843"/>
          </a:xfrm>
          <a:prstGeom prst="ellipse">
            <a:avLst/>
          </a:prstGeom>
          <a:ln/>
        </p:spPr>
        <p:style>
          <a:lnRef idx="1">
            <a:schemeClr val="accent4"/>
          </a:lnRef>
          <a:fillRef idx="3">
            <a:schemeClr val="accent4"/>
          </a:fillRef>
          <a:effectRef idx="2">
            <a:schemeClr val="accent4"/>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ar-EG" sz="4000" b="1" i="0" u="none" strike="noStrike" kern="1200" cap="none" spc="0" normalizeH="0" baseline="0" noProof="0" dirty="0">
              <a:ln>
                <a:noFill/>
              </a:ln>
              <a:solidFill>
                <a:srgbClr val="FF0000"/>
              </a:solidFill>
              <a:effectLst/>
              <a:uLnTx/>
              <a:uFillTx/>
              <a:latin typeface="Calibri"/>
              <a:ea typeface="Calibri"/>
              <a:cs typeface="Calibri"/>
            </a:endParaRPr>
          </a:p>
          <a:p>
            <a:pPr algn="ctr" rtl="1">
              <a:defRPr/>
            </a:pPr>
            <a:r>
              <a:rPr kumimoji="0" lang="ar-EG" sz="2400" b="1" i="0" u="none" strike="noStrike" kern="1200" cap="none" spc="0" normalizeH="0" baseline="0" noProof="0" dirty="0">
                <a:ln>
                  <a:noFill/>
                </a:ln>
                <a:solidFill>
                  <a:srgbClr val="FF0000"/>
                </a:solidFill>
                <a:effectLst/>
                <a:uLnTx/>
                <a:uFillTx/>
                <a:latin typeface="Calibri"/>
                <a:ea typeface="Calibri"/>
                <a:cs typeface="Calibri"/>
              </a:rPr>
              <a:t>المحور الأول</a:t>
            </a:r>
            <a:r>
              <a:rPr lang="ar-EG" sz="2400" b="1" dirty="0">
                <a:solidFill>
                  <a:srgbClr val="FF0000"/>
                </a:solidFill>
                <a:latin typeface="Calibri"/>
                <a:ea typeface="Calibri"/>
                <a:cs typeface="Calibri"/>
              </a:rPr>
              <a:t> </a:t>
            </a:r>
            <a:endParaRPr lang="ar-EG" sz="2400" b="1" i="0" u="none" strike="noStrike" kern="1200" cap="none" spc="0" normalizeH="0" baseline="0" noProof="0" dirty="0">
              <a:ln>
                <a:noFill/>
              </a:ln>
              <a:solidFill>
                <a:srgbClr val="FF0000"/>
              </a:solidFill>
              <a:effectLst/>
              <a:uLnTx/>
              <a:uFillTx/>
              <a:latin typeface="Calibri"/>
              <a:ea typeface="Calibri" panose="020F0502020204030204" pitchFamily="34" charset="0"/>
              <a:cs typeface="Calibri"/>
            </a:endParaRPr>
          </a:p>
          <a:p>
            <a:pPr algn="ctr" rtl="1">
              <a:defRPr/>
            </a:pPr>
            <a:r>
              <a:rPr lang="ar-EG" sz="2400" b="1" dirty="0">
                <a:solidFill>
                  <a:srgbClr val="FF0000"/>
                </a:solidFill>
                <a:latin typeface="Calibri"/>
                <a:ea typeface="Calibri"/>
                <a:cs typeface="Calibri"/>
              </a:rPr>
              <a:t> الطبيعة القانونية للجريمة السيبرانية</a:t>
            </a:r>
            <a:endParaRPr lang="ar-EG" sz="2400" b="1" i="0" u="none" strike="noStrike" kern="1200" cap="none" spc="0" normalizeH="0" baseline="0" noProof="0">
              <a:ln>
                <a:noFill/>
              </a:ln>
              <a:solidFill>
                <a:srgbClr val="FF0000"/>
              </a:solidFill>
              <a:effectLst/>
              <a:uLnTx/>
              <a:uFillTx/>
              <a:latin typeface="Calibri"/>
              <a:ea typeface="Calibri"/>
              <a:cs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5964438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6194612" y="1716293"/>
            <a:ext cx="4769223" cy="380365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2400" b="1" dirty="0">
                <a:solidFill>
                  <a:schemeClr val="tx1"/>
                </a:solidFill>
                <a:latin typeface="Alexandria Medium" pitchFamily="2" charset="-78"/>
                <a:ea typeface="Times New Roman" panose="02020603050405020304" pitchFamily="18" charset="0"/>
                <a:cs typeface="Alexandria Medium" pitchFamily="2" charset="-78"/>
              </a:rPr>
              <a:t> </a:t>
            </a:r>
            <a:r>
              <a:rPr lang="ar-EG" sz="2400" b="1" dirty="0">
                <a:solidFill>
                  <a:schemeClr val="tx1"/>
                </a:solidFill>
                <a:latin typeface="Alexandria Medium" pitchFamily="2" charset="-78"/>
                <a:ea typeface="Times New Roman" panose="02020603050405020304" pitchFamily="18" charset="0"/>
                <a:cs typeface="Alexandria Medium" pitchFamily="2" charset="-78"/>
              </a:rPr>
              <a:t>   الإتجاه </a:t>
            </a:r>
            <a:r>
              <a:rPr lang="ar-SA" sz="2400" b="1" dirty="0">
                <a:solidFill>
                  <a:schemeClr val="tx1"/>
                </a:solidFill>
                <a:latin typeface="Alexandria Medium" pitchFamily="2" charset="-78"/>
                <a:ea typeface="Times New Roman" panose="02020603050405020304" pitchFamily="18" charset="0"/>
                <a:cs typeface="Alexandria Medium" pitchFamily="2" charset="-78"/>
              </a:rPr>
              <a:t>الأول: </a:t>
            </a:r>
            <a:r>
              <a:rPr lang="ar-SA" sz="2400" dirty="0">
                <a:solidFill>
                  <a:schemeClr val="tx1"/>
                </a:solidFill>
                <a:latin typeface="Alexandria Medium" pitchFamily="2" charset="-78"/>
                <a:ea typeface="Times New Roman" panose="02020603050405020304" pitchFamily="18" charset="0"/>
                <a:cs typeface="Alexandria Medium" pitchFamily="2" charset="-78"/>
              </a:rPr>
              <a:t> يرى أنه وفقا للقواعد العامة </a:t>
            </a:r>
            <a:r>
              <a:rPr lang="ar-SA"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أن الأشياء المادية وحدها هي التي تقبل الحيازة و</a:t>
            </a:r>
            <a:r>
              <a:rPr lang="ar-EG"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ا</a:t>
            </a:r>
            <a:r>
              <a:rPr lang="ar-SA"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ل</a:t>
            </a:r>
            <a:r>
              <a:rPr lang="ar-EG"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إ</a:t>
            </a:r>
            <a:r>
              <a:rPr lang="ar-SA" sz="2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ستحواذ،</a:t>
            </a:r>
            <a:r>
              <a:rPr lang="ar-SA" sz="2400" dirty="0">
                <a:solidFill>
                  <a:schemeClr val="tx1"/>
                </a:solidFill>
                <a:latin typeface="Alexandria Medium" pitchFamily="2" charset="-78"/>
                <a:ea typeface="Times New Roman" panose="02020603050405020304" pitchFamily="18" charset="0"/>
                <a:cs typeface="Alexandria Medium" pitchFamily="2" charset="-78"/>
              </a:rPr>
              <a:t> وأن الشيء موضوع السرقة يجب أن يكون ماديا أي له كيان مادي ملموس حتي يمكن </a:t>
            </a:r>
            <a:r>
              <a:rPr lang="ar-EG" sz="2400" dirty="0">
                <a:solidFill>
                  <a:schemeClr val="tx1"/>
                </a:solidFill>
                <a:latin typeface="Alexandria Medium" pitchFamily="2" charset="-78"/>
                <a:ea typeface="Times New Roman" panose="02020603050405020304" pitchFamily="18" charset="0"/>
                <a:cs typeface="Alexandria Medium" pitchFamily="2" charset="-78"/>
              </a:rPr>
              <a:t>إ</a:t>
            </a:r>
            <a:r>
              <a:rPr lang="ar-SA" sz="2400" dirty="0">
                <a:solidFill>
                  <a:schemeClr val="tx1"/>
                </a:solidFill>
                <a:latin typeface="Alexandria Medium" pitchFamily="2" charset="-78"/>
                <a:ea typeface="Times New Roman" panose="02020603050405020304" pitchFamily="18" charset="0"/>
                <a:cs typeface="Alexandria Medium" pitchFamily="2" charset="-78"/>
              </a:rPr>
              <a:t>نتقاله وحيازته عن طريق ال</a:t>
            </a:r>
            <a:r>
              <a:rPr lang="ar-EG" sz="2400" dirty="0">
                <a:solidFill>
                  <a:schemeClr val="tx1"/>
                </a:solidFill>
                <a:latin typeface="Alexandria Medium" pitchFamily="2" charset="-78"/>
                <a:ea typeface="Times New Roman" panose="02020603050405020304" pitchFamily="18" charset="0"/>
                <a:cs typeface="Alexandria Medium" pitchFamily="2" charset="-78"/>
              </a:rPr>
              <a:t>إ</a:t>
            </a:r>
            <a:r>
              <a:rPr lang="ar-SA" sz="2400" dirty="0">
                <a:solidFill>
                  <a:schemeClr val="tx1"/>
                </a:solidFill>
                <a:latin typeface="Alexandria Medium" pitchFamily="2" charset="-78"/>
                <a:ea typeface="Times New Roman" panose="02020603050405020304" pitchFamily="18" charset="0"/>
                <a:cs typeface="Alexandria Medium" pitchFamily="2" charset="-78"/>
              </a:rPr>
              <a:t>ختلاس المكون للركن المادي في جريمة السرقة. </a:t>
            </a:r>
            <a:endParaRPr kumimoji="0" lang="ar-EG" sz="24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pic>
        <p:nvPicPr>
          <p:cNvPr id="2052" name="Picture 4" descr="CONFUSION MATRIX IN CYBER CRIME..!! | by Shrishti Kapoor | Medium">
            <a:extLst>
              <a:ext uri="{FF2B5EF4-FFF2-40B4-BE49-F238E27FC236}">
                <a16:creationId xmlns:a16="http://schemas.microsoft.com/office/drawing/2014/main" id="{192CE48A-C19B-4B01-8E04-8D657D9557C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716293"/>
            <a:ext cx="4867836" cy="3803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1420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6006352" y="1427367"/>
            <a:ext cx="5074024" cy="4212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just" rtl="1">
              <a:spcBef>
                <a:spcPts val="0"/>
              </a:spcBef>
              <a:spcAft>
                <a:spcPts val="500"/>
              </a:spcAft>
            </a:pPr>
            <a:r>
              <a:rPr lang="en-US" sz="2000" b="1" dirty="0">
                <a:solidFill>
                  <a:schemeClr val="tx1"/>
                </a:solidFill>
                <a:latin typeface="Alexandria Medium" pitchFamily="2" charset="-78"/>
                <a:ea typeface="Times New Roman" panose="02020603050405020304" pitchFamily="18" charset="0"/>
                <a:cs typeface="Alexandria Medium" pitchFamily="2" charset="-78"/>
              </a:rPr>
              <a:t>     </a:t>
            </a:r>
            <a:r>
              <a:rPr lang="ar-SA" sz="2000" b="1" dirty="0">
                <a:solidFill>
                  <a:schemeClr val="tx1"/>
                </a:solidFill>
                <a:latin typeface="Alexandria Medium" pitchFamily="2" charset="-78"/>
                <a:ea typeface="Times New Roman" panose="02020603050405020304" pitchFamily="18" charset="0"/>
                <a:cs typeface="Alexandria Medium" pitchFamily="2" charset="-78"/>
              </a:rPr>
              <a:t>والإتجاه الثاني</a:t>
            </a:r>
            <a:r>
              <a:rPr lang="ar-SA" sz="2000" dirty="0">
                <a:solidFill>
                  <a:schemeClr val="tx1"/>
                </a:solidFill>
                <a:latin typeface="Alexandria Medium" pitchFamily="2" charset="-78"/>
                <a:ea typeface="Times New Roman" panose="02020603050405020304" pitchFamily="18" charset="0"/>
                <a:cs typeface="Alexandria Medium" pitchFamily="2" charset="-78"/>
              </a:rPr>
              <a:t> يرى </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أن المعلومات ما هي إلا مجموعة مستحدثة من القيم قابلة ل</a:t>
            </a:r>
            <a:r>
              <a:rPr lang="ar-EG"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لإ</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ستحواذ مستقلة عن دعامتها المادية،</a:t>
            </a:r>
            <a:r>
              <a:rPr lang="ar-SA" sz="2000" dirty="0">
                <a:solidFill>
                  <a:schemeClr val="tx1"/>
                </a:solidFill>
                <a:latin typeface="Alexandria Medium" pitchFamily="2" charset="-78"/>
                <a:ea typeface="Times New Roman" panose="02020603050405020304" pitchFamily="18" charset="0"/>
                <a:cs typeface="Alexandria Medium" pitchFamily="2" charset="-78"/>
              </a:rPr>
              <a:t> على سند من القول أن المعلومات لها قيمة اقتصادية قابلة لأن تحاز حيازة غير مشروعة، بمعنى أن المعلومات مال قابل للتملك أو ال</a:t>
            </a:r>
            <a:r>
              <a:rPr lang="ar-EG" sz="2000" dirty="0">
                <a:solidFill>
                  <a:schemeClr val="tx1"/>
                </a:solidFill>
                <a:latin typeface="Alexandria Medium" pitchFamily="2" charset="-78"/>
                <a:ea typeface="Times New Roman" panose="02020603050405020304" pitchFamily="18" charset="0"/>
                <a:cs typeface="Alexandria Medium" pitchFamily="2" charset="-78"/>
              </a:rPr>
              <a:t>إ</a:t>
            </a:r>
            <a:r>
              <a:rPr lang="ar-SA" sz="2000" dirty="0">
                <a:solidFill>
                  <a:schemeClr val="tx1"/>
                </a:solidFill>
                <a:latin typeface="Alexandria Medium" pitchFamily="2" charset="-78"/>
                <a:ea typeface="Times New Roman" panose="02020603050405020304" pitchFamily="18" charset="0"/>
                <a:cs typeface="Alexandria Medium" pitchFamily="2" charset="-78"/>
              </a:rPr>
              <a:t>ستغلال على أساس قيمته الأقتصادية وليس على أساس كيانه المادي، ولذلك فهو يستحق الحماية القانونية ومعاملته معاملة المال. </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pic>
        <p:nvPicPr>
          <p:cNvPr id="8" name="Picture 4" descr="CONFUSION MATRIX IN CYBER CRIME..!! | by Shrishti Kapoor | Medium">
            <a:extLst>
              <a:ext uri="{FF2B5EF4-FFF2-40B4-BE49-F238E27FC236}">
                <a16:creationId xmlns:a16="http://schemas.microsoft.com/office/drawing/2014/main" id="{6EC8D87A-F6EF-47BE-8B37-5F87DA9D5F6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716293"/>
            <a:ext cx="4867836" cy="3803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9594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6732495" y="2564617"/>
            <a:ext cx="3997362" cy="1938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just" rtl="1">
              <a:spcAft>
                <a:spcPts val="500"/>
              </a:spcAft>
            </a:pPr>
            <a:r>
              <a:rPr lang="en-US" sz="2000" b="1" dirty="0">
                <a:solidFill>
                  <a:schemeClr val="tx1"/>
                </a:solidFill>
                <a:latin typeface="Alexandria Medium" pitchFamily="2" charset="-78"/>
                <a:ea typeface="Calibri" panose="020F0502020204030204" pitchFamily="34" charset="0"/>
                <a:cs typeface="Alexandria Medium" pitchFamily="2" charset="-78"/>
              </a:rPr>
              <a:t>      </a:t>
            </a:r>
            <a:r>
              <a:rPr lang="ar-SA" sz="2000" b="1" dirty="0">
                <a:solidFill>
                  <a:schemeClr val="tx1"/>
                </a:solidFill>
                <a:latin typeface="Alexandria Medium" pitchFamily="2" charset="-78"/>
                <a:ea typeface="Calibri" panose="020F0502020204030204" pitchFamily="34" charset="0"/>
                <a:cs typeface="Alexandria Medium" pitchFamily="2" charset="-78"/>
              </a:rPr>
              <a:t>ويرى أصحاب هذا الرأي أنه </a:t>
            </a:r>
            <a:r>
              <a:rPr lang="ar-SA" sz="2000" b="1" dirty="0">
                <a:solidFill>
                  <a:schemeClr val="tx1"/>
                </a:solidFill>
                <a:highlight>
                  <a:srgbClr val="FFFF00"/>
                </a:highlight>
                <a:latin typeface="Alexandria Medium" pitchFamily="2" charset="-78"/>
                <a:ea typeface="Calibri" panose="020F0502020204030204" pitchFamily="34" charset="0"/>
                <a:cs typeface="Alexandria Medium" pitchFamily="2" charset="-78"/>
              </a:rPr>
              <a:t>يجب الإعتداد بفكرة الكيان المادي للشيء الناتج عنه اختلاس المال المعنوي البرامج والمعلومات</a:t>
            </a:r>
            <a:r>
              <a:rPr lang="en-US" sz="2000" b="1" dirty="0">
                <a:solidFill>
                  <a:schemeClr val="tx1"/>
                </a:solidFill>
                <a:highlight>
                  <a:srgbClr val="FFFF00"/>
                </a:highlight>
                <a:latin typeface="Alexandria Medium" pitchFamily="2" charset="-78"/>
                <a:ea typeface="Calibri" panose="020F0502020204030204" pitchFamily="34" charset="0"/>
                <a:cs typeface="Alexandria Medium" pitchFamily="2" charset="-78"/>
              </a:rPr>
              <a:t>.</a:t>
            </a:r>
            <a:r>
              <a:rPr lang="ar-SA" sz="2000" b="1" dirty="0">
                <a:solidFill>
                  <a:schemeClr val="tx1"/>
                </a:solidFill>
                <a:latin typeface="Alexandria Medium" pitchFamily="2" charset="-78"/>
                <a:ea typeface="Calibri" panose="020F0502020204030204" pitchFamily="34" charset="0"/>
                <a:cs typeface="Alexandria Medium" pitchFamily="2" charset="-78"/>
              </a:rPr>
              <a:t> </a:t>
            </a:r>
            <a:endParaRPr kumimoji="0" lang="en-US" sz="2000" b="1"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pic>
        <p:nvPicPr>
          <p:cNvPr id="7" name="Picture 4" descr="CONFUSION MATRIX IN CYBER CRIME..!! | by Shrishti Kapoor | Medium">
            <a:extLst>
              <a:ext uri="{FF2B5EF4-FFF2-40B4-BE49-F238E27FC236}">
                <a16:creationId xmlns:a16="http://schemas.microsoft.com/office/drawing/2014/main" id="{F08F21BE-4CBB-4B15-A80E-748BEF5078F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9553" y="1716293"/>
            <a:ext cx="4867836" cy="3803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7807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48FDA8A3-6378-4E37-BEEF-4F303EC4851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3457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666564" y="3146611"/>
            <a:ext cx="5475046" cy="1237131"/>
          </a:xfrm>
          <a:prstGeom prst="ellipse">
            <a:avLst/>
          </a:prstGeom>
          <a:ln/>
        </p:spPr>
        <p:style>
          <a:lnRef idx="1">
            <a:schemeClr val="accent4"/>
          </a:lnRef>
          <a:fillRef idx="3">
            <a:schemeClr val="accent4"/>
          </a:fillRef>
          <a:effectRef idx="2">
            <a:schemeClr val="accent4"/>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ar-EG" sz="4000" b="1" i="0" u="none" strike="noStrike" kern="1200" cap="none" spc="0" normalizeH="0" baseline="0" noProof="0" dirty="0">
              <a:ln>
                <a:noFill/>
              </a:ln>
              <a:solidFill>
                <a:srgbClr val="FF0000"/>
              </a:solidFill>
              <a:effectLst/>
              <a:uLnTx/>
              <a:uFillTx/>
              <a:latin typeface="Calibri"/>
              <a:ea typeface="Calibri"/>
              <a:cs typeface="Calibri"/>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a:ea typeface="Calibri"/>
                <a:cs typeface="Calibri"/>
              </a:rPr>
              <a:t>المحور الثاني</a:t>
            </a:r>
            <a:endParaRPr lang="ar-EG" sz="2400" b="1" i="0" u="none" strike="noStrike" kern="1200" cap="none" spc="0" normalizeH="0" baseline="0" noProof="0" dirty="0">
              <a:ln>
                <a:noFill/>
              </a:ln>
              <a:solidFill>
                <a:srgbClr val="FF0000"/>
              </a:solidFill>
              <a:effectLst/>
              <a:uLnTx/>
              <a:uFillTx/>
              <a:latin typeface="Calibri"/>
              <a:ea typeface="Calibri"/>
              <a:cs typeface="Calibri"/>
            </a:endParaRPr>
          </a:p>
          <a:p>
            <a:pPr algn="ctr" rtl="1">
              <a:defRPr/>
            </a:pPr>
            <a:r>
              <a:rPr lang="ar-EG" sz="2400" b="1" dirty="0">
                <a:solidFill>
                  <a:srgbClr val="FF0000"/>
                </a:solidFill>
                <a:latin typeface="Calibri"/>
                <a:ea typeface="Calibri"/>
                <a:cs typeface="Calibri"/>
              </a:rPr>
              <a:t> أركان الجريمة السيبرانية</a:t>
            </a:r>
            <a:endParaRPr lang="ar-EG" sz="2400" b="1" i="0" u="none" strike="noStrike" kern="1200" cap="none" spc="0" normalizeH="0" baseline="0" noProof="0">
              <a:ln>
                <a:noFill/>
              </a:ln>
              <a:solidFill>
                <a:srgbClr val="FF0000"/>
              </a:solidFill>
              <a:effectLst/>
              <a:uLnTx/>
              <a:uFillTx/>
              <a:latin typeface="Calibri"/>
              <a:ea typeface="Calibri"/>
              <a:cs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40561451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413690" y="2470763"/>
            <a:ext cx="9345750" cy="2800767"/>
          </a:xfrm>
          <a:prstGeom prst="rect">
            <a:avLst/>
          </a:prstGeom>
          <a:noFill/>
        </p:spPr>
        <p:txBody>
          <a:bodyPr wrap="square" rtlCol="0">
            <a:spAutoFit/>
          </a:bodyPr>
          <a:lstStyle/>
          <a:p>
            <a:pPr algn="r" rtl="1"/>
            <a:r>
              <a:rPr lang="ar-EG" sz="2000" b="1" dirty="0">
                <a:solidFill>
                  <a:srgbClr val="FF0000"/>
                </a:solidFill>
                <a:latin typeface="Times New Roman" panose="02020603050405020304" pitchFamily="18" charset="0"/>
                <a:ea typeface="Calibri" panose="020F0502020204030204" pitchFamily="34" charset="0"/>
              </a:rPr>
              <a:t>أولا</a:t>
            </a:r>
            <a:r>
              <a:rPr lang="ar-IQ" sz="2000" b="1" dirty="0">
                <a:solidFill>
                  <a:srgbClr val="FF0000"/>
                </a:solidFill>
                <a:latin typeface="Times New Roman" panose="02020603050405020304" pitchFamily="18" charset="0"/>
                <a:ea typeface="Calibri" panose="020F0502020204030204" pitchFamily="34" charset="0"/>
              </a:rPr>
              <a:t>:</a:t>
            </a:r>
            <a:r>
              <a:rPr lang="ar-EG" sz="2000" b="1" dirty="0">
                <a:solidFill>
                  <a:srgbClr val="FF0000"/>
                </a:solidFill>
                <a:latin typeface="Times New Roman" panose="02020603050405020304" pitchFamily="18" charset="0"/>
                <a:ea typeface="Calibri" panose="020F0502020204030204" pitchFamily="34" charset="0"/>
              </a:rPr>
              <a:t> الركن المادي في الجريمة السيبرانية:</a:t>
            </a:r>
          </a:p>
          <a:p>
            <a:pPr algn="r" rtl="1"/>
            <a:endParaRPr lang="ar-EG" sz="2000" b="1" dirty="0">
              <a:solidFill>
                <a:srgbClr val="FF0000"/>
              </a:solidFill>
              <a:latin typeface="Times New Roman" panose="02020603050405020304" pitchFamily="18" charset="0"/>
              <a:ea typeface="Calibri" panose="020F0502020204030204" pitchFamily="34" charset="0"/>
            </a:endParaRPr>
          </a:p>
          <a:p>
            <a:pPr algn="just" rtl="1"/>
            <a:r>
              <a:rPr lang="ar-EG" sz="2000" b="1" dirty="0">
                <a:solidFill>
                  <a:srgbClr val="44546A"/>
                </a:solidFill>
                <a:latin typeface="Times New Roman" panose="02020603050405020304" pitchFamily="18" charset="0"/>
                <a:ea typeface="Calibri" panose="020F0502020204030204" pitchFamily="34" charset="0"/>
              </a:rPr>
              <a:t>      أ. السلوك المادي في الجريمة السيبرانية:</a:t>
            </a:r>
          </a:p>
          <a:p>
            <a:pPr algn="just" rtl="1"/>
            <a:r>
              <a:rPr lang="ar-EG" sz="2000" b="1" dirty="0">
                <a:solidFill>
                  <a:srgbClr val="44546A"/>
                </a:solidFill>
                <a:latin typeface="Times New Roman" panose="02020603050405020304" pitchFamily="18" charset="0"/>
                <a:ea typeface="Calibri" panose="020F0502020204030204" pitchFamily="34" charset="0"/>
              </a:rPr>
              <a:t>             1. عناصر السلوك المادي:</a:t>
            </a:r>
          </a:p>
          <a:p>
            <a:pPr algn="just" rtl="1"/>
            <a:r>
              <a:rPr lang="ar-EG" sz="2000" b="1" dirty="0">
                <a:solidFill>
                  <a:srgbClr val="44546A"/>
                </a:solidFill>
                <a:latin typeface="Times New Roman" panose="02020603050405020304" pitchFamily="18" charset="0"/>
                <a:ea typeface="Calibri" panose="020F0502020204030204" pitchFamily="34" charset="0"/>
              </a:rPr>
              <a:t>             2.صور السلوك المادي:</a:t>
            </a:r>
          </a:p>
          <a:p>
            <a:pPr algn="just" rtl="1"/>
            <a:r>
              <a:rPr lang="ar-EG" sz="2000" b="1" dirty="0">
                <a:solidFill>
                  <a:srgbClr val="44546A"/>
                </a:solidFill>
                <a:latin typeface="Times New Roman" panose="02020603050405020304" pitchFamily="18" charset="0"/>
                <a:ea typeface="Calibri" panose="020F0502020204030204" pitchFamily="34" charset="0"/>
              </a:rPr>
              <a:t>      ب. النتيجة الإجرامية في الجريمة السيبرانية:</a:t>
            </a:r>
          </a:p>
          <a:p>
            <a:pPr algn="just" rtl="1"/>
            <a:r>
              <a:rPr lang="ar-EG" sz="2000" b="1" dirty="0">
                <a:solidFill>
                  <a:srgbClr val="44546A"/>
                </a:solidFill>
                <a:latin typeface="Times New Roman" panose="02020603050405020304" pitchFamily="18" charset="0"/>
                <a:ea typeface="Calibri" panose="020F0502020204030204" pitchFamily="34" charset="0"/>
              </a:rPr>
              <a:t>      ج. علاقة السببية في الجريمة السيبرانية:</a:t>
            </a:r>
            <a:endParaRPr lang="en-US" sz="2000" b="1" dirty="0">
              <a:solidFill>
                <a:srgbClr val="44546A"/>
              </a:solidFill>
              <a:latin typeface="Times New Roman" panose="02020603050405020304" pitchFamily="18" charset="0"/>
              <a:ea typeface="Calibri" panose="020F0502020204030204" pitchFamily="34" charset="0"/>
            </a:endParaRPr>
          </a:p>
          <a:p>
            <a:pPr algn="r" rtl="1"/>
            <a:endParaRPr lang="en-US" dirty="0">
              <a:latin typeface="Times New Roman" panose="02020603050405020304" pitchFamily="18" charset="0"/>
              <a:ea typeface="Times New Roman" panose="02020603050405020304" pitchFamily="18" charset="0"/>
            </a:endParaRPr>
          </a:p>
          <a:p>
            <a:pPr marR="0" lvl="0" algn="r" rtl="1">
              <a:spcBef>
                <a:spcPts val="0"/>
              </a:spcBef>
              <a:spcAft>
                <a:spcPts val="500"/>
              </a:spcAft>
            </a:pPr>
            <a:endParaRPr lang="en-US" dirty="0">
              <a:latin typeface="Times New Roman" panose="02020603050405020304" pitchFamily="18" charset="0"/>
              <a:ea typeface="Times New Roman" panose="02020603050405020304" pitchFamily="18" charset="0"/>
            </a:endParaRPr>
          </a:p>
        </p:txBody>
      </p:sp>
      <p:pic>
        <p:nvPicPr>
          <p:cNvPr id="3074"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9BC3B4F0-3960-47BC-8529-6D65777960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36613163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B1EFB75-CE86-45A0-9D8C-873603864FB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75765" y="1371880"/>
            <a:ext cx="1014144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952445" y="3221063"/>
            <a:ext cx="8480611" cy="94752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r>
              <a:rPr lang="ar-EG" sz="2400" b="1" dirty="0">
                <a:solidFill>
                  <a:srgbClr val="FF0000"/>
                </a:solidFill>
                <a:latin typeface="Alexandria Medium" pitchFamily="2" charset="-78"/>
                <a:ea typeface="Calibri" panose="020F0502020204030204" pitchFamily="34" charset="0"/>
                <a:cs typeface="Alexandria Medium" pitchFamily="2" charset="-78"/>
              </a:rPr>
              <a:t>:</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31471793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6096000" y="3971330"/>
            <a:ext cx="3963809" cy="63649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السلوك المعلوماتي التقليدي:</a:t>
            </a:r>
          </a:p>
        </p:txBody>
      </p:sp>
      <p:pic>
        <p:nvPicPr>
          <p:cNvPr id="8"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7EA40082-AC0E-429C-B809-C96D5372F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4" name="Oval 13">
            <a:extLst>
              <a:ext uri="{FF2B5EF4-FFF2-40B4-BE49-F238E27FC236}">
                <a16:creationId xmlns:a16="http://schemas.microsoft.com/office/drawing/2014/main" id="{489F9069-D1A2-418C-9014-51994BBF17FB}"/>
              </a:ext>
            </a:extLst>
          </p:cNvPr>
          <p:cNvSpPr/>
          <p:nvPr/>
        </p:nvSpPr>
        <p:spPr>
          <a:xfrm>
            <a:off x="2786159" y="1609494"/>
            <a:ext cx="8122022" cy="103623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0242387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1389529"/>
            <a:ext cx="9563266" cy="418172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E6B69DA7-4B21-4FAF-ACA6-247A1791CF71}"/>
              </a:ext>
            </a:extLst>
          </p:cNvPr>
          <p:cNvSpPr txBox="1"/>
          <p:nvPr/>
        </p:nvSpPr>
        <p:spPr>
          <a:xfrm>
            <a:off x="1413690" y="2127510"/>
            <a:ext cx="9345750" cy="286232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أولا</a:t>
            </a:r>
            <a:r>
              <a:rPr kumimoji="0" lang="ar-IQ"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a:t>
            </a:r>
            <a:r>
              <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الركن المادي في الجريمة السيبرانية: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أ. السلوك المادي في الجريمة السيبرانية: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1. عناصر السلوك المادي: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2.صور السلوك المادي: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ب. النتيجة الإجرامية في الجريمة السيبرانية: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rPr>
              <a:t>      ج. علاقة السببية في الجريمة السيبرانية:</a:t>
            </a:r>
            <a:endParaRPr kumimoji="0" lang="en-US" sz="2000" b="1" i="0" u="none" strike="noStrike" kern="1200" cap="none" spc="0" normalizeH="0" baseline="0" noProof="0" dirty="0">
              <a:ln>
                <a:noFill/>
              </a:ln>
              <a:solidFill>
                <a:srgbClr val="44546A"/>
              </a:solidFill>
              <a:effectLst/>
              <a:uLnTx/>
              <a:uFillTx/>
              <a:latin typeface="Times New Roman" panose="02020603050405020304" pitchFamily="18" charset="0"/>
              <a:ea typeface="Calibri" panose="020F050202020403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0" marR="0" lvl="0" indent="0" algn="r" defTabSz="914400" rtl="1" eaLnBrk="1" fontAlgn="auto" latinLnBrk="0" hangingPunct="1">
              <a:lnSpc>
                <a:spcPct val="100000"/>
              </a:lnSpc>
              <a:spcBef>
                <a:spcPts val="0"/>
              </a:spcBef>
              <a:spcAft>
                <a:spcPts val="5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7"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50D6CE1A-BE85-410E-9FF5-170A622C1A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7910967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5208602" y="3162656"/>
            <a:ext cx="5739083" cy="7731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chemeClr val="accent6">
                    <a:lumMod val="50000"/>
                  </a:schemeClr>
                </a:solidFill>
                <a:latin typeface="Alexandria Medium" pitchFamily="2" charset="-78"/>
                <a:ea typeface="Calibri" panose="020F0502020204030204" pitchFamily="34" charset="0"/>
                <a:cs typeface="Alexandria Medium" pitchFamily="2" charset="-78"/>
              </a:rPr>
              <a:t>أ. السلوك المادي في الجريمة السيبرانية:</a:t>
            </a:r>
            <a:endParaRPr kumimoji="0" lang="ar-EG" sz="2400" b="1" i="0" u="none" strike="noStrike" kern="1200" cap="none" spc="0" normalizeH="0" baseline="0" noProof="0" dirty="0">
              <a:ln>
                <a:noFill/>
              </a:ln>
              <a:solidFill>
                <a:schemeClr val="accent6">
                  <a:lumMod val="50000"/>
                </a:schemeClr>
              </a:solidFill>
              <a:effectLst/>
              <a:uLnTx/>
              <a:uFillTx/>
              <a:latin typeface="Alexandria Medium" pitchFamily="2" charset="-78"/>
              <a:ea typeface="Calibri" panose="020F0502020204030204" pitchFamily="34" charset="0"/>
              <a:cs typeface="Alexandria Medium" pitchFamily="2" charset="-78"/>
            </a:endParaRPr>
          </a:p>
        </p:txBody>
      </p:sp>
      <p:sp>
        <p:nvSpPr>
          <p:cNvPr id="20" name="Rounded Rectangle 12">
            <a:extLst>
              <a:ext uri="{FF2B5EF4-FFF2-40B4-BE49-F238E27FC236}">
                <a16:creationId xmlns:a16="http://schemas.microsoft.com/office/drawing/2014/main" id="{93C424C9-7458-439E-86CC-864F13C3BEF7}"/>
              </a:ext>
            </a:extLst>
          </p:cNvPr>
          <p:cNvSpPr/>
          <p:nvPr/>
        </p:nvSpPr>
        <p:spPr>
          <a:xfrm>
            <a:off x="6395878" y="4490325"/>
            <a:ext cx="3818701" cy="57159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1. عناصر السلوك المادي:</a:t>
            </a:r>
          </a:p>
        </p:txBody>
      </p:sp>
      <p:pic>
        <p:nvPicPr>
          <p:cNvPr id="9"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40EE61EF-C677-43B4-A6EE-9DA6D33BEF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4" name="Oval 13">
            <a:extLst>
              <a:ext uri="{FF2B5EF4-FFF2-40B4-BE49-F238E27FC236}">
                <a16:creationId xmlns:a16="http://schemas.microsoft.com/office/drawing/2014/main" id="{489F9069-D1A2-418C-9014-51994BBF17FB}"/>
              </a:ext>
            </a:extLst>
          </p:cNvPr>
          <p:cNvSpPr/>
          <p:nvPr/>
        </p:nvSpPr>
        <p:spPr>
          <a:xfrm>
            <a:off x="2635731" y="1786964"/>
            <a:ext cx="8111835" cy="114662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531047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4937973" y="2034037"/>
            <a:ext cx="5739083" cy="5352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chemeClr val="accent6">
                    <a:lumMod val="50000"/>
                  </a:schemeClr>
                </a:solidFill>
                <a:effectLst/>
                <a:uLnTx/>
                <a:uFillTx/>
                <a:latin typeface="Alexandria Medium" pitchFamily="2" charset="-78"/>
                <a:ea typeface="Calibri" panose="020F0502020204030204" pitchFamily="34" charset="0"/>
                <a:cs typeface="Alexandria Medium" pitchFamily="2" charset="-78"/>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6667217" y="3147583"/>
            <a:ext cx="3669090" cy="5352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1. عناصر السلوك المادي:</a:t>
            </a:r>
          </a:p>
        </p:txBody>
      </p:sp>
      <p:sp>
        <p:nvSpPr>
          <p:cNvPr id="12" name="Rounded Rectangle 12">
            <a:extLst>
              <a:ext uri="{FF2B5EF4-FFF2-40B4-BE49-F238E27FC236}">
                <a16:creationId xmlns:a16="http://schemas.microsoft.com/office/drawing/2014/main" id="{F2349654-CB9A-498A-B2CD-27581C068403}"/>
              </a:ext>
            </a:extLst>
          </p:cNvPr>
          <p:cNvSpPr/>
          <p:nvPr/>
        </p:nvSpPr>
        <p:spPr>
          <a:xfrm>
            <a:off x="7279127" y="4198379"/>
            <a:ext cx="3669091" cy="109079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b="1" dirty="0">
                <a:solidFill>
                  <a:srgbClr val="FF0000"/>
                </a:solidFill>
                <a:latin typeface="Alexandria Medium" pitchFamily="2" charset="-78"/>
                <a:ea typeface="Calibri" panose="020F0502020204030204" pitchFamily="34" charset="0"/>
                <a:cs typeface="Alexandria Medium" pitchFamily="2" charset="-78"/>
              </a:rPr>
              <a:t>مدي إعتبار شراء كمبيوتر أو حيازة كمبيوتر من قبيل الأعمال التحضرية للجريمة؟</a:t>
            </a: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p:txBody>
      </p:sp>
      <p:pic>
        <p:nvPicPr>
          <p:cNvPr id="9"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E6707947-0C18-427D-A52A-F21C22FFF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555757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5504329" y="1734599"/>
            <a:ext cx="5477037" cy="33888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2000" dirty="0">
                <a:solidFill>
                  <a:schemeClr val="tx1"/>
                </a:solidFill>
                <a:latin typeface="Alexandria Medium" pitchFamily="2" charset="-78"/>
                <a:ea typeface="Times New Roman" panose="02020603050405020304" pitchFamily="18" charset="0"/>
                <a:cs typeface="Alexandria Medium" pitchFamily="2" charset="-78"/>
              </a:rPr>
              <a:t> </a:t>
            </a:r>
            <a:r>
              <a:rPr lang="en-US"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وبالنسبة للأمر الثاني: فإنه نظراً لخصوصية الجريمة السيبرانية من أن السلوك المادي في تلك الجريمة يبدأ من الكمبيوتر أو </a:t>
            </a:r>
            <a:r>
              <a:rPr lang="ar-EG" sz="2000" dirty="0">
                <a:solidFill>
                  <a:schemeClr val="tx1"/>
                </a:solidFill>
                <a:latin typeface="Alexandria Medium" pitchFamily="2" charset="-78"/>
                <a:ea typeface="Times New Roman" panose="02020603050405020304" pitchFamily="18" charset="0"/>
                <a:cs typeface="Alexandria Medium" pitchFamily="2" charset="-78"/>
              </a:rPr>
              <a:t>من</a:t>
            </a:r>
            <a:r>
              <a:rPr lang="ar-SA" sz="2000" dirty="0">
                <a:solidFill>
                  <a:schemeClr val="tx1"/>
                </a:solidFill>
                <a:latin typeface="Alexandria Medium" pitchFamily="2" charset="-78"/>
                <a:ea typeface="Times New Roman" panose="02020603050405020304" pitchFamily="18" charset="0"/>
                <a:cs typeface="Alexandria Medium" pitchFamily="2" charset="-78"/>
              </a:rPr>
              <a:t> الإنترنت، وذلك حسب الأحوال، وهذا يعني </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أن المجرم الذي يرتكب هذا النوع من الجرائم يجب أن يتمتع بالقدر الكافي من المعرفة التكنولوجية اللازمة في كيفية التعامل من الكمبيوتر والإنترنت لارتكاب الجريمة السيبرانية.</a:t>
            </a:r>
            <a:endParaRPr kumimoji="0" lang="ar-EG" sz="20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pic>
        <p:nvPicPr>
          <p:cNvPr id="8"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D6BD4590-A542-458B-968F-C3804343A3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6" y="1667435"/>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81069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80564" y="1890058"/>
            <a:ext cx="4455060" cy="32871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en-US" sz="32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000" b="1" dirty="0">
                <a:solidFill>
                  <a:schemeClr val="tx1"/>
                </a:solidFill>
                <a:latin typeface="Alexandria Medium" pitchFamily="2" charset="-78"/>
                <a:ea typeface="Times New Roman" panose="02020603050405020304" pitchFamily="18" charset="0"/>
                <a:cs typeface="Alexandria Medium" pitchFamily="2" charset="-78"/>
              </a:rPr>
              <a:t>خلاصة ما تقدم</a:t>
            </a:r>
            <a:r>
              <a:rPr lang="ar-SA"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أن الركن المادي يبني على العلاقة التقنية</a:t>
            </a:r>
            <a:r>
              <a:rPr lang="ar-SA" sz="2000" dirty="0">
                <a:solidFill>
                  <a:schemeClr val="tx1"/>
                </a:solidFill>
                <a:latin typeface="Alexandria Medium" pitchFamily="2" charset="-78"/>
                <a:ea typeface="Times New Roman" panose="02020603050405020304" pitchFamily="18" charset="0"/>
                <a:cs typeface="Alexandria Medium" pitchFamily="2" charset="-78"/>
              </a:rPr>
              <a:t> بين مرتكب الجريمة السيبرانية وبين الأجهزة التقنية الحديثة مثل الكمبيوتر أو الموبايل أو غيرها من الأجهزة التكنولوجية، </a:t>
            </a:r>
            <a:r>
              <a:rPr lang="ar-SA" sz="20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ومثل هذه العلاقة يجب أن تؤخذ في الاعتبار</a:t>
            </a:r>
            <a:r>
              <a:rPr lang="ar-SA" sz="2000" dirty="0">
                <a:solidFill>
                  <a:schemeClr val="tx1"/>
                </a:solidFill>
                <a:latin typeface="Alexandria Medium" pitchFamily="2" charset="-78"/>
                <a:ea typeface="Times New Roman" panose="02020603050405020304" pitchFamily="18" charset="0"/>
                <a:cs typeface="Alexandria Medium" pitchFamily="2" charset="-78"/>
              </a:rPr>
              <a:t> عند بناء الركن المادي في الجرائم السيبرانية.</a:t>
            </a:r>
            <a:endParaRPr kumimoji="0" lang="ar-EG" sz="2000" b="1" i="0" u="none" strike="noStrike" kern="1200" cap="none" spc="0" normalizeH="0" baseline="0" noProof="0" dirty="0">
              <a:ln>
                <a:noFill/>
              </a:ln>
              <a:solidFill>
                <a:schemeClr val="tx1"/>
              </a:solidFill>
              <a:effectLst/>
              <a:uLnTx/>
              <a:uFillTx/>
              <a:latin typeface="Alexandria Medium" pitchFamily="2" charset="-78"/>
              <a:ea typeface="Cascadia Code" panose="020B0609020000020004" pitchFamily="49" charset="0"/>
              <a:cs typeface="Alexandria Medium" pitchFamily="2" charset="-78"/>
            </a:endParaRPr>
          </a:p>
        </p:txBody>
      </p:sp>
      <p:pic>
        <p:nvPicPr>
          <p:cNvPr id="7" name="Picture 2" descr="Premium Vector | Concept of spamming mailbox cyber crime and hacker attack  cheater in face mask making spam mailing criminal typing text at laptop in  the office cartoon outline linear flat vector">
            <a:extLst>
              <a:ext uri="{FF2B5EF4-FFF2-40B4-BE49-F238E27FC236}">
                <a16:creationId xmlns:a16="http://schemas.microsoft.com/office/drawing/2014/main" id="{198FE10D-9B6C-4FE3-9891-2C2FCD300C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7909" y="1631517"/>
            <a:ext cx="4119649" cy="38010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5066653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3314" name="Picture 2" descr="Hack Right: How to Deter First Offenders Away from Cybercrime">
            <a:extLst>
              <a:ext uri="{FF2B5EF4-FFF2-40B4-BE49-F238E27FC236}">
                <a16:creationId xmlns:a16="http://schemas.microsoft.com/office/drawing/2014/main" id="{8616AE43-F8D4-47E6-AF12-F6E41128555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35981" y="1733056"/>
            <a:ext cx="8111835" cy="105348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3200400" y="3192514"/>
            <a:ext cx="4840890" cy="572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Alexandria Medium" pitchFamily="2" charset="-78"/>
                <a:ea typeface="Calibri" panose="020F0502020204030204" pitchFamily="34" charset="0"/>
                <a:cs typeface="Alexandria Medium" pitchFamily="2" charset="-78"/>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1828799" y="4320987"/>
            <a:ext cx="3442447" cy="44502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8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2. صور السلوك المادي</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0159239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 name="Picture 2" descr="Hack Right: How to Deter First Offenders Away from Cybercrime">
            <a:extLst>
              <a:ext uri="{FF2B5EF4-FFF2-40B4-BE49-F238E27FC236}">
                <a16:creationId xmlns:a16="http://schemas.microsoft.com/office/drawing/2014/main" id="{284F087C-DA9B-4DA6-8E72-3CAA7712A0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35981" y="1733056"/>
            <a:ext cx="8111835" cy="57450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3226458" y="2662221"/>
            <a:ext cx="5739083" cy="7937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Alexandria Medium" pitchFamily="2" charset="-78"/>
                <a:ea typeface="Calibri" panose="020F0502020204030204" pitchFamily="34" charset="0"/>
                <a:cs typeface="Alexandria Medium" pitchFamily="2" charset="-78"/>
              </a:rPr>
              <a:t>أ. السلوك المادي في الجريمة السيبرانية:</a:t>
            </a:r>
          </a:p>
        </p:txBody>
      </p:sp>
      <p:sp>
        <p:nvSpPr>
          <p:cNvPr id="20" name="Rounded Rectangle 12">
            <a:extLst>
              <a:ext uri="{FF2B5EF4-FFF2-40B4-BE49-F238E27FC236}">
                <a16:creationId xmlns:a16="http://schemas.microsoft.com/office/drawing/2014/main" id="{93C424C9-7458-439E-86CC-864F13C3BEF7}"/>
              </a:ext>
            </a:extLst>
          </p:cNvPr>
          <p:cNvSpPr/>
          <p:nvPr/>
        </p:nvSpPr>
        <p:spPr>
          <a:xfrm>
            <a:off x="1952635" y="3906743"/>
            <a:ext cx="3766848" cy="572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2. صور السلوك المادي:</a:t>
            </a:r>
          </a:p>
        </p:txBody>
      </p:sp>
      <p:sp>
        <p:nvSpPr>
          <p:cNvPr id="12" name="Rounded Rectangle 12">
            <a:extLst>
              <a:ext uri="{FF2B5EF4-FFF2-40B4-BE49-F238E27FC236}">
                <a16:creationId xmlns:a16="http://schemas.microsoft.com/office/drawing/2014/main" id="{96E2479B-47B6-4CD2-9DC1-2983A2CA7F88}"/>
              </a:ext>
            </a:extLst>
          </p:cNvPr>
          <p:cNvSpPr/>
          <p:nvPr/>
        </p:nvSpPr>
        <p:spPr>
          <a:xfrm>
            <a:off x="1470212" y="4566925"/>
            <a:ext cx="6091146" cy="79370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spcAft>
                <a:spcPts val="500"/>
              </a:spcAft>
              <a:defRPr/>
            </a:pPr>
            <a:r>
              <a:rPr lang="ar-SA" sz="2000" dirty="0">
                <a:solidFill>
                  <a:schemeClr val="tx1"/>
                </a:solidFill>
                <a:latin typeface="Alexandria Medium" pitchFamily="2" charset="-78"/>
                <a:ea typeface="Calibri" panose="020F0502020204030204" pitchFamily="34" charset="0"/>
                <a:cs typeface="Alexandria Medium" pitchFamily="2" charset="-78"/>
              </a:rPr>
              <a:t>يتخذ السلوك المادي في الجرائم السيبرانية صورتين : </a:t>
            </a:r>
            <a:endParaRPr kumimoji="0" lang="ar-EG" sz="2000" b="1" i="0" u="none" strike="noStrike" kern="1200" cap="none" spc="0" normalizeH="0" baseline="0" noProof="0" dirty="0">
              <a:ln>
                <a:noFill/>
              </a:ln>
              <a:solidFill>
                <a:schemeClr val="tx1"/>
              </a:solidFill>
              <a:effectLst/>
              <a:uLnTx/>
              <a:uFillTx/>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5352453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Hack Right: How to Deter First Offenders Away from Cybercrime">
            <a:extLst>
              <a:ext uri="{FF2B5EF4-FFF2-40B4-BE49-F238E27FC236}">
                <a16:creationId xmlns:a16="http://schemas.microsoft.com/office/drawing/2014/main" id="{4E8563C2-9340-437E-AAA2-9F28A6C6FC9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562875" y="2319106"/>
            <a:ext cx="8111835" cy="98533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1439765" y="4195482"/>
            <a:ext cx="6284259" cy="7648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rgbClr val="70AD47">
                    <a:lumMod val="50000"/>
                  </a:srgbClr>
                </a:solidFill>
                <a:latin typeface="Times New Roman" panose="02020603050405020304" pitchFamily="18" charset="0"/>
                <a:ea typeface="Calibri" panose="020F0502020204030204" pitchFamily="34" charset="0"/>
              </a:rPr>
              <a:t>ب. النتيجة الإجرامية في الجريمة السيبرانية</a:t>
            </a:r>
            <a:r>
              <a:rPr kumimoji="0" lang="ar-EG" sz="2400" b="1" i="0" u="none" strike="noStrike" kern="1200" cap="none" spc="0" normalizeH="0" baseline="0" noProof="0" dirty="0">
                <a:ln>
                  <a:noFill/>
                </a:ln>
                <a:solidFill>
                  <a:srgbClr val="70AD47">
                    <a:lumMod val="50000"/>
                  </a:srgbClr>
                </a:solidFill>
                <a:effectLst/>
                <a:uLnTx/>
                <a:uFillTx/>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8796026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Hack Right: How to Deter First Offenders Away from Cybercrime">
            <a:extLst>
              <a:ext uri="{FF2B5EF4-FFF2-40B4-BE49-F238E27FC236}">
                <a16:creationId xmlns:a16="http://schemas.microsoft.com/office/drawing/2014/main" id="{B861F8CE-650E-43DC-A863-A3A62AB7A6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2832847"/>
            <a:ext cx="8820473" cy="204020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dirty="0">
                <a:solidFill>
                  <a:schemeClr val="tx1"/>
                </a:solidFill>
                <a:latin typeface="Alexandria Medium" pitchFamily="2" charset="-78"/>
                <a:ea typeface="Times New Roman" panose="02020603050405020304" pitchFamily="18" charset="0"/>
                <a:cs typeface="Alexandria Medium" pitchFamily="2" charset="-78"/>
              </a:rPr>
              <a:t>     </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ت</a:t>
            </a:r>
            <a:r>
              <a:rPr lang="ar-EG"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ث</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ير مسألة النتيجة الإجرامية في </a:t>
            </a:r>
            <a:r>
              <a:rPr lang="ar-EG"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ال</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جرائم ا</a:t>
            </a:r>
            <a:r>
              <a:rPr lang="ar-EG"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لسيبرانية</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 مشاكل عدة فعلى سبيل المثال مكان وزمان تحقق النتيجة الإجرامية،</a:t>
            </a:r>
            <a:r>
              <a:rPr lang="ar-SA" dirty="0">
                <a:solidFill>
                  <a:schemeClr val="tx1"/>
                </a:solidFill>
                <a:latin typeface="Alexandria Medium" pitchFamily="2" charset="-78"/>
                <a:ea typeface="Times New Roman" panose="02020603050405020304" pitchFamily="18" charset="0"/>
                <a:cs typeface="Alexandria Medium" pitchFamily="2" charset="-78"/>
              </a:rPr>
              <a:t> فلو قام أحد المجرمين في أمريكا باختراق جهاز خادم أحد البنوك في مصر وهذا الخادم موجود في السعودية، فكيف يمكن </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معرفة وقت حدوث الجريمة،</a:t>
            </a:r>
            <a:r>
              <a:rPr lang="ar-SA" dirty="0">
                <a:solidFill>
                  <a:schemeClr val="tx1"/>
                </a:solidFill>
                <a:latin typeface="Alexandria Medium" pitchFamily="2" charset="-78"/>
                <a:ea typeface="Times New Roman" panose="02020603050405020304" pitchFamily="18" charset="0"/>
                <a:cs typeface="Alexandria Medium" pitchFamily="2" charset="-78"/>
              </a:rPr>
              <a:t> هل هو توقيت بلد المجرم أم توقيت بلد البنك المسروق أم توقيت الجهاز الخادم الذي يوجد في السعودية ويثور أيضا </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إشكاليات القانون الواجب التطبيق </a:t>
            </a:r>
            <a:r>
              <a:rPr lang="ar-SA" dirty="0">
                <a:solidFill>
                  <a:schemeClr val="tx1"/>
                </a:solidFill>
                <a:latin typeface="Alexandria Medium" pitchFamily="2" charset="-78"/>
                <a:ea typeface="Times New Roman" panose="02020603050405020304" pitchFamily="18" charset="0"/>
                <a:cs typeface="Alexandria Medium" pitchFamily="2" charset="-78"/>
              </a:rPr>
              <a:t>في هذا الشأن، حيث إن هناك بعد دولي </a:t>
            </a:r>
            <a:r>
              <a:rPr lang="ar-EG" dirty="0">
                <a:solidFill>
                  <a:schemeClr val="tx1"/>
                </a:solidFill>
                <a:latin typeface="Alexandria Medium" pitchFamily="2" charset="-78"/>
                <a:ea typeface="Times New Roman" panose="02020603050405020304" pitchFamily="18" charset="0"/>
                <a:cs typeface="Alexandria Medium" pitchFamily="2" charset="-78"/>
              </a:rPr>
              <a:t>بإعتبار أن الجريمة في هذه الحالة عابرة للحدود</a:t>
            </a:r>
            <a:r>
              <a:rPr lang="ar-SA" dirty="0">
                <a:solidFill>
                  <a:schemeClr val="tx1"/>
                </a:solidFill>
                <a:latin typeface="Alexandria Medium" pitchFamily="2" charset="-78"/>
                <a:ea typeface="Times New Roman" panose="02020603050405020304" pitchFamily="18" charset="0"/>
                <a:cs typeface="Alexandria Medium" pitchFamily="2" charset="-78"/>
              </a:rPr>
              <a:t>.</a:t>
            </a:r>
            <a:endParaRPr lang="en-US"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9769637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1537"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Hack Right: How to Deter First Offenders Away from Cybercrime">
            <a:extLst>
              <a:ext uri="{FF2B5EF4-FFF2-40B4-BE49-F238E27FC236}">
                <a16:creationId xmlns:a16="http://schemas.microsoft.com/office/drawing/2014/main" id="{B7FC0021-DE73-4577-97BA-8E68C164580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71" y="1407459"/>
            <a:ext cx="10103223" cy="422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429435" y="2319106"/>
            <a:ext cx="8245275" cy="66614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أولا: الركن المادي في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11" name="Rounded Rectangle 12">
            <a:extLst>
              <a:ext uri="{FF2B5EF4-FFF2-40B4-BE49-F238E27FC236}">
                <a16:creationId xmlns:a16="http://schemas.microsoft.com/office/drawing/2014/main" id="{B799CBAE-9B42-4911-B17F-3C27E4179980}"/>
              </a:ext>
            </a:extLst>
          </p:cNvPr>
          <p:cNvSpPr/>
          <p:nvPr/>
        </p:nvSpPr>
        <p:spPr>
          <a:xfrm>
            <a:off x="1579749" y="4150659"/>
            <a:ext cx="5689036" cy="66614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rgbClr val="70AD47">
                    <a:lumMod val="50000"/>
                  </a:srgbClr>
                </a:solidFill>
                <a:latin typeface="Alexandria Medium" pitchFamily="2" charset="-78"/>
                <a:ea typeface="Calibri" panose="020F0502020204030204" pitchFamily="34" charset="0"/>
                <a:cs typeface="Alexandria Medium" pitchFamily="2" charset="-78"/>
              </a:rPr>
              <a:t>ج. علاقة السببية في الجريمة السيبرانية</a:t>
            </a:r>
            <a:r>
              <a:rPr kumimoji="0" lang="ar-EG" sz="2400" b="1" i="0" u="none" strike="noStrike" kern="1200" cap="none" spc="0" normalizeH="0" baseline="0" noProof="0" dirty="0">
                <a:ln>
                  <a:noFill/>
                </a:ln>
                <a:solidFill>
                  <a:srgbClr val="70AD47">
                    <a:lumMod val="50000"/>
                  </a:srgbClr>
                </a:solidFill>
                <a:effectLst/>
                <a:uLnTx/>
                <a:uFillTx/>
                <a:latin typeface="Alexandria Medium" pitchFamily="2" charset="-78"/>
                <a:ea typeface="Calibri" panose="020F0502020204030204" pitchFamily="34" charset="0"/>
                <a:cs typeface="Alexandria Medium" pitchFamily="2" charset="-78"/>
              </a:rPr>
              <a:t>:</a:t>
            </a:r>
          </a:p>
        </p:txBody>
      </p:sp>
    </p:spTree>
    <p:extLst>
      <p:ext uri="{BB962C8B-B14F-4D97-AF65-F5344CB8AC3E}">
        <p14:creationId xmlns:p14="http://schemas.microsoft.com/office/powerpoint/2010/main" val="42186636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4338" name="Picture 2" descr="Financial frauds accounted for over 75% cyber crimes since 2020: Study |  Zee Business">
            <a:extLst>
              <a:ext uri="{FF2B5EF4-FFF2-40B4-BE49-F238E27FC236}">
                <a16:creationId xmlns:a16="http://schemas.microsoft.com/office/drawing/2014/main" id="{716861FF-23B7-4CCB-96FA-3B073102E9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95" y="1320121"/>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766046" y="2344271"/>
            <a:ext cx="8498415" cy="85527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الركن الثاني: الركن المعنوي في الجريمة السيبرانية:</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26984613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A9DF912B-645B-4F87-B181-A9EA3DA513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95" y="1320121"/>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846728" y="2182905"/>
            <a:ext cx="8346015" cy="84354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الركن الثاني: الركن المعنوي في الجريمة السيبرانية:</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5322208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68F4546F-334B-4801-BC2A-FDB6083027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95" y="1320121"/>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3056965"/>
            <a:ext cx="8820473" cy="229121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ويلاحظ مما سبق أن بعض الأفعال في الجرائم ال</a:t>
            </a:r>
            <a:r>
              <a:rPr lang="ar-EG" sz="2000" dirty="0">
                <a:solidFill>
                  <a:schemeClr val="tx1"/>
                </a:solidFill>
                <a:latin typeface="Alexandria Medium" pitchFamily="2" charset="-78"/>
                <a:ea typeface="Times New Roman" panose="02020603050405020304" pitchFamily="18" charset="0"/>
                <a:cs typeface="Alexandria Medium" pitchFamily="2" charset="-78"/>
              </a:rPr>
              <a:t>سيبرانية</a:t>
            </a:r>
            <a:r>
              <a:rPr lang="ar-SA" sz="2000" dirty="0">
                <a:solidFill>
                  <a:schemeClr val="tx1"/>
                </a:solidFill>
                <a:latin typeface="Alexandria Medium" pitchFamily="2" charset="-78"/>
                <a:ea typeface="Times New Roman" panose="02020603050405020304" pitchFamily="18" charset="0"/>
                <a:cs typeface="Alexandria Medium" pitchFamily="2" charset="-78"/>
              </a:rPr>
              <a:t> قد تسبب أضرار مادية وخسائر مالية كبيرة لدي الجهة المجني عليها، ولذلك</a:t>
            </a:r>
            <a:r>
              <a:rPr lang="ar-SA" sz="2000" dirty="0">
                <a:latin typeface="Alexandria Medium" pitchFamily="2" charset="-78"/>
                <a:ea typeface="Times New Roman" panose="02020603050405020304" pitchFamily="18" charset="0"/>
                <a:cs typeface="Alexandria Medium" pitchFamily="2" charset="-78"/>
              </a:rPr>
              <a:t> </a:t>
            </a:r>
            <a:r>
              <a:rPr lang="ar-SA" sz="2000" dirty="0">
                <a:solidFill>
                  <a:srgbClr val="FF0000"/>
                </a:solidFill>
                <a:latin typeface="Alexandria Medium" pitchFamily="2" charset="-78"/>
                <a:ea typeface="Times New Roman" panose="02020603050405020304" pitchFamily="18" charset="0"/>
                <a:cs typeface="Alexandria Medium" pitchFamily="2" charset="-78"/>
              </a:rPr>
              <a:t>فإن انتقاء القصد الجنائي وركن العمد وأن كان يعفي الجاني من المساءلة الجنائية أو يخفف عنه العقوبة، إلا أن ذلك لا يمنع الجهة المتضررة من الرجوع عليه بالتعويض المدني علي أساس قواعد المسئولية المدنية إذا توافرت شروطها.</a:t>
            </a:r>
            <a:r>
              <a:rPr lang="ar-SA" sz="2000" dirty="0">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نخلص من ذلك أن تحديد القصد الجنائي على قدر كبير من الأهمية في تحديد نوع الجريمة والجزاء المترتب عليها.</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4650938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5BF2B85B-6E4D-4023-8F26-A5A033F4DD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95" y="1320121"/>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241177" y="2205317"/>
            <a:ext cx="8229474" cy="959223"/>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الركن الثالث: الركن الشرعي في الجريمة السيبرانية:</a:t>
            </a:r>
            <a:endParaRPr kumimoji="0" lang="ar-EG" sz="2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17092012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32577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9"/>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707A9F31-9846-4B67-A31B-A71986A5C1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982" y="1710980"/>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60257" y="3529188"/>
            <a:ext cx="8820473" cy="203880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dirty="0">
                <a:solidFill>
                  <a:schemeClr val="tx1"/>
                </a:solidFill>
                <a:latin typeface="Alexandria Medium" pitchFamily="2" charset="-78"/>
                <a:ea typeface="Times New Roman" panose="02020603050405020304" pitchFamily="18" charset="0"/>
                <a:cs typeface="Alexandria Medium" pitchFamily="2" charset="-78"/>
              </a:rPr>
              <a:t> </a:t>
            </a:r>
            <a:r>
              <a:rPr lang="ar-EG" dirty="0">
                <a:solidFill>
                  <a:schemeClr val="tx1"/>
                </a:solidFill>
                <a:latin typeface="Alexandria Medium" pitchFamily="2" charset="-78"/>
                <a:ea typeface="Times New Roman" panose="02020603050405020304" pitchFamily="18" charset="0"/>
                <a:cs typeface="Alexandria Medium" pitchFamily="2" charset="-78"/>
              </a:rPr>
              <a:t>     </a:t>
            </a:r>
            <a:r>
              <a:rPr lang="ar-SA"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ولعل هذا المبدأ هو ما دفع غالبية مشرعو العالم إلى وضع قوانين مستقلة تبين ماهية الجرائم السيبرانية وتضع القواعد العقابية لمرتكبيها</a:t>
            </a:r>
            <a:r>
              <a:rPr lang="ar-SA" dirty="0">
                <a:solidFill>
                  <a:schemeClr val="tx1"/>
                </a:solidFill>
                <a:latin typeface="Alexandria Medium" pitchFamily="2" charset="-78"/>
                <a:ea typeface="Times New Roman" panose="02020603050405020304" pitchFamily="18" charset="0"/>
                <a:cs typeface="Alexandria Medium" pitchFamily="2" charset="-78"/>
              </a:rPr>
              <a:t>، باعتبار أن القوانين الجزائية التقليدية جاءت خلوا من بيان مفهوم هذه النوعية من الجرائم الحديثة التي رافقت الثورة التكنولوجية والتطور العلمي في مجال تكنولوجيا الاتصالات والمعلومات، </a:t>
            </a:r>
            <a:r>
              <a:rPr lang="ar-EG" dirty="0">
                <a:solidFill>
                  <a:schemeClr val="tx1"/>
                </a:solidFill>
                <a:latin typeface="Alexandria Medium" pitchFamily="2" charset="-78"/>
                <a:ea typeface="Times New Roman" panose="02020603050405020304" pitchFamily="18" charset="0"/>
                <a:cs typeface="Alexandria Medium" pitchFamily="2" charset="-78"/>
              </a:rPr>
              <a:t>لذلك وضعت العديد من الدول قوانين وتشريعات خاصة، أو</a:t>
            </a:r>
            <a:r>
              <a:rPr lang="ar-SA" dirty="0">
                <a:solidFill>
                  <a:schemeClr val="tx1"/>
                </a:solidFill>
                <a:latin typeface="Alexandria Medium" pitchFamily="2" charset="-78"/>
                <a:ea typeface="Times New Roman" panose="02020603050405020304" pitchFamily="18" charset="0"/>
                <a:cs typeface="Alexandria Medium" pitchFamily="2" charset="-78"/>
              </a:rPr>
              <a:t> العمل على جبهة قوانينها الداخلية لجهة تعديلها من أجل ضمان توفير الحماية القانونية الفاعلة ضد هذه الجرائم.</a:t>
            </a:r>
            <a:endParaRPr lang="en-US"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6099111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32577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9"/>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3758D5B3-BBA4-4BDA-B655-65132B3360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32" y="1710979"/>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73442" y="4571779"/>
            <a:ext cx="8820473" cy="116272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b="1" dirty="0">
                <a:solidFill>
                  <a:schemeClr val="tx1"/>
                </a:solidFill>
                <a:latin typeface="Alexandria Medium" pitchFamily="2" charset="-78"/>
                <a:ea typeface="Times New Roman" panose="02020603050405020304" pitchFamily="18" charset="0"/>
                <a:cs typeface="Alexandria Medium" pitchFamily="2" charset="-78"/>
              </a:rPr>
              <a:t>وبغرض مواجهة الجرائم السيبرانية نجد العديد من القوانين العربية والأجنبية والمنظمات الدولية والقارية قد سارعت بإصدار التشريعات المجرمة لهذه الجرائم، نستعرض أهمها على النحو التالي:</a:t>
            </a:r>
            <a:endParaRPr kumimoji="0" lang="en-US" sz="2000" b="0"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9029204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1251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3631" y="1666155"/>
            <a:ext cx="10188623"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783B4BCA-B0C4-4890-B4CC-1C13F1B5A0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32" y="1710979"/>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50332" y="2116258"/>
            <a:ext cx="9891336" cy="364863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just" rtl="1">
              <a:spcBef>
                <a:spcPts val="0"/>
              </a:spcBef>
              <a:spcAft>
                <a:spcPts val="500"/>
              </a:spcAft>
              <a:buFont typeface="+mj-lt"/>
              <a:buAutoNum type="arabicPeriod"/>
            </a:pPr>
            <a:r>
              <a:rPr lang="ar-SA" sz="2000" b="1"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بالنسبة للقوانين العربية:</a:t>
            </a:r>
            <a:endParaRPr lang="en-US" sz="2000" dirty="0">
              <a:solidFill>
                <a:schemeClr val="tx1"/>
              </a:solidFill>
              <a:highlight>
                <a:srgbClr val="808000"/>
              </a:highlight>
              <a:latin typeface="Alexandria Medium" pitchFamily="2" charset="-78"/>
              <a:ea typeface="Times New Roman" panose="02020603050405020304" pitchFamily="18" charset="0"/>
              <a:cs typeface="Alexandria Medium" pitchFamily="2" charset="-78"/>
            </a:endParaRPr>
          </a:p>
          <a:p>
            <a:pPr algn="just" rtl="1"/>
            <a:r>
              <a:rPr lang="ar-SA" sz="2000" dirty="0">
                <a:solidFill>
                  <a:schemeClr val="tx1"/>
                </a:solidFill>
                <a:latin typeface="Alexandria Medium" pitchFamily="2" charset="-78"/>
                <a:ea typeface="Times New Roman" panose="02020603050405020304" pitchFamily="18" charset="0"/>
                <a:cs typeface="Alexandria Medium" pitchFamily="2" charset="-78"/>
              </a:rPr>
              <a:t> </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SA" sz="2000" dirty="0">
                <a:solidFill>
                  <a:schemeClr val="tx1"/>
                </a:solidFill>
                <a:latin typeface="Alexandria Medium" pitchFamily="2" charset="-78"/>
                <a:ea typeface="Times New Roman" panose="02020603050405020304" pitchFamily="18" charset="0"/>
                <a:cs typeface="Alexandria Medium" pitchFamily="2" charset="-78"/>
              </a:rPr>
              <a:t>      القانون المصري رقم ١٧٥ لسنه ۲۰۱۸ في شأن مكافحة جرائم تقنية المعلومات، وقانون دولة الامارات العربية المتحدة رقم ٣٤ لسنة ٢٠٢١ في شأن مكافحة الشائعات والجرائم الإلكترونية، ونظام المملكة العربية السعودية رقم ١٧ لسنه ١٤٢٨هـ الموافق سنه ۲۰۰۷م بشأن مكافحة نظم الجرائم المعلوماتية، والقانون الأردني رقم ۲۷ لسنة ٢٠١٥ بشأن قانون الجرائم الالكترونية، وقانون مملكة البحرين رقم ٦٠ لسنة ٢٠١٤ بشأن جرائم تقنية المعلومات، والقانون الكويتي رقم ٦٣ لسنة ۲۰۱٥ في شأن مكافحة جرائم تقنية المعلومات، والقانون السوري رقم ۱۷ لسنه ۲۰۱۲، وقانون قطر رقم ١٤ لسنة ۲۰۱٤ بشأن مكافحة الجرائم الإلكترونية، وقانون سلطنة عمان رقم ١٢ لسنه ۲۰۰۱ بشأن قانون مكافحة جرائم تقنية المعلومات.</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4818040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1251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8"/>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4738BB8B-F80C-42CE-8ACA-B44A09FD0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32" y="1710979"/>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183341" y="2402541"/>
            <a:ext cx="9753600" cy="283369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just" rtl="1">
              <a:spcBef>
                <a:spcPts val="0"/>
              </a:spcBef>
              <a:spcAft>
                <a:spcPts val="500"/>
              </a:spcAft>
            </a:pPr>
            <a:r>
              <a:rPr lang="ar-EG" sz="1600" b="1"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2. </a:t>
            </a:r>
            <a:r>
              <a:rPr lang="ar-SA" sz="1600" b="1"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بالنسبة للقوانين الأجنبية: </a:t>
            </a:r>
            <a:endParaRPr lang="en-US" sz="1600" dirty="0">
              <a:solidFill>
                <a:schemeClr val="tx1"/>
              </a:solidFill>
              <a:highlight>
                <a:srgbClr val="808000"/>
              </a:highlight>
              <a:latin typeface="Alexandria Medium" pitchFamily="2" charset="-78"/>
              <a:ea typeface="Times New Roman" panose="02020603050405020304" pitchFamily="18" charset="0"/>
              <a:cs typeface="Alexandria Medium" pitchFamily="2" charset="-78"/>
            </a:endParaRPr>
          </a:p>
          <a:p>
            <a:pPr algn="just" rtl="1"/>
            <a:endParaRPr lang="ar-EG" sz="1600"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EG" sz="1600" dirty="0">
                <a:solidFill>
                  <a:schemeClr val="tx1"/>
                </a:solidFill>
                <a:latin typeface="Alexandria Medium" pitchFamily="2" charset="-78"/>
                <a:ea typeface="Times New Roman" panose="02020603050405020304" pitchFamily="18" charset="0"/>
                <a:cs typeface="Alexandria Medium" pitchFamily="2" charset="-78"/>
              </a:rPr>
              <a:t>     </a:t>
            </a:r>
            <a:r>
              <a:rPr lang="ar-SA" sz="1600" dirty="0">
                <a:solidFill>
                  <a:schemeClr val="tx1"/>
                </a:solidFill>
                <a:latin typeface="Alexandria Medium" pitchFamily="2" charset="-78"/>
                <a:ea typeface="Times New Roman" panose="02020603050405020304" pitchFamily="18" charset="0"/>
                <a:cs typeface="Alexandria Medium" pitchFamily="2" charset="-78"/>
              </a:rPr>
              <a:t>وعلي سبيل المثال أصدرت السويد قانون البيانات سنه 1973 ، كما من المشرع الألماني قانون مكافحة التزوير المعلوماتي سنة ١٩٨٦، كما أصدر المشرع الإنجليزي قانون إساءة استخدام الكمبيوتر عام ۱۹۹۰ والقانون الأمريكي رقم ۱۲۱۳ لسنه ١٩٨٦ الخاص بجرائم الكمبيوتر ، وقانون الهند بشأن تكنولوجيا المعلومات العام 2000.</a:t>
            </a:r>
            <a:endParaRPr lang="en-US" sz="1600" dirty="0">
              <a:solidFill>
                <a:schemeClr val="tx1"/>
              </a:solidFill>
              <a:latin typeface="Alexandria Medium" pitchFamily="2" charset="-78"/>
              <a:ea typeface="Times New Roman" panose="02020603050405020304" pitchFamily="18" charset="0"/>
              <a:cs typeface="Alexandria Medium" pitchFamily="2" charset="-78"/>
            </a:endParaRPr>
          </a:p>
          <a:p>
            <a:pPr algn="just" rtl="1">
              <a:lnSpc>
                <a:spcPct val="107000"/>
              </a:lnSpc>
              <a:spcAft>
                <a:spcPts val="500"/>
              </a:spcAft>
            </a:pPr>
            <a:r>
              <a:rPr lang="ar-SA" sz="1600" dirty="0">
                <a:solidFill>
                  <a:schemeClr val="tx1"/>
                </a:solidFill>
                <a:latin typeface="Alexandria Medium" pitchFamily="2" charset="-78"/>
                <a:ea typeface="Times New Roman" panose="02020603050405020304" pitchFamily="18" charset="0"/>
                <a:cs typeface="Alexandria Medium" pitchFamily="2" charset="-78"/>
              </a:rPr>
              <a:t> </a:t>
            </a:r>
            <a:endParaRPr lang="en-US" sz="1600" dirty="0">
              <a:solidFill>
                <a:schemeClr val="tx1"/>
              </a:solidFill>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SA" sz="1600" dirty="0">
                <a:solidFill>
                  <a:schemeClr val="tx1"/>
                </a:solidFill>
                <a:latin typeface="Alexandria Medium" pitchFamily="2" charset="-78"/>
                <a:ea typeface="Times New Roman" panose="02020603050405020304" pitchFamily="18" charset="0"/>
                <a:cs typeface="Alexandria Medium" pitchFamily="2" charset="-78"/>
              </a:rPr>
              <a:t>    كما قام المشرع الفرنسي بإصدار قانون " الجرائم في مواد المعلوماتية " عام ١٩٨٦، والذي تم تعديله بقانون " الاعتداءات علي نظم المعالجة الآلية للمعلومات عام ١٩٩٤ وقانون دولة صربيا الخاص بمكافحه جرائم التكنولوجيا الفائقة لسنه ۲۰۱۰.</a:t>
            </a:r>
            <a:endParaRPr lang="en-US" sz="1600" dirty="0">
              <a:solidFill>
                <a:schemeClr val="tx1"/>
              </a:solidFill>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714271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1251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666153"/>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Financial frauds accounted for over 75% cyber crimes since 2020: Study |  Zee Business">
            <a:extLst>
              <a:ext uri="{FF2B5EF4-FFF2-40B4-BE49-F238E27FC236}">
                <a16:creationId xmlns:a16="http://schemas.microsoft.com/office/drawing/2014/main" id="{610A429F-B5CB-4221-8575-016A338F4C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32" y="1710979"/>
            <a:ext cx="10242410" cy="43911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26296" y="2324276"/>
            <a:ext cx="9377082" cy="332703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000"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 </a:t>
            </a:r>
            <a:r>
              <a:rPr lang="ar-SA" sz="2000" b="1" dirty="0">
                <a:solidFill>
                  <a:schemeClr val="tx1"/>
                </a:solidFill>
                <a:highlight>
                  <a:srgbClr val="808000"/>
                </a:highlight>
                <a:latin typeface="Alexandria Medium" pitchFamily="2" charset="-78"/>
                <a:ea typeface="Times New Roman" panose="02020603050405020304" pitchFamily="18" charset="0"/>
                <a:cs typeface="Alexandria Medium" pitchFamily="2" charset="-78"/>
              </a:rPr>
              <a:t>٣- بالنسبة للاتفاقيات الدولية: </a:t>
            </a:r>
            <a:endParaRPr lang="en-US" sz="2000" dirty="0">
              <a:solidFill>
                <a:schemeClr val="tx1"/>
              </a:solidFill>
              <a:highlight>
                <a:srgbClr val="808000"/>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2000" dirty="0">
                <a:solidFill>
                  <a:schemeClr val="tx1"/>
                </a:solidFill>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وفيما يتعلق بالمعاهدات والاتفاقيات على الصعيد الدولي والإقليمي، فقد صدرت اتفاقية الجرائم الإلكترونية عن المجلس الأوربي والمعروفة باسم اتفاقية بودابست لسنه ۲۰۰۱، والقانون النموذجي لدول الكمنولث بشأن الكمبيوتر والجرائم المتصلة به لسنه ۲۰۱۷ ومشروع اتفاقيه الاتحاد الافريقي بشأن إنشاء اطار قانوني موثوق لأمن الفضاء الإلكتروني في أفريقيا لسنه 2011، كما صدر عن جامعة الدول العربية كل من قانون الإمارات العربي الاسترشادي لمكافحة جرائم تقنية المعلومات وما في حكمها لسنه ٢٠٠٣، والقانون العربي الإسترشادي للإثبات بالتقنيات الحديثة لسنه ۲۰۰۸، والاتفاقية العربية لمكافحة جرائم تقنية المعلومات لسنه ۲۰۱۰.</a:t>
            </a:r>
            <a:endParaRPr lang="en-US" sz="2000" dirty="0">
              <a:solidFill>
                <a:schemeClr val="tx1"/>
              </a:solidFill>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7238338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The Effects of Cybercrime &amp; How to Protect Yourself Against It | Aegis">
            <a:extLst>
              <a:ext uri="{FF2B5EF4-FFF2-40B4-BE49-F238E27FC236}">
                <a16:creationId xmlns:a16="http://schemas.microsoft.com/office/drawing/2014/main" id="{29DE6205-686C-4704-81B5-E900F1BC62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924" y="1306436"/>
            <a:ext cx="10135635" cy="44185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993366" y="1994647"/>
            <a:ext cx="6737230" cy="843542"/>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الركن </a:t>
            </a:r>
            <a:r>
              <a:rPr lang="ar-EG" sz="2400" b="1" dirty="0">
                <a:solidFill>
                  <a:srgbClr val="FF0000"/>
                </a:solidFill>
                <a:latin typeface="Alexandria Medium" pitchFamily="2" charset="-78"/>
                <a:ea typeface="Calibri" panose="020F0502020204030204" pitchFamily="34" charset="0"/>
                <a:cs typeface="Alexandria Medium" pitchFamily="2" charset="-78"/>
              </a:rPr>
              <a:t>الرابع </a:t>
            </a: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 الركن المفترض ) :</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36336978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95194" y="1093107"/>
            <a:ext cx="4128422" cy="51251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5958" y="1710978"/>
            <a:ext cx="10255442" cy="4418503"/>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19458" name="Picture 2" descr="The Effects of Cybercrime &amp; How to Protect Yourself Against It | Aegis">
            <a:extLst>
              <a:ext uri="{FF2B5EF4-FFF2-40B4-BE49-F238E27FC236}">
                <a16:creationId xmlns:a16="http://schemas.microsoft.com/office/drawing/2014/main" id="{8072126D-0A78-4361-904A-31123E8E26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8182" y="1710978"/>
            <a:ext cx="10135635" cy="44185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04682" y="3083793"/>
            <a:ext cx="9099176" cy="233985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lnSpc>
                <a:spcPct val="107000"/>
              </a:lnSpc>
              <a:spcAft>
                <a:spcPts val="500"/>
              </a:spcAft>
            </a:pPr>
            <a:r>
              <a:rPr lang="ar-EG" sz="2000" dirty="0">
                <a:solidFill>
                  <a:schemeClr val="tx1"/>
                </a:solidFill>
                <a:latin typeface="Alexandria Medium" pitchFamily="2" charset="-78"/>
                <a:ea typeface="Calibri" panose="020F0502020204030204" pitchFamily="34" charset="0"/>
                <a:cs typeface="Alexandria Medium" pitchFamily="2" charset="-78"/>
              </a:rPr>
              <a:t>        </a:t>
            </a:r>
            <a:r>
              <a:rPr lang="ar-SA" sz="2000" dirty="0">
                <a:solidFill>
                  <a:schemeClr val="tx1"/>
                </a:solidFill>
                <a:latin typeface="Alexandria Medium" pitchFamily="2" charset="-78"/>
                <a:ea typeface="Calibri" panose="020F0502020204030204" pitchFamily="34" charset="0"/>
                <a:cs typeface="Alexandria Medium" pitchFamily="2" charset="-78"/>
              </a:rPr>
              <a:t>وقوع الجريمة السيبرانية أثناء المعالجة الآلية يجعل لبيانات الجريمة السيبرانية تحتاج إلي </a:t>
            </a:r>
            <a:r>
              <a:rPr lang="ar-SA" sz="2000" dirty="0">
                <a:solidFill>
                  <a:schemeClr val="tx1"/>
                </a:solidFill>
                <a:highlight>
                  <a:srgbClr val="FFFF00"/>
                </a:highlight>
                <a:latin typeface="Alexandria Medium" pitchFamily="2" charset="-78"/>
                <a:ea typeface="Calibri" panose="020F0502020204030204" pitchFamily="34" charset="0"/>
                <a:cs typeface="Alexandria Medium" pitchFamily="2" charset="-78"/>
              </a:rPr>
              <a:t>ركن مفترض </a:t>
            </a:r>
            <a:r>
              <a:rPr lang="ar-SA" sz="2000" dirty="0">
                <a:solidFill>
                  <a:schemeClr val="tx1"/>
                </a:solidFill>
                <a:latin typeface="Alexandria Medium" pitchFamily="2" charset="-78"/>
                <a:ea typeface="Calibri" panose="020F0502020204030204" pitchFamily="34" charset="0"/>
                <a:cs typeface="Alexandria Medium" pitchFamily="2" charset="-78"/>
              </a:rPr>
              <a:t>شأنها في ذلك شأن بعض الجرائم التقليدية، فإذا كان الركن المفترض في جريمة الرشوة وجود موظف عام، وفي جريمة الإجهاض وجود عنصر الحمل ومن دون توافر هذا العنصر لا يمكن إسناد تهمة الإجهاض للمشكو في حقه، فإن الركن المفترض في الجريمة السيبرانية هو وجود جهاز كمبيوتر </a:t>
            </a:r>
            <a:r>
              <a:rPr lang="ar-EG" sz="2000" dirty="0">
                <a:solidFill>
                  <a:schemeClr val="tx1"/>
                </a:solidFill>
                <a:latin typeface="Alexandria Medium" pitchFamily="2" charset="-78"/>
                <a:ea typeface="Calibri" panose="020F0502020204030204" pitchFamily="34" charset="0"/>
                <a:cs typeface="Alexandria Medium" pitchFamily="2" charset="-78"/>
              </a:rPr>
              <a:t>و</a:t>
            </a:r>
            <a:r>
              <a:rPr lang="ar-SA" sz="2000" dirty="0">
                <a:solidFill>
                  <a:schemeClr val="tx1"/>
                </a:solidFill>
                <a:latin typeface="Alexandria Medium" pitchFamily="2" charset="-78"/>
                <a:ea typeface="Calibri" panose="020F0502020204030204" pitchFamily="34" charset="0"/>
                <a:cs typeface="Alexandria Medium" pitchFamily="2" charset="-78"/>
              </a:rPr>
              <a:t> إنترنت </a:t>
            </a:r>
            <a:r>
              <a:rPr lang="ar-EG" sz="2000" dirty="0">
                <a:solidFill>
                  <a:schemeClr val="tx1"/>
                </a:solidFill>
                <a:latin typeface="Alexandria Medium" pitchFamily="2" charset="-78"/>
                <a:ea typeface="Calibri" panose="020F0502020204030204" pitchFamily="34" charset="0"/>
                <a:cs typeface="Alexandria Medium" pitchFamily="2" charset="-78"/>
              </a:rPr>
              <a:t>إذا كانت الجريمة تتطلب الإتصال بالإنترنت </a:t>
            </a:r>
            <a:r>
              <a:rPr lang="ar-SA" sz="2000" dirty="0">
                <a:solidFill>
                  <a:schemeClr val="tx1"/>
                </a:solidFill>
                <a:latin typeface="Alexandria Medium" pitchFamily="2" charset="-78"/>
                <a:ea typeface="Calibri" panose="020F0502020204030204" pitchFamily="34" charset="0"/>
                <a:cs typeface="Alexandria Medium" pitchFamily="2" charset="-78"/>
              </a:rPr>
              <a:t>ونظام معالجة إلكتروني للبيانات</a:t>
            </a:r>
            <a:r>
              <a:rPr lang="en-US" sz="2000" dirty="0">
                <a:solidFill>
                  <a:schemeClr val="tx1"/>
                </a:solidFill>
                <a:latin typeface="Alexandria Medium" pitchFamily="2" charset="-78"/>
                <a:ea typeface="Calibri" panose="020F0502020204030204" pitchFamily="34" charset="0"/>
                <a:cs typeface="Alexandria Medium" pitchFamily="2" charset="-78"/>
              </a:rPr>
              <a:t>.</a:t>
            </a:r>
            <a:r>
              <a:rPr lang="en-US" sz="2000" b="1" dirty="0">
                <a:solidFill>
                  <a:schemeClr val="tx1"/>
                </a:solidFill>
                <a:latin typeface="Alexandria Medium" pitchFamily="2" charset="-78"/>
                <a:ea typeface="Calibri" panose="020F0502020204030204" pitchFamily="34" charset="0"/>
                <a:cs typeface="Alexandria Medium" pitchFamily="2" charset="-78"/>
              </a:rPr>
              <a:t> </a:t>
            </a:r>
            <a:endParaRPr kumimoji="0" lang="en-US" sz="2000" b="0" i="0" u="none" strike="noStrike" kern="1200" cap="none" spc="0" normalizeH="0" baseline="0" noProof="0" dirty="0">
              <a:ln>
                <a:noFill/>
              </a:ln>
              <a:solidFill>
                <a:schemeClr val="tx1"/>
              </a:solidFill>
              <a:effectLst/>
              <a:uLnTx/>
              <a:uFillTx/>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1356710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309525" y="3249703"/>
            <a:ext cx="3200400" cy="82475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pic>
        <p:nvPicPr>
          <p:cNvPr id="6146" name="Picture 2" descr="cyber crime. getting jobs. Archives - PC Tech Magazine">
            <a:extLst>
              <a:ext uri="{FF2B5EF4-FFF2-40B4-BE49-F238E27FC236}">
                <a16:creationId xmlns:a16="http://schemas.microsoft.com/office/drawing/2014/main" id="{344A0E55-6A7B-4CAC-A2F0-DE332188F84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11324" y="1783978"/>
            <a:ext cx="4575191" cy="35410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299719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5012" y="952845"/>
            <a:ext cx="11269579" cy="548672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IQ" sz="28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المراجع  </a:t>
            </a:r>
            <a:endParaRPr kumimoji="0" lang="en-US" sz="2800" b="1"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28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الكتب: </a:t>
            </a:r>
            <a:endParaRPr kumimoji="0" lang="ar-EG" sz="2800" b="0"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a:p>
            <a:pPr marL="342900" marR="0" lvl="0" indent="-342900" algn="just" rtl="1">
              <a:spcBef>
                <a:spcPts val="0"/>
              </a:spcBef>
              <a:spcAft>
                <a:spcPts val="500"/>
              </a:spcAft>
              <a:buFont typeface="+mj-lt"/>
              <a:buAutoNum type="arabicPeriod"/>
            </a:pPr>
            <a:r>
              <a:rPr lang="ar-IQ" sz="2800" dirty="0">
                <a:solidFill>
                  <a:schemeClr val="tx1"/>
                </a:solidFill>
                <a:latin typeface="Alexandria Medium" pitchFamily="2" charset="-78"/>
                <a:ea typeface="Times New Roman" panose="02020603050405020304" pitchFamily="18" charset="0"/>
                <a:cs typeface="Alexandria Medium" pitchFamily="2" charset="-78"/>
              </a:rPr>
              <a:t>د. أحمد خليفة الملط ، الجرائم المعلوماتية، الطبعة الأولي، دار الفكر الجامعي / الأسكندرية، سنة 2005.   </a:t>
            </a:r>
            <a:endParaRPr lang="en-US" sz="2800" dirty="0">
              <a:solidFill>
                <a:schemeClr val="tx1"/>
              </a:solidFill>
              <a:latin typeface="Alexandria Medium" pitchFamily="2" charset="-78"/>
              <a:ea typeface="Times New Roman" panose="02020603050405020304" pitchFamily="18" charset="0"/>
              <a:cs typeface="Alexandria Medium" pitchFamily="2" charset="-78"/>
            </a:endParaRPr>
          </a:p>
          <a:p>
            <a:pPr marL="342900" marR="0" lvl="0" indent="-342900" algn="just" rtl="1">
              <a:spcBef>
                <a:spcPts val="0"/>
              </a:spcBef>
              <a:spcAft>
                <a:spcPts val="500"/>
              </a:spcAft>
              <a:buFont typeface="+mj-lt"/>
              <a:buAutoNum type="arabicPeriod"/>
            </a:pPr>
            <a:r>
              <a:rPr lang="ar-IQ" sz="2800" dirty="0">
                <a:solidFill>
                  <a:schemeClr val="tx1"/>
                </a:solidFill>
                <a:highlight>
                  <a:srgbClr val="FFFF00"/>
                </a:highlight>
                <a:latin typeface="Alexandria Medium" pitchFamily="2" charset="-78"/>
                <a:ea typeface="Times New Roman" panose="02020603050405020304" pitchFamily="18" charset="0"/>
                <a:cs typeface="Alexandria Medium" pitchFamily="2" charset="-78"/>
              </a:rPr>
              <a:t>د. أحمد حسام طه تمام، الجرائم الناشئة عن إستخدام الحاسب الآلي، الحماية الجنائية للحاسب الآلي، دراسة مقارنة، دار النهضة العربية، 2000م.</a:t>
            </a:r>
            <a:endParaRPr lang="en-US" sz="2800" dirty="0">
              <a:solidFill>
                <a:schemeClr val="tx1"/>
              </a:solidFill>
              <a:latin typeface="Alexandria Medium" pitchFamily="2" charset="-78"/>
              <a:ea typeface="Times New Roman" panose="02020603050405020304" pitchFamily="18" charset="0"/>
              <a:cs typeface="Alexandria Medium" pitchFamily="2" charset="-78"/>
            </a:endParaRPr>
          </a:p>
          <a:p>
            <a:pPr marL="342900" marR="0" lvl="0" indent="-342900" algn="just" rtl="1">
              <a:spcBef>
                <a:spcPts val="0"/>
              </a:spcBef>
              <a:spcAft>
                <a:spcPts val="500"/>
              </a:spcAft>
              <a:buFont typeface="+mj-lt"/>
              <a:buAutoNum type="arabicPeriod"/>
            </a:pPr>
            <a:r>
              <a:rPr lang="ar-IQ" sz="2800" dirty="0">
                <a:solidFill>
                  <a:schemeClr val="tx1"/>
                </a:solidFill>
                <a:latin typeface="Alexandria Medium" pitchFamily="2" charset="-78"/>
                <a:ea typeface="Calibri" panose="020F0502020204030204" pitchFamily="34" charset="0"/>
                <a:cs typeface="Alexandria Medium" pitchFamily="2" charset="-78"/>
              </a:rPr>
              <a:t>د. محمد سامي الشوا : [ ثورة المعلومات وإنعكاستها علي قانون العقوبات ] – دار النهضة العربية – الطبعة الأولي – سنة 1994م.</a:t>
            </a:r>
            <a:endParaRPr lang="en-US" sz="2800" dirty="0">
              <a:solidFill>
                <a:schemeClr val="tx1"/>
              </a:solidFill>
              <a:latin typeface="Alexandria Medium" pitchFamily="2" charset="-78"/>
              <a:ea typeface="Times New Roman" panose="02020603050405020304" pitchFamily="18" charset="0"/>
              <a:cs typeface="Alexandria Medium" pitchFamily="2" charset="-78"/>
            </a:endParaRPr>
          </a:p>
          <a:p>
            <a:pPr marL="342900" marR="0" lvl="0" indent="-342900" algn="just" rtl="1">
              <a:spcBef>
                <a:spcPts val="0"/>
              </a:spcBef>
              <a:spcAft>
                <a:spcPts val="500"/>
              </a:spcAft>
              <a:buFont typeface="+mj-lt"/>
              <a:buAutoNum type="arabicPeriod"/>
            </a:pPr>
            <a:r>
              <a:rPr lang="ar-IQ" sz="2800" dirty="0">
                <a:solidFill>
                  <a:schemeClr val="tx1"/>
                </a:solidFill>
                <a:latin typeface="Alexandria Medium" pitchFamily="2" charset="-78"/>
                <a:ea typeface="Calibri" panose="020F0502020204030204" pitchFamily="34" charset="0"/>
                <a:cs typeface="Alexandria Medium" pitchFamily="2" charset="-78"/>
              </a:rPr>
              <a:t>د. محمد علي العريان : [ الجرائم المعلوماتية ] – الدار الجامعية الجديدة للنشر الإلكتروني – الطبعة الأولي – سنة 2004م.</a:t>
            </a:r>
            <a:endParaRPr lang="en-US" sz="2800" dirty="0">
              <a:solidFill>
                <a:schemeClr val="tx1"/>
              </a:solidFill>
              <a:latin typeface="Alexandria Medium" pitchFamily="2" charset="-78"/>
              <a:ea typeface="Times New Roman" panose="02020603050405020304" pitchFamily="18" charset="0"/>
              <a:cs typeface="Alexandria Medium" pitchFamily="2" charset="-78"/>
            </a:endParaRPr>
          </a:p>
          <a:p>
            <a:pPr marR="0" lvl="0" algn="just" rtl="1">
              <a:spcBef>
                <a:spcPts val="0"/>
              </a:spcBef>
              <a:spcAft>
                <a:spcPts val="500"/>
              </a:spcAft>
            </a:pPr>
            <a:endParaRPr kumimoji="0" lang="ar-EG" sz="2800"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6087473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spcAft>
                <a:spcPts val="500"/>
              </a:spcAft>
              <a:buFont typeface="Symbol" panose="05050102010706020507" pitchFamily="18" charset="2"/>
              <a:buChar char=""/>
              <a:defRPr/>
            </a:pPr>
            <a:r>
              <a:rPr lang="ar-IQ" sz="2400" b="1" dirty="0">
                <a:solidFill>
                  <a:srgbClr val="4472C4"/>
                </a:solidFill>
                <a:latin typeface="Alexandria Medium" pitchFamily="2" charset="-78"/>
                <a:ea typeface="Calibri" panose="020F0502020204030204" pitchFamily="34" charset="0"/>
                <a:cs typeface="Alexandria Medium" pitchFamily="2" charset="-78"/>
              </a:rPr>
              <a:t>ال</a:t>
            </a:r>
            <a:r>
              <a:rPr lang="ar-EG" sz="2400" b="1" dirty="0">
                <a:solidFill>
                  <a:srgbClr val="4472C4"/>
                </a:solidFill>
                <a:latin typeface="Alexandria Medium" pitchFamily="2" charset="-78"/>
                <a:ea typeface="Calibri" panose="020F0502020204030204" pitchFamily="34" charset="0"/>
                <a:cs typeface="Alexandria Medium" pitchFamily="2" charset="-78"/>
              </a:rPr>
              <a:t>رسائل:</a:t>
            </a:r>
            <a:endParaRPr lang="ar-EG" sz="2400" b="1" dirty="0">
              <a:solidFill>
                <a:schemeClr val="tx1"/>
              </a:solidFill>
              <a:latin typeface="Alexandria Medium" pitchFamily="2" charset="-78"/>
              <a:ea typeface="Calibri" panose="020F0502020204030204" pitchFamily="34" charset="0"/>
              <a:cs typeface="Alexandria Medium" pitchFamily="2" charset="-78"/>
            </a:endParaRPr>
          </a:p>
          <a:p>
            <a:pPr lvl="0" algn="just" rtl="1">
              <a:spcAft>
                <a:spcPts val="500"/>
              </a:spcAft>
              <a:defRPr/>
            </a:pPr>
            <a:r>
              <a:rPr lang="ar-EG" sz="2400" dirty="0">
                <a:solidFill>
                  <a:schemeClr val="tx1"/>
                </a:solidFill>
                <a:latin typeface="Alexandria Medium" pitchFamily="2" charset="-78"/>
                <a:ea typeface="Calibri" panose="020F0502020204030204" pitchFamily="34" charset="0"/>
                <a:cs typeface="Alexandria Medium" pitchFamily="2" charset="-78"/>
              </a:rPr>
              <a:t>5. </a:t>
            </a: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د. حمام عبد اللطيف عبد الشافي حنفي معوض، الحماية الجنائية للبرامج والبيانات المعالجة إلكترونيا، دراسة مقارنة، رسالة دكتوراة، كلية الحقوق، جامعة القاهرة، 2017م. </a:t>
            </a:r>
            <a:endPar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endParaRPr>
          </a:p>
          <a:p>
            <a:pPr lvl="0" algn="just" rtl="1">
              <a:spcAft>
                <a:spcPts val="500"/>
              </a:spcAft>
              <a:defRPr/>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6. </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د. محمد خالد ممدوح إبراهيم، الجوانب الموضوعية لجرائم تقنية المعلومات، دراسة مقارنة، رسالة دكتوراة، كلية الحقوق، جامعة القاهرة، 2023م.</a:t>
            </a:r>
            <a:endPar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endParaRPr>
          </a:p>
          <a:p>
            <a:pPr lvl="0" algn="just" rtl="1">
              <a:spcAft>
                <a:spcPts val="500"/>
              </a:spcAft>
              <a:defRPr/>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7.</a:t>
            </a:r>
            <a:r>
              <a:rPr lang="ar-IQ"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محمد صلاح محمد عبد المنعم</a:t>
            </a: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 الجرائم الإلكترونية وتحدياتها – دراسة مقارنة – رسالة دكتوراة – كلية الحقوق- جامعة المنصورة.</a:t>
            </a:r>
          </a:p>
          <a:p>
            <a:pPr lvl="0" algn="just" rtl="1">
              <a:spcAft>
                <a:spcPts val="500"/>
              </a:spcAft>
              <a:defRPr/>
            </a:pPr>
            <a:r>
              <a:rPr lang="ar-EG" sz="2400" dirty="0">
                <a:solidFill>
                  <a:schemeClr val="tx1"/>
                </a:solidFill>
                <a:highlight>
                  <a:srgbClr val="FFFF00"/>
                </a:highlight>
                <a:latin typeface="Alexandria Medium" pitchFamily="2" charset="-78"/>
                <a:ea typeface="Calibri" panose="020F0502020204030204" pitchFamily="34" charset="0"/>
                <a:cs typeface="Alexandria Medium" pitchFamily="2" charset="-78"/>
              </a:rPr>
              <a:t>8. د. محمد عبيد الكعبي، ( الجرائم الناشئة عن الإستخدام غير المشروع لشبكة الإنترنت) ، رسالة ماجستر، كلية الحقوق، جامعة القاهرة، سنة 2004م.</a:t>
            </a:r>
            <a:endParaRPr lang="en-US" sz="2400" dirty="0">
              <a:solidFill>
                <a:schemeClr val="tx1"/>
              </a:solidFill>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0183070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46094"/>
            <a:ext cx="11269579" cy="4455459"/>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32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ال</a:t>
            </a:r>
            <a:r>
              <a:rPr kumimoji="0" lang="ar-EG" sz="32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رسائل:</a:t>
            </a:r>
          </a:p>
          <a:p>
            <a:pPr marR="0" lvl="0" algn="just" rtl="1">
              <a:spcBef>
                <a:spcPts val="0"/>
              </a:spcBef>
              <a:spcAft>
                <a:spcPts val="500"/>
              </a:spcAft>
            </a:pPr>
            <a:r>
              <a:rPr lang="ar-EG" sz="3200" dirty="0">
                <a:solidFill>
                  <a:schemeClr val="tx1"/>
                </a:solidFill>
                <a:latin typeface="Alexandria Medium" pitchFamily="2" charset="-78"/>
                <a:ea typeface="Calibri" panose="020F0502020204030204" pitchFamily="34" charset="0"/>
                <a:cs typeface="Alexandria Medium" pitchFamily="2" charset="-78"/>
              </a:rPr>
              <a:t>9.</a:t>
            </a:r>
            <a:r>
              <a:rPr lang="ar-IQ" sz="3200" dirty="0">
                <a:solidFill>
                  <a:schemeClr val="tx1"/>
                </a:solidFill>
                <a:latin typeface="Alexandria Medium" pitchFamily="2" charset="-78"/>
                <a:ea typeface="Calibri" panose="020F0502020204030204" pitchFamily="34" charset="0"/>
                <a:cs typeface="Alexandria Medium" pitchFamily="2" charset="-78"/>
              </a:rPr>
              <a:t>د. مني فتحي أحمد عبد الكريم : ( الجريمة عبر الشبكة الدولية للمعلومات صورها ومشاكل إثباتها ) – رسالة دكتوراة – كلية الحقوق – جامعة القاهرة – 2008 .</a:t>
            </a:r>
            <a:endParaRPr lang="en-US" sz="3200" dirty="0">
              <a:solidFill>
                <a:schemeClr val="tx1"/>
              </a:solidFill>
              <a:latin typeface="Alexandria Medium" pitchFamily="2" charset="-78"/>
              <a:ea typeface="Times New Roman" panose="02020603050405020304" pitchFamily="18" charset="0"/>
              <a:cs typeface="Alexandria Medium" pitchFamily="2" charset="-78"/>
            </a:endParaRPr>
          </a:p>
          <a:p>
            <a:pPr marR="0" lvl="0" algn="just" rtl="1">
              <a:spcBef>
                <a:spcPts val="0"/>
              </a:spcBef>
              <a:spcAft>
                <a:spcPts val="500"/>
              </a:spcAft>
            </a:pPr>
            <a:r>
              <a:rPr lang="ar-EG" sz="3200" dirty="0">
                <a:solidFill>
                  <a:schemeClr val="tx1"/>
                </a:solidFill>
                <a:latin typeface="Alexandria Medium" pitchFamily="2" charset="-78"/>
                <a:ea typeface="Calibri" panose="020F0502020204030204" pitchFamily="34" charset="0"/>
                <a:cs typeface="Alexandria Medium" pitchFamily="2" charset="-78"/>
              </a:rPr>
              <a:t>10. </a:t>
            </a:r>
            <a:r>
              <a:rPr lang="ar-IQ" sz="3200" dirty="0">
                <a:solidFill>
                  <a:schemeClr val="tx1"/>
                </a:solidFill>
                <a:latin typeface="Alexandria Medium" pitchFamily="2" charset="-78"/>
                <a:ea typeface="Calibri" panose="020F0502020204030204" pitchFamily="34" charset="0"/>
                <a:cs typeface="Alexandria Medium" pitchFamily="2" charset="-78"/>
              </a:rPr>
              <a:t>د. نائلة عادل محمد فريد قورة : [ جرائم الحاسب الإقتصادية] – رسالة دكتوراة – جامعة القاهرة – 2003م. </a:t>
            </a:r>
            <a:endParaRPr lang="en-US" sz="3200" dirty="0">
              <a:solidFill>
                <a:schemeClr val="tx1"/>
              </a:solidFill>
              <a:latin typeface="Alexandria Medium" pitchFamily="2" charset="-78"/>
              <a:ea typeface="Times New Roman" panose="02020603050405020304" pitchFamily="18" charset="0"/>
              <a:cs typeface="Alexandria Medium" pitchFamily="2" charset="-78"/>
            </a:endParaRPr>
          </a:p>
          <a:p>
            <a:pPr marR="0" lvl="0" algn="just" defTabSz="914400" rtl="1" eaLnBrk="1" fontAlgn="auto" latinLnBrk="0" hangingPunct="1">
              <a:lnSpc>
                <a:spcPct val="100000"/>
              </a:lnSpc>
              <a:spcBef>
                <a:spcPts val="0"/>
              </a:spcBef>
              <a:spcAft>
                <a:spcPts val="500"/>
              </a:spcAft>
              <a:buClrTx/>
              <a:buSzTx/>
              <a:tabLst/>
              <a:defRPr/>
            </a:pPr>
            <a:endParaRPr kumimoji="0" lang="ar-EG" sz="32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2911762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15115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40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الدوريات:</a:t>
            </a:r>
            <a:endParaRPr kumimoji="0" lang="ar-EG" sz="4000" b="1" i="0" u="none"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pPr>
            <a:r>
              <a:rPr lang="ar-EG" sz="2800" dirty="0">
                <a:solidFill>
                  <a:schemeClr val="tx1"/>
                </a:solidFill>
                <a:highlight>
                  <a:srgbClr val="FFFF00"/>
                </a:highlight>
                <a:latin typeface="Alexandria Medium" pitchFamily="2" charset="-78"/>
                <a:ea typeface="Calibri" panose="020F0502020204030204" pitchFamily="34" charset="0"/>
                <a:cs typeface="Alexandria Medium" pitchFamily="2" charset="-78"/>
              </a:rPr>
              <a:t>11. </a:t>
            </a:r>
            <a:r>
              <a:rPr lang="ar-IQ" sz="2800" dirty="0">
                <a:solidFill>
                  <a:schemeClr val="tx1"/>
                </a:solidFill>
                <a:highlight>
                  <a:srgbClr val="FFFF00"/>
                </a:highlight>
                <a:latin typeface="Alexandria Medium" pitchFamily="2" charset="-78"/>
                <a:ea typeface="Calibri" panose="020F0502020204030204" pitchFamily="34" charset="0"/>
                <a:cs typeface="Alexandria Medium" pitchFamily="2" charset="-78"/>
              </a:rPr>
              <a:t>د. مخلد إبراهيم الزغبي، فاعلية القوانين والتشريعات العربية في مكافحة الجرائم السيبرانية، المجلة العربية للنشر العلمي، العدد سبعة وثلاثون، تاريخ الإصدار 2 – تشرين الثاني – 2021م.</a:t>
            </a:r>
            <a:endParaRPr lang="ar-EG" dirty="0">
              <a:solidFill>
                <a:schemeClr val="tx1"/>
              </a:solidFill>
              <a:highlight>
                <a:srgbClr val="FFFF00"/>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800"/>
              </a:spcAft>
            </a:pPr>
            <a:r>
              <a:rPr lang="ar-EG" sz="2800" dirty="0">
                <a:solidFill>
                  <a:schemeClr val="tx1"/>
                </a:solidFill>
                <a:highlight>
                  <a:srgbClr val="FFFF00"/>
                </a:highlight>
                <a:latin typeface="Alexandria Medium" pitchFamily="2" charset="-78"/>
                <a:ea typeface="Calibri" panose="020F0502020204030204" pitchFamily="34" charset="0"/>
                <a:cs typeface="Alexandria Medium" pitchFamily="2" charset="-78"/>
              </a:rPr>
              <a:t>12. </a:t>
            </a:r>
            <a:r>
              <a:rPr lang="ar-IQ" sz="2800" dirty="0">
                <a:solidFill>
                  <a:schemeClr val="tx1"/>
                </a:solidFill>
                <a:highlight>
                  <a:srgbClr val="FFFF00"/>
                </a:highlight>
                <a:latin typeface="Alexandria Medium" pitchFamily="2" charset="-78"/>
                <a:ea typeface="Calibri" panose="020F0502020204030204" pitchFamily="34" charset="0"/>
                <a:cs typeface="Alexandria Medium" pitchFamily="2" charset="-78"/>
              </a:rPr>
              <a:t>د. محمد علي سالم، د. حسون عبيد هجيج، الجريمة المعلوماتية، مجلة جامعة بابل للعلوم الإنسانية، المجلد 14، العدد 2، سنة 2007م. </a:t>
            </a:r>
            <a:endParaRPr lang="en-US" dirty="0">
              <a:solidFill>
                <a:schemeClr val="tx1"/>
              </a:solidFill>
              <a:latin typeface="Alexandria Medium" pitchFamily="2" charset="-78"/>
              <a:ea typeface="Calibri" panose="020F0502020204030204" pitchFamily="34" charset="0"/>
              <a:cs typeface="Alexandria Medium" pitchFamily="2" charset="-78"/>
            </a:endParaRPr>
          </a:p>
          <a:p>
            <a:pPr marL="0" marR="0" lvl="0" indent="0" algn="just" defTabSz="914400" rtl="1" eaLnBrk="1" fontAlgn="auto" latinLnBrk="0" hangingPunct="1">
              <a:lnSpc>
                <a:spcPct val="100000"/>
              </a:lnSpc>
              <a:spcBef>
                <a:spcPts val="0"/>
              </a:spcBef>
              <a:spcAft>
                <a:spcPts val="50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4283407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17694" y="1285189"/>
            <a:ext cx="8041341" cy="4462760"/>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6"/>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 - </a:t>
            </a:r>
            <a:r>
              <a:rPr lang="en-US" sz="1600" dirty="0">
                <a:latin typeface="Alexandria Medium" pitchFamily="2" charset="-78"/>
                <a:ea typeface="Times New Roman" panose="02020603050405020304" pitchFamily="18" charset="0"/>
                <a:cs typeface="Alexandria Medium" pitchFamily="2" charset="-78"/>
                <a:hlinkClick r:id="rId7"/>
              </a:rPr>
              <a:t>https://officialdvius.medium.com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4. </a:t>
            </a:r>
            <a:r>
              <a:rPr lang="en-US" sz="1600" dirty="0">
                <a:latin typeface="Alexandria Medium" pitchFamily="2" charset="-78"/>
                <a:ea typeface="Times New Roman" panose="02020603050405020304" pitchFamily="18" charset="0"/>
                <a:cs typeface="Alexandria Medium" pitchFamily="2" charset="-78"/>
                <a:hlinkClick r:id="rId8"/>
              </a:rPr>
              <a:t>https://www.linkedin.com/posts/annemarie-mcavoy-6838a49_outlaw-ai-chatbots-are-making-cybercrime-activity-7095156531561684992-BAzF/</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6. </a:t>
            </a:r>
            <a:r>
              <a:rPr lang="en-US" sz="1600" dirty="0">
                <a:latin typeface="Alexandria Medium" pitchFamily="2" charset="-78"/>
                <a:ea typeface="Times New Roman" panose="02020603050405020304" pitchFamily="18" charset="0"/>
                <a:cs typeface="Alexandria Medium" pitchFamily="2" charset="-78"/>
                <a:hlinkClick r:id="rId9"/>
              </a:rPr>
              <a:t>https://shrishtikapoor01.medium.com/confusion-matrix-in-cyber-crime-850648f71b39</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10: 17 </a:t>
            </a:r>
            <a:r>
              <a:rPr lang="en-US" sz="1600" dirty="0">
                <a:latin typeface="Alexandria Medium" pitchFamily="2" charset="-78"/>
                <a:ea typeface="Times New Roman" panose="02020603050405020304" pitchFamily="18" charset="0"/>
                <a:cs typeface="Alexandria Medium" pitchFamily="2" charset="-78"/>
                <a:hlinkClick r:id="rId10"/>
              </a:rPr>
              <a:t>https://www.freepik.com/premium-vector/concept-spamming-mailbox-cyber-crime-hacker-attack-cheater-face-mask-making-spam-mailing-criminal-typing-text-laptop-office-cartoon-outline-linear-flat-vector-illustration_31523340.htm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18:22 </a:t>
            </a:r>
            <a:r>
              <a:rPr lang="en-US" sz="1600" dirty="0">
                <a:latin typeface="Alexandria Medium" pitchFamily="2" charset="-78"/>
                <a:ea typeface="Times New Roman" panose="02020603050405020304" pitchFamily="18" charset="0"/>
                <a:cs typeface="Alexandria Medium" pitchFamily="2" charset="-78"/>
                <a:hlinkClick r:id="rId11"/>
              </a:rPr>
              <a:t>https://news.fordham.edu/university-news/hack-right-how-to-deter-first-offenders-away-from-cybercrime/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23: 31 </a:t>
            </a:r>
            <a:r>
              <a:rPr lang="en-US" sz="1600" dirty="0">
                <a:latin typeface="Alexandria Medium" pitchFamily="2" charset="-78"/>
                <a:ea typeface="Times New Roman" panose="02020603050405020304" pitchFamily="18" charset="0"/>
                <a:cs typeface="Alexandria Medium" pitchFamily="2" charset="-78"/>
                <a:hlinkClick r:id="rId12"/>
              </a:rPr>
              <a:t>https://www.zeebiz.com/india/news-financial-frauds-accounted-for-over-75-cyber-crimes-since-2020-study-254656</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32:33. </a:t>
            </a:r>
            <a:r>
              <a:rPr lang="en-US" sz="1600" dirty="0">
                <a:latin typeface="Alexandria Medium" pitchFamily="2" charset="-78"/>
                <a:ea typeface="Times New Roman" panose="02020603050405020304" pitchFamily="18" charset="0"/>
                <a:cs typeface="Alexandria Medium" pitchFamily="2" charset="-78"/>
                <a:hlinkClick r:id="rId13"/>
              </a:rPr>
              <a:t>https://www.aegis.com.my/cybercrime-effects-how-to-protect-yourself-against-it/</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34. </a:t>
            </a:r>
            <a:r>
              <a:rPr lang="en-US" sz="1600" dirty="0">
                <a:latin typeface="Alexandria Medium" pitchFamily="2" charset="-78"/>
                <a:ea typeface="Times New Roman" panose="02020603050405020304" pitchFamily="18" charset="0"/>
                <a:cs typeface="Alexandria Medium" pitchFamily="2" charset="-78"/>
                <a:hlinkClick r:id="rId14"/>
              </a:rPr>
              <a:t>https://pctechmag.com/topics/cyber-crime-getting-jobs/</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39</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6956612" y="968188"/>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pic>
        <p:nvPicPr>
          <p:cNvPr id="7" name="Audio 6">
            <a:hlinkClick r:id="" action="ppaction://media"/>
            <a:extLst>
              <a:ext uri="{FF2B5EF4-FFF2-40B4-BE49-F238E27FC236}">
                <a16:creationId xmlns:a16="http://schemas.microsoft.com/office/drawing/2014/main" id="{DFA24DA0-5A88-4E75-958B-050CC4A95F60}"/>
              </a:ext>
            </a:extLst>
          </p:cNvPr>
          <p:cNvPicPr>
            <a:picLocks noChangeAspect="1"/>
          </p:cNvPicPr>
          <p:nvPr>
            <a:audioFile r:link="rId3"/>
            <p:extLst>
              <p:ext uri="{DAA4B4D4-6D71-4841-9C94-3DE7FCFB9230}">
                <p14:media xmlns:p14="http://schemas.microsoft.com/office/powerpoint/2010/main" r:embed="rId2"/>
              </p:ext>
            </p:extLst>
          </p:nvPr>
        </p:nvPicPr>
        <p:blipFill>
          <a:blip r:embed="rId15"/>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48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912667E-F975-47F1-94CE-AC5EA9A4A5AB}"/>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990165" y="1347944"/>
            <a:ext cx="9036423"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796987" y="2479344"/>
            <a:ext cx="7879977" cy="170717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تم بحمد الله </a:t>
            </a:r>
            <a:endParaRPr lang="ar-EG" sz="24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الإنتهاء من شرح المحاضرة ا</a:t>
            </a:r>
            <a:r>
              <a:rPr lang="ar-EG" sz="2400" b="1" dirty="0">
                <a:solidFill>
                  <a:srgbClr val="FF0000"/>
                </a:solidFill>
                <a:latin typeface="Calibri" panose="020F0502020204030204" pitchFamily="34" charset="0"/>
                <a:ea typeface="Calibri" panose="020F0502020204030204" pitchFamily="34" charset="0"/>
              </a:rPr>
              <a:t>لسابعة</a:t>
            </a:r>
            <a:endParaRPr lang="en-US" sz="2400" dirty="0">
              <a:latin typeface="Calibri" panose="020F0502020204030204" pitchFamily="34" charset="0"/>
              <a:ea typeface="Calibri" panose="020F0502020204030204" pitchFamily="34" charset="0"/>
            </a:endParaRPr>
          </a:p>
          <a:p>
            <a:pPr algn="ctr"/>
            <a:r>
              <a:rPr lang="ar-SA"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3" name="Slide Number Placeholder 2">
            <a:extLst>
              <a:ext uri="{FF2B5EF4-FFF2-40B4-BE49-F238E27FC236}">
                <a16:creationId xmlns:a16="http://schemas.microsoft.com/office/drawing/2014/main" id="{B62BC976-04DD-4D82-9A24-479AED54F507}"/>
              </a:ext>
            </a:extLst>
          </p:cNvPr>
          <p:cNvSpPr>
            <a:spLocks noGrp="1"/>
          </p:cNvSpPr>
          <p:nvPr>
            <p:ph type="sldNum" sz="quarter" idx="12"/>
          </p:nvPr>
        </p:nvSpPr>
        <p:spPr/>
        <p:txBody>
          <a:bodyPr/>
          <a:lstStyle/>
          <a:p>
            <a:fld id="{F7542ADD-394E-41F3-B704-951748884AEE}" type="slidenum">
              <a:rPr lang="en-US" smtClean="0"/>
              <a:t>40</a:t>
            </a:fld>
            <a:endParaRPr lang="en-US"/>
          </a:p>
        </p:txBody>
      </p:sp>
      <p:pic>
        <p:nvPicPr>
          <p:cNvPr id="8" name="Audio 1">
            <a:hlinkClick r:id="" action="ppaction://media"/>
            <a:extLst>
              <a:ext uri="{FF2B5EF4-FFF2-40B4-BE49-F238E27FC236}">
                <a16:creationId xmlns:a16="http://schemas.microsoft.com/office/drawing/2014/main" id="{FA391C3E-BF8B-45F4-B2B4-A6E856AFEA2A}"/>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8519367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9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12" name="Audio 3">
            <a:hlinkClick r:id="" action="ppaction://media"/>
            <a:extLst>
              <a:ext uri="{FF2B5EF4-FFF2-40B4-BE49-F238E27FC236}">
                <a16:creationId xmlns:a16="http://schemas.microsoft.com/office/drawing/2014/main" id="{70E5074B-3E44-4144-A72D-769180D15E6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52238" y="6218238"/>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542"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C2DFA7-4C9A-434E-8833-E044B7A57540}">
  <ds:schemaRefs>
    <ds:schemaRef ds:uri="http://schemas.microsoft.com/sharepoint/v3/contenttype/forms"/>
  </ds:schemaRefs>
</ds:datastoreItem>
</file>

<file path=customXml/itemProps2.xml><?xml version="1.0" encoding="utf-8"?>
<ds:datastoreItem xmlns:ds="http://schemas.openxmlformats.org/officeDocument/2006/customXml" ds:itemID="{555349C5-5187-4BA8-9ACC-B475B31DD1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7FCE51E-FB26-4FB1-BB84-0098543370B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3404</TotalTime>
  <Words>1528</Words>
  <Application>Microsoft Office PowerPoint</Application>
  <PresentationFormat>Widescreen</PresentationFormat>
  <Paragraphs>290</Paragraphs>
  <Slides>41</Slides>
  <Notes>40</Notes>
  <HiddenSlides>0</HiddenSlides>
  <MMClips>3</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676</cp:revision>
  <dcterms:created xsi:type="dcterms:W3CDTF">2023-04-29T09:08:00Z</dcterms:created>
  <dcterms:modified xsi:type="dcterms:W3CDTF">2024-03-16T17:39:30Z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