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3"/>
  </p:notesMasterIdLst>
  <p:sldIdLst>
    <p:sldId id="480" r:id="rId2"/>
    <p:sldId id="303" r:id="rId3"/>
    <p:sldId id="313" r:id="rId4"/>
    <p:sldId id="276" r:id="rId5"/>
    <p:sldId id="701" r:id="rId6"/>
    <p:sldId id="702" r:id="rId7"/>
    <p:sldId id="752" r:id="rId8"/>
    <p:sldId id="753" r:id="rId9"/>
    <p:sldId id="740" r:id="rId10"/>
    <p:sldId id="741" r:id="rId11"/>
    <p:sldId id="742" r:id="rId12"/>
    <p:sldId id="743" r:id="rId13"/>
    <p:sldId id="744" r:id="rId14"/>
    <p:sldId id="745" r:id="rId15"/>
    <p:sldId id="746" r:id="rId16"/>
    <p:sldId id="747" r:id="rId17"/>
    <p:sldId id="748" r:id="rId18"/>
    <p:sldId id="749" r:id="rId19"/>
    <p:sldId id="750" r:id="rId20"/>
    <p:sldId id="751" r:id="rId21"/>
    <p:sldId id="349" r:id="rId2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313"/>
            <p14:sldId id="276"/>
            <p14:sldId id="701"/>
            <p14:sldId id="702"/>
            <p14:sldId id="752"/>
            <p14:sldId id="753"/>
            <p14:sldId id="740"/>
            <p14:sldId id="741"/>
            <p14:sldId id="742"/>
            <p14:sldId id="743"/>
            <p14:sldId id="744"/>
            <p14:sldId id="745"/>
            <p14:sldId id="746"/>
            <p14:sldId id="747"/>
            <p14:sldId id="748"/>
            <p14:sldId id="749"/>
            <p14:sldId id="750"/>
            <p14:sldId id="751"/>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85" d="100"/>
          <a:sy n="85" d="100"/>
        </p:scale>
        <p:origin x="744" y="60"/>
      </p:cViewPr>
      <p:guideLst/>
    </p:cSldViewPr>
  </p:slideViewPr>
  <p:notesTextViewPr>
    <p:cViewPr>
      <p:scale>
        <a:sx n="1" d="1"/>
        <a:sy n="1" d="1"/>
      </p:scale>
      <p:origin x="0" y="0"/>
    </p:cViewPr>
  </p:notesTextViewPr>
  <p:sorterViewPr>
    <p:cViewPr varScale="1">
      <p:scale>
        <a:sx n="100" d="100"/>
        <a:sy n="100" d="100"/>
      </p:scale>
      <p:origin x="0" y="-1398"/>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1/8/2024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312923201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57034321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72291261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1/8/2024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1/8/2024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1/8/2024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1/8/2024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1/8/2024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1/8/2024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1/8/2024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1/8/2024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1/8/2024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1/8/2024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1/8/2024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3968993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1/8/2024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5" r:id="rId14"/>
    <p:sldLayoutId id="2147483666" r:id="rId15"/>
    <p:sldLayoutId id="2147483667" r:id="rId16"/>
    <p:sldLayoutId id="2147483668"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5.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1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6.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9.jpg"/><Relationship Id="rId1" Type="http://schemas.openxmlformats.org/officeDocument/2006/relationships/slideLayout" Target="../slideLayouts/slideLayout17.xml"/></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9.jpg"/><Relationship Id="rId1" Type="http://schemas.openxmlformats.org/officeDocument/2006/relationships/slideLayout" Target="../slideLayouts/slideLayout17.xml"/></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9.jpg"/><Relationship Id="rId1" Type="http://schemas.openxmlformats.org/officeDocument/2006/relationships/slideLayout" Target="../slideLayouts/slideLayout17.xml"/></Relationships>
</file>

<file path=ppt/slides/_rels/slide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9.jpg"/><Relationship Id="rId1" Type="http://schemas.openxmlformats.org/officeDocument/2006/relationships/slideLayout" Target="../slideLayouts/slideLayout17.xml"/></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9.jpg"/><Relationship Id="rId1" Type="http://schemas.openxmlformats.org/officeDocument/2006/relationships/slideLayout" Target="../slideLayouts/slideLayout17.xml"/></Relationships>
</file>

<file path=ppt/slides/_rels/slide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9.jpg"/><Relationship Id="rId1" Type="http://schemas.openxmlformats.org/officeDocument/2006/relationships/slideLayout" Target="../slideLayouts/slideLayout17.xml"/></Relationships>
</file>

<file path=ppt/slides/_rels/slide1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9.jpg"/><Relationship Id="rId1" Type="http://schemas.openxmlformats.org/officeDocument/2006/relationships/slideLayout" Target="../slideLayouts/slideLayout17.xml"/></Relationships>
</file>

<file path=ppt/slides/_rels/slide1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9.jpg"/><Relationship Id="rId1" Type="http://schemas.openxmlformats.org/officeDocument/2006/relationships/slideLayout" Target="../slideLayouts/slideLayout17.xml"/></Relationships>
</file>

<file path=ppt/slides/_rels/slide1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9.jpg"/><Relationship Id="rId1" Type="http://schemas.openxmlformats.org/officeDocument/2006/relationships/slideLayout" Target="../slideLayouts/slideLayout17.xml"/></Relationships>
</file>

<file path=ppt/slides/_rels/slide2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9.jpg"/><Relationship Id="rId1" Type="http://schemas.openxmlformats.org/officeDocument/2006/relationships/slideLayout" Target="../slideLayouts/slideLayout17.xml"/></Relationships>
</file>

<file path=ppt/slides/_rels/slide21.xml.rels><?xml version="1.0" encoding="UTF-8" standalone="yes"?>
<Relationships xmlns="http://schemas.openxmlformats.org/package/2006/relationships"><Relationship Id="rId3" Type="http://schemas.openxmlformats.org/officeDocument/2006/relationships/image" Target="../media/image11.png"/><Relationship Id="rId7" Type="http://schemas.openxmlformats.org/officeDocument/2006/relationships/image" Target="../media/image7.svg"/><Relationship Id="rId2" Type="http://schemas.openxmlformats.org/officeDocument/2006/relationships/image" Target="../media/image10.jpeg"/><Relationship Id="rId1" Type="http://schemas.openxmlformats.org/officeDocument/2006/relationships/slideLayout" Target="../slideLayouts/slideLayout16.xml"/><Relationship Id="rId6" Type="http://schemas.openxmlformats.org/officeDocument/2006/relationships/image" Target="../media/image6.png"/><Relationship Id="rId5" Type="http://schemas.openxmlformats.org/officeDocument/2006/relationships/image" Target="../media/image3.png"/><Relationship Id="rId4"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Alfaisal Hasan</a:t>
            </a:r>
          </a:p>
        </p:txBody>
      </p:sp>
      <p:sp>
        <p:nvSpPr>
          <p:cNvPr id="31" name="TextBox 30">
            <a:extLst>
              <a:ext uri="{FF2B5EF4-FFF2-40B4-BE49-F238E27FC236}">
                <a16:creationId xmlns:a16="http://schemas.microsoft.com/office/drawing/2014/main" id="{16E4CC76-2D0D-6204-3FBC-B0856D8E8836}"/>
              </a:ext>
            </a:extLst>
          </p:cNvPr>
          <p:cNvSpPr txBox="1"/>
          <p:nvPr/>
        </p:nvSpPr>
        <p:spPr>
          <a:xfrm>
            <a:off x="119501" y="2314928"/>
            <a:ext cx="5708935" cy="707886"/>
          </a:xfrm>
          <a:prstGeom prst="rect">
            <a:avLst/>
          </a:prstGeom>
          <a:noFill/>
        </p:spPr>
        <p:txBody>
          <a:bodyPr wrap="none" rtlCol="0">
            <a:spAutoFit/>
          </a:bodyPr>
          <a:lstStyle/>
          <a:p>
            <a:r>
              <a:rPr lang="en-US" sz="4000" b="1" dirty="0" smtClean="0">
                <a:solidFill>
                  <a:srgbClr val="00B0F0"/>
                </a:solidFill>
                <a:latin typeface="Times New Roman" panose="02020603050405020304" pitchFamily="18" charset="0"/>
                <a:cs typeface="Times New Roman" panose="02020603050405020304" pitchFamily="18" charset="0"/>
              </a:rPr>
              <a:t>Probability and Statistics</a:t>
            </a:r>
            <a:endParaRPr lang="en-US" sz="4000" b="1" dirty="0">
              <a:solidFill>
                <a:srgbClr val="00B0F0"/>
              </a:solidFill>
              <a:latin typeface="Times New Roman" panose="02020603050405020304" pitchFamily="18" charset="0"/>
              <a:cs typeface="Times New Roman" panose="02020603050405020304" pitchFamily="18" charset="0"/>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194617" y="6015708"/>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smtClean="0">
                <a:solidFill>
                  <a:schemeClr val="bg1"/>
                </a:solidFill>
                <a:latin typeface="Times New Roman" panose="02020603050405020304" pitchFamily="18" charset="0"/>
                <a:cs typeface="Times New Roman" panose="02020603050405020304" pitchFamily="18" charset="0"/>
              </a:rPr>
              <a:t>Orientation Lecture </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2741456" cy="707886"/>
          </a:xfrm>
          <a:prstGeom prst="rect">
            <a:avLst/>
          </a:prstGeom>
          <a:noFill/>
        </p:spPr>
        <p:txBody>
          <a:bodyPr wrap="none" rtlCol="0">
            <a:spAutoFit/>
          </a:bodyPr>
          <a:lstStyle/>
          <a:p>
            <a:r>
              <a:rPr lang="en-US" sz="2000" dirty="0" smtClean="0">
                <a:latin typeface="Times New Roman" panose="02020603050405020304" pitchFamily="18" charset="0"/>
                <a:cs typeface="Times New Roman" panose="02020603050405020304" pitchFamily="18" charset="0"/>
              </a:rPr>
              <a:t>STA 201</a:t>
            </a:r>
            <a:endParaRPr lang="en-US" sz="2000" dirty="0">
              <a:latin typeface="Times New Roman" panose="02020603050405020304" pitchFamily="18" charset="0"/>
              <a:cs typeface="Times New Roman" panose="02020603050405020304" pitchFamily="18" charset="0"/>
            </a:endParaRPr>
          </a:p>
          <a:p>
            <a:r>
              <a:rPr lang="en-US" sz="2000" dirty="0" smtClean="0">
                <a:latin typeface="Times New Roman" panose="02020603050405020304" pitchFamily="18" charset="0"/>
                <a:cs typeface="Times New Roman" panose="02020603050405020304" pitchFamily="18" charset="0"/>
              </a:rPr>
              <a:t>Probability and Statistics</a:t>
            </a:r>
            <a:endParaRPr lang="en-US" sz="2000" dirty="0">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cstate="hq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5934133" y="2810134"/>
            <a:ext cx="6257867" cy="769441"/>
          </a:xfrm>
          <a:prstGeom prst="rect">
            <a:avLst/>
          </a:prstGeom>
          <a:noFill/>
        </p:spPr>
        <p:txBody>
          <a:bodyPr wrap="none" rtlCol="0">
            <a:spAutoFit/>
          </a:bodyPr>
          <a:lstStyle/>
          <a:p>
            <a:r>
              <a:rPr lang="en-US" sz="4400" b="1" dirty="0" smtClean="0">
                <a:solidFill>
                  <a:srgbClr val="00B0F0"/>
                </a:solidFill>
                <a:latin typeface="Times New Roman" panose="02020603050405020304" pitchFamily="18" charset="0"/>
                <a:cs typeface="Times New Roman" panose="02020603050405020304" pitchFamily="18" charset="0"/>
              </a:rPr>
              <a:t>Probability and Statistics</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smtClean="0">
                <a:solidFill>
                  <a:schemeClr val="tx1"/>
                </a:solidFill>
                <a:latin typeface="Times New Roman" panose="02020603050405020304" pitchFamily="18" charset="0"/>
                <a:cs typeface="Times New Roman" panose="02020603050405020304" pitchFamily="18" charset="0"/>
              </a:rPr>
              <a:t>Orientation Lecture </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2741456" cy="707886"/>
          </a:xfrm>
          <a:prstGeom prst="rect">
            <a:avLst/>
          </a:prstGeom>
          <a:noFill/>
        </p:spPr>
        <p:txBody>
          <a:bodyPr wrap="none" rtlCol="0">
            <a:spAutoFit/>
          </a:bodyPr>
          <a:lstStyle/>
          <a:p>
            <a:r>
              <a:rPr lang="en-US" sz="2000" dirty="0" smtClean="0">
                <a:latin typeface="Times New Roman" panose="02020603050405020304" pitchFamily="18" charset="0"/>
                <a:cs typeface="Times New Roman" panose="02020603050405020304" pitchFamily="18" charset="0"/>
              </a:rPr>
              <a:t>STA 201</a:t>
            </a:r>
            <a:endParaRPr lang="en-US" sz="2000" dirty="0">
              <a:latin typeface="Times New Roman" panose="02020603050405020304" pitchFamily="18" charset="0"/>
              <a:cs typeface="Times New Roman" panose="02020603050405020304" pitchFamily="18" charset="0"/>
            </a:endParaRPr>
          </a:p>
          <a:p>
            <a:r>
              <a:rPr lang="en-US" sz="2000" dirty="0" smtClean="0">
                <a:latin typeface="Times New Roman" panose="02020603050405020304" pitchFamily="18" charset="0"/>
                <a:cs typeface="Times New Roman" panose="02020603050405020304" pitchFamily="18" charset="0"/>
              </a:rPr>
              <a:t>Probability and Statistics</a:t>
            </a:r>
            <a:endParaRPr lang="en-US" sz="2000" dirty="0">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t>
            </a:r>
            <a:r>
              <a:rPr lang="en-US" sz="2800" b="1" dirty="0" smtClean="0">
                <a:solidFill>
                  <a:srgbClr val="00B0F0"/>
                </a:solidFill>
                <a:latin typeface="Times New Roman" panose="02020603050405020304" pitchFamily="18" charset="0"/>
                <a:cs typeface="Times New Roman" panose="02020603050405020304" pitchFamily="18" charset="0"/>
              </a:rPr>
              <a:t>Alfaisal Hasan</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313679" y="372325"/>
            <a:ext cx="2457656" cy="670874"/>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7"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411389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Topics</a:t>
            </a: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1" name="TextBox 10">
            <a:extLst>
              <a:ext uri="{FF2B5EF4-FFF2-40B4-BE49-F238E27FC236}">
                <a16:creationId xmlns:a16="http://schemas.microsoft.com/office/drawing/2014/main" id="{4527402C-3F97-690D-9C20-A459E375AEB7}"/>
              </a:ext>
            </a:extLst>
          </p:cNvPr>
          <p:cNvSpPr txBox="1"/>
          <p:nvPr/>
        </p:nvSpPr>
        <p:spPr>
          <a:xfrm>
            <a:off x="3598250" y="2495028"/>
            <a:ext cx="8417320" cy="3416320"/>
          </a:xfrm>
          <a:prstGeom prst="rect">
            <a:avLst/>
          </a:prstGeom>
          <a:noFill/>
        </p:spPr>
        <p:txBody>
          <a:bodyPr wrap="square" rtlCol="0">
            <a:spAutoFit/>
          </a:bodyPr>
          <a:lstStyle/>
          <a:p>
            <a:pPr marL="285750" lvl="0" indent="-285750">
              <a:buFont typeface="Arial" panose="020B0604020202020204" pitchFamily="34" charset="0"/>
              <a:buChar char="•"/>
            </a:pPr>
            <a:r>
              <a:rPr lang="en-US" dirty="0" smtClean="0">
                <a:latin typeface="Times New Roman" panose="02020603050405020304" pitchFamily="18" charset="0"/>
                <a:cs typeface="Times New Roman" panose="02020603050405020304" pitchFamily="18" charset="0"/>
              </a:rPr>
              <a:t> </a:t>
            </a:r>
            <a:r>
              <a:rPr lang="en-US" dirty="0"/>
              <a:t>Chapter 1: Introduction To Statistics</a:t>
            </a:r>
          </a:p>
          <a:p>
            <a:pPr marL="285750" lvl="0" indent="-285750">
              <a:buFont typeface="Arial" panose="020B0604020202020204" pitchFamily="34" charset="0"/>
              <a:buChar char="•"/>
            </a:pPr>
            <a:r>
              <a:rPr lang="en-US" dirty="0"/>
              <a:t>Chapter 2: Descriptive Statistics</a:t>
            </a:r>
          </a:p>
          <a:p>
            <a:pPr marL="285750" lvl="0" indent="-285750">
              <a:buFont typeface="Arial" panose="020B0604020202020204" pitchFamily="34" charset="0"/>
              <a:buChar char="•"/>
            </a:pPr>
            <a:r>
              <a:rPr lang="en-US" dirty="0"/>
              <a:t>Chapter 3: Probability</a:t>
            </a:r>
          </a:p>
          <a:p>
            <a:pPr marL="285750" lvl="0" indent="-285750">
              <a:buFont typeface="Arial" panose="020B0604020202020204" pitchFamily="34" charset="0"/>
              <a:buChar char="•"/>
            </a:pPr>
            <a:r>
              <a:rPr lang="en-US" dirty="0"/>
              <a:t>Chapter 4: Discrete Probability Distributions</a:t>
            </a:r>
          </a:p>
          <a:p>
            <a:pPr marL="285750" lvl="0" indent="-285750">
              <a:buFont typeface="Arial" panose="020B0604020202020204" pitchFamily="34" charset="0"/>
              <a:buChar char="•"/>
            </a:pPr>
            <a:r>
              <a:rPr lang="en-US" dirty="0"/>
              <a:t>Chapter 5: Normal Probability Distributions</a:t>
            </a:r>
          </a:p>
          <a:p>
            <a:pPr marL="285750" lvl="0" indent="-285750">
              <a:buFont typeface="Arial" panose="020B0604020202020204" pitchFamily="34" charset="0"/>
              <a:buChar char="•"/>
            </a:pPr>
            <a:r>
              <a:rPr lang="en-US" dirty="0"/>
              <a:t>Chapter 6: Confidence Intervals</a:t>
            </a:r>
          </a:p>
          <a:p>
            <a:pPr marL="285750" lvl="0" indent="-285750">
              <a:buFont typeface="Arial" panose="020B0604020202020204" pitchFamily="34" charset="0"/>
              <a:buChar char="•"/>
            </a:pPr>
            <a:r>
              <a:rPr lang="en-US" dirty="0"/>
              <a:t>Chapter 7: Hypothesis Testing with One Sample</a:t>
            </a:r>
          </a:p>
          <a:p>
            <a:pPr marL="285750" lvl="0" indent="-285750">
              <a:buFont typeface="Arial" panose="020B0604020202020204" pitchFamily="34" charset="0"/>
              <a:buChar char="•"/>
            </a:pPr>
            <a:r>
              <a:rPr lang="en-US" dirty="0"/>
              <a:t>Chapter 8: Hypothesis Testing with Two Samples</a:t>
            </a:r>
          </a:p>
          <a:p>
            <a:pPr marL="285750" lvl="0" indent="-285750">
              <a:buFont typeface="Arial" panose="020B0604020202020204" pitchFamily="34" charset="0"/>
              <a:buChar char="•"/>
            </a:pPr>
            <a:r>
              <a:rPr lang="en-US" dirty="0"/>
              <a:t>Chapter 9: Correlation And Regression</a:t>
            </a:r>
          </a:p>
          <a:p>
            <a:pPr marL="285750" lvl="0" indent="-285750">
              <a:buFont typeface="Arial" panose="020B0604020202020204" pitchFamily="34" charset="0"/>
              <a:buChar char="•"/>
            </a:pPr>
            <a:r>
              <a:rPr lang="en-US" dirty="0"/>
              <a:t>Chapter 10: Chi-Square Tests and The </a:t>
            </a:r>
            <a:r>
              <a:rPr lang="en-US" i="1" dirty="0"/>
              <a:t>F</a:t>
            </a:r>
            <a:r>
              <a:rPr lang="en-US" dirty="0"/>
              <a:t>-Distribution</a:t>
            </a:r>
          </a:p>
          <a:p>
            <a:endParaRPr lang="en-US" dirty="0">
              <a:solidFill>
                <a:schemeClr val="bg1"/>
              </a:solidFill>
              <a:latin typeface="Times New Roman" panose="02020603050405020304" pitchFamily="18" charset="0"/>
              <a:cs typeface="Times New Roman" panose="02020603050405020304" pitchFamily="18" charset="0"/>
            </a:endParaRPr>
          </a:p>
          <a:p>
            <a:endParaRPr lang="en-US"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694081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1490133" y="975974"/>
            <a:ext cx="4526843" cy="954107"/>
          </a:xfrm>
          <a:prstGeom prst="rect">
            <a:avLst/>
          </a:prstGeom>
          <a:noFill/>
        </p:spPr>
        <p:txBody>
          <a:bodyPr wrap="square" rtlCol="0">
            <a:spAutoFit/>
          </a:bodyPr>
          <a:lstStyle/>
          <a:p>
            <a:pPr algn="ctr"/>
            <a:r>
              <a:rPr lang="en-US" sz="2800" b="1" dirty="0" smtClean="0">
                <a:latin typeface="Times New Roman" panose="02020603050405020304" pitchFamily="18" charset="0"/>
                <a:cs typeface="Times New Roman" panose="02020603050405020304" pitchFamily="18" charset="0"/>
              </a:rPr>
              <a:t>Assessment </a:t>
            </a:r>
            <a:r>
              <a:rPr lang="en-US" sz="2800" b="1" dirty="0">
                <a:latin typeface="Times New Roman" panose="02020603050405020304" pitchFamily="18" charset="0"/>
                <a:cs typeface="Times New Roman" panose="02020603050405020304" pitchFamily="18" charset="0"/>
              </a:rPr>
              <a:t>Method</a:t>
            </a:r>
          </a:p>
          <a:p>
            <a:pPr algn="ctr"/>
            <a:endParaRPr lang="en-US" altLang="en-US" sz="2800" b="1" dirty="0">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050976E4-0CF2-BA00-34CA-2F9419409B9E}"/>
              </a:ext>
            </a:extLst>
          </p:cNvPr>
          <p:cNvSpPr txBox="1"/>
          <p:nvPr/>
        </p:nvSpPr>
        <p:spPr>
          <a:xfrm>
            <a:off x="911577" y="2053177"/>
            <a:ext cx="10541000" cy="3693319"/>
          </a:xfrm>
          <a:prstGeom prst="rect">
            <a:avLst/>
          </a:prstGeom>
          <a:noFill/>
        </p:spPr>
        <p:txBody>
          <a:bodyPr wrap="square" rtlCol="0">
            <a:spAutoFit/>
          </a:bodyPr>
          <a:lstStyle/>
          <a:p>
            <a:pPr marL="285750" lvl="0" indent="-285750">
              <a:lnSpc>
                <a:spcPct val="200000"/>
              </a:lnSpc>
              <a:buFont typeface="Arial" panose="020B0604020202020204" pitchFamily="34" charset="0"/>
              <a:buChar char="•"/>
            </a:pPr>
            <a:r>
              <a:rPr lang="en-US" dirty="0"/>
              <a:t>Short Exam</a:t>
            </a:r>
          </a:p>
          <a:p>
            <a:pPr marL="285750" lvl="0" indent="-285750">
              <a:lnSpc>
                <a:spcPct val="200000"/>
              </a:lnSpc>
              <a:buFont typeface="Arial" panose="020B0604020202020204" pitchFamily="34" charset="0"/>
              <a:buChar char="•"/>
            </a:pPr>
            <a:r>
              <a:rPr lang="en-US" dirty="0"/>
              <a:t>80% marks</a:t>
            </a:r>
          </a:p>
          <a:p>
            <a:pPr marL="285750" lvl="0" indent="-285750">
              <a:lnSpc>
                <a:spcPct val="200000"/>
              </a:lnSpc>
              <a:buFont typeface="Arial" panose="020B0604020202020204" pitchFamily="34" charset="0"/>
              <a:buChar char="•"/>
            </a:pPr>
            <a:r>
              <a:rPr lang="en-US" dirty="0"/>
              <a:t>Count of short Exam 10 (weekly)</a:t>
            </a:r>
          </a:p>
          <a:p>
            <a:pPr marL="285750" lvl="0" indent="-285750">
              <a:lnSpc>
                <a:spcPct val="200000"/>
              </a:lnSpc>
              <a:buFont typeface="Arial" panose="020B0604020202020204" pitchFamily="34" charset="0"/>
              <a:buChar char="•"/>
            </a:pPr>
            <a:r>
              <a:rPr lang="en-US" dirty="0"/>
              <a:t>8 marks for each short exam</a:t>
            </a:r>
          </a:p>
          <a:p>
            <a:pPr marL="285750" lvl="0" indent="-285750">
              <a:lnSpc>
                <a:spcPct val="200000"/>
              </a:lnSpc>
              <a:buFont typeface="Arial" panose="020B0604020202020204" pitchFamily="34" charset="0"/>
              <a:buChar char="•"/>
            </a:pPr>
            <a:r>
              <a:rPr lang="en-US" dirty="0"/>
              <a:t>20% Final examination</a:t>
            </a:r>
          </a:p>
          <a:p>
            <a:endParaRPr lang="en-US" dirty="0">
              <a:solidFill>
                <a:srgbClr val="2D3956"/>
              </a:solidFill>
              <a:latin typeface="Times New Roman" panose="02020603050405020304" pitchFamily="18" charset="0"/>
              <a:cs typeface="Times New Roman" panose="02020603050405020304" pitchFamily="18" charset="0"/>
            </a:endParaRPr>
          </a:p>
          <a:p>
            <a:endParaRPr lang="en-US" dirty="0">
              <a:solidFill>
                <a:srgbClr val="2D3956"/>
              </a:solidFill>
              <a:latin typeface="Times New Roman" panose="02020603050405020304" pitchFamily="18" charset="0"/>
              <a:cs typeface="Times New Roman" panose="02020603050405020304" pitchFamily="18" charset="0"/>
            </a:endParaRPr>
          </a:p>
          <a:p>
            <a:endParaRPr lang="en-US" dirty="0">
              <a:solidFill>
                <a:srgbClr val="2D3956"/>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F9A80F9F-74DB-1D57-04E8-E20E92A09B0A}"/>
              </a:ext>
            </a:extLst>
          </p:cNvPr>
          <p:cNvSpPr txBox="1"/>
          <p:nvPr/>
        </p:nvSpPr>
        <p:spPr>
          <a:xfrm>
            <a:off x="2377684" y="1121211"/>
            <a:ext cx="3902032" cy="523220"/>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Required Textbook</a:t>
            </a:r>
            <a:endParaRPr lang="en-US" sz="2800" b="1" dirty="0">
              <a:latin typeface="Times New Roman" panose="02020603050405020304" pitchFamily="18" charset="0"/>
              <a:cs typeface="Times New Roman" panose="02020603050405020304" pitchFamily="18" charset="0"/>
            </a:endParaRPr>
          </a:p>
        </p:txBody>
      </p:sp>
      <p:sp>
        <p:nvSpPr>
          <p:cNvPr id="9" name="TextBox 8"/>
          <p:cNvSpPr txBox="1"/>
          <p:nvPr/>
        </p:nvSpPr>
        <p:spPr>
          <a:xfrm>
            <a:off x="1874165" y="2645092"/>
            <a:ext cx="9290546" cy="1754326"/>
          </a:xfrm>
          <a:prstGeom prst="rect">
            <a:avLst/>
          </a:prstGeom>
          <a:noFill/>
        </p:spPr>
        <p:txBody>
          <a:bodyPr wrap="square" rtlCol="0">
            <a:spAutoFit/>
          </a:bodyPr>
          <a:lstStyle/>
          <a:p>
            <a:pPr marL="285750" lvl="0" indent="-285750">
              <a:buFont typeface="Arial" panose="020B0604020202020204" pitchFamily="34" charset="0"/>
              <a:buChar char="•"/>
            </a:pPr>
            <a:r>
              <a:rPr lang="en-US" sz="2400" dirty="0" smtClean="0"/>
              <a:t>Introduction </a:t>
            </a:r>
            <a:r>
              <a:rPr lang="en-US" sz="2400" dirty="0"/>
              <a:t>to probability, statistics, and random processes</a:t>
            </a:r>
          </a:p>
          <a:p>
            <a:pPr lvl="0"/>
            <a:r>
              <a:rPr lang="en-US" sz="2400" dirty="0" smtClean="0"/>
              <a:t>           </a:t>
            </a:r>
          </a:p>
          <a:p>
            <a:pPr lvl="0"/>
            <a:r>
              <a:rPr lang="en-US" sz="2400" i="1" dirty="0"/>
              <a:t> </a:t>
            </a:r>
            <a:r>
              <a:rPr lang="en-US" sz="2400" i="1" dirty="0" smtClean="0"/>
              <a:t>                                         H</a:t>
            </a:r>
            <a:r>
              <a:rPr lang="en-US" sz="2400" i="1" dirty="0"/>
              <a:t>. </a:t>
            </a:r>
            <a:r>
              <a:rPr lang="en-US" sz="2400" i="1" dirty="0" err="1"/>
              <a:t>Pishro</a:t>
            </a:r>
            <a:r>
              <a:rPr lang="en-US" sz="2400" i="1" dirty="0"/>
              <a:t>-Nik</a:t>
            </a:r>
          </a:p>
          <a:p>
            <a:pPr>
              <a:lnSpc>
                <a:spcPct val="200000"/>
              </a:lnSpc>
            </a:pPr>
            <a:endParaRPr lang="en-US"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17740151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1027287" y="1083696"/>
            <a:ext cx="6084711" cy="523220"/>
          </a:xfrm>
          <a:prstGeom prst="rect">
            <a:avLst/>
          </a:prstGeom>
          <a:noFill/>
        </p:spPr>
        <p:txBody>
          <a:bodyPr wrap="square" rtlCol="0">
            <a:spAutoFit/>
          </a:bodyPr>
          <a:lstStyle/>
          <a:p>
            <a:pPr algn="ctr"/>
            <a:r>
              <a:rPr lang="en-US" sz="2800" b="1" dirty="0" smtClean="0">
                <a:latin typeface="Times New Roman" panose="02020603050405020304" pitchFamily="18" charset="0"/>
                <a:cs typeface="Times New Roman" panose="02020603050405020304" pitchFamily="18" charset="0"/>
              </a:rPr>
              <a:t>Probability and Statistics</a:t>
            </a:r>
            <a:endParaRPr lang="en-US" altLang="en-US" sz="2800" b="1"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0" name="Rectangle 9">
            <a:extLst>
              <a:ext uri="{FF2B5EF4-FFF2-40B4-BE49-F238E27FC236}">
                <a16:creationId xmlns:a16="http://schemas.microsoft.com/office/drawing/2014/main" id="{0AC2650A-C51A-9ACB-723B-68D89C868D01}"/>
              </a:ext>
            </a:extLst>
          </p:cNvPr>
          <p:cNvSpPr/>
          <p:nvPr/>
        </p:nvSpPr>
        <p:spPr>
          <a:xfrm>
            <a:off x="1680831" y="2452597"/>
            <a:ext cx="7880857" cy="2234458"/>
          </a:xfrm>
          <a:prstGeom prst="rect">
            <a:avLst/>
          </a:prstGeom>
        </p:spPr>
        <p:txBody>
          <a:bodyPr wrap="square">
            <a:spAutoFit/>
          </a:bodyPr>
          <a:lstStyle/>
          <a:p>
            <a:pPr algn="just">
              <a:lnSpc>
                <a:spcPct val="150000"/>
              </a:lnSpc>
            </a:pPr>
            <a:r>
              <a:rPr lang="en-US" sz="2000" b="1" dirty="0"/>
              <a:t>Statistical knowledge </a:t>
            </a:r>
            <a:r>
              <a:rPr lang="en-US" sz="2000" dirty="0"/>
              <a:t>helps you use the proper methods to collect the data, employ the correct analyses, and effectively present the results.</a:t>
            </a:r>
          </a:p>
          <a:p>
            <a:pPr algn="just">
              <a:lnSpc>
                <a:spcPct val="150000"/>
              </a:lnSpc>
            </a:pPr>
            <a:r>
              <a:rPr lang="en-US" sz="2000" dirty="0"/>
              <a:t>Statistics is a crucial process behind how we make discoveries in science, make decisions based on data, and make predictions.</a:t>
            </a:r>
            <a:endParaRPr lang="en-US" sz="2000" dirty="0">
              <a:solidFill>
                <a:srgbClr val="0A1F61"/>
              </a:solidFill>
              <a:latin typeface="Tajawal ExtraBold" panose="00000800000000000000" pitchFamily="2" charset="-78"/>
              <a:cs typeface="Tajawal ExtraBold" panose="00000800000000000000" pitchFamily="2" charset="-78"/>
            </a:endParaRPr>
          </a:p>
          <a:p>
            <a:pPr>
              <a:lnSpc>
                <a:spcPct val="120000"/>
              </a:lnSpc>
            </a:pPr>
            <a:endParaRPr lang="en-US" sz="1600" dirty="0">
              <a:solidFill>
                <a:srgbClr val="00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675239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1027287" y="1083696"/>
            <a:ext cx="6084711" cy="523220"/>
          </a:xfrm>
          <a:prstGeom prst="rect">
            <a:avLst/>
          </a:prstGeom>
          <a:noFill/>
        </p:spPr>
        <p:txBody>
          <a:bodyPr wrap="square" rtlCol="0">
            <a:spAutoFit/>
          </a:bodyPr>
          <a:lstStyle/>
          <a:p>
            <a:pPr algn="ctr"/>
            <a:r>
              <a:rPr lang="en-US" sz="2800" b="1" dirty="0" smtClean="0">
                <a:latin typeface="Times New Roman" panose="02020603050405020304" pitchFamily="18" charset="0"/>
                <a:cs typeface="Times New Roman" panose="02020603050405020304" pitchFamily="18" charset="0"/>
              </a:rPr>
              <a:t>Probability and Statistics</a:t>
            </a:r>
            <a:endParaRPr lang="en-US" altLang="en-US" sz="2800" b="1"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6" name="Rectangle 5">
            <a:extLst>
              <a:ext uri="{FF2B5EF4-FFF2-40B4-BE49-F238E27FC236}">
                <a16:creationId xmlns:a16="http://schemas.microsoft.com/office/drawing/2014/main" id="{0AC2650A-C51A-9ACB-723B-68D89C868D01}"/>
              </a:ext>
            </a:extLst>
          </p:cNvPr>
          <p:cNvSpPr/>
          <p:nvPr/>
        </p:nvSpPr>
        <p:spPr>
          <a:xfrm>
            <a:off x="824089" y="2093409"/>
            <a:ext cx="5452533" cy="1772793"/>
          </a:xfrm>
          <a:prstGeom prst="rect">
            <a:avLst/>
          </a:prstGeom>
        </p:spPr>
        <p:txBody>
          <a:bodyPr wrap="square">
            <a:spAutoFit/>
          </a:bodyPr>
          <a:lstStyle/>
          <a:p>
            <a:pPr>
              <a:lnSpc>
                <a:spcPct val="150000"/>
              </a:lnSpc>
            </a:pPr>
            <a:r>
              <a:rPr lang="en-US" sz="2000" b="1" dirty="0"/>
              <a:t>Statistics </a:t>
            </a:r>
            <a:r>
              <a:rPr lang="en-US" sz="2000" dirty="0"/>
              <a:t>is the science of collecting, organizing, analyzing, and interpreting data </a:t>
            </a:r>
            <a:r>
              <a:rPr lang="en-US" sz="2000" dirty="0" smtClean="0"/>
              <a:t>in </a:t>
            </a:r>
            <a:r>
              <a:rPr lang="en-US" sz="2000" dirty="0"/>
              <a:t>order to make decisions.</a:t>
            </a:r>
            <a:endParaRPr lang="en-US" sz="2000" dirty="0">
              <a:solidFill>
                <a:srgbClr val="0A1F61"/>
              </a:solidFill>
              <a:latin typeface="Tajawal ExtraBold" panose="00000800000000000000" pitchFamily="2" charset="-78"/>
              <a:cs typeface="Tajawal ExtraBold" panose="00000800000000000000" pitchFamily="2" charset="-78"/>
            </a:endParaRPr>
          </a:p>
          <a:p>
            <a:pPr>
              <a:lnSpc>
                <a:spcPct val="120000"/>
              </a:lnSpc>
            </a:pPr>
            <a:endParaRPr lang="en-US" sz="1600" dirty="0">
              <a:solidFill>
                <a:srgbClr val="000000"/>
              </a:solidFill>
              <a:latin typeface="Times New Roman" panose="02020603050405020304" pitchFamily="18" charset="0"/>
              <a:cs typeface="Times New Roman" panose="02020603050405020304" pitchFamily="18" charset="0"/>
            </a:endParaRPr>
          </a:p>
        </p:txBody>
      </p:sp>
      <p:pic>
        <p:nvPicPr>
          <p:cNvPr id="8" name="Picture 7"/>
          <p:cNvPicPr>
            <a:picLocks noChangeAspect="1"/>
          </p:cNvPicPr>
          <p:nvPr/>
        </p:nvPicPr>
        <p:blipFill>
          <a:blip r:embed="rId3"/>
          <a:stretch>
            <a:fillRect/>
          </a:stretch>
        </p:blipFill>
        <p:spPr>
          <a:xfrm>
            <a:off x="6595273" y="1784750"/>
            <a:ext cx="4932271" cy="3270647"/>
          </a:xfrm>
          <a:prstGeom prst="rect">
            <a:avLst/>
          </a:prstGeom>
          <a:ln>
            <a:solidFill>
              <a:schemeClr val="tx1"/>
            </a:solidFill>
          </a:ln>
        </p:spPr>
      </p:pic>
    </p:spTree>
    <p:extLst>
      <p:ext uri="{BB962C8B-B14F-4D97-AF65-F5344CB8AC3E}">
        <p14:creationId xmlns:p14="http://schemas.microsoft.com/office/powerpoint/2010/main" val="3313096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411389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Topics</a:t>
            </a: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1" name="TextBox 10">
            <a:extLst>
              <a:ext uri="{FF2B5EF4-FFF2-40B4-BE49-F238E27FC236}">
                <a16:creationId xmlns:a16="http://schemas.microsoft.com/office/drawing/2014/main" id="{4527402C-3F97-690D-9C20-A459E375AEB7}"/>
              </a:ext>
            </a:extLst>
          </p:cNvPr>
          <p:cNvSpPr txBox="1"/>
          <p:nvPr/>
        </p:nvSpPr>
        <p:spPr>
          <a:xfrm>
            <a:off x="3598250" y="2495028"/>
            <a:ext cx="8417320" cy="3416320"/>
          </a:xfrm>
          <a:prstGeom prst="rect">
            <a:avLst/>
          </a:prstGeom>
          <a:noFill/>
        </p:spPr>
        <p:txBody>
          <a:bodyPr wrap="square" rtlCol="0">
            <a:spAutoFit/>
          </a:bodyPr>
          <a:lstStyle/>
          <a:p>
            <a:pPr marL="285750" lvl="0" indent="-285750">
              <a:buFont typeface="Arial" panose="020B0604020202020204" pitchFamily="34" charset="0"/>
              <a:buChar char="•"/>
            </a:pPr>
            <a:r>
              <a:rPr lang="en-US" dirty="0" smtClean="0">
                <a:latin typeface="Times New Roman" panose="02020603050405020304" pitchFamily="18" charset="0"/>
                <a:cs typeface="Times New Roman" panose="02020603050405020304" pitchFamily="18" charset="0"/>
              </a:rPr>
              <a:t> </a:t>
            </a:r>
            <a:r>
              <a:rPr lang="en-US" dirty="0"/>
              <a:t>Chapter 1: Introduction To Statistics</a:t>
            </a:r>
          </a:p>
          <a:p>
            <a:pPr marL="285750" lvl="0" indent="-285750">
              <a:buFont typeface="Arial" panose="020B0604020202020204" pitchFamily="34" charset="0"/>
              <a:buChar char="•"/>
            </a:pPr>
            <a:r>
              <a:rPr lang="en-US" dirty="0"/>
              <a:t>Chapter 2: Descriptive Statistics</a:t>
            </a:r>
          </a:p>
          <a:p>
            <a:pPr marL="285750" lvl="0" indent="-285750">
              <a:buFont typeface="Arial" panose="020B0604020202020204" pitchFamily="34" charset="0"/>
              <a:buChar char="•"/>
            </a:pPr>
            <a:r>
              <a:rPr lang="en-US" dirty="0"/>
              <a:t>Chapter 3: Probability</a:t>
            </a:r>
          </a:p>
          <a:p>
            <a:pPr marL="285750" lvl="0" indent="-285750">
              <a:buFont typeface="Arial" panose="020B0604020202020204" pitchFamily="34" charset="0"/>
              <a:buChar char="•"/>
            </a:pPr>
            <a:r>
              <a:rPr lang="en-US" dirty="0"/>
              <a:t>Chapter 4: Discrete Probability Distributions</a:t>
            </a:r>
          </a:p>
          <a:p>
            <a:pPr marL="285750" lvl="0" indent="-285750">
              <a:buFont typeface="Arial" panose="020B0604020202020204" pitchFamily="34" charset="0"/>
              <a:buChar char="•"/>
            </a:pPr>
            <a:r>
              <a:rPr lang="en-US" dirty="0"/>
              <a:t>Chapter 5: Normal Probability Distributions</a:t>
            </a:r>
          </a:p>
          <a:p>
            <a:pPr marL="285750" lvl="0" indent="-285750">
              <a:buFont typeface="Arial" panose="020B0604020202020204" pitchFamily="34" charset="0"/>
              <a:buChar char="•"/>
            </a:pPr>
            <a:r>
              <a:rPr lang="en-US" dirty="0"/>
              <a:t>Chapter 6: Confidence Intervals</a:t>
            </a:r>
          </a:p>
          <a:p>
            <a:pPr marL="285750" lvl="0" indent="-285750">
              <a:buFont typeface="Arial" panose="020B0604020202020204" pitchFamily="34" charset="0"/>
              <a:buChar char="•"/>
            </a:pPr>
            <a:r>
              <a:rPr lang="en-US" dirty="0"/>
              <a:t>Chapter 7: Hypothesis Testing with One Sample</a:t>
            </a:r>
          </a:p>
          <a:p>
            <a:pPr marL="285750" lvl="0" indent="-285750">
              <a:buFont typeface="Arial" panose="020B0604020202020204" pitchFamily="34" charset="0"/>
              <a:buChar char="•"/>
            </a:pPr>
            <a:r>
              <a:rPr lang="en-US" dirty="0"/>
              <a:t>Chapter 8: Hypothesis Testing with Two Samples</a:t>
            </a:r>
          </a:p>
          <a:p>
            <a:pPr marL="285750" lvl="0" indent="-285750">
              <a:buFont typeface="Arial" panose="020B0604020202020204" pitchFamily="34" charset="0"/>
              <a:buChar char="•"/>
            </a:pPr>
            <a:r>
              <a:rPr lang="en-US" dirty="0"/>
              <a:t>Chapter 9: Correlation And Regression</a:t>
            </a:r>
          </a:p>
          <a:p>
            <a:pPr marL="285750" lvl="0" indent="-285750">
              <a:buFont typeface="Arial" panose="020B0604020202020204" pitchFamily="34" charset="0"/>
              <a:buChar char="•"/>
            </a:pPr>
            <a:r>
              <a:rPr lang="en-US" dirty="0"/>
              <a:t>Chapter 10: Chi-Square Tests and The </a:t>
            </a:r>
            <a:r>
              <a:rPr lang="en-US" i="1" dirty="0"/>
              <a:t>F</a:t>
            </a:r>
            <a:r>
              <a:rPr lang="en-US" dirty="0"/>
              <a:t>-Distribution</a:t>
            </a:r>
          </a:p>
          <a:p>
            <a:endParaRPr lang="en-US" dirty="0">
              <a:solidFill>
                <a:schemeClr val="bg1"/>
              </a:solidFill>
              <a:latin typeface="Times New Roman" panose="02020603050405020304" pitchFamily="18" charset="0"/>
              <a:cs typeface="Times New Roman" panose="02020603050405020304" pitchFamily="18" charset="0"/>
            </a:endParaRPr>
          </a:p>
          <a:p>
            <a:endParaRPr lang="en-US"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1104297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411389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Topics</a:t>
            </a: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4527402C-3F97-690D-9C20-A459E375AEB7}"/>
              </a:ext>
            </a:extLst>
          </p:cNvPr>
          <p:cNvSpPr txBox="1"/>
          <p:nvPr/>
        </p:nvSpPr>
        <p:spPr>
          <a:xfrm>
            <a:off x="3598250" y="2495028"/>
            <a:ext cx="8417320" cy="3416320"/>
          </a:xfrm>
          <a:prstGeom prst="rect">
            <a:avLst/>
          </a:prstGeom>
          <a:noFill/>
        </p:spPr>
        <p:txBody>
          <a:bodyPr wrap="square" rtlCol="0">
            <a:spAutoFit/>
          </a:bodyPr>
          <a:lstStyle/>
          <a:p>
            <a:pPr marL="285750" lvl="0" indent="-285750">
              <a:buFont typeface="Arial" panose="020B0604020202020204" pitchFamily="34" charset="0"/>
              <a:buChar char="•"/>
            </a:pPr>
            <a:r>
              <a:rPr lang="en-US" dirty="0" smtClean="0"/>
              <a:t>Chapter </a:t>
            </a:r>
            <a:r>
              <a:rPr lang="en-US" dirty="0"/>
              <a:t>1: Mathematical preliminaries</a:t>
            </a:r>
          </a:p>
          <a:p>
            <a:pPr marL="285750" lvl="0" indent="-285750">
              <a:buFont typeface="Arial" panose="020B0604020202020204" pitchFamily="34" charset="0"/>
              <a:buChar char="•"/>
            </a:pPr>
            <a:r>
              <a:rPr lang="en-US" dirty="0"/>
              <a:t>Chapter 2: The straight line and applications</a:t>
            </a:r>
          </a:p>
          <a:p>
            <a:pPr marL="285750" lvl="0" indent="-285750">
              <a:buFont typeface="Arial" panose="020B0604020202020204" pitchFamily="34" charset="0"/>
              <a:buChar char="•"/>
            </a:pPr>
            <a:r>
              <a:rPr lang="en-US" dirty="0"/>
              <a:t>Chapter 3: Functions and Graphs</a:t>
            </a:r>
          </a:p>
          <a:p>
            <a:pPr marL="285750" lvl="0" indent="-285750">
              <a:buFont typeface="Arial" panose="020B0604020202020204" pitchFamily="34" charset="0"/>
              <a:buChar char="•"/>
            </a:pPr>
            <a:r>
              <a:rPr lang="en-US" dirty="0"/>
              <a:t>Chapter 4: Limits and Continuity </a:t>
            </a:r>
          </a:p>
          <a:p>
            <a:pPr marL="285750" indent="-285750">
              <a:buFont typeface="Arial" panose="020B0604020202020204" pitchFamily="34" charset="0"/>
              <a:buChar char="•"/>
            </a:pPr>
            <a:r>
              <a:rPr lang="en-US" dirty="0"/>
              <a:t>Chapter 5: Financial Mathematics</a:t>
            </a:r>
          </a:p>
          <a:p>
            <a:pPr marL="285750" indent="-285750">
              <a:buFont typeface="Arial" panose="020B0604020202020204" pitchFamily="34" charset="0"/>
              <a:buChar char="•"/>
            </a:pPr>
            <a:r>
              <a:rPr lang="en-US" dirty="0"/>
              <a:t>Chapter 6: Differentiation</a:t>
            </a:r>
          </a:p>
          <a:p>
            <a:pPr marL="285750" indent="-285750">
              <a:buFont typeface="Arial" panose="020B0604020202020204" pitchFamily="34" charset="0"/>
              <a:buChar char="•"/>
            </a:pPr>
            <a:r>
              <a:rPr lang="en-US" dirty="0"/>
              <a:t>Chapter 7: Methods of  Differentiation </a:t>
            </a:r>
          </a:p>
          <a:p>
            <a:pPr marL="285750" indent="-285750">
              <a:buFont typeface="Arial" panose="020B0604020202020204" pitchFamily="34" charset="0"/>
              <a:buChar char="•"/>
            </a:pPr>
            <a:r>
              <a:rPr lang="en-US" dirty="0"/>
              <a:t>Chapter 8: Function of several variables</a:t>
            </a:r>
          </a:p>
          <a:p>
            <a:pPr marL="285750" indent="-285750">
              <a:buFont typeface="Arial" panose="020B0604020202020204" pitchFamily="34" charset="0"/>
              <a:buChar char="•"/>
            </a:pPr>
            <a:r>
              <a:rPr lang="en-US" dirty="0"/>
              <a:t>Chapter 9: Integration and applications</a:t>
            </a:r>
          </a:p>
          <a:p>
            <a:pPr marL="285750" lvl="0" indent="-285750">
              <a:buFont typeface="Arial" panose="020B0604020202020204" pitchFamily="34" charset="0"/>
              <a:buChar char="•"/>
            </a:pPr>
            <a:r>
              <a:rPr lang="en-US" dirty="0"/>
              <a:t>Chapter 10: Linear algebra and applications</a:t>
            </a: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374002302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3815644" y="1412953"/>
            <a:ext cx="672817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General Tips For Studying </a:t>
            </a:r>
            <a:r>
              <a:rPr lang="en-US" sz="2800" b="1" dirty="0" smtClean="0">
                <a:solidFill>
                  <a:srgbClr val="00B0F0"/>
                </a:solidFill>
                <a:latin typeface="Times New Roman" panose="02020603050405020304" pitchFamily="18" charset="0"/>
                <a:cs typeface="Times New Roman" panose="02020603050405020304" pitchFamily="18" charset="0"/>
              </a:rPr>
              <a:t>Statistics</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1" name="TextBox 10">
            <a:extLst>
              <a:ext uri="{FF2B5EF4-FFF2-40B4-BE49-F238E27FC236}">
                <a16:creationId xmlns:a16="http://schemas.microsoft.com/office/drawing/2014/main" id="{4527402C-3F97-690D-9C20-A459E375AEB7}"/>
              </a:ext>
            </a:extLst>
          </p:cNvPr>
          <p:cNvSpPr txBox="1"/>
          <p:nvPr/>
        </p:nvSpPr>
        <p:spPr>
          <a:xfrm>
            <a:off x="3598250" y="2495028"/>
            <a:ext cx="6787528" cy="3416320"/>
          </a:xfrm>
          <a:prstGeom prst="rect">
            <a:avLst/>
          </a:prstGeom>
          <a:noFill/>
        </p:spPr>
        <p:txBody>
          <a:bodyPr wrap="square" rtlCol="0">
            <a:spAutoFit/>
          </a:bodyPr>
          <a:lstStyle/>
          <a:p>
            <a:r>
              <a:rPr lang="en-US" dirty="0" smtClean="0">
                <a:latin typeface="Times New Roman" panose="02020603050405020304" pitchFamily="18" charset="0"/>
                <a:cs typeface="Times New Roman" panose="02020603050405020304" pitchFamily="18" charset="0"/>
              </a:rPr>
              <a:t>1</a:t>
            </a:r>
            <a:r>
              <a:rPr lang="en-US" dirty="0">
                <a:latin typeface="Times New Roman" panose="02020603050405020304" pitchFamily="18" charset="0"/>
                <a:cs typeface="Times New Roman" panose="02020603050405020304" pitchFamily="18" charset="0"/>
              </a:rPr>
              <a:t>: LISTEN During Lecture</a:t>
            </a:r>
          </a:p>
          <a:p>
            <a:r>
              <a:rPr lang="en-US" dirty="0">
                <a:latin typeface="Times New Roman" panose="02020603050405020304" pitchFamily="18" charset="0"/>
                <a:cs typeface="Times New Roman" panose="02020603050405020304" pitchFamily="18" charset="0"/>
              </a:rPr>
              <a:t>2: Take Good Notes</a:t>
            </a:r>
          </a:p>
          <a:p>
            <a:r>
              <a:rPr lang="en-US" dirty="0">
                <a:latin typeface="Times New Roman" panose="02020603050405020304" pitchFamily="18" charset="0"/>
                <a:cs typeface="Times New Roman" panose="02020603050405020304" pitchFamily="18" charset="0"/>
              </a:rPr>
              <a:t>3: Ask Questions</a:t>
            </a:r>
          </a:p>
          <a:p>
            <a:r>
              <a:rPr lang="en-US" dirty="0">
                <a:latin typeface="Times New Roman" panose="02020603050405020304" pitchFamily="18" charset="0"/>
                <a:cs typeface="Times New Roman" panose="02020603050405020304" pitchFamily="18" charset="0"/>
              </a:rPr>
              <a:t>4: Listen When Others Ask Questions</a:t>
            </a:r>
          </a:p>
          <a:p>
            <a:r>
              <a:rPr lang="en-US" dirty="0">
                <a:latin typeface="Times New Roman" panose="02020603050405020304" pitchFamily="18" charset="0"/>
                <a:cs typeface="Times New Roman" panose="02020603050405020304" pitchFamily="18" charset="0"/>
              </a:rPr>
              <a:t>5: Review Notes After Class</a:t>
            </a:r>
          </a:p>
          <a:p>
            <a:r>
              <a:rPr lang="en-US" dirty="0">
                <a:latin typeface="Times New Roman" panose="02020603050405020304" pitchFamily="18" charset="0"/>
                <a:cs typeface="Times New Roman" panose="02020603050405020304" pitchFamily="18" charset="0"/>
              </a:rPr>
              <a:t>6: Do More Homework</a:t>
            </a:r>
          </a:p>
          <a:p>
            <a:r>
              <a:rPr lang="en-US" dirty="0">
                <a:latin typeface="Times New Roman" panose="02020603050405020304" pitchFamily="18" charset="0"/>
                <a:cs typeface="Times New Roman" panose="02020603050405020304" pitchFamily="18" charset="0"/>
              </a:rPr>
              <a:t>7: Practice, Practice, Practice</a:t>
            </a:r>
          </a:p>
          <a:p>
            <a:r>
              <a:rPr lang="en-US" dirty="0">
                <a:latin typeface="Times New Roman" panose="02020603050405020304" pitchFamily="18" charset="0"/>
                <a:cs typeface="Times New Roman" panose="02020603050405020304" pitchFamily="18" charset="0"/>
              </a:rPr>
              <a:t>8: Don’t Forget Your Textbook.</a:t>
            </a:r>
          </a:p>
          <a:p>
            <a:r>
              <a:rPr lang="en-US" dirty="0">
                <a:latin typeface="Times New Roman" panose="02020603050405020304" pitchFamily="18" charset="0"/>
                <a:cs typeface="Times New Roman" panose="02020603050405020304" pitchFamily="18" charset="0"/>
              </a:rPr>
              <a:t>9: Seek Help If You Need It</a:t>
            </a:r>
          </a:p>
          <a:p>
            <a:r>
              <a:rPr lang="en-US" dirty="0">
                <a:latin typeface="Times New Roman" panose="02020603050405020304" pitchFamily="18" charset="0"/>
                <a:cs typeface="Times New Roman" panose="02020603050405020304" pitchFamily="18" charset="0"/>
              </a:rPr>
              <a:t>10: Have the Proper Attitude</a:t>
            </a:r>
          </a:p>
          <a:p>
            <a:endParaRPr lang="en-US" dirty="0">
              <a:solidFill>
                <a:schemeClr val="bg1"/>
              </a:solidFill>
              <a:latin typeface="Times New Roman" panose="02020603050405020304" pitchFamily="18" charset="0"/>
              <a:cs typeface="Times New Roman" panose="02020603050405020304" pitchFamily="18" charset="0"/>
            </a:endParaRPr>
          </a:p>
          <a:p>
            <a:endParaRPr lang="en-US"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8592917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17" name="TextBox 16">
            <a:extLst>
              <a:ext uri="{FF2B5EF4-FFF2-40B4-BE49-F238E27FC236}">
                <a16:creationId xmlns:a16="http://schemas.microsoft.com/office/drawing/2014/main" id="{954B34D3-F436-A1EE-53D3-534D66D793CE}"/>
              </a:ext>
            </a:extLst>
          </p:cNvPr>
          <p:cNvSpPr txBox="1"/>
          <p:nvPr/>
        </p:nvSpPr>
        <p:spPr>
          <a:xfrm>
            <a:off x="6944248" y="3996751"/>
            <a:ext cx="411389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LISTEN During Lecture</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680178"/>
            <a:ext cx="1190600" cy="81329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853239" y="376989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34E7560-2826-295A-607D-FDF83C320490}"/>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3" name="Rectangle 12">
            <a:extLst>
              <a:ext uri="{FF2B5EF4-FFF2-40B4-BE49-F238E27FC236}">
                <a16:creationId xmlns:a16="http://schemas.microsoft.com/office/drawing/2014/main" id="{0AC2650A-C51A-9ACB-723B-68D89C868D01}"/>
              </a:ext>
            </a:extLst>
          </p:cNvPr>
          <p:cNvSpPr/>
          <p:nvPr/>
        </p:nvSpPr>
        <p:spPr>
          <a:xfrm>
            <a:off x="1362926" y="1680348"/>
            <a:ext cx="4222539" cy="2578013"/>
          </a:xfrm>
          <a:prstGeom prst="rect">
            <a:avLst/>
          </a:prstGeom>
        </p:spPr>
        <p:txBody>
          <a:bodyPr wrap="square">
            <a:spAutoFit/>
          </a:bodyPr>
          <a:lstStyle/>
          <a:p>
            <a:pPr algn="just">
              <a:lnSpc>
                <a:spcPct val="150000"/>
              </a:lnSpc>
            </a:pPr>
            <a:r>
              <a:rPr lang="en-US" sz="1600" dirty="0" smtClean="0">
                <a:solidFill>
                  <a:srgbClr val="000000"/>
                </a:solidFill>
                <a:latin typeface="Times New Roman" panose="02020603050405020304" pitchFamily="18" charset="0"/>
                <a:cs typeface="Times New Roman" panose="02020603050405020304" pitchFamily="18" charset="0"/>
              </a:rPr>
              <a:t>In </a:t>
            </a:r>
            <a:r>
              <a:rPr lang="en-US" sz="1600" dirty="0">
                <a:solidFill>
                  <a:srgbClr val="000000"/>
                </a:solidFill>
                <a:latin typeface="Times New Roman" panose="02020603050405020304" pitchFamily="18" charset="0"/>
                <a:cs typeface="Times New Roman" panose="02020603050405020304" pitchFamily="18" charset="0"/>
              </a:rPr>
              <a:t>order to get something out of the class you need to listen while in class. Often this can be difficult to do but it is very important. Sometimes important ideas will not be written down on the board, but instead just spoken by the lecturer.</a:t>
            </a:r>
          </a:p>
          <a:p>
            <a:pPr>
              <a:lnSpc>
                <a:spcPct val="120000"/>
              </a:lnSpc>
            </a:pPr>
            <a:endParaRPr lang="en-US" sz="1600" dirty="0">
              <a:solidFill>
                <a:srgbClr val="00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3601711"/>
      </p:ext>
    </p:extLst>
  </p:cSld>
  <p:clrMapOvr>
    <a:masterClrMapping/>
  </p:clrMapOvr>
  <p:transition spd="slow">
    <p:comb/>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17" name="TextBox 16">
            <a:extLst>
              <a:ext uri="{FF2B5EF4-FFF2-40B4-BE49-F238E27FC236}">
                <a16:creationId xmlns:a16="http://schemas.microsoft.com/office/drawing/2014/main" id="{954B34D3-F436-A1EE-53D3-534D66D793CE}"/>
              </a:ext>
            </a:extLst>
          </p:cNvPr>
          <p:cNvSpPr txBox="1"/>
          <p:nvPr/>
        </p:nvSpPr>
        <p:spPr>
          <a:xfrm>
            <a:off x="6944248" y="3996751"/>
            <a:ext cx="4113898" cy="523220"/>
          </a:xfrm>
          <a:prstGeom prst="rect">
            <a:avLst/>
          </a:prstGeom>
          <a:noFill/>
        </p:spPr>
        <p:txBody>
          <a:bodyPr wrap="square" rtlCol="0">
            <a:spAutoFit/>
          </a:bodyPr>
          <a:lstStyle/>
          <a:p>
            <a:pPr lvl="0"/>
            <a:r>
              <a:rPr lang="en-US" sz="2800" b="1" dirty="0">
                <a:solidFill>
                  <a:srgbClr val="00B0F0"/>
                </a:solidFill>
                <a:latin typeface="Times New Roman" panose="02020603050405020304" pitchFamily="18" charset="0"/>
                <a:cs typeface="Times New Roman" panose="02020603050405020304" pitchFamily="18" charset="0"/>
              </a:rPr>
              <a:t>Take Good Notes</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680178"/>
            <a:ext cx="1190600" cy="81329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853239" y="376989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34E7560-2826-295A-607D-FDF83C320490}"/>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1" name="Rectangle 10">
            <a:extLst>
              <a:ext uri="{FF2B5EF4-FFF2-40B4-BE49-F238E27FC236}">
                <a16:creationId xmlns:a16="http://schemas.microsoft.com/office/drawing/2014/main" id="{0AC2650A-C51A-9ACB-723B-68D89C868D01}"/>
              </a:ext>
            </a:extLst>
          </p:cNvPr>
          <p:cNvSpPr/>
          <p:nvPr/>
        </p:nvSpPr>
        <p:spPr>
          <a:xfrm>
            <a:off x="1308298" y="1549486"/>
            <a:ext cx="4222539" cy="2947345"/>
          </a:xfrm>
          <a:prstGeom prst="rect">
            <a:avLst/>
          </a:prstGeom>
        </p:spPr>
        <p:txBody>
          <a:bodyPr wrap="square">
            <a:spAutoFit/>
          </a:bodyPr>
          <a:lstStyle/>
          <a:p>
            <a:pPr algn="just">
              <a:lnSpc>
                <a:spcPct val="150000"/>
              </a:lnSpc>
            </a:pPr>
            <a:r>
              <a:rPr lang="en-US" sz="1600" dirty="0" smtClean="0">
                <a:solidFill>
                  <a:srgbClr val="000000"/>
                </a:solidFill>
                <a:latin typeface="Times New Roman" panose="02020603050405020304" pitchFamily="18" charset="0"/>
                <a:cs typeface="Times New Roman" panose="02020603050405020304" pitchFamily="18" charset="0"/>
              </a:rPr>
              <a:t>Try </a:t>
            </a:r>
            <a:r>
              <a:rPr lang="en-US" sz="1600" dirty="0">
                <a:solidFill>
                  <a:srgbClr val="000000"/>
                </a:solidFill>
                <a:latin typeface="Times New Roman" panose="02020603050405020304" pitchFamily="18" charset="0"/>
                <a:cs typeface="Times New Roman" panose="02020603050405020304" pitchFamily="18" charset="0"/>
              </a:rPr>
              <a:t>to write down everything that lecturer puts on presentation. It may seem easy when watching the lecturer, but it often is not so easy when it comes time for you to do it. A good set of notes will help remind you how to do </a:t>
            </a:r>
            <a:r>
              <a:rPr lang="en-US" sz="1600" dirty="0" smtClean="0">
                <a:solidFill>
                  <a:srgbClr val="000000"/>
                </a:solidFill>
                <a:latin typeface="Times New Roman" panose="02020603050405020304" pitchFamily="18" charset="0"/>
                <a:cs typeface="Times New Roman" panose="02020603050405020304" pitchFamily="18" charset="0"/>
              </a:rPr>
              <a:t>these problems</a:t>
            </a:r>
            <a:r>
              <a:rPr lang="en-US" sz="1600" dirty="0">
                <a:solidFill>
                  <a:srgbClr val="000000"/>
                </a:solidFill>
                <a:latin typeface="Times New Roman" panose="02020603050405020304" pitchFamily="18" charset="0"/>
                <a:cs typeface="Times New Roman" panose="02020603050405020304" pitchFamily="18" charset="0"/>
              </a:rPr>
              <a:t>.</a:t>
            </a:r>
            <a:br>
              <a:rPr lang="en-US" sz="1600" dirty="0">
                <a:solidFill>
                  <a:srgbClr val="000000"/>
                </a:solidFill>
                <a:latin typeface="Times New Roman" panose="02020603050405020304" pitchFamily="18" charset="0"/>
                <a:cs typeface="Times New Roman" panose="02020603050405020304" pitchFamily="18" charset="0"/>
              </a:rPr>
            </a:br>
            <a:endParaRPr lang="en-US" sz="1600" dirty="0">
              <a:solidFill>
                <a:srgbClr val="000000"/>
              </a:solidFill>
              <a:latin typeface="Times New Roman" panose="02020603050405020304" pitchFamily="18" charset="0"/>
              <a:cs typeface="Times New Roman" panose="02020603050405020304" pitchFamily="18" charset="0"/>
            </a:endParaRPr>
          </a:p>
          <a:p>
            <a:pPr>
              <a:lnSpc>
                <a:spcPct val="120000"/>
              </a:lnSpc>
            </a:pPr>
            <a:endParaRPr lang="en-US" sz="1600" dirty="0">
              <a:solidFill>
                <a:srgbClr val="00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88988486"/>
      </p:ext>
    </p:extLst>
  </p:cSld>
  <p:clrMapOvr>
    <a:masterClrMapping/>
  </p:clrMapOvr>
  <p:transition spd="slow">
    <p:comb/>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17" name="TextBox 16">
            <a:extLst>
              <a:ext uri="{FF2B5EF4-FFF2-40B4-BE49-F238E27FC236}">
                <a16:creationId xmlns:a16="http://schemas.microsoft.com/office/drawing/2014/main" id="{954B34D3-F436-A1EE-53D3-534D66D793CE}"/>
              </a:ext>
            </a:extLst>
          </p:cNvPr>
          <p:cNvSpPr txBox="1"/>
          <p:nvPr/>
        </p:nvSpPr>
        <p:spPr>
          <a:xfrm>
            <a:off x="6944248" y="3996751"/>
            <a:ext cx="411389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Ask Questions</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680178"/>
            <a:ext cx="1190600" cy="81329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853239" y="376989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34E7560-2826-295A-607D-FDF83C320490}"/>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1" name="Rectangle 10">
            <a:extLst>
              <a:ext uri="{FF2B5EF4-FFF2-40B4-BE49-F238E27FC236}">
                <a16:creationId xmlns:a16="http://schemas.microsoft.com/office/drawing/2014/main" id="{0AC2650A-C51A-9ACB-723B-68D89C868D01}"/>
              </a:ext>
            </a:extLst>
          </p:cNvPr>
          <p:cNvSpPr/>
          <p:nvPr/>
        </p:nvSpPr>
        <p:spPr>
          <a:xfrm>
            <a:off x="1308298" y="1549486"/>
            <a:ext cx="4222539" cy="1839350"/>
          </a:xfrm>
          <a:prstGeom prst="rect">
            <a:avLst/>
          </a:prstGeom>
        </p:spPr>
        <p:txBody>
          <a:bodyPr wrap="square">
            <a:spAutoFit/>
          </a:bodyPr>
          <a:lstStyle/>
          <a:p>
            <a:pPr algn="just">
              <a:lnSpc>
                <a:spcPct val="150000"/>
              </a:lnSpc>
            </a:pPr>
            <a:r>
              <a:rPr lang="en-US" sz="1600" dirty="0" smtClean="0">
                <a:solidFill>
                  <a:srgbClr val="000000"/>
                </a:solidFill>
                <a:latin typeface="Times New Roman" panose="02020603050405020304" pitchFamily="18" charset="0"/>
                <a:cs typeface="Times New Roman" panose="02020603050405020304" pitchFamily="18" charset="0"/>
              </a:rPr>
              <a:t>If </a:t>
            </a:r>
            <a:r>
              <a:rPr lang="en-US" sz="1600" dirty="0">
                <a:solidFill>
                  <a:srgbClr val="000000"/>
                </a:solidFill>
                <a:latin typeface="Times New Roman" panose="02020603050405020304" pitchFamily="18" charset="0"/>
                <a:cs typeface="Times New Roman" panose="02020603050405020304" pitchFamily="18" charset="0"/>
              </a:rPr>
              <a:t>you don’t understand something then ask your lecturer. Chances are you are not the only one who doesn’t understand.</a:t>
            </a:r>
            <a:br>
              <a:rPr lang="en-US" sz="1600" dirty="0">
                <a:solidFill>
                  <a:srgbClr val="000000"/>
                </a:solidFill>
                <a:latin typeface="Times New Roman" panose="02020603050405020304" pitchFamily="18" charset="0"/>
                <a:cs typeface="Times New Roman" panose="02020603050405020304" pitchFamily="18" charset="0"/>
              </a:rPr>
            </a:br>
            <a:endParaRPr lang="en-US" sz="1600" dirty="0">
              <a:solidFill>
                <a:srgbClr val="000000"/>
              </a:solidFill>
              <a:latin typeface="Times New Roman" panose="02020603050405020304" pitchFamily="18" charset="0"/>
              <a:cs typeface="Times New Roman" panose="02020603050405020304" pitchFamily="18" charset="0"/>
            </a:endParaRPr>
          </a:p>
          <a:p>
            <a:pPr>
              <a:lnSpc>
                <a:spcPct val="120000"/>
              </a:lnSpc>
            </a:pPr>
            <a:endParaRPr lang="en-US" sz="1600" dirty="0">
              <a:solidFill>
                <a:srgbClr val="00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59236292"/>
      </p:ext>
    </p:extLst>
  </p:cSld>
  <p:clrMapOvr>
    <a:masterClrMapping/>
  </p:clrMapOvr>
  <p:transition spd="slow">
    <p:comb/>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17" name="TextBox 16">
            <a:extLst>
              <a:ext uri="{FF2B5EF4-FFF2-40B4-BE49-F238E27FC236}">
                <a16:creationId xmlns:a16="http://schemas.microsoft.com/office/drawing/2014/main" id="{954B34D3-F436-A1EE-53D3-534D66D793CE}"/>
              </a:ext>
            </a:extLst>
          </p:cNvPr>
          <p:cNvSpPr txBox="1"/>
          <p:nvPr/>
        </p:nvSpPr>
        <p:spPr>
          <a:xfrm>
            <a:off x="6944248" y="3996751"/>
            <a:ext cx="4113898" cy="954107"/>
          </a:xfrm>
          <a:prstGeom prst="rect">
            <a:avLst/>
          </a:prstGeom>
          <a:noFill/>
        </p:spPr>
        <p:txBody>
          <a:bodyPr wrap="square" rtlCol="0">
            <a:spAutoFit/>
          </a:bodyPr>
          <a:lstStyle/>
          <a:p>
            <a:pPr lvl="0"/>
            <a:r>
              <a:rPr lang="en-US" sz="2800" b="1" dirty="0">
                <a:solidFill>
                  <a:srgbClr val="00B0F0"/>
                </a:solidFill>
                <a:latin typeface="Times New Roman" panose="02020603050405020304" pitchFamily="18" charset="0"/>
                <a:cs typeface="Times New Roman" panose="02020603050405020304" pitchFamily="18" charset="0"/>
              </a:rPr>
              <a:t>LISTEN When Others Ask Questions</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680178"/>
            <a:ext cx="1190600" cy="81329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853239" y="376989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04</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34E7560-2826-295A-607D-FDF83C320490}"/>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1" name="Rectangle 10">
            <a:extLst>
              <a:ext uri="{FF2B5EF4-FFF2-40B4-BE49-F238E27FC236}">
                <a16:creationId xmlns:a16="http://schemas.microsoft.com/office/drawing/2014/main" id="{0AC2650A-C51A-9ACB-723B-68D89C868D01}"/>
              </a:ext>
            </a:extLst>
          </p:cNvPr>
          <p:cNvSpPr/>
          <p:nvPr/>
        </p:nvSpPr>
        <p:spPr>
          <a:xfrm>
            <a:off x="1308298" y="1549486"/>
            <a:ext cx="4222539" cy="1900777"/>
          </a:xfrm>
          <a:prstGeom prst="rect">
            <a:avLst/>
          </a:prstGeom>
        </p:spPr>
        <p:txBody>
          <a:bodyPr wrap="square">
            <a:spAutoFit/>
          </a:bodyPr>
          <a:lstStyle/>
          <a:p>
            <a:pPr algn="just">
              <a:lnSpc>
                <a:spcPct val="150000"/>
              </a:lnSpc>
            </a:pPr>
            <a:r>
              <a:rPr lang="en-US" sz="1600" dirty="0" smtClean="0">
                <a:solidFill>
                  <a:srgbClr val="000000"/>
                </a:solidFill>
                <a:latin typeface="Times New Roman" panose="02020603050405020304" pitchFamily="18" charset="0"/>
                <a:cs typeface="Times New Roman" panose="02020603050405020304" pitchFamily="18" charset="0"/>
              </a:rPr>
              <a:t>When </a:t>
            </a:r>
            <a:r>
              <a:rPr lang="en-US" sz="1600" dirty="0">
                <a:solidFill>
                  <a:srgbClr val="000000"/>
                </a:solidFill>
                <a:latin typeface="Times New Roman" panose="02020603050405020304" pitchFamily="18" charset="0"/>
                <a:cs typeface="Times New Roman" panose="02020603050405020304" pitchFamily="18" charset="0"/>
              </a:rPr>
              <a:t>other students ask questions make sure you listen to both the question and the answer. It may be that the student asking the question thought of something that you didn’t think of.</a:t>
            </a:r>
            <a:br>
              <a:rPr lang="en-US" sz="1600" dirty="0">
                <a:solidFill>
                  <a:srgbClr val="000000"/>
                </a:solidFill>
                <a:latin typeface="Times New Roman" panose="02020603050405020304" pitchFamily="18" charset="0"/>
                <a:cs typeface="Times New Roman" panose="02020603050405020304" pitchFamily="18" charset="0"/>
              </a:rPr>
            </a:br>
            <a:endParaRPr lang="en-US" sz="1600" dirty="0">
              <a:solidFill>
                <a:srgbClr val="00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09561221"/>
      </p:ext>
    </p:extLst>
  </p:cSld>
  <p:clrMapOvr>
    <a:masterClrMapping/>
  </p:clrMapOvr>
  <p:transition spd="slow">
    <p:comb/>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17" name="TextBox 16">
            <a:extLst>
              <a:ext uri="{FF2B5EF4-FFF2-40B4-BE49-F238E27FC236}">
                <a16:creationId xmlns:a16="http://schemas.microsoft.com/office/drawing/2014/main" id="{954B34D3-F436-A1EE-53D3-534D66D793CE}"/>
              </a:ext>
            </a:extLst>
          </p:cNvPr>
          <p:cNvSpPr txBox="1"/>
          <p:nvPr/>
        </p:nvSpPr>
        <p:spPr>
          <a:xfrm>
            <a:off x="6944248" y="3996751"/>
            <a:ext cx="411389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Review Notes After Class</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680178"/>
            <a:ext cx="1190600" cy="81329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853239" y="376989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05</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34E7560-2826-295A-607D-FDF83C320490}"/>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1" name="Rectangle 10">
            <a:extLst>
              <a:ext uri="{FF2B5EF4-FFF2-40B4-BE49-F238E27FC236}">
                <a16:creationId xmlns:a16="http://schemas.microsoft.com/office/drawing/2014/main" id="{0AC2650A-C51A-9ACB-723B-68D89C868D01}"/>
              </a:ext>
            </a:extLst>
          </p:cNvPr>
          <p:cNvSpPr/>
          <p:nvPr/>
        </p:nvSpPr>
        <p:spPr>
          <a:xfrm>
            <a:off x="1308298" y="1549486"/>
            <a:ext cx="4222539" cy="2208682"/>
          </a:xfrm>
          <a:prstGeom prst="rect">
            <a:avLst/>
          </a:prstGeom>
        </p:spPr>
        <p:txBody>
          <a:bodyPr wrap="square">
            <a:spAutoFit/>
          </a:bodyPr>
          <a:lstStyle/>
          <a:p>
            <a:pPr algn="just">
              <a:lnSpc>
                <a:spcPct val="150000"/>
              </a:lnSpc>
            </a:pPr>
            <a:r>
              <a:rPr lang="en-US" sz="1600" dirty="0" smtClean="0">
                <a:solidFill>
                  <a:srgbClr val="000000"/>
                </a:solidFill>
                <a:latin typeface="Times New Roman" panose="02020603050405020304" pitchFamily="18" charset="0"/>
                <a:cs typeface="Times New Roman" panose="02020603050405020304" pitchFamily="18" charset="0"/>
              </a:rPr>
              <a:t> </a:t>
            </a:r>
            <a:r>
              <a:rPr lang="en-US" sz="1600" dirty="0">
                <a:solidFill>
                  <a:srgbClr val="000000"/>
                </a:solidFill>
                <a:latin typeface="Times New Roman" panose="02020603050405020304" pitchFamily="18" charset="0"/>
                <a:cs typeface="Times New Roman" panose="02020603050405020304" pitchFamily="18" charset="0"/>
              </a:rPr>
              <a:t>After each class you should review your notes. Note the topics that you found confusing and formulate questions that you can ask your lecturer to help you understand the topic.</a:t>
            </a:r>
            <a:br>
              <a:rPr lang="en-US" sz="1600" dirty="0">
                <a:solidFill>
                  <a:srgbClr val="000000"/>
                </a:solidFill>
                <a:latin typeface="Times New Roman" panose="02020603050405020304" pitchFamily="18" charset="0"/>
                <a:cs typeface="Times New Roman" panose="02020603050405020304" pitchFamily="18" charset="0"/>
              </a:rPr>
            </a:br>
            <a:endParaRPr lang="en-US" sz="1600" dirty="0">
              <a:solidFill>
                <a:srgbClr val="000000"/>
              </a:solidFill>
              <a:latin typeface="Times New Roman" panose="02020603050405020304" pitchFamily="18" charset="0"/>
              <a:cs typeface="Times New Roman" panose="02020603050405020304" pitchFamily="18" charset="0"/>
            </a:endParaRPr>
          </a:p>
          <a:p>
            <a:pPr>
              <a:lnSpc>
                <a:spcPct val="120000"/>
              </a:lnSpc>
            </a:pPr>
            <a:endParaRPr lang="en-US" sz="1600" dirty="0">
              <a:solidFill>
                <a:srgbClr val="00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5653569"/>
      </p:ext>
    </p:extLst>
  </p:cSld>
  <p:clrMapOvr>
    <a:masterClrMapping/>
  </p:clrMapOvr>
  <p:transition spd="slow">
    <p:comb/>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17" name="TextBox 16">
            <a:extLst>
              <a:ext uri="{FF2B5EF4-FFF2-40B4-BE49-F238E27FC236}">
                <a16:creationId xmlns:a16="http://schemas.microsoft.com/office/drawing/2014/main" id="{954B34D3-F436-A1EE-53D3-534D66D793CE}"/>
              </a:ext>
            </a:extLst>
          </p:cNvPr>
          <p:cNvSpPr txBox="1"/>
          <p:nvPr/>
        </p:nvSpPr>
        <p:spPr>
          <a:xfrm>
            <a:off x="6944248" y="3996751"/>
            <a:ext cx="411389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Do More Homework</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680178"/>
            <a:ext cx="1190600" cy="81329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853239" y="376989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34E7560-2826-295A-607D-FDF83C320490}"/>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2" name="Rectangle 11">
            <a:extLst>
              <a:ext uri="{FF2B5EF4-FFF2-40B4-BE49-F238E27FC236}">
                <a16:creationId xmlns:a16="http://schemas.microsoft.com/office/drawing/2014/main" id="{0AC2650A-C51A-9ACB-723B-68D89C868D01}"/>
              </a:ext>
            </a:extLst>
          </p:cNvPr>
          <p:cNvSpPr/>
          <p:nvPr/>
        </p:nvSpPr>
        <p:spPr>
          <a:xfrm>
            <a:off x="1308298" y="1549486"/>
            <a:ext cx="4222539" cy="1839350"/>
          </a:xfrm>
          <a:prstGeom prst="rect">
            <a:avLst/>
          </a:prstGeom>
        </p:spPr>
        <p:txBody>
          <a:bodyPr wrap="square">
            <a:spAutoFit/>
          </a:bodyPr>
          <a:lstStyle/>
          <a:p>
            <a:pPr algn="just">
              <a:lnSpc>
                <a:spcPct val="150000"/>
              </a:lnSpc>
            </a:pPr>
            <a:r>
              <a:rPr lang="en-US" sz="1600" dirty="0" smtClean="0">
                <a:solidFill>
                  <a:srgbClr val="000000"/>
                </a:solidFill>
                <a:latin typeface="Times New Roman" panose="02020603050405020304" pitchFamily="18" charset="0"/>
                <a:cs typeface="Times New Roman" panose="02020603050405020304" pitchFamily="18" charset="0"/>
              </a:rPr>
              <a:t> </a:t>
            </a:r>
            <a:r>
              <a:rPr lang="en-US" sz="1600" dirty="0">
                <a:solidFill>
                  <a:srgbClr val="000000"/>
                </a:solidFill>
                <a:latin typeface="Times New Roman" panose="02020603050405020304" pitchFamily="18" charset="0"/>
                <a:cs typeface="Times New Roman" panose="02020603050405020304" pitchFamily="18" charset="0"/>
              </a:rPr>
              <a:t>Do not limit yourself to just the homework that your lecturer assigns. The more problems that you work the better off you’ll be.</a:t>
            </a:r>
            <a:br>
              <a:rPr lang="en-US" sz="1600" dirty="0">
                <a:solidFill>
                  <a:srgbClr val="000000"/>
                </a:solidFill>
                <a:latin typeface="Times New Roman" panose="02020603050405020304" pitchFamily="18" charset="0"/>
                <a:cs typeface="Times New Roman" panose="02020603050405020304" pitchFamily="18" charset="0"/>
              </a:rPr>
            </a:br>
            <a:endParaRPr lang="en-US" sz="1600" dirty="0">
              <a:solidFill>
                <a:srgbClr val="000000"/>
              </a:solidFill>
              <a:latin typeface="Times New Roman" panose="02020603050405020304" pitchFamily="18" charset="0"/>
              <a:cs typeface="Times New Roman" panose="02020603050405020304" pitchFamily="18" charset="0"/>
            </a:endParaRPr>
          </a:p>
          <a:p>
            <a:pPr>
              <a:lnSpc>
                <a:spcPct val="120000"/>
              </a:lnSpc>
            </a:pPr>
            <a:endParaRPr lang="en-US" sz="1600" dirty="0">
              <a:solidFill>
                <a:srgbClr val="00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18918413"/>
      </p:ext>
    </p:extLst>
  </p:cSld>
  <p:clrMapOvr>
    <a:masterClrMapping/>
  </p:clrMapOvr>
  <p:transition spd="slow">
    <p:comb/>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17" name="TextBox 16">
            <a:extLst>
              <a:ext uri="{FF2B5EF4-FFF2-40B4-BE49-F238E27FC236}">
                <a16:creationId xmlns:a16="http://schemas.microsoft.com/office/drawing/2014/main" id="{954B34D3-F436-A1EE-53D3-534D66D793CE}"/>
              </a:ext>
            </a:extLst>
          </p:cNvPr>
          <p:cNvSpPr txBox="1"/>
          <p:nvPr/>
        </p:nvSpPr>
        <p:spPr>
          <a:xfrm>
            <a:off x="6944247" y="3996751"/>
            <a:ext cx="46072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Practice, Practice, Practice</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680178"/>
            <a:ext cx="1190600" cy="81329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853239" y="376989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07</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34E7560-2826-295A-607D-FDF83C320490}"/>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3" name="Rectangle 12">
            <a:extLst>
              <a:ext uri="{FF2B5EF4-FFF2-40B4-BE49-F238E27FC236}">
                <a16:creationId xmlns:a16="http://schemas.microsoft.com/office/drawing/2014/main" id="{0AC2650A-C51A-9ACB-723B-68D89C868D01}"/>
              </a:ext>
            </a:extLst>
          </p:cNvPr>
          <p:cNvSpPr/>
          <p:nvPr/>
        </p:nvSpPr>
        <p:spPr>
          <a:xfrm>
            <a:off x="1362926" y="1680348"/>
            <a:ext cx="4222539" cy="2578013"/>
          </a:xfrm>
          <a:prstGeom prst="rect">
            <a:avLst/>
          </a:prstGeom>
        </p:spPr>
        <p:txBody>
          <a:bodyPr wrap="square">
            <a:spAutoFit/>
          </a:bodyPr>
          <a:lstStyle/>
          <a:p>
            <a:pPr algn="just">
              <a:lnSpc>
                <a:spcPct val="150000"/>
              </a:lnSpc>
            </a:pPr>
            <a:r>
              <a:rPr lang="en-US" sz="1600" dirty="0" smtClean="0">
                <a:solidFill>
                  <a:srgbClr val="000000"/>
                </a:solidFill>
                <a:latin typeface="Times New Roman" panose="02020603050405020304" pitchFamily="18" charset="0"/>
                <a:cs typeface="Times New Roman" panose="02020603050405020304" pitchFamily="18" charset="0"/>
              </a:rPr>
              <a:t>In </a:t>
            </a:r>
            <a:r>
              <a:rPr lang="en-US" sz="1600" dirty="0">
                <a:solidFill>
                  <a:srgbClr val="000000"/>
                </a:solidFill>
                <a:latin typeface="Times New Roman" panose="02020603050405020304" pitchFamily="18" charset="0"/>
                <a:cs typeface="Times New Roman" panose="02020603050405020304" pitchFamily="18" charset="0"/>
              </a:rPr>
              <a:t>order to get something out of the class you need to listen while in class. Often this can be difficult to do but it is very important. Sometimes important ideas will not be written down on the board, but instead just spoken by the lecturer.</a:t>
            </a:r>
          </a:p>
          <a:p>
            <a:pPr>
              <a:lnSpc>
                <a:spcPct val="120000"/>
              </a:lnSpc>
            </a:pPr>
            <a:endParaRPr lang="en-US" sz="1600" dirty="0">
              <a:solidFill>
                <a:srgbClr val="00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167323718"/>
      </p:ext>
    </p:extLst>
  </p:cSld>
  <p:clrMapOvr>
    <a:masterClrMapping/>
  </p:clrMapOvr>
  <p:transition spd="slow">
    <p:comb/>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17" name="TextBox 16">
            <a:extLst>
              <a:ext uri="{FF2B5EF4-FFF2-40B4-BE49-F238E27FC236}">
                <a16:creationId xmlns:a16="http://schemas.microsoft.com/office/drawing/2014/main" id="{954B34D3-F436-A1EE-53D3-534D66D793CE}"/>
              </a:ext>
            </a:extLst>
          </p:cNvPr>
          <p:cNvSpPr txBox="1"/>
          <p:nvPr/>
        </p:nvSpPr>
        <p:spPr>
          <a:xfrm>
            <a:off x="6944247" y="3996751"/>
            <a:ext cx="46072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Don’t Forget Your Textbook</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680178"/>
            <a:ext cx="1190600" cy="81329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853239" y="376989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08</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34E7560-2826-295A-607D-FDF83C320490}"/>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1" name="Rectangle 10">
            <a:extLst>
              <a:ext uri="{FF2B5EF4-FFF2-40B4-BE49-F238E27FC236}">
                <a16:creationId xmlns:a16="http://schemas.microsoft.com/office/drawing/2014/main" id="{0AC2650A-C51A-9ACB-723B-68D89C868D01}"/>
              </a:ext>
            </a:extLst>
          </p:cNvPr>
          <p:cNvSpPr/>
          <p:nvPr/>
        </p:nvSpPr>
        <p:spPr>
          <a:xfrm>
            <a:off x="1308298" y="1549486"/>
            <a:ext cx="4222539" cy="2208682"/>
          </a:xfrm>
          <a:prstGeom prst="rect">
            <a:avLst/>
          </a:prstGeom>
        </p:spPr>
        <p:txBody>
          <a:bodyPr wrap="square">
            <a:spAutoFit/>
          </a:bodyPr>
          <a:lstStyle/>
          <a:p>
            <a:pPr algn="just">
              <a:lnSpc>
                <a:spcPct val="150000"/>
              </a:lnSpc>
            </a:pPr>
            <a:r>
              <a:rPr lang="en-US" sz="1600" dirty="0" smtClean="0">
                <a:solidFill>
                  <a:srgbClr val="000000"/>
                </a:solidFill>
                <a:latin typeface="Times New Roman" panose="02020603050405020304" pitchFamily="18" charset="0"/>
                <a:cs typeface="Times New Roman" panose="02020603050405020304" pitchFamily="18" charset="0"/>
              </a:rPr>
              <a:t> </a:t>
            </a:r>
            <a:r>
              <a:rPr lang="en-US" sz="1600" dirty="0">
                <a:solidFill>
                  <a:srgbClr val="000000"/>
                </a:solidFill>
                <a:latin typeface="Times New Roman" panose="02020603050405020304" pitchFamily="18" charset="0"/>
                <a:cs typeface="Times New Roman" panose="02020603050405020304" pitchFamily="18" charset="0"/>
              </a:rPr>
              <a:t>If you get stuck on a topic that was discussed in class do not forget that you do have a textbook. Often the text book will contain examples not worked in class and/or a different approach to a problem.</a:t>
            </a:r>
          </a:p>
          <a:p>
            <a:pPr>
              <a:lnSpc>
                <a:spcPct val="120000"/>
              </a:lnSpc>
            </a:pPr>
            <a:endParaRPr lang="en-US" sz="1600" dirty="0">
              <a:solidFill>
                <a:srgbClr val="00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20399606"/>
      </p:ext>
    </p:extLst>
  </p:cSld>
  <p:clrMapOvr>
    <a:masterClrMapping/>
  </p:clrMapOvr>
  <p:transition spd="slow">
    <p:comb/>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17" name="TextBox 16">
            <a:extLst>
              <a:ext uri="{FF2B5EF4-FFF2-40B4-BE49-F238E27FC236}">
                <a16:creationId xmlns:a16="http://schemas.microsoft.com/office/drawing/2014/main" id="{954B34D3-F436-A1EE-53D3-534D66D793CE}"/>
              </a:ext>
            </a:extLst>
          </p:cNvPr>
          <p:cNvSpPr txBox="1"/>
          <p:nvPr/>
        </p:nvSpPr>
        <p:spPr>
          <a:xfrm>
            <a:off x="6944248" y="3996751"/>
            <a:ext cx="411389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Seek Help If You Need It</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680178"/>
            <a:ext cx="1190600" cy="81329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853239" y="376989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34E7560-2826-295A-607D-FDF83C320490}"/>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1" name="Rectangle 10">
            <a:extLst>
              <a:ext uri="{FF2B5EF4-FFF2-40B4-BE49-F238E27FC236}">
                <a16:creationId xmlns:a16="http://schemas.microsoft.com/office/drawing/2014/main" id="{0AC2650A-C51A-9ACB-723B-68D89C868D01}"/>
              </a:ext>
            </a:extLst>
          </p:cNvPr>
          <p:cNvSpPr/>
          <p:nvPr/>
        </p:nvSpPr>
        <p:spPr>
          <a:xfrm>
            <a:off x="1308298" y="1549486"/>
            <a:ext cx="4222539" cy="1162113"/>
          </a:xfrm>
          <a:prstGeom prst="rect">
            <a:avLst/>
          </a:prstGeom>
        </p:spPr>
        <p:txBody>
          <a:bodyPr wrap="square">
            <a:spAutoFit/>
          </a:bodyPr>
          <a:lstStyle/>
          <a:p>
            <a:pPr algn="just">
              <a:lnSpc>
                <a:spcPct val="150000"/>
              </a:lnSpc>
            </a:pPr>
            <a:r>
              <a:rPr lang="en-US" sz="1600" dirty="0" smtClean="0">
                <a:solidFill>
                  <a:srgbClr val="000000"/>
                </a:solidFill>
                <a:latin typeface="Times New Roman" panose="02020603050405020304" pitchFamily="18" charset="0"/>
                <a:cs typeface="Times New Roman" panose="02020603050405020304" pitchFamily="18" charset="0"/>
              </a:rPr>
              <a:t>If </a:t>
            </a:r>
            <a:r>
              <a:rPr lang="en-US" sz="1600" dirty="0">
                <a:solidFill>
                  <a:srgbClr val="000000"/>
                </a:solidFill>
                <a:latin typeface="Times New Roman" panose="02020603050405020304" pitchFamily="18" charset="0"/>
                <a:cs typeface="Times New Roman" panose="02020603050405020304" pitchFamily="18" charset="0"/>
              </a:rPr>
              <a:t>you are having trouble with your math class you have many options open to you and you should take advantage of them. </a:t>
            </a:r>
          </a:p>
        </p:txBody>
      </p:sp>
    </p:spTree>
    <p:extLst>
      <p:ext uri="{BB962C8B-B14F-4D97-AF65-F5344CB8AC3E}">
        <p14:creationId xmlns:p14="http://schemas.microsoft.com/office/powerpoint/2010/main" val="520021512"/>
      </p:ext>
    </p:extLst>
  </p:cSld>
  <p:clrMapOvr>
    <a:masterClrMapping/>
  </p:clrMapOvr>
  <p:transition spd="slow">
    <p:comb/>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17" name="TextBox 16">
            <a:extLst>
              <a:ext uri="{FF2B5EF4-FFF2-40B4-BE49-F238E27FC236}">
                <a16:creationId xmlns:a16="http://schemas.microsoft.com/office/drawing/2014/main" id="{954B34D3-F436-A1EE-53D3-534D66D793CE}"/>
              </a:ext>
            </a:extLst>
          </p:cNvPr>
          <p:cNvSpPr txBox="1"/>
          <p:nvPr/>
        </p:nvSpPr>
        <p:spPr>
          <a:xfrm>
            <a:off x="6944248" y="3996751"/>
            <a:ext cx="411389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Have the Proper Attitude</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680178"/>
            <a:ext cx="1190600" cy="81329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853239" y="376989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34E7560-2826-295A-607D-FDF83C320490}"/>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1" name="Rectangle 10">
            <a:extLst>
              <a:ext uri="{FF2B5EF4-FFF2-40B4-BE49-F238E27FC236}">
                <a16:creationId xmlns:a16="http://schemas.microsoft.com/office/drawing/2014/main" id="{0AC2650A-C51A-9ACB-723B-68D89C868D01}"/>
              </a:ext>
            </a:extLst>
          </p:cNvPr>
          <p:cNvSpPr/>
          <p:nvPr/>
        </p:nvSpPr>
        <p:spPr>
          <a:xfrm>
            <a:off x="1308298" y="1549486"/>
            <a:ext cx="4222539" cy="1839350"/>
          </a:xfrm>
          <a:prstGeom prst="rect">
            <a:avLst/>
          </a:prstGeom>
        </p:spPr>
        <p:txBody>
          <a:bodyPr wrap="square">
            <a:spAutoFit/>
          </a:bodyPr>
          <a:lstStyle/>
          <a:p>
            <a:pPr algn="just">
              <a:lnSpc>
                <a:spcPct val="150000"/>
              </a:lnSpc>
            </a:pPr>
            <a:r>
              <a:rPr lang="en-US" sz="1600" dirty="0" smtClean="0">
                <a:solidFill>
                  <a:srgbClr val="000000"/>
                </a:solidFill>
                <a:latin typeface="Times New Roman" panose="02020603050405020304" pitchFamily="18" charset="0"/>
                <a:cs typeface="Times New Roman" panose="02020603050405020304" pitchFamily="18" charset="0"/>
              </a:rPr>
              <a:t>Always </a:t>
            </a:r>
            <a:r>
              <a:rPr lang="en-US" sz="1600" dirty="0">
                <a:solidFill>
                  <a:srgbClr val="000000"/>
                </a:solidFill>
                <a:latin typeface="Times New Roman" panose="02020603050405020304" pitchFamily="18" charset="0"/>
                <a:cs typeface="Times New Roman" panose="02020603050405020304" pitchFamily="18" charset="0"/>
              </a:rPr>
              <a:t>do the best that you can. Do not try to do just enough to get by. You should always do the best that you can and strive for the best grade that you can possibly get.</a:t>
            </a:r>
          </a:p>
          <a:p>
            <a:pPr>
              <a:lnSpc>
                <a:spcPct val="120000"/>
              </a:lnSpc>
            </a:pPr>
            <a:endParaRPr lang="en-US" sz="1600" dirty="0">
              <a:solidFill>
                <a:srgbClr val="00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31617910"/>
      </p:ext>
    </p:extLst>
  </p:cSld>
  <p:clrMapOvr>
    <a:masterClrMapping/>
  </p:clrMapOvr>
  <p:transition spd="slow">
    <p:comb/>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893</TotalTime>
  <Words>854</Words>
  <Application>Microsoft Office PowerPoint</Application>
  <PresentationFormat>Widescreen</PresentationFormat>
  <Paragraphs>131</Paragraphs>
  <Slides>21</Slides>
  <Notes>6</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21</vt:i4>
      </vt:variant>
    </vt:vector>
  </HeadingPairs>
  <TitlesOfParts>
    <vt:vector size="28" baseType="lpstr">
      <vt:lpstr>Arial</vt:lpstr>
      <vt:lpstr>Calibri</vt:lpstr>
      <vt:lpstr>Calibri Light</vt:lpstr>
      <vt:lpstr>Roboto Light</vt:lpstr>
      <vt:lpstr>Tajawal ExtraBold</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Dr.Al Faisal</cp:lastModifiedBy>
  <cp:revision>84</cp:revision>
  <dcterms:created xsi:type="dcterms:W3CDTF">2023-04-29T09:08:23Z</dcterms:created>
  <dcterms:modified xsi:type="dcterms:W3CDTF">2024-01-08T08:14:53Z</dcterms:modified>
</cp:coreProperties>
</file>