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6" r:id="rId2"/>
    <p:sldId id="257" r:id="rId3"/>
    <p:sldId id="296" r:id="rId4"/>
    <p:sldId id="317" r:id="rId5"/>
    <p:sldId id="319" r:id="rId6"/>
    <p:sldId id="322" r:id="rId7"/>
    <p:sldId id="320" r:id="rId8"/>
    <p:sldId id="321" r:id="rId9"/>
    <p:sldId id="318" r:id="rId10"/>
    <p:sldId id="307" r:id="rId11"/>
    <p:sldId id="316" r:id="rId12"/>
    <p:sldId id="315" r:id="rId13"/>
    <p:sldId id="314" r:id="rId14"/>
    <p:sldId id="313" r:id="rId15"/>
    <p:sldId id="312" r:id="rId16"/>
    <p:sldId id="311" r:id="rId17"/>
    <p:sldId id="310" r:id="rId18"/>
    <p:sldId id="309" r:id="rId19"/>
    <p:sldId id="308" r:id="rId20"/>
    <p:sldId id="306" r:id="rId21"/>
    <p:sldId id="305" r:id="rId22"/>
    <p:sldId id="304" r:id="rId23"/>
    <p:sldId id="303" r:id="rId24"/>
    <p:sldId id="302" r:id="rId25"/>
    <p:sldId id="301" r:id="rId26"/>
    <p:sldId id="329" r:id="rId27"/>
    <p:sldId id="332" r:id="rId28"/>
    <p:sldId id="331" r:id="rId29"/>
    <p:sldId id="330" r:id="rId30"/>
    <p:sldId id="328" r:id="rId31"/>
    <p:sldId id="327" r:id="rId32"/>
    <p:sldId id="326" r:id="rId33"/>
    <p:sldId id="325" r:id="rId34"/>
    <p:sldId id="324" r:id="rId35"/>
    <p:sldId id="323" r:id="rId36"/>
    <p:sldId id="300" r:id="rId37"/>
    <p:sldId id="335" r:id="rId38"/>
    <p:sldId id="334" r:id="rId39"/>
    <p:sldId id="333" r:id="rId40"/>
    <p:sldId id="336" r:id="rId41"/>
    <p:sldId id="340" r:id="rId42"/>
    <p:sldId id="339" r:id="rId43"/>
    <p:sldId id="338" r:id="rId44"/>
    <p:sldId id="337" r:id="rId45"/>
    <p:sldId id="299" r:id="rId46"/>
    <p:sldId id="298" r:id="rId47"/>
  </p:sldIdLst>
  <p:sldSz cx="12192000" cy="6858000"/>
  <p:notesSz cx="6858000" cy="9144000"/>
  <p:embeddedFontLst>
    <p:embeddedFont>
      <p:font typeface="Simplified Arabic" panose="02020603050405020304" pitchFamily="18" charset="-78"/>
      <p:regular r:id="rId49"/>
      <p:bold r:id="rId50"/>
    </p:embeddedFont>
    <p:embeddedFont>
      <p:font typeface="Tajawal Medium" panose="00000600000000000000" charset="-78"/>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gA8VutshQLR0MHaQyjJTZoar3l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66" autoAdjust="0"/>
    <p:restoredTop sz="94660"/>
  </p:normalViewPr>
  <p:slideViewPr>
    <p:cSldViewPr snapToGrid="0">
      <p:cViewPr varScale="1">
        <p:scale>
          <a:sx n="72" d="100"/>
          <a:sy n="72" d="100"/>
        </p:scale>
        <p:origin x="64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presProps" Target="pres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5"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0919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8624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12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3615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704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9857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08020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92310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0961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5317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4936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2578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58221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853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14799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23726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9203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88856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9245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85035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46050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73302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9754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21506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51528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56955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58068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3620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94386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99606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48799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96588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99253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61572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57312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0161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61987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19944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47283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94269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8608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17352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5"/>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7"/>
        <p:cNvGrpSpPr/>
        <p:nvPr/>
      </p:nvGrpSpPr>
      <p:grpSpPr>
        <a:xfrm>
          <a:off x="0" y="0"/>
          <a:ext cx="0" cy="0"/>
          <a:chOff x="0" y="0"/>
          <a:chExt cx="0" cy="0"/>
        </a:xfrm>
      </p:grpSpPr>
      <p:sp>
        <p:nvSpPr>
          <p:cNvPr id="18" name="Google Shape;18;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9"/>
        <p:cNvGrpSpPr/>
        <p:nvPr/>
      </p:nvGrpSpPr>
      <p:grpSpPr>
        <a:xfrm>
          <a:off x="0" y="0"/>
          <a:ext cx="0" cy="0"/>
          <a:chOff x="0" y="0"/>
          <a:chExt cx="0" cy="0"/>
        </a:xfrm>
      </p:grpSpPr>
      <p:sp>
        <p:nvSpPr>
          <p:cNvPr id="20" name="Google Shape;20;p47"/>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7"/>
          <p:cNvSpPr>
            <a:spLocks noGrp="1"/>
          </p:cNvSpPr>
          <p:nvPr>
            <p:ph type="pic" idx="2"/>
          </p:nvPr>
        </p:nvSpPr>
        <p:spPr>
          <a:xfrm>
            <a:off x="5183188" y="987425"/>
            <a:ext cx="6172200" cy="4873625"/>
          </a:xfrm>
          <a:prstGeom prst="rect">
            <a:avLst/>
          </a:prstGeom>
          <a:noFill/>
          <a:ln>
            <a:noFill/>
          </a:ln>
        </p:spPr>
      </p:sp>
      <p:sp>
        <p:nvSpPr>
          <p:cNvPr id="76" name="Google Shape;76;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4.xml"/><Relationship Id="rId6" Type="http://schemas.openxmlformats.org/officeDocument/2006/relationships/image" Target="../media/image4.jpg"/><Relationship Id="rId5" Type="http://schemas.openxmlformats.org/officeDocument/2006/relationships/image" Target="../media/image8.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6722617" y="3924502"/>
            <a:ext cx="4886463" cy="46166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EG" sz="2400" b="1" i="0" u="none" strike="noStrike" cap="none">
                <a:solidFill>
                  <a:srgbClr val="8E5A6D"/>
                </a:solidFill>
                <a:latin typeface="Tajawal Medium"/>
                <a:ea typeface="Tajawal Medium"/>
                <a:cs typeface="Tajawal Medium"/>
                <a:sym typeface="Tajawal Medium"/>
              </a:rPr>
              <a:t>أ. عبدالفتاح نبيل</a:t>
            </a:r>
            <a:endParaRPr sz="2400" b="1" i="0" u="none" strike="noStrike" cap="none">
              <a:solidFill>
                <a:srgbClr val="8E5A6D"/>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33550" y="2472650"/>
            <a:ext cx="4377300" cy="769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4400" b="1" i="0" u="none" strike="noStrike" cap="none">
                <a:solidFill>
                  <a:srgbClr val="8E5A6D"/>
                </a:solidFill>
                <a:latin typeface="Tajawal Medium"/>
                <a:ea typeface="Tajawal Medium"/>
                <a:cs typeface="Tajawal Medium"/>
                <a:sym typeface="Tajawal Medium"/>
              </a:rPr>
              <a:t>الكتابة الإعلامية</a:t>
            </a:r>
            <a:endParaRPr sz="4400" b="1">
              <a:solidFill>
                <a:srgbClr val="8E5A6D"/>
              </a:solidFill>
              <a:latin typeface="Tajawal Medium"/>
              <a:ea typeface="Tajawal Medium"/>
              <a:cs typeface="Tajawal Medium"/>
              <a:sym typeface="Tajawal Medium"/>
            </a:endParaRPr>
          </a:p>
        </p:txBody>
      </p:sp>
      <p:sp>
        <p:nvSpPr>
          <p:cNvPr id="104" name="Google Shape;104;p1"/>
          <p:cNvSpPr/>
          <p:nvPr/>
        </p:nvSpPr>
        <p:spPr>
          <a:xfrm>
            <a:off x="8092472" y="590414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8E5A6D"/>
                </a:solidFill>
                <a:latin typeface="Tajawal Medium"/>
                <a:ea typeface="Tajawal Medium"/>
                <a:cs typeface="Tajawal Medium"/>
                <a:sym typeface="Tajawal Medium"/>
              </a:rPr>
              <a:t>المحاضرة التاسعة</a:t>
            </a:r>
            <a:endParaRPr sz="2800" b="1" dirty="0">
              <a:solidFill>
                <a:srgbClr val="8E5A6D"/>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1"/>
          <p:cNvSpPr txBox="1"/>
          <p:nvPr/>
        </p:nvSpPr>
        <p:spPr>
          <a:xfrm>
            <a:off x="8650324" y="3306100"/>
            <a:ext cx="1031051" cy="375552"/>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ar-EG" sz="1800" b="1">
                <a:solidFill>
                  <a:srgbClr val="8E5A6D"/>
                </a:solidFill>
                <a:latin typeface="Calibri"/>
                <a:ea typeface="Calibri"/>
                <a:cs typeface="Calibri"/>
                <a:sym typeface="Calibri"/>
              </a:rPr>
              <a:t>DGM123</a:t>
            </a:r>
            <a:endParaRPr sz="1800">
              <a:solidFill>
                <a:srgbClr val="8E5A6D"/>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8A559998-F6AB-F564-3835-31CD145DCC1F}"/>
              </a:ext>
            </a:extLst>
          </p:cNvPr>
          <p:cNvPicPr>
            <a:picLocks noChangeAspect="1"/>
          </p:cNvPicPr>
          <p:nvPr/>
        </p:nvPicPr>
        <p:blipFill>
          <a:blip r:embed="rId5"/>
          <a:stretch>
            <a:fillRect/>
          </a:stretch>
        </p:blipFill>
        <p:spPr>
          <a:xfrm>
            <a:off x="363902" y="359832"/>
            <a:ext cx="1719212" cy="12551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p:nvPr/>
        </p:nvSpPr>
        <p:spPr>
          <a:xfrm>
            <a:off x="1133854" y="1397680"/>
            <a:ext cx="4955591"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2"/>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998873" y="1397680"/>
            <a:ext cx="4955591" cy="4524275"/>
          </a:xfrm>
          <a:prstGeom prst="rect">
            <a:avLst/>
          </a:prstGeom>
          <a:noFill/>
          <a:ln>
            <a:noFill/>
          </a:ln>
        </p:spPr>
        <p:txBody>
          <a:bodyPr spcFirstLastPara="1" wrap="square" lIns="91425" tIns="45700" rIns="91425" bIns="45700" anchor="t" anchorCtr="0">
            <a:spAutoFit/>
          </a:bodyPr>
          <a:lstStyle/>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الإعلامي ودوره في التحرير</a:t>
            </a:r>
          </a:p>
          <a:p>
            <a:pPr marR="0" lvl="0" algn="r" rtl="1">
              <a:lnSpc>
                <a:spcPct val="120000"/>
              </a:lnSpc>
              <a:spcBef>
                <a:spcPts val="0"/>
              </a:spcBef>
              <a:spcAft>
                <a:spcPts val="0"/>
              </a:spcAft>
              <a:buClr>
                <a:schemeClr val="lt1"/>
              </a:buClr>
              <a:buSzPts val="2800"/>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مهام المحرر الإعلامي</a:t>
            </a:r>
          </a:p>
          <a:p>
            <a:pPr marR="0" lvl="0" algn="r" rtl="1">
              <a:lnSpc>
                <a:spcPct val="120000"/>
              </a:lnSpc>
              <a:spcBef>
                <a:spcPts val="0"/>
              </a:spcBef>
              <a:spcAft>
                <a:spcPts val="0"/>
              </a:spcAft>
              <a:buClr>
                <a:schemeClr val="lt1"/>
              </a:buClr>
              <a:buSzPts val="2800"/>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الإذاعي وتأثير مميزات الإذاعة في عمله</a:t>
            </a: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التلفزيوني وتأثير مميزات التلفزيون في أداء عمله</a:t>
            </a: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المحرر الإلكتروني وتأثير مميزات الإعلام الإلكتروني في أداء عمله</a:t>
            </a:r>
          </a:p>
        </p:txBody>
      </p:sp>
      <p:sp>
        <p:nvSpPr>
          <p:cNvPr id="117" name="Google Shape;117;p2"/>
          <p:cNvSpPr/>
          <p:nvPr/>
        </p:nvSpPr>
        <p:spPr>
          <a:xfrm>
            <a:off x="6295848" y="4979581"/>
            <a:ext cx="4747323" cy="572144"/>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endParaRPr sz="2800" b="1">
              <a:solidFill>
                <a:srgbClr val="8E5A6D"/>
              </a:solidFill>
              <a:latin typeface="Calibri"/>
              <a:ea typeface="Calibri"/>
              <a:cs typeface="Calibri"/>
              <a:sym typeface="Calibri"/>
            </a:endParaRPr>
          </a:p>
        </p:txBody>
      </p:sp>
      <p:sp>
        <p:nvSpPr>
          <p:cNvPr id="118" name="Google Shape;118;p2"/>
          <p:cNvSpPr txBox="1"/>
          <p:nvPr/>
        </p:nvSpPr>
        <p:spPr>
          <a:xfrm>
            <a:off x="6372516" y="3948478"/>
            <a:ext cx="41138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a:solidFill>
                  <a:srgbClr val="8E5A6D"/>
                </a:solidFill>
                <a:latin typeface="Tajawal Medium"/>
                <a:ea typeface="Tajawal Medium"/>
                <a:cs typeface="Tajawal Medium"/>
                <a:sym typeface="Tajawal Medium"/>
              </a:rPr>
              <a:t>محتويات</a:t>
            </a:r>
            <a:endParaRPr sz="2800" b="1">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123" name="Google Shape;123;p2"/>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124" name="Google Shape;124;p2"/>
          <p:cNvSpPr txBox="1"/>
          <p:nvPr/>
        </p:nvSpPr>
        <p:spPr>
          <a:xfrm>
            <a:off x="6372515" y="4968345"/>
            <a:ext cx="4670655"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dirty="0">
                <a:solidFill>
                  <a:srgbClr val="8E5A6D"/>
                </a:solidFill>
                <a:latin typeface="Tajawal Medium"/>
                <a:ea typeface="Tajawal Medium"/>
                <a:cs typeface="Tajawal Medium"/>
                <a:sym typeface="Tajawal Medium"/>
              </a:rPr>
              <a:t>المحاضرة التاسعة</a:t>
            </a:r>
            <a:endParaRPr sz="2800" b="1" dirty="0">
              <a:solidFill>
                <a:srgbClr val="2D3956"/>
              </a:solidFill>
              <a:latin typeface="Tajawal Medium"/>
              <a:ea typeface="Tajawal Medium"/>
              <a:cs typeface="Tajawal Medium"/>
              <a:sym typeface="Tajawal Medium"/>
            </a:endParaRPr>
          </a:p>
        </p:txBody>
      </p:sp>
      <p:pic>
        <p:nvPicPr>
          <p:cNvPr id="2" name="Picture 1">
            <a:extLst>
              <a:ext uri="{FF2B5EF4-FFF2-40B4-BE49-F238E27FC236}">
                <a16:creationId xmlns:a16="http://schemas.microsoft.com/office/drawing/2014/main" id="{4B6AAAD3-8728-62C4-035F-3A1591A11A2C}"/>
              </a:ext>
            </a:extLst>
          </p:cNvPr>
          <p:cNvPicPr>
            <a:picLocks noChangeAspect="1"/>
          </p:cNvPicPr>
          <p:nvPr/>
        </p:nvPicPr>
        <p:blipFill>
          <a:blip r:embed="rId7"/>
          <a:stretch>
            <a:fillRect/>
          </a:stretch>
        </p:blipFill>
        <p:spPr>
          <a:xfrm>
            <a:off x="529214" y="5890128"/>
            <a:ext cx="1209280" cy="882888"/>
          </a:xfrm>
          <a:prstGeom prst="rect">
            <a:avLst/>
          </a:prstGeom>
        </p:spPr>
      </p:pic>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يعتقد البعض من ممارسي الإعلام أن التحرير الإعلامي يكون نتاج صحفي موهوب يولد في يده القلم وفي رأسه الفكرة حسب تعبيرهم، ويرفضون إخضاع الفنون التحريرية لأي قانون، وإنما تركه لمطلق حرية الإبداع الفكري.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على النقيض من يقول إن التحرير الإعلامي نتاج علمي يخضع لقوانين علمية شأنه شأن العلوم الأخرى.</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E96AE1A-818D-0DEC-AE80-08F998420BF4}"/>
              </a:ext>
            </a:extLst>
          </p:cNvPr>
          <p:cNvPicPr>
            <a:picLocks noChangeAspect="1"/>
          </p:cNvPicPr>
          <p:nvPr/>
        </p:nvPicPr>
        <p:blipFill>
          <a:blip r:embed="rId5"/>
          <a:stretch>
            <a:fillRect/>
          </a:stretch>
        </p:blipFill>
        <p:spPr>
          <a:xfrm>
            <a:off x="529214" y="5890128"/>
            <a:ext cx="1209280" cy="88288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167269" y="3377481"/>
            <a:ext cx="4987019"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الإعلامي وطرق تأهيله</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86EDD18-B162-1883-5960-40CFFD392F40}"/>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4036976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يقول الصحفي الشهير جوزيف بوليتزر إن الصحفيين الذين لم يتم تأهليهم علمياً يتعلمون على حساب الجمهور، ولا يكفي أن يكون الصحفي متعلماً تعليماً جامعياً عاماً، بل لابد من إعداده لمهنته الجديدة، إعداداً خاصاً.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ويرى بوليتزر أن الصحافة أكثر المهن حاجة إلى أوسع المعارف، وأعمقها.</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45E2448-787A-EE81-BA75-EAB7FF930328}"/>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024473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وظهر تيار في مجال تدريس فنون الإعلام يقول إن التأهيل الإعلامي يجب أن يكون في المرحلة ما فوق الجامعية، ويرى أن الصحافة من المهن الفكرية الحرة من حيث أن العمل فيها لا يقتصر على لون واحد من الألوان المتعددة للمعرفة، بل هي مهنة مفتوحة تحتاج ثقافة ذوي المهن الأخرى حيث يمكن أن يكون هناك طبيب صحفي وجغرافي صحفي ولكن العكس لا يصح أبداً.</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35C46B7-403A-122D-AACD-1B76449E524A}"/>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934143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المنافسة الشديدة في معركة البقاء التي تخوضها وسائل الإعلام فيما بينها تحتم ضرورة تطور الفنون التحريرية، وعلى المحرر الصحفي الذي يتوافر لديه الاستعداد أن يمتلك أدوات مهنته المتطورة، ليستطيع المحافظة على مكانة وسيلته وبقائها وحفظها من الاندثار.</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C83FBEC1-1DE3-ECCC-7A2B-D9C87A20B8AF}"/>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275231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 y="3214582"/>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الإعلامي.. تسميات متعددة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8412D3F2-6F2F-1183-3E1D-48EF4FF4373F}"/>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260698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تتعدد تسميات القائم بالاتصال في المؤسسات الإعلامية المختلفة، وهذا التعدد ينبع من تعدد الوسائل نفسها بين صحف مطبوعة وإعلام مرئي وإعلام مسموع وأخيراً الصحافة الإلكترونية، فنجد المحرر الصحفي والمحرر التلفزيوني والمحرر الإذاعي والمحرر الإلكتروني، وكذلك تتعدد التسميات داخل الوسيلة الواحدة باختلاف المهمة التي يقوم بها القائم بالاتصال.</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3D0AD831-10EA-2156-C523-CD835FCF6FF5}"/>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515002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ومنعاً لحدوث أي التباس في المعنى يتوجب توضيح الفرق بين التسميات المختلفة.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وتشهد التسميات حالة من الخلط في اللغة العربية واتفاقاً باللغة الإنجليزية، ويمكن أن نشاهد في الدراسات الإعلامية مسمى واحد هو القائم بالاتصال </a:t>
            </a:r>
            <a:r>
              <a:rPr lang="en-US" sz="3200" dirty="0">
                <a:solidFill>
                  <a:schemeClr val="dk1"/>
                </a:solidFill>
                <a:latin typeface="Simplified Arabic"/>
                <a:ea typeface="Simplified Arabic"/>
                <a:cs typeface="Simplified Arabic"/>
                <a:sym typeface="Simplified Arabic"/>
              </a:rPr>
              <a:t>Communicator </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EC611E61-84A1-D557-9E04-FF74984BAC89}"/>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393440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وفي العملية التحريرية نجد أن تسميات مثل الصحفي       </a:t>
            </a:r>
            <a:r>
              <a:rPr lang="en-US" sz="3200" dirty="0">
                <a:solidFill>
                  <a:schemeClr val="dk1"/>
                </a:solidFill>
                <a:latin typeface="Simplified Arabic"/>
                <a:ea typeface="Simplified Arabic"/>
                <a:cs typeface="Simplified Arabic"/>
                <a:sym typeface="Simplified Arabic"/>
              </a:rPr>
              <a:t>Journalist </a:t>
            </a:r>
            <a:r>
              <a:rPr lang="ar-EG" sz="3200" dirty="0">
                <a:solidFill>
                  <a:schemeClr val="dk1"/>
                </a:solidFill>
                <a:latin typeface="Simplified Arabic"/>
                <a:ea typeface="Simplified Arabic"/>
                <a:cs typeface="Simplified Arabic"/>
                <a:sym typeface="Simplified Arabic"/>
              </a:rPr>
              <a:t>  و المحرر </a:t>
            </a:r>
            <a:r>
              <a:rPr lang="en-US" sz="3200" dirty="0">
                <a:solidFill>
                  <a:schemeClr val="dk1"/>
                </a:solidFill>
                <a:latin typeface="Simplified Arabic"/>
                <a:ea typeface="Simplified Arabic"/>
                <a:cs typeface="Simplified Arabic"/>
                <a:sym typeface="Simplified Arabic"/>
              </a:rPr>
              <a:t>Editor </a:t>
            </a:r>
            <a:r>
              <a:rPr lang="ar-EG" sz="3200" dirty="0">
                <a:solidFill>
                  <a:schemeClr val="dk1"/>
                </a:solidFill>
                <a:latin typeface="Simplified Arabic"/>
                <a:ea typeface="Simplified Arabic"/>
                <a:cs typeface="Simplified Arabic"/>
                <a:sym typeface="Simplified Arabic"/>
              </a:rPr>
              <a:t> وجامع المعلومات ومعد التقارير </a:t>
            </a:r>
            <a:r>
              <a:rPr lang="en-US" sz="3200" dirty="0">
                <a:solidFill>
                  <a:schemeClr val="dk1"/>
                </a:solidFill>
                <a:latin typeface="Simplified Arabic"/>
                <a:ea typeface="Simplified Arabic"/>
                <a:cs typeface="Simplified Arabic"/>
                <a:sym typeface="Simplified Arabic"/>
              </a:rPr>
              <a:t>Reporter </a:t>
            </a:r>
            <a:r>
              <a:rPr lang="ar-EG" sz="3200" dirty="0">
                <a:solidFill>
                  <a:schemeClr val="dk1"/>
                </a:solidFill>
                <a:latin typeface="Simplified Arabic"/>
                <a:ea typeface="Simplified Arabic"/>
                <a:cs typeface="Simplified Arabic"/>
                <a:sym typeface="Simplified Arabic"/>
              </a:rPr>
              <a:t>تمثل مفاهيم واضحة المعنى في اللغة الإنجليزية إلا أن عملية تعريب هذه المفاهيم أوجدت حالة من الخلط، وذلك نتيجة عدم وجود فواصل واضحة في الإعلام العربي بين مختلف المهام ما سبب حالة من التداخل بين مختلف التسميات.</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685F2682-2864-E198-1E85-13A6F729FC09}"/>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312357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فمصطلح </a:t>
            </a:r>
            <a:r>
              <a:rPr lang="en-US" sz="3200" dirty="0">
                <a:solidFill>
                  <a:schemeClr val="dk1"/>
                </a:solidFill>
                <a:latin typeface="Simplified Arabic"/>
                <a:ea typeface="Simplified Arabic"/>
                <a:cs typeface="Simplified Arabic"/>
                <a:sym typeface="Simplified Arabic"/>
              </a:rPr>
              <a:t>Journalist </a:t>
            </a:r>
            <a:r>
              <a:rPr lang="ar-EG" sz="3200" dirty="0">
                <a:solidFill>
                  <a:schemeClr val="dk1"/>
                </a:solidFill>
                <a:latin typeface="Simplified Arabic"/>
                <a:ea typeface="Simplified Arabic"/>
                <a:cs typeface="Simplified Arabic"/>
                <a:sym typeface="Simplified Arabic"/>
              </a:rPr>
              <a:t>باللغة الإنجليزية يعني الشخص الذي يعمل في أي وسيلة إعلام جماهيري، سواء أكانت مطبوعة أم مرئية أم مسموعة أم صحافة إلكترونية، وعلى المستوى الإداري فإن نقابة الصحفيين تضم عادة كل الإعلاميين العاملين في وسائل الإعلام المختلفة، كما هو الحال في اتحاد الصحفيين في سوريا.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90EEF76-3F94-0B54-A758-62C1391ED0EC}"/>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891360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ويطلق تسمية</a:t>
            </a:r>
            <a:r>
              <a:rPr lang="en-US" sz="3200" dirty="0">
                <a:solidFill>
                  <a:schemeClr val="dk1"/>
                </a:solidFill>
                <a:latin typeface="Simplified Arabic"/>
                <a:ea typeface="Simplified Arabic"/>
                <a:cs typeface="Simplified Arabic"/>
                <a:sym typeface="Simplified Arabic"/>
              </a:rPr>
              <a:t>Editor </a:t>
            </a:r>
            <a:r>
              <a:rPr lang="ar-EG" sz="3200" dirty="0">
                <a:solidFill>
                  <a:schemeClr val="dk1"/>
                </a:solidFill>
                <a:latin typeface="Simplified Arabic"/>
                <a:ea typeface="Simplified Arabic"/>
                <a:cs typeface="Simplified Arabic"/>
                <a:sym typeface="Simplified Arabic"/>
              </a:rPr>
              <a:t> على المحرر الذي يعمل داخل الوسيلة الإعلامية، وهو ما يميزه عن المراسل أو جامع المعلومات أو المخبر أو المقرر. ويقوم المحرر بدور حارس البوابة، حي يعتبر الفلتر الذي يقدر قيمة المادة الإعلامية وأهميتها ومدى قابليتها للتقديم للجمهور، ويكتبها أو يعيد كتابتها حسب السياسة التحريرية للوسيلة</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9D5D258F-CBD0-10DB-F3C6-9D91DE457956}"/>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556685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776869" y="3035400"/>
            <a:ext cx="3977841" cy="114617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مهام المحرر الإعلامي</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F206091-049F-6433-E181-92585B0A7B9E}"/>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04924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يمثل العنصر البشري أساس العملية الاتصالية، فالمرسل هو صانع الرسالة الإعلامية والمتلقي هو هدف تلك الرسالة. ويشكل المحرر العنصر الأساس في صناعة الإعلام، فهو المسؤول في النهاية عن جمع المعلومات ومراجعتها واستكمالها وصياغتها ثم اختيار الصالح منها بما يتناسب وسياسة وسيلته</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9EB69000-94F6-D4B7-1193-AF53766DF66A}"/>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4239731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يمثل العنصر البشري أساس العملية الاتصالية، فالمرسل هو صانع الرسالة الإعلامية والمتلقي هو هدف تلك الرسالة. ويشكل المحرر العنصر الأساس في صناعة الإعلام، فهو المسؤول في النهاية عن جمع المعلومات ومراجعتها واستكمالها وصياغتها ثم اختيار الصالح منها بما يتناسب وسياسة وسيلته.</a:t>
            </a: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13A09D4-4DD6-35DB-EFA9-DA11FD5B0045}"/>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927442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ينبغي أن يتمتع المحرر الإعلامي بكفاءات وقدرات وموهبة، وأن يكون واسع الثقافة، ولبق وزكي ومعرفة نفسية الجمهور وإدراكاته لمتطلباته، فضلا عن تحليه بعقيدة راسخة وقلم بليغ يفرض عليه مخاطبة الجمهور كل يوم بأسلوب سهل ورشيق وجذاب ومشوق ومهني يناسب الجمهور.</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3E0D0494-C962-CFD3-EE84-AD45869312B5}"/>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625919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423125" y="2019690"/>
            <a:ext cx="8980333"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هناك 8 مهام رئيسية يقوم بها المحررون: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تقييم المادة الإعلامية والحكم على صلاحيتها للنشر، سواء أكانت هذه المادة أخباراً أم تقاريراً أم تحقيقات أم حوارات أم مقالات.</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تحرير وكتابة الأخبار المركبة والتقارير والتحقيقات التي يشارك في جمع معلوماتها أكثر من محرر أو المستقاة من أكثر من مصدر</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757DB81D-EA34-1BC9-D2D9-B56E94AAB57A}"/>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148047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تحسين المادة الإعلامية من خلال جعل القصص والموضوعات المملة والطويلة أكثر جاذبية واختصاراً.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تصحيح الأخطاء اللغوية والأسلوبية، وتشمل الأخطاء في القواعد النحوية والإملاء وتراكيب الجمل التي يقع فيها الصحفيون الذين قاموا بجمع المعلومات</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C1AC6A86-36A8-C59C-BF69-390693AF34D3}"/>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116369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تصحيح الأخطاء الخاصة بالحقائق، والربط بين الأخبار والموضوعات المختلفة.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التأكد من خلو المادة التي يقوم بتحريرها مما قد يمثل جريمة نشر كالقذف والسب.</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0DF6446-A6A8-128B-77DB-1F8E15C63E4A}"/>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724281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الحفاظ على شخصية وسيلته وتنفيذ سياستها التحريرية وحماية سمعتها.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كتابة العناوين المعبرة بصدق عن مادته التحريرية والقادرة على جذب انتباه القارئ، وتمثل مهارة المحرر في كتابة العنوان الجيد، وسرعة التوصل إليه في وقت قصير</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B44E6C08-CA07-B853-A13D-26ECE57781C3}"/>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385355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679510" y="327636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دور المحرر الصحفي في استمرارية الصحيفة المطبوعة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7C5520C-F744-3470-8A89-AF7CACAE0CCC}"/>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061436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المحرر الصحفي هو المسؤول عن المنتج النهائي للعملية الإعلامية، فهو الذي يتخذ القرارات التي تحدد السياسة التحريرية للصحيفة وبموجبها يتم صنع المادة الإعلامية.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يقع على كاهلة عبء إيجاد الحلول التحريرية التي تحافظ على بقاء وسيلته في ظل منافسة الصحف الأخرى ووسائل الإعلام بشكل عام.</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9454912-1CA4-6E23-7913-691F4A1207B7}"/>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352587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وعلى المحرر الصحفي أن يتقن أداء عمله الذي يجعله يحافظ على جمهوره ويمنعه من التحول إلى غيره من الصحف المطبوعة، أو إلى وسائل الإعلام الإلكترونية.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ولتحافظ الصحافة المطبوعة على مكانتها لابد من تجويد مادتها وتحسينها، وذلك يتم عبر تحسين أداء المحرر الصحفي التحريري.</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0D96872-BC17-3967-613A-E6771D9FAF8D}"/>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4177425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والمطلوب من الصحفيين امتلاك المهارات وإظهار مرونة وقابلية للتغيير ليتناسب مع أية بيئة اتصالية.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وجود المحرر المؤهل والقادر على اختيار الأفكار الجيدة وصياغتها بأسلوب جيد أيضاً يحفظ مكانة الصحيفة المطبوعة ودورها في المجتمع</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E712C39B-7C36-8299-2ABE-51BCCE17D580}"/>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947195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لابد أن يكون لدى المحرر شيئاً يقوله يختلف عن اللغة والصياغات والموضوعات والأفكار القديمة التي كانت الصحافة المطبوعة تقدمها في القرن العشرين.</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على المحرر الصحفي رفع مستوى قدراته التحريرية وإتقانه للمهارات التقنية، ويطوّر من صيغ كتابته وأساليبه، والحفاظ على أساسيات العمل التحريري الصحفي.</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8029E66A-0E7B-32B7-B922-6D005CA69359}"/>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056583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745"/>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على المحرر الصحفي أن يتعلم كيف يتطور بسرعة في ظل التسارع التقني الذي فرضته وسائل الإعلام الجديدة، وأن يواكب أحدث الابتكارات في مجال الإعلام.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المحرر الصحفي في العصر الرقمي مطالب بأن يتسلح بالمهارات التقنية ويواكب تطورات وسائل الإعلام ليبقى على تواصل مع التكنولوجيا.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A73D3DEC-3821-7E8E-E19B-0F9AF608A486}"/>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5875854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101008" y="3298870"/>
            <a:ext cx="5195353"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خطوات تقديم مادة صحفية جيدة</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FBD2A7EB-C7C7-457A-E2FE-501D05E1CF2B}"/>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0777483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تركيز الصحفي على القضايا التي تمس حاجة القارئ، لذا فعليه بهذا الصدد تجيير كل الاعتبارات والأساليب والتقاليد المقدسة لخدمة هذا الهدف.</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اهتمام الصحفي بتطوير الناحية الفكرية بشكل يومي وتقديم المضمون بأسلوب محترم.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842E18C5-D5CE-959E-386F-A3D7FFCFA5BD}"/>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928942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745"/>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الاهتمام بتحفيز القراء وتحريكهم بطريقة عاطفية.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اتباع الطرق غير التقليدية في الكتابة رغم أنها تنطوي على المخاطر إلا أنه يجب الميل بعيداً عن الطرق المشهورة.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ضرورة امتلاك الصحفي الأدوات والمواصفات والإمكانيات التي تدفع باتجاه قيامه بدوره بشكل صحيح.</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E3FC6B70-7289-47EF-D268-D8A219EFE89C}"/>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5986648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لا يوجد قاعدة للإبداع فيجب إعمال الفكر في استنباط الطرق الصحيحة والأساليب السليمة لتقديم الفكر الجديد.</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كبار الكتاب والصحفيون المخضرمون يعتبرون أحد أهم نقاط القوة بالنسبة للصحافة المطبوعة.</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A5E7773-5A62-9A99-9148-2F8A264170C1}"/>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070166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069694" y="327636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الإذاعي وتأثير مميزات الإذاعة في عمله</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24CDDC1-4958-BDA5-7122-DF2A91588AD0}"/>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4754242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يتألف الكادر البشري العامل في الإذاعة من قسمين، الأول منتج المادة الإعلامية ويشمل جميع الإعلاميين الإذاعيين العاملين في المحطة، أما القسم الثاني فهم الفنيون الذين يكملون الدائرة بتوصيل الرسالة للمستمع عبر تقنيات فنية تختص بالبث وسلامته وضبط الترددات.</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085A324B-D3C0-B000-95D2-484A8EA5CD17}"/>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6251228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على المحرر الإذاعي أن يعي طبيعة الوسيلة التي يعمل بها من الناحية التحريرية ليتمكن من أداء دوره بشكل كامل، فمدى نجاح الإذاعة في القيام بدورها يعتمد بدرجة أساسية على ما ينتجه</a:t>
            </a: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المحرر الإذاعي من مادة إعلامية جيدة ومفيدة وتهم القارئ.</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0444A7C-FDA1-A441-0C9B-16D1C79ADBB7}"/>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42251678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على المحرر الإذاعي أن يكون واسع الاطلاع وعميق الثقافة وثاقب الرؤية ويقظ الوعي، وقادراً على قراءة الحياة وتحليلها وتفسيرها نفس قدرته على قراءة الكتب واستيعابها، وكذلك يجب أن يتمتع بالموهبة والحماس والاستعداد الفطري إضافة إلى الخبرة المكتسبة</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7CD4D2EB-8E14-31B1-9A60-212322E39A10}"/>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046663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المحرر الإذاعي فيجب عليه أثناء الكتابة أن يعرف تماماً مواصفات جمهوره، وهذه النقطة تعتبر ذات أهمية كبيرة في نجاح وصول المحرر الإذاعي إلى نتائج جيدة، ولأن الإذاعة تتوجه إلى جمهور غير محدود وغير واضح المعالم، فهي لا تحتاج من المستمع إلى مواصفات خاصة، وإنما شروط خاصة، كالقدرة على اقتناء جهاز الراديو مثلا.</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EA07746D-142C-D6CF-F0CF-808BC3C03D7A}"/>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418173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يجب على المحرر الإذاعي أن يعرف ظروف تعرض المستمع للإذاعة، فالبث يجب أن يكون واضحاً ليستطيع المستمع أن يفهم معنى الجمل، وكذلك فإن المادة الإعلامية المكتوبة يجب أن تكون شديدة الوضوح للمستمع، لأنه لا يستطيع إعادة المادة مرة ثانية.</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7F5FEB10-7EBC-9274-BFB4-E9633166D7D6}"/>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5545019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552808"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التلفزيوني وتأثير مميزات التلفزيون في أداء عمله</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22FB30F0-69BB-50AD-9149-9B107DC0F69E}"/>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55042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ينطبق على المحرر التلفزيوني ما ينطبق على المحرر الإذاعي، فالمحطات التلفزيونية سواء أكانت أرضية أم فضائية تشترك في حاجتها إلى إعلاميين وفنيين.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أهم ما يجب أن يعرفه المحرر التلفزيوني أن يعي إمكانيات الوسيلة التي يعمل بها من جهة وطبيعة الجمهور من جهة أخرى.</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55C35332-8C85-8D88-FA46-662A72C0D9CF}"/>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6083250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التلفزيون يقدم النص المكتوب والصوت البشري وغير البشري، إضافة إلى الصورة المتحركة والمادة الفيلمية والألوان والزوايا والأبعاد، وعلى المحرر أن يلم بثقافة واسعة حول مختلف أدواته التحريرية وأهمها الكاميرا ولقطاتها وتوزيعها وطبيعة العمل داخل الاستديو، وثقافة كاملة حول أجهزة الصوت والإضاءة والمونتاج وتقنيات الجرافيك وبرامج التحرير ولغة غرفة المراقبة </a:t>
            </a:r>
            <a:r>
              <a:rPr lang="en-US" sz="3200" dirty="0">
                <a:solidFill>
                  <a:schemeClr val="dk1"/>
                </a:solidFill>
                <a:latin typeface="Simplified Arabic"/>
                <a:ea typeface="Simplified Arabic"/>
                <a:cs typeface="Simplified Arabic"/>
                <a:sym typeface="Simplified Arabic"/>
              </a:rPr>
              <a:t>Control room </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A6A56F33-9DD9-7938-2978-4C9A9CA72556}"/>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31736267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المحرر التلفزيوني الناجح هو الذي يدرك ما يجب عليه أن يفعله وكيف يتعامل مع كل هذه المميزات، لذا فإن عليه أن يلم بكل هذه المسائل مجتمعة، وأن يتميز بالذكاء الشديد والفعالية العالية وسرعة البديهة والقدرة على التعامل مع المواقف المختلفة من الناحية الذاتية ومن الناحية الإعلامية، وصولاً إلى ما يمكن تسميته بالمحرر التلفزيوني الشامل </a:t>
            </a:r>
            <a:r>
              <a:rPr lang="en-US" sz="3200" dirty="0">
                <a:solidFill>
                  <a:schemeClr val="dk1"/>
                </a:solidFill>
                <a:latin typeface="Simplified Arabic"/>
                <a:ea typeface="Simplified Arabic"/>
                <a:cs typeface="Simplified Arabic"/>
                <a:sym typeface="Simplified Arabic"/>
              </a:rPr>
              <a:t>one Man Show</a:t>
            </a:r>
            <a:r>
              <a:rPr lang="ar-EG" sz="3200" dirty="0">
                <a:solidFill>
                  <a:schemeClr val="dk1"/>
                </a:solidFill>
                <a:latin typeface="Simplified Arabic"/>
                <a:ea typeface="Simplified Arabic"/>
                <a:cs typeface="Simplified Arabic"/>
                <a:sym typeface="Simplified Arabic"/>
              </a:rPr>
              <a:t> .</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A8FE1E9E-483D-0D30-D056-ADDA032B1F55}"/>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5600666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646297"/>
            <a:ext cx="8417320" cy="1673110"/>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المحرر الإلكتروني وتأثير مميزات الإعلام الإلكتروني في أداء عمله</a:t>
            </a:r>
            <a:endParaRPr sz="3200" b="1"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E734118-0D9B-AB33-9182-D599319317CC}"/>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0707977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أدى ظهور مصطلح </a:t>
            </a:r>
            <a:r>
              <a:rPr lang="en-US" sz="3200" dirty="0">
                <a:solidFill>
                  <a:schemeClr val="dk1"/>
                </a:solidFill>
                <a:latin typeface="Simplified Arabic"/>
                <a:ea typeface="Simplified Arabic"/>
                <a:cs typeface="Simplified Arabic"/>
                <a:sym typeface="Simplified Arabic"/>
              </a:rPr>
              <a:t>online journalist </a:t>
            </a:r>
            <a:r>
              <a:rPr lang="ar-EG" sz="3200" dirty="0">
                <a:solidFill>
                  <a:schemeClr val="dk1"/>
                </a:solidFill>
                <a:latin typeface="Simplified Arabic"/>
                <a:ea typeface="Simplified Arabic"/>
                <a:cs typeface="Simplified Arabic"/>
                <a:sym typeface="Simplified Arabic"/>
              </a:rPr>
              <a:t>إلى إحداث جملة من التغييرات في طبيعة عمل المحرر الإعلامي بشكل عام، فإذا كان المحرر الصحفي يكتب للعين والمحرر الإذاعي يكتب للأذن والمحرر التلفزيوني يكتب للعين والأذن معاً فإن المحرر الإلكتروني يفعل كل هذا مضافاً إليها مميزات جديدة وكثيرة أضافتها الإنترنت، غيّرت من أساسيات العمل الإعلامي</a:t>
            </a:r>
            <a:r>
              <a:rPr lang="en-US" sz="3200" dirty="0">
                <a:solidFill>
                  <a:schemeClr val="dk1"/>
                </a:solidFill>
                <a:latin typeface="Simplified Arabic"/>
                <a:ea typeface="Simplified Arabic"/>
                <a:cs typeface="Simplified Arabic"/>
                <a:sym typeface="Simplified Arabic"/>
              </a:rPr>
              <a:t>.</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9244A94B-101D-B3A7-7CFD-FE0DF7CE700B}"/>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4226354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يمكن أن نطلق على المحررين الإلكترونيين تسمية منتجين </a:t>
            </a:r>
            <a:r>
              <a:rPr lang="en-US" sz="3200" dirty="0">
                <a:solidFill>
                  <a:schemeClr val="dk1"/>
                </a:solidFill>
                <a:latin typeface="Simplified Arabic"/>
                <a:ea typeface="Simplified Arabic"/>
                <a:cs typeface="Simplified Arabic"/>
                <a:sym typeface="Simplified Arabic"/>
              </a:rPr>
              <a:t>Producers </a:t>
            </a:r>
            <a:r>
              <a:rPr lang="ar-EG" sz="3200" dirty="0">
                <a:solidFill>
                  <a:schemeClr val="dk1"/>
                </a:solidFill>
                <a:latin typeface="Simplified Arabic"/>
                <a:ea typeface="Simplified Arabic"/>
                <a:cs typeface="Simplified Arabic"/>
                <a:sym typeface="Simplified Arabic"/>
              </a:rPr>
              <a:t>بسبب طبيعة الويب المتعددة الوسائط</a:t>
            </a:r>
            <a:r>
              <a:rPr lang="en-US" sz="3200" dirty="0">
                <a:solidFill>
                  <a:schemeClr val="dk1"/>
                </a:solidFill>
                <a:latin typeface="Simplified Arabic"/>
                <a:ea typeface="Simplified Arabic"/>
                <a:cs typeface="Simplified Arabic"/>
                <a:sym typeface="Simplified Arabic"/>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وفرت تقنية الاتصال عبر الإنترنت تغييراً في طبيعة عمل المحرر، حيث يستطيع أن يعمل من أي مكان ويدخل إلى الموقع ليقوم بأعمال التحرير، وليس بالضرورة تواجد الكادر التحريري في مدينة واحدة.</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4404095-3AB3-94BE-7FD2-AEFD6FD53D0E}"/>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27329858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9</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1673110"/>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وأتاحت مميزات الإنترنت للمحررة السيدة أن تعمل من داخل بيتها؛ ففتحت بذلك آفاقاً جديدة في عمل المحررة دون حتى أن تغادر منزلها.</a:t>
            </a:r>
            <a:endParaRPr sz="3200" dirty="0">
              <a:solidFill>
                <a:schemeClr val="dk1"/>
              </a:solidFill>
              <a:latin typeface="Simplified Arabic"/>
              <a:ea typeface="Simplified Arabic"/>
              <a:cs typeface="Simplified Arabic"/>
              <a:sym typeface="Simplified Arabic"/>
            </a:endParaRPr>
          </a:p>
        </p:txBody>
      </p:sp>
      <p:pic>
        <p:nvPicPr>
          <p:cNvPr id="630" name="Google Shape;630;p41"/>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4F88F0B0-FDB9-6A80-2A4D-2C828A036954}"/>
              </a:ext>
            </a:extLst>
          </p:cNvPr>
          <p:cNvPicPr>
            <a:picLocks noChangeAspect="1"/>
          </p:cNvPicPr>
          <p:nvPr/>
        </p:nvPicPr>
        <p:blipFill>
          <a:blip r:embed="rId5"/>
          <a:stretch>
            <a:fillRect/>
          </a:stretch>
        </p:blipFill>
        <p:spPr>
          <a:xfrm>
            <a:off x="529214" y="5890128"/>
            <a:ext cx="1209280" cy="882888"/>
          </a:xfrm>
          <a:prstGeom prst="rect">
            <a:avLst/>
          </a:prstGeom>
        </p:spPr>
      </p:pic>
    </p:spTree>
    <p:extLst>
      <p:ext uri="{BB962C8B-B14F-4D97-AF65-F5344CB8AC3E}">
        <p14:creationId xmlns:p14="http://schemas.microsoft.com/office/powerpoint/2010/main" val="17084996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pic>
        <p:nvPicPr>
          <p:cNvPr id="649" name="Google Shape;649;p43"/>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0" name="Google Shape;650;p43"/>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1" name="Google Shape;651;p43"/>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a:solidFill>
                  <a:schemeClr val="lt1"/>
                </a:solidFill>
                <a:latin typeface="Tajawal Medium"/>
                <a:ea typeface="Tajawal Medium"/>
                <a:cs typeface="Tajawal Medium"/>
                <a:sym typeface="Tajawal Medium"/>
              </a:rPr>
              <a:t>Thank You</a:t>
            </a:r>
            <a:endParaRPr/>
          </a:p>
        </p:txBody>
      </p:sp>
      <p:pic>
        <p:nvPicPr>
          <p:cNvPr id="652" name="Google Shape;652;p43"/>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3" name="Google Shape;653;p43"/>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54" name="Google Shape;654;p43"/>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 name="Picture 1">
            <a:extLst>
              <a:ext uri="{FF2B5EF4-FFF2-40B4-BE49-F238E27FC236}">
                <a16:creationId xmlns:a16="http://schemas.microsoft.com/office/drawing/2014/main" id="{150480E3-9263-8DCC-C35D-6C5886298C4D}"/>
              </a:ext>
            </a:extLst>
          </p:cNvPr>
          <p:cNvPicPr>
            <a:picLocks noChangeAspect="1"/>
          </p:cNvPicPr>
          <p:nvPr/>
        </p:nvPicPr>
        <p:blipFill>
          <a:blip r:embed="rId6"/>
          <a:stretch>
            <a:fillRect/>
          </a:stretch>
        </p:blipFill>
        <p:spPr>
          <a:xfrm>
            <a:off x="582006" y="511596"/>
            <a:ext cx="1209280" cy="88288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TotalTime>
  <Words>1802</Words>
  <Application>Microsoft Office PowerPoint</Application>
  <PresentationFormat>Widescreen</PresentationFormat>
  <Paragraphs>185</Paragraphs>
  <Slides>46</Slides>
  <Notes>46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Calibri</vt:lpstr>
      <vt:lpstr>Arial</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12</cp:revision>
  <dcterms:created xsi:type="dcterms:W3CDTF">2023-04-29T09:08:23Z</dcterms:created>
  <dcterms:modified xsi:type="dcterms:W3CDTF">2024-05-16T12:08:40Z</dcterms:modified>
</cp:coreProperties>
</file>