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6" r:id="rId4"/>
  </p:sldMasterIdLst>
  <p:notesMasterIdLst>
    <p:notesMasterId r:id="rId45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</p:sldIdLst>
  <p:sldSz cx="12192000" cy="6858000"/>
  <p:notesSz cx="6858000" cy="9144000"/>
  <p:embeddedFontLst>
    <p:embeddedFont>
      <p:font typeface="Alexandria" panose="020B0604020202020204" charset="-78"/>
      <p:regular r:id="rId46"/>
      <p:bold r:id="rId47"/>
    </p:embeddedFont>
    <p:embeddedFont>
      <p:font typeface="Chivo" panose="020B0604020202020204" charset="0"/>
      <p:regular r:id="rId48"/>
      <p:bold r:id="rId49"/>
      <p:italic r:id="rId50"/>
      <p:boldItalic r:id="rId5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54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font" Target="fonts/font2.fntdata"/><Relationship Id="rId50" Type="http://schemas.openxmlformats.org/officeDocument/2006/relationships/font" Target="fonts/font5.fntdata"/><Relationship Id="rId55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font" Target="fonts/font1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3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4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font" Target="fonts/font3.fntdata"/><Relationship Id="rId8" Type="http://schemas.openxmlformats.org/officeDocument/2006/relationships/slide" Target="slides/slide4.xml"/><Relationship Id="rId51" Type="http://schemas.openxmlformats.org/officeDocument/2006/relationships/font" Target="fonts/font6.fntdata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2d32ee3df2a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3" name="Google Shape;123;g2d32ee3df2a_0_6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g2d32ee3df2a_0_6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3720069e30c_0_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" name="Google Shape;130;g3720069e30c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373181e7d18_0_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g373181e7d18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373181e7d18_0_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8" name="Google Shape;158;g373181e7d18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373181e7d18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2" name="Google Shape;172;g373181e7d18_0_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" name="Google Shape;173;g373181e7d18_0_3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73181e7d18_0_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9" name="Google Shape;179;g373181e7d18_0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373181e7d18_0_1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3" name="Google Shape;193;g373181e7d18_0_10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4" name="Google Shape;194;g373181e7d18_0_10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373181e7d18_0_5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g373181e7d18_0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g373181e7d18_0_6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4" name="Google Shape;214;g373181e7d18_0_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373181e7d18_0_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g373181e7d18_0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g373181e7d18_0_9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2" name="Google Shape;242;g373181e7d18_0_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g373181e7d18_0_1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6" name="Google Shape;256;g373181e7d18_0_1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g373181e7d18_0_1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" name="Google Shape;270;g373181e7d18_0_1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g373181e7d18_0_14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4" name="Google Shape;284;g373181e7d18_0_1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g373181e7d18_0_1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8" name="Google Shape;298;g373181e7d18_0_16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9" name="Google Shape;299;g373181e7d18_0_16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17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g373181e7d18_0_16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5" name="Google Shape;305;g373181e7d18_0_1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g373181e7d18_0_18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9" name="Google Shape;319;g373181e7d18_0_1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g373181e7d18_0_19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3" name="Google Shape;333;g373181e7d18_0_1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g373181e7d18_0_20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6" name="Google Shape;346;g373181e7d18_0_2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g373181e7d18_0_2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9" name="Google Shape;359;g373181e7d18_0_2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g373181e7d18_0_25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2" name="Google Shape;372;g373181e7d18_0_2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g373181e7d18_0_26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5" name="Google Shape;385;g373181e7d18_0_2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g373181e7d18_0_2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98" name="Google Shape;398;g373181e7d18_0_27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9" name="Google Shape;399;g373181e7d18_0_27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25</a:t>
            </a:fld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g373181e7d18_0_28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5" name="Google Shape;405;g373181e7d18_0_2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g373181e7d18_0_29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8" name="Google Shape;418;g373181e7d18_0_29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g373181e7d18_0_3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1" name="Google Shape;431;g373181e7d18_0_3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Google Shape;443;g373181e7d18_0_3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4" name="Google Shape;444;g373181e7d18_0_3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g373181e7d18_0_33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7" name="Google Shape;457;g373181e7d18_0_3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9" name="Google Shape;469;g373181e7d18_0_35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0" name="Google Shape;470;g373181e7d18_0_3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g373181e7d18_0_37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3" name="Google Shape;483;g373181e7d18_0_3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Google Shape;495;g373181e7d18_0_38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6" name="Google Shape;496;g373181e7d18_0_3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g373181e7d18_0_39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9" name="Google Shape;509;g373181e7d18_0_3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g373181e7d18_0_4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1" name="Google Shape;521;g373181e7d18_0_4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" name="Google Shape;532;g373181e7d18_0_4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3" name="Google Shape;533;g373181e7d18_0_4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g373181e7d18_0_4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5" name="Google Shape;545;g373181e7d18_0_4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" name="Google Shape;556;g373181e7d18_0_44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7" name="Google Shape;557;g373181e7d18_0_4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" name="Google Shape;568;g3714e84c099_0_4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69" name="Google Shape;569;g3714e84c099_0_44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0" name="Google Shape;570;g3714e84c099_0_44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39</a:t>
            </a:fld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6" name="Google Shape;576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7" name="Google Shape;577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7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8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9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0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 txBox="1"/>
          <p:nvPr/>
        </p:nvSpPr>
        <p:spPr>
          <a:xfrm>
            <a:off x="763270" y="3794125"/>
            <a:ext cx="5216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Prepared by </a:t>
            </a: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Eng. Yousef Salah Kassem</a:t>
            </a:r>
            <a:endParaRPr/>
          </a:p>
        </p:txBody>
      </p:sp>
      <p:sp>
        <p:nvSpPr>
          <p:cNvPr id="104" name="Google Shape;104;p20"/>
          <p:cNvSpPr txBox="1"/>
          <p:nvPr/>
        </p:nvSpPr>
        <p:spPr>
          <a:xfrm>
            <a:off x="661469" y="2253487"/>
            <a:ext cx="48291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>
                <a:solidFill>
                  <a:srgbClr val="00B0F0"/>
                </a:solidFill>
                <a:latin typeface="Alexandria"/>
                <a:ea typeface="Alexandria"/>
                <a:cs typeface="Alexandria"/>
                <a:sym typeface="Alexandria"/>
              </a:rPr>
              <a:t>Flutter &amp; Dart Complete Guide</a:t>
            </a:r>
            <a:endParaRPr/>
          </a:p>
        </p:txBody>
      </p:sp>
      <p:sp>
        <p:nvSpPr>
          <p:cNvPr id="105" name="Google Shape;105;p20"/>
          <p:cNvSpPr/>
          <p:nvPr/>
        </p:nvSpPr>
        <p:spPr>
          <a:xfrm>
            <a:off x="-540265" y="5843657"/>
            <a:ext cx="3516608" cy="529167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Lecture 9</a:t>
            </a:r>
            <a:endParaRPr sz="2800" b="1">
              <a:solidFill>
                <a:schemeClr val="lt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sp>
        <p:nvSpPr>
          <p:cNvPr id="106" name="Google Shape;106;p20"/>
          <p:cNvSpPr txBox="1"/>
          <p:nvPr/>
        </p:nvSpPr>
        <p:spPr>
          <a:xfrm>
            <a:off x="329274" y="5104250"/>
            <a:ext cx="61113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DAFL 3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Design Patterns</a:t>
            </a:r>
            <a:endParaRPr/>
          </a:p>
        </p:txBody>
      </p:sp>
      <p:sp>
        <p:nvSpPr>
          <p:cNvPr id="107" name="Google Shape;107;p20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 rotWithShape="1">
            <a:blip r:embed="rId3">
              <a:alphaModFix/>
            </a:blip>
            <a:stretch>
              <a:fillRect t="-999"/>
            </a:stretch>
          </a:blipFill>
          <a:ln w="12700" cap="flat" cmpd="sng">
            <a:solidFill>
              <a:srgbClr val="1C305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8" name="Google Shape;108;p20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1"/>
          <p:cNvSpPr/>
          <p:nvPr/>
        </p:nvSpPr>
        <p:spPr>
          <a:xfrm>
            <a:off x="617277" y="1685500"/>
            <a:ext cx="68619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21"/>
          <p:cNvSpPr txBox="1"/>
          <p:nvPr/>
        </p:nvSpPr>
        <p:spPr>
          <a:xfrm>
            <a:off x="2513150" y="1019069"/>
            <a:ext cx="39021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Table Of Content</a:t>
            </a:r>
            <a:endParaRPr/>
          </a:p>
        </p:txBody>
      </p:sp>
      <p:sp>
        <p:nvSpPr>
          <p:cNvPr id="115" name="Google Shape;115;p2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21"/>
          <p:cNvSpPr txBox="1"/>
          <p:nvPr/>
        </p:nvSpPr>
        <p:spPr>
          <a:xfrm>
            <a:off x="1111584" y="975974"/>
            <a:ext cx="11937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  <a:endParaRPr sz="2800">
              <a:solidFill>
                <a:schemeClr val="lt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sp>
        <p:nvSpPr>
          <p:cNvPr id="117" name="Google Shape;117;p21"/>
          <p:cNvSpPr txBox="1"/>
          <p:nvPr/>
        </p:nvSpPr>
        <p:spPr>
          <a:xfrm>
            <a:off x="1214179" y="1231789"/>
            <a:ext cx="966300" cy="76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09</a:t>
            </a:r>
            <a:endParaRPr sz="4400" b="1">
              <a:solidFill>
                <a:schemeClr val="lt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sp>
        <p:nvSpPr>
          <p:cNvPr id="118" name="Google Shape;118;p21"/>
          <p:cNvSpPr txBox="1"/>
          <p:nvPr/>
        </p:nvSpPr>
        <p:spPr>
          <a:xfrm>
            <a:off x="789775" y="2195055"/>
            <a:ext cx="6689400" cy="198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0" indent="-3683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●"/>
            </a:pPr>
            <a:r>
              <a:rPr lang="en-US" sz="2200" b="1">
                <a:solidFill>
                  <a:schemeClr val="dk1"/>
                </a:solidFill>
              </a:rPr>
              <a:t>Design Patterns Overview</a:t>
            </a:r>
            <a:endParaRPr sz="2200" b="1">
              <a:solidFill>
                <a:schemeClr val="dk1"/>
              </a:solidFill>
            </a:endParaRPr>
          </a:p>
          <a:p>
            <a:pPr marL="457200" lvl="0" indent="-3683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●"/>
            </a:pPr>
            <a:r>
              <a:rPr lang="en-US" sz="2200" b="1">
                <a:solidFill>
                  <a:schemeClr val="dk1"/>
                </a:solidFill>
              </a:rPr>
              <a:t>Types of Design Patterns</a:t>
            </a:r>
            <a:endParaRPr sz="2200" b="1">
              <a:solidFill>
                <a:schemeClr val="dk1"/>
              </a:solidFill>
            </a:endParaRPr>
          </a:p>
          <a:p>
            <a:pPr marL="457200" lvl="0" indent="-3683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●"/>
            </a:pPr>
            <a:r>
              <a:rPr lang="en-US" sz="2200" b="1">
                <a:solidFill>
                  <a:schemeClr val="dk1"/>
                </a:solidFill>
              </a:rPr>
              <a:t>Creational</a:t>
            </a:r>
            <a:endParaRPr sz="2200" b="1">
              <a:solidFill>
                <a:schemeClr val="dk1"/>
              </a:solidFill>
            </a:endParaRPr>
          </a:p>
          <a:p>
            <a:pPr marL="457200" lvl="0" indent="-3683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●"/>
            </a:pPr>
            <a:r>
              <a:rPr lang="en-US" sz="2200" b="1">
                <a:solidFill>
                  <a:schemeClr val="dk1"/>
                </a:solidFill>
              </a:rPr>
              <a:t>Structural</a:t>
            </a:r>
            <a:endParaRPr sz="2200" b="1">
              <a:solidFill>
                <a:schemeClr val="dk1"/>
              </a:solidFill>
            </a:endParaRPr>
          </a:p>
          <a:p>
            <a:pPr marL="457200" lvl="0" indent="-3683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●"/>
            </a:pPr>
            <a:r>
              <a:rPr lang="en-US" sz="2200" b="1">
                <a:solidFill>
                  <a:schemeClr val="dk1"/>
                </a:solidFill>
              </a:rPr>
              <a:t>Behavior</a:t>
            </a:r>
            <a:endParaRPr sz="2200" b="1">
              <a:solidFill>
                <a:schemeClr val="dk1"/>
              </a:solidFill>
            </a:endParaRPr>
          </a:p>
        </p:txBody>
      </p:sp>
      <p:pic>
        <p:nvPicPr>
          <p:cNvPr id="119" name="Google Shape;119;p2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flipH="1">
            <a:off x="7825741" y="1900627"/>
            <a:ext cx="4366259" cy="42081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2"/>
          <p:cNvSpPr txBox="1"/>
          <p:nvPr/>
        </p:nvSpPr>
        <p:spPr>
          <a:xfrm>
            <a:off x="2799147" y="2849900"/>
            <a:ext cx="6593700" cy="101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b="1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Introduction</a:t>
            </a:r>
            <a:endParaRPr sz="600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127" name="Google Shape;127;p2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74EECFF5-EFFC-6030-7680-F481A67497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77160376-703E-9B3F-C759-47A275FF20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118CE072-B3A5-709E-F9EA-668EC66E7C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Google Shape;176;p2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378D24E-8589-0BF0-789D-35FF47DBF4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3434" y="2170067"/>
            <a:ext cx="7145131" cy="251786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4C1C5EAD-D2D4-6FF2-A438-E3EB16ACCD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" name="Google Shape;197;p2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2E8D88D-3487-3B3D-5AF5-539869340E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0C81A7D1-6448-AB75-3381-3791D0823A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F85444EA-DBBE-32FB-CADD-10E8537A2E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0535"/>
            <a:ext cx="12192000" cy="6316929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EC022FB9-40BB-97E7-C58D-A489B59B3C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ABC53C6B-946F-8EBA-9B9C-E0979F0822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6AEC97B5-E834-D54E-638D-EBBF594625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324D0FA1-4AD2-C09E-FDD2-34E28373BC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2D72BFEE-23C1-E5DF-F6B0-B43077E0DE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2" name="Google Shape;302;p3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7C3A35A-9838-169D-1F55-FADA9C85B1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EB1CBE05-8695-A388-1E95-500D0798F2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DE02394C-D536-DAC5-9FDC-97B38AEF30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B21C9F79-F598-5FEA-9585-040D3AA7AF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4B372DE0-D129-48FD-7083-F52C9FF2DB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C39CFE2B-EAAC-2816-A97B-7141BAABB0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FDB83A2A-D9A0-12C2-EC3C-3AFF0E490E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23A75A9-F63B-60C6-D30D-CE3EC4A428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44"/>
          <p:cNvSpPr txBox="1"/>
          <p:nvPr/>
        </p:nvSpPr>
        <p:spPr>
          <a:xfrm>
            <a:off x="2799147" y="2849900"/>
            <a:ext cx="6593700" cy="101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b="1" dirty="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Behavioral</a:t>
            </a:r>
            <a:endParaRPr sz="6000" dirty="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402" name="Google Shape;402;p4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C63A386B-8254-4DA5-6544-B05A4A793E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4F9186FF-0AAA-FD36-813A-781EC09EA7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B612F7DB-BE92-31CE-9613-7563D21D8B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27BD401E-3837-5640-C846-320FD8F8E9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C8F5F788-F25B-445F-C2BD-A793DC2012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C6B6C4D0-3F61-CBF1-A540-D39416B7EC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CE80AFAE-02DA-C7DB-CF3B-721D73DC74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F976F3B8-A6F7-B615-B2C8-2969254220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60A51D8B-583B-127E-7651-0850DDAEDC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B0108F69-C4AC-B786-080F-8AB690C371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B515A1CD-CF1E-B008-A914-28743D69F9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CF54F2D-A1B7-13B8-5E7E-60A0E21E83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6839E3D7-1290-EA29-4918-160905D8B4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Google Shape;572;p58"/>
          <p:cNvSpPr txBox="1"/>
          <p:nvPr/>
        </p:nvSpPr>
        <p:spPr>
          <a:xfrm>
            <a:off x="2799147" y="2849900"/>
            <a:ext cx="6593700" cy="101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b="1" dirty="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What is Next ?</a:t>
            </a:r>
            <a:endParaRPr sz="6000" dirty="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573" name="Google Shape;573;p5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574" name="Google Shape;574;p58"/>
          <p:cNvSpPr txBox="1"/>
          <p:nvPr/>
        </p:nvSpPr>
        <p:spPr>
          <a:xfrm>
            <a:off x="3960000" y="3812700"/>
            <a:ext cx="4272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 sz="2000" b="1">
              <a:solidFill>
                <a:schemeClr val="lt1"/>
              </a:solidFill>
              <a:latin typeface="Chivo"/>
              <a:ea typeface="Chivo"/>
              <a:cs typeface="Chivo"/>
              <a:sym typeface="Chivo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9" name="Google Shape;579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7112"/>
            <a:ext cx="12192000" cy="6843776"/>
          </a:xfrm>
          <a:prstGeom prst="rect">
            <a:avLst/>
          </a:prstGeom>
          <a:noFill/>
          <a:ln>
            <a:noFill/>
          </a:ln>
        </p:spPr>
      </p:pic>
      <p:sp>
        <p:nvSpPr>
          <p:cNvPr id="580" name="Google Shape;580;p59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2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1" name="Google Shape;581;p5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Thank You</a:t>
            </a:r>
            <a:endParaRPr/>
          </a:p>
        </p:txBody>
      </p:sp>
      <p:pic>
        <p:nvPicPr>
          <p:cNvPr id="582" name="Google Shape;582;p5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583" name="Google Shape;583;p59"/>
          <p:cNvSpPr/>
          <p:nvPr/>
        </p:nvSpPr>
        <p:spPr>
          <a:xfrm rot="5400000" flipH="1">
            <a:off x="-2058944" y="4401414"/>
            <a:ext cx="3801492" cy="1097456"/>
          </a:xfrm>
          <a:custGeom>
            <a:avLst/>
            <a:gdLst/>
            <a:ahLst/>
            <a:cxnLst/>
            <a:rect l="l" t="t" r="r" b="b"/>
            <a:pathLst>
              <a:path w="3801492" h="1097456" extrusionOk="0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84" name="Google Shape;584;p59"/>
          <p:cNvPicPr preferRelativeResize="0"/>
          <p:nvPr/>
        </p:nvPicPr>
        <p:blipFill rotWithShape="1">
          <a:blip r:embed="rId5">
            <a:alphaModFix/>
          </a:blip>
          <a:srcRect t="27877" b="25428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F8DEB43-0D0E-42F4-804E-FD965F6A58B2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AB8E294A-22E0-43C4-8A0E-7E8F27F5CC2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590153D-AEDC-42F7-A127-360782A5943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</Words>
  <Application>Microsoft Office PowerPoint</Application>
  <PresentationFormat>Widescreen</PresentationFormat>
  <Paragraphs>24</Paragraphs>
  <Slides>40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Calibri</vt:lpstr>
      <vt:lpstr>Arial</vt:lpstr>
      <vt:lpstr>Alexandria</vt:lpstr>
      <vt:lpstr>Chivo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HP 0116</dc:creator>
  <cp:lastModifiedBy>Tareef Al-klzlee</cp:lastModifiedBy>
  <cp:revision>2</cp:revision>
  <dcterms:modified xsi:type="dcterms:W3CDTF">2025-08-06T08:59:00Z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