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1.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8.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94" r:id="rId2"/>
    <p:sldId id="303" r:id="rId3"/>
    <p:sldId id="271" r:id="rId4"/>
    <p:sldId id="546" r:id="rId5"/>
    <p:sldId id="547" r:id="rId6"/>
    <p:sldId id="548" r:id="rId7"/>
    <p:sldId id="549" r:id="rId8"/>
    <p:sldId id="550" r:id="rId9"/>
    <p:sldId id="551" r:id="rId10"/>
    <p:sldId id="552" r:id="rId11"/>
    <p:sldId id="495" r:id="rId12"/>
    <p:sldId id="511" r:id="rId13"/>
    <p:sldId id="555" r:id="rId14"/>
    <p:sldId id="556" r:id="rId15"/>
    <p:sldId id="557" r:id="rId16"/>
    <p:sldId id="276" r:id="rId17"/>
    <p:sldId id="496" r:id="rId18"/>
    <p:sldId id="500" r:id="rId19"/>
    <p:sldId id="530" r:id="rId20"/>
    <p:sldId id="501" r:id="rId21"/>
    <p:sldId id="558" r:id="rId22"/>
    <p:sldId id="502" r:id="rId23"/>
    <p:sldId id="503" r:id="rId24"/>
    <p:sldId id="504" r:id="rId25"/>
    <p:sldId id="532" r:id="rId26"/>
    <p:sldId id="505" r:id="rId27"/>
    <p:sldId id="507" r:id="rId28"/>
    <p:sldId id="508" r:id="rId29"/>
    <p:sldId id="509" r:id="rId30"/>
    <p:sldId id="559" r:id="rId31"/>
    <p:sldId id="534" r:id="rId32"/>
    <p:sldId id="535" r:id="rId33"/>
    <p:sldId id="537" r:id="rId34"/>
    <p:sldId id="560" r:id="rId35"/>
    <p:sldId id="566" r:id="rId36"/>
    <p:sldId id="561" r:id="rId37"/>
    <p:sldId id="562" r:id="rId38"/>
    <p:sldId id="563" r:id="rId39"/>
    <p:sldId id="564" r:id="rId40"/>
    <p:sldId id="565" r:id="rId41"/>
    <p:sldId id="567" r:id="rId42"/>
    <p:sldId id="56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546"/>
            <p14:sldId id="547"/>
            <p14:sldId id="548"/>
            <p14:sldId id="549"/>
            <p14:sldId id="550"/>
            <p14:sldId id="551"/>
            <p14:sldId id="552"/>
            <p14:sldId id="495"/>
            <p14:sldId id="511"/>
            <p14:sldId id="555"/>
            <p14:sldId id="556"/>
            <p14:sldId id="557"/>
            <p14:sldId id="276"/>
            <p14:sldId id="496"/>
            <p14:sldId id="500"/>
            <p14:sldId id="530"/>
            <p14:sldId id="501"/>
            <p14:sldId id="558"/>
            <p14:sldId id="502"/>
            <p14:sldId id="503"/>
            <p14:sldId id="504"/>
            <p14:sldId id="532"/>
            <p14:sldId id="505"/>
            <p14:sldId id="507"/>
            <p14:sldId id="508"/>
            <p14:sldId id="509"/>
            <p14:sldId id="559"/>
            <p14:sldId id="534"/>
            <p14:sldId id="535"/>
            <p14:sldId id="537"/>
            <p14:sldId id="560"/>
            <p14:sldId id="566"/>
            <p14:sldId id="561"/>
            <p14:sldId id="562"/>
            <p14:sldId id="563"/>
            <p14:sldId id="564"/>
            <p14:sldId id="565"/>
            <p14:sldId id="567"/>
            <p14:sldId id="56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191A55-0CE2-464B-A519-3B957AC67DB7}"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CA"/>
        </a:p>
      </dgm:t>
    </dgm:pt>
    <dgm:pt modelId="{B3D0F9FE-F955-4BB8-ADAD-88CA680F3B09}">
      <dgm:prSet custT="1"/>
      <dgm:spPr/>
      <dgm:t>
        <a:bodyPr/>
        <a:lstStyle/>
        <a:p>
          <a:pPr marL="0" lvl="0" indent="0" algn="ctr" defTabSz="1600200">
            <a:lnSpc>
              <a:spcPct val="90000"/>
            </a:lnSpc>
            <a:spcBef>
              <a:spcPct val="0"/>
            </a:spcBef>
            <a:spcAft>
              <a:spcPct val="35000"/>
            </a:spcAft>
            <a:buNone/>
          </a:pPr>
          <a:r>
            <a:rPr lang="en-CA" sz="3600" kern="1200" dirty="0">
              <a:solidFill>
                <a:prstClr val="white"/>
              </a:solidFill>
              <a:latin typeface="Times New Roman" panose="02020603050405020304" pitchFamily="18" charset="0"/>
              <a:ea typeface="+mn-ea"/>
              <a:cs typeface="Times New Roman" panose="02020603050405020304" pitchFamily="18" charset="0"/>
            </a:rPr>
            <a:t>Intrinsic Motivation.</a:t>
          </a:r>
        </a:p>
      </dgm:t>
    </dgm:pt>
    <dgm:pt modelId="{02857AFE-ABDB-4524-A46B-1D9BB5AB92D3}" type="parTrans" cxnId="{DEF7C5C7-9CD9-4049-811C-D5BF02415A4F}">
      <dgm:prSet/>
      <dgm:spPr/>
      <dgm:t>
        <a:bodyPr/>
        <a:lstStyle/>
        <a:p>
          <a:endParaRPr lang="en-CA"/>
        </a:p>
      </dgm:t>
    </dgm:pt>
    <dgm:pt modelId="{C3073C96-9B7B-4AF3-9B32-7E38D7251A73}" type="sibTrans" cxnId="{DEF7C5C7-9CD9-4049-811C-D5BF02415A4F}">
      <dgm:prSet/>
      <dgm:spPr/>
      <dgm:t>
        <a:bodyPr/>
        <a:lstStyle/>
        <a:p>
          <a:endParaRPr lang="en-CA"/>
        </a:p>
      </dgm:t>
    </dgm:pt>
    <dgm:pt modelId="{66F91C6B-F525-4276-BB5D-6EC90C5B9675}">
      <dgm:prSet custT="1"/>
      <dgm:spPr/>
      <dgm:t>
        <a:bodyPr/>
        <a:lstStyle/>
        <a:p>
          <a:pPr marL="0" lvl="0" indent="0" algn="ctr" defTabSz="1600200">
            <a:lnSpc>
              <a:spcPct val="90000"/>
            </a:lnSpc>
            <a:spcBef>
              <a:spcPct val="0"/>
            </a:spcBef>
            <a:spcAft>
              <a:spcPct val="35000"/>
            </a:spcAft>
            <a:buNone/>
          </a:pPr>
          <a:r>
            <a:rPr lang="en-CA" sz="3600" kern="1200" dirty="0">
              <a:solidFill>
                <a:prstClr val="white"/>
              </a:solidFill>
              <a:latin typeface="Times New Roman" panose="02020603050405020304" pitchFamily="18" charset="0"/>
              <a:ea typeface="+mn-ea"/>
              <a:cs typeface="Times New Roman" panose="02020603050405020304" pitchFamily="18" charset="0"/>
            </a:rPr>
            <a:t>Extrinsic Motivation. </a:t>
          </a:r>
        </a:p>
      </dgm:t>
    </dgm:pt>
    <dgm:pt modelId="{ADFBF99B-C444-4375-89CD-E24E42315273}" type="parTrans" cxnId="{56A9B530-37A8-4121-821E-30915F041E8F}">
      <dgm:prSet/>
      <dgm:spPr/>
      <dgm:t>
        <a:bodyPr/>
        <a:lstStyle/>
        <a:p>
          <a:endParaRPr lang="en-CA"/>
        </a:p>
      </dgm:t>
    </dgm:pt>
    <dgm:pt modelId="{F7A53A19-3BED-4A99-95EB-F0362CA615B8}" type="sibTrans" cxnId="{56A9B530-37A8-4121-821E-30915F041E8F}">
      <dgm:prSet/>
      <dgm:spPr/>
      <dgm:t>
        <a:bodyPr/>
        <a:lstStyle/>
        <a:p>
          <a:endParaRPr lang="en-CA"/>
        </a:p>
      </dgm:t>
    </dgm:pt>
    <dgm:pt modelId="{423BF8B3-1AC5-470E-870D-43E8B67648A7}">
      <dgm:prSet/>
      <dgm:spPr/>
      <dgm:t>
        <a:bodyPr/>
        <a:lstStyle/>
        <a:p>
          <a:r>
            <a:rPr lang="en-US" dirty="0"/>
            <a:t>Linked to factors that include an employee’s sense of achievement, respect for the whole person, trust, and </a:t>
          </a:r>
          <a:r>
            <a:rPr lang="en-CA" dirty="0"/>
            <a:t>appropriate advancement opportunities, intrinsic motivation </a:t>
          </a:r>
          <a:r>
            <a:rPr lang="en-US" dirty="0"/>
            <a:t>consistently results in higher performance levels.</a:t>
          </a:r>
          <a:endParaRPr lang="en-CA" dirty="0"/>
        </a:p>
      </dgm:t>
    </dgm:pt>
    <dgm:pt modelId="{13C1A1ED-4F44-4246-8721-4D49BABBB262}" type="parTrans" cxnId="{CF742C7F-E0BB-4F4D-8E9B-545561DB83CE}">
      <dgm:prSet/>
      <dgm:spPr/>
      <dgm:t>
        <a:bodyPr/>
        <a:lstStyle/>
        <a:p>
          <a:endParaRPr lang="en-CA"/>
        </a:p>
      </dgm:t>
    </dgm:pt>
    <dgm:pt modelId="{645D7F2B-E463-4E7E-923F-0A159CD6CB25}" type="sibTrans" cxnId="{CF742C7F-E0BB-4F4D-8E9B-545561DB83CE}">
      <dgm:prSet/>
      <dgm:spPr/>
      <dgm:t>
        <a:bodyPr/>
        <a:lstStyle/>
        <a:p>
          <a:endParaRPr lang="en-CA"/>
        </a:p>
      </dgm:t>
    </dgm:pt>
    <dgm:pt modelId="{132E6BB6-F09D-4228-85D7-EF6919DDD858}">
      <dgm:prSet/>
      <dgm:spPr/>
      <dgm:t>
        <a:bodyPr/>
        <a:lstStyle/>
        <a:p>
          <a:r>
            <a:rPr lang="en-US" dirty="0"/>
            <a:t>Most frequently associated with tangible rewards such as pay, working conditions, co-worker relations, </a:t>
          </a:r>
          <a:r>
            <a:rPr lang="en-CA" dirty="0"/>
            <a:t>benefits, and such.</a:t>
          </a:r>
        </a:p>
      </dgm:t>
    </dgm:pt>
    <dgm:pt modelId="{A313CD7F-2B00-44D6-987F-B78308A73178}" type="parTrans" cxnId="{EAC1A624-F4B7-4BFB-AD2E-66FE2B6A327B}">
      <dgm:prSet/>
      <dgm:spPr/>
      <dgm:t>
        <a:bodyPr/>
        <a:lstStyle/>
        <a:p>
          <a:endParaRPr lang="en-CA"/>
        </a:p>
      </dgm:t>
    </dgm:pt>
    <dgm:pt modelId="{10434876-47D3-4DBE-AA26-5B76615AE3B4}" type="sibTrans" cxnId="{EAC1A624-F4B7-4BFB-AD2E-66FE2B6A327B}">
      <dgm:prSet/>
      <dgm:spPr/>
      <dgm:t>
        <a:bodyPr/>
        <a:lstStyle/>
        <a:p>
          <a:endParaRPr lang="en-CA"/>
        </a:p>
      </dgm:t>
    </dgm:pt>
    <dgm:pt modelId="{1968AF45-25BD-4A07-9D48-8599F64242E9}" type="pres">
      <dgm:prSet presAssocID="{C1191A55-0CE2-464B-A519-3B957AC67DB7}" presName="Name0" presStyleCnt="0">
        <dgm:presLayoutVars>
          <dgm:dir/>
          <dgm:animLvl val="lvl"/>
          <dgm:resizeHandles/>
        </dgm:presLayoutVars>
      </dgm:prSet>
      <dgm:spPr/>
    </dgm:pt>
    <dgm:pt modelId="{12BF4563-1A18-4C68-B50C-C47FD687C3E2}" type="pres">
      <dgm:prSet presAssocID="{B3D0F9FE-F955-4BB8-ADAD-88CA680F3B09}" presName="linNode" presStyleCnt="0"/>
      <dgm:spPr/>
    </dgm:pt>
    <dgm:pt modelId="{929FD1AC-67E5-44AD-9933-BB12627B1EE9}" type="pres">
      <dgm:prSet presAssocID="{B3D0F9FE-F955-4BB8-ADAD-88CA680F3B09}" presName="parentShp" presStyleLbl="node1" presStyleIdx="0" presStyleCnt="2" custScaleX="61761">
        <dgm:presLayoutVars>
          <dgm:bulletEnabled val="1"/>
        </dgm:presLayoutVars>
      </dgm:prSet>
      <dgm:spPr/>
    </dgm:pt>
    <dgm:pt modelId="{5F532E67-1DC2-4D2D-8545-A0E2720D2AF5}" type="pres">
      <dgm:prSet presAssocID="{B3D0F9FE-F955-4BB8-ADAD-88CA680F3B09}" presName="childShp" presStyleLbl="bgAccFollowNode1" presStyleIdx="0" presStyleCnt="2" custScaleX="121325">
        <dgm:presLayoutVars>
          <dgm:bulletEnabled val="1"/>
        </dgm:presLayoutVars>
      </dgm:prSet>
      <dgm:spPr/>
    </dgm:pt>
    <dgm:pt modelId="{16018595-6883-4E06-8A8C-4DB38CB14E5B}" type="pres">
      <dgm:prSet presAssocID="{C3073C96-9B7B-4AF3-9B32-7E38D7251A73}" presName="spacing" presStyleCnt="0"/>
      <dgm:spPr/>
    </dgm:pt>
    <dgm:pt modelId="{8C328801-F68C-4448-B3C9-C2F59385471E}" type="pres">
      <dgm:prSet presAssocID="{66F91C6B-F525-4276-BB5D-6EC90C5B9675}" presName="linNode" presStyleCnt="0"/>
      <dgm:spPr/>
    </dgm:pt>
    <dgm:pt modelId="{B807DC01-E762-476B-AC11-B6963F4412AD}" type="pres">
      <dgm:prSet presAssocID="{66F91C6B-F525-4276-BB5D-6EC90C5B9675}" presName="parentShp" presStyleLbl="node1" presStyleIdx="1" presStyleCnt="2" custScaleX="61761">
        <dgm:presLayoutVars>
          <dgm:bulletEnabled val="1"/>
        </dgm:presLayoutVars>
      </dgm:prSet>
      <dgm:spPr/>
    </dgm:pt>
    <dgm:pt modelId="{B138C94F-6DAB-4D4A-93D8-16BCB2C39782}" type="pres">
      <dgm:prSet presAssocID="{66F91C6B-F525-4276-BB5D-6EC90C5B9675}" presName="childShp" presStyleLbl="bgAccFollowNode1" presStyleIdx="1" presStyleCnt="2" custScaleX="120722">
        <dgm:presLayoutVars>
          <dgm:bulletEnabled val="1"/>
        </dgm:presLayoutVars>
      </dgm:prSet>
      <dgm:spPr/>
    </dgm:pt>
  </dgm:ptLst>
  <dgm:cxnLst>
    <dgm:cxn modelId="{06244F11-ABB2-428D-A1AF-F4BD3EC612EB}" type="presOf" srcId="{B3D0F9FE-F955-4BB8-ADAD-88CA680F3B09}" destId="{929FD1AC-67E5-44AD-9933-BB12627B1EE9}" srcOrd="0" destOrd="0" presId="urn:microsoft.com/office/officeart/2005/8/layout/vList6"/>
    <dgm:cxn modelId="{9B79E515-FE0D-49E0-8722-B965F099C780}" type="presOf" srcId="{C1191A55-0CE2-464B-A519-3B957AC67DB7}" destId="{1968AF45-25BD-4A07-9D48-8599F64242E9}" srcOrd="0" destOrd="0" presId="urn:microsoft.com/office/officeart/2005/8/layout/vList6"/>
    <dgm:cxn modelId="{EAC1A624-F4B7-4BFB-AD2E-66FE2B6A327B}" srcId="{66F91C6B-F525-4276-BB5D-6EC90C5B9675}" destId="{132E6BB6-F09D-4228-85D7-EF6919DDD858}" srcOrd="0" destOrd="0" parTransId="{A313CD7F-2B00-44D6-987F-B78308A73178}" sibTransId="{10434876-47D3-4DBE-AA26-5B76615AE3B4}"/>
    <dgm:cxn modelId="{56A9B530-37A8-4121-821E-30915F041E8F}" srcId="{C1191A55-0CE2-464B-A519-3B957AC67DB7}" destId="{66F91C6B-F525-4276-BB5D-6EC90C5B9675}" srcOrd="1" destOrd="0" parTransId="{ADFBF99B-C444-4375-89CD-E24E42315273}" sibTransId="{F7A53A19-3BED-4A99-95EB-F0362CA615B8}"/>
    <dgm:cxn modelId="{E8B40B4E-D113-48CE-A9AA-70EFB3E553DB}" type="presOf" srcId="{423BF8B3-1AC5-470E-870D-43E8B67648A7}" destId="{5F532E67-1DC2-4D2D-8545-A0E2720D2AF5}" srcOrd="0" destOrd="0" presId="urn:microsoft.com/office/officeart/2005/8/layout/vList6"/>
    <dgm:cxn modelId="{CF742C7F-E0BB-4F4D-8E9B-545561DB83CE}" srcId="{B3D0F9FE-F955-4BB8-ADAD-88CA680F3B09}" destId="{423BF8B3-1AC5-470E-870D-43E8B67648A7}" srcOrd="0" destOrd="0" parTransId="{13C1A1ED-4F44-4246-8721-4D49BABBB262}" sibTransId="{645D7F2B-E463-4E7E-923F-0A159CD6CB25}"/>
    <dgm:cxn modelId="{12A22EA3-B4CC-4EEB-95C0-28FC73391199}" type="presOf" srcId="{132E6BB6-F09D-4228-85D7-EF6919DDD858}" destId="{B138C94F-6DAB-4D4A-93D8-16BCB2C39782}" srcOrd="0" destOrd="0" presId="urn:microsoft.com/office/officeart/2005/8/layout/vList6"/>
    <dgm:cxn modelId="{DEF7C5C7-9CD9-4049-811C-D5BF02415A4F}" srcId="{C1191A55-0CE2-464B-A519-3B957AC67DB7}" destId="{B3D0F9FE-F955-4BB8-ADAD-88CA680F3B09}" srcOrd="0" destOrd="0" parTransId="{02857AFE-ABDB-4524-A46B-1D9BB5AB92D3}" sibTransId="{C3073C96-9B7B-4AF3-9B32-7E38D7251A73}"/>
    <dgm:cxn modelId="{814679FD-6E41-4EBA-87EE-A2D31D9A6476}" type="presOf" srcId="{66F91C6B-F525-4276-BB5D-6EC90C5B9675}" destId="{B807DC01-E762-476B-AC11-B6963F4412AD}" srcOrd="0" destOrd="0" presId="urn:microsoft.com/office/officeart/2005/8/layout/vList6"/>
    <dgm:cxn modelId="{00DC65B1-927C-41F9-B874-FB08BA3613D9}" type="presParOf" srcId="{1968AF45-25BD-4A07-9D48-8599F64242E9}" destId="{12BF4563-1A18-4C68-B50C-C47FD687C3E2}" srcOrd="0" destOrd="0" presId="urn:microsoft.com/office/officeart/2005/8/layout/vList6"/>
    <dgm:cxn modelId="{CE4B0002-4F37-49F4-A63F-7F8CDF1E9FD9}" type="presParOf" srcId="{12BF4563-1A18-4C68-B50C-C47FD687C3E2}" destId="{929FD1AC-67E5-44AD-9933-BB12627B1EE9}" srcOrd="0" destOrd="0" presId="urn:microsoft.com/office/officeart/2005/8/layout/vList6"/>
    <dgm:cxn modelId="{BF48B743-BB9F-42C2-BFE9-9B72AF6E1544}" type="presParOf" srcId="{12BF4563-1A18-4C68-B50C-C47FD687C3E2}" destId="{5F532E67-1DC2-4D2D-8545-A0E2720D2AF5}" srcOrd="1" destOrd="0" presId="urn:microsoft.com/office/officeart/2005/8/layout/vList6"/>
    <dgm:cxn modelId="{1E0EFAFC-676E-44A3-A770-DD20ABAE9729}" type="presParOf" srcId="{1968AF45-25BD-4A07-9D48-8599F64242E9}" destId="{16018595-6883-4E06-8A8C-4DB38CB14E5B}" srcOrd="1" destOrd="0" presId="urn:microsoft.com/office/officeart/2005/8/layout/vList6"/>
    <dgm:cxn modelId="{E363C595-53DC-43AE-A2BC-372B977DB6E8}" type="presParOf" srcId="{1968AF45-25BD-4A07-9D48-8599F64242E9}" destId="{8C328801-F68C-4448-B3C9-C2F59385471E}" srcOrd="2" destOrd="0" presId="urn:microsoft.com/office/officeart/2005/8/layout/vList6"/>
    <dgm:cxn modelId="{6D49E60F-E4F0-4A58-850F-5A58ACE1EDBF}" type="presParOf" srcId="{8C328801-F68C-4448-B3C9-C2F59385471E}" destId="{B807DC01-E762-476B-AC11-B6963F4412AD}" srcOrd="0" destOrd="0" presId="urn:microsoft.com/office/officeart/2005/8/layout/vList6"/>
    <dgm:cxn modelId="{F41374C4-4B3F-4FE0-8985-B761F7299CF5}" type="presParOf" srcId="{8C328801-F68C-4448-B3C9-C2F59385471E}" destId="{B138C94F-6DAB-4D4A-93D8-16BCB2C39782}"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532E67-1DC2-4D2D-8545-A0E2720D2AF5}">
      <dsp:nvSpPr>
        <dsp:cNvPr id="0" name=""/>
        <dsp:cNvSpPr/>
      </dsp:nvSpPr>
      <dsp:spPr>
        <a:xfrm>
          <a:off x="2965621" y="455"/>
          <a:ext cx="8317662" cy="177780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t" anchorCtr="0">
          <a:noAutofit/>
        </a:bodyPr>
        <a:lstStyle/>
        <a:p>
          <a:pPr marL="228600" lvl="1" indent="-228600" algn="l" defTabSz="1022350">
            <a:lnSpc>
              <a:spcPct val="90000"/>
            </a:lnSpc>
            <a:spcBef>
              <a:spcPct val="0"/>
            </a:spcBef>
            <a:spcAft>
              <a:spcPct val="15000"/>
            </a:spcAft>
            <a:buChar char="•"/>
          </a:pPr>
          <a:r>
            <a:rPr lang="en-US" sz="2300" kern="1200" dirty="0"/>
            <a:t>Linked to factors that include an employee’s sense of achievement, respect for the whole person, trust, and </a:t>
          </a:r>
          <a:r>
            <a:rPr lang="en-CA" sz="2300" kern="1200" dirty="0"/>
            <a:t>appropriate advancement opportunities, intrinsic motivation </a:t>
          </a:r>
          <a:r>
            <a:rPr lang="en-US" sz="2300" kern="1200" dirty="0"/>
            <a:t>consistently results in higher performance levels.</a:t>
          </a:r>
          <a:endParaRPr lang="en-CA" sz="2300" kern="1200" dirty="0"/>
        </a:p>
      </dsp:txBody>
      <dsp:txXfrm>
        <a:off x="2965621" y="222681"/>
        <a:ext cx="7650985" cy="1333353"/>
      </dsp:txXfrm>
    </dsp:sp>
    <dsp:sp modelId="{929FD1AC-67E5-44AD-9933-BB12627B1EE9}">
      <dsp:nvSpPr>
        <dsp:cNvPr id="0" name=""/>
        <dsp:cNvSpPr/>
      </dsp:nvSpPr>
      <dsp:spPr>
        <a:xfrm>
          <a:off x="142861" y="455"/>
          <a:ext cx="2822760" cy="1777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CA" sz="3600" kern="1200" dirty="0">
              <a:solidFill>
                <a:prstClr val="white"/>
              </a:solidFill>
              <a:latin typeface="Times New Roman" panose="02020603050405020304" pitchFamily="18" charset="0"/>
              <a:ea typeface="+mn-ea"/>
              <a:cs typeface="Times New Roman" panose="02020603050405020304" pitchFamily="18" charset="0"/>
            </a:rPr>
            <a:t>Intrinsic Motivation.</a:t>
          </a:r>
        </a:p>
      </dsp:txBody>
      <dsp:txXfrm>
        <a:off x="229646" y="87240"/>
        <a:ext cx="2649190" cy="1604235"/>
      </dsp:txXfrm>
    </dsp:sp>
    <dsp:sp modelId="{B138C94F-6DAB-4D4A-93D8-16BCB2C39782}">
      <dsp:nvSpPr>
        <dsp:cNvPr id="0" name=""/>
        <dsp:cNvSpPr/>
      </dsp:nvSpPr>
      <dsp:spPr>
        <a:xfrm>
          <a:off x="2986291" y="1956041"/>
          <a:ext cx="8276323" cy="177780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t" anchorCtr="0">
          <a:noAutofit/>
        </a:bodyPr>
        <a:lstStyle/>
        <a:p>
          <a:pPr marL="228600" lvl="1" indent="-228600" algn="l" defTabSz="1022350">
            <a:lnSpc>
              <a:spcPct val="90000"/>
            </a:lnSpc>
            <a:spcBef>
              <a:spcPct val="0"/>
            </a:spcBef>
            <a:spcAft>
              <a:spcPct val="15000"/>
            </a:spcAft>
            <a:buChar char="•"/>
          </a:pPr>
          <a:r>
            <a:rPr lang="en-US" sz="2300" kern="1200" dirty="0"/>
            <a:t>Most frequently associated with tangible rewards such as pay, working conditions, co-worker relations, </a:t>
          </a:r>
          <a:r>
            <a:rPr lang="en-CA" sz="2300" kern="1200" dirty="0"/>
            <a:t>benefits, and such.</a:t>
          </a:r>
        </a:p>
      </dsp:txBody>
      <dsp:txXfrm>
        <a:off x="2986291" y="2178267"/>
        <a:ext cx="7609646" cy="1333353"/>
      </dsp:txXfrm>
    </dsp:sp>
    <dsp:sp modelId="{B807DC01-E762-476B-AC11-B6963F4412AD}">
      <dsp:nvSpPr>
        <dsp:cNvPr id="0" name=""/>
        <dsp:cNvSpPr/>
      </dsp:nvSpPr>
      <dsp:spPr>
        <a:xfrm>
          <a:off x="163531" y="1956041"/>
          <a:ext cx="2822760" cy="1777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CA" sz="3600" kern="1200" dirty="0">
              <a:solidFill>
                <a:prstClr val="white"/>
              </a:solidFill>
              <a:latin typeface="Times New Roman" panose="02020603050405020304" pitchFamily="18" charset="0"/>
              <a:ea typeface="+mn-ea"/>
              <a:cs typeface="Times New Roman" panose="02020603050405020304" pitchFamily="18" charset="0"/>
            </a:rPr>
            <a:t>Extrinsic Motivation. </a:t>
          </a:r>
        </a:p>
      </dsp:txBody>
      <dsp:txXfrm>
        <a:off x="250316" y="2042826"/>
        <a:ext cx="2649190" cy="1604235"/>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6569932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955189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9152888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30232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09600" y="190501"/>
            <a:ext cx="10972800" cy="582613"/>
          </a:xfrm>
        </p:spPr>
        <p:txBody>
          <a:bodyPr/>
          <a:lstStyle/>
          <a:p>
            <a:r>
              <a:rPr lang="en-US"/>
              <a:t>Click to edit Master title style</a:t>
            </a:r>
          </a:p>
        </p:txBody>
      </p:sp>
      <p:sp>
        <p:nvSpPr>
          <p:cNvPr id="3" name="Rectangle 5">
            <a:extLst>
              <a:ext uri="{FF2B5EF4-FFF2-40B4-BE49-F238E27FC236}">
                <a16:creationId xmlns:a16="http://schemas.microsoft.com/office/drawing/2014/main" id="{0A8969F6-3EDB-4CDD-BEB9-F07868BF6A51}"/>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6">
            <a:extLst>
              <a:ext uri="{FF2B5EF4-FFF2-40B4-BE49-F238E27FC236}">
                <a16:creationId xmlns:a16="http://schemas.microsoft.com/office/drawing/2014/main" id="{46D1FD93-610D-43EF-AB53-BA5FE3F26916}"/>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7">
            <a:extLst>
              <a:ext uri="{FF2B5EF4-FFF2-40B4-BE49-F238E27FC236}">
                <a16:creationId xmlns:a16="http://schemas.microsoft.com/office/drawing/2014/main" id="{94C077CD-7DF7-4B62-AE13-8AFB9C8E5E58}"/>
              </a:ext>
            </a:extLst>
          </p:cNvPr>
          <p:cNvSpPr>
            <a:spLocks noGrp="1" noChangeArrowheads="1"/>
          </p:cNvSpPr>
          <p:nvPr>
            <p:ph type="sldNum" sz="quarter" idx="12"/>
          </p:nvPr>
        </p:nvSpPr>
        <p:spPr>
          <a:ln/>
        </p:spPr>
        <p:txBody>
          <a:bodyPr/>
          <a:lstStyle>
            <a:lvl1pPr>
              <a:defRPr/>
            </a:lvl1pPr>
          </a:lstStyle>
          <a:p>
            <a:fld id="{CE2C92BB-D2CF-44F7-BD8F-98C11A3102F8}" type="slidenum">
              <a:rPr lang="en-US" altLang="zh-CN"/>
              <a:pPr/>
              <a:t>‹#›</a:t>
            </a:fld>
            <a:endParaRPr lang="en-US" altLang="zh-CN"/>
          </a:p>
        </p:txBody>
      </p:sp>
    </p:spTree>
    <p:extLst>
      <p:ext uri="{BB962C8B-B14F-4D97-AF65-F5344CB8AC3E}">
        <p14:creationId xmlns:p14="http://schemas.microsoft.com/office/powerpoint/2010/main" val="2892071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16.jpg"/><Relationship Id="rId4" Type="http://schemas.openxmlformats.org/officeDocument/2006/relationships/image" Target="../media/image15.jpg"/></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white"/>
                </a:solidFill>
                <a:latin typeface="Times New Roman" panose="02020603050405020304" pitchFamily="18" charset="0"/>
                <a:cs typeface="Times New Roman" panose="02020603050405020304" pitchFamily="18" charset="0"/>
              </a:rPr>
              <a:t>4</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0" y="2988610"/>
            <a:ext cx="6081229" cy="1200329"/>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MORE THAN COMPENSATION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04</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69833" y="5816198"/>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52400" y="5479962"/>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731384" y="53502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2874" y="4911846"/>
            <a:ext cx="5845521" cy="1537409"/>
          </a:xfrm>
          <a:prstGeom prst="rect">
            <a:avLst/>
          </a:prstGeom>
          <a:noFill/>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Attracting, motivating, and retaining employees, now and in the future—The Role of a Global Association— Why Analytics Is Important —Total-Rewards Model </a:t>
            </a: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153149" y="2338120"/>
            <a:ext cx="10059476" cy="1815882"/>
          </a:xfrm>
          <a:prstGeom prst="rect">
            <a:avLst/>
          </a:prstGeom>
          <a:noFill/>
        </p:spPr>
        <p:txBody>
          <a:bodyPr wrap="square" rtlCol="0">
            <a:spAutoFit/>
          </a:bodyPr>
          <a:lstStyle/>
          <a:p>
            <a:pPr marL="457200" indent="-4572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Total rewards: </a:t>
            </a:r>
            <a:r>
              <a:rPr lang="en-US" sz="2800" dirty="0">
                <a:latin typeface="Times New Roman" panose="02020603050405020304" pitchFamily="18" charset="0"/>
                <a:cs typeface="Times New Roman" panose="02020603050405020304" pitchFamily="18" charset="0"/>
              </a:rPr>
              <a:t>All of the tools available to an employer that may be used to attract, motivate, and retain employees.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Total rewards can include anything the employee perceives to be of value resulting from the employment relationship</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557606" y="802093"/>
            <a:ext cx="8064943"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ATTRACTING,MOTIVATING, AND RETAINING EMPLOYEES,NOW AND IN THE FUTURE</a:t>
            </a:r>
          </a:p>
        </p:txBody>
      </p:sp>
    </p:spTree>
    <p:extLst>
      <p:ext uri="{BB962C8B-B14F-4D97-AF65-F5344CB8AC3E}">
        <p14:creationId xmlns:p14="http://schemas.microsoft.com/office/powerpoint/2010/main" val="12594926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7E432EB-BC57-4926-A0FD-A2B59546C6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Font typeface="Arial" panose="020B0604020202020204" pitchFamily="34" charset="0"/>
              <a:buChar char="•"/>
            </a:pPr>
            <a:endParaRPr lang="en-US" b="0" i="0" dirty="0">
              <a:solidFill>
                <a:srgbClr val="141F19"/>
              </a:solidFill>
              <a:effectLst/>
              <a:latin typeface="Catamaran"/>
            </a:endParaRPr>
          </a:p>
        </p:txBody>
      </p:sp>
      <p:sp>
        <p:nvSpPr>
          <p:cNvPr id="9" name="TextBox 8">
            <a:extLst>
              <a:ext uri="{FF2B5EF4-FFF2-40B4-BE49-F238E27FC236}">
                <a16:creationId xmlns:a16="http://schemas.microsoft.com/office/drawing/2014/main" id="{C70726AD-7A8F-40E0-85D8-FCF11A5A35A2}"/>
              </a:ext>
            </a:extLst>
          </p:cNvPr>
          <p:cNvSpPr txBox="1"/>
          <p:nvPr/>
        </p:nvSpPr>
        <p:spPr>
          <a:xfrm>
            <a:off x="883443" y="2312069"/>
            <a:ext cx="10280393" cy="3046988"/>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In 2000, after facilitating a discussion with leading thinkers in the field, </a:t>
            </a:r>
            <a:r>
              <a:rPr lang="en-US" sz="2400" dirty="0" err="1">
                <a:latin typeface="Times New Roman" panose="02020603050405020304" pitchFamily="18" charset="0"/>
                <a:cs typeface="Times New Roman" panose="02020603050405020304" pitchFamily="18" charset="0"/>
              </a:rPr>
              <a:t>WorldatWork</a:t>
            </a:r>
            <a:r>
              <a:rPr lang="en-US" sz="2400" dirty="0">
                <a:latin typeface="Times New Roman" panose="02020603050405020304" pitchFamily="18" charset="0"/>
                <a:cs typeface="Times New Roman" panose="02020603050405020304" pitchFamily="18" charset="0"/>
              </a:rPr>
              <a:t> introduced its first total-rewards framework intended to advance the concept and help practitioners think and execute in new ways.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model focused on three elements:</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Compensation</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 Benefits</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 The work experience: acknowledgment, balance (of work and life), culture, development (career/professional), and environment (workplace)</a:t>
            </a:r>
          </a:p>
        </p:txBody>
      </p:sp>
      <p:sp>
        <p:nvSpPr>
          <p:cNvPr id="10" name="Rectangle 9">
            <a:extLst>
              <a:ext uri="{FF2B5EF4-FFF2-40B4-BE49-F238E27FC236}">
                <a16:creationId xmlns:a16="http://schemas.microsoft.com/office/drawing/2014/main" id="{12413F80-CA9E-44FB-BD9A-D771A1677D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790FCA6-904E-4199-8C8B-DB3BA5AD940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9" name="TextBox 18">
            <a:extLst>
              <a:ext uri="{FF2B5EF4-FFF2-40B4-BE49-F238E27FC236}">
                <a16:creationId xmlns:a16="http://schemas.microsoft.com/office/drawing/2014/main" id="{AD0BEF7A-B339-4753-A41E-A5A509E113AB}"/>
              </a:ext>
            </a:extLst>
          </p:cNvPr>
          <p:cNvSpPr txBox="1"/>
          <p:nvPr/>
        </p:nvSpPr>
        <p:spPr>
          <a:xfrm>
            <a:off x="2346764" y="1146069"/>
            <a:ext cx="8297424"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THE ROLE OF A GLOBAL ASSOCIATION</a:t>
            </a:r>
          </a:p>
        </p:txBody>
      </p:sp>
    </p:spTree>
    <p:extLst>
      <p:ext uri="{BB962C8B-B14F-4D97-AF65-F5344CB8AC3E}">
        <p14:creationId xmlns:p14="http://schemas.microsoft.com/office/powerpoint/2010/main" val="719475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CONCEPT OF TOTAL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2017E9C2-944E-4254-8F39-B8BE97E22CB0}"/>
              </a:ext>
            </a:extLst>
          </p:cNvPr>
          <p:cNvPicPr>
            <a:picLocks noChangeAspect="1"/>
          </p:cNvPicPr>
          <p:nvPr/>
        </p:nvPicPr>
        <p:blipFill>
          <a:blip r:embed="rId2"/>
          <a:stretch>
            <a:fillRect/>
          </a:stretch>
        </p:blipFill>
        <p:spPr>
          <a:xfrm>
            <a:off x="1631156" y="2198252"/>
            <a:ext cx="8929688" cy="3707076"/>
          </a:xfrm>
          <a:prstGeom prst="rect">
            <a:avLst/>
          </a:prstGeom>
        </p:spPr>
      </p:pic>
    </p:spTree>
    <p:extLst>
      <p:ext uri="{BB962C8B-B14F-4D97-AF65-F5344CB8AC3E}">
        <p14:creationId xmlns:p14="http://schemas.microsoft.com/office/powerpoint/2010/main" val="19008254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7E432EB-BC57-4926-A0FD-A2B59546C6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Font typeface="Arial" panose="020B0604020202020204" pitchFamily="34" charset="0"/>
              <a:buChar char="•"/>
            </a:pPr>
            <a:endParaRPr lang="en-US" b="0" i="0" dirty="0">
              <a:solidFill>
                <a:srgbClr val="141F19"/>
              </a:solidFill>
              <a:effectLst/>
              <a:latin typeface="Catamaran"/>
            </a:endParaRPr>
          </a:p>
        </p:txBody>
      </p:sp>
      <p:sp>
        <p:nvSpPr>
          <p:cNvPr id="9" name="TextBox 8">
            <a:extLst>
              <a:ext uri="{FF2B5EF4-FFF2-40B4-BE49-F238E27FC236}">
                <a16:creationId xmlns:a16="http://schemas.microsoft.com/office/drawing/2014/main" id="{C70726AD-7A8F-40E0-85D8-FCF11A5A35A2}"/>
              </a:ext>
            </a:extLst>
          </p:cNvPr>
          <p:cNvSpPr txBox="1"/>
          <p:nvPr/>
        </p:nvSpPr>
        <p:spPr>
          <a:xfrm>
            <a:off x="955803" y="2648076"/>
            <a:ext cx="10280393"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By mid-decade, survey data from </a:t>
            </a:r>
            <a:r>
              <a:rPr lang="en-US" sz="2800" dirty="0" err="1">
                <a:latin typeface="Times New Roman" panose="02020603050405020304" pitchFamily="18" charset="0"/>
                <a:cs typeface="Times New Roman" panose="02020603050405020304" pitchFamily="18" charset="0"/>
              </a:rPr>
              <a:t>WorldatWork</a:t>
            </a:r>
            <a:r>
              <a:rPr lang="en-US" sz="2800" dirty="0">
                <a:latin typeface="Times New Roman" panose="02020603050405020304" pitchFamily="18" charset="0"/>
                <a:cs typeface="Times New Roman" panose="02020603050405020304" pitchFamily="18" charset="0"/>
              </a:rPr>
              <a:t> members revealed that professionals were primarily using the terms total rewards, total compensation, or compensation and benefits to describe the collective strategies deployed by their companies to attract, motivate, and retain talent, as shown in Figure 3.11.</a:t>
            </a:r>
          </a:p>
        </p:txBody>
      </p:sp>
      <p:sp>
        <p:nvSpPr>
          <p:cNvPr id="10" name="Rectangle 9">
            <a:extLst>
              <a:ext uri="{FF2B5EF4-FFF2-40B4-BE49-F238E27FC236}">
                <a16:creationId xmlns:a16="http://schemas.microsoft.com/office/drawing/2014/main" id="{12413F80-CA9E-44FB-BD9A-D771A1677D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790FCA6-904E-4199-8C8B-DB3BA5AD940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9" name="TextBox 18">
            <a:extLst>
              <a:ext uri="{FF2B5EF4-FFF2-40B4-BE49-F238E27FC236}">
                <a16:creationId xmlns:a16="http://schemas.microsoft.com/office/drawing/2014/main" id="{AD0BEF7A-B339-4753-A41E-A5A509E113AB}"/>
              </a:ext>
            </a:extLst>
          </p:cNvPr>
          <p:cNvSpPr txBox="1"/>
          <p:nvPr/>
        </p:nvSpPr>
        <p:spPr>
          <a:xfrm>
            <a:off x="2407795" y="802093"/>
            <a:ext cx="8297424"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ASSOCIATION’S FIRST TOTAL-REWARDS MODEL (2000)</a:t>
            </a:r>
          </a:p>
        </p:txBody>
      </p:sp>
    </p:spTree>
    <p:extLst>
      <p:ext uri="{BB962C8B-B14F-4D97-AF65-F5344CB8AC3E}">
        <p14:creationId xmlns:p14="http://schemas.microsoft.com/office/powerpoint/2010/main" val="105540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E9DE9678-735E-4B83-B7D1-C9D305AD6F7D}"/>
              </a:ext>
            </a:extLst>
          </p:cNvPr>
          <p:cNvSpPr>
            <a:spLocks noGrp="1" noChangeArrowheads="1"/>
          </p:cNvSpPr>
          <p:nvPr>
            <p:ph type="title"/>
          </p:nvPr>
        </p:nvSpPr>
        <p:spPr>
          <a:xfrm>
            <a:off x="1042988" y="304800"/>
            <a:ext cx="8715375" cy="1143000"/>
          </a:xfrm>
          <a:ln>
            <a:miter lim="800000"/>
            <a:headEnd/>
            <a:tailEnd/>
          </a:ln>
        </p:spPr>
        <p:txBody>
          <a:bodyPr>
            <a:normAutofit/>
          </a:bodyPr>
          <a:lstStyle/>
          <a:p>
            <a:pPr algn="ctr">
              <a:defRPr/>
            </a:pPr>
            <a:r>
              <a:rPr lang="en-US" altLang="zh-CN" sz="2800" b="1" dirty="0">
                <a:latin typeface="Times New Roman" panose="02020603050405020304" pitchFamily="18" charset="0"/>
                <a:cs typeface="Times New Roman" panose="02020603050405020304" pitchFamily="18" charset="0"/>
                <a:sym typeface="Andalus" pitchFamily="18" charset="-78"/>
              </a:rPr>
              <a:t>The Association’s First Total-Rewards Model (2000)</a:t>
            </a:r>
          </a:p>
        </p:txBody>
      </p:sp>
      <p:sp>
        <p:nvSpPr>
          <p:cNvPr id="4" name="TextBox 3">
            <a:extLst>
              <a:ext uri="{FF2B5EF4-FFF2-40B4-BE49-F238E27FC236}">
                <a16:creationId xmlns:a16="http://schemas.microsoft.com/office/drawing/2014/main" id="{86D02887-1AE7-4E58-A1FD-ADBAD3B973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Picture 7">
            <a:extLst>
              <a:ext uri="{FF2B5EF4-FFF2-40B4-BE49-F238E27FC236}">
                <a16:creationId xmlns:a16="http://schemas.microsoft.com/office/drawing/2014/main" id="{0F55608F-1D57-477D-A056-EC08F4A21D1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152131" y="1305600"/>
            <a:ext cx="7906269" cy="4987031"/>
          </a:xfrm>
          <a:prstGeom prst="rect">
            <a:avLst/>
          </a:prstGeom>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NEW TOTAL REWARD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383884"/>
            <a:ext cx="1081272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new model contained five total-rewards elements, each of which included  </a:t>
            </a:r>
            <a:r>
              <a:rPr lang="en-US" sz="2800" b="1" i="1" dirty="0">
                <a:latin typeface="Times New Roman" panose="02020603050405020304" pitchFamily="18" charset="0"/>
                <a:cs typeface="Times New Roman" panose="02020603050405020304" pitchFamily="18" charset="0"/>
              </a:rPr>
              <a:t>programs, practices, elements, and dimensions </a:t>
            </a:r>
            <a:r>
              <a:rPr lang="en-US" sz="2800" dirty="0">
                <a:latin typeface="Times New Roman" panose="02020603050405020304" pitchFamily="18" charset="0"/>
                <a:cs typeface="Times New Roman" panose="02020603050405020304" pitchFamily="18" charset="0"/>
              </a:rPr>
              <a:t>that collectively defined an organization’s strategy to attract, motivate, and retain employees.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The five elements were: </a:t>
            </a:r>
            <a:r>
              <a:rPr lang="en-US" sz="2800" b="1" i="1" dirty="0">
                <a:latin typeface="Times New Roman" panose="02020603050405020304" pitchFamily="18" charset="0"/>
                <a:cs typeface="Times New Roman" panose="02020603050405020304" pitchFamily="18" charset="0"/>
              </a:rPr>
              <a:t>compensation, benefits, work life, performance and recognition, and development and career opportunities.</a:t>
            </a:r>
          </a:p>
        </p:txBody>
      </p:sp>
    </p:spTree>
    <p:extLst>
      <p:ext uri="{BB962C8B-B14F-4D97-AF65-F5344CB8AC3E}">
        <p14:creationId xmlns:p14="http://schemas.microsoft.com/office/powerpoint/2010/main" val="22305367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5BD78D1-8E6B-42BA-9E7B-4DEA0C133B32}"/>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400050" y="1014413"/>
            <a:ext cx="10044113" cy="5300662"/>
          </a:xfrm>
          <a:prstGeom prst="rect">
            <a:avLst/>
          </a:prstGeom>
        </p:spPr>
      </p:pic>
      <p:sp>
        <p:nvSpPr>
          <p:cNvPr id="5" name="TextBox 4">
            <a:extLst>
              <a:ext uri="{FF2B5EF4-FFF2-40B4-BE49-F238E27FC236}">
                <a16:creationId xmlns:a16="http://schemas.microsoft.com/office/drawing/2014/main" id="{ABD3D9D6-6B39-4D14-9294-5187FE7F53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TextBox 5">
            <a:extLst>
              <a:ext uri="{FF2B5EF4-FFF2-40B4-BE49-F238E27FC236}">
                <a16:creationId xmlns:a16="http://schemas.microsoft.com/office/drawing/2014/main" id="{D844B019-74D1-4686-BD33-E5C832F49DF2}"/>
              </a:ext>
            </a:extLst>
          </p:cNvPr>
          <p:cNvSpPr txBox="1"/>
          <p:nvPr/>
        </p:nvSpPr>
        <p:spPr>
          <a:xfrm>
            <a:off x="2455974" y="67960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NEW TOTAL REWARD MODEL</a:t>
            </a:r>
          </a:p>
        </p:txBody>
      </p:sp>
    </p:spTree>
    <p:extLst>
      <p:ext uri="{BB962C8B-B14F-4D97-AF65-F5344CB8AC3E}">
        <p14:creationId xmlns:p14="http://schemas.microsoft.com/office/powerpoint/2010/main" val="194331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20320" y="1850971"/>
            <a:ext cx="4567364" cy="3599255"/>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Includes </a:t>
            </a:r>
            <a:r>
              <a:rPr lang="en-US" sz="2400" b="1" i="1" dirty="0">
                <a:latin typeface="Times New Roman" panose="02020603050405020304" pitchFamily="18" charset="0"/>
                <a:cs typeface="Times New Roman" panose="02020603050405020304" pitchFamily="18" charset="0"/>
              </a:rPr>
              <a:t>fixed (base) pay </a:t>
            </a:r>
            <a:r>
              <a:rPr lang="en-US" sz="2400" dirty="0">
                <a:latin typeface="Times New Roman" panose="02020603050405020304" pitchFamily="18" charset="0"/>
                <a:cs typeface="Times New Roman" panose="02020603050405020304" pitchFamily="18" charset="0"/>
              </a:rPr>
              <a:t>and </a:t>
            </a:r>
            <a:r>
              <a:rPr lang="en-US" sz="2400" b="1" i="1" dirty="0">
                <a:latin typeface="Times New Roman" panose="02020603050405020304" pitchFamily="18" charset="0"/>
                <a:cs typeface="Times New Roman" panose="02020603050405020304" pitchFamily="18" charset="0"/>
              </a:rPr>
              <a:t>variable pay (pay at risk).</a:t>
            </a:r>
          </a:p>
          <a:p>
            <a:pPr>
              <a:lnSpc>
                <a:spcPct val="120000"/>
              </a:lnSpc>
            </a:pPr>
            <a:r>
              <a:rPr lang="en-US" sz="2400" dirty="0">
                <a:latin typeface="Times New Roman" panose="02020603050405020304" pitchFamily="18" charset="0"/>
                <a:cs typeface="Times New Roman" panose="02020603050405020304" pitchFamily="18" charset="0"/>
              </a:rPr>
              <a:t>Also includes several forms of variable pay, such as short- and long-term incentives. </a:t>
            </a:r>
          </a:p>
          <a:p>
            <a:pPr>
              <a:lnSpc>
                <a:spcPct val="120000"/>
              </a:lnSpc>
            </a:pPr>
            <a:r>
              <a:rPr lang="en-US" sz="2400" dirty="0">
                <a:latin typeface="Times New Roman" panose="02020603050405020304" pitchFamily="18" charset="0"/>
                <a:cs typeface="Times New Roman" panose="02020603050405020304" pitchFamily="18" charset="0"/>
              </a:rPr>
              <a:t>The most traditional element in total rewards and a key to business success</a:t>
            </a:r>
          </a:p>
        </p:txBody>
      </p:sp>
      <p:sp>
        <p:nvSpPr>
          <p:cNvPr id="17" name="TextBox 16"/>
          <p:cNvSpPr txBox="1"/>
          <p:nvPr/>
        </p:nvSpPr>
        <p:spPr>
          <a:xfrm>
            <a:off x="1376742" y="803880"/>
            <a:ext cx="471270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COMPENSATION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28" name="Picture 4" descr="How Well Does Your Compensation Plan Support Your Strategy?">
            <a:extLst>
              <a:ext uri="{FF2B5EF4-FFF2-40B4-BE49-F238E27FC236}">
                <a16:creationId xmlns:a16="http://schemas.microsoft.com/office/drawing/2014/main" id="{3A1C08C2-FD94-4F55-9D1A-FAFF89E76F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0900" y="1585030"/>
            <a:ext cx="4526875" cy="4229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3538208"/>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95221" y="1381724"/>
            <a:ext cx="4486730" cy="3599255"/>
          </a:xfrm>
          <a:prstGeom prst="rect">
            <a:avLst/>
          </a:prstGeom>
        </p:spPr>
        <p:txBody>
          <a:bodyPr wrap="square">
            <a:spAutoFit/>
          </a:bodyPr>
          <a:lstStyle/>
          <a:p>
            <a:pPr algn="just">
              <a:lnSpc>
                <a:spcPct val="120000"/>
              </a:lnSpc>
            </a:pPr>
            <a:r>
              <a:rPr lang="en-US" sz="2400" dirty="0">
                <a:latin typeface="Times New Roman" panose="02020603050405020304" pitchFamily="18" charset="0"/>
                <a:cs typeface="Times New Roman" panose="02020603050405020304" pitchFamily="18" charset="0"/>
              </a:rPr>
              <a:t>Benefits: Programs that protect employees and their families from financial risks.</a:t>
            </a:r>
          </a:p>
          <a:p>
            <a:pPr algn="just">
              <a:lnSpc>
                <a:spcPct val="120000"/>
              </a:lnSpc>
            </a:pPr>
            <a:r>
              <a:rPr lang="en-US" sz="2400" dirty="0">
                <a:latin typeface="Times New Roman" panose="02020603050405020304" pitchFamily="18" charset="0"/>
                <a:cs typeface="Times New Roman" panose="02020603050405020304" pitchFamily="18" charset="0"/>
              </a:rPr>
              <a:t> Includes traditional programs such as medical, dental, and retirement,</a:t>
            </a:r>
          </a:p>
          <a:p>
            <a:pPr algn="just">
              <a:lnSpc>
                <a:spcPct val="120000"/>
              </a:lnSpc>
            </a:pPr>
            <a:r>
              <a:rPr lang="en-US" sz="2400" dirty="0">
                <a:latin typeface="Times New Roman" panose="02020603050405020304" pitchFamily="18" charset="0"/>
                <a:cs typeface="Times New Roman" panose="02020603050405020304" pitchFamily="18" charset="0"/>
              </a:rPr>
              <a:t>as well as newer, nontraditional programs such as identity theft and pet insurance.</a:t>
            </a:r>
          </a:p>
        </p:txBody>
      </p:sp>
      <p:sp>
        <p:nvSpPr>
          <p:cNvPr id="17" name="TextBox 16"/>
          <p:cNvSpPr txBox="1"/>
          <p:nvPr/>
        </p:nvSpPr>
        <p:spPr>
          <a:xfrm>
            <a:off x="1300163" y="803880"/>
            <a:ext cx="4789282"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BENEFITS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050" name="Picture 2" descr="Everything You Need to Know about Professional Benefits | by vern. | Hallo  Blog | Medium">
            <a:extLst>
              <a:ext uri="{FF2B5EF4-FFF2-40B4-BE49-F238E27FC236}">
                <a16:creationId xmlns:a16="http://schemas.microsoft.com/office/drawing/2014/main" id="{EA707400-6427-4A18-B90A-7AA80D13C9ED}"/>
              </a:ext>
            </a:extLst>
          </p:cNvPr>
          <p:cNvPicPr>
            <a:picLocks noChangeAspect="1" noChangeArrowheads="1"/>
          </p:cNvPicPr>
          <p:nvPr/>
        </p:nvPicPr>
        <p:blipFill>
          <a:blip r:embed="rId2">
            <a:clrChange>
              <a:clrFrom>
                <a:srgbClr val="FFEE00"/>
              </a:clrFrom>
              <a:clrTo>
                <a:srgbClr val="FFEE00">
                  <a:alpha val="0"/>
                </a:srgbClr>
              </a:clrTo>
            </a:clrChange>
            <a:extLst>
              <a:ext uri="{28A0092B-C50C-407E-A947-70E740481C1C}">
                <a14:useLocalDpi xmlns:a14="http://schemas.microsoft.com/office/drawing/2010/main" val="0"/>
              </a:ext>
            </a:extLst>
          </a:blip>
          <a:srcRect/>
          <a:stretch>
            <a:fillRect/>
          </a:stretch>
        </p:blipFill>
        <p:spPr bwMode="auto">
          <a:xfrm>
            <a:off x="6454579" y="1174707"/>
            <a:ext cx="5414584" cy="4637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87770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7928F14-027E-412C-9808-ED51BFC920E0}"/>
              </a:ext>
            </a:extLst>
          </p:cNvPr>
          <p:cNvPicPr>
            <a:picLocks noChangeAspect="1"/>
          </p:cNvPicPr>
          <p:nvPr/>
        </p:nvPicPr>
        <p:blipFill>
          <a:blip r:embed="rId2"/>
          <a:stretch>
            <a:fillRect/>
          </a:stretch>
        </p:blipFill>
        <p:spPr>
          <a:xfrm>
            <a:off x="6672339" y="1381724"/>
            <a:ext cx="4955591" cy="4430517"/>
          </a:xfrm>
          <a:prstGeom prst="rect">
            <a:avLst/>
          </a:prstGeom>
        </p:spPr>
      </p:pic>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95221" y="1381724"/>
            <a:ext cx="4542201" cy="4042453"/>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 Work life: Any programs that help employees do their job effectively, such as flexible scheduling, telecommuting, and child-care programs.</a:t>
            </a:r>
          </a:p>
          <a:p>
            <a:pPr>
              <a:lnSpc>
                <a:spcPct val="120000"/>
              </a:lnSpc>
            </a:pPr>
            <a:r>
              <a:rPr lang="en-US" sz="2400" dirty="0">
                <a:latin typeface="Times New Roman" panose="02020603050405020304" pitchFamily="18" charset="0"/>
                <a:cs typeface="Times New Roman" panose="02020603050405020304" pitchFamily="18" charset="0"/>
              </a:rPr>
              <a:t>Some organizations have indicated that work life is the ‘‘secret’’ to their success in attracting, motivating, and retaining talent.</a:t>
            </a:r>
          </a:p>
        </p:txBody>
      </p:sp>
      <p:sp>
        <p:nvSpPr>
          <p:cNvPr id="17" name="TextBox 16"/>
          <p:cNvSpPr txBox="1"/>
          <p:nvPr/>
        </p:nvSpPr>
        <p:spPr>
          <a:xfrm>
            <a:off x="1300163" y="803880"/>
            <a:ext cx="4789282"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WORK LIFE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4647561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0081" y="1397680"/>
            <a:ext cx="6031639" cy="51459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3200" dirty="0">
              <a:latin typeface="Times New Roman" panose="02020603050405020304" pitchFamily="18" charset="0"/>
              <a:cs typeface="Times New Roman" panose="02020603050405020304" pitchFamily="18" charset="0"/>
            </a:endParaRPr>
          </a:p>
        </p:txBody>
      </p:sp>
      <p:sp>
        <p:nvSpPr>
          <p:cNvPr id="6" name="Rectangle 5"/>
          <p:cNvSpPr/>
          <p:nvPr/>
        </p:nvSpPr>
        <p:spPr>
          <a:xfrm>
            <a:off x="292562" y="1320693"/>
            <a:ext cx="5449585" cy="5372048"/>
          </a:xfrm>
          <a:prstGeom prst="rect">
            <a:avLst/>
          </a:prstGeom>
        </p:spPr>
        <p:txBody>
          <a:bodyPr wrap="square">
            <a:spAutoFit/>
          </a:bodyPr>
          <a:lstStyle/>
          <a:p>
            <a:pPr>
              <a:lnSpc>
                <a:spcPct val="120000"/>
              </a:lnSpc>
            </a:pPr>
            <a:r>
              <a:rPr lang="en-US" sz="2400" b="1" dirty="0">
                <a:latin typeface="Times New Roman" panose="02020603050405020304" pitchFamily="18" charset="0"/>
                <a:cs typeface="Times New Roman" panose="02020603050405020304" pitchFamily="18" charset="0"/>
              </a:rPr>
              <a:t>Performance and Recognition</a:t>
            </a:r>
            <a:r>
              <a:rPr lang="en-US" sz="2400" dirty="0">
                <a:latin typeface="Times New Roman" panose="02020603050405020304" pitchFamily="18" charset="0"/>
                <a:cs typeface="Times New Roman" panose="02020603050405020304" pitchFamily="18" charset="0"/>
              </a:rPr>
              <a:t>: The alignment of organizational and individual goals toward business success. </a:t>
            </a:r>
          </a:p>
          <a:p>
            <a:pPr>
              <a:lnSpc>
                <a:spcPct val="120000"/>
              </a:lnSpc>
            </a:pPr>
            <a:r>
              <a:rPr lang="en-US" sz="2400" b="1" dirty="0">
                <a:latin typeface="Times New Roman" panose="02020603050405020304" pitchFamily="18" charset="0"/>
                <a:cs typeface="Times New Roman" panose="02020603050405020304" pitchFamily="18" charset="0"/>
              </a:rPr>
              <a:t>Recognition</a:t>
            </a:r>
            <a:r>
              <a:rPr lang="en-US" sz="2400" dirty="0">
                <a:latin typeface="Times New Roman" panose="02020603050405020304" pitchFamily="18" charset="0"/>
                <a:cs typeface="Times New Roman" panose="02020603050405020304" pitchFamily="18" charset="0"/>
              </a:rPr>
              <a:t> is a way for employers to pay special attention to workers for their accomplishments, behaviors, and successes. </a:t>
            </a:r>
          </a:p>
          <a:p>
            <a:pPr>
              <a:lnSpc>
                <a:spcPct val="120000"/>
              </a:lnSpc>
            </a:pPr>
            <a:r>
              <a:rPr lang="en-US" sz="2400" dirty="0">
                <a:latin typeface="Times New Roman" panose="02020603050405020304" pitchFamily="18" charset="0"/>
                <a:cs typeface="Times New Roman" panose="02020603050405020304" pitchFamily="18" charset="0"/>
              </a:rPr>
              <a:t>It reinforces the value of performance improvement and fosters positive communication and feedback. </a:t>
            </a:r>
          </a:p>
          <a:p>
            <a:pPr>
              <a:lnSpc>
                <a:spcPct val="120000"/>
              </a:lnSpc>
            </a:pPr>
            <a:r>
              <a:rPr lang="en-US" sz="2400" dirty="0">
                <a:latin typeface="Times New Roman" panose="02020603050405020304" pitchFamily="18" charset="0"/>
                <a:cs typeface="Times New Roman" panose="02020603050405020304" pitchFamily="18" charset="0"/>
              </a:rPr>
              <a:t>Recognition can be programmatic or cultural in its execution.</a:t>
            </a:r>
          </a:p>
        </p:txBody>
      </p:sp>
      <p:sp>
        <p:nvSpPr>
          <p:cNvPr id="17" name="TextBox 16"/>
          <p:cNvSpPr txBox="1"/>
          <p:nvPr/>
        </p:nvSpPr>
        <p:spPr>
          <a:xfrm>
            <a:off x="471488" y="772770"/>
            <a:ext cx="6843712"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PERFORMANCE AND RECOGNITION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Content Placeholder 7">
            <a:extLst>
              <a:ext uri="{FF2B5EF4-FFF2-40B4-BE49-F238E27FC236}">
                <a16:creationId xmlns:a16="http://schemas.microsoft.com/office/drawing/2014/main" id="{DA640695-D919-4AD9-BC10-BF25F843C5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83636" y="1578141"/>
            <a:ext cx="1642399" cy="1633819"/>
          </a:xfrm>
          <a:prstGeom prst="rect">
            <a:avLst/>
          </a:prstGeom>
        </p:spPr>
      </p:pic>
      <p:pic>
        <p:nvPicPr>
          <p:cNvPr id="12" name="Picture 11">
            <a:extLst>
              <a:ext uri="{FF2B5EF4-FFF2-40B4-BE49-F238E27FC236}">
                <a16:creationId xmlns:a16="http://schemas.microsoft.com/office/drawing/2014/main" id="{ECEAC573-D36C-411F-883D-3FAC002FDB6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97950" y="1543982"/>
            <a:ext cx="1437663" cy="1679538"/>
          </a:xfrm>
          <a:prstGeom prst="rect">
            <a:avLst/>
          </a:prstGeom>
        </p:spPr>
      </p:pic>
      <p:pic>
        <p:nvPicPr>
          <p:cNvPr id="14" name="Picture 13">
            <a:extLst>
              <a:ext uri="{FF2B5EF4-FFF2-40B4-BE49-F238E27FC236}">
                <a16:creationId xmlns:a16="http://schemas.microsoft.com/office/drawing/2014/main" id="{5781867F-B7E9-47DA-A811-27C073AB899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07528" y="1477716"/>
            <a:ext cx="1243245" cy="1679538"/>
          </a:xfrm>
          <a:prstGeom prst="rect">
            <a:avLst/>
          </a:prstGeom>
        </p:spPr>
      </p:pic>
      <p:sp>
        <p:nvSpPr>
          <p:cNvPr id="15" name="Title 1">
            <a:extLst>
              <a:ext uri="{FF2B5EF4-FFF2-40B4-BE49-F238E27FC236}">
                <a16:creationId xmlns:a16="http://schemas.microsoft.com/office/drawing/2014/main" id="{E771A70C-EDB1-4562-A925-B27D455C9538}"/>
              </a:ext>
            </a:extLst>
          </p:cNvPr>
          <p:cNvSpPr txBox="1">
            <a:spLocks/>
          </p:cNvSpPr>
          <p:nvPr/>
        </p:nvSpPr>
        <p:spPr>
          <a:xfrm>
            <a:off x="7029347" y="3484297"/>
            <a:ext cx="5057877" cy="280833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US company rewards its employees with $ 100,000 per person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 Chinese company rewards its employees by traveling to Switzerland</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And another one rewards them with a 5-star trip to the Maldives</a:t>
            </a:r>
            <a:endParaRPr lang="en-GB"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534288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56E205C-A84A-4622-A5DB-19F5FCDE249C}"/>
              </a:ext>
            </a:extLst>
          </p:cNvPr>
          <p:cNvPicPr>
            <a:picLocks noChangeAspect="1"/>
          </p:cNvPicPr>
          <p:nvPr/>
        </p:nvPicPr>
        <p:blipFill>
          <a:blip r:embed="rId2"/>
          <a:stretch>
            <a:fillRect/>
          </a:stretch>
        </p:blipFill>
        <p:spPr>
          <a:xfrm>
            <a:off x="6502072" y="1521085"/>
            <a:ext cx="5148161" cy="3948388"/>
          </a:xfrm>
          <a:prstGeom prst="rect">
            <a:avLst/>
          </a:prstGeom>
        </p:spPr>
      </p:pic>
      <p:sp>
        <p:nvSpPr>
          <p:cNvPr id="2" name="Rectangle 1"/>
          <p:cNvSpPr/>
          <p:nvPr/>
        </p:nvSpPr>
        <p:spPr>
          <a:xfrm>
            <a:off x="493366" y="1397680"/>
            <a:ext cx="5596080"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541767" y="1410438"/>
            <a:ext cx="5547679" cy="4485652"/>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The concept of motivating and</a:t>
            </a:r>
          </a:p>
          <a:p>
            <a:pPr>
              <a:lnSpc>
                <a:spcPct val="120000"/>
              </a:lnSpc>
            </a:pPr>
            <a:r>
              <a:rPr lang="en-US" sz="2400" dirty="0">
                <a:latin typeface="Times New Roman" panose="02020603050405020304" pitchFamily="18" charset="0"/>
                <a:cs typeface="Times New Roman" panose="02020603050405020304" pitchFamily="18" charset="0"/>
              </a:rPr>
              <a:t>engaging the workforce through planning for the advancement and/or change in responsibilities to best suit individual skills, talents, and desires.</a:t>
            </a:r>
          </a:p>
          <a:p>
            <a:pPr>
              <a:lnSpc>
                <a:spcPct val="120000"/>
              </a:lnSpc>
            </a:pPr>
            <a:r>
              <a:rPr lang="en-US" sz="2400" dirty="0">
                <a:latin typeface="Times New Roman" panose="02020603050405020304" pitchFamily="18" charset="0"/>
                <a:cs typeface="Times New Roman" panose="02020603050405020304" pitchFamily="18" charset="0"/>
              </a:rPr>
              <a:t>Tuition assistance, professional development, sabbaticals, coaching and mentoring opportunities, succession planning, and apprenticeships are all</a:t>
            </a:r>
          </a:p>
          <a:p>
            <a:pPr>
              <a:lnSpc>
                <a:spcPct val="120000"/>
              </a:lnSpc>
            </a:pPr>
            <a:r>
              <a:rPr lang="en-US" sz="2400" dirty="0">
                <a:latin typeface="Times New Roman" panose="02020603050405020304" pitchFamily="18" charset="0"/>
                <a:cs typeface="Times New Roman" panose="02020603050405020304" pitchFamily="18" charset="0"/>
              </a:rPr>
              <a:t>examples of career-enhancement programs.</a:t>
            </a:r>
          </a:p>
        </p:txBody>
      </p:sp>
      <p:sp>
        <p:nvSpPr>
          <p:cNvPr id="17" name="TextBox 16"/>
          <p:cNvSpPr txBox="1"/>
          <p:nvPr/>
        </p:nvSpPr>
        <p:spPr>
          <a:xfrm>
            <a:off x="1500187" y="802252"/>
            <a:ext cx="8943975"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DEVELOPMENT AND CAREER OPPORTUNITIES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0393687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346765" y="1373388"/>
            <a:ext cx="9697598" cy="1200329"/>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concept of total rewards strives to cause employees to behave in a way that achieves the highest performance levels.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Motivation comprises two types: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0D9533BB-EAD1-431C-82BF-F90C9CF60581}"/>
              </a:ext>
            </a:extLst>
          </p:cNvPr>
          <p:cNvSpPr txBox="1"/>
          <p:nvPr/>
        </p:nvSpPr>
        <p:spPr>
          <a:xfrm>
            <a:off x="2557606" y="975974"/>
            <a:ext cx="6582822" cy="523220"/>
          </a:xfrm>
          <a:prstGeom prst="rect">
            <a:avLst/>
          </a:prstGeom>
          <a:noFill/>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 THE CONCEPT OF TOTAL REWARDS</a:t>
            </a:r>
          </a:p>
        </p:txBody>
      </p:sp>
      <p:graphicFrame>
        <p:nvGraphicFramePr>
          <p:cNvPr id="7" name="Diagram 6">
            <a:extLst>
              <a:ext uri="{FF2B5EF4-FFF2-40B4-BE49-F238E27FC236}">
                <a16:creationId xmlns:a16="http://schemas.microsoft.com/office/drawing/2014/main" id="{55DCEE54-6466-4458-B587-0C2343DC5B6C}"/>
              </a:ext>
            </a:extLst>
          </p:cNvPr>
          <p:cNvGraphicFramePr/>
          <p:nvPr>
            <p:extLst>
              <p:ext uri="{D42A27DB-BD31-4B8C-83A1-F6EECF244321}">
                <p14:modId xmlns:p14="http://schemas.microsoft.com/office/powerpoint/2010/main" val="1184054530"/>
              </p:ext>
            </p:extLst>
          </p:nvPr>
        </p:nvGraphicFramePr>
        <p:xfrm>
          <a:off x="618217" y="2758383"/>
          <a:ext cx="11426146" cy="37343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3" name="TextBox 2"/>
          <p:cNvSpPr txBox="1"/>
          <p:nvPr/>
        </p:nvSpPr>
        <p:spPr>
          <a:xfrm>
            <a:off x="2557606" y="1036148"/>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APPLYING A TOTAL-REWARDS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73281"/>
            <a:ext cx="10487692"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Some companies are beginning to brand their own versions of total rewards—a type of ‘‘internal branding’’ that seems the next move in this field</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Notre Dame </a:t>
            </a:r>
            <a:r>
              <a:rPr lang="en-US" sz="2400" dirty="0">
                <a:latin typeface="Times New Roman" panose="02020603050405020304" pitchFamily="18" charset="0"/>
                <a:cs typeface="Times New Roman" panose="02020603050405020304" pitchFamily="18" charset="0"/>
              </a:rPr>
              <a:t>University promotes total rewards to its employees  compensation to top performers.</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Dominos pizza </a:t>
            </a:r>
            <a:r>
              <a:rPr lang="en-US" sz="2400" dirty="0">
                <a:latin typeface="Times New Roman" panose="02020603050405020304" pitchFamily="18" charset="0"/>
                <a:cs typeface="Times New Roman" panose="02020603050405020304" pitchFamily="18" charset="0"/>
              </a:rPr>
              <a:t>encourages employees to get their ‘‘piece of the pie,’’ referring to its variety of rewards programs. Reportedly, the company extends the pizza analogy to its employee collateral materials, showing how various elements of its programs can be combined to customize a ‘‘benefits pizza.’’</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 Starbucks </a:t>
            </a:r>
            <a:r>
              <a:rPr lang="en-US" sz="2400" dirty="0">
                <a:latin typeface="Times New Roman" panose="02020603050405020304" pitchFamily="18" charset="0"/>
                <a:cs typeface="Times New Roman" panose="02020603050405020304" pitchFamily="18" charset="0"/>
              </a:rPr>
              <a:t>has branded its total rewards concept as ‘‘your special blend,’’ again, making an obvious play on its coffee products. ‘‘Your special blend’’ indicates the ability that employees have to customize their total-rewards offering.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690166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74192" y="468142"/>
            <a:ext cx="6214919" cy="1384995"/>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CAPITAL AND</a:t>
            </a:r>
          </a:p>
          <a:p>
            <a:pPr algn="ctr"/>
            <a:r>
              <a:rPr lang="en-US" sz="2800" b="1" dirty="0">
                <a:latin typeface="Times New Roman" panose="02020603050405020304" pitchFamily="18" charset="0"/>
                <a:cs typeface="Times New Roman" panose="02020603050405020304" pitchFamily="18" charset="0"/>
              </a:rPr>
              <a:t>BUSINESS MANAGEMENT FOR</a:t>
            </a:r>
          </a:p>
          <a:p>
            <a:pPr algn="ctr"/>
            <a:r>
              <a:rPr lang="en-US" sz="2800" b="1" dirty="0">
                <a:latin typeface="Times New Roman" panose="02020603050405020304" pitchFamily="18" charset="0"/>
                <a:cs typeface="Times New Roman" panose="02020603050405020304" pitchFamily="18" charset="0"/>
              </a:rPr>
              <a:t>SUSTAINABILITY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86752" y="2141974"/>
            <a:ext cx="10473776" cy="4154984"/>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Human Capital Management Survey, aimed at understanding the discriminators on people management among the best companies in Brazil.</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The companies’ scores in the survey are based on the following pillars:</a:t>
            </a:r>
          </a:p>
          <a:p>
            <a:r>
              <a:rPr lang="en-US" sz="2400" b="1"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Business value creation</a:t>
            </a:r>
          </a:p>
          <a:p>
            <a:r>
              <a:rPr lang="en-US" sz="2400" dirty="0">
                <a:latin typeface="Times New Roman" panose="02020603050405020304" pitchFamily="18" charset="0"/>
                <a:cs typeface="Times New Roman" panose="02020603050405020304" pitchFamily="18" charset="0"/>
              </a:rPr>
              <a:t>* Safety and health</a:t>
            </a:r>
          </a:p>
          <a:p>
            <a:r>
              <a:rPr lang="en-US" sz="2400" dirty="0">
                <a:latin typeface="Times New Roman" panose="02020603050405020304" pitchFamily="18" charset="0"/>
                <a:cs typeface="Times New Roman" panose="02020603050405020304" pitchFamily="18" charset="0"/>
              </a:rPr>
              <a:t>* Labor and union relationships</a:t>
            </a:r>
          </a:p>
          <a:p>
            <a:r>
              <a:rPr lang="en-US" sz="2400" dirty="0">
                <a:latin typeface="Times New Roman" panose="02020603050405020304" pitchFamily="18" charset="0"/>
                <a:cs typeface="Times New Roman" panose="02020603050405020304" pitchFamily="18" charset="0"/>
              </a:rPr>
              <a:t>* Retention</a:t>
            </a:r>
          </a:p>
          <a:p>
            <a:r>
              <a:rPr lang="en-US" sz="2400" dirty="0">
                <a:latin typeface="Times New Roman" panose="02020603050405020304" pitchFamily="18" charset="0"/>
                <a:cs typeface="Times New Roman" panose="02020603050405020304" pitchFamily="18" charset="0"/>
              </a:rPr>
              <a:t>* Equity and internal income distribution</a:t>
            </a:r>
          </a:p>
          <a:p>
            <a:r>
              <a:rPr lang="en-US" sz="2400" dirty="0">
                <a:latin typeface="Times New Roman" panose="02020603050405020304" pitchFamily="18" charset="0"/>
                <a:cs typeface="Times New Roman" panose="02020603050405020304" pitchFamily="18" charset="0"/>
              </a:rPr>
              <a:t>* Learning, training, and development</a:t>
            </a:r>
          </a:p>
          <a:p>
            <a:r>
              <a:rPr lang="en-US" sz="2400" dirty="0">
                <a:latin typeface="Times New Roman" panose="02020603050405020304" pitchFamily="18" charset="0"/>
                <a:cs typeface="Times New Roman" panose="02020603050405020304" pitchFamily="18" charset="0"/>
              </a:rPr>
              <a:t>* HR professionals and HR team</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9356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6779DCB3-789A-469E-862D-19C98B84B82B}"/>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COMPANY MISSION, VISION, AND VALUES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91481"/>
            <a:ext cx="10812720" cy="38472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identified values include:</a:t>
            </a:r>
          </a:p>
          <a:p>
            <a:r>
              <a:rPr lang="en-US" sz="2400" b="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Teamwork</a:t>
            </a:r>
          </a:p>
          <a:p>
            <a:r>
              <a:rPr lang="en-US" sz="2400" dirty="0">
                <a:latin typeface="Times New Roman" panose="02020603050405020304" pitchFamily="18" charset="0"/>
                <a:cs typeface="Times New Roman" panose="02020603050405020304" pitchFamily="18" charset="0"/>
              </a:rPr>
              <a:t>* Respect for the internal and external client</a:t>
            </a:r>
          </a:p>
          <a:p>
            <a:r>
              <a:rPr lang="en-US" sz="2400" dirty="0">
                <a:latin typeface="Times New Roman" panose="02020603050405020304" pitchFamily="18" charset="0"/>
                <a:cs typeface="Times New Roman" panose="02020603050405020304" pitchFamily="18" charset="0"/>
              </a:rPr>
              <a:t>*Innovation</a:t>
            </a:r>
          </a:p>
          <a:p>
            <a:r>
              <a:rPr lang="en-US" sz="2400" dirty="0">
                <a:latin typeface="Times New Roman" panose="02020603050405020304" pitchFamily="18" charset="0"/>
                <a:cs typeface="Times New Roman" panose="02020603050405020304" pitchFamily="18" charset="0"/>
              </a:rPr>
              <a:t>* Respect for the employees</a:t>
            </a:r>
          </a:p>
          <a:p>
            <a:r>
              <a:rPr lang="en-US" sz="2400" dirty="0">
                <a:latin typeface="Times New Roman" panose="02020603050405020304" pitchFamily="18" charset="0"/>
                <a:cs typeface="Times New Roman" panose="02020603050405020304" pitchFamily="18" charset="0"/>
              </a:rPr>
              <a:t>* Individual and group responsibility</a:t>
            </a:r>
          </a:p>
          <a:p>
            <a:r>
              <a:rPr lang="en-US" sz="2400" dirty="0">
                <a:latin typeface="Times New Roman" panose="02020603050405020304" pitchFamily="18" charset="0"/>
                <a:cs typeface="Times New Roman" panose="02020603050405020304" pitchFamily="18" charset="0"/>
              </a:rPr>
              <a:t>* Common good</a:t>
            </a:r>
          </a:p>
          <a:p>
            <a:r>
              <a:rPr lang="en-US" sz="2400" dirty="0">
                <a:latin typeface="Times New Roman" panose="02020603050405020304" pitchFamily="18" charset="0"/>
                <a:cs typeface="Times New Roman" panose="02020603050405020304" pitchFamily="18" charset="0"/>
              </a:rPr>
              <a:t>* Commitment</a:t>
            </a:r>
          </a:p>
          <a:p>
            <a:r>
              <a:rPr lang="en-US" sz="2400" dirty="0">
                <a:latin typeface="Times New Roman" panose="02020603050405020304" pitchFamily="18" charset="0"/>
                <a:cs typeface="Times New Roman" panose="02020603050405020304" pitchFamily="18" charset="0"/>
              </a:rPr>
              <a:t>* Ethics</a:t>
            </a:r>
          </a:p>
          <a:p>
            <a:r>
              <a:rPr lang="en-US" sz="2400" dirty="0">
                <a:latin typeface="Times New Roman" panose="02020603050405020304" pitchFamily="18" charset="0"/>
                <a:cs typeface="Times New Roman" panose="02020603050405020304" pitchFamily="18" charset="0"/>
              </a:rPr>
              <a:t>* Respect for the environment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95026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COMPANY MISSION, VISION, AND VALUES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5500" y="2125115"/>
            <a:ext cx="10541000" cy="4339650"/>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In each case, it is considered critical that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(1) all employees understand and, furthermore, commit themselves to the company’s mission and vision.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(2) that they put these values into daily practice.</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For these companies, HR is responsible for communicating these principles to every new employee, ensuring full understanding and maintenance. Management has the responsibility to disseminate and guarantee these practices in all levels of the organization. In practice, there is constant focus on adding value to all that is done. </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3165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4915" y="719528"/>
            <a:ext cx="8116751"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 STRATEGIES </a:t>
            </a:r>
          </a:p>
          <a:p>
            <a:pPr algn="ctr"/>
            <a:r>
              <a:rPr lang="en-US" sz="2800" b="1" dirty="0">
                <a:latin typeface="Times New Roman" panose="02020603050405020304" pitchFamily="18" charset="0"/>
                <a:cs typeface="Times New Roman" panose="02020603050405020304" pitchFamily="18" charset="0"/>
              </a:rPr>
              <a:t>AND BEST PRACTICES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5500" y="2125115"/>
            <a:ext cx="10541000" cy="3477875"/>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role of HR is to attract, maintain, develop, and retain people; strengthen attitudes and behaviors aligned to the company’s strategy and culture; and give meaning to work, generating pride in the team’s accomplishments, facilitating organizational changes, and fostering learning and human growth via new scenarios aligned to values and company culture</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83890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01124" y="636374"/>
            <a:ext cx="8116751"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 STRATEGIES </a:t>
            </a:r>
          </a:p>
          <a:p>
            <a:pPr algn="ctr"/>
            <a:r>
              <a:rPr lang="en-US" sz="2800" b="1" dirty="0">
                <a:latin typeface="Times New Roman" panose="02020603050405020304" pitchFamily="18" charset="0"/>
                <a:cs typeface="Times New Roman" panose="02020603050405020304" pitchFamily="18" charset="0"/>
              </a:rPr>
              <a:t>AND BEST PRACTICES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033720" y="2531873"/>
            <a:ext cx="10541000" cy="2677656"/>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HR pursues the following points of excellence:</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Alignment focused on the company’s strategic planning</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Speed in problem solving</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High quality in techniques, methodologies, systems, and people support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Information system to properly support strategic decisions</a:t>
            </a:r>
          </a:p>
        </p:txBody>
      </p:sp>
    </p:spTree>
    <p:extLst>
      <p:ext uri="{BB962C8B-B14F-4D97-AF65-F5344CB8AC3E}">
        <p14:creationId xmlns:p14="http://schemas.microsoft.com/office/powerpoint/2010/main" val="18164880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80687" y="569261"/>
            <a:ext cx="468590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 STRATEGIES </a:t>
            </a:r>
          </a:p>
          <a:p>
            <a:pPr algn="ctr"/>
            <a:r>
              <a:rPr lang="en-US" sz="2800" b="1" dirty="0">
                <a:latin typeface="Times New Roman" panose="02020603050405020304" pitchFamily="18" charset="0"/>
                <a:cs typeface="Times New Roman" panose="02020603050405020304" pitchFamily="18" charset="0"/>
              </a:rPr>
              <a:t>AND BEST PRACTICES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155119"/>
            <a:ext cx="10812720" cy="4154984"/>
          </a:xfrm>
          <a:prstGeom prst="rect">
            <a:avLst/>
          </a:prstGeom>
          <a:noFill/>
        </p:spPr>
        <p:txBody>
          <a:bodyPr wrap="square" rtlCol="0">
            <a:spAutoFit/>
          </a:bodyPr>
          <a:lstStyle/>
          <a:p>
            <a:pPr marL="342900" indent="-342900">
              <a:buFont typeface="Courier New" panose="02070309020205020404" pitchFamily="49" charset="0"/>
              <a:buChar char="o"/>
            </a:pPr>
            <a:r>
              <a:rPr lang="en-US" sz="2400" i="1" dirty="0">
                <a:latin typeface="Times New Roman" panose="02020603050405020304" pitchFamily="18" charset="0"/>
                <a:cs typeface="Times New Roman" panose="02020603050405020304" pitchFamily="18" charset="0"/>
              </a:rPr>
              <a:t>HR departments, though they adopt different processes, programs, and systems to attract and retain excellent people who are committed and engaged with the company through the following:</a:t>
            </a:r>
          </a:p>
          <a:p>
            <a:r>
              <a:rPr lang="en-US" sz="2400" dirty="0">
                <a:latin typeface="Times New Roman" panose="02020603050405020304" pitchFamily="18" charset="0"/>
                <a:cs typeface="Times New Roman" panose="02020603050405020304" pitchFamily="18" charset="0"/>
              </a:rPr>
              <a:t>*Integration and company culture acquisition</a:t>
            </a:r>
          </a:p>
          <a:p>
            <a:r>
              <a:rPr lang="en-US" sz="2400" dirty="0">
                <a:latin typeface="Times New Roman" panose="02020603050405020304" pitchFamily="18" charset="0"/>
                <a:cs typeface="Times New Roman" panose="02020603050405020304" pitchFamily="18" charset="0"/>
              </a:rPr>
              <a:t>* Performance development and evaluation</a:t>
            </a:r>
          </a:p>
          <a:p>
            <a:r>
              <a:rPr lang="en-US" sz="2400" dirty="0">
                <a:latin typeface="Times New Roman" panose="02020603050405020304" pitchFamily="18" charset="0"/>
                <a:cs typeface="Times New Roman" panose="02020603050405020304" pitchFamily="18" charset="0"/>
              </a:rPr>
              <a:t>* Internal acquisition, career, and succession</a:t>
            </a:r>
          </a:p>
          <a:p>
            <a:r>
              <a:rPr lang="en-US" sz="2400" dirty="0">
                <a:latin typeface="Times New Roman" panose="02020603050405020304" pitchFamily="18" charset="0"/>
                <a:cs typeface="Times New Roman" panose="02020603050405020304" pitchFamily="18" charset="0"/>
              </a:rPr>
              <a:t>* Leadership development</a:t>
            </a:r>
          </a:p>
          <a:p>
            <a:r>
              <a:rPr lang="en-US" sz="2400" dirty="0">
                <a:latin typeface="Times New Roman" panose="02020603050405020304" pitchFamily="18" charset="0"/>
                <a:cs typeface="Times New Roman" panose="02020603050405020304" pitchFamily="18" charset="0"/>
              </a:rPr>
              <a:t>* Climate management and quality of life</a:t>
            </a:r>
          </a:p>
          <a:p>
            <a:r>
              <a:rPr lang="en-US" sz="2400" dirty="0">
                <a:latin typeface="Times New Roman" panose="02020603050405020304" pitchFamily="18" charset="0"/>
                <a:cs typeface="Times New Roman" panose="02020603050405020304" pitchFamily="18" charset="0"/>
              </a:rPr>
              <a:t>* Communication: listen, listen, listen</a:t>
            </a:r>
          </a:p>
          <a:p>
            <a:r>
              <a:rPr lang="en-US" sz="2400" dirty="0">
                <a:latin typeface="Times New Roman" panose="02020603050405020304" pitchFamily="18" charset="0"/>
                <a:cs typeface="Times New Roman" panose="02020603050405020304" pitchFamily="18" charset="0"/>
              </a:rPr>
              <a:t>* Learning organization</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9575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97788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PARTNERSHIP BETWEEN HR AND EXECUTIVES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53140" y="2521059"/>
            <a:ext cx="10541000" cy="3108543"/>
          </a:xfrm>
          <a:prstGeom prst="rect">
            <a:avLst/>
          </a:prstGeom>
          <a:noFill/>
        </p:spPr>
        <p:txBody>
          <a:bodyPr wrap="square" rtlCol="0">
            <a:spAutoFit/>
          </a:bodyPr>
          <a:lstStyle/>
          <a:p>
            <a:pPr marL="514350" indent="-51435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HR function acts as a strategic partner for the line managers</a:t>
            </a:r>
          </a:p>
          <a:p>
            <a:pPr marL="514350" indent="-51435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HR works with simplicity and objectivity</a:t>
            </a:r>
          </a:p>
          <a:p>
            <a:pPr marL="514350" indent="-51435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 all of the best companies, leaders are responsible for people management and they share the final decisions with HR, which provides instruments, methodology, and systems to support the whole process</a:t>
            </a:r>
          </a:p>
          <a:p>
            <a:pPr marL="514350" indent="-51435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01653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1090080"/>
            <a:ext cx="91669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COMMUNICATIONS WITH THE EMPLOYEES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53140" y="2227314"/>
            <a:ext cx="1054100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best companies assume that communication is an integral part of achieving planned results.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Key actions in this area are </a:t>
            </a:r>
            <a:r>
              <a:rPr lang="en-US" sz="2800" i="1" dirty="0">
                <a:latin typeface="Times New Roman" panose="02020603050405020304" pitchFamily="18" charset="0"/>
                <a:cs typeface="Times New Roman" panose="02020603050405020304" pitchFamily="18" charset="0"/>
              </a:rPr>
              <a:t>keeping the employees informed about all relevant matters,</a:t>
            </a:r>
            <a:r>
              <a:rPr lang="en-US" sz="2800" dirty="0">
                <a:latin typeface="Times New Roman" panose="02020603050405020304" pitchFamily="18" charset="0"/>
                <a:cs typeface="Times New Roman" panose="02020603050405020304" pitchFamily="18" charset="0"/>
              </a:rPr>
              <a:t> with </a:t>
            </a:r>
            <a:r>
              <a:rPr lang="en-US" sz="2800" i="1" dirty="0">
                <a:latin typeface="Times New Roman" panose="02020603050405020304" pitchFamily="18" charset="0"/>
                <a:cs typeface="Times New Roman" panose="02020603050405020304" pitchFamily="18" charset="0"/>
              </a:rPr>
              <a:t>speed and transparency</a:t>
            </a:r>
            <a:r>
              <a:rPr lang="en-US" sz="2800" dirty="0">
                <a:latin typeface="Times New Roman" panose="02020603050405020304" pitchFamily="18" charset="0"/>
                <a:cs typeface="Times New Roman" panose="02020603050405020304" pitchFamily="18" charset="0"/>
              </a:rPr>
              <a:t>, and </a:t>
            </a:r>
            <a:r>
              <a:rPr lang="en-US" sz="2800" i="1" dirty="0">
                <a:latin typeface="Times New Roman" panose="02020603050405020304" pitchFamily="18" charset="0"/>
                <a:cs typeface="Times New Roman" panose="02020603050405020304" pitchFamily="18" charset="0"/>
              </a:rPr>
              <a:t>evaluating the effectiveness of the ongoing process.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There is freedom of expression in all levels, on all topics.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Communications happen naturally and are multidirectional</a:t>
            </a:r>
          </a:p>
        </p:txBody>
      </p:sp>
    </p:spTree>
    <p:extLst>
      <p:ext uri="{BB962C8B-B14F-4D97-AF65-F5344CB8AC3E}">
        <p14:creationId xmlns:p14="http://schemas.microsoft.com/office/powerpoint/2010/main" val="42245883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94605" y="613026"/>
            <a:ext cx="7983097"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ORGANIZATIONAL CLIMATE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087028" y="2322414"/>
            <a:ext cx="10487692" cy="3108543"/>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solidFill>
                  <a:srgbClr val="002060"/>
                </a:solidFill>
                <a:latin typeface="Times New Roman" panose="02020603050405020304" pitchFamily="18" charset="0"/>
                <a:cs typeface="Times New Roman" panose="02020603050405020304" pitchFamily="18" charset="0"/>
              </a:rPr>
              <a:t>All the best companies manage their organizational climate and show results above 80 percent for responses to the survey question, ‘‘Are you proud to belong to . . .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For all companies, it is important that there be a healthy relationship between the executives and employees, in all levels and directions. Solid leadership is  fundamental in this process, as good internal relationships.</a:t>
            </a:r>
          </a:p>
        </p:txBody>
      </p:sp>
    </p:spTree>
    <p:extLst>
      <p:ext uri="{BB962C8B-B14F-4D97-AF65-F5344CB8AC3E}">
        <p14:creationId xmlns:p14="http://schemas.microsoft.com/office/powerpoint/2010/main" val="2463986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SUSTAINABILITY ACTIONS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52475" y="2410934"/>
            <a:ext cx="10677525"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All companies follow sustainability guidelines that are part of a complete chain linking the internal community, customers/suppliers, and the external community/society/environment.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Guidelines for action start with employee participation: The social responsibility is shared, which enhances the employees’ feelings of ‘‘belonging.’’</a:t>
            </a:r>
          </a:p>
        </p:txBody>
      </p:sp>
    </p:spTree>
    <p:extLst>
      <p:ext uri="{BB962C8B-B14F-4D97-AF65-F5344CB8AC3E}">
        <p14:creationId xmlns:p14="http://schemas.microsoft.com/office/powerpoint/2010/main" val="18539158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GOING BEYOND THE ‘‘WHAT’’ TO THE ‘‘HOW’’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495308"/>
            <a:ext cx="10541000"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solidFill>
                  <a:srgbClr val="002060"/>
                </a:solidFill>
                <a:latin typeface="Times New Roman" panose="02020603050405020304" pitchFamily="18" charset="0"/>
                <a:cs typeface="Times New Roman" panose="02020603050405020304" pitchFamily="18" charset="0"/>
              </a:rPr>
              <a:t>The best management practice is not always the same for those that operate in the same economic sector or in the same region. </a:t>
            </a:r>
          </a:p>
          <a:p>
            <a:pPr marL="457200" indent="-457200">
              <a:buFont typeface="Courier New" panose="02070309020205020404" pitchFamily="49" charset="0"/>
              <a:buChar char="o"/>
            </a:pPr>
            <a:r>
              <a:rPr lang="en-US" sz="2800" dirty="0">
                <a:solidFill>
                  <a:srgbClr val="002060"/>
                </a:solidFill>
                <a:latin typeface="Times New Roman" panose="02020603050405020304" pitchFamily="18" charset="0"/>
                <a:cs typeface="Times New Roman" panose="02020603050405020304" pitchFamily="18" charset="0"/>
              </a:rPr>
              <a:t>Best practices rely exclusively on an enlightened way of being, thinking, feeling, and wanting. </a:t>
            </a:r>
          </a:p>
          <a:p>
            <a:pPr marL="457200" indent="-457200">
              <a:buFont typeface="Courier New" panose="02070309020205020404" pitchFamily="49" charset="0"/>
              <a:buChar char="o"/>
            </a:pPr>
            <a:r>
              <a:rPr lang="en-US" sz="2800" dirty="0">
                <a:solidFill>
                  <a:srgbClr val="002060"/>
                </a:solidFill>
                <a:latin typeface="Times New Roman" panose="02020603050405020304" pitchFamily="18" charset="0"/>
                <a:cs typeface="Times New Roman" panose="02020603050405020304" pitchFamily="18" charset="0"/>
              </a:rPr>
              <a:t>This way is unique to each company .</a:t>
            </a:r>
          </a:p>
          <a:p>
            <a:pPr marL="457200" indent="-457200">
              <a:buFont typeface="Courier New" panose="02070309020205020404" pitchFamily="49" charset="0"/>
              <a:buChar char="o"/>
            </a:pPr>
            <a:r>
              <a:rPr lang="en-US" sz="2800" dirty="0">
                <a:solidFill>
                  <a:srgbClr val="002060"/>
                </a:solidFill>
                <a:latin typeface="Times New Roman" panose="02020603050405020304" pitchFamily="18" charset="0"/>
                <a:cs typeface="Times New Roman" panose="02020603050405020304" pitchFamily="18" charset="0"/>
              </a:rPr>
              <a:t>It’s imperative to understand how these results have been achieved.</a:t>
            </a:r>
          </a:p>
          <a:p>
            <a:endParaRPr lang="en-US" sz="2800" dirty="0">
              <a:solidFill>
                <a:srgbClr val="002060"/>
              </a:solidFill>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28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0277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06157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GOING BEYOND THE ‘‘WHAT’’ TO THE ‘‘HOW’’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712962"/>
            <a:ext cx="10622586"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‘how’’ of good HR management naturally respects the individual  company’s particular way of doing business, so knowing the culture of an organization is essential to ensuring people’s commitment to sustainable development</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 these best companies, there has been a search for coherence between theory and practice. </a:t>
            </a:r>
          </a:p>
        </p:txBody>
      </p:sp>
    </p:spTree>
    <p:extLst>
      <p:ext uri="{BB962C8B-B14F-4D97-AF65-F5344CB8AC3E}">
        <p14:creationId xmlns:p14="http://schemas.microsoft.com/office/powerpoint/2010/main" val="35993907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06157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GOING BEYOND THE ‘‘WHAT’’ TO THE ‘‘HOW’’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84707" y="2441585"/>
            <a:ext cx="10622586" cy="3046988"/>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For them, success has been the result of healthy internal relations; engagement; and commitment to the common goal, a sharing of values and principles, and overall caring for the company.</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More than systems and processes, it has been relationships that have made the DNA workforce different.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 good working environment and healthy relationships guided by respect and genuine interest promote the integration and strengthening of a group that feels proud to belong.</a:t>
            </a:r>
          </a:p>
        </p:txBody>
      </p:sp>
    </p:spTree>
    <p:extLst>
      <p:ext uri="{BB962C8B-B14F-4D97-AF65-F5344CB8AC3E}">
        <p14:creationId xmlns:p14="http://schemas.microsoft.com/office/powerpoint/2010/main" val="2895660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39347"/>
            <a:ext cx="8116751"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VERSUS HUMAN</a:t>
            </a:r>
          </a:p>
          <a:p>
            <a:pPr algn="ctr"/>
            <a:r>
              <a:rPr lang="en-US" sz="2800" b="1" dirty="0">
                <a:latin typeface="Times New Roman" panose="02020603050405020304" pitchFamily="18" charset="0"/>
                <a:cs typeface="Times New Roman" panose="02020603050405020304" pitchFamily="18" charset="0"/>
              </a:rPr>
              <a:t> CAPITAL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459504"/>
            <a:ext cx="10632412"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HCM:21, or the new HR model, is shown in Figure 4.1. This management model for human capital development is an integrated, comprehensive approach that aligns each HR function with the business vision, values, and plan, as well as with each other HR function.</a:t>
            </a:r>
          </a:p>
          <a:p>
            <a:pPr marL="457200" indent="-4572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01394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VERSUS HUMAN</a:t>
            </a:r>
          </a:p>
          <a:p>
            <a:pPr algn="ctr"/>
            <a:r>
              <a:rPr lang="en-US" sz="2800" b="1" dirty="0">
                <a:latin typeface="Times New Roman" panose="02020603050405020304" pitchFamily="18" charset="0"/>
                <a:cs typeface="Times New Roman" panose="02020603050405020304" pitchFamily="18" charset="0"/>
              </a:rPr>
              <a:t> CAPITAL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153149" y="2060967"/>
            <a:ext cx="10421571" cy="3970318"/>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Models are common in organizations. </a:t>
            </a:r>
          </a:p>
          <a:p>
            <a:pPr marL="457200" indent="-457200">
              <a:buFont typeface="Courier New" panose="02070309020205020404" pitchFamily="49" charset="0"/>
              <a:buChar char="o"/>
            </a:pPr>
            <a:r>
              <a:rPr lang="en-US" sz="2800" i="1" dirty="0">
                <a:latin typeface="Times New Roman" panose="02020603050405020304" pitchFamily="18" charset="0"/>
                <a:cs typeface="Times New Roman" panose="02020603050405020304" pitchFamily="18" charset="0"/>
              </a:rPr>
              <a:t>Production </a:t>
            </a:r>
            <a:r>
              <a:rPr lang="en-US" sz="2800" dirty="0">
                <a:latin typeface="Times New Roman" panose="02020603050405020304" pitchFamily="18" charset="0"/>
                <a:cs typeface="Times New Roman" panose="02020603050405020304" pitchFamily="18" charset="0"/>
              </a:rPr>
              <a:t>has a model for managing material and processes.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Finance </a:t>
            </a:r>
            <a:r>
              <a:rPr lang="en-US" sz="2800" dirty="0">
                <a:latin typeface="Times New Roman" panose="02020603050405020304" pitchFamily="18" charset="0"/>
                <a:cs typeface="Times New Roman" panose="02020603050405020304" pitchFamily="18" charset="0"/>
              </a:rPr>
              <a:t>has a model for managing cash flow. </a:t>
            </a:r>
          </a:p>
          <a:p>
            <a:pPr marL="457200" indent="-457200">
              <a:buFont typeface="Courier New" panose="02070309020205020404" pitchFamily="49" charset="0"/>
              <a:buChar char="o"/>
            </a:pPr>
            <a:r>
              <a:rPr lang="en-US" sz="2800" i="1" dirty="0">
                <a:latin typeface="Times New Roman" panose="02020603050405020304" pitchFamily="18" charset="0"/>
                <a:cs typeface="Times New Roman" panose="02020603050405020304" pitchFamily="18" charset="0"/>
              </a:rPr>
              <a:t>Marketing</a:t>
            </a:r>
            <a:r>
              <a:rPr lang="en-US" sz="2800" dirty="0">
                <a:latin typeface="Times New Roman" panose="02020603050405020304" pitchFamily="18" charset="0"/>
                <a:cs typeface="Times New Roman" panose="02020603050405020304" pitchFamily="18" charset="0"/>
              </a:rPr>
              <a:t> has a model for managing customer relations.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Information technology has a model for delivering data and intelligence.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However, human resources’ traditional ‘‘operating model’’ can be compared to the man who jumped on his horse and rode off in all directions. </a:t>
            </a:r>
          </a:p>
        </p:txBody>
      </p:sp>
    </p:spTree>
    <p:extLst>
      <p:ext uri="{BB962C8B-B14F-4D97-AF65-F5344CB8AC3E}">
        <p14:creationId xmlns:p14="http://schemas.microsoft.com/office/powerpoint/2010/main" val="1495273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Picture 7">
            <a:extLst>
              <a:ext uri="{FF2B5EF4-FFF2-40B4-BE49-F238E27FC236}">
                <a16:creationId xmlns:a16="http://schemas.microsoft.com/office/drawing/2014/main" id="{34509ABB-2ECA-4B86-8D97-FEAE4B7B01B3}"/>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153149" y="503766"/>
            <a:ext cx="8836644" cy="5850467"/>
          </a:xfrm>
          <a:prstGeom prst="rect">
            <a:avLst/>
          </a:prstGeom>
        </p:spPr>
      </p:pic>
    </p:spTree>
    <p:extLst>
      <p:ext uri="{BB962C8B-B14F-4D97-AF65-F5344CB8AC3E}">
        <p14:creationId xmlns:p14="http://schemas.microsoft.com/office/powerpoint/2010/main" val="38395925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Why of HCM: Capability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100169" y="2212720"/>
            <a:ext cx="9846941" cy="378565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HCM can be integrated only if we think beyond HR processes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With the results of the environmental scan, described earlier in you can begin to design a capability plan</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With capability planning, the focus is on the success of the organization. Your conclusions and recommendations are driven by the data you collected in the scan and your risk assessment.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Capability planning is a live, ongoing program. It doesn’t happen once a year and then shut down, the way workforce planning does.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Your organization must function at a high level, no matter what the future may bring.</a:t>
            </a:r>
          </a:p>
        </p:txBody>
      </p:sp>
    </p:spTree>
    <p:extLst>
      <p:ext uri="{BB962C8B-B14F-4D97-AF65-F5344CB8AC3E}">
        <p14:creationId xmlns:p14="http://schemas.microsoft.com/office/powerpoint/2010/main" val="455405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6BB2614-5597-4BA4-ABB7-92308A09B1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6766" y="962025"/>
            <a:ext cx="8430222" cy="49339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9D78A3E-97D5-4DC3-AD55-ECEF695DD0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985835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56363" y="837572"/>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SEGMENTATION OF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008429" y="2609006"/>
            <a:ext cx="10421571" cy="2062103"/>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Capability planning starts with skills segmentation. </a:t>
            </a:r>
          </a:p>
          <a:p>
            <a:r>
              <a:rPr lang="en-US" sz="3200" dirty="0">
                <a:latin typeface="Times New Roman" panose="02020603050405020304" pitchFamily="18" charset="0"/>
                <a:cs typeface="Times New Roman" panose="02020603050405020304" pitchFamily="18" charset="0"/>
              </a:rPr>
              <a:t>While all people are important, all skills are not of equal importance. Instead, subdivide the workforce into four categories, in terms of valued capabilities</a:t>
            </a:r>
          </a:p>
        </p:txBody>
      </p:sp>
    </p:spTree>
    <p:extLst>
      <p:ext uri="{BB962C8B-B14F-4D97-AF65-F5344CB8AC3E}">
        <p14:creationId xmlns:p14="http://schemas.microsoft.com/office/powerpoint/2010/main" val="919328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SEGMENTATION OF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155119"/>
            <a:ext cx="10421571" cy="3108543"/>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Mission Critical. </a:t>
            </a:r>
            <a:r>
              <a:rPr lang="en-US" sz="2800" dirty="0">
                <a:latin typeface="Times New Roman" panose="02020603050405020304" pitchFamily="18" charset="0"/>
                <a:cs typeface="Times New Roman" panose="02020603050405020304" pitchFamily="18" charset="0"/>
              </a:rPr>
              <a:t>A few capabilities are absolutely key to ongoing</a:t>
            </a:r>
          </a:p>
          <a:p>
            <a:r>
              <a:rPr lang="en-US" sz="2800" dirty="0">
                <a:latin typeface="Times New Roman" panose="02020603050405020304" pitchFamily="18" charset="0"/>
                <a:cs typeface="Times New Roman" panose="02020603050405020304" pitchFamily="18" charset="0"/>
              </a:rPr>
              <a:t>success. If you think about it you know what these are. They can relate to technology, leadership, finance, sales, production, or anything else that represents a make-or-break situation. The question is, do you currently have sufficient mission-critical capabilities in place? Do you have backups being developed? This is where you start capability planning</a:t>
            </a:r>
          </a:p>
        </p:txBody>
      </p:sp>
    </p:spTree>
    <p:extLst>
      <p:ext uri="{BB962C8B-B14F-4D97-AF65-F5344CB8AC3E}">
        <p14:creationId xmlns:p14="http://schemas.microsoft.com/office/powerpoint/2010/main" val="21273589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SEGMENTATION OF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153149" y="2060967"/>
            <a:ext cx="10421571" cy="3108543"/>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Differentiating. </a:t>
            </a:r>
            <a:r>
              <a:rPr lang="en-US" sz="2800" dirty="0">
                <a:latin typeface="Times New Roman" panose="02020603050405020304" pitchFamily="18" charset="0"/>
                <a:cs typeface="Times New Roman" panose="02020603050405020304" pitchFamily="18" charset="0"/>
              </a:rPr>
              <a:t>Given your current or desired future market position, which capabilities separate your organization from the competition? These can be unique technical, financial, service, or knowledge that only your organization has or needs to acquire.</a:t>
            </a:r>
          </a:p>
          <a:p>
            <a:r>
              <a:rPr lang="en-US" sz="2800" dirty="0">
                <a:latin typeface="Times New Roman" panose="02020603050405020304" pitchFamily="18" charset="0"/>
                <a:cs typeface="Times New Roman" panose="02020603050405020304" pitchFamily="18" charset="0"/>
              </a:rPr>
              <a:t> These often augment the mission-critical capabilities, but are not identical.</a:t>
            </a:r>
          </a:p>
          <a:p>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4304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SEGMENTATION OF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419202"/>
            <a:ext cx="9824672" cy="2677656"/>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Operational</a:t>
            </a:r>
            <a:r>
              <a:rPr lang="en-US" sz="2800" dirty="0">
                <a:latin typeface="Times New Roman" panose="02020603050405020304" pitchFamily="18" charset="0"/>
                <a:cs typeface="Times New Roman" panose="02020603050405020304" pitchFamily="18" charset="0"/>
              </a:rPr>
              <a:t>. Certain skills are necessary to keep the operation</a:t>
            </a:r>
          </a:p>
          <a:p>
            <a:r>
              <a:rPr lang="en-US" sz="2800" dirty="0">
                <a:latin typeface="Times New Roman" panose="02020603050405020304" pitchFamily="18" charset="0"/>
                <a:cs typeface="Times New Roman" panose="02020603050405020304" pitchFamily="18" charset="0"/>
              </a:rPr>
              <a:t>going. These are often characterized as administrative and maintenance, but also include technical skills. At times they are taken for granted or ignored. They need to be reviewed as insurance, as their absence would reduce efficiency, impair timely response to customer needs, and increase operating costs.</a:t>
            </a:r>
          </a:p>
        </p:txBody>
      </p:sp>
    </p:spTree>
    <p:extLst>
      <p:ext uri="{BB962C8B-B14F-4D97-AF65-F5344CB8AC3E}">
        <p14:creationId xmlns:p14="http://schemas.microsoft.com/office/powerpoint/2010/main" val="810551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SEGMENTATION OF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3607" y="2155119"/>
            <a:ext cx="10544785" cy="3970318"/>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Movable</a:t>
            </a:r>
            <a:r>
              <a:rPr lang="en-US" sz="2800" dirty="0">
                <a:latin typeface="Times New Roman" panose="02020603050405020304" pitchFamily="18" charset="0"/>
                <a:cs typeface="Times New Roman" panose="02020603050405020304" pitchFamily="18" charset="0"/>
              </a:rPr>
              <a:t>. As markets, customers, and products change, some skills</a:t>
            </a:r>
          </a:p>
          <a:p>
            <a:r>
              <a:rPr lang="en-US" sz="2800" dirty="0">
                <a:latin typeface="Times New Roman" panose="02020603050405020304" pitchFamily="18" charset="0"/>
                <a:cs typeface="Times New Roman" panose="02020603050405020304" pitchFamily="18" charset="0"/>
              </a:rPr>
              <a:t>become less important or even obsolete. </a:t>
            </a:r>
          </a:p>
          <a:p>
            <a:r>
              <a:rPr lang="en-US" sz="2800" dirty="0">
                <a:latin typeface="Times New Roman" panose="02020603050405020304" pitchFamily="18" charset="0"/>
                <a:cs typeface="Times New Roman" panose="02020603050405020304" pitchFamily="18" charset="0"/>
              </a:rPr>
              <a:t>Companies sometimes forget this and allow these to remain, causing operational expenses to build.</a:t>
            </a:r>
          </a:p>
          <a:p>
            <a:r>
              <a:rPr lang="en-US" sz="2800" dirty="0">
                <a:latin typeface="Times New Roman" panose="02020603050405020304" pitchFamily="18" charset="0"/>
                <a:cs typeface="Times New Roman" panose="02020603050405020304" pitchFamily="18" charset="0"/>
              </a:rPr>
              <a:t>This situation became such a massive problem in the 1980s that American businesses had to lay off 3 million people to regain competitive cost structures. People in these positions need to be retrained, reassigned, or let go, and the processes outsourced, if needed at all.</a:t>
            </a:r>
          </a:p>
        </p:txBody>
      </p:sp>
    </p:spTree>
    <p:extLst>
      <p:ext uri="{BB962C8B-B14F-4D97-AF65-F5344CB8AC3E}">
        <p14:creationId xmlns:p14="http://schemas.microsoft.com/office/powerpoint/2010/main" val="454494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SEGMENTATION OF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3607" y="2155119"/>
            <a:ext cx="10544785" cy="353943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 the question is: </a:t>
            </a:r>
            <a:r>
              <a:rPr lang="en-US" sz="2800" b="1" i="1" dirty="0">
                <a:latin typeface="Times New Roman" panose="02020603050405020304" pitchFamily="18" charset="0"/>
                <a:cs typeface="Times New Roman" panose="02020603050405020304" pitchFamily="18" charset="0"/>
              </a:rPr>
              <a:t>What new capabilities do you need to acquire or</a:t>
            </a:r>
          </a:p>
          <a:p>
            <a:r>
              <a:rPr lang="en-US" sz="2800" b="1" i="1" dirty="0">
                <a:latin typeface="Times New Roman" panose="02020603050405020304" pitchFamily="18" charset="0"/>
                <a:cs typeface="Times New Roman" panose="02020603050405020304" pitchFamily="18" charset="0"/>
              </a:rPr>
              <a:t>build to meet changing market trends?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Changes in technology, customers, market niches, competition, or other forces signal this need to develop new capabilities.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At this initial point, you are better able to build the scenarios for </a:t>
            </a:r>
            <a:r>
              <a:rPr lang="en-US" sz="2800" i="1" dirty="0">
                <a:latin typeface="Times New Roman" panose="02020603050405020304" pitchFamily="18" charset="0"/>
                <a:cs typeface="Times New Roman" panose="02020603050405020304" pitchFamily="18" charset="0"/>
              </a:rPr>
              <a:t>planning</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acquiring</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deploying</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developing</a:t>
            </a:r>
            <a:r>
              <a:rPr lang="en-US" sz="2800" dirty="0">
                <a:latin typeface="Times New Roman" panose="02020603050405020304" pitchFamily="18" charset="0"/>
                <a:cs typeface="Times New Roman" panose="02020603050405020304" pitchFamily="18" charset="0"/>
              </a:rPr>
              <a:t>, and </a:t>
            </a:r>
            <a:r>
              <a:rPr lang="en-US" sz="2800" i="1" dirty="0">
                <a:latin typeface="Times New Roman" panose="02020603050405020304" pitchFamily="18" charset="0"/>
                <a:cs typeface="Times New Roman" panose="02020603050405020304" pitchFamily="18" charset="0"/>
              </a:rPr>
              <a:t>retaining</a:t>
            </a:r>
            <a:r>
              <a:rPr lang="en-US" sz="2800" dirty="0">
                <a:latin typeface="Times New Roman" panose="02020603050405020304" pitchFamily="18" charset="0"/>
                <a:cs typeface="Times New Roman" panose="02020603050405020304" pitchFamily="18" charset="0"/>
              </a:rPr>
              <a:t> those </a:t>
            </a:r>
            <a:r>
              <a:rPr lang="en-US" sz="2800" b="1" dirty="0">
                <a:latin typeface="Times New Roman" panose="02020603050405020304" pitchFamily="18" charset="0"/>
                <a:cs typeface="Times New Roman" panose="02020603050405020304" pitchFamily="18" charset="0"/>
              </a:rPr>
              <a:t>new capabilities.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Next Lecture we will be dealing with this topic</a:t>
            </a:r>
          </a:p>
        </p:txBody>
      </p:sp>
    </p:spTree>
    <p:extLst>
      <p:ext uri="{BB962C8B-B14F-4D97-AF65-F5344CB8AC3E}">
        <p14:creationId xmlns:p14="http://schemas.microsoft.com/office/powerpoint/2010/main" val="3552568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AB4CF30-0894-4C5E-9B68-A5ACDF0D5ACC}"/>
</file>

<file path=customXml/itemProps2.xml><?xml version="1.0" encoding="utf-8"?>
<ds:datastoreItem xmlns:ds="http://schemas.openxmlformats.org/officeDocument/2006/customXml" ds:itemID="{DE42528B-EF45-4E42-9415-86BF25957A4B}"/>
</file>

<file path=customXml/itemProps3.xml><?xml version="1.0" encoding="utf-8"?>
<ds:datastoreItem xmlns:ds="http://schemas.openxmlformats.org/officeDocument/2006/customXml" ds:itemID="{174D0DC1-4A45-4D0E-90CD-0544C34BCC34}"/>
</file>

<file path=docProps/app.xml><?xml version="1.0" encoding="utf-8"?>
<Properties xmlns="http://schemas.openxmlformats.org/officeDocument/2006/extended-properties" xmlns:vt="http://schemas.openxmlformats.org/officeDocument/2006/docPropsVTypes">
  <Template/>
  <TotalTime>2855</TotalTime>
  <Words>2708</Words>
  <Application>Microsoft Office PowerPoint</Application>
  <PresentationFormat>Widescreen</PresentationFormat>
  <Paragraphs>304</Paragraphs>
  <Slides>42</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Calibri</vt:lpstr>
      <vt:lpstr>Calibri Light</vt:lpstr>
      <vt:lpstr>Catamaran</vt:lpstr>
      <vt:lpstr>Courier New</vt:lpstr>
      <vt:lpstr>Oxygen</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Association’s First Total-Rewards Model (2000)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108</cp:revision>
  <dcterms:created xsi:type="dcterms:W3CDTF">2023-04-29T09:08:00Z</dcterms:created>
  <dcterms:modified xsi:type="dcterms:W3CDTF">2024-02-16T18:38:19Z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