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2.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21.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16.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7.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37"/>
  </p:notesMasterIdLst>
  <p:sldIdLst>
    <p:sldId id="449" r:id="rId2"/>
    <p:sldId id="414" r:id="rId3"/>
    <p:sldId id="415" r:id="rId4"/>
    <p:sldId id="416" r:id="rId5"/>
    <p:sldId id="417" r:id="rId6"/>
    <p:sldId id="418" r:id="rId7"/>
    <p:sldId id="419" r:id="rId8"/>
    <p:sldId id="420" r:id="rId9"/>
    <p:sldId id="421" r:id="rId10"/>
    <p:sldId id="422" r:id="rId11"/>
    <p:sldId id="423" r:id="rId12"/>
    <p:sldId id="424" r:id="rId13"/>
    <p:sldId id="425" r:id="rId14"/>
    <p:sldId id="426" r:id="rId15"/>
    <p:sldId id="427" r:id="rId16"/>
    <p:sldId id="428" r:id="rId17"/>
    <p:sldId id="429" r:id="rId18"/>
    <p:sldId id="430" r:id="rId19"/>
    <p:sldId id="431" r:id="rId20"/>
    <p:sldId id="432" r:id="rId21"/>
    <p:sldId id="433" r:id="rId22"/>
    <p:sldId id="434" r:id="rId23"/>
    <p:sldId id="435" r:id="rId24"/>
    <p:sldId id="436" r:id="rId25"/>
    <p:sldId id="437" r:id="rId26"/>
    <p:sldId id="438" r:id="rId27"/>
    <p:sldId id="439" r:id="rId28"/>
    <p:sldId id="440" r:id="rId29"/>
    <p:sldId id="441" r:id="rId30"/>
    <p:sldId id="443" r:id="rId31"/>
    <p:sldId id="442" r:id="rId32"/>
    <p:sldId id="444" r:id="rId33"/>
    <p:sldId id="445" r:id="rId34"/>
    <p:sldId id="447" r:id="rId35"/>
    <p:sldId id="448"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1" d="100"/>
          <a:sy n="71" d="100"/>
        </p:scale>
        <p:origin x="696"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609E54-0FD4-42BB-9926-66B5135369D5}" type="datetimeFigureOut">
              <a:rPr lang="en-US" smtClean="0"/>
              <a:t>9/30/2024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E5766B-2A5A-4B83-9245-48B27A5380A3}" type="slidenum">
              <a:rPr lang="en-US" smtClean="0"/>
              <a:t>‹#›</a:t>
            </a:fld>
            <a:endParaRPr lang="en-US"/>
          </a:p>
        </p:txBody>
      </p:sp>
    </p:spTree>
    <p:extLst>
      <p:ext uri="{BB962C8B-B14F-4D97-AF65-F5344CB8AC3E}">
        <p14:creationId xmlns:p14="http://schemas.microsoft.com/office/powerpoint/2010/main" val="3751905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223428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578403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49406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2072101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38453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043801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97145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64627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186203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0757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388146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88810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63908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8171756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620922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4548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78239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929975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256876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9/30/2024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41223584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2" r:id="rId13"/>
    <p:sldLayoutId id="2147483693" r:id="rId14"/>
    <p:sldLayoutId id="2147483694" r:id="rId15"/>
    <p:sldLayoutId id="2147483695" r:id="rId16"/>
    <p:sldLayoutId id="214748369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media/image10.jpg"/><Relationship Id="rId5" Type="http://schemas.openxmlformats.org/officeDocument/2006/relationships/image" Target="../media/image4.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18210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5016758"/>
          </a:xfrm>
          <a:prstGeom prst="rect">
            <a:avLst/>
          </a:prstGeom>
          <a:noFill/>
        </p:spPr>
        <p:txBody>
          <a:bodyPr wrap="square">
            <a:spAutoFit/>
          </a:bodyPr>
          <a:lstStyle/>
          <a:p>
            <a:pPr marL="571500" lvl="0" indent="-571500">
              <a:buFont typeface="Wingdings" panose="05000000000000000000" pitchFamily="2" charset="2"/>
              <a:buChar char="Ø"/>
              <a:defRPr/>
            </a:pPr>
            <a:r>
              <a:rPr lang="en-US" sz="3200"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3200"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3200" dirty="0">
                <a:solidFill>
                  <a:schemeClr val="tx1">
                    <a:lumMod val="65000"/>
                    <a:lumOff val="35000"/>
                  </a:schemeClr>
                </a:solidFill>
              </a:rPr>
              <a:t>The Stage-Gate Main Roles</a:t>
            </a:r>
          </a:p>
          <a:p>
            <a:pPr marL="571500" lvl="0" indent="-571500">
              <a:buFont typeface="Wingdings" panose="05000000000000000000" pitchFamily="2" charset="2"/>
              <a:buChar char="Ø"/>
              <a:defRPr/>
            </a:pPr>
            <a:r>
              <a:rPr lang="en-US" sz="3200" dirty="0">
                <a:solidFill>
                  <a:schemeClr val="tx1">
                    <a:lumMod val="65000"/>
                    <a:lumOff val="35000"/>
                  </a:schemeClr>
                </a:solidFill>
              </a:rPr>
              <a:t>The Stage-Gate Checklists</a:t>
            </a:r>
          </a:p>
          <a:p>
            <a:pPr marL="571500" lvl="0" indent="-571500">
              <a:buFont typeface="Wingdings" panose="05000000000000000000" pitchFamily="2" charset="2"/>
              <a:buChar char="Ø"/>
              <a:defRPr/>
            </a:pPr>
            <a:r>
              <a:rPr lang="en-US" sz="3200" dirty="0">
                <a:solidFill>
                  <a:schemeClr val="tx1">
                    <a:lumMod val="65000"/>
                    <a:lumOff val="35000"/>
                  </a:schemeClr>
                </a:solidFill>
              </a:rPr>
              <a:t>Gatekeepers</a:t>
            </a:r>
          </a:p>
          <a:p>
            <a:pPr marL="571500" lvl="0" indent="-571500">
              <a:buFont typeface="Wingdings" panose="05000000000000000000" pitchFamily="2" charset="2"/>
              <a:buChar char="Ø"/>
              <a:defRPr/>
            </a:pPr>
            <a:r>
              <a:rPr lang="en-US" sz="3200"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32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32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32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063763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462760"/>
          </a:xfrm>
          <a:prstGeom prst="rect">
            <a:avLst/>
          </a:prstGeom>
          <a:noFill/>
        </p:spPr>
        <p:txBody>
          <a:bodyPr wrap="square">
            <a:spAutoFit/>
          </a:bodyPr>
          <a:lstStyle/>
          <a:p>
            <a:pPr marL="571500" lvl="0" indent="-571500">
              <a:buFont typeface="Wingdings" panose="05000000000000000000" pitchFamily="2" charset="2"/>
              <a:buChar char="Ø"/>
              <a:defRPr/>
            </a:pPr>
            <a:r>
              <a:rPr lang="en-US" sz="3200" dirty="0">
                <a:solidFill>
                  <a:schemeClr val="tx1">
                    <a:lumMod val="65000"/>
                    <a:lumOff val="35000"/>
                  </a:schemeClr>
                </a:solidFill>
              </a:rPr>
              <a:t>Projects Life Cycle</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Main Roles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Checklists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Gatekeepers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Most Common Decisions </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Major Benefits of the Stage-Gate</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Pitfalls That May Disrupt the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chemeClr val="bg1">
                  <a:lumMod val="65000"/>
                </a:schemeClr>
              </a:solidFill>
              <a:latin typeface="Calibri" panose="020F0502020204030204"/>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62466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Projects Life Cycle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2" name="Picture 11">
            <a:extLst>
              <a:ext uri="{FF2B5EF4-FFF2-40B4-BE49-F238E27FC236}">
                <a16:creationId xmlns:a16="http://schemas.microsoft.com/office/drawing/2014/main" xmlns="" id="{CE342514-BEC1-FD28-5B52-B9426FAEE2B3}"/>
              </a:ext>
            </a:extLst>
          </p:cNvPr>
          <p:cNvPicPr>
            <a:picLocks noChangeAspect="1"/>
          </p:cNvPicPr>
          <p:nvPr/>
        </p:nvPicPr>
        <p:blipFill>
          <a:blip r:embed="rId3"/>
          <a:stretch>
            <a:fillRect/>
          </a:stretch>
        </p:blipFill>
        <p:spPr>
          <a:xfrm>
            <a:off x="1016951" y="2155119"/>
            <a:ext cx="10028821" cy="4031747"/>
          </a:xfrm>
          <a:prstGeom prst="rect">
            <a:avLst/>
          </a:prstGeom>
        </p:spPr>
      </p:pic>
    </p:spTree>
    <p:extLst>
      <p:ext uri="{BB962C8B-B14F-4D97-AF65-F5344CB8AC3E}">
        <p14:creationId xmlns:p14="http://schemas.microsoft.com/office/powerpoint/2010/main" val="2594694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52431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Projects Life Cycle</a:t>
            </a:r>
          </a:p>
          <a:p>
            <a:pPr marL="571500" indent="-571500">
              <a:buFont typeface="Wingdings" panose="05000000000000000000" pitchFamily="2" charset="2"/>
              <a:buChar char="Ø"/>
              <a:defRPr/>
            </a:pPr>
            <a:r>
              <a:rPr lang="en-US" sz="3200" dirty="0">
                <a:solidFill>
                  <a:schemeClr val="tx1">
                    <a:lumMod val="65000"/>
                    <a:lumOff val="35000"/>
                  </a:schemeClr>
                </a:solidFill>
              </a:rPr>
              <a:t>The Stage-Gate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Main Roles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Checklists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Gatekeepers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Most Common Decisions </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Major Benefits of the Stage-Gate</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Pitfalls That May Disrupt the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chemeClr val="bg1">
                  <a:lumMod val="65000"/>
                </a:schemeClr>
              </a:solidFill>
              <a:latin typeface="Calibri" panose="020F0502020204030204"/>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667160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Process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Oval 11">
            <a:extLst>
              <a:ext uri="{FF2B5EF4-FFF2-40B4-BE49-F238E27FC236}">
                <a16:creationId xmlns:a16="http://schemas.microsoft.com/office/drawing/2014/main" xmlns="" id="{722534C3-7C0C-C353-5E4B-8F1FD4BF8110}"/>
              </a:ext>
            </a:extLst>
          </p:cNvPr>
          <p:cNvSpPr/>
          <p:nvPr/>
        </p:nvSpPr>
        <p:spPr>
          <a:xfrm>
            <a:off x="1564244" y="2686062"/>
            <a:ext cx="423148"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1</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13" name="Rectangle 12">
            <a:extLst>
              <a:ext uri="{FF2B5EF4-FFF2-40B4-BE49-F238E27FC236}">
                <a16:creationId xmlns:a16="http://schemas.microsoft.com/office/drawing/2014/main" xmlns="" id="{FCFCCF49-EBCB-C4C5-52DB-409D8899B05A}"/>
              </a:ext>
            </a:extLst>
          </p:cNvPr>
          <p:cNvSpPr/>
          <p:nvPr/>
        </p:nvSpPr>
        <p:spPr>
          <a:xfrm>
            <a:off x="2037055" y="2511208"/>
            <a:ext cx="5752267"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Provides a project delivery systematic process</a:t>
            </a:r>
          </a:p>
        </p:txBody>
      </p:sp>
      <p:sp>
        <p:nvSpPr>
          <p:cNvPr id="14" name="Rectangle 13">
            <a:extLst>
              <a:ext uri="{FF2B5EF4-FFF2-40B4-BE49-F238E27FC236}">
                <a16:creationId xmlns:a16="http://schemas.microsoft.com/office/drawing/2014/main" xmlns="" id="{730E7E0F-F820-35B9-2048-6A943A4AD88D}"/>
              </a:ext>
            </a:extLst>
          </p:cNvPr>
          <p:cNvSpPr/>
          <p:nvPr/>
        </p:nvSpPr>
        <p:spPr>
          <a:xfrm>
            <a:off x="2080595" y="4443830"/>
            <a:ext cx="5752266"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Ensures that a project does not proceed unless key stage deliverables are completed</a:t>
            </a:r>
          </a:p>
        </p:txBody>
      </p:sp>
      <p:sp>
        <p:nvSpPr>
          <p:cNvPr id="15" name="Oval 14">
            <a:extLst>
              <a:ext uri="{FF2B5EF4-FFF2-40B4-BE49-F238E27FC236}">
                <a16:creationId xmlns:a16="http://schemas.microsoft.com/office/drawing/2014/main" xmlns="" id="{770BDD20-60DB-CFBB-FD21-3D464D2E471B}"/>
              </a:ext>
            </a:extLst>
          </p:cNvPr>
          <p:cNvSpPr/>
          <p:nvPr/>
        </p:nvSpPr>
        <p:spPr>
          <a:xfrm>
            <a:off x="1535469" y="4632905"/>
            <a:ext cx="423148"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3</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16" name="Oval 15">
            <a:extLst>
              <a:ext uri="{FF2B5EF4-FFF2-40B4-BE49-F238E27FC236}">
                <a16:creationId xmlns:a16="http://schemas.microsoft.com/office/drawing/2014/main" xmlns="" id="{A99539BC-2F1B-FB6E-2285-4E0BDDF6DBC3}"/>
              </a:ext>
            </a:extLst>
          </p:cNvPr>
          <p:cNvSpPr/>
          <p:nvPr/>
        </p:nvSpPr>
        <p:spPr>
          <a:xfrm>
            <a:off x="1530758" y="3590599"/>
            <a:ext cx="423148"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2</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17" name="Rectangle 16">
            <a:extLst>
              <a:ext uri="{FF2B5EF4-FFF2-40B4-BE49-F238E27FC236}">
                <a16:creationId xmlns:a16="http://schemas.microsoft.com/office/drawing/2014/main" xmlns="" id="{1320934F-1699-D9B2-06EA-0BC520424BBD}"/>
              </a:ext>
            </a:extLst>
          </p:cNvPr>
          <p:cNvSpPr/>
          <p:nvPr/>
        </p:nvSpPr>
        <p:spPr>
          <a:xfrm>
            <a:off x="2037055" y="3368379"/>
            <a:ext cx="5569693"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Contains a list of critical deliverables for each of the 8 stages over the life cycle of the project</a:t>
            </a:r>
          </a:p>
        </p:txBody>
      </p:sp>
      <p:pic>
        <p:nvPicPr>
          <p:cNvPr id="18" name="Picture 17">
            <a:extLst>
              <a:ext uri="{FF2B5EF4-FFF2-40B4-BE49-F238E27FC236}">
                <a16:creationId xmlns:a16="http://schemas.microsoft.com/office/drawing/2014/main" xmlns="" id="{4EBC7093-8861-4199-4A1E-7843B8A7BB97}"/>
              </a:ext>
            </a:extLst>
          </p:cNvPr>
          <p:cNvPicPr>
            <a:picLocks noChangeAspect="1"/>
          </p:cNvPicPr>
          <p:nvPr/>
        </p:nvPicPr>
        <p:blipFill>
          <a:blip r:embed="rId3"/>
          <a:stretch>
            <a:fillRect/>
          </a:stretch>
        </p:blipFill>
        <p:spPr>
          <a:xfrm>
            <a:off x="7789322" y="1237973"/>
            <a:ext cx="4194038" cy="5357174"/>
          </a:xfrm>
          <a:prstGeom prst="rect">
            <a:avLst/>
          </a:prstGeom>
        </p:spPr>
      </p:pic>
    </p:spTree>
    <p:extLst>
      <p:ext uri="{BB962C8B-B14F-4D97-AF65-F5344CB8AC3E}">
        <p14:creationId xmlns:p14="http://schemas.microsoft.com/office/powerpoint/2010/main" val="1597041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randombar(horizontal)">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43"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100"/>
                                        <p:tgtEl>
                                          <p:spTgt spid="17"/>
                                        </p:tgtEl>
                                      </p:cBhvr>
                                    </p:animEffect>
                                    <p:anim calcmode="lin" valueType="num">
                                      <p:cBhvr>
                                        <p:cTn id="16" dur="400" fill="hold"/>
                                        <p:tgtEl>
                                          <p:spTgt spid="17"/>
                                        </p:tgtEl>
                                        <p:attrNameLst>
                                          <p:attrName>ppt_x</p:attrName>
                                        </p:attrNameLst>
                                      </p:cBhvr>
                                      <p:tavLst>
                                        <p:tav tm="0">
                                          <p:val>
                                            <p:strVal val="#ppt_x"/>
                                          </p:val>
                                        </p:tav>
                                        <p:tav tm="100000">
                                          <p:val>
                                            <p:strVal val="#ppt_x"/>
                                          </p:val>
                                        </p:tav>
                                      </p:tavLst>
                                    </p:anim>
                                    <p:anim calcmode="lin" valueType="num">
                                      <p:cBhvr>
                                        <p:cTn id="17" dur="400" fill="hold"/>
                                        <p:tgtEl>
                                          <p:spTgt spid="17"/>
                                        </p:tgtEl>
                                        <p:attrNameLst>
                                          <p:attrName>ppt_y</p:attrName>
                                        </p:attrNameLst>
                                      </p:cBhvr>
                                      <p:tavLst>
                                        <p:tav tm="0">
                                          <p:val>
                                            <p:strVal val="#ppt_y+0.31"/>
                                          </p:val>
                                        </p:tav>
                                        <p:tav tm="100000">
                                          <p:val>
                                            <p:strVal val="#ppt_y+0.31"/>
                                          </p:val>
                                        </p:tav>
                                      </p:tavLst>
                                    </p:anim>
                                    <p:anim calcmode="lin" valueType="num">
                                      <p:cBhvr>
                                        <p:cTn id="18" dur="600" decel="50000" fill="hold">
                                          <p:stCondLst>
                                            <p:cond delay="400"/>
                                          </p:stCondLst>
                                        </p:cTn>
                                        <p:tgtEl>
                                          <p:spTgt spid="1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9" dur="600" decel="50000" fill="hold">
                                          <p:stCondLst>
                                            <p:cond delay="400"/>
                                          </p:stCondLst>
                                        </p:cTn>
                                        <p:tgtEl>
                                          <p:spTgt spid="1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20" presetID="43"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
                                        <p:tgtEl>
                                          <p:spTgt spid="16"/>
                                        </p:tgtEl>
                                      </p:cBhvr>
                                    </p:animEffect>
                                    <p:anim calcmode="lin" valueType="num">
                                      <p:cBhvr>
                                        <p:cTn id="23" dur="400" fill="hold"/>
                                        <p:tgtEl>
                                          <p:spTgt spid="16"/>
                                        </p:tgtEl>
                                        <p:attrNameLst>
                                          <p:attrName>ppt_x</p:attrName>
                                        </p:attrNameLst>
                                      </p:cBhvr>
                                      <p:tavLst>
                                        <p:tav tm="0">
                                          <p:val>
                                            <p:strVal val="#ppt_x"/>
                                          </p:val>
                                        </p:tav>
                                        <p:tav tm="100000">
                                          <p:val>
                                            <p:strVal val="#ppt_x"/>
                                          </p:val>
                                        </p:tav>
                                      </p:tavLst>
                                    </p:anim>
                                    <p:anim calcmode="lin" valueType="num">
                                      <p:cBhvr>
                                        <p:cTn id="24" dur="400" fill="hold"/>
                                        <p:tgtEl>
                                          <p:spTgt spid="16"/>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1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1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1000" fill="hold"/>
                                        <p:tgtEl>
                                          <p:spTgt spid="15"/>
                                        </p:tgtEl>
                                        <p:attrNameLst>
                                          <p:attrName>ppt_w</p:attrName>
                                        </p:attrNameLst>
                                      </p:cBhvr>
                                      <p:tavLst>
                                        <p:tav tm="0">
                                          <p:val>
                                            <p:strVal val="#ppt_w*0.70"/>
                                          </p:val>
                                        </p:tav>
                                        <p:tav tm="100000">
                                          <p:val>
                                            <p:strVal val="#ppt_w"/>
                                          </p:val>
                                        </p:tav>
                                      </p:tavLst>
                                    </p:anim>
                                    <p:anim calcmode="lin" valueType="num">
                                      <p:cBhvr>
                                        <p:cTn id="32" dur="1000" fill="hold"/>
                                        <p:tgtEl>
                                          <p:spTgt spid="15"/>
                                        </p:tgtEl>
                                        <p:attrNameLst>
                                          <p:attrName>ppt_h</p:attrName>
                                        </p:attrNameLst>
                                      </p:cBhvr>
                                      <p:tavLst>
                                        <p:tav tm="0">
                                          <p:val>
                                            <p:strVal val="#ppt_h"/>
                                          </p:val>
                                        </p:tav>
                                        <p:tav tm="100000">
                                          <p:val>
                                            <p:strVal val="#ppt_h"/>
                                          </p:val>
                                        </p:tav>
                                      </p:tavLst>
                                    </p:anim>
                                    <p:animEffect transition="in" filter="fade">
                                      <p:cBhvr>
                                        <p:cTn id="33" dur="1000"/>
                                        <p:tgtEl>
                                          <p:spTgt spid="15"/>
                                        </p:tgtEl>
                                      </p:cBhvr>
                                    </p:animEffect>
                                  </p:childTnLst>
                                </p:cTn>
                              </p:par>
                              <p:par>
                                <p:cTn id="34" presetID="55"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1000" fill="hold"/>
                                        <p:tgtEl>
                                          <p:spTgt spid="14"/>
                                        </p:tgtEl>
                                        <p:attrNameLst>
                                          <p:attrName>ppt_w</p:attrName>
                                        </p:attrNameLst>
                                      </p:cBhvr>
                                      <p:tavLst>
                                        <p:tav tm="0">
                                          <p:val>
                                            <p:strVal val="#ppt_w*0.70"/>
                                          </p:val>
                                        </p:tav>
                                        <p:tav tm="100000">
                                          <p:val>
                                            <p:strVal val="#ppt_w"/>
                                          </p:val>
                                        </p:tav>
                                      </p:tavLst>
                                    </p:anim>
                                    <p:anim calcmode="lin" valueType="num">
                                      <p:cBhvr>
                                        <p:cTn id="37" dur="1000" fill="hold"/>
                                        <p:tgtEl>
                                          <p:spTgt spid="14"/>
                                        </p:tgtEl>
                                        <p:attrNameLst>
                                          <p:attrName>ppt_h</p:attrName>
                                        </p:attrNameLst>
                                      </p:cBhvr>
                                      <p:tavLst>
                                        <p:tav tm="0">
                                          <p:val>
                                            <p:strVal val="#ppt_h"/>
                                          </p:val>
                                        </p:tav>
                                        <p:tav tm="100000">
                                          <p:val>
                                            <p:strVal val="#ppt_h"/>
                                          </p:val>
                                        </p:tav>
                                      </p:tavLst>
                                    </p:anim>
                                    <p:animEffect transition="in" filter="fade">
                                      <p:cBhvr>
                                        <p:cTn id="38"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P spid="16" grpId="0" animBg="1"/>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Process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Rectangle 18">
            <a:extLst>
              <a:ext uri="{FF2B5EF4-FFF2-40B4-BE49-F238E27FC236}">
                <a16:creationId xmlns:a16="http://schemas.microsoft.com/office/drawing/2014/main" xmlns="" id="{333B52A1-19E0-FEC0-D616-DF1336BCD165}"/>
              </a:ext>
            </a:extLst>
          </p:cNvPr>
          <p:cNvSpPr/>
          <p:nvPr/>
        </p:nvSpPr>
        <p:spPr>
          <a:xfrm>
            <a:off x="1691907" y="2523945"/>
            <a:ext cx="5051898" cy="646331"/>
          </a:xfrm>
          <a:prstGeom prst="rect">
            <a:avLst/>
          </a:prstGeom>
        </p:spPr>
        <p:txBody>
          <a:bodyPr wrap="square">
            <a:spAutoFit/>
          </a:bodyPr>
          <a:lstStyle/>
          <a:p>
            <a:r>
              <a:rPr lang="en-GB" b="1" dirty="0"/>
              <a:t>Allows project stakeholders to make a responsible decision on project advancement to the next stage</a:t>
            </a:r>
          </a:p>
        </p:txBody>
      </p:sp>
      <p:sp>
        <p:nvSpPr>
          <p:cNvPr id="20" name="Oval 19">
            <a:extLst>
              <a:ext uri="{FF2B5EF4-FFF2-40B4-BE49-F238E27FC236}">
                <a16:creationId xmlns:a16="http://schemas.microsoft.com/office/drawing/2014/main" xmlns="" id="{7476A831-B1BC-34E7-9049-D9D3C457EAE9}"/>
              </a:ext>
            </a:extLst>
          </p:cNvPr>
          <p:cNvSpPr/>
          <p:nvPr/>
        </p:nvSpPr>
        <p:spPr>
          <a:xfrm>
            <a:off x="1055220" y="2755605"/>
            <a:ext cx="382990"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4</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21" name="Oval 20">
            <a:extLst>
              <a:ext uri="{FF2B5EF4-FFF2-40B4-BE49-F238E27FC236}">
                <a16:creationId xmlns:a16="http://schemas.microsoft.com/office/drawing/2014/main" xmlns="" id="{E367FCD7-44DE-5E00-C9A5-275BE3D8C51D}"/>
              </a:ext>
            </a:extLst>
          </p:cNvPr>
          <p:cNvSpPr/>
          <p:nvPr/>
        </p:nvSpPr>
        <p:spPr>
          <a:xfrm>
            <a:off x="1072332" y="3883467"/>
            <a:ext cx="382990"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5</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22" name="Rectangle 21">
            <a:extLst>
              <a:ext uri="{FF2B5EF4-FFF2-40B4-BE49-F238E27FC236}">
                <a16:creationId xmlns:a16="http://schemas.microsoft.com/office/drawing/2014/main" xmlns="" id="{589A774E-183F-6DFE-31BB-A3912CB8B18D}"/>
              </a:ext>
            </a:extLst>
          </p:cNvPr>
          <p:cNvSpPr/>
          <p:nvPr/>
        </p:nvSpPr>
        <p:spPr>
          <a:xfrm>
            <a:off x="1691906" y="3597961"/>
            <a:ext cx="4863967" cy="707886"/>
          </a:xfrm>
          <a:prstGeom prst="rect">
            <a:avLst/>
          </a:prstGeom>
        </p:spPr>
        <p:txBody>
          <a:bodyPr wrap="square">
            <a:spAutoFit/>
          </a:bodyPr>
          <a:lstStyle/>
          <a:p>
            <a:r>
              <a:rPr lang="en-GB" sz="2000" b="1" dirty="0"/>
              <a:t>Responsible and educated decision making based on facts on which projects proceed</a:t>
            </a:r>
          </a:p>
        </p:txBody>
      </p:sp>
      <p:sp>
        <p:nvSpPr>
          <p:cNvPr id="23" name="Oval 22">
            <a:extLst>
              <a:ext uri="{FF2B5EF4-FFF2-40B4-BE49-F238E27FC236}">
                <a16:creationId xmlns:a16="http://schemas.microsoft.com/office/drawing/2014/main" xmlns="" id="{A7453213-1BFB-76D8-CE72-6F0EB29CD6C0}"/>
              </a:ext>
            </a:extLst>
          </p:cNvPr>
          <p:cNvSpPr/>
          <p:nvPr/>
        </p:nvSpPr>
        <p:spPr>
          <a:xfrm>
            <a:off x="1115559" y="4764314"/>
            <a:ext cx="382990"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6</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24" name="Rectangle 23">
            <a:extLst>
              <a:ext uri="{FF2B5EF4-FFF2-40B4-BE49-F238E27FC236}">
                <a16:creationId xmlns:a16="http://schemas.microsoft.com/office/drawing/2014/main" xmlns="" id="{DC4189E5-4D15-BC4F-0F0D-5012E901D019}"/>
              </a:ext>
            </a:extLst>
          </p:cNvPr>
          <p:cNvSpPr/>
          <p:nvPr/>
        </p:nvSpPr>
        <p:spPr>
          <a:xfrm>
            <a:off x="1608614" y="4764314"/>
            <a:ext cx="5323789" cy="400110"/>
          </a:xfrm>
          <a:prstGeom prst="rect">
            <a:avLst/>
          </a:prstGeom>
        </p:spPr>
        <p:txBody>
          <a:bodyPr wrap="square">
            <a:spAutoFit/>
          </a:bodyPr>
          <a:lstStyle/>
          <a:p>
            <a:r>
              <a:rPr lang="en-GB" sz="2000" b="1" dirty="0"/>
              <a:t>Eliminate</a:t>
            </a:r>
            <a:r>
              <a:rPr lang="en-GB" b="1" dirty="0"/>
              <a:t> risks as project goes from stage to stage</a:t>
            </a:r>
          </a:p>
        </p:txBody>
      </p:sp>
      <p:pic>
        <p:nvPicPr>
          <p:cNvPr id="16" name="Picture 15">
            <a:extLst>
              <a:ext uri="{FF2B5EF4-FFF2-40B4-BE49-F238E27FC236}">
                <a16:creationId xmlns:a16="http://schemas.microsoft.com/office/drawing/2014/main" xmlns="" id="{4EBC7093-8861-4199-4A1E-7843B8A7BB97}"/>
              </a:ext>
            </a:extLst>
          </p:cNvPr>
          <p:cNvPicPr>
            <a:picLocks noChangeAspect="1"/>
          </p:cNvPicPr>
          <p:nvPr/>
        </p:nvPicPr>
        <p:blipFill>
          <a:blip r:embed="rId3"/>
          <a:stretch>
            <a:fillRect/>
          </a:stretch>
        </p:blipFill>
        <p:spPr>
          <a:xfrm>
            <a:off x="7789322" y="1237973"/>
            <a:ext cx="4194038" cy="5357174"/>
          </a:xfrm>
          <a:prstGeom prst="rect">
            <a:avLst/>
          </a:prstGeom>
        </p:spPr>
      </p:pic>
    </p:spTree>
    <p:extLst>
      <p:ext uri="{BB962C8B-B14F-4D97-AF65-F5344CB8AC3E}">
        <p14:creationId xmlns:p14="http://schemas.microsoft.com/office/powerpoint/2010/main" val="1030358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800" decel="100000"/>
                                        <p:tgtEl>
                                          <p:spTgt spid="20"/>
                                        </p:tgtEl>
                                      </p:cBhvr>
                                    </p:animEffect>
                                    <p:anim calcmode="lin" valueType="num">
                                      <p:cBhvr>
                                        <p:cTn id="8" dur="800" decel="100000" fill="hold"/>
                                        <p:tgtEl>
                                          <p:spTgt spid="20"/>
                                        </p:tgtEl>
                                        <p:attrNameLst>
                                          <p:attrName>style.rotation</p:attrName>
                                        </p:attrNameLst>
                                      </p:cBhvr>
                                      <p:tavLst>
                                        <p:tav tm="0">
                                          <p:val>
                                            <p:fltVal val="-90"/>
                                          </p:val>
                                        </p:tav>
                                        <p:tav tm="100000">
                                          <p:val>
                                            <p:fltVal val="0"/>
                                          </p:val>
                                        </p:tav>
                                      </p:tavLst>
                                    </p:anim>
                                    <p:anim calcmode="lin" valueType="num">
                                      <p:cBhvr>
                                        <p:cTn id="9" dur="800" decel="100000" fill="hold"/>
                                        <p:tgtEl>
                                          <p:spTgt spid="20"/>
                                        </p:tgtEl>
                                        <p:attrNameLst>
                                          <p:attrName>ppt_x</p:attrName>
                                        </p:attrNameLst>
                                      </p:cBhvr>
                                      <p:tavLst>
                                        <p:tav tm="0">
                                          <p:val>
                                            <p:strVal val="#ppt_x+0.4"/>
                                          </p:val>
                                        </p:tav>
                                        <p:tav tm="100000">
                                          <p:val>
                                            <p:strVal val="#ppt_x-0.05"/>
                                          </p:val>
                                        </p:tav>
                                      </p:tavLst>
                                    </p:anim>
                                    <p:anim calcmode="lin" valueType="num">
                                      <p:cBhvr>
                                        <p:cTn id="10" dur="800" decel="100000" fill="hold"/>
                                        <p:tgtEl>
                                          <p:spTgt spid="20"/>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0"/>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0"/>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800" decel="100000"/>
                                        <p:tgtEl>
                                          <p:spTgt spid="19"/>
                                        </p:tgtEl>
                                      </p:cBhvr>
                                    </p:animEffect>
                                    <p:anim calcmode="lin" valueType="num">
                                      <p:cBhvr>
                                        <p:cTn id="16" dur="800" decel="100000" fill="hold"/>
                                        <p:tgtEl>
                                          <p:spTgt spid="19"/>
                                        </p:tgtEl>
                                        <p:attrNameLst>
                                          <p:attrName>style.rotation</p:attrName>
                                        </p:attrNameLst>
                                      </p:cBhvr>
                                      <p:tavLst>
                                        <p:tav tm="0">
                                          <p:val>
                                            <p:fltVal val="-90"/>
                                          </p:val>
                                        </p:tav>
                                        <p:tav tm="100000">
                                          <p:val>
                                            <p:fltVal val="0"/>
                                          </p:val>
                                        </p:tav>
                                      </p:tavLst>
                                    </p:anim>
                                    <p:anim calcmode="lin" valueType="num">
                                      <p:cBhvr>
                                        <p:cTn id="17" dur="800" decel="100000" fill="hold"/>
                                        <p:tgtEl>
                                          <p:spTgt spid="19"/>
                                        </p:tgtEl>
                                        <p:attrNameLst>
                                          <p:attrName>ppt_x</p:attrName>
                                        </p:attrNameLst>
                                      </p:cBhvr>
                                      <p:tavLst>
                                        <p:tav tm="0">
                                          <p:val>
                                            <p:strVal val="#ppt_x+0.4"/>
                                          </p:val>
                                        </p:tav>
                                        <p:tav tm="100000">
                                          <p:val>
                                            <p:strVal val="#ppt_x-0.05"/>
                                          </p:val>
                                        </p:tav>
                                      </p:tavLst>
                                    </p:anim>
                                    <p:anim calcmode="lin" valueType="num">
                                      <p:cBhvr>
                                        <p:cTn id="18" dur="800" decel="100000" fill="hold"/>
                                        <p:tgtEl>
                                          <p:spTgt spid="19"/>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19"/>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19"/>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5"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p:cTn id="25" dur="1000" fill="hold"/>
                                        <p:tgtEl>
                                          <p:spTgt spid="21"/>
                                        </p:tgtEl>
                                        <p:attrNameLst>
                                          <p:attrName>ppt_w</p:attrName>
                                        </p:attrNameLst>
                                      </p:cBhvr>
                                      <p:tavLst>
                                        <p:tav tm="0">
                                          <p:val>
                                            <p:fltVal val="0"/>
                                          </p:val>
                                        </p:tav>
                                        <p:tav tm="100000">
                                          <p:val>
                                            <p:strVal val="#ppt_w"/>
                                          </p:val>
                                        </p:tav>
                                      </p:tavLst>
                                    </p:anim>
                                    <p:anim calcmode="lin" valueType="num">
                                      <p:cBhvr>
                                        <p:cTn id="26" dur="1000" fill="hold"/>
                                        <p:tgtEl>
                                          <p:spTgt spid="21"/>
                                        </p:tgtEl>
                                        <p:attrNameLst>
                                          <p:attrName>ppt_h</p:attrName>
                                        </p:attrNameLst>
                                      </p:cBhvr>
                                      <p:tavLst>
                                        <p:tav tm="0">
                                          <p:val>
                                            <p:fltVal val="0"/>
                                          </p:val>
                                        </p:tav>
                                        <p:tav tm="100000">
                                          <p:val>
                                            <p:strVal val="#ppt_h"/>
                                          </p:val>
                                        </p:tav>
                                      </p:tavLst>
                                    </p:anim>
                                    <p:anim calcmode="lin" valueType="num">
                                      <p:cBhvr>
                                        <p:cTn id="27" dur="1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21"/>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1000" fill="hold"/>
                                        <p:tgtEl>
                                          <p:spTgt spid="22"/>
                                        </p:tgtEl>
                                        <p:attrNameLst>
                                          <p:attrName>ppt_w</p:attrName>
                                        </p:attrNameLst>
                                      </p:cBhvr>
                                      <p:tavLst>
                                        <p:tav tm="0">
                                          <p:val>
                                            <p:fltVal val="0"/>
                                          </p:val>
                                        </p:tav>
                                        <p:tav tm="100000">
                                          <p:val>
                                            <p:strVal val="#ppt_w"/>
                                          </p:val>
                                        </p:tav>
                                      </p:tavLst>
                                    </p:anim>
                                    <p:anim calcmode="lin" valueType="num">
                                      <p:cBhvr>
                                        <p:cTn id="32" dur="1000" fill="hold"/>
                                        <p:tgtEl>
                                          <p:spTgt spid="22"/>
                                        </p:tgtEl>
                                        <p:attrNameLst>
                                          <p:attrName>ppt_h</p:attrName>
                                        </p:attrNameLst>
                                      </p:cBhvr>
                                      <p:tavLst>
                                        <p:tav tm="0">
                                          <p:val>
                                            <p:fltVal val="0"/>
                                          </p:val>
                                        </p:tav>
                                        <p:tav tm="100000">
                                          <p:val>
                                            <p:strVal val="#ppt_h"/>
                                          </p:val>
                                        </p:tav>
                                      </p:tavLst>
                                    </p:anim>
                                    <p:anim calcmode="lin" valueType="num">
                                      <p:cBhvr>
                                        <p:cTn id="33" dur="1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2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5" fill="hold">
                      <p:stCondLst>
                        <p:cond delay="indefinite"/>
                      </p:stCondLst>
                      <p:childTnLst>
                        <p:par>
                          <p:cTn id="36" fill="hold">
                            <p:stCondLst>
                              <p:cond delay="0"/>
                            </p:stCondLst>
                            <p:childTnLst>
                              <p:par>
                                <p:cTn id="37" presetID="26" presetClass="entr" presetSubtype="0" fill="hold" grpId="0" nodeType="click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wipe(down)">
                                      <p:cBhvr>
                                        <p:cTn id="39" dur="580">
                                          <p:stCondLst>
                                            <p:cond delay="0"/>
                                          </p:stCondLst>
                                        </p:cTn>
                                        <p:tgtEl>
                                          <p:spTgt spid="24"/>
                                        </p:tgtEl>
                                      </p:cBhvr>
                                    </p:animEffect>
                                    <p:anim calcmode="lin" valueType="num">
                                      <p:cBhvr>
                                        <p:cTn id="40"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45" dur="26">
                                          <p:stCondLst>
                                            <p:cond delay="650"/>
                                          </p:stCondLst>
                                        </p:cTn>
                                        <p:tgtEl>
                                          <p:spTgt spid="24"/>
                                        </p:tgtEl>
                                      </p:cBhvr>
                                      <p:to x="100000" y="60000"/>
                                    </p:animScale>
                                    <p:animScale>
                                      <p:cBhvr>
                                        <p:cTn id="46" dur="166" decel="50000">
                                          <p:stCondLst>
                                            <p:cond delay="676"/>
                                          </p:stCondLst>
                                        </p:cTn>
                                        <p:tgtEl>
                                          <p:spTgt spid="24"/>
                                        </p:tgtEl>
                                      </p:cBhvr>
                                      <p:to x="100000" y="100000"/>
                                    </p:animScale>
                                    <p:animScale>
                                      <p:cBhvr>
                                        <p:cTn id="47" dur="26">
                                          <p:stCondLst>
                                            <p:cond delay="1312"/>
                                          </p:stCondLst>
                                        </p:cTn>
                                        <p:tgtEl>
                                          <p:spTgt spid="24"/>
                                        </p:tgtEl>
                                      </p:cBhvr>
                                      <p:to x="100000" y="80000"/>
                                    </p:animScale>
                                    <p:animScale>
                                      <p:cBhvr>
                                        <p:cTn id="48" dur="166" decel="50000">
                                          <p:stCondLst>
                                            <p:cond delay="1338"/>
                                          </p:stCondLst>
                                        </p:cTn>
                                        <p:tgtEl>
                                          <p:spTgt spid="24"/>
                                        </p:tgtEl>
                                      </p:cBhvr>
                                      <p:to x="100000" y="100000"/>
                                    </p:animScale>
                                    <p:animScale>
                                      <p:cBhvr>
                                        <p:cTn id="49" dur="26">
                                          <p:stCondLst>
                                            <p:cond delay="1642"/>
                                          </p:stCondLst>
                                        </p:cTn>
                                        <p:tgtEl>
                                          <p:spTgt spid="24"/>
                                        </p:tgtEl>
                                      </p:cBhvr>
                                      <p:to x="100000" y="90000"/>
                                    </p:animScale>
                                    <p:animScale>
                                      <p:cBhvr>
                                        <p:cTn id="50" dur="166" decel="50000">
                                          <p:stCondLst>
                                            <p:cond delay="1668"/>
                                          </p:stCondLst>
                                        </p:cTn>
                                        <p:tgtEl>
                                          <p:spTgt spid="24"/>
                                        </p:tgtEl>
                                      </p:cBhvr>
                                      <p:to x="100000" y="100000"/>
                                    </p:animScale>
                                    <p:animScale>
                                      <p:cBhvr>
                                        <p:cTn id="51" dur="26">
                                          <p:stCondLst>
                                            <p:cond delay="1808"/>
                                          </p:stCondLst>
                                        </p:cTn>
                                        <p:tgtEl>
                                          <p:spTgt spid="24"/>
                                        </p:tgtEl>
                                      </p:cBhvr>
                                      <p:to x="100000" y="95000"/>
                                    </p:animScale>
                                    <p:animScale>
                                      <p:cBhvr>
                                        <p:cTn id="52" dur="166" decel="50000">
                                          <p:stCondLst>
                                            <p:cond delay="1834"/>
                                          </p:stCondLst>
                                        </p:cTn>
                                        <p:tgtEl>
                                          <p:spTgt spid="24"/>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down)">
                                      <p:cBhvr>
                                        <p:cTn id="55" dur="580">
                                          <p:stCondLst>
                                            <p:cond delay="0"/>
                                          </p:stCondLst>
                                        </p:cTn>
                                        <p:tgtEl>
                                          <p:spTgt spid="23"/>
                                        </p:tgtEl>
                                      </p:cBhvr>
                                    </p:animEffect>
                                    <p:anim calcmode="lin" valueType="num">
                                      <p:cBhvr>
                                        <p:cTn id="56"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61" dur="26">
                                          <p:stCondLst>
                                            <p:cond delay="650"/>
                                          </p:stCondLst>
                                        </p:cTn>
                                        <p:tgtEl>
                                          <p:spTgt spid="23"/>
                                        </p:tgtEl>
                                      </p:cBhvr>
                                      <p:to x="100000" y="60000"/>
                                    </p:animScale>
                                    <p:animScale>
                                      <p:cBhvr>
                                        <p:cTn id="62" dur="166" decel="50000">
                                          <p:stCondLst>
                                            <p:cond delay="676"/>
                                          </p:stCondLst>
                                        </p:cTn>
                                        <p:tgtEl>
                                          <p:spTgt spid="23"/>
                                        </p:tgtEl>
                                      </p:cBhvr>
                                      <p:to x="100000" y="100000"/>
                                    </p:animScale>
                                    <p:animScale>
                                      <p:cBhvr>
                                        <p:cTn id="63" dur="26">
                                          <p:stCondLst>
                                            <p:cond delay="1312"/>
                                          </p:stCondLst>
                                        </p:cTn>
                                        <p:tgtEl>
                                          <p:spTgt spid="23"/>
                                        </p:tgtEl>
                                      </p:cBhvr>
                                      <p:to x="100000" y="80000"/>
                                    </p:animScale>
                                    <p:animScale>
                                      <p:cBhvr>
                                        <p:cTn id="64" dur="166" decel="50000">
                                          <p:stCondLst>
                                            <p:cond delay="1338"/>
                                          </p:stCondLst>
                                        </p:cTn>
                                        <p:tgtEl>
                                          <p:spTgt spid="23"/>
                                        </p:tgtEl>
                                      </p:cBhvr>
                                      <p:to x="100000" y="100000"/>
                                    </p:animScale>
                                    <p:animScale>
                                      <p:cBhvr>
                                        <p:cTn id="65" dur="26">
                                          <p:stCondLst>
                                            <p:cond delay="1642"/>
                                          </p:stCondLst>
                                        </p:cTn>
                                        <p:tgtEl>
                                          <p:spTgt spid="23"/>
                                        </p:tgtEl>
                                      </p:cBhvr>
                                      <p:to x="100000" y="90000"/>
                                    </p:animScale>
                                    <p:animScale>
                                      <p:cBhvr>
                                        <p:cTn id="66" dur="166" decel="50000">
                                          <p:stCondLst>
                                            <p:cond delay="1668"/>
                                          </p:stCondLst>
                                        </p:cTn>
                                        <p:tgtEl>
                                          <p:spTgt spid="23"/>
                                        </p:tgtEl>
                                      </p:cBhvr>
                                      <p:to x="100000" y="100000"/>
                                    </p:animScale>
                                    <p:animScale>
                                      <p:cBhvr>
                                        <p:cTn id="67" dur="26">
                                          <p:stCondLst>
                                            <p:cond delay="1808"/>
                                          </p:stCondLst>
                                        </p:cTn>
                                        <p:tgtEl>
                                          <p:spTgt spid="23"/>
                                        </p:tgtEl>
                                      </p:cBhvr>
                                      <p:to x="100000" y="95000"/>
                                    </p:animScale>
                                    <p:animScale>
                                      <p:cBhvr>
                                        <p:cTn id="68" dur="166" decel="50000">
                                          <p:stCondLst>
                                            <p:cond delay="1834"/>
                                          </p:stCondLst>
                                        </p:cTn>
                                        <p:tgtEl>
                                          <p:spTgt spid="2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P spid="21" grpId="0" animBg="1"/>
      <p:bldP spid="22" grpId="0"/>
      <p:bldP spid="23" grpId="0" animBg="1"/>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52431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Projects Life Cycle</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Process</a:t>
            </a:r>
          </a:p>
          <a:p>
            <a:pPr marL="571500" lvl="0" indent="-571500">
              <a:buFont typeface="Wingdings" panose="05000000000000000000" pitchFamily="2" charset="2"/>
              <a:buChar char="Ø"/>
              <a:defRPr/>
            </a:pPr>
            <a:r>
              <a:rPr lang="en-US" sz="3200" dirty="0">
                <a:solidFill>
                  <a:schemeClr val="tx1">
                    <a:lumMod val="65000"/>
                    <a:lumOff val="35000"/>
                  </a:schemeClr>
                </a:solidFill>
              </a:rPr>
              <a:t>The Stage-Gate Main Roles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Checklists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Gatekeepers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Most Common Decisions </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Major Benefits of the Stage-Gate</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Pitfalls That May Disrupt the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chemeClr val="bg1">
                  <a:lumMod val="65000"/>
                </a:schemeClr>
              </a:solidFill>
              <a:latin typeface="Calibri" panose="020F0502020204030204"/>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214882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Main Roles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2" name="Picture 11">
            <a:extLst>
              <a:ext uri="{FF2B5EF4-FFF2-40B4-BE49-F238E27FC236}">
                <a16:creationId xmlns:a16="http://schemas.microsoft.com/office/drawing/2014/main" xmlns="" id="{15CE2BE4-2EA8-AAB3-01F2-298F5A2F2773}"/>
              </a:ext>
            </a:extLst>
          </p:cNvPr>
          <p:cNvPicPr>
            <a:picLocks noChangeAspect="1"/>
          </p:cNvPicPr>
          <p:nvPr/>
        </p:nvPicPr>
        <p:blipFill>
          <a:blip r:embed="rId3"/>
          <a:stretch>
            <a:fillRect/>
          </a:stretch>
        </p:blipFill>
        <p:spPr>
          <a:xfrm>
            <a:off x="486587" y="2016492"/>
            <a:ext cx="11737793" cy="2434227"/>
          </a:xfrm>
          <a:prstGeom prst="rect">
            <a:avLst/>
          </a:prstGeom>
        </p:spPr>
      </p:pic>
      <p:sp>
        <p:nvSpPr>
          <p:cNvPr id="13" name="Rectangle 12">
            <a:extLst>
              <a:ext uri="{FF2B5EF4-FFF2-40B4-BE49-F238E27FC236}">
                <a16:creationId xmlns:a16="http://schemas.microsoft.com/office/drawing/2014/main" xmlns="" id="{EC27F09C-5C72-43A6-E99D-24F83649095E}"/>
              </a:ext>
            </a:extLst>
          </p:cNvPr>
          <p:cNvSpPr/>
          <p:nvPr/>
        </p:nvSpPr>
        <p:spPr>
          <a:xfrm>
            <a:off x="189240" y="5206809"/>
            <a:ext cx="3613282" cy="584775"/>
          </a:xfrm>
          <a:prstGeom prst="rect">
            <a:avLst/>
          </a:prstGeom>
        </p:spPr>
        <p:txBody>
          <a:bodyPr wrap="square">
            <a:spAutoFit/>
          </a:bodyPr>
          <a:lstStyle/>
          <a:p>
            <a:r>
              <a:rPr lang="en-GB" sz="3200" b="1" dirty="0">
                <a:latin typeface="MV Boli" panose="02000500030200090000" pitchFamily="2" charset="0"/>
                <a:cs typeface="MV Boli" panose="02000500030200090000" pitchFamily="2" charset="0"/>
              </a:rPr>
              <a:t>Gate Keeper</a:t>
            </a:r>
          </a:p>
        </p:txBody>
      </p:sp>
      <p:sp>
        <p:nvSpPr>
          <p:cNvPr id="14" name="Rectangle 13">
            <a:extLst>
              <a:ext uri="{FF2B5EF4-FFF2-40B4-BE49-F238E27FC236}">
                <a16:creationId xmlns:a16="http://schemas.microsoft.com/office/drawing/2014/main" xmlns="" id="{813B1235-979D-F90C-ACC2-5E96D6E00B59}"/>
              </a:ext>
            </a:extLst>
          </p:cNvPr>
          <p:cNvSpPr/>
          <p:nvPr/>
        </p:nvSpPr>
        <p:spPr>
          <a:xfrm>
            <a:off x="3058058" y="4606645"/>
            <a:ext cx="8379664" cy="1785104"/>
          </a:xfrm>
          <a:prstGeom prst="rect">
            <a:avLst/>
          </a:prstGeom>
        </p:spPr>
        <p:txBody>
          <a:bodyPr wrap="square">
            <a:spAutoFit/>
          </a:bodyPr>
          <a:lstStyle/>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latin typeface="MV Boli" panose="02000500030200090000" pitchFamily="2" charset="0"/>
                <a:cs typeface="MV Boli" panose="02000500030200090000" pitchFamily="2" charset="0"/>
              </a:rPr>
              <a:t>Align Kick-off meeting and Gate Review Meeting to the project schedule</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latin typeface="MV Boli" panose="02000500030200090000" pitchFamily="2" charset="0"/>
                <a:cs typeface="MV Boli" panose="02000500030200090000" pitchFamily="2" charset="0"/>
              </a:rPr>
              <a:t>Participate in the kick-off meeting</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latin typeface="MV Boli" panose="02000500030200090000" pitchFamily="2" charset="0"/>
                <a:cs typeface="MV Boli" panose="02000500030200090000" pitchFamily="2" charset="0"/>
              </a:rPr>
              <a:t>Approve the stage deliverables.</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latin typeface="MV Boli" panose="02000500030200090000" pitchFamily="2" charset="0"/>
                <a:cs typeface="MV Boli" panose="02000500030200090000" pitchFamily="2" charset="0"/>
              </a:rPr>
              <a:t>Decide on “Go / No-go” to the next stage.</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smtClean="0">
                <a:latin typeface="MV Boli" panose="02000500030200090000" pitchFamily="2" charset="0"/>
                <a:cs typeface="MV Boli" panose="02000500030200090000" pitchFamily="2" charset="0"/>
              </a:rPr>
              <a:t>Assign </a:t>
            </a:r>
            <a:r>
              <a:rPr lang="en-GB" b="1" dirty="0">
                <a:latin typeface="MV Boli" panose="02000500030200090000" pitchFamily="2" charset="0"/>
                <a:cs typeface="MV Boli" panose="02000500030200090000" pitchFamily="2" charset="0"/>
              </a:rPr>
              <a:t>the Gate Coordinator.</a:t>
            </a:r>
          </a:p>
        </p:txBody>
      </p:sp>
    </p:spTree>
    <p:extLst>
      <p:ext uri="{BB962C8B-B14F-4D97-AF65-F5344CB8AC3E}">
        <p14:creationId xmlns:p14="http://schemas.microsoft.com/office/powerpoint/2010/main" val="1250051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14" dur="500"/>
                                        <p:tgtEl>
                                          <p:spTgt spid="14">
                                            <p:txEl>
                                              <p:pRg st="0" end="0"/>
                                            </p:txEl>
                                          </p:spTgt>
                                        </p:tgtEl>
                                      </p:cBhvr>
                                    </p:animEffect>
                                  </p:childTnLst>
                                </p:cTn>
                              </p:par>
                              <p:par>
                                <p:cTn id="15" presetID="14" presetClass="entr" presetSubtype="10" fill="hold" nodeType="withEffect">
                                  <p:stCondLst>
                                    <p:cond delay="0"/>
                                  </p:stCondLst>
                                  <p:childTnLst>
                                    <p:set>
                                      <p:cBhvr>
                                        <p:cTn id="16" dur="1" fill="hold">
                                          <p:stCondLst>
                                            <p:cond delay="0"/>
                                          </p:stCondLst>
                                        </p:cTn>
                                        <p:tgtEl>
                                          <p:spTgt spid="14">
                                            <p:txEl>
                                              <p:pRg st="1" end="1"/>
                                            </p:txEl>
                                          </p:spTgt>
                                        </p:tgtEl>
                                        <p:attrNameLst>
                                          <p:attrName>style.visibility</p:attrName>
                                        </p:attrNameLst>
                                      </p:cBhvr>
                                      <p:to>
                                        <p:strVal val="visible"/>
                                      </p:to>
                                    </p:set>
                                    <p:animEffect transition="in" filter="randombar(horizontal)">
                                      <p:cBhvr>
                                        <p:cTn id="17" dur="500"/>
                                        <p:tgtEl>
                                          <p:spTgt spid="14">
                                            <p:txEl>
                                              <p:pRg st="1" end="1"/>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14">
                                            <p:txEl>
                                              <p:pRg st="2" end="2"/>
                                            </p:txEl>
                                          </p:spTgt>
                                        </p:tgtEl>
                                        <p:attrNameLst>
                                          <p:attrName>style.visibility</p:attrName>
                                        </p:attrNameLst>
                                      </p:cBhvr>
                                      <p:to>
                                        <p:strVal val="visible"/>
                                      </p:to>
                                    </p:set>
                                    <p:animEffect transition="in" filter="randombar(horizontal)">
                                      <p:cBhvr>
                                        <p:cTn id="20" dur="500"/>
                                        <p:tgtEl>
                                          <p:spTgt spid="14">
                                            <p:txEl>
                                              <p:pRg st="2" end="2"/>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14">
                                            <p:txEl>
                                              <p:pRg st="3" end="3"/>
                                            </p:txEl>
                                          </p:spTgt>
                                        </p:tgtEl>
                                        <p:attrNameLst>
                                          <p:attrName>style.visibility</p:attrName>
                                        </p:attrNameLst>
                                      </p:cBhvr>
                                      <p:to>
                                        <p:strVal val="visible"/>
                                      </p:to>
                                    </p:set>
                                    <p:animEffect transition="in" filter="randombar(horizontal)">
                                      <p:cBhvr>
                                        <p:cTn id="23" dur="500"/>
                                        <p:tgtEl>
                                          <p:spTgt spid="14">
                                            <p:txEl>
                                              <p:pRg st="3" end="3"/>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14">
                                            <p:txEl>
                                              <p:pRg st="4" end="4"/>
                                            </p:txEl>
                                          </p:spTgt>
                                        </p:tgtEl>
                                        <p:attrNameLst>
                                          <p:attrName>style.visibility</p:attrName>
                                        </p:attrNameLst>
                                      </p:cBhvr>
                                      <p:to>
                                        <p:strVal val="visible"/>
                                      </p:to>
                                    </p:set>
                                    <p:animEffect transition="in" filter="randombar(horizontal)">
                                      <p:cBhvr>
                                        <p:cTn id="26"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Main Roles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2" name="Picture 11">
            <a:extLst>
              <a:ext uri="{FF2B5EF4-FFF2-40B4-BE49-F238E27FC236}">
                <a16:creationId xmlns:a16="http://schemas.microsoft.com/office/drawing/2014/main" xmlns="" id="{15CE2BE4-2EA8-AAB3-01F2-298F5A2F2773}"/>
              </a:ext>
            </a:extLst>
          </p:cNvPr>
          <p:cNvPicPr>
            <a:picLocks noChangeAspect="1"/>
          </p:cNvPicPr>
          <p:nvPr/>
        </p:nvPicPr>
        <p:blipFill>
          <a:blip r:embed="rId3"/>
          <a:stretch>
            <a:fillRect/>
          </a:stretch>
        </p:blipFill>
        <p:spPr>
          <a:xfrm>
            <a:off x="454207" y="2052493"/>
            <a:ext cx="11737793" cy="2434227"/>
          </a:xfrm>
          <a:prstGeom prst="rect">
            <a:avLst/>
          </a:prstGeom>
        </p:spPr>
      </p:pic>
      <p:sp>
        <p:nvSpPr>
          <p:cNvPr id="15" name="Rectangle 14">
            <a:extLst>
              <a:ext uri="{FF2B5EF4-FFF2-40B4-BE49-F238E27FC236}">
                <a16:creationId xmlns:a16="http://schemas.microsoft.com/office/drawing/2014/main" xmlns="" id="{EC27F09C-5C72-43A6-E99D-24F83649095E}"/>
              </a:ext>
            </a:extLst>
          </p:cNvPr>
          <p:cNvSpPr/>
          <p:nvPr/>
        </p:nvSpPr>
        <p:spPr>
          <a:xfrm>
            <a:off x="245511" y="5122171"/>
            <a:ext cx="3266315" cy="523220"/>
          </a:xfrm>
          <a:prstGeom prst="rect">
            <a:avLst/>
          </a:prstGeom>
        </p:spPr>
        <p:txBody>
          <a:bodyPr wrap="square">
            <a:spAutoFit/>
          </a:bodyPr>
          <a:lstStyle/>
          <a:p>
            <a:pPr lvl="0"/>
            <a:r>
              <a:rPr lang="en-GB" sz="2800" b="1" dirty="0">
                <a:latin typeface="MV Boli" panose="02000500030200090000" pitchFamily="2" charset="0"/>
                <a:cs typeface="MV Boli" panose="02000500030200090000" pitchFamily="2" charset="0"/>
              </a:rPr>
              <a:t>Gate Coordinator</a:t>
            </a:r>
          </a:p>
        </p:txBody>
      </p:sp>
      <p:sp>
        <p:nvSpPr>
          <p:cNvPr id="16" name="Rectangle 15">
            <a:extLst>
              <a:ext uri="{FF2B5EF4-FFF2-40B4-BE49-F238E27FC236}">
                <a16:creationId xmlns:a16="http://schemas.microsoft.com/office/drawing/2014/main" xmlns="" id="{813B1235-979D-F90C-ACC2-5E96D6E00B59}"/>
              </a:ext>
            </a:extLst>
          </p:cNvPr>
          <p:cNvSpPr/>
          <p:nvPr/>
        </p:nvSpPr>
        <p:spPr>
          <a:xfrm>
            <a:off x="3511826" y="4606645"/>
            <a:ext cx="7845287" cy="1554272"/>
          </a:xfrm>
          <a:prstGeom prst="rect">
            <a:avLst/>
          </a:prstGeom>
        </p:spPr>
        <p:txBody>
          <a:bodyPr wrap="square">
            <a:spAutoFit/>
          </a:bodyPr>
          <a:lstStyle/>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Establish the Gate Committee.</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Issue the Stage Gate Checklist.</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Chair the Stage Kick-off Meeting.</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Finalize the Stage Deliverable Checklist </a:t>
            </a:r>
          </a:p>
        </p:txBody>
      </p:sp>
    </p:spTree>
    <p:extLst>
      <p:ext uri="{BB962C8B-B14F-4D97-AF65-F5344CB8AC3E}">
        <p14:creationId xmlns:p14="http://schemas.microsoft.com/office/powerpoint/2010/main" val="2463355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6">
                                            <p:txEl>
                                              <p:pRg st="0" end="0"/>
                                            </p:txEl>
                                          </p:spTgt>
                                        </p:tgtEl>
                                        <p:attrNameLst>
                                          <p:attrName>style.visibility</p:attrName>
                                        </p:attrNameLst>
                                      </p:cBhvr>
                                      <p:to>
                                        <p:strVal val="visible"/>
                                      </p:to>
                                    </p:set>
                                    <p:animEffect transition="in" filter="randombar(horizontal)">
                                      <p:cBhvr>
                                        <p:cTn id="14" dur="500"/>
                                        <p:tgtEl>
                                          <p:spTgt spid="16">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6">
                                            <p:txEl>
                                              <p:pRg st="1" end="1"/>
                                            </p:txEl>
                                          </p:spTgt>
                                        </p:tgtEl>
                                        <p:attrNameLst>
                                          <p:attrName>style.visibility</p:attrName>
                                        </p:attrNameLst>
                                      </p:cBhvr>
                                      <p:to>
                                        <p:strVal val="visible"/>
                                      </p:to>
                                    </p:set>
                                    <p:animEffect transition="in" filter="randombar(horizontal)">
                                      <p:cBhvr>
                                        <p:cTn id="19" dur="500"/>
                                        <p:tgtEl>
                                          <p:spTgt spid="16">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6">
                                            <p:txEl>
                                              <p:pRg st="2" end="2"/>
                                            </p:txEl>
                                          </p:spTgt>
                                        </p:tgtEl>
                                        <p:attrNameLst>
                                          <p:attrName>style.visibility</p:attrName>
                                        </p:attrNameLst>
                                      </p:cBhvr>
                                      <p:to>
                                        <p:strVal val="visible"/>
                                      </p:to>
                                    </p:set>
                                    <p:animEffect transition="in" filter="randombar(horizontal)">
                                      <p:cBhvr>
                                        <p:cTn id="24" dur="500"/>
                                        <p:tgtEl>
                                          <p:spTgt spid="16">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6">
                                            <p:txEl>
                                              <p:pRg st="3" end="3"/>
                                            </p:txEl>
                                          </p:spTgt>
                                        </p:tgtEl>
                                        <p:attrNameLst>
                                          <p:attrName>style.visibility</p:attrName>
                                        </p:attrNameLst>
                                      </p:cBhvr>
                                      <p:to>
                                        <p:strVal val="visible"/>
                                      </p:to>
                                    </p:set>
                                    <p:animEffect transition="in" filter="randombar(horizontal)">
                                      <p:cBhvr>
                                        <p:cTn id="29" dur="500"/>
                                        <p:tgtEl>
                                          <p:spTgt spid="1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Main Roles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2" name="Picture 11">
            <a:extLst>
              <a:ext uri="{FF2B5EF4-FFF2-40B4-BE49-F238E27FC236}">
                <a16:creationId xmlns:a16="http://schemas.microsoft.com/office/drawing/2014/main" xmlns="" id="{15CE2BE4-2EA8-AAB3-01F2-298F5A2F2773}"/>
              </a:ext>
            </a:extLst>
          </p:cNvPr>
          <p:cNvPicPr>
            <a:picLocks noChangeAspect="1"/>
          </p:cNvPicPr>
          <p:nvPr/>
        </p:nvPicPr>
        <p:blipFill>
          <a:blip r:embed="rId3"/>
          <a:stretch>
            <a:fillRect/>
          </a:stretch>
        </p:blipFill>
        <p:spPr>
          <a:xfrm>
            <a:off x="143032" y="2141974"/>
            <a:ext cx="11737793" cy="2434227"/>
          </a:xfrm>
          <a:prstGeom prst="rect">
            <a:avLst/>
          </a:prstGeom>
        </p:spPr>
      </p:pic>
      <p:sp>
        <p:nvSpPr>
          <p:cNvPr id="13" name="Rectangle 12">
            <a:extLst>
              <a:ext uri="{FF2B5EF4-FFF2-40B4-BE49-F238E27FC236}">
                <a16:creationId xmlns:a16="http://schemas.microsoft.com/office/drawing/2014/main" xmlns="" id="{EC27F09C-5C72-43A6-E99D-24F83649095E}"/>
              </a:ext>
            </a:extLst>
          </p:cNvPr>
          <p:cNvSpPr/>
          <p:nvPr/>
        </p:nvSpPr>
        <p:spPr>
          <a:xfrm>
            <a:off x="312868" y="5286193"/>
            <a:ext cx="3266315" cy="523220"/>
          </a:xfrm>
          <a:prstGeom prst="rect">
            <a:avLst/>
          </a:prstGeom>
        </p:spPr>
        <p:txBody>
          <a:bodyPr wrap="square">
            <a:spAutoFit/>
          </a:bodyPr>
          <a:lstStyle/>
          <a:p>
            <a:pPr lvl="0"/>
            <a:r>
              <a:rPr lang="en-GB" sz="2800" b="1" dirty="0">
                <a:latin typeface="MV Boli" panose="02000500030200090000" pitchFamily="2" charset="0"/>
                <a:cs typeface="MV Boli" panose="02000500030200090000" pitchFamily="2" charset="0"/>
              </a:rPr>
              <a:t>Gate Coordinator</a:t>
            </a:r>
          </a:p>
        </p:txBody>
      </p:sp>
      <p:sp>
        <p:nvSpPr>
          <p:cNvPr id="17" name="Rectangle 16">
            <a:extLst>
              <a:ext uri="{FF2B5EF4-FFF2-40B4-BE49-F238E27FC236}">
                <a16:creationId xmlns:a16="http://schemas.microsoft.com/office/drawing/2014/main" xmlns="" id="{813B1235-979D-F90C-ACC2-5E96D6E00B59}"/>
              </a:ext>
            </a:extLst>
          </p:cNvPr>
          <p:cNvSpPr/>
          <p:nvPr/>
        </p:nvSpPr>
        <p:spPr>
          <a:xfrm>
            <a:off x="3579183" y="4616779"/>
            <a:ext cx="7858539" cy="1862048"/>
          </a:xfrm>
          <a:prstGeom prst="rect">
            <a:avLst/>
          </a:prstGeom>
        </p:spPr>
        <p:txBody>
          <a:bodyPr wrap="square">
            <a:spAutoFit/>
          </a:bodyPr>
          <a:lstStyle/>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effectLst/>
                <a:uLnTx/>
                <a:uFillTx/>
                <a:latin typeface="MV Boli" panose="02000500030200090000" pitchFamily="2" charset="0"/>
                <a:ea typeface="+mn-ea"/>
                <a:cs typeface="MV Boli" panose="02000500030200090000" pitchFamily="2" charset="0"/>
              </a:rPr>
              <a:t>Schedule the Gate Review Meeting</a:t>
            </a:r>
          </a:p>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effectLst/>
                <a:uLnTx/>
                <a:uFillTx/>
                <a:latin typeface="MV Boli" panose="02000500030200090000" pitchFamily="2" charset="0"/>
                <a:ea typeface="+mn-ea"/>
                <a:cs typeface="MV Boli" panose="02000500030200090000" pitchFamily="2" charset="0"/>
              </a:rPr>
              <a:t>Chair the Gate Review Meeting</a:t>
            </a:r>
          </a:p>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effectLst/>
                <a:uLnTx/>
                <a:uFillTx/>
                <a:latin typeface="MV Boli" panose="02000500030200090000" pitchFamily="2" charset="0"/>
                <a:ea typeface="+mn-ea"/>
                <a:cs typeface="MV Boli" panose="02000500030200090000" pitchFamily="2" charset="0"/>
              </a:rPr>
              <a:t>Prepare the Gate Review Summary sheet</a:t>
            </a:r>
          </a:p>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effectLst/>
                <a:uLnTx/>
                <a:uFillTx/>
                <a:latin typeface="MV Boli" panose="02000500030200090000" pitchFamily="2" charset="0"/>
                <a:ea typeface="+mn-ea"/>
                <a:cs typeface="MV Boli" panose="02000500030200090000" pitchFamily="2" charset="0"/>
              </a:rPr>
              <a:t>Coordinate resolution of any deliverable deficiencies with Functional Departments</a:t>
            </a:r>
          </a:p>
        </p:txBody>
      </p:sp>
    </p:spTree>
    <p:extLst>
      <p:ext uri="{BB962C8B-B14F-4D97-AF65-F5344CB8AC3E}">
        <p14:creationId xmlns:p14="http://schemas.microsoft.com/office/powerpoint/2010/main" val="3706962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7">
                                            <p:txEl>
                                              <p:pRg st="0" end="0"/>
                                            </p:txEl>
                                          </p:spTgt>
                                        </p:tgtEl>
                                        <p:attrNameLst>
                                          <p:attrName>style.visibility</p:attrName>
                                        </p:attrNameLst>
                                      </p:cBhvr>
                                      <p:to>
                                        <p:strVal val="visible"/>
                                      </p:to>
                                    </p:set>
                                    <p:animEffect transition="in" filter="randombar(horizontal)">
                                      <p:cBhvr>
                                        <p:cTn id="14" dur="500"/>
                                        <p:tgtEl>
                                          <p:spTgt spid="17">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7">
                                            <p:txEl>
                                              <p:pRg st="1" end="1"/>
                                            </p:txEl>
                                          </p:spTgt>
                                        </p:tgtEl>
                                        <p:attrNameLst>
                                          <p:attrName>style.visibility</p:attrName>
                                        </p:attrNameLst>
                                      </p:cBhvr>
                                      <p:to>
                                        <p:strVal val="visible"/>
                                      </p:to>
                                    </p:set>
                                    <p:animEffect transition="in" filter="randombar(horizontal)">
                                      <p:cBhvr>
                                        <p:cTn id="19" dur="500"/>
                                        <p:tgtEl>
                                          <p:spTgt spid="17">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7">
                                            <p:txEl>
                                              <p:pRg st="2" end="2"/>
                                            </p:txEl>
                                          </p:spTgt>
                                        </p:tgtEl>
                                        <p:attrNameLst>
                                          <p:attrName>style.visibility</p:attrName>
                                        </p:attrNameLst>
                                      </p:cBhvr>
                                      <p:to>
                                        <p:strVal val="visible"/>
                                      </p:to>
                                    </p:set>
                                    <p:animEffect transition="in" filter="randombar(horizontal)">
                                      <p:cBhvr>
                                        <p:cTn id="24" dur="500"/>
                                        <p:tgtEl>
                                          <p:spTgt spid="17">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7">
                                            <p:txEl>
                                              <p:pRg st="3" end="3"/>
                                            </p:txEl>
                                          </p:spTgt>
                                        </p:tgtEl>
                                        <p:attrNameLst>
                                          <p:attrName>style.visibility</p:attrName>
                                        </p:attrNameLst>
                                      </p:cBhvr>
                                      <p:to>
                                        <p:strVal val="visible"/>
                                      </p:to>
                                    </p:set>
                                    <p:animEffect transition="in" filter="randombar(horizontal)">
                                      <p:cBhvr>
                                        <p:cTn id="29" dur="500"/>
                                        <p:tgtEl>
                                          <p:spTgt spid="1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Main Roles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2" name="Picture 11">
            <a:extLst>
              <a:ext uri="{FF2B5EF4-FFF2-40B4-BE49-F238E27FC236}">
                <a16:creationId xmlns:a16="http://schemas.microsoft.com/office/drawing/2014/main" xmlns="" id="{15CE2BE4-2EA8-AAB3-01F2-298F5A2F2773}"/>
              </a:ext>
            </a:extLst>
          </p:cNvPr>
          <p:cNvPicPr>
            <a:picLocks noChangeAspect="1"/>
          </p:cNvPicPr>
          <p:nvPr/>
        </p:nvPicPr>
        <p:blipFill>
          <a:blip r:embed="rId3"/>
          <a:stretch>
            <a:fillRect/>
          </a:stretch>
        </p:blipFill>
        <p:spPr>
          <a:xfrm>
            <a:off x="328550" y="2017815"/>
            <a:ext cx="11737793" cy="2434227"/>
          </a:xfrm>
          <a:prstGeom prst="rect">
            <a:avLst/>
          </a:prstGeom>
        </p:spPr>
      </p:pic>
      <p:sp>
        <p:nvSpPr>
          <p:cNvPr id="14" name="Rectangle 13">
            <a:extLst>
              <a:ext uri="{FF2B5EF4-FFF2-40B4-BE49-F238E27FC236}">
                <a16:creationId xmlns:a16="http://schemas.microsoft.com/office/drawing/2014/main" xmlns="" id="{EC27F09C-5C72-43A6-E99D-24F83649095E}"/>
              </a:ext>
            </a:extLst>
          </p:cNvPr>
          <p:cNvSpPr/>
          <p:nvPr/>
        </p:nvSpPr>
        <p:spPr>
          <a:xfrm>
            <a:off x="245511" y="5208132"/>
            <a:ext cx="3266315" cy="523220"/>
          </a:xfrm>
          <a:prstGeom prst="rect">
            <a:avLst/>
          </a:prstGeom>
        </p:spPr>
        <p:txBody>
          <a:bodyPr wrap="square">
            <a:spAutoFit/>
          </a:bodyPr>
          <a:lstStyle/>
          <a:p>
            <a:pPr lvl="0"/>
            <a:r>
              <a:rPr kumimoji="0" lang="en-GB" sz="2800" b="1" i="0" u="none" strike="noStrike" kern="1200" cap="none" spc="0" normalizeH="0" baseline="0" noProof="0" dirty="0">
                <a:ln>
                  <a:noFill/>
                </a:ln>
                <a:effectLst/>
                <a:uLnTx/>
                <a:uFillTx/>
                <a:latin typeface="MV Boli" panose="02000500030200090000" pitchFamily="2" charset="0"/>
                <a:ea typeface="+mn-ea"/>
                <a:cs typeface="MV Boli" panose="02000500030200090000" pitchFamily="2" charset="0"/>
              </a:rPr>
              <a:t>Gate </a:t>
            </a:r>
            <a:r>
              <a:rPr lang="en-GB" sz="2800" b="1" dirty="0">
                <a:latin typeface="MV Boli" panose="02000500030200090000" pitchFamily="2" charset="0"/>
                <a:cs typeface="MV Boli" panose="02000500030200090000" pitchFamily="2" charset="0"/>
              </a:rPr>
              <a:t>Committee</a:t>
            </a:r>
            <a:endParaRPr kumimoji="0" lang="en-GB" sz="2800" b="1" i="0" u="none" strike="noStrike" kern="1200" cap="none" spc="0" normalizeH="0" baseline="0" noProof="0" dirty="0">
              <a:ln>
                <a:noFill/>
              </a:ln>
              <a:effectLst/>
              <a:uLnTx/>
              <a:uFillTx/>
              <a:latin typeface="MV Boli" panose="02000500030200090000" pitchFamily="2" charset="0"/>
              <a:cs typeface="MV Boli" panose="02000500030200090000" pitchFamily="2" charset="0"/>
            </a:endParaRPr>
          </a:p>
        </p:txBody>
      </p:sp>
      <p:sp>
        <p:nvSpPr>
          <p:cNvPr id="15" name="Rectangle 14">
            <a:extLst>
              <a:ext uri="{FF2B5EF4-FFF2-40B4-BE49-F238E27FC236}">
                <a16:creationId xmlns:a16="http://schemas.microsoft.com/office/drawing/2014/main" xmlns="" id="{813B1235-979D-F90C-ACC2-5E96D6E00B59}"/>
              </a:ext>
            </a:extLst>
          </p:cNvPr>
          <p:cNvSpPr/>
          <p:nvPr/>
        </p:nvSpPr>
        <p:spPr>
          <a:xfrm>
            <a:off x="3180522" y="4538718"/>
            <a:ext cx="8885821" cy="1862048"/>
          </a:xfrm>
          <a:prstGeom prst="rect">
            <a:avLst/>
          </a:prstGeom>
        </p:spPr>
        <p:txBody>
          <a:bodyPr wrap="square">
            <a:spAutoFit/>
          </a:bodyPr>
          <a:lstStyle/>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Participate in the Stage Kick-off Meeting.</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Agree on the Stage Deliverable Checklist.</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Confirm all Gate deliverables are complete.</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Typical make-up:  Project level Functional Department representatives from Engineering, Construction, Safety, Contracts, Quality, etc.</a:t>
            </a:r>
          </a:p>
        </p:txBody>
      </p:sp>
    </p:spTree>
    <p:extLst>
      <p:ext uri="{BB962C8B-B14F-4D97-AF65-F5344CB8AC3E}">
        <p14:creationId xmlns:p14="http://schemas.microsoft.com/office/powerpoint/2010/main" val="774850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5">
                                            <p:txEl>
                                              <p:pRg st="0" end="0"/>
                                            </p:txEl>
                                          </p:spTgt>
                                        </p:tgtEl>
                                        <p:attrNameLst>
                                          <p:attrName>style.visibility</p:attrName>
                                        </p:attrNameLst>
                                      </p:cBhvr>
                                      <p:to>
                                        <p:strVal val="visible"/>
                                      </p:to>
                                    </p:set>
                                    <p:animEffect transition="in" filter="randombar(horizontal)">
                                      <p:cBhvr>
                                        <p:cTn id="14" dur="500"/>
                                        <p:tgtEl>
                                          <p:spTgt spid="1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5">
                                            <p:txEl>
                                              <p:pRg st="1" end="1"/>
                                            </p:txEl>
                                          </p:spTgt>
                                        </p:tgtEl>
                                        <p:attrNameLst>
                                          <p:attrName>style.visibility</p:attrName>
                                        </p:attrNameLst>
                                      </p:cBhvr>
                                      <p:to>
                                        <p:strVal val="visible"/>
                                      </p:to>
                                    </p:set>
                                    <p:animEffect transition="in" filter="randombar(horizontal)">
                                      <p:cBhvr>
                                        <p:cTn id="19" dur="500"/>
                                        <p:tgtEl>
                                          <p:spTgt spid="15">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5">
                                            <p:txEl>
                                              <p:pRg st="2" end="2"/>
                                            </p:txEl>
                                          </p:spTgt>
                                        </p:tgtEl>
                                        <p:attrNameLst>
                                          <p:attrName>style.visibility</p:attrName>
                                        </p:attrNameLst>
                                      </p:cBhvr>
                                      <p:to>
                                        <p:strVal val="visible"/>
                                      </p:to>
                                    </p:set>
                                    <p:animEffect transition="in" filter="randombar(horizontal)">
                                      <p:cBhvr>
                                        <p:cTn id="24" dur="500"/>
                                        <p:tgtEl>
                                          <p:spTgt spid="15">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5">
                                            <p:txEl>
                                              <p:pRg st="3" end="3"/>
                                            </p:txEl>
                                          </p:spTgt>
                                        </p:tgtEl>
                                        <p:attrNameLst>
                                          <p:attrName>style.visibility</p:attrName>
                                        </p:attrNameLst>
                                      </p:cBhvr>
                                      <p:to>
                                        <p:strVal val="visible"/>
                                      </p:to>
                                    </p:set>
                                    <p:animEffect transition="in" filter="randombar(horizontal)">
                                      <p:cBhvr>
                                        <p:cTn id="29"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Main Roles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2" name="Picture 11">
            <a:extLst>
              <a:ext uri="{FF2B5EF4-FFF2-40B4-BE49-F238E27FC236}">
                <a16:creationId xmlns:a16="http://schemas.microsoft.com/office/drawing/2014/main" xmlns="" id="{15CE2BE4-2EA8-AAB3-01F2-298F5A2F2773}"/>
              </a:ext>
            </a:extLst>
          </p:cNvPr>
          <p:cNvPicPr>
            <a:picLocks noChangeAspect="1"/>
          </p:cNvPicPr>
          <p:nvPr/>
        </p:nvPicPr>
        <p:blipFill>
          <a:blip r:embed="rId3"/>
          <a:stretch>
            <a:fillRect/>
          </a:stretch>
        </p:blipFill>
        <p:spPr>
          <a:xfrm>
            <a:off x="720541" y="2101097"/>
            <a:ext cx="11737793" cy="2434227"/>
          </a:xfrm>
          <a:prstGeom prst="rect">
            <a:avLst/>
          </a:prstGeom>
        </p:spPr>
      </p:pic>
      <p:sp>
        <p:nvSpPr>
          <p:cNvPr id="17" name="Rectangle 16">
            <a:extLst>
              <a:ext uri="{FF2B5EF4-FFF2-40B4-BE49-F238E27FC236}">
                <a16:creationId xmlns:a16="http://schemas.microsoft.com/office/drawing/2014/main" xmlns="" id="{EC27F09C-5C72-43A6-E99D-24F83649095E}"/>
              </a:ext>
            </a:extLst>
          </p:cNvPr>
          <p:cNvSpPr/>
          <p:nvPr/>
        </p:nvSpPr>
        <p:spPr>
          <a:xfrm>
            <a:off x="546158" y="4722039"/>
            <a:ext cx="2635300" cy="954107"/>
          </a:xfrm>
          <a:prstGeom prst="rect">
            <a:avLst/>
          </a:prstGeom>
        </p:spPr>
        <p:txBody>
          <a:bodyPr wrap="square">
            <a:spAutoFit/>
          </a:bodyPr>
          <a:lstStyle/>
          <a:p>
            <a:pPr lvl="0"/>
            <a:r>
              <a:rPr lang="en-GB" sz="2800" b="1" dirty="0">
                <a:latin typeface="MV Boli" panose="02000500030200090000" pitchFamily="2" charset="0"/>
                <a:cs typeface="MV Boli" panose="02000500030200090000" pitchFamily="2" charset="0"/>
              </a:rPr>
              <a:t>Functional Departments</a:t>
            </a:r>
          </a:p>
        </p:txBody>
      </p:sp>
      <p:sp>
        <p:nvSpPr>
          <p:cNvPr id="18" name="Rectangle 17">
            <a:extLst>
              <a:ext uri="{FF2B5EF4-FFF2-40B4-BE49-F238E27FC236}">
                <a16:creationId xmlns:a16="http://schemas.microsoft.com/office/drawing/2014/main" xmlns="" id="{813B1235-979D-F90C-ACC2-5E96D6E00B59}"/>
              </a:ext>
            </a:extLst>
          </p:cNvPr>
          <p:cNvSpPr/>
          <p:nvPr/>
        </p:nvSpPr>
        <p:spPr>
          <a:xfrm>
            <a:off x="3474830" y="4603898"/>
            <a:ext cx="7858539" cy="1477328"/>
          </a:xfrm>
          <a:prstGeom prst="rect">
            <a:avLst/>
          </a:prstGeom>
        </p:spPr>
        <p:txBody>
          <a:bodyPr wrap="square">
            <a:spAutoFit/>
          </a:bodyPr>
          <a:lstStyle/>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Agree on the key stage deliverables.</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Complete the assigned stage deliverables.</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latin typeface="MV Boli" panose="02000500030200090000" pitchFamily="2" charset="0"/>
                <a:cs typeface="MV Boli" panose="02000500030200090000" pitchFamily="2" charset="0"/>
              </a:rPr>
              <a:t>Support the Gate Committee by resolving any deliverable deficiencies.</a:t>
            </a:r>
          </a:p>
        </p:txBody>
      </p:sp>
    </p:spTree>
    <p:extLst>
      <p:ext uri="{BB962C8B-B14F-4D97-AF65-F5344CB8AC3E}">
        <p14:creationId xmlns:p14="http://schemas.microsoft.com/office/powerpoint/2010/main" val="1830131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8">
                                            <p:txEl>
                                              <p:pRg st="0" end="0"/>
                                            </p:txEl>
                                          </p:spTgt>
                                        </p:tgtEl>
                                        <p:attrNameLst>
                                          <p:attrName>style.visibility</p:attrName>
                                        </p:attrNameLst>
                                      </p:cBhvr>
                                      <p:to>
                                        <p:strVal val="visible"/>
                                      </p:to>
                                    </p:set>
                                    <p:animEffect transition="in" filter="randombar(horizontal)">
                                      <p:cBhvr>
                                        <p:cTn id="14" dur="500"/>
                                        <p:tgtEl>
                                          <p:spTgt spid="18">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8">
                                            <p:txEl>
                                              <p:pRg st="1" end="1"/>
                                            </p:txEl>
                                          </p:spTgt>
                                        </p:tgtEl>
                                        <p:attrNameLst>
                                          <p:attrName>style.visibility</p:attrName>
                                        </p:attrNameLst>
                                      </p:cBhvr>
                                      <p:to>
                                        <p:strVal val="visible"/>
                                      </p:to>
                                    </p:set>
                                    <p:animEffect transition="in" filter="randombar(horizontal)">
                                      <p:cBhvr>
                                        <p:cTn id="19" dur="500"/>
                                        <p:tgtEl>
                                          <p:spTgt spid="18">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8">
                                            <p:txEl>
                                              <p:pRg st="2" end="2"/>
                                            </p:txEl>
                                          </p:spTgt>
                                        </p:tgtEl>
                                        <p:attrNameLst>
                                          <p:attrName>style.visibility</p:attrName>
                                        </p:attrNameLst>
                                      </p:cBhvr>
                                      <p:to>
                                        <p:strVal val="visible"/>
                                      </p:to>
                                    </p:set>
                                    <p:animEffect transition="in" filter="randombar(horizontal)">
                                      <p:cBhvr>
                                        <p:cTn id="24" dur="500"/>
                                        <p:tgtEl>
                                          <p:spTgt spid="1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Process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6" name="Rectangle 15"/>
          <p:cNvSpPr/>
          <p:nvPr/>
        </p:nvSpPr>
        <p:spPr>
          <a:xfrm>
            <a:off x="872358" y="2492019"/>
            <a:ext cx="10565364" cy="2554545"/>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stage-gate process was created because the traditional organizational structure was designed primarily for top-down, centralized management, control, and communications, all of which were no longer practical for organizations that use project management and horizontal work flow. </a:t>
            </a:r>
          </a:p>
        </p:txBody>
      </p:sp>
    </p:spTree>
    <p:extLst>
      <p:ext uri="{BB962C8B-B14F-4D97-AF65-F5344CB8AC3E}">
        <p14:creationId xmlns:p14="http://schemas.microsoft.com/office/powerpoint/2010/main" val="3878121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Process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927014" y="2055222"/>
            <a:ext cx="10337971" cy="400109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stage-gate process eventually evolved into life-cycle phases. Just as the words imply, the process is composed of stages and gates.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Stages are groups of activities that can be performed either in series or parallel based upon the magnitude of the risks the project team can endure.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stages are managed by cross-functional teams.</a:t>
            </a:r>
          </a:p>
        </p:txBody>
      </p:sp>
    </p:spTree>
    <p:extLst>
      <p:ext uri="{BB962C8B-B14F-4D97-AF65-F5344CB8AC3E}">
        <p14:creationId xmlns:p14="http://schemas.microsoft.com/office/powerpoint/2010/main" val="3444850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Process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872358" y="1979804"/>
            <a:ext cx="10565364" cy="400109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gates are structured decision points at the end of each stage.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Good project management processes usually have no more than six gates.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With more than six gates, the project team focuses too much attention on preparing for the gate reviews rather than on the actual management of the project. </a:t>
            </a:r>
          </a:p>
        </p:txBody>
      </p:sp>
    </p:spTree>
    <p:extLst>
      <p:ext uri="{BB962C8B-B14F-4D97-AF65-F5344CB8AC3E}">
        <p14:creationId xmlns:p14="http://schemas.microsoft.com/office/powerpoint/2010/main" val="2307857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Process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972548" y="1979804"/>
            <a:ext cx="10465174" cy="400109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Project management is used to manage the stages between the gates, and can shorten the time between the gates.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This is a critical success factor if the stage-gate process is to be used for the development and launch of new products.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 good corporate methodology for project management will provide checklists, forms, and guidelines to make sure that critical steps are not omitted. </a:t>
            </a:r>
          </a:p>
        </p:txBody>
      </p:sp>
    </p:spTree>
    <p:extLst>
      <p:ext uri="{BB962C8B-B14F-4D97-AF65-F5344CB8AC3E}">
        <p14:creationId xmlns:p14="http://schemas.microsoft.com/office/powerpoint/2010/main" val="173126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52431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Projects Life Cycle</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Main Roles</a:t>
            </a:r>
          </a:p>
          <a:p>
            <a:pPr marL="571500" lvl="0" indent="-571500">
              <a:buFont typeface="Wingdings" panose="05000000000000000000" pitchFamily="2" charset="2"/>
              <a:buChar char="Ø"/>
              <a:defRPr/>
            </a:pPr>
            <a:r>
              <a:rPr lang="en-US" sz="3200" dirty="0">
                <a:solidFill>
                  <a:schemeClr val="tx1">
                    <a:lumMod val="65000"/>
                    <a:lumOff val="35000"/>
                  </a:schemeClr>
                </a:solidFill>
              </a:rPr>
              <a:t>The Stage-Gate Checklists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Gatekeepers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Most Common Decisions </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Major Benefits of the Stage-Gate</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Pitfalls That May Disrupt the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chemeClr val="bg1">
                  <a:lumMod val="65000"/>
                </a:schemeClr>
              </a:solidFill>
              <a:latin typeface="Calibri" panose="020F0502020204030204"/>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412183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Checklists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935667" y="2031993"/>
            <a:ext cx="10320666" cy="403187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Checklists for gate reviews are critical. Without these checklists, project managers can waste hours preparing gate review reports. Good checklists focus on answering these questions: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Where are we today (i.e., time and cost)?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Where will we end up (i.e., time and cost)?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What are the present and future risks?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What assistance is needed from management?</a:t>
            </a:r>
          </a:p>
        </p:txBody>
      </p:sp>
    </p:spTree>
    <p:extLst>
      <p:ext uri="{BB962C8B-B14F-4D97-AF65-F5344CB8AC3E}">
        <p14:creationId xmlns:p14="http://schemas.microsoft.com/office/powerpoint/2010/main" val="2909229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52431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Projects Life Cycle</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Main Roles</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Checklists</a:t>
            </a:r>
          </a:p>
          <a:p>
            <a:pPr marL="571500" indent="-571500">
              <a:buFont typeface="Wingdings" panose="05000000000000000000" pitchFamily="2" charset="2"/>
              <a:buChar char="Ø"/>
              <a:defRPr/>
            </a:pPr>
            <a:r>
              <a:rPr lang="en-US" sz="3200" dirty="0">
                <a:solidFill>
                  <a:schemeClr val="tx1">
                    <a:lumMod val="65000"/>
                    <a:lumOff val="35000"/>
                  </a:schemeClr>
                </a:solidFill>
              </a:rPr>
              <a:t>Gatekeepers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Most Common Decisions </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Major Benefits of the Stage-Gate</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Pitfalls That May Disrupt the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chemeClr val="bg1">
                  <a:lumMod val="65000"/>
                </a:schemeClr>
              </a:solidFill>
              <a:latin typeface="Calibri" panose="020F0502020204030204"/>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7963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Gatekeepers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1153149" y="2322712"/>
            <a:ext cx="9805511" cy="327782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Project managers are never allowed to function as their own gatekeepers.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gatekeepers are either individuals (i.e., sponsors) or groups of individuals designated by senior management and empowered to enforce the structured decision-making process. </a:t>
            </a:r>
          </a:p>
        </p:txBody>
      </p:sp>
    </p:spTree>
    <p:extLst>
      <p:ext uri="{BB962C8B-B14F-4D97-AF65-F5344CB8AC3E}">
        <p14:creationId xmlns:p14="http://schemas.microsoft.com/office/powerpoint/2010/main" val="4246605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Gatekeepers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800439" y="2387447"/>
            <a:ext cx="10591122" cy="278537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gatekeepers are authorized to evaluate the performance to date against predetermined criteria and to provide the project team with additional business and technical information.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Gatekeepers must be willing to make decisions</a:t>
            </a:r>
          </a:p>
        </p:txBody>
      </p:sp>
    </p:spTree>
    <p:extLst>
      <p:ext uri="{BB962C8B-B14F-4D97-AF65-F5344CB8AC3E}">
        <p14:creationId xmlns:p14="http://schemas.microsoft.com/office/powerpoint/2010/main" val="2556251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52431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Projects Life Cycle</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Main Roles</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Checklists</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Gatekeepers</a:t>
            </a:r>
          </a:p>
          <a:p>
            <a:pPr marL="571500" lvl="0" indent="-571500">
              <a:buFont typeface="Wingdings" panose="05000000000000000000" pitchFamily="2" charset="2"/>
              <a:buChar char="Ø"/>
              <a:defRPr/>
            </a:pPr>
            <a:r>
              <a:rPr lang="en-US" sz="3200" dirty="0">
                <a:solidFill>
                  <a:schemeClr val="tx1">
                    <a:lumMod val="65000"/>
                    <a:lumOff val="35000"/>
                  </a:schemeClr>
                </a:solidFill>
              </a:rPr>
              <a:t>The Stage-Gate Most Common Decisions </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Major Benefits of the Stage-Gate</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Pitfalls That May Disrupt the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chemeClr val="bg1">
                  <a:lumMod val="65000"/>
                </a:schemeClr>
              </a:solidFill>
              <a:latin typeface="Calibri" panose="020F0502020204030204"/>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6196847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Most Common Decisions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942308" y="2295656"/>
            <a:ext cx="10320666" cy="317009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four most common decisions are:</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Proceed to the next gate based upon the original objectives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 Proceed to the next gate based upon revised objectives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Delay making a gate decision until further information is obtained </a:t>
            </a:r>
            <a:endPar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smtClean="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Cancel the project</a:t>
            </a:r>
          </a:p>
        </p:txBody>
      </p:sp>
    </p:spTree>
    <p:extLst>
      <p:ext uri="{BB962C8B-B14F-4D97-AF65-F5344CB8AC3E}">
        <p14:creationId xmlns:p14="http://schemas.microsoft.com/office/powerpoint/2010/main" val="37262790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Stage-Gate Most Common Decisions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689640" y="2635729"/>
            <a:ext cx="10465174" cy="255454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Sponsors must also have the courage to terminate a project. The purpose of the gates is not only to obtain authorization to proceed, but to identify failure early enough so that resources will not be wasted but will be assigned to more promising activities. </a:t>
            </a:r>
          </a:p>
        </p:txBody>
      </p:sp>
    </p:spTree>
    <p:extLst>
      <p:ext uri="{BB962C8B-B14F-4D97-AF65-F5344CB8AC3E}">
        <p14:creationId xmlns:p14="http://schemas.microsoft.com/office/powerpoint/2010/main" val="1855748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52431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Projects Life Cycle</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Main Roles</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Checklists</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Gatekeepers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Most Common Decisions </a:t>
            </a:r>
          </a:p>
          <a:p>
            <a:pPr marL="571500" indent="-571500">
              <a:buFont typeface="Wingdings" panose="05000000000000000000" pitchFamily="2" charset="2"/>
              <a:buChar char="Ø"/>
              <a:defRPr/>
            </a:pPr>
            <a:r>
              <a:rPr lang="en-US" sz="3200" dirty="0">
                <a:solidFill>
                  <a:schemeClr val="tx1">
                    <a:lumMod val="65000"/>
                    <a:lumOff val="35000"/>
                  </a:schemeClr>
                </a:solidFill>
              </a:rPr>
              <a:t>The Major Benefits of the Stage-Gate</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Pitfalls That May Disrupt the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chemeClr val="bg1">
                  <a:lumMod val="65000"/>
                </a:schemeClr>
              </a:solidFill>
              <a:latin typeface="Calibri" panose="020F0502020204030204"/>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859829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Major Benefits of the Stage-Gate: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942308" y="2820747"/>
            <a:ext cx="10331696" cy="252376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Providing structure to project management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Providing possible standardization in planning, scheduling, and control (i.e., forms, checklists, and guidelines)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Allowing for a structured decision-making process</a:t>
            </a:r>
          </a:p>
        </p:txBody>
      </p:sp>
    </p:spTree>
    <p:extLst>
      <p:ext uri="{BB962C8B-B14F-4D97-AF65-F5344CB8AC3E}">
        <p14:creationId xmlns:p14="http://schemas.microsoft.com/office/powerpoint/2010/main" val="692582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52431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Projects Life Cycle</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Main Roles</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Checklists</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Gatekeepers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Most Common Decisions </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Major Benefits of the Stage-Gate</a:t>
            </a:r>
          </a:p>
          <a:p>
            <a:pPr marL="571500" lvl="0" indent="-571500">
              <a:buFont typeface="Wingdings" panose="05000000000000000000" pitchFamily="2" charset="2"/>
              <a:buChar char="Ø"/>
              <a:defRPr/>
            </a:pPr>
            <a:r>
              <a:rPr lang="en-US" sz="3200" dirty="0">
                <a:solidFill>
                  <a:schemeClr val="tx1">
                    <a:lumMod val="65000"/>
                    <a:lumOff val="35000"/>
                  </a:schemeClr>
                </a:solidFill>
              </a:rPr>
              <a:t>Pitfalls That May Disrupt the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chemeClr val="bg1">
                  <a:lumMod val="65000"/>
                </a:schemeClr>
              </a:solidFill>
              <a:latin typeface="Calibri" panose="020F0502020204030204"/>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0682275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Pitfalls That May Disrupt the Process: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808965" y="2257252"/>
            <a:ext cx="10574070" cy="373948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Assigning gatekeepers and not empowering them to make decisions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Assigning gatekeepers who are afraid to terminate a project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Denying the project team access to critical information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Allowing the project team to focus more on the gates than on the stages</a:t>
            </a:r>
          </a:p>
        </p:txBody>
      </p:sp>
    </p:spTree>
    <p:extLst>
      <p:ext uri="{BB962C8B-B14F-4D97-AF65-F5344CB8AC3E}">
        <p14:creationId xmlns:p14="http://schemas.microsoft.com/office/powerpoint/2010/main" val="2888561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52431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Projects Life Cycle</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Process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Main Roles</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Checklists</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Gatekeepers</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The Stage-Gate Most Common Decisions </a:t>
            </a:r>
          </a:p>
          <a:p>
            <a:pPr marL="571500" indent="-571500">
              <a:buFont typeface="Wingdings" panose="05000000000000000000" pitchFamily="2" charset="2"/>
              <a:buChar char="Ø"/>
              <a:defRPr/>
            </a:pPr>
            <a:r>
              <a:rPr lang="en-US" sz="2800" dirty="0">
                <a:solidFill>
                  <a:schemeClr val="bg1">
                    <a:lumMod val="65000"/>
                  </a:schemeClr>
                </a:solidFill>
                <a:latin typeface="Calibri" panose="020F0502020204030204"/>
              </a:rPr>
              <a:t>The Major Benefits of the Stage-Gate</a:t>
            </a:r>
          </a:p>
          <a:p>
            <a:pPr marL="571500" lvl="0" indent="-571500">
              <a:buFont typeface="Wingdings" panose="05000000000000000000" pitchFamily="2" charset="2"/>
              <a:buChar char="Ø"/>
              <a:defRPr/>
            </a:pPr>
            <a:r>
              <a:rPr lang="en-US" sz="2800" dirty="0">
                <a:solidFill>
                  <a:schemeClr val="bg1">
                    <a:lumMod val="65000"/>
                  </a:schemeClr>
                </a:solidFill>
                <a:latin typeface="Calibri" panose="020F0502020204030204"/>
              </a:rPr>
              <a:t>Pitfalls That May Disrupt the Process</a:t>
            </a:r>
          </a:p>
          <a:p>
            <a:pPr marL="571500" indent="-571500">
              <a:buFont typeface="Wingdings" panose="05000000000000000000" pitchFamily="2" charset="2"/>
              <a:buChar char="Ø"/>
              <a:defRPr/>
            </a:pPr>
            <a:r>
              <a:rPr lang="en-US" sz="3200" dirty="0">
                <a:solidFill>
                  <a:schemeClr val="tx1">
                    <a:lumMod val="65000"/>
                    <a:lumOff val="35000"/>
                  </a:schemeClr>
                </a:solidFill>
              </a:rPr>
              <a:t>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schemeClr val="bg1">
                  <a:lumMod val="65000"/>
                </a:schemeClr>
              </a:solidFill>
              <a:latin typeface="Calibri" panose="020F0502020204030204"/>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614205" y="593042"/>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0481300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Vs life-cycle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942308" y="1993528"/>
            <a:ext cx="10248823" cy="377026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stage-gate process appears to have been replaced by life-cycle phases. Although there is some truth in this, the stage-gate process is making a comeback.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Since the stage-gate process focuses on decision-making more than life-cycle phases, the stage gate process is being used as an internal, decision-making tool within each of the lifecycle phases. </a:t>
            </a:r>
          </a:p>
        </p:txBody>
      </p:sp>
    </p:spTree>
    <p:extLst>
      <p:ext uri="{BB962C8B-B14F-4D97-AF65-F5344CB8AC3E}">
        <p14:creationId xmlns:p14="http://schemas.microsoft.com/office/powerpoint/2010/main" val="4167205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Vs life-cycle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899374" y="2141974"/>
            <a:ext cx="10393251" cy="377026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 advantage is that, while life-cycle phases are the same for every project, the stage-gate process can be custom-designed for each project to facilitate decision making and risk management.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 stage-gate process is now an integral part of project management, whereas previously it was used primarily for new product development efforts.</a:t>
            </a:r>
          </a:p>
        </p:txBody>
      </p:sp>
    </p:spTree>
    <p:extLst>
      <p:ext uri="{BB962C8B-B14F-4D97-AF65-F5344CB8AC3E}">
        <p14:creationId xmlns:p14="http://schemas.microsoft.com/office/powerpoint/2010/main" val="4177536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Stage-Gate Vs life-cycle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840499" y="2492019"/>
            <a:ext cx="10283817" cy="229293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Every program, project, or product has certain phases of development known as life-cycle phases.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 clear understanding of these phases permits managers and executives to better control resources to achieve goals. </a:t>
            </a:r>
          </a:p>
        </p:txBody>
      </p:sp>
    </p:spTree>
    <p:extLst>
      <p:ext uri="{BB962C8B-B14F-4D97-AF65-F5344CB8AC3E}">
        <p14:creationId xmlns:p14="http://schemas.microsoft.com/office/powerpoint/2010/main" val="4225975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3991915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46507246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00CD2E2-76E7-4860-85C4-2B1AF78C6E4D}"/>
</file>

<file path=customXml/itemProps2.xml><?xml version="1.0" encoding="utf-8"?>
<ds:datastoreItem xmlns:ds="http://schemas.openxmlformats.org/officeDocument/2006/customXml" ds:itemID="{2A252BBD-F8A0-4F4C-B32C-1457395EF113}"/>
</file>

<file path=customXml/itemProps3.xml><?xml version="1.0" encoding="utf-8"?>
<ds:datastoreItem xmlns:ds="http://schemas.openxmlformats.org/officeDocument/2006/customXml" ds:itemID="{189BC84D-B309-4570-8BB7-8B05C27BF9CD}"/>
</file>

<file path=docProps/app.xml><?xml version="1.0" encoding="utf-8"?>
<Properties xmlns="http://schemas.openxmlformats.org/officeDocument/2006/extended-properties" xmlns:vt="http://schemas.openxmlformats.org/officeDocument/2006/docPropsVTypes">
  <Template/>
  <TotalTime>3647</TotalTime>
  <Words>1485</Words>
  <Application>Microsoft Office PowerPoint</Application>
  <PresentationFormat>Widescreen</PresentationFormat>
  <Paragraphs>282</Paragraphs>
  <Slides>35</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35</vt:i4>
      </vt:variant>
    </vt:vector>
  </HeadingPairs>
  <TitlesOfParts>
    <vt:vector size="46" baseType="lpstr">
      <vt:lpstr>Alexandria</vt:lpstr>
      <vt:lpstr>Arial</vt:lpstr>
      <vt:lpstr>Calibri</vt:lpstr>
      <vt:lpstr>Calibri Light</vt:lpstr>
      <vt:lpstr>Century Gothic</vt:lpstr>
      <vt:lpstr>MV Boli</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313</cp:revision>
  <dcterms:created xsi:type="dcterms:W3CDTF">2021-08-03T13:03:26Z</dcterms:created>
  <dcterms:modified xsi:type="dcterms:W3CDTF">2024-09-30T10:50:11Z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