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</p:sldIdLst>
  <p:sldSz cy="6858000" cx="12192000"/>
  <p:notesSz cx="6858000" cy="9144000"/>
  <p:embeddedFontLst>
    <p:embeddedFont>
      <p:font typeface="Cairo"/>
      <p:regular r:id="rId13"/>
      <p:bold r:id="rId14"/>
    </p:embeddedFont>
    <p:embeddedFont>
      <p:font typeface="Tajawal"/>
      <p:regular r:id="rId15"/>
      <p:bold r:id="rId1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CEC3E475-F152-4953-B1C2-F4E2CC2EDAA2}">
  <a:tblStyle styleId="{CEC3E475-F152-4953-B1C2-F4E2CC2EDAA2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8ECF4"/>
          </a:solidFill>
        </a:fill>
      </a:tcStyle>
    </a:wholeTbl>
    <a:band1H>
      <a:tcTxStyle/>
      <a:tcStyle>
        <a:fill>
          <a:solidFill>
            <a:srgbClr val="CFD7E7"/>
          </a:solidFill>
        </a:fill>
      </a:tcStyle>
    </a:band1H>
    <a:band2H>
      <a:tcTxStyle/>
    </a:band2H>
    <a:band1V>
      <a:tcTxStyle/>
      <a:tcStyle>
        <a:fill>
          <a:solidFill>
            <a:srgbClr val="CFD7E7"/>
          </a:solidFill>
        </a:fill>
      </a:tcStyle>
    </a:band1V>
    <a:band2V>
      <a:tcTxStyle/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font" Target="fonts/Cairo-regular.fntdata"/><Relationship Id="rId12" Type="http://schemas.openxmlformats.org/officeDocument/2006/relationships/slide" Target="slides/slide6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15" Type="http://schemas.openxmlformats.org/officeDocument/2006/relationships/font" Target="fonts/Tajawal-regular.fntdata"/><Relationship Id="rId14" Type="http://schemas.openxmlformats.org/officeDocument/2006/relationships/font" Target="fonts/Cairo-bold.fntdata"/><Relationship Id="rId16" Type="http://schemas.openxmlformats.org/officeDocument/2006/relationships/font" Target="fonts/Tajawal-bold.fnt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" name="Google Shape;114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" name="Google Shape;149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2" name="Google Shape;172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3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5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6" name="Google Shape;36;p6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7" name="Google Shape;37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7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4" name="Google Shape;44;p7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7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6" name="Google Shape;46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10" Type="http://schemas.openxmlformats.org/officeDocument/2006/relationships/image" Target="../media/image11.png"/><Relationship Id="rId9" Type="http://schemas.openxmlformats.org/officeDocument/2006/relationships/image" Target="../media/image26.png"/><Relationship Id="rId5" Type="http://schemas.openxmlformats.org/officeDocument/2006/relationships/image" Target="../media/image8.png"/><Relationship Id="rId6" Type="http://schemas.openxmlformats.org/officeDocument/2006/relationships/image" Target="../media/image2.png"/><Relationship Id="rId7" Type="http://schemas.openxmlformats.org/officeDocument/2006/relationships/image" Target="../media/image1.png"/><Relationship Id="rId8" Type="http://schemas.openxmlformats.org/officeDocument/2006/relationships/image" Target="../media/image6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9.png"/><Relationship Id="rId4" Type="http://schemas.openxmlformats.org/officeDocument/2006/relationships/image" Target="../media/image7.jpg"/><Relationship Id="rId9" Type="http://schemas.openxmlformats.org/officeDocument/2006/relationships/image" Target="../media/image21.png"/><Relationship Id="rId5" Type="http://schemas.openxmlformats.org/officeDocument/2006/relationships/image" Target="../media/image2.png"/><Relationship Id="rId6" Type="http://schemas.openxmlformats.org/officeDocument/2006/relationships/image" Target="../media/image4.png"/><Relationship Id="rId7" Type="http://schemas.openxmlformats.org/officeDocument/2006/relationships/image" Target="../media/image3.png"/><Relationship Id="rId8" Type="http://schemas.openxmlformats.org/officeDocument/2006/relationships/image" Target="../media/image5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9.png"/><Relationship Id="rId4" Type="http://schemas.openxmlformats.org/officeDocument/2006/relationships/image" Target="../media/image40.jpg"/><Relationship Id="rId9" Type="http://schemas.openxmlformats.org/officeDocument/2006/relationships/image" Target="../media/image15.png"/><Relationship Id="rId5" Type="http://schemas.openxmlformats.org/officeDocument/2006/relationships/image" Target="../media/image2.png"/><Relationship Id="rId6" Type="http://schemas.openxmlformats.org/officeDocument/2006/relationships/image" Target="../media/image19.png"/><Relationship Id="rId7" Type="http://schemas.openxmlformats.org/officeDocument/2006/relationships/image" Target="../media/image18.png"/><Relationship Id="rId8" Type="http://schemas.openxmlformats.org/officeDocument/2006/relationships/image" Target="../media/image1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9.png"/><Relationship Id="rId4" Type="http://schemas.openxmlformats.org/officeDocument/2006/relationships/image" Target="../media/image12.png"/><Relationship Id="rId11" Type="http://schemas.openxmlformats.org/officeDocument/2006/relationships/image" Target="../media/image14.png"/><Relationship Id="rId10" Type="http://schemas.openxmlformats.org/officeDocument/2006/relationships/image" Target="../media/image24.png"/><Relationship Id="rId12" Type="http://schemas.openxmlformats.org/officeDocument/2006/relationships/image" Target="../media/image22.png"/><Relationship Id="rId9" Type="http://schemas.openxmlformats.org/officeDocument/2006/relationships/image" Target="../media/image25.png"/><Relationship Id="rId5" Type="http://schemas.openxmlformats.org/officeDocument/2006/relationships/image" Target="../media/image2.png"/><Relationship Id="rId6" Type="http://schemas.openxmlformats.org/officeDocument/2006/relationships/image" Target="../media/image28.png"/><Relationship Id="rId7" Type="http://schemas.openxmlformats.org/officeDocument/2006/relationships/image" Target="../media/image17.png"/><Relationship Id="rId8" Type="http://schemas.openxmlformats.org/officeDocument/2006/relationships/image" Target="../media/image27.png"/></Relationships>
</file>

<file path=ppt/slides/_rels/slide5.xml.rels><?xml version="1.0" encoding="UTF-8" standalone="yes"?><Relationships xmlns="http://schemas.openxmlformats.org/package/2006/relationships"><Relationship Id="rId11" Type="http://schemas.openxmlformats.org/officeDocument/2006/relationships/image" Target="../media/image30.png"/><Relationship Id="rId10" Type="http://schemas.openxmlformats.org/officeDocument/2006/relationships/image" Target="../media/image37.png"/><Relationship Id="rId13" Type="http://schemas.openxmlformats.org/officeDocument/2006/relationships/image" Target="../media/image34.png"/><Relationship Id="rId1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9.png"/><Relationship Id="rId4" Type="http://schemas.openxmlformats.org/officeDocument/2006/relationships/image" Target="../media/image20.png"/><Relationship Id="rId9" Type="http://schemas.openxmlformats.org/officeDocument/2006/relationships/image" Target="../media/image39.png"/><Relationship Id="rId5" Type="http://schemas.openxmlformats.org/officeDocument/2006/relationships/image" Target="../media/image2.png"/><Relationship Id="rId6" Type="http://schemas.openxmlformats.org/officeDocument/2006/relationships/image" Target="../media/image16.png"/><Relationship Id="rId7" Type="http://schemas.openxmlformats.org/officeDocument/2006/relationships/image" Target="../media/image23.png"/><Relationship Id="rId8" Type="http://schemas.openxmlformats.org/officeDocument/2006/relationships/hyperlink" Target="https://www.youtube.com/watch?v=EX5Vzp0G6JA" TargetMode="External"/></Relationships>
</file>

<file path=ppt/slides/_rels/slide6.xml.rels><?xml version="1.0" encoding="UTF-8" standalone="yes"?><Relationships xmlns="http://schemas.openxmlformats.org/package/2006/relationships"><Relationship Id="rId10" Type="http://schemas.openxmlformats.org/officeDocument/2006/relationships/image" Target="../media/image38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png"/><Relationship Id="rId4" Type="http://schemas.openxmlformats.org/officeDocument/2006/relationships/image" Target="../media/image29.png"/><Relationship Id="rId9" Type="http://schemas.openxmlformats.org/officeDocument/2006/relationships/image" Target="../media/image33.png"/><Relationship Id="rId5" Type="http://schemas.openxmlformats.org/officeDocument/2006/relationships/image" Target="../media/image31.png"/><Relationship Id="rId6" Type="http://schemas.openxmlformats.org/officeDocument/2006/relationships/image" Target="../media/image35.png"/><Relationship Id="rId7" Type="http://schemas.openxmlformats.org/officeDocument/2006/relationships/image" Target="../media/image2.png"/><Relationship Id="rId8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84" name="Google Shape;84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85" name="Google Shape;85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67237" y="1134516"/>
            <a:ext cx="3057525" cy="3619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86" name="Google Shape;86;p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000375" y="3713708"/>
            <a:ext cx="6191250" cy="20097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87" name="Google Shape;87;p1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0" y="0"/>
            <a:ext cx="12192000" cy="57150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13"/>
          <p:cNvSpPr txBox="1"/>
          <p:nvPr/>
        </p:nvSpPr>
        <p:spPr>
          <a:xfrm>
            <a:off x="3210639" y="1734591"/>
            <a:ext cx="5770800" cy="111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1" algn="r">
              <a:lnSpc>
                <a:spcPct val="11996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300" u="none" cap="none" strike="noStrike">
                <a:solidFill>
                  <a:srgbClr val="002B66"/>
                </a:solidFill>
                <a:latin typeface="Cairo"/>
                <a:ea typeface="Cairo"/>
                <a:cs typeface="Cairo"/>
                <a:sym typeface="Cairo"/>
              </a:rPr>
              <a:t>تطبيق المزيج التسويقي (4Ps)</a:t>
            </a:r>
            <a:br>
              <a:rPr b="0" i="0" lang="en-US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3300" u="none" cap="none" strike="noStrike">
                <a:solidFill>
                  <a:srgbClr val="002B66"/>
                </a:solidFill>
                <a:latin typeface="Cairo"/>
                <a:ea typeface="Cairo"/>
                <a:cs typeface="Cairo"/>
                <a:sym typeface="Cairo"/>
              </a:rPr>
              <a:t> على شركة بيبسي (PepsiCo)</a:t>
            </a:r>
            <a:endParaRPr/>
          </a:p>
        </p:txBody>
      </p:sp>
      <p:pic>
        <p:nvPicPr>
          <p:cNvPr descr="image.png" id="89" name="Google Shape;89;p13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377550" y="1239291"/>
            <a:ext cx="195262" cy="1524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90" name="Google Shape;90;p13"/>
          <p:cNvGraphicFramePr/>
          <p:nvPr/>
        </p:nvGraphicFramePr>
        <p:xfrm>
          <a:off x="3267075" y="3904208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{CEC3E475-F152-4953-B1C2-F4E2CC2EDAA2}</a:tableStyleId>
              </a:tblPr>
              <a:tblGrid>
                <a:gridCol w="3328550"/>
                <a:gridCol w="2281675"/>
              </a:tblGrid>
              <a:tr h="542925">
                <a:tc>
                  <a:txBody>
                    <a:bodyPr/>
                    <a:lstStyle/>
                    <a:p>
                      <a:pPr indent="0" lvl="0" marL="0" marR="0" rtl="1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>
                          <a:latin typeface="Tajawal"/>
                          <a:ea typeface="Tajawal"/>
                          <a:cs typeface="Tajawal"/>
                          <a:sym typeface="Tajawal"/>
                        </a:rPr>
                        <a:t>محمد عارف بامقابل</a:t>
                      </a:r>
                      <a:endParaRPr>
                        <a:latin typeface="Tajawal"/>
                        <a:ea typeface="Tajawal"/>
                        <a:cs typeface="Tajawal"/>
                        <a:sym typeface="Tajawal"/>
                      </a:endParaRPr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1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50">
                          <a:solidFill>
                            <a:srgbClr val="002B66"/>
                          </a:solidFill>
                          <a:latin typeface="Tajawal"/>
                          <a:ea typeface="Tajawal"/>
                          <a:cs typeface="Tajawal"/>
                          <a:sym typeface="Tajawal"/>
                        </a:rPr>
                        <a:t>اسم الطالب:</a:t>
                      </a:r>
                      <a:endParaRPr b="0" sz="1350">
                        <a:solidFill>
                          <a:srgbClr val="1E293B"/>
                        </a:solidFill>
                        <a:latin typeface="Tajawal"/>
                        <a:ea typeface="Tajawal"/>
                        <a:cs typeface="Tajawal"/>
                        <a:sym typeface="Tajawal"/>
                      </a:endParaRPr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42925">
                <a:tc>
                  <a:txBody>
                    <a:bodyPr/>
                    <a:lstStyle/>
                    <a:p>
                      <a:pPr indent="0" lvl="0" marL="0" marR="0" rtl="1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>
                          <a:solidFill>
                            <a:schemeClr val="dk2"/>
                          </a:solidFill>
                          <a:latin typeface="Tajawal"/>
                          <a:ea typeface="Tajawal"/>
                          <a:cs typeface="Tajawal"/>
                          <a:sym typeface="Tajawal"/>
                        </a:rPr>
                        <a:t>26000520</a:t>
                      </a:r>
                      <a:endParaRPr b="1">
                        <a:solidFill>
                          <a:schemeClr val="dk2"/>
                        </a:solidFill>
                        <a:latin typeface="Tajawal"/>
                        <a:ea typeface="Tajawal"/>
                        <a:cs typeface="Tajawal"/>
                        <a:sym typeface="Tajawal"/>
                      </a:endParaRPr>
                    </a:p>
                  </a:txBody>
                  <a:tcPr marT="25400" marB="25400" marR="63500" marL="3048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1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350">
                          <a:solidFill>
                            <a:srgbClr val="002B66"/>
                          </a:solidFill>
                          <a:latin typeface="Tajawal"/>
                          <a:ea typeface="Tajawal"/>
                          <a:cs typeface="Tajawal"/>
                          <a:sym typeface="Tajawal"/>
                        </a:rPr>
                        <a:t>   </a:t>
                      </a:r>
                      <a:r>
                        <a:rPr b="1" lang="en-US" sz="1350">
                          <a:solidFill>
                            <a:srgbClr val="002B66"/>
                          </a:solidFill>
                          <a:latin typeface="Tajawal"/>
                          <a:ea typeface="Tajawal"/>
                          <a:cs typeface="Tajawal"/>
                          <a:sym typeface="Tajawal"/>
                        </a:rPr>
                        <a:t>الرقم الجامعي:</a:t>
                      </a:r>
                      <a:endParaRPr sz="1350">
                        <a:solidFill>
                          <a:srgbClr val="1E293B"/>
                        </a:solidFill>
                        <a:latin typeface="Tajawal"/>
                        <a:ea typeface="Tajawal"/>
                        <a:cs typeface="Tajawal"/>
                        <a:sym typeface="Tajawal"/>
                      </a:endParaRPr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42925">
                <a:tc>
                  <a:txBody>
                    <a:bodyPr/>
                    <a:lstStyle/>
                    <a:p>
                      <a:pPr indent="0" lvl="0" marL="0" marR="0" rtl="1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>
                          <a:solidFill>
                            <a:schemeClr val="accent1"/>
                          </a:solidFill>
                          <a:latin typeface="Tajawal"/>
                          <a:ea typeface="Tajawal"/>
                          <a:cs typeface="Tajawal"/>
                          <a:sym typeface="Tajawal"/>
                        </a:rPr>
                        <a:t>د. معتز نبيل</a:t>
                      </a:r>
                      <a:endParaRPr b="1">
                        <a:solidFill>
                          <a:schemeClr val="accent1"/>
                        </a:solidFill>
                        <a:latin typeface="Tajawal"/>
                        <a:ea typeface="Tajawal"/>
                        <a:cs typeface="Tajawal"/>
                        <a:sym typeface="Tajawal"/>
                      </a:endParaRPr>
                    </a:p>
                  </a:txBody>
                  <a:tcPr marT="25400" marB="25400" marR="63500" marL="333375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1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350">
                          <a:solidFill>
                            <a:srgbClr val="002B66"/>
                          </a:solidFill>
                          <a:latin typeface="Tajawal"/>
                          <a:ea typeface="Tajawal"/>
                          <a:cs typeface="Tajawal"/>
                          <a:sym typeface="Tajawal"/>
                        </a:rPr>
                        <a:t>أستاذ المقرر:</a:t>
                      </a:r>
                      <a:endParaRPr sz="1350">
                        <a:solidFill>
                          <a:srgbClr val="1E293B"/>
                        </a:solidFill>
                        <a:latin typeface="Tajawal"/>
                        <a:ea typeface="Tajawal"/>
                        <a:cs typeface="Tajawal"/>
                        <a:sym typeface="Tajawal"/>
                      </a:endParaRPr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descr="image.png" id="91" name="Google Shape;91;p13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8467725" y="5210908"/>
            <a:ext cx="219075" cy="1714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92" name="Google Shape;92;p13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8482012" y="4632871"/>
            <a:ext cx="190500" cy="1714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93" name="Google Shape;93;p13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501075" y="4054858"/>
            <a:ext cx="152400" cy="1714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94" name="Google Shape;94;p13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8482012" y="4632871"/>
            <a:ext cx="190500" cy="1714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95" name="Google Shape;95;p13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8467713" y="5210908"/>
            <a:ext cx="219075" cy="171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100" name="Google Shape;100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14" title="250508-pepsi-ch-1009-8c9cb9.jpg"/>
          <p:cNvPicPr preferRelativeResize="0"/>
          <p:nvPr/>
        </p:nvPicPr>
        <p:blipFill rotWithShape="1">
          <a:blip r:embed="rId4">
            <a:alphaModFix/>
          </a:blip>
          <a:srcRect b="0" l="874" r="884" t="0"/>
          <a:stretch/>
        </p:blipFill>
        <p:spPr>
          <a:xfrm>
            <a:off x="571500" y="2105025"/>
            <a:ext cx="5334000" cy="36195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02" name="Google Shape;102;p1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0" y="0"/>
            <a:ext cx="12192000" cy="57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03" name="Google Shape;103;p1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1444288" y="529587"/>
            <a:ext cx="180975" cy="285750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4"/>
          <p:cNvSpPr txBox="1"/>
          <p:nvPr/>
        </p:nvSpPr>
        <p:spPr>
          <a:xfrm>
            <a:off x="6286500" y="2423219"/>
            <a:ext cx="5029200" cy="8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171450" spcFirstLastPara="1" rIns="0" wrap="square" tIns="0">
            <a:spAutoFit/>
          </a:bodyPr>
          <a:lstStyle/>
          <a:p>
            <a:pPr indent="0" lvl="0" marL="0" marR="0" rtl="1" algn="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350" u="none" cap="none" strike="noStrike">
                <a:solidFill>
                  <a:srgbClr val="002B66"/>
                </a:solidFill>
                <a:latin typeface="Tajawal"/>
                <a:ea typeface="Tajawal"/>
                <a:cs typeface="Tajawal"/>
                <a:sym typeface="Tajawal"/>
              </a:rPr>
              <a:t>الهوية البصرية والشعار:</a:t>
            </a:r>
            <a:r>
              <a:rPr b="0" i="0" lang="en-US" sz="1350" u="none" cap="none" strike="noStrike">
                <a:solidFill>
                  <a:srgbClr val="334155"/>
                </a:solidFill>
                <a:latin typeface="Tajawal"/>
                <a:ea typeface="Tajawal"/>
                <a:cs typeface="Tajawal"/>
                <a:sym typeface="Tajawal"/>
              </a:rPr>
              <a:t> الشعار الشهير (Pepsi Globe) يجمع بين الأزرق والأحمر والأبيض، ومرفق بالسلوجان التسويقي العالمي: </a:t>
            </a:r>
            <a:r>
              <a:rPr b="0" i="1" lang="en-US" sz="1350" u="none" cap="none" strike="noStrike">
                <a:solidFill>
                  <a:srgbClr val="334155"/>
                </a:solidFill>
                <a:latin typeface="Tajawal"/>
                <a:ea typeface="Tajawal"/>
                <a:cs typeface="Tajawal"/>
                <a:sym typeface="Tajawal"/>
              </a:rPr>
              <a:t>"Thirsty For More"</a:t>
            </a:r>
            <a:r>
              <a:rPr b="0" i="0" lang="en-US" sz="1350" u="none" cap="none" strike="noStrike">
                <a:solidFill>
                  <a:srgbClr val="334155"/>
                </a:solidFill>
                <a:latin typeface="Tajawal"/>
                <a:ea typeface="Tajawal"/>
                <a:cs typeface="Tajawal"/>
                <a:sym typeface="Tajawal"/>
              </a:rPr>
              <a:t> وفي المنطقة العربية: </a:t>
            </a:r>
            <a:r>
              <a:rPr b="0" i="1" lang="en-US" sz="1350" u="none" cap="none" strike="noStrike">
                <a:solidFill>
                  <a:srgbClr val="334155"/>
                </a:solidFill>
                <a:latin typeface="Tajawal"/>
                <a:ea typeface="Tajawal"/>
                <a:cs typeface="Tajawal"/>
                <a:sym typeface="Tajawal"/>
              </a:rPr>
              <a:t>"عشها صح"</a:t>
            </a:r>
            <a:r>
              <a:rPr b="0" i="0" lang="en-US" sz="1350" u="none" cap="none" strike="noStrike">
                <a:solidFill>
                  <a:srgbClr val="334155"/>
                </a:solidFill>
                <a:latin typeface="Tajawal"/>
                <a:ea typeface="Tajawal"/>
                <a:cs typeface="Tajawal"/>
                <a:sym typeface="Tajawal"/>
              </a:rPr>
              <a:t>.</a:t>
            </a:r>
            <a:endParaRPr/>
          </a:p>
        </p:txBody>
      </p:sp>
      <p:sp>
        <p:nvSpPr>
          <p:cNvPr id="105" name="Google Shape;105;p14"/>
          <p:cNvSpPr txBox="1"/>
          <p:nvPr/>
        </p:nvSpPr>
        <p:spPr>
          <a:xfrm>
            <a:off x="6286500" y="3417540"/>
            <a:ext cx="5029200" cy="8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171450" spcFirstLastPara="1" rIns="0" wrap="square" tIns="0">
            <a:spAutoFit/>
          </a:bodyPr>
          <a:lstStyle/>
          <a:p>
            <a:pPr indent="0" lvl="0" marL="0" marR="0" rtl="1" algn="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350" u="none" cap="none" strike="noStrike">
                <a:solidFill>
                  <a:srgbClr val="002B66"/>
                </a:solidFill>
                <a:latin typeface="Tajawal"/>
                <a:ea typeface="Tajawal"/>
                <a:cs typeface="Tajawal"/>
                <a:sym typeface="Tajawal"/>
              </a:rPr>
              <a:t>الخلفية التاريخية:</a:t>
            </a:r>
            <a:r>
              <a:rPr b="0" i="0" lang="en-US" sz="1350" u="none" cap="none" strike="noStrike">
                <a:solidFill>
                  <a:srgbClr val="334155"/>
                </a:solidFill>
                <a:latin typeface="Tajawal"/>
                <a:ea typeface="Tajawal"/>
                <a:cs typeface="Tajawal"/>
                <a:sym typeface="Tajawal"/>
              </a:rPr>
              <a:t> ابتكره الصيدلي "كالب برادهام" عام 1893 باسم "Brad's Drink"، ثم حوّل اسمه إلى "Pepsi-Cola" عام 1898 ليرمز لإنزيم البيبسين المساعد على الهضم.</a:t>
            </a:r>
            <a:endParaRPr/>
          </a:p>
        </p:txBody>
      </p:sp>
      <p:sp>
        <p:nvSpPr>
          <p:cNvPr id="106" name="Google Shape;106;p14"/>
          <p:cNvSpPr txBox="1"/>
          <p:nvPr/>
        </p:nvSpPr>
        <p:spPr>
          <a:xfrm>
            <a:off x="6286500" y="4411860"/>
            <a:ext cx="5029200" cy="120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219075" spcFirstLastPara="1" rIns="0" wrap="square" tIns="0">
            <a:spAutoFit/>
          </a:bodyPr>
          <a:lstStyle/>
          <a:p>
            <a:pPr indent="0" lvl="0" marL="0" marR="0" rtl="1" algn="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350" u="none" cap="none" strike="noStrike">
                <a:solidFill>
                  <a:srgbClr val="002B66"/>
                </a:solidFill>
                <a:latin typeface="Tajawal"/>
                <a:ea typeface="Tajawal"/>
                <a:cs typeface="Tajawal"/>
                <a:sym typeface="Tajawal"/>
              </a:rPr>
              <a:t>تصميم العبوة (Packaging):</a:t>
            </a:r>
            <a:r>
              <a:rPr b="0" i="0" lang="en-US" sz="1350" u="none" cap="none" strike="noStrike">
                <a:solidFill>
                  <a:srgbClr val="334155"/>
                </a:solidFill>
                <a:latin typeface="Tajawal"/>
                <a:ea typeface="Tajawal"/>
                <a:cs typeface="Tajawal"/>
                <a:sym typeface="Tajawal"/>
              </a:rPr>
              <a:t> تتميز باللون الأزرق الملكي الجذاب مع شعار ديناميكي. تتنوع العبوات بين علب الألومنيوم، الزجاج، والعبوات البلاستيكية (PET) المصممة لسهولة الحمل والجاذبية البصرية للشباب.</a:t>
            </a:r>
            <a:endParaRPr/>
          </a:p>
        </p:txBody>
      </p:sp>
      <p:pic>
        <p:nvPicPr>
          <p:cNvPr descr="image.png" id="107" name="Google Shape;107;p1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1449050" y="2456557"/>
            <a:ext cx="171450" cy="1809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08" name="Google Shape;108;p14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11449050" y="3450877"/>
            <a:ext cx="171450" cy="1809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09" name="Google Shape;109;p14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11401425" y="4445198"/>
            <a:ext cx="219075" cy="180975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14"/>
          <p:cNvSpPr txBox="1"/>
          <p:nvPr/>
        </p:nvSpPr>
        <p:spPr>
          <a:xfrm>
            <a:off x="329100" y="476250"/>
            <a:ext cx="10986600" cy="392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/>
          <a:p>
            <a:pPr indent="0" lvl="0" marL="0" marR="0" rtl="1" algn="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550" u="none" cap="none" strike="noStrike">
                <a:solidFill>
                  <a:srgbClr val="002B66"/>
                </a:solidFill>
                <a:latin typeface="Cairo"/>
                <a:ea typeface="Cairo"/>
                <a:cs typeface="Cairo"/>
                <a:sym typeface="Cairo"/>
              </a:rPr>
              <a:t>الشريحة الأولى: دراسة عنصر المنتج (Product)</a:t>
            </a:r>
            <a:endParaRPr/>
          </a:p>
        </p:txBody>
      </p:sp>
      <p:sp>
        <p:nvSpPr>
          <p:cNvPr id="111" name="Google Shape;111;p14"/>
          <p:cNvSpPr/>
          <p:nvPr/>
        </p:nvSpPr>
        <p:spPr>
          <a:xfrm>
            <a:off x="571500" y="1190625"/>
            <a:ext cx="11049000" cy="19050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116" name="Google Shape;116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15" title="22tynu02fk631.jpg"/>
          <p:cNvPicPr preferRelativeResize="0"/>
          <p:nvPr/>
        </p:nvPicPr>
        <p:blipFill rotWithShape="1">
          <a:blip r:embed="rId4">
            <a:alphaModFix/>
          </a:blip>
          <a:srcRect b="24551" l="0" r="0" t="24556"/>
          <a:stretch/>
        </p:blipFill>
        <p:spPr>
          <a:xfrm>
            <a:off x="571500" y="2105025"/>
            <a:ext cx="5334002" cy="361950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18" name="Google Shape;118;p1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0" y="0"/>
            <a:ext cx="12192000" cy="57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19" name="Google Shape;119;p1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1449050" y="529587"/>
            <a:ext cx="285750" cy="285750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15"/>
          <p:cNvSpPr txBox="1"/>
          <p:nvPr/>
        </p:nvSpPr>
        <p:spPr>
          <a:xfrm>
            <a:off x="6286500" y="2423219"/>
            <a:ext cx="5029200" cy="8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219075" spcFirstLastPara="1" rIns="0" wrap="square" tIns="0">
            <a:spAutoFit/>
          </a:bodyPr>
          <a:lstStyle/>
          <a:p>
            <a:pPr indent="0" lvl="0" marL="0" marR="0" rtl="1" algn="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350" u="none" cap="none" strike="noStrike">
                <a:solidFill>
                  <a:srgbClr val="002B66"/>
                </a:solidFill>
                <a:latin typeface="Tajawal"/>
                <a:ea typeface="Tajawal"/>
                <a:cs typeface="Tajawal"/>
                <a:sym typeface="Tajawal"/>
              </a:rPr>
              <a:t>إستراتيجية التسعير التنافسي (Competitive Pricing):</a:t>
            </a:r>
            <a:r>
              <a:rPr b="0" i="0" lang="en-US" sz="1350" u="none" cap="none" strike="noStrike">
                <a:solidFill>
                  <a:srgbClr val="334155"/>
                </a:solidFill>
                <a:latin typeface="Tajawal"/>
                <a:ea typeface="Tajawal"/>
                <a:cs typeface="Tajawal"/>
                <a:sym typeface="Tajawal"/>
              </a:rPr>
              <a:t> تعتمد بيبسي على التسعير التنافسي الموازي لمنافستها الرئيسية (كوكاكولا) لتجنب حرب الأسعار والحفاظ على حصتها السوقية.</a:t>
            </a:r>
            <a:endParaRPr/>
          </a:p>
        </p:txBody>
      </p:sp>
      <p:sp>
        <p:nvSpPr>
          <p:cNvPr id="121" name="Google Shape;121;p15"/>
          <p:cNvSpPr txBox="1"/>
          <p:nvPr/>
        </p:nvSpPr>
        <p:spPr>
          <a:xfrm>
            <a:off x="6286500" y="3417540"/>
            <a:ext cx="5029200" cy="8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171450" spcFirstLastPara="1" rIns="0" wrap="square" tIns="0">
            <a:spAutoFit/>
          </a:bodyPr>
          <a:lstStyle/>
          <a:p>
            <a:pPr indent="0" lvl="0" marL="0" marR="0" rtl="1" algn="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350" u="none" cap="none" strike="noStrike">
                <a:solidFill>
                  <a:srgbClr val="002B66"/>
                </a:solidFill>
                <a:latin typeface="Tajawal"/>
                <a:ea typeface="Tajawal"/>
                <a:cs typeface="Tajawal"/>
                <a:sym typeface="Tajawal"/>
              </a:rPr>
              <a:t>التسعير على أساس القيمة (Value-Based Pricing):</a:t>
            </a:r>
            <a:r>
              <a:rPr b="0" i="0" lang="en-US" sz="1350" u="none" cap="none" strike="noStrike">
                <a:solidFill>
                  <a:srgbClr val="334155"/>
                </a:solidFill>
                <a:latin typeface="Tajawal"/>
                <a:ea typeface="Tajawal"/>
                <a:cs typeface="Tajawal"/>
                <a:sym typeface="Tajawal"/>
              </a:rPr>
              <a:t> تحديد أسعار مريحة للمستهلك تعكس القيمة المدركة للمشروب كمنتج ممتع ومرعش يرافق الوجبات والأنشطة الاجتماعية.</a:t>
            </a:r>
            <a:endParaRPr/>
          </a:p>
        </p:txBody>
      </p:sp>
      <p:sp>
        <p:nvSpPr>
          <p:cNvPr id="122" name="Google Shape;122;p15"/>
          <p:cNvSpPr txBox="1"/>
          <p:nvPr/>
        </p:nvSpPr>
        <p:spPr>
          <a:xfrm>
            <a:off x="6286500" y="4411860"/>
            <a:ext cx="5029200" cy="8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190500" spcFirstLastPara="1" rIns="0" wrap="square" tIns="0">
            <a:spAutoFit/>
          </a:bodyPr>
          <a:lstStyle/>
          <a:p>
            <a:pPr indent="0" lvl="0" marL="0" marR="0" rtl="1" algn="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350" u="none" cap="none" strike="noStrike">
                <a:solidFill>
                  <a:srgbClr val="002B66"/>
                </a:solidFill>
                <a:latin typeface="Tajawal"/>
                <a:ea typeface="Tajawal"/>
                <a:cs typeface="Tajawal"/>
                <a:sym typeface="Tajawal"/>
              </a:rPr>
              <a:t>تكتيكات الخصم والأحجام المتنوعة:</a:t>
            </a:r>
            <a:r>
              <a:rPr b="0" i="0" lang="en-US" sz="1350" u="none" cap="none" strike="noStrike">
                <a:solidFill>
                  <a:srgbClr val="334155"/>
                </a:solidFill>
                <a:latin typeface="Tajawal"/>
                <a:ea typeface="Tajawal"/>
                <a:cs typeface="Tajawal"/>
                <a:sym typeface="Tajawal"/>
              </a:rPr>
              <a:t> توفر بيبسي عبوات اقتصادية أحادية وعائلية (Multi-packs)، وتطبق خصومات الترويج وتخفيضات الحجم للمتاجر الكبرى لزيادة حجم المبيعات.</a:t>
            </a:r>
            <a:endParaRPr/>
          </a:p>
        </p:txBody>
      </p:sp>
      <p:pic>
        <p:nvPicPr>
          <p:cNvPr descr="image.png" id="123" name="Google Shape;123;p15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1401425" y="2456557"/>
            <a:ext cx="219075" cy="1809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24" name="Google Shape;124;p15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11449050" y="3450877"/>
            <a:ext cx="171450" cy="1809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25" name="Google Shape;125;p15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11430000" y="4445198"/>
            <a:ext cx="190500" cy="180975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Google Shape;126;p15"/>
          <p:cNvSpPr txBox="1"/>
          <p:nvPr/>
        </p:nvSpPr>
        <p:spPr>
          <a:xfrm>
            <a:off x="439100" y="476250"/>
            <a:ext cx="10876500" cy="392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/>
          <a:p>
            <a:pPr indent="0" lvl="0" marL="0" marR="0" rtl="1" algn="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550" u="none" cap="none" strike="noStrike">
                <a:solidFill>
                  <a:srgbClr val="002B66"/>
                </a:solidFill>
                <a:latin typeface="Cairo"/>
                <a:ea typeface="Cairo"/>
                <a:cs typeface="Cairo"/>
                <a:sym typeface="Cairo"/>
              </a:rPr>
              <a:t>الشريحة الثانية: إستراتيجية التسعير (Price)</a:t>
            </a:r>
            <a:endParaRPr/>
          </a:p>
        </p:txBody>
      </p:sp>
      <p:sp>
        <p:nvSpPr>
          <p:cNvPr id="127" name="Google Shape;127;p15"/>
          <p:cNvSpPr/>
          <p:nvPr/>
        </p:nvSpPr>
        <p:spPr>
          <a:xfrm>
            <a:off x="571500" y="1190625"/>
            <a:ext cx="11049000" cy="19050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132" name="Google Shape;132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33" name="Google Shape;133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71500" y="2105025"/>
            <a:ext cx="5334000" cy="36195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34" name="Google Shape;134;p1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0" y="0"/>
            <a:ext cx="12192000" cy="57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35" name="Google Shape;135;p1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1430000" y="529587"/>
            <a:ext cx="361950" cy="2857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36" name="Google Shape;136;p1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762875" y="2327075"/>
            <a:ext cx="3857625" cy="2952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37" name="Google Shape;137;p16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11458575" y="2408039"/>
            <a:ext cx="133350" cy="133350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16"/>
          <p:cNvSpPr txBox="1"/>
          <p:nvPr/>
        </p:nvSpPr>
        <p:spPr>
          <a:xfrm>
            <a:off x="6286500" y="2793801"/>
            <a:ext cx="5029200" cy="8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190500" spcFirstLastPara="1" rIns="0" wrap="square" tIns="0">
            <a:spAutoFit/>
          </a:bodyPr>
          <a:lstStyle/>
          <a:p>
            <a:pPr indent="0" lvl="0" marL="0" marR="0" rtl="1" algn="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350" u="none" cap="none" strike="noStrike">
                <a:solidFill>
                  <a:srgbClr val="002B66"/>
                </a:solidFill>
                <a:latin typeface="Tajawal"/>
                <a:ea typeface="Tajawal"/>
                <a:cs typeface="Tajawal"/>
                <a:sym typeface="Tajawal"/>
              </a:rPr>
              <a:t>المتاجر الكبرى والبقالات:</a:t>
            </a:r>
            <a:r>
              <a:rPr b="0" i="0" lang="en-US" sz="1350" u="none" cap="none" strike="noStrike">
                <a:solidFill>
                  <a:srgbClr val="334155"/>
                </a:solidFill>
                <a:latin typeface="Tajawal"/>
                <a:ea typeface="Tajawal"/>
                <a:cs typeface="Tajawal"/>
                <a:sym typeface="Tajawal"/>
              </a:rPr>
              <a:t> التواجد الدائم في </a:t>
            </a:r>
            <a:r>
              <a:rPr lang="en-US" sz="1350">
                <a:solidFill>
                  <a:srgbClr val="334155"/>
                </a:solidFill>
                <a:latin typeface="Tajawal"/>
                <a:ea typeface="Tajawal"/>
                <a:cs typeface="Tajawal"/>
                <a:sym typeface="Tajawal"/>
              </a:rPr>
              <a:t>السوبر ماركت</a:t>
            </a:r>
            <a:r>
              <a:rPr b="0" i="0" lang="en-US" sz="1350" u="none" cap="none" strike="noStrike">
                <a:solidFill>
                  <a:srgbClr val="334155"/>
                </a:solidFill>
                <a:latin typeface="Tajawal"/>
                <a:ea typeface="Tajawal"/>
                <a:cs typeface="Tajawal"/>
                <a:sym typeface="Tajawal"/>
              </a:rPr>
              <a:t> والأسواق المركزية (Hypermarkets) ومحلات التجزئة الصغرى لضمان سهولة الوصول.</a:t>
            </a:r>
            <a:endParaRPr/>
          </a:p>
        </p:txBody>
      </p:sp>
      <p:sp>
        <p:nvSpPr>
          <p:cNvPr id="139" name="Google Shape;139;p16"/>
          <p:cNvSpPr txBox="1"/>
          <p:nvPr/>
        </p:nvSpPr>
        <p:spPr>
          <a:xfrm>
            <a:off x="6286500" y="3788122"/>
            <a:ext cx="5029200" cy="540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152400" spcFirstLastPara="1" rIns="0" wrap="square" tIns="0">
            <a:spAutoFit/>
          </a:bodyPr>
          <a:lstStyle/>
          <a:p>
            <a:pPr indent="0" lvl="0" marL="0" marR="0" rtl="1" algn="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350" u="none" cap="none" strike="noStrike">
                <a:solidFill>
                  <a:srgbClr val="002B66"/>
                </a:solidFill>
                <a:latin typeface="Tajawal"/>
                <a:ea typeface="Tajawal"/>
                <a:cs typeface="Tajawal"/>
                <a:sym typeface="Tajawal"/>
              </a:rPr>
              <a:t>مطاعم الوجبات السريعة:</a:t>
            </a:r>
            <a:r>
              <a:rPr b="0" i="0" lang="en-US" sz="1350" u="none" cap="none" strike="noStrike">
                <a:solidFill>
                  <a:srgbClr val="334155"/>
                </a:solidFill>
                <a:latin typeface="Tajawal"/>
                <a:ea typeface="Tajawal"/>
                <a:cs typeface="Tajawal"/>
                <a:sym typeface="Tajawal"/>
              </a:rPr>
              <a:t> عقود شراكة </a:t>
            </a:r>
            <a:r>
              <a:rPr b="0" i="0" lang="en-US" sz="1350" u="none" cap="none" strike="noStrike">
                <a:solidFill>
                  <a:srgbClr val="334155"/>
                </a:solidFill>
                <a:latin typeface="Tajawal"/>
                <a:ea typeface="Tajawal"/>
                <a:cs typeface="Tajawal"/>
                <a:sym typeface="Tajawal"/>
              </a:rPr>
              <a:t>حصرية</a:t>
            </a:r>
            <a:r>
              <a:rPr b="0" i="0" lang="en-US" sz="1350" u="none" cap="none" strike="noStrike">
                <a:solidFill>
                  <a:srgbClr val="334155"/>
                </a:solidFill>
                <a:latin typeface="Tajawal"/>
                <a:ea typeface="Tajawal"/>
                <a:cs typeface="Tajawal"/>
                <a:sym typeface="Tajawal"/>
              </a:rPr>
              <a:t> مع أكبر سلاسل المطاعم العالمية والمحلية (مثل برجر كينج، بيتزا هت، وكنتاكي).</a:t>
            </a:r>
            <a:endParaRPr/>
          </a:p>
        </p:txBody>
      </p:sp>
      <p:sp>
        <p:nvSpPr>
          <p:cNvPr id="140" name="Google Shape;140;p16"/>
          <p:cNvSpPr txBox="1"/>
          <p:nvPr/>
        </p:nvSpPr>
        <p:spPr>
          <a:xfrm>
            <a:off x="6286500" y="4508152"/>
            <a:ext cx="5029200" cy="8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190500" spcFirstLastPara="1" rIns="0" wrap="square" tIns="0">
            <a:spAutoFit/>
          </a:bodyPr>
          <a:lstStyle/>
          <a:p>
            <a:pPr indent="0" lvl="0" marL="0" marR="0" rtl="1" algn="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350" u="none" cap="none" strike="noStrike">
                <a:solidFill>
                  <a:srgbClr val="002B66"/>
                </a:solidFill>
                <a:latin typeface="Tajawal"/>
                <a:ea typeface="Tajawal"/>
                <a:cs typeface="Tajawal"/>
                <a:sym typeface="Tajawal"/>
              </a:rPr>
              <a:t>التجارة الإلكترونية وآلات البيع:</a:t>
            </a:r>
            <a:r>
              <a:rPr b="0" i="0" lang="en-US" sz="1350" u="none" cap="none" strike="noStrike">
                <a:solidFill>
                  <a:srgbClr val="334155"/>
                </a:solidFill>
                <a:latin typeface="Tajawal"/>
                <a:ea typeface="Tajawal"/>
                <a:cs typeface="Tajawal"/>
                <a:sym typeface="Tajawal"/>
              </a:rPr>
              <a:t> البيع عبر تطبيقات التوصيل والمتاجر الإلكترونية، بالإضافة لانتشار آلات البيع الذاتي (Vending Machines) في الأماكن العامة والجامعات.</a:t>
            </a:r>
            <a:endParaRPr/>
          </a:p>
        </p:txBody>
      </p:sp>
      <p:pic>
        <p:nvPicPr>
          <p:cNvPr descr="image.png" id="141" name="Google Shape;141;p16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581025" y="2114550"/>
            <a:ext cx="5314950" cy="36004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42" name="Google Shape;142;p16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11430000" y="2827139"/>
            <a:ext cx="190500" cy="1809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43" name="Google Shape;143;p16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11468100" y="3821459"/>
            <a:ext cx="152400" cy="1809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44" name="Google Shape;144;p16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11430000" y="4541490"/>
            <a:ext cx="190500" cy="180975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16"/>
          <p:cNvSpPr txBox="1"/>
          <p:nvPr/>
        </p:nvSpPr>
        <p:spPr>
          <a:xfrm>
            <a:off x="519100" y="476250"/>
            <a:ext cx="10796700" cy="392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/>
          <a:p>
            <a:pPr indent="0" lvl="0" marL="0" marR="0" rtl="1" algn="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550" u="none" cap="none" strike="noStrike">
                <a:solidFill>
                  <a:srgbClr val="002B66"/>
                </a:solidFill>
                <a:latin typeface="Cairo"/>
                <a:ea typeface="Cairo"/>
                <a:cs typeface="Cairo"/>
                <a:sym typeface="Cairo"/>
              </a:rPr>
              <a:t>الشريحة الثالثة: منافذ التوزيع والبيع (Place)</a:t>
            </a:r>
            <a:endParaRPr/>
          </a:p>
        </p:txBody>
      </p:sp>
      <p:sp>
        <p:nvSpPr>
          <p:cNvPr id="146" name="Google Shape;146;p16"/>
          <p:cNvSpPr/>
          <p:nvPr/>
        </p:nvSpPr>
        <p:spPr>
          <a:xfrm>
            <a:off x="571500" y="1190625"/>
            <a:ext cx="11049000" cy="19050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151" name="Google Shape;151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52" name="Google Shape;152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71500" y="2657475"/>
            <a:ext cx="5334000" cy="25146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53" name="Google Shape;153;p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0" y="0"/>
            <a:ext cx="12192000" cy="57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54" name="Google Shape;154;p1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1449050" y="529587"/>
            <a:ext cx="285750" cy="285750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p17"/>
          <p:cNvSpPr txBox="1"/>
          <p:nvPr/>
        </p:nvSpPr>
        <p:spPr>
          <a:xfrm>
            <a:off x="6286500" y="2697509"/>
            <a:ext cx="5029200" cy="8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190500" spcFirstLastPara="1" rIns="0" wrap="square" tIns="0">
            <a:spAutoFit/>
          </a:bodyPr>
          <a:lstStyle/>
          <a:p>
            <a:pPr indent="0" lvl="0" marL="0" marR="0" rtl="1" algn="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350" u="none" cap="none" strike="noStrike">
                <a:solidFill>
                  <a:srgbClr val="002B66"/>
                </a:solidFill>
                <a:latin typeface="Tajawal"/>
                <a:ea typeface="Tajawal"/>
                <a:cs typeface="Tajawal"/>
                <a:sym typeface="Tajawal"/>
              </a:rPr>
              <a:t>استخدام سفراء العلامة والنجوم:</a:t>
            </a:r>
            <a:r>
              <a:rPr b="0" i="0" lang="en-US" sz="1350" u="none" cap="none" strike="noStrike">
                <a:solidFill>
                  <a:srgbClr val="334155"/>
                </a:solidFill>
                <a:latin typeface="Tajawal"/>
                <a:ea typeface="Tajawal"/>
                <a:cs typeface="Tajawal"/>
                <a:sym typeface="Tajawal"/>
              </a:rPr>
              <a:t> تعتمد بيبسي على الحملات الإعلانية الضخمة بمشاركة كبار المشاهير ونجوم كرة القدم (مثل محمد صلاح وميسي).</a:t>
            </a:r>
            <a:endParaRPr/>
          </a:p>
        </p:txBody>
      </p:sp>
      <p:sp>
        <p:nvSpPr>
          <p:cNvPr id="156" name="Google Shape;156;p17"/>
          <p:cNvSpPr txBox="1"/>
          <p:nvPr/>
        </p:nvSpPr>
        <p:spPr>
          <a:xfrm>
            <a:off x="6286500" y="3691830"/>
            <a:ext cx="5029200" cy="540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190500" spcFirstLastPara="1" rIns="0" wrap="square" tIns="0">
            <a:spAutoFit/>
          </a:bodyPr>
          <a:lstStyle/>
          <a:p>
            <a:pPr indent="0" lvl="0" marL="0" marR="0" rtl="1" algn="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350" u="none" cap="none" strike="noStrike">
                <a:solidFill>
                  <a:srgbClr val="002B66"/>
                </a:solidFill>
                <a:latin typeface="Tajawal"/>
                <a:ea typeface="Tajawal"/>
                <a:cs typeface="Tajawal"/>
                <a:sym typeface="Tajawal"/>
              </a:rPr>
              <a:t>الرعايات العالمية:</a:t>
            </a:r>
            <a:r>
              <a:rPr b="0" i="0" lang="en-US" sz="1350" u="none" cap="none" strike="noStrike">
                <a:solidFill>
                  <a:srgbClr val="334155"/>
                </a:solidFill>
                <a:latin typeface="Tajawal"/>
                <a:ea typeface="Tajawal"/>
                <a:cs typeface="Tajawal"/>
                <a:sym typeface="Tajawal"/>
              </a:rPr>
              <a:t> رعاية البطولات الرياضية العالمية والأحداث الترفيهية الفنية الكبرى.</a:t>
            </a:r>
            <a:endParaRPr/>
          </a:p>
        </p:txBody>
      </p:sp>
      <p:sp>
        <p:nvSpPr>
          <p:cNvPr id="157" name="Google Shape;157;p17"/>
          <p:cNvSpPr txBox="1"/>
          <p:nvPr/>
        </p:nvSpPr>
        <p:spPr>
          <a:xfrm>
            <a:off x="6286500" y="4411860"/>
            <a:ext cx="5029200" cy="540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171450" spcFirstLastPara="1" rIns="0" wrap="square" tIns="0">
            <a:spAutoFit/>
          </a:bodyPr>
          <a:lstStyle/>
          <a:p>
            <a:pPr indent="0" lvl="0" marL="0" marR="0" rtl="1" algn="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350" u="none" cap="none" strike="noStrike">
                <a:solidFill>
                  <a:srgbClr val="002B66"/>
                </a:solidFill>
                <a:latin typeface="Tajawal"/>
                <a:ea typeface="Tajawal"/>
                <a:cs typeface="Tajawal"/>
                <a:sym typeface="Tajawal"/>
              </a:rPr>
              <a:t>التسويق الرقمي والتفاعلي:</a:t>
            </a:r>
            <a:r>
              <a:rPr b="0" i="0" lang="en-US" sz="1350" u="none" cap="none" strike="noStrike">
                <a:solidFill>
                  <a:srgbClr val="334155"/>
                </a:solidFill>
                <a:latin typeface="Tajawal"/>
                <a:ea typeface="Tajawal"/>
                <a:cs typeface="Tajawal"/>
                <a:sym typeface="Tajawal"/>
              </a:rPr>
              <a:t> استغلال منصات التواصل الاجتماعي (يوتيوب، إنستغرام) لإطلاق حملات تفاعلية مبتكرة.</a:t>
            </a:r>
            <a:endParaRPr/>
          </a:p>
        </p:txBody>
      </p:sp>
      <p:pic>
        <p:nvPicPr>
          <p:cNvPr descr="image.png" id="158" name="Google Shape;158;p17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29100" y="2867038"/>
            <a:ext cx="4914900" cy="295275"/>
          </a:xfrm>
          <a:prstGeom prst="rect">
            <a:avLst/>
          </a:prstGeom>
          <a:noFill/>
          <a:ln>
            <a:noFill/>
          </a:ln>
        </p:spPr>
      </p:pic>
      <p:sp>
        <p:nvSpPr>
          <p:cNvPr id="159" name="Google Shape;159;p17"/>
          <p:cNvSpPr txBox="1"/>
          <p:nvPr/>
        </p:nvSpPr>
        <p:spPr>
          <a:xfrm>
            <a:off x="781050" y="3400425"/>
            <a:ext cx="5029200" cy="21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1" algn="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25" u="none" cap="none" strike="noStrike">
                <a:solidFill>
                  <a:srgbClr val="002B66"/>
                </a:solidFill>
                <a:latin typeface="Cairo"/>
                <a:ea typeface="Cairo"/>
                <a:cs typeface="Cairo"/>
                <a:sym typeface="Cairo"/>
              </a:rPr>
              <a:t>حملة بيبسي الترويجية - Thirsty For More</a:t>
            </a:r>
            <a:endParaRPr/>
          </a:p>
        </p:txBody>
      </p:sp>
      <p:sp>
        <p:nvSpPr>
          <p:cNvPr id="160" name="Google Shape;160;p17"/>
          <p:cNvSpPr txBox="1"/>
          <p:nvPr/>
        </p:nvSpPr>
        <p:spPr>
          <a:xfrm>
            <a:off x="781050" y="3857625"/>
            <a:ext cx="4914900" cy="450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1" algn="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125" u="none" cap="none" strike="noStrike">
                <a:solidFill>
                  <a:srgbClr val="475569"/>
                </a:solidFill>
                <a:latin typeface="Tajawal"/>
                <a:ea typeface="Tajawal"/>
                <a:cs typeface="Tajawal"/>
                <a:sym typeface="Tajawal"/>
              </a:rPr>
              <a:t>إعلان عالمي يجسد روح التحدي والشغف الشبابي، مع التركيز على الربط بين المشروب ولحظات الاستمتاع والرياضة.</a:t>
            </a:r>
            <a:endParaRPr/>
          </a:p>
        </p:txBody>
      </p:sp>
      <p:sp>
        <p:nvSpPr>
          <p:cNvPr id="161" name="Google Shape;161;p17">
            <a:hlinkClick r:id="rId8"/>
          </p:cNvPr>
          <p:cNvSpPr/>
          <p:nvPr/>
        </p:nvSpPr>
        <p:spPr>
          <a:xfrm>
            <a:off x="2867025" y="4524375"/>
            <a:ext cx="2828925" cy="438150"/>
          </a:xfrm>
          <a:prstGeom prst="roundRect">
            <a:avLst>
              <a:gd fmla="val 17391" name="adj"/>
            </a:avLst>
          </a:prstGeom>
          <a:solidFill>
            <a:srgbClr val="CC00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1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17"/>
          <p:cNvSpPr txBox="1"/>
          <p:nvPr/>
        </p:nvSpPr>
        <p:spPr>
          <a:xfrm>
            <a:off x="3381375" y="4638675"/>
            <a:ext cx="2085975" cy="20955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350" u="none" cap="none" strike="noStrike">
                <a:solidFill>
                  <a:srgbClr val="FFFFFF"/>
                </a:solidFill>
                <a:latin typeface="Tajawal"/>
                <a:ea typeface="Tajawal"/>
                <a:cs typeface="Tajawal"/>
                <a:sym typeface="Tajawal"/>
              </a:rPr>
              <a:t> مشاهدة الإعلان على يوتيوب</a:t>
            </a:r>
            <a:endParaRPr/>
          </a:p>
        </p:txBody>
      </p:sp>
      <p:pic>
        <p:nvPicPr>
          <p:cNvPr descr="image.png" id="163" name="Google Shape;163;p17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5543550" y="2947988"/>
            <a:ext cx="152400" cy="1333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64" name="Google Shape;164;p17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5276850" y="4657725"/>
            <a:ext cx="190500" cy="1714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65" name="Google Shape;165;p17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11430000" y="2730847"/>
            <a:ext cx="190500" cy="1809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66" name="Google Shape;166;p17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11430000" y="3725167"/>
            <a:ext cx="190500" cy="1809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67" name="Google Shape;167;p17"/>
          <p:cNvPicPr preferRelativeResize="0"/>
          <p:nvPr/>
        </p:nvPicPr>
        <p:blipFill rotWithShape="1">
          <a:blip r:embed="rId13">
            <a:alphaModFix/>
          </a:blip>
          <a:srcRect b="0" l="0" r="0" t="0"/>
          <a:stretch/>
        </p:blipFill>
        <p:spPr>
          <a:xfrm>
            <a:off x="11449050" y="4445198"/>
            <a:ext cx="171450" cy="180975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17"/>
          <p:cNvSpPr txBox="1"/>
          <p:nvPr/>
        </p:nvSpPr>
        <p:spPr>
          <a:xfrm>
            <a:off x="439100" y="476250"/>
            <a:ext cx="10876500" cy="392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/>
          <a:p>
            <a:pPr indent="0" lvl="0" marL="0" marR="0" rtl="1" algn="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550" u="none" cap="none" strike="noStrike">
                <a:solidFill>
                  <a:srgbClr val="002B66"/>
                </a:solidFill>
                <a:latin typeface="Cairo"/>
                <a:ea typeface="Cairo"/>
                <a:cs typeface="Cairo"/>
                <a:sym typeface="Cairo"/>
              </a:rPr>
              <a:t>الشريحة الرابعة: الخطة الترويجية (Promotion)</a:t>
            </a:r>
            <a:endParaRPr/>
          </a:p>
        </p:txBody>
      </p:sp>
      <p:sp>
        <p:nvSpPr>
          <p:cNvPr id="169" name="Google Shape;169;p17"/>
          <p:cNvSpPr/>
          <p:nvPr/>
        </p:nvSpPr>
        <p:spPr>
          <a:xfrm>
            <a:off x="571500" y="1190625"/>
            <a:ext cx="11049000" cy="19050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174" name="Google Shape;174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75" name="Google Shape;175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89999" y="2247900"/>
            <a:ext cx="3530500" cy="163443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76" name="Google Shape;176;p1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330749" y="2247900"/>
            <a:ext cx="3530649" cy="163443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77" name="Google Shape;177;p1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71648" y="2247900"/>
            <a:ext cx="3530500" cy="163443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78" name="Google Shape;178;p18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0" y="0"/>
            <a:ext cx="12192000" cy="57150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Google Shape;179;p18"/>
          <p:cNvSpPr txBox="1"/>
          <p:nvPr/>
        </p:nvSpPr>
        <p:spPr>
          <a:xfrm>
            <a:off x="295275" y="476250"/>
            <a:ext cx="11601600" cy="4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850" u="none" cap="none" strike="noStrike">
                <a:solidFill>
                  <a:srgbClr val="002B66"/>
                </a:solidFill>
                <a:latin typeface="Cairo"/>
                <a:ea typeface="Cairo"/>
                <a:cs typeface="Cairo"/>
                <a:sym typeface="Cairo"/>
              </a:rPr>
              <a:t>ملخص دراسة المزيج التسويقي لشركة بيبسي</a:t>
            </a:r>
            <a:endParaRPr/>
          </a:p>
        </p:txBody>
      </p:sp>
      <p:sp>
        <p:nvSpPr>
          <p:cNvPr id="180" name="Google Shape;180;p18"/>
          <p:cNvSpPr txBox="1"/>
          <p:nvPr/>
        </p:nvSpPr>
        <p:spPr>
          <a:xfrm>
            <a:off x="2047875" y="1304925"/>
            <a:ext cx="8096400" cy="6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1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475569"/>
                </a:solidFill>
                <a:latin typeface="Tajawal"/>
                <a:ea typeface="Tajawal"/>
                <a:cs typeface="Tajawal"/>
                <a:sym typeface="Tajawal"/>
              </a:rPr>
              <a:t>نجحت شركة بيبسي في تحقيق التوازن المثالي بين عناصر المزيج التسويقي </a:t>
            </a:r>
            <a:r>
              <a:rPr lang="en-US" sz="1500">
                <a:solidFill>
                  <a:srgbClr val="475569"/>
                </a:solidFill>
                <a:latin typeface="Tajawal"/>
                <a:ea typeface="Tajawal"/>
                <a:cs typeface="Tajawal"/>
                <a:sym typeface="Tajawal"/>
              </a:rPr>
              <a:t>الأربعة</a:t>
            </a:r>
            <a:r>
              <a:rPr b="0" i="0" lang="en-US" sz="1500" u="none" cap="none" strike="noStrike">
                <a:solidFill>
                  <a:srgbClr val="475569"/>
                </a:solidFill>
                <a:latin typeface="Tajawal"/>
                <a:ea typeface="Tajawal"/>
                <a:cs typeface="Tajawal"/>
                <a:sym typeface="Tajawal"/>
              </a:rPr>
              <a:t> (4Ps)، مما مكنها من الحفاظ على صدارتها كواحدة من أقوى العلامات التجارية في العالم.</a:t>
            </a:r>
            <a:endParaRPr/>
          </a:p>
        </p:txBody>
      </p:sp>
      <p:sp>
        <p:nvSpPr>
          <p:cNvPr id="181" name="Google Shape;181;p18"/>
          <p:cNvSpPr txBox="1"/>
          <p:nvPr/>
        </p:nvSpPr>
        <p:spPr>
          <a:xfrm>
            <a:off x="571500" y="4168080"/>
            <a:ext cx="11049000" cy="2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1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350" u="none" cap="none" strike="noStrike">
                <a:solidFill>
                  <a:srgbClr val="0066CC"/>
                </a:solidFill>
                <a:latin typeface="Tajawal"/>
                <a:ea typeface="Tajawal"/>
                <a:cs typeface="Tajawal"/>
                <a:sym typeface="Tajawal"/>
              </a:rPr>
              <a:t>شكراً لكم على حسن الاستماع والمتابعة</a:t>
            </a:r>
            <a:endParaRPr/>
          </a:p>
        </p:txBody>
      </p:sp>
      <p:pic>
        <p:nvPicPr>
          <p:cNvPr descr="image.png" id="182" name="Google Shape;182;p18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11201400" y="2514600"/>
            <a:ext cx="190500" cy="304800"/>
          </a:xfrm>
          <a:prstGeom prst="rect">
            <a:avLst/>
          </a:prstGeom>
          <a:noFill/>
          <a:ln>
            <a:noFill/>
          </a:ln>
        </p:spPr>
      </p:pic>
      <p:sp>
        <p:nvSpPr>
          <p:cNvPr id="183" name="Google Shape;183;p18"/>
          <p:cNvSpPr txBox="1"/>
          <p:nvPr/>
        </p:nvSpPr>
        <p:spPr>
          <a:xfrm>
            <a:off x="8164934" y="2962275"/>
            <a:ext cx="3227100" cy="231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1" algn="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500" u="none" cap="none" strike="noStrike">
                <a:solidFill>
                  <a:srgbClr val="002B66"/>
                </a:solidFill>
                <a:latin typeface="Cairo"/>
                <a:ea typeface="Cairo"/>
                <a:cs typeface="Cairo"/>
                <a:sym typeface="Cairo"/>
              </a:rPr>
              <a:t>المنتج</a:t>
            </a:r>
            <a:endParaRPr/>
          </a:p>
        </p:txBody>
      </p:sp>
      <p:sp>
        <p:nvSpPr>
          <p:cNvPr id="184" name="Google Shape;184;p18"/>
          <p:cNvSpPr txBox="1"/>
          <p:nvPr/>
        </p:nvSpPr>
        <p:spPr>
          <a:xfrm>
            <a:off x="8318599" y="3409950"/>
            <a:ext cx="3073200" cy="18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1" algn="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200" u="none" cap="none" strike="noStrike">
                <a:solidFill>
                  <a:srgbClr val="475569"/>
                </a:solidFill>
                <a:latin typeface="Tajawal"/>
                <a:ea typeface="Tajawal"/>
                <a:cs typeface="Tajawal"/>
                <a:sym typeface="Tajawal"/>
              </a:rPr>
              <a:t>هوية بصرية قوية وتغليف عصري جذاب.</a:t>
            </a:r>
            <a:endParaRPr/>
          </a:p>
        </p:txBody>
      </p:sp>
      <p:pic>
        <p:nvPicPr>
          <p:cNvPr descr="image.png" id="185" name="Google Shape;185;p18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7327999" y="2514600"/>
            <a:ext cx="304800" cy="304800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p18"/>
          <p:cNvSpPr txBox="1"/>
          <p:nvPr/>
        </p:nvSpPr>
        <p:spPr>
          <a:xfrm>
            <a:off x="4405677" y="2962275"/>
            <a:ext cx="3227100" cy="231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1" algn="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500" u="none" cap="none" strike="noStrike">
                <a:solidFill>
                  <a:srgbClr val="002B66"/>
                </a:solidFill>
                <a:latin typeface="Cairo"/>
                <a:ea typeface="Cairo"/>
                <a:cs typeface="Cairo"/>
                <a:sym typeface="Cairo"/>
              </a:rPr>
              <a:t>التسعير</a:t>
            </a:r>
            <a:endParaRPr/>
          </a:p>
        </p:txBody>
      </p:sp>
      <p:sp>
        <p:nvSpPr>
          <p:cNvPr id="187" name="Google Shape;187;p18"/>
          <p:cNvSpPr txBox="1"/>
          <p:nvPr/>
        </p:nvSpPr>
        <p:spPr>
          <a:xfrm>
            <a:off x="4559349" y="3409950"/>
            <a:ext cx="3073500" cy="18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1" algn="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200" u="none" cap="none" strike="noStrike">
                <a:solidFill>
                  <a:srgbClr val="475569"/>
                </a:solidFill>
                <a:latin typeface="Tajawal"/>
                <a:ea typeface="Tajawal"/>
                <a:cs typeface="Tajawal"/>
                <a:sym typeface="Tajawal"/>
              </a:rPr>
              <a:t>تسعير تنافسي مدروس يلائم القدرة الشرائية.</a:t>
            </a:r>
            <a:endParaRPr/>
          </a:p>
        </p:txBody>
      </p:sp>
      <p:pic>
        <p:nvPicPr>
          <p:cNvPr descr="image.png" id="188" name="Google Shape;188;p18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3492549" y="2514600"/>
            <a:ext cx="381000" cy="304800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18"/>
          <p:cNvSpPr txBox="1"/>
          <p:nvPr/>
        </p:nvSpPr>
        <p:spPr>
          <a:xfrm>
            <a:off x="646583" y="2962275"/>
            <a:ext cx="3227100" cy="231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1" algn="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500" u="none" cap="none" strike="noStrike">
                <a:solidFill>
                  <a:srgbClr val="002B66"/>
                </a:solidFill>
                <a:latin typeface="Cairo"/>
                <a:ea typeface="Cairo"/>
                <a:cs typeface="Cairo"/>
                <a:sym typeface="Cairo"/>
              </a:rPr>
              <a:t>التوزيع والترويج</a:t>
            </a:r>
            <a:endParaRPr/>
          </a:p>
        </p:txBody>
      </p:sp>
      <p:sp>
        <p:nvSpPr>
          <p:cNvPr id="190" name="Google Shape;190;p18"/>
          <p:cNvSpPr txBox="1"/>
          <p:nvPr/>
        </p:nvSpPr>
        <p:spPr>
          <a:xfrm>
            <a:off x="800248" y="3409950"/>
            <a:ext cx="3073200" cy="18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1" algn="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200" u="none" cap="none" strike="noStrike">
                <a:solidFill>
                  <a:srgbClr val="475569"/>
                </a:solidFill>
                <a:latin typeface="Tajawal"/>
                <a:ea typeface="Tajawal"/>
                <a:cs typeface="Tajawal"/>
                <a:sym typeface="Tajawal"/>
              </a:rPr>
              <a:t>توزيع شامل وحملات ترويجية إبداعية مؤلمة.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