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1"/>
  </p:notesMasterIdLst>
  <p:sldIdLst>
    <p:sldId id="484" r:id="rId2"/>
    <p:sldId id="303" r:id="rId3"/>
    <p:sldId id="521" r:id="rId4"/>
    <p:sldId id="558" r:id="rId5"/>
    <p:sldId id="562" r:id="rId6"/>
    <p:sldId id="564" r:id="rId7"/>
    <p:sldId id="565" r:id="rId8"/>
    <p:sldId id="566" r:id="rId9"/>
    <p:sldId id="563" r:id="rId10"/>
    <p:sldId id="567" r:id="rId11"/>
    <p:sldId id="590" r:id="rId12"/>
    <p:sldId id="568" r:id="rId13"/>
    <p:sldId id="569" r:id="rId14"/>
    <p:sldId id="570" r:id="rId15"/>
    <p:sldId id="574" r:id="rId16"/>
    <p:sldId id="593" r:id="rId17"/>
    <p:sldId id="571" r:id="rId18"/>
    <p:sldId id="572" r:id="rId19"/>
    <p:sldId id="592" r:id="rId20"/>
    <p:sldId id="573" r:id="rId21"/>
    <p:sldId id="575" r:id="rId22"/>
    <p:sldId id="576" r:id="rId23"/>
    <p:sldId id="577" r:id="rId24"/>
    <p:sldId id="578" r:id="rId25"/>
    <p:sldId id="579" r:id="rId26"/>
    <p:sldId id="580" r:id="rId27"/>
    <p:sldId id="596" r:id="rId28"/>
    <p:sldId id="582" r:id="rId29"/>
    <p:sldId id="597" r:id="rId30"/>
    <p:sldId id="594" r:id="rId31"/>
    <p:sldId id="595" r:id="rId32"/>
    <p:sldId id="584" r:id="rId33"/>
    <p:sldId id="585" r:id="rId34"/>
    <p:sldId id="586" r:id="rId35"/>
    <p:sldId id="588" r:id="rId36"/>
    <p:sldId id="587" r:id="rId37"/>
    <p:sldId id="589" r:id="rId38"/>
    <p:sldId id="561" r:id="rId39"/>
    <p:sldId id="349" r:id="rId4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484"/>
            <p14:sldId id="303"/>
            <p14:sldId id="521"/>
            <p14:sldId id="558"/>
            <p14:sldId id="562"/>
            <p14:sldId id="564"/>
            <p14:sldId id="565"/>
            <p14:sldId id="566"/>
            <p14:sldId id="563"/>
            <p14:sldId id="567"/>
            <p14:sldId id="590"/>
            <p14:sldId id="568"/>
            <p14:sldId id="569"/>
            <p14:sldId id="570"/>
            <p14:sldId id="574"/>
            <p14:sldId id="593"/>
            <p14:sldId id="571"/>
            <p14:sldId id="572"/>
            <p14:sldId id="592"/>
            <p14:sldId id="573"/>
            <p14:sldId id="575"/>
            <p14:sldId id="576"/>
            <p14:sldId id="577"/>
            <p14:sldId id="578"/>
            <p14:sldId id="579"/>
            <p14:sldId id="580"/>
            <p14:sldId id="596"/>
            <p14:sldId id="582"/>
            <p14:sldId id="597"/>
            <p14:sldId id="594"/>
            <p14:sldId id="595"/>
            <p14:sldId id="584"/>
            <p14:sldId id="585"/>
            <p14:sldId id="586"/>
            <p14:sldId id="588"/>
            <p14:sldId id="587"/>
            <p14:sldId id="589"/>
            <p14:sldId id="561"/>
            <p14:sldId id="349"/>
          </p14:sldIdLst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AC748"/>
    <a:srgbClr val="000000"/>
    <a:srgbClr val="669BBC"/>
    <a:srgbClr val="2D3956"/>
    <a:srgbClr val="8E5A6D"/>
    <a:srgbClr val="852F4A"/>
    <a:srgbClr val="FFFFFF"/>
    <a:srgbClr val="4472C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021291E5-0BD8-EA9E-1BB4-6A8A163CDEDB}" v="667" dt="2023-08-29T16:10:11.462"/>
    <p1510:client id="{05A17F0D-DD91-242D-6088-3D66914F2012}" v="1660" dt="2023-09-12T18:14:47.057"/>
    <p1510:client id="{1176E7FB-7952-BDDE-1BF3-CF8344E9990C}" v="443" dt="2023-09-12T17:18:43.502"/>
    <p1510:client id="{17AA0ED1-A0DA-3F13-CDFB-3A31D3DBC440}" v="923" dt="2023-09-12T11:16:06.740"/>
    <p1510:client id="{21C58AA7-73FF-876F-BA96-56C7D98867FF}" v="35" dt="2023-09-08T20:31:26.322"/>
    <p1510:client id="{2284D4EA-F7CD-2E14-3743-1591894FFC75}" v="84" dt="2023-09-12T19:35:42.124"/>
    <p1510:client id="{232B9E7E-0570-CA3D-EAF9-2E561350A64E}" v="62" dt="2023-09-12T19:54:20.119"/>
    <p1510:client id="{379558C3-21EC-EBF9-CED9-A6513BF4E4E5}" v="110" dt="2023-09-25T08:57:48.926"/>
    <p1510:client id="{3F9A7881-86C8-AF81-9086-6EBBE67B0D96}" v="185" dt="2023-09-12T18:29:42.029"/>
    <p1510:client id="{46CB2493-4DD4-6EA3-99EE-01D1C2FC8003}" v="3414" dt="2023-08-31T16:22:27.629"/>
    <p1510:client id="{506804B1-B4A9-6FB6-68D8-E3F0DEF6ED08}" v="5" dt="2023-09-24T11:03:38.764"/>
    <p1510:client id="{57910821-4839-E1BD-2750-0DF33731EECC}" v="3214" dt="2023-08-31T09:37:19.792"/>
    <p1510:client id="{5EA41550-3138-B522-E536-5D89A4E1D701}" v="4983" dt="2023-08-31T12:10:09.432"/>
    <p1510:client id="{749713F8-C72F-8F6D-DFCD-EFFFD3370699}" v="234" dt="2023-09-12T19:47:16.808"/>
    <p1510:client id="{7E494853-BC36-5A5C-E705-1F858ED960CA}" v="2948" dt="2023-09-25T11:20:58.377"/>
    <p1510:client id="{7E49A461-0E87-FCF9-0046-038196C3BBD9}" v="524" dt="2023-09-08T20:46:26.638"/>
    <p1510:client id="{878B5414-2B7C-1BBA-D173-562788A1EAD8}" v="280" dt="2023-08-29T15:17:31.020"/>
    <p1510:client id="{93B27F12-8DF8-5135-EB83-95C732A60885}" v="1908" dt="2023-09-12T19:31:34.673"/>
    <p1510:client id="{9974AAA3-8226-2AEF-CE4E-AA5B2D54117B}" v="1393" dt="2023-09-04T12:38:58.344"/>
    <p1510:client id="{B4CAC4B1-943B-7009-FEEE-737D99750884}" v="934" dt="2023-09-25T12:56:48.919"/>
    <p1510:client id="{BB44D990-3789-D892-A808-85EED76AA05C}" v="374" dt="2023-08-29T15:35:40.226"/>
    <p1510:client id="{BB723FAD-1C93-E73A-CA62-0AFE81A0AC6F}" v="2824" dt="2023-08-30T15:38:17.740"/>
    <p1510:client id="{D4C8152E-31B3-D59A-F086-D6D72784B865}" v="275" dt="2023-09-04T12:46:47.182"/>
    <p1510:client id="{D71EB162-A0AD-3C3E-DC5C-3B3B0B98A060}" v="1963" dt="2023-09-25T14:41:28.120"/>
    <p1510:client id="{D932AD42-0DDB-A44F-8ABF-1CDB06878786}" v="484" dt="2023-09-12T11:35:49.618"/>
    <p1510:client id="{DE832326-2AC0-0026-2233-9D09B1E2BEBD}" v="9" dt="2023-09-12T19:37:32.053"/>
    <p1510:client id="{E00F0F0D-72BF-078F-AD30-2EAD1004C057}" v="1183" dt="2023-09-04T13:35:08.583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slideViewPr>
    <p:cSldViewPr snapToGrid="0">
      <p:cViewPr>
        <p:scale>
          <a:sx n="1" d="2"/>
          <a:sy n="1" d="2"/>
        </p:scale>
        <p:origin x="0" y="0"/>
      </p:cViewPr>
      <p:guideLst/>
    </p:cSldViewPr>
  </p:slide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presProps" Target="presProp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viewProps" Target="viewProps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microsoft.com/office/2015/10/relationships/revisionInfo" Target="revisionInfo.xml"/><Relationship Id="rId20" Type="http://schemas.openxmlformats.org/officeDocument/2006/relationships/slide" Target="slides/slide19.xml"/><Relationship Id="rId41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10/1/2023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791000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2005803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5741542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0601136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D95098-09E1-C4E1-F131-563DA7A291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1DB6B52-1098-3A61-90F1-ED7F8C19F6F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CA7B7F2-C594-2226-10C3-8AC3C8D666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10/1/2023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567B6F-AABD-ABF2-1716-8CA10C09EE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A7F058B-4E26-075C-3DA4-A864D221D4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31141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C59ED8-839F-740F-5380-EB20BD607C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DBA814-F4FF-953C-65F6-7755FFA224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F5B59B-14BB-0F36-FA1D-86F9E28D77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10/1/2023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5EDB51-73D6-A3E4-04E1-FA0E4D318A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E15A03-D852-FE42-22A2-986BA6AFDD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04737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FAF0B5-6A1B-819F-8BDB-8723AD6F80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D59A6B-040C-D231-73AA-94BF982AB5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1F9F7B-C72F-8488-63C2-893D10A718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10/1/2023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7D509D-91A2-39D0-0202-9348AED744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A98602-767F-9F7F-3A34-40E803A3BD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87252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D49C40-2B03-A723-1A25-72E120ED2D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C05F17-3155-8F58-9417-872859F01BC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0A6FADA-9339-2718-AE06-345636476C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C7B5477-D6C1-D0EF-360E-AAF1F8F26B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10/1/2023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EE8FCE8-EE63-38DE-2FCA-4EA8F13B84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E2D33A2-7BEA-C0F6-8DC4-5841AF8D50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968912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B6B58D-F759-624C-F4B5-076FD71336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0DE3D4E-050C-4BD6-B7EB-39F9E2DE1C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280C419-BB65-0AE7-334A-03DB570FB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05432BE-90AA-3340-26A3-24C2C60ED46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972C4A7-BEA2-2193-0159-41A6655532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82EDC5C-9D31-77DA-AB6E-212A67AE98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10/1/2023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2F1C937-530C-BE6A-062C-EAEB60924A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6965C7C-2F3A-7C73-65EE-071EA3B57E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07010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1AF804-BA6F-7137-4401-2ABEE47663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5E1951F-F9DF-2D36-66CD-0ADE1A8E8A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10/1/2023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067CA20-9E1C-BEF8-F7E6-B3C4C99585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C61B1B8-1D1F-02F4-C933-47FC32EC2A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93133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7FE2AC4-08F1-175E-50F9-B90ABA9113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10/1/2023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EAEA4DB-632D-D9D1-3D14-B1B180E010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B715F8A-1D92-41F1-20A4-7DCD4E8AAA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77631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F15944-338D-38CB-1B4E-769DD7BE21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D1760F-940D-CAB5-053A-5873FA1D8F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43F859B-EC99-D3C1-C197-1297F98853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78B70CE-2216-EDAB-7EA9-CCE161AC49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10/1/2023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E7F4EBE-FF18-55EE-6B98-05B25C8FC2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4F5F087-5F13-6A44-1590-C7C340B94C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54700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AAD5A4-F7CC-0324-C194-023F89C76D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06BFFB0-F5DC-8580-5C03-1E026A3F947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9C9C8D9-5BE1-6BCB-A317-EB9D0B08ED9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473CEC4-4BC0-D998-48CD-C0E75413B0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10/1/2023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205997B-9DB4-C221-C9C3-2CC6584C97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8972CE3-5F1C-8C5A-3A36-9FA4D8498D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66920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DD1990-0403-E7BD-DC37-9AFB471B60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792BEF8-6FCF-04D0-BF56-B13A28622EB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6B7518-7F38-0E9F-31BE-48CF51807F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10/1/2023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499AE5E-BECF-D8F0-0176-F5D6F6177A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C169AFA-75A4-D04B-AD01-2B44BABE31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06048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5253B29-BA54-390A-6D3D-817CE947730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33E21C0-5144-CF89-6AE0-510711E098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99442B-8870-38B1-A26D-CE928268F2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10/1/2023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037066-A86D-748B-99F7-904DF1C0EE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951710-EE2B-4532-5DDE-8ED9C5A668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778946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EA7BAD81-B37C-4E58-A969-A361C2B6AA3B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424060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A728A220-9096-471D-8E9D-3A0DD26FAEC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278961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9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>
            <a:extLst>
              <a:ext uri="{FF2B5EF4-FFF2-40B4-BE49-F238E27FC236}">
                <a16:creationId xmlns:a16="http://schemas.microsoft.com/office/drawing/2014/main" id="{B150257C-F063-4712-86B9-6B30CE114C01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127760" y="1123950"/>
            <a:ext cx="9936480" cy="4610100"/>
          </a:xfrm>
          <a:custGeom>
            <a:avLst/>
            <a:gdLst>
              <a:gd name="connsiteX0" fmla="*/ 4992680 w 9936480"/>
              <a:gd name="connsiteY0" fmla="*/ 888184 h 4610100"/>
              <a:gd name="connsiteX1" fmla="*/ 9936480 w 9936480"/>
              <a:gd name="connsiteY1" fmla="*/ 888184 h 4610100"/>
              <a:gd name="connsiteX2" fmla="*/ 9936480 w 9936480"/>
              <a:gd name="connsiteY2" fmla="*/ 4610100 h 4610100"/>
              <a:gd name="connsiteX3" fmla="*/ 4992680 w 9936480"/>
              <a:gd name="connsiteY3" fmla="*/ 4610100 h 4610100"/>
              <a:gd name="connsiteX4" fmla="*/ 0 w 9936480"/>
              <a:gd name="connsiteY4" fmla="*/ 0 h 4610100"/>
              <a:gd name="connsiteX5" fmla="*/ 4943800 w 9936480"/>
              <a:gd name="connsiteY5" fmla="*/ 0 h 4610100"/>
              <a:gd name="connsiteX6" fmla="*/ 4943800 w 9936480"/>
              <a:gd name="connsiteY6" fmla="*/ 3721916 h 4610100"/>
              <a:gd name="connsiteX7" fmla="*/ 0 w 9936480"/>
              <a:gd name="connsiteY7" fmla="*/ 3721916 h 4610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936480" h="4610100">
                <a:moveTo>
                  <a:pt x="4992680" y="888184"/>
                </a:moveTo>
                <a:lnTo>
                  <a:pt x="9936480" y="888184"/>
                </a:lnTo>
                <a:lnTo>
                  <a:pt x="9936480" y="4610100"/>
                </a:lnTo>
                <a:lnTo>
                  <a:pt x="4992680" y="4610100"/>
                </a:lnTo>
                <a:close/>
                <a:moveTo>
                  <a:pt x="0" y="0"/>
                </a:moveTo>
                <a:lnTo>
                  <a:pt x="4943800" y="0"/>
                </a:lnTo>
                <a:lnTo>
                  <a:pt x="4943800" y="3721916"/>
                </a:lnTo>
                <a:lnTo>
                  <a:pt x="0" y="3721916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0564587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FC9C52C9-E1A1-4DAC-AD31-A7ADAED4AB8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4301885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>
            <a:extLst>
              <a:ext uri="{FF2B5EF4-FFF2-40B4-BE49-F238E27FC236}">
                <a16:creationId xmlns:a16="http://schemas.microsoft.com/office/drawing/2014/main" id="{4D87B024-DF46-4DF2-934F-975B0169D37C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3788980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94057321-887A-4B9F-AE60-CB2705D3932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9052834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5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806A67A1-AA69-46FE-9FEA-358EC9C58E6C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6096000" y="933450"/>
            <a:ext cx="4962146" cy="2495550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</p:spPr>
        <p:txBody>
          <a:bodyPr/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4570745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0">
            <a:lum/>
          </a:blip>
          <a:srcRect/>
          <a:stretch>
            <a:fillRect t="-39000" b="-3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1271F50-F801-DAB9-DC83-4E0CB52B6E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5570735-514D-409D-F8D8-891193ADB1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9101CE-4C3C-27B3-84CC-50ABDD6C31A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10/1/2023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C52485-947C-CA79-AEAE-42689D9B9C2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8052FD-3283-6346-20D0-32F2F0297C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29889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2" r:id="rId13"/>
    <p:sldLayoutId id="2147483664" r:id="rId14"/>
    <p:sldLayoutId id="2147483665" r:id="rId15"/>
    <p:sldLayoutId id="2147483666" r:id="rId16"/>
    <p:sldLayoutId id="2147483667" r:id="rId17"/>
    <p:sldLayoutId id="2147483668" r:id="rId18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7.png"/><Relationship Id="rId5" Type="http://schemas.openxmlformats.org/officeDocument/2006/relationships/image" Target="../media/image6.svg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6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6.xml"/><Relationship Id="rId4" Type="http://schemas.openxmlformats.org/officeDocument/2006/relationships/image" Target="../media/image9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6.xml"/><Relationship Id="rId4" Type="http://schemas.openxmlformats.org/officeDocument/2006/relationships/image" Target="../media/image10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6.xml"/><Relationship Id="rId4" Type="http://schemas.openxmlformats.org/officeDocument/2006/relationships/image" Target="../media/image11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6.xml"/><Relationship Id="rId4" Type="http://schemas.openxmlformats.org/officeDocument/2006/relationships/image" Target="../media/image12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6.xml"/><Relationship Id="rId4" Type="http://schemas.openxmlformats.org/officeDocument/2006/relationships/image" Target="../media/image13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6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6.xml"/><Relationship Id="rId4" Type="http://schemas.openxmlformats.org/officeDocument/2006/relationships/image" Target="../media/image14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6.xml"/><Relationship Id="rId4" Type="http://schemas.openxmlformats.org/officeDocument/2006/relationships/image" Target="../media/image15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6.xml"/><Relationship Id="rId4" Type="http://schemas.openxmlformats.org/officeDocument/2006/relationships/image" Target="../media/image16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6.xml"/><Relationship Id="rId4" Type="http://schemas.openxmlformats.org/officeDocument/2006/relationships/image" Target="../media/image17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6.xml"/><Relationship Id="rId4" Type="http://schemas.openxmlformats.org/officeDocument/2006/relationships/image" Target="../media/image18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6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6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6.xml"/><Relationship Id="rId4" Type="http://schemas.openxmlformats.org/officeDocument/2006/relationships/image" Target="../media/image19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6.xml"/><Relationship Id="rId5" Type="http://schemas.openxmlformats.org/officeDocument/2006/relationships/image" Target="../media/image21.png"/><Relationship Id="rId4" Type="http://schemas.openxmlformats.org/officeDocument/2006/relationships/image" Target="../media/image20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6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6.xml"/><Relationship Id="rId5" Type="http://schemas.openxmlformats.org/officeDocument/2006/relationships/image" Target="../media/image23.png"/><Relationship Id="rId4" Type="http://schemas.openxmlformats.org/officeDocument/2006/relationships/image" Target="../media/image22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6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6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6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6.xml"/><Relationship Id="rId4" Type="http://schemas.openxmlformats.org/officeDocument/2006/relationships/image" Target="../media/image24.jpe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6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hyperlink" Target="https://pip.pypa.io/en/stable/installation/" TargetMode="External"/><Relationship Id="rId7" Type="http://schemas.openxmlformats.org/officeDocument/2006/relationships/image" Target="../media/image8.png"/><Relationship Id="rId2" Type="http://schemas.openxmlformats.org/officeDocument/2006/relationships/hyperlink" Target="https://pypi.org/" TargetMode="External"/><Relationship Id="rId1" Type="http://schemas.openxmlformats.org/officeDocument/2006/relationships/slideLayout" Target="../slideLayouts/slideLayout16.xml"/><Relationship Id="rId6" Type="http://schemas.openxmlformats.org/officeDocument/2006/relationships/image" Target="../media/image2.png"/><Relationship Id="rId5" Type="http://schemas.openxmlformats.org/officeDocument/2006/relationships/hyperlink" Target="https://www.jetbrains.com/pycharm/" TargetMode="External"/><Relationship Id="rId4" Type="http://schemas.openxmlformats.org/officeDocument/2006/relationships/hyperlink" Target="https://code.visualstudio.com/" TargetMode="Externa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6.xml"/><Relationship Id="rId4" Type="http://schemas.openxmlformats.org/officeDocument/2006/relationships/image" Target="../media/image25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6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6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6.xml"/><Relationship Id="rId4" Type="http://schemas.openxmlformats.org/officeDocument/2006/relationships/image" Target="../media/image26.pn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6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6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6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6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6.xml"/><Relationship Id="rId4" Type="http://schemas.openxmlformats.org/officeDocument/2006/relationships/image" Target="../media/image27.pn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6.xml"/><Relationship Id="rId4" Type="http://schemas.openxmlformats.org/officeDocument/2006/relationships/image" Target="../media/image28.pn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6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6.xml"/></Relationships>
</file>

<file path=ppt/slides/_rels/slide39.xml.rels><?xml version="1.0" encoding="UTF-8" standalone="yes"?>
<Relationships xmlns="http://schemas.openxmlformats.org/package/2006/relationships"><Relationship Id="rId8" Type="http://schemas.openxmlformats.org/officeDocument/2006/relationships/image" Target="../media/image31.jpeg"/><Relationship Id="rId3" Type="http://schemas.openxmlformats.org/officeDocument/2006/relationships/image" Target="../media/image29.png"/><Relationship Id="rId7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7.xml"/><Relationship Id="rId6" Type="http://schemas.openxmlformats.org/officeDocument/2006/relationships/image" Target="../media/image6.svg"/><Relationship Id="rId5" Type="http://schemas.openxmlformats.org/officeDocument/2006/relationships/image" Target="../media/image5.png"/><Relationship Id="rId4" Type="http://schemas.openxmlformats.org/officeDocument/2006/relationships/image" Target="../media/image30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EF9385F0-2536-01DB-C486-D6A29656E61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7150" y="-44450"/>
            <a:ext cx="12311979" cy="6858000"/>
          </a:xfrm>
          <a:prstGeom prst="rect">
            <a:avLst/>
          </a:prstGeom>
        </p:spPr>
      </p:pic>
      <p:sp>
        <p:nvSpPr>
          <p:cNvPr id="18" name="Oval 17">
            <a:extLst>
              <a:ext uri="{FF2B5EF4-FFF2-40B4-BE49-F238E27FC236}">
                <a16:creationId xmlns:a16="http://schemas.microsoft.com/office/drawing/2014/main" id="{3DCC2A7E-4E6F-BB97-13D0-0AA6AB2F93D5}"/>
              </a:ext>
            </a:extLst>
          </p:cNvPr>
          <p:cNvSpPr/>
          <p:nvPr/>
        </p:nvSpPr>
        <p:spPr>
          <a:xfrm>
            <a:off x="6054429" y="-720725"/>
            <a:ext cx="7782357" cy="7578725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1BBD67B8-DB49-942C-018D-7F74C671F260}"/>
              </a:ext>
            </a:extLst>
          </p:cNvPr>
          <p:cNvSpPr txBox="1"/>
          <p:nvPr/>
        </p:nvSpPr>
        <p:spPr>
          <a:xfrm>
            <a:off x="1105196" y="4455754"/>
            <a:ext cx="5188387" cy="461665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2400">
                <a:solidFill>
                  <a:schemeClr val="bg1"/>
                </a:solidFill>
                <a:latin typeface="Times New Roman"/>
                <a:cs typeface="Times New Roman"/>
              </a:rPr>
              <a:t>Prepared by Dr. Hamada I. AbdulWakel</a:t>
            </a: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16E4CC76-2D0D-6204-3FBC-B0856D8E8836}"/>
              </a:ext>
            </a:extLst>
          </p:cNvPr>
          <p:cNvSpPr txBox="1"/>
          <p:nvPr/>
        </p:nvSpPr>
        <p:spPr>
          <a:xfrm>
            <a:off x="1108644" y="2424037"/>
            <a:ext cx="3699474" cy="2123658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/>
          <a:p>
            <a:pPr algn="ctr"/>
            <a:r>
              <a:rPr lang="en-US" sz="4400" b="1" dirty="0">
                <a:solidFill>
                  <a:srgbClr val="00B0F0"/>
                </a:solidFill>
                <a:latin typeface="Times New Roman"/>
                <a:cs typeface="Times New Roman"/>
              </a:rPr>
              <a:t>Network </a:t>
            </a:r>
            <a:endParaRPr lang="en-US" dirty="0">
              <a:ea typeface="Calibri" panose="020F0502020204030204"/>
              <a:cs typeface="Calibri" panose="020F0502020204030204"/>
            </a:endParaRPr>
          </a:p>
          <a:p>
            <a:pPr algn="ctr"/>
            <a:r>
              <a:rPr lang="en-US" sz="4400" b="1" dirty="0">
                <a:solidFill>
                  <a:srgbClr val="00B0F0"/>
                </a:solidFill>
                <a:latin typeface="Times New Roman"/>
                <a:cs typeface="Times New Roman"/>
              </a:rPr>
              <a:t>Programming </a:t>
            </a:r>
            <a:br>
              <a:rPr lang="en-US" sz="4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4400" b="1" dirty="0">
                <a:solidFill>
                  <a:srgbClr val="00B0F0"/>
                </a:solidFill>
                <a:latin typeface="Times New Roman"/>
                <a:cs typeface="Times New Roman"/>
              </a:rPr>
              <a:t>in Python</a:t>
            </a:r>
            <a:endParaRPr lang="en-US" dirty="0">
              <a:solidFill>
                <a:srgbClr val="000000"/>
              </a:solidFill>
              <a:latin typeface="Calibri" panose="020F0502020204030204"/>
              <a:ea typeface="Calibri" panose="020F0502020204030204"/>
              <a:cs typeface="Calibri" panose="020F0502020204030204"/>
            </a:endParaRPr>
          </a:p>
        </p:txBody>
      </p:sp>
      <p:sp>
        <p:nvSpPr>
          <p:cNvPr id="34" name="Rectangle: Rounded Corners 33">
            <a:extLst>
              <a:ext uri="{FF2B5EF4-FFF2-40B4-BE49-F238E27FC236}">
                <a16:creationId xmlns:a16="http://schemas.microsoft.com/office/drawing/2014/main" id="{15C30772-0DD8-7BE1-E943-20DE696CFBEA}"/>
              </a:ext>
            </a:extLst>
          </p:cNvPr>
          <p:cNvSpPr/>
          <p:nvPr/>
        </p:nvSpPr>
        <p:spPr>
          <a:xfrm>
            <a:off x="-540265" y="5843657"/>
            <a:ext cx="3516608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r>
              <a:rPr lang="en-US" sz="2800" b="1" dirty="0">
                <a:solidFill>
                  <a:srgbClr val="000000"/>
                </a:solidFill>
                <a:latin typeface="Times New Roman"/>
                <a:cs typeface="Times New Roman"/>
              </a:rPr>
              <a:t>Lecture 1</a:t>
            </a:r>
            <a:endParaRPr lang="en-US" sz="2800" b="1" dirty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3" name="Picture 32">
            <a:extLst>
              <a:ext uri="{FF2B5EF4-FFF2-40B4-BE49-F238E27FC236}">
                <a16:creationId xmlns:a16="http://schemas.microsoft.com/office/drawing/2014/main" id="{7B1083B8-7F24-C9AF-FA88-CAB8BE99D40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28545" y="198943"/>
            <a:ext cx="2876694" cy="1357799"/>
          </a:xfrm>
          <a:prstGeom prst="rect">
            <a:avLst/>
          </a:prstGeom>
        </p:spPr>
      </p:pic>
      <p:pic>
        <p:nvPicPr>
          <p:cNvPr id="2" name="Picture 1" descr="A person typing on a computer&#10;&#10;Description automatically generated">
            <a:extLst>
              <a:ext uri="{FF2B5EF4-FFF2-40B4-BE49-F238E27FC236}">
                <a16:creationId xmlns:a16="http://schemas.microsoft.com/office/drawing/2014/main" id="{08D4FAB9-1930-430F-E48C-6D35988808B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190891" y="-329242"/>
            <a:ext cx="7415840" cy="74158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6785756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: Single Corner Rounded 1">
            <a:extLst>
              <a:ext uri="{FF2B5EF4-FFF2-40B4-BE49-F238E27FC236}">
                <a16:creationId xmlns:a16="http://schemas.microsoft.com/office/drawing/2014/main" id="{EF875848-86E8-4CAA-B094-688608BC5D7F}"/>
              </a:ext>
            </a:extLst>
          </p:cNvPr>
          <p:cNvSpPr/>
          <p:nvPr/>
        </p:nvSpPr>
        <p:spPr>
          <a:xfrm flipV="1">
            <a:off x="-1" y="-43544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5CEA2981-6362-5745-D4B0-417C013DA894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/>
        </p:blipFill>
        <p:spPr>
          <a:xfrm>
            <a:off x="0" y="-43542"/>
            <a:ext cx="8659664" cy="5300798"/>
          </a:xfr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25760A6C-566F-B7E3-1EEE-CB29F0CF0113}"/>
              </a:ext>
            </a:extLst>
          </p:cNvPr>
          <p:cNvSpPr txBox="1"/>
          <p:nvPr/>
        </p:nvSpPr>
        <p:spPr>
          <a:xfrm>
            <a:off x="5718426" y="2785710"/>
            <a:ext cx="4703532" cy="1384995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/>
          <a:p>
            <a:r>
              <a:rPr lang="en-US" sz="4200" b="1" dirty="0">
                <a:solidFill>
                  <a:srgbClr val="00B0F0"/>
                </a:solidFill>
                <a:latin typeface="Times New Roman"/>
                <a:cs typeface="Times New Roman"/>
              </a:rPr>
              <a:t>Basics of Computer</a:t>
            </a:r>
          </a:p>
          <a:p>
            <a:r>
              <a:rPr lang="en-US" sz="4200" b="1" dirty="0">
                <a:solidFill>
                  <a:srgbClr val="00B0F0"/>
                </a:solidFill>
                <a:latin typeface="Times New Roman"/>
                <a:cs typeface="Times New Roman"/>
              </a:rPr>
              <a:t>Networking</a:t>
            </a:r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844810E4-E8A9-2051-4D02-31024B944D7B}"/>
              </a:ext>
            </a:extLst>
          </p:cNvPr>
          <p:cNvSpPr/>
          <p:nvPr/>
        </p:nvSpPr>
        <p:spPr>
          <a:xfrm>
            <a:off x="5852776" y="4232260"/>
            <a:ext cx="3516608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r>
              <a:rPr lang="en-US" sz="2800" b="1" dirty="0">
                <a:solidFill>
                  <a:schemeClr val="tx1"/>
                </a:solidFill>
                <a:latin typeface="Times New Roman"/>
                <a:cs typeface="Times New Roman"/>
              </a:rPr>
              <a:t>Lecture 1</a:t>
            </a:r>
            <a:endParaRPr lang="en-US" sz="28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8C520B7F-7764-8B81-C7C7-A7440DA2CCAF}"/>
              </a:ext>
            </a:extLst>
          </p:cNvPr>
          <p:cNvSpPr txBox="1"/>
          <p:nvPr/>
        </p:nvSpPr>
        <p:spPr>
          <a:xfrm>
            <a:off x="459185" y="6187539"/>
            <a:ext cx="4886463" cy="52322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2800" b="1">
                <a:solidFill>
                  <a:srgbClr val="00B0F0"/>
                </a:solidFill>
                <a:latin typeface="Times New Roman"/>
                <a:cs typeface="Times New Roman"/>
              </a:rPr>
              <a:t>Dr. Hamada I. AbdulWakel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8F2D6F91-78DB-C333-FFAC-FF52CB9F2DF3}"/>
              </a:ext>
            </a:extLst>
          </p:cNvPr>
          <p:cNvSpPr txBox="1"/>
          <p:nvPr/>
        </p:nvSpPr>
        <p:spPr>
          <a:xfrm>
            <a:off x="459185" y="5830966"/>
            <a:ext cx="4886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Prepared by</a:t>
            </a: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FA5D44C7-1F20-0684-5315-73F4013F0EB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313679" y="372325"/>
            <a:ext cx="2457656" cy="670874"/>
          </a:xfrm>
          <a:prstGeom prst="rect">
            <a:avLst/>
          </a:prstGeom>
        </p:spPr>
      </p:pic>
      <p:pic>
        <p:nvPicPr>
          <p:cNvPr id="23" name="Graphic 22">
            <a:extLst>
              <a:ext uri="{FF2B5EF4-FFF2-40B4-BE49-F238E27FC236}">
                <a16:creationId xmlns:a16="http://schemas.microsoft.com/office/drawing/2014/main" id="{ACE76E66-5FF1-83D6-4EAC-3853027A6FDC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264625" y="248508"/>
            <a:ext cx="2470340" cy="1166001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75DD345E-3E3C-C8BD-7DE1-6E42EB52FC9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>
                <a:solidFill>
                  <a:schemeClr val="bg1"/>
                </a:solidFill>
              </a:rPr>
              <a:t>www.midocean.ae</a:t>
            </a:r>
          </a:p>
        </p:txBody>
      </p:sp>
    </p:spTree>
    <p:extLst>
      <p:ext uri="{BB962C8B-B14F-4D97-AF65-F5344CB8AC3E}">
        <p14:creationId xmlns:p14="http://schemas.microsoft.com/office/powerpoint/2010/main" val="70163207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50" y="1019069"/>
            <a:ext cx="4549013" cy="52322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2800" b="1">
                <a:solidFill>
                  <a:schemeClr val="bg1"/>
                </a:solidFill>
                <a:latin typeface="Times New Roman"/>
                <a:cs typeface="Times New Roman"/>
              </a:rPr>
              <a:t>LECTURE MAIN POINTS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Times New Roman"/>
                <a:cs typeface="Times New Roman"/>
              </a:rPr>
              <a:t>Lecture</a:t>
            </a:r>
            <a:endParaRPr lang="en-US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/>
                <a:cs typeface="Times New Roman"/>
              </a:rPr>
              <a:t>01</a:t>
            </a:r>
            <a:endParaRPr lang="en-US" sz="54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050976E4-0CF2-BA00-34CA-2F9419409B9E}"/>
              </a:ext>
            </a:extLst>
          </p:cNvPr>
          <p:cNvSpPr txBox="1"/>
          <p:nvPr/>
        </p:nvSpPr>
        <p:spPr>
          <a:xfrm>
            <a:off x="889000" y="2319957"/>
            <a:ext cx="10541000" cy="341632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285750" indent="-285750">
              <a:buFont typeface="Arial,Sans-Serif"/>
              <a:buChar char="•"/>
            </a:pP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Network definition.</a:t>
            </a:r>
            <a:endParaRPr lang="en-US" dirty="0"/>
          </a:p>
          <a:p>
            <a:pPr marL="285750" indent="-285750">
              <a:buFont typeface="Arial,Sans-Serif"/>
              <a:buChar char="•"/>
            </a:pPr>
            <a:endParaRPr lang="en-US" sz="2400" dirty="0">
              <a:solidFill>
                <a:srgbClr val="2D3956"/>
              </a:solidFill>
              <a:latin typeface="Times New Roman"/>
              <a:cs typeface="Times New Roman"/>
            </a:endParaRPr>
          </a:p>
          <a:p>
            <a:pPr marL="285750" indent="-285750">
              <a:buFont typeface="Arial,Sans-Serif"/>
              <a:buChar char="•"/>
            </a:pP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Importance of networks.</a:t>
            </a:r>
          </a:p>
          <a:p>
            <a:pPr marL="285750" indent="-285750">
              <a:buFont typeface="Arial,Sans-Serif"/>
              <a:buChar char="•"/>
            </a:pPr>
            <a:endParaRPr lang="en-US" sz="2400" dirty="0">
              <a:solidFill>
                <a:srgbClr val="2D3956"/>
              </a:solidFill>
              <a:latin typeface="Times New Roman"/>
              <a:cs typeface="Times New Roman"/>
            </a:endParaRPr>
          </a:p>
          <a:p>
            <a:pPr marL="285750" indent="-285750">
              <a:buFont typeface="Arial,Sans-Serif"/>
              <a:buChar char="•"/>
            </a:pP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Networking components and types.</a:t>
            </a:r>
            <a:endParaRPr lang="en-US" dirty="0">
              <a:ea typeface="Calibri" panose="020F0502020204030204"/>
              <a:cs typeface="Calibri" panose="020F0502020204030204"/>
            </a:endParaRPr>
          </a:p>
          <a:p>
            <a:pPr marL="285750" indent="-285750">
              <a:buFont typeface="Arial,Sans-Serif"/>
              <a:buChar char="•"/>
            </a:pPr>
            <a:endParaRPr lang="en-US" sz="2400" dirty="0">
              <a:solidFill>
                <a:srgbClr val="2D3956"/>
              </a:solidFill>
              <a:latin typeface="Times New Roman"/>
              <a:cs typeface="Times New Roman"/>
            </a:endParaRPr>
          </a:p>
          <a:p>
            <a:pPr marL="285750" indent="-285750">
              <a:buFont typeface="Arial,Sans-Serif"/>
              <a:buChar char="•"/>
            </a:pP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Network programming and programming levels.</a:t>
            </a:r>
            <a:endParaRPr lang="en-US" dirty="0">
              <a:solidFill>
                <a:srgbClr val="000000"/>
              </a:solidFill>
              <a:latin typeface="Calibri" panose="020F0502020204030204"/>
              <a:ea typeface="Calibri"/>
              <a:cs typeface="Calibri"/>
            </a:endParaRPr>
          </a:p>
          <a:p>
            <a:pPr marL="285750" indent="-285750">
              <a:buFont typeface="Arial,Sans-Serif"/>
              <a:buChar char="•"/>
            </a:pPr>
            <a:endParaRPr lang="en-US" sz="2400" dirty="0">
              <a:solidFill>
                <a:srgbClr val="2D3956"/>
              </a:solidFill>
              <a:latin typeface="Times New Roman"/>
              <a:ea typeface="Calibri"/>
              <a:cs typeface="Times New Roman"/>
            </a:endParaRPr>
          </a:p>
          <a:p>
            <a:pPr marL="285750" indent="-285750">
              <a:buFont typeface="Arial,Sans-Serif"/>
              <a:buChar char="•"/>
            </a:pPr>
            <a:r>
              <a:rPr lang="en-US" sz="2400" dirty="0">
                <a:solidFill>
                  <a:srgbClr val="2D3956"/>
                </a:solidFill>
                <a:latin typeface="Times New Roman"/>
                <a:ea typeface="Calibri"/>
                <a:cs typeface="Times New Roman"/>
              </a:rPr>
              <a:t>Dealing with virtual environments.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4" name="Picture 3" descr="A person in a suit and tie&#10;&#10;Description automatically generated">
            <a:extLst>
              <a:ext uri="{FF2B5EF4-FFF2-40B4-BE49-F238E27FC236}">
                <a16:creationId xmlns:a16="http://schemas.microsoft.com/office/drawing/2014/main" id="{F843FE0A-E356-32EC-EA95-824FC46BCAE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431075" y="5822651"/>
            <a:ext cx="759850" cy="10355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705918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Times New Roman"/>
                <a:cs typeface="Times New Roman"/>
              </a:rPr>
              <a:t>Lecture</a:t>
            </a:r>
            <a:endParaRPr lang="en-US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/>
                <a:cs typeface="Times New Roman"/>
              </a:rPr>
              <a:t>01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050976E4-0CF2-BA00-34CA-2F9419409B9E}"/>
              </a:ext>
            </a:extLst>
          </p:cNvPr>
          <p:cNvSpPr txBox="1"/>
          <p:nvPr/>
        </p:nvSpPr>
        <p:spPr>
          <a:xfrm>
            <a:off x="889000" y="2391844"/>
            <a:ext cx="10541000" cy="341632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285750" indent="-285750">
              <a:buFont typeface="Arial,Sans-Serif"/>
              <a:buChar char="•"/>
            </a:pP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A collection of devices connected to one another allowing for data to be shared and used.</a:t>
            </a:r>
          </a:p>
          <a:p>
            <a:pPr marL="742950" lvl="1" indent="-285750">
              <a:buFont typeface="Arial,Sans-Serif"/>
              <a:buChar char="•"/>
            </a:pP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Devices count.</a:t>
            </a:r>
          </a:p>
          <a:p>
            <a:pPr marL="1200150" lvl="2" indent="-285750">
              <a:buFont typeface="Arial,Sans-Serif"/>
              <a:buChar char="•"/>
            </a:pP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At least 2 devices.</a:t>
            </a:r>
          </a:p>
          <a:p>
            <a:pPr marL="742950" lvl="1" indent="-285750">
              <a:buFont typeface="Arial,Sans-Serif"/>
              <a:buChar char="•"/>
            </a:pP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Device type:</a:t>
            </a:r>
            <a:endParaRPr lang="en-US" dirty="0"/>
          </a:p>
          <a:p>
            <a:pPr marL="1200150" lvl="2" indent="-285750">
              <a:buFont typeface="Arial,Sans-Serif"/>
              <a:buChar char="•"/>
            </a:pP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Any device.</a:t>
            </a:r>
          </a:p>
          <a:p>
            <a:pPr marL="742950" lvl="1" indent="-285750">
              <a:buFont typeface="Arial,Sans-Serif"/>
              <a:buChar char="•"/>
            </a:pP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Connection type:</a:t>
            </a:r>
          </a:p>
          <a:p>
            <a:pPr marL="1200150" lvl="2" indent="-285750">
              <a:buFont typeface="Arial,Sans-Serif"/>
              <a:buChar char="•"/>
            </a:pP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Wired.</a:t>
            </a:r>
          </a:p>
          <a:p>
            <a:pPr marL="1200150" lvl="2" indent="-285750">
              <a:buFont typeface="Arial,Sans-Serif"/>
              <a:buChar char="•"/>
            </a:pP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Wireless.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4" name="Picture 3" descr="A person in a suit and tie&#10;&#10;Description automatically generated">
            <a:extLst>
              <a:ext uri="{FF2B5EF4-FFF2-40B4-BE49-F238E27FC236}">
                <a16:creationId xmlns:a16="http://schemas.microsoft.com/office/drawing/2014/main" id="{F843FE0A-E356-32EC-EA95-824FC46BCAE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431075" y="5822651"/>
            <a:ext cx="759850" cy="1035529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245FEE6B-3A39-2C0C-76B6-6A17DF3623B6}"/>
              </a:ext>
            </a:extLst>
          </p:cNvPr>
          <p:cNvSpPr txBox="1"/>
          <p:nvPr/>
        </p:nvSpPr>
        <p:spPr>
          <a:xfrm>
            <a:off x="2513150" y="1162842"/>
            <a:ext cx="5612937" cy="52322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Times New Roman"/>
                <a:cs typeface="Times New Roman"/>
              </a:rPr>
              <a:t>NETWORK DEFINITION</a:t>
            </a:r>
          </a:p>
        </p:txBody>
      </p:sp>
      <p:pic>
        <p:nvPicPr>
          <p:cNvPr id="7" name="Picture 6" descr="A computer network diagram showing different types of computers&#10;&#10;Description automatically generated">
            <a:extLst>
              <a:ext uri="{FF2B5EF4-FFF2-40B4-BE49-F238E27FC236}">
                <a16:creationId xmlns:a16="http://schemas.microsoft.com/office/drawing/2014/main" id="{D7E59D02-8BE3-4E38-F1ED-EF2050AC59D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566249" y="3204184"/>
            <a:ext cx="6725728" cy="23761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892181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Times New Roman"/>
                <a:cs typeface="Times New Roman"/>
              </a:rPr>
              <a:t>Lecture</a:t>
            </a:r>
            <a:endParaRPr lang="en-US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/>
                <a:cs typeface="Times New Roman"/>
              </a:rPr>
              <a:t>01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050976E4-0CF2-BA00-34CA-2F9419409B9E}"/>
              </a:ext>
            </a:extLst>
          </p:cNvPr>
          <p:cNvSpPr txBox="1"/>
          <p:nvPr/>
        </p:nvSpPr>
        <p:spPr>
          <a:xfrm>
            <a:off x="889000" y="2391844"/>
            <a:ext cx="10541000" cy="830997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285750" indent="-285750">
              <a:buFont typeface="Arial,Sans-Serif"/>
              <a:buChar char="•"/>
            </a:pPr>
            <a:r>
              <a:rPr lang="en-US" sz="2400" dirty="0">
                <a:solidFill>
                  <a:srgbClr val="2D3956"/>
                </a:solidFill>
                <a:latin typeface="Times New Roman"/>
                <a:ea typeface="+mn-lt"/>
                <a:cs typeface="Times New Roman"/>
              </a:rPr>
              <a:t>Scenario 1: without networks</a:t>
            </a:r>
            <a:endParaRPr lang="en-US" dirty="0"/>
          </a:p>
          <a:p>
            <a:pPr marL="742950" lvl="1" indent="-285750">
              <a:buFont typeface="Arial,Sans-Serif"/>
              <a:buChar char="•"/>
            </a:pPr>
            <a:r>
              <a:rPr lang="en-US" sz="2400" dirty="0">
                <a:solidFill>
                  <a:srgbClr val="00B0F0"/>
                </a:solidFill>
                <a:latin typeface="Times New Roman"/>
                <a:ea typeface="+mn-lt"/>
                <a:cs typeface="Times New Roman"/>
              </a:rPr>
              <a:t>Violating efficient use of resources.</a:t>
            </a:r>
            <a:endParaRPr lang="en-US" dirty="0">
              <a:ea typeface="Calibri" panose="020F0502020204030204"/>
              <a:cs typeface="Calibri" panose="020F0502020204030204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4" name="Picture 3" descr="A person in a suit and tie&#10;&#10;Description automatically generated">
            <a:extLst>
              <a:ext uri="{FF2B5EF4-FFF2-40B4-BE49-F238E27FC236}">
                <a16:creationId xmlns:a16="http://schemas.microsoft.com/office/drawing/2014/main" id="{F843FE0A-E356-32EC-EA95-824FC46BCAE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431075" y="5822651"/>
            <a:ext cx="759850" cy="1035529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245FEE6B-3A39-2C0C-76B6-6A17DF3623B6}"/>
              </a:ext>
            </a:extLst>
          </p:cNvPr>
          <p:cNvSpPr txBox="1"/>
          <p:nvPr/>
        </p:nvSpPr>
        <p:spPr>
          <a:xfrm>
            <a:off x="2513150" y="1162842"/>
            <a:ext cx="5612937" cy="52322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Times New Roman"/>
                <a:cs typeface="Times New Roman"/>
              </a:rPr>
              <a:t>IMPORTANCE OF  NETWORKS</a:t>
            </a: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8187E26C-BD19-9106-1320-7E1134C3F92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235569" y="3224020"/>
            <a:ext cx="3131388" cy="26959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337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Times New Roman"/>
                <a:cs typeface="Times New Roman"/>
              </a:rPr>
              <a:t>Lecture</a:t>
            </a:r>
            <a:endParaRPr lang="en-US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/>
                <a:cs typeface="Times New Roman"/>
              </a:rPr>
              <a:t>01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050976E4-0CF2-BA00-34CA-2F9419409B9E}"/>
              </a:ext>
            </a:extLst>
          </p:cNvPr>
          <p:cNvSpPr txBox="1"/>
          <p:nvPr/>
        </p:nvSpPr>
        <p:spPr>
          <a:xfrm>
            <a:off x="889000" y="2391844"/>
            <a:ext cx="10541000" cy="830997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285750" indent="-285750">
              <a:buFont typeface="Arial,Sans-Serif"/>
              <a:buChar char="•"/>
            </a:pPr>
            <a:r>
              <a:rPr lang="en-US" sz="2400" dirty="0">
                <a:solidFill>
                  <a:srgbClr val="2D3956"/>
                </a:solidFill>
                <a:latin typeface="Times New Roman"/>
                <a:ea typeface="+mn-lt"/>
                <a:cs typeface="Times New Roman"/>
              </a:rPr>
              <a:t>Scenario 1: with networks</a:t>
            </a:r>
            <a:endParaRPr lang="en-US" dirty="0"/>
          </a:p>
          <a:p>
            <a:pPr marL="742950" lvl="1" indent="-285750">
              <a:buFont typeface="Arial,Sans-Serif"/>
              <a:buChar char="•"/>
            </a:pPr>
            <a:r>
              <a:rPr lang="en-US" sz="2400" dirty="0">
                <a:solidFill>
                  <a:srgbClr val="00B0F0"/>
                </a:solidFill>
                <a:latin typeface="Times New Roman"/>
                <a:ea typeface="+mn-lt"/>
                <a:cs typeface="Times New Roman"/>
              </a:rPr>
              <a:t>Efficient use of resources.</a:t>
            </a:r>
            <a:endParaRPr lang="en-US" dirty="0">
              <a:ea typeface="Calibri" panose="020F0502020204030204"/>
              <a:cs typeface="Calibri" panose="020F0502020204030204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4" name="Picture 3" descr="A person in a suit and tie&#10;&#10;Description automatically generated">
            <a:extLst>
              <a:ext uri="{FF2B5EF4-FFF2-40B4-BE49-F238E27FC236}">
                <a16:creationId xmlns:a16="http://schemas.microsoft.com/office/drawing/2014/main" id="{F843FE0A-E356-32EC-EA95-824FC46BCAE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431075" y="5822651"/>
            <a:ext cx="759850" cy="1035529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245FEE6B-3A39-2C0C-76B6-6A17DF3623B6}"/>
              </a:ext>
            </a:extLst>
          </p:cNvPr>
          <p:cNvSpPr txBox="1"/>
          <p:nvPr/>
        </p:nvSpPr>
        <p:spPr>
          <a:xfrm>
            <a:off x="2513150" y="1162842"/>
            <a:ext cx="5612937" cy="52322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Times New Roman"/>
                <a:cs typeface="Times New Roman"/>
              </a:rPr>
              <a:t>IMPORTANCE OF  NETWORKS</a:t>
            </a:r>
          </a:p>
        </p:txBody>
      </p:sp>
      <p:sp>
        <p:nvSpPr>
          <p:cNvPr id="3" name="TextBox 1">
            <a:extLst>
              <a:ext uri="{FF2B5EF4-FFF2-40B4-BE49-F238E27FC236}">
                <a16:creationId xmlns:a16="http://schemas.microsoft.com/office/drawing/2014/main" id="{2EBFD2A2-39DA-929E-E21A-D83D5D3C1CB0}"/>
              </a:ext>
            </a:extLst>
          </p:cNvPr>
          <p:cNvSpPr txBox="1"/>
          <p:nvPr/>
        </p:nvSpPr>
        <p:spPr>
          <a:xfrm>
            <a:off x="9497682" y="1230702"/>
            <a:ext cx="989163" cy="400110"/>
          </a:xfrm>
          <a:prstGeom prst="rect">
            <a:avLst/>
          </a:prstGeom>
          <a:noFill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sz="2000" b="1">
                <a:solidFill>
                  <a:srgbClr val="FFFFFF"/>
                </a:solidFill>
              </a:rPr>
              <a:t>Cont'd</a:t>
            </a:r>
          </a:p>
        </p:txBody>
      </p:sp>
      <p:pic>
        <p:nvPicPr>
          <p:cNvPr id="11" name="Picture 10" descr="A computer network diagram&#10;&#10;Description automatically generated">
            <a:extLst>
              <a:ext uri="{FF2B5EF4-FFF2-40B4-BE49-F238E27FC236}">
                <a16:creationId xmlns:a16="http://schemas.microsoft.com/office/drawing/2014/main" id="{8187E26C-BD19-9106-1320-7E1134C3F92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042248" y="3170777"/>
            <a:ext cx="6438179" cy="28168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663033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Times New Roman"/>
                <a:cs typeface="Times New Roman"/>
              </a:rPr>
              <a:t>Lecture</a:t>
            </a:r>
            <a:endParaRPr lang="en-US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/>
                <a:cs typeface="Times New Roman"/>
              </a:rPr>
              <a:t>01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050976E4-0CF2-BA00-34CA-2F9419409B9E}"/>
              </a:ext>
            </a:extLst>
          </p:cNvPr>
          <p:cNvSpPr txBox="1"/>
          <p:nvPr/>
        </p:nvSpPr>
        <p:spPr>
          <a:xfrm>
            <a:off x="889000" y="2391844"/>
            <a:ext cx="10541000" cy="830997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285750" indent="-285750">
              <a:buFont typeface="Arial,Sans-Serif"/>
              <a:buChar char="•"/>
            </a:pPr>
            <a:r>
              <a:rPr lang="en-US" sz="2400" dirty="0">
                <a:solidFill>
                  <a:srgbClr val="2D3956"/>
                </a:solidFill>
                <a:latin typeface="Times New Roman"/>
                <a:ea typeface="+mn-lt"/>
                <a:cs typeface="Times New Roman"/>
              </a:rPr>
              <a:t>Scenario 2: without networks</a:t>
            </a:r>
            <a:endParaRPr lang="en-US" dirty="0">
              <a:solidFill>
                <a:srgbClr val="000000"/>
              </a:solidFill>
              <a:latin typeface="Calibri" panose="020F0502020204030204"/>
              <a:ea typeface="+mn-lt"/>
              <a:cs typeface="Calibri" panose="020F0502020204030204"/>
            </a:endParaRPr>
          </a:p>
          <a:p>
            <a:pPr marL="742950" lvl="1" indent="-285750">
              <a:buFont typeface="Arial,Sans-Serif"/>
              <a:buChar char="•"/>
            </a:pPr>
            <a:r>
              <a:rPr lang="en-US" sz="2400" dirty="0">
                <a:solidFill>
                  <a:srgbClr val="00B0F0"/>
                </a:solidFill>
                <a:latin typeface="Times New Roman"/>
                <a:ea typeface="+mn-lt"/>
                <a:cs typeface="Times New Roman"/>
              </a:rPr>
              <a:t>Reducing teamwork collaboration and data synchronization.</a:t>
            </a:r>
            <a:endParaRPr lang="en-US" dirty="0">
              <a:solidFill>
                <a:srgbClr val="000000"/>
              </a:solidFill>
              <a:latin typeface="Calibri" panose="020F0502020204030204"/>
              <a:ea typeface="+mn-lt"/>
              <a:cs typeface="Calibri" panose="020F0502020204030204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4" name="Picture 3" descr="A person in a suit and tie&#10;&#10;Description automatically generated">
            <a:extLst>
              <a:ext uri="{FF2B5EF4-FFF2-40B4-BE49-F238E27FC236}">
                <a16:creationId xmlns:a16="http://schemas.microsoft.com/office/drawing/2014/main" id="{F843FE0A-E356-32EC-EA95-824FC46BCAE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431075" y="5822651"/>
            <a:ext cx="759850" cy="1035529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245FEE6B-3A39-2C0C-76B6-6A17DF3623B6}"/>
              </a:ext>
            </a:extLst>
          </p:cNvPr>
          <p:cNvSpPr txBox="1"/>
          <p:nvPr/>
        </p:nvSpPr>
        <p:spPr>
          <a:xfrm>
            <a:off x="2513150" y="1162842"/>
            <a:ext cx="5612937" cy="52322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Times New Roman"/>
                <a:cs typeface="Times New Roman"/>
              </a:rPr>
              <a:t>IMPORTANCE OF  NETWORKS</a:t>
            </a:r>
          </a:p>
        </p:txBody>
      </p:sp>
      <p:sp>
        <p:nvSpPr>
          <p:cNvPr id="3" name="TextBox 1">
            <a:extLst>
              <a:ext uri="{FF2B5EF4-FFF2-40B4-BE49-F238E27FC236}">
                <a16:creationId xmlns:a16="http://schemas.microsoft.com/office/drawing/2014/main" id="{2EBFD2A2-39DA-929E-E21A-D83D5D3C1CB0}"/>
              </a:ext>
            </a:extLst>
          </p:cNvPr>
          <p:cNvSpPr txBox="1"/>
          <p:nvPr/>
        </p:nvSpPr>
        <p:spPr>
          <a:xfrm>
            <a:off x="9497682" y="1230702"/>
            <a:ext cx="989163" cy="400110"/>
          </a:xfrm>
          <a:prstGeom prst="rect">
            <a:avLst/>
          </a:prstGeom>
          <a:noFill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sz="2000" b="1">
                <a:solidFill>
                  <a:srgbClr val="FFFFFF"/>
                </a:solidFill>
              </a:rPr>
              <a:t>Cont'd</a:t>
            </a:r>
          </a:p>
        </p:txBody>
      </p:sp>
      <p:pic>
        <p:nvPicPr>
          <p:cNvPr id="11" name="Picture 10" descr="A computer icons with a flash drive&#10;&#10;Description automatically generated">
            <a:extLst>
              <a:ext uri="{FF2B5EF4-FFF2-40B4-BE49-F238E27FC236}">
                <a16:creationId xmlns:a16="http://schemas.microsoft.com/office/drawing/2014/main" id="{8187E26C-BD19-9106-1320-7E1134C3F92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841109" y="3170777"/>
            <a:ext cx="4351627" cy="28168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255244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Times New Roman"/>
                <a:cs typeface="Times New Roman"/>
              </a:rPr>
              <a:t>Lecture</a:t>
            </a:r>
            <a:endParaRPr lang="en-US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/>
                <a:cs typeface="Times New Roman"/>
              </a:rPr>
              <a:t>01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050976E4-0CF2-BA00-34CA-2F9419409B9E}"/>
              </a:ext>
            </a:extLst>
          </p:cNvPr>
          <p:cNvSpPr txBox="1"/>
          <p:nvPr/>
        </p:nvSpPr>
        <p:spPr>
          <a:xfrm>
            <a:off x="889000" y="2391844"/>
            <a:ext cx="10541000" cy="830997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285750" indent="-285750">
              <a:buFont typeface="Arial,Sans-Serif"/>
              <a:buChar char="•"/>
            </a:pPr>
            <a:r>
              <a:rPr lang="en-US" sz="2400" dirty="0">
                <a:solidFill>
                  <a:srgbClr val="2D3956"/>
                </a:solidFill>
                <a:latin typeface="Times New Roman"/>
                <a:ea typeface="+mn-lt"/>
                <a:cs typeface="Times New Roman"/>
              </a:rPr>
              <a:t>Scenario 2: with networks</a:t>
            </a:r>
            <a:endParaRPr lang="en-US" dirty="0">
              <a:solidFill>
                <a:srgbClr val="000000"/>
              </a:solidFill>
              <a:latin typeface="Calibri" panose="020F0502020204030204"/>
              <a:ea typeface="+mn-lt"/>
              <a:cs typeface="Calibri" panose="020F0502020204030204"/>
            </a:endParaRPr>
          </a:p>
          <a:p>
            <a:pPr marL="742950" lvl="1" indent="-285750">
              <a:buFont typeface="Arial,Sans-Serif"/>
              <a:buChar char="•"/>
            </a:pPr>
            <a:r>
              <a:rPr lang="en-US" sz="2400" dirty="0">
                <a:solidFill>
                  <a:srgbClr val="00B0F0"/>
                </a:solidFill>
                <a:latin typeface="Times New Roman"/>
                <a:ea typeface="+mn-lt"/>
                <a:cs typeface="Times New Roman"/>
              </a:rPr>
              <a:t>Increasing teamwork collaboration and data synchronization.</a:t>
            </a:r>
            <a:endParaRPr lang="en-US" dirty="0">
              <a:solidFill>
                <a:srgbClr val="000000"/>
              </a:solidFill>
              <a:latin typeface="Calibri" panose="020F0502020204030204"/>
              <a:ea typeface="+mn-lt"/>
              <a:cs typeface="Calibri" panose="020F0502020204030204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4" name="Picture 3" descr="A person in a suit and tie&#10;&#10;Description automatically generated">
            <a:extLst>
              <a:ext uri="{FF2B5EF4-FFF2-40B4-BE49-F238E27FC236}">
                <a16:creationId xmlns:a16="http://schemas.microsoft.com/office/drawing/2014/main" id="{F843FE0A-E356-32EC-EA95-824FC46BCAE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431075" y="5822651"/>
            <a:ext cx="759850" cy="1035529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245FEE6B-3A39-2C0C-76B6-6A17DF3623B6}"/>
              </a:ext>
            </a:extLst>
          </p:cNvPr>
          <p:cNvSpPr txBox="1"/>
          <p:nvPr/>
        </p:nvSpPr>
        <p:spPr>
          <a:xfrm>
            <a:off x="2513150" y="1162842"/>
            <a:ext cx="5612937" cy="52322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Times New Roman"/>
                <a:cs typeface="Times New Roman"/>
              </a:rPr>
              <a:t>IMPORTANCE OF  NETWORKS</a:t>
            </a:r>
          </a:p>
        </p:txBody>
      </p:sp>
      <p:sp>
        <p:nvSpPr>
          <p:cNvPr id="3" name="TextBox 1">
            <a:extLst>
              <a:ext uri="{FF2B5EF4-FFF2-40B4-BE49-F238E27FC236}">
                <a16:creationId xmlns:a16="http://schemas.microsoft.com/office/drawing/2014/main" id="{2EBFD2A2-39DA-929E-E21A-D83D5D3C1CB0}"/>
              </a:ext>
            </a:extLst>
          </p:cNvPr>
          <p:cNvSpPr txBox="1"/>
          <p:nvPr/>
        </p:nvSpPr>
        <p:spPr>
          <a:xfrm>
            <a:off x="9497682" y="1230702"/>
            <a:ext cx="989163" cy="400110"/>
          </a:xfrm>
          <a:prstGeom prst="rect">
            <a:avLst/>
          </a:prstGeom>
          <a:noFill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sz="2000" b="1">
                <a:solidFill>
                  <a:srgbClr val="FFFFFF"/>
                </a:solidFill>
              </a:rPr>
              <a:t>Cont'd</a:t>
            </a: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8187E26C-BD19-9106-1320-7E1134C3F92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841109" y="3198457"/>
            <a:ext cx="4351627" cy="27614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093558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Times New Roman"/>
                <a:cs typeface="Times New Roman"/>
              </a:rPr>
              <a:t>Lecture</a:t>
            </a:r>
            <a:endParaRPr lang="en-US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/>
                <a:cs typeface="Times New Roman"/>
              </a:rPr>
              <a:t>01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050976E4-0CF2-BA00-34CA-2F9419409B9E}"/>
              </a:ext>
            </a:extLst>
          </p:cNvPr>
          <p:cNvSpPr txBox="1"/>
          <p:nvPr/>
        </p:nvSpPr>
        <p:spPr>
          <a:xfrm>
            <a:off x="889000" y="2391844"/>
            <a:ext cx="10541000" cy="341632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285750" indent="-285750">
              <a:buFont typeface="Arial,Sans-Serif"/>
              <a:buChar char="•"/>
            </a:pPr>
            <a:r>
              <a:rPr lang="en-US" sz="2400" dirty="0">
                <a:solidFill>
                  <a:srgbClr val="2D3956"/>
                </a:solidFill>
                <a:latin typeface="Times New Roman"/>
                <a:ea typeface="+mn-lt"/>
                <a:cs typeface="Times New Roman"/>
              </a:rPr>
              <a:t>Share</a:t>
            </a: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 resources such as Data and Hardware.</a:t>
            </a:r>
            <a:endParaRPr lang="en-US" dirty="0">
              <a:solidFill>
                <a:srgbClr val="000000"/>
              </a:solidFill>
              <a:latin typeface="Calibri" panose="020F0502020204030204"/>
              <a:ea typeface="Calibri"/>
              <a:cs typeface="Calibri"/>
            </a:endParaRPr>
          </a:p>
          <a:p>
            <a:pPr marL="742950" lvl="1" indent="-285750">
              <a:buFont typeface="Arial,Sans-Serif"/>
              <a:buChar char="•"/>
            </a:pPr>
            <a:endParaRPr lang="en-US" sz="2400" dirty="0">
              <a:solidFill>
                <a:srgbClr val="2D3956"/>
              </a:solidFill>
              <a:latin typeface="Times New Roman"/>
              <a:cs typeface="Times New Roman"/>
            </a:endParaRPr>
          </a:p>
          <a:p>
            <a:pPr marL="285750" indent="-285750">
              <a:buFont typeface="Arial,Sans-Serif"/>
              <a:buChar char="•"/>
            </a:pP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Save a lot of money.</a:t>
            </a:r>
            <a:endParaRPr lang="en-US" dirty="0">
              <a:solidFill>
                <a:srgbClr val="000000"/>
              </a:solidFill>
              <a:latin typeface="Calibri" panose="020F0502020204030204"/>
              <a:ea typeface="Calibri"/>
              <a:cs typeface="Calibri"/>
            </a:endParaRPr>
          </a:p>
          <a:p>
            <a:pPr marL="285750" indent="-285750">
              <a:buFont typeface="Arial,Sans-Serif"/>
              <a:buChar char="•"/>
            </a:pPr>
            <a:endParaRPr lang="en-US" sz="2400" dirty="0">
              <a:solidFill>
                <a:srgbClr val="2D3956"/>
              </a:solidFill>
              <a:latin typeface="Times New Roman"/>
              <a:cs typeface="Times New Roman"/>
            </a:endParaRPr>
          </a:p>
          <a:p>
            <a:pPr marL="285750" indent="-285750">
              <a:buFont typeface="Arial,Sans-Serif"/>
              <a:buChar char="•"/>
            </a:pP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Increase workgroups collaborations.</a:t>
            </a:r>
            <a:endParaRPr lang="en-US" dirty="0">
              <a:solidFill>
                <a:srgbClr val="000000"/>
              </a:solidFill>
              <a:latin typeface="Calibri" panose="020F0502020204030204"/>
              <a:ea typeface="Calibri"/>
              <a:cs typeface="Calibri"/>
            </a:endParaRPr>
          </a:p>
          <a:p>
            <a:pPr marL="285750" indent="-285750">
              <a:buFont typeface="Arial,Sans-Serif"/>
              <a:buChar char="•"/>
            </a:pPr>
            <a:endParaRPr lang="en-US" sz="2400" dirty="0">
              <a:solidFill>
                <a:srgbClr val="2D3956"/>
              </a:solidFill>
              <a:latin typeface="Times New Roman"/>
              <a:cs typeface="Times New Roman"/>
            </a:endParaRPr>
          </a:p>
          <a:p>
            <a:pPr marL="285750" indent="-285750">
              <a:buFont typeface="Arial,Sans-Serif"/>
              <a:buChar char="•"/>
            </a:pP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Increase productivity.</a:t>
            </a:r>
            <a:endParaRPr lang="en-US" dirty="0">
              <a:solidFill>
                <a:srgbClr val="000000"/>
              </a:solidFill>
              <a:latin typeface="Calibri" panose="020F0502020204030204"/>
              <a:ea typeface="Calibri"/>
              <a:cs typeface="Calibri"/>
            </a:endParaRPr>
          </a:p>
          <a:p>
            <a:pPr marL="285750" indent="-285750">
              <a:buFont typeface="Arial,Sans-Serif"/>
              <a:buChar char="•"/>
            </a:pPr>
            <a:endParaRPr lang="en-US" sz="2400" dirty="0">
              <a:solidFill>
                <a:srgbClr val="2D3956"/>
              </a:solidFill>
              <a:latin typeface="Times New Roman"/>
              <a:cs typeface="Times New Roman"/>
            </a:endParaRPr>
          </a:p>
          <a:p>
            <a:pPr marL="285750" indent="-285750">
              <a:buFont typeface="Arial,Sans-Serif"/>
              <a:buChar char="•"/>
            </a:pP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Protect company data.</a:t>
            </a:r>
            <a:endParaRPr lang="en-US" dirty="0">
              <a:solidFill>
                <a:srgbClr val="000000"/>
              </a:solidFill>
              <a:latin typeface="Calibri" panose="020F0502020204030204"/>
              <a:ea typeface="Calibri"/>
              <a:cs typeface="Calibri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4" name="Picture 3" descr="A person in a suit and tie&#10;&#10;Description automatically generated">
            <a:extLst>
              <a:ext uri="{FF2B5EF4-FFF2-40B4-BE49-F238E27FC236}">
                <a16:creationId xmlns:a16="http://schemas.microsoft.com/office/drawing/2014/main" id="{F843FE0A-E356-32EC-EA95-824FC46BCAE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431075" y="5822651"/>
            <a:ext cx="759850" cy="1035529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245FEE6B-3A39-2C0C-76B6-6A17DF3623B6}"/>
              </a:ext>
            </a:extLst>
          </p:cNvPr>
          <p:cNvSpPr txBox="1"/>
          <p:nvPr/>
        </p:nvSpPr>
        <p:spPr>
          <a:xfrm>
            <a:off x="2513150" y="1162842"/>
            <a:ext cx="5612937" cy="52322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Times New Roman"/>
                <a:cs typeface="Times New Roman"/>
              </a:rPr>
              <a:t>IMPORTANCE OF  NETWORKS</a:t>
            </a:r>
          </a:p>
        </p:txBody>
      </p:sp>
      <p:sp>
        <p:nvSpPr>
          <p:cNvPr id="3" name="TextBox 1">
            <a:extLst>
              <a:ext uri="{FF2B5EF4-FFF2-40B4-BE49-F238E27FC236}">
                <a16:creationId xmlns:a16="http://schemas.microsoft.com/office/drawing/2014/main" id="{2EBFD2A2-39DA-929E-E21A-D83D5D3C1CB0}"/>
              </a:ext>
            </a:extLst>
          </p:cNvPr>
          <p:cNvSpPr txBox="1"/>
          <p:nvPr/>
        </p:nvSpPr>
        <p:spPr>
          <a:xfrm>
            <a:off x="9497682" y="1230702"/>
            <a:ext cx="989163" cy="400110"/>
          </a:xfrm>
          <a:prstGeom prst="rect">
            <a:avLst/>
          </a:prstGeom>
          <a:noFill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sz="2000" b="1">
                <a:solidFill>
                  <a:srgbClr val="FFFFFF"/>
                </a:solidFill>
              </a:rPr>
              <a:t>Cont'd</a:t>
            </a:r>
          </a:p>
        </p:txBody>
      </p:sp>
    </p:spTree>
    <p:extLst>
      <p:ext uri="{BB962C8B-B14F-4D97-AF65-F5344CB8AC3E}">
        <p14:creationId xmlns:p14="http://schemas.microsoft.com/office/powerpoint/2010/main" val="38825870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Times New Roman"/>
                <a:cs typeface="Times New Roman"/>
              </a:rPr>
              <a:t>Lecture</a:t>
            </a:r>
            <a:endParaRPr lang="en-US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/>
                <a:cs typeface="Times New Roman"/>
              </a:rPr>
              <a:t>01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050976E4-0CF2-BA00-34CA-2F9419409B9E}"/>
              </a:ext>
            </a:extLst>
          </p:cNvPr>
          <p:cNvSpPr txBox="1"/>
          <p:nvPr/>
        </p:nvSpPr>
        <p:spPr>
          <a:xfrm>
            <a:off x="889000" y="2391844"/>
            <a:ext cx="10541000" cy="341632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285750" indent="-285750">
              <a:buFont typeface="Arial,Sans-Serif"/>
              <a:buChar char="•"/>
            </a:pPr>
            <a:r>
              <a:rPr lang="en-US" sz="2400" dirty="0">
                <a:solidFill>
                  <a:srgbClr val="2D3956"/>
                </a:solidFill>
                <a:latin typeface="Times New Roman"/>
                <a:ea typeface="+mn-lt"/>
                <a:cs typeface="Times New Roman"/>
              </a:rPr>
              <a:t>Any network must have:</a:t>
            </a:r>
          </a:p>
          <a:p>
            <a:pPr marL="742950" lvl="1" indent="-285750">
              <a:buFont typeface="Arial,Sans-Serif"/>
              <a:buChar char="•"/>
            </a:pPr>
            <a:r>
              <a:rPr lang="en-US" sz="2400" dirty="0">
                <a:solidFill>
                  <a:srgbClr val="2D3956"/>
                </a:solidFill>
                <a:latin typeface="Times New Roman"/>
                <a:ea typeface="+mn-lt"/>
                <a:cs typeface="Times New Roman"/>
              </a:rPr>
              <a:t>Computer systems.</a:t>
            </a:r>
          </a:p>
          <a:p>
            <a:pPr marL="742950" lvl="1" indent="-285750">
              <a:buFont typeface="Arial,Sans-Serif"/>
              <a:buChar char="•"/>
            </a:pPr>
            <a:r>
              <a:rPr lang="en-US" sz="2400" dirty="0">
                <a:solidFill>
                  <a:srgbClr val="2D3956"/>
                </a:solidFill>
                <a:latin typeface="Times New Roman"/>
                <a:ea typeface="+mn-lt"/>
                <a:cs typeface="Times New Roman"/>
              </a:rPr>
              <a:t>Network media.</a:t>
            </a:r>
            <a:endParaRPr lang="en-US" dirty="0">
              <a:solidFill>
                <a:srgbClr val="000000"/>
              </a:solidFill>
              <a:latin typeface="Calibri" panose="020F0502020204030204"/>
              <a:ea typeface="+mn-lt"/>
              <a:cs typeface="Calibri" panose="020F0502020204030204"/>
            </a:endParaRPr>
          </a:p>
          <a:p>
            <a:pPr marL="1200150" lvl="2" indent="-285750">
              <a:buFont typeface="Arial,Sans-Serif"/>
              <a:buChar char="•"/>
            </a:pPr>
            <a:r>
              <a:rPr lang="en-US" sz="2400" dirty="0">
                <a:solidFill>
                  <a:srgbClr val="2D3956"/>
                </a:solidFill>
                <a:latin typeface="Times New Roman"/>
                <a:ea typeface="+mn-lt"/>
                <a:cs typeface="Times New Roman"/>
              </a:rPr>
              <a:t>Cables:</a:t>
            </a:r>
            <a:endParaRPr lang="en-US" dirty="0">
              <a:solidFill>
                <a:srgbClr val="000000"/>
              </a:solidFill>
              <a:latin typeface="Calibri" panose="020F0502020204030204"/>
              <a:ea typeface="+mn-lt"/>
              <a:cs typeface="Calibri" panose="020F0502020204030204"/>
            </a:endParaRPr>
          </a:p>
          <a:p>
            <a:pPr marL="1657350" lvl="3" indent="-285750">
              <a:buFont typeface="Arial,Sans-Serif"/>
              <a:buChar char="•"/>
            </a:pPr>
            <a:r>
              <a:rPr lang="en-US" sz="2400" dirty="0">
                <a:solidFill>
                  <a:srgbClr val="2D3956"/>
                </a:solidFill>
                <a:latin typeface="Times New Roman"/>
                <a:ea typeface="+mn-lt"/>
                <a:cs typeface="Times New Roman"/>
              </a:rPr>
              <a:t>Electrical signals.</a:t>
            </a:r>
            <a:endParaRPr lang="en-US" dirty="0">
              <a:solidFill>
                <a:srgbClr val="000000"/>
              </a:solidFill>
              <a:latin typeface="Calibri" panose="020F0502020204030204"/>
              <a:ea typeface="+mn-lt"/>
              <a:cs typeface="Calibri" panose="020F0502020204030204"/>
            </a:endParaRPr>
          </a:p>
          <a:p>
            <a:pPr marL="1657350" lvl="3" indent="-285750">
              <a:buFont typeface="Arial,Sans-Serif"/>
              <a:buChar char="•"/>
            </a:pPr>
            <a:r>
              <a:rPr lang="en-US" sz="2400" dirty="0">
                <a:solidFill>
                  <a:srgbClr val="2D3956"/>
                </a:solidFill>
                <a:latin typeface="Times New Roman"/>
                <a:ea typeface="+mn-lt"/>
                <a:cs typeface="Times New Roman"/>
              </a:rPr>
              <a:t>Pulses of light.</a:t>
            </a:r>
            <a:endParaRPr lang="en-US" dirty="0">
              <a:solidFill>
                <a:srgbClr val="000000"/>
              </a:solidFill>
              <a:latin typeface="Calibri" panose="020F0502020204030204"/>
              <a:ea typeface="+mn-lt"/>
              <a:cs typeface="Calibri" panose="020F0502020204030204"/>
            </a:endParaRPr>
          </a:p>
          <a:p>
            <a:pPr marL="1200150" lvl="2" indent="-285750">
              <a:buFont typeface="Arial,Sans-Serif"/>
              <a:buChar char="•"/>
            </a:pPr>
            <a:r>
              <a:rPr lang="en-US" sz="2400" dirty="0">
                <a:solidFill>
                  <a:srgbClr val="2D3956"/>
                </a:solidFill>
                <a:latin typeface="Times New Roman"/>
                <a:ea typeface="+mn-lt"/>
                <a:cs typeface="Times New Roman"/>
              </a:rPr>
              <a:t>Wireless:</a:t>
            </a:r>
            <a:endParaRPr lang="en-US" dirty="0">
              <a:solidFill>
                <a:srgbClr val="000000"/>
              </a:solidFill>
              <a:latin typeface="Calibri" panose="020F0502020204030204"/>
              <a:ea typeface="+mn-lt"/>
              <a:cs typeface="Calibri" panose="020F0502020204030204"/>
            </a:endParaRPr>
          </a:p>
          <a:p>
            <a:pPr marL="1657350" lvl="3" indent="-285750">
              <a:buFont typeface="Arial,Sans-Serif"/>
              <a:buChar char="•"/>
            </a:pPr>
            <a:r>
              <a:rPr lang="en-US" sz="2400" dirty="0">
                <a:solidFill>
                  <a:srgbClr val="2D3956"/>
                </a:solidFill>
                <a:latin typeface="Times New Roman"/>
                <a:ea typeface="+mn-lt"/>
                <a:cs typeface="Times New Roman"/>
              </a:rPr>
              <a:t>Radio frequencies.</a:t>
            </a:r>
            <a:endParaRPr lang="en-US" dirty="0">
              <a:solidFill>
                <a:srgbClr val="000000"/>
              </a:solidFill>
              <a:latin typeface="Calibri" panose="020F0502020204030204"/>
              <a:ea typeface="+mn-lt"/>
              <a:cs typeface="Calibri" panose="020F0502020204030204"/>
            </a:endParaRPr>
          </a:p>
          <a:p>
            <a:pPr marL="285750" indent="-285750">
              <a:buFont typeface="Arial,Sans-Serif"/>
              <a:buChar char="•"/>
            </a:pPr>
            <a:endParaRPr lang="en-US" sz="2400" dirty="0">
              <a:solidFill>
                <a:srgbClr val="2D3956"/>
              </a:solidFill>
              <a:latin typeface="Times New Roman"/>
              <a:ea typeface="+mn-lt"/>
              <a:cs typeface="Times New Roman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4" name="Picture 3" descr="A person in a suit and tie&#10;&#10;Description automatically generated">
            <a:extLst>
              <a:ext uri="{FF2B5EF4-FFF2-40B4-BE49-F238E27FC236}">
                <a16:creationId xmlns:a16="http://schemas.microsoft.com/office/drawing/2014/main" id="{F843FE0A-E356-32EC-EA95-824FC46BCAE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431075" y="5822651"/>
            <a:ext cx="759850" cy="1035529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245FEE6B-3A39-2C0C-76B6-6A17DF3623B6}"/>
              </a:ext>
            </a:extLst>
          </p:cNvPr>
          <p:cNvSpPr txBox="1"/>
          <p:nvPr/>
        </p:nvSpPr>
        <p:spPr>
          <a:xfrm>
            <a:off x="2513150" y="1162842"/>
            <a:ext cx="5612937" cy="52322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Times New Roman"/>
                <a:cs typeface="Times New Roman"/>
              </a:rPr>
              <a:t>NETWORK COMPONENTS</a:t>
            </a:r>
          </a:p>
        </p:txBody>
      </p:sp>
      <p:pic>
        <p:nvPicPr>
          <p:cNvPr id="7" name="Picture 6" descr="A diagram of a computer network&#10;&#10;Description automatically generated">
            <a:extLst>
              <a:ext uri="{FF2B5EF4-FFF2-40B4-BE49-F238E27FC236}">
                <a16:creationId xmlns:a16="http://schemas.microsoft.com/office/drawing/2014/main" id="{1CEE8330-B581-98FA-D6DA-65F8FA7446B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313872" y="2601884"/>
            <a:ext cx="5762445" cy="26318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63049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Times New Roman"/>
                <a:cs typeface="Times New Roman"/>
              </a:rPr>
              <a:t>Lecture</a:t>
            </a:r>
            <a:endParaRPr lang="en-US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/>
                <a:cs typeface="Times New Roman"/>
              </a:rPr>
              <a:t>01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050976E4-0CF2-BA00-34CA-2F9419409B9E}"/>
              </a:ext>
            </a:extLst>
          </p:cNvPr>
          <p:cNvSpPr txBox="1"/>
          <p:nvPr/>
        </p:nvSpPr>
        <p:spPr>
          <a:xfrm>
            <a:off x="889000" y="2391844"/>
            <a:ext cx="10541000" cy="193899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285750" indent="-285750">
              <a:buFont typeface="Arial,Sans-Serif"/>
              <a:buChar char="•"/>
            </a:pPr>
            <a:r>
              <a:rPr lang="en-US" sz="2400" dirty="0">
                <a:solidFill>
                  <a:srgbClr val="2D3956"/>
                </a:solidFill>
                <a:latin typeface="Times New Roman"/>
                <a:ea typeface="+mn-lt"/>
                <a:cs typeface="Times New Roman"/>
              </a:rPr>
              <a:t>Any network must have:</a:t>
            </a:r>
            <a:endParaRPr lang="en-US" dirty="0"/>
          </a:p>
          <a:p>
            <a:pPr marL="742950" lvl="1" indent="-285750">
              <a:buFont typeface="Arial,Sans-Serif"/>
              <a:buChar char="•"/>
            </a:pPr>
            <a:r>
              <a:rPr lang="en-US" sz="2400" dirty="0">
                <a:solidFill>
                  <a:srgbClr val="2D3956"/>
                </a:solidFill>
                <a:latin typeface="Times New Roman"/>
                <a:ea typeface="+mn-lt"/>
                <a:cs typeface="Times New Roman"/>
              </a:rPr>
              <a:t>Network interface.</a:t>
            </a:r>
          </a:p>
          <a:p>
            <a:pPr marL="1200150" lvl="2" indent="-285750">
              <a:buFont typeface="Arial,Sans-Serif"/>
              <a:buChar char="•"/>
            </a:pPr>
            <a:r>
              <a:rPr lang="en-US" sz="2400" dirty="0">
                <a:solidFill>
                  <a:srgbClr val="2D3956"/>
                </a:solidFill>
                <a:latin typeface="Times New Roman"/>
                <a:ea typeface="+mn-lt"/>
                <a:cs typeface="Times New Roman"/>
              </a:rPr>
              <a:t>A point of interconnection between a computer and a network.</a:t>
            </a:r>
          </a:p>
          <a:p>
            <a:pPr marL="1657350" lvl="3" indent="-285750">
              <a:buFont typeface="Arial,Sans-Serif"/>
              <a:buChar char="•"/>
            </a:pPr>
            <a:r>
              <a:rPr lang="en-US" sz="2400" dirty="0">
                <a:solidFill>
                  <a:srgbClr val="2D3956"/>
                </a:solidFill>
                <a:latin typeface="Times New Roman"/>
                <a:ea typeface="+mn-lt"/>
                <a:cs typeface="Times New Roman"/>
              </a:rPr>
              <a:t>Physical form or implemented in software.</a:t>
            </a:r>
          </a:p>
          <a:p>
            <a:pPr marL="1200150" lvl="2" indent="-285750">
              <a:buFont typeface="Arial,Sans-Serif"/>
              <a:buChar char="•"/>
            </a:pPr>
            <a:r>
              <a:rPr lang="en-US" sz="2400" dirty="0">
                <a:solidFill>
                  <a:srgbClr val="2D3956"/>
                </a:solidFill>
                <a:latin typeface="Times New Roman"/>
                <a:ea typeface="+mn-lt"/>
                <a:cs typeface="Times New Roman"/>
              </a:rPr>
              <a:t>Convert data to suitable formats for media used.</a:t>
            </a:r>
            <a:endParaRPr lang="en-US" dirty="0">
              <a:solidFill>
                <a:srgbClr val="000000"/>
              </a:solidFill>
              <a:latin typeface="Calibri" panose="020F0502020204030204"/>
              <a:ea typeface="+mn-lt"/>
              <a:cs typeface="Calibri" panose="020F0502020204030204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4" name="Picture 3" descr="A person in a suit and tie&#10;&#10;Description automatically generated">
            <a:extLst>
              <a:ext uri="{FF2B5EF4-FFF2-40B4-BE49-F238E27FC236}">
                <a16:creationId xmlns:a16="http://schemas.microsoft.com/office/drawing/2014/main" id="{F843FE0A-E356-32EC-EA95-824FC46BCAE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431075" y="5822651"/>
            <a:ext cx="759850" cy="1035529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245FEE6B-3A39-2C0C-76B6-6A17DF3623B6}"/>
              </a:ext>
            </a:extLst>
          </p:cNvPr>
          <p:cNvSpPr txBox="1"/>
          <p:nvPr/>
        </p:nvSpPr>
        <p:spPr>
          <a:xfrm>
            <a:off x="2513150" y="1162842"/>
            <a:ext cx="5612937" cy="52322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Times New Roman"/>
                <a:cs typeface="Times New Roman"/>
              </a:rPr>
              <a:t>NETWORK COMPONENTS</a:t>
            </a:r>
          </a:p>
        </p:txBody>
      </p:sp>
      <p:sp>
        <p:nvSpPr>
          <p:cNvPr id="3" name="TextBox 1">
            <a:extLst>
              <a:ext uri="{FF2B5EF4-FFF2-40B4-BE49-F238E27FC236}">
                <a16:creationId xmlns:a16="http://schemas.microsoft.com/office/drawing/2014/main" id="{2EBFD2A2-39DA-929E-E21A-D83D5D3C1CB0}"/>
              </a:ext>
            </a:extLst>
          </p:cNvPr>
          <p:cNvSpPr txBox="1"/>
          <p:nvPr/>
        </p:nvSpPr>
        <p:spPr>
          <a:xfrm>
            <a:off x="9497682" y="1230702"/>
            <a:ext cx="989163" cy="400110"/>
          </a:xfrm>
          <a:prstGeom prst="rect">
            <a:avLst/>
          </a:prstGeom>
          <a:noFill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sz="2000" b="1">
                <a:solidFill>
                  <a:srgbClr val="FFFFFF"/>
                </a:solidFill>
              </a:rPr>
              <a:t>Cont'd</a:t>
            </a:r>
          </a:p>
        </p:txBody>
      </p:sp>
      <p:pic>
        <p:nvPicPr>
          <p:cNvPr id="11" name="Picture 10" descr="A green and silver computer circuit board&#10;&#10;Description automatically generated">
            <a:extLst>
              <a:ext uri="{FF2B5EF4-FFF2-40B4-BE49-F238E27FC236}">
                <a16:creationId xmlns:a16="http://schemas.microsoft.com/office/drawing/2014/main" id="{ECAF6666-EB08-C93A-A3E6-52F2D655509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120550" y="4336029"/>
            <a:ext cx="2743200" cy="16652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725934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Times New Roman"/>
                <a:cs typeface="Times New Roman"/>
              </a:rPr>
              <a:t>Lecture</a:t>
            </a:r>
            <a:endParaRPr lang="en-US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/>
                <a:cs typeface="Times New Roman"/>
              </a:rPr>
              <a:t>01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050976E4-0CF2-BA00-34CA-2F9419409B9E}"/>
              </a:ext>
            </a:extLst>
          </p:cNvPr>
          <p:cNvSpPr txBox="1"/>
          <p:nvPr/>
        </p:nvSpPr>
        <p:spPr>
          <a:xfrm>
            <a:off x="889000" y="2391844"/>
            <a:ext cx="10541000" cy="193899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285750" indent="-285750">
              <a:buFont typeface="Arial,Sans-Serif"/>
              <a:buChar char="•"/>
            </a:pPr>
            <a:r>
              <a:rPr lang="en-US" sz="2400" dirty="0">
                <a:solidFill>
                  <a:srgbClr val="2D3956"/>
                </a:solidFill>
                <a:latin typeface="Times New Roman"/>
                <a:ea typeface="+mn-lt"/>
                <a:cs typeface="Times New Roman"/>
              </a:rPr>
              <a:t>Any network must have:</a:t>
            </a:r>
            <a:endParaRPr lang="en-US" dirty="0"/>
          </a:p>
          <a:p>
            <a:pPr marL="742950" lvl="1" indent="-285750">
              <a:buFont typeface="Arial,Sans-Serif"/>
              <a:buChar char="•"/>
            </a:pPr>
            <a:r>
              <a:rPr lang="en-US" sz="2400" dirty="0">
                <a:solidFill>
                  <a:srgbClr val="2D3956"/>
                </a:solidFill>
                <a:latin typeface="Times New Roman"/>
                <a:ea typeface="+mn-lt"/>
                <a:cs typeface="Times New Roman"/>
              </a:rPr>
              <a:t>Network protocol.</a:t>
            </a:r>
            <a:endParaRPr lang="en-US" dirty="0">
              <a:solidFill>
                <a:srgbClr val="000000"/>
              </a:solidFill>
              <a:latin typeface="Calibri" panose="020F0502020204030204"/>
              <a:ea typeface="+mn-lt"/>
              <a:cs typeface="Calibri" panose="020F0502020204030204"/>
            </a:endParaRPr>
          </a:p>
          <a:p>
            <a:pPr marL="1200150" lvl="2" indent="-285750">
              <a:buFont typeface="Arial,Sans-Serif"/>
              <a:buChar char="•"/>
            </a:pPr>
            <a:r>
              <a:rPr lang="en-US" sz="2400" b="1" dirty="0">
                <a:solidFill>
                  <a:srgbClr val="2D3956"/>
                </a:solidFill>
                <a:latin typeface="Times New Roman"/>
                <a:ea typeface="+mn-lt"/>
                <a:cs typeface="Times New Roman"/>
              </a:rPr>
              <a:t>A protocol</a:t>
            </a:r>
            <a:r>
              <a:rPr lang="en-US" sz="2400" dirty="0">
                <a:solidFill>
                  <a:srgbClr val="2D3956"/>
                </a:solidFill>
                <a:latin typeface="Times New Roman"/>
                <a:ea typeface="+mn-lt"/>
                <a:cs typeface="Times New Roman"/>
              </a:rPr>
              <a:t> is a standard rules for how the connected devices are communicate and exchange information.</a:t>
            </a:r>
            <a:endParaRPr lang="en-US" dirty="0">
              <a:solidFill>
                <a:srgbClr val="000000"/>
              </a:solidFill>
              <a:latin typeface="Calibri" panose="020F0502020204030204"/>
              <a:ea typeface="+mn-lt"/>
              <a:cs typeface="Calibri" panose="020F0502020204030204"/>
            </a:endParaRPr>
          </a:p>
          <a:p>
            <a:pPr marL="1657350" lvl="3" indent="-285750">
              <a:buFont typeface="Arial,Sans-Serif"/>
              <a:buChar char="•"/>
            </a:pPr>
            <a:r>
              <a:rPr lang="en-US" sz="2400">
                <a:solidFill>
                  <a:srgbClr val="2D3956"/>
                </a:solidFill>
                <a:latin typeface="Times New Roman"/>
                <a:ea typeface="+mn-lt"/>
                <a:cs typeface="Times New Roman"/>
              </a:rPr>
              <a:t>IP: a set of standards for addressing and routing data on the Internet.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4" name="Picture 3" descr="A person in a suit and tie&#10;&#10;Description automatically generated">
            <a:extLst>
              <a:ext uri="{FF2B5EF4-FFF2-40B4-BE49-F238E27FC236}">
                <a16:creationId xmlns:a16="http://schemas.microsoft.com/office/drawing/2014/main" id="{F843FE0A-E356-32EC-EA95-824FC46BCAE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431075" y="5822651"/>
            <a:ext cx="759850" cy="1035529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245FEE6B-3A39-2C0C-76B6-6A17DF3623B6}"/>
              </a:ext>
            </a:extLst>
          </p:cNvPr>
          <p:cNvSpPr txBox="1"/>
          <p:nvPr/>
        </p:nvSpPr>
        <p:spPr>
          <a:xfrm>
            <a:off x="2513150" y="1162842"/>
            <a:ext cx="5612937" cy="52322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Times New Roman"/>
                <a:cs typeface="Times New Roman"/>
              </a:rPr>
              <a:t>NETWORK COMPONENTS</a:t>
            </a:r>
          </a:p>
        </p:txBody>
      </p:sp>
      <p:sp>
        <p:nvSpPr>
          <p:cNvPr id="3" name="TextBox 1">
            <a:extLst>
              <a:ext uri="{FF2B5EF4-FFF2-40B4-BE49-F238E27FC236}">
                <a16:creationId xmlns:a16="http://schemas.microsoft.com/office/drawing/2014/main" id="{2EBFD2A2-39DA-929E-E21A-D83D5D3C1CB0}"/>
              </a:ext>
            </a:extLst>
          </p:cNvPr>
          <p:cNvSpPr txBox="1"/>
          <p:nvPr/>
        </p:nvSpPr>
        <p:spPr>
          <a:xfrm>
            <a:off x="9497682" y="1230702"/>
            <a:ext cx="989163" cy="400110"/>
          </a:xfrm>
          <a:prstGeom prst="rect">
            <a:avLst/>
          </a:prstGeom>
          <a:noFill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sz="2000" b="1">
                <a:solidFill>
                  <a:srgbClr val="FFFFFF"/>
                </a:solidFill>
              </a:rPr>
              <a:t>Cont'd</a:t>
            </a:r>
          </a:p>
        </p:txBody>
      </p:sp>
      <p:pic>
        <p:nvPicPr>
          <p:cNvPr id="7" name="Picture 6" descr="A computer with numbers and a green square&#10;&#10;Description automatically generated">
            <a:extLst>
              <a:ext uri="{FF2B5EF4-FFF2-40B4-BE49-F238E27FC236}">
                <a16:creationId xmlns:a16="http://schemas.microsoft.com/office/drawing/2014/main" id="{DD4D0757-227E-8A00-E744-BBEA9B4D942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344174" y="4328719"/>
            <a:ext cx="4784784" cy="16511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958859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Times New Roman"/>
                <a:cs typeface="Times New Roman"/>
              </a:rPr>
              <a:t>Lecture</a:t>
            </a:r>
            <a:endParaRPr lang="en-US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/>
                <a:cs typeface="Times New Roman"/>
              </a:rPr>
              <a:t>01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4" name="Picture 3" descr="A person in a suit and tie&#10;&#10;Description automatically generated">
            <a:extLst>
              <a:ext uri="{FF2B5EF4-FFF2-40B4-BE49-F238E27FC236}">
                <a16:creationId xmlns:a16="http://schemas.microsoft.com/office/drawing/2014/main" id="{F843FE0A-E356-32EC-EA95-824FC46BCAE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431075" y="5822651"/>
            <a:ext cx="759850" cy="1035529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245FEE6B-3A39-2C0C-76B6-6A17DF3623B6}"/>
              </a:ext>
            </a:extLst>
          </p:cNvPr>
          <p:cNvSpPr txBox="1"/>
          <p:nvPr/>
        </p:nvSpPr>
        <p:spPr>
          <a:xfrm>
            <a:off x="2513150" y="1162842"/>
            <a:ext cx="5612937" cy="52322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Times New Roman"/>
                <a:cs typeface="Times New Roman"/>
              </a:rPr>
              <a:t>NETWORK TYPES</a:t>
            </a:r>
          </a:p>
        </p:txBody>
      </p:sp>
      <p:pic>
        <p:nvPicPr>
          <p:cNvPr id="7" name="Picture 6" descr="A diagram of network connections&#10;&#10;Description automatically generated">
            <a:extLst>
              <a:ext uri="{FF2B5EF4-FFF2-40B4-BE49-F238E27FC236}">
                <a16:creationId xmlns:a16="http://schemas.microsoft.com/office/drawing/2014/main" id="{5C48D43A-BD2A-2C21-12E0-574361BA062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510287" y="1859527"/>
            <a:ext cx="6452557" cy="40015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859100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Times New Roman"/>
                <a:cs typeface="Times New Roman"/>
              </a:rPr>
              <a:t>Lecture</a:t>
            </a:r>
            <a:endParaRPr lang="en-US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/>
                <a:cs typeface="Times New Roman"/>
              </a:rPr>
              <a:t>01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4" name="Picture 3" descr="A person in a suit and tie&#10;&#10;Description automatically generated">
            <a:extLst>
              <a:ext uri="{FF2B5EF4-FFF2-40B4-BE49-F238E27FC236}">
                <a16:creationId xmlns:a16="http://schemas.microsoft.com/office/drawing/2014/main" id="{F843FE0A-E356-32EC-EA95-824FC46BCAE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431075" y="5822651"/>
            <a:ext cx="759850" cy="1035529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245FEE6B-3A39-2C0C-76B6-6A17DF3623B6}"/>
              </a:ext>
            </a:extLst>
          </p:cNvPr>
          <p:cNvSpPr txBox="1"/>
          <p:nvPr/>
        </p:nvSpPr>
        <p:spPr>
          <a:xfrm>
            <a:off x="2513150" y="1162842"/>
            <a:ext cx="5612937" cy="52322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Times New Roman"/>
                <a:cs typeface="Times New Roman"/>
              </a:rPr>
              <a:t>NETWORK TYPES</a:t>
            </a:r>
          </a:p>
        </p:txBody>
      </p:sp>
      <p:sp>
        <p:nvSpPr>
          <p:cNvPr id="3" name="TextBox 1">
            <a:extLst>
              <a:ext uri="{FF2B5EF4-FFF2-40B4-BE49-F238E27FC236}">
                <a16:creationId xmlns:a16="http://schemas.microsoft.com/office/drawing/2014/main" id="{2EBFD2A2-39DA-929E-E21A-D83D5D3C1CB0}"/>
              </a:ext>
            </a:extLst>
          </p:cNvPr>
          <p:cNvSpPr txBox="1"/>
          <p:nvPr/>
        </p:nvSpPr>
        <p:spPr>
          <a:xfrm>
            <a:off x="9497682" y="1230702"/>
            <a:ext cx="989163" cy="400110"/>
          </a:xfrm>
          <a:prstGeom prst="rect">
            <a:avLst/>
          </a:prstGeom>
          <a:noFill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sz="2000" b="1">
                <a:solidFill>
                  <a:srgbClr val="FFFFFF"/>
                </a:solidFill>
              </a:rPr>
              <a:t>Cont'd</a:t>
            </a:r>
          </a:p>
        </p:txBody>
      </p:sp>
      <p:pic>
        <p:nvPicPr>
          <p:cNvPr id="7" name="Picture 6" descr="A diagram of a geophysical area&#10;&#10;Description automatically generated">
            <a:extLst>
              <a:ext uri="{FF2B5EF4-FFF2-40B4-BE49-F238E27FC236}">
                <a16:creationId xmlns:a16="http://schemas.microsoft.com/office/drawing/2014/main" id="{5C48D43A-BD2A-2C21-12E0-574361BA062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73834" y="2347618"/>
            <a:ext cx="9500557" cy="30254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572103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Times New Roman"/>
                <a:cs typeface="Times New Roman"/>
              </a:rPr>
              <a:t>Lecture</a:t>
            </a:r>
            <a:endParaRPr lang="en-US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/>
                <a:cs typeface="Times New Roman"/>
              </a:rPr>
              <a:t>01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050976E4-0CF2-BA00-34CA-2F9419409B9E}"/>
              </a:ext>
            </a:extLst>
          </p:cNvPr>
          <p:cNvSpPr txBox="1"/>
          <p:nvPr/>
        </p:nvSpPr>
        <p:spPr>
          <a:xfrm>
            <a:off x="889000" y="2549995"/>
            <a:ext cx="10541000" cy="3046988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285750" indent="-285750">
              <a:buFont typeface="Arial,Sans-Serif"/>
              <a:buChar char="•"/>
            </a:pPr>
            <a:r>
              <a:rPr lang="en-US" sz="2400" dirty="0">
                <a:solidFill>
                  <a:srgbClr val="2D3956"/>
                </a:solidFill>
                <a:latin typeface="Times New Roman"/>
                <a:ea typeface="+mn-lt"/>
                <a:cs typeface="Times New Roman"/>
              </a:rPr>
              <a:t>The LAN network features:</a:t>
            </a:r>
            <a:endParaRPr lang="en-US" dirty="0"/>
          </a:p>
          <a:p>
            <a:pPr marL="742950" lvl="1" indent="-285750">
              <a:buFont typeface="Arial,Sans-Serif"/>
              <a:buChar char="•"/>
            </a:pPr>
            <a:r>
              <a:rPr lang="en-US" sz="2400" dirty="0">
                <a:solidFill>
                  <a:srgbClr val="2D3956"/>
                </a:solidFill>
                <a:latin typeface="Times New Roman"/>
                <a:ea typeface="+mn-lt"/>
                <a:cs typeface="Times New Roman"/>
              </a:rPr>
              <a:t>Short for Local Area Network.</a:t>
            </a:r>
          </a:p>
          <a:p>
            <a:pPr marL="742950" lvl="1" indent="-285750">
              <a:buFont typeface="Arial,Sans-Serif"/>
              <a:buChar char="•"/>
            </a:pPr>
            <a:r>
              <a:rPr lang="en-US" sz="2400" dirty="0">
                <a:solidFill>
                  <a:srgbClr val="2D3956"/>
                </a:solidFill>
                <a:latin typeface="Times New Roman"/>
                <a:ea typeface="+mn-lt"/>
                <a:cs typeface="Times New Roman"/>
              </a:rPr>
              <a:t>Connects a group of computers within a limited geographic area such as school, university, or hospital.</a:t>
            </a:r>
          </a:p>
          <a:p>
            <a:pPr marL="742950" lvl="1" indent="-285750">
              <a:buFont typeface="Arial,Sans-Serif"/>
              <a:buChar char="•"/>
            </a:pPr>
            <a:r>
              <a:rPr lang="en-US" sz="2400" dirty="0">
                <a:solidFill>
                  <a:srgbClr val="2D3956"/>
                </a:solidFill>
                <a:latin typeface="Times New Roman"/>
                <a:ea typeface="+mn-lt"/>
                <a:cs typeface="Times New Roman"/>
              </a:rPr>
              <a:t>High bandwidth for data transfer.</a:t>
            </a:r>
          </a:p>
          <a:p>
            <a:pPr marL="742950" lvl="1" indent="-285750">
              <a:buFont typeface="Arial,Sans-Serif"/>
              <a:buChar char="•"/>
            </a:pPr>
            <a:r>
              <a:rPr lang="en-US" sz="2400" dirty="0">
                <a:solidFill>
                  <a:srgbClr val="2D3956"/>
                </a:solidFill>
                <a:latin typeface="Times New Roman"/>
                <a:ea typeface="+mn-lt"/>
                <a:cs typeface="Times New Roman"/>
              </a:rPr>
              <a:t>Owned by private companies or individuals.</a:t>
            </a:r>
          </a:p>
          <a:p>
            <a:pPr marL="742950" lvl="1" indent="-285750">
              <a:buFont typeface="Arial,Sans-Serif"/>
              <a:buChar char="•"/>
            </a:pPr>
            <a:r>
              <a:rPr lang="en-US" sz="2400" dirty="0">
                <a:solidFill>
                  <a:srgbClr val="2D3956"/>
                </a:solidFill>
                <a:latin typeface="Times New Roman"/>
                <a:ea typeface="+mn-lt"/>
                <a:cs typeface="Times New Roman"/>
              </a:rPr>
              <a:t>Limited to 100 to 1000 meters.</a:t>
            </a:r>
            <a:endParaRPr lang="en-US" dirty="0">
              <a:ea typeface="Calibri"/>
              <a:cs typeface="Calibri"/>
            </a:endParaRPr>
          </a:p>
          <a:p>
            <a:pPr marL="742950" lvl="1" indent="-285750">
              <a:buFont typeface="Arial,Sans-Serif"/>
              <a:buChar char="•"/>
            </a:pPr>
            <a:r>
              <a:rPr lang="en-US" sz="2400" dirty="0">
                <a:solidFill>
                  <a:srgbClr val="2D3956"/>
                </a:solidFill>
                <a:latin typeface="Times New Roman"/>
                <a:ea typeface="+mn-lt"/>
                <a:cs typeface="Times New Roman"/>
              </a:rPr>
              <a:t>Lower setup cost due to inexpensive devices.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4" name="Picture 3" descr="A person in a suit and tie&#10;&#10;Description automatically generated">
            <a:extLst>
              <a:ext uri="{FF2B5EF4-FFF2-40B4-BE49-F238E27FC236}">
                <a16:creationId xmlns:a16="http://schemas.microsoft.com/office/drawing/2014/main" id="{F843FE0A-E356-32EC-EA95-824FC46BCAE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431075" y="5822651"/>
            <a:ext cx="759850" cy="1035529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245FEE6B-3A39-2C0C-76B6-6A17DF3623B6}"/>
              </a:ext>
            </a:extLst>
          </p:cNvPr>
          <p:cNvSpPr txBox="1"/>
          <p:nvPr/>
        </p:nvSpPr>
        <p:spPr>
          <a:xfrm>
            <a:off x="2513150" y="1162842"/>
            <a:ext cx="5612937" cy="52322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Times New Roman"/>
                <a:cs typeface="Times New Roman"/>
              </a:rPr>
              <a:t>NETWORK TYPES</a:t>
            </a:r>
          </a:p>
        </p:txBody>
      </p:sp>
      <p:sp>
        <p:nvSpPr>
          <p:cNvPr id="3" name="TextBox 1">
            <a:extLst>
              <a:ext uri="{FF2B5EF4-FFF2-40B4-BE49-F238E27FC236}">
                <a16:creationId xmlns:a16="http://schemas.microsoft.com/office/drawing/2014/main" id="{2EBFD2A2-39DA-929E-E21A-D83D5D3C1CB0}"/>
              </a:ext>
            </a:extLst>
          </p:cNvPr>
          <p:cNvSpPr txBox="1"/>
          <p:nvPr/>
        </p:nvSpPr>
        <p:spPr>
          <a:xfrm>
            <a:off x="9497682" y="1230702"/>
            <a:ext cx="989163" cy="400110"/>
          </a:xfrm>
          <a:prstGeom prst="rect">
            <a:avLst/>
          </a:prstGeom>
          <a:noFill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sz="2000" b="1">
                <a:solidFill>
                  <a:srgbClr val="FFFFFF"/>
                </a:solidFill>
              </a:rPr>
              <a:t>Cont'd</a:t>
            </a:r>
          </a:p>
        </p:txBody>
      </p:sp>
    </p:spTree>
    <p:extLst>
      <p:ext uri="{BB962C8B-B14F-4D97-AF65-F5344CB8AC3E}">
        <p14:creationId xmlns:p14="http://schemas.microsoft.com/office/powerpoint/2010/main" val="8713917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Times New Roman"/>
                <a:cs typeface="Times New Roman"/>
              </a:rPr>
              <a:t>Lecture</a:t>
            </a:r>
            <a:endParaRPr lang="en-US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/>
                <a:cs typeface="Times New Roman"/>
              </a:rPr>
              <a:t>01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050976E4-0CF2-BA00-34CA-2F9419409B9E}"/>
              </a:ext>
            </a:extLst>
          </p:cNvPr>
          <p:cNvSpPr txBox="1"/>
          <p:nvPr/>
        </p:nvSpPr>
        <p:spPr>
          <a:xfrm>
            <a:off x="889000" y="2549995"/>
            <a:ext cx="10541000" cy="2677656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285750" indent="-285750">
              <a:buFont typeface="Arial,Sans-Serif"/>
              <a:buChar char="•"/>
            </a:pPr>
            <a:r>
              <a:rPr lang="en-US" sz="2400" dirty="0">
                <a:solidFill>
                  <a:srgbClr val="2D3956"/>
                </a:solidFill>
                <a:latin typeface="Times New Roman"/>
                <a:ea typeface="+mn-lt"/>
                <a:cs typeface="Times New Roman"/>
              </a:rPr>
              <a:t>The WAN network features:</a:t>
            </a:r>
            <a:endParaRPr lang="en-US"/>
          </a:p>
          <a:p>
            <a:pPr marL="742950" lvl="1" indent="-285750">
              <a:buFont typeface="Arial,Sans-Serif"/>
              <a:buChar char="•"/>
            </a:pPr>
            <a:r>
              <a:rPr lang="en-US" sz="2400" dirty="0">
                <a:solidFill>
                  <a:srgbClr val="2D3956"/>
                </a:solidFill>
                <a:latin typeface="Times New Roman"/>
                <a:ea typeface="+mn-lt"/>
                <a:cs typeface="Times New Roman"/>
              </a:rPr>
              <a:t>Short for Wide Area Network.</a:t>
            </a:r>
          </a:p>
          <a:p>
            <a:pPr marL="742950" lvl="1" indent="-285750">
              <a:buFont typeface="Arial,Sans-Serif"/>
              <a:buChar char="•"/>
            </a:pPr>
            <a:r>
              <a:rPr lang="en-US" sz="2400" dirty="0">
                <a:solidFill>
                  <a:srgbClr val="2D3956"/>
                </a:solidFill>
                <a:latin typeface="Times New Roman"/>
                <a:ea typeface="+mn-lt"/>
                <a:cs typeface="Times New Roman"/>
              </a:rPr>
              <a:t>Covers a large geographic area such as state, or country.</a:t>
            </a:r>
          </a:p>
          <a:p>
            <a:pPr marL="742950" lvl="1" indent="-285750">
              <a:buFont typeface="Arial,Sans-Serif"/>
              <a:buChar char="•"/>
            </a:pPr>
            <a:r>
              <a:rPr lang="en-US" sz="2400" dirty="0">
                <a:solidFill>
                  <a:srgbClr val="2D3956"/>
                </a:solidFill>
                <a:latin typeface="Times New Roman"/>
                <a:ea typeface="+mn-lt"/>
                <a:cs typeface="Times New Roman"/>
              </a:rPr>
              <a:t>Low bandwidth for data transfer.</a:t>
            </a:r>
          </a:p>
          <a:p>
            <a:pPr marL="742950" lvl="1" indent="-285750">
              <a:buFont typeface="Arial,Sans-Serif"/>
              <a:buChar char="•"/>
            </a:pPr>
            <a:r>
              <a:rPr lang="en-US" sz="2400" dirty="0">
                <a:solidFill>
                  <a:srgbClr val="2D3956"/>
                </a:solidFill>
                <a:latin typeface="Times New Roman"/>
                <a:ea typeface="+mn-lt"/>
                <a:cs typeface="Times New Roman"/>
              </a:rPr>
              <a:t>Established under distributed ownership.</a:t>
            </a:r>
          </a:p>
          <a:p>
            <a:pPr marL="742950" lvl="1" indent="-285750">
              <a:buFont typeface="Arial,Sans-Serif"/>
              <a:buChar char="•"/>
            </a:pPr>
            <a:r>
              <a:rPr lang="en-US" sz="2400" dirty="0">
                <a:solidFill>
                  <a:srgbClr val="2D3956"/>
                </a:solidFill>
                <a:latin typeface="Times New Roman"/>
                <a:ea typeface="+mn-lt"/>
                <a:cs typeface="Times New Roman"/>
              </a:rPr>
              <a:t>Spans a huge area of 100000 kilometers.</a:t>
            </a:r>
            <a:endParaRPr lang="en-US" dirty="0">
              <a:ea typeface="Calibri"/>
              <a:cs typeface="Calibri"/>
            </a:endParaRPr>
          </a:p>
          <a:p>
            <a:pPr marL="742950" lvl="1" indent="-285750">
              <a:buFont typeface="Arial,Sans-Serif"/>
              <a:buChar char="•"/>
            </a:pPr>
            <a:r>
              <a:rPr lang="en-US" sz="2400" dirty="0">
                <a:solidFill>
                  <a:srgbClr val="2D3956"/>
                </a:solidFill>
                <a:latin typeface="Times New Roman"/>
                <a:ea typeface="+mn-lt"/>
                <a:cs typeface="Times New Roman"/>
              </a:rPr>
              <a:t>Higher setup cost than LAN.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4" name="Picture 3" descr="A person in a suit and tie&#10;&#10;Description automatically generated">
            <a:extLst>
              <a:ext uri="{FF2B5EF4-FFF2-40B4-BE49-F238E27FC236}">
                <a16:creationId xmlns:a16="http://schemas.microsoft.com/office/drawing/2014/main" id="{F843FE0A-E356-32EC-EA95-824FC46BCAE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431075" y="5822651"/>
            <a:ext cx="759850" cy="1035529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245FEE6B-3A39-2C0C-76B6-6A17DF3623B6}"/>
              </a:ext>
            </a:extLst>
          </p:cNvPr>
          <p:cNvSpPr txBox="1"/>
          <p:nvPr/>
        </p:nvSpPr>
        <p:spPr>
          <a:xfrm>
            <a:off x="2513150" y="1162842"/>
            <a:ext cx="5612937" cy="52322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Times New Roman"/>
                <a:cs typeface="Times New Roman"/>
              </a:rPr>
              <a:t>NETWORK TYPES</a:t>
            </a:r>
          </a:p>
        </p:txBody>
      </p:sp>
      <p:sp>
        <p:nvSpPr>
          <p:cNvPr id="3" name="TextBox 1">
            <a:extLst>
              <a:ext uri="{FF2B5EF4-FFF2-40B4-BE49-F238E27FC236}">
                <a16:creationId xmlns:a16="http://schemas.microsoft.com/office/drawing/2014/main" id="{2EBFD2A2-39DA-929E-E21A-D83D5D3C1CB0}"/>
              </a:ext>
            </a:extLst>
          </p:cNvPr>
          <p:cNvSpPr txBox="1"/>
          <p:nvPr/>
        </p:nvSpPr>
        <p:spPr>
          <a:xfrm>
            <a:off x="9497682" y="1230702"/>
            <a:ext cx="989163" cy="400110"/>
          </a:xfrm>
          <a:prstGeom prst="rect">
            <a:avLst/>
          </a:prstGeom>
          <a:noFill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sz="2000" b="1">
                <a:solidFill>
                  <a:srgbClr val="FFFFFF"/>
                </a:solidFill>
              </a:rPr>
              <a:t>Cont'd</a:t>
            </a:r>
          </a:p>
        </p:txBody>
      </p:sp>
    </p:spTree>
    <p:extLst>
      <p:ext uri="{BB962C8B-B14F-4D97-AF65-F5344CB8AC3E}">
        <p14:creationId xmlns:p14="http://schemas.microsoft.com/office/powerpoint/2010/main" val="39902248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Times New Roman"/>
                <a:cs typeface="Times New Roman"/>
              </a:rPr>
              <a:t>Lecture</a:t>
            </a:r>
            <a:endParaRPr lang="en-US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/>
                <a:cs typeface="Times New Roman"/>
              </a:rPr>
              <a:t>01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4" name="Picture 3" descr="A person in a suit and tie&#10;&#10;Description automatically generated">
            <a:extLst>
              <a:ext uri="{FF2B5EF4-FFF2-40B4-BE49-F238E27FC236}">
                <a16:creationId xmlns:a16="http://schemas.microsoft.com/office/drawing/2014/main" id="{F843FE0A-E356-32EC-EA95-824FC46BCAE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431075" y="5822651"/>
            <a:ext cx="759850" cy="1035529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245FEE6B-3A39-2C0C-76B6-6A17DF3623B6}"/>
              </a:ext>
            </a:extLst>
          </p:cNvPr>
          <p:cNvSpPr txBox="1"/>
          <p:nvPr/>
        </p:nvSpPr>
        <p:spPr>
          <a:xfrm>
            <a:off x="2513150" y="1162842"/>
            <a:ext cx="5612937" cy="52322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Times New Roman"/>
                <a:cs typeface="Times New Roman"/>
              </a:rPr>
              <a:t>NETWORK TYPES</a:t>
            </a:r>
          </a:p>
        </p:txBody>
      </p:sp>
      <p:sp>
        <p:nvSpPr>
          <p:cNvPr id="3" name="TextBox 1">
            <a:extLst>
              <a:ext uri="{FF2B5EF4-FFF2-40B4-BE49-F238E27FC236}">
                <a16:creationId xmlns:a16="http://schemas.microsoft.com/office/drawing/2014/main" id="{2EBFD2A2-39DA-929E-E21A-D83D5D3C1CB0}"/>
              </a:ext>
            </a:extLst>
          </p:cNvPr>
          <p:cNvSpPr txBox="1"/>
          <p:nvPr/>
        </p:nvSpPr>
        <p:spPr>
          <a:xfrm>
            <a:off x="9497682" y="1230702"/>
            <a:ext cx="989163" cy="400110"/>
          </a:xfrm>
          <a:prstGeom prst="rect">
            <a:avLst/>
          </a:prstGeom>
          <a:noFill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sz="2000" b="1">
                <a:solidFill>
                  <a:srgbClr val="FFFFFF"/>
                </a:solidFill>
              </a:rPr>
              <a:t>Cont'd</a:t>
            </a:r>
          </a:p>
        </p:txBody>
      </p:sp>
      <p:pic>
        <p:nvPicPr>
          <p:cNvPr id="7" name="Picture 6" descr="A diagram of a network&#10;&#10;Description automatically generated">
            <a:extLst>
              <a:ext uri="{FF2B5EF4-FFF2-40B4-BE49-F238E27FC236}">
                <a16:creationId xmlns:a16="http://schemas.microsoft.com/office/drawing/2014/main" id="{5C48D43A-BD2A-2C21-12E0-574361BA062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870418" y="2045694"/>
            <a:ext cx="6307389" cy="3643629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BBD91974-2C56-6E86-01CA-D3BB46749A00}"/>
              </a:ext>
            </a:extLst>
          </p:cNvPr>
          <p:cNvSpPr txBox="1"/>
          <p:nvPr/>
        </p:nvSpPr>
        <p:spPr>
          <a:xfrm>
            <a:off x="845510" y="2443538"/>
            <a:ext cx="4411400" cy="1200329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Host Roles:</a:t>
            </a:r>
          </a:p>
          <a:p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1- Client which request service.</a:t>
            </a:r>
          </a:p>
          <a:p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2- Server which provide service.</a:t>
            </a:r>
          </a:p>
        </p:txBody>
      </p:sp>
    </p:spTree>
    <p:extLst>
      <p:ext uri="{BB962C8B-B14F-4D97-AF65-F5344CB8AC3E}">
        <p14:creationId xmlns:p14="http://schemas.microsoft.com/office/powerpoint/2010/main" val="40833351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Times New Roman"/>
                <a:cs typeface="Times New Roman"/>
              </a:rPr>
              <a:t>Lecture</a:t>
            </a:r>
            <a:endParaRPr lang="en-US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/>
                <a:cs typeface="Times New Roman"/>
              </a:rPr>
              <a:t>01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4" name="Picture 3" descr="A person in a suit and tie&#10;&#10;Description automatically generated">
            <a:extLst>
              <a:ext uri="{FF2B5EF4-FFF2-40B4-BE49-F238E27FC236}">
                <a16:creationId xmlns:a16="http://schemas.microsoft.com/office/drawing/2014/main" id="{F843FE0A-E356-32EC-EA95-824FC46BCAE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431075" y="5822651"/>
            <a:ext cx="759850" cy="1035529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245FEE6B-3A39-2C0C-76B6-6A17DF3623B6}"/>
              </a:ext>
            </a:extLst>
          </p:cNvPr>
          <p:cNvSpPr txBox="1"/>
          <p:nvPr/>
        </p:nvSpPr>
        <p:spPr>
          <a:xfrm>
            <a:off x="2513150" y="1162842"/>
            <a:ext cx="5612937" cy="52322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Times New Roman"/>
                <a:cs typeface="Times New Roman"/>
              </a:rPr>
              <a:t>NETWORK TYPES</a:t>
            </a:r>
          </a:p>
        </p:txBody>
      </p:sp>
      <p:sp>
        <p:nvSpPr>
          <p:cNvPr id="3" name="TextBox 1">
            <a:extLst>
              <a:ext uri="{FF2B5EF4-FFF2-40B4-BE49-F238E27FC236}">
                <a16:creationId xmlns:a16="http://schemas.microsoft.com/office/drawing/2014/main" id="{2EBFD2A2-39DA-929E-E21A-D83D5D3C1CB0}"/>
              </a:ext>
            </a:extLst>
          </p:cNvPr>
          <p:cNvSpPr txBox="1"/>
          <p:nvPr/>
        </p:nvSpPr>
        <p:spPr>
          <a:xfrm>
            <a:off x="9497682" y="1230702"/>
            <a:ext cx="989163" cy="400110"/>
          </a:xfrm>
          <a:prstGeom prst="rect">
            <a:avLst/>
          </a:prstGeom>
          <a:noFill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sz="2000" b="1">
                <a:solidFill>
                  <a:srgbClr val="FFFFFF"/>
                </a:solidFill>
              </a:rPr>
              <a:t>Cont'd</a:t>
            </a:r>
          </a:p>
        </p:txBody>
      </p:sp>
      <p:pic>
        <p:nvPicPr>
          <p:cNvPr id="7" name="Picture 6" descr="A group of people sitting at a computer&#10;&#10;Description automatically generated">
            <a:extLst>
              <a:ext uri="{FF2B5EF4-FFF2-40B4-BE49-F238E27FC236}">
                <a16:creationId xmlns:a16="http://schemas.microsoft.com/office/drawing/2014/main" id="{5C48D43A-BD2A-2C21-12E0-574361BA062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10343" y="2931188"/>
            <a:ext cx="6939991" cy="3022829"/>
          </a:xfrm>
          <a:prstGeom prst="rect">
            <a:avLst/>
          </a:prstGeom>
        </p:spPr>
      </p:pic>
      <p:pic>
        <p:nvPicPr>
          <p:cNvPr id="12" name="Picture 11" descr="A black and green circle with black text&#10;&#10;Description automatically generated">
            <a:extLst>
              <a:ext uri="{FF2B5EF4-FFF2-40B4-BE49-F238E27FC236}">
                <a16:creationId xmlns:a16="http://schemas.microsoft.com/office/drawing/2014/main" id="{E22DCB9F-5460-870B-653D-0040D8B5D1A8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824322" y="1713063"/>
            <a:ext cx="2054525" cy="12177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466958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Times New Roman"/>
                <a:cs typeface="Times New Roman"/>
              </a:rPr>
              <a:t>Lecture</a:t>
            </a:r>
            <a:endParaRPr lang="en-US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/>
                <a:cs typeface="Times New Roman"/>
              </a:rPr>
              <a:t>01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050976E4-0CF2-BA00-34CA-2F9419409B9E}"/>
              </a:ext>
            </a:extLst>
          </p:cNvPr>
          <p:cNvSpPr txBox="1"/>
          <p:nvPr/>
        </p:nvSpPr>
        <p:spPr>
          <a:xfrm>
            <a:off x="889000" y="2262448"/>
            <a:ext cx="10541000" cy="378565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285750" indent="-285750">
              <a:buFont typeface="Arial,Sans-Serif"/>
              <a:buChar char="•"/>
            </a:pPr>
            <a:r>
              <a:rPr lang="en-US" sz="2400" dirty="0">
                <a:solidFill>
                  <a:srgbClr val="2D3956"/>
                </a:solidFill>
                <a:latin typeface="Times New Roman"/>
                <a:ea typeface="+mn-lt"/>
                <a:cs typeface="Times New Roman"/>
              </a:rPr>
              <a:t>The peer-to-peer network features:</a:t>
            </a:r>
            <a:endParaRPr lang="en-US" dirty="0"/>
          </a:p>
          <a:p>
            <a:pPr marL="742950" lvl="1" indent="-285750">
              <a:buFont typeface="Arial,Sans-Serif"/>
              <a:buChar char="•"/>
            </a:pPr>
            <a:r>
              <a:rPr lang="en-US" sz="2400" dirty="0">
                <a:solidFill>
                  <a:srgbClr val="2D3956"/>
                </a:solidFill>
                <a:latin typeface="Times New Roman"/>
                <a:ea typeface="+mn-lt"/>
                <a:cs typeface="Times New Roman"/>
              </a:rPr>
              <a:t>Simple network forms.</a:t>
            </a:r>
          </a:p>
          <a:p>
            <a:pPr marL="742950" lvl="1" indent="-285750">
              <a:buFont typeface="Arial,Sans-Serif"/>
              <a:buChar char="•"/>
            </a:pPr>
            <a:endParaRPr lang="en-US" sz="2400" dirty="0">
              <a:solidFill>
                <a:srgbClr val="2D3956"/>
              </a:solidFill>
              <a:latin typeface="Times New Roman"/>
              <a:ea typeface="+mn-lt"/>
              <a:cs typeface="Times New Roman"/>
            </a:endParaRPr>
          </a:p>
          <a:p>
            <a:pPr marL="742950" lvl="1" indent="-285750">
              <a:buFont typeface="Arial,Sans-Serif"/>
              <a:buChar char="•"/>
            </a:pPr>
            <a:r>
              <a:rPr lang="en-US" sz="2400" dirty="0">
                <a:solidFill>
                  <a:srgbClr val="2D3956"/>
                </a:solidFill>
                <a:latin typeface="Times New Roman"/>
                <a:ea typeface="+mn-lt"/>
                <a:cs typeface="Times New Roman"/>
              </a:rPr>
              <a:t>Less costs to forming.</a:t>
            </a:r>
          </a:p>
          <a:p>
            <a:pPr marL="742950" lvl="1" indent="-285750">
              <a:buFont typeface="Arial,Sans-Serif"/>
              <a:buChar char="•"/>
            </a:pPr>
            <a:endParaRPr lang="en-US" sz="2400" dirty="0">
              <a:solidFill>
                <a:srgbClr val="2D3956"/>
              </a:solidFill>
              <a:latin typeface="Times New Roman"/>
              <a:ea typeface="+mn-lt"/>
              <a:cs typeface="Times New Roman"/>
            </a:endParaRPr>
          </a:p>
          <a:p>
            <a:pPr marL="742950" lvl="1" indent="-285750">
              <a:buFont typeface="Arial,Sans-Serif"/>
              <a:buChar char="•"/>
            </a:pPr>
            <a:r>
              <a:rPr lang="en-US" sz="2400" dirty="0">
                <a:solidFill>
                  <a:srgbClr val="2D3956"/>
                </a:solidFill>
                <a:latin typeface="Times New Roman"/>
                <a:ea typeface="+mn-lt"/>
                <a:cs typeface="Times New Roman"/>
              </a:rPr>
              <a:t>Roles could be switched.</a:t>
            </a:r>
            <a:endParaRPr lang="en-US" dirty="0">
              <a:ea typeface="Calibri"/>
              <a:cs typeface="Calibri"/>
            </a:endParaRPr>
          </a:p>
          <a:p>
            <a:pPr marL="742950" lvl="1" indent="-285750">
              <a:buFont typeface="Arial,Sans-Serif"/>
              <a:buChar char="•"/>
            </a:pPr>
            <a:endParaRPr lang="en-US" sz="2400" dirty="0">
              <a:solidFill>
                <a:srgbClr val="2D3956"/>
              </a:solidFill>
              <a:latin typeface="Times New Roman"/>
              <a:ea typeface="+mn-lt"/>
              <a:cs typeface="Times New Roman"/>
            </a:endParaRPr>
          </a:p>
          <a:p>
            <a:pPr marL="742950" lvl="1" indent="-285750">
              <a:buFont typeface="Arial,Sans-Serif"/>
              <a:buChar char="•"/>
            </a:pPr>
            <a:r>
              <a:rPr lang="en-US" sz="2400" dirty="0">
                <a:solidFill>
                  <a:srgbClr val="2D3956"/>
                </a:solidFill>
                <a:latin typeface="Times New Roman"/>
                <a:ea typeface="+mn-lt"/>
                <a:cs typeface="Times New Roman"/>
              </a:rPr>
              <a:t>No centralized administration.</a:t>
            </a:r>
            <a:endParaRPr lang="en-US" dirty="0"/>
          </a:p>
          <a:p>
            <a:pPr marL="742950" lvl="1" indent="-285750">
              <a:buFont typeface="Arial,Sans-Serif"/>
              <a:buChar char="•"/>
            </a:pPr>
            <a:endParaRPr lang="en-US" sz="2400" dirty="0">
              <a:solidFill>
                <a:srgbClr val="2D3956"/>
              </a:solidFill>
              <a:latin typeface="Times New Roman"/>
              <a:ea typeface="+mn-lt"/>
              <a:cs typeface="Times New Roman"/>
            </a:endParaRPr>
          </a:p>
          <a:p>
            <a:pPr marL="742950" lvl="1" indent="-285750">
              <a:buFont typeface="Arial,Sans-Serif"/>
              <a:buChar char="•"/>
            </a:pPr>
            <a:r>
              <a:rPr lang="en-US" sz="2400" dirty="0">
                <a:solidFill>
                  <a:srgbClr val="2D3956"/>
                </a:solidFill>
                <a:latin typeface="Times New Roman"/>
                <a:ea typeface="+mn-lt"/>
                <a:cs typeface="Times New Roman"/>
              </a:rPr>
              <a:t>Security is its main problem.</a:t>
            </a:r>
            <a:endParaRPr lang="en-US" dirty="0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4" name="Picture 3" descr="A person in a suit and tie&#10;&#10;Description automatically generated">
            <a:extLst>
              <a:ext uri="{FF2B5EF4-FFF2-40B4-BE49-F238E27FC236}">
                <a16:creationId xmlns:a16="http://schemas.microsoft.com/office/drawing/2014/main" id="{F843FE0A-E356-32EC-EA95-824FC46BCAE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431075" y="5822651"/>
            <a:ext cx="759850" cy="1035529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245FEE6B-3A39-2C0C-76B6-6A17DF3623B6}"/>
              </a:ext>
            </a:extLst>
          </p:cNvPr>
          <p:cNvSpPr txBox="1"/>
          <p:nvPr/>
        </p:nvSpPr>
        <p:spPr>
          <a:xfrm>
            <a:off x="2513150" y="1162842"/>
            <a:ext cx="5612937" cy="52322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Times New Roman"/>
                <a:cs typeface="Times New Roman"/>
              </a:rPr>
              <a:t>NETWORK TYPES</a:t>
            </a:r>
          </a:p>
        </p:txBody>
      </p:sp>
      <p:sp>
        <p:nvSpPr>
          <p:cNvPr id="3" name="TextBox 1">
            <a:extLst>
              <a:ext uri="{FF2B5EF4-FFF2-40B4-BE49-F238E27FC236}">
                <a16:creationId xmlns:a16="http://schemas.microsoft.com/office/drawing/2014/main" id="{2EBFD2A2-39DA-929E-E21A-D83D5D3C1CB0}"/>
              </a:ext>
            </a:extLst>
          </p:cNvPr>
          <p:cNvSpPr txBox="1"/>
          <p:nvPr/>
        </p:nvSpPr>
        <p:spPr>
          <a:xfrm>
            <a:off x="9497682" y="1230702"/>
            <a:ext cx="989163" cy="400110"/>
          </a:xfrm>
          <a:prstGeom prst="rect">
            <a:avLst/>
          </a:prstGeom>
          <a:noFill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sz="2000" b="1">
                <a:solidFill>
                  <a:srgbClr val="FFFFFF"/>
                </a:solidFill>
              </a:rPr>
              <a:t>Cont'd</a:t>
            </a:r>
          </a:p>
        </p:txBody>
      </p:sp>
    </p:spTree>
    <p:extLst>
      <p:ext uri="{BB962C8B-B14F-4D97-AF65-F5344CB8AC3E}">
        <p14:creationId xmlns:p14="http://schemas.microsoft.com/office/powerpoint/2010/main" val="4079278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Times New Roman"/>
                <a:cs typeface="Times New Roman"/>
              </a:rPr>
              <a:t>Lecture</a:t>
            </a:r>
            <a:endParaRPr lang="en-US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/>
                <a:cs typeface="Times New Roman"/>
              </a:rPr>
              <a:t>01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4" name="Picture 3" descr="A person in a suit and tie&#10;&#10;Description automatically generated">
            <a:extLst>
              <a:ext uri="{FF2B5EF4-FFF2-40B4-BE49-F238E27FC236}">
                <a16:creationId xmlns:a16="http://schemas.microsoft.com/office/drawing/2014/main" id="{F843FE0A-E356-32EC-EA95-824FC46BCAE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431075" y="5822651"/>
            <a:ext cx="759850" cy="1035529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245FEE6B-3A39-2C0C-76B6-6A17DF3623B6}"/>
              </a:ext>
            </a:extLst>
          </p:cNvPr>
          <p:cNvSpPr txBox="1"/>
          <p:nvPr/>
        </p:nvSpPr>
        <p:spPr>
          <a:xfrm>
            <a:off x="2513150" y="1162842"/>
            <a:ext cx="5612937" cy="52322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Times New Roman"/>
                <a:cs typeface="Times New Roman"/>
              </a:rPr>
              <a:t>NETWORK TYPES</a:t>
            </a:r>
          </a:p>
        </p:txBody>
      </p:sp>
      <p:sp>
        <p:nvSpPr>
          <p:cNvPr id="3" name="TextBox 1">
            <a:extLst>
              <a:ext uri="{FF2B5EF4-FFF2-40B4-BE49-F238E27FC236}">
                <a16:creationId xmlns:a16="http://schemas.microsoft.com/office/drawing/2014/main" id="{2EBFD2A2-39DA-929E-E21A-D83D5D3C1CB0}"/>
              </a:ext>
            </a:extLst>
          </p:cNvPr>
          <p:cNvSpPr txBox="1"/>
          <p:nvPr/>
        </p:nvSpPr>
        <p:spPr>
          <a:xfrm>
            <a:off x="9497682" y="1230702"/>
            <a:ext cx="989163" cy="400110"/>
          </a:xfrm>
          <a:prstGeom prst="rect">
            <a:avLst/>
          </a:prstGeom>
          <a:noFill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sz="2000" b="1">
                <a:solidFill>
                  <a:srgbClr val="FFFFFF"/>
                </a:solidFill>
              </a:rPr>
              <a:t>Cont'd</a:t>
            </a:r>
          </a:p>
        </p:txBody>
      </p:sp>
      <p:pic>
        <p:nvPicPr>
          <p:cNvPr id="7" name="Picture 6" descr="A couple of people sitting on laptops&#10;&#10;Description automatically generated">
            <a:extLst>
              <a:ext uri="{FF2B5EF4-FFF2-40B4-BE49-F238E27FC236}">
                <a16:creationId xmlns:a16="http://schemas.microsoft.com/office/drawing/2014/main" id="{5C48D43A-BD2A-2C21-12E0-574361BA062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137173" y="2734930"/>
            <a:ext cx="7428821" cy="3199685"/>
          </a:xfrm>
          <a:prstGeom prst="rect">
            <a:avLst/>
          </a:prstGeom>
        </p:spPr>
      </p:pic>
      <p:pic>
        <p:nvPicPr>
          <p:cNvPr id="12" name="Picture 11" descr="A black and green circle with black text&#10;&#10;Description automatically generated">
            <a:extLst>
              <a:ext uri="{FF2B5EF4-FFF2-40B4-BE49-F238E27FC236}">
                <a16:creationId xmlns:a16="http://schemas.microsoft.com/office/drawing/2014/main" id="{E22DCB9F-5460-870B-653D-0040D8B5D1A8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824322" y="1790227"/>
            <a:ext cx="2054525" cy="10634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63285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Times New Roman"/>
                <a:cs typeface="Times New Roman"/>
              </a:rPr>
              <a:t>Lecture</a:t>
            </a:r>
            <a:endParaRPr lang="en-US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/>
                <a:cs typeface="Times New Roman"/>
              </a:rPr>
              <a:t>01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050976E4-0CF2-BA00-34CA-2F9419409B9E}"/>
              </a:ext>
            </a:extLst>
          </p:cNvPr>
          <p:cNvSpPr txBox="1"/>
          <p:nvPr/>
        </p:nvSpPr>
        <p:spPr>
          <a:xfrm>
            <a:off x="889000" y="2262448"/>
            <a:ext cx="10541000" cy="378565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285750" indent="-285750">
              <a:buFont typeface="Arial,Sans-Serif"/>
              <a:buChar char="•"/>
            </a:pPr>
            <a:r>
              <a:rPr lang="en-US" sz="2400" dirty="0">
                <a:solidFill>
                  <a:srgbClr val="2D3956"/>
                </a:solidFill>
                <a:latin typeface="Times New Roman"/>
                <a:ea typeface="+mn-lt"/>
                <a:cs typeface="Times New Roman"/>
              </a:rPr>
              <a:t>The client/server network features:</a:t>
            </a:r>
            <a:endParaRPr lang="en-US" dirty="0"/>
          </a:p>
          <a:p>
            <a:pPr marL="742950" lvl="1" indent="-285750">
              <a:buFont typeface="Arial,Sans-Serif"/>
              <a:buChar char="•"/>
            </a:pPr>
            <a:r>
              <a:rPr lang="en-US" sz="2400" dirty="0">
                <a:solidFill>
                  <a:srgbClr val="2D3956"/>
                </a:solidFill>
                <a:latin typeface="Times New Roman"/>
                <a:ea typeface="+mn-lt"/>
                <a:cs typeface="Times New Roman"/>
              </a:rPr>
              <a:t>Scalable network forms.</a:t>
            </a:r>
          </a:p>
          <a:p>
            <a:pPr marL="742950" lvl="1" indent="-285750">
              <a:buFont typeface="Arial,Sans-Serif"/>
              <a:buChar char="•"/>
            </a:pPr>
            <a:endParaRPr lang="en-US" sz="2400" dirty="0">
              <a:solidFill>
                <a:srgbClr val="2D3956"/>
              </a:solidFill>
              <a:latin typeface="Times New Roman"/>
              <a:ea typeface="+mn-lt"/>
              <a:cs typeface="Times New Roman"/>
            </a:endParaRPr>
          </a:p>
          <a:p>
            <a:pPr marL="742950" lvl="1" indent="-285750">
              <a:buFont typeface="Arial,Sans-Serif"/>
              <a:buChar char="•"/>
            </a:pPr>
            <a:r>
              <a:rPr lang="en-US" sz="2400" dirty="0">
                <a:solidFill>
                  <a:srgbClr val="2D3956"/>
                </a:solidFill>
                <a:latin typeface="Times New Roman"/>
                <a:ea typeface="+mn-lt"/>
                <a:cs typeface="Times New Roman"/>
              </a:rPr>
              <a:t>The server costs is high and requires experience to manage.</a:t>
            </a:r>
          </a:p>
          <a:p>
            <a:pPr marL="742950" lvl="1" indent="-285750">
              <a:buFont typeface="Arial,Sans-Serif"/>
              <a:buChar char="•"/>
            </a:pPr>
            <a:endParaRPr lang="en-US" sz="2400" dirty="0">
              <a:solidFill>
                <a:srgbClr val="2D3956"/>
              </a:solidFill>
              <a:latin typeface="Times New Roman"/>
              <a:ea typeface="+mn-lt"/>
              <a:cs typeface="Times New Roman"/>
            </a:endParaRPr>
          </a:p>
          <a:p>
            <a:pPr marL="742950" lvl="1" indent="-285750">
              <a:buFont typeface="Arial,Sans-Serif"/>
              <a:buChar char="•"/>
            </a:pPr>
            <a:r>
              <a:rPr lang="en-US" sz="2400" dirty="0">
                <a:solidFill>
                  <a:srgbClr val="2D3956"/>
                </a:solidFill>
                <a:latin typeface="Times New Roman"/>
                <a:ea typeface="+mn-lt"/>
                <a:cs typeface="Times New Roman"/>
              </a:rPr>
              <a:t>Roles do not switch.</a:t>
            </a:r>
            <a:endParaRPr lang="en-US" dirty="0">
              <a:ea typeface="Calibri"/>
              <a:cs typeface="Calibri"/>
            </a:endParaRPr>
          </a:p>
          <a:p>
            <a:pPr marL="742950" lvl="1" indent="-285750">
              <a:buFont typeface="Arial,Sans-Serif"/>
              <a:buChar char="•"/>
            </a:pPr>
            <a:endParaRPr lang="en-US" sz="2400" dirty="0">
              <a:solidFill>
                <a:srgbClr val="2D3956"/>
              </a:solidFill>
              <a:latin typeface="Times New Roman"/>
              <a:ea typeface="+mn-lt"/>
              <a:cs typeface="Times New Roman"/>
            </a:endParaRPr>
          </a:p>
          <a:p>
            <a:pPr marL="742950" lvl="1" indent="-285750">
              <a:buFont typeface="Arial,Sans-Serif"/>
              <a:buChar char="•"/>
            </a:pPr>
            <a:r>
              <a:rPr lang="en-US" sz="2400" dirty="0">
                <a:solidFill>
                  <a:srgbClr val="2D3956"/>
                </a:solidFill>
                <a:latin typeface="Times New Roman"/>
                <a:ea typeface="+mn-lt"/>
                <a:cs typeface="Times New Roman"/>
              </a:rPr>
              <a:t>The server considers the centralized administration.</a:t>
            </a:r>
            <a:endParaRPr lang="en-US" dirty="0"/>
          </a:p>
          <a:p>
            <a:pPr marL="742950" lvl="1" indent="-285750">
              <a:buFont typeface="Arial,Sans-Serif"/>
              <a:buChar char="•"/>
            </a:pPr>
            <a:endParaRPr lang="en-US" sz="2400" dirty="0">
              <a:solidFill>
                <a:srgbClr val="2D3956"/>
              </a:solidFill>
              <a:latin typeface="Times New Roman"/>
              <a:ea typeface="+mn-lt"/>
              <a:cs typeface="Times New Roman"/>
            </a:endParaRPr>
          </a:p>
          <a:p>
            <a:pPr marL="742950" lvl="1" indent="-285750">
              <a:buFont typeface="Arial,Sans-Serif"/>
              <a:buChar char="•"/>
            </a:pPr>
            <a:r>
              <a:rPr lang="en-US" sz="2400" dirty="0">
                <a:solidFill>
                  <a:srgbClr val="2D3956"/>
                </a:solidFill>
                <a:latin typeface="Times New Roman"/>
                <a:ea typeface="+mn-lt"/>
                <a:cs typeface="Times New Roman"/>
              </a:rPr>
              <a:t>Security maintained by the server.</a:t>
            </a:r>
            <a:endParaRPr lang="en-US" dirty="0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4" name="Picture 3" descr="A person in a suit and tie&#10;&#10;Description automatically generated">
            <a:extLst>
              <a:ext uri="{FF2B5EF4-FFF2-40B4-BE49-F238E27FC236}">
                <a16:creationId xmlns:a16="http://schemas.microsoft.com/office/drawing/2014/main" id="{F843FE0A-E356-32EC-EA95-824FC46BCAE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431075" y="5822651"/>
            <a:ext cx="759850" cy="1035529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245FEE6B-3A39-2C0C-76B6-6A17DF3623B6}"/>
              </a:ext>
            </a:extLst>
          </p:cNvPr>
          <p:cNvSpPr txBox="1"/>
          <p:nvPr/>
        </p:nvSpPr>
        <p:spPr>
          <a:xfrm>
            <a:off x="2513150" y="1162842"/>
            <a:ext cx="5612937" cy="52322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Times New Roman"/>
                <a:cs typeface="Times New Roman"/>
              </a:rPr>
              <a:t>NETWORK TYPES</a:t>
            </a:r>
          </a:p>
        </p:txBody>
      </p:sp>
      <p:sp>
        <p:nvSpPr>
          <p:cNvPr id="3" name="TextBox 1">
            <a:extLst>
              <a:ext uri="{FF2B5EF4-FFF2-40B4-BE49-F238E27FC236}">
                <a16:creationId xmlns:a16="http://schemas.microsoft.com/office/drawing/2014/main" id="{2EBFD2A2-39DA-929E-E21A-D83D5D3C1CB0}"/>
              </a:ext>
            </a:extLst>
          </p:cNvPr>
          <p:cNvSpPr txBox="1"/>
          <p:nvPr/>
        </p:nvSpPr>
        <p:spPr>
          <a:xfrm>
            <a:off x="9497682" y="1230702"/>
            <a:ext cx="989163" cy="400110"/>
          </a:xfrm>
          <a:prstGeom prst="rect">
            <a:avLst/>
          </a:prstGeom>
          <a:noFill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sz="2000" b="1">
                <a:solidFill>
                  <a:srgbClr val="FFFFFF"/>
                </a:solidFill>
              </a:rPr>
              <a:t>Cont'd</a:t>
            </a:r>
          </a:p>
        </p:txBody>
      </p:sp>
    </p:spTree>
    <p:extLst>
      <p:ext uri="{BB962C8B-B14F-4D97-AF65-F5344CB8AC3E}">
        <p14:creationId xmlns:p14="http://schemas.microsoft.com/office/powerpoint/2010/main" val="17025451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Times New Roman"/>
                <a:cs typeface="Times New Roman"/>
              </a:rPr>
              <a:t>Lecture</a:t>
            </a:r>
            <a:endParaRPr lang="en-US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/>
                <a:cs typeface="Times New Roman"/>
              </a:rPr>
              <a:t>01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050976E4-0CF2-BA00-34CA-2F9419409B9E}"/>
              </a:ext>
            </a:extLst>
          </p:cNvPr>
          <p:cNvSpPr txBox="1"/>
          <p:nvPr/>
        </p:nvSpPr>
        <p:spPr>
          <a:xfrm>
            <a:off x="889000" y="2262448"/>
            <a:ext cx="10541000" cy="3046988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285750" indent="-285750">
              <a:buFont typeface="Arial,Sans-Serif"/>
              <a:buChar char="•"/>
            </a:pPr>
            <a:r>
              <a:rPr lang="en-US" sz="2400" dirty="0">
                <a:solidFill>
                  <a:srgbClr val="2D3956"/>
                </a:solidFill>
                <a:latin typeface="Times New Roman"/>
                <a:ea typeface="+mn-lt"/>
                <a:cs typeface="Times New Roman"/>
              </a:rPr>
              <a:t>A network allows arbitrary applications to communicate.</a:t>
            </a:r>
          </a:p>
          <a:p>
            <a:pPr marL="285750" indent="-285750">
              <a:buFont typeface="Arial,Sans-Serif"/>
              <a:buChar char="•"/>
            </a:pPr>
            <a:endParaRPr lang="en-US" sz="2400" dirty="0">
              <a:solidFill>
                <a:srgbClr val="2D3956"/>
              </a:solidFill>
              <a:latin typeface="Times New Roman"/>
              <a:ea typeface="+mn-lt"/>
              <a:cs typeface="Times New Roman"/>
            </a:endParaRPr>
          </a:p>
          <a:p>
            <a:pPr marL="285750" indent="-285750">
              <a:buFont typeface="Arial,Sans-Serif"/>
              <a:buChar char="•"/>
            </a:pPr>
            <a:r>
              <a:rPr lang="en-US" sz="2400" dirty="0">
                <a:solidFill>
                  <a:srgbClr val="2D3956"/>
                </a:solidFill>
                <a:latin typeface="Times New Roman"/>
                <a:ea typeface="+mn-lt"/>
                <a:cs typeface="Times New Roman"/>
              </a:rPr>
              <a:t>Network programming is the act of using </a:t>
            </a:r>
            <a:r>
              <a:rPr lang="en-US" sz="2400" b="1" dirty="0">
                <a:solidFill>
                  <a:srgbClr val="2D3956"/>
                </a:solidFill>
                <a:latin typeface="Times New Roman"/>
                <a:ea typeface="+mn-lt"/>
                <a:cs typeface="Times New Roman"/>
              </a:rPr>
              <a:t>computer code</a:t>
            </a:r>
            <a:r>
              <a:rPr lang="en-US" sz="2400" dirty="0">
                <a:solidFill>
                  <a:srgbClr val="2D3956"/>
                </a:solidFill>
                <a:latin typeface="Times New Roman"/>
                <a:ea typeface="+mn-lt"/>
                <a:cs typeface="Times New Roman"/>
              </a:rPr>
              <a:t> to write </a:t>
            </a:r>
            <a:r>
              <a:rPr lang="en-US" sz="2400" dirty="0">
                <a:solidFill>
                  <a:srgbClr val="00B0F0"/>
                </a:solidFill>
                <a:latin typeface="Times New Roman"/>
                <a:ea typeface="+mn-lt"/>
                <a:cs typeface="Times New Roman"/>
              </a:rPr>
              <a:t>programs</a:t>
            </a:r>
            <a:r>
              <a:rPr lang="en-US" sz="2400" dirty="0">
                <a:solidFill>
                  <a:srgbClr val="2D3956"/>
                </a:solidFill>
                <a:latin typeface="Times New Roman"/>
                <a:ea typeface="+mn-lt"/>
                <a:cs typeface="Times New Roman"/>
              </a:rPr>
              <a:t> that can </a:t>
            </a:r>
            <a:r>
              <a:rPr lang="en-US" sz="2400" dirty="0">
                <a:solidFill>
                  <a:srgbClr val="00B0F0"/>
                </a:solidFill>
                <a:latin typeface="Times New Roman"/>
                <a:ea typeface="+mn-lt"/>
                <a:cs typeface="Times New Roman"/>
              </a:rPr>
              <a:t>communicate</a:t>
            </a:r>
            <a:r>
              <a:rPr lang="en-US" sz="2400" dirty="0">
                <a:solidFill>
                  <a:srgbClr val="2D3956"/>
                </a:solidFill>
                <a:latin typeface="Times New Roman"/>
                <a:ea typeface="+mn-lt"/>
                <a:cs typeface="Times New Roman"/>
              </a:rPr>
              <a:t> with other programs across a </a:t>
            </a:r>
            <a:r>
              <a:rPr lang="en-US" sz="2400" dirty="0">
                <a:solidFill>
                  <a:srgbClr val="00B0F0"/>
                </a:solidFill>
                <a:latin typeface="Times New Roman"/>
                <a:ea typeface="+mn-lt"/>
                <a:cs typeface="Times New Roman"/>
              </a:rPr>
              <a:t>network</a:t>
            </a:r>
            <a:r>
              <a:rPr lang="en-US" sz="2400" dirty="0">
                <a:solidFill>
                  <a:srgbClr val="2D3956"/>
                </a:solidFill>
                <a:latin typeface="Times New Roman"/>
                <a:ea typeface="+mn-lt"/>
                <a:cs typeface="Times New Roman"/>
              </a:rPr>
              <a:t>.</a:t>
            </a:r>
          </a:p>
          <a:p>
            <a:pPr marL="285750" indent="-285750">
              <a:buFont typeface="Arial,Sans-Serif"/>
              <a:buChar char="•"/>
            </a:pPr>
            <a:endParaRPr lang="en-US" sz="2400" dirty="0">
              <a:solidFill>
                <a:srgbClr val="2D3956"/>
              </a:solidFill>
              <a:latin typeface="Times New Roman"/>
              <a:ea typeface="+mn-lt"/>
              <a:cs typeface="Times New Roman"/>
            </a:endParaRPr>
          </a:p>
          <a:p>
            <a:pPr marL="285750" indent="-285750" algn="just">
              <a:buFont typeface="Arial,Sans-Serif"/>
              <a:buChar char="•"/>
            </a:pPr>
            <a:r>
              <a:rPr lang="en-US" sz="2400" b="1" dirty="0">
                <a:solidFill>
                  <a:srgbClr val="2D3956"/>
                </a:solidFill>
                <a:latin typeface="Times New Roman"/>
                <a:ea typeface="+mn-lt"/>
                <a:cs typeface="Times New Roman"/>
              </a:rPr>
              <a:t>A "programmable" network</a:t>
            </a:r>
            <a:r>
              <a:rPr lang="en-US" sz="2400">
                <a:solidFill>
                  <a:srgbClr val="2D3956"/>
                </a:solidFill>
                <a:latin typeface="Times New Roman"/>
                <a:ea typeface="+mn-lt"/>
                <a:cs typeface="Times New Roman"/>
              </a:rPr>
              <a:t> has programs in its infrastructure that the developers can use to program applications and other components to interact </a:t>
            </a:r>
            <a:r>
              <a:rPr lang="en-US" sz="2400" dirty="0">
                <a:solidFill>
                  <a:srgbClr val="2D3956"/>
                </a:solidFill>
                <a:latin typeface="Times New Roman"/>
                <a:ea typeface="+mn-lt"/>
                <a:cs typeface="Times New Roman"/>
              </a:rPr>
              <a:t>directly with the network.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4" name="Picture 3" descr="A person in a suit and tie&#10;&#10;Description automatically generated">
            <a:extLst>
              <a:ext uri="{FF2B5EF4-FFF2-40B4-BE49-F238E27FC236}">
                <a16:creationId xmlns:a16="http://schemas.microsoft.com/office/drawing/2014/main" id="{F843FE0A-E356-32EC-EA95-824FC46BCAE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431075" y="5822651"/>
            <a:ext cx="759850" cy="1035529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245FEE6B-3A39-2C0C-76B6-6A17DF3623B6}"/>
              </a:ext>
            </a:extLst>
          </p:cNvPr>
          <p:cNvSpPr txBox="1"/>
          <p:nvPr/>
        </p:nvSpPr>
        <p:spPr>
          <a:xfrm>
            <a:off x="2513150" y="1162842"/>
            <a:ext cx="5612937" cy="52322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Times New Roman"/>
                <a:cs typeface="Times New Roman"/>
              </a:rPr>
              <a:t>NETWORK PROGRAMMING</a:t>
            </a:r>
          </a:p>
        </p:txBody>
      </p:sp>
    </p:spTree>
    <p:extLst>
      <p:ext uri="{BB962C8B-B14F-4D97-AF65-F5344CB8AC3E}">
        <p14:creationId xmlns:p14="http://schemas.microsoft.com/office/powerpoint/2010/main" val="24327818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Times New Roman"/>
                <a:cs typeface="Times New Roman"/>
              </a:rPr>
              <a:t>Lecture</a:t>
            </a:r>
            <a:endParaRPr lang="en-US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/>
                <a:cs typeface="Times New Roman"/>
              </a:rPr>
              <a:t>01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050976E4-0CF2-BA00-34CA-2F9419409B9E}"/>
              </a:ext>
            </a:extLst>
          </p:cNvPr>
          <p:cNvSpPr txBox="1"/>
          <p:nvPr/>
        </p:nvSpPr>
        <p:spPr>
          <a:xfrm>
            <a:off x="889000" y="2449354"/>
            <a:ext cx="10541000" cy="2677656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285750" indent="-285750">
              <a:buFont typeface="Arial,Sans-Serif"/>
              <a:buChar char="•"/>
            </a:pPr>
            <a:r>
              <a:rPr lang="en-US" sz="2400" dirty="0">
                <a:solidFill>
                  <a:srgbClr val="2D3956"/>
                </a:solidFill>
                <a:latin typeface="Times New Roman"/>
                <a:ea typeface="+mn-lt"/>
                <a:cs typeface="Times New Roman"/>
              </a:rPr>
              <a:t>The simplicity and high readability.</a:t>
            </a:r>
            <a:endParaRPr lang="en-US" dirty="0">
              <a:solidFill>
                <a:srgbClr val="000000"/>
              </a:solidFill>
              <a:latin typeface="Calibri" panose="020F0502020204030204"/>
              <a:ea typeface="+mn-lt"/>
              <a:cs typeface="Calibri" panose="020F0502020204030204"/>
            </a:endParaRPr>
          </a:p>
          <a:p>
            <a:pPr marL="285750" indent="-285750">
              <a:buFont typeface="Arial,Sans-Serif"/>
              <a:buChar char="•"/>
            </a:pPr>
            <a:endParaRPr lang="en-US" sz="2400" dirty="0">
              <a:solidFill>
                <a:srgbClr val="2D3956"/>
              </a:solidFill>
              <a:latin typeface="Times New Roman"/>
              <a:ea typeface="+mn-lt"/>
              <a:cs typeface="Times New Roman"/>
            </a:endParaRPr>
          </a:p>
          <a:p>
            <a:pPr marL="285750" indent="-285750">
              <a:buFont typeface="Arial,Sans-Serif"/>
              <a:buChar char="•"/>
            </a:pPr>
            <a:r>
              <a:rPr lang="en-US" sz="2400" dirty="0">
                <a:solidFill>
                  <a:srgbClr val="2D3956"/>
                </a:solidFill>
                <a:latin typeface="Times New Roman"/>
                <a:ea typeface="+mn-lt"/>
                <a:cs typeface="Times New Roman"/>
              </a:rPr>
              <a:t>The most powerful language.</a:t>
            </a:r>
            <a:endParaRPr lang="en-US" dirty="0">
              <a:solidFill>
                <a:srgbClr val="000000"/>
              </a:solidFill>
              <a:latin typeface="Calibri" panose="020F0502020204030204"/>
              <a:ea typeface="+mn-lt"/>
              <a:cs typeface="Calibri" panose="020F0502020204030204"/>
            </a:endParaRPr>
          </a:p>
          <a:p>
            <a:pPr marL="285750" indent="-285750">
              <a:buFont typeface="Arial,Sans-Serif"/>
              <a:buChar char="•"/>
            </a:pPr>
            <a:endParaRPr lang="en-US" sz="2400" dirty="0">
              <a:solidFill>
                <a:srgbClr val="2D3956"/>
              </a:solidFill>
              <a:latin typeface="Times New Roman"/>
              <a:ea typeface="+mn-lt"/>
              <a:cs typeface="Times New Roman"/>
            </a:endParaRPr>
          </a:p>
          <a:p>
            <a:pPr marL="285750" indent="-285750">
              <a:buFont typeface="Arial,Sans-Serif"/>
              <a:buChar char="•"/>
            </a:pPr>
            <a:r>
              <a:rPr lang="en-US" sz="2400" dirty="0">
                <a:solidFill>
                  <a:srgbClr val="2D3956"/>
                </a:solidFill>
                <a:latin typeface="Times New Roman"/>
                <a:ea typeface="+mn-lt"/>
                <a:cs typeface="Times New Roman"/>
              </a:rPr>
              <a:t>Helpful libraries for network engineers.</a:t>
            </a:r>
            <a:endParaRPr lang="en-US" dirty="0">
              <a:solidFill>
                <a:srgbClr val="000000"/>
              </a:solidFill>
              <a:latin typeface="Calibri" panose="020F0502020204030204"/>
              <a:ea typeface="+mn-lt"/>
              <a:cs typeface="Calibri" panose="020F0502020204030204"/>
            </a:endParaRPr>
          </a:p>
          <a:p>
            <a:pPr marL="285750" indent="-285750">
              <a:buFont typeface="Arial,Sans-Serif"/>
              <a:buChar char="•"/>
            </a:pPr>
            <a:endParaRPr lang="en-US" sz="2400" dirty="0">
              <a:solidFill>
                <a:srgbClr val="2D3956"/>
              </a:solidFill>
              <a:latin typeface="Times New Roman"/>
              <a:ea typeface="+mn-lt"/>
              <a:cs typeface="Times New Roman"/>
            </a:endParaRPr>
          </a:p>
          <a:p>
            <a:pPr marL="285750" indent="-285750">
              <a:buFont typeface="Arial,Sans-Serif"/>
              <a:buChar char="•"/>
            </a:pPr>
            <a:r>
              <a:rPr lang="en-US" sz="2400" dirty="0">
                <a:solidFill>
                  <a:srgbClr val="2D3956"/>
                </a:solidFill>
                <a:latin typeface="Times New Roman"/>
                <a:ea typeface="+mn-lt"/>
                <a:cs typeface="Times New Roman"/>
              </a:rPr>
              <a:t>Python increases network reliability.</a:t>
            </a:r>
            <a:endParaRPr lang="en-US" dirty="0">
              <a:solidFill>
                <a:srgbClr val="000000"/>
              </a:solidFill>
              <a:latin typeface="Calibri" panose="020F0502020204030204"/>
              <a:ea typeface="+mn-lt"/>
              <a:cs typeface="Calibri" panose="020F0502020204030204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4" name="Picture 3" descr="A person in a suit and tie&#10;&#10;Description automatically generated">
            <a:extLst>
              <a:ext uri="{FF2B5EF4-FFF2-40B4-BE49-F238E27FC236}">
                <a16:creationId xmlns:a16="http://schemas.microsoft.com/office/drawing/2014/main" id="{F843FE0A-E356-32EC-EA95-824FC46BCAE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431075" y="5822651"/>
            <a:ext cx="759850" cy="1035529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245FEE6B-3A39-2C0C-76B6-6A17DF3623B6}"/>
              </a:ext>
            </a:extLst>
          </p:cNvPr>
          <p:cNvSpPr txBox="1"/>
          <p:nvPr/>
        </p:nvSpPr>
        <p:spPr>
          <a:xfrm>
            <a:off x="2513150" y="774653"/>
            <a:ext cx="6116144" cy="954107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Times New Roman"/>
                <a:cs typeface="Times New Roman"/>
              </a:rPr>
              <a:t>REASONS FOR USING PYTHON ON NETWORK PROGRAMMING</a:t>
            </a:r>
          </a:p>
        </p:txBody>
      </p:sp>
    </p:spTree>
    <p:extLst>
      <p:ext uri="{BB962C8B-B14F-4D97-AF65-F5344CB8AC3E}">
        <p14:creationId xmlns:p14="http://schemas.microsoft.com/office/powerpoint/2010/main" val="28422365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Times New Roman"/>
                <a:cs typeface="Times New Roman"/>
              </a:rPr>
              <a:t>Lecture</a:t>
            </a:r>
            <a:endParaRPr lang="en-US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/>
                <a:cs typeface="Times New Roman"/>
              </a:rPr>
              <a:t>01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050976E4-0CF2-BA00-34CA-2F9419409B9E}"/>
              </a:ext>
            </a:extLst>
          </p:cNvPr>
          <p:cNvSpPr txBox="1"/>
          <p:nvPr/>
        </p:nvSpPr>
        <p:spPr>
          <a:xfrm>
            <a:off x="889000" y="2449354"/>
            <a:ext cx="10541000" cy="156966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285750" indent="-285750">
              <a:buFont typeface="Arial,Sans-Serif"/>
              <a:buChar char="•"/>
            </a:pPr>
            <a:r>
              <a:rPr lang="en-US" sz="2400" dirty="0">
                <a:solidFill>
                  <a:srgbClr val="2D3956"/>
                </a:solidFill>
                <a:latin typeface="Times New Roman"/>
                <a:ea typeface="+mn-lt"/>
                <a:cs typeface="Times New Roman"/>
              </a:rPr>
              <a:t>Python provides two levels of access to network programming:</a:t>
            </a:r>
            <a:endParaRPr lang="en-US" dirty="0">
              <a:solidFill>
                <a:srgbClr val="000000"/>
              </a:solidFill>
              <a:latin typeface="Calibri" panose="020F0502020204030204"/>
              <a:ea typeface="+mn-lt"/>
              <a:cs typeface="Calibri" panose="020F0502020204030204"/>
            </a:endParaRPr>
          </a:p>
          <a:p>
            <a:pPr marL="742950" lvl="1" indent="-285750">
              <a:buFont typeface="Arial,Sans-Serif"/>
              <a:buChar char="•"/>
            </a:pPr>
            <a:r>
              <a:rPr lang="en-US" sz="2400" b="1" dirty="0">
                <a:solidFill>
                  <a:srgbClr val="2D3956"/>
                </a:solidFill>
                <a:latin typeface="Times New Roman"/>
                <a:ea typeface="+mn-lt"/>
                <a:cs typeface="Times New Roman"/>
              </a:rPr>
              <a:t>Low-level access.</a:t>
            </a:r>
            <a:endParaRPr lang="en-US" sz="2400" dirty="0">
              <a:solidFill>
                <a:srgbClr val="2D3956"/>
              </a:solidFill>
              <a:latin typeface="Times New Roman"/>
              <a:ea typeface="+mn-lt"/>
              <a:cs typeface="Times New Roman"/>
            </a:endParaRPr>
          </a:p>
          <a:p>
            <a:pPr marL="742950" lvl="1" indent="-285750">
              <a:buFont typeface="Arial,Sans-Serif"/>
              <a:buChar char="•"/>
            </a:pPr>
            <a:endParaRPr lang="en-US" sz="2400" b="1" dirty="0">
              <a:solidFill>
                <a:srgbClr val="2D3956"/>
              </a:solidFill>
              <a:latin typeface="Times New Roman"/>
              <a:ea typeface="+mn-lt"/>
              <a:cs typeface="Times New Roman"/>
            </a:endParaRPr>
          </a:p>
          <a:p>
            <a:pPr marL="742950" lvl="1" indent="-285750">
              <a:buFont typeface="Arial,Sans-Serif"/>
              <a:buChar char="•"/>
            </a:pPr>
            <a:r>
              <a:rPr lang="en-US" sz="2400" b="1" dirty="0">
                <a:solidFill>
                  <a:srgbClr val="2D3956"/>
                </a:solidFill>
                <a:latin typeface="Times New Roman"/>
                <a:ea typeface="+mn-lt"/>
                <a:cs typeface="Times New Roman"/>
              </a:rPr>
              <a:t>High-level access.</a:t>
            </a:r>
            <a:endParaRPr lang="en-US" dirty="0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4" name="Picture 3" descr="A person in a suit and tie&#10;&#10;Description automatically generated">
            <a:extLst>
              <a:ext uri="{FF2B5EF4-FFF2-40B4-BE49-F238E27FC236}">
                <a16:creationId xmlns:a16="http://schemas.microsoft.com/office/drawing/2014/main" id="{F843FE0A-E356-32EC-EA95-824FC46BCAE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431075" y="5822651"/>
            <a:ext cx="759850" cy="1035529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245FEE6B-3A39-2C0C-76B6-6A17DF3623B6}"/>
              </a:ext>
            </a:extLst>
          </p:cNvPr>
          <p:cNvSpPr txBox="1"/>
          <p:nvPr/>
        </p:nvSpPr>
        <p:spPr>
          <a:xfrm>
            <a:off x="2513150" y="774653"/>
            <a:ext cx="6116144" cy="954107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Times New Roman"/>
                <a:cs typeface="Times New Roman"/>
              </a:rPr>
              <a:t>NETWORK PROGRAMMING LEVELS</a:t>
            </a:r>
          </a:p>
        </p:txBody>
      </p:sp>
      <p:pic>
        <p:nvPicPr>
          <p:cNvPr id="7" name="Picture 6" descr="A close-up of a chart&#10;&#10;Description automatically generated">
            <a:extLst>
              <a:ext uri="{FF2B5EF4-FFF2-40B4-BE49-F238E27FC236}">
                <a16:creationId xmlns:a16="http://schemas.microsoft.com/office/drawing/2014/main" id="{789F606F-2668-974B-E8ED-48ACFD20423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650966" y="2868056"/>
            <a:ext cx="4252822" cy="31059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60101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Times New Roman"/>
                <a:cs typeface="Times New Roman"/>
              </a:rPr>
              <a:t>Lecture</a:t>
            </a:r>
            <a:endParaRPr lang="en-US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/>
                <a:cs typeface="Times New Roman"/>
              </a:rPr>
              <a:t>01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050976E4-0CF2-BA00-34CA-2F9419409B9E}"/>
              </a:ext>
            </a:extLst>
          </p:cNvPr>
          <p:cNvSpPr txBox="1"/>
          <p:nvPr/>
        </p:nvSpPr>
        <p:spPr>
          <a:xfrm>
            <a:off x="889000" y="2449354"/>
            <a:ext cx="10541000" cy="341632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285750" indent="-285750">
              <a:buFont typeface="Arial,Sans-Serif"/>
              <a:buChar char="•"/>
            </a:pPr>
            <a:r>
              <a:rPr lang="en-US" sz="2400" dirty="0">
                <a:solidFill>
                  <a:srgbClr val="2D3956"/>
                </a:solidFill>
                <a:latin typeface="Times New Roman"/>
                <a:ea typeface="+mn-lt"/>
                <a:cs typeface="Times New Roman"/>
              </a:rPr>
              <a:t>Python provides two levels of access to network programming:</a:t>
            </a:r>
            <a:endParaRPr lang="en-US" dirty="0">
              <a:solidFill>
                <a:srgbClr val="000000"/>
              </a:solidFill>
              <a:latin typeface="Calibri" panose="020F0502020204030204"/>
              <a:ea typeface="+mn-lt"/>
              <a:cs typeface="Calibri" panose="020F0502020204030204"/>
            </a:endParaRPr>
          </a:p>
          <a:p>
            <a:pPr marL="742950" lvl="1" indent="-285750">
              <a:buFont typeface="Arial,Sans-Serif"/>
              <a:buChar char="•"/>
            </a:pPr>
            <a:r>
              <a:rPr lang="en-US" sz="2400" b="1" dirty="0">
                <a:solidFill>
                  <a:srgbClr val="2D3956"/>
                </a:solidFill>
                <a:latin typeface="Times New Roman"/>
                <a:ea typeface="+mn-lt"/>
                <a:cs typeface="Times New Roman"/>
              </a:rPr>
              <a:t>Low-level access</a:t>
            </a:r>
            <a:r>
              <a:rPr lang="en-US" sz="2400" dirty="0">
                <a:solidFill>
                  <a:srgbClr val="2D3956"/>
                </a:solidFill>
                <a:latin typeface="Times New Roman"/>
                <a:ea typeface="+mn-lt"/>
                <a:cs typeface="Times New Roman"/>
              </a:rPr>
              <a:t>:</a:t>
            </a:r>
            <a:endParaRPr lang="en-US" dirty="0">
              <a:solidFill>
                <a:srgbClr val="000000"/>
              </a:solidFill>
              <a:latin typeface="Calibri" panose="020F0502020204030204"/>
              <a:ea typeface="+mn-lt"/>
              <a:cs typeface="Calibri" panose="020F0502020204030204"/>
            </a:endParaRPr>
          </a:p>
          <a:p>
            <a:pPr marL="1200150" lvl="2" indent="-285750" algn="just">
              <a:buFont typeface="Arial,Sans-Serif"/>
              <a:buChar char="•"/>
            </a:pPr>
            <a:r>
              <a:rPr lang="en-US" sz="2400" dirty="0">
                <a:solidFill>
                  <a:srgbClr val="2D3956"/>
                </a:solidFill>
                <a:latin typeface="Times New Roman"/>
                <a:ea typeface="+mn-lt"/>
                <a:cs typeface="Times New Roman"/>
              </a:rPr>
              <a:t>Access the basic </a:t>
            </a:r>
            <a:r>
              <a:rPr lang="en-US" sz="2400" dirty="0">
                <a:solidFill>
                  <a:srgbClr val="00B0F0"/>
                </a:solidFill>
                <a:latin typeface="Times New Roman"/>
                <a:ea typeface="+mn-lt"/>
                <a:cs typeface="Times New Roman"/>
              </a:rPr>
              <a:t>socket </a:t>
            </a:r>
            <a:r>
              <a:rPr lang="en-US" sz="2400" dirty="0">
                <a:solidFill>
                  <a:srgbClr val="2D3956"/>
                </a:solidFill>
                <a:latin typeface="Times New Roman"/>
                <a:ea typeface="+mn-lt"/>
                <a:cs typeface="Times New Roman"/>
              </a:rPr>
              <a:t>support for the operating system using Python's libraries.</a:t>
            </a:r>
            <a:endParaRPr lang="en-US" dirty="0">
              <a:solidFill>
                <a:srgbClr val="000000"/>
              </a:solidFill>
              <a:latin typeface="Calibri" panose="020F0502020204030204"/>
              <a:ea typeface="+mn-lt"/>
              <a:cs typeface="Calibri" panose="020F0502020204030204"/>
            </a:endParaRPr>
          </a:p>
          <a:p>
            <a:pPr marL="1200150" lvl="2" indent="-285750" algn="just">
              <a:buFont typeface="Arial,Sans-Serif"/>
              <a:buChar char="•"/>
            </a:pPr>
            <a:r>
              <a:rPr lang="en-US" sz="2400" dirty="0">
                <a:solidFill>
                  <a:srgbClr val="2D3956"/>
                </a:solidFill>
                <a:latin typeface="Times New Roman"/>
                <a:ea typeface="+mn-lt"/>
                <a:cs typeface="Times New Roman"/>
              </a:rPr>
              <a:t>Implement client and server for both connection-oriented and connectionless protocols.</a:t>
            </a:r>
            <a:endParaRPr lang="en-US" dirty="0">
              <a:solidFill>
                <a:srgbClr val="000000"/>
              </a:solidFill>
              <a:latin typeface="Calibri" panose="020F0502020204030204"/>
              <a:ea typeface="+mn-lt"/>
              <a:cs typeface="Calibri" panose="020F0502020204030204"/>
            </a:endParaRPr>
          </a:p>
          <a:p>
            <a:pPr marL="1200150" lvl="2" indent="-285750">
              <a:buFont typeface="Arial,Sans-Serif"/>
              <a:buChar char="•"/>
            </a:pPr>
            <a:endParaRPr lang="en-US" sz="2400" dirty="0">
              <a:solidFill>
                <a:srgbClr val="2D3956"/>
              </a:solidFill>
              <a:latin typeface="Times New Roman"/>
              <a:ea typeface="+mn-lt"/>
              <a:cs typeface="Times New Roman"/>
            </a:endParaRPr>
          </a:p>
          <a:p>
            <a:pPr marL="742950" lvl="1" indent="-285750">
              <a:buFont typeface="Arial,Sans-Serif"/>
              <a:buChar char="•"/>
            </a:pPr>
            <a:r>
              <a:rPr lang="en-US" sz="2400" b="1" dirty="0">
                <a:solidFill>
                  <a:srgbClr val="2D3956"/>
                </a:solidFill>
                <a:latin typeface="Times New Roman"/>
                <a:ea typeface="+mn-lt"/>
                <a:cs typeface="Times New Roman"/>
              </a:rPr>
              <a:t>High-level access</a:t>
            </a:r>
            <a:r>
              <a:rPr lang="en-US" sz="2400" dirty="0">
                <a:solidFill>
                  <a:srgbClr val="2D3956"/>
                </a:solidFill>
                <a:latin typeface="Times New Roman"/>
                <a:ea typeface="+mn-lt"/>
                <a:cs typeface="Times New Roman"/>
              </a:rPr>
              <a:t>:</a:t>
            </a:r>
            <a:endParaRPr lang="en-US" dirty="0">
              <a:solidFill>
                <a:srgbClr val="000000"/>
              </a:solidFill>
              <a:latin typeface="Calibri" panose="020F0502020204030204"/>
              <a:ea typeface="+mn-lt"/>
              <a:cs typeface="Calibri" panose="020F0502020204030204"/>
            </a:endParaRPr>
          </a:p>
          <a:p>
            <a:pPr marL="1200150" lvl="2" indent="-285750">
              <a:buFont typeface="Arial,Sans-Serif"/>
              <a:buChar char="•"/>
            </a:pPr>
            <a:r>
              <a:rPr lang="en-US" sz="2400" dirty="0">
                <a:solidFill>
                  <a:srgbClr val="2D3956"/>
                </a:solidFill>
                <a:latin typeface="Times New Roman"/>
                <a:ea typeface="+mn-lt"/>
                <a:cs typeface="Times New Roman"/>
              </a:rPr>
              <a:t>Implement protocols like HTTP, FTP, etc. using Python's libraries.</a:t>
            </a:r>
            <a:endParaRPr lang="en-US" dirty="0">
              <a:solidFill>
                <a:srgbClr val="000000"/>
              </a:solidFill>
              <a:latin typeface="Calibri" panose="020F0502020204030204"/>
              <a:ea typeface="+mn-lt"/>
              <a:cs typeface="Calibri" panose="020F0502020204030204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4" name="Picture 3" descr="A person in a suit and tie&#10;&#10;Description automatically generated">
            <a:extLst>
              <a:ext uri="{FF2B5EF4-FFF2-40B4-BE49-F238E27FC236}">
                <a16:creationId xmlns:a16="http://schemas.microsoft.com/office/drawing/2014/main" id="{F843FE0A-E356-32EC-EA95-824FC46BCAE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431075" y="5822651"/>
            <a:ext cx="759850" cy="1035529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245FEE6B-3A39-2C0C-76B6-6A17DF3623B6}"/>
              </a:ext>
            </a:extLst>
          </p:cNvPr>
          <p:cNvSpPr txBox="1"/>
          <p:nvPr/>
        </p:nvSpPr>
        <p:spPr>
          <a:xfrm>
            <a:off x="2513150" y="774653"/>
            <a:ext cx="6116144" cy="954107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Times New Roman"/>
                <a:cs typeface="Times New Roman"/>
              </a:rPr>
              <a:t>NETWORK PROGRAMMING LEVELS</a:t>
            </a:r>
          </a:p>
        </p:txBody>
      </p:sp>
      <p:sp>
        <p:nvSpPr>
          <p:cNvPr id="3" name="TextBox 1">
            <a:extLst>
              <a:ext uri="{FF2B5EF4-FFF2-40B4-BE49-F238E27FC236}">
                <a16:creationId xmlns:a16="http://schemas.microsoft.com/office/drawing/2014/main" id="{2EBFD2A2-39DA-929E-E21A-D83D5D3C1CB0}"/>
              </a:ext>
            </a:extLst>
          </p:cNvPr>
          <p:cNvSpPr txBox="1"/>
          <p:nvPr/>
        </p:nvSpPr>
        <p:spPr>
          <a:xfrm>
            <a:off x="9497682" y="1230702"/>
            <a:ext cx="989163" cy="400110"/>
          </a:xfrm>
          <a:prstGeom prst="rect">
            <a:avLst/>
          </a:prstGeom>
          <a:noFill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sz="2000" b="1">
                <a:solidFill>
                  <a:srgbClr val="FFFFFF"/>
                </a:solidFill>
              </a:rPr>
              <a:t>Cont'd</a:t>
            </a:r>
          </a:p>
        </p:txBody>
      </p:sp>
    </p:spTree>
    <p:extLst>
      <p:ext uri="{BB962C8B-B14F-4D97-AF65-F5344CB8AC3E}">
        <p14:creationId xmlns:p14="http://schemas.microsoft.com/office/powerpoint/2010/main" val="41164325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Times New Roman"/>
                <a:cs typeface="Times New Roman"/>
              </a:rPr>
              <a:t>Lecture</a:t>
            </a:r>
            <a:endParaRPr lang="en-US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/>
                <a:cs typeface="Times New Roman"/>
              </a:rPr>
              <a:t>01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050976E4-0CF2-BA00-34CA-2F9419409B9E}"/>
              </a:ext>
            </a:extLst>
          </p:cNvPr>
          <p:cNvSpPr txBox="1"/>
          <p:nvPr/>
        </p:nvSpPr>
        <p:spPr>
          <a:xfrm>
            <a:off x="889000" y="2291203"/>
            <a:ext cx="10541000" cy="378565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285750" indent="-285750">
              <a:buFont typeface="Arial,Sans-Serif"/>
              <a:buChar char="•"/>
            </a:pPr>
            <a:r>
              <a:rPr lang="en-US" sz="2400" dirty="0">
                <a:solidFill>
                  <a:srgbClr val="2D3956"/>
                </a:solidFill>
                <a:latin typeface="Times New Roman"/>
                <a:ea typeface="Calibri"/>
                <a:cs typeface="Times New Roman"/>
              </a:rPr>
              <a:t>Python basics and OOP</a:t>
            </a:r>
            <a:r>
              <a:rPr lang="en-US" sz="2400" dirty="0">
                <a:solidFill>
                  <a:srgbClr val="2D3956"/>
                </a:solidFill>
                <a:latin typeface="Times New Roman"/>
                <a:ea typeface="+mn-lt"/>
                <a:cs typeface="Times New Roman"/>
              </a:rPr>
              <a:t>.</a:t>
            </a:r>
            <a:endParaRPr lang="en-US" dirty="0">
              <a:solidFill>
                <a:srgbClr val="000000"/>
              </a:solidFill>
              <a:latin typeface="Calibri" panose="020F0502020204030204"/>
              <a:ea typeface="+mn-lt"/>
              <a:cs typeface="Calibri" panose="020F0502020204030204"/>
            </a:endParaRPr>
          </a:p>
          <a:p>
            <a:pPr marL="285750" indent="-285750">
              <a:buFont typeface="Arial,Sans-Serif"/>
              <a:buChar char="•"/>
            </a:pPr>
            <a:endParaRPr lang="en-US" sz="2400" dirty="0">
              <a:solidFill>
                <a:srgbClr val="2D3956"/>
              </a:solidFill>
              <a:latin typeface="Times New Roman"/>
              <a:ea typeface="+mn-lt"/>
              <a:cs typeface="Times New Roman"/>
            </a:endParaRPr>
          </a:p>
          <a:p>
            <a:pPr marL="342900" indent="-342900">
              <a:buFont typeface="Arial"/>
              <a:buChar char="•"/>
            </a:pPr>
            <a:r>
              <a:rPr lang="en-US" sz="2400" dirty="0" err="1">
                <a:solidFill>
                  <a:srgbClr val="2D3956"/>
                </a:solidFill>
                <a:latin typeface="Times New Roman"/>
                <a:ea typeface="+mn-lt"/>
                <a:cs typeface="Times New Roman"/>
              </a:rPr>
              <a:t>PyPi</a:t>
            </a:r>
            <a:r>
              <a:rPr lang="en-US" sz="2400" dirty="0">
                <a:solidFill>
                  <a:srgbClr val="2D3956"/>
                </a:solidFill>
                <a:latin typeface="Times New Roman"/>
                <a:ea typeface="+mn-lt"/>
                <a:cs typeface="Times New Roman"/>
              </a:rPr>
              <a:t> </a:t>
            </a:r>
            <a:r>
              <a:rPr lang="en-US" sz="2400" dirty="0">
                <a:solidFill>
                  <a:srgbClr val="2D3956"/>
                </a:solidFill>
                <a:latin typeface="Times New Roman"/>
                <a:ea typeface="+mn-lt"/>
                <a:cs typeface="Times New Roman"/>
                <a:hlinkClick r:id="rId2"/>
              </a:rPr>
              <a:t>website</a:t>
            </a:r>
            <a:r>
              <a:rPr lang="en-US" sz="2400" dirty="0">
                <a:solidFill>
                  <a:srgbClr val="2D3956"/>
                </a:solidFill>
                <a:latin typeface="Times New Roman"/>
                <a:ea typeface="+mn-lt"/>
                <a:cs typeface="Times New Roman"/>
              </a:rPr>
              <a:t> to find, install Python packages.</a:t>
            </a:r>
          </a:p>
          <a:p>
            <a:pPr marL="342900" indent="-342900">
              <a:buFont typeface="Arial"/>
              <a:buChar char="•"/>
            </a:pPr>
            <a:endParaRPr lang="en-US" sz="2400" dirty="0">
              <a:solidFill>
                <a:srgbClr val="2D3956"/>
              </a:solidFill>
              <a:latin typeface="Times New Roman"/>
              <a:ea typeface="+mn-lt"/>
              <a:cs typeface="Times New Roman"/>
            </a:endParaRPr>
          </a:p>
          <a:p>
            <a:pPr marL="342900" indent="-342900">
              <a:buFont typeface="Arial"/>
              <a:buChar char="•"/>
            </a:pPr>
            <a:r>
              <a:rPr lang="en-US" sz="2400" dirty="0">
                <a:solidFill>
                  <a:srgbClr val="2D3956"/>
                </a:solidFill>
                <a:latin typeface="Times New Roman"/>
                <a:ea typeface="+mn-lt"/>
                <a:cs typeface="Times New Roman"/>
              </a:rPr>
              <a:t>Python package installer (pip).</a:t>
            </a:r>
            <a:endParaRPr lang="en-US" dirty="0"/>
          </a:p>
          <a:p>
            <a:pPr marL="800100" lvl="1" indent="-342900">
              <a:buFont typeface="Arial"/>
              <a:buChar char="•"/>
            </a:pPr>
            <a:r>
              <a:rPr lang="en-US" sz="2400" dirty="0">
                <a:solidFill>
                  <a:srgbClr val="2D3956"/>
                </a:solidFill>
                <a:latin typeface="Times New Roman"/>
                <a:ea typeface="+mn-lt"/>
                <a:cs typeface="Times New Roman"/>
              </a:rPr>
              <a:t>Linux OS: </a:t>
            </a:r>
          </a:p>
          <a:p>
            <a:pPr lvl="1"/>
            <a:r>
              <a:rPr lang="en-US" sz="2400" dirty="0">
                <a:solidFill>
                  <a:srgbClr val="2D3956"/>
                </a:solidFill>
                <a:latin typeface="Times New Roman"/>
                <a:ea typeface="+mn-lt"/>
                <a:cs typeface="Times New Roman"/>
              </a:rPr>
              <a:t>          </a:t>
            </a:r>
            <a:r>
              <a:rPr lang="en-US" sz="2400" dirty="0" err="1">
                <a:solidFill>
                  <a:srgbClr val="00B0F0"/>
                </a:solidFill>
                <a:latin typeface="Times New Roman"/>
                <a:ea typeface="+mn-lt"/>
                <a:cs typeface="Times New Roman"/>
              </a:rPr>
              <a:t>sudo</a:t>
            </a:r>
            <a:r>
              <a:rPr lang="en-US" sz="2400" dirty="0">
                <a:solidFill>
                  <a:srgbClr val="00B0F0"/>
                </a:solidFill>
                <a:latin typeface="Times New Roman"/>
                <a:ea typeface="+mn-lt"/>
                <a:cs typeface="Times New Roman"/>
              </a:rPr>
              <a:t> apt install python3-pip</a:t>
            </a:r>
            <a:endParaRPr lang="en-US" dirty="0">
              <a:solidFill>
                <a:srgbClr val="00B0F0"/>
              </a:solidFill>
              <a:ea typeface="Calibri" panose="020F0502020204030204"/>
              <a:cs typeface="Calibri" panose="020F0502020204030204"/>
            </a:endParaRPr>
          </a:p>
          <a:p>
            <a:pPr marL="800100" lvl="1" indent="-342900">
              <a:buFont typeface="Arial"/>
              <a:buChar char="•"/>
            </a:pPr>
            <a:r>
              <a:rPr lang="en-US" sz="2400" dirty="0">
                <a:solidFill>
                  <a:srgbClr val="2D3956"/>
                </a:solidFill>
                <a:latin typeface="Times New Roman"/>
                <a:ea typeface="+mn-lt"/>
                <a:cs typeface="Times New Roman"/>
              </a:rPr>
              <a:t>Windows OS: can be installed from the pip official </a:t>
            </a:r>
            <a:r>
              <a:rPr lang="en-US" sz="2400" dirty="0">
                <a:solidFill>
                  <a:srgbClr val="2D3956"/>
                </a:solidFill>
                <a:latin typeface="Times New Roman"/>
                <a:ea typeface="+mn-lt"/>
                <a:cs typeface="Times New Roman"/>
                <a:hlinkClick r:id="rId3"/>
              </a:rPr>
              <a:t>website</a:t>
            </a:r>
            <a:r>
              <a:rPr lang="en-US" sz="2400" dirty="0">
                <a:solidFill>
                  <a:srgbClr val="2D3956"/>
                </a:solidFill>
                <a:latin typeface="Times New Roman"/>
                <a:ea typeface="+mn-lt"/>
                <a:cs typeface="Times New Roman"/>
              </a:rPr>
              <a:t>.</a:t>
            </a:r>
          </a:p>
          <a:p>
            <a:pPr marL="342900" indent="-342900">
              <a:buFont typeface="Arial"/>
              <a:buChar char="•"/>
            </a:pPr>
            <a:endParaRPr lang="en-US" sz="2400" dirty="0">
              <a:solidFill>
                <a:srgbClr val="2D3956"/>
              </a:solidFill>
              <a:latin typeface="Times New Roman"/>
              <a:ea typeface="+mn-lt"/>
              <a:cs typeface="Times New Roman"/>
            </a:endParaRPr>
          </a:p>
          <a:p>
            <a:pPr marL="342900" indent="-342900">
              <a:buFont typeface="Arial"/>
              <a:buChar char="•"/>
            </a:pPr>
            <a:r>
              <a:rPr lang="en-US" sz="2400" dirty="0">
                <a:solidFill>
                  <a:srgbClr val="2D3956"/>
                </a:solidFill>
                <a:latin typeface="Times New Roman"/>
                <a:ea typeface="+mn-lt"/>
                <a:cs typeface="Times New Roman"/>
              </a:rPr>
              <a:t>Integrated Development Environment  such as </a:t>
            </a:r>
            <a:r>
              <a:rPr lang="en-US" sz="2400" dirty="0">
                <a:solidFill>
                  <a:srgbClr val="2D3956"/>
                </a:solidFill>
                <a:latin typeface="Times New Roman"/>
                <a:ea typeface="+mn-lt"/>
                <a:cs typeface="Times New Roman"/>
                <a:hlinkClick r:id="rId4"/>
              </a:rPr>
              <a:t>VScode</a:t>
            </a:r>
            <a:r>
              <a:rPr lang="en-US" sz="2400" dirty="0">
                <a:solidFill>
                  <a:srgbClr val="2D3956"/>
                </a:solidFill>
                <a:latin typeface="Times New Roman"/>
                <a:ea typeface="+mn-lt"/>
                <a:cs typeface="Times New Roman"/>
              </a:rPr>
              <a:t> or </a:t>
            </a:r>
            <a:r>
              <a:rPr lang="en-US" sz="2400" dirty="0">
                <a:solidFill>
                  <a:srgbClr val="2D3956"/>
                </a:solidFill>
                <a:latin typeface="Times New Roman"/>
                <a:ea typeface="+mn-lt"/>
                <a:cs typeface="Times New Roman"/>
                <a:hlinkClick r:id="rId5"/>
              </a:rPr>
              <a:t>Pycharm</a:t>
            </a:r>
            <a:r>
              <a:rPr lang="en-US" sz="2400" dirty="0">
                <a:solidFill>
                  <a:srgbClr val="2D3956"/>
                </a:solidFill>
                <a:latin typeface="Times New Roman"/>
                <a:ea typeface="+mn-lt"/>
                <a:cs typeface="Times New Roman"/>
              </a:rPr>
              <a:t>.</a:t>
            </a:r>
            <a:endParaRPr lang="en-US" dirty="0">
              <a:ea typeface="Calibri" panose="020F0502020204030204"/>
              <a:cs typeface="Calibri" panose="020F0502020204030204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4" name="Picture 3" descr="A person in a suit and tie&#10;&#10;Description automatically generated">
            <a:extLst>
              <a:ext uri="{FF2B5EF4-FFF2-40B4-BE49-F238E27FC236}">
                <a16:creationId xmlns:a16="http://schemas.microsoft.com/office/drawing/2014/main" id="{F843FE0A-E356-32EC-EA95-824FC46BCAEB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1431075" y="5822651"/>
            <a:ext cx="759850" cy="1035529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245FEE6B-3A39-2C0C-76B6-6A17DF3623B6}"/>
              </a:ext>
            </a:extLst>
          </p:cNvPr>
          <p:cNvSpPr txBox="1"/>
          <p:nvPr/>
        </p:nvSpPr>
        <p:spPr>
          <a:xfrm>
            <a:off x="2513150" y="774653"/>
            <a:ext cx="6116144" cy="954107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Times New Roman"/>
                <a:cs typeface="Times New Roman"/>
              </a:rPr>
              <a:t>REQUIREMENTS FOR PYTHON NETWORK PROGRAMMING</a:t>
            </a:r>
          </a:p>
        </p:txBody>
      </p:sp>
    </p:spTree>
    <p:extLst>
      <p:ext uri="{BB962C8B-B14F-4D97-AF65-F5344CB8AC3E}">
        <p14:creationId xmlns:p14="http://schemas.microsoft.com/office/powerpoint/2010/main" val="29882890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Times New Roman"/>
                <a:cs typeface="Times New Roman"/>
              </a:rPr>
              <a:t>Lecture</a:t>
            </a:r>
            <a:endParaRPr lang="en-US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/>
                <a:cs typeface="Times New Roman"/>
              </a:rPr>
              <a:t>01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4" name="Picture 3" descr="A person in a suit and tie&#10;&#10;Description automatically generated">
            <a:extLst>
              <a:ext uri="{FF2B5EF4-FFF2-40B4-BE49-F238E27FC236}">
                <a16:creationId xmlns:a16="http://schemas.microsoft.com/office/drawing/2014/main" id="{F843FE0A-E356-32EC-EA95-824FC46BCAE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431075" y="5822651"/>
            <a:ext cx="759850" cy="1035529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245FEE6B-3A39-2C0C-76B6-6A17DF3623B6}"/>
              </a:ext>
            </a:extLst>
          </p:cNvPr>
          <p:cNvSpPr txBox="1"/>
          <p:nvPr/>
        </p:nvSpPr>
        <p:spPr>
          <a:xfrm>
            <a:off x="2513150" y="1134087"/>
            <a:ext cx="5095352" cy="52322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Times New Roman"/>
                <a:cs typeface="Times New Roman"/>
              </a:rPr>
              <a:t>VIRTUAL ENVIRONMENTS</a:t>
            </a:r>
          </a:p>
        </p:txBody>
      </p:sp>
      <p:pic>
        <p:nvPicPr>
          <p:cNvPr id="7" name="Picture 6" descr="A diagram of a product being installed&#10;&#10;Description automatically generated">
            <a:extLst>
              <a:ext uri="{FF2B5EF4-FFF2-40B4-BE49-F238E27FC236}">
                <a16:creationId xmlns:a16="http://schemas.microsoft.com/office/drawing/2014/main" id="{BB157A40-E919-82AC-4526-43C29B28E51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610928" y="1756853"/>
            <a:ext cx="6840745" cy="42213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41078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Times New Roman"/>
                <a:cs typeface="Times New Roman"/>
              </a:rPr>
              <a:t>Lecture</a:t>
            </a:r>
            <a:endParaRPr lang="en-US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/>
                <a:cs typeface="Times New Roman"/>
              </a:rPr>
              <a:t>01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050976E4-0CF2-BA00-34CA-2F9419409B9E}"/>
              </a:ext>
            </a:extLst>
          </p:cNvPr>
          <p:cNvSpPr txBox="1"/>
          <p:nvPr/>
        </p:nvSpPr>
        <p:spPr>
          <a:xfrm>
            <a:off x="889000" y="2291203"/>
            <a:ext cx="10541000" cy="341632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285750" indent="-285750" algn="just">
              <a:buFont typeface="Arial,Sans-Serif"/>
              <a:buChar char="•"/>
            </a:pPr>
            <a:r>
              <a:rPr lang="en-US" sz="2400" dirty="0">
                <a:solidFill>
                  <a:srgbClr val="2D3956"/>
                </a:solidFill>
                <a:latin typeface="Times New Roman"/>
                <a:ea typeface="Calibri"/>
                <a:cs typeface="Times New Roman"/>
              </a:rPr>
              <a:t>Python considers a package-based language.</a:t>
            </a:r>
          </a:p>
          <a:p>
            <a:pPr marL="285750" indent="-285750" algn="just">
              <a:buFont typeface="Arial,Sans-Serif"/>
              <a:buChar char="•"/>
            </a:pPr>
            <a:endParaRPr lang="en-US" sz="2400" dirty="0">
              <a:solidFill>
                <a:srgbClr val="2D3956"/>
              </a:solidFill>
              <a:latin typeface="Times New Roman"/>
              <a:ea typeface="Calibri"/>
              <a:cs typeface="Times New Roman"/>
            </a:endParaRPr>
          </a:p>
          <a:p>
            <a:pPr marL="285750" indent="-285750" algn="just">
              <a:buFont typeface="Arial,Sans-Serif"/>
              <a:buChar char="•"/>
            </a:pPr>
            <a:r>
              <a:rPr lang="en-US" sz="2400" dirty="0">
                <a:solidFill>
                  <a:srgbClr val="2D3956"/>
                </a:solidFill>
                <a:latin typeface="Times New Roman"/>
                <a:ea typeface="Calibri"/>
                <a:cs typeface="Times New Roman"/>
              </a:rPr>
              <a:t>When a package is installed globally, it's made </a:t>
            </a:r>
            <a:r>
              <a:rPr lang="en-US" sz="2400" b="1" dirty="0">
                <a:solidFill>
                  <a:srgbClr val="2D3956"/>
                </a:solidFill>
                <a:latin typeface="Times New Roman"/>
                <a:ea typeface="Calibri"/>
                <a:cs typeface="Times New Roman"/>
              </a:rPr>
              <a:t>available to all users</a:t>
            </a:r>
            <a:r>
              <a:rPr lang="en-US" sz="2400" dirty="0">
                <a:solidFill>
                  <a:srgbClr val="2D3956"/>
                </a:solidFill>
                <a:latin typeface="Times New Roman"/>
                <a:ea typeface="Calibri"/>
                <a:cs typeface="Times New Roman"/>
              </a:rPr>
              <a:t>. Typically, that means Python and all packages will get installed to a directory under:</a:t>
            </a:r>
            <a:endParaRPr lang="en-US"/>
          </a:p>
          <a:p>
            <a:pPr marL="742950" lvl="1" indent="-285750" algn="just">
              <a:buFont typeface="Arial,Sans-Serif"/>
              <a:buChar char="•"/>
            </a:pPr>
            <a:r>
              <a:rPr lang="en-US" sz="2400" dirty="0">
                <a:solidFill>
                  <a:srgbClr val="2D3956"/>
                </a:solidFill>
                <a:latin typeface="Times New Roman"/>
                <a:ea typeface="Calibri"/>
                <a:cs typeface="Times New Roman"/>
              </a:rPr>
              <a:t>On Linux:</a:t>
            </a:r>
            <a:endParaRPr lang="en-US" dirty="0">
              <a:solidFill>
                <a:srgbClr val="000000"/>
              </a:solidFill>
              <a:latin typeface="Calibri" panose="020F0502020204030204"/>
              <a:ea typeface="Calibri"/>
              <a:cs typeface="Calibri" panose="020F0502020204030204"/>
            </a:endParaRPr>
          </a:p>
          <a:p>
            <a:pPr lvl="1" algn="just"/>
            <a:r>
              <a:rPr lang="en-US" sz="2400" dirty="0">
                <a:solidFill>
                  <a:srgbClr val="2D3956"/>
                </a:solidFill>
                <a:latin typeface="Times New Roman"/>
                <a:ea typeface="Calibri"/>
                <a:cs typeface="Times New Roman"/>
              </a:rPr>
              <a:t>            </a:t>
            </a:r>
            <a:r>
              <a:rPr lang="en-US" sz="2400" dirty="0">
                <a:solidFill>
                  <a:srgbClr val="00B0F0"/>
                </a:solidFill>
                <a:latin typeface="Times New Roman"/>
                <a:ea typeface="Calibri"/>
                <a:cs typeface="Times New Roman"/>
              </a:rPr>
              <a:t>/</a:t>
            </a:r>
            <a:r>
              <a:rPr lang="en-US" sz="2400" dirty="0" err="1">
                <a:solidFill>
                  <a:srgbClr val="00B0F0"/>
                </a:solidFill>
                <a:latin typeface="Times New Roman"/>
                <a:ea typeface="Calibri"/>
                <a:cs typeface="Times New Roman"/>
              </a:rPr>
              <a:t>usr</a:t>
            </a:r>
            <a:r>
              <a:rPr lang="en-US" sz="2400" dirty="0">
                <a:solidFill>
                  <a:srgbClr val="00B0F0"/>
                </a:solidFill>
                <a:latin typeface="Times New Roman"/>
                <a:ea typeface="Calibri"/>
                <a:cs typeface="Times New Roman"/>
              </a:rPr>
              <a:t>/local/bin/</a:t>
            </a:r>
            <a:r>
              <a:rPr lang="en-US" sz="2400" dirty="0">
                <a:solidFill>
                  <a:srgbClr val="2D3956"/>
                </a:solidFill>
                <a:latin typeface="Times New Roman"/>
                <a:ea typeface="Calibri"/>
                <a:cs typeface="Times New Roman"/>
              </a:rPr>
              <a:t> </a:t>
            </a:r>
            <a:endParaRPr lang="en-US" dirty="0">
              <a:solidFill>
                <a:srgbClr val="000000"/>
              </a:solidFill>
              <a:latin typeface="Calibri" panose="020F0502020204030204"/>
              <a:ea typeface="Calibri"/>
              <a:cs typeface="Calibri" panose="020F0502020204030204"/>
            </a:endParaRPr>
          </a:p>
          <a:p>
            <a:pPr marL="742950" lvl="1" indent="-285750" algn="just">
              <a:buFont typeface="Arial,Sans-Serif"/>
              <a:buChar char="•"/>
            </a:pPr>
            <a:r>
              <a:rPr lang="en-US" sz="2400" dirty="0">
                <a:solidFill>
                  <a:srgbClr val="2D3956"/>
                </a:solidFill>
                <a:latin typeface="Times New Roman"/>
                <a:ea typeface="Calibri"/>
                <a:cs typeface="Times New Roman"/>
              </a:rPr>
              <a:t>On Windows:</a:t>
            </a:r>
            <a:endParaRPr lang="en-US" dirty="0">
              <a:solidFill>
                <a:srgbClr val="000000"/>
              </a:solidFill>
              <a:latin typeface="Calibri" panose="020F0502020204030204"/>
              <a:ea typeface="Calibri"/>
              <a:cs typeface="Calibri"/>
            </a:endParaRPr>
          </a:p>
          <a:p>
            <a:pPr lvl="1" algn="just"/>
            <a:r>
              <a:rPr lang="en-US" sz="2400" dirty="0">
                <a:solidFill>
                  <a:srgbClr val="2D3956"/>
                </a:solidFill>
                <a:latin typeface="Times New Roman"/>
                <a:ea typeface="Calibri"/>
                <a:cs typeface="Times New Roman"/>
              </a:rPr>
              <a:t>            </a:t>
            </a:r>
            <a:r>
              <a:rPr lang="en-US" sz="2400" dirty="0">
                <a:solidFill>
                  <a:srgbClr val="00B0F0"/>
                </a:solidFill>
                <a:latin typeface="Times New Roman"/>
                <a:ea typeface="Calibri"/>
                <a:cs typeface="Times New Roman"/>
              </a:rPr>
              <a:t>\Program Files\</a:t>
            </a:r>
          </a:p>
          <a:p>
            <a:pPr marL="285750" indent="-285750" algn="just">
              <a:buFont typeface="Arial,Sans-Serif"/>
              <a:buChar char="•"/>
            </a:pPr>
            <a:endParaRPr lang="en-US" sz="2400" dirty="0">
              <a:solidFill>
                <a:srgbClr val="2D3956"/>
              </a:solidFill>
              <a:latin typeface="Times New Roman"/>
              <a:ea typeface="Calibri"/>
              <a:cs typeface="Times New Roman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4" name="Picture 3" descr="A person in a suit and tie&#10;&#10;Description automatically generated">
            <a:extLst>
              <a:ext uri="{FF2B5EF4-FFF2-40B4-BE49-F238E27FC236}">
                <a16:creationId xmlns:a16="http://schemas.microsoft.com/office/drawing/2014/main" id="{F843FE0A-E356-32EC-EA95-824FC46BCAE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431075" y="5822651"/>
            <a:ext cx="759850" cy="1035529"/>
          </a:xfrm>
          <a:prstGeom prst="rect">
            <a:avLst/>
          </a:prstGeom>
        </p:spPr>
      </p:pic>
      <p:sp>
        <p:nvSpPr>
          <p:cNvPr id="3" name="TextBox 1">
            <a:extLst>
              <a:ext uri="{FF2B5EF4-FFF2-40B4-BE49-F238E27FC236}">
                <a16:creationId xmlns:a16="http://schemas.microsoft.com/office/drawing/2014/main" id="{2EBFD2A2-39DA-929E-E21A-D83D5D3C1CB0}"/>
              </a:ext>
            </a:extLst>
          </p:cNvPr>
          <p:cNvSpPr txBox="1"/>
          <p:nvPr/>
        </p:nvSpPr>
        <p:spPr>
          <a:xfrm>
            <a:off x="9497682" y="1230702"/>
            <a:ext cx="989163" cy="400110"/>
          </a:xfrm>
          <a:prstGeom prst="rect">
            <a:avLst/>
          </a:prstGeom>
          <a:noFill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sz="2000" b="1">
                <a:solidFill>
                  <a:srgbClr val="FFFFFF"/>
                </a:solidFill>
              </a:rPr>
              <a:t>Cont'd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22925D1B-D24C-D931-AA06-7F9F24ED5AB0}"/>
              </a:ext>
            </a:extLst>
          </p:cNvPr>
          <p:cNvSpPr txBox="1"/>
          <p:nvPr/>
        </p:nvSpPr>
        <p:spPr>
          <a:xfrm>
            <a:off x="2513150" y="1134087"/>
            <a:ext cx="5095352" cy="52322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Times New Roman"/>
                <a:cs typeface="Times New Roman"/>
              </a:rPr>
              <a:t>VIRTUAL ENVIRONMENTS</a:t>
            </a:r>
          </a:p>
        </p:txBody>
      </p:sp>
    </p:spTree>
    <p:extLst>
      <p:ext uri="{BB962C8B-B14F-4D97-AF65-F5344CB8AC3E}">
        <p14:creationId xmlns:p14="http://schemas.microsoft.com/office/powerpoint/2010/main" val="30289910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Times New Roman"/>
                <a:cs typeface="Times New Roman"/>
              </a:rPr>
              <a:t>Lecture</a:t>
            </a:r>
            <a:endParaRPr lang="en-US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/>
                <a:cs typeface="Times New Roman"/>
              </a:rPr>
              <a:t>01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050976E4-0CF2-BA00-34CA-2F9419409B9E}"/>
              </a:ext>
            </a:extLst>
          </p:cNvPr>
          <p:cNvSpPr txBox="1"/>
          <p:nvPr/>
        </p:nvSpPr>
        <p:spPr>
          <a:xfrm>
            <a:off x="889000" y="2291203"/>
            <a:ext cx="10541000" cy="378565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285750" indent="-285750" algn="just">
              <a:buFont typeface="Arial,Sans-Serif"/>
              <a:buChar char="•"/>
            </a:pPr>
            <a:r>
              <a:rPr lang="en-US" sz="2400" b="1" dirty="0">
                <a:solidFill>
                  <a:srgbClr val="2D3956"/>
                </a:solidFill>
                <a:latin typeface="Times New Roman"/>
                <a:ea typeface="Calibri"/>
                <a:cs typeface="Times New Roman"/>
              </a:rPr>
              <a:t>Virtual environment (</a:t>
            </a:r>
            <a:r>
              <a:rPr lang="en-US" sz="2400" b="1" dirty="0" err="1">
                <a:solidFill>
                  <a:srgbClr val="2D3956"/>
                </a:solidFill>
                <a:latin typeface="Times New Roman"/>
                <a:ea typeface="Calibri"/>
                <a:cs typeface="Times New Roman"/>
              </a:rPr>
              <a:t>Venv</a:t>
            </a:r>
            <a:r>
              <a:rPr lang="en-US" sz="2400" b="1" dirty="0">
                <a:solidFill>
                  <a:srgbClr val="2D3956"/>
                </a:solidFill>
                <a:latin typeface="Times New Roman"/>
                <a:ea typeface="Calibri"/>
                <a:cs typeface="Times New Roman"/>
              </a:rPr>
              <a:t>)</a:t>
            </a:r>
            <a:r>
              <a:rPr lang="en-US" sz="2400" dirty="0">
                <a:solidFill>
                  <a:srgbClr val="2D3956"/>
                </a:solidFill>
                <a:latin typeface="Times New Roman"/>
                <a:ea typeface="Calibri"/>
                <a:cs typeface="Times New Roman"/>
              </a:rPr>
              <a:t> is a tool that helps to keep dependencies required by different projects separate by creating </a:t>
            </a:r>
            <a:r>
              <a:rPr lang="en-US" sz="2400" dirty="0">
                <a:solidFill>
                  <a:srgbClr val="00B0F0"/>
                </a:solidFill>
                <a:latin typeface="Times New Roman"/>
                <a:ea typeface="Calibri"/>
                <a:cs typeface="Times New Roman"/>
              </a:rPr>
              <a:t>isolated</a:t>
            </a:r>
            <a:r>
              <a:rPr lang="en-US" sz="2400" dirty="0">
                <a:solidFill>
                  <a:srgbClr val="2D3956"/>
                </a:solidFill>
                <a:latin typeface="Times New Roman"/>
                <a:ea typeface="Calibri"/>
                <a:cs typeface="Times New Roman"/>
              </a:rPr>
              <a:t> python virtual environments for them.</a:t>
            </a:r>
            <a:endParaRPr lang="en-US" sz="2400" b="1" dirty="0">
              <a:solidFill>
                <a:srgbClr val="2D3956"/>
              </a:solidFill>
              <a:latin typeface="Times New Roman"/>
              <a:ea typeface="Calibri"/>
              <a:cs typeface="Times New Roman"/>
            </a:endParaRPr>
          </a:p>
          <a:p>
            <a:pPr marL="285750" indent="-285750" algn="just">
              <a:buFont typeface="Arial,Sans-Serif"/>
              <a:buChar char="•"/>
            </a:pPr>
            <a:endParaRPr lang="en-US" sz="2400" dirty="0">
              <a:solidFill>
                <a:srgbClr val="2D3956"/>
              </a:solidFill>
              <a:latin typeface="Times New Roman"/>
              <a:ea typeface="Calibri"/>
              <a:cs typeface="Times New Roman"/>
            </a:endParaRPr>
          </a:p>
          <a:p>
            <a:pPr marL="285750" indent="-285750" algn="just">
              <a:buFont typeface="Arial,Sans-Serif"/>
              <a:buChar char="•"/>
            </a:pPr>
            <a:r>
              <a:rPr lang="en-US" sz="2400" b="1" dirty="0">
                <a:solidFill>
                  <a:srgbClr val="2D3956"/>
                </a:solidFill>
                <a:latin typeface="Times New Roman"/>
                <a:ea typeface="Calibri"/>
                <a:cs typeface="Times New Roman"/>
              </a:rPr>
              <a:t>Isolation</a:t>
            </a:r>
            <a:r>
              <a:rPr lang="en-US" sz="2400" dirty="0">
                <a:solidFill>
                  <a:srgbClr val="2D3956"/>
                </a:solidFill>
                <a:latin typeface="Times New Roman"/>
                <a:ea typeface="Calibri"/>
                <a:cs typeface="Times New Roman"/>
              </a:rPr>
              <a:t> means any changes on dependencies installed in a virtual environment don’t affect the dependencies of the other virtual environments or the system-wide (default python) libraries.</a:t>
            </a:r>
            <a:endParaRPr lang="en-US">
              <a:ea typeface="Calibri"/>
              <a:cs typeface="Calibri"/>
            </a:endParaRPr>
          </a:p>
          <a:p>
            <a:pPr marL="285750" indent="-285750" algn="just">
              <a:buFont typeface="Arial,Sans-Serif"/>
              <a:buChar char="•"/>
            </a:pPr>
            <a:endParaRPr lang="en-US" sz="2400" dirty="0">
              <a:solidFill>
                <a:srgbClr val="2D3956"/>
              </a:solidFill>
              <a:latin typeface="Times New Roman"/>
              <a:ea typeface="Calibri"/>
              <a:cs typeface="Times New Roman"/>
            </a:endParaRPr>
          </a:p>
          <a:p>
            <a:pPr marL="285750" indent="-285750" algn="just">
              <a:buFont typeface="Arial,Sans-Serif"/>
              <a:buChar char="•"/>
            </a:pPr>
            <a:r>
              <a:rPr lang="en-US" sz="2400" dirty="0">
                <a:solidFill>
                  <a:srgbClr val="2D3956"/>
                </a:solidFill>
                <a:latin typeface="Times New Roman"/>
                <a:ea typeface="Calibri"/>
                <a:cs typeface="Times New Roman"/>
              </a:rPr>
              <a:t>We can create </a:t>
            </a:r>
            <a:r>
              <a:rPr lang="en-US" sz="2400" b="1" dirty="0">
                <a:solidFill>
                  <a:srgbClr val="2D3956"/>
                </a:solidFill>
                <a:latin typeface="Times New Roman"/>
                <a:ea typeface="Calibri"/>
                <a:cs typeface="Times New Roman"/>
              </a:rPr>
              <a:t>multiple</a:t>
            </a:r>
            <a:r>
              <a:rPr lang="en-US" sz="2400" dirty="0">
                <a:solidFill>
                  <a:srgbClr val="2D3956"/>
                </a:solidFill>
                <a:latin typeface="Times New Roman"/>
                <a:ea typeface="Calibri"/>
                <a:cs typeface="Times New Roman"/>
              </a:rPr>
              <a:t> virtual environments with different/same Python versions and different/same libraries versions on the same machine.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4" name="Picture 3" descr="A person in a suit and tie&#10;&#10;Description automatically generated">
            <a:extLst>
              <a:ext uri="{FF2B5EF4-FFF2-40B4-BE49-F238E27FC236}">
                <a16:creationId xmlns:a16="http://schemas.microsoft.com/office/drawing/2014/main" id="{F843FE0A-E356-32EC-EA95-824FC46BCAE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431075" y="5822651"/>
            <a:ext cx="759850" cy="1035529"/>
          </a:xfrm>
          <a:prstGeom prst="rect">
            <a:avLst/>
          </a:prstGeom>
        </p:spPr>
      </p:pic>
      <p:sp>
        <p:nvSpPr>
          <p:cNvPr id="3" name="TextBox 1">
            <a:extLst>
              <a:ext uri="{FF2B5EF4-FFF2-40B4-BE49-F238E27FC236}">
                <a16:creationId xmlns:a16="http://schemas.microsoft.com/office/drawing/2014/main" id="{2EBFD2A2-39DA-929E-E21A-D83D5D3C1CB0}"/>
              </a:ext>
            </a:extLst>
          </p:cNvPr>
          <p:cNvSpPr txBox="1"/>
          <p:nvPr/>
        </p:nvSpPr>
        <p:spPr>
          <a:xfrm>
            <a:off x="9497682" y="1230702"/>
            <a:ext cx="989163" cy="400110"/>
          </a:xfrm>
          <a:prstGeom prst="rect">
            <a:avLst/>
          </a:prstGeom>
          <a:noFill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sz="2000" b="1">
                <a:solidFill>
                  <a:srgbClr val="FFFFFF"/>
                </a:solidFill>
              </a:rPr>
              <a:t>Cont'd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76EE7AA5-B7A1-10A4-EAB2-6C54EF9FE583}"/>
              </a:ext>
            </a:extLst>
          </p:cNvPr>
          <p:cNvSpPr txBox="1"/>
          <p:nvPr/>
        </p:nvSpPr>
        <p:spPr>
          <a:xfrm>
            <a:off x="2513150" y="1134087"/>
            <a:ext cx="5095352" cy="52322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Times New Roman"/>
                <a:cs typeface="Times New Roman"/>
              </a:rPr>
              <a:t>VIRTUAL ENVIRONMENTS</a:t>
            </a:r>
          </a:p>
        </p:txBody>
      </p:sp>
    </p:spTree>
    <p:extLst>
      <p:ext uri="{BB962C8B-B14F-4D97-AF65-F5344CB8AC3E}">
        <p14:creationId xmlns:p14="http://schemas.microsoft.com/office/powerpoint/2010/main" val="23058123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Times New Roman"/>
                <a:cs typeface="Times New Roman"/>
              </a:rPr>
              <a:t>Lecture</a:t>
            </a:r>
            <a:endParaRPr lang="en-US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/>
                <a:cs typeface="Times New Roman"/>
              </a:rPr>
              <a:t>01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050976E4-0CF2-BA00-34CA-2F9419409B9E}"/>
              </a:ext>
            </a:extLst>
          </p:cNvPr>
          <p:cNvSpPr txBox="1"/>
          <p:nvPr/>
        </p:nvSpPr>
        <p:spPr>
          <a:xfrm>
            <a:off x="889000" y="2291203"/>
            <a:ext cx="10541000" cy="1200329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285750" indent="-285750" algn="just">
              <a:buFont typeface="Arial,Sans-Serif"/>
              <a:buChar char="•"/>
            </a:pPr>
            <a:r>
              <a:rPr lang="en-US" sz="2400" dirty="0">
                <a:solidFill>
                  <a:srgbClr val="2D3956"/>
                </a:solidFill>
                <a:latin typeface="Times New Roman"/>
                <a:ea typeface="Calibri"/>
                <a:cs typeface="Times New Roman"/>
              </a:rPr>
              <a:t>Any virtual environment consists of </a:t>
            </a:r>
            <a:r>
              <a:rPr lang="en-US" sz="2400" b="1" dirty="0">
                <a:solidFill>
                  <a:srgbClr val="2D3956"/>
                </a:solidFill>
                <a:latin typeface="Times New Roman"/>
                <a:ea typeface="Calibri"/>
                <a:cs typeface="Times New Roman"/>
              </a:rPr>
              <a:t>two components</a:t>
            </a:r>
            <a:r>
              <a:rPr lang="en-US" sz="2400" dirty="0">
                <a:solidFill>
                  <a:srgbClr val="2D3956"/>
                </a:solidFill>
                <a:latin typeface="Times New Roman"/>
                <a:ea typeface="Calibri"/>
                <a:cs typeface="Times New Roman"/>
              </a:rPr>
              <a:t>:</a:t>
            </a:r>
          </a:p>
          <a:p>
            <a:pPr marL="742950" lvl="1" indent="-285750" algn="just">
              <a:buFont typeface="Arial,Sans-Serif"/>
              <a:buChar char="•"/>
            </a:pPr>
            <a:r>
              <a:rPr lang="en-US" sz="2400" dirty="0">
                <a:solidFill>
                  <a:srgbClr val="2D3956"/>
                </a:solidFill>
                <a:latin typeface="Times New Roman"/>
                <a:ea typeface="Calibri"/>
                <a:cs typeface="Times New Roman"/>
              </a:rPr>
              <a:t>The python interpreter.</a:t>
            </a:r>
          </a:p>
          <a:p>
            <a:pPr marL="742950" lvl="1" indent="-285750" algn="just">
              <a:buFont typeface="Arial,Sans-Serif"/>
              <a:buChar char="•"/>
            </a:pPr>
            <a:r>
              <a:rPr lang="en-US" sz="2400" dirty="0">
                <a:solidFill>
                  <a:srgbClr val="2D3956"/>
                </a:solidFill>
                <a:latin typeface="Times New Roman"/>
                <a:ea typeface="Calibri"/>
                <a:cs typeface="Times New Roman"/>
              </a:rPr>
              <a:t>A folder contains the third-party libraries installed in the </a:t>
            </a:r>
            <a:r>
              <a:rPr lang="en-US" sz="2400" dirty="0" err="1">
                <a:solidFill>
                  <a:srgbClr val="2D3956"/>
                </a:solidFill>
                <a:latin typeface="Times New Roman"/>
                <a:ea typeface="Calibri"/>
                <a:cs typeface="Times New Roman"/>
              </a:rPr>
              <a:t>venv</a:t>
            </a:r>
            <a:r>
              <a:rPr lang="en-US" sz="2400" dirty="0">
                <a:solidFill>
                  <a:srgbClr val="2D3956"/>
                </a:solidFill>
                <a:latin typeface="Times New Roman"/>
                <a:ea typeface="Calibri"/>
                <a:cs typeface="Times New Roman"/>
              </a:rPr>
              <a:t>.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4" name="Picture 3" descr="A person in a suit and tie&#10;&#10;Description automatically generated">
            <a:extLst>
              <a:ext uri="{FF2B5EF4-FFF2-40B4-BE49-F238E27FC236}">
                <a16:creationId xmlns:a16="http://schemas.microsoft.com/office/drawing/2014/main" id="{F843FE0A-E356-32EC-EA95-824FC46BCAE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431075" y="5822651"/>
            <a:ext cx="759850" cy="1035529"/>
          </a:xfrm>
          <a:prstGeom prst="rect">
            <a:avLst/>
          </a:prstGeom>
        </p:spPr>
      </p:pic>
      <p:sp>
        <p:nvSpPr>
          <p:cNvPr id="3" name="TextBox 1">
            <a:extLst>
              <a:ext uri="{FF2B5EF4-FFF2-40B4-BE49-F238E27FC236}">
                <a16:creationId xmlns:a16="http://schemas.microsoft.com/office/drawing/2014/main" id="{2EBFD2A2-39DA-929E-E21A-D83D5D3C1CB0}"/>
              </a:ext>
            </a:extLst>
          </p:cNvPr>
          <p:cNvSpPr txBox="1"/>
          <p:nvPr/>
        </p:nvSpPr>
        <p:spPr>
          <a:xfrm>
            <a:off x="9497682" y="1230702"/>
            <a:ext cx="989163" cy="400110"/>
          </a:xfrm>
          <a:prstGeom prst="rect">
            <a:avLst/>
          </a:prstGeom>
          <a:noFill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sz="2000" b="1">
                <a:solidFill>
                  <a:srgbClr val="FFFFFF"/>
                </a:solidFill>
              </a:rPr>
              <a:t>Cont'd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F6622D5E-FB27-61D9-02F6-71725E5183C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200400" y="3398325"/>
            <a:ext cx="5891841" cy="2620519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4F7FFD49-BE2E-EB8B-F0E1-C175DBCC0F11}"/>
              </a:ext>
            </a:extLst>
          </p:cNvPr>
          <p:cNvSpPr txBox="1"/>
          <p:nvPr/>
        </p:nvSpPr>
        <p:spPr>
          <a:xfrm>
            <a:off x="2513150" y="1134087"/>
            <a:ext cx="5095352" cy="52322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Times New Roman"/>
                <a:cs typeface="Times New Roman"/>
              </a:rPr>
              <a:t>VIRTUAL ENVIRONMENTS</a:t>
            </a:r>
          </a:p>
        </p:txBody>
      </p:sp>
    </p:spTree>
    <p:extLst>
      <p:ext uri="{BB962C8B-B14F-4D97-AF65-F5344CB8AC3E}">
        <p14:creationId xmlns:p14="http://schemas.microsoft.com/office/powerpoint/2010/main" val="26084804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Times New Roman"/>
                <a:cs typeface="Times New Roman"/>
              </a:rPr>
              <a:t>Lecture</a:t>
            </a:r>
            <a:endParaRPr lang="en-US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/>
                <a:cs typeface="Times New Roman"/>
              </a:rPr>
              <a:t>01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050976E4-0CF2-BA00-34CA-2F9419409B9E}"/>
              </a:ext>
            </a:extLst>
          </p:cNvPr>
          <p:cNvSpPr txBox="1"/>
          <p:nvPr/>
        </p:nvSpPr>
        <p:spPr>
          <a:xfrm>
            <a:off x="889000" y="2291203"/>
            <a:ext cx="10541000" cy="193899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285750" indent="-285750" algn="just">
              <a:buFont typeface="Arial,Sans-Serif"/>
              <a:buChar char="•"/>
            </a:pPr>
            <a:endParaRPr lang="en-US" sz="2400" dirty="0">
              <a:solidFill>
                <a:srgbClr val="2D3956"/>
              </a:solidFill>
              <a:latin typeface="Times New Roman"/>
              <a:ea typeface="Calibri"/>
              <a:cs typeface="Times New Roman"/>
            </a:endParaRPr>
          </a:p>
          <a:p>
            <a:pPr marL="285750" indent="-285750" algn="just">
              <a:buFont typeface="Arial,Sans-Serif"/>
              <a:buChar char="•"/>
            </a:pPr>
            <a:r>
              <a:rPr lang="en-US" sz="2400" dirty="0" err="1">
                <a:solidFill>
                  <a:srgbClr val="2D3956"/>
                </a:solidFill>
                <a:latin typeface="Times New Roman"/>
                <a:ea typeface="Calibri"/>
                <a:cs typeface="Times New Roman"/>
              </a:rPr>
              <a:t>Venv</a:t>
            </a:r>
            <a:r>
              <a:rPr lang="en-US" sz="2400" dirty="0">
                <a:solidFill>
                  <a:srgbClr val="2D3956"/>
                </a:solidFill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b="1" dirty="0">
                <a:solidFill>
                  <a:srgbClr val="2D3956"/>
                </a:solidFill>
                <a:latin typeface="Times New Roman"/>
                <a:ea typeface="Calibri"/>
                <a:cs typeface="Times New Roman"/>
              </a:rPr>
              <a:t>does not</a:t>
            </a:r>
            <a:r>
              <a:rPr lang="en-US" sz="2400" dirty="0">
                <a:solidFill>
                  <a:srgbClr val="2D3956"/>
                </a:solidFill>
                <a:latin typeface="Times New Roman"/>
                <a:ea typeface="Calibri"/>
                <a:cs typeface="Times New Roman"/>
              </a:rPr>
              <a:t> related to your created codes, it just for </a:t>
            </a:r>
            <a:r>
              <a:rPr lang="en-US" sz="2400" b="1" dirty="0">
                <a:solidFill>
                  <a:srgbClr val="2D3956"/>
                </a:solidFill>
                <a:latin typeface="Times New Roman"/>
                <a:ea typeface="Calibri"/>
                <a:cs typeface="Times New Roman"/>
              </a:rPr>
              <a:t>handling packages</a:t>
            </a:r>
            <a:r>
              <a:rPr lang="en-US" sz="2400" dirty="0">
                <a:solidFill>
                  <a:srgbClr val="2D3956"/>
                </a:solidFill>
                <a:latin typeface="Times New Roman"/>
                <a:ea typeface="Calibri"/>
                <a:cs typeface="Times New Roman"/>
              </a:rPr>
              <a:t> needed to run/use in your codes.</a:t>
            </a:r>
            <a:endParaRPr lang="en-US">
              <a:ea typeface="Calibri" panose="020F0502020204030204"/>
              <a:cs typeface="Calibri" panose="020F0502020204030204"/>
            </a:endParaRPr>
          </a:p>
          <a:p>
            <a:pPr marL="285750" indent="-285750" algn="just">
              <a:buFont typeface="Arial,Sans-Serif"/>
              <a:buChar char="•"/>
            </a:pPr>
            <a:endParaRPr lang="en-US" sz="2400" dirty="0">
              <a:solidFill>
                <a:srgbClr val="2D3956"/>
              </a:solidFill>
              <a:latin typeface="Times New Roman"/>
              <a:ea typeface="Calibri"/>
              <a:cs typeface="Times New Roman"/>
            </a:endParaRPr>
          </a:p>
          <a:p>
            <a:pPr marL="285750" indent="-285750" algn="just">
              <a:buFont typeface="Arial,Sans-Serif"/>
              <a:buChar char="•"/>
            </a:pPr>
            <a:r>
              <a:rPr lang="en-US" sz="2400" dirty="0">
                <a:solidFill>
                  <a:srgbClr val="2D3956"/>
                </a:solidFill>
                <a:latin typeface="Times New Roman"/>
                <a:ea typeface="Calibri"/>
                <a:cs typeface="Times New Roman"/>
              </a:rPr>
              <a:t>Program codes </a:t>
            </a:r>
            <a:r>
              <a:rPr lang="en-US" sz="2400" b="1" dirty="0">
                <a:solidFill>
                  <a:srgbClr val="2D3956"/>
                </a:solidFill>
                <a:latin typeface="Times New Roman"/>
                <a:ea typeface="Calibri"/>
                <a:cs typeface="Times New Roman"/>
              </a:rPr>
              <a:t>must not</a:t>
            </a:r>
            <a:r>
              <a:rPr lang="en-US" sz="2400" dirty="0">
                <a:solidFill>
                  <a:srgbClr val="2D3956"/>
                </a:solidFill>
                <a:latin typeface="Times New Roman"/>
                <a:ea typeface="Calibri"/>
                <a:cs typeface="Times New Roman"/>
              </a:rPr>
              <a:t> be inside the </a:t>
            </a:r>
            <a:r>
              <a:rPr lang="en-US" sz="2400" dirty="0" err="1">
                <a:solidFill>
                  <a:srgbClr val="2D3956"/>
                </a:solidFill>
                <a:latin typeface="Times New Roman"/>
                <a:ea typeface="Calibri"/>
                <a:cs typeface="Times New Roman"/>
              </a:rPr>
              <a:t>Venv</a:t>
            </a:r>
            <a:r>
              <a:rPr lang="en-US" sz="2400" dirty="0">
                <a:solidFill>
                  <a:srgbClr val="2D3956"/>
                </a:solidFill>
                <a:latin typeface="Times New Roman"/>
                <a:ea typeface="Calibri"/>
                <a:cs typeface="Times New Roman"/>
              </a:rPr>
              <a:t> folder.</a:t>
            </a:r>
            <a:endParaRPr lang="en-US" dirty="0">
              <a:ea typeface="Calibri"/>
              <a:cs typeface="Calibri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4" name="Picture 3" descr="A person in a suit and tie&#10;&#10;Description automatically generated">
            <a:extLst>
              <a:ext uri="{FF2B5EF4-FFF2-40B4-BE49-F238E27FC236}">
                <a16:creationId xmlns:a16="http://schemas.microsoft.com/office/drawing/2014/main" id="{F843FE0A-E356-32EC-EA95-824FC46BCAE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431075" y="5822651"/>
            <a:ext cx="759850" cy="1035529"/>
          </a:xfrm>
          <a:prstGeom prst="rect">
            <a:avLst/>
          </a:prstGeom>
        </p:spPr>
      </p:pic>
      <p:sp>
        <p:nvSpPr>
          <p:cNvPr id="3" name="TextBox 1">
            <a:extLst>
              <a:ext uri="{FF2B5EF4-FFF2-40B4-BE49-F238E27FC236}">
                <a16:creationId xmlns:a16="http://schemas.microsoft.com/office/drawing/2014/main" id="{2EBFD2A2-39DA-929E-E21A-D83D5D3C1CB0}"/>
              </a:ext>
            </a:extLst>
          </p:cNvPr>
          <p:cNvSpPr txBox="1"/>
          <p:nvPr/>
        </p:nvSpPr>
        <p:spPr>
          <a:xfrm>
            <a:off x="9497682" y="1230702"/>
            <a:ext cx="989163" cy="400110"/>
          </a:xfrm>
          <a:prstGeom prst="rect">
            <a:avLst/>
          </a:prstGeom>
          <a:noFill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sz="2000" b="1">
                <a:solidFill>
                  <a:srgbClr val="FFFFFF"/>
                </a:solidFill>
              </a:rPr>
              <a:t>Cont'd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7C82E8E0-9529-D213-EB50-DC803D965DDC}"/>
              </a:ext>
            </a:extLst>
          </p:cNvPr>
          <p:cNvSpPr txBox="1"/>
          <p:nvPr/>
        </p:nvSpPr>
        <p:spPr>
          <a:xfrm>
            <a:off x="2513150" y="1134087"/>
            <a:ext cx="5095352" cy="52322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Times New Roman"/>
                <a:cs typeface="Times New Roman"/>
              </a:rPr>
              <a:t>VIRTUAL ENVIRONMENTS</a:t>
            </a:r>
          </a:p>
        </p:txBody>
      </p:sp>
    </p:spTree>
    <p:extLst>
      <p:ext uri="{BB962C8B-B14F-4D97-AF65-F5344CB8AC3E}">
        <p14:creationId xmlns:p14="http://schemas.microsoft.com/office/powerpoint/2010/main" val="31743435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Times New Roman"/>
                <a:cs typeface="Times New Roman"/>
              </a:rPr>
              <a:t>Lecture</a:t>
            </a:r>
            <a:endParaRPr lang="en-US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/>
                <a:cs typeface="Times New Roman"/>
              </a:rPr>
              <a:t>01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050976E4-0CF2-BA00-34CA-2F9419409B9E}"/>
              </a:ext>
            </a:extLst>
          </p:cNvPr>
          <p:cNvSpPr txBox="1"/>
          <p:nvPr/>
        </p:nvSpPr>
        <p:spPr>
          <a:xfrm>
            <a:off x="889000" y="2521241"/>
            <a:ext cx="10541000" cy="2308324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285750" indent="-285750" algn="just">
              <a:buFont typeface="Arial,Sans-Serif"/>
              <a:buChar char="•"/>
            </a:pPr>
            <a:r>
              <a:rPr lang="en-US" sz="2400" dirty="0">
                <a:solidFill>
                  <a:srgbClr val="2D3956"/>
                </a:solidFill>
                <a:latin typeface="Times New Roman"/>
                <a:ea typeface="Calibri"/>
                <a:cs typeface="Times New Roman"/>
              </a:rPr>
              <a:t>Using a module named </a:t>
            </a:r>
            <a:r>
              <a:rPr lang="en-US" sz="2400" dirty="0" err="1">
                <a:solidFill>
                  <a:srgbClr val="00B0F0"/>
                </a:solidFill>
                <a:latin typeface="Times New Roman"/>
                <a:ea typeface="Calibri"/>
                <a:cs typeface="Times New Roman"/>
              </a:rPr>
              <a:t>virtualenv</a:t>
            </a:r>
            <a:r>
              <a:rPr lang="en-US" sz="2400" dirty="0">
                <a:solidFill>
                  <a:srgbClr val="00B0F0"/>
                </a:solidFill>
                <a:latin typeface="Times New Roman"/>
                <a:ea typeface="Calibri"/>
                <a:cs typeface="Times New Roman"/>
              </a:rPr>
              <a:t> </a:t>
            </a:r>
            <a:r>
              <a:rPr lang="en-US" sz="2400" dirty="0">
                <a:solidFill>
                  <a:srgbClr val="2D3956"/>
                </a:solidFill>
                <a:latin typeface="Times New Roman"/>
                <a:ea typeface="Calibri"/>
                <a:cs typeface="Times New Roman"/>
              </a:rPr>
              <a:t>to create isolated python environments.</a:t>
            </a:r>
            <a:endParaRPr lang="en-US" dirty="0"/>
          </a:p>
          <a:p>
            <a:pPr algn="just"/>
            <a:endParaRPr lang="en-US" sz="2400" dirty="0">
              <a:solidFill>
                <a:srgbClr val="2D3956"/>
              </a:solidFill>
              <a:latin typeface="Times New Roman"/>
              <a:ea typeface="Calibri"/>
              <a:cs typeface="Times New Roman"/>
            </a:endParaRPr>
          </a:p>
          <a:p>
            <a:pPr marL="285750" indent="-285750" algn="just">
              <a:buFont typeface="Arial,Sans-Serif"/>
              <a:buChar char="•"/>
            </a:pPr>
            <a:r>
              <a:rPr lang="en-US" sz="2400" dirty="0">
                <a:solidFill>
                  <a:srgbClr val="2D3956"/>
                </a:solidFill>
                <a:latin typeface="Times New Roman"/>
                <a:ea typeface="Calibri"/>
                <a:cs typeface="Times New Roman"/>
              </a:rPr>
              <a:t>Install </a:t>
            </a:r>
            <a:r>
              <a:rPr lang="en-US" sz="2400" dirty="0" err="1">
                <a:solidFill>
                  <a:srgbClr val="2D3956"/>
                </a:solidFill>
                <a:latin typeface="Times New Roman"/>
                <a:ea typeface="Calibri"/>
                <a:cs typeface="Times New Roman"/>
              </a:rPr>
              <a:t>virtualenv</a:t>
            </a:r>
            <a:r>
              <a:rPr lang="en-US" sz="2400" dirty="0">
                <a:solidFill>
                  <a:srgbClr val="2D3956"/>
                </a:solidFill>
                <a:latin typeface="Times New Roman"/>
                <a:ea typeface="Calibri"/>
                <a:cs typeface="Times New Roman"/>
              </a:rPr>
              <a:t>:</a:t>
            </a:r>
            <a:endParaRPr lang="en-US"/>
          </a:p>
          <a:p>
            <a:r>
              <a:rPr lang="en-US" sz="2400" dirty="0">
                <a:solidFill>
                  <a:srgbClr val="2D3956"/>
                </a:solidFill>
                <a:latin typeface="Times New Roman"/>
                <a:ea typeface="Calibri"/>
                <a:cs typeface="Times New Roman"/>
              </a:rPr>
              <a:t>                  </a:t>
            </a:r>
            <a:r>
              <a:rPr lang="en-US" sz="2400" dirty="0">
                <a:solidFill>
                  <a:srgbClr val="00B0F0"/>
                </a:solidFill>
                <a:latin typeface="Times New Roman"/>
                <a:ea typeface="Calibri"/>
                <a:cs typeface="Times New Roman"/>
              </a:rPr>
              <a:t>pip install </a:t>
            </a:r>
            <a:r>
              <a:rPr lang="en-US" sz="2400" err="1">
                <a:solidFill>
                  <a:srgbClr val="00B0F0"/>
                </a:solidFill>
                <a:latin typeface="Times New Roman"/>
                <a:ea typeface="Calibri"/>
                <a:cs typeface="Times New Roman"/>
              </a:rPr>
              <a:t>virtualenv</a:t>
            </a:r>
            <a:endParaRPr lang="en-US" sz="2400">
              <a:solidFill>
                <a:srgbClr val="00B0F0"/>
              </a:solidFill>
              <a:latin typeface="Times New Roman"/>
              <a:ea typeface="Calibri"/>
              <a:cs typeface="Times New Roman"/>
            </a:endParaRPr>
          </a:p>
          <a:p>
            <a:r>
              <a:rPr lang="en-US" sz="2400" dirty="0">
                <a:solidFill>
                  <a:srgbClr val="00B0F0"/>
                </a:solidFill>
                <a:latin typeface="Times New Roman"/>
                <a:ea typeface="Calibri"/>
                <a:cs typeface="Times New Roman"/>
              </a:rPr>
              <a:t>                  </a:t>
            </a:r>
            <a:r>
              <a:rPr lang="en-US" sz="2400" err="1">
                <a:solidFill>
                  <a:srgbClr val="00B0F0"/>
                </a:solidFill>
                <a:latin typeface="Times New Roman"/>
                <a:ea typeface="Calibri"/>
                <a:cs typeface="Times New Roman"/>
              </a:rPr>
              <a:t>sudo</a:t>
            </a:r>
            <a:r>
              <a:rPr lang="en-US" sz="2400" dirty="0">
                <a:solidFill>
                  <a:srgbClr val="00B0F0"/>
                </a:solidFill>
                <a:latin typeface="Times New Roman"/>
                <a:ea typeface="Calibri"/>
                <a:cs typeface="Times New Roman"/>
              </a:rPr>
              <a:t> apt install python3-virtualenv (3.10)</a:t>
            </a:r>
          </a:p>
          <a:p>
            <a:r>
              <a:rPr lang="en-US" sz="2400" dirty="0">
                <a:solidFill>
                  <a:srgbClr val="00B0F0"/>
                </a:solidFill>
                <a:latin typeface="Times New Roman"/>
                <a:ea typeface="Calibri"/>
                <a:cs typeface="Times New Roman"/>
              </a:rPr>
              <a:t>                  </a:t>
            </a:r>
            <a:r>
              <a:rPr lang="en-US" sz="2400" err="1">
                <a:solidFill>
                  <a:srgbClr val="00B0F0"/>
                </a:solidFill>
                <a:latin typeface="Times New Roman"/>
                <a:ea typeface="Calibri"/>
                <a:cs typeface="Times New Roman"/>
              </a:rPr>
              <a:t>virtualenv</a:t>
            </a:r>
            <a:r>
              <a:rPr lang="en-US" sz="2400" dirty="0">
                <a:solidFill>
                  <a:srgbClr val="00B0F0"/>
                </a:solidFill>
                <a:latin typeface="Times New Roman"/>
                <a:ea typeface="Calibri"/>
                <a:cs typeface="Times New Roman"/>
              </a:rPr>
              <a:t> --version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4" name="Picture 3" descr="A person in a suit and tie&#10;&#10;Description automatically generated">
            <a:extLst>
              <a:ext uri="{FF2B5EF4-FFF2-40B4-BE49-F238E27FC236}">
                <a16:creationId xmlns:a16="http://schemas.microsoft.com/office/drawing/2014/main" id="{F843FE0A-E356-32EC-EA95-824FC46BCAE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431075" y="5822651"/>
            <a:ext cx="759850" cy="1035529"/>
          </a:xfrm>
          <a:prstGeom prst="rect">
            <a:avLst/>
          </a:prstGeom>
        </p:spPr>
      </p:pic>
      <p:sp>
        <p:nvSpPr>
          <p:cNvPr id="3" name="TextBox 1">
            <a:extLst>
              <a:ext uri="{FF2B5EF4-FFF2-40B4-BE49-F238E27FC236}">
                <a16:creationId xmlns:a16="http://schemas.microsoft.com/office/drawing/2014/main" id="{2EBFD2A2-39DA-929E-E21A-D83D5D3C1CB0}"/>
              </a:ext>
            </a:extLst>
          </p:cNvPr>
          <p:cNvSpPr txBox="1"/>
          <p:nvPr/>
        </p:nvSpPr>
        <p:spPr>
          <a:xfrm>
            <a:off x="9497682" y="1230702"/>
            <a:ext cx="989163" cy="400110"/>
          </a:xfrm>
          <a:prstGeom prst="rect">
            <a:avLst/>
          </a:prstGeom>
          <a:noFill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sz="2000" b="1">
                <a:solidFill>
                  <a:srgbClr val="FFFFFF"/>
                </a:solidFill>
              </a:rPr>
              <a:t>Cont'd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25FB7A35-97F7-5E9D-E275-B727A1E5652C}"/>
              </a:ext>
            </a:extLst>
          </p:cNvPr>
          <p:cNvSpPr txBox="1"/>
          <p:nvPr/>
        </p:nvSpPr>
        <p:spPr>
          <a:xfrm>
            <a:off x="2513150" y="1134087"/>
            <a:ext cx="5095352" cy="52322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Times New Roman"/>
                <a:cs typeface="Times New Roman"/>
              </a:rPr>
              <a:t>VIRTUAL ENVIRONMENTS</a:t>
            </a:r>
          </a:p>
        </p:txBody>
      </p:sp>
    </p:spTree>
    <p:extLst>
      <p:ext uri="{BB962C8B-B14F-4D97-AF65-F5344CB8AC3E}">
        <p14:creationId xmlns:p14="http://schemas.microsoft.com/office/powerpoint/2010/main" val="10506543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Times New Roman"/>
                <a:cs typeface="Times New Roman"/>
              </a:rPr>
              <a:t>Lecture</a:t>
            </a:r>
            <a:endParaRPr lang="en-US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/>
                <a:cs typeface="Times New Roman"/>
              </a:rPr>
              <a:t>01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050976E4-0CF2-BA00-34CA-2F9419409B9E}"/>
              </a:ext>
            </a:extLst>
          </p:cNvPr>
          <p:cNvSpPr txBox="1"/>
          <p:nvPr/>
        </p:nvSpPr>
        <p:spPr>
          <a:xfrm>
            <a:off x="889000" y="2521241"/>
            <a:ext cx="10541000" cy="3046988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285750" indent="-285750" algn="just">
              <a:buFont typeface="Arial,Sans-Serif"/>
              <a:buChar char="•"/>
            </a:pPr>
            <a:r>
              <a:rPr lang="en-US" sz="2400" dirty="0">
                <a:solidFill>
                  <a:srgbClr val="2D3956"/>
                </a:solidFill>
                <a:latin typeface="Times New Roman"/>
                <a:ea typeface="Calibri"/>
                <a:cs typeface="Times New Roman"/>
              </a:rPr>
              <a:t>Create the location for </a:t>
            </a:r>
            <a:r>
              <a:rPr lang="en-US" sz="2400" dirty="0" err="1">
                <a:solidFill>
                  <a:srgbClr val="2D3956"/>
                </a:solidFill>
                <a:latin typeface="Times New Roman"/>
                <a:ea typeface="Calibri"/>
                <a:cs typeface="Times New Roman"/>
              </a:rPr>
              <a:t>venvs</a:t>
            </a:r>
            <a:r>
              <a:rPr lang="en-US" sz="2400" dirty="0">
                <a:solidFill>
                  <a:srgbClr val="2D3956"/>
                </a:solidFill>
                <a:latin typeface="Times New Roman"/>
                <a:ea typeface="Calibri"/>
                <a:cs typeface="Times New Roman"/>
              </a:rPr>
              <a:t> on your machine.</a:t>
            </a:r>
          </a:p>
          <a:p>
            <a:pPr algn="just"/>
            <a:r>
              <a:rPr lang="en-US" sz="2400" dirty="0">
                <a:solidFill>
                  <a:srgbClr val="2D3956"/>
                </a:solidFill>
                <a:latin typeface="Times New Roman"/>
                <a:ea typeface="Calibri"/>
                <a:cs typeface="Times New Roman"/>
              </a:rPr>
              <a:t>                  </a:t>
            </a:r>
            <a:r>
              <a:rPr lang="en-US" sz="2400" err="1">
                <a:solidFill>
                  <a:srgbClr val="00B0F0"/>
                </a:solidFill>
                <a:latin typeface="Times New Roman"/>
                <a:ea typeface="Calibri"/>
                <a:cs typeface="Times New Roman"/>
              </a:rPr>
              <a:t>mkdir</a:t>
            </a:r>
            <a:r>
              <a:rPr lang="en-US" sz="2400" dirty="0">
                <a:solidFill>
                  <a:srgbClr val="00B0F0"/>
                </a:solidFill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err="1">
                <a:solidFill>
                  <a:srgbClr val="00B0F0"/>
                </a:solidFill>
                <a:latin typeface="Times New Roman"/>
                <a:ea typeface="Calibri"/>
                <a:cs typeface="Times New Roman"/>
              </a:rPr>
              <a:t>Myenvs</a:t>
            </a:r>
            <a:r>
              <a:rPr lang="en-US" sz="2400" dirty="0">
                <a:solidFill>
                  <a:srgbClr val="00B0F0"/>
                </a:solidFill>
                <a:latin typeface="Times New Roman"/>
                <a:ea typeface="Calibri"/>
                <a:cs typeface="Times New Roman"/>
              </a:rPr>
              <a:t> &amp;&amp; cd </a:t>
            </a:r>
            <a:r>
              <a:rPr lang="en-US" sz="2400" err="1">
                <a:solidFill>
                  <a:srgbClr val="00B0F0"/>
                </a:solidFill>
                <a:latin typeface="Times New Roman"/>
                <a:ea typeface="Calibri"/>
                <a:cs typeface="Times New Roman"/>
              </a:rPr>
              <a:t>Myenvs</a:t>
            </a:r>
            <a:endParaRPr lang="en-US" err="1">
              <a:solidFill>
                <a:srgbClr val="00B0F0"/>
              </a:solidFill>
              <a:latin typeface="Calibri" panose="020F0502020204030204"/>
              <a:ea typeface="Calibri"/>
              <a:cs typeface="Calibri" panose="020F0502020204030204"/>
            </a:endParaRPr>
          </a:p>
          <a:p>
            <a:pPr algn="just"/>
            <a:endParaRPr lang="en-US" sz="2400" dirty="0">
              <a:solidFill>
                <a:srgbClr val="2D3956"/>
              </a:solidFill>
              <a:latin typeface="Times New Roman"/>
              <a:ea typeface="Calibri"/>
              <a:cs typeface="Times New Roman"/>
            </a:endParaRPr>
          </a:p>
          <a:p>
            <a:pPr marL="342900" indent="-342900" algn="just">
              <a:buFont typeface="Arial"/>
              <a:buChar char="•"/>
            </a:pPr>
            <a:r>
              <a:rPr lang="en-US" sz="2400" dirty="0">
                <a:solidFill>
                  <a:srgbClr val="2D3956"/>
                </a:solidFill>
                <a:latin typeface="Times New Roman"/>
                <a:ea typeface="Calibri"/>
                <a:cs typeface="Times New Roman"/>
              </a:rPr>
              <a:t>Create your </a:t>
            </a:r>
            <a:r>
              <a:rPr lang="en-US" sz="2400" dirty="0" err="1">
                <a:solidFill>
                  <a:srgbClr val="2D3956"/>
                </a:solidFill>
                <a:latin typeface="Times New Roman"/>
                <a:ea typeface="Calibri"/>
                <a:cs typeface="Times New Roman"/>
              </a:rPr>
              <a:t>venvs</a:t>
            </a:r>
            <a:r>
              <a:rPr lang="en-US" sz="2400" dirty="0">
                <a:solidFill>
                  <a:srgbClr val="2D3956"/>
                </a:solidFill>
                <a:latin typeface="Times New Roman"/>
                <a:ea typeface="Calibri"/>
                <a:cs typeface="Times New Roman"/>
              </a:rPr>
              <a:t> as your projects required.</a:t>
            </a:r>
            <a:endParaRPr lang="en-US">
              <a:ea typeface="Calibri" panose="020F0502020204030204"/>
              <a:cs typeface="Calibri" panose="020F0502020204030204"/>
            </a:endParaRPr>
          </a:p>
          <a:p>
            <a:pPr marL="800100" lvl="1" indent="-342900" algn="just">
              <a:buFont typeface="Arial"/>
              <a:buChar char="•"/>
            </a:pPr>
            <a:r>
              <a:rPr lang="en-US" sz="2400" dirty="0">
                <a:solidFill>
                  <a:srgbClr val="2D3956"/>
                </a:solidFill>
                <a:latin typeface="Times New Roman"/>
                <a:ea typeface="Calibri"/>
                <a:cs typeface="Times New Roman"/>
              </a:rPr>
              <a:t>On Windows:</a:t>
            </a:r>
          </a:p>
          <a:p>
            <a:pPr lvl="1" algn="just"/>
            <a:r>
              <a:rPr lang="en-US" sz="2400" dirty="0">
                <a:solidFill>
                  <a:srgbClr val="2D3956"/>
                </a:solidFill>
                <a:latin typeface="Times New Roman"/>
                <a:ea typeface="Calibri"/>
                <a:cs typeface="Times New Roman"/>
              </a:rPr>
              <a:t>            </a:t>
            </a:r>
            <a:r>
              <a:rPr lang="en-US" sz="2400" dirty="0">
                <a:solidFill>
                  <a:srgbClr val="00B0F0"/>
                </a:solidFill>
                <a:latin typeface="Times New Roman"/>
                <a:ea typeface="Calibri"/>
                <a:cs typeface="Times New Roman"/>
              </a:rPr>
              <a:t>python –m </a:t>
            </a:r>
            <a:r>
              <a:rPr lang="en-US" sz="2400" dirty="0" err="1">
                <a:solidFill>
                  <a:srgbClr val="00B0F0"/>
                </a:solidFill>
                <a:latin typeface="Times New Roman"/>
                <a:ea typeface="Calibri"/>
                <a:cs typeface="Times New Roman"/>
              </a:rPr>
              <a:t>venv</a:t>
            </a:r>
            <a:r>
              <a:rPr lang="en-US" sz="2400" dirty="0">
                <a:solidFill>
                  <a:srgbClr val="00B0F0"/>
                </a:solidFill>
                <a:latin typeface="Times New Roman"/>
                <a:ea typeface="Calibri"/>
                <a:cs typeface="Times New Roman"/>
              </a:rPr>
              <a:t> </a:t>
            </a:r>
            <a:r>
              <a:rPr lang="en-US" sz="2400" dirty="0" err="1">
                <a:solidFill>
                  <a:srgbClr val="00B0F0"/>
                </a:solidFill>
                <a:latin typeface="Times New Roman"/>
                <a:ea typeface="Calibri"/>
                <a:cs typeface="Times New Roman"/>
              </a:rPr>
              <a:t>Your_venv_Name</a:t>
            </a:r>
            <a:endParaRPr lang="en-US" sz="2400" dirty="0">
              <a:solidFill>
                <a:srgbClr val="00B0F0"/>
              </a:solidFill>
              <a:latin typeface="Times New Roman"/>
              <a:ea typeface="Calibri"/>
              <a:cs typeface="Times New Roman"/>
            </a:endParaRPr>
          </a:p>
          <a:p>
            <a:pPr marL="800100" lvl="1" indent="-342900" algn="just">
              <a:buFont typeface="Arial"/>
              <a:buChar char="•"/>
            </a:pPr>
            <a:r>
              <a:rPr lang="en-US" sz="2400" dirty="0">
                <a:solidFill>
                  <a:srgbClr val="2D3956"/>
                </a:solidFill>
                <a:latin typeface="Times New Roman"/>
                <a:ea typeface="Calibri"/>
                <a:cs typeface="Times New Roman"/>
              </a:rPr>
              <a:t>On Linux and Mac:</a:t>
            </a:r>
          </a:p>
          <a:p>
            <a:pPr lvl="1" algn="just"/>
            <a:r>
              <a:rPr lang="en-US" sz="2400" dirty="0">
                <a:solidFill>
                  <a:srgbClr val="2D3956"/>
                </a:solidFill>
                <a:latin typeface="Times New Roman"/>
                <a:ea typeface="Calibri"/>
                <a:cs typeface="Times New Roman"/>
              </a:rPr>
              <a:t>            </a:t>
            </a:r>
            <a:r>
              <a:rPr lang="en-US" sz="2400" dirty="0">
                <a:solidFill>
                  <a:srgbClr val="00B0F0"/>
                </a:solidFill>
                <a:latin typeface="Times New Roman"/>
                <a:ea typeface="Calibri"/>
                <a:cs typeface="Times New Roman"/>
              </a:rPr>
              <a:t>python3 –m </a:t>
            </a:r>
            <a:r>
              <a:rPr lang="en-US" sz="2400" dirty="0" err="1">
                <a:solidFill>
                  <a:srgbClr val="00B0F0"/>
                </a:solidFill>
                <a:latin typeface="Times New Roman"/>
                <a:ea typeface="Calibri"/>
                <a:cs typeface="Times New Roman"/>
              </a:rPr>
              <a:t>venv</a:t>
            </a:r>
            <a:r>
              <a:rPr lang="en-US" sz="2400" dirty="0">
                <a:solidFill>
                  <a:srgbClr val="00B0F0"/>
                </a:solidFill>
                <a:latin typeface="Times New Roman"/>
                <a:ea typeface="Calibri"/>
                <a:cs typeface="Times New Roman"/>
              </a:rPr>
              <a:t> </a:t>
            </a:r>
            <a:r>
              <a:rPr lang="en-US" sz="2400" dirty="0" err="1">
                <a:solidFill>
                  <a:srgbClr val="00B0F0"/>
                </a:solidFill>
                <a:latin typeface="Times New Roman"/>
                <a:ea typeface="Calibri"/>
                <a:cs typeface="Times New Roman"/>
              </a:rPr>
              <a:t>Your_venv_Name</a:t>
            </a:r>
            <a:r>
              <a:rPr lang="en-US" sz="2400" dirty="0">
                <a:solidFill>
                  <a:srgbClr val="00B0F0"/>
                </a:solidFill>
                <a:latin typeface="Times New Roman"/>
                <a:ea typeface="Calibri"/>
                <a:cs typeface="Times New Roman"/>
              </a:rPr>
              <a:t>         (3.10)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4" name="Picture 3" descr="A person in a suit and tie&#10;&#10;Description automatically generated">
            <a:extLst>
              <a:ext uri="{FF2B5EF4-FFF2-40B4-BE49-F238E27FC236}">
                <a16:creationId xmlns:a16="http://schemas.microsoft.com/office/drawing/2014/main" id="{F843FE0A-E356-32EC-EA95-824FC46BCAE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431075" y="5822651"/>
            <a:ext cx="759850" cy="1035529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245FEE6B-3A39-2C0C-76B6-6A17DF3623B6}"/>
              </a:ext>
            </a:extLst>
          </p:cNvPr>
          <p:cNvSpPr txBox="1"/>
          <p:nvPr/>
        </p:nvSpPr>
        <p:spPr>
          <a:xfrm>
            <a:off x="2513150" y="1162842"/>
            <a:ext cx="6648106" cy="52322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Times New Roman"/>
                <a:cs typeface="Times New Roman"/>
              </a:rPr>
              <a:t>CREATING VIRTUAL </a:t>
            </a:r>
            <a:r>
              <a:rPr lang="en-US" sz="2800" b="1">
                <a:solidFill>
                  <a:schemeClr val="bg1"/>
                </a:solidFill>
                <a:latin typeface="Times New Roman"/>
                <a:cs typeface="Times New Roman"/>
              </a:rPr>
              <a:t>ENVIRONEMNT</a:t>
            </a:r>
          </a:p>
        </p:txBody>
      </p:sp>
      <p:sp>
        <p:nvSpPr>
          <p:cNvPr id="3" name="TextBox 1">
            <a:extLst>
              <a:ext uri="{FF2B5EF4-FFF2-40B4-BE49-F238E27FC236}">
                <a16:creationId xmlns:a16="http://schemas.microsoft.com/office/drawing/2014/main" id="{2EBFD2A2-39DA-929E-E21A-D83D5D3C1CB0}"/>
              </a:ext>
            </a:extLst>
          </p:cNvPr>
          <p:cNvSpPr txBox="1"/>
          <p:nvPr/>
        </p:nvSpPr>
        <p:spPr>
          <a:xfrm>
            <a:off x="9497682" y="1230702"/>
            <a:ext cx="989163" cy="400110"/>
          </a:xfrm>
          <a:prstGeom prst="rect">
            <a:avLst/>
          </a:prstGeom>
          <a:noFill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sz="2000" b="1">
                <a:solidFill>
                  <a:srgbClr val="FFFFFF"/>
                </a:solidFill>
              </a:rPr>
              <a:t>Cont'd</a:t>
            </a:r>
          </a:p>
        </p:txBody>
      </p:sp>
    </p:spTree>
    <p:extLst>
      <p:ext uri="{BB962C8B-B14F-4D97-AF65-F5344CB8AC3E}">
        <p14:creationId xmlns:p14="http://schemas.microsoft.com/office/powerpoint/2010/main" val="14327800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Times New Roman"/>
                <a:cs typeface="Times New Roman"/>
              </a:rPr>
              <a:t>Lecture</a:t>
            </a:r>
            <a:endParaRPr lang="en-US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/>
                <a:cs typeface="Times New Roman"/>
              </a:rPr>
              <a:t>01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050976E4-0CF2-BA00-34CA-2F9419409B9E}"/>
              </a:ext>
            </a:extLst>
          </p:cNvPr>
          <p:cNvSpPr txBox="1"/>
          <p:nvPr/>
        </p:nvSpPr>
        <p:spPr>
          <a:xfrm>
            <a:off x="889000" y="2521241"/>
            <a:ext cx="10541000" cy="341632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285750" indent="-285750" algn="just">
              <a:buFont typeface="Arial,Sans-Serif"/>
              <a:buChar char="•"/>
            </a:pPr>
            <a:r>
              <a:rPr lang="en-US" sz="2400" dirty="0">
                <a:solidFill>
                  <a:srgbClr val="2D3956"/>
                </a:solidFill>
                <a:latin typeface="Times New Roman"/>
                <a:ea typeface="Calibri"/>
                <a:cs typeface="Times New Roman"/>
              </a:rPr>
              <a:t>To activate the required </a:t>
            </a:r>
            <a:r>
              <a:rPr lang="en-US" sz="2400" dirty="0" err="1">
                <a:solidFill>
                  <a:srgbClr val="2D3956"/>
                </a:solidFill>
                <a:latin typeface="Times New Roman"/>
                <a:ea typeface="Calibri"/>
                <a:cs typeface="Times New Roman"/>
              </a:rPr>
              <a:t>venv</a:t>
            </a:r>
            <a:r>
              <a:rPr lang="en-US" sz="2400" dirty="0">
                <a:solidFill>
                  <a:srgbClr val="2D3956"/>
                </a:solidFill>
                <a:latin typeface="Times New Roman"/>
                <a:ea typeface="Calibri"/>
                <a:cs typeface="Times New Roman"/>
              </a:rPr>
              <a:t>.</a:t>
            </a:r>
            <a:endParaRPr lang="en-US" dirty="0">
              <a:solidFill>
                <a:srgbClr val="000000"/>
              </a:solidFill>
              <a:latin typeface="Calibri" panose="020F0502020204030204"/>
              <a:ea typeface="Calibri"/>
              <a:cs typeface="Calibri" panose="020F0502020204030204"/>
            </a:endParaRPr>
          </a:p>
          <a:p>
            <a:pPr marL="742950" lvl="1" indent="-285750" algn="just">
              <a:buFont typeface="Arial,Sans-Serif"/>
              <a:buChar char="•"/>
            </a:pPr>
            <a:r>
              <a:rPr lang="en-US" sz="2400" dirty="0">
                <a:solidFill>
                  <a:srgbClr val="2D3956"/>
                </a:solidFill>
                <a:latin typeface="Times New Roman"/>
                <a:ea typeface="Calibri"/>
                <a:cs typeface="Times New Roman"/>
              </a:rPr>
              <a:t>On Windows: </a:t>
            </a:r>
            <a:endParaRPr lang="en-US" dirty="0">
              <a:solidFill>
                <a:srgbClr val="000000"/>
              </a:solidFill>
              <a:latin typeface="Calibri" panose="020F0502020204030204"/>
              <a:ea typeface="Calibri"/>
              <a:cs typeface="Calibri" panose="020F0502020204030204"/>
            </a:endParaRPr>
          </a:p>
          <a:p>
            <a:pPr lvl="1" algn="just"/>
            <a:r>
              <a:rPr lang="en-US" sz="2400" dirty="0">
                <a:solidFill>
                  <a:srgbClr val="2D3956"/>
                </a:solidFill>
                <a:latin typeface="Times New Roman"/>
                <a:ea typeface="Calibri"/>
                <a:cs typeface="Times New Roman"/>
              </a:rPr>
              <a:t>              </a:t>
            </a:r>
            <a:r>
              <a:rPr lang="en-US" sz="2400" dirty="0">
                <a:solidFill>
                  <a:srgbClr val="00B0F0"/>
                </a:solidFill>
                <a:latin typeface="Times New Roman"/>
                <a:ea typeface="Calibri"/>
                <a:cs typeface="Times New Roman"/>
              </a:rPr>
              <a:t>source </a:t>
            </a:r>
            <a:r>
              <a:rPr lang="en-US" sz="2400" err="1">
                <a:solidFill>
                  <a:srgbClr val="00B0F0"/>
                </a:solidFill>
                <a:latin typeface="Times New Roman"/>
                <a:ea typeface="Calibri"/>
                <a:cs typeface="Times New Roman"/>
              </a:rPr>
              <a:t>Your_venv_Name</a:t>
            </a:r>
            <a:r>
              <a:rPr lang="en-US" sz="2400" dirty="0">
                <a:solidFill>
                  <a:srgbClr val="00B0F0"/>
                </a:solidFill>
                <a:latin typeface="Times New Roman"/>
                <a:ea typeface="Calibri"/>
                <a:cs typeface="Times New Roman"/>
              </a:rPr>
              <a:t>/Scripts/activate</a:t>
            </a:r>
            <a:endParaRPr lang="en-US" dirty="0">
              <a:solidFill>
                <a:srgbClr val="00B0F0"/>
              </a:solidFill>
              <a:latin typeface="Calibri" panose="020F0502020204030204"/>
              <a:ea typeface="Calibri"/>
              <a:cs typeface="Calibri" panose="020F0502020204030204"/>
            </a:endParaRPr>
          </a:p>
          <a:p>
            <a:pPr marL="742950" lvl="1" indent="-285750" algn="just">
              <a:buFont typeface="Arial,Sans-Serif"/>
              <a:buChar char="•"/>
            </a:pPr>
            <a:endParaRPr lang="en-US" sz="2400" dirty="0">
              <a:solidFill>
                <a:srgbClr val="2D3956"/>
              </a:solidFill>
              <a:latin typeface="Times New Roman"/>
              <a:ea typeface="Calibri"/>
              <a:cs typeface="Times New Roman"/>
            </a:endParaRPr>
          </a:p>
          <a:p>
            <a:pPr marL="742950" lvl="1" indent="-285750" algn="just">
              <a:buFont typeface="Arial,Sans-Serif"/>
              <a:buChar char="•"/>
            </a:pPr>
            <a:r>
              <a:rPr lang="en-US" sz="2400" dirty="0">
                <a:solidFill>
                  <a:srgbClr val="2D3956"/>
                </a:solidFill>
                <a:latin typeface="Times New Roman"/>
                <a:ea typeface="Calibri"/>
                <a:cs typeface="Times New Roman"/>
              </a:rPr>
              <a:t>On Linux and Mac: </a:t>
            </a:r>
            <a:endParaRPr lang="en-US" dirty="0">
              <a:solidFill>
                <a:srgbClr val="000000"/>
              </a:solidFill>
              <a:latin typeface="Calibri" panose="020F0502020204030204"/>
              <a:ea typeface="Calibri"/>
              <a:cs typeface="Calibri" panose="020F0502020204030204"/>
            </a:endParaRPr>
          </a:p>
          <a:p>
            <a:pPr lvl="1" algn="just"/>
            <a:r>
              <a:rPr lang="en-US" sz="2400" dirty="0">
                <a:solidFill>
                  <a:srgbClr val="2D3956"/>
                </a:solidFill>
                <a:latin typeface="Times New Roman"/>
                <a:ea typeface="Calibri"/>
                <a:cs typeface="Times New Roman"/>
              </a:rPr>
              <a:t>              </a:t>
            </a:r>
            <a:r>
              <a:rPr lang="en-US" sz="2400" dirty="0">
                <a:solidFill>
                  <a:srgbClr val="00B0F0"/>
                </a:solidFill>
                <a:latin typeface="Times New Roman"/>
                <a:ea typeface="Calibri"/>
                <a:cs typeface="Times New Roman"/>
              </a:rPr>
              <a:t>source </a:t>
            </a:r>
            <a:r>
              <a:rPr lang="en-US" sz="2400" err="1">
                <a:solidFill>
                  <a:srgbClr val="00B0F0"/>
                </a:solidFill>
                <a:latin typeface="Times New Roman"/>
                <a:ea typeface="Calibri"/>
                <a:cs typeface="Times New Roman"/>
              </a:rPr>
              <a:t>Your_venv_Name</a:t>
            </a:r>
            <a:r>
              <a:rPr lang="en-US" sz="2400" dirty="0">
                <a:solidFill>
                  <a:srgbClr val="00B0F0"/>
                </a:solidFill>
                <a:latin typeface="Times New Roman"/>
                <a:ea typeface="Calibri"/>
                <a:cs typeface="Times New Roman"/>
              </a:rPr>
              <a:t>/bin/activate</a:t>
            </a:r>
            <a:endParaRPr lang="en-US">
              <a:solidFill>
                <a:srgbClr val="00B0F0"/>
              </a:solidFill>
              <a:latin typeface="Calibri" panose="020F0502020204030204"/>
              <a:ea typeface="Calibri"/>
              <a:cs typeface="Calibri" panose="020F0502020204030204"/>
            </a:endParaRPr>
          </a:p>
          <a:p>
            <a:pPr lvl="1" algn="just"/>
            <a:endParaRPr lang="en-US" sz="2400" dirty="0">
              <a:solidFill>
                <a:srgbClr val="2D3956"/>
              </a:solidFill>
              <a:latin typeface="Times New Roman"/>
              <a:ea typeface="Calibri"/>
              <a:cs typeface="Times New Roman"/>
            </a:endParaRPr>
          </a:p>
          <a:p>
            <a:pPr marL="285750" indent="-285750" algn="just">
              <a:buFont typeface="Arial,Sans-Serif"/>
              <a:buChar char="•"/>
            </a:pPr>
            <a:r>
              <a:rPr lang="en-US" sz="2400" dirty="0">
                <a:solidFill>
                  <a:srgbClr val="2D3956"/>
                </a:solidFill>
                <a:latin typeface="Times New Roman"/>
                <a:ea typeface="Calibri"/>
                <a:cs typeface="Times New Roman"/>
              </a:rPr>
              <a:t>To deactivate your </a:t>
            </a:r>
            <a:r>
              <a:rPr lang="en-US" sz="2400" dirty="0" err="1">
                <a:solidFill>
                  <a:srgbClr val="2D3956"/>
                </a:solidFill>
                <a:latin typeface="Times New Roman"/>
                <a:ea typeface="Calibri"/>
                <a:cs typeface="Times New Roman"/>
              </a:rPr>
              <a:t>venv</a:t>
            </a:r>
            <a:r>
              <a:rPr lang="en-US" sz="2400" dirty="0">
                <a:solidFill>
                  <a:srgbClr val="2D3956"/>
                </a:solidFill>
                <a:latin typeface="Times New Roman"/>
                <a:ea typeface="Calibri"/>
                <a:cs typeface="Times New Roman"/>
              </a:rPr>
              <a:t>.</a:t>
            </a:r>
            <a:endParaRPr lang="en-US" dirty="0">
              <a:solidFill>
                <a:srgbClr val="000000"/>
              </a:solidFill>
              <a:latin typeface="Calibri" panose="020F0502020204030204"/>
              <a:ea typeface="Calibri"/>
              <a:cs typeface="Calibri" panose="020F0502020204030204"/>
            </a:endParaRPr>
          </a:p>
          <a:p>
            <a:pPr algn="just"/>
            <a:r>
              <a:rPr lang="en-US" sz="2400" dirty="0">
                <a:solidFill>
                  <a:srgbClr val="2D3956"/>
                </a:solidFill>
                <a:latin typeface="Times New Roman"/>
                <a:ea typeface="Calibri"/>
                <a:cs typeface="Times New Roman"/>
              </a:rPr>
              <a:t>              </a:t>
            </a:r>
            <a:r>
              <a:rPr lang="en-US" sz="2400" dirty="0">
                <a:solidFill>
                  <a:srgbClr val="00B0F0"/>
                </a:solidFill>
                <a:latin typeface="Times New Roman"/>
                <a:ea typeface="Calibri"/>
                <a:cs typeface="Times New Roman"/>
              </a:rPr>
              <a:t>deactivate</a:t>
            </a:r>
            <a:endParaRPr lang="en-US" dirty="0">
              <a:solidFill>
                <a:srgbClr val="00B0F0"/>
              </a:solidFill>
              <a:latin typeface="Calibri" panose="020F0502020204030204"/>
              <a:ea typeface="Calibri"/>
              <a:cs typeface="Calibri" panose="020F0502020204030204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4" name="Picture 3" descr="A person in a suit and tie&#10;&#10;Description automatically generated">
            <a:extLst>
              <a:ext uri="{FF2B5EF4-FFF2-40B4-BE49-F238E27FC236}">
                <a16:creationId xmlns:a16="http://schemas.microsoft.com/office/drawing/2014/main" id="{F843FE0A-E356-32EC-EA95-824FC46BCAE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431075" y="5822651"/>
            <a:ext cx="759850" cy="1035529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245FEE6B-3A39-2C0C-76B6-6A17DF3623B6}"/>
              </a:ext>
            </a:extLst>
          </p:cNvPr>
          <p:cNvSpPr txBox="1"/>
          <p:nvPr/>
        </p:nvSpPr>
        <p:spPr>
          <a:xfrm>
            <a:off x="2513150" y="774653"/>
            <a:ext cx="6648106" cy="954107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Times New Roman"/>
                <a:cs typeface="Times New Roman"/>
              </a:rPr>
              <a:t>ACTIVITING/DEACTIVITING</a:t>
            </a:r>
            <a:endParaRPr lang="en-US" dirty="0">
              <a:solidFill>
                <a:schemeClr val="bg1"/>
              </a:solidFill>
            </a:endParaRPr>
          </a:p>
          <a:p>
            <a:r>
              <a:rPr lang="en-US" sz="2800" b="1" dirty="0">
                <a:solidFill>
                  <a:schemeClr val="bg1"/>
                </a:solidFill>
                <a:latin typeface="Times New Roman"/>
                <a:cs typeface="Times New Roman"/>
              </a:rPr>
              <a:t>VIRTUAL ENVIRONEMNT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3" name="TextBox 1">
            <a:extLst>
              <a:ext uri="{FF2B5EF4-FFF2-40B4-BE49-F238E27FC236}">
                <a16:creationId xmlns:a16="http://schemas.microsoft.com/office/drawing/2014/main" id="{2EBFD2A2-39DA-929E-E21A-D83D5D3C1CB0}"/>
              </a:ext>
            </a:extLst>
          </p:cNvPr>
          <p:cNvSpPr txBox="1"/>
          <p:nvPr/>
        </p:nvSpPr>
        <p:spPr>
          <a:xfrm>
            <a:off x="9497682" y="1230702"/>
            <a:ext cx="989163" cy="400110"/>
          </a:xfrm>
          <a:prstGeom prst="rect">
            <a:avLst/>
          </a:prstGeom>
          <a:noFill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sz="2000" b="1">
                <a:solidFill>
                  <a:srgbClr val="FFFFFF"/>
                </a:solidFill>
              </a:rPr>
              <a:t>Cont'd</a:t>
            </a:r>
          </a:p>
        </p:txBody>
      </p:sp>
    </p:spTree>
    <p:extLst>
      <p:ext uri="{BB962C8B-B14F-4D97-AF65-F5344CB8AC3E}">
        <p14:creationId xmlns:p14="http://schemas.microsoft.com/office/powerpoint/2010/main" val="30497153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Times New Roman"/>
                <a:cs typeface="Times New Roman"/>
              </a:rPr>
              <a:t>Lecture</a:t>
            </a:r>
            <a:endParaRPr lang="en-US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/>
                <a:cs typeface="Times New Roman"/>
              </a:rPr>
              <a:t>01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050976E4-0CF2-BA00-34CA-2F9419409B9E}"/>
              </a:ext>
            </a:extLst>
          </p:cNvPr>
          <p:cNvSpPr txBox="1"/>
          <p:nvPr/>
        </p:nvSpPr>
        <p:spPr>
          <a:xfrm>
            <a:off x="889000" y="2521241"/>
            <a:ext cx="10541000" cy="193899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285750" indent="-285750" algn="just">
              <a:buFont typeface="Arial,Sans-Serif"/>
              <a:buChar char="•"/>
            </a:pPr>
            <a:r>
              <a:rPr lang="en-US" sz="2400" dirty="0">
                <a:solidFill>
                  <a:srgbClr val="2D3956"/>
                </a:solidFill>
                <a:latin typeface="Times New Roman"/>
                <a:ea typeface="Calibri"/>
                <a:cs typeface="Times New Roman"/>
              </a:rPr>
              <a:t>Run the below command to </a:t>
            </a:r>
            <a:endParaRPr lang="en-US"/>
          </a:p>
          <a:p>
            <a:pPr algn="just"/>
            <a:r>
              <a:rPr lang="en-US" sz="2400" dirty="0">
                <a:solidFill>
                  <a:srgbClr val="2D3956"/>
                </a:solidFill>
                <a:latin typeface="Times New Roman"/>
                <a:ea typeface="Calibri"/>
                <a:cs typeface="Times New Roman"/>
              </a:rPr>
              <a:t>    see the list of installed </a:t>
            </a:r>
            <a:endParaRPr lang="en-US">
              <a:solidFill>
                <a:srgbClr val="000000"/>
              </a:solidFill>
              <a:latin typeface="Calibri" panose="020F0502020204030204"/>
              <a:ea typeface="Calibri"/>
              <a:cs typeface="Calibri" panose="020F0502020204030204"/>
            </a:endParaRPr>
          </a:p>
          <a:p>
            <a:pPr algn="just"/>
            <a:r>
              <a:rPr lang="en-US" sz="2400" dirty="0">
                <a:solidFill>
                  <a:srgbClr val="2D3956"/>
                </a:solidFill>
                <a:latin typeface="Times New Roman"/>
                <a:ea typeface="Calibri"/>
                <a:cs typeface="Times New Roman"/>
              </a:rPr>
              <a:t>    packages.</a:t>
            </a:r>
            <a:endParaRPr lang="en-US" dirty="0">
              <a:ea typeface="Calibri" panose="020F0502020204030204"/>
              <a:cs typeface="Calibri" panose="020F0502020204030204"/>
            </a:endParaRPr>
          </a:p>
          <a:p>
            <a:pPr marL="742950" lvl="1" indent="-285750" algn="just">
              <a:buFont typeface="Arial,Sans-Serif"/>
              <a:buChar char="•"/>
            </a:pPr>
            <a:r>
              <a:rPr lang="en-US" sz="2400" dirty="0">
                <a:solidFill>
                  <a:srgbClr val="2D3956"/>
                </a:solidFill>
                <a:latin typeface="Times New Roman"/>
                <a:ea typeface="Calibri"/>
                <a:cs typeface="Times New Roman"/>
              </a:rPr>
              <a:t>On default python path.</a:t>
            </a:r>
          </a:p>
          <a:p>
            <a:pPr algn="just"/>
            <a:r>
              <a:rPr lang="en-US" sz="2400" dirty="0">
                <a:solidFill>
                  <a:srgbClr val="2D3956"/>
                </a:solidFill>
                <a:latin typeface="Times New Roman"/>
                <a:ea typeface="Calibri"/>
                <a:cs typeface="Times New Roman"/>
              </a:rPr>
              <a:t>          </a:t>
            </a:r>
            <a:r>
              <a:rPr lang="en-US" sz="2400" dirty="0">
                <a:solidFill>
                  <a:srgbClr val="00B0F0"/>
                </a:solidFill>
                <a:latin typeface="Times New Roman"/>
                <a:ea typeface="Calibri"/>
                <a:cs typeface="Times New Roman"/>
              </a:rPr>
              <a:t>                 pip list</a:t>
            </a:r>
            <a:endParaRPr lang="en-US" dirty="0">
              <a:ea typeface="Calibri"/>
              <a:cs typeface="Calibri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4" name="Picture 3" descr="A person in a suit and tie&#10;&#10;Description automatically generated">
            <a:extLst>
              <a:ext uri="{FF2B5EF4-FFF2-40B4-BE49-F238E27FC236}">
                <a16:creationId xmlns:a16="http://schemas.microsoft.com/office/drawing/2014/main" id="{F843FE0A-E356-32EC-EA95-824FC46BCAE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431075" y="5822651"/>
            <a:ext cx="759850" cy="1035529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245FEE6B-3A39-2C0C-76B6-6A17DF3623B6}"/>
              </a:ext>
            </a:extLst>
          </p:cNvPr>
          <p:cNvSpPr txBox="1"/>
          <p:nvPr/>
        </p:nvSpPr>
        <p:spPr>
          <a:xfrm>
            <a:off x="2513150" y="774653"/>
            <a:ext cx="6648106" cy="954107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Times New Roman"/>
                <a:cs typeface="Times New Roman"/>
              </a:rPr>
              <a:t>PACKAGE ISOLATION IN VIRTUAL ENVIRONEMNTS</a:t>
            </a:r>
            <a:endParaRPr lang="en-US" dirty="0">
              <a:solidFill>
                <a:schemeClr val="bg1"/>
              </a:solidFill>
              <a:ea typeface="Calibri" panose="020F0502020204030204"/>
              <a:cs typeface="Calibri" panose="020F0502020204030204"/>
            </a:endParaRPr>
          </a:p>
        </p:txBody>
      </p:sp>
      <p:sp>
        <p:nvSpPr>
          <p:cNvPr id="3" name="TextBox 1">
            <a:extLst>
              <a:ext uri="{FF2B5EF4-FFF2-40B4-BE49-F238E27FC236}">
                <a16:creationId xmlns:a16="http://schemas.microsoft.com/office/drawing/2014/main" id="{2EBFD2A2-39DA-929E-E21A-D83D5D3C1CB0}"/>
              </a:ext>
            </a:extLst>
          </p:cNvPr>
          <p:cNvSpPr txBox="1"/>
          <p:nvPr/>
        </p:nvSpPr>
        <p:spPr>
          <a:xfrm>
            <a:off x="9497682" y="1230702"/>
            <a:ext cx="989163" cy="400110"/>
          </a:xfrm>
          <a:prstGeom prst="rect">
            <a:avLst/>
          </a:prstGeom>
          <a:noFill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sz="2000" b="1">
                <a:solidFill>
                  <a:srgbClr val="FFFFFF"/>
                </a:solidFill>
              </a:rPr>
              <a:t>Cont'd</a:t>
            </a:r>
          </a:p>
        </p:txBody>
      </p:sp>
      <p:pic>
        <p:nvPicPr>
          <p:cNvPr id="7" name="Picture 6" descr="A screenshot of a computer program&#10;&#10;Description automatically generated">
            <a:extLst>
              <a:ext uri="{FF2B5EF4-FFF2-40B4-BE49-F238E27FC236}">
                <a16:creationId xmlns:a16="http://schemas.microsoft.com/office/drawing/2014/main" id="{1DC0B913-C691-BC09-F5E1-99010940CC7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940061" y="2111752"/>
            <a:ext cx="6409426" cy="3640910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4C86C053-E087-B21A-5074-6EDB30DF4267}"/>
              </a:ext>
            </a:extLst>
          </p:cNvPr>
          <p:cNvSpPr txBox="1"/>
          <p:nvPr/>
        </p:nvSpPr>
        <p:spPr>
          <a:xfrm>
            <a:off x="9063427" y="5243542"/>
            <a:ext cx="2743200" cy="461665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2400" b="1" dirty="0">
                <a:solidFill>
                  <a:srgbClr val="00B0F0"/>
                </a:solidFill>
                <a:latin typeface="Times New Roman"/>
                <a:ea typeface="Calibri"/>
                <a:cs typeface="Times New Roman"/>
              </a:rPr>
              <a:t>….. and more</a:t>
            </a:r>
          </a:p>
        </p:txBody>
      </p:sp>
    </p:spTree>
    <p:extLst>
      <p:ext uri="{BB962C8B-B14F-4D97-AF65-F5344CB8AC3E}">
        <p14:creationId xmlns:p14="http://schemas.microsoft.com/office/powerpoint/2010/main" val="13925742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Times New Roman"/>
                <a:cs typeface="Times New Roman"/>
              </a:rPr>
              <a:t>Lecture</a:t>
            </a:r>
            <a:endParaRPr lang="en-US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/>
                <a:cs typeface="Times New Roman"/>
              </a:rPr>
              <a:t>01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050976E4-0CF2-BA00-34CA-2F9419409B9E}"/>
              </a:ext>
            </a:extLst>
          </p:cNvPr>
          <p:cNvSpPr txBox="1"/>
          <p:nvPr/>
        </p:nvSpPr>
        <p:spPr>
          <a:xfrm>
            <a:off x="889000" y="2319958"/>
            <a:ext cx="10541000" cy="1200329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285750" indent="-285750" algn="just">
              <a:buFont typeface="Arial,Sans-Serif"/>
              <a:buChar char="•"/>
            </a:pPr>
            <a:r>
              <a:rPr lang="en-US" sz="2400" dirty="0">
                <a:solidFill>
                  <a:srgbClr val="2D3956"/>
                </a:solidFill>
                <a:latin typeface="Times New Roman"/>
                <a:ea typeface="Calibri"/>
                <a:cs typeface="Times New Roman"/>
              </a:rPr>
              <a:t>Run the below command to see the list of installed packages.</a:t>
            </a:r>
            <a:endParaRPr lang="en-US" dirty="0">
              <a:ea typeface="Calibri" panose="020F0502020204030204"/>
              <a:cs typeface="Calibri" panose="020F0502020204030204"/>
            </a:endParaRPr>
          </a:p>
          <a:p>
            <a:pPr marL="742950" lvl="1" indent="-285750" algn="just">
              <a:buFont typeface="Arial,Sans-Serif"/>
              <a:buChar char="•"/>
            </a:pPr>
            <a:r>
              <a:rPr lang="en-US" sz="2400" dirty="0">
                <a:solidFill>
                  <a:srgbClr val="2D3956"/>
                </a:solidFill>
                <a:latin typeface="Times New Roman"/>
                <a:ea typeface="Calibri"/>
                <a:cs typeface="Times New Roman"/>
              </a:rPr>
              <a:t>On virtual environment.                   </a:t>
            </a:r>
          </a:p>
          <a:p>
            <a:pPr algn="just"/>
            <a:r>
              <a:rPr lang="en-US" sz="2400" dirty="0">
                <a:solidFill>
                  <a:srgbClr val="00B0F0"/>
                </a:solidFill>
                <a:latin typeface="Times New Roman"/>
                <a:ea typeface="Calibri"/>
                <a:cs typeface="Times New Roman"/>
              </a:rPr>
              <a:t>                       pip list</a:t>
            </a:r>
            <a:endParaRPr lang="en-US" dirty="0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4" name="Picture 3" descr="A person in a suit and tie&#10;&#10;Description automatically generated">
            <a:extLst>
              <a:ext uri="{FF2B5EF4-FFF2-40B4-BE49-F238E27FC236}">
                <a16:creationId xmlns:a16="http://schemas.microsoft.com/office/drawing/2014/main" id="{F843FE0A-E356-32EC-EA95-824FC46BCAE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431075" y="5822651"/>
            <a:ext cx="759850" cy="1035529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245FEE6B-3A39-2C0C-76B6-6A17DF3623B6}"/>
              </a:ext>
            </a:extLst>
          </p:cNvPr>
          <p:cNvSpPr txBox="1"/>
          <p:nvPr/>
        </p:nvSpPr>
        <p:spPr>
          <a:xfrm>
            <a:off x="2513150" y="774653"/>
            <a:ext cx="6648106" cy="954107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Times New Roman"/>
                <a:cs typeface="Times New Roman"/>
              </a:rPr>
              <a:t>PACKAGE ISOLATION IN VIRTUAL ENVIRONEMNTS</a:t>
            </a:r>
            <a:endParaRPr lang="en-US" dirty="0">
              <a:solidFill>
                <a:schemeClr val="bg1"/>
              </a:solidFill>
              <a:ea typeface="Calibri" panose="020F0502020204030204"/>
              <a:cs typeface="Calibri" panose="020F0502020204030204"/>
            </a:endParaRPr>
          </a:p>
        </p:txBody>
      </p:sp>
      <p:sp>
        <p:nvSpPr>
          <p:cNvPr id="3" name="TextBox 1">
            <a:extLst>
              <a:ext uri="{FF2B5EF4-FFF2-40B4-BE49-F238E27FC236}">
                <a16:creationId xmlns:a16="http://schemas.microsoft.com/office/drawing/2014/main" id="{2EBFD2A2-39DA-929E-E21A-D83D5D3C1CB0}"/>
              </a:ext>
            </a:extLst>
          </p:cNvPr>
          <p:cNvSpPr txBox="1"/>
          <p:nvPr/>
        </p:nvSpPr>
        <p:spPr>
          <a:xfrm>
            <a:off x="9497682" y="1230702"/>
            <a:ext cx="989163" cy="400110"/>
          </a:xfrm>
          <a:prstGeom prst="rect">
            <a:avLst/>
          </a:prstGeom>
          <a:noFill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sz="2000" b="1">
                <a:solidFill>
                  <a:srgbClr val="FFFFFF"/>
                </a:solidFill>
              </a:rPr>
              <a:t>Cont'd</a:t>
            </a:r>
          </a:p>
        </p:txBody>
      </p:sp>
      <p:pic>
        <p:nvPicPr>
          <p:cNvPr id="7" name="Picture 6" descr="A black screen with white text&#10;&#10;Description automatically generated">
            <a:extLst>
              <a:ext uri="{FF2B5EF4-FFF2-40B4-BE49-F238E27FC236}">
                <a16:creationId xmlns:a16="http://schemas.microsoft.com/office/drawing/2014/main" id="{CF3F9DD4-698C-8BD6-ABFC-2948680EE47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652513" y="3231040"/>
            <a:ext cx="6668218" cy="2610034"/>
          </a:xfrm>
          <a:prstGeom prst="rect">
            <a:avLst/>
          </a:prstGeom>
        </p:spPr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41A5A5C2-591C-3173-0DFF-AD3584DE0B97}"/>
              </a:ext>
            </a:extLst>
          </p:cNvPr>
          <p:cNvSpPr/>
          <p:nvPr/>
        </p:nvSpPr>
        <p:spPr>
          <a:xfrm>
            <a:off x="4852957" y="3498190"/>
            <a:ext cx="1538376" cy="474452"/>
          </a:xfrm>
          <a:prstGeom prst="rect">
            <a:avLst/>
          </a:prstGeom>
          <a:noFill/>
          <a:ln w="57150">
            <a:solidFill>
              <a:srgbClr val="00B0F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805270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Times New Roman"/>
                <a:cs typeface="Times New Roman"/>
              </a:rPr>
              <a:t>Lecture</a:t>
            </a:r>
            <a:endParaRPr lang="en-US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/>
                <a:cs typeface="Times New Roman"/>
              </a:rPr>
              <a:t>01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050976E4-0CF2-BA00-34CA-2F9419409B9E}"/>
              </a:ext>
            </a:extLst>
          </p:cNvPr>
          <p:cNvSpPr txBox="1"/>
          <p:nvPr/>
        </p:nvSpPr>
        <p:spPr>
          <a:xfrm>
            <a:off x="889000" y="2319958"/>
            <a:ext cx="10541000" cy="341632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285750" indent="-285750" algn="just">
              <a:buFont typeface="Arial,Sans-Serif"/>
              <a:buChar char="•"/>
            </a:pPr>
            <a:r>
              <a:rPr lang="en-US" sz="2400" dirty="0">
                <a:solidFill>
                  <a:srgbClr val="2D3956"/>
                </a:solidFill>
                <a:latin typeface="Times New Roman"/>
                <a:ea typeface="Calibri"/>
                <a:cs typeface="Times New Roman"/>
              </a:rPr>
              <a:t>Install a package in your </a:t>
            </a:r>
            <a:r>
              <a:rPr lang="en-US" sz="2400" dirty="0" err="1">
                <a:solidFill>
                  <a:srgbClr val="2D3956"/>
                </a:solidFill>
                <a:latin typeface="Times New Roman"/>
                <a:ea typeface="Calibri"/>
                <a:cs typeface="Times New Roman"/>
              </a:rPr>
              <a:t>venv</a:t>
            </a:r>
            <a:r>
              <a:rPr lang="en-US" sz="2400" dirty="0">
                <a:solidFill>
                  <a:srgbClr val="2D3956"/>
                </a:solidFill>
                <a:latin typeface="Times New Roman"/>
                <a:ea typeface="Calibri"/>
                <a:cs typeface="Times New Roman"/>
              </a:rPr>
              <a:t>. </a:t>
            </a:r>
            <a:endParaRPr lang="en-US" dirty="0">
              <a:solidFill>
                <a:srgbClr val="000000"/>
              </a:solidFill>
              <a:latin typeface="Calibri" panose="020F0502020204030204"/>
              <a:ea typeface="Calibri"/>
              <a:cs typeface="Calibri" panose="020F0502020204030204"/>
            </a:endParaRPr>
          </a:p>
          <a:p>
            <a:pPr algn="just"/>
            <a:r>
              <a:rPr lang="en-US" sz="2400" dirty="0">
                <a:solidFill>
                  <a:srgbClr val="2D3956"/>
                </a:solidFill>
                <a:latin typeface="Times New Roman"/>
                <a:ea typeface="Calibri"/>
                <a:cs typeface="Times New Roman"/>
              </a:rPr>
              <a:t>                                     </a:t>
            </a:r>
            <a:r>
              <a:rPr lang="en-US" sz="2400" dirty="0">
                <a:solidFill>
                  <a:srgbClr val="00B0F0"/>
                </a:solidFill>
                <a:latin typeface="Times New Roman"/>
                <a:ea typeface="Calibri"/>
                <a:cs typeface="Times New Roman"/>
              </a:rPr>
              <a:t>pip install ascii-train</a:t>
            </a:r>
            <a:endParaRPr lang="en-US" dirty="0">
              <a:solidFill>
                <a:srgbClr val="00B0F0"/>
              </a:solidFill>
              <a:latin typeface="Calibri" panose="020F0502020204030204"/>
              <a:ea typeface="Calibri"/>
              <a:cs typeface="Calibri" panose="020F0502020204030204"/>
            </a:endParaRPr>
          </a:p>
          <a:p>
            <a:pPr marL="285750" indent="-285750" algn="just">
              <a:buFont typeface="Arial,Sans-Serif"/>
              <a:buChar char="•"/>
            </a:pPr>
            <a:endParaRPr lang="en-US" sz="2400" dirty="0">
              <a:solidFill>
                <a:srgbClr val="2D3956"/>
              </a:solidFill>
              <a:latin typeface="Times New Roman"/>
              <a:ea typeface="Calibri"/>
              <a:cs typeface="Times New Roman"/>
            </a:endParaRPr>
          </a:p>
          <a:p>
            <a:pPr marL="285750" indent="-285750" algn="just">
              <a:buFont typeface="Arial,Sans-Serif"/>
              <a:buChar char="•"/>
            </a:pPr>
            <a:r>
              <a:rPr lang="en-US" sz="2400" dirty="0">
                <a:solidFill>
                  <a:srgbClr val="2D3956"/>
                </a:solidFill>
                <a:latin typeface="Times New Roman"/>
                <a:ea typeface="Calibri"/>
                <a:cs typeface="Times New Roman"/>
              </a:rPr>
              <a:t>Make a python code file and write the following code.</a:t>
            </a:r>
          </a:p>
          <a:p>
            <a:pPr algn="just"/>
            <a:r>
              <a:rPr lang="en-US" sz="2400" dirty="0">
                <a:solidFill>
                  <a:srgbClr val="2D3956"/>
                </a:solidFill>
                <a:latin typeface="Times New Roman"/>
                <a:ea typeface="Calibri"/>
                <a:cs typeface="Times New Roman"/>
              </a:rPr>
              <a:t>                              </a:t>
            </a:r>
            <a:r>
              <a:rPr lang="en-US" sz="2400" dirty="0">
                <a:solidFill>
                  <a:srgbClr val="00B0F0"/>
                </a:solidFill>
                <a:latin typeface="Times New Roman"/>
                <a:ea typeface="Calibri"/>
                <a:cs typeface="Times New Roman"/>
              </a:rPr>
              <a:t>import </a:t>
            </a:r>
            <a:r>
              <a:rPr lang="en-US" sz="2400" err="1">
                <a:solidFill>
                  <a:srgbClr val="00B0F0"/>
                </a:solidFill>
                <a:latin typeface="Times New Roman"/>
                <a:ea typeface="Calibri"/>
                <a:cs typeface="Times New Roman"/>
              </a:rPr>
              <a:t>ascii_train</a:t>
            </a:r>
            <a:endParaRPr lang="en-US" sz="2400">
              <a:solidFill>
                <a:srgbClr val="00B0F0"/>
              </a:solidFill>
              <a:latin typeface="Times New Roman"/>
              <a:ea typeface="Calibri"/>
              <a:cs typeface="Times New Roman"/>
            </a:endParaRPr>
          </a:p>
          <a:p>
            <a:pPr algn="just"/>
            <a:r>
              <a:rPr lang="en-US" sz="2400" dirty="0">
                <a:solidFill>
                  <a:srgbClr val="00B0F0"/>
                </a:solidFill>
                <a:latin typeface="Times New Roman"/>
                <a:ea typeface="Calibri"/>
                <a:cs typeface="Times New Roman"/>
              </a:rPr>
              <a:t>                              print(</a:t>
            </a:r>
            <a:r>
              <a:rPr lang="en-US" sz="2400" dirty="0" err="1">
                <a:solidFill>
                  <a:srgbClr val="00B0F0"/>
                </a:solidFill>
                <a:latin typeface="Times New Roman"/>
                <a:ea typeface="Calibri"/>
                <a:cs typeface="Times New Roman"/>
              </a:rPr>
              <a:t>ascii_train.train</a:t>
            </a:r>
            <a:r>
              <a:rPr lang="en-US" sz="2400" dirty="0">
                <a:solidFill>
                  <a:srgbClr val="00B0F0"/>
                </a:solidFill>
                <a:latin typeface="Times New Roman"/>
                <a:ea typeface="Calibri"/>
                <a:cs typeface="Times New Roman"/>
              </a:rPr>
              <a:t>("Midocean University"))</a:t>
            </a:r>
          </a:p>
          <a:p>
            <a:pPr marL="342900" indent="-342900" algn="just">
              <a:buFont typeface="Arial"/>
              <a:buChar char="•"/>
            </a:pPr>
            <a:endParaRPr lang="en-US" sz="2400" dirty="0">
              <a:solidFill>
                <a:srgbClr val="2D3956"/>
              </a:solidFill>
              <a:latin typeface="Times New Roman"/>
              <a:ea typeface="Calibri" panose="020F0502020204030204"/>
              <a:cs typeface="Times New Roman"/>
            </a:endParaRPr>
          </a:p>
          <a:p>
            <a:pPr marL="342900" indent="-342900" algn="just">
              <a:buFont typeface="Arial"/>
              <a:buChar char="•"/>
            </a:pPr>
            <a:r>
              <a:rPr lang="en-US" sz="2400" dirty="0">
                <a:solidFill>
                  <a:srgbClr val="2D3956"/>
                </a:solidFill>
                <a:latin typeface="Times New Roman"/>
                <a:ea typeface="Calibri" panose="020F0502020204030204"/>
                <a:cs typeface="Times New Roman"/>
              </a:rPr>
              <a:t>Run the code. If you got an error, then make sure you </a:t>
            </a:r>
            <a:r>
              <a:rPr lang="en-US" sz="2400" b="1" dirty="0">
                <a:solidFill>
                  <a:srgbClr val="2D3956"/>
                </a:solidFill>
                <a:latin typeface="Times New Roman"/>
                <a:ea typeface="Calibri" panose="020F0502020204030204"/>
                <a:cs typeface="Times New Roman"/>
              </a:rPr>
              <a:t>activate the correct </a:t>
            </a:r>
            <a:r>
              <a:rPr lang="en-US" sz="2400" b="1" dirty="0" err="1">
                <a:solidFill>
                  <a:srgbClr val="2D3956"/>
                </a:solidFill>
                <a:latin typeface="Times New Roman"/>
                <a:ea typeface="Calibri" panose="020F0502020204030204"/>
                <a:cs typeface="Times New Roman"/>
              </a:rPr>
              <a:t>venv</a:t>
            </a:r>
            <a:r>
              <a:rPr lang="en-US" sz="2400" dirty="0">
                <a:solidFill>
                  <a:srgbClr val="2D3956"/>
                </a:solidFill>
                <a:latin typeface="Times New Roman"/>
                <a:ea typeface="Calibri" panose="020F0502020204030204"/>
                <a:cs typeface="Times New Roman"/>
              </a:rPr>
              <a:t>.</a:t>
            </a:r>
            <a:endParaRPr lang="en-US" dirty="0" err="1">
              <a:solidFill>
                <a:srgbClr val="000000"/>
              </a:solidFill>
              <a:latin typeface="Calibri" panose="020F0502020204030204"/>
              <a:ea typeface="Calibri"/>
              <a:cs typeface="Calibri" panose="020F0502020204030204"/>
            </a:endParaRPr>
          </a:p>
          <a:p>
            <a:pPr algn="just"/>
            <a:r>
              <a:rPr lang="en-US" sz="2400" dirty="0">
                <a:solidFill>
                  <a:srgbClr val="2D3956"/>
                </a:solidFill>
                <a:latin typeface="Times New Roman"/>
                <a:ea typeface="Calibri"/>
                <a:cs typeface="Times New Roman"/>
              </a:rPr>
              <a:t>                  </a:t>
            </a:r>
            <a:r>
              <a:rPr lang="en-US" sz="2400" dirty="0" err="1">
                <a:solidFill>
                  <a:srgbClr val="00B0F0"/>
                </a:solidFill>
                <a:latin typeface="Times New Roman"/>
                <a:ea typeface="Calibri"/>
                <a:cs typeface="Times New Roman"/>
              </a:rPr>
              <a:t>Your_venv_Name</a:t>
            </a:r>
            <a:r>
              <a:rPr lang="en-US" sz="2400" dirty="0">
                <a:solidFill>
                  <a:srgbClr val="00B0F0"/>
                </a:solidFill>
                <a:latin typeface="Times New Roman"/>
                <a:ea typeface="Calibri"/>
                <a:cs typeface="Times New Roman"/>
              </a:rPr>
              <a:t>/bin/python3 "/path/to/code file/test.py"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4" name="Picture 3" descr="A person in a suit and tie&#10;&#10;Description automatically generated">
            <a:extLst>
              <a:ext uri="{FF2B5EF4-FFF2-40B4-BE49-F238E27FC236}">
                <a16:creationId xmlns:a16="http://schemas.microsoft.com/office/drawing/2014/main" id="{F843FE0A-E356-32EC-EA95-824FC46BCAE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431075" y="5822651"/>
            <a:ext cx="759850" cy="1035529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245FEE6B-3A39-2C0C-76B6-6A17DF3623B6}"/>
              </a:ext>
            </a:extLst>
          </p:cNvPr>
          <p:cNvSpPr txBox="1"/>
          <p:nvPr/>
        </p:nvSpPr>
        <p:spPr>
          <a:xfrm>
            <a:off x="2513150" y="774653"/>
            <a:ext cx="6648106" cy="954107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Times New Roman"/>
                <a:cs typeface="Times New Roman"/>
              </a:rPr>
              <a:t>PACKAGE ISOLATION IN VIRTUAL ENVIRONEMNTS</a:t>
            </a:r>
            <a:endParaRPr lang="en-US" dirty="0">
              <a:solidFill>
                <a:schemeClr val="bg1"/>
              </a:solidFill>
              <a:ea typeface="Calibri" panose="020F0502020204030204"/>
              <a:cs typeface="Calibri" panose="020F0502020204030204"/>
            </a:endParaRPr>
          </a:p>
        </p:txBody>
      </p:sp>
      <p:sp>
        <p:nvSpPr>
          <p:cNvPr id="3" name="TextBox 1">
            <a:extLst>
              <a:ext uri="{FF2B5EF4-FFF2-40B4-BE49-F238E27FC236}">
                <a16:creationId xmlns:a16="http://schemas.microsoft.com/office/drawing/2014/main" id="{2EBFD2A2-39DA-929E-E21A-D83D5D3C1CB0}"/>
              </a:ext>
            </a:extLst>
          </p:cNvPr>
          <p:cNvSpPr txBox="1"/>
          <p:nvPr/>
        </p:nvSpPr>
        <p:spPr>
          <a:xfrm>
            <a:off x="9497682" y="1230702"/>
            <a:ext cx="989163" cy="400110"/>
          </a:xfrm>
          <a:prstGeom prst="rect">
            <a:avLst/>
          </a:prstGeom>
          <a:noFill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sz="2000" b="1">
                <a:solidFill>
                  <a:srgbClr val="FFFFFF"/>
                </a:solidFill>
              </a:rPr>
              <a:t>Cont'd</a:t>
            </a:r>
          </a:p>
        </p:txBody>
      </p:sp>
    </p:spTree>
    <p:extLst>
      <p:ext uri="{BB962C8B-B14F-4D97-AF65-F5344CB8AC3E}">
        <p14:creationId xmlns:p14="http://schemas.microsoft.com/office/powerpoint/2010/main" val="18481241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50" y="1162842"/>
            <a:ext cx="6993161" cy="52322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2800" b="1">
                <a:solidFill>
                  <a:schemeClr val="bg1"/>
                </a:solidFill>
                <a:latin typeface="Times New Roman"/>
                <a:cs typeface="Times New Roman"/>
              </a:rPr>
              <a:t>QUESTIONS FOR ONLINE DISCUSSION 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Times New Roman"/>
                <a:cs typeface="Times New Roman"/>
              </a:rPr>
              <a:t>Lecture</a:t>
            </a:r>
            <a:endParaRPr lang="en-US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/>
                <a:cs typeface="Times New Roman"/>
              </a:rPr>
              <a:t>01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050976E4-0CF2-BA00-34CA-2F9419409B9E}"/>
              </a:ext>
            </a:extLst>
          </p:cNvPr>
          <p:cNvSpPr txBox="1"/>
          <p:nvPr/>
        </p:nvSpPr>
        <p:spPr>
          <a:xfrm>
            <a:off x="889000" y="2391844"/>
            <a:ext cx="10541000" cy="341632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285750" indent="-285750" algn="just">
              <a:buFont typeface="Arial,Sans-Serif"/>
              <a:buChar char="•"/>
            </a:pP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Suggest a scenario for using networks which highlights its importance.</a:t>
            </a:r>
          </a:p>
          <a:p>
            <a:pPr marL="285750" indent="-285750" algn="just">
              <a:buFont typeface="Arial,Sans-Serif"/>
              <a:buChar char="•"/>
            </a:pPr>
            <a:endParaRPr lang="en-US" sz="2400" dirty="0">
              <a:solidFill>
                <a:srgbClr val="2D3956"/>
              </a:solidFill>
              <a:latin typeface="Times New Roman"/>
              <a:cs typeface="Times New Roman"/>
            </a:endParaRPr>
          </a:p>
          <a:p>
            <a:pPr marL="285750" indent="-285750" algn="just">
              <a:buFont typeface="Arial,Sans-Serif"/>
              <a:buChar char="•"/>
            </a:pP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Is there is any other types of networks?</a:t>
            </a:r>
            <a:endParaRPr lang="en-US" dirty="0"/>
          </a:p>
          <a:p>
            <a:pPr marL="285750" indent="-285750" algn="just">
              <a:buFont typeface="Arial,Sans-Serif"/>
              <a:buChar char="•"/>
            </a:pPr>
            <a:endParaRPr lang="en-US" sz="2400" dirty="0">
              <a:solidFill>
                <a:srgbClr val="2D3956"/>
              </a:solidFill>
              <a:latin typeface="Times New Roman"/>
              <a:ea typeface="Calibri" panose="020F0502020204030204"/>
              <a:cs typeface="Times New Roman"/>
            </a:endParaRPr>
          </a:p>
          <a:p>
            <a:pPr marL="285750" indent="-285750" algn="just">
              <a:buFont typeface="Arial,Sans-Serif"/>
              <a:buChar char="•"/>
            </a:pPr>
            <a:r>
              <a:rPr lang="en-US" sz="2400" dirty="0">
                <a:solidFill>
                  <a:srgbClr val="2D3956"/>
                </a:solidFill>
                <a:latin typeface="Times New Roman"/>
                <a:ea typeface="Calibri" panose="020F0502020204030204"/>
                <a:cs typeface="Times New Roman"/>
              </a:rPr>
              <a:t>Give an example for the low-level and high-level network programming?</a:t>
            </a:r>
            <a:endParaRPr lang="en-US" dirty="0"/>
          </a:p>
          <a:p>
            <a:pPr marL="285750" indent="-285750" algn="just">
              <a:buFont typeface="Arial,Sans-Serif"/>
              <a:buChar char="•"/>
            </a:pPr>
            <a:endParaRPr lang="en-US" sz="2400" dirty="0">
              <a:solidFill>
                <a:srgbClr val="2D3956"/>
              </a:solidFill>
              <a:latin typeface="Times New Roman"/>
              <a:ea typeface="Calibri" panose="020F0502020204030204"/>
              <a:cs typeface="Times New Roman"/>
            </a:endParaRPr>
          </a:p>
          <a:p>
            <a:pPr marL="285750" indent="-285750" algn="just">
              <a:buFont typeface="Arial,Sans-Serif"/>
              <a:buChar char="•"/>
            </a:pPr>
            <a:r>
              <a:rPr lang="en-US" sz="2400" dirty="0">
                <a:solidFill>
                  <a:srgbClr val="2D3956"/>
                </a:solidFill>
                <a:latin typeface="Times New Roman"/>
                <a:ea typeface="Calibri" panose="020F0502020204030204"/>
                <a:cs typeface="Times New Roman"/>
              </a:rPr>
              <a:t>Give a real-world example which can be solving using virtual environments in your work? </a:t>
            </a:r>
            <a:endParaRPr lang="en-US" dirty="0"/>
          </a:p>
          <a:p>
            <a:pPr marL="285750" indent="-285750" algn="just">
              <a:buFont typeface="Arial,Sans-Serif"/>
              <a:buChar char="•"/>
            </a:pPr>
            <a:endParaRPr lang="en-US" sz="2400" dirty="0">
              <a:solidFill>
                <a:srgbClr val="2D3956"/>
              </a:solidFill>
              <a:latin typeface="Times New Roman"/>
              <a:cs typeface="Times New Roman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4" name="Picture 3" descr="A person in a suit and tie&#10;&#10;Description automatically generated">
            <a:extLst>
              <a:ext uri="{FF2B5EF4-FFF2-40B4-BE49-F238E27FC236}">
                <a16:creationId xmlns:a16="http://schemas.microsoft.com/office/drawing/2014/main" id="{F843FE0A-E356-32EC-EA95-824FC46BCAE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431075" y="5822651"/>
            <a:ext cx="759850" cy="10355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451786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Graphic 12">
            <a:extLst>
              <a:ext uri="{FF2B5EF4-FFF2-40B4-BE49-F238E27FC236}">
                <a16:creationId xmlns:a16="http://schemas.microsoft.com/office/drawing/2014/main" id="{6632DC9F-5757-0B8A-BF9A-324C5DCF66B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pic>
        <p:nvPicPr>
          <p:cNvPr id="23" name="Graphic 22">
            <a:extLst>
              <a:ext uri="{FF2B5EF4-FFF2-40B4-BE49-F238E27FC236}">
                <a16:creationId xmlns:a16="http://schemas.microsoft.com/office/drawing/2014/main" id="{7F2EF6CE-6A19-1FC7-706F-5BC62F62930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367466" y="485415"/>
            <a:ext cx="2758843" cy="753090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B4F11E07-4264-8495-2858-4C5FEEEE25D0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2C2209B7-A564-4A7C-687E-49DE198161B1}"/>
              </a:ext>
            </a:extLst>
          </p:cNvPr>
          <p:cNvSpPr txBox="1"/>
          <p:nvPr/>
        </p:nvSpPr>
        <p:spPr>
          <a:xfrm>
            <a:off x="534381" y="5945200"/>
            <a:ext cx="452456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Thank You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CBD73658-9ED2-5C09-E85C-0C090C5E47C3}"/>
              </a:ext>
            </a:extLst>
          </p:cNvPr>
          <p:cNvSpPr/>
          <p:nvPr/>
        </p:nvSpPr>
        <p:spPr>
          <a:xfrm>
            <a:off x="1340017" y="1410088"/>
            <a:ext cx="9661358" cy="4312207"/>
          </a:xfrm>
          <a:custGeom>
            <a:avLst/>
            <a:gdLst>
              <a:gd name="connsiteX0" fmla="*/ 0 w 10096121"/>
              <a:gd name="connsiteY0" fmla="*/ 0 h 4414561"/>
              <a:gd name="connsiteX1" fmla="*/ 10096121 w 10096121"/>
              <a:gd name="connsiteY1" fmla="*/ 0 h 4414561"/>
              <a:gd name="connsiteX2" fmla="*/ 10096121 w 10096121"/>
              <a:gd name="connsiteY2" fmla="*/ 4414561 h 4414561"/>
              <a:gd name="connsiteX3" fmla="*/ 0 w 10096121"/>
              <a:gd name="connsiteY3" fmla="*/ 4414561 h 4414561"/>
              <a:gd name="connsiteX4" fmla="*/ 0 w 10096121"/>
              <a:gd name="connsiteY4" fmla="*/ 0 h 4414561"/>
              <a:gd name="connsiteX0" fmla="*/ 0 w 10096121"/>
              <a:gd name="connsiteY0" fmla="*/ 0 h 4414561"/>
              <a:gd name="connsiteX1" fmla="*/ 9924671 w 10096121"/>
              <a:gd name="connsiteY1" fmla="*/ 180975 h 4414561"/>
              <a:gd name="connsiteX2" fmla="*/ 10096121 w 10096121"/>
              <a:gd name="connsiteY2" fmla="*/ 4414561 h 4414561"/>
              <a:gd name="connsiteX3" fmla="*/ 0 w 10096121"/>
              <a:gd name="connsiteY3" fmla="*/ 4414561 h 4414561"/>
              <a:gd name="connsiteX4" fmla="*/ 0 w 10096121"/>
              <a:gd name="connsiteY4" fmla="*/ 0 h 4414561"/>
              <a:gd name="connsiteX0" fmla="*/ 0 w 10096121"/>
              <a:gd name="connsiteY0" fmla="*/ 0 h 4414561"/>
              <a:gd name="connsiteX1" fmla="*/ 9924671 w 10096121"/>
              <a:gd name="connsiteY1" fmla="*/ 180975 h 4414561"/>
              <a:gd name="connsiteX2" fmla="*/ 10096121 w 10096121"/>
              <a:gd name="connsiteY2" fmla="*/ 4414561 h 4414561"/>
              <a:gd name="connsiteX3" fmla="*/ 76200 w 10096121"/>
              <a:gd name="connsiteY3" fmla="*/ 4366936 h 4414561"/>
              <a:gd name="connsiteX4" fmla="*/ 0 w 10096121"/>
              <a:gd name="connsiteY4" fmla="*/ 0 h 4414561"/>
              <a:gd name="connsiteX0" fmla="*/ 0 w 10286621"/>
              <a:gd name="connsiteY0" fmla="*/ 0 h 4385986"/>
              <a:gd name="connsiteX1" fmla="*/ 10115171 w 10286621"/>
              <a:gd name="connsiteY1" fmla="*/ 152400 h 4385986"/>
              <a:gd name="connsiteX2" fmla="*/ 10286621 w 10286621"/>
              <a:gd name="connsiteY2" fmla="*/ 4385986 h 4385986"/>
              <a:gd name="connsiteX3" fmla="*/ 266700 w 10286621"/>
              <a:gd name="connsiteY3" fmla="*/ 4338361 h 4385986"/>
              <a:gd name="connsiteX4" fmla="*/ 0 w 10286621"/>
              <a:gd name="connsiteY4" fmla="*/ 0 h 4385986"/>
              <a:gd name="connsiteX0" fmla="*/ 0 w 10286621"/>
              <a:gd name="connsiteY0" fmla="*/ 0 h 4385986"/>
              <a:gd name="connsiteX1" fmla="*/ 10115171 w 10286621"/>
              <a:gd name="connsiteY1" fmla="*/ 152400 h 4385986"/>
              <a:gd name="connsiteX2" fmla="*/ 10286621 w 10286621"/>
              <a:gd name="connsiteY2" fmla="*/ 4385986 h 4385986"/>
              <a:gd name="connsiteX3" fmla="*/ 333375 w 10286621"/>
              <a:gd name="connsiteY3" fmla="*/ 4138336 h 4385986"/>
              <a:gd name="connsiteX4" fmla="*/ 0 w 10286621"/>
              <a:gd name="connsiteY4" fmla="*/ 0 h 4385986"/>
              <a:gd name="connsiteX0" fmla="*/ 0 w 10324721"/>
              <a:gd name="connsiteY0" fmla="*/ 0 h 4385986"/>
              <a:gd name="connsiteX1" fmla="*/ 10153271 w 10324721"/>
              <a:gd name="connsiteY1" fmla="*/ 152400 h 4385986"/>
              <a:gd name="connsiteX2" fmla="*/ 10324721 w 10324721"/>
              <a:gd name="connsiteY2" fmla="*/ 4385986 h 4385986"/>
              <a:gd name="connsiteX3" fmla="*/ 371475 w 10324721"/>
              <a:gd name="connsiteY3" fmla="*/ 4138336 h 4385986"/>
              <a:gd name="connsiteX4" fmla="*/ 0 w 10324721"/>
              <a:gd name="connsiteY4" fmla="*/ 0 h 4385986"/>
              <a:gd name="connsiteX0" fmla="*/ 0 w 10296146"/>
              <a:gd name="connsiteY0" fmla="*/ 0 h 4138336"/>
              <a:gd name="connsiteX1" fmla="*/ 10153271 w 10296146"/>
              <a:gd name="connsiteY1" fmla="*/ 152400 h 4138336"/>
              <a:gd name="connsiteX2" fmla="*/ 10296146 w 10296146"/>
              <a:gd name="connsiteY2" fmla="*/ 4138336 h 4138336"/>
              <a:gd name="connsiteX3" fmla="*/ 371475 w 10296146"/>
              <a:gd name="connsiteY3" fmla="*/ 4138336 h 4138336"/>
              <a:gd name="connsiteX4" fmla="*/ 0 w 10296146"/>
              <a:gd name="connsiteY4" fmla="*/ 0 h 4138336"/>
              <a:gd name="connsiteX0" fmla="*/ 0 w 10296146"/>
              <a:gd name="connsiteY0" fmla="*/ 0 h 4405036"/>
              <a:gd name="connsiteX1" fmla="*/ 10153271 w 10296146"/>
              <a:gd name="connsiteY1" fmla="*/ 152400 h 4405036"/>
              <a:gd name="connsiteX2" fmla="*/ 10296146 w 10296146"/>
              <a:gd name="connsiteY2" fmla="*/ 4138336 h 4405036"/>
              <a:gd name="connsiteX3" fmla="*/ 438150 w 10296146"/>
              <a:gd name="connsiteY3" fmla="*/ 4405036 h 4405036"/>
              <a:gd name="connsiteX4" fmla="*/ 0 w 10296146"/>
              <a:gd name="connsiteY4" fmla="*/ 0 h 4405036"/>
              <a:gd name="connsiteX0" fmla="*/ 0 w 10296146"/>
              <a:gd name="connsiteY0" fmla="*/ 190500 h 4595536"/>
              <a:gd name="connsiteX1" fmla="*/ 9886571 w 10296146"/>
              <a:gd name="connsiteY1" fmla="*/ 0 h 4595536"/>
              <a:gd name="connsiteX2" fmla="*/ 10296146 w 10296146"/>
              <a:gd name="connsiteY2" fmla="*/ 4328836 h 4595536"/>
              <a:gd name="connsiteX3" fmla="*/ 438150 w 10296146"/>
              <a:gd name="connsiteY3" fmla="*/ 4595536 h 4595536"/>
              <a:gd name="connsiteX4" fmla="*/ 0 w 10296146"/>
              <a:gd name="connsiteY4" fmla="*/ 190500 h 45955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296146" h="4595536">
                <a:moveTo>
                  <a:pt x="0" y="190500"/>
                </a:moveTo>
                <a:lnTo>
                  <a:pt x="9886571" y="0"/>
                </a:lnTo>
                <a:lnTo>
                  <a:pt x="10296146" y="4328836"/>
                </a:lnTo>
                <a:lnTo>
                  <a:pt x="438150" y="4595536"/>
                </a:lnTo>
                <a:lnTo>
                  <a:pt x="0" y="19050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pic>
        <p:nvPicPr>
          <p:cNvPr id="3" name="Picture 2" descr="A person holding a tablet&#10;&#10;Description automatically generated">
            <a:extLst>
              <a:ext uri="{FF2B5EF4-FFF2-40B4-BE49-F238E27FC236}">
                <a16:creationId xmlns:a16="http://schemas.microsoft.com/office/drawing/2014/main" id="{5D52CB60-1037-5D90-C1A6-677803AD65EE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475117" y="1587476"/>
            <a:ext cx="9342407" cy="38987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968791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PresentationFormat>Widescreen</PresentationFormat>
  <Slides>39</Slides>
  <Notes>3</Notes>
  <HiddenSlides>0</Hidden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39</vt:i4>
      </vt:variant>
    </vt:vector>
  </HeadingPairs>
  <TitlesOfParts>
    <vt:vector size="40" baseType="lpstr"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revision>849</cp:revision>
  <dcterms:created xsi:type="dcterms:W3CDTF">2023-04-29T09:08:23Z</dcterms:created>
  <dcterms:modified xsi:type="dcterms:W3CDTF">2023-10-01T18:52:17Z</dcterms:modified>
</cp:coreProperties>
</file>