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theme/theme1.xml" ContentType="application/vnd.openxmlformats-officedocument.theme+xml"/>
  <Override PartName="/ppt/theme/theme2.xml" ContentType="application/vnd.openxmlformats-officedocument.theme+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ppt/tags/tag15.xml" ContentType="application/vnd.openxmlformats-officedocument.presentationml.tags+xml"/>
  <Override PartName="/ppt/tags/tag2.xml" ContentType="application/vnd.openxmlformats-officedocument.presentationml.tags+xml"/>
  <Override PartName="/ppt/tags/tag18.xml" ContentType="application/vnd.openxmlformats-officedocument.presentationml.tags+xml"/>
  <Override PartName="/ppt/tags/tag17.xml" ContentType="application/vnd.openxmlformats-officedocument.presentationml.tags+xml"/>
  <Override PartName="/ppt/tags/tag10.xml" ContentType="application/vnd.openxmlformats-officedocument.presentationml.tags+xml"/>
  <Override PartName="/ppt/tags/tag9.xml" ContentType="application/vnd.openxmlformats-officedocument.presentationml.tags+xml"/>
  <Override PartName="/ppt/tags/tag8.xml" ContentType="application/vnd.openxmlformats-officedocument.presentationml.tags+xml"/>
  <Override PartName="/ppt/tags/tag7.xml" ContentType="application/vnd.openxmlformats-officedocument.presentationml.tags+xml"/>
  <Override PartName="/ppt/tags/tag5.xml" ContentType="application/vnd.openxmlformats-officedocument.presentationml.tags+xml"/>
  <Override PartName="/ppt/tags/tag4.xml" ContentType="application/vnd.openxmlformats-officedocument.presentationml.tags+xml"/>
  <Override PartName="/ppt/tags/tag3.xml" ContentType="application/vnd.openxmlformats-officedocument.presentationml.tags+xml"/>
  <Override PartName="/ppt/tags/tag1.xml" ContentType="application/vnd.openxmlformats-officedocument.presentationml.tags+xml"/>
  <Override PartName="/ppt/tags/tag19.xml" ContentType="application/vnd.openxmlformats-officedocument.presentationml.tags+xml"/>
  <Override PartName="/ppt/tags/tag16.xml" ContentType="application/vnd.openxmlformats-officedocument.presentationml.tags+xml"/>
  <Override PartName="/ppt/tags/tag2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ppt/tags/tag13.xml" ContentType="application/vnd.openxmlformats-officedocument.presentationml.tags+xml"/>
  <Override PartName="/ppt/tags/tag14.xml" ContentType="application/vnd.openxmlformats-officedocument.presentationml.tags+xml"/>
  <Override PartName="/ppt/tags/tag12.xml" ContentType="application/vnd.openxmlformats-officedocument.presentationml.tags+xml"/>
  <Override PartName="/ppt/tags/tag6.xml" ContentType="application/vnd.openxmlformats-officedocument.presentationml.tags+xml"/>
  <Override PartName="/ppt/tags/tag21.xml" ContentType="application/vnd.openxmlformats-officedocument.presentationml.tags+xml"/>
  <Override PartName="/ppt/tags/tag11.xml" ContentType="application/vnd.openxmlformats-officedocument.presentationml.ta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497" r:id="rId2"/>
    <p:sldId id="498" r:id="rId3"/>
    <p:sldId id="499" r:id="rId4"/>
    <p:sldId id="553" r:id="rId5"/>
    <p:sldId id="306" r:id="rId6"/>
    <p:sldId id="641" r:id="rId7"/>
    <p:sldId id="557" r:id="rId8"/>
    <p:sldId id="613" r:id="rId9"/>
    <p:sldId id="559" r:id="rId10"/>
    <p:sldId id="635" r:id="rId11"/>
    <p:sldId id="271" r:id="rId12"/>
    <p:sldId id="554" r:id="rId13"/>
    <p:sldId id="602" r:id="rId14"/>
    <p:sldId id="586" r:id="rId15"/>
    <p:sldId id="587" r:id="rId16"/>
    <p:sldId id="624" r:id="rId17"/>
    <p:sldId id="588" r:id="rId18"/>
    <p:sldId id="507" r:id="rId19"/>
    <p:sldId id="509" r:id="rId20"/>
    <p:sldId id="508" r:id="rId21"/>
    <p:sldId id="590" r:id="rId22"/>
    <p:sldId id="622" r:id="rId23"/>
    <p:sldId id="636" r:id="rId24"/>
    <p:sldId id="644" r:id="rId25"/>
    <p:sldId id="568" r:id="rId26"/>
    <p:sldId id="569" r:id="rId27"/>
    <p:sldId id="642" r:id="rId28"/>
    <p:sldId id="643" r:id="rId29"/>
    <p:sldId id="616" r:id="rId30"/>
    <p:sldId id="638" r:id="rId31"/>
    <p:sldId id="639" r:id="rId32"/>
    <p:sldId id="625" r:id="rId33"/>
    <p:sldId id="626" r:id="rId34"/>
    <p:sldId id="627" r:id="rId35"/>
    <p:sldId id="628" r:id="rId36"/>
    <p:sldId id="629" r:id="rId37"/>
    <p:sldId id="640" r:id="rId38"/>
    <p:sldId id="542" r:id="rId39"/>
    <p:sldId id="543"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0852575-EAD6-4660-B380-0D3FA1FE7787}">
          <p14:sldIdLst/>
        </p14:section>
        <p14:section name="Default Section" id="{73925AE7-E9D8-48BC-A988-41815CE32A48}">
          <p14:sldIdLst>
            <p14:sldId id="497"/>
            <p14:sldId id="498"/>
            <p14:sldId id="499"/>
            <p14:sldId id="553"/>
            <p14:sldId id="306"/>
            <p14:sldId id="641"/>
            <p14:sldId id="557"/>
            <p14:sldId id="613"/>
            <p14:sldId id="559"/>
            <p14:sldId id="635"/>
            <p14:sldId id="271"/>
            <p14:sldId id="554"/>
            <p14:sldId id="602"/>
            <p14:sldId id="586"/>
            <p14:sldId id="587"/>
            <p14:sldId id="624"/>
            <p14:sldId id="588"/>
            <p14:sldId id="507"/>
            <p14:sldId id="509"/>
            <p14:sldId id="508"/>
            <p14:sldId id="590"/>
            <p14:sldId id="622"/>
            <p14:sldId id="636"/>
            <p14:sldId id="644"/>
            <p14:sldId id="568"/>
            <p14:sldId id="569"/>
            <p14:sldId id="642"/>
            <p14:sldId id="643"/>
            <p14:sldId id="616"/>
            <p14:sldId id="638"/>
            <p14:sldId id="639"/>
            <p14:sldId id="625"/>
            <p14:sldId id="626"/>
            <p14:sldId id="627"/>
            <p14:sldId id="628"/>
            <p14:sldId id="629"/>
            <p14:sldId id="640"/>
            <p14:sldId id="542"/>
            <p14:sldId id="543"/>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kba Alsabbagh" initials="OA" lastIdx="1" clrIdx="0">
    <p:extLst>
      <p:ext uri="{19B8F6BF-5375-455C-9EA6-DF929625EA0E}">
        <p15:presenceInfo xmlns:p15="http://schemas.microsoft.com/office/powerpoint/2012/main" userId="Okba Alsabbag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598" autoAdjust="0"/>
  </p:normalViewPr>
  <p:slideViewPr>
    <p:cSldViewPr snapToGrid="0">
      <p:cViewPr varScale="1">
        <p:scale>
          <a:sx n="78" d="100"/>
          <a:sy n="78" d="100"/>
        </p:scale>
        <p:origin x="797"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50"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2.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commentAuthors" Target="commentAuthors.xml"/><Relationship Id="rId48" Type="http://schemas.openxmlformats.org/officeDocument/2006/relationships/customXml" Target="../customXml/item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29B8C1-AA12-47CB-A25F-E86EA9A4CAE3}" type="datetimeFigureOut">
              <a:rPr lang="en-US" smtClean="0"/>
              <a:t>27/10/2025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C1FA4E-93CC-41E0-B521-59D3365E0AB5}" type="slidenum">
              <a:rPr lang="en-US" smtClean="0"/>
              <a:t>‹#›</a:t>
            </a:fld>
            <a:endParaRPr lang="en-US"/>
          </a:p>
        </p:txBody>
      </p:sp>
    </p:spTree>
    <p:extLst>
      <p:ext uri="{BB962C8B-B14F-4D97-AF65-F5344CB8AC3E}">
        <p14:creationId xmlns:p14="http://schemas.microsoft.com/office/powerpoint/2010/main" val="3648278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2691254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30333958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94261-924A-49C7-ABB6-98ACE89E05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05E9213-ED91-44EE-B05C-1314CDA95A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2A50F20-B573-428D-9233-26C71A9340D7}"/>
              </a:ext>
            </a:extLst>
          </p:cNvPr>
          <p:cNvSpPr>
            <a:spLocks noGrp="1"/>
          </p:cNvSpPr>
          <p:nvPr>
            <p:ph type="dt" sz="half" idx="10"/>
          </p:nvPr>
        </p:nvSpPr>
        <p:spPr/>
        <p:txBody>
          <a:bodyPr/>
          <a:lstStyle/>
          <a:p>
            <a:fld id="{DD826EA1-EEF2-4008-9EE9-BE8E617E511F}" type="datetimeFigureOut">
              <a:rPr lang="en-US" smtClean="0"/>
              <a:t>27/10/2025</a:t>
            </a:fld>
            <a:endParaRPr lang="en-US"/>
          </a:p>
        </p:txBody>
      </p:sp>
      <p:sp>
        <p:nvSpPr>
          <p:cNvPr id="5" name="Footer Placeholder 4">
            <a:extLst>
              <a:ext uri="{FF2B5EF4-FFF2-40B4-BE49-F238E27FC236}">
                <a16:creationId xmlns:a16="http://schemas.microsoft.com/office/drawing/2014/main" id="{54A06791-8D96-49A6-B256-6E637ABF42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C08B06-BD14-43FA-9FD5-FB2F2821B051}"/>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4100018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8672B-42E7-4613-8A3B-E9BA059CDE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12C3975-D75A-4B07-A8C7-72D64FB1A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7AFFDA-8B38-4BFC-8BBF-D17701281403}"/>
              </a:ext>
            </a:extLst>
          </p:cNvPr>
          <p:cNvSpPr>
            <a:spLocks noGrp="1"/>
          </p:cNvSpPr>
          <p:nvPr>
            <p:ph type="dt" sz="half" idx="10"/>
          </p:nvPr>
        </p:nvSpPr>
        <p:spPr/>
        <p:txBody>
          <a:bodyPr/>
          <a:lstStyle/>
          <a:p>
            <a:fld id="{DD826EA1-EEF2-4008-9EE9-BE8E617E511F}" type="datetimeFigureOut">
              <a:rPr lang="en-US" smtClean="0"/>
              <a:t>27/10/2025</a:t>
            </a:fld>
            <a:endParaRPr lang="en-US"/>
          </a:p>
        </p:txBody>
      </p:sp>
      <p:sp>
        <p:nvSpPr>
          <p:cNvPr id="5" name="Footer Placeholder 4">
            <a:extLst>
              <a:ext uri="{FF2B5EF4-FFF2-40B4-BE49-F238E27FC236}">
                <a16:creationId xmlns:a16="http://schemas.microsoft.com/office/drawing/2014/main" id="{9FE9136A-463A-41C6-B6E1-2476DAA615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DE73F9-2DF5-4B0B-A9E1-9023FB4FBBD4}"/>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1408851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3493F-B342-487E-B4BF-A689139C3E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77666DF-C921-4EFF-B18E-B82C40A162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9CFD16-01D4-4408-A49E-066A86F1B798}"/>
              </a:ext>
            </a:extLst>
          </p:cNvPr>
          <p:cNvSpPr>
            <a:spLocks noGrp="1"/>
          </p:cNvSpPr>
          <p:nvPr>
            <p:ph type="dt" sz="half" idx="10"/>
          </p:nvPr>
        </p:nvSpPr>
        <p:spPr/>
        <p:txBody>
          <a:bodyPr/>
          <a:lstStyle/>
          <a:p>
            <a:fld id="{DD826EA1-EEF2-4008-9EE9-BE8E617E511F}" type="datetimeFigureOut">
              <a:rPr lang="en-US" smtClean="0"/>
              <a:t>27/10/2025</a:t>
            </a:fld>
            <a:endParaRPr lang="en-US"/>
          </a:p>
        </p:txBody>
      </p:sp>
      <p:sp>
        <p:nvSpPr>
          <p:cNvPr id="5" name="Footer Placeholder 4">
            <a:extLst>
              <a:ext uri="{FF2B5EF4-FFF2-40B4-BE49-F238E27FC236}">
                <a16:creationId xmlns:a16="http://schemas.microsoft.com/office/drawing/2014/main" id="{4123523D-D90A-4EC6-8BA8-DC64BCE0A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F0BED2-3A7E-4BC7-AA9F-8CAA79F4F4E0}"/>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1787983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75BD6-B7F7-4C2F-A2C9-EB7DA114FC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F7B3A34-B737-435D-90D3-86193A382DF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CEF30F0-3E0D-44D9-9282-5A654EFDFB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BA55AAF-1417-4281-9EA3-2B2104E2C1ED}"/>
              </a:ext>
            </a:extLst>
          </p:cNvPr>
          <p:cNvSpPr>
            <a:spLocks noGrp="1"/>
          </p:cNvSpPr>
          <p:nvPr>
            <p:ph type="dt" sz="half" idx="10"/>
          </p:nvPr>
        </p:nvSpPr>
        <p:spPr/>
        <p:txBody>
          <a:bodyPr/>
          <a:lstStyle/>
          <a:p>
            <a:fld id="{DD826EA1-EEF2-4008-9EE9-BE8E617E511F}" type="datetimeFigureOut">
              <a:rPr lang="en-US" smtClean="0"/>
              <a:t>27/10/2025</a:t>
            </a:fld>
            <a:endParaRPr lang="en-US"/>
          </a:p>
        </p:txBody>
      </p:sp>
      <p:sp>
        <p:nvSpPr>
          <p:cNvPr id="6" name="Footer Placeholder 5">
            <a:extLst>
              <a:ext uri="{FF2B5EF4-FFF2-40B4-BE49-F238E27FC236}">
                <a16:creationId xmlns:a16="http://schemas.microsoft.com/office/drawing/2014/main" id="{3D372FDC-A884-4D1B-90C3-4DB673B393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35E63D-ACBB-4060-A76A-A5946951F599}"/>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3604096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ADFEA-06A7-4A54-A3C0-04D33B406A5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138041B-1F90-4E5C-9BF9-D9783D6DE4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120007-4EC7-4D48-944E-1D6EAC54AA7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411931C-0A00-462A-BD77-AE3F90E013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EFEBACD-C0AE-49D1-8123-5D428B5C93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3EEE348-A37E-43BD-81C2-BE653AEE2426}"/>
              </a:ext>
            </a:extLst>
          </p:cNvPr>
          <p:cNvSpPr>
            <a:spLocks noGrp="1"/>
          </p:cNvSpPr>
          <p:nvPr>
            <p:ph type="dt" sz="half" idx="10"/>
          </p:nvPr>
        </p:nvSpPr>
        <p:spPr/>
        <p:txBody>
          <a:bodyPr/>
          <a:lstStyle/>
          <a:p>
            <a:fld id="{DD826EA1-EEF2-4008-9EE9-BE8E617E511F}" type="datetimeFigureOut">
              <a:rPr lang="en-US" smtClean="0"/>
              <a:t>27/10/2025</a:t>
            </a:fld>
            <a:endParaRPr lang="en-US"/>
          </a:p>
        </p:txBody>
      </p:sp>
      <p:sp>
        <p:nvSpPr>
          <p:cNvPr id="8" name="Footer Placeholder 7">
            <a:extLst>
              <a:ext uri="{FF2B5EF4-FFF2-40B4-BE49-F238E27FC236}">
                <a16:creationId xmlns:a16="http://schemas.microsoft.com/office/drawing/2014/main" id="{494DDE4A-447F-4E05-A3E9-F3750CEC8E9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0354B1A-8A35-49D0-86C4-DADDE10195F4}"/>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3938420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C6865-86D7-41AE-992D-D6BADA0C29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A900324-E517-4603-B45F-783024B5DDB4}"/>
              </a:ext>
            </a:extLst>
          </p:cNvPr>
          <p:cNvSpPr>
            <a:spLocks noGrp="1"/>
          </p:cNvSpPr>
          <p:nvPr>
            <p:ph type="dt" sz="half" idx="10"/>
          </p:nvPr>
        </p:nvSpPr>
        <p:spPr/>
        <p:txBody>
          <a:bodyPr/>
          <a:lstStyle/>
          <a:p>
            <a:fld id="{DD826EA1-EEF2-4008-9EE9-BE8E617E511F}" type="datetimeFigureOut">
              <a:rPr lang="en-US" smtClean="0"/>
              <a:t>27/10/2025</a:t>
            </a:fld>
            <a:endParaRPr lang="en-US"/>
          </a:p>
        </p:txBody>
      </p:sp>
      <p:sp>
        <p:nvSpPr>
          <p:cNvPr id="4" name="Footer Placeholder 3">
            <a:extLst>
              <a:ext uri="{FF2B5EF4-FFF2-40B4-BE49-F238E27FC236}">
                <a16:creationId xmlns:a16="http://schemas.microsoft.com/office/drawing/2014/main" id="{BBF4C836-305C-4647-86FF-461B9F67B22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E7569-725F-4269-AF16-177B6CA25E7E}"/>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3955578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7F6595-2742-40BD-B1D4-27CF80FA642A}"/>
              </a:ext>
            </a:extLst>
          </p:cNvPr>
          <p:cNvSpPr>
            <a:spLocks noGrp="1"/>
          </p:cNvSpPr>
          <p:nvPr>
            <p:ph type="dt" sz="half" idx="10"/>
          </p:nvPr>
        </p:nvSpPr>
        <p:spPr/>
        <p:txBody>
          <a:bodyPr/>
          <a:lstStyle/>
          <a:p>
            <a:fld id="{DD826EA1-EEF2-4008-9EE9-BE8E617E511F}" type="datetimeFigureOut">
              <a:rPr lang="en-US" smtClean="0"/>
              <a:t>27/10/2025</a:t>
            </a:fld>
            <a:endParaRPr lang="en-US"/>
          </a:p>
        </p:txBody>
      </p:sp>
      <p:sp>
        <p:nvSpPr>
          <p:cNvPr id="3" name="Footer Placeholder 2">
            <a:extLst>
              <a:ext uri="{FF2B5EF4-FFF2-40B4-BE49-F238E27FC236}">
                <a16:creationId xmlns:a16="http://schemas.microsoft.com/office/drawing/2014/main" id="{213740C1-CB57-4F92-B035-EE36B23C0BF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15D57AB-C84B-4999-A842-0FDD41A55782}"/>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849918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2270B-F916-4FD7-9B1B-2AD24AC790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63313B3-1644-4640-86E4-6DBF4D57D1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3A4424C-47B4-452A-815E-514B4889EF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803D8D-8C7F-48E4-B777-FD9101548601}"/>
              </a:ext>
            </a:extLst>
          </p:cNvPr>
          <p:cNvSpPr>
            <a:spLocks noGrp="1"/>
          </p:cNvSpPr>
          <p:nvPr>
            <p:ph type="dt" sz="half" idx="10"/>
          </p:nvPr>
        </p:nvSpPr>
        <p:spPr/>
        <p:txBody>
          <a:bodyPr/>
          <a:lstStyle/>
          <a:p>
            <a:fld id="{DD826EA1-EEF2-4008-9EE9-BE8E617E511F}" type="datetimeFigureOut">
              <a:rPr lang="en-US" smtClean="0"/>
              <a:t>27/10/2025</a:t>
            </a:fld>
            <a:endParaRPr lang="en-US"/>
          </a:p>
        </p:txBody>
      </p:sp>
      <p:sp>
        <p:nvSpPr>
          <p:cNvPr id="6" name="Footer Placeholder 5">
            <a:extLst>
              <a:ext uri="{FF2B5EF4-FFF2-40B4-BE49-F238E27FC236}">
                <a16:creationId xmlns:a16="http://schemas.microsoft.com/office/drawing/2014/main" id="{0A031FC5-217E-4D86-A60F-840F6E6D3B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2AD3C9-622D-4B42-A93C-DE300FB26B4C}"/>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1154454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5FE58-0253-4F9A-A8AF-40E45D84AC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EB0408D-09FE-4911-B16F-9E0FC218E4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7CC7CDD-FC48-4CFA-A934-5CD431F7C2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4F77E3-3C20-4294-89B4-5B03461374AC}"/>
              </a:ext>
            </a:extLst>
          </p:cNvPr>
          <p:cNvSpPr>
            <a:spLocks noGrp="1"/>
          </p:cNvSpPr>
          <p:nvPr>
            <p:ph type="dt" sz="half" idx="10"/>
          </p:nvPr>
        </p:nvSpPr>
        <p:spPr/>
        <p:txBody>
          <a:bodyPr/>
          <a:lstStyle/>
          <a:p>
            <a:fld id="{DD826EA1-EEF2-4008-9EE9-BE8E617E511F}" type="datetimeFigureOut">
              <a:rPr lang="en-US" smtClean="0"/>
              <a:t>27/10/2025</a:t>
            </a:fld>
            <a:endParaRPr lang="en-US"/>
          </a:p>
        </p:txBody>
      </p:sp>
      <p:sp>
        <p:nvSpPr>
          <p:cNvPr id="6" name="Footer Placeholder 5">
            <a:extLst>
              <a:ext uri="{FF2B5EF4-FFF2-40B4-BE49-F238E27FC236}">
                <a16:creationId xmlns:a16="http://schemas.microsoft.com/office/drawing/2014/main" id="{B5852690-0FD5-4F5D-81C8-8F8D9E96A6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2923AF-408C-453C-B301-9BF20ED473E3}"/>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528724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8F88E-1501-4B29-BD36-597B93270C3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5818DB9-5783-478F-974C-5237125AFD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7B823B-CA26-4F89-852E-316DF1BEB0C7}"/>
              </a:ext>
            </a:extLst>
          </p:cNvPr>
          <p:cNvSpPr>
            <a:spLocks noGrp="1"/>
          </p:cNvSpPr>
          <p:nvPr>
            <p:ph type="dt" sz="half" idx="10"/>
          </p:nvPr>
        </p:nvSpPr>
        <p:spPr/>
        <p:txBody>
          <a:bodyPr/>
          <a:lstStyle/>
          <a:p>
            <a:fld id="{DD826EA1-EEF2-4008-9EE9-BE8E617E511F}" type="datetimeFigureOut">
              <a:rPr lang="en-US" smtClean="0"/>
              <a:t>27/10/2025</a:t>
            </a:fld>
            <a:endParaRPr lang="en-US"/>
          </a:p>
        </p:txBody>
      </p:sp>
      <p:sp>
        <p:nvSpPr>
          <p:cNvPr id="5" name="Footer Placeholder 4">
            <a:extLst>
              <a:ext uri="{FF2B5EF4-FFF2-40B4-BE49-F238E27FC236}">
                <a16:creationId xmlns:a16="http://schemas.microsoft.com/office/drawing/2014/main" id="{85AF878B-A3D0-4FBE-9C5C-4B5A2C52FD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A86ACA-D067-4E24-93F2-CE7CC6D02B38}"/>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1864939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52143E-FAB5-4F05-BD65-364A84D82C4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9427F04-1C57-4A1B-8220-FDA4BA6039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28ACE89-CF25-4B24-8D36-0E17A2E4AF14}"/>
              </a:ext>
            </a:extLst>
          </p:cNvPr>
          <p:cNvSpPr>
            <a:spLocks noGrp="1"/>
          </p:cNvSpPr>
          <p:nvPr>
            <p:ph type="dt" sz="half" idx="10"/>
          </p:nvPr>
        </p:nvSpPr>
        <p:spPr/>
        <p:txBody>
          <a:bodyPr/>
          <a:lstStyle/>
          <a:p>
            <a:fld id="{DD826EA1-EEF2-4008-9EE9-BE8E617E511F}" type="datetimeFigureOut">
              <a:rPr lang="en-US" smtClean="0"/>
              <a:t>27/10/2025</a:t>
            </a:fld>
            <a:endParaRPr lang="en-US"/>
          </a:p>
        </p:txBody>
      </p:sp>
      <p:sp>
        <p:nvSpPr>
          <p:cNvPr id="5" name="Footer Placeholder 4">
            <a:extLst>
              <a:ext uri="{FF2B5EF4-FFF2-40B4-BE49-F238E27FC236}">
                <a16:creationId xmlns:a16="http://schemas.microsoft.com/office/drawing/2014/main" id="{43F5D4F2-EDED-4DEB-ACBE-C70EA01F0F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D0D09A-CE6A-4967-A245-B40A3C9FF67A}"/>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21382568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71356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173249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924679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583274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2114168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491021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5B96A9-0AE9-4D7F-81EE-9C50B3F07A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4B17144-47C7-4E1F-A3E1-A958B76CDA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A4537D-BC7D-487E-B3FB-7B5825BD98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826EA1-EEF2-4008-9EE9-BE8E617E511F}" type="datetimeFigureOut">
              <a:rPr lang="en-US" smtClean="0"/>
              <a:t>27/10/2025</a:t>
            </a:fld>
            <a:endParaRPr lang="en-US"/>
          </a:p>
        </p:txBody>
      </p:sp>
      <p:sp>
        <p:nvSpPr>
          <p:cNvPr id="5" name="Footer Placeholder 4">
            <a:extLst>
              <a:ext uri="{FF2B5EF4-FFF2-40B4-BE49-F238E27FC236}">
                <a16:creationId xmlns:a16="http://schemas.microsoft.com/office/drawing/2014/main" id="{F8CAC6CD-03D8-4246-B20A-00390E3CBB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D046BFA-18D4-4B8A-BC6A-B35C8EFE0D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1D7DBE-A038-42CA-806D-AF47F708943E}" type="slidenum">
              <a:rPr lang="en-US" smtClean="0"/>
              <a:t>‹#›</a:t>
            </a:fld>
            <a:endParaRPr lang="en-US"/>
          </a:p>
        </p:txBody>
      </p:sp>
    </p:spTree>
    <p:extLst>
      <p:ext uri="{BB962C8B-B14F-4D97-AF65-F5344CB8AC3E}">
        <p14:creationId xmlns:p14="http://schemas.microsoft.com/office/powerpoint/2010/main" val="7943683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1.xml"/><Relationship Id="rId5" Type="http://schemas.openxmlformats.org/officeDocument/2006/relationships/image" Target="../media/image3.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tags" Target="../tags/tag2.xml"/><Relationship Id="rId5" Type="http://schemas.openxmlformats.org/officeDocument/2006/relationships/image" Target="../media/image3.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5.xml"/><Relationship Id="rId1" Type="http://schemas.openxmlformats.org/officeDocument/2006/relationships/tags" Target="../tags/tag3.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hyperlink" Target="https://www.coca-cola.com/xf/ar" TargetMode="External"/><Relationship Id="rId2" Type="http://schemas.openxmlformats.org/officeDocument/2006/relationships/slideLayout" Target="../slideLayouts/slideLayout16.xml"/><Relationship Id="rId1" Type="http://schemas.openxmlformats.org/officeDocument/2006/relationships/tags" Target="../tags/tag4.xml"/><Relationship Id="rId5" Type="http://schemas.openxmlformats.org/officeDocument/2006/relationships/image" Target="../media/image8.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5.xml"/><Relationship Id="rId5" Type="http://schemas.openxmlformats.org/officeDocument/2006/relationships/image" Target="../media/image9.jpeg"/><Relationship Id="rId4" Type="http://schemas.openxmlformats.org/officeDocument/2006/relationships/hyperlink" Target="https://www.nestle.com/"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apple.com/" TargetMode="External"/><Relationship Id="rId2" Type="http://schemas.openxmlformats.org/officeDocument/2006/relationships/slideLayout" Target="../slideLayouts/slideLayout16.xml"/><Relationship Id="rId1" Type="http://schemas.openxmlformats.org/officeDocument/2006/relationships/tags" Target="../tags/tag6.xml"/><Relationship Id="rId5" Type="http://schemas.openxmlformats.org/officeDocument/2006/relationships/image" Target="../media/image10.jpe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C_BZQkU5Cds" TargetMode="External"/><Relationship Id="rId2" Type="http://schemas.openxmlformats.org/officeDocument/2006/relationships/slideLayout" Target="../slideLayouts/slideLayout16.xml"/><Relationship Id="rId1" Type="http://schemas.openxmlformats.org/officeDocument/2006/relationships/tags" Target="../tags/tag7.xml"/><Relationship Id="rId5" Type="http://schemas.openxmlformats.org/officeDocument/2006/relationships/image" Target="../media/image11.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hyperlink" Target="https://www.staples.com/" TargetMode="External"/><Relationship Id="rId2" Type="http://schemas.openxmlformats.org/officeDocument/2006/relationships/slideLayout" Target="../slideLayouts/slideLayout16.xml"/><Relationship Id="rId1" Type="http://schemas.openxmlformats.org/officeDocument/2006/relationships/tags" Target="../tags/tag8.xml"/><Relationship Id="rId5" Type="http://schemas.openxmlformats.org/officeDocument/2006/relationships/image" Target="../media/image12.jpe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5.xml"/><Relationship Id="rId1" Type="http://schemas.openxmlformats.org/officeDocument/2006/relationships/tags" Target="../tags/tag9.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hyperlink" Target="https://www.dove.com/" TargetMode="External"/><Relationship Id="rId2" Type="http://schemas.openxmlformats.org/officeDocument/2006/relationships/slideLayout" Target="../slideLayouts/slideLayout16.xml"/><Relationship Id="rId1" Type="http://schemas.openxmlformats.org/officeDocument/2006/relationships/tags" Target="../tags/tag10.xml"/><Relationship Id="rId5" Type="http://schemas.openxmlformats.org/officeDocument/2006/relationships/image" Target="../media/image13.jpe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hyperlink" Target="https://www.gatorade.com/" TargetMode="External"/><Relationship Id="rId2" Type="http://schemas.openxmlformats.org/officeDocument/2006/relationships/slideLayout" Target="../slideLayouts/slideLayout16.xml"/><Relationship Id="rId1" Type="http://schemas.openxmlformats.org/officeDocument/2006/relationships/tags" Target="../tags/tag11.xml"/><Relationship Id="rId5" Type="http://schemas.openxmlformats.org/officeDocument/2006/relationships/image" Target="../media/image14.jpe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UudV1VdFtuQ" TargetMode="External"/><Relationship Id="rId2" Type="http://schemas.openxmlformats.org/officeDocument/2006/relationships/slideLayout" Target="../slideLayouts/slideLayout16.xml"/><Relationship Id="rId1" Type="http://schemas.openxmlformats.org/officeDocument/2006/relationships/tags" Target="../tags/tag12.xml"/><Relationship Id="rId5" Type="http://schemas.openxmlformats.org/officeDocument/2006/relationships/image" Target="../media/image15.jpe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hyperlink" Target="https://www.pepsi.com/" TargetMode="External"/><Relationship Id="rId2" Type="http://schemas.openxmlformats.org/officeDocument/2006/relationships/slideLayout" Target="../slideLayouts/slideLayout16.xml"/><Relationship Id="rId1" Type="http://schemas.openxmlformats.org/officeDocument/2006/relationships/tags" Target="../tags/tag13.xml"/><Relationship Id="rId5" Type="http://schemas.openxmlformats.org/officeDocument/2006/relationships/image" Target="../media/image16.jpe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hyperlink" Target="https://oldspice.com/" TargetMode="External"/><Relationship Id="rId2" Type="http://schemas.openxmlformats.org/officeDocument/2006/relationships/slideLayout" Target="../slideLayouts/slideLayout16.xml"/><Relationship Id="rId1" Type="http://schemas.openxmlformats.org/officeDocument/2006/relationships/tags" Target="../tags/tag14.xml"/><Relationship Id="rId5" Type="http://schemas.openxmlformats.org/officeDocument/2006/relationships/image" Target="../media/image17.jpe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oldspice.com/" TargetMode="External"/><Relationship Id="rId1" Type="http://schemas.openxmlformats.org/officeDocument/2006/relationships/slideLayout" Target="../slideLayouts/slideLayout16.xml"/><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unilever.com/" TargetMode="External"/><Relationship Id="rId1" Type="http://schemas.openxmlformats.org/officeDocument/2006/relationships/slideLayout" Target="../slideLayouts/slideLayout16.xml"/><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ikea.com/" TargetMode="External"/><Relationship Id="rId1" Type="http://schemas.openxmlformats.org/officeDocument/2006/relationships/slideLayout" Target="../slideLayouts/slideLayout16.xml"/><Relationship Id="rId4" Type="http://schemas.openxmlformats.org/officeDocument/2006/relationships/image" Target="../media/image20.jpe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starbucks.com/" TargetMode="External"/><Relationship Id="rId1" Type="http://schemas.openxmlformats.org/officeDocument/2006/relationships/slideLayout" Target="../slideLayouts/slideLayout16.xml"/><Relationship Id="rId4" Type="http://schemas.openxmlformats.org/officeDocument/2006/relationships/image" Target="../media/image21.jpeg"/></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zCXMx7RcZ5I" TargetMode="External"/><Relationship Id="rId1" Type="http://schemas.openxmlformats.org/officeDocument/2006/relationships/slideLayout" Target="../slideLayouts/slideLayout16.xml"/><Relationship Id="rId4" Type="http://schemas.openxmlformats.org/officeDocument/2006/relationships/image" Target="../media/image22.jpeg"/></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mcdonalds.com/" TargetMode="External"/><Relationship Id="rId1" Type="http://schemas.openxmlformats.org/officeDocument/2006/relationships/slideLayout" Target="../slideLayouts/slideLayout16.xml"/><Relationship Id="rId4" Type="http://schemas.openxmlformats.org/officeDocument/2006/relationships/image" Target="../media/image23.jpe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gatorade.com/" TargetMode="External"/><Relationship Id="rId1" Type="http://schemas.openxmlformats.org/officeDocument/2006/relationships/slideLayout" Target="../slideLayouts/slideLayout16.xml"/><Relationship Id="rId4" Type="http://schemas.openxmlformats.org/officeDocument/2006/relationships/image" Target="../media/image24.jpeg"/></Relationships>
</file>

<file path=ppt/slides/_rels/slide29.xml.rels><?xml version="1.0" encoding="UTF-8" standalone="yes"?>
<Relationships xmlns="http://schemas.openxmlformats.org/package/2006/relationships"><Relationship Id="rId3" Type="http://schemas.openxmlformats.org/officeDocument/2006/relationships/hyperlink" Target="https://www.samsung.com/" TargetMode="External"/><Relationship Id="rId2" Type="http://schemas.openxmlformats.org/officeDocument/2006/relationships/slideLayout" Target="../slideLayouts/slideLayout16.xml"/><Relationship Id="rId1" Type="http://schemas.openxmlformats.org/officeDocument/2006/relationships/tags" Target="../tags/tag15.xml"/><Relationship Id="rId5" Type="http://schemas.openxmlformats.org/officeDocument/2006/relationships/image" Target="../media/image25.jpeg"/><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hyperlink" Target="https://www.glossier.com/" TargetMode="External"/><Relationship Id="rId2" Type="http://schemas.openxmlformats.org/officeDocument/2006/relationships/slideLayout" Target="../slideLayouts/slideLayout16.xml"/><Relationship Id="rId1" Type="http://schemas.openxmlformats.org/officeDocument/2006/relationships/tags" Target="../tags/tag16.xml"/><Relationship Id="rId5" Type="http://schemas.openxmlformats.org/officeDocument/2006/relationships/image" Target="../media/image26.png"/><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hyperlink" Target="https://www.allbirds.com/" TargetMode="External"/><Relationship Id="rId2" Type="http://schemas.openxmlformats.org/officeDocument/2006/relationships/slideLayout" Target="../slideLayouts/slideLayout16.xml"/><Relationship Id="rId1" Type="http://schemas.openxmlformats.org/officeDocument/2006/relationships/tags" Target="../tags/tag17.xml"/><Relationship Id="rId5" Type="http://schemas.openxmlformats.org/officeDocument/2006/relationships/image" Target="../media/image27.png"/><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hyperlink" Target="https://www.nike.com/" TargetMode="External"/><Relationship Id="rId2" Type="http://schemas.openxmlformats.org/officeDocument/2006/relationships/slideLayout" Target="../slideLayouts/slideLayout16.xml"/><Relationship Id="rId1" Type="http://schemas.openxmlformats.org/officeDocument/2006/relationships/tags" Target="../tags/tag18.xml"/><Relationship Id="rId5" Type="http://schemas.openxmlformats.org/officeDocument/2006/relationships/image" Target="../media/image28.png"/><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bWr_IeB2dOQ" TargetMode="External"/><Relationship Id="rId2" Type="http://schemas.openxmlformats.org/officeDocument/2006/relationships/slideLayout" Target="../slideLayouts/slideLayout16.xml"/><Relationship Id="rId1" Type="http://schemas.openxmlformats.org/officeDocument/2006/relationships/tags" Target="../tags/tag19.xml"/><Relationship Id="rId5" Type="http://schemas.openxmlformats.org/officeDocument/2006/relationships/image" Target="../media/image29.jpeg"/><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hyperlink" Target="https://www.netflix.com/" TargetMode="External"/><Relationship Id="rId2" Type="http://schemas.openxmlformats.org/officeDocument/2006/relationships/slideLayout" Target="../slideLayouts/slideLayout16.xml"/><Relationship Id="rId1" Type="http://schemas.openxmlformats.org/officeDocument/2006/relationships/tags" Target="../tags/tag20.xml"/><Relationship Id="rId5" Type="http://schemas.openxmlformats.org/officeDocument/2006/relationships/image" Target="../media/image30.jpeg"/><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hyperlink" Target="https://www.airbnb.com/" TargetMode="External"/><Relationship Id="rId2" Type="http://schemas.openxmlformats.org/officeDocument/2006/relationships/slideLayout" Target="../slideLayouts/slideLayout16.xml"/><Relationship Id="rId1" Type="http://schemas.openxmlformats.org/officeDocument/2006/relationships/tags" Target="../tags/tag21.xml"/><Relationship Id="rId5" Type="http://schemas.openxmlformats.org/officeDocument/2006/relationships/image" Target="../media/image31.png"/><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17.xml"/><Relationship Id="rId5" Type="http://schemas.openxmlformats.org/officeDocument/2006/relationships/image" Target="../media/image35.png"/><Relationship Id="rId4" Type="http://schemas.openxmlformats.org/officeDocument/2006/relationships/image" Target="../media/image3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4126241" y="3478036"/>
            <a:ext cx="8537510" cy="1138773"/>
          </a:xfrm>
          <a:prstGeom prst="rect">
            <a:avLst/>
          </a:prstGeom>
          <a:noFill/>
        </p:spPr>
        <p:txBody>
          <a:bodyPr wrap="square" rtlCol="0">
            <a:spAutoFit/>
          </a:bodyPr>
          <a:lstStyle/>
          <a:p>
            <a:pPr algn="ctr"/>
            <a:r>
              <a:rPr lang="ar-SY" sz="3400" b="1" dirty="0">
                <a:latin typeface="Tahoma" panose="020B0604030504040204" pitchFamily="34" charset="0"/>
                <a:ea typeface="Tahoma" panose="020B0604030504040204" pitchFamily="34" charset="0"/>
                <a:cs typeface="Tahoma" panose="020B0604030504040204" pitchFamily="34" charset="0"/>
              </a:rPr>
              <a:t>تنفيذ استراتيجية الاتصال التسويقي المتكامل</a:t>
            </a:r>
            <a:endParaRPr lang="en-US" sz="3400" b="1" dirty="0">
              <a:latin typeface="Tahoma" panose="020B0604030504040204" pitchFamily="34" charset="0"/>
              <a:ea typeface="Tahoma" panose="020B0604030504040204" pitchFamily="34" charset="0"/>
              <a:cs typeface="Tahoma" panose="020B0604030504040204" pitchFamily="34" charset="0"/>
            </a:endParaRPr>
          </a:p>
        </p:txBody>
      </p:sp>
      <p:sp>
        <p:nvSpPr>
          <p:cNvPr id="10" name="Rectangle: Rounded Corners 9"/>
          <p:cNvSpPr/>
          <p:nvPr/>
        </p:nvSpPr>
        <p:spPr>
          <a:xfrm>
            <a:off x="5748017" y="4721332"/>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600" b="1" dirty="0">
                <a:solidFill>
                  <a:schemeClr val="tx1"/>
                </a:solidFill>
                <a:latin typeface="Tahoma" panose="020B0604030504040204" pitchFamily="34" charset="0"/>
                <a:ea typeface="Tahoma" panose="020B0604030504040204" pitchFamily="34" charset="0"/>
                <a:cs typeface="Tahoma" panose="020B0604030504040204" pitchFamily="34" charset="0"/>
              </a:rPr>
              <a:t>المحاضرة السادسة</a:t>
            </a:r>
            <a:endParaRPr lang="en-US" sz="2600" b="1"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11" name="TextBox 10"/>
          <p:cNvSpPr txBox="1"/>
          <p:nvPr/>
        </p:nvSpPr>
        <p:spPr>
          <a:xfrm>
            <a:off x="6400263" y="5197485"/>
            <a:ext cx="1181734" cy="400110"/>
          </a:xfrm>
          <a:prstGeom prst="rect">
            <a:avLst/>
          </a:prstGeom>
          <a:noFill/>
        </p:spPr>
        <p:txBody>
          <a:bodyPr wrap="none" rtlCol="0">
            <a:spAutoFit/>
          </a:bodyPr>
          <a:lstStyle/>
          <a:p>
            <a:r>
              <a:rPr lang="en-US" sz="2000" b="1" dirty="0">
                <a:latin typeface="Times New Roman" panose="02020603050405020304" pitchFamily="18" charset="0"/>
                <a:cs typeface="Times New Roman" panose="02020603050405020304" pitchFamily="18" charset="0"/>
              </a:rPr>
              <a:t>MKT325</a:t>
            </a:r>
            <a:endParaRPr lang="ar-SY" sz="2000" b="1" dirty="0">
              <a:latin typeface="Times New Roman" panose="02020603050405020304" pitchFamily="18" charset="0"/>
              <a:cs typeface="Times New Roman" panose="02020603050405020304" pitchFamily="18" charset="0"/>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Okba Alsabbagh</a:t>
            </a:r>
          </a:p>
        </p:txBody>
      </p:sp>
      <p:sp>
        <p:nvSpPr>
          <p:cNvPr id="13" name="TextBox 12"/>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id="{8F7C9B8C-7226-41EA-9955-577D10B19E73}"/>
              </a:ext>
            </a:extLst>
          </p:cNvPr>
          <p:cNvSpPr txBox="1"/>
          <p:nvPr/>
        </p:nvSpPr>
        <p:spPr>
          <a:xfrm>
            <a:off x="6824027" y="2106761"/>
            <a:ext cx="5779733" cy="1261884"/>
          </a:xfrm>
          <a:prstGeom prst="rect">
            <a:avLst/>
          </a:prstGeom>
          <a:noFill/>
        </p:spPr>
        <p:txBody>
          <a:bodyPr wrap="square" rtlCol="0">
            <a:spAutoFit/>
          </a:bodyPr>
          <a:lstStyle/>
          <a:p>
            <a:pPr algn="ctr"/>
            <a:r>
              <a:rPr lang="ar-SY" sz="3800" b="1" dirty="0">
                <a:solidFill>
                  <a:srgbClr val="00B0F0"/>
                </a:solidFill>
                <a:latin typeface="Tahoma" panose="020B0604030504040204" pitchFamily="34" charset="0"/>
                <a:ea typeface="Tahoma" panose="020B0604030504040204" pitchFamily="34" charset="0"/>
                <a:cs typeface="Tahoma" panose="020B0604030504040204" pitchFamily="34" charset="0"/>
              </a:rPr>
              <a:t>الاتصالات التسويقية المتكاملة</a:t>
            </a:r>
            <a:endParaRPr lang="en-US" sz="38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26377"/>
    </mc:Choice>
    <mc:Fallback xmlns="">
      <p:transition spd="slow" advTm="2637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5294534" y="981870"/>
            <a:ext cx="4923523"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تمهيد</a:t>
            </a:r>
            <a:endPar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670820" y="1361124"/>
            <a:ext cx="8417320" cy="5344476"/>
          </a:xfrm>
          <a:prstGeom prst="rect">
            <a:avLst/>
          </a:prstGeom>
          <a:noFill/>
        </p:spPr>
        <p:txBody>
          <a:bodyPr wrap="square" rtlCol="0">
            <a:spAutoFit/>
          </a:bodyPr>
          <a:lstStyle/>
          <a:p>
            <a:pPr algn="just" rtl="1">
              <a:lnSpc>
                <a:spcPct val="250000"/>
              </a:lnSpc>
            </a:pPr>
            <a:r>
              <a:rPr lang="ar-SY" sz="2000" dirty="0"/>
              <a:t>يُعدّ تنفيذ استراتيجية الاتصال التسويقي المتكامل المرحلة العملية التي تُختبر فيها قدرة المؤسسة على تحويل رؤيتها الاتصالية إلى نتائج ملموسة في السوق. فبعد وضع الأهداف وتحديد الجمهور والرسائل، تبدأ الخطوات التنفيذية التي تترجم التخطيط إلى فعل مؤثر. وتؤكد الأدبيات الحديثة أن التنفيذ الناجح لا يقوم على الإبداع وحده، بل على التنسيق المنهجي بين الموارد البشرية والتقنية والمالية. كما يمثل التنفيذ جوهر التكامل الاتصالي، إذ يربط بين الرسائل والإجراءات والنتائج في إطار واحد منسجم. ومن خلاله يمكن للمؤسسة أن تضمن استمرارية هويتها الاتصالية وثقة جمهورها في آنٍ واحد. إن فهم هذه العملية بدقة يمكّن الطلبة من إدراك الجانب العملي من الاتصال التسويقي الحديث.</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Rounded Rectangle 1">
            <a:extLst>
              <a:ext uri="{FF2B5EF4-FFF2-40B4-BE49-F238E27FC236}">
                <a16:creationId xmlns:a16="http://schemas.microsoft.com/office/drawing/2014/main" id="{0EAE71C3-8631-42C2-8AB3-DE212DC72D1F}"/>
              </a:ext>
            </a:extLst>
          </p:cNvPr>
          <p:cNvSpPr/>
          <p:nvPr/>
        </p:nvSpPr>
        <p:spPr>
          <a:xfrm>
            <a:off x="1386880" y="263240"/>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92831"/>
    </mc:Choice>
    <mc:Fallback xmlns="">
      <p:transition spd="slow" advTm="9283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1000"/>
                                        <p:tgtEl>
                                          <p:spTgt spid="31"/>
                                        </p:tgtEl>
                                      </p:cBhvr>
                                    </p:animEffect>
                                    <p:anim calcmode="lin" valueType="num">
                                      <p:cBhvr>
                                        <p:cTn id="8" dur="1000" fill="hold"/>
                                        <p:tgtEl>
                                          <p:spTgt spid="31"/>
                                        </p:tgtEl>
                                        <p:attrNameLst>
                                          <p:attrName>ppt_x</p:attrName>
                                        </p:attrNameLst>
                                      </p:cBhvr>
                                      <p:tavLst>
                                        <p:tav tm="0">
                                          <p:val>
                                            <p:strVal val="#ppt_x"/>
                                          </p:val>
                                        </p:tav>
                                        <p:tav tm="100000">
                                          <p:val>
                                            <p:strVal val="#ppt_x"/>
                                          </p:val>
                                        </p:tav>
                                      </p:tavLst>
                                    </p:anim>
                                    <p:anim calcmode="lin" valueType="num">
                                      <p:cBhvr>
                                        <p:cTn id="9"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950753" y="736629"/>
            <a:ext cx="4923523"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الأهداف</a:t>
            </a:r>
            <a:endPar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2286" y="1224018"/>
            <a:ext cx="8495854" cy="5267532"/>
          </a:xfrm>
          <a:prstGeom prst="rect">
            <a:avLst/>
          </a:prstGeom>
          <a:noFill/>
        </p:spPr>
        <p:txBody>
          <a:bodyPr wrap="square" rtlCol="0">
            <a:spAutoFit/>
          </a:bodyPr>
          <a:lstStyle/>
          <a:p>
            <a:pPr algn="just" rtl="1">
              <a:lnSpc>
                <a:spcPct val="200000"/>
              </a:lnSpc>
            </a:pPr>
            <a:r>
              <a:rPr lang="ar-SY" sz="2000" dirty="0"/>
              <a:t>بنهاية هذه المحاضرة، سيكون الطالب قادراً على:</a:t>
            </a:r>
          </a:p>
          <a:p>
            <a:pPr marL="342900" indent="-342900" algn="just" rtl="1">
              <a:lnSpc>
                <a:spcPct val="150000"/>
              </a:lnSpc>
              <a:buFont typeface="Arial" panose="020B0604020202020204" pitchFamily="34" charset="0"/>
              <a:buChar char="•"/>
            </a:pPr>
            <a:r>
              <a:rPr lang="ar-SY" sz="2000" dirty="0"/>
              <a:t>تفسير مفهوم تنفيذ استراتيجية الاتصال التسويقي المتكامل ودوره في تحويل الخطط الاتصالية إلى ممارسات عملية مؤثرة في السوق.</a:t>
            </a:r>
          </a:p>
          <a:p>
            <a:pPr marL="342900" indent="-342900" algn="just" rtl="1">
              <a:lnSpc>
                <a:spcPct val="150000"/>
              </a:lnSpc>
              <a:buFont typeface="Arial" panose="020B0604020202020204" pitchFamily="34" charset="0"/>
              <a:buChar char="•"/>
            </a:pPr>
            <a:r>
              <a:rPr lang="ar-SY" sz="2000" dirty="0"/>
              <a:t>تمييز مراحل الانتقال من التخطيط إلى التنفيذ، وفهم العلاقة بين وضوح الأهداف ودقة التطبيق العملي.</a:t>
            </a:r>
          </a:p>
          <a:p>
            <a:pPr marL="342900" indent="-342900" algn="just" rtl="1">
              <a:lnSpc>
                <a:spcPct val="150000"/>
              </a:lnSpc>
              <a:buFont typeface="Arial" panose="020B0604020202020204" pitchFamily="34" charset="0"/>
              <a:buChar char="•"/>
            </a:pPr>
            <a:r>
              <a:rPr lang="ar-SY" sz="2000" dirty="0"/>
              <a:t>تحليل كيفية إدارة الموارد والميزانية بما يضمن تحقيق التكامل الاتصالي وكفاءة استخدام الإمكانات المتاحة.</a:t>
            </a:r>
          </a:p>
          <a:p>
            <a:pPr marL="342900" indent="-342900" algn="just" rtl="1">
              <a:lnSpc>
                <a:spcPct val="150000"/>
              </a:lnSpc>
              <a:buFont typeface="Arial" panose="020B0604020202020204" pitchFamily="34" charset="0"/>
              <a:buChar char="•"/>
            </a:pPr>
            <a:r>
              <a:rPr lang="ar-SY" sz="2000" dirty="0"/>
              <a:t>توضيح أدوار فرق العمل والوكالات الإعلانية في ضمان التنسيق والانضباط أثناء مراحل التنفيذ المختلفة.</a:t>
            </a:r>
          </a:p>
          <a:p>
            <a:pPr marL="342900" indent="-342900" algn="just" rtl="1">
              <a:lnSpc>
                <a:spcPct val="150000"/>
              </a:lnSpc>
              <a:buFont typeface="Arial" panose="020B0604020202020204" pitchFamily="34" charset="0"/>
              <a:buChar char="•"/>
            </a:pPr>
            <a:r>
              <a:rPr lang="ar-SY" sz="2000" dirty="0"/>
              <a:t>تقييم آليات المراقبة والتغذية الراجعة ودورها في تحسين جودة التنفيذ وضبط الانحرافات أثناء سير الحملة الاتصالية.</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Rounded Rectangle 1">
            <a:extLst>
              <a:ext uri="{FF2B5EF4-FFF2-40B4-BE49-F238E27FC236}">
                <a16:creationId xmlns:a16="http://schemas.microsoft.com/office/drawing/2014/main" id="{F23DF24A-0469-4803-998B-B81A41AE71F9}"/>
              </a:ext>
            </a:extLst>
          </p:cNvPr>
          <p:cNvSpPr/>
          <p:nvPr/>
        </p:nvSpPr>
        <p:spPr>
          <a:xfrm>
            <a:off x="1386880" y="278357"/>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spTree>
    <p:custDataLst>
      <p:tags r:id="rId1"/>
    </p:custDataLst>
    <p:extLst>
      <p:ext uri="{BB962C8B-B14F-4D97-AF65-F5344CB8AC3E}">
        <p14:creationId xmlns:p14="http://schemas.microsoft.com/office/powerpoint/2010/main" val="1868502536"/>
      </p:ext>
    </p:extLst>
  </p:cSld>
  <p:clrMapOvr>
    <a:masterClrMapping/>
  </p:clrMapOvr>
  <mc:AlternateContent xmlns:mc="http://schemas.openxmlformats.org/markup-compatibility/2006" xmlns:p14="http://schemas.microsoft.com/office/powerpoint/2010/main">
    <mc:Choice Requires="p14">
      <p:transition spd="slow" p14:dur="2000" advTm="105586"/>
    </mc:Choice>
    <mc:Fallback xmlns="">
      <p:transition spd="slow" advTm="10558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1000"/>
                                        <p:tgtEl>
                                          <p:spTgt spid="31"/>
                                        </p:tgtEl>
                                      </p:cBhvr>
                                    </p:animEffect>
                                    <p:anim calcmode="lin" valueType="num">
                                      <p:cBhvr>
                                        <p:cTn id="8" dur="1000" fill="hold"/>
                                        <p:tgtEl>
                                          <p:spTgt spid="31"/>
                                        </p:tgtEl>
                                        <p:attrNameLst>
                                          <p:attrName>ppt_x</p:attrName>
                                        </p:attrNameLst>
                                      </p:cBhvr>
                                      <p:tavLst>
                                        <p:tav tm="0">
                                          <p:val>
                                            <p:strVal val="#ppt_x"/>
                                          </p:val>
                                        </p:tav>
                                        <p:tav tm="100000">
                                          <p:val>
                                            <p:strVal val="#ppt_x"/>
                                          </p:val>
                                        </p:tav>
                                      </p:tavLst>
                                    </p:anim>
                                    <p:anim calcmode="lin" valueType="num">
                                      <p:cBhvr>
                                        <p:cTn id="9"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7151253" y="961058"/>
            <a:ext cx="2829621" cy="892552"/>
          </a:xfrm>
          <a:prstGeom prst="rect">
            <a:avLst/>
          </a:prstGeom>
          <a:noFill/>
        </p:spPr>
        <p:txBody>
          <a:bodyPr wrap="none" rtlCol="0">
            <a:spAutoFit/>
          </a:bodyPr>
          <a:lstStyle/>
          <a:p>
            <a:pPr algn="ctr" rtl="1"/>
            <a:r>
              <a:rPr lang="ar-SY" sz="2600" b="1" dirty="0">
                <a:solidFill>
                  <a:srgbClr val="00B0F0"/>
                </a:solidFill>
                <a:latin typeface="Alexandria" charset="0"/>
                <a:cs typeface="Alexandria" charset="0"/>
              </a:rPr>
              <a:t>المحور الأول</a:t>
            </a:r>
          </a:p>
          <a:p>
            <a:pPr algn="ctr" rtl="1"/>
            <a:r>
              <a:rPr lang="ar-SY" sz="2600" dirty="0">
                <a:solidFill>
                  <a:srgbClr val="00B0F0"/>
                </a:solidFill>
                <a:latin typeface="Alexandria" charset="0"/>
                <a:cs typeface="Alexandria" charset="0"/>
              </a:rPr>
              <a:t>من التخطيط إلى التنفيذ </a:t>
            </a:r>
            <a:endParaRPr lang="en-US" sz="2600" dirty="0">
              <a:solidFill>
                <a:srgbClr val="00B0F0"/>
              </a:solidFill>
              <a:latin typeface="Alexandria" charset="0"/>
              <a:cs typeface="Alexandria"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1</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2" name="Rounded Rectangle 1">
            <a:extLst>
              <a:ext uri="{FF2B5EF4-FFF2-40B4-BE49-F238E27FC236}">
                <a16:creationId xmlns:a16="http://schemas.microsoft.com/office/drawing/2014/main" id="{B2782454-8FE8-41C1-822F-E6A31F1501E4}"/>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spTree>
    <p:extLst>
      <p:ext uri="{BB962C8B-B14F-4D97-AF65-F5344CB8AC3E}">
        <p14:creationId xmlns:p14="http://schemas.microsoft.com/office/powerpoint/2010/main" val="937949851"/>
      </p:ext>
    </p:extLst>
  </p:cSld>
  <p:clrMapOvr>
    <a:masterClrMapping/>
  </p:clrMapOvr>
  <mc:AlternateContent xmlns:mc="http://schemas.openxmlformats.org/markup-compatibility/2006" xmlns:p14="http://schemas.microsoft.com/office/powerpoint/2010/main">
    <mc:Choice Requires="p14">
      <p:transition spd="slow" p14:dur="2000" advTm="16015"/>
    </mc:Choice>
    <mc:Fallback xmlns="">
      <p:transition spd="slow" advTm="16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615979" y="966945"/>
            <a:ext cx="4955590" cy="5544146"/>
          </a:xfrm>
          <a:prstGeom prst="rect">
            <a:avLst/>
          </a:prstGeom>
        </p:spPr>
        <p:txBody>
          <a:bodyPr wrap="square">
            <a:spAutoFit/>
          </a:bodyPr>
          <a:lstStyle/>
          <a:p>
            <a:pPr algn="just" rtl="1">
              <a:lnSpc>
                <a:spcPct val="200000"/>
              </a:lnSpc>
            </a:pPr>
            <a:r>
              <a:rPr lang="ar-SY" sz="2000" dirty="0"/>
              <a:t>يُعدّ الانتقال من الفكرة إلى التنفيذ خطوة محورية في عملية الاتصال التسويقي المتكامل، إذ تمثل الجسر الذي يربط بين التصور الاستراتيجي والعمل التطبيقي. وتعتمد فاعلية هذه المرحلة على وضوح الأهداف، ودقة تحديد الإجراءات التي تترجم الخطط إلى أنشطة قابلة للقياس. كما أن تحويل الأفكار إلى ممارسات ملموسة يتطلب فهماً عميقاً لرسالة المؤسسة واتساقاً بين الأقسام المعنية بالتنفيذ. إن أي غموض في هذه المرحلة يؤدي إلى ارتباك في توجيه الجهود وفقدان الانسجام الاتصالي. </a:t>
            </a:r>
            <a:endParaRPr lang="en-US" sz="2000" dirty="0"/>
          </a:p>
        </p:txBody>
      </p:sp>
      <p:sp>
        <p:nvSpPr>
          <p:cNvPr id="17" name="TextBox 16"/>
          <p:cNvSpPr txBox="1"/>
          <p:nvPr/>
        </p:nvSpPr>
        <p:spPr>
          <a:xfrm>
            <a:off x="6944248" y="4298015"/>
            <a:ext cx="4113898" cy="892552"/>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 تحليلية</a:t>
            </a:r>
          </a:p>
          <a:p>
            <a:pPr algn="ctr"/>
            <a:r>
              <a:rPr lang="ar-SY" sz="2600" b="1" dirty="0">
                <a:solidFill>
                  <a:srgbClr val="00B0F0"/>
                </a:solidFill>
                <a:latin typeface="Alexandria" charset="0"/>
                <a:cs typeface="Alexandria" charset="0"/>
              </a:rPr>
              <a:t> </a:t>
            </a:r>
            <a:endParaRPr lang="ar-SY" sz="2600" dirty="0">
              <a:solidFill>
                <a:srgbClr val="00B0F0"/>
              </a:solidFill>
              <a:latin typeface="Alexandria" charset="0"/>
              <a:cs typeface="Alexandria" charset="0"/>
            </a:endParaRPr>
          </a:p>
        </p:txBody>
      </p:sp>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sp>
        <p:nvSpPr>
          <p:cNvPr id="11" name="Rectangle 10">
            <a:extLst>
              <a:ext uri="{FF2B5EF4-FFF2-40B4-BE49-F238E27FC236}">
                <a16:creationId xmlns:a16="http://schemas.microsoft.com/office/drawing/2014/main" id="{CBBB857C-AB06-4470-8674-3894C1584E37}"/>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953CD4A5-59B2-4790-851F-77EFAEAE780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5" name="Rounded Rectangle 1">
            <a:extLst>
              <a:ext uri="{FF2B5EF4-FFF2-40B4-BE49-F238E27FC236}">
                <a16:creationId xmlns:a16="http://schemas.microsoft.com/office/drawing/2014/main" id="{1F587BF4-21C1-4004-B054-4773242E2E48}"/>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spTree>
    <p:custDataLst>
      <p:tags r:id="rId1"/>
    </p:custDataLst>
  </p:cSld>
  <p:clrMapOvr>
    <a:masterClrMapping/>
  </p:clrMapOvr>
  <p:transition spd="slow" advTm="80211">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646052" y="1018783"/>
            <a:ext cx="7146096"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وضوح الانتقال من الفكرة إلى العمل</a:t>
            </a:r>
          </a:p>
        </p:txBody>
      </p:sp>
      <p:sp>
        <p:nvSpPr>
          <p:cNvPr id="48" name="TextBox 47"/>
          <p:cNvSpPr txBox="1"/>
          <p:nvPr/>
        </p:nvSpPr>
        <p:spPr>
          <a:xfrm>
            <a:off x="825500" y="1511226"/>
            <a:ext cx="10541000" cy="5344476"/>
          </a:xfrm>
          <a:prstGeom prst="rect">
            <a:avLst/>
          </a:prstGeom>
          <a:noFill/>
        </p:spPr>
        <p:txBody>
          <a:bodyPr wrap="square" rtlCol="0">
            <a:spAutoFit/>
          </a:bodyPr>
          <a:lstStyle/>
          <a:p>
            <a:pPr algn="just" rtl="1">
              <a:lnSpc>
                <a:spcPct val="250000"/>
              </a:lnSpc>
            </a:pPr>
            <a:r>
              <a:rPr lang="ar-SY" sz="2000" dirty="0"/>
              <a:t>تُعد الخطوة الأولى في التنفيذ تحويل الخطط الاتصالية إلى إجراءات عملية قابلة للقياس. من الضروري تحديد أهداف واضحة وجداول زمنية دقيقة لكل نشاط، بحيث يتحول كل جزء من الخطة إلى فعل ملموس يدعم الرسالة الأساسية للعلامة. إن وضوح هذه المرحلة يمنع التداخل والارتباك ويضمن تسلسلاً منطقياً للخطوات التنفيذية. </a:t>
            </a:r>
          </a:p>
          <a:p>
            <a:pPr algn="just" rtl="1">
              <a:lnSpc>
                <a:spcPct val="250000"/>
              </a:lnSpc>
            </a:pPr>
            <a:r>
              <a:rPr lang="ar-SY" sz="2000" b="1" u="sng" dirty="0"/>
              <a:t>مثال:</a:t>
            </a:r>
            <a:r>
              <a:rPr lang="ar-SY" sz="2000" b="1" dirty="0"/>
              <a:t> </a:t>
            </a:r>
            <a:r>
              <a:rPr lang="ar-SY" sz="2000" dirty="0"/>
              <a:t>حملة "</a:t>
            </a:r>
            <a:r>
              <a:rPr lang="en-US" sz="2000" dirty="0"/>
              <a:t> Share a Coke </a:t>
            </a:r>
            <a:r>
              <a:rPr lang="ar-SY" sz="2000" dirty="0"/>
              <a:t>"</a:t>
            </a:r>
            <a:r>
              <a:rPr lang="en-US" sz="2000" dirty="0"/>
              <a:t> </a:t>
            </a:r>
            <a:r>
              <a:rPr lang="ar-SY" sz="2000" dirty="0"/>
              <a:t>لشركة (</a:t>
            </a:r>
            <a:r>
              <a:rPr lang="en-US" sz="2000" dirty="0"/>
              <a:t>Coca Cola</a:t>
            </a:r>
            <a:r>
              <a:rPr lang="ar-SY" sz="2000" dirty="0"/>
              <a:t>) بدأت بخطة ترويجية تستهدف تعزيز التخصيص الشخصي، ثم نُفذت عملياً عبر طباعة الأسماء على الزجاجات لتجسيد الفكرة الاتصالية في سلوك ملموس.</a:t>
            </a:r>
          </a:p>
          <a:p>
            <a:pPr algn="just" rtl="1">
              <a:lnSpc>
                <a:spcPct val="250000"/>
              </a:lnSpc>
            </a:pPr>
            <a:r>
              <a:rPr lang="ar-SY" sz="2000" b="1" dirty="0"/>
              <a:t>رابط موقع الشركة: </a:t>
            </a:r>
            <a:r>
              <a:rPr lang="en-US" sz="2000" dirty="0">
                <a:hlinkClick r:id="rId3"/>
              </a:rPr>
              <a:t>https://www.coca-cola.com/xf/ar</a:t>
            </a:r>
            <a:endParaRPr lang="ar-SY" sz="2000" dirty="0"/>
          </a:p>
          <a:p>
            <a:pPr algn="just" rtl="1">
              <a:lnSpc>
                <a:spcPct val="250000"/>
              </a:lnSpc>
            </a:pPr>
            <a:endParaRPr lang="ar-SY" sz="2000" dirty="0"/>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DA916ACD-FB70-488C-BB5D-55DEE561EA8F}"/>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1026" name="Picture 2" descr="Share a Coke with your Family and Friends">
            <a:extLst>
              <a:ext uri="{FF2B5EF4-FFF2-40B4-BE49-F238E27FC236}">
                <a16:creationId xmlns:a16="http://schemas.microsoft.com/office/drawing/2014/main" id="{BCC38DB0-4D39-46B9-9002-346408A9A8A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1661" y="4419201"/>
            <a:ext cx="2225610" cy="166706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731077922"/>
      </p:ext>
    </p:extLst>
  </p:cSld>
  <p:clrMapOvr>
    <a:masterClrMapping/>
  </p:clrMapOvr>
  <mc:AlternateContent xmlns:mc="http://schemas.openxmlformats.org/markup-compatibility/2006" xmlns:p14="http://schemas.microsoft.com/office/powerpoint/2010/main">
    <mc:Choice Requires="p14">
      <p:transition p14:dur="10" advTm="317644"/>
    </mc:Choice>
    <mc:Fallback xmlns="">
      <p:transition advTm="31764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014466" y="931455"/>
            <a:ext cx="6963398"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الربط بين التخطيط والفهم العملي</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10" name="TextBox 9">
            <a:extLst>
              <a:ext uri="{FF2B5EF4-FFF2-40B4-BE49-F238E27FC236}">
                <a16:creationId xmlns:a16="http://schemas.microsoft.com/office/drawing/2014/main" id="{A07E57B9-7FBA-4667-A3FC-963F2C719219}"/>
              </a:ext>
            </a:extLst>
          </p:cNvPr>
          <p:cNvSpPr txBox="1"/>
          <p:nvPr/>
        </p:nvSpPr>
        <p:spPr>
          <a:xfrm>
            <a:off x="810939" y="1586407"/>
            <a:ext cx="10812719" cy="5883085"/>
          </a:xfrm>
          <a:prstGeom prst="rect">
            <a:avLst/>
          </a:prstGeom>
          <a:noFill/>
        </p:spPr>
        <p:txBody>
          <a:bodyPr wrap="square" rtlCol="0">
            <a:spAutoFit/>
          </a:bodyPr>
          <a:lstStyle/>
          <a:p>
            <a:pPr marL="231775" algn="just" rtl="1">
              <a:lnSpc>
                <a:spcPct val="200000"/>
              </a:lnSpc>
            </a:pPr>
            <a:r>
              <a:rPr lang="ar-SY" sz="2000" dirty="0">
                <a:latin typeface="Times New Roman" panose="02020603050405020304" pitchFamily="18" charset="0"/>
              </a:rPr>
              <a:t>لا تكتمل أي خطة إلا عندما يُفهم مضمونها بعمق من قبل المنفذين، فالتطبيق السطحي غالباً ما يؤدي إلى ضعف التواصل مع الجمهور المستهدف. لذلك من الضروري تدريب الفرق على استيعاب "النية الاتصالية" وراء كل نشاط، لضمان تنفيذ العمل بوعي كامل وبفهم الأثر المرجو، بدلاً من مجرد أداء آلي للمهام. كما أن هذا الفهم العميق يعزز القدرة على اتخاذ قرارات ميدانية سليمة، ويتيح التكيف السريع مع أي تغييرات أو تحديات قد تظهر أثناء التنفيذ.</a:t>
            </a:r>
            <a:endParaRPr lang="en-US" sz="2000" dirty="0">
              <a:latin typeface="Times New Roman" panose="02020603050405020304" pitchFamily="18" charset="0"/>
            </a:endParaRPr>
          </a:p>
          <a:p>
            <a:pPr marL="231775" algn="just" rtl="1">
              <a:lnSpc>
                <a:spcPct val="200000"/>
              </a:lnSpc>
            </a:pPr>
            <a:r>
              <a:rPr lang="ar-SY" sz="2000" b="1" u="sng" dirty="0">
                <a:latin typeface="Times New Roman" panose="02020603050405020304" pitchFamily="18" charset="0"/>
              </a:rPr>
              <a:t>مثال</a:t>
            </a:r>
            <a:r>
              <a:rPr lang="ar-SY" sz="2000" dirty="0">
                <a:latin typeface="Times New Roman" panose="02020603050405020304" pitchFamily="18" charset="0"/>
              </a:rPr>
              <a:t>: عند إطلاق منتج القهوة الفورية من (</a:t>
            </a:r>
            <a:r>
              <a:rPr lang="en-US" sz="2000" dirty="0">
                <a:latin typeface="Times New Roman" panose="02020603050405020304" pitchFamily="18" charset="0"/>
              </a:rPr>
              <a:t>Nestlé</a:t>
            </a:r>
            <a:r>
              <a:rPr lang="ar-SY" sz="2000" dirty="0">
                <a:latin typeface="Times New Roman" panose="02020603050405020304" pitchFamily="18" charset="0"/>
              </a:rPr>
              <a:t>)</a:t>
            </a:r>
            <a:r>
              <a:rPr lang="en-US" sz="2000" dirty="0">
                <a:latin typeface="Times New Roman" panose="02020603050405020304" pitchFamily="18" charset="0"/>
              </a:rPr>
              <a:t>، </a:t>
            </a:r>
            <a:r>
              <a:rPr lang="ar-SY" sz="2000" dirty="0">
                <a:latin typeface="Times New Roman" panose="02020603050405020304" pitchFamily="18" charset="0"/>
              </a:rPr>
              <a:t>تلقّت فرق المبيعات والتسويق تدريباً لفهم </a:t>
            </a:r>
          </a:p>
          <a:p>
            <a:pPr marL="231775" algn="just" rtl="1">
              <a:lnSpc>
                <a:spcPct val="200000"/>
              </a:lnSpc>
            </a:pPr>
            <a:r>
              <a:rPr lang="ar-SY" sz="2000" dirty="0">
                <a:latin typeface="Times New Roman" panose="02020603050405020304" pitchFamily="18" charset="0"/>
              </a:rPr>
              <a:t>قيم الشركة، فساعدهم ذلك على توصيل الرسالة بشكل صادق وواضح للجمهور.</a:t>
            </a:r>
          </a:p>
          <a:p>
            <a:pPr marL="231775" algn="just" rtl="1">
              <a:lnSpc>
                <a:spcPct val="200000"/>
              </a:lnSpc>
            </a:pPr>
            <a:r>
              <a:rPr lang="ar-SY" sz="2000" b="1" dirty="0">
                <a:latin typeface="Times New Roman" panose="02020603050405020304" pitchFamily="18" charset="0"/>
              </a:rPr>
              <a:t>رابط فيديو موقع الشركة: </a:t>
            </a:r>
            <a:r>
              <a:rPr lang="en-US" sz="2000" b="1" dirty="0">
                <a:latin typeface="Times New Roman" panose="02020603050405020304" pitchFamily="18" charset="0"/>
                <a:hlinkClick r:id="rId4"/>
              </a:rPr>
              <a:t>https://www.nestle.com/</a:t>
            </a:r>
            <a:endParaRPr lang="ar-SY" sz="2000" b="1" dirty="0">
              <a:latin typeface="Times New Roman" panose="02020603050405020304" pitchFamily="18" charset="0"/>
            </a:endParaRPr>
          </a:p>
          <a:p>
            <a:pPr marL="231775" algn="just" rtl="1">
              <a:lnSpc>
                <a:spcPct val="200000"/>
              </a:lnSpc>
            </a:pPr>
            <a:endParaRPr lang="ar-SY" sz="2000" b="1" dirty="0">
              <a:latin typeface="Times New Roman" panose="02020603050405020304" pitchFamily="18" charset="0"/>
            </a:endParaRPr>
          </a:p>
          <a:p>
            <a:pPr marL="231775" algn="just" rtl="1">
              <a:lnSpc>
                <a:spcPct val="150000"/>
              </a:lnSpc>
            </a:pPr>
            <a:endParaRPr lang="ar-SY" sz="2000" dirty="0">
              <a:latin typeface="Times New Roman" panose="02020603050405020304" pitchFamily="18" charset="0"/>
            </a:endParaRPr>
          </a:p>
          <a:p>
            <a:pPr marL="231775" algn="just" rtl="1">
              <a:lnSpc>
                <a:spcPct val="150000"/>
              </a:lnSpc>
            </a:pPr>
            <a:endParaRPr lang="ar-SY" sz="2000" dirty="0">
              <a:latin typeface="Times New Roman" panose="02020603050405020304" pitchFamily="18" charset="0"/>
            </a:endParaRPr>
          </a:p>
        </p:txBody>
      </p:sp>
      <p:sp>
        <p:nvSpPr>
          <p:cNvPr id="9" name="Rounded Rectangle 1">
            <a:extLst>
              <a:ext uri="{FF2B5EF4-FFF2-40B4-BE49-F238E27FC236}">
                <a16:creationId xmlns:a16="http://schemas.microsoft.com/office/drawing/2014/main" id="{4CD0D8FC-C37A-4733-8880-08FB1BD1BB10}"/>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1026" name="Picture 2" descr="Products and brands FAQs | Nestlé Global">
            <a:extLst>
              <a:ext uri="{FF2B5EF4-FFF2-40B4-BE49-F238E27FC236}">
                <a16:creationId xmlns:a16="http://schemas.microsoft.com/office/drawing/2014/main" id="{4782B91D-ECB4-4F9A-B8DF-BC09A42639C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2906" y="4091296"/>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505025972"/>
      </p:ext>
    </p:extLst>
  </p:cSld>
  <p:clrMapOvr>
    <a:masterClrMapping/>
  </p:clrMapOvr>
  <mc:AlternateContent xmlns:mc="http://schemas.openxmlformats.org/markup-compatibility/2006" xmlns:p14="http://schemas.microsoft.com/office/powerpoint/2010/main">
    <mc:Choice Requires="p14">
      <p:transition p14:dur="10" advTm="356304"/>
    </mc:Choice>
    <mc:Fallback xmlns="">
      <p:transition advTm="35630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093554" y="931456"/>
            <a:ext cx="6679186"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التنسيق بين الإدارات المتعددة</a:t>
            </a:r>
          </a:p>
        </p:txBody>
      </p:sp>
      <p:sp>
        <p:nvSpPr>
          <p:cNvPr id="48" name="TextBox 47"/>
          <p:cNvSpPr txBox="1"/>
          <p:nvPr/>
        </p:nvSpPr>
        <p:spPr>
          <a:xfrm>
            <a:off x="825500" y="1715849"/>
            <a:ext cx="10541000" cy="4921284"/>
          </a:xfrm>
          <a:prstGeom prst="rect">
            <a:avLst/>
          </a:prstGeom>
          <a:noFill/>
        </p:spPr>
        <p:txBody>
          <a:bodyPr wrap="square" rtlCol="0">
            <a:spAutoFit/>
          </a:bodyPr>
          <a:lstStyle/>
          <a:p>
            <a:pPr algn="just" rtl="1">
              <a:lnSpc>
                <a:spcPct val="200000"/>
              </a:lnSpc>
            </a:pPr>
            <a:r>
              <a:rPr lang="ar-SY" sz="2000" dirty="0" err="1"/>
              <a:t>تيعدّ</a:t>
            </a:r>
            <a:r>
              <a:rPr lang="ar-SY" sz="2000" dirty="0"/>
              <a:t> “التعاون المتقاطع” (</a:t>
            </a:r>
            <a:r>
              <a:rPr lang="en-US" sz="2000" dirty="0"/>
              <a:t>Cross-Functional Collaboration</a:t>
            </a:r>
            <a:r>
              <a:rPr lang="ar-SY" sz="2000" dirty="0"/>
              <a:t>)</a:t>
            </a:r>
            <a:r>
              <a:rPr lang="en-US" sz="2000" dirty="0"/>
              <a:t> </a:t>
            </a:r>
            <a:r>
              <a:rPr lang="ar-SY" sz="2000" dirty="0"/>
              <a:t>عنصراً أساسياً في نجاح أي استراتيجية اتصالية، ويعني تنسيق الجهود بين أقسام التسويق، العلاقات العامة، التمويل، والإنتاج. هذا التناغم يمنع تضارب الرسائل ويعزز الاتساق الاتصالي، الذي يُعتبر جوهر مفهوم التسويق المتكامل. فكل وحدة تنظيمية تعمل كحلقة في سلسلة واحدة يجب أن تتكامل بانسجام تام لضمان وصول الرسالة بشكل متسق وفعّال.</a:t>
            </a:r>
            <a:endParaRPr lang="en-US" sz="2000" dirty="0"/>
          </a:p>
          <a:p>
            <a:pPr algn="just" rtl="1">
              <a:lnSpc>
                <a:spcPct val="200000"/>
              </a:lnSpc>
            </a:pPr>
            <a:r>
              <a:rPr lang="ar-SY" sz="2000" b="1" u="sng" dirty="0"/>
              <a:t>مثال</a:t>
            </a:r>
            <a:r>
              <a:rPr lang="ar-SY" sz="2000" b="1" dirty="0"/>
              <a:t>: </a:t>
            </a:r>
            <a:r>
              <a:rPr lang="ar-SY" sz="2000" dirty="0"/>
              <a:t>عند إطلاق (</a:t>
            </a:r>
            <a:r>
              <a:rPr lang="en-US" sz="2000" dirty="0"/>
              <a:t>Apple</a:t>
            </a:r>
            <a:r>
              <a:rPr lang="ar-SY" sz="2000" dirty="0"/>
              <a:t>) لأحد منتجاتها الجديدة، تعمل فرق التسويق، التصميم، والهندسة معاً بشكل منسق، </a:t>
            </a:r>
          </a:p>
          <a:p>
            <a:pPr algn="just" rtl="1">
              <a:lnSpc>
                <a:spcPct val="200000"/>
              </a:lnSpc>
            </a:pPr>
            <a:r>
              <a:rPr lang="ar-SY" sz="2000" dirty="0"/>
              <a:t>مما يضمن أن جميع الرسائل والمحتوى التسويقي متسق ويعكس رؤية العلامة، ويعزز تجربة العميل الشاملة.</a:t>
            </a:r>
          </a:p>
          <a:p>
            <a:pPr algn="just" rtl="1">
              <a:lnSpc>
                <a:spcPct val="200000"/>
              </a:lnSpc>
            </a:pPr>
            <a:r>
              <a:rPr lang="ar-SY" sz="2000" b="1" dirty="0"/>
              <a:t>رابط موقع الشركة: </a:t>
            </a:r>
            <a:r>
              <a:rPr lang="en-US" sz="2000" b="1" dirty="0">
                <a:hlinkClick r:id="rId3"/>
              </a:rPr>
              <a:t>https://www.apple.com/</a:t>
            </a:r>
            <a:endParaRPr lang="ar-SY" sz="2000" b="1" dirty="0"/>
          </a:p>
          <a:p>
            <a:pPr algn="just" rtl="1">
              <a:lnSpc>
                <a:spcPct val="200000"/>
              </a:lnSpc>
            </a:pPr>
            <a:endParaRPr lang="ar-SY" sz="2000" b="1" dirty="0"/>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CEACCFD2-1625-42C9-BEDD-F1C014B07AD0}"/>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2050" name="Picture 2" descr="Apple introduces dual camera iPhone 11 ...">
            <a:extLst>
              <a:ext uri="{FF2B5EF4-FFF2-40B4-BE49-F238E27FC236}">
                <a16:creationId xmlns:a16="http://schemas.microsoft.com/office/drawing/2014/main" id="{2268C748-8DC7-4137-9B14-981050619F1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7685" y="4011562"/>
            <a:ext cx="1993290" cy="199329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930714878"/>
      </p:ext>
    </p:extLst>
  </p:cSld>
  <p:clrMapOvr>
    <a:masterClrMapping/>
  </p:clrMapOvr>
  <mc:AlternateContent xmlns:mc="http://schemas.openxmlformats.org/markup-compatibility/2006" xmlns:p14="http://schemas.microsoft.com/office/powerpoint/2010/main">
    <mc:Choice Requires="p14">
      <p:transition p14:dur="10" advTm="256568"/>
    </mc:Choice>
    <mc:Fallback xmlns="">
      <p:transition advTm="256568"/>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928974" y="1038134"/>
            <a:ext cx="7425357"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وضوح الأدوار والمسؤوليات</a:t>
            </a:r>
          </a:p>
        </p:txBody>
      </p:sp>
      <p:sp>
        <p:nvSpPr>
          <p:cNvPr id="48" name="TextBox 47"/>
          <p:cNvSpPr txBox="1"/>
          <p:nvPr/>
        </p:nvSpPr>
        <p:spPr>
          <a:xfrm>
            <a:off x="825500" y="1658456"/>
            <a:ext cx="10541000" cy="4930581"/>
          </a:xfrm>
          <a:prstGeom prst="rect">
            <a:avLst/>
          </a:prstGeom>
          <a:noFill/>
        </p:spPr>
        <p:txBody>
          <a:bodyPr wrap="square" rtlCol="0">
            <a:spAutoFit/>
          </a:bodyPr>
          <a:lstStyle/>
          <a:p>
            <a:pPr algn="just" rtl="1">
              <a:lnSpc>
                <a:spcPct val="200000"/>
              </a:lnSpc>
            </a:pPr>
            <a:r>
              <a:rPr lang="ar-SY" sz="2000" dirty="0">
                <a:effectLst/>
                <a:ea typeface="Times New Roman" panose="02020603050405020304" pitchFamily="18" charset="0"/>
              </a:rPr>
              <a:t>لضمان تنفيذ فعّال للخطة، من الضروري تحديد المسؤوليات بدقة باستخدام ما يُعرف بـ "مصفوفة المسؤوليات". تساعد هذه الأداة في توضيح من المسؤول عن كل مهمة، ومتى يجب إنجازها، ولماذا هي مهمة، مما يمنع التداخل والتكرار ويعزز الانضباط التنظيمي. تعتبر المصفوفة العمود الفقري للحوكمة الاتصالية داخل الفرق، كما أنها تسهّل متابعة الأداء وتقييم النتائج بشكل دوري، وتتيح إمكانية تعديل المهام بسرعة عند ظهور أي تحديات أو تغييرات خلال التنفيذ.</a:t>
            </a:r>
          </a:p>
          <a:p>
            <a:pPr algn="just" rtl="1">
              <a:lnSpc>
                <a:spcPct val="200000"/>
              </a:lnSpc>
            </a:pPr>
            <a:r>
              <a:rPr lang="ar-SA" sz="2000" b="1" u="sng" dirty="0">
                <a:effectLst/>
                <a:latin typeface="Times New Roman" panose="02020603050405020304" pitchFamily="18" charset="0"/>
                <a:ea typeface="Times New Roman" panose="02020603050405020304" pitchFamily="18" charset="0"/>
              </a:rPr>
              <a:t>مثال:</a:t>
            </a:r>
            <a:r>
              <a:rPr lang="ar-SA" sz="2000" b="1" dirty="0">
                <a:effectLst/>
                <a:latin typeface="Times New Roman" panose="02020603050405020304" pitchFamily="18" charset="0"/>
                <a:ea typeface="Times New Roman" panose="02020603050405020304" pitchFamily="18" charset="0"/>
              </a:rPr>
              <a:t> </a:t>
            </a:r>
            <a:r>
              <a:rPr lang="ar-SY" sz="2000" dirty="0">
                <a:effectLst/>
                <a:latin typeface="Times New Roman" panose="02020603050405020304" pitchFamily="18" charset="0"/>
                <a:ea typeface="Times New Roman" panose="02020603050405020304" pitchFamily="18" charset="0"/>
              </a:rPr>
              <a:t>في حملة "</a:t>
            </a:r>
            <a:r>
              <a:rPr lang="en-US" sz="2000" dirty="0">
                <a:effectLst/>
                <a:latin typeface="Times New Roman" panose="02020603050405020304" pitchFamily="18" charset="0"/>
                <a:ea typeface="Times New Roman" panose="02020603050405020304" pitchFamily="18" charset="0"/>
              </a:rPr>
              <a:t>Nike Women</a:t>
            </a:r>
            <a:r>
              <a:rPr lang="ar-SY" sz="2000" dirty="0">
                <a:effectLst/>
                <a:latin typeface="Times New Roman" panose="02020603050405020304" pitchFamily="18" charset="0"/>
                <a:ea typeface="Times New Roman" panose="02020603050405020304" pitchFamily="18" charset="0"/>
              </a:rPr>
              <a:t>"</a:t>
            </a:r>
            <a:r>
              <a:rPr lang="en-US" sz="2000" dirty="0">
                <a:effectLst/>
                <a:latin typeface="Times New Roman" panose="02020603050405020304" pitchFamily="18" charset="0"/>
                <a:ea typeface="Times New Roman" panose="02020603050405020304" pitchFamily="18" charset="0"/>
              </a:rPr>
              <a:t>، </a:t>
            </a:r>
            <a:r>
              <a:rPr lang="ar-SY" sz="2000" dirty="0">
                <a:effectLst/>
                <a:latin typeface="Times New Roman" panose="02020603050405020304" pitchFamily="18" charset="0"/>
                <a:ea typeface="Times New Roman" panose="02020603050405020304" pitchFamily="18" charset="0"/>
              </a:rPr>
              <a:t>تم تحديد دور كل جهة بوضوح بين الوكالة الإعلانية </a:t>
            </a:r>
          </a:p>
          <a:p>
            <a:pPr algn="just" rtl="1">
              <a:lnSpc>
                <a:spcPct val="200000"/>
              </a:lnSpc>
            </a:pPr>
            <a:r>
              <a:rPr lang="ar-SY" sz="2000" dirty="0">
                <a:effectLst/>
                <a:latin typeface="Times New Roman" panose="02020603050405020304" pitchFamily="18" charset="0"/>
                <a:ea typeface="Times New Roman" panose="02020603050405020304" pitchFamily="18" charset="0"/>
              </a:rPr>
              <a:t>وفريق التسويق الداخلي، مما أتاح تنفيذاً متناسقاً ومتزامناً.</a:t>
            </a:r>
          </a:p>
          <a:p>
            <a:pPr algn="just" rtl="1">
              <a:lnSpc>
                <a:spcPct val="200000"/>
              </a:lnSpc>
            </a:pPr>
            <a:r>
              <a:rPr lang="ar-SY" sz="2000" b="1" dirty="0">
                <a:latin typeface="Times New Roman" panose="02020603050405020304" pitchFamily="18" charset="0"/>
              </a:rPr>
              <a:t>رابط فيديو ضمن الحملة: </a:t>
            </a:r>
            <a:r>
              <a:rPr lang="en-US" sz="2000" dirty="0">
                <a:latin typeface="Times New Roman" panose="02020603050405020304" pitchFamily="18" charset="0"/>
                <a:hlinkClick r:id="rId3"/>
              </a:rPr>
              <a:t>https://www.youtube.com/watch?v=C_BZQkU5Cds</a:t>
            </a:r>
            <a:endParaRPr lang="ar-SY" sz="2000" dirty="0">
              <a:latin typeface="Times New Roman" panose="02020603050405020304" pitchFamily="18" charset="0"/>
            </a:endParaRPr>
          </a:p>
          <a:p>
            <a:pPr algn="just" rtl="1">
              <a:lnSpc>
                <a:spcPct val="200000"/>
              </a:lnSpc>
            </a:pPr>
            <a:endParaRPr lang="en-US" sz="2000" dirty="0"/>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رابعاً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10" name="Rounded Rectangle 1">
            <a:extLst>
              <a:ext uri="{FF2B5EF4-FFF2-40B4-BE49-F238E27FC236}">
                <a16:creationId xmlns:a16="http://schemas.microsoft.com/office/drawing/2014/main" id="{278C3354-A67C-48F9-B72A-3C3C36DB1AF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3074" name="Picture 2" descr="Nike Logo, symbol, meaning, history ...">
            <a:extLst>
              <a:ext uri="{FF2B5EF4-FFF2-40B4-BE49-F238E27FC236}">
                <a16:creationId xmlns:a16="http://schemas.microsoft.com/office/drawing/2014/main" id="{909C7226-7D53-41C4-82C8-7D48AEE6649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0991" y="4290551"/>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341964862"/>
      </p:ext>
    </p:extLst>
  </p:cSld>
  <p:clrMapOvr>
    <a:masterClrMapping/>
  </p:clrMapOvr>
  <mc:AlternateContent xmlns:mc="http://schemas.openxmlformats.org/markup-compatibility/2006" xmlns:p14="http://schemas.microsoft.com/office/powerpoint/2010/main">
    <mc:Choice Requires="p14">
      <p:transition p14:dur="10" advTm="230058"/>
    </mc:Choice>
    <mc:Fallback xmlns="">
      <p:transition advTm="23005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021227" y="957750"/>
            <a:ext cx="8699616"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أهمية التوقيت والمكان في التنفيذ</a:t>
            </a:r>
          </a:p>
        </p:txBody>
      </p:sp>
      <p:sp>
        <p:nvSpPr>
          <p:cNvPr id="48" name="TextBox 47"/>
          <p:cNvSpPr txBox="1"/>
          <p:nvPr/>
        </p:nvSpPr>
        <p:spPr>
          <a:xfrm>
            <a:off x="825500" y="1610962"/>
            <a:ext cx="10541000" cy="4921284"/>
          </a:xfrm>
          <a:prstGeom prst="rect">
            <a:avLst/>
          </a:prstGeom>
          <a:noFill/>
        </p:spPr>
        <p:txBody>
          <a:bodyPr wrap="square" rtlCol="0">
            <a:spAutoFit/>
          </a:bodyPr>
          <a:lstStyle/>
          <a:p>
            <a:pPr algn="just" rtl="1">
              <a:lnSpc>
                <a:spcPct val="200000"/>
              </a:lnSpc>
            </a:pPr>
            <a:r>
              <a:rPr lang="ar-SA" sz="2000" dirty="0">
                <a:effectLst/>
                <a:ea typeface="Times New Roman" panose="02020603050405020304" pitchFamily="18" charset="0"/>
              </a:rPr>
              <a:t>تؤكد المبادئ الاتصالية أن الرسالة الصحيحة في الوقت الخاطئ قد تفشل تماماً، لذا يجب أن تراعي عملية التنفيذ عنصرَي التوقيت</a:t>
            </a:r>
            <a:r>
              <a:rPr lang="en-US" sz="2000" dirty="0">
                <a:effectLst/>
                <a:ea typeface="Times New Roman" panose="02020603050405020304" pitchFamily="18" charset="0"/>
              </a:rPr>
              <a:t> </a:t>
            </a:r>
            <a:r>
              <a:rPr lang="ar-SA" sz="2000" dirty="0">
                <a:effectLst/>
                <a:ea typeface="Times New Roman" panose="02020603050405020304" pitchFamily="18" charset="0"/>
              </a:rPr>
              <a:t>والمكان بدقة. يُعدّ التوافق الاستراتيجي ضرورياً لضمان أن تصل الرسالة إلى الجمهور المناسب في اللحظة والظرف المناسبين. كما يسهم الاهتمام بالتوقيت والمكان في زيادة فعالية الحملات وتقليل الهدر في الموارد، ويتيح للفرق تعديل الخطة بسرعة لمواكبة أي تغييرات في السوق أو سلوك المستهلكين.</a:t>
            </a:r>
            <a:endParaRPr lang="ar-SY" sz="2000" dirty="0">
              <a:effectLst/>
              <a:ea typeface="Times New Roman" panose="02020603050405020304" pitchFamily="18" charset="0"/>
            </a:endParaRPr>
          </a:p>
          <a:p>
            <a:pPr algn="just" rtl="1">
              <a:lnSpc>
                <a:spcPct val="200000"/>
              </a:lnSpc>
            </a:pPr>
            <a:r>
              <a:rPr lang="ar-SA" sz="2000" b="1" u="sng" dirty="0">
                <a:effectLst/>
                <a:latin typeface="Times New Roman" panose="02020603050405020304" pitchFamily="18" charset="0"/>
                <a:ea typeface="Times New Roman" panose="02020603050405020304" pitchFamily="18" charset="0"/>
              </a:rPr>
              <a:t>مثال:</a:t>
            </a:r>
            <a:r>
              <a:rPr lang="ar-SA" sz="2000" b="1" dirty="0">
                <a:effectLst/>
                <a:latin typeface="Times New Roman" panose="02020603050405020304" pitchFamily="18" charset="0"/>
                <a:ea typeface="Times New Roman" panose="02020603050405020304" pitchFamily="18" charset="0"/>
              </a:rPr>
              <a:t> </a:t>
            </a:r>
            <a:r>
              <a:rPr lang="ar-SA" sz="2000" dirty="0">
                <a:effectLst/>
                <a:ea typeface="Times New Roman" panose="02020603050405020304" pitchFamily="18" charset="0"/>
              </a:rPr>
              <a:t>حملة </a:t>
            </a:r>
            <a:r>
              <a:rPr lang="ar-SY" sz="2000" dirty="0">
                <a:effectLst/>
                <a:ea typeface="Times New Roman" panose="02020603050405020304" pitchFamily="18" charset="0"/>
              </a:rPr>
              <a:t>"</a:t>
            </a:r>
            <a:r>
              <a:rPr lang="en-US" sz="2000" dirty="0">
                <a:effectLst/>
                <a:ea typeface="Times New Roman" panose="02020603050405020304" pitchFamily="18" charset="0"/>
              </a:rPr>
              <a:t>Back to School</a:t>
            </a:r>
            <a:r>
              <a:rPr lang="ar-SY" sz="2000" dirty="0">
                <a:effectLst/>
                <a:ea typeface="Times New Roman" panose="02020603050405020304" pitchFamily="18" charset="0"/>
              </a:rPr>
              <a:t>" </a:t>
            </a:r>
            <a:r>
              <a:rPr lang="ar-SA" sz="2000" dirty="0">
                <a:effectLst/>
                <a:ea typeface="Times New Roman" panose="02020603050405020304" pitchFamily="18" charset="0"/>
              </a:rPr>
              <a:t>من شركة</a:t>
            </a:r>
            <a:r>
              <a:rPr lang="ar-SY" sz="2000" dirty="0">
                <a:effectLst/>
                <a:ea typeface="Times New Roman" panose="02020603050405020304" pitchFamily="18" charset="0"/>
              </a:rPr>
              <a:t> (</a:t>
            </a:r>
            <a:r>
              <a:rPr lang="en-US" sz="2000" dirty="0">
                <a:effectLst/>
                <a:ea typeface="Times New Roman" panose="02020603050405020304" pitchFamily="18" charset="0"/>
              </a:rPr>
              <a:t>Staples</a:t>
            </a:r>
            <a:r>
              <a:rPr lang="ar-SY" sz="2000" dirty="0">
                <a:effectLst/>
                <a:ea typeface="Times New Roman" panose="02020603050405020304" pitchFamily="18" charset="0"/>
              </a:rPr>
              <a:t>)</a:t>
            </a:r>
            <a:r>
              <a:rPr lang="en-US" sz="2000" dirty="0">
                <a:effectLst/>
                <a:ea typeface="Times New Roman" panose="02020603050405020304" pitchFamily="18" charset="0"/>
              </a:rPr>
              <a:t>، </a:t>
            </a:r>
            <a:r>
              <a:rPr lang="ar-SA" sz="2000" dirty="0">
                <a:effectLst/>
                <a:ea typeface="Times New Roman" panose="02020603050405020304" pitchFamily="18" charset="0"/>
              </a:rPr>
              <a:t>المتخصصة في بيع المستلزمات المكتبية </a:t>
            </a:r>
            <a:endParaRPr lang="en-US" sz="2000" dirty="0">
              <a:effectLst/>
              <a:ea typeface="Times New Roman" panose="02020603050405020304" pitchFamily="18" charset="0"/>
            </a:endParaRPr>
          </a:p>
          <a:p>
            <a:pPr algn="just" rtl="1">
              <a:lnSpc>
                <a:spcPct val="200000"/>
              </a:lnSpc>
            </a:pPr>
            <a:r>
              <a:rPr lang="ar-SA" sz="2000" dirty="0">
                <a:effectLst/>
                <a:ea typeface="Times New Roman" panose="02020603050405020304" pitchFamily="18" charset="0"/>
              </a:rPr>
              <a:t>والقرطاسية، نُفذت قبل موسم المدارس مباشرة، مما ضاعف تأثيرها وحقق نتائج تفوق المنافسين.</a:t>
            </a:r>
            <a:endParaRPr lang="ar-SY" sz="2000" dirty="0">
              <a:effectLst/>
              <a:ea typeface="Times New Roman" panose="02020603050405020304" pitchFamily="18" charset="0"/>
            </a:endParaRPr>
          </a:p>
          <a:p>
            <a:pPr algn="just" rtl="1">
              <a:lnSpc>
                <a:spcPct val="200000"/>
              </a:lnSpc>
            </a:pPr>
            <a:r>
              <a:rPr lang="ar-SY" sz="2000" b="1" dirty="0">
                <a:ea typeface="Times New Roman" panose="02020603050405020304" pitchFamily="18" charset="0"/>
              </a:rPr>
              <a:t>رابط موقع الشركة: </a:t>
            </a:r>
            <a:r>
              <a:rPr lang="en-US" sz="2000" b="1" dirty="0">
                <a:ea typeface="Times New Roman" panose="02020603050405020304" pitchFamily="18" charset="0"/>
                <a:hlinkClick r:id="rId3"/>
              </a:rPr>
              <a:t>https://www.staples.com/</a:t>
            </a:r>
            <a:endParaRPr lang="ar-SY" sz="2000" b="1" dirty="0">
              <a:ea typeface="Times New Roman" panose="02020603050405020304" pitchFamily="18" charset="0"/>
            </a:endParaRPr>
          </a:p>
          <a:p>
            <a:pPr algn="just" rtl="1">
              <a:lnSpc>
                <a:spcPct val="200000"/>
              </a:lnSpc>
            </a:pPr>
            <a:endParaRPr lang="ar-SA" sz="2000" b="1" dirty="0">
              <a:effectLst/>
              <a:ea typeface="Times New Roman" panose="02020603050405020304" pitchFamily="18" charset="0"/>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341567" y="639506"/>
            <a:ext cx="1337283"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خامساً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10" name="Rounded Rectangle 1">
            <a:extLst>
              <a:ext uri="{FF2B5EF4-FFF2-40B4-BE49-F238E27FC236}">
                <a16:creationId xmlns:a16="http://schemas.microsoft.com/office/drawing/2014/main" id="{278C3354-A67C-48F9-B72A-3C3C36DB1AF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4098" name="Picture 2" descr="School Prices + Recycling Program ...">
            <a:extLst>
              <a:ext uri="{FF2B5EF4-FFF2-40B4-BE49-F238E27FC236}">
                <a16:creationId xmlns:a16="http://schemas.microsoft.com/office/drawing/2014/main" id="{5162619C-6B3E-4182-96B6-4F8EBEAC50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9640" y="4374603"/>
            <a:ext cx="2857500" cy="16002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276495178"/>
      </p:ext>
    </p:extLst>
  </p:cSld>
  <p:clrMapOvr>
    <a:masterClrMapping/>
  </p:clrMapOvr>
  <mc:AlternateContent xmlns:mc="http://schemas.openxmlformats.org/markup-compatibility/2006" xmlns:p14="http://schemas.microsoft.com/office/powerpoint/2010/main">
    <mc:Choice Requires="p14">
      <p:transition p14:dur="10" advTm="250117"/>
    </mc:Choice>
    <mc:Fallback xmlns="">
      <p:transition advTm="250117"/>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
        <p:nvSpPr>
          <p:cNvPr id="12" name="TextBox 11">
            <a:extLst>
              <a:ext uri="{FF2B5EF4-FFF2-40B4-BE49-F238E27FC236}">
                <a16:creationId xmlns:a16="http://schemas.microsoft.com/office/drawing/2014/main" id="{6E5AF53B-4D48-406E-BB80-0C206D76AEBF}"/>
              </a:ext>
            </a:extLst>
          </p:cNvPr>
          <p:cNvSpPr txBox="1"/>
          <p:nvPr/>
        </p:nvSpPr>
        <p:spPr>
          <a:xfrm>
            <a:off x="7156179" y="966945"/>
            <a:ext cx="2544286" cy="892552"/>
          </a:xfrm>
          <a:prstGeom prst="rect">
            <a:avLst/>
          </a:prstGeom>
          <a:noFill/>
        </p:spPr>
        <p:txBody>
          <a:bodyPr wrap="none" rtlCol="0">
            <a:spAutoFit/>
          </a:bodyPr>
          <a:lstStyle/>
          <a:p>
            <a:pPr algn="ctr" rtl="1"/>
            <a:r>
              <a:rPr lang="ar-SY" sz="2600" b="1" dirty="0">
                <a:solidFill>
                  <a:srgbClr val="00B0F0"/>
                </a:solidFill>
                <a:latin typeface="Alexandria" charset="0"/>
                <a:cs typeface="Alexandria" charset="0"/>
              </a:rPr>
              <a:t>المحور الثاني</a:t>
            </a:r>
          </a:p>
          <a:p>
            <a:pPr algn="ctr" rtl="1"/>
            <a:r>
              <a:rPr lang="ar-SY" sz="2600" dirty="0">
                <a:solidFill>
                  <a:srgbClr val="00B0F0"/>
                </a:solidFill>
                <a:latin typeface="Alexandria" charset="0"/>
                <a:cs typeface="Alexandria" charset="0"/>
              </a:rPr>
              <a:t>إدارة الموارد والموازنة </a:t>
            </a:r>
            <a:endParaRPr lang="en-US" sz="2600" dirty="0">
              <a:solidFill>
                <a:srgbClr val="00B0F0"/>
              </a:solidFill>
              <a:latin typeface="Alexandria" charset="0"/>
              <a:cs typeface="Alexandria" charset="0"/>
            </a:endParaRPr>
          </a:p>
        </p:txBody>
      </p:sp>
      <p:sp>
        <p:nvSpPr>
          <p:cNvPr id="13" name="Rectangle 12">
            <a:extLst>
              <a:ext uri="{FF2B5EF4-FFF2-40B4-BE49-F238E27FC236}">
                <a16:creationId xmlns:a16="http://schemas.microsoft.com/office/drawing/2014/main" id="{EA7DDED4-211F-4BB5-869E-5A26BF1C4819}"/>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21">
            <a:extLst>
              <a:ext uri="{FF2B5EF4-FFF2-40B4-BE49-F238E27FC236}">
                <a16:creationId xmlns:a16="http://schemas.microsoft.com/office/drawing/2014/main" id="{4388F0A8-CC2B-4D11-95AF-D66404557FD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5" name="Rounded Rectangle 1">
            <a:extLst>
              <a:ext uri="{FF2B5EF4-FFF2-40B4-BE49-F238E27FC236}">
                <a16:creationId xmlns:a16="http://schemas.microsoft.com/office/drawing/2014/main" id="{B1A743FC-F8A7-43C1-8A77-D361F12AA882}"/>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spTree>
  </p:cSld>
  <p:clrMapOvr>
    <a:masterClrMapping/>
  </p:clrMapOvr>
  <mc:AlternateContent xmlns:mc="http://schemas.openxmlformats.org/markup-compatibility/2006" xmlns:p14="http://schemas.microsoft.com/office/powerpoint/2010/main">
    <mc:Choice Requires="p14">
      <p:transition spd="slow" p14:dur="2000" advTm="12502"/>
    </mc:Choice>
    <mc:Fallback xmlns="">
      <p:transition spd="slow" advTm="125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428158"/>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515962" y="1162352"/>
            <a:ext cx="5205083" cy="4659289"/>
          </a:xfrm>
          <a:prstGeom prst="rect">
            <a:avLst/>
          </a:prstGeom>
        </p:spPr>
        <p:txBody>
          <a:bodyPr wrap="square">
            <a:spAutoFit/>
          </a:bodyPr>
          <a:lstStyle/>
          <a:p>
            <a:pPr algn="just" rtl="1">
              <a:lnSpc>
                <a:spcPct val="150000"/>
              </a:lnSpc>
            </a:pPr>
            <a:r>
              <a:rPr lang="ar-SY" sz="2000" dirty="0"/>
              <a:t>يركز المحور الثاني على إدارة الموارد والميزانية كعنصر حاسم في نجاح أي خطة اتصالية. فالكفاءة في استخدام الموارد البشرية، المالية، والتقنية تحدد مدى تحقيق الأهداف المرجوة دون هدر أو تجاوز. الميزانية هنا ليست مجرد أرقام، بل أداة استراتيجية توزع الجهد بين الأنشطة والوسائط المختلفة بما يضمن الاتساق والتوازن. تخصيص الكفاءات المناسبة لكل مهمة ومراقبة النفقات أثناء التنفيذ يعززان القدرة على التكيف وتحقيق أعلى أثر ممكن. كما أن قياس العائد على الاستثمار الاتصالي يربط بين الجهد المبذول والنتائج العملية، مما يجعل الإدارة المالية والموارد جزءاً لا يتجزأ من نجاح الاتصال.</a:t>
            </a:r>
            <a:endParaRPr lang="en-US" sz="2000" dirty="0"/>
          </a:p>
        </p:txBody>
      </p:sp>
      <p:sp>
        <p:nvSpPr>
          <p:cNvPr id="17" name="TextBox 16"/>
          <p:cNvSpPr txBox="1"/>
          <p:nvPr/>
        </p:nvSpPr>
        <p:spPr>
          <a:xfrm>
            <a:off x="6944248" y="4298015"/>
            <a:ext cx="4113898" cy="892552"/>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 تحليلية</a:t>
            </a:r>
          </a:p>
          <a:p>
            <a:pPr algn="ctr"/>
            <a:r>
              <a:rPr lang="ar-SY" sz="2600" b="1" dirty="0">
                <a:solidFill>
                  <a:srgbClr val="00B0F0"/>
                </a:solidFill>
                <a:latin typeface="Alexandria" charset="0"/>
                <a:cs typeface="Alexandria" charset="0"/>
              </a:rPr>
              <a:t> </a:t>
            </a:r>
            <a:endParaRPr lang="ar-SY" sz="2600" dirty="0">
              <a:solidFill>
                <a:srgbClr val="00B0F0"/>
              </a:solidFill>
              <a:latin typeface="Alexandria" charset="0"/>
              <a:cs typeface="Alexandria" charset="0"/>
            </a:endParaRPr>
          </a:p>
        </p:txBody>
      </p:sp>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
        <p:nvSpPr>
          <p:cNvPr id="11" name="Rectangle 10">
            <a:extLst>
              <a:ext uri="{FF2B5EF4-FFF2-40B4-BE49-F238E27FC236}">
                <a16:creationId xmlns:a16="http://schemas.microsoft.com/office/drawing/2014/main" id="{5F7170A0-C260-4F4B-9239-F149961D58A0}"/>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CC1CC159-66C5-4D6D-9A67-37CDF17ACE37}"/>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5" name="Rounded Rectangle 1">
            <a:extLst>
              <a:ext uri="{FF2B5EF4-FFF2-40B4-BE49-F238E27FC236}">
                <a16:creationId xmlns:a16="http://schemas.microsoft.com/office/drawing/2014/main" id="{718DB681-4497-40D3-858A-76AD23563042}"/>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spTree>
    <p:custDataLst>
      <p:tags r:id="rId1"/>
    </p:custDataLst>
    <p:extLst>
      <p:ext uri="{BB962C8B-B14F-4D97-AF65-F5344CB8AC3E}">
        <p14:creationId xmlns:p14="http://schemas.microsoft.com/office/powerpoint/2010/main" val="3519566076"/>
      </p:ext>
    </p:extLst>
  </p:cSld>
  <p:clrMapOvr>
    <a:masterClrMapping/>
  </p:clrMapOvr>
  <p:transition spd="slow" advTm="52758">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84598" y="931455"/>
            <a:ext cx="675343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كفاءة استخدام الموارد</a:t>
            </a:r>
          </a:p>
        </p:txBody>
      </p:sp>
      <p:sp>
        <p:nvSpPr>
          <p:cNvPr id="48" name="TextBox 47"/>
          <p:cNvSpPr txBox="1"/>
          <p:nvPr/>
        </p:nvSpPr>
        <p:spPr>
          <a:xfrm>
            <a:off x="890814" y="1568429"/>
            <a:ext cx="10541000" cy="6306278"/>
          </a:xfrm>
          <a:prstGeom prst="rect">
            <a:avLst/>
          </a:prstGeom>
          <a:noFill/>
        </p:spPr>
        <p:txBody>
          <a:bodyPr wrap="square" rtlCol="0">
            <a:spAutoFit/>
          </a:bodyPr>
          <a:lstStyle/>
          <a:p>
            <a:pPr algn="just" rtl="1">
              <a:lnSpc>
                <a:spcPct val="250000"/>
              </a:lnSpc>
            </a:pPr>
            <a:r>
              <a:rPr lang="ar-SY" sz="2000" dirty="0"/>
              <a:t>يعتمد نجاح التنفيذ على الإدارة الفعّالة للموارد الثلاثة الأساسية: البشرية، المالية، والتقنية. تُقاس كفاءة هذه الإدارة من خلال نسبة العائد الاتصالي إلى الكلفة</a:t>
            </a:r>
            <a:r>
              <a:rPr lang="en-US" sz="2000" dirty="0"/>
              <a:t>، </a:t>
            </a:r>
            <a:r>
              <a:rPr lang="ar-SY" sz="2000" dirty="0"/>
              <a:t>فالاستخدام المفرط للموارد دون تحقيق نتائج ملموسة يقلل من فعالية الاتصال ويهدد تحقيق الأهداف. كما أن التخطيط الذكي وتوزيع الموارد بشكل متوازن يضمن تحقيق أقصى أثر ممكن لكل وحدة من الموارد.</a:t>
            </a:r>
          </a:p>
          <a:p>
            <a:pPr algn="just" rtl="1">
              <a:lnSpc>
                <a:spcPct val="250000"/>
              </a:lnSpc>
            </a:pPr>
            <a:r>
              <a:rPr lang="ar-SY" sz="2000" b="1" u="sng" dirty="0"/>
              <a:t>مثال</a:t>
            </a:r>
            <a:r>
              <a:rPr lang="ar-SY" sz="2000" u="sng" dirty="0"/>
              <a:t>:</a:t>
            </a:r>
            <a:r>
              <a:rPr lang="ar-SY" sz="2000" dirty="0"/>
              <a:t>  خصصت شركة (</a:t>
            </a:r>
            <a:r>
              <a:rPr lang="en-US" sz="2000" dirty="0"/>
              <a:t>Dove</a:t>
            </a:r>
            <a:r>
              <a:rPr lang="ar-SY" sz="2000" dirty="0"/>
              <a:t>) ميزانية محددة لحملات التوعية ضمن مبادرة "</a:t>
            </a:r>
            <a:r>
              <a:rPr lang="en-US" sz="2000" dirty="0"/>
              <a:t>Real Beauty</a:t>
            </a:r>
            <a:r>
              <a:rPr lang="ar-SY" sz="2000" dirty="0"/>
              <a:t>"</a:t>
            </a:r>
            <a:r>
              <a:rPr lang="en-US" sz="2000" dirty="0"/>
              <a:t>، </a:t>
            </a:r>
            <a:r>
              <a:rPr lang="ar-SY" sz="2000" dirty="0"/>
              <a:t>مما حافظ </a:t>
            </a:r>
          </a:p>
          <a:p>
            <a:pPr algn="just" rtl="1">
              <a:lnSpc>
                <a:spcPct val="250000"/>
              </a:lnSpc>
            </a:pPr>
            <a:r>
              <a:rPr lang="ar-SY" sz="2000" dirty="0"/>
              <a:t>على الاتساق بين الأهداف الاجتماعية والتجارية دون تجاوز مالي.</a:t>
            </a:r>
          </a:p>
          <a:p>
            <a:pPr algn="just" rtl="1">
              <a:lnSpc>
                <a:spcPct val="200000"/>
              </a:lnSpc>
            </a:pPr>
            <a:r>
              <a:rPr lang="ar-SY" sz="2000" b="1" dirty="0"/>
              <a:t>رابط موقع الشركة: </a:t>
            </a:r>
            <a:r>
              <a:rPr lang="en-US" sz="2000" dirty="0">
                <a:hlinkClick r:id="rId3"/>
              </a:rPr>
              <a:t>https://www.dove.com/</a:t>
            </a:r>
            <a:endParaRPr lang="ar-SY" sz="2000" dirty="0"/>
          </a:p>
          <a:p>
            <a:pPr algn="just" rtl="1">
              <a:lnSpc>
                <a:spcPct val="200000"/>
              </a:lnSpc>
            </a:pPr>
            <a:endParaRPr lang="ar-SY" sz="2000" dirty="0"/>
          </a:p>
          <a:p>
            <a:pPr algn="just" rtl="1">
              <a:lnSpc>
                <a:spcPct val="200000"/>
              </a:lnSpc>
            </a:pPr>
            <a:endParaRPr lang="ar-SY" sz="2000" dirty="0"/>
          </a:p>
          <a:p>
            <a:pPr algn="just" rtl="1">
              <a:lnSpc>
                <a:spcPct val="200000"/>
              </a:lnSpc>
            </a:pPr>
            <a:endParaRPr lang="ar-SY" sz="2000" dirty="0"/>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D455CFE8-C7C3-4011-9D62-562EC22DBF3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5124" name="Picture 4" descr="Dove Real Beauty Campaign">
            <a:extLst>
              <a:ext uri="{FF2B5EF4-FFF2-40B4-BE49-F238E27FC236}">
                <a16:creationId xmlns:a16="http://schemas.microsoft.com/office/drawing/2014/main" id="{65D43729-4619-4C73-BE25-53C35B446F0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0268" y="4564470"/>
            <a:ext cx="3352800" cy="136207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838449911"/>
      </p:ext>
    </p:extLst>
  </p:cSld>
  <p:clrMapOvr>
    <a:masterClrMapping/>
  </p:clrMapOvr>
  <mc:AlternateContent xmlns:mc="http://schemas.openxmlformats.org/markup-compatibility/2006" xmlns:p14="http://schemas.microsoft.com/office/powerpoint/2010/main">
    <mc:Choice Requires="p14">
      <p:transition p14:dur="10" advTm="251162"/>
    </mc:Choice>
    <mc:Fallback xmlns="">
      <p:transition advTm="251162"/>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595179" y="931455"/>
            <a:ext cx="9001641"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الموازنة كأداة استراتيجية</a:t>
            </a:r>
          </a:p>
        </p:txBody>
      </p:sp>
      <p:sp>
        <p:nvSpPr>
          <p:cNvPr id="48" name="TextBox 47"/>
          <p:cNvSpPr txBox="1"/>
          <p:nvPr/>
        </p:nvSpPr>
        <p:spPr>
          <a:xfrm>
            <a:off x="825500" y="1711669"/>
            <a:ext cx="10541000" cy="4921284"/>
          </a:xfrm>
          <a:prstGeom prst="rect">
            <a:avLst/>
          </a:prstGeom>
          <a:noFill/>
        </p:spPr>
        <p:txBody>
          <a:bodyPr wrap="square" rtlCol="0">
            <a:spAutoFit/>
          </a:bodyPr>
          <a:lstStyle/>
          <a:p>
            <a:pPr algn="just" rtl="1">
              <a:lnSpc>
                <a:spcPct val="200000"/>
              </a:lnSpc>
            </a:pPr>
            <a:r>
              <a:rPr lang="ar-SY" sz="2000" dirty="0"/>
              <a:t>تُعد الموازنة أكثر من مجرد أرقام مالية، فهي وثيقة استراتيجية تحدد أولويات الأنشطة الاتصالية وتوجه توزيع الموارد بفعالية. تُستخدم لتوزيع الجهد بين الوسائط المختلفة وضمان التوازن بين الإعلان، العلاقات العامة، والتسويق الرقمي. كما أن التخطيط المالي المدروس يتيح القدرة على تقييم العائد من كل قناة بشكل مستمر، ويمنح الفرق المرونة لإعادة توجيه الموارد عند الحاجة لتعظيم الأثر وتحقيق الأهداف الاستراتيجية.</a:t>
            </a:r>
          </a:p>
          <a:p>
            <a:pPr algn="just" rtl="1">
              <a:lnSpc>
                <a:spcPct val="200000"/>
              </a:lnSpc>
            </a:pPr>
            <a:r>
              <a:rPr lang="ar-SY" sz="2000" b="1" u="sng" dirty="0"/>
              <a:t>مثال</a:t>
            </a:r>
            <a:r>
              <a:rPr lang="ar-SY" sz="2000" dirty="0"/>
              <a:t>: في حملة "</a:t>
            </a:r>
            <a:r>
              <a:rPr lang="en-US" sz="2000" dirty="0"/>
              <a:t>Gatorade Dunk</a:t>
            </a:r>
            <a:r>
              <a:rPr lang="ar-SY" sz="2000" dirty="0"/>
              <a:t>" لشركة (</a:t>
            </a:r>
            <a:r>
              <a:rPr lang="en-US" sz="2000" dirty="0"/>
              <a:t>Gatorade</a:t>
            </a:r>
            <a:r>
              <a:rPr lang="ar-SY" sz="2000" dirty="0"/>
              <a:t>) المتخصصة في المشروبات الرياضية، تم توزيع</a:t>
            </a:r>
          </a:p>
          <a:p>
            <a:pPr algn="just" rtl="1">
              <a:lnSpc>
                <a:spcPct val="200000"/>
              </a:lnSpc>
            </a:pPr>
            <a:r>
              <a:rPr lang="ar-SY" sz="2000" dirty="0"/>
              <a:t> الإنفاق بين التلفزيون ووسائل التواصل الاجتماعي بنسب مدروسة، مما أدى إلى تحقيق تفاعل أعلى من المتوقع </a:t>
            </a:r>
          </a:p>
          <a:p>
            <a:pPr algn="just" rtl="1">
              <a:lnSpc>
                <a:spcPct val="200000"/>
              </a:lnSpc>
            </a:pPr>
            <a:r>
              <a:rPr lang="ar-SY" sz="2000" b="1" dirty="0"/>
              <a:t>رابط موقع الشركة: </a:t>
            </a:r>
            <a:r>
              <a:rPr lang="en-US" sz="2000" b="1" dirty="0">
                <a:hlinkClick r:id="rId3"/>
              </a:rPr>
              <a:t>https://www.gatorade.com/</a:t>
            </a:r>
            <a:endParaRPr lang="en-US" sz="2000" b="1" dirty="0"/>
          </a:p>
          <a:p>
            <a:pPr algn="just" rtl="1">
              <a:lnSpc>
                <a:spcPct val="200000"/>
              </a:lnSpc>
            </a:pPr>
            <a:endParaRPr lang="ar-SY" sz="2000" b="1" dirty="0"/>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D335E47C-4151-4464-A1B6-D3F32E2C3C6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6146" name="Picture 2" descr="Orange Dunk Hydration Cooler (9 Gal ...">
            <a:extLst>
              <a:ext uri="{FF2B5EF4-FFF2-40B4-BE49-F238E27FC236}">
                <a16:creationId xmlns:a16="http://schemas.microsoft.com/office/drawing/2014/main" id="{83E07466-149B-41D2-9AF6-E41069161C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7916" y="3429000"/>
            <a:ext cx="1914525" cy="239077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58064325"/>
      </p:ext>
    </p:extLst>
  </p:cSld>
  <p:clrMapOvr>
    <a:masterClrMapping/>
  </p:clrMapOvr>
  <mc:AlternateContent xmlns:mc="http://schemas.openxmlformats.org/markup-compatibility/2006" xmlns:p14="http://schemas.microsoft.com/office/powerpoint/2010/main">
    <mc:Choice Requires="p14">
      <p:transition p14:dur="10" advTm="295080"/>
    </mc:Choice>
    <mc:Fallback xmlns="">
      <p:transition advTm="29508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279798" y="961658"/>
            <a:ext cx="9452958"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تخصيص الموارد البشرية</a:t>
            </a:r>
          </a:p>
        </p:txBody>
      </p:sp>
      <p:sp>
        <p:nvSpPr>
          <p:cNvPr id="48" name="TextBox 47"/>
          <p:cNvSpPr txBox="1"/>
          <p:nvPr/>
        </p:nvSpPr>
        <p:spPr>
          <a:xfrm>
            <a:off x="858386" y="1607054"/>
            <a:ext cx="10812720" cy="5076839"/>
          </a:xfrm>
          <a:prstGeom prst="rect">
            <a:avLst/>
          </a:prstGeom>
          <a:noFill/>
        </p:spPr>
        <p:txBody>
          <a:bodyPr wrap="square" rtlCol="0">
            <a:spAutoFit/>
          </a:bodyPr>
          <a:lstStyle/>
          <a:p>
            <a:pPr marL="231775" algn="just" rtl="1">
              <a:lnSpc>
                <a:spcPct val="250000"/>
              </a:lnSpc>
            </a:pPr>
            <a:r>
              <a:rPr lang="ar-SY" sz="2000" dirty="0">
                <a:latin typeface="Times New Roman" panose="02020603050405020304" pitchFamily="18" charset="0"/>
              </a:rPr>
              <a:t>عد توجيه الكفاءات المناسبة إلى المهام الملائمة من أهم عوامل نجاح التنفيذ الاتصالي. فاختيار الأفراد الذين يمتلكون المهارات الاتصالية، والقدرة على التعاون والعمل الجماعي، يضمن تنفيذاً أكثر دقة وكفاءة. الإدارة الذكية للموارد البشرية تسهم في تقليل الهدر وزيادة جودة الأداء، كما تعزز روح الالتزام والمسؤولية داخل الفريق. </a:t>
            </a:r>
            <a:endParaRPr lang="en-US" sz="2000" dirty="0">
              <a:latin typeface="Times New Roman" panose="02020603050405020304" pitchFamily="18" charset="0"/>
            </a:endParaRPr>
          </a:p>
          <a:p>
            <a:pPr marL="231775" algn="just" rtl="1">
              <a:lnSpc>
                <a:spcPct val="250000"/>
              </a:lnSpc>
            </a:pPr>
            <a:r>
              <a:rPr lang="ar-SY" sz="2000" b="1" u="sng" dirty="0">
                <a:latin typeface="Times New Roman" panose="02020603050405020304" pitchFamily="18" charset="0"/>
              </a:rPr>
              <a:t>مثال:</a:t>
            </a:r>
            <a:r>
              <a:rPr lang="ar-SY" sz="2000" b="1" dirty="0">
                <a:latin typeface="Times New Roman" panose="02020603050405020304" pitchFamily="18" charset="0"/>
              </a:rPr>
              <a:t> </a:t>
            </a:r>
            <a:r>
              <a:rPr lang="ar-SY" sz="2000" dirty="0">
                <a:latin typeface="Times New Roman" panose="02020603050405020304" pitchFamily="18" charset="0"/>
              </a:rPr>
              <a:t>في حملة "</a:t>
            </a:r>
            <a:r>
              <a:rPr lang="en-US" sz="2000" dirty="0">
                <a:latin typeface="Times New Roman" panose="02020603050405020304" pitchFamily="18" charset="0"/>
              </a:rPr>
              <a:t>IKEA Mobile Catalog</a:t>
            </a:r>
            <a:r>
              <a:rPr lang="ar-SY" sz="2000" dirty="0">
                <a:latin typeface="Times New Roman" panose="02020603050405020304" pitchFamily="18" charset="0"/>
              </a:rPr>
              <a:t>" لشركة (</a:t>
            </a:r>
            <a:r>
              <a:rPr lang="en-US" sz="2000" dirty="0">
                <a:latin typeface="Times New Roman" panose="02020603050405020304" pitchFamily="18" charset="0"/>
              </a:rPr>
              <a:t>IKEA</a:t>
            </a:r>
            <a:r>
              <a:rPr lang="ar-SY" sz="2000" dirty="0">
                <a:latin typeface="Times New Roman" panose="02020603050405020304" pitchFamily="18" charset="0"/>
              </a:rPr>
              <a:t>) المتخصصة في الأثاث،</a:t>
            </a:r>
          </a:p>
          <a:p>
            <a:pPr marL="231775" algn="just" rtl="1">
              <a:lnSpc>
                <a:spcPct val="250000"/>
              </a:lnSpc>
            </a:pPr>
            <a:r>
              <a:rPr lang="ar-SY" sz="2000" dirty="0">
                <a:latin typeface="Times New Roman" panose="02020603050405020304" pitchFamily="18" charset="0"/>
              </a:rPr>
              <a:t> تم تشكيل فرق صغيرة متعددة المهارات ضمّت المبرمجين والمصممين والمسوقين، مما ساعد على تحقيق تنفيذ رقمي متكامل.</a:t>
            </a:r>
          </a:p>
          <a:p>
            <a:pPr marL="231775" algn="just" rtl="1">
              <a:lnSpc>
                <a:spcPct val="200000"/>
              </a:lnSpc>
            </a:pPr>
            <a:r>
              <a:rPr lang="ar-SY" sz="2000" b="1" dirty="0">
                <a:latin typeface="Times New Roman" panose="02020603050405020304" pitchFamily="18" charset="0"/>
              </a:rPr>
              <a:t>يمكن مشاهدة الفيديو الذي يوضح ذلك: </a:t>
            </a:r>
            <a:r>
              <a:rPr lang="en-US" sz="2000" dirty="0">
                <a:latin typeface="Times New Roman" panose="02020603050405020304" pitchFamily="18" charset="0"/>
                <a:hlinkClick r:id="rId3"/>
              </a:rPr>
              <a:t>https://www.youtube.com/watch?v=UudV1VdFtuQ</a:t>
            </a:r>
            <a:endParaRPr lang="ar-SY" sz="2000" dirty="0">
              <a:latin typeface="Times New Roman" panose="02020603050405020304" pitchFamily="18" charset="0"/>
            </a:endParaRPr>
          </a:p>
          <a:p>
            <a:pPr marL="231775" algn="just" rtl="1">
              <a:lnSpc>
                <a:spcPct val="200000"/>
              </a:lnSpc>
            </a:pPr>
            <a:endParaRPr lang="en-US" sz="2000" dirty="0">
              <a:latin typeface="Times New Roman" panose="02020603050405020304" pitchFamily="18" charset="0"/>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26347C67-38AE-4F67-A0CA-66FA8690712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1026" name="Picture 2" descr="IKEA catalog uses augmented reality to ...">
            <a:extLst>
              <a:ext uri="{FF2B5EF4-FFF2-40B4-BE49-F238E27FC236}">
                <a16:creationId xmlns:a16="http://schemas.microsoft.com/office/drawing/2014/main" id="{1249C12D-7CCD-418A-9FEF-531A5338116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3478" y="3286526"/>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770092334"/>
      </p:ext>
    </p:extLst>
  </p:cSld>
  <p:clrMapOvr>
    <a:masterClrMapping/>
  </p:clrMapOvr>
  <mc:AlternateContent xmlns:mc="http://schemas.openxmlformats.org/markup-compatibility/2006" xmlns:p14="http://schemas.microsoft.com/office/powerpoint/2010/main">
    <mc:Choice Requires="p14">
      <p:transition p14:dur="10" advTm="287069"/>
    </mc:Choice>
    <mc:Fallback xmlns="">
      <p:transition advTm="287069"/>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984619" y="931455"/>
            <a:ext cx="9846801"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التحكم في النفقات أثناء التنفيذ</a:t>
            </a:r>
          </a:p>
        </p:txBody>
      </p:sp>
      <p:sp>
        <p:nvSpPr>
          <p:cNvPr id="48" name="TextBox 47"/>
          <p:cNvSpPr txBox="1"/>
          <p:nvPr/>
        </p:nvSpPr>
        <p:spPr>
          <a:xfrm>
            <a:off x="830393" y="1545511"/>
            <a:ext cx="10812720" cy="5076839"/>
          </a:xfrm>
          <a:prstGeom prst="rect">
            <a:avLst/>
          </a:prstGeom>
          <a:noFill/>
        </p:spPr>
        <p:txBody>
          <a:bodyPr wrap="square" rtlCol="0">
            <a:spAutoFit/>
          </a:bodyPr>
          <a:lstStyle/>
          <a:p>
            <a:pPr marL="231775" algn="just" rtl="1">
              <a:lnSpc>
                <a:spcPct val="250000"/>
              </a:lnSpc>
            </a:pPr>
            <a:r>
              <a:rPr lang="ar-SY" sz="2000" dirty="0"/>
              <a:t>تُعد المراقبة المالية المستمرة</a:t>
            </a:r>
            <a:r>
              <a:rPr lang="en-US" sz="2000" dirty="0"/>
              <a:t> </a:t>
            </a:r>
            <a:r>
              <a:rPr lang="ar-SY" sz="2000" dirty="0"/>
              <a:t>عنصراً أساسياً في ضمان سير التنفيذ وفق الخطة المعتمدة. إذ تتيح متابعة الإنفاق الفعلي مقارنة بالموازنة المقررة، مما يساعد على كشف أي انحرافات مبكراً وتجنب المفاجآت غير المتوقعة. كما تسهم هذه المراقبة في تعزيز الشفافية وتحسين كفاءة استخدام الموارد، وتوفر قاعدة بيانات دقيقة لاتخاذ قرارات تصحيحية سريعة تحافظ على جودة التنفيذ.</a:t>
            </a:r>
          </a:p>
          <a:p>
            <a:pPr marL="231775" algn="just" rtl="1">
              <a:lnSpc>
                <a:spcPct val="250000"/>
              </a:lnSpc>
            </a:pPr>
            <a:r>
              <a:rPr lang="ar-SY" sz="2000" b="1" u="sng" dirty="0">
                <a:latin typeface="Times New Roman" panose="02020603050405020304" pitchFamily="18" charset="0"/>
              </a:rPr>
              <a:t>مثال:</a:t>
            </a:r>
            <a:r>
              <a:rPr lang="ar-SY" sz="2000" dirty="0">
                <a:latin typeface="Times New Roman" panose="02020603050405020304" pitchFamily="18" charset="0"/>
              </a:rPr>
              <a:t> في حملة "</a:t>
            </a:r>
            <a:r>
              <a:rPr lang="en-US" sz="2000" dirty="0">
                <a:latin typeface="Times New Roman" panose="02020603050405020304" pitchFamily="18" charset="0"/>
              </a:rPr>
              <a:t>Pepsi Refresh Project</a:t>
            </a:r>
            <a:r>
              <a:rPr lang="ar-SY" sz="2000" dirty="0">
                <a:latin typeface="Times New Roman" panose="02020603050405020304" pitchFamily="18" charset="0"/>
              </a:rPr>
              <a:t>"</a:t>
            </a:r>
            <a:r>
              <a:rPr lang="en-US" sz="2000" dirty="0">
                <a:latin typeface="Times New Roman" panose="02020603050405020304" pitchFamily="18" charset="0"/>
              </a:rPr>
              <a:t>، </a:t>
            </a:r>
            <a:r>
              <a:rPr lang="ar-SY" sz="2000" dirty="0">
                <a:latin typeface="Times New Roman" panose="02020603050405020304" pitchFamily="18" charset="0"/>
              </a:rPr>
              <a:t>تم ربط كل نشاط إعلاني بميزانية رقمية محددة مسبقاً، </a:t>
            </a:r>
          </a:p>
          <a:p>
            <a:pPr marL="231775" algn="just" rtl="1">
              <a:lnSpc>
                <a:spcPct val="250000"/>
              </a:lnSpc>
            </a:pPr>
            <a:r>
              <a:rPr lang="ar-SY" sz="2000" dirty="0">
                <a:latin typeface="Times New Roman" panose="02020603050405020304" pitchFamily="18" charset="0"/>
              </a:rPr>
              <a:t>مما مكّن من ضبط الإنفاق دون التأثير على الجودة.</a:t>
            </a:r>
          </a:p>
          <a:p>
            <a:pPr marL="231775" algn="just" rtl="1">
              <a:lnSpc>
                <a:spcPct val="200000"/>
              </a:lnSpc>
            </a:pPr>
            <a:r>
              <a:rPr lang="ar-SY" sz="2000" b="1" dirty="0">
                <a:latin typeface="Times New Roman" panose="02020603050405020304" pitchFamily="18" charset="0"/>
              </a:rPr>
              <a:t>رابط موقع الشركة: </a:t>
            </a:r>
            <a:r>
              <a:rPr lang="en-US" sz="2000" b="1" dirty="0">
                <a:latin typeface="Times New Roman" panose="02020603050405020304" pitchFamily="18" charset="0"/>
                <a:hlinkClick r:id="rId3"/>
              </a:rPr>
              <a:t>https://www.pepsi.com/</a:t>
            </a:r>
            <a:endParaRPr lang="ar-SY" sz="2000" b="1" dirty="0">
              <a:latin typeface="Times New Roman" panose="02020603050405020304" pitchFamily="18" charset="0"/>
            </a:endParaRPr>
          </a:p>
          <a:p>
            <a:pPr marL="231775" algn="just" rtl="1">
              <a:lnSpc>
                <a:spcPct val="200000"/>
              </a:lnSpc>
            </a:pPr>
            <a:endParaRPr lang="en-US" sz="2000" dirty="0">
              <a:latin typeface="Times New Roman" panose="02020603050405020304" pitchFamily="18" charset="0"/>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رابعاً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66E80E7D-F502-4BF8-B29E-2C5FDF8E39C9}"/>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2050" name="Picture 2" descr="Pepsi Refresh Project comes to Sweden ...">
            <a:extLst>
              <a:ext uri="{FF2B5EF4-FFF2-40B4-BE49-F238E27FC236}">
                <a16:creationId xmlns:a16="http://schemas.microsoft.com/office/drawing/2014/main" id="{B8D5B348-6B10-47AE-8ECF-96573B17E4B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9640" y="4447961"/>
            <a:ext cx="2790825" cy="16383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717587562"/>
      </p:ext>
    </p:extLst>
  </p:cSld>
  <p:clrMapOvr>
    <a:masterClrMapping/>
  </p:clrMapOvr>
  <mc:AlternateContent xmlns:mc="http://schemas.openxmlformats.org/markup-compatibility/2006" xmlns:p14="http://schemas.microsoft.com/office/powerpoint/2010/main">
    <mc:Choice Requires="p14">
      <p:transition p14:dur="10" advTm="207005"/>
    </mc:Choice>
    <mc:Fallback xmlns="">
      <p:transition advTm="207005"/>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800877" y="931455"/>
            <a:ext cx="7557123"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مبدأ العائد على الاستثمار الاتصالي</a:t>
            </a:r>
          </a:p>
        </p:txBody>
      </p:sp>
      <p:sp>
        <p:nvSpPr>
          <p:cNvPr id="48" name="TextBox 47"/>
          <p:cNvSpPr txBox="1"/>
          <p:nvPr/>
        </p:nvSpPr>
        <p:spPr>
          <a:xfrm>
            <a:off x="739518" y="1637255"/>
            <a:ext cx="10812720" cy="4921284"/>
          </a:xfrm>
          <a:prstGeom prst="rect">
            <a:avLst/>
          </a:prstGeom>
          <a:noFill/>
        </p:spPr>
        <p:txBody>
          <a:bodyPr wrap="square" rtlCol="0">
            <a:spAutoFit/>
          </a:bodyPr>
          <a:lstStyle/>
          <a:p>
            <a:pPr marL="231775" algn="just" rtl="1">
              <a:lnSpc>
                <a:spcPct val="200000"/>
              </a:lnSpc>
            </a:pPr>
            <a:r>
              <a:rPr lang="ar-SY" sz="2000" dirty="0">
                <a:latin typeface="Times New Roman" panose="02020603050405020304" pitchFamily="18" charset="0"/>
              </a:rPr>
              <a:t>يُعد قياس “العائد على الاتصال من المؤشرات الحيوية لتقييم فعالية الجهود الاتصالية. فهو يقيس أثر الرسائل الموجهة على سلوك المستهلكين مقارنة بالكلفة التي تم إنفاقها لتحقيق هذا الأثر. يربط هذا المفهوم بين النشاط الاتصالي والأداء التجاري للمؤسسة، مما يساعد في تحديد مدى مساهمة الاتصال في تحقيق الأرباح والنمو. كما يتيح هذا المقياس للإدارة اتخاذ قرارات مبنية على بيانات حقيقية، وتوجيه الموارد نحو القنوات والأنشطة الأكثر تأثيراً في سلوك الجمهور المستهدف.</a:t>
            </a:r>
          </a:p>
          <a:p>
            <a:pPr marL="231775" algn="just" rtl="1">
              <a:lnSpc>
                <a:spcPct val="200000"/>
              </a:lnSpc>
            </a:pPr>
            <a:r>
              <a:rPr lang="ar-SY" sz="2000" b="1" u="sng" dirty="0">
                <a:latin typeface="Times New Roman" panose="02020603050405020304" pitchFamily="18" charset="0"/>
              </a:rPr>
              <a:t>مثال:</a:t>
            </a:r>
            <a:r>
              <a:rPr lang="ar-SY" sz="2000" b="1" dirty="0">
                <a:latin typeface="Times New Roman" panose="02020603050405020304" pitchFamily="18" charset="0"/>
              </a:rPr>
              <a:t> </a:t>
            </a:r>
            <a:r>
              <a:rPr lang="ar-SY" sz="2000" dirty="0">
                <a:latin typeface="Times New Roman" panose="02020603050405020304" pitchFamily="18" charset="0"/>
              </a:rPr>
              <a:t>:في حملة "</a:t>
            </a:r>
            <a:r>
              <a:rPr lang="en-US" sz="2000" dirty="0">
                <a:latin typeface="Times New Roman" panose="02020603050405020304" pitchFamily="18" charset="0"/>
              </a:rPr>
              <a:t>The Man Your Man Could Smell Like</a:t>
            </a:r>
            <a:r>
              <a:rPr lang="ar-SY" sz="2000" dirty="0">
                <a:latin typeface="Times New Roman" panose="02020603050405020304" pitchFamily="18" charset="0"/>
              </a:rPr>
              <a:t>" لشركة (</a:t>
            </a:r>
            <a:r>
              <a:rPr lang="en-US" sz="2000" dirty="0">
                <a:latin typeface="Times New Roman" panose="02020603050405020304" pitchFamily="18" charset="0"/>
              </a:rPr>
              <a:t>Old Spice</a:t>
            </a:r>
            <a:r>
              <a:rPr lang="ar-SY" sz="2000" dirty="0">
                <a:latin typeface="Times New Roman" panose="02020603050405020304" pitchFamily="18" charset="0"/>
              </a:rPr>
              <a:t>) المتخصصة في </a:t>
            </a:r>
          </a:p>
          <a:p>
            <a:pPr marL="231775" algn="just" rtl="1">
              <a:lnSpc>
                <a:spcPct val="200000"/>
              </a:lnSpc>
            </a:pPr>
            <a:r>
              <a:rPr lang="ar-SY" sz="2000" dirty="0">
                <a:latin typeface="Times New Roman" panose="02020603050405020304" pitchFamily="18" charset="0"/>
              </a:rPr>
              <a:t>منتجات العناية الرجالية، أدى الأسلوب الإبداعي إلى رفع المبيعات، ما برهن أن العائد الاتصالي قد يتجاوز حجم الإنفاق الإعلاني.</a:t>
            </a:r>
          </a:p>
          <a:p>
            <a:pPr marL="231775" algn="just" rtl="1">
              <a:lnSpc>
                <a:spcPct val="200000"/>
              </a:lnSpc>
            </a:pPr>
            <a:r>
              <a:rPr lang="ar-SY" sz="2000" b="1" dirty="0">
                <a:latin typeface="Times New Roman" panose="02020603050405020304" pitchFamily="18" charset="0"/>
              </a:rPr>
              <a:t>رابط موقع الشركة: </a:t>
            </a:r>
            <a:r>
              <a:rPr lang="en-US" sz="2000" b="1" dirty="0">
                <a:latin typeface="Times New Roman" panose="02020603050405020304" pitchFamily="18" charset="0"/>
                <a:hlinkClick r:id="rId3"/>
              </a:rPr>
              <a:t>https://oldspice.com/</a:t>
            </a:r>
            <a:endParaRPr lang="ar-SY" sz="2000" b="1" dirty="0">
              <a:latin typeface="Times New Roman" panose="02020603050405020304" pitchFamily="18" charset="0"/>
            </a:endParaRPr>
          </a:p>
          <a:p>
            <a:pPr marL="231775" algn="just" rtl="1">
              <a:lnSpc>
                <a:spcPct val="200000"/>
              </a:lnSpc>
            </a:pPr>
            <a:endParaRPr lang="ar-SY" sz="2000" b="1" dirty="0">
              <a:latin typeface="Times New Roman" panose="02020603050405020304" pitchFamily="18" charset="0"/>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350899" y="639506"/>
            <a:ext cx="1327952"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خامساً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5BBAB33B-C055-4381-A887-2532E9045211}"/>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3074" name="Picture 2" descr="Old Spice High Endurance Deodorant ...">
            <a:extLst>
              <a:ext uri="{FF2B5EF4-FFF2-40B4-BE49-F238E27FC236}">
                <a16:creationId xmlns:a16="http://schemas.microsoft.com/office/drawing/2014/main" id="{2322826F-B93E-4249-BD93-0A76D41DB90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9518" y="3431785"/>
            <a:ext cx="1552832" cy="155283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690843405"/>
      </p:ext>
    </p:extLst>
  </p:cSld>
  <p:clrMapOvr>
    <a:masterClrMapping/>
  </p:clrMapOvr>
  <mc:AlternateContent xmlns:mc="http://schemas.openxmlformats.org/markup-compatibility/2006" xmlns:p14="http://schemas.microsoft.com/office/powerpoint/2010/main">
    <mc:Choice Requires="p14">
      <p:transition p14:dur="10" advTm="219454"/>
    </mc:Choice>
    <mc:Fallback xmlns="">
      <p:transition advTm="219454"/>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p:cNvSpPr txBox="1"/>
          <p:nvPr/>
        </p:nvSpPr>
        <p:spPr>
          <a:xfrm>
            <a:off x="7095950" y="904321"/>
            <a:ext cx="2940228" cy="892552"/>
          </a:xfrm>
          <a:prstGeom prst="rect">
            <a:avLst/>
          </a:prstGeom>
          <a:noFill/>
        </p:spPr>
        <p:txBody>
          <a:bodyPr wrap="none" rtlCol="0">
            <a:spAutoFit/>
          </a:bodyPr>
          <a:lstStyle/>
          <a:p>
            <a:pPr algn="ctr" rtl="1"/>
            <a:r>
              <a:rPr lang="ar-SY" sz="2600" b="1" dirty="0">
                <a:solidFill>
                  <a:srgbClr val="00B0F0"/>
                </a:solidFill>
                <a:latin typeface="Alexandria" charset="0"/>
                <a:cs typeface="Alexandria" charset="0"/>
              </a:rPr>
              <a:t>المحور الثالث</a:t>
            </a:r>
          </a:p>
          <a:p>
            <a:pPr algn="ctr" rtl="1"/>
            <a:r>
              <a:rPr lang="ar-SY" sz="2600" dirty="0">
                <a:solidFill>
                  <a:srgbClr val="00B0F0"/>
                </a:solidFill>
                <a:latin typeface="Alexandria" charset="0"/>
                <a:cs typeface="Alexandria" charset="0"/>
              </a:rPr>
              <a:t>دور فرق العمل والوكالات </a:t>
            </a:r>
            <a:endParaRPr lang="en-US" sz="2600" dirty="0">
              <a:solidFill>
                <a:srgbClr val="00B0F0"/>
              </a:solidFill>
              <a:latin typeface="Alexandria" charset="0"/>
              <a:cs typeface="Alexandria"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3</a:t>
            </a:r>
            <a:endParaRPr lang="en-US" sz="4000" b="1" dirty="0">
              <a:solidFill>
                <a:schemeClr val="bg1"/>
              </a:solidFill>
              <a:latin typeface="Alexandria" charset="0"/>
              <a:cs typeface="Alexandria" charset="0"/>
            </a:endParaRPr>
          </a:p>
        </p:txBody>
      </p:sp>
      <p:sp>
        <p:nvSpPr>
          <p:cNvPr id="13" name="Rectangle 12">
            <a:extLst>
              <a:ext uri="{FF2B5EF4-FFF2-40B4-BE49-F238E27FC236}">
                <a16:creationId xmlns:a16="http://schemas.microsoft.com/office/drawing/2014/main" id="{C504F62E-8BC8-4B99-8222-9BB029620E88}"/>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21">
            <a:extLst>
              <a:ext uri="{FF2B5EF4-FFF2-40B4-BE49-F238E27FC236}">
                <a16:creationId xmlns:a16="http://schemas.microsoft.com/office/drawing/2014/main" id="{D7357DC3-1495-4B9E-9DD3-5C06A71CC68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5" name="Rounded Rectangle 1">
            <a:extLst>
              <a:ext uri="{FF2B5EF4-FFF2-40B4-BE49-F238E27FC236}">
                <a16:creationId xmlns:a16="http://schemas.microsoft.com/office/drawing/2014/main" id="{5046177F-C0E1-4ECA-A26F-63C841F769C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spTree>
    <p:extLst>
      <p:ext uri="{BB962C8B-B14F-4D97-AF65-F5344CB8AC3E}">
        <p14:creationId xmlns:p14="http://schemas.microsoft.com/office/powerpoint/2010/main" val="3413546418"/>
      </p:ext>
    </p:extLst>
  </p:cSld>
  <p:clrMapOvr>
    <a:masterClrMapping/>
  </p:clrMapOvr>
  <mc:AlternateContent xmlns:mc="http://schemas.openxmlformats.org/markup-compatibility/2006" xmlns:p14="http://schemas.microsoft.com/office/powerpoint/2010/main">
    <mc:Choice Requires="p14">
      <p:transition spd="slow" p14:dur="2000" advTm="10598"/>
    </mc:Choice>
    <mc:Fallback xmlns="">
      <p:transition spd="slow" advTm="105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894051" y="813717"/>
            <a:ext cx="4650962" cy="6044283"/>
          </a:xfrm>
          <a:prstGeom prst="rect">
            <a:avLst/>
          </a:prstGeom>
        </p:spPr>
        <p:txBody>
          <a:bodyPr wrap="square">
            <a:spAutoFit/>
          </a:bodyPr>
          <a:lstStyle/>
          <a:p>
            <a:pPr algn="just" rtl="1">
              <a:lnSpc>
                <a:spcPct val="150000"/>
              </a:lnSpc>
            </a:pPr>
            <a:r>
              <a:rPr lang="ar-SY" sz="2000" dirty="0"/>
              <a:t>يسلّط هذا المحور الضوء على الدور الحيوي لفرق العمل والوكالات في تحقيق التنفيذ الاتصالي الفعّال. فنجاح أي حملة لا يقتصر على التخطيط الاستراتيجي فقط، بل يعتمد بشكل رئيسي على تكامل مهارات الفريق وقدرته على التعاون والتواصل الداخلي. توظيف فرق متعددة التخصصات يجمع بين الإبداع والانضباط الإداري يعزز الابتكار ويوازن بين الجانب الفني والتحليلي. كما أن بناء علاقات استراتيجية مع الوكالات وضبط الأداء من خلال مؤشرات واضحة يضمن اتساق الرسائل وجودة التنفيذ. إضافة إلى ذلك، فإن تحفيز الفرق وتوفير بيئة عمل داعمة يرفع من مستوى الالتزام والإبداع، ما يجعل الفرق والوكالات عناصر محورية في تحويل الخطط إلى نتائج ملموسة.</a:t>
            </a:r>
            <a:endParaRPr lang="en-US" sz="2000" dirty="0"/>
          </a:p>
        </p:txBody>
      </p:sp>
      <p:sp>
        <p:nvSpPr>
          <p:cNvPr id="17" name="TextBox 16"/>
          <p:cNvSpPr txBox="1"/>
          <p:nvPr/>
        </p:nvSpPr>
        <p:spPr>
          <a:xfrm>
            <a:off x="6905603" y="4342194"/>
            <a:ext cx="4392346" cy="492443"/>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 تحليلية</a:t>
            </a:r>
            <a:endParaRPr lang="ar-SY" sz="2600" dirty="0">
              <a:solidFill>
                <a:srgbClr val="00B0F0"/>
              </a:solidFill>
              <a:latin typeface="Alexandria" charset="0"/>
              <a:cs typeface="Alexandria" charset="0"/>
            </a:endParaRPr>
          </a:p>
        </p:txBody>
      </p:sp>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3</a:t>
            </a:r>
            <a:endParaRPr lang="en-US" sz="4000" b="1" dirty="0">
              <a:solidFill>
                <a:schemeClr val="bg1"/>
              </a:solidFill>
              <a:latin typeface="Alexandria" charset="0"/>
              <a:cs typeface="Alexandria" charset="0"/>
            </a:endParaRPr>
          </a:p>
        </p:txBody>
      </p:sp>
      <p:sp>
        <p:nvSpPr>
          <p:cNvPr id="11" name="Rectangle 10">
            <a:extLst>
              <a:ext uri="{FF2B5EF4-FFF2-40B4-BE49-F238E27FC236}">
                <a16:creationId xmlns:a16="http://schemas.microsoft.com/office/drawing/2014/main" id="{21821F4C-D2CF-4230-A4CC-842A0B7CC33E}"/>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5C04982A-0461-45A9-BDED-52E310B82F2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5" name="Rounded Rectangle 1">
            <a:extLst>
              <a:ext uri="{FF2B5EF4-FFF2-40B4-BE49-F238E27FC236}">
                <a16:creationId xmlns:a16="http://schemas.microsoft.com/office/drawing/2014/main" id="{1FE7D1B7-6DA0-4C22-A967-C4938A96CCAA}"/>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spTree>
    <p:extLst>
      <p:ext uri="{BB962C8B-B14F-4D97-AF65-F5344CB8AC3E}">
        <p14:creationId xmlns:p14="http://schemas.microsoft.com/office/powerpoint/2010/main" val="2121536285"/>
      </p:ext>
    </p:extLst>
  </p:cSld>
  <p:clrMapOvr>
    <a:masterClrMapping/>
  </p:clrMapOvr>
  <p:transition spd="slow" advTm="65281">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815525" y="930375"/>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بناء فريق متعدد التخصصات</a:t>
            </a:r>
          </a:p>
        </p:txBody>
      </p:sp>
      <p:sp>
        <p:nvSpPr>
          <p:cNvPr id="48" name="TextBox 47"/>
          <p:cNvSpPr txBox="1"/>
          <p:nvPr/>
        </p:nvSpPr>
        <p:spPr>
          <a:xfrm>
            <a:off x="626140" y="1622231"/>
            <a:ext cx="10740360" cy="6315575"/>
          </a:xfrm>
          <a:prstGeom prst="rect">
            <a:avLst/>
          </a:prstGeom>
          <a:noFill/>
        </p:spPr>
        <p:txBody>
          <a:bodyPr wrap="square" rtlCol="0">
            <a:spAutoFit/>
          </a:bodyPr>
          <a:lstStyle/>
          <a:p>
            <a:pPr algn="just" defTabSz="344488" rtl="1">
              <a:lnSpc>
                <a:spcPct val="200000"/>
              </a:lnSpc>
              <a:spcAft>
                <a:spcPts val="800"/>
              </a:spcAft>
              <a:tabLst>
                <a:tab pos="285750" algn="l"/>
              </a:tabLst>
            </a:pPr>
            <a:r>
              <a:rPr lang="ar-SY" sz="2000" dirty="0"/>
              <a:t>●يعتمد نجاح التنفيذ الاتصالي على تكوين فريق عمل يجمع بين الإبداع</a:t>
            </a:r>
            <a:r>
              <a:rPr lang="en-US" sz="2000" dirty="0"/>
              <a:t> </a:t>
            </a:r>
            <a:r>
              <a:rPr lang="ar-SY" sz="2000" dirty="0"/>
              <a:t>والانضباط الإداري</a:t>
            </a:r>
            <a:r>
              <a:rPr lang="en-US" sz="2000" dirty="0"/>
              <a:t>، </a:t>
            </a:r>
            <a:r>
              <a:rPr lang="ar-SY" sz="2000" dirty="0"/>
              <a:t>بحيث تتكامل القدرات الفنية مع المهارات التنظيمية. فالتنوع في الخبرات داخل الفريق يعزز الابتكار ويضمن تحقيق توازن فعّال بين الرؤية الإبداعية والتحليل التسويقي الدقيق. ويساعد هذا التكامل على تحويل المفاهيم الاتصالية إلى نتائج ملموسة تواكب متطلبات السوق والجمهور المستهدف.</a:t>
            </a:r>
          </a:p>
          <a:p>
            <a:pPr algn="just" defTabSz="344488" rtl="1">
              <a:lnSpc>
                <a:spcPct val="200000"/>
              </a:lnSpc>
              <a:spcAft>
                <a:spcPts val="800"/>
              </a:spcAft>
              <a:tabLst>
                <a:tab pos="285750" algn="l"/>
              </a:tabLst>
            </a:pPr>
            <a:r>
              <a:rPr lang="ar-SY" sz="2000" b="1" u="sng" dirty="0"/>
              <a:t>مثال:</a:t>
            </a:r>
            <a:r>
              <a:rPr lang="ar-SY" sz="2000" dirty="0"/>
              <a:t> في حملة "</a:t>
            </a:r>
            <a:r>
              <a:rPr lang="en-US" sz="2000" dirty="0"/>
              <a:t>The Man Your Man Could Smell Like</a:t>
            </a:r>
            <a:r>
              <a:rPr lang="ar-SY" sz="2000" dirty="0"/>
              <a:t>" لشركة (</a:t>
            </a:r>
            <a:r>
              <a:rPr lang="en-US" sz="2000" dirty="0"/>
              <a:t>Old Spice</a:t>
            </a:r>
            <a:r>
              <a:rPr lang="ar-SY" sz="2000" dirty="0"/>
              <a:t>) المتخصصة في منتجات العناية الرجالية، ضمّ الفريق كتّاب نصوص ومحللين سلوكيين ومخرجين رقميين، مما ضمن تكامل الرؤية وتحقيق توازن </a:t>
            </a:r>
          </a:p>
          <a:p>
            <a:pPr algn="just" defTabSz="344488" rtl="1">
              <a:lnSpc>
                <a:spcPct val="150000"/>
              </a:lnSpc>
              <a:spcAft>
                <a:spcPts val="800"/>
              </a:spcAft>
              <a:tabLst>
                <a:tab pos="285750" algn="l"/>
              </a:tabLst>
            </a:pPr>
            <a:r>
              <a:rPr lang="ar-SY" sz="2000" dirty="0"/>
              <a:t>بين الإبداع والتحليل التسويقي. </a:t>
            </a:r>
          </a:p>
          <a:p>
            <a:pPr algn="just" defTabSz="344488" rtl="1">
              <a:lnSpc>
                <a:spcPct val="150000"/>
              </a:lnSpc>
              <a:spcAft>
                <a:spcPts val="800"/>
              </a:spcAft>
              <a:tabLst>
                <a:tab pos="285750" algn="l"/>
              </a:tabLst>
            </a:pPr>
            <a:r>
              <a:rPr lang="ar-SY" sz="2000" b="1" dirty="0"/>
              <a:t>رابط موقع الشركة: </a:t>
            </a:r>
            <a:r>
              <a:rPr lang="en-US" sz="2000" b="1" dirty="0">
                <a:hlinkClick r:id="rId2"/>
              </a:rPr>
              <a:t>https://oldspice.com/</a:t>
            </a:r>
            <a:endParaRPr lang="en-US" sz="2000" b="1" dirty="0"/>
          </a:p>
          <a:p>
            <a:pPr algn="just" defTabSz="344488" rtl="1">
              <a:lnSpc>
                <a:spcPct val="150000"/>
              </a:lnSpc>
              <a:spcAft>
                <a:spcPts val="800"/>
              </a:spcAft>
              <a:tabLst>
                <a:tab pos="285750" algn="l"/>
              </a:tabLst>
            </a:pPr>
            <a:endParaRPr lang="en-US" sz="2000" b="1" dirty="0"/>
          </a:p>
          <a:p>
            <a:pPr algn="just" defTabSz="344488" rtl="1">
              <a:lnSpc>
                <a:spcPct val="200000"/>
              </a:lnSpc>
              <a:spcAft>
                <a:spcPts val="800"/>
              </a:spcAft>
              <a:tabLst>
                <a:tab pos="285750" algn="l"/>
              </a:tabLst>
            </a:pPr>
            <a:endParaRPr lang="en-US" sz="2000" b="1" dirty="0"/>
          </a:p>
          <a:p>
            <a:pPr algn="just" defTabSz="344488" rtl="1">
              <a:lnSpc>
                <a:spcPct val="200000"/>
              </a:lnSpc>
              <a:spcAft>
                <a:spcPts val="800"/>
              </a:spcAft>
              <a:tabLst>
                <a:tab pos="285750" algn="l"/>
              </a:tabLst>
            </a:pPr>
            <a:endParaRPr lang="en-US" sz="2000" b="1" dirty="0"/>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19E9E171-ABD4-4C4C-B079-DE53660617BA}"/>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2050" name="Picture 2" descr="Old Spice: Repositioning Old to the Young">
            <a:extLst>
              <a:ext uri="{FF2B5EF4-FFF2-40B4-BE49-F238E27FC236}">
                <a16:creationId xmlns:a16="http://schemas.microsoft.com/office/drawing/2014/main" id="{079499D4-822C-438D-AB23-2C893E1DD6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3140" y="4591071"/>
            <a:ext cx="2579995" cy="144479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4648445"/>
      </p:ext>
    </p:extLst>
  </p:cSld>
  <p:clrMapOvr>
    <a:masterClrMapping/>
  </p:clrMapOvr>
  <mc:AlternateContent xmlns:mc="http://schemas.openxmlformats.org/markup-compatibility/2006" xmlns:p14="http://schemas.microsoft.com/office/powerpoint/2010/main">
    <mc:Choice Requires="p14">
      <p:transition p14:dur="10" advTm="241117"/>
    </mc:Choice>
    <mc:Fallback xmlns="">
      <p:transition advTm="241117"/>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014466" y="931454"/>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التواصل الداخلي الفعّال</a:t>
            </a:r>
          </a:p>
        </p:txBody>
      </p:sp>
      <p:sp>
        <p:nvSpPr>
          <p:cNvPr id="48" name="TextBox 47"/>
          <p:cNvSpPr txBox="1"/>
          <p:nvPr/>
        </p:nvSpPr>
        <p:spPr>
          <a:xfrm>
            <a:off x="825500" y="1715847"/>
            <a:ext cx="10541000" cy="4651979"/>
          </a:xfrm>
          <a:prstGeom prst="rect">
            <a:avLst/>
          </a:prstGeom>
          <a:noFill/>
        </p:spPr>
        <p:txBody>
          <a:bodyPr wrap="square" rtlCol="0">
            <a:spAutoFit/>
          </a:bodyPr>
          <a:lstStyle/>
          <a:p>
            <a:pPr algn="just" defTabSz="344488" rtl="1">
              <a:lnSpc>
                <a:spcPct val="200000"/>
              </a:lnSpc>
              <a:spcAft>
                <a:spcPts val="800"/>
              </a:spcAft>
              <a:tabLst>
                <a:tab pos="285750" algn="l"/>
              </a:tabLst>
            </a:pPr>
            <a:r>
              <a:rPr lang="ar-SY" sz="2000" dirty="0"/>
              <a:t>يعتمد نجاح التنفيذ على فعالية التواصل الداخلي وتدفق المعلومات بسلاسة بين أعضاء الفريق. فاستخدام أدوات التنسيق المختلفة، مثل الاجتماعات الدورية والتقارير المختصرة، يساهم في تقليل الفجوات الاتصالية وتعزيز الانسجام بين الجهود. كما يؤدي هذا التواصل المستمر إلى تسريع عملية اتخاذ القرار وضمان وضوح الأدوار والمسؤوليات، مما يرفع من كفاءة الأداء الجماعي ويعزز جودة التنفيذ عبر مختلف مراحل المشروع الاتصالي.</a:t>
            </a:r>
            <a:endParaRPr lang="en-US" sz="2000" dirty="0"/>
          </a:p>
          <a:p>
            <a:pPr algn="just" defTabSz="344488" rtl="1">
              <a:lnSpc>
                <a:spcPct val="150000"/>
              </a:lnSpc>
              <a:spcAft>
                <a:spcPts val="800"/>
              </a:spcAft>
              <a:tabLst>
                <a:tab pos="285750" algn="l"/>
              </a:tabLst>
            </a:pPr>
            <a:r>
              <a:rPr lang="ar-SY" sz="2000" b="1" u="sng" dirty="0"/>
              <a:t>مثال</a:t>
            </a:r>
            <a:r>
              <a:rPr lang="ar-SY" sz="2000" dirty="0"/>
              <a:t>: استخدمت شركة (</a:t>
            </a:r>
            <a:r>
              <a:rPr lang="en-US" sz="2000" dirty="0"/>
              <a:t>Unilever</a:t>
            </a:r>
            <a:r>
              <a:rPr lang="ar-SY" sz="2000" dirty="0"/>
              <a:t>)</a:t>
            </a:r>
            <a:r>
              <a:rPr lang="en-US" sz="2000" dirty="0"/>
              <a:t>، </a:t>
            </a:r>
            <a:r>
              <a:rPr lang="ar-SY" sz="2000" dirty="0"/>
              <a:t>المتخصصة في الصناعات الغذائية ومنتجات العناية الشخصية، نظاماً داخلياً لتبادل التقارير اليومية بين فرق التسويق، مما ساعد على الحفاظ على اتساق الرسائل الاتصالية في جميع الأسواق العالمية.</a:t>
            </a:r>
          </a:p>
          <a:p>
            <a:pPr algn="just" defTabSz="344488" rtl="1">
              <a:lnSpc>
                <a:spcPct val="150000"/>
              </a:lnSpc>
              <a:spcAft>
                <a:spcPts val="800"/>
              </a:spcAft>
              <a:tabLst>
                <a:tab pos="285750" algn="l"/>
              </a:tabLst>
            </a:pPr>
            <a:r>
              <a:rPr lang="ar-SY" sz="2000" b="1" dirty="0"/>
              <a:t>رابط موقع الشركة: </a:t>
            </a:r>
            <a:r>
              <a:rPr lang="en-US" sz="2000" dirty="0">
                <a:hlinkClick r:id="rId2"/>
              </a:rPr>
              <a:t>https://www.unilever.com/</a:t>
            </a:r>
            <a:endParaRPr lang="ar-SY" sz="2000" dirty="0"/>
          </a:p>
          <a:p>
            <a:pPr algn="just" defTabSz="344488" rtl="1">
              <a:lnSpc>
                <a:spcPct val="150000"/>
              </a:lnSpc>
              <a:spcAft>
                <a:spcPts val="800"/>
              </a:spcAft>
              <a:tabLst>
                <a:tab pos="285750" algn="l"/>
              </a:tabLst>
            </a:pPr>
            <a:endParaRPr lang="ar-SY" sz="2000" dirty="0"/>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84F2069F-A1F4-4D81-AF7B-4C2FFB24F34E}"/>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1028" name="Picture 4" descr="Unilever">
            <a:extLst>
              <a:ext uri="{FF2B5EF4-FFF2-40B4-BE49-F238E27FC236}">
                <a16:creationId xmlns:a16="http://schemas.microsoft.com/office/drawing/2014/main" id="{BDE8EBE1-7C77-4DE6-98CD-44D7B15CCC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555" y="4611574"/>
            <a:ext cx="1474685" cy="147468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8098707"/>
      </p:ext>
    </p:extLst>
  </p:cSld>
  <p:clrMapOvr>
    <a:masterClrMapping/>
  </p:clrMapOvr>
  <mc:AlternateContent xmlns:mc="http://schemas.openxmlformats.org/markup-compatibility/2006" xmlns:p14="http://schemas.microsoft.com/office/powerpoint/2010/main">
    <mc:Choice Requires="p14">
      <p:transition p14:dur="10" advTm="179115"/>
    </mc:Choice>
    <mc:Fallback xmlns="">
      <p:transition advTm="179115"/>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546151" y="913717"/>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العلاقة بين المؤسسة والوكالة</a:t>
            </a:r>
          </a:p>
        </p:txBody>
      </p:sp>
      <p:sp>
        <p:nvSpPr>
          <p:cNvPr id="48" name="TextBox 47"/>
          <p:cNvSpPr txBox="1"/>
          <p:nvPr/>
        </p:nvSpPr>
        <p:spPr>
          <a:xfrm>
            <a:off x="762000" y="1654993"/>
            <a:ext cx="10541000" cy="4908460"/>
          </a:xfrm>
          <a:prstGeom prst="rect">
            <a:avLst/>
          </a:prstGeom>
          <a:noFill/>
        </p:spPr>
        <p:txBody>
          <a:bodyPr wrap="square" rtlCol="0">
            <a:spAutoFit/>
          </a:bodyPr>
          <a:lstStyle/>
          <a:p>
            <a:pPr algn="just" defTabSz="344488" rtl="1">
              <a:lnSpc>
                <a:spcPct val="200000"/>
              </a:lnSpc>
              <a:spcAft>
                <a:spcPts val="800"/>
              </a:spcAft>
            </a:pPr>
            <a:r>
              <a:rPr lang="ar-SY" sz="2000" dirty="0"/>
              <a:t>تُعد العلاقة بين المؤسسة والوكالات الإعلانية علاقة شراكة استراتيجية تقوم على الثقة والتفاهم المتبادل. فالمؤسسة تحدد الرؤية العامة والأهداف الاتصالية، بينما تتولى الوكالة تطوير الحلول الإبداعية وتنفيذها ضمن الإطار المتفق عليه. هذا التكامل بين التوجيه الاستراتيجي والإبداع التنفيذي يضمن انسجام الرسائل مع هوية العلامة، ويعزز كفاءة الأداء التسويقي، كما يخلق بيئة عمل قائمة على التعاون والشفافية تدعم الابتكار وتزيد من فعالية الحملات الاتصالية.</a:t>
            </a:r>
          </a:p>
          <a:p>
            <a:pPr algn="just" defTabSz="344488" rtl="1">
              <a:lnSpc>
                <a:spcPct val="200000"/>
              </a:lnSpc>
              <a:spcAft>
                <a:spcPts val="800"/>
              </a:spcAft>
            </a:pPr>
            <a:r>
              <a:rPr lang="ar-SY" sz="2000" b="1" u="sng" dirty="0"/>
              <a:t>مثال</a:t>
            </a:r>
            <a:r>
              <a:rPr lang="ar-SY" sz="2000" dirty="0"/>
              <a:t>: تعاونت شركة (</a:t>
            </a:r>
            <a:r>
              <a:rPr lang="en-US" sz="2000" dirty="0"/>
              <a:t>NIVEA</a:t>
            </a:r>
            <a:r>
              <a:rPr lang="ar-SY" sz="2000" dirty="0"/>
              <a:t>)</a:t>
            </a:r>
            <a:r>
              <a:rPr lang="en-US" sz="2000" dirty="0"/>
              <a:t> </a:t>
            </a:r>
            <a:r>
              <a:rPr lang="ar-SY" sz="2000" dirty="0"/>
              <a:t>مع وكالة خارجية لتجديد صورتها في حملة "</a:t>
            </a:r>
            <a:r>
              <a:rPr lang="en-US" sz="2000" dirty="0"/>
              <a:t>Men Care</a:t>
            </a:r>
            <a:r>
              <a:rPr lang="ar-SY" sz="2000" dirty="0"/>
              <a:t>"</a:t>
            </a:r>
            <a:r>
              <a:rPr lang="en-US" sz="2000" dirty="0"/>
              <a:t>، </a:t>
            </a:r>
            <a:endParaRPr lang="ar-SY" sz="2000" dirty="0"/>
          </a:p>
          <a:p>
            <a:pPr algn="just" defTabSz="344488" rtl="1">
              <a:lnSpc>
                <a:spcPct val="150000"/>
              </a:lnSpc>
              <a:spcAft>
                <a:spcPts val="800"/>
              </a:spcAft>
            </a:pPr>
            <a:r>
              <a:rPr lang="ar-SY" sz="2000" dirty="0"/>
              <a:t>مع التزام تام بالهوية الاتصالية للأمّ العلامة.</a:t>
            </a:r>
          </a:p>
          <a:p>
            <a:pPr algn="just" defTabSz="344488" rtl="1">
              <a:lnSpc>
                <a:spcPct val="150000"/>
              </a:lnSpc>
              <a:spcAft>
                <a:spcPts val="800"/>
              </a:spcAft>
            </a:pPr>
            <a:r>
              <a:rPr lang="ar-SY" sz="2000" b="1" dirty="0"/>
              <a:t>رابط موقع الشركة: </a:t>
            </a:r>
            <a:r>
              <a:rPr lang="en-US" sz="2000" b="1" dirty="0">
                <a:hlinkClick r:id="rId2"/>
              </a:rPr>
              <a:t>https://www.ikea.com/</a:t>
            </a:r>
            <a:endParaRPr lang="ar-SY" sz="2000" b="1" dirty="0"/>
          </a:p>
          <a:p>
            <a:pPr algn="just" defTabSz="344488" rtl="1">
              <a:lnSpc>
                <a:spcPct val="150000"/>
              </a:lnSpc>
              <a:spcAft>
                <a:spcPts val="800"/>
              </a:spcAft>
            </a:pPr>
            <a:endParaRPr lang="ar-SY" sz="2000" b="1" dirty="0"/>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651C7B2E-96C7-4C56-9BF5-E02BD98562A4}"/>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4098" name="Picture 2" descr="NIVEA MEN Protect &amp; Care Shower Gel ...">
            <a:extLst>
              <a:ext uri="{FF2B5EF4-FFF2-40B4-BE49-F238E27FC236}">
                <a16:creationId xmlns:a16="http://schemas.microsoft.com/office/drawing/2014/main" id="{02B7D3D5-11B8-4843-9CBB-B4167E3C1E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0351" y="3633969"/>
            <a:ext cx="1025699" cy="2393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0491155"/>
      </p:ext>
    </p:extLst>
  </p:cSld>
  <p:clrMapOvr>
    <a:masterClrMapping/>
  </p:clrMapOvr>
  <mc:AlternateContent xmlns:mc="http://schemas.openxmlformats.org/markup-compatibility/2006" xmlns:p14="http://schemas.microsoft.com/office/powerpoint/2010/main">
    <mc:Choice Requires="p14">
      <p:transition p14:dur="10" advTm="175077"/>
    </mc:Choice>
    <mc:Fallback xmlns="">
      <p:transition advTm="175077"/>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915205" y="915859"/>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تقييم أداء الفرق والوكالات</a:t>
            </a:r>
          </a:p>
        </p:txBody>
      </p:sp>
      <p:sp>
        <p:nvSpPr>
          <p:cNvPr id="48" name="TextBox 47"/>
          <p:cNvSpPr txBox="1"/>
          <p:nvPr/>
        </p:nvSpPr>
        <p:spPr>
          <a:xfrm>
            <a:off x="825500" y="1631974"/>
            <a:ext cx="10541000" cy="5062348"/>
          </a:xfrm>
          <a:prstGeom prst="rect">
            <a:avLst/>
          </a:prstGeom>
          <a:noFill/>
        </p:spPr>
        <p:txBody>
          <a:bodyPr wrap="square" rtlCol="0">
            <a:spAutoFit/>
          </a:bodyPr>
          <a:lstStyle/>
          <a:p>
            <a:pPr algn="just" defTabSz="344488" rtl="1">
              <a:lnSpc>
                <a:spcPct val="200000"/>
              </a:lnSpc>
              <a:spcAft>
                <a:spcPts val="800"/>
              </a:spcAft>
            </a:pPr>
            <a:r>
              <a:rPr lang="ar-SY" sz="2000" dirty="0"/>
              <a:t>تُعد مؤشرات الأداء الرئيسية أداة أساسية لقياس جودة التنفيذ وفعالية الأنشطة الاتصالية. وتشمل هذه المؤشرات جوانب متعددة مثل مدى الالتزام بالجداول الزمنية، وكفاءة الرسائل الاتصالية، ومستوى التفاعل الجماهيري عبر القنوات المختلفة. تساعد هذه المعايير في تقديم تقييم موضوعي للأداء، وتُمكّن الإدارة من تحديد نقاط القوة والضعف، مما يسهم في تطوير استراتيجيات التحسين المستمر وتعزيز الأثر الاتصالي في الحملات المستقبلية.</a:t>
            </a:r>
            <a:endParaRPr lang="en-US" sz="2000" dirty="0"/>
          </a:p>
          <a:p>
            <a:pPr algn="just" defTabSz="344488" rtl="1">
              <a:lnSpc>
                <a:spcPct val="200000"/>
              </a:lnSpc>
              <a:spcAft>
                <a:spcPts val="800"/>
              </a:spcAft>
            </a:pPr>
            <a:r>
              <a:rPr lang="ar-SY" sz="2000" b="1" u="sng" dirty="0"/>
              <a:t>مثال</a:t>
            </a:r>
            <a:r>
              <a:rPr lang="ar-SY" sz="2000" dirty="0"/>
              <a:t>: اعتمدت شركة (</a:t>
            </a:r>
            <a:r>
              <a:rPr lang="en-US" sz="2000" dirty="0"/>
              <a:t>Starbucks</a:t>
            </a:r>
            <a:r>
              <a:rPr lang="ar-SY" sz="2000" dirty="0"/>
              <a:t>) مؤشرات أداء رئيسية شملت التفاعل الرقمي ورضا العملاء، مما مكّن </a:t>
            </a:r>
          </a:p>
          <a:p>
            <a:pPr algn="just" defTabSz="344488" rtl="1">
              <a:lnSpc>
                <a:spcPct val="200000"/>
              </a:lnSpc>
              <a:spcAft>
                <a:spcPts val="800"/>
              </a:spcAft>
            </a:pPr>
            <a:r>
              <a:rPr lang="ar-SY" sz="2000" dirty="0"/>
              <a:t>الفريق من تقييم فعالية الرسائل وتحسين الحملة فوراً.</a:t>
            </a:r>
          </a:p>
          <a:p>
            <a:pPr algn="just" defTabSz="344488" rtl="1">
              <a:lnSpc>
                <a:spcPct val="150000"/>
              </a:lnSpc>
              <a:spcAft>
                <a:spcPts val="800"/>
              </a:spcAft>
            </a:pPr>
            <a:r>
              <a:rPr lang="ar-SY" sz="2000" b="1" dirty="0"/>
              <a:t>رابط موقع الشركة</a:t>
            </a:r>
            <a:r>
              <a:rPr lang="ar-SY" sz="2000" dirty="0"/>
              <a:t>: </a:t>
            </a:r>
            <a:r>
              <a:rPr lang="en-US" sz="2000" dirty="0">
                <a:hlinkClick r:id="rId2"/>
              </a:rPr>
              <a:t>https://www.starbucks.com/</a:t>
            </a:r>
            <a:endParaRPr lang="ar-SY" sz="2000" dirty="0"/>
          </a:p>
          <a:p>
            <a:pPr algn="just" defTabSz="344488" rtl="1">
              <a:lnSpc>
                <a:spcPct val="150000"/>
              </a:lnSpc>
              <a:spcAft>
                <a:spcPts val="800"/>
              </a:spcAft>
            </a:pPr>
            <a:endParaRPr lang="ar-SY" sz="2000" dirty="0"/>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رابعاً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651C7B2E-96C7-4C56-9BF5-E02BD98562A4}"/>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5122" name="Picture 2" descr="Starbucks Caramel Macchiato Flavour ...">
            <a:extLst>
              <a:ext uri="{FF2B5EF4-FFF2-40B4-BE49-F238E27FC236}">
                <a16:creationId xmlns:a16="http://schemas.microsoft.com/office/drawing/2014/main" id="{B6CD541D-023F-4903-8604-82EFE41075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0123" y="3848176"/>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0365795"/>
      </p:ext>
    </p:extLst>
  </p:cSld>
  <p:clrMapOvr>
    <a:masterClrMapping/>
  </p:clrMapOvr>
  <mc:AlternateContent xmlns:mc="http://schemas.openxmlformats.org/markup-compatibility/2006" xmlns:p14="http://schemas.microsoft.com/office/powerpoint/2010/main">
    <mc:Choice Requires="p14">
      <p:transition p14:dur="10" advTm="180641"/>
    </mc:Choice>
    <mc:Fallback xmlns="">
      <p:transition advTm="180641"/>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915205" y="915859"/>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التحفيز كأداة تنفيذية</a:t>
            </a:r>
          </a:p>
        </p:txBody>
      </p:sp>
      <p:sp>
        <p:nvSpPr>
          <p:cNvPr id="48" name="TextBox 47"/>
          <p:cNvSpPr txBox="1"/>
          <p:nvPr/>
        </p:nvSpPr>
        <p:spPr>
          <a:xfrm>
            <a:off x="762000" y="1621661"/>
            <a:ext cx="10541000" cy="4754571"/>
          </a:xfrm>
          <a:prstGeom prst="rect">
            <a:avLst/>
          </a:prstGeom>
          <a:noFill/>
        </p:spPr>
        <p:txBody>
          <a:bodyPr wrap="square" rtlCol="0">
            <a:spAutoFit/>
          </a:bodyPr>
          <a:lstStyle/>
          <a:p>
            <a:pPr algn="just" defTabSz="344488" rtl="1">
              <a:lnSpc>
                <a:spcPct val="200000"/>
              </a:lnSpc>
              <a:spcAft>
                <a:spcPts val="800"/>
              </a:spcAft>
            </a:pPr>
            <a:r>
              <a:rPr lang="ar-SY" sz="2000" dirty="0"/>
              <a:t>يُعد تحفيز الفرق جزءاً أساسياً من إدارة التنفيذ، إذ أن الإبداع لا يمكن فرضه بالقواعد الإدارية وحدها، بل يحتاج إلى بيئة عمل داعمة وإيجابية تشجع على الابتكار. تشمل أدوات التحفيز الاعتراف بالجهود المبذولة، وتقديم المكافآت الرمزية، وإشراك الفريق في اتخاذ القرارات المهمة. كما يساهم التحفيز المستمر في تعزيز الالتزام، ورفع الروح المعنوية، وتحفيز الأفراد على تقديم أفضل ما لديهم، مما ينعكس مباشرة على جودة التنفيذ ونجاح الحملات الاتصالية.</a:t>
            </a:r>
          </a:p>
          <a:p>
            <a:pPr algn="just" defTabSz="344488" rtl="1">
              <a:lnSpc>
                <a:spcPct val="150000"/>
              </a:lnSpc>
              <a:spcAft>
                <a:spcPts val="800"/>
              </a:spcAft>
            </a:pPr>
            <a:r>
              <a:rPr lang="ar-SY" sz="2000" b="1" u="sng" dirty="0"/>
              <a:t>مثال</a:t>
            </a:r>
            <a:r>
              <a:rPr lang="ar-SY" sz="2000" dirty="0"/>
              <a:t>: في حملة </a:t>
            </a:r>
            <a:r>
              <a:rPr lang="en-US" sz="2000" dirty="0"/>
              <a:t>LEGO – Rebuild the World، </a:t>
            </a:r>
            <a:r>
              <a:rPr lang="ar-SY" sz="2000" dirty="0"/>
              <a:t>حفّزت الشركة فرقها على ابتكار أفكار إبداعية </a:t>
            </a:r>
          </a:p>
          <a:p>
            <a:pPr algn="just" defTabSz="344488" rtl="1">
              <a:lnSpc>
                <a:spcPct val="150000"/>
              </a:lnSpc>
              <a:spcAft>
                <a:spcPts val="800"/>
              </a:spcAft>
            </a:pPr>
            <a:r>
              <a:rPr lang="ar-SY" sz="2000" dirty="0"/>
              <a:t>لتصميم المحتوى التسويقي، مع مكافآت رمزية وتشجيع المشاركة في اتخاذ القرارات، مما عزز روح الابتكار ورفع جودة التنفيذ.</a:t>
            </a:r>
          </a:p>
          <a:p>
            <a:pPr algn="just" defTabSz="344488" rtl="1">
              <a:lnSpc>
                <a:spcPct val="150000"/>
              </a:lnSpc>
              <a:spcAft>
                <a:spcPts val="800"/>
              </a:spcAft>
            </a:pPr>
            <a:r>
              <a:rPr lang="ar-SY" sz="2000" b="1" dirty="0"/>
              <a:t>فيما يأتي رابط فيديو مرتبط بالمثال</a:t>
            </a:r>
            <a:r>
              <a:rPr lang="ar-SY" sz="2000" dirty="0"/>
              <a:t>: </a:t>
            </a:r>
            <a:r>
              <a:rPr lang="en-US" sz="2000" dirty="0">
                <a:hlinkClick r:id="rId2"/>
              </a:rPr>
              <a:t>https://www.youtube.com/watch?v=zCXMx7RcZ5I</a:t>
            </a:r>
            <a:endParaRPr lang="ar-SY" sz="2000" dirty="0"/>
          </a:p>
          <a:p>
            <a:pPr algn="just" defTabSz="344488" rtl="1">
              <a:lnSpc>
                <a:spcPct val="150000"/>
              </a:lnSpc>
              <a:spcAft>
                <a:spcPts val="800"/>
              </a:spcAft>
            </a:pPr>
            <a:endParaRPr lang="ar-SY" sz="2000" dirty="0"/>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خامساً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651C7B2E-96C7-4C56-9BF5-E02BD98562A4}"/>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6146" name="Picture 2" descr="Lego reveals first brand campaign in 30 ...">
            <a:extLst>
              <a:ext uri="{FF2B5EF4-FFF2-40B4-BE49-F238E27FC236}">
                <a16:creationId xmlns:a16="http://schemas.microsoft.com/office/drawing/2014/main" id="{BAFC99FA-5EE8-42EF-85E1-4FC35B6820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9000" y="3311011"/>
            <a:ext cx="2370679" cy="155202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3465765"/>
      </p:ext>
    </p:extLst>
  </p:cSld>
  <p:clrMapOvr>
    <a:masterClrMapping/>
  </p:clrMapOvr>
  <mc:AlternateContent xmlns:mc="http://schemas.openxmlformats.org/markup-compatibility/2006" xmlns:p14="http://schemas.microsoft.com/office/powerpoint/2010/main">
    <mc:Choice Requires="p14">
      <p:transition p14:dur="10" advTm="180641"/>
    </mc:Choice>
    <mc:Fallback xmlns="">
      <p:transition advTm="180641"/>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p:cNvSpPr txBox="1"/>
          <p:nvPr/>
        </p:nvSpPr>
        <p:spPr>
          <a:xfrm>
            <a:off x="7640286" y="989083"/>
            <a:ext cx="1717137" cy="892552"/>
          </a:xfrm>
          <a:prstGeom prst="rect">
            <a:avLst/>
          </a:prstGeom>
          <a:noFill/>
        </p:spPr>
        <p:txBody>
          <a:bodyPr wrap="none" rtlCol="0">
            <a:spAutoFit/>
          </a:bodyPr>
          <a:lstStyle/>
          <a:p>
            <a:pPr algn="ctr" rtl="1"/>
            <a:r>
              <a:rPr lang="ar-SY" sz="2600" b="1" dirty="0">
                <a:solidFill>
                  <a:srgbClr val="00B0F0"/>
                </a:solidFill>
                <a:latin typeface="Alexandria" charset="0"/>
                <a:cs typeface="Alexandria" charset="0"/>
              </a:rPr>
              <a:t>المحور الرابع</a:t>
            </a:r>
          </a:p>
          <a:p>
            <a:pPr algn="ctr" rtl="1"/>
            <a:r>
              <a:rPr lang="ar-SY" sz="2600" dirty="0">
                <a:solidFill>
                  <a:srgbClr val="00B0F0"/>
                </a:solidFill>
                <a:latin typeface="Alexandria" charset="0"/>
                <a:cs typeface="Alexandria" charset="0"/>
              </a:rPr>
              <a:t>مراقبة التنفيذ </a:t>
            </a:r>
            <a:endParaRPr lang="en-US" sz="2600" dirty="0">
              <a:solidFill>
                <a:srgbClr val="00B0F0"/>
              </a:solidFill>
              <a:latin typeface="Alexandria" charset="0"/>
              <a:cs typeface="Alexandria"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sp>
        <p:nvSpPr>
          <p:cNvPr id="12" name="Rectangle 11">
            <a:extLst>
              <a:ext uri="{FF2B5EF4-FFF2-40B4-BE49-F238E27FC236}">
                <a16:creationId xmlns:a16="http://schemas.microsoft.com/office/drawing/2014/main" id="{9E27BF31-7A0A-4577-A981-D11CECDBD8EC}"/>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21">
            <a:extLst>
              <a:ext uri="{FF2B5EF4-FFF2-40B4-BE49-F238E27FC236}">
                <a16:creationId xmlns:a16="http://schemas.microsoft.com/office/drawing/2014/main" id="{3299DF92-3034-40C7-BBD7-39380C42808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4" name="Rounded Rectangle 1">
            <a:extLst>
              <a:ext uri="{FF2B5EF4-FFF2-40B4-BE49-F238E27FC236}">
                <a16:creationId xmlns:a16="http://schemas.microsoft.com/office/drawing/2014/main" id="{F83CC030-8316-489F-9EC3-07CB225561E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spTree>
    <p:extLst>
      <p:ext uri="{BB962C8B-B14F-4D97-AF65-F5344CB8AC3E}">
        <p14:creationId xmlns:p14="http://schemas.microsoft.com/office/powerpoint/2010/main" val="3136592519"/>
      </p:ext>
    </p:extLst>
  </p:cSld>
  <p:clrMapOvr>
    <a:masterClrMapping/>
  </p:clrMapOvr>
  <mc:AlternateContent xmlns:mc="http://schemas.openxmlformats.org/markup-compatibility/2006" xmlns:p14="http://schemas.microsoft.com/office/powerpoint/2010/main">
    <mc:Choice Requires="p14">
      <p:transition spd="slow" p14:dur="2000" advTm="9019"/>
    </mc:Choice>
    <mc:Fallback xmlns="">
      <p:transition spd="slow" advTm="90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822282" y="871088"/>
            <a:ext cx="4865639" cy="5582619"/>
          </a:xfrm>
          <a:prstGeom prst="rect">
            <a:avLst/>
          </a:prstGeom>
        </p:spPr>
        <p:txBody>
          <a:bodyPr wrap="square">
            <a:spAutoFit/>
          </a:bodyPr>
          <a:lstStyle/>
          <a:p>
            <a:pPr algn="just" rtl="1">
              <a:lnSpc>
                <a:spcPct val="150000"/>
              </a:lnSpc>
            </a:pPr>
            <a:r>
              <a:rPr lang="ar-SY" sz="2000" dirty="0"/>
              <a:t>يُركّز هذا المحور على مراقبة التنفيذ بوصفها المرحلة التي تضمن انتقال الخطط الاتصالية من الورق إلى الواقع بفعالية وانضباط. فالمراقبة المستمرة تمثل أداة استراتيجية للكشف المبكر عن الانحرافات وتصحيحها في الوقت المناسب، مما يحافظ على اتساق الجهود الاتصالية مع الأهداف العامة. كما أن استخدام أدوات كمية ونوعية متنوعة يتيح رؤية شاملة لأداء الحملات عبر مختلف الوسائط. ومن خلال جمع التغذية الراجعة وتقييم جودة الرسائل، تتمكن المؤسسات من تطوير نهجها الاتصالي بصورة تراكمية. وبذلك تصبح المراقبة ليست نهاية العملية، بل حلقة تعلم وتحسين مستمر تضمن استدامة التميز في الأداء الاتصالي.</a:t>
            </a:r>
            <a:endParaRPr lang="en-US" sz="2000" dirty="0"/>
          </a:p>
        </p:txBody>
      </p:sp>
      <p:sp>
        <p:nvSpPr>
          <p:cNvPr id="17" name="TextBox 16"/>
          <p:cNvSpPr txBox="1"/>
          <p:nvPr/>
        </p:nvSpPr>
        <p:spPr>
          <a:xfrm>
            <a:off x="6905603" y="4342194"/>
            <a:ext cx="4392346" cy="492443"/>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 تحليلية</a:t>
            </a:r>
            <a:endParaRPr lang="ar-SY" sz="2600" dirty="0">
              <a:solidFill>
                <a:srgbClr val="00B0F0"/>
              </a:solidFill>
              <a:latin typeface="Alexandria" charset="0"/>
              <a:cs typeface="Alexandria" charset="0"/>
            </a:endParaRPr>
          </a:p>
        </p:txBody>
      </p:sp>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sp>
        <p:nvSpPr>
          <p:cNvPr id="11" name="Rectangle 10">
            <a:extLst>
              <a:ext uri="{FF2B5EF4-FFF2-40B4-BE49-F238E27FC236}">
                <a16:creationId xmlns:a16="http://schemas.microsoft.com/office/drawing/2014/main" id="{7DF9D2EF-013D-431A-BC36-42097F58E91D}"/>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221DEB2D-3E3A-4A8B-B499-CC8B693D95C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5" name="Rounded Rectangle 1">
            <a:extLst>
              <a:ext uri="{FF2B5EF4-FFF2-40B4-BE49-F238E27FC236}">
                <a16:creationId xmlns:a16="http://schemas.microsoft.com/office/drawing/2014/main" id="{D169E97C-A8BF-44CA-8C39-613885C7B55F}"/>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spTree>
    <p:extLst>
      <p:ext uri="{BB962C8B-B14F-4D97-AF65-F5344CB8AC3E}">
        <p14:creationId xmlns:p14="http://schemas.microsoft.com/office/powerpoint/2010/main" val="178005244"/>
      </p:ext>
    </p:extLst>
  </p:cSld>
  <p:clrMapOvr>
    <a:masterClrMapping/>
  </p:clrMapOvr>
  <p:transition spd="slow" advTm="71898">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102957" y="930375"/>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أهمية الرقابة المستمرة</a:t>
            </a:r>
          </a:p>
        </p:txBody>
      </p:sp>
      <p:sp>
        <p:nvSpPr>
          <p:cNvPr id="48" name="TextBox 47"/>
          <p:cNvSpPr txBox="1"/>
          <p:nvPr/>
        </p:nvSpPr>
        <p:spPr>
          <a:xfrm>
            <a:off x="626140" y="1622231"/>
            <a:ext cx="10740360" cy="5238357"/>
          </a:xfrm>
          <a:prstGeom prst="rect">
            <a:avLst/>
          </a:prstGeom>
          <a:noFill/>
        </p:spPr>
        <p:txBody>
          <a:bodyPr wrap="square" rtlCol="0">
            <a:spAutoFit/>
          </a:bodyPr>
          <a:lstStyle/>
          <a:p>
            <a:pPr algn="just" defTabSz="344488" rtl="1">
              <a:lnSpc>
                <a:spcPct val="200000"/>
              </a:lnSpc>
              <a:spcAft>
                <a:spcPts val="800"/>
              </a:spcAft>
              <a:tabLst>
                <a:tab pos="285750" algn="l"/>
              </a:tabLst>
            </a:pPr>
            <a:r>
              <a:rPr lang="ar-SY" sz="2000" dirty="0"/>
              <a:t>تُعد المراقبة جزءاً متواصلاً ومواكباً لعملية التنفيذ، وليست خطوة لاحقة فقط. فهي تشمل جمع البيانات وتحليلها بشكل دوري لمقارنة الأداء الفعلي بالخطة الموضوعة، مما يتيح الكشف المبكر عن أي انحرافات. تساهم هذه الرقابة في اتخاذ تصحيحات فورية عند الحاجة، وتحافظ على اتساق الأنشطة مع الأهداف الاستراتيجية. كما تعزز القدرة على التعلم المستمر داخل الفريق، وتمكن من تحسين العمليات والخطط المستقبلية لتحقيق أفضل النتائج الاتصالية.</a:t>
            </a:r>
          </a:p>
          <a:p>
            <a:pPr algn="just" defTabSz="344488" rtl="1">
              <a:lnSpc>
                <a:spcPct val="200000"/>
              </a:lnSpc>
              <a:spcAft>
                <a:spcPts val="800"/>
              </a:spcAft>
              <a:tabLst>
                <a:tab pos="285750" algn="l"/>
              </a:tabLst>
            </a:pPr>
            <a:r>
              <a:rPr lang="ar-SY" sz="2000" b="1" u="sng" dirty="0"/>
              <a:t>مثال:</a:t>
            </a:r>
            <a:r>
              <a:rPr lang="ar-SY" sz="2000" dirty="0"/>
              <a:t> في حملة "</a:t>
            </a:r>
            <a:r>
              <a:rPr lang="en-US" sz="2000" dirty="0"/>
              <a:t>McDonald’s Monopoly</a:t>
            </a:r>
            <a:r>
              <a:rPr lang="ar-SY" sz="2000" dirty="0"/>
              <a:t>"، تم مراقبة تفاعل العملاء مع العروض الترويجية يومياً وتحليل البيانات، مما أتاح للفريق تعديل توزيع الجوائز والمحتوى التسويقي فوراً، فحافظ على فعالية الحملة وزيادة المشاركة.</a:t>
            </a:r>
          </a:p>
          <a:p>
            <a:pPr algn="just" defTabSz="344488" rtl="1">
              <a:lnSpc>
                <a:spcPct val="200000"/>
              </a:lnSpc>
              <a:spcAft>
                <a:spcPts val="800"/>
              </a:spcAft>
              <a:tabLst>
                <a:tab pos="285750" algn="l"/>
              </a:tabLst>
            </a:pPr>
            <a:r>
              <a:rPr lang="ar-SY" sz="2000" b="1" dirty="0"/>
              <a:t>رابط موقع الشركة: </a:t>
            </a:r>
            <a:r>
              <a:rPr lang="en-US" sz="2000" b="1" dirty="0">
                <a:hlinkClick r:id="rId2"/>
              </a:rPr>
              <a:t>https://www.mcdonalds.com/</a:t>
            </a:r>
            <a:endParaRPr lang="ar-SY" sz="2000" b="1" dirty="0"/>
          </a:p>
          <a:p>
            <a:pPr algn="just" defTabSz="344488" rtl="1">
              <a:lnSpc>
                <a:spcPct val="200000"/>
              </a:lnSpc>
              <a:spcAft>
                <a:spcPts val="800"/>
              </a:spcAft>
              <a:tabLst>
                <a:tab pos="285750" algn="l"/>
              </a:tabLst>
            </a:pPr>
            <a:endParaRPr lang="en-US" sz="2000" b="1" dirty="0"/>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19E9E171-ABD4-4C4C-B079-DE53660617BA}"/>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4098" name="Picture 2" descr="monopoly pieces to look out for on menu">
            <a:extLst>
              <a:ext uri="{FF2B5EF4-FFF2-40B4-BE49-F238E27FC236}">
                <a16:creationId xmlns:a16="http://schemas.microsoft.com/office/drawing/2014/main" id="{FD687988-206E-4735-8899-4A068F973A4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500" y="4812039"/>
            <a:ext cx="2126841" cy="11910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1279024"/>
      </p:ext>
    </p:extLst>
  </p:cSld>
  <p:clrMapOvr>
    <a:masterClrMapping/>
  </p:clrMapOvr>
  <mc:AlternateContent xmlns:mc="http://schemas.openxmlformats.org/markup-compatibility/2006" xmlns:p14="http://schemas.microsoft.com/office/powerpoint/2010/main">
    <mc:Choice Requires="p14">
      <p:transition p14:dur="10" advTm="241117"/>
    </mc:Choice>
    <mc:Fallback xmlns="">
      <p:transition advTm="241117"/>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014466" y="931454"/>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أدوات المتابعة والتقييم</a:t>
            </a:r>
          </a:p>
        </p:txBody>
      </p:sp>
      <p:sp>
        <p:nvSpPr>
          <p:cNvPr id="48" name="TextBox 47"/>
          <p:cNvSpPr txBox="1"/>
          <p:nvPr/>
        </p:nvSpPr>
        <p:spPr>
          <a:xfrm>
            <a:off x="825500" y="1715847"/>
            <a:ext cx="10541000" cy="5177764"/>
          </a:xfrm>
          <a:prstGeom prst="rect">
            <a:avLst/>
          </a:prstGeom>
          <a:noFill/>
        </p:spPr>
        <p:txBody>
          <a:bodyPr wrap="square" rtlCol="0">
            <a:spAutoFit/>
          </a:bodyPr>
          <a:lstStyle/>
          <a:p>
            <a:pPr algn="just" defTabSz="344488" rtl="1">
              <a:lnSpc>
                <a:spcPct val="200000"/>
              </a:lnSpc>
              <a:spcAft>
                <a:spcPts val="800"/>
              </a:spcAft>
              <a:tabLst>
                <a:tab pos="285750" algn="l"/>
              </a:tabLst>
            </a:pPr>
            <a:r>
              <a:rPr lang="ar-SY" sz="2000" dirty="0"/>
              <a:t>تعتمد عملية المراقبة على مزيج من الأدوات الكمية والنوعية، مثل استبيانات آراء الجمهور، ومؤشرات الوعي بالعلامة</a:t>
            </a:r>
            <a:r>
              <a:rPr lang="en-US" sz="2000" dirty="0"/>
              <a:t>، </a:t>
            </a:r>
            <a:r>
              <a:rPr lang="ar-SY" sz="2000" dirty="0"/>
              <a:t>وتحليلات الأداء عبر الوسائط الرقمية. يتيح هذا التنوع في الأدوات تكوين صورة شاملة ودقيقة عن مدى فعالية التنفيذ الاتصالي. كما يساعد الجمع بين البيانات الرقمية والتحليلات الميدانية على فهم أعمق لتفاعل الجمهور، وتحديد نقاط القوة والضعف في الأداء، مما يساعد على تحسين الاستراتيجيات وتعزيز التأثير الاتصالي المستقبلي.</a:t>
            </a:r>
            <a:endParaRPr lang="en-US" sz="2000" dirty="0"/>
          </a:p>
          <a:p>
            <a:pPr algn="just" defTabSz="344488" rtl="1">
              <a:lnSpc>
                <a:spcPct val="200000"/>
              </a:lnSpc>
              <a:spcAft>
                <a:spcPts val="800"/>
              </a:spcAft>
              <a:tabLst>
                <a:tab pos="285750" algn="l"/>
              </a:tabLst>
            </a:pPr>
            <a:r>
              <a:rPr lang="ar-SY" sz="2000" b="1" u="sng" dirty="0"/>
              <a:t>مثال</a:t>
            </a:r>
            <a:r>
              <a:rPr lang="ar-SY" sz="2000" dirty="0"/>
              <a:t>: استخدمت شركة (</a:t>
            </a:r>
            <a:r>
              <a:rPr lang="en-US" sz="2000" dirty="0"/>
              <a:t>Gatorade</a:t>
            </a:r>
            <a:r>
              <a:rPr lang="ar-SY" sz="2000" dirty="0"/>
              <a:t>)</a:t>
            </a:r>
            <a:r>
              <a:rPr lang="en-US" sz="2000" dirty="0"/>
              <a:t>، </a:t>
            </a:r>
            <a:r>
              <a:rPr lang="ar-SY" sz="2000" dirty="0"/>
              <a:t>المتخصصة في المشروبات الرياضية، تحليلات رقمية في الوقت الحقيقي </a:t>
            </a:r>
            <a:endParaRPr lang="en-US" sz="2000" dirty="0"/>
          </a:p>
          <a:p>
            <a:pPr algn="just" defTabSz="344488" rtl="1">
              <a:lnSpc>
                <a:spcPct val="150000"/>
              </a:lnSpc>
              <a:spcAft>
                <a:spcPts val="800"/>
              </a:spcAft>
              <a:tabLst>
                <a:tab pos="285750" algn="l"/>
              </a:tabLst>
            </a:pPr>
            <a:r>
              <a:rPr lang="ar-SY" sz="2000" dirty="0"/>
              <a:t>لمتابعة ردود الفعل على وسائل التواصل الاجتماعي.</a:t>
            </a:r>
            <a:r>
              <a:rPr lang="en-US" sz="2000" dirty="0"/>
              <a:t> </a:t>
            </a:r>
            <a:r>
              <a:rPr lang="ar-SY" sz="2000" dirty="0"/>
              <a:t>مما مكّنها من تعديل الرسائل في الزمن الحقيقي.</a:t>
            </a:r>
          </a:p>
          <a:p>
            <a:pPr algn="just" defTabSz="344488" rtl="1">
              <a:lnSpc>
                <a:spcPct val="150000"/>
              </a:lnSpc>
              <a:spcAft>
                <a:spcPts val="800"/>
              </a:spcAft>
              <a:tabLst>
                <a:tab pos="285750" algn="l"/>
              </a:tabLst>
            </a:pPr>
            <a:r>
              <a:rPr lang="ar-SY" sz="2000" b="1" dirty="0"/>
              <a:t>رابط موقع الشركة: </a:t>
            </a:r>
            <a:r>
              <a:rPr lang="en-US" sz="2000" dirty="0">
                <a:hlinkClick r:id="rId2"/>
              </a:rPr>
              <a:t>https://www.gatorade.com/</a:t>
            </a:r>
            <a:endParaRPr lang="ar-SY" sz="2000" dirty="0"/>
          </a:p>
          <a:p>
            <a:pPr algn="just" defTabSz="344488" rtl="1">
              <a:lnSpc>
                <a:spcPct val="200000"/>
              </a:lnSpc>
              <a:spcAft>
                <a:spcPts val="800"/>
              </a:spcAft>
              <a:tabLst>
                <a:tab pos="285750" algn="l"/>
              </a:tabLst>
            </a:pPr>
            <a:endParaRPr lang="ar-SY" sz="2000" dirty="0"/>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84F2069F-A1F4-4D81-AF7B-4C2FFB24F34E}"/>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1026" name="Picture 2" descr="Gatorade Cool Blue Sports Drink, 28 oz ...">
            <a:extLst>
              <a:ext uri="{FF2B5EF4-FFF2-40B4-BE49-F238E27FC236}">
                <a16:creationId xmlns:a16="http://schemas.microsoft.com/office/drawing/2014/main" id="{3103D5F7-CDBB-4B3D-B3B0-B91C0B881E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3140" y="3736259"/>
            <a:ext cx="1478783" cy="2190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4129443"/>
      </p:ext>
    </p:extLst>
  </p:cSld>
  <p:clrMapOvr>
    <a:masterClrMapping/>
  </p:clrMapOvr>
  <mc:AlternateContent xmlns:mc="http://schemas.openxmlformats.org/markup-compatibility/2006" xmlns:p14="http://schemas.microsoft.com/office/powerpoint/2010/main">
    <mc:Choice Requires="p14">
      <p:transition p14:dur="10" advTm="179115"/>
    </mc:Choice>
    <mc:Fallback xmlns="">
      <p:transition advTm="179115"/>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224564" y="961351"/>
            <a:ext cx="691884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التغذية الراجعة الداخلية والخارجية</a:t>
            </a:r>
          </a:p>
        </p:txBody>
      </p:sp>
      <p:sp>
        <p:nvSpPr>
          <p:cNvPr id="48" name="TextBox 47"/>
          <p:cNvSpPr txBox="1"/>
          <p:nvPr/>
        </p:nvSpPr>
        <p:spPr>
          <a:xfrm>
            <a:off x="825500" y="1747516"/>
            <a:ext cx="10541000" cy="4922951"/>
          </a:xfrm>
          <a:prstGeom prst="rect">
            <a:avLst/>
          </a:prstGeom>
          <a:noFill/>
        </p:spPr>
        <p:txBody>
          <a:bodyPr wrap="square" rtlCol="0">
            <a:spAutoFit/>
          </a:bodyPr>
          <a:lstStyle/>
          <a:p>
            <a:pPr algn="just" rtl="1">
              <a:lnSpc>
                <a:spcPct val="200000"/>
              </a:lnSpc>
            </a:pPr>
            <a:r>
              <a:rPr lang="ar-SY" sz="2000" dirty="0"/>
              <a:t>يُعد جمع الملاحظات من داخل الفريق ومن الجمهور الخارجي أداة مهمة لتحسين الأداء الاتصالي. فالتغذية الراجعة تعمل كمرآة تعكس تأثير الرسائل ووضوحها، مما يمكّن الفرق من تعديل المحتوى أو أسلوب التنفيذ عند الحاجة. كما تساعد هذه العملية في تعزيز التعلم المستمر، وفهم احتياجات الجمهور بشكل أدق، وتحقيق تواصل أكثر فعالية ينسجم مع أهداف الحملة والرسالة العامة للعلامة.</a:t>
            </a:r>
          </a:p>
          <a:p>
            <a:pPr algn="just" rtl="1">
              <a:lnSpc>
                <a:spcPct val="200000"/>
              </a:lnSpc>
            </a:pPr>
            <a:r>
              <a:rPr lang="ar-SY" sz="2000" b="1" u="sng" dirty="0"/>
              <a:t>مثال</a:t>
            </a:r>
            <a:r>
              <a:rPr lang="ar-SY" sz="2000" dirty="0"/>
              <a:t>: في حملة (</a:t>
            </a:r>
            <a:r>
              <a:rPr lang="en-US" sz="2000" dirty="0"/>
              <a:t>Samsung – Galaxy Launch</a:t>
            </a:r>
            <a:r>
              <a:rPr lang="ar-SY" sz="2000" dirty="0"/>
              <a:t>)</a:t>
            </a:r>
            <a:r>
              <a:rPr lang="en-US" sz="2000" dirty="0"/>
              <a:t>، </a:t>
            </a:r>
            <a:r>
              <a:rPr lang="ar-SY" sz="2000" dirty="0"/>
              <a:t>تم جمع الملاحظات من فرق العمل والمستخدمين عبر منصات التواصل وتحليلات البيانات، ما أتاح تعديل الرسائل وتحسين وضوحها، وزيادة التأثير الاتصالي للحملة.</a:t>
            </a:r>
          </a:p>
          <a:p>
            <a:pPr algn="just" rtl="1">
              <a:lnSpc>
                <a:spcPct val="200000"/>
              </a:lnSpc>
            </a:pPr>
            <a:r>
              <a:rPr lang="ar-SY" sz="2000" b="1" dirty="0">
                <a:latin typeface="Times New Roman" panose="02020603050405020304" pitchFamily="18" charset="0"/>
              </a:rPr>
              <a:t>رابط موقع الشركة: </a:t>
            </a:r>
            <a:r>
              <a:rPr lang="en-US" sz="2000" b="1" dirty="0">
                <a:latin typeface="Times New Roman" panose="02020603050405020304" pitchFamily="18" charset="0"/>
                <a:hlinkClick r:id="rId3"/>
              </a:rPr>
              <a:t>https://www.samsung.com/</a:t>
            </a:r>
            <a:endParaRPr lang="ar-SY" sz="2000" b="1" dirty="0">
              <a:latin typeface="Times New Roman" panose="02020603050405020304" pitchFamily="18" charset="0"/>
            </a:endParaRPr>
          </a:p>
          <a:p>
            <a:pPr algn="just" rtl="1">
              <a:lnSpc>
                <a:spcPct val="200000"/>
              </a:lnSpc>
            </a:pPr>
            <a:endParaRPr lang="en-US" sz="2000" b="1" dirty="0">
              <a:latin typeface="Times New Roman" panose="02020603050405020304" pitchFamily="18" charset="0"/>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5C6F8D20-E724-4E28-94A6-9DF804570190}"/>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7170" name="Picture 2" descr="Samsung Galaxy A Product Launch Event ...">
            <a:extLst>
              <a:ext uri="{FF2B5EF4-FFF2-40B4-BE49-F238E27FC236}">
                <a16:creationId xmlns:a16="http://schemas.microsoft.com/office/drawing/2014/main" id="{734DE975-43E3-4026-A612-93D56041873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5500" y="4738343"/>
            <a:ext cx="2645287" cy="134791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606775337"/>
      </p:ext>
    </p:extLst>
  </p:cSld>
  <p:clrMapOvr>
    <a:masterClrMapping/>
  </p:clrMapOvr>
  <mc:AlternateContent xmlns:mc="http://schemas.openxmlformats.org/markup-compatibility/2006" xmlns:p14="http://schemas.microsoft.com/office/powerpoint/2010/main">
    <mc:Choice Requires="p14">
      <p:transition p14:dur="10" advTm="169501"/>
    </mc:Choice>
    <mc:Fallback xmlns="">
      <p:transition advTm="169501"/>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132450" y="931456"/>
            <a:ext cx="691884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تقييم الجودة الاتصالية</a:t>
            </a:r>
          </a:p>
        </p:txBody>
      </p:sp>
      <p:sp>
        <p:nvSpPr>
          <p:cNvPr id="48" name="TextBox 47"/>
          <p:cNvSpPr txBox="1"/>
          <p:nvPr/>
        </p:nvSpPr>
        <p:spPr>
          <a:xfrm>
            <a:off x="825500" y="1747516"/>
            <a:ext cx="10541000" cy="6769610"/>
          </a:xfrm>
          <a:prstGeom prst="rect">
            <a:avLst/>
          </a:prstGeom>
          <a:noFill/>
        </p:spPr>
        <p:txBody>
          <a:bodyPr wrap="square" rtlCol="0">
            <a:spAutoFit/>
          </a:bodyPr>
          <a:lstStyle/>
          <a:p>
            <a:pPr algn="just" rtl="1">
              <a:lnSpc>
                <a:spcPct val="200000"/>
              </a:lnSpc>
            </a:pPr>
            <a:r>
              <a:rPr lang="ar-SY" sz="2000" dirty="0"/>
              <a:t>تُعد جودة الرسالة مقياساً أساسياً لتقييم فعالية الاتصال، وليس مجرد الاعتماد على نتائج المبيعات. فالاتصال الفعّال يخلق تفاعلاً عاطفياً مع الجمهور ويعزز صورة العلامة التجارية ويترك أثراً مستداماً. كما يساهم التركيز على جودة الرسائل في تعزيز ولاء العملاء وفهم احتياجاتهم، ويضمن تناسق الرسائل عبر القنوات المختلفة، ما يرفع من قيمة الحملة الاتصالية ويزيد من تأثيرها على المدى الطويل.</a:t>
            </a:r>
          </a:p>
          <a:p>
            <a:pPr algn="just" rtl="1">
              <a:lnSpc>
                <a:spcPct val="200000"/>
              </a:lnSpc>
            </a:pPr>
            <a:r>
              <a:rPr lang="ar-SY" sz="2000" b="1" u="sng" dirty="0"/>
              <a:t>مثال</a:t>
            </a:r>
            <a:r>
              <a:rPr lang="ar-SY" sz="2000" dirty="0"/>
              <a:t>: في حملة "</a:t>
            </a:r>
            <a:r>
              <a:rPr lang="en-US" sz="2000" dirty="0"/>
              <a:t>Skin First</a:t>
            </a:r>
            <a:r>
              <a:rPr lang="ar-SY" sz="2000" dirty="0"/>
              <a:t>"</a:t>
            </a:r>
            <a:r>
              <a:rPr lang="en-US" sz="2000" dirty="0"/>
              <a:t>، </a:t>
            </a:r>
            <a:r>
              <a:rPr lang="ar-SY" sz="2000" dirty="0"/>
              <a:t>ركّزت شركة (</a:t>
            </a:r>
            <a:r>
              <a:rPr lang="en-US" sz="2000" dirty="0"/>
              <a:t>Glossier</a:t>
            </a:r>
            <a:r>
              <a:rPr lang="ar-SY" sz="2000" dirty="0"/>
              <a:t>) المتخصصة في مستحضرات التجميل والعناية بالبشرة على جودة الرسائل عبر محتوى تعليمي وإبداعي، ما خلق تفاعلاً عاطفياً مع الجمهور وعزز صورة العلامة بشكل إيجابي.</a:t>
            </a:r>
          </a:p>
          <a:p>
            <a:pPr algn="just" rtl="1">
              <a:lnSpc>
                <a:spcPct val="200000"/>
              </a:lnSpc>
            </a:pPr>
            <a:r>
              <a:rPr lang="ar-SY" sz="2000" b="1" dirty="0"/>
              <a:t>رابط موقع الشركة الذي يوضح ذلك: </a:t>
            </a:r>
            <a:r>
              <a:rPr lang="en-US" sz="2000" dirty="0">
                <a:hlinkClick r:id="rId3"/>
              </a:rPr>
              <a:t>https://www.glossier.com/</a:t>
            </a:r>
            <a:endParaRPr lang="ar-SY" sz="2000" dirty="0"/>
          </a:p>
          <a:p>
            <a:pPr algn="just" rtl="1">
              <a:lnSpc>
                <a:spcPct val="200000"/>
              </a:lnSpc>
            </a:pPr>
            <a:endParaRPr lang="ar-SY" sz="2000" dirty="0"/>
          </a:p>
          <a:p>
            <a:pPr algn="just" rtl="1">
              <a:lnSpc>
                <a:spcPct val="200000"/>
              </a:lnSpc>
            </a:pPr>
            <a:endParaRPr lang="ar-SY" sz="2000" dirty="0"/>
          </a:p>
          <a:p>
            <a:pPr algn="just" rtl="1">
              <a:lnSpc>
                <a:spcPct val="200000"/>
              </a:lnSpc>
            </a:pPr>
            <a:endParaRPr lang="ar-SY" sz="2000" dirty="0"/>
          </a:p>
          <a:p>
            <a:pPr algn="just" rtl="1">
              <a:lnSpc>
                <a:spcPct val="200000"/>
              </a:lnSpc>
            </a:pPr>
            <a:endParaRPr lang="en-US" sz="2000" dirty="0">
              <a:latin typeface="Times New Roman" panose="02020603050405020304" pitchFamily="18" charset="0"/>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رابعاً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5C6F8D20-E724-4E28-94A6-9DF804570190}"/>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8194" name="Picture 2">
            <a:extLst>
              <a:ext uri="{FF2B5EF4-FFF2-40B4-BE49-F238E27FC236}">
                <a16:creationId xmlns:a16="http://schemas.microsoft.com/office/drawing/2014/main" id="{CD60E353-9000-4A11-9F9E-AAB65751872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5500" y="4686311"/>
            <a:ext cx="1741232" cy="13999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554037532"/>
      </p:ext>
    </p:extLst>
  </p:cSld>
  <p:clrMapOvr>
    <a:masterClrMapping/>
  </p:clrMapOvr>
  <mc:AlternateContent xmlns:mc="http://schemas.openxmlformats.org/markup-compatibility/2006" xmlns:p14="http://schemas.microsoft.com/office/powerpoint/2010/main">
    <mc:Choice Requires="p14">
      <p:transition p14:dur="10" advTm="193350"/>
    </mc:Choice>
    <mc:Fallback xmlns="">
      <p:transition advTm="19335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458239" y="931456"/>
            <a:ext cx="691884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التقارير الختامية والتحسين المستمر</a:t>
            </a:r>
          </a:p>
        </p:txBody>
      </p:sp>
      <p:sp>
        <p:nvSpPr>
          <p:cNvPr id="48" name="TextBox 47"/>
          <p:cNvSpPr txBox="1"/>
          <p:nvPr/>
        </p:nvSpPr>
        <p:spPr>
          <a:xfrm>
            <a:off x="825500" y="1747516"/>
            <a:ext cx="10541000" cy="4922951"/>
          </a:xfrm>
          <a:prstGeom prst="rect">
            <a:avLst/>
          </a:prstGeom>
          <a:noFill/>
        </p:spPr>
        <p:txBody>
          <a:bodyPr wrap="square" rtlCol="0">
            <a:spAutoFit/>
          </a:bodyPr>
          <a:lstStyle/>
          <a:p>
            <a:pPr algn="just" rtl="1">
              <a:lnSpc>
                <a:spcPct val="200000"/>
              </a:lnSpc>
            </a:pPr>
            <a:r>
              <a:rPr lang="ar-SY" sz="2000" dirty="0"/>
              <a:t>يُعد إعداد </a:t>
            </a:r>
            <a:r>
              <a:rPr lang="ar-SY" sz="2000" b="1" dirty="0"/>
              <a:t>تقارير ما بعد التنفيذ </a:t>
            </a:r>
            <a:r>
              <a:rPr lang="ar-SY" sz="2000" dirty="0"/>
              <a:t>خطوة أساسية لتوثيق النتائج والدروس المستفادة من كل حملة. فهذه التقارير توفر مرجعاً قيّماً لتحليل الأداء وتحديد نقاط القوة والضعف، وتمكّن الفرق من تحسين الاستراتيجيات المستقبلية واتخاذ قرارات مستنيرة. كما تساعد على تعزيز التعلم المؤسسي، وضمان تطبيق التجارب الناجحة وتجنب الأخطاء السابقة، مما يرفع من كفاءة الحملات الاتصالية القادمة ويزيد من فعاليتها. </a:t>
            </a:r>
          </a:p>
          <a:p>
            <a:pPr algn="just" rtl="1">
              <a:lnSpc>
                <a:spcPct val="200000"/>
              </a:lnSpc>
            </a:pPr>
            <a:r>
              <a:rPr lang="ar-SY" sz="2000" b="1" u="sng" dirty="0"/>
              <a:t>مثال</a:t>
            </a:r>
            <a:r>
              <a:rPr lang="ar-SY" sz="2000" dirty="0"/>
              <a:t>: ركّزت شركة (</a:t>
            </a:r>
            <a:r>
              <a:rPr lang="en-US" sz="2000" dirty="0" err="1"/>
              <a:t>Allbirds</a:t>
            </a:r>
            <a:r>
              <a:rPr lang="ar-SY" sz="2000" dirty="0"/>
              <a:t>) المتخصصة في الأحذية المستدامة على إعداد تقرير بعد التنفيذ لتوثيق النتائج والدروس المستفادة، ما ساعد على تحسين استراتيجيات الحملات المستقبلية وزيادة فعالية التواصل مع الجمهور.</a:t>
            </a:r>
          </a:p>
          <a:p>
            <a:pPr algn="just" rtl="1">
              <a:lnSpc>
                <a:spcPct val="200000"/>
              </a:lnSpc>
            </a:pPr>
            <a:r>
              <a:rPr lang="ar-SY" sz="2000" b="1" dirty="0">
                <a:latin typeface="Times New Roman" panose="02020603050405020304" pitchFamily="18" charset="0"/>
              </a:rPr>
              <a:t>رابط موقع الشركة: </a:t>
            </a:r>
            <a:r>
              <a:rPr lang="en-US" sz="2000" b="1" dirty="0">
                <a:latin typeface="Times New Roman" panose="02020603050405020304" pitchFamily="18" charset="0"/>
                <a:hlinkClick r:id="rId3"/>
              </a:rPr>
              <a:t>https://www.allbirds.com/</a:t>
            </a:r>
            <a:endParaRPr lang="ar-SY" sz="2000" b="1" dirty="0">
              <a:latin typeface="Times New Roman" panose="02020603050405020304" pitchFamily="18" charset="0"/>
            </a:endParaRPr>
          </a:p>
          <a:p>
            <a:pPr algn="just" rtl="1">
              <a:lnSpc>
                <a:spcPct val="200000"/>
              </a:lnSpc>
            </a:pPr>
            <a:endParaRPr lang="en-US" sz="2000" b="1" dirty="0">
              <a:latin typeface="Times New Roman" panose="02020603050405020304" pitchFamily="18" charset="0"/>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294915" y="639506"/>
            <a:ext cx="1383936"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خامساً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5C6F8D20-E724-4E28-94A6-9DF804570190}"/>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9218" name="Picture 2" descr="How Allbirds Is Redefining Progress">
            <a:extLst>
              <a:ext uri="{FF2B5EF4-FFF2-40B4-BE49-F238E27FC236}">
                <a16:creationId xmlns:a16="http://schemas.microsoft.com/office/drawing/2014/main" id="{2B80E087-24A6-43D6-8CC3-020C8FFD20D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3118" y="4924674"/>
            <a:ext cx="2814484" cy="1047783"/>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696249648"/>
      </p:ext>
    </p:extLst>
  </p:cSld>
  <p:clrMapOvr>
    <a:masterClrMapping/>
  </p:clrMapOvr>
  <mc:AlternateContent xmlns:mc="http://schemas.openxmlformats.org/markup-compatibility/2006" xmlns:p14="http://schemas.microsoft.com/office/powerpoint/2010/main">
    <mc:Choice Requires="p14">
      <p:transition p14:dur="10" advTm="158101"/>
    </mc:Choice>
    <mc:Fallback xmlns="">
      <p:transition advTm="158101"/>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p:cNvSpPr txBox="1"/>
          <p:nvPr/>
        </p:nvSpPr>
        <p:spPr>
          <a:xfrm>
            <a:off x="7172989" y="966945"/>
            <a:ext cx="2353529" cy="892552"/>
          </a:xfrm>
          <a:prstGeom prst="rect">
            <a:avLst/>
          </a:prstGeom>
          <a:noFill/>
        </p:spPr>
        <p:txBody>
          <a:bodyPr wrap="none" rtlCol="0">
            <a:spAutoFit/>
          </a:bodyPr>
          <a:lstStyle/>
          <a:p>
            <a:pPr algn="ctr" rtl="1"/>
            <a:r>
              <a:rPr lang="ar-SY" sz="2600" b="1" dirty="0">
                <a:solidFill>
                  <a:srgbClr val="00B0F0"/>
                </a:solidFill>
                <a:latin typeface="Alexandria" charset="0"/>
                <a:cs typeface="Alexandria" charset="0"/>
              </a:rPr>
              <a:t>المحور الخامس</a:t>
            </a:r>
          </a:p>
          <a:p>
            <a:pPr algn="ctr" rtl="1"/>
            <a:r>
              <a:rPr lang="ar-SY" sz="2600" dirty="0">
                <a:solidFill>
                  <a:srgbClr val="00B0F0"/>
                </a:solidFill>
                <a:latin typeface="Alexandria" charset="0"/>
                <a:cs typeface="Alexandria" charset="0"/>
              </a:rPr>
              <a:t>التكيف أثناء التنفيذ </a:t>
            </a:r>
            <a:endParaRPr lang="en-US" sz="2600" dirty="0">
              <a:solidFill>
                <a:srgbClr val="00B0F0"/>
              </a:solidFill>
              <a:latin typeface="Alexandria" charset="0"/>
              <a:cs typeface="Alexandria"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12" name="Rectangle 11">
            <a:extLst>
              <a:ext uri="{FF2B5EF4-FFF2-40B4-BE49-F238E27FC236}">
                <a16:creationId xmlns:a16="http://schemas.microsoft.com/office/drawing/2014/main" id="{9E27BF31-7A0A-4577-A981-D11CECDBD8EC}"/>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21">
            <a:extLst>
              <a:ext uri="{FF2B5EF4-FFF2-40B4-BE49-F238E27FC236}">
                <a16:creationId xmlns:a16="http://schemas.microsoft.com/office/drawing/2014/main" id="{3299DF92-3034-40C7-BBD7-39380C42808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4" name="Rounded Rectangle 1">
            <a:extLst>
              <a:ext uri="{FF2B5EF4-FFF2-40B4-BE49-F238E27FC236}">
                <a16:creationId xmlns:a16="http://schemas.microsoft.com/office/drawing/2014/main" id="{2BFC2CB8-6F20-4966-AA78-9E16471FF14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spTree>
    <p:extLst>
      <p:ext uri="{BB962C8B-B14F-4D97-AF65-F5344CB8AC3E}">
        <p14:creationId xmlns:p14="http://schemas.microsoft.com/office/powerpoint/2010/main" val="1278360502"/>
      </p:ext>
    </p:extLst>
  </p:cSld>
  <p:clrMapOvr>
    <a:masterClrMapping/>
  </p:clrMapOvr>
  <mc:AlternateContent xmlns:mc="http://schemas.openxmlformats.org/markup-compatibility/2006" xmlns:p14="http://schemas.microsoft.com/office/powerpoint/2010/main">
    <mc:Choice Requires="p14">
      <p:transition spd="slow" p14:dur="2000" advTm="12316"/>
    </mc:Choice>
    <mc:Fallback xmlns="">
      <p:transition spd="slow" advTm="12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711317" y="812524"/>
            <a:ext cx="4865639" cy="6044283"/>
          </a:xfrm>
          <a:prstGeom prst="rect">
            <a:avLst/>
          </a:prstGeom>
        </p:spPr>
        <p:txBody>
          <a:bodyPr wrap="square">
            <a:spAutoFit/>
          </a:bodyPr>
          <a:lstStyle/>
          <a:p>
            <a:pPr algn="just" rtl="1">
              <a:lnSpc>
                <a:spcPct val="150000"/>
              </a:lnSpc>
            </a:pPr>
            <a:r>
              <a:rPr lang="ar-SY" sz="2000" dirty="0"/>
              <a:t>في عالم الاتصالات التسويقية الحديث، أصبح المرونة والتكيف عناصر حاسمة لنجاح الحملات. فبيئات السوق تتسم بالتغير السريع، والتحديات غير المتوقعة تتطلب قدرة المؤسسات على تعديل خططها دون فقدان هويتها الأساسية. تلعب الاستجابة اللحظية للمستجدات دوراً محورياً في تعزيز فعالية الرسائل، حيث يتيح التفاعل الفوري مع الأحداث تعزيز التأثير الاتصالي. كما أصبحت البيانات اللحظية أداة رئيسية لتحديث الرسائل والإعلانات وفق سلوكيات الجمهور، مما يجعل الحملات أكثر دقة وديناميكية. وأخيراً، يمثل التكيف الثقافي والجغرافي شرطاً أساسياً لضمان وصول الرسائل بشكل فعّال ومتسق في الأسواق متعددة الثقافات، مع الحفاظ على الهوية العامة للعلامة التجارية.</a:t>
            </a:r>
            <a:endParaRPr lang="en-US" sz="2000" dirty="0"/>
          </a:p>
        </p:txBody>
      </p:sp>
      <p:sp>
        <p:nvSpPr>
          <p:cNvPr id="17" name="TextBox 16"/>
          <p:cNvSpPr txBox="1"/>
          <p:nvPr/>
        </p:nvSpPr>
        <p:spPr>
          <a:xfrm>
            <a:off x="6905603" y="4342194"/>
            <a:ext cx="4392346" cy="492443"/>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 تحليلية</a:t>
            </a:r>
            <a:endParaRPr lang="ar-SY" sz="2600" dirty="0">
              <a:solidFill>
                <a:srgbClr val="00B0F0"/>
              </a:solidFill>
              <a:latin typeface="Alexandria" charset="0"/>
              <a:cs typeface="Alexandria" charset="0"/>
            </a:endParaRPr>
          </a:p>
        </p:txBody>
      </p:sp>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11" name="Rectangle 10">
            <a:extLst>
              <a:ext uri="{FF2B5EF4-FFF2-40B4-BE49-F238E27FC236}">
                <a16:creationId xmlns:a16="http://schemas.microsoft.com/office/drawing/2014/main" id="{7DF9D2EF-013D-431A-BC36-42097F58E91D}"/>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221DEB2D-3E3A-4A8B-B499-CC8B693D95C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5" name="Rounded Rectangle 1">
            <a:extLst>
              <a:ext uri="{FF2B5EF4-FFF2-40B4-BE49-F238E27FC236}">
                <a16:creationId xmlns:a16="http://schemas.microsoft.com/office/drawing/2014/main" id="{9D585F6C-E57A-49D7-807E-AF19E01AABF3}"/>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spTree>
    <p:extLst>
      <p:ext uri="{BB962C8B-B14F-4D97-AF65-F5344CB8AC3E}">
        <p14:creationId xmlns:p14="http://schemas.microsoft.com/office/powerpoint/2010/main" val="311705119"/>
      </p:ext>
    </p:extLst>
  </p:cSld>
  <p:clrMapOvr>
    <a:masterClrMapping/>
  </p:clrMapOvr>
  <p:transition spd="slow" advTm="55807">
    <p:comb/>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994965" y="931455"/>
            <a:ext cx="675343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المرونة كعنصر نجاح</a:t>
            </a:r>
          </a:p>
        </p:txBody>
      </p:sp>
      <p:sp>
        <p:nvSpPr>
          <p:cNvPr id="48" name="TextBox 47"/>
          <p:cNvSpPr txBox="1"/>
          <p:nvPr/>
        </p:nvSpPr>
        <p:spPr>
          <a:xfrm>
            <a:off x="825500" y="1627614"/>
            <a:ext cx="10541000" cy="5423088"/>
          </a:xfrm>
          <a:prstGeom prst="rect">
            <a:avLst/>
          </a:prstGeom>
          <a:noFill/>
        </p:spPr>
        <p:txBody>
          <a:bodyPr wrap="square" rtlCol="0">
            <a:spAutoFit/>
          </a:bodyPr>
          <a:lstStyle/>
          <a:p>
            <a:pPr algn="just" rtl="1">
              <a:lnSpc>
                <a:spcPct val="200000"/>
              </a:lnSpc>
            </a:pPr>
            <a:r>
              <a:rPr lang="ar-SY" sz="2000" dirty="0">
                <a:effectLst/>
                <a:ea typeface="Times New Roman" panose="02020603050405020304" pitchFamily="18" charset="0"/>
                <a:cs typeface="Times New Roman" panose="02020603050405020304" pitchFamily="18" charset="0"/>
              </a:rPr>
              <a:t>يجب أن تبقى الخطط الاتصالية مرنة وقابلة للتعديل وفق تغيّرات السوق واحتياجات الجمهور المستمرة. فالتكيف يعكس قدرة المؤسسة على إعادة ضبط استراتيجياتها بشكل سريع وفعّال دون المساس بهوية العلامة أو رسالتها الأساسية. كما تتيح المرونة مواجهة التحديات الطارئة وتحويل الفرص الجديدة إلى عناصر نجاح، مما يعزز استدامة الأداء الاتصالي ويزيد من فعالية الحملات في بيئات ديناميكية ومتغيرة.</a:t>
            </a:r>
          </a:p>
          <a:p>
            <a:pPr algn="just" rtl="1">
              <a:lnSpc>
                <a:spcPct val="200000"/>
              </a:lnSpc>
            </a:pPr>
            <a:r>
              <a:rPr lang="ar-SY" sz="2000" b="1" dirty="0">
                <a:latin typeface="Times New Roman" panose="02020603050405020304" pitchFamily="18" charset="0"/>
                <a:ea typeface="Times New Roman" panose="02020603050405020304" pitchFamily="18" charset="0"/>
              </a:rPr>
              <a:t>مثال</a:t>
            </a:r>
            <a:r>
              <a:rPr lang="ar-SY" sz="2000" b="1" dirty="0">
                <a:effectLst/>
                <a:latin typeface="Times New Roman" panose="02020603050405020304" pitchFamily="18" charset="0"/>
                <a:ea typeface="Times New Roman" panose="02020603050405020304" pitchFamily="18" charset="0"/>
              </a:rPr>
              <a:t>: </a:t>
            </a:r>
            <a:r>
              <a:rPr lang="ar-SY" sz="2000" dirty="0">
                <a:effectLst/>
                <a:latin typeface="Times New Roman" panose="02020603050405020304" pitchFamily="18" charset="0"/>
                <a:ea typeface="Times New Roman" panose="02020603050405020304" pitchFamily="18" charset="0"/>
              </a:rPr>
              <a:t>خلال جائحة كوفيد-</a:t>
            </a:r>
            <a:r>
              <a:rPr lang="ar-SY" sz="2000" dirty="0">
                <a:effectLst/>
                <a:latin typeface="Times New Roman" panose="02020603050405020304" pitchFamily="18" charset="0"/>
                <a:ea typeface="Times New Roman" panose="02020603050405020304" pitchFamily="18" charset="0"/>
                <a:cs typeface="+mj-cs"/>
              </a:rPr>
              <a:t>19</a:t>
            </a:r>
            <a:r>
              <a:rPr lang="ar-SY" sz="2000" dirty="0">
                <a:effectLst/>
                <a:latin typeface="Times New Roman" panose="02020603050405020304" pitchFamily="18" charset="0"/>
                <a:ea typeface="Times New Roman" panose="02020603050405020304" pitchFamily="18" charset="0"/>
              </a:rPr>
              <a:t>، غيّرت (</a:t>
            </a:r>
            <a:r>
              <a:rPr lang="en-US" sz="2000" dirty="0">
                <a:effectLst/>
                <a:latin typeface="Times New Roman" panose="02020603050405020304" pitchFamily="18" charset="0"/>
                <a:ea typeface="Times New Roman" panose="02020603050405020304" pitchFamily="18" charset="0"/>
              </a:rPr>
              <a:t>Nike</a:t>
            </a:r>
            <a:r>
              <a:rPr lang="ar-SY" sz="2000" dirty="0">
                <a:effectLst/>
                <a:latin typeface="Times New Roman" panose="02020603050405020304" pitchFamily="18" charset="0"/>
                <a:ea typeface="Times New Roman" panose="02020603050405020304" pitchFamily="18" charset="0"/>
              </a:rPr>
              <a:t>) شعارها إلى "</a:t>
            </a:r>
            <a:r>
              <a:rPr lang="en-US" sz="2000" dirty="0">
                <a:effectLst/>
                <a:latin typeface="Times New Roman" panose="02020603050405020304" pitchFamily="18" charset="0"/>
                <a:ea typeface="Times New Roman" panose="02020603050405020304" pitchFamily="18" charset="0"/>
              </a:rPr>
              <a:t>Play Inside</a:t>
            </a:r>
            <a:r>
              <a:rPr lang="ar-SY" sz="2000" dirty="0">
                <a:effectLst/>
                <a:latin typeface="Times New Roman" panose="02020603050405020304" pitchFamily="18" charset="0"/>
                <a:ea typeface="Times New Roman" panose="02020603050405020304" pitchFamily="18" charset="0"/>
              </a:rPr>
              <a:t>" تكيفاً مع الظروف </a:t>
            </a:r>
          </a:p>
          <a:p>
            <a:pPr algn="just" rtl="1">
              <a:lnSpc>
                <a:spcPct val="200000"/>
              </a:lnSpc>
            </a:pPr>
            <a:r>
              <a:rPr lang="ar-SY" sz="2000" dirty="0">
                <a:effectLst/>
                <a:latin typeface="Times New Roman" panose="02020603050405020304" pitchFamily="18" charset="0"/>
                <a:ea typeface="Times New Roman" panose="02020603050405020304" pitchFamily="18" charset="0"/>
              </a:rPr>
              <a:t>الصحية دون المساس بروح العلامة.</a:t>
            </a:r>
          </a:p>
          <a:p>
            <a:pPr algn="just" rtl="1">
              <a:lnSpc>
                <a:spcPct val="200000"/>
              </a:lnSpc>
            </a:pPr>
            <a:r>
              <a:rPr lang="ar-SY" sz="2000" b="1" dirty="0">
                <a:latin typeface="Times New Roman" panose="02020603050405020304" pitchFamily="18" charset="0"/>
              </a:rPr>
              <a:t>رابط موقع الشركة: </a:t>
            </a:r>
            <a:r>
              <a:rPr lang="en-US" sz="2000" b="1" dirty="0">
                <a:latin typeface="Times New Roman" panose="02020603050405020304" pitchFamily="18" charset="0"/>
                <a:hlinkClick r:id="rId3"/>
              </a:rPr>
              <a:t>https://www.nike.com/</a:t>
            </a:r>
            <a:endParaRPr lang="ar-SY" sz="2000" b="1" dirty="0">
              <a:latin typeface="Times New Roman" panose="02020603050405020304" pitchFamily="18" charset="0"/>
            </a:endParaRPr>
          </a:p>
          <a:p>
            <a:pPr algn="just" rtl="1">
              <a:lnSpc>
                <a:spcPct val="200000"/>
              </a:lnSpc>
            </a:pPr>
            <a:r>
              <a:rPr lang="ar-SY" sz="2000" b="1" dirty="0">
                <a:latin typeface="Times New Roman" panose="02020603050405020304" pitchFamily="18" charset="0"/>
              </a:rPr>
              <a:t> </a:t>
            </a:r>
          </a:p>
          <a:p>
            <a:pPr algn="just" rtl="1">
              <a:lnSpc>
                <a:spcPct val="150000"/>
              </a:lnSpc>
            </a:pPr>
            <a:endParaRPr lang="en-US" sz="2000" b="1" dirty="0">
              <a:latin typeface="Times New Roman" panose="02020603050405020304" pitchFamily="18" charset="0"/>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B9AEF2BA-28D4-45F6-9376-14308F762F93}"/>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10242" name="Picture 2" descr="Nike Rallies Sports Fans to 'Play ...">
            <a:extLst>
              <a:ext uri="{FF2B5EF4-FFF2-40B4-BE49-F238E27FC236}">
                <a16:creationId xmlns:a16="http://schemas.microsoft.com/office/drawing/2014/main" id="{84AA1CFE-5ECD-4C12-B9E5-73AECCD674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5500" y="4473148"/>
            <a:ext cx="3028950" cy="151447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284186425"/>
      </p:ext>
    </p:extLst>
  </p:cSld>
  <p:clrMapOvr>
    <a:masterClrMapping/>
  </p:clrMapOvr>
  <mc:AlternateContent xmlns:mc="http://schemas.openxmlformats.org/markup-compatibility/2006" xmlns:p14="http://schemas.microsoft.com/office/powerpoint/2010/main">
    <mc:Choice Requires="p14">
      <p:transition p14:dur="10" advTm="166260"/>
    </mc:Choice>
    <mc:Fallback xmlns="">
      <p:transition advTm="16626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301721" y="964130"/>
            <a:ext cx="883657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الاستجابة السريعة للمستجدات</a:t>
            </a:r>
          </a:p>
        </p:txBody>
      </p:sp>
      <p:sp>
        <p:nvSpPr>
          <p:cNvPr id="48" name="TextBox 47"/>
          <p:cNvSpPr txBox="1"/>
          <p:nvPr/>
        </p:nvSpPr>
        <p:spPr>
          <a:xfrm>
            <a:off x="961360" y="1667753"/>
            <a:ext cx="10541000" cy="4921284"/>
          </a:xfrm>
          <a:prstGeom prst="rect">
            <a:avLst/>
          </a:prstGeom>
          <a:noFill/>
        </p:spPr>
        <p:txBody>
          <a:bodyPr wrap="square" rtlCol="0">
            <a:spAutoFit/>
          </a:bodyPr>
          <a:lstStyle/>
          <a:p>
            <a:pPr algn="just" rtl="1">
              <a:lnSpc>
                <a:spcPct val="200000"/>
              </a:lnSpc>
            </a:pPr>
            <a:r>
              <a:rPr lang="ar-SY" sz="2000" dirty="0"/>
              <a:t>تُعد الاستجابة اللحظية مبدأ أساسياً في بيئة الاتصال الرقمي الحديثة، حيث يصبح التفاعل السريع مع الأحداث والمستجدات جزءاً لا يتجزأ من عملية التنفيذ. يتيح هذا النهج تعديل الرسائل وإطلاق المحتوى المناسب في الوقت المناسب، مما يعزز قدرة العلامة على البقاء في قلب اهتمامات الجمهور. كما يساهم في زيادة التفاعل، وبناء صورة إيجابية للعلامة، وتحقيق أثر اتصالي أكبر دون تأخير أو فقدان الفرص التسويقية.</a:t>
            </a:r>
          </a:p>
          <a:p>
            <a:pPr algn="just" rtl="1">
              <a:lnSpc>
                <a:spcPct val="200000"/>
              </a:lnSpc>
            </a:pPr>
            <a:r>
              <a:rPr lang="ar-SY" sz="2000" b="1" u="sng" dirty="0"/>
              <a:t>مثال</a:t>
            </a:r>
            <a:r>
              <a:rPr lang="ar-SY" sz="2000" dirty="0"/>
              <a:t>: عندما انطفأت الأنوار في مباراة (</a:t>
            </a:r>
            <a:r>
              <a:rPr lang="en-US" sz="2000" dirty="0"/>
              <a:t>Super Bowl</a:t>
            </a:r>
            <a:r>
              <a:rPr lang="ar-SY" sz="2000" dirty="0"/>
              <a:t>) عام 2013، استغلت (</a:t>
            </a:r>
            <a:r>
              <a:rPr lang="en-US" sz="2000" dirty="0"/>
              <a:t>Oreo</a:t>
            </a:r>
            <a:r>
              <a:rPr lang="ar-SY" sz="2000" dirty="0"/>
              <a:t>) اللحظة بنشر تغريدة شهيرة:</a:t>
            </a:r>
          </a:p>
          <a:p>
            <a:pPr algn="ctr" rtl="1">
              <a:lnSpc>
                <a:spcPct val="200000"/>
              </a:lnSpc>
            </a:pPr>
            <a:r>
              <a:rPr lang="ar-SY" sz="2000" dirty="0"/>
              <a:t>"</a:t>
            </a:r>
            <a:r>
              <a:rPr lang="en-US" sz="2000" dirty="0"/>
              <a:t> You can still dunk in the dark </a:t>
            </a:r>
            <a:r>
              <a:rPr lang="ar-SY" sz="2000" dirty="0"/>
              <a:t>"</a:t>
            </a:r>
          </a:p>
          <a:p>
            <a:pPr algn="just" rtl="1">
              <a:lnSpc>
                <a:spcPct val="200000"/>
              </a:lnSpc>
            </a:pPr>
            <a:r>
              <a:rPr lang="ar-SY" sz="2000" b="1" dirty="0"/>
              <a:t>رابط الفيديو الخاص بالمثال</a:t>
            </a:r>
            <a:r>
              <a:rPr lang="ar-SY" sz="2000" dirty="0"/>
              <a:t>: </a:t>
            </a:r>
            <a:r>
              <a:rPr lang="en-US" sz="2000" dirty="0">
                <a:hlinkClick r:id="rId3"/>
              </a:rPr>
              <a:t>https://www.youtube.com/watch?v=bWr_IeB2dOQ</a:t>
            </a:r>
            <a:endParaRPr lang="ar-SY" sz="2000" dirty="0"/>
          </a:p>
          <a:p>
            <a:pPr algn="just" rtl="1">
              <a:lnSpc>
                <a:spcPct val="200000"/>
              </a:lnSpc>
            </a:pPr>
            <a:endParaRPr lang="ar-SY" sz="2000" dirty="0"/>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1D06406A-C92F-4A3C-A07C-E4862D23BF2D}"/>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11266" name="Picture 2" descr="OREO | OREO">
            <a:extLst>
              <a:ext uri="{FF2B5EF4-FFF2-40B4-BE49-F238E27FC236}">
                <a16:creationId xmlns:a16="http://schemas.microsoft.com/office/drawing/2014/main" id="{D7F5EE21-9590-4299-BBAB-58B711B7B75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9762" y="4655351"/>
            <a:ext cx="3081599" cy="14097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110353581"/>
      </p:ext>
    </p:extLst>
  </p:cSld>
  <p:clrMapOvr>
    <a:masterClrMapping/>
  </p:clrMapOvr>
  <mc:AlternateContent xmlns:mc="http://schemas.openxmlformats.org/markup-compatibility/2006" xmlns:p14="http://schemas.microsoft.com/office/powerpoint/2010/main">
    <mc:Choice Requires="p14">
      <p:transition p14:dur="10" advTm="116152"/>
    </mc:Choice>
    <mc:Fallback xmlns="">
      <p:transition advTm="116152"/>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213579" y="922349"/>
            <a:ext cx="691884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تعديل الرسائل بناءً على البيانات</a:t>
            </a:r>
          </a:p>
        </p:txBody>
      </p:sp>
      <p:sp>
        <p:nvSpPr>
          <p:cNvPr id="48" name="TextBox 47"/>
          <p:cNvSpPr txBox="1"/>
          <p:nvPr/>
        </p:nvSpPr>
        <p:spPr>
          <a:xfrm>
            <a:off x="825500" y="1597423"/>
            <a:ext cx="10541000" cy="5076839"/>
          </a:xfrm>
          <a:prstGeom prst="rect">
            <a:avLst/>
          </a:prstGeom>
          <a:noFill/>
        </p:spPr>
        <p:txBody>
          <a:bodyPr wrap="square" rtlCol="0">
            <a:spAutoFit/>
          </a:bodyPr>
          <a:lstStyle/>
          <a:p>
            <a:pPr algn="just" rtl="1">
              <a:lnSpc>
                <a:spcPct val="250000"/>
              </a:lnSpc>
            </a:pPr>
            <a:r>
              <a:rPr lang="ar-SY" sz="2000" dirty="0"/>
              <a:t>أصبحت البيانات اللحظية أداة حيوية لتوجيه الرسائل الإعلانية وتحديثها بسرعة وفق استجابات الجمهور الفعلية. هذا النهج يتيح للحملات أن تكون أكثر ديناميكية ومرونة، ويزيد من دقة الاستهداف وفاعلية الرسائل. كما يمكّن فرق التسويق من تعديل المحتوى في الوقت المناسب، وتحسين تجربة الجمهور، وتحقيق نتائج أعلى مع الحفاظ على انسجام الرسالة مع أهداف العلامة.</a:t>
            </a:r>
          </a:p>
          <a:p>
            <a:pPr algn="just" rtl="1">
              <a:lnSpc>
                <a:spcPct val="250000"/>
              </a:lnSpc>
            </a:pPr>
            <a:r>
              <a:rPr lang="ar-SY" sz="2000" b="1" u="sng" dirty="0"/>
              <a:t>مثال</a:t>
            </a:r>
            <a:r>
              <a:rPr lang="ar-SY" sz="2000" dirty="0"/>
              <a:t>: تستخدم شركة (</a:t>
            </a:r>
            <a:r>
              <a:rPr lang="en-US" sz="2000" dirty="0"/>
              <a:t>Netflix</a:t>
            </a:r>
            <a:r>
              <a:rPr lang="ar-SY" sz="2000" dirty="0"/>
              <a:t>) تستخدم خوارزميات تحليل البيانات لتعديل محتوى الحملات </a:t>
            </a:r>
          </a:p>
          <a:p>
            <a:pPr algn="just" rtl="1">
              <a:lnSpc>
                <a:spcPct val="250000"/>
              </a:lnSpc>
            </a:pPr>
            <a:r>
              <a:rPr lang="ar-SY" sz="2000" dirty="0"/>
              <a:t>وفق أنماط المشاهدة.</a:t>
            </a:r>
          </a:p>
          <a:p>
            <a:pPr algn="just" rtl="1">
              <a:lnSpc>
                <a:spcPct val="200000"/>
              </a:lnSpc>
            </a:pPr>
            <a:r>
              <a:rPr lang="ar-SY" sz="2000" b="1" dirty="0">
                <a:latin typeface="Times New Roman" panose="02020603050405020304" pitchFamily="18" charset="0"/>
              </a:rPr>
              <a:t>رابط موقع الشركة: </a:t>
            </a:r>
            <a:r>
              <a:rPr lang="en-US" sz="2000" b="1" dirty="0">
                <a:latin typeface="Times New Roman" panose="02020603050405020304" pitchFamily="18" charset="0"/>
                <a:hlinkClick r:id="rId3"/>
              </a:rPr>
              <a:t>https://www.netflix.com/</a:t>
            </a:r>
            <a:endParaRPr lang="ar-SY" sz="2000" b="1" dirty="0">
              <a:latin typeface="Times New Roman" panose="02020603050405020304" pitchFamily="18" charset="0"/>
            </a:endParaRPr>
          </a:p>
          <a:p>
            <a:pPr algn="just" rtl="1">
              <a:lnSpc>
                <a:spcPct val="200000"/>
              </a:lnSpc>
            </a:pPr>
            <a:endParaRPr lang="en-US" sz="2000" b="1" dirty="0">
              <a:latin typeface="Times New Roman" panose="02020603050405020304" pitchFamily="18" charset="0"/>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92FC2BBB-2914-40AA-88B1-245AD1E44FCC}"/>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12290" name="Picture 2" descr="Netflix Upfront 2024: The Year of ...">
            <a:extLst>
              <a:ext uri="{FF2B5EF4-FFF2-40B4-BE49-F238E27FC236}">
                <a16:creationId xmlns:a16="http://schemas.microsoft.com/office/drawing/2014/main" id="{A2A94CF0-ED1C-42C9-BE0B-21EF7B6548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7704" y="4154476"/>
            <a:ext cx="2571750" cy="178117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662196348"/>
      </p:ext>
    </p:extLst>
  </p:cSld>
  <p:clrMapOvr>
    <a:masterClrMapping/>
  </p:clrMapOvr>
  <mc:AlternateContent xmlns:mc="http://schemas.openxmlformats.org/markup-compatibility/2006" xmlns:p14="http://schemas.microsoft.com/office/powerpoint/2010/main">
    <mc:Choice Requires="p14">
      <p:transition p14:dur="10" advTm="118351"/>
    </mc:Choice>
    <mc:Fallback xmlns="">
      <p:transition advTm="118351"/>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12740" y="946086"/>
            <a:ext cx="691884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التكيف الثقافي والجغرافي</a:t>
            </a:r>
          </a:p>
        </p:txBody>
      </p:sp>
      <p:sp>
        <p:nvSpPr>
          <p:cNvPr id="48" name="TextBox 47"/>
          <p:cNvSpPr txBox="1"/>
          <p:nvPr/>
        </p:nvSpPr>
        <p:spPr>
          <a:xfrm>
            <a:off x="825500" y="1509880"/>
            <a:ext cx="10541000" cy="4922951"/>
          </a:xfrm>
          <a:prstGeom prst="rect">
            <a:avLst/>
          </a:prstGeom>
          <a:noFill/>
        </p:spPr>
        <p:txBody>
          <a:bodyPr wrap="square" rtlCol="0">
            <a:spAutoFit/>
          </a:bodyPr>
          <a:lstStyle/>
          <a:p>
            <a:pPr algn="just" rtl="1">
              <a:lnSpc>
                <a:spcPct val="200000"/>
              </a:lnSpc>
            </a:pPr>
            <a:r>
              <a:rPr lang="ar-SY" sz="2000" dirty="0"/>
              <a:t>تُعد المواءمة الثقافية عنصراً أساسياً في تنفيذ الحملات التسويقية، خصوصاً في الأسواق متعددة الثقافات. يجب أن يعكس المحتوى الاتصالي حساسية وخصوصيات الجمهور المحلي، مع الحفاظ على الهوية العامة للعلامة. كما تساعد هذه الاستراتيجية على تعزيز القبول والتفاعل مع الرسائل، وتقليل المخاطر المرتبطة بسوء الفهم الثقافي، مما يرفع من فعالية الاتصال ويضمن وصول الرسائل بشكل مؤثر وملائم لكل شريحة من الجمهور.</a:t>
            </a:r>
          </a:p>
          <a:p>
            <a:pPr algn="just" rtl="1">
              <a:lnSpc>
                <a:spcPct val="200000"/>
              </a:lnSpc>
            </a:pPr>
            <a:r>
              <a:rPr lang="ar-SY" sz="2000" b="1" u="sng" dirty="0"/>
              <a:t>مثال</a:t>
            </a:r>
            <a:r>
              <a:rPr lang="ar-SY" sz="2000" dirty="0"/>
              <a:t>: في حملة (</a:t>
            </a:r>
            <a:r>
              <a:rPr lang="en-US" sz="2000" dirty="0"/>
              <a:t>Belong Anywhere</a:t>
            </a:r>
            <a:r>
              <a:rPr lang="ar-SY" sz="2000" dirty="0"/>
              <a:t>)</a:t>
            </a:r>
            <a:r>
              <a:rPr lang="en-US" sz="2000" dirty="0"/>
              <a:t>، </a:t>
            </a:r>
            <a:r>
              <a:rPr lang="ar-SY" sz="2000" dirty="0"/>
              <a:t>ركّزت شركة (</a:t>
            </a:r>
            <a:r>
              <a:rPr lang="en-US" sz="2000" dirty="0"/>
              <a:t>Airbnb</a:t>
            </a:r>
            <a:r>
              <a:rPr lang="ar-SY" sz="2000" dirty="0"/>
              <a:t>) المتخصصة في خدمات تأجير العقارات على التكيف الثقافي للمحتوى الإعلاني، ما عزز التفاعل مع الجمهور مع الحفاظ على الهوية العالمية للعلامة. </a:t>
            </a:r>
          </a:p>
          <a:p>
            <a:pPr algn="just" rtl="1">
              <a:lnSpc>
                <a:spcPct val="200000"/>
              </a:lnSpc>
            </a:pPr>
            <a:r>
              <a:rPr lang="ar-SY" sz="2000" b="1" dirty="0">
                <a:latin typeface="Times New Roman" panose="02020603050405020304" pitchFamily="18" charset="0"/>
              </a:rPr>
              <a:t>رابط موقع الشركة: </a:t>
            </a:r>
            <a:r>
              <a:rPr lang="en-US" sz="2000" b="1" dirty="0">
                <a:latin typeface="Times New Roman" panose="02020603050405020304" pitchFamily="18" charset="0"/>
                <a:hlinkClick r:id="rId3"/>
              </a:rPr>
              <a:t>https://www.airbnb.com/</a:t>
            </a:r>
            <a:endParaRPr lang="ar-SY" sz="2000" b="1" dirty="0">
              <a:latin typeface="Times New Roman" panose="02020603050405020304" pitchFamily="18" charset="0"/>
            </a:endParaRPr>
          </a:p>
          <a:p>
            <a:pPr algn="just" rtl="1">
              <a:lnSpc>
                <a:spcPct val="200000"/>
              </a:lnSpc>
            </a:pPr>
            <a:endParaRPr lang="en-US" sz="2000" b="1" dirty="0">
              <a:latin typeface="Times New Roman" panose="02020603050405020304" pitchFamily="18" charset="0"/>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رابعاً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92FC2BBB-2914-40AA-88B1-245AD1E44FCC}"/>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pic>
        <p:nvPicPr>
          <p:cNvPr id="13314" name="Picture 2">
            <a:extLst>
              <a:ext uri="{FF2B5EF4-FFF2-40B4-BE49-F238E27FC236}">
                <a16:creationId xmlns:a16="http://schemas.microsoft.com/office/drawing/2014/main" id="{A3AC6080-AC01-427B-B0B1-25D3D6C76BD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7166" y="4884611"/>
            <a:ext cx="3303808" cy="1027303"/>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794136981"/>
      </p:ext>
    </p:extLst>
  </p:cSld>
  <p:clrMapOvr>
    <a:masterClrMapping/>
  </p:clrMapOvr>
  <mc:AlternateContent xmlns:mc="http://schemas.openxmlformats.org/markup-compatibility/2006" xmlns:p14="http://schemas.microsoft.com/office/powerpoint/2010/main">
    <mc:Choice Requires="p14">
      <p:transition p14:dur="10" advTm="106001"/>
    </mc:Choice>
    <mc:Fallback xmlns="">
      <p:transition advTm="106001"/>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5231088" y="841871"/>
            <a:ext cx="4923523"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خاتمة</a:t>
            </a:r>
            <a:endPar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787516" y="1356208"/>
            <a:ext cx="8130073" cy="5344476"/>
          </a:xfrm>
          <a:prstGeom prst="rect">
            <a:avLst/>
          </a:prstGeom>
          <a:noFill/>
        </p:spPr>
        <p:txBody>
          <a:bodyPr wrap="square" rtlCol="0">
            <a:spAutoFit/>
          </a:bodyPr>
          <a:lstStyle/>
          <a:p>
            <a:pPr algn="just" rtl="1">
              <a:lnSpc>
                <a:spcPct val="250000"/>
              </a:lnSpc>
            </a:pPr>
            <a:r>
              <a:rPr lang="ar-SY" sz="2000" dirty="0"/>
              <a:t>يظهر من دراسة تنفيذ استراتيجية الاتصال التسويقي المتكامل أن النجاح لا يتحقق بمجرد إعداد خطة مثالية، بل من خلال تطبيقها بكفاءة وانسجام. فالعناصر الخمسة التي تناولناها — من التخطيط إلى التنفيذ، وإدارة الموارد، ودور الفرق، والمراقبة، والتكيف — تمثل منظومة متكاملة لا يمكن فصل أحدها عن الآخر. ويبرز في هذا السياق دور المرونة التنظيمية التي تمكّن المؤسسات من تعديل أنشطتها دون فقدان هويتها الاتصالية. كما أن الاعتماد على البيانات والتحليل المستمر أصبح من سمات التنفيذ الفعّال في العصر الرقمي. في النهاية، يُظهر لنا هذا المحور أن الاتصال المتكامل ليس مجرد نشاط تسويقي، بل ثقافة إدارية شاملة تترجم رؤية العلامة إلى تجربة متكاملة يعيشها العميل.</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Rounded Rectangle 1">
            <a:extLst>
              <a:ext uri="{FF2B5EF4-FFF2-40B4-BE49-F238E27FC236}">
                <a16:creationId xmlns:a16="http://schemas.microsoft.com/office/drawing/2014/main" id="{621D3044-3AFC-47D2-ABE6-DE65F720EA49}"/>
              </a:ext>
            </a:extLst>
          </p:cNvPr>
          <p:cNvSpPr/>
          <p:nvPr/>
        </p:nvSpPr>
        <p:spPr>
          <a:xfrm>
            <a:off x="1388284" y="213520"/>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spTree>
    <p:extLst>
      <p:ext uri="{BB962C8B-B14F-4D97-AF65-F5344CB8AC3E}">
        <p14:creationId xmlns:p14="http://schemas.microsoft.com/office/powerpoint/2010/main" val="3478458933"/>
      </p:ext>
    </p:extLst>
  </p:cSld>
  <p:clrMapOvr>
    <a:masterClrMapping/>
  </p:clrMapOvr>
  <mc:AlternateContent xmlns:mc="http://schemas.openxmlformats.org/markup-compatibility/2006" xmlns:p14="http://schemas.microsoft.com/office/powerpoint/2010/main">
    <mc:Choice Requires="p14">
      <p:transition spd="slow" p14:dur="2000" advTm="53372"/>
    </mc:Choice>
    <mc:Fallback xmlns="">
      <p:transition spd="slow" advTm="53372"/>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6" name="Rectangle 5"/>
          <p:cNvSpPr/>
          <p:nvPr/>
        </p:nvSpPr>
        <p:spPr>
          <a:xfrm>
            <a:off x="229066" y="538171"/>
            <a:ext cx="9372136" cy="724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5886244" y="803822"/>
            <a:ext cx="5711998" cy="1210716"/>
          </a:xfrm>
          <a:prstGeom prst="rect">
            <a:avLst/>
          </a:prstGeom>
          <a:noFill/>
        </p:spPr>
        <p:txBody>
          <a:bodyPr wrap="square">
            <a:spAutoFit/>
          </a:bodyPr>
          <a:lstStyle/>
          <a:p>
            <a:pPr algn="ctr" rtl="1">
              <a:lnSpc>
                <a:spcPct val="120000"/>
              </a:lnSpc>
            </a:pPr>
            <a:r>
              <a:rPr lang="ar-SY" sz="3200" b="1" dirty="0">
                <a:solidFill>
                  <a:srgbClr val="00B0F0"/>
                </a:solidFill>
                <a:latin typeface="Tahoma" panose="020B0604030504040204" pitchFamily="34" charset="0"/>
                <a:ea typeface="Tahoma" panose="020B0604030504040204" pitchFamily="34" charset="0"/>
                <a:cs typeface="Tahoma" panose="020B0604030504040204" pitchFamily="34" charset="0"/>
              </a:rPr>
              <a:t>إلى اللقاء </a:t>
            </a:r>
          </a:p>
          <a:p>
            <a:pPr algn="ctr" rtl="1">
              <a:lnSpc>
                <a:spcPct val="120000"/>
              </a:lnSpc>
            </a:pPr>
            <a:r>
              <a:rPr lang="ar-SY" sz="3200" b="1">
                <a:solidFill>
                  <a:srgbClr val="00B0F0"/>
                </a:solidFill>
                <a:latin typeface="Tahoma" panose="020B0604030504040204" pitchFamily="34" charset="0"/>
                <a:ea typeface="Tahoma" panose="020B0604030504040204" pitchFamily="34" charset="0"/>
                <a:cs typeface="Tahoma" panose="020B0604030504040204" pitchFamily="34" charset="0"/>
              </a:rPr>
              <a:t>في المحاضرة التالية</a:t>
            </a:r>
            <a:endParaRPr lang="en-US" sz="32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41" name="TextBox 40"/>
          <p:cNvSpPr txBox="1"/>
          <p:nvPr/>
        </p:nvSpPr>
        <p:spPr>
          <a:xfrm>
            <a:off x="363838" y="5109268"/>
            <a:ext cx="6176443" cy="1077218"/>
          </a:xfrm>
          <a:prstGeom prst="rect">
            <a:avLst/>
          </a:prstGeom>
          <a:noFill/>
        </p:spPr>
        <p:txBody>
          <a:bodyPr wrap="square" rtlCol="0">
            <a:spAutoFit/>
          </a:bodyPr>
          <a:lstStyle/>
          <a:p>
            <a:pPr algn="ctr" rtl="1"/>
            <a:r>
              <a:rPr lang="ar-SY" sz="3200" b="1" dirty="0">
                <a:solidFill>
                  <a:srgbClr val="00B0F0"/>
                </a:solidFill>
                <a:latin typeface="Tahoma" panose="020B0604030504040204" pitchFamily="34" charset="0"/>
                <a:ea typeface="Tahoma" panose="020B0604030504040204" pitchFamily="34" charset="0"/>
                <a:cs typeface="Tahoma" panose="020B0604030504040204" pitchFamily="34" charset="0"/>
              </a:rPr>
              <a:t>الإبداع في التنفيذ وبناء </a:t>
            </a:r>
          </a:p>
          <a:p>
            <a:pPr algn="ctr" rtl="1"/>
            <a:r>
              <a:rPr lang="ar-SY" sz="3200" b="1" dirty="0">
                <a:solidFill>
                  <a:srgbClr val="00B0F0"/>
                </a:solidFill>
                <a:latin typeface="Tahoma" panose="020B0604030504040204" pitchFamily="34" charset="0"/>
                <a:ea typeface="Tahoma" panose="020B0604030504040204" pitchFamily="34" charset="0"/>
                <a:cs typeface="Tahoma" panose="020B0604030504040204" pitchFamily="34" charset="0"/>
              </a:rPr>
              <a:t>العلاقات</a:t>
            </a:r>
            <a:endParaRPr lang="en-US" sz="32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34459" y="0"/>
            <a:ext cx="2305141" cy="1076343"/>
          </a:xfrm>
          <a:prstGeom prst="rect">
            <a:avLst/>
          </a:prstGeom>
        </p:spPr>
      </p:pic>
      <p:sp>
        <p:nvSpPr>
          <p:cNvPr id="10" name="Rounded Rectangle 1">
            <a:extLst>
              <a:ext uri="{FF2B5EF4-FFF2-40B4-BE49-F238E27FC236}">
                <a16:creationId xmlns:a16="http://schemas.microsoft.com/office/drawing/2014/main" id="{AEFDD68B-514D-4BBC-8F05-4043AF4F4380}"/>
              </a:ext>
            </a:extLst>
          </p:cNvPr>
          <p:cNvSpPr/>
          <p:nvPr/>
        </p:nvSpPr>
        <p:spPr>
          <a:xfrm>
            <a:off x="223934"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6</a:t>
            </a:r>
            <a:endParaRPr lang="ar-SA" sz="2400" b="1" dirty="0"/>
          </a:p>
        </p:txBody>
      </p:sp>
    </p:spTree>
  </p:cSld>
  <p:clrMapOvr>
    <a:masterClrMapping/>
  </p:clrMapOvr>
  <mc:AlternateContent xmlns:mc="http://schemas.openxmlformats.org/markup-compatibility/2006" xmlns:p14="http://schemas.microsoft.com/office/powerpoint/2010/main">
    <mc:Choice Requires="p14">
      <p:transition spd="slow" p14:dur="2000" advTm="16827"/>
    </mc:Choice>
    <mc:Fallback xmlns="">
      <p:transition spd="slow" advTm="16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152400" y="-37249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1767715" y="5721795"/>
            <a:ext cx="5282014" cy="830997"/>
          </a:xfrm>
          <a:prstGeom prst="rect">
            <a:avLst/>
          </a:prstGeom>
          <a:noFill/>
        </p:spPr>
        <p:txBody>
          <a:bodyPr wrap="square" rtlCol="0">
            <a:spAutoFit/>
          </a:bodyPr>
          <a:lstStyle/>
          <a:p>
            <a:r>
              <a:rPr lang="ar-SY" sz="4800" b="1" dirty="0">
                <a:solidFill>
                  <a:schemeClr val="bg1"/>
                </a:solidFill>
                <a:latin typeface="Alexandria" charset="0"/>
                <a:cs typeface="Alexandria" charset="0"/>
              </a:rPr>
              <a:t>شكراً لحسن إصغائكم</a:t>
            </a:r>
            <a:endParaRPr lang="en-US" sz="4800" b="1" dirty="0">
              <a:solidFill>
                <a:schemeClr val="bg1"/>
              </a:solidFill>
              <a:latin typeface="Alexandria" charset="0"/>
              <a:cs typeface="Alexandria" charset="0"/>
            </a:endParaRP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658"/>
    </mc:Choice>
    <mc:Fallback xmlns="">
      <p:transition spd="slow" advTm="6658"/>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4"/>
</p:tagLst>
</file>

<file path=ppt/tags/tag2.xml><?xml version="1.0" encoding="utf-8"?>
<p:tagLst xmlns:a="http://schemas.openxmlformats.org/drawingml/2006/main" xmlns:r="http://schemas.openxmlformats.org/officeDocument/2006/relationships" xmlns:p="http://schemas.openxmlformats.org/presentationml/2006/main">
  <p:tag name="TIMING" val="|1.2"/>
</p:tagLst>
</file>

<file path=ppt/tags/tag3.xml><?xml version="1.0" encoding="utf-8"?>
<p:tagLst xmlns:a="http://schemas.openxmlformats.org/drawingml/2006/main" xmlns:r="http://schemas.openxmlformats.org/officeDocument/2006/relationships" xmlns:p="http://schemas.openxmlformats.org/presentationml/2006/main">
  <p:tag name="TIMING" val="|3.2"/>
</p:tagLst>
</file>

<file path=ppt/tags/tag4.xml><?xml version="1.0" encoding="utf-8"?>
<p:tagLst xmlns:a="http://schemas.openxmlformats.org/drawingml/2006/main" xmlns:r="http://schemas.openxmlformats.org/officeDocument/2006/relationships" xmlns:p="http://schemas.openxmlformats.org/presentationml/2006/main">
  <p:tag name="TIMING" val="|47.4"/>
</p:tagLst>
</file>

<file path=ppt/tags/tag5.xml><?xml version="1.0" encoding="utf-8"?>
<p:tagLst xmlns:a="http://schemas.openxmlformats.org/drawingml/2006/main" xmlns:r="http://schemas.openxmlformats.org/officeDocument/2006/relationships" xmlns:p="http://schemas.openxmlformats.org/presentationml/2006/main">
  <p:tag name="TIMING" val="|47.4"/>
</p:tagLst>
</file>

<file path=ppt/tags/tag6.xml><?xml version="1.0" encoding="utf-8"?>
<p:tagLst xmlns:a="http://schemas.openxmlformats.org/drawingml/2006/main" xmlns:r="http://schemas.openxmlformats.org/officeDocument/2006/relationships" xmlns:p="http://schemas.openxmlformats.org/presentationml/2006/main">
  <p:tag name="TIMING" val="|47.4"/>
</p:tagLst>
</file>

<file path=ppt/tags/tag7.xml><?xml version="1.0" encoding="utf-8"?>
<p:tagLst xmlns:a="http://schemas.openxmlformats.org/drawingml/2006/main" xmlns:r="http://schemas.openxmlformats.org/officeDocument/2006/relationships" xmlns:p="http://schemas.openxmlformats.org/presentationml/2006/main">
  <p:tag name="TIMING" val="|47.4"/>
</p:tagLst>
</file>

<file path=ppt/tags/tag8.xml><?xml version="1.0" encoding="utf-8"?>
<p:tagLst xmlns:a="http://schemas.openxmlformats.org/drawingml/2006/main" xmlns:r="http://schemas.openxmlformats.org/officeDocument/2006/relationships" xmlns:p="http://schemas.openxmlformats.org/presentationml/2006/main">
  <p:tag name="TIMING" val="|47.4"/>
</p:tagLst>
</file>

<file path=ppt/tags/tag9.xml><?xml version="1.0" encoding="utf-8"?>
<p:tagLst xmlns:a="http://schemas.openxmlformats.org/drawingml/2006/main" xmlns:r="http://schemas.openxmlformats.org/officeDocument/2006/relationships" xmlns:p="http://schemas.openxmlformats.org/presentationml/2006/main">
  <p:tag name="TIMING" val="|1"/>
</p:tagLst>
</file>

<file path=ppt/tags/tag10.xml><?xml version="1.0" encoding="utf-8"?>
<p:tagLst xmlns:a="http://schemas.openxmlformats.org/drawingml/2006/main" xmlns:r="http://schemas.openxmlformats.org/officeDocument/2006/relationships" xmlns:p="http://schemas.openxmlformats.org/presentationml/2006/main">
  <p:tag name="TIMING" val="|47.4"/>
</p:tagLst>
</file>

<file path=ppt/tags/tag11.xml><?xml version="1.0" encoding="utf-8"?>
<p:tagLst xmlns:a="http://schemas.openxmlformats.org/drawingml/2006/main" xmlns:r="http://schemas.openxmlformats.org/officeDocument/2006/relationships" xmlns:p="http://schemas.openxmlformats.org/presentationml/2006/main">
  <p:tag name="TIMING" val="|47.4"/>
</p:tagLst>
</file>

<file path=ppt/tags/tag12.xml><?xml version="1.0" encoding="utf-8"?>
<p:tagLst xmlns:a="http://schemas.openxmlformats.org/drawingml/2006/main" xmlns:r="http://schemas.openxmlformats.org/officeDocument/2006/relationships" xmlns:p="http://schemas.openxmlformats.org/presentationml/2006/main">
  <p:tag name="TIMING" val="|47.4"/>
</p:tagLst>
</file>

<file path=ppt/tags/tag13.xml><?xml version="1.0" encoding="utf-8"?>
<p:tagLst xmlns:a="http://schemas.openxmlformats.org/drawingml/2006/main" xmlns:r="http://schemas.openxmlformats.org/officeDocument/2006/relationships" xmlns:p="http://schemas.openxmlformats.org/presentationml/2006/main">
  <p:tag name="TIMING" val="|47.4"/>
</p:tagLst>
</file>

<file path=ppt/tags/tag14.xml><?xml version="1.0" encoding="utf-8"?>
<p:tagLst xmlns:a="http://schemas.openxmlformats.org/drawingml/2006/main" xmlns:r="http://schemas.openxmlformats.org/officeDocument/2006/relationships" xmlns:p="http://schemas.openxmlformats.org/presentationml/2006/main">
  <p:tag name="TIMING" val="|47.4"/>
</p:tagLst>
</file>

<file path=ppt/tags/tag15.xml><?xml version="1.0" encoding="utf-8"?>
<p:tagLst xmlns:a="http://schemas.openxmlformats.org/drawingml/2006/main" xmlns:r="http://schemas.openxmlformats.org/officeDocument/2006/relationships" xmlns:p="http://schemas.openxmlformats.org/presentationml/2006/main">
  <p:tag name="TIMING" val="|47.4"/>
</p:tagLst>
</file>

<file path=ppt/tags/tag16.xml><?xml version="1.0" encoding="utf-8"?>
<p:tagLst xmlns:a="http://schemas.openxmlformats.org/drawingml/2006/main" xmlns:r="http://schemas.openxmlformats.org/officeDocument/2006/relationships" xmlns:p="http://schemas.openxmlformats.org/presentationml/2006/main">
  <p:tag name="TIMING" val="|47.4"/>
</p:tagLst>
</file>

<file path=ppt/tags/tag17.xml><?xml version="1.0" encoding="utf-8"?>
<p:tagLst xmlns:a="http://schemas.openxmlformats.org/drawingml/2006/main" xmlns:r="http://schemas.openxmlformats.org/officeDocument/2006/relationships" xmlns:p="http://schemas.openxmlformats.org/presentationml/2006/main">
  <p:tag name="TIMING" val="|47.4"/>
</p:tagLst>
</file>

<file path=ppt/tags/tag18.xml><?xml version="1.0" encoding="utf-8"?>
<p:tagLst xmlns:a="http://schemas.openxmlformats.org/drawingml/2006/main" xmlns:r="http://schemas.openxmlformats.org/officeDocument/2006/relationships" xmlns:p="http://schemas.openxmlformats.org/presentationml/2006/main">
  <p:tag name="TIMING" val="|47.4"/>
</p:tagLst>
</file>

<file path=ppt/tags/tag19.xml><?xml version="1.0" encoding="utf-8"?>
<p:tagLst xmlns:a="http://schemas.openxmlformats.org/drawingml/2006/main" xmlns:r="http://schemas.openxmlformats.org/officeDocument/2006/relationships" xmlns:p="http://schemas.openxmlformats.org/presentationml/2006/main">
  <p:tag name="TIMING" val="|47.4"/>
</p:tagLst>
</file>

<file path=ppt/tags/tag20.xml><?xml version="1.0" encoding="utf-8"?>
<p:tagLst xmlns:a="http://schemas.openxmlformats.org/drawingml/2006/main" xmlns:r="http://schemas.openxmlformats.org/officeDocument/2006/relationships" xmlns:p="http://schemas.openxmlformats.org/presentationml/2006/main">
  <p:tag name="TIMING" val="|47.4"/>
</p:tagLst>
</file>

<file path=ppt/tags/tag21.xml><?xml version="1.0" encoding="utf-8"?>
<p:tagLst xmlns:a="http://schemas.openxmlformats.org/drawingml/2006/main" xmlns:r="http://schemas.openxmlformats.org/officeDocument/2006/relationships" xmlns:p="http://schemas.openxmlformats.org/presentationml/2006/main">
  <p:tag name="TIMING" val="|47.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f2262c286379a549d878d6bf2d33b568">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09bf670458bf6d37f41c03f5afe839c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0CB3A8E7-E15F-4CC2-B320-EACED8F2B4A3}"/>
</file>

<file path=customXml/itemProps2.xml><?xml version="1.0" encoding="utf-8"?>
<ds:datastoreItem xmlns:ds="http://schemas.openxmlformats.org/officeDocument/2006/customXml" ds:itemID="{658FEEA3-D9CF-473C-8724-4B8D048C8F6D}"/>
</file>

<file path=customXml/itemProps3.xml><?xml version="1.0" encoding="utf-8"?>
<ds:datastoreItem xmlns:ds="http://schemas.openxmlformats.org/officeDocument/2006/customXml" ds:itemID="{1126DDD4-DADB-41EF-AD94-8431D042968C}"/>
</file>

<file path=docProps/app.xml><?xml version="1.0" encoding="utf-8"?>
<Properties xmlns="http://schemas.openxmlformats.org/officeDocument/2006/extended-properties" xmlns:vt="http://schemas.openxmlformats.org/officeDocument/2006/docPropsVTypes">
  <TotalTime>6607</TotalTime>
  <Words>3813</Words>
  <Application>Microsoft Office PowerPoint</Application>
  <PresentationFormat>Widescreen</PresentationFormat>
  <Paragraphs>239</Paragraphs>
  <Slides>40</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Alexandria</vt:lpstr>
      <vt:lpstr>Arial</vt:lpstr>
      <vt:lpstr>Calibri</vt:lpstr>
      <vt:lpstr>Calibri Light</vt:lpstr>
      <vt:lpstr>Tahoma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Okba Alsabbagh</dc:creator>
  <cp:lastModifiedBy>Okba Alsabbagh</cp:lastModifiedBy>
  <cp:revision>1151</cp:revision>
  <dcterms:created xsi:type="dcterms:W3CDTF">2025-07-01T03:58:26Z</dcterms:created>
  <dcterms:modified xsi:type="dcterms:W3CDTF">2025-10-27T09:34:42Z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