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303" r:id="rId5"/>
    <p:sldId id="313" r:id="rId6"/>
    <p:sldId id="351" r:id="rId7"/>
    <p:sldId id="352" r:id="rId8"/>
    <p:sldId id="353" r:id="rId9"/>
    <p:sldId id="355" r:id="rId10"/>
    <p:sldId id="356" r:id="rId11"/>
    <p:sldId id="360" r:id="rId12"/>
    <p:sldId id="361" r:id="rId13"/>
    <p:sldId id="364" r:id="rId14"/>
    <p:sldId id="365" r:id="rId15"/>
    <p:sldId id="388" r:id="rId16"/>
    <p:sldId id="366" r:id="rId17"/>
    <p:sldId id="367" r:id="rId18"/>
    <p:sldId id="369" r:id="rId19"/>
    <p:sldId id="370" r:id="rId20"/>
    <p:sldId id="389" r:id="rId21"/>
    <p:sldId id="391" r:id="rId22"/>
    <p:sldId id="392" r:id="rId23"/>
    <p:sldId id="393" r:id="rId24"/>
    <p:sldId id="394" r:id="rId25"/>
    <p:sldId id="395" r:id="rId26"/>
    <p:sldId id="396" r:id="rId27"/>
    <p:sldId id="397" r:id="rId28"/>
    <p:sldId id="398" r:id="rId29"/>
    <p:sldId id="399" r:id="rId30"/>
    <p:sldId id="400" r:id="rId31"/>
    <p:sldId id="401" r:id="rId32"/>
    <p:sldId id="402" r:id="rId33"/>
    <p:sldId id="403" r:id="rId34"/>
    <p:sldId id="404" r:id="rId35"/>
    <p:sldId id="405"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351"/>
            <p14:sldId id="352"/>
            <p14:sldId id="353"/>
            <p14:sldId id="355"/>
            <p14:sldId id="356"/>
            <p14:sldId id="360"/>
            <p14:sldId id="361"/>
            <p14:sldId id="364"/>
            <p14:sldId id="365"/>
            <p14:sldId id="388"/>
            <p14:sldId id="366"/>
            <p14:sldId id="367"/>
            <p14:sldId id="369"/>
            <p14:sldId id="370"/>
            <p14:sldId id="389"/>
            <p14:sldId id="391"/>
            <p14:sldId id="392"/>
            <p14:sldId id="393"/>
            <p14:sldId id="394"/>
            <p14:sldId id="395"/>
            <p14:sldId id="396"/>
            <p14:sldId id="397"/>
            <p14:sldId id="398"/>
            <p14:sldId id="399"/>
            <p14:sldId id="400"/>
            <p14:sldId id="401"/>
            <p14:sldId id="402"/>
            <p14:sldId id="403"/>
            <p14:sldId id="404"/>
            <p14:sldId id="405"/>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p:scale>
          <a:sx n="70" d="100"/>
          <a:sy n="70" d="100"/>
        </p:scale>
        <p:origin x="-636" y="-96"/>
      </p:cViewPr>
      <p:guideLst>
        <p:guide orient="horz" pos="2160"/>
        <p:guide pos="3840"/>
      </p:guideLst>
    </p:cSldViewPr>
  </p:slideViewPr>
  <p:notesTextViewPr>
    <p:cViewPr>
      <p:scale>
        <a:sx n="1" d="1"/>
        <a:sy n="1" d="1"/>
      </p:scale>
      <p:origin x="0" y="0"/>
    </p:cViewPr>
  </p:notesTextViewPr>
  <p:sorterViewPr>
    <p:cViewPr>
      <p:scale>
        <a:sx n="100" d="100"/>
        <a:sy n="100" d="100"/>
      </p:scale>
      <p:origin x="0" y="89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Alexandria" charset="0"/>
                <a:cs typeface="Alexandria" charset="0"/>
              </a:rPr>
              <a:t>Intro Lecture</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793"/>
    </mc:Choice>
    <mc:Fallback xmlns="">
      <p:transition spd="slow" advTm="327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79" y="2318225"/>
            <a:ext cx="7490145" cy="3785652"/>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مقدمة عن أستاذ المقرر.</a:t>
            </a:r>
          </a:p>
          <a:p>
            <a:pPr marL="457200" indent="-457200" algn="r" rtl="1">
              <a:lnSpc>
                <a:spcPct val="150000"/>
              </a:lnSpc>
              <a:buFont typeface="+mj-lt"/>
              <a:buAutoNum type="arabicPeriod"/>
            </a:pPr>
            <a:r>
              <a:rPr lang="ar-EG" sz="2000" dirty="0">
                <a:cs typeface="+mj-cs"/>
              </a:rPr>
              <a:t>توصيف المقرر.</a:t>
            </a:r>
          </a:p>
          <a:p>
            <a:pPr marL="457200" indent="-457200" algn="r" rtl="1">
              <a:lnSpc>
                <a:spcPct val="150000"/>
              </a:lnSpc>
              <a:buFont typeface="+mj-lt"/>
              <a:buAutoNum type="arabicPeriod"/>
            </a:pPr>
            <a:r>
              <a:rPr lang="ar-EG" sz="2000" dirty="0">
                <a:cs typeface="+mj-cs"/>
              </a:rPr>
              <a:t>أهداف المقرر.</a:t>
            </a:r>
          </a:p>
          <a:p>
            <a:pPr marL="457200" indent="-457200" algn="r" rtl="1">
              <a:lnSpc>
                <a:spcPct val="150000"/>
              </a:lnSpc>
              <a:buFont typeface="+mj-lt"/>
              <a:buAutoNum type="arabicPeriod"/>
            </a:pPr>
            <a:r>
              <a:rPr lang="ar-EG" sz="2000" dirty="0">
                <a:cs typeface="+mj-cs"/>
              </a:rPr>
              <a:t>مخرجات التعليم المستهدفة من المقرر.</a:t>
            </a:r>
          </a:p>
          <a:p>
            <a:pPr marL="457200" indent="-457200" algn="r" rtl="1">
              <a:lnSpc>
                <a:spcPct val="150000"/>
              </a:lnSpc>
              <a:buFont typeface="+mj-lt"/>
              <a:buAutoNum type="arabicPeriod"/>
            </a:pPr>
            <a:r>
              <a:rPr lang="ar-EG" sz="2000" dirty="0">
                <a:cs typeface="+mj-cs"/>
              </a:rPr>
              <a:t>التقييم الطلابى.</a:t>
            </a:r>
          </a:p>
          <a:p>
            <a:pPr marL="457200" indent="-457200" algn="r" rtl="1">
              <a:lnSpc>
                <a:spcPct val="150000"/>
              </a:lnSpc>
              <a:buFont typeface="+mj-lt"/>
              <a:buAutoNum type="arabicPeriod"/>
            </a:pPr>
            <a:r>
              <a:rPr lang="ar-EG" sz="2000" dirty="0">
                <a:cs typeface="+mj-cs"/>
              </a:rPr>
              <a:t>موضوعات المقرر.</a:t>
            </a:r>
          </a:p>
          <a:p>
            <a:pPr marL="457200" indent="-457200" algn="r" rtl="1">
              <a:lnSpc>
                <a:spcPct val="150000"/>
              </a:lnSpc>
              <a:buFont typeface="+mj-lt"/>
              <a:buAutoNum type="arabicPeriod"/>
            </a:pPr>
            <a:r>
              <a:rPr lang="ar-EG" sz="2000" dirty="0">
                <a:cs typeface="+mj-cs"/>
              </a:rPr>
              <a:t>مفهوم </a:t>
            </a:r>
            <a:r>
              <a:rPr lang="ar-EG" sz="2000" dirty="0" smtClean="0">
                <a:cs typeface="+mj-cs"/>
              </a:rPr>
              <a:t>الاستراتيجية.</a:t>
            </a:r>
            <a:endParaRPr lang="ar-EG" sz="2000" dirty="0">
              <a:cs typeface="+mj-cs"/>
            </a:endParaRPr>
          </a:p>
          <a:p>
            <a:pPr marL="457200" indent="-457200" algn="r" rtl="1">
              <a:lnSpc>
                <a:spcPct val="150000"/>
              </a:lnSpc>
              <a:buFont typeface="+mj-lt"/>
              <a:buAutoNum type="arabicPeriod"/>
            </a:pPr>
            <a:r>
              <a:rPr lang="ar-EG" sz="2000" dirty="0" smtClean="0">
                <a:cs typeface="+mj-cs"/>
              </a:rPr>
              <a:t>مراجع المقرر.</a:t>
            </a:r>
            <a:endParaRPr lang="ar-EG" sz="2000" dirty="0">
              <a:cs typeface="+mj-cs"/>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2206"/>
    </mc:Choice>
    <mc:Fallback xmlns="">
      <p:transition spd="slow" advTm="9220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51222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مقدمة عن أستاذ المقرر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62544879"/>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770496"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4470"/>
            <a:ext cx="8309245" cy="34274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100" dirty="0" smtClean="0">
                <a:latin typeface="Times New Roman" pitchFamily="18" charset="0"/>
                <a:cs typeface="Times New Roman" pitchFamily="18" charset="0"/>
              </a:rPr>
              <a:t>Pre </a:t>
            </a:r>
            <a:r>
              <a:rPr lang="en-US" sz="2100" dirty="0">
                <a:latin typeface="Times New Roman" pitchFamily="18" charset="0"/>
                <a:cs typeface="Times New Roman" pitchFamily="18" charset="0"/>
              </a:rPr>
              <a:t>Production – Production – Post production</a:t>
            </a:r>
            <a:r>
              <a:rPr lang="en-US" sz="2100"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a:t>
            </a:r>
            <a:endParaRPr lang="en-US" sz="21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916178217"/>
      </p:ext>
    </p:extLst>
  </p:cSld>
  <p:clrMapOvr>
    <a:masterClrMapping/>
  </p:clrMapOvr>
  <mc:AlternateContent xmlns:mc="http://schemas.openxmlformats.org/markup-compatibility/2006" xmlns:p14="http://schemas.microsoft.com/office/powerpoint/2010/main">
    <mc:Choice Requires="p14">
      <p:transition spd="slow" p14:dur="2000" advTm="220136"/>
    </mc:Choice>
    <mc:Fallback xmlns="">
      <p:transition spd="slow" advTm="2201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825087"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مقدمة عن أستاذ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74704"/>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دارت </a:t>
            </a:r>
            <a:r>
              <a:rPr lang="ar-EG" sz="2100" dirty="0">
                <a:latin typeface="Times New Roman" pitchFamily="18" charset="0"/>
                <a:cs typeface="Times New Roman" pitchFamily="18" charset="0"/>
              </a:rPr>
              <a:t>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928928488"/>
      </p:ext>
    </p:extLst>
  </p:cSld>
  <p:clrMapOvr>
    <a:masterClrMapping/>
  </p:clrMapOvr>
  <mc:AlternateContent xmlns:mc="http://schemas.openxmlformats.org/markup-compatibility/2006" xmlns:p14="http://schemas.microsoft.com/office/powerpoint/2010/main">
    <mc:Choice Requires="p14">
      <p:transition spd="slow" p14:dur="2000" advTm="51000"/>
    </mc:Choice>
    <mc:Fallback xmlns="">
      <p:transition spd="slow" advTm="51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765227"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توصيف المقرر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73289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توصيف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يتناول مقرر استراتيجيات الإعلان والتسويق عددًا من الموضوعات الأساسية المرتبطة بمفهوم استراتيجيات الإعلان واستراتيجيات التسويق ، </a:t>
            </a:r>
            <a:r>
              <a:rPr lang="ar-EG" sz="2100" dirty="0" smtClean="0">
                <a:latin typeface="Times New Roman" pitchFamily="18" charset="0"/>
                <a:cs typeface="Times New Roman" pitchFamily="18" charset="0"/>
              </a:rPr>
              <a:t>من </a:t>
            </a:r>
            <a:r>
              <a:rPr lang="ar-EG" sz="2100" dirty="0">
                <a:latin typeface="Times New Roman" pitchFamily="18" charset="0"/>
                <a:cs typeface="Times New Roman" pitchFamily="18" charset="0"/>
              </a:rPr>
              <a:t>خلال </a:t>
            </a:r>
            <a:r>
              <a:rPr lang="ar-EG" sz="2100" dirty="0" smtClean="0">
                <a:latin typeface="Times New Roman" pitchFamily="18" charset="0"/>
                <a:cs typeface="Times New Roman" pitchFamily="18" charset="0"/>
              </a:rPr>
              <a:t>استراتيجية (محركات </a:t>
            </a:r>
            <a:r>
              <a:rPr lang="ar-EG" sz="2100" dirty="0">
                <a:latin typeface="Times New Roman" pitchFamily="18" charset="0"/>
                <a:cs typeface="Times New Roman" pitchFamily="18" charset="0"/>
              </a:rPr>
              <a:t>البحث- المؤثرين – </a:t>
            </a:r>
            <a:r>
              <a:rPr lang="ar-EG" sz="2100" dirty="0" smtClean="0">
                <a:latin typeface="Times New Roman" pitchFamily="18" charset="0"/>
                <a:cs typeface="Times New Roman" pitchFamily="18" charset="0"/>
              </a:rPr>
              <a:t>الغوريلا </a:t>
            </a:r>
            <a:r>
              <a:rPr lang="en-US" sz="2100" dirty="0">
                <a:latin typeface="Times New Roman" pitchFamily="18" charset="0"/>
                <a:cs typeface="Times New Roman" pitchFamily="18" charset="0"/>
              </a:rPr>
              <a:t>Guerrilla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 الأخضر </a:t>
            </a:r>
            <a:r>
              <a:rPr lang="ar-EG" sz="2100" dirty="0">
                <a:latin typeface="Times New Roman" pitchFamily="18" charset="0"/>
                <a:cs typeface="Times New Roman" pitchFamily="18" charset="0"/>
              </a:rPr>
              <a:t>– الشفهي – العام – المتخصص – التريند – المحتوى – الجغرافي –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 تسويق </a:t>
            </a:r>
            <a:r>
              <a:rPr lang="en-US" sz="2100" dirty="0" smtClean="0">
                <a:latin typeface="Times New Roman" pitchFamily="18" charset="0"/>
                <a:cs typeface="Times New Roman" pitchFamily="18" charset="0"/>
              </a:rPr>
              <a:t>Outbound  </a:t>
            </a:r>
            <a:r>
              <a:rPr lang="ar-EG" sz="2100" dirty="0" smtClean="0">
                <a:latin typeface="Times New Roman" pitchFamily="18" charset="0"/>
                <a:cs typeface="Times New Roman" pitchFamily="18" charset="0"/>
              </a:rPr>
              <a:t> - الدفع </a:t>
            </a:r>
            <a:r>
              <a:rPr lang="ar-EG" sz="2100" dirty="0">
                <a:latin typeface="Times New Roman" pitchFamily="18" charset="0"/>
                <a:cs typeface="Times New Roman" pitchFamily="18" charset="0"/>
              </a:rPr>
              <a:t>– الجذب – الكشط </a:t>
            </a:r>
            <a:r>
              <a:rPr lang="ar-EG" sz="2100" dirty="0" smtClean="0">
                <a:latin typeface="Times New Roman" pitchFamily="18" charset="0"/>
                <a:cs typeface="Times New Roman" pitchFamily="18" charset="0"/>
              </a:rPr>
              <a:t>والاختراق)  </a:t>
            </a:r>
            <a:r>
              <a:rPr lang="ar-EG" sz="2100" dirty="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232336127"/>
      </p:ext>
    </p:extLst>
  </p:cSld>
  <p:clrMapOvr>
    <a:masterClrMapping/>
  </p:clrMapOvr>
  <mc:AlternateContent xmlns:mc="http://schemas.openxmlformats.org/markup-compatibility/2006" xmlns:p14="http://schemas.microsoft.com/office/powerpoint/2010/main">
    <mc:Choice Requires="p14">
      <p:transition spd="slow" p14:dur="2000" advTm="108104"/>
    </mc:Choice>
    <mc:Fallback xmlns="">
      <p:transition spd="slow" advTm="10810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52157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أهداف المقرر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506655870"/>
      </p:ext>
    </p:extLst>
  </p:cSld>
  <p:clrMapOvr>
    <a:masterClrMapping/>
  </p:clrMapOvr>
  <mc:AlternateContent xmlns:mc="http://schemas.openxmlformats.org/markup-compatibility/2006" xmlns:p14="http://schemas.microsoft.com/office/powerpoint/2010/main">
    <mc:Choice Requires="p14">
      <p:transition spd="slow" p14:dur="2000" advTm="10149"/>
    </mc:Choice>
    <mc:Fallback xmlns="">
      <p:transition spd="slow" advTm="10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يهدف المقرر إلى معرفة استراتيجيات التسويق والإعلان الرقمي والتقليدي وكيفية الاستفادة منها من قبل مديري التسويق عند التخطيط للحملات التسويقية والإعلانية وذلك بهدف الوصول إلى الجمهور المستهدف الذي تم دراسة احتياجاته ورغباته بكل دقه من قبل فريق التسويق المكلف بتصميم كيفية سريان الحملة التسويقية وزيادة الحصة التسويقية للشركة فى السوق المستهدفة بهدف شراء أو استخدام السلعة أو الخدمة المراد بيعها للجمهور المستهدف من هذه السوق.</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07950119"/>
      </p:ext>
    </p:extLst>
  </p:cSld>
  <p:clrMapOvr>
    <a:masterClrMapping/>
  </p:clrMapOvr>
  <mc:AlternateContent xmlns:mc="http://schemas.openxmlformats.org/markup-compatibility/2006" xmlns:p14="http://schemas.microsoft.com/office/powerpoint/2010/main">
    <mc:Choice Requires="p14">
      <p:transition spd="slow" p14:dur="2000" advTm="307862"/>
    </mc:Choice>
    <mc:Fallback xmlns="">
      <p:transition spd="slow" advTm="30786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400141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مخرجات التعليم المستهدفة من المقرر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740363462"/>
      </p:ext>
    </p:extLst>
  </p:cSld>
  <p:clrMapOvr>
    <a:masterClrMapping/>
  </p:clrMapOvr>
  <mc:AlternateContent xmlns:mc="http://schemas.openxmlformats.org/markup-compatibility/2006" xmlns:p14="http://schemas.microsoft.com/office/powerpoint/2010/main">
    <mc:Choice Requires="p14">
      <p:transition spd="slow" p14:dur="2000" advTm="20772"/>
    </mc:Choice>
    <mc:Fallback xmlns="">
      <p:transition spd="slow" advTm="20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808735"/>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فى نهاية المقرر، سيكون الطلاب قادرون على ما يلى</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مفهوم استراتيجيات الإعلان والتسويق.</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عبر محركات البحث.</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من خلال المؤثرين. </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الغوريلا.</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الأخضر.</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الشفهي</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العام</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272584186"/>
      </p:ext>
    </p:extLst>
  </p:cSld>
  <p:clrMapOvr>
    <a:masterClrMapping/>
  </p:clrMapOvr>
  <mc:AlternateContent xmlns:mc="http://schemas.openxmlformats.org/markup-compatibility/2006" xmlns:p14="http://schemas.microsoft.com/office/powerpoint/2010/main">
    <mc:Choice Requires="p14">
      <p:transition spd="slow" p14:dur="2000" advTm="45757"/>
    </mc:Choice>
    <mc:Fallback xmlns="">
      <p:transition spd="slow" advTm="4575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527"/>
            <a:ext cx="8309245" cy="3323987"/>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المتخصص.</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a:t>
            </a:r>
            <a:r>
              <a:rPr lang="ar-EG" sz="2000" dirty="0" smtClean="0">
                <a:latin typeface="Times New Roman" pitchFamily="18" charset="0"/>
                <a:cs typeface="Times New Roman" pitchFamily="18" charset="0"/>
              </a:rPr>
              <a:t>بالأحداث الجارية.</a:t>
            </a:r>
            <a:endParaRPr lang="ar-EG" sz="2000" dirty="0">
              <a:latin typeface="Times New Roman" pitchFamily="18" charset="0"/>
              <a:cs typeface="Times New Roman" pitchFamily="18" charset="0"/>
            </a:endParaRP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بالمحتوى</a:t>
            </a:r>
            <a:r>
              <a:rPr lang="ar-EG" sz="2000" dirty="0" smtClean="0">
                <a:latin typeface="Times New Roman" pitchFamily="18" charset="0"/>
                <a:cs typeface="Times New Roman" pitchFamily="18" charset="0"/>
              </a:rPr>
              <a:t>.</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التسويق الجغرافي.</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تسويق </a:t>
            </a:r>
            <a:r>
              <a:rPr lang="en-US" sz="2000" dirty="0">
                <a:latin typeface="Times New Roman" pitchFamily="18" charset="0"/>
                <a:cs typeface="Times New Roman" pitchFamily="18" charset="0"/>
              </a:rPr>
              <a:t>Inbound  </a:t>
            </a:r>
            <a:r>
              <a:rPr lang="ar-EG" sz="2000" dirty="0">
                <a:latin typeface="Times New Roman" pitchFamily="18" charset="0"/>
                <a:cs typeface="Times New Roman" pitchFamily="18" charset="0"/>
              </a:rPr>
              <a:t>وتسويق </a:t>
            </a:r>
            <a:r>
              <a:rPr lang="en-US" sz="2000" dirty="0">
                <a:latin typeface="Times New Roman" pitchFamily="18" charset="0"/>
                <a:cs typeface="Times New Roman" pitchFamily="18" charset="0"/>
              </a:rPr>
              <a:t>Outbound.</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الدفع والجذب.</a:t>
            </a:r>
          </a:p>
          <a:p>
            <a:pPr marL="457200" indent="-457200" algn="just" rtl="1">
              <a:lnSpc>
                <a:spcPct val="150000"/>
              </a:lnSpc>
              <a:buFont typeface="+mj-lt"/>
              <a:buAutoNum type="arabicPeriod" startAt="8"/>
            </a:pPr>
            <a:r>
              <a:rPr lang="ar-EG" sz="2000" dirty="0" smtClean="0">
                <a:latin typeface="Times New Roman" pitchFamily="18" charset="0"/>
                <a:cs typeface="Times New Roman" pitchFamily="18" charset="0"/>
              </a:rPr>
              <a:t>التعرف </a:t>
            </a:r>
            <a:r>
              <a:rPr lang="ar-EG" sz="2000" dirty="0">
                <a:latin typeface="Times New Roman" pitchFamily="18" charset="0"/>
                <a:cs typeface="Times New Roman" pitchFamily="18" charset="0"/>
              </a:rPr>
              <a:t>على استراتيجية الكشط </a:t>
            </a:r>
            <a:r>
              <a:rPr lang="ar-EG" sz="2000" dirty="0" smtClean="0">
                <a:latin typeface="Times New Roman" pitchFamily="18" charset="0"/>
                <a:cs typeface="Times New Roman" pitchFamily="18" charset="0"/>
              </a:rPr>
              <a:t>والاختراق.</a:t>
            </a:r>
            <a:endParaRPr lang="ar-EG" sz="2000" dirty="0">
              <a:latin typeface="Times New Roman" pitchFamily="18" charset="0"/>
              <a:cs typeface="Times New Roman" pitchFamily="18" charset="0"/>
            </a:endParaRPr>
          </a:p>
        </p:txBody>
      </p:sp>
      <p:sp>
        <p:nvSpPr>
          <p:cNvPr id="13" name="TextBox 12"/>
          <p:cNvSpPr txBox="1"/>
          <p:nvPr/>
        </p:nvSpPr>
        <p:spPr>
          <a:xfrm>
            <a:off x="4694830" y="1412953"/>
            <a:ext cx="40124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مخرجات التعليم المستهدفة من المقرر </a:t>
            </a:r>
          </a:p>
        </p:txBody>
      </p:sp>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96691852"/>
      </p:ext>
    </p:extLst>
  </p:cSld>
  <p:clrMapOvr>
    <a:masterClrMapping/>
  </p:clrMapOvr>
  <mc:AlternateContent xmlns:mc="http://schemas.openxmlformats.org/markup-compatibility/2006" xmlns:p14="http://schemas.microsoft.com/office/powerpoint/2010/main">
    <mc:Choice Requires="p14">
      <p:transition spd="slow" p14:dur="2000" advTm="82850"/>
    </mc:Choice>
    <mc:Fallback xmlns="">
      <p:transition spd="slow" advTm="828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171445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التقييم الطلابى</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18988"/>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a:latin typeface="Times New Roman" pitchFamily="18" charset="0"/>
                <a:cs typeface="Times New Roman" pitchFamily="18" charset="0"/>
              </a:rPr>
              <a:t>اختبار أ</a:t>
            </a:r>
            <a:r>
              <a:rPr lang="ar-EG" sz="2100" smtClean="0">
                <a:latin typeface="Times New Roman" pitchFamily="18" charset="0"/>
                <a:cs typeface="Times New Roman" pitchFamily="18" charset="0"/>
              </a:rPr>
              <a:t>سبوعي للطلاب</a:t>
            </a:r>
            <a:r>
              <a:rPr lang="ar-EG" sz="2100" dirty="0">
                <a:latin typeface="Times New Roman" pitchFamily="18" charset="0"/>
                <a:cs typeface="Times New Roman" pitchFamily="18" charset="0"/>
              </a:rPr>
              <a:t>.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842330828"/>
      </p:ext>
    </p:extLst>
  </p:cSld>
  <p:clrMapOvr>
    <a:masterClrMapping/>
  </p:clrMapOvr>
  <mc:AlternateContent xmlns:mc="http://schemas.openxmlformats.org/markup-compatibility/2006" xmlns:p14="http://schemas.microsoft.com/office/powerpoint/2010/main">
    <mc:Choice Requires="p14">
      <p:transition spd="slow" p14:dur="2000" advTm="38468"/>
    </mc:Choice>
    <mc:Fallback xmlns="">
      <p:transition spd="slow" advTm="384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320120"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حلقات نقاشية للطلاب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577081"/>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يتم انعقاد حلقات نقاشية أسبوعية مع أستاذ المقرر. </a:t>
            </a: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50613302"/>
      </p:ext>
    </p:extLst>
  </p:cSld>
  <p:clrMapOvr>
    <a:masterClrMapping/>
  </p:clrMapOvr>
  <mc:AlternateContent xmlns:mc="http://schemas.openxmlformats.org/markup-compatibility/2006" xmlns:p14="http://schemas.microsoft.com/office/powerpoint/2010/main">
    <mc:Choice Requires="p14">
      <p:transition spd="slow" p14:dur="2000" advTm="41181"/>
    </mc:Choice>
    <mc:Fallback xmlns="">
      <p:transition spd="slow" advTm="4118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986441"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موضوعات المقرر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78391" y="1204963"/>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562577592"/>
      </p:ext>
    </p:extLst>
  </p:cSld>
  <p:clrMapOvr>
    <a:masterClrMapping/>
  </p:clrMapOvr>
  <mc:AlternateContent xmlns:mc="http://schemas.openxmlformats.org/markup-compatibility/2006" xmlns:p14="http://schemas.microsoft.com/office/powerpoint/2010/main">
    <mc:Choice Requires="p14">
      <p:transition spd="slow" p14:dur="2000" advTm="19076"/>
    </mc:Choice>
    <mc:Fallback xmlns="">
      <p:transition spd="slow" advTm="19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9" y="1412953"/>
            <a:ext cx="221650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ماهية الاستراتيجية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17" name="TextBox 16"/>
          <p:cNvSpPr txBox="1"/>
          <p:nvPr/>
        </p:nvSpPr>
        <p:spPr>
          <a:xfrm>
            <a:off x="4390680" y="1600369"/>
            <a:ext cx="7490145" cy="4662815"/>
          </a:xfrm>
          <a:prstGeom prst="rect">
            <a:avLst/>
          </a:prstGeom>
          <a:noFill/>
        </p:spPr>
        <p:txBody>
          <a:bodyPr wrap="square" rtlCol="0">
            <a:spAutoFit/>
          </a:bodyPr>
          <a:lstStyle/>
          <a:p>
            <a:pPr marL="457200" indent="-457200" algn="r" rtl="1">
              <a:lnSpc>
                <a:spcPct val="150000"/>
              </a:lnSpc>
              <a:buFont typeface="+mj-lt"/>
              <a:buAutoNum type="arabicPeriod"/>
            </a:pPr>
            <a:r>
              <a:rPr lang="ar-EG" dirty="0">
                <a:cs typeface="+mj-cs"/>
              </a:rPr>
              <a:t>تمهيد</a:t>
            </a:r>
            <a:r>
              <a:rPr lang="ar-EG" dirty="0" smtClean="0">
                <a:cs typeface="+mj-cs"/>
              </a:rPr>
              <a:t>.</a:t>
            </a:r>
          </a:p>
          <a:p>
            <a:pPr marL="457200" indent="-457200" algn="r" rtl="1">
              <a:lnSpc>
                <a:spcPct val="150000"/>
              </a:lnSpc>
              <a:buFont typeface="+mj-lt"/>
              <a:buAutoNum type="arabicPeriod"/>
            </a:pPr>
            <a:r>
              <a:rPr lang="ar-EG" dirty="0">
                <a:cs typeface="+mj-cs"/>
              </a:rPr>
              <a:t>مفهوم </a:t>
            </a:r>
            <a:r>
              <a:rPr lang="ar-EG" dirty="0" smtClean="0">
                <a:cs typeface="+mj-cs"/>
              </a:rPr>
              <a:t>الاستراتيجية</a:t>
            </a:r>
          </a:p>
          <a:p>
            <a:pPr marL="457200" indent="-457200" algn="r" rtl="1">
              <a:lnSpc>
                <a:spcPct val="150000"/>
              </a:lnSpc>
              <a:buFont typeface="+mj-lt"/>
              <a:buAutoNum type="arabicPeriod"/>
            </a:pPr>
            <a:r>
              <a:rPr lang="ar-EG" dirty="0">
                <a:cs typeface="+mj-cs"/>
              </a:rPr>
              <a:t>أبعاد </a:t>
            </a:r>
            <a:r>
              <a:rPr lang="ar-EG" dirty="0" smtClean="0">
                <a:cs typeface="+mj-cs"/>
              </a:rPr>
              <a:t>الاستراتيجية</a:t>
            </a:r>
          </a:p>
          <a:p>
            <a:pPr marL="457200" indent="-457200" algn="r" rtl="1">
              <a:lnSpc>
                <a:spcPct val="150000"/>
              </a:lnSpc>
              <a:buFont typeface="+mj-lt"/>
              <a:buAutoNum type="arabicPeriod"/>
            </a:pPr>
            <a:r>
              <a:rPr lang="ar-EG" dirty="0">
                <a:cs typeface="+mj-cs"/>
              </a:rPr>
              <a:t>ماهية الاستراتيجية </a:t>
            </a:r>
            <a:r>
              <a:rPr lang="ar-EG" dirty="0" smtClean="0">
                <a:cs typeface="+mj-cs"/>
              </a:rPr>
              <a:t>الإعلانية</a:t>
            </a:r>
          </a:p>
          <a:p>
            <a:pPr marL="457200" indent="-457200" algn="r" rtl="1">
              <a:lnSpc>
                <a:spcPct val="150000"/>
              </a:lnSpc>
              <a:buFont typeface="+mj-lt"/>
              <a:buAutoNum type="arabicPeriod"/>
            </a:pPr>
            <a:r>
              <a:rPr lang="ar-EG" dirty="0">
                <a:cs typeface="+mj-cs"/>
              </a:rPr>
              <a:t>الصعوبات التى قد تواجه الاستراتيجية </a:t>
            </a:r>
            <a:r>
              <a:rPr lang="ar-EG" dirty="0" smtClean="0">
                <a:cs typeface="+mj-cs"/>
              </a:rPr>
              <a:t>الإعلانية</a:t>
            </a:r>
          </a:p>
          <a:p>
            <a:pPr marL="457200" indent="-457200" algn="r" rtl="1">
              <a:lnSpc>
                <a:spcPct val="150000"/>
              </a:lnSpc>
              <a:buFont typeface="+mj-lt"/>
              <a:buAutoNum type="arabicPeriod"/>
            </a:pPr>
            <a:r>
              <a:rPr lang="ar-EG" dirty="0" smtClean="0">
                <a:cs typeface="+mj-cs"/>
              </a:rPr>
              <a:t>مميزات </a:t>
            </a:r>
            <a:r>
              <a:rPr lang="ar-EG" dirty="0">
                <a:cs typeface="+mj-cs"/>
              </a:rPr>
              <a:t>الاستراتيجية الإعلانية </a:t>
            </a:r>
            <a:endParaRPr lang="ar-EG" dirty="0" smtClean="0">
              <a:cs typeface="+mj-cs"/>
            </a:endParaRPr>
          </a:p>
          <a:p>
            <a:pPr marL="457200" indent="-457200" algn="r" rtl="1">
              <a:lnSpc>
                <a:spcPct val="150000"/>
              </a:lnSpc>
              <a:buFont typeface="+mj-lt"/>
              <a:buAutoNum type="arabicPeriod"/>
            </a:pPr>
            <a:r>
              <a:rPr lang="ar-EG" dirty="0">
                <a:cs typeface="+mj-cs"/>
              </a:rPr>
              <a:t>ماهية الاستراتيجيات التسويقية </a:t>
            </a:r>
            <a:endParaRPr lang="ar-EG" dirty="0" smtClean="0">
              <a:cs typeface="+mj-cs"/>
            </a:endParaRPr>
          </a:p>
          <a:p>
            <a:pPr marL="457200" indent="-457200" algn="r" rtl="1">
              <a:lnSpc>
                <a:spcPct val="150000"/>
              </a:lnSpc>
              <a:buFont typeface="+mj-lt"/>
              <a:buAutoNum type="arabicPeriod"/>
            </a:pPr>
            <a:r>
              <a:rPr lang="ar-EG" dirty="0">
                <a:cs typeface="+mj-cs"/>
              </a:rPr>
              <a:t>الفرق بين استراتيجيات التسويق </a:t>
            </a:r>
            <a:r>
              <a:rPr lang="ar-EG" dirty="0" smtClean="0">
                <a:cs typeface="+mj-cs"/>
              </a:rPr>
              <a:t>التقليدى والرقمي</a:t>
            </a:r>
          </a:p>
          <a:p>
            <a:pPr marL="457200" indent="-457200" algn="r" rtl="1">
              <a:lnSpc>
                <a:spcPct val="150000"/>
              </a:lnSpc>
              <a:buFont typeface="+mj-lt"/>
              <a:buAutoNum type="arabicPeriod"/>
            </a:pPr>
            <a:r>
              <a:rPr lang="ar-EG" dirty="0">
                <a:cs typeface="+mj-cs"/>
              </a:rPr>
              <a:t>مراحل تخطيط استراتيجيات </a:t>
            </a:r>
            <a:r>
              <a:rPr lang="ar-EG" dirty="0" smtClean="0">
                <a:cs typeface="+mj-cs"/>
              </a:rPr>
              <a:t>التسويق</a:t>
            </a:r>
          </a:p>
          <a:p>
            <a:pPr marL="457200" indent="-457200" algn="r" rtl="1">
              <a:lnSpc>
                <a:spcPct val="150000"/>
              </a:lnSpc>
              <a:buFont typeface="+mj-lt"/>
              <a:buAutoNum type="arabicPeriod"/>
            </a:pPr>
            <a:r>
              <a:rPr lang="ar-EG" dirty="0">
                <a:cs typeface="+mj-cs"/>
              </a:rPr>
              <a:t>أنواع تقييم الاستراتيجية </a:t>
            </a:r>
            <a:r>
              <a:rPr lang="ar-EG" dirty="0" smtClean="0">
                <a:cs typeface="+mj-cs"/>
              </a:rPr>
              <a:t>التسويقية</a:t>
            </a:r>
          </a:p>
          <a:p>
            <a:pPr marL="457200" indent="-457200" algn="r" rtl="1">
              <a:lnSpc>
                <a:spcPct val="150000"/>
              </a:lnSpc>
              <a:buFont typeface="+mj-lt"/>
              <a:buAutoNum type="arabicPeriod"/>
            </a:pPr>
            <a:r>
              <a:rPr lang="ar-EG" dirty="0" smtClean="0">
                <a:cs typeface="+mj-cs"/>
              </a:rPr>
              <a:t>خاتمة</a:t>
            </a:r>
            <a:endParaRPr lang="ar-EG" dirty="0">
              <a:cs typeface="+mj-cs"/>
            </a:endParaRPr>
          </a:p>
        </p:txBody>
      </p:sp>
    </p:spTree>
    <p:extLst>
      <p:ext uri="{BB962C8B-B14F-4D97-AF65-F5344CB8AC3E}">
        <p14:creationId xmlns:p14="http://schemas.microsoft.com/office/powerpoint/2010/main" val="3141983467"/>
      </p:ext>
    </p:extLst>
  </p:cSld>
  <p:clrMapOvr>
    <a:masterClrMapping/>
  </p:clrMapOvr>
  <mc:AlternateContent xmlns:mc="http://schemas.openxmlformats.org/markup-compatibility/2006" xmlns:p14="http://schemas.microsoft.com/office/powerpoint/2010/main">
    <mc:Choice Requires="p14">
      <p:transition spd="slow" p14:dur="2000" advTm="161696"/>
    </mc:Choice>
    <mc:Fallback xmlns="">
      <p:transition spd="slow" advTm="16169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21" name="TextBox 20"/>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أنواع استراتيجيات الحملة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a:t>
            </a:r>
            <a:r>
              <a:rPr lang="ar-EG" sz="2000" dirty="0" smtClean="0">
                <a:cs typeface="+mj-cs"/>
              </a:rPr>
              <a:t>طريقة عرض </a:t>
            </a:r>
            <a:r>
              <a:rPr lang="ar-EG" sz="2000" dirty="0">
                <a:cs typeface="+mj-cs"/>
              </a:rPr>
              <a:t>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كثافة عرض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المتلاشية.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615773280"/>
      </p:ext>
    </p:extLst>
  </p:cSld>
  <p:clrMapOvr>
    <a:masterClrMapping/>
  </p:clrMapOvr>
  <mc:AlternateContent xmlns:mc="http://schemas.openxmlformats.org/markup-compatibility/2006" xmlns:p14="http://schemas.microsoft.com/office/powerpoint/2010/main">
    <mc:Choice Requires="p14">
      <p:transition spd="slow" p14:dur="2000" advTm="62938"/>
    </mc:Choice>
    <mc:Fallback xmlns="">
      <p:transition spd="slow" advTm="6293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3" name="TextBox 12"/>
          <p:cNvSpPr txBox="1"/>
          <p:nvPr/>
        </p:nvSpPr>
        <p:spPr>
          <a:xfrm>
            <a:off x="4390680" y="1799303"/>
            <a:ext cx="7490145" cy="3785652"/>
          </a:xfrm>
          <a:prstGeom prst="rect">
            <a:avLst/>
          </a:prstGeom>
          <a:noFill/>
        </p:spPr>
        <p:txBody>
          <a:bodyPr wrap="square" rtlCol="0">
            <a:spAutoFit/>
          </a:bodyPr>
          <a:lstStyle/>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المتلاشية.</a:t>
            </a:r>
          </a:p>
          <a:p>
            <a:pPr marL="457200" indent="-457200" algn="r" rtl="1">
              <a:lnSpc>
                <a:spcPct val="150000"/>
              </a:lnSpc>
              <a:buFont typeface="+mj-lt"/>
              <a:buAutoNum type="arabicPeriod" startAt="11"/>
            </a:pPr>
            <a:r>
              <a:rPr lang="ar-EG" sz="2000" dirty="0">
                <a:cs typeface="+mj-cs"/>
              </a:rPr>
              <a:t>مميزات 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خاتمة.</a:t>
            </a:r>
            <a:endParaRPr lang="ar-EG" sz="2000" dirty="0">
              <a:cs typeface="+mj-cs"/>
            </a:endParaRPr>
          </a:p>
          <a:p>
            <a:pPr marL="457200" indent="-457200" algn="r" rtl="1">
              <a:lnSpc>
                <a:spcPct val="150000"/>
              </a:lnSpc>
              <a:buFont typeface="+mj-lt"/>
              <a:buAutoNum type="arabicPeriod" startAt="11"/>
            </a:pPr>
            <a:endParaRPr lang="ar-EG" sz="2000" dirty="0">
              <a:cs typeface="+mj-cs"/>
            </a:endParaRPr>
          </a:p>
          <a:p>
            <a:pPr marL="457200" indent="-457200" algn="r" rtl="1">
              <a:lnSpc>
                <a:spcPct val="150000"/>
              </a:lnSpc>
              <a:buFont typeface="+mj-lt"/>
              <a:buAutoNum type="arabicPeriod" startAt="11"/>
            </a:pPr>
            <a:endParaRPr lang="ar-EG" sz="2000" dirty="0" smtClean="0">
              <a:cs typeface="+mj-cs"/>
            </a:endParaRPr>
          </a:p>
          <a:p>
            <a:pPr marL="457200" indent="-457200" algn="r" rtl="1">
              <a:lnSpc>
                <a:spcPct val="150000"/>
              </a:lnSpc>
              <a:buFont typeface="+mj-lt"/>
              <a:buAutoNum type="arabicPeriod" startAt="11"/>
            </a:pPr>
            <a:endParaRPr lang="ar-EG" sz="2000" dirty="0">
              <a:cs typeface="+mj-cs"/>
            </a:endParaRPr>
          </a:p>
          <a:p>
            <a:pPr algn="r" rtl="1">
              <a:lnSpc>
                <a:spcPct val="150000"/>
              </a:lnSpc>
            </a:pPr>
            <a:endParaRPr lang="ar-EG" sz="2000" dirty="0">
              <a:cs typeface="+mj-cs"/>
            </a:endParaRPr>
          </a:p>
        </p:txBody>
      </p:sp>
      <p:sp>
        <p:nvSpPr>
          <p:cNvPr id="16" name="TextBox 15"/>
          <p:cNvSpPr txBox="1"/>
          <p:nvPr/>
        </p:nvSpPr>
        <p:spPr>
          <a:xfrm>
            <a:off x="4689259" y="1412953"/>
            <a:ext cx="330832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الحملات الإعلانية </a:t>
            </a:r>
          </a:p>
        </p:txBody>
      </p:sp>
    </p:spTree>
    <p:extLst>
      <p:ext uri="{BB962C8B-B14F-4D97-AF65-F5344CB8AC3E}">
        <p14:creationId xmlns:p14="http://schemas.microsoft.com/office/powerpoint/2010/main" val="2630324546"/>
      </p:ext>
    </p:extLst>
  </p:cSld>
  <p:clrMapOvr>
    <a:masterClrMapping/>
  </p:clrMapOvr>
  <mc:AlternateContent xmlns:mc="http://schemas.openxmlformats.org/markup-compatibility/2006" xmlns:p14="http://schemas.microsoft.com/office/powerpoint/2010/main">
    <mc:Choice Requires="p14">
      <p:transition spd="slow" p14:dur="2000" advTm="21321"/>
    </mc:Choice>
    <mc:Fallback xmlns="">
      <p:transition spd="slow" advTm="213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6" name="TextBox 15"/>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a:cs typeface="+mj-cs"/>
              </a:rPr>
              <a:t>مزايا وعيوب 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23" name="TextBox 22"/>
          <p:cNvSpPr txBox="1"/>
          <p:nvPr/>
        </p:nvSpPr>
        <p:spPr>
          <a:xfrm>
            <a:off x="4577137" y="1347095"/>
            <a:ext cx="3038011"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نماذج من الاستراتيجيات التسويقية</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69727024"/>
      </p:ext>
    </p:extLst>
  </p:cSld>
  <p:clrMapOvr>
    <a:masterClrMapping/>
  </p:clrMapOvr>
  <mc:AlternateContent xmlns:mc="http://schemas.openxmlformats.org/markup-compatibility/2006" xmlns:p14="http://schemas.microsoft.com/office/powerpoint/2010/main">
    <mc:Choice Requires="p14">
      <p:transition spd="slow" p14:dur="2000" advTm="43862"/>
    </mc:Choice>
    <mc:Fallback xmlns="">
      <p:transition spd="slow" advTm="4386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1" name="TextBox 20"/>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عناصر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أبعاد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مزايا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الفرق بين استراتيجية التسويق الشفهي </a:t>
            </a:r>
            <a:r>
              <a:rPr lang="ar-EG" sz="2000" dirty="0" smtClean="0">
                <a:cs typeface="+mj-cs"/>
              </a:rPr>
              <a:t>الرقمي والتسويق </a:t>
            </a:r>
            <a:r>
              <a:rPr lang="ar-EG" sz="2000" dirty="0">
                <a:cs typeface="+mj-cs"/>
              </a:rPr>
              <a:t>الشفهي </a:t>
            </a:r>
            <a:r>
              <a:rPr lang="ar-EG" sz="2000" dirty="0" smtClean="0">
                <a:cs typeface="+mj-cs"/>
              </a:rPr>
              <a:t>التقليدي.</a:t>
            </a:r>
            <a:endParaRPr lang="ar-EG" sz="2000" dirty="0">
              <a:cs typeface="+mj-cs"/>
            </a:endParaRPr>
          </a:p>
          <a:p>
            <a:pPr marL="457200" indent="-457200" algn="r" rtl="1">
              <a:lnSpc>
                <a:spcPct val="150000"/>
              </a:lnSpc>
              <a:buFont typeface="+mj-lt"/>
              <a:buAutoNum type="arabicPeriod"/>
            </a:pPr>
            <a:r>
              <a:rPr lang="ar-EG" sz="2000" dirty="0">
                <a:cs typeface="+mj-cs"/>
              </a:rPr>
              <a:t>علاقة استراتيجية التسويق </a:t>
            </a:r>
            <a:r>
              <a:rPr lang="ar-EG" sz="2000" dirty="0" smtClean="0">
                <a:cs typeface="+mj-cs"/>
              </a:rPr>
              <a:t>الشفهي مع </a:t>
            </a:r>
            <a:r>
              <a:rPr lang="ar-EG" sz="2000" dirty="0">
                <a:cs typeface="+mj-cs"/>
              </a:rPr>
              <a:t>المزيج </a:t>
            </a:r>
            <a:r>
              <a:rPr lang="ar-EG" sz="2000" dirty="0" smtClean="0">
                <a:cs typeface="+mj-cs"/>
              </a:rPr>
              <a:t>التسويقي. </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22" name="TextBox 21"/>
          <p:cNvSpPr txBox="1"/>
          <p:nvPr/>
        </p:nvSpPr>
        <p:spPr>
          <a:xfrm>
            <a:off x="4577137" y="1358947"/>
            <a:ext cx="2735044"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استراتيجيات تسويقية معاصرة </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25193475"/>
      </p:ext>
    </p:extLst>
  </p:cSld>
  <p:clrMapOvr>
    <a:masterClrMapping/>
  </p:clrMapOvr>
  <mc:AlternateContent xmlns:mc="http://schemas.openxmlformats.org/markup-compatibility/2006" xmlns:p14="http://schemas.microsoft.com/office/powerpoint/2010/main">
    <mc:Choice Requires="p14">
      <p:transition spd="slow" p14:dur="2000" advTm="61375"/>
    </mc:Choice>
    <mc:Fallback xmlns="">
      <p:transition spd="slow" advTm="6137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89258" y="1412953"/>
            <a:ext cx="497847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استراتيجية تسويق الغوريلا </a:t>
            </a:r>
            <a:r>
              <a:rPr lang="en-US" sz="2000" b="1" dirty="0">
                <a:solidFill>
                  <a:srgbClr val="00B0F0"/>
                </a:solidFill>
                <a:latin typeface="Alexandria" charset="0"/>
                <a:cs typeface="Alexandria" charset="0"/>
              </a:rPr>
              <a:t>Guerilla Marketing</a:t>
            </a:r>
            <a:r>
              <a:rPr lang="en-US" sz="2000" b="1" dirty="0" smtClean="0">
                <a:solidFill>
                  <a:srgbClr val="00B0F0"/>
                </a:solidFill>
                <a:latin typeface="Alexandria" charset="0"/>
                <a:cs typeface="Alexandria" charset="0"/>
              </a:rPr>
              <a:t>)</a:t>
            </a:r>
            <a:r>
              <a:rPr lang="ar-EG" sz="2000" b="1" dirty="0" smtClean="0">
                <a:solidFill>
                  <a:srgbClr val="00B0F0"/>
                </a:solidFill>
                <a:latin typeface="Alexandria" charset="0"/>
                <a:cs typeface="Alexandria" charset="0"/>
              </a:rPr>
              <a:t>)</a:t>
            </a:r>
            <a:endParaRPr lang="en-US" sz="2000"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7" name="TextBox 16"/>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استراتيجية تسويق </a:t>
            </a:r>
            <a:r>
              <a:rPr lang="ar-EG" sz="2000" dirty="0" smtClean="0">
                <a:cs typeface="+mj-cs"/>
              </a:rPr>
              <a:t>الغوريلا</a:t>
            </a:r>
            <a:r>
              <a:rPr lang="en-US" sz="2000" dirty="0" smtClean="0">
                <a:cs typeface="+mj-cs"/>
              </a:rPr>
              <a:t>Guerilla Marketing) </a:t>
            </a:r>
            <a:r>
              <a:rPr lang="ar-EG" sz="2000" dirty="0" smtClean="0">
                <a:cs typeface="+mj-cs"/>
              </a:rPr>
              <a:t>) من الناحية التاريخية.</a:t>
            </a:r>
          </a:p>
          <a:p>
            <a:pPr marL="457200" indent="-457200" algn="r" rtl="1">
              <a:lnSpc>
                <a:spcPct val="150000"/>
              </a:lnSpc>
              <a:buFont typeface="+mj-lt"/>
              <a:buAutoNum type="arabicPeriod"/>
            </a:pPr>
            <a:r>
              <a:rPr lang="ar-EG" sz="2000" dirty="0">
                <a:cs typeface="+mj-cs"/>
              </a:rPr>
              <a:t>أساسيات استراتيجية تسويق </a:t>
            </a:r>
            <a:r>
              <a:rPr lang="ar-EG" sz="2000" dirty="0" smtClean="0">
                <a:cs typeface="+mj-cs"/>
              </a:rPr>
              <a:t>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مزايا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تسويق 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استخدامات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أثر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 على </a:t>
            </a:r>
            <a:r>
              <a:rPr lang="ar-EG" sz="2000" dirty="0">
                <a:cs typeface="+mj-cs"/>
              </a:rPr>
              <a:t>سلوك </a:t>
            </a:r>
            <a:r>
              <a:rPr lang="ar-EG" sz="2000" dirty="0" smtClean="0">
                <a:cs typeface="+mj-cs"/>
              </a:rPr>
              <a:t>المستهلك.</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895690246"/>
      </p:ext>
    </p:extLst>
  </p:cSld>
  <p:clrMapOvr>
    <a:masterClrMapping/>
  </p:clrMapOvr>
  <mc:AlternateContent xmlns:mc="http://schemas.openxmlformats.org/markup-compatibility/2006" xmlns:p14="http://schemas.microsoft.com/office/powerpoint/2010/main">
    <mc:Choice Requires="p14">
      <p:transition spd="slow" p14:dur="2000" advTm="82418"/>
    </mc:Choice>
    <mc:Fallback xmlns="">
      <p:transition spd="slow" advTm="8241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689259" y="1412953"/>
            <a:ext cx="4978478"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الأخضر </a:t>
            </a:r>
            <a:r>
              <a:rPr lang="en-US" b="1" dirty="0" smtClean="0">
                <a:solidFill>
                  <a:srgbClr val="00B0F0"/>
                </a:solidFill>
                <a:latin typeface="Alexandria" charset="0"/>
                <a:cs typeface="Alexandria" charset="0"/>
              </a:rPr>
              <a:t>Green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بالأحداث </a:t>
            </a:r>
            <a:r>
              <a:rPr lang="ar-EG" b="1" dirty="0" smtClean="0">
                <a:solidFill>
                  <a:srgbClr val="00B0F0"/>
                </a:solidFill>
                <a:latin typeface="Alexandria" charset="0"/>
                <a:cs typeface="Alexandria" charset="0"/>
              </a:rPr>
              <a:t>الجارية </a:t>
            </a:r>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1" name="TextBox 20"/>
          <p:cNvSpPr txBox="1"/>
          <p:nvPr/>
        </p:nvSpPr>
        <p:spPr>
          <a:xfrm>
            <a:off x="4390680" y="2060246"/>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نشأة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الأخضر</a:t>
            </a:r>
            <a:r>
              <a:rPr lang="en-US" sz="2000" dirty="0" smtClean="0">
                <a:cs typeface="+mj-cs"/>
              </a:rPr>
              <a:t>(Green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مصطلح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التسويق بالأحداث </a:t>
            </a:r>
            <a:r>
              <a:rPr lang="ar-EG" sz="2000" dirty="0" smtClean="0">
                <a:cs typeface="+mj-cs"/>
              </a:rPr>
              <a:t>الجارية </a:t>
            </a:r>
            <a:r>
              <a:rPr lang="en-US" sz="2000" dirty="0" smtClean="0">
                <a:cs typeface="+mj-cs"/>
              </a:rPr>
              <a:t>Trend </a:t>
            </a:r>
            <a:r>
              <a:rPr lang="en-US" sz="2000" dirty="0">
                <a:cs typeface="+mj-cs"/>
              </a:rPr>
              <a:t>Jacking 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2444657949"/>
      </p:ext>
    </p:extLst>
  </p:cSld>
  <p:clrMapOvr>
    <a:masterClrMapping/>
  </p:clrMapOvr>
  <mc:AlternateContent xmlns:mc="http://schemas.openxmlformats.org/markup-compatibility/2006" xmlns:p14="http://schemas.microsoft.com/office/powerpoint/2010/main">
    <mc:Choice Requires="p14">
      <p:transition spd="slow" p14:dur="2000" advTm="52449"/>
    </mc:Choice>
    <mc:Fallback xmlns="">
      <p:transition spd="slow" advTm="524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181345" y="1412953"/>
            <a:ext cx="5655745"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a:t>
            </a:r>
            <a:r>
              <a:rPr lang="ar-EG" b="1" dirty="0" smtClean="0">
                <a:solidFill>
                  <a:srgbClr val="00B0F0"/>
                </a:solidFill>
                <a:latin typeface="Alexandria" charset="0"/>
                <a:cs typeface="Alexandria" charset="0"/>
              </a:rPr>
              <a:t>بالمحتوى </a:t>
            </a:r>
            <a:r>
              <a:rPr lang="en-US" b="1" dirty="0" smtClean="0">
                <a:solidFill>
                  <a:srgbClr val="00B0F0"/>
                </a:solidFill>
                <a:latin typeface="Alexandria" charset="0"/>
                <a:cs typeface="Alexandria" charset="0"/>
              </a:rPr>
              <a:t>Content </a:t>
            </a:r>
            <a:r>
              <a:rPr lang="en-US" b="1" dirty="0">
                <a:solidFill>
                  <a:srgbClr val="00B0F0"/>
                </a:solidFill>
                <a:latin typeface="Alexandria" charset="0"/>
                <a:cs typeface="Alexandria" charset="0"/>
              </a:rPr>
              <a:t>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واستراتيجية التسويق </a:t>
            </a:r>
            <a:r>
              <a:rPr lang="ar-EG" b="1" dirty="0" smtClean="0">
                <a:solidFill>
                  <a:srgbClr val="00B0F0"/>
                </a:solidFill>
                <a:latin typeface="Alexandria" charset="0"/>
                <a:cs typeface="Alexandria" charset="0"/>
              </a:rPr>
              <a:t>بالمؤثرين (</a:t>
            </a:r>
            <a:r>
              <a:rPr lang="en-US" b="1" dirty="0" smtClean="0">
                <a:solidFill>
                  <a:srgbClr val="00B0F0"/>
                </a:solidFill>
                <a:latin typeface="Alexandria" charset="0"/>
                <a:cs typeface="Alexandria" charset="0"/>
              </a:rPr>
              <a:t>Influencer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sp>
        <p:nvSpPr>
          <p:cNvPr id="17" name="TextBox 16"/>
          <p:cNvSpPr txBox="1"/>
          <p:nvPr/>
        </p:nvSpPr>
        <p:spPr>
          <a:xfrm>
            <a:off x="4390680" y="2162096"/>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بالمحتوى.</a:t>
            </a:r>
            <a:endParaRPr lang="ar-EG" sz="2000" dirty="0">
              <a:cs typeface="+mj-cs"/>
            </a:endParaRPr>
          </a:p>
          <a:p>
            <a:pPr marL="457200" indent="-457200" algn="r" rtl="1">
              <a:lnSpc>
                <a:spcPct val="150000"/>
              </a:lnSpc>
              <a:buFont typeface="+mj-lt"/>
              <a:buAutoNum type="arabicPeriod"/>
            </a:pPr>
            <a:r>
              <a:rPr lang="ar-EG" sz="2000" dirty="0">
                <a:cs typeface="+mj-cs"/>
              </a:rPr>
              <a:t>تاريخ ونشأة </a:t>
            </a:r>
            <a:r>
              <a:rPr lang="ar-EG" sz="2000" dirty="0" smtClean="0">
                <a:cs typeface="+mj-cs"/>
              </a:rPr>
              <a:t>استراتيجية </a:t>
            </a:r>
            <a:r>
              <a:rPr lang="ar-EG" sz="2000" dirty="0">
                <a:cs typeface="+mj-cs"/>
              </a:rPr>
              <a:t>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بالمحتوى. </a:t>
            </a:r>
            <a:endParaRPr lang="ar-EG" sz="2000" dirty="0">
              <a:cs typeface="+mj-cs"/>
            </a:endParaRP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بالمؤثرين. </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بالمؤثرين. </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09453809"/>
      </p:ext>
    </p:extLst>
  </p:cSld>
  <p:clrMapOvr>
    <a:masterClrMapping/>
  </p:clrMapOvr>
  <mc:AlternateContent xmlns:mc="http://schemas.openxmlformats.org/markup-compatibility/2006" xmlns:p14="http://schemas.microsoft.com/office/powerpoint/2010/main">
    <mc:Choice Requires="p14">
      <p:transition spd="slow" p14:dur="2000" advTm="57523"/>
    </mc:Choice>
    <mc:Fallback xmlns="">
      <p:transition spd="slow" advTm="5752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TextBox 17"/>
          <p:cNvSpPr txBox="1"/>
          <p:nvPr/>
        </p:nvSpPr>
        <p:spPr>
          <a:xfrm>
            <a:off x="4443594" y="1303769"/>
            <a:ext cx="5093741"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استراتيجية التسويق الجغرافي </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Geographic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1" name="TextBox 20"/>
          <p:cNvSpPr txBox="1"/>
          <p:nvPr/>
        </p:nvSpPr>
        <p:spPr>
          <a:xfrm>
            <a:off x="4390680" y="1775986"/>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بمحركات البحث </a:t>
            </a:r>
            <a:r>
              <a:rPr lang="ar-EG" sz="2000" dirty="0" smtClean="0">
                <a:cs typeface="+mj-cs"/>
              </a:rPr>
              <a:t>(</a:t>
            </a:r>
            <a:r>
              <a:rPr lang="en-US" sz="2000" dirty="0">
                <a:cs typeface="+mj-cs"/>
              </a:rPr>
              <a:t>SEO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اعتبارات العمل باستراتيجية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الجغرافي </a:t>
            </a:r>
            <a:r>
              <a:rPr lang="en-US" sz="2000" dirty="0" smtClean="0">
                <a:cs typeface="+mj-cs"/>
              </a:rPr>
              <a:t>Geographic </a:t>
            </a:r>
            <a:r>
              <a:rPr lang="en-US" sz="2000" dirty="0">
                <a:cs typeface="+mj-cs"/>
              </a:rPr>
              <a:t>M</a:t>
            </a:r>
            <a:r>
              <a:rPr lang="en-US" sz="2000" dirty="0" smtClean="0">
                <a:cs typeface="+mj-cs"/>
              </a:rPr>
              <a:t>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الجغرافي</a:t>
            </a:r>
            <a:r>
              <a:rPr lang="ar-EG" sz="2000" dirty="0">
                <a:cs typeface="+mj-cs"/>
              </a:rPr>
              <a:t>.</a:t>
            </a: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الجغرافي.</a:t>
            </a:r>
          </a:p>
          <a:p>
            <a:pPr marL="457200" indent="-457200" algn="r" rtl="1">
              <a:lnSpc>
                <a:spcPct val="150000"/>
              </a:lnSpc>
              <a:buFont typeface="+mj-lt"/>
              <a:buAutoNum type="arabicPeriod"/>
            </a:pPr>
            <a:r>
              <a:rPr lang="ar-EG" sz="2000" dirty="0">
                <a:cs typeface="+mj-cs"/>
              </a:rPr>
              <a:t>الاعتبارات الواجب مراعتها عبر استراتيجية </a:t>
            </a:r>
            <a:r>
              <a:rPr lang="ar-EG" sz="2000" dirty="0" smtClean="0">
                <a:cs typeface="+mj-cs"/>
              </a:rPr>
              <a:t>التسويق الجغرافي.</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xmlns:p14="http://schemas.microsoft.com/office/powerpoint/2010/main">
    <mc:Choice Requires="p14">
      <p:transition spd="slow" p14:dur="2000" advTm="58136"/>
    </mc:Choice>
    <mc:Fallback xmlns="">
      <p:transition spd="slow" advTm="5813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0" name="TextBox 19"/>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21" name="TextBox 20"/>
          <p:cNvSpPr txBox="1"/>
          <p:nvPr/>
        </p:nvSpPr>
        <p:spPr>
          <a:xfrm>
            <a:off x="4390680" y="1666802"/>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
        <p:nvSpPr>
          <p:cNvPr id="4" name="Rectangle 3"/>
          <p:cNvSpPr/>
          <p:nvPr/>
        </p:nvSpPr>
        <p:spPr>
          <a:xfrm>
            <a:off x="4513512" y="1302692"/>
            <a:ext cx="3279363" cy="646331"/>
          </a:xfrm>
          <a:prstGeom prst="rect">
            <a:avLst/>
          </a:prstGeom>
        </p:spPr>
        <p:txBody>
          <a:bodyPr wrap="square">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a:p>
            <a:pPr algn="ctr" rtl="1"/>
            <a:r>
              <a:rPr lang="ar-EG" b="1" dirty="0">
                <a:solidFill>
                  <a:srgbClr val="00B0F0"/>
                </a:solidFill>
                <a:latin typeface="Alexandria" charset="0"/>
                <a:cs typeface="Alexandria" charset="0"/>
              </a:rPr>
              <a:t>وماهية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178117995"/>
      </p:ext>
    </p:extLst>
  </p:cSld>
  <p:clrMapOvr>
    <a:masterClrMapping/>
  </p:clrMapOvr>
  <mc:AlternateContent xmlns:mc="http://schemas.openxmlformats.org/markup-compatibility/2006" xmlns:p14="http://schemas.microsoft.com/office/powerpoint/2010/main">
    <mc:Choice Requires="p14">
      <p:transition spd="slow" p14:dur="2000" advTm="41373"/>
    </mc:Choice>
    <mc:Fallback xmlns="">
      <p:transition spd="slow" advTm="4137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43594" y="1317417"/>
            <a:ext cx="457536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استراتيجية التسويق الشامل</a:t>
            </a:r>
            <a:r>
              <a:rPr lang="en-US" b="1" dirty="0">
                <a:solidFill>
                  <a:srgbClr val="00B0F0"/>
                </a:solidFill>
                <a:latin typeface="Alexandria" charset="0"/>
                <a:cs typeface="Alexandria" charset="0"/>
              </a:rPr>
              <a:t>Mass Marketing </a:t>
            </a:r>
          </a:p>
          <a:p>
            <a:pPr algn="ctr" rtl="1"/>
            <a:r>
              <a:rPr lang="ar-EG" b="1" dirty="0">
                <a:solidFill>
                  <a:srgbClr val="00B0F0"/>
                </a:solidFill>
                <a:latin typeface="Alexandria" charset="0"/>
                <a:cs typeface="Alexandria" charset="0"/>
              </a:rPr>
              <a:t>استراتيجية التسويق المتخصص</a:t>
            </a:r>
            <a:r>
              <a:rPr lang="en-US" b="1" dirty="0">
                <a:solidFill>
                  <a:srgbClr val="00B0F0"/>
                </a:solidFill>
                <a:latin typeface="Alexandria" charset="0"/>
                <a:cs typeface="Alexandria" charset="0"/>
              </a:rPr>
              <a:t>Niche Marketing </a:t>
            </a:r>
          </a:p>
        </p:txBody>
      </p:sp>
      <p:sp>
        <p:nvSpPr>
          <p:cNvPr id="15" name="TextBox 14"/>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6" name="TextBox 15"/>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7" name="TextBox 16"/>
          <p:cNvSpPr txBox="1"/>
          <p:nvPr/>
        </p:nvSpPr>
        <p:spPr>
          <a:xfrm>
            <a:off x="4390680" y="1848592"/>
            <a:ext cx="7490145" cy="4247317"/>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مميزات </a:t>
            </a:r>
            <a:r>
              <a:rPr lang="ar-EG" sz="2000" dirty="0">
                <a:cs typeface="+mj-cs"/>
              </a:rPr>
              <a:t>استراتيجية التسويق الشامل</a:t>
            </a:r>
            <a:r>
              <a:rPr lang="en-US" sz="2000" dirty="0">
                <a:cs typeface="+mj-cs"/>
              </a:rPr>
              <a:t>Mass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أنواع استراتيجيات التسويق </a:t>
            </a:r>
            <a:r>
              <a:rPr lang="ar-EG" sz="2000" dirty="0" smtClean="0">
                <a:cs typeface="+mj-cs"/>
              </a:rPr>
              <a:t>المتخصص</a:t>
            </a:r>
            <a:r>
              <a:rPr lang="en-US" sz="2000" dirty="0" smtClean="0">
                <a:cs typeface="+mj-cs"/>
              </a:rPr>
              <a:t>Niche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المتخصص </a:t>
            </a:r>
            <a:r>
              <a:rPr lang="en-US" sz="2000" dirty="0" smtClean="0">
                <a:cs typeface="+mj-cs"/>
              </a:rPr>
              <a:t>Niche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p:txBody>
      </p:sp>
    </p:spTree>
    <p:extLst>
      <p:ext uri="{BB962C8B-B14F-4D97-AF65-F5344CB8AC3E}">
        <p14:creationId xmlns:p14="http://schemas.microsoft.com/office/powerpoint/2010/main" val="4154651675"/>
      </p:ext>
    </p:extLst>
  </p:cSld>
  <p:clrMapOvr>
    <a:masterClrMapping/>
  </p:clrMapOvr>
  <mc:AlternateContent xmlns:mc="http://schemas.openxmlformats.org/markup-compatibility/2006" xmlns:p14="http://schemas.microsoft.com/office/powerpoint/2010/main">
    <mc:Choice Requires="p14">
      <p:transition spd="slow" p14:dur="2000" advTm="44837"/>
    </mc:Choice>
    <mc:Fallback xmlns="">
      <p:transition spd="slow" advTm="4483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87914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265683" y="1412953"/>
            <a:ext cx="117927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مراجعة </a:t>
            </a:r>
          </a:p>
        </p:txBody>
      </p:sp>
      <p:sp>
        <p:nvSpPr>
          <p:cNvPr id="17" name="TextBox 16"/>
          <p:cNvSpPr txBox="1"/>
          <p:nvPr/>
        </p:nvSpPr>
        <p:spPr>
          <a:xfrm>
            <a:off x="4390680" y="2488383"/>
            <a:ext cx="7490145" cy="960328"/>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مراجعة المنهج ومعرفة طريقة الامتحان النهائى.</a:t>
            </a:r>
          </a:p>
          <a:p>
            <a:pPr marL="457200" indent="-457200" algn="r" rtl="1">
              <a:lnSpc>
                <a:spcPct val="150000"/>
              </a:lnSpc>
              <a:buFont typeface="+mj-lt"/>
              <a:buAutoNum type="arabicPeriod"/>
            </a:pPr>
            <a:r>
              <a:rPr lang="ar-EG" sz="2000" dirty="0">
                <a:cs typeface="+mj-cs"/>
              </a:rPr>
              <a:t>استقبال أسئلة الطلبة واستفساراتهم عن المنهج.</a:t>
            </a: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239861643"/>
      </p:ext>
    </p:extLst>
  </p:cSld>
  <p:clrMapOvr>
    <a:masterClrMapping/>
  </p:clrMapOvr>
  <mc:AlternateContent xmlns:mc="http://schemas.openxmlformats.org/markup-compatibility/2006" xmlns:p14="http://schemas.microsoft.com/office/powerpoint/2010/main">
    <mc:Choice Requires="p14">
      <p:transition spd="slow" p14:dur="2000" advTm="18118"/>
    </mc:Choice>
    <mc:Fallback xmlns="">
      <p:transition spd="slow" advTm="1811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15" name="TextBox 14"/>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الاستراتيجية هي خطة شاملة </a:t>
            </a:r>
            <a:r>
              <a:rPr lang="ar-EG" sz="2100" dirty="0" smtClean="0">
                <a:latin typeface="Times New Roman" pitchFamily="18" charset="0"/>
                <a:cs typeface="Times New Roman" pitchFamily="18" charset="0"/>
              </a:rPr>
              <a:t>تحدد </a:t>
            </a:r>
            <a:r>
              <a:rPr lang="ar-EG" sz="2100" dirty="0">
                <a:latin typeface="Times New Roman" pitchFamily="18" charset="0"/>
                <a:cs typeface="Times New Roman" pitchFamily="18" charset="0"/>
              </a:rPr>
              <a:t>الأهداف الرئيسية </a:t>
            </a:r>
            <a:r>
              <a:rPr lang="ar-EG" sz="2100" dirty="0" smtClean="0">
                <a:latin typeface="Times New Roman" pitchFamily="18" charset="0"/>
                <a:cs typeface="Times New Roman" pitchFamily="18" charset="0"/>
              </a:rPr>
              <a:t>للمنظمة والسبل </a:t>
            </a:r>
            <a:r>
              <a:rPr lang="ar-EG" sz="2100" dirty="0">
                <a:latin typeface="Times New Roman" pitchFamily="18" charset="0"/>
                <a:cs typeface="Times New Roman" pitchFamily="18" charset="0"/>
              </a:rPr>
              <a:t>التي </a:t>
            </a:r>
            <a:r>
              <a:rPr lang="ar-EG" sz="2100" dirty="0" smtClean="0">
                <a:latin typeface="Times New Roman" pitchFamily="18" charset="0"/>
                <a:cs typeface="Times New Roman" pitchFamily="18" charset="0"/>
              </a:rPr>
              <a:t>ستتبع </a:t>
            </a:r>
            <a:r>
              <a:rPr lang="ar-EG" sz="2100" dirty="0">
                <a:latin typeface="Times New Roman" pitchFamily="18" charset="0"/>
                <a:cs typeface="Times New Roman" pitchFamily="18" charset="0"/>
              </a:rPr>
              <a:t>لتحقيق تلك الأهداف. </a:t>
            </a:r>
            <a:endParaRPr lang="ar-EG" sz="2100" dirty="0" smtClean="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تتضمن </a:t>
            </a:r>
            <a:r>
              <a:rPr lang="ar-EG" sz="2100" dirty="0">
                <a:latin typeface="Times New Roman" pitchFamily="18" charset="0"/>
                <a:cs typeface="Times New Roman" pitchFamily="18" charset="0"/>
              </a:rPr>
              <a:t>الاستراتيجية اتخاذ القرارات الحاسمة حول كيفية تخصيص الموارد والجهود لضمان تحقيق الرؤية والأهداف </a:t>
            </a:r>
            <a:r>
              <a:rPr lang="ar-EG" sz="2100" dirty="0" smtClean="0">
                <a:latin typeface="Times New Roman" pitchFamily="18" charset="0"/>
                <a:cs typeface="Times New Roman" pitchFamily="18" charset="0"/>
              </a:rPr>
              <a:t>المحددة </a:t>
            </a:r>
            <a:r>
              <a:rPr lang="ar-EG" sz="2100" dirty="0">
                <a:latin typeface="Times New Roman" pitchFamily="18" charset="0"/>
                <a:cs typeface="Times New Roman" pitchFamily="18" charset="0"/>
              </a:rPr>
              <a:t>مسبقًا بشكل </a:t>
            </a:r>
            <a:r>
              <a:rPr lang="ar-EG" sz="2100" dirty="0" smtClean="0">
                <a:latin typeface="Times New Roman" pitchFamily="18" charset="0"/>
                <a:cs typeface="Times New Roman" pitchFamily="18" charset="0"/>
              </a:rPr>
              <a:t>فعّال؛ حيث تعتبر </a:t>
            </a:r>
            <a:r>
              <a:rPr lang="ar-EG" sz="2100" dirty="0">
                <a:latin typeface="Times New Roman" pitchFamily="18" charset="0"/>
                <a:cs typeface="Times New Roman" pitchFamily="18" charset="0"/>
              </a:rPr>
              <a:t>الاستراتيجية جزءًا أساسيًا من عملية التخطيط والتنفيذ في </a:t>
            </a:r>
            <a:r>
              <a:rPr lang="ar-EG" sz="2100" dirty="0" smtClean="0">
                <a:latin typeface="Times New Roman" pitchFamily="18" charset="0"/>
                <a:cs typeface="Times New Roman" pitchFamily="18" charset="0"/>
              </a:rPr>
              <a:t>المنظمات؛ </a:t>
            </a:r>
            <a:r>
              <a:rPr lang="ar-EG" sz="2100" dirty="0">
                <a:latin typeface="Times New Roman" pitchFamily="18" charset="0"/>
                <a:cs typeface="Times New Roman" pitchFamily="18" charset="0"/>
              </a:rPr>
              <a:t>سواء كانت </a:t>
            </a:r>
            <a:r>
              <a:rPr lang="ar-EG" sz="2100" dirty="0" smtClean="0">
                <a:latin typeface="Times New Roman" pitchFamily="18" charset="0"/>
                <a:cs typeface="Times New Roman" pitchFamily="18" charset="0"/>
              </a:rPr>
              <a:t>ربحية </a:t>
            </a:r>
            <a:r>
              <a:rPr lang="ar-EG" sz="2100" dirty="0">
                <a:latin typeface="Times New Roman" pitchFamily="18" charset="0"/>
                <a:cs typeface="Times New Roman" pitchFamily="18" charset="0"/>
              </a:rPr>
              <a:t>أو غير ربحية.</a:t>
            </a:r>
            <a:endParaRPr lang="en-US" sz="210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847517157"/>
      </p:ext>
    </p:extLst>
  </p:cSld>
  <p:clrMapOvr>
    <a:masterClrMapping/>
  </p:clrMapOvr>
  <mc:AlternateContent xmlns:mc="http://schemas.openxmlformats.org/markup-compatibility/2006" xmlns:p14="http://schemas.microsoft.com/office/powerpoint/2010/main">
    <mc:Choice Requires="p14">
      <p:transition spd="slow" p14:dur="2000" advTm="108025"/>
    </mc:Choice>
    <mc:Fallback xmlns="">
      <p:transition spd="slow" advTm="10802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الاستراتيجية </a:t>
            </a:r>
            <a:r>
              <a:rPr lang="ar-EG" sz="2100" dirty="0">
                <a:latin typeface="Times New Roman" pitchFamily="18" charset="0"/>
                <a:cs typeface="Times New Roman" pitchFamily="18" charset="0"/>
              </a:rPr>
              <a:t>هي خطة أو مجموعة من التوجهات </a:t>
            </a:r>
            <a:r>
              <a:rPr lang="ar-EG" sz="2100" dirty="0" smtClean="0">
                <a:latin typeface="Times New Roman" pitchFamily="18" charset="0"/>
                <a:cs typeface="Times New Roman" pitchFamily="18" charset="0"/>
              </a:rPr>
              <a:t>التى تهدف </a:t>
            </a:r>
            <a:r>
              <a:rPr lang="ar-EG" sz="2100" dirty="0">
                <a:latin typeface="Times New Roman" pitchFamily="18" charset="0"/>
                <a:cs typeface="Times New Roman" pitchFamily="18" charset="0"/>
              </a:rPr>
              <a:t>إلى تحقيق هدف معين على المدى </a:t>
            </a:r>
            <a:r>
              <a:rPr lang="ar-EG" sz="2100" dirty="0" smtClean="0">
                <a:latin typeface="Times New Roman" pitchFamily="18" charset="0"/>
                <a:cs typeface="Times New Roman" pitchFamily="18" charset="0"/>
              </a:rPr>
              <a:t>الطويل </a:t>
            </a:r>
            <a:r>
              <a:rPr lang="ar-EG" sz="2100" dirty="0">
                <a:latin typeface="Times New Roman" pitchFamily="18" charset="0"/>
                <a:cs typeface="Times New Roman" pitchFamily="18" charset="0"/>
              </a:rPr>
              <a:t>في سياق الأعمال التجارية، </a:t>
            </a:r>
            <a:r>
              <a:rPr lang="ar-EG" sz="2100" dirty="0" smtClean="0">
                <a:latin typeface="Times New Roman" pitchFamily="18" charset="0"/>
                <a:cs typeface="Times New Roman" pitchFamily="18" charset="0"/>
              </a:rPr>
              <a:t>حيث تشير </a:t>
            </a:r>
            <a:r>
              <a:rPr lang="ar-EG" sz="2100" dirty="0">
                <a:latin typeface="Times New Roman" pitchFamily="18" charset="0"/>
                <a:cs typeface="Times New Roman" pitchFamily="18" charset="0"/>
              </a:rPr>
              <a:t>الاستراتيجية إلى الطريقة التي تخطط بها الشركة للوصول إلى أهدافها التنافسية والنجاح في السوق</a:t>
            </a:r>
            <a:r>
              <a:rPr lang="ar-EG" sz="2100" dirty="0" smtClean="0">
                <a:latin typeface="Times New Roman" pitchFamily="18" charset="0"/>
                <a:cs typeface="Times New Roman" pitchFamily="18" charset="0"/>
              </a:rPr>
              <a:t>.</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512327406"/>
      </p:ext>
    </p:extLst>
  </p:cSld>
  <p:clrMapOvr>
    <a:masterClrMapping/>
  </p:clrMapOvr>
  <mc:AlternateContent xmlns:mc="http://schemas.openxmlformats.org/markup-compatibility/2006" xmlns:p14="http://schemas.microsoft.com/office/powerpoint/2010/main">
    <mc:Choice Requires="p14">
      <p:transition spd="slow" p14:dur="2000" advTm="63422"/>
    </mc:Choice>
    <mc:Fallback xmlns="">
      <p:transition spd="slow" advTm="6342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29" y="1412953"/>
            <a:ext cx="2429303"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مفهوم الاستراتيجية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u="sng" dirty="0" smtClean="0">
                <a:latin typeface="Times New Roman" pitchFamily="18" charset="0"/>
                <a:cs typeface="Times New Roman" pitchFamily="18" charset="0"/>
              </a:rPr>
              <a:t>لذلك تشمل الاستراتيجية: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الأهداف:</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ما تريد المنظمة تحقيقه.</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الموارد:</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الأصول والقدرات التي تمتلكها المنظمة.</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البيئة:</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فهم السوق والمنافسين والعوامل الخارجية الأخرى.</a:t>
            </a:r>
          </a:p>
          <a:p>
            <a:pPr marL="342900" indent="-342900" algn="just" rtl="1">
              <a:lnSpc>
                <a:spcPct val="150000"/>
              </a:lnSpc>
              <a:buFont typeface="Arial" pitchFamily="34" charset="0"/>
              <a:buChar char="•"/>
            </a:pPr>
            <a:r>
              <a:rPr lang="ar-EG" sz="2100" b="1" u="sng" dirty="0" smtClean="0">
                <a:latin typeface="Times New Roman" pitchFamily="18" charset="0"/>
                <a:cs typeface="Times New Roman" pitchFamily="18" charset="0"/>
              </a:rPr>
              <a:t>الوسائل:</a:t>
            </a:r>
            <a:r>
              <a:rPr lang="ar-EG" sz="2100" b="1"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الطرق والأساليب التي تستخدم لتنفيذ الخطة.</a:t>
            </a:r>
            <a:endParaRPr lang="en-US" sz="2100" dirty="0">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907908417"/>
      </p:ext>
    </p:extLst>
  </p:cSld>
  <p:clrMapOvr>
    <a:masterClrMapping/>
  </p:clrMapOvr>
  <mc:AlternateContent xmlns:mc="http://schemas.openxmlformats.org/markup-compatibility/2006" xmlns:p14="http://schemas.microsoft.com/office/powerpoint/2010/main">
    <mc:Choice Requires="p14">
      <p:transition spd="slow" p14:dur="2000" advTm="38565"/>
    </mc:Choice>
    <mc:Fallback xmlns="">
      <p:transition spd="slow" advTm="3856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36397" y="1245907"/>
            <a:ext cx="1537600"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مراجع المقرر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AB738525-DD8E-2E85-F385-345FF64341EB}"/>
              </a:ext>
            </a:extLst>
          </p:cNvPr>
          <p:cNvSpPr txBox="1"/>
          <p:nvPr/>
        </p:nvSpPr>
        <p:spPr>
          <a:xfrm>
            <a:off x="4964743" y="123209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467458203"/>
      </p:ext>
    </p:extLst>
  </p:cSld>
  <p:clrMapOvr>
    <a:masterClrMapping/>
  </p:clrMapOvr>
  <mc:AlternateContent xmlns:mc="http://schemas.openxmlformats.org/markup-compatibility/2006" xmlns:p14="http://schemas.microsoft.com/office/powerpoint/2010/main">
    <mc:Choice Requires="p14">
      <p:transition spd="slow" p14:dur="2000" advTm="4996"/>
    </mc:Choice>
    <mc:Fallback xmlns="">
      <p:transition spd="slow" advTm="4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43612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05161" y="1429190"/>
            <a:ext cx="1590923"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مراجع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2345322"/>
          </a:xfrm>
          <a:prstGeom prst="rect">
            <a:avLst/>
          </a:prstGeom>
          <a:noFill/>
        </p:spPr>
        <p:txBody>
          <a:bodyPr wrap="square" rtlCol="0">
            <a:spAutoFit/>
          </a:bodyPr>
          <a:lstStyle/>
          <a:p>
            <a:pPr marL="342900" indent="-342900" algn="just">
              <a:lnSpc>
                <a:spcPct val="150000"/>
              </a:lnSpc>
              <a:buFont typeface="Wingdings" pitchFamily="2" charset="2"/>
              <a:buChar char="Ø"/>
            </a:pPr>
            <a:r>
              <a:rPr lang="en-US" sz="2000" dirty="0" smtClean="0">
                <a:latin typeface="Times New Roman" pitchFamily="18" charset="0"/>
                <a:cs typeface="Times New Roman" pitchFamily="18" charset="0"/>
              </a:rPr>
              <a:t>Online </a:t>
            </a:r>
            <a:r>
              <a:rPr lang="en-US" sz="2000" dirty="0">
                <a:latin typeface="Times New Roman" pitchFamily="18" charset="0"/>
                <a:cs typeface="Times New Roman" pitchFamily="18" charset="0"/>
              </a:rPr>
              <a:t>Advertising Strategies to Effectively Market a Business School, </a:t>
            </a:r>
            <a:r>
              <a:rPr lang="en-US" sz="2000" dirty="0" err="1">
                <a:latin typeface="Times New Roman" pitchFamily="18" charset="0"/>
                <a:cs typeface="Times New Roman" pitchFamily="18" charset="0"/>
              </a:rPr>
              <a:t>Vikram</a:t>
            </a:r>
            <a:r>
              <a:rPr lang="en-US" sz="2000" dirty="0">
                <a:latin typeface="Times New Roman" pitchFamily="18" charset="0"/>
                <a:cs typeface="Times New Roman" pitchFamily="18" charset="0"/>
              </a:rPr>
              <a:t> Kumar, </a:t>
            </a:r>
            <a:r>
              <a:rPr lang="en-US" sz="2000" dirty="0" err="1">
                <a:latin typeface="Times New Roman" pitchFamily="18" charset="0"/>
                <a:cs typeface="Times New Roman" pitchFamily="18" charset="0"/>
              </a:rPr>
              <a:t>Ramakrishnan</a:t>
            </a:r>
            <a:r>
              <a:rPr lang="en-US" sz="2000" dirty="0">
                <a:latin typeface="Times New Roman" pitchFamily="18" charset="0"/>
                <a:cs typeface="Times New Roman" pitchFamily="18" charset="0"/>
              </a:rPr>
              <a:t> Raman &amp; R </a:t>
            </a:r>
            <a:r>
              <a:rPr lang="en-US" sz="2000" dirty="0" err="1">
                <a:latin typeface="Times New Roman" pitchFamily="18" charset="0"/>
                <a:cs typeface="Times New Roman" pitchFamily="18" charset="0"/>
              </a:rPr>
              <a:t>Meenakshi</a:t>
            </a:r>
            <a:r>
              <a:rPr lang="en-US" sz="2000" dirty="0">
                <a:latin typeface="Times New Roman" pitchFamily="18" charset="0"/>
                <a:cs typeface="Times New Roman" pitchFamily="18" charset="0"/>
              </a:rPr>
              <a:t>, Symbiosis International (Deemed University) and Symbiosis Institute of Business Management, Pune, India, 2021.</a:t>
            </a:r>
          </a:p>
          <a:p>
            <a:pPr marL="342900" indent="-342900">
              <a:lnSpc>
                <a:spcPct val="150000"/>
              </a:lnSpc>
              <a:buFont typeface="Wingdings" pitchFamily="2" charset="2"/>
              <a:buChar char="Ø"/>
            </a:pPr>
            <a:r>
              <a:rPr lang="en-US" sz="2000" dirty="0" smtClean="0">
                <a:latin typeface="Times New Roman" pitchFamily="18" charset="0"/>
                <a:cs typeface="Times New Roman" pitchFamily="18" charset="0"/>
              </a:rPr>
              <a:t>Inbound </a:t>
            </a:r>
            <a:r>
              <a:rPr lang="en-US" sz="2000" dirty="0">
                <a:latin typeface="Times New Roman" pitchFamily="18" charset="0"/>
                <a:cs typeface="Times New Roman" pitchFamily="18" charset="0"/>
              </a:rPr>
              <a:t>and Outbound Marketing: The Perfect Match, Jeff </a:t>
            </a:r>
            <a:r>
              <a:rPr lang="en-US" sz="2000" dirty="0" err="1">
                <a:latin typeface="Times New Roman" pitchFamily="18" charset="0"/>
                <a:cs typeface="Times New Roman" pitchFamily="18" charset="0"/>
              </a:rPr>
              <a:t>Kalter</a:t>
            </a:r>
            <a:r>
              <a:rPr lang="en-US" sz="2000" dirty="0">
                <a:latin typeface="Times New Roman" pitchFamily="18" charset="0"/>
                <a:cs typeface="Times New Roman" pitchFamily="18" charset="0"/>
              </a:rPr>
              <a:t>, 2022.</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4035903030"/>
      </p:ext>
    </p:ext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69"/>
    </mc:Choice>
    <mc:Fallback xmlns="">
      <p:transition spd="slow" advTm="2366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schemas.microsoft.com/office/2006/documentManagement/types"/>
    <ds:schemaRef ds:uri="688354b5-287c-4cda-825e-1d7935aea40e"/>
    <ds:schemaRef ds:uri="http://purl.org/dc/elements/1.1/"/>
    <ds:schemaRef ds:uri="http://schemas.microsoft.com/office/infopath/2007/PartnerControls"/>
    <ds:schemaRef ds:uri="http://schemas.openxmlformats.org/package/2006/metadata/core-propertie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616</TotalTime>
  <Words>1417</Words>
  <Application>Microsoft Office PowerPoint</Application>
  <PresentationFormat>Custom</PresentationFormat>
  <Paragraphs>307</Paragraphs>
  <Slides>33</Slides>
  <Notes>26</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58</cp:revision>
  <dcterms:created xsi:type="dcterms:W3CDTF">2023-04-29T09:08:00Z</dcterms:created>
  <dcterms:modified xsi:type="dcterms:W3CDTF">2024-05-22T10:20:01Z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