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69" r:id="rId2"/>
    <p:sldId id="570" r:id="rId3"/>
    <p:sldId id="663" r:id="rId4"/>
    <p:sldId id="662" r:id="rId5"/>
    <p:sldId id="664" r:id="rId6"/>
    <p:sldId id="665" r:id="rId7"/>
    <p:sldId id="666" r:id="rId8"/>
    <p:sldId id="670" r:id="rId9"/>
    <p:sldId id="669" r:id="rId10"/>
    <p:sldId id="671" r:id="rId11"/>
    <p:sldId id="672" r:id="rId12"/>
    <p:sldId id="657" r:id="rId13"/>
    <p:sldId id="673" r:id="rId14"/>
    <p:sldId id="674" r:id="rId15"/>
    <p:sldId id="675" r:id="rId16"/>
    <p:sldId id="676" r:id="rId17"/>
    <p:sldId id="677" r:id="rId18"/>
    <p:sldId id="661" r:id="rId19"/>
    <p:sldId id="678" r:id="rId20"/>
    <p:sldId id="679" r:id="rId21"/>
    <p:sldId id="680" r:id="rId22"/>
    <p:sldId id="681" r:id="rId23"/>
    <p:sldId id="658" r:id="rId24"/>
    <p:sldId id="682" r:id="rId25"/>
    <p:sldId id="683" r:id="rId26"/>
    <p:sldId id="654" r:id="rId27"/>
    <p:sldId id="656" r:id="rId28"/>
    <p:sldId id="684" r:id="rId29"/>
    <p:sldId id="685" r:id="rId30"/>
    <p:sldId id="687" r:id="rId31"/>
    <p:sldId id="688" r:id="rId32"/>
    <p:sldId id="686" r:id="rId33"/>
    <p:sldId id="689" r:id="rId34"/>
    <p:sldId id="690" r:id="rId35"/>
    <p:sldId id="691" r:id="rId36"/>
    <p:sldId id="693" r:id="rId37"/>
    <p:sldId id="692" r:id="rId38"/>
    <p:sldId id="694" r:id="rId39"/>
    <p:sldId id="627" r:id="rId40"/>
    <p:sldId id="62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54" d="100"/>
          <a:sy n="54" d="100"/>
        </p:scale>
        <p:origin x="106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0.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15.sv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17335" y="4820330"/>
            <a:ext cx="188384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تحليل الجمهور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مفهوم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‬أنواع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خصائص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حجم العينة من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الديموغرافي</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a:t>
            </a:r>
            <a:r>
              <a:rPr lang="ar-EG" sz="2400" b="1" kern="100" dirty="0" err="1">
                <a:effectLst/>
                <a:latin typeface="Calibri" panose="020F0502020204030204" pitchFamily="34" charset="0"/>
                <a:ea typeface="Calibri" panose="020F0502020204030204" pitchFamily="34" charset="0"/>
                <a:cs typeface="Times New Roman" panose="02020603050405020304" pitchFamily="18" charset="0"/>
              </a:rPr>
              <a:t>السيكوجرافي</a:t>
            </a:r>
            <a:endParaRPr lang="ar-EG"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الموقف.</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تحليل الجمهور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مفهوم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magnifying glass with people around it&#10;&#10;Description automatically generated">
            <a:extLst>
              <a:ext uri="{FF2B5EF4-FFF2-40B4-BE49-F238E27FC236}">
                <a16:creationId xmlns:a16="http://schemas.microsoft.com/office/drawing/2014/main" id="{E55D4969-E2D5-4FD5-FE6C-C94BE21FDB8F}"/>
              </a:ext>
            </a:extLst>
          </p:cNvPr>
          <p:cNvPicPr>
            <a:picLocks noChangeAspect="1"/>
          </p:cNvPicPr>
          <p:nvPr/>
        </p:nvPicPr>
        <p:blipFill rotWithShape="1">
          <a:blip r:embed="rId3">
            <a:extLst>
              <a:ext uri="{28A0092B-C50C-407E-A947-70E740481C1C}">
                <a14:useLocalDpi xmlns:a14="http://schemas.microsoft.com/office/drawing/2010/main" val="0"/>
              </a:ext>
            </a:extLst>
          </a:blip>
          <a:srcRect r="48165"/>
          <a:stretch/>
        </p:blipFill>
        <p:spPr>
          <a:xfrm>
            <a:off x="3856741" y="676889"/>
            <a:ext cx="4224717" cy="4584510"/>
          </a:xfrm>
          <a:prstGeom prst="rect">
            <a:avLst/>
          </a:prstGeom>
        </p:spPr>
      </p:pic>
    </p:spTree>
    <p:extLst>
      <p:ext uri="{BB962C8B-B14F-4D97-AF65-F5344CB8AC3E}">
        <p14:creationId xmlns:p14="http://schemas.microsoft.com/office/powerpoint/2010/main" val="195662939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مجموعة من الأشخاص الذين لديهم اهتمامات وديموغرافيات وسلوك مشترك. </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القطع الديموغرافي لمجموعة معينة ويتم تحديده من خلال عناصر مثل الفئة العمرية والجنس والموقع الجغرافي والمستوى التعليمي والقوة الشرائية والطبقة الاجتماعية وعادات الاستهلاك.</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فئة المستهلكين التي توجّه شركة ما جهودها التسويقية إليهم، وذلك بهدف رفع معرفتهم بوجود خدمات أو منتجات هذه الشركة.</a:t>
            </a:r>
          </a:p>
        </p:txBody>
      </p:sp>
    </p:spTree>
    <p:extLst>
      <p:ext uri="{BB962C8B-B14F-4D97-AF65-F5344CB8AC3E}">
        <p14:creationId xmlns:p14="http://schemas.microsoft.com/office/powerpoint/2010/main" val="17447474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يمكن تحديد الجمهور المستهدف وفقًا للنقاط الآتية:</a:t>
            </a:r>
          </a:p>
          <a:p>
            <a:pPr algn="ctr" rtl="1">
              <a:lnSpc>
                <a:spcPct val="100000"/>
              </a:lnSpc>
            </a:pPr>
            <a:r>
              <a:rPr lang="ar-EG" b="1" kern="100" dirty="0">
                <a:latin typeface="Calibri" panose="020F0502020204030204" pitchFamily="34" charset="0"/>
                <a:cs typeface="Times New Roman" panose="02020603050405020304" pitchFamily="18" charset="0"/>
              </a:rPr>
              <a:t>الفئة العمرية.</a:t>
            </a:r>
          </a:p>
          <a:p>
            <a:pPr algn="ctr" rtl="1">
              <a:lnSpc>
                <a:spcPct val="100000"/>
              </a:lnSpc>
            </a:pPr>
            <a:r>
              <a:rPr lang="ar-EG" b="1" kern="100" dirty="0">
                <a:latin typeface="Calibri" panose="020F0502020204030204" pitchFamily="34" charset="0"/>
                <a:cs typeface="Times New Roman" panose="02020603050405020304" pitchFamily="18" charset="0"/>
              </a:rPr>
              <a:t>النوع.</a:t>
            </a:r>
          </a:p>
          <a:p>
            <a:pPr algn="ctr" rtl="1">
              <a:lnSpc>
                <a:spcPct val="100000"/>
              </a:lnSpc>
            </a:pPr>
            <a:r>
              <a:rPr lang="ar-EG" b="1" kern="100" dirty="0">
                <a:latin typeface="Calibri" panose="020F0502020204030204" pitchFamily="34" charset="0"/>
                <a:cs typeface="Times New Roman" panose="02020603050405020304" pitchFamily="18" charset="0"/>
              </a:rPr>
              <a:t>الخلفية التعليمية.</a:t>
            </a:r>
          </a:p>
          <a:p>
            <a:pPr algn="ctr" rtl="1">
              <a:lnSpc>
                <a:spcPct val="100000"/>
              </a:lnSpc>
            </a:pPr>
            <a:r>
              <a:rPr lang="ar-EG" b="1" kern="100" dirty="0">
                <a:latin typeface="Calibri" panose="020F0502020204030204" pitchFamily="34" charset="0"/>
                <a:cs typeface="Times New Roman" panose="02020603050405020304" pitchFamily="18" charset="0"/>
              </a:rPr>
              <a:t>الوضع الاجتماعي.</a:t>
            </a:r>
          </a:p>
          <a:p>
            <a:pPr algn="ctr" rtl="1">
              <a:lnSpc>
                <a:spcPct val="100000"/>
              </a:lnSpc>
            </a:pPr>
            <a:r>
              <a:rPr lang="ar-EG" b="1" kern="100" dirty="0">
                <a:latin typeface="Calibri" panose="020F0502020204030204" pitchFamily="34" charset="0"/>
                <a:cs typeface="Times New Roman" panose="02020603050405020304" pitchFamily="18" charset="0"/>
              </a:rPr>
              <a:t>الموقع.</a:t>
            </a:r>
          </a:p>
          <a:p>
            <a:pPr algn="ctr" rtl="1">
              <a:lnSpc>
                <a:spcPct val="100000"/>
              </a:lnSpc>
            </a:pPr>
            <a:r>
              <a:rPr lang="ar-EG" b="1" kern="100" dirty="0">
                <a:latin typeface="Calibri" panose="020F0502020204030204" pitchFamily="34" charset="0"/>
                <a:cs typeface="Times New Roman" panose="02020603050405020304" pitchFamily="18" charset="0"/>
              </a:rPr>
              <a:t>العادات الاستهلاكية.</a:t>
            </a:r>
          </a:p>
          <a:p>
            <a:pPr algn="ctr" rtl="1">
              <a:lnSpc>
                <a:spcPct val="100000"/>
              </a:lnSpc>
            </a:pPr>
            <a:r>
              <a:rPr lang="ar-EG" b="1" kern="100" dirty="0">
                <a:latin typeface="Calibri" panose="020F0502020204030204" pitchFamily="34" charset="0"/>
                <a:cs typeface="Times New Roman" panose="02020603050405020304" pitchFamily="18" charset="0"/>
              </a:rPr>
              <a:t>الاهتمامات والتحديات الشخصية.</a:t>
            </a:r>
          </a:p>
        </p:txBody>
      </p:sp>
    </p:spTree>
    <p:extLst>
      <p:ext uri="{BB962C8B-B14F-4D97-AF65-F5344CB8AC3E}">
        <p14:creationId xmlns:p14="http://schemas.microsoft.com/office/powerpoint/2010/main" val="53187299"/>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الفرق بين الجمهور المستهدف والسوق المستهدف</a:t>
            </a:r>
            <a:endParaRPr lang="ar-EG" sz="3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يشير مصطلح </a:t>
            </a:r>
            <a:r>
              <a:rPr lang="ar-EG" sz="3200" b="1" kern="100" dirty="0">
                <a:solidFill>
                  <a:srgbClr val="0070C0"/>
                </a:solidFill>
                <a:latin typeface="Calibri" panose="020F0502020204030204" pitchFamily="34" charset="0"/>
                <a:cs typeface="Times New Roman" panose="02020603050405020304" pitchFamily="18" charset="0"/>
              </a:rPr>
              <a:t>السوق المستهدف </a:t>
            </a:r>
            <a:r>
              <a:rPr lang="ar-EG" sz="3200" b="1" kern="100" dirty="0">
                <a:latin typeface="Calibri" panose="020F0502020204030204" pitchFamily="34" charset="0"/>
                <a:cs typeface="Times New Roman" panose="02020603050405020304" pitchFamily="18" charset="0"/>
              </a:rPr>
              <a:t>إلى مجموعة من الأشخاص يشتركون في خصائص وسلوكيات تستهدفها الشركات في استراتيجيتها التسويقية.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أما </a:t>
            </a:r>
            <a:r>
              <a:rPr lang="ar-EG" sz="3200" b="1" kern="100" dirty="0">
                <a:solidFill>
                  <a:srgbClr val="0070C0"/>
                </a:solidFill>
                <a:latin typeface="Calibri" panose="020F0502020204030204" pitchFamily="34" charset="0"/>
                <a:cs typeface="Times New Roman" panose="02020603050405020304" pitchFamily="18" charset="0"/>
              </a:rPr>
              <a:t>الجمهور المستهدف </a:t>
            </a:r>
            <a:r>
              <a:rPr lang="ar-EG" sz="3200" b="1" kern="100" dirty="0">
                <a:latin typeface="Calibri" panose="020F0502020204030204" pitchFamily="34" charset="0"/>
                <a:cs typeface="Times New Roman" panose="02020603050405020304" pitchFamily="18" charset="0"/>
              </a:rPr>
              <a:t>فهو فئة فرعية من هذا السوق المستهدف الأكبر، ويتضمّن مجموعة معينة من المستهلكين من أصل مجموعة أكبر وأوسع، وهي السوق المستهدف.</a:t>
            </a:r>
          </a:p>
        </p:txBody>
      </p:sp>
    </p:spTree>
    <p:extLst>
      <p:ext uri="{BB962C8B-B14F-4D97-AF65-F5344CB8AC3E}">
        <p14:creationId xmlns:p14="http://schemas.microsoft.com/office/powerpoint/2010/main" val="5047208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latin typeface="Calibri" panose="020F0502020204030204" pitchFamily="34" charset="0"/>
                <a:cs typeface="Times New Roman" panose="02020603050405020304" pitchFamily="18" charset="0"/>
              </a:rPr>
              <a:t>الخطوة الأولى لتحديد الجمهور الصحيح هو تحديد السوق المستهدف بدقة أولًا، وهذا يضع الأساس للخطوات اللاحقة وتوجيه جهودك في المكان الصحيح.</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وتبدأ عملية تحديد السوق المستهدف من فحص الذين يستهدفهم المنافسون، ثم متابعة وتحديد السمات والسلوكيات المشتركة بينهم، وأخيرًا تحديد سماتهم الديموغرافية تباعًا.</a:t>
            </a:r>
            <a:endParaRPr lang="en-US"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لماذا يجب تحديد الجمهور المستهدف؟</a:t>
            </a:r>
            <a:endParaRPr lang="ar-EG"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تحديد الجمهور المستهدف ببساطة يضمن لك أن مجهوداتك، بدءًا من المجهودات التسويقية وحتى خدمة العملاء، تؤتي ثمارها وتحقّق أعلى معدّلات ممكنة لها، لا أن تُهدر في </a:t>
            </a:r>
            <a:r>
              <a:rPr lang="ar-EG" b="1" kern="100" dirty="0" err="1">
                <a:latin typeface="Calibri" panose="020F0502020204030204" pitchFamily="34" charset="0"/>
                <a:cs typeface="Times New Roman" panose="02020603050405020304" pitchFamily="18" charset="0"/>
              </a:rPr>
              <a:t>اللا</a:t>
            </a:r>
            <a:r>
              <a:rPr lang="ar-EG" b="1" kern="100" dirty="0">
                <a:latin typeface="Calibri" panose="020F0502020204030204" pitchFamily="34" charset="0"/>
                <a:cs typeface="Times New Roman" panose="02020603050405020304" pitchFamily="18" charset="0"/>
              </a:rPr>
              <a:t> شيء.</a:t>
            </a:r>
          </a:p>
        </p:txBody>
      </p:sp>
    </p:spTree>
    <p:extLst>
      <p:ext uri="{BB962C8B-B14F-4D97-AF65-F5344CB8AC3E}">
        <p14:creationId xmlns:p14="http://schemas.microsoft.com/office/powerpoint/2010/main" val="1109389674"/>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أنواع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magnet with people coming out of it&#10;&#10;Description automatically generated">
            <a:extLst>
              <a:ext uri="{FF2B5EF4-FFF2-40B4-BE49-F238E27FC236}">
                <a16:creationId xmlns:a16="http://schemas.microsoft.com/office/drawing/2014/main" id="{A325FCF1-B2F4-9D73-368B-D535988EA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4910" y="1064118"/>
            <a:ext cx="5162179" cy="3834762"/>
          </a:xfrm>
          <a:prstGeom prst="rect">
            <a:avLst/>
          </a:prstGeom>
        </p:spPr>
      </p:pic>
    </p:spTree>
    <p:extLst>
      <p:ext uri="{BB962C8B-B14F-4D97-AF65-F5344CB8AC3E}">
        <p14:creationId xmlns:p14="http://schemas.microsoft.com/office/powerpoint/2010/main" val="98812205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تقسيم ديموغرافي: </a:t>
            </a:r>
            <a:r>
              <a:rPr lang="ar-EG" b="1" kern="100" dirty="0">
                <a:latin typeface="Calibri" panose="020F0502020204030204" pitchFamily="34" charset="0"/>
                <a:cs typeface="Times New Roman" panose="02020603050405020304" pitchFamily="18" charset="0"/>
              </a:rPr>
              <a:t>أي تقسيم جمهورك وفقًا لمعلوماتهم الديموغرافية حيث إن التركيبة السكانية هي العوامل الاجتماعية والاقتصادية التي تصف الأفراد مثل السن والنوع، ومستوى الدخل، والوضع الاجتماعي، وغيرها.</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تقسيم نفسي: </a:t>
            </a:r>
            <a:r>
              <a:rPr lang="ar-EG" b="1" kern="100" dirty="0">
                <a:latin typeface="Calibri" panose="020F0502020204030204" pitchFamily="34" charset="0"/>
                <a:cs typeface="Times New Roman" panose="02020603050405020304" pitchFamily="18" charset="0"/>
              </a:rPr>
              <a:t>يتعيّن تقسيم الجمهور وفق العوامل النفسية كالآراء، والاهتمامات، ونمط الحياة، والوضع الاجتماعي وغيرها.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مثلًا إذا كان جمهورك يهتمون بالرياضة، فيمكنك أن توجّه إعلاناتك في المساحات والمنصات الرياضية، أو تنشئ حملة إعلانية ذات طابع رياضي، أو تشاركهم محتوىً يتعلّق بالرياضة كالتهنئة والتشجيع، وهكذا.</a:t>
            </a:r>
          </a:p>
        </p:txBody>
      </p:sp>
    </p:spTree>
    <p:extLst>
      <p:ext uri="{BB962C8B-B14F-4D97-AF65-F5344CB8AC3E}">
        <p14:creationId xmlns:p14="http://schemas.microsoft.com/office/powerpoint/2010/main" val="282593088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تقسيم جغرافي: </a:t>
            </a:r>
            <a:r>
              <a:rPr lang="ar-EG" b="1" kern="100" dirty="0">
                <a:latin typeface="Calibri" panose="020F0502020204030204" pitchFamily="34" charset="0"/>
                <a:cs typeface="Times New Roman" panose="02020603050405020304" pitchFamily="18" charset="0"/>
              </a:rPr>
              <a:t>هذا النوع من التقسيم يعني بتقسيم الأفراد حسب منطقة معيشتهم.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قد يكون بعض العملاء محليين، وآخرين من منطقة أو بلاد أخرى، ويساعدك هذا التقسيم على توجيه خدماتك وترويجك بشكل فعّال.</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فإذا كان عملائك يقطنون في بلاد حارة مثلًا، فترويج بضائع أو محتوى يتعلق بالبرد قد لا يكون فكرةً طيبة.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وهنا كذلك نقطة مهمة، قد تعاني بعض البلاد من كوارث أو أحداث طبيعية قاسية، فربما تودّ أن تظهر لعملائك قدر من التعاطف والتواصل في هذه الأوقات بدلًا من التسويق المباشر لمنتجاتك.</a:t>
            </a:r>
          </a:p>
        </p:txBody>
      </p:sp>
    </p:spTree>
    <p:extLst>
      <p:ext uri="{BB962C8B-B14F-4D97-AF65-F5344CB8AC3E}">
        <p14:creationId xmlns:p14="http://schemas.microsoft.com/office/powerpoint/2010/main" val="86503501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تقسيم سلوكي: </a:t>
            </a:r>
            <a:r>
              <a:rPr lang="ar-EG" b="1" kern="100" dirty="0">
                <a:latin typeface="Calibri" panose="020F0502020204030204" pitchFamily="34" charset="0"/>
                <a:cs typeface="Times New Roman" panose="02020603050405020304" pitchFamily="18" charset="0"/>
              </a:rPr>
              <a:t>هنا تقوم بتقسيم عملائك وفقًا لتفاعلهم مع علامتك التجارية.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على سبيل المثال، إذا كنت صاحب متجر إلكتروني، فيمكنك تقسيم عملائك حسب الذين قاموا بآخر عملية شراء في آخر 30 يومًا، وتستهدفهم بحملة بريد إلكتروني لإعادتهم إلى الموقع مرةً أخرى. أو عمل استهداف لأولئك الذين تركوا منتجات داخل عربة التسوق دون أن يتمّوا عملية الشراء، وهكذا.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بشكلٍ عام، فإن تقسيم السوق المستهدف الخاص بك يمكّنك من التسويق الفعّال، وذلك من خلال توفير خدمة العملاء المناسبة، وإرسال المحتوى المناسب لفئة الجمهور المهتمين به.</a:t>
            </a:r>
          </a:p>
        </p:txBody>
      </p:sp>
    </p:spTree>
    <p:extLst>
      <p:ext uri="{BB962C8B-B14F-4D97-AF65-F5344CB8AC3E}">
        <p14:creationId xmlns:p14="http://schemas.microsoft.com/office/powerpoint/2010/main" val="392765577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تحديد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7" name="Picture 6" descr="A group of colorful plastic figures&#10;&#10;Description automatically generated">
            <a:extLst>
              <a:ext uri="{FF2B5EF4-FFF2-40B4-BE49-F238E27FC236}">
                <a16:creationId xmlns:a16="http://schemas.microsoft.com/office/drawing/2014/main" id="{9804E8D6-8988-88C2-0020-E8B2C955CD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6206" y="787727"/>
            <a:ext cx="5925787" cy="4444340"/>
          </a:xfrm>
          <a:prstGeom prst="rect">
            <a:avLst/>
          </a:prstGeom>
        </p:spPr>
      </p:pic>
    </p:spTree>
    <p:extLst>
      <p:ext uri="{BB962C8B-B14F-4D97-AF65-F5344CB8AC3E}">
        <p14:creationId xmlns:p14="http://schemas.microsoft.com/office/powerpoint/2010/main" val="146234990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كيف يمكن تحديد الجمهور المستهدف؟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لأن منتجك أو خدمتك تحلّ مشكلةً أو تلبّي احتياجًا ما، فالأشخاص الذين تشكّل وترسّب لديهم هذا التحديّ أو الاحتياج عبر تجاربهم الحياتية عادةً ما يشتركون في سماتٍ معينة.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لتحديد هؤلاء المستهدفين، هو أن تصنع ملفًا للعملاء المثاليين -يسمّى كذلك </a:t>
            </a:r>
            <a:r>
              <a:rPr lang="en-US" b="1" kern="100" dirty="0">
                <a:latin typeface="Calibri" panose="020F0502020204030204" pitchFamily="34" charset="0"/>
                <a:cs typeface="Times New Roman" panose="02020603050405020304" pitchFamily="18" charset="0"/>
              </a:rPr>
              <a:t>Customer Persona </a:t>
            </a:r>
            <a:r>
              <a:rPr lang="ar-EG" b="1" kern="100" dirty="0">
                <a:latin typeface="Calibri" panose="020F0502020204030204" pitchFamily="34" charset="0"/>
                <a:cs typeface="Times New Roman" panose="02020603050405020304" pitchFamily="18" charset="0"/>
              </a:rPr>
              <a:t>أو شخصية المشتري. ويشتمل هذا الملف على توصيف مفصّل للسمات الديموغرافية والنفسية للمستهدفين.</a:t>
            </a:r>
          </a:p>
        </p:txBody>
      </p:sp>
    </p:spTree>
    <p:extLst>
      <p:ext uri="{BB962C8B-B14F-4D97-AF65-F5344CB8AC3E}">
        <p14:creationId xmlns:p14="http://schemas.microsoft.com/office/powerpoint/2010/main" val="280274268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أ/ الفئة العمرية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ما هو النطّاق العمري لمستهدفيك؟ هل هم من الأطفال أو الشباب أم الناضجين أو في سن الكهولة؟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هذه النقطة بالغة الأهميّة؛ لأن العملاء يتجاوبون بطرق مختلفة وفقًا لفئتهم العمرية وحسب نضجهم، ولهذا عليك أن تصنع محتوىً ومنتج وخدمة توافق كلًا حسب عمره.</a:t>
            </a:r>
          </a:p>
        </p:txBody>
      </p:sp>
    </p:spTree>
    <p:extLst>
      <p:ext uri="{BB962C8B-B14F-4D97-AF65-F5344CB8AC3E}">
        <p14:creationId xmlns:p14="http://schemas.microsoft.com/office/powerpoint/2010/main" val="204179703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ب/ النوع</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قد يلعب النوع دورًا مهمًا في تشكيل تفاعل واستجابة العملاء مع المنتجات والمحتوى التسويقي. وبشكلٍ عام، فإن الجنسين يختلفان في احتياجاتهما وأهدافهما؛ لذلك مراعاة هذه النقطة نقطة ضرورية لكي تحقق العائد من الاستثمار الذي ترغبه.</a:t>
            </a:r>
          </a:p>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ج/ مستوى الدخل</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تحديد متوسط دخل الفئة المستهدفة سيؤثر بشكل مباشر على الاستراتيجية التسويقية. فسلوك العائلات ذات الدخل المتوسط أو الميسور يهدف دائمًا للحصول على أفضل نتيجة بالتوازي مع توفير الأموال. وبالتالي، تلفت انتباههم الإعلانات التي تعدهم بهذا. وذلك، على عكس العائلات الأعلى دخلًا، فقد يميلون أكثر للإعلانات التي تشدّد على الرفاهية والتفرّد.</a:t>
            </a:r>
          </a:p>
        </p:txBody>
      </p:sp>
    </p:spTree>
    <p:extLst>
      <p:ext uri="{BB962C8B-B14F-4D97-AF65-F5344CB8AC3E}">
        <p14:creationId xmlns:p14="http://schemas.microsoft.com/office/powerpoint/2010/main" val="299260639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أن نعرف قدر الاختلاف بين عادات سكان الريف والحضر مثلًا، حيث تؤثّر المجتمعات على رغباتنا وتفضيلاتنا الشرائية وفقًا لمستوى ونوعية المعيشة.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لتعرف بالضبط من هم عملاؤك، يمكنك أن تقوم بجولة سريعة على منشوراتك أو منشورات منافسيك وتتفقّد حسابات المتابعين والمعلّقين والمتفاعلين بشكل عام. ومع تحليل ودراسة سريعة ستتمكن من وضع تصوّرات لأنماطهم وطبائعهم المختلفة.</a:t>
            </a:r>
          </a:p>
        </p:txBody>
      </p:sp>
    </p:spTree>
    <p:extLst>
      <p:ext uri="{BB962C8B-B14F-4D97-AF65-F5344CB8AC3E}">
        <p14:creationId xmlns:p14="http://schemas.microsoft.com/office/powerpoint/2010/main" val="312344261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a:latin typeface="Calibri" panose="020F0502020204030204" pitchFamily="34" charset="0"/>
                <a:cs typeface="Times New Roman" panose="02020603050405020304" pitchFamily="18" charset="0"/>
              </a:rPr>
              <a:t>ولكن في بعض الأحوال، قد لا يتواجد عملاؤك المستهدفون على منصات التواصل الاجتماعي بالأساس.  وحتى أولئك العملاء الذين اشتروا منك مرةً واحدة فقط ولم يعاودوها، هم أيضًا من فئتك المستهدفة. يهمّك أن تعرف بالضبط أين يتواجدون، وكيف تعثر عليهم.</a:t>
            </a:r>
          </a:p>
        </p:txBody>
      </p:sp>
    </p:spTree>
    <p:extLst>
      <p:ext uri="{BB962C8B-B14F-4D97-AF65-F5344CB8AC3E}">
        <p14:creationId xmlns:p14="http://schemas.microsoft.com/office/powerpoint/2010/main" val="120738783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523220"/>
          </a:xfrm>
          <a:prstGeom prst="rect">
            <a:avLst/>
          </a:prstGeom>
          <a:noFill/>
        </p:spPr>
        <p:txBody>
          <a:bodyPr wrap="square" rtlCol="0">
            <a:spAutoFit/>
          </a:bodyPr>
          <a:lstStyle/>
          <a:p>
            <a:pPr algn="ctr" rtl="1"/>
            <a:r>
              <a:rPr lang="ar-EG" sz="2800" b="1">
                <a:solidFill>
                  <a:srgbClr val="00B0F0"/>
                </a:solidFill>
                <a:latin typeface="Times New Roman" panose="02020603050405020304" pitchFamily="18" charset="0"/>
                <a:cs typeface="Times New Roman" panose="02020603050405020304" pitchFamily="18" charset="0"/>
              </a:rPr>
              <a:t>خصائص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white cell phone with a pen&#10;&#10;Description automatically generated">
            <a:extLst>
              <a:ext uri="{FF2B5EF4-FFF2-40B4-BE49-F238E27FC236}">
                <a16:creationId xmlns:a16="http://schemas.microsoft.com/office/drawing/2014/main" id="{DCB781C8-C919-6D43-B670-3C74A18CF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669367"/>
            <a:ext cx="10820400" cy="4238625"/>
          </a:xfrm>
          <a:prstGeom prst="rect">
            <a:avLst/>
          </a:prstGeom>
        </p:spPr>
      </p:pic>
    </p:spTree>
    <p:extLst>
      <p:ext uri="{BB962C8B-B14F-4D97-AF65-F5344CB8AC3E}">
        <p14:creationId xmlns:p14="http://schemas.microsoft.com/office/powerpoint/2010/main" val="213399108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على الباحثين أخذ عينات من الجمهور المستهدف المناسب لعمل استنتاجات حول السكان بالكامل. من المستحيل إجراء مسح لجميع السكان بسبب مخاوف لوجستية وقيود الميزانية والقيود الزمنية. يعد تقسيم السكان بالكامل إلى أجزاء أصغر واستخلاص الاستنتاجات منها الطريقة الأكثر علمية للبحث عن عدد كبير من السكان.</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يوجد </a:t>
            </a:r>
            <a:r>
              <a:rPr lang="ar-EG" b="1" kern="100" dirty="0">
                <a:solidFill>
                  <a:srgbClr val="0070C0"/>
                </a:solidFill>
                <a:latin typeface="Calibri" panose="020F0502020204030204" pitchFamily="34" charset="0"/>
                <a:cs typeface="Times New Roman" panose="02020603050405020304" pitchFamily="18" charset="0"/>
              </a:rPr>
              <a:t>ثلاث سمات </a:t>
            </a:r>
            <a:r>
              <a:rPr lang="ar-EG" b="1" kern="100" dirty="0">
                <a:latin typeface="Calibri" panose="020F0502020204030204" pitchFamily="34" charset="0"/>
                <a:cs typeface="Times New Roman" panose="02020603050405020304" pitchFamily="18" charset="0"/>
              </a:rPr>
              <a:t>يجب على الباحثين وضعها في الاعتبار لإنشاء عينة من جمهورهم المستهدف هي: </a:t>
            </a:r>
            <a:r>
              <a:rPr lang="ar-EG" b="1" kern="100" dirty="0">
                <a:solidFill>
                  <a:srgbClr val="0070C0"/>
                </a:solidFill>
                <a:latin typeface="Calibri" panose="020F0502020204030204" pitchFamily="34" charset="0"/>
                <a:cs typeface="Times New Roman" panose="02020603050405020304" pitchFamily="18" charset="0"/>
              </a:rPr>
              <a:t>التنوع – الشفافية – </a:t>
            </a:r>
            <a:r>
              <a:rPr lang="ar-EG" b="1" dirty="0">
                <a:solidFill>
                  <a:srgbClr val="0070C0"/>
                </a:solidFill>
              </a:rPr>
              <a:t>التناسق </a:t>
            </a:r>
            <a:r>
              <a:rPr lang="ar-EG" b="1" dirty="0"/>
              <a:t>.</a:t>
            </a: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82867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التنوع: تأكد دائمًا من أن العينة متنوعة. </a:t>
            </a:r>
          </a:p>
          <a:p>
            <a:pPr marL="0" indent="0" algn="just" rtl="1">
              <a:lnSpc>
                <a:spcPct val="150000"/>
              </a:lnSpc>
              <a:buNone/>
            </a:pPr>
            <a:endParaRPr lang="ar-EG" sz="105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قد يكون ضمان تنوع العينة أمرًا صعبًا في بعض الحالات لأنه من الصعب الوصول إلى بعض شرائح السكان أو إقناعهم بالمشاركة في المسح . لكي تمثل العينة السكان حقًا ، يجب أن تكون متنوعة. العينة التي لا تكون متنوعة وتمثيلية لجميع السكان لها عواقب بحثية خطيرة.</a:t>
            </a:r>
          </a:p>
        </p:txBody>
      </p:sp>
    </p:spTree>
    <p:extLst>
      <p:ext uri="{BB962C8B-B14F-4D97-AF65-F5344CB8AC3E}">
        <p14:creationId xmlns:p14="http://schemas.microsoft.com/office/powerpoint/2010/main" val="199869663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الشفافية: يعتمد هيكل وحجم السكان على عوامل مختلفة. </a:t>
            </a:r>
          </a:p>
          <a:p>
            <a:pPr marL="0" indent="0" algn="just" rtl="1">
              <a:lnSpc>
                <a:spcPct val="150000"/>
              </a:lnSpc>
              <a:buNone/>
            </a:pPr>
            <a:endParaRPr lang="ar-EG" sz="11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يجب على الباحثين مناقشة هذه القيود للحفاظ على مستوى من الشفافية حول إجراءات اختيار العينة. يجب أن يتسم الباحثون بالشفافية حتى يمكن عرض نتائج الاستطلاع من منظور صحيح.</a:t>
            </a:r>
          </a:p>
        </p:txBody>
      </p:sp>
    </p:spTree>
    <p:extLst>
      <p:ext uri="{BB962C8B-B14F-4D97-AF65-F5344CB8AC3E}">
        <p14:creationId xmlns:p14="http://schemas.microsoft.com/office/powerpoint/2010/main" val="319593696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التناسق: يجب على الباحثين فهم السكان بدقة ويجب عليهم اختبار تناسق العينة قبل بدء المسح بالكامل. </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يعد هذا أمرًا بالغ الأهمية للدراسات البحثية التي تراقب التغييرات عبر المكان والزمان ، لا سيما عندما نحتاج إلى الثقة في أن أي اختلاف نلاحظه في بيانات بحثنا يعكس اتجاهًا مشابهًا عبر عينات متسقة وقابلة للمقارنة.</a:t>
            </a:r>
          </a:p>
        </p:txBody>
      </p:sp>
    </p:spTree>
    <p:extLst>
      <p:ext uri="{BB962C8B-B14F-4D97-AF65-F5344CB8AC3E}">
        <p14:creationId xmlns:p14="http://schemas.microsoft.com/office/powerpoint/2010/main" val="422410887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6077" b="16077"/>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تحديد حجم العينة من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97882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حدد هدف البحث الخاص بك: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حدد أولاً أهدافك البحثية. اعرف بالضبط ما تريد أن يحققه بحثك. هل سيتم استخدام البحث لعمل توقعات حول جميع السكان المقيمين في موقعك المستهدف؟ كن واضحا بشأن هذه المجالات.</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مستوى الدقة: </a:t>
            </a:r>
            <a:r>
              <a:rPr lang="ar-EG" b="1" kern="100" dirty="0">
                <a:latin typeface="Calibri" panose="020F0502020204030204" pitchFamily="34" charset="0"/>
                <a:cs typeface="Times New Roman" panose="02020603050405020304" pitchFamily="18" charset="0"/>
              </a:rPr>
              <a:t>ضع في اعتبارك توقعات حول مستوى الدقة الذي تريد تحقيقه من خلال بحثك. يمكنك ضبط حجم عينتك بناءً على حجم سكانك.</a:t>
            </a:r>
            <a:endParaRPr lang="ar-EG" sz="3200"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691264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مستوى الثقة: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يتناسب مستوى الثقة مع المخاطر. إذا كنت تريد أن تكون مخاطرك عند الحد الأدنى، فيجب أن يكون مستوى ثقتك مرتفعًا والعكس صحيح. اختر مستوى ثقتك في أهمية البحث.</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معدل الاستجابة: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تأكد من معدل الاستجابة الذي يحتمل أن تتلقاه. إذا كان عدد سكانك ضخمًا، وتتوقع معدل استجابة منخفضًا ، فقم بزيادة حجم عينتك. لن تمنحك عينة صغيرة ، خاصة في مجموعة متنوعة من السكان ، الدقة التي تبحث عنها.</a:t>
            </a:r>
            <a:endParaRPr lang="ar-EG" sz="3200"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019839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089230" y="4848012"/>
            <a:ext cx="5041987" cy="707886"/>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1" name="Picture 10" descr="A red person standing on top of a white table with blue people around it&#10;&#10;Description automatically generated">
            <a:extLst>
              <a:ext uri="{FF2B5EF4-FFF2-40B4-BE49-F238E27FC236}">
                <a16:creationId xmlns:a16="http://schemas.microsoft.com/office/drawing/2014/main" id="{A7D4A0E9-6599-B77F-B584-249A80F02B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599" y="805780"/>
            <a:ext cx="6953250" cy="3905250"/>
          </a:xfrm>
          <a:prstGeom prst="rect">
            <a:avLst/>
          </a:prstGeom>
        </p:spPr>
      </p:pic>
    </p:spTree>
    <p:extLst>
      <p:ext uri="{BB962C8B-B14F-4D97-AF65-F5344CB8AC3E}">
        <p14:creationId xmlns:p14="http://schemas.microsoft.com/office/powerpoint/2010/main" val="183784826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تحليل الجمهور هو طريقة للحصول على معلومات عن الأشخاص الذين يشكلون الجمهور المستهدف لفهم رغباتهم واحتياجاتهم وقيمهم ومواقفهم بشكل أفضل.</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سيكون من الأفضل أن تحدد أولاً الجمهور المستهدف من خلال تحديد التركيبة السكانية، مثل الجنس والعمر والمكان الذي يعيشون فيه. بعد تحديد الجماهير المحتملة، يمكن تضييق القائمة إلى مجموعة مستهدفة واحدة للتحليل.</a:t>
            </a:r>
          </a:p>
        </p:txBody>
      </p:sp>
    </p:spTree>
    <p:extLst>
      <p:ext uri="{BB962C8B-B14F-4D97-AF65-F5344CB8AC3E}">
        <p14:creationId xmlns:p14="http://schemas.microsoft.com/office/powerpoint/2010/main" val="336419688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إن التحليل المقصود للجمهور هو مفتاح النجاح. وقد ساعدت التكنولوجيا المتقدمة في أن تصبح هذه العملية أبسط من أي وقت مضى. لذلك، يمكن الوصول بسهولة إلى مجموعة واسعة من معلومات الجمهور عبر قنوات التواصل الاجتماعي.</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إذا كان بإمكانك تحويل كل هذه البيانات إلى رؤى واضحة حول جمهورك وما يهتمون به، يمكنك تصميم إستراتيجية عمل أفضل.</a:t>
            </a:r>
          </a:p>
        </p:txBody>
      </p:sp>
    </p:spTree>
    <p:extLst>
      <p:ext uri="{BB962C8B-B14F-4D97-AF65-F5344CB8AC3E}">
        <p14:creationId xmlns:p14="http://schemas.microsoft.com/office/powerpoint/2010/main" val="242238462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أنواع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هناك ثلاثة أنواع من تحليل الجمهور:</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الديموغرافي</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السيكوجرافي</a:t>
            </a:r>
          </a:p>
          <a:p>
            <a:pPr algn="ctr" rtl="1">
              <a:lnSpc>
                <a:spcPct val="150000"/>
              </a:lnSpc>
            </a:pPr>
            <a:r>
              <a:rPr lang="ar-EG" sz="3200" b="1" kern="100" dirty="0">
                <a:latin typeface="Calibri" panose="020F0502020204030204" pitchFamily="34" charset="0"/>
                <a:cs typeface="Times New Roman" panose="02020603050405020304" pitchFamily="18" charset="0"/>
              </a:rPr>
              <a:t>    تحليل الموقف.</a:t>
            </a:r>
          </a:p>
        </p:txBody>
      </p:sp>
    </p:spTree>
    <p:extLst>
      <p:ext uri="{BB962C8B-B14F-4D97-AF65-F5344CB8AC3E}">
        <p14:creationId xmlns:p14="http://schemas.microsoft.com/office/powerpoint/2010/main" val="294162732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200" b="1" kern="100" dirty="0">
              <a:solidFill>
                <a:srgbClr val="0070C0"/>
              </a:solidFill>
              <a:latin typeface="Calibri" panose="020F0502020204030204" pitchFamily="34" charset="0"/>
              <a:cs typeface="Times New Roman" panose="02020603050405020304" pitchFamily="18" charset="0"/>
            </a:endParaRP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تشمل البيانات الديموغرافية النوع والعمر والعرق والحالة الاجتماعية والاقتصادية....إلخ.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ولكن </a:t>
            </a:r>
            <a:r>
              <a:rPr lang="ar-EG" b="1" kern="100" dirty="0">
                <a:solidFill>
                  <a:srgbClr val="FF0000"/>
                </a:solidFill>
                <a:latin typeface="Calibri" panose="020F0502020204030204" pitchFamily="34" charset="0"/>
                <a:cs typeface="Times New Roman" panose="02020603050405020304" pitchFamily="18" charset="0"/>
              </a:rPr>
              <a:t>كيف يمكنك معرفة من سيكون ضمن الجمهور إذا لم تتحدث معهم من قبل؟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في معظم الأوقات ، يمكنك أن تطلب من الشخص أو المجموعة (الجهة) التي طلبت منك التحدث. ربما يمكنهم إخبارك كثيرًا عن أنواع الأشخاص الذين يُتوقع أن يأتوا لسماعك.</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بغض النظر عن الطريقة التي تستخدمها لجمع المعلومات الديموغرافية. على سبيل المثال، إذا كنت تريد معرفة ما إذا كان هناك أشخاص من الجمهور قد تعرضوا للطلاق (الحالة الاجتماعية)، فعليك أن تعلم أنه لن يرغب الجميع في الإجابة على أسئلتك. لا يمكنك أن تطلب منهم أن يفعلوا ذلك. ولا يمكنك فقط تخمين سبب عدم رغبتهم في الحديث عنها. عليك أن تمنحهم بعض المساحة.</a:t>
            </a:r>
          </a:p>
          <a:p>
            <a:pPr marL="0" indent="0" algn="just" rtl="1">
              <a:lnSpc>
                <a:spcPct val="150000"/>
              </a:lnSpc>
              <a:buNone/>
            </a:pP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849243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600" b="1" kern="100" dirty="0">
              <a:solidFill>
                <a:srgbClr val="0070C0"/>
              </a:solidFill>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العمر ليس مجرد رقم، لأنه يمكن أن يخبرنا الكثير عن الشخص. على سبيل المثال، ليس لدى المراهقين والأشخاص في العشرينات من العمر ذاكرة الحروب على سبيل المثال مع مراعاة المنطقة الجغرافية.</a:t>
            </a: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حتى في نفس الثقافة، لدى النساء والرجال تجارب مختلفة بناءً على جنسهم. على سبيل المثال، غالبًا ما تُستبعد النساء من الوظائف التي يُعتقد أنها أكثر ملاءمة للرجال.</a:t>
            </a:r>
          </a:p>
        </p:txBody>
      </p:sp>
    </p:spTree>
    <p:extLst>
      <p:ext uri="{BB962C8B-B14F-4D97-AF65-F5344CB8AC3E}">
        <p14:creationId xmlns:p14="http://schemas.microsoft.com/office/powerpoint/2010/main" val="148205524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ts val="35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في التحليل الديموغرافي، يعتبر مستوى التعليم ونوعه من العوامل الأساسية أيضًا. يحصل ميكانيكي الطائرات على تعليم وتدريب مختلف تمامًا عن المحاسب أو الموسيقي أو مهندس البرمجيات. تشكل الجمعيات النسائية والفرق الرياضية ومنظمات الحرم الجامعي والأحزاب السياسية والعمل التطوعي والمجتمعات الثقافية كيف نرى العالم.</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أخيرًا، تؤثر وظائفهم على أفكار الناس واهتماماتهم لأن معظم التعيينات يساء فهمها بعدة طرق. على سبيل المثال، يعتقد الكثيرون أن المدرسين يعملون ثماني ساعات يوميًا ويحصلون على إجازة الصيف.</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هناك العديد من الأدوات تجعل من السهل إجراء هذا التحليل. على سبيل المثال، إذا قمت بتشغيل إعلانات على </a:t>
            </a:r>
            <a:r>
              <a:rPr lang="en-US" b="1" kern="100" dirty="0">
                <a:latin typeface="Calibri" panose="020F0502020204030204" pitchFamily="34" charset="0"/>
                <a:cs typeface="Times New Roman" panose="02020603050405020304" pitchFamily="18" charset="0"/>
              </a:rPr>
              <a:t>Facebook </a:t>
            </a:r>
            <a:r>
              <a:rPr lang="ar-EG" b="1" kern="100" dirty="0">
                <a:latin typeface="Calibri" panose="020F0502020204030204" pitchFamily="34" charset="0"/>
                <a:cs typeface="Times New Roman" panose="02020603050405020304" pitchFamily="18" charset="0"/>
              </a:rPr>
              <a:t> أو</a:t>
            </a:r>
            <a:r>
              <a:rPr lang="en-US" b="1" kern="100" dirty="0">
                <a:latin typeface="Calibri" panose="020F0502020204030204" pitchFamily="34" charset="0"/>
                <a:cs typeface="Times New Roman" panose="02020603050405020304" pitchFamily="18" charset="0"/>
              </a:rPr>
              <a:t>Google ، </a:t>
            </a:r>
            <a:r>
              <a:rPr lang="ar-EG" b="1" kern="100" dirty="0">
                <a:latin typeface="Calibri" panose="020F0502020204030204" pitchFamily="34" charset="0"/>
                <a:cs typeface="Times New Roman" panose="02020603050405020304" pitchFamily="18" charset="0"/>
              </a:rPr>
              <a:t>فإن هذه الأنظمة الأساسية لديها بالفعل طريقة لدراسة جمهورك يمكنك استخدامها.</a:t>
            </a:r>
            <a:endParaRPr lang="en-US"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299818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ينظر التحليل النفسي إلى أشياء مثل القيم، والمعتقدات، والآراء، والمواقف. على الرغم من أن شخصين قالا إنهما </a:t>
            </a:r>
            <a:r>
              <a:rPr lang="ar-EG" b="1" kern="100">
                <a:latin typeface="Calibri" panose="020F0502020204030204" pitchFamily="34" charset="0"/>
                <a:cs typeface="Times New Roman" panose="02020603050405020304" pitchFamily="18" charset="0"/>
              </a:rPr>
              <a:t>لا </a:t>
            </a:r>
            <a:r>
              <a:rPr lang="ar-EG" b="1"/>
              <a:t>يشتريا</a:t>
            </a:r>
            <a:r>
              <a:rPr lang="ar-EG" b="1" kern="100">
                <a:latin typeface="Calibri" panose="020F0502020204030204" pitchFamily="34" charset="0"/>
                <a:cs typeface="Times New Roman" panose="02020603050405020304" pitchFamily="18" charset="0"/>
              </a:rPr>
              <a:t> </a:t>
            </a:r>
            <a:r>
              <a:rPr lang="ar-EG" b="1" kern="100" dirty="0">
                <a:latin typeface="Calibri" panose="020F0502020204030204" pitchFamily="34" charset="0"/>
                <a:cs typeface="Times New Roman" panose="02020603050405020304" pitchFamily="18" charset="0"/>
              </a:rPr>
              <a:t>الوجبات السريعة، فقد تكون لديهما أفكار مختلفة جدًا حول ماهية الأطعمة "الوجبات السريعة".</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من المحتمل أن يعرف الجمهور بالفعل شيئين رئيسيين: ما تتحدث عنه وعلامتك التجارية. يمكن أن يُظهر </a:t>
            </a:r>
            <a:r>
              <a:rPr lang="ar-EG" b="1" kern="100" dirty="0">
                <a:solidFill>
                  <a:srgbClr val="7030A0"/>
                </a:solidFill>
                <a:latin typeface="Calibri" panose="020F0502020204030204" pitchFamily="34" charset="0"/>
                <a:cs typeface="Times New Roman" panose="02020603050405020304" pitchFamily="18" charset="0"/>
              </a:rPr>
              <a:t>التقسيم السيكولوجي </a:t>
            </a:r>
            <a:r>
              <a:rPr lang="ar-EG" b="1" kern="100" dirty="0">
                <a:latin typeface="Calibri" panose="020F0502020204030204" pitchFamily="34" charset="0"/>
                <a:cs typeface="Times New Roman" panose="02020603050405020304" pitchFamily="18" charset="0"/>
              </a:rPr>
              <a:t>كيف أن جمهورك مقيد بالأفكار التي لديهم بالفعل. إذا كنت تعرف هذه الأفكار مسبقًا، يمكنك كتابة رسالتك بالطريقة التي تناسبها.</a:t>
            </a:r>
          </a:p>
          <a:p>
            <a:pPr algn="just" rtl="1">
              <a:lnSpc>
                <a:spcPts val="4000"/>
              </a:lnSpc>
              <a:buFont typeface="Wingdings" panose="05000000000000000000" pitchFamily="2" charset="2"/>
              <a:buChar char="§"/>
            </a:pPr>
            <a:endParaRPr lang="ar-EG" b="1" kern="100" dirty="0">
              <a:latin typeface="Calibri" panose="020F0502020204030204" pitchFamily="34"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4CEF75-0F42-2784-AFCB-09929F56337E}"/>
              </a:ext>
            </a:extLst>
          </p:cNvPr>
          <p:cNvSpPr/>
          <p:nvPr/>
        </p:nvSpPr>
        <p:spPr>
          <a:xfrm>
            <a:off x="795337" y="5306130"/>
            <a:ext cx="10668000" cy="1080621"/>
          </a:xfrm>
          <a:prstGeom prst="roundRect">
            <a:avLst/>
          </a:prstGeom>
          <a:solidFill>
            <a:schemeClr val="accent5">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ar-EG" b="1" dirty="0"/>
              <a:t>يُعرَّف </a:t>
            </a:r>
            <a:r>
              <a:rPr lang="ar-EG" b="1" dirty="0">
                <a:solidFill>
                  <a:srgbClr val="7030A0"/>
                </a:solidFill>
              </a:rPr>
              <a:t>التقسيم </a:t>
            </a:r>
            <a:r>
              <a:rPr lang="ar-EG" b="1" dirty="0" err="1">
                <a:solidFill>
                  <a:srgbClr val="7030A0"/>
                </a:solidFill>
              </a:rPr>
              <a:t>السيكوجرافي</a:t>
            </a:r>
            <a:r>
              <a:rPr lang="ar-EG" b="1" dirty="0">
                <a:solidFill>
                  <a:srgbClr val="7030A0"/>
                </a:solidFill>
              </a:rPr>
              <a:t> </a:t>
            </a:r>
            <a:r>
              <a:rPr lang="ar-EG" b="1" dirty="0"/>
              <a:t>بأنه أسلوب تجزئة السوق حيث يتم تشكيل المجموعات وفقًا للسمات النفسية التي تؤثر على عادات الاستهلاك المستمدة من نمط حياة الناس وتفضيلاتهم. يتم إجراؤه بشكل أساسي على أساس “كيف” يفكر الناس و “ماذا” يطمحون في حياتهم.</a:t>
            </a:r>
            <a:endParaRPr lang="en-US" b="1" dirty="0"/>
          </a:p>
        </p:txBody>
      </p:sp>
    </p:spTree>
    <p:extLst>
      <p:ext uri="{BB962C8B-B14F-4D97-AF65-F5344CB8AC3E}">
        <p14:creationId xmlns:p14="http://schemas.microsoft.com/office/powerpoint/2010/main" val="170599889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C00000"/>
                </a:solidFill>
                <a:latin typeface="Calibri" panose="020F0502020204030204" pitchFamily="34" charset="0"/>
                <a:cs typeface="Times New Roman" panose="02020603050405020304" pitchFamily="18" charset="0"/>
              </a:rPr>
              <a:t>التحليل السيكوجرافي</a:t>
            </a:r>
          </a:p>
          <a:p>
            <a:pPr marL="0" indent="0" algn="just" rtl="1">
              <a:lnSpc>
                <a:spcPts val="4000"/>
              </a:lnSpc>
              <a:buNone/>
            </a:pPr>
            <a:endParaRPr lang="ar-EG" sz="3200"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قد تكون هناك مفاهيم خاطئة أو صور نمطية حول موضوعك ويعرفها الناس بالفعل. عندما تقوم بتحليل الجمهور المستهدف، قم بتضمين أسئلة توضح مدى معرفة جمهورك بالفعل بقضيتك. حاول معرفة ما إذا كان لديهم أي قوالب نمطية أو أفكار مفرطة في التبسيط أو معتقدات متحيزة حول هذا الموضوع. قد يؤدي هذا إلى تغيير الرسالة التي تريد إرسالها وكيف تريد إرسالها.</a:t>
            </a:r>
          </a:p>
        </p:txBody>
      </p:sp>
    </p:spTree>
    <p:extLst>
      <p:ext uri="{BB962C8B-B14F-4D97-AF65-F5344CB8AC3E}">
        <p14:creationId xmlns:p14="http://schemas.microsoft.com/office/powerpoint/2010/main" val="168705095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endParaRPr lang="ar-EG"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من ناحية أخرى، فإن الأفكار الموجودة مسبقًا حول علامتك التجارية تدور حول كيفية رؤية العملاء لك في البداية. ولكن سيكون من الأفضل أن تركز على تلبية احتياجات واهتمامات الجمهور المستهدف، وليس على تغيير رأيهم عنك أو إدارة صورتك.</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تُعد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طريقة واحدة لإجراء تحليل نفسي. </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يمكن استخدام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للعثور على أحدث الاتجاهات، ولكن يمكن أيضًا استخدامها لتتبع أداء التسويق.</a:t>
            </a:r>
          </a:p>
        </p:txBody>
      </p:sp>
      <p:sp>
        <p:nvSpPr>
          <p:cNvPr id="3" name="Rectangle 1">
            <a:extLst>
              <a:ext uri="{FF2B5EF4-FFF2-40B4-BE49-F238E27FC236}">
                <a16:creationId xmlns:a16="http://schemas.microsoft.com/office/drawing/2014/main" id="{991B34A1-F030-EB19-C19A-A79447DA4F73}"/>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ar-SA"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العمر ليس مجرد رقم ، لأنه يمكن أن يخبرنا الكثير عن الشخص. على سبيل المثال ، ليس لدى المراهقين والأشخاص في العشرينات من العمر ذاكرة الحروب أو العيش في ظل نظام شمولي</a:t>
            </a: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ar-SA"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حتى في نفس الثقافة ، لدى النساء والرجال تجارب مختلفة بناءً على جنسهم. على سبيل المثال ، غالبًا ما تُستبعد النساء من الوظائف التي يُعتقد أنها أكثر ملاءمة للرجال</a:t>
            </a: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ar-SA"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تختلف الديانات أيضًا اختلافًا كبيرًا: المسيحية واليهودية والبوذية والإسلام والهندوسية وغيرها الكثير</a:t>
            </a: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2722094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78773" y="1124744"/>
            <a:ext cx="10592789"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أشكال الكلام الأكثر تقليدية، تشمل الجوانب الظرفية للجمهور حجم الجمهور، والموقف تجاه المتحدث، والمعرفة المسبقة بالموضوع، والمناسبة.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التسويق الرقمي والوسائط، يشير هذا إلى حجم الجمهور المستهدف، وموقفهم تجاه منتجك / شركتك، ومعرفتهم السابقة، ومواقع الويب أو قنوات التواصل الاجتماعي. يشاهدون إعلاناتك أو يتفاعلون مع منتجاتك وخدماتك من خلال هذا.</a:t>
            </a:r>
          </a:p>
        </p:txBody>
      </p:sp>
    </p:spTree>
    <p:extLst>
      <p:ext uri="{BB962C8B-B14F-4D97-AF65-F5344CB8AC3E}">
        <p14:creationId xmlns:p14="http://schemas.microsoft.com/office/powerpoint/2010/main" val="422342394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55023" y="1124744"/>
            <a:ext cx="10616540" cy="49466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يكون جمع هذه المعلومات أكثر صعوبة عندما يكون جمهورك مشتتًا جغرافيًا، لأنك لا تخاطب الجمهور مباشرة في هذا الوقت. ولكن، على غرار زعيم عالمي يلقي خطابًا، من الضروري معرفة كيفية إشراك العملاء المحتملين عبر الإنترنت، خاصة في عالم من الخيارات غير المحدودة ومعلومات الجمهور.</a:t>
            </a:r>
          </a:p>
        </p:txBody>
      </p:sp>
    </p:spTree>
    <p:extLst>
      <p:ext uri="{BB962C8B-B14F-4D97-AF65-F5344CB8AC3E}">
        <p14:creationId xmlns:p14="http://schemas.microsoft.com/office/powerpoint/2010/main" val="35552386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مفهوم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‬أنواع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خصائص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حجم العينة من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الديموغرافي</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السيكوجرافي</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الموقف.</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تحليل الجمهور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Tree>
    <p:extLst>
      <p:ext uri="{BB962C8B-B14F-4D97-AF65-F5344CB8AC3E}">
        <p14:creationId xmlns:p14="http://schemas.microsoft.com/office/powerpoint/2010/main" val="426686986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TextBox 5">
            <a:extLst>
              <a:ext uri="{FF2B5EF4-FFF2-40B4-BE49-F238E27FC236}">
                <a16:creationId xmlns:a16="http://schemas.microsoft.com/office/drawing/2014/main" id="{FE8B9D2A-8022-94B3-9E6C-0D72D1B2BC4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AA0526B-421D-7AAA-4CB2-DAA8547E0883}"/>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5515</TotalTime>
  <Words>2934</Words>
  <Application>Microsoft Office PowerPoint</Application>
  <PresentationFormat>Widescreen</PresentationFormat>
  <Paragraphs>293</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196</cp:revision>
  <dcterms:created xsi:type="dcterms:W3CDTF">2023-04-29T09:08:23Z</dcterms:created>
  <dcterms:modified xsi:type="dcterms:W3CDTF">2023-11-08T06:11:38Z</dcterms:modified>
</cp:coreProperties>
</file>