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  <p:sldId id="306" r:id="rId52"/>
    <p:sldId id="307" r:id="rId53"/>
    <p:sldId id="308" r:id="rId54"/>
    <p:sldId id="309" r:id="rId55"/>
    <p:sldId id="310" r:id="rId56"/>
    <p:sldId id="311" r:id="rId57"/>
    <p:sldId id="312" r:id="rId58"/>
    <p:sldId id="313" r:id="rId59"/>
    <p:sldId id="314" r:id="rId60"/>
    <p:sldId id="315" r:id="rId61"/>
    <p:sldId id="316" r:id="rId62"/>
    <p:sldId id="317" r:id="rId63"/>
    <p:sldId id="318" r:id="rId64"/>
    <p:sldId id="319" r:id="rId65"/>
    <p:sldId id="320" r:id="rId66"/>
    <p:sldId id="321" r:id="rId67"/>
    <p:sldId id="322" r:id="rId6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7" Type="http://schemas.openxmlformats.org/officeDocument/2006/relationships/slide" Target="slides/slide6.xml"/><Relationship Id="rId71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tableStyles" Target="tableStyle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E7AC74-2D21-4D57-A9CA-2A81F8A66A20}" type="datetimeFigureOut">
              <a:rPr lang="en-US" smtClean="0"/>
              <a:t>7/18/2024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E7DF88-51AE-444B-BE2E-332B0326D2D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560602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3E7AC74-2D21-4D57-A9CA-2A81F8A66A20}" type="datetimeFigureOut">
              <a:rPr lang="en-US" smtClean="0"/>
              <a:t>7/18/2024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E7DF88-51AE-444B-BE2E-332B0326D2D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11745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1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1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1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567798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0860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rtl="0">
              <a:lnSpc>
                <a:spcPct val="90000"/>
              </a:lnSpc>
              <a:spcBef>
                <a:spcPct val="0"/>
              </a:spcBef>
            </a:pPr>
            <a:r>
              <a:rPr lang="en-US" sz="3600" spc="-305" smtClean="0">
                <a:solidFill>
                  <a:srgbClr val="262626"/>
                </a:solidFill>
              </a:rPr>
              <a:t>Resources for this lecture</a:t>
            </a:r>
            <a:endParaRPr lang="en-US" sz="3600" spc="-305" dirty="0">
              <a:solidFill>
                <a:srgbClr val="262626"/>
              </a:solidFill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680074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Breadth First Search for a Maze Problem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846861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Breadth First Search for a Maze Problem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98086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Breadth First Search for a Maze Problem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384644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Breadth First Search for a Maze Problem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472069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Breadth First Search for a Maze Problem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723691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Breadth First Search for a Maze Problem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232413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pc="-305" smtClean="0"/>
              <a:t>Adversarial Search Strategies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810291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pc="-305" smtClean="0"/>
              <a:t>Adversarial Search Strategy</a:t>
            </a:r>
            <a:endParaRPr lang="en-US" spc="-305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43866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smtClean="0"/>
              <a:t>The Minimax Adventure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842595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smtClean="0"/>
              <a:t>The Minimax Adventure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34981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smtClean="0"/>
              <a:t>The Minimax Adventure</a:t>
            </a:r>
            <a:endParaRPr lang="en-US" spc="-305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311363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pc="-305" smtClean="0"/>
              <a:t>Minimax to a Fixed Depth</a:t>
            </a:r>
            <a:endParaRPr lang="en-US" spc="-305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250550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smtClean="0"/>
              <a:t>The Minimax Adventure</a:t>
            </a:r>
            <a:endParaRPr lang="en-US" spc="-305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710500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smtClean="0"/>
              <a:t>Tic Tac Toe Example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424432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pc="-305" smtClean="0"/>
              <a:t>Alpha–Beta Pruning Algorithm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457533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pc="-305" smtClean="0"/>
              <a:t>Alpha–Beta Pruning Algorithm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684551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pc="-305" smtClean="0"/>
              <a:t>Alpha–Beta Pruning Algorithm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514416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pc="-305" smtClean="0"/>
              <a:t>Alpha–Beta Pruning Algorithm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023462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pc="-305" smtClean="0"/>
              <a:t>Alpha–Beta Pruning </a:t>
            </a:r>
            <a:r>
              <a:rPr lang="en-US" spc="-305" smtClean="0">
                <a:solidFill>
                  <a:srgbClr val="C00000"/>
                </a:solidFill>
              </a:rPr>
              <a:t>Example</a:t>
            </a:r>
            <a:endParaRPr lang="en-US" spc="-305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458290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pc="-305" smtClean="0"/>
              <a:t>Alpha–Beta Pruning </a:t>
            </a:r>
            <a:r>
              <a:rPr lang="en-US" spc="-305" smtClean="0">
                <a:solidFill>
                  <a:srgbClr val="C00000"/>
                </a:solidFill>
              </a:rPr>
              <a:t>Example</a:t>
            </a:r>
            <a:endParaRPr lang="en-US" spc="-305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420102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pc="-305" smtClean="0"/>
              <a:t>Alpha–Beta Pruning </a:t>
            </a:r>
            <a:r>
              <a:rPr lang="en-US" spc="-305" smtClean="0">
                <a:solidFill>
                  <a:srgbClr val="C00000"/>
                </a:solidFill>
              </a:rPr>
              <a:t>Example</a:t>
            </a:r>
            <a:endParaRPr lang="en-US" spc="-305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473645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pc="-305" smtClean="0"/>
              <a:t>Alpha–Beta Pruning </a:t>
            </a:r>
            <a:r>
              <a:rPr lang="en-US" spc="-305" smtClean="0">
                <a:solidFill>
                  <a:srgbClr val="C00000"/>
                </a:solidFill>
              </a:rPr>
              <a:t>Example</a:t>
            </a:r>
            <a:endParaRPr lang="en-US" spc="-305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4445456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pc="-305" smtClean="0"/>
              <a:t>Alpha–Beta Pruning </a:t>
            </a:r>
            <a:r>
              <a:rPr lang="en-US" spc="-305" smtClean="0">
                <a:solidFill>
                  <a:srgbClr val="C00000"/>
                </a:solidFill>
              </a:rPr>
              <a:t>Example</a:t>
            </a:r>
            <a:endParaRPr lang="en-US" spc="-305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0744644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pc="-305" smtClean="0"/>
              <a:t>Alpha–Beta Pruning </a:t>
            </a:r>
            <a:r>
              <a:rPr lang="en-US" spc="-305" smtClean="0">
                <a:solidFill>
                  <a:srgbClr val="C00000"/>
                </a:solidFill>
              </a:rPr>
              <a:t>Example</a:t>
            </a:r>
            <a:endParaRPr lang="en-US" spc="-305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9651390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pc="-305" smtClean="0"/>
              <a:t>Alpha–Beta Pruning </a:t>
            </a:r>
            <a:r>
              <a:rPr lang="en-US" spc="-305" smtClean="0">
                <a:solidFill>
                  <a:srgbClr val="C00000"/>
                </a:solidFill>
              </a:rPr>
              <a:t>Example</a:t>
            </a:r>
            <a:endParaRPr lang="en-US" spc="-305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8629268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pc="-305" smtClean="0"/>
              <a:t>Alpha–Beta Pruning </a:t>
            </a:r>
            <a:r>
              <a:rPr lang="en-US" spc="-305" smtClean="0">
                <a:solidFill>
                  <a:srgbClr val="C00000"/>
                </a:solidFill>
              </a:rPr>
              <a:t>Example</a:t>
            </a:r>
            <a:endParaRPr lang="en-US" spc="-305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1232982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pc="-305" smtClean="0"/>
              <a:t>Alpha–Beta Pruning </a:t>
            </a:r>
            <a:r>
              <a:rPr lang="en-US" spc="-305" smtClean="0">
                <a:solidFill>
                  <a:srgbClr val="C00000"/>
                </a:solidFill>
              </a:rPr>
              <a:t>Example</a:t>
            </a:r>
            <a:endParaRPr lang="en-US" spc="-305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588443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pc="-305" smtClean="0"/>
              <a:t>Alpha–Beta Pruning </a:t>
            </a:r>
            <a:r>
              <a:rPr lang="en-US" spc="-305" smtClean="0">
                <a:solidFill>
                  <a:srgbClr val="C00000"/>
                </a:solidFill>
              </a:rPr>
              <a:t>Example</a:t>
            </a:r>
            <a:endParaRPr lang="en-US" spc="-305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3774551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pc="-305" smtClean="0"/>
              <a:t>Alpha–Beta Pruning </a:t>
            </a:r>
            <a:r>
              <a:rPr lang="en-US" spc="-305" smtClean="0">
                <a:solidFill>
                  <a:srgbClr val="C00000"/>
                </a:solidFill>
              </a:rPr>
              <a:t>Example</a:t>
            </a:r>
            <a:endParaRPr lang="en-US" spc="-305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2633336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pc="-305" smtClean="0"/>
              <a:t>Alpha–Beta Pruning </a:t>
            </a:r>
            <a:r>
              <a:rPr lang="en-US" spc="-305" smtClean="0">
                <a:solidFill>
                  <a:srgbClr val="C00000"/>
                </a:solidFill>
              </a:rPr>
              <a:t>Example</a:t>
            </a:r>
            <a:endParaRPr lang="en-US" spc="-305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3254961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pc="-305" smtClean="0"/>
              <a:t>Alpha–Beta Pruning </a:t>
            </a:r>
            <a:r>
              <a:rPr lang="en-US" spc="-305" smtClean="0">
                <a:solidFill>
                  <a:srgbClr val="C00000"/>
                </a:solidFill>
              </a:rPr>
              <a:t>Example</a:t>
            </a:r>
            <a:endParaRPr lang="en-US" spc="-305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4086540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pc="-305" smtClean="0"/>
              <a:t>Alpha–Beta Pruning </a:t>
            </a:r>
            <a:r>
              <a:rPr lang="en-US" spc="-305" smtClean="0">
                <a:solidFill>
                  <a:srgbClr val="C00000"/>
                </a:solidFill>
              </a:rPr>
              <a:t>Example</a:t>
            </a:r>
            <a:endParaRPr lang="en-US" spc="-305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3090057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pc="-305" smtClean="0"/>
              <a:t>Alpha–Beta Pruning </a:t>
            </a:r>
            <a:r>
              <a:rPr lang="en-US" spc="-305" smtClean="0">
                <a:solidFill>
                  <a:srgbClr val="C00000"/>
                </a:solidFill>
              </a:rPr>
              <a:t>Example</a:t>
            </a:r>
            <a:endParaRPr lang="en-US" spc="-305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6527893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pc="-305" smtClean="0"/>
              <a:t>Alpha–Beta Pruning </a:t>
            </a:r>
            <a:r>
              <a:rPr lang="en-US" spc="-305" smtClean="0">
                <a:solidFill>
                  <a:srgbClr val="C00000"/>
                </a:solidFill>
              </a:rPr>
              <a:t>Example</a:t>
            </a:r>
            <a:endParaRPr lang="en-US" spc="-305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0496888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pc="-305" smtClean="0"/>
              <a:t>Alpha–Beta Pruning </a:t>
            </a:r>
            <a:r>
              <a:rPr lang="en-US" spc="-305" smtClean="0">
                <a:solidFill>
                  <a:srgbClr val="C00000"/>
                </a:solidFill>
              </a:rPr>
              <a:t>Example</a:t>
            </a:r>
            <a:endParaRPr lang="en-US" spc="-305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5894060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pc="-305" smtClean="0"/>
              <a:t>Alpha–Beta Pruning </a:t>
            </a:r>
            <a:r>
              <a:rPr lang="en-US" spc="-305" smtClean="0">
                <a:solidFill>
                  <a:srgbClr val="C00000"/>
                </a:solidFill>
              </a:rPr>
              <a:t>Example</a:t>
            </a:r>
            <a:endParaRPr lang="en-US" spc="-305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0630060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pc="-305" smtClean="0"/>
              <a:t>Alpha–Beta Pruning </a:t>
            </a:r>
            <a:r>
              <a:rPr lang="en-US" spc="-305" smtClean="0">
                <a:solidFill>
                  <a:srgbClr val="C00000"/>
                </a:solidFill>
              </a:rPr>
              <a:t>Example</a:t>
            </a:r>
            <a:endParaRPr lang="en-US" spc="-305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8699098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pc="-305" smtClean="0"/>
              <a:t>Alpha–Beta Pruning </a:t>
            </a:r>
            <a:r>
              <a:rPr lang="en-US" spc="-305" smtClean="0">
                <a:solidFill>
                  <a:srgbClr val="C00000"/>
                </a:solidFill>
              </a:rPr>
              <a:t>Example</a:t>
            </a:r>
            <a:endParaRPr lang="en-US" spc="-305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8117332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pc="-305" smtClean="0"/>
              <a:t>Alpha–Beta Pruning </a:t>
            </a:r>
            <a:r>
              <a:rPr lang="en-US" spc="-305" smtClean="0">
                <a:solidFill>
                  <a:srgbClr val="C00000"/>
                </a:solidFill>
              </a:rPr>
              <a:t>Example</a:t>
            </a:r>
            <a:endParaRPr lang="en-US" spc="-305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6325873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pc="-305" smtClean="0"/>
              <a:t>Alpha–Beta Pruning </a:t>
            </a:r>
            <a:r>
              <a:rPr lang="en-US" spc="-305" smtClean="0">
                <a:solidFill>
                  <a:srgbClr val="C00000"/>
                </a:solidFill>
              </a:rPr>
              <a:t>Example</a:t>
            </a:r>
            <a:endParaRPr lang="en-US" spc="-305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0518978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pc="-305" smtClean="0"/>
              <a:t>Alpha–Beta Pruning </a:t>
            </a:r>
            <a:r>
              <a:rPr lang="en-US" spc="-305" smtClean="0">
                <a:solidFill>
                  <a:srgbClr val="C00000"/>
                </a:solidFill>
              </a:rPr>
              <a:t>Example</a:t>
            </a:r>
            <a:endParaRPr lang="en-US" spc="-305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7409031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pc="-305" smtClean="0"/>
              <a:t>Alpha–Beta Pruning </a:t>
            </a:r>
            <a:r>
              <a:rPr lang="en-US" spc="-305" smtClean="0">
                <a:solidFill>
                  <a:srgbClr val="C00000"/>
                </a:solidFill>
              </a:rPr>
              <a:t>Example</a:t>
            </a:r>
            <a:endParaRPr lang="en-US" spc="-305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1413384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pc="-305" smtClean="0"/>
              <a:t>Alpha–Beta Pruning </a:t>
            </a:r>
            <a:r>
              <a:rPr lang="en-US" spc="-305" smtClean="0">
                <a:solidFill>
                  <a:srgbClr val="C00000"/>
                </a:solidFill>
              </a:rPr>
              <a:t>Example</a:t>
            </a:r>
            <a:endParaRPr lang="en-US" spc="-305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0641363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pc="-305" smtClean="0"/>
              <a:t>Alpha–Beta Pruning </a:t>
            </a:r>
            <a:r>
              <a:rPr lang="en-US" spc="-305" smtClean="0">
                <a:solidFill>
                  <a:srgbClr val="C00000"/>
                </a:solidFill>
              </a:rPr>
              <a:t>Example</a:t>
            </a:r>
            <a:endParaRPr lang="en-US" spc="-305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5350460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pc="-305" smtClean="0"/>
              <a:t>Alpha–Beta Pruning </a:t>
            </a:r>
            <a:r>
              <a:rPr lang="en-US" spc="-305" smtClean="0">
                <a:solidFill>
                  <a:srgbClr val="C00000"/>
                </a:solidFill>
              </a:rPr>
              <a:t>Example</a:t>
            </a:r>
            <a:endParaRPr lang="en-US" spc="-305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2263241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pc="-305" smtClean="0"/>
              <a:t>Alpha–Beta Pruning </a:t>
            </a:r>
            <a:r>
              <a:rPr lang="en-US" spc="-305" smtClean="0">
                <a:solidFill>
                  <a:srgbClr val="C00000"/>
                </a:solidFill>
              </a:rPr>
              <a:t>Example</a:t>
            </a:r>
            <a:endParaRPr lang="en-US" spc="-305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9057825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pc="-305" smtClean="0"/>
              <a:t>Alpha–Beta Pruning </a:t>
            </a:r>
            <a:r>
              <a:rPr lang="en-US" spc="-305" smtClean="0">
                <a:solidFill>
                  <a:srgbClr val="C00000"/>
                </a:solidFill>
              </a:rPr>
              <a:t>Example</a:t>
            </a:r>
            <a:endParaRPr lang="en-US" spc="-305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0789848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pc="-305" smtClean="0"/>
              <a:t>Alpha–Beta Pruning </a:t>
            </a:r>
            <a:r>
              <a:rPr lang="en-US" spc="-305" smtClean="0">
                <a:solidFill>
                  <a:srgbClr val="C00000"/>
                </a:solidFill>
              </a:rPr>
              <a:t>Example</a:t>
            </a:r>
            <a:endParaRPr lang="en-US" spc="-305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4541967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pc="-305" smtClean="0"/>
              <a:t>Alpha–Beta Pruning </a:t>
            </a:r>
            <a:r>
              <a:rPr lang="en-US" spc="-305" smtClean="0">
                <a:solidFill>
                  <a:srgbClr val="C00000"/>
                </a:solidFill>
              </a:rPr>
              <a:t>Example</a:t>
            </a:r>
            <a:endParaRPr lang="en-US" spc="-305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8167143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pc="-305" smtClean="0"/>
              <a:t>Alpha–Beta Pruning </a:t>
            </a:r>
            <a:r>
              <a:rPr lang="en-US" spc="-305" smtClean="0">
                <a:solidFill>
                  <a:srgbClr val="C00000"/>
                </a:solidFill>
              </a:rPr>
              <a:t>Example</a:t>
            </a:r>
            <a:endParaRPr lang="en-US" spc="-305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8552140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Alpha Beta Pruning Example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8298604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Alpha Beta Pruning Example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9101379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Alpha Beta Pruning Example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3821322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Alpha Beta Pruning Example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0449130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Alpha Beta Pruning Example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1130121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Alpha Beta Pruning Example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1305001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Alpha Beta Pruning Example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0162671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Alpha Beta Pruning Example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9287651"/>
      </p:ext>
    </p:ext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Alpha Beta Pruning Example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0493957"/>
      </p:ext>
    </p:extLst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Alpha Beta Pruning Example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3962827"/>
      </p:ext>
    </p:extLst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Alpha Beta Pruning Example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6860162"/>
      </p:ext>
    </p:extLst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Alpha Beta Pruning Example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0542494"/>
      </p:ext>
    </p:extLst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8948363"/>
      </p:ext>
    </p:extLst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468693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229</Words>
  <Application>Microsoft Office PowerPoint</Application>
  <PresentationFormat>Widescreen</PresentationFormat>
  <Paragraphs>63</Paragraphs>
  <Slides>67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67</vt:i4>
      </vt:variant>
    </vt:vector>
  </HeadingPairs>
  <TitlesOfParts>
    <vt:vector size="71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Resources for this lecture</vt:lpstr>
      <vt:lpstr>Breadth First Search for a Maze Problem</vt:lpstr>
      <vt:lpstr>Breadth First Search for a Maze Problem</vt:lpstr>
      <vt:lpstr>Breadth First Search for a Maze Problem</vt:lpstr>
      <vt:lpstr>Breadth First Search for a Maze Problem</vt:lpstr>
      <vt:lpstr>Breadth First Search for a Maze Problem</vt:lpstr>
      <vt:lpstr>Breadth First Search for a Maze Problem</vt:lpstr>
      <vt:lpstr>Adversarial Search Strategies</vt:lpstr>
      <vt:lpstr>Adversarial Search Strategy</vt:lpstr>
      <vt:lpstr>The Minimax Adventure</vt:lpstr>
      <vt:lpstr>The Minimax Adventure</vt:lpstr>
      <vt:lpstr>The Minimax Adventure</vt:lpstr>
      <vt:lpstr>Minimax to a Fixed Depth</vt:lpstr>
      <vt:lpstr>The Minimax Adventure</vt:lpstr>
      <vt:lpstr>Tic Tac Toe Example</vt:lpstr>
      <vt:lpstr>Alpha–Beta Pruning Algorithm</vt:lpstr>
      <vt:lpstr>Alpha–Beta Pruning Algorithm</vt:lpstr>
      <vt:lpstr>Alpha–Beta Pruning Algorithm</vt:lpstr>
      <vt:lpstr>Alpha–Beta Pruning Algorithm</vt:lpstr>
      <vt:lpstr>Alpha–Beta Pruning Example</vt:lpstr>
      <vt:lpstr>Alpha–Beta Pruning Example</vt:lpstr>
      <vt:lpstr>Alpha–Beta Pruning Example</vt:lpstr>
      <vt:lpstr>Alpha–Beta Pruning Example</vt:lpstr>
      <vt:lpstr>Alpha–Beta Pruning Example</vt:lpstr>
      <vt:lpstr>Alpha–Beta Pruning Example</vt:lpstr>
      <vt:lpstr>Alpha–Beta Pruning Example</vt:lpstr>
      <vt:lpstr>Alpha–Beta Pruning Example</vt:lpstr>
      <vt:lpstr>Alpha–Beta Pruning Example</vt:lpstr>
      <vt:lpstr>Alpha–Beta Pruning Example</vt:lpstr>
      <vt:lpstr>Alpha–Beta Pruning Example</vt:lpstr>
      <vt:lpstr>Alpha–Beta Pruning Example</vt:lpstr>
      <vt:lpstr>Alpha–Beta Pruning Example</vt:lpstr>
      <vt:lpstr>Alpha–Beta Pruning Example</vt:lpstr>
      <vt:lpstr>Alpha–Beta Pruning Example</vt:lpstr>
      <vt:lpstr>Alpha–Beta Pruning Example</vt:lpstr>
      <vt:lpstr>Alpha–Beta Pruning Example</vt:lpstr>
      <vt:lpstr>Alpha–Beta Pruning Example</vt:lpstr>
      <vt:lpstr>Alpha–Beta Pruning Example</vt:lpstr>
      <vt:lpstr>Alpha–Beta Pruning Example</vt:lpstr>
      <vt:lpstr>Alpha–Beta Pruning Example</vt:lpstr>
      <vt:lpstr>Alpha–Beta Pruning Example</vt:lpstr>
      <vt:lpstr>Alpha–Beta Pruning Example</vt:lpstr>
      <vt:lpstr>Alpha–Beta Pruning Example</vt:lpstr>
      <vt:lpstr>Alpha–Beta Pruning Example</vt:lpstr>
      <vt:lpstr>Alpha–Beta Pruning Example</vt:lpstr>
      <vt:lpstr>Alpha–Beta Pruning Example</vt:lpstr>
      <vt:lpstr>Alpha–Beta Pruning Example</vt:lpstr>
      <vt:lpstr>Alpha–Beta Pruning Example</vt:lpstr>
      <vt:lpstr>Alpha–Beta Pruning Example</vt:lpstr>
      <vt:lpstr>Alpha–Beta Pruning Example</vt:lpstr>
      <vt:lpstr>Alpha–Beta Pruning Example</vt:lpstr>
      <vt:lpstr>Alpha Beta Pruning Example</vt:lpstr>
      <vt:lpstr>Alpha Beta Pruning Example</vt:lpstr>
      <vt:lpstr>Alpha Beta Pruning Example</vt:lpstr>
      <vt:lpstr>Alpha Beta Pruning Example</vt:lpstr>
      <vt:lpstr>Alpha Beta Pruning Example</vt:lpstr>
      <vt:lpstr>Alpha Beta Pruning Example</vt:lpstr>
      <vt:lpstr>Alpha Beta Pruning Example</vt:lpstr>
      <vt:lpstr>Alpha Beta Pruning Example</vt:lpstr>
      <vt:lpstr>Alpha Beta Pruning Example</vt:lpstr>
      <vt:lpstr>Alpha Beta Pruning Example</vt:lpstr>
      <vt:lpstr>Alpha Beta Pruning Example</vt:lpstr>
      <vt:lpstr>Alpha Beta Pruning Example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GoogleEltaweel</dc:creator>
  <cp:lastModifiedBy>GoogleEltaweel</cp:lastModifiedBy>
  <cp:revision>1</cp:revision>
  <dcterms:created xsi:type="dcterms:W3CDTF">2024-07-18T12:53:51Z</dcterms:created>
  <dcterms:modified xsi:type="dcterms:W3CDTF">2024-07-18T12:53:51Z</dcterms:modified>
</cp:coreProperties>
</file>