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480" r:id="rId2"/>
    <p:sldId id="303" r:id="rId3"/>
    <p:sldId id="489" r:id="rId4"/>
    <p:sldId id="490" r:id="rId5"/>
    <p:sldId id="527" r:id="rId6"/>
    <p:sldId id="483" r:id="rId7"/>
    <p:sldId id="558" r:id="rId8"/>
    <p:sldId id="529" r:id="rId9"/>
    <p:sldId id="484" r:id="rId10"/>
    <p:sldId id="485" r:id="rId11"/>
    <p:sldId id="528" r:id="rId12"/>
    <p:sldId id="530" r:id="rId13"/>
    <p:sldId id="531" r:id="rId14"/>
    <p:sldId id="532" r:id="rId15"/>
    <p:sldId id="533" r:id="rId16"/>
    <p:sldId id="534" r:id="rId17"/>
    <p:sldId id="535" r:id="rId18"/>
    <p:sldId id="536" r:id="rId19"/>
    <p:sldId id="557" r:id="rId20"/>
    <p:sldId id="537" r:id="rId21"/>
    <p:sldId id="545" r:id="rId22"/>
    <p:sldId id="538" r:id="rId23"/>
    <p:sldId id="544" r:id="rId24"/>
    <p:sldId id="539" r:id="rId25"/>
    <p:sldId id="540" r:id="rId26"/>
    <p:sldId id="543" r:id="rId27"/>
    <p:sldId id="541" r:id="rId28"/>
    <p:sldId id="542" r:id="rId29"/>
    <p:sldId id="546" r:id="rId30"/>
    <p:sldId id="276" r:id="rId31"/>
    <p:sldId id="547" r:id="rId32"/>
    <p:sldId id="551" r:id="rId33"/>
    <p:sldId id="549" r:id="rId34"/>
    <p:sldId id="550" r:id="rId35"/>
    <p:sldId id="548" r:id="rId36"/>
    <p:sldId id="552" r:id="rId37"/>
    <p:sldId id="553" r:id="rId38"/>
    <p:sldId id="554" r:id="rId39"/>
    <p:sldId id="555" r:id="rId40"/>
    <p:sldId id="556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9"/>
            <p14:sldId id="490"/>
            <p14:sldId id="527"/>
            <p14:sldId id="483"/>
            <p14:sldId id="558"/>
            <p14:sldId id="529"/>
            <p14:sldId id="484"/>
            <p14:sldId id="485"/>
            <p14:sldId id="528"/>
            <p14:sldId id="530"/>
            <p14:sldId id="531"/>
            <p14:sldId id="532"/>
            <p14:sldId id="533"/>
            <p14:sldId id="534"/>
            <p14:sldId id="535"/>
            <p14:sldId id="536"/>
            <p14:sldId id="557"/>
            <p14:sldId id="537"/>
            <p14:sldId id="545"/>
            <p14:sldId id="538"/>
            <p14:sldId id="544"/>
            <p14:sldId id="539"/>
            <p14:sldId id="540"/>
            <p14:sldId id="543"/>
            <p14:sldId id="541"/>
            <p14:sldId id="542"/>
            <p14:sldId id="546"/>
            <p14:sldId id="276"/>
            <p14:sldId id="547"/>
            <p14:sldId id="551"/>
            <p14:sldId id="549"/>
            <p14:sldId id="550"/>
            <p14:sldId id="548"/>
            <p14:sldId id="552"/>
            <p14:sldId id="553"/>
            <p14:sldId id="554"/>
            <p14:sldId id="555"/>
            <p14:sldId id="5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8" d="100"/>
          <a:sy n="78" d="100"/>
        </p:scale>
        <p:origin x="850" y="4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Shape 12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022882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2/29/2024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7.sv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18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Algorithms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04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Structures and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Algorithms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IT251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/>
              <a:t>DATA STRUCTURES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5461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79788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/>
              <a:t>Data may be </a:t>
            </a:r>
            <a:r>
              <a:rPr lang="en-US" sz="2400" dirty="0">
                <a:solidFill>
                  <a:srgbClr val="C00000"/>
                </a:solidFill>
              </a:rPr>
              <a:t>organized in many different ways </a:t>
            </a:r>
            <a:r>
              <a:rPr lang="en-US" sz="2400" dirty="0">
                <a:solidFill>
                  <a:srgbClr val="0070C0"/>
                </a:solidFill>
              </a:rPr>
              <a:t>logical</a:t>
            </a:r>
            <a:r>
              <a:rPr lang="en-US" sz="2400" dirty="0"/>
              <a:t> or </a:t>
            </a:r>
            <a:r>
              <a:rPr lang="en-US" sz="2400" dirty="0">
                <a:solidFill>
                  <a:srgbClr val="0070C0"/>
                </a:solidFill>
              </a:rPr>
              <a:t>mathematical model of a program</a:t>
            </a:r>
            <a:r>
              <a:rPr lang="en-US" sz="2400" dirty="0"/>
              <a:t> particularly organization of data. This organized data is called “Data Structure”. </a:t>
            </a:r>
          </a:p>
          <a:p>
            <a:pPr algn="ctr">
              <a:lnSpc>
                <a:spcPct val="150000"/>
              </a:lnSpc>
              <a:buNone/>
            </a:pPr>
            <a:r>
              <a:rPr lang="en-US" sz="2400" dirty="0"/>
              <a:t>Or </a:t>
            </a:r>
          </a:p>
          <a:p>
            <a:pPr algn="just">
              <a:lnSpc>
                <a:spcPct val="200000"/>
              </a:lnSpc>
            </a:pPr>
            <a:r>
              <a:rPr lang="en-US" sz="2400" dirty="0"/>
              <a:t>The organized collection of data is called a ‘Data Structure’.  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053051" y="5160219"/>
            <a:ext cx="8358507" cy="52322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sz="2800" b="1" dirty="0"/>
              <a:t>Data Structure = Organized data  + Allowed operations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9154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Structure Goals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0114" y="88364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Data Structure Goals: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7826" y="1565652"/>
            <a:ext cx="11360800" cy="4555200"/>
          </a:xfrm>
        </p:spPr>
        <p:txBody>
          <a:bodyPr>
            <a:normAutofit fontScale="925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Data Structure involves two complementary goals:</a:t>
            </a:r>
            <a:endParaRPr lang="en-US" dirty="0">
              <a:solidFill>
                <a:schemeClr val="tx1"/>
              </a:solidFill>
            </a:endParaRPr>
          </a:p>
          <a:p>
            <a:pPr lvl="1" algn="just">
              <a:lnSpc>
                <a:spcPct val="200000"/>
              </a:lnSpc>
              <a:buNone/>
            </a:pPr>
            <a:r>
              <a:rPr lang="en-US" sz="2800" b="1" dirty="0">
                <a:solidFill>
                  <a:srgbClr val="0070C0"/>
                </a:solidFill>
              </a:rPr>
              <a:t>The first goal: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dirty="0"/>
              <a:t> is to </a:t>
            </a:r>
            <a:r>
              <a:rPr lang="en-US" sz="2800" u="sng" dirty="0"/>
              <a:t>identify</a:t>
            </a:r>
            <a:r>
              <a:rPr lang="en-US" sz="2800" dirty="0"/>
              <a:t> and </a:t>
            </a:r>
            <a:r>
              <a:rPr lang="en-US" sz="2800" u="sng" dirty="0"/>
              <a:t>develop</a:t>
            </a:r>
            <a:r>
              <a:rPr lang="en-US" sz="2800" dirty="0"/>
              <a:t> useful, </a:t>
            </a:r>
            <a:r>
              <a:rPr lang="en-US" sz="2800" dirty="0">
                <a:solidFill>
                  <a:srgbClr val="FF0000"/>
                </a:solidFill>
              </a:rPr>
              <a:t>mathematical entities </a:t>
            </a:r>
            <a:r>
              <a:rPr lang="en-US" sz="2800" dirty="0"/>
              <a:t>and</a:t>
            </a:r>
            <a:r>
              <a:rPr lang="en-US" sz="2800" dirty="0">
                <a:solidFill>
                  <a:srgbClr val="FF0000"/>
                </a:solidFill>
              </a:rPr>
              <a:t> operations 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dirty="0"/>
              <a:t>and </a:t>
            </a:r>
            <a:r>
              <a:rPr lang="en-US" sz="2800" u="sng" dirty="0"/>
              <a:t>to determine </a:t>
            </a:r>
            <a:r>
              <a:rPr lang="en-US" sz="2800" dirty="0">
                <a:solidFill>
                  <a:srgbClr val="FF0000"/>
                </a:solidFill>
              </a:rPr>
              <a:t>what class of problems can be solved</a:t>
            </a:r>
            <a:r>
              <a:rPr lang="en-US" sz="2800" dirty="0"/>
              <a:t> by </a:t>
            </a:r>
            <a:r>
              <a:rPr lang="en-US" sz="2800" u="sng" dirty="0"/>
              <a:t>using these 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u="sng" dirty="0"/>
              <a:t>entities and operations</a:t>
            </a:r>
            <a:r>
              <a:rPr lang="en-US" sz="2800" dirty="0"/>
              <a:t>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308605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FBC3CA9-F8C3-408D-B0F4-0257FCBD5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30455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dirty="0"/>
              <a:t>Data Structure Goals: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828065-B742-419D-89AA-EF2A59A668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247819"/>
            <a:ext cx="11360800" cy="4555200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Data Structure involves two complementary goals:</a:t>
            </a:r>
            <a:endParaRPr lang="en-US" dirty="0">
              <a:solidFill>
                <a:schemeClr val="tx1"/>
              </a:solidFill>
            </a:endParaRPr>
          </a:p>
          <a:p>
            <a:pPr lvl="1" algn="just">
              <a:lnSpc>
                <a:spcPct val="200000"/>
              </a:lnSpc>
              <a:buNone/>
            </a:pPr>
            <a:r>
              <a:rPr lang="en-US" sz="2800" b="1" dirty="0">
                <a:solidFill>
                  <a:srgbClr val="0070C0"/>
                </a:solidFill>
              </a:rPr>
              <a:t>The second goal: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dirty="0"/>
              <a:t>is to </a:t>
            </a:r>
            <a:r>
              <a:rPr lang="en-US" sz="2800" dirty="0">
                <a:solidFill>
                  <a:srgbClr val="FF0000"/>
                </a:solidFill>
              </a:rPr>
              <a:t>determine representation for those abstract entities</a:t>
            </a:r>
            <a:r>
              <a:rPr lang="en-US" sz="2800" dirty="0"/>
              <a:t> to </a:t>
            </a:r>
            <a:r>
              <a:rPr lang="en-US" sz="2800" u="sng" dirty="0"/>
              <a:t>implement </a:t>
            </a:r>
          </a:p>
          <a:p>
            <a:pPr lvl="1" algn="just">
              <a:lnSpc>
                <a:spcPct val="200000"/>
              </a:lnSpc>
              <a:buNone/>
            </a:pPr>
            <a:r>
              <a:rPr lang="en-US" sz="2800" u="sng" dirty="0"/>
              <a:t>abstract operations</a:t>
            </a:r>
            <a:r>
              <a:rPr lang="en-US" sz="2800" dirty="0"/>
              <a:t> on this concrete representation.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BC70316-2461-4AAF-A924-1F8C772CD0F0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 flipV="1">
            <a:off x="2422982" y="420914"/>
            <a:ext cx="9769017" cy="799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6308605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b="1" dirty="0"/>
              <a:t>Data Structure Categories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06286" y="1108989"/>
            <a:ext cx="9782628" cy="4174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1"/>
          <p:cNvSpPr/>
          <p:nvPr/>
        </p:nvSpPr>
        <p:spPr>
          <a:xfrm>
            <a:off x="2444025" y="5552106"/>
            <a:ext cx="7503657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600" b="1" dirty="0">
                <a:solidFill>
                  <a:srgbClr val="0070C0"/>
                </a:solidFill>
              </a:rPr>
              <a:t>Important for all other branches of computer science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Primitive 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Primitive Data structures </a:t>
            </a:r>
            <a:r>
              <a:rPr lang="en-US" dirty="0"/>
              <a:t>are </a:t>
            </a:r>
            <a:r>
              <a:rPr lang="en-US" dirty="0">
                <a:solidFill>
                  <a:srgbClr val="0070C0"/>
                </a:solidFill>
              </a:rPr>
              <a:t>directly supported by the programming language. </a:t>
            </a:r>
          </a:p>
          <a:p>
            <a:endParaRPr lang="en-US" dirty="0"/>
          </a:p>
          <a:p>
            <a:r>
              <a:rPr lang="en-US" dirty="0" err="1"/>
              <a:t>i.e</a:t>
            </a:r>
            <a:r>
              <a:rPr lang="en-US" dirty="0"/>
              <a:t>; any operation is directly performed in these data items. </a:t>
            </a:r>
          </a:p>
          <a:p>
            <a:endParaRPr lang="pt-BR" dirty="0"/>
          </a:p>
          <a:p>
            <a:r>
              <a:rPr lang="pt-BR" dirty="0"/>
              <a:t>Ex: integer, Character, Real numbers etc.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Non-primitive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>
                <a:solidFill>
                  <a:srgbClr val="0070C0"/>
                </a:solidFill>
              </a:rPr>
              <a:t>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en-US" dirty="0">
                <a:solidFill>
                  <a:srgbClr val="FF0000"/>
                </a:solidFill>
              </a:rPr>
              <a:t>Non-primitive data types </a:t>
            </a:r>
            <a:r>
              <a:rPr lang="en-US" dirty="0"/>
              <a:t>are </a:t>
            </a:r>
            <a:r>
              <a:rPr lang="en-US" dirty="0">
                <a:solidFill>
                  <a:srgbClr val="0070C0"/>
                </a:solidFill>
              </a:rPr>
              <a:t>not defined by the programming language</a:t>
            </a:r>
            <a:r>
              <a:rPr lang="en-US" dirty="0"/>
              <a:t>, but are instead </a:t>
            </a:r>
            <a:r>
              <a:rPr lang="en-US" dirty="0">
                <a:solidFill>
                  <a:srgbClr val="0070C0"/>
                </a:solidFill>
              </a:rPr>
              <a:t>created by the programmer</a:t>
            </a:r>
            <a:r>
              <a:rPr lang="en-US" dirty="0"/>
              <a:t>.</a:t>
            </a:r>
            <a:r>
              <a:rPr lang="pt-BR" dirty="0"/>
              <a:t> 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1217469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Non-primitive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data structures subcategories: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2160735"/>
            <a:ext cx="11360800" cy="4555200"/>
          </a:xfrm>
        </p:spPr>
        <p:txBody>
          <a:bodyPr/>
          <a:lstStyle/>
          <a:p>
            <a:pPr>
              <a:lnSpc>
                <a:spcPct val="200000"/>
              </a:lnSpc>
              <a:buNone/>
            </a:pPr>
            <a:r>
              <a:rPr lang="en-US" dirty="0"/>
              <a:t>1. Linear data structures.</a:t>
            </a:r>
            <a:r>
              <a:rPr lang="pt-BR" dirty="0"/>
              <a:t> </a:t>
            </a:r>
          </a:p>
          <a:p>
            <a:pPr>
              <a:lnSpc>
                <a:spcPct val="200000"/>
              </a:lnSpc>
              <a:buNone/>
            </a:pPr>
            <a:r>
              <a:rPr lang="en-US" dirty="0"/>
              <a:t>2. Non-Linear data structures.</a:t>
            </a:r>
            <a:endParaRPr lang="en-US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Linear 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Linear data structures </a:t>
            </a:r>
            <a:r>
              <a:rPr lang="en-US" dirty="0">
                <a:solidFill>
                  <a:srgbClr val="FF0000"/>
                </a:solidFill>
              </a:rPr>
              <a:t>organize their data elements in a linear fashion</a:t>
            </a:r>
            <a:r>
              <a:rPr lang="en-US" dirty="0"/>
              <a:t>, where </a:t>
            </a:r>
            <a:r>
              <a:rPr lang="en-US" dirty="0">
                <a:solidFill>
                  <a:srgbClr val="0070C0"/>
                </a:solidFill>
              </a:rPr>
              <a:t>data elements are attached one after the other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Linear data structures are </a:t>
            </a:r>
            <a:r>
              <a:rPr lang="en-US" dirty="0">
                <a:solidFill>
                  <a:srgbClr val="FF0000"/>
                </a:solidFill>
              </a:rPr>
              <a:t>very easy to implement</a:t>
            </a:r>
            <a:r>
              <a:rPr lang="en-US" dirty="0"/>
              <a:t>, since </a:t>
            </a:r>
            <a:r>
              <a:rPr lang="en-US" dirty="0">
                <a:solidFill>
                  <a:srgbClr val="0070C0"/>
                </a:solidFill>
              </a:rPr>
              <a:t>the memory of the computer is also organized in a linear fashion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Some commonly used linear data structures are </a:t>
            </a:r>
            <a:r>
              <a:rPr lang="en-US" u="sng" dirty="0"/>
              <a:t>arrays</a:t>
            </a:r>
            <a:r>
              <a:rPr lang="en-US" dirty="0"/>
              <a:t>, </a:t>
            </a:r>
            <a:r>
              <a:rPr lang="en-US" u="sng" dirty="0"/>
              <a:t>linked lists</a:t>
            </a:r>
            <a:r>
              <a:rPr lang="en-US" dirty="0"/>
              <a:t>, </a:t>
            </a:r>
            <a:r>
              <a:rPr lang="en-US" u="sng" dirty="0"/>
              <a:t>stacks</a:t>
            </a:r>
            <a:r>
              <a:rPr lang="en-US" dirty="0"/>
              <a:t> and </a:t>
            </a:r>
            <a:r>
              <a:rPr lang="en-US" u="sng" dirty="0"/>
              <a:t>queues</a:t>
            </a:r>
            <a:r>
              <a:rPr lang="en-US" dirty="0"/>
              <a:t>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0070C0"/>
                </a:solidFill>
              </a:rPr>
              <a:t>Nonlinear Data structures: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In nonlinear data structures, </a:t>
            </a:r>
            <a:r>
              <a:rPr lang="en-US" dirty="0">
                <a:solidFill>
                  <a:srgbClr val="FF0000"/>
                </a:solidFill>
              </a:rPr>
              <a:t>data elements are not organized in a sequential fashion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Data structures like </a:t>
            </a:r>
            <a:r>
              <a:rPr lang="en-US" u="sng" dirty="0"/>
              <a:t>multidimensional arrays</a:t>
            </a:r>
            <a:r>
              <a:rPr lang="en-US" dirty="0"/>
              <a:t>, </a:t>
            </a:r>
            <a:r>
              <a:rPr lang="en-US" u="sng" dirty="0"/>
              <a:t>trees</a:t>
            </a:r>
            <a:r>
              <a:rPr lang="en-US" dirty="0"/>
              <a:t>, </a:t>
            </a:r>
            <a:r>
              <a:rPr lang="en-US" u="sng" dirty="0"/>
              <a:t>graphs</a:t>
            </a:r>
            <a:r>
              <a:rPr lang="en-US" dirty="0"/>
              <a:t>, </a:t>
            </a:r>
            <a:r>
              <a:rPr lang="en-US" u="sng" dirty="0"/>
              <a:t>tables</a:t>
            </a:r>
            <a:r>
              <a:rPr lang="en-US" dirty="0"/>
              <a:t> and </a:t>
            </a:r>
            <a:r>
              <a:rPr lang="en-US" u="sng" dirty="0"/>
              <a:t>sets</a:t>
            </a:r>
            <a:r>
              <a:rPr lang="en-US" dirty="0"/>
              <a:t> are some examples of widely used nonlinear data structures.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214255" y="1288419"/>
            <a:ext cx="4729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Operations on the Data Structures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7412" y="999759"/>
            <a:ext cx="10600759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57412" y="1943025"/>
            <a:ext cx="10426588" cy="4385204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b="1" dirty="0">
                <a:solidFill>
                  <a:srgbClr val="0070C0"/>
                </a:solidFill>
              </a:rPr>
              <a:t>Following operations can be performed on the data structures: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1. Traversing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2. Searching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3. Inserting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4. Deleting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5. Sorting </a:t>
            </a:r>
          </a:p>
          <a:p>
            <a:pPr lvl="1">
              <a:lnSpc>
                <a:spcPct val="120000"/>
              </a:lnSpc>
              <a:buNone/>
            </a:pPr>
            <a:r>
              <a:rPr lang="en-US" sz="2800" dirty="0"/>
              <a:t>6. Merging </a:t>
            </a:r>
            <a:endParaRPr lang="en-US" sz="2800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dirty="0"/>
              <a:t>1. </a:t>
            </a:r>
            <a:r>
              <a:rPr lang="en-US" b="1" dirty="0">
                <a:solidFill>
                  <a:srgbClr val="0070C0"/>
                </a:solidFill>
              </a:rPr>
              <a:t>Traversing </a:t>
            </a:r>
            <a:r>
              <a:rPr lang="ar-EG" sz="1600" dirty="0"/>
              <a:t>عبور</a:t>
            </a:r>
            <a:r>
              <a:rPr lang="en-US" b="1" dirty="0">
                <a:solidFill>
                  <a:srgbClr val="0070C0"/>
                </a:solidFill>
              </a:rPr>
              <a:t>: </a:t>
            </a:r>
            <a:r>
              <a:rPr lang="en-US" dirty="0"/>
              <a:t>It is </a:t>
            </a:r>
            <a:r>
              <a:rPr lang="en-US" u="sng" dirty="0"/>
              <a:t>used to access each data item exactly once</a:t>
            </a:r>
            <a:r>
              <a:rPr lang="en-US" dirty="0"/>
              <a:t> so that it can be processed. </a:t>
            </a:r>
          </a:p>
          <a:p>
            <a:pPr>
              <a:lnSpc>
                <a:spcPct val="150000"/>
              </a:lnSpc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dirty="0"/>
              <a:t>2. </a:t>
            </a:r>
            <a:r>
              <a:rPr lang="en-US" b="1" dirty="0">
                <a:solidFill>
                  <a:srgbClr val="0070C0"/>
                </a:solidFill>
              </a:rPr>
              <a:t>Searching:</a:t>
            </a:r>
            <a:r>
              <a:rPr lang="en-US" dirty="0"/>
              <a:t> It is </a:t>
            </a:r>
            <a:r>
              <a:rPr lang="en-US" u="sng" dirty="0"/>
              <a:t>used to find out the location of the data item </a:t>
            </a:r>
            <a:r>
              <a:rPr lang="en-US" dirty="0"/>
              <a:t>if it exists in the given collection of data items.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78577"/>
            <a:ext cx="11360800" cy="4555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  <a:buNone/>
            </a:pPr>
            <a:r>
              <a:rPr lang="en-US" dirty="0"/>
              <a:t>3. </a:t>
            </a:r>
            <a:r>
              <a:rPr lang="en-US" b="1" dirty="0">
                <a:solidFill>
                  <a:srgbClr val="0070C0"/>
                </a:solidFill>
              </a:rPr>
              <a:t>Inserting: </a:t>
            </a:r>
            <a:r>
              <a:rPr lang="en-US" dirty="0"/>
              <a:t>It is </a:t>
            </a:r>
            <a:r>
              <a:rPr lang="en-US" u="sng" dirty="0"/>
              <a:t>used to add a new data item </a:t>
            </a:r>
            <a:r>
              <a:rPr lang="en-US" dirty="0"/>
              <a:t>in the given collection of data items.  queues.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algn="just">
              <a:lnSpc>
                <a:spcPct val="150000"/>
              </a:lnSpc>
              <a:buNone/>
            </a:pPr>
            <a:endParaRPr lang="en-US" dirty="0"/>
          </a:p>
          <a:p>
            <a:pPr algn="just">
              <a:lnSpc>
                <a:spcPct val="150000"/>
              </a:lnSpc>
              <a:buNone/>
            </a:pPr>
            <a:r>
              <a:rPr lang="en-US" dirty="0"/>
              <a:t>4. </a:t>
            </a:r>
            <a:r>
              <a:rPr lang="en-US" b="1" dirty="0">
                <a:solidFill>
                  <a:srgbClr val="0070C0"/>
                </a:solidFill>
              </a:rPr>
              <a:t>Deleting:</a:t>
            </a:r>
            <a:r>
              <a:rPr lang="en-US" i="1" dirty="0"/>
              <a:t> </a:t>
            </a:r>
            <a:r>
              <a:rPr lang="en-US" dirty="0"/>
              <a:t>It is </a:t>
            </a:r>
            <a:r>
              <a:rPr lang="en-US" u="sng" dirty="0"/>
              <a:t>used to delete an existing data item </a:t>
            </a:r>
            <a:r>
              <a:rPr lang="en-US" dirty="0"/>
              <a:t>from the given collection of data items.  </a:t>
            </a:r>
            <a:endParaRPr lang="en-US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83647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Operations on the Data Structures 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493091"/>
            <a:ext cx="11360800" cy="4555200"/>
          </a:xfrm>
        </p:spPr>
        <p:txBody>
          <a:bodyPr>
            <a:normAutofit/>
          </a:bodyPr>
          <a:lstStyle/>
          <a:p>
            <a:pPr>
              <a:buNone/>
            </a:pPr>
            <a:endParaRPr lang="en-US" dirty="0"/>
          </a:p>
          <a:p>
            <a:pPr algn="just">
              <a:lnSpc>
                <a:spcPct val="150000"/>
              </a:lnSpc>
              <a:buNone/>
            </a:pPr>
            <a:r>
              <a:rPr lang="en-US" i="1" dirty="0"/>
              <a:t>5. </a:t>
            </a:r>
            <a:r>
              <a:rPr lang="en-US" b="1" dirty="0">
                <a:solidFill>
                  <a:srgbClr val="0070C0"/>
                </a:solidFill>
              </a:rPr>
              <a:t>Sorting:</a:t>
            </a:r>
            <a:r>
              <a:rPr lang="en-US" i="1" dirty="0"/>
              <a:t> </a:t>
            </a:r>
            <a:r>
              <a:rPr lang="en-US" dirty="0"/>
              <a:t>It is </a:t>
            </a:r>
            <a:r>
              <a:rPr lang="en-US" u="sng" dirty="0"/>
              <a:t>used to arrange the data items in some order</a:t>
            </a:r>
            <a:r>
              <a:rPr lang="en-US" dirty="0"/>
              <a:t> i.e. </a:t>
            </a:r>
            <a:r>
              <a:rPr lang="en-US" dirty="0">
                <a:solidFill>
                  <a:srgbClr val="C00000"/>
                </a:solidFill>
              </a:rPr>
              <a:t>in ascending or descending order</a:t>
            </a:r>
            <a:r>
              <a:rPr lang="en-US" dirty="0"/>
              <a:t> in </a:t>
            </a:r>
            <a:r>
              <a:rPr lang="en-US" u="sng" dirty="0"/>
              <a:t>case of numerical data</a:t>
            </a:r>
            <a:r>
              <a:rPr lang="en-US" dirty="0"/>
              <a:t> and in </a:t>
            </a:r>
            <a:r>
              <a:rPr lang="en-US" dirty="0">
                <a:solidFill>
                  <a:srgbClr val="C00000"/>
                </a:solidFill>
              </a:rPr>
              <a:t>dictionary order</a:t>
            </a:r>
            <a:r>
              <a:rPr lang="en-US" dirty="0"/>
              <a:t> in </a:t>
            </a:r>
            <a:r>
              <a:rPr lang="en-US" u="sng" dirty="0"/>
              <a:t>case of alphanumeric data</a:t>
            </a:r>
            <a:r>
              <a:rPr lang="en-US" dirty="0"/>
              <a:t>. </a:t>
            </a:r>
          </a:p>
          <a:p>
            <a:pPr algn="just">
              <a:lnSpc>
                <a:spcPct val="150000"/>
              </a:lnSpc>
              <a:buNone/>
            </a:pPr>
            <a:endParaRPr lang="en-US" i="1" dirty="0"/>
          </a:p>
          <a:p>
            <a:pPr algn="just">
              <a:lnSpc>
                <a:spcPct val="150000"/>
              </a:lnSpc>
              <a:buNone/>
            </a:pPr>
            <a:r>
              <a:rPr lang="en-US" i="1" dirty="0"/>
              <a:t>6. </a:t>
            </a:r>
            <a:r>
              <a:rPr lang="en-US" b="1" dirty="0">
                <a:solidFill>
                  <a:srgbClr val="0070C0"/>
                </a:solidFill>
              </a:rPr>
              <a:t>Merging:</a:t>
            </a:r>
            <a:r>
              <a:rPr lang="en-US" i="1" dirty="0"/>
              <a:t> </a:t>
            </a:r>
            <a:r>
              <a:rPr lang="en-US" dirty="0"/>
              <a:t>It is </a:t>
            </a:r>
            <a:r>
              <a:rPr lang="en-US" u="sng" dirty="0"/>
              <a:t>used to combine the data items of two sorted files </a:t>
            </a:r>
            <a:r>
              <a:rPr lang="en-US" dirty="0"/>
              <a:t>into single file in the sorted form. </a:t>
            </a:r>
            <a:endParaRPr lang="en-US" dirty="0"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380343"/>
            <a:ext cx="11360800" cy="1609757"/>
          </a:xfrm>
        </p:spPr>
        <p:txBody>
          <a:bodyPr>
            <a:normAutofit/>
          </a:bodyPr>
          <a:lstStyle/>
          <a:p>
            <a:r>
              <a:rPr lang="en-US" sz="4400" b="1" dirty="0"/>
              <a:t>STACKS AND QUEUES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93955" y="500900"/>
            <a:ext cx="979804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1008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STACKS AND QUEUES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5" y="1028790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STACKS: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65274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A Stack </a:t>
            </a:r>
            <a:r>
              <a:rPr lang="en-US" dirty="0">
                <a:solidFill>
                  <a:srgbClr val="0070C0"/>
                </a:solidFill>
              </a:rPr>
              <a:t>is linear data structure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A stack </a:t>
            </a:r>
            <a:r>
              <a:rPr lang="en-US" dirty="0">
                <a:solidFill>
                  <a:srgbClr val="0070C0"/>
                </a:solidFill>
              </a:rPr>
              <a:t>is a list of elements </a:t>
            </a:r>
            <a:r>
              <a:rPr lang="en-US" dirty="0"/>
              <a:t>in which an element may be inserted or deleted </a:t>
            </a:r>
            <a:r>
              <a:rPr lang="en-US" dirty="0">
                <a:solidFill>
                  <a:srgbClr val="0070C0"/>
                </a:solidFill>
              </a:rPr>
              <a:t>only at one end</a:t>
            </a:r>
            <a:r>
              <a:rPr lang="en-US" dirty="0"/>
              <a:t>, called </a:t>
            </a:r>
            <a:r>
              <a:rPr lang="en-US" dirty="0">
                <a:solidFill>
                  <a:srgbClr val="FF0000"/>
                </a:solidFill>
              </a:rPr>
              <a:t>the top of the stack</a:t>
            </a:r>
            <a:r>
              <a:rPr lang="en-US" dirty="0"/>
              <a:t>.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085" y="1028790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STACKS: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15600" y="1652745"/>
            <a:ext cx="11360800" cy="455520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Stack principle is LIFO (last in, first out). Which </a:t>
            </a:r>
            <a:r>
              <a:rPr lang="en-US" dirty="0">
                <a:solidFill>
                  <a:srgbClr val="FF0000"/>
                </a:solidFill>
              </a:rPr>
              <a:t>element inserted last</a:t>
            </a:r>
            <a:r>
              <a:rPr lang="en-US" dirty="0"/>
              <a:t> on to the stack </a:t>
            </a:r>
            <a:r>
              <a:rPr lang="en-US" dirty="0">
                <a:solidFill>
                  <a:srgbClr val="FF0000"/>
                </a:solidFill>
              </a:rPr>
              <a:t>that element deleted first from the stack</a:t>
            </a:r>
            <a:r>
              <a:rPr lang="en-US" dirty="0"/>
              <a:t>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As </a:t>
            </a:r>
            <a:r>
              <a:rPr lang="en-US" u="sng" dirty="0"/>
              <a:t>the items can be added or removed only from the top</a:t>
            </a:r>
            <a:r>
              <a:rPr lang="en-US" dirty="0"/>
              <a:t> i.e. the last item to be added to a stack is the first item to be removed.</a:t>
            </a:r>
            <a:endParaRPr lang="en-US" sz="4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dirty="0"/>
              <a:t>Real life examples of stacks are:  </a:t>
            </a:r>
            <a:endParaRPr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1498" y="2181224"/>
            <a:ext cx="11287016" cy="3595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Operations on stack: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05913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dirty="0"/>
              <a:t>The two basic operations associated with stacks are: </a:t>
            </a:r>
          </a:p>
          <a:p>
            <a:pPr lvl="1">
              <a:buNone/>
            </a:pPr>
            <a:r>
              <a:rPr lang="en-US" sz="2800" dirty="0"/>
              <a:t>1. Push </a:t>
            </a:r>
          </a:p>
          <a:p>
            <a:pPr lvl="1">
              <a:buNone/>
            </a:pPr>
            <a:r>
              <a:rPr lang="en-US" sz="2800" dirty="0"/>
              <a:t>2. Pop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Operations on stack: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2059137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sz="2000" dirty="0"/>
          </a:p>
          <a:p>
            <a:r>
              <a:rPr lang="en-US" dirty="0"/>
              <a:t>While performing push and pop operations the following test must be conducted on the stack. </a:t>
            </a:r>
          </a:p>
          <a:p>
            <a:pPr>
              <a:buNone/>
            </a:pPr>
            <a:endParaRPr lang="en-US" dirty="0"/>
          </a:p>
          <a:p>
            <a:pPr marL="1028700" lvl="1" indent="-457200">
              <a:buNone/>
            </a:pPr>
            <a:r>
              <a:rPr lang="en-US" sz="2400" dirty="0"/>
              <a:t>a. Stack is empty or not </a:t>
            </a:r>
          </a:p>
          <a:p>
            <a:pPr marL="1028700" lvl="1" indent="-457200">
              <a:buNone/>
            </a:pPr>
            <a:r>
              <a:rPr lang="en-US" sz="2400" dirty="0"/>
              <a:t>b. Stack is full or not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1. Push: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b="1" dirty="0"/>
              <a:t>Push: </a:t>
            </a:r>
          </a:p>
          <a:p>
            <a:pPr>
              <a:buNone/>
            </a:pPr>
            <a:endParaRPr lang="en-US" sz="800" b="1" dirty="0"/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Push operation is used to add new elements in to the stack. At the time of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addition first check the stack is full or not. If the stack is full it generates an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error message "stack overflow".</a:t>
            </a:r>
            <a:endParaRPr lang="en-US" sz="2400"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-US" b="1" dirty="0">
                <a:solidFill>
                  <a:srgbClr val="C00000"/>
                </a:solidFill>
              </a:rPr>
              <a:t>2. Pop: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r>
              <a:rPr lang="en-US" b="1" dirty="0"/>
              <a:t>Pop: </a:t>
            </a:r>
          </a:p>
          <a:p>
            <a:pPr>
              <a:buNone/>
            </a:pPr>
            <a:endParaRPr lang="en-US" sz="800" b="1" dirty="0"/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Pop operation is used to delete elements from the stack. At the time of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deletion first check the stack is empty or not. If the stack is empty it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generates an error message "stack underflow“.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380343"/>
            <a:ext cx="11360800" cy="1596571"/>
          </a:xfrm>
        </p:spPr>
        <p:txBody>
          <a:bodyPr>
            <a:normAutofit/>
          </a:bodyPr>
          <a:lstStyle/>
          <a:p>
            <a:r>
              <a:rPr lang="en-US" sz="4000" b="1" dirty="0"/>
              <a:t>Representation of Stack (or) Implementation of stack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46308" y="1293610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428" y="1831869"/>
            <a:ext cx="9042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stack should be represented in two ways: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595040"/>
            <a:ext cx="10541000" cy="1684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Stack using array </a:t>
            </a:r>
          </a:p>
          <a:p>
            <a:pPr>
              <a:lnSpc>
                <a:spcPct val="20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Stack using linked list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1. Stack using array: 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Let us consider a stack with 6 elements capacity.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This is called as the size of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The number of elements to be added should not exceed the maximum size of the stack.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1. Stack using array:   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Let us consider a stack with 6 elements capacity.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This is called as the size of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The number of elements to be added should not exceed the maximum size of the stack.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Stack Overflow :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</a:pPr>
            <a:r>
              <a:rPr lang="en-US" dirty="0"/>
              <a:t>Similarly, you cannot remove elements beyond the base of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If such is the case, we will reach a </a:t>
            </a:r>
            <a:r>
              <a:rPr lang="en-US" b="1" i="1" dirty="0"/>
              <a:t>stack underflow condition.</a:t>
            </a:r>
            <a:endParaRPr lang="en-US" dirty="0"/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F80551-6BB4-4F2D-933A-C75121B77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2380343"/>
            <a:ext cx="11360800" cy="1596571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4000" b="1" dirty="0"/>
              <a:t>Operation Performed in Stack</a:t>
            </a:r>
            <a:br>
              <a:rPr lang="en-US" sz="4000" b="1" dirty="0"/>
            </a:br>
            <a:r>
              <a:rPr lang="en-US" sz="4000" b="1" dirty="0"/>
              <a:t>push &amp; pop &amp; display 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1.push(): 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b="1" dirty="0"/>
              <a:t>push():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When an element is added to a stack, the operation is performed by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push().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600" b="1" dirty="0">
                <a:solidFill>
                  <a:srgbClr val="FF0000"/>
                </a:solidFill>
              </a:rPr>
              <a:t>Below Figure shows the creation of a stack and addition of elements using push()  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0386" y="1944914"/>
            <a:ext cx="11282300" cy="3846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2.pop(): 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b="1" dirty="0"/>
              <a:t>pop():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When an element is taken off from the stack, the operation is performed by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dirty="0"/>
              <a:t>pop().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2600" b="1" dirty="0">
                <a:solidFill>
                  <a:srgbClr val="FF0000"/>
                </a:solidFill>
              </a:rPr>
              <a:t>Below figure shows a stack initially with three elements and shows the deletion of elements using pop()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5086" y="2119087"/>
            <a:ext cx="11335657" cy="3686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30385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3. display():     </a:t>
            </a:r>
          </a:p>
        </p:txBody>
      </p:sp>
      <p:sp>
        <p:nvSpPr>
          <p:cNvPr id="131" name="Shape 131"/>
          <p:cNvSpPr txBox="1">
            <a:spLocks noGrp="1"/>
          </p:cNvSpPr>
          <p:nvPr>
            <p:ph type="body" idx="1"/>
          </p:nvPr>
        </p:nvSpPr>
        <p:spPr>
          <a:xfrm>
            <a:off x="415600" y="1884969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algn="just">
              <a:lnSpc>
                <a:spcPct val="200000"/>
              </a:lnSpc>
              <a:buNone/>
            </a:pPr>
            <a:r>
              <a:rPr lang="en-US" b="1" dirty="0"/>
              <a:t>display():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This operation performed display the elements in the stack. </a:t>
            </a:r>
          </a:p>
          <a:p>
            <a:pPr algn="just">
              <a:lnSpc>
                <a:spcPct val="200000"/>
              </a:lnSpc>
            </a:pPr>
            <a:r>
              <a:rPr lang="en-US" dirty="0"/>
              <a:t>We display the element in the stack check the condition is stack is empty or not, otherwise display the list of elements in the stack.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title"/>
          </p:nvPr>
        </p:nvSpPr>
        <p:spPr>
          <a:xfrm>
            <a:off x="415600" y="1188441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 algn="ctr"/>
            <a:r>
              <a:rPr lang="en-US" sz="4000" b="1" dirty="0">
                <a:solidFill>
                  <a:srgbClr val="FF0000"/>
                </a:solidFill>
              </a:rPr>
              <a:t>Display the elements in the stack</a:t>
            </a:r>
          </a:p>
        </p:txBody>
      </p:sp>
      <p:sp>
        <p:nvSpPr>
          <p:cNvPr id="132" name="Shape 132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40</a:t>
            </a:fld>
            <a:endParaRPr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06865" y="486386"/>
            <a:ext cx="9885136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25258" y="2222954"/>
            <a:ext cx="3172732" cy="3665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680567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1291</TotalTime>
  <Words>1425</Words>
  <Application>Microsoft Office PowerPoint</Application>
  <PresentationFormat>Widescreen</PresentationFormat>
  <Paragraphs>288</Paragraphs>
  <Slides>41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7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DATA STRUCTURES </vt:lpstr>
      <vt:lpstr>Data Structures:</vt:lpstr>
      <vt:lpstr>PowerPoint Presentation</vt:lpstr>
      <vt:lpstr>Data Structure Goals:</vt:lpstr>
      <vt:lpstr>Data Structure Goals:</vt:lpstr>
      <vt:lpstr>Data Structure Categories </vt:lpstr>
      <vt:lpstr>PowerPoint Presentation</vt:lpstr>
      <vt:lpstr>Primitive Data structures:</vt:lpstr>
      <vt:lpstr>Non-primitive data structures:</vt:lpstr>
      <vt:lpstr>Non-primitive data structures subcategories:</vt:lpstr>
      <vt:lpstr>Linear Data structures:</vt:lpstr>
      <vt:lpstr>Nonlinear Data structures:</vt:lpstr>
      <vt:lpstr>PowerPoint Presentation</vt:lpstr>
      <vt:lpstr>Operations on the Data Structures :</vt:lpstr>
      <vt:lpstr>Operations on the Data Structures :</vt:lpstr>
      <vt:lpstr>Operations on the Data Structures :</vt:lpstr>
      <vt:lpstr>Operations on the Data Structures :</vt:lpstr>
      <vt:lpstr>STACKS AND QUEUES</vt:lpstr>
      <vt:lpstr>PowerPoint Presentation</vt:lpstr>
      <vt:lpstr>STACKS:</vt:lpstr>
      <vt:lpstr>STACKS:</vt:lpstr>
      <vt:lpstr>Real life examples of stacks are:  </vt:lpstr>
      <vt:lpstr>Operations on stack:  </vt:lpstr>
      <vt:lpstr>Operations on stack:  </vt:lpstr>
      <vt:lpstr>1. Push:   </vt:lpstr>
      <vt:lpstr>2. Pop:   </vt:lpstr>
      <vt:lpstr>Representation of Stack (or) Implementation of stack</vt:lpstr>
      <vt:lpstr>PowerPoint Presentation</vt:lpstr>
      <vt:lpstr>1. Stack using array:    </vt:lpstr>
      <vt:lpstr>1. Stack using array:    </vt:lpstr>
      <vt:lpstr>Stack Overflow :    </vt:lpstr>
      <vt:lpstr>Operation Performed in Stack push &amp; pop &amp; display </vt:lpstr>
      <vt:lpstr>1.push():     </vt:lpstr>
      <vt:lpstr>Below Figure shows the creation of a stack and addition of elements using push()  </vt:lpstr>
      <vt:lpstr>2.pop():     </vt:lpstr>
      <vt:lpstr>Below figure shows a stack initially with three elements and shows the deletion of elements using pop()</vt:lpstr>
      <vt:lpstr>3. display():     </vt:lpstr>
      <vt:lpstr>Display the elements in the stack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Hadeer Mostafa</cp:lastModifiedBy>
  <cp:revision>275</cp:revision>
  <dcterms:created xsi:type="dcterms:W3CDTF">2023-04-29T09:08:23Z</dcterms:created>
  <dcterms:modified xsi:type="dcterms:W3CDTF">2024-02-29T08:03:03Z</dcterms:modified>
</cp:coreProperties>
</file>