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2"/>
  </p:notesMasterIdLst>
  <p:sldIdLst>
    <p:sldId id="480" r:id="rId5"/>
    <p:sldId id="503" r:id="rId6"/>
    <p:sldId id="587" r:id="rId7"/>
    <p:sldId id="580" r:id="rId8"/>
    <p:sldId id="545" r:id="rId9"/>
    <p:sldId id="624" r:id="rId10"/>
    <p:sldId id="625" r:id="rId11"/>
    <p:sldId id="590" r:id="rId12"/>
    <p:sldId id="631" r:id="rId13"/>
    <p:sldId id="626" r:id="rId14"/>
    <p:sldId id="627" r:id="rId15"/>
    <p:sldId id="628" r:id="rId16"/>
    <p:sldId id="629" r:id="rId17"/>
    <p:sldId id="630" r:id="rId18"/>
    <p:sldId id="591" r:id="rId19"/>
    <p:sldId id="595" r:id="rId20"/>
    <p:sldId id="632" r:id="rId21"/>
    <p:sldId id="635" r:id="rId22"/>
    <p:sldId id="634" r:id="rId23"/>
    <p:sldId id="596" r:id="rId24"/>
    <p:sldId id="633" r:id="rId25"/>
    <p:sldId id="615" r:id="rId26"/>
    <p:sldId id="617" r:id="rId27"/>
    <p:sldId id="636" r:id="rId28"/>
    <p:sldId id="618" r:id="rId29"/>
    <p:sldId id="619" r:id="rId30"/>
    <p:sldId id="620" r:id="rId31"/>
    <p:sldId id="621" r:id="rId32"/>
    <p:sldId id="622" r:id="rId33"/>
    <p:sldId id="599" r:id="rId34"/>
    <p:sldId id="598" r:id="rId35"/>
    <p:sldId id="600" r:id="rId36"/>
    <p:sldId id="601" r:id="rId37"/>
    <p:sldId id="602" r:id="rId38"/>
    <p:sldId id="603" r:id="rId39"/>
    <p:sldId id="604" r:id="rId40"/>
    <p:sldId id="605" r:id="rId41"/>
    <p:sldId id="606" r:id="rId42"/>
    <p:sldId id="607" r:id="rId43"/>
    <p:sldId id="608" r:id="rId44"/>
    <p:sldId id="609" r:id="rId45"/>
    <p:sldId id="610" r:id="rId46"/>
    <p:sldId id="611" r:id="rId47"/>
    <p:sldId id="612" r:id="rId48"/>
    <p:sldId id="613" r:id="rId49"/>
    <p:sldId id="586"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03"/>
            <p14:sldId id="587"/>
            <p14:sldId id="580"/>
            <p14:sldId id="545"/>
            <p14:sldId id="624"/>
            <p14:sldId id="625"/>
            <p14:sldId id="590"/>
            <p14:sldId id="631"/>
            <p14:sldId id="626"/>
            <p14:sldId id="627"/>
            <p14:sldId id="628"/>
            <p14:sldId id="629"/>
            <p14:sldId id="630"/>
            <p14:sldId id="591"/>
            <p14:sldId id="595"/>
            <p14:sldId id="632"/>
            <p14:sldId id="635"/>
            <p14:sldId id="634"/>
            <p14:sldId id="596"/>
            <p14:sldId id="633"/>
            <p14:sldId id="615"/>
            <p14:sldId id="617"/>
            <p14:sldId id="636"/>
            <p14:sldId id="618"/>
            <p14:sldId id="619"/>
            <p14:sldId id="620"/>
            <p14:sldId id="621"/>
            <p14:sldId id="622"/>
            <p14:sldId id="599"/>
            <p14:sldId id="598"/>
            <p14:sldId id="600"/>
            <p14:sldId id="601"/>
            <p14:sldId id="602"/>
            <p14:sldId id="603"/>
            <p14:sldId id="604"/>
            <p14:sldId id="605"/>
            <p14:sldId id="606"/>
            <p14:sldId id="607"/>
            <p14:sldId id="608"/>
            <p14:sldId id="609"/>
            <p14:sldId id="610"/>
            <p14:sldId id="611"/>
            <p14:sldId id="612"/>
            <p14:sldId id="613"/>
            <p14:sldId id="58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05" autoAdjust="0"/>
    <p:restoredTop sz="94479"/>
  </p:normalViewPr>
  <p:slideViewPr>
    <p:cSldViewPr snapToGrid="0">
      <p:cViewPr varScale="1">
        <p:scale>
          <a:sx n="65" d="100"/>
          <a:sy n="65" d="100"/>
        </p:scale>
        <p:origin x="918"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9927138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2869432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3" Type="http://schemas.openxmlformats.org/officeDocument/2006/relationships/hyperlink" Target="https://doi.org/10.1097/01.jaa.0000931464.13332.f1" TargetMode="External"/><Relationship Id="rId2" Type="http://schemas.openxmlformats.org/officeDocument/2006/relationships/hyperlink" Target="https://doi.org/10.1016/B978-0-12-803678-5.00085-0" TargetMode="Externa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4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14.xml"/><Relationship Id="rId5" Type="http://schemas.openxmlformats.org/officeDocument/2006/relationships/image" Target="../media/image22.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033077" y="3478188"/>
            <a:ext cx="3964024" cy="398780"/>
          </a:xfrm>
          <a:prstGeom prst="rect">
            <a:avLst/>
          </a:prstGeom>
          <a:noFill/>
        </p:spPr>
        <p:txBody>
          <a:bodyPr wrap="square" rtlCol="0">
            <a:spAutoFit/>
          </a:bodyPr>
          <a:lstStyle/>
          <a:p>
            <a:r>
              <a:rPr lang="en-US" sz="2000" dirty="0">
                <a:latin typeface="Alexandria" charset="0"/>
                <a:cs typeface="Alexandria" charset="0"/>
              </a:rPr>
              <a:t>Prepared by Dr. Abdulaziz Alsaedi</a:t>
            </a:r>
          </a:p>
        </p:txBody>
      </p:sp>
      <p:sp>
        <p:nvSpPr>
          <p:cNvPr id="31" name="TextBox 30"/>
          <p:cNvSpPr txBox="1"/>
          <p:nvPr/>
        </p:nvSpPr>
        <p:spPr>
          <a:xfrm>
            <a:off x="1033077" y="2492926"/>
            <a:ext cx="4232389" cy="646331"/>
          </a:xfrm>
          <a:prstGeom prst="rect">
            <a:avLst/>
          </a:prstGeom>
          <a:noFill/>
        </p:spPr>
        <p:txBody>
          <a:bodyPr wrap="square" rtlCol="0">
            <a:spAutoFit/>
          </a:bodyPr>
          <a:lstStyle/>
          <a:p>
            <a:r>
              <a:rPr lang="en-US" sz="3600" b="1" dirty="0">
                <a:solidFill>
                  <a:srgbClr val="00B0F0"/>
                </a:solidFill>
                <a:latin typeface="Alexandria" charset="0"/>
                <a:cs typeface="Alexandria" charset="0"/>
              </a:rPr>
              <a:t>Population Health</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02</a:t>
            </a:r>
          </a:p>
        </p:txBody>
      </p:sp>
      <p:sp>
        <p:nvSpPr>
          <p:cNvPr id="46" name="TextBox 45"/>
          <p:cNvSpPr txBox="1"/>
          <p:nvPr/>
        </p:nvSpPr>
        <p:spPr>
          <a:xfrm>
            <a:off x="329269" y="5104240"/>
            <a:ext cx="2224648" cy="707886"/>
          </a:xfrm>
          <a:prstGeom prst="rect">
            <a:avLst/>
          </a:prstGeom>
          <a:noFill/>
        </p:spPr>
        <p:txBody>
          <a:bodyPr wrap="none" rtlCol="0">
            <a:spAutoFit/>
          </a:bodyPr>
          <a:lstStyle/>
          <a:p>
            <a:r>
              <a:rPr lang="en-US" sz="2000" b="1" dirty="0">
                <a:latin typeface="Alexandria" charset="0"/>
                <a:cs typeface="Alexandria" charset="0"/>
              </a:rPr>
              <a:t>MHA611</a:t>
            </a:r>
          </a:p>
          <a:p>
            <a:r>
              <a:rPr lang="en-US" sz="2000" dirty="0">
                <a:latin typeface="Alexandria" charset="0"/>
                <a:cs typeface="Alexandria" charset="0"/>
              </a:rPr>
              <a:t>Healthcare Systems</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2" name="Picture 4" descr="Medical infographic with photo">
            <a:extLst>
              <a:ext uri="{FF2B5EF4-FFF2-40B4-BE49-F238E27FC236}">
                <a16:creationId xmlns:a16="http://schemas.microsoft.com/office/drawing/2014/main" id="{C1ECAC7B-CA76-CE49-9386-38C4FB06D78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40381" y="-358189"/>
            <a:ext cx="7410451" cy="7409090"/>
          </a:xfrm>
          <a:prstGeom prst="ellipse">
            <a:avLst/>
          </a:prstGeom>
          <a:ln w="6350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2000" advTm="183905"/>
    </mc:Choice>
    <mc:Fallback xmlns="">
      <p:transition spd="slow" advTm="18390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idocean  01-03"/>
          <p:cNvPicPr>
            <a:picLocks noChangeAspect="1"/>
          </p:cNvPicPr>
          <p:nvPr/>
        </p:nvPicPr>
        <p:blipFill>
          <a:blip r:embed="rId2"/>
          <a:stretch>
            <a:fillRect/>
          </a:stretch>
        </p:blipFill>
        <p:spPr>
          <a:xfrm>
            <a:off x="9189085" y="1"/>
            <a:ext cx="3002915" cy="1944914"/>
          </a:xfrm>
          <a:prstGeom prst="rect">
            <a:avLst/>
          </a:prstGeom>
        </p:spPr>
      </p:pic>
      <p:sp>
        <p:nvSpPr>
          <p:cNvPr id="6" name="TextBox 5">
            <a:extLst>
              <a:ext uri="{FF2B5EF4-FFF2-40B4-BE49-F238E27FC236}">
                <a16:creationId xmlns:a16="http://schemas.microsoft.com/office/drawing/2014/main" id="{14616346-0FD7-1830-A939-9A13801EA275}"/>
              </a:ext>
            </a:extLst>
          </p:cNvPr>
          <p:cNvSpPr txBox="1"/>
          <p:nvPr/>
        </p:nvSpPr>
        <p:spPr>
          <a:xfrm>
            <a:off x="333828" y="710848"/>
            <a:ext cx="5204907" cy="523220"/>
          </a:xfrm>
          <a:prstGeom prst="rect">
            <a:avLst/>
          </a:prstGeom>
          <a:noFill/>
        </p:spPr>
        <p:txBody>
          <a:bodyPr wrap="square" rtlCol="0">
            <a:spAutoFit/>
          </a:bodyPr>
          <a:lstStyle/>
          <a:p>
            <a:r>
              <a:rPr lang="en-US" sz="2800" b="1">
                <a:solidFill>
                  <a:srgbClr val="00B0F0"/>
                </a:solidFill>
                <a:latin typeface="Alexandria" charset="0"/>
                <a:cs typeface="Alexandria" charset="0"/>
              </a:rPr>
              <a:t>Outlines: </a:t>
            </a:r>
            <a:endParaRPr lang="en-US" sz="2800" b="1" dirty="0">
              <a:solidFill>
                <a:srgbClr val="00B0F0"/>
              </a:solidFill>
              <a:latin typeface="Alexandria" charset="0"/>
              <a:cs typeface="Alexandria" charset="0"/>
            </a:endParaRPr>
          </a:p>
        </p:txBody>
      </p:sp>
      <p:sp>
        <p:nvSpPr>
          <p:cNvPr id="7" name="TextBox 6">
            <a:extLst>
              <a:ext uri="{FF2B5EF4-FFF2-40B4-BE49-F238E27FC236}">
                <a16:creationId xmlns:a16="http://schemas.microsoft.com/office/drawing/2014/main" id="{574633E9-706E-491A-E30B-188093D86899}"/>
              </a:ext>
            </a:extLst>
          </p:cNvPr>
          <p:cNvSpPr txBox="1"/>
          <p:nvPr/>
        </p:nvSpPr>
        <p:spPr>
          <a:xfrm>
            <a:off x="1153310" y="1440130"/>
            <a:ext cx="6947501" cy="3913059"/>
          </a:xfrm>
          <a:prstGeom prst="rect">
            <a:avLst/>
          </a:prstGeom>
          <a:noFill/>
        </p:spPr>
        <p:txBody>
          <a:bodyPr wrap="square" lIns="91440" tIns="45720" rIns="91440" bIns="45720" rtlCol="0" anchor="t">
            <a:spAutoFit/>
          </a:bodyPr>
          <a:lstStyle/>
          <a:p>
            <a:pPr marL="342900" indent="-342900">
              <a:lnSpc>
                <a:spcPct val="150000"/>
              </a:lnSpc>
              <a:buFontTx/>
              <a:buChar char="-"/>
            </a:pPr>
            <a:r>
              <a:rPr lang="en-US" sz="2400" dirty="0">
                <a:solidFill>
                  <a:srgbClr val="000000"/>
                </a:solidFill>
                <a:latin typeface="Alexandria"/>
              </a:rPr>
              <a:t>An introduction to population health.</a:t>
            </a:r>
          </a:p>
          <a:p>
            <a:pPr marL="342900" indent="-342900">
              <a:lnSpc>
                <a:spcPct val="150000"/>
              </a:lnSpc>
              <a:buFontTx/>
              <a:buChar char="-"/>
            </a:pPr>
            <a:r>
              <a:rPr lang="en-US" sz="2400" dirty="0">
                <a:solidFill>
                  <a:srgbClr val="000000"/>
                </a:solidFill>
                <a:latin typeface="Alexandria"/>
              </a:rPr>
              <a:t>Importance of population health.</a:t>
            </a:r>
          </a:p>
          <a:p>
            <a:pPr marL="342900" indent="-342900">
              <a:lnSpc>
                <a:spcPct val="150000"/>
              </a:lnSpc>
              <a:buFontTx/>
              <a:buChar char="-"/>
            </a:pPr>
            <a:r>
              <a:rPr lang="en-US" sz="2400" dirty="0">
                <a:solidFill>
                  <a:srgbClr val="000000"/>
                </a:solidFill>
                <a:latin typeface="Alexandria"/>
              </a:rPr>
              <a:t>Population health vs Public health.</a:t>
            </a:r>
          </a:p>
          <a:p>
            <a:pPr marL="342900" indent="-342900">
              <a:lnSpc>
                <a:spcPct val="150000"/>
              </a:lnSpc>
              <a:buFontTx/>
              <a:buChar char="-"/>
            </a:pPr>
            <a:r>
              <a:rPr lang="en-US" sz="2400" dirty="0">
                <a:solidFill>
                  <a:srgbClr val="000000"/>
                </a:solidFill>
                <a:latin typeface="Alexandria"/>
              </a:rPr>
              <a:t>Why focus on population health. </a:t>
            </a:r>
          </a:p>
          <a:p>
            <a:pPr marL="342900" indent="-342900">
              <a:lnSpc>
                <a:spcPct val="150000"/>
              </a:lnSpc>
              <a:buFontTx/>
              <a:buChar char="-"/>
            </a:pPr>
            <a:r>
              <a:rPr lang="en-US" sz="2400" dirty="0">
                <a:solidFill>
                  <a:srgbClr val="000000"/>
                </a:solidFill>
                <a:latin typeface="Alexandria"/>
              </a:rPr>
              <a:t>Structural determinants of health. </a:t>
            </a:r>
          </a:p>
          <a:p>
            <a:pPr marL="342900" indent="-342900">
              <a:lnSpc>
                <a:spcPct val="150000"/>
              </a:lnSpc>
              <a:buFontTx/>
              <a:buChar char="-"/>
            </a:pPr>
            <a:r>
              <a:rPr lang="en-US" sz="2400" dirty="0">
                <a:solidFill>
                  <a:srgbClr val="000000"/>
                </a:solidFill>
                <a:latin typeface="Alexandria"/>
              </a:rPr>
              <a:t>Social determinants of health. </a:t>
            </a:r>
          </a:p>
          <a:p>
            <a:pPr marL="342900" indent="-342900">
              <a:lnSpc>
                <a:spcPct val="150000"/>
              </a:lnSpc>
              <a:buFontTx/>
              <a:buChar char="-"/>
            </a:pPr>
            <a:r>
              <a:rPr lang="en-US" sz="2400" dirty="0">
                <a:solidFill>
                  <a:srgbClr val="000000"/>
                </a:solidFill>
                <a:latin typeface="Alexandria"/>
              </a:rPr>
              <a:t>Summary</a:t>
            </a:r>
            <a:endParaRPr lang="en-US" sz="2400" dirty="0">
              <a:solidFill>
                <a:srgbClr val="000000"/>
              </a:solidFill>
              <a:latin typeface="Alexandria"/>
              <a:cs typeface="Alexandria" charset="0"/>
            </a:endParaRPr>
          </a:p>
        </p:txBody>
      </p:sp>
    </p:spTree>
    <p:extLst>
      <p:ext uri="{BB962C8B-B14F-4D97-AF65-F5344CB8AC3E}">
        <p14:creationId xmlns:p14="http://schemas.microsoft.com/office/powerpoint/2010/main" val="2475345036"/>
      </p:ext>
    </p:extLst>
  </p:cSld>
  <p:clrMapOvr>
    <a:masterClrMapping/>
  </p:clrMapOvr>
  <mc:AlternateContent xmlns:mc="http://schemas.openxmlformats.org/markup-compatibility/2006" xmlns:p14="http://schemas.microsoft.com/office/powerpoint/2010/main">
    <mc:Choice Requires="p14">
      <p:transition spd="slow" p14:dur="2000" advTm="31718"/>
    </mc:Choice>
    <mc:Fallback xmlns="">
      <p:transition spd="slow" advTm="31718"/>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p:cNvSpPr txBox="1"/>
          <p:nvPr/>
        </p:nvSpPr>
        <p:spPr>
          <a:xfrm>
            <a:off x="942308" y="2364331"/>
            <a:ext cx="10256795" cy="3234860"/>
          </a:xfrm>
          <a:prstGeom prst="rect">
            <a:avLst/>
          </a:prstGeom>
          <a:noFill/>
        </p:spPr>
        <p:txBody>
          <a:bodyPr wrap="square" lIns="91440" tIns="45720" rIns="91440" bIns="45720" rtlCol="0" anchor="t">
            <a:spAutoFit/>
          </a:bodyPr>
          <a:lstStyle/>
          <a:p>
            <a:pPr marL="285750" indent="-285750" algn="just">
              <a:lnSpc>
                <a:spcPct val="150000"/>
              </a:lnSpc>
              <a:buFont typeface="Arial" panose="020B0604020202020204" pitchFamily="34" charset="0"/>
              <a:buChar char="•"/>
            </a:pPr>
            <a:r>
              <a:rPr lang="en-US" sz="2400" dirty="0">
                <a:solidFill>
                  <a:srgbClr val="000000"/>
                </a:solidFill>
                <a:latin typeface="Alexandria"/>
              </a:rPr>
              <a:t>Understanding the population health related concepts.</a:t>
            </a:r>
            <a:endParaRPr lang="en-US" sz="2400" dirty="0">
              <a:solidFill>
                <a:srgbClr val="000000"/>
              </a:solidFill>
              <a:latin typeface="Alexandria" charset="0"/>
            </a:endParaRPr>
          </a:p>
          <a:p>
            <a:pPr marL="285750" indent="-285750" algn="just">
              <a:lnSpc>
                <a:spcPct val="150000"/>
              </a:lnSpc>
              <a:buFont typeface="Arial" panose="020B0604020202020204" pitchFamily="34" charset="0"/>
              <a:buChar char="•"/>
            </a:pPr>
            <a:r>
              <a:rPr lang="en-US" sz="2400" dirty="0">
                <a:solidFill>
                  <a:srgbClr val="000000"/>
                </a:solidFill>
                <a:ea typeface="+mn-lt"/>
                <a:cs typeface="+mn-lt"/>
              </a:rPr>
              <a:t>Understanding </a:t>
            </a:r>
            <a:r>
              <a:rPr lang="en-US" sz="2400" dirty="0">
                <a:solidFill>
                  <a:srgbClr val="000000"/>
                </a:solidFill>
                <a:latin typeface="Alexandria"/>
              </a:rPr>
              <a:t>why do governments focus on population health?. </a:t>
            </a:r>
          </a:p>
          <a:p>
            <a:pPr marL="285750" indent="-285750" algn="just">
              <a:lnSpc>
                <a:spcPct val="150000"/>
              </a:lnSpc>
              <a:buFont typeface="Arial" panose="020B0604020202020204" pitchFamily="34" charset="0"/>
              <a:buChar char="•"/>
            </a:pPr>
            <a:r>
              <a:rPr lang="en-US" sz="2400" dirty="0">
                <a:solidFill>
                  <a:srgbClr val="000000"/>
                </a:solidFill>
                <a:ea typeface="+mn-lt"/>
                <a:cs typeface="+mn-lt"/>
              </a:rPr>
              <a:t>Understanding </a:t>
            </a:r>
            <a:r>
              <a:rPr lang="en-US" sz="2400" dirty="0">
                <a:solidFill>
                  <a:srgbClr val="000000"/>
                </a:solidFill>
                <a:latin typeface="Alexandria"/>
              </a:rPr>
              <a:t>the difference between the two terms: "Population Health" and "Public Health". </a:t>
            </a:r>
          </a:p>
          <a:p>
            <a:pPr marL="285750" indent="-285750" algn="just">
              <a:lnSpc>
                <a:spcPct val="150000"/>
              </a:lnSpc>
              <a:buFont typeface="Arial" panose="020B0604020202020204" pitchFamily="34" charset="0"/>
              <a:buChar char="•"/>
            </a:pPr>
            <a:r>
              <a:rPr lang="en-US" sz="2400" dirty="0">
                <a:solidFill>
                  <a:srgbClr val="000000"/>
                </a:solidFill>
                <a:ea typeface="+mn-lt"/>
                <a:cs typeface="+mn-lt"/>
              </a:rPr>
              <a:t>Understanding </a:t>
            </a:r>
            <a:r>
              <a:rPr lang="en-US" sz="2400" dirty="0">
                <a:solidFill>
                  <a:srgbClr val="000000"/>
                </a:solidFill>
                <a:latin typeface="Alexandria"/>
              </a:rPr>
              <a:t>the Structural and Social determinant of health. </a:t>
            </a:r>
            <a:endParaRPr lang="en-US" sz="2400" dirty="0">
              <a:solidFill>
                <a:srgbClr val="000000"/>
              </a:solidFill>
              <a:latin typeface="Alexandria" charset="0"/>
            </a:endParaRPr>
          </a:p>
          <a:p>
            <a:pPr marL="285750" indent="-285750" algn="just">
              <a:lnSpc>
                <a:spcPct val="150000"/>
              </a:lnSpc>
              <a:buFont typeface="Arial" panose="020B0604020202020204" pitchFamily="34" charset="0"/>
              <a:buChar char="•"/>
            </a:pPr>
            <a:endParaRPr lang="en-US" dirty="0">
              <a:solidFill>
                <a:srgbClr val="000000"/>
              </a:solidFill>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9" name="TextBox 8">
            <a:extLst>
              <a:ext uri="{FF2B5EF4-FFF2-40B4-BE49-F238E27FC236}">
                <a16:creationId xmlns:a16="http://schemas.microsoft.com/office/drawing/2014/main" id="{32DA2A44-13EE-162B-2A79-75935C652B49}"/>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Care System around the world</a:t>
            </a:r>
          </a:p>
        </p:txBody>
      </p:sp>
      <p:sp>
        <p:nvSpPr>
          <p:cNvPr id="10" name="TextBox 9">
            <a:extLst>
              <a:ext uri="{FF2B5EF4-FFF2-40B4-BE49-F238E27FC236}">
                <a16:creationId xmlns:a16="http://schemas.microsoft.com/office/drawing/2014/main" id="{BB7821F4-D2B1-ECEB-D5CC-11B85A406523}"/>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Learning Objectives </a:t>
            </a:r>
          </a:p>
        </p:txBody>
      </p:sp>
    </p:spTree>
    <p:extLst>
      <p:ext uri="{BB962C8B-B14F-4D97-AF65-F5344CB8AC3E}">
        <p14:creationId xmlns:p14="http://schemas.microsoft.com/office/powerpoint/2010/main" val="72229344"/>
      </p:ext>
    </p:extLst>
  </p:cSld>
  <p:clrMapOvr>
    <a:masterClrMapping/>
  </p:clrMapOvr>
  <mc:AlternateContent xmlns:mc="http://schemas.openxmlformats.org/markup-compatibility/2006" xmlns:p14="http://schemas.microsoft.com/office/powerpoint/2010/main">
    <mc:Choice Requires="p14">
      <p:transition p14:dur="10" advTm="32292"/>
    </mc:Choice>
    <mc:Fallback xmlns="">
      <p:transition advTm="32292"/>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idocean  01-03"/>
          <p:cNvPicPr>
            <a:picLocks noChangeAspect="1"/>
          </p:cNvPicPr>
          <p:nvPr/>
        </p:nvPicPr>
        <p:blipFill>
          <a:blip r:embed="rId2"/>
          <a:stretch>
            <a:fillRect/>
          </a:stretch>
        </p:blipFill>
        <p:spPr>
          <a:xfrm>
            <a:off x="9189085" y="1"/>
            <a:ext cx="3002915" cy="1944914"/>
          </a:xfrm>
          <a:prstGeom prst="rect">
            <a:avLst/>
          </a:prstGeom>
        </p:spPr>
      </p:pic>
      <p:sp>
        <p:nvSpPr>
          <p:cNvPr id="6" name="TextBox 5">
            <a:extLst>
              <a:ext uri="{FF2B5EF4-FFF2-40B4-BE49-F238E27FC236}">
                <a16:creationId xmlns:a16="http://schemas.microsoft.com/office/drawing/2014/main" id="{14616346-0FD7-1830-A939-9A13801EA275}"/>
              </a:ext>
            </a:extLst>
          </p:cNvPr>
          <p:cNvSpPr txBox="1"/>
          <p:nvPr/>
        </p:nvSpPr>
        <p:spPr>
          <a:xfrm>
            <a:off x="1712258" y="2551837"/>
            <a:ext cx="8767483" cy="1200329"/>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Part One:</a:t>
            </a:r>
          </a:p>
          <a:p>
            <a:pPr algn="ctr"/>
            <a:r>
              <a:rPr lang="en-US" sz="3600" b="1" dirty="0">
                <a:solidFill>
                  <a:srgbClr val="00B0F0"/>
                </a:solidFill>
                <a:latin typeface="Alexandria" charset="0"/>
                <a:cs typeface="Alexandria" charset="0"/>
              </a:rPr>
              <a:t> Introduction to Population Health</a:t>
            </a:r>
          </a:p>
        </p:txBody>
      </p:sp>
    </p:spTree>
    <p:extLst>
      <p:ext uri="{BB962C8B-B14F-4D97-AF65-F5344CB8AC3E}">
        <p14:creationId xmlns:p14="http://schemas.microsoft.com/office/powerpoint/2010/main" val="1534281376"/>
      </p:ext>
    </p:extLst>
  </p:cSld>
  <p:clrMapOvr>
    <a:masterClrMapping/>
  </p:clrMapOvr>
  <mc:AlternateContent xmlns:mc="http://schemas.openxmlformats.org/markup-compatibility/2006" xmlns:p14="http://schemas.microsoft.com/office/powerpoint/2010/main">
    <mc:Choice Requires="p14">
      <p:transition spd="slow" p14:dur="2000" advTm="7529"/>
    </mc:Choice>
    <mc:Fallback xmlns="">
      <p:transition spd="slow" advTm="7529"/>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9" name="TextBox 8">
            <a:extLst>
              <a:ext uri="{FF2B5EF4-FFF2-40B4-BE49-F238E27FC236}">
                <a16:creationId xmlns:a16="http://schemas.microsoft.com/office/drawing/2014/main" id="{32DA2A44-13EE-162B-2A79-75935C652B49}"/>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Care Science</a:t>
            </a:r>
          </a:p>
        </p:txBody>
      </p:sp>
      <p:sp>
        <p:nvSpPr>
          <p:cNvPr id="10" name="TextBox 9">
            <a:extLst>
              <a:ext uri="{FF2B5EF4-FFF2-40B4-BE49-F238E27FC236}">
                <a16:creationId xmlns:a16="http://schemas.microsoft.com/office/drawing/2014/main" id="{BB7821F4-D2B1-ECEB-D5CC-11B85A406523}"/>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Population Health: </a:t>
            </a:r>
            <a:r>
              <a:rPr lang="en-US" sz="2800" dirty="0">
                <a:latin typeface="Alexandria" charset="0"/>
                <a:cs typeface="Alexandria" charset="0"/>
              </a:rPr>
              <a:t>Introduction</a:t>
            </a:r>
          </a:p>
        </p:txBody>
      </p:sp>
      <p:pic>
        <p:nvPicPr>
          <p:cNvPr id="5124" name="Picture 4" descr="Illustration of diverse people">
            <a:extLst>
              <a:ext uri="{FF2B5EF4-FFF2-40B4-BE49-F238E27FC236}">
                <a16:creationId xmlns:a16="http://schemas.microsoft.com/office/drawing/2014/main" id="{F0A7EA08-140A-9DF8-A32F-BC59A054AA5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860" t="27266" r="5373" b="29680"/>
          <a:stretch/>
        </p:blipFill>
        <p:spPr bwMode="auto">
          <a:xfrm>
            <a:off x="2865069" y="2886313"/>
            <a:ext cx="6087650" cy="2952618"/>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03F6F747-7502-E84E-BE54-B2D28E774694}"/>
              </a:ext>
            </a:extLst>
          </p:cNvPr>
          <p:cNvSpPr txBox="1"/>
          <p:nvPr/>
        </p:nvSpPr>
        <p:spPr>
          <a:xfrm>
            <a:off x="2700256" y="2024294"/>
            <a:ext cx="6791488" cy="461665"/>
          </a:xfrm>
          <a:prstGeom prst="rect">
            <a:avLst/>
          </a:prstGeom>
          <a:noFill/>
        </p:spPr>
        <p:txBody>
          <a:bodyPr wrap="square" rtlCol="0">
            <a:spAutoFit/>
          </a:bodyPr>
          <a:lstStyle/>
          <a:p>
            <a:pPr algn="ctr"/>
            <a:r>
              <a:rPr lang="en-US" sz="2400" b="1" dirty="0">
                <a:solidFill>
                  <a:srgbClr val="C00000"/>
                </a:solidFill>
                <a:latin typeface="Alexandria" charset="0"/>
                <a:cs typeface="Alexandria" charset="0"/>
              </a:rPr>
              <a:t>What do we mean by Population Health?</a:t>
            </a:r>
          </a:p>
        </p:txBody>
      </p:sp>
    </p:spTree>
    <p:extLst>
      <p:ext uri="{BB962C8B-B14F-4D97-AF65-F5344CB8AC3E}">
        <p14:creationId xmlns:p14="http://schemas.microsoft.com/office/powerpoint/2010/main" val="4124071400"/>
      </p:ext>
    </p:extLst>
  </p:cSld>
  <p:clrMapOvr>
    <a:masterClrMapping/>
  </p:clrMapOvr>
  <mc:AlternateContent xmlns:mc="http://schemas.openxmlformats.org/markup-compatibility/2006" xmlns:p14="http://schemas.microsoft.com/office/powerpoint/2010/main">
    <mc:Choice Requires="p14">
      <p:transition p14:dur="10" advTm="169950"/>
    </mc:Choice>
    <mc:Fallback xmlns="">
      <p:transition advTm="16995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962F5B-FF23-0CB7-C6F4-632AB4A44A5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6DDE5ED-6AD9-8A02-2577-84A79188EFF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4C167622-E07C-2F55-C830-64621560D60E}"/>
              </a:ext>
            </a:extLst>
          </p:cNvPr>
          <p:cNvSpPr txBox="1"/>
          <p:nvPr/>
        </p:nvSpPr>
        <p:spPr>
          <a:xfrm>
            <a:off x="942308" y="2091458"/>
            <a:ext cx="10256795" cy="4065857"/>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b="1" dirty="0">
                <a:latin typeface="Alexandria" charset="0"/>
              </a:rPr>
              <a:t>Population health </a:t>
            </a:r>
            <a:r>
              <a:rPr lang="en-US" dirty="0">
                <a:latin typeface="Alexandria" charset="0"/>
              </a:rPr>
              <a:t>is a comprehensive approach that focuses on the </a:t>
            </a:r>
            <a:r>
              <a:rPr lang="en-US" b="1" dirty="0">
                <a:latin typeface="Alexandria" charset="0"/>
              </a:rPr>
              <a:t>health outcomes </a:t>
            </a:r>
            <a:r>
              <a:rPr lang="en-US" dirty="0">
                <a:latin typeface="Alexandria" charset="0"/>
              </a:rPr>
              <a:t>of a defined group of individuals, considering the distribution of these outcomes within the group. </a:t>
            </a:r>
          </a:p>
          <a:p>
            <a:pPr marL="285750" indent="-285750" algn="just">
              <a:lnSpc>
                <a:spcPct val="150000"/>
              </a:lnSpc>
              <a:buFont typeface="Arial" panose="020B0604020202020204" pitchFamily="34" charset="0"/>
              <a:buChar char="•"/>
            </a:pPr>
            <a:endParaRPr lang="en-US" sz="800" dirty="0">
              <a:latin typeface="Alexandria" charset="0"/>
            </a:endParaRPr>
          </a:p>
          <a:p>
            <a:pPr marL="285750" indent="-285750" algn="just">
              <a:lnSpc>
                <a:spcPct val="150000"/>
              </a:lnSpc>
              <a:buFont typeface="Arial" panose="020B0604020202020204" pitchFamily="34" charset="0"/>
              <a:buChar char="•"/>
            </a:pPr>
            <a:r>
              <a:rPr lang="en-US" dirty="0">
                <a:latin typeface="Alexandria" charset="0"/>
              </a:rPr>
              <a:t>It encompasses a </a:t>
            </a:r>
            <a:r>
              <a:rPr lang="en-US" b="1" dirty="0">
                <a:latin typeface="Alexandria" charset="0"/>
              </a:rPr>
              <a:t>broad range </a:t>
            </a:r>
            <a:r>
              <a:rPr lang="en-US" dirty="0">
                <a:latin typeface="Alexandria" charset="0"/>
              </a:rPr>
              <a:t>of factors that influence health, including social, economic, environmental, and behavioral determinants. </a:t>
            </a:r>
          </a:p>
          <a:p>
            <a:pPr marL="285750" indent="-285750" algn="just">
              <a:lnSpc>
                <a:spcPct val="150000"/>
              </a:lnSpc>
              <a:buFont typeface="Arial" panose="020B0604020202020204" pitchFamily="34" charset="0"/>
              <a:buChar char="•"/>
            </a:pPr>
            <a:endParaRPr lang="en-US" sz="800" dirty="0">
              <a:latin typeface="Alexandria" charset="0"/>
            </a:endParaRPr>
          </a:p>
          <a:p>
            <a:pPr marL="285750" indent="-285750" algn="just">
              <a:lnSpc>
                <a:spcPct val="150000"/>
              </a:lnSpc>
              <a:buFont typeface="Arial" panose="020B0604020202020204" pitchFamily="34" charset="0"/>
              <a:buChar char="•"/>
            </a:pPr>
            <a:r>
              <a:rPr lang="en-US" dirty="0">
                <a:latin typeface="Alexandria" charset="0"/>
              </a:rPr>
              <a:t>This concept aims not only to eliminate diseases and injuries but also to </a:t>
            </a:r>
            <a:r>
              <a:rPr lang="en-US" b="1" dirty="0">
                <a:latin typeface="Alexandria" charset="0"/>
              </a:rPr>
              <a:t>address the underlying factors </a:t>
            </a:r>
            <a:r>
              <a:rPr lang="en-US" dirty="0">
                <a:latin typeface="Alexandria" charset="0"/>
              </a:rPr>
              <a:t>that contribute to health disparities and overall well-being.</a:t>
            </a:r>
          </a:p>
          <a:p>
            <a:pPr algn="just">
              <a:lnSpc>
                <a:spcPct val="150000"/>
              </a:lnSpc>
            </a:pPr>
            <a:endParaRPr lang="en-US" sz="800" dirty="0">
              <a:latin typeface="Alexandria" charset="0"/>
            </a:endParaRPr>
          </a:p>
          <a:p>
            <a:pPr marL="285750" indent="-285750" algn="just">
              <a:lnSpc>
                <a:spcPct val="150000"/>
              </a:lnSpc>
              <a:buFont typeface="Arial" panose="020B0604020202020204" pitchFamily="34" charset="0"/>
              <a:buChar char="•"/>
            </a:pPr>
            <a:r>
              <a:rPr lang="en-US" b="1" i="0" u="none" strike="noStrike" dirty="0">
                <a:effectLst/>
                <a:latin typeface="__fkGroteskNeue_598ab8"/>
              </a:rPr>
              <a:t>Population health </a:t>
            </a:r>
            <a:r>
              <a:rPr lang="en-US" b="0" i="0" u="none" strike="noStrike" dirty="0">
                <a:effectLst/>
                <a:latin typeface="__fkGroteskNeue_598ab8"/>
              </a:rPr>
              <a:t>and </a:t>
            </a:r>
            <a:r>
              <a:rPr lang="en-US" b="1" i="0" u="none" strike="noStrike" dirty="0">
                <a:effectLst/>
                <a:latin typeface="__fkGroteskNeue_598ab8"/>
              </a:rPr>
              <a:t>public health </a:t>
            </a:r>
            <a:r>
              <a:rPr lang="en-US" b="0" i="0" u="none" strike="noStrike" dirty="0">
                <a:effectLst/>
                <a:latin typeface="__fkGroteskNeue_598ab8"/>
              </a:rPr>
              <a:t>are closely related fields in healthcare, but they differ in focus, scope, and objectives.</a:t>
            </a:r>
            <a:endParaRPr lang="en-US" dirty="0">
              <a:latin typeface="Alexandria" charset="0"/>
            </a:endParaRPr>
          </a:p>
        </p:txBody>
      </p:sp>
      <p:pic>
        <p:nvPicPr>
          <p:cNvPr id="7" name="Graphic 21">
            <a:extLst>
              <a:ext uri="{FF2B5EF4-FFF2-40B4-BE49-F238E27FC236}">
                <a16:creationId xmlns:a16="http://schemas.microsoft.com/office/drawing/2014/main" id="{E1A940EA-5CE6-4CBB-976A-05A460A7FA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98576E50-64BC-4991-EAA7-FFF58920CA7E}"/>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557A104E-E164-D34F-5F43-EEE4A8BB9AD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A59D892-8D1C-2DFB-882B-0F50D6D5AA87}"/>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5672C28B-828E-3055-A55F-A3EF40F7257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9" name="TextBox 8">
            <a:extLst>
              <a:ext uri="{FF2B5EF4-FFF2-40B4-BE49-F238E27FC236}">
                <a16:creationId xmlns:a16="http://schemas.microsoft.com/office/drawing/2014/main" id="{43991785-3D91-FC41-3A3F-F50871C4DB6A}"/>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Care Science</a:t>
            </a:r>
          </a:p>
        </p:txBody>
      </p:sp>
      <p:sp>
        <p:nvSpPr>
          <p:cNvPr id="10" name="TextBox 9">
            <a:extLst>
              <a:ext uri="{FF2B5EF4-FFF2-40B4-BE49-F238E27FC236}">
                <a16:creationId xmlns:a16="http://schemas.microsoft.com/office/drawing/2014/main" id="{B180F165-ED75-962D-68DB-AB48066ADA75}"/>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Population Health: </a:t>
            </a:r>
            <a:r>
              <a:rPr lang="en-US" sz="2800" dirty="0">
                <a:latin typeface="Alexandria" charset="0"/>
                <a:cs typeface="Alexandria" charset="0"/>
              </a:rPr>
              <a:t>Introduction</a:t>
            </a:r>
          </a:p>
        </p:txBody>
      </p:sp>
    </p:spTree>
    <p:extLst>
      <p:ext uri="{BB962C8B-B14F-4D97-AF65-F5344CB8AC3E}">
        <p14:creationId xmlns:p14="http://schemas.microsoft.com/office/powerpoint/2010/main" val="2427623114"/>
      </p:ext>
    </p:extLst>
  </p:cSld>
  <p:clrMapOvr>
    <a:masterClrMapping/>
  </p:clrMapOvr>
  <mc:AlternateContent xmlns:mc="http://schemas.openxmlformats.org/markup-compatibility/2006" xmlns:p14="http://schemas.microsoft.com/office/powerpoint/2010/main">
    <mc:Choice Requires="p14">
      <p:transition p14:dur="10" advTm="224767"/>
    </mc:Choice>
    <mc:Fallback xmlns="">
      <p:transition advTm="224767"/>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A3BEB4-AD00-C3E1-A02F-ABC01ABA939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A77A6ED-E1C8-EF7E-9BF5-5122C131339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19E9B89B-6A57-3288-A1A0-B88A4D42BAC7}"/>
              </a:ext>
            </a:extLst>
          </p:cNvPr>
          <p:cNvSpPr txBox="1"/>
          <p:nvPr/>
        </p:nvSpPr>
        <p:spPr>
          <a:xfrm>
            <a:off x="942308" y="2244602"/>
            <a:ext cx="10256795" cy="3419526"/>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dirty="0">
                <a:latin typeface="Alexandria" charset="0"/>
              </a:rPr>
              <a:t>The </a:t>
            </a:r>
            <a:r>
              <a:rPr lang="en-US" b="1" dirty="0">
                <a:latin typeface="Alexandria" charset="0"/>
              </a:rPr>
              <a:t>changing landscape </a:t>
            </a:r>
            <a:r>
              <a:rPr lang="en-US" dirty="0">
                <a:latin typeface="Alexandria" charset="0"/>
              </a:rPr>
              <a:t>of health and health care has fueled a shift in </a:t>
            </a:r>
            <a:r>
              <a:rPr lang="en-US" b="1" dirty="0">
                <a:latin typeface="Alexandria" charset="0"/>
              </a:rPr>
              <a:t>focus from individual care alone </a:t>
            </a:r>
            <a:r>
              <a:rPr lang="en-US" dirty="0">
                <a:latin typeface="Alexandria" charset="0"/>
              </a:rPr>
              <a:t>toward individual and population health management.</a:t>
            </a:r>
          </a:p>
          <a:p>
            <a:pPr algn="just">
              <a:lnSpc>
                <a:spcPct val="150000"/>
              </a:lnSpc>
            </a:pPr>
            <a:endParaRPr lang="en-US" sz="1000" dirty="0">
              <a:latin typeface="Alexandria" charset="0"/>
            </a:endParaRPr>
          </a:p>
          <a:p>
            <a:pPr marL="285750" indent="-285750" algn="just">
              <a:lnSpc>
                <a:spcPct val="150000"/>
              </a:lnSpc>
              <a:buFont typeface="Arial" panose="020B0604020202020204" pitchFamily="34" charset="0"/>
              <a:buChar char="•"/>
            </a:pPr>
            <a:r>
              <a:rPr lang="en-US" dirty="0">
                <a:latin typeface="Alexandria" charset="0"/>
              </a:rPr>
              <a:t>This shift is driven by many factors, including </a:t>
            </a:r>
            <a:r>
              <a:rPr lang="en-US" b="1" dirty="0">
                <a:latin typeface="Alexandria" charset="0"/>
              </a:rPr>
              <a:t>greater attention to quality of patient care, patient safety, and the rapidly increasing cost of health care</a:t>
            </a:r>
            <a:r>
              <a:rPr lang="en-US" dirty="0">
                <a:latin typeface="Alexandria" charset="0"/>
              </a:rPr>
              <a:t>.</a:t>
            </a:r>
          </a:p>
          <a:p>
            <a:pPr algn="just">
              <a:lnSpc>
                <a:spcPct val="150000"/>
              </a:lnSpc>
            </a:pPr>
            <a:endParaRPr lang="en-US" sz="1000" dirty="0">
              <a:latin typeface="Alexandria" charset="0"/>
            </a:endParaRPr>
          </a:p>
          <a:p>
            <a:pPr marL="285750" indent="-285750" algn="just">
              <a:lnSpc>
                <a:spcPct val="150000"/>
              </a:lnSpc>
              <a:buFont typeface="Arial" panose="020B0604020202020204" pitchFamily="34" charset="0"/>
              <a:buChar char="•"/>
            </a:pPr>
            <a:r>
              <a:rPr lang="en-US" dirty="0">
                <a:latin typeface="Alexandria" charset="0"/>
              </a:rPr>
              <a:t>Finally, there is growing recognition of the acute need to </a:t>
            </a:r>
            <a:r>
              <a:rPr lang="en-US" b="1" dirty="0">
                <a:latin typeface="Alexandria" charset="0"/>
              </a:rPr>
              <a:t>address the determinants of population health</a:t>
            </a:r>
            <a:r>
              <a:rPr lang="en-US" dirty="0">
                <a:latin typeface="Alexandria" charset="0"/>
              </a:rPr>
              <a:t>, particularly the social determinants of health, which fall outside the usual purview of the healthcare arena. </a:t>
            </a:r>
          </a:p>
        </p:txBody>
      </p:sp>
      <p:pic>
        <p:nvPicPr>
          <p:cNvPr id="7" name="Graphic 21">
            <a:extLst>
              <a:ext uri="{FF2B5EF4-FFF2-40B4-BE49-F238E27FC236}">
                <a16:creationId xmlns:a16="http://schemas.microsoft.com/office/drawing/2014/main" id="{B14DCE91-FEB5-2F43-E3C7-C06289450E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21FA5A6F-6E33-7C7C-382B-DE4070374713}"/>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30751C4C-ECD9-E9B0-A616-5C9FBCCF4E5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D7E6683C-CC58-B82C-E732-A41B91DB68DC}"/>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AFFE0851-4EFA-FE1E-10D1-96DD13FB9D1E}"/>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9" name="TextBox 8">
            <a:extLst>
              <a:ext uri="{FF2B5EF4-FFF2-40B4-BE49-F238E27FC236}">
                <a16:creationId xmlns:a16="http://schemas.microsoft.com/office/drawing/2014/main" id="{EA180FB1-39CC-2E4A-661A-7B58F37ADC6A}"/>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Care Science</a:t>
            </a:r>
          </a:p>
        </p:txBody>
      </p:sp>
      <p:sp>
        <p:nvSpPr>
          <p:cNvPr id="10" name="TextBox 9">
            <a:extLst>
              <a:ext uri="{FF2B5EF4-FFF2-40B4-BE49-F238E27FC236}">
                <a16:creationId xmlns:a16="http://schemas.microsoft.com/office/drawing/2014/main" id="{06C767B2-E4A1-BE6C-2502-DC43CE823294}"/>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Population Health: </a:t>
            </a:r>
            <a:r>
              <a:rPr lang="en-US" sz="2800" dirty="0">
                <a:latin typeface="Alexandria" charset="0"/>
                <a:cs typeface="Alexandria" charset="0"/>
              </a:rPr>
              <a:t>Introduction</a:t>
            </a:r>
          </a:p>
        </p:txBody>
      </p:sp>
    </p:spTree>
    <p:extLst>
      <p:ext uri="{BB962C8B-B14F-4D97-AF65-F5344CB8AC3E}">
        <p14:creationId xmlns:p14="http://schemas.microsoft.com/office/powerpoint/2010/main" val="3503949650"/>
      </p:ext>
    </p:extLst>
  </p:cSld>
  <p:clrMapOvr>
    <a:masterClrMapping/>
  </p:clrMapOvr>
  <mc:AlternateContent xmlns:mc="http://schemas.openxmlformats.org/markup-compatibility/2006" xmlns:p14="http://schemas.microsoft.com/office/powerpoint/2010/main">
    <mc:Choice Requires="p14">
      <p:transition p14:dur="10" advTm="194159"/>
    </mc:Choice>
    <mc:Fallback xmlns="">
      <p:transition advTm="194159"/>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10" name="TextBox 9">
            <a:extLst>
              <a:ext uri="{FF2B5EF4-FFF2-40B4-BE49-F238E27FC236}">
                <a16:creationId xmlns:a16="http://schemas.microsoft.com/office/drawing/2014/main" id="{BB7821F4-D2B1-ECEB-D5CC-11B85A406523}"/>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Alexandria" charset="0"/>
                <a:cs typeface="Alexandria" charset="0"/>
              </a:rPr>
              <a:t>Population Health: </a:t>
            </a:r>
            <a:r>
              <a:rPr lang="en-US" sz="2800" dirty="0">
                <a:latin typeface="Alexandria" charset="0"/>
                <a:cs typeface="Alexandria" charset="0"/>
              </a:rPr>
              <a:t>Importance</a:t>
            </a:r>
          </a:p>
        </p:txBody>
      </p:sp>
      <p:sp>
        <p:nvSpPr>
          <p:cNvPr id="3" name="TextBox 2">
            <a:extLst>
              <a:ext uri="{FF2B5EF4-FFF2-40B4-BE49-F238E27FC236}">
                <a16:creationId xmlns:a16="http://schemas.microsoft.com/office/drawing/2014/main" id="{93495A1D-4280-463A-6C12-E845E628B73D}"/>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Care Science</a:t>
            </a:r>
          </a:p>
        </p:txBody>
      </p:sp>
      <p:sp>
        <p:nvSpPr>
          <p:cNvPr id="8" name="TextBox 7">
            <a:extLst>
              <a:ext uri="{FF2B5EF4-FFF2-40B4-BE49-F238E27FC236}">
                <a16:creationId xmlns:a16="http://schemas.microsoft.com/office/drawing/2014/main" id="{15763F3C-3B74-4925-774E-8405E1F7DBE7}"/>
              </a:ext>
            </a:extLst>
          </p:cNvPr>
          <p:cNvSpPr txBox="1"/>
          <p:nvPr/>
        </p:nvSpPr>
        <p:spPr>
          <a:xfrm>
            <a:off x="833102" y="3639868"/>
            <a:ext cx="6791488" cy="461665"/>
          </a:xfrm>
          <a:prstGeom prst="rect">
            <a:avLst/>
          </a:prstGeom>
          <a:noFill/>
        </p:spPr>
        <p:txBody>
          <a:bodyPr wrap="square" rtlCol="0">
            <a:spAutoFit/>
          </a:bodyPr>
          <a:lstStyle/>
          <a:p>
            <a:pPr algn="ctr"/>
            <a:r>
              <a:rPr lang="en-US" sz="2400" b="1" dirty="0">
                <a:solidFill>
                  <a:srgbClr val="C00000"/>
                </a:solidFill>
                <a:latin typeface="Alexandria" charset="0"/>
                <a:cs typeface="Alexandria" charset="0"/>
              </a:rPr>
              <a:t>Why is Population Health important?</a:t>
            </a:r>
          </a:p>
        </p:txBody>
      </p:sp>
      <p:pic>
        <p:nvPicPr>
          <p:cNvPr id="9218" name="Picture 2" descr="Modern question mark template for idea or message vector on a isolated white background 11">
            <a:extLst>
              <a:ext uri="{FF2B5EF4-FFF2-40B4-BE49-F238E27FC236}">
                <a16:creationId xmlns:a16="http://schemas.microsoft.com/office/drawing/2014/main" id="{78EAE5D3-78AE-E6C5-A24F-D87C0EDE263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0000" t="7153" r="9033" b="7153"/>
          <a:stretch/>
        </p:blipFill>
        <p:spPr bwMode="auto">
          <a:xfrm>
            <a:off x="7840411" y="2572097"/>
            <a:ext cx="2890155" cy="30588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9777752"/>
      </p:ext>
    </p:extLst>
  </p:cSld>
  <p:clrMapOvr>
    <a:masterClrMapping/>
  </p:clrMapOvr>
  <mc:AlternateContent xmlns:mc="http://schemas.openxmlformats.org/markup-compatibility/2006" xmlns:p14="http://schemas.microsoft.com/office/powerpoint/2010/main">
    <mc:Choice Requires="p14">
      <p:transition p14:dur="10" advTm="15220"/>
    </mc:Choice>
    <mc:Fallback xmlns="">
      <p:transition advTm="1522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08AC57-8348-7258-E0F7-01026B2C1E5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32A7651-F688-D61A-6D94-13B80B277BE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3D40B8CD-D49E-5924-5239-1A3FE2E58B0C}"/>
              </a:ext>
            </a:extLst>
          </p:cNvPr>
          <p:cNvSpPr txBox="1"/>
          <p:nvPr/>
        </p:nvSpPr>
        <p:spPr>
          <a:xfrm>
            <a:off x="942308" y="2184222"/>
            <a:ext cx="10256795" cy="3373359"/>
          </a:xfrm>
          <a:prstGeom prst="rect">
            <a:avLst/>
          </a:prstGeom>
          <a:noFill/>
        </p:spPr>
        <p:txBody>
          <a:bodyPr wrap="square" rtlCol="0">
            <a:spAutoFit/>
          </a:bodyPr>
          <a:lstStyle/>
          <a:p>
            <a:pPr algn="just">
              <a:lnSpc>
                <a:spcPct val="150000"/>
              </a:lnSpc>
            </a:pPr>
            <a:r>
              <a:rPr lang="en-US" b="1" dirty="0">
                <a:solidFill>
                  <a:srgbClr val="C00000"/>
                </a:solidFill>
                <a:latin typeface="Alexandria" charset="0"/>
              </a:rPr>
              <a:t>1. Improving Health Outcomes</a:t>
            </a:r>
          </a:p>
          <a:p>
            <a:pPr marL="285750" indent="-285750" algn="just">
              <a:lnSpc>
                <a:spcPct val="150000"/>
              </a:lnSpc>
              <a:buFont typeface="Arial" panose="020B0604020202020204" pitchFamily="34" charset="0"/>
              <a:buChar char="•"/>
            </a:pPr>
            <a:r>
              <a:rPr lang="en-US" dirty="0">
                <a:latin typeface="Alexandria" charset="0"/>
              </a:rPr>
              <a:t>Population health focuses on understanding and improving the health outcomes of specific groups by analyzing the distribution of these outcomes and the factors influencing them. </a:t>
            </a:r>
          </a:p>
          <a:p>
            <a:pPr algn="just">
              <a:lnSpc>
                <a:spcPct val="150000"/>
              </a:lnSpc>
            </a:pPr>
            <a:endParaRPr lang="en-US" dirty="0">
              <a:latin typeface="Alexandria" charset="0"/>
            </a:endParaRPr>
          </a:p>
          <a:p>
            <a:pPr marL="285750" indent="-285750" algn="just">
              <a:lnSpc>
                <a:spcPct val="150000"/>
              </a:lnSpc>
              <a:buFont typeface="Arial" panose="020B0604020202020204" pitchFamily="34" charset="0"/>
              <a:buChar char="•"/>
            </a:pPr>
            <a:r>
              <a:rPr lang="en-US" dirty="0">
                <a:latin typeface="Alexandria" charset="0"/>
              </a:rPr>
              <a:t>By addressing social determinants such as education, income, and access to healthcare, population health initiatives aim to enhance overall community health and reduce inequalities in health status. </a:t>
            </a:r>
          </a:p>
          <a:p>
            <a:pPr marL="285750" indent="-285750" algn="just">
              <a:lnSpc>
                <a:spcPct val="150000"/>
              </a:lnSpc>
              <a:buFont typeface="Arial" panose="020B0604020202020204" pitchFamily="34" charset="0"/>
              <a:buChar char="•"/>
            </a:pPr>
            <a:endParaRPr lang="en-US" dirty="0">
              <a:latin typeface="Alexandria" charset="0"/>
            </a:endParaRPr>
          </a:p>
          <a:p>
            <a:pPr marL="285750" indent="-285750" algn="just">
              <a:lnSpc>
                <a:spcPct val="150000"/>
              </a:lnSpc>
              <a:buFont typeface="Arial" panose="020B0604020202020204" pitchFamily="34" charset="0"/>
              <a:buChar char="•"/>
            </a:pPr>
            <a:endParaRPr lang="en-US" dirty="0">
              <a:latin typeface="Alexandria" charset="0"/>
            </a:endParaRPr>
          </a:p>
        </p:txBody>
      </p:sp>
      <p:pic>
        <p:nvPicPr>
          <p:cNvPr id="7" name="Graphic 21">
            <a:extLst>
              <a:ext uri="{FF2B5EF4-FFF2-40B4-BE49-F238E27FC236}">
                <a16:creationId xmlns:a16="http://schemas.microsoft.com/office/drawing/2014/main" id="{0CBADA6B-1AF1-63F1-D3CF-4216ED7176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0F38D3F5-4A24-1D70-6D1A-C25B39B14BCD}"/>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83260EB7-F9E4-D86B-3DB1-3C979FD3563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D4246B7-11D6-706A-81FB-1DF688938FEA}"/>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DBCE1D70-3176-78EB-E90F-919EB39936DE}"/>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10" name="TextBox 9">
            <a:extLst>
              <a:ext uri="{FF2B5EF4-FFF2-40B4-BE49-F238E27FC236}">
                <a16:creationId xmlns:a16="http://schemas.microsoft.com/office/drawing/2014/main" id="{4BFE0EAE-052A-0286-AD3F-95C0A11F006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Alexandria" charset="0"/>
                <a:cs typeface="Alexandria" charset="0"/>
              </a:rPr>
              <a:t>Population Health: </a:t>
            </a:r>
            <a:r>
              <a:rPr lang="en-US" sz="2800" dirty="0">
                <a:latin typeface="Alexandria" charset="0"/>
                <a:cs typeface="Alexandria" charset="0"/>
              </a:rPr>
              <a:t>Importance</a:t>
            </a:r>
          </a:p>
        </p:txBody>
      </p:sp>
      <p:sp>
        <p:nvSpPr>
          <p:cNvPr id="3" name="TextBox 2">
            <a:extLst>
              <a:ext uri="{FF2B5EF4-FFF2-40B4-BE49-F238E27FC236}">
                <a16:creationId xmlns:a16="http://schemas.microsoft.com/office/drawing/2014/main" id="{85F2B0B1-D220-0643-527B-3D0659DC0420}"/>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Care Science</a:t>
            </a:r>
          </a:p>
        </p:txBody>
      </p:sp>
    </p:spTree>
    <p:extLst>
      <p:ext uri="{BB962C8B-B14F-4D97-AF65-F5344CB8AC3E}">
        <p14:creationId xmlns:p14="http://schemas.microsoft.com/office/powerpoint/2010/main" val="2799394924"/>
      </p:ext>
    </p:extLst>
  </p:cSld>
  <p:clrMapOvr>
    <a:masterClrMapping/>
  </p:clrMapOvr>
  <mc:AlternateContent xmlns:mc="http://schemas.openxmlformats.org/markup-compatibility/2006" xmlns:p14="http://schemas.microsoft.com/office/powerpoint/2010/main">
    <mc:Choice Requires="p14">
      <p:transition p14:dur="10" advTm="161327"/>
    </mc:Choice>
    <mc:Fallback xmlns="">
      <p:transition advTm="161327"/>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C4ED4A-ABDE-AE1F-7A49-6F741508AC4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6E19003-2364-E684-2745-6510EE1B2E1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F6A529BF-C0A0-CBBE-A53E-795564C89C1E}"/>
              </a:ext>
            </a:extLst>
          </p:cNvPr>
          <p:cNvSpPr txBox="1"/>
          <p:nvPr/>
        </p:nvSpPr>
        <p:spPr>
          <a:xfrm>
            <a:off x="942308" y="2184222"/>
            <a:ext cx="10256795" cy="2542363"/>
          </a:xfrm>
          <a:prstGeom prst="rect">
            <a:avLst/>
          </a:prstGeom>
          <a:noFill/>
        </p:spPr>
        <p:txBody>
          <a:bodyPr wrap="square" rtlCol="0">
            <a:spAutoFit/>
          </a:bodyPr>
          <a:lstStyle/>
          <a:p>
            <a:pPr algn="just">
              <a:lnSpc>
                <a:spcPct val="150000"/>
              </a:lnSpc>
            </a:pPr>
            <a:r>
              <a:rPr lang="en-US" b="1" dirty="0">
                <a:solidFill>
                  <a:srgbClr val="C00000"/>
                </a:solidFill>
                <a:latin typeface="Alexandria" charset="0"/>
              </a:rPr>
              <a:t>2. Economic Benefits</a:t>
            </a:r>
          </a:p>
          <a:p>
            <a:pPr marL="285750" indent="-285750" algn="just">
              <a:lnSpc>
                <a:spcPct val="150000"/>
              </a:lnSpc>
              <a:buFont typeface="Arial" panose="020B0604020202020204" pitchFamily="34" charset="0"/>
              <a:buChar char="•"/>
            </a:pPr>
            <a:r>
              <a:rPr lang="en-US" b="0" i="0" u="none" strike="noStrike" dirty="0">
                <a:effectLst/>
                <a:latin typeface="__fkGroteskNeue_598ab8"/>
              </a:rPr>
              <a:t>Good population health is essential for sustainable economic growth. Healthy populations contribute to increased productivity, reduced healthcare costs, and a lower burden on healthcare systems. </a:t>
            </a:r>
          </a:p>
          <a:p>
            <a:pPr marL="285750" indent="-285750" algn="just">
              <a:lnSpc>
                <a:spcPct val="150000"/>
              </a:lnSpc>
              <a:buFont typeface="Arial" panose="020B0604020202020204" pitchFamily="34" charset="0"/>
              <a:buChar char="•"/>
            </a:pPr>
            <a:endParaRPr lang="en-US" b="0" i="0" u="none" strike="noStrike" dirty="0">
              <a:effectLst/>
              <a:latin typeface="__fkGroteskNeue_598ab8"/>
            </a:endParaRPr>
          </a:p>
          <a:p>
            <a:pPr marL="285750" indent="-285750" algn="just">
              <a:lnSpc>
                <a:spcPct val="150000"/>
              </a:lnSpc>
              <a:buFont typeface="Arial" panose="020B0604020202020204" pitchFamily="34" charset="0"/>
              <a:buChar char="•"/>
            </a:pPr>
            <a:r>
              <a:rPr lang="en-US" b="0" i="0" u="none" strike="noStrike" dirty="0">
                <a:effectLst/>
                <a:latin typeface="__fkGroteskNeue_598ab8"/>
              </a:rPr>
              <a:t>Conversely, poor population health can lead to significant economic drawbacks, including increased healthcare expenditures and decreased workforce participation due to illness. </a:t>
            </a:r>
            <a:endParaRPr lang="en-US" dirty="0">
              <a:latin typeface="Alexandria" charset="0"/>
            </a:endParaRPr>
          </a:p>
        </p:txBody>
      </p:sp>
      <p:pic>
        <p:nvPicPr>
          <p:cNvPr id="7" name="Graphic 21">
            <a:extLst>
              <a:ext uri="{FF2B5EF4-FFF2-40B4-BE49-F238E27FC236}">
                <a16:creationId xmlns:a16="http://schemas.microsoft.com/office/drawing/2014/main" id="{62990DD2-A788-685B-798A-76C3E05C19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447B5C23-1215-9314-B647-03C18CC09C11}"/>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C99BA4EE-1C52-781B-D937-55E305871D1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7C749D1A-DE7A-2BF2-8B49-BDED05019ADE}"/>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1041F280-CF9F-9506-DFFA-0BE9286E2DD7}"/>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10" name="TextBox 9">
            <a:extLst>
              <a:ext uri="{FF2B5EF4-FFF2-40B4-BE49-F238E27FC236}">
                <a16:creationId xmlns:a16="http://schemas.microsoft.com/office/drawing/2014/main" id="{817B9BB6-D5A5-C25A-CC6D-33BED062D496}"/>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Alexandria" charset="0"/>
                <a:cs typeface="Alexandria" charset="0"/>
              </a:rPr>
              <a:t>Population Health: </a:t>
            </a:r>
            <a:r>
              <a:rPr lang="en-US" sz="2800" dirty="0">
                <a:latin typeface="Alexandria" charset="0"/>
                <a:cs typeface="Alexandria" charset="0"/>
              </a:rPr>
              <a:t>Importance</a:t>
            </a:r>
          </a:p>
        </p:txBody>
      </p:sp>
      <p:sp>
        <p:nvSpPr>
          <p:cNvPr id="3" name="TextBox 2">
            <a:extLst>
              <a:ext uri="{FF2B5EF4-FFF2-40B4-BE49-F238E27FC236}">
                <a16:creationId xmlns:a16="http://schemas.microsoft.com/office/drawing/2014/main" id="{28BDFB55-62BD-D26E-8FB4-2E9B88AA5C87}"/>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Care Science</a:t>
            </a:r>
          </a:p>
        </p:txBody>
      </p:sp>
    </p:spTree>
    <p:extLst>
      <p:ext uri="{BB962C8B-B14F-4D97-AF65-F5344CB8AC3E}">
        <p14:creationId xmlns:p14="http://schemas.microsoft.com/office/powerpoint/2010/main" val="2159431549"/>
      </p:ext>
    </p:extLst>
  </p:cSld>
  <p:clrMapOvr>
    <a:masterClrMapping/>
  </p:clrMapOvr>
  <mc:AlternateContent xmlns:mc="http://schemas.openxmlformats.org/markup-compatibility/2006" xmlns:p14="http://schemas.microsoft.com/office/powerpoint/2010/main">
    <mc:Choice Requires="p14">
      <p:transition p14:dur="10" advTm="107412"/>
    </mc:Choice>
    <mc:Fallback xmlns="">
      <p:transition advTm="107412"/>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DD08B9-104E-CA3D-82B4-7AA4FF41DC4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FFC08BB-BA8A-4B6B-8EA8-A6CCED5D847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79778265-23AB-E41F-051A-6342C22BA8F7}"/>
              </a:ext>
            </a:extLst>
          </p:cNvPr>
          <p:cNvSpPr txBox="1"/>
          <p:nvPr/>
        </p:nvSpPr>
        <p:spPr>
          <a:xfrm>
            <a:off x="942308" y="2184222"/>
            <a:ext cx="10256795" cy="2542363"/>
          </a:xfrm>
          <a:prstGeom prst="rect">
            <a:avLst/>
          </a:prstGeom>
          <a:noFill/>
        </p:spPr>
        <p:txBody>
          <a:bodyPr wrap="square" rtlCol="0">
            <a:spAutoFit/>
          </a:bodyPr>
          <a:lstStyle/>
          <a:p>
            <a:pPr algn="just">
              <a:lnSpc>
                <a:spcPct val="150000"/>
              </a:lnSpc>
            </a:pPr>
            <a:r>
              <a:rPr lang="en-US" b="1" dirty="0">
                <a:solidFill>
                  <a:srgbClr val="C00000"/>
                </a:solidFill>
                <a:latin typeface="Alexandria" charset="0"/>
              </a:rPr>
              <a:t>3. Data-Driven Decision Making</a:t>
            </a:r>
          </a:p>
          <a:p>
            <a:pPr marL="285750" indent="-285750" algn="just">
              <a:lnSpc>
                <a:spcPct val="150000"/>
              </a:lnSpc>
              <a:buFont typeface="Arial" panose="020B0604020202020204" pitchFamily="34" charset="0"/>
              <a:buChar char="•"/>
            </a:pPr>
            <a:r>
              <a:rPr lang="en-US" b="0" i="0" u="none" strike="noStrike" dirty="0">
                <a:effectLst/>
                <a:latin typeface="__fkGroteskNeue_598ab8"/>
              </a:rPr>
              <a:t>Population health relies heavily on data analytics to identify health trends, disparities, and the effectiveness of interventions. </a:t>
            </a:r>
          </a:p>
          <a:p>
            <a:pPr marL="285750" indent="-285750" algn="just">
              <a:lnSpc>
                <a:spcPct val="150000"/>
              </a:lnSpc>
              <a:buFont typeface="Arial" panose="020B0604020202020204" pitchFamily="34" charset="0"/>
              <a:buChar char="•"/>
            </a:pPr>
            <a:endParaRPr lang="en-US" b="0" i="0" u="none" strike="noStrike" dirty="0">
              <a:effectLst/>
              <a:latin typeface="__fkGroteskNeue_598ab8"/>
            </a:endParaRPr>
          </a:p>
          <a:p>
            <a:pPr marL="285750" indent="-285750" algn="just">
              <a:lnSpc>
                <a:spcPct val="150000"/>
              </a:lnSpc>
              <a:buFont typeface="Arial" panose="020B0604020202020204" pitchFamily="34" charset="0"/>
              <a:buChar char="•"/>
            </a:pPr>
            <a:r>
              <a:rPr lang="en-US" b="0" i="0" u="none" strike="noStrike" dirty="0">
                <a:effectLst/>
                <a:latin typeface="__fkGroteskNeue_598ab8"/>
              </a:rPr>
              <a:t>This data-driven approach allows for targeted strategies that address specific needs within populations, ultimately leading to better resource allocation and improved health services. </a:t>
            </a:r>
            <a:endParaRPr lang="en-US" dirty="0">
              <a:latin typeface="Alexandria" charset="0"/>
            </a:endParaRPr>
          </a:p>
        </p:txBody>
      </p:sp>
      <p:pic>
        <p:nvPicPr>
          <p:cNvPr id="7" name="Graphic 21">
            <a:extLst>
              <a:ext uri="{FF2B5EF4-FFF2-40B4-BE49-F238E27FC236}">
                <a16:creationId xmlns:a16="http://schemas.microsoft.com/office/drawing/2014/main" id="{9BA402BF-F62A-1C13-F030-592B235873D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233DC228-3321-A752-6AE2-1E371DA5B593}"/>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18BE72D7-0188-B1DE-81B8-B4A52BA535C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9211D01-F552-E1CC-8A7D-4E60118B12C2}"/>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6B414FC3-8A22-58D4-C6C0-488A6F71FD26}"/>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10" name="TextBox 9">
            <a:extLst>
              <a:ext uri="{FF2B5EF4-FFF2-40B4-BE49-F238E27FC236}">
                <a16:creationId xmlns:a16="http://schemas.microsoft.com/office/drawing/2014/main" id="{A3103287-67B5-B37D-89DC-66FD4781B2C6}"/>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Alexandria" charset="0"/>
                <a:cs typeface="Alexandria" charset="0"/>
              </a:rPr>
              <a:t>Population Health: </a:t>
            </a:r>
            <a:r>
              <a:rPr lang="en-US" sz="2800" dirty="0">
                <a:latin typeface="Alexandria" charset="0"/>
                <a:cs typeface="Alexandria" charset="0"/>
              </a:rPr>
              <a:t>Importance</a:t>
            </a:r>
          </a:p>
        </p:txBody>
      </p:sp>
      <p:sp>
        <p:nvSpPr>
          <p:cNvPr id="3" name="TextBox 2">
            <a:extLst>
              <a:ext uri="{FF2B5EF4-FFF2-40B4-BE49-F238E27FC236}">
                <a16:creationId xmlns:a16="http://schemas.microsoft.com/office/drawing/2014/main" id="{910CF654-CC6B-3070-D82F-16627F50749D}"/>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Care Science</a:t>
            </a:r>
          </a:p>
        </p:txBody>
      </p:sp>
    </p:spTree>
    <p:extLst>
      <p:ext uri="{BB962C8B-B14F-4D97-AF65-F5344CB8AC3E}">
        <p14:creationId xmlns:p14="http://schemas.microsoft.com/office/powerpoint/2010/main" val="3767758991"/>
      </p:ext>
    </p:extLst>
  </p:cSld>
  <p:clrMapOvr>
    <a:masterClrMapping/>
  </p:clrMapOvr>
  <mc:AlternateContent xmlns:mc="http://schemas.openxmlformats.org/markup-compatibility/2006" xmlns:p14="http://schemas.microsoft.com/office/powerpoint/2010/main">
    <mc:Choice Requires="p14">
      <p:transition p14:dur="10" advTm="110801"/>
    </mc:Choice>
    <mc:Fallback xmlns="">
      <p:transition advTm="11080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95593B-D360-9387-5E9E-9F5ABC29133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7D90B69-89E4-96ED-3A3A-0CD251658B3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7EC99BE5-1CF1-0BF1-28DE-9C4484729B0A}"/>
              </a:ext>
            </a:extLst>
          </p:cNvPr>
          <p:cNvSpPr txBox="1"/>
          <p:nvPr/>
        </p:nvSpPr>
        <p:spPr>
          <a:xfrm>
            <a:off x="942308" y="2184222"/>
            <a:ext cx="10256795" cy="2542363"/>
          </a:xfrm>
          <a:prstGeom prst="rect">
            <a:avLst/>
          </a:prstGeom>
          <a:noFill/>
        </p:spPr>
        <p:txBody>
          <a:bodyPr wrap="square" rtlCol="0">
            <a:spAutoFit/>
          </a:bodyPr>
          <a:lstStyle/>
          <a:p>
            <a:pPr algn="just">
              <a:lnSpc>
                <a:spcPct val="150000"/>
              </a:lnSpc>
            </a:pPr>
            <a:r>
              <a:rPr lang="en-US" b="1" dirty="0">
                <a:solidFill>
                  <a:srgbClr val="C00000"/>
                </a:solidFill>
                <a:latin typeface="Alexandria" charset="0"/>
              </a:rPr>
              <a:t>4. Resilience in Healthcare Systems</a:t>
            </a:r>
          </a:p>
          <a:p>
            <a:pPr marL="285750" indent="-285750" algn="just">
              <a:lnSpc>
                <a:spcPct val="150000"/>
              </a:lnSpc>
              <a:buFont typeface="Arial" panose="020B0604020202020204" pitchFamily="34" charset="0"/>
              <a:buChar char="•"/>
            </a:pPr>
            <a:r>
              <a:rPr lang="en-US" b="0" i="0" u="none" strike="noStrike" dirty="0">
                <a:effectLst/>
                <a:latin typeface="__fkGroteskNeue_598ab8"/>
              </a:rPr>
              <a:t>The COVID-19 pandemic highlighted the importance of population health in creating resilient healthcare systems. </a:t>
            </a:r>
          </a:p>
          <a:p>
            <a:pPr marL="285750" indent="-285750" algn="just">
              <a:lnSpc>
                <a:spcPct val="150000"/>
              </a:lnSpc>
              <a:buFont typeface="Arial" panose="020B0604020202020204" pitchFamily="34" charset="0"/>
              <a:buChar char="•"/>
            </a:pPr>
            <a:endParaRPr lang="en-US" b="0" i="0" u="none" strike="noStrike" dirty="0">
              <a:effectLst/>
              <a:latin typeface="__fkGroteskNeue_598ab8"/>
            </a:endParaRPr>
          </a:p>
          <a:p>
            <a:pPr marL="285750" indent="-285750" algn="just">
              <a:lnSpc>
                <a:spcPct val="150000"/>
              </a:lnSpc>
              <a:buFont typeface="Arial" panose="020B0604020202020204" pitchFamily="34" charset="0"/>
              <a:buChar char="•"/>
            </a:pPr>
            <a:r>
              <a:rPr lang="en-US" b="0" i="0" u="none" strike="noStrike" dirty="0">
                <a:effectLst/>
                <a:latin typeface="__fkGroteskNeue_598ab8"/>
              </a:rPr>
              <a:t>By integrating telemedicine and other innovative care models, population health strategies can enhance healthcare delivery during crises and ensure that communities receive timely care. </a:t>
            </a:r>
            <a:endParaRPr lang="en-US" dirty="0">
              <a:latin typeface="Alexandria" charset="0"/>
            </a:endParaRPr>
          </a:p>
        </p:txBody>
      </p:sp>
      <p:pic>
        <p:nvPicPr>
          <p:cNvPr id="7" name="Graphic 21">
            <a:extLst>
              <a:ext uri="{FF2B5EF4-FFF2-40B4-BE49-F238E27FC236}">
                <a16:creationId xmlns:a16="http://schemas.microsoft.com/office/drawing/2014/main" id="{DF64A56D-7D33-7AFB-599F-13BB36FB63C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C771E808-7505-ECA4-3394-45BE22E00FB7}"/>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2C1E6FA7-030D-572D-877D-A28B423DDE8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77DE0D9D-D662-DAAF-F820-342F260FA0B4}"/>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ADD5CBB0-52F6-DE23-4B08-BFE679DD336B}"/>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10" name="TextBox 9">
            <a:extLst>
              <a:ext uri="{FF2B5EF4-FFF2-40B4-BE49-F238E27FC236}">
                <a16:creationId xmlns:a16="http://schemas.microsoft.com/office/drawing/2014/main" id="{978EACA9-6AEE-0D01-830F-20EA8A1C110D}"/>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Alexandria" charset="0"/>
                <a:cs typeface="Alexandria" charset="0"/>
              </a:rPr>
              <a:t>Population Health: </a:t>
            </a:r>
            <a:r>
              <a:rPr lang="en-US" sz="2800" dirty="0">
                <a:latin typeface="Alexandria" charset="0"/>
                <a:cs typeface="Alexandria" charset="0"/>
              </a:rPr>
              <a:t>Importance</a:t>
            </a:r>
          </a:p>
        </p:txBody>
      </p:sp>
      <p:sp>
        <p:nvSpPr>
          <p:cNvPr id="3" name="TextBox 2">
            <a:extLst>
              <a:ext uri="{FF2B5EF4-FFF2-40B4-BE49-F238E27FC236}">
                <a16:creationId xmlns:a16="http://schemas.microsoft.com/office/drawing/2014/main" id="{30BF9042-3F2B-4BD9-3111-AFA4A0384558}"/>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Care Science</a:t>
            </a:r>
          </a:p>
        </p:txBody>
      </p:sp>
    </p:spTree>
    <p:extLst>
      <p:ext uri="{BB962C8B-B14F-4D97-AF65-F5344CB8AC3E}">
        <p14:creationId xmlns:p14="http://schemas.microsoft.com/office/powerpoint/2010/main" val="252602730"/>
      </p:ext>
    </p:extLst>
  </p:cSld>
  <p:clrMapOvr>
    <a:masterClrMapping/>
  </p:clrMapOvr>
  <mc:AlternateContent xmlns:mc="http://schemas.openxmlformats.org/markup-compatibility/2006" xmlns:p14="http://schemas.microsoft.com/office/powerpoint/2010/main">
    <mc:Choice Requires="p14">
      <p:transition p14:dur="10" advTm="100130"/>
    </mc:Choice>
    <mc:Fallback xmlns="">
      <p:transition advTm="10013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15EA27-4B2C-6139-8C30-8983E6D5C0E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0B4F823-4CA3-5B5D-8AA7-29ECC83D003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9AC1EA6B-0C12-5715-AE98-D087CF219A34}"/>
              </a:ext>
            </a:extLst>
          </p:cNvPr>
          <p:cNvSpPr txBox="1"/>
          <p:nvPr/>
        </p:nvSpPr>
        <p:spPr>
          <a:xfrm>
            <a:off x="942308" y="2184222"/>
            <a:ext cx="10256795" cy="2957861"/>
          </a:xfrm>
          <a:prstGeom prst="rect">
            <a:avLst/>
          </a:prstGeom>
          <a:noFill/>
        </p:spPr>
        <p:txBody>
          <a:bodyPr wrap="square" rtlCol="0">
            <a:spAutoFit/>
          </a:bodyPr>
          <a:lstStyle/>
          <a:p>
            <a:pPr algn="just">
              <a:lnSpc>
                <a:spcPct val="150000"/>
              </a:lnSpc>
            </a:pPr>
            <a:r>
              <a:rPr lang="en-US" b="1" dirty="0">
                <a:solidFill>
                  <a:srgbClr val="C00000"/>
                </a:solidFill>
                <a:latin typeface="Alexandria" charset="0"/>
              </a:rPr>
              <a:t>5. Policy Development</a:t>
            </a:r>
          </a:p>
          <a:p>
            <a:pPr marL="285750" indent="-285750" algn="just">
              <a:lnSpc>
                <a:spcPct val="150000"/>
              </a:lnSpc>
              <a:buFont typeface="Arial" panose="020B0604020202020204" pitchFamily="34" charset="0"/>
              <a:buChar char="•"/>
            </a:pPr>
            <a:r>
              <a:rPr lang="en-US" b="0" i="0" u="none" strike="noStrike" dirty="0">
                <a:effectLst/>
                <a:latin typeface="__fkGroteskNeue_598ab8"/>
              </a:rPr>
              <a:t>Population health informs policymakers about the structural inequities affecting different groups, guiding them in creating policies that promote health equity. </a:t>
            </a:r>
          </a:p>
          <a:p>
            <a:pPr marL="285750" indent="-285750" algn="just">
              <a:lnSpc>
                <a:spcPct val="150000"/>
              </a:lnSpc>
              <a:buFont typeface="Arial" panose="020B0604020202020204" pitchFamily="34" charset="0"/>
              <a:buChar char="•"/>
            </a:pPr>
            <a:endParaRPr lang="en-US" b="0" i="0" u="none" strike="noStrike" dirty="0">
              <a:effectLst/>
              <a:latin typeface="__fkGroteskNeue_598ab8"/>
            </a:endParaRPr>
          </a:p>
          <a:p>
            <a:pPr marL="285750" indent="-285750" algn="just">
              <a:lnSpc>
                <a:spcPct val="150000"/>
              </a:lnSpc>
              <a:buFont typeface="Arial" panose="020B0604020202020204" pitchFamily="34" charset="0"/>
              <a:buChar char="•"/>
            </a:pPr>
            <a:r>
              <a:rPr lang="en-US" b="0" i="0" u="none" strike="noStrike" dirty="0">
                <a:effectLst/>
                <a:latin typeface="__fkGroteskNeue_598ab8"/>
              </a:rPr>
              <a:t>By emphasizing the interconnectedness of various determinants of health, population health encourages comprehensive approaches that integrate multiple sectors—such as education, housing, and transportation—into health policy</a:t>
            </a:r>
            <a:endParaRPr lang="en-US" dirty="0">
              <a:latin typeface="Alexandria" charset="0"/>
            </a:endParaRPr>
          </a:p>
        </p:txBody>
      </p:sp>
      <p:pic>
        <p:nvPicPr>
          <p:cNvPr id="7" name="Graphic 21">
            <a:extLst>
              <a:ext uri="{FF2B5EF4-FFF2-40B4-BE49-F238E27FC236}">
                <a16:creationId xmlns:a16="http://schemas.microsoft.com/office/drawing/2014/main" id="{64870E0C-E49D-D21F-083D-8FC2ADC63F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4A08058-11A0-BB5A-6A05-E03EDBEAE7B8}"/>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55075EAE-4C6C-B00E-ACBA-204F4C7313A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2206C221-34F6-1879-06CC-08F18E3C42BD}"/>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F5D4B0A9-2C6F-B8E9-6231-84E2157D6A1C}"/>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10" name="TextBox 9">
            <a:extLst>
              <a:ext uri="{FF2B5EF4-FFF2-40B4-BE49-F238E27FC236}">
                <a16:creationId xmlns:a16="http://schemas.microsoft.com/office/drawing/2014/main" id="{DAF3396F-FDF8-D19E-B84C-3D9C2ABF3BDB}"/>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Alexandria" charset="0"/>
                <a:cs typeface="Alexandria" charset="0"/>
              </a:rPr>
              <a:t>Population Health: </a:t>
            </a:r>
            <a:r>
              <a:rPr lang="en-US" sz="2800" dirty="0">
                <a:latin typeface="Alexandria" charset="0"/>
                <a:cs typeface="Alexandria" charset="0"/>
              </a:rPr>
              <a:t>Importance</a:t>
            </a:r>
          </a:p>
        </p:txBody>
      </p:sp>
      <p:sp>
        <p:nvSpPr>
          <p:cNvPr id="3" name="TextBox 2">
            <a:extLst>
              <a:ext uri="{FF2B5EF4-FFF2-40B4-BE49-F238E27FC236}">
                <a16:creationId xmlns:a16="http://schemas.microsoft.com/office/drawing/2014/main" id="{052DC441-0E61-44EF-C3EE-CF3D95F12B34}"/>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Care Science</a:t>
            </a:r>
          </a:p>
        </p:txBody>
      </p:sp>
    </p:spTree>
    <p:extLst>
      <p:ext uri="{BB962C8B-B14F-4D97-AF65-F5344CB8AC3E}">
        <p14:creationId xmlns:p14="http://schemas.microsoft.com/office/powerpoint/2010/main" val="2000847914"/>
      </p:ext>
    </p:extLst>
  </p:cSld>
  <p:clrMapOvr>
    <a:masterClrMapping/>
  </p:clrMapOvr>
  <mc:AlternateContent xmlns:mc="http://schemas.openxmlformats.org/markup-compatibility/2006" xmlns:p14="http://schemas.microsoft.com/office/powerpoint/2010/main">
    <mc:Choice Requires="p14">
      <p:transition p14:dur="10" advTm="99586"/>
    </mc:Choice>
    <mc:Fallback xmlns="">
      <p:transition advTm="99586"/>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5E48DC-D233-9C9C-D8EC-01FBEC35494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92B128B-CCF9-4134-132A-72F6924E16C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8BE92DB7-E11B-E910-AD80-6FFC61D7A5A6}"/>
              </a:ext>
            </a:extLst>
          </p:cNvPr>
          <p:cNvSpPr txBox="1"/>
          <p:nvPr/>
        </p:nvSpPr>
        <p:spPr>
          <a:xfrm>
            <a:off x="942308" y="2184222"/>
            <a:ext cx="10256795" cy="2542363"/>
          </a:xfrm>
          <a:prstGeom prst="rect">
            <a:avLst/>
          </a:prstGeom>
          <a:noFill/>
        </p:spPr>
        <p:txBody>
          <a:bodyPr wrap="square" rtlCol="0">
            <a:spAutoFit/>
          </a:bodyPr>
          <a:lstStyle/>
          <a:p>
            <a:pPr algn="just">
              <a:lnSpc>
                <a:spcPct val="150000"/>
              </a:lnSpc>
            </a:pPr>
            <a:r>
              <a:rPr lang="en-US" b="1" dirty="0">
                <a:solidFill>
                  <a:srgbClr val="C00000"/>
                </a:solidFill>
                <a:latin typeface="Alexandria" charset="0"/>
              </a:rPr>
              <a:t>6. Focus on Preventative Care</a:t>
            </a:r>
          </a:p>
          <a:p>
            <a:pPr marL="285750" indent="-285750" algn="just">
              <a:lnSpc>
                <a:spcPct val="150000"/>
              </a:lnSpc>
              <a:buFont typeface="Arial" panose="020B0604020202020204" pitchFamily="34" charset="0"/>
              <a:buChar char="•"/>
            </a:pPr>
            <a:r>
              <a:rPr lang="en-US" b="0" i="0" u="none" strike="noStrike" dirty="0">
                <a:effectLst/>
                <a:latin typeface="__fkGroteskNeue_598ab8"/>
              </a:rPr>
              <a:t>By prioritizing preventative measures over reactive treatments, population health aims to reduce the incidence of chronic diseases and improve quality of life. </a:t>
            </a:r>
          </a:p>
          <a:p>
            <a:pPr marL="285750" indent="-285750" algn="just">
              <a:lnSpc>
                <a:spcPct val="150000"/>
              </a:lnSpc>
              <a:buFont typeface="Arial" panose="020B0604020202020204" pitchFamily="34" charset="0"/>
              <a:buChar char="•"/>
            </a:pPr>
            <a:endParaRPr lang="en-US" b="0" i="0" u="none" strike="noStrike" dirty="0">
              <a:effectLst/>
              <a:latin typeface="__fkGroteskNeue_598ab8"/>
            </a:endParaRPr>
          </a:p>
          <a:p>
            <a:pPr marL="285750" indent="-285750" algn="just">
              <a:lnSpc>
                <a:spcPct val="150000"/>
              </a:lnSpc>
              <a:buFont typeface="Arial" panose="020B0604020202020204" pitchFamily="34" charset="0"/>
              <a:buChar char="•"/>
            </a:pPr>
            <a:r>
              <a:rPr lang="en-US" b="0" i="0" u="none" strike="noStrike" dirty="0">
                <a:effectLst/>
                <a:latin typeface="__fkGroteskNeue_598ab8"/>
              </a:rPr>
              <a:t>This proactive focus can lead to better patient satisfaction and lower overall healthcare costs as populations adopt healthier lifestyles. </a:t>
            </a:r>
            <a:endParaRPr lang="en-US" dirty="0">
              <a:latin typeface="Alexandria" charset="0"/>
            </a:endParaRPr>
          </a:p>
        </p:txBody>
      </p:sp>
      <p:pic>
        <p:nvPicPr>
          <p:cNvPr id="7" name="Graphic 21">
            <a:extLst>
              <a:ext uri="{FF2B5EF4-FFF2-40B4-BE49-F238E27FC236}">
                <a16:creationId xmlns:a16="http://schemas.microsoft.com/office/drawing/2014/main" id="{FE88ABE3-D25B-9B16-568B-7820AB3B559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65E74637-DC09-0C34-783B-9DB8D0858728}"/>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97B68CF6-6201-B92C-013F-51E285A333F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31BF55F-7E97-FC7E-5DA7-BABC39D00EA4}"/>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EE22640F-BFC3-3D47-729C-417AB3C2120B}"/>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10" name="TextBox 9">
            <a:extLst>
              <a:ext uri="{FF2B5EF4-FFF2-40B4-BE49-F238E27FC236}">
                <a16:creationId xmlns:a16="http://schemas.microsoft.com/office/drawing/2014/main" id="{153D888F-6DE3-38BF-9A22-1FD2AD4EEE02}"/>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Alexandria" charset="0"/>
                <a:cs typeface="Alexandria" charset="0"/>
              </a:rPr>
              <a:t>Population Health: </a:t>
            </a:r>
            <a:r>
              <a:rPr lang="en-US" sz="2800" dirty="0">
                <a:latin typeface="Alexandria" charset="0"/>
                <a:cs typeface="Alexandria" charset="0"/>
              </a:rPr>
              <a:t>Importance</a:t>
            </a:r>
          </a:p>
        </p:txBody>
      </p:sp>
      <p:sp>
        <p:nvSpPr>
          <p:cNvPr id="3" name="TextBox 2">
            <a:extLst>
              <a:ext uri="{FF2B5EF4-FFF2-40B4-BE49-F238E27FC236}">
                <a16:creationId xmlns:a16="http://schemas.microsoft.com/office/drawing/2014/main" id="{618D8601-2C75-8FDD-7FB3-BA4B03EF0A25}"/>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Care Science</a:t>
            </a:r>
          </a:p>
        </p:txBody>
      </p:sp>
    </p:spTree>
    <p:extLst>
      <p:ext uri="{BB962C8B-B14F-4D97-AF65-F5344CB8AC3E}">
        <p14:creationId xmlns:p14="http://schemas.microsoft.com/office/powerpoint/2010/main" val="3693925286"/>
      </p:ext>
    </p:extLst>
  </p:cSld>
  <p:clrMapOvr>
    <a:masterClrMapping/>
  </p:clrMapOvr>
  <mc:AlternateContent xmlns:mc="http://schemas.openxmlformats.org/markup-compatibility/2006" xmlns:p14="http://schemas.microsoft.com/office/powerpoint/2010/main">
    <mc:Choice Requires="p14">
      <p:transition p14:dur="10" advTm="147082"/>
    </mc:Choice>
    <mc:Fallback xmlns="">
      <p:transition advTm="147082"/>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184222"/>
            <a:ext cx="10256795" cy="3788858"/>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dirty="0">
                <a:latin typeface="Alexandria" charset="0"/>
              </a:rPr>
              <a:t>Population health has been described as having </a:t>
            </a:r>
            <a:r>
              <a:rPr lang="en-US" b="1" dirty="0">
                <a:solidFill>
                  <a:srgbClr val="C00000"/>
                </a:solidFill>
                <a:latin typeface="Alexandria" charset="0"/>
              </a:rPr>
              <a:t>FOUR major pillars</a:t>
            </a:r>
            <a:r>
              <a:rPr lang="en-US" dirty="0">
                <a:latin typeface="Alexandria" charset="0"/>
              </a:rPr>
              <a:t>: </a:t>
            </a:r>
          </a:p>
          <a:p>
            <a:pPr marL="800100" lvl="1" indent="-342900" algn="just">
              <a:lnSpc>
                <a:spcPct val="150000"/>
              </a:lnSpc>
              <a:buAutoNum type="arabicPeriod"/>
            </a:pPr>
            <a:r>
              <a:rPr lang="en-US" b="1" dirty="0">
                <a:latin typeface="Alexandria" charset="0"/>
              </a:rPr>
              <a:t>Chronic care management, </a:t>
            </a:r>
          </a:p>
          <a:p>
            <a:pPr marL="800100" lvl="1" indent="-342900" algn="just">
              <a:lnSpc>
                <a:spcPct val="150000"/>
              </a:lnSpc>
              <a:buAutoNum type="arabicPeriod"/>
            </a:pPr>
            <a:r>
              <a:rPr lang="en-US" b="1" dirty="0">
                <a:latin typeface="Alexandria" charset="0"/>
              </a:rPr>
              <a:t>Quality and safety, </a:t>
            </a:r>
          </a:p>
          <a:p>
            <a:pPr marL="800100" lvl="1" indent="-342900" algn="just">
              <a:lnSpc>
                <a:spcPct val="150000"/>
              </a:lnSpc>
              <a:buAutoNum type="arabicPeriod"/>
            </a:pPr>
            <a:r>
              <a:rPr lang="en-US" b="1" dirty="0">
                <a:latin typeface="Alexandria" charset="0"/>
              </a:rPr>
              <a:t>Public health, and </a:t>
            </a:r>
          </a:p>
          <a:p>
            <a:pPr marL="800100" lvl="1" indent="-342900" algn="just">
              <a:lnSpc>
                <a:spcPct val="150000"/>
              </a:lnSpc>
              <a:buAutoNum type="arabicPeriod"/>
            </a:pPr>
            <a:r>
              <a:rPr lang="en-US" b="1" dirty="0">
                <a:latin typeface="Alexandria" charset="0"/>
              </a:rPr>
              <a:t>Health policy</a:t>
            </a:r>
          </a:p>
          <a:p>
            <a:pPr lvl="1" algn="just">
              <a:lnSpc>
                <a:spcPct val="150000"/>
              </a:lnSpc>
            </a:pPr>
            <a:endParaRPr lang="en-US" dirty="0">
              <a:latin typeface="Alexandria" charset="0"/>
            </a:endParaRPr>
          </a:p>
          <a:p>
            <a:pPr marL="285750" indent="-285750" algn="just">
              <a:lnSpc>
                <a:spcPct val="150000"/>
              </a:lnSpc>
              <a:buFont typeface="Arial" panose="020B0604020202020204" pitchFamily="34" charset="0"/>
              <a:buChar char="•"/>
            </a:pPr>
            <a:r>
              <a:rPr lang="en-US" dirty="0">
                <a:latin typeface="Alexandria" charset="0"/>
              </a:rPr>
              <a:t>Population health encompasses the influence of multiple stakeholders, including those in health care delivery, the public health system, community organizations, health policy, employers, insurers, and those generating evidence through research and other initiatives.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10" name="TextBox 9">
            <a:extLst>
              <a:ext uri="{FF2B5EF4-FFF2-40B4-BE49-F238E27FC236}">
                <a16:creationId xmlns:a16="http://schemas.microsoft.com/office/drawing/2014/main" id="{BB7821F4-D2B1-ECEB-D5CC-11B85A406523}"/>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Alexandria" charset="0"/>
                <a:cs typeface="Alexandria" charset="0"/>
              </a:rPr>
              <a:t>Population Health: </a:t>
            </a:r>
            <a:r>
              <a:rPr lang="en-US" sz="2800" dirty="0">
                <a:latin typeface="Alexandria" charset="0"/>
                <a:cs typeface="Alexandria" charset="0"/>
              </a:rPr>
              <a:t>Definitions</a:t>
            </a:r>
          </a:p>
        </p:txBody>
      </p:sp>
      <p:sp>
        <p:nvSpPr>
          <p:cNvPr id="3" name="TextBox 2">
            <a:extLst>
              <a:ext uri="{FF2B5EF4-FFF2-40B4-BE49-F238E27FC236}">
                <a16:creationId xmlns:a16="http://schemas.microsoft.com/office/drawing/2014/main" id="{93495A1D-4280-463A-6C12-E845E628B73D}"/>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Care Science</a:t>
            </a:r>
          </a:p>
        </p:txBody>
      </p:sp>
    </p:spTree>
    <p:extLst>
      <p:ext uri="{BB962C8B-B14F-4D97-AF65-F5344CB8AC3E}">
        <p14:creationId xmlns:p14="http://schemas.microsoft.com/office/powerpoint/2010/main" val="2931882345"/>
      </p:ext>
    </p:extLst>
  </p:cSld>
  <p:clrMapOvr>
    <a:masterClrMapping/>
  </p:clrMapOvr>
  <mc:AlternateContent xmlns:mc="http://schemas.openxmlformats.org/markup-compatibility/2006" xmlns:p14="http://schemas.microsoft.com/office/powerpoint/2010/main">
    <mc:Choice Requires="p14">
      <p:transition p14:dur="10" advTm="238364"/>
    </mc:Choice>
    <mc:Fallback xmlns="">
      <p:transition advTm="23836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184222"/>
            <a:ext cx="10256795" cy="2957861"/>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dirty="0">
                <a:latin typeface="Alexandria" charset="0"/>
              </a:rPr>
              <a:t>Population health (“the health outcomes of a group of individuals”) is </a:t>
            </a:r>
            <a:r>
              <a:rPr lang="en-US" b="1" dirty="0">
                <a:latin typeface="Alexandria" charset="0"/>
              </a:rPr>
              <a:t>impacted</a:t>
            </a:r>
            <a:r>
              <a:rPr lang="en-US" dirty="0">
                <a:latin typeface="Alexandria" charset="0"/>
              </a:rPr>
              <a:t> by more than one sector or discipline:</a:t>
            </a:r>
          </a:p>
          <a:p>
            <a:pPr marL="742950" lvl="1" indent="-285750" algn="just">
              <a:lnSpc>
                <a:spcPct val="150000"/>
              </a:lnSpc>
              <a:buFont typeface="Arial" panose="020B0604020202020204" pitchFamily="34" charset="0"/>
              <a:buChar char="•"/>
            </a:pPr>
            <a:r>
              <a:rPr lang="en-US" dirty="0">
                <a:latin typeface="Alexandria" charset="0"/>
              </a:rPr>
              <a:t>Health care delivery. </a:t>
            </a:r>
          </a:p>
          <a:p>
            <a:pPr marL="742950" lvl="1" indent="-285750" algn="just">
              <a:lnSpc>
                <a:spcPct val="150000"/>
              </a:lnSpc>
              <a:buFont typeface="Arial" panose="020B0604020202020204" pitchFamily="34" charset="0"/>
              <a:buChar char="•"/>
            </a:pPr>
            <a:r>
              <a:rPr lang="en-US" dirty="0">
                <a:latin typeface="Alexandria" charset="0"/>
              </a:rPr>
              <a:t>Public health system. </a:t>
            </a:r>
          </a:p>
          <a:p>
            <a:pPr marL="742950" lvl="1" indent="-285750" algn="just">
              <a:lnSpc>
                <a:spcPct val="150000"/>
              </a:lnSpc>
              <a:buFont typeface="Arial" panose="020B0604020202020204" pitchFamily="34" charset="0"/>
              <a:buChar char="•"/>
            </a:pPr>
            <a:r>
              <a:rPr lang="en-US" dirty="0">
                <a:latin typeface="Alexandria" charset="0"/>
              </a:rPr>
              <a:t>Organizations in the broader community.  </a:t>
            </a:r>
          </a:p>
          <a:p>
            <a:pPr marL="742950" lvl="1" indent="-285750" algn="just">
              <a:lnSpc>
                <a:spcPct val="150000"/>
              </a:lnSpc>
              <a:buFont typeface="Arial" panose="020B0604020202020204" pitchFamily="34" charset="0"/>
              <a:buChar char="•"/>
            </a:pPr>
            <a:r>
              <a:rPr lang="en-US" dirty="0">
                <a:latin typeface="Alexandria" charset="0"/>
              </a:rPr>
              <a:t>Health policy. </a:t>
            </a:r>
          </a:p>
          <a:p>
            <a:pPr marL="742950" lvl="1" indent="-285750" algn="just">
              <a:lnSpc>
                <a:spcPct val="150000"/>
              </a:lnSpc>
              <a:buFont typeface="Arial" panose="020B0604020202020204" pitchFamily="34" charset="0"/>
              <a:buChar char="•"/>
            </a:pPr>
            <a:r>
              <a:rPr lang="en-US" dirty="0">
                <a:latin typeface="Alexandria" charset="0"/>
              </a:rPr>
              <a:t>Evidence generated through initiatives and research.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3" name="TextBox 2">
            <a:extLst>
              <a:ext uri="{FF2B5EF4-FFF2-40B4-BE49-F238E27FC236}">
                <a16:creationId xmlns:a16="http://schemas.microsoft.com/office/drawing/2014/main" id="{93495A1D-4280-463A-6C12-E845E628B73D}"/>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Care Science</a:t>
            </a:r>
          </a:p>
        </p:txBody>
      </p:sp>
      <p:sp>
        <p:nvSpPr>
          <p:cNvPr id="8" name="TextBox 7">
            <a:extLst>
              <a:ext uri="{FF2B5EF4-FFF2-40B4-BE49-F238E27FC236}">
                <a16:creationId xmlns:a16="http://schemas.microsoft.com/office/drawing/2014/main" id="{0EE1BDA3-1B1C-AFFC-FE81-9F4EBCDD68B1}"/>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Alexandria" charset="0"/>
                <a:cs typeface="Alexandria" charset="0"/>
              </a:rPr>
              <a:t>Key influencers of population health</a:t>
            </a:r>
          </a:p>
        </p:txBody>
      </p:sp>
      <p:pic>
        <p:nvPicPr>
          <p:cNvPr id="11266" name="Picture 2" descr="a graph with a graph that says percent">
            <a:extLst>
              <a:ext uri="{FF2B5EF4-FFF2-40B4-BE49-F238E27FC236}">
                <a16:creationId xmlns:a16="http://schemas.microsoft.com/office/drawing/2014/main" id="{D5DB217A-4214-29E8-B246-4F21935F544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529" t="6772" r="3660" b="6647"/>
          <a:stretch/>
        </p:blipFill>
        <p:spPr bwMode="auto">
          <a:xfrm>
            <a:off x="7505058" y="3429000"/>
            <a:ext cx="3744634" cy="23523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2758371"/>
      </p:ext>
    </p:extLst>
  </p:cSld>
  <p:clrMapOvr>
    <a:masterClrMapping/>
  </p:clrMapOvr>
  <mc:AlternateContent xmlns:mc="http://schemas.openxmlformats.org/markup-compatibility/2006" xmlns:p14="http://schemas.microsoft.com/office/powerpoint/2010/main">
    <mc:Choice Requires="p14">
      <p:transition p14:dur="10" advTm="239108"/>
    </mc:Choice>
    <mc:Fallback xmlns="">
      <p:transition advTm="239108"/>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214DAA-3E61-F09B-236F-F7ADFAE9346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40D529F-4D5A-B22D-1A74-E7A763C3764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32EA9F1D-B982-CDFC-306B-E1D434344E7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08E325E1-85BD-EF7F-2390-F8AD3FA1F5C3}"/>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44F4DFC8-DD97-2BFA-64FA-0FB51A9DFE3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F76CD36-0400-5F4B-D4FC-5E6BD47139FE}"/>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4EBA8474-85E3-CFFB-A965-FA697D7C21F4}"/>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3" name="TextBox 2">
            <a:extLst>
              <a:ext uri="{FF2B5EF4-FFF2-40B4-BE49-F238E27FC236}">
                <a16:creationId xmlns:a16="http://schemas.microsoft.com/office/drawing/2014/main" id="{A2E5649B-ECC6-AA68-84AC-0DC76D73BE01}"/>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Care Science</a:t>
            </a:r>
          </a:p>
        </p:txBody>
      </p:sp>
      <p:sp>
        <p:nvSpPr>
          <p:cNvPr id="8" name="TextBox 7">
            <a:extLst>
              <a:ext uri="{FF2B5EF4-FFF2-40B4-BE49-F238E27FC236}">
                <a16:creationId xmlns:a16="http://schemas.microsoft.com/office/drawing/2014/main" id="{1A48E019-0904-DAD4-C39C-9F4CF209F608}"/>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Alexandria" charset="0"/>
                <a:cs typeface="Alexandria" charset="0"/>
              </a:rPr>
              <a:t>Population Health OR Public Health?</a:t>
            </a:r>
          </a:p>
        </p:txBody>
      </p:sp>
      <p:sp>
        <p:nvSpPr>
          <p:cNvPr id="10" name="TextBox 9">
            <a:extLst>
              <a:ext uri="{FF2B5EF4-FFF2-40B4-BE49-F238E27FC236}">
                <a16:creationId xmlns:a16="http://schemas.microsoft.com/office/drawing/2014/main" id="{B737AD30-7204-DAF0-E3F8-93FD2A36785B}"/>
              </a:ext>
            </a:extLst>
          </p:cNvPr>
          <p:cNvSpPr txBox="1"/>
          <p:nvPr/>
        </p:nvSpPr>
        <p:spPr>
          <a:xfrm>
            <a:off x="942308" y="3299166"/>
            <a:ext cx="6791488" cy="1143070"/>
          </a:xfrm>
          <a:prstGeom prst="rect">
            <a:avLst/>
          </a:prstGeom>
          <a:noFill/>
        </p:spPr>
        <p:txBody>
          <a:bodyPr wrap="square" rtlCol="0">
            <a:spAutoFit/>
          </a:bodyPr>
          <a:lstStyle/>
          <a:p>
            <a:pPr algn="ctr">
              <a:lnSpc>
                <a:spcPct val="150000"/>
              </a:lnSpc>
            </a:pPr>
            <a:r>
              <a:rPr lang="en-US" sz="2400" b="1" dirty="0">
                <a:solidFill>
                  <a:srgbClr val="C00000"/>
                </a:solidFill>
                <a:latin typeface="Alexandria" charset="0"/>
                <a:cs typeface="Alexandria" charset="0"/>
              </a:rPr>
              <a:t>What is the difference between </a:t>
            </a:r>
          </a:p>
          <a:p>
            <a:pPr algn="ctr">
              <a:lnSpc>
                <a:spcPct val="150000"/>
              </a:lnSpc>
            </a:pPr>
            <a:r>
              <a:rPr lang="en-US" sz="2400" b="1" dirty="0">
                <a:solidFill>
                  <a:srgbClr val="C00000"/>
                </a:solidFill>
                <a:latin typeface="Alexandria" charset="0"/>
                <a:cs typeface="Alexandria" charset="0"/>
              </a:rPr>
              <a:t>Population Health &amp; Public Health?</a:t>
            </a:r>
          </a:p>
        </p:txBody>
      </p:sp>
      <p:pic>
        <p:nvPicPr>
          <p:cNvPr id="12290" name="Picture 2" descr="Business decisions concept illustration">
            <a:extLst>
              <a:ext uri="{FF2B5EF4-FFF2-40B4-BE49-F238E27FC236}">
                <a16:creationId xmlns:a16="http://schemas.microsoft.com/office/drawing/2014/main" id="{DE531ED9-0BAA-F60A-0447-F5F0F1AD6C9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610" t="4160"/>
          <a:stretch/>
        </p:blipFill>
        <p:spPr bwMode="auto">
          <a:xfrm>
            <a:off x="7163688" y="2002427"/>
            <a:ext cx="3898563" cy="38365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3242969"/>
      </p:ext>
    </p:extLst>
  </p:cSld>
  <p:clrMapOvr>
    <a:masterClrMapping/>
  </p:clrMapOvr>
  <mc:AlternateContent xmlns:mc="http://schemas.openxmlformats.org/markup-compatibility/2006" xmlns:p14="http://schemas.microsoft.com/office/powerpoint/2010/main">
    <mc:Choice Requires="p14">
      <p:transition p14:dur="10" advTm="14242"/>
    </mc:Choice>
    <mc:Fallback xmlns="">
      <p:transition advTm="14242"/>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C46861-D13B-6126-0C6D-5ED0E17BDE5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6DFBC38-6B3F-DBAC-07BB-C9F83500491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ACE07BBC-664F-BA48-FBF6-2B6336FF18A5}"/>
              </a:ext>
            </a:extLst>
          </p:cNvPr>
          <p:cNvSpPr txBox="1"/>
          <p:nvPr/>
        </p:nvSpPr>
        <p:spPr>
          <a:xfrm>
            <a:off x="942308" y="2184222"/>
            <a:ext cx="10256795" cy="3788858"/>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b="1" dirty="0">
                <a:solidFill>
                  <a:srgbClr val="C00000"/>
                </a:solidFill>
                <a:latin typeface="Alexandria" charset="0"/>
              </a:rPr>
              <a:t>Population health </a:t>
            </a:r>
            <a:r>
              <a:rPr lang="en-US" dirty="0">
                <a:latin typeface="Alexandria" charset="0"/>
              </a:rPr>
              <a:t>focuses on the health outcomes of specific groups of individuals and the distribution of those outcomes within the group. </a:t>
            </a:r>
          </a:p>
          <a:p>
            <a:pPr marL="285750" indent="-285750" algn="just">
              <a:lnSpc>
                <a:spcPct val="150000"/>
              </a:lnSpc>
              <a:buFont typeface="Arial" panose="020B0604020202020204" pitchFamily="34" charset="0"/>
              <a:buChar char="•"/>
            </a:pPr>
            <a:endParaRPr lang="en-US" dirty="0">
              <a:latin typeface="Alexandria" charset="0"/>
            </a:endParaRPr>
          </a:p>
          <a:p>
            <a:pPr marL="285750" indent="-285750" algn="just">
              <a:lnSpc>
                <a:spcPct val="150000"/>
              </a:lnSpc>
              <a:buFont typeface="Arial" panose="020B0604020202020204" pitchFamily="34" charset="0"/>
              <a:buChar char="•"/>
            </a:pPr>
            <a:r>
              <a:rPr lang="en-US" dirty="0">
                <a:latin typeface="Alexandria" charset="0"/>
              </a:rPr>
              <a:t>It addresses many factors influencing health over a lifetime, including social, economic and environmental determinants. </a:t>
            </a:r>
          </a:p>
          <a:p>
            <a:pPr algn="just">
              <a:lnSpc>
                <a:spcPct val="150000"/>
              </a:lnSpc>
            </a:pPr>
            <a:endParaRPr lang="en-US" dirty="0">
              <a:latin typeface="Alexandria" charset="0"/>
            </a:endParaRPr>
          </a:p>
          <a:p>
            <a:pPr marL="285750" indent="-285750" algn="just">
              <a:lnSpc>
                <a:spcPct val="150000"/>
              </a:lnSpc>
              <a:buFont typeface="Arial" panose="020B0604020202020204" pitchFamily="34" charset="0"/>
              <a:buChar char="•"/>
            </a:pPr>
            <a:r>
              <a:rPr lang="en-US" dirty="0">
                <a:latin typeface="Alexandria" charset="0"/>
              </a:rPr>
              <a:t>The primary goal of population health is to improve the overall health status of a defined population through systematic interventions and health services. </a:t>
            </a:r>
          </a:p>
          <a:p>
            <a:pPr marL="285750" indent="-285750" algn="just">
              <a:lnSpc>
                <a:spcPct val="150000"/>
              </a:lnSpc>
              <a:buFont typeface="Arial" panose="020B0604020202020204" pitchFamily="34" charset="0"/>
              <a:buChar char="•"/>
            </a:pPr>
            <a:endParaRPr lang="en-US" dirty="0">
              <a:latin typeface="Alexandria" charset="0"/>
            </a:endParaRPr>
          </a:p>
        </p:txBody>
      </p:sp>
      <p:pic>
        <p:nvPicPr>
          <p:cNvPr id="7" name="Graphic 21">
            <a:extLst>
              <a:ext uri="{FF2B5EF4-FFF2-40B4-BE49-F238E27FC236}">
                <a16:creationId xmlns:a16="http://schemas.microsoft.com/office/drawing/2014/main" id="{8F960035-8159-8C13-6D51-500A151097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FF345469-79E1-78FA-C316-AA3F74F08ACA}"/>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6A152DBB-B553-4AEF-E503-1260D5B4782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40370E57-275A-04A2-A409-7BBB2C3D7A7B}"/>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CAA161E8-B193-6037-C528-815DFE0A4A10}"/>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3" name="TextBox 2">
            <a:extLst>
              <a:ext uri="{FF2B5EF4-FFF2-40B4-BE49-F238E27FC236}">
                <a16:creationId xmlns:a16="http://schemas.microsoft.com/office/drawing/2014/main" id="{28636635-E357-F63D-F20C-BBD2386F91F1}"/>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https://</a:t>
            </a:r>
            <a:r>
              <a:rPr lang="en-US" sz="1200" dirty="0" err="1">
                <a:latin typeface="Alexandria" charset="0"/>
                <a:cs typeface="Alexandria" charset="0"/>
              </a:rPr>
              <a:t>www.tigahealth.com</a:t>
            </a:r>
            <a:endParaRPr lang="en-US" sz="1200" dirty="0">
              <a:latin typeface="Alexandria" charset="0"/>
              <a:cs typeface="Alexandria" charset="0"/>
            </a:endParaRPr>
          </a:p>
        </p:txBody>
      </p:sp>
      <p:sp>
        <p:nvSpPr>
          <p:cNvPr id="8" name="TextBox 7">
            <a:extLst>
              <a:ext uri="{FF2B5EF4-FFF2-40B4-BE49-F238E27FC236}">
                <a16:creationId xmlns:a16="http://schemas.microsoft.com/office/drawing/2014/main" id="{16105CC4-B27C-D478-03BB-F9C0EFF04E75}"/>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Alexandria" charset="0"/>
                <a:cs typeface="Alexandria" charset="0"/>
              </a:rPr>
              <a:t>Population Health OR Public Health?</a:t>
            </a:r>
          </a:p>
        </p:txBody>
      </p:sp>
    </p:spTree>
    <p:extLst>
      <p:ext uri="{BB962C8B-B14F-4D97-AF65-F5344CB8AC3E}">
        <p14:creationId xmlns:p14="http://schemas.microsoft.com/office/powerpoint/2010/main" val="3547023368"/>
      </p:ext>
    </p:extLst>
  </p:cSld>
  <p:clrMapOvr>
    <a:masterClrMapping/>
  </p:clrMapOvr>
  <mc:AlternateContent xmlns:mc="http://schemas.openxmlformats.org/markup-compatibility/2006" xmlns:p14="http://schemas.microsoft.com/office/powerpoint/2010/main">
    <mc:Choice Requires="p14">
      <p:transition p14:dur="10" advTm="65551"/>
    </mc:Choice>
    <mc:Fallback xmlns="">
      <p:transition advTm="65551"/>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75EAC4-A805-364C-AA36-AD35789B385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15EBC20-3B27-9F58-8650-256987472A7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79CB66ED-E18D-E58C-867E-A681EE44D926}"/>
              </a:ext>
            </a:extLst>
          </p:cNvPr>
          <p:cNvSpPr txBox="1"/>
          <p:nvPr/>
        </p:nvSpPr>
        <p:spPr>
          <a:xfrm>
            <a:off x="942308" y="2184222"/>
            <a:ext cx="10256795" cy="2957861"/>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b="1" dirty="0">
                <a:solidFill>
                  <a:srgbClr val="C00000"/>
                </a:solidFill>
                <a:latin typeface="Alexandria" charset="0"/>
              </a:rPr>
              <a:t>Public health</a:t>
            </a:r>
            <a:r>
              <a:rPr lang="en-US" dirty="0">
                <a:latin typeface="Alexandria" charset="0"/>
              </a:rPr>
              <a:t>, in contrast, is concerned with protecting and improving the health of entire communities. </a:t>
            </a:r>
          </a:p>
          <a:p>
            <a:pPr marL="285750" indent="-285750" algn="just">
              <a:lnSpc>
                <a:spcPct val="150000"/>
              </a:lnSpc>
              <a:buFont typeface="Arial" panose="020B0604020202020204" pitchFamily="34" charset="0"/>
              <a:buChar char="•"/>
            </a:pPr>
            <a:endParaRPr lang="en-US" dirty="0">
              <a:latin typeface="Alexandria" charset="0"/>
            </a:endParaRPr>
          </a:p>
          <a:p>
            <a:pPr marL="285750" indent="-285750" algn="just">
              <a:lnSpc>
                <a:spcPct val="150000"/>
              </a:lnSpc>
              <a:buFont typeface="Arial" panose="020B0604020202020204" pitchFamily="34" charset="0"/>
              <a:buChar char="•"/>
            </a:pPr>
            <a:r>
              <a:rPr lang="en-US" dirty="0">
                <a:latin typeface="Alexandria" charset="0"/>
              </a:rPr>
              <a:t>It involves implementing policies, health education, outreach programs, disease prevention strategies and the promotion of healthy lifestyles. </a:t>
            </a:r>
          </a:p>
          <a:p>
            <a:pPr marL="285750" indent="-285750" algn="just">
              <a:lnSpc>
                <a:spcPct val="150000"/>
              </a:lnSpc>
              <a:buFont typeface="Arial" panose="020B0604020202020204" pitchFamily="34" charset="0"/>
              <a:buChar char="•"/>
            </a:pPr>
            <a:endParaRPr lang="en-US" dirty="0">
              <a:latin typeface="Alexandria" charset="0"/>
            </a:endParaRPr>
          </a:p>
          <a:p>
            <a:pPr marL="285750" indent="-285750" algn="just">
              <a:lnSpc>
                <a:spcPct val="150000"/>
              </a:lnSpc>
              <a:buFont typeface="Arial" panose="020B0604020202020204" pitchFamily="34" charset="0"/>
              <a:buChar char="•"/>
            </a:pPr>
            <a:r>
              <a:rPr lang="en-US" dirty="0">
                <a:latin typeface="Alexandria" charset="0"/>
              </a:rPr>
              <a:t>Governmental health departments typically coordinate public health efforts to prevent disease outbreaks, prolong life and promote physical and mental well-being.</a:t>
            </a:r>
          </a:p>
        </p:txBody>
      </p:sp>
      <p:pic>
        <p:nvPicPr>
          <p:cNvPr id="7" name="Graphic 21">
            <a:extLst>
              <a:ext uri="{FF2B5EF4-FFF2-40B4-BE49-F238E27FC236}">
                <a16:creationId xmlns:a16="http://schemas.microsoft.com/office/drawing/2014/main" id="{3222BB84-46B9-8CC1-642A-CB252C68CE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2C592462-AF06-12A8-3DDB-6C3E9173DDE5}"/>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8B656A61-B403-87FA-3030-E95F976469C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503AA78-061F-2E9E-CA8F-44987C25E6BB}"/>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C858B8C7-B9C2-A219-C6FA-8D6384CD0A9F}"/>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3" name="TextBox 2">
            <a:extLst>
              <a:ext uri="{FF2B5EF4-FFF2-40B4-BE49-F238E27FC236}">
                <a16:creationId xmlns:a16="http://schemas.microsoft.com/office/drawing/2014/main" id="{7D297365-E097-3D64-CBDF-42B23207B72D}"/>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https://</a:t>
            </a:r>
            <a:r>
              <a:rPr lang="en-US" sz="1200" dirty="0" err="1">
                <a:latin typeface="Alexandria" charset="0"/>
                <a:cs typeface="Alexandria" charset="0"/>
              </a:rPr>
              <a:t>www.tigahealth.com</a:t>
            </a:r>
            <a:endParaRPr lang="en-US" sz="1200" dirty="0">
              <a:latin typeface="Alexandria" charset="0"/>
              <a:cs typeface="Alexandria" charset="0"/>
            </a:endParaRPr>
          </a:p>
        </p:txBody>
      </p:sp>
      <p:sp>
        <p:nvSpPr>
          <p:cNvPr id="8" name="TextBox 7">
            <a:extLst>
              <a:ext uri="{FF2B5EF4-FFF2-40B4-BE49-F238E27FC236}">
                <a16:creationId xmlns:a16="http://schemas.microsoft.com/office/drawing/2014/main" id="{05E231CD-8249-7FCE-A995-86ACB8EC6264}"/>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Alexandria" charset="0"/>
                <a:cs typeface="Alexandria" charset="0"/>
              </a:rPr>
              <a:t>Population Health OR Public Health?</a:t>
            </a:r>
          </a:p>
        </p:txBody>
      </p:sp>
    </p:spTree>
    <p:extLst>
      <p:ext uri="{BB962C8B-B14F-4D97-AF65-F5344CB8AC3E}">
        <p14:creationId xmlns:p14="http://schemas.microsoft.com/office/powerpoint/2010/main" val="1764892502"/>
      </p:ext>
    </p:extLst>
  </p:cSld>
  <p:clrMapOvr>
    <a:masterClrMapping/>
  </p:clrMapOvr>
  <mc:AlternateContent xmlns:mc="http://schemas.openxmlformats.org/markup-compatibility/2006" xmlns:p14="http://schemas.microsoft.com/office/powerpoint/2010/main">
    <mc:Choice Requires="p14">
      <p:transition p14:dur="10" advTm="69478"/>
    </mc:Choice>
    <mc:Fallback xmlns="">
      <p:transition advTm="69478"/>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184222"/>
            <a:ext cx="10256795" cy="2957861"/>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dirty="0">
                <a:latin typeface="Alexandria" charset="0"/>
              </a:rPr>
              <a:t>In healthcare, the terms 'population health' and 'public health' are often used </a:t>
            </a:r>
            <a:r>
              <a:rPr lang="en-US" b="1" dirty="0">
                <a:solidFill>
                  <a:srgbClr val="C00000"/>
                </a:solidFill>
                <a:latin typeface="Alexandria" charset="0"/>
              </a:rPr>
              <a:t>interchangeably</a:t>
            </a:r>
            <a:r>
              <a:rPr lang="en-US" dirty="0">
                <a:latin typeface="Alexandria" charset="0"/>
              </a:rPr>
              <a:t>; however, they encompass different approaches and objectives. </a:t>
            </a:r>
          </a:p>
          <a:p>
            <a:pPr algn="just">
              <a:lnSpc>
                <a:spcPct val="150000"/>
              </a:lnSpc>
            </a:pPr>
            <a:endParaRPr lang="en-US" dirty="0">
              <a:latin typeface="Alexandria" charset="0"/>
            </a:endParaRPr>
          </a:p>
          <a:p>
            <a:pPr marL="285750" indent="-285750" algn="just">
              <a:lnSpc>
                <a:spcPct val="150000"/>
              </a:lnSpc>
              <a:buFont typeface="Arial" panose="020B0604020202020204" pitchFamily="34" charset="0"/>
              <a:buChar char="•"/>
            </a:pPr>
            <a:r>
              <a:rPr lang="en-US" dirty="0">
                <a:latin typeface="Alexandria" charset="0"/>
              </a:rPr>
              <a:t>Understanding these differences is vital for healthcare professionals, policymakers and organizations aiming to improve health outcomes on a community and population level.</a:t>
            </a:r>
          </a:p>
          <a:p>
            <a:pPr marL="285750" indent="-285750" algn="just">
              <a:lnSpc>
                <a:spcPct val="150000"/>
              </a:lnSpc>
              <a:buFont typeface="Arial" panose="020B0604020202020204" pitchFamily="34" charset="0"/>
              <a:buChar char="•"/>
            </a:pPr>
            <a:endParaRPr lang="en-US" dirty="0">
              <a:latin typeface="Alexandria" charset="0"/>
            </a:endParaRPr>
          </a:p>
          <a:p>
            <a:pPr marL="285750" indent="-285750" algn="just">
              <a:lnSpc>
                <a:spcPct val="150000"/>
              </a:lnSpc>
              <a:buFont typeface="Arial" panose="020B0604020202020204" pitchFamily="34" charset="0"/>
              <a:buChar char="•"/>
            </a:pPr>
            <a:r>
              <a:rPr lang="en-US" dirty="0">
                <a:latin typeface="Alexandria" charset="0"/>
              </a:rPr>
              <a:t>A question commonly asked is “</a:t>
            </a:r>
            <a:r>
              <a:rPr lang="en-US" b="1" dirty="0">
                <a:solidFill>
                  <a:srgbClr val="C00000"/>
                </a:solidFill>
                <a:latin typeface="Alexandria" charset="0"/>
              </a:rPr>
              <a:t>Why is population health, not public health</a:t>
            </a:r>
            <a:r>
              <a:rPr lang="en-US" dirty="0">
                <a:latin typeface="Alexandria" charset="0"/>
              </a:rPr>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3" name="TextBox 2">
            <a:extLst>
              <a:ext uri="{FF2B5EF4-FFF2-40B4-BE49-F238E27FC236}">
                <a16:creationId xmlns:a16="http://schemas.microsoft.com/office/drawing/2014/main" id="{93495A1D-4280-463A-6C12-E845E628B73D}"/>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Care Science</a:t>
            </a:r>
          </a:p>
        </p:txBody>
      </p:sp>
      <p:sp>
        <p:nvSpPr>
          <p:cNvPr id="8" name="TextBox 7">
            <a:extLst>
              <a:ext uri="{FF2B5EF4-FFF2-40B4-BE49-F238E27FC236}">
                <a16:creationId xmlns:a16="http://schemas.microsoft.com/office/drawing/2014/main" id="{0EE1BDA3-1B1C-AFFC-FE81-9F4EBCDD68B1}"/>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Alexandria" charset="0"/>
                <a:cs typeface="Alexandria" charset="0"/>
              </a:rPr>
              <a:t>Population Health OR Public Health?</a:t>
            </a:r>
          </a:p>
        </p:txBody>
      </p:sp>
    </p:spTree>
    <p:extLst>
      <p:ext uri="{BB962C8B-B14F-4D97-AF65-F5344CB8AC3E}">
        <p14:creationId xmlns:p14="http://schemas.microsoft.com/office/powerpoint/2010/main" val="1905784960"/>
      </p:ext>
    </p:extLst>
  </p:cSld>
  <p:clrMapOvr>
    <a:masterClrMapping/>
  </p:clrMapOvr>
  <mc:AlternateContent xmlns:mc="http://schemas.openxmlformats.org/markup-compatibility/2006" xmlns:p14="http://schemas.microsoft.com/office/powerpoint/2010/main">
    <mc:Choice Requires="p14">
      <p:transition p14:dur="10" advTm="70851"/>
    </mc:Choice>
    <mc:Fallback xmlns="">
      <p:transition advTm="70851"/>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A291C7-9722-3400-C775-EC0D758C837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C877659-FDE0-062B-4917-769E29C3643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8034C7FE-070C-74C7-FC48-C88C2074D734}"/>
              </a:ext>
            </a:extLst>
          </p:cNvPr>
          <p:cNvSpPr txBox="1"/>
          <p:nvPr/>
        </p:nvSpPr>
        <p:spPr>
          <a:xfrm>
            <a:off x="942308" y="2184222"/>
            <a:ext cx="10256795" cy="3650358"/>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dirty="0">
                <a:latin typeface="Alexandria" charset="0"/>
              </a:rPr>
              <a:t>The public health system is </a:t>
            </a:r>
            <a:r>
              <a:rPr lang="en-US" dirty="0">
                <a:solidFill>
                  <a:srgbClr val="C00000"/>
                </a:solidFill>
                <a:latin typeface="Alexandria" charset="0"/>
              </a:rPr>
              <a:t>not focused on individual medical care and private sector health care delivery</a:t>
            </a:r>
            <a:r>
              <a:rPr lang="en-US" dirty="0">
                <a:latin typeface="Alexandria" charset="0"/>
              </a:rPr>
              <a:t>.</a:t>
            </a:r>
          </a:p>
          <a:p>
            <a:pPr marL="285750" indent="-285750" algn="just">
              <a:lnSpc>
                <a:spcPct val="150000"/>
              </a:lnSpc>
              <a:buFont typeface="Arial" panose="020B0604020202020204" pitchFamily="34" charset="0"/>
              <a:buChar char="•"/>
            </a:pPr>
            <a:endParaRPr lang="en-US" sz="1000" dirty="0">
              <a:latin typeface="Alexandria" charset="0"/>
            </a:endParaRPr>
          </a:p>
          <a:p>
            <a:pPr marL="285750" indent="-285750" algn="just">
              <a:lnSpc>
                <a:spcPct val="150000"/>
              </a:lnSpc>
              <a:buFont typeface="Arial" panose="020B0604020202020204" pitchFamily="34" charset="0"/>
              <a:buChar char="•"/>
            </a:pPr>
            <a:r>
              <a:rPr lang="en-US" dirty="0">
                <a:latin typeface="Alexandria" charset="0"/>
              </a:rPr>
              <a:t>Instead, the public health system has traditionally focused on the </a:t>
            </a:r>
            <a:r>
              <a:rPr lang="en-US" dirty="0">
                <a:solidFill>
                  <a:srgbClr val="C00000"/>
                </a:solidFill>
                <a:latin typeface="Alexandria" charset="0"/>
              </a:rPr>
              <a:t>health of entire communities</a:t>
            </a:r>
            <a:r>
              <a:rPr lang="en-US" dirty="0">
                <a:latin typeface="Alexandria" charset="0"/>
              </a:rPr>
              <a:t>, populations, states, countries, and regions. </a:t>
            </a:r>
          </a:p>
          <a:p>
            <a:pPr marL="285750" indent="-285750" algn="just">
              <a:lnSpc>
                <a:spcPct val="150000"/>
              </a:lnSpc>
              <a:buFont typeface="Arial" panose="020B0604020202020204" pitchFamily="34" charset="0"/>
              <a:buChar char="•"/>
            </a:pPr>
            <a:endParaRPr lang="en-US" sz="1000" dirty="0">
              <a:latin typeface="Alexandria" charset="0"/>
            </a:endParaRPr>
          </a:p>
          <a:p>
            <a:pPr marL="285750" indent="-285750" algn="just">
              <a:lnSpc>
                <a:spcPct val="150000"/>
              </a:lnSpc>
              <a:buFont typeface="Arial" panose="020B0604020202020204" pitchFamily="34" charset="0"/>
              <a:buChar char="•"/>
            </a:pPr>
            <a:r>
              <a:rPr lang="en-US" dirty="0">
                <a:latin typeface="Alexandria" charset="0"/>
              </a:rPr>
              <a:t>In addition, public health interventions tend to be </a:t>
            </a:r>
            <a:r>
              <a:rPr lang="en-US" dirty="0">
                <a:solidFill>
                  <a:srgbClr val="C00000"/>
                </a:solidFill>
                <a:latin typeface="Alexandria" charset="0"/>
              </a:rPr>
              <a:t>at a higher organizational level </a:t>
            </a:r>
            <a:r>
              <a:rPr lang="en-US" dirty="0">
                <a:latin typeface="Alexandria" charset="0"/>
              </a:rPr>
              <a:t>than the individual or practice, such as clean air and healthy food initiatives. </a:t>
            </a:r>
          </a:p>
          <a:p>
            <a:pPr marL="285750" indent="-285750" algn="just">
              <a:lnSpc>
                <a:spcPct val="150000"/>
              </a:lnSpc>
              <a:buFont typeface="Arial" panose="020B0604020202020204" pitchFamily="34" charset="0"/>
              <a:buChar char="•"/>
            </a:pPr>
            <a:endParaRPr lang="en-US" sz="1000" dirty="0">
              <a:latin typeface="Alexandria" charset="0"/>
            </a:endParaRPr>
          </a:p>
          <a:p>
            <a:pPr marL="285750" indent="-285750" algn="just">
              <a:lnSpc>
                <a:spcPct val="150000"/>
              </a:lnSpc>
              <a:buFont typeface="Arial" panose="020B0604020202020204" pitchFamily="34" charset="0"/>
              <a:buChar char="•"/>
            </a:pPr>
            <a:r>
              <a:rPr lang="en-US" dirty="0">
                <a:latin typeface="Alexandria" charset="0"/>
              </a:rPr>
              <a:t>Although the </a:t>
            </a:r>
            <a:r>
              <a:rPr lang="en-US" dirty="0">
                <a:solidFill>
                  <a:srgbClr val="C00000"/>
                </a:solidFill>
                <a:latin typeface="Alexandria" charset="0"/>
              </a:rPr>
              <a:t>public health system is a key pillar for population health </a:t>
            </a:r>
            <a:r>
              <a:rPr lang="en-US" dirty="0">
                <a:latin typeface="Alexandria" charset="0"/>
              </a:rPr>
              <a:t>and its improvement, population health is significantly influenced by more than one sector. </a:t>
            </a:r>
          </a:p>
        </p:txBody>
      </p:sp>
      <p:pic>
        <p:nvPicPr>
          <p:cNvPr id="7" name="Graphic 21">
            <a:extLst>
              <a:ext uri="{FF2B5EF4-FFF2-40B4-BE49-F238E27FC236}">
                <a16:creationId xmlns:a16="http://schemas.microsoft.com/office/drawing/2014/main" id="{6DB5A3AD-5469-9FC3-0D0F-5BDFB94D3C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51893246-3992-8DF0-9B4A-DD9487C34339}"/>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8824A30D-BF34-41EB-1785-BB3A130BE1E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68D79B6E-11B9-AE59-7195-13BE25679F01}"/>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9FF3196F-351C-A8BD-CCF7-62A944216B19}"/>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3" name="TextBox 2">
            <a:extLst>
              <a:ext uri="{FF2B5EF4-FFF2-40B4-BE49-F238E27FC236}">
                <a16:creationId xmlns:a16="http://schemas.microsoft.com/office/drawing/2014/main" id="{E846EB8E-F548-A0FB-E0FF-B7827DAFBE05}"/>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Care Science</a:t>
            </a:r>
          </a:p>
        </p:txBody>
      </p:sp>
      <p:sp>
        <p:nvSpPr>
          <p:cNvPr id="8" name="TextBox 7">
            <a:extLst>
              <a:ext uri="{FF2B5EF4-FFF2-40B4-BE49-F238E27FC236}">
                <a16:creationId xmlns:a16="http://schemas.microsoft.com/office/drawing/2014/main" id="{A3BC9498-1B44-434E-8018-455D9679C073}"/>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Alexandria" charset="0"/>
                <a:cs typeface="Alexandria" charset="0"/>
              </a:rPr>
              <a:t>Population Health OR Public Health?</a:t>
            </a:r>
          </a:p>
        </p:txBody>
      </p:sp>
    </p:spTree>
    <p:extLst>
      <p:ext uri="{BB962C8B-B14F-4D97-AF65-F5344CB8AC3E}">
        <p14:creationId xmlns:p14="http://schemas.microsoft.com/office/powerpoint/2010/main" val="3536223455"/>
      </p:ext>
    </p:extLst>
  </p:cSld>
  <p:clrMapOvr>
    <a:masterClrMapping/>
  </p:clrMapOvr>
  <mc:AlternateContent xmlns:mc="http://schemas.openxmlformats.org/markup-compatibility/2006" xmlns:p14="http://schemas.microsoft.com/office/powerpoint/2010/main">
    <mc:Choice Requires="p14">
      <p:transition p14:dur="10" advTm="100378"/>
    </mc:Choice>
    <mc:Fallback xmlns="">
      <p:transition advTm="100378"/>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D07854-616A-ED85-1441-7F9AE9E9337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90E3E7C-A2E2-B6C1-901E-2B1A1C75662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2256F68B-234A-8DFD-027C-DAF1BAC8F414}"/>
              </a:ext>
            </a:extLst>
          </p:cNvPr>
          <p:cNvSpPr txBox="1"/>
          <p:nvPr/>
        </p:nvSpPr>
        <p:spPr>
          <a:xfrm>
            <a:off x="942308" y="2184222"/>
            <a:ext cx="7333337" cy="3788858"/>
          </a:xfrm>
          <a:prstGeom prst="rect">
            <a:avLst/>
          </a:prstGeom>
          <a:noFill/>
        </p:spPr>
        <p:txBody>
          <a:bodyPr wrap="square" lIns="91440" tIns="45720" rIns="91440" bIns="45720" rtlCol="0" anchor="t">
            <a:spAutoFit/>
          </a:bodyPr>
          <a:lstStyle/>
          <a:p>
            <a:pPr algn="just">
              <a:lnSpc>
                <a:spcPct val="150000"/>
              </a:lnSpc>
            </a:pPr>
            <a:r>
              <a:rPr lang="en-US" b="1" dirty="0">
                <a:latin typeface="Alexandria" charset="0"/>
              </a:rPr>
              <a:t>A. Limitations in health and health care: </a:t>
            </a:r>
          </a:p>
          <a:p>
            <a:pPr marL="342900" indent="-342900" algn="just">
              <a:lnSpc>
                <a:spcPct val="150000"/>
              </a:lnSpc>
              <a:buAutoNum type="arabicPeriod"/>
            </a:pPr>
            <a:r>
              <a:rPr lang="en-US" b="1" dirty="0">
                <a:solidFill>
                  <a:srgbClr val="C00000"/>
                </a:solidFill>
                <a:latin typeface="Alexandria" charset="0"/>
              </a:rPr>
              <a:t>A focus on sick care over prevention and wellness:</a:t>
            </a:r>
          </a:p>
          <a:p>
            <a:pPr marL="285750" indent="-285750" algn="just">
              <a:lnSpc>
                <a:spcPct val="150000"/>
              </a:lnSpc>
              <a:buFont typeface="Arial" panose="020B0604020202020204" pitchFamily="34" charset="0"/>
              <a:buChar char="•"/>
            </a:pPr>
            <a:r>
              <a:rPr lang="en-US" dirty="0">
                <a:latin typeface="Alexandria"/>
              </a:rPr>
              <a:t>Clinical training has traditionally emphasized acute illness and chronic disease care over prevention and wellness. </a:t>
            </a:r>
          </a:p>
          <a:p>
            <a:pPr marL="285750" indent="-285750" algn="just">
              <a:lnSpc>
                <a:spcPct val="150000"/>
              </a:lnSpc>
              <a:buFont typeface="Arial" panose="020B0604020202020204" pitchFamily="34" charset="0"/>
              <a:buChar char="•"/>
            </a:pPr>
            <a:r>
              <a:rPr lang="en-US" dirty="0">
                <a:latin typeface="Alexandria"/>
              </a:rPr>
              <a:t>The fee-for-service reimbursement system has been more heavily based on acute care and procedures.</a:t>
            </a:r>
          </a:p>
          <a:p>
            <a:pPr marL="285750" indent="-285750" algn="just">
              <a:lnSpc>
                <a:spcPct val="150000"/>
              </a:lnSpc>
              <a:buFont typeface="Arial" panose="020B0604020202020204" pitchFamily="34" charset="0"/>
              <a:buChar char="•"/>
            </a:pPr>
            <a:r>
              <a:rPr lang="en-US" dirty="0">
                <a:latin typeface="Alexandria"/>
              </a:rPr>
              <a:t>Prevention, chronic disease management, nutrition, and behavioral health have been traditionally undervalued and reimbursed at a rate less than acute care.</a:t>
            </a:r>
          </a:p>
        </p:txBody>
      </p:sp>
      <p:pic>
        <p:nvPicPr>
          <p:cNvPr id="7" name="Graphic 21">
            <a:extLst>
              <a:ext uri="{FF2B5EF4-FFF2-40B4-BE49-F238E27FC236}">
                <a16:creationId xmlns:a16="http://schemas.microsoft.com/office/drawing/2014/main" id="{F566E340-AD46-5792-9756-6AF45D64B9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20534D0D-B8A9-8DD2-9C99-7FC01EAEBF4F}"/>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4DCCB67C-80E8-E341-E593-716F52C2764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D7FA2EEE-21F1-842B-A366-615C52DAA8E6}"/>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A144A05F-D1D1-D15A-3296-2AD0BC6A5D5B}"/>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3" name="TextBox 2">
            <a:extLst>
              <a:ext uri="{FF2B5EF4-FFF2-40B4-BE49-F238E27FC236}">
                <a16:creationId xmlns:a16="http://schemas.microsoft.com/office/drawing/2014/main" id="{9B3F4AE4-1993-7DFA-9CB3-0A7D30236D89}"/>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Care Science</a:t>
            </a:r>
          </a:p>
        </p:txBody>
      </p:sp>
      <p:sp>
        <p:nvSpPr>
          <p:cNvPr id="8" name="TextBox 7">
            <a:extLst>
              <a:ext uri="{FF2B5EF4-FFF2-40B4-BE49-F238E27FC236}">
                <a16:creationId xmlns:a16="http://schemas.microsoft.com/office/drawing/2014/main" id="{7CE77BCE-52B9-2E5D-5942-8AC15DD70029}"/>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Alexandria" charset="0"/>
                <a:cs typeface="Alexandria" charset="0"/>
              </a:rPr>
              <a:t>Why a focus on population health?</a:t>
            </a:r>
          </a:p>
        </p:txBody>
      </p:sp>
      <p:pic>
        <p:nvPicPr>
          <p:cNvPr id="3074" name="Picture 2" descr="Vaccination Virus injection syringe Doctor with flask and syringe Vector line art illustration">
            <a:extLst>
              <a:ext uri="{FF2B5EF4-FFF2-40B4-BE49-F238E27FC236}">
                <a16:creationId xmlns:a16="http://schemas.microsoft.com/office/drawing/2014/main" id="{616CBCCB-C386-9BD5-F75D-54129B10E5A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1787" t="7154" r="17923" b="2831"/>
          <a:stretch/>
        </p:blipFill>
        <p:spPr bwMode="auto">
          <a:xfrm>
            <a:off x="8455953" y="1838012"/>
            <a:ext cx="2793739" cy="41711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8181540"/>
      </p:ext>
    </p:extLst>
  </p:cSld>
  <p:clrMapOvr>
    <a:masterClrMapping/>
  </p:clrMapOvr>
  <mc:AlternateContent xmlns:mc="http://schemas.openxmlformats.org/markup-compatibility/2006" xmlns:p14="http://schemas.microsoft.com/office/powerpoint/2010/main">
    <mc:Choice Requires="p14">
      <p:transition p14:dur="10" advTm="104932"/>
    </mc:Choice>
    <mc:Fallback xmlns="">
      <p:transition advTm="10493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9F5607-C40B-1D73-3E09-31278755338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B19825C-0D24-BE34-FEE7-EF395A0BA48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79E93D49-5E86-8F16-C0E2-9804C1907E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3F99A5D1-B680-A6E8-6065-9691958C0444}"/>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EF7359F5-A5E0-02C3-B2B2-542723806BF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30E25A31-04E5-E6FB-0A83-C77CCA055FF6}"/>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C19D0AE0-1456-E9A6-D812-5818AB5BD350}"/>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3" name="TextBox 2">
            <a:extLst>
              <a:ext uri="{FF2B5EF4-FFF2-40B4-BE49-F238E27FC236}">
                <a16:creationId xmlns:a16="http://schemas.microsoft.com/office/drawing/2014/main" id="{7A2E30E8-6B1D-607F-9116-F52C607FDF23}"/>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Care Science</a:t>
            </a:r>
          </a:p>
        </p:txBody>
      </p:sp>
      <p:sp>
        <p:nvSpPr>
          <p:cNvPr id="8" name="TextBox 7">
            <a:extLst>
              <a:ext uri="{FF2B5EF4-FFF2-40B4-BE49-F238E27FC236}">
                <a16:creationId xmlns:a16="http://schemas.microsoft.com/office/drawing/2014/main" id="{A515D593-8EF3-041B-D79D-770A193B430D}"/>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Alexandria" charset="0"/>
                <a:cs typeface="Alexandria" charset="0"/>
              </a:rPr>
              <a:t>Why a focus on population health?</a:t>
            </a:r>
          </a:p>
        </p:txBody>
      </p:sp>
      <p:sp>
        <p:nvSpPr>
          <p:cNvPr id="26" name="TextBox 25">
            <a:extLst>
              <a:ext uri="{FF2B5EF4-FFF2-40B4-BE49-F238E27FC236}">
                <a16:creationId xmlns:a16="http://schemas.microsoft.com/office/drawing/2014/main" id="{803D021C-EB47-5E09-1B0D-3104C7524FB5}"/>
              </a:ext>
            </a:extLst>
          </p:cNvPr>
          <p:cNvSpPr txBox="1"/>
          <p:nvPr/>
        </p:nvSpPr>
        <p:spPr>
          <a:xfrm>
            <a:off x="942308" y="2184222"/>
            <a:ext cx="6783709" cy="3788858"/>
          </a:xfrm>
          <a:prstGeom prst="rect">
            <a:avLst/>
          </a:prstGeom>
          <a:noFill/>
        </p:spPr>
        <p:txBody>
          <a:bodyPr wrap="square" rtlCol="0">
            <a:spAutoFit/>
          </a:bodyPr>
          <a:lstStyle/>
          <a:p>
            <a:pPr algn="just">
              <a:lnSpc>
                <a:spcPct val="150000"/>
              </a:lnSpc>
            </a:pPr>
            <a:r>
              <a:rPr lang="en-US" b="1" dirty="0">
                <a:latin typeface="Alexandria" charset="0"/>
              </a:rPr>
              <a:t>A. Limitations in health and health care: </a:t>
            </a:r>
          </a:p>
          <a:p>
            <a:pPr algn="just">
              <a:lnSpc>
                <a:spcPct val="150000"/>
              </a:lnSpc>
            </a:pPr>
            <a:r>
              <a:rPr lang="en-US" b="1" dirty="0">
                <a:solidFill>
                  <a:srgbClr val="C00000"/>
                </a:solidFill>
                <a:latin typeface="Alexandria" charset="0"/>
              </a:rPr>
              <a:t>2. Siloed and fragmented efforts for health and health care:</a:t>
            </a:r>
          </a:p>
          <a:p>
            <a:pPr marL="285750" indent="-285750" algn="just">
              <a:lnSpc>
                <a:spcPct val="150000"/>
              </a:lnSpc>
              <a:buFont typeface="Arial" panose="020B0604020202020204" pitchFamily="34" charset="0"/>
              <a:buChar char="•"/>
            </a:pPr>
            <a:r>
              <a:rPr lang="en-US" dirty="0">
                <a:latin typeface="Alexandria" charset="0"/>
              </a:rPr>
              <a:t>Health care is often organized and prioritized around the health care delivery system rather than the patient. </a:t>
            </a:r>
          </a:p>
          <a:p>
            <a:pPr marL="285750" indent="-285750" algn="just">
              <a:lnSpc>
                <a:spcPct val="150000"/>
              </a:lnSpc>
              <a:buFont typeface="Arial" panose="020B0604020202020204" pitchFamily="34" charset="0"/>
              <a:buChar char="•"/>
            </a:pPr>
            <a:r>
              <a:rPr lang="en-US" dirty="0">
                <a:latin typeface="Alexandria" charset="0"/>
              </a:rPr>
              <a:t>Patients typically must initiate contact and access many different points in order to receive their health care. </a:t>
            </a:r>
          </a:p>
          <a:p>
            <a:pPr marL="285750" indent="-285750" algn="just">
              <a:lnSpc>
                <a:spcPct val="150000"/>
              </a:lnSpc>
              <a:buFont typeface="Arial" panose="020B0604020202020204" pitchFamily="34" charset="0"/>
              <a:buChar char="•"/>
            </a:pPr>
            <a:r>
              <a:rPr lang="en-US" dirty="0">
                <a:latin typeface="Alexandria" charset="0"/>
              </a:rPr>
              <a:t>Lack of coordination, integration, and communication between different points of a patient’s care all contribute to the fragmentation of the health care system.</a:t>
            </a:r>
          </a:p>
        </p:txBody>
      </p:sp>
      <p:pic>
        <p:nvPicPr>
          <p:cNvPr id="27" name="Picture 26">
            <a:extLst>
              <a:ext uri="{FF2B5EF4-FFF2-40B4-BE49-F238E27FC236}">
                <a16:creationId xmlns:a16="http://schemas.microsoft.com/office/drawing/2014/main" id="{42322A03-3DE3-5290-CF18-95F4B8E927DC}"/>
              </a:ext>
            </a:extLst>
          </p:cNvPr>
          <p:cNvPicPr>
            <a:picLocks noChangeAspect="1"/>
          </p:cNvPicPr>
          <p:nvPr/>
        </p:nvPicPr>
        <p:blipFill rotWithShape="1">
          <a:blip r:embed="rId3"/>
          <a:srcRect l="9995" t="7798" r="17539" b="8164"/>
          <a:stretch/>
        </p:blipFill>
        <p:spPr>
          <a:xfrm>
            <a:off x="7907102" y="2408352"/>
            <a:ext cx="3341812" cy="3340597"/>
          </a:xfrm>
          <a:prstGeom prst="rect">
            <a:avLst/>
          </a:prstGeom>
        </p:spPr>
      </p:pic>
    </p:spTree>
    <p:extLst>
      <p:ext uri="{BB962C8B-B14F-4D97-AF65-F5344CB8AC3E}">
        <p14:creationId xmlns:p14="http://schemas.microsoft.com/office/powerpoint/2010/main" val="266468435"/>
      </p:ext>
    </p:extLst>
  </p:cSld>
  <p:clrMapOvr>
    <a:masterClrMapping/>
  </p:clrMapOvr>
  <mc:AlternateContent xmlns:mc="http://schemas.openxmlformats.org/markup-compatibility/2006" xmlns:p14="http://schemas.microsoft.com/office/powerpoint/2010/main">
    <mc:Choice Requires="p14">
      <p:transition p14:dur="10" advTm="104363"/>
    </mc:Choice>
    <mc:Fallback xmlns="">
      <p:transition advTm="10436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9F5607-C40B-1D73-3E09-31278755338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B19825C-0D24-BE34-FEE7-EF395A0BA48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D3550E67-B4DE-2611-477B-02271230691D}"/>
              </a:ext>
            </a:extLst>
          </p:cNvPr>
          <p:cNvSpPr txBox="1"/>
          <p:nvPr/>
        </p:nvSpPr>
        <p:spPr>
          <a:xfrm>
            <a:off x="942308" y="2184222"/>
            <a:ext cx="9831709" cy="1711366"/>
          </a:xfrm>
          <a:prstGeom prst="rect">
            <a:avLst/>
          </a:prstGeom>
          <a:noFill/>
        </p:spPr>
        <p:txBody>
          <a:bodyPr wrap="square" rtlCol="0">
            <a:spAutoFit/>
          </a:bodyPr>
          <a:lstStyle/>
          <a:p>
            <a:pPr algn="just">
              <a:lnSpc>
                <a:spcPct val="150000"/>
              </a:lnSpc>
            </a:pPr>
            <a:r>
              <a:rPr lang="en-US" b="1" dirty="0">
                <a:latin typeface="Alexandria" charset="0"/>
              </a:rPr>
              <a:t>A. Limitations in health and health care: </a:t>
            </a:r>
          </a:p>
          <a:p>
            <a:pPr algn="just">
              <a:lnSpc>
                <a:spcPct val="150000"/>
              </a:lnSpc>
            </a:pPr>
            <a:r>
              <a:rPr lang="en-US" b="1" dirty="0">
                <a:solidFill>
                  <a:srgbClr val="C00000"/>
                </a:solidFill>
                <a:latin typeface="Alexandria" charset="0"/>
              </a:rPr>
              <a:t>3. Inadequate assimilation and use of data:</a:t>
            </a:r>
          </a:p>
          <a:p>
            <a:pPr marL="285750" indent="-285750" algn="just">
              <a:lnSpc>
                <a:spcPct val="150000"/>
              </a:lnSpc>
              <a:buFont typeface="Arial" panose="020B0604020202020204" pitchFamily="34" charset="0"/>
              <a:buChar char="•"/>
            </a:pPr>
            <a:r>
              <a:rPr lang="en-US" dirty="0">
                <a:latin typeface="Alexandria" charset="0"/>
              </a:rPr>
              <a:t>Communication and sharing of information between the various parties involved in the care of a patient is often limited.</a:t>
            </a:r>
          </a:p>
        </p:txBody>
      </p:sp>
      <p:pic>
        <p:nvPicPr>
          <p:cNvPr id="7" name="Graphic 21">
            <a:extLst>
              <a:ext uri="{FF2B5EF4-FFF2-40B4-BE49-F238E27FC236}">
                <a16:creationId xmlns:a16="http://schemas.microsoft.com/office/drawing/2014/main" id="{79E93D49-5E86-8F16-C0E2-9804C1907E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3F99A5D1-B680-A6E8-6065-9691958C0444}"/>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EF7359F5-A5E0-02C3-B2B2-542723806BF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30E25A31-04E5-E6FB-0A83-C77CCA055FF6}"/>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C19D0AE0-1456-E9A6-D812-5818AB5BD350}"/>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3" name="TextBox 2">
            <a:extLst>
              <a:ext uri="{FF2B5EF4-FFF2-40B4-BE49-F238E27FC236}">
                <a16:creationId xmlns:a16="http://schemas.microsoft.com/office/drawing/2014/main" id="{7A2E30E8-6B1D-607F-9116-F52C607FDF23}"/>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Care Science</a:t>
            </a:r>
          </a:p>
        </p:txBody>
      </p:sp>
      <p:sp>
        <p:nvSpPr>
          <p:cNvPr id="8" name="TextBox 7">
            <a:extLst>
              <a:ext uri="{FF2B5EF4-FFF2-40B4-BE49-F238E27FC236}">
                <a16:creationId xmlns:a16="http://schemas.microsoft.com/office/drawing/2014/main" id="{A515D593-8EF3-041B-D79D-770A193B430D}"/>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Alexandria" charset="0"/>
                <a:cs typeface="Alexandria" charset="0"/>
              </a:rPr>
              <a:t>Why a focus on population health?</a:t>
            </a:r>
          </a:p>
        </p:txBody>
      </p:sp>
      <p:sp>
        <p:nvSpPr>
          <p:cNvPr id="9" name="TextBox 8">
            <a:extLst>
              <a:ext uri="{FF2B5EF4-FFF2-40B4-BE49-F238E27FC236}">
                <a16:creationId xmlns:a16="http://schemas.microsoft.com/office/drawing/2014/main" id="{31745C53-8BEB-AF08-5F6A-7CEE535FD049}"/>
              </a:ext>
            </a:extLst>
          </p:cNvPr>
          <p:cNvSpPr txBox="1"/>
          <p:nvPr/>
        </p:nvSpPr>
        <p:spPr>
          <a:xfrm>
            <a:off x="942309" y="3950849"/>
            <a:ext cx="6068092" cy="2126864"/>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dirty="0">
                <a:latin typeface="Alexandria" charset="0"/>
              </a:rPr>
              <a:t>Barriers to greater communication and coordination of care include interoperability of electronic health records (EHRs) and limitation in capability for health information exchange.</a:t>
            </a:r>
          </a:p>
          <a:p>
            <a:pPr marL="285750" indent="-285750" algn="just">
              <a:lnSpc>
                <a:spcPct val="150000"/>
              </a:lnSpc>
              <a:buFont typeface="Arial" panose="020B0604020202020204" pitchFamily="34" charset="0"/>
              <a:buChar char="•"/>
            </a:pPr>
            <a:r>
              <a:rPr lang="en-US" dirty="0">
                <a:latin typeface="Alexandria" charset="0"/>
              </a:rPr>
              <a:t> Medical care and public health data sources are not well connected.   </a:t>
            </a:r>
          </a:p>
        </p:txBody>
      </p:sp>
      <p:pic>
        <p:nvPicPr>
          <p:cNvPr id="15366" name="Picture 6" descr="Concept landing page transfer files">
            <a:extLst>
              <a:ext uri="{FF2B5EF4-FFF2-40B4-BE49-F238E27FC236}">
                <a16:creationId xmlns:a16="http://schemas.microsoft.com/office/drawing/2014/main" id="{B4491EA5-E30C-CFD3-94AC-A683D5A78F6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263" t="6522" r="1993" b="14905"/>
          <a:stretch/>
        </p:blipFill>
        <p:spPr bwMode="auto">
          <a:xfrm>
            <a:off x="7433065" y="3864357"/>
            <a:ext cx="3574270" cy="19745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2588778"/>
      </p:ext>
    </p:extLst>
  </p:cSld>
  <p:clrMapOvr>
    <a:masterClrMapping/>
  </p:clrMapOvr>
  <mc:AlternateContent xmlns:mc="http://schemas.openxmlformats.org/markup-compatibility/2006" xmlns:p14="http://schemas.microsoft.com/office/powerpoint/2010/main">
    <mc:Choice Requires="p14">
      <p:transition p14:dur="10" advTm="115392"/>
    </mc:Choice>
    <mc:Fallback xmlns="">
      <p:transition advTm="11539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30C819-B10A-977B-55DF-322075DE066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4A2414C-7C94-4AAC-796B-58C1374900C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889731CD-EFF0-5DBF-C98F-4310AF1E3C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3D42E096-E69A-A7ED-896A-28979C7B3B81}"/>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1CC09B3F-44A9-FA32-17E0-7337D2792A1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B19C4C6E-DF56-BB50-1D08-2CDCDAF052FC}"/>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1B846B63-A692-839D-F955-17669DE8F62E}"/>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3" name="TextBox 2">
            <a:extLst>
              <a:ext uri="{FF2B5EF4-FFF2-40B4-BE49-F238E27FC236}">
                <a16:creationId xmlns:a16="http://schemas.microsoft.com/office/drawing/2014/main" id="{A4823533-F3FF-E28B-73C7-782CC3554F8E}"/>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Care Science</a:t>
            </a:r>
          </a:p>
        </p:txBody>
      </p:sp>
      <p:pic>
        <p:nvPicPr>
          <p:cNvPr id="16386" name="Picture 2" descr="Electronic health record EHR digital patient chart on smartphone">
            <a:extLst>
              <a:ext uri="{FF2B5EF4-FFF2-40B4-BE49-F238E27FC236}">
                <a16:creationId xmlns:a16="http://schemas.microsoft.com/office/drawing/2014/main" id="{FDF0B7E2-EA17-81BA-372B-B8EE5E1267C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9867" t="12386" r="10694" b="8371"/>
          <a:stretch/>
        </p:blipFill>
        <p:spPr bwMode="auto">
          <a:xfrm>
            <a:off x="7898543" y="2464904"/>
            <a:ext cx="3457165" cy="3374027"/>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B4EDB030-4DDE-2FED-7BD8-E4A0D1A157F8}"/>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Alexandria" charset="0"/>
                <a:cs typeface="Alexandria" charset="0"/>
              </a:rPr>
              <a:t>Why a focus on population health?</a:t>
            </a:r>
          </a:p>
        </p:txBody>
      </p:sp>
      <p:sp>
        <p:nvSpPr>
          <p:cNvPr id="48" name="TextBox 47">
            <a:extLst>
              <a:ext uri="{FF2B5EF4-FFF2-40B4-BE49-F238E27FC236}">
                <a16:creationId xmlns:a16="http://schemas.microsoft.com/office/drawing/2014/main" id="{7C8BA1F8-5101-C16C-ABAA-72F4F42B2CE5}"/>
              </a:ext>
            </a:extLst>
          </p:cNvPr>
          <p:cNvSpPr txBox="1"/>
          <p:nvPr/>
        </p:nvSpPr>
        <p:spPr>
          <a:xfrm>
            <a:off x="942308" y="2184222"/>
            <a:ext cx="6850219" cy="3604192"/>
          </a:xfrm>
          <a:prstGeom prst="rect">
            <a:avLst/>
          </a:prstGeom>
          <a:noFill/>
        </p:spPr>
        <p:txBody>
          <a:bodyPr wrap="square" rtlCol="0">
            <a:spAutoFit/>
          </a:bodyPr>
          <a:lstStyle/>
          <a:p>
            <a:pPr algn="just">
              <a:lnSpc>
                <a:spcPct val="150000"/>
              </a:lnSpc>
            </a:pPr>
            <a:r>
              <a:rPr lang="en-US" b="1" dirty="0">
                <a:latin typeface="Alexandria" charset="0"/>
              </a:rPr>
              <a:t>A. Limitations in health and health care: </a:t>
            </a:r>
          </a:p>
          <a:p>
            <a:pPr algn="just">
              <a:lnSpc>
                <a:spcPct val="150000"/>
              </a:lnSpc>
            </a:pPr>
            <a:r>
              <a:rPr lang="en-US" b="1" dirty="0">
                <a:solidFill>
                  <a:srgbClr val="C00000"/>
                </a:solidFill>
                <a:latin typeface="Alexandria" charset="0"/>
              </a:rPr>
              <a:t>4. Suboptimal patient engagement: </a:t>
            </a:r>
          </a:p>
          <a:p>
            <a:pPr marL="285750" indent="-285750" algn="just">
              <a:lnSpc>
                <a:spcPct val="150000"/>
              </a:lnSpc>
              <a:buFont typeface="Arial" panose="020B0604020202020204" pitchFamily="34" charset="0"/>
              <a:buChar char="•"/>
            </a:pPr>
            <a:r>
              <a:rPr lang="en-US" dirty="0">
                <a:latin typeface="Alexandria" charset="0"/>
              </a:rPr>
              <a:t>Lack of defined teams for patient care, lack of tools, and time constraints on an individual physician impact the ability for greater engagement of patients in their health care.</a:t>
            </a:r>
          </a:p>
          <a:p>
            <a:pPr algn="just">
              <a:lnSpc>
                <a:spcPct val="150000"/>
              </a:lnSpc>
            </a:pPr>
            <a:endParaRPr lang="en-US" sz="1000" dirty="0">
              <a:latin typeface="Alexandria" charset="0"/>
            </a:endParaRPr>
          </a:p>
          <a:p>
            <a:pPr marL="285750" indent="-285750" algn="just">
              <a:lnSpc>
                <a:spcPct val="150000"/>
              </a:lnSpc>
              <a:buFont typeface="Arial" panose="020B0604020202020204" pitchFamily="34" charset="0"/>
              <a:buChar char="•"/>
            </a:pPr>
            <a:r>
              <a:rPr lang="en-US" dirty="0">
                <a:latin typeface="Alexandria" charset="0"/>
              </a:rPr>
              <a:t>Patient-centeredness and shared decision making, as well as the methods to operationalize these concepts in a busy clinical practice, have typically not been robust areas of emphasis in clinical training.</a:t>
            </a:r>
          </a:p>
        </p:txBody>
      </p:sp>
    </p:spTree>
    <p:extLst>
      <p:ext uri="{BB962C8B-B14F-4D97-AF65-F5344CB8AC3E}">
        <p14:creationId xmlns:p14="http://schemas.microsoft.com/office/powerpoint/2010/main" val="3697846905"/>
      </p:ext>
    </p:extLst>
  </p:cSld>
  <p:clrMapOvr>
    <a:masterClrMapping/>
  </p:clrMapOvr>
  <mc:AlternateContent xmlns:mc="http://schemas.openxmlformats.org/markup-compatibility/2006" xmlns:p14="http://schemas.microsoft.com/office/powerpoint/2010/main">
    <mc:Choice Requires="p14">
      <p:transition p14:dur="10" advTm="88630"/>
    </mc:Choice>
    <mc:Fallback xmlns="">
      <p:transition advTm="8863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F7AEA-E7CD-5859-8A9A-6399F9F85B0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DFB796D-2B33-120C-80AB-322987EE250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B5CBAD0A-B739-BD4F-536B-470A92CF1C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324ACDD-DB14-320A-3DCA-6526E9B3E64E}"/>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0C0C3B20-8007-0E73-15A5-1C3BA9DC123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D7BF8D5D-3652-9EB5-8728-614FC4C3A532}"/>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FE3778E1-D07C-E987-6F16-4000B5020043}"/>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3" name="TextBox 2">
            <a:extLst>
              <a:ext uri="{FF2B5EF4-FFF2-40B4-BE49-F238E27FC236}">
                <a16:creationId xmlns:a16="http://schemas.microsoft.com/office/drawing/2014/main" id="{2434D21B-95EB-9D9E-ADD4-F31324A24322}"/>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Care Science</a:t>
            </a:r>
          </a:p>
        </p:txBody>
      </p:sp>
      <p:sp>
        <p:nvSpPr>
          <p:cNvPr id="8" name="TextBox 7">
            <a:extLst>
              <a:ext uri="{FF2B5EF4-FFF2-40B4-BE49-F238E27FC236}">
                <a16:creationId xmlns:a16="http://schemas.microsoft.com/office/drawing/2014/main" id="{ADF91763-7969-D669-B5FD-40FF1B0CB039}"/>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Alexandria" charset="0"/>
                <a:cs typeface="Alexandria" charset="0"/>
              </a:rPr>
              <a:t>Why a focus on population health?</a:t>
            </a:r>
          </a:p>
        </p:txBody>
      </p:sp>
      <p:pic>
        <p:nvPicPr>
          <p:cNvPr id="17410" name="Picture 2" descr="global volunteer solidarity hands up banner with earth map vector">
            <a:extLst>
              <a:ext uri="{FF2B5EF4-FFF2-40B4-BE49-F238E27FC236}">
                <a16:creationId xmlns:a16="http://schemas.microsoft.com/office/drawing/2014/main" id="{05EAFD11-2536-AF3A-8111-4DD20ADC0F8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91129" y="3740088"/>
            <a:ext cx="4229813" cy="2168962"/>
          </a:xfrm>
          <a:prstGeom prst="rect">
            <a:avLst/>
          </a:prstGeom>
          <a:noFill/>
          <a:extLst>
            <a:ext uri="{909E8E84-426E-40DD-AFC4-6F175D3DCCD1}">
              <a14:hiddenFill xmlns:a14="http://schemas.microsoft.com/office/drawing/2010/main">
                <a:solidFill>
                  <a:srgbClr val="FFFFFF"/>
                </a:solidFill>
              </a14:hiddenFill>
            </a:ext>
          </a:extLst>
        </p:spPr>
      </p:pic>
      <p:sp>
        <p:nvSpPr>
          <p:cNvPr id="48" name="TextBox 47">
            <a:extLst>
              <a:ext uri="{FF2B5EF4-FFF2-40B4-BE49-F238E27FC236}">
                <a16:creationId xmlns:a16="http://schemas.microsoft.com/office/drawing/2014/main" id="{737FC1A0-3C73-9D48-4F35-BD27F364F7C5}"/>
              </a:ext>
            </a:extLst>
          </p:cNvPr>
          <p:cNvSpPr txBox="1"/>
          <p:nvPr/>
        </p:nvSpPr>
        <p:spPr>
          <a:xfrm>
            <a:off x="942308" y="2184222"/>
            <a:ext cx="10178635" cy="1711366"/>
          </a:xfrm>
          <a:prstGeom prst="rect">
            <a:avLst/>
          </a:prstGeom>
          <a:noFill/>
        </p:spPr>
        <p:txBody>
          <a:bodyPr wrap="square" rtlCol="0">
            <a:spAutoFit/>
          </a:bodyPr>
          <a:lstStyle/>
          <a:p>
            <a:pPr algn="just">
              <a:lnSpc>
                <a:spcPct val="150000"/>
              </a:lnSpc>
            </a:pPr>
            <a:r>
              <a:rPr lang="en-US" b="1" dirty="0">
                <a:latin typeface="Alexandria" charset="0"/>
              </a:rPr>
              <a:t>A. Limitations in health and health care: </a:t>
            </a:r>
          </a:p>
          <a:p>
            <a:pPr algn="just">
              <a:lnSpc>
                <a:spcPct val="150000"/>
              </a:lnSpc>
            </a:pPr>
            <a:r>
              <a:rPr lang="en-US" b="1" dirty="0">
                <a:solidFill>
                  <a:srgbClr val="C00000"/>
                </a:solidFill>
                <a:latin typeface="Alexandria" charset="0"/>
              </a:rPr>
              <a:t>5. Inequality and inequity in health and health outcomes:</a:t>
            </a:r>
          </a:p>
          <a:p>
            <a:pPr marL="285750" indent="-285750" algn="just">
              <a:lnSpc>
                <a:spcPct val="150000"/>
              </a:lnSpc>
              <a:buFont typeface="Arial" panose="020B0604020202020204" pitchFamily="34" charset="0"/>
              <a:buChar char="•"/>
            </a:pPr>
            <a:r>
              <a:rPr lang="en-US" dirty="0">
                <a:latin typeface="Alexandria" charset="0"/>
              </a:rPr>
              <a:t>Where people live; their socioeconomic status; and their race, ethnicity, gender, age, sexual orientation, and disability status have historically impacted health and health outcomes.</a:t>
            </a:r>
          </a:p>
        </p:txBody>
      </p:sp>
      <p:sp>
        <p:nvSpPr>
          <p:cNvPr id="9" name="TextBox 8">
            <a:extLst>
              <a:ext uri="{FF2B5EF4-FFF2-40B4-BE49-F238E27FC236}">
                <a16:creationId xmlns:a16="http://schemas.microsoft.com/office/drawing/2014/main" id="{F60238D3-00AB-FB76-038C-41ECD27FC42F}"/>
              </a:ext>
            </a:extLst>
          </p:cNvPr>
          <p:cNvSpPr txBox="1"/>
          <p:nvPr/>
        </p:nvSpPr>
        <p:spPr>
          <a:xfrm>
            <a:off x="980720" y="3895588"/>
            <a:ext cx="5499594" cy="2126864"/>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b="0" i="0" u="none" strike="noStrike" dirty="0">
                <a:effectLst/>
                <a:latin typeface="__fkGroteskNeue_598ab8"/>
              </a:rPr>
              <a:t>Disparities in the quality of care received by different populations can exacerbate health inequities. </a:t>
            </a:r>
          </a:p>
          <a:p>
            <a:pPr marL="285750" indent="-285750" algn="just">
              <a:lnSpc>
                <a:spcPct val="150000"/>
              </a:lnSpc>
              <a:buFont typeface="Arial" panose="020B0604020202020204" pitchFamily="34" charset="0"/>
              <a:buChar char="•"/>
            </a:pPr>
            <a:r>
              <a:rPr lang="en-US" b="0" i="0" u="none" strike="noStrike" dirty="0">
                <a:effectLst/>
                <a:latin typeface="__fkGroteskNeue_598ab8"/>
              </a:rPr>
              <a:t>Implicit biases among healthcare providers can lead to unequal treatment based on race or socioeconomic status.</a:t>
            </a:r>
            <a:endParaRPr lang="en-US" dirty="0">
              <a:latin typeface="Alexandria" charset="0"/>
            </a:endParaRPr>
          </a:p>
        </p:txBody>
      </p:sp>
    </p:spTree>
    <p:extLst>
      <p:ext uri="{BB962C8B-B14F-4D97-AF65-F5344CB8AC3E}">
        <p14:creationId xmlns:p14="http://schemas.microsoft.com/office/powerpoint/2010/main" val="2028847128"/>
      </p:ext>
    </p:extLst>
  </p:cSld>
  <p:clrMapOvr>
    <a:masterClrMapping/>
  </p:clrMapOvr>
  <mc:AlternateContent xmlns:mc="http://schemas.openxmlformats.org/markup-compatibility/2006" xmlns:p14="http://schemas.microsoft.com/office/powerpoint/2010/main">
    <mc:Choice Requires="p14">
      <p:transition p14:dur="10" advTm="91590"/>
    </mc:Choice>
    <mc:Fallback xmlns="">
      <p:transition advTm="9159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4FAD6E-A591-4EB8-048A-3D5B379A41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C6B270-5E79-E3E7-1A7A-4DFC1508915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6202C9E0-CEB6-0724-ED15-1364C45716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0714883D-2054-4843-0823-68C60F31984E}"/>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093F14B4-5279-94A2-D915-F7986F88F9F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D1F5A99A-EA7D-4430-8812-A3A16BAFD3A3}"/>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7CA0C43E-3FF0-2CD2-2C8D-CA28449ACC66}"/>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3" name="TextBox 2">
            <a:extLst>
              <a:ext uri="{FF2B5EF4-FFF2-40B4-BE49-F238E27FC236}">
                <a16:creationId xmlns:a16="http://schemas.microsoft.com/office/drawing/2014/main" id="{5C888EB5-C6F7-D3CA-98D5-D1FCC7F1A948}"/>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Care Science</a:t>
            </a:r>
          </a:p>
        </p:txBody>
      </p:sp>
      <p:sp>
        <p:nvSpPr>
          <p:cNvPr id="8" name="TextBox 7">
            <a:extLst>
              <a:ext uri="{FF2B5EF4-FFF2-40B4-BE49-F238E27FC236}">
                <a16:creationId xmlns:a16="http://schemas.microsoft.com/office/drawing/2014/main" id="{B87491C7-2D33-3E49-BEC5-043DB2D7E7E3}"/>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Alexandria" charset="0"/>
                <a:cs typeface="Alexandria" charset="0"/>
              </a:rPr>
              <a:t>Why a focus on population health?</a:t>
            </a:r>
          </a:p>
        </p:txBody>
      </p:sp>
      <p:sp>
        <p:nvSpPr>
          <p:cNvPr id="48" name="TextBox 47">
            <a:extLst>
              <a:ext uri="{FF2B5EF4-FFF2-40B4-BE49-F238E27FC236}">
                <a16:creationId xmlns:a16="http://schemas.microsoft.com/office/drawing/2014/main" id="{B4EB6F6B-3114-35DD-E8A1-6221C615DCBA}"/>
              </a:ext>
            </a:extLst>
          </p:cNvPr>
          <p:cNvSpPr txBox="1"/>
          <p:nvPr/>
        </p:nvSpPr>
        <p:spPr>
          <a:xfrm>
            <a:off x="942308" y="2184222"/>
            <a:ext cx="8736542" cy="880369"/>
          </a:xfrm>
          <a:prstGeom prst="rect">
            <a:avLst/>
          </a:prstGeom>
          <a:noFill/>
        </p:spPr>
        <p:txBody>
          <a:bodyPr wrap="square" rtlCol="0">
            <a:spAutoFit/>
          </a:bodyPr>
          <a:lstStyle/>
          <a:p>
            <a:pPr algn="just">
              <a:lnSpc>
                <a:spcPct val="150000"/>
              </a:lnSpc>
            </a:pPr>
            <a:r>
              <a:rPr lang="en-US" b="1" dirty="0">
                <a:latin typeface="Alexandria" charset="0"/>
              </a:rPr>
              <a:t>A. Limitations in health and health care: </a:t>
            </a:r>
          </a:p>
          <a:p>
            <a:pPr algn="just">
              <a:lnSpc>
                <a:spcPct val="150000"/>
              </a:lnSpc>
            </a:pPr>
            <a:r>
              <a:rPr lang="en-US" b="1" dirty="0">
                <a:solidFill>
                  <a:srgbClr val="C00000"/>
                </a:solidFill>
                <a:latin typeface="Alexandria" charset="0"/>
              </a:rPr>
              <a:t>6. Reimbursement systems, incentives, education, and culture that support the status quo:</a:t>
            </a:r>
          </a:p>
        </p:txBody>
      </p:sp>
      <p:pic>
        <p:nvPicPr>
          <p:cNvPr id="18434" name="Picture 2" descr="Credit card payment concept set Flat illustration of credit card payment vector concept">
            <a:extLst>
              <a:ext uri="{FF2B5EF4-FFF2-40B4-BE49-F238E27FC236}">
                <a16:creationId xmlns:a16="http://schemas.microsoft.com/office/drawing/2014/main" id="{717B829D-12D2-1A33-43A3-A7E5E289B09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363" t="3922" r="4434" b="7153"/>
          <a:stretch/>
        </p:blipFill>
        <p:spPr bwMode="auto">
          <a:xfrm>
            <a:off x="762000" y="3223883"/>
            <a:ext cx="2420397" cy="2386060"/>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7B8A110D-2D7F-A29A-E6E7-F6D0F30C72D3}"/>
              </a:ext>
            </a:extLst>
          </p:cNvPr>
          <p:cNvSpPr txBox="1"/>
          <p:nvPr/>
        </p:nvSpPr>
        <p:spPr>
          <a:xfrm>
            <a:off x="3535917" y="3039539"/>
            <a:ext cx="7486987" cy="2957861"/>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dirty="0">
                <a:latin typeface="Alexandria" charset="0"/>
              </a:rPr>
              <a:t>A fee-for-service reimbursement system often reinforces fragmented efforts as individual physicians are paid separately for their part of a patient’s care. </a:t>
            </a:r>
          </a:p>
          <a:p>
            <a:pPr marL="285750" indent="-285750" algn="just">
              <a:lnSpc>
                <a:spcPct val="150000"/>
              </a:lnSpc>
              <a:buFont typeface="Arial" panose="020B0604020202020204" pitchFamily="34" charset="0"/>
              <a:buChar char="•"/>
            </a:pPr>
            <a:r>
              <a:rPr lang="en-US" dirty="0">
                <a:latin typeface="Alexandria" charset="0"/>
              </a:rPr>
              <a:t>Physicians are not held accountable, and not reimbursed, for the quality of care provided. </a:t>
            </a:r>
          </a:p>
          <a:p>
            <a:pPr marL="285750" indent="-285750" algn="just">
              <a:lnSpc>
                <a:spcPct val="150000"/>
              </a:lnSpc>
              <a:buFont typeface="Arial" panose="020B0604020202020204" pitchFamily="34" charset="0"/>
              <a:buChar char="•"/>
            </a:pPr>
            <a:r>
              <a:rPr lang="en-US" dirty="0">
                <a:latin typeface="Alexandria" charset="0"/>
              </a:rPr>
              <a:t>Incentives are often misaligned in health care as acute care and procedures are reimbursed at a greater rate than preventive care. </a:t>
            </a:r>
          </a:p>
        </p:txBody>
      </p:sp>
    </p:spTree>
    <p:extLst>
      <p:ext uri="{BB962C8B-B14F-4D97-AF65-F5344CB8AC3E}">
        <p14:creationId xmlns:p14="http://schemas.microsoft.com/office/powerpoint/2010/main" val="996357331"/>
      </p:ext>
    </p:extLst>
  </p:cSld>
  <p:clrMapOvr>
    <a:masterClrMapping/>
  </p:clrMapOvr>
  <mc:AlternateContent xmlns:mc="http://schemas.openxmlformats.org/markup-compatibility/2006" xmlns:p14="http://schemas.microsoft.com/office/powerpoint/2010/main">
    <mc:Choice Requires="p14">
      <p:transition p14:dur="10" advTm="104743"/>
    </mc:Choice>
    <mc:Fallback xmlns="">
      <p:transition advTm="10474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F01624-FE7D-A9A0-3DBF-03700925F560}"/>
            </a:ext>
          </a:extLst>
        </p:cNvPr>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B7C16CD0-FF67-FF41-6365-15E5CD8A759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016ABCD8-CAF1-8F42-C41C-FA5A57F97FEB}"/>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Alexandria" charset="0"/>
                <a:cs typeface="Alexandria" charset="0"/>
              </a:rPr>
              <a:t>Why a focus on population health?</a:t>
            </a:r>
          </a:p>
        </p:txBody>
      </p:sp>
      <p:pic>
        <p:nvPicPr>
          <p:cNvPr id="7" name="Graphic 21">
            <a:extLst>
              <a:ext uri="{FF2B5EF4-FFF2-40B4-BE49-F238E27FC236}">
                <a16:creationId xmlns:a16="http://schemas.microsoft.com/office/drawing/2014/main" id="{CDADDC6F-9E43-F654-40F1-D60644F3FF4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63F92BD6-4AAB-7F09-3E05-4DD887C59A21}"/>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F014DA57-F8AE-2F72-1A26-8A88DB21F18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E9243EA6-98B9-18D5-ABAA-E452C72910BB}"/>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72C44471-5156-1BD4-F8A0-280044F03B04}"/>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3" name="TextBox 2">
            <a:extLst>
              <a:ext uri="{FF2B5EF4-FFF2-40B4-BE49-F238E27FC236}">
                <a16:creationId xmlns:a16="http://schemas.microsoft.com/office/drawing/2014/main" id="{1954BA3E-79F3-A9AA-FB20-851111B9C20F}"/>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Care Science</a:t>
            </a:r>
          </a:p>
        </p:txBody>
      </p:sp>
      <p:sp>
        <p:nvSpPr>
          <p:cNvPr id="48" name="TextBox 47">
            <a:extLst>
              <a:ext uri="{FF2B5EF4-FFF2-40B4-BE49-F238E27FC236}">
                <a16:creationId xmlns:a16="http://schemas.microsoft.com/office/drawing/2014/main" id="{9EEBF346-7A24-8BAE-9132-607CB009E0CE}"/>
              </a:ext>
            </a:extLst>
          </p:cNvPr>
          <p:cNvSpPr txBox="1"/>
          <p:nvPr/>
        </p:nvSpPr>
        <p:spPr>
          <a:xfrm>
            <a:off x="942308" y="2142659"/>
            <a:ext cx="9931897" cy="4250523"/>
          </a:xfrm>
          <a:prstGeom prst="rect">
            <a:avLst/>
          </a:prstGeom>
          <a:noFill/>
        </p:spPr>
        <p:txBody>
          <a:bodyPr wrap="square" rtlCol="0">
            <a:spAutoFit/>
          </a:bodyPr>
          <a:lstStyle/>
          <a:p>
            <a:pPr algn="just">
              <a:lnSpc>
                <a:spcPct val="150000"/>
              </a:lnSpc>
            </a:pPr>
            <a:r>
              <a:rPr lang="en-US" b="1" dirty="0">
                <a:latin typeface="Alexandria" charset="0"/>
              </a:rPr>
              <a:t>B. Health disparities and inequity: </a:t>
            </a:r>
          </a:p>
          <a:p>
            <a:pPr marL="285750" indent="-285750" algn="just">
              <a:lnSpc>
                <a:spcPct val="150000"/>
              </a:lnSpc>
              <a:buFont typeface="Arial" panose="020B0604020202020204" pitchFamily="34" charset="0"/>
              <a:buChar char="•"/>
            </a:pPr>
            <a:r>
              <a:rPr lang="en-US" dirty="0">
                <a:latin typeface="Alexandria" charset="0"/>
              </a:rPr>
              <a:t>Differences in health and health outcomes between groups of people are considered health disparities. </a:t>
            </a:r>
          </a:p>
          <a:p>
            <a:pPr marL="285750" indent="-285750" algn="just">
              <a:lnSpc>
                <a:spcPct val="150000"/>
              </a:lnSpc>
              <a:buFont typeface="Arial" panose="020B0604020202020204" pitchFamily="34" charset="0"/>
              <a:buChar char="•"/>
            </a:pPr>
            <a:endParaRPr lang="en-US" sz="1000" dirty="0">
              <a:latin typeface="Alexandria" charset="0"/>
            </a:endParaRPr>
          </a:p>
          <a:p>
            <a:pPr marL="285750" indent="-285750" algn="just">
              <a:lnSpc>
                <a:spcPct val="150000"/>
              </a:lnSpc>
              <a:buFont typeface="Arial" panose="020B0604020202020204" pitchFamily="34" charset="0"/>
              <a:buChar char="•"/>
            </a:pPr>
            <a:r>
              <a:rPr lang="en-US" dirty="0">
                <a:latin typeface="Alexandria" charset="0"/>
              </a:rPr>
              <a:t>Health disparities adversely affect groups of people who have systematically experienced greater obstacles to health based on their racial or ethnic group; religion; socioeconomic status; gender; age; mental health; cognitive, sensory, or physical disability; sexual orientation or gender identity; geographic location; or other characteristics historically linked to discrimination or exclusion.”</a:t>
            </a:r>
          </a:p>
          <a:p>
            <a:pPr marL="285750" indent="-285750" algn="just">
              <a:lnSpc>
                <a:spcPct val="150000"/>
              </a:lnSpc>
              <a:buFont typeface="Arial" panose="020B0604020202020204" pitchFamily="34" charset="0"/>
              <a:buChar char="•"/>
            </a:pPr>
            <a:endParaRPr lang="en-US" sz="1000" dirty="0">
              <a:latin typeface="Alexandria" charset="0"/>
            </a:endParaRPr>
          </a:p>
          <a:p>
            <a:pPr marL="285750" indent="-285750" algn="just">
              <a:lnSpc>
                <a:spcPct val="150000"/>
              </a:lnSpc>
              <a:buFont typeface="Arial" panose="020B0604020202020204" pitchFamily="34" charset="0"/>
              <a:buChar char="•"/>
            </a:pPr>
            <a:r>
              <a:rPr lang="en-US" dirty="0">
                <a:latin typeface="Alexandria" charset="0"/>
              </a:rPr>
              <a:t>These differences are often considered avoidable, unjust, or unfair and sometimes referred to as health inequity. </a:t>
            </a:r>
          </a:p>
        </p:txBody>
      </p:sp>
    </p:spTree>
    <p:extLst>
      <p:ext uri="{BB962C8B-B14F-4D97-AF65-F5344CB8AC3E}">
        <p14:creationId xmlns:p14="http://schemas.microsoft.com/office/powerpoint/2010/main" val="2025630045"/>
      </p:ext>
    </p:extLst>
  </p:cSld>
  <p:clrMapOvr>
    <a:masterClrMapping/>
  </p:clrMapOvr>
  <mc:AlternateContent xmlns:mc="http://schemas.openxmlformats.org/markup-compatibility/2006" xmlns:p14="http://schemas.microsoft.com/office/powerpoint/2010/main">
    <mc:Choice Requires="p14">
      <p:transition p14:dur="10" advTm="101397"/>
    </mc:Choice>
    <mc:Fallback xmlns="">
      <p:transition advTm="101397"/>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7B026E-EBFF-07D5-E490-5175FADCFC1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16FC95B-3F99-6315-D8A2-BD07FC3B141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C5697AB0-82C7-9E7C-5E9A-14187FFA65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A3BD42DF-5EBC-15ED-C162-BBF1121CCFDA}"/>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C990D651-F640-2461-28A0-80D7ED2B6BF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1099AD04-C1E9-DDD8-5018-780DFD181E8C}"/>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95F20D5B-A56F-86B5-8821-E95FB29ABE2E}"/>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3" name="TextBox 2">
            <a:extLst>
              <a:ext uri="{FF2B5EF4-FFF2-40B4-BE49-F238E27FC236}">
                <a16:creationId xmlns:a16="http://schemas.microsoft.com/office/drawing/2014/main" id="{AF431185-7863-7D1A-5B8D-9B4F286EF6E6}"/>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Care Science</a:t>
            </a:r>
          </a:p>
        </p:txBody>
      </p:sp>
      <p:sp>
        <p:nvSpPr>
          <p:cNvPr id="8" name="TextBox 7">
            <a:extLst>
              <a:ext uri="{FF2B5EF4-FFF2-40B4-BE49-F238E27FC236}">
                <a16:creationId xmlns:a16="http://schemas.microsoft.com/office/drawing/2014/main" id="{7FB8100F-7387-0C6A-9FDF-65C7CF6812E2}"/>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Alexandria" charset="0"/>
                <a:cs typeface="Alexandria" charset="0"/>
              </a:rPr>
              <a:t>Why a focus on population health?</a:t>
            </a:r>
          </a:p>
        </p:txBody>
      </p:sp>
      <p:sp>
        <p:nvSpPr>
          <p:cNvPr id="48" name="TextBox 47">
            <a:extLst>
              <a:ext uri="{FF2B5EF4-FFF2-40B4-BE49-F238E27FC236}">
                <a16:creationId xmlns:a16="http://schemas.microsoft.com/office/drawing/2014/main" id="{3763C1A6-FB19-4055-80DA-436DF35E58E5}"/>
              </a:ext>
            </a:extLst>
          </p:cNvPr>
          <p:cNvSpPr txBox="1"/>
          <p:nvPr/>
        </p:nvSpPr>
        <p:spPr>
          <a:xfrm>
            <a:off x="942307" y="2184222"/>
            <a:ext cx="10388838" cy="3788858"/>
          </a:xfrm>
          <a:prstGeom prst="rect">
            <a:avLst/>
          </a:prstGeom>
          <a:noFill/>
        </p:spPr>
        <p:txBody>
          <a:bodyPr wrap="square" rtlCol="0">
            <a:spAutoFit/>
          </a:bodyPr>
          <a:lstStyle/>
          <a:p>
            <a:pPr algn="just">
              <a:lnSpc>
                <a:spcPct val="150000"/>
              </a:lnSpc>
            </a:pPr>
            <a:r>
              <a:rPr lang="en-US" b="1" dirty="0">
                <a:latin typeface="Alexandria" charset="0"/>
              </a:rPr>
              <a:t>C. Constraints in health care delivery: </a:t>
            </a:r>
          </a:p>
          <a:p>
            <a:pPr marL="285750" indent="-285750" algn="just">
              <a:lnSpc>
                <a:spcPct val="150000"/>
              </a:lnSpc>
              <a:buFont typeface="Arial" panose="020B0604020202020204" pitchFamily="34" charset="0"/>
              <a:buChar char="•"/>
            </a:pPr>
            <a:r>
              <a:rPr lang="en-US" dirty="0">
                <a:latin typeface="Alexandria" charset="0"/>
              </a:rPr>
              <a:t>Health care delivery focused primarily on the care of individual patients.</a:t>
            </a:r>
          </a:p>
          <a:p>
            <a:pPr marL="285750" indent="-285750" algn="just">
              <a:lnSpc>
                <a:spcPct val="150000"/>
              </a:lnSpc>
              <a:buFont typeface="Arial" panose="020B0604020202020204" pitchFamily="34" charset="0"/>
              <a:buChar char="•"/>
            </a:pPr>
            <a:r>
              <a:rPr lang="en-US" dirty="0">
                <a:latin typeface="Alexandria" charset="0"/>
              </a:rPr>
              <a:t>Despite the potential to provide excellence in individual care, both patient and physician face limitations. </a:t>
            </a:r>
          </a:p>
          <a:p>
            <a:pPr marL="285750" indent="-285750" algn="just">
              <a:lnSpc>
                <a:spcPct val="150000"/>
              </a:lnSpc>
              <a:buFont typeface="Arial" panose="020B0604020202020204" pitchFamily="34" charset="0"/>
              <a:buChar char="•"/>
            </a:pPr>
            <a:r>
              <a:rPr lang="en-US" dirty="0">
                <a:latin typeface="Alexandria" charset="0"/>
              </a:rPr>
              <a:t>These included siloed and fragmented efforts impacting coordination, integration, and communication between different points of a patient’s care. </a:t>
            </a:r>
          </a:p>
          <a:p>
            <a:pPr marL="285750" indent="-285750" algn="just">
              <a:lnSpc>
                <a:spcPct val="150000"/>
              </a:lnSpc>
              <a:buFont typeface="Arial" panose="020B0604020202020204" pitchFamily="34" charset="0"/>
              <a:buChar char="•"/>
            </a:pPr>
            <a:r>
              <a:rPr lang="en-US" dirty="0">
                <a:latin typeface="Alexandria" charset="0"/>
              </a:rPr>
              <a:t>Time constraints on an individual physician or other healthcare professional impact the ability for greater patient engagement in a patient’s health care. </a:t>
            </a:r>
          </a:p>
          <a:p>
            <a:pPr marL="285750" indent="-285750" algn="just">
              <a:lnSpc>
                <a:spcPct val="150000"/>
              </a:lnSpc>
              <a:buFont typeface="Arial" panose="020B0604020202020204" pitchFamily="34" charset="0"/>
              <a:buChar char="•"/>
            </a:pPr>
            <a:r>
              <a:rPr lang="en-US" dirty="0">
                <a:latin typeface="Alexandria" charset="0"/>
              </a:rPr>
              <a:t>Less use of technology and data analysis to inform clinical decision-making and better track patient adherence with recommendations. </a:t>
            </a:r>
          </a:p>
        </p:txBody>
      </p:sp>
    </p:spTree>
    <p:extLst>
      <p:ext uri="{BB962C8B-B14F-4D97-AF65-F5344CB8AC3E}">
        <p14:creationId xmlns:p14="http://schemas.microsoft.com/office/powerpoint/2010/main" val="1530857360"/>
      </p:ext>
    </p:extLst>
  </p:cSld>
  <p:clrMapOvr>
    <a:masterClrMapping/>
  </p:clrMapOvr>
  <mc:AlternateContent xmlns:mc="http://schemas.openxmlformats.org/markup-compatibility/2006" xmlns:p14="http://schemas.microsoft.com/office/powerpoint/2010/main">
    <mc:Choice Requires="p14">
      <p:transition p14:dur="10" advTm="94533"/>
    </mc:Choice>
    <mc:Fallback xmlns="">
      <p:transition advTm="94533"/>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9" name="TextBox 8">
            <a:extLst>
              <a:ext uri="{FF2B5EF4-FFF2-40B4-BE49-F238E27FC236}">
                <a16:creationId xmlns:a16="http://schemas.microsoft.com/office/drawing/2014/main" id="{8DDF3B12-5961-BC71-180E-806C31EDDA27}"/>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Care Science</a:t>
            </a:r>
          </a:p>
        </p:txBody>
      </p:sp>
      <p:sp>
        <p:nvSpPr>
          <p:cNvPr id="3" name="TextBox 2">
            <a:extLst>
              <a:ext uri="{FF2B5EF4-FFF2-40B4-BE49-F238E27FC236}">
                <a16:creationId xmlns:a16="http://schemas.microsoft.com/office/drawing/2014/main" id="{36CC472A-FB2F-0930-85F9-C3228B1A653C}"/>
              </a:ext>
            </a:extLst>
          </p:cNvPr>
          <p:cNvSpPr txBox="1"/>
          <p:nvPr/>
        </p:nvSpPr>
        <p:spPr>
          <a:xfrm>
            <a:off x="2016716" y="2174071"/>
            <a:ext cx="8158567" cy="584775"/>
          </a:xfrm>
          <a:prstGeom prst="rect">
            <a:avLst/>
          </a:prstGeom>
          <a:noFill/>
        </p:spPr>
        <p:txBody>
          <a:bodyPr wrap="square" rtlCol="0">
            <a:spAutoFit/>
          </a:bodyPr>
          <a:lstStyle/>
          <a:p>
            <a:pPr algn="ctr"/>
            <a:r>
              <a:rPr lang="en-US" sz="3200" b="1" dirty="0">
                <a:solidFill>
                  <a:srgbClr val="C00000"/>
                </a:solidFill>
                <a:latin typeface="Alexandria" charset="0"/>
                <a:cs typeface="Alexandria" charset="0"/>
              </a:rPr>
              <a:t>Structural and Social Determinants of Health </a:t>
            </a:r>
          </a:p>
        </p:txBody>
      </p:sp>
      <p:pic>
        <p:nvPicPr>
          <p:cNvPr id="2052" name="Picture 4" descr="In progress concept illustration">
            <a:extLst>
              <a:ext uri="{FF2B5EF4-FFF2-40B4-BE49-F238E27FC236}">
                <a16:creationId xmlns:a16="http://schemas.microsoft.com/office/drawing/2014/main" id="{46EABE9E-0EEF-2C9F-7715-6FEDD5C997E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528" t="6521" r="2941" b="6132"/>
          <a:stretch/>
        </p:blipFill>
        <p:spPr bwMode="auto">
          <a:xfrm>
            <a:off x="3249462" y="3071487"/>
            <a:ext cx="5972238" cy="26717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7884822"/>
      </p:ext>
    </p:extLst>
  </p:cSld>
  <p:clrMapOvr>
    <a:masterClrMapping/>
  </p:clrMapOvr>
  <mc:AlternateContent xmlns:mc="http://schemas.openxmlformats.org/markup-compatibility/2006" xmlns:p14="http://schemas.microsoft.com/office/powerpoint/2010/main">
    <mc:Choice Requires="p14">
      <p:transition p14:dur="10" advTm="28491"/>
    </mc:Choice>
    <mc:Fallback xmlns="">
      <p:transition advTm="28491"/>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184222"/>
            <a:ext cx="10256795" cy="3788858"/>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dirty="0">
                <a:latin typeface="Alexandria" charset="0"/>
              </a:rPr>
              <a:t>Population Health Management is a care model that addresses the population and individual’s health needs at all points along the continuum of care through the development of data-driven, cost-effective and evidence-based interventions. </a:t>
            </a:r>
          </a:p>
          <a:p>
            <a:pPr marL="285750" indent="-285750" algn="just">
              <a:lnSpc>
                <a:spcPct val="150000"/>
              </a:lnSpc>
              <a:buFont typeface="Arial" panose="020B0604020202020204" pitchFamily="34" charset="0"/>
              <a:buChar char="•"/>
            </a:pPr>
            <a:r>
              <a:rPr lang="en-US" dirty="0">
                <a:latin typeface="Alexandria" charset="0"/>
              </a:rPr>
              <a:t>The World Health Organization (WHO) published a framework in 2010 to conceptualize the impact of social structures on the health of populations and individuals.</a:t>
            </a:r>
          </a:p>
          <a:p>
            <a:pPr marL="285750" indent="-285750" algn="just">
              <a:lnSpc>
                <a:spcPct val="150000"/>
              </a:lnSpc>
              <a:buFont typeface="Arial" panose="020B0604020202020204" pitchFamily="34" charset="0"/>
              <a:buChar char="•"/>
            </a:pPr>
            <a:r>
              <a:rPr lang="en-US" dirty="0">
                <a:latin typeface="Alexandria" charset="0"/>
              </a:rPr>
              <a:t>This model describes structural drivers of health inequities that predetermine the distribution among individuals of more immediately visible social determinants of health, such as housing and access to nutritious foods. </a:t>
            </a:r>
          </a:p>
          <a:p>
            <a:pPr marL="285750" indent="-285750" algn="just">
              <a:lnSpc>
                <a:spcPct val="150000"/>
              </a:lnSpc>
              <a:buFont typeface="Arial" panose="020B0604020202020204" pitchFamily="34" charset="0"/>
              <a:buChar char="•"/>
            </a:pPr>
            <a:endParaRPr lang="en-US" dirty="0">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8" name="TextBox 7">
            <a:extLst>
              <a:ext uri="{FF2B5EF4-FFF2-40B4-BE49-F238E27FC236}">
                <a16:creationId xmlns:a16="http://schemas.microsoft.com/office/drawing/2014/main" id="{0EE1BDA3-1B1C-AFFC-FE81-9F4EBCDD68B1}"/>
              </a:ext>
            </a:extLst>
          </p:cNvPr>
          <p:cNvSpPr txBox="1"/>
          <p:nvPr/>
        </p:nvSpPr>
        <p:spPr>
          <a:xfrm>
            <a:off x="2513149" y="1019069"/>
            <a:ext cx="8158567" cy="523220"/>
          </a:xfrm>
          <a:prstGeom prst="rect">
            <a:avLst/>
          </a:prstGeom>
          <a:noFill/>
        </p:spPr>
        <p:txBody>
          <a:bodyPr wrap="square" lIns="91440" tIns="45720" rIns="91440" bIns="45720" rtlCol="0" anchor="t">
            <a:spAutoFit/>
          </a:bodyPr>
          <a:lstStyle/>
          <a:p>
            <a:r>
              <a:rPr lang="en-US" sz="2800" b="1" dirty="0">
                <a:latin typeface="Alexandria"/>
                <a:cs typeface="Alexandria" charset="0"/>
              </a:rPr>
              <a:t>Structural and Social Determinants of Health </a:t>
            </a:r>
          </a:p>
        </p:txBody>
      </p:sp>
      <p:sp>
        <p:nvSpPr>
          <p:cNvPr id="9" name="TextBox 8">
            <a:extLst>
              <a:ext uri="{FF2B5EF4-FFF2-40B4-BE49-F238E27FC236}">
                <a16:creationId xmlns:a16="http://schemas.microsoft.com/office/drawing/2014/main" id="{8DDF3B12-5961-BC71-180E-806C31EDDA27}"/>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Care Science</a:t>
            </a:r>
          </a:p>
        </p:txBody>
      </p:sp>
    </p:spTree>
    <p:extLst>
      <p:ext uri="{BB962C8B-B14F-4D97-AF65-F5344CB8AC3E}">
        <p14:creationId xmlns:p14="http://schemas.microsoft.com/office/powerpoint/2010/main" val="1585801025"/>
      </p:ext>
    </p:extLst>
  </p:cSld>
  <p:clrMapOvr>
    <a:masterClrMapping/>
  </p:clrMapOvr>
  <mc:AlternateContent xmlns:mc="http://schemas.openxmlformats.org/markup-compatibility/2006" xmlns:p14="http://schemas.microsoft.com/office/powerpoint/2010/main">
    <mc:Choice Requires="p14">
      <p:transition p14:dur="10" advTm="90559"/>
    </mc:Choice>
    <mc:Fallback xmlns="">
      <p:transition advTm="90559"/>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184222"/>
            <a:ext cx="10256795" cy="3373359"/>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dirty="0">
                <a:latin typeface="Alexandria" charset="0"/>
              </a:rPr>
              <a:t>Such framing helps physicians and other healthcare professionals understand that individuals do not freely choose to pursue unhealthy behaviors; many people are placed in situations beyond their control.</a:t>
            </a:r>
          </a:p>
          <a:p>
            <a:pPr marL="285750" indent="-285750" algn="just">
              <a:lnSpc>
                <a:spcPct val="150000"/>
              </a:lnSpc>
              <a:buFont typeface="Arial" panose="020B0604020202020204" pitchFamily="34" charset="0"/>
              <a:buChar char="•"/>
            </a:pPr>
            <a:r>
              <a:rPr lang="en-US" dirty="0">
                <a:latin typeface="Alexandria" charset="0"/>
              </a:rPr>
              <a:t>The ultimate impact of social pressures is a strong correlation between socioeconomic position, educational attainment, and health outcomes.</a:t>
            </a:r>
          </a:p>
          <a:p>
            <a:pPr marL="285750" indent="-285750" algn="just">
              <a:lnSpc>
                <a:spcPct val="150000"/>
              </a:lnSpc>
              <a:buFont typeface="Arial" panose="020B0604020202020204" pitchFamily="34" charset="0"/>
              <a:buChar char="•"/>
            </a:pPr>
            <a:r>
              <a:rPr lang="en-US" dirty="0">
                <a:latin typeface="Alexandria" charset="0"/>
              </a:rPr>
              <a:t>The effect of poverty is visible in undesirable living conditions, poor nutrition, and inadequate access to health care.</a:t>
            </a:r>
          </a:p>
          <a:p>
            <a:pPr marL="285750" indent="-285750" algn="just">
              <a:lnSpc>
                <a:spcPct val="150000"/>
              </a:lnSpc>
              <a:buFont typeface="Arial" panose="020B0604020202020204" pitchFamily="34" charset="0"/>
              <a:buChar char="•"/>
            </a:pPr>
            <a:r>
              <a:rPr lang="en-US" dirty="0">
                <a:latin typeface="Alexandria" charset="0"/>
              </a:rPr>
              <a:t>For almost every condition, there are differences in mortality and morbidity related to socioeconomic position.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8" name="TextBox 7">
            <a:extLst>
              <a:ext uri="{FF2B5EF4-FFF2-40B4-BE49-F238E27FC236}">
                <a16:creationId xmlns:a16="http://schemas.microsoft.com/office/drawing/2014/main" id="{0EE1BDA3-1B1C-AFFC-FE81-9F4EBCDD68B1}"/>
              </a:ext>
            </a:extLst>
          </p:cNvPr>
          <p:cNvSpPr txBox="1"/>
          <p:nvPr/>
        </p:nvSpPr>
        <p:spPr>
          <a:xfrm>
            <a:off x="2513149" y="1019069"/>
            <a:ext cx="8158567" cy="523220"/>
          </a:xfrm>
          <a:prstGeom prst="rect">
            <a:avLst/>
          </a:prstGeom>
          <a:noFill/>
        </p:spPr>
        <p:txBody>
          <a:bodyPr wrap="square" rtlCol="0">
            <a:spAutoFit/>
          </a:bodyPr>
          <a:lstStyle/>
          <a:p>
            <a:r>
              <a:rPr lang="en-US" sz="2800" b="1" dirty="0">
                <a:latin typeface="Alexandria" charset="0"/>
                <a:cs typeface="Alexandria" charset="0"/>
              </a:rPr>
              <a:t>Structural and Social Determinants of Health </a:t>
            </a:r>
          </a:p>
        </p:txBody>
      </p:sp>
      <p:sp>
        <p:nvSpPr>
          <p:cNvPr id="9" name="TextBox 8">
            <a:extLst>
              <a:ext uri="{FF2B5EF4-FFF2-40B4-BE49-F238E27FC236}">
                <a16:creationId xmlns:a16="http://schemas.microsoft.com/office/drawing/2014/main" id="{8DDF3B12-5961-BC71-180E-806C31EDDA27}"/>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Care Science</a:t>
            </a:r>
          </a:p>
        </p:txBody>
      </p:sp>
    </p:spTree>
    <p:extLst>
      <p:ext uri="{BB962C8B-B14F-4D97-AF65-F5344CB8AC3E}">
        <p14:creationId xmlns:p14="http://schemas.microsoft.com/office/powerpoint/2010/main" val="4026051733"/>
      </p:ext>
    </p:extLst>
  </p:cSld>
  <p:clrMapOvr>
    <a:masterClrMapping/>
  </p:clrMapOvr>
  <mc:AlternateContent xmlns:mc="http://schemas.openxmlformats.org/markup-compatibility/2006" xmlns:p14="http://schemas.microsoft.com/office/powerpoint/2010/main">
    <mc:Choice Requires="p14">
      <p:transition p14:dur="10" advTm="119967"/>
    </mc:Choice>
    <mc:Fallback xmlns="">
      <p:transition advTm="119967"/>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184222"/>
            <a:ext cx="10256795" cy="3788858"/>
          </a:xfrm>
          <a:prstGeom prst="rect">
            <a:avLst/>
          </a:prstGeom>
          <a:noFill/>
        </p:spPr>
        <p:txBody>
          <a:bodyPr wrap="square" rtlCol="0">
            <a:spAutoFit/>
          </a:bodyPr>
          <a:lstStyle/>
          <a:p>
            <a:pPr algn="just">
              <a:lnSpc>
                <a:spcPct val="150000"/>
              </a:lnSpc>
            </a:pPr>
            <a:r>
              <a:rPr lang="en-US" b="1" dirty="0">
                <a:solidFill>
                  <a:srgbClr val="C00000"/>
                </a:solidFill>
                <a:latin typeface="Alexandria" charset="0"/>
              </a:rPr>
              <a:t>A. Class: </a:t>
            </a:r>
          </a:p>
          <a:p>
            <a:pPr marL="285750" indent="-285750" algn="just">
              <a:lnSpc>
                <a:spcPct val="150000"/>
              </a:lnSpc>
              <a:buFont typeface="Arial" panose="020B0604020202020204" pitchFamily="34" charset="0"/>
              <a:buChar char="•"/>
            </a:pPr>
            <a:r>
              <a:rPr lang="en-US" dirty="0">
                <a:latin typeface="Alexandria" charset="0"/>
              </a:rPr>
              <a:t>The term socioeconomic position or socioeconomic status refers to the social standing or class of an individual or group and is often measured as a combination of education, income, and occupation.</a:t>
            </a:r>
          </a:p>
          <a:p>
            <a:pPr marL="285750" indent="-285750" algn="just">
              <a:lnSpc>
                <a:spcPct val="150000"/>
              </a:lnSpc>
              <a:buFont typeface="Arial" panose="020B0604020202020204" pitchFamily="34" charset="0"/>
              <a:buChar char="•"/>
            </a:pPr>
            <a:r>
              <a:rPr lang="en-US" dirty="0">
                <a:latin typeface="Alexandria" charset="0"/>
              </a:rPr>
              <a:t>The Whitehall Studies found that employment grade, as a proxy for socioeconomic status, has a strong and graded relationship with health. </a:t>
            </a:r>
          </a:p>
          <a:p>
            <a:pPr marL="285750" indent="-285750" algn="just">
              <a:lnSpc>
                <a:spcPct val="150000"/>
              </a:lnSpc>
              <a:buFont typeface="Arial" panose="020B0604020202020204" pitchFamily="34" charset="0"/>
              <a:buChar char="•"/>
            </a:pPr>
            <a:r>
              <a:rPr lang="en-US" dirty="0">
                <a:latin typeface="Alexandria" charset="0"/>
              </a:rPr>
              <a:t>A graded relationship between socioeconomic status and health has been found in nearly every industrialized country in which it has been studied. </a:t>
            </a:r>
          </a:p>
          <a:p>
            <a:pPr marL="285750" indent="-285750" algn="just">
              <a:lnSpc>
                <a:spcPct val="150000"/>
              </a:lnSpc>
              <a:buFont typeface="Arial" panose="020B0604020202020204" pitchFamily="34" charset="0"/>
              <a:buChar char="•"/>
            </a:pPr>
            <a:r>
              <a:rPr lang="en-US" dirty="0">
                <a:latin typeface="Alexandria" charset="0"/>
              </a:rPr>
              <a:t>While socioeconomic position can drive health outcomes, the reverse is also true, health status can affect an individual’s ability to earn or retain wealth.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8" name="TextBox 7">
            <a:extLst>
              <a:ext uri="{FF2B5EF4-FFF2-40B4-BE49-F238E27FC236}">
                <a16:creationId xmlns:a16="http://schemas.microsoft.com/office/drawing/2014/main" id="{0EE1BDA3-1B1C-AFFC-FE81-9F4EBCDD68B1}"/>
              </a:ext>
            </a:extLst>
          </p:cNvPr>
          <p:cNvSpPr txBox="1"/>
          <p:nvPr/>
        </p:nvSpPr>
        <p:spPr>
          <a:xfrm>
            <a:off x="2513149" y="1019069"/>
            <a:ext cx="8158567" cy="523220"/>
          </a:xfrm>
          <a:prstGeom prst="rect">
            <a:avLst/>
          </a:prstGeom>
          <a:noFill/>
        </p:spPr>
        <p:txBody>
          <a:bodyPr wrap="square" lIns="91440" tIns="45720" rIns="91440" bIns="45720" rtlCol="0" anchor="t">
            <a:spAutoFit/>
          </a:bodyPr>
          <a:lstStyle/>
          <a:p>
            <a:r>
              <a:rPr lang="en-US" sz="2800" b="1" dirty="0">
                <a:latin typeface="Alexandria"/>
                <a:cs typeface="Alexandria" charset="0"/>
              </a:rPr>
              <a:t>Structural determinants of health </a:t>
            </a:r>
          </a:p>
        </p:txBody>
      </p:sp>
      <p:sp>
        <p:nvSpPr>
          <p:cNvPr id="9" name="TextBox 8">
            <a:extLst>
              <a:ext uri="{FF2B5EF4-FFF2-40B4-BE49-F238E27FC236}">
                <a16:creationId xmlns:a16="http://schemas.microsoft.com/office/drawing/2014/main" id="{8DDF3B12-5961-BC71-180E-806C31EDDA27}"/>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Care Science</a:t>
            </a:r>
          </a:p>
        </p:txBody>
      </p:sp>
    </p:spTree>
    <p:extLst>
      <p:ext uri="{BB962C8B-B14F-4D97-AF65-F5344CB8AC3E}">
        <p14:creationId xmlns:p14="http://schemas.microsoft.com/office/powerpoint/2010/main" val="3495323837"/>
      </p:ext>
    </p:extLst>
  </p:cSld>
  <p:clrMapOvr>
    <a:masterClrMapping/>
  </p:clrMapOvr>
  <mc:AlternateContent xmlns:mc="http://schemas.openxmlformats.org/markup-compatibility/2006" xmlns:p14="http://schemas.microsoft.com/office/powerpoint/2010/main">
    <mc:Choice Requires="p14">
      <p:transition p14:dur="10" advTm="117121"/>
    </mc:Choice>
    <mc:Fallback xmlns="">
      <p:transition advTm="117121"/>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184222"/>
            <a:ext cx="10256795" cy="3373359"/>
          </a:xfrm>
          <a:prstGeom prst="rect">
            <a:avLst/>
          </a:prstGeom>
          <a:noFill/>
        </p:spPr>
        <p:txBody>
          <a:bodyPr wrap="square" rtlCol="0">
            <a:spAutoFit/>
          </a:bodyPr>
          <a:lstStyle/>
          <a:p>
            <a:pPr algn="just">
              <a:lnSpc>
                <a:spcPct val="150000"/>
              </a:lnSpc>
            </a:pPr>
            <a:r>
              <a:rPr lang="en-US" b="1" dirty="0">
                <a:solidFill>
                  <a:srgbClr val="C00000"/>
                </a:solidFill>
                <a:latin typeface="Alexandria" charset="0"/>
              </a:rPr>
              <a:t>B. Gender: </a:t>
            </a:r>
          </a:p>
          <a:p>
            <a:pPr marL="285750" indent="-285750" algn="just">
              <a:lnSpc>
                <a:spcPct val="150000"/>
              </a:lnSpc>
              <a:buFont typeface="Arial" panose="020B0604020202020204" pitchFamily="34" charset="0"/>
              <a:buChar char="•"/>
            </a:pPr>
            <a:r>
              <a:rPr lang="en-US" dirty="0">
                <a:latin typeface="Alexandria" charset="0"/>
              </a:rPr>
              <a:t>Gender is socially constructed, defining expected roles and relationships. </a:t>
            </a:r>
          </a:p>
          <a:p>
            <a:pPr marL="285750" indent="-285750" algn="just">
              <a:lnSpc>
                <a:spcPct val="150000"/>
              </a:lnSpc>
              <a:buFont typeface="Arial" panose="020B0604020202020204" pitchFamily="34" charset="0"/>
              <a:buChar char="•"/>
            </a:pPr>
            <a:r>
              <a:rPr lang="en-US" dirty="0">
                <a:latin typeface="Alexandria" charset="0"/>
              </a:rPr>
              <a:t>In many cultures, women have systematically unequal access to power and resources. </a:t>
            </a:r>
          </a:p>
          <a:p>
            <a:pPr marL="285750" indent="-285750" algn="just">
              <a:lnSpc>
                <a:spcPct val="150000"/>
              </a:lnSpc>
              <a:buFont typeface="Arial" panose="020B0604020202020204" pitchFamily="34" charset="0"/>
              <a:buChar char="•"/>
            </a:pPr>
            <a:r>
              <a:rPr lang="en-US" dirty="0">
                <a:latin typeface="Alexandria" charset="0"/>
              </a:rPr>
              <a:t>A physical manifestation of the impact of gender on health is apparent in violence against women battery and rape.</a:t>
            </a:r>
          </a:p>
          <a:p>
            <a:pPr marL="285750" indent="-285750" algn="just">
              <a:lnSpc>
                <a:spcPct val="150000"/>
              </a:lnSpc>
              <a:buFont typeface="Arial" panose="020B0604020202020204" pitchFamily="34" charset="0"/>
              <a:buChar char="•"/>
            </a:pPr>
            <a:r>
              <a:rPr lang="en-US" dirty="0">
                <a:latin typeface="Alexandria" charset="0"/>
              </a:rPr>
              <a:t>Gender-based discrimination also impacts educational and employment opportunities. </a:t>
            </a:r>
          </a:p>
          <a:p>
            <a:pPr marL="285750" indent="-285750" algn="just">
              <a:lnSpc>
                <a:spcPct val="150000"/>
              </a:lnSpc>
              <a:buFont typeface="Arial" panose="020B0604020202020204" pitchFamily="34" charset="0"/>
              <a:buChar char="•"/>
            </a:pPr>
            <a:r>
              <a:rPr lang="en-US" dirty="0">
                <a:latin typeface="Alexandria" charset="0"/>
              </a:rPr>
              <a:t>Young women are dissuaded from pursuing education in certain fields, such as science, technology, engineering, and math (STEM).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8" name="TextBox 7">
            <a:extLst>
              <a:ext uri="{FF2B5EF4-FFF2-40B4-BE49-F238E27FC236}">
                <a16:creationId xmlns:a16="http://schemas.microsoft.com/office/drawing/2014/main" id="{0EE1BDA3-1B1C-AFFC-FE81-9F4EBCDD68B1}"/>
              </a:ext>
            </a:extLst>
          </p:cNvPr>
          <p:cNvSpPr txBox="1"/>
          <p:nvPr/>
        </p:nvSpPr>
        <p:spPr>
          <a:xfrm>
            <a:off x="2513149" y="1019069"/>
            <a:ext cx="8158567" cy="523220"/>
          </a:xfrm>
          <a:prstGeom prst="rect">
            <a:avLst/>
          </a:prstGeom>
          <a:noFill/>
        </p:spPr>
        <p:txBody>
          <a:bodyPr wrap="square" lIns="91440" tIns="45720" rIns="91440" bIns="45720" rtlCol="0" anchor="t">
            <a:spAutoFit/>
          </a:bodyPr>
          <a:lstStyle/>
          <a:p>
            <a:r>
              <a:rPr lang="en-US" sz="2800" b="1" dirty="0">
                <a:latin typeface="Alexandria"/>
                <a:cs typeface="Alexandria" charset="0"/>
              </a:rPr>
              <a:t>Structural determinants of health </a:t>
            </a:r>
          </a:p>
        </p:txBody>
      </p:sp>
      <p:sp>
        <p:nvSpPr>
          <p:cNvPr id="9" name="TextBox 8">
            <a:extLst>
              <a:ext uri="{FF2B5EF4-FFF2-40B4-BE49-F238E27FC236}">
                <a16:creationId xmlns:a16="http://schemas.microsoft.com/office/drawing/2014/main" id="{8DDF3B12-5961-BC71-180E-806C31EDDA27}"/>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Care Science</a:t>
            </a:r>
          </a:p>
        </p:txBody>
      </p:sp>
    </p:spTree>
    <p:extLst>
      <p:ext uri="{BB962C8B-B14F-4D97-AF65-F5344CB8AC3E}">
        <p14:creationId xmlns:p14="http://schemas.microsoft.com/office/powerpoint/2010/main" val="26142546"/>
      </p:ext>
    </p:extLst>
  </p:cSld>
  <p:clrMapOvr>
    <a:masterClrMapping/>
  </p:clrMapOvr>
  <mc:AlternateContent xmlns:mc="http://schemas.openxmlformats.org/markup-compatibility/2006" xmlns:p14="http://schemas.microsoft.com/office/powerpoint/2010/main">
    <mc:Choice Requires="p14">
      <p:transition p14:dur="10" advTm="107854"/>
    </mc:Choice>
    <mc:Fallback xmlns="">
      <p:transition advTm="107854"/>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184222"/>
            <a:ext cx="10256795" cy="3373359"/>
          </a:xfrm>
          <a:prstGeom prst="rect">
            <a:avLst/>
          </a:prstGeom>
          <a:noFill/>
        </p:spPr>
        <p:txBody>
          <a:bodyPr wrap="square" rtlCol="0">
            <a:spAutoFit/>
          </a:bodyPr>
          <a:lstStyle/>
          <a:p>
            <a:pPr algn="just">
              <a:lnSpc>
                <a:spcPct val="150000"/>
              </a:lnSpc>
            </a:pPr>
            <a:r>
              <a:rPr lang="en-US" b="1" dirty="0">
                <a:solidFill>
                  <a:srgbClr val="C00000"/>
                </a:solidFill>
                <a:latin typeface="Alexandria" charset="0"/>
              </a:rPr>
              <a:t>C. Race and Ethnicity: </a:t>
            </a:r>
          </a:p>
          <a:p>
            <a:pPr marL="285750" indent="-285750" algn="just">
              <a:lnSpc>
                <a:spcPct val="150000"/>
              </a:lnSpc>
              <a:buFont typeface="Arial" panose="020B0604020202020204" pitchFamily="34" charset="0"/>
              <a:buChar char="•"/>
            </a:pPr>
            <a:r>
              <a:rPr lang="en-US" dirty="0">
                <a:latin typeface="Alexandria" charset="0"/>
              </a:rPr>
              <a:t>Health disparities by race are pervasive and persistent. </a:t>
            </a:r>
          </a:p>
          <a:p>
            <a:pPr marL="285750" indent="-285750" algn="just">
              <a:lnSpc>
                <a:spcPct val="150000"/>
              </a:lnSpc>
              <a:buFont typeface="Arial" panose="020B0604020202020204" pitchFamily="34" charset="0"/>
              <a:buChar char="•"/>
            </a:pPr>
            <a:r>
              <a:rPr lang="en-US" dirty="0">
                <a:latin typeface="Alexandria" charset="0"/>
              </a:rPr>
              <a:t>In one national study (in the USA), after adjusting for income, education, gender, and age, Blacks had higher measures of blood pressure, inflammatory markers, and total disease risk compared to whites.</a:t>
            </a:r>
          </a:p>
          <a:p>
            <a:pPr marL="285750" indent="-285750" algn="just">
              <a:lnSpc>
                <a:spcPct val="150000"/>
              </a:lnSpc>
              <a:buFont typeface="Arial" panose="020B0604020202020204" pitchFamily="34" charset="0"/>
              <a:buChar char="•"/>
            </a:pPr>
            <a:r>
              <a:rPr lang="en-US" dirty="0">
                <a:latin typeface="Alexandria" charset="0"/>
              </a:rPr>
              <a:t>Additionally, disparities are observed based on not only race but also ethnicity, which refers to cultural factors, including nationality, religion, regional cultures, and languages.</a:t>
            </a:r>
          </a:p>
          <a:p>
            <a:pPr marL="285750" indent="-285750" algn="just">
              <a:lnSpc>
                <a:spcPct val="150000"/>
              </a:lnSpc>
              <a:buFont typeface="Arial" panose="020B0604020202020204" pitchFamily="34" charset="0"/>
              <a:buChar char="•"/>
            </a:pPr>
            <a:r>
              <a:rPr lang="en-US" dirty="0">
                <a:latin typeface="Alexandria" charset="0"/>
              </a:rPr>
              <a:t>The term “racism” refers to an organized system that categorizes population groups into ”races” and uses this ranking to preferentially allocate societal goods and resources to groups regarded as superior.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8" name="TextBox 7">
            <a:extLst>
              <a:ext uri="{FF2B5EF4-FFF2-40B4-BE49-F238E27FC236}">
                <a16:creationId xmlns:a16="http://schemas.microsoft.com/office/drawing/2014/main" id="{0EE1BDA3-1B1C-AFFC-FE81-9F4EBCDD68B1}"/>
              </a:ext>
            </a:extLst>
          </p:cNvPr>
          <p:cNvSpPr txBox="1"/>
          <p:nvPr/>
        </p:nvSpPr>
        <p:spPr>
          <a:xfrm>
            <a:off x="2513149" y="1019069"/>
            <a:ext cx="8158567" cy="523220"/>
          </a:xfrm>
          <a:prstGeom prst="rect">
            <a:avLst/>
          </a:prstGeom>
          <a:noFill/>
        </p:spPr>
        <p:txBody>
          <a:bodyPr wrap="square" lIns="91440" tIns="45720" rIns="91440" bIns="45720" rtlCol="0" anchor="t">
            <a:spAutoFit/>
          </a:bodyPr>
          <a:lstStyle/>
          <a:p>
            <a:r>
              <a:rPr lang="en-US" sz="2800" b="1" dirty="0">
                <a:latin typeface="Alexandria"/>
                <a:cs typeface="Alexandria" charset="0"/>
              </a:rPr>
              <a:t>Structural determinants of health </a:t>
            </a:r>
          </a:p>
        </p:txBody>
      </p:sp>
      <p:sp>
        <p:nvSpPr>
          <p:cNvPr id="9" name="TextBox 8">
            <a:extLst>
              <a:ext uri="{FF2B5EF4-FFF2-40B4-BE49-F238E27FC236}">
                <a16:creationId xmlns:a16="http://schemas.microsoft.com/office/drawing/2014/main" id="{8DDF3B12-5961-BC71-180E-806C31EDDA27}"/>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Care Science</a:t>
            </a:r>
          </a:p>
        </p:txBody>
      </p:sp>
    </p:spTree>
    <p:extLst>
      <p:ext uri="{BB962C8B-B14F-4D97-AF65-F5344CB8AC3E}">
        <p14:creationId xmlns:p14="http://schemas.microsoft.com/office/powerpoint/2010/main" val="744697721"/>
      </p:ext>
    </p:extLst>
  </p:cSld>
  <p:clrMapOvr>
    <a:masterClrMapping/>
  </p:clrMapOvr>
  <mc:AlternateContent xmlns:mc="http://schemas.openxmlformats.org/markup-compatibility/2006" xmlns:p14="http://schemas.microsoft.com/office/powerpoint/2010/main">
    <mc:Choice Requires="p14">
      <p:transition p14:dur="10" advTm="92697"/>
    </mc:Choice>
    <mc:Fallback xmlns="">
      <p:transition advTm="92697"/>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184222"/>
            <a:ext cx="10256795" cy="3788858"/>
          </a:xfrm>
          <a:prstGeom prst="rect">
            <a:avLst/>
          </a:prstGeom>
          <a:noFill/>
        </p:spPr>
        <p:txBody>
          <a:bodyPr wrap="square" rtlCol="0">
            <a:spAutoFit/>
          </a:bodyPr>
          <a:lstStyle/>
          <a:p>
            <a:pPr algn="just">
              <a:lnSpc>
                <a:spcPct val="150000"/>
              </a:lnSpc>
            </a:pPr>
            <a:r>
              <a:rPr lang="en-US" b="1" dirty="0">
                <a:solidFill>
                  <a:srgbClr val="C00000"/>
                </a:solidFill>
                <a:latin typeface="Alexandria" charset="0"/>
              </a:rPr>
              <a:t>D. Education: </a:t>
            </a:r>
          </a:p>
          <a:p>
            <a:pPr marL="285750" indent="-285750" algn="just">
              <a:lnSpc>
                <a:spcPct val="150000"/>
              </a:lnSpc>
              <a:buFont typeface="Arial" panose="020B0604020202020204" pitchFamily="34" charset="0"/>
              <a:buChar char="•"/>
            </a:pPr>
            <a:r>
              <a:rPr lang="en-US" dirty="0">
                <a:latin typeface="Alexandria" charset="0"/>
              </a:rPr>
              <a:t>Access to, and quality of, education are impacted by socioeconomic status. In turn, education leads to health benefits by multiple mechanisms, both direct and indirect.</a:t>
            </a:r>
          </a:p>
          <a:p>
            <a:pPr marL="285750" indent="-285750" algn="just">
              <a:lnSpc>
                <a:spcPct val="150000"/>
              </a:lnSpc>
              <a:buFont typeface="Arial" panose="020B0604020202020204" pitchFamily="34" charset="0"/>
              <a:buChar char="•"/>
            </a:pPr>
            <a:r>
              <a:rPr lang="en-US" dirty="0">
                <a:latin typeface="Alexandria" charset="0"/>
              </a:rPr>
              <a:t>Education directly contributes to cognitive skills, problem-solving ability, learning effectiveness, and personal control, all of which contribute to a greater ability to pursue healthy behaviors and can mediate an individual’s exposure to and management of stress and allostatic load. </a:t>
            </a:r>
          </a:p>
          <a:p>
            <a:pPr marL="285750" indent="-285750" algn="just">
              <a:lnSpc>
                <a:spcPct val="150000"/>
              </a:lnSpc>
              <a:buFont typeface="Arial" panose="020B0604020202020204" pitchFamily="34" charset="0"/>
              <a:buChar char="•"/>
            </a:pPr>
            <a:r>
              <a:rPr lang="en-US" dirty="0">
                <a:latin typeface="Alexandria" charset="0"/>
              </a:rPr>
              <a:t>Higher education indirectly boosts health status by improving access to jobs and social resources.</a:t>
            </a:r>
          </a:p>
          <a:p>
            <a:pPr marL="285750" indent="-285750" algn="just">
              <a:lnSpc>
                <a:spcPct val="150000"/>
              </a:lnSpc>
              <a:buFont typeface="Arial" panose="020B0604020202020204" pitchFamily="34" charset="0"/>
              <a:buChar char="•"/>
            </a:pPr>
            <a:r>
              <a:rPr lang="en-US" dirty="0">
                <a:latin typeface="Alexandria" charset="0"/>
              </a:rPr>
              <a:t>Individuals with educational advantage can avoid economic hardship e.g.: unemployment, and secure employment enhances having the resources to minimize the consequences of disease once it occurs.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8" name="TextBox 7">
            <a:extLst>
              <a:ext uri="{FF2B5EF4-FFF2-40B4-BE49-F238E27FC236}">
                <a16:creationId xmlns:a16="http://schemas.microsoft.com/office/drawing/2014/main" id="{0EE1BDA3-1B1C-AFFC-FE81-9F4EBCDD68B1}"/>
              </a:ext>
            </a:extLst>
          </p:cNvPr>
          <p:cNvSpPr txBox="1"/>
          <p:nvPr/>
        </p:nvSpPr>
        <p:spPr>
          <a:xfrm>
            <a:off x="2513149" y="1019069"/>
            <a:ext cx="8158567" cy="523220"/>
          </a:xfrm>
          <a:prstGeom prst="rect">
            <a:avLst/>
          </a:prstGeom>
          <a:noFill/>
        </p:spPr>
        <p:txBody>
          <a:bodyPr wrap="square" lIns="91440" tIns="45720" rIns="91440" bIns="45720" rtlCol="0" anchor="t">
            <a:spAutoFit/>
          </a:bodyPr>
          <a:lstStyle/>
          <a:p>
            <a:r>
              <a:rPr lang="en-US" sz="2800" b="1" dirty="0">
                <a:latin typeface="Alexandria"/>
                <a:cs typeface="Alexandria" charset="0"/>
              </a:rPr>
              <a:t>Structural determinants of health </a:t>
            </a:r>
          </a:p>
        </p:txBody>
      </p:sp>
      <p:sp>
        <p:nvSpPr>
          <p:cNvPr id="9" name="TextBox 8">
            <a:extLst>
              <a:ext uri="{FF2B5EF4-FFF2-40B4-BE49-F238E27FC236}">
                <a16:creationId xmlns:a16="http://schemas.microsoft.com/office/drawing/2014/main" id="{8DDF3B12-5961-BC71-180E-806C31EDDA27}"/>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Care Science</a:t>
            </a:r>
          </a:p>
        </p:txBody>
      </p:sp>
    </p:spTree>
    <p:extLst>
      <p:ext uri="{BB962C8B-B14F-4D97-AF65-F5344CB8AC3E}">
        <p14:creationId xmlns:p14="http://schemas.microsoft.com/office/powerpoint/2010/main" val="4068141924"/>
      </p:ext>
    </p:extLst>
  </p:cSld>
  <p:clrMapOvr>
    <a:masterClrMapping/>
  </p:clrMapOvr>
  <mc:AlternateContent xmlns:mc="http://schemas.openxmlformats.org/markup-compatibility/2006" xmlns:p14="http://schemas.microsoft.com/office/powerpoint/2010/main">
    <mc:Choice Requires="p14">
      <p:transition p14:dur="10" advTm="62220"/>
    </mc:Choice>
    <mc:Fallback xmlns="">
      <p:transition advTm="6222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184222"/>
            <a:ext cx="10256795" cy="3788858"/>
          </a:xfrm>
          <a:prstGeom prst="rect">
            <a:avLst/>
          </a:prstGeom>
          <a:noFill/>
        </p:spPr>
        <p:txBody>
          <a:bodyPr wrap="square" rtlCol="0">
            <a:spAutoFit/>
          </a:bodyPr>
          <a:lstStyle/>
          <a:p>
            <a:pPr marL="342900" indent="-342900" algn="just">
              <a:lnSpc>
                <a:spcPct val="150000"/>
              </a:lnSpc>
              <a:buAutoNum type="alphaUcPeriod"/>
            </a:pPr>
            <a:r>
              <a:rPr lang="en-US" b="1" dirty="0">
                <a:latin typeface="Alexandria" charset="0"/>
              </a:rPr>
              <a:t>Material circumstances: </a:t>
            </a:r>
          </a:p>
          <a:p>
            <a:pPr algn="just">
              <a:lnSpc>
                <a:spcPct val="150000"/>
              </a:lnSpc>
            </a:pPr>
            <a:r>
              <a:rPr lang="en-US" b="1" dirty="0">
                <a:solidFill>
                  <a:srgbClr val="C00000"/>
                </a:solidFill>
                <a:latin typeface="Alexandria" charset="0"/>
              </a:rPr>
              <a:t>1. Neighborhood and built environment: </a:t>
            </a:r>
          </a:p>
          <a:p>
            <a:pPr marL="285750" indent="-285750" algn="just">
              <a:lnSpc>
                <a:spcPct val="150000"/>
              </a:lnSpc>
              <a:buFont typeface="Arial" panose="020B0604020202020204" pitchFamily="34" charset="0"/>
              <a:buChar char="•"/>
            </a:pPr>
            <a:r>
              <a:rPr lang="en-US" dirty="0">
                <a:latin typeface="Alexandria" charset="0"/>
              </a:rPr>
              <a:t>A person’s zip code is a better predictor of health outcomes than his or her genetic code. The National Collaborative for Health Equity characterized the impact of the neighborhood and zip code on health under the heading “Place Matters. </a:t>
            </a:r>
          </a:p>
          <a:p>
            <a:pPr marL="285750" indent="-285750" algn="just">
              <a:lnSpc>
                <a:spcPct val="150000"/>
              </a:lnSpc>
              <a:buFont typeface="Arial" panose="020B0604020202020204" pitchFamily="34" charset="0"/>
              <a:buChar char="•"/>
            </a:pPr>
            <a:r>
              <a:rPr lang="en-US" dirty="0">
                <a:latin typeface="Alexandria" charset="0"/>
              </a:rPr>
              <a:t>A home that features high levels of mold can be dangerous to its occupants, especially where one or more of the inhabitants experiences a respiratory illness such as asthma or reactive airway disease. </a:t>
            </a:r>
          </a:p>
          <a:p>
            <a:pPr marL="285750" indent="-285750" algn="just">
              <a:lnSpc>
                <a:spcPct val="150000"/>
              </a:lnSpc>
              <a:buFont typeface="Arial" panose="020B0604020202020204" pitchFamily="34" charset="0"/>
              <a:buChar char="•"/>
            </a:pPr>
            <a:r>
              <a:rPr lang="en-US" dirty="0">
                <a:latin typeface="Alexandria" charset="0"/>
              </a:rPr>
              <a:t>An estimated two-thirds of the time American families spend indoors is spent at home, with children being home an even larger proportion of that time.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8" name="TextBox 7">
            <a:extLst>
              <a:ext uri="{FF2B5EF4-FFF2-40B4-BE49-F238E27FC236}">
                <a16:creationId xmlns:a16="http://schemas.microsoft.com/office/drawing/2014/main" id="{0EE1BDA3-1B1C-AFFC-FE81-9F4EBCDD68B1}"/>
              </a:ext>
            </a:extLst>
          </p:cNvPr>
          <p:cNvSpPr txBox="1"/>
          <p:nvPr/>
        </p:nvSpPr>
        <p:spPr>
          <a:xfrm>
            <a:off x="2513149" y="1019069"/>
            <a:ext cx="8158567" cy="523220"/>
          </a:xfrm>
          <a:prstGeom prst="rect">
            <a:avLst/>
          </a:prstGeom>
          <a:noFill/>
        </p:spPr>
        <p:txBody>
          <a:bodyPr wrap="square" rtlCol="0">
            <a:spAutoFit/>
          </a:bodyPr>
          <a:lstStyle/>
          <a:p>
            <a:r>
              <a:rPr lang="en-US" sz="2800" b="1" dirty="0">
                <a:latin typeface="Alexandria" charset="0"/>
                <a:cs typeface="Alexandria" charset="0"/>
              </a:rPr>
              <a:t>Social determinants of health</a:t>
            </a:r>
          </a:p>
        </p:txBody>
      </p:sp>
      <p:sp>
        <p:nvSpPr>
          <p:cNvPr id="9" name="TextBox 8">
            <a:extLst>
              <a:ext uri="{FF2B5EF4-FFF2-40B4-BE49-F238E27FC236}">
                <a16:creationId xmlns:a16="http://schemas.microsoft.com/office/drawing/2014/main" id="{8DDF3B12-5961-BC71-180E-806C31EDDA27}"/>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Care Science</a:t>
            </a:r>
          </a:p>
        </p:txBody>
      </p:sp>
    </p:spTree>
    <p:extLst>
      <p:ext uri="{BB962C8B-B14F-4D97-AF65-F5344CB8AC3E}">
        <p14:creationId xmlns:p14="http://schemas.microsoft.com/office/powerpoint/2010/main" val="1201217660"/>
      </p:ext>
    </p:extLst>
  </p:cSld>
  <p:clrMapOvr>
    <a:masterClrMapping/>
  </p:clrMapOvr>
  <mc:AlternateContent xmlns:mc="http://schemas.openxmlformats.org/markup-compatibility/2006" xmlns:p14="http://schemas.microsoft.com/office/powerpoint/2010/main">
    <mc:Choice Requires="p14">
      <p:transition p14:dur="10" advTm="101934"/>
    </mc:Choice>
    <mc:Fallback xmlns="">
      <p:transition advTm="101934"/>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3E6686-64A0-83E6-8E82-207346CEE08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C45BE68-6CBE-31E9-F006-46462260FC1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6EF896C8-BEC9-019F-A700-BA4CC0A430D4}"/>
              </a:ext>
            </a:extLst>
          </p:cNvPr>
          <p:cNvSpPr txBox="1"/>
          <p:nvPr/>
        </p:nvSpPr>
        <p:spPr>
          <a:xfrm>
            <a:off x="942308" y="2184222"/>
            <a:ext cx="10256795" cy="3788858"/>
          </a:xfrm>
          <a:prstGeom prst="rect">
            <a:avLst/>
          </a:prstGeom>
          <a:noFill/>
        </p:spPr>
        <p:txBody>
          <a:bodyPr wrap="square" rtlCol="0">
            <a:spAutoFit/>
          </a:bodyPr>
          <a:lstStyle/>
          <a:p>
            <a:pPr marL="342900" indent="-342900" algn="just">
              <a:lnSpc>
                <a:spcPct val="150000"/>
              </a:lnSpc>
              <a:buAutoNum type="alphaUcPeriod"/>
            </a:pPr>
            <a:r>
              <a:rPr lang="en-US" b="1" dirty="0">
                <a:latin typeface="Alexandria" charset="0"/>
              </a:rPr>
              <a:t>Material circumstances: </a:t>
            </a:r>
          </a:p>
          <a:p>
            <a:pPr algn="just">
              <a:lnSpc>
                <a:spcPct val="150000"/>
              </a:lnSpc>
            </a:pPr>
            <a:r>
              <a:rPr lang="en-US" b="1" dirty="0">
                <a:solidFill>
                  <a:srgbClr val="C00000"/>
                </a:solidFill>
                <a:latin typeface="Alexandria" charset="0"/>
              </a:rPr>
              <a:t>1. Neighborhood and built environment: </a:t>
            </a:r>
          </a:p>
          <a:p>
            <a:pPr marL="285750" indent="-285750" algn="just">
              <a:lnSpc>
                <a:spcPct val="150000"/>
              </a:lnSpc>
              <a:buFont typeface="Arial" panose="020B0604020202020204" pitchFamily="34" charset="0"/>
              <a:buChar char="•"/>
            </a:pPr>
            <a:r>
              <a:rPr lang="en-US" dirty="0">
                <a:latin typeface="Alexandria" charset="0"/>
              </a:rPr>
              <a:t>Another example of a dangerous condition in the home that can disproportionately impact child health and development is the presence of lead-based paint. According to the US Department of Housing and Urban Development’s 2011 American Healthy Homes Survey, almost 35% of American homes (37.1 million homes total) have lead-based paint located somewhere in the relevant structure, with children younger than 6 years of age being exposed to this hazard in 3.6 million homes.</a:t>
            </a:r>
          </a:p>
          <a:p>
            <a:pPr marL="285750" indent="-285750" algn="just">
              <a:lnSpc>
                <a:spcPct val="150000"/>
              </a:lnSpc>
              <a:buFont typeface="Arial" panose="020B0604020202020204" pitchFamily="34" charset="0"/>
              <a:buChar char="•"/>
            </a:pPr>
            <a:r>
              <a:rPr lang="en-US" dirty="0">
                <a:latin typeface="Alexandria" charset="0"/>
              </a:rPr>
              <a:t>Living in a neighborhood experiencing higher crime rates and violence impacts exercise, physical health, and mental health. </a:t>
            </a:r>
          </a:p>
        </p:txBody>
      </p:sp>
      <p:pic>
        <p:nvPicPr>
          <p:cNvPr id="7" name="Graphic 21">
            <a:extLst>
              <a:ext uri="{FF2B5EF4-FFF2-40B4-BE49-F238E27FC236}">
                <a16:creationId xmlns:a16="http://schemas.microsoft.com/office/drawing/2014/main" id="{04BE7692-81EE-87A6-05B4-E28E37DE2F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71270E2-2A2B-22D0-B15E-9DDC7DD9E8AB}"/>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1454C850-9274-DF6E-BEF6-C280979C119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79D80440-1D3C-062C-821E-766E038E7405}"/>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48EA851D-C237-B557-2E5E-007911120C16}"/>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8" name="TextBox 7">
            <a:extLst>
              <a:ext uri="{FF2B5EF4-FFF2-40B4-BE49-F238E27FC236}">
                <a16:creationId xmlns:a16="http://schemas.microsoft.com/office/drawing/2014/main" id="{C6198766-96A7-5156-86E3-F3C6CAE155AA}"/>
              </a:ext>
            </a:extLst>
          </p:cNvPr>
          <p:cNvSpPr txBox="1"/>
          <p:nvPr/>
        </p:nvSpPr>
        <p:spPr>
          <a:xfrm>
            <a:off x="2513149" y="1019069"/>
            <a:ext cx="8158567" cy="523220"/>
          </a:xfrm>
          <a:prstGeom prst="rect">
            <a:avLst/>
          </a:prstGeom>
          <a:noFill/>
        </p:spPr>
        <p:txBody>
          <a:bodyPr wrap="square" rtlCol="0">
            <a:spAutoFit/>
          </a:bodyPr>
          <a:lstStyle/>
          <a:p>
            <a:r>
              <a:rPr lang="en-US" sz="2800" b="1" dirty="0">
                <a:latin typeface="Alexandria" charset="0"/>
                <a:cs typeface="Alexandria" charset="0"/>
              </a:rPr>
              <a:t>Social determinants of health</a:t>
            </a:r>
          </a:p>
        </p:txBody>
      </p:sp>
      <p:sp>
        <p:nvSpPr>
          <p:cNvPr id="9" name="TextBox 8">
            <a:extLst>
              <a:ext uri="{FF2B5EF4-FFF2-40B4-BE49-F238E27FC236}">
                <a16:creationId xmlns:a16="http://schemas.microsoft.com/office/drawing/2014/main" id="{2CEA8FC8-C7E5-865D-3E7C-E7B45AB038A0}"/>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Care Science</a:t>
            </a:r>
          </a:p>
        </p:txBody>
      </p:sp>
    </p:spTree>
    <p:extLst>
      <p:ext uri="{BB962C8B-B14F-4D97-AF65-F5344CB8AC3E}">
        <p14:creationId xmlns:p14="http://schemas.microsoft.com/office/powerpoint/2010/main" val="1681329563"/>
      </p:ext>
    </p:extLst>
  </p:cSld>
  <p:clrMapOvr>
    <a:masterClrMapping/>
  </p:clrMapOvr>
  <mc:AlternateContent xmlns:mc="http://schemas.openxmlformats.org/markup-compatibility/2006" xmlns:p14="http://schemas.microsoft.com/office/powerpoint/2010/main">
    <mc:Choice Requires="p14">
      <p:transition p14:dur="10" advTm="57207"/>
    </mc:Choice>
    <mc:Fallback xmlns="">
      <p:transition advTm="57207"/>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6FC9FE-9A0C-2404-6C84-9C8B5D13DD3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01F5EA9-1FC6-8901-41D6-0A8EB0DB083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54065D03-9846-135E-54A2-EFFFF3B768D9}"/>
              </a:ext>
            </a:extLst>
          </p:cNvPr>
          <p:cNvSpPr txBox="1"/>
          <p:nvPr/>
        </p:nvSpPr>
        <p:spPr>
          <a:xfrm>
            <a:off x="942308" y="2184222"/>
            <a:ext cx="10256795" cy="3788858"/>
          </a:xfrm>
          <a:prstGeom prst="rect">
            <a:avLst/>
          </a:prstGeom>
          <a:noFill/>
        </p:spPr>
        <p:txBody>
          <a:bodyPr wrap="square" rtlCol="0">
            <a:spAutoFit/>
          </a:bodyPr>
          <a:lstStyle/>
          <a:p>
            <a:pPr marL="342900" indent="-342900" algn="just">
              <a:lnSpc>
                <a:spcPct val="150000"/>
              </a:lnSpc>
              <a:buAutoNum type="alphaUcPeriod"/>
            </a:pPr>
            <a:r>
              <a:rPr lang="en-US" b="1" dirty="0">
                <a:latin typeface="Alexandria" charset="0"/>
              </a:rPr>
              <a:t>Material circumstances: </a:t>
            </a:r>
          </a:p>
          <a:p>
            <a:pPr algn="just">
              <a:lnSpc>
                <a:spcPct val="150000"/>
              </a:lnSpc>
            </a:pPr>
            <a:r>
              <a:rPr lang="en-US" b="1" dirty="0">
                <a:solidFill>
                  <a:srgbClr val="C00000"/>
                </a:solidFill>
                <a:latin typeface="Alexandria" charset="0"/>
              </a:rPr>
              <a:t>2. Food environment:</a:t>
            </a:r>
          </a:p>
          <a:p>
            <a:pPr marL="285750" indent="-285750" algn="just">
              <a:lnSpc>
                <a:spcPct val="150000"/>
              </a:lnSpc>
              <a:buFont typeface="Arial" panose="020B0604020202020204" pitchFamily="34" charset="0"/>
              <a:buChar char="•"/>
            </a:pPr>
            <a:r>
              <a:rPr lang="en-US" dirty="0">
                <a:latin typeface="Alexandria" charset="0"/>
              </a:rPr>
              <a:t>Limited access to healthy foods is a common problem associated with chronic poverty and has significant implications for health.</a:t>
            </a:r>
          </a:p>
          <a:p>
            <a:pPr marL="285750" indent="-285750" algn="just">
              <a:lnSpc>
                <a:spcPct val="150000"/>
              </a:lnSpc>
              <a:buFont typeface="Arial" panose="020B0604020202020204" pitchFamily="34" charset="0"/>
              <a:buChar char="•"/>
            </a:pPr>
            <a:r>
              <a:rPr lang="en-US" dirty="0">
                <a:latin typeface="Alexandria" charset="0"/>
              </a:rPr>
              <a:t>Food insecurity is associated with poor health outcomes. Food insecurity has a well-established association with a myriad of health problems among children. Among school-age children, food insecurity negatively affects cognitive, academic, and psychosocial development.</a:t>
            </a:r>
          </a:p>
          <a:p>
            <a:pPr marL="285750" indent="-285750" algn="just">
              <a:lnSpc>
                <a:spcPct val="150000"/>
              </a:lnSpc>
              <a:buFont typeface="Arial" panose="020B0604020202020204" pitchFamily="34" charset="0"/>
              <a:buChar char="•"/>
            </a:pPr>
            <a:r>
              <a:rPr lang="en-US" dirty="0">
                <a:latin typeface="Alexandria" charset="0"/>
              </a:rPr>
              <a:t>Among infants and toddlers, food insecurity confers greater risks of illnesses serious enough to require hospitalization.</a:t>
            </a:r>
          </a:p>
        </p:txBody>
      </p:sp>
      <p:pic>
        <p:nvPicPr>
          <p:cNvPr id="7" name="Graphic 21">
            <a:extLst>
              <a:ext uri="{FF2B5EF4-FFF2-40B4-BE49-F238E27FC236}">
                <a16:creationId xmlns:a16="http://schemas.microsoft.com/office/drawing/2014/main" id="{5BC4D2AE-5AAB-3A74-6786-58176C1544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6D69F58B-3BC1-6787-8C5C-3C637C44EABB}"/>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1FE36E00-9F27-BB5F-764E-C026C3E2C22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7FCEAA9-7583-EC69-C8E4-ECFECBECDD5B}"/>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0B9F52E5-7E09-924C-3458-56DE84EF5B28}"/>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8" name="TextBox 7">
            <a:extLst>
              <a:ext uri="{FF2B5EF4-FFF2-40B4-BE49-F238E27FC236}">
                <a16:creationId xmlns:a16="http://schemas.microsoft.com/office/drawing/2014/main" id="{CA77065B-6769-A6A5-FDD9-6988381CFC72}"/>
              </a:ext>
            </a:extLst>
          </p:cNvPr>
          <p:cNvSpPr txBox="1"/>
          <p:nvPr/>
        </p:nvSpPr>
        <p:spPr>
          <a:xfrm>
            <a:off x="2513149" y="1019069"/>
            <a:ext cx="8158567" cy="523220"/>
          </a:xfrm>
          <a:prstGeom prst="rect">
            <a:avLst/>
          </a:prstGeom>
          <a:noFill/>
        </p:spPr>
        <p:txBody>
          <a:bodyPr wrap="square" rtlCol="0">
            <a:spAutoFit/>
          </a:bodyPr>
          <a:lstStyle/>
          <a:p>
            <a:r>
              <a:rPr lang="en-US" sz="2800" b="1" dirty="0">
                <a:latin typeface="Alexandria" charset="0"/>
                <a:cs typeface="Alexandria" charset="0"/>
              </a:rPr>
              <a:t>Social determinants of health</a:t>
            </a:r>
          </a:p>
        </p:txBody>
      </p:sp>
      <p:sp>
        <p:nvSpPr>
          <p:cNvPr id="9" name="TextBox 8">
            <a:extLst>
              <a:ext uri="{FF2B5EF4-FFF2-40B4-BE49-F238E27FC236}">
                <a16:creationId xmlns:a16="http://schemas.microsoft.com/office/drawing/2014/main" id="{3573FAC8-FD1C-5464-541B-78E22F5A9A54}"/>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Care Science</a:t>
            </a:r>
          </a:p>
        </p:txBody>
      </p:sp>
    </p:spTree>
    <p:extLst>
      <p:ext uri="{BB962C8B-B14F-4D97-AF65-F5344CB8AC3E}">
        <p14:creationId xmlns:p14="http://schemas.microsoft.com/office/powerpoint/2010/main" val="207274181"/>
      </p:ext>
    </p:extLst>
  </p:cSld>
  <p:clrMapOvr>
    <a:masterClrMapping/>
  </p:clrMapOvr>
  <mc:AlternateContent xmlns:mc="http://schemas.openxmlformats.org/markup-compatibility/2006" xmlns:p14="http://schemas.microsoft.com/office/powerpoint/2010/main">
    <mc:Choice Requires="p14">
      <p:transition p14:dur="10" advTm="97863"/>
    </mc:Choice>
    <mc:Fallback xmlns="">
      <p:transition advTm="97863"/>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71C0D4-159F-88F0-63B1-2E8C4E5C5D3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ED4773E-EBC0-37F9-905A-3C7AB0326D9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FA9A2BA0-BE06-437A-CEA7-98910FE11064}"/>
              </a:ext>
            </a:extLst>
          </p:cNvPr>
          <p:cNvSpPr txBox="1"/>
          <p:nvPr/>
        </p:nvSpPr>
        <p:spPr>
          <a:xfrm>
            <a:off x="942308" y="2184222"/>
            <a:ext cx="10256795" cy="3788858"/>
          </a:xfrm>
          <a:prstGeom prst="rect">
            <a:avLst/>
          </a:prstGeom>
          <a:noFill/>
        </p:spPr>
        <p:txBody>
          <a:bodyPr wrap="square" rtlCol="0">
            <a:spAutoFit/>
          </a:bodyPr>
          <a:lstStyle/>
          <a:p>
            <a:pPr marL="342900" indent="-342900" algn="just">
              <a:lnSpc>
                <a:spcPct val="150000"/>
              </a:lnSpc>
              <a:buAutoNum type="alphaUcPeriod"/>
            </a:pPr>
            <a:r>
              <a:rPr lang="en-US" b="1" dirty="0">
                <a:latin typeface="Alexandria" charset="0"/>
              </a:rPr>
              <a:t>Material circumstances: </a:t>
            </a:r>
          </a:p>
          <a:p>
            <a:pPr algn="just">
              <a:lnSpc>
                <a:spcPct val="150000"/>
              </a:lnSpc>
            </a:pPr>
            <a:r>
              <a:rPr lang="en-US" b="1" dirty="0">
                <a:solidFill>
                  <a:srgbClr val="C00000"/>
                </a:solidFill>
                <a:latin typeface="Alexandria" charset="0"/>
              </a:rPr>
              <a:t>2. Food environment:</a:t>
            </a:r>
          </a:p>
          <a:p>
            <a:pPr marL="285750" indent="-285750" algn="just">
              <a:lnSpc>
                <a:spcPct val="150000"/>
              </a:lnSpc>
              <a:buFont typeface="Arial" panose="020B0604020202020204" pitchFamily="34" charset="0"/>
              <a:buChar char="•"/>
            </a:pPr>
            <a:r>
              <a:rPr lang="en-US" dirty="0">
                <a:latin typeface="Alexandria" charset="0"/>
              </a:rPr>
              <a:t>Food insecurity is associated with obesity, hypertension, and diabetes, which then places people at greater risk for cardiovascular disease. </a:t>
            </a:r>
          </a:p>
          <a:p>
            <a:pPr marL="285750" indent="-285750" algn="just">
              <a:lnSpc>
                <a:spcPct val="150000"/>
              </a:lnSpc>
              <a:buFont typeface="Arial" panose="020B0604020202020204" pitchFamily="34" charset="0"/>
              <a:buChar char="•"/>
            </a:pPr>
            <a:r>
              <a:rPr lang="en-US" dirty="0">
                <a:latin typeface="Alexandria" charset="0"/>
              </a:rPr>
              <a:t>The risk of diabetes is about 2.5 times higher in very low-food-secure households compared to food-secure households in the United States.  Diabetes is also more likely to be poorly controlled, even after controlling for income level.  In one study, only 46% of those living in food-secure households had poorly controlled diabetes, compared to 70% of those living with very low food security. These individuals are more likely to have higher </a:t>
            </a:r>
            <a:r>
              <a:rPr lang="en-US" dirty="0" err="1">
                <a:latin typeface="Alexandria" charset="0"/>
              </a:rPr>
              <a:t>haemoglobin</a:t>
            </a:r>
            <a:r>
              <a:rPr lang="en-US" dirty="0">
                <a:latin typeface="Alexandria" charset="0"/>
              </a:rPr>
              <a:t> A1c values and more frequent hypoglycemic episodes</a:t>
            </a:r>
          </a:p>
        </p:txBody>
      </p:sp>
      <p:pic>
        <p:nvPicPr>
          <p:cNvPr id="7" name="Graphic 21">
            <a:extLst>
              <a:ext uri="{FF2B5EF4-FFF2-40B4-BE49-F238E27FC236}">
                <a16:creationId xmlns:a16="http://schemas.microsoft.com/office/drawing/2014/main" id="{7077FA2C-51C4-8BA1-3E18-E134A0A94E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B1CA3DE8-D1DA-8971-1C57-7FF401A22F48}"/>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B136D7C1-BF14-4CF1-E7F7-54A9BDCC208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7D162069-A035-2777-F758-3DB87ACB0AE7}"/>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2DFD8301-4E44-FC8F-654F-5BACED5BAD4D}"/>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8" name="TextBox 7">
            <a:extLst>
              <a:ext uri="{FF2B5EF4-FFF2-40B4-BE49-F238E27FC236}">
                <a16:creationId xmlns:a16="http://schemas.microsoft.com/office/drawing/2014/main" id="{75045795-DE66-C697-FD4E-E1ED2123487C}"/>
              </a:ext>
            </a:extLst>
          </p:cNvPr>
          <p:cNvSpPr txBox="1"/>
          <p:nvPr/>
        </p:nvSpPr>
        <p:spPr>
          <a:xfrm>
            <a:off x="2513149" y="1019069"/>
            <a:ext cx="8158567" cy="523220"/>
          </a:xfrm>
          <a:prstGeom prst="rect">
            <a:avLst/>
          </a:prstGeom>
          <a:noFill/>
        </p:spPr>
        <p:txBody>
          <a:bodyPr wrap="square" rtlCol="0">
            <a:spAutoFit/>
          </a:bodyPr>
          <a:lstStyle/>
          <a:p>
            <a:r>
              <a:rPr lang="en-US" sz="2800" b="1" dirty="0">
                <a:latin typeface="Alexandria" charset="0"/>
                <a:cs typeface="Alexandria" charset="0"/>
              </a:rPr>
              <a:t>Social determinants of health</a:t>
            </a:r>
          </a:p>
        </p:txBody>
      </p:sp>
      <p:sp>
        <p:nvSpPr>
          <p:cNvPr id="9" name="TextBox 8">
            <a:extLst>
              <a:ext uri="{FF2B5EF4-FFF2-40B4-BE49-F238E27FC236}">
                <a16:creationId xmlns:a16="http://schemas.microsoft.com/office/drawing/2014/main" id="{53F0E60A-9632-A893-41F0-C15FDD132269}"/>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Care Science</a:t>
            </a:r>
          </a:p>
        </p:txBody>
      </p:sp>
    </p:spTree>
    <p:extLst>
      <p:ext uri="{BB962C8B-B14F-4D97-AF65-F5344CB8AC3E}">
        <p14:creationId xmlns:p14="http://schemas.microsoft.com/office/powerpoint/2010/main" val="3377099645"/>
      </p:ext>
    </p:extLst>
  </p:cSld>
  <p:clrMapOvr>
    <a:masterClrMapping/>
  </p:clrMapOvr>
  <mc:AlternateContent xmlns:mc="http://schemas.openxmlformats.org/markup-compatibility/2006" xmlns:p14="http://schemas.microsoft.com/office/powerpoint/2010/main">
    <mc:Choice Requires="p14">
      <p:transition p14:dur="10" advTm="59850"/>
    </mc:Choice>
    <mc:Fallback xmlns="">
      <p:transition advTm="5985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49CE31-8374-D276-7E7F-2F9B9138E40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3DBCD58-8B8E-9511-2A09-FF6CCAC3223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366E7646-9921-9F8F-C627-2A2C7CE6BC0A}"/>
              </a:ext>
            </a:extLst>
          </p:cNvPr>
          <p:cNvSpPr txBox="1"/>
          <p:nvPr/>
        </p:nvSpPr>
        <p:spPr>
          <a:xfrm>
            <a:off x="942308" y="2184222"/>
            <a:ext cx="10256795" cy="3788858"/>
          </a:xfrm>
          <a:prstGeom prst="rect">
            <a:avLst/>
          </a:prstGeom>
          <a:noFill/>
        </p:spPr>
        <p:txBody>
          <a:bodyPr wrap="square" rtlCol="0">
            <a:spAutoFit/>
          </a:bodyPr>
          <a:lstStyle/>
          <a:p>
            <a:pPr algn="just">
              <a:lnSpc>
                <a:spcPct val="150000"/>
              </a:lnSpc>
            </a:pPr>
            <a:r>
              <a:rPr lang="en-US" b="1" dirty="0">
                <a:latin typeface="Alexandria" charset="0"/>
              </a:rPr>
              <a:t>B. Socio-environmental circumstances: </a:t>
            </a:r>
          </a:p>
          <a:p>
            <a:pPr algn="just">
              <a:lnSpc>
                <a:spcPct val="150000"/>
              </a:lnSpc>
            </a:pPr>
            <a:r>
              <a:rPr lang="en-US" b="1" dirty="0">
                <a:solidFill>
                  <a:srgbClr val="C00000"/>
                </a:solidFill>
                <a:latin typeface="Alexandria" charset="0"/>
              </a:rPr>
              <a:t>1. Early childhood development and adverse childhood experiences</a:t>
            </a:r>
          </a:p>
          <a:p>
            <a:pPr marL="285750" indent="-285750" algn="just">
              <a:lnSpc>
                <a:spcPct val="150000"/>
              </a:lnSpc>
              <a:buFont typeface="Arial" panose="020B0604020202020204" pitchFamily="34" charset="0"/>
              <a:buChar char="•"/>
            </a:pPr>
            <a:r>
              <a:rPr lang="en-US" dirty="0">
                <a:latin typeface="Alexandria" charset="0"/>
              </a:rPr>
              <a:t>The evidence linking early childhood development to health across the life span is so impressive that it has given birth to an entire subfield of epidemiology, typically referred to as life course epidemiology. Early childhood is an epidemiologically critical and sensitive period. </a:t>
            </a:r>
          </a:p>
          <a:p>
            <a:pPr marL="285750" indent="-285750" algn="just">
              <a:lnSpc>
                <a:spcPct val="150000"/>
              </a:lnSpc>
              <a:buFont typeface="Arial" panose="020B0604020202020204" pitchFamily="34" charset="0"/>
              <a:buChar char="•"/>
            </a:pPr>
            <a:r>
              <a:rPr lang="en-US" dirty="0">
                <a:latin typeface="Alexandria" charset="0"/>
              </a:rPr>
              <a:t>A critical period is defined as “a limited time window in which exposure can have adverse or protective effects on development and subsequent disease outcome.</a:t>
            </a:r>
          </a:p>
          <a:p>
            <a:pPr marL="285750" indent="-285750" algn="just">
              <a:lnSpc>
                <a:spcPct val="150000"/>
              </a:lnSpc>
              <a:buFont typeface="Arial" panose="020B0604020202020204" pitchFamily="34" charset="0"/>
              <a:buChar char="•"/>
            </a:pPr>
            <a:r>
              <a:rPr lang="en-US" dirty="0">
                <a:latin typeface="Alexandria" charset="0"/>
              </a:rPr>
              <a:t>Epidemiologists have found connections between the social conditions of parents in their early childhood and the longitudinal health outcomes of their offspring later in life.</a:t>
            </a:r>
          </a:p>
        </p:txBody>
      </p:sp>
      <p:pic>
        <p:nvPicPr>
          <p:cNvPr id="7" name="Graphic 21">
            <a:extLst>
              <a:ext uri="{FF2B5EF4-FFF2-40B4-BE49-F238E27FC236}">
                <a16:creationId xmlns:a16="http://schemas.microsoft.com/office/drawing/2014/main" id="{33B1E8D4-2B09-C282-F306-67369ADD28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0A4D3C45-9892-7BA0-B92F-4ED2B2B17D81}"/>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DA21817D-F834-27A1-4A6F-73E056CB3F6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D81BFE35-C991-E75A-C9F3-B960EFB1FC5A}"/>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DDD5834A-B849-9004-C206-E8F8CB7B9478}"/>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8" name="TextBox 7">
            <a:extLst>
              <a:ext uri="{FF2B5EF4-FFF2-40B4-BE49-F238E27FC236}">
                <a16:creationId xmlns:a16="http://schemas.microsoft.com/office/drawing/2014/main" id="{58CC0FFB-CF71-9B79-6E4C-95503EBA7E80}"/>
              </a:ext>
            </a:extLst>
          </p:cNvPr>
          <p:cNvSpPr txBox="1"/>
          <p:nvPr/>
        </p:nvSpPr>
        <p:spPr>
          <a:xfrm>
            <a:off x="2513149" y="1019069"/>
            <a:ext cx="8158567" cy="523220"/>
          </a:xfrm>
          <a:prstGeom prst="rect">
            <a:avLst/>
          </a:prstGeom>
          <a:noFill/>
        </p:spPr>
        <p:txBody>
          <a:bodyPr wrap="square" rtlCol="0">
            <a:spAutoFit/>
          </a:bodyPr>
          <a:lstStyle/>
          <a:p>
            <a:r>
              <a:rPr lang="en-US" sz="2800" b="1" dirty="0">
                <a:latin typeface="Alexandria" charset="0"/>
                <a:cs typeface="Alexandria" charset="0"/>
              </a:rPr>
              <a:t>Social determinants of health</a:t>
            </a:r>
          </a:p>
        </p:txBody>
      </p:sp>
      <p:sp>
        <p:nvSpPr>
          <p:cNvPr id="9" name="TextBox 8">
            <a:extLst>
              <a:ext uri="{FF2B5EF4-FFF2-40B4-BE49-F238E27FC236}">
                <a16:creationId xmlns:a16="http://schemas.microsoft.com/office/drawing/2014/main" id="{0F713EA8-A38C-5D82-FC51-6F8B62A7FAA5}"/>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Care Science</a:t>
            </a:r>
          </a:p>
        </p:txBody>
      </p:sp>
    </p:spTree>
    <p:extLst>
      <p:ext uri="{BB962C8B-B14F-4D97-AF65-F5344CB8AC3E}">
        <p14:creationId xmlns:p14="http://schemas.microsoft.com/office/powerpoint/2010/main" val="2125805595"/>
      </p:ext>
    </p:extLst>
  </p:cSld>
  <p:clrMapOvr>
    <a:masterClrMapping/>
  </p:clrMapOvr>
  <mc:AlternateContent xmlns:mc="http://schemas.openxmlformats.org/markup-compatibility/2006" xmlns:p14="http://schemas.microsoft.com/office/powerpoint/2010/main">
    <mc:Choice Requires="p14">
      <p:transition p14:dur="10" advTm="86278"/>
    </mc:Choice>
    <mc:Fallback xmlns="">
      <p:transition advTm="86278"/>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1B7EF1-BFEA-E579-EC3C-1284FCE69C1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A428979-52EE-7610-70E7-328CE26152B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92B39740-FC2B-BE7D-FCEF-F40C0818CD0B}"/>
              </a:ext>
            </a:extLst>
          </p:cNvPr>
          <p:cNvSpPr txBox="1"/>
          <p:nvPr/>
        </p:nvSpPr>
        <p:spPr>
          <a:xfrm>
            <a:off x="942308" y="2184222"/>
            <a:ext cx="10256795" cy="2957861"/>
          </a:xfrm>
          <a:prstGeom prst="rect">
            <a:avLst/>
          </a:prstGeom>
          <a:noFill/>
        </p:spPr>
        <p:txBody>
          <a:bodyPr wrap="square" rtlCol="0">
            <a:spAutoFit/>
          </a:bodyPr>
          <a:lstStyle/>
          <a:p>
            <a:pPr algn="just">
              <a:lnSpc>
                <a:spcPct val="150000"/>
              </a:lnSpc>
            </a:pPr>
            <a:r>
              <a:rPr lang="en-US" b="1" dirty="0">
                <a:latin typeface="Alexandria" charset="0"/>
              </a:rPr>
              <a:t>B. Socio-environmental circumstances: </a:t>
            </a:r>
          </a:p>
          <a:p>
            <a:pPr algn="just">
              <a:lnSpc>
                <a:spcPct val="150000"/>
              </a:lnSpc>
            </a:pPr>
            <a:r>
              <a:rPr lang="en-US" b="1" dirty="0">
                <a:solidFill>
                  <a:srgbClr val="C00000"/>
                </a:solidFill>
                <a:latin typeface="Alexandria" charset="0"/>
              </a:rPr>
              <a:t>2. Populations subject to societal discrimination</a:t>
            </a:r>
          </a:p>
          <a:p>
            <a:pPr marL="285750" indent="-285750" algn="just">
              <a:lnSpc>
                <a:spcPct val="150000"/>
              </a:lnSpc>
              <a:buFont typeface="Arial" panose="020B0604020202020204" pitchFamily="34" charset="0"/>
              <a:buChar char="•"/>
            </a:pPr>
            <a:r>
              <a:rPr lang="en-US" dirty="0">
                <a:latin typeface="Alexandria" charset="0"/>
              </a:rPr>
              <a:t>According to the WHO, “Different social groups are exposed in different degrees to experiences and life situations that are perceived as threatening, frightening and difficult for coping in the everyday. </a:t>
            </a:r>
          </a:p>
          <a:p>
            <a:pPr marL="285750" indent="-285750" algn="just">
              <a:lnSpc>
                <a:spcPct val="150000"/>
              </a:lnSpc>
              <a:buFont typeface="Arial" panose="020B0604020202020204" pitchFamily="34" charset="0"/>
              <a:buChar char="•"/>
            </a:pPr>
            <a:r>
              <a:rPr lang="en-US" dirty="0">
                <a:latin typeface="Alexandria" charset="0"/>
              </a:rPr>
              <a:t>This partly explains the long-term pattern of social inequalities in health.” </a:t>
            </a:r>
          </a:p>
          <a:p>
            <a:pPr marL="285750" indent="-285750" algn="just">
              <a:lnSpc>
                <a:spcPct val="150000"/>
              </a:lnSpc>
              <a:buFont typeface="Arial" panose="020B0604020202020204" pitchFamily="34" charset="0"/>
              <a:buChar char="•"/>
            </a:pPr>
            <a:r>
              <a:rPr lang="en-US" dirty="0">
                <a:latin typeface="Alexandria" charset="0"/>
              </a:rPr>
              <a:t>In addition to the profound influence of race and ethnicity discussed earlier in this chapter, other populations are subject to systematic discrimination that impacts their health.</a:t>
            </a:r>
          </a:p>
        </p:txBody>
      </p:sp>
      <p:pic>
        <p:nvPicPr>
          <p:cNvPr id="7" name="Graphic 21">
            <a:extLst>
              <a:ext uri="{FF2B5EF4-FFF2-40B4-BE49-F238E27FC236}">
                <a16:creationId xmlns:a16="http://schemas.microsoft.com/office/drawing/2014/main" id="{5875951E-4AFB-9475-8568-EE129386999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BBED27CC-C15B-5DA1-0CE8-23B63E53A003}"/>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BE96577C-0E55-EF94-59FF-D1345A105D3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5DEEB521-622A-D63B-4D8A-9F7F3F769938}"/>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3D439151-5B85-B873-7C5F-DB859B26CFD9}"/>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8" name="TextBox 7">
            <a:extLst>
              <a:ext uri="{FF2B5EF4-FFF2-40B4-BE49-F238E27FC236}">
                <a16:creationId xmlns:a16="http://schemas.microsoft.com/office/drawing/2014/main" id="{6F153E8D-5C2F-DB25-1CEE-B3AC4DB5A731}"/>
              </a:ext>
            </a:extLst>
          </p:cNvPr>
          <p:cNvSpPr txBox="1"/>
          <p:nvPr/>
        </p:nvSpPr>
        <p:spPr>
          <a:xfrm>
            <a:off x="2513149" y="1019069"/>
            <a:ext cx="8158567" cy="523220"/>
          </a:xfrm>
          <a:prstGeom prst="rect">
            <a:avLst/>
          </a:prstGeom>
          <a:noFill/>
        </p:spPr>
        <p:txBody>
          <a:bodyPr wrap="square" rtlCol="0">
            <a:spAutoFit/>
          </a:bodyPr>
          <a:lstStyle/>
          <a:p>
            <a:r>
              <a:rPr lang="en-US" sz="2800" b="1" dirty="0">
                <a:latin typeface="Alexandria" charset="0"/>
                <a:cs typeface="Alexandria" charset="0"/>
              </a:rPr>
              <a:t>Social determinants of health</a:t>
            </a:r>
          </a:p>
        </p:txBody>
      </p:sp>
      <p:sp>
        <p:nvSpPr>
          <p:cNvPr id="9" name="TextBox 8">
            <a:extLst>
              <a:ext uri="{FF2B5EF4-FFF2-40B4-BE49-F238E27FC236}">
                <a16:creationId xmlns:a16="http://schemas.microsoft.com/office/drawing/2014/main" id="{7F9EA9CD-573B-69EA-F3EE-69B8389DFE02}"/>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Care Science</a:t>
            </a:r>
          </a:p>
        </p:txBody>
      </p:sp>
    </p:spTree>
    <p:extLst>
      <p:ext uri="{BB962C8B-B14F-4D97-AF65-F5344CB8AC3E}">
        <p14:creationId xmlns:p14="http://schemas.microsoft.com/office/powerpoint/2010/main" val="3687067979"/>
      </p:ext>
    </p:extLst>
  </p:cSld>
  <p:clrMapOvr>
    <a:masterClrMapping/>
  </p:clrMapOvr>
  <mc:AlternateContent xmlns:mc="http://schemas.openxmlformats.org/markup-compatibility/2006" xmlns:p14="http://schemas.microsoft.com/office/powerpoint/2010/main">
    <mc:Choice Requires="p14">
      <p:transition p14:dur="10" advTm="113871"/>
    </mc:Choice>
    <mc:Fallback xmlns="">
      <p:transition advTm="113871"/>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FCDEEE-F20A-41E5-E878-75AC1E7B50C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85E1435-58BC-AF17-31ED-684470A3019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9234796F-02ED-F52A-EC06-8116E2E9A9A3}"/>
              </a:ext>
            </a:extLst>
          </p:cNvPr>
          <p:cNvSpPr txBox="1"/>
          <p:nvPr/>
        </p:nvSpPr>
        <p:spPr>
          <a:xfrm>
            <a:off x="942308" y="2184222"/>
            <a:ext cx="10256795" cy="3788858"/>
          </a:xfrm>
          <a:prstGeom prst="rect">
            <a:avLst/>
          </a:prstGeom>
          <a:noFill/>
        </p:spPr>
        <p:txBody>
          <a:bodyPr wrap="square" rtlCol="0">
            <a:spAutoFit/>
          </a:bodyPr>
          <a:lstStyle/>
          <a:p>
            <a:pPr algn="just">
              <a:lnSpc>
                <a:spcPct val="150000"/>
              </a:lnSpc>
            </a:pPr>
            <a:r>
              <a:rPr lang="en-US" b="1" dirty="0">
                <a:latin typeface="Alexandria" charset="0"/>
              </a:rPr>
              <a:t>C. Psychosocial intermediaries : </a:t>
            </a:r>
          </a:p>
          <a:p>
            <a:pPr marL="285750" indent="-285750" algn="just">
              <a:lnSpc>
                <a:spcPct val="150000"/>
              </a:lnSpc>
              <a:buFont typeface="Arial" panose="020B0604020202020204" pitchFamily="34" charset="0"/>
              <a:buChar char="•"/>
            </a:pPr>
            <a:r>
              <a:rPr lang="en-US" dirty="0">
                <a:latin typeface="Alexandria" charset="0"/>
              </a:rPr>
              <a:t>Psychosocial consequences arise from structural and social inequities. Almost without exception, studies find that higher levels of discrimination are associated with poorer mental health status. </a:t>
            </a:r>
          </a:p>
          <a:p>
            <a:pPr marL="285750" indent="-285750" algn="just">
              <a:lnSpc>
                <a:spcPct val="150000"/>
              </a:lnSpc>
              <a:buFont typeface="Arial" panose="020B0604020202020204" pitchFamily="34" charset="0"/>
              <a:buChar char="•"/>
            </a:pPr>
            <a:r>
              <a:rPr lang="en-US" dirty="0">
                <a:latin typeface="Alexandria" charset="0"/>
              </a:rPr>
              <a:t>Many studies have shown associations between poverty measures and mental health. </a:t>
            </a:r>
          </a:p>
          <a:p>
            <a:pPr marL="285750" indent="-285750" algn="just">
              <a:lnSpc>
                <a:spcPct val="150000"/>
              </a:lnSpc>
              <a:buFont typeface="Arial" panose="020B0604020202020204" pitchFamily="34" charset="0"/>
              <a:buChar char="•"/>
            </a:pPr>
            <a:r>
              <a:rPr lang="en-US" dirty="0">
                <a:latin typeface="Alexandria" charset="0"/>
              </a:rPr>
              <a:t>For example, in European countries, higher rates of depression and anxiety are associated with lower education levels, unemployment, and social isolation with ageing.</a:t>
            </a:r>
          </a:p>
          <a:p>
            <a:pPr marL="285750" indent="-285750" algn="just">
              <a:lnSpc>
                <a:spcPct val="150000"/>
              </a:lnSpc>
              <a:buFont typeface="Arial" panose="020B0604020202020204" pitchFamily="34" charset="0"/>
              <a:buChar char="•"/>
            </a:pPr>
            <a:r>
              <a:rPr lang="en-US" dirty="0">
                <a:latin typeface="Alexandria" charset="0"/>
              </a:rPr>
              <a:t>Mental health is strongly linked with socioeconomic status. </a:t>
            </a:r>
          </a:p>
          <a:p>
            <a:pPr marL="285750" indent="-285750" algn="just">
              <a:lnSpc>
                <a:spcPct val="150000"/>
              </a:lnSpc>
              <a:buFont typeface="Arial" panose="020B0604020202020204" pitchFamily="34" charset="0"/>
              <a:buChar char="•"/>
            </a:pPr>
            <a:r>
              <a:rPr lang="en-US" dirty="0">
                <a:latin typeface="Alexandria" charset="0"/>
              </a:rPr>
              <a:t>It has been shown that mothers experiencing food insecurity have higher rates of depression and anxiety disorders.</a:t>
            </a:r>
          </a:p>
        </p:txBody>
      </p:sp>
      <p:pic>
        <p:nvPicPr>
          <p:cNvPr id="7" name="Graphic 21">
            <a:extLst>
              <a:ext uri="{FF2B5EF4-FFF2-40B4-BE49-F238E27FC236}">
                <a16:creationId xmlns:a16="http://schemas.microsoft.com/office/drawing/2014/main" id="{27FB06C0-101B-9CBA-5EAA-08F0B9FFEF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9C6ABCF9-D26E-304F-FB61-B828BFBD1697}"/>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BC4066AC-D533-A9F8-524F-0BB1DBF6B96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B3A6DB84-6FA5-F8B1-75E6-A24F9870394B}"/>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06DDE3B3-45AF-2C06-8F82-635479B73919}"/>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8" name="TextBox 7">
            <a:extLst>
              <a:ext uri="{FF2B5EF4-FFF2-40B4-BE49-F238E27FC236}">
                <a16:creationId xmlns:a16="http://schemas.microsoft.com/office/drawing/2014/main" id="{C63A2DA6-BE75-3251-3543-EC69A28F399B}"/>
              </a:ext>
            </a:extLst>
          </p:cNvPr>
          <p:cNvSpPr txBox="1"/>
          <p:nvPr/>
        </p:nvSpPr>
        <p:spPr>
          <a:xfrm>
            <a:off x="2513149" y="1019069"/>
            <a:ext cx="8158567" cy="523220"/>
          </a:xfrm>
          <a:prstGeom prst="rect">
            <a:avLst/>
          </a:prstGeom>
          <a:noFill/>
        </p:spPr>
        <p:txBody>
          <a:bodyPr wrap="square" rtlCol="0">
            <a:spAutoFit/>
          </a:bodyPr>
          <a:lstStyle/>
          <a:p>
            <a:r>
              <a:rPr lang="en-US" sz="2800" b="1" dirty="0">
                <a:latin typeface="Alexandria" charset="0"/>
                <a:cs typeface="Alexandria" charset="0"/>
              </a:rPr>
              <a:t>Social determinants of health</a:t>
            </a:r>
          </a:p>
        </p:txBody>
      </p:sp>
      <p:sp>
        <p:nvSpPr>
          <p:cNvPr id="9" name="TextBox 8">
            <a:extLst>
              <a:ext uri="{FF2B5EF4-FFF2-40B4-BE49-F238E27FC236}">
                <a16:creationId xmlns:a16="http://schemas.microsoft.com/office/drawing/2014/main" id="{A775BD1A-3315-A444-5457-2C981C73B20C}"/>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Care Science</a:t>
            </a:r>
          </a:p>
        </p:txBody>
      </p:sp>
    </p:spTree>
    <p:extLst>
      <p:ext uri="{BB962C8B-B14F-4D97-AF65-F5344CB8AC3E}">
        <p14:creationId xmlns:p14="http://schemas.microsoft.com/office/powerpoint/2010/main" val="4171834214"/>
      </p:ext>
    </p:extLst>
  </p:cSld>
  <p:clrMapOvr>
    <a:masterClrMapping/>
  </p:clrMapOvr>
  <mc:AlternateContent xmlns:mc="http://schemas.openxmlformats.org/markup-compatibility/2006" xmlns:p14="http://schemas.microsoft.com/office/powerpoint/2010/main">
    <mc:Choice Requires="p14">
      <p:transition p14:dur="10" advTm="59948"/>
    </mc:Choice>
    <mc:Fallback xmlns="">
      <p:transition advTm="59948"/>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4DD573-5C3D-7AF9-756F-33A30BAE3CA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7C9A47F-AB12-19DE-ED6F-3B4B93FA769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84438C7B-D690-FDE3-299E-B394AF03967C}"/>
              </a:ext>
            </a:extLst>
          </p:cNvPr>
          <p:cNvSpPr txBox="1"/>
          <p:nvPr/>
        </p:nvSpPr>
        <p:spPr>
          <a:xfrm>
            <a:off x="942309" y="2184222"/>
            <a:ext cx="6310262" cy="3788858"/>
          </a:xfrm>
          <a:prstGeom prst="rect">
            <a:avLst/>
          </a:prstGeom>
          <a:noFill/>
        </p:spPr>
        <p:txBody>
          <a:bodyPr wrap="square" rtlCol="0">
            <a:spAutoFit/>
          </a:bodyPr>
          <a:lstStyle/>
          <a:p>
            <a:pPr algn="just">
              <a:lnSpc>
                <a:spcPct val="150000"/>
              </a:lnSpc>
            </a:pPr>
            <a:r>
              <a:rPr lang="en-US" b="1" dirty="0">
                <a:latin typeface="Alexandria" charset="0"/>
              </a:rPr>
              <a:t>D. Behavioral and biologic factors: </a:t>
            </a:r>
          </a:p>
          <a:p>
            <a:pPr marL="285750" indent="-285750" algn="just">
              <a:lnSpc>
                <a:spcPct val="150000"/>
              </a:lnSpc>
              <a:buFont typeface="Arial" panose="020B0604020202020204" pitchFamily="34" charset="0"/>
              <a:buChar char="•"/>
            </a:pPr>
            <a:r>
              <a:rPr lang="en-US" dirty="0">
                <a:latin typeface="Alexandria" charset="0"/>
              </a:rPr>
              <a:t>Factors such as diet, smoking, and drug and alcohol use were historically framed in medical training as individual lifestyle choices. </a:t>
            </a:r>
          </a:p>
          <a:p>
            <a:pPr marL="285750" indent="-285750" algn="just">
              <a:lnSpc>
                <a:spcPct val="150000"/>
              </a:lnSpc>
              <a:buFont typeface="Arial" panose="020B0604020202020204" pitchFamily="34" charset="0"/>
              <a:buChar char="•"/>
            </a:pPr>
            <a:r>
              <a:rPr lang="en-US" dirty="0">
                <a:latin typeface="Alexandria" charset="0"/>
              </a:rPr>
              <a:t>The structural drivers of these health risk behaviors are now better understood.</a:t>
            </a:r>
          </a:p>
          <a:p>
            <a:pPr marL="285750" indent="-285750" algn="just">
              <a:lnSpc>
                <a:spcPct val="150000"/>
              </a:lnSpc>
              <a:buFont typeface="Arial" panose="020B0604020202020204" pitchFamily="34" charset="0"/>
              <a:buChar char="•"/>
            </a:pPr>
            <a:r>
              <a:rPr lang="en-US" dirty="0">
                <a:latin typeface="Alexandria" charset="0"/>
              </a:rPr>
              <a:t>A societal choice to permit guns to be readily accessible contributes to approximately 30,000 deaths annually by suicide, homicide, and accidents.</a:t>
            </a:r>
          </a:p>
        </p:txBody>
      </p:sp>
      <p:pic>
        <p:nvPicPr>
          <p:cNvPr id="7" name="Graphic 21">
            <a:extLst>
              <a:ext uri="{FF2B5EF4-FFF2-40B4-BE49-F238E27FC236}">
                <a16:creationId xmlns:a16="http://schemas.microsoft.com/office/drawing/2014/main" id="{05B0F37E-CA60-65F2-F209-738019AD51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08E48BA3-36DB-3A59-5CEF-40B3C693FB28}"/>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85F230B8-A15A-038B-6A34-4787EC7EA76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C5464F90-885A-D65F-E65B-DE48506BEA3E}"/>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3A2ADD1-0D0D-8469-2DCC-1E6D1DF24DD6}"/>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8" name="TextBox 7">
            <a:extLst>
              <a:ext uri="{FF2B5EF4-FFF2-40B4-BE49-F238E27FC236}">
                <a16:creationId xmlns:a16="http://schemas.microsoft.com/office/drawing/2014/main" id="{159EA172-5B4F-4EAC-31CE-DF15A572D55D}"/>
              </a:ext>
            </a:extLst>
          </p:cNvPr>
          <p:cNvSpPr txBox="1"/>
          <p:nvPr/>
        </p:nvSpPr>
        <p:spPr>
          <a:xfrm>
            <a:off x="2513149" y="1019069"/>
            <a:ext cx="8158567" cy="523220"/>
          </a:xfrm>
          <a:prstGeom prst="rect">
            <a:avLst/>
          </a:prstGeom>
          <a:noFill/>
        </p:spPr>
        <p:txBody>
          <a:bodyPr wrap="square" rtlCol="0">
            <a:spAutoFit/>
          </a:bodyPr>
          <a:lstStyle/>
          <a:p>
            <a:r>
              <a:rPr lang="en-US" sz="2800" b="1" dirty="0">
                <a:latin typeface="Alexandria" charset="0"/>
                <a:cs typeface="Alexandria" charset="0"/>
              </a:rPr>
              <a:t>Social determinants of health</a:t>
            </a:r>
          </a:p>
        </p:txBody>
      </p:sp>
      <p:sp>
        <p:nvSpPr>
          <p:cNvPr id="9" name="TextBox 8">
            <a:extLst>
              <a:ext uri="{FF2B5EF4-FFF2-40B4-BE49-F238E27FC236}">
                <a16:creationId xmlns:a16="http://schemas.microsoft.com/office/drawing/2014/main" id="{B1B9162E-2D2B-4B7F-4333-6F309D63F073}"/>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Care Science</a:t>
            </a:r>
          </a:p>
        </p:txBody>
      </p:sp>
      <p:pic>
        <p:nvPicPr>
          <p:cNvPr id="1026" name="Picture 2" descr="Set of stop smoking using for sign and icon">
            <a:extLst>
              <a:ext uri="{FF2B5EF4-FFF2-40B4-BE49-F238E27FC236}">
                <a16:creationId xmlns:a16="http://schemas.microsoft.com/office/drawing/2014/main" id="{CCDE1B52-2115-B1D3-9E62-4A323317846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77600" y="2604414"/>
            <a:ext cx="3470620" cy="29827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8140051"/>
      </p:ext>
    </p:extLst>
  </p:cSld>
  <p:clrMapOvr>
    <a:masterClrMapping/>
  </p:clrMapOvr>
  <mc:AlternateContent xmlns:mc="http://schemas.openxmlformats.org/markup-compatibility/2006" xmlns:p14="http://schemas.microsoft.com/office/powerpoint/2010/main">
    <mc:Choice Requires="p14">
      <p:transition p14:dur="10" advTm="68595"/>
    </mc:Choice>
    <mc:Fallback xmlns="">
      <p:transition advTm="68595"/>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CAADC1-4AEF-E2AF-0B7B-A9F812517DD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4535B82-D220-B3E3-5B14-2A9ED850CAB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868670EF-4290-D997-E1FE-2BA1B82F55FB}"/>
              </a:ext>
            </a:extLst>
          </p:cNvPr>
          <p:cNvSpPr txBox="1"/>
          <p:nvPr/>
        </p:nvSpPr>
        <p:spPr>
          <a:xfrm>
            <a:off x="942308" y="2184222"/>
            <a:ext cx="6698569" cy="3788858"/>
          </a:xfrm>
          <a:prstGeom prst="rect">
            <a:avLst/>
          </a:prstGeom>
          <a:noFill/>
        </p:spPr>
        <p:txBody>
          <a:bodyPr wrap="square" rtlCol="0">
            <a:spAutoFit/>
          </a:bodyPr>
          <a:lstStyle/>
          <a:p>
            <a:pPr algn="just">
              <a:lnSpc>
                <a:spcPct val="150000"/>
              </a:lnSpc>
            </a:pPr>
            <a:r>
              <a:rPr lang="en-US" b="1" dirty="0">
                <a:latin typeface="Alexandria" charset="0"/>
              </a:rPr>
              <a:t>E. Health System: </a:t>
            </a:r>
          </a:p>
          <a:p>
            <a:pPr marL="285750" indent="-285750" algn="just">
              <a:lnSpc>
                <a:spcPct val="150000"/>
              </a:lnSpc>
              <a:buFont typeface="Arial" panose="020B0604020202020204" pitchFamily="34" charset="0"/>
              <a:buChar char="•"/>
            </a:pPr>
            <a:r>
              <a:rPr lang="en-US" dirty="0">
                <a:latin typeface="Alexandria" charset="0"/>
              </a:rPr>
              <a:t>The system of delivery of health care is itself a social construct and is thus vulnerable to contributing to disparities in health outcomes.</a:t>
            </a:r>
          </a:p>
          <a:p>
            <a:pPr marL="285750" indent="-285750" algn="just">
              <a:lnSpc>
                <a:spcPct val="150000"/>
              </a:lnSpc>
              <a:buFont typeface="Arial" panose="020B0604020202020204" pitchFamily="34" charset="0"/>
              <a:buChar char="•"/>
            </a:pPr>
            <a:r>
              <a:rPr lang="en-US" dirty="0">
                <a:latin typeface="Alexandria" charset="0"/>
              </a:rPr>
              <a:t>Access to care is strongly linked to employment and varies significantly across socioeconomic positions. </a:t>
            </a:r>
          </a:p>
          <a:p>
            <a:pPr marL="285750" indent="-285750" algn="just">
              <a:lnSpc>
                <a:spcPct val="150000"/>
              </a:lnSpc>
              <a:buFont typeface="Arial" panose="020B0604020202020204" pitchFamily="34" charset="0"/>
              <a:buChar char="•"/>
            </a:pPr>
            <a:r>
              <a:rPr lang="en-US" dirty="0">
                <a:latin typeface="Alexandria" charset="0"/>
              </a:rPr>
              <a:t>Many groups of patients have suffered frank discrimination in the process of care, which leads to a lack of trust in current systems.</a:t>
            </a:r>
          </a:p>
          <a:p>
            <a:pPr marL="285750" indent="-285750" algn="just">
              <a:lnSpc>
                <a:spcPct val="150000"/>
              </a:lnSpc>
              <a:buFont typeface="Arial" panose="020B0604020202020204" pitchFamily="34" charset="0"/>
              <a:buChar char="•"/>
            </a:pPr>
            <a:r>
              <a:rPr lang="en-US" dirty="0">
                <a:latin typeface="Alexandria" charset="0"/>
              </a:rPr>
              <a:t>Other social constructs that limit the effectiveness of care include health literacy and a lack of diversity in the healthcare workforce. </a:t>
            </a:r>
          </a:p>
        </p:txBody>
      </p:sp>
      <p:pic>
        <p:nvPicPr>
          <p:cNvPr id="7" name="Graphic 21">
            <a:extLst>
              <a:ext uri="{FF2B5EF4-FFF2-40B4-BE49-F238E27FC236}">
                <a16:creationId xmlns:a16="http://schemas.microsoft.com/office/drawing/2014/main" id="{677A5625-3823-4205-C29D-ECE49CDD8F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DA5D5F59-B0F5-C824-DEE2-B43956F71F2E}"/>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9C2A45E0-372B-3007-448D-115BA619AC8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CBDE3CCF-AAB2-DFAC-3A2A-7C15149DF022}"/>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D72A39ED-DC80-13A2-1C13-A80A4A3FDFEB}"/>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8" name="TextBox 7">
            <a:extLst>
              <a:ext uri="{FF2B5EF4-FFF2-40B4-BE49-F238E27FC236}">
                <a16:creationId xmlns:a16="http://schemas.microsoft.com/office/drawing/2014/main" id="{1B2BAB6F-E776-DAF1-EC48-00E9E678D306}"/>
              </a:ext>
            </a:extLst>
          </p:cNvPr>
          <p:cNvSpPr txBox="1"/>
          <p:nvPr/>
        </p:nvSpPr>
        <p:spPr>
          <a:xfrm>
            <a:off x="2513149" y="1019069"/>
            <a:ext cx="8158567" cy="523220"/>
          </a:xfrm>
          <a:prstGeom prst="rect">
            <a:avLst/>
          </a:prstGeom>
          <a:noFill/>
        </p:spPr>
        <p:txBody>
          <a:bodyPr wrap="square" rtlCol="0">
            <a:spAutoFit/>
          </a:bodyPr>
          <a:lstStyle/>
          <a:p>
            <a:r>
              <a:rPr lang="en-US" sz="2800" b="1" dirty="0">
                <a:latin typeface="Alexandria" charset="0"/>
                <a:cs typeface="Alexandria" charset="0"/>
              </a:rPr>
              <a:t>Social determinants of health</a:t>
            </a:r>
          </a:p>
        </p:txBody>
      </p:sp>
      <p:sp>
        <p:nvSpPr>
          <p:cNvPr id="9" name="TextBox 8">
            <a:extLst>
              <a:ext uri="{FF2B5EF4-FFF2-40B4-BE49-F238E27FC236}">
                <a16:creationId xmlns:a16="http://schemas.microsoft.com/office/drawing/2014/main" id="{5E4D13AD-C44F-04CF-C99A-AD568B687254}"/>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Care Science</a:t>
            </a:r>
          </a:p>
        </p:txBody>
      </p:sp>
      <p:pic>
        <p:nvPicPr>
          <p:cNvPr id="2052" name="Picture 4" descr="Doctor with augmented reality">
            <a:extLst>
              <a:ext uri="{FF2B5EF4-FFF2-40B4-BE49-F238E27FC236}">
                <a16:creationId xmlns:a16="http://schemas.microsoft.com/office/drawing/2014/main" id="{3613A0BF-8F7D-7C9F-C038-09B63EA3DAA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24976" y="2524510"/>
            <a:ext cx="3420925" cy="31082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3889040"/>
      </p:ext>
    </p:extLst>
  </p:cSld>
  <p:clrMapOvr>
    <a:masterClrMapping/>
  </p:clrMapOvr>
  <mc:AlternateContent xmlns:mc="http://schemas.openxmlformats.org/markup-compatibility/2006" xmlns:p14="http://schemas.microsoft.com/office/powerpoint/2010/main">
    <mc:Choice Requires="p14">
      <p:transition p14:dur="10" advTm="54190"/>
    </mc:Choice>
    <mc:Fallback xmlns="">
      <p:transition advTm="5419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268109"/>
            <a:ext cx="10256795" cy="2585323"/>
          </a:xfrm>
          <a:prstGeom prst="rect">
            <a:avLst/>
          </a:prstGeom>
          <a:noFill/>
        </p:spPr>
        <p:txBody>
          <a:bodyPr wrap="square" rtlCol="0">
            <a:spAutoFit/>
          </a:bodyPr>
          <a:lstStyle/>
          <a:p>
            <a:pPr marL="304800" indent="-304800"/>
            <a:r>
              <a:rPr lang="en-US" dirty="0">
                <a:effectLst/>
              </a:rPr>
              <a:t>Wang, H. (2016). Comparative Health Systems: A Global Perspective. In </a:t>
            </a:r>
            <a:r>
              <a:rPr lang="en-US" i="1" dirty="0">
                <a:effectLst/>
              </a:rPr>
              <a:t>International Encyclopedia of Public Health</a:t>
            </a:r>
            <a:r>
              <a:rPr lang="en-US" dirty="0">
                <a:effectLst/>
              </a:rPr>
              <a:t>. Jones &amp; Bartlett Learning. </a:t>
            </a:r>
            <a:r>
              <a:rPr lang="en-US" dirty="0">
                <a:effectLst/>
                <a:hlinkClick r:id="rId2"/>
              </a:rPr>
              <a:t>https://doi.org/10.1016/B978-0-12-803678-5.00085-0</a:t>
            </a:r>
            <a:endParaRPr lang="en-US" dirty="0">
              <a:effectLst/>
            </a:endParaRPr>
          </a:p>
          <a:p>
            <a:pPr marL="304800" indent="-304800"/>
            <a:endParaRPr lang="en-US" dirty="0"/>
          </a:p>
          <a:p>
            <a:pPr marL="304800" indent="-304800"/>
            <a:r>
              <a:rPr lang="en-US" dirty="0" err="1">
                <a:effectLst/>
              </a:rPr>
              <a:t>Rivki</a:t>
            </a:r>
            <a:r>
              <a:rPr lang="en-US" dirty="0">
                <a:effectLst/>
              </a:rPr>
              <a:t>, M., </a:t>
            </a:r>
            <a:r>
              <a:rPr lang="en-US" dirty="0" err="1">
                <a:effectLst/>
              </a:rPr>
              <a:t>Bachtiar</a:t>
            </a:r>
            <a:r>
              <a:rPr lang="en-US" dirty="0">
                <a:effectLst/>
              </a:rPr>
              <a:t>, A. M., </a:t>
            </a:r>
            <a:r>
              <a:rPr lang="en-US" dirty="0" err="1">
                <a:effectLst/>
              </a:rPr>
              <a:t>Informatika</a:t>
            </a:r>
            <a:r>
              <a:rPr lang="en-US" dirty="0">
                <a:effectLst/>
              </a:rPr>
              <a:t>, T., Teknik, F., &amp; Indonesia, U. K. (2013). </a:t>
            </a:r>
            <a:r>
              <a:rPr lang="en-US" i="1" dirty="0">
                <a:effectLst/>
              </a:rPr>
              <a:t>Health Care Systems Around The World</a:t>
            </a:r>
            <a:r>
              <a:rPr lang="en-US" dirty="0">
                <a:effectLst/>
              </a:rPr>
              <a:t> (Issue 112).</a:t>
            </a:r>
          </a:p>
          <a:p>
            <a:pPr marL="304800" indent="-304800"/>
            <a:endParaRPr lang="en-US" dirty="0"/>
          </a:p>
          <a:p>
            <a:pPr marL="304800" indent="-304800"/>
            <a:r>
              <a:rPr lang="en-US" dirty="0">
                <a:effectLst/>
              </a:rPr>
              <a:t>Will, K. K., </a:t>
            </a:r>
            <a:r>
              <a:rPr lang="en-US" dirty="0" err="1">
                <a:effectLst/>
              </a:rPr>
              <a:t>Mutyala</a:t>
            </a:r>
            <a:r>
              <a:rPr lang="en-US" dirty="0">
                <a:effectLst/>
              </a:rPr>
              <a:t>, J., &amp; </a:t>
            </a:r>
            <a:r>
              <a:rPr lang="en-US" dirty="0" err="1">
                <a:effectLst/>
              </a:rPr>
              <a:t>Essary</a:t>
            </a:r>
            <a:r>
              <a:rPr lang="en-US" dirty="0">
                <a:effectLst/>
              </a:rPr>
              <a:t>, A. C. (2023). Health Systems Science. </a:t>
            </a:r>
            <a:r>
              <a:rPr lang="en-US" i="1" dirty="0" err="1">
                <a:effectLst/>
              </a:rPr>
              <a:t>Jaapa</a:t>
            </a:r>
            <a:r>
              <a:rPr lang="en-US" dirty="0">
                <a:effectLst/>
              </a:rPr>
              <a:t>, </a:t>
            </a:r>
            <a:r>
              <a:rPr lang="en-US" i="1" dirty="0">
                <a:effectLst/>
              </a:rPr>
              <a:t>36</a:t>
            </a:r>
            <a:r>
              <a:rPr lang="en-US" dirty="0">
                <a:effectLst/>
              </a:rPr>
              <a:t>(6), 45–46. </a:t>
            </a:r>
            <a:r>
              <a:rPr lang="en-US" dirty="0">
                <a:effectLst/>
                <a:hlinkClick r:id="rId3"/>
              </a:rPr>
              <a:t>https://doi.org/10.1097/01.jaa.0000931464.13332.f1</a:t>
            </a:r>
            <a:r>
              <a:rPr lang="en-US" dirty="0">
                <a:effectLst/>
              </a:rPr>
              <a:t> </a:t>
            </a:r>
          </a:p>
          <a:p>
            <a:pPr marL="304800" indent="-304800"/>
            <a:endParaRPr lang="en-US" dirty="0">
              <a:effectLst/>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8" name="TextBox 7">
            <a:extLst>
              <a:ext uri="{FF2B5EF4-FFF2-40B4-BE49-F238E27FC236}">
                <a16:creationId xmlns:a16="http://schemas.microsoft.com/office/drawing/2014/main" id="{2F1658E0-60C1-F413-FB1C-7DEBD96AD1FB}"/>
              </a:ext>
            </a:extLst>
          </p:cNvPr>
          <p:cNvSpPr txBox="1"/>
          <p:nvPr/>
        </p:nvSpPr>
        <p:spPr>
          <a:xfrm>
            <a:off x="2513150" y="1019069"/>
            <a:ext cx="6791488" cy="523220"/>
          </a:xfrm>
          <a:prstGeom prst="rect">
            <a:avLst/>
          </a:prstGeom>
          <a:noFill/>
        </p:spPr>
        <p:txBody>
          <a:bodyPr wrap="square" rtlCol="0">
            <a:spAutoFit/>
          </a:bodyPr>
          <a:lstStyle/>
          <a:p>
            <a:r>
              <a:rPr lang="en-US" sz="2800" b="1" dirty="0">
                <a:solidFill>
                  <a:srgbClr val="00AEEF"/>
                </a:solidFill>
                <a:latin typeface="Alexandria" charset="0"/>
                <a:cs typeface="Alexandria" charset="0"/>
              </a:rPr>
              <a:t>References: </a:t>
            </a:r>
          </a:p>
        </p:txBody>
      </p:sp>
    </p:spTree>
    <p:extLst>
      <p:ext uri="{BB962C8B-B14F-4D97-AF65-F5344CB8AC3E}">
        <p14:creationId xmlns:p14="http://schemas.microsoft.com/office/powerpoint/2010/main" val="30687530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228"/>
    </mc:Choice>
    <mc:Fallback xmlns="">
      <p:transition spd="slow" advTm="7228"/>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www.w3.org/XML/1998/namespace"/>
    <ds:schemaRef ds:uri="http://purl.org/dc/terms/"/>
    <ds:schemaRef ds:uri="http://purl.org/dc/elements/1.1/"/>
    <ds:schemaRef ds:uri="http://purl.org/dc/dcmitype/"/>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17E673C1-D156-4061-9B65-081ECEC68E2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11932</TotalTime>
  <Words>3867</Words>
  <Application>Microsoft Office PowerPoint</Application>
  <PresentationFormat>Widescreen</PresentationFormat>
  <Paragraphs>387</Paragraphs>
  <Slides>47</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47</vt:i4>
      </vt:variant>
    </vt:vector>
  </HeadingPairs>
  <TitlesOfParts>
    <vt:vector size="54" baseType="lpstr">
      <vt:lpstr>__fkGroteskNeue_598ab8</vt:lpstr>
      <vt:lpstr>Alexandria</vt:lpstr>
      <vt:lpstr>Arial</vt:lpstr>
      <vt:lpstr>Calibri</vt:lpstr>
      <vt:lpstr>Calibri Light</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Hayat Farag</cp:lastModifiedBy>
  <cp:revision>295</cp:revision>
  <dcterms:created xsi:type="dcterms:W3CDTF">2023-04-29T09:08:00Z</dcterms:created>
  <dcterms:modified xsi:type="dcterms:W3CDTF">2024-10-09T12:53:48Z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y fmtid="{D5CDD505-2E9C-101B-9397-08002B2CF9AE}" pid="6" name="MSIP_Label_defa4170-0d19-0005-0004-bc88714345d2_Enabled">
    <vt:lpwstr>true</vt:lpwstr>
  </property>
  <property fmtid="{D5CDD505-2E9C-101B-9397-08002B2CF9AE}" pid="7" name="MSIP_Label_defa4170-0d19-0005-0004-bc88714345d2_SetDate">
    <vt:lpwstr>2024-09-14T11:47:21Z</vt:lpwstr>
  </property>
  <property fmtid="{D5CDD505-2E9C-101B-9397-08002B2CF9AE}" pid="8" name="MSIP_Label_defa4170-0d19-0005-0004-bc88714345d2_Method">
    <vt:lpwstr>Standard</vt:lpwstr>
  </property>
  <property fmtid="{D5CDD505-2E9C-101B-9397-08002B2CF9AE}" pid="9" name="MSIP_Label_defa4170-0d19-0005-0004-bc88714345d2_Name">
    <vt:lpwstr>defa4170-0d19-0005-0004-bc88714345d2</vt:lpwstr>
  </property>
  <property fmtid="{D5CDD505-2E9C-101B-9397-08002B2CF9AE}" pid="10" name="MSIP_Label_defa4170-0d19-0005-0004-bc88714345d2_SiteId">
    <vt:lpwstr>2c488ec8-d6f8-4130-ba09-6f8bd726d989</vt:lpwstr>
  </property>
  <property fmtid="{D5CDD505-2E9C-101B-9397-08002B2CF9AE}" pid="11" name="MSIP_Label_defa4170-0d19-0005-0004-bc88714345d2_ActionId">
    <vt:lpwstr>18b458b2-4af3-4633-aca5-bc995f596889</vt:lpwstr>
  </property>
  <property fmtid="{D5CDD505-2E9C-101B-9397-08002B2CF9AE}" pid="12" name="MSIP_Label_defa4170-0d19-0005-0004-bc88714345d2_ContentBits">
    <vt:lpwstr>0</vt:lpwstr>
  </property>
</Properties>
</file>