
<file path=[Content_Types].xml><?xml version="1.0" encoding="utf-8"?>
<Types xmlns="http://schemas.openxmlformats.org/package/2006/content-types">
  <Default Extension="jpeg" ContentType="image/jpeg"/>
  <Default Extension="mp3" ContentType="audio/mpeg"/>
  <Default Extension="mp4" ContentType="video/mp4"/>
  <Default Extension="png" ContentType="image/png"/>
  <Default Extension="rels" ContentType="application/vnd.openxmlformats-package.relationships+xml"/>
  <Default Extension="svg" ContentType="image/svg+xml"/>
  <Default Extension="wav" ContentType="audio/x-wav"/>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entation.xml" ContentType="application/vnd.openxmlformats-officedocument.presentationml.presentation.main+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7.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35.xml" ContentType="application/vnd.openxmlformats-officedocument.presentationml.notes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579" r:id="rId2"/>
    <p:sldId id="303" r:id="rId3"/>
    <p:sldId id="271" r:id="rId4"/>
    <p:sldId id="313" r:id="rId5"/>
    <p:sldId id="256" r:id="rId6"/>
    <p:sldId id="483" r:id="rId7"/>
    <p:sldId id="482" r:id="rId8"/>
    <p:sldId id="484" r:id="rId9"/>
    <p:sldId id="554" r:id="rId10"/>
    <p:sldId id="530" r:id="rId11"/>
    <p:sldId id="485" r:id="rId12"/>
    <p:sldId id="529" r:id="rId13"/>
    <p:sldId id="487" r:id="rId14"/>
    <p:sldId id="488" r:id="rId15"/>
    <p:sldId id="489" r:id="rId16"/>
    <p:sldId id="532" r:id="rId17"/>
    <p:sldId id="490" r:id="rId18"/>
    <p:sldId id="534" r:id="rId19"/>
    <p:sldId id="491" r:id="rId20"/>
    <p:sldId id="535" r:id="rId21"/>
    <p:sldId id="492" r:id="rId22"/>
    <p:sldId id="537" r:id="rId23"/>
    <p:sldId id="538" r:id="rId24"/>
    <p:sldId id="494" r:id="rId25"/>
    <p:sldId id="496" r:id="rId26"/>
    <p:sldId id="541" r:id="rId27"/>
    <p:sldId id="495" r:id="rId28"/>
    <p:sldId id="544" r:id="rId29"/>
    <p:sldId id="499" r:id="rId30"/>
    <p:sldId id="500" r:id="rId31"/>
    <p:sldId id="501" r:id="rId32"/>
    <p:sldId id="545" r:id="rId33"/>
    <p:sldId id="549" r:id="rId34"/>
    <p:sldId id="503" r:id="rId35"/>
    <p:sldId id="504" r:id="rId36"/>
    <p:sldId id="505" r:id="rId37"/>
    <p:sldId id="481" r:id="rId38"/>
    <p:sldId id="520" r:id="rId39"/>
    <p:sldId id="552" r:id="rId40"/>
    <p:sldId id="660"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79"/>
            <p14:sldId id="303"/>
            <p14:sldId id="271"/>
            <p14:sldId id="313"/>
            <p14:sldId id="256"/>
            <p14:sldId id="483"/>
            <p14:sldId id="482"/>
            <p14:sldId id="484"/>
            <p14:sldId id="554"/>
            <p14:sldId id="530"/>
            <p14:sldId id="485"/>
            <p14:sldId id="529"/>
            <p14:sldId id="487"/>
            <p14:sldId id="488"/>
            <p14:sldId id="489"/>
            <p14:sldId id="532"/>
            <p14:sldId id="490"/>
            <p14:sldId id="534"/>
            <p14:sldId id="491"/>
            <p14:sldId id="535"/>
            <p14:sldId id="492"/>
            <p14:sldId id="537"/>
            <p14:sldId id="538"/>
            <p14:sldId id="494"/>
            <p14:sldId id="496"/>
            <p14:sldId id="541"/>
            <p14:sldId id="495"/>
            <p14:sldId id="544"/>
            <p14:sldId id="499"/>
            <p14:sldId id="500"/>
            <p14:sldId id="501"/>
            <p14:sldId id="545"/>
            <p14:sldId id="549"/>
            <p14:sldId id="503"/>
            <p14:sldId id="504"/>
            <p14:sldId id="505"/>
            <p14:sldId id="481"/>
            <p14:sldId id="520"/>
            <p14:sldId id="552"/>
            <p14:sldId id="66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6378" autoAdjust="0"/>
    <p:restoredTop sz="71113" autoAdjust="0"/>
  </p:normalViewPr>
  <p:slideViewPr>
    <p:cSldViewPr snapToGrid="0">
      <p:cViewPr varScale="1">
        <p:scale>
          <a:sx n="78" d="100"/>
          <a:sy n="78" d="100"/>
        </p:scale>
        <p:origin x="174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endParaRPr lang="ar-EG" sz="1200" b="1" i="0" kern="1200" dirty="0">
              <a:solidFill>
                <a:schemeClr val="tx1"/>
              </a:solidFill>
              <a:effectLst/>
              <a:latin typeface="+mn-lt"/>
              <a:ea typeface="+mn-ea"/>
              <a:cs typeface="+mn-cs"/>
            </a:endParaRPr>
          </a:p>
          <a:p>
            <a:pPr algn="ctr"/>
            <a:endParaRPr lang="ar-EG" sz="1200" b="1" i="0" kern="1200" dirty="0">
              <a:solidFill>
                <a:schemeClr val="tx1"/>
              </a:solidFill>
              <a:effectLst/>
              <a:latin typeface="+mn-lt"/>
              <a:ea typeface="+mn-ea"/>
              <a:cs typeface="+mn-cs"/>
            </a:endParaRPr>
          </a:p>
          <a:p>
            <a:pPr algn="ctr"/>
            <a:endParaRPr lang="ar-EG" sz="1200" b="1" i="0" kern="1200" dirty="0">
              <a:solidFill>
                <a:schemeClr val="tx1"/>
              </a:solidFill>
              <a:effectLst/>
              <a:latin typeface="+mn-lt"/>
              <a:ea typeface="+mn-ea"/>
              <a:cs typeface="+mn-cs"/>
            </a:endParaRPr>
          </a:p>
          <a:p>
            <a:pPr algn="ctr"/>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 typeface="Arial" panose="020B0604020202020204" pitchFamily="34" charset="0"/>
              <a:buNone/>
            </a:pPr>
            <a:endParaRPr lang="en-US" b="0" dirty="0"/>
          </a:p>
          <a:p>
            <a:pPr marL="0" indent="0" algn="r" rtl="1">
              <a:buFont typeface="Arial" panose="020B0604020202020204" pitchFamily="34" charset="0"/>
              <a:buNone/>
            </a:pPr>
            <a:r>
              <a:rPr lang="ar-EG" b="0" dirty="0"/>
              <a:t>25. "القيادة لا تتعلق بالألقاب أو المناصب أو المخططات الانسيابية. يتعلق الأمر بحياة تؤثر على حياة أخرى." - جون سي ماكسويل ، مؤلف ومتحدث أمريكي</a:t>
            </a:r>
            <a:endParaRPr lang="en-US" b="0" dirty="0"/>
          </a:p>
          <a:p>
            <a:pPr marL="0" indent="0" algn="r" rtl="1">
              <a:buFont typeface="Arial" panose="020B0604020202020204" pitchFamily="34" charset="0"/>
              <a:buNone/>
            </a:pPr>
            <a:endParaRPr lang="ar-EG" b="0" dirty="0"/>
          </a:p>
          <a:p>
            <a:pPr marL="0" indent="0" algn="r" rtl="1">
              <a:buFont typeface="Arial" panose="020B0604020202020204" pitchFamily="34" charset="0"/>
              <a:buNone/>
            </a:pPr>
            <a:r>
              <a:rPr lang="ar-EG" b="0" dirty="0"/>
              <a:t>26. "التحدي الذي تواجهه القيادة هو أن تكون قويا ، ولكن ليس وقحا. كن لطيفا ، لكن ليس ضعيفا. كن جريئا ، لكن ليس متنمرا. كن مدروسا ، لكن ليس كسولا. كن متواضعا ، لكن ليس خجولا. كن فخورا ، لكن لا تكون متعجرفا." - جيم رون ، المتحدث التحفيزي والمؤلف</a:t>
            </a:r>
            <a:endParaRPr lang="en-US" b="0" dirty="0"/>
          </a:p>
          <a:p>
            <a:pPr marL="0" indent="0" algn="r" rtl="1">
              <a:buFont typeface="Arial" panose="020B0604020202020204" pitchFamily="34" charset="0"/>
              <a:buNone/>
            </a:pPr>
            <a:endParaRPr lang="ar-EG" b="0" dirty="0"/>
          </a:p>
          <a:p>
            <a:pPr marL="0" indent="0" algn="r" rtl="1">
              <a:buFont typeface="Arial" panose="020B0604020202020204" pitchFamily="34" charset="0"/>
              <a:buNone/>
            </a:pPr>
            <a:r>
              <a:rPr lang="ar-EG" b="0" dirty="0"/>
              <a:t>27. "القائد يأخذ الناس إلى حيث يريدون الذهاب. القائد العظيم يأخذ الناس إلى حيث لا يريدون بالضرورة الذهاب ، ولكن يجب أن يكونوا كذلك." - روزالين كارتر ، كاتبة وناشطة أمريكية</a:t>
            </a:r>
            <a:endParaRPr lang="en-US" b="0" dirty="0"/>
          </a:p>
          <a:p>
            <a:pPr marL="0" indent="0" algn="r" rtl="1">
              <a:buFont typeface="Arial" panose="020B0604020202020204" pitchFamily="34" charset="0"/>
              <a:buNone/>
            </a:pPr>
            <a:endParaRPr lang="ar-EG" b="0" dirty="0"/>
          </a:p>
          <a:p>
            <a:pPr marL="0" indent="0" algn="r" rtl="1">
              <a:buFont typeface="Arial" panose="020B0604020202020204" pitchFamily="34" charset="0"/>
              <a:buNone/>
            </a:pPr>
            <a:r>
              <a:rPr lang="ar-EG" b="0" dirty="0"/>
              <a:t>28. "القيادة هي أكثر من مجرد كونك مسؤولا. يتعلق الأمر بتولي المسؤولية ورعاية من هم مسؤولونك." - سيمون سينيك ، مؤلف أمريكي ومتحدث ملهم</a:t>
            </a:r>
            <a:endParaRPr lang="en-US" b="0" dirty="0"/>
          </a:p>
          <a:p>
            <a:pPr marL="0" indent="0" algn="r" rtl="1">
              <a:buFont typeface="Arial" panose="020B0604020202020204" pitchFamily="34" charset="0"/>
              <a:buNone/>
            </a:pPr>
            <a:endParaRPr lang="en-US" b="0" dirty="0"/>
          </a:p>
          <a:p>
            <a:pPr marL="0" indent="0" algn="ctr" rtl="1">
              <a:buFont typeface="Arial" panose="020B0604020202020204" pitchFamily="34" charset="0"/>
              <a:buNone/>
            </a:pPr>
            <a:endParaRPr lang="en-US" b="0" dirty="0"/>
          </a:p>
          <a:p>
            <a:pPr marL="0" indent="0" algn="ctr" rtl="1">
              <a:buFont typeface="Arial" panose="020B0604020202020204" pitchFamily="34" charset="0"/>
              <a:buNone/>
            </a:pPr>
            <a:r>
              <a:rPr lang="en-US" sz="1200" b="1" i="0" kern="1200" dirty="0">
                <a:solidFill>
                  <a:schemeClr val="tx1"/>
                </a:solidFill>
                <a:effectLst/>
                <a:latin typeface="+mn-lt"/>
                <a:ea typeface="+mn-ea"/>
                <a:cs typeface="+mn-cs"/>
              </a:rPr>
              <a:t>“Leadership is the capacity to translate vision into reality.”</a:t>
            </a:r>
            <a:r>
              <a:rPr lang="en-US" sz="1200" b="0" i="0" kern="1200" dirty="0">
                <a:solidFill>
                  <a:schemeClr val="tx1"/>
                </a:solidFill>
                <a:effectLst/>
                <a:latin typeface="+mn-lt"/>
                <a:ea typeface="+mn-ea"/>
                <a:cs typeface="+mn-cs"/>
              </a:rPr>
              <a:t> – Warren Bennis, American Scholar and Author</a:t>
            </a:r>
          </a:p>
          <a:p>
            <a:pPr marL="0" indent="0" algn="ctr" rtl="1">
              <a:buFont typeface="Arial" panose="020B0604020202020204" pitchFamily="34" charset="0"/>
              <a:buNone/>
            </a:pPr>
            <a:endParaRPr lang="en-US" sz="1200" b="0" i="0" kern="1200" dirty="0">
              <a:solidFill>
                <a:schemeClr val="tx1"/>
              </a:solidFill>
              <a:effectLst/>
              <a:latin typeface="+mn-lt"/>
              <a:ea typeface="+mn-ea"/>
              <a:cs typeface="+mn-cs"/>
            </a:endParaRPr>
          </a:p>
          <a:p>
            <a:pPr marL="0" indent="0" algn="ctr" rtl="1">
              <a:buFont typeface="Arial" panose="020B0604020202020204" pitchFamily="34" charset="0"/>
              <a:buNone/>
            </a:pPr>
            <a:r>
              <a:rPr lang="ar-EG" sz="1200" b="0" i="0" kern="1200" dirty="0">
                <a:solidFill>
                  <a:schemeClr val="tx1"/>
                </a:solidFill>
                <a:effectLst/>
                <a:latin typeface="+mn-lt"/>
                <a:ea typeface="+mn-ea"/>
                <a:cs typeface="+mn-cs"/>
              </a:rPr>
              <a:t>"القيادة هي القدرة على ترجمة الرؤية إلى واقع." - وارن بينيس ، باحث ومؤلف أمريكي</a:t>
            </a:r>
            <a:endParaRPr lang="en-US" sz="1200" b="0" i="0" kern="1200" dirty="0">
              <a:solidFill>
                <a:schemeClr val="tx1"/>
              </a:solidFill>
              <a:effectLst/>
              <a:latin typeface="+mn-lt"/>
              <a:ea typeface="+mn-ea"/>
              <a:cs typeface="+mn-cs"/>
            </a:endParaRPr>
          </a:p>
          <a:p>
            <a:pPr marL="0" indent="0" algn="ctr" rtl="1">
              <a:buFont typeface="Arial" panose="020B0604020202020204" pitchFamily="34" charset="0"/>
              <a:buNone/>
            </a:pPr>
            <a:endParaRPr lang="en-US" sz="1200" b="0" i="0" kern="1200" dirty="0">
              <a:solidFill>
                <a:schemeClr val="tx1"/>
              </a:solidFill>
              <a:effectLst/>
              <a:latin typeface="+mn-lt"/>
              <a:ea typeface="+mn-ea"/>
              <a:cs typeface="+mn-cs"/>
            </a:endParaRPr>
          </a:p>
          <a:p>
            <a:pPr marL="0" indent="0" algn="ctr" rtl="1">
              <a:buFont typeface="Arial" panose="020B0604020202020204" pitchFamily="34" charset="0"/>
              <a:buNone/>
            </a:pPr>
            <a:endParaRPr lang="en-US" b="0" dirty="0"/>
          </a:p>
          <a:p>
            <a:pPr marL="0" indent="0" algn="ctr" rtl="1">
              <a:buFont typeface="Arial" panose="020B0604020202020204" pitchFamily="34" charset="0"/>
              <a:buNone/>
            </a:pPr>
            <a:endParaRPr lang="en-US" b="0"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77528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1200" b="1" i="0" kern="1200" dirty="0">
                <a:solidFill>
                  <a:schemeClr val="tx1"/>
                </a:solidFill>
                <a:effectLst/>
                <a:latin typeface="+mn-lt"/>
                <a:ea typeface="+mn-ea"/>
                <a:cs typeface="+mn-cs"/>
              </a:rPr>
              <a:t>أهداف التعلم</a:t>
            </a:r>
            <a:endParaRPr lang="en-US" sz="1200" b="1" kern="1200" dirty="0">
              <a:solidFill>
                <a:schemeClr val="tx1"/>
              </a:solidFill>
              <a:latin typeface="+mn-lt"/>
              <a:ea typeface="+mn-ea"/>
              <a:cs typeface="+mn-cs"/>
            </a:endParaRPr>
          </a:p>
          <a:p>
            <a:pPr marL="0" marR="0" lvl="0" indent="0" algn="ctr" defTabSz="914400" rtl="1" eaLnBrk="1" fontAlgn="auto" latinLnBrk="0" hangingPunct="1">
              <a:lnSpc>
                <a:spcPct val="100000"/>
              </a:lnSpc>
              <a:spcBef>
                <a:spcPts val="0"/>
              </a:spcBef>
              <a:spcAft>
                <a:spcPts val="0"/>
              </a:spcAft>
              <a:buClrTx/>
              <a:buSzTx/>
              <a:buFontTx/>
              <a:buNone/>
              <a:tabLst/>
              <a:defRPr/>
            </a:pPr>
            <a:endParaRPr lang="en-US" dirty="0">
              <a:effectLst/>
              <a:latin typeface="Segoe UI Web (Arabic)"/>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تحديد نموذج إنشاء المشاريع الجديدة باعتباره جوهر مجال ريادة الأعمال ومجال الإدارة الأوسع.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تحديد مرحلة الإنشاء المشترك ، والتي يمكن من خلالها البدء في استغلال فرص العمل الجديدة.</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شرح مرحلة التنظيم ، حيث يقوم رواد الأعمال بتطوير عمليات للمشاركة في الأنشطة وصياغة الاستراتيجيات وتحسين الفعالية التشغيلية.</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ناقش مرحلة الأداء ، حيث يحاول رواد الأعمال إنشاء عمليات وأنظمة يمكن أن تسهل الشرعية ، والظهور التنظيمي ، وخروج المؤسس.</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rtl="1"/>
            <a:r>
              <a:rPr lang="ar-EG" b="1" dirty="0"/>
              <a:t>إدارة المشاريع الجديدة</a:t>
            </a:r>
          </a:p>
          <a:p>
            <a:pPr algn="r" rtl="1"/>
            <a:endParaRPr lang="en-US" dirty="0"/>
          </a:p>
          <a:p>
            <a:pPr algn="r" rtl="1"/>
            <a:r>
              <a:rPr lang="ar-EG" dirty="0"/>
              <a:t>يعد إنشاء مشاريع جديدة وتنميتها إلى منظمات راسخة هو الغرض الرئيسي من إدارة المشاريع الجديدة. </a:t>
            </a:r>
            <a:endParaRPr lang="en-US" dirty="0"/>
          </a:p>
          <a:p>
            <a:pPr algn="r" rtl="1"/>
            <a:endParaRPr lang="ar-EG" dirty="0"/>
          </a:p>
          <a:p>
            <a:pPr algn="r" rtl="1"/>
            <a:r>
              <a:rPr lang="ar-EG" b="1" u="sng" dirty="0"/>
              <a:t>يشرح هذا الفصل أهم 10 موضوعات فرعية لإدارة المشاريع الجديدة:</a:t>
            </a:r>
          </a:p>
          <a:p>
            <a:pPr algn="r" rtl="1"/>
            <a:r>
              <a:rPr lang="ar-EG" dirty="0"/>
              <a:t>(1) المؤسس الرئيسي ، </a:t>
            </a:r>
          </a:p>
          <a:p>
            <a:pPr algn="r" rtl="1"/>
            <a:r>
              <a:rPr lang="ar-EG" dirty="0"/>
              <a:t>(2) الفريق المؤسس ، </a:t>
            </a:r>
          </a:p>
          <a:p>
            <a:pPr algn="r" rtl="1"/>
            <a:r>
              <a:rPr lang="ar-EG" dirty="0"/>
              <a:t>(3) العلاقات الاجتماعية ، </a:t>
            </a:r>
          </a:p>
          <a:p>
            <a:pPr algn="r" rtl="1"/>
            <a:r>
              <a:rPr lang="ar-EG" dirty="0"/>
              <a:t>(4) الإدراك ،</a:t>
            </a:r>
          </a:p>
          <a:p>
            <a:pPr algn="r" rtl="1"/>
            <a:r>
              <a:rPr lang="ar-EG" dirty="0"/>
              <a:t>(5) التنظيم الناشئ ، </a:t>
            </a:r>
          </a:p>
          <a:p>
            <a:pPr algn="r" rtl="1"/>
            <a:r>
              <a:rPr lang="ar-EG" dirty="0"/>
              <a:t>(6) استراتيجية مشروع جديد ، </a:t>
            </a:r>
          </a:p>
          <a:p>
            <a:pPr algn="r" rtl="1"/>
            <a:r>
              <a:rPr lang="ar-EG" dirty="0"/>
              <a:t>(7) الظهور التنظيمي ،</a:t>
            </a:r>
          </a:p>
          <a:p>
            <a:pPr algn="r" rtl="1"/>
            <a:r>
              <a:rPr lang="ar-EG" dirty="0"/>
              <a:t>(8) شرعية مشروع جديد ، </a:t>
            </a:r>
          </a:p>
          <a:p>
            <a:pPr algn="r" rtl="1"/>
            <a:r>
              <a:rPr lang="ar-EG" dirty="0"/>
              <a:t>(9) خروج المؤسس ، و </a:t>
            </a:r>
          </a:p>
          <a:p>
            <a:pPr algn="r" rtl="1"/>
            <a:r>
              <a:rPr lang="ar-EG" dirty="0"/>
              <a:t>(10) بيئة ريادة الأعمال. </a:t>
            </a:r>
          </a:p>
          <a:p>
            <a:pPr algn="r" rtl="1"/>
            <a:endParaRPr lang="en-US" dirty="0"/>
          </a:p>
          <a:p>
            <a:pPr marL="171450" indent="-171450" algn="r" rtl="1">
              <a:buFont typeface="Arial" panose="020B0604020202020204" pitchFamily="34" charset="0"/>
              <a:buChar char="•"/>
            </a:pPr>
            <a:r>
              <a:rPr lang="ar-EG" dirty="0"/>
              <a:t>يربط هذا الفصل هذه الموضوعات الفرعية "الإدارة" بالمراحل الرئيسية الثلاث لعملية ريادة الأعمال - المشاركة في الإبداع والتنظيم والأداء. يوفر إطار العمل قصة متماسكة لإدارة مشاريع جديدة.</a:t>
            </a:r>
            <a:endParaRPr lang="en-US" dirty="0"/>
          </a:p>
          <a:p>
            <a:pPr marL="171450" indent="-171450" algn="r" rtl="1">
              <a:buFont typeface="Arial" panose="020B0604020202020204" pitchFamily="34" charset="0"/>
              <a:buChar char="•"/>
            </a:pPr>
            <a:endParaRPr lang="en-US" dirty="0"/>
          </a:p>
          <a:p>
            <a:pPr marL="171450" indent="-171450" algn="r" rtl="1">
              <a:buFont typeface="Arial" panose="020B0604020202020204" pitchFamily="34" charset="0"/>
              <a:buChar char="•"/>
            </a:pPr>
            <a:r>
              <a:rPr lang="ar-EG" dirty="0"/>
              <a:t>بمجرد أن يشكل رائد الأعمال اعتقادا بالفرصة ، يمكن لرائد الأعمال استغلال الفرصة المحتملة من خلال منظمة قائمة أو إنشاء منظمة جديدة. في هذا الفصل ، نركز على إنشاء مشاريع جديدة.</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7814254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rtl="1"/>
            <a:r>
              <a:rPr lang="ar-EG" sz="1200" b="0" i="0" kern="1200" dirty="0">
                <a:solidFill>
                  <a:schemeClr val="tx1"/>
                </a:solidFill>
                <a:effectLst/>
                <a:latin typeface="+mn-lt"/>
                <a:ea typeface="+mn-ea"/>
                <a:cs typeface="+mn-cs"/>
              </a:rPr>
              <a:t>الشكل 1 البحث السابق والمقترح حول بدء مشروع جديد (مقتبس من </a:t>
            </a:r>
            <a:r>
              <a:rPr lang="en-US" sz="1200" b="0" i="0" kern="1200" dirty="0">
                <a:solidFill>
                  <a:schemeClr val="tx1"/>
                </a:solidFill>
                <a:effectLst/>
                <a:latin typeface="+mn-lt"/>
                <a:ea typeface="+mn-ea"/>
                <a:cs typeface="+mn-cs"/>
              </a:rPr>
              <a:t>Shepherd et al. ، 2021)</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7738908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dirty="0"/>
              <a:t>كما هو موضح في الشكل 1 ، فإن المراحل الرئيسية للإطار الشامل هي: </a:t>
            </a:r>
          </a:p>
          <a:p>
            <a:pPr marL="228600" indent="-228600" algn="just" rtl="1">
              <a:buFont typeface="+mj-lt"/>
              <a:buAutoNum type="arabicParenR"/>
            </a:pPr>
            <a:r>
              <a:rPr lang="ar-EG" dirty="0"/>
              <a:t>المشاركة في إنشاء شركة ناشئة ،</a:t>
            </a:r>
          </a:p>
          <a:p>
            <a:pPr marL="228600" indent="-228600" algn="just" rtl="1">
              <a:buFont typeface="+mj-lt"/>
              <a:buAutoNum type="arabicParenR"/>
            </a:pPr>
            <a:r>
              <a:rPr lang="ar-EG" dirty="0"/>
              <a:t>تنظيم شركة ناشئة ، و</a:t>
            </a:r>
          </a:p>
          <a:p>
            <a:pPr marL="228600" indent="-228600" algn="just" rtl="1">
              <a:buFont typeface="+mj-lt"/>
              <a:buAutoNum type="arabicParenR"/>
            </a:pPr>
            <a:r>
              <a:rPr lang="ar-EG" dirty="0"/>
              <a:t>أداء شركة ناشئة. </a:t>
            </a:r>
            <a:endParaRPr lang="en-US" dirty="0"/>
          </a:p>
          <a:p>
            <a:pPr marL="228600" indent="-228600" algn="just" rtl="1">
              <a:buFont typeface="+mj-lt"/>
              <a:buAutoNum type="arabicParenR"/>
            </a:pPr>
            <a:endParaRPr lang="ar-EG" dirty="0"/>
          </a:p>
          <a:p>
            <a:pPr marL="171450" indent="-171450" algn="just" rtl="1">
              <a:buFont typeface="Arial" panose="020B0604020202020204" pitchFamily="34" charset="0"/>
              <a:buChar char="•"/>
            </a:pPr>
            <a:r>
              <a:rPr lang="ar-EG" dirty="0"/>
              <a:t>عادة ما تبدأ </a:t>
            </a:r>
            <a:r>
              <a:rPr lang="ar-EG" b="1" dirty="0"/>
              <a:t>مرحلة الإنشاء المشترك </a:t>
            </a:r>
            <a:r>
              <a:rPr lang="ar-EG" dirty="0"/>
              <a:t>من قبل رائد أعمال رئيسي يشكل فريقا مؤسسا. </a:t>
            </a:r>
            <a:endParaRPr lang="en-US" dirty="0"/>
          </a:p>
          <a:p>
            <a:pPr marL="171450" indent="-171450" algn="just" rtl="1">
              <a:buFont typeface="Arial" panose="020B0604020202020204" pitchFamily="34" charset="0"/>
              <a:buChar char="•"/>
            </a:pPr>
            <a:r>
              <a:rPr lang="ar-EG" dirty="0"/>
              <a:t>يستخدم رائد الأعمال الرئيسي وفريق ريادة الأعمال العلاقات الاجتماعية والإدراك لبناء الفرصة المحتملة للمشروع الجديد مع مجتمع الاستفسار.</a:t>
            </a:r>
            <a:endParaRPr lang="en-US" dirty="0"/>
          </a:p>
          <a:p>
            <a:pPr marL="171450" indent="-171450" algn="just" rtl="1">
              <a:buFont typeface="Arial" panose="020B0604020202020204" pitchFamily="34" charset="0"/>
              <a:buChar char="•"/>
            </a:pPr>
            <a:r>
              <a:rPr lang="ar-EG" dirty="0"/>
              <a:t> </a:t>
            </a:r>
            <a:r>
              <a:rPr lang="ar-EG" b="1" dirty="0"/>
              <a:t>مجتمع الاستفسار </a:t>
            </a:r>
            <a:r>
              <a:rPr lang="ar-EG" dirty="0"/>
              <a:t>هو هيئة غير رسمية من أصحاب المصلحة (المحتملين) الذين لديهم مصلحة مشتركة في الفرصة المحتملة للمشروع الجديد. </a:t>
            </a:r>
          </a:p>
          <a:p>
            <a:pPr algn="just" rtl="1"/>
            <a:endParaRPr lang="en-US" dirty="0"/>
          </a:p>
          <a:p>
            <a:pPr marL="171450" indent="-171450" algn="just" rtl="1">
              <a:buFont typeface="Arial" panose="020B0604020202020204" pitchFamily="34" charset="0"/>
              <a:buChar char="•"/>
            </a:pPr>
            <a:r>
              <a:rPr lang="ar-EG" dirty="0"/>
              <a:t>تتضمن </a:t>
            </a:r>
            <a:r>
              <a:rPr lang="ar-EG" b="1" dirty="0"/>
              <a:t>مرحلة التنظيم </a:t>
            </a:r>
            <a:r>
              <a:rPr lang="ar-EG" dirty="0"/>
              <a:t>المشروع الجديد لإنشاء العمليات بالإضافة إلى صياغة وسن استراتيجية وتحسين الفعالية التشغيلية.</a:t>
            </a:r>
            <a:endParaRPr lang="en-US" dirty="0"/>
          </a:p>
          <a:p>
            <a:pPr algn="just" rtl="1"/>
            <a:endParaRPr lang="ar-EG" dirty="0"/>
          </a:p>
          <a:p>
            <a:pPr marL="171450" indent="-171450" algn="just" rtl="1">
              <a:buFont typeface="Arial" panose="020B0604020202020204" pitchFamily="34" charset="0"/>
              <a:buChar char="•"/>
            </a:pPr>
            <a:r>
              <a:rPr lang="ar-EG" dirty="0"/>
              <a:t>تعتمد </a:t>
            </a:r>
            <a:r>
              <a:rPr lang="ar-EG" b="1" dirty="0"/>
              <a:t>مرحلة الأداء </a:t>
            </a:r>
            <a:r>
              <a:rPr lang="ar-EG" dirty="0"/>
              <a:t>على المراحل السابقة لتحقيق النتائج ، حيث يحاول رواد الأعمال إنشاء عمليات وأنظمة يمكن أن تسهل الشرعية والظهور التنظيمي وخروج المؤسس. </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تغذي نتائج المشروع الجديدة هذه المراحل الأخرى من النموذج.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تتأثر جميع مراحل عملية إدارة المشاريع الجديدة بالبيئة الخارجية وتؤثر عليها.</a:t>
            </a:r>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9055572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rtl="1"/>
            <a:r>
              <a:rPr lang="ar-EG" b="1" dirty="0"/>
              <a:t>المرحلة 1: المشاركة في إنشاء مشروع بدء التشغيل</a:t>
            </a:r>
            <a:endParaRPr lang="en-US" b="1" dirty="0"/>
          </a:p>
          <a:p>
            <a:pPr algn="ctr" rtl="1"/>
            <a:endParaRPr lang="ar-EG" b="1" dirty="0"/>
          </a:p>
          <a:p>
            <a:pPr marL="228600" indent="-228600" algn="just" rtl="1">
              <a:buAutoNum type="arabicPeriod"/>
            </a:pPr>
            <a:r>
              <a:rPr lang="ar-EG" b="1" dirty="0"/>
              <a:t>المؤسس الرئيسي وبدء مشروع جديد</a:t>
            </a:r>
            <a:endParaRPr lang="en-US" b="1" dirty="0"/>
          </a:p>
          <a:p>
            <a:pPr marL="228600" indent="-228600" algn="just" rtl="1">
              <a:buAutoNum type="arabicPeriod"/>
            </a:pPr>
            <a:endParaRPr lang="ar-EG" b="1" dirty="0"/>
          </a:p>
          <a:p>
            <a:pPr marL="171450" indent="-171450" algn="just" rtl="1">
              <a:buFont typeface="Wingdings" panose="05000000000000000000" pitchFamily="2" charset="2"/>
              <a:buChar char="§"/>
            </a:pPr>
            <a:r>
              <a:rPr lang="ar-EG" dirty="0"/>
              <a:t>ا</a:t>
            </a:r>
            <a:r>
              <a:rPr lang="ar-EG" b="1" dirty="0"/>
              <a:t>لمؤسس</a:t>
            </a:r>
            <a:r>
              <a:rPr lang="ar-EG" dirty="0"/>
              <a:t> هو </a:t>
            </a:r>
            <a:r>
              <a:rPr lang="ar-EG" u="sng" dirty="0"/>
              <a:t>الشخص الذي ينشئ مشروعا جديدا - أي يجلب منظمة جديدة إلى حيز الوجود</a:t>
            </a:r>
            <a:r>
              <a:rPr lang="ar-EG" dirty="0"/>
              <a:t>.</a:t>
            </a:r>
            <a:endParaRPr lang="en-US" dirty="0"/>
          </a:p>
          <a:p>
            <a:pPr marL="171450" indent="-171450" algn="just" rtl="1">
              <a:buFont typeface="Wingdings" panose="05000000000000000000" pitchFamily="2" charset="2"/>
              <a:buChar char="§"/>
            </a:pPr>
            <a:r>
              <a:rPr lang="ar-EG" dirty="0"/>
              <a:t> حتى في مشروع جديد تم إنشاؤه بواسطة فريق ، فإن سمات المؤسس الفردية مهمة لشرح إنشاء مشروع جديد. </a:t>
            </a:r>
            <a:endParaRPr lang="en-US" dirty="0"/>
          </a:p>
          <a:p>
            <a:pPr marL="171450" indent="-171450" algn="just" rtl="1">
              <a:buFont typeface="Wingdings" panose="05000000000000000000" pitchFamily="2" charset="2"/>
              <a:buChar char="§"/>
            </a:pPr>
            <a:endParaRPr lang="ar-EG" dirty="0"/>
          </a:p>
          <a:p>
            <a:pPr marL="171450" indent="-171450" algn="just" rtl="1">
              <a:buFont typeface="Wingdings" panose="05000000000000000000" pitchFamily="2" charset="2"/>
              <a:buChar char="§"/>
            </a:pPr>
            <a:r>
              <a:rPr lang="ar-EG" b="1" dirty="0"/>
              <a:t>المؤسس الرئيسي </a:t>
            </a:r>
            <a:r>
              <a:rPr lang="ar-EG" dirty="0"/>
              <a:t>هو </a:t>
            </a:r>
            <a:r>
              <a:rPr lang="ar-EG" u="sng" dirty="0"/>
              <a:t>عضو الفريق المؤسس الأكثر مسؤولية عن إدارة عملية بدء التشغيل </a:t>
            </a:r>
            <a:r>
              <a:rPr lang="ar-EG" dirty="0"/>
              <a:t>(إذا كان هناك شخص واحد فقط ، فهو المسؤول الوحيد عن المراحل الأولى من إنشاء مشروع جديد ؛ هناك أيضا إمكانية وجود اثنين أو أكثر من رواد الأعمال الرئيسيين في المشروع). </a:t>
            </a:r>
            <a:endParaRPr lang="en-US" dirty="0"/>
          </a:p>
          <a:p>
            <a:pPr marL="171450" indent="-171450" algn="just" rtl="1">
              <a:buFont typeface="Wingdings" panose="05000000000000000000" pitchFamily="2" charset="2"/>
              <a:buChar char="§"/>
            </a:pPr>
            <a:endParaRPr lang="ar-EG" dirty="0"/>
          </a:p>
          <a:p>
            <a:pPr marL="171450" indent="-171450" algn="just" rtl="1">
              <a:buFont typeface="Wingdings" panose="05000000000000000000" pitchFamily="2" charset="2"/>
              <a:buChar char="§"/>
            </a:pPr>
            <a:r>
              <a:rPr lang="ar-EG" dirty="0"/>
              <a:t>يختلف المؤسسون في خبرتهم ، ومناصبهم الوظيفية قبل إنشاء مشروع جديد ، وخيال ريادة الأعمال ، والتحفيز ، والاستجابات العاطفية ، والخصائص الدائمة. </a:t>
            </a:r>
            <a:r>
              <a:rPr lang="ar-EG" b="1" dirty="0"/>
              <a:t>تؤثر هذه الاختلافات بين المؤسسين على إنشاء مشاريع جديدة</a:t>
            </a:r>
            <a:r>
              <a:rPr lang="ar-EG" dirty="0"/>
              <a:t>.</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2542768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أولا ، يختلف المؤسسون في خبرتهم ، مما يؤثر على عملية بدء التشغيل. </a:t>
            </a:r>
            <a:endParaRPr lang="en-US" b="1" dirty="0"/>
          </a:p>
          <a:p>
            <a:pPr algn="just" rtl="1"/>
            <a:endParaRPr lang="ar-EG" b="1" dirty="0"/>
          </a:p>
          <a:p>
            <a:pPr marL="228600" indent="-228600" algn="just" rtl="1">
              <a:buAutoNum type="arabicParenR"/>
            </a:pPr>
            <a:r>
              <a:rPr lang="ar-EG" b="1" dirty="0"/>
              <a:t>يتمتع المؤسس ذو الخبرة الإدارية </a:t>
            </a:r>
            <a:r>
              <a:rPr lang="ar-EG" dirty="0"/>
              <a:t>- المؤسس الذي كان يدير سابقا شركة - بميزة في إنشاء مشاريع جديدة ، خاصة في متابعة الفرص في بيئات خارجية ديناميكية للغاية. </a:t>
            </a:r>
            <a:endParaRPr lang="en-US" dirty="0"/>
          </a:p>
          <a:p>
            <a:pPr marL="228600" indent="-228600" algn="just" rtl="1">
              <a:buAutoNum type="arabicParenR"/>
            </a:pPr>
            <a:endParaRPr lang="ar-EG" dirty="0"/>
          </a:p>
          <a:p>
            <a:pPr algn="just" rtl="1"/>
            <a:r>
              <a:rPr lang="ar-EG" dirty="0"/>
              <a:t>2) </a:t>
            </a:r>
            <a:r>
              <a:rPr lang="ar-EG" b="1" dirty="0"/>
              <a:t>المؤسس ذو الخبرة في الصناعة </a:t>
            </a:r>
            <a:r>
              <a:rPr lang="ar-EG" dirty="0"/>
              <a:t>- المؤسس الذي عمل سابقا في نفس الصناعة مثل مشروعه الجديد - لديه ميزة في السعي وراء الفرص في بيئات خارجية أقل ديناميكية.</a:t>
            </a:r>
            <a:endParaRPr lang="en-US" dirty="0"/>
          </a:p>
          <a:p>
            <a:pPr algn="just" rtl="1"/>
            <a:endParaRPr lang="ar-EG" dirty="0"/>
          </a:p>
          <a:p>
            <a:pPr algn="just" rtl="1"/>
            <a:r>
              <a:rPr lang="ar-EG" dirty="0"/>
              <a:t> 3) </a:t>
            </a:r>
            <a:r>
              <a:rPr lang="ar-EG" b="1" dirty="0"/>
              <a:t>المؤسس ذو الخبرة في ريادة الأعمال </a:t>
            </a:r>
            <a:r>
              <a:rPr lang="ar-EG" dirty="0"/>
              <a:t>- الذي أسس سابقا مشروعا واحدا أو عدة مشاريع - مهم لاتخاذ قرارات سريعة لإلزام المشاريع بالعمل. </a:t>
            </a:r>
            <a:endParaRPr lang="en-US" dirty="0"/>
          </a:p>
          <a:p>
            <a:pPr algn="just" rtl="1"/>
            <a:endParaRPr lang="ar-EG" dirty="0"/>
          </a:p>
          <a:p>
            <a:pPr marL="171450" indent="-171450" algn="just" rtl="1">
              <a:buFont typeface="Arial" panose="020B0604020202020204" pitchFamily="34" charset="0"/>
              <a:buChar char="•"/>
            </a:pPr>
            <a:r>
              <a:rPr lang="ar-EG" dirty="0"/>
              <a:t>بشكل عام ، تعمل المشاريع الجديدة التي أنشأها مؤسسون يتمتعون بخبرة أكثر في ريادة </a:t>
            </a:r>
            <a:r>
              <a:rPr lang="ar-EG" b="0" u="none" dirty="0"/>
              <a:t>الأعمال</a:t>
            </a:r>
            <a:r>
              <a:rPr lang="ar-EG" b="1" u="sng" dirty="0"/>
              <a:t> بشكل أفضل </a:t>
            </a:r>
            <a:r>
              <a:rPr lang="ar-EG" dirty="0"/>
              <a:t>من تلك التي أنشأها المؤسسون الذين لديهم خبرة أقل في ريادة الأعمال.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ومن المثير للاهتمام أن الخبرة الريادية السابقة تفيد المشاريع الجديدة بغض النظر عما إذا كانت هذه التجربة ناجحة أم فاشلة.</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4021388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ثانيا ، يمكن للموظفين إنشاء مشاريع جديدة. </a:t>
            </a:r>
            <a:endParaRPr lang="en-US" b="1" dirty="0"/>
          </a:p>
          <a:p>
            <a:pPr algn="just" rtl="1"/>
            <a:endParaRPr lang="ar-EG" b="1" dirty="0"/>
          </a:p>
          <a:p>
            <a:pPr marL="171450" indent="-171450" algn="just" rtl="1">
              <a:buFont typeface="Wingdings" panose="05000000000000000000" pitchFamily="2" charset="2"/>
              <a:buChar char="§"/>
            </a:pPr>
            <a:r>
              <a:rPr lang="ar-EG" dirty="0"/>
              <a:t>تتضمن </a:t>
            </a:r>
            <a:r>
              <a:rPr lang="ar-EG" b="1" dirty="0"/>
              <a:t>ريادة الأعمال للموظفين </a:t>
            </a:r>
            <a:r>
              <a:rPr lang="ar-EG" dirty="0"/>
              <a:t>تأسيس مشروع جديد داخل الصناعة من قبل فرد عمل سابقا في شركة قائمة [شركة في نفس الصناعة مثل المشروع الجديد]. </a:t>
            </a:r>
            <a:endParaRPr lang="en-US" dirty="0"/>
          </a:p>
          <a:p>
            <a:pPr marL="171450" indent="-171450" algn="just" rtl="1">
              <a:buFont typeface="Wingdings" panose="05000000000000000000" pitchFamily="2" charset="2"/>
              <a:buChar char="§"/>
            </a:pPr>
            <a:endParaRPr lang="ar-EG" dirty="0"/>
          </a:p>
          <a:p>
            <a:pPr marL="171450" indent="-171450" algn="just" rtl="1">
              <a:buFont typeface="Wingdings" panose="05000000000000000000" pitchFamily="2" charset="2"/>
              <a:buChar char="§"/>
            </a:pPr>
            <a:r>
              <a:rPr lang="ar-EG" dirty="0"/>
              <a:t>يمكن للمشروع الجديد </a:t>
            </a:r>
            <a:r>
              <a:rPr lang="ar-EG" b="1" dirty="0"/>
              <a:t>أن يستفيد </a:t>
            </a:r>
            <a:r>
              <a:rPr lang="ar-EG" dirty="0"/>
              <a:t>من ريادة الأعمال للموظفين عندما يكون هناك تداخل كبير بين المعرفة التي اكتسبها مؤسسه من صاحب العمل السابق ومجال المعرفة للمشروع الجديد.</a:t>
            </a:r>
            <a:endParaRPr lang="en-US" dirty="0"/>
          </a:p>
          <a:p>
            <a:pPr marL="171450" indent="-171450" algn="just" rtl="1">
              <a:buFont typeface="Wingdings" panose="05000000000000000000" pitchFamily="2" charset="2"/>
              <a:buChar char="§"/>
            </a:pPr>
            <a:endParaRPr lang="ar-EG" dirty="0"/>
          </a:p>
          <a:p>
            <a:pPr marL="171450" indent="-171450" algn="just" rtl="1">
              <a:buFont typeface="Wingdings" panose="05000000000000000000" pitchFamily="2" charset="2"/>
              <a:buChar char="§"/>
            </a:pPr>
            <a:r>
              <a:rPr lang="ar-EG" dirty="0"/>
              <a:t>يبدو أنه </a:t>
            </a:r>
            <a:r>
              <a:rPr lang="ar-EG" b="1" dirty="0"/>
              <a:t>كلما زاد التداخل ، زادت المعرفة التي يمكن لرائد الأعمال نقلها إلى المشروع الجديد</a:t>
            </a:r>
            <a:r>
              <a:rPr lang="ar-EG" dirty="0"/>
              <a:t>. </a:t>
            </a:r>
            <a:endParaRPr lang="en-US" dirty="0"/>
          </a:p>
          <a:p>
            <a:pPr marL="171450" indent="-171450" algn="just" rtl="1">
              <a:buFont typeface="Wingdings" panose="05000000000000000000" pitchFamily="2" charset="2"/>
              <a:buChar char="§"/>
            </a:pPr>
            <a:endParaRPr lang="ar-EG" dirty="0"/>
          </a:p>
          <a:p>
            <a:pPr marL="171450" indent="-171450" algn="just" rtl="1">
              <a:buFont typeface="Wingdings" panose="05000000000000000000" pitchFamily="2" charset="2"/>
              <a:buChar char="§"/>
            </a:pPr>
            <a:r>
              <a:rPr lang="ar-EG" dirty="0"/>
              <a:t>على سبيل المثال ، قد ينقل رائد الأعمال إجراءات روتينية فعالة ويعتمد على المعرفة المكتسبة من صاحب العمل السابق للتعرف على الفرص المحتملة اللاحقة. ومع ذلك ، على الرغم من أنه يبدو أن أصحاب الأداء النجوم سيتركون وظائفهم لتأسيس مشاريع جديدة كوسيلة لتحقيق أقصى استفادة من رأس مالهم البشري ، إلا أن الأمر ليس بهذه البساطة. يعتمد إنشاء مشروع جديد من قبل نجم الأداء على تعويض النجم في العمل. الأفراد ذوو الدخل المرتفع أقل عرضة لترك وظائفهم من ذوي الدخل المنخفض. ومع ذلك ، فمن المرجح أن يغادروا عندما يكون لدى أرباب العمل أنظمة تشتت تعويضات منخفضة. إذا تركوا وظائفهم الحالية ، فمن المرجح أن يبدأ هؤلاء النجوم مشروعا جديدا ، في حين أن العمال غير النجوم هم أكثر عرضة للبحث عن عمل في مكان آخر. علاوة على ذلك ، من المرجح أن يبدأ أولئك الذين يتركون العمل مشروعا جديدا أكثر من البحث عن عمل في مكان آخر عندما تكون لديهم معرفة أكثر تعقيدا. تكون المعرفة معقدة عندما يكون هناك العديد من الترابط بين مكوناتها.</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9936070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ثالثا ، من المرجح أن ينشئ الأشخاص ذوو الخيال الريادي مشروعا جديدا.</a:t>
            </a:r>
            <a:endParaRPr lang="en-US" b="1" dirty="0"/>
          </a:p>
          <a:p>
            <a:pPr algn="just" rtl="1"/>
            <a:endParaRPr lang="ar-EG" b="1" dirty="0"/>
          </a:p>
          <a:p>
            <a:pPr marL="171450" indent="-171450" algn="just" rtl="1">
              <a:buFont typeface="Arial" panose="020B0604020202020204" pitchFamily="34" charset="0"/>
              <a:buChar char="•"/>
            </a:pPr>
            <a:r>
              <a:rPr lang="ar-EG" b="0" dirty="0"/>
              <a:t>يشير</a:t>
            </a:r>
            <a:r>
              <a:rPr lang="ar-EG" b="1" dirty="0"/>
              <a:t> الخيال الريادي </a:t>
            </a:r>
            <a:r>
              <a:rPr lang="ar-EG" dirty="0"/>
              <a:t>إلى "مهارة معرفية تجمع بين قدرة الخيال والمعرفة اللازمة لتحفيز السيناريوهات المختلفة المتعلقة بالمهام في ريادة الأعمال".</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هذه المهارة المعرفية مفيدة في إنشاء مشاريع جديدة لأنها تحفز الإبداع اللازم لتحديد أو بناء الفرص المحتملة. يمكن بعد ذلك اختبار الفرص المحتملة وتحسينها كأساس لمشروع جديد.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من المحتمل أن تأتي بعض المعرفة اللازمة لإنشاء سيناريوهات مختلفة لتخيل ريادة الأعمال من الخبرة الإدارية والصناعية وريادة الأعمال والتوظيف المفصلة أعلاه.</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2924639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rtl="1">
              <a:buFont typeface="Wingdings" panose="05000000000000000000" pitchFamily="2" charset="2"/>
              <a:buNone/>
            </a:pPr>
            <a:r>
              <a:rPr lang="ar-EG" b="1" dirty="0"/>
              <a:t>رابعا ، يحتاج الفرد إلى الدافع لإنشاء مشروع جديد.</a:t>
            </a:r>
            <a:endParaRPr lang="en-US" b="1" dirty="0"/>
          </a:p>
          <a:p>
            <a:pPr marL="0" indent="0" algn="just" rtl="1">
              <a:buFont typeface="Wingdings" panose="05000000000000000000" pitchFamily="2" charset="2"/>
              <a:buNone/>
            </a:pPr>
            <a:endParaRPr lang="ar-EG" b="1" dirty="0"/>
          </a:p>
          <a:p>
            <a:pPr marL="171450" indent="-171450" algn="just" rtl="1">
              <a:buFont typeface="Wingdings" panose="05000000000000000000" pitchFamily="2" charset="2"/>
              <a:buChar char="§"/>
            </a:pPr>
            <a:r>
              <a:rPr lang="ar-EG" dirty="0"/>
              <a:t>يمكن أن يتجلى هذا الدافع لإنشاء مشروع جديد في </a:t>
            </a:r>
            <a:r>
              <a:rPr lang="ar-EG" b="1" dirty="0"/>
              <a:t>هوية المؤسس </a:t>
            </a:r>
            <a:r>
              <a:rPr lang="ar-EG" dirty="0"/>
              <a:t>و</a:t>
            </a:r>
            <a:r>
              <a:rPr lang="ar-EG" b="1" dirty="0"/>
              <a:t>شغفه</a:t>
            </a:r>
            <a:r>
              <a:rPr lang="ar-EG" dirty="0"/>
              <a:t>.</a:t>
            </a:r>
            <a:endParaRPr lang="en-US" dirty="0"/>
          </a:p>
          <a:p>
            <a:pPr marL="171450" indent="-171450" algn="just" rtl="1">
              <a:buFont typeface="Wingdings" panose="05000000000000000000" pitchFamily="2" charset="2"/>
              <a:buChar char="§"/>
            </a:pPr>
            <a:endParaRPr lang="ar-EG" dirty="0"/>
          </a:p>
          <a:p>
            <a:pPr marL="171450" indent="-171450" algn="just" rtl="1">
              <a:buFont typeface="Wingdings" panose="05000000000000000000" pitchFamily="2" charset="2"/>
              <a:buChar char="§"/>
            </a:pPr>
            <a:r>
              <a:rPr lang="ar-EG" dirty="0"/>
              <a:t>ينخرط المؤسسون الذين لديهم طموح أعلى في هوية ريادة الأعمال - "الذات الريادية المستقبلية المحتملة ولكن غير المحققة" - في سلوكيات ريادة الأعمال الناشئة ، لا سيما المؤسسين الذين لديهم خبرة سابقة في بدء التشغيل مقارنة بأولئك الذين يفتقرون إلى هذه الخبرة. </a:t>
            </a:r>
            <a:endParaRPr lang="en-US" dirty="0"/>
          </a:p>
          <a:p>
            <a:pPr marL="171450" indent="-171450" algn="just" rtl="1">
              <a:buFont typeface="Wingdings" panose="05000000000000000000" pitchFamily="2" charset="2"/>
              <a:buChar char="§"/>
            </a:pPr>
            <a:endParaRPr lang="ar-EG" dirty="0"/>
          </a:p>
          <a:p>
            <a:pPr marL="171450" indent="-171450" algn="just" rtl="1">
              <a:buFont typeface="Wingdings" panose="05000000000000000000" pitchFamily="2" charset="2"/>
              <a:buChar char="§"/>
            </a:pPr>
            <a:r>
              <a:rPr lang="ar-EG" u="sng" dirty="0"/>
              <a:t>هناك </a:t>
            </a:r>
            <a:r>
              <a:rPr lang="ar-EG" b="1" u="sng" dirty="0"/>
              <a:t>ثلاثة أنواع مثالية من الهوية الاجتماعية لريادة الأعمال </a:t>
            </a:r>
            <a:r>
              <a:rPr lang="ar-EG" u="sng" dirty="0"/>
              <a:t>، والتي تساعد في تفسير أولئك الذين ينشئون مشاريع جديدة:</a:t>
            </a:r>
            <a:endParaRPr lang="en-US" u="sng" dirty="0"/>
          </a:p>
          <a:p>
            <a:pPr marL="171450" indent="-171450" algn="just" rtl="1">
              <a:buFont typeface="Wingdings" panose="05000000000000000000" pitchFamily="2" charset="2"/>
              <a:buChar char="§"/>
            </a:pPr>
            <a:endParaRPr lang="ar-EG" u="sng" dirty="0"/>
          </a:p>
          <a:p>
            <a:pPr marL="171450" indent="-171450" algn="just" rtl="1">
              <a:buFont typeface="Wingdings" panose="05000000000000000000" pitchFamily="2" charset="2"/>
              <a:buChar char="§"/>
            </a:pPr>
            <a:r>
              <a:rPr lang="ar-EG" dirty="0"/>
              <a:t>تعكس </a:t>
            </a:r>
            <a:r>
              <a:rPr lang="ar-EG" b="1" dirty="0"/>
              <a:t>الهوية الداروينية </a:t>
            </a:r>
            <a:r>
              <a:rPr lang="ar-EG" dirty="0"/>
              <a:t>المؤسسين الذين يعتبرون أنفسهم فريدين ، ويضعون مصلحتهم الذاتية في صميم المشروع الجديد ، ويسعون لتحقيق أهداف خاصة ، ويستخدمون منطق الأعمال التقليدي لإدارة المشروع الجديد. </a:t>
            </a:r>
          </a:p>
          <a:p>
            <a:pPr marL="171450" indent="-171450" algn="just" rtl="1">
              <a:buFont typeface="Wingdings" panose="05000000000000000000" pitchFamily="2" charset="2"/>
              <a:buChar char="§"/>
            </a:pPr>
            <a:r>
              <a:rPr lang="ar-EG" b="1" dirty="0"/>
              <a:t>تعكس الهوية المجتمعية </a:t>
            </a:r>
            <a:r>
              <a:rPr lang="ar-EG" dirty="0"/>
              <a:t>المؤسسين الذين يركزون أفعالهم على أساس مجموعة اجتماعية قريبة ولديهم منطق يحركه المجتمع. و </a:t>
            </a:r>
          </a:p>
          <a:p>
            <a:pPr marL="171450" indent="-171450" algn="just" rtl="1">
              <a:buFont typeface="Wingdings" panose="05000000000000000000" pitchFamily="2" charset="2"/>
              <a:buChar char="§"/>
            </a:pPr>
            <a:r>
              <a:rPr lang="ar-EG" dirty="0"/>
              <a:t>تعكس </a:t>
            </a:r>
            <a:r>
              <a:rPr lang="ar-EG" b="1" dirty="0"/>
              <a:t>الهوية التبشيرية </a:t>
            </a:r>
            <a:r>
              <a:rPr lang="ar-EG" dirty="0"/>
              <a:t>المؤسسين الذين لديهم فكرة شاملة للغاية عن أصحاب المصلحة ، ويركزون على المجتمع ككل ، ولديهم منطق مدفوع بالمهمة. </a:t>
            </a:r>
            <a:endParaRPr lang="en-US" dirty="0"/>
          </a:p>
          <a:p>
            <a:pPr marL="171450" indent="-171450" algn="just" rtl="1">
              <a:buFont typeface="Wingdings" panose="05000000000000000000" pitchFamily="2" charset="2"/>
              <a:buChar char="§"/>
            </a:pPr>
            <a:endParaRPr lang="ar-EG" dirty="0"/>
          </a:p>
          <a:p>
            <a:pPr marL="171450" indent="-171450" algn="just" rtl="1">
              <a:buFont typeface="Wingdings" panose="05000000000000000000" pitchFamily="2" charset="2"/>
              <a:buChar char="§"/>
            </a:pPr>
            <a:r>
              <a:rPr lang="ar-EG" b="1" dirty="0"/>
              <a:t>يمكن أن يكون لدى المؤسسين أيضا </a:t>
            </a:r>
            <a:r>
              <a:rPr lang="ar-EG" b="1" u="sng" dirty="0"/>
              <a:t>شغف</a:t>
            </a:r>
            <a:r>
              <a:rPr lang="ar-EG" b="1" dirty="0"/>
              <a:t> يحفز إنشاء مشاريع جديدة. </a:t>
            </a:r>
            <a:endParaRPr lang="en-US" b="1" dirty="0"/>
          </a:p>
          <a:p>
            <a:pPr marL="171450" indent="-171450" algn="just" rtl="1">
              <a:buFont typeface="Wingdings" panose="05000000000000000000" pitchFamily="2" charset="2"/>
              <a:buChar char="§"/>
            </a:pPr>
            <a:endParaRPr lang="ar-EG" b="1" dirty="0"/>
          </a:p>
          <a:p>
            <a:pPr marL="171450" indent="-171450" algn="just" rtl="1">
              <a:buFont typeface="Wingdings" panose="05000000000000000000" pitchFamily="2" charset="2"/>
              <a:buChar char="§"/>
            </a:pPr>
            <a:r>
              <a:rPr lang="ar-EG" b="1" dirty="0"/>
              <a:t>شغف ريادة الأعمال </a:t>
            </a:r>
            <a:r>
              <a:rPr lang="ar-EG" dirty="0"/>
              <a:t>هو "ميل إيجابي مكثف نحو أنشطة ريادة الأعمال البارزة في هوية الفرد.... لا يتم تصور الشغف كسمة بل كظاهرة عاطفية وتحفيزية يختبرها رائد الأعمال عند الانخراط في أنشطة ذات صلة بالهوية ". </a:t>
            </a:r>
            <a:endParaRPr lang="en-US" dirty="0"/>
          </a:p>
          <a:p>
            <a:pPr marL="171450" indent="-171450" algn="just" rtl="1">
              <a:buFont typeface="Wingdings" panose="05000000000000000000" pitchFamily="2" charset="2"/>
              <a:buChar char="§"/>
            </a:pPr>
            <a:endParaRPr lang="ar-EG" dirty="0"/>
          </a:p>
          <a:p>
            <a:pPr marL="171450" indent="-171450" algn="just" rtl="1">
              <a:buFont typeface="Wingdings" panose="05000000000000000000" pitchFamily="2" charset="2"/>
              <a:buChar char="§"/>
            </a:pPr>
            <a:r>
              <a:rPr lang="ar-EG" dirty="0"/>
              <a:t>هذا الشغف يحفز الفرد على أداء مهام إنشاء مشاريع جديدة. </a:t>
            </a:r>
            <a:endParaRPr lang="en-US" dirty="0"/>
          </a:p>
          <a:p>
            <a:pPr marL="171450" indent="-171450" algn="just" rtl="1">
              <a:buFont typeface="Wingdings" panose="05000000000000000000" pitchFamily="2" charset="2"/>
              <a:buChar char="§"/>
            </a:pPr>
            <a:endParaRPr lang="ar-EG" dirty="0"/>
          </a:p>
          <a:p>
            <a:pPr marL="171450" indent="-171450" algn="just" rtl="1">
              <a:buFont typeface="Wingdings" panose="05000000000000000000" pitchFamily="2" charset="2"/>
              <a:buChar char="§"/>
            </a:pPr>
            <a:r>
              <a:rPr lang="ar-EG" dirty="0"/>
              <a:t>في الواقع ، يمكن لشغف ريادة الأعمال أن يزيد من الكفاءة الذاتية لريادة الأعمال لدى الفرد ، مما يعزز نيته في بدء مشروع جديد.</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0011414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أخيرا ، تؤثر شخصيات الأفراد على من يبدأ مشروعا جديدا. </a:t>
            </a:r>
            <a:endParaRPr lang="en-US" b="1" dirty="0"/>
          </a:p>
          <a:p>
            <a:pPr algn="just" rtl="1"/>
            <a:endParaRPr lang="ar-EG" b="1" dirty="0"/>
          </a:p>
          <a:p>
            <a:pPr marL="171450" indent="-171450" algn="just" rtl="1">
              <a:buFontTx/>
              <a:buChar char="-"/>
            </a:pPr>
            <a:r>
              <a:rPr lang="ar-EG" dirty="0"/>
              <a:t>على وجه التحديد ، ترتبط السمات النفسية الإيجابية </a:t>
            </a:r>
            <a:r>
              <a:rPr lang="ar-EG" b="1" u="sng" dirty="0"/>
              <a:t>للأمل والتفاؤل والمرونة </a:t>
            </a:r>
            <a:r>
              <a:rPr lang="ar-EG" dirty="0"/>
              <a:t>بشكل إيجابي بالقيادة التحويلية للمؤسسين ، والتي بدورها تسهل أداء المشروع الجديد. </a:t>
            </a:r>
            <a:endParaRPr lang="en-US" dirty="0"/>
          </a:p>
          <a:p>
            <a:pPr marL="171450" indent="-171450" algn="just" rtl="1">
              <a:buFontTx/>
              <a:buChar char="-"/>
            </a:pPr>
            <a:endParaRPr lang="ar-EG" dirty="0"/>
          </a:p>
          <a:p>
            <a:pPr marL="171450" indent="-171450" algn="just" rtl="1">
              <a:buFont typeface="Wingdings" panose="05000000000000000000" pitchFamily="2" charset="2"/>
              <a:buChar char="q"/>
            </a:pPr>
            <a:r>
              <a:rPr lang="ar-EG" dirty="0"/>
              <a:t>يشير </a:t>
            </a:r>
            <a:r>
              <a:rPr lang="ar-EG" b="1" dirty="0"/>
              <a:t>الأمل</a:t>
            </a:r>
            <a:r>
              <a:rPr lang="ar-EG" dirty="0"/>
              <a:t> إلى الاعتقاد بأن المرء لديه طريق إلى النتيجة المرجوة.</a:t>
            </a:r>
          </a:p>
          <a:p>
            <a:pPr marL="171450" indent="-171450" algn="just" rtl="1">
              <a:buFont typeface="Wingdings" panose="05000000000000000000" pitchFamily="2" charset="2"/>
              <a:buChar char="q"/>
            </a:pPr>
            <a:r>
              <a:rPr lang="ar-EG" dirty="0"/>
              <a:t>يشير </a:t>
            </a:r>
            <a:r>
              <a:rPr lang="ar-EG" b="1" dirty="0"/>
              <a:t>التفاؤل</a:t>
            </a:r>
            <a:r>
              <a:rPr lang="ar-EG" dirty="0"/>
              <a:t> إلى الاعتقاد العام بأن النتائج الإيجابية ستتحقق. </a:t>
            </a:r>
          </a:p>
          <a:p>
            <a:pPr marL="171450" indent="-171450" algn="just" rtl="1">
              <a:buFont typeface="Wingdings" panose="05000000000000000000" pitchFamily="2" charset="2"/>
              <a:buChar char="q"/>
            </a:pPr>
            <a:r>
              <a:rPr lang="ar-EG" dirty="0"/>
              <a:t>تشير </a:t>
            </a:r>
            <a:r>
              <a:rPr lang="ar-EG" b="1" dirty="0"/>
              <a:t>المرونة</a:t>
            </a:r>
            <a:r>
              <a:rPr lang="ar-EG" dirty="0"/>
              <a:t> إلى الحفاظ على الأداء الإيجابي أثناء مواجهة الأحداث السلبية. </a:t>
            </a:r>
            <a:endParaRPr lang="en-US" dirty="0"/>
          </a:p>
          <a:p>
            <a:pPr marL="171450" indent="-171450" algn="just" rtl="1">
              <a:buFont typeface="Wingdings" panose="05000000000000000000" pitchFamily="2" charset="2"/>
              <a:buChar char="q"/>
            </a:pPr>
            <a:endParaRPr lang="ar-EG" dirty="0"/>
          </a:p>
          <a:p>
            <a:pPr algn="just" rtl="1"/>
            <a:r>
              <a:rPr lang="ar-EG" dirty="0"/>
              <a:t>يمكن أن تؤدي هذه السمات النفسية الإيجابية </a:t>
            </a:r>
            <a:r>
              <a:rPr lang="ar-EG" b="1" u="sng" dirty="0"/>
              <a:t>إلى قيادة تحويلية</a:t>
            </a:r>
            <a:r>
              <a:rPr lang="ar-EG" dirty="0"/>
              <a:t> ، والتي بدورها يمكن أن تعزز أداء المشاريع الجديدة من خلال الآليات التالية: </a:t>
            </a:r>
            <a:endParaRPr lang="en-US" dirty="0"/>
          </a:p>
          <a:p>
            <a:pPr marL="171450" indent="-171450" algn="just" rtl="1">
              <a:buFont typeface="Wingdings" panose="05000000000000000000" pitchFamily="2" charset="2"/>
              <a:buChar char="v"/>
            </a:pPr>
            <a:endParaRPr lang="ar-EG" dirty="0"/>
          </a:p>
          <a:p>
            <a:pPr marL="171450" indent="-171450" algn="just" rtl="1">
              <a:buFont typeface="Wingdings" panose="05000000000000000000" pitchFamily="2" charset="2"/>
              <a:buChar char="v"/>
            </a:pPr>
            <a:r>
              <a:rPr lang="ar-EG" b="1" dirty="0"/>
              <a:t>التأثير المثالي </a:t>
            </a:r>
            <a:r>
              <a:rPr lang="ar-EG" dirty="0"/>
              <a:t>، أو عندما يقدم المؤسس مثالا يحاول الأتباع محاكاته.</a:t>
            </a:r>
          </a:p>
          <a:p>
            <a:pPr marL="171450" indent="-171450" algn="just" rtl="1">
              <a:buFont typeface="Wingdings" panose="05000000000000000000" pitchFamily="2" charset="2"/>
              <a:buChar char="v"/>
            </a:pPr>
            <a:r>
              <a:rPr lang="ar-EG" b="1" dirty="0"/>
              <a:t>الدافع الملهم </a:t>
            </a:r>
            <a:r>
              <a:rPr lang="ar-EG" dirty="0"/>
              <a:t>، أو عندما يقدم المؤسس رؤية واضحة لمستقبل إيجابي يحفز المتابعين ؛</a:t>
            </a:r>
          </a:p>
          <a:p>
            <a:pPr marL="171450" indent="-171450" algn="just" rtl="1">
              <a:buFont typeface="Wingdings" panose="05000000000000000000" pitchFamily="2" charset="2"/>
              <a:buChar char="v"/>
            </a:pPr>
            <a:r>
              <a:rPr lang="ar-EG" b="1" dirty="0"/>
              <a:t>التحفيز الفكري </a:t>
            </a:r>
            <a:r>
              <a:rPr lang="ar-EG" dirty="0"/>
              <a:t>، أو عندما يساعد المؤسس المتابعين على تحقيق أقصى استفادة من إمكاناتهم ؛ و </a:t>
            </a:r>
          </a:p>
          <a:p>
            <a:pPr marL="171450" indent="-171450" algn="just" rtl="1">
              <a:buFont typeface="Wingdings" panose="05000000000000000000" pitchFamily="2" charset="2"/>
              <a:buChar char="v"/>
            </a:pPr>
            <a:r>
              <a:rPr lang="ar-EG" b="1" dirty="0"/>
              <a:t>الاعتبار الفردي </a:t>
            </a:r>
            <a:r>
              <a:rPr lang="ar-EG" dirty="0"/>
              <a:t>، أو عندما يدعم المؤسس احتياجات المتابعين للنمو الشخصي. </a:t>
            </a:r>
            <a:endParaRPr lang="en-US" dirty="0"/>
          </a:p>
          <a:p>
            <a:pPr algn="just" rtl="1"/>
            <a:endParaRPr lang="en-US" dirty="0"/>
          </a:p>
          <a:p>
            <a:pPr marL="171450" indent="-171450" algn="just" rtl="1">
              <a:buFont typeface="Arial" panose="020B0604020202020204" pitchFamily="34" charset="0"/>
              <a:buChar char="•"/>
            </a:pPr>
            <a:r>
              <a:rPr lang="ar-EG" dirty="0"/>
              <a:t>يساعد تجميع شخصيات المؤسسين بمواردهم وبيئتهم في تفسير عملية إنشاء المشاريع الجديدة. على سبيل المثال ، يمكن لميول المؤسسين لتقدير "التغيير والجديد والمختلف" (أي الجدة) أن تعزز أداء المشاريع الجديدة ، خاصة بالنسبة للمشاريع الأصغر والأصغر.</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7929262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2. تأسيس الفريق وبدء مشروع جديد</a:t>
            </a:r>
            <a:endParaRPr lang="en-US" b="1" dirty="0"/>
          </a:p>
          <a:p>
            <a:pPr algn="just" rtl="1"/>
            <a:endParaRPr lang="ar-EG" b="1" dirty="0"/>
          </a:p>
          <a:p>
            <a:pPr marL="171450" indent="-171450" algn="just" rtl="1">
              <a:buFont typeface="Arial" panose="020B0604020202020204" pitchFamily="34" charset="0"/>
              <a:buChar char="•"/>
            </a:pPr>
            <a:r>
              <a:rPr lang="ar-EG" b="1" dirty="0"/>
              <a:t>الفريق المؤسس </a:t>
            </a:r>
            <a:r>
              <a:rPr lang="ar-EG" dirty="0"/>
              <a:t>هو مجموعة تنشئ مشروعا جديدا. وهي تختلف في خبرتها وتنوعها ووجود خبرة مشتركة سابقة وشكلها الهيكلي ، مما يؤثر على إدارة المشاريع الجديدة. </a:t>
            </a:r>
            <a:endParaRPr lang="en-US" dirty="0"/>
          </a:p>
          <a:p>
            <a:pPr algn="just" rtl="1"/>
            <a:endParaRPr lang="ar-EG" dirty="0"/>
          </a:p>
          <a:p>
            <a:pPr algn="just" rtl="1"/>
            <a:r>
              <a:rPr lang="ar-EG" b="1" dirty="0"/>
              <a:t>أولا ، تختلف الفرق المؤسسة في مستوى وطبيعة خبرتها. </a:t>
            </a:r>
            <a:endParaRPr lang="en-US" b="1" dirty="0"/>
          </a:p>
          <a:p>
            <a:pPr algn="just" rtl="1"/>
            <a:endParaRPr lang="ar-EG" b="1" dirty="0"/>
          </a:p>
          <a:p>
            <a:pPr marL="171450" indent="-171450" algn="just" rtl="1">
              <a:buFont typeface="Arial" panose="020B0604020202020204" pitchFamily="34" charset="0"/>
              <a:buChar char="•"/>
            </a:pPr>
            <a:r>
              <a:rPr lang="ar-EG" dirty="0"/>
              <a:t>يمكن أن تؤثر خبرة الفرق التأسيسية على أداء المشروع الجديد. على سبيل المثال ، بالنسبة لشركات رأس المال الاستثماري التي تم إنشاؤها حديثا ، فإن الفرق المؤسسة الأكثر خبرة في رأس المال الاستثماري والإدارة العليا والاستشارات أكثر نجاحا من نظرائهم الأقل خبرة. علاوة على ذلك ، عند تقييم فرق المشاريع الجديدة ، يؤكد كبار أصحاب رؤوس الأموال ، حسب الأهمية ، على خبرة الفرق في الصناعة ، والتعليم الإداري ، والخبرة القيادية. </a:t>
            </a:r>
          </a:p>
          <a:p>
            <a:pPr marL="228600" indent="-228600" algn="just" rtl="1">
              <a:buAutoNum type="arabicParenR"/>
            </a:pPr>
            <a:r>
              <a:rPr lang="ar-EG" dirty="0"/>
              <a:t>تعتبر </a:t>
            </a:r>
            <a:r>
              <a:rPr lang="ar-EG" b="1" dirty="0"/>
              <a:t>خبرة الفرق التأسيسية </a:t>
            </a:r>
            <a:r>
              <a:rPr lang="ar-EG" dirty="0"/>
              <a:t>في ريادة الأعمال والإدارة مهمة لأنها تمكن هذه الفرق من تحديد المزيد من الفرص.</a:t>
            </a:r>
            <a:endParaRPr lang="en-US" dirty="0"/>
          </a:p>
          <a:p>
            <a:pPr marL="228600" indent="-228600" algn="just" rtl="1">
              <a:buAutoNum type="arabicParenR"/>
            </a:pPr>
            <a:endParaRPr lang="ar-EG" dirty="0"/>
          </a:p>
          <a:p>
            <a:pPr algn="just" rtl="1"/>
            <a:r>
              <a:rPr lang="ar-EG" dirty="0"/>
              <a:t>2) </a:t>
            </a:r>
            <a:r>
              <a:rPr lang="ar-EG" b="1" dirty="0"/>
              <a:t>الفرق</a:t>
            </a:r>
            <a:r>
              <a:rPr lang="ar-EG" dirty="0"/>
              <a:t> </a:t>
            </a:r>
            <a:r>
              <a:rPr lang="ar-EG" b="1" dirty="0"/>
              <a:t>ذات الكفاءة الأكبر في الإدارة المالية </a:t>
            </a:r>
            <a:r>
              <a:rPr lang="ar-EG" dirty="0"/>
              <a:t>- أي المهارات والخبرة والقدرة على إدارة القيود النقدية - أكثر قدرة على إنشاء مشاريع جديدة وتنميتها.</a:t>
            </a:r>
            <a:endParaRPr lang="en-US" dirty="0"/>
          </a:p>
          <a:p>
            <a:pPr algn="just" rtl="1"/>
            <a:endParaRPr lang="ar-EG" dirty="0"/>
          </a:p>
          <a:p>
            <a:pPr algn="just" rtl="1"/>
            <a:r>
              <a:rPr lang="ar-EG" dirty="0"/>
              <a:t>3) تستفيد </a:t>
            </a:r>
            <a:r>
              <a:rPr lang="ar-EG" b="1" dirty="0"/>
              <a:t>فرق المشاريع الجديدة ذات الخبرة التكنولوجية </a:t>
            </a:r>
            <a:r>
              <a:rPr lang="ar-EG" dirty="0"/>
              <a:t>الأكبر إلى أقصى حد من خبرتها الصناعية المتنوعة ومصادر المعرفة الخارجية لتحديد مجموعة أكبر من الفرص المحتملة.</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7701854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ثانيا ، يمكن لأعضاء الفريق المؤسسين الذين لديهم خبرة مشتركة سابقة إدارة المزيد من التحديات في المشاريع الجديدة.</a:t>
            </a:r>
            <a:endParaRPr lang="en-US" b="1" dirty="0"/>
          </a:p>
          <a:p>
            <a:pPr marL="171450" indent="-171450" algn="just" rtl="1">
              <a:buFont typeface="Wingdings" panose="05000000000000000000" pitchFamily="2" charset="2"/>
              <a:buChar char="§"/>
            </a:pPr>
            <a:endParaRPr lang="ar-EG" b="1" dirty="0"/>
          </a:p>
          <a:p>
            <a:pPr marL="171450" indent="-171450" algn="just" rtl="1">
              <a:buFont typeface="Wingdings" panose="05000000000000000000" pitchFamily="2" charset="2"/>
              <a:buChar char="§"/>
            </a:pPr>
            <a:r>
              <a:rPr lang="ar-EG" dirty="0"/>
              <a:t> وقد شاركت الفرق التي عمل فيها بعض الأعضاء معا سابقا في نفس الشركة المعرفة التي تعزز الفهم المشترك الذي يسهل سرعة التنفيذ ويعزز أداء المشروع الجديد. </a:t>
            </a:r>
            <a:endParaRPr lang="en-US" dirty="0"/>
          </a:p>
          <a:p>
            <a:pPr marL="171450" indent="-171450" algn="just" rtl="1">
              <a:buFont typeface="Wingdings" panose="05000000000000000000" pitchFamily="2" charset="2"/>
              <a:buChar char="§"/>
            </a:pPr>
            <a:endParaRPr lang="ar-EG" dirty="0"/>
          </a:p>
          <a:p>
            <a:pPr marL="171450" indent="-171450" algn="just" rtl="1">
              <a:buFont typeface="Wingdings" panose="05000000000000000000" pitchFamily="2" charset="2"/>
              <a:buChar char="§"/>
            </a:pPr>
            <a:r>
              <a:rPr lang="ar-EG" dirty="0"/>
              <a:t>ومع ذلك ، فإن هذه الفائدة من الخبرة المشتركة السابقة داخل الفريق المؤسس تتضاءل عندما تكون هذه الخبرة المشتركة لمهمة أو صناعة </a:t>
            </a:r>
            <a:r>
              <a:rPr lang="ar-EG" b="1" u="sng" dirty="0"/>
              <a:t>مختلفة عن تلك</a:t>
            </a:r>
            <a:r>
              <a:rPr lang="ar-EG" dirty="0"/>
              <a:t> الخاصة بالمشروع الجديد. </a:t>
            </a:r>
            <a:endParaRPr lang="en-US" dirty="0"/>
          </a:p>
          <a:p>
            <a:pPr marL="171450" indent="-171450" algn="just" rtl="1">
              <a:buFont typeface="Wingdings" panose="05000000000000000000" pitchFamily="2" charset="2"/>
              <a:buChar char="§"/>
            </a:pPr>
            <a:r>
              <a:rPr lang="en-US" dirty="0"/>
              <a:t>.</a:t>
            </a:r>
            <a:endParaRPr lang="ar-EG" dirty="0"/>
          </a:p>
          <a:p>
            <a:pPr marL="171450" indent="-171450" algn="just" rtl="1">
              <a:buFont typeface="Wingdings" panose="05000000000000000000" pitchFamily="2" charset="2"/>
              <a:buChar char="§"/>
            </a:pPr>
            <a:r>
              <a:rPr lang="ar-EG" dirty="0"/>
              <a:t>علاوة على ذلك ، </a:t>
            </a:r>
            <a:r>
              <a:rPr lang="ar-EG" b="1" u="sng" dirty="0"/>
              <a:t>تتضاءل</a:t>
            </a:r>
            <a:r>
              <a:rPr lang="ar-EG" dirty="0"/>
              <a:t> فوائد الخبرة المشتركة السابقة للفرق بمرور الوقت حيث تبدأ الفرق المؤسسة في توليد خبرتها المشتركة في مشاريعها الجديدة الحالية. </a:t>
            </a:r>
            <a:endParaRPr lang="en-US" dirty="0"/>
          </a:p>
          <a:p>
            <a:pPr marL="171450" indent="-171450" algn="just" rtl="1">
              <a:buFont typeface="Wingdings" panose="05000000000000000000" pitchFamily="2" charset="2"/>
              <a:buChar char="§"/>
            </a:pPr>
            <a:endParaRPr lang="ar-EG" dirty="0"/>
          </a:p>
          <a:p>
            <a:pPr marL="171450" indent="-171450" algn="just" rtl="1">
              <a:buFont typeface="Wingdings" panose="05000000000000000000" pitchFamily="2" charset="2"/>
              <a:buChar char="§"/>
            </a:pPr>
            <a:r>
              <a:rPr lang="ar-EG" dirty="0"/>
              <a:t>وفيما يتعلق بذلك، يمكنهم إنشاء أنظمة قيمة أكثر اتساقا داخليا لمشاريع مشاريعهم الجديدة التي تسهل التصورات والمواقف والسلوكيات الجماعية المشتركة بين أعضاء المشاريع الجدد. </a:t>
            </a:r>
            <a:endParaRPr lang="en-US" dirty="0"/>
          </a:p>
          <a:p>
            <a:pPr marL="171450" indent="-171450" algn="just" rtl="1">
              <a:buFont typeface="Wingdings" panose="05000000000000000000" pitchFamily="2" charset="2"/>
              <a:buChar char="§"/>
            </a:pPr>
            <a:endParaRPr lang="ar-EG" dirty="0"/>
          </a:p>
          <a:p>
            <a:pPr marL="171450" indent="-171450" algn="just" rtl="1">
              <a:buFont typeface="Wingdings" panose="05000000000000000000" pitchFamily="2" charset="2"/>
              <a:buChar char="§"/>
            </a:pPr>
            <a:r>
              <a:rPr lang="ar-EG" dirty="0"/>
              <a:t>كما أنهم أكثر عرضة لمتابعة استراتيجيات الاستكشاف.</a:t>
            </a:r>
            <a:endParaRPr lang="en-US" dirty="0"/>
          </a:p>
          <a:p>
            <a:pPr marL="171450" indent="-171450" algn="just" rtl="1">
              <a:buFont typeface="Wingdings" panose="05000000000000000000" pitchFamily="2" charset="2"/>
              <a:buChar char="§"/>
            </a:pPr>
            <a:endParaRPr lang="ar-EG" dirty="0"/>
          </a:p>
          <a:p>
            <a:pPr marL="171450" indent="-171450" algn="just" rtl="1">
              <a:buFont typeface="Wingdings" panose="05000000000000000000" pitchFamily="2" charset="2"/>
              <a:buChar char="§"/>
            </a:pPr>
            <a:r>
              <a:rPr lang="ar-EG" dirty="0"/>
              <a:t>في الوقت نفسه ، من المرجح أن ينخرط أولئك الذين لديهم أعضاء عملوا في شركات متنوعة في </a:t>
            </a:r>
            <a:r>
              <a:rPr lang="ar-EG" b="1" u="sng" dirty="0"/>
              <a:t>أنشطة استكشافية</a:t>
            </a:r>
            <a:r>
              <a:rPr lang="ar-EG" dirty="0"/>
              <a:t>. </a:t>
            </a:r>
            <a:endParaRPr lang="en-US" dirty="0"/>
          </a:p>
          <a:p>
            <a:pPr marL="171450" indent="-171450" algn="just" rtl="1">
              <a:buFont typeface="Wingdings" panose="05000000000000000000" pitchFamily="2" charset="2"/>
              <a:buChar char="§"/>
            </a:pPr>
            <a:endParaRPr lang="ar-EG" dirty="0"/>
          </a:p>
          <a:p>
            <a:pPr marL="171450" indent="-171450" algn="just" rtl="1">
              <a:buFont typeface="Wingdings" panose="05000000000000000000" pitchFamily="2" charset="2"/>
              <a:buChar char="§"/>
            </a:pPr>
            <a:r>
              <a:rPr lang="ar-EG" dirty="0"/>
              <a:t>ومع ذلك ، فإن الفرق ذات الخبرة المشتركة السابقة والخبرة غير المتجانسة </a:t>
            </a:r>
            <a:r>
              <a:rPr lang="ar-EG" b="1" u="sng" dirty="0"/>
              <a:t>تظهر أعلى نمو</a:t>
            </a:r>
            <a:r>
              <a:rPr lang="ar-EG" dirty="0"/>
              <a:t>.</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5323483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dirty="0"/>
              <a:t>إحدى الآليات المحتملة الكامنة وراء فوائد الخبرة المشتركة السابقة للفريق هي </a:t>
            </a:r>
            <a:r>
              <a:rPr lang="ar-EG" b="1" u="sng" dirty="0"/>
              <a:t>نظام الذاكرة التفاعلية</a:t>
            </a:r>
            <a:r>
              <a:rPr lang="ar-EG" dirty="0"/>
              <a:t>.</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 </a:t>
            </a:r>
            <a:r>
              <a:rPr lang="ar-EG" b="1" dirty="0"/>
              <a:t>نظام الذاكرة التفاعلية </a:t>
            </a:r>
            <a:r>
              <a:rPr lang="ar-EG" dirty="0"/>
              <a:t>هو </a:t>
            </a:r>
            <a:r>
              <a:rPr lang="ar-EG" u="sng" dirty="0"/>
              <a:t>فهم مشترك لأعضاء الفريق الذين لديهم خبرة محددة يمكن للفريق الاتصال بها عند الحاجة - أي معرفة "من يعرف ماذا". </a:t>
            </a:r>
            <a:endParaRPr lang="en-US" u="sng" dirty="0"/>
          </a:p>
          <a:p>
            <a:pPr marL="171450" indent="-171450" algn="just" rtl="1">
              <a:buFont typeface="Arial" panose="020B0604020202020204" pitchFamily="34" charset="0"/>
              <a:buChar char="•"/>
            </a:pPr>
            <a:endParaRPr lang="ar-EG" dirty="0"/>
          </a:p>
          <a:p>
            <a:pPr marL="171450" indent="-171450" algn="just" rtl="1">
              <a:buFontTx/>
              <a:buChar char="-"/>
            </a:pPr>
            <a:r>
              <a:rPr lang="ar-EG" dirty="0"/>
              <a:t>يمكن أن يعزز أداء المشروع الجديد ، خاصة عندما يكون هناك تشابه في المهمة ، وارتباط بالمهام ، والثقة داخل الفريق. </a:t>
            </a:r>
            <a:endParaRPr lang="en-US" dirty="0"/>
          </a:p>
          <a:p>
            <a:pPr marL="171450" indent="-171450" algn="just" rtl="1">
              <a:buFontTx/>
              <a:buChar char="-"/>
            </a:pPr>
            <a:endParaRPr lang="ar-EG" dirty="0"/>
          </a:p>
          <a:p>
            <a:pPr marL="171450" indent="-171450" algn="just" rtl="1">
              <a:buFontTx/>
              <a:buChar char="-"/>
            </a:pPr>
            <a:r>
              <a:rPr lang="ar-EG" dirty="0"/>
              <a:t>يمكن أن يقود أيضا المشروع الجديد لتطوير </a:t>
            </a:r>
            <a:r>
              <a:rPr lang="ar-EG" b="1" dirty="0"/>
              <a:t>توجه ريادي الأعمال</a:t>
            </a:r>
            <a:r>
              <a:rPr lang="ar-EG" dirty="0"/>
              <a:t>. </a:t>
            </a:r>
            <a:endParaRPr lang="en-US" dirty="0"/>
          </a:p>
          <a:p>
            <a:pPr marL="171450" indent="-171450" algn="just" rtl="1">
              <a:buFontTx/>
              <a:buChar char="-"/>
            </a:pPr>
            <a:endParaRPr lang="ar-EG" dirty="0"/>
          </a:p>
          <a:p>
            <a:pPr marL="171450" indent="-171450" algn="just" rtl="1">
              <a:buFont typeface="Arial" panose="020B0604020202020204" pitchFamily="34" charset="0"/>
              <a:buChar char="•"/>
            </a:pPr>
            <a:r>
              <a:rPr lang="ar-EG" dirty="0"/>
              <a:t>يشير </a:t>
            </a:r>
            <a:r>
              <a:rPr lang="ar-EG" b="1" dirty="0"/>
              <a:t>التوجه الريادي </a:t>
            </a:r>
            <a:r>
              <a:rPr lang="ar-EG" u="sng" dirty="0"/>
              <a:t>إلى التوجه الاستراتيجي للمشروع الجديد الذي ينطوي على الميل إلى الابتكار والمخاطرة والاستباقية</a:t>
            </a:r>
            <a:r>
              <a:rPr lang="ar-EG" dirty="0"/>
              <a:t>. </a:t>
            </a:r>
            <a:endParaRPr lang="en-US" dirty="0"/>
          </a:p>
          <a:p>
            <a:pPr algn="just" rtl="1"/>
            <a:endParaRPr lang="ar-EG" dirty="0"/>
          </a:p>
          <a:p>
            <a:pPr algn="just" rtl="1"/>
            <a:r>
              <a:rPr lang="ar-EG" dirty="0"/>
              <a:t>- تعمل الثقة بين أعضاء الفريق المؤسس ، والطبيعة العضوية للهيكل التنظيمي ، وديناميكية البيئة على تضخيم العلاقة الإيجابية بين نظام الذاكرة التفاعلية للفريق المؤسس والتوجه الريادي للمشروع المعني.</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5055680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3. العلاقات الاجتماعية وبدء مشروع جديد</a:t>
            </a:r>
            <a:endParaRPr lang="en-US" b="1" dirty="0"/>
          </a:p>
          <a:p>
            <a:pPr algn="just" rtl="1"/>
            <a:endParaRPr lang="ar-EG" b="1" dirty="0"/>
          </a:p>
          <a:p>
            <a:pPr marL="171450" indent="-171450" algn="just" rtl="1">
              <a:buFont typeface="Arial" panose="020B0604020202020204" pitchFamily="34" charset="0"/>
              <a:buChar char="•"/>
            </a:pPr>
            <a:r>
              <a:rPr lang="ar-EG" dirty="0"/>
              <a:t>العلاقة الاجتماعية هي علاقة شخصية إيجابية بين شخصين أو أكثر.</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تنعكس العلاقات الاجتماعية في</a:t>
            </a:r>
            <a:endParaRPr lang="en-US" dirty="0"/>
          </a:p>
          <a:p>
            <a:pPr marL="171450" indent="-171450" algn="just" rtl="1">
              <a:buFont typeface="Arial" panose="020B0604020202020204" pitchFamily="34" charset="0"/>
              <a:buChar char="•"/>
            </a:pPr>
            <a:r>
              <a:rPr lang="ar-EG" dirty="0"/>
              <a:t> </a:t>
            </a:r>
            <a:r>
              <a:rPr lang="ar-EG" b="1" dirty="0"/>
              <a:t>(1) الشبكة الاجتماعية للمؤسس ، </a:t>
            </a:r>
            <a:endParaRPr lang="en-US" b="1" dirty="0"/>
          </a:p>
          <a:p>
            <a:pPr marL="171450" indent="-171450" algn="just" rtl="1">
              <a:buFont typeface="Arial" panose="020B0604020202020204" pitchFamily="34" charset="0"/>
              <a:buChar char="•"/>
            </a:pPr>
            <a:r>
              <a:rPr lang="ar-EG" b="1" dirty="0"/>
              <a:t>(2) رأس المال الاجتماعي للمؤسس ، </a:t>
            </a:r>
            <a:endParaRPr lang="en-US" b="1" dirty="0"/>
          </a:p>
          <a:p>
            <a:pPr marL="171450" indent="-171450" algn="just" rtl="1">
              <a:buFont typeface="Arial" panose="020B0604020202020204" pitchFamily="34" charset="0"/>
              <a:buChar char="•"/>
            </a:pPr>
            <a:r>
              <a:rPr lang="ar-EG" b="1" dirty="0"/>
              <a:t>(3) استخدام المؤسس لشبكته للوصول إلى الموارد غير الملموسة ، و</a:t>
            </a:r>
            <a:endParaRPr lang="en-US" b="1" dirty="0"/>
          </a:p>
          <a:p>
            <a:pPr marL="171450" indent="-171450" algn="just" rtl="1">
              <a:buFont typeface="Arial" panose="020B0604020202020204" pitchFamily="34" charset="0"/>
              <a:buChar char="•"/>
            </a:pPr>
            <a:r>
              <a:rPr lang="ar-EG" b="1" dirty="0"/>
              <a:t>(4) التفاعلات الشخصية لمشروع جديد.</a:t>
            </a:r>
            <a:endParaRPr lang="en-US" b="1" dirty="0"/>
          </a:p>
          <a:p>
            <a:pPr marL="171450" indent="-171450" algn="just" rtl="1">
              <a:buFont typeface="Arial" panose="020B0604020202020204" pitchFamily="34" charset="0"/>
              <a:buChar char="•"/>
            </a:pPr>
            <a:endParaRPr lang="ar-EG" dirty="0"/>
          </a:p>
          <a:p>
            <a:pPr algn="just" rtl="1"/>
            <a:r>
              <a:rPr lang="ar-EG" b="1" dirty="0"/>
              <a:t>أولا ، علاقات المؤسسين مضمنة في الشبكات الاجتماعية ، والتي تختلف باختلاف المؤسسين والفرق المؤسسية.</a:t>
            </a:r>
            <a:endParaRPr lang="en-US" b="1" dirty="0"/>
          </a:p>
          <a:p>
            <a:pPr algn="just" rtl="1"/>
            <a:endParaRPr lang="ar-EG" b="1" dirty="0"/>
          </a:p>
          <a:p>
            <a:pPr algn="just" rtl="1"/>
            <a:r>
              <a:rPr lang="ar-EG" b="1" u="sng" dirty="0"/>
              <a:t> تتضمن شبكات المؤسسين ما يلي:</a:t>
            </a:r>
          </a:p>
          <a:p>
            <a:pPr marL="628650" lvl="1" indent="-171450" algn="just" rtl="1">
              <a:buFont typeface="Wingdings" panose="05000000000000000000" pitchFamily="2" charset="2"/>
              <a:buChar char="§"/>
            </a:pPr>
            <a:r>
              <a:rPr lang="ar-EG" dirty="0"/>
              <a:t> ا</a:t>
            </a:r>
            <a:r>
              <a:rPr lang="ar-EG" b="1" dirty="0"/>
              <a:t>لمحيلون</a:t>
            </a:r>
            <a:r>
              <a:rPr lang="ar-EG" dirty="0"/>
              <a:t> - الأفراد أو المنظمات التي تربط رواد الأعمال بموفري الموارد المحتملين. </a:t>
            </a:r>
            <a:endParaRPr lang="en-US" dirty="0"/>
          </a:p>
          <a:p>
            <a:pPr marL="628650" lvl="1" indent="-171450" algn="just" rtl="1">
              <a:buFont typeface="Wingdings" panose="05000000000000000000" pitchFamily="2" charset="2"/>
              <a:buChar char="§"/>
            </a:pPr>
            <a:endParaRPr lang="ar-EG" dirty="0"/>
          </a:p>
          <a:p>
            <a:pPr marL="628650" lvl="1" indent="-171450" algn="just" rtl="1">
              <a:buFont typeface="Wingdings" panose="05000000000000000000" pitchFamily="2" charset="2"/>
              <a:buChar char="§"/>
            </a:pPr>
            <a:r>
              <a:rPr lang="ar-EG" b="1" dirty="0"/>
              <a:t>مقدمو الموارد المحتملون </a:t>
            </a:r>
            <a:r>
              <a:rPr lang="ar-EG" dirty="0"/>
              <a:t>هم أصحاب الموارد التي تحتاجها المشاريع الجديدة. </a:t>
            </a:r>
            <a:endParaRPr lang="en-US" dirty="0"/>
          </a:p>
          <a:p>
            <a:pPr marL="628650" lvl="1" indent="-171450" algn="just" rtl="1">
              <a:buFont typeface="Wingdings" panose="05000000000000000000" pitchFamily="2" charset="2"/>
              <a:buChar char="§"/>
            </a:pPr>
            <a:endParaRPr lang="ar-EG" dirty="0"/>
          </a:p>
          <a:p>
            <a:pPr marL="171450" indent="-171450" algn="just" rtl="1">
              <a:buFont typeface="Arial" panose="020B0604020202020204" pitchFamily="34" charset="0"/>
              <a:buChar char="•"/>
            </a:pPr>
            <a:r>
              <a:rPr lang="ar-EG" b="1" u="sng" dirty="0"/>
              <a:t>على وجه التحديد ، من المرجح أن يحصل المشروع على الموارد التي يحتاجها عندما:</a:t>
            </a:r>
          </a:p>
          <a:p>
            <a:pPr algn="just" rtl="1"/>
            <a:r>
              <a:rPr lang="ar-EG" dirty="0"/>
              <a:t> (1) هناك علاقة قوية بين المحيل ومالك المورد ، خاصة عندما تكون هناك علاقة قوية بين المؤسس والمحيل ، و</a:t>
            </a:r>
            <a:endParaRPr lang="en-US" dirty="0"/>
          </a:p>
          <a:p>
            <a:pPr algn="just" rtl="1"/>
            <a:endParaRPr lang="ar-EG" dirty="0"/>
          </a:p>
          <a:p>
            <a:pPr algn="just" rtl="1"/>
            <a:r>
              <a:rPr lang="ar-EG" dirty="0"/>
              <a:t> (2) يتمتع كل من المحيل ومالك الموارد بمعرفة مسبقة كبيرة بتكنولوجيا المشروع أو منتجه. </a:t>
            </a:r>
            <a:endParaRPr lang="en-US" dirty="0"/>
          </a:p>
          <a:p>
            <a:pPr algn="just" rtl="1"/>
            <a:endParaRPr lang="ar-EG" dirty="0"/>
          </a:p>
          <a:p>
            <a:pPr marL="171450" indent="-171450" algn="just" rtl="1">
              <a:buFont typeface="Arial" panose="020B0604020202020204" pitchFamily="34" charset="0"/>
              <a:buChar char="•"/>
            </a:pPr>
            <a:r>
              <a:rPr lang="ar-EG" dirty="0"/>
              <a:t>ومن المثير للاهتمام ، أن المعرفة المسبقة لمالك المورد بتكنولوجيا المشروع أو منتجه تعوض عن العلاقات الضعيفة بين المؤسس والمحيل وبين المحيل ومالك المورد - العلاقة تسهل العمل.</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929328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ثانيا ، يمكن للمشاريع الجديدة أن تستفيد من رأس المال الاجتماعي لمؤسسيها. </a:t>
            </a:r>
            <a:endParaRPr lang="en-US" b="1" dirty="0"/>
          </a:p>
          <a:p>
            <a:pPr algn="just" rtl="1"/>
            <a:endParaRPr lang="ar-EG" b="1" dirty="0"/>
          </a:p>
          <a:p>
            <a:pPr marL="171450" indent="-171450" algn="just" rtl="1">
              <a:buFont typeface="Arial" panose="020B0604020202020204" pitchFamily="34" charset="0"/>
              <a:buChar char="•"/>
            </a:pPr>
            <a:r>
              <a:rPr lang="ar-EG" dirty="0"/>
              <a:t>يمكن أن يكون لهذا رأس المال الاجتماعي مجموعة متنوعة من المصادر.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يشير </a:t>
            </a:r>
            <a:r>
              <a:rPr lang="ar-EG" b="1" dirty="0"/>
              <a:t>رأس المال الاجتماعي </a:t>
            </a:r>
            <a:r>
              <a:rPr lang="ar-EG" dirty="0"/>
              <a:t>إلى النوايا الحسنة التي تم إنشاؤها من خلال العلاقات الاجتماعية ، وبعض المؤسسين لديهم رأس مال اجتماعي أكثر من المؤسسين الآخرين.</a:t>
            </a:r>
            <a:endParaRPr lang="en-US" dirty="0"/>
          </a:p>
          <a:p>
            <a:pPr marL="171450" indent="-171450" algn="just" rtl="1">
              <a:buFont typeface="Arial" panose="020B0604020202020204" pitchFamily="34" charset="0"/>
              <a:buChar char="•"/>
            </a:pPr>
            <a:r>
              <a:rPr lang="ar-EG" dirty="0"/>
              <a:t>على سبيل المثال، عادة ما يكون لدى المؤسسين العائدين للمهاجرين أو الذين لديهم خبرة في الشركات متعددة الجنسيات رأس مال اجتماعي أعلى من المؤسسين الذين ليس لديهم مثل هذه الخبرة في السوق العالمية. </a:t>
            </a:r>
          </a:p>
          <a:p>
            <a:pPr marL="171450" indent="-171450" algn="just" rtl="1">
              <a:buFont typeface="Arial" panose="020B0604020202020204" pitchFamily="34" charset="0"/>
              <a:buChar char="•"/>
            </a:pPr>
            <a:r>
              <a:rPr lang="ar-EG" dirty="0"/>
              <a:t>علاوة على ذلك ، يتمتع رواد الأعمال برأس مال اجتماعي أعلى مع أسرهم مقارنة بالمجموعات والأفراد الآخرين. لذلك ، ترتبط مشاركة الأسرة في حوكمة المشاريع الجديدة في المراحل المبكرة باحتمال أكبر لزيادة تمويل الديون وزيادة مقدار التمويل الذي يمكن أن يحصل عليه المؤسسون.</a:t>
            </a:r>
          </a:p>
          <a:p>
            <a:pPr marL="171450" indent="-171450" algn="just" rtl="1">
              <a:buFont typeface="Arial" panose="020B0604020202020204" pitchFamily="34" charset="0"/>
              <a:buChar char="•"/>
            </a:pPr>
            <a:r>
              <a:rPr lang="ar-EG" dirty="0"/>
              <a:t> ومع ذلك ، غالبا ما يسعى المؤسسون للحصول على تمويل أولي من عائلاتهم بدلا من المستثمرين الآخرين عندما يتوقعون تدخلا عائليا منخفضا في أعمالهم. وتبين استراتيجية التمويل هذه أن هناك فوائد (مثل تيسير الوصول إلى رأس المال) وتكاليف (مثل التدخل المحتمل) تنشأ عن الاعتماد على العلاقات الأسرية عند إنشاء مشروع جديد.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في الواقع ، </a:t>
            </a:r>
            <a:r>
              <a:rPr lang="ar-EG" b="1" dirty="0"/>
              <a:t>عندما يشرك رواد الأعمال أسرهم لكسب رأس المال المالي ، يتم تضييق نطاق أنشطتهم الناشئة. </a:t>
            </a:r>
            <a:endParaRPr lang="en-US" b="1" dirty="0"/>
          </a:p>
          <a:p>
            <a:pPr marL="171450" indent="-171450" algn="just" rtl="1">
              <a:buFont typeface="Arial" panose="020B0604020202020204" pitchFamily="34" charset="0"/>
              <a:buChar char="•"/>
            </a:pPr>
            <a:endParaRPr lang="ar-EG" b="1" dirty="0"/>
          </a:p>
          <a:p>
            <a:pPr marL="171450" indent="-171450" algn="just" rtl="1">
              <a:buFont typeface="Arial" panose="020B0604020202020204" pitchFamily="34" charset="0"/>
              <a:buChar char="•"/>
            </a:pPr>
            <a:r>
              <a:rPr lang="ar-EG" dirty="0"/>
              <a:t>في المقابل، </a:t>
            </a:r>
            <a:r>
              <a:rPr lang="ar-EG" b="1" dirty="0"/>
              <a:t>عندما يشرك رواد الأعمال أسرهم للوصول إلى رأس المال الاجتماعي، يتسع نطاق أنشطتهم الناشئة</a:t>
            </a:r>
            <a:r>
              <a:rPr lang="ar-EG" dirty="0"/>
              <a:t>، وأكثر من ذلك عندما تكون أسرهم متماسكة للغاية.</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9859844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ثالثا ، يمكن للعلاقات الاجتماعية للمؤسسين أن توفر موارد غير ملموسة لمشاريع جديدة. </a:t>
            </a:r>
            <a:endParaRPr lang="en-US" b="1" dirty="0"/>
          </a:p>
          <a:p>
            <a:pPr algn="just" rtl="1"/>
            <a:endParaRPr lang="ar-EG" b="1" dirty="0"/>
          </a:p>
          <a:p>
            <a:pPr marL="171450" indent="-171450" algn="just" rtl="1">
              <a:buFont typeface="Arial" panose="020B0604020202020204" pitchFamily="34" charset="0"/>
              <a:buChar char="•"/>
            </a:pPr>
            <a:r>
              <a:rPr lang="ar-EG" u="sng" dirty="0"/>
              <a:t>يمكن أن توفر العلاقات الوثيقة للمؤسسين إلهاما لريادة الأعمال ، وبالتالي تعزيز فرص بقاء المشاريع الجديدة.</a:t>
            </a:r>
          </a:p>
          <a:p>
            <a:pPr marL="171450" indent="-171450" algn="just" rtl="1">
              <a:buFont typeface="Arial" panose="020B0604020202020204" pitchFamily="34" charset="0"/>
              <a:buChar char="•"/>
            </a:pPr>
            <a:r>
              <a:rPr lang="ar-EG" dirty="0"/>
              <a:t> </a:t>
            </a:r>
          </a:p>
          <a:p>
            <a:pPr marL="171450" indent="-171450" algn="just" rtl="1">
              <a:buFont typeface="Arial" panose="020B0604020202020204" pitchFamily="34" charset="0"/>
              <a:buChar char="•"/>
            </a:pPr>
            <a:r>
              <a:rPr lang="ar-EG" dirty="0"/>
              <a:t>يتم تضخيم هذه الفائدة من إلهام المؤسسين في ريادة الأعمال لأولئك الذين يتولون إدارة شركة قائمة ، و / أو يستثمرون وقتا طويلا في مشاريعهم ، و / أو لديهم خبرة منخفضة في ريادة الأعمال. </a:t>
            </a:r>
          </a:p>
          <a:p>
            <a:pPr marL="171450" indent="-171450" algn="just" rtl="1">
              <a:buFont typeface="Arial" panose="020B0604020202020204" pitchFamily="34" charset="0"/>
              <a:buChar char="•"/>
            </a:pPr>
            <a:r>
              <a:rPr lang="ar-EG" dirty="0"/>
              <a:t>يمكن أن تكون العلاقات الاجتماعية أيضا مصدرا للتوجيه حيث غالبا ما يستخدم المؤسسون مساعدة الغرباء عند بدء مشاريعهم. يزيد هذا التوجيه من النمو طويل الأجل إلى حد ما ، وبعد ذلك يقلل التحضير الموجه من النمو طويل الأجل. </a:t>
            </a:r>
          </a:p>
          <a:p>
            <a:pPr marL="171450" indent="-171450" algn="just" rtl="1">
              <a:buFont typeface="Arial" panose="020B0604020202020204" pitchFamily="34" charset="0"/>
              <a:buChar char="•"/>
            </a:pPr>
            <a:r>
              <a:rPr lang="ar-EG" dirty="0"/>
              <a:t>شكل مماثل من التوجيه هو عندما يساعد دعاة المشاريع المؤسسين.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المدافعون عن المشاريع </a:t>
            </a:r>
            <a:r>
              <a:rPr lang="ar-EG" u="sng" dirty="0"/>
              <a:t>هم أصحاب المصلحة المحليون المحتملون الذين يساعدون المؤسسين في مراحل تطوير مشاريعهم الجديدة ، مما يسهل إطلاق مشاريع جديدة ويزيد من فرصهم في البقاء على قيد الحياة.</a:t>
            </a:r>
            <a:endParaRPr lang="en-US" u="sng"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40247909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أخيرا ، يمكن لمجالس الإدارة أن تولد فوائد للمشاريع الجديدة. </a:t>
            </a:r>
            <a:endParaRPr lang="en-US" b="1" dirty="0"/>
          </a:p>
          <a:p>
            <a:pPr algn="r" rtl="1"/>
            <a:endParaRPr lang="ar-EG" b="1" dirty="0"/>
          </a:p>
          <a:p>
            <a:pPr marL="171450" indent="-171450" algn="r" rtl="1">
              <a:buFont typeface="Arial" panose="020B0604020202020204" pitchFamily="34" charset="0"/>
              <a:buChar char="•"/>
            </a:pPr>
            <a:r>
              <a:rPr lang="ar-EG" dirty="0"/>
              <a:t>على وجه التحديد ، يمكن للمشروع الجديد إنشاء محفظة تحالف متنوعة بسرعة أكبر عندما يكون مجلس إدارته:</a:t>
            </a:r>
            <a:endParaRPr lang="en-US" dirty="0"/>
          </a:p>
          <a:p>
            <a:pPr marL="171450" indent="-171450" algn="r" rtl="1">
              <a:buFont typeface="Arial" panose="020B0604020202020204" pitchFamily="34" charset="0"/>
              <a:buChar char="•"/>
            </a:pPr>
            <a:endParaRPr lang="ar-EG" dirty="0"/>
          </a:p>
          <a:p>
            <a:pPr algn="r" rtl="1"/>
            <a:r>
              <a:rPr lang="ar-EG" b="1" dirty="0"/>
              <a:t>  أ) غير متجانسة </a:t>
            </a:r>
            <a:r>
              <a:rPr lang="ar-EG" dirty="0"/>
              <a:t>(أي أن خلفيات المديرين وشبكاتهم متنوعة) ،</a:t>
            </a:r>
          </a:p>
          <a:p>
            <a:pPr algn="r" rtl="1"/>
            <a:r>
              <a:rPr lang="ar-EG" dirty="0"/>
              <a:t>  </a:t>
            </a:r>
            <a:r>
              <a:rPr lang="ar-EG" b="1" dirty="0"/>
              <a:t>ب) تعدد الإرسال </a:t>
            </a:r>
            <a:r>
              <a:rPr lang="ar-EG" dirty="0"/>
              <a:t>(أي أن المديرين لديهم أنواع متعددة من العلاقات) ، و</a:t>
            </a:r>
          </a:p>
          <a:p>
            <a:pPr algn="r" rtl="1"/>
            <a:r>
              <a:rPr lang="ar-EG" dirty="0"/>
              <a:t>  </a:t>
            </a:r>
            <a:r>
              <a:rPr lang="ar-EG" b="1" dirty="0"/>
              <a:t>ج) متماثل </a:t>
            </a:r>
            <a:r>
              <a:rPr lang="ar-EG" dirty="0"/>
              <a:t>(أي أن هناك توزيعا متساويا للتأثير داخل مجلس الإدارة). </a:t>
            </a:r>
            <a:endParaRPr lang="en-US" dirty="0"/>
          </a:p>
          <a:p>
            <a:pPr algn="r" rtl="1"/>
            <a:endParaRPr lang="ar-EG" dirty="0"/>
          </a:p>
          <a:p>
            <a:pPr marL="171450" indent="-171450" algn="r" rtl="1">
              <a:buFont typeface="Arial" panose="020B0604020202020204" pitchFamily="34" charset="0"/>
              <a:buChar char="•"/>
            </a:pPr>
            <a:r>
              <a:rPr lang="ar-EG" dirty="0"/>
              <a:t>علاوة على ذلك ، يمكن للمشروع الجديد الاستفادة من مجلس إدارته الذي يوسع شبكة الفريق المؤسس. يمكن لهذه الشبكة المحسنة لمجلس الإدارة والفريق المؤسس أن </a:t>
            </a:r>
            <a:r>
              <a:rPr lang="ar-EG" u="sng" dirty="0"/>
              <a:t>تولد التعددية العلائقية</a:t>
            </a:r>
            <a:r>
              <a:rPr lang="ar-EG" dirty="0"/>
              <a:t>.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تشير </a:t>
            </a:r>
            <a:r>
              <a:rPr lang="ar-EG" b="1" u="sng" dirty="0"/>
              <a:t>التعددية العلائقية </a:t>
            </a:r>
            <a:r>
              <a:rPr lang="ar-EG" b="1" dirty="0"/>
              <a:t>إلى اعتماد مشروع جديد على الآخرين لاشتقاق المعنى والزخم للعمل</a:t>
            </a:r>
            <a:r>
              <a:rPr lang="ar-EG" dirty="0"/>
              <a:t>.</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ومع ذلك </a:t>
            </a:r>
            <a:r>
              <a:rPr lang="ar-EG" b="1" dirty="0"/>
              <a:t>، عندما يهيمن المستثمرون المركزيون على مجلس الإدارة ، يتم تقويض فوائد العلاقات الاجتماعية لأعضاء مجلس الإدارة للمشروع الجديد المحوري.</a:t>
            </a:r>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5647596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4. الإدراك وبدء مشروع جديد</a:t>
            </a:r>
            <a:endParaRPr lang="en-US" b="1" dirty="0"/>
          </a:p>
          <a:p>
            <a:pPr algn="just" rtl="1"/>
            <a:endParaRPr lang="en-US" b="1" dirty="0"/>
          </a:p>
          <a:p>
            <a:pPr marL="171450" indent="-171450" algn="just" rtl="1">
              <a:buFont typeface="Wingdings" panose="05000000000000000000" pitchFamily="2" charset="2"/>
              <a:buChar char="§"/>
            </a:pPr>
            <a:r>
              <a:rPr lang="ar-EG" b="1" dirty="0"/>
              <a:t>إدراك المؤسسين </a:t>
            </a:r>
            <a:r>
              <a:rPr lang="ar-EG" dirty="0"/>
              <a:t>هي العمليات العقلية الكامنة وراء البناء المشترك للفرص المحتملة لبدء وإدارة مشروع جديد. يمكن أن تكون إدراك المؤسسين مدفوعة بخصائصهم الدائمة ووضعهم الحالي. </a:t>
            </a:r>
            <a:endParaRPr lang="en-US" dirty="0"/>
          </a:p>
          <a:p>
            <a:pPr marL="171450" indent="-171450" algn="just" rtl="1">
              <a:buFont typeface="Wingdings" panose="05000000000000000000" pitchFamily="2" charset="2"/>
              <a:buChar char="§"/>
            </a:pPr>
            <a:endParaRPr lang="ar-EG" dirty="0"/>
          </a:p>
          <a:p>
            <a:pPr marL="171450" indent="-171450" algn="just" rtl="1">
              <a:buFont typeface="Wingdings" panose="05000000000000000000" pitchFamily="2" charset="2"/>
              <a:buChar char="§"/>
            </a:pPr>
            <a:r>
              <a:rPr lang="ar-EG" dirty="0"/>
              <a:t>في المقابل ، يمكن أن تؤدي إلى اتخاذ قرارات متحيزة ، وتعزيز تحديد الفرص المحتملة ، وزيادة النوايا للانخراط في أعمال ريادة الأعمال.</a:t>
            </a:r>
            <a:endParaRPr lang="en-US" dirty="0"/>
          </a:p>
          <a:p>
            <a:pPr algn="just" rtl="1"/>
            <a:endParaRPr lang="ar-EG" dirty="0"/>
          </a:p>
          <a:p>
            <a:pPr algn="just" rtl="1"/>
            <a:r>
              <a:rPr lang="ar-EG" b="1" dirty="0"/>
              <a:t>أولا ، تقود الخصائص الدائمة للمؤسسين إدراكهم حول مشاريعهم الجديدة. </a:t>
            </a:r>
            <a:endParaRPr lang="en-US" b="1" dirty="0"/>
          </a:p>
          <a:p>
            <a:pPr algn="just" rtl="1"/>
            <a:endParaRPr lang="ar-EG" b="1" dirty="0"/>
          </a:p>
          <a:p>
            <a:pPr algn="just" rtl="1"/>
            <a:r>
              <a:rPr lang="ar-EG" b="1" dirty="0"/>
              <a:t>أ) الذكاء الناجح: هو سمة دائمة للمؤسسين وهو أمر بالغ الأهمية لنجاح المشروع الجديد.</a:t>
            </a:r>
            <a:endParaRPr lang="en-US" b="1" dirty="0"/>
          </a:p>
          <a:p>
            <a:pPr algn="just" rtl="1"/>
            <a:endParaRPr lang="ar-EG" b="1" dirty="0"/>
          </a:p>
          <a:p>
            <a:pPr marL="171450" indent="-171450" algn="just" rtl="1">
              <a:buFont typeface="Arial" panose="020B0604020202020204" pitchFamily="34" charset="0"/>
              <a:buChar char="•"/>
            </a:pPr>
            <a:r>
              <a:rPr lang="ar-EG" b="1" dirty="0"/>
              <a:t>عندما يقترن الذكاء الناجح بالكفاءة الذاتية لريادة الأعمال ، </a:t>
            </a:r>
            <a:r>
              <a:rPr lang="ar-EG" b="1" u="sng" dirty="0"/>
              <a:t>يمكن أن يؤدي </a:t>
            </a:r>
            <a:r>
              <a:rPr lang="ar-EG" b="1" dirty="0"/>
              <a:t>إلى قرارات وإجراءات سريعة تعزز أداء المشروع الجديد. </a:t>
            </a:r>
            <a:endParaRPr lang="en-US" b="1" dirty="0"/>
          </a:p>
          <a:p>
            <a:pPr algn="just" rtl="1"/>
            <a:endParaRPr lang="ar-EG" dirty="0"/>
          </a:p>
          <a:p>
            <a:pPr marL="171450" indent="-171450" algn="just" rtl="1">
              <a:buFont typeface="Arial" panose="020B0604020202020204" pitchFamily="34" charset="0"/>
              <a:buChar char="•"/>
            </a:pPr>
            <a:r>
              <a:rPr lang="ar-EG" b="1" dirty="0"/>
              <a:t>يتضمن هذا الذكاء لتقدم المشروع الجديد </a:t>
            </a:r>
            <a:r>
              <a:rPr lang="ar-EG" b="1" u="sng" dirty="0"/>
              <a:t>ثلاثة</a:t>
            </a:r>
            <a:r>
              <a:rPr lang="ar-EG" b="1" dirty="0"/>
              <a:t> أنواع مختلفة من الذكاء: </a:t>
            </a:r>
            <a:endParaRPr lang="en-US" b="1" dirty="0"/>
          </a:p>
          <a:p>
            <a:pPr marL="171450" indent="-171450" algn="just" rtl="1">
              <a:buFont typeface="Arial" panose="020B0604020202020204" pitchFamily="34" charset="0"/>
              <a:buChar char="•"/>
            </a:pPr>
            <a:endParaRPr lang="ar-EG" b="1" dirty="0"/>
          </a:p>
          <a:p>
            <a:pPr marL="228600" indent="-228600" algn="just" rtl="1">
              <a:buFont typeface="+mj-lt"/>
              <a:buAutoNum type="arabicPeriod"/>
            </a:pPr>
            <a:r>
              <a:rPr lang="ar-EG" dirty="0"/>
              <a:t>يتعلق </a:t>
            </a:r>
            <a:r>
              <a:rPr lang="ar-EG" b="1" dirty="0"/>
              <a:t>الذكاء العملي </a:t>
            </a:r>
            <a:r>
              <a:rPr lang="ar-EG" dirty="0"/>
              <a:t>بمهارات المؤسسين وتصرفاتهم ومعرفتهم الضمنية وتطبيقها لحل المشكلات اليومية. </a:t>
            </a:r>
            <a:endParaRPr lang="en-US" dirty="0"/>
          </a:p>
          <a:p>
            <a:pPr marL="228600" indent="-228600" algn="just" rtl="1">
              <a:buFont typeface="+mj-lt"/>
              <a:buAutoNum type="arabicPeriod"/>
            </a:pPr>
            <a:endParaRPr lang="ar-EG" dirty="0"/>
          </a:p>
          <a:p>
            <a:pPr marL="228600" indent="-228600" algn="just" rtl="1">
              <a:buFont typeface="+mj-lt"/>
              <a:buAutoNum type="arabicPeriod"/>
            </a:pPr>
            <a:r>
              <a:rPr lang="ar-EG" b="1" dirty="0"/>
              <a:t>الذكاء التحليلي </a:t>
            </a:r>
            <a:r>
              <a:rPr lang="ar-EG" dirty="0"/>
              <a:t>هو قدرة المؤسسين على التعلم بسرعة وتذكر واسترجاع المعلومات. و </a:t>
            </a:r>
            <a:endParaRPr lang="en-US" dirty="0"/>
          </a:p>
          <a:p>
            <a:pPr marL="228600" indent="-228600" algn="just" rtl="1">
              <a:buFont typeface="+mj-lt"/>
              <a:buAutoNum type="arabicPeriod"/>
            </a:pPr>
            <a:endParaRPr lang="ar-EG" dirty="0"/>
          </a:p>
          <a:p>
            <a:pPr marL="228600" indent="-228600" algn="just" rtl="1">
              <a:buFont typeface="+mj-lt"/>
              <a:buAutoNum type="arabicPeriod"/>
            </a:pPr>
            <a:r>
              <a:rPr lang="ar-EG" dirty="0"/>
              <a:t>ينعكس </a:t>
            </a:r>
            <a:r>
              <a:rPr lang="ar-EG" b="1" dirty="0"/>
              <a:t>الذكاء الإبداعي </a:t>
            </a:r>
            <a:r>
              <a:rPr lang="ar-EG" dirty="0"/>
              <a:t>في توليد المؤسسين للأفكار الجديدة عالية الجودة لتلبية الاحتياجات الحالية.</a:t>
            </a:r>
            <a:endParaRPr lang="en-US" dirty="0"/>
          </a:p>
          <a:p>
            <a:pPr marL="228600" indent="-228600" algn="just" rtl="1">
              <a:buFont typeface="+mj-lt"/>
              <a:buAutoNum type="arabicPeriod"/>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2409397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الإدراك وبدء مشروع جديد (تابع)</a:t>
            </a:r>
            <a:endParaRPr lang="en-US" b="1" dirty="0"/>
          </a:p>
          <a:p>
            <a:pPr algn="r" rtl="1"/>
            <a:endParaRPr lang="ar-EG" b="1" dirty="0"/>
          </a:p>
          <a:p>
            <a:pPr algn="r" rtl="1"/>
            <a:r>
              <a:rPr lang="ar-EG" b="1" dirty="0"/>
              <a:t>ب) الأسلوب المعرفي هو سمة دائمة أخرى للمؤسسين تؤثر على إدراكهم حول مشاريعهم الجديدة.</a:t>
            </a:r>
            <a:endParaRPr lang="en-US" b="1" dirty="0"/>
          </a:p>
          <a:p>
            <a:pPr algn="r" rtl="1"/>
            <a:endParaRPr lang="ar-EG" b="1" dirty="0"/>
          </a:p>
          <a:p>
            <a:pPr marL="171450" indent="-171450" algn="r" rtl="1">
              <a:buFont typeface="Arial" panose="020B0604020202020204" pitchFamily="34" charset="0"/>
              <a:buChar char="•"/>
            </a:pPr>
            <a:r>
              <a:rPr lang="ar-EG" b="1" dirty="0"/>
              <a:t>الأسلوب المعرفي </a:t>
            </a:r>
            <a:r>
              <a:rPr lang="ar-EG" dirty="0"/>
              <a:t>هو "استدلالي عالي المستوى يستخدمه الأفراد عند الاقتراب من المشكلات وتأطيرها وحلها".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الأشخاص ذوو الأساليب المعرفية المختلفة هم أكثر ملاءمة لمهام ريادة الأعمال المختلفة.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من المرجح أن يلاحظ المؤسسون ذوو الأسلوب المعرفي الأكثر سهولة الإشارات ويعالجون المعلومات بشكل صناعي وشمولي. أبلغ رواد الأعمال البديهيون هؤلاء عن ثقة عالية في تحديد الفرص والتعرف عليها.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في المقابل ، فإن المؤسسين الذين لديهم أسلوب معرفي تحليلي يعجبون المعلومات بطريقة أكثر خطية وتسلسل لديهم ثقة أكبر في تقييم وتقييم وتخطيط وتنظيم موارد المشروع الجديد.</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723973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ثالثا ، يمكن أن تؤدي إدراكات المؤسسين إلى اتخاذ قرارات متحيزة. </a:t>
            </a:r>
            <a:endParaRPr lang="en-US" b="1" dirty="0"/>
          </a:p>
          <a:p>
            <a:pPr algn="just" rtl="1"/>
            <a:endParaRPr lang="ar-EG" b="1" dirty="0"/>
          </a:p>
          <a:p>
            <a:pPr marL="171450" indent="-171450" algn="just" rtl="1">
              <a:buFont typeface="Arial" panose="020B0604020202020204" pitchFamily="34" charset="0"/>
              <a:buChar char="•"/>
            </a:pPr>
            <a:r>
              <a:rPr lang="ar-EG" dirty="0"/>
              <a:t>من المرجح أن يكون مديرو المشاريع الجدد المؤسسون أكثر ثقة من مديري المشاريع الجدد غير المؤسسين.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تشير </a:t>
            </a:r>
            <a:r>
              <a:rPr lang="ar-EG" b="1" dirty="0"/>
              <a:t>الثقة المفرطة </a:t>
            </a:r>
            <a:r>
              <a:rPr lang="ar-EG" dirty="0"/>
              <a:t>إلى المبالغة في تقدير الفرد لقدرته على تحقيق نتائج إيجابية وغالبا ما تستند إلى عدم معرفة هذا الفرد بما لا يعرفه. يمكن أن تكون الثقة المفرطة لدى المؤسسين ضارة بتقدم المشروع الجديد.</a:t>
            </a:r>
            <a:endParaRPr lang="en-US" dirty="0"/>
          </a:p>
          <a:p>
            <a:pPr marL="171450" indent="-171450" algn="just" rtl="1">
              <a:buFont typeface="Arial" panose="020B0604020202020204" pitchFamily="34" charset="0"/>
              <a:buChar char="•"/>
            </a:pPr>
            <a:r>
              <a:rPr lang="ar-EG" dirty="0"/>
              <a:t> </a:t>
            </a:r>
          </a:p>
          <a:p>
            <a:pPr marL="171450" indent="-171450" algn="just" rtl="1">
              <a:buFont typeface="Arial" panose="020B0604020202020204" pitchFamily="34" charset="0"/>
              <a:buChar char="•"/>
            </a:pPr>
            <a:r>
              <a:rPr lang="ar-EG" dirty="0"/>
              <a:t>غالبا ما يكون المؤسسون </a:t>
            </a:r>
            <a:r>
              <a:rPr lang="ar-EG" b="1" u="sng" dirty="0"/>
              <a:t>متفائلين بشكل مفرط </a:t>
            </a:r>
            <a:r>
              <a:rPr lang="ar-EG" dirty="0"/>
              <a:t>عند التنبؤ بفرص بقاء مشاريعهم. في حين أن الثقة في قدرات الفرد على أداء مهام ريادة الأعمال بنجاح تساعد في تفسير من ينشئ مشاريع جديدة ، إلا أنها يمكن أن تؤدي أيضا إلى سقوط المشاريع.</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يمكن للمؤسسين أيضا </a:t>
            </a:r>
            <a:r>
              <a:rPr lang="ar-EG" b="1" dirty="0"/>
              <a:t>تصعيد الالتزام </a:t>
            </a:r>
            <a:r>
              <a:rPr lang="ar-EG" dirty="0"/>
              <a:t>(من خلال استثمارات إضافية من المال والوقت والموارد الأخرى) بمشروع في مسار عمل فاشل ، وهو قرار متحيز.</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على سبيل المثال ، بينما يقود الخوف الفرق المؤسسة إلى التخلي عن مشاريعها الفاشلة ، يدفع الأمل الفرق المؤسسة إلى تصعيد التزامها بمثل هذه المشاريع. ومن المثير للاهتمام ، أنه عندما يشعر المؤسسون بالأمل والخوف ، يبدو أن الأمل "يتفوق" على الخوف ، مما يدفع الفرق المؤسسة إلى تصعيد الالتزام بالمشاريع الفاشلة. </a:t>
            </a:r>
          </a:p>
          <a:p>
            <a:pPr marL="171450" indent="-171450" algn="just" rtl="1">
              <a:buFont typeface="Arial" panose="020B0604020202020204" pitchFamily="34" charset="0"/>
              <a:buChar char="•"/>
            </a:pPr>
            <a:r>
              <a:rPr lang="ar-EG" dirty="0"/>
              <a:t>يمكن أن يؤدي تصاعد الالتزام بمشروع فاشل إلى جعل الفشل أكثر تكلفة للمؤسس (وأصحاب المصلحة الآخرين) مما يجب أن يكون.</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91897904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أخيرا ، يمكن أن تنطوي إدراك الأفراد على نية بدء مشروع جديد. </a:t>
            </a:r>
            <a:endParaRPr lang="en-US" b="1" dirty="0"/>
          </a:p>
          <a:p>
            <a:pPr algn="just" rtl="1"/>
            <a:endParaRPr lang="ar-EG" b="1" dirty="0"/>
          </a:p>
          <a:p>
            <a:pPr marL="171450" indent="-171450" algn="just" rtl="1">
              <a:buFont typeface="Wingdings" panose="05000000000000000000" pitchFamily="2" charset="2"/>
              <a:buChar char="§"/>
            </a:pPr>
            <a:r>
              <a:rPr lang="ar-EG" dirty="0"/>
              <a:t>تتضمن </a:t>
            </a:r>
            <a:r>
              <a:rPr lang="ar-EG" b="1" dirty="0"/>
              <a:t>نية ريادة الأعمال </a:t>
            </a:r>
            <a:r>
              <a:rPr lang="ar-EG" dirty="0"/>
              <a:t>التزام الفرد بأنشطة إنشاء المشاريع الجديدة ، والتي تدفع استثماراته للوقت والجهد والموارد الأخرى في أنشطة الشركات الناشئة. </a:t>
            </a:r>
            <a:endParaRPr lang="en-US" dirty="0"/>
          </a:p>
          <a:p>
            <a:pPr marL="171450" indent="-171450" algn="just" rtl="1">
              <a:buFont typeface="Wingdings" panose="05000000000000000000" pitchFamily="2" charset="2"/>
              <a:buChar char="§"/>
            </a:pPr>
            <a:endParaRPr lang="ar-EG" dirty="0"/>
          </a:p>
          <a:p>
            <a:pPr marL="171450" indent="-171450" algn="just" rtl="1">
              <a:buFont typeface="Wingdings" panose="05000000000000000000" pitchFamily="2" charset="2"/>
              <a:buChar char="§"/>
            </a:pPr>
            <a:r>
              <a:rPr lang="ar-EG" dirty="0"/>
              <a:t>تقود مواقف المؤسسين تجاه إنشاء مشاريع جديدة نواياهم الريادية </a:t>
            </a:r>
            <a:endParaRPr lang="en-US" dirty="0"/>
          </a:p>
          <a:p>
            <a:pPr marL="171450" indent="-171450" algn="just" rtl="1">
              <a:buFont typeface="Wingdings" panose="05000000000000000000" pitchFamily="2" charset="2"/>
              <a:buChar char="§"/>
            </a:pPr>
            <a:endParaRPr lang="ar-EG" dirty="0"/>
          </a:p>
          <a:p>
            <a:pPr marL="171450" indent="-171450" algn="just" rtl="1">
              <a:buFont typeface="Wingdings" panose="05000000000000000000" pitchFamily="2" charset="2"/>
              <a:buChar char="§"/>
            </a:pPr>
            <a:r>
              <a:rPr lang="ar-EG" dirty="0"/>
              <a:t>هذه ا</a:t>
            </a:r>
            <a:r>
              <a:rPr lang="ar-EG" b="1" dirty="0"/>
              <a:t>لمواقف</a:t>
            </a:r>
            <a:r>
              <a:rPr lang="ar-EG" dirty="0"/>
              <a:t> هي تصورات لاستصواب اتخاذ الإجراءات ، والجدوى المتصورة لتنفيذ الإجراء بنجاح ، والمعايير الذاتية (أي آراء الآخرين الاجتماعيين المهمين حول الإجراء المحوري).</a:t>
            </a:r>
            <a:endParaRPr lang="en-US" dirty="0"/>
          </a:p>
          <a:p>
            <a:pPr marL="171450" indent="-171450" algn="just" rtl="1">
              <a:buFont typeface="Wingdings" panose="05000000000000000000" pitchFamily="2" charset="2"/>
              <a:buChar char="§"/>
            </a:pPr>
            <a:endParaRPr lang="ar-EG" dirty="0"/>
          </a:p>
          <a:p>
            <a:pPr marL="171450" indent="-171450" algn="just" rtl="1">
              <a:buFont typeface="Wingdings" panose="05000000000000000000" pitchFamily="2" charset="2"/>
              <a:buChar char="§"/>
            </a:pPr>
            <a:r>
              <a:rPr lang="ar-EG" dirty="0"/>
              <a:t>يستخدم الأفراد مواقفهم لتفسير المعلومات حول البيئة لتحديد نواياهم في ريادة الأعمال. على سبيل المثال ، يؤدي حضور برنامج ريادة الأعمال إلى زيادة نوايا طلاب العلوم والهندسة لبدء مشروع جديد. </a:t>
            </a:r>
            <a:endParaRPr lang="en-US" dirty="0"/>
          </a:p>
          <a:p>
            <a:pPr marL="171450" indent="-171450" algn="just" rtl="1">
              <a:buFont typeface="Wingdings" panose="05000000000000000000" pitchFamily="2" charset="2"/>
              <a:buChar char="§"/>
            </a:pPr>
            <a:endParaRPr lang="ar-EG" dirty="0"/>
          </a:p>
          <a:p>
            <a:pPr marL="171450" indent="-171450" algn="just" rtl="1">
              <a:buFont typeface="Wingdings" panose="05000000000000000000" pitchFamily="2" charset="2"/>
              <a:buChar char="§"/>
            </a:pPr>
            <a:r>
              <a:rPr lang="ar-EG" dirty="0"/>
              <a:t>بالإضافة إلى ذلك ، نظرا لأن المؤسسين يدركون عدم تجانس أكبر في السوق ، فإن نواياهم الريادية تتعزز لأن الأسواق الأوسع والأكثر تنوعا توفر فرصا محتملة لأولئك الذين لديهم توجه ريادي قوي نحو خلق القيمة. </a:t>
            </a:r>
          </a:p>
          <a:p>
            <a:pPr marL="171450" indent="-171450" algn="just" rtl="1">
              <a:buFont typeface="Wingdings" panose="05000000000000000000" pitchFamily="2" charset="2"/>
              <a:buChar char="§"/>
            </a:pPr>
            <a:r>
              <a:rPr lang="ar-EG" dirty="0"/>
              <a:t>في الواقع ، يزداد اعتقاد المؤسسين بأنهم سيحققون نجاحا جديدا في مشروع جديد لأولئك الذين لديهم دافع قوي لبدء مشروع جديد ، وهو ما تعززه خبرة صنع القرار. </a:t>
            </a:r>
            <a:endParaRPr lang="en-US" dirty="0"/>
          </a:p>
          <a:p>
            <a:pPr marL="171450" indent="-171450" algn="just" rtl="1">
              <a:buFont typeface="Wingdings" panose="05000000000000000000" pitchFamily="2" charset="2"/>
              <a:buChar char="§"/>
            </a:pPr>
            <a:endParaRPr lang="ar-EG" dirty="0"/>
          </a:p>
          <a:p>
            <a:pPr marL="171450" indent="-171450" algn="just" rtl="1">
              <a:buFont typeface="Wingdings" panose="05000000000000000000" pitchFamily="2" charset="2"/>
              <a:buChar char="§"/>
            </a:pPr>
            <a:r>
              <a:rPr lang="ar-EG" dirty="0"/>
              <a:t>في حين أن دافع المؤسسين لبدء مشروع جديد يمكن أن يؤدي إلى نجاح مشروع جديد ، يبدو أن الدافع الاجتماعي الإيجابي يبطئ ظهور المشروع من خلال إعاقة تجميع الموارد الحيوية ، وتأخير البيع الأول للمشروع الجديد ، وجعل من الصعب جمع تمويل الأسهم ، وما إلى ذلك. </a:t>
            </a:r>
            <a:endParaRPr lang="en-US" dirty="0"/>
          </a:p>
          <a:p>
            <a:pPr marL="171450" indent="-171450" algn="just" rtl="1">
              <a:buFont typeface="Wingdings" panose="05000000000000000000" pitchFamily="2" charset="2"/>
              <a:buChar char="§"/>
            </a:pPr>
            <a:endParaRPr lang="ar-EG" dirty="0"/>
          </a:p>
          <a:p>
            <a:pPr marL="171450" indent="-171450" algn="just" rtl="1">
              <a:buFont typeface="Wingdings" panose="05000000000000000000" pitchFamily="2" charset="2"/>
              <a:buChar char="§"/>
            </a:pPr>
            <a:r>
              <a:rPr lang="ar-EG" b="1" dirty="0"/>
              <a:t>الدافع الاجتماعي الإيجابي </a:t>
            </a:r>
            <a:r>
              <a:rPr lang="ar-EG" b="1" u="sng" dirty="0"/>
              <a:t>هو الرغبة في بذل الجهد والموارد الأخرى لمتابعة الفرص المحتملة لمساعدة الآخرين</a:t>
            </a:r>
            <a:r>
              <a:rPr lang="ar-EG" b="1" dirty="0"/>
              <a:t>.</a:t>
            </a:r>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8211154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rtl="1"/>
            <a:r>
              <a:rPr lang="ar-EG" sz="1200" b="1" i="0" kern="1200" dirty="0">
                <a:solidFill>
                  <a:schemeClr val="tx1"/>
                </a:solidFill>
                <a:effectLst/>
                <a:latin typeface="+mn-lt"/>
                <a:ea typeface="+mn-ea"/>
                <a:cs typeface="+mn-cs"/>
              </a:rPr>
              <a:t>المرحلة 2: تنظيم بدء مشروع جديد</a:t>
            </a:r>
            <a:endParaRPr lang="en-US" sz="1200" b="1" i="0" kern="1200" dirty="0">
              <a:solidFill>
                <a:schemeClr val="tx1"/>
              </a:solidFill>
              <a:effectLst/>
              <a:latin typeface="+mn-lt"/>
              <a:ea typeface="+mn-ea"/>
              <a:cs typeface="+mn-cs"/>
            </a:endParaRPr>
          </a:p>
          <a:p>
            <a:pPr algn="just" rtl="1"/>
            <a:endParaRPr lang="en-US" sz="1200" b="0" i="0" kern="1200" dirty="0">
              <a:solidFill>
                <a:schemeClr val="tx1"/>
              </a:solidFill>
              <a:effectLst/>
              <a:latin typeface="+mn-lt"/>
              <a:ea typeface="+mn-ea"/>
              <a:cs typeface="+mn-cs"/>
            </a:endParaRPr>
          </a:p>
          <a:p>
            <a:pPr algn="just" rtl="1"/>
            <a:r>
              <a:rPr lang="ar-EG" b="1" dirty="0"/>
              <a:t>5. التنظيم الناشئ</a:t>
            </a:r>
          </a:p>
          <a:p>
            <a:pPr marL="171450" indent="-171450" algn="just" rtl="1">
              <a:buFont typeface="Arial" panose="020B0604020202020204" pitchFamily="34" charset="0"/>
              <a:buChar char="•"/>
            </a:pPr>
            <a:r>
              <a:rPr lang="ar-EG" dirty="0"/>
              <a:t>يتضمن التنظيم الناشئ تطوير عمليات للمشاركة في الأنشطة وإجراء اتصالات لتعزيز الموثوقية والفعالية التشغيلية للمشاريع. إنه ينطوي على الارتجال والمشاركة بالإضافة إلى أنماط تنظيم مختلفة ، ويعكس منطق صنع القرار لدى المؤسسين.</a:t>
            </a:r>
            <a:endParaRPr lang="en-US" dirty="0"/>
          </a:p>
          <a:p>
            <a:pPr marL="171450" indent="-171450" algn="just" rtl="1">
              <a:buFont typeface="Arial" panose="020B0604020202020204" pitchFamily="34" charset="0"/>
              <a:buChar char="•"/>
            </a:pPr>
            <a:endParaRPr lang="ar-EG" dirty="0"/>
          </a:p>
          <a:p>
            <a:pPr algn="just" rtl="1"/>
            <a:r>
              <a:rPr lang="ar-EG" b="1" dirty="0"/>
              <a:t>أولا ، ينخرط المؤسسون في إجراءات لإنشاء مشاريع جديدة ، مثل الارتجال. </a:t>
            </a:r>
            <a:endParaRPr lang="en-US" b="1" dirty="0"/>
          </a:p>
          <a:p>
            <a:pPr algn="just" rtl="1"/>
            <a:endParaRPr lang="ar-EG" b="1" dirty="0"/>
          </a:p>
          <a:p>
            <a:pPr marL="171450" indent="-171450" algn="just" rtl="1">
              <a:buFont typeface="Arial" panose="020B0604020202020204" pitchFamily="34" charset="0"/>
              <a:buChar char="•"/>
            </a:pPr>
            <a:r>
              <a:rPr lang="ar-EG" dirty="0"/>
              <a:t>يتضمن </a:t>
            </a:r>
            <a:r>
              <a:rPr lang="ar-EG" b="1" dirty="0"/>
              <a:t>الارتجال</a:t>
            </a:r>
            <a:r>
              <a:rPr lang="ar-EG" dirty="0"/>
              <a:t> اندماج التصميم (على سبيل المثال ، التخطيط) والعمل الجديد وقد يوفر الإلهام الأولي لمشروع جديد.</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وجدت إحدى الدراسات أن السلوكيات الارتجالية للمؤسسين تعزز أداء المشاريع الجديدة لأولئك الذين يتمتعون بكفاءة ذاتية عالية في ريادة الأعمال ولكنها تثبط أداء المشاريع الجديدة لأولئك الذين لديهم كفاءة ذاتية منخفضة في ريادة الأعمال.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u="sng" dirty="0"/>
              <a:t>بالإضافة إلى الارتجال ، هناك أنشطة مهمة أخرى متضمنة في عملية بدء التشغيل تركز على أربع وظائف رئيسية للأعمال: </a:t>
            </a:r>
          </a:p>
          <a:p>
            <a:pPr marL="228600" indent="-228600" algn="just" rtl="1">
              <a:buFont typeface="+mj-lt"/>
              <a:buAutoNum type="arabicPeriod"/>
            </a:pPr>
            <a:r>
              <a:rPr lang="ar-EG" dirty="0"/>
              <a:t>العلاقات الإنسانية, </a:t>
            </a:r>
          </a:p>
          <a:p>
            <a:pPr marL="228600" indent="-228600" algn="just" rtl="1">
              <a:buFont typeface="+mj-lt"/>
              <a:buAutoNum type="arabicPeriod"/>
            </a:pPr>
            <a:r>
              <a:rPr lang="ar-EG" dirty="0"/>
              <a:t>التسويق (بما في ذلك المبيعات والعلاقات العامة) ، </a:t>
            </a:r>
          </a:p>
          <a:p>
            <a:pPr marL="228600" indent="-228600" algn="just" rtl="1">
              <a:buFont typeface="+mj-lt"/>
              <a:buAutoNum type="arabicPeriod"/>
            </a:pPr>
            <a:r>
              <a:rPr lang="ar-EG" dirty="0"/>
              <a:t>الإدارة، و </a:t>
            </a:r>
          </a:p>
          <a:p>
            <a:pPr marL="228600" indent="-228600" algn="just" rtl="1">
              <a:buFont typeface="+mj-lt"/>
              <a:buAutoNum type="arabicPeriod"/>
            </a:pPr>
            <a:r>
              <a:rPr lang="ar-EG" dirty="0"/>
              <a:t>المراقبة البيئية. </a:t>
            </a:r>
            <a:endParaRPr lang="en-US" dirty="0"/>
          </a:p>
          <a:p>
            <a:pPr marL="228600" indent="-228600" algn="just" rtl="1">
              <a:buFont typeface="+mj-lt"/>
              <a:buAutoNum type="arabicPeriod"/>
            </a:pPr>
            <a:endParaRPr lang="ar-EG" dirty="0"/>
          </a:p>
          <a:p>
            <a:pPr marL="171450" indent="-171450" algn="just" rtl="1">
              <a:buFont typeface="Arial" panose="020B0604020202020204" pitchFamily="34" charset="0"/>
              <a:buChar char="•"/>
            </a:pPr>
            <a:r>
              <a:rPr lang="ar-EG" dirty="0"/>
              <a:t>وجدت إحدى الدراسات أن المؤسسين يخصصون قدرا كبيرا من وقتهم لتبادل المعلومات والآراء (36 في المائة من وقت عملهم) والانخراط في المزيد من العمل التحليلي والمفاهيمي (26 في المائة من وقت عملهم).</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06538907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ثانيا ، تسهل أنماط التنظيم المختلفة الظهور التنظيمي. </a:t>
            </a:r>
          </a:p>
          <a:p>
            <a:pPr marL="171450" indent="-171450" algn="just" rtl="1">
              <a:buFont typeface="Arial" panose="020B0604020202020204" pitchFamily="34" charset="0"/>
              <a:buChar char="•"/>
            </a:pPr>
            <a:r>
              <a:rPr lang="ar-EG" dirty="0"/>
              <a:t>هناك ثلاثة أنماط عامة للتنظيم: (1) رؤية لتحديد الفرص المحتملة ، (2) التنظيم الاستراتيجي لاتخاذ القرارات الرئيسية ، و (3) التنظيم التكتيكي لتنفيذ السلوكيات.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ومن المثير للاهتمام أن الحدث الناشئ يبدأ من خلال تغيير في التنظيم التكتيكي ، مما يحفز التنظيم الاستراتيجي ويولد تحولا في الرؤية.</a:t>
            </a:r>
            <a:endParaRPr lang="en-US" dirty="0"/>
          </a:p>
          <a:p>
            <a:pPr algn="just" rtl="1"/>
            <a:endParaRPr lang="ar-EG" dirty="0"/>
          </a:p>
          <a:p>
            <a:pPr algn="just" rtl="1"/>
            <a:r>
              <a:rPr lang="ar-EG" b="1" dirty="0"/>
              <a:t>أخيرا ، يمكن أن يؤثر منطق المؤسسين على الظهور التنظيمي. على وجه التحديد </a:t>
            </a:r>
            <a:r>
              <a:rPr lang="ar-EG" dirty="0"/>
              <a:t>،</a:t>
            </a:r>
            <a:endParaRPr lang="en-US" dirty="0"/>
          </a:p>
          <a:p>
            <a:pPr marL="171450" indent="-171450" algn="just" rtl="1">
              <a:buFont typeface="Arial" panose="020B0604020202020204" pitchFamily="34" charset="0"/>
              <a:buChar char="•"/>
            </a:pPr>
            <a:r>
              <a:rPr lang="ar-EG" u="sng" dirty="0"/>
              <a:t> يبدو أن المؤسسين الخبراء يستخدمون منطقا فعالا. هناك أربعة مبادئ أساسية للمنطق الفعال: </a:t>
            </a:r>
            <a:endParaRPr lang="en-US" u="sng" dirty="0"/>
          </a:p>
          <a:p>
            <a:pPr marL="171450" indent="-171450" algn="just" rtl="1">
              <a:buFont typeface="Arial" panose="020B0604020202020204" pitchFamily="34" charset="0"/>
              <a:buChar char="•"/>
            </a:pPr>
            <a:endParaRPr lang="ar-EG" u="sng" dirty="0"/>
          </a:p>
          <a:p>
            <a:pPr marL="228600" indent="-228600" algn="just" rtl="1">
              <a:buFont typeface="+mj-lt"/>
              <a:buAutoNum type="arabicParenR"/>
            </a:pPr>
            <a:r>
              <a:rPr lang="ar-EG" dirty="0"/>
              <a:t>يسلط </a:t>
            </a:r>
            <a:r>
              <a:rPr lang="ar-EG" b="1" dirty="0"/>
              <a:t>مبدأ الخسارة المعقولة </a:t>
            </a:r>
            <a:r>
              <a:rPr lang="ar-EG" dirty="0"/>
              <a:t>الضوء على كيفية تقييم رواد الأعمال للسعي وراء الفرص بناء على مقدار ما يمكنهم تحمل خسارته من خلال اتخاذ هذا الإجراء الريادي. </a:t>
            </a:r>
            <a:endParaRPr lang="en-US" dirty="0"/>
          </a:p>
          <a:p>
            <a:pPr marL="228600" indent="-228600" algn="just" rtl="1">
              <a:buFont typeface="+mj-lt"/>
              <a:buAutoNum type="arabicParenR"/>
            </a:pPr>
            <a:endParaRPr lang="ar-EG" dirty="0"/>
          </a:p>
          <a:p>
            <a:pPr marL="228600" indent="-228600" algn="just" rtl="1">
              <a:buFont typeface="+mj-lt"/>
              <a:buAutoNum type="arabicParenR"/>
            </a:pPr>
            <a:r>
              <a:rPr lang="ar-EG" dirty="0"/>
              <a:t>يسلط </a:t>
            </a:r>
            <a:r>
              <a:rPr lang="ar-EG" b="1" dirty="0"/>
              <a:t>مبدأ التحالف </a:t>
            </a:r>
            <a:r>
              <a:rPr lang="ar-EG" dirty="0"/>
              <a:t>الضوء على كيفية دخول المؤسسين في تحالفات استراتيجية لاكتساب التزامات مسبقة لأصحاب المصلحة الجدد.</a:t>
            </a:r>
            <a:endParaRPr lang="en-US" dirty="0"/>
          </a:p>
          <a:p>
            <a:pPr marL="228600" indent="-228600" algn="just" rtl="1">
              <a:buFont typeface="+mj-lt"/>
              <a:buAutoNum type="arabicParenR"/>
            </a:pPr>
            <a:endParaRPr lang="ar-EG" dirty="0"/>
          </a:p>
          <a:p>
            <a:pPr marL="228600" indent="-228600" algn="just" rtl="1">
              <a:buFont typeface="+mj-lt"/>
              <a:buAutoNum type="arabicParenR"/>
            </a:pPr>
            <a:r>
              <a:rPr lang="ar-EG" dirty="0"/>
              <a:t>يسلط </a:t>
            </a:r>
            <a:r>
              <a:rPr lang="ar-EG" b="1" dirty="0"/>
              <a:t>مبدأ الطوارئ </a:t>
            </a:r>
            <a:r>
              <a:rPr lang="ar-EG" dirty="0"/>
              <a:t>الضوء على كيفية بقاء المؤسسين منفتحين على الأحداث غير المتوقعة واستغلالها كفرصة. </a:t>
            </a:r>
            <a:endParaRPr lang="en-US" dirty="0"/>
          </a:p>
          <a:p>
            <a:pPr marL="228600" indent="-228600" algn="just" rtl="1">
              <a:buFont typeface="+mj-lt"/>
              <a:buAutoNum type="arabicParenR"/>
            </a:pPr>
            <a:endParaRPr lang="ar-EG" dirty="0"/>
          </a:p>
          <a:p>
            <a:pPr marL="228600" indent="-228600" algn="just" rtl="1">
              <a:buFont typeface="+mj-lt"/>
              <a:buAutoNum type="arabicParenR"/>
            </a:pPr>
            <a:r>
              <a:rPr lang="ar-EG" dirty="0"/>
              <a:t>يسلط </a:t>
            </a:r>
            <a:r>
              <a:rPr lang="ar-EG" b="1" dirty="0"/>
              <a:t>مبدأ التحكم </a:t>
            </a:r>
            <a:r>
              <a:rPr lang="ar-EG" dirty="0"/>
              <a:t>الضوء على كيفية قيام المؤسسين بتقييم ما لديهم وإنشاء غايات محتملة من هذه الوسائل المعروفة.</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7685064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6. صياغة استراتيجية مشروع جديد</a:t>
            </a:r>
            <a:endParaRPr lang="en-US" b="1" dirty="0"/>
          </a:p>
          <a:p>
            <a:pPr algn="r" rtl="1"/>
            <a:endParaRPr lang="ar-EG" b="1" dirty="0"/>
          </a:p>
          <a:p>
            <a:pPr marL="171450" indent="-171450" algn="r" rtl="1">
              <a:buFont typeface="Arial" panose="020B0604020202020204" pitchFamily="34" charset="0"/>
              <a:buChar char="•"/>
            </a:pPr>
            <a:r>
              <a:rPr lang="ar-EG" dirty="0"/>
              <a:t>تشير </a:t>
            </a:r>
            <a:r>
              <a:rPr lang="ar-EG" b="1" dirty="0"/>
              <a:t>استراتيجية المشروع الجديد </a:t>
            </a:r>
            <a:r>
              <a:rPr lang="ar-EG" dirty="0"/>
              <a:t>إلى صياغة واتخاذ قرار وسن رؤية وموقف معين في المشهد التنافسي. </a:t>
            </a:r>
            <a:endParaRPr lang="en-US" dirty="0"/>
          </a:p>
          <a:p>
            <a:pPr marL="171450" indent="-171450" algn="r" rtl="1">
              <a:buFont typeface="Arial" panose="020B0604020202020204" pitchFamily="34" charset="0"/>
              <a:buChar char="•"/>
            </a:pPr>
            <a:r>
              <a:rPr lang="ar-EG" b="1" dirty="0"/>
              <a:t>تنعكس استراتيجية المشروع الجديدة </a:t>
            </a:r>
            <a:r>
              <a:rPr lang="ar-EG" dirty="0"/>
              <a:t>في نموذج أعمال المشروع ، والذي يصف المشروع المتوخى وعمله لتحقيق أهدافه. تتضمن استراتيجية المشروع الجديدة التخطيط والتنويع ووضع الدخول والابتكار.</a:t>
            </a:r>
            <a:endParaRPr lang="en-US" dirty="0"/>
          </a:p>
          <a:p>
            <a:pPr algn="r" rtl="1"/>
            <a:endParaRPr lang="ar-EG" dirty="0"/>
          </a:p>
          <a:p>
            <a:pPr algn="r" rtl="1"/>
            <a:r>
              <a:rPr lang="ar-EG" b="1" dirty="0"/>
              <a:t>أولا ، يؤثر التخطيط على نجاح بدء مشاريع جديدة. </a:t>
            </a:r>
            <a:endParaRPr lang="en-US" b="1" dirty="0"/>
          </a:p>
          <a:p>
            <a:pPr algn="r" rtl="1"/>
            <a:endParaRPr lang="ar-EG" dirty="0"/>
          </a:p>
          <a:p>
            <a:pPr marL="171450" indent="-171450" algn="r" rtl="1">
              <a:buFont typeface="Wingdings" panose="05000000000000000000" pitchFamily="2" charset="2"/>
              <a:buChar char="§"/>
            </a:pPr>
            <a:r>
              <a:rPr lang="ar-EG" dirty="0"/>
              <a:t>يؤدي استكمال خطة رسمية إلى تحسين أداء المشروع الجديد من حيث الربحية في المراحل المبكرة ونمو العمالة والبقاء (عندما يتم تشكيل الخطة قبل أن يتعامل المشروع المحوري مع أصحاب المصلحة المحتملين ويقوم بأنشطة تنظيمية أخرى). </a:t>
            </a:r>
          </a:p>
          <a:p>
            <a:pPr marL="171450" indent="-171450" algn="r" rtl="1">
              <a:buFont typeface="Wingdings" panose="05000000000000000000" pitchFamily="2" charset="2"/>
              <a:buChar char="§"/>
            </a:pPr>
            <a:r>
              <a:rPr lang="ar-EG" dirty="0"/>
              <a:t>من المرجح أن يخطط المؤسسون الذين يتمتعون بتعليم أفضل ونحو النمو والابتكار والتمويل الخارجي.</a:t>
            </a:r>
            <a:endParaRPr lang="en-US" dirty="0"/>
          </a:p>
          <a:p>
            <a:pPr marL="171450" indent="-171450" algn="r" rtl="1">
              <a:buFont typeface="Wingdings" panose="05000000000000000000" pitchFamily="2" charset="2"/>
              <a:buChar char="§"/>
            </a:pPr>
            <a:endParaRPr lang="ar-EG" dirty="0"/>
          </a:p>
          <a:p>
            <a:pPr marL="171450" indent="-171450" algn="r" rtl="1">
              <a:buFont typeface="Wingdings" panose="05000000000000000000" pitchFamily="2" charset="2"/>
              <a:buChar char="§"/>
            </a:pPr>
            <a:r>
              <a:rPr lang="ar-EG" dirty="0"/>
              <a:t>تعتمد فوائد الأنواع المختلفة من التخطيط على طبيعة البيئة الخارجية للمشروع الجديد. على وجه التحديد ، </a:t>
            </a:r>
            <a:r>
              <a:rPr lang="ar-EG" b="1" u="sng" dirty="0"/>
              <a:t>في البيئات الديناميكية للغاية </a:t>
            </a:r>
            <a:r>
              <a:rPr lang="ar-EG" dirty="0"/>
              <a:t>، تستفيد المشاريع الجديدة من التخطيط الانتقائي والسريع. </a:t>
            </a:r>
            <a:endParaRPr lang="en-US" dirty="0"/>
          </a:p>
          <a:p>
            <a:pPr marL="171450" indent="-171450" algn="r" rtl="1">
              <a:buFont typeface="Wingdings" panose="05000000000000000000" pitchFamily="2" charset="2"/>
              <a:buChar char="§"/>
            </a:pPr>
            <a:endParaRPr lang="ar-EG" dirty="0"/>
          </a:p>
          <a:p>
            <a:pPr marL="171450" indent="-171450" algn="r" rtl="1">
              <a:buFont typeface="Wingdings" panose="05000000000000000000" pitchFamily="2" charset="2"/>
              <a:buChar char="§"/>
            </a:pPr>
            <a:r>
              <a:rPr lang="ar-EG" dirty="0"/>
              <a:t>في المقابل ، </a:t>
            </a:r>
            <a:r>
              <a:rPr lang="ar-EG" b="1" u="sng" dirty="0"/>
              <a:t>في البيئات الأقل ديناميكية </a:t>
            </a:r>
            <a:r>
              <a:rPr lang="ar-EG" dirty="0"/>
              <a:t>، تستفيد المشاريع الجديدة من أخذ المزيد من الوقت لإكمال مهمة التخطيط.</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88256345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ثانيا ، يمكن للمؤسس متابعة الفرص اللاحقة عبر أحد وضعي الدخول - داخل مشروعه الحالي (مشروع </a:t>
            </a:r>
            <a:r>
              <a:rPr lang="en-US" b="1" dirty="0"/>
              <a:t>de </a:t>
            </a:r>
            <a:r>
              <a:rPr lang="en-US" b="1" dirty="0" err="1"/>
              <a:t>alio</a:t>
            </a:r>
            <a:r>
              <a:rPr lang="en-US" b="1" dirty="0"/>
              <a:t>) </a:t>
            </a:r>
            <a:r>
              <a:rPr lang="ar-EG" b="1" dirty="0"/>
              <a:t>أو مع مشروع جديد (مشروع من جديد). </a:t>
            </a:r>
            <a:endParaRPr lang="en-US" b="1" dirty="0"/>
          </a:p>
          <a:p>
            <a:pPr algn="r" rtl="1"/>
            <a:endParaRPr lang="ar-EG" b="1" dirty="0"/>
          </a:p>
          <a:p>
            <a:pPr marL="171450" indent="-171450" algn="r" rtl="1">
              <a:buFont typeface="Wingdings" panose="05000000000000000000" pitchFamily="2" charset="2"/>
              <a:buChar char="§"/>
            </a:pPr>
            <a:r>
              <a:rPr lang="ar-EG" dirty="0"/>
              <a:t>يمثل كل من مشاريع </a:t>
            </a:r>
            <a:r>
              <a:rPr lang="en-US" dirty="0"/>
              <a:t>de </a:t>
            </a:r>
            <a:r>
              <a:rPr lang="en-US" dirty="0" err="1"/>
              <a:t>alio</a:t>
            </a:r>
            <a:r>
              <a:rPr lang="en-US" dirty="0"/>
              <a:t> </a:t>
            </a:r>
            <a:r>
              <a:rPr lang="ar-EG" dirty="0"/>
              <a:t>و </a:t>
            </a:r>
            <a:r>
              <a:rPr lang="en-US" dirty="0"/>
              <a:t>de novo </a:t>
            </a:r>
            <a:r>
              <a:rPr lang="ar-EG" dirty="0"/>
              <a:t>إجراءات ريادة الأعمال ، لكن الأخير فقط يؤدي إلى مشروع مستقل جديد. </a:t>
            </a:r>
            <a:endParaRPr lang="en-US" dirty="0"/>
          </a:p>
          <a:p>
            <a:pPr marL="171450" indent="-171450" algn="r" rtl="1">
              <a:buFont typeface="Wingdings" panose="05000000000000000000" pitchFamily="2" charset="2"/>
              <a:buChar char="§"/>
            </a:pPr>
            <a:endParaRPr lang="ar-EG" dirty="0"/>
          </a:p>
          <a:p>
            <a:pPr marL="171450" indent="-171450" algn="r" rtl="1">
              <a:buFont typeface="Wingdings" panose="05000000000000000000" pitchFamily="2" charset="2"/>
              <a:buChar char="§"/>
            </a:pPr>
            <a:r>
              <a:rPr lang="ar-EG" dirty="0"/>
              <a:t>من المرجح أن </a:t>
            </a:r>
            <a:r>
              <a:rPr lang="ar-EG" b="1" dirty="0"/>
              <a:t>ينشئ المؤسسون المعتادون </a:t>
            </a:r>
            <a:r>
              <a:rPr lang="ar-EG" dirty="0"/>
              <a:t>- المؤسسون الذين لديهم خبرة سابقة في بدء التشغيل - مشروعا مستقلا جديدا لمتابعة فرص جديدة.</a:t>
            </a:r>
            <a:endParaRPr lang="en-US" dirty="0"/>
          </a:p>
          <a:p>
            <a:pPr marL="171450" indent="-171450" algn="r" rtl="1">
              <a:buFont typeface="Wingdings" panose="05000000000000000000" pitchFamily="2" charset="2"/>
              <a:buChar char="§"/>
            </a:pPr>
            <a:r>
              <a:rPr lang="ar-EG" dirty="0"/>
              <a:t> </a:t>
            </a:r>
          </a:p>
          <a:p>
            <a:pPr marL="171450" indent="-171450" algn="r" rtl="1">
              <a:buFont typeface="Wingdings" panose="05000000000000000000" pitchFamily="2" charset="2"/>
              <a:buChar char="§"/>
            </a:pPr>
            <a:r>
              <a:rPr lang="ar-EG" dirty="0"/>
              <a:t>في المقابل ، من المرجح أن يتابع </a:t>
            </a:r>
            <a:r>
              <a:rPr lang="ar-EG" b="1" dirty="0"/>
              <a:t>المؤسسون المبتدئون </a:t>
            </a:r>
            <a:r>
              <a:rPr lang="ar-EG" dirty="0"/>
              <a:t>، أو المؤسسون الذين ليس لديهم خبرة سابقة في بدء التشغيل ، الفرص المحتملة داخل مشاريعهم الحالية. </a:t>
            </a:r>
            <a:endParaRPr lang="en-US" dirty="0"/>
          </a:p>
          <a:p>
            <a:pPr marL="171450" indent="-171450" algn="r" rtl="1">
              <a:buFont typeface="Wingdings" panose="05000000000000000000" pitchFamily="2" charset="2"/>
              <a:buChar char="§"/>
            </a:pPr>
            <a:endParaRPr lang="ar-EG" dirty="0"/>
          </a:p>
          <a:p>
            <a:pPr marL="171450" indent="-171450" algn="r" rtl="1">
              <a:buFont typeface="Wingdings" panose="05000000000000000000" pitchFamily="2" charset="2"/>
              <a:buChar char="§"/>
            </a:pPr>
            <a:r>
              <a:rPr lang="ar-EG" b="1" dirty="0"/>
              <a:t>رواد الأعمال في المحفظة </a:t>
            </a:r>
            <a:r>
              <a:rPr lang="ar-EG" dirty="0"/>
              <a:t>هم مؤسسون يسعون في نفس الوقت للحصول على فرصتين أو أكثر. </a:t>
            </a:r>
            <a:endParaRPr lang="en-US" dirty="0"/>
          </a:p>
          <a:p>
            <a:pPr marL="171450" indent="-171450" algn="r" rtl="1">
              <a:buFont typeface="Wingdings" panose="05000000000000000000" pitchFamily="2" charset="2"/>
              <a:buChar char="§"/>
            </a:pPr>
            <a:endParaRPr lang="ar-EG" b="1" u="sng" dirty="0"/>
          </a:p>
          <a:p>
            <a:pPr marL="171450" indent="-171450" algn="r" rtl="1">
              <a:buFont typeface="Wingdings" panose="05000000000000000000" pitchFamily="2" charset="2"/>
              <a:buChar char="§"/>
            </a:pPr>
            <a:r>
              <a:rPr lang="ar-EG" b="1" u="sng" dirty="0"/>
              <a:t>من المرجح أن يصبح المؤسسون الأكثر تعليما </a:t>
            </a:r>
            <a:r>
              <a:rPr lang="ar-EG" dirty="0"/>
              <a:t>، ولديهم علاقات أكثر مع وكالات الدعم الحكومية ، ويستخدمون شبكات أعمالهم بشكل متكرر ، ولديهم خبرة سابقة في بدء التشغيل </a:t>
            </a:r>
            <a:r>
              <a:rPr lang="ar-EG" b="1" dirty="0"/>
              <a:t>رواد أعمال في المحافظ. </a:t>
            </a:r>
            <a:endParaRPr lang="en-US" b="1" dirty="0"/>
          </a:p>
          <a:p>
            <a:pPr marL="171450" indent="-171450" algn="r" rtl="1">
              <a:buFont typeface="Wingdings" panose="05000000000000000000" pitchFamily="2" charset="2"/>
              <a:buChar char="§"/>
            </a:pPr>
            <a:endParaRPr lang="ar-EG" b="1" dirty="0"/>
          </a:p>
          <a:p>
            <a:pPr marL="171450" indent="-171450" algn="r" rtl="1">
              <a:buFont typeface="Wingdings" panose="05000000000000000000" pitchFamily="2" charset="2"/>
              <a:buChar char="§"/>
            </a:pPr>
            <a:r>
              <a:rPr lang="ar-EG" dirty="0"/>
              <a:t>من المرجح أن </a:t>
            </a:r>
            <a:r>
              <a:rPr lang="ar-EG" b="1" u="sng" dirty="0"/>
              <a:t>يدخل المؤسسون الأكثر تعليما </a:t>
            </a:r>
            <a:r>
              <a:rPr lang="ar-EG" dirty="0"/>
              <a:t>والشباب والذين يتمتعون بازدهار أكبر في المخاطرة وأكثر إبداعا إلى سوق جديدة من خلال</a:t>
            </a:r>
            <a:r>
              <a:rPr lang="ar-EG" b="1" dirty="0"/>
              <a:t> بدء مشروع مستقل (بدلا من الاستحواذ على شركة قائمة).</a:t>
            </a:r>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1263009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أخيرا ، يمكن لاستراتيجية المشروع الجديدة أن تعزز الابتكار ، وبالتالي التأثير على أداء المشروع الجديد. </a:t>
            </a:r>
            <a:endParaRPr lang="en-US" b="1" dirty="0"/>
          </a:p>
          <a:p>
            <a:pPr algn="just" rtl="1"/>
            <a:endParaRPr lang="ar-EG" b="1" dirty="0"/>
          </a:p>
          <a:p>
            <a:pPr marL="171450" indent="-171450" algn="just" rtl="1">
              <a:buFont typeface="Arial" panose="020B0604020202020204" pitchFamily="34" charset="0"/>
              <a:buChar char="•"/>
            </a:pPr>
            <a:r>
              <a:rPr lang="ar-EG" dirty="0"/>
              <a:t>طبيعة العلاقة بين استراتيجية المشروع الجديد والابتكار والأداء ليست واضحة في البداية.</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 - من ناحية ، </a:t>
            </a:r>
            <a:r>
              <a:rPr lang="ar-EG" b="1" dirty="0"/>
              <a:t>نتوقع أن يولد ابتكار المشروع الجديد فوائد للمشروع ، مثل القوة السوقية وكفاءة التكلفة والقدرات مثل القدرة الاستيعابية.</a:t>
            </a:r>
            <a:endParaRPr lang="en-US" b="1"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 من ناحية أخرى ، </a:t>
            </a:r>
            <a:r>
              <a:rPr lang="ar-EG" b="1" dirty="0"/>
              <a:t>يزيد ابتكار المشروع الجديد من الالتزامات المرتبطة بالحداثة ، مما يزيد من فرص فشله. </a:t>
            </a:r>
            <a:endParaRPr lang="en-US" b="1"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في الواقع، في دراسة أجريت على الشركات الناشئة الفنلندية، أدى الإبداع إلى تقليص فرص بقاء المشاريع الجديدة، وأدى تفضيل المؤسسين للمخاطرة إلى تضخيم هذه العلاقة السلبية.</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علاوة على ذلك ، يمكن للمشاريع الجديدة الاستفادة من المعرفة الخارجية كمصدر للابتكار. في الواقع ، يتعلق الابتكار المفتوح ب "تسخير تدفقات المعرفة عبر حدود الشركة".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يمكن للمشاريع الجديدة الاستفادة من الابتكار المفتوح باستخدام تدفقات المعرفة هذه لبناء قدراتها.</a:t>
            </a:r>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12443176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rtl="1"/>
            <a:r>
              <a:rPr lang="ar-EG" b="1" dirty="0"/>
              <a:t>المرحلة 3: تنفيذ بدء التشغيل</a:t>
            </a:r>
            <a:endParaRPr lang="en-US" b="1" dirty="0"/>
          </a:p>
          <a:p>
            <a:pPr algn="ctr" rtl="1"/>
            <a:endParaRPr lang="ar-EG" b="1" dirty="0"/>
          </a:p>
          <a:p>
            <a:pPr algn="just" rtl="1"/>
            <a:r>
              <a:rPr lang="ar-EG" b="1" dirty="0"/>
              <a:t>7. تسهيل الظهور التنظيمي</a:t>
            </a:r>
            <a:endParaRPr lang="en-US" b="1" dirty="0"/>
          </a:p>
          <a:p>
            <a:pPr algn="just" rtl="1"/>
            <a:endParaRPr lang="ar-EG" dirty="0"/>
          </a:p>
          <a:p>
            <a:pPr marL="171450" indent="-171450" algn="just" rtl="1">
              <a:buFont typeface="Arial" panose="020B0604020202020204" pitchFamily="34" charset="0"/>
              <a:buChar char="•"/>
            </a:pPr>
            <a:r>
              <a:rPr lang="ar-EG" dirty="0"/>
              <a:t>يشير </a:t>
            </a:r>
            <a:r>
              <a:rPr lang="ar-EG" b="1" dirty="0"/>
              <a:t>الظهور التنظيمي </a:t>
            </a:r>
            <a:r>
              <a:rPr lang="ar-EG" dirty="0"/>
              <a:t>إلى التقدم في الخطوات نحو إنشاء منظمة جديدة.</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ينشأ </a:t>
            </a:r>
            <a:r>
              <a:rPr lang="ar-EG" b="1" dirty="0"/>
              <a:t>الظهور التنظيمي </a:t>
            </a:r>
            <a:r>
              <a:rPr lang="ar-EG" dirty="0"/>
              <a:t>من استكمال أنشطة إنشاء مشاريع جديدة.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u="sng" dirty="0"/>
              <a:t>يظهر مشروع جديد إلى جانب أربعة عقارات: </a:t>
            </a:r>
          </a:p>
          <a:p>
            <a:pPr marL="685800" lvl="1" indent="-228600" algn="just" rtl="1">
              <a:buFont typeface="+mj-lt"/>
              <a:buAutoNum type="arabicParenR"/>
            </a:pPr>
            <a:r>
              <a:rPr lang="ar-EG" b="1" dirty="0"/>
              <a:t>القصدية</a:t>
            </a:r>
            <a:r>
              <a:rPr lang="ar-EG" dirty="0"/>
              <a:t>، وهي استثمار المؤسس الهادف للموارد لإنشاء مشروع جديد. </a:t>
            </a:r>
            <a:endParaRPr lang="en-US" dirty="0"/>
          </a:p>
          <a:p>
            <a:pPr marL="685800" lvl="1" indent="-228600" algn="just" rtl="1">
              <a:buFont typeface="+mj-lt"/>
              <a:buAutoNum type="arabicParenR"/>
            </a:pPr>
            <a:endParaRPr lang="ar-EG" dirty="0"/>
          </a:p>
          <a:p>
            <a:pPr marL="685800" lvl="1" indent="-228600" algn="just" rtl="1">
              <a:buFont typeface="+mj-lt"/>
              <a:buAutoNum type="arabicParenR"/>
            </a:pPr>
            <a:r>
              <a:rPr lang="ar-EG" b="1" dirty="0"/>
              <a:t>الموارد</a:t>
            </a:r>
            <a:r>
              <a:rPr lang="ar-EG" dirty="0"/>
              <a:t> ، التي تتحد كلبنات بناء للمنظمة ؛ </a:t>
            </a:r>
            <a:endParaRPr lang="en-US" dirty="0"/>
          </a:p>
          <a:p>
            <a:pPr marL="685800" lvl="1" indent="-228600" algn="just" rtl="1">
              <a:buFont typeface="+mj-lt"/>
              <a:buAutoNum type="arabicParenR"/>
            </a:pPr>
            <a:endParaRPr lang="ar-EG" dirty="0"/>
          </a:p>
          <a:p>
            <a:pPr marL="685800" lvl="1" indent="-228600" algn="just" rtl="1">
              <a:buFont typeface="+mj-lt"/>
              <a:buAutoNum type="arabicParenR"/>
            </a:pPr>
            <a:r>
              <a:rPr lang="ar-EG" b="1" dirty="0"/>
              <a:t>الحدود</a:t>
            </a:r>
            <a:r>
              <a:rPr lang="ar-EG" dirty="0"/>
              <a:t> ، مما يخلق مساحة رسمية للمشروع الجديد الذي يفصله عن الكيانات الأخرى ؛ و</a:t>
            </a:r>
            <a:endParaRPr lang="en-US" dirty="0"/>
          </a:p>
          <a:p>
            <a:pPr marL="685800" lvl="1" indent="-228600" algn="just" rtl="1">
              <a:buFont typeface="+mj-lt"/>
              <a:buAutoNum type="arabicParenR"/>
            </a:pPr>
            <a:endParaRPr lang="ar-EG" dirty="0"/>
          </a:p>
          <a:p>
            <a:pPr marL="685800" lvl="1" indent="-228600" algn="just" rtl="1">
              <a:buFont typeface="+mj-lt"/>
              <a:buAutoNum type="arabicParenR"/>
            </a:pPr>
            <a:r>
              <a:rPr lang="en-US" b="1" dirty="0"/>
              <a:t>Exchange</a:t>
            </a:r>
            <a:r>
              <a:rPr lang="en-US" dirty="0"/>
              <a:t> ، </a:t>
            </a:r>
            <a:r>
              <a:rPr lang="ar-EG" dirty="0"/>
              <a:t>والذي يتضمن تبادل المعلومات والموارد الأخرى عبر حدود المشروع الجديد الناشئ.</a:t>
            </a:r>
            <a:endParaRPr lang="en-US" dirty="0"/>
          </a:p>
          <a:p>
            <a:pPr algn="just" rtl="1"/>
            <a:r>
              <a:rPr lang="ar-EG" dirty="0"/>
              <a:t> </a:t>
            </a:r>
          </a:p>
          <a:p>
            <a:pPr marL="171450" indent="-171450" algn="just" rtl="1">
              <a:buFont typeface="Arial" panose="020B0604020202020204" pitchFamily="34" charset="0"/>
              <a:buChar char="•"/>
            </a:pPr>
            <a:r>
              <a:rPr lang="ar-EG" dirty="0"/>
              <a:t>من خلال الانخراط في الأنشطة التي تسهل هذه الخصائص الناشئة ، يمكن للمؤسسين إنشاء مشاريع جديدة تتمتع بالقدرات ودعم أصحاب المصلحة للتعامل مع التزامات المشاريع من الحداثة. </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على عكس ما هو متوقع ، وجدت إحدى الدراسات أن المؤسسين الذين كانوا قادرين على أداء أنشطة إنشاء مشاريع جديدة بسرعة كانوا أكثر عرضة لإنهاء السعي وراء فرصهم المحتملة.</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77424086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8. تعزيز شرعية المشاريع الجديدة</a:t>
            </a:r>
            <a:endParaRPr lang="en-US" b="1" dirty="0"/>
          </a:p>
          <a:p>
            <a:pPr algn="just" rtl="1"/>
            <a:endParaRPr lang="ar-EG" b="1" dirty="0"/>
          </a:p>
          <a:p>
            <a:pPr marL="171450" indent="-171450" algn="just" rtl="1">
              <a:buFont typeface="Arial" panose="020B0604020202020204" pitchFamily="34" charset="0"/>
              <a:buChar char="•"/>
            </a:pPr>
            <a:r>
              <a:rPr lang="ar-EG" dirty="0"/>
              <a:t>تعاني المشاريع الجديدة من التزامات الحداثة. يحتاج المؤسسون إلى ترسيخ الشرعية لمشاريعهم الجديدة لتعزيز أداء المشاريع الجديدة.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تشير </a:t>
            </a:r>
            <a:r>
              <a:rPr lang="ar-EG" b="1" dirty="0"/>
              <a:t>شرعية المشروع الجديد </a:t>
            </a:r>
            <a:r>
              <a:rPr lang="ar-EG" dirty="0"/>
              <a:t>إلى تقييمات الجماهير بأن المشروع الجديد وأفعاله مرغوبة ومقبولة ومناسبة.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يحاول المؤسسون تحقيق الشرعية لمشاريعهم الجديدة </a:t>
            </a:r>
            <a:r>
              <a:rPr lang="ar-EG" b="1" dirty="0"/>
              <a:t>من خلال السعي للحصول على التأييد وتعزيز الشرعية وتأمين رأس المال البشري والمالي.</a:t>
            </a:r>
            <a:endParaRPr lang="en-US" b="1" dirty="0"/>
          </a:p>
          <a:p>
            <a:pPr algn="just" rtl="1"/>
            <a:endParaRPr lang="ar-EG" b="1" dirty="0"/>
          </a:p>
          <a:p>
            <a:pPr algn="just" rtl="1"/>
            <a:r>
              <a:rPr lang="ar-EG" b="1" dirty="0"/>
              <a:t>أولا ، غالبا ما يسعى المؤسسون إلى شكل من أشكال التأييد لزيادة شرعية المشروع الجديد. </a:t>
            </a:r>
            <a:endParaRPr lang="en-US" b="1" dirty="0"/>
          </a:p>
          <a:p>
            <a:pPr algn="just" rtl="1"/>
            <a:endParaRPr lang="ar-EG" dirty="0"/>
          </a:p>
          <a:p>
            <a:pPr marL="171450" indent="-171450" algn="just" rtl="1">
              <a:buFont typeface="Wingdings" panose="05000000000000000000" pitchFamily="2" charset="2"/>
              <a:buChar char="§"/>
            </a:pPr>
            <a:r>
              <a:rPr lang="ar-EG" dirty="0"/>
              <a:t>عادة ما يكون أصحاب المصلحة المحتملون غير متأكدين من مشروع جديد. </a:t>
            </a:r>
            <a:endParaRPr lang="en-US" dirty="0"/>
          </a:p>
          <a:p>
            <a:pPr marL="171450" indent="-171450" algn="just" rtl="1">
              <a:buFont typeface="Wingdings" panose="05000000000000000000" pitchFamily="2" charset="2"/>
              <a:buChar char="§"/>
            </a:pPr>
            <a:endParaRPr lang="ar-EG" dirty="0"/>
          </a:p>
          <a:p>
            <a:pPr marL="171450" indent="-171450" algn="just" rtl="1">
              <a:buFont typeface="Wingdings" panose="05000000000000000000" pitchFamily="2" charset="2"/>
              <a:buChar char="§"/>
            </a:pPr>
            <a:r>
              <a:rPr lang="ar-EG" dirty="0"/>
              <a:t>يمكن للمؤسسين بناء شرعية جديدة للمشروع من خلال تسليط الضوء على خبرتهم. تتضخم فوائد الخبرة في تأسيس شرعية مشروع جديد عندما يمكن لمشروع جديد الحصول على موافقات طرف ثالث وانتماءات من طرف ثالث. </a:t>
            </a:r>
          </a:p>
          <a:p>
            <a:pPr marL="171450" indent="-171450" algn="just" rtl="1">
              <a:buFont typeface="Wingdings" panose="05000000000000000000" pitchFamily="2" charset="2"/>
              <a:buChar char="§"/>
            </a:pPr>
            <a:r>
              <a:rPr lang="ar-EG" dirty="0"/>
              <a:t>في الواقع ، وجدت إحدى الدراسات أن الإشارات الإيجابية - أي وجود مؤسس يتمتع بخبرة إدارية ، وامتلاك منتج واحد على الأقل في السوق ، والعمل من عقار تجاري - تكون أكثر تأثيرا في جمع التمويل الخارجي عندما ينتمي مشروع جديد إلى حاضنة.</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63325005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u="sng" dirty="0"/>
              <a:t>وبالمثل، يمكن للمشاريع الجديدة أن ترسخ الشرعية من خلال عدة آليات: </a:t>
            </a:r>
            <a:endParaRPr lang="en-US" b="1" u="sng" dirty="0"/>
          </a:p>
          <a:p>
            <a:pPr algn="r" rtl="1"/>
            <a:endParaRPr lang="ar-EG" b="1" u="sng" dirty="0"/>
          </a:p>
          <a:p>
            <a:pPr marL="228600" indent="-228600" algn="r" rtl="1">
              <a:buFont typeface="+mj-lt"/>
              <a:buAutoNum type="arabicPeriod"/>
            </a:pPr>
            <a:r>
              <a:rPr lang="ar-EG" dirty="0"/>
              <a:t>تؤثر </a:t>
            </a:r>
            <a:r>
              <a:rPr lang="ar-EG" b="1" dirty="0"/>
              <a:t>آليات الهوية </a:t>
            </a:r>
            <a:r>
              <a:rPr lang="ar-EG" dirty="0"/>
              <a:t>على كيفية تصوير المشروع للآخرين لتعزيز شرعيته ،</a:t>
            </a:r>
            <a:endParaRPr lang="en-US" dirty="0"/>
          </a:p>
          <a:p>
            <a:pPr marL="228600" indent="-228600" algn="r" rtl="1">
              <a:buFont typeface="+mj-lt"/>
              <a:buAutoNum type="arabicPeriod"/>
            </a:pPr>
            <a:endParaRPr lang="ar-EG" dirty="0"/>
          </a:p>
          <a:p>
            <a:pPr marL="228600" indent="-228600" algn="r" rtl="1">
              <a:buFont typeface="+mj-lt"/>
              <a:buAutoNum type="arabicPeriod"/>
            </a:pPr>
            <a:r>
              <a:rPr lang="ar-EG" dirty="0"/>
              <a:t>تؤسس </a:t>
            </a:r>
            <a:r>
              <a:rPr lang="ar-EG" b="1" dirty="0"/>
              <a:t>الآليات الجمعوية الشرعية </a:t>
            </a:r>
            <a:r>
              <a:rPr lang="ar-EG" dirty="0"/>
              <a:t>من خلال توصيل ارتباط المشروع الجديد بالكيانات الأخرى ، و </a:t>
            </a:r>
            <a:endParaRPr lang="en-US" dirty="0"/>
          </a:p>
          <a:p>
            <a:pPr marL="228600" indent="-228600" algn="r" rtl="1">
              <a:buFont typeface="+mj-lt"/>
              <a:buAutoNum type="arabicPeriod"/>
            </a:pPr>
            <a:endParaRPr lang="ar-EG" dirty="0"/>
          </a:p>
          <a:p>
            <a:pPr marL="228600" indent="-228600" algn="r" rtl="1">
              <a:buFont typeface="+mj-lt"/>
              <a:buAutoNum type="arabicPeriod"/>
            </a:pPr>
            <a:r>
              <a:rPr lang="ar-EG" dirty="0"/>
              <a:t>تنقل </a:t>
            </a:r>
            <a:r>
              <a:rPr lang="ar-EG" b="1" dirty="0"/>
              <a:t>الآليات التنظيمية </a:t>
            </a:r>
            <a:r>
              <a:rPr lang="ar-EG" dirty="0"/>
              <a:t>سمات المشروع الجديد وإنجازاته. </a:t>
            </a:r>
            <a:endParaRPr lang="en-US" dirty="0"/>
          </a:p>
          <a:p>
            <a:pPr algn="r" rtl="1"/>
            <a:endParaRPr lang="ar-EG" dirty="0"/>
          </a:p>
          <a:p>
            <a:pPr marL="171450" indent="-171450" algn="r" rtl="1">
              <a:buFont typeface="Arial" panose="020B0604020202020204" pitchFamily="34" charset="0"/>
              <a:buChar char="•"/>
            </a:pPr>
            <a:r>
              <a:rPr lang="ar-EG" dirty="0"/>
              <a:t>على سبيل المثال ، يمكن أن تؤدي هذه الآليات إلى إصدار </a:t>
            </a:r>
            <a:r>
              <a:rPr lang="ar-EG" b="1" u="sng" dirty="0"/>
              <a:t>الشهادات.</a:t>
            </a:r>
            <a:endParaRPr lang="en-US" b="1" u="sng" dirty="0"/>
          </a:p>
          <a:p>
            <a:pPr marL="171450" indent="-171450" algn="r" rtl="1">
              <a:buFont typeface="Arial" panose="020B0604020202020204" pitchFamily="34" charset="0"/>
              <a:buChar char="•"/>
            </a:pPr>
            <a:endParaRPr lang="ar-EG" b="1" u="sng" dirty="0"/>
          </a:p>
          <a:p>
            <a:pPr marL="171450" indent="-171450" algn="r" rtl="1">
              <a:buFont typeface="Arial" panose="020B0604020202020204" pitchFamily="34" charset="0"/>
              <a:buChar char="•"/>
            </a:pPr>
            <a:r>
              <a:rPr lang="ar-EG" u="sng" dirty="0"/>
              <a:t> تحدث </a:t>
            </a:r>
            <a:r>
              <a:rPr lang="ar-EG" b="1" u="sng" dirty="0"/>
              <a:t>الشهادة</a:t>
            </a:r>
            <a:r>
              <a:rPr lang="ar-EG" u="sng" dirty="0"/>
              <a:t> عندما يعترف كيان موثوق أو رفيع المستوى رسميا بأن مشروعا جديدا قد استوفى المعايير الحالية. </a:t>
            </a:r>
            <a:endParaRPr lang="en-US" u="sng"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يمكن أن تساعد هذه الشهادة المؤسس على نقل المشروع الجديد من خطة إلى مشروع تشغيلي ، لا سيما في القطاعات منخفضة الشرعية.</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40919065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ثانيا ، ينطوي إنشاء شرعية مشروع جديد على عملية بمرور الوقت. </a:t>
            </a:r>
            <a:endParaRPr lang="en-US" b="1" dirty="0"/>
          </a:p>
          <a:p>
            <a:pPr algn="r" rtl="1"/>
            <a:endParaRPr lang="ar-EG" b="1" dirty="0"/>
          </a:p>
          <a:p>
            <a:pPr marL="171450" indent="-171450" algn="r" rtl="1">
              <a:buFont typeface="Arial" panose="020B0604020202020204" pitchFamily="34" charset="0"/>
              <a:buChar char="•"/>
            </a:pPr>
            <a:r>
              <a:rPr lang="ar-EG" dirty="0"/>
              <a:t>هذه العملية ديناميكية وتستلزم </a:t>
            </a:r>
            <a:r>
              <a:rPr lang="ar-EG" b="1" u="sng" dirty="0"/>
              <a:t>مكانة وسمعة </a:t>
            </a:r>
            <a:r>
              <a:rPr lang="ar-EG" dirty="0"/>
              <a:t>مشروع جديد.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السمعة</a:t>
            </a:r>
            <a:r>
              <a:rPr lang="ar-EG" dirty="0"/>
              <a:t> هي مفهوم اقتصادي يعكس الأداء السابق الذي يشير إلى الجودة والجدارة.</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المكانة</a:t>
            </a:r>
            <a:r>
              <a:rPr lang="ar-EG" dirty="0"/>
              <a:t> هي مفهوم اجتماعي للرتبة الاجتماعية التي تشير إلى الامتياز.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يمكن للمشروع الجديد أن يبني مكانته من خلال سمعته (أكثر من ذلك بالنسبة للشركات القديمة ومن خلال النجاحات الكبيرة [على سبيل المثال ، الاكتتاب العام الأولي الرائج لشركات رأس المال الاستثماري]).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علاوة على ذلك ، يمكن أن يؤثر الوضع الحالي للمشروع الجديد على وضعه المستقبلي (بطريقة تعتمد على المسار أو البصمة) ولكن أقل من ذلك كلما كان المشروع أقدم.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وبالمثل ، فإن سمعة الشريك الأول للمشروع الجديد لها تأثير فوري ومستمر على حالة المشروع. يتمثل أحد العناصر الحاسمة في تأسيس شرعية المشروع الجديد في تسجيل أصحاب المصلحة لتخصيص الموارد للمشروع الجديد.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تسجيل أصحاب المصلحة </a:t>
            </a:r>
            <a:r>
              <a:rPr lang="ar-EG" dirty="0"/>
              <a:t>هو </a:t>
            </a:r>
            <a:r>
              <a:rPr lang="ar-EG" u="sng" dirty="0"/>
              <a:t>العملية التي يقوم من خلالها المؤسسون (والمشاريع الجديدة) بتطوير وتقوية روابطهم النفسية مع أصحاب المصلحة (المحتملين).</a:t>
            </a:r>
            <a:endParaRPr lang="en-US" u="sng"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0667855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9. خروج المؤسس</a:t>
            </a:r>
            <a:endParaRPr lang="en-US" b="1" dirty="0"/>
          </a:p>
          <a:p>
            <a:pPr algn="just" rtl="1"/>
            <a:endParaRPr lang="ar-EG" b="1" dirty="0"/>
          </a:p>
          <a:p>
            <a:pPr algn="just" rtl="1"/>
            <a:r>
              <a:rPr lang="ar-EG" dirty="0"/>
              <a:t>يشير </a:t>
            </a:r>
            <a:r>
              <a:rPr lang="ar-EG" b="1" dirty="0"/>
              <a:t>خروج المؤسس </a:t>
            </a:r>
            <a:r>
              <a:rPr lang="ar-EG" dirty="0"/>
              <a:t>إلى عندما يترك الفرد المشارك في إنشاء مشروع دور مالك / مدير هذا المشروع. </a:t>
            </a:r>
            <a:endParaRPr lang="en-US" dirty="0"/>
          </a:p>
          <a:p>
            <a:pPr algn="just" rtl="1"/>
            <a:endParaRPr lang="ar-EG" dirty="0"/>
          </a:p>
          <a:p>
            <a:pPr marL="171450" indent="-171450" algn="just" rtl="1">
              <a:buFont typeface="Wingdings" panose="05000000000000000000" pitchFamily="2" charset="2"/>
              <a:buChar char="§"/>
            </a:pPr>
            <a:r>
              <a:rPr lang="ar-EG" b="1" dirty="0"/>
              <a:t>يمكن أن يكون خروج المؤسس كاملا (إدارة الخروج والملكية) أو جزئيا (إدارة الخروج أو الملكية). </a:t>
            </a:r>
            <a:endParaRPr lang="en-US" b="1" dirty="0"/>
          </a:p>
          <a:p>
            <a:pPr marL="171450" indent="-171450" algn="just" rtl="1">
              <a:buFont typeface="Wingdings" panose="05000000000000000000" pitchFamily="2" charset="2"/>
              <a:buChar char="§"/>
            </a:pPr>
            <a:endParaRPr lang="ar-EG" dirty="0"/>
          </a:p>
          <a:p>
            <a:pPr marL="0" indent="0" algn="just" rtl="1">
              <a:buFont typeface="Wingdings" panose="05000000000000000000" pitchFamily="2" charset="2"/>
              <a:buNone/>
            </a:pPr>
            <a:r>
              <a:rPr lang="ar-EG" b="1" dirty="0"/>
              <a:t>أولا ، هناك عدم تجانس في احتمالية خروج المؤسس. </a:t>
            </a:r>
            <a:endParaRPr lang="en-US" b="1" dirty="0"/>
          </a:p>
          <a:p>
            <a:pPr marL="0" indent="0" algn="just" rtl="1">
              <a:buFont typeface="Wingdings" panose="05000000000000000000" pitchFamily="2" charset="2"/>
              <a:buNone/>
            </a:pPr>
            <a:endParaRPr lang="ar-EG" b="1" dirty="0"/>
          </a:p>
          <a:p>
            <a:pPr marL="171450" indent="-171450" algn="just" rtl="1">
              <a:buFont typeface="Wingdings" panose="05000000000000000000" pitchFamily="2" charset="2"/>
              <a:buChar char="§"/>
            </a:pPr>
            <a:r>
              <a:rPr lang="ar-EG" b="0" dirty="0"/>
              <a:t>من المرجح أن يحدث خروج المؤسس في المشاريع القديمة والأكبر. </a:t>
            </a:r>
            <a:endParaRPr lang="en-US" b="0" dirty="0"/>
          </a:p>
          <a:p>
            <a:pPr marL="171450" indent="-171450" algn="just" rtl="1">
              <a:buFont typeface="Wingdings" panose="05000000000000000000" pitchFamily="2" charset="2"/>
              <a:buChar char="§"/>
            </a:pPr>
            <a:endParaRPr lang="en-US" dirty="0"/>
          </a:p>
          <a:p>
            <a:pPr marL="171450" indent="-171450" algn="just" rtl="1">
              <a:buFont typeface="Wingdings" panose="05000000000000000000" pitchFamily="2" charset="2"/>
              <a:buChar char="§"/>
            </a:pPr>
            <a:r>
              <a:rPr lang="ar-EG" dirty="0"/>
              <a:t>مع تقدم المشاريع في العمر ونموها ، تتحول مهامها من مهام ريادية أكثر إلى مهام إدارية أكثر. بالنظر إلى هذا التحول في طبيعة مهام المشروع الجديد ، فإن استبدال المؤسس بمدير محترف يمكن أن يفيد المشروع.</a:t>
            </a:r>
          </a:p>
          <a:p>
            <a:pPr marL="171450" indent="-171450" algn="just" rtl="1">
              <a:buFont typeface="Wingdings" panose="05000000000000000000" pitchFamily="2" charset="2"/>
              <a:buChar char="§"/>
            </a:pPr>
            <a:r>
              <a:rPr lang="ar-EG" b="1" dirty="0"/>
              <a:t>يتم فرض بعض خروج المؤسسين على المؤسسين من قبل المستثمرين / المالكين. </a:t>
            </a:r>
            <a:endParaRPr lang="en-US" b="1" dirty="0"/>
          </a:p>
          <a:p>
            <a:pPr marL="171450" indent="-171450" algn="just" rtl="1">
              <a:buFont typeface="Wingdings" panose="05000000000000000000" pitchFamily="2" charset="2"/>
              <a:buChar char="§"/>
            </a:pPr>
            <a:endParaRPr lang="ar-EG" dirty="0"/>
          </a:p>
          <a:p>
            <a:pPr marL="171450" indent="-171450" algn="just" rtl="1">
              <a:buFont typeface="Wingdings" panose="05000000000000000000" pitchFamily="2" charset="2"/>
              <a:buChar char="§"/>
            </a:pPr>
            <a:r>
              <a:rPr lang="ar-EG" dirty="0"/>
              <a:t>من غير المرجح أن يضطر المؤسسون إلى الخروج من مشاريعهم عندما يحققون نجاحا في شركاتهم السابقة ، وكان لديهم علاقات سابقة مع أعضاء الفريق المؤسسين الآخرين (أي قبل بدء مشاريعهم) ، ولديهم خبرة سابقة في بدء التشغيل. يؤدي عدم اليقين البيئي العالي إلى تضخيم تأثيرات ثبات المؤسس هذه.</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90809344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ثانيا ، قد يختار المؤسسون الخروج من مشاريعهم طواعية. </a:t>
            </a:r>
            <a:endParaRPr lang="en-US" b="1" dirty="0"/>
          </a:p>
          <a:p>
            <a:pPr algn="just" rtl="1"/>
            <a:endParaRPr lang="ar-EG" b="1" dirty="0"/>
          </a:p>
          <a:p>
            <a:pPr marL="171450" indent="-171450" algn="just" rtl="1">
              <a:buFont typeface="Wingdings" panose="05000000000000000000" pitchFamily="2" charset="2"/>
              <a:buChar char="§"/>
            </a:pPr>
            <a:r>
              <a:rPr lang="ar-EG" b="1" dirty="0"/>
              <a:t>قد يخرج المؤسسون طواعية من </a:t>
            </a:r>
            <a:r>
              <a:rPr lang="ar-EG" b="1" u="sng" dirty="0"/>
              <a:t>مشاريعهم لتجنب تكبد خسائر شخصية إضافية </a:t>
            </a:r>
            <a:r>
              <a:rPr lang="ar-EG" dirty="0"/>
              <a:t>(أي التغلب على التحيز الذي يجعل المؤسسين مترددين في الخروج من مشاريعهم على الرغم من خسارة مسار العمل). </a:t>
            </a:r>
            <a:endParaRPr lang="en-US" dirty="0"/>
          </a:p>
          <a:p>
            <a:pPr marL="171450" indent="-171450" algn="just" rtl="1">
              <a:buFont typeface="Wingdings" panose="05000000000000000000" pitchFamily="2" charset="2"/>
              <a:buChar char="§"/>
            </a:pPr>
            <a:endParaRPr lang="ar-EG" dirty="0"/>
          </a:p>
          <a:p>
            <a:pPr marL="171450" indent="-171450" algn="just" rtl="1">
              <a:buFont typeface="Wingdings" panose="05000000000000000000" pitchFamily="2" charset="2"/>
              <a:buChar char="§"/>
            </a:pPr>
            <a:r>
              <a:rPr lang="ar-EG" dirty="0"/>
              <a:t>يخرج المؤسسون أيضا طواعية من مشاريعهم </a:t>
            </a:r>
            <a:r>
              <a:rPr lang="ar-EG" b="1" u="sng" dirty="0"/>
              <a:t>عندما يشعرون بالإحباط بسبب فقدان السيطرة على اتجاه مشاريعهم</a:t>
            </a:r>
            <a:r>
              <a:rPr lang="ar-EG" dirty="0"/>
              <a:t>. </a:t>
            </a:r>
            <a:endParaRPr lang="en-US" dirty="0"/>
          </a:p>
          <a:p>
            <a:pPr marL="171450" indent="-171450" algn="just" rtl="1">
              <a:buFont typeface="Wingdings" panose="05000000000000000000" pitchFamily="2" charset="2"/>
              <a:buChar char="§"/>
            </a:pPr>
            <a:endParaRPr lang="ar-EG" dirty="0"/>
          </a:p>
          <a:p>
            <a:pPr marL="171450" indent="-171450" algn="just" rtl="1">
              <a:buFont typeface="Wingdings" panose="05000000000000000000" pitchFamily="2" charset="2"/>
              <a:buChar char="§"/>
            </a:pPr>
            <a:r>
              <a:rPr lang="ar-EG" dirty="0"/>
              <a:t>لذلك ، على سبيل المثال ، قد يكون لدى بعض المؤسسين استراتيجية حصاد حيث يخرجون طواعية من مشاريعهم "لسحب الأموال" من مشاريعهم بناء على القيمة التي أنشأوها.</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02308901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10. بدء مشاريع جديدة في بيئات مختلفة</a:t>
            </a:r>
            <a:endParaRPr lang="en-US" b="1" dirty="0"/>
          </a:p>
          <a:p>
            <a:pPr algn="just" rtl="1"/>
            <a:endParaRPr lang="ar-EG" b="1" dirty="0"/>
          </a:p>
          <a:p>
            <a:pPr marL="171450" indent="-171450" algn="just" rtl="1">
              <a:buFont typeface="Arial" panose="020B0604020202020204" pitchFamily="34" charset="0"/>
              <a:buChar char="•"/>
            </a:pPr>
            <a:r>
              <a:rPr lang="ar-EG" b="1" dirty="0"/>
              <a:t>البيئة الخارجية للمشروع الجديد </a:t>
            </a:r>
            <a:r>
              <a:rPr lang="ar-EG" dirty="0"/>
              <a:t>هي السياق خارج حدود المشروع الناشئ. يمكن أن تؤثر البيئة الخارجية على مشروع جديد من خلال تأثير البصمة. يختلف تأثير البصمة هذا اعتمادا على الأبعاد البيئية المحددة والتأثيرات الحكومية للسياق البيئي.</a:t>
            </a:r>
            <a:endParaRPr lang="en-US" dirty="0"/>
          </a:p>
          <a:p>
            <a:pPr marL="171450" indent="-171450" algn="just" rtl="1">
              <a:buFont typeface="Arial" panose="020B0604020202020204" pitchFamily="34" charset="0"/>
              <a:buChar char="•"/>
            </a:pPr>
            <a:endParaRPr lang="ar-EG" dirty="0"/>
          </a:p>
          <a:p>
            <a:pPr algn="just" rtl="1"/>
            <a:r>
              <a:rPr lang="ar-EG" b="1" dirty="0"/>
              <a:t>أولا ، يمكن للبيئة الخارجية أن تطبع مشاريع جديدة.</a:t>
            </a:r>
            <a:endParaRPr lang="en-US" b="1" dirty="0"/>
          </a:p>
          <a:p>
            <a:pPr algn="just" rtl="1"/>
            <a:endParaRPr lang="en-US" b="1" dirty="0"/>
          </a:p>
          <a:p>
            <a:pPr marL="171450" indent="-171450" algn="just" rtl="1">
              <a:buFont typeface="Arial" panose="020B0604020202020204" pitchFamily="34" charset="0"/>
              <a:buChar char="•"/>
            </a:pPr>
            <a:r>
              <a:rPr lang="ar-EG" dirty="0"/>
              <a:t> تشرح البصمة كيف يطور المؤسسون والمشاريع الخصائص القائمة على إنشاء المشاريع التي تستمر على الرغم من التغيرات البيئية. </a:t>
            </a:r>
            <a:endParaRPr lang="en-US" dirty="0"/>
          </a:p>
          <a:p>
            <a:pPr algn="just" rtl="1"/>
            <a:endParaRPr lang="ar-EG" dirty="0"/>
          </a:p>
          <a:p>
            <a:pPr marL="171450" indent="-171450" algn="just" rtl="1">
              <a:buFont typeface="Arial" panose="020B0604020202020204" pitchFamily="34" charset="0"/>
              <a:buChar char="•"/>
            </a:pPr>
            <a:r>
              <a:rPr lang="ar-EG" b="1" u="sng" dirty="0"/>
              <a:t>يمكن طباعة المؤسسين من قبلهم:</a:t>
            </a:r>
            <a:endParaRPr lang="en-US" b="1" u="sng" dirty="0"/>
          </a:p>
          <a:p>
            <a:pPr marL="171450" indent="-171450" algn="just" rtl="1">
              <a:buFont typeface="Arial" panose="020B0604020202020204" pitchFamily="34" charset="0"/>
              <a:buChar char="•"/>
            </a:pPr>
            <a:endParaRPr lang="ar-EG" b="1" u="sng" dirty="0"/>
          </a:p>
          <a:p>
            <a:pPr marL="228600" indent="-228600" algn="just" rtl="1">
              <a:buFont typeface="+mj-lt"/>
              <a:buAutoNum type="arabicParenR"/>
            </a:pPr>
            <a:r>
              <a:rPr lang="ar-EG" b="1" dirty="0"/>
              <a:t>العائلات والأصدقاء </a:t>
            </a:r>
            <a:r>
              <a:rPr lang="ar-EG" dirty="0"/>
              <a:t>لمتابعة العديد من المشاريع غير ذات الصلة ،</a:t>
            </a:r>
            <a:endParaRPr lang="en-US" dirty="0"/>
          </a:p>
          <a:p>
            <a:pPr marL="228600" indent="-228600" algn="just" rtl="1">
              <a:buFont typeface="+mj-lt"/>
              <a:buAutoNum type="arabicParenR"/>
            </a:pPr>
            <a:endParaRPr lang="ar-EG" dirty="0"/>
          </a:p>
          <a:p>
            <a:pPr marL="228600" indent="-228600" algn="just" rtl="1">
              <a:buFont typeface="+mj-lt"/>
              <a:buAutoNum type="arabicParenR"/>
            </a:pPr>
            <a:r>
              <a:rPr lang="ar-EG" b="1" dirty="0"/>
              <a:t>هوايات</a:t>
            </a:r>
            <a:r>
              <a:rPr lang="ar-EG" dirty="0"/>
              <a:t> للتركيز على مجتمعات المستخدمين لإجراء تحسينات على المنتجات أو الخدمات دون التركيز بشكل أساسي على المكافآت المالية، أو </a:t>
            </a:r>
            <a:endParaRPr lang="en-US" dirty="0"/>
          </a:p>
          <a:p>
            <a:pPr marL="228600" indent="-228600" algn="just" rtl="1">
              <a:buFont typeface="+mj-lt"/>
              <a:buAutoNum type="arabicParenR"/>
            </a:pPr>
            <a:endParaRPr lang="ar-EG" dirty="0"/>
          </a:p>
          <a:p>
            <a:pPr marL="228600" indent="-228600" algn="just" rtl="1">
              <a:buFont typeface="+mj-lt"/>
              <a:buAutoNum type="arabicParenR"/>
            </a:pPr>
            <a:r>
              <a:rPr lang="ar-EG" b="1" dirty="0"/>
              <a:t>خبرة العمل السابقة </a:t>
            </a:r>
            <a:r>
              <a:rPr lang="ar-EG" dirty="0"/>
              <a:t>للتركيز على الأسواق والصناعات التي من المتوقع أن تكون مهمة. </a:t>
            </a:r>
            <a:endParaRPr lang="en-US" dirty="0"/>
          </a:p>
          <a:p>
            <a:pPr marL="228600" indent="-228600" algn="just" rtl="1">
              <a:buFont typeface="+mj-lt"/>
              <a:buAutoNum type="arabicParenR"/>
            </a:pPr>
            <a:endParaRPr lang="ar-EG" dirty="0"/>
          </a:p>
          <a:p>
            <a:pPr marL="171450" indent="-171450" algn="just" rtl="1">
              <a:buFont typeface="Arial" panose="020B0604020202020204" pitchFamily="34" charset="0"/>
              <a:buChar char="•"/>
            </a:pPr>
            <a:r>
              <a:rPr lang="ar-EG" dirty="0"/>
              <a:t>علاوة على ذلك ، يمكن أن يكون للوضع الأولي للتنظيم تأثير مستمر على مشروع جديد.</a:t>
            </a:r>
            <a:endParaRPr lang="en-US" dirty="0"/>
          </a:p>
          <a:p>
            <a:pPr marL="171450" indent="-171450" algn="just" rtl="1">
              <a:buFont typeface="Arial" panose="020B0604020202020204" pitchFamily="34" charset="0"/>
              <a:buChar char="•"/>
            </a:pPr>
            <a:r>
              <a:rPr lang="ar-EG" dirty="0"/>
              <a:t> على سبيل المثال ، يمكن للمؤسسين الذين يشاركون في البداية في</a:t>
            </a:r>
            <a:r>
              <a:rPr lang="ar-EG" b="1" dirty="0"/>
              <a:t> وساطة المعرفة التنظيمية </a:t>
            </a:r>
            <a:r>
              <a:rPr lang="ar-EG" dirty="0"/>
              <a:t>- نقل المعرفة بشكل فعال من مجال تقني إلى الابتكار في مجال تقني آخر - تعزيز فوائد البحث عن أداء مشروع جديد.</a:t>
            </a:r>
            <a:endParaRPr lang="en-US" dirty="0"/>
          </a:p>
          <a:p>
            <a:pPr algn="just" rtl="1"/>
            <a:endParaRPr lang="ar-EG" dirty="0"/>
          </a:p>
          <a:p>
            <a:pPr marL="171450" indent="-171450" algn="just" rtl="1">
              <a:buFont typeface="Arial" panose="020B0604020202020204" pitchFamily="34" charset="0"/>
              <a:buChar char="•"/>
            </a:pPr>
            <a:r>
              <a:rPr lang="ar-EG" dirty="0"/>
              <a:t>يمكن أن تطبع الذكورة أو الأنوثة في الصناعة التي ينشئ فيها المؤسس مشروعا جديدا على المشروع الجديد. على سبيل المثال ، </a:t>
            </a:r>
            <a:r>
              <a:rPr lang="ar-EG" b="1" dirty="0"/>
              <a:t>يمكن أن تواجه المشاريع الجديدة القائمة على مطالبات الهوية الأنثوية في صناعة يهيمن عليها الذكور مسؤولية التمايز. </a:t>
            </a:r>
            <a:endParaRPr lang="en-US" b="1" dirty="0"/>
          </a:p>
          <a:p>
            <a:pPr algn="just" rtl="1"/>
            <a:endParaRPr lang="ar-EG" dirty="0"/>
          </a:p>
          <a:p>
            <a:pPr marL="171450" indent="-171450" algn="just" rtl="1">
              <a:buFont typeface="Arial" panose="020B0604020202020204" pitchFamily="34" charset="0"/>
              <a:buChar char="•"/>
            </a:pPr>
            <a:r>
              <a:rPr lang="ar-EG" b="1" dirty="0"/>
              <a:t>والمسؤولية عن التمايز </a:t>
            </a:r>
            <a:r>
              <a:rPr lang="ar-EG" dirty="0"/>
              <a:t>هي عيب مشروع جديد يقدم هوية جنسانية مختلفة عن جنس المنافسين والصناعة المحورية.</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36407650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خلاصه</a:t>
            </a:r>
          </a:p>
          <a:p>
            <a:pPr marL="171450" indent="-171450" algn="r" rtl="1">
              <a:buFont typeface="Wingdings" panose="05000000000000000000" pitchFamily="2" charset="2"/>
              <a:buChar char="q"/>
            </a:pPr>
            <a:r>
              <a:rPr lang="ar-EG" dirty="0"/>
              <a:t>نموذج لإدارة مشروع جديد.</a:t>
            </a:r>
          </a:p>
          <a:p>
            <a:pPr marL="171450" indent="-171450" algn="r" rtl="1">
              <a:buFont typeface="Wingdings" panose="05000000000000000000" pitchFamily="2" charset="2"/>
              <a:buChar char="q"/>
            </a:pPr>
            <a:r>
              <a:rPr lang="ar-EG" dirty="0"/>
              <a:t>مرحلة الإنشاء المشترك.</a:t>
            </a:r>
          </a:p>
          <a:p>
            <a:pPr marL="171450" indent="-171450" algn="r" rtl="1">
              <a:buFont typeface="Wingdings" panose="05000000000000000000" pitchFamily="2" charset="2"/>
              <a:buChar char="q"/>
            </a:pPr>
            <a:r>
              <a:rPr lang="ar-EG" dirty="0"/>
              <a:t>مرحلة التنظيم.</a:t>
            </a:r>
          </a:p>
          <a:p>
            <a:pPr marL="171450" indent="-171450" algn="r" rtl="1">
              <a:buFont typeface="Wingdings" panose="05000000000000000000" pitchFamily="2" charset="2"/>
              <a:buChar char="q"/>
            </a:pPr>
            <a:r>
              <a:rPr lang="ar-EG" dirty="0"/>
              <a:t>مرحلة الأداء.</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57260949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rtl="1"/>
            <a:r>
              <a:rPr lang="ar-EG" sz="1200" b="1" i="0" kern="1200" dirty="0">
                <a:solidFill>
                  <a:schemeClr val="tx1"/>
                </a:solidFill>
                <a:effectLst/>
                <a:latin typeface="+mn-lt"/>
                <a:ea typeface="+mn-ea"/>
                <a:cs typeface="+mn-cs"/>
              </a:rPr>
              <a:t>ملخص أهداف التعلم</a:t>
            </a:r>
            <a:endParaRPr lang="en-US" sz="1200" b="1" i="0" kern="1200" dirty="0">
              <a:solidFill>
                <a:schemeClr val="tx1"/>
              </a:solidFill>
              <a:effectLst/>
              <a:latin typeface="+mn-lt"/>
              <a:ea typeface="+mn-ea"/>
              <a:cs typeface="+mn-cs"/>
            </a:endParaRPr>
          </a:p>
          <a:p>
            <a:pPr algn="just" rtl="1"/>
            <a:endParaRPr lang="en-US" sz="1200" b="0" i="0" kern="1200" dirty="0">
              <a:solidFill>
                <a:schemeClr val="tx1"/>
              </a:solidFill>
              <a:effectLst/>
              <a:latin typeface="+mn-lt"/>
              <a:ea typeface="+mn-ea"/>
              <a:cs typeface="+mn-cs"/>
            </a:endParaRPr>
          </a:p>
          <a:p>
            <a:pPr marL="171450" indent="-171450" algn="just" rtl="1">
              <a:buFont typeface="Wingdings" panose="05000000000000000000" pitchFamily="2" charset="2"/>
              <a:buChar char="v"/>
            </a:pPr>
            <a:r>
              <a:rPr lang="ar-EG" dirty="0"/>
              <a:t>يعد إنشاء مشروع جديد - أي ظاهرة بدء منظمة جديدة - في صميم مجال ريادة الأعمال وهو أيضا مفيد بالمعلومات لمجال الإدارة الأوسع. تطورت الأدبيات حول إنشاء مشاريع جديدة بسرعة في العقدين الماضيين.</a:t>
            </a:r>
            <a:endParaRPr lang="en-US" dirty="0"/>
          </a:p>
          <a:p>
            <a:pPr marL="171450" indent="-171450" algn="just" rtl="1">
              <a:buFont typeface="Wingdings" panose="05000000000000000000" pitchFamily="2" charset="2"/>
              <a:buChar char="v"/>
            </a:pPr>
            <a:r>
              <a:rPr lang="ar-EG" dirty="0"/>
              <a:t> ومن ثم ، في هذا الفصل ، وصفنا كيف ينتقل رواد الأعمال عبر مراحل المشاركة في إنشاء الشركات الناشئة وتنظيمها وأدائها. </a:t>
            </a:r>
            <a:endParaRPr lang="en-US" dirty="0"/>
          </a:p>
          <a:p>
            <a:pPr marL="171450" indent="-171450" algn="just" rtl="1">
              <a:buFont typeface="Wingdings" panose="05000000000000000000" pitchFamily="2" charset="2"/>
              <a:buChar char="v"/>
            </a:pPr>
            <a:endParaRPr lang="ar-EG" dirty="0"/>
          </a:p>
          <a:p>
            <a:pPr marL="171450" indent="-171450" algn="just" rtl="1">
              <a:buFont typeface="Wingdings" panose="05000000000000000000" pitchFamily="2" charset="2"/>
              <a:buChar char="v"/>
            </a:pPr>
            <a:r>
              <a:rPr lang="ar-EG" dirty="0"/>
              <a:t>ويقترح النموذج التلخيخي الوارد في الشكل 1 ما يلي:</a:t>
            </a:r>
            <a:endParaRPr lang="en-US" dirty="0"/>
          </a:p>
          <a:p>
            <a:pPr marL="171450" indent="-171450" algn="just" rtl="1">
              <a:buFont typeface="Wingdings" panose="05000000000000000000" pitchFamily="2" charset="2"/>
              <a:buChar char="v"/>
            </a:pPr>
            <a:endParaRPr lang="ar-EG" dirty="0"/>
          </a:p>
          <a:p>
            <a:pPr algn="just" rtl="1"/>
            <a:r>
              <a:rPr lang="ar-EG" dirty="0"/>
              <a:t>• خلال مرحلة الإبداع المشترك ، تشكل الإدراكات والعلاقات الاجتماعية للمؤسسين الرئيسيين أو الفرق المؤسسية كيفية اكتساب أصحاب المصلحة وبناء مجتمعات استفسار لبدء استغلال فرص العمل الجديدة. </a:t>
            </a:r>
          </a:p>
          <a:p>
            <a:pPr algn="just" rtl="1"/>
            <a:br>
              <a:rPr lang="ar-EG" dirty="0"/>
            </a:br>
            <a:r>
              <a:rPr lang="ar-EG" dirty="0"/>
              <a:t>• خلال مرحلة التنظيم ، يقوم المؤسسون الرئيسيون أو الفرق المؤسسة بتطوير عمليات للمشاركة في الأنشطة وتحسين الفعالية التشغيلية. إنهم يصوغون الاستراتيجيات ويطورون نماذج أعمال مشاريعهم.</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50558859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1200" b="1" i="0" kern="1200" dirty="0">
                <a:solidFill>
                  <a:schemeClr val="tx1"/>
                </a:solidFill>
                <a:effectLst/>
                <a:latin typeface="+mn-lt"/>
                <a:ea typeface="+mn-ea"/>
                <a:cs typeface="+mn-cs"/>
              </a:rPr>
              <a:t>ملخص أهداف التعلم</a:t>
            </a:r>
            <a:endParaRPr lang="en-US" sz="1200" b="1" i="0" kern="1200" dirty="0">
              <a:solidFill>
                <a:schemeClr val="tx1"/>
              </a:solidFill>
              <a:effectLst/>
              <a:latin typeface="+mn-lt"/>
              <a:ea typeface="+mn-ea"/>
              <a:cs typeface="+mn-cs"/>
            </a:endParaRPr>
          </a:p>
          <a:p>
            <a:pPr algn="r" rtl="1"/>
            <a:endParaRPr lang="en-US" dirty="0"/>
          </a:p>
          <a:p>
            <a:pPr algn="r" rtl="1"/>
            <a:r>
              <a:rPr lang="ar-EG" dirty="0"/>
              <a:t>• خلال مرحلة الأداء، يقوم المؤسسون الرئيسيون أو الفرق المؤسسية بتنفيذ استراتيجيات مشاريعهم لتوسيع نطاق المشاريع، والتي تشمل تعزيز شرعية المشاريع، وربما استبدال المؤسسين.</a:t>
            </a:r>
            <a:endParaRPr lang="en-US" dirty="0"/>
          </a:p>
          <a:p>
            <a:pPr algn="r" rtl="1"/>
            <a:endParaRPr lang="ar-EG" dirty="0"/>
          </a:p>
          <a:p>
            <a:pPr algn="r" rtl="1"/>
            <a:r>
              <a:rPr lang="ar-EG" dirty="0"/>
              <a:t>• تشكل البيئة الخارجية للمشاريع عمليات المشاركة في الإنشاء والتنظيم والأداء من خلال بصمة المؤسسين الرئيسيين أو الفرق المؤسسة ووضع الحدود ، بما في ذلك خصائص الصناعة والوصول إلى الموارد والأطر المؤسسية.</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4968527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8/2/2025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8/2/2025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8/2/2025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8/2/2025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8/2/2025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8/2/2025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8/2/2025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8/2/2025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8/2/2025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8/2/2025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8/2/2025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50510137"/>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28396112"/>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 id="2147483668" r:id="rId15"/>
    <p:sldLayoutId id="2147483669"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2.xml"/><Relationship Id="rId7" Type="http://schemas.openxmlformats.org/officeDocument/2006/relationships/image" Target="../media/image3.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jpeg"/><Relationship Id="rId5" Type="http://schemas.openxmlformats.org/officeDocument/2006/relationships/audio" Target="../media/audio1.wav"/><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15.xml"/><Relationship Id="rId7" Type="http://schemas.openxmlformats.org/officeDocument/2006/relationships/image" Target="../media/image7.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6.xml"/><Relationship Id="rId5" Type="http://schemas.openxmlformats.org/officeDocument/2006/relationships/image" Target="../media/image10.jpe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8.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9.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8" Type="http://schemas.openxmlformats.org/officeDocument/2006/relationships/image" Target="../media/image15.svg"/><Relationship Id="rId3" Type="http://schemas.microsoft.com/office/2007/relationships/media" Target="../media/media3.mp3"/><Relationship Id="rId7" Type="http://schemas.openxmlformats.org/officeDocument/2006/relationships/image" Target="../media/image14.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13.jpeg"/><Relationship Id="rId5" Type="http://schemas.openxmlformats.org/officeDocument/2006/relationships/slideLayout" Target="../slideLayouts/slideLayout14.xml"/><Relationship Id="rId10" Type="http://schemas.openxmlformats.org/officeDocument/2006/relationships/image" Target="../media/image4.png"/><Relationship Id="rId4" Type="http://schemas.openxmlformats.org/officeDocument/2006/relationships/audio" Target="../media/media3.mp3"/><Relationship Id="rId9"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Mohamed Soliman</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329269" y="590639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09</a:t>
            </a:r>
          </a:p>
        </p:txBody>
      </p:sp>
      <p:sp>
        <p:nvSpPr>
          <p:cNvPr id="46" name="TextBox 45"/>
          <p:cNvSpPr txBox="1"/>
          <p:nvPr/>
        </p:nvSpPr>
        <p:spPr>
          <a:xfrm>
            <a:off x="329269" y="5104240"/>
            <a:ext cx="2836033" cy="707886"/>
          </a:xfrm>
          <a:prstGeom prst="rect">
            <a:avLst/>
          </a:prstGeom>
          <a:noFill/>
        </p:spPr>
        <p:txBody>
          <a:bodyPr wrap="none" rtlCol="0">
            <a:spAutoFit/>
          </a:bodyPr>
          <a:lstStyle/>
          <a:p>
            <a:r>
              <a:rPr lang="en-US" sz="2000" dirty="0">
                <a:latin typeface="Alexandria" charset="0"/>
                <a:cs typeface="Alexandria" charset="0"/>
              </a:rPr>
              <a:t>ENT 624</a:t>
            </a:r>
          </a:p>
          <a:p>
            <a:r>
              <a:rPr lang="en-US" sz="2000" dirty="0">
                <a:latin typeface="Alexandria" charset="0"/>
                <a:cs typeface="Alexandria" charset="0"/>
              </a:rPr>
              <a:t>Entrepreneurial Strategy</a:t>
            </a:r>
          </a:p>
        </p:txBody>
      </p:sp>
      <p:sp>
        <p:nvSpPr>
          <p:cNvPr id="14" name="Oval 13"/>
          <p:cNvSpPr/>
          <p:nvPr/>
        </p:nvSpPr>
        <p:spPr>
          <a:xfrm>
            <a:off x="6200343" y="-320675"/>
            <a:ext cx="7410450" cy="7410450"/>
          </a:xfrm>
          <a:prstGeom prst="ellipse">
            <a:avLst/>
          </a:prstGeom>
          <a:blipFill>
            <a:blip r:embed="rId6"/>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 name="energetic-hype-drums-claps-ident-swoop-short-2-00-04">
            <a:hlinkClick r:id="" action="ppaction://media"/>
            <a:extLst>
              <a:ext uri="{FF2B5EF4-FFF2-40B4-BE49-F238E27FC236}">
                <a16:creationId xmlns:a16="http://schemas.microsoft.com/office/drawing/2014/main" id="{C98C93E3-29AE-D075-1753-E290DB63899B}"/>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791200" y="31242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250">
        <p14:flash/>
        <p:sndAc>
          <p:stSnd>
            <p:snd r:embed="rId5" name="whoosh.wav"/>
          </p:stSnd>
        </p:sndAc>
      </p:transition>
    </mc:Choice>
    <mc:Fallback>
      <p:transition>
        <p:fade/>
        <p:sndAc>
          <p:stSnd>
            <p:snd r:embed="rId5" name="whoosh.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par>
                                <p:cTn id="10" presetID="1" presetClass="mediacall" presetSubtype="0" fill="hold" nodeType="withEffect">
                                  <p:stCondLst>
                                    <p:cond delay="0"/>
                                  </p:stCondLst>
                                  <p:childTnLst>
                                    <p:cmd type="call" cmd="playFrom(0.0)">
                                      <p:cBhvr>
                                        <p:cTn id="11" dur="4937" fill="hold"/>
                                        <p:tgtEl>
                                          <p:spTgt spid="2"/>
                                        </p:tgtEl>
                                      </p:cBhvr>
                                    </p:cmd>
                                  </p:childTnLst>
                                </p:cTn>
                              </p:par>
                              <p:par>
                                <p:cTn id="12" presetID="21" presetClass="entr" presetSubtype="1" fill="hold" grpId="0" nodeType="withEffect">
                                  <p:stCondLst>
                                    <p:cond delay="0"/>
                                  </p:stCondLst>
                                  <p:childTnLst>
                                    <p:set>
                                      <p:cBhvr>
                                        <p:cTn id="13" dur="1" fill="hold">
                                          <p:stCondLst>
                                            <p:cond delay="0"/>
                                          </p:stCondLst>
                                        </p:cTn>
                                        <p:tgtEl>
                                          <p:spTgt spid="34"/>
                                        </p:tgtEl>
                                        <p:attrNameLst>
                                          <p:attrName>style.visibility</p:attrName>
                                        </p:attrNameLst>
                                      </p:cBhvr>
                                      <p:to>
                                        <p:strVal val="visible"/>
                                      </p:to>
                                    </p:set>
                                    <p:animEffect transition="in" filter="wheel(1)">
                                      <p:cBhvr>
                                        <p:cTn id="14" dur="2000"/>
                                        <p:tgtEl>
                                          <p:spTgt spid="34"/>
                                        </p:tgtEl>
                                      </p:cBhvr>
                                    </p:animEffect>
                                  </p:childTnLst>
                                </p:cTn>
                              </p:par>
                            </p:childTnLst>
                          </p:cTn>
                        </p:par>
                        <p:par>
                          <p:cTn id="15" fill="hold">
                            <p:stCondLst>
                              <p:cond delay="4937"/>
                            </p:stCondLst>
                            <p:childTnLst>
                              <p:par>
                                <p:cTn id="16" presetID="6" presetClass="entr" presetSubtype="16"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circle(in)">
                                      <p:cBhvr>
                                        <p:cTn id="18" dur="2000"/>
                                        <p:tgtEl>
                                          <p:spTgt spid="30"/>
                                        </p:tgtEl>
                                      </p:cBhvr>
                                    </p:animEffect>
                                  </p:childTnLst>
                                </p:cTn>
                              </p:par>
                              <p:par>
                                <p:cTn id="19" presetID="21" presetClass="entr" presetSubtype="1" fill="hold" grpId="0" nodeType="withEffect">
                                  <p:stCondLst>
                                    <p:cond delay="0"/>
                                  </p:stCondLst>
                                  <p:childTnLst>
                                    <p:set>
                                      <p:cBhvr>
                                        <p:cTn id="20" dur="1" fill="hold">
                                          <p:stCondLst>
                                            <p:cond delay="0"/>
                                          </p:stCondLst>
                                        </p:cTn>
                                        <p:tgtEl>
                                          <p:spTgt spid="46"/>
                                        </p:tgtEl>
                                        <p:attrNameLst>
                                          <p:attrName>style.visibility</p:attrName>
                                        </p:attrNameLst>
                                      </p:cBhvr>
                                      <p:to>
                                        <p:strVal val="visible"/>
                                      </p:to>
                                    </p:set>
                                    <p:animEffect transition="in" filter="wheel(1)">
                                      <p:cBhvr>
                                        <p:cTn id="21" dur="20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22" repeatCount="2000" fill="hold" display="0">
                  <p:stCondLst>
                    <p:cond delay="indefinite"/>
                  </p:stCondLst>
                  <p:endCondLst>
                    <p:cond evt="onStopAudio" delay="0">
                      <p:tgtEl>
                        <p:sldTgt/>
                      </p:tgtEl>
                    </p:cond>
                  </p:endCondLst>
                </p:cTn>
                <p:tgtEl>
                  <p:spTgt spid="2"/>
                </p:tgtEl>
              </p:cMediaNode>
            </p:audio>
          </p:childTnLst>
        </p:cTn>
      </p:par>
    </p:tnLst>
    <p:bldLst>
      <p:bldP spid="30" grpId="0"/>
      <p:bldP spid="34" grpId="0" animBg="1"/>
      <p:bldP spid="4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6" cstate="print">
            <a:extLst>
              <a:ext uri="{28A0092B-C50C-407E-A947-70E740481C1C}">
                <a14:useLocalDpi xmlns:a14="http://schemas.microsoft.com/office/drawing/2010/main" val="0"/>
              </a:ext>
            </a:extLst>
          </a:blip>
          <a:srcRect l="4175" r="4175"/>
          <a:stretch>
            <a:fillRect/>
          </a:stretch>
        </p:blipFill>
        <p:spPr>
          <a:xfrm>
            <a:off x="0" y="-43542"/>
            <a:ext cx="7620000" cy="4846094"/>
          </a:xfrm>
        </p:spPr>
      </p:pic>
      <p:sp>
        <p:nvSpPr>
          <p:cNvPr id="9" name="TextBox 8"/>
          <p:cNvSpPr txBox="1"/>
          <p:nvPr/>
        </p:nvSpPr>
        <p:spPr>
          <a:xfrm>
            <a:off x="4268618" y="3106206"/>
            <a:ext cx="8034668" cy="707886"/>
          </a:xfrm>
          <a:prstGeom prst="rect">
            <a:avLst/>
          </a:prstGeom>
          <a:noFill/>
        </p:spPr>
        <p:txBody>
          <a:bodyPr wrap="square" rtlCol="0">
            <a:spAutoFit/>
          </a:bodyPr>
          <a:lstStyle/>
          <a:p>
            <a:pPr algn="ctr"/>
            <a:r>
              <a:rPr lang="en-US" sz="4000" b="1" dirty="0">
                <a:solidFill>
                  <a:srgbClr val="00B0F0"/>
                </a:solidFill>
                <a:latin typeface="Alexandria" charset="0"/>
                <a:cs typeface="Alexandria" charset="0"/>
              </a:rPr>
              <a:t>Managing New Venture</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09</a:t>
            </a:r>
          </a:p>
        </p:txBody>
      </p:sp>
      <p:sp>
        <p:nvSpPr>
          <p:cNvPr id="11" name="TextBox 10"/>
          <p:cNvSpPr txBox="1"/>
          <p:nvPr/>
        </p:nvSpPr>
        <p:spPr>
          <a:xfrm>
            <a:off x="6370224" y="4802552"/>
            <a:ext cx="2938368" cy="1015663"/>
          </a:xfrm>
          <a:prstGeom prst="rect">
            <a:avLst/>
          </a:prstGeom>
          <a:noFill/>
        </p:spPr>
        <p:txBody>
          <a:bodyPr wrap="square" rtlCol="0">
            <a:spAutoFit/>
          </a:bodyPr>
          <a:lstStyle/>
          <a:p>
            <a:r>
              <a:rPr lang="en-US" sz="2000" dirty="0">
                <a:latin typeface="Alexandria" charset="0"/>
                <a:cs typeface="Alexandria" charset="0"/>
              </a:rPr>
              <a:t>ENT 624</a:t>
            </a:r>
          </a:p>
          <a:p>
            <a:r>
              <a:rPr lang="en-US" sz="2000" dirty="0">
                <a:latin typeface="Alexandria" charset="0"/>
                <a:cs typeface="Alexandria" charset="0"/>
              </a:rPr>
              <a:t>Entrepreneurial Strategy</a:t>
            </a:r>
          </a:p>
          <a:p>
            <a:endParaRPr lang="en-US" sz="2000" dirty="0">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 Soliman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Intro - Copy_updated">
            <a:hlinkClick r:id="" action="ppaction://media"/>
            <a:extLst>
              <a:ext uri="{FF2B5EF4-FFF2-40B4-BE49-F238E27FC236}">
                <a16:creationId xmlns:a16="http://schemas.microsoft.com/office/drawing/2014/main" id="{388A617B-CA15-0E66-747A-46A55B358CD5}"/>
              </a:ext>
            </a:extLst>
          </p:cNvPr>
          <p:cNvPicPr>
            <a:picLocks noChangeAspect="1"/>
          </p:cNvPicPr>
          <p:nvPr>
            <a:videoFile r:link="rId2"/>
            <p:extLst>
              <p:ext uri="{DAA4B4D4-6D71-4841-9C94-3DE7FCFB9230}">
                <p14:media xmlns:p14="http://schemas.microsoft.com/office/powerpoint/2010/main" r:embed="rId1"/>
              </p:ext>
            </p:extLst>
          </p:nvPr>
        </p:nvPicPr>
        <p:blipFill>
          <a:blip r:embed="rId8"/>
          <a:stretch>
            <a:fillRect/>
          </a:stretch>
        </p:blipFill>
        <p:spPr>
          <a:xfrm>
            <a:off x="12019880" y="6709508"/>
            <a:ext cx="397897" cy="223817"/>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childTnLst>
            <p:video>
              <p:cMediaNode vol="100000">
                <p:cTn id="2" fill="hold" display="0">
                  <p:stCondLst>
                    <p:cond delay="indefinite"/>
                  </p:stCondLst>
                </p:cTn>
                <p:tgtEl>
                  <p:spTgt spid="3"/>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304580"/>
            <a:ext cx="4889640" cy="173274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207645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a:xfrm>
            <a:off x="1180166" y="815693"/>
            <a:ext cx="9865828" cy="3237367"/>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7330" y="617697"/>
            <a:ext cx="5301173" cy="954107"/>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Entrepreneur Quotes to Inspire Your Own Success</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
        <p:nvSpPr>
          <p:cNvPr id="8" name="TextBox 7">
            <a:extLst>
              <a:ext uri="{FF2B5EF4-FFF2-40B4-BE49-F238E27FC236}">
                <a16:creationId xmlns:a16="http://schemas.microsoft.com/office/drawing/2014/main" id="{6F8F33E1-CB98-29AF-7660-2025E012D378}"/>
              </a:ext>
            </a:extLst>
          </p:cNvPr>
          <p:cNvSpPr txBox="1"/>
          <p:nvPr/>
        </p:nvSpPr>
        <p:spPr>
          <a:xfrm>
            <a:off x="5788478" y="3978163"/>
            <a:ext cx="6474279" cy="2923877"/>
          </a:xfrm>
          <a:prstGeom prst="rect">
            <a:avLst/>
          </a:prstGeom>
          <a:noFill/>
        </p:spPr>
        <p:txBody>
          <a:bodyPr wrap="square">
            <a:spAutoFit/>
          </a:bodyPr>
          <a:lstStyle/>
          <a:p>
            <a:pPr algn="just">
              <a:spcAft>
                <a:spcPts val="1200"/>
              </a:spcAft>
            </a:pPr>
            <a:r>
              <a:rPr lang="en-US" sz="1400" b="1" dirty="0">
                <a:latin typeface="Times New Roman" panose="02020603050405020304" pitchFamily="18" charset="0"/>
                <a:cs typeface="Times New Roman" panose="02020603050405020304" pitchFamily="18" charset="0"/>
              </a:rPr>
              <a:t>26. “Leadership is not about titles, positions, or flowcharts. It is about one life influencing another.” – </a:t>
            </a:r>
            <a:r>
              <a:rPr lang="en-US" sz="1400" b="1" dirty="0">
                <a:solidFill>
                  <a:srgbClr val="00B0F0"/>
                </a:solidFill>
                <a:latin typeface="Times New Roman" panose="02020603050405020304" pitchFamily="18" charset="0"/>
                <a:cs typeface="Times New Roman" panose="02020603050405020304" pitchFamily="18" charset="0"/>
              </a:rPr>
              <a:t>John C. Maxwell, American Author and Speaker</a:t>
            </a:r>
          </a:p>
          <a:p>
            <a:pPr algn="just">
              <a:spcAft>
                <a:spcPts val="1200"/>
              </a:spcAft>
            </a:pPr>
            <a:r>
              <a:rPr lang="en-US" sz="1400" b="1" dirty="0">
                <a:latin typeface="Times New Roman" panose="02020603050405020304" pitchFamily="18" charset="0"/>
                <a:cs typeface="Times New Roman" panose="02020603050405020304" pitchFamily="18" charset="0"/>
              </a:rPr>
              <a:t>27. “The challenge of leadership is to be strong, but not rude; be kind, but not weak; be bold, but not bully; be thoughtful, but not lazy; be humble, but not timid; be proud, but not arrogant.” – </a:t>
            </a:r>
            <a:r>
              <a:rPr lang="en-US" sz="1400" b="1" dirty="0">
                <a:solidFill>
                  <a:srgbClr val="00B0F0"/>
                </a:solidFill>
                <a:latin typeface="Times New Roman" panose="02020603050405020304" pitchFamily="18" charset="0"/>
                <a:cs typeface="Times New Roman" panose="02020603050405020304" pitchFamily="18" charset="0"/>
              </a:rPr>
              <a:t>Jim Rohn, Motivational Speaker and Author</a:t>
            </a:r>
          </a:p>
          <a:p>
            <a:pPr algn="just">
              <a:spcAft>
                <a:spcPts val="1200"/>
              </a:spcAft>
            </a:pPr>
            <a:r>
              <a:rPr lang="en-US" sz="1400" b="1" dirty="0">
                <a:latin typeface="Times New Roman" panose="02020603050405020304" pitchFamily="18" charset="0"/>
                <a:cs typeface="Times New Roman" panose="02020603050405020304" pitchFamily="18" charset="0"/>
              </a:rPr>
              <a:t>28. “A leader takes people where they want to go. A great leader takes people where they don’t necessarily want to go, but ought to be.” – </a:t>
            </a:r>
            <a:r>
              <a:rPr lang="en-US" sz="1400" b="1" dirty="0">
                <a:solidFill>
                  <a:srgbClr val="00B0F0"/>
                </a:solidFill>
                <a:latin typeface="Times New Roman" panose="02020603050405020304" pitchFamily="18" charset="0"/>
                <a:cs typeface="Times New Roman" panose="02020603050405020304" pitchFamily="18" charset="0"/>
              </a:rPr>
              <a:t>Rosalynn Carter, American Writer and Activist</a:t>
            </a:r>
          </a:p>
          <a:p>
            <a:pPr algn="just">
              <a:spcAft>
                <a:spcPts val="1200"/>
              </a:spcAft>
            </a:pPr>
            <a:r>
              <a:rPr lang="en-US" sz="1400" b="1" dirty="0">
                <a:latin typeface="Times New Roman" panose="02020603050405020304" pitchFamily="18" charset="0"/>
                <a:cs typeface="Times New Roman" panose="02020603050405020304" pitchFamily="18" charset="0"/>
              </a:rPr>
              <a:t>29. “Leadership is more than just being in charge. It’s about taking charge and taking care of those in your charge.” – </a:t>
            </a:r>
            <a:r>
              <a:rPr lang="en-US" sz="1400" b="1" dirty="0">
                <a:solidFill>
                  <a:srgbClr val="00B0F0"/>
                </a:solidFill>
                <a:latin typeface="Times New Roman" panose="02020603050405020304" pitchFamily="18" charset="0"/>
                <a:cs typeface="Times New Roman" panose="02020603050405020304" pitchFamily="18" charset="0"/>
              </a:rPr>
              <a:t>Simon Sinek, American Author and Inspirational Speaker</a:t>
            </a:r>
            <a:endParaRPr lang="en-US" sz="1400" b="1" dirty="0">
              <a:latin typeface="Times New Roman" panose="02020603050405020304" pitchFamily="18" charset="0"/>
              <a:cs typeface="Times New Roman" panose="02020603050405020304" pitchFamily="18" charset="0"/>
            </a:endParaRPr>
          </a:p>
        </p:txBody>
      </p:sp>
      <p:pic>
        <p:nvPicPr>
          <p:cNvPr id="2" name="Picture 2" descr="Warren Bennis quote">
            <a:extLst>
              <a:ext uri="{FF2B5EF4-FFF2-40B4-BE49-F238E27FC236}">
                <a16:creationId xmlns:a16="http://schemas.microsoft.com/office/drawing/2014/main" id="{BFDD7353-79D3-8395-9F14-BB53FA7DA9D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27760" y="3399328"/>
            <a:ext cx="4750526" cy="327045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783331" y="4116427"/>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pPr lvl="0">
              <a:defRPr/>
            </a:pPr>
            <a:r>
              <a:rPr lang="en-US" sz="2800" b="1" dirty="0">
                <a:solidFill>
                  <a:srgbClr val="00B0F0"/>
                </a:solidFill>
                <a:latin typeface="Tajawal Medium" panose="00000600000000000000" pitchFamily="2" charset="-78"/>
                <a:cs typeface="Tajawal Medium" panose="00000600000000000000" pitchFamily="2" charset="-78"/>
              </a:rPr>
              <a:t>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241965" y="2531592"/>
            <a:ext cx="8950036" cy="3416320"/>
          </a:xfrm>
          <a:prstGeom prst="rect">
            <a:avLst/>
          </a:prstGeom>
          <a:noFill/>
        </p:spPr>
        <p:txBody>
          <a:bodyPr wrap="square" rtlCol="0">
            <a:spAutoFit/>
          </a:bodyPr>
          <a:lstStyle/>
          <a:p>
            <a:pPr marL="285750" indent="-285750" algn="just">
              <a:buFont typeface="Arial" panose="020B0604020202020204" pitchFamily="34" charset="0"/>
              <a:buChar char="•"/>
            </a:pPr>
            <a:r>
              <a:rPr lang="en-US" b="1" dirty="0">
                <a:solidFill>
                  <a:srgbClr val="0A1F61"/>
                </a:solidFill>
                <a:cs typeface="Tajawal ExtraBold" panose="00000800000000000000" pitchFamily="2" charset="-78"/>
              </a:rPr>
              <a:t>Define the model of new venture creation as the core of the field of entrepreneurship and the broader field of management.</a:t>
            </a:r>
          </a:p>
          <a:p>
            <a:pPr algn="just"/>
            <a:endParaRPr lang="en-US" b="1" dirty="0">
              <a:solidFill>
                <a:srgbClr val="0A1F61"/>
              </a:solidFill>
              <a:cs typeface="Tajawal ExtraBold" panose="00000800000000000000" pitchFamily="2" charset="-78"/>
            </a:endParaRPr>
          </a:p>
          <a:p>
            <a:pPr marL="285750" indent="-285750" algn="just">
              <a:buFont typeface="Arial" panose="020B0604020202020204" pitchFamily="34" charset="0"/>
              <a:buChar char="•"/>
            </a:pPr>
            <a:r>
              <a:rPr lang="en-US" b="1" dirty="0">
                <a:solidFill>
                  <a:srgbClr val="0A1F61"/>
                </a:solidFill>
                <a:cs typeface="Tajawal ExtraBold" panose="00000800000000000000" pitchFamily="2" charset="-78"/>
              </a:rPr>
              <a:t>Identify the co-creating stage,  in which how to start exploiting new business opportunities. </a:t>
            </a:r>
          </a:p>
          <a:p>
            <a:pPr algn="just"/>
            <a:endParaRPr lang="en-US" b="1" dirty="0">
              <a:solidFill>
                <a:srgbClr val="0A1F61"/>
              </a:solidFill>
              <a:cs typeface="Tajawal ExtraBold" panose="00000800000000000000" pitchFamily="2" charset="-78"/>
            </a:endParaRPr>
          </a:p>
          <a:p>
            <a:pPr marL="285750" indent="-285750" algn="just">
              <a:buFont typeface="Arial" panose="020B0604020202020204" pitchFamily="34" charset="0"/>
              <a:buChar char="•"/>
            </a:pPr>
            <a:r>
              <a:rPr lang="en-US" b="1" dirty="0">
                <a:solidFill>
                  <a:srgbClr val="0A1F61"/>
                </a:solidFill>
                <a:cs typeface="Tajawal ExtraBold" panose="00000800000000000000" pitchFamily="2" charset="-78"/>
              </a:rPr>
              <a:t>Explain the organizing stage, where entrepreneurs develop processes for engaging in activities, craft strategies  and improving operational effectiveness.</a:t>
            </a:r>
          </a:p>
          <a:p>
            <a:pPr algn="just"/>
            <a:r>
              <a:rPr lang="en-US" b="1" dirty="0">
                <a:solidFill>
                  <a:srgbClr val="0A1F61"/>
                </a:solidFill>
                <a:cs typeface="Tajawal ExtraBold" panose="00000800000000000000" pitchFamily="2" charset="-78"/>
              </a:rPr>
              <a:t> </a:t>
            </a:r>
          </a:p>
          <a:p>
            <a:pPr marL="285750" indent="-285750" algn="just">
              <a:buFont typeface="Arial" panose="020B0604020202020204" pitchFamily="34" charset="0"/>
              <a:buChar char="•"/>
            </a:pPr>
            <a:r>
              <a:rPr lang="en-US" b="1" dirty="0">
                <a:solidFill>
                  <a:srgbClr val="0A1F61"/>
                </a:solidFill>
                <a:cs typeface="Tajawal ExtraBold" panose="00000800000000000000" pitchFamily="2" charset="-78"/>
              </a:rPr>
              <a:t>Discuss the performing stage, where entrepreneurs attempt to establish processes and systems that can facilitate legitimacy, organizational emergence, and founder exit. </a:t>
            </a:r>
          </a:p>
          <a:p>
            <a:pPr marL="285750" indent="-285750" algn="just">
              <a:buFont typeface="Arial" panose="020B0604020202020204" pitchFamily="34" charset="0"/>
              <a:buChar char="•"/>
            </a:pP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 name="Rectangle 2">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747584"/>
            <a:ext cx="4128422" cy="575824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0" y="887564"/>
            <a:ext cx="12044219" cy="537877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0" y="974029"/>
            <a:ext cx="12044219" cy="5232202"/>
          </a:xfrm>
          <a:prstGeom prst="rect">
            <a:avLst/>
          </a:prstGeom>
          <a:noFill/>
        </p:spPr>
        <p:txBody>
          <a:bodyPr wrap="square" rtlCol="0">
            <a:spAutoFit/>
          </a:bodyPr>
          <a:lstStyle/>
          <a:p>
            <a:pPr algn="ctr"/>
            <a:r>
              <a:rPr lang="en-US" sz="2000" b="1" dirty="0">
                <a:solidFill>
                  <a:srgbClr val="2D3956"/>
                </a:solidFill>
                <a:latin typeface="Tajawal ExtraBold" panose="00000800000000000000" pitchFamily="2" charset="-78"/>
                <a:cs typeface="Tajawal ExtraBold" panose="00000800000000000000" pitchFamily="2" charset="-78"/>
              </a:rPr>
              <a:t> </a:t>
            </a:r>
            <a:r>
              <a:rPr lang="en-US" sz="2800" b="1" dirty="0">
                <a:solidFill>
                  <a:srgbClr val="2D3956"/>
                </a:solidFill>
                <a:latin typeface="Tajawal ExtraBold" panose="00000800000000000000" pitchFamily="2" charset="-78"/>
                <a:cs typeface="Tajawal ExtraBold" panose="00000800000000000000" pitchFamily="2" charset="-78"/>
              </a:rPr>
              <a:t>Managing new ventures</a:t>
            </a:r>
          </a:p>
          <a:p>
            <a:pPr marL="285750" indent="-285750" algn="just">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The </a:t>
            </a:r>
            <a:r>
              <a:rPr lang="en-US" b="1" u="sng" dirty="0">
                <a:solidFill>
                  <a:srgbClr val="FF0000"/>
                </a:solidFill>
                <a:latin typeface="Tajawal ExtraBold" panose="00000800000000000000" pitchFamily="2" charset="-78"/>
                <a:cs typeface="Tajawal ExtraBold" panose="00000800000000000000" pitchFamily="2" charset="-78"/>
              </a:rPr>
              <a:t>creation of new ventures</a:t>
            </a:r>
            <a:r>
              <a:rPr lang="en-US" b="1" dirty="0">
                <a:solidFill>
                  <a:srgbClr val="FF0000"/>
                </a:solidFill>
                <a:latin typeface="Tajawal ExtraBold" panose="00000800000000000000" pitchFamily="2" charset="-78"/>
                <a:cs typeface="Tajawal ExtraBold" panose="00000800000000000000" pitchFamily="2" charset="-78"/>
              </a:rPr>
              <a:t> </a:t>
            </a:r>
            <a:r>
              <a:rPr lang="en-US" dirty="0">
                <a:solidFill>
                  <a:srgbClr val="FF0000"/>
                </a:solidFill>
                <a:latin typeface="Tajawal ExtraBold" panose="00000800000000000000" pitchFamily="2" charset="-78"/>
                <a:cs typeface="Tajawal ExtraBold" panose="00000800000000000000" pitchFamily="2" charset="-78"/>
              </a:rPr>
              <a:t>and </a:t>
            </a:r>
            <a:r>
              <a:rPr lang="en-US" b="1" u="sng" dirty="0">
                <a:solidFill>
                  <a:srgbClr val="FF0000"/>
                </a:solidFill>
                <a:latin typeface="Tajawal ExtraBold" panose="00000800000000000000" pitchFamily="2" charset="-78"/>
                <a:cs typeface="Tajawal ExtraBold" panose="00000800000000000000" pitchFamily="2" charset="-78"/>
              </a:rPr>
              <a:t>growing them into well-established organizations </a:t>
            </a:r>
            <a:r>
              <a:rPr lang="en-US" dirty="0">
                <a:solidFill>
                  <a:srgbClr val="FF0000"/>
                </a:solidFill>
                <a:latin typeface="Tajawal ExtraBold" panose="00000800000000000000" pitchFamily="2" charset="-78"/>
                <a:cs typeface="Tajawal ExtraBold" panose="00000800000000000000" pitchFamily="2" charset="-78"/>
              </a:rPr>
              <a:t>is </a:t>
            </a:r>
            <a:r>
              <a:rPr lang="en-US" b="1" dirty="0">
                <a:solidFill>
                  <a:srgbClr val="FF0000"/>
                </a:solidFill>
                <a:latin typeface="Tajawal ExtraBold" panose="00000800000000000000" pitchFamily="2" charset="-78"/>
                <a:cs typeface="Tajawal ExtraBold" panose="00000800000000000000" pitchFamily="2" charset="-78"/>
              </a:rPr>
              <a:t>the key purpose of managing new ventures</a:t>
            </a:r>
            <a:r>
              <a:rPr lang="en-US" dirty="0">
                <a:solidFill>
                  <a:srgbClr val="2D3956"/>
                </a:solidFill>
                <a:latin typeface="Tajawal ExtraBold" panose="00000800000000000000" pitchFamily="2" charset="-78"/>
                <a:cs typeface="Tajawal ExtraBold" panose="00000800000000000000" pitchFamily="2" charset="-78"/>
              </a:rPr>
              <a:t>. </a:t>
            </a:r>
          </a:p>
          <a:p>
            <a:pPr marL="285750" indent="-285750" algn="just">
              <a:buFont typeface="Arial" panose="020B0604020202020204" pitchFamily="34" charset="0"/>
              <a:buChar char="•"/>
            </a:pPr>
            <a:r>
              <a:rPr lang="en-US" dirty="0">
                <a:solidFill>
                  <a:srgbClr val="2D3956"/>
                </a:solidFill>
                <a:latin typeface="Tajawal ExtraBold" panose="00000800000000000000" pitchFamily="2" charset="-78"/>
                <a:cs typeface="Tajawal ExtraBold" panose="00000800000000000000" pitchFamily="2" charset="-78"/>
              </a:rPr>
              <a:t>This chapter explains the </a:t>
            </a:r>
            <a:r>
              <a:rPr lang="en-US" b="1" u="sng" dirty="0">
                <a:solidFill>
                  <a:srgbClr val="2D3956"/>
                </a:solidFill>
                <a:latin typeface="Tajawal ExtraBold" panose="00000800000000000000" pitchFamily="2" charset="-78"/>
                <a:cs typeface="Tajawal ExtraBold" panose="00000800000000000000" pitchFamily="2" charset="-78"/>
              </a:rPr>
              <a:t>10 most essential subtopics for managing new ventures</a:t>
            </a:r>
            <a:r>
              <a:rPr lang="en-US" dirty="0">
                <a:solidFill>
                  <a:srgbClr val="2D3956"/>
                </a:solidFill>
                <a:latin typeface="Tajawal ExtraBold" panose="00000800000000000000" pitchFamily="2" charset="-78"/>
                <a:cs typeface="Tajawal ExtraBold" panose="00000800000000000000" pitchFamily="2" charset="-78"/>
              </a:rPr>
              <a:t>:</a:t>
            </a:r>
          </a:p>
          <a:p>
            <a:pPr algn="just"/>
            <a:r>
              <a:rPr lang="en-US" b="1" dirty="0">
                <a:solidFill>
                  <a:srgbClr val="7030A0"/>
                </a:solidFill>
                <a:latin typeface="Tajawal ExtraBold" panose="00000800000000000000" pitchFamily="2" charset="-78"/>
                <a:cs typeface="Tajawal ExtraBold" panose="00000800000000000000" pitchFamily="2" charset="-78"/>
              </a:rPr>
              <a:t>(1) lead founder, </a:t>
            </a:r>
          </a:p>
          <a:p>
            <a:pPr algn="just"/>
            <a:r>
              <a:rPr lang="en-US" b="1" dirty="0">
                <a:solidFill>
                  <a:srgbClr val="7030A0"/>
                </a:solidFill>
                <a:latin typeface="Tajawal ExtraBold" panose="00000800000000000000" pitchFamily="2" charset="-78"/>
                <a:cs typeface="Tajawal ExtraBold" panose="00000800000000000000" pitchFamily="2" charset="-78"/>
              </a:rPr>
              <a:t>(2) founding team, </a:t>
            </a:r>
          </a:p>
          <a:p>
            <a:pPr algn="just"/>
            <a:r>
              <a:rPr lang="en-US" b="1" dirty="0">
                <a:solidFill>
                  <a:srgbClr val="7030A0"/>
                </a:solidFill>
                <a:latin typeface="Tajawal ExtraBold" panose="00000800000000000000" pitchFamily="2" charset="-78"/>
                <a:cs typeface="Tajawal ExtraBold" panose="00000800000000000000" pitchFamily="2" charset="-78"/>
              </a:rPr>
              <a:t>(3) social relationships, </a:t>
            </a:r>
          </a:p>
          <a:p>
            <a:pPr algn="just"/>
            <a:r>
              <a:rPr lang="en-US" b="1" dirty="0">
                <a:solidFill>
                  <a:srgbClr val="7030A0"/>
                </a:solidFill>
                <a:latin typeface="Tajawal ExtraBold" panose="00000800000000000000" pitchFamily="2" charset="-78"/>
                <a:cs typeface="Tajawal ExtraBold" panose="00000800000000000000" pitchFamily="2" charset="-78"/>
              </a:rPr>
              <a:t>(4) cognitions,</a:t>
            </a:r>
          </a:p>
          <a:p>
            <a:pPr algn="just"/>
            <a:r>
              <a:rPr lang="en-US" b="1" dirty="0">
                <a:solidFill>
                  <a:schemeClr val="accent6"/>
                </a:solidFill>
                <a:latin typeface="Tajawal ExtraBold" panose="00000800000000000000" pitchFamily="2" charset="-78"/>
                <a:cs typeface="Tajawal ExtraBold" panose="00000800000000000000" pitchFamily="2" charset="-78"/>
              </a:rPr>
              <a:t>(5) emergent organizing, </a:t>
            </a:r>
          </a:p>
          <a:p>
            <a:pPr algn="just"/>
            <a:r>
              <a:rPr lang="en-US" b="1" dirty="0">
                <a:solidFill>
                  <a:schemeClr val="accent6"/>
                </a:solidFill>
                <a:latin typeface="Tajawal ExtraBold" panose="00000800000000000000" pitchFamily="2" charset="-78"/>
                <a:cs typeface="Tajawal ExtraBold" panose="00000800000000000000" pitchFamily="2" charset="-78"/>
              </a:rPr>
              <a:t>(6) new venture strategy, </a:t>
            </a:r>
          </a:p>
          <a:p>
            <a:pPr algn="just"/>
            <a:r>
              <a:rPr lang="en-US" b="1" dirty="0">
                <a:solidFill>
                  <a:srgbClr val="00B0F0"/>
                </a:solidFill>
                <a:latin typeface="Tajawal ExtraBold" panose="00000800000000000000" pitchFamily="2" charset="-78"/>
                <a:cs typeface="Tajawal ExtraBold" panose="00000800000000000000" pitchFamily="2" charset="-78"/>
              </a:rPr>
              <a:t>(7) organizational emergence,</a:t>
            </a:r>
          </a:p>
          <a:p>
            <a:pPr algn="just"/>
            <a:r>
              <a:rPr lang="en-US" b="1" dirty="0">
                <a:solidFill>
                  <a:srgbClr val="00B0F0"/>
                </a:solidFill>
                <a:latin typeface="Tajawal ExtraBold" panose="00000800000000000000" pitchFamily="2" charset="-78"/>
                <a:cs typeface="Tajawal ExtraBold" panose="00000800000000000000" pitchFamily="2" charset="-78"/>
              </a:rPr>
              <a:t>(8) new venture legitimacy, </a:t>
            </a:r>
          </a:p>
          <a:p>
            <a:pPr algn="just"/>
            <a:r>
              <a:rPr lang="en-US" b="1" dirty="0">
                <a:solidFill>
                  <a:srgbClr val="00B0F0"/>
                </a:solidFill>
                <a:latin typeface="Tajawal ExtraBold" panose="00000800000000000000" pitchFamily="2" charset="-78"/>
                <a:cs typeface="Tajawal ExtraBold" panose="00000800000000000000" pitchFamily="2" charset="-78"/>
              </a:rPr>
              <a:t>(9) founder exit, and </a:t>
            </a:r>
          </a:p>
          <a:p>
            <a:pPr algn="just"/>
            <a:r>
              <a:rPr lang="en-US" b="1" dirty="0">
                <a:solidFill>
                  <a:srgbClr val="00B0F0"/>
                </a:solidFill>
                <a:latin typeface="Tajawal ExtraBold" panose="00000800000000000000" pitchFamily="2" charset="-78"/>
                <a:cs typeface="Tajawal ExtraBold" panose="00000800000000000000" pitchFamily="2" charset="-78"/>
              </a:rPr>
              <a:t>(10) entrepreneurial environment. </a:t>
            </a:r>
          </a:p>
          <a:p>
            <a:pPr marL="285750" indent="-285750" algn="just">
              <a:buFont typeface="Arial" panose="020B0604020202020204" pitchFamily="34" charset="0"/>
              <a:buChar char="•"/>
            </a:pPr>
            <a:r>
              <a:rPr lang="en-US" dirty="0">
                <a:solidFill>
                  <a:srgbClr val="2D3956"/>
                </a:solidFill>
                <a:latin typeface="Tajawal ExtraBold" panose="00000800000000000000" pitchFamily="2" charset="-78"/>
                <a:cs typeface="Tajawal ExtraBold" panose="00000800000000000000" pitchFamily="2" charset="-78"/>
              </a:rPr>
              <a:t>This chapter ties these “managing” subtopics into the </a:t>
            </a:r>
            <a:r>
              <a:rPr lang="en-US" b="1" u="sng" dirty="0">
                <a:solidFill>
                  <a:srgbClr val="FF0000"/>
                </a:solidFill>
                <a:latin typeface="Tajawal ExtraBold" panose="00000800000000000000" pitchFamily="2" charset="-78"/>
                <a:cs typeface="Tajawal ExtraBold" panose="00000800000000000000" pitchFamily="2" charset="-78"/>
              </a:rPr>
              <a:t>three major stages </a:t>
            </a:r>
            <a:r>
              <a:rPr lang="en-US" dirty="0">
                <a:solidFill>
                  <a:srgbClr val="2D3956"/>
                </a:solidFill>
                <a:latin typeface="Tajawal ExtraBold" panose="00000800000000000000" pitchFamily="2" charset="-78"/>
                <a:cs typeface="Tajawal ExtraBold" panose="00000800000000000000" pitchFamily="2" charset="-78"/>
              </a:rPr>
              <a:t>of the entrepreneurial process— </a:t>
            </a:r>
            <a:r>
              <a:rPr lang="en-US" b="1" dirty="0">
                <a:solidFill>
                  <a:srgbClr val="7030A0"/>
                </a:solidFill>
                <a:latin typeface="Tajawal ExtraBold" panose="00000800000000000000" pitchFamily="2" charset="-78"/>
                <a:cs typeface="Tajawal ExtraBold" panose="00000800000000000000" pitchFamily="2" charset="-78"/>
              </a:rPr>
              <a:t>co-creating</a:t>
            </a:r>
            <a:r>
              <a:rPr lang="en-US" dirty="0">
                <a:solidFill>
                  <a:srgbClr val="2D3956"/>
                </a:solidFill>
                <a:latin typeface="Tajawal ExtraBold" panose="00000800000000000000" pitchFamily="2" charset="-78"/>
                <a:cs typeface="Tajawal ExtraBold" panose="00000800000000000000" pitchFamily="2" charset="-78"/>
              </a:rPr>
              <a:t>, </a:t>
            </a:r>
            <a:r>
              <a:rPr lang="en-US" b="1" dirty="0">
                <a:solidFill>
                  <a:srgbClr val="92D050"/>
                </a:solidFill>
                <a:latin typeface="Tajawal ExtraBold" panose="00000800000000000000" pitchFamily="2" charset="-78"/>
                <a:cs typeface="Tajawal ExtraBold" panose="00000800000000000000" pitchFamily="2" charset="-78"/>
              </a:rPr>
              <a:t>organizing</a:t>
            </a:r>
            <a:r>
              <a:rPr lang="en-US" dirty="0">
                <a:solidFill>
                  <a:srgbClr val="2D3956"/>
                </a:solidFill>
                <a:latin typeface="Tajawal ExtraBold" panose="00000800000000000000" pitchFamily="2" charset="-78"/>
                <a:cs typeface="Tajawal ExtraBold" panose="00000800000000000000" pitchFamily="2" charset="-78"/>
              </a:rPr>
              <a:t>, and </a:t>
            </a:r>
            <a:r>
              <a:rPr lang="en-US" b="1" dirty="0">
                <a:solidFill>
                  <a:srgbClr val="00B0F0"/>
                </a:solidFill>
                <a:latin typeface="Tajawal ExtraBold" panose="00000800000000000000" pitchFamily="2" charset="-78"/>
                <a:cs typeface="Tajawal ExtraBold" panose="00000800000000000000" pitchFamily="2" charset="-78"/>
              </a:rPr>
              <a:t>performing</a:t>
            </a:r>
            <a:r>
              <a:rPr lang="en-US" dirty="0">
                <a:solidFill>
                  <a:srgbClr val="2D3956"/>
                </a:solidFill>
                <a:latin typeface="Tajawal ExtraBold" panose="00000800000000000000" pitchFamily="2" charset="-78"/>
                <a:cs typeface="Tajawal ExtraBold" panose="00000800000000000000" pitchFamily="2" charset="-78"/>
              </a:rPr>
              <a:t>. The framework provides a cohesive story of managing new ventures.</a:t>
            </a:r>
          </a:p>
          <a:p>
            <a:pPr marL="285750" indent="-285750" algn="just">
              <a:buFont typeface="Arial" panose="020B0604020202020204" pitchFamily="34" charset="0"/>
              <a:buChar char="•"/>
            </a:pPr>
            <a:r>
              <a:rPr lang="en-US" dirty="0">
                <a:solidFill>
                  <a:srgbClr val="2D3956"/>
                </a:solidFill>
                <a:latin typeface="Tajawal ExtraBold" panose="00000800000000000000" pitchFamily="2" charset="-78"/>
                <a:cs typeface="Tajawal ExtraBold" panose="00000800000000000000" pitchFamily="2" charset="-78"/>
              </a:rPr>
              <a:t>Once an entrepreneur forms an opportunity belief, the entrepreneur can exploit the potential opportunity through an existing organization or create a new organization. In this chapter, we are focused on </a:t>
            </a:r>
            <a:r>
              <a:rPr lang="en-US" b="1" dirty="0">
                <a:solidFill>
                  <a:srgbClr val="2D3956"/>
                </a:solidFill>
                <a:latin typeface="Tajawal ExtraBold" panose="00000800000000000000" pitchFamily="2" charset="-78"/>
                <a:cs typeface="Tajawal ExtraBold" panose="00000800000000000000" pitchFamily="2" charset="-78"/>
              </a:rPr>
              <a:t>new venture creation</a:t>
            </a:r>
            <a:r>
              <a:rPr lang="en-US" dirty="0">
                <a:solidFill>
                  <a:srgbClr val="2D3956"/>
                </a:solidFill>
                <a:latin typeface="Tajawal ExtraBold" panose="00000800000000000000" pitchFamily="2" charset="-78"/>
                <a:cs typeface="Tajawal ExtraBold" panose="00000800000000000000" pitchFamily="2" charset="-78"/>
              </a:rPr>
              <a:t>. </a:t>
            </a:r>
          </a:p>
        </p:txBody>
      </p:sp>
      <p:pic>
        <p:nvPicPr>
          <p:cNvPr id="2" name="Graphic 21">
            <a:extLst>
              <a:ext uri="{FF2B5EF4-FFF2-40B4-BE49-F238E27FC236}">
                <a16:creationId xmlns:a16="http://schemas.microsoft.com/office/drawing/2014/main" id="{04899486-5FBF-A566-E041-2772B9E23A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681071"/>
            <a:ext cx="4128422" cy="531915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1817" y="857779"/>
            <a:ext cx="11351491" cy="495230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Fig. 4.1 Illustration of prior and proposed research on starting a new venture (Adapted from Shepherd et al., 2021)</a:t>
            </a: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13163" y="5431222"/>
            <a:ext cx="10655011" cy="369332"/>
          </a:xfrm>
          <a:prstGeom prst="rect">
            <a:avLst/>
          </a:prstGeom>
          <a:noFill/>
        </p:spPr>
        <p:txBody>
          <a:bodyPr wrap="square" rtlCol="0">
            <a:spAutoFit/>
          </a:bodyPr>
          <a:lstStyle/>
          <a:p>
            <a:r>
              <a:rPr lang="en-US" b="1" dirty="0">
                <a:solidFill>
                  <a:srgbClr val="2D3956"/>
                </a:solidFill>
                <a:latin typeface="Tajawal ExtraBold" panose="00000800000000000000" pitchFamily="2" charset="-78"/>
                <a:cs typeface="Tajawal ExtraBold" panose="00000800000000000000" pitchFamily="2" charset="-78"/>
              </a:rPr>
              <a:t>Fig.1 </a:t>
            </a:r>
            <a:r>
              <a:rPr lang="en-US" dirty="0">
                <a:solidFill>
                  <a:srgbClr val="2D3956"/>
                </a:solidFill>
                <a:latin typeface="Tajawal ExtraBold" panose="00000800000000000000" pitchFamily="2" charset="-78"/>
                <a:cs typeface="Tajawal ExtraBold" panose="00000800000000000000" pitchFamily="2" charset="-78"/>
              </a:rPr>
              <a:t>prior and proposed research on starting a new venture (Adapted from Shepherd et al., 2021)</a:t>
            </a:r>
          </a:p>
        </p:txBody>
      </p:sp>
      <p:pic>
        <p:nvPicPr>
          <p:cNvPr id="3" name="Picture 2">
            <a:extLst>
              <a:ext uri="{FF2B5EF4-FFF2-40B4-BE49-F238E27FC236}">
                <a16:creationId xmlns:a16="http://schemas.microsoft.com/office/drawing/2014/main" id="{96DD517C-5944-4C52-36AE-BD8C72AEBF62}"/>
              </a:ext>
            </a:extLst>
          </p:cNvPr>
          <p:cNvPicPr>
            <a:picLocks noChangeAspect="1"/>
          </p:cNvPicPr>
          <p:nvPr/>
        </p:nvPicPr>
        <p:blipFill>
          <a:blip r:embed="rId3"/>
          <a:stretch>
            <a:fillRect/>
          </a:stretch>
        </p:blipFill>
        <p:spPr>
          <a:xfrm>
            <a:off x="378692" y="857779"/>
            <a:ext cx="11434616" cy="4611908"/>
          </a:xfrm>
          <a:prstGeom prst="rect">
            <a:avLst/>
          </a:prstGeom>
        </p:spPr>
      </p:pic>
      <p:pic>
        <p:nvPicPr>
          <p:cNvPr id="2" name="Graphic 21">
            <a:extLst>
              <a:ext uri="{FF2B5EF4-FFF2-40B4-BE49-F238E27FC236}">
                <a16:creationId xmlns:a16="http://schemas.microsoft.com/office/drawing/2014/main" id="{3C8E9333-64B4-0FEF-57F7-DB7E0EC2439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13761182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731520"/>
            <a:ext cx="4128422" cy="56689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0" y="904180"/>
            <a:ext cx="12192000" cy="535531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248" y="904180"/>
            <a:ext cx="12070243" cy="5447645"/>
          </a:xfrm>
          <a:prstGeom prst="rect">
            <a:avLst/>
          </a:prstGeom>
          <a:noFill/>
        </p:spPr>
        <p:txBody>
          <a:bodyPr wrap="square" rtlCol="0">
            <a:spAutoFit/>
          </a:bodyPr>
          <a:lstStyle/>
          <a:p>
            <a:pPr marL="285750" indent="-285750" algn="just">
              <a:buFont typeface="Arial" panose="020B0604020202020204" pitchFamily="34" charset="0"/>
              <a:buChar char="•"/>
            </a:pPr>
            <a:r>
              <a:rPr lang="en-US" dirty="0">
                <a:solidFill>
                  <a:srgbClr val="2D3956"/>
                </a:solidFill>
                <a:latin typeface="Tajawal ExtraBold" panose="00000800000000000000" pitchFamily="2" charset="-78"/>
                <a:cs typeface="Tajawal ExtraBold" panose="00000800000000000000" pitchFamily="2" charset="-78"/>
              </a:rPr>
              <a:t>As illustrated in </a:t>
            </a:r>
            <a:r>
              <a:rPr lang="en-US" u="sng" dirty="0">
                <a:solidFill>
                  <a:srgbClr val="2D3956"/>
                </a:solidFill>
                <a:latin typeface="Tajawal ExtraBold" panose="00000800000000000000" pitchFamily="2" charset="-78"/>
                <a:cs typeface="Tajawal ExtraBold" panose="00000800000000000000" pitchFamily="2" charset="-78"/>
              </a:rPr>
              <a:t>Fig.1, the </a:t>
            </a:r>
            <a:r>
              <a:rPr lang="en-US" b="1" u="sng" dirty="0">
                <a:solidFill>
                  <a:srgbClr val="2D3956"/>
                </a:solidFill>
                <a:latin typeface="Tajawal ExtraBold" panose="00000800000000000000" pitchFamily="2" charset="-78"/>
                <a:cs typeface="Tajawal ExtraBold" panose="00000800000000000000" pitchFamily="2" charset="-78"/>
              </a:rPr>
              <a:t>major stages </a:t>
            </a:r>
            <a:r>
              <a:rPr lang="en-US" u="sng" dirty="0">
                <a:solidFill>
                  <a:srgbClr val="2D3956"/>
                </a:solidFill>
                <a:latin typeface="Tajawal ExtraBold" panose="00000800000000000000" pitchFamily="2" charset="-78"/>
                <a:cs typeface="Tajawal ExtraBold" panose="00000800000000000000" pitchFamily="2" charset="-78"/>
              </a:rPr>
              <a:t>of the overarching framework are: </a:t>
            </a:r>
          </a:p>
          <a:p>
            <a:pPr marL="342900" indent="-342900" algn="just">
              <a:buAutoNum type="arabicParenBoth"/>
            </a:pPr>
            <a:r>
              <a:rPr lang="en-US" b="1" dirty="0">
                <a:solidFill>
                  <a:srgbClr val="FF0000"/>
                </a:solidFill>
                <a:latin typeface="Tajawal ExtraBold" panose="00000800000000000000" pitchFamily="2" charset="-78"/>
                <a:cs typeface="Tajawal ExtraBold" panose="00000800000000000000" pitchFamily="2" charset="-78"/>
              </a:rPr>
              <a:t>co-creating a startup,</a:t>
            </a:r>
          </a:p>
          <a:p>
            <a:pPr marL="342900" indent="-342900" algn="just">
              <a:buAutoNum type="arabicParenBoth"/>
            </a:pPr>
            <a:r>
              <a:rPr lang="en-US" b="1" dirty="0">
                <a:solidFill>
                  <a:srgbClr val="FF0000"/>
                </a:solidFill>
                <a:latin typeface="Tajawal ExtraBold" panose="00000800000000000000" pitchFamily="2" charset="-78"/>
                <a:cs typeface="Tajawal ExtraBold" panose="00000800000000000000" pitchFamily="2" charset="-78"/>
              </a:rPr>
              <a:t>organizing a startup, and</a:t>
            </a:r>
          </a:p>
          <a:p>
            <a:pPr marL="342900" indent="-342900" algn="just">
              <a:buAutoNum type="arabicParenBoth"/>
            </a:pPr>
            <a:r>
              <a:rPr lang="en-US" b="1" dirty="0">
                <a:solidFill>
                  <a:srgbClr val="FF0000"/>
                </a:solidFill>
                <a:latin typeface="Tajawal ExtraBold" panose="00000800000000000000" pitchFamily="2" charset="-78"/>
                <a:cs typeface="Tajawal ExtraBold" panose="00000800000000000000" pitchFamily="2" charset="-78"/>
              </a:rPr>
              <a:t>performing a startup</a:t>
            </a:r>
            <a:r>
              <a:rPr lang="en-US" dirty="0">
                <a:solidFill>
                  <a:srgbClr val="2D3956"/>
                </a:solidFill>
                <a:latin typeface="Tajawal ExtraBold" panose="00000800000000000000" pitchFamily="2" charset="-78"/>
                <a:cs typeface="Tajawal ExtraBold" panose="00000800000000000000" pitchFamily="2" charset="-78"/>
              </a:rPr>
              <a:t>. </a:t>
            </a:r>
          </a:p>
          <a:p>
            <a:pPr algn="just"/>
            <a:endParaRPr lang="en-US"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dirty="0">
                <a:solidFill>
                  <a:srgbClr val="2D3956"/>
                </a:solidFill>
                <a:latin typeface="Tajawal ExtraBold" panose="00000800000000000000" pitchFamily="2" charset="-78"/>
                <a:cs typeface="Tajawal ExtraBold" panose="00000800000000000000" pitchFamily="2" charset="-78"/>
              </a:rPr>
              <a:t>The </a:t>
            </a:r>
            <a:r>
              <a:rPr lang="en-US" sz="2000" b="1" dirty="0">
                <a:solidFill>
                  <a:srgbClr val="2D3956"/>
                </a:solidFill>
                <a:latin typeface="Tajawal ExtraBold" panose="00000800000000000000" pitchFamily="2" charset="-78"/>
                <a:cs typeface="Tajawal ExtraBold" panose="00000800000000000000" pitchFamily="2" charset="-78"/>
              </a:rPr>
              <a:t>co-creating stage </a:t>
            </a:r>
            <a:r>
              <a:rPr lang="en-US" dirty="0">
                <a:solidFill>
                  <a:srgbClr val="2D3956"/>
                </a:solidFill>
                <a:latin typeface="Tajawal ExtraBold" panose="00000800000000000000" pitchFamily="2" charset="-78"/>
                <a:cs typeface="Tajawal ExtraBold" panose="00000800000000000000" pitchFamily="2" charset="-78"/>
              </a:rPr>
              <a:t>is typically </a:t>
            </a:r>
            <a:r>
              <a:rPr lang="en-US" dirty="0">
                <a:solidFill>
                  <a:srgbClr val="FF0000"/>
                </a:solidFill>
                <a:latin typeface="Tajawal ExtraBold" panose="00000800000000000000" pitchFamily="2" charset="-78"/>
                <a:cs typeface="Tajawal ExtraBold" panose="00000800000000000000" pitchFamily="2" charset="-78"/>
              </a:rPr>
              <a:t>initiated by a lead entrepreneur forming a founding team</a:t>
            </a:r>
            <a:r>
              <a:rPr lang="en-US" dirty="0">
                <a:solidFill>
                  <a:srgbClr val="2D3956"/>
                </a:solidFill>
                <a:latin typeface="Tajawal ExtraBold" panose="00000800000000000000" pitchFamily="2" charset="-78"/>
                <a:cs typeface="Tajawal ExtraBold" panose="00000800000000000000" pitchFamily="2" charset="-78"/>
              </a:rPr>
              <a:t>. The </a:t>
            </a:r>
            <a:r>
              <a:rPr lang="en-US" u="sng" dirty="0">
                <a:solidFill>
                  <a:srgbClr val="FF0000"/>
                </a:solidFill>
                <a:latin typeface="Tajawal ExtraBold" panose="00000800000000000000" pitchFamily="2" charset="-78"/>
                <a:cs typeface="Tajawal ExtraBold" panose="00000800000000000000" pitchFamily="2" charset="-78"/>
              </a:rPr>
              <a:t>lead entrepreneur and the entrepreneurial team use social relationships and cognitions to construct the new venture’s potential opportunity with its community of inquiry.</a:t>
            </a:r>
            <a:r>
              <a:rPr lang="en-US" dirty="0">
                <a:solidFill>
                  <a:srgbClr val="FF0000"/>
                </a:solidFill>
                <a:latin typeface="Tajawal ExtraBold" panose="00000800000000000000" pitchFamily="2" charset="-78"/>
                <a:cs typeface="Tajawal ExtraBold" panose="00000800000000000000" pitchFamily="2" charset="-78"/>
              </a:rPr>
              <a:t> </a:t>
            </a:r>
            <a:r>
              <a:rPr lang="en-US" dirty="0">
                <a:solidFill>
                  <a:srgbClr val="2D3956"/>
                </a:solidFill>
                <a:latin typeface="Tajawal ExtraBold" panose="00000800000000000000" pitchFamily="2" charset="-78"/>
                <a:cs typeface="Tajawal ExtraBold" panose="00000800000000000000" pitchFamily="2" charset="-78"/>
              </a:rPr>
              <a:t>The </a:t>
            </a:r>
            <a:r>
              <a:rPr lang="en-US" b="1" dirty="0">
                <a:solidFill>
                  <a:srgbClr val="2D3956"/>
                </a:solidFill>
                <a:latin typeface="Tajawal ExtraBold" panose="00000800000000000000" pitchFamily="2" charset="-78"/>
                <a:cs typeface="Tajawal ExtraBold" panose="00000800000000000000" pitchFamily="2" charset="-78"/>
              </a:rPr>
              <a:t>community of inquiry </a:t>
            </a:r>
            <a:r>
              <a:rPr lang="en-US" u="sng" dirty="0">
                <a:solidFill>
                  <a:srgbClr val="2D3956"/>
                </a:solidFill>
                <a:latin typeface="Tajawal ExtraBold" panose="00000800000000000000" pitchFamily="2" charset="-78"/>
                <a:cs typeface="Tajawal ExtraBold" panose="00000800000000000000" pitchFamily="2" charset="-78"/>
              </a:rPr>
              <a:t>is an informal body of (potential) stakeholders with a shared interest in the new venture’s potential opportunity</a:t>
            </a:r>
            <a:r>
              <a:rPr lang="en-US" dirty="0">
                <a:solidFill>
                  <a:srgbClr val="2D3956"/>
                </a:solidFill>
                <a:latin typeface="Tajawal ExtraBold" panose="00000800000000000000" pitchFamily="2" charset="-78"/>
                <a:cs typeface="Tajawal ExtraBold" panose="00000800000000000000" pitchFamily="2" charset="-78"/>
              </a:rPr>
              <a:t>. </a:t>
            </a:r>
          </a:p>
          <a:p>
            <a:pPr marL="285750" indent="-285750" algn="just">
              <a:buFont typeface="Arial" panose="020B0604020202020204" pitchFamily="34" charset="0"/>
              <a:buChar char="•"/>
            </a:pPr>
            <a:endParaRPr lang="en-US"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b="1" dirty="0">
                <a:solidFill>
                  <a:srgbClr val="2D3956"/>
                </a:solidFill>
                <a:latin typeface="Tajawal ExtraBold" panose="00000800000000000000" pitchFamily="2" charset="-78"/>
                <a:cs typeface="Tajawal ExtraBold" panose="00000800000000000000" pitchFamily="2" charset="-78"/>
              </a:rPr>
              <a:t>The </a:t>
            </a:r>
            <a:r>
              <a:rPr lang="en-US" sz="2000" b="1" dirty="0">
                <a:solidFill>
                  <a:srgbClr val="2D3956"/>
                </a:solidFill>
                <a:latin typeface="Tajawal ExtraBold" panose="00000800000000000000" pitchFamily="2" charset="-78"/>
                <a:cs typeface="Tajawal ExtraBold" panose="00000800000000000000" pitchFamily="2" charset="-78"/>
              </a:rPr>
              <a:t>organizing stage </a:t>
            </a:r>
            <a:r>
              <a:rPr lang="en-US" dirty="0">
                <a:solidFill>
                  <a:srgbClr val="FF0000"/>
                </a:solidFill>
                <a:latin typeface="Tajawal ExtraBold" panose="00000800000000000000" pitchFamily="2" charset="-78"/>
                <a:cs typeface="Tajawal ExtraBold" panose="00000800000000000000" pitchFamily="2" charset="-78"/>
              </a:rPr>
              <a:t>involves the new venture establishing operations as well as formulating and enacting a strategy</a:t>
            </a:r>
            <a:r>
              <a:rPr lang="en-US" dirty="0">
                <a:solidFill>
                  <a:srgbClr val="2D3956"/>
                </a:solidFill>
                <a:latin typeface="Tajawal ExtraBold" panose="00000800000000000000" pitchFamily="2" charset="-78"/>
                <a:cs typeface="Tajawal ExtraBold" panose="00000800000000000000" pitchFamily="2" charset="-78"/>
              </a:rPr>
              <a:t> and improving operational effectiveness.</a:t>
            </a:r>
          </a:p>
          <a:p>
            <a:pPr marL="285750" indent="-285750" algn="just">
              <a:buFont typeface="Arial" panose="020B0604020202020204" pitchFamily="34" charset="0"/>
              <a:buChar char="•"/>
            </a:pPr>
            <a:endParaRPr lang="en-US"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b="1" dirty="0">
                <a:solidFill>
                  <a:srgbClr val="2D3956"/>
                </a:solidFill>
                <a:latin typeface="Tajawal ExtraBold" panose="00000800000000000000" pitchFamily="2" charset="-78"/>
                <a:cs typeface="Tajawal ExtraBold" panose="00000800000000000000" pitchFamily="2" charset="-78"/>
              </a:rPr>
              <a:t>The </a:t>
            </a:r>
            <a:r>
              <a:rPr lang="en-US" sz="2000" b="1" dirty="0">
                <a:solidFill>
                  <a:srgbClr val="2D3956"/>
                </a:solidFill>
                <a:latin typeface="Tajawal ExtraBold" panose="00000800000000000000" pitchFamily="2" charset="-78"/>
                <a:cs typeface="Tajawal ExtraBold" panose="00000800000000000000" pitchFamily="2" charset="-78"/>
              </a:rPr>
              <a:t>performing stage </a:t>
            </a:r>
            <a:r>
              <a:rPr lang="en-US" dirty="0">
                <a:solidFill>
                  <a:srgbClr val="2D3956"/>
                </a:solidFill>
                <a:latin typeface="Tajawal ExtraBold" panose="00000800000000000000" pitchFamily="2" charset="-78"/>
                <a:cs typeface="Tajawal ExtraBold" panose="00000800000000000000" pitchFamily="2" charset="-78"/>
              </a:rPr>
              <a:t>builds on the previous stages to generate outcomes, </a:t>
            </a:r>
            <a:r>
              <a:rPr lang="en-US" dirty="0">
                <a:solidFill>
                  <a:srgbClr val="FF0000"/>
                </a:solidFill>
                <a:latin typeface="Tajawal ExtraBold" panose="00000800000000000000" pitchFamily="2" charset="-78"/>
                <a:cs typeface="Tajawal ExtraBold" panose="00000800000000000000" pitchFamily="2" charset="-78"/>
              </a:rPr>
              <a:t>where entrepreneurs attempt to establish processes and systems that can facilitate legitimacy, organizational emergence, and founder exit. </a:t>
            </a:r>
            <a:r>
              <a:rPr lang="en-US" dirty="0">
                <a:solidFill>
                  <a:srgbClr val="2D3956"/>
                </a:solidFill>
                <a:latin typeface="Tajawal ExtraBold" panose="00000800000000000000" pitchFamily="2" charset="-78"/>
                <a:cs typeface="Tajawal ExtraBold" panose="00000800000000000000" pitchFamily="2" charset="-78"/>
              </a:rPr>
              <a:t>These new venture outcomes feed back into the other stages of the model. </a:t>
            </a:r>
          </a:p>
          <a:p>
            <a:pPr marL="285750" indent="-285750" algn="just">
              <a:buFont typeface="Arial" panose="020B0604020202020204" pitchFamily="34" charset="0"/>
              <a:buChar char="•"/>
            </a:pPr>
            <a:endParaRPr lang="en-US"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All stages of the new venture–management process are </a:t>
            </a:r>
            <a:r>
              <a:rPr lang="en-US" b="1" u="sng" dirty="0">
                <a:solidFill>
                  <a:srgbClr val="FF0000"/>
                </a:solidFill>
                <a:latin typeface="Tajawal ExtraBold" panose="00000800000000000000" pitchFamily="2" charset="-78"/>
                <a:cs typeface="Tajawal ExtraBold" panose="00000800000000000000" pitchFamily="2" charset="-78"/>
              </a:rPr>
              <a:t>influenced by and influence</a:t>
            </a:r>
            <a:r>
              <a:rPr lang="en-US" b="1" dirty="0">
                <a:solidFill>
                  <a:srgbClr val="FF0000"/>
                </a:solidFill>
                <a:latin typeface="Tajawal ExtraBold" panose="00000800000000000000" pitchFamily="2" charset="-78"/>
                <a:cs typeface="Tajawal ExtraBold" panose="00000800000000000000" pitchFamily="2" charset="-78"/>
              </a:rPr>
              <a:t> the external environment.</a:t>
            </a:r>
          </a:p>
        </p:txBody>
      </p:sp>
      <p:pic>
        <p:nvPicPr>
          <p:cNvPr id="2" name="Graphic 21">
            <a:extLst>
              <a:ext uri="{FF2B5EF4-FFF2-40B4-BE49-F238E27FC236}">
                <a16:creationId xmlns:a16="http://schemas.microsoft.com/office/drawing/2014/main" id="{F06469D0-1896-59E5-9854-8B122FBCF5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36646448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592338"/>
            <a:ext cx="4128422" cy="564535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1601" y="952845"/>
            <a:ext cx="11844540" cy="49065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45859" y="1321838"/>
            <a:ext cx="11471428" cy="4154984"/>
          </a:xfrm>
          <a:prstGeom prst="rect">
            <a:avLst/>
          </a:prstGeom>
          <a:noFill/>
        </p:spPr>
        <p:txBody>
          <a:bodyPr wrap="square" rtlCol="0">
            <a:spAutoFit/>
          </a:bodyPr>
          <a:lstStyle/>
          <a:p>
            <a:pPr algn="ctr"/>
            <a:r>
              <a:rPr lang="en-US" sz="2400" b="1" i="0" dirty="0">
                <a:solidFill>
                  <a:srgbClr val="000000"/>
                </a:solidFill>
                <a:effectLst/>
                <a:latin typeface="GalliardRomSCapSCC5"/>
              </a:rPr>
              <a:t>Stage 1: Co-creating a Startup Venture</a:t>
            </a:r>
          </a:p>
          <a:p>
            <a:pPr algn="ctr"/>
            <a:endParaRPr lang="en-US" sz="2400" i="0" dirty="0">
              <a:solidFill>
                <a:srgbClr val="000000"/>
              </a:solidFill>
              <a:effectLst/>
              <a:latin typeface="GalliardRomSCapSCC5"/>
            </a:endParaRPr>
          </a:p>
          <a:p>
            <a:pPr algn="just"/>
            <a:r>
              <a:rPr lang="en-US" sz="1800" b="1" i="1" dirty="0">
                <a:solidFill>
                  <a:srgbClr val="000000"/>
                </a:solidFill>
                <a:effectLst/>
                <a:latin typeface="Galliard-BoldItalic4"/>
              </a:rPr>
              <a:t>1. Lead Founder and Starting a New Venture</a:t>
            </a:r>
          </a:p>
          <a:p>
            <a:pPr algn="just"/>
            <a:r>
              <a:rPr lang="en-US" sz="1800" b="0" i="0" dirty="0">
                <a:solidFill>
                  <a:srgbClr val="000000"/>
                </a:solidFill>
                <a:effectLst/>
                <a:latin typeface="Galliard-Roman5"/>
              </a:rPr>
              <a:t>A </a:t>
            </a:r>
            <a:r>
              <a:rPr lang="en-US" sz="1800" b="1" i="1" dirty="0">
                <a:solidFill>
                  <a:srgbClr val="FF0000"/>
                </a:solidFill>
                <a:effectLst/>
                <a:latin typeface="Galliard-Italic5"/>
              </a:rPr>
              <a:t>founder</a:t>
            </a:r>
            <a:r>
              <a:rPr lang="en-US" sz="1800" b="0" i="1" dirty="0">
                <a:solidFill>
                  <a:srgbClr val="000000"/>
                </a:solidFill>
                <a:effectLst/>
                <a:latin typeface="Galliard-Italic5"/>
              </a:rPr>
              <a:t> </a:t>
            </a:r>
            <a:r>
              <a:rPr lang="en-US" sz="1800" b="0" i="0" dirty="0">
                <a:solidFill>
                  <a:srgbClr val="000000"/>
                </a:solidFill>
                <a:effectLst/>
                <a:latin typeface="Galliard-Roman5"/>
              </a:rPr>
              <a:t>is </a:t>
            </a:r>
            <a:r>
              <a:rPr lang="en-US" sz="1800" b="0" i="0" dirty="0">
                <a:solidFill>
                  <a:srgbClr val="FF0000"/>
                </a:solidFill>
                <a:effectLst/>
                <a:latin typeface="Galliard-Roman5"/>
              </a:rPr>
              <a:t>a person who creates a new venture</a:t>
            </a:r>
            <a:r>
              <a:rPr lang="en-US" sz="1800" b="0" i="0" dirty="0">
                <a:solidFill>
                  <a:srgbClr val="000000"/>
                </a:solidFill>
                <a:effectLst/>
                <a:latin typeface="Galliard-Roman5"/>
              </a:rPr>
              <a:t>—that is, brings into existence a new organization. Even </a:t>
            </a:r>
            <a:r>
              <a:rPr lang="en-US" sz="1800" b="0" i="0" u="sng" dirty="0">
                <a:solidFill>
                  <a:srgbClr val="000000"/>
                </a:solidFill>
                <a:effectLst/>
                <a:latin typeface="Galliard-Roman5"/>
              </a:rPr>
              <a:t>in a new venture created by a team, </a:t>
            </a:r>
            <a:r>
              <a:rPr lang="en-US" sz="1800" b="1" i="0" u="sng" dirty="0">
                <a:solidFill>
                  <a:srgbClr val="000000"/>
                </a:solidFill>
                <a:effectLst/>
                <a:latin typeface="Galliard-Roman5"/>
              </a:rPr>
              <a:t>individual founder attributes</a:t>
            </a:r>
            <a:r>
              <a:rPr lang="en-US" sz="1800" b="0" i="0" u="sng" dirty="0">
                <a:solidFill>
                  <a:srgbClr val="000000"/>
                </a:solidFill>
                <a:effectLst/>
                <a:latin typeface="Galliard-Roman5"/>
              </a:rPr>
              <a:t> are important for explaining new venture creation. </a:t>
            </a:r>
          </a:p>
          <a:p>
            <a:pPr algn="just"/>
            <a:endParaRPr lang="en-US" sz="1800" b="0" i="0" dirty="0">
              <a:solidFill>
                <a:srgbClr val="000000"/>
              </a:solidFill>
              <a:effectLst/>
              <a:latin typeface="Galliard-Roman5"/>
            </a:endParaRPr>
          </a:p>
          <a:p>
            <a:pPr algn="just"/>
            <a:r>
              <a:rPr lang="en-US" sz="1800" b="0" i="0" dirty="0">
                <a:solidFill>
                  <a:srgbClr val="000000"/>
                </a:solidFill>
                <a:effectLst/>
                <a:latin typeface="Galliard-Roman5"/>
              </a:rPr>
              <a:t>The </a:t>
            </a:r>
            <a:r>
              <a:rPr lang="en-US" sz="1800" b="1" i="0" dirty="0">
                <a:solidFill>
                  <a:srgbClr val="FF0000"/>
                </a:solidFill>
                <a:effectLst/>
                <a:latin typeface="Galliard-Roman5"/>
              </a:rPr>
              <a:t>lead founder </a:t>
            </a:r>
            <a:r>
              <a:rPr lang="en-US" sz="1800" b="0" i="0" dirty="0">
                <a:solidFill>
                  <a:srgbClr val="000000"/>
                </a:solidFill>
                <a:effectLst/>
                <a:latin typeface="Galliard-Roman5"/>
              </a:rPr>
              <a:t>is </a:t>
            </a:r>
            <a:r>
              <a:rPr lang="en-US" sz="1800" b="0" i="0" dirty="0">
                <a:solidFill>
                  <a:srgbClr val="FF0000"/>
                </a:solidFill>
                <a:effectLst/>
                <a:latin typeface="Galliard-Roman5"/>
              </a:rPr>
              <a:t>the founding team member most responsible for managing the startup process </a:t>
            </a:r>
            <a:r>
              <a:rPr lang="en-US" sz="1800" b="0" i="0" dirty="0">
                <a:solidFill>
                  <a:srgbClr val="000000"/>
                </a:solidFill>
                <a:effectLst/>
                <a:latin typeface="Galliard-Roman5"/>
              </a:rPr>
              <a:t>(if there is only one person, he or she </a:t>
            </a:r>
            <a:r>
              <a:rPr lang="en-US" sz="1800" b="0" i="0" u="sng" dirty="0">
                <a:solidFill>
                  <a:srgbClr val="FF0000"/>
                </a:solidFill>
                <a:effectLst/>
                <a:latin typeface="Galliard-Roman5"/>
              </a:rPr>
              <a:t>is solely responsible for the early stages of new venture creation</a:t>
            </a:r>
            <a:r>
              <a:rPr lang="en-US" sz="1800" b="0" i="0" dirty="0">
                <a:solidFill>
                  <a:srgbClr val="000000"/>
                </a:solidFill>
                <a:effectLst/>
                <a:latin typeface="Galliard-Roman5"/>
              </a:rPr>
              <a:t>; </a:t>
            </a:r>
            <a:r>
              <a:rPr lang="en-US" sz="1800" b="0" i="0" u="sng" dirty="0">
                <a:solidFill>
                  <a:srgbClr val="FF0000"/>
                </a:solidFill>
                <a:effectLst/>
                <a:latin typeface="Galliard-Roman5"/>
              </a:rPr>
              <a:t>there is also the possibility of </a:t>
            </a:r>
            <a:r>
              <a:rPr lang="en-US" sz="1800" b="1" i="0" u="sng" dirty="0">
                <a:solidFill>
                  <a:srgbClr val="FF0000"/>
                </a:solidFill>
                <a:effectLst/>
                <a:latin typeface="Galliard-Roman5"/>
              </a:rPr>
              <a:t>two or more </a:t>
            </a:r>
            <a:r>
              <a:rPr lang="en-US" sz="1800" b="0" i="0" u="sng" dirty="0">
                <a:solidFill>
                  <a:srgbClr val="FF0000"/>
                </a:solidFill>
                <a:effectLst/>
                <a:latin typeface="Galliard-Roman5"/>
              </a:rPr>
              <a:t>lead entrepreneurs in a venture</a:t>
            </a:r>
            <a:r>
              <a:rPr lang="en-US" sz="1800" b="0" i="0" dirty="0">
                <a:solidFill>
                  <a:srgbClr val="000000"/>
                </a:solidFill>
                <a:effectLst/>
                <a:latin typeface="Galliard-Roman5"/>
              </a:rPr>
              <a:t>). </a:t>
            </a:r>
          </a:p>
          <a:p>
            <a:pPr algn="just"/>
            <a:endParaRPr lang="en-US" sz="1800" b="0" i="0" dirty="0">
              <a:solidFill>
                <a:srgbClr val="000000"/>
              </a:solidFill>
              <a:effectLst/>
              <a:latin typeface="Galliard-Roman5"/>
            </a:endParaRPr>
          </a:p>
          <a:p>
            <a:pPr marL="285750" indent="-285750" algn="just">
              <a:buFontTx/>
              <a:buChar char="-"/>
            </a:pPr>
            <a:r>
              <a:rPr lang="en-US" sz="1800" b="0" i="0" dirty="0">
                <a:solidFill>
                  <a:srgbClr val="000000"/>
                </a:solidFill>
                <a:effectLst/>
                <a:latin typeface="Galliard-Roman5"/>
              </a:rPr>
              <a:t>Founders differ in their experience, employment positions before new venture creation, entrepreneurial imaginativeness, motivation, emotional responses, and enduring characteristics. </a:t>
            </a:r>
            <a:r>
              <a:rPr lang="en-US" sz="1800" b="1" i="0" dirty="0">
                <a:solidFill>
                  <a:srgbClr val="000000"/>
                </a:solidFill>
                <a:effectLst/>
                <a:latin typeface="Galliard-Roman5"/>
              </a:rPr>
              <a:t>These differences among founders influence new venture creation.</a:t>
            </a:r>
          </a:p>
          <a:p>
            <a:pPr marL="285750" indent="-285750" algn="just">
              <a:buFontTx/>
              <a:buChar char="-"/>
            </a:pPr>
            <a:endParaRPr lang="en-US" sz="1800" b="0" i="0" dirty="0">
              <a:solidFill>
                <a:srgbClr val="000000"/>
              </a:solidFill>
              <a:effectLst/>
              <a:latin typeface="Galliard-Roman5"/>
            </a:endParaRPr>
          </a:p>
        </p:txBody>
      </p:sp>
      <p:pic>
        <p:nvPicPr>
          <p:cNvPr id="2" name="Graphic 21">
            <a:extLst>
              <a:ext uri="{FF2B5EF4-FFF2-40B4-BE49-F238E27FC236}">
                <a16:creationId xmlns:a16="http://schemas.microsoft.com/office/drawing/2014/main" id="{EC074B68-9417-89E4-91A1-2235A66503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16506657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661087"/>
            <a:ext cx="4128422" cy="557289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1600" y="952845"/>
            <a:ext cx="11795381" cy="49065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1601" y="998566"/>
            <a:ext cx="11594069" cy="4801314"/>
          </a:xfrm>
          <a:prstGeom prst="rect">
            <a:avLst/>
          </a:prstGeom>
          <a:noFill/>
        </p:spPr>
        <p:txBody>
          <a:bodyPr wrap="square" rtlCol="0">
            <a:spAutoFit/>
          </a:bodyPr>
          <a:lstStyle/>
          <a:p>
            <a:pPr marL="285750" indent="-285750" algn="just">
              <a:buFontTx/>
              <a:buChar char="-"/>
            </a:pPr>
            <a:endParaRPr lang="en-US" sz="1800" b="0" i="0" dirty="0">
              <a:solidFill>
                <a:srgbClr val="000000"/>
              </a:solidFill>
              <a:effectLst/>
              <a:latin typeface="Galliard-Roman5"/>
            </a:endParaRPr>
          </a:p>
          <a:p>
            <a:pPr algn="just"/>
            <a:r>
              <a:rPr lang="en-US" sz="1800" b="1" i="0" dirty="0">
                <a:solidFill>
                  <a:srgbClr val="000000"/>
                </a:solidFill>
                <a:effectLst/>
                <a:latin typeface="Galliard-Roman5"/>
              </a:rPr>
              <a:t>First, founders vary in their experience</a:t>
            </a:r>
            <a:r>
              <a:rPr lang="en-US" sz="1800" b="0" i="0" dirty="0">
                <a:solidFill>
                  <a:srgbClr val="000000"/>
                </a:solidFill>
                <a:effectLst/>
                <a:latin typeface="Galliard-Roman5"/>
              </a:rPr>
              <a:t>, which impacts the startup process. </a:t>
            </a:r>
          </a:p>
          <a:p>
            <a:pPr algn="just"/>
            <a:endParaRPr lang="en-US" sz="1800" b="0" i="0" dirty="0">
              <a:solidFill>
                <a:srgbClr val="000000"/>
              </a:solidFill>
              <a:effectLst/>
              <a:latin typeface="Galliard-Roman5"/>
            </a:endParaRPr>
          </a:p>
          <a:p>
            <a:pPr marL="285750" indent="-285750" algn="just">
              <a:buFont typeface="Arial" panose="020B0604020202020204" pitchFamily="34" charset="0"/>
              <a:buChar char="•"/>
            </a:pPr>
            <a:r>
              <a:rPr lang="en-US" sz="1800" b="1" i="0" dirty="0">
                <a:solidFill>
                  <a:srgbClr val="FF0000"/>
                </a:solidFill>
                <a:effectLst/>
                <a:latin typeface="Galliard-Roman5"/>
              </a:rPr>
              <a:t>1) founder with </a:t>
            </a:r>
            <a:r>
              <a:rPr lang="en-US" sz="1800" b="1" i="1" dirty="0">
                <a:solidFill>
                  <a:srgbClr val="FF0000"/>
                </a:solidFill>
                <a:effectLst/>
                <a:latin typeface="Galliard-Italic5"/>
              </a:rPr>
              <a:t>managerial experience</a:t>
            </a:r>
            <a:r>
              <a:rPr lang="en-US" sz="1800" b="0" i="0" dirty="0">
                <a:solidFill>
                  <a:srgbClr val="000000"/>
                </a:solidFill>
                <a:effectLst/>
                <a:latin typeface="Galliard-Roman5"/>
              </a:rPr>
              <a:t>—a founder </a:t>
            </a:r>
            <a:r>
              <a:rPr lang="en-US" sz="1800" b="0" i="0" dirty="0">
                <a:solidFill>
                  <a:srgbClr val="FF0000"/>
                </a:solidFill>
                <a:effectLst/>
                <a:latin typeface="Galliard-Roman5"/>
              </a:rPr>
              <a:t>who previously operated a business</a:t>
            </a:r>
            <a:r>
              <a:rPr lang="en-US" sz="1800" b="0" i="0" dirty="0">
                <a:solidFill>
                  <a:srgbClr val="000000"/>
                </a:solidFill>
                <a:effectLst/>
                <a:latin typeface="Galliard-Roman5"/>
              </a:rPr>
              <a:t>—</a:t>
            </a:r>
            <a:r>
              <a:rPr lang="en-US" sz="1800" b="0" i="0" u="sng" dirty="0">
                <a:solidFill>
                  <a:srgbClr val="FF0000"/>
                </a:solidFill>
                <a:effectLst/>
                <a:latin typeface="Galliard-Roman5"/>
              </a:rPr>
              <a:t>has an advantage </a:t>
            </a:r>
            <a:r>
              <a:rPr lang="en-US" sz="1800" b="0" i="0" dirty="0">
                <a:solidFill>
                  <a:srgbClr val="FF0000"/>
                </a:solidFill>
                <a:effectLst/>
                <a:latin typeface="Galliard-Roman5"/>
              </a:rPr>
              <a:t>in new venture creation, especially </a:t>
            </a:r>
            <a:r>
              <a:rPr lang="en-US" sz="1800" b="0" i="0" u="sng" dirty="0">
                <a:solidFill>
                  <a:srgbClr val="FF0000"/>
                </a:solidFill>
                <a:effectLst/>
                <a:latin typeface="Galliard-Roman5"/>
              </a:rPr>
              <a:t>in pursuing opportunities in </a:t>
            </a:r>
            <a:r>
              <a:rPr lang="en-US" sz="1800" b="1" i="0" u="sng" dirty="0">
                <a:solidFill>
                  <a:srgbClr val="FF0000"/>
                </a:solidFill>
                <a:effectLst/>
                <a:latin typeface="Galliard-Roman5"/>
              </a:rPr>
              <a:t>highly </a:t>
            </a:r>
            <a:r>
              <a:rPr lang="en-US" sz="1800" b="0" i="0" u="sng" dirty="0">
                <a:solidFill>
                  <a:srgbClr val="FF0000"/>
                </a:solidFill>
                <a:effectLst/>
                <a:latin typeface="Galliard-Roman5"/>
              </a:rPr>
              <a:t>dynamic external environments</a:t>
            </a:r>
            <a:r>
              <a:rPr lang="en-US" sz="1800" b="0" i="0" dirty="0">
                <a:solidFill>
                  <a:srgbClr val="000000"/>
                </a:solidFill>
                <a:effectLst/>
                <a:latin typeface="Galliard-Roman5"/>
              </a:rPr>
              <a:t>. </a:t>
            </a:r>
          </a:p>
          <a:p>
            <a:pPr marL="285750" indent="-285750" algn="just">
              <a:buFont typeface="Arial" panose="020B0604020202020204" pitchFamily="34" charset="0"/>
              <a:buChar char="•"/>
            </a:pPr>
            <a:endParaRPr lang="en-US" sz="1800" b="0" i="0" dirty="0">
              <a:solidFill>
                <a:srgbClr val="000000"/>
              </a:solidFill>
              <a:effectLst/>
              <a:latin typeface="Galliard-Roman5"/>
            </a:endParaRPr>
          </a:p>
          <a:p>
            <a:pPr marL="285750" indent="-285750" algn="just">
              <a:buFont typeface="Arial" panose="020B0604020202020204" pitchFamily="34" charset="0"/>
              <a:buChar char="•"/>
            </a:pPr>
            <a:r>
              <a:rPr lang="en-US" sz="1800" b="1" i="0" dirty="0">
                <a:solidFill>
                  <a:srgbClr val="FF0000"/>
                </a:solidFill>
                <a:effectLst/>
                <a:latin typeface="Galliard-Roman5"/>
              </a:rPr>
              <a:t>2) founder with industry experience</a:t>
            </a:r>
            <a:r>
              <a:rPr lang="en-US" sz="1800" b="0" i="0" dirty="0">
                <a:solidFill>
                  <a:srgbClr val="000000"/>
                </a:solidFill>
                <a:effectLst/>
                <a:latin typeface="Galliard-Roman5"/>
              </a:rPr>
              <a:t>—a founder </a:t>
            </a:r>
            <a:r>
              <a:rPr lang="en-US" sz="1800" b="0" i="0" dirty="0">
                <a:solidFill>
                  <a:srgbClr val="FF0000"/>
                </a:solidFill>
                <a:effectLst/>
                <a:latin typeface="Galliard-Roman5"/>
              </a:rPr>
              <a:t>who previously worked in the same industry </a:t>
            </a:r>
            <a:r>
              <a:rPr lang="en-US" sz="1800" b="0" i="0" dirty="0">
                <a:solidFill>
                  <a:srgbClr val="000000"/>
                </a:solidFill>
                <a:effectLst/>
                <a:latin typeface="Galliard-Roman5"/>
              </a:rPr>
              <a:t>as his or her new venture— </a:t>
            </a:r>
            <a:r>
              <a:rPr lang="en-US" sz="1800" b="0" i="0" u="sng" dirty="0">
                <a:solidFill>
                  <a:srgbClr val="FF0000"/>
                </a:solidFill>
                <a:effectLst/>
                <a:latin typeface="Galliard-Roman5"/>
              </a:rPr>
              <a:t>has an advantage in pursuing opportunities in</a:t>
            </a:r>
            <a:r>
              <a:rPr lang="en-US" sz="1800" b="1" i="0" u="sng" dirty="0">
                <a:solidFill>
                  <a:srgbClr val="FF0000"/>
                </a:solidFill>
                <a:effectLst/>
                <a:latin typeface="Galliard-Roman5"/>
              </a:rPr>
              <a:t> less </a:t>
            </a:r>
            <a:r>
              <a:rPr lang="en-US" sz="1800" b="0" i="0" u="sng" dirty="0">
                <a:solidFill>
                  <a:srgbClr val="FF0000"/>
                </a:solidFill>
                <a:effectLst/>
                <a:latin typeface="Galliard-Roman5"/>
              </a:rPr>
              <a:t>dynamic external environment</a:t>
            </a:r>
            <a:r>
              <a:rPr lang="en-US" sz="1800" b="0" i="0" dirty="0">
                <a:solidFill>
                  <a:srgbClr val="FF0000"/>
                </a:solidFill>
                <a:effectLst/>
                <a:latin typeface="Galliard-Roman5"/>
              </a:rPr>
              <a:t>s.</a:t>
            </a:r>
          </a:p>
          <a:p>
            <a:pPr marL="285750" indent="-285750" algn="just">
              <a:buFont typeface="Arial" panose="020B0604020202020204" pitchFamily="34" charset="0"/>
              <a:buChar char="•"/>
            </a:pPr>
            <a:endParaRPr lang="en-US" sz="1800" b="0" i="0" dirty="0">
              <a:solidFill>
                <a:srgbClr val="FF0000"/>
              </a:solidFill>
              <a:effectLst/>
              <a:latin typeface="Galliard-Roman5"/>
            </a:endParaRPr>
          </a:p>
          <a:p>
            <a:pPr marL="285750" indent="-285750" algn="just">
              <a:buFont typeface="Arial" panose="020B0604020202020204" pitchFamily="34" charset="0"/>
              <a:buChar char="•"/>
            </a:pPr>
            <a:r>
              <a:rPr lang="en-US" sz="1800" b="1" i="0" dirty="0">
                <a:solidFill>
                  <a:srgbClr val="FF0000"/>
                </a:solidFill>
                <a:effectLst/>
                <a:latin typeface="Galliard-Roman5"/>
              </a:rPr>
              <a:t> 3) founder with Entrepreneurial experience</a:t>
            </a:r>
            <a:r>
              <a:rPr lang="en-US" sz="1800" b="0" i="0" dirty="0">
                <a:solidFill>
                  <a:srgbClr val="000000"/>
                </a:solidFill>
                <a:effectLst/>
                <a:latin typeface="Galliard-Roman5"/>
              </a:rPr>
              <a:t>—who </a:t>
            </a:r>
            <a:r>
              <a:rPr lang="en-US" sz="1800" b="0" i="0" dirty="0">
                <a:solidFill>
                  <a:srgbClr val="FF0000"/>
                </a:solidFill>
                <a:effectLst/>
                <a:latin typeface="Galliard-Roman5"/>
              </a:rPr>
              <a:t>has previously founded one or several ventures</a:t>
            </a:r>
            <a:r>
              <a:rPr lang="en-US" sz="1800" b="0" i="0" dirty="0">
                <a:solidFill>
                  <a:srgbClr val="000000"/>
                </a:solidFill>
                <a:effectLst/>
                <a:latin typeface="Galliard-Roman5"/>
              </a:rPr>
              <a:t>—</a:t>
            </a:r>
            <a:r>
              <a:rPr lang="en-US" sz="1800" b="0" i="0" u="sng" dirty="0">
                <a:solidFill>
                  <a:srgbClr val="FF0000"/>
                </a:solidFill>
                <a:effectLst/>
                <a:latin typeface="Galliard-Roman5"/>
              </a:rPr>
              <a:t>is important</a:t>
            </a:r>
            <a:r>
              <a:rPr lang="en-US" sz="1800" b="0" i="0" dirty="0">
                <a:solidFill>
                  <a:srgbClr val="FF0000"/>
                </a:solidFill>
                <a:effectLst/>
                <a:latin typeface="Galliard-Roman5"/>
              </a:rPr>
              <a:t> </a:t>
            </a:r>
            <a:r>
              <a:rPr lang="en-US" sz="1800" b="0" i="0" dirty="0">
                <a:solidFill>
                  <a:srgbClr val="000000"/>
                </a:solidFill>
                <a:effectLst/>
                <a:latin typeface="Galliard-Roman5"/>
              </a:rPr>
              <a:t>to </a:t>
            </a:r>
            <a:r>
              <a:rPr lang="en-US" sz="1800" b="0" i="0" u="sng" dirty="0">
                <a:solidFill>
                  <a:srgbClr val="FF0000"/>
                </a:solidFill>
                <a:effectLst/>
                <a:latin typeface="Galliard-Roman5"/>
              </a:rPr>
              <a:t>make quick decisions to commit the ventures to action</a:t>
            </a:r>
            <a:r>
              <a:rPr lang="en-US" sz="1800" b="0" i="0" dirty="0">
                <a:solidFill>
                  <a:srgbClr val="000000"/>
                </a:solidFill>
                <a:effectLst/>
                <a:latin typeface="Galliard-Roman5"/>
              </a:rPr>
              <a:t>. </a:t>
            </a:r>
          </a:p>
          <a:p>
            <a:pPr marL="285750" indent="-285750" algn="just">
              <a:buFont typeface="Arial" panose="020B0604020202020204" pitchFamily="34" charset="0"/>
              <a:buChar char="•"/>
            </a:pPr>
            <a:endParaRPr lang="en-US" dirty="0">
              <a:solidFill>
                <a:srgbClr val="000000"/>
              </a:solidFill>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More generally, </a:t>
            </a:r>
            <a:r>
              <a:rPr lang="en-US" sz="1800" b="0" i="0" dirty="0">
                <a:solidFill>
                  <a:srgbClr val="FF0000"/>
                </a:solidFill>
                <a:effectLst/>
                <a:latin typeface="Galliard-Roman5"/>
              </a:rPr>
              <a:t>new ventures created by founders with more entrepreneurial experience</a:t>
            </a:r>
            <a:r>
              <a:rPr lang="en-US" sz="1800" b="0" i="0" dirty="0">
                <a:solidFill>
                  <a:srgbClr val="000000"/>
                </a:solidFill>
                <a:effectLst/>
                <a:latin typeface="Galliard-Roman5"/>
              </a:rPr>
              <a:t> </a:t>
            </a:r>
            <a:r>
              <a:rPr lang="en-US" sz="1800" b="1" i="0" u="sng" dirty="0">
                <a:solidFill>
                  <a:srgbClr val="FF0000"/>
                </a:solidFill>
                <a:effectLst/>
                <a:latin typeface="Galliard-Roman5"/>
              </a:rPr>
              <a:t>perform better than</a:t>
            </a:r>
            <a:r>
              <a:rPr lang="en-US" sz="1800" b="1" i="0" dirty="0">
                <a:solidFill>
                  <a:srgbClr val="FF0000"/>
                </a:solidFill>
                <a:effectLst/>
                <a:latin typeface="Galliard-Roman5"/>
              </a:rPr>
              <a:t> </a:t>
            </a:r>
            <a:r>
              <a:rPr lang="en-US" sz="1800" b="0" i="0" dirty="0">
                <a:solidFill>
                  <a:srgbClr val="FF0000"/>
                </a:solidFill>
                <a:effectLst/>
                <a:latin typeface="Galliard-Roman5"/>
              </a:rPr>
              <a:t>those created by founders with less entrepreneurial experience</a:t>
            </a:r>
            <a:r>
              <a:rPr lang="en-US" sz="1800" b="0" i="0" dirty="0">
                <a:solidFill>
                  <a:srgbClr val="000000"/>
                </a:solidFill>
                <a:effectLst/>
                <a:latin typeface="Galliard-Roman5"/>
              </a:rPr>
              <a:t>. </a:t>
            </a:r>
          </a:p>
          <a:p>
            <a:pPr marL="285750" indent="-285750" algn="just">
              <a:buFont typeface="Arial" panose="020B0604020202020204" pitchFamily="34" charset="0"/>
              <a:buChar char="•"/>
            </a:pPr>
            <a:endParaRPr lang="en-US" sz="1800" b="0" i="0" dirty="0">
              <a:solidFill>
                <a:srgbClr val="000000"/>
              </a:solidFill>
              <a:effectLst/>
              <a:latin typeface="Galliard-Roman5"/>
            </a:endParaRPr>
          </a:p>
          <a:p>
            <a:pPr marL="285750" indent="-285750">
              <a:buFont typeface="Arial" panose="020B0604020202020204" pitchFamily="34" charset="0"/>
              <a:buChar char="•"/>
            </a:pPr>
            <a:r>
              <a:rPr lang="en-US" sz="1800" b="0" i="0" dirty="0">
                <a:solidFill>
                  <a:srgbClr val="000000"/>
                </a:solidFill>
                <a:effectLst/>
                <a:latin typeface="Galliard-Roman5"/>
              </a:rPr>
              <a:t>Interestingly, </a:t>
            </a:r>
            <a:r>
              <a:rPr lang="en-US" sz="1800" b="1" i="0" dirty="0">
                <a:solidFill>
                  <a:srgbClr val="000000"/>
                </a:solidFill>
                <a:effectLst/>
                <a:latin typeface="Galliard-Roman5"/>
              </a:rPr>
              <a:t>prior entrepreneurial experience benefits new ventures regardless of whether that experience was </a:t>
            </a:r>
            <a:r>
              <a:rPr lang="en-US" sz="1800" b="1" i="0" u="sng" dirty="0">
                <a:solidFill>
                  <a:srgbClr val="000000"/>
                </a:solidFill>
                <a:effectLst/>
                <a:latin typeface="Galliard-Roman5"/>
              </a:rPr>
              <a:t>a success or a failure.</a:t>
            </a:r>
          </a:p>
        </p:txBody>
      </p:sp>
      <p:pic>
        <p:nvPicPr>
          <p:cNvPr id="2" name="Graphic 21">
            <a:extLst>
              <a:ext uri="{FF2B5EF4-FFF2-40B4-BE49-F238E27FC236}">
                <a16:creationId xmlns:a16="http://schemas.microsoft.com/office/drawing/2014/main" id="{22C93BA5-5A7D-A05D-03D8-56D52FB6B4F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34571979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636373"/>
            <a:ext cx="4128422" cy="598684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1600" y="952845"/>
            <a:ext cx="12367491" cy="507831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8545" y="982442"/>
            <a:ext cx="11951855" cy="5078313"/>
          </a:xfrm>
          <a:prstGeom prst="rect">
            <a:avLst/>
          </a:prstGeom>
          <a:noFill/>
        </p:spPr>
        <p:txBody>
          <a:bodyPr wrap="square" rtlCol="0">
            <a:spAutoFit/>
          </a:bodyPr>
          <a:lstStyle/>
          <a:p>
            <a:pPr algn="just"/>
            <a:r>
              <a:rPr lang="en-US" sz="1800" b="1" i="0" dirty="0">
                <a:solidFill>
                  <a:srgbClr val="000000"/>
                </a:solidFill>
                <a:effectLst/>
                <a:latin typeface="Galliard-Roman5"/>
              </a:rPr>
              <a:t>Second, employees can create new ventures</a:t>
            </a:r>
            <a:r>
              <a:rPr lang="en-US" sz="1800" b="0" i="0" dirty="0">
                <a:solidFill>
                  <a:srgbClr val="000000"/>
                </a:solidFill>
                <a:effectLst/>
                <a:latin typeface="Galliard-Roman5"/>
              </a:rPr>
              <a:t>. </a:t>
            </a:r>
          </a:p>
          <a:p>
            <a:pPr marL="285750" indent="-285750" algn="just">
              <a:buFont typeface="Arial" panose="020B0604020202020204" pitchFamily="34" charset="0"/>
              <a:buChar char="•"/>
            </a:pPr>
            <a:r>
              <a:rPr lang="en-US" sz="1800" b="1" i="0" dirty="0">
                <a:solidFill>
                  <a:srgbClr val="FF0000"/>
                </a:solidFill>
                <a:effectLst/>
                <a:latin typeface="Galliard-Roman5"/>
              </a:rPr>
              <a:t>Employee entrepreneurship </a:t>
            </a:r>
            <a:r>
              <a:rPr lang="en-US" sz="1800" b="0" i="0" dirty="0">
                <a:solidFill>
                  <a:srgbClr val="FF0000"/>
                </a:solidFill>
                <a:effectLst/>
                <a:latin typeface="Galliard-Roman5"/>
              </a:rPr>
              <a:t>involves the intra-industry founding of a new venture by an individual who previously worked for an incumbent firm </a:t>
            </a:r>
            <a:r>
              <a:rPr lang="en-US" sz="1800" b="0" i="0" dirty="0">
                <a:solidFill>
                  <a:srgbClr val="000000"/>
                </a:solidFill>
                <a:effectLst/>
                <a:latin typeface="Galliard-Roman5"/>
              </a:rPr>
              <a:t>[a firm in the same industry as the new venture]. </a:t>
            </a:r>
          </a:p>
          <a:p>
            <a:pPr marL="285750" indent="-285750" algn="just">
              <a:buFont typeface="Arial" panose="020B0604020202020204" pitchFamily="34" charset="0"/>
              <a:buChar char="•"/>
            </a:pPr>
            <a:endParaRPr lang="en-US" sz="1800" b="0" i="0" dirty="0">
              <a:solidFill>
                <a:srgbClr val="000000"/>
              </a:solidFill>
              <a:effectLst/>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A new venture can </a:t>
            </a:r>
            <a:r>
              <a:rPr lang="en-US" sz="1800" b="1" i="0" u="sng" dirty="0">
                <a:solidFill>
                  <a:srgbClr val="FF0000"/>
                </a:solidFill>
                <a:effectLst/>
                <a:latin typeface="Galliard-Roman5"/>
              </a:rPr>
              <a:t>benefit</a:t>
            </a:r>
            <a:r>
              <a:rPr lang="en-US" sz="1800" b="0" i="0" dirty="0">
                <a:solidFill>
                  <a:srgbClr val="000000"/>
                </a:solidFill>
                <a:effectLst/>
                <a:latin typeface="Galliard-Roman5"/>
              </a:rPr>
              <a:t> from employee entrepreneurship </a:t>
            </a:r>
            <a:r>
              <a:rPr lang="en-US" sz="1800" b="0" i="0" u="sng" dirty="0">
                <a:solidFill>
                  <a:srgbClr val="FF0000"/>
                </a:solidFill>
                <a:effectLst/>
                <a:latin typeface="Galliard-Roman5"/>
              </a:rPr>
              <a:t>when there is considerable overlap between the knowledge its founder acquired from his or her previous employer and the new venture’s knowledge domain</a:t>
            </a:r>
            <a:r>
              <a:rPr lang="en-US" sz="1800" b="0" i="0" dirty="0">
                <a:solidFill>
                  <a:srgbClr val="000000"/>
                </a:solidFill>
                <a:effectLst/>
                <a:latin typeface="Galliard-Roman5"/>
              </a:rPr>
              <a:t>.</a:t>
            </a:r>
          </a:p>
          <a:p>
            <a:pPr marL="285750" indent="-285750" algn="just">
              <a:buFont typeface="Arial" panose="020B0604020202020204" pitchFamily="34" charset="0"/>
              <a:buChar char="•"/>
            </a:pPr>
            <a:endParaRPr lang="en-US" sz="1800" b="0" i="0" dirty="0">
              <a:solidFill>
                <a:srgbClr val="000000"/>
              </a:solidFill>
              <a:effectLst/>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It seems that </a:t>
            </a:r>
            <a:r>
              <a:rPr lang="en-US" sz="1800" b="1" i="0" dirty="0">
                <a:solidFill>
                  <a:srgbClr val="FF0000"/>
                </a:solidFill>
                <a:effectLst/>
                <a:latin typeface="Galliard-Roman5"/>
              </a:rPr>
              <a:t>the greater the overlap</a:t>
            </a:r>
            <a:r>
              <a:rPr lang="en-US" sz="1800" b="0" i="0" dirty="0">
                <a:solidFill>
                  <a:srgbClr val="FF0000"/>
                </a:solidFill>
                <a:effectLst/>
                <a:latin typeface="Galliard-Roman5"/>
              </a:rPr>
              <a:t>, </a:t>
            </a:r>
            <a:r>
              <a:rPr lang="en-US" sz="1800" b="1" i="0" dirty="0">
                <a:solidFill>
                  <a:srgbClr val="FF0000"/>
                </a:solidFill>
                <a:effectLst/>
                <a:latin typeface="Galliard-Roman5"/>
              </a:rPr>
              <a:t>the more knowledge the entrepreneur can transfer to the new venture</a:t>
            </a:r>
            <a:r>
              <a:rPr lang="en-US" sz="1800" b="0" i="0" dirty="0">
                <a:solidFill>
                  <a:srgbClr val="000000"/>
                </a:solidFill>
                <a:effectLst/>
                <a:latin typeface="Galliard-Roman5"/>
              </a:rPr>
              <a:t>. </a:t>
            </a:r>
          </a:p>
          <a:p>
            <a:pPr marL="285750" indent="-285750" algn="just">
              <a:buFont typeface="Arial" panose="020B0604020202020204" pitchFamily="34" charset="0"/>
              <a:buChar char="•"/>
            </a:pPr>
            <a:endParaRPr lang="en-US" sz="1800" b="0" i="0" dirty="0">
              <a:solidFill>
                <a:srgbClr val="000000"/>
              </a:solidFill>
              <a:effectLst/>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For example, the entrepreneur may transfer effective routines and draw on knowledge gained at his or her previous employer to recognize subsequent potential opportunities. However, although it seems that </a:t>
            </a:r>
            <a:r>
              <a:rPr lang="en-US" sz="1800" i="0" u="sng" dirty="0">
                <a:solidFill>
                  <a:srgbClr val="000000"/>
                </a:solidFill>
                <a:effectLst/>
                <a:latin typeface="Galliard-Roman5"/>
              </a:rPr>
              <a:t>star performers </a:t>
            </a:r>
            <a:r>
              <a:rPr lang="en-US" sz="1800" b="0" i="0" dirty="0">
                <a:solidFill>
                  <a:srgbClr val="000000"/>
                </a:solidFill>
                <a:effectLst/>
                <a:latin typeface="Galliard-Roman5"/>
              </a:rPr>
              <a:t>would leave their jobs to found new ventures as a means to make the most of their human capital, it is not so simple. The creation of a new venture by a star performer depends on the star’s compensation at work. </a:t>
            </a:r>
            <a:r>
              <a:rPr lang="en-US" sz="1800" b="0" i="0" u="sng" dirty="0">
                <a:solidFill>
                  <a:srgbClr val="000000"/>
                </a:solidFill>
                <a:effectLst/>
                <a:latin typeface="Galliard-Roman5"/>
              </a:rPr>
              <a:t>High-earning individuals are less likely to leave their jobs than low earners. </a:t>
            </a:r>
            <a:r>
              <a:rPr lang="en-US" sz="1800" b="0" i="0" dirty="0">
                <a:solidFill>
                  <a:srgbClr val="000000"/>
                </a:solidFill>
                <a:effectLst/>
                <a:latin typeface="Galliard-Roman5"/>
              </a:rPr>
              <a:t>Still, they are more likely to </a:t>
            </a:r>
            <a:r>
              <a:rPr lang="en-US" sz="1800" b="0" i="0" u="sng" dirty="0">
                <a:solidFill>
                  <a:srgbClr val="000000"/>
                </a:solidFill>
                <a:effectLst/>
                <a:latin typeface="Galliard-Roman5"/>
              </a:rPr>
              <a:t>leave when their employers have low compensation-dispersion </a:t>
            </a:r>
            <a:r>
              <a:rPr lang="en-US" sz="1800" b="0" i="0" dirty="0">
                <a:solidFill>
                  <a:srgbClr val="000000"/>
                </a:solidFill>
                <a:effectLst/>
                <a:latin typeface="Galliard-Roman5"/>
              </a:rPr>
              <a:t>systems. If they leave their current jobs, these star performers are more likely to start a new venture, whereas </a:t>
            </a:r>
            <a:r>
              <a:rPr lang="en-US" sz="1800" b="0" i="0" u="sng" dirty="0">
                <a:solidFill>
                  <a:srgbClr val="000000"/>
                </a:solidFill>
                <a:effectLst/>
                <a:latin typeface="Galliard-Roman5"/>
              </a:rPr>
              <a:t>non–star workers are more likely to seek employment elsewhere</a:t>
            </a:r>
            <a:r>
              <a:rPr lang="en-US" sz="1800" b="0" i="0" dirty="0">
                <a:solidFill>
                  <a:srgbClr val="000000"/>
                </a:solidFill>
                <a:effectLst/>
                <a:latin typeface="Galliard-Roman5"/>
              </a:rPr>
              <a:t>. Furthermore, those leaving employment </a:t>
            </a:r>
            <a:r>
              <a:rPr lang="en-US" sz="1800" b="0" i="0" u="sng" dirty="0">
                <a:solidFill>
                  <a:srgbClr val="000000"/>
                </a:solidFill>
                <a:effectLst/>
                <a:latin typeface="Galliard-Roman5"/>
              </a:rPr>
              <a:t>are more likely to start a new venture </a:t>
            </a:r>
            <a:r>
              <a:rPr lang="en-US" sz="1800" b="0" i="0" dirty="0">
                <a:solidFill>
                  <a:srgbClr val="000000"/>
                </a:solidFill>
                <a:effectLst/>
                <a:latin typeface="Galliard-Roman5"/>
              </a:rPr>
              <a:t>than seek employment elsewhere </a:t>
            </a:r>
            <a:r>
              <a:rPr lang="en-US" sz="1800" b="0" i="0" u="sng" dirty="0">
                <a:solidFill>
                  <a:srgbClr val="000000"/>
                </a:solidFill>
                <a:effectLst/>
                <a:latin typeface="Galliard-Roman5"/>
              </a:rPr>
              <a:t>when they have more complex knowledge. </a:t>
            </a:r>
            <a:r>
              <a:rPr lang="en-US" sz="1800" b="0" i="0" dirty="0">
                <a:solidFill>
                  <a:srgbClr val="000000"/>
                </a:solidFill>
                <a:effectLst/>
                <a:latin typeface="Galliard-Roman5"/>
              </a:rPr>
              <a:t>Knowledge is complex when there are many interdependencies between its components.</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 name="Graphic 21">
            <a:extLst>
              <a:ext uri="{FF2B5EF4-FFF2-40B4-BE49-F238E27FC236}">
                <a16:creationId xmlns:a16="http://schemas.microsoft.com/office/drawing/2014/main" id="{D2D18EAC-E295-1748-DCF8-2B028605416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11246928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3058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139321"/>
          </a:xfrm>
          <a:prstGeom prst="rect">
            <a:avLst/>
          </a:prstGeom>
          <a:noFill/>
        </p:spPr>
        <p:txBody>
          <a:bodyPr wrap="square" rtlCol="0">
            <a:spAutoFit/>
          </a:bodyPr>
          <a:lstStyle/>
          <a:p>
            <a:pPr algn="just"/>
            <a:r>
              <a:rPr lang="en-US" sz="1800" b="1" i="0" dirty="0">
                <a:solidFill>
                  <a:srgbClr val="000000"/>
                </a:solidFill>
                <a:effectLst/>
                <a:latin typeface="Galliard-Roman5"/>
              </a:rPr>
              <a:t>Third, people with entrepreneurial imaginativeness </a:t>
            </a:r>
            <a:r>
              <a:rPr lang="en-US" sz="1800" b="0" i="0" dirty="0">
                <a:solidFill>
                  <a:srgbClr val="000000"/>
                </a:solidFill>
                <a:effectLst/>
                <a:latin typeface="Galliard-Roman5"/>
              </a:rPr>
              <a:t>are more likely to create a new venture.</a:t>
            </a:r>
          </a:p>
          <a:p>
            <a:pPr algn="just"/>
            <a:endParaRPr lang="en-US" dirty="0">
              <a:solidFill>
                <a:srgbClr val="000000"/>
              </a:solidFill>
              <a:latin typeface="Galliard-Roman5"/>
            </a:endParaRPr>
          </a:p>
          <a:p>
            <a:pPr marL="285750" indent="-285750" algn="just">
              <a:buFont typeface="Arial" panose="020B0604020202020204" pitchFamily="34" charset="0"/>
              <a:buChar char="•"/>
            </a:pPr>
            <a:r>
              <a:rPr lang="en-US" sz="1800" b="1" i="0" dirty="0">
                <a:solidFill>
                  <a:srgbClr val="FF0000"/>
                </a:solidFill>
                <a:effectLst/>
                <a:latin typeface="Galliard-Roman5"/>
              </a:rPr>
              <a:t>Entrepreneurial imaginativeness </a:t>
            </a:r>
            <a:r>
              <a:rPr lang="en-US" sz="1800" b="0" i="0" dirty="0">
                <a:solidFill>
                  <a:srgbClr val="FF0000"/>
                </a:solidFill>
                <a:effectLst/>
                <a:latin typeface="Galliard-Roman5"/>
              </a:rPr>
              <a:t>refers to “a cognitive skill that combines the ability of imagination with the knowledge needed to stimulate various task-related scenarios in entrepreneurship</a:t>
            </a:r>
            <a:r>
              <a:rPr lang="en-US" sz="1800" b="0" i="0" dirty="0">
                <a:solidFill>
                  <a:srgbClr val="000000"/>
                </a:solidFill>
                <a:effectLst/>
                <a:latin typeface="Galliard-Roman5"/>
              </a:rPr>
              <a:t>”.</a:t>
            </a:r>
          </a:p>
          <a:p>
            <a:pPr algn="just"/>
            <a:endParaRPr lang="en-US" dirty="0">
              <a:solidFill>
                <a:srgbClr val="000000"/>
              </a:solidFill>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This cognitive skill is </a:t>
            </a:r>
            <a:r>
              <a:rPr lang="en-US" sz="1800" b="1" i="0" u="sng" dirty="0">
                <a:solidFill>
                  <a:srgbClr val="FF0000"/>
                </a:solidFill>
                <a:effectLst/>
                <a:latin typeface="Galliard-Roman5"/>
              </a:rPr>
              <a:t>useful</a:t>
            </a:r>
            <a:r>
              <a:rPr lang="en-US" sz="1800" b="0" i="0" dirty="0">
                <a:solidFill>
                  <a:srgbClr val="000000"/>
                </a:solidFill>
                <a:effectLst/>
                <a:latin typeface="Galliard-Roman5"/>
              </a:rPr>
              <a:t> in new venture creation because </a:t>
            </a:r>
            <a:r>
              <a:rPr lang="en-US" sz="1800" b="0" i="0" u="sng" dirty="0">
                <a:solidFill>
                  <a:srgbClr val="FF0000"/>
                </a:solidFill>
                <a:effectLst/>
                <a:latin typeface="Galliard-Roman5"/>
              </a:rPr>
              <a:t>it stimulates the creativity necessary to identify or construct potential opportunities</a:t>
            </a:r>
            <a:r>
              <a:rPr lang="en-US" sz="1800" b="0" i="0" dirty="0">
                <a:solidFill>
                  <a:srgbClr val="000000"/>
                </a:solidFill>
                <a:effectLst/>
                <a:latin typeface="Galliard-Roman5"/>
              </a:rPr>
              <a:t>. Potential opportunities can then be tested and refined as the basis for a new venture. </a:t>
            </a:r>
          </a:p>
          <a:p>
            <a:pPr algn="just"/>
            <a:endParaRPr lang="en-US" sz="1800" b="0" i="0" dirty="0">
              <a:solidFill>
                <a:srgbClr val="000000"/>
              </a:solidFill>
              <a:effectLst/>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Some of the knowledge needed to create various entrepreneurial imaginativeness scenarios likely comes from the managerial, industry, entrepreneurial, and employment experience detailed above.</a:t>
            </a:r>
          </a:p>
        </p:txBody>
      </p:sp>
      <p:pic>
        <p:nvPicPr>
          <p:cNvPr id="2" name="Graphic 21">
            <a:extLst>
              <a:ext uri="{FF2B5EF4-FFF2-40B4-BE49-F238E27FC236}">
                <a16:creationId xmlns:a16="http://schemas.microsoft.com/office/drawing/2014/main" id="{3B2A58B9-6DA7-DE4D-7F9A-B585B4E9DC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19477025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648731"/>
            <a:ext cx="4128422" cy="555436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11945"/>
            <a:ext cx="11661132" cy="512433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15414" y="943643"/>
            <a:ext cx="11593459" cy="5170646"/>
          </a:xfrm>
          <a:prstGeom prst="rect">
            <a:avLst/>
          </a:prstGeom>
          <a:noFill/>
        </p:spPr>
        <p:txBody>
          <a:bodyPr wrap="square" rtlCol="0">
            <a:spAutoFit/>
          </a:bodyPr>
          <a:lstStyle/>
          <a:p>
            <a:pPr algn="just"/>
            <a:r>
              <a:rPr lang="en-US" sz="1800" b="1" i="0" dirty="0">
                <a:solidFill>
                  <a:srgbClr val="000000"/>
                </a:solidFill>
                <a:effectLst/>
                <a:latin typeface="Galliard-Roman5"/>
              </a:rPr>
              <a:t>Fourth, </a:t>
            </a:r>
            <a:r>
              <a:rPr lang="en-US" sz="1800" b="0" i="0" dirty="0">
                <a:solidFill>
                  <a:srgbClr val="000000"/>
                </a:solidFill>
                <a:effectLst/>
                <a:latin typeface="Galliard-Roman5"/>
              </a:rPr>
              <a:t>an </a:t>
            </a:r>
            <a:r>
              <a:rPr lang="en-US" sz="1800" b="1" i="0" dirty="0">
                <a:solidFill>
                  <a:srgbClr val="000000"/>
                </a:solidFill>
                <a:effectLst/>
                <a:latin typeface="Galliard-Roman5"/>
              </a:rPr>
              <a:t>individual needs to be motivated to create a new venture</a:t>
            </a:r>
            <a:r>
              <a:rPr lang="en-US" sz="1800" b="0" i="0" dirty="0">
                <a:solidFill>
                  <a:srgbClr val="000000"/>
                </a:solidFill>
                <a:effectLst/>
                <a:latin typeface="Galliard-Roman5"/>
              </a:rPr>
              <a:t>.</a:t>
            </a:r>
          </a:p>
          <a:p>
            <a:pPr marL="285750" indent="-285750" algn="just">
              <a:buFont typeface="Arial" panose="020B0604020202020204" pitchFamily="34" charset="0"/>
              <a:buChar char="•"/>
            </a:pPr>
            <a:r>
              <a:rPr lang="en-US" sz="1800" b="0" i="0" dirty="0">
                <a:solidFill>
                  <a:srgbClr val="000000"/>
                </a:solidFill>
                <a:effectLst/>
                <a:latin typeface="Galliard-Roman5"/>
              </a:rPr>
              <a:t>This </a:t>
            </a:r>
            <a:r>
              <a:rPr lang="en-US" sz="1800" b="1" i="0" dirty="0">
                <a:solidFill>
                  <a:srgbClr val="FF0000"/>
                </a:solidFill>
                <a:effectLst/>
                <a:latin typeface="Galliard-Roman5"/>
              </a:rPr>
              <a:t>motivation for new venture creation can be manifest </a:t>
            </a:r>
            <a:r>
              <a:rPr lang="en-US" sz="1800" b="0" i="0" dirty="0">
                <a:solidFill>
                  <a:srgbClr val="000000"/>
                </a:solidFill>
                <a:effectLst/>
                <a:latin typeface="Galliard-Roman5"/>
              </a:rPr>
              <a:t>in a founder’s </a:t>
            </a:r>
            <a:r>
              <a:rPr lang="en-US" sz="1800" b="1" i="0" u="sng" dirty="0">
                <a:solidFill>
                  <a:srgbClr val="FF0000"/>
                </a:solidFill>
                <a:effectLst/>
                <a:latin typeface="Galliard-Roman5"/>
              </a:rPr>
              <a:t>identity</a:t>
            </a:r>
            <a:r>
              <a:rPr lang="en-US" sz="1800" b="1" i="0" u="sng" dirty="0">
                <a:solidFill>
                  <a:srgbClr val="000000"/>
                </a:solidFill>
                <a:effectLst/>
                <a:latin typeface="Galliard-Roman5"/>
              </a:rPr>
              <a:t> </a:t>
            </a:r>
            <a:r>
              <a:rPr lang="en-US" sz="1800" i="0" u="sng" dirty="0">
                <a:solidFill>
                  <a:srgbClr val="000000"/>
                </a:solidFill>
                <a:effectLst/>
                <a:latin typeface="Galliard-Roman5"/>
              </a:rPr>
              <a:t>and</a:t>
            </a:r>
            <a:r>
              <a:rPr lang="en-US" sz="1800" b="1" i="0" u="sng" dirty="0">
                <a:solidFill>
                  <a:srgbClr val="000000"/>
                </a:solidFill>
                <a:effectLst/>
                <a:latin typeface="Galliard-Roman5"/>
              </a:rPr>
              <a:t> </a:t>
            </a:r>
            <a:r>
              <a:rPr lang="en-US" sz="1800" b="1" i="0" u="sng" dirty="0">
                <a:solidFill>
                  <a:srgbClr val="FF0000"/>
                </a:solidFill>
                <a:effectLst/>
                <a:latin typeface="Galliard-Roman5"/>
              </a:rPr>
              <a:t>passion</a:t>
            </a:r>
            <a:r>
              <a:rPr lang="en-US" sz="1800" b="0" i="0" dirty="0">
                <a:solidFill>
                  <a:srgbClr val="000000"/>
                </a:solidFill>
                <a:effectLst/>
                <a:latin typeface="Galliard-Roman5"/>
              </a:rPr>
              <a:t>.</a:t>
            </a:r>
          </a:p>
          <a:p>
            <a:pPr marL="285750" indent="-285750" algn="just">
              <a:buFont typeface="Arial" panose="020B0604020202020204" pitchFamily="34" charset="0"/>
              <a:buChar char="•"/>
            </a:pPr>
            <a:r>
              <a:rPr lang="en-US" sz="1800" b="0" i="0" dirty="0">
                <a:solidFill>
                  <a:srgbClr val="FF0000"/>
                </a:solidFill>
                <a:effectLst/>
                <a:latin typeface="Galliard-Roman5"/>
              </a:rPr>
              <a:t>Founders with a higher entrepreneurial identity aspiration</a:t>
            </a:r>
            <a:r>
              <a:rPr lang="en-US" sz="1800" b="0" i="0" dirty="0">
                <a:solidFill>
                  <a:srgbClr val="000000"/>
                </a:solidFill>
                <a:effectLst/>
                <a:latin typeface="Galliard-Roman5"/>
              </a:rPr>
              <a:t>—“a possible but unrealized future entrepreneurial self”—</a:t>
            </a:r>
            <a:r>
              <a:rPr lang="en-US" sz="1800" b="0" i="0" dirty="0">
                <a:solidFill>
                  <a:srgbClr val="FF0000"/>
                </a:solidFill>
                <a:effectLst/>
                <a:latin typeface="Galliard-Roman5"/>
              </a:rPr>
              <a:t>engage in more nascent entrepreneurial behaviors</a:t>
            </a:r>
            <a:r>
              <a:rPr lang="en-US" sz="1800" b="0" i="0" dirty="0">
                <a:solidFill>
                  <a:srgbClr val="000000"/>
                </a:solidFill>
                <a:effectLst/>
                <a:latin typeface="Galliard-Roman5"/>
              </a:rPr>
              <a:t>, particularly founders who have prior startup experience compared to those who lack such experience. </a:t>
            </a:r>
          </a:p>
          <a:p>
            <a:pPr marL="285750" indent="-285750" algn="just">
              <a:buFont typeface="Arial" panose="020B0604020202020204" pitchFamily="34" charset="0"/>
              <a:buChar char="•"/>
            </a:pPr>
            <a:r>
              <a:rPr lang="en-US" sz="1800" b="0" i="0" u="sng" dirty="0">
                <a:solidFill>
                  <a:srgbClr val="000000"/>
                </a:solidFill>
                <a:effectLst/>
                <a:latin typeface="Galliard-Roman5"/>
              </a:rPr>
              <a:t>There are </a:t>
            </a:r>
            <a:r>
              <a:rPr lang="en-US" sz="1800" b="1" i="0" u="sng" dirty="0">
                <a:solidFill>
                  <a:srgbClr val="000000"/>
                </a:solidFill>
                <a:effectLst/>
                <a:latin typeface="Galliard-Roman5"/>
              </a:rPr>
              <a:t>three</a:t>
            </a:r>
            <a:r>
              <a:rPr lang="en-US" sz="1800" b="0" i="0" u="sng" dirty="0">
                <a:solidFill>
                  <a:srgbClr val="000000"/>
                </a:solidFill>
                <a:effectLst/>
                <a:latin typeface="Galliard-Roman5"/>
              </a:rPr>
              <a:t> ideal types of entrepreneurial social </a:t>
            </a:r>
            <a:r>
              <a:rPr lang="en-US" sz="1800" b="1" i="0" u="sng" dirty="0">
                <a:solidFill>
                  <a:srgbClr val="000000"/>
                </a:solidFill>
                <a:effectLst/>
                <a:latin typeface="Galliard-Roman5"/>
              </a:rPr>
              <a:t>identity</a:t>
            </a:r>
            <a:r>
              <a:rPr lang="en-US" sz="1800" b="0" i="0" dirty="0">
                <a:solidFill>
                  <a:srgbClr val="000000"/>
                </a:solidFill>
                <a:effectLst/>
                <a:latin typeface="Galliard-Roman5"/>
              </a:rPr>
              <a:t>, which help explain those who create new ventures:</a:t>
            </a:r>
          </a:p>
          <a:p>
            <a:pPr marL="342900" indent="-342900" algn="just">
              <a:buAutoNum type="alphaLcParenBoth"/>
            </a:pPr>
            <a:r>
              <a:rPr lang="en-US" sz="1600" b="1" i="1" dirty="0">
                <a:solidFill>
                  <a:srgbClr val="FF0000"/>
                </a:solidFill>
                <a:effectLst/>
                <a:latin typeface="Galliard-Italic5"/>
              </a:rPr>
              <a:t>Darwinian identity</a:t>
            </a:r>
            <a:r>
              <a:rPr lang="en-US" sz="1600" b="0" i="1" dirty="0">
                <a:solidFill>
                  <a:srgbClr val="000000"/>
                </a:solidFill>
                <a:effectLst/>
                <a:latin typeface="Galliard-Italic5"/>
              </a:rPr>
              <a:t> </a:t>
            </a:r>
            <a:r>
              <a:rPr lang="en-US" sz="1600" b="0" i="0" dirty="0">
                <a:solidFill>
                  <a:srgbClr val="FF0000"/>
                </a:solidFill>
                <a:effectLst/>
                <a:latin typeface="Galliard-Roman5"/>
              </a:rPr>
              <a:t>reflects founders who </a:t>
            </a:r>
            <a:r>
              <a:rPr lang="en-US" sz="1600" b="0" i="0" u="sng" dirty="0">
                <a:solidFill>
                  <a:srgbClr val="FF0000"/>
                </a:solidFill>
                <a:effectLst/>
                <a:latin typeface="Galliard-Roman5"/>
              </a:rPr>
              <a:t>consider themselves unique</a:t>
            </a:r>
            <a:r>
              <a:rPr lang="en-US" sz="1600" b="0" i="0" dirty="0">
                <a:solidFill>
                  <a:srgbClr val="000000"/>
                </a:solidFill>
                <a:effectLst/>
                <a:latin typeface="Galliard-Roman5"/>
              </a:rPr>
              <a:t>, put their self-interest at the core of the new venture, pursue private goals, and use a conventional business logic to run the new venture; </a:t>
            </a:r>
          </a:p>
          <a:p>
            <a:pPr marL="342900" indent="-342900" algn="just">
              <a:buAutoNum type="alphaLcParenBoth"/>
            </a:pPr>
            <a:r>
              <a:rPr lang="en-US" sz="1600" b="1" i="1" dirty="0">
                <a:solidFill>
                  <a:srgbClr val="FF0000"/>
                </a:solidFill>
                <a:effectLst/>
                <a:latin typeface="Galliard-Italic5"/>
              </a:rPr>
              <a:t>Communitarian identity </a:t>
            </a:r>
            <a:r>
              <a:rPr lang="en-US" sz="1600" b="0" i="0" dirty="0">
                <a:solidFill>
                  <a:srgbClr val="FF0000"/>
                </a:solidFill>
                <a:effectLst/>
                <a:latin typeface="Galliard-Roman5"/>
              </a:rPr>
              <a:t>reflects founders who </a:t>
            </a:r>
            <a:r>
              <a:rPr lang="en-US" sz="1600" b="0" i="0" u="sng" dirty="0">
                <a:solidFill>
                  <a:srgbClr val="FF0000"/>
                </a:solidFill>
                <a:effectLst/>
                <a:latin typeface="Galliard-Roman5"/>
              </a:rPr>
              <a:t>focus their actions based on a proximal social group</a:t>
            </a:r>
            <a:r>
              <a:rPr lang="en-US" sz="1600" b="0" i="0" dirty="0">
                <a:solidFill>
                  <a:srgbClr val="FF0000"/>
                </a:solidFill>
                <a:effectLst/>
                <a:latin typeface="Galliard-Roman5"/>
              </a:rPr>
              <a:t> and have a community-driven logic</a:t>
            </a:r>
            <a:r>
              <a:rPr lang="en-US" sz="1600" b="0" i="0" dirty="0">
                <a:solidFill>
                  <a:srgbClr val="000000"/>
                </a:solidFill>
                <a:effectLst/>
                <a:latin typeface="Galliard-Roman5"/>
              </a:rPr>
              <a:t>; and </a:t>
            </a:r>
          </a:p>
          <a:p>
            <a:pPr marL="342900" indent="-342900" algn="just">
              <a:buAutoNum type="alphaLcParenBoth"/>
            </a:pPr>
            <a:r>
              <a:rPr lang="en-US" sz="1600" b="1" i="1" dirty="0">
                <a:solidFill>
                  <a:srgbClr val="FF0000"/>
                </a:solidFill>
                <a:effectLst/>
                <a:latin typeface="Galliard-Italic5"/>
              </a:rPr>
              <a:t>Missionary identity </a:t>
            </a:r>
            <a:r>
              <a:rPr lang="en-US" sz="1600" b="0" i="0" dirty="0">
                <a:solidFill>
                  <a:srgbClr val="FF0000"/>
                </a:solidFill>
                <a:effectLst/>
                <a:latin typeface="Galliard-Roman5"/>
              </a:rPr>
              <a:t>reflects founders who </a:t>
            </a:r>
            <a:r>
              <a:rPr lang="en-US" sz="1600" b="0" i="0" u="sng" dirty="0">
                <a:solidFill>
                  <a:srgbClr val="FF0000"/>
                </a:solidFill>
                <a:effectLst/>
                <a:latin typeface="Galliard-Roman5"/>
              </a:rPr>
              <a:t>have a highly inclusive notion of stakeholders</a:t>
            </a:r>
            <a:r>
              <a:rPr lang="en-US" sz="1600" b="0" i="0" dirty="0">
                <a:solidFill>
                  <a:srgbClr val="FF0000"/>
                </a:solidFill>
                <a:effectLst/>
                <a:latin typeface="Galliard-Roman5"/>
              </a:rPr>
              <a:t>, focus on the society-at-large, and have a mission-driven logic</a:t>
            </a:r>
            <a:r>
              <a:rPr lang="en-US" sz="1600" b="0" i="0" dirty="0">
                <a:solidFill>
                  <a:srgbClr val="000000"/>
                </a:solidFill>
                <a:effectLst/>
                <a:latin typeface="Galliard-Roman5"/>
              </a:rPr>
              <a:t>. </a:t>
            </a:r>
            <a:endParaRPr lang="en-US" sz="1600" dirty="0">
              <a:solidFill>
                <a:srgbClr val="000000"/>
              </a:solidFill>
              <a:latin typeface="Galliard-Roman5"/>
            </a:endParaRPr>
          </a:p>
          <a:p>
            <a:pPr algn="just"/>
            <a:r>
              <a:rPr lang="en-US" sz="1800" b="1" i="0" dirty="0">
                <a:solidFill>
                  <a:srgbClr val="000000"/>
                </a:solidFill>
                <a:effectLst/>
                <a:latin typeface="Galliard-Roman5"/>
              </a:rPr>
              <a:t>Founders can also have </a:t>
            </a:r>
            <a:r>
              <a:rPr lang="en-US" sz="1800" b="1" i="0" u="sng" dirty="0">
                <a:solidFill>
                  <a:srgbClr val="000000"/>
                </a:solidFill>
                <a:effectLst/>
                <a:latin typeface="Galliard-Roman5"/>
              </a:rPr>
              <a:t>passion </a:t>
            </a:r>
            <a:r>
              <a:rPr lang="en-US" sz="1800" b="1" i="0" dirty="0">
                <a:solidFill>
                  <a:srgbClr val="000000"/>
                </a:solidFill>
                <a:effectLst/>
                <a:latin typeface="Galliard-Roman5"/>
              </a:rPr>
              <a:t>that motivates new venture creation</a:t>
            </a:r>
            <a:r>
              <a:rPr lang="en-US" sz="1800" b="0" i="0" dirty="0">
                <a:solidFill>
                  <a:srgbClr val="000000"/>
                </a:solidFill>
                <a:effectLst/>
                <a:latin typeface="Galliard-Roman5"/>
              </a:rPr>
              <a:t>. </a:t>
            </a:r>
          </a:p>
          <a:p>
            <a:pPr marL="285750" indent="-285750" algn="just">
              <a:buFont typeface="Arial" panose="020B0604020202020204" pitchFamily="34" charset="0"/>
              <a:buChar char="•"/>
            </a:pPr>
            <a:r>
              <a:rPr lang="en-US" sz="1800" b="1" i="0" dirty="0">
                <a:solidFill>
                  <a:srgbClr val="FF0000"/>
                </a:solidFill>
                <a:effectLst/>
                <a:latin typeface="Galliard-Roman5"/>
              </a:rPr>
              <a:t>Entrepreneurial passion </a:t>
            </a:r>
            <a:r>
              <a:rPr lang="en-US" sz="1800" b="0" i="0" dirty="0">
                <a:solidFill>
                  <a:srgbClr val="000000"/>
                </a:solidFill>
                <a:effectLst/>
                <a:latin typeface="Galliard-Roman5"/>
              </a:rPr>
              <a:t>is an “</a:t>
            </a:r>
            <a:r>
              <a:rPr lang="en-US" sz="1800" b="0" i="0" dirty="0">
                <a:effectLst/>
                <a:latin typeface="Galliard-Roman5"/>
              </a:rPr>
              <a:t>intense positive inclination towards entrepreneurial activities salient to an individual’s identity</a:t>
            </a:r>
            <a:r>
              <a:rPr lang="en-US" sz="1800" b="0" i="0" dirty="0">
                <a:solidFill>
                  <a:srgbClr val="000000"/>
                </a:solidFill>
                <a:effectLst/>
                <a:latin typeface="Galliard-Roman5"/>
              </a:rPr>
              <a:t>.... Passion [is not conceptualized] as a trait but rather as </a:t>
            </a:r>
            <a:r>
              <a:rPr lang="en-US" sz="1800" b="0" i="0" dirty="0">
                <a:solidFill>
                  <a:srgbClr val="FF0000"/>
                </a:solidFill>
                <a:effectLst/>
                <a:latin typeface="Galliard-Roman5"/>
              </a:rPr>
              <a:t>an affective and motivational phenomenon that an entrepreneur experiences when engaging in identity relevant activities</a:t>
            </a:r>
            <a:r>
              <a:rPr lang="en-US" sz="1800" b="0" i="0" dirty="0">
                <a:solidFill>
                  <a:srgbClr val="000000"/>
                </a:solidFill>
                <a:effectLst/>
                <a:latin typeface="Galliard-Roman5"/>
              </a:rPr>
              <a:t>”. </a:t>
            </a:r>
          </a:p>
          <a:p>
            <a:pPr algn="just"/>
            <a:r>
              <a:rPr lang="en-US" sz="1800" b="0" i="0" dirty="0">
                <a:solidFill>
                  <a:srgbClr val="000000"/>
                </a:solidFill>
                <a:effectLst/>
                <a:latin typeface="Galliard-Roman5"/>
              </a:rPr>
              <a:t>This passion motivates an individual to perform new venture–creation tasks. </a:t>
            </a:r>
          </a:p>
          <a:p>
            <a:pPr algn="just"/>
            <a:r>
              <a:rPr lang="en-US" sz="1800" b="0" i="0" dirty="0">
                <a:solidFill>
                  <a:srgbClr val="000000"/>
                </a:solidFill>
                <a:effectLst/>
                <a:latin typeface="Galliard-Roman5"/>
              </a:rPr>
              <a:t>Indeed, </a:t>
            </a:r>
            <a:r>
              <a:rPr lang="en-US" sz="1800" b="1" i="0" dirty="0">
                <a:solidFill>
                  <a:srgbClr val="000000"/>
                </a:solidFill>
                <a:effectLst/>
                <a:latin typeface="Galliard-Roman5"/>
              </a:rPr>
              <a:t>entrepreneurial passion can increase an individual’s entrepreneurial self efficacy, strengthening his or her intention to start a new venture</a:t>
            </a:r>
            <a:r>
              <a:rPr lang="en-US" sz="1800" b="0" i="0" dirty="0">
                <a:solidFill>
                  <a:srgbClr val="000000"/>
                </a:solidFill>
                <a:effectLst/>
                <a:latin typeface="Galliard-Roman5"/>
              </a:rPr>
              <a:t>.</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 name="Graphic 21">
            <a:extLst>
              <a:ext uri="{FF2B5EF4-FFF2-40B4-BE49-F238E27FC236}">
                <a16:creationId xmlns:a16="http://schemas.microsoft.com/office/drawing/2014/main" id="{51911D82-CC0D-D7B2-2F31-3ADDCA9FA2D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4253" y="-83504"/>
            <a:ext cx="2305141" cy="1076343"/>
          </a:xfrm>
          <a:prstGeom prst="rect">
            <a:avLst/>
          </a:prstGeom>
        </p:spPr>
      </p:pic>
    </p:spTree>
    <p:extLst>
      <p:ext uri="{BB962C8B-B14F-4D97-AF65-F5344CB8AC3E}">
        <p14:creationId xmlns:p14="http://schemas.microsoft.com/office/powerpoint/2010/main" val="602076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722871"/>
            <a:ext cx="4128422" cy="54987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52845"/>
            <a:ext cx="11355053" cy="49065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0" y="1004231"/>
            <a:ext cx="11195619" cy="4801314"/>
          </a:xfrm>
          <a:prstGeom prst="rect">
            <a:avLst/>
          </a:prstGeom>
          <a:noFill/>
        </p:spPr>
        <p:txBody>
          <a:bodyPr wrap="square" rtlCol="0">
            <a:spAutoFit/>
          </a:bodyPr>
          <a:lstStyle/>
          <a:p>
            <a:pPr algn="just"/>
            <a:r>
              <a:rPr lang="en-US" sz="1800" b="1" i="0" dirty="0">
                <a:solidFill>
                  <a:srgbClr val="000000"/>
                </a:solidFill>
                <a:effectLst/>
                <a:latin typeface="Galliard-Roman5"/>
              </a:rPr>
              <a:t>Finally, individuals’ personalities influence who starts up a new venture</a:t>
            </a:r>
            <a:r>
              <a:rPr lang="en-US" sz="1800" b="0" i="0" dirty="0">
                <a:solidFill>
                  <a:srgbClr val="000000"/>
                </a:solidFill>
                <a:effectLst/>
                <a:latin typeface="Galliard-Roman5"/>
              </a:rPr>
              <a:t>. </a:t>
            </a:r>
          </a:p>
          <a:p>
            <a:pPr algn="just"/>
            <a:r>
              <a:rPr lang="en-US" sz="1800" b="0" i="0" dirty="0">
                <a:solidFill>
                  <a:srgbClr val="000000"/>
                </a:solidFill>
                <a:effectLst/>
                <a:latin typeface="Galliard-Roman5"/>
              </a:rPr>
              <a:t>- Specifically, the positive psychological traits of </a:t>
            </a:r>
            <a:r>
              <a:rPr lang="en-US" sz="1800" b="1" i="0" u="sng" dirty="0">
                <a:solidFill>
                  <a:srgbClr val="FF0000"/>
                </a:solidFill>
                <a:effectLst/>
                <a:latin typeface="Galliard-Roman5"/>
              </a:rPr>
              <a:t>hope, optimism, and resilience </a:t>
            </a:r>
            <a:r>
              <a:rPr lang="en-US" sz="1800" b="0" i="0" dirty="0">
                <a:solidFill>
                  <a:srgbClr val="000000"/>
                </a:solidFill>
                <a:effectLst/>
                <a:latin typeface="Galliard-Roman5"/>
              </a:rPr>
              <a:t>are positively associated with founders’ transformational leadership, which in turn facilitates new venture performance. </a:t>
            </a:r>
          </a:p>
          <a:p>
            <a:pPr marL="285750" indent="-285750" algn="just">
              <a:buFont typeface="Arial" panose="020B0604020202020204" pitchFamily="34" charset="0"/>
              <a:buChar char="•"/>
            </a:pPr>
            <a:r>
              <a:rPr lang="en-US" b="1" i="1" dirty="0">
                <a:solidFill>
                  <a:srgbClr val="000000"/>
                </a:solidFill>
                <a:latin typeface="Galliard-Italic5"/>
              </a:rPr>
              <a:t>H</a:t>
            </a:r>
            <a:r>
              <a:rPr lang="en-US" sz="1800" b="1" i="1" dirty="0">
                <a:solidFill>
                  <a:srgbClr val="000000"/>
                </a:solidFill>
                <a:effectLst/>
                <a:latin typeface="Galliard-Italic5"/>
              </a:rPr>
              <a:t>ope</a:t>
            </a:r>
            <a:r>
              <a:rPr lang="en-US" sz="1800" b="0" i="1" dirty="0">
                <a:solidFill>
                  <a:srgbClr val="000000"/>
                </a:solidFill>
                <a:effectLst/>
                <a:latin typeface="Galliard-Italic5"/>
              </a:rPr>
              <a:t> </a:t>
            </a:r>
            <a:r>
              <a:rPr lang="en-US" sz="1800" b="0" i="0" dirty="0">
                <a:solidFill>
                  <a:srgbClr val="000000"/>
                </a:solidFill>
                <a:effectLst/>
                <a:latin typeface="Galliard-Roman5"/>
              </a:rPr>
              <a:t>refers to </a:t>
            </a:r>
            <a:r>
              <a:rPr lang="en-US" sz="1800" b="0" i="0" dirty="0">
                <a:solidFill>
                  <a:srgbClr val="FF0000"/>
                </a:solidFill>
                <a:effectLst/>
                <a:latin typeface="Galliard-Roman5"/>
              </a:rPr>
              <a:t>the belief that one has a path to a desired outcome.</a:t>
            </a:r>
            <a:endParaRPr lang="en-US" sz="1800" b="0" i="1" dirty="0">
              <a:solidFill>
                <a:srgbClr val="000000"/>
              </a:solidFill>
              <a:effectLst/>
              <a:latin typeface="Galliard-Italic5"/>
            </a:endParaRPr>
          </a:p>
          <a:p>
            <a:pPr marL="285750" indent="-285750" algn="just">
              <a:buFont typeface="Arial" panose="020B0604020202020204" pitchFamily="34" charset="0"/>
              <a:buChar char="•"/>
            </a:pPr>
            <a:r>
              <a:rPr lang="en-US" sz="1800" b="1" i="1" dirty="0">
                <a:solidFill>
                  <a:srgbClr val="000000"/>
                </a:solidFill>
                <a:effectLst/>
                <a:latin typeface="Galliard-Italic5"/>
              </a:rPr>
              <a:t>Optimism</a:t>
            </a:r>
            <a:r>
              <a:rPr lang="en-US" sz="1800" b="0" i="1" dirty="0">
                <a:solidFill>
                  <a:srgbClr val="000000"/>
                </a:solidFill>
                <a:effectLst/>
                <a:latin typeface="Galliard-Italic5"/>
              </a:rPr>
              <a:t> </a:t>
            </a:r>
            <a:r>
              <a:rPr lang="en-US" sz="1800" b="0" i="0" dirty="0">
                <a:solidFill>
                  <a:srgbClr val="000000"/>
                </a:solidFill>
                <a:effectLst/>
                <a:latin typeface="Galliard-Roman5"/>
              </a:rPr>
              <a:t>refers to </a:t>
            </a:r>
            <a:r>
              <a:rPr lang="en-US" sz="1800" b="0" i="0" dirty="0">
                <a:solidFill>
                  <a:srgbClr val="FF0000"/>
                </a:solidFill>
                <a:effectLst/>
                <a:latin typeface="Galliard-Roman5"/>
              </a:rPr>
              <a:t>a generalized belief that positive outcomes will materialize</a:t>
            </a:r>
            <a:r>
              <a:rPr lang="en-US" sz="1800" b="0" i="1" dirty="0">
                <a:solidFill>
                  <a:srgbClr val="000000"/>
                </a:solidFill>
                <a:effectLst/>
                <a:latin typeface="Galliard-Italic5"/>
              </a:rPr>
              <a:t>. </a:t>
            </a:r>
          </a:p>
          <a:p>
            <a:pPr marL="285750" indent="-285750" algn="just">
              <a:buFont typeface="Arial" panose="020B0604020202020204" pitchFamily="34" charset="0"/>
              <a:buChar char="•"/>
            </a:pPr>
            <a:r>
              <a:rPr lang="en-US" sz="1800" b="1" i="1" dirty="0">
                <a:solidFill>
                  <a:srgbClr val="000000"/>
                </a:solidFill>
                <a:effectLst/>
                <a:latin typeface="Galliard-Italic5"/>
              </a:rPr>
              <a:t>Resilience</a:t>
            </a:r>
            <a:r>
              <a:rPr lang="en-US" sz="1800" b="0" i="1" dirty="0">
                <a:solidFill>
                  <a:srgbClr val="000000"/>
                </a:solidFill>
                <a:effectLst/>
                <a:latin typeface="Galliard-Italic5"/>
              </a:rPr>
              <a:t> </a:t>
            </a:r>
            <a:r>
              <a:rPr lang="en-US" sz="1800" b="0" i="0" dirty="0">
                <a:solidFill>
                  <a:srgbClr val="000000"/>
                </a:solidFill>
                <a:effectLst/>
                <a:latin typeface="Galliard-Roman5"/>
              </a:rPr>
              <a:t>refers to </a:t>
            </a:r>
            <a:r>
              <a:rPr lang="en-US" sz="1800" b="0" i="0" dirty="0">
                <a:solidFill>
                  <a:srgbClr val="FF0000"/>
                </a:solidFill>
                <a:effectLst/>
                <a:latin typeface="Galliard-Roman5"/>
              </a:rPr>
              <a:t>maintaining positive functioning while facing adverse events</a:t>
            </a:r>
            <a:r>
              <a:rPr lang="en-US" sz="1800" b="0" i="0" dirty="0">
                <a:solidFill>
                  <a:srgbClr val="000000"/>
                </a:solidFill>
                <a:effectLst/>
                <a:latin typeface="Galliard-Roman5"/>
              </a:rPr>
              <a:t>. </a:t>
            </a:r>
          </a:p>
          <a:p>
            <a:pPr algn="just"/>
            <a:endParaRPr lang="en-US" sz="1800" b="0" i="0" dirty="0">
              <a:solidFill>
                <a:srgbClr val="000000"/>
              </a:solidFill>
              <a:effectLst/>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These positive psychological traits can lead to </a:t>
            </a:r>
            <a:r>
              <a:rPr lang="en-US" sz="1800" b="1" i="1" dirty="0">
                <a:solidFill>
                  <a:srgbClr val="000000"/>
                </a:solidFill>
                <a:effectLst/>
                <a:latin typeface="Galliard-Italic5"/>
              </a:rPr>
              <a:t>transformational leadership</a:t>
            </a:r>
            <a:r>
              <a:rPr lang="en-US" sz="1800" b="0" i="0" dirty="0">
                <a:solidFill>
                  <a:srgbClr val="000000"/>
                </a:solidFill>
                <a:effectLst/>
                <a:latin typeface="Galliard-Roman5"/>
              </a:rPr>
              <a:t>, which can in turn enhance new venture performance through the following mechanisms: </a:t>
            </a:r>
          </a:p>
          <a:p>
            <a:pPr marL="342900" indent="-342900" algn="just">
              <a:buAutoNum type="arabicParenBoth"/>
            </a:pPr>
            <a:r>
              <a:rPr lang="en-US" sz="1800" b="1" i="1" dirty="0">
                <a:solidFill>
                  <a:srgbClr val="000000"/>
                </a:solidFill>
                <a:effectLst/>
                <a:latin typeface="Galliard-Italic5"/>
              </a:rPr>
              <a:t>idealized influence</a:t>
            </a:r>
            <a:r>
              <a:rPr lang="en-US" sz="1800" b="0" i="0" dirty="0">
                <a:solidFill>
                  <a:srgbClr val="000000"/>
                </a:solidFill>
                <a:effectLst/>
                <a:latin typeface="Galliard-Roman5"/>
              </a:rPr>
              <a:t>, or </a:t>
            </a:r>
            <a:r>
              <a:rPr lang="en-US" sz="1800" b="0" i="0" dirty="0">
                <a:solidFill>
                  <a:srgbClr val="FF0000"/>
                </a:solidFill>
                <a:effectLst/>
                <a:latin typeface="Galliard-Roman5"/>
              </a:rPr>
              <a:t>when a founder provides an example that followers try to emulate</a:t>
            </a:r>
            <a:r>
              <a:rPr lang="en-US" sz="1800" b="0" i="0" dirty="0">
                <a:solidFill>
                  <a:srgbClr val="000000"/>
                </a:solidFill>
                <a:effectLst/>
                <a:latin typeface="Galliard-Roman5"/>
              </a:rPr>
              <a:t>;</a:t>
            </a:r>
          </a:p>
          <a:p>
            <a:pPr marL="342900" indent="-342900" algn="just">
              <a:buAutoNum type="arabicParenBoth"/>
            </a:pPr>
            <a:r>
              <a:rPr lang="en-US" sz="1800" b="1" i="1" dirty="0">
                <a:solidFill>
                  <a:srgbClr val="000000"/>
                </a:solidFill>
                <a:effectLst/>
                <a:latin typeface="Galliard-Italic5"/>
              </a:rPr>
              <a:t>inspirational motivation</a:t>
            </a:r>
            <a:r>
              <a:rPr lang="en-US" sz="1800" b="0" i="1" dirty="0">
                <a:solidFill>
                  <a:srgbClr val="000000"/>
                </a:solidFill>
                <a:effectLst/>
                <a:latin typeface="Galliard-Italic5"/>
              </a:rPr>
              <a:t>, </a:t>
            </a:r>
            <a:r>
              <a:rPr lang="en-US" sz="1800" b="0" i="0" dirty="0">
                <a:solidFill>
                  <a:srgbClr val="000000"/>
                </a:solidFill>
                <a:effectLst/>
                <a:latin typeface="Galliard-Roman5"/>
              </a:rPr>
              <a:t>or </a:t>
            </a:r>
            <a:r>
              <a:rPr lang="en-US" sz="1800" b="0" i="0" dirty="0">
                <a:solidFill>
                  <a:srgbClr val="FF0000"/>
                </a:solidFill>
                <a:effectLst/>
                <a:latin typeface="Galliard-Roman5"/>
              </a:rPr>
              <a:t>when a founder provides a clear vision of a positive future that motivates followers</a:t>
            </a:r>
            <a:r>
              <a:rPr lang="en-US" sz="1800" b="0" i="0" dirty="0">
                <a:solidFill>
                  <a:srgbClr val="000000"/>
                </a:solidFill>
                <a:effectLst/>
                <a:latin typeface="Galliard-Roman5"/>
              </a:rPr>
              <a:t>;</a:t>
            </a:r>
          </a:p>
          <a:p>
            <a:pPr marL="342900" indent="-342900" algn="just">
              <a:buAutoNum type="arabicParenBoth"/>
            </a:pPr>
            <a:r>
              <a:rPr lang="en-US" sz="1800" b="1" i="1" dirty="0">
                <a:solidFill>
                  <a:srgbClr val="000000"/>
                </a:solidFill>
                <a:effectLst/>
                <a:latin typeface="Galliard-Italic5"/>
              </a:rPr>
              <a:t>intellectual stimulation</a:t>
            </a:r>
            <a:r>
              <a:rPr lang="en-US" sz="1800" b="0" i="0" dirty="0">
                <a:solidFill>
                  <a:srgbClr val="000000"/>
                </a:solidFill>
                <a:effectLst/>
                <a:latin typeface="Galliard-Roman5"/>
              </a:rPr>
              <a:t>, or </a:t>
            </a:r>
            <a:r>
              <a:rPr lang="en-US" sz="1800" b="0" i="0" dirty="0">
                <a:solidFill>
                  <a:srgbClr val="FF0000"/>
                </a:solidFill>
                <a:effectLst/>
                <a:latin typeface="Galliard-Roman5"/>
              </a:rPr>
              <a:t>when a founder helps followers make the most of their potential</a:t>
            </a:r>
            <a:r>
              <a:rPr lang="en-US" sz="1800" b="0" i="0" dirty="0">
                <a:solidFill>
                  <a:srgbClr val="000000"/>
                </a:solidFill>
                <a:effectLst/>
                <a:latin typeface="Galliard-Roman5"/>
              </a:rPr>
              <a:t>; and </a:t>
            </a:r>
          </a:p>
          <a:p>
            <a:pPr marL="342900" indent="-342900" algn="just">
              <a:buAutoNum type="arabicParenBoth"/>
            </a:pPr>
            <a:r>
              <a:rPr lang="en-US" sz="1800" b="1" i="1" dirty="0">
                <a:solidFill>
                  <a:srgbClr val="000000"/>
                </a:solidFill>
                <a:effectLst/>
                <a:latin typeface="Galliard-Italic5"/>
              </a:rPr>
              <a:t>individualized consideration</a:t>
            </a:r>
            <a:r>
              <a:rPr lang="en-US" sz="1800" b="0" i="0" dirty="0">
                <a:solidFill>
                  <a:srgbClr val="000000"/>
                </a:solidFill>
                <a:effectLst/>
                <a:latin typeface="Galliard-Roman5"/>
              </a:rPr>
              <a:t>, or </a:t>
            </a:r>
            <a:r>
              <a:rPr lang="en-US" sz="1800" b="0" i="0" dirty="0">
                <a:solidFill>
                  <a:srgbClr val="FF0000"/>
                </a:solidFill>
                <a:effectLst/>
                <a:latin typeface="Galliard-Roman5"/>
              </a:rPr>
              <a:t>when a founder supports followers’ needs for personal growth</a:t>
            </a:r>
            <a:r>
              <a:rPr lang="en-US" sz="1800" b="0" i="0" dirty="0">
                <a:solidFill>
                  <a:srgbClr val="000000"/>
                </a:solidFill>
                <a:effectLst/>
                <a:latin typeface="Galliard-Roman5"/>
              </a:rPr>
              <a:t>. </a:t>
            </a:r>
          </a:p>
          <a:p>
            <a:pPr algn="just"/>
            <a:endParaRPr lang="en-US" sz="1800" b="0" i="0" dirty="0">
              <a:solidFill>
                <a:srgbClr val="000000"/>
              </a:solidFill>
              <a:effectLst/>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Bundling founders’ personalities with their resources and the environment helps explain the new venture–creation process. For example, founders’ tendencies to value “change, the new, and the different” (i.e., novelty) can enhance new venture performance, especially for ventures that are younger and smaller.</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 name="Graphic 21">
            <a:extLst>
              <a:ext uri="{FF2B5EF4-FFF2-40B4-BE49-F238E27FC236}">
                <a16:creationId xmlns:a16="http://schemas.microsoft.com/office/drawing/2014/main" id="{5A85025B-D290-2F3A-78D2-A753C65294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26074772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704335"/>
            <a:ext cx="4128422" cy="54097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52845"/>
            <a:ext cx="11355053" cy="49065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0" y="952845"/>
            <a:ext cx="11195619" cy="4801314"/>
          </a:xfrm>
          <a:prstGeom prst="rect">
            <a:avLst/>
          </a:prstGeom>
          <a:noFill/>
        </p:spPr>
        <p:txBody>
          <a:bodyPr wrap="square" rtlCol="0">
            <a:spAutoFit/>
          </a:bodyPr>
          <a:lstStyle/>
          <a:p>
            <a:pPr algn="just"/>
            <a:r>
              <a:rPr lang="en-US" sz="1800" b="1" i="1" dirty="0">
                <a:solidFill>
                  <a:srgbClr val="000000"/>
                </a:solidFill>
                <a:effectLst/>
                <a:latin typeface="Galliard-BoldItalic4"/>
              </a:rPr>
              <a:t>2. Founding Team and Starting a New Venture</a:t>
            </a:r>
          </a:p>
          <a:p>
            <a:pPr algn="just"/>
            <a:r>
              <a:rPr lang="en-US" sz="1800" b="0" i="0" dirty="0">
                <a:solidFill>
                  <a:srgbClr val="000000"/>
                </a:solidFill>
                <a:effectLst/>
                <a:latin typeface="Galliard-Roman5"/>
              </a:rPr>
              <a:t>A </a:t>
            </a:r>
            <a:r>
              <a:rPr lang="en-US" sz="1800" b="1" i="1" dirty="0">
                <a:solidFill>
                  <a:srgbClr val="FF0000"/>
                </a:solidFill>
                <a:effectLst/>
                <a:latin typeface="Galliard-Italic5"/>
              </a:rPr>
              <a:t>founding team </a:t>
            </a:r>
            <a:r>
              <a:rPr lang="en-US" sz="1800" b="0" i="0" dirty="0">
                <a:solidFill>
                  <a:srgbClr val="000000"/>
                </a:solidFill>
                <a:effectLst/>
                <a:latin typeface="Galliard-Roman5"/>
              </a:rPr>
              <a:t>is </a:t>
            </a:r>
            <a:r>
              <a:rPr lang="en-US" sz="1800" b="0" i="0" dirty="0">
                <a:solidFill>
                  <a:srgbClr val="FF0000"/>
                </a:solidFill>
                <a:effectLst/>
                <a:latin typeface="Galliard-Roman5"/>
              </a:rPr>
              <a:t>a collective that creates a new venture</a:t>
            </a:r>
            <a:r>
              <a:rPr lang="en-US" sz="1800" b="0" i="0" dirty="0">
                <a:solidFill>
                  <a:srgbClr val="000000"/>
                </a:solidFill>
                <a:effectLst/>
                <a:latin typeface="Galliard-Roman5"/>
              </a:rPr>
              <a:t>. They </a:t>
            </a:r>
            <a:r>
              <a:rPr lang="en-US" sz="1800" b="0" i="0" dirty="0">
                <a:solidFill>
                  <a:srgbClr val="FF0000"/>
                </a:solidFill>
                <a:effectLst/>
                <a:latin typeface="Galliard-Roman5"/>
              </a:rPr>
              <a:t>differ in their experience, diversity, presence of prior shared experience, and structural form, which impact new venture management</a:t>
            </a:r>
            <a:r>
              <a:rPr lang="en-US" sz="1800" b="0" i="0" dirty="0">
                <a:solidFill>
                  <a:srgbClr val="000000"/>
                </a:solidFill>
                <a:effectLst/>
                <a:latin typeface="Galliard-Roman5"/>
              </a:rPr>
              <a:t>. </a:t>
            </a:r>
          </a:p>
          <a:p>
            <a:pPr algn="just"/>
            <a:endParaRPr lang="en-US" dirty="0">
              <a:solidFill>
                <a:srgbClr val="000000"/>
              </a:solidFill>
              <a:latin typeface="Galliard-Roman5"/>
            </a:endParaRPr>
          </a:p>
          <a:p>
            <a:pPr algn="just"/>
            <a:r>
              <a:rPr lang="en-US" sz="1800" b="1" i="0" dirty="0">
                <a:solidFill>
                  <a:srgbClr val="000000"/>
                </a:solidFill>
                <a:effectLst/>
                <a:latin typeface="Galliard-Roman5"/>
              </a:rPr>
              <a:t>First, founding teams differ in the level and nature of their experience</a:t>
            </a:r>
            <a:r>
              <a:rPr lang="en-US" sz="1800" b="0" i="0" dirty="0">
                <a:solidFill>
                  <a:srgbClr val="000000"/>
                </a:solidFill>
                <a:effectLst/>
                <a:latin typeface="Galliard-Roman5"/>
              </a:rPr>
              <a:t>. </a:t>
            </a:r>
          </a:p>
          <a:p>
            <a:pPr marL="285750" indent="-285750" algn="just">
              <a:buFont typeface="Arial" panose="020B0604020202020204" pitchFamily="34" charset="0"/>
              <a:buChar char="•"/>
            </a:pPr>
            <a:r>
              <a:rPr lang="en-US" sz="1800" b="0" i="0" dirty="0">
                <a:solidFill>
                  <a:srgbClr val="000000"/>
                </a:solidFill>
                <a:effectLst/>
                <a:latin typeface="Galliard-Roman5"/>
              </a:rPr>
              <a:t>Founding teams’ experience can influence new venture performance. For example, for newly created venture capital firms, founding teams that are more </a:t>
            </a:r>
            <a:r>
              <a:rPr lang="en-US" sz="1800" b="0" i="0" u="sng" dirty="0">
                <a:solidFill>
                  <a:srgbClr val="000000"/>
                </a:solidFill>
                <a:effectLst/>
                <a:latin typeface="Galliard-Roman5"/>
              </a:rPr>
              <a:t>experienced in venture capital, senior management</a:t>
            </a:r>
            <a:r>
              <a:rPr lang="en-US" sz="1800" b="0" i="0" dirty="0">
                <a:solidFill>
                  <a:srgbClr val="000000"/>
                </a:solidFill>
                <a:effectLst/>
                <a:latin typeface="Galliard-Roman5"/>
              </a:rPr>
              <a:t>, and consulting are </a:t>
            </a:r>
            <a:r>
              <a:rPr lang="en-US" sz="1800" b="0" i="0" u="sng" dirty="0">
                <a:solidFill>
                  <a:srgbClr val="000000"/>
                </a:solidFill>
                <a:effectLst/>
                <a:latin typeface="Galliard-Roman5"/>
              </a:rPr>
              <a:t>more successful than </a:t>
            </a:r>
            <a:r>
              <a:rPr lang="en-US" sz="1800" b="0" i="0" dirty="0">
                <a:solidFill>
                  <a:srgbClr val="000000"/>
                </a:solidFill>
                <a:effectLst/>
                <a:latin typeface="Galliard-Roman5"/>
              </a:rPr>
              <a:t>their more inexperienced counterparts. Moreover, in assessing new venture teams, senior venture capitalists emphasize, in order of importance, teams’ industry</a:t>
            </a:r>
            <a:r>
              <a:rPr lang="en-US" dirty="0"/>
              <a:t> </a:t>
            </a:r>
            <a:r>
              <a:rPr lang="en-US" sz="1800" b="0" i="0" dirty="0">
                <a:solidFill>
                  <a:srgbClr val="000000"/>
                </a:solidFill>
                <a:effectLst/>
                <a:latin typeface="Galliard-Roman5"/>
              </a:rPr>
              <a:t>experience, management education, and leadership experience. </a:t>
            </a:r>
          </a:p>
          <a:p>
            <a:pPr marL="285750" indent="-285750" algn="just">
              <a:buFont typeface="Arial" panose="020B0604020202020204" pitchFamily="34" charset="0"/>
              <a:buChar char="•"/>
            </a:pPr>
            <a:r>
              <a:rPr lang="en-US" sz="1800" b="1" i="0" dirty="0">
                <a:solidFill>
                  <a:srgbClr val="000000"/>
                </a:solidFill>
                <a:effectLst/>
                <a:latin typeface="Galliard-Roman5"/>
              </a:rPr>
              <a:t>1) </a:t>
            </a:r>
            <a:r>
              <a:rPr lang="en-US" sz="1800" b="1" i="0" dirty="0">
                <a:solidFill>
                  <a:srgbClr val="FF0000"/>
                </a:solidFill>
                <a:effectLst/>
                <a:latin typeface="Galliard-Roman5"/>
              </a:rPr>
              <a:t>founding teams’ entrepreneurial and management experience </a:t>
            </a:r>
            <a:r>
              <a:rPr lang="en-US" sz="1800" b="1" i="0" u="sng" dirty="0">
                <a:solidFill>
                  <a:srgbClr val="000000"/>
                </a:solidFill>
                <a:effectLst/>
                <a:latin typeface="Galliard-Roman5"/>
              </a:rPr>
              <a:t>are important </a:t>
            </a:r>
            <a:r>
              <a:rPr lang="en-US" sz="1800" b="1" i="0" dirty="0">
                <a:solidFill>
                  <a:srgbClr val="000000"/>
                </a:solidFill>
                <a:effectLst/>
                <a:latin typeface="Galliard-Roman5"/>
              </a:rPr>
              <a:t>because they enable these teams to identify more opportunities</a:t>
            </a:r>
            <a:r>
              <a:rPr lang="en-US" sz="1800" b="0" i="0" dirty="0">
                <a:solidFill>
                  <a:srgbClr val="000000"/>
                </a:solidFill>
                <a:effectLst/>
                <a:latin typeface="Galliard-Roman5"/>
              </a:rPr>
              <a:t>.</a:t>
            </a:r>
          </a:p>
          <a:p>
            <a:pPr marL="285750" indent="-285750" algn="just">
              <a:buFont typeface="Arial" panose="020B0604020202020204" pitchFamily="34" charset="0"/>
              <a:buChar char="•"/>
            </a:pPr>
            <a:r>
              <a:rPr lang="en-US" sz="1800" b="1" i="0" dirty="0">
                <a:solidFill>
                  <a:srgbClr val="000000"/>
                </a:solidFill>
                <a:effectLst/>
                <a:latin typeface="Galliard-Roman5"/>
              </a:rPr>
              <a:t>2) </a:t>
            </a:r>
            <a:r>
              <a:rPr lang="en-US" sz="1800" b="1" i="0" dirty="0">
                <a:solidFill>
                  <a:srgbClr val="FF0000"/>
                </a:solidFill>
                <a:effectLst/>
                <a:latin typeface="Galliard-Roman5"/>
              </a:rPr>
              <a:t>teams with greater competence in </a:t>
            </a:r>
            <a:r>
              <a:rPr lang="en-US" sz="1800" b="1" i="1" dirty="0">
                <a:solidFill>
                  <a:srgbClr val="FF0000"/>
                </a:solidFill>
                <a:effectLst/>
                <a:latin typeface="Galliard-Italic5"/>
              </a:rPr>
              <a:t>financial management</a:t>
            </a:r>
            <a:r>
              <a:rPr lang="en-US" sz="1800" b="1" i="0" dirty="0">
                <a:solidFill>
                  <a:srgbClr val="000000"/>
                </a:solidFill>
                <a:effectLst/>
                <a:latin typeface="Galliard-Roman5"/>
              </a:rPr>
              <a:t>—namely, skills, experience, and ability to manage monetary constraints—</a:t>
            </a:r>
            <a:r>
              <a:rPr lang="en-US" sz="1800" b="1" i="0" u="sng" dirty="0">
                <a:solidFill>
                  <a:srgbClr val="000000"/>
                </a:solidFill>
                <a:effectLst/>
                <a:latin typeface="Galliard-Roman5"/>
              </a:rPr>
              <a:t>are better able to </a:t>
            </a:r>
            <a:r>
              <a:rPr lang="en-US" sz="1800" b="1" i="0" dirty="0">
                <a:solidFill>
                  <a:srgbClr val="000000"/>
                </a:solidFill>
                <a:effectLst/>
                <a:latin typeface="Galliard-Roman5"/>
              </a:rPr>
              <a:t>create and grow new ventures.</a:t>
            </a:r>
            <a:endParaRPr lang="en-US" sz="1800" b="0" i="0" dirty="0">
              <a:solidFill>
                <a:srgbClr val="000000"/>
              </a:solidFill>
              <a:effectLst/>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3) </a:t>
            </a:r>
            <a:r>
              <a:rPr lang="en-US" sz="1800" b="1" i="0" dirty="0">
                <a:solidFill>
                  <a:srgbClr val="FF0000"/>
                </a:solidFill>
                <a:effectLst/>
                <a:latin typeface="Galliard-Roman5"/>
              </a:rPr>
              <a:t>new venture teams with greater </a:t>
            </a:r>
            <a:r>
              <a:rPr lang="en-US" sz="1800" b="1" i="1" dirty="0">
                <a:solidFill>
                  <a:srgbClr val="FF0000"/>
                </a:solidFill>
                <a:effectLst/>
                <a:latin typeface="Galliard-Italic5"/>
              </a:rPr>
              <a:t>technological experience </a:t>
            </a:r>
            <a:r>
              <a:rPr lang="en-US" sz="1800" b="1" i="0" dirty="0">
                <a:solidFill>
                  <a:srgbClr val="000000"/>
                </a:solidFill>
                <a:effectLst/>
                <a:latin typeface="Galliard-Roman5"/>
              </a:rPr>
              <a:t>make the most of their diverse industry-experience and external sources of knowledge to identify a greater variety of potential opportunities</a:t>
            </a:r>
            <a:r>
              <a:rPr lang="en-US" sz="1800" b="0" i="0" dirty="0">
                <a:solidFill>
                  <a:srgbClr val="000000"/>
                </a:solidFill>
                <a:effectLst/>
                <a:latin typeface="Galliard-Roman5"/>
              </a:rPr>
              <a:t>.</a:t>
            </a:r>
          </a:p>
          <a:p>
            <a:pPr algn="just"/>
            <a:endParaRPr lang="en-US" sz="1800" b="0" i="0" dirty="0">
              <a:solidFill>
                <a:srgbClr val="000000"/>
              </a:solidFill>
              <a:effectLst/>
              <a:latin typeface="Galliard-Roman5"/>
            </a:endParaRPr>
          </a:p>
        </p:txBody>
      </p:sp>
      <p:pic>
        <p:nvPicPr>
          <p:cNvPr id="2" name="Graphic 21">
            <a:extLst>
              <a:ext uri="{FF2B5EF4-FFF2-40B4-BE49-F238E27FC236}">
                <a16:creationId xmlns:a16="http://schemas.microsoft.com/office/drawing/2014/main" id="{1EBBE5E2-146C-4B5D-36C3-FE91A88856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14578358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775719"/>
            <a:ext cx="4128422" cy="5643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52845"/>
            <a:ext cx="11498399" cy="518056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0189" y="1003969"/>
            <a:ext cx="11413501" cy="5078313"/>
          </a:xfrm>
          <a:prstGeom prst="rect">
            <a:avLst/>
          </a:prstGeom>
          <a:noFill/>
        </p:spPr>
        <p:txBody>
          <a:bodyPr wrap="square" rtlCol="0">
            <a:spAutoFit/>
          </a:bodyPr>
          <a:lstStyle/>
          <a:p>
            <a:pPr algn="just"/>
            <a:r>
              <a:rPr lang="en-US" sz="1800" b="1" i="0" dirty="0">
                <a:solidFill>
                  <a:srgbClr val="000000"/>
                </a:solidFill>
                <a:effectLst/>
                <a:latin typeface="Galliard-Roman5"/>
              </a:rPr>
              <a:t>Second, founding team members with prior shared experience can manage more of the challenges in new ventures</a:t>
            </a:r>
            <a:r>
              <a:rPr lang="en-US" sz="1800" b="0" i="0" dirty="0">
                <a:solidFill>
                  <a:srgbClr val="000000"/>
                </a:solidFill>
                <a:effectLst/>
                <a:latin typeface="Galliard-Roman5"/>
              </a:rPr>
              <a:t>.</a:t>
            </a:r>
          </a:p>
          <a:p>
            <a:pPr marL="285750" indent="-285750" algn="just">
              <a:buFont typeface="Arial" panose="020B0604020202020204" pitchFamily="34" charset="0"/>
              <a:buChar char="•"/>
            </a:pPr>
            <a:r>
              <a:rPr lang="en-US" sz="1800" b="0" i="0" dirty="0">
                <a:solidFill>
                  <a:srgbClr val="000000"/>
                </a:solidFill>
                <a:effectLst/>
                <a:latin typeface="Galliard-Roman5"/>
              </a:rPr>
              <a:t> Teams in which </a:t>
            </a:r>
            <a:r>
              <a:rPr lang="en-US" sz="1800" b="0" i="0" dirty="0">
                <a:solidFill>
                  <a:srgbClr val="FF0000"/>
                </a:solidFill>
                <a:effectLst/>
                <a:latin typeface="Galliard-Roman5"/>
              </a:rPr>
              <a:t>some of the members have previously worked together in the same company have shared knowledge that </a:t>
            </a:r>
            <a:r>
              <a:rPr lang="en-US" sz="1800" b="0" i="0" u="sng" dirty="0">
                <a:solidFill>
                  <a:srgbClr val="FF0000"/>
                </a:solidFill>
                <a:effectLst/>
                <a:latin typeface="Galliard-Roman5"/>
              </a:rPr>
              <a:t>promotes a shared understanding </a:t>
            </a:r>
            <a:r>
              <a:rPr lang="en-US" sz="1800" b="0" i="0" dirty="0">
                <a:solidFill>
                  <a:srgbClr val="FF0000"/>
                </a:solidFill>
                <a:effectLst/>
                <a:latin typeface="Galliard-Roman5"/>
              </a:rPr>
              <a:t>that </a:t>
            </a:r>
            <a:r>
              <a:rPr lang="en-US" sz="1800" b="0" i="0" u="sng" dirty="0">
                <a:solidFill>
                  <a:srgbClr val="FF0000"/>
                </a:solidFill>
                <a:effectLst/>
                <a:latin typeface="Galliard-Roman5"/>
              </a:rPr>
              <a:t>facilitates implementation speed </a:t>
            </a:r>
            <a:r>
              <a:rPr lang="en-US" sz="1800" b="0" i="0" dirty="0">
                <a:solidFill>
                  <a:srgbClr val="FF0000"/>
                </a:solidFill>
                <a:effectLst/>
                <a:latin typeface="Galliard-Roman5"/>
              </a:rPr>
              <a:t>and e</a:t>
            </a:r>
            <a:r>
              <a:rPr lang="en-US" sz="1800" b="0" i="0" u="sng" dirty="0">
                <a:solidFill>
                  <a:srgbClr val="FF0000"/>
                </a:solidFill>
                <a:effectLst/>
                <a:latin typeface="Galliard-Roman5"/>
              </a:rPr>
              <a:t>nhances new venture performance</a:t>
            </a:r>
            <a:r>
              <a:rPr lang="en-US" sz="1800" b="0" i="0" dirty="0">
                <a:solidFill>
                  <a:srgbClr val="FF0000"/>
                </a:solidFill>
                <a:effectLst/>
                <a:latin typeface="Galliard-Roman5"/>
              </a:rPr>
              <a:t>.</a:t>
            </a:r>
            <a:r>
              <a:rPr lang="en-US" sz="1800" b="0" i="0" dirty="0">
                <a:solidFill>
                  <a:srgbClr val="000000"/>
                </a:solidFill>
                <a:effectLst/>
                <a:latin typeface="Galliard-Roman5"/>
              </a:rPr>
              <a:t> </a:t>
            </a:r>
          </a:p>
          <a:p>
            <a:pPr algn="just"/>
            <a:r>
              <a:rPr lang="en-US" sz="1800" b="0" i="0" dirty="0">
                <a:solidFill>
                  <a:srgbClr val="000000"/>
                </a:solidFill>
                <a:effectLst/>
                <a:latin typeface="Galliard-Roman5"/>
              </a:rPr>
              <a:t>However, this benefit from prior shared experience within a founding team </a:t>
            </a:r>
            <a:r>
              <a:rPr lang="en-US" sz="1800" b="1" i="0" u="sng" dirty="0">
                <a:solidFill>
                  <a:srgbClr val="000000"/>
                </a:solidFill>
                <a:effectLst/>
                <a:latin typeface="Galliard-Roman5"/>
              </a:rPr>
              <a:t>is diminished when </a:t>
            </a:r>
            <a:r>
              <a:rPr lang="en-US" sz="1800" b="0" i="0" dirty="0">
                <a:solidFill>
                  <a:srgbClr val="000000"/>
                </a:solidFill>
                <a:effectLst/>
                <a:latin typeface="Galliard-Roman5"/>
              </a:rPr>
              <a:t>that </a:t>
            </a:r>
            <a:r>
              <a:rPr lang="en-US" sz="1800" b="0" i="0" dirty="0">
                <a:solidFill>
                  <a:srgbClr val="FF0000"/>
                </a:solidFill>
                <a:effectLst/>
                <a:latin typeface="Galliard-Roman5"/>
              </a:rPr>
              <a:t>shared experience is for a task or industry </a:t>
            </a:r>
            <a:r>
              <a:rPr lang="en-US" sz="1800" b="1" i="0" u="sng" dirty="0">
                <a:solidFill>
                  <a:srgbClr val="FF0000"/>
                </a:solidFill>
                <a:effectLst/>
                <a:latin typeface="Galliard-Roman5"/>
              </a:rPr>
              <a:t>different from </a:t>
            </a:r>
            <a:r>
              <a:rPr lang="en-US" sz="1800" b="0" i="0" dirty="0">
                <a:solidFill>
                  <a:srgbClr val="FF0000"/>
                </a:solidFill>
                <a:effectLst/>
                <a:latin typeface="Galliard-Roman5"/>
              </a:rPr>
              <a:t>those of the new venture</a:t>
            </a:r>
            <a:r>
              <a:rPr lang="en-US" sz="1800" b="0" i="0" dirty="0">
                <a:solidFill>
                  <a:srgbClr val="000000"/>
                </a:solidFill>
                <a:effectLst/>
                <a:latin typeface="Galliard-Roman5"/>
              </a:rPr>
              <a:t>. </a:t>
            </a:r>
          </a:p>
          <a:p>
            <a:pPr algn="just"/>
            <a:endParaRPr lang="en-US" dirty="0">
              <a:solidFill>
                <a:srgbClr val="000000"/>
              </a:solidFill>
              <a:latin typeface="Galliard-Roman5"/>
            </a:endParaRPr>
          </a:p>
          <a:p>
            <a:pPr algn="just"/>
            <a:r>
              <a:rPr lang="en-US" sz="1800" b="0" i="0" dirty="0">
                <a:solidFill>
                  <a:srgbClr val="000000"/>
                </a:solidFill>
                <a:effectLst/>
                <a:latin typeface="Galliard-Roman5"/>
              </a:rPr>
              <a:t>Moreover, the</a:t>
            </a:r>
            <a:r>
              <a:rPr lang="en-US" sz="1800" b="1" i="0" dirty="0">
                <a:solidFill>
                  <a:srgbClr val="000000"/>
                </a:solidFill>
                <a:effectLst/>
                <a:latin typeface="Galliard-Roman5"/>
              </a:rPr>
              <a:t> benefits of teams’ prior shared experience </a:t>
            </a:r>
            <a:r>
              <a:rPr lang="en-US" sz="1800" b="1" i="0" u="sng" dirty="0">
                <a:solidFill>
                  <a:srgbClr val="FF0000"/>
                </a:solidFill>
                <a:effectLst/>
                <a:latin typeface="Galliard-Roman5"/>
              </a:rPr>
              <a:t>diminish</a:t>
            </a:r>
            <a:r>
              <a:rPr lang="en-US" sz="1800" b="1" i="0" dirty="0">
                <a:solidFill>
                  <a:srgbClr val="000000"/>
                </a:solidFill>
                <a:effectLst/>
                <a:latin typeface="Galliard-Roman5"/>
              </a:rPr>
              <a:t> over time as founding teams begin to generate their own shared experience in their current new ventures. </a:t>
            </a:r>
          </a:p>
          <a:p>
            <a:pPr algn="just"/>
            <a:endParaRPr lang="en-US" b="1" dirty="0">
              <a:solidFill>
                <a:srgbClr val="000000"/>
              </a:solidFill>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Relatedly, they </a:t>
            </a:r>
            <a:r>
              <a:rPr lang="en-US" sz="1800" b="1" i="0" dirty="0">
                <a:solidFill>
                  <a:srgbClr val="FF0000"/>
                </a:solidFill>
                <a:effectLst/>
                <a:latin typeface="Galliard-Roman5"/>
              </a:rPr>
              <a:t>can create more internally consistent human-resource value systems</a:t>
            </a:r>
            <a:r>
              <a:rPr lang="en-US" sz="1800" b="0" i="0" dirty="0">
                <a:solidFill>
                  <a:srgbClr val="000000"/>
                </a:solidFill>
                <a:effectLst/>
                <a:latin typeface="Galliard-Roman5"/>
              </a:rPr>
              <a:t> for their new ventures that facilitate shared collective perceptions, attitudes, and behaviors among new venture members. </a:t>
            </a:r>
          </a:p>
          <a:p>
            <a:pPr algn="just"/>
            <a:endParaRPr lang="en-US" dirty="0">
              <a:solidFill>
                <a:srgbClr val="000000"/>
              </a:solidFill>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They </a:t>
            </a:r>
            <a:r>
              <a:rPr lang="en-US" sz="1800" b="1" i="0" dirty="0">
                <a:solidFill>
                  <a:srgbClr val="FF0000"/>
                </a:solidFill>
                <a:effectLst/>
                <a:latin typeface="Galliard-Roman5"/>
              </a:rPr>
              <a:t>are also more likely to pursue exploration strategies</a:t>
            </a:r>
            <a:r>
              <a:rPr lang="en-US" sz="1800" b="0" i="0" dirty="0">
                <a:solidFill>
                  <a:srgbClr val="FF0000"/>
                </a:solidFill>
                <a:effectLst/>
                <a:latin typeface="Galliard-Roman5"/>
              </a:rPr>
              <a:t>.</a:t>
            </a:r>
          </a:p>
          <a:p>
            <a:pPr algn="just"/>
            <a:endParaRPr lang="en-US" dirty="0">
              <a:solidFill>
                <a:srgbClr val="000000"/>
              </a:solidFill>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At the same time, those with </a:t>
            </a:r>
            <a:r>
              <a:rPr lang="en-US" sz="1800" b="1" i="0" dirty="0">
                <a:solidFill>
                  <a:srgbClr val="000000"/>
                </a:solidFill>
                <a:effectLst/>
                <a:latin typeface="Galliard-Roman5"/>
              </a:rPr>
              <a:t>members who have worked in </a:t>
            </a:r>
            <a:r>
              <a:rPr lang="en-US" sz="1800" b="1" i="0" u="sng" dirty="0">
                <a:solidFill>
                  <a:srgbClr val="000000"/>
                </a:solidFill>
                <a:effectLst/>
                <a:latin typeface="Galliard-Roman5"/>
              </a:rPr>
              <a:t>diverse companies</a:t>
            </a:r>
            <a:r>
              <a:rPr lang="en-US" sz="1800" b="0" i="0" u="sng" dirty="0">
                <a:solidFill>
                  <a:srgbClr val="000000"/>
                </a:solidFill>
                <a:effectLst/>
                <a:latin typeface="Galliard-Roman5"/>
              </a:rPr>
              <a:t> </a:t>
            </a:r>
            <a:r>
              <a:rPr lang="en-US" sz="1800" b="0" i="0" dirty="0">
                <a:solidFill>
                  <a:srgbClr val="FF0000"/>
                </a:solidFill>
                <a:effectLst/>
                <a:latin typeface="Galliard-Roman5"/>
              </a:rPr>
              <a:t>are more likely to engage in </a:t>
            </a:r>
            <a:r>
              <a:rPr lang="en-US" sz="1800" b="1" i="0" u="sng" dirty="0">
                <a:solidFill>
                  <a:srgbClr val="FF0000"/>
                </a:solidFill>
                <a:effectLst/>
                <a:latin typeface="Galliard-Roman5"/>
              </a:rPr>
              <a:t>explorative activities.</a:t>
            </a:r>
            <a:r>
              <a:rPr lang="en-US" sz="1800" b="1" i="0" u="sng" dirty="0">
                <a:solidFill>
                  <a:srgbClr val="000000"/>
                </a:solidFill>
                <a:effectLst/>
                <a:latin typeface="Galliard-Roman5"/>
              </a:rPr>
              <a:t> </a:t>
            </a:r>
          </a:p>
          <a:p>
            <a:pPr marL="285750" indent="-285750" algn="just">
              <a:buFont typeface="Arial" panose="020B0604020202020204" pitchFamily="34" charset="0"/>
              <a:buChar char="•"/>
            </a:pPr>
            <a:r>
              <a:rPr lang="en-US" sz="1800" b="0" i="0" dirty="0">
                <a:solidFill>
                  <a:srgbClr val="000000"/>
                </a:solidFill>
                <a:effectLst/>
                <a:latin typeface="Galliard-Roman5"/>
              </a:rPr>
              <a:t>However, </a:t>
            </a:r>
            <a:r>
              <a:rPr lang="en-US" sz="1800" b="1" i="0" dirty="0">
                <a:solidFill>
                  <a:srgbClr val="FF0000"/>
                </a:solidFill>
                <a:effectLst/>
                <a:latin typeface="Galliard-Roman5"/>
              </a:rPr>
              <a:t>teams with prior shared experience and heterogeneous experience show the </a:t>
            </a:r>
            <a:r>
              <a:rPr lang="en-US" sz="1800" b="1" i="0" u="sng" dirty="0">
                <a:solidFill>
                  <a:srgbClr val="FF0000"/>
                </a:solidFill>
                <a:effectLst/>
                <a:latin typeface="Galliard-Roman5"/>
              </a:rPr>
              <a:t>highest growth.</a:t>
            </a:r>
          </a:p>
        </p:txBody>
      </p:sp>
      <p:pic>
        <p:nvPicPr>
          <p:cNvPr id="2" name="Graphic 21">
            <a:extLst>
              <a:ext uri="{FF2B5EF4-FFF2-40B4-BE49-F238E27FC236}">
                <a16:creationId xmlns:a16="http://schemas.microsoft.com/office/drawing/2014/main" id="{9B0D5628-86EF-D528-C8C3-50B847AA66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17305446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691978"/>
            <a:ext cx="4128422" cy="56651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52845"/>
            <a:ext cx="11498399" cy="49065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952845"/>
            <a:ext cx="11304603" cy="4308872"/>
          </a:xfrm>
          <a:prstGeom prst="rect">
            <a:avLst/>
          </a:prstGeom>
          <a:noFill/>
        </p:spPr>
        <p:txBody>
          <a:bodyPr wrap="square" rtlCol="0">
            <a:spAutoFit/>
          </a:bodyPr>
          <a:lstStyle/>
          <a:p>
            <a:pPr algn="just"/>
            <a:r>
              <a:rPr lang="en-US" sz="1800" b="1" i="0" dirty="0">
                <a:solidFill>
                  <a:srgbClr val="000000"/>
                </a:solidFill>
                <a:effectLst/>
                <a:latin typeface="Galliard-Roman5"/>
              </a:rPr>
              <a:t>One potential mechanism underlying the benefits of a team’s prior shared experience is a transactive memory system</a:t>
            </a:r>
            <a:r>
              <a:rPr lang="en-US" sz="1800" b="0" i="0" dirty="0">
                <a:solidFill>
                  <a:srgbClr val="000000"/>
                </a:solidFill>
                <a:effectLst/>
                <a:latin typeface="Galliard-Roman5"/>
              </a:rPr>
              <a:t>.</a:t>
            </a:r>
          </a:p>
          <a:p>
            <a:pPr algn="just"/>
            <a:endParaRPr lang="en-US" dirty="0">
              <a:solidFill>
                <a:srgbClr val="000000"/>
              </a:solidFill>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 A </a:t>
            </a:r>
            <a:r>
              <a:rPr lang="en-US" sz="2000" b="1" i="1" dirty="0">
                <a:solidFill>
                  <a:srgbClr val="FF0000"/>
                </a:solidFill>
                <a:effectLst/>
                <a:latin typeface="Galliard-Italic5"/>
              </a:rPr>
              <a:t>transactive memory system </a:t>
            </a:r>
            <a:r>
              <a:rPr lang="en-US" sz="1800" b="0" i="0" dirty="0">
                <a:solidFill>
                  <a:srgbClr val="FF0000"/>
                </a:solidFill>
                <a:effectLst/>
                <a:latin typeface="Galliard-Roman5"/>
              </a:rPr>
              <a:t>is a shared understanding of which team members have specific expertise </a:t>
            </a:r>
            <a:r>
              <a:rPr lang="en-US" sz="1800" b="0" i="0" dirty="0">
                <a:solidFill>
                  <a:srgbClr val="000000"/>
                </a:solidFill>
                <a:effectLst/>
                <a:latin typeface="Galliard-Roman5"/>
              </a:rPr>
              <a:t>that the team can call on when needed—that is, knowing “who knows what”. </a:t>
            </a:r>
          </a:p>
          <a:p>
            <a:pPr algn="just"/>
            <a:r>
              <a:rPr lang="en-US" sz="1800" b="0" i="0" dirty="0">
                <a:solidFill>
                  <a:srgbClr val="000000"/>
                </a:solidFill>
                <a:effectLst/>
                <a:latin typeface="Galliard-Roman5"/>
              </a:rPr>
              <a:t>- It </a:t>
            </a:r>
            <a:r>
              <a:rPr lang="en-US" sz="1800" b="0" i="0" dirty="0">
                <a:solidFill>
                  <a:srgbClr val="FF0000"/>
                </a:solidFill>
                <a:effectLst/>
                <a:latin typeface="Galliard-Roman5"/>
              </a:rPr>
              <a:t>can enhance new venture performance</a:t>
            </a:r>
            <a:r>
              <a:rPr lang="en-US" sz="1800" b="0" i="0" dirty="0">
                <a:solidFill>
                  <a:srgbClr val="000000"/>
                </a:solidFill>
                <a:effectLst/>
                <a:latin typeface="Galliard-Roman5"/>
              </a:rPr>
              <a:t>, especially when there is </a:t>
            </a:r>
            <a:r>
              <a:rPr lang="en-US" sz="1800" b="0" i="1" u="sng" dirty="0">
                <a:solidFill>
                  <a:srgbClr val="000000"/>
                </a:solidFill>
                <a:effectLst/>
                <a:latin typeface="Galliard-Italic5"/>
              </a:rPr>
              <a:t>task similarity</a:t>
            </a:r>
            <a:r>
              <a:rPr lang="en-US" sz="1800" b="0" i="0" dirty="0">
                <a:solidFill>
                  <a:srgbClr val="000000"/>
                </a:solidFill>
                <a:effectLst/>
                <a:latin typeface="Galliard-Roman5"/>
              </a:rPr>
              <a:t>, </a:t>
            </a:r>
            <a:r>
              <a:rPr lang="en-US" sz="1800" b="0" i="0" u="sng" dirty="0">
                <a:solidFill>
                  <a:srgbClr val="000000"/>
                </a:solidFill>
                <a:effectLst/>
                <a:latin typeface="Galliard-Roman5"/>
              </a:rPr>
              <a:t>task relatedness</a:t>
            </a:r>
            <a:r>
              <a:rPr lang="en-US" sz="1800" b="0" i="0" dirty="0">
                <a:solidFill>
                  <a:srgbClr val="000000"/>
                </a:solidFill>
                <a:effectLst/>
                <a:latin typeface="Galliard-Roman5"/>
              </a:rPr>
              <a:t> related, and </a:t>
            </a:r>
            <a:r>
              <a:rPr lang="en-US" sz="1800" b="0" i="1" u="sng" dirty="0">
                <a:solidFill>
                  <a:srgbClr val="000000"/>
                </a:solidFill>
                <a:effectLst/>
                <a:latin typeface="Galliard-Italic5"/>
              </a:rPr>
              <a:t>intrateam trust</a:t>
            </a:r>
            <a:r>
              <a:rPr lang="en-US" sz="1800" b="0" i="0" dirty="0">
                <a:solidFill>
                  <a:srgbClr val="000000"/>
                </a:solidFill>
                <a:effectLst/>
                <a:latin typeface="Galliard-Roman5"/>
              </a:rPr>
              <a:t>. </a:t>
            </a:r>
          </a:p>
          <a:p>
            <a:pPr algn="just"/>
            <a:r>
              <a:rPr lang="en-US" sz="1800" b="0" i="0" dirty="0">
                <a:solidFill>
                  <a:srgbClr val="000000"/>
                </a:solidFill>
                <a:effectLst/>
                <a:latin typeface="Galliard-Roman5"/>
              </a:rPr>
              <a:t>- It </a:t>
            </a:r>
            <a:r>
              <a:rPr lang="en-US" sz="1800" b="0" i="0" dirty="0">
                <a:solidFill>
                  <a:srgbClr val="FF0000"/>
                </a:solidFill>
                <a:effectLst/>
                <a:latin typeface="Galliard-Roman5"/>
              </a:rPr>
              <a:t>can </a:t>
            </a:r>
            <a:r>
              <a:rPr lang="en-US" sz="1800" b="0" i="0" dirty="0">
                <a:solidFill>
                  <a:srgbClr val="000000"/>
                </a:solidFill>
                <a:effectLst/>
                <a:latin typeface="Galliard-Roman5"/>
              </a:rPr>
              <a:t>also </a:t>
            </a:r>
            <a:r>
              <a:rPr lang="en-US" sz="1800" b="0" i="0" dirty="0">
                <a:solidFill>
                  <a:srgbClr val="FF0000"/>
                </a:solidFill>
                <a:effectLst/>
                <a:latin typeface="Galliard-Roman5"/>
              </a:rPr>
              <a:t>lead the new venture to develop an entrepreneurial orientation</a:t>
            </a:r>
            <a:r>
              <a:rPr lang="en-US" sz="1800" b="0" i="0" dirty="0">
                <a:solidFill>
                  <a:srgbClr val="000000"/>
                </a:solidFill>
                <a:effectLst/>
                <a:latin typeface="Galliard-Roman5"/>
              </a:rPr>
              <a:t>. </a:t>
            </a:r>
          </a:p>
          <a:p>
            <a:pPr algn="just"/>
            <a:endParaRPr lang="en-US" dirty="0">
              <a:solidFill>
                <a:srgbClr val="000000"/>
              </a:solidFill>
              <a:latin typeface="Galliard-Roman5"/>
            </a:endParaRPr>
          </a:p>
          <a:p>
            <a:pPr marL="285750" indent="-285750" algn="just">
              <a:buFont typeface="Arial" panose="020B0604020202020204" pitchFamily="34" charset="0"/>
              <a:buChar char="•"/>
            </a:pPr>
            <a:r>
              <a:rPr lang="en-US" sz="2000" b="1" i="1" dirty="0">
                <a:solidFill>
                  <a:srgbClr val="FF0000"/>
                </a:solidFill>
                <a:effectLst/>
                <a:latin typeface="Galliard-Italic5"/>
              </a:rPr>
              <a:t>Entrepreneurial orientation </a:t>
            </a:r>
            <a:r>
              <a:rPr lang="en-US" sz="1800" b="0" i="0" dirty="0">
                <a:solidFill>
                  <a:srgbClr val="000000"/>
                </a:solidFill>
                <a:effectLst/>
                <a:latin typeface="Galliard-Roman5"/>
              </a:rPr>
              <a:t>refers to </a:t>
            </a:r>
            <a:r>
              <a:rPr lang="en-US" sz="1800" b="0" i="0" dirty="0">
                <a:solidFill>
                  <a:srgbClr val="FF0000"/>
                </a:solidFill>
                <a:effectLst/>
                <a:latin typeface="Galliard-Roman5"/>
              </a:rPr>
              <a:t>a new venture’s strategic orientation involving the propensity to be innovative, risk taking, and proactive</a:t>
            </a:r>
            <a:r>
              <a:rPr lang="en-US" sz="1800" b="0" i="0" dirty="0">
                <a:solidFill>
                  <a:srgbClr val="000000"/>
                </a:solidFill>
                <a:effectLst/>
                <a:latin typeface="Galliard-Roman5"/>
              </a:rPr>
              <a:t>. </a:t>
            </a:r>
          </a:p>
          <a:p>
            <a:pPr marL="285750" indent="-285750" algn="just">
              <a:buFont typeface="Arial" panose="020B0604020202020204" pitchFamily="34" charset="0"/>
              <a:buChar char="•"/>
            </a:pPr>
            <a:endParaRPr lang="en-US" sz="1800" b="0" i="0" dirty="0">
              <a:solidFill>
                <a:srgbClr val="000000"/>
              </a:solidFill>
              <a:effectLst/>
              <a:latin typeface="Galliard-Roman5"/>
            </a:endParaRPr>
          </a:p>
          <a:p>
            <a:pPr algn="just"/>
            <a:r>
              <a:rPr lang="en-US" sz="1800" b="0" i="0" dirty="0">
                <a:solidFill>
                  <a:srgbClr val="000000"/>
                </a:solidFill>
                <a:effectLst/>
                <a:latin typeface="Galliard-Roman5"/>
              </a:rPr>
              <a:t>- The trust between founding team members, the organizational structure’s organic nature, and the environment’s dynamism magnify the positive relationship between a founding team’s transactive memory system and the respective venture’s entrepreneurial orientation.</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 name="Graphic 21">
            <a:extLst>
              <a:ext uri="{FF2B5EF4-FFF2-40B4-BE49-F238E27FC236}">
                <a16:creationId xmlns:a16="http://schemas.microsoft.com/office/drawing/2014/main" id="{52D4C6E0-6838-ED40-29C7-92E1191B4B7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5341048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592339"/>
            <a:ext cx="4128422" cy="546618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07125"/>
            <a:ext cx="11125423"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952845"/>
            <a:ext cx="10885978" cy="5078313"/>
          </a:xfrm>
          <a:prstGeom prst="rect">
            <a:avLst/>
          </a:prstGeom>
          <a:noFill/>
        </p:spPr>
        <p:txBody>
          <a:bodyPr wrap="square" rtlCol="0">
            <a:spAutoFit/>
          </a:bodyPr>
          <a:lstStyle/>
          <a:p>
            <a:pPr algn="just"/>
            <a:r>
              <a:rPr lang="en-US" sz="1800" b="1" i="1" dirty="0">
                <a:solidFill>
                  <a:srgbClr val="000000"/>
                </a:solidFill>
                <a:effectLst/>
                <a:latin typeface="Galliard-BoldItalic4"/>
              </a:rPr>
              <a:t>3. Social Relationships and Starting a New Venture</a:t>
            </a:r>
          </a:p>
          <a:p>
            <a:pPr algn="just"/>
            <a:r>
              <a:rPr lang="en-US" sz="1800" b="1" i="0" dirty="0">
                <a:solidFill>
                  <a:srgbClr val="FF0000"/>
                </a:solidFill>
                <a:effectLst/>
                <a:latin typeface="Galliard-Roman5"/>
              </a:rPr>
              <a:t>A </a:t>
            </a:r>
            <a:r>
              <a:rPr lang="en-US" sz="1800" b="1" i="1" dirty="0">
                <a:solidFill>
                  <a:srgbClr val="FF0000"/>
                </a:solidFill>
                <a:effectLst/>
                <a:latin typeface="Galliard-Italic5"/>
              </a:rPr>
              <a:t>social relationship </a:t>
            </a:r>
            <a:r>
              <a:rPr lang="en-US" sz="1800" b="0" i="0" dirty="0">
                <a:solidFill>
                  <a:srgbClr val="FF0000"/>
                </a:solidFill>
                <a:effectLst/>
                <a:latin typeface="Galliard-Roman5"/>
              </a:rPr>
              <a:t>is a positive interpersonal relationship between two or more people</a:t>
            </a:r>
            <a:r>
              <a:rPr lang="en-US" sz="1800" b="0" i="0" dirty="0">
                <a:solidFill>
                  <a:srgbClr val="000000"/>
                </a:solidFill>
                <a:effectLst/>
                <a:latin typeface="Galliard-Roman5"/>
              </a:rPr>
              <a:t>. Social relationships are reflected in </a:t>
            </a:r>
            <a:r>
              <a:rPr lang="en-US" sz="1800" b="1" i="1" dirty="0">
                <a:solidFill>
                  <a:srgbClr val="000000"/>
                </a:solidFill>
                <a:effectLst/>
                <a:latin typeface="Galliard-Roman5"/>
              </a:rPr>
              <a:t>(1) </a:t>
            </a:r>
            <a:r>
              <a:rPr lang="en-US" sz="1800" b="0" i="0" dirty="0">
                <a:solidFill>
                  <a:srgbClr val="FF0000"/>
                </a:solidFill>
                <a:effectLst/>
                <a:latin typeface="Galliard-Roman5"/>
              </a:rPr>
              <a:t>a founder’s social network</a:t>
            </a:r>
            <a:r>
              <a:rPr lang="en-US" sz="1800" b="0" i="0" dirty="0">
                <a:solidFill>
                  <a:srgbClr val="000000"/>
                </a:solidFill>
                <a:effectLst/>
                <a:latin typeface="Galliard-Roman5"/>
              </a:rPr>
              <a:t>, </a:t>
            </a:r>
            <a:r>
              <a:rPr lang="en-US" sz="1800" b="1" i="1" dirty="0">
                <a:solidFill>
                  <a:srgbClr val="000000"/>
                </a:solidFill>
                <a:effectLst/>
                <a:latin typeface="Galliard-Roman5"/>
              </a:rPr>
              <a:t>(2) </a:t>
            </a:r>
            <a:r>
              <a:rPr lang="en-US" sz="1800" b="0" i="0" dirty="0">
                <a:solidFill>
                  <a:srgbClr val="FF0000"/>
                </a:solidFill>
                <a:effectLst/>
                <a:latin typeface="Galliard-Roman5"/>
              </a:rPr>
              <a:t>a founder’s social capital</a:t>
            </a:r>
            <a:r>
              <a:rPr lang="en-US" sz="1800" b="0" i="0" dirty="0">
                <a:solidFill>
                  <a:srgbClr val="000000"/>
                </a:solidFill>
                <a:effectLst/>
                <a:latin typeface="Galliard-Roman5"/>
              </a:rPr>
              <a:t>, </a:t>
            </a:r>
            <a:r>
              <a:rPr lang="en-US" sz="1800" b="1" i="1" dirty="0">
                <a:solidFill>
                  <a:srgbClr val="000000"/>
                </a:solidFill>
                <a:effectLst/>
                <a:latin typeface="Galliard-Roman5"/>
              </a:rPr>
              <a:t>(3) </a:t>
            </a:r>
            <a:r>
              <a:rPr lang="en-US" sz="1800" b="0" i="0" dirty="0">
                <a:solidFill>
                  <a:srgbClr val="FF0000"/>
                </a:solidFill>
                <a:effectLst/>
                <a:latin typeface="Galliard-Roman5"/>
              </a:rPr>
              <a:t>a founder’s use of his</a:t>
            </a:r>
            <a:r>
              <a:rPr lang="en-US" sz="1800" b="0" i="0" dirty="0">
                <a:solidFill>
                  <a:srgbClr val="000000"/>
                </a:solidFill>
                <a:effectLst/>
                <a:latin typeface="Galliard-Roman5"/>
              </a:rPr>
              <a:t> </a:t>
            </a:r>
            <a:r>
              <a:rPr lang="en-US" sz="1800" b="0" i="0" dirty="0">
                <a:solidFill>
                  <a:srgbClr val="FF0000"/>
                </a:solidFill>
                <a:effectLst/>
                <a:latin typeface="Galliard-Roman5"/>
              </a:rPr>
              <a:t>network to access intangible resources</a:t>
            </a:r>
            <a:r>
              <a:rPr lang="en-US" sz="1800" b="0" i="0" dirty="0">
                <a:solidFill>
                  <a:srgbClr val="000000"/>
                </a:solidFill>
                <a:effectLst/>
                <a:latin typeface="Galliard-Roman5"/>
              </a:rPr>
              <a:t>, and </a:t>
            </a:r>
            <a:r>
              <a:rPr lang="en-US" sz="1800" b="1" i="1" dirty="0">
                <a:solidFill>
                  <a:srgbClr val="000000"/>
                </a:solidFill>
                <a:effectLst/>
                <a:latin typeface="Galliard-Roman5"/>
              </a:rPr>
              <a:t>(4) </a:t>
            </a:r>
            <a:r>
              <a:rPr lang="en-US" sz="1800" b="0" i="0" dirty="0">
                <a:solidFill>
                  <a:srgbClr val="FF0000"/>
                </a:solidFill>
                <a:effectLst/>
                <a:latin typeface="Galliard-Roman5"/>
              </a:rPr>
              <a:t>a new venture’s interpersonal interactions</a:t>
            </a:r>
            <a:r>
              <a:rPr lang="en-US" sz="1800" b="0" i="0" dirty="0">
                <a:solidFill>
                  <a:srgbClr val="000000"/>
                </a:solidFill>
                <a:effectLst/>
                <a:latin typeface="Galliard-Roman5"/>
              </a:rPr>
              <a:t>.</a:t>
            </a:r>
          </a:p>
          <a:p>
            <a:pPr algn="just"/>
            <a:endParaRPr lang="en-US" sz="1800" b="0" i="0" dirty="0">
              <a:solidFill>
                <a:srgbClr val="000000"/>
              </a:solidFill>
              <a:effectLst/>
              <a:latin typeface="Galliard-Roman5"/>
            </a:endParaRPr>
          </a:p>
          <a:p>
            <a:pPr algn="just"/>
            <a:r>
              <a:rPr lang="en-US" sz="1800" b="1" i="0" dirty="0">
                <a:solidFill>
                  <a:srgbClr val="000000"/>
                </a:solidFill>
                <a:effectLst/>
                <a:latin typeface="Galliard-Roman5"/>
              </a:rPr>
              <a:t>First, founders’ relationships are embedded in social networks, which vary across founders and founding teams.</a:t>
            </a:r>
          </a:p>
          <a:p>
            <a:pPr marL="285750" indent="-285750" algn="just">
              <a:buFont typeface="Arial" panose="020B0604020202020204" pitchFamily="34" charset="0"/>
              <a:buChar char="•"/>
            </a:pPr>
            <a:r>
              <a:rPr lang="en-US" sz="1800" b="0" i="0" dirty="0">
                <a:solidFill>
                  <a:srgbClr val="000000"/>
                </a:solidFill>
                <a:effectLst/>
                <a:latin typeface="Galliard-Roman5"/>
              </a:rPr>
              <a:t> </a:t>
            </a:r>
            <a:r>
              <a:rPr lang="en-US" sz="1800" b="0" i="0" u="sng" dirty="0">
                <a:solidFill>
                  <a:srgbClr val="000000"/>
                </a:solidFill>
                <a:effectLst/>
                <a:latin typeface="Galliard-Roman5"/>
              </a:rPr>
              <a:t>Founders’ networks involve:</a:t>
            </a:r>
          </a:p>
          <a:p>
            <a:pPr marL="285750" indent="-285750" algn="just">
              <a:buFont typeface="Arial" panose="020B0604020202020204" pitchFamily="34" charset="0"/>
              <a:buChar char="•"/>
            </a:pPr>
            <a:r>
              <a:rPr lang="en-US" sz="1800" b="0" i="0" dirty="0">
                <a:solidFill>
                  <a:srgbClr val="000000"/>
                </a:solidFill>
                <a:effectLst/>
                <a:latin typeface="Galliard-Roman5"/>
              </a:rPr>
              <a:t> </a:t>
            </a:r>
            <a:r>
              <a:rPr lang="en-US" sz="1800" b="1" i="1" dirty="0">
                <a:solidFill>
                  <a:srgbClr val="FF0000"/>
                </a:solidFill>
                <a:effectLst/>
                <a:latin typeface="Galliard-Italic5"/>
              </a:rPr>
              <a:t>referrers</a:t>
            </a:r>
            <a:r>
              <a:rPr lang="en-US" sz="1800" b="0" i="1" dirty="0">
                <a:solidFill>
                  <a:srgbClr val="000000"/>
                </a:solidFill>
                <a:effectLst/>
                <a:latin typeface="Galliard-Italic5"/>
              </a:rPr>
              <a:t>—</a:t>
            </a:r>
            <a:r>
              <a:rPr lang="en-US" sz="1800" b="0" i="0" dirty="0">
                <a:solidFill>
                  <a:srgbClr val="FF0000"/>
                </a:solidFill>
                <a:effectLst/>
                <a:latin typeface="Galliard-Roman5"/>
              </a:rPr>
              <a:t>individuals or organizations that connect entrepreneurs to potential resource providers</a:t>
            </a:r>
            <a:r>
              <a:rPr lang="en-US" sz="1800" b="0" i="0" dirty="0">
                <a:solidFill>
                  <a:srgbClr val="000000"/>
                </a:solidFill>
                <a:effectLst/>
                <a:latin typeface="Galliard-Roman5"/>
              </a:rPr>
              <a:t>. </a:t>
            </a:r>
          </a:p>
          <a:p>
            <a:pPr marL="285750" indent="-285750" algn="just">
              <a:buFont typeface="Arial" panose="020B0604020202020204" pitchFamily="34" charset="0"/>
              <a:buChar char="•"/>
            </a:pPr>
            <a:r>
              <a:rPr lang="en-US" sz="1800" b="1" i="1" dirty="0">
                <a:solidFill>
                  <a:srgbClr val="FF0000"/>
                </a:solidFill>
                <a:effectLst/>
                <a:latin typeface="Galliard-Roman5"/>
              </a:rPr>
              <a:t>Potential resource providers </a:t>
            </a:r>
            <a:r>
              <a:rPr lang="en-US" sz="1800" b="0" i="0" dirty="0">
                <a:solidFill>
                  <a:srgbClr val="000000"/>
                </a:solidFill>
                <a:effectLst/>
                <a:latin typeface="Galliard-Roman5"/>
              </a:rPr>
              <a:t>are the </a:t>
            </a:r>
            <a:r>
              <a:rPr lang="en-US" sz="1800" b="0" i="0" dirty="0">
                <a:solidFill>
                  <a:srgbClr val="FF0000"/>
                </a:solidFill>
                <a:effectLst/>
                <a:latin typeface="Galliard-Roman5"/>
              </a:rPr>
              <a:t>owners of resources that new ventures need</a:t>
            </a:r>
            <a:r>
              <a:rPr lang="en-US" sz="1800" b="0" i="0" dirty="0">
                <a:solidFill>
                  <a:srgbClr val="000000"/>
                </a:solidFill>
                <a:effectLst/>
                <a:latin typeface="Galliard-Roman5"/>
              </a:rPr>
              <a:t>. </a:t>
            </a:r>
          </a:p>
          <a:p>
            <a:pPr marL="285750" indent="-285750" algn="just">
              <a:buFont typeface="Arial" panose="020B0604020202020204" pitchFamily="34" charset="0"/>
              <a:buChar char="•"/>
            </a:pPr>
            <a:r>
              <a:rPr lang="en-US" sz="1800" b="0" i="0" dirty="0">
                <a:solidFill>
                  <a:srgbClr val="000000"/>
                </a:solidFill>
                <a:effectLst/>
                <a:latin typeface="Galliard-Roman5"/>
              </a:rPr>
              <a:t>Specifically, </a:t>
            </a:r>
            <a:r>
              <a:rPr lang="en-US" sz="1800" b="0" i="0" u="sng" dirty="0">
                <a:solidFill>
                  <a:srgbClr val="000000"/>
                </a:solidFill>
                <a:effectLst/>
                <a:latin typeface="Galliard-Roman5"/>
              </a:rPr>
              <a:t>a venture is more likely to obtain the resources it needs when:</a:t>
            </a:r>
          </a:p>
          <a:p>
            <a:pPr algn="just"/>
            <a:r>
              <a:rPr lang="en-US" sz="1800" b="0" i="0" dirty="0">
                <a:solidFill>
                  <a:srgbClr val="000000"/>
                </a:solidFill>
                <a:effectLst/>
                <a:latin typeface="Galliard-Roman5"/>
              </a:rPr>
              <a:t> (1) there is a strong relationship</a:t>
            </a:r>
            <a:r>
              <a:rPr lang="en-US" dirty="0"/>
              <a:t> </a:t>
            </a:r>
            <a:r>
              <a:rPr lang="en-US" sz="1800" b="0" i="0" dirty="0">
                <a:solidFill>
                  <a:srgbClr val="000000"/>
                </a:solidFill>
                <a:effectLst/>
                <a:latin typeface="Galliard-Roman5"/>
              </a:rPr>
              <a:t>between the referrer and the resource owner, especially when there is a strong relationship between the founder and the referrer, and</a:t>
            </a:r>
          </a:p>
          <a:p>
            <a:pPr algn="just"/>
            <a:r>
              <a:rPr lang="en-US" sz="1800" b="0" i="0" dirty="0">
                <a:solidFill>
                  <a:srgbClr val="000000"/>
                </a:solidFill>
                <a:effectLst/>
                <a:latin typeface="Galliard-Roman5"/>
              </a:rPr>
              <a:t> (2) both referrer and resource owner have considerable prior knowledge of the venture’s technology or product. </a:t>
            </a:r>
          </a:p>
          <a:p>
            <a:pPr algn="just"/>
            <a:endParaRPr lang="en-US" sz="1800" b="0" i="0" dirty="0">
              <a:solidFill>
                <a:srgbClr val="000000"/>
              </a:solidFill>
              <a:effectLst/>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Interestingly, the resource owner’s prior knowledge of the venture’s technology or product compensates for weak relationships between the founder and the referrer and between the referrer and the resource owner—the relationship facilitates action.</a:t>
            </a:r>
          </a:p>
          <a:p>
            <a:pPr algn="just"/>
            <a:endParaRPr lang="en-US" sz="1800" b="0" i="0" dirty="0">
              <a:solidFill>
                <a:srgbClr val="000000"/>
              </a:solidFill>
              <a:effectLst/>
              <a:latin typeface="Galliard-Roman5"/>
            </a:endParaRPr>
          </a:p>
        </p:txBody>
      </p:sp>
      <p:pic>
        <p:nvPicPr>
          <p:cNvPr id="2" name="Graphic 21">
            <a:extLst>
              <a:ext uri="{FF2B5EF4-FFF2-40B4-BE49-F238E27FC236}">
                <a16:creationId xmlns:a16="http://schemas.microsoft.com/office/drawing/2014/main" id="{5E1A32D8-55D3-D3EE-8AB9-CE55A5A6CB4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15712893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716693"/>
            <a:ext cx="4128422" cy="555436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07125"/>
            <a:ext cx="11195619"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952845"/>
            <a:ext cx="11094720" cy="4801314"/>
          </a:xfrm>
          <a:prstGeom prst="rect">
            <a:avLst/>
          </a:prstGeom>
          <a:noFill/>
        </p:spPr>
        <p:txBody>
          <a:bodyPr wrap="square" rtlCol="0">
            <a:spAutoFit/>
          </a:bodyPr>
          <a:lstStyle/>
          <a:p>
            <a:pPr algn="just"/>
            <a:r>
              <a:rPr lang="en-US" sz="1800" b="1" i="0" dirty="0">
                <a:solidFill>
                  <a:srgbClr val="000000"/>
                </a:solidFill>
                <a:effectLst/>
                <a:latin typeface="Galliard-Roman5"/>
              </a:rPr>
              <a:t>Second, new ventures can benefit from their founders’ social capital. </a:t>
            </a:r>
          </a:p>
          <a:p>
            <a:pPr algn="just"/>
            <a:r>
              <a:rPr lang="en-US" sz="1800" b="0" i="0" dirty="0">
                <a:solidFill>
                  <a:srgbClr val="000000"/>
                </a:solidFill>
                <a:effectLst/>
                <a:latin typeface="Galliard-Roman5"/>
              </a:rPr>
              <a:t>This social capital can have a variety of sources. </a:t>
            </a:r>
          </a:p>
          <a:p>
            <a:pPr marL="285750" indent="-285750" algn="just">
              <a:buFont typeface="Arial" panose="020B0604020202020204" pitchFamily="34" charset="0"/>
              <a:buChar char="•"/>
            </a:pPr>
            <a:r>
              <a:rPr lang="en-US" sz="1800" b="1" i="1" dirty="0">
                <a:solidFill>
                  <a:srgbClr val="FF0000"/>
                </a:solidFill>
                <a:effectLst/>
                <a:latin typeface="Galliard-Italic5"/>
              </a:rPr>
              <a:t>Social capital </a:t>
            </a:r>
            <a:r>
              <a:rPr lang="en-US" sz="1800" b="0" i="0" dirty="0">
                <a:solidFill>
                  <a:srgbClr val="000000"/>
                </a:solidFill>
                <a:effectLst/>
                <a:latin typeface="Galliard-Roman5"/>
              </a:rPr>
              <a:t>refers to </a:t>
            </a:r>
            <a:r>
              <a:rPr lang="en-US" sz="1800" b="0" i="0" u="sng" dirty="0">
                <a:solidFill>
                  <a:srgbClr val="FF0000"/>
                </a:solidFill>
                <a:effectLst/>
                <a:latin typeface="Galliard-Roman5"/>
              </a:rPr>
              <a:t>the goodwill created through social relationships</a:t>
            </a:r>
            <a:r>
              <a:rPr lang="en-US" sz="1800" b="0" i="0" dirty="0">
                <a:solidFill>
                  <a:srgbClr val="000000"/>
                </a:solidFill>
                <a:effectLst/>
                <a:latin typeface="Galliard-Roman5"/>
              </a:rPr>
              <a:t>, and some founders have more social capital than other founders. For example, founders who are returning migrants or have experience with multinational enterprises typically have higher social capital than founders without such global-market experience. </a:t>
            </a:r>
          </a:p>
          <a:p>
            <a:pPr marL="285750" indent="-285750" algn="just">
              <a:buFont typeface="Arial" panose="020B0604020202020204" pitchFamily="34" charset="0"/>
              <a:buChar char="•"/>
            </a:pPr>
            <a:r>
              <a:rPr lang="en-US" sz="1800" b="0" i="0" dirty="0">
                <a:solidFill>
                  <a:srgbClr val="000000"/>
                </a:solidFill>
                <a:effectLst/>
                <a:latin typeface="Galliard-Roman5"/>
              </a:rPr>
              <a:t>Moreover, entrepreneurs have higher social capital with their families than with other groups and individuals. Therefore, family involvement in the governance of early-stage new ventures is associated with a higher probability of raising debt funding and with increasing the amount of funding founders can obtain.</a:t>
            </a:r>
          </a:p>
          <a:p>
            <a:pPr algn="just"/>
            <a:r>
              <a:rPr lang="en-US" sz="1800" b="0" i="0" dirty="0">
                <a:solidFill>
                  <a:srgbClr val="000000"/>
                </a:solidFill>
                <a:effectLst/>
                <a:latin typeface="Galliard-Roman5"/>
              </a:rPr>
              <a:t> However, founders often seek initial funding from their families rather than from other investors when they anticipate low family interference in their businesses. This funding strategy shows that there are benefits (e.g., easier access to capital) and costs (e.g., potential interference) that arise from relying on family relationships when creating a new venture. </a:t>
            </a:r>
          </a:p>
          <a:p>
            <a:pPr marL="285750" indent="-285750" algn="just">
              <a:buFont typeface="Arial" panose="020B0604020202020204" pitchFamily="34" charset="0"/>
              <a:buChar char="•"/>
            </a:pPr>
            <a:r>
              <a:rPr lang="en-US" sz="1800" b="0" i="0" dirty="0">
                <a:solidFill>
                  <a:srgbClr val="000000"/>
                </a:solidFill>
                <a:effectLst/>
                <a:latin typeface="Galliard-Roman5"/>
              </a:rPr>
              <a:t>Indeed, </a:t>
            </a:r>
            <a:r>
              <a:rPr lang="en-US" sz="1800" b="1" i="0" dirty="0">
                <a:solidFill>
                  <a:srgbClr val="FF0000"/>
                </a:solidFill>
                <a:effectLst/>
                <a:latin typeface="Galliard-Roman5"/>
              </a:rPr>
              <a:t>when entrepreneurs involve their families to gain financial capital, the scope of their startup activities is narrowed. </a:t>
            </a:r>
          </a:p>
          <a:p>
            <a:pPr marL="285750" indent="-285750" algn="just">
              <a:buFont typeface="Arial" panose="020B0604020202020204" pitchFamily="34" charset="0"/>
              <a:buChar char="•"/>
            </a:pPr>
            <a:r>
              <a:rPr lang="en-US" sz="1800" b="0" i="0" dirty="0">
                <a:solidFill>
                  <a:srgbClr val="000000"/>
                </a:solidFill>
                <a:effectLst/>
                <a:latin typeface="Galliard-Roman5"/>
              </a:rPr>
              <a:t>In contrast, </a:t>
            </a:r>
            <a:r>
              <a:rPr lang="en-US" sz="1800" b="1" i="0" dirty="0">
                <a:solidFill>
                  <a:srgbClr val="FF0000"/>
                </a:solidFill>
                <a:effectLst/>
                <a:latin typeface="Galliard-Roman5"/>
              </a:rPr>
              <a:t>when entrepreneurs involve their families to access social capital, the scope of their startup activities is broadened</a:t>
            </a:r>
            <a:r>
              <a:rPr lang="en-US" sz="1800" b="0" i="0" dirty="0">
                <a:solidFill>
                  <a:srgbClr val="000000"/>
                </a:solidFill>
                <a:effectLst/>
                <a:latin typeface="Galliard-Roman5"/>
              </a:rPr>
              <a:t>, and even more so when their families are highly cohesive.</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 name="Graphic 21">
            <a:extLst>
              <a:ext uri="{FF2B5EF4-FFF2-40B4-BE49-F238E27FC236}">
                <a16:creationId xmlns:a16="http://schemas.microsoft.com/office/drawing/2014/main" id="{105F3E49-EDC2-C2D2-20E6-D48C2D89B1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28701010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33674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33161" y="1285191"/>
            <a:ext cx="9893651" cy="4524315"/>
          </a:xfrm>
          <a:prstGeom prst="rect">
            <a:avLst/>
          </a:prstGeom>
          <a:noFill/>
        </p:spPr>
        <p:txBody>
          <a:bodyPr wrap="square" rtlCol="0">
            <a:spAutoFit/>
          </a:bodyPr>
          <a:lstStyle/>
          <a:p>
            <a:pPr algn="just"/>
            <a:r>
              <a:rPr lang="en-US" sz="1800" b="1" i="0" dirty="0">
                <a:solidFill>
                  <a:srgbClr val="000000"/>
                </a:solidFill>
                <a:effectLst/>
                <a:latin typeface="Galliard-Roman5"/>
              </a:rPr>
              <a:t>Third, founders’ social relationships can provide new ventures intangible resources. </a:t>
            </a:r>
          </a:p>
          <a:p>
            <a:pPr algn="just"/>
            <a:endParaRPr lang="en-US" b="1" dirty="0">
              <a:solidFill>
                <a:srgbClr val="000000"/>
              </a:solidFill>
              <a:latin typeface="Galliard-Roman5"/>
            </a:endParaRPr>
          </a:p>
          <a:p>
            <a:pPr marL="285750" indent="-285750" algn="just">
              <a:buFont typeface="Arial" panose="020B0604020202020204" pitchFamily="34" charset="0"/>
              <a:buChar char="•"/>
            </a:pPr>
            <a:r>
              <a:rPr lang="en-US" sz="1800" b="0" i="0" u="sng" dirty="0">
                <a:solidFill>
                  <a:srgbClr val="FF0000"/>
                </a:solidFill>
                <a:effectLst/>
                <a:latin typeface="Galliard-Roman5"/>
              </a:rPr>
              <a:t>Close relationships can provide founders entrepreneurial inspiration</a:t>
            </a:r>
            <a:r>
              <a:rPr lang="en-US" sz="1800" b="0" i="0" dirty="0">
                <a:solidFill>
                  <a:srgbClr val="FF0000"/>
                </a:solidFill>
                <a:effectLst/>
                <a:latin typeface="Galliard-Roman5"/>
              </a:rPr>
              <a:t>, thereby </a:t>
            </a:r>
            <a:r>
              <a:rPr lang="en-US" sz="1800" b="0" i="0" u="sng" dirty="0">
                <a:solidFill>
                  <a:srgbClr val="FF0000"/>
                </a:solidFill>
                <a:effectLst/>
                <a:latin typeface="Galliard-Roman5"/>
              </a:rPr>
              <a:t>enhancing new ventures’ chances of survival</a:t>
            </a:r>
            <a:r>
              <a:rPr lang="en-US" sz="1800" b="0" i="0" dirty="0">
                <a:solidFill>
                  <a:srgbClr val="FF0000"/>
                </a:solidFill>
                <a:effectLst/>
                <a:latin typeface="Galliard-Roman5"/>
              </a:rPr>
              <a:t>.</a:t>
            </a:r>
          </a:p>
          <a:p>
            <a:pPr marL="285750" indent="-285750" algn="just">
              <a:buFont typeface="Arial" panose="020B0604020202020204" pitchFamily="34" charset="0"/>
              <a:buChar char="•"/>
            </a:pPr>
            <a:r>
              <a:rPr lang="en-US" sz="1800" b="0" i="0" dirty="0">
                <a:solidFill>
                  <a:srgbClr val="FF0000"/>
                </a:solidFill>
                <a:effectLst/>
                <a:latin typeface="Galliard-Roman5"/>
              </a:rPr>
              <a:t> </a:t>
            </a:r>
          </a:p>
          <a:p>
            <a:pPr marL="285750" indent="-285750" algn="just">
              <a:buFont typeface="Arial" panose="020B0604020202020204" pitchFamily="34" charset="0"/>
              <a:buChar char="•"/>
            </a:pPr>
            <a:r>
              <a:rPr lang="en-US" sz="1800" b="0" i="0" dirty="0">
                <a:solidFill>
                  <a:srgbClr val="000000"/>
                </a:solidFill>
                <a:effectLst/>
                <a:latin typeface="Galliard-Roman5"/>
              </a:rPr>
              <a:t>This benefit of founders’ entrepreneurial inspiration is magnified for those who take over an existing business, invest considerable time in their ventures, and/or have low entrepreneurship experience. </a:t>
            </a:r>
          </a:p>
          <a:p>
            <a:pPr marL="285750" indent="-285750" algn="just">
              <a:buFont typeface="Arial" panose="020B0604020202020204" pitchFamily="34" charset="0"/>
              <a:buChar char="•"/>
            </a:pPr>
            <a:endParaRPr lang="en-US" sz="1800" b="0" i="0" dirty="0">
              <a:solidFill>
                <a:srgbClr val="000000"/>
              </a:solidFill>
              <a:effectLst/>
              <a:latin typeface="Galliard-Roman5"/>
            </a:endParaRPr>
          </a:p>
          <a:p>
            <a:pPr marL="285750" indent="-285750" algn="just">
              <a:buFont typeface="Arial" panose="020B0604020202020204" pitchFamily="34" charset="0"/>
              <a:buChar char="•"/>
            </a:pPr>
            <a:r>
              <a:rPr lang="en-US" sz="1800" b="1" i="0" dirty="0">
                <a:solidFill>
                  <a:srgbClr val="000000"/>
                </a:solidFill>
                <a:effectLst/>
                <a:latin typeface="Galliard-Roman5"/>
              </a:rPr>
              <a:t>Social relationships can also be a source of </a:t>
            </a:r>
            <a:r>
              <a:rPr lang="en-US" sz="1800" b="1" i="1" dirty="0">
                <a:solidFill>
                  <a:srgbClr val="000000"/>
                </a:solidFill>
                <a:effectLst/>
                <a:latin typeface="Galliard-Italic5"/>
              </a:rPr>
              <a:t>guidance </a:t>
            </a:r>
            <a:r>
              <a:rPr lang="en-US" sz="1800" b="0" i="0" dirty="0">
                <a:solidFill>
                  <a:srgbClr val="000000"/>
                </a:solidFill>
                <a:effectLst/>
                <a:latin typeface="Galliard-Roman5"/>
              </a:rPr>
              <a:t>as founders often use outsiders’ assistance when starting their ventures. </a:t>
            </a:r>
            <a:r>
              <a:rPr lang="en-US" sz="1800" b="1" i="0" dirty="0">
                <a:solidFill>
                  <a:srgbClr val="000000"/>
                </a:solidFill>
                <a:effectLst/>
                <a:latin typeface="Galliard-Roman5"/>
              </a:rPr>
              <a:t>This guidance increases long-term growth to a point, after which more guided preparation reduces long-term growth</a:t>
            </a:r>
            <a:r>
              <a:rPr lang="en-US" sz="1800" b="0" i="0" dirty="0">
                <a:solidFill>
                  <a:srgbClr val="000000"/>
                </a:solidFill>
                <a:effectLst/>
                <a:latin typeface="Galliard-Roman5"/>
              </a:rPr>
              <a:t>. </a:t>
            </a:r>
          </a:p>
          <a:p>
            <a:pPr marL="285750" indent="-285750" algn="just">
              <a:buFont typeface="Arial" panose="020B0604020202020204" pitchFamily="34" charset="0"/>
              <a:buChar char="•"/>
            </a:pPr>
            <a:endParaRPr lang="en-US" sz="1800" b="0" i="0" dirty="0">
              <a:solidFill>
                <a:srgbClr val="000000"/>
              </a:solidFill>
              <a:effectLst/>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A similar form of guidance is when venture advocates help founders. </a:t>
            </a:r>
          </a:p>
          <a:p>
            <a:pPr algn="just"/>
            <a:endParaRPr lang="en-US" sz="1800" b="0" i="0" dirty="0">
              <a:solidFill>
                <a:srgbClr val="000000"/>
              </a:solidFill>
              <a:effectLst/>
              <a:latin typeface="Galliard-Roman5"/>
            </a:endParaRPr>
          </a:p>
          <a:p>
            <a:pPr marL="285750" indent="-285750" algn="just">
              <a:buFont typeface="Arial" panose="020B0604020202020204" pitchFamily="34" charset="0"/>
              <a:buChar char="•"/>
            </a:pPr>
            <a:r>
              <a:rPr lang="en-US" sz="1800" b="1" i="0" dirty="0">
                <a:solidFill>
                  <a:srgbClr val="FF0000"/>
                </a:solidFill>
                <a:effectLst/>
                <a:latin typeface="Galliard-Roman5"/>
              </a:rPr>
              <a:t>Venture advocates </a:t>
            </a:r>
            <a:r>
              <a:rPr lang="en-US" sz="1800" b="0" i="0" dirty="0">
                <a:solidFill>
                  <a:srgbClr val="FF0000"/>
                </a:solidFill>
                <a:effectLst/>
                <a:latin typeface="Galliard-Roman5"/>
              </a:rPr>
              <a:t>are local potential stakeholders who assist founders in their new ventures’ developmental stages, facilitating new ventures’ launch and increasing their survival chances</a:t>
            </a:r>
            <a:r>
              <a:rPr lang="en-US" sz="1800" b="0" i="0" dirty="0">
                <a:solidFill>
                  <a:srgbClr val="000000"/>
                </a:solidFill>
                <a:effectLst/>
                <a:latin typeface="Galliard-Roman5"/>
              </a:rPr>
              <a:t>.</a:t>
            </a:r>
          </a:p>
        </p:txBody>
      </p:sp>
      <p:pic>
        <p:nvPicPr>
          <p:cNvPr id="2" name="Graphic 21">
            <a:extLst>
              <a:ext uri="{FF2B5EF4-FFF2-40B4-BE49-F238E27FC236}">
                <a16:creationId xmlns:a16="http://schemas.microsoft.com/office/drawing/2014/main" id="{4965B414-61C8-1655-A3B9-8DB856FAFF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36928723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21462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355053"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11195619" cy="3970318"/>
          </a:xfrm>
          <a:prstGeom prst="rect">
            <a:avLst/>
          </a:prstGeom>
          <a:noFill/>
        </p:spPr>
        <p:txBody>
          <a:bodyPr wrap="square" rtlCol="0">
            <a:spAutoFit/>
          </a:bodyPr>
          <a:lstStyle/>
          <a:p>
            <a:pPr algn="just"/>
            <a:r>
              <a:rPr lang="en-US" sz="1800" b="1" i="0" dirty="0">
                <a:solidFill>
                  <a:srgbClr val="000000"/>
                </a:solidFill>
                <a:effectLst/>
                <a:latin typeface="Galliard-Roman5"/>
              </a:rPr>
              <a:t>Finally, boards of directors can generate benefits for new ventures</a:t>
            </a:r>
            <a:r>
              <a:rPr lang="en-US" sz="1800" b="0" i="0" dirty="0">
                <a:solidFill>
                  <a:srgbClr val="000000"/>
                </a:solidFill>
                <a:effectLst/>
                <a:latin typeface="Galliard-Roman5"/>
              </a:rPr>
              <a:t>. </a:t>
            </a:r>
          </a:p>
          <a:p>
            <a:pPr algn="just"/>
            <a:endParaRPr lang="en-US" dirty="0">
              <a:solidFill>
                <a:srgbClr val="000000"/>
              </a:solidFill>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Specifically, </a:t>
            </a:r>
            <a:r>
              <a:rPr lang="en-US" sz="1800" b="1" i="0" dirty="0">
                <a:solidFill>
                  <a:srgbClr val="000000"/>
                </a:solidFill>
                <a:effectLst/>
                <a:latin typeface="Galliard-Roman5"/>
              </a:rPr>
              <a:t>a new venture can establish a diverse alliance portfolio more quickly when its board of directors is:</a:t>
            </a:r>
          </a:p>
          <a:p>
            <a:pPr algn="just"/>
            <a:r>
              <a:rPr lang="en-US" sz="1800" b="0" i="0" dirty="0">
                <a:solidFill>
                  <a:srgbClr val="000000"/>
                </a:solidFill>
                <a:effectLst/>
                <a:latin typeface="Galliard-Roman5"/>
              </a:rPr>
              <a:t>  a) </a:t>
            </a:r>
            <a:r>
              <a:rPr lang="en-US" sz="1800" b="1" i="0" dirty="0">
                <a:solidFill>
                  <a:srgbClr val="000000"/>
                </a:solidFill>
                <a:effectLst/>
                <a:latin typeface="Galliard-Roman5"/>
              </a:rPr>
              <a:t>heterogeneous</a:t>
            </a:r>
            <a:r>
              <a:rPr lang="en-US" sz="1800" b="0" i="0" dirty="0">
                <a:solidFill>
                  <a:srgbClr val="000000"/>
                </a:solidFill>
                <a:effectLst/>
                <a:latin typeface="Galliard-Roman5"/>
              </a:rPr>
              <a:t> (i.e., </a:t>
            </a:r>
            <a:r>
              <a:rPr lang="en-US" sz="1800" b="0" i="0" dirty="0">
                <a:solidFill>
                  <a:srgbClr val="FF0000"/>
                </a:solidFill>
                <a:effectLst/>
                <a:latin typeface="Galliard-Roman5"/>
              </a:rPr>
              <a:t>directors’ backgrounds and networks are diverse</a:t>
            </a:r>
            <a:r>
              <a:rPr lang="en-US" sz="1800" b="0" i="0" dirty="0">
                <a:solidFill>
                  <a:srgbClr val="000000"/>
                </a:solidFill>
                <a:effectLst/>
                <a:latin typeface="Galliard-Roman5"/>
              </a:rPr>
              <a:t>),</a:t>
            </a:r>
          </a:p>
          <a:p>
            <a:pPr algn="just"/>
            <a:r>
              <a:rPr lang="en-US" dirty="0">
                <a:solidFill>
                  <a:srgbClr val="000000"/>
                </a:solidFill>
                <a:latin typeface="Galliard-Roman5"/>
              </a:rPr>
              <a:t>  b)</a:t>
            </a:r>
            <a:r>
              <a:rPr lang="en-US" sz="1800" b="0" i="0" dirty="0">
                <a:solidFill>
                  <a:srgbClr val="000000"/>
                </a:solidFill>
                <a:effectLst/>
                <a:latin typeface="Galliard-Roman5"/>
              </a:rPr>
              <a:t> </a:t>
            </a:r>
            <a:r>
              <a:rPr lang="en-US" sz="1800" b="1" i="0" dirty="0">
                <a:solidFill>
                  <a:srgbClr val="000000"/>
                </a:solidFill>
                <a:effectLst/>
                <a:latin typeface="Galliard-Roman5"/>
              </a:rPr>
              <a:t>multiplex</a:t>
            </a:r>
            <a:r>
              <a:rPr lang="en-US" sz="1800" b="0" i="0" dirty="0">
                <a:solidFill>
                  <a:srgbClr val="000000"/>
                </a:solidFill>
                <a:effectLst/>
                <a:latin typeface="Galliard-Roman5"/>
              </a:rPr>
              <a:t> (i.e., </a:t>
            </a:r>
            <a:r>
              <a:rPr lang="en-US" sz="1800" b="0" i="0" dirty="0">
                <a:solidFill>
                  <a:srgbClr val="FF0000"/>
                </a:solidFill>
                <a:effectLst/>
                <a:latin typeface="Galliard-Roman5"/>
              </a:rPr>
              <a:t>directors have multiple types of relationships</a:t>
            </a:r>
            <a:r>
              <a:rPr lang="en-US" sz="1800" b="0" i="0" dirty="0">
                <a:solidFill>
                  <a:srgbClr val="000000"/>
                </a:solidFill>
                <a:effectLst/>
                <a:latin typeface="Galliard-Roman5"/>
              </a:rPr>
              <a:t>), and</a:t>
            </a:r>
          </a:p>
          <a:p>
            <a:pPr algn="just"/>
            <a:r>
              <a:rPr lang="en-US" dirty="0">
                <a:solidFill>
                  <a:srgbClr val="000000"/>
                </a:solidFill>
                <a:latin typeface="Galliard-Roman5"/>
              </a:rPr>
              <a:t>  c)</a:t>
            </a:r>
            <a:r>
              <a:rPr lang="en-US" sz="1800" b="0" i="0" dirty="0">
                <a:solidFill>
                  <a:srgbClr val="000000"/>
                </a:solidFill>
                <a:effectLst/>
                <a:latin typeface="Galliard-Roman5"/>
              </a:rPr>
              <a:t> </a:t>
            </a:r>
            <a:r>
              <a:rPr lang="en-US" sz="1800" b="1" i="0" dirty="0">
                <a:solidFill>
                  <a:srgbClr val="000000"/>
                </a:solidFill>
                <a:effectLst/>
                <a:latin typeface="Galliard-Roman5"/>
              </a:rPr>
              <a:t>symmetrical</a:t>
            </a:r>
            <a:r>
              <a:rPr lang="en-US" sz="1800" b="0" i="0" dirty="0">
                <a:solidFill>
                  <a:srgbClr val="000000"/>
                </a:solidFill>
                <a:effectLst/>
                <a:latin typeface="Galliard-Roman5"/>
              </a:rPr>
              <a:t> (i.e., </a:t>
            </a:r>
            <a:r>
              <a:rPr lang="en-US" sz="1800" b="0" i="0" dirty="0">
                <a:solidFill>
                  <a:srgbClr val="FF0000"/>
                </a:solidFill>
                <a:effectLst/>
                <a:latin typeface="Galliard-Roman5"/>
              </a:rPr>
              <a:t>there is an even distribution of influence within the board of directors</a:t>
            </a:r>
            <a:r>
              <a:rPr lang="en-US" sz="1800" b="0" i="0" dirty="0">
                <a:solidFill>
                  <a:srgbClr val="000000"/>
                </a:solidFill>
                <a:effectLst/>
                <a:latin typeface="Galliard-Roman5"/>
              </a:rPr>
              <a:t>). </a:t>
            </a:r>
          </a:p>
          <a:p>
            <a:pPr algn="just"/>
            <a:endParaRPr lang="en-US" dirty="0">
              <a:solidFill>
                <a:srgbClr val="000000"/>
              </a:solidFill>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Moreover, </a:t>
            </a:r>
            <a:r>
              <a:rPr lang="en-US" sz="1800" b="1" i="0" dirty="0">
                <a:solidFill>
                  <a:srgbClr val="000000"/>
                </a:solidFill>
                <a:effectLst/>
                <a:latin typeface="Galliard-Roman5"/>
              </a:rPr>
              <a:t>a new venture can benefit from its board of directors expanding the founding team’s network</a:t>
            </a:r>
            <a:r>
              <a:rPr lang="en-US" sz="1800" b="0" i="0" dirty="0">
                <a:solidFill>
                  <a:srgbClr val="000000"/>
                </a:solidFill>
                <a:effectLst/>
                <a:latin typeface="Galliard-Roman5"/>
              </a:rPr>
              <a:t>. This enhanced network of the board and founding team </a:t>
            </a:r>
            <a:r>
              <a:rPr lang="en-US" sz="1800" b="1" i="0" u="sng" dirty="0">
                <a:solidFill>
                  <a:srgbClr val="000000"/>
                </a:solidFill>
                <a:effectLst/>
                <a:latin typeface="Galliard-Roman5"/>
              </a:rPr>
              <a:t>can generate relational pluralism</a:t>
            </a:r>
            <a:r>
              <a:rPr lang="en-US" sz="1800" b="0" i="0" dirty="0">
                <a:solidFill>
                  <a:srgbClr val="000000"/>
                </a:solidFill>
                <a:effectLst/>
                <a:latin typeface="Galliard-Roman5"/>
              </a:rPr>
              <a:t>. </a:t>
            </a:r>
          </a:p>
          <a:p>
            <a:pPr algn="just"/>
            <a:endParaRPr lang="en-US" dirty="0">
              <a:solidFill>
                <a:srgbClr val="000000"/>
              </a:solidFill>
              <a:latin typeface="Galliard-Roman5"/>
            </a:endParaRPr>
          </a:p>
          <a:p>
            <a:pPr marL="285750" indent="-285750" algn="just">
              <a:buFont typeface="Arial" panose="020B0604020202020204" pitchFamily="34" charset="0"/>
              <a:buChar char="•"/>
            </a:pPr>
            <a:r>
              <a:rPr lang="en-US" sz="1800" b="1" i="1" dirty="0">
                <a:solidFill>
                  <a:srgbClr val="FF0000"/>
                </a:solidFill>
                <a:effectLst/>
                <a:latin typeface="Galliard-Italic5"/>
              </a:rPr>
              <a:t>Relational pluralism </a:t>
            </a:r>
            <a:r>
              <a:rPr lang="en-US" sz="1800" b="0" i="0" dirty="0">
                <a:solidFill>
                  <a:srgbClr val="FF0000"/>
                </a:solidFill>
                <a:effectLst/>
                <a:latin typeface="Galliard-Roman5"/>
              </a:rPr>
              <a:t>refers to a new venture’s reliance on others to derive meaning and the impetus for action</a:t>
            </a:r>
            <a:r>
              <a:rPr lang="en-US" sz="1800" b="0" i="0" dirty="0">
                <a:solidFill>
                  <a:srgbClr val="000000"/>
                </a:solidFill>
                <a:effectLst/>
                <a:latin typeface="Galliard-Roman5"/>
              </a:rPr>
              <a:t>.</a:t>
            </a:r>
          </a:p>
          <a:p>
            <a:pPr algn="just"/>
            <a:endParaRPr lang="en-US" dirty="0">
              <a:solidFill>
                <a:srgbClr val="000000"/>
              </a:solidFill>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However, </a:t>
            </a:r>
            <a:r>
              <a:rPr lang="en-US" sz="1800" b="0" i="0" dirty="0">
                <a:solidFill>
                  <a:srgbClr val="FF0000"/>
                </a:solidFill>
                <a:effectLst/>
                <a:latin typeface="Galliard-Roman5"/>
              </a:rPr>
              <a:t>when </a:t>
            </a:r>
            <a:r>
              <a:rPr lang="en-US" sz="1800" b="1" i="0" u="sng" dirty="0">
                <a:solidFill>
                  <a:srgbClr val="FF0000"/>
                </a:solidFill>
                <a:effectLst/>
                <a:latin typeface="Galliard-Roman5"/>
              </a:rPr>
              <a:t>central investors dominate </a:t>
            </a:r>
            <a:r>
              <a:rPr lang="en-US" sz="1800" b="0" i="0" dirty="0">
                <a:solidFill>
                  <a:srgbClr val="FF0000"/>
                </a:solidFill>
                <a:effectLst/>
                <a:latin typeface="Galliard-Roman5"/>
              </a:rPr>
              <a:t>a board, the benefits of board members’ social relationships for the focal new venture are </a:t>
            </a:r>
            <a:r>
              <a:rPr lang="en-US" sz="1800" b="1" i="0" u="sng" dirty="0">
                <a:solidFill>
                  <a:srgbClr val="FF0000"/>
                </a:solidFill>
                <a:effectLst/>
                <a:latin typeface="Galliard-Roman5"/>
              </a:rPr>
              <a:t>undermined</a:t>
            </a:r>
            <a:r>
              <a:rPr lang="en-US" sz="1800" b="0" i="0" dirty="0">
                <a:solidFill>
                  <a:srgbClr val="FF0000"/>
                </a:solidFill>
                <a:effectLst/>
                <a:latin typeface="Galliard-Roman5"/>
              </a:rPr>
              <a:t>.</a:t>
            </a:r>
            <a:endParaRPr lang="en-US" dirty="0">
              <a:solidFill>
                <a:srgbClr val="FF0000"/>
              </a:solidFill>
              <a:latin typeface="Tajawal ExtraBold" panose="00000800000000000000" pitchFamily="2" charset="-78"/>
              <a:cs typeface="Tajawal ExtraBold" panose="00000800000000000000" pitchFamily="2" charset="-78"/>
            </a:endParaRPr>
          </a:p>
        </p:txBody>
      </p:sp>
      <p:pic>
        <p:nvPicPr>
          <p:cNvPr id="2" name="Graphic 21">
            <a:extLst>
              <a:ext uri="{FF2B5EF4-FFF2-40B4-BE49-F238E27FC236}">
                <a16:creationId xmlns:a16="http://schemas.microsoft.com/office/drawing/2014/main" id="{232F1DDF-1000-E231-1A89-B6243E584F5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6"/>
            <a:ext cx="2305141" cy="1076343"/>
          </a:xfrm>
          <a:prstGeom prst="rect">
            <a:avLst/>
          </a:prstGeom>
        </p:spPr>
      </p:pic>
    </p:spTree>
    <p:extLst>
      <p:ext uri="{BB962C8B-B14F-4D97-AF65-F5344CB8AC3E}">
        <p14:creationId xmlns:p14="http://schemas.microsoft.com/office/powerpoint/2010/main" val="20656862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648730"/>
            <a:ext cx="4128422" cy="55111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07125"/>
            <a:ext cx="11596477"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935685"/>
            <a:ext cx="11447949" cy="4801314"/>
          </a:xfrm>
          <a:prstGeom prst="rect">
            <a:avLst/>
          </a:prstGeom>
          <a:noFill/>
        </p:spPr>
        <p:txBody>
          <a:bodyPr wrap="square" rtlCol="0">
            <a:spAutoFit/>
          </a:bodyPr>
          <a:lstStyle/>
          <a:p>
            <a:pPr algn="just"/>
            <a:r>
              <a:rPr lang="en-US" sz="1800" b="1" i="1" dirty="0">
                <a:solidFill>
                  <a:srgbClr val="000000"/>
                </a:solidFill>
                <a:effectLst/>
                <a:latin typeface="Galliard-BoldItalic4"/>
              </a:rPr>
              <a:t>4. Cognitions and Starting a New Venture</a:t>
            </a:r>
          </a:p>
          <a:p>
            <a:pPr marL="285750" indent="-285750" algn="just">
              <a:buFont typeface="Arial" panose="020B0604020202020204" pitchFamily="34" charset="0"/>
              <a:buChar char="•"/>
            </a:pPr>
            <a:r>
              <a:rPr lang="en-US" sz="1800" b="1" i="1" dirty="0">
                <a:solidFill>
                  <a:srgbClr val="FF0000"/>
                </a:solidFill>
                <a:effectLst/>
                <a:latin typeface="Galliard-Italic5"/>
              </a:rPr>
              <a:t>Founders’ cognitions </a:t>
            </a:r>
            <a:r>
              <a:rPr lang="en-US" sz="1800" b="0" i="0" dirty="0">
                <a:solidFill>
                  <a:srgbClr val="000000"/>
                </a:solidFill>
                <a:effectLst/>
                <a:latin typeface="Galliard-Roman5"/>
              </a:rPr>
              <a:t>are the </a:t>
            </a:r>
            <a:r>
              <a:rPr lang="en-US" sz="1800" b="0" i="0" dirty="0">
                <a:solidFill>
                  <a:srgbClr val="FF0000"/>
                </a:solidFill>
                <a:effectLst/>
                <a:latin typeface="Galliard-Roman5"/>
              </a:rPr>
              <a:t>mental processes underlying the co-construction of potential opportunities to start and manage a new venture</a:t>
            </a:r>
            <a:r>
              <a:rPr lang="en-US" sz="1800" b="0" i="0" dirty="0">
                <a:solidFill>
                  <a:srgbClr val="000000"/>
                </a:solidFill>
                <a:effectLst/>
                <a:latin typeface="Galliard-Roman5"/>
              </a:rPr>
              <a:t>. Founders’ cognitions </a:t>
            </a:r>
            <a:r>
              <a:rPr lang="en-US" sz="1800" b="0" i="0" u="sng" dirty="0">
                <a:solidFill>
                  <a:srgbClr val="FF0000"/>
                </a:solidFill>
                <a:effectLst/>
                <a:latin typeface="Galliard-Roman5"/>
              </a:rPr>
              <a:t>can be driven by their enduring characteristics </a:t>
            </a:r>
            <a:r>
              <a:rPr lang="en-US" sz="1800" b="0" i="0" dirty="0">
                <a:solidFill>
                  <a:srgbClr val="000000"/>
                </a:solidFill>
                <a:effectLst/>
                <a:latin typeface="Galliard-Roman5"/>
              </a:rPr>
              <a:t>and by their current situation. </a:t>
            </a:r>
          </a:p>
          <a:p>
            <a:pPr marL="285750" indent="-285750" algn="just">
              <a:buFont typeface="Arial" panose="020B0604020202020204" pitchFamily="34" charset="0"/>
              <a:buChar char="•"/>
            </a:pPr>
            <a:r>
              <a:rPr lang="en-US" sz="1800" b="0" i="0" dirty="0">
                <a:solidFill>
                  <a:srgbClr val="000000"/>
                </a:solidFill>
                <a:effectLst/>
                <a:latin typeface="Galliard-Roman5"/>
              </a:rPr>
              <a:t>In turn, </a:t>
            </a:r>
            <a:r>
              <a:rPr lang="en-US" sz="1800" b="1" i="0" u="sng" dirty="0">
                <a:solidFill>
                  <a:srgbClr val="FF0000"/>
                </a:solidFill>
                <a:effectLst/>
                <a:latin typeface="Galliard-Roman5"/>
              </a:rPr>
              <a:t>they can lead</a:t>
            </a:r>
            <a:r>
              <a:rPr lang="en-US" b="1" u="sng" dirty="0">
                <a:solidFill>
                  <a:srgbClr val="FF0000"/>
                </a:solidFill>
              </a:rPr>
              <a:t> </a:t>
            </a:r>
            <a:r>
              <a:rPr lang="en-US" sz="1800" b="1" i="0" u="sng" dirty="0">
                <a:solidFill>
                  <a:srgbClr val="FF0000"/>
                </a:solidFill>
                <a:effectLst/>
                <a:latin typeface="Galliard-Roman5"/>
              </a:rPr>
              <a:t>to biased decision making</a:t>
            </a:r>
            <a:r>
              <a:rPr lang="en-US" sz="1800" b="0" i="0" dirty="0">
                <a:solidFill>
                  <a:srgbClr val="000000"/>
                </a:solidFill>
                <a:effectLst/>
                <a:latin typeface="Galliard-Roman5"/>
              </a:rPr>
              <a:t>, enhanced identification of potential opportunities, and increased intentions to engage in entrepreneurial action.</a:t>
            </a:r>
          </a:p>
          <a:p>
            <a:pPr algn="just"/>
            <a:endParaRPr lang="en-US" sz="1800" b="0" i="0" dirty="0">
              <a:solidFill>
                <a:srgbClr val="000000"/>
              </a:solidFill>
              <a:effectLst/>
              <a:latin typeface="Galliard-Roman5"/>
            </a:endParaRPr>
          </a:p>
          <a:p>
            <a:pPr algn="just"/>
            <a:r>
              <a:rPr lang="en-US" sz="1800" b="1" i="0" dirty="0">
                <a:solidFill>
                  <a:srgbClr val="000000"/>
                </a:solidFill>
                <a:effectLst/>
                <a:latin typeface="Galliard-Roman5"/>
              </a:rPr>
              <a:t>First, founders’ enduring characteristics drive their cognitions about their new ventures</a:t>
            </a:r>
            <a:r>
              <a:rPr lang="en-US" sz="1800" b="0" i="0" dirty="0">
                <a:solidFill>
                  <a:srgbClr val="000000"/>
                </a:solidFill>
                <a:effectLst/>
                <a:latin typeface="Galliard-Roman5"/>
              </a:rPr>
              <a:t>. </a:t>
            </a:r>
          </a:p>
          <a:p>
            <a:pPr marL="285750" indent="-285750" algn="just">
              <a:buFont typeface="Arial" panose="020B0604020202020204" pitchFamily="34" charset="0"/>
              <a:buChar char="•"/>
            </a:pPr>
            <a:r>
              <a:rPr lang="en-US" b="1" i="1" dirty="0">
                <a:solidFill>
                  <a:srgbClr val="FF0000"/>
                </a:solidFill>
                <a:latin typeface="Galliard-Italic5"/>
              </a:rPr>
              <a:t>a) Successful intelligence</a:t>
            </a:r>
            <a:r>
              <a:rPr lang="en-US" b="1" i="1" dirty="0">
                <a:solidFill>
                  <a:srgbClr val="000000"/>
                </a:solidFill>
                <a:latin typeface="Galliard-Roman5"/>
              </a:rPr>
              <a:t>:  </a:t>
            </a:r>
            <a:r>
              <a:rPr lang="en-US" dirty="0">
                <a:solidFill>
                  <a:srgbClr val="FF0000"/>
                </a:solidFill>
                <a:latin typeface="Galliard-Roman5"/>
              </a:rPr>
              <a:t>is </a:t>
            </a:r>
            <a:r>
              <a:rPr lang="en-US" b="1" i="1" dirty="0">
                <a:solidFill>
                  <a:srgbClr val="FF0000"/>
                </a:solidFill>
                <a:latin typeface="Galliard-Roman5"/>
              </a:rPr>
              <a:t>an </a:t>
            </a:r>
            <a:r>
              <a:rPr lang="en-US" sz="1800" b="0" i="0" dirty="0">
                <a:solidFill>
                  <a:srgbClr val="FF0000"/>
                </a:solidFill>
                <a:effectLst/>
                <a:latin typeface="Galliard-Roman5"/>
              </a:rPr>
              <a:t>enduring characteristic of founders that is critical for new venture success</a:t>
            </a:r>
            <a:r>
              <a:rPr lang="en-US" dirty="0">
                <a:solidFill>
                  <a:srgbClr val="000000"/>
                </a:solidFill>
                <a:latin typeface="Galliard-Roman5"/>
              </a:rPr>
              <a:t>.</a:t>
            </a:r>
          </a:p>
          <a:p>
            <a:pPr marL="285750" indent="-285750" algn="just">
              <a:buFont typeface="Arial" panose="020B0604020202020204" pitchFamily="34" charset="0"/>
              <a:buChar char="•"/>
            </a:pPr>
            <a:r>
              <a:rPr lang="en-US" sz="1800" b="0" i="0" dirty="0">
                <a:solidFill>
                  <a:srgbClr val="FF0000"/>
                </a:solidFill>
                <a:effectLst/>
                <a:latin typeface="Galliard-Roman5"/>
              </a:rPr>
              <a:t>When combined with entrepreneurial self-efficacy, successful intelligence </a:t>
            </a:r>
            <a:r>
              <a:rPr lang="en-US" sz="1800" b="1" i="0" u="sng" dirty="0">
                <a:solidFill>
                  <a:srgbClr val="000000"/>
                </a:solidFill>
                <a:effectLst/>
                <a:latin typeface="Galliard-Roman5"/>
              </a:rPr>
              <a:t>can lead to </a:t>
            </a:r>
            <a:r>
              <a:rPr lang="en-US" sz="1800" b="0" i="0" dirty="0">
                <a:solidFill>
                  <a:srgbClr val="FF0000"/>
                </a:solidFill>
                <a:effectLst/>
                <a:latin typeface="Galliard-Roman5"/>
              </a:rPr>
              <a:t>quick decisions </a:t>
            </a:r>
            <a:r>
              <a:rPr lang="en-US" sz="1800" b="0" i="0" dirty="0">
                <a:solidFill>
                  <a:srgbClr val="000000"/>
                </a:solidFill>
                <a:effectLst/>
                <a:latin typeface="Galliard-Roman5"/>
              </a:rPr>
              <a:t>and actions that promote new venture performance. </a:t>
            </a:r>
          </a:p>
          <a:p>
            <a:pPr marL="285750" indent="-285750" algn="just">
              <a:buFont typeface="Arial" panose="020B0604020202020204" pitchFamily="34" charset="0"/>
              <a:buChar char="•"/>
            </a:pPr>
            <a:endParaRPr lang="en-US" sz="1800" b="0" i="0" dirty="0">
              <a:solidFill>
                <a:srgbClr val="000000"/>
              </a:solidFill>
              <a:effectLst/>
              <a:latin typeface="Galliard-Roman5"/>
            </a:endParaRPr>
          </a:p>
          <a:p>
            <a:pPr algn="just"/>
            <a:r>
              <a:rPr lang="en-US" sz="1800" b="0" i="0" u="sng" dirty="0">
                <a:solidFill>
                  <a:srgbClr val="000000"/>
                </a:solidFill>
                <a:effectLst/>
                <a:latin typeface="Galliard-Roman5"/>
              </a:rPr>
              <a:t>This intelligence for new venture progress involves </a:t>
            </a:r>
            <a:r>
              <a:rPr lang="en-US" sz="1800" b="1" i="0" u="sng" dirty="0">
                <a:solidFill>
                  <a:srgbClr val="000000"/>
                </a:solidFill>
                <a:effectLst/>
                <a:latin typeface="Galliard-Roman5"/>
              </a:rPr>
              <a:t>three</a:t>
            </a:r>
            <a:r>
              <a:rPr lang="en-US" sz="1800" b="0" i="0" u="sng" dirty="0">
                <a:solidFill>
                  <a:srgbClr val="000000"/>
                </a:solidFill>
                <a:effectLst/>
                <a:latin typeface="Galliard-Roman5"/>
              </a:rPr>
              <a:t> different types of intelligence: </a:t>
            </a:r>
          </a:p>
          <a:p>
            <a:pPr marL="342900" indent="-342900" algn="just">
              <a:buAutoNum type="arabicParenBoth"/>
            </a:pPr>
            <a:r>
              <a:rPr lang="en-US" sz="1800" b="1" i="1" dirty="0">
                <a:solidFill>
                  <a:srgbClr val="000000"/>
                </a:solidFill>
                <a:effectLst/>
                <a:latin typeface="Galliard-Roman5"/>
              </a:rPr>
              <a:t>practical intelligence </a:t>
            </a:r>
            <a:r>
              <a:rPr lang="en-US" sz="1800" b="0" i="0" dirty="0">
                <a:solidFill>
                  <a:srgbClr val="000000"/>
                </a:solidFill>
                <a:effectLst/>
                <a:latin typeface="Galliard-Roman5"/>
              </a:rPr>
              <a:t>relates to </a:t>
            </a:r>
            <a:r>
              <a:rPr lang="en-US" sz="1800" b="0" i="0" dirty="0">
                <a:solidFill>
                  <a:srgbClr val="FF0000"/>
                </a:solidFill>
                <a:effectLst/>
                <a:latin typeface="Galliard-Roman5"/>
              </a:rPr>
              <a:t>founders’ skills, dispositions, and tacit knowledge </a:t>
            </a:r>
            <a:r>
              <a:rPr lang="en-US" sz="1800" b="0" i="0" dirty="0">
                <a:solidFill>
                  <a:srgbClr val="000000"/>
                </a:solidFill>
                <a:effectLst/>
                <a:latin typeface="Galliard-Roman5"/>
              </a:rPr>
              <a:t>and application of them </a:t>
            </a:r>
            <a:r>
              <a:rPr lang="en-US" sz="1800" b="0" i="0" dirty="0">
                <a:solidFill>
                  <a:srgbClr val="FF0000"/>
                </a:solidFill>
                <a:effectLst/>
                <a:latin typeface="Galliard-Roman5"/>
              </a:rPr>
              <a:t>to solve everyday problems</a:t>
            </a:r>
            <a:r>
              <a:rPr lang="en-US" sz="1800" b="0" i="0" dirty="0">
                <a:solidFill>
                  <a:srgbClr val="000000"/>
                </a:solidFill>
                <a:effectLst/>
                <a:latin typeface="Galliard-Roman5"/>
              </a:rPr>
              <a:t>; </a:t>
            </a:r>
          </a:p>
          <a:p>
            <a:pPr marL="342900" indent="-342900" algn="just">
              <a:buAutoNum type="arabicParenBoth"/>
            </a:pPr>
            <a:r>
              <a:rPr lang="en-US" sz="1800" b="1" i="1" dirty="0">
                <a:solidFill>
                  <a:srgbClr val="000000"/>
                </a:solidFill>
                <a:effectLst/>
                <a:latin typeface="Galliard-Roman5"/>
              </a:rPr>
              <a:t>analytical intelligence </a:t>
            </a:r>
            <a:r>
              <a:rPr lang="en-US" sz="1800" b="0" i="0" dirty="0">
                <a:solidFill>
                  <a:srgbClr val="000000"/>
                </a:solidFill>
                <a:effectLst/>
                <a:latin typeface="Galliard-Roman5"/>
              </a:rPr>
              <a:t>is </a:t>
            </a:r>
            <a:r>
              <a:rPr lang="en-US" sz="1800" b="0" i="0" dirty="0">
                <a:solidFill>
                  <a:srgbClr val="FF0000"/>
                </a:solidFill>
                <a:effectLst/>
                <a:latin typeface="Galliard-Roman5"/>
              </a:rPr>
              <a:t>founders’ capacity to learn quickly</a:t>
            </a:r>
            <a:r>
              <a:rPr lang="en-US" sz="1800" b="0" i="0" dirty="0">
                <a:solidFill>
                  <a:srgbClr val="000000"/>
                </a:solidFill>
                <a:effectLst/>
                <a:latin typeface="Galliard-Roman5"/>
              </a:rPr>
              <a:t>, remember, and retrieve information; and </a:t>
            </a:r>
          </a:p>
          <a:p>
            <a:pPr marL="342900" indent="-342900" algn="just">
              <a:buAutoNum type="arabicParenBoth"/>
            </a:pPr>
            <a:r>
              <a:rPr lang="en-US" sz="1800" b="1" i="1" dirty="0">
                <a:solidFill>
                  <a:srgbClr val="000000"/>
                </a:solidFill>
                <a:effectLst/>
                <a:latin typeface="Galliard-Roman5"/>
              </a:rPr>
              <a:t>creative intelligence </a:t>
            </a:r>
            <a:r>
              <a:rPr lang="en-US" sz="1800" b="0" i="0" dirty="0">
                <a:solidFill>
                  <a:srgbClr val="000000"/>
                </a:solidFill>
                <a:effectLst/>
                <a:latin typeface="Galliard-Roman5"/>
              </a:rPr>
              <a:t>is reflected in </a:t>
            </a:r>
            <a:r>
              <a:rPr lang="en-US" sz="1800" b="0" i="0" dirty="0">
                <a:solidFill>
                  <a:srgbClr val="FF0000"/>
                </a:solidFill>
                <a:effectLst/>
                <a:latin typeface="Galliard-Roman5"/>
              </a:rPr>
              <a:t>founders’ generation of high-quality novel ideas to meet current needs</a:t>
            </a:r>
            <a:r>
              <a:rPr lang="en-US" sz="1800" b="0" i="0" dirty="0">
                <a:solidFill>
                  <a:srgbClr val="000000"/>
                </a:solidFill>
                <a:effectLst/>
                <a:latin typeface="Galliard-Roman5"/>
              </a:rPr>
              <a:t>.</a:t>
            </a:r>
          </a:p>
        </p:txBody>
      </p:sp>
      <p:pic>
        <p:nvPicPr>
          <p:cNvPr id="2" name="Graphic 21">
            <a:extLst>
              <a:ext uri="{FF2B5EF4-FFF2-40B4-BE49-F238E27FC236}">
                <a16:creationId xmlns:a16="http://schemas.microsoft.com/office/drawing/2014/main" id="{FA6E77B0-BA74-E22B-93E5-9A954FF8D80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22148097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729049"/>
            <a:ext cx="4128422" cy="54802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8191" y="952845"/>
            <a:ext cx="11596477"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952845"/>
            <a:ext cx="11447949" cy="3693319"/>
          </a:xfrm>
          <a:prstGeom prst="rect">
            <a:avLst/>
          </a:prstGeom>
          <a:noFill/>
        </p:spPr>
        <p:txBody>
          <a:bodyPr wrap="square" rtlCol="0">
            <a:spAutoFit/>
          </a:bodyPr>
          <a:lstStyle/>
          <a:p>
            <a:pPr algn="just"/>
            <a:r>
              <a:rPr lang="en-US" sz="1800" b="1" i="1" dirty="0">
                <a:solidFill>
                  <a:srgbClr val="000000"/>
                </a:solidFill>
                <a:effectLst/>
                <a:latin typeface="Galliard-BoldItalic4"/>
              </a:rPr>
              <a:t>Cognitions and Starting a New Venture (cont.)</a:t>
            </a:r>
          </a:p>
          <a:p>
            <a:pPr algn="just"/>
            <a:endParaRPr lang="en-US" sz="1800" b="1" i="1" dirty="0">
              <a:solidFill>
                <a:srgbClr val="000000"/>
              </a:solidFill>
              <a:effectLst/>
              <a:latin typeface="Galliard-BoldItalic4"/>
            </a:endParaRPr>
          </a:p>
          <a:p>
            <a:pPr marL="285750" indent="-285750" algn="just">
              <a:buFont typeface="Arial" panose="020B0604020202020204" pitchFamily="34" charset="0"/>
              <a:buChar char="•"/>
            </a:pPr>
            <a:r>
              <a:rPr lang="en-US" b="1" dirty="0">
                <a:solidFill>
                  <a:srgbClr val="000000"/>
                </a:solidFill>
                <a:latin typeface="Galliard-Roman5"/>
              </a:rPr>
              <a:t>b</a:t>
            </a:r>
            <a:r>
              <a:rPr lang="en-US" sz="1800" b="1" i="0" dirty="0">
                <a:solidFill>
                  <a:srgbClr val="000000"/>
                </a:solidFill>
                <a:effectLst/>
                <a:latin typeface="Galliard-Roman5"/>
              </a:rPr>
              <a:t>) </a:t>
            </a:r>
            <a:r>
              <a:rPr lang="en-US" sz="1800" b="1" i="0" dirty="0">
                <a:solidFill>
                  <a:srgbClr val="FF0000"/>
                </a:solidFill>
                <a:effectLst/>
                <a:latin typeface="Galliard-Roman5"/>
              </a:rPr>
              <a:t>Cognitive style </a:t>
            </a:r>
            <a:r>
              <a:rPr lang="en-US" sz="1800" b="0" i="0" dirty="0">
                <a:solidFill>
                  <a:srgbClr val="FF0000"/>
                </a:solidFill>
                <a:effectLst/>
                <a:latin typeface="Galliard-Roman5"/>
              </a:rPr>
              <a:t>is</a:t>
            </a:r>
            <a:r>
              <a:rPr lang="en-US" sz="1800" b="0" i="0" dirty="0">
                <a:solidFill>
                  <a:srgbClr val="000000"/>
                </a:solidFill>
                <a:effectLst/>
                <a:latin typeface="Galliard-Roman5"/>
              </a:rPr>
              <a:t> another </a:t>
            </a:r>
            <a:r>
              <a:rPr lang="en-US" sz="1800" b="0" i="0" dirty="0">
                <a:solidFill>
                  <a:srgbClr val="FF0000"/>
                </a:solidFill>
                <a:effectLst/>
                <a:latin typeface="Galliard-Roman5"/>
              </a:rPr>
              <a:t>enduring attribute of founders that influences their cognitions about their new ventures</a:t>
            </a:r>
            <a:r>
              <a:rPr lang="en-US" sz="1800" b="0" i="0" dirty="0">
                <a:solidFill>
                  <a:srgbClr val="000000"/>
                </a:solidFill>
                <a:effectLst/>
                <a:latin typeface="Galliard-Roman5"/>
              </a:rPr>
              <a:t>.</a:t>
            </a:r>
          </a:p>
          <a:p>
            <a:pPr marL="285750" indent="-285750" algn="just">
              <a:buFont typeface="Arial" panose="020B0604020202020204" pitchFamily="34" charset="0"/>
              <a:buChar char="•"/>
            </a:pPr>
            <a:r>
              <a:rPr lang="en-US" sz="1800" b="1" i="1" dirty="0">
                <a:solidFill>
                  <a:srgbClr val="000000"/>
                </a:solidFill>
                <a:effectLst/>
                <a:latin typeface="Galliard-Italic5"/>
              </a:rPr>
              <a:t>Cognitive style </a:t>
            </a:r>
            <a:r>
              <a:rPr lang="en-US" sz="1800" b="0" i="0" dirty="0">
                <a:solidFill>
                  <a:srgbClr val="000000"/>
                </a:solidFill>
                <a:effectLst/>
                <a:latin typeface="Galliard-Roman5"/>
              </a:rPr>
              <a:t>is a “higher-order heuristic that individuals employ when they approach, frame and solve problems” . </a:t>
            </a:r>
          </a:p>
          <a:p>
            <a:pPr algn="just"/>
            <a:endParaRPr lang="en-US" dirty="0">
              <a:solidFill>
                <a:srgbClr val="000000"/>
              </a:solidFill>
              <a:latin typeface="Galliard-Roman5"/>
            </a:endParaRPr>
          </a:p>
          <a:p>
            <a:pPr marL="285750" indent="-285750" algn="just">
              <a:buFont typeface="Arial" panose="020B0604020202020204" pitchFamily="34" charset="0"/>
              <a:buChar char="•"/>
            </a:pPr>
            <a:r>
              <a:rPr lang="en-US" sz="1800" b="1" i="0" dirty="0">
                <a:solidFill>
                  <a:srgbClr val="000000"/>
                </a:solidFill>
                <a:effectLst/>
                <a:latin typeface="Galliard-Roman5"/>
              </a:rPr>
              <a:t>People with different cognitive styles </a:t>
            </a:r>
            <a:r>
              <a:rPr lang="en-US" sz="1800" b="1" i="0" u="sng" dirty="0">
                <a:solidFill>
                  <a:srgbClr val="FF0000"/>
                </a:solidFill>
                <a:effectLst/>
                <a:latin typeface="Galliard-Roman5"/>
              </a:rPr>
              <a:t>are better suited </a:t>
            </a:r>
            <a:r>
              <a:rPr lang="en-US" sz="1800" b="1" i="0" dirty="0">
                <a:solidFill>
                  <a:srgbClr val="000000"/>
                </a:solidFill>
                <a:effectLst/>
                <a:latin typeface="Galliard-Roman5"/>
              </a:rPr>
              <a:t>for different entrepreneurial tasks</a:t>
            </a:r>
            <a:r>
              <a:rPr lang="en-US" sz="1800" b="0" i="0" dirty="0">
                <a:solidFill>
                  <a:srgbClr val="000000"/>
                </a:solidFill>
                <a:effectLst/>
                <a:latin typeface="Galliard-Roman5"/>
              </a:rPr>
              <a:t>. </a:t>
            </a:r>
          </a:p>
          <a:p>
            <a:pPr marL="285750" indent="-285750" algn="just">
              <a:buFont typeface="Arial" panose="020B0604020202020204" pitchFamily="34" charset="0"/>
              <a:buChar char="•"/>
            </a:pPr>
            <a:endParaRPr lang="en-US" sz="1800" b="0" i="0" dirty="0">
              <a:solidFill>
                <a:srgbClr val="000000"/>
              </a:solidFill>
              <a:effectLst/>
              <a:latin typeface="Galliard-Roman5"/>
            </a:endParaRPr>
          </a:p>
          <a:p>
            <a:pPr marL="285750" indent="-285750" algn="just">
              <a:buFont typeface="Arial" panose="020B0604020202020204" pitchFamily="34" charset="0"/>
              <a:buChar char="•"/>
            </a:pPr>
            <a:r>
              <a:rPr lang="en-US" sz="1800" b="1" i="0" dirty="0">
                <a:solidFill>
                  <a:srgbClr val="000000"/>
                </a:solidFill>
                <a:effectLst/>
                <a:latin typeface="Galliard-Roman5"/>
              </a:rPr>
              <a:t>Founders with a more intuitive cognitive style </a:t>
            </a:r>
            <a:r>
              <a:rPr lang="en-US" sz="1800" b="1" i="0" u="sng" dirty="0">
                <a:solidFill>
                  <a:srgbClr val="FF0000"/>
                </a:solidFill>
                <a:effectLst/>
                <a:latin typeface="Galliard-Roman5"/>
              </a:rPr>
              <a:t>are more likely to </a:t>
            </a:r>
            <a:r>
              <a:rPr lang="en-US" sz="1800" b="1" i="0" dirty="0">
                <a:solidFill>
                  <a:srgbClr val="000000"/>
                </a:solidFill>
                <a:effectLst/>
                <a:latin typeface="Galliard-Roman5"/>
              </a:rPr>
              <a:t>observe signals and process information synthetically and holistically</a:t>
            </a:r>
            <a:r>
              <a:rPr lang="en-US" sz="1800" b="0" i="0" dirty="0">
                <a:solidFill>
                  <a:srgbClr val="000000"/>
                </a:solidFill>
                <a:effectLst/>
                <a:latin typeface="Galliard-Roman5"/>
              </a:rPr>
              <a:t>. These intuitive entrepreneurs report high confidence in identifying and recognizing opportunities. </a:t>
            </a:r>
          </a:p>
          <a:p>
            <a:pPr marL="285750" indent="-285750" algn="just">
              <a:buFont typeface="Arial" panose="020B0604020202020204" pitchFamily="34" charset="0"/>
              <a:buChar char="•"/>
            </a:pPr>
            <a:endParaRPr lang="en-US" sz="1800" b="0" i="0" dirty="0">
              <a:solidFill>
                <a:srgbClr val="000000"/>
              </a:solidFill>
              <a:effectLst/>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In contrast, </a:t>
            </a:r>
            <a:r>
              <a:rPr lang="en-US" sz="1800" b="1" i="0" dirty="0">
                <a:solidFill>
                  <a:srgbClr val="000000"/>
                </a:solidFill>
                <a:effectLst/>
                <a:latin typeface="Galliard-Roman5"/>
              </a:rPr>
              <a:t>founders with an analytical cognitive style process information in a more linear and sequential way</a:t>
            </a:r>
            <a:r>
              <a:rPr lang="en-US" dirty="0">
                <a:solidFill>
                  <a:srgbClr val="000000"/>
                </a:solidFill>
                <a:latin typeface="Galliard-Roman5"/>
              </a:rPr>
              <a:t> </a:t>
            </a:r>
            <a:r>
              <a:rPr lang="en-US" sz="1800" b="1" i="0" u="sng" dirty="0">
                <a:solidFill>
                  <a:srgbClr val="FF0000"/>
                </a:solidFill>
                <a:effectLst/>
                <a:latin typeface="Galliard-Roman5"/>
              </a:rPr>
              <a:t>have greater confidence in assessing, evaluating, planning, and marshaling a new venture’s resources.</a:t>
            </a:r>
          </a:p>
        </p:txBody>
      </p:sp>
      <p:pic>
        <p:nvPicPr>
          <p:cNvPr id="2" name="Graphic 21">
            <a:extLst>
              <a:ext uri="{FF2B5EF4-FFF2-40B4-BE49-F238E27FC236}">
                <a16:creationId xmlns:a16="http://schemas.microsoft.com/office/drawing/2014/main" id="{EB11198A-5943-78EC-E92B-C97771FD2F1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27837557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766119"/>
            <a:ext cx="4128422" cy="53813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07125"/>
            <a:ext cx="11596477"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952845"/>
            <a:ext cx="11447949" cy="4801314"/>
          </a:xfrm>
          <a:prstGeom prst="rect">
            <a:avLst/>
          </a:prstGeom>
          <a:noFill/>
        </p:spPr>
        <p:txBody>
          <a:bodyPr wrap="square" rtlCol="0">
            <a:spAutoFit/>
          </a:bodyPr>
          <a:lstStyle/>
          <a:p>
            <a:pPr algn="just"/>
            <a:r>
              <a:rPr lang="en-US" sz="1800" b="1" i="0" dirty="0">
                <a:solidFill>
                  <a:srgbClr val="000000"/>
                </a:solidFill>
                <a:effectLst/>
                <a:latin typeface="Galliard-Roman5"/>
              </a:rPr>
              <a:t>Third, founders’ cognitions can lead to biased decision making. </a:t>
            </a:r>
          </a:p>
          <a:p>
            <a:pPr marL="285750" indent="-285750" algn="just">
              <a:buFont typeface="Arial" panose="020B0604020202020204" pitchFamily="34" charset="0"/>
              <a:buChar char="•"/>
            </a:pPr>
            <a:r>
              <a:rPr lang="en-US" sz="1800" b="1" i="0" dirty="0">
                <a:solidFill>
                  <a:srgbClr val="FF0000"/>
                </a:solidFill>
                <a:effectLst/>
                <a:latin typeface="Galliard-Roman5"/>
              </a:rPr>
              <a:t>new venture managers who are founders </a:t>
            </a:r>
            <a:r>
              <a:rPr lang="en-US" sz="1800" b="0" i="0" dirty="0">
                <a:solidFill>
                  <a:srgbClr val="FF0000"/>
                </a:solidFill>
                <a:effectLst/>
                <a:latin typeface="Galliard-Roman5"/>
              </a:rPr>
              <a:t>are likely to be </a:t>
            </a:r>
            <a:r>
              <a:rPr lang="en-US" sz="1800" b="1" i="0" u="sng" dirty="0">
                <a:solidFill>
                  <a:srgbClr val="FF0000"/>
                </a:solidFill>
                <a:effectLst/>
                <a:latin typeface="Galliard-Roman5"/>
              </a:rPr>
              <a:t>more overconfident than</a:t>
            </a:r>
            <a:r>
              <a:rPr lang="en-US" sz="1800" i="0" dirty="0">
                <a:solidFill>
                  <a:srgbClr val="FF0000"/>
                </a:solidFill>
                <a:effectLst/>
                <a:latin typeface="Galliard-Roman5"/>
              </a:rPr>
              <a:t> </a:t>
            </a:r>
            <a:r>
              <a:rPr lang="en-US" sz="1800" b="1" i="0" dirty="0">
                <a:solidFill>
                  <a:srgbClr val="FF0000"/>
                </a:solidFill>
                <a:effectLst/>
                <a:latin typeface="Galliard-Roman5"/>
              </a:rPr>
              <a:t>non-founder new venture managers. </a:t>
            </a:r>
          </a:p>
          <a:p>
            <a:pPr marL="285750" indent="-285750" algn="just">
              <a:buFont typeface="Arial" panose="020B0604020202020204" pitchFamily="34" charset="0"/>
              <a:buChar char="•"/>
            </a:pPr>
            <a:r>
              <a:rPr lang="en-US" sz="1800" b="1" i="1" dirty="0">
                <a:solidFill>
                  <a:srgbClr val="FF0000"/>
                </a:solidFill>
                <a:effectLst/>
                <a:latin typeface="Galliard-Italic5"/>
              </a:rPr>
              <a:t>Overconfidence</a:t>
            </a:r>
            <a:r>
              <a:rPr lang="en-US" sz="1800" b="0" i="1" dirty="0">
                <a:solidFill>
                  <a:srgbClr val="000000"/>
                </a:solidFill>
                <a:effectLst/>
                <a:latin typeface="Galliard-Italic5"/>
              </a:rPr>
              <a:t> </a:t>
            </a:r>
            <a:r>
              <a:rPr lang="en-US" sz="1800" b="0" i="0" dirty="0">
                <a:solidFill>
                  <a:srgbClr val="000000"/>
                </a:solidFill>
                <a:effectLst/>
                <a:latin typeface="Galliard-Roman5"/>
              </a:rPr>
              <a:t>refers to </a:t>
            </a:r>
            <a:r>
              <a:rPr lang="en-US" sz="1800" b="0" i="0" dirty="0">
                <a:solidFill>
                  <a:srgbClr val="FF0000"/>
                </a:solidFill>
                <a:effectLst/>
                <a:latin typeface="Galliard-Roman5"/>
              </a:rPr>
              <a:t>an individual’s overestimation of his or her ability to deliver positive outcomes </a:t>
            </a:r>
            <a:r>
              <a:rPr lang="en-US" sz="1800" b="0" i="0" dirty="0">
                <a:solidFill>
                  <a:srgbClr val="000000"/>
                </a:solidFill>
                <a:effectLst/>
                <a:latin typeface="Galliard-Roman5"/>
              </a:rPr>
              <a:t>and is often based on this individual not knowing what he</a:t>
            </a:r>
            <a:r>
              <a:rPr lang="en-US" dirty="0"/>
              <a:t> </a:t>
            </a:r>
            <a:r>
              <a:rPr lang="en-US" sz="1800" b="0" i="0" dirty="0">
                <a:solidFill>
                  <a:srgbClr val="000000"/>
                </a:solidFill>
                <a:effectLst/>
                <a:latin typeface="Galliard-Roman5"/>
              </a:rPr>
              <a:t>or she does not know. Founders’ overconfidence can be detrimental to new venture progress. </a:t>
            </a:r>
          </a:p>
          <a:p>
            <a:pPr marL="285750" indent="-285750" algn="just">
              <a:buFont typeface="Arial" panose="020B0604020202020204" pitchFamily="34" charset="0"/>
              <a:buChar char="•"/>
            </a:pPr>
            <a:r>
              <a:rPr lang="en-US" sz="1800" b="0" i="0" dirty="0">
                <a:solidFill>
                  <a:srgbClr val="FF0000"/>
                </a:solidFill>
                <a:effectLst/>
                <a:latin typeface="Galliard-Roman5"/>
              </a:rPr>
              <a:t>Founders are also often </a:t>
            </a:r>
            <a:r>
              <a:rPr lang="en-US" sz="1800" b="1" i="0" u="sng" dirty="0">
                <a:solidFill>
                  <a:srgbClr val="FF0000"/>
                </a:solidFill>
                <a:effectLst/>
                <a:latin typeface="Galliard-Roman5"/>
              </a:rPr>
              <a:t>overly optimistic</a:t>
            </a:r>
            <a:r>
              <a:rPr lang="en-US" sz="1800" b="1" i="0" dirty="0">
                <a:solidFill>
                  <a:srgbClr val="FF0000"/>
                </a:solidFill>
                <a:effectLst/>
                <a:latin typeface="Galliard-Roman5"/>
              </a:rPr>
              <a:t> </a:t>
            </a:r>
            <a:r>
              <a:rPr lang="en-US" sz="1800" b="0" i="0" dirty="0">
                <a:solidFill>
                  <a:srgbClr val="FF0000"/>
                </a:solidFill>
                <a:effectLst/>
                <a:latin typeface="Galliard-Roman5"/>
              </a:rPr>
              <a:t>when forecasting their ventures’ survival chances</a:t>
            </a:r>
            <a:r>
              <a:rPr lang="en-US" sz="1800" b="0" i="0" dirty="0">
                <a:solidFill>
                  <a:srgbClr val="000000"/>
                </a:solidFill>
                <a:effectLst/>
                <a:latin typeface="Galliard-Roman5"/>
              </a:rPr>
              <a:t>. While confidence in one’s capabilities to successfully perform entrepreneurial tasks helps explain who creates new ventures, it can also lead to ventures’ downfall.</a:t>
            </a:r>
          </a:p>
          <a:p>
            <a:pPr algn="just"/>
            <a:endParaRPr lang="en-US" sz="1800" b="0" i="0" dirty="0">
              <a:solidFill>
                <a:srgbClr val="000000"/>
              </a:solidFill>
              <a:effectLst/>
              <a:latin typeface="Galliard-Roman5"/>
            </a:endParaRPr>
          </a:p>
          <a:p>
            <a:pPr marL="285750" indent="-285750" algn="just">
              <a:buFont typeface="Arial" panose="020B0604020202020204" pitchFamily="34" charset="0"/>
              <a:buChar char="•"/>
            </a:pPr>
            <a:r>
              <a:rPr lang="en-US" sz="1800" b="0" i="0" dirty="0">
                <a:solidFill>
                  <a:srgbClr val="FF0000"/>
                </a:solidFill>
                <a:effectLst/>
                <a:latin typeface="Galliard-Roman5"/>
              </a:rPr>
              <a:t>Founders can also </a:t>
            </a:r>
            <a:r>
              <a:rPr lang="en-US" sz="1800" b="1" i="1" u="sng" dirty="0">
                <a:solidFill>
                  <a:srgbClr val="FF0000"/>
                </a:solidFill>
                <a:effectLst/>
                <a:latin typeface="Galliard-Italic5"/>
              </a:rPr>
              <a:t>escalate commitment </a:t>
            </a:r>
            <a:r>
              <a:rPr lang="en-US" sz="1800" b="0" i="0" dirty="0">
                <a:solidFill>
                  <a:srgbClr val="000000"/>
                </a:solidFill>
                <a:effectLst/>
                <a:latin typeface="Galliard-Roman5"/>
              </a:rPr>
              <a:t>(</a:t>
            </a:r>
            <a:r>
              <a:rPr lang="en-US" sz="1800" b="0" i="0" dirty="0">
                <a:solidFill>
                  <a:srgbClr val="FF0000"/>
                </a:solidFill>
                <a:effectLst/>
                <a:latin typeface="Galliard-Roman5"/>
              </a:rPr>
              <a:t>through additional investments of money, time, and other resources</a:t>
            </a:r>
            <a:r>
              <a:rPr lang="en-US" sz="1800" b="0" i="0" dirty="0">
                <a:solidFill>
                  <a:srgbClr val="000000"/>
                </a:solidFill>
                <a:effectLst/>
                <a:latin typeface="Galliard-Roman5"/>
              </a:rPr>
              <a:t>) </a:t>
            </a:r>
            <a:r>
              <a:rPr lang="en-US" sz="1800" b="0" i="0" dirty="0">
                <a:solidFill>
                  <a:srgbClr val="FF0000"/>
                </a:solidFill>
                <a:effectLst/>
                <a:latin typeface="Galliard-Roman5"/>
              </a:rPr>
              <a:t>to a venture on a failing course of action</a:t>
            </a:r>
            <a:r>
              <a:rPr lang="en-US" sz="1800" b="0" i="0" dirty="0">
                <a:solidFill>
                  <a:srgbClr val="000000"/>
                </a:solidFill>
                <a:effectLst/>
                <a:latin typeface="Galliard-Roman5"/>
              </a:rPr>
              <a:t>, </a:t>
            </a:r>
            <a:r>
              <a:rPr lang="en-US" sz="1800" b="0" i="0" dirty="0">
                <a:solidFill>
                  <a:srgbClr val="FF0000"/>
                </a:solidFill>
                <a:effectLst/>
                <a:latin typeface="Galliard-Roman5"/>
              </a:rPr>
              <a:t>which is a biased decision</a:t>
            </a:r>
            <a:r>
              <a:rPr lang="en-US" sz="1800" b="0" i="0" dirty="0">
                <a:solidFill>
                  <a:srgbClr val="000000"/>
                </a:solidFill>
                <a:effectLst/>
                <a:latin typeface="Galliard-Roman5"/>
              </a:rPr>
              <a:t>.</a:t>
            </a:r>
          </a:p>
          <a:p>
            <a:pPr algn="just"/>
            <a:r>
              <a:rPr lang="en-US" sz="1800" b="0" i="0" dirty="0">
                <a:solidFill>
                  <a:srgbClr val="000000"/>
                </a:solidFill>
                <a:effectLst/>
                <a:latin typeface="Galliard-Roman5"/>
              </a:rPr>
              <a:t>For example, while fear leads founding teams to quit their failing ventures, hope drives founding teams to escalate their commitment to such ventures. Interestingly, when founders feel both hope and fear, hope seems to “trump” fear, leading founding teams to escalate commitment to failing ventures. </a:t>
            </a:r>
          </a:p>
          <a:p>
            <a:pPr marL="285750" indent="-285750" algn="just">
              <a:buFont typeface="Arial" panose="020B0604020202020204" pitchFamily="34" charset="0"/>
              <a:buChar char="•"/>
            </a:pPr>
            <a:r>
              <a:rPr lang="en-US" sz="1800" b="0" i="0" dirty="0">
                <a:solidFill>
                  <a:srgbClr val="000000"/>
                </a:solidFill>
                <a:effectLst/>
                <a:latin typeface="Galliard-Roman5"/>
              </a:rPr>
              <a:t>Escalating commitment to a failing venture can make failure more costly for the founder (and other stakeholders) than it needs to be.</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 name="Graphic 21">
            <a:extLst>
              <a:ext uri="{FF2B5EF4-FFF2-40B4-BE49-F238E27FC236}">
                <a16:creationId xmlns:a16="http://schemas.microsoft.com/office/drawing/2014/main" id="{FF5349F0-6985-4FA9-6631-B7882A6EBF7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18258121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698157"/>
            <a:ext cx="4128422" cy="57088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1" y="907125"/>
            <a:ext cx="11876470" cy="51367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80308" y="965601"/>
            <a:ext cx="11781063" cy="5078313"/>
          </a:xfrm>
          <a:prstGeom prst="rect">
            <a:avLst/>
          </a:prstGeom>
          <a:noFill/>
        </p:spPr>
        <p:txBody>
          <a:bodyPr wrap="square" rtlCol="0">
            <a:spAutoFit/>
          </a:bodyPr>
          <a:lstStyle/>
          <a:p>
            <a:pPr algn="just"/>
            <a:r>
              <a:rPr lang="en-US" sz="1800" b="1" i="0" dirty="0">
                <a:solidFill>
                  <a:srgbClr val="000000"/>
                </a:solidFill>
                <a:effectLst/>
                <a:latin typeface="Galliard-Roman5"/>
              </a:rPr>
              <a:t>Finally, individuals’ cognitions can involve the intention to start a new venture. </a:t>
            </a:r>
          </a:p>
          <a:p>
            <a:pPr marL="285750" indent="-285750" algn="just">
              <a:buFont typeface="Arial" panose="020B0604020202020204" pitchFamily="34" charset="0"/>
              <a:buChar char="•"/>
            </a:pPr>
            <a:r>
              <a:rPr lang="en-US" sz="1800" b="0" i="0" dirty="0">
                <a:solidFill>
                  <a:srgbClr val="000000"/>
                </a:solidFill>
                <a:effectLst/>
                <a:latin typeface="Galliard-Roman5"/>
              </a:rPr>
              <a:t>An </a:t>
            </a:r>
            <a:r>
              <a:rPr lang="en-US" sz="1800" b="1" i="1" dirty="0">
                <a:solidFill>
                  <a:srgbClr val="FF0000"/>
                </a:solidFill>
                <a:effectLst/>
                <a:latin typeface="Galliard-Italic5"/>
              </a:rPr>
              <a:t>entrepreneurial intention </a:t>
            </a:r>
            <a:r>
              <a:rPr lang="en-US" sz="1800" b="0" i="0" dirty="0">
                <a:solidFill>
                  <a:srgbClr val="FF0000"/>
                </a:solidFill>
                <a:effectLst/>
                <a:latin typeface="Galliard-Roman5"/>
              </a:rPr>
              <a:t>involves an individual’s commitment to new venture–creation activities, which drives his or her investments of time, effort, and other resources into startup activities</a:t>
            </a:r>
            <a:r>
              <a:rPr lang="en-US" sz="1800" b="0" i="0" dirty="0">
                <a:solidFill>
                  <a:srgbClr val="000000"/>
                </a:solidFill>
                <a:effectLst/>
                <a:latin typeface="Galliard-Roman5"/>
              </a:rPr>
              <a:t>. </a:t>
            </a:r>
          </a:p>
          <a:p>
            <a:pPr marL="285750" indent="-285750" algn="just">
              <a:buFont typeface="Arial" panose="020B0604020202020204" pitchFamily="34" charset="0"/>
              <a:buChar char="•"/>
            </a:pPr>
            <a:r>
              <a:rPr lang="en-US" sz="1800" b="1" i="0" dirty="0">
                <a:solidFill>
                  <a:srgbClr val="000000"/>
                </a:solidFill>
                <a:effectLst/>
                <a:latin typeface="Galliard-Roman5"/>
              </a:rPr>
              <a:t>Founders’</a:t>
            </a:r>
            <a:r>
              <a:rPr lang="en-US" sz="1800" b="0" i="0" dirty="0">
                <a:solidFill>
                  <a:srgbClr val="000000"/>
                </a:solidFill>
                <a:effectLst/>
                <a:latin typeface="Galliard-Roman5"/>
              </a:rPr>
              <a:t> </a:t>
            </a:r>
            <a:r>
              <a:rPr lang="en-US" sz="1800" b="1" i="0" dirty="0">
                <a:solidFill>
                  <a:srgbClr val="000000"/>
                </a:solidFill>
                <a:effectLst/>
                <a:latin typeface="Galliard-Roman5"/>
              </a:rPr>
              <a:t>attitudes toward new venture creation drive their entrepreneurial intentions</a:t>
            </a:r>
            <a:r>
              <a:rPr lang="en-US" sz="1800" b="0" i="0" dirty="0">
                <a:solidFill>
                  <a:srgbClr val="000000"/>
                </a:solidFill>
                <a:effectLst/>
                <a:latin typeface="Galliard-Roman5"/>
              </a:rPr>
              <a:t>. </a:t>
            </a:r>
          </a:p>
          <a:p>
            <a:pPr marL="285750" indent="-285750" algn="just">
              <a:buFont typeface="Arial" panose="020B0604020202020204" pitchFamily="34" charset="0"/>
              <a:buChar char="•"/>
            </a:pPr>
            <a:r>
              <a:rPr lang="en-US" sz="1800" b="0" i="0" dirty="0">
                <a:solidFill>
                  <a:srgbClr val="000000"/>
                </a:solidFill>
                <a:effectLst/>
                <a:latin typeface="Galliard-Roman5"/>
              </a:rPr>
              <a:t>These </a:t>
            </a:r>
            <a:r>
              <a:rPr lang="en-US" sz="1800" b="1" i="0" dirty="0">
                <a:solidFill>
                  <a:srgbClr val="FF0000"/>
                </a:solidFill>
                <a:effectLst/>
                <a:latin typeface="Galliard-Roman5"/>
              </a:rPr>
              <a:t>attitudes</a:t>
            </a:r>
            <a:r>
              <a:rPr lang="en-US" sz="1800" b="0" i="0" dirty="0">
                <a:solidFill>
                  <a:srgbClr val="000000"/>
                </a:solidFill>
                <a:effectLst/>
                <a:latin typeface="Galliard-Roman5"/>
              </a:rPr>
              <a:t> </a:t>
            </a:r>
            <a:r>
              <a:rPr lang="en-US" sz="1800" b="0" i="0" dirty="0">
                <a:solidFill>
                  <a:srgbClr val="FF0000"/>
                </a:solidFill>
                <a:effectLst/>
                <a:latin typeface="Galliard-Roman5"/>
              </a:rPr>
              <a:t>are perceptions of the desirability of taking action</a:t>
            </a:r>
            <a:r>
              <a:rPr lang="en-US" sz="1800" b="0" i="0" dirty="0">
                <a:solidFill>
                  <a:srgbClr val="000000"/>
                </a:solidFill>
                <a:effectLst/>
                <a:latin typeface="Galliard-Roman5"/>
              </a:rPr>
              <a:t>, </a:t>
            </a:r>
            <a:r>
              <a:rPr lang="en-US" sz="1800" b="0" i="0" dirty="0">
                <a:solidFill>
                  <a:srgbClr val="FF0000"/>
                </a:solidFill>
                <a:effectLst/>
                <a:latin typeface="Galliard-Roman5"/>
              </a:rPr>
              <a:t>the perceived feasibility of successfully undertaking the action</a:t>
            </a:r>
            <a:r>
              <a:rPr lang="en-US" sz="1800" b="0" i="0" dirty="0">
                <a:solidFill>
                  <a:srgbClr val="000000"/>
                </a:solidFill>
                <a:effectLst/>
                <a:latin typeface="Galliard-Roman5"/>
              </a:rPr>
              <a:t>, </a:t>
            </a:r>
            <a:r>
              <a:rPr lang="en-US" sz="1800" b="0" i="0" dirty="0">
                <a:solidFill>
                  <a:srgbClr val="FF0000"/>
                </a:solidFill>
                <a:effectLst/>
                <a:latin typeface="Galliard-Roman5"/>
              </a:rPr>
              <a:t>and subjective norms </a:t>
            </a:r>
            <a:r>
              <a:rPr lang="en-US" sz="1800" b="0" i="0" dirty="0">
                <a:solidFill>
                  <a:srgbClr val="000000"/>
                </a:solidFill>
                <a:effectLst/>
                <a:latin typeface="Galliard-Roman5"/>
              </a:rPr>
              <a:t>(i.e., the opinions of important social others about the focal action).</a:t>
            </a:r>
          </a:p>
          <a:p>
            <a:pPr marL="285750" indent="-285750" algn="just">
              <a:buFont typeface="Arial" panose="020B0604020202020204" pitchFamily="34" charset="0"/>
              <a:buChar char="•"/>
            </a:pPr>
            <a:r>
              <a:rPr lang="en-US" sz="1800" b="0" i="0" dirty="0">
                <a:solidFill>
                  <a:srgbClr val="000000"/>
                </a:solidFill>
                <a:effectLst/>
                <a:latin typeface="Galliard-Roman5"/>
              </a:rPr>
              <a:t>Individuals use their attitudes to interpret information about the environment to determine their entrepreneurial intentions. For example, attending an entrepreneurship program raises science and engineering students’ intentions to start a new venture. </a:t>
            </a:r>
          </a:p>
          <a:p>
            <a:pPr marL="285750" indent="-285750" algn="just">
              <a:buFont typeface="Arial" panose="020B0604020202020204" pitchFamily="34" charset="0"/>
              <a:buChar char="•"/>
            </a:pPr>
            <a:r>
              <a:rPr lang="en-US" sz="1800" b="0" i="0" dirty="0">
                <a:solidFill>
                  <a:srgbClr val="000000"/>
                </a:solidFill>
                <a:effectLst/>
                <a:latin typeface="Galliard-Roman5"/>
              </a:rPr>
              <a:t>Additionally, as founders perceive greater market heterogeneity, their entrepreneurial intentions strengthen because broader and more diverse markets provide potential opportunities for those who have a strong entrepreneurial orientation toward creating value. </a:t>
            </a:r>
          </a:p>
          <a:p>
            <a:pPr marL="285750" indent="-285750" algn="just">
              <a:buFont typeface="Arial" panose="020B0604020202020204" pitchFamily="34" charset="0"/>
              <a:buChar char="•"/>
            </a:pPr>
            <a:r>
              <a:rPr lang="en-US" sz="1800" b="0" i="0" dirty="0">
                <a:solidFill>
                  <a:srgbClr val="000000"/>
                </a:solidFill>
                <a:effectLst/>
                <a:latin typeface="Galliard-Roman5"/>
              </a:rPr>
              <a:t>Indeed, founders’ belief that they will achieve new venture success increases for those with a strong motivation to start a new venture, which is reinforced by decision-making expertise. </a:t>
            </a:r>
          </a:p>
          <a:p>
            <a:pPr marL="285750" indent="-285750" algn="just">
              <a:buFont typeface="Arial" panose="020B0604020202020204" pitchFamily="34" charset="0"/>
              <a:buChar char="•"/>
            </a:pPr>
            <a:r>
              <a:rPr lang="en-US" sz="1800" b="0" i="0" dirty="0">
                <a:solidFill>
                  <a:srgbClr val="000000"/>
                </a:solidFill>
                <a:effectLst/>
                <a:latin typeface="Galliard-Roman5"/>
              </a:rPr>
              <a:t>While founders’ motivation for starting a new venture can lead to new venture success, prosocial motivation appears to slow venture emergence through obstructing the assembly of critical resources, delaying the new venture’s first sale, and making it more difficult to raise equity funding, and so on. </a:t>
            </a:r>
          </a:p>
          <a:p>
            <a:pPr marL="285750" indent="-285750" algn="just">
              <a:buFont typeface="Arial" panose="020B0604020202020204" pitchFamily="34" charset="0"/>
              <a:buChar char="•"/>
            </a:pPr>
            <a:r>
              <a:rPr lang="en-US" sz="1800" b="1" i="0" dirty="0">
                <a:solidFill>
                  <a:srgbClr val="000000"/>
                </a:solidFill>
                <a:effectLst/>
                <a:latin typeface="Galliard-Roman5"/>
              </a:rPr>
              <a:t>Prosocial motivation </a:t>
            </a:r>
            <a:r>
              <a:rPr lang="en-US" sz="1800" b="0" i="0" dirty="0">
                <a:solidFill>
                  <a:srgbClr val="FF0000"/>
                </a:solidFill>
                <a:effectLst/>
                <a:latin typeface="Galliard-Roman5"/>
              </a:rPr>
              <a:t>is the desire to expend effort and other resources to pursue potential opportunities to help others</a:t>
            </a:r>
            <a:r>
              <a:rPr lang="en-US" sz="1800" b="0" i="0" dirty="0">
                <a:solidFill>
                  <a:srgbClr val="000000"/>
                </a:solidFill>
                <a:effectLst/>
                <a:latin typeface="Galliard-Roman5"/>
              </a:rPr>
              <a:t>.</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 name="Graphic 21">
            <a:extLst>
              <a:ext uri="{FF2B5EF4-FFF2-40B4-BE49-F238E27FC236}">
                <a16:creationId xmlns:a16="http://schemas.microsoft.com/office/drawing/2014/main" id="{0DB43D93-1A0F-E11E-F3FA-F7A492F788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15154604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43784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687645"/>
            <a:ext cx="4128422" cy="601960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9" y="812800"/>
            <a:ext cx="11464788" cy="575804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6903" y="428178"/>
            <a:ext cx="11057015" cy="6001643"/>
          </a:xfrm>
          <a:prstGeom prst="rect">
            <a:avLst/>
          </a:prstGeom>
          <a:noFill/>
        </p:spPr>
        <p:txBody>
          <a:bodyPr wrap="square" rtlCol="0">
            <a:spAutoFit/>
          </a:bodyPr>
          <a:lstStyle/>
          <a:p>
            <a:pPr algn="ctr"/>
            <a:r>
              <a:rPr lang="en-US" sz="2400" b="1" i="0" dirty="0">
                <a:solidFill>
                  <a:srgbClr val="000000"/>
                </a:solidFill>
                <a:effectLst/>
                <a:latin typeface="GalliardRomSCapSCC5"/>
              </a:rPr>
              <a:t>Stage 2: Organizing the Startup of a New Venture</a:t>
            </a:r>
          </a:p>
          <a:p>
            <a:pPr algn="just"/>
            <a:r>
              <a:rPr lang="en-US" b="1" i="1" dirty="0">
                <a:solidFill>
                  <a:srgbClr val="000000"/>
                </a:solidFill>
                <a:latin typeface="Galliard-BoldItalic4"/>
              </a:rPr>
              <a:t>5. </a:t>
            </a:r>
            <a:r>
              <a:rPr lang="en-US" sz="1800" b="1" i="1" dirty="0">
                <a:solidFill>
                  <a:srgbClr val="000000"/>
                </a:solidFill>
                <a:effectLst/>
                <a:latin typeface="Galliard-BoldItalic4"/>
              </a:rPr>
              <a:t>Emergent Organizing</a:t>
            </a:r>
          </a:p>
          <a:p>
            <a:pPr algn="just"/>
            <a:r>
              <a:rPr lang="en-US" sz="1800" b="0" i="1" dirty="0">
                <a:solidFill>
                  <a:srgbClr val="000000"/>
                </a:solidFill>
                <a:effectLst/>
                <a:latin typeface="Galliard-Italic5"/>
              </a:rPr>
              <a:t>Emergent organizing </a:t>
            </a:r>
            <a:r>
              <a:rPr lang="en-US" sz="1800" b="0" i="0" dirty="0">
                <a:solidFill>
                  <a:srgbClr val="FF0000"/>
                </a:solidFill>
                <a:effectLst/>
                <a:latin typeface="Galliard-Roman5"/>
              </a:rPr>
              <a:t>involves developing processes for engaging in activities and making connections to enhance ventures’ operational reliability and effectiveness</a:t>
            </a:r>
            <a:r>
              <a:rPr lang="en-US" sz="1800" b="0" i="0" dirty="0">
                <a:solidFill>
                  <a:srgbClr val="000000"/>
                </a:solidFill>
                <a:effectLst/>
                <a:latin typeface="Galliard-Roman5"/>
              </a:rPr>
              <a:t>. It </a:t>
            </a:r>
            <a:r>
              <a:rPr lang="en-US" sz="1800" b="0" i="0" u="sng" dirty="0">
                <a:solidFill>
                  <a:srgbClr val="FF0000"/>
                </a:solidFill>
                <a:effectLst/>
                <a:latin typeface="Galliard-Roman5"/>
              </a:rPr>
              <a:t>involves improvisation and engagement as well as different organizing modes, and it reflects founders’ decision-making logic</a:t>
            </a:r>
            <a:r>
              <a:rPr lang="en-US" sz="1800" b="0" i="0" dirty="0">
                <a:solidFill>
                  <a:srgbClr val="000000"/>
                </a:solidFill>
                <a:effectLst/>
                <a:latin typeface="Galliard-Roman5"/>
              </a:rPr>
              <a:t>.</a:t>
            </a:r>
          </a:p>
          <a:p>
            <a:pPr algn="just"/>
            <a:endParaRPr lang="en-US" sz="1800" b="0" i="0" dirty="0">
              <a:solidFill>
                <a:srgbClr val="000000"/>
              </a:solidFill>
              <a:effectLst/>
              <a:latin typeface="Galliard-Roman5"/>
            </a:endParaRPr>
          </a:p>
          <a:p>
            <a:pPr algn="just"/>
            <a:r>
              <a:rPr lang="en-US" sz="1800" b="1" i="0" dirty="0">
                <a:solidFill>
                  <a:srgbClr val="000000"/>
                </a:solidFill>
                <a:effectLst/>
                <a:latin typeface="Galliard-Roman5"/>
              </a:rPr>
              <a:t>First, founders engage in actions to create new ventures, such as improvisation</a:t>
            </a:r>
            <a:r>
              <a:rPr lang="en-US" sz="1800" b="0" i="0" dirty="0">
                <a:solidFill>
                  <a:srgbClr val="000000"/>
                </a:solidFill>
                <a:effectLst/>
                <a:latin typeface="Galliard-Roman5"/>
              </a:rPr>
              <a:t>. </a:t>
            </a:r>
          </a:p>
          <a:p>
            <a:pPr algn="just"/>
            <a:r>
              <a:rPr lang="en-US" sz="1800" b="1" i="1" dirty="0">
                <a:solidFill>
                  <a:srgbClr val="FF0000"/>
                </a:solidFill>
                <a:effectLst/>
                <a:latin typeface="Galliard-Italic5"/>
              </a:rPr>
              <a:t>Improvisation</a:t>
            </a:r>
            <a:r>
              <a:rPr lang="en-US" sz="1800" b="0" i="1" dirty="0">
                <a:solidFill>
                  <a:srgbClr val="000000"/>
                </a:solidFill>
                <a:effectLst/>
                <a:latin typeface="Galliard-Italic5"/>
              </a:rPr>
              <a:t> </a:t>
            </a:r>
            <a:r>
              <a:rPr lang="en-US" sz="1800" b="0" i="0" dirty="0">
                <a:solidFill>
                  <a:srgbClr val="FF0000"/>
                </a:solidFill>
                <a:effectLst/>
                <a:latin typeface="Galliard-Roman5"/>
              </a:rPr>
              <a:t>involves the fusion of design (e.g., planning) and novel action and may provide the initial inspiration for a new venture</a:t>
            </a:r>
            <a:r>
              <a:rPr lang="en-US" sz="1800" b="0" i="0" dirty="0">
                <a:solidFill>
                  <a:srgbClr val="000000"/>
                </a:solidFill>
                <a:effectLst/>
                <a:latin typeface="Galliard-Roman5"/>
              </a:rPr>
              <a:t>.</a:t>
            </a:r>
          </a:p>
          <a:p>
            <a:pPr marL="285750" indent="-285750" algn="just">
              <a:buFont typeface="Arial" panose="020B0604020202020204" pitchFamily="34" charset="0"/>
              <a:buChar char="•"/>
            </a:pPr>
            <a:r>
              <a:rPr lang="en-US" sz="1800" b="0" i="0" dirty="0">
                <a:solidFill>
                  <a:srgbClr val="000000"/>
                </a:solidFill>
                <a:effectLst/>
                <a:latin typeface="Galliard-Roman5"/>
              </a:rPr>
              <a:t>One study found that founders’ improvisational behaviors enhance new venture performance for those with high entrepreneurial self-efficacy but dampen new venture performance for those with low entrepreneurial self-efficacy. </a:t>
            </a:r>
          </a:p>
          <a:p>
            <a:pPr algn="just"/>
            <a:r>
              <a:rPr lang="en-US" sz="1800" b="0" i="0" dirty="0">
                <a:solidFill>
                  <a:srgbClr val="000000"/>
                </a:solidFill>
                <a:effectLst/>
                <a:latin typeface="Galliard-Roman5"/>
              </a:rPr>
              <a:t>Over and above improvisation, there are other important activities involved in the startup process focused on </a:t>
            </a:r>
            <a:r>
              <a:rPr lang="en-US" sz="1800" b="1" i="0" u="sng" dirty="0">
                <a:solidFill>
                  <a:srgbClr val="000000"/>
                </a:solidFill>
                <a:effectLst/>
                <a:latin typeface="Galliard-Roman5"/>
              </a:rPr>
              <a:t>four key business functions:</a:t>
            </a:r>
            <a:r>
              <a:rPr lang="en-US" sz="1800" b="1" i="0" dirty="0">
                <a:solidFill>
                  <a:srgbClr val="000000"/>
                </a:solidFill>
                <a:effectLst/>
                <a:latin typeface="Galliard-Roman5"/>
              </a:rPr>
              <a:t> </a:t>
            </a:r>
          </a:p>
          <a:p>
            <a:pPr marL="342900" indent="-342900" algn="just">
              <a:buAutoNum type="arabicParenBoth"/>
            </a:pPr>
            <a:r>
              <a:rPr lang="en-US" sz="1800" b="0" i="0" dirty="0">
                <a:solidFill>
                  <a:srgbClr val="000000"/>
                </a:solidFill>
                <a:effectLst/>
                <a:latin typeface="Galliard-Roman5"/>
              </a:rPr>
              <a:t>human relations, </a:t>
            </a:r>
          </a:p>
          <a:p>
            <a:pPr marL="342900" indent="-342900" algn="just">
              <a:buAutoNum type="arabicParenBoth"/>
            </a:pPr>
            <a:r>
              <a:rPr lang="en-US" sz="1800" b="0" i="0" dirty="0">
                <a:solidFill>
                  <a:srgbClr val="000000"/>
                </a:solidFill>
                <a:effectLst/>
                <a:latin typeface="Galliard-Roman5"/>
              </a:rPr>
              <a:t>marketing (including sales and public relations), </a:t>
            </a:r>
          </a:p>
          <a:p>
            <a:pPr marL="342900" indent="-342900" algn="just">
              <a:buAutoNum type="arabicParenBoth"/>
            </a:pPr>
            <a:r>
              <a:rPr lang="en-US" sz="1800" b="0" i="0" dirty="0">
                <a:solidFill>
                  <a:srgbClr val="000000"/>
                </a:solidFill>
                <a:effectLst/>
                <a:latin typeface="Galliard-Roman5"/>
              </a:rPr>
              <a:t>administration, and </a:t>
            </a:r>
          </a:p>
          <a:p>
            <a:pPr marL="342900" indent="-342900" algn="just">
              <a:buAutoNum type="arabicParenBoth"/>
            </a:pPr>
            <a:r>
              <a:rPr lang="en-US" sz="1800" b="0" i="0" dirty="0">
                <a:solidFill>
                  <a:srgbClr val="000000"/>
                </a:solidFill>
                <a:effectLst/>
                <a:latin typeface="Galliard-Roman5"/>
              </a:rPr>
              <a:t>environmental monitoring. </a:t>
            </a:r>
          </a:p>
          <a:p>
            <a:pPr marL="285750" indent="-285750" algn="just">
              <a:buFont typeface="Arial" panose="020B0604020202020204" pitchFamily="34" charset="0"/>
              <a:buChar char="•"/>
            </a:pPr>
            <a:r>
              <a:rPr lang="en-US" sz="1800" b="0" i="0" dirty="0">
                <a:solidFill>
                  <a:srgbClr val="000000"/>
                </a:solidFill>
                <a:effectLst/>
                <a:latin typeface="Galliard-Roman5"/>
              </a:rPr>
              <a:t>One study found that founders allocate a significant amount of their time to exchanging information and opinions (36 percent of their work time) and engaging in more analytical and conceptual work (26 percent of their work time).</a:t>
            </a:r>
          </a:p>
        </p:txBody>
      </p:sp>
      <p:pic>
        <p:nvPicPr>
          <p:cNvPr id="2" name="Graphic 21">
            <a:extLst>
              <a:ext uri="{FF2B5EF4-FFF2-40B4-BE49-F238E27FC236}">
                <a16:creationId xmlns:a16="http://schemas.microsoft.com/office/drawing/2014/main" id="{84105B78-1DB8-1553-6803-5956524DDF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67930"/>
            <a:ext cx="2305141" cy="1076343"/>
          </a:xfrm>
          <a:prstGeom prst="rect">
            <a:avLst/>
          </a:prstGeom>
        </p:spPr>
      </p:pic>
    </p:spTree>
    <p:extLst>
      <p:ext uri="{BB962C8B-B14F-4D97-AF65-F5344CB8AC3E}">
        <p14:creationId xmlns:p14="http://schemas.microsoft.com/office/powerpoint/2010/main" val="14757633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2193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355053"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65301"/>
            <a:ext cx="11246068" cy="4524315"/>
          </a:xfrm>
          <a:prstGeom prst="rect">
            <a:avLst/>
          </a:prstGeom>
          <a:noFill/>
        </p:spPr>
        <p:txBody>
          <a:bodyPr wrap="square" rtlCol="0">
            <a:spAutoFit/>
          </a:bodyPr>
          <a:lstStyle/>
          <a:p>
            <a:pPr algn="just"/>
            <a:r>
              <a:rPr lang="en-US" sz="1800" b="1" i="0" dirty="0">
                <a:solidFill>
                  <a:srgbClr val="000000"/>
                </a:solidFill>
                <a:effectLst/>
                <a:latin typeface="Galliard-Roman5"/>
              </a:rPr>
              <a:t>Second, different modes of organizing facilitate organizational emergence</a:t>
            </a:r>
            <a:r>
              <a:rPr lang="en-US" sz="1800" b="0" i="0" dirty="0">
                <a:solidFill>
                  <a:srgbClr val="000000"/>
                </a:solidFill>
                <a:effectLst/>
                <a:latin typeface="Galliard-Roman5"/>
              </a:rPr>
              <a:t>. </a:t>
            </a:r>
          </a:p>
          <a:p>
            <a:pPr algn="just"/>
            <a:r>
              <a:rPr lang="en-US" sz="1800" b="0" i="0" u="sng" dirty="0">
                <a:solidFill>
                  <a:srgbClr val="000000"/>
                </a:solidFill>
                <a:effectLst/>
                <a:latin typeface="Galliard-Roman5"/>
              </a:rPr>
              <a:t>There are </a:t>
            </a:r>
            <a:r>
              <a:rPr lang="en-US" sz="1800" b="1" i="0" u="sng" dirty="0">
                <a:solidFill>
                  <a:srgbClr val="000000"/>
                </a:solidFill>
                <a:effectLst/>
                <a:latin typeface="Galliard-Roman5"/>
              </a:rPr>
              <a:t>three</a:t>
            </a:r>
            <a:r>
              <a:rPr lang="en-US" sz="1800" b="0" i="0" u="sng" dirty="0">
                <a:solidFill>
                  <a:srgbClr val="000000"/>
                </a:solidFill>
                <a:effectLst/>
                <a:latin typeface="Galliard-Roman5"/>
              </a:rPr>
              <a:t> general modes of organizing</a:t>
            </a:r>
            <a:r>
              <a:rPr lang="en-US" sz="1800" b="0" i="0" dirty="0">
                <a:solidFill>
                  <a:srgbClr val="000000"/>
                </a:solidFill>
                <a:effectLst/>
                <a:latin typeface="Galliard-Roman5"/>
              </a:rPr>
              <a:t>: </a:t>
            </a:r>
            <a:r>
              <a:rPr lang="en-US" sz="1800" b="1" i="0" dirty="0">
                <a:solidFill>
                  <a:srgbClr val="000000"/>
                </a:solidFill>
                <a:effectLst/>
                <a:latin typeface="Galliard-Roman5"/>
              </a:rPr>
              <a:t>(1)</a:t>
            </a:r>
            <a:r>
              <a:rPr lang="en-US" sz="1800" b="0" i="0" dirty="0">
                <a:solidFill>
                  <a:srgbClr val="000000"/>
                </a:solidFill>
                <a:effectLst/>
                <a:latin typeface="Galliard-Roman5"/>
              </a:rPr>
              <a:t> </a:t>
            </a:r>
            <a:r>
              <a:rPr lang="en-US" sz="1800" b="1" i="1" dirty="0">
                <a:solidFill>
                  <a:srgbClr val="000000"/>
                </a:solidFill>
                <a:effectLst/>
                <a:latin typeface="Galliard-Roman5"/>
              </a:rPr>
              <a:t>vision </a:t>
            </a:r>
            <a:r>
              <a:rPr lang="en-US" sz="1800" b="0" i="0" dirty="0">
                <a:solidFill>
                  <a:srgbClr val="000000"/>
                </a:solidFill>
                <a:effectLst/>
                <a:latin typeface="Galliard-Roman5"/>
              </a:rPr>
              <a:t>for identifying potential opportunities,</a:t>
            </a:r>
            <a:r>
              <a:rPr lang="en-US" sz="1800" b="1" i="0" dirty="0">
                <a:solidFill>
                  <a:srgbClr val="000000"/>
                </a:solidFill>
                <a:effectLst/>
                <a:latin typeface="Galliard-Roman5"/>
              </a:rPr>
              <a:t> (2) </a:t>
            </a:r>
            <a:r>
              <a:rPr lang="en-US" sz="1800" b="1" i="1" dirty="0">
                <a:solidFill>
                  <a:srgbClr val="000000"/>
                </a:solidFill>
                <a:effectLst/>
                <a:latin typeface="Galliard-Roman5"/>
              </a:rPr>
              <a:t>strategic organizing </a:t>
            </a:r>
            <a:r>
              <a:rPr lang="en-US" sz="1800" b="0" i="0" dirty="0">
                <a:solidFill>
                  <a:srgbClr val="000000"/>
                </a:solidFill>
                <a:effectLst/>
                <a:latin typeface="Galliard-Roman5"/>
              </a:rPr>
              <a:t>for making major decisions, and </a:t>
            </a:r>
            <a:r>
              <a:rPr lang="en-US" sz="1800" b="1" i="0" dirty="0">
                <a:solidFill>
                  <a:srgbClr val="000000"/>
                </a:solidFill>
                <a:effectLst/>
                <a:latin typeface="Galliard-Roman5"/>
              </a:rPr>
              <a:t>(3) </a:t>
            </a:r>
            <a:r>
              <a:rPr lang="en-US" sz="1800" b="1" i="1" dirty="0">
                <a:solidFill>
                  <a:srgbClr val="000000"/>
                </a:solidFill>
                <a:effectLst/>
                <a:latin typeface="Galliard-Roman5"/>
              </a:rPr>
              <a:t>tactical organizing </a:t>
            </a:r>
            <a:r>
              <a:rPr lang="en-US" sz="1800" b="0" i="0" dirty="0">
                <a:solidFill>
                  <a:srgbClr val="000000"/>
                </a:solidFill>
                <a:effectLst/>
                <a:latin typeface="Galliard-Roman5"/>
              </a:rPr>
              <a:t>for implementing behaviors. </a:t>
            </a:r>
          </a:p>
          <a:p>
            <a:pPr marL="285750" indent="-285750" algn="just">
              <a:buFont typeface="Arial" panose="020B0604020202020204" pitchFamily="34" charset="0"/>
              <a:buChar char="•"/>
            </a:pPr>
            <a:r>
              <a:rPr lang="en-US" sz="1800" b="0" i="0" dirty="0">
                <a:solidFill>
                  <a:srgbClr val="000000"/>
                </a:solidFill>
                <a:effectLst/>
                <a:latin typeface="Galliard-Roman5"/>
              </a:rPr>
              <a:t>Interestingly, an emergence event is initiated by a change in tactical organizing, which stimulates strategic organizing and generates a shift in vision.</a:t>
            </a:r>
          </a:p>
          <a:p>
            <a:pPr algn="just"/>
            <a:endParaRPr lang="en-US" sz="1800" b="0" i="0" dirty="0">
              <a:solidFill>
                <a:srgbClr val="000000"/>
              </a:solidFill>
              <a:effectLst/>
              <a:latin typeface="Galliard-Roman5"/>
            </a:endParaRPr>
          </a:p>
          <a:p>
            <a:pPr algn="just"/>
            <a:r>
              <a:rPr lang="en-US" sz="1800" b="1" i="0" dirty="0">
                <a:solidFill>
                  <a:srgbClr val="000000"/>
                </a:solidFill>
                <a:effectLst/>
                <a:latin typeface="Galliard-Roman5"/>
              </a:rPr>
              <a:t>Finally, founders’ logic can influence organizational emergence. </a:t>
            </a:r>
            <a:r>
              <a:rPr lang="en-US" sz="1800" b="0" i="0" dirty="0">
                <a:solidFill>
                  <a:srgbClr val="000000"/>
                </a:solidFill>
                <a:effectLst/>
                <a:latin typeface="Galliard-Roman5"/>
              </a:rPr>
              <a:t>Specifically, expert founders appear to use an effectual logic. </a:t>
            </a:r>
            <a:r>
              <a:rPr lang="en-US" sz="1800" b="0" i="0" u="sng" dirty="0">
                <a:solidFill>
                  <a:srgbClr val="000000"/>
                </a:solidFill>
                <a:effectLst/>
                <a:latin typeface="Galliard-Roman5"/>
              </a:rPr>
              <a:t>There are </a:t>
            </a:r>
            <a:r>
              <a:rPr lang="en-US" sz="1800" b="1" i="0" u="sng" dirty="0">
                <a:solidFill>
                  <a:srgbClr val="000000"/>
                </a:solidFill>
                <a:effectLst/>
                <a:latin typeface="Galliard-Roman5"/>
              </a:rPr>
              <a:t>four</a:t>
            </a:r>
            <a:r>
              <a:rPr lang="en-US" sz="1800" b="0" i="0" u="sng" dirty="0">
                <a:solidFill>
                  <a:srgbClr val="000000"/>
                </a:solidFill>
                <a:effectLst/>
                <a:latin typeface="Galliard-Roman5"/>
              </a:rPr>
              <a:t> primary principles of an effectual logic: </a:t>
            </a:r>
          </a:p>
          <a:p>
            <a:pPr marL="342900" indent="-342900" algn="just">
              <a:buAutoNum type="arabicParenBoth"/>
            </a:pPr>
            <a:r>
              <a:rPr lang="en-US" sz="1800" b="0" i="0" dirty="0">
                <a:solidFill>
                  <a:srgbClr val="000000"/>
                </a:solidFill>
                <a:effectLst/>
                <a:latin typeface="Galliard-Roman5"/>
              </a:rPr>
              <a:t>The </a:t>
            </a:r>
            <a:r>
              <a:rPr lang="en-US" sz="1800" b="1" i="1" dirty="0">
                <a:solidFill>
                  <a:srgbClr val="FF0000"/>
                </a:solidFill>
                <a:effectLst/>
                <a:latin typeface="Galliard-Italic5"/>
              </a:rPr>
              <a:t>affordable loss principle </a:t>
            </a:r>
            <a:r>
              <a:rPr lang="en-US" sz="1800" b="0" i="0" dirty="0">
                <a:solidFill>
                  <a:srgbClr val="000000"/>
                </a:solidFill>
                <a:effectLst/>
                <a:latin typeface="Galliard-Roman5"/>
              </a:rPr>
              <a:t>highlights </a:t>
            </a:r>
            <a:r>
              <a:rPr lang="en-US" sz="1800" b="0" i="0" dirty="0">
                <a:solidFill>
                  <a:srgbClr val="FF0000"/>
                </a:solidFill>
                <a:effectLst/>
                <a:latin typeface="Galliard-Roman5"/>
              </a:rPr>
              <a:t>how entrepreneurs evaluate opportunity pursuit based on how much they can afford to lose</a:t>
            </a:r>
            <a:r>
              <a:rPr lang="en-US" sz="1800" b="0" i="0" dirty="0">
                <a:solidFill>
                  <a:srgbClr val="000000"/>
                </a:solidFill>
                <a:effectLst/>
                <a:latin typeface="Galliard-Roman5"/>
              </a:rPr>
              <a:t> by taking this entrepreneurial action. </a:t>
            </a:r>
          </a:p>
          <a:p>
            <a:pPr marL="342900" indent="-342900" algn="just">
              <a:buAutoNum type="arabicParenBoth"/>
            </a:pPr>
            <a:r>
              <a:rPr lang="en-US" sz="1800" b="0" i="0" dirty="0">
                <a:solidFill>
                  <a:srgbClr val="000000"/>
                </a:solidFill>
                <a:effectLst/>
                <a:latin typeface="Galliard-Roman5"/>
              </a:rPr>
              <a:t>The </a:t>
            </a:r>
            <a:r>
              <a:rPr lang="en-US" sz="1800" b="1" i="1" dirty="0">
                <a:solidFill>
                  <a:srgbClr val="FF0000"/>
                </a:solidFill>
                <a:effectLst/>
                <a:latin typeface="Galliard-Italic5"/>
              </a:rPr>
              <a:t>alliance principle </a:t>
            </a:r>
            <a:r>
              <a:rPr lang="en-US" sz="1800" b="0" i="0" dirty="0">
                <a:solidFill>
                  <a:srgbClr val="000000"/>
                </a:solidFill>
                <a:effectLst/>
                <a:latin typeface="Galliard-Roman5"/>
              </a:rPr>
              <a:t>highlights </a:t>
            </a:r>
            <a:r>
              <a:rPr lang="en-US" sz="1800" b="0" i="0" dirty="0">
                <a:solidFill>
                  <a:srgbClr val="FF0000"/>
                </a:solidFill>
                <a:effectLst/>
                <a:latin typeface="Galliard-Roman5"/>
              </a:rPr>
              <a:t>how founders enter into strategic alliances to gain new stakeholders’ precommitments</a:t>
            </a:r>
            <a:r>
              <a:rPr lang="en-US" sz="1800" b="0" i="0" dirty="0">
                <a:solidFill>
                  <a:srgbClr val="000000"/>
                </a:solidFill>
                <a:effectLst/>
                <a:latin typeface="Galliard-Roman5"/>
              </a:rPr>
              <a:t>.</a:t>
            </a:r>
          </a:p>
          <a:p>
            <a:pPr marL="342900" indent="-342900" algn="just">
              <a:buAutoNum type="arabicParenBoth"/>
            </a:pPr>
            <a:r>
              <a:rPr lang="en-US" sz="1800" b="0" i="0" dirty="0">
                <a:solidFill>
                  <a:srgbClr val="000000"/>
                </a:solidFill>
                <a:effectLst/>
                <a:latin typeface="Galliard-Roman5"/>
              </a:rPr>
              <a:t>The </a:t>
            </a:r>
            <a:r>
              <a:rPr lang="en-US" sz="1800" b="1" i="1" dirty="0">
                <a:solidFill>
                  <a:srgbClr val="FF0000"/>
                </a:solidFill>
                <a:effectLst/>
                <a:latin typeface="Galliard-Italic5"/>
              </a:rPr>
              <a:t>contingency principle </a:t>
            </a:r>
            <a:r>
              <a:rPr lang="en-US" sz="1800" b="0" i="0" dirty="0">
                <a:solidFill>
                  <a:srgbClr val="000000"/>
                </a:solidFill>
                <a:effectLst/>
                <a:latin typeface="Galliard-Roman5"/>
              </a:rPr>
              <a:t>highlights </a:t>
            </a:r>
            <a:r>
              <a:rPr lang="en-US" sz="1800" b="0" i="0" dirty="0">
                <a:solidFill>
                  <a:srgbClr val="FF0000"/>
                </a:solidFill>
                <a:effectLst/>
                <a:latin typeface="Galliard-Roman5"/>
              </a:rPr>
              <a:t>how founders remain open to unexpected events and exploit them as an opportunity. </a:t>
            </a:r>
          </a:p>
          <a:p>
            <a:pPr marL="342900" indent="-342900" algn="just">
              <a:buAutoNum type="arabicParenBoth"/>
            </a:pPr>
            <a:r>
              <a:rPr lang="en-US" sz="1800" b="0" i="0" dirty="0">
                <a:solidFill>
                  <a:srgbClr val="000000"/>
                </a:solidFill>
                <a:effectLst/>
                <a:latin typeface="Galliard-Roman5"/>
              </a:rPr>
              <a:t>The </a:t>
            </a:r>
            <a:r>
              <a:rPr lang="en-US" sz="1800" b="1" i="1" dirty="0">
                <a:solidFill>
                  <a:srgbClr val="FF0000"/>
                </a:solidFill>
                <a:effectLst/>
                <a:latin typeface="Galliard-Italic5"/>
              </a:rPr>
              <a:t>control principle </a:t>
            </a:r>
            <a:r>
              <a:rPr lang="en-US" sz="1800" b="0" i="0" dirty="0">
                <a:solidFill>
                  <a:srgbClr val="000000"/>
                </a:solidFill>
                <a:effectLst/>
                <a:latin typeface="Galliard-Roman5"/>
              </a:rPr>
              <a:t>highlights </a:t>
            </a:r>
            <a:r>
              <a:rPr lang="en-US" sz="1800" b="0" i="0" dirty="0">
                <a:solidFill>
                  <a:srgbClr val="FF0000"/>
                </a:solidFill>
                <a:effectLst/>
                <a:latin typeface="Galliard-Roman5"/>
              </a:rPr>
              <a:t>how founders take stock of what they have and create possible ends </a:t>
            </a:r>
            <a:r>
              <a:rPr lang="en-US" sz="1800" b="0" i="0" dirty="0">
                <a:solidFill>
                  <a:srgbClr val="000000"/>
                </a:solidFill>
                <a:effectLst/>
                <a:latin typeface="Galliard-Roman5"/>
              </a:rPr>
              <a:t>from these known means. </a:t>
            </a:r>
          </a:p>
        </p:txBody>
      </p:sp>
      <p:pic>
        <p:nvPicPr>
          <p:cNvPr id="2" name="Graphic 21">
            <a:extLst>
              <a:ext uri="{FF2B5EF4-FFF2-40B4-BE49-F238E27FC236}">
                <a16:creationId xmlns:a16="http://schemas.microsoft.com/office/drawing/2014/main" id="{79BC315C-0A82-EA03-BB8C-8953F80FD17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15490552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29967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498399"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83557" y="1285191"/>
            <a:ext cx="11203809" cy="4524315"/>
          </a:xfrm>
          <a:prstGeom prst="rect">
            <a:avLst/>
          </a:prstGeom>
          <a:noFill/>
        </p:spPr>
        <p:txBody>
          <a:bodyPr wrap="square" rtlCol="0">
            <a:spAutoFit/>
          </a:bodyPr>
          <a:lstStyle/>
          <a:p>
            <a:pPr algn="just"/>
            <a:r>
              <a:rPr lang="en-US" sz="1800" b="1" i="1" dirty="0">
                <a:solidFill>
                  <a:srgbClr val="000000"/>
                </a:solidFill>
                <a:effectLst/>
                <a:latin typeface="Galliard-BoldItalic4"/>
              </a:rPr>
              <a:t>6. Crafting a New Venture Strategy</a:t>
            </a:r>
          </a:p>
          <a:p>
            <a:pPr algn="just"/>
            <a:r>
              <a:rPr lang="en-US" sz="1800" b="1" i="1" dirty="0">
                <a:solidFill>
                  <a:srgbClr val="FF0000"/>
                </a:solidFill>
                <a:effectLst/>
                <a:latin typeface="Galliard-Italic5"/>
              </a:rPr>
              <a:t>New venture strategy </a:t>
            </a:r>
            <a:r>
              <a:rPr lang="en-US" sz="1800" b="0" i="0" dirty="0">
                <a:solidFill>
                  <a:srgbClr val="000000"/>
                </a:solidFill>
                <a:effectLst/>
                <a:latin typeface="Galliard-Roman5"/>
              </a:rPr>
              <a:t>refers to </a:t>
            </a:r>
            <a:r>
              <a:rPr lang="en-US" sz="1800" b="0" i="0" dirty="0">
                <a:solidFill>
                  <a:srgbClr val="FF0000"/>
                </a:solidFill>
                <a:effectLst/>
                <a:latin typeface="Galliard-Roman5"/>
              </a:rPr>
              <a:t>the formulation, decision, and enactment of a particular vision and position within the competitive landscape.</a:t>
            </a:r>
            <a:r>
              <a:rPr lang="en-US" sz="1800" b="0" i="0" dirty="0">
                <a:solidFill>
                  <a:srgbClr val="000000"/>
                </a:solidFill>
                <a:effectLst/>
                <a:latin typeface="Galliard-Roman5"/>
              </a:rPr>
              <a:t> A new venture strategy </a:t>
            </a:r>
            <a:r>
              <a:rPr lang="en-US" sz="1800" b="0" i="0" dirty="0">
                <a:solidFill>
                  <a:srgbClr val="FF0000"/>
                </a:solidFill>
                <a:effectLst/>
                <a:latin typeface="Galliard-Roman5"/>
              </a:rPr>
              <a:t>is reflected in a venture’s </a:t>
            </a:r>
            <a:r>
              <a:rPr lang="en-US" sz="1800" b="0" i="1" dirty="0">
                <a:solidFill>
                  <a:srgbClr val="FF0000"/>
                </a:solidFill>
                <a:effectLst/>
                <a:latin typeface="Galliard-Italic5"/>
              </a:rPr>
              <a:t>business model</a:t>
            </a:r>
            <a:r>
              <a:rPr lang="en-US" sz="1800" b="0" i="0" dirty="0">
                <a:solidFill>
                  <a:srgbClr val="FF0000"/>
                </a:solidFill>
                <a:effectLst/>
                <a:latin typeface="Galliard-Roman5"/>
              </a:rPr>
              <a:t>, which describes the envisioned venture and its functioning to achieve its goals</a:t>
            </a:r>
            <a:r>
              <a:rPr lang="en-US" sz="1800" b="0" i="0" dirty="0">
                <a:solidFill>
                  <a:srgbClr val="000000"/>
                </a:solidFill>
                <a:effectLst/>
                <a:latin typeface="Galliard-Roman5"/>
              </a:rPr>
              <a:t>. A new venture strategy </a:t>
            </a:r>
            <a:r>
              <a:rPr lang="en-US" sz="1800" b="0" i="0" u="sng" dirty="0">
                <a:solidFill>
                  <a:srgbClr val="FF0000"/>
                </a:solidFill>
                <a:effectLst/>
                <a:latin typeface="Galliard-Roman5"/>
              </a:rPr>
              <a:t>involves </a:t>
            </a:r>
            <a:r>
              <a:rPr lang="en-US" sz="1800" b="1" i="0" u="sng" dirty="0">
                <a:solidFill>
                  <a:srgbClr val="FF0000"/>
                </a:solidFill>
                <a:effectLst/>
                <a:latin typeface="Galliard-Roman5"/>
              </a:rPr>
              <a:t>planning</a:t>
            </a:r>
            <a:r>
              <a:rPr lang="en-US" sz="1800" b="0" i="0" u="sng" dirty="0">
                <a:solidFill>
                  <a:srgbClr val="FF0000"/>
                </a:solidFill>
                <a:effectLst/>
                <a:latin typeface="Galliard-Roman5"/>
              </a:rPr>
              <a:t>, </a:t>
            </a:r>
            <a:r>
              <a:rPr lang="en-US" sz="1800" b="1" i="0" u="sng" dirty="0">
                <a:solidFill>
                  <a:srgbClr val="FF0000"/>
                </a:solidFill>
                <a:effectLst/>
                <a:latin typeface="Galliard-Roman5"/>
              </a:rPr>
              <a:t>diversification</a:t>
            </a:r>
            <a:r>
              <a:rPr lang="en-US" sz="1800" b="0" i="0" u="sng" dirty="0">
                <a:solidFill>
                  <a:srgbClr val="FF0000"/>
                </a:solidFill>
                <a:effectLst/>
                <a:latin typeface="Galliard-Roman5"/>
              </a:rPr>
              <a:t>, </a:t>
            </a:r>
            <a:r>
              <a:rPr lang="en-US" sz="1800" b="1" i="0" u="sng" dirty="0">
                <a:solidFill>
                  <a:srgbClr val="FF0000"/>
                </a:solidFill>
                <a:effectLst/>
                <a:latin typeface="Galliard-Roman5"/>
              </a:rPr>
              <a:t>entry mode</a:t>
            </a:r>
            <a:r>
              <a:rPr lang="en-US" sz="1800" b="0" i="0" u="sng" dirty="0">
                <a:solidFill>
                  <a:srgbClr val="FF0000"/>
                </a:solidFill>
                <a:effectLst/>
                <a:latin typeface="Galliard-Roman5"/>
              </a:rPr>
              <a:t>, and </a:t>
            </a:r>
            <a:r>
              <a:rPr lang="en-US" sz="1800" b="1" i="0" u="sng" dirty="0">
                <a:solidFill>
                  <a:srgbClr val="FF0000"/>
                </a:solidFill>
                <a:effectLst/>
                <a:latin typeface="Galliard-Roman5"/>
              </a:rPr>
              <a:t>innovativeness</a:t>
            </a:r>
            <a:r>
              <a:rPr lang="en-US" sz="1800" b="0" i="0" dirty="0">
                <a:solidFill>
                  <a:srgbClr val="000000"/>
                </a:solidFill>
                <a:effectLst/>
                <a:latin typeface="Galliard-Roman5"/>
              </a:rPr>
              <a:t>.</a:t>
            </a:r>
          </a:p>
          <a:p>
            <a:pPr algn="just"/>
            <a:endParaRPr lang="en-US" sz="1800" b="0" i="0" dirty="0">
              <a:solidFill>
                <a:srgbClr val="000000"/>
              </a:solidFill>
              <a:effectLst/>
              <a:latin typeface="Galliard-Roman5"/>
            </a:endParaRPr>
          </a:p>
          <a:p>
            <a:pPr algn="just"/>
            <a:r>
              <a:rPr lang="en-US" sz="1800" b="1" i="0" dirty="0">
                <a:solidFill>
                  <a:srgbClr val="000000"/>
                </a:solidFill>
                <a:effectLst/>
                <a:latin typeface="Galliard-Roman5"/>
              </a:rPr>
              <a:t>First, planning impacts the success of starting up of new ventures. </a:t>
            </a:r>
          </a:p>
          <a:p>
            <a:pPr marL="285750" indent="-285750" algn="just">
              <a:buFont typeface="Arial" panose="020B0604020202020204" pitchFamily="34" charset="0"/>
              <a:buChar char="•"/>
            </a:pPr>
            <a:r>
              <a:rPr lang="en-US" sz="1800" b="0" i="0" dirty="0">
                <a:solidFill>
                  <a:srgbClr val="000000"/>
                </a:solidFill>
                <a:effectLst/>
                <a:latin typeface="Galliard-Roman5"/>
              </a:rPr>
              <a:t>Completing a formal plan improves new venture performance in terms of early-stage profitability, employment growth, and survival (when the plan is formed before the focal venture engages with potential stakeholders and conducts other organizing activities). </a:t>
            </a:r>
          </a:p>
          <a:p>
            <a:pPr marL="285750" indent="-285750" algn="just">
              <a:buFont typeface="Arial" panose="020B0604020202020204" pitchFamily="34" charset="0"/>
              <a:buChar char="•"/>
            </a:pPr>
            <a:r>
              <a:rPr lang="en-US" sz="1800" b="1" i="0" dirty="0">
                <a:solidFill>
                  <a:srgbClr val="000000"/>
                </a:solidFill>
                <a:effectLst/>
                <a:latin typeface="Galliard-Roman5"/>
              </a:rPr>
              <a:t>Founders who are better educated and oriented toward growth, innovation, and external finance </a:t>
            </a:r>
            <a:r>
              <a:rPr lang="en-US" sz="1800" b="1" i="0" u="sng" dirty="0">
                <a:solidFill>
                  <a:srgbClr val="000000"/>
                </a:solidFill>
                <a:effectLst/>
                <a:latin typeface="Galliard-Roman5"/>
              </a:rPr>
              <a:t>are more likely to plan</a:t>
            </a:r>
            <a:r>
              <a:rPr lang="en-US" sz="1800" b="1" i="0" dirty="0">
                <a:solidFill>
                  <a:srgbClr val="000000"/>
                </a:solidFill>
                <a:effectLst/>
                <a:latin typeface="Galliard-Roman5"/>
              </a:rPr>
              <a:t>. </a:t>
            </a:r>
          </a:p>
          <a:p>
            <a:pPr marL="285750" indent="-285750" algn="just">
              <a:buFont typeface="Arial" panose="020B0604020202020204" pitchFamily="34" charset="0"/>
              <a:buChar char="•"/>
            </a:pPr>
            <a:r>
              <a:rPr lang="en-US" sz="1800" b="0" i="0" dirty="0">
                <a:solidFill>
                  <a:srgbClr val="000000"/>
                </a:solidFill>
                <a:effectLst/>
                <a:latin typeface="Galliard-Roman5"/>
              </a:rPr>
              <a:t>The benefits of different types of planning depend on the nature of a new venture’s external environment. Specifically, </a:t>
            </a:r>
            <a:r>
              <a:rPr lang="en-US" sz="1800" b="1" i="0" dirty="0">
                <a:solidFill>
                  <a:srgbClr val="000000"/>
                </a:solidFill>
                <a:effectLst/>
                <a:latin typeface="Galliard-Roman5"/>
              </a:rPr>
              <a:t>in </a:t>
            </a:r>
            <a:r>
              <a:rPr lang="en-US" sz="1800" b="1" i="0" u="sng" dirty="0">
                <a:solidFill>
                  <a:srgbClr val="000000"/>
                </a:solidFill>
                <a:effectLst/>
                <a:latin typeface="Galliard-Roman5"/>
              </a:rPr>
              <a:t>highly</a:t>
            </a:r>
            <a:r>
              <a:rPr lang="en-US" sz="1800" b="1" i="0" dirty="0">
                <a:solidFill>
                  <a:srgbClr val="000000"/>
                </a:solidFill>
                <a:effectLst/>
                <a:latin typeface="Galliard-Roman5"/>
              </a:rPr>
              <a:t> dynamic environments</a:t>
            </a:r>
            <a:r>
              <a:rPr lang="en-US" sz="1800" b="0" i="0" dirty="0">
                <a:solidFill>
                  <a:srgbClr val="000000"/>
                </a:solidFill>
                <a:effectLst/>
                <a:latin typeface="Galliard-Roman5"/>
              </a:rPr>
              <a:t>, </a:t>
            </a:r>
            <a:r>
              <a:rPr lang="en-US" sz="1800" b="0" i="0" dirty="0">
                <a:solidFill>
                  <a:srgbClr val="FF0000"/>
                </a:solidFill>
                <a:effectLst/>
                <a:latin typeface="Galliard-Roman5"/>
              </a:rPr>
              <a:t>new ventures benefit from planning that is selective and quick. </a:t>
            </a:r>
          </a:p>
          <a:p>
            <a:pPr marL="285750" indent="-285750" algn="just">
              <a:buFont typeface="Arial" panose="020B0604020202020204" pitchFamily="34" charset="0"/>
              <a:buChar char="•"/>
            </a:pPr>
            <a:r>
              <a:rPr lang="en-US" sz="1800" b="0" i="0" dirty="0">
                <a:solidFill>
                  <a:srgbClr val="000000"/>
                </a:solidFill>
                <a:effectLst/>
                <a:latin typeface="Galliard-Roman5"/>
              </a:rPr>
              <a:t>In contrast, </a:t>
            </a:r>
            <a:r>
              <a:rPr lang="en-US" sz="1800" b="1" i="0" dirty="0">
                <a:solidFill>
                  <a:srgbClr val="000000"/>
                </a:solidFill>
                <a:effectLst/>
                <a:latin typeface="Galliard-Roman5"/>
              </a:rPr>
              <a:t>in </a:t>
            </a:r>
            <a:r>
              <a:rPr lang="en-US" sz="1800" b="1" i="0" u="sng" dirty="0">
                <a:solidFill>
                  <a:srgbClr val="000000"/>
                </a:solidFill>
                <a:effectLst/>
                <a:latin typeface="Galliard-Roman5"/>
              </a:rPr>
              <a:t>less </a:t>
            </a:r>
            <a:r>
              <a:rPr lang="en-US" sz="1800" b="1" i="0" dirty="0">
                <a:solidFill>
                  <a:srgbClr val="000000"/>
                </a:solidFill>
                <a:effectLst/>
                <a:latin typeface="Galliard-Roman5"/>
              </a:rPr>
              <a:t>dynamic environments</a:t>
            </a:r>
            <a:r>
              <a:rPr lang="en-US" sz="1800" b="0" i="0" dirty="0">
                <a:solidFill>
                  <a:srgbClr val="000000"/>
                </a:solidFill>
                <a:effectLst/>
                <a:latin typeface="Galliard-Roman5"/>
              </a:rPr>
              <a:t>, </a:t>
            </a:r>
            <a:r>
              <a:rPr lang="en-US" sz="1800" b="0" i="0" dirty="0">
                <a:solidFill>
                  <a:srgbClr val="FF0000"/>
                </a:solidFill>
                <a:effectLst/>
                <a:latin typeface="Galliard-Roman5"/>
              </a:rPr>
              <a:t>new ventures benefit from taking more time to complete the planning task.</a:t>
            </a:r>
          </a:p>
        </p:txBody>
      </p:sp>
      <p:pic>
        <p:nvPicPr>
          <p:cNvPr id="2" name="Graphic 21">
            <a:extLst>
              <a:ext uri="{FF2B5EF4-FFF2-40B4-BE49-F238E27FC236}">
                <a16:creationId xmlns:a16="http://schemas.microsoft.com/office/drawing/2014/main" id="{E8F3459A-097B-DCB7-751D-D27C2302B5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33493350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34292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498399"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357979"/>
            <a:ext cx="11254154" cy="4524315"/>
          </a:xfrm>
          <a:prstGeom prst="rect">
            <a:avLst/>
          </a:prstGeom>
          <a:noFill/>
        </p:spPr>
        <p:txBody>
          <a:bodyPr wrap="square" rtlCol="0">
            <a:spAutoFit/>
          </a:bodyPr>
          <a:lstStyle/>
          <a:p>
            <a:pPr algn="just"/>
            <a:r>
              <a:rPr lang="en-US" sz="1800" b="1" i="0" dirty="0">
                <a:solidFill>
                  <a:srgbClr val="000000"/>
                </a:solidFill>
                <a:effectLst/>
                <a:latin typeface="Galliard-Roman5"/>
              </a:rPr>
              <a:t>Second, a founder can pursue subsequent opportunities via one of two entry modes</a:t>
            </a:r>
            <a:r>
              <a:rPr lang="en-US" sz="1800" b="0" i="0" dirty="0">
                <a:solidFill>
                  <a:srgbClr val="000000"/>
                </a:solidFill>
                <a:effectLst/>
                <a:latin typeface="Galliard-Roman5"/>
              </a:rPr>
              <a:t>—</a:t>
            </a:r>
            <a:r>
              <a:rPr lang="en-US" sz="1800" b="1" i="0" dirty="0">
                <a:solidFill>
                  <a:srgbClr val="000000"/>
                </a:solidFill>
                <a:effectLst/>
                <a:latin typeface="Galliard-Roman5"/>
              </a:rPr>
              <a:t>within his or her existing venture</a:t>
            </a:r>
            <a:r>
              <a:rPr lang="en-US" sz="1800" b="0" i="0" dirty="0">
                <a:solidFill>
                  <a:srgbClr val="000000"/>
                </a:solidFill>
                <a:effectLst/>
                <a:latin typeface="Galliard-Roman5"/>
              </a:rPr>
              <a:t> (de </a:t>
            </a:r>
            <a:r>
              <a:rPr lang="en-US" sz="1800" b="0" i="0" dirty="0" err="1">
                <a:solidFill>
                  <a:srgbClr val="000000"/>
                </a:solidFill>
                <a:effectLst/>
                <a:latin typeface="Galliard-Roman5"/>
              </a:rPr>
              <a:t>alio</a:t>
            </a:r>
            <a:r>
              <a:rPr lang="en-US" sz="1800" b="0" i="0" dirty="0">
                <a:solidFill>
                  <a:srgbClr val="000000"/>
                </a:solidFill>
                <a:effectLst/>
                <a:latin typeface="Galliard-Roman5"/>
              </a:rPr>
              <a:t> venture) or </a:t>
            </a:r>
            <a:r>
              <a:rPr lang="en-US" sz="1800" b="1" i="0" dirty="0">
                <a:solidFill>
                  <a:srgbClr val="000000"/>
                </a:solidFill>
                <a:effectLst/>
                <a:latin typeface="Galliard-Roman5"/>
              </a:rPr>
              <a:t>with a new venture </a:t>
            </a:r>
            <a:r>
              <a:rPr lang="en-US" sz="1800" b="0" i="0" dirty="0">
                <a:solidFill>
                  <a:srgbClr val="000000"/>
                </a:solidFill>
                <a:effectLst/>
                <a:latin typeface="Galliard-Roman5"/>
              </a:rPr>
              <a:t>(de novo venture). </a:t>
            </a:r>
          </a:p>
          <a:p>
            <a:pPr marL="285750" indent="-285750" algn="just">
              <a:buFont typeface="Arial" panose="020B0604020202020204" pitchFamily="34" charset="0"/>
              <a:buChar char="•"/>
            </a:pPr>
            <a:r>
              <a:rPr lang="en-US" sz="1800" b="0" i="0" dirty="0">
                <a:solidFill>
                  <a:srgbClr val="000000"/>
                </a:solidFill>
                <a:effectLst/>
                <a:latin typeface="Galliard-Roman5"/>
              </a:rPr>
              <a:t>Both de </a:t>
            </a:r>
            <a:r>
              <a:rPr lang="en-US" sz="1800" b="0" i="0" dirty="0" err="1">
                <a:solidFill>
                  <a:srgbClr val="000000"/>
                </a:solidFill>
                <a:effectLst/>
                <a:latin typeface="Galliard-Roman5"/>
              </a:rPr>
              <a:t>alio</a:t>
            </a:r>
            <a:r>
              <a:rPr lang="en-US" sz="1800" b="0" i="0" dirty="0">
                <a:solidFill>
                  <a:srgbClr val="000000"/>
                </a:solidFill>
                <a:effectLst/>
                <a:latin typeface="Galliard-Roman5"/>
              </a:rPr>
              <a:t> and de novo ventures represent entrepreneurial action, </a:t>
            </a:r>
            <a:r>
              <a:rPr lang="en-US" sz="1800" b="1" i="0" u="sng" dirty="0">
                <a:solidFill>
                  <a:srgbClr val="FF0000"/>
                </a:solidFill>
                <a:effectLst/>
                <a:latin typeface="Galliard-Roman5"/>
              </a:rPr>
              <a:t>but only the latter leads to a new independent venture. </a:t>
            </a:r>
          </a:p>
          <a:p>
            <a:pPr algn="just"/>
            <a:endParaRPr lang="en-US" dirty="0">
              <a:solidFill>
                <a:srgbClr val="000000"/>
              </a:solidFill>
              <a:latin typeface="Galliard-Roman5"/>
            </a:endParaRPr>
          </a:p>
          <a:p>
            <a:pPr algn="just"/>
            <a:r>
              <a:rPr lang="en-US" sz="1800" b="1" i="1" dirty="0">
                <a:solidFill>
                  <a:srgbClr val="FF0000"/>
                </a:solidFill>
                <a:effectLst/>
                <a:latin typeface="Galliard-Italic5"/>
              </a:rPr>
              <a:t>Habitual founders</a:t>
            </a:r>
            <a:r>
              <a:rPr lang="en-US" sz="1800" b="0" i="0" dirty="0">
                <a:solidFill>
                  <a:srgbClr val="000000"/>
                </a:solidFill>
                <a:effectLst/>
                <a:latin typeface="Galliard-Roman5"/>
              </a:rPr>
              <a:t>—</a:t>
            </a:r>
            <a:r>
              <a:rPr lang="en-US" sz="1800" b="0" i="0" dirty="0">
                <a:solidFill>
                  <a:srgbClr val="FF0000"/>
                </a:solidFill>
                <a:effectLst/>
                <a:latin typeface="Galliard-Roman5"/>
              </a:rPr>
              <a:t>founders with prior startup experience—are more likely to create a new independent venture to pursue </a:t>
            </a:r>
            <a:r>
              <a:rPr lang="en-US" sz="1800" b="1" i="0" u="sng" dirty="0">
                <a:solidFill>
                  <a:srgbClr val="FF0000"/>
                </a:solidFill>
                <a:effectLst/>
                <a:latin typeface="Galliard-Roman5"/>
              </a:rPr>
              <a:t>new</a:t>
            </a:r>
            <a:r>
              <a:rPr lang="en-US" sz="1800" b="0" i="0" dirty="0">
                <a:solidFill>
                  <a:srgbClr val="FF0000"/>
                </a:solidFill>
                <a:effectLst/>
                <a:latin typeface="Galliard-Roman5"/>
              </a:rPr>
              <a:t> opportunities.</a:t>
            </a:r>
            <a:r>
              <a:rPr lang="en-US" sz="1800" b="0" i="0" dirty="0">
                <a:solidFill>
                  <a:srgbClr val="000000"/>
                </a:solidFill>
                <a:effectLst/>
                <a:latin typeface="Galliard-Roman5"/>
              </a:rPr>
              <a:t> </a:t>
            </a:r>
          </a:p>
          <a:p>
            <a:pPr algn="just"/>
            <a:endParaRPr lang="en-US" dirty="0">
              <a:solidFill>
                <a:srgbClr val="000000"/>
              </a:solidFill>
              <a:latin typeface="Galliard-Roman5"/>
            </a:endParaRPr>
          </a:p>
          <a:p>
            <a:pPr algn="just"/>
            <a:r>
              <a:rPr lang="en-US" sz="1800" b="0" i="0" dirty="0">
                <a:solidFill>
                  <a:srgbClr val="000000"/>
                </a:solidFill>
                <a:effectLst/>
                <a:latin typeface="Galliard-Roman5"/>
              </a:rPr>
              <a:t>In contrast, </a:t>
            </a:r>
            <a:r>
              <a:rPr lang="en-US" sz="1800" b="1" i="1" dirty="0">
                <a:solidFill>
                  <a:srgbClr val="FF0000"/>
                </a:solidFill>
                <a:effectLst/>
                <a:latin typeface="Galliard-Italic5"/>
              </a:rPr>
              <a:t>novice founders</a:t>
            </a:r>
            <a:r>
              <a:rPr lang="en-US" sz="1800" b="0" i="0" dirty="0">
                <a:solidFill>
                  <a:srgbClr val="000000"/>
                </a:solidFill>
                <a:effectLst/>
                <a:latin typeface="Galliard-Roman5"/>
              </a:rPr>
              <a:t>, or founders </a:t>
            </a:r>
            <a:r>
              <a:rPr lang="en-US" sz="1800" b="0" i="0" u="sng" dirty="0">
                <a:solidFill>
                  <a:srgbClr val="000000"/>
                </a:solidFill>
                <a:effectLst/>
                <a:latin typeface="Galliard-Roman5"/>
              </a:rPr>
              <a:t>with no prior startup experience</a:t>
            </a:r>
            <a:r>
              <a:rPr lang="en-US" sz="1800" b="0" i="0" dirty="0">
                <a:solidFill>
                  <a:srgbClr val="000000"/>
                </a:solidFill>
                <a:effectLst/>
                <a:latin typeface="Galliard-Roman5"/>
              </a:rPr>
              <a:t>, </a:t>
            </a:r>
            <a:r>
              <a:rPr lang="en-US" sz="1800" b="0" i="0" dirty="0">
                <a:solidFill>
                  <a:srgbClr val="FF0000"/>
                </a:solidFill>
                <a:effectLst/>
                <a:latin typeface="Galliard-Roman5"/>
              </a:rPr>
              <a:t>are more likely to pursue potential opportunities within their </a:t>
            </a:r>
            <a:r>
              <a:rPr lang="en-US" sz="1800" b="1" i="0" u="sng" dirty="0">
                <a:solidFill>
                  <a:srgbClr val="FF0000"/>
                </a:solidFill>
                <a:effectLst/>
                <a:latin typeface="Galliard-Roman5"/>
              </a:rPr>
              <a:t>existing</a:t>
            </a:r>
            <a:r>
              <a:rPr lang="en-US" sz="1800" b="0" i="0" dirty="0">
                <a:solidFill>
                  <a:srgbClr val="FF0000"/>
                </a:solidFill>
                <a:effectLst/>
                <a:latin typeface="Galliard-Roman5"/>
              </a:rPr>
              <a:t> ventures</a:t>
            </a:r>
            <a:r>
              <a:rPr lang="en-US" sz="1800" b="0" i="0" dirty="0">
                <a:solidFill>
                  <a:srgbClr val="000000"/>
                </a:solidFill>
                <a:effectLst/>
                <a:latin typeface="Galliard-Roman5"/>
              </a:rPr>
              <a:t>. </a:t>
            </a:r>
          </a:p>
          <a:p>
            <a:pPr algn="just"/>
            <a:r>
              <a:rPr lang="en-US" sz="1800" b="1" i="1" dirty="0">
                <a:solidFill>
                  <a:srgbClr val="FF0000"/>
                </a:solidFill>
                <a:effectLst/>
                <a:latin typeface="Galliard-Italic5"/>
              </a:rPr>
              <a:t>Portfolio entrepreneurs </a:t>
            </a:r>
            <a:r>
              <a:rPr lang="en-US" sz="1800" b="0" i="0" dirty="0">
                <a:solidFill>
                  <a:srgbClr val="000000"/>
                </a:solidFill>
                <a:effectLst/>
                <a:latin typeface="Galliard-Roman5"/>
              </a:rPr>
              <a:t>are </a:t>
            </a:r>
            <a:r>
              <a:rPr lang="en-US" sz="1800" b="0" i="0" dirty="0">
                <a:solidFill>
                  <a:srgbClr val="FF0000"/>
                </a:solidFill>
                <a:effectLst/>
                <a:latin typeface="Galliard-Roman5"/>
              </a:rPr>
              <a:t>founders who concurrently pursue two or more opportunities</a:t>
            </a:r>
            <a:r>
              <a:rPr lang="en-US" sz="1800" b="0" i="0" dirty="0">
                <a:solidFill>
                  <a:srgbClr val="000000"/>
                </a:solidFill>
                <a:effectLst/>
                <a:latin typeface="Galliard-Roman5"/>
              </a:rPr>
              <a:t>. </a:t>
            </a:r>
          </a:p>
          <a:p>
            <a:pPr marL="285750" indent="-285750" algn="just">
              <a:buFont typeface="Arial" panose="020B0604020202020204" pitchFamily="34" charset="0"/>
              <a:buChar char="•"/>
            </a:pPr>
            <a:r>
              <a:rPr lang="en-US" sz="1800" b="1" i="0" dirty="0">
                <a:solidFill>
                  <a:srgbClr val="000000"/>
                </a:solidFill>
                <a:effectLst/>
                <a:latin typeface="Galliard-Roman5"/>
              </a:rPr>
              <a:t>Founders who are more educated, have more relationships with government support agencies, more frequently use their business networks, and have prior startup experience </a:t>
            </a:r>
            <a:r>
              <a:rPr lang="en-US" sz="1800" b="1" i="0" u="sng" dirty="0">
                <a:solidFill>
                  <a:srgbClr val="FF0000"/>
                </a:solidFill>
                <a:effectLst/>
                <a:latin typeface="Galliard-Roman5"/>
              </a:rPr>
              <a:t>are more likely to become portfolio entrepreneurs. </a:t>
            </a:r>
          </a:p>
          <a:p>
            <a:pPr marL="285750" indent="-285750" algn="just">
              <a:buFont typeface="Arial" panose="020B0604020202020204" pitchFamily="34" charset="0"/>
              <a:buChar char="•"/>
            </a:pPr>
            <a:r>
              <a:rPr lang="en-US" sz="1800" b="1" i="0" dirty="0">
                <a:solidFill>
                  <a:srgbClr val="000000"/>
                </a:solidFill>
                <a:effectLst/>
                <a:latin typeface="Galliard-Roman5"/>
              </a:rPr>
              <a:t>Founders who are more educated, younger, have greater risk-taking prosperity, and are more inventive </a:t>
            </a:r>
            <a:r>
              <a:rPr lang="en-US" sz="1800" b="1" i="0" u="sng" dirty="0">
                <a:solidFill>
                  <a:srgbClr val="FF0000"/>
                </a:solidFill>
                <a:effectLst/>
                <a:latin typeface="Galliard-Roman5"/>
              </a:rPr>
              <a:t>are more likely to enter a new market </a:t>
            </a:r>
            <a:r>
              <a:rPr lang="en-US" sz="1800" b="1" i="0" dirty="0">
                <a:solidFill>
                  <a:srgbClr val="000000"/>
                </a:solidFill>
                <a:effectLst/>
                <a:latin typeface="Galliard-Roman5"/>
              </a:rPr>
              <a:t>by starting an independent venture </a:t>
            </a:r>
            <a:r>
              <a:rPr lang="en-US" sz="1800" b="0" i="0" dirty="0">
                <a:solidFill>
                  <a:srgbClr val="000000"/>
                </a:solidFill>
                <a:effectLst/>
                <a:latin typeface="Galliard-Roman5"/>
              </a:rPr>
              <a:t>(</a:t>
            </a:r>
            <a:r>
              <a:rPr lang="en-US" sz="1800" b="0" i="1" dirty="0">
                <a:solidFill>
                  <a:srgbClr val="FF0000"/>
                </a:solidFill>
                <a:effectLst/>
                <a:latin typeface="Galliard-Roman5"/>
              </a:rPr>
              <a:t>than by acquiring an existing firm</a:t>
            </a:r>
            <a:r>
              <a:rPr lang="en-US" sz="1800" b="0" i="0" dirty="0">
                <a:solidFill>
                  <a:srgbClr val="000000"/>
                </a:solidFill>
                <a:effectLst/>
                <a:latin typeface="Galliard-Roman5"/>
              </a:rPr>
              <a:t>).</a:t>
            </a:r>
          </a:p>
        </p:txBody>
      </p:sp>
      <p:pic>
        <p:nvPicPr>
          <p:cNvPr id="2" name="Graphic 21">
            <a:extLst>
              <a:ext uri="{FF2B5EF4-FFF2-40B4-BE49-F238E27FC236}">
                <a16:creationId xmlns:a16="http://schemas.microsoft.com/office/drawing/2014/main" id="{C571B142-FCDC-DAA6-9C7E-51C7B0A6EC9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23568803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867443"/>
            <a:ext cx="4128422" cy="526150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021839"/>
            <a:ext cx="11195619" cy="483759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11447" y="1178478"/>
            <a:ext cx="10969105" cy="3724096"/>
          </a:xfrm>
          <a:prstGeom prst="rect">
            <a:avLst/>
          </a:prstGeom>
          <a:noFill/>
        </p:spPr>
        <p:txBody>
          <a:bodyPr wrap="square" rtlCol="0">
            <a:spAutoFit/>
          </a:bodyPr>
          <a:lstStyle/>
          <a:p>
            <a:pPr algn="just"/>
            <a:r>
              <a:rPr lang="en-US" sz="2000" b="1" i="0" dirty="0">
                <a:solidFill>
                  <a:srgbClr val="000000"/>
                </a:solidFill>
                <a:effectLst/>
                <a:latin typeface="Galliard-Roman5"/>
              </a:rPr>
              <a:t>Finally, a new venture strategy can promote innovativeness</a:t>
            </a:r>
            <a:r>
              <a:rPr lang="en-US" sz="1800" b="0" i="0" dirty="0">
                <a:solidFill>
                  <a:srgbClr val="000000"/>
                </a:solidFill>
                <a:effectLst/>
                <a:latin typeface="Galliard-Roman5"/>
              </a:rPr>
              <a:t>, thereby impacting new venture performance. </a:t>
            </a:r>
          </a:p>
          <a:p>
            <a:pPr algn="just"/>
            <a:endParaRPr lang="en-US" sz="1800" b="0" i="0" dirty="0">
              <a:solidFill>
                <a:srgbClr val="000000"/>
              </a:solidFill>
              <a:effectLst/>
              <a:latin typeface="Galliard-Roman5"/>
            </a:endParaRPr>
          </a:p>
          <a:p>
            <a:pPr algn="just"/>
            <a:r>
              <a:rPr lang="en-US" sz="1800" b="0" i="0" dirty="0">
                <a:solidFill>
                  <a:srgbClr val="000000"/>
                </a:solidFill>
                <a:effectLst/>
                <a:latin typeface="Galliard-Roman5"/>
              </a:rPr>
              <a:t>The nature of the relationship between a new venture strategy, innovation, and performance is not initially obvious. -- </a:t>
            </a:r>
            <a:r>
              <a:rPr lang="en-US" sz="1800" b="0" i="0" dirty="0">
                <a:solidFill>
                  <a:srgbClr val="FF0000"/>
                </a:solidFill>
                <a:effectLst/>
                <a:latin typeface="Galliard-Roman5"/>
              </a:rPr>
              <a:t>On the one hand</a:t>
            </a:r>
            <a:r>
              <a:rPr lang="en-US" sz="1800" b="0" i="0" dirty="0">
                <a:solidFill>
                  <a:srgbClr val="000000"/>
                </a:solidFill>
                <a:effectLst/>
                <a:latin typeface="Galliard-Roman5"/>
              </a:rPr>
              <a:t>, we would expect </a:t>
            </a:r>
            <a:r>
              <a:rPr lang="en-US" sz="1800" b="1" i="0" dirty="0">
                <a:solidFill>
                  <a:srgbClr val="FF0000"/>
                </a:solidFill>
                <a:effectLst/>
                <a:latin typeface="Galliard-Roman5"/>
              </a:rPr>
              <a:t>a new venture’s </a:t>
            </a:r>
            <a:r>
              <a:rPr lang="en-US" sz="1800" b="1" i="0" u="sng" dirty="0">
                <a:solidFill>
                  <a:srgbClr val="FF0000"/>
                </a:solidFill>
                <a:effectLst/>
                <a:latin typeface="Galliard-Roman5"/>
              </a:rPr>
              <a:t>innovativeness to generate benefits </a:t>
            </a:r>
            <a:r>
              <a:rPr lang="en-US" sz="1800" b="1" i="0" dirty="0">
                <a:solidFill>
                  <a:srgbClr val="FF0000"/>
                </a:solidFill>
                <a:effectLst/>
                <a:latin typeface="Galliard-Roman5"/>
              </a:rPr>
              <a:t>for the venture</a:t>
            </a:r>
            <a:r>
              <a:rPr lang="en-US" sz="1800" b="1" i="0" dirty="0">
                <a:solidFill>
                  <a:srgbClr val="000000"/>
                </a:solidFill>
                <a:effectLst/>
                <a:latin typeface="Galliard-Roman5"/>
              </a:rPr>
              <a:t>, such as market power, cost efficiency, and capabilities like absorptive capacity.</a:t>
            </a:r>
          </a:p>
          <a:p>
            <a:pPr algn="just"/>
            <a:r>
              <a:rPr lang="en-US" b="1" dirty="0">
                <a:solidFill>
                  <a:srgbClr val="000000"/>
                </a:solidFill>
                <a:latin typeface="Galliard-Roman5"/>
              </a:rPr>
              <a:t>--</a:t>
            </a:r>
            <a:r>
              <a:rPr lang="en-US" sz="1800" b="1" i="0" dirty="0">
                <a:solidFill>
                  <a:srgbClr val="000000"/>
                </a:solidFill>
                <a:effectLst/>
                <a:latin typeface="Galliard-Roman5"/>
              </a:rPr>
              <a:t> </a:t>
            </a:r>
            <a:r>
              <a:rPr lang="en-US" sz="1800" b="0" i="0" dirty="0">
                <a:solidFill>
                  <a:srgbClr val="FF0000"/>
                </a:solidFill>
                <a:effectLst/>
                <a:latin typeface="Galliard-Roman5"/>
              </a:rPr>
              <a:t>On the other hand</a:t>
            </a:r>
            <a:r>
              <a:rPr lang="en-US" sz="1800" b="0" i="0" dirty="0">
                <a:solidFill>
                  <a:srgbClr val="000000"/>
                </a:solidFill>
                <a:effectLst/>
                <a:latin typeface="Galliard-Roman5"/>
              </a:rPr>
              <a:t>, </a:t>
            </a:r>
            <a:r>
              <a:rPr lang="en-US" sz="1800" b="1" i="0" dirty="0">
                <a:solidFill>
                  <a:srgbClr val="000000"/>
                </a:solidFill>
                <a:effectLst/>
                <a:latin typeface="Galliard-Roman5"/>
              </a:rPr>
              <a:t>a </a:t>
            </a:r>
            <a:r>
              <a:rPr lang="en-US" sz="1800" b="1" i="0" dirty="0">
                <a:solidFill>
                  <a:srgbClr val="FF0000"/>
                </a:solidFill>
                <a:effectLst/>
                <a:latin typeface="Galliard-Roman5"/>
              </a:rPr>
              <a:t>new venture’s innovativeness </a:t>
            </a:r>
            <a:r>
              <a:rPr lang="en-US" sz="1800" b="1" i="0" u="sng" dirty="0">
                <a:solidFill>
                  <a:srgbClr val="FF0000"/>
                </a:solidFill>
                <a:effectLst/>
                <a:latin typeface="Galliard-Roman5"/>
              </a:rPr>
              <a:t>increases the liabilities </a:t>
            </a:r>
            <a:r>
              <a:rPr lang="en-US" sz="1800" b="1" i="0" dirty="0">
                <a:solidFill>
                  <a:srgbClr val="FF0000"/>
                </a:solidFill>
                <a:effectLst/>
                <a:latin typeface="Galliard-Roman5"/>
              </a:rPr>
              <a:t>associated with newness, which </a:t>
            </a:r>
            <a:r>
              <a:rPr lang="en-US" sz="1800" b="1" i="0" u="sng" dirty="0">
                <a:solidFill>
                  <a:srgbClr val="FF0000"/>
                </a:solidFill>
                <a:effectLst/>
                <a:latin typeface="Galliard-Roman5"/>
              </a:rPr>
              <a:t>increase its chances of failure</a:t>
            </a:r>
            <a:r>
              <a:rPr lang="en-US" sz="1800" b="1" i="0" u="sng" dirty="0">
                <a:solidFill>
                  <a:srgbClr val="000000"/>
                </a:solidFill>
                <a:effectLst/>
                <a:latin typeface="Galliard-Roman5"/>
              </a:rPr>
              <a:t>.</a:t>
            </a:r>
            <a:r>
              <a:rPr lang="en-US" sz="1800" b="0" i="0" u="sng" dirty="0">
                <a:solidFill>
                  <a:srgbClr val="000000"/>
                </a:solidFill>
                <a:effectLst/>
                <a:latin typeface="Galliard-Roman5"/>
              </a:rPr>
              <a:t> </a:t>
            </a:r>
          </a:p>
          <a:p>
            <a:pPr algn="just"/>
            <a:r>
              <a:rPr lang="en-US" sz="1800" b="0" i="0" dirty="0">
                <a:solidFill>
                  <a:srgbClr val="000000"/>
                </a:solidFill>
                <a:effectLst/>
                <a:latin typeface="Galliard-Roman5"/>
              </a:rPr>
              <a:t>Indeed, in a study of Finnish startups, innovativeness reduced new ventures’ survival chances, and founders’ preferences for risk magnified this negative relationship.</a:t>
            </a:r>
          </a:p>
          <a:p>
            <a:pPr algn="just"/>
            <a:endParaRPr lang="en-US" sz="1800" b="0" i="0" dirty="0">
              <a:solidFill>
                <a:srgbClr val="000000"/>
              </a:solidFill>
              <a:effectLst/>
              <a:latin typeface="Galliard-Roman5"/>
            </a:endParaRPr>
          </a:p>
          <a:p>
            <a:pPr algn="just"/>
            <a:r>
              <a:rPr lang="en-US" sz="1800" b="0" i="0" dirty="0">
                <a:solidFill>
                  <a:srgbClr val="000000"/>
                </a:solidFill>
                <a:effectLst/>
                <a:latin typeface="Galliard-Roman5"/>
              </a:rPr>
              <a:t>Furthermore, new ventures can tap into external knowledge as a source of innovation. Indeed, open innovation is about “harnessing knowledge flows across firm boundaries”. </a:t>
            </a:r>
          </a:p>
          <a:p>
            <a:pPr marL="285750" indent="-285750" algn="just">
              <a:buFont typeface="Arial" panose="020B0604020202020204" pitchFamily="34" charset="0"/>
              <a:buChar char="•"/>
            </a:pPr>
            <a:r>
              <a:rPr lang="en-US" sz="1800" b="1" i="0" dirty="0">
                <a:solidFill>
                  <a:srgbClr val="FF0000"/>
                </a:solidFill>
                <a:effectLst/>
                <a:latin typeface="Galliard-Roman5"/>
              </a:rPr>
              <a:t>New ventures can benefit from open innovation by using such knowledge flows to build their capabilities</a:t>
            </a:r>
            <a:r>
              <a:rPr lang="en-US" sz="1800" b="0" i="0" dirty="0">
                <a:solidFill>
                  <a:srgbClr val="FF0000"/>
                </a:solidFill>
                <a:effectLst/>
                <a:latin typeface="Galliard-Roman5"/>
              </a:rPr>
              <a:t>. </a:t>
            </a:r>
          </a:p>
        </p:txBody>
      </p:sp>
      <p:pic>
        <p:nvPicPr>
          <p:cNvPr id="2" name="Graphic 21">
            <a:extLst>
              <a:ext uri="{FF2B5EF4-FFF2-40B4-BE49-F238E27FC236}">
                <a16:creationId xmlns:a16="http://schemas.microsoft.com/office/drawing/2014/main" id="{2FE7D5BB-12AD-6AEF-2954-3222F8E62C5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1407926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29720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355053"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11254154" cy="440120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GalliardRomSCapSCC5"/>
                <a:ea typeface="+mn-ea"/>
                <a:cs typeface="+mn-cs"/>
              </a:rPr>
              <a:t>Stage 3: Performing the Startup</a:t>
            </a:r>
          </a:p>
          <a:p>
            <a:pPr algn="just"/>
            <a:r>
              <a:rPr lang="en-US" sz="1800" b="1" i="1" dirty="0">
                <a:solidFill>
                  <a:srgbClr val="000000"/>
                </a:solidFill>
                <a:effectLst/>
                <a:latin typeface="Galliard-BoldItalic4"/>
              </a:rPr>
              <a:t>7. Facilitating Organizational Emergence</a:t>
            </a:r>
          </a:p>
          <a:p>
            <a:pPr algn="just"/>
            <a:r>
              <a:rPr lang="en-US" sz="1800" b="1" i="1" dirty="0">
                <a:solidFill>
                  <a:srgbClr val="FF0000"/>
                </a:solidFill>
                <a:effectLst/>
                <a:latin typeface="Galliard-Italic5"/>
              </a:rPr>
              <a:t>Organizational emergence </a:t>
            </a:r>
            <a:r>
              <a:rPr lang="en-US" sz="1800" b="0" i="0" dirty="0">
                <a:solidFill>
                  <a:srgbClr val="000000"/>
                </a:solidFill>
                <a:effectLst/>
                <a:latin typeface="Galliard-Roman5"/>
              </a:rPr>
              <a:t>refers to </a:t>
            </a:r>
            <a:r>
              <a:rPr lang="en-US" sz="1800" b="0" i="0" dirty="0">
                <a:solidFill>
                  <a:srgbClr val="FF0000"/>
                </a:solidFill>
                <a:effectLst/>
                <a:latin typeface="Galliard-Roman5"/>
              </a:rPr>
              <a:t>progress in the steps toward creating a new organization.</a:t>
            </a:r>
          </a:p>
          <a:p>
            <a:pPr algn="just"/>
            <a:r>
              <a:rPr lang="en-US" sz="1800" b="0" i="0" dirty="0">
                <a:solidFill>
                  <a:srgbClr val="000000"/>
                </a:solidFill>
                <a:effectLst/>
                <a:latin typeface="Galliard-Roman5"/>
              </a:rPr>
              <a:t>Organizational emergence </a:t>
            </a:r>
            <a:r>
              <a:rPr lang="en-US" sz="1800" b="0" i="0" dirty="0">
                <a:solidFill>
                  <a:srgbClr val="FF0000"/>
                </a:solidFill>
                <a:effectLst/>
                <a:latin typeface="Galliard-Roman5"/>
              </a:rPr>
              <a:t>arises from the completion of new venture–creation activities</a:t>
            </a:r>
            <a:r>
              <a:rPr lang="en-US" sz="1800" b="0" i="0" dirty="0">
                <a:solidFill>
                  <a:srgbClr val="000000"/>
                </a:solidFill>
                <a:effectLst/>
                <a:latin typeface="Galliard-Roman5"/>
              </a:rPr>
              <a:t>. </a:t>
            </a:r>
          </a:p>
          <a:p>
            <a:pPr algn="just"/>
            <a:r>
              <a:rPr lang="en-US" sz="1800" b="0" i="0" u="sng" dirty="0">
                <a:solidFill>
                  <a:srgbClr val="000000"/>
                </a:solidFill>
                <a:effectLst/>
                <a:latin typeface="Galliard-Roman5"/>
              </a:rPr>
              <a:t>A new venture emerges along with </a:t>
            </a:r>
            <a:r>
              <a:rPr lang="en-US" sz="1800" b="1" i="0" u="sng" dirty="0">
                <a:solidFill>
                  <a:srgbClr val="000000"/>
                </a:solidFill>
                <a:effectLst/>
                <a:latin typeface="Galliard-Roman5"/>
              </a:rPr>
              <a:t>four</a:t>
            </a:r>
            <a:r>
              <a:rPr lang="en-US" sz="1800" b="0" i="0" u="sng" dirty="0">
                <a:solidFill>
                  <a:srgbClr val="000000"/>
                </a:solidFill>
                <a:effectLst/>
                <a:latin typeface="Galliard-Roman5"/>
              </a:rPr>
              <a:t> properties: </a:t>
            </a:r>
          </a:p>
          <a:p>
            <a:pPr marL="342900" indent="-342900" algn="just">
              <a:buAutoNum type="arabicParenBoth"/>
            </a:pPr>
            <a:r>
              <a:rPr lang="en-US" sz="1800" b="1" i="0" dirty="0">
                <a:solidFill>
                  <a:srgbClr val="000000"/>
                </a:solidFill>
                <a:effectLst/>
                <a:latin typeface="Galliard-Roman5"/>
              </a:rPr>
              <a:t>intentionality</a:t>
            </a:r>
            <a:r>
              <a:rPr lang="en-US" sz="1800" b="0" i="0" dirty="0">
                <a:solidFill>
                  <a:srgbClr val="000000"/>
                </a:solidFill>
                <a:effectLst/>
                <a:latin typeface="Galliard-Roman5"/>
              </a:rPr>
              <a:t>, which is the </a:t>
            </a:r>
            <a:r>
              <a:rPr lang="en-US" sz="1800" b="0" i="0" dirty="0">
                <a:solidFill>
                  <a:srgbClr val="FF0000"/>
                </a:solidFill>
                <a:effectLst/>
                <a:latin typeface="Galliard-Roman5"/>
              </a:rPr>
              <a:t>founder’s purposeful investment of resources </a:t>
            </a:r>
            <a:r>
              <a:rPr lang="en-US" sz="1800" b="0" i="0" dirty="0">
                <a:solidFill>
                  <a:srgbClr val="000000"/>
                </a:solidFill>
                <a:effectLst/>
                <a:latin typeface="Galliard-Roman5"/>
              </a:rPr>
              <a:t>for creating a new venture; </a:t>
            </a:r>
          </a:p>
          <a:p>
            <a:pPr marL="342900" indent="-342900" algn="just">
              <a:buAutoNum type="arabicParenBoth"/>
            </a:pPr>
            <a:r>
              <a:rPr lang="en-US" sz="1800" b="1" i="0" dirty="0">
                <a:solidFill>
                  <a:srgbClr val="000000"/>
                </a:solidFill>
                <a:effectLst/>
                <a:latin typeface="Galliard-Roman5"/>
              </a:rPr>
              <a:t>resources</a:t>
            </a:r>
            <a:r>
              <a:rPr lang="en-US" sz="1800" b="0" i="0" dirty="0">
                <a:solidFill>
                  <a:srgbClr val="000000"/>
                </a:solidFill>
                <a:effectLst/>
                <a:latin typeface="Galliard-Roman5"/>
              </a:rPr>
              <a:t>, which combine </a:t>
            </a:r>
            <a:r>
              <a:rPr lang="en-US" sz="1800" b="0" i="0" dirty="0">
                <a:solidFill>
                  <a:srgbClr val="FF0000"/>
                </a:solidFill>
                <a:effectLst/>
                <a:latin typeface="Galliard-Roman5"/>
              </a:rPr>
              <a:t>as the building blocks of an organization</a:t>
            </a:r>
            <a:r>
              <a:rPr lang="en-US" sz="1800" b="0" i="0" dirty="0">
                <a:solidFill>
                  <a:srgbClr val="000000"/>
                </a:solidFill>
                <a:effectLst/>
                <a:latin typeface="Galliard-Roman5"/>
              </a:rPr>
              <a:t>; </a:t>
            </a:r>
          </a:p>
          <a:p>
            <a:pPr marL="342900" indent="-342900" algn="just">
              <a:buAutoNum type="arabicParenBoth"/>
            </a:pPr>
            <a:r>
              <a:rPr lang="en-US" sz="1800" b="1" i="0" dirty="0">
                <a:solidFill>
                  <a:srgbClr val="000000"/>
                </a:solidFill>
                <a:effectLst/>
                <a:latin typeface="Galliard-Roman5"/>
              </a:rPr>
              <a:t>boundary, </a:t>
            </a:r>
            <a:r>
              <a:rPr lang="en-US" sz="1800" b="0" i="0" dirty="0">
                <a:solidFill>
                  <a:srgbClr val="000000"/>
                </a:solidFill>
                <a:effectLst/>
                <a:latin typeface="Galliard-Roman5"/>
              </a:rPr>
              <a:t>which </a:t>
            </a:r>
            <a:r>
              <a:rPr lang="en-US" sz="1800" b="0" i="0" dirty="0">
                <a:solidFill>
                  <a:srgbClr val="FF0000"/>
                </a:solidFill>
                <a:effectLst/>
                <a:latin typeface="Galliard-Roman5"/>
              </a:rPr>
              <a:t>creates a formalized space for the new venture that separates it from other entities</a:t>
            </a:r>
            <a:r>
              <a:rPr lang="en-US" sz="1800" b="0" i="0" dirty="0">
                <a:solidFill>
                  <a:srgbClr val="000000"/>
                </a:solidFill>
                <a:effectLst/>
                <a:latin typeface="Galliard-Roman5"/>
              </a:rPr>
              <a:t>; and</a:t>
            </a:r>
          </a:p>
          <a:p>
            <a:pPr marL="342900" indent="-342900" algn="just">
              <a:buAutoNum type="arabicParenBoth"/>
            </a:pPr>
            <a:r>
              <a:rPr lang="en-US" sz="1800" b="1" i="0" dirty="0">
                <a:solidFill>
                  <a:srgbClr val="000000"/>
                </a:solidFill>
                <a:effectLst/>
                <a:latin typeface="Galliard-Roman5"/>
              </a:rPr>
              <a:t>exchange</a:t>
            </a:r>
            <a:r>
              <a:rPr lang="en-US" sz="1800" b="0" i="0" dirty="0">
                <a:solidFill>
                  <a:srgbClr val="000000"/>
                </a:solidFill>
                <a:effectLst/>
                <a:latin typeface="Galliard-Roman5"/>
              </a:rPr>
              <a:t>, which </a:t>
            </a:r>
            <a:r>
              <a:rPr lang="en-US" sz="1800" b="0" i="0" dirty="0">
                <a:solidFill>
                  <a:srgbClr val="FF0000"/>
                </a:solidFill>
                <a:effectLst/>
                <a:latin typeface="Galliard-Roman5"/>
              </a:rPr>
              <a:t>involves exchanging information and other resources across the emerging new venture’s boundary</a:t>
            </a:r>
            <a:r>
              <a:rPr lang="en-US" sz="1800" b="0" i="0" dirty="0">
                <a:solidFill>
                  <a:srgbClr val="000000"/>
                </a:solidFill>
                <a:effectLst/>
                <a:latin typeface="Galliard-Roman5"/>
              </a:rPr>
              <a:t>. </a:t>
            </a:r>
          </a:p>
          <a:p>
            <a:pPr algn="just"/>
            <a:endParaRPr lang="en-US" dirty="0">
              <a:solidFill>
                <a:srgbClr val="000000"/>
              </a:solidFill>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By engaging in activities that facilitate these emergence properties, founders can establish new ventures with capabilities and stakeholder support to deal with the ventures’ liabilities of newness. </a:t>
            </a:r>
          </a:p>
          <a:p>
            <a:pPr marL="285750" indent="-285750" algn="just">
              <a:buFont typeface="Arial" panose="020B0604020202020204" pitchFamily="34" charset="0"/>
              <a:buChar char="•"/>
            </a:pPr>
            <a:r>
              <a:rPr lang="en-US" sz="1800" b="0" i="0" dirty="0">
                <a:solidFill>
                  <a:srgbClr val="000000"/>
                </a:solidFill>
                <a:effectLst/>
                <a:latin typeface="Galliard-Roman5"/>
              </a:rPr>
              <a:t>Counterintuitively, one study found that founders who were able to quickly perform new venture–creation activities were more likely to terminate the pursuit of their potential opportunities.</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 name="Graphic 21">
            <a:extLst>
              <a:ext uri="{FF2B5EF4-FFF2-40B4-BE49-F238E27FC236}">
                <a16:creationId xmlns:a16="http://schemas.microsoft.com/office/drawing/2014/main" id="{E92A0785-0A4B-27BF-838F-5F0CE067496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1980274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758320"/>
            <a:ext cx="4128422" cy="553744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52845"/>
            <a:ext cx="11744259" cy="49065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1" y="988647"/>
            <a:ext cx="11670368" cy="4524315"/>
          </a:xfrm>
          <a:prstGeom prst="rect">
            <a:avLst/>
          </a:prstGeom>
          <a:noFill/>
        </p:spPr>
        <p:txBody>
          <a:bodyPr wrap="square" rtlCol="0">
            <a:spAutoFit/>
          </a:bodyPr>
          <a:lstStyle/>
          <a:p>
            <a:pPr algn="just"/>
            <a:r>
              <a:rPr lang="en-US" sz="1800" b="1" i="1" dirty="0">
                <a:solidFill>
                  <a:srgbClr val="000000"/>
                </a:solidFill>
                <a:effectLst/>
                <a:latin typeface="Galliard-BoldItalic4"/>
              </a:rPr>
              <a:t>  8. Promoting New Venture Legitimacy</a:t>
            </a:r>
          </a:p>
          <a:p>
            <a:pPr marL="285750" indent="-285750" algn="just">
              <a:buFont typeface="Arial" panose="020B0604020202020204" pitchFamily="34" charset="0"/>
              <a:buChar char="•"/>
            </a:pPr>
            <a:r>
              <a:rPr lang="en-US" sz="1800" b="0" i="0" dirty="0">
                <a:solidFill>
                  <a:srgbClr val="000000"/>
                </a:solidFill>
                <a:effectLst/>
                <a:latin typeface="Galliard-Roman5"/>
              </a:rPr>
              <a:t>New ventures suffer from the liabilities of newness. Founders need to establish legitimacy for their new ventures to enhance new venture performance. </a:t>
            </a:r>
          </a:p>
          <a:p>
            <a:pPr marL="285750" indent="-285750" algn="just">
              <a:buFont typeface="Arial" panose="020B0604020202020204" pitchFamily="34" charset="0"/>
              <a:buChar char="•"/>
            </a:pPr>
            <a:r>
              <a:rPr lang="en-US" sz="1800" b="1" i="1" dirty="0">
                <a:solidFill>
                  <a:srgbClr val="FF0000"/>
                </a:solidFill>
                <a:effectLst/>
                <a:latin typeface="Galliard-Italic5"/>
              </a:rPr>
              <a:t>New venture legitimacy </a:t>
            </a:r>
            <a:r>
              <a:rPr lang="en-US" sz="1800" b="0" i="0" dirty="0">
                <a:solidFill>
                  <a:srgbClr val="000000"/>
                </a:solidFill>
                <a:effectLst/>
                <a:latin typeface="Galliard-Roman5"/>
              </a:rPr>
              <a:t>refers to </a:t>
            </a:r>
            <a:r>
              <a:rPr lang="en-US" sz="1800" b="0" i="0" dirty="0">
                <a:solidFill>
                  <a:srgbClr val="FF0000"/>
                </a:solidFill>
                <a:effectLst/>
                <a:latin typeface="Galliard-Roman5"/>
              </a:rPr>
              <a:t>audiences’ assessments that a new venture and its actions are desirable, acceptable, and appropriate</a:t>
            </a:r>
            <a:r>
              <a:rPr lang="en-US" sz="1800" b="0" i="0" dirty="0">
                <a:solidFill>
                  <a:srgbClr val="000000"/>
                </a:solidFill>
                <a:effectLst/>
                <a:latin typeface="Galliard-Roman5"/>
              </a:rPr>
              <a:t>. </a:t>
            </a:r>
          </a:p>
          <a:p>
            <a:pPr marL="285750" indent="-285750" algn="just">
              <a:buFont typeface="Arial" panose="020B0604020202020204" pitchFamily="34" charset="0"/>
              <a:buChar char="•"/>
            </a:pPr>
            <a:r>
              <a:rPr lang="en-US" sz="1800" b="0" i="0" dirty="0">
                <a:solidFill>
                  <a:srgbClr val="000000"/>
                </a:solidFill>
                <a:effectLst/>
                <a:latin typeface="Galliard-Roman5"/>
              </a:rPr>
              <a:t>Founders attempt to achieve legitimacy for their new ventures </a:t>
            </a:r>
            <a:r>
              <a:rPr lang="en-US" sz="1800" b="1" i="0" dirty="0">
                <a:solidFill>
                  <a:srgbClr val="FF0000"/>
                </a:solidFill>
                <a:effectLst/>
                <a:latin typeface="Galliard-Roman5"/>
              </a:rPr>
              <a:t>by seeking endorsement, promoting legitimacy, and securing human and financial capital.</a:t>
            </a:r>
          </a:p>
          <a:p>
            <a:pPr marL="285750" indent="-285750" algn="just">
              <a:buFont typeface="Arial" panose="020B0604020202020204" pitchFamily="34" charset="0"/>
              <a:buChar char="•"/>
            </a:pPr>
            <a:endParaRPr lang="en-US" sz="1800" b="1" i="0" dirty="0">
              <a:solidFill>
                <a:srgbClr val="FF0000"/>
              </a:solidFill>
              <a:effectLst/>
              <a:latin typeface="Galliard-Roman5"/>
            </a:endParaRPr>
          </a:p>
          <a:p>
            <a:pPr algn="just"/>
            <a:r>
              <a:rPr lang="en-US" sz="1800" b="1" i="0" dirty="0">
                <a:solidFill>
                  <a:srgbClr val="000000"/>
                </a:solidFill>
                <a:effectLst/>
                <a:latin typeface="Galliard-Roman5"/>
              </a:rPr>
              <a:t>First, founders often seek some form of endorsement to increase new venture legitimacy. </a:t>
            </a:r>
          </a:p>
          <a:p>
            <a:pPr algn="just"/>
            <a:r>
              <a:rPr lang="en-US" sz="1800" b="0" i="0" dirty="0">
                <a:solidFill>
                  <a:srgbClr val="000000"/>
                </a:solidFill>
                <a:effectLst/>
                <a:latin typeface="Galliard-Roman5"/>
              </a:rPr>
              <a:t>Potential stakeholders are typically uncertain about a new venture. </a:t>
            </a:r>
          </a:p>
          <a:p>
            <a:pPr marL="285750" indent="-285750" algn="just">
              <a:buFont typeface="Arial" panose="020B0604020202020204" pitchFamily="34" charset="0"/>
              <a:buChar char="•"/>
            </a:pPr>
            <a:r>
              <a:rPr lang="en-US" sz="1800" b="0" i="0" dirty="0">
                <a:solidFill>
                  <a:srgbClr val="000000"/>
                </a:solidFill>
                <a:effectLst/>
                <a:latin typeface="Galliard-Roman5"/>
              </a:rPr>
              <a:t>Founders can build new venture</a:t>
            </a:r>
            <a:r>
              <a:rPr lang="en-US" dirty="0"/>
              <a:t> </a:t>
            </a:r>
            <a:r>
              <a:rPr lang="en-US" sz="1800" b="0" i="0" dirty="0">
                <a:solidFill>
                  <a:srgbClr val="000000"/>
                </a:solidFill>
                <a:effectLst/>
                <a:latin typeface="Galliard-Roman5"/>
              </a:rPr>
              <a:t>legitimacy by highlighting their experience. The </a:t>
            </a:r>
            <a:r>
              <a:rPr lang="en-US" sz="1800" b="1" i="0" dirty="0">
                <a:solidFill>
                  <a:srgbClr val="000000"/>
                </a:solidFill>
                <a:effectLst/>
                <a:latin typeface="Galliard-Roman5"/>
              </a:rPr>
              <a:t>benefits of experience in establishing new venture legitimacy </a:t>
            </a:r>
            <a:r>
              <a:rPr lang="en-US" sz="1800" b="1" i="0" u="sng" dirty="0">
                <a:solidFill>
                  <a:srgbClr val="000000"/>
                </a:solidFill>
                <a:effectLst/>
                <a:latin typeface="Galliard-Roman5"/>
              </a:rPr>
              <a:t>are magnified when a new venture can gain third-party endorsements and third-party affiliations</a:t>
            </a:r>
            <a:r>
              <a:rPr lang="en-US" sz="1800" b="0" i="0" u="sng" dirty="0">
                <a:solidFill>
                  <a:srgbClr val="000000"/>
                </a:solidFill>
                <a:effectLst/>
                <a:latin typeface="Galliard-Roman5"/>
              </a:rPr>
              <a:t>.</a:t>
            </a:r>
            <a:r>
              <a:rPr lang="en-US" sz="1800" b="0" i="0" dirty="0">
                <a:solidFill>
                  <a:srgbClr val="000000"/>
                </a:solidFill>
                <a:effectLst/>
                <a:latin typeface="Galliard-Roman5"/>
              </a:rPr>
              <a:t> </a:t>
            </a:r>
          </a:p>
          <a:p>
            <a:pPr algn="just"/>
            <a:r>
              <a:rPr lang="en-US" sz="1800" b="0" i="0" dirty="0">
                <a:solidFill>
                  <a:srgbClr val="000000"/>
                </a:solidFill>
                <a:effectLst/>
                <a:latin typeface="Galliard-Roman5"/>
              </a:rPr>
              <a:t>Indeed, one study found that positive signals—namely, having a founder with managerial experience, having at least one product in the market, and operating from a commercial property—are more impactful for raising external funding when a new venture affiliates with an incubator.</a:t>
            </a:r>
          </a:p>
        </p:txBody>
      </p:sp>
      <p:pic>
        <p:nvPicPr>
          <p:cNvPr id="2" name="Graphic 21">
            <a:extLst>
              <a:ext uri="{FF2B5EF4-FFF2-40B4-BE49-F238E27FC236}">
                <a16:creationId xmlns:a16="http://schemas.microsoft.com/office/drawing/2014/main" id="{7A8B9F0D-9957-C1BB-0886-721B7ED33B0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42755457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753762"/>
            <a:ext cx="4128422" cy="55358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52845"/>
            <a:ext cx="11744259" cy="49065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18835" y="988647"/>
            <a:ext cx="11499273" cy="3970318"/>
          </a:xfrm>
          <a:prstGeom prst="rect">
            <a:avLst/>
          </a:prstGeom>
          <a:noFill/>
        </p:spPr>
        <p:txBody>
          <a:bodyPr wrap="square" rtlCol="0">
            <a:spAutoFit/>
          </a:bodyPr>
          <a:lstStyle/>
          <a:p>
            <a:pPr algn="just"/>
            <a:endParaRPr lang="en-US" sz="1800" b="0" i="0" dirty="0">
              <a:solidFill>
                <a:srgbClr val="000000"/>
              </a:solidFill>
              <a:effectLst/>
              <a:latin typeface="Galliard-Roman5"/>
            </a:endParaRPr>
          </a:p>
          <a:p>
            <a:pPr algn="just"/>
            <a:r>
              <a:rPr lang="en-US" sz="1800" b="0" i="0" dirty="0">
                <a:solidFill>
                  <a:srgbClr val="000000"/>
                </a:solidFill>
                <a:effectLst/>
                <a:latin typeface="Galliard-Roman5"/>
              </a:rPr>
              <a:t>Similarly, </a:t>
            </a:r>
            <a:r>
              <a:rPr lang="en-US" sz="1800" b="0" i="0" u="sng" dirty="0">
                <a:solidFill>
                  <a:srgbClr val="000000"/>
                </a:solidFill>
                <a:effectLst/>
                <a:latin typeface="Galliard-Roman5"/>
              </a:rPr>
              <a:t>new ventures can establish legitimacy through several mechanisms: </a:t>
            </a:r>
          </a:p>
          <a:p>
            <a:pPr marL="342900" indent="-342900" algn="just">
              <a:buAutoNum type="arabicParenBoth"/>
            </a:pPr>
            <a:r>
              <a:rPr lang="en-US" b="1" i="1" dirty="0">
                <a:solidFill>
                  <a:srgbClr val="FF0000"/>
                </a:solidFill>
                <a:effectLst/>
                <a:latin typeface="Galliard-Italic5"/>
              </a:rPr>
              <a:t>identity mechanisms </a:t>
            </a:r>
            <a:r>
              <a:rPr lang="en-US" b="0" i="0" dirty="0">
                <a:solidFill>
                  <a:srgbClr val="000000"/>
                </a:solidFill>
                <a:effectLst/>
                <a:latin typeface="Galliard-Roman5"/>
              </a:rPr>
              <a:t>affect </a:t>
            </a:r>
            <a:r>
              <a:rPr lang="en-US" b="0" i="0" dirty="0">
                <a:solidFill>
                  <a:srgbClr val="FF0000"/>
                </a:solidFill>
                <a:effectLst/>
                <a:latin typeface="Galliard-Roman5"/>
              </a:rPr>
              <a:t>how a venture is portrayed to others to enhance its legitimacy</a:t>
            </a:r>
            <a:r>
              <a:rPr lang="en-US" b="0" i="0" dirty="0">
                <a:solidFill>
                  <a:srgbClr val="000000"/>
                </a:solidFill>
                <a:effectLst/>
                <a:latin typeface="Galliard-Roman5"/>
              </a:rPr>
              <a:t>,</a:t>
            </a:r>
          </a:p>
          <a:p>
            <a:pPr marL="342900" indent="-342900" algn="just">
              <a:buAutoNum type="arabicParenBoth"/>
            </a:pPr>
            <a:endParaRPr lang="en-US" b="0" i="0" dirty="0">
              <a:solidFill>
                <a:srgbClr val="000000"/>
              </a:solidFill>
              <a:effectLst/>
              <a:latin typeface="Galliard-Roman5"/>
            </a:endParaRPr>
          </a:p>
          <a:p>
            <a:pPr marL="342900" indent="-342900" algn="just">
              <a:buAutoNum type="arabicParenBoth"/>
            </a:pPr>
            <a:r>
              <a:rPr lang="en-US" sz="1800" b="1" i="1" dirty="0">
                <a:solidFill>
                  <a:srgbClr val="FF0000"/>
                </a:solidFill>
                <a:effectLst/>
                <a:latin typeface="Galliard-Italic5"/>
              </a:rPr>
              <a:t>associative mechanisms </a:t>
            </a:r>
            <a:r>
              <a:rPr lang="en-US" sz="1800" b="0" i="0" dirty="0">
                <a:solidFill>
                  <a:srgbClr val="FF0000"/>
                </a:solidFill>
                <a:effectLst/>
                <a:latin typeface="Galliard-Roman5"/>
              </a:rPr>
              <a:t>establish legitimacy through communicating a new venture’s link to other entities</a:t>
            </a:r>
            <a:r>
              <a:rPr lang="en-US" sz="1800" b="0" i="0" dirty="0">
                <a:solidFill>
                  <a:srgbClr val="000000"/>
                </a:solidFill>
                <a:effectLst/>
                <a:latin typeface="Galliard-Roman5"/>
              </a:rPr>
              <a:t>, and </a:t>
            </a:r>
          </a:p>
          <a:p>
            <a:pPr marL="342900" indent="-342900" algn="just">
              <a:buAutoNum type="arabicParenBoth"/>
            </a:pPr>
            <a:endParaRPr lang="en-US" sz="1800" b="0" i="0" dirty="0">
              <a:solidFill>
                <a:srgbClr val="000000"/>
              </a:solidFill>
              <a:effectLst/>
              <a:latin typeface="Galliard-Roman5"/>
            </a:endParaRPr>
          </a:p>
          <a:p>
            <a:pPr marL="342900" indent="-342900" algn="just">
              <a:buAutoNum type="arabicParenBoth"/>
            </a:pPr>
            <a:r>
              <a:rPr lang="en-US" sz="1800" b="1" i="1" dirty="0">
                <a:solidFill>
                  <a:srgbClr val="FF0000"/>
                </a:solidFill>
                <a:effectLst/>
                <a:latin typeface="Galliard-Italic5"/>
              </a:rPr>
              <a:t>organizational mechanisms </a:t>
            </a:r>
            <a:r>
              <a:rPr lang="en-US" sz="1800" b="0" i="0" dirty="0">
                <a:solidFill>
                  <a:srgbClr val="FF0000"/>
                </a:solidFill>
                <a:effectLst/>
                <a:latin typeface="Galliard-Roman5"/>
              </a:rPr>
              <a:t>communicate a new venture’s attributes and achievements</a:t>
            </a:r>
            <a:r>
              <a:rPr lang="en-US" sz="1800" b="0" i="0" dirty="0">
                <a:solidFill>
                  <a:srgbClr val="000000"/>
                </a:solidFill>
                <a:effectLst/>
                <a:latin typeface="Galliard-Roman5"/>
              </a:rPr>
              <a:t>. </a:t>
            </a:r>
          </a:p>
          <a:p>
            <a:pPr algn="just"/>
            <a:endParaRPr lang="en-US" dirty="0">
              <a:solidFill>
                <a:srgbClr val="000000"/>
              </a:solidFill>
              <a:latin typeface="Galliard-Roman5"/>
            </a:endParaRPr>
          </a:p>
          <a:p>
            <a:pPr algn="just"/>
            <a:r>
              <a:rPr lang="en-US" sz="1800" b="0" i="0" dirty="0">
                <a:solidFill>
                  <a:srgbClr val="000000"/>
                </a:solidFill>
                <a:effectLst/>
                <a:latin typeface="Galliard-Roman5"/>
              </a:rPr>
              <a:t>For example, these mechanisms can lead to certification.</a:t>
            </a:r>
          </a:p>
          <a:p>
            <a:pPr marL="285750" indent="-285750" algn="just">
              <a:buFont typeface="Arial" panose="020B0604020202020204" pitchFamily="34" charset="0"/>
              <a:buChar char="•"/>
            </a:pPr>
            <a:r>
              <a:rPr lang="en-US" sz="1800" b="0" i="0" dirty="0">
                <a:solidFill>
                  <a:srgbClr val="000000"/>
                </a:solidFill>
                <a:effectLst/>
                <a:latin typeface="Galliard-Roman5"/>
              </a:rPr>
              <a:t> </a:t>
            </a:r>
            <a:r>
              <a:rPr lang="en-US" sz="1800" b="1" i="1" dirty="0">
                <a:solidFill>
                  <a:srgbClr val="FF0000"/>
                </a:solidFill>
                <a:effectLst/>
                <a:latin typeface="Galliard-Italic5"/>
              </a:rPr>
              <a:t>Certification</a:t>
            </a:r>
            <a:r>
              <a:rPr lang="en-US" sz="1800" b="0" i="1" dirty="0">
                <a:solidFill>
                  <a:srgbClr val="000000"/>
                </a:solidFill>
                <a:effectLst/>
                <a:latin typeface="Galliard-Italic5"/>
              </a:rPr>
              <a:t> </a:t>
            </a:r>
            <a:r>
              <a:rPr lang="en-US" sz="1800" b="0" i="0" dirty="0">
                <a:solidFill>
                  <a:srgbClr val="FF0000"/>
                </a:solidFill>
                <a:effectLst/>
                <a:latin typeface="Galliard-Roman5"/>
              </a:rPr>
              <a:t>occurs when an authoritative or high-status entity formally acknowledges that a new venture has met current standards</a:t>
            </a:r>
            <a:r>
              <a:rPr lang="en-US" sz="1800" b="0" i="0" dirty="0">
                <a:solidFill>
                  <a:srgbClr val="000000"/>
                </a:solidFill>
                <a:effectLst/>
                <a:latin typeface="Galliard-Roman5"/>
              </a:rPr>
              <a:t>. </a:t>
            </a:r>
          </a:p>
          <a:p>
            <a:pPr marL="285750" indent="-285750" algn="just">
              <a:buFont typeface="Arial" panose="020B0604020202020204" pitchFamily="34" charset="0"/>
              <a:buChar char="•"/>
            </a:pPr>
            <a:r>
              <a:rPr lang="en-US" sz="1800" b="0" i="0" dirty="0">
                <a:solidFill>
                  <a:srgbClr val="000000"/>
                </a:solidFill>
                <a:effectLst/>
                <a:latin typeface="Galliard-Roman5"/>
              </a:rPr>
              <a:t>This certification can help the founder transition the new venture from a plan to an operational venture, particularly in low-legitimacy sectors.</a:t>
            </a:r>
          </a:p>
          <a:p>
            <a:pPr algn="just"/>
            <a:endParaRPr lang="en-US" sz="1800" b="0" i="0" dirty="0">
              <a:solidFill>
                <a:srgbClr val="000000"/>
              </a:solidFill>
              <a:effectLst/>
              <a:latin typeface="Galliard-Roman5"/>
            </a:endParaRPr>
          </a:p>
        </p:txBody>
      </p:sp>
      <p:pic>
        <p:nvPicPr>
          <p:cNvPr id="2" name="Graphic 21">
            <a:extLst>
              <a:ext uri="{FF2B5EF4-FFF2-40B4-BE49-F238E27FC236}">
                <a16:creationId xmlns:a16="http://schemas.microsoft.com/office/drawing/2014/main" id="{4E15FC80-D29C-F640-CAF4-616579604D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15322125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778477"/>
            <a:ext cx="4128422" cy="540361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52845"/>
            <a:ext cx="11355053" cy="49065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6792" y="998566"/>
            <a:ext cx="11098415" cy="4801314"/>
          </a:xfrm>
          <a:prstGeom prst="rect">
            <a:avLst/>
          </a:prstGeom>
          <a:noFill/>
        </p:spPr>
        <p:txBody>
          <a:bodyPr wrap="square" rtlCol="0">
            <a:spAutoFit/>
          </a:bodyPr>
          <a:lstStyle/>
          <a:p>
            <a:pPr algn="just"/>
            <a:r>
              <a:rPr lang="en-US" sz="1800" b="1" i="0" dirty="0">
                <a:solidFill>
                  <a:srgbClr val="000000"/>
                </a:solidFill>
                <a:effectLst/>
                <a:latin typeface="Galliard-Roman5"/>
              </a:rPr>
              <a:t>Second, establishing new venture legitimacy involves a process over time. </a:t>
            </a:r>
          </a:p>
          <a:p>
            <a:pPr algn="just"/>
            <a:endParaRPr lang="en-US" sz="1800" b="1" i="0" dirty="0">
              <a:solidFill>
                <a:srgbClr val="000000"/>
              </a:solidFill>
              <a:effectLst/>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This process is dynamic and entails a new venture’s </a:t>
            </a:r>
            <a:r>
              <a:rPr lang="en-US" sz="1800" b="1" i="0" u="sng" dirty="0">
                <a:solidFill>
                  <a:srgbClr val="000000"/>
                </a:solidFill>
                <a:effectLst/>
                <a:latin typeface="Galliard-Roman5"/>
              </a:rPr>
              <a:t>status and reputation</a:t>
            </a:r>
            <a:r>
              <a:rPr lang="en-US" sz="1800" b="0" i="0" dirty="0">
                <a:solidFill>
                  <a:srgbClr val="000000"/>
                </a:solidFill>
                <a:effectLst/>
                <a:latin typeface="Galliard-Roman5"/>
              </a:rPr>
              <a:t>. </a:t>
            </a:r>
          </a:p>
          <a:p>
            <a:pPr algn="just"/>
            <a:r>
              <a:rPr lang="en-US" sz="1800" b="1" i="1" dirty="0">
                <a:solidFill>
                  <a:srgbClr val="000000"/>
                </a:solidFill>
                <a:effectLst/>
                <a:latin typeface="Galliard-Roman5"/>
              </a:rPr>
              <a:t>Reputation</a:t>
            </a:r>
            <a:r>
              <a:rPr lang="en-US" sz="1800" b="0" i="0" dirty="0">
                <a:solidFill>
                  <a:srgbClr val="000000"/>
                </a:solidFill>
                <a:effectLst/>
                <a:latin typeface="Galliard-Roman5"/>
              </a:rPr>
              <a:t> </a:t>
            </a:r>
            <a:r>
              <a:rPr lang="en-US" sz="1800" b="0" i="0" dirty="0">
                <a:solidFill>
                  <a:srgbClr val="FF0000"/>
                </a:solidFill>
                <a:effectLst/>
                <a:latin typeface="Galliard-Roman5"/>
              </a:rPr>
              <a:t>is an economic concept reflecting past performance that signals quality and merit</a:t>
            </a:r>
            <a:r>
              <a:rPr lang="en-US" sz="1800" b="0" i="0" dirty="0">
                <a:solidFill>
                  <a:srgbClr val="000000"/>
                </a:solidFill>
                <a:effectLst/>
                <a:latin typeface="Galliard-Roman5"/>
              </a:rPr>
              <a:t>.</a:t>
            </a:r>
          </a:p>
          <a:p>
            <a:pPr algn="just"/>
            <a:r>
              <a:rPr lang="en-US" sz="1800" b="1" i="1" dirty="0">
                <a:solidFill>
                  <a:srgbClr val="000000"/>
                </a:solidFill>
                <a:effectLst/>
                <a:latin typeface="Galliard-Roman5"/>
              </a:rPr>
              <a:t>Status </a:t>
            </a:r>
            <a:r>
              <a:rPr lang="en-US" sz="1800" b="0" i="0" dirty="0">
                <a:solidFill>
                  <a:srgbClr val="FF0000"/>
                </a:solidFill>
                <a:effectLst/>
                <a:latin typeface="Galliard-Roman5"/>
              </a:rPr>
              <a:t>is a sociological concept of social rank that signals privilege. </a:t>
            </a:r>
          </a:p>
          <a:p>
            <a:pPr marL="285750" indent="-285750" algn="just">
              <a:buFont typeface="Arial" panose="020B0604020202020204" pitchFamily="34" charset="0"/>
              <a:buChar char="•"/>
            </a:pPr>
            <a:r>
              <a:rPr lang="en-US" sz="1800" b="1" i="0" dirty="0">
                <a:solidFill>
                  <a:srgbClr val="FF0000"/>
                </a:solidFill>
                <a:effectLst/>
                <a:latin typeface="Galliard-Roman5"/>
              </a:rPr>
              <a:t>A new venture can build its status through its reputation </a:t>
            </a:r>
            <a:r>
              <a:rPr lang="en-US" sz="1800" b="0" i="0" dirty="0">
                <a:solidFill>
                  <a:srgbClr val="000000"/>
                </a:solidFill>
                <a:effectLst/>
                <a:latin typeface="Galliard-Roman5"/>
              </a:rPr>
              <a:t>(more so for older firms and through big hits [e.g., a blockbuster initial public offering for venture capital firms]). </a:t>
            </a:r>
          </a:p>
          <a:p>
            <a:pPr algn="just"/>
            <a:endParaRPr lang="en-US" dirty="0">
              <a:solidFill>
                <a:srgbClr val="000000"/>
              </a:solidFill>
              <a:latin typeface="Galliard-Roman5"/>
            </a:endParaRPr>
          </a:p>
          <a:p>
            <a:pPr algn="just"/>
            <a:r>
              <a:rPr lang="en-US" sz="1800" b="0" i="0" dirty="0">
                <a:solidFill>
                  <a:srgbClr val="000000"/>
                </a:solidFill>
                <a:effectLst/>
                <a:latin typeface="Galliard-Roman5"/>
              </a:rPr>
              <a:t>Moreover, a new venture’s current status can influence its future status (in a path-dependent or imprinting way) but less so the older the venture. </a:t>
            </a:r>
          </a:p>
          <a:p>
            <a:pPr algn="just"/>
            <a:endParaRPr lang="en-US" dirty="0">
              <a:solidFill>
                <a:srgbClr val="000000"/>
              </a:solidFill>
              <a:latin typeface="Galliard-Roman5"/>
            </a:endParaRPr>
          </a:p>
          <a:p>
            <a:pPr algn="just"/>
            <a:r>
              <a:rPr lang="en-US" sz="1800" b="0" i="0" dirty="0">
                <a:solidFill>
                  <a:srgbClr val="000000"/>
                </a:solidFill>
                <a:effectLst/>
                <a:latin typeface="Galliard-Roman5"/>
              </a:rPr>
              <a:t>Similarly, a new venture’s first partner’s reputation has an immediate and ongoing impact on the venture’s status. A critical element of establishing a new venture’s legitimacy is enrolling stakeholders to commit resources to the new venture. </a:t>
            </a:r>
          </a:p>
          <a:p>
            <a:pPr algn="just"/>
            <a:endParaRPr lang="en-US" dirty="0">
              <a:solidFill>
                <a:srgbClr val="000000"/>
              </a:solidFill>
              <a:latin typeface="Galliard-Roman5"/>
            </a:endParaRPr>
          </a:p>
          <a:p>
            <a:pPr algn="just"/>
            <a:r>
              <a:rPr lang="en-US" sz="1800" b="1" i="1" dirty="0">
                <a:solidFill>
                  <a:srgbClr val="FF0000"/>
                </a:solidFill>
                <a:effectLst/>
                <a:latin typeface="Galliard-Italic5"/>
              </a:rPr>
              <a:t>Stakeholder enrollment </a:t>
            </a:r>
            <a:r>
              <a:rPr lang="en-US" sz="1800" b="0" i="0" dirty="0">
                <a:solidFill>
                  <a:srgbClr val="000000"/>
                </a:solidFill>
                <a:effectLst/>
                <a:latin typeface="Galliard-Roman5"/>
              </a:rPr>
              <a:t>is the </a:t>
            </a:r>
            <a:r>
              <a:rPr lang="en-US" sz="1800" b="0" i="0" dirty="0">
                <a:solidFill>
                  <a:srgbClr val="FF0000"/>
                </a:solidFill>
                <a:effectLst/>
                <a:latin typeface="Galliard-Roman5"/>
              </a:rPr>
              <a:t>process by which founders (and new ventures) develop and strengthen their psychological bonds with (potential) stakeholders.</a:t>
            </a:r>
            <a:r>
              <a:rPr lang="en-US" dirty="0">
                <a:solidFill>
                  <a:srgbClr val="FF0000"/>
                </a:solidFill>
              </a:rPr>
              <a:t> </a:t>
            </a:r>
            <a:endParaRPr lang="en-US" dirty="0">
              <a:solidFill>
                <a:srgbClr val="FF0000"/>
              </a:solidFill>
              <a:latin typeface="Tajawal ExtraBold" panose="00000800000000000000" pitchFamily="2" charset="-78"/>
              <a:cs typeface="Tajawal ExtraBold" panose="00000800000000000000" pitchFamily="2" charset="-78"/>
            </a:endParaRPr>
          </a:p>
        </p:txBody>
      </p:sp>
      <p:pic>
        <p:nvPicPr>
          <p:cNvPr id="2" name="Graphic 21">
            <a:extLst>
              <a:ext uri="{FF2B5EF4-FFF2-40B4-BE49-F238E27FC236}">
                <a16:creationId xmlns:a16="http://schemas.microsoft.com/office/drawing/2014/main" id="{390B5E64-2594-9CC2-4493-56870E58889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267796575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46649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B0F0"/>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2328" y="1172477"/>
            <a:ext cx="11269612" cy="471885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08104" y="1289953"/>
            <a:ext cx="10888263" cy="4278094"/>
          </a:xfrm>
          <a:prstGeom prst="rect">
            <a:avLst/>
          </a:prstGeom>
          <a:noFill/>
        </p:spPr>
        <p:txBody>
          <a:bodyPr wrap="square" rtlCol="0">
            <a:spAutoFit/>
          </a:bodyPr>
          <a:lstStyle/>
          <a:p>
            <a:pPr algn="just"/>
            <a:r>
              <a:rPr lang="en-US" sz="1800" b="1" i="1" dirty="0">
                <a:solidFill>
                  <a:srgbClr val="000000"/>
                </a:solidFill>
                <a:effectLst/>
                <a:latin typeface="Galliard-BoldItalic4"/>
              </a:rPr>
              <a:t>  9. Founder Exit</a:t>
            </a:r>
          </a:p>
          <a:p>
            <a:pPr algn="just"/>
            <a:endParaRPr lang="en-US" sz="1800" b="1" i="1" dirty="0">
              <a:solidFill>
                <a:srgbClr val="000000"/>
              </a:solidFill>
              <a:effectLst/>
              <a:latin typeface="Galliard-BoldItalic4"/>
            </a:endParaRPr>
          </a:p>
          <a:p>
            <a:pPr marL="285750" indent="-285750" algn="just">
              <a:buFontTx/>
              <a:buChar char="-"/>
            </a:pPr>
            <a:r>
              <a:rPr lang="en-US" sz="1800" b="0" i="1" dirty="0">
                <a:solidFill>
                  <a:srgbClr val="000000"/>
                </a:solidFill>
                <a:effectLst/>
                <a:latin typeface="Galliard-Italic5"/>
              </a:rPr>
              <a:t>Founder exit </a:t>
            </a:r>
            <a:r>
              <a:rPr lang="en-US" sz="1800" b="0" i="0" dirty="0">
                <a:solidFill>
                  <a:srgbClr val="FF0000"/>
                </a:solidFill>
                <a:effectLst/>
                <a:latin typeface="Galliard-Roman5"/>
              </a:rPr>
              <a:t>refers to when an individual involved in creating a venture leaves the role of owner/manager of that venture</a:t>
            </a:r>
            <a:r>
              <a:rPr lang="en-US" sz="1800" b="0" i="0" dirty="0">
                <a:solidFill>
                  <a:srgbClr val="000000"/>
                </a:solidFill>
                <a:effectLst/>
                <a:latin typeface="Galliard-Roman5"/>
              </a:rPr>
              <a:t>. </a:t>
            </a:r>
          </a:p>
          <a:p>
            <a:pPr algn="just"/>
            <a:r>
              <a:rPr lang="en-US" b="1" dirty="0">
                <a:solidFill>
                  <a:srgbClr val="FF0000"/>
                </a:solidFill>
                <a:latin typeface="Galliard-Roman5"/>
              </a:rPr>
              <a:t>F</a:t>
            </a:r>
            <a:r>
              <a:rPr lang="en-US" sz="2000" b="1" dirty="0">
                <a:solidFill>
                  <a:srgbClr val="FF0000"/>
                </a:solidFill>
                <a:latin typeface="Galliard-Roman5"/>
              </a:rPr>
              <a:t>ounder exit can be full </a:t>
            </a:r>
            <a:r>
              <a:rPr lang="en-US" i="1" u="sng" dirty="0">
                <a:solidFill>
                  <a:srgbClr val="000000"/>
                </a:solidFill>
                <a:latin typeface="Galliard-Roman5"/>
              </a:rPr>
              <a:t>(</a:t>
            </a:r>
            <a:r>
              <a:rPr lang="en-US" i="1" u="sng" dirty="0">
                <a:solidFill>
                  <a:srgbClr val="FF0000"/>
                </a:solidFill>
                <a:latin typeface="Galliard-Roman5"/>
              </a:rPr>
              <a:t>exit management and ownership</a:t>
            </a:r>
            <a:r>
              <a:rPr lang="en-US" i="1" u="sng" dirty="0">
                <a:solidFill>
                  <a:srgbClr val="000000"/>
                </a:solidFill>
                <a:latin typeface="Galliard-Roman5"/>
              </a:rPr>
              <a:t>)</a:t>
            </a:r>
            <a:r>
              <a:rPr lang="en-US" dirty="0">
                <a:solidFill>
                  <a:srgbClr val="000000"/>
                </a:solidFill>
                <a:latin typeface="Galliard-Roman5"/>
              </a:rPr>
              <a:t> or </a:t>
            </a:r>
            <a:r>
              <a:rPr lang="en-US" sz="2000" b="1" dirty="0">
                <a:solidFill>
                  <a:srgbClr val="FF0000"/>
                </a:solidFill>
                <a:latin typeface="Galliard-Roman5"/>
              </a:rPr>
              <a:t>partial</a:t>
            </a:r>
            <a:r>
              <a:rPr lang="en-US" sz="2000" dirty="0">
                <a:solidFill>
                  <a:srgbClr val="000000"/>
                </a:solidFill>
                <a:latin typeface="Galliard-Roman5"/>
              </a:rPr>
              <a:t> </a:t>
            </a:r>
            <a:r>
              <a:rPr lang="en-US" i="1" u="sng" dirty="0">
                <a:solidFill>
                  <a:srgbClr val="000000"/>
                </a:solidFill>
                <a:latin typeface="Galliard-Roman5"/>
              </a:rPr>
              <a:t>(</a:t>
            </a:r>
            <a:r>
              <a:rPr lang="en-US" i="1" u="sng" dirty="0">
                <a:solidFill>
                  <a:srgbClr val="FF0000"/>
                </a:solidFill>
                <a:latin typeface="Galliard-Roman5"/>
              </a:rPr>
              <a:t>exit management or ownership</a:t>
            </a:r>
            <a:r>
              <a:rPr lang="en-US" i="1" u="sng" dirty="0">
                <a:solidFill>
                  <a:srgbClr val="000000"/>
                </a:solidFill>
                <a:latin typeface="Galliard-Roman5"/>
              </a:rPr>
              <a:t>)</a:t>
            </a:r>
            <a:r>
              <a:rPr lang="en-US" dirty="0">
                <a:solidFill>
                  <a:srgbClr val="000000"/>
                </a:solidFill>
                <a:latin typeface="Galliard-Roman5"/>
              </a:rPr>
              <a:t>. </a:t>
            </a:r>
          </a:p>
          <a:p>
            <a:pPr algn="just"/>
            <a:endParaRPr lang="en-US" sz="1800" b="0" i="0" dirty="0">
              <a:solidFill>
                <a:srgbClr val="000000"/>
              </a:solidFill>
              <a:effectLst/>
              <a:latin typeface="Galliard-Roman5"/>
            </a:endParaRPr>
          </a:p>
          <a:p>
            <a:pPr algn="just"/>
            <a:r>
              <a:rPr lang="en-US" sz="1800" b="1" i="0" dirty="0">
                <a:solidFill>
                  <a:srgbClr val="000000"/>
                </a:solidFill>
                <a:effectLst/>
                <a:latin typeface="Galliard-Roman5"/>
              </a:rPr>
              <a:t>First, there is heterogeneity in the likelihood of founder exit. </a:t>
            </a:r>
          </a:p>
          <a:p>
            <a:pPr marL="285750" indent="-285750" algn="just">
              <a:buFont typeface="Arial" panose="020B0604020202020204" pitchFamily="34" charset="0"/>
              <a:buChar char="•"/>
            </a:pPr>
            <a:r>
              <a:rPr lang="en-US" sz="1800" b="1" i="0" dirty="0">
                <a:solidFill>
                  <a:srgbClr val="FF0000"/>
                </a:solidFill>
                <a:effectLst/>
                <a:latin typeface="Galliard-Roman5"/>
              </a:rPr>
              <a:t>Founder exit is more likely to occur in older and larger ventures. </a:t>
            </a:r>
            <a:r>
              <a:rPr lang="en-US" sz="1800" b="0" i="0" dirty="0">
                <a:solidFill>
                  <a:srgbClr val="000000"/>
                </a:solidFill>
                <a:effectLst/>
                <a:latin typeface="Galliard-Roman5"/>
              </a:rPr>
              <a:t>As ventures age and grow, their tasks shift from more entrepreneurial tasks to more managerial tasks. Given this shift in the nature of new venture tasks, replacing a founder with a professional manager can benefit a venture.</a:t>
            </a:r>
          </a:p>
          <a:p>
            <a:pPr marL="285750" indent="-285750" algn="just">
              <a:buFont typeface="Arial" panose="020B0604020202020204" pitchFamily="34" charset="0"/>
              <a:buChar char="•"/>
            </a:pPr>
            <a:endParaRPr lang="en-US" dirty="0">
              <a:solidFill>
                <a:srgbClr val="000000"/>
              </a:solidFill>
              <a:latin typeface="Galliard-Roman5"/>
            </a:endParaRPr>
          </a:p>
          <a:p>
            <a:pPr marL="285750" indent="-285750" algn="just">
              <a:buFont typeface="Arial" panose="020B0604020202020204" pitchFamily="34" charset="0"/>
              <a:buChar char="•"/>
            </a:pPr>
            <a:r>
              <a:rPr lang="en-US" sz="1800" b="1" i="0" dirty="0">
                <a:solidFill>
                  <a:srgbClr val="FF0000"/>
                </a:solidFill>
                <a:effectLst/>
                <a:latin typeface="Galliard-Roman5"/>
              </a:rPr>
              <a:t>Some founder exits are forced upon founders by investors/owners</a:t>
            </a:r>
            <a:r>
              <a:rPr lang="en-US" sz="1800" b="0" i="0" dirty="0">
                <a:solidFill>
                  <a:srgbClr val="000000"/>
                </a:solidFill>
                <a:effectLst/>
                <a:latin typeface="Galliard-Roman5"/>
              </a:rPr>
              <a:t>. </a:t>
            </a:r>
          </a:p>
          <a:p>
            <a:pPr marL="285750" indent="-285750" algn="just">
              <a:buFont typeface="Arial" panose="020B0604020202020204" pitchFamily="34" charset="0"/>
              <a:buChar char="•"/>
            </a:pPr>
            <a:r>
              <a:rPr lang="en-US" sz="1800" b="1" i="0" dirty="0">
                <a:solidFill>
                  <a:srgbClr val="000000"/>
                </a:solidFill>
                <a:effectLst/>
                <a:latin typeface="Galliard-Roman5"/>
              </a:rPr>
              <a:t>Founders are less likely to be forced to exit their ventures when they had success at their previous firms, had prior relationships with the other founding team members </a:t>
            </a:r>
            <a:r>
              <a:rPr lang="en-US" sz="1800" b="0" i="0" dirty="0">
                <a:solidFill>
                  <a:srgbClr val="000000"/>
                </a:solidFill>
                <a:effectLst/>
                <a:latin typeface="Galliard-Roman5"/>
              </a:rPr>
              <a:t>(i.e., before starting their ventures), and have prior startup experience. High environmental uncertainty magnifies these founder-persistence effects.</a:t>
            </a:r>
          </a:p>
        </p:txBody>
      </p:sp>
      <p:pic>
        <p:nvPicPr>
          <p:cNvPr id="2" name="Graphic 21">
            <a:extLst>
              <a:ext uri="{FF2B5EF4-FFF2-40B4-BE49-F238E27FC236}">
                <a16:creationId xmlns:a16="http://schemas.microsoft.com/office/drawing/2014/main" id="{5B0038E4-5140-44E1-B18B-3329A924CB9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40073226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766119"/>
            <a:ext cx="4128422" cy="559098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025237"/>
            <a:ext cx="10931459" cy="48341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85935" y="1150666"/>
            <a:ext cx="10655069" cy="2862322"/>
          </a:xfrm>
          <a:prstGeom prst="rect">
            <a:avLst/>
          </a:prstGeom>
          <a:noFill/>
        </p:spPr>
        <p:txBody>
          <a:bodyPr wrap="square" rtlCol="0">
            <a:spAutoFit/>
          </a:bodyPr>
          <a:lstStyle/>
          <a:p>
            <a:pPr algn="just"/>
            <a:r>
              <a:rPr lang="en-US" sz="1800" b="1" i="0" dirty="0">
                <a:solidFill>
                  <a:srgbClr val="000000"/>
                </a:solidFill>
                <a:effectLst/>
                <a:latin typeface="Galliard-Roman5"/>
              </a:rPr>
              <a:t>Second, founders may choose to exit their ventures voluntarily. </a:t>
            </a:r>
          </a:p>
          <a:p>
            <a:pPr algn="just"/>
            <a:endParaRPr lang="en-US" sz="1800" b="1" i="0" dirty="0">
              <a:solidFill>
                <a:srgbClr val="000000"/>
              </a:solidFill>
              <a:effectLst/>
              <a:latin typeface="Galliard-Roman5"/>
            </a:endParaRPr>
          </a:p>
          <a:p>
            <a:pPr marL="285750" indent="-285750" algn="just">
              <a:buFont typeface="Arial" panose="020B0604020202020204" pitchFamily="34" charset="0"/>
              <a:buChar char="•"/>
            </a:pPr>
            <a:r>
              <a:rPr lang="en-US" sz="1800" b="1" i="0" dirty="0">
                <a:solidFill>
                  <a:srgbClr val="000000"/>
                </a:solidFill>
                <a:effectLst/>
                <a:latin typeface="Galliard-Roman5"/>
              </a:rPr>
              <a:t>Founders may voluntarily exit their ventures </a:t>
            </a:r>
            <a:r>
              <a:rPr lang="en-US" sz="1800" b="1" i="0" u="sng" dirty="0">
                <a:solidFill>
                  <a:srgbClr val="FF0000"/>
                </a:solidFill>
                <a:effectLst/>
                <a:latin typeface="Galliard-Roman5"/>
              </a:rPr>
              <a:t>to avoid racking up additional personal losses</a:t>
            </a:r>
            <a:r>
              <a:rPr lang="en-US" sz="1800" b="1" i="0" u="sng" dirty="0">
                <a:solidFill>
                  <a:srgbClr val="000000"/>
                </a:solidFill>
                <a:effectLst/>
                <a:latin typeface="Galliard-Roman5"/>
              </a:rPr>
              <a:t> </a:t>
            </a:r>
            <a:r>
              <a:rPr lang="en-US" sz="1800" b="1" i="0" dirty="0">
                <a:solidFill>
                  <a:srgbClr val="000000"/>
                </a:solidFill>
                <a:effectLst/>
                <a:latin typeface="Galliard-Roman5"/>
              </a:rPr>
              <a:t>(i.e., overcome the bias that causes founders to be reluctant to exit their ventures despite a losing course of action). </a:t>
            </a:r>
          </a:p>
          <a:p>
            <a:pPr algn="just"/>
            <a:endParaRPr lang="en-US" dirty="0">
              <a:solidFill>
                <a:srgbClr val="000000"/>
              </a:solidFill>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Founders also voluntarily exit their ventures </a:t>
            </a:r>
            <a:r>
              <a:rPr lang="en-US" sz="1800" b="1" i="0" u="sng" dirty="0">
                <a:solidFill>
                  <a:srgbClr val="FF0000"/>
                </a:solidFill>
                <a:effectLst/>
                <a:latin typeface="Galliard-Roman5"/>
              </a:rPr>
              <a:t>when they become frustrated by losing control over their ventures’ direction.</a:t>
            </a:r>
            <a:r>
              <a:rPr lang="en-US" sz="1800" b="1" i="0" u="sng" dirty="0">
                <a:solidFill>
                  <a:srgbClr val="000000"/>
                </a:solidFill>
                <a:effectLst/>
                <a:latin typeface="Galliard-Roman5"/>
              </a:rPr>
              <a:t> </a:t>
            </a:r>
          </a:p>
          <a:p>
            <a:pPr marL="285750" indent="-285750" algn="just">
              <a:buFont typeface="Arial" panose="020B0604020202020204" pitchFamily="34" charset="0"/>
              <a:buChar char="•"/>
            </a:pPr>
            <a:endParaRPr lang="en-US" sz="1800" b="1" i="0" u="sng" dirty="0">
              <a:solidFill>
                <a:srgbClr val="000000"/>
              </a:solidFill>
              <a:effectLst/>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Therefore, For example, some founders may have a harvest strategy whereby they voluntarily exit their ventures to “pull money” out of their ventures based on the value they have created.</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 name="Graphic 21">
            <a:extLst>
              <a:ext uri="{FF2B5EF4-FFF2-40B4-BE49-F238E27FC236}">
                <a16:creationId xmlns:a16="http://schemas.microsoft.com/office/drawing/2014/main" id="{F3CC3694-E38C-887D-94D6-25FE5B2789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14444072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660940"/>
            <a:ext cx="4128422" cy="576457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545" y="840509"/>
            <a:ext cx="11948334" cy="535655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8545" y="840509"/>
            <a:ext cx="11890422" cy="5509200"/>
          </a:xfrm>
          <a:prstGeom prst="rect">
            <a:avLst/>
          </a:prstGeom>
          <a:noFill/>
        </p:spPr>
        <p:txBody>
          <a:bodyPr wrap="square" rtlCol="0">
            <a:spAutoFit/>
          </a:bodyPr>
          <a:lstStyle/>
          <a:p>
            <a:r>
              <a:rPr lang="en-US" sz="2000" b="0" i="0" dirty="0">
                <a:solidFill>
                  <a:srgbClr val="000000"/>
                </a:solidFill>
                <a:effectLst/>
                <a:latin typeface="GalliardRomSCapSCC5"/>
              </a:rPr>
              <a:t>    </a:t>
            </a:r>
            <a:r>
              <a:rPr lang="en-US" sz="2000" b="1" i="0" dirty="0">
                <a:solidFill>
                  <a:srgbClr val="000000"/>
                </a:solidFill>
                <a:effectLst/>
                <a:latin typeface="GalliardRomSCapSCC5"/>
              </a:rPr>
              <a:t>10. Starting New Ventures in Different Environments</a:t>
            </a:r>
          </a:p>
          <a:p>
            <a:pPr algn="just"/>
            <a:r>
              <a:rPr lang="en-US" sz="1800" b="0" i="1" dirty="0">
                <a:solidFill>
                  <a:srgbClr val="000000"/>
                </a:solidFill>
                <a:effectLst/>
                <a:latin typeface="Galliard-Italic5"/>
              </a:rPr>
              <a:t>A </a:t>
            </a:r>
            <a:r>
              <a:rPr lang="en-US" sz="1800" b="1" i="1" dirty="0">
                <a:solidFill>
                  <a:srgbClr val="FF0000"/>
                </a:solidFill>
                <a:effectLst/>
                <a:latin typeface="Galliard-Italic5"/>
              </a:rPr>
              <a:t>new venture’s external environment </a:t>
            </a:r>
            <a:r>
              <a:rPr lang="en-US" sz="1800" b="0" i="0" dirty="0">
                <a:solidFill>
                  <a:srgbClr val="FF0000"/>
                </a:solidFill>
                <a:effectLst/>
                <a:latin typeface="Galliard-Roman5"/>
              </a:rPr>
              <a:t>is the context beyond the boundaries of the emergent venture</a:t>
            </a:r>
            <a:r>
              <a:rPr lang="en-US" sz="1800" b="0" i="0" dirty="0">
                <a:solidFill>
                  <a:srgbClr val="000000"/>
                </a:solidFill>
                <a:effectLst/>
                <a:latin typeface="Galliard-Roman5"/>
              </a:rPr>
              <a:t>. The external environment </a:t>
            </a:r>
            <a:r>
              <a:rPr lang="en-US" sz="1800" b="0" i="0" dirty="0">
                <a:solidFill>
                  <a:srgbClr val="FF0000"/>
                </a:solidFill>
                <a:effectLst/>
                <a:latin typeface="Galliard-Roman5"/>
              </a:rPr>
              <a:t>can impact a new venture through its imprinting effect</a:t>
            </a:r>
            <a:r>
              <a:rPr lang="en-US" sz="1800" b="0" i="0" dirty="0">
                <a:solidFill>
                  <a:srgbClr val="000000"/>
                </a:solidFill>
                <a:effectLst/>
                <a:latin typeface="Galliard-Roman5"/>
              </a:rPr>
              <a:t>. This imprinting effect differs depending on the specific environmental dimensions and the government influences of the environmental context.</a:t>
            </a:r>
          </a:p>
          <a:p>
            <a:pPr algn="just"/>
            <a:r>
              <a:rPr lang="en-US" sz="1800" b="1" i="0" dirty="0">
                <a:solidFill>
                  <a:srgbClr val="000000"/>
                </a:solidFill>
                <a:effectLst/>
                <a:latin typeface="Galliard-Roman5"/>
              </a:rPr>
              <a:t>First, the external environment can imprint new ventures. </a:t>
            </a:r>
            <a:r>
              <a:rPr lang="en-US" sz="1800" b="0" i="0" dirty="0">
                <a:solidFill>
                  <a:srgbClr val="000000"/>
                </a:solidFill>
                <a:effectLst/>
                <a:latin typeface="Galliard-Roman5"/>
              </a:rPr>
              <a:t>Imprinting explains how founders and ventures develop characteristics based on venture creation that persist despite environmental changes. </a:t>
            </a:r>
          </a:p>
          <a:p>
            <a:pPr marL="285750" indent="-285750" algn="just">
              <a:buFont typeface="Arial" panose="020B0604020202020204" pitchFamily="34" charset="0"/>
              <a:buChar char="•"/>
            </a:pPr>
            <a:r>
              <a:rPr lang="en-US" sz="1800" b="1" i="0" u="sng" dirty="0">
                <a:solidFill>
                  <a:srgbClr val="FF0000"/>
                </a:solidFill>
                <a:effectLst/>
                <a:latin typeface="Galliard-Roman5"/>
              </a:rPr>
              <a:t>Founders can be imprinted by their</a:t>
            </a:r>
            <a:r>
              <a:rPr lang="en-US" sz="1800" b="0" i="0" u="sng" dirty="0">
                <a:solidFill>
                  <a:srgbClr val="000000"/>
                </a:solidFill>
                <a:effectLst/>
                <a:latin typeface="Galliard-Roman5"/>
              </a:rPr>
              <a:t>:</a:t>
            </a:r>
          </a:p>
          <a:p>
            <a:pPr marL="342900" indent="-342900" algn="just">
              <a:buAutoNum type="arabicParenBoth"/>
            </a:pPr>
            <a:r>
              <a:rPr lang="en-US" sz="1800" b="0" i="0" dirty="0">
                <a:solidFill>
                  <a:srgbClr val="FF0000"/>
                </a:solidFill>
                <a:effectLst/>
                <a:latin typeface="Galliard-Roman5"/>
              </a:rPr>
              <a:t>families and friends </a:t>
            </a:r>
            <a:r>
              <a:rPr lang="en-US" sz="1800" b="0" i="0" dirty="0">
                <a:solidFill>
                  <a:srgbClr val="000000"/>
                </a:solidFill>
                <a:effectLst/>
                <a:latin typeface="Galliard-Roman5"/>
              </a:rPr>
              <a:t>to pursue multiple unrelated ventures,</a:t>
            </a:r>
          </a:p>
          <a:p>
            <a:pPr marL="342900" indent="-342900" algn="just">
              <a:buAutoNum type="arabicParenBoth"/>
            </a:pPr>
            <a:r>
              <a:rPr lang="en-US" sz="1800" b="0" i="0" dirty="0">
                <a:solidFill>
                  <a:srgbClr val="FF0000"/>
                </a:solidFill>
                <a:effectLst/>
                <a:latin typeface="Galliard-Roman5"/>
              </a:rPr>
              <a:t>hobbies </a:t>
            </a:r>
            <a:r>
              <a:rPr lang="en-US" sz="1800" b="0" i="0" dirty="0">
                <a:solidFill>
                  <a:srgbClr val="000000"/>
                </a:solidFill>
                <a:effectLst/>
                <a:latin typeface="Galliard-Roman5"/>
              </a:rPr>
              <a:t>to focus on user communities to make product or service improvements </a:t>
            </a:r>
            <a:r>
              <a:rPr lang="en-US" sz="1800" b="0" i="0" u="sng" dirty="0">
                <a:solidFill>
                  <a:srgbClr val="000000"/>
                </a:solidFill>
                <a:effectLst/>
                <a:latin typeface="Galliard-Roman5"/>
              </a:rPr>
              <a:t>without a primary focus on financial rewards</a:t>
            </a:r>
            <a:r>
              <a:rPr lang="en-US" sz="1800" b="0" i="0" dirty="0">
                <a:solidFill>
                  <a:srgbClr val="000000"/>
                </a:solidFill>
                <a:effectLst/>
                <a:latin typeface="Galliard-Roman5"/>
              </a:rPr>
              <a:t>, or </a:t>
            </a:r>
          </a:p>
          <a:p>
            <a:pPr marL="342900" indent="-342900" algn="just">
              <a:buAutoNum type="arabicParenBoth"/>
            </a:pPr>
            <a:r>
              <a:rPr lang="en-US" sz="1800" b="0" i="0" dirty="0">
                <a:solidFill>
                  <a:srgbClr val="FF0000"/>
                </a:solidFill>
                <a:effectLst/>
                <a:latin typeface="Galliard-Roman5"/>
              </a:rPr>
              <a:t>prior work experience </a:t>
            </a:r>
            <a:r>
              <a:rPr lang="en-US" sz="1800" b="0" i="0" dirty="0">
                <a:solidFill>
                  <a:srgbClr val="000000"/>
                </a:solidFill>
                <a:effectLst/>
                <a:latin typeface="Galliard-Roman5"/>
              </a:rPr>
              <a:t>to focus on markets and industries expected to be important. </a:t>
            </a:r>
          </a:p>
          <a:p>
            <a:pPr marL="285750" indent="-285750" algn="just">
              <a:buFont typeface="Arial" panose="020B0604020202020204" pitchFamily="34" charset="0"/>
              <a:buChar char="•"/>
            </a:pPr>
            <a:r>
              <a:rPr lang="en-US" sz="1800" b="0" i="0" dirty="0">
                <a:solidFill>
                  <a:srgbClr val="000000"/>
                </a:solidFill>
                <a:effectLst/>
                <a:latin typeface="Galliard-Roman5"/>
              </a:rPr>
              <a:t>Moreover, the initial mode of organizing can have a persistent impact on a new venture. </a:t>
            </a:r>
            <a:r>
              <a:rPr lang="en-US" sz="1800" b="0" i="0" dirty="0">
                <a:solidFill>
                  <a:srgbClr val="FF0000"/>
                </a:solidFill>
                <a:effectLst/>
                <a:latin typeface="Galliard-Roman5"/>
              </a:rPr>
              <a:t>For example, </a:t>
            </a:r>
            <a:r>
              <a:rPr lang="en-US" sz="1800" b="0" i="0" dirty="0">
                <a:solidFill>
                  <a:srgbClr val="000000"/>
                </a:solidFill>
                <a:effectLst/>
                <a:latin typeface="Galliard-Roman5"/>
              </a:rPr>
              <a:t>founders who initially engage in </a:t>
            </a:r>
            <a:r>
              <a:rPr lang="en-US" sz="1800" b="1" i="1" dirty="0">
                <a:solidFill>
                  <a:srgbClr val="FF0000"/>
                </a:solidFill>
                <a:effectLst/>
                <a:latin typeface="Galliard-Italic5"/>
              </a:rPr>
              <a:t>organizational knowledge brokering</a:t>
            </a:r>
            <a:r>
              <a:rPr lang="en-US" sz="1800" b="0" i="0" dirty="0">
                <a:solidFill>
                  <a:srgbClr val="000000"/>
                </a:solidFill>
                <a:effectLst/>
                <a:latin typeface="Galliard-Roman5"/>
              </a:rPr>
              <a:t>— effectively </a:t>
            </a:r>
            <a:r>
              <a:rPr lang="en-US" sz="1800" b="0" i="0" u="sng" dirty="0">
                <a:solidFill>
                  <a:srgbClr val="000000"/>
                </a:solidFill>
                <a:effectLst/>
                <a:latin typeface="Galliard-Roman5"/>
              </a:rPr>
              <a:t>transferring knowledge from one technical field to innovate in another technical field</a:t>
            </a:r>
            <a:r>
              <a:rPr lang="en-US" sz="1800" b="0" i="0" dirty="0">
                <a:solidFill>
                  <a:srgbClr val="000000"/>
                </a:solidFill>
                <a:effectLst/>
                <a:latin typeface="Galliard-Roman5"/>
              </a:rPr>
              <a:t>—</a:t>
            </a:r>
            <a:r>
              <a:rPr lang="en-US" sz="1800" b="0" i="0" u="sng" dirty="0">
                <a:solidFill>
                  <a:srgbClr val="000000"/>
                </a:solidFill>
                <a:effectLst/>
                <a:latin typeface="Galliard-Roman5"/>
              </a:rPr>
              <a:t>can enhance the benefits of search for new venture performance</a:t>
            </a:r>
            <a:r>
              <a:rPr lang="en-US" sz="1800" b="0" i="0" dirty="0">
                <a:solidFill>
                  <a:srgbClr val="000000"/>
                </a:solidFill>
                <a:effectLst/>
                <a:latin typeface="Galliard-Roman5"/>
              </a:rPr>
              <a:t>.</a:t>
            </a:r>
          </a:p>
          <a:p>
            <a:pPr marL="285750" indent="-285750" algn="just">
              <a:buFont typeface="Arial" panose="020B0604020202020204" pitchFamily="34" charset="0"/>
              <a:buChar char="•"/>
            </a:pPr>
            <a:r>
              <a:rPr lang="en-US" sz="1800" b="0" i="0" dirty="0">
                <a:solidFill>
                  <a:srgbClr val="000000"/>
                </a:solidFill>
                <a:effectLst/>
                <a:latin typeface="Galliard-Roman5"/>
              </a:rPr>
              <a:t>The masculinity or femininity of the industry in which a founder creates a new venture can also imprint on the new venture. </a:t>
            </a:r>
            <a:r>
              <a:rPr lang="en-US" sz="1800" b="0" i="0" dirty="0">
                <a:solidFill>
                  <a:srgbClr val="FF0000"/>
                </a:solidFill>
                <a:effectLst/>
                <a:latin typeface="Galliard-Roman5"/>
              </a:rPr>
              <a:t>For example, </a:t>
            </a:r>
            <a:r>
              <a:rPr lang="en-US" sz="1800" b="1" i="1" u="sng" dirty="0">
                <a:solidFill>
                  <a:srgbClr val="FF0000"/>
                </a:solidFill>
                <a:effectLst/>
                <a:latin typeface="Galliard-Roman5"/>
              </a:rPr>
              <a:t>new ventures based on female-identity claims in a male-dominated industry can face the liability of differentiation. </a:t>
            </a:r>
          </a:p>
          <a:p>
            <a:pPr marL="285750" indent="-285750" algn="just">
              <a:buFont typeface="Arial" panose="020B0604020202020204" pitchFamily="34" charset="0"/>
              <a:buChar char="•"/>
            </a:pPr>
            <a:r>
              <a:rPr lang="en-US" sz="1800" b="0" i="0" dirty="0">
                <a:solidFill>
                  <a:srgbClr val="000000"/>
                </a:solidFill>
                <a:effectLst/>
                <a:latin typeface="Galliard-Roman5"/>
              </a:rPr>
              <a:t>The </a:t>
            </a:r>
            <a:r>
              <a:rPr lang="en-US" sz="1800" b="1" i="1" dirty="0">
                <a:solidFill>
                  <a:srgbClr val="FF0000"/>
                </a:solidFill>
                <a:effectLst/>
                <a:latin typeface="Galliard-Italic5"/>
              </a:rPr>
              <a:t>liability of differentiation </a:t>
            </a:r>
            <a:r>
              <a:rPr lang="en-US" sz="1800" b="0" i="0" dirty="0">
                <a:solidFill>
                  <a:srgbClr val="000000"/>
                </a:solidFill>
                <a:effectLst/>
                <a:latin typeface="Galliard-Roman5"/>
              </a:rPr>
              <a:t>is </a:t>
            </a:r>
            <a:r>
              <a:rPr lang="en-US" sz="1800" b="0" i="0" dirty="0">
                <a:solidFill>
                  <a:srgbClr val="FF0000"/>
                </a:solidFill>
                <a:effectLst/>
                <a:latin typeface="Galliard-Roman5"/>
              </a:rPr>
              <a:t>the disadvantage of a new venture offering a gender identity different from the gender of competitors and the focal industry.</a:t>
            </a:r>
          </a:p>
        </p:txBody>
      </p:sp>
      <p:pic>
        <p:nvPicPr>
          <p:cNvPr id="2" name="Graphic 21">
            <a:extLst>
              <a:ext uri="{FF2B5EF4-FFF2-40B4-BE49-F238E27FC236}">
                <a16:creationId xmlns:a16="http://schemas.microsoft.com/office/drawing/2014/main" id="{F42DC082-7CDA-66DC-624E-26EB2CD945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33483506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27138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0450" y="2166637"/>
            <a:ext cx="9893651" cy="2492990"/>
          </a:xfrm>
          <a:prstGeom prst="rect">
            <a:avLst/>
          </a:prstGeom>
          <a:noFill/>
        </p:spPr>
        <p:txBody>
          <a:bodyPr wrap="square" rtlCol="0">
            <a:spAutoFit/>
          </a:bodyPr>
          <a:lstStyle/>
          <a:p>
            <a:r>
              <a:rPr lang="en-US" sz="2800" b="1" dirty="0">
                <a:solidFill>
                  <a:srgbClr val="2D3956"/>
                </a:solidFill>
                <a:latin typeface="Tajawal ExtraBold" panose="00000800000000000000" pitchFamily="2" charset="-78"/>
                <a:cs typeface="Tajawal ExtraBold" panose="00000800000000000000" pitchFamily="2" charset="-78"/>
              </a:rPr>
              <a:t>Recap</a:t>
            </a:r>
            <a:endParaRPr lang="en-US" sz="2000" b="1" dirty="0">
              <a:solidFill>
                <a:srgbClr val="2D3956"/>
              </a:solidFill>
              <a:latin typeface="Tajawal ExtraBold" panose="00000800000000000000" pitchFamily="2" charset="-78"/>
              <a:cs typeface="Tajawal ExtraBold" panose="00000800000000000000" pitchFamily="2" charset="-78"/>
            </a:endParaRPr>
          </a:p>
          <a:p>
            <a:pPr marL="285750" indent="-285750">
              <a:buFont typeface="Arial" panose="020B0604020202020204" pitchFamily="34" charset="0"/>
              <a:buChar char="•"/>
            </a:pPr>
            <a:endParaRPr lang="en-US" sz="1400" b="1" dirty="0">
              <a:solidFill>
                <a:schemeClr val="accent1">
                  <a:lumMod val="75000"/>
                </a:schemeClr>
              </a:solidFill>
              <a:cs typeface="Tajawal ExtraBold" panose="00000800000000000000" pitchFamily="2" charset="-78"/>
            </a:endParaRP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Model of managing new venture.</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Co-creating stage.</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Organizing stage.</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Performing stage.</a:t>
            </a:r>
          </a:p>
          <a:p>
            <a:pPr marL="285750" indent="-285750">
              <a:buFont typeface="Arial" panose="020B0604020202020204" pitchFamily="34" charset="0"/>
              <a:buChar char="•"/>
            </a:pPr>
            <a:endParaRPr lang="en-US" sz="1800" b="1" dirty="0">
              <a:solidFill>
                <a:schemeClr val="accent1">
                  <a:lumMod val="75000"/>
                </a:schemeClr>
              </a:solidFill>
              <a:cs typeface="Tajawal ExtraBold" panose="00000800000000000000" pitchFamily="2" charset="-78"/>
            </a:endParaRPr>
          </a:p>
        </p:txBody>
      </p:sp>
      <p:pic>
        <p:nvPicPr>
          <p:cNvPr id="2" name="Graphic 21">
            <a:extLst>
              <a:ext uri="{FF2B5EF4-FFF2-40B4-BE49-F238E27FC236}">
                <a16:creationId xmlns:a16="http://schemas.microsoft.com/office/drawing/2014/main" id="{8F5F7D10-7DE3-9DEA-844F-981BD490B6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1076343"/>
          </a:xfrm>
          <a:prstGeom prst="rect">
            <a:avLst/>
          </a:prstGeom>
        </p:spPr>
      </p:pic>
    </p:spTree>
    <p:extLst>
      <p:ext uri="{BB962C8B-B14F-4D97-AF65-F5344CB8AC3E}">
        <p14:creationId xmlns:p14="http://schemas.microsoft.com/office/powerpoint/2010/main" val="29840677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847521" y="1381595"/>
            <a:ext cx="6088048" cy="523220"/>
          </a:xfrm>
          <a:prstGeom prst="rect">
            <a:avLst/>
          </a:prstGeom>
          <a:noFill/>
        </p:spPr>
        <p:txBody>
          <a:bodyPr wrap="square" rtlCol="0">
            <a:spAutoFit/>
          </a:bodyPr>
          <a:lstStyle/>
          <a:p>
            <a:r>
              <a:rPr lang="en-US" sz="2800" b="1" dirty="0">
                <a:solidFill>
                  <a:srgbClr val="00B0F0"/>
                </a:solidFill>
                <a:latin typeface="Tajawal Medium" panose="00000600000000000000" pitchFamily="2" charset="-78"/>
                <a:cs typeface="Tajawal Medium" panose="00000600000000000000" pitchFamily="2" charset="-78"/>
              </a:rPr>
              <a:t>Summary of 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385474" y="2507182"/>
            <a:ext cx="8674088" cy="3970318"/>
          </a:xfrm>
          <a:prstGeom prst="rect">
            <a:avLst/>
          </a:prstGeom>
          <a:noFill/>
        </p:spPr>
        <p:txBody>
          <a:bodyPr wrap="square" rtlCol="0">
            <a:spAutoFit/>
          </a:bodyPr>
          <a:lstStyle/>
          <a:p>
            <a:pPr algn="just"/>
            <a:r>
              <a:rPr lang="en-US" sz="1800" b="0" i="0" dirty="0">
                <a:solidFill>
                  <a:srgbClr val="000000"/>
                </a:solidFill>
                <a:effectLst/>
                <a:latin typeface="Galliard-Roman5"/>
              </a:rPr>
              <a:t>New venture creation—namely, the phenomenon of starting a new organization—is at the core of the field of entrepreneurship and is also informative to the broader field of management. The literature on new venture creation has rapidly evolved in the past two decades. Hence, in this chapter, we described how entrepreneurs move through the stages of co-creating, organizing, and performing startups. </a:t>
            </a:r>
          </a:p>
          <a:p>
            <a:pPr algn="just"/>
            <a:r>
              <a:rPr lang="en-US" sz="1800" b="0" i="0" dirty="0">
                <a:solidFill>
                  <a:srgbClr val="000000"/>
                </a:solidFill>
                <a:effectLst/>
                <a:latin typeface="Galliard-Roman5"/>
              </a:rPr>
              <a:t>The summarizing model in Fig. </a:t>
            </a:r>
            <a:r>
              <a:rPr lang="en-US" sz="1800" b="0" i="0" dirty="0">
                <a:solidFill>
                  <a:srgbClr val="0000FF"/>
                </a:solidFill>
                <a:effectLst/>
                <a:latin typeface="Galliard-Roman5"/>
              </a:rPr>
              <a:t>1 </a:t>
            </a:r>
            <a:r>
              <a:rPr lang="en-US" sz="1800" b="0" i="0" dirty="0">
                <a:solidFill>
                  <a:srgbClr val="000000"/>
                </a:solidFill>
                <a:effectLst/>
                <a:latin typeface="Galliard-Roman5"/>
              </a:rPr>
              <a:t>suggests the following:</a:t>
            </a:r>
          </a:p>
          <a:p>
            <a:pPr algn="just"/>
            <a:endParaRPr lang="en-US" sz="1800" b="0" i="0" dirty="0">
              <a:solidFill>
                <a:srgbClr val="000000"/>
              </a:solidFill>
              <a:effectLst/>
              <a:latin typeface="Galliard-Roman5"/>
            </a:endParaRPr>
          </a:p>
          <a:p>
            <a:pPr algn="just"/>
            <a:r>
              <a:rPr lang="en-US" sz="1800" b="0" i="0" dirty="0">
                <a:solidFill>
                  <a:srgbClr val="000000"/>
                </a:solidFill>
                <a:effectLst/>
                <a:latin typeface="MTSYN4"/>
              </a:rPr>
              <a:t>• </a:t>
            </a:r>
            <a:r>
              <a:rPr lang="en-US" sz="1800" b="1" i="0" dirty="0">
                <a:solidFill>
                  <a:srgbClr val="000000"/>
                </a:solidFill>
                <a:effectLst/>
                <a:latin typeface="Galliard-Roman5"/>
              </a:rPr>
              <a:t>During the co-creating stage</a:t>
            </a:r>
            <a:r>
              <a:rPr lang="en-US" sz="1800" b="0" i="0" dirty="0">
                <a:solidFill>
                  <a:srgbClr val="000000"/>
                </a:solidFill>
                <a:effectLst/>
                <a:latin typeface="Galliard-Roman5"/>
              </a:rPr>
              <a:t>, the cognitions and social relationships of lead founders or founding teams shape how they acquire stakeholders and build communities of inquiry to start exploiting new business opportunities.</a:t>
            </a:r>
            <a:r>
              <a:rPr lang="en-US" dirty="0"/>
              <a:t> </a:t>
            </a:r>
          </a:p>
          <a:p>
            <a:pPr algn="just"/>
            <a:br>
              <a:rPr lang="en-US" dirty="0"/>
            </a:br>
            <a:r>
              <a:rPr lang="en-US" sz="1800" b="0" i="0" dirty="0">
                <a:solidFill>
                  <a:srgbClr val="000000"/>
                </a:solidFill>
                <a:effectLst/>
                <a:latin typeface="MTSYN4"/>
              </a:rPr>
              <a:t>• </a:t>
            </a:r>
            <a:r>
              <a:rPr lang="en-US" sz="1800" b="1" i="0" dirty="0">
                <a:solidFill>
                  <a:srgbClr val="000000"/>
                </a:solidFill>
                <a:effectLst/>
                <a:latin typeface="Galliard-Roman5"/>
              </a:rPr>
              <a:t>During the organizing stage</a:t>
            </a:r>
            <a:r>
              <a:rPr lang="en-US" sz="1800" b="0" i="0" dirty="0">
                <a:solidFill>
                  <a:srgbClr val="000000"/>
                </a:solidFill>
                <a:effectLst/>
                <a:latin typeface="Galliard-Roman5"/>
              </a:rPr>
              <a:t>, lead founders or founding teams develop processes for engaging in activities and improving operational effectiveness. They craft strategies and develop their ventures’ business models.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 name="Graphic 21">
            <a:extLst>
              <a:ext uri="{FF2B5EF4-FFF2-40B4-BE49-F238E27FC236}">
                <a16:creationId xmlns:a16="http://schemas.microsoft.com/office/drawing/2014/main" id="{163EC270-D2B3-F76D-9907-A8C7EEE9F0B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2625707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5936701" cy="954107"/>
          </a:xfrm>
          <a:prstGeom prst="rect">
            <a:avLst/>
          </a:prstGeom>
          <a:noFill/>
        </p:spPr>
        <p:txBody>
          <a:bodyPr wrap="square" rtlCol="0">
            <a:spAutoFit/>
          </a:bodyPr>
          <a:lstStyle/>
          <a:p>
            <a:r>
              <a:rPr lang="en-US" sz="2800" b="1" dirty="0">
                <a:solidFill>
                  <a:srgbClr val="00B0F0"/>
                </a:solidFill>
                <a:latin typeface="Tajawal Medium" panose="00000600000000000000" pitchFamily="2" charset="-78"/>
                <a:cs typeface="Tajawal Medium" panose="00000600000000000000" pitchFamily="2" charset="-78"/>
              </a:rPr>
              <a:t>Summary of Learning Objectives</a:t>
            </a:r>
          </a:p>
          <a:p>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385474" y="2507182"/>
            <a:ext cx="8674088" cy="2308324"/>
          </a:xfrm>
          <a:prstGeom prst="rect">
            <a:avLst/>
          </a:prstGeom>
          <a:noFill/>
        </p:spPr>
        <p:txBody>
          <a:bodyPr wrap="square" rtlCol="0">
            <a:spAutoFit/>
          </a:bodyPr>
          <a:lstStyle/>
          <a:p>
            <a:pPr algn="just"/>
            <a:r>
              <a:rPr lang="en-US" sz="1800" b="0" i="0" dirty="0">
                <a:solidFill>
                  <a:srgbClr val="000000"/>
                </a:solidFill>
                <a:effectLst/>
                <a:latin typeface="MTSYN4"/>
              </a:rPr>
              <a:t>• </a:t>
            </a:r>
            <a:r>
              <a:rPr lang="en-US" sz="1800" b="1" i="0" dirty="0">
                <a:solidFill>
                  <a:srgbClr val="000000"/>
                </a:solidFill>
                <a:effectLst/>
                <a:latin typeface="Galliard-Roman5"/>
              </a:rPr>
              <a:t>During the performing stage</a:t>
            </a:r>
            <a:r>
              <a:rPr lang="en-US" sz="1800" b="0" i="0" dirty="0">
                <a:solidFill>
                  <a:srgbClr val="000000"/>
                </a:solidFill>
                <a:effectLst/>
                <a:latin typeface="Galliard-Roman5"/>
              </a:rPr>
              <a:t>, lead founders or founding teams execute on their ventures’ strategies to scale the ventures, which includes enhancing the ventures’ legitimacy and, potentially, replacing founders.</a:t>
            </a:r>
          </a:p>
          <a:p>
            <a:pPr algn="just"/>
            <a:endParaRPr lang="en-US" sz="1800" b="0" i="0" dirty="0">
              <a:solidFill>
                <a:srgbClr val="000000"/>
              </a:solidFill>
              <a:effectLst/>
              <a:latin typeface="Galliard-Roman5"/>
            </a:endParaRPr>
          </a:p>
          <a:p>
            <a:pPr algn="just"/>
            <a:r>
              <a:rPr lang="en-US" sz="1800" b="0" i="0" dirty="0">
                <a:solidFill>
                  <a:srgbClr val="000000"/>
                </a:solidFill>
                <a:effectLst/>
                <a:latin typeface="MTSYN4"/>
              </a:rPr>
              <a:t>• </a:t>
            </a:r>
            <a:r>
              <a:rPr lang="en-US" sz="1800" b="1" i="0" dirty="0">
                <a:solidFill>
                  <a:srgbClr val="000000"/>
                </a:solidFill>
                <a:effectLst/>
                <a:latin typeface="Galliard-Roman5"/>
              </a:rPr>
              <a:t>Ventures’ external environment </a:t>
            </a:r>
            <a:r>
              <a:rPr lang="en-US" sz="1800" b="0" i="0" dirty="0">
                <a:solidFill>
                  <a:srgbClr val="000000"/>
                </a:solidFill>
                <a:effectLst/>
                <a:latin typeface="Galliard-Roman5"/>
              </a:rPr>
              <a:t>shapes the processes of co-creating, organizing, and performing through imprinting lead founders or founding teams and setting the boundaries, including industry characteristics, access to resources, and institutional frameworks.</a:t>
            </a:r>
            <a:r>
              <a:rPr lang="en-US" dirty="0"/>
              <a:t> </a:t>
            </a: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 name="Graphic 21">
            <a:extLst>
              <a:ext uri="{FF2B5EF4-FFF2-40B4-BE49-F238E27FC236}">
                <a16:creationId xmlns:a16="http://schemas.microsoft.com/office/drawing/2014/main" id="{5E611733-BD11-D293-9293-E736C18F292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261959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6"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energetic-hype-drums-claps-ident-swoop-short-2-00-04">
            <a:hlinkClick r:id="" action="ppaction://media"/>
            <a:extLst>
              <a:ext uri="{FF2B5EF4-FFF2-40B4-BE49-F238E27FC236}">
                <a16:creationId xmlns:a16="http://schemas.microsoft.com/office/drawing/2014/main" id="{EDE28A02-5192-C588-E162-8A9F4333A1A7}"/>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791200" y="3124200"/>
            <a:ext cx="609600" cy="609600"/>
          </a:xfrm>
          <a:prstGeom prst="rect">
            <a:avLst/>
          </a:prstGeom>
        </p:spPr>
      </p:pic>
      <p:pic>
        <p:nvPicPr>
          <p:cNvPr id="5" name="Outro_End">
            <a:hlinkClick r:id="" action="ppaction://media"/>
            <a:extLst>
              <a:ext uri="{FF2B5EF4-FFF2-40B4-BE49-F238E27FC236}">
                <a16:creationId xmlns:a16="http://schemas.microsoft.com/office/drawing/2014/main" id="{33C405F9-2E46-7589-F0E5-1524CA6FF12C}"/>
              </a:ext>
            </a:extLst>
          </p:cNvPr>
          <p:cNvPicPr>
            <a:picLocks noChangeAspect="1"/>
          </p:cNvPicPr>
          <p:nvPr>
            <a:audioFile r:link="rId4"/>
            <p:extLst>
              <p:ext uri="{DAA4B4D4-6D71-4841-9C94-3DE7FCFB9230}">
                <p14:media xmlns:p14="http://schemas.microsoft.com/office/powerpoint/2010/main" r:embed="rId3"/>
              </p:ext>
            </p:extLst>
          </p:nvPr>
        </p:nvPicPr>
        <p:blipFill>
          <a:blip r:embed="rId10"/>
          <a:stretch>
            <a:fillRect/>
          </a:stretch>
        </p:blipFill>
        <p:spPr>
          <a:xfrm>
            <a:off x="5791200" y="3124200"/>
            <a:ext cx="609600" cy="609600"/>
          </a:xfrm>
          <a:prstGeom prst="rect">
            <a:avLst/>
          </a:prstGeom>
        </p:spPr>
      </p:pic>
      <p:sp>
        <p:nvSpPr>
          <p:cNvPr id="4" name="TextBox 3">
            <a:extLst>
              <a:ext uri="{FF2B5EF4-FFF2-40B4-BE49-F238E27FC236}">
                <a16:creationId xmlns:a16="http://schemas.microsoft.com/office/drawing/2014/main" id="{81AC5B99-C67E-A2DD-58C9-08E7631547B2}"/>
              </a:ext>
            </a:extLst>
          </p:cNvPr>
          <p:cNvSpPr txBox="1"/>
          <p:nvPr/>
        </p:nvSpPr>
        <p:spPr>
          <a:xfrm>
            <a:off x="705831" y="805543"/>
            <a:ext cx="4976281" cy="646331"/>
          </a:xfrm>
          <a:prstGeom prst="rect">
            <a:avLst/>
          </a:prstGeom>
          <a:noFill/>
        </p:spPr>
        <p:txBody>
          <a:bodyPr wrap="square" rtlCol="0">
            <a:spAutoFit/>
          </a:bodyPr>
          <a:lstStyle/>
          <a:p>
            <a:r>
              <a:rPr lang="en-US" sz="3600" b="1" dirty="0">
                <a:solidFill>
                  <a:srgbClr val="00AEEF"/>
                </a:solidFill>
                <a:latin typeface="Times New Roman" panose="02020603050405020304" pitchFamily="18" charset="0"/>
                <a:cs typeface="Times New Roman" panose="02020603050405020304" pitchFamily="18" charset="0"/>
              </a:rPr>
              <a:t>See you next lecture 10</a:t>
            </a:r>
          </a:p>
        </p:txBody>
      </p:sp>
    </p:spTree>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8667" fill="hold"/>
                                        <p:tgtEl>
                                          <p:spTgt spid="5"/>
                                        </p:tgtEl>
                                      </p:cBhvr>
                                    </p:cmd>
                                  </p:childTnLst>
                                </p:cTn>
                              </p:par>
                              <p:par>
                                <p:cTn id="7" presetID="3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1000" fill="hold"/>
                                        <p:tgtEl>
                                          <p:spTgt spid="4"/>
                                        </p:tgtEl>
                                        <p:attrNameLst>
                                          <p:attrName>ppt_w</p:attrName>
                                        </p:attrNameLst>
                                      </p:cBhvr>
                                      <p:tavLst>
                                        <p:tav tm="0">
                                          <p:val>
                                            <p:fltVal val="0"/>
                                          </p:val>
                                        </p:tav>
                                        <p:tav tm="100000">
                                          <p:val>
                                            <p:strVal val="#ppt_w"/>
                                          </p:val>
                                        </p:tav>
                                      </p:tavLst>
                                    </p:anim>
                                    <p:anim calcmode="lin" valueType="num">
                                      <p:cBhvr>
                                        <p:cTn id="10" dur="1000" fill="hold"/>
                                        <p:tgtEl>
                                          <p:spTgt spid="4"/>
                                        </p:tgtEl>
                                        <p:attrNameLst>
                                          <p:attrName>ppt_h</p:attrName>
                                        </p:attrNameLst>
                                      </p:cBhvr>
                                      <p:tavLst>
                                        <p:tav tm="0">
                                          <p:val>
                                            <p:fltVal val="0"/>
                                          </p:val>
                                        </p:tav>
                                        <p:tav tm="100000">
                                          <p:val>
                                            <p:strVal val="#ppt_h"/>
                                          </p:val>
                                        </p:tav>
                                      </p:tavLst>
                                    </p:anim>
                                    <p:anim calcmode="lin" valueType="num">
                                      <p:cBhvr>
                                        <p:cTn id="11" dur="1000" fill="hold"/>
                                        <p:tgtEl>
                                          <p:spTgt spid="4"/>
                                        </p:tgtEl>
                                        <p:attrNameLst>
                                          <p:attrName>style.rotation</p:attrName>
                                        </p:attrNameLst>
                                      </p:cBhvr>
                                      <p:tavLst>
                                        <p:tav tm="0">
                                          <p:val>
                                            <p:fltVal val="90"/>
                                          </p:val>
                                        </p:tav>
                                        <p:tav tm="100000">
                                          <p:val>
                                            <p:fltVal val="0"/>
                                          </p:val>
                                        </p:tav>
                                      </p:tavLst>
                                    </p:anim>
                                    <p:animEffect transition="in" filter="fade">
                                      <p:cBhvr>
                                        <p:cTn id="12" dur="1000"/>
                                        <p:tgtEl>
                                          <p:spTgt spid="4"/>
                                        </p:tgtEl>
                                      </p:cBhvr>
                                    </p:animEffect>
                                  </p:childTnLst>
                                </p:cTn>
                              </p:par>
                              <p:par>
                                <p:cTn id="13" presetID="45"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2000"/>
                                        <p:tgtEl>
                                          <p:spTgt spid="10"/>
                                        </p:tgtEl>
                                      </p:cBhvr>
                                    </p:animEffect>
                                    <p:anim calcmode="lin" valueType="num">
                                      <p:cBhvr>
                                        <p:cTn id="16" dur="2000" fill="hold"/>
                                        <p:tgtEl>
                                          <p:spTgt spid="10"/>
                                        </p:tgtEl>
                                        <p:attrNameLst>
                                          <p:attrName>ppt_w</p:attrName>
                                        </p:attrNameLst>
                                      </p:cBhvr>
                                      <p:tavLst>
                                        <p:tav tm="0" fmla="#ppt_w*sin(2.5*pi*$)">
                                          <p:val>
                                            <p:fltVal val="0"/>
                                          </p:val>
                                        </p:tav>
                                        <p:tav tm="100000">
                                          <p:val>
                                            <p:fltVal val="1"/>
                                          </p:val>
                                        </p:tav>
                                      </p:tavLst>
                                    </p:anim>
                                    <p:anim calcmode="lin" valueType="num">
                                      <p:cBhvr>
                                        <p:cTn id="17"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8" fill="hold" display="0">
                  <p:stCondLst>
                    <p:cond delay="indefinite"/>
                  </p:stCondLst>
                  <p:endCondLst>
                    <p:cond evt="onStopAudio" delay="0">
                      <p:tgtEl>
                        <p:sldTgt/>
                      </p:tgtEl>
                    </p:cond>
                  </p:endCondLst>
                </p:cTn>
                <p:tgtEl>
                  <p:spTgt spid="3"/>
                </p:tgtEl>
              </p:cMediaNode>
            </p:audio>
            <p:audio>
              <p:cMediaNode vol="80000">
                <p:cTn id="19" fill="hold" display="0">
                  <p:stCondLst>
                    <p:cond delay="indefinite"/>
                  </p:stCondLst>
                  <p:endCondLst>
                    <p:cond evt="onStopAudio" delay="0">
                      <p:tgtEl>
                        <p:sldTgt/>
                      </p:tgtEl>
                    </p:cond>
                  </p:endCondLst>
                </p:cTn>
                <p:tgtEl>
                  <p:spTgt spid="5"/>
                </p:tgtEl>
              </p:cMediaNode>
            </p:audio>
          </p:childTnLst>
        </p:cTn>
      </p:par>
    </p:tnLst>
    <p:bldLst>
      <p:bldP spid="10" grpId="0"/>
      <p:bldP spid="4"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1" ma:contentTypeDescription="Create a new document." ma:contentTypeScope="" ma:versionID="6f52ad2a505f8400814fb0d9a5132d3f">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333f22de3f627f3ecc762a69a412d1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FEE5FA2-B109-47DD-9FA4-CAE979AAE444}"/>
</file>

<file path=customXml/itemProps2.xml><?xml version="1.0" encoding="utf-8"?>
<ds:datastoreItem xmlns:ds="http://schemas.openxmlformats.org/officeDocument/2006/customXml" ds:itemID="{01903E72-C94B-4A01-A3D9-24A78C18EE2F}"/>
</file>

<file path=customXml/itemProps3.xml><?xml version="1.0" encoding="utf-8"?>
<ds:datastoreItem xmlns:ds="http://schemas.openxmlformats.org/officeDocument/2006/customXml" ds:itemID="{EC3E6E3A-278C-4332-84B5-1E2F94EF4F06}"/>
</file>

<file path=docProps/app.xml><?xml version="1.0" encoding="utf-8"?>
<Properties xmlns="http://schemas.openxmlformats.org/officeDocument/2006/extended-properties" xmlns:vt="http://schemas.openxmlformats.org/officeDocument/2006/docPropsVTypes">
  <TotalTime>4368</TotalTime>
  <Words>12114</Words>
  <Application>Microsoft Office PowerPoint</Application>
  <PresentationFormat>Widescreen</PresentationFormat>
  <Paragraphs>879</Paragraphs>
  <Slides>40</Slides>
  <Notes>39</Notes>
  <HiddenSlides>0</HiddenSlides>
  <MMClips>4</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40</vt:i4>
      </vt:variant>
    </vt:vector>
  </HeadingPairs>
  <TitlesOfParts>
    <vt:vector size="56" baseType="lpstr">
      <vt:lpstr>Alexandria</vt:lpstr>
      <vt:lpstr>Arial</vt:lpstr>
      <vt:lpstr>Calibri</vt:lpstr>
      <vt:lpstr>Calibri Light</vt:lpstr>
      <vt:lpstr>Galliard-BoldItalic4</vt:lpstr>
      <vt:lpstr>Galliard-Italic5</vt:lpstr>
      <vt:lpstr>Galliard-Roman5</vt:lpstr>
      <vt:lpstr>GalliardRomSCapSCC5</vt:lpstr>
      <vt:lpstr>MTSYN4</vt:lpstr>
      <vt:lpstr>Roboto Light</vt:lpstr>
      <vt:lpstr>Segoe UI Web (Arabic)</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Soliman</cp:lastModifiedBy>
  <cp:revision>520</cp:revision>
  <dcterms:created xsi:type="dcterms:W3CDTF">2023-04-29T09:08:23Z</dcterms:created>
  <dcterms:modified xsi:type="dcterms:W3CDTF">2025-08-02T11:39:01Z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2023-05-29T22:01:25Z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5f768725-e9ce-4ba3-b39f-f5ea8b6b2ec9</vt:lpwstr>
  </property>
  <property fmtid="{D5CDD505-2E9C-101B-9397-08002B2CF9AE}" pid="7" name="MSIP_Label_defa4170-0d19-0005-0004-bc88714345d2_ActionId">
    <vt:lpwstr>ad2b3aa6-abde-43f3-a556-284a4beeff89</vt:lpwstr>
  </property>
  <property fmtid="{D5CDD505-2E9C-101B-9397-08002B2CF9AE}" pid="8" name="MSIP_Label_defa4170-0d19-0005-0004-bc88714345d2_ContentBits">
    <vt:lpwstr>0</vt:lpwstr>
  </property>
  <property fmtid="{D5CDD505-2E9C-101B-9397-08002B2CF9AE}" pid="9" name="ContentTypeId">
    <vt:lpwstr>0x0101006A254F5D6A14094B8840E79896A2F150</vt:lpwstr>
  </property>
</Properties>
</file>