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532" r:id="rId5"/>
    <p:sldId id="533" r:id="rId6"/>
    <p:sldId id="480" r:id="rId7"/>
    <p:sldId id="313" r:id="rId8"/>
    <p:sldId id="546" r:id="rId9"/>
    <p:sldId id="554" r:id="rId10"/>
    <p:sldId id="555" r:id="rId11"/>
    <p:sldId id="556" r:id="rId12"/>
    <p:sldId id="557" r:id="rId13"/>
    <p:sldId id="549" r:id="rId14"/>
    <p:sldId id="548" r:id="rId15"/>
    <p:sldId id="553" r:id="rId16"/>
    <p:sldId id="550" r:id="rId17"/>
    <p:sldId id="552" r:id="rId18"/>
    <p:sldId id="547" r:id="rId19"/>
    <p:sldId id="496" r:id="rId20"/>
    <p:sldId id="551" r:id="rId21"/>
    <p:sldId id="497" r:id="rId22"/>
    <p:sldId id="498" r:id="rId23"/>
    <p:sldId id="499" r:id="rId24"/>
    <p:sldId id="534" r:id="rId25"/>
    <p:sldId id="539" r:id="rId26"/>
    <p:sldId id="502" r:id="rId27"/>
    <p:sldId id="536" r:id="rId28"/>
    <p:sldId id="537" r:id="rId29"/>
    <p:sldId id="541" r:id="rId30"/>
    <p:sldId id="535" r:id="rId31"/>
    <p:sldId id="503" r:id="rId32"/>
    <p:sldId id="520" r:id="rId33"/>
    <p:sldId id="505" r:id="rId34"/>
    <p:sldId id="521" r:id="rId35"/>
    <p:sldId id="506" r:id="rId36"/>
    <p:sldId id="522" r:id="rId37"/>
    <p:sldId id="510" r:id="rId38"/>
    <p:sldId id="543" r:id="rId39"/>
    <p:sldId id="513" r:id="rId40"/>
    <p:sldId id="514" r:id="rId41"/>
    <p:sldId id="516" r:id="rId42"/>
    <p:sldId id="544" r:id="rId43"/>
    <p:sldId id="517" r:id="rId44"/>
    <p:sldId id="523" r:id="rId45"/>
    <p:sldId id="524" r:id="rId46"/>
    <p:sldId id="525" r:id="rId47"/>
    <p:sldId id="526" r:id="rId48"/>
    <p:sldId id="52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54"/>
            <p14:sldId id="555"/>
            <p14:sldId id="556"/>
            <p14:sldId id="557"/>
            <p14:sldId id="549"/>
            <p14:sldId id="548"/>
            <p14:sldId id="553"/>
            <p14:sldId id="550"/>
            <p14:sldId id="552"/>
            <p14:sldId id="547"/>
            <p14:sldId id="496"/>
            <p14:sldId id="551"/>
            <p14:sldId id="497"/>
            <p14:sldId id="498"/>
            <p14:sldId id="499"/>
            <p14:sldId id="534"/>
            <p14:sldId id="539"/>
            <p14:sldId id="502"/>
            <p14:sldId id="536"/>
            <p14:sldId id="537"/>
            <p14:sldId id="541"/>
            <p14:sldId id="535"/>
            <p14:sldId id="503"/>
            <p14:sldId id="520"/>
            <p14:sldId id="505"/>
            <p14:sldId id="521"/>
            <p14:sldId id="506"/>
            <p14:sldId id="522"/>
            <p14:sldId id="510"/>
            <p14:sldId id="543"/>
            <p14:sldId id="513"/>
            <p14:sldId id="514"/>
            <p14:sldId id="516"/>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1" autoAdjust="0"/>
    <p:restoredTop sz="93702" autoAdjust="0"/>
  </p:normalViewPr>
  <p:slideViewPr>
    <p:cSldViewPr snapToGrid="0">
      <p:cViewPr varScale="1">
        <p:scale>
          <a:sx n="105" d="100"/>
          <a:sy n="105" d="100"/>
        </p:scale>
        <p:origin x="864"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50" Type="http://schemas.openxmlformats.org/officeDocument/2006/relationships/slide" Target="slides/slide46.xml"/><Relationship Id="rId51" Type="http://schemas.openxmlformats.org/officeDocument/2006/relationships/notesMaster" Target="notesMasters/notesMaster1.xml"/><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slide" Target="slides/slide44.xml"/><Relationship Id="rId49" Type="http://schemas.openxmlformats.org/officeDocument/2006/relationships/slide" Target="slides/slide4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svg"/><Relationship Id="rId5" Type="http://schemas.openxmlformats.org/officeDocument/2006/relationships/image" Target="../media/image17.png"/><Relationship Id="rId1" Type="http://schemas.openxmlformats.org/officeDocument/2006/relationships/slideLayout" Target="../slideLayouts/slideLayout15.xml"/><Relationship Id="rId2"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التاسع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41947" y="5104240"/>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charset="0"/>
                <a:cs typeface="Alexandria" charset="0"/>
              </a:rPr>
              <a:t>الاتصالات الاستراتيجي</a:t>
            </a:r>
            <a:r>
              <a:rPr lang="ar-EG" sz="3600" b="1" dirty="0">
                <a:solidFill>
                  <a:srgbClr val="00B0F0"/>
                </a:solidFill>
                <a:latin typeface="Alexandria" charset="0"/>
                <a:cs typeface="Alexandria" charset="0"/>
              </a:rPr>
              <a:t>ة</a:t>
            </a:r>
            <a:endParaRPr lang="ar-JO" sz="36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a:t>
            </a:r>
            <a:r>
              <a:rPr lang="ar-EG" sz="2000" b="1" dirty="0">
                <a:solidFill>
                  <a:schemeClr val="tx1"/>
                </a:solidFill>
                <a:latin typeface="Alexandria"/>
                <a:cs typeface="Alexandria" charset="0"/>
              </a:rPr>
              <a:t>ة</a:t>
            </a:r>
            <a:endParaRPr lang="ar-JO"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xmlns=""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التاسع</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9</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العلاقات العامه و</a:t>
            </a:r>
            <a:r>
              <a:rPr lang="ar-QA" sz="2400" dirty="0"/>
              <a:t>الأزمات</a:t>
            </a:r>
            <a:r>
              <a:rPr lang="ar-JO" sz="2400" dirty="0"/>
              <a:t>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71573"/>
            <a:ext cx="8551467" cy="3831818"/>
          </a:xfrm>
          <a:prstGeom prst="rect">
            <a:avLst/>
          </a:prstGeom>
          <a:noFill/>
        </p:spPr>
        <p:txBody>
          <a:bodyPr wrap="square" rtlCol="0">
            <a:spAutoFit/>
          </a:bodyPr>
          <a:lstStyle/>
          <a:p>
            <a:pPr algn="just" rtl="1">
              <a:lnSpc>
                <a:spcPct val="150000"/>
              </a:lnSpc>
            </a:pPr>
            <a:r>
              <a:rPr lang="ar-QA" dirty="0"/>
              <a:t>تكتسب العلاقات العامة للحكومات ومؤسسات المجتمع المدني أهمية خاصة عندما تتعرض لأزمات تهدد قدرتها على التنافس والاستمرار في أداء وظائفها، كما تقع تحت طائلة الانتقادات من قبل الفئات الاجتماعية والقوى السياسية المختلفة ووسائل الإعلام ووسائل الإعلام، لأن مصالح هذه القطاعات والقوى تعتمد على نجاح الحكومات ومؤسسات المجتمع المدني أو الفشل في أداء الوظائف المتوقع</a:t>
            </a:r>
            <a:r>
              <a:rPr lang="ar-JO" dirty="0"/>
              <a:t>ه</a:t>
            </a:r>
          </a:p>
          <a:p>
            <a:pPr algn="just" rtl="1">
              <a:lnSpc>
                <a:spcPct val="150000"/>
              </a:lnSpc>
            </a:pPr>
            <a:endParaRPr lang="ar-JO" dirty="0"/>
          </a:p>
          <a:p>
            <a:pPr algn="just" rtl="1">
              <a:lnSpc>
                <a:spcPct val="150000"/>
              </a:lnSpc>
            </a:pPr>
            <a:r>
              <a:rPr lang="ar-QA" dirty="0"/>
              <a:t>تعتبر العلاقات العامة أحد أهم الأدوات التي تستخدمها المؤسسات والشركات لإدارة علاقاتها مع عملائها وشركاءها، وتعمل على تطوير استراتيجية متخصصة لبناء صورة إيجابية لشركة أو منشأة وتعزيز سمعتها وتحسين تواصلها مع العملاء والمستثمرين والموظفين وتوسيع نطاق علاقتها الخارجية.</a:t>
            </a:r>
          </a:p>
          <a:p>
            <a:pPr algn="just" rtl="1">
              <a:lnSpc>
                <a:spcPct val="150000"/>
              </a:lnSpc>
            </a:pPr>
            <a:endParaRPr lang="ar-QA"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444260"/>
            <a:ext cx="2724275" cy="369332"/>
          </a:xfrm>
          <a:prstGeom prst="rect">
            <a:avLst/>
          </a:prstGeom>
          <a:noFill/>
        </p:spPr>
        <p:txBody>
          <a:bodyPr wrap="square" rtlCol="0">
            <a:spAutoFit/>
          </a:bodyPr>
          <a:lstStyle/>
          <a:p>
            <a:pPr algn="ctr"/>
            <a:r>
              <a:rPr lang="en-US"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العامه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2480140"/>
            <a:ext cx="10527643" cy="2677656"/>
          </a:xfrm>
          <a:prstGeom prst="rect">
            <a:avLst/>
          </a:prstGeom>
          <a:noFill/>
        </p:spPr>
        <p:txBody>
          <a:bodyPr wrap="square" rtlCol="0">
            <a:spAutoFit/>
          </a:bodyPr>
          <a:lstStyle/>
          <a:p>
            <a:pPr algn="just" rtl="1" fontAlgn="base">
              <a:lnSpc>
                <a:spcPct val="150000"/>
              </a:lnSpc>
            </a:pPr>
            <a:r>
              <a:rPr lang="ar-SA" sz="1600" dirty="0"/>
              <a:t>تعتبر العلاقات العامة أحد أهم الأدوات التي تستخدمها المؤسسات والشركات لإدارة علاقاتها مع عملائها وشركاءها، وتعمل على تطوير استراتيجية متخصصة لبناء صورة إيجابية لشركة أو منشأة وتعزيز سمعتها وتحسين تواصلها مع العملاء والمستثمرين والموظفين وتوسيع نطاق علاقتها الخارجية</a:t>
            </a:r>
            <a:r>
              <a:rPr lang="ar-SA" sz="1600" dirty="0" smtClean="0"/>
              <a:t>.</a:t>
            </a:r>
          </a:p>
          <a:p>
            <a:pPr algn="just" rtl="1" fontAlgn="base">
              <a:lnSpc>
                <a:spcPct val="150000"/>
              </a:lnSpc>
            </a:pPr>
            <a:endParaRPr lang="ar-SA" sz="1600" dirty="0"/>
          </a:p>
          <a:p>
            <a:pPr algn="just" rtl="1" fontAlgn="base">
              <a:lnSpc>
                <a:spcPct val="150000"/>
              </a:lnSpc>
            </a:pPr>
            <a:r>
              <a:rPr lang="ar-SA" sz="1600" dirty="0"/>
              <a:t> تعتمد العلاقات العامة على العديد من الأنشطة والإجراءات التي تهدف إلى تحقيق هذه الأهداف ، ومن بين هذه الأنشطة التي تقوم بها هي ادارة الأزمات و هي من اهم الاجراءات التي تعمل على تحسين السمعة و توصيل الرسائل المراد توصيلها للجمهور و وتعزيز المصداقية, و من هذا المنطلق  يعد دور مستشاري  الاعلام والعلاقات العامة أساسيا بل و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العامه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3785652"/>
          </a:xfrm>
          <a:prstGeom prst="rect">
            <a:avLst/>
          </a:prstGeom>
          <a:noFill/>
        </p:spPr>
        <p:txBody>
          <a:bodyPr wrap="square" rtlCol="0">
            <a:spAutoFit/>
          </a:bodyPr>
          <a:lstStyle/>
          <a:p>
            <a:pPr algn="just" rtl="1">
              <a:lnSpc>
                <a:spcPct val="150000"/>
              </a:lnSpc>
            </a:pPr>
            <a:r>
              <a:rPr lang="ar-QA" sz="1600" dirty="0"/>
              <a:t>يعد التخطيط مرحلة ما قبل الأزمة عملية وقائية يمكن أن تجنب المنظمة؛ نشوب الأزمات المفاجئة أو على الأقل الحد من تداعيات </a:t>
            </a:r>
            <a:r>
              <a:rPr lang="ar-QA" sz="1600" dirty="0" smtClean="0"/>
              <a:t>الأزمة </a:t>
            </a:r>
            <a:r>
              <a:rPr lang="ar-QA" sz="1600" dirty="0"/>
              <a:t>وبالتالي تحافظ على سمعة المنظمة من التهديد أو التشويه. </a:t>
            </a:r>
            <a:endParaRPr lang="en-US" sz="1600" dirty="0"/>
          </a:p>
          <a:p>
            <a:pPr algn="just" rtl="1">
              <a:lnSpc>
                <a:spcPct val="150000"/>
              </a:lnSpc>
            </a:pPr>
            <a:endParaRPr lang="en-US" sz="1600" dirty="0"/>
          </a:p>
          <a:p>
            <a:pPr algn="just" rtl="1">
              <a:lnSpc>
                <a:spcPct val="150000"/>
              </a:lnSpc>
            </a:pPr>
            <a:r>
              <a:rPr lang="ar-QA" sz="1600" dirty="0"/>
              <a:t>ولاشك أن عدم التخطيط العلمي للاتصال لمنع الأزمة ينعكس بالسلب على ردود أفعال الجماهير والرأي العام عند وقوع الأزمات. وثمة حالات ووقائع عديدة تكشف عن ضعف أو غياب اتصالات الأزمات قد أدى إلى زيادة حالات الاضطراب أو الخسائر المادية والبشرية بين أطراف الصلة بالأزمة </a:t>
            </a:r>
            <a:endParaRPr lang="en-US" sz="1600" dirty="0"/>
          </a:p>
          <a:p>
            <a:pPr algn="just" rtl="1">
              <a:lnSpc>
                <a:spcPct val="150000"/>
              </a:lnSpc>
            </a:pPr>
            <a:endParaRPr lang="en-US" sz="1600" dirty="0"/>
          </a:p>
          <a:p>
            <a:pPr algn="just" rtl="1">
              <a:lnSpc>
                <a:spcPct val="150000"/>
              </a:lnSpc>
            </a:pPr>
            <a:r>
              <a:rPr lang="ar-QA" sz="1600" dirty="0"/>
              <a:t> تعتمد العلاقات العامة على العديد من الأنشطة والإجراءات التي تهدف إلى تحقيق هذه الأهداف ، ومن بين هذه الأنشطة التي تقوم بها هي ادارة الأزمات و هي من اهم الاجراءات التي تعمل على تحسين السمعة و توصيل الرسائل المراد توصيلها للجمهور و وتعزيز المصداقية, و من هذا المنطلق  يعد دور مستشاري  الاعلام والعلاقات العامة أساسيا بل و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endParaRPr lang="en-US" sz="1600" b="1" dirty="0">
              <a:latin typeface="Alexandria"/>
              <a:cs typeface="Alexandria" charset="0"/>
            </a:endParaRPr>
          </a:p>
        </p:txBody>
      </p:sp>
    </p:spTree>
    <p:extLst>
      <p:ext uri="{BB962C8B-B14F-4D97-AF65-F5344CB8AC3E}">
        <p14:creationId xmlns:p14="http://schemas.microsoft.com/office/powerpoint/2010/main" val="1558848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154984"/>
          </a:xfrm>
          <a:prstGeom prst="rect">
            <a:avLst/>
          </a:prstGeom>
          <a:noFill/>
        </p:spPr>
        <p:txBody>
          <a:bodyPr wrap="square" rtlCol="0">
            <a:spAutoFit/>
          </a:bodyPr>
          <a:lstStyle/>
          <a:p>
            <a:pPr algn="r" rtl="1" fontAlgn="auto">
              <a:lnSpc>
                <a:spcPct val="150000"/>
              </a:lnSpc>
            </a:pPr>
            <a:r>
              <a:rPr lang="ar-SA" sz="1600" b="1" dirty="0"/>
              <a:t>تعريف الأزمة </a:t>
            </a:r>
            <a:r>
              <a:rPr lang="ar-SA" sz="1600" b="1" dirty="0" smtClean="0"/>
              <a:t>:</a:t>
            </a:r>
            <a:r>
              <a:rPr lang="ar-SA" sz="1600" dirty="0"/>
              <a:t> </a:t>
            </a:r>
            <a:r>
              <a:rPr lang="ar-SA" sz="1600" dirty="0" smtClean="0"/>
              <a:t>تهديداً </a:t>
            </a:r>
            <a:r>
              <a:rPr lang="ar-SA" sz="1600" dirty="0"/>
              <a:t>خطرًا متوقعًا أو غير متوقع لأهداف وقيم ومعتقدات وممتلكات الأفراد والمنظمات والدول والتي تحد من عملية اتخاذ القرار</a:t>
            </a:r>
            <a:r>
              <a:rPr lang="ar-SA" sz="1600" dirty="0" smtClean="0"/>
              <a:t>.</a:t>
            </a:r>
          </a:p>
          <a:p>
            <a:pPr algn="r" rtl="1" fontAlgn="auto">
              <a:lnSpc>
                <a:spcPct val="150000"/>
              </a:lnSpc>
            </a:pPr>
            <a:endParaRPr lang="ar-SA" sz="1600" dirty="0"/>
          </a:p>
          <a:p>
            <a:pPr algn="just" rtl="1" fontAlgn="auto">
              <a:lnSpc>
                <a:spcPct val="150000"/>
              </a:lnSpc>
            </a:pPr>
            <a:r>
              <a:rPr lang="ar-SA" sz="1600" dirty="0"/>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 ومن هذه المفاهيم</a:t>
            </a:r>
            <a:r>
              <a:rPr lang="ar-SA" sz="1600" dirty="0" smtClean="0"/>
              <a:t>:</a:t>
            </a:r>
          </a:p>
          <a:p>
            <a:pPr algn="just" rtl="1" fontAlgn="auto">
              <a:lnSpc>
                <a:spcPct val="150000"/>
              </a:lnSpc>
            </a:pPr>
            <a:endParaRPr lang="ar-SA" sz="1600" dirty="0"/>
          </a:p>
          <a:p>
            <a:pPr algn="just" rtl="1" fontAlgn="auto">
              <a:lnSpc>
                <a:spcPct val="150000"/>
              </a:lnSpc>
            </a:pPr>
            <a:r>
              <a:rPr lang="ar-SA" sz="1600" dirty="0"/>
              <a:t>المشكلة والكارثة وغيرها من المصطلحات المتوفرة، فقد يؤدي الخلط بين الأزمة إلي سوء الفهم ومن ثم سوء التخطيط لمواجهة تلك الأزمات لعدم إعطائها العناية اللازمة لمواجهتها فالأزمة تمثل النتيجة لحصول خلل مفاجئ يؤثر تأثيراً مباشرا على العناصر الرئيسية للنظام المقصود، بل تشكل تهديداً صريحاً ومعلناً لحالة النظام الذي يحكمه كما أن هناك خلطاً كبيراُُ بين الكارثة والأزمة نظراً للالتصاق والارتباط الشديدين بين الكلمتين فالمشكلة التي تبقى دون حسم لفترة طويلة تتحول إلي كارثة من الكوارث غالباً ما تكون المسببة للأزمات .</a:t>
            </a:r>
          </a:p>
          <a:p>
            <a:pPr algn="r" rtl="1">
              <a:lnSpc>
                <a:spcPct val="150000"/>
              </a:lnSpc>
            </a:pPr>
            <a:r>
              <a:rPr lang="ar-SA" sz="1600" dirty="0"/>
              <a:t/>
            </a:r>
            <a:br>
              <a:rPr lang="ar-SA" sz="1600" dirty="0"/>
            </a:br>
            <a:endParaRPr lang="en-US" sz="1600" b="1" dirty="0">
              <a:latin typeface="Alexandria"/>
              <a:cs typeface="Alexandria" charset="0"/>
            </a:endParaRPr>
          </a:p>
        </p:txBody>
      </p:sp>
    </p:spTree>
    <p:extLst>
      <p:ext uri="{BB962C8B-B14F-4D97-AF65-F5344CB8AC3E}">
        <p14:creationId xmlns:p14="http://schemas.microsoft.com/office/powerpoint/2010/main" val="1057291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524315"/>
          </a:xfrm>
          <a:prstGeom prst="rect">
            <a:avLst/>
          </a:prstGeom>
          <a:noFill/>
        </p:spPr>
        <p:txBody>
          <a:bodyPr wrap="square" rtlCol="0">
            <a:spAutoFit/>
          </a:bodyPr>
          <a:lstStyle/>
          <a:p>
            <a:pPr algn="r" rtl="1" fontAlgn="auto">
              <a:lnSpc>
                <a:spcPct val="150000"/>
              </a:lnSpc>
            </a:pPr>
            <a:r>
              <a:rPr lang="ar-SA" sz="1600" dirty="0"/>
              <a:t>فالكارثة هي الحالة التي حدثت فعلاً وأثرت في الموارد البشرية والمادية أو كلاهما وأسبابها دائما مباشرة ويكون حصرها خلال فترة زمنية محددة، ذلك الخلط القائم بين مفهوم الأزمة ومفاهيم بعض المصطلحات الأخرى المتشابهة من شأنه أن يلحق بالمؤسسة ضرراُ شديداً دلالة إلى عدم فهم طبيعة الأزمة مما ينتج عن ذلك إدارة فاشلة أو عدم إدارة لها من الأصل ويتبع ذلك زيادة في قدر المخاطر والخسائر التي قد تنجم عنها والمتتبع لأوضاع المؤسسات الكبرى في العالم يلمس تزايداً في أعداد الشركات والمؤسسات الضخمة التي اختفت جزئياً أو كلياً بسبب إدارتها السيئة للأزمات التي عصفت </a:t>
            </a:r>
            <a:r>
              <a:rPr lang="ar-SA" sz="1600" dirty="0" smtClean="0"/>
              <a:t>بها</a:t>
            </a:r>
          </a:p>
          <a:p>
            <a:pPr algn="r" rtl="1" fontAlgn="auto">
              <a:lnSpc>
                <a:spcPct val="150000"/>
              </a:lnSpc>
            </a:pPr>
            <a:endParaRPr lang="ar-SA" sz="1600" b="1" dirty="0">
              <a:latin typeface="Alexandria"/>
              <a:cs typeface="Alexandria" charset="0"/>
            </a:endParaRPr>
          </a:p>
          <a:p>
            <a:pPr algn="r" rtl="1" fontAlgn="auto">
              <a:lnSpc>
                <a:spcPct val="150000"/>
              </a:lnSpc>
            </a:pPr>
            <a:r>
              <a:rPr lang="ar-SA" sz="1600" dirty="0"/>
              <a:t>وهنا يجب التمييز بين مفهومين هما إدارة الأزمات والإدارة بالأزمات</a:t>
            </a:r>
            <a:r>
              <a:rPr lang="ar-SA" sz="1600" dirty="0" smtClean="0"/>
              <a:t>،</a:t>
            </a:r>
          </a:p>
          <a:p>
            <a:pPr algn="r" rtl="1" fontAlgn="auto">
              <a:lnSpc>
                <a:spcPct val="150000"/>
              </a:lnSpc>
            </a:pPr>
            <a:endParaRPr lang="ar-SA" sz="1600" dirty="0"/>
          </a:p>
          <a:p>
            <a:pPr marL="742950" lvl="1" indent="-285750" algn="r" rtl="1">
              <a:lnSpc>
                <a:spcPct val="150000"/>
              </a:lnSpc>
              <a:buFont typeface="Arial" charset="0"/>
              <a:buChar char="•"/>
            </a:pPr>
            <a:r>
              <a:rPr lang="ar-SA" sz="1600" b="1" u="sng" dirty="0" smtClean="0"/>
              <a:t> </a:t>
            </a:r>
            <a:r>
              <a:rPr lang="ar-SA" sz="1600" b="1" u="sng" dirty="0"/>
              <a:t>فإدارة الأزمات </a:t>
            </a:r>
            <a:r>
              <a:rPr lang="ar-SA" sz="1600" dirty="0"/>
              <a:t>تعني كيفية التغلب على الأزمات بالأدوات العلمية والإدارية المختلفة وتجنب سلبياتها والاستفادة من </a:t>
            </a:r>
            <a:r>
              <a:rPr lang="ar-SA" sz="1600" dirty="0" err="1"/>
              <a:t>إيجابياتها</a:t>
            </a:r>
            <a:r>
              <a:rPr lang="ar-SA" sz="1600" dirty="0" smtClean="0"/>
              <a:t>.</a:t>
            </a:r>
          </a:p>
          <a:p>
            <a:pPr marL="742950" lvl="1" indent="-285750" algn="r" rtl="1">
              <a:lnSpc>
                <a:spcPct val="150000"/>
              </a:lnSpc>
              <a:buFont typeface="Arial" charset="0"/>
              <a:buChar char="•"/>
            </a:pPr>
            <a:endParaRPr lang="ar-SA" sz="1600" dirty="0"/>
          </a:p>
          <a:p>
            <a:pPr marL="742950" lvl="1" indent="-285750" algn="r" rtl="1">
              <a:lnSpc>
                <a:spcPct val="150000"/>
              </a:lnSpc>
              <a:buFont typeface="Arial" charset="0"/>
              <a:buChar char="•"/>
            </a:pPr>
            <a:r>
              <a:rPr lang="ar-SA" sz="1600" b="1" u="sng" dirty="0" smtClean="0"/>
              <a:t>الإدارة </a:t>
            </a:r>
            <a:r>
              <a:rPr lang="ar-SA" sz="1600" b="1" u="sng" dirty="0"/>
              <a:t>بالأزمات </a:t>
            </a:r>
            <a:r>
              <a:rPr lang="ar-SA" sz="1600" dirty="0"/>
              <a:t>فهي تعني انتقال الأزمات وإيجادها كوسيلة للتغطية والتمويه على المشاكل القائمة بالفعل، وتقوم على افتعال أزمة وهمية يتم من خلالها توجيه قوى الفعل السلوكي والاقتصادي إلى تكريس الأزمات أو الأزمة إلى سلوك معين.</a:t>
            </a:r>
          </a:p>
          <a:p>
            <a:pPr algn="r" rtl="1" fontAlgn="auto">
              <a:lnSpc>
                <a:spcPct val="150000"/>
              </a:lnSpc>
            </a:pPr>
            <a:endParaRPr lang="en-US" sz="1600" b="1" dirty="0">
              <a:latin typeface="Alexandria"/>
              <a:cs typeface="Alexandria" charset="0"/>
            </a:endParaRPr>
          </a:p>
        </p:txBody>
      </p:sp>
    </p:spTree>
    <p:extLst>
      <p:ext uri="{BB962C8B-B14F-4D97-AF65-F5344CB8AC3E}">
        <p14:creationId xmlns:p14="http://schemas.microsoft.com/office/powerpoint/2010/main" val="57498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fontAlgn="auto"/>
            <a:r>
              <a:rPr lang="ar-SA" sz="2400" b="1" dirty="0"/>
              <a:t>عوامل نشوب الأزمة</a:t>
            </a:r>
            <a:endParaRPr lang="ar-S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2295474"/>
            <a:ext cx="10527643" cy="3046988"/>
          </a:xfrm>
          <a:prstGeom prst="rect">
            <a:avLst/>
          </a:prstGeom>
          <a:noFill/>
        </p:spPr>
        <p:txBody>
          <a:bodyPr wrap="square" rtlCol="0">
            <a:spAutoFit/>
          </a:bodyPr>
          <a:lstStyle/>
          <a:p>
            <a:pPr algn="r" fontAlgn="auto">
              <a:lnSpc>
                <a:spcPct val="150000"/>
              </a:lnSpc>
            </a:pPr>
            <a:r>
              <a:rPr lang="ar-SA" sz="1600" dirty="0" smtClean="0"/>
              <a:t>من </a:t>
            </a:r>
            <a:r>
              <a:rPr lang="ar-SA" sz="1600" dirty="0"/>
              <a:t>أسباب نشوء الأزمات الكثيرة نذكر منها: الفقر، التخلف، الجهل، العوز، الفتنة، الأمراض والتعليم المحدود، كما أنها تنشب من اجل الموارد كالمياه والغذاء الخ، وهناك أسباب متعددة تقف وراء نشوب الأزمات ويمكن إجمالها في:</a:t>
            </a:r>
          </a:p>
          <a:p>
            <a:pPr lvl="1" algn="r" rtl="1">
              <a:lnSpc>
                <a:spcPct val="150000"/>
              </a:lnSpc>
            </a:pPr>
            <a:r>
              <a:rPr lang="ar-SA" sz="1600" dirty="0"/>
              <a:t>1- وجود بؤرة خلاف لم تحسم رغم مرور الوقت.</a:t>
            </a:r>
          </a:p>
          <a:p>
            <a:pPr lvl="1" algn="r" rtl="1">
              <a:lnSpc>
                <a:spcPct val="150000"/>
              </a:lnSpc>
            </a:pPr>
            <a:r>
              <a:rPr lang="ar-SA" sz="1600" dirty="0"/>
              <a:t>2- وجود حالة من تعارض المصالح والأهداف بين الدول.</a:t>
            </a:r>
          </a:p>
          <a:p>
            <a:pPr lvl="1" algn="r" rtl="1">
              <a:lnSpc>
                <a:spcPct val="150000"/>
              </a:lnSpc>
            </a:pPr>
            <a:r>
              <a:rPr lang="ar-SA" sz="1600" dirty="0"/>
              <a:t>3- تنامي الإشاعات بين الدول.</a:t>
            </a:r>
          </a:p>
          <a:p>
            <a:pPr lvl="1" algn="r" rtl="1">
              <a:lnSpc>
                <a:spcPct val="150000"/>
              </a:lnSpc>
            </a:pPr>
            <a:r>
              <a:rPr lang="en-US" sz="1600" dirty="0"/>
              <a:t>4</a:t>
            </a:r>
            <a:r>
              <a:rPr lang="ar-SA" sz="1600" dirty="0" smtClean="0"/>
              <a:t>- </a:t>
            </a:r>
            <a:r>
              <a:rPr lang="ar-SA" sz="1600" dirty="0"/>
              <a:t>الأخطاء البشرية الناجمة على سوء الفهم وسوء التقدير أو سوء الإدارة إلى جانب اليأس.</a:t>
            </a:r>
          </a:p>
          <a:p>
            <a:pPr lvl="1" algn="r" rtl="1">
              <a:lnSpc>
                <a:spcPct val="150000"/>
              </a:lnSpc>
            </a:pPr>
            <a:r>
              <a:rPr lang="en-US" sz="1600" dirty="0" smtClean="0"/>
              <a:t>5</a:t>
            </a:r>
            <a:r>
              <a:rPr lang="ar-SA" sz="1600" dirty="0" smtClean="0"/>
              <a:t>- </a:t>
            </a:r>
            <a:r>
              <a:rPr lang="ar-SA" sz="1600" dirty="0"/>
              <a:t>الميل إلى استعراض القوة من قبل دولة اتجاه دولة أخرى قصد ابتزازها وإحراجها.</a:t>
            </a:r>
          </a:p>
          <a:p>
            <a:pPr lvl="1" algn="r" rtl="1">
              <a:lnSpc>
                <a:spcPct val="150000"/>
              </a:lnSpc>
            </a:pPr>
            <a:r>
              <a:rPr lang="en-US" sz="1600" dirty="0" smtClean="0"/>
              <a:t>6</a:t>
            </a:r>
            <a:r>
              <a:rPr lang="ar-SA" sz="1600" dirty="0" smtClean="0"/>
              <a:t>- </a:t>
            </a:r>
            <a:r>
              <a:rPr lang="ar-SA" sz="1600" dirty="0"/>
              <a:t>خرق الدول لاتفاقيات القائمة بينها</a:t>
            </a:r>
          </a:p>
        </p:txBody>
      </p:sp>
    </p:spTree>
    <p:extLst>
      <p:ext uri="{BB962C8B-B14F-4D97-AF65-F5344CB8AC3E}">
        <p14:creationId xmlns:p14="http://schemas.microsoft.com/office/powerpoint/2010/main" val="200903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682628" y="1937057"/>
            <a:ext cx="9802869" cy="304698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التحليل والتقييم: </a:t>
            </a:r>
            <a:r>
              <a:rPr lang="ar-QA" sz="1600" dirty="0"/>
              <a:t>يتطلب ذلك تحليل الوضع وتقييم الأزمة المحتملة وتحديد العوامل التي قد تؤثر في سمعة </a:t>
            </a:r>
            <a:r>
              <a:rPr lang="ar-QA" sz="1600" dirty="0" smtClean="0"/>
              <a:t>المؤسسة </a:t>
            </a:r>
            <a:r>
              <a:rPr lang="ar-QA" sz="1600" dirty="0"/>
              <a:t>يتضمن ذلك تحليل المخاطر وتحديد النقاط الضعيفة والقوية في الهيكل التنظيمي للمؤسسة.</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وضع استراتيجية الأزمة: </a:t>
            </a:r>
            <a:r>
              <a:rPr lang="ar-QA" sz="1600" dirty="0"/>
              <a:t>بناءً على التحليل والتقييم، يتم وضع استراتيجية للتعامل مع </a:t>
            </a:r>
            <a:r>
              <a:rPr lang="ar-QA" sz="1600" dirty="0" smtClean="0"/>
              <a:t>الأزمة </a:t>
            </a:r>
            <a:r>
              <a:rPr lang="ar-QA" sz="1600" dirty="0"/>
              <a:t>يتضمن ذلك تحديد الرسائل الرئيسية ووسائل الاتصال المناسبة للتواصل مع الجمهور المستهدف.</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الاتصال والإعلام: </a:t>
            </a:r>
            <a:r>
              <a:rPr lang="ar-QA" sz="1600" dirty="0"/>
              <a:t>يتم تطبيق استراتيجية الاتصال لنشر المعلومات الصحيحة وإدارة التواصل مع وسائل الإعلام والجمهور المستهدف. يتضمن ذلك إعداد البيانات الصحفية والتحدث مع وسائل الإعلام والتفاعل مع الجمهور عبر وسائل الاتصال المختلفة</a:t>
            </a:r>
          </a:p>
        </p:txBody>
      </p:sp>
    </p:spTree>
    <p:extLst>
      <p:ext uri="{BB962C8B-B14F-4D97-AF65-F5344CB8AC3E}">
        <p14:creationId xmlns:p14="http://schemas.microsoft.com/office/powerpoint/2010/main" val="1030302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902543" y="1859921"/>
            <a:ext cx="9802869" cy="2169825"/>
          </a:xfrm>
          <a:prstGeom prst="rect">
            <a:avLst/>
          </a:prstGeom>
          <a:noFill/>
        </p:spPr>
        <p:txBody>
          <a:bodyPr wrap="square" rtlCol="0">
            <a:spAutoFit/>
          </a:bodyPr>
          <a:lstStyle/>
          <a:p>
            <a:pPr algn="just" rtl="1">
              <a:lnSpc>
                <a:spcPct val="150000"/>
              </a:lnSpc>
            </a:pPr>
            <a:r>
              <a:rPr lang="ar-QA" b="1" dirty="0"/>
              <a:t>الاستجابة السريعة: </a:t>
            </a:r>
            <a:r>
              <a:rPr lang="ar-QA" dirty="0"/>
              <a:t>يجب ان يتم اعداد خطط استجابة سريعة لمواجهة الأزمات المحتملة و يجب ايضا ضمان توفير الموارد اللازمة و الاستفادة منها لتوجيهها في الاماكن المناسية والوقت المناسب.</a:t>
            </a:r>
            <a:endParaRPr lang="ar-JO" dirty="0"/>
          </a:p>
          <a:p>
            <a:pPr algn="just" rtl="1">
              <a:lnSpc>
                <a:spcPct val="150000"/>
              </a:lnSpc>
            </a:pPr>
            <a:endParaRPr lang="ar-QA" dirty="0"/>
          </a:p>
          <a:p>
            <a:pPr algn="just" rtl="1">
              <a:lnSpc>
                <a:spcPct val="150000"/>
              </a:lnSpc>
            </a:pPr>
            <a:r>
              <a:rPr lang="ar-QA" b="1" dirty="0"/>
              <a:t>التقييم والتعلم: </a:t>
            </a:r>
            <a:r>
              <a:rPr lang="ar-QA" dirty="0"/>
              <a:t>بعد انتهاء الأزمة، يتعين تقييم العملية بشكل عام وتحليل الأداء وتحديد النقاط القوية </a:t>
            </a:r>
            <a:r>
              <a:rPr lang="ar-QA" dirty="0" smtClean="0"/>
              <a:t>والضعيفة </a:t>
            </a:r>
            <a:r>
              <a:rPr lang="ar-QA" dirty="0"/>
              <a:t>يتم استخدام التعلم من الأزمة لتحسين استعداد المؤسسة للتعامل مع الأزمات المستقبلية</a:t>
            </a: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1857" y="4438552"/>
            <a:ext cx="2543175" cy="1800225"/>
          </a:xfrm>
          <a:prstGeom prst="rect">
            <a:avLst/>
          </a:prstGeom>
        </p:spPr>
      </p:pic>
    </p:spTree>
    <p:extLst>
      <p:ext uri="{BB962C8B-B14F-4D97-AF65-F5344CB8AC3E}">
        <p14:creationId xmlns:p14="http://schemas.microsoft.com/office/powerpoint/2010/main" val="3628695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2128655"/>
            <a:ext cx="6527769" cy="3240147"/>
          </a:xfrm>
          <a:prstGeom prst="rect">
            <a:avLst/>
          </a:prstGeom>
        </p:spPr>
      </p:pic>
    </p:spTree>
    <p:extLst>
      <p:ext uri="{BB962C8B-B14F-4D97-AF65-F5344CB8AC3E}">
        <p14:creationId xmlns:p14="http://schemas.microsoft.com/office/powerpoint/2010/main" val="1595324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00110"/>
          </a:xfrm>
          <a:prstGeom prst="rect">
            <a:avLst/>
          </a:prstGeom>
          <a:noFill/>
        </p:spPr>
        <p:txBody>
          <a:bodyPr wrap="square" rtlCol="0">
            <a:spAutoFit/>
          </a:bodyPr>
          <a:lstStyle/>
          <a:p>
            <a:pPr algn="ctr"/>
            <a:r>
              <a:rPr lang="ar-QA" sz="2000" b="1" dirty="0"/>
              <a:t>خطوات إدارة الأزمات في العلاقات العامة</a:t>
            </a:r>
            <a:endParaRPr lang="en-US" sz="20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34293" y="1666564"/>
            <a:ext cx="10285983" cy="3831818"/>
          </a:xfrm>
          <a:prstGeom prst="rect">
            <a:avLst/>
          </a:prstGeom>
          <a:noFill/>
        </p:spPr>
        <p:txBody>
          <a:bodyPr wrap="square" rtlCol="0">
            <a:spAutoFit/>
          </a:bodyPr>
          <a:lstStyle/>
          <a:p>
            <a:pPr algn="just" rtl="1">
              <a:lnSpc>
                <a:spcPct val="150000"/>
              </a:lnSpc>
            </a:pPr>
            <a:endParaRPr lang="ar-QA" dirty="0"/>
          </a:p>
          <a:p>
            <a:pPr algn="just" rtl="1">
              <a:lnSpc>
                <a:spcPct val="150000"/>
              </a:lnSpc>
            </a:pPr>
            <a:r>
              <a:rPr lang="ar-QA" dirty="0"/>
              <a:t>إ</a:t>
            </a:r>
            <a:r>
              <a:rPr lang="ar-QA" b="1" dirty="0"/>
              <a:t>جراء تقييم المخاطر</a:t>
            </a:r>
            <a:r>
              <a:rPr lang="ar-QA" dirty="0"/>
              <a:t>: يجب البدء بتقييم المخاطر المحتملة، وتحليل الظروف والأوضاع التي قد تؤدي إلى وقوع الأزمات، وتحديد العوامل المحتملة التي يجب التركيز عليها لتفادي الأزمات المحتملة.</a:t>
            </a:r>
            <a:endParaRPr lang="ar-JO" dirty="0"/>
          </a:p>
          <a:p>
            <a:pPr algn="just" rtl="1">
              <a:lnSpc>
                <a:spcPct val="150000"/>
              </a:lnSpc>
            </a:pPr>
            <a:endParaRPr lang="ar-QA" dirty="0"/>
          </a:p>
          <a:p>
            <a:pPr algn="just" rtl="1">
              <a:lnSpc>
                <a:spcPct val="150000"/>
              </a:lnSpc>
            </a:pPr>
            <a:r>
              <a:rPr lang="ar-JO" b="1" dirty="0"/>
              <a:t>ا</a:t>
            </a:r>
            <a:r>
              <a:rPr lang="ar-QA" b="1" dirty="0"/>
              <a:t>طلاق حملة توعية: </a:t>
            </a:r>
            <a:r>
              <a:rPr lang="ar-QA" dirty="0"/>
              <a:t>يجب إطلاق حملة توعية للمجتمع بأهمية السلامة والاستعداد للأزمات وكيفية التعامل معها، وتشجيع المشاركة المجتمعية في التخطيط والاستعداد للأزمات.</a:t>
            </a:r>
            <a:endParaRPr lang="ar-JO" dirty="0"/>
          </a:p>
          <a:p>
            <a:pPr algn="just" rtl="1">
              <a:lnSpc>
                <a:spcPct val="150000"/>
              </a:lnSpc>
            </a:pPr>
            <a:endParaRPr lang="ar-QA" dirty="0"/>
          </a:p>
          <a:p>
            <a:pPr algn="just" rtl="1">
              <a:lnSpc>
                <a:spcPct val="150000"/>
              </a:lnSpc>
            </a:pPr>
            <a:r>
              <a:rPr lang="ar-QA" b="1" dirty="0"/>
              <a:t>استخدام التكنولوجيا والابتكارات: </a:t>
            </a:r>
            <a:r>
              <a:rPr lang="ar-QA" dirty="0"/>
              <a:t>يجب البحث عن التكنولوجيا والابتكارات المتاحة والتي يمكن استخدامها لتحسين القدرة على التنبؤ بالأزمات، وتحسين الاستجابة والإدارة الفعالة للأزمات في حال وقوعها.</a:t>
            </a:r>
            <a:endParaRPr lang="en-US" dirty="0"/>
          </a:p>
        </p:txBody>
      </p:sp>
    </p:spTree>
    <p:extLst>
      <p:ext uri="{BB962C8B-B14F-4D97-AF65-F5344CB8AC3E}">
        <p14:creationId xmlns:p14="http://schemas.microsoft.com/office/powerpoint/2010/main" val="2195777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00110"/>
          </a:xfrm>
          <a:prstGeom prst="rect">
            <a:avLst/>
          </a:prstGeom>
          <a:noFill/>
        </p:spPr>
        <p:txBody>
          <a:bodyPr wrap="square" rtlCol="0">
            <a:spAutoFit/>
          </a:bodyPr>
          <a:lstStyle/>
          <a:p>
            <a:pPr algn="ctr"/>
            <a:r>
              <a:rPr lang="ar-QA" sz="2000" b="1" dirty="0"/>
              <a:t>خطوات إدارة الأزمات في العلاقات العامة</a:t>
            </a:r>
            <a:endParaRPr lang="en-US" sz="20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1417" y="2286947"/>
            <a:ext cx="7219855" cy="3296524"/>
          </a:xfrm>
          <a:prstGeom prst="rect">
            <a:avLst/>
          </a:prstGeom>
        </p:spPr>
      </p:pic>
    </p:spTree>
    <p:extLst>
      <p:ext uri="{BB962C8B-B14F-4D97-AF65-F5344CB8AC3E}">
        <p14:creationId xmlns:p14="http://schemas.microsoft.com/office/powerpoint/2010/main" val="272633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QA" sz="2400" b="1" dirty="0"/>
              <a:t>استراتيجيات التعامل مع الأزمات </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92767" y="1784814"/>
            <a:ext cx="10163395" cy="3416320"/>
          </a:xfrm>
          <a:prstGeom prst="rect">
            <a:avLst/>
          </a:prstGeom>
          <a:noFill/>
        </p:spPr>
        <p:txBody>
          <a:bodyPr wrap="square" rtlCol="0">
            <a:spAutoFit/>
          </a:bodyPr>
          <a:lstStyle/>
          <a:p>
            <a:pPr algn="just" rtl="1">
              <a:lnSpc>
                <a:spcPct val="150000"/>
              </a:lnSpc>
            </a:pPr>
            <a:r>
              <a:rPr lang="ar-QA" dirty="0"/>
              <a:t>في حالة وقوع الأزمة، يقوم مستشارو الاعلام والعلاقات العامة بتلقين المؤسسات والشركات كيفية التعامل مع الوضع الحالي والتأكد من أن الرسائل التي يتم الإعلان عنها تمثل المؤسسة بأفضل صورة ممكنة.</a:t>
            </a:r>
          </a:p>
          <a:p>
            <a:pPr algn="just" rtl="1">
              <a:lnSpc>
                <a:spcPct val="150000"/>
              </a:lnSpc>
            </a:pPr>
            <a:endParaRPr lang="ar-QA" dirty="0"/>
          </a:p>
          <a:p>
            <a:pPr algn="just" rtl="1">
              <a:lnSpc>
                <a:spcPct val="150000"/>
              </a:lnSpc>
            </a:pPr>
            <a:r>
              <a:rPr lang="ar-QA" dirty="0"/>
              <a:t>يعتبر دور متخصصي العلاقات العامة في إدارة الأزمات حاسما لأنهم يساعدون على تقليل حجم الأضرار التي يمكن أن تتسبب بها الأزمة على سمعة وصورة المؤسسة أو </a:t>
            </a:r>
            <a:r>
              <a:rPr lang="ar-QA" dirty="0" smtClean="0"/>
              <a:t>الشركة </a:t>
            </a:r>
            <a:r>
              <a:rPr lang="ar-QA" dirty="0"/>
              <a:t>حيث يتولون المهام الكاملة لإدارة الأزمة بشكل سريع وفعال ووضع خطط الإجراءات اللازمة لتحديد الوضع واتخاذ القرارات الصحيحة حيث لا مجال للخطأ في التعامل مع تلك الأزمات والجدير بالذكر أن تجهيز هذه الخطة سيتطلب من المتخصص التفكير في عدة سيناريوهات للأزمة والتخطيط مقدما لاحتمالية حدوث أي منها ,وبذلك يستطيعون تقييم المخاطر في الخطة المقترحة لتنفيذ الخطة النهائية المتفق عليها.</a:t>
            </a:r>
            <a:endParaRPr lang="en-US" dirty="0"/>
          </a:p>
        </p:txBody>
      </p:sp>
    </p:spTree>
    <p:extLst>
      <p:ext uri="{BB962C8B-B14F-4D97-AF65-F5344CB8AC3E}">
        <p14:creationId xmlns:p14="http://schemas.microsoft.com/office/powerpoint/2010/main" val="336863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315181" cy="461665"/>
          </a:xfrm>
          <a:prstGeom prst="rect">
            <a:avLst/>
          </a:prstGeom>
          <a:noFill/>
        </p:spPr>
        <p:txBody>
          <a:bodyPr wrap="square" rtlCol="0">
            <a:spAutoFit/>
          </a:bodyPr>
          <a:lstStyle/>
          <a:p>
            <a:r>
              <a:rPr lang="ar-QA" sz="2400" dirty="0"/>
              <a:t>أسس تخطيط الاتصال لمرحلة ما قبل الأزمة: </a:t>
            </a:r>
            <a:endParaRPr lang="ar-QA" sz="24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41088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dirty="0">
                <a:solidFill>
                  <a:srgbClr val="181818"/>
                </a:solidFill>
                <a:latin typeface="cairo"/>
              </a:rPr>
              <a:t>إعداد الخطط الإعلامية في ضوء الاستراتيجيات العامة لإدارة الأزمة والتوجهات السياسية.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يتضمن التخطيط المراحل الثلاث ( ما قبل وأثناء، وبعد الأزمة).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تحديد الجماهير المستهدفة لكل مرحلة من مراحل الأزمة وأساليب الإقناع لكل منهم، ضمن الخطاب الإعلامي لإدارة الأزمة</a:t>
            </a:r>
            <a:r>
              <a:rPr lang="ar-QA" dirty="0" smtClean="0">
                <a:solidFill>
                  <a:srgbClr val="181818"/>
                </a:solidFill>
                <a:latin typeface="cairo"/>
              </a:rPr>
              <a:t>.</a:t>
            </a: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أن تتسم الخطة الإعلامية بالدقة ووضوح الوسائل والأهداف.</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الحفاظ في كل المراحل على الصورة الذهنية الايجابية للمنظمة.</a:t>
            </a:r>
            <a:endParaRPr lang="en-US" dirty="0">
              <a:solidFill>
                <a:srgbClr val="181818"/>
              </a:solidFill>
              <a:latin typeface="cairo"/>
            </a:endParaRPr>
          </a:p>
          <a:p>
            <a:pPr marL="342900" indent="-342900" algn="r" rtl="1">
              <a:buFont typeface="+mj-lt"/>
              <a:buAutoNum type="arabicPeriod"/>
            </a:pPr>
            <a:endParaRPr lang="ar-QA" dirty="0">
              <a:solidFill>
                <a:srgbClr val="181818"/>
              </a:solidFill>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768" y="4279027"/>
            <a:ext cx="2857500" cy="1600200"/>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655732" cy="461665"/>
          </a:xfrm>
          <a:prstGeom prst="rect">
            <a:avLst/>
          </a:prstGeom>
          <a:noFill/>
        </p:spPr>
        <p:txBody>
          <a:bodyPr wrap="square" rtlCol="0">
            <a:spAutoFit/>
          </a:bodyPr>
          <a:lstStyle/>
          <a:p>
            <a:r>
              <a:rPr lang="ar-QA" sz="2400" dirty="0"/>
              <a:t>أسس تخطيط الاتصال لمرحلة ما قبل الأزمة: </a:t>
            </a:r>
            <a:endParaRPr lang="ar-QA" sz="24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2949525"/>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التعامل بصدق وموضوعية مع وسائل الإعلام، وعدم المبالغة أو التهوين من شأن الأحداث، واختيار الوقت المناسب لتزويد وسائل الإعلام بالمعلومات الجديدة بشكل لا يؤثر سلبياً على مسار إدارة الأزمة</a:t>
            </a:r>
            <a:endParaRPr lang="ar-JO"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الاستعانة بالخبراء والمتخصصين في تصميم ومتابعة الخطط الإعلامية لمواجهة الأزمات.</a:t>
            </a:r>
          </a:p>
          <a:p>
            <a:pPr marL="342900" indent="-342900" algn="r" rtl="1">
              <a:lnSpc>
                <a:spcPct val="150000"/>
              </a:lnSpc>
              <a:buFont typeface="Arial" panose="020B0604020202020204" pitchFamily="34" charset="0"/>
              <a:buChar char="•"/>
            </a:pPr>
            <a:r>
              <a:rPr lang="ar-QA" dirty="0">
                <a:solidFill>
                  <a:srgbClr val="181818"/>
                </a:solidFill>
                <a:latin typeface="cairo"/>
              </a:rPr>
              <a:t>رصد ردود الفعل المحلية والإقليمية والدولية لتفاعلات الأزمة، وتزويد المركز الإعلامي لإدارة الأزمة بكافة التجهيزات والتقنيات الحديثة للاتصال.</a:t>
            </a:r>
          </a:p>
          <a:p>
            <a:pPr marL="342900" indent="-342900" algn="r" rtl="1">
              <a:lnSpc>
                <a:spcPct val="150000"/>
              </a:lnSpc>
              <a:buFont typeface="Arial" panose="020B0604020202020204" pitchFamily="34" charset="0"/>
              <a:buChar char="•"/>
            </a:pPr>
            <a:r>
              <a:rPr lang="ar-QA" dirty="0">
                <a:solidFill>
                  <a:srgbClr val="181818"/>
                </a:solidFill>
                <a:latin typeface="cairo"/>
              </a:rPr>
              <a:t>اختيار وتدريب المتحدثين الرسميين مع وسائل الإعلام عند وقوع الأزمات. </a:t>
            </a:r>
          </a:p>
        </p:txBody>
      </p:sp>
    </p:spTree>
    <p:extLst>
      <p:ext uri="{BB962C8B-B14F-4D97-AF65-F5344CB8AC3E}">
        <p14:creationId xmlns:p14="http://schemas.microsoft.com/office/powerpoint/2010/main" val="2078322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727265"/>
            <a:ext cx="6499317" cy="461665"/>
          </a:xfrm>
          <a:prstGeom prst="rect">
            <a:avLst/>
          </a:prstGeom>
          <a:noFill/>
        </p:spPr>
        <p:txBody>
          <a:bodyPr wrap="square" rtlCol="0">
            <a:spAutoFit/>
          </a:bodyPr>
          <a:lstStyle/>
          <a:p>
            <a:pPr algn="ctr"/>
            <a:r>
              <a:rPr lang="ar-EG" sz="2400" b="1" dirty="0"/>
              <a:t>أ</a:t>
            </a:r>
            <a:r>
              <a:rPr lang="ar-QA" sz="2400" b="1" dirty="0" err="1"/>
              <a:t>نو</a:t>
            </a:r>
            <a:r>
              <a:rPr lang="ar-EG" sz="2400" b="1" dirty="0"/>
              <a:t>ا</a:t>
            </a:r>
            <a:r>
              <a:rPr lang="ar-QA" sz="2400" b="1" dirty="0"/>
              <a:t>ع الأزمات</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85604"/>
            <a:ext cx="10151448" cy="4108817"/>
          </a:xfrm>
          <a:prstGeom prst="rect">
            <a:avLst/>
          </a:prstGeom>
          <a:noFill/>
        </p:spPr>
        <p:txBody>
          <a:bodyPr wrap="square" rtlCol="0">
            <a:spAutoFit/>
          </a:bodyPr>
          <a:lstStyle/>
          <a:p>
            <a:pPr algn="r" rtl="1">
              <a:lnSpc>
                <a:spcPct val="150000"/>
              </a:lnSpc>
            </a:pPr>
            <a:r>
              <a:rPr lang="ar-QA" sz="2000" dirty="0"/>
              <a:t>لعل واحدة من أفضل الطرق لتجنب حدوث الأزمات تتمثل في </a:t>
            </a:r>
            <a:r>
              <a:rPr lang="ar-QA" sz="2000" b="1" u="sng" dirty="0"/>
              <a:t>عقد لقاء شهري يضم فريق إدارة الأزمات </a:t>
            </a:r>
            <a:r>
              <a:rPr lang="ar-QA" sz="2000" dirty="0"/>
              <a:t>وذلك لمراقبة طبيعة الأزمات التي عرضتها وسائل الإعلام خلال هذه  الفترة واستكشاف مدى إمكانية وقوع أزمات مماثلة على المنظمة ويتوازى مع . مراقبة الأنشطة التي قامت بها المنظمة خلال هذه الفترة وملاحظة ما إذا كان هناك علامات تحذير أو مخاطر محتملة ناتجة عن أحد مكونات هذا النشاط.</a:t>
            </a:r>
            <a:endParaRPr lang="en-US" sz="2000" dirty="0"/>
          </a:p>
          <a:p>
            <a:pPr algn="r" rtl="1">
              <a:lnSpc>
                <a:spcPct val="150000"/>
              </a:lnSpc>
            </a:pPr>
            <a:endParaRPr lang="en-US" sz="2000" dirty="0"/>
          </a:p>
          <a:p>
            <a:pPr algn="r" rtl="1">
              <a:lnSpc>
                <a:spcPct val="150000"/>
              </a:lnSpc>
            </a:pPr>
            <a:r>
              <a:rPr lang="ar-QA" sz="2000" dirty="0"/>
              <a:t>لاحظ أن معظم الأزمات تقع نتيجة تجاهل بعض الإشارات التحذيرية مما يتطلب تعيين مدير محترف أو خبير متخصص في التعامل مع المخاطر </a:t>
            </a:r>
            <a:r>
              <a:rPr lang="en-US" sz="2000" dirty="0"/>
              <a:t> Professional risk manager‏</a:t>
            </a:r>
            <a:endParaRPr lang="ar-QA" sz="2000" dirty="0"/>
          </a:p>
          <a:p>
            <a:pPr>
              <a:lnSpc>
                <a:spcPct val="150000"/>
              </a:lnSpc>
            </a:pPr>
            <a:r>
              <a:rPr lang="ar-QA" dirty="0"/>
              <a:t/>
            </a:r>
            <a:br>
              <a:rPr lang="ar-QA" dirty="0"/>
            </a:br>
            <a:endParaRPr lang="ar-JO" sz="1600" b="1"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7305" y="756220"/>
            <a:ext cx="4517510" cy="461665"/>
          </a:xfrm>
          <a:prstGeom prst="rect">
            <a:avLst/>
          </a:prstGeom>
          <a:noFill/>
        </p:spPr>
        <p:txBody>
          <a:bodyPr wrap="square" rtlCol="0">
            <a:spAutoFit/>
          </a:bodyPr>
          <a:lstStyle/>
          <a:p>
            <a:pPr algn="ctr"/>
            <a:r>
              <a:rPr lang="ar-JO" sz="2400" b="1" dirty="0"/>
              <a:t>الازمات</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82979" y="1682779"/>
            <a:ext cx="10372200" cy="3816429"/>
          </a:xfrm>
          <a:prstGeom prst="rect">
            <a:avLst/>
          </a:prstGeom>
          <a:noFill/>
        </p:spPr>
        <p:txBody>
          <a:bodyPr wrap="square" rtlCol="0">
            <a:spAutoFit/>
          </a:bodyPr>
          <a:lstStyle/>
          <a:p>
            <a:pPr algn="r" rtl="1"/>
            <a:r>
              <a:rPr lang="ar-QA" dirty="0"/>
              <a:t>وهناك أسباب عديدة تؤدي إلى وقوع الأزمات. ومنها: </a:t>
            </a:r>
            <a:endParaRPr lang="ar-JO" dirty="0"/>
          </a:p>
          <a:p>
            <a:pPr algn="r" rtl="1"/>
            <a:endParaRPr lang="ar-JO" sz="1600" dirty="0"/>
          </a:p>
          <a:p>
            <a:pPr algn="r" rtl="1"/>
            <a:r>
              <a:rPr lang="ar-QA" sz="1600" dirty="0"/>
              <a:t>1- </a:t>
            </a:r>
            <a:r>
              <a:rPr lang="ar-JO" sz="1600" dirty="0"/>
              <a:t> </a:t>
            </a:r>
            <a:r>
              <a:rPr lang="ar-QA" sz="1600" dirty="0"/>
              <a:t>انخفاض معنويات العاملين </a:t>
            </a:r>
            <a:r>
              <a:rPr lang="en-US" sz="1600" dirty="0"/>
              <a:t>Low morale .</a:t>
            </a:r>
            <a:endParaRPr lang="ar-JO" sz="1600" dirty="0"/>
          </a:p>
          <a:p>
            <a:pPr algn="r" rtl="1"/>
            <a:r>
              <a:rPr lang="ar-JO" sz="1600" dirty="0"/>
              <a:t>2</a:t>
            </a:r>
            <a:r>
              <a:rPr lang="en-US" sz="1600" dirty="0"/>
              <a:t> </a:t>
            </a:r>
            <a:r>
              <a:rPr lang="ar-JO" sz="1600" dirty="0"/>
              <a:t>- </a:t>
            </a:r>
            <a:r>
              <a:rPr lang="ar-QA" sz="1600" dirty="0"/>
              <a:t>شكاوي العملاء </a:t>
            </a:r>
            <a:r>
              <a:rPr lang="en-US" sz="1600" dirty="0"/>
              <a:t>Customer complaints</a:t>
            </a:r>
            <a:endParaRPr lang="ar-JO" sz="1600" dirty="0"/>
          </a:p>
          <a:p>
            <a:pPr algn="r" rtl="1"/>
            <a:r>
              <a:rPr lang="ar-JO" sz="1600" dirty="0"/>
              <a:t>3-</a:t>
            </a:r>
            <a:r>
              <a:rPr lang="en-US" sz="1600" dirty="0"/>
              <a:t> </a:t>
            </a:r>
            <a:r>
              <a:rPr lang="ar-QA" sz="1600" dirty="0"/>
              <a:t>ضعف الحراسة والإجراءات الأمنية </a:t>
            </a:r>
            <a:r>
              <a:rPr lang="en-US" sz="1600" dirty="0"/>
              <a:t>Poor Housekeeping .-</a:t>
            </a:r>
            <a:endParaRPr lang="ar-JO" sz="1600" dirty="0"/>
          </a:p>
          <a:p>
            <a:pPr algn="r" rtl="1"/>
            <a:r>
              <a:rPr lang="ar-JO" sz="1600" dirty="0"/>
              <a:t>4-</a:t>
            </a:r>
            <a:r>
              <a:rPr lang="en-US" sz="1600" dirty="0"/>
              <a:t>  </a:t>
            </a:r>
            <a:r>
              <a:rPr lang="ar-QA" sz="1600" dirty="0"/>
              <a:t>ضعف كفاءات العاملين </a:t>
            </a:r>
            <a:r>
              <a:rPr lang="en-US" sz="1600" dirty="0"/>
              <a:t>Staff quality .</a:t>
            </a:r>
          </a:p>
          <a:p>
            <a:pPr algn="r" rtl="1"/>
            <a:r>
              <a:rPr lang="ar-JO" sz="1600" dirty="0"/>
              <a:t>5-</a:t>
            </a:r>
            <a:r>
              <a:rPr lang="en-US" sz="1600" dirty="0"/>
              <a:t> </a:t>
            </a:r>
            <a:r>
              <a:rPr lang="ar-QA" sz="1600" dirty="0"/>
              <a:t>الارتفاع المبالغ فيه في تكلفة النشاط </a:t>
            </a:r>
            <a:r>
              <a:rPr lang="en-US" sz="1600" dirty="0"/>
              <a:t>Panic cost-cutting .- </a:t>
            </a:r>
            <a:endParaRPr lang="ar-JO" sz="1600" dirty="0"/>
          </a:p>
          <a:p>
            <a:pPr algn="r" rtl="1"/>
            <a:r>
              <a:rPr lang="ar-JO" sz="1600" dirty="0"/>
              <a:t>6-</a:t>
            </a:r>
            <a:r>
              <a:rPr lang="en-US" sz="1600" dirty="0"/>
              <a:t> </a:t>
            </a:r>
            <a:r>
              <a:rPr lang="ar-QA" sz="1600" dirty="0"/>
              <a:t>تضخم الإنتاج </a:t>
            </a:r>
            <a:r>
              <a:rPr lang="en-US" sz="1600" dirty="0"/>
              <a:t>Rushed output .</a:t>
            </a:r>
          </a:p>
          <a:p>
            <a:pPr algn="r" rtl="1"/>
            <a:r>
              <a:rPr lang="ar-JO" sz="1600" dirty="0"/>
              <a:t>7-</a:t>
            </a:r>
            <a:r>
              <a:rPr lang="en-US" sz="1600" dirty="0"/>
              <a:t> </a:t>
            </a:r>
            <a:r>
              <a:rPr lang="ar-QA" sz="1600" dirty="0"/>
              <a:t>الإشاعات </a:t>
            </a:r>
            <a:r>
              <a:rPr lang="en-US" sz="1600" dirty="0" err="1"/>
              <a:t>Rumour</a:t>
            </a:r>
            <a:r>
              <a:rPr lang="en-US" sz="1600" dirty="0"/>
              <a:t> .</a:t>
            </a:r>
          </a:p>
          <a:p>
            <a:pPr algn="r" rtl="1"/>
            <a:r>
              <a:rPr lang="ar-JO" sz="1600" dirty="0"/>
              <a:t>8-</a:t>
            </a:r>
            <a:r>
              <a:rPr lang="en-US" sz="1600" dirty="0"/>
              <a:t> </a:t>
            </a:r>
            <a:r>
              <a:rPr lang="ar-QA" sz="1600" dirty="0"/>
              <a:t>اتجاهات الإدارة </a:t>
            </a:r>
            <a:r>
              <a:rPr lang="en-US" sz="1600" dirty="0"/>
              <a:t>Management attitudes.</a:t>
            </a:r>
          </a:p>
          <a:p>
            <a:pPr algn="r" rtl="1"/>
            <a:r>
              <a:rPr lang="ar-JO" sz="1600" dirty="0"/>
              <a:t>9-</a:t>
            </a:r>
            <a:r>
              <a:rPr lang="en-US" sz="1600" dirty="0"/>
              <a:t> </a:t>
            </a:r>
            <a:r>
              <a:rPr lang="ar-QA" sz="1600" dirty="0"/>
              <a:t>التغيرات السريعة </a:t>
            </a:r>
            <a:r>
              <a:rPr lang="en-US" sz="1600" dirty="0"/>
              <a:t>Rapid change .</a:t>
            </a:r>
          </a:p>
          <a:p>
            <a:pPr algn="r" rtl="1"/>
            <a:r>
              <a:rPr lang="ar-JO" sz="1600" dirty="0"/>
              <a:t>10-</a:t>
            </a:r>
            <a:r>
              <a:rPr lang="en-US" sz="1600" dirty="0"/>
              <a:t> </a:t>
            </a:r>
            <a:r>
              <a:rPr lang="ar-QA" sz="1600" dirty="0"/>
              <a:t>تعقيد هياكل المنظمة </a:t>
            </a:r>
            <a:r>
              <a:rPr lang="en-US" sz="1600" dirty="0"/>
              <a:t>Complex structures.</a:t>
            </a:r>
            <a:endParaRPr lang="ar-JO" sz="1600" dirty="0"/>
          </a:p>
          <a:p>
            <a:pPr algn="r" rtl="1"/>
            <a:endParaRPr lang="ar-JO" sz="1600" dirty="0"/>
          </a:p>
          <a:p>
            <a:pPr algn="r" rtl="1"/>
            <a:r>
              <a:rPr lang="ar-QA" sz="1600" dirty="0"/>
              <a:t>وغالباً ما يستدعى تواجد إحدى العلامات السابقة مؤشراً للتنبؤ بالأزمة عناية فريق إدارة الأزمات لإتاحة البدائل التي يمكن الاختيار من بينها وب</a:t>
            </a:r>
            <a:r>
              <a:rPr lang="ar-JO" sz="1600" dirty="0"/>
              <a:t>ين</a:t>
            </a:r>
            <a:r>
              <a:rPr lang="ar-QA" sz="1600" dirty="0"/>
              <a:t> سيناريوهات متعددة للتعامل مع المشكلة إذا ما وصلت الأمور لدرجة يصعب تداركها. </a:t>
            </a:r>
            <a:endParaRPr lang="en-US" sz="1600" dirty="0"/>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58639"/>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9000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416320"/>
          </a:xfrm>
          <a:prstGeom prst="rect">
            <a:avLst/>
          </a:prstGeom>
          <a:noFill/>
        </p:spPr>
        <p:txBody>
          <a:bodyPr wrap="square" rtlCol="0">
            <a:spAutoFit/>
          </a:bodyPr>
          <a:lstStyle/>
          <a:p>
            <a:pPr algn="just" rtl="1">
              <a:lnSpc>
                <a:spcPct val="150000"/>
              </a:lnSpc>
            </a:pPr>
            <a:r>
              <a:rPr lang="ar-QA" dirty="0"/>
              <a:t>تعتمد صياغة الرسائل الاتصالية على طبيعة الأزمة, والمرحلة الزمنية التي تمر بهاء والجمهور المستهدف ال</a:t>
            </a:r>
            <a:r>
              <a:rPr lang="ar-JO" dirty="0"/>
              <a:t>ت</a:t>
            </a:r>
            <a:r>
              <a:rPr lang="ar-QA" dirty="0"/>
              <a:t>ي </a:t>
            </a:r>
            <a:r>
              <a:rPr lang="ar-JO" dirty="0"/>
              <a:t>ت</a:t>
            </a:r>
            <a:r>
              <a:rPr lang="ar-QA" dirty="0"/>
              <a:t>توجه إليه ومن المهم التفكير في صياغة هذه الرسائل في مرحلة ما قبل الأزمة لسببين:. </a:t>
            </a:r>
            <a:endParaRPr lang="ar-JO" dirty="0"/>
          </a:p>
          <a:p>
            <a:pPr algn="just" rtl="1">
              <a:lnSpc>
                <a:spcPct val="150000"/>
              </a:lnSpc>
            </a:pP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انك سوف تهدر وقتاً ثميناً إذا فكرت في هذه الرسائل عند وقوع الأزمة </a:t>
            </a:r>
            <a:r>
              <a:rPr lang="ar-QA" dirty="0" smtClean="0"/>
              <a:t>فعلياً </a:t>
            </a:r>
            <a:r>
              <a:rPr lang="ar-QA" dirty="0"/>
              <a:t>ومن السهل أن تنسى بعض المعلومات بسبب ظروف الأزمة وضغوطيا العصبية على جميع الأطراف.</a:t>
            </a:r>
            <a:endParaRPr lang="ar-JO" dirty="0"/>
          </a:p>
          <a:p>
            <a:pPr marL="800100" lvl="1" indent="-342900" algn="just" rtl="1">
              <a:lnSpc>
                <a:spcPct val="150000"/>
              </a:lnSpc>
              <a:buFont typeface="Arial" panose="020B0604020202020204" pitchFamily="34" charset="0"/>
              <a:buChar char="•"/>
            </a:pP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إن صياغة الرسائل التي تنطوي على قدر من التعاطف والاهتمامات الإنسانية تحتاج إلى أكبر قدر ممكن من التوازن النفسي لترتيب الأسانيد واكتساب الدعم والتأييد</a:t>
            </a:r>
            <a:endParaRPr lang="en-US"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51043" y="1571068"/>
            <a:ext cx="10372200" cy="4852034"/>
          </a:xfrm>
          <a:prstGeom prst="rect">
            <a:avLst/>
          </a:prstGeom>
          <a:noFill/>
        </p:spPr>
        <p:txBody>
          <a:bodyPr wrap="square" rtlCol="0">
            <a:spAutoFit/>
          </a:bodyPr>
          <a:lstStyle/>
          <a:p>
            <a:pPr algn="r" rtl="1">
              <a:lnSpc>
                <a:spcPct val="150000"/>
              </a:lnSpc>
            </a:pPr>
            <a:r>
              <a:rPr lang="ar-QA" sz="1600" b="1" dirty="0"/>
              <a:t>وبوجه عام يوجد ثلاثة مبادئ أساسية ترنكز عليها رسائل الاتصال عند إدارة الأزمة.</a:t>
            </a:r>
            <a:r>
              <a:rPr lang="ar-JO" sz="1600" b="1" dirty="0"/>
              <a:t> وهي:</a:t>
            </a:r>
          </a:p>
          <a:p>
            <a:pPr algn="r" rtl="1">
              <a:lnSpc>
                <a:spcPct val="150000"/>
              </a:lnSpc>
            </a:pPr>
            <a:endParaRPr lang="ar-JO" sz="1600" dirty="0"/>
          </a:p>
          <a:p>
            <a:pPr algn="r" rtl="1">
              <a:lnSpc>
                <a:spcPct val="150000"/>
              </a:lnSpc>
            </a:pPr>
            <a:r>
              <a:rPr lang="ar-QA" sz="1600" b="1" dirty="0"/>
              <a:t>1</a:t>
            </a:r>
            <a:r>
              <a:rPr lang="ar-JO" sz="1600" b="1" dirty="0"/>
              <a:t>- </a:t>
            </a:r>
            <a:r>
              <a:rPr lang="ar-QA" sz="1600" b="1" dirty="0"/>
              <a:t>إظهار التعاطف الإنساني</a:t>
            </a:r>
            <a:r>
              <a:rPr lang="ar-JO" sz="1600" b="1" dirty="0"/>
              <a:t> </a:t>
            </a:r>
            <a:r>
              <a:rPr lang="en-US" sz="1600" b="1" dirty="0"/>
              <a:t>humane face :</a:t>
            </a:r>
            <a:endParaRPr lang="ar-JO" sz="1600" b="1" dirty="0"/>
          </a:p>
          <a:p>
            <a:pPr algn="r" rtl="1">
              <a:lnSpc>
                <a:spcPct val="150000"/>
              </a:lnSpc>
            </a:pPr>
            <a:endParaRPr lang="ar-JO" sz="1600" dirty="0"/>
          </a:p>
          <a:p>
            <a:pPr algn="just" rtl="1">
              <a:lnSpc>
                <a:spcPct val="150000"/>
              </a:lnSpc>
            </a:pPr>
            <a:r>
              <a:rPr lang="ar-QA" sz="1600" dirty="0"/>
              <a:t>لعل كلمة يمكن أن تقال أثناء الأزمة هي كلمة "آسف" أو "اعتذر" ولكن ‏</a:t>
            </a:r>
            <a:r>
              <a:rPr lang="ar-JO" sz="1600" dirty="0"/>
              <a:t>لابد </a:t>
            </a:r>
            <a:r>
              <a:rPr lang="ar-QA" sz="1600" dirty="0"/>
              <a:t>أن يؤخذ الوضع القانوني في الاعتبار. فالقانون ليس يه كلمة "آسف". وإذا كان الخطأً الناتج عن الأزمة يعود إلى المنظمة. فلابد أن تختار أفضل طريقة للمعالجة؛ خاصة إذا كان هناك منافسون يترصدون لمنظمة. </a:t>
            </a:r>
            <a:endParaRPr lang="ar-JO" sz="1600" dirty="0"/>
          </a:p>
          <a:p>
            <a:pPr algn="just" rtl="1">
              <a:lnSpc>
                <a:spcPct val="150000"/>
              </a:lnSpc>
            </a:pPr>
            <a:r>
              <a:rPr lang="ar-QA" sz="1600" dirty="0"/>
              <a:t>وفي حالات كثيرة</a:t>
            </a:r>
            <a:r>
              <a:rPr lang="ar-JO" sz="1600" dirty="0"/>
              <a:t> لن </a:t>
            </a:r>
            <a:r>
              <a:rPr lang="ar-QA" sz="1600" dirty="0"/>
              <a:t>تستطيع في الواقع أن تعتذر, ولكن تستطيع أن تعبر عن ما يشير إلى "الندم" ‏</a:t>
            </a:r>
            <a:r>
              <a:rPr lang="en-US" sz="1600" dirty="0"/>
              <a:t>Regret</a:t>
            </a:r>
            <a:r>
              <a:rPr lang="ar-QA" sz="1600" dirty="0"/>
              <a:t>مع الحرص على الحفاظ على سمعة المنظمة وفي كل الحالات لابد أن تعكس رسائل الاتصال الخاصة بالأزمة التعاطف والاهتمام الإنساني مع ملاحظة أن الشئ الذي يريد الناس أن يلمسوه أثناء الأزمة هو أن تقول لهم إننا نهتم ‏</a:t>
            </a:r>
            <a:r>
              <a:rPr lang="ar-JO" sz="1600" dirty="0"/>
              <a:t> </a:t>
            </a:r>
            <a:r>
              <a:rPr lang="ar-QA" sz="1600" dirty="0"/>
              <a:t>وبالتالي لابد أن تعكس الرسائل الاهتمام والعناية باللتضررين بالأزمة. </a:t>
            </a:r>
            <a:endParaRPr lang="ar-EG" sz="1600" dirty="0"/>
          </a:p>
          <a:p>
            <a:pPr algn="just" rtl="1">
              <a:lnSpc>
                <a:spcPct val="150000"/>
              </a:lnSpc>
            </a:pPr>
            <a:r>
              <a:rPr lang="ar-QA" sz="1600" dirty="0"/>
              <a:t/>
            </a: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4482702"/>
          </a:xfrm>
          <a:prstGeom prst="rect">
            <a:avLst/>
          </a:prstGeom>
          <a:noFill/>
        </p:spPr>
        <p:txBody>
          <a:bodyPr wrap="square" rtlCol="0">
            <a:spAutoFit/>
          </a:bodyPr>
          <a:lstStyle/>
          <a:p>
            <a:pPr algn="r" rtl="1">
              <a:lnSpc>
                <a:spcPct val="150000"/>
              </a:lnSpc>
            </a:pPr>
            <a:r>
              <a:rPr lang="ar-QA" sz="1600" b="1" dirty="0"/>
              <a:t> </a:t>
            </a:r>
            <a:r>
              <a:rPr lang="ar-JO" sz="1600" b="1" dirty="0"/>
              <a:t>2- بث الطمأنينة :</a:t>
            </a:r>
            <a:r>
              <a:rPr lang="en-US" sz="1600" b="1" dirty="0"/>
              <a:t>Reassurance</a:t>
            </a:r>
            <a:endParaRPr lang="ar-JO" sz="1600" b="1" dirty="0"/>
          </a:p>
          <a:p>
            <a:pPr algn="r" rtl="1">
              <a:lnSpc>
                <a:spcPct val="150000"/>
              </a:lnSpc>
            </a:pPr>
            <a:r>
              <a:rPr lang="ar-QA" sz="1600" dirty="0"/>
              <a:t>عند وقوع الأزمة يشعر الناس في الخارج بالقلق والخوف ويتساءلون: هل يمكن أن تحدث هذه الأزمة مرة أخرى ؟ هل هناك خسائر على المدى البعيد؟ هل الأزمة تحت السيطرة الآن" هل يعرف المتسببون في الأزمة ما يفعلون وماذا يخططون ؟</a:t>
            </a:r>
            <a:endParaRPr lang="ar-JO" sz="1600" dirty="0"/>
          </a:p>
          <a:p>
            <a:pPr algn="r" rtl="1">
              <a:lnSpc>
                <a:spcPct val="150000"/>
              </a:lnSpc>
            </a:pPr>
            <a:r>
              <a:rPr lang="ar-QA" sz="1600" b="1" dirty="0"/>
              <a:t>3- إعداد معلومات عن خلفية المنظمة </a:t>
            </a:r>
            <a:r>
              <a:rPr lang="en-US" sz="1600" b="1" dirty="0"/>
              <a:t>Background British:</a:t>
            </a:r>
            <a:endParaRPr lang="ar-JO" sz="1600" b="1" dirty="0"/>
          </a:p>
          <a:p>
            <a:pPr algn="r" rtl="1">
              <a:lnSpc>
                <a:spcPct val="150000"/>
              </a:lnSpc>
            </a:pPr>
            <a:r>
              <a:rPr lang="ar-QA" sz="1600" dirty="0"/>
              <a:t>تحتاج وسائل الإعلام وكافة الجهات المعنية بالأزمة إلى التزويد بالمعلومات عن طبيعة نشاط المنظمة، وعدد العاملين فيها، ومعايير الجودة والأمان، وطبيعة المنتجات أو النشاط وأهميته، ومراحله، وتنفيذ هذه المعلومات المختصرة عن المنظمة في:</a:t>
            </a:r>
            <a:endParaRPr lang="ar-JO" sz="1600" dirty="0"/>
          </a:p>
          <a:p>
            <a:pPr marL="285750" indent="-285750" algn="r" rtl="1">
              <a:lnSpc>
                <a:spcPct val="150000"/>
              </a:lnSpc>
              <a:buFont typeface="Arial" panose="020B0604020202020204" pitchFamily="34" charset="0"/>
              <a:buChar char="•"/>
            </a:pPr>
            <a:r>
              <a:rPr lang="ar-QA" sz="1600" dirty="0"/>
              <a:t>أ- المساعدة في تقديم المعلومات الإعلامية من منظور المنظمة.</a:t>
            </a:r>
          </a:p>
          <a:p>
            <a:pPr marL="285750" indent="-285750" algn="r" rtl="1">
              <a:lnSpc>
                <a:spcPct val="150000"/>
              </a:lnSpc>
              <a:buFont typeface="Arial" panose="020B0604020202020204" pitchFamily="34" charset="0"/>
              <a:buChar char="•"/>
            </a:pPr>
            <a:r>
              <a:rPr lang="ar-QA" sz="1600" dirty="0"/>
              <a:t>ب- التأكد من أن وسائل الإعلام تحصل على جزء من الحقيقة على الأقل بدلاً من نشر معلومات خاطئة</a:t>
            </a:r>
          </a:p>
          <a:p>
            <a:pPr marL="285750" indent="-285750" algn="r" rtl="1">
              <a:lnSpc>
                <a:spcPct val="150000"/>
              </a:lnSpc>
              <a:buFont typeface="Arial" panose="020B0604020202020204" pitchFamily="34" charset="0"/>
              <a:buChar char="•"/>
            </a:pPr>
            <a:r>
              <a:rPr lang="ar-QA" sz="1600" dirty="0"/>
              <a:t>ج- كسب تعاطف وسائل الإعلام تجاه المنظمة في الأوقات الحرجة التي تحتاج فيها المنظمة إلى التعاطف معها وتفهم مواقفها.</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92225" y="1637523"/>
            <a:ext cx="10090790" cy="4524315"/>
          </a:xfrm>
          <a:prstGeom prst="rect">
            <a:avLst/>
          </a:prstGeom>
          <a:noFill/>
        </p:spPr>
        <p:txBody>
          <a:bodyPr wrap="square" rtlCol="0">
            <a:spAutoFit/>
          </a:bodyPr>
          <a:lstStyle/>
          <a:p>
            <a:pPr algn="r" rtl="1">
              <a:lnSpc>
                <a:spcPct val="150000"/>
              </a:lnSpc>
            </a:pPr>
            <a:r>
              <a:rPr lang="ar-QA" b="1" dirty="0"/>
              <a:t>وهناك أربع استراتيجيات للرسائل الاقناعية، يمكن للمنظمة أن تختار من بينهـا مـا</a:t>
            </a:r>
            <a:r>
              <a:rPr lang="ar-JO" b="1" dirty="0"/>
              <a:t> </a:t>
            </a:r>
            <a:r>
              <a:rPr lang="ar-QA" b="1" dirty="0"/>
              <a:t>يتناسب مع متطلبات الأزمة:</a:t>
            </a:r>
            <a:endParaRPr lang="ar-JO" b="1" dirty="0"/>
          </a:p>
          <a:p>
            <a:pPr algn="r" rtl="1">
              <a:lnSpc>
                <a:spcPct val="150000"/>
              </a:lnSpc>
            </a:pPr>
            <a:endParaRPr lang="ar-JO" dirty="0"/>
          </a:p>
          <a:p>
            <a:pPr algn="r" rtl="1">
              <a:lnSpc>
                <a:spcPct val="150000"/>
              </a:lnSpc>
            </a:pPr>
            <a:r>
              <a:rPr lang="ar-JO" b="1" dirty="0"/>
              <a:t>1</a:t>
            </a:r>
            <a:r>
              <a:rPr lang="ar-QA" b="1" dirty="0"/>
              <a:t>- إستراتيجية الإنكار </a:t>
            </a:r>
            <a:r>
              <a:rPr lang="en-US" b="1" dirty="0"/>
              <a:t>Denial:</a:t>
            </a:r>
            <a:endParaRPr lang="ar-JO" b="1" dirty="0"/>
          </a:p>
          <a:p>
            <a:pPr algn="r" rtl="1">
              <a:lnSpc>
                <a:spcPct val="150000"/>
              </a:lnSpc>
            </a:pPr>
            <a:r>
              <a:rPr lang="ar-QA" dirty="0"/>
              <a:t>من خلال السعي لإقناع الجماهير بعدم وجود أزمة وتتمثل في:</a:t>
            </a:r>
            <a:endParaRPr lang="ar-JO" dirty="0"/>
          </a:p>
          <a:p>
            <a:pPr marL="285750" indent="-285750" algn="r" rtl="1">
              <a:lnSpc>
                <a:spcPct val="150000"/>
              </a:lnSpc>
              <a:buFont typeface="Arial" panose="020B0604020202020204" pitchFamily="34" charset="0"/>
              <a:buChar char="•"/>
            </a:pPr>
            <a:r>
              <a:rPr lang="ar-QA" dirty="0"/>
              <a:t>الإنكار: التصريح بكل بساطة بعدم وجود أزمة.</a:t>
            </a:r>
            <a:endParaRPr lang="ar-JO" dirty="0"/>
          </a:p>
          <a:p>
            <a:pPr marL="285750" indent="-285750" algn="r" rtl="1">
              <a:lnSpc>
                <a:spcPct val="150000"/>
              </a:lnSpc>
              <a:buFont typeface="Arial" panose="020B0604020202020204" pitchFamily="34" charset="0"/>
              <a:buChar char="•"/>
            </a:pPr>
            <a:r>
              <a:rPr lang="ar-QA" dirty="0"/>
              <a:t>الإيضاح: شرح أسباب المنظمة لعدم وجود أزمة.</a:t>
            </a:r>
            <a:endParaRPr lang="ar-JO" dirty="0"/>
          </a:p>
          <a:p>
            <a:pPr marL="285750" indent="-285750" algn="r" rtl="1">
              <a:lnSpc>
                <a:spcPct val="150000"/>
              </a:lnSpc>
              <a:buFont typeface="Arial" panose="020B0604020202020204" pitchFamily="34" charset="0"/>
              <a:buChar char="•"/>
            </a:pPr>
            <a:r>
              <a:rPr lang="ar-QA" dirty="0"/>
              <a:t>الهجوم التصدي لمن يزعم بوجود أزمة.</a:t>
            </a:r>
            <a:endParaRPr lang="ar-JO" dirty="0"/>
          </a:p>
          <a:p>
            <a:pPr marL="285750" indent="-285750" algn="r" rtl="1">
              <a:lnSpc>
                <a:spcPct val="150000"/>
              </a:lnSpc>
              <a:buFont typeface="Arial" panose="020B0604020202020204" pitchFamily="34" charset="0"/>
              <a:buChar char="•"/>
            </a:pPr>
            <a:r>
              <a:rPr lang="ar-QA" dirty="0"/>
              <a:t>التهديد التلويح باستخدام قوة ونفوذ المنظمة ضد من يزعمون بوجود أزمة مثل</a:t>
            </a:r>
            <a:r>
              <a:rPr lang="ar-JO" dirty="0"/>
              <a:t> </a:t>
            </a:r>
            <a:r>
              <a:rPr lang="ar-QA" dirty="0"/>
              <a:t>مقاضاتهم أو فضح مزاعمهم.</a:t>
            </a:r>
          </a:p>
          <a:p>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652302"/>
            <a:ext cx="10082712" cy="4385816"/>
          </a:xfrm>
          <a:prstGeom prst="rect">
            <a:avLst/>
          </a:prstGeom>
          <a:noFill/>
        </p:spPr>
        <p:txBody>
          <a:bodyPr wrap="square" rtlCol="0">
            <a:spAutoFit/>
          </a:bodyPr>
          <a:lstStyle/>
          <a:p>
            <a:pPr algn="just" rtl="1">
              <a:lnSpc>
                <a:spcPct val="150000"/>
              </a:lnSpc>
            </a:pPr>
            <a:r>
              <a:rPr lang="ar-JO" b="1" dirty="0"/>
              <a:t>2- </a:t>
            </a:r>
            <a:r>
              <a:rPr lang="ar-QA" b="1" dirty="0"/>
              <a:t> إستراتيجية التبرير </a:t>
            </a:r>
            <a:r>
              <a:rPr lang="en-US" b="1" dirty="0"/>
              <a:t>Justification</a:t>
            </a:r>
            <a:r>
              <a:rPr lang="ar-JO" b="1" dirty="0"/>
              <a:t>:</a:t>
            </a:r>
            <a:endParaRPr lang="en-US" b="1" dirty="0"/>
          </a:p>
          <a:p>
            <a:pPr algn="just" rtl="1">
              <a:lnSpc>
                <a:spcPct val="150000"/>
              </a:lnSpc>
            </a:pPr>
            <a:r>
              <a:rPr lang="ar-QA" dirty="0"/>
              <a:t>من خلال السعي لإقناع الجماهير بأن ترى الأزمة أقل سلبية وتتمثل في:</a:t>
            </a:r>
            <a:endParaRPr lang="ar-JO" dirty="0"/>
          </a:p>
          <a:p>
            <a:pPr algn="just" rtl="1">
              <a:lnSpc>
                <a:spcPct val="150000"/>
              </a:lnSpc>
            </a:pPr>
            <a:endParaRPr lang="ar-QA" dirty="0"/>
          </a:p>
          <a:p>
            <a:pPr marL="457200" indent="-457200" algn="just" rtl="1">
              <a:lnSpc>
                <a:spcPct val="150000"/>
              </a:lnSpc>
              <a:buAutoNum type="arabic1Minus"/>
            </a:pPr>
            <a:r>
              <a:rPr lang="ar-QA" b="1" dirty="0"/>
              <a:t>التماس الأعذار وذلك من خلال:</a:t>
            </a:r>
            <a:endParaRPr lang="ar-JO" b="1" dirty="0"/>
          </a:p>
          <a:p>
            <a:pPr marL="742950" lvl="1" indent="-285750" algn="just" rtl="1">
              <a:lnSpc>
                <a:spcPct val="150000"/>
              </a:lnSpc>
              <a:buFont typeface="Arial" panose="020B0604020202020204" pitchFamily="34" charset="0"/>
              <a:buChar char="•"/>
            </a:pPr>
            <a:r>
              <a:rPr lang="ar-QA" dirty="0"/>
              <a:t>عدم وجود النية أو التعمد المسبق لتقليل مسئولية المنظمة عن الأزمة.</a:t>
            </a:r>
            <a:endParaRPr lang="ar-JO" dirty="0"/>
          </a:p>
          <a:p>
            <a:pPr marL="742950" lvl="1" indent="-285750" algn="just" rtl="1">
              <a:lnSpc>
                <a:spcPct val="150000"/>
              </a:lnSpc>
              <a:buFont typeface="Arial" panose="020B0604020202020204" pitchFamily="34" charset="0"/>
              <a:buChar char="•"/>
            </a:pPr>
            <a:r>
              <a:rPr lang="ar-QA" dirty="0"/>
              <a:t>حدوث أشياء طبيعية أو غير متوقعة تسببت في حدوث الأزمة.</a:t>
            </a:r>
            <a:endParaRPr lang="ar-JO" dirty="0"/>
          </a:p>
          <a:p>
            <a:pPr algn="just" rtl="1">
              <a:lnSpc>
                <a:spcPct val="150000"/>
              </a:lnSpc>
            </a:pPr>
            <a:endParaRPr lang="ar-JO" dirty="0"/>
          </a:p>
          <a:p>
            <a:pPr algn="r" rtl="1"/>
            <a:r>
              <a:rPr lang="ar-QA" b="1" dirty="0"/>
              <a:t>ب</a:t>
            </a:r>
            <a:r>
              <a:rPr lang="ar-JO" b="1" dirty="0"/>
              <a:t>-</a:t>
            </a:r>
            <a:r>
              <a:rPr lang="ar-QA" b="1" dirty="0"/>
              <a:t> التبرير </a:t>
            </a:r>
            <a:r>
              <a:rPr lang="ar-JO" b="1" dirty="0"/>
              <a:t>وذلك </a:t>
            </a:r>
            <a:r>
              <a:rPr lang="ar-QA" b="1" dirty="0"/>
              <a:t>من خلال</a:t>
            </a:r>
          </a:p>
          <a:p>
            <a:pPr algn="r" rtl="1"/>
            <a:r>
              <a:rPr lang="ar-QA" dirty="0"/>
              <a:t>التقليل من شأن الضرر الذي أحدثته الأزمة من خلال مقارنته بحوادث مماثلة أحدثت أضراراً أكبر</a:t>
            </a:r>
            <a:endParaRPr lang="ar-JO" dirty="0"/>
          </a:p>
          <a:p>
            <a:pPr lvl="1" algn="r" rtl="1"/>
            <a:endParaRPr lang="ar-QA" dirty="0"/>
          </a:p>
          <a:p>
            <a:pPr marL="800100" lvl="1" indent="-342900" algn="r" rtl="1">
              <a:buFont typeface="Arial" panose="020B0604020202020204" pitchFamily="34" charset="0"/>
              <a:buChar char="•"/>
            </a:pPr>
            <a:r>
              <a:rPr lang="ar-QA" dirty="0"/>
              <a:t>إظهار مسئولية الضحايا عما لحق بهم من أضرار.</a:t>
            </a:r>
          </a:p>
          <a:p>
            <a:pPr marL="800100" lvl="1" indent="-342900" algn="r" rtl="1">
              <a:buFont typeface="Arial" panose="020B0604020202020204" pitchFamily="34" charset="0"/>
              <a:buChar char="•"/>
            </a:pPr>
            <a:r>
              <a:rPr lang="ar-QA" dirty="0"/>
              <a:t>إظهار أن الأزمة قد شوهت وبولغ فيها.</a:t>
            </a:r>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615780" cy="400110"/>
          </a:xfrm>
          <a:prstGeom prst="rect">
            <a:avLst/>
          </a:prstGeom>
          <a:noFill/>
        </p:spPr>
        <p:txBody>
          <a:bodyPr wrap="square" rtlCol="0">
            <a:spAutoFit/>
          </a:bodyPr>
          <a:lstStyle/>
          <a:p>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833859" y="1871177"/>
            <a:ext cx="9359153" cy="4385816"/>
          </a:xfrm>
          <a:prstGeom prst="rect">
            <a:avLst/>
          </a:prstGeom>
          <a:noFill/>
        </p:spPr>
        <p:txBody>
          <a:bodyPr wrap="square" rtlCol="0">
            <a:spAutoFit/>
          </a:bodyPr>
          <a:lstStyle/>
          <a:p>
            <a:pPr algn="r" rtl="1">
              <a:lnSpc>
                <a:spcPct val="150000"/>
              </a:lnSpc>
            </a:pPr>
            <a:r>
              <a:rPr lang="ar-QA" sz="1600" b="1" dirty="0"/>
              <a:t>3- إستراتيجية الاعتذار </a:t>
            </a:r>
            <a:r>
              <a:rPr lang="en-US" sz="1600" b="1" dirty="0"/>
              <a:t>Repentance</a:t>
            </a:r>
            <a:r>
              <a:rPr lang="ar-JO" sz="1600" b="1" dirty="0"/>
              <a:t>:</a:t>
            </a:r>
          </a:p>
          <a:p>
            <a:pPr algn="r" rtl="1">
              <a:lnSpc>
                <a:spcPct val="150000"/>
              </a:lnSpc>
            </a:pPr>
            <a:r>
              <a:rPr lang="ar-QA" sz="1600" dirty="0"/>
              <a:t>من خلال السعي لإقناع الجماهير بأن ترى المنظمة بصورة أكثر ايجابية، وتتمثل فيما يلي:</a:t>
            </a:r>
            <a:endParaRPr lang="ar-JO" sz="1600" dirty="0"/>
          </a:p>
          <a:p>
            <a:pPr algn="r" rtl="1">
              <a:lnSpc>
                <a:spcPct val="150000"/>
              </a:lnSpc>
            </a:pPr>
            <a:endParaRPr lang="ar-JO" sz="1600" dirty="0"/>
          </a:p>
          <a:p>
            <a:pPr marL="457200" indent="-457200" algn="r" rtl="1">
              <a:lnSpc>
                <a:spcPct val="150000"/>
              </a:lnSpc>
              <a:buAutoNum type="arabic1Minus"/>
            </a:pPr>
            <a:r>
              <a:rPr lang="ar-QA" sz="1600" b="1" dirty="0"/>
              <a:t>التملق والمداهنة </a:t>
            </a:r>
            <a:r>
              <a:rPr lang="en-US" sz="1600" b="1" dirty="0"/>
              <a:t>Ingratiation </a:t>
            </a:r>
            <a:r>
              <a:rPr lang="ar-QA" sz="1600" dirty="0"/>
              <a:t>من خلال محاولة كسب ود الجماهير وإعلاء شأن المنظمة عن طريق:</a:t>
            </a:r>
            <a:endParaRPr lang="ar-JO" sz="1600" dirty="0"/>
          </a:p>
          <a:p>
            <a:pPr algn="r" rtl="1">
              <a:lnSpc>
                <a:spcPct val="150000"/>
              </a:lnSpc>
            </a:pPr>
            <a:endParaRPr lang="ar-QA" sz="1600" dirty="0"/>
          </a:p>
          <a:p>
            <a:pPr marL="800100" lvl="1" indent="-342900" algn="r" rtl="1">
              <a:lnSpc>
                <a:spcPct val="150000"/>
              </a:lnSpc>
              <a:buFont typeface="Arial" panose="020B0604020202020204" pitchFamily="34" charset="0"/>
              <a:buChar char="•"/>
            </a:pPr>
            <a:r>
              <a:rPr lang="ar-QA" sz="1600" b="1" dirty="0"/>
              <a:t>المن والتذكير </a:t>
            </a:r>
            <a:r>
              <a:rPr lang="en-US" sz="1600" b="1" dirty="0"/>
              <a:t>Bolstering</a:t>
            </a:r>
            <a:r>
              <a:rPr lang="en-US" sz="1600" dirty="0"/>
              <a:t> </a:t>
            </a:r>
            <a:r>
              <a:rPr lang="ar-JO" sz="1600" dirty="0"/>
              <a:t> </a:t>
            </a:r>
            <a:r>
              <a:rPr lang="ar-QA" sz="1600" dirty="0"/>
              <a:t>بالجوانب الايجابية للمنظمة وسابق أعمالها وخدماتها لصالح الجماهير والمجتمع.</a:t>
            </a:r>
          </a:p>
          <a:p>
            <a:pPr marL="800100" lvl="1" indent="-342900" algn="r" rtl="1">
              <a:lnSpc>
                <a:spcPct val="150000"/>
              </a:lnSpc>
              <a:buFont typeface="Arial" panose="020B0604020202020204" pitchFamily="34" charset="0"/>
              <a:buChar char="•"/>
            </a:pPr>
            <a:r>
              <a:rPr lang="ar-QA" sz="1600" dirty="0"/>
              <a:t> </a:t>
            </a:r>
            <a:r>
              <a:rPr lang="ar-QA" sz="1600" b="1" dirty="0"/>
              <a:t>الترفع عن الأزمة </a:t>
            </a:r>
            <a:r>
              <a:rPr lang="en-US" sz="1600" b="1" dirty="0"/>
              <a:t>Transcendence</a:t>
            </a:r>
            <a:r>
              <a:rPr lang="en-US" sz="1600" dirty="0"/>
              <a:t> </a:t>
            </a:r>
            <a:r>
              <a:rPr lang="ar-JO" sz="1600" dirty="0"/>
              <a:t> </a:t>
            </a:r>
            <a:r>
              <a:rPr lang="ar-QA" sz="1600" dirty="0"/>
              <a:t>من خلال وضع الازمة سياق يحقق أهدافاً سامية.</a:t>
            </a:r>
            <a:endParaRPr lang="ar-JO" sz="1600" dirty="0"/>
          </a:p>
          <a:p>
            <a:pPr marL="800100" lvl="1" indent="-342900" algn="r" rtl="1">
              <a:lnSpc>
                <a:spcPct val="150000"/>
              </a:lnSpc>
              <a:buFont typeface="Arial" panose="020B0604020202020204" pitchFamily="34" charset="0"/>
              <a:buChar char="•"/>
            </a:pPr>
            <a:r>
              <a:rPr lang="ar-JO" sz="1600" b="1" dirty="0"/>
              <a:t>إطراء الآخرين </a:t>
            </a:r>
            <a:r>
              <a:rPr lang="en-US" sz="1600" b="1" dirty="0"/>
              <a:t>Praising others </a:t>
            </a:r>
            <a:r>
              <a:rPr lang="ar-JO" sz="1600" b="1" dirty="0"/>
              <a:t> </a:t>
            </a:r>
            <a:r>
              <a:rPr lang="ar-JO" sz="1600" dirty="0"/>
              <a:t>من خلال الثناء على الجماهير وجهود الشركاء. </a:t>
            </a:r>
          </a:p>
          <a:p>
            <a:pPr marL="342900" indent="-342900" algn="r" rtl="1">
              <a:buFont typeface="Arial" panose="020B0604020202020204" pitchFamily="34" charset="0"/>
              <a:buChar char="•"/>
            </a:pPr>
            <a:endParaRPr lang="ar-JO" sz="1600" dirty="0"/>
          </a:p>
          <a:p>
            <a:endParaRPr lang="ar-QA"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7331" y="869173"/>
            <a:ext cx="5628136" cy="400110"/>
          </a:xfrm>
          <a:prstGeom prst="rect">
            <a:avLst/>
          </a:prstGeom>
          <a:noFill/>
        </p:spPr>
        <p:txBody>
          <a:bodyPr wrap="square" rtlCol="0">
            <a:spAutoFit/>
          </a:bodyPr>
          <a:lstStyle/>
          <a:p>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536924"/>
            <a:ext cx="9864768" cy="3739485"/>
          </a:xfrm>
          <a:prstGeom prst="rect">
            <a:avLst/>
          </a:prstGeom>
          <a:noFill/>
        </p:spPr>
        <p:txBody>
          <a:bodyPr wrap="square" rtlCol="0">
            <a:spAutoFit/>
          </a:bodyPr>
          <a:lstStyle/>
          <a:p>
            <a:pPr algn="r" rtl="1"/>
            <a:endParaRPr lang="ar-JO" dirty="0"/>
          </a:p>
          <a:p>
            <a:pPr algn="r" rtl="1"/>
            <a:r>
              <a:rPr lang="ar-QA" dirty="0"/>
              <a:t>ب - التماس الصفح </a:t>
            </a:r>
            <a:r>
              <a:rPr lang="en-US" dirty="0"/>
              <a:t>Mortification </a:t>
            </a:r>
            <a:r>
              <a:rPr lang="ar-JO" dirty="0"/>
              <a:t> </a:t>
            </a:r>
            <a:r>
              <a:rPr lang="ar-QA" dirty="0"/>
              <a:t>من خلال استدعاء تسامح الجماهير عن طريق:</a:t>
            </a:r>
            <a:endParaRPr lang="ar-JO" dirty="0"/>
          </a:p>
          <a:p>
            <a:pPr lvl="1" algn="r" rtl="1"/>
            <a:endParaRPr lang="ar-QA" dirty="0"/>
          </a:p>
          <a:p>
            <a:pPr marL="800100" lvl="1" indent="-342900" algn="r" rtl="1">
              <a:buFont typeface="Arial" panose="020B0604020202020204" pitchFamily="34" charset="0"/>
              <a:buChar char="•"/>
            </a:pPr>
            <a:r>
              <a:rPr lang="ar-QA" dirty="0"/>
              <a:t> </a:t>
            </a:r>
            <a:r>
              <a:rPr lang="ar-QA" b="1" dirty="0"/>
              <a:t>اتخاذ إجراءات علاجية </a:t>
            </a:r>
            <a:r>
              <a:rPr lang="ar-QA" dirty="0"/>
              <a:t>مثل: إصلاح الاعطاب دفع تعويضات لأسر الضحايا ومساندة المتأثرين</a:t>
            </a:r>
            <a:r>
              <a:rPr lang="ar-JO" dirty="0"/>
              <a:t> </a:t>
            </a:r>
            <a:r>
              <a:rPr lang="ar-QA" dirty="0"/>
              <a:t>بالأزمة.</a:t>
            </a:r>
          </a:p>
          <a:p>
            <a:pPr marL="800100" lvl="1" indent="-342900" algn="r" rtl="1">
              <a:buFont typeface="Arial" panose="020B0604020202020204" pitchFamily="34" charset="0"/>
              <a:buChar char="•"/>
            </a:pPr>
            <a:r>
              <a:rPr lang="ar-QA" dirty="0"/>
              <a:t> </a:t>
            </a:r>
            <a:r>
              <a:rPr lang="ar-QA" b="1" dirty="0"/>
              <a:t>إبداء الندم والاعتذار </a:t>
            </a:r>
            <a:r>
              <a:rPr lang="ar-QA" dirty="0"/>
              <a:t>وطلب الصفح والندم على ما سببته الأزمة من أضرار.</a:t>
            </a:r>
            <a:endParaRPr lang="ar-JO" dirty="0"/>
          </a:p>
          <a:p>
            <a:pPr marL="800100" lvl="1" indent="-342900" algn="r" rtl="1">
              <a:buFont typeface="Arial" panose="020B0604020202020204" pitchFamily="34" charset="0"/>
              <a:buChar char="•"/>
            </a:pPr>
            <a:r>
              <a:rPr lang="ar-QA" b="1" dirty="0"/>
              <a:t>اتخاذ إجراءات لمنع تكرار الأزمة </a:t>
            </a:r>
            <a:r>
              <a:rPr lang="ar-QA" dirty="0"/>
              <a:t>حيث تعلن المنظمة عن آليات تزيد من معدلات الأمان والجودة</a:t>
            </a:r>
            <a:endParaRPr lang="ar-JO" dirty="0"/>
          </a:p>
          <a:p>
            <a:pPr marL="342900" indent="-342900" algn="r" rtl="1">
              <a:buFont typeface="Arial" panose="020B0604020202020204" pitchFamily="34" charset="0"/>
              <a:buChar char="•"/>
            </a:pPr>
            <a:endParaRPr lang="ar-JO" dirty="0"/>
          </a:p>
          <a:p>
            <a:pPr algn="r" rtl="1"/>
            <a:r>
              <a:rPr lang="ar-JO" b="1" dirty="0"/>
              <a:t>4-إستراتيجية التعاطف والمعاناة </a:t>
            </a:r>
            <a:r>
              <a:rPr lang="en-US" b="1" dirty="0"/>
              <a:t>Suffering</a:t>
            </a:r>
            <a:endParaRPr lang="ar-JO" b="1" dirty="0"/>
          </a:p>
          <a:p>
            <a:pPr algn="r" rtl="1"/>
            <a:endParaRPr lang="ar-JO" b="1" dirty="0"/>
          </a:p>
          <a:p>
            <a:pPr algn="r" rtl="1"/>
            <a:r>
              <a:rPr lang="ar-QA" dirty="0"/>
              <a:t>من خلال إقناع الجماهير بمدى معاناة المنظمة وما تكبدته من خسائر مالية بهدف خلق تعاطف ايجابي تجاه المنظمة مثل تصوير المنظمة باعتبارها ضحية طرف خارجي يسعى لتدميرها وتشويه سمعتها</a:t>
            </a:r>
            <a:r>
              <a:rPr lang="ar-JO" dirty="0"/>
              <a:t>.</a:t>
            </a:r>
            <a:r>
              <a:rPr lang="ar-QA" dirty="0"/>
              <a:t/>
            </a:r>
            <a:br>
              <a:rPr lang="ar-QA" dirty="0"/>
            </a:br>
            <a:endParaRPr lang="ar-QA" b="1" dirty="0"/>
          </a:p>
          <a:p>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8534" y="869173"/>
            <a:ext cx="5710451" cy="461665"/>
          </a:xfrm>
          <a:prstGeom prst="rect">
            <a:avLst/>
          </a:prstGeom>
          <a:noFill/>
        </p:spPr>
        <p:txBody>
          <a:bodyPr wrap="square" rtlCol="0">
            <a:spAutoFit/>
          </a:bodyPr>
          <a:lstStyle/>
          <a:p>
            <a:pPr algn="ctr"/>
            <a:r>
              <a:rPr lang="ar-QA" sz="2400" dirty="0"/>
              <a:t>إستراتيجي</a:t>
            </a:r>
            <a:r>
              <a:rPr lang="ar-JO" sz="2400" dirty="0"/>
              <a:t>ات</a:t>
            </a:r>
            <a:r>
              <a:rPr lang="ar-QA" sz="2400" dirty="0"/>
              <a:t> </a:t>
            </a:r>
            <a:r>
              <a:rPr lang="ar-QA" sz="2000" dirty="0"/>
              <a:t>الاتصال</a:t>
            </a:r>
            <a:r>
              <a:rPr lang="ar-QA" sz="2400" dirty="0"/>
              <a:t>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4632037"/>
          </a:xfrm>
          <a:prstGeom prst="rect">
            <a:avLst/>
          </a:prstGeom>
          <a:noFill/>
        </p:spPr>
        <p:txBody>
          <a:bodyPr wrap="square" rtlCol="0">
            <a:spAutoFit/>
          </a:bodyPr>
          <a:lstStyle/>
          <a:p>
            <a:pPr algn="r" rtl="1"/>
            <a:r>
              <a:rPr lang="ar-QA" sz="1900" dirty="0"/>
              <a:t>وبناء على ذك يكون لدينا أربع إستراتيجيات اتصالية في العلاقات العامة وهي:-</a:t>
            </a:r>
            <a:endParaRPr lang="ar-JO" sz="1900" dirty="0"/>
          </a:p>
          <a:p>
            <a:pPr algn="r" rtl="1"/>
            <a:endParaRPr lang="ar-QA" sz="1900" dirty="0"/>
          </a:p>
          <a:p>
            <a:pPr algn="r" rtl="1"/>
            <a:r>
              <a:rPr lang="ar-QA" sz="2000" dirty="0"/>
              <a:t>إستراتيجية الإعلام.</a:t>
            </a:r>
          </a:p>
          <a:p>
            <a:pPr algn="r" rtl="1"/>
            <a:r>
              <a:rPr lang="ar-QA" sz="2000" dirty="0"/>
              <a:t>إستراتيجية الإقناع.</a:t>
            </a:r>
          </a:p>
          <a:p>
            <a:pPr algn="r" rtl="1"/>
            <a:r>
              <a:rPr lang="ar-QA" sz="2000" dirty="0"/>
              <a:t>إستراتيجية بناء الإجماع.</a:t>
            </a:r>
          </a:p>
          <a:p>
            <a:pPr algn="r" rtl="1"/>
            <a:r>
              <a:rPr lang="ar-QA" sz="2000" dirty="0"/>
              <a:t>إستراتيجية الحوار.</a:t>
            </a:r>
            <a:endParaRPr lang="ar-JO" sz="2000" dirty="0"/>
          </a:p>
          <a:p>
            <a:pPr algn="r" rtl="1"/>
            <a:endParaRPr lang="ar-QA" sz="2000" dirty="0"/>
          </a:p>
          <a:p>
            <a:r>
              <a:rPr lang="ar-QA" sz="2000" dirty="0"/>
              <a:t/>
            </a:r>
            <a:br>
              <a:rPr lang="ar-QA" sz="2000" dirty="0"/>
            </a:br>
            <a:r>
              <a:rPr lang="ar-QA" sz="2000" dirty="0"/>
              <a:t/>
            </a:r>
            <a:br>
              <a:rPr lang="ar-QA" sz="2000" dirty="0"/>
            </a:br>
            <a:r>
              <a:rPr lang="ar-QA" dirty="0"/>
              <a:t/>
            </a:r>
            <a:br>
              <a:rPr lang="ar-QA" dirty="0"/>
            </a:br>
            <a:endParaRPr lang="ar-JO" dirty="0">
              <a:latin typeface="Alexandria"/>
            </a:endParaRPr>
          </a:p>
          <a:p>
            <a:pPr algn="just" rtl="1">
              <a:lnSpc>
                <a:spcPct val="150000"/>
              </a:lnSpc>
            </a:pPr>
            <a:endParaRPr lang="ar-JO" dirty="0">
              <a:latin typeface="Alexandria"/>
            </a:endParaRPr>
          </a:p>
          <a:p>
            <a:pPr algn="just" rtl="1">
              <a:lnSpc>
                <a:spcPct val="150000"/>
              </a:lnSpc>
            </a:pPr>
            <a:endParaRPr lang="ar-JO" dirty="0">
              <a:latin typeface="Alexandria"/>
            </a:endParaRPr>
          </a:p>
          <a:p>
            <a:pPr algn="just" rtl="1">
              <a:lnSpc>
                <a:spcPct val="150000"/>
              </a:lnSpc>
            </a:pPr>
            <a:endParaRPr lang="en-US"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8846" y="3891670"/>
            <a:ext cx="2619375" cy="1743075"/>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إستراتيجية الإعلام.</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latin typeface="Alexandria"/>
                <a:cs typeface="Alexandria" charset="0"/>
              </a:rPr>
              <a:t>إستراتيجية الإعلام: </a:t>
            </a:r>
            <a:r>
              <a:rPr lang="en-US" b="1" dirty="0">
                <a:latin typeface="Alexandria"/>
                <a:cs typeface="Alexandria" charset="0"/>
              </a:rPr>
              <a:t>Information</a:t>
            </a:r>
          </a:p>
          <a:p>
            <a:pPr algn="just" rtl="1">
              <a:lnSpc>
                <a:spcPct val="150000"/>
              </a:lnSpc>
            </a:pPr>
            <a:r>
              <a:rPr lang="ar-JO" dirty="0">
                <a:latin typeface="Alexandria"/>
                <a:cs typeface="Alexandria" charset="0"/>
              </a:rPr>
              <a:t> </a:t>
            </a:r>
          </a:p>
          <a:p>
            <a:pPr algn="just" rtl="1">
              <a:lnSpc>
                <a:spcPct val="150000"/>
              </a:lnSpc>
            </a:pPr>
            <a:r>
              <a:rPr lang="ar-QA" dirty="0">
                <a:latin typeface="Alexandria"/>
                <a:cs typeface="Alexandria" charset="0"/>
              </a:rPr>
              <a:t>يكون الاتصال وفقاً لهذه الإستراتيجية في اتجاه واحد </a:t>
            </a:r>
            <a:r>
              <a:rPr lang="en-US" dirty="0">
                <a:latin typeface="Alexandria"/>
                <a:cs typeface="Alexandria" charset="0"/>
              </a:rPr>
              <a:t>Asymmetrical)</a:t>
            </a:r>
            <a:r>
              <a:rPr lang="ar-JO" dirty="0">
                <a:latin typeface="Alexandria"/>
                <a:cs typeface="Alexandria" charset="0"/>
              </a:rPr>
              <a:t>)</a:t>
            </a:r>
            <a:r>
              <a:rPr lang="en-US" dirty="0">
                <a:latin typeface="Alexandria"/>
                <a:cs typeface="Alexandria" charset="0"/>
              </a:rPr>
              <a:t>، </a:t>
            </a:r>
            <a:r>
              <a:rPr lang="ar-QA"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 إستراتيجية الإقناع: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73943" y="1987573"/>
            <a:ext cx="9864768"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الإقناع: (</a:t>
            </a:r>
            <a:r>
              <a:rPr lang="en-US" b="1" dirty="0"/>
              <a:t>Persuasion</a:t>
            </a:r>
            <a:r>
              <a:rPr lang="ar-JO" b="1" dirty="0"/>
              <a:t>)</a:t>
            </a:r>
          </a:p>
          <a:p>
            <a:pPr algn="just" rtl="1">
              <a:lnSpc>
                <a:spcPct val="150000"/>
              </a:lnSpc>
            </a:pPr>
            <a:endParaRPr lang="ar-JO" dirty="0"/>
          </a:p>
          <a:p>
            <a:pPr algn="just" rtl="1">
              <a:lnSpc>
                <a:spcPct val="150000"/>
              </a:lnSpc>
            </a:pPr>
            <a:r>
              <a:rPr lang="ar-QA" dirty="0"/>
              <a:t>تجمع هذه الإستراتيجية بين الاتصال في اتجاه واحد والمضمون الاتصالي الذي يعبر عن رؤى كل من المنظمة والجماهير ويجعل دلالات تعكس وجهة نظر الطرفين.</a:t>
            </a:r>
          </a:p>
          <a:p>
            <a:pPr algn="just" rtl="1">
              <a:lnSpc>
                <a:spcPct val="150000"/>
              </a:lnSpc>
            </a:pPr>
            <a:r>
              <a:rPr lang="ar-QA" dirty="0"/>
              <a:t>وتعد إستراتيجية الإقناع هي الإستراتيجية الأساسية في كل من الإعلان والدعاية. وتستخدم هذه الإستراتيجية في اتصالات المنظمة (</a:t>
            </a:r>
            <a:r>
              <a:rPr lang="en-US" dirty="0"/>
              <a:t>Corporate Communication</a:t>
            </a:r>
            <a:r>
              <a:rPr lang="ar-JO" dirty="0"/>
              <a:t>)</a:t>
            </a:r>
            <a:r>
              <a:rPr lang="ar-QA"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وتتطلب إستراتيجية الإقناع أهدافاً واضحة ومحددة ، ومزيجا من الرسائل الاقناعية.</a:t>
            </a:r>
          </a:p>
          <a:p>
            <a:pPr algn="just" rtl="1">
              <a:lnSpc>
                <a:spcPct val="150000"/>
              </a:lnSpc>
            </a:pPr>
            <a:endParaRPr lang="en-US"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677562" cy="400110"/>
          </a:xfrm>
          <a:prstGeom prst="rect">
            <a:avLst/>
          </a:prstGeom>
          <a:noFill/>
        </p:spPr>
        <p:txBody>
          <a:bodyPr wrap="square" rtlCol="0">
            <a:spAutoFit/>
          </a:bodyPr>
          <a:lstStyle/>
          <a:p>
            <a:pPr algn="ctr"/>
            <a:r>
              <a:rPr lang="ar-QA" sz="2000" b="1" dirty="0"/>
              <a:t>إستراتيجية الاتصال </a:t>
            </a:r>
            <a:r>
              <a:rPr lang="ar-JO" sz="2000" b="1" dirty="0"/>
              <a:t>/</a:t>
            </a:r>
            <a:r>
              <a:rPr lang="ar-QA" sz="2000" b="1" dirty="0"/>
              <a:t> إستراتيجية بناء الإجماع:</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261" y="1814442"/>
            <a:ext cx="9838860" cy="2862322"/>
          </a:xfrm>
          <a:prstGeom prst="rect">
            <a:avLst/>
          </a:prstGeom>
          <a:noFill/>
        </p:spPr>
        <p:txBody>
          <a:bodyPr wrap="square" rtlCol="0">
            <a:spAutoFit/>
          </a:bodyPr>
          <a:lstStyle/>
          <a:p>
            <a:pPr algn="just" rtl="1">
              <a:lnSpc>
                <a:spcPct val="150000"/>
              </a:lnSpc>
            </a:pPr>
            <a:r>
              <a:rPr lang="ar-QA" sz="2000" b="1" dirty="0"/>
              <a:t>إستراتيجية بناء الإجماع:</a:t>
            </a:r>
            <a:r>
              <a:rPr lang="en-US" sz="2000" b="1" dirty="0"/>
              <a:t>(consensus building) </a:t>
            </a:r>
          </a:p>
          <a:p>
            <a:pPr algn="just" rtl="1">
              <a:lnSpc>
                <a:spcPct val="150000"/>
              </a:lnSpc>
            </a:pPr>
            <a:endParaRPr lang="en-US" sz="2000" dirty="0"/>
          </a:p>
          <a:p>
            <a:pPr algn="just" rtl="1">
              <a:lnSpc>
                <a:spcPct val="150000"/>
              </a:lnSpc>
            </a:pPr>
            <a:r>
              <a:rPr lang="ar-QA" sz="20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2000" dirty="0"/>
          </a:p>
          <a:p>
            <a:pPr algn="just" rtl="1">
              <a:lnSpc>
                <a:spcPct val="150000"/>
              </a:lnSpc>
            </a:pPr>
            <a:r>
              <a:rPr lang="ar-QA" sz="2000" dirty="0"/>
              <a:t>وعادة ما تطبق هذه الإستراتيجية عندما يكون هناك تعارض في المصالح بين أطرف يعتمد كل طرف منهما في وجوده على الطرف ‏</a:t>
            </a:r>
            <a:r>
              <a:rPr lang="ar-JO" sz="2000" dirty="0"/>
              <a:t>الاخر</a:t>
            </a:r>
            <a:endParaRPr lang="en-US" sz="20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08615"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42473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الحوار:</a:t>
            </a:r>
            <a:r>
              <a:rPr lang="ar-JO" b="1" dirty="0"/>
              <a:t> </a:t>
            </a:r>
            <a:r>
              <a:rPr lang="en-US" b="1" dirty="0"/>
              <a:t>(dialogue)</a:t>
            </a:r>
            <a:endParaRPr lang="ar-JO" b="1" dirty="0"/>
          </a:p>
          <a:p>
            <a:pPr algn="just" rtl="1">
              <a:lnSpc>
                <a:spcPct val="150000"/>
              </a:lnSpc>
            </a:pPr>
            <a:r>
              <a:rPr lang="ar-QA"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dirty="0"/>
          </a:p>
          <a:p>
            <a:pPr algn="just" rtl="1">
              <a:lnSpc>
                <a:spcPct val="150000"/>
              </a:lnSpc>
            </a:pPr>
            <a:r>
              <a:rPr lang="ar-QA"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dirty="0"/>
          </a:p>
          <a:p>
            <a:pPr algn="just" rtl="1">
              <a:lnSpc>
                <a:spcPct val="150000"/>
              </a:lnSpc>
            </a:pPr>
            <a:r>
              <a:rPr lang="ar-QA" dirty="0"/>
              <a:t>ويتم استخدام إستراتيجية الحوار في المناقشات المتعلقة بجانب ممارسة العلاقات العامة. وكذلك في المناقشات الفكرية المتعمقة</a:t>
            </a:r>
            <a:r>
              <a:rPr lang="ar-JO" dirty="0"/>
              <a:t> </a:t>
            </a:r>
            <a:r>
              <a:rPr lang="en-US" dirty="0"/>
              <a:t>(brainstorming)</a:t>
            </a:r>
            <a:r>
              <a:rPr lang="ar-JO" dirty="0"/>
              <a:t> </a:t>
            </a:r>
            <a:r>
              <a:rPr lang="ar-QA"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ويكمن الأساس النظري لإستراتيجية الحوار في نظريات التفاوض. والاتصال الشخصي</a:t>
            </a:r>
            <a:endParaRPr lang="ar-JO"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9017" y="708729"/>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9950901" cy="4200509"/>
          </a:xfrm>
          <a:prstGeom prst="rect">
            <a:avLst/>
          </a:prstGeom>
          <a:noFill/>
        </p:spPr>
        <p:txBody>
          <a:bodyPr wrap="square" rtlCol="0">
            <a:spAutoFit/>
          </a:bodyPr>
          <a:lstStyle/>
          <a:p>
            <a:pPr algn="just" rtl="1">
              <a:lnSpc>
                <a:spcPct val="150000"/>
              </a:lnSpc>
            </a:pPr>
            <a:r>
              <a:rPr lang="ar-QA" dirty="0"/>
              <a:t>إن العلاقات العامة هي التي تتولي رصد الرأي العام؛ وفي مقدور رجال العلاقات العامة أن يمثلوا اهتمامات الجمهور ويتنبثوا بردود فعله تجاه القرارات التي تتخذها إدارة المنظمة. كما أن العلاقات العامة هي التي تتولي نقل وعرض القرارات التي تتخذها المنظمة للجماهير. </a:t>
            </a:r>
            <a:endParaRPr lang="ar-JO" dirty="0"/>
          </a:p>
          <a:p>
            <a:pPr algn="just" rtl="1">
              <a:lnSpc>
                <a:spcPct val="150000"/>
              </a:lnSpc>
            </a:pPr>
            <a:endParaRPr lang="ar-JO" dirty="0"/>
          </a:p>
          <a:p>
            <a:pPr algn="just" rtl="1">
              <a:lnSpc>
                <a:spcPct val="150000"/>
              </a:lnSpc>
            </a:pPr>
            <a:r>
              <a:rPr lang="ar-QA"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dirty="0"/>
              <a:t>Childs Harwood</a:t>
            </a:r>
            <a:r>
              <a:rPr lang="ar-QA" dirty="0"/>
              <a:t>أن اصطلاح الرأي العام ينبغي أن يستند إلى جمهور نوعي معين بالنسبة لاتجاهاته إزاء موضوع جدلي محدد بالذات. </a:t>
            </a:r>
            <a:endParaRPr lang="ar-JO" b="1" dirty="0"/>
          </a:p>
          <a:p>
            <a:pPr algn="just" rtl="1">
              <a:lnSpc>
                <a:spcPct val="150000"/>
              </a:lnSpc>
            </a:pPr>
            <a:endParaRPr lang="ar-JO" dirty="0"/>
          </a:p>
          <a:p>
            <a:pPr algn="just" rtl="1">
              <a:lnSpc>
                <a:spcPct val="150000"/>
              </a:lnSpc>
            </a:pPr>
            <a:endParaRPr lang="ar-JO" b="1" dirty="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5546" y="1729924"/>
            <a:ext cx="10614455" cy="494430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t>فجمهور الدهماء </a:t>
            </a:r>
            <a:r>
              <a:rPr lang="ar-QA" sz="1600" dirty="0"/>
              <a:t>ينفعل ويثور ويجري وراء أوهام ومبالغات وخيالات,</a:t>
            </a:r>
            <a:endParaRPr lang="ar-JO" sz="1600" dirty="0"/>
          </a:p>
          <a:p>
            <a:pPr marL="285750" indent="-285750" algn="just" rtl="1">
              <a:lnSpc>
                <a:spcPct val="200000"/>
              </a:lnSpc>
              <a:buFont typeface="Arial" panose="020B0604020202020204" pitchFamily="34" charset="0"/>
              <a:buChar char="•"/>
            </a:pPr>
            <a:r>
              <a:rPr lang="ar-QA" sz="1600" b="1" dirty="0"/>
              <a:t>الجمهور المترابط </a:t>
            </a:r>
            <a:r>
              <a:rPr lang="ar-QA" sz="1600" dirty="0"/>
              <a:t>الذي يصدر عنه الرأي العام فلابد أن يفكر ويناقش ويتدبر الأمر. </a:t>
            </a:r>
            <a:endParaRPr lang="ar-JO" sz="1600" dirty="0"/>
          </a:p>
          <a:p>
            <a:pPr algn="ctr" rtl="1">
              <a:lnSpc>
                <a:spcPct val="200000"/>
              </a:lnSpc>
            </a:pPr>
            <a:r>
              <a:rPr lang="ar-QA" sz="1600" b="1" dirty="0"/>
              <a:t>فيمكن تعريف الرأي العام بأنه حكم الجمهور. أو الحكم الاجتماعي على مسألة عامة بعد مناقشات واعية متبادلة“</a:t>
            </a:r>
            <a:endParaRPr lang="ar-JO" sz="1600" b="1" dirty="0"/>
          </a:p>
          <a:p>
            <a:pPr algn="ctr" rtl="1">
              <a:lnSpc>
                <a:spcPct val="200000"/>
              </a:lnSpc>
            </a:pPr>
            <a:endParaRPr lang="ar-JO" sz="1600" b="1" dirty="0"/>
          </a:p>
          <a:p>
            <a:pPr marL="285750" indent="-285750" algn="just" rtl="1">
              <a:lnSpc>
                <a:spcPct val="200000"/>
              </a:lnSpc>
              <a:buFont typeface="Arial" panose="020B0604020202020204" pitchFamily="34" charset="0"/>
              <a:buChar char="•"/>
            </a:pPr>
            <a:r>
              <a:rPr lang="ar-QA" sz="1600" dirty="0"/>
              <a:t>ولابد من الإشارة بأن وسيلة الإقناع تفوق كافة الوسائل الاخري لتغيير وجهة نظر الرأي العام وأن إقناعه يستند أساساً إلى الإعلام الصادق بإمداد الجماهير بمعلومات وحقائق تحقق مصلحة الجماهير الذاتية وآمالهم ورغباتهم الشخصية؛ وتساهم وساتل الاتصال أو الإعلام سواء أكانت صحافة أو إذاعة أو تليفزيون أو مطبوعات أو غيرها في نشر المعلومات والحقائق بما يكفل التأثير في اتجاهات الرأي العام. </a:t>
            </a:r>
            <a:endParaRPr lang="ar-JO" sz="1600" dirty="0"/>
          </a:p>
          <a:p>
            <a:pPr marL="285750" indent="-285750" algn="just" rtl="1">
              <a:lnSpc>
                <a:spcPct val="200000"/>
              </a:lnSpc>
              <a:buFont typeface="Arial" panose="020B0604020202020204" pitchFamily="34" charset="0"/>
              <a:buChar char="•"/>
            </a:pPr>
            <a:endParaRPr lang="ar-JO" sz="1400"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871177"/>
            <a:ext cx="9435241" cy="4001095"/>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والرأي العام تعبير عن اتجاهات الجمهور بعد المناقشة والجدل بين الأفراد فهو ليس اتجاهاً انفعالباً يصدر عن جمهرة الدهماء التي تجتمع اجتماعاً مؤقتاً وإنما هو حكم عقلي يصدر عن جمهور مترابط بعد مناقشة عقلية. وشتان بين الرأي العام الذي هو ثمرة النقاش الواعي وبين تصرفات الدهماء التي تكون نتيجة انفعالات الغضب أو الكراهية أو النزروات الطارئة. </a:t>
            </a:r>
            <a:endParaRPr lang="ar-JO" dirty="0"/>
          </a:p>
          <a:p>
            <a:pPr marL="742950" lvl="1" indent="-285750" algn="just" rtl="1">
              <a:buFont typeface="Arial" panose="020B0604020202020204" pitchFamily="34" charset="0"/>
              <a:buChar char="•"/>
            </a:pPr>
            <a:r>
              <a:rPr lang="ar-QA" b="1" dirty="0"/>
              <a:t>الرأي العام الكلي أو الاجتماعي </a:t>
            </a:r>
            <a:endParaRPr lang="ar-JO" b="1" dirty="0"/>
          </a:p>
          <a:p>
            <a:pPr lvl="1" algn="just" rtl="1"/>
            <a:r>
              <a:rPr lang="ar-QA" dirty="0"/>
              <a:t>وهو يتعلق بالمسائل والأمور الثابتة التي أستقر عليها الرأي بالإجماع أو شبه إجماع. </a:t>
            </a:r>
            <a:endParaRPr lang="ar-JO" dirty="0"/>
          </a:p>
          <a:p>
            <a:pPr lvl="1" algn="just" rtl="1"/>
            <a:endParaRPr lang="ar-JO" dirty="0"/>
          </a:p>
          <a:p>
            <a:pPr marL="800100" lvl="1" indent="-342900" algn="just" rtl="1">
              <a:buFont typeface="Arial" panose="020B0604020202020204" pitchFamily="34" charset="0"/>
              <a:buChar char="•"/>
            </a:pPr>
            <a:r>
              <a:rPr lang="ar-QA" b="1" dirty="0"/>
              <a:t>الرأي العام المؤقت</a:t>
            </a:r>
            <a:endParaRPr lang="ar-JO" b="1" dirty="0"/>
          </a:p>
          <a:p>
            <a:pPr lvl="1" algn="just" rtl="1"/>
            <a:r>
              <a:rPr lang="ar-QA" dirty="0"/>
              <a:t>وهو يتكون الذي تجاه مسألة هدف أو ماء لفترة لوقت أو تتهي معينة؛ ثم بعد تحقيق الهدف منه. وتلجاً إليه المؤسسة عندما تسعي لتحقيق هدف معين في و</a:t>
            </a:r>
            <a:r>
              <a:rPr lang="ar-JO" dirty="0"/>
              <a:t>قت معين</a:t>
            </a:r>
          </a:p>
          <a:p>
            <a:pPr lvl="1" algn="just" rtl="1"/>
            <a:endParaRPr lang="ar-JO" dirty="0"/>
          </a:p>
          <a:p>
            <a:pPr marL="800100" lvl="1" indent="-342900" algn="just" rtl="1">
              <a:buFont typeface="Arial" panose="020B0604020202020204" pitchFamily="34" charset="0"/>
              <a:buChar char="•"/>
            </a:pPr>
            <a:r>
              <a:rPr lang="ar-QA" b="1" dirty="0"/>
              <a:t>الرأي العام المتقلب</a:t>
            </a:r>
            <a:endParaRPr lang="ar-JO" b="1" dirty="0"/>
          </a:p>
          <a:p>
            <a:pPr lvl="1" algn="just" rtl="1"/>
            <a:r>
              <a:rPr lang="ar-QA" dirty="0"/>
              <a:t>وهو الذي تؤثر فيه وسائل الاتصال المختلفة والرسالة المحكمة</a:t>
            </a:r>
            <a:r>
              <a:rPr lang="ar-QA" sz="2000" dirty="0"/>
              <a:t>.</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04016" y="1775180"/>
            <a:ext cx="10239247" cy="4247317"/>
          </a:xfrm>
          <a:prstGeom prst="rect">
            <a:avLst/>
          </a:prstGeom>
          <a:noFill/>
        </p:spPr>
        <p:txBody>
          <a:bodyPr wrap="square" rtlCol="0">
            <a:spAutoFit/>
          </a:bodyPr>
          <a:lstStyle/>
          <a:p>
            <a:pPr algn="r" rtl="1">
              <a:lnSpc>
                <a:spcPct val="150000"/>
              </a:lnSpc>
            </a:pPr>
            <a:r>
              <a:rPr lang="ar-QA" dirty="0"/>
              <a:t>قادة الرأي هي طرفين أحدهما هو قائد الرأي العام </a:t>
            </a:r>
            <a:r>
              <a:rPr lang="ar-JO" dirty="0"/>
              <a:t>(</a:t>
            </a:r>
            <a:r>
              <a:rPr lang="ar-QA" dirty="0"/>
              <a:t>المصدر</a:t>
            </a:r>
            <a:r>
              <a:rPr lang="ar-JO" dirty="0"/>
              <a:t>)</a:t>
            </a:r>
            <a:r>
              <a:rPr lang="ar-QA" dirty="0"/>
              <a:t> الذي يحاول التأثير على طرف ‏</a:t>
            </a:r>
            <a:r>
              <a:rPr lang="ar-JO" dirty="0"/>
              <a:t>ثاني </a:t>
            </a:r>
            <a:r>
              <a:rPr lang="ar-QA" dirty="0"/>
              <a:t>هو تابع الرأي </a:t>
            </a:r>
            <a:r>
              <a:rPr lang="ar-JO" dirty="0"/>
              <a:t>(</a:t>
            </a:r>
            <a:r>
              <a:rPr lang="ar-QA" dirty="0"/>
              <a:t>المستقبل</a:t>
            </a:r>
            <a:r>
              <a:rPr lang="ar-JO" dirty="0"/>
              <a:t>)</a:t>
            </a:r>
            <a:r>
              <a:rPr lang="ar-QA" dirty="0"/>
              <a:t> عن طريق إمداده بالمعلومات أو بالرأي أو النصيحة ويكون دور القائد إما إيجابياً عندما يسعى بنفسه إلى إمداد غيره بالمعلومات أو بالرأي أو بالنصيحة أو أن يكون سلبياً عندما يسعى إليه الغير يسألونه بعض اللعلومات أو النصح.</a:t>
            </a:r>
            <a:endParaRPr lang="ar-JO" dirty="0"/>
          </a:p>
          <a:p>
            <a:pPr algn="r" rtl="1">
              <a:lnSpc>
                <a:spcPct val="150000"/>
              </a:lnSpc>
            </a:pPr>
            <a:r>
              <a:rPr lang="ar-JO" b="1" dirty="0"/>
              <a:t>خصائص قادة الراي</a:t>
            </a:r>
          </a:p>
          <a:p>
            <a:pPr marL="342900" indent="-342900" algn="r" rtl="1">
              <a:lnSpc>
                <a:spcPct val="150000"/>
              </a:lnSpc>
              <a:buFont typeface="Arial" panose="020B0604020202020204" pitchFamily="34" charset="0"/>
              <a:buChar char="•"/>
            </a:pPr>
            <a:r>
              <a:rPr lang="ar-QA" dirty="0"/>
              <a:t>ازدياد درجة تعرضهم لوسائل الاتصال.</a:t>
            </a:r>
            <a:endParaRPr lang="ar-JO" dirty="0"/>
          </a:p>
          <a:p>
            <a:pPr marL="342900" indent="-342900" algn="r" rtl="1">
              <a:lnSpc>
                <a:spcPct val="150000"/>
              </a:lnSpc>
              <a:buFont typeface="Arial" panose="020B0604020202020204" pitchFamily="34" charset="0"/>
              <a:buChar char="•"/>
            </a:pPr>
            <a:r>
              <a:rPr lang="ar-QA" dirty="0"/>
              <a:t>مستعدون بصورة أكبر لإعطاء المعلومات. </a:t>
            </a:r>
            <a:endParaRPr lang="ar-JO" dirty="0"/>
          </a:p>
          <a:p>
            <a:pPr marL="342900" indent="-342900" algn="r" rtl="1">
              <a:lnSpc>
                <a:spcPct val="150000"/>
              </a:lnSpc>
              <a:buFont typeface="Arial" panose="020B0604020202020204" pitchFamily="34" charset="0"/>
              <a:buChar char="•"/>
            </a:pPr>
            <a:r>
              <a:rPr lang="ar-QA" dirty="0"/>
              <a:t>ازدياد درجة حساسيتهم لمصادر المعلومات. ‏</a:t>
            </a:r>
            <a:endParaRPr lang="ar-JO" dirty="0"/>
          </a:p>
          <a:p>
            <a:pPr marL="342900" indent="-342900" algn="r" rtl="1">
              <a:lnSpc>
                <a:spcPct val="150000"/>
              </a:lnSpc>
              <a:buFont typeface="Arial" panose="020B0604020202020204" pitchFamily="34" charset="0"/>
              <a:buChar char="•"/>
            </a:pPr>
            <a:r>
              <a:rPr lang="ar-QA" dirty="0"/>
              <a:t>معظمهم من ذوي المكانة الاجتماعية المرموقة. </a:t>
            </a:r>
            <a:endParaRPr lang="ar-JO" dirty="0"/>
          </a:p>
          <a:p>
            <a:pPr marL="342900" indent="-342900" algn="r" rtl="1">
              <a:lnSpc>
                <a:spcPct val="150000"/>
              </a:lnSpc>
              <a:buFont typeface="Arial" panose="020B0604020202020204" pitchFamily="34" charset="0"/>
              <a:buChar char="•"/>
            </a:pPr>
            <a:r>
              <a:rPr lang="ar-QA" dirty="0"/>
              <a:t>منفتحون كثيراً على العالم الخارجي</a:t>
            </a:r>
            <a:endParaRPr lang="en-US" b="1" dirty="0">
              <a:latin typeface="Alexandria" charset="0"/>
              <a:cs typeface="Alexandria"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0836" y="3655923"/>
            <a:ext cx="2466975" cy="1847850"/>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462125" cy="461665"/>
          </a:xfrm>
          <a:prstGeom prst="rect">
            <a:avLst/>
          </a:prstGeom>
          <a:noFill/>
        </p:spPr>
        <p:txBody>
          <a:bodyPr wrap="square" rtlCol="0">
            <a:spAutoFit/>
          </a:bodyPr>
          <a:lstStyle/>
          <a:p>
            <a:pPr algn="ctr"/>
            <a:r>
              <a:rPr lang="ar-QA" sz="2400" dirty="0"/>
              <a:t>علاقة الرأي العام بالعلاقات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95509"/>
            <a:ext cx="10029716" cy="4247317"/>
          </a:xfrm>
          <a:prstGeom prst="rect">
            <a:avLst/>
          </a:prstGeom>
          <a:noFill/>
        </p:spPr>
        <p:txBody>
          <a:bodyPr wrap="square" rtlCol="0">
            <a:spAutoFit/>
          </a:bodyPr>
          <a:lstStyle/>
          <a:p>
            <a:pPr algn="just" rtl="1">
              <a:lnSpc>
                <a:spcPct val="150000"/>
              </a:lnSpc>
            </a:pPr>
            <a:r>
              <a:rPr lang="ar-QA" dirty="0"/>
              <a:t>هناك علاقة متبادلة بين كل من الرأي العام والإعلام ودراسة كل منهما مرتبطة بدراسة الآخر ارتباطاً وثيقاً. ويؤثر كل منهما على الآخر ويتأثر به.</a:t>
            </a:r>
            <a:endParaRPr lang="ar-JO" dirty="0"/>
          </a:p>
          <a:p>
            <a:pPr algn="just" rtl="1">
              <a:lnSpc>
                <a:spcPct val="150000"/>
              </a:lnSpc>
            </a:pPr>
            <a:r>
              <a:rPr lang="ar-QA" dirty="0"/>
              <a:t> فالرأي العام يؤثر في محتوى الرسالة الاتصالية؛ أما الوسيلة الأخرى التي يؤثر بها الرأي العام على الإعلام فهي وسيلة ضمنية تتمثل في الأيديولوجية التي يدين بها كل من الصفوة القائدة من جهة والجمهور العام من جهة أخرى. </a:t>
            </a:r>
            <a:endParaRPr lang="ar-JO" dirty="0"/>
          </a:p>
          <a:p>
            <a:pPr algn="just" rtl="1">
              <a:lnSpc>
                <a:spcPct val="150000"/>
              </a:lnSpc>
            </a:pPr>
            <a:endParaRPr lang="ar-JO" b="1" dirty="0">
              <a:latin typeface="Alexandria" charset="0"/>
              <a:cs typeface="Alexandria" charset="0"/>
            </a:endParaRPr>
          </a:p>
          <a:p>
            <a:pPr algn="just" rtl="1">
              <a:lnSpc>
                <a:spcPct val="150000"/>
              </a:lnSpc>
            </a:pPr>
            <a:r>
              <a:rPr lang="ar-JO" b="1" dirty="0"/>
              <a:t>تؤثر برامج العلاقات العامة في الراي العام باحدى الطرق الاتية:</a:t>
            </a:r>
          </a:p>
          <a:p>
            <a:pPr marL="285750" indent="-285750" algn="just" rtl="1">
              <a:lnSpc>
                <a:spcPct val="150000"/>
              </a:lnSpc>
              <a:buFont typeface="Arial" panose="020B0604020202020204" pitchFamily="34" charset="0"/>
              <a:buChar char="•"/>
            </a:pPr>
            <a:r>
              <a:rPr lang="ar-JO" b="1" dirty="0"/>
              <a:t> </a:t>
            </a:r>
            <a:r>
              <a:rPr lang="ar-QA" dirty="0"/>
              <a:t>تغيير أو تبديل وجهات نظر الرأي العام المعارض أو غير المتجاوب. </a:t>
            </a:r>
            <a:endParaRPr lang="ar-JO" dirty="0"/>
          </a:p>
          <a:p>
            <a:pPr marL="285750" indent="-285750" algn="just" rtl="1">
              <a:lnSpc>
                <a:spcPct val="150000"/>
              </a:lnSpc>
              <a:buFont typeface="Arial" panose="020B0604020202020204" pitchFamily="34" charset="0"/>
              <a:buChar char="•"/>
            </a:pPr>
            <a:r>
              <a:rPr lang="ar-QA" dirty="0"/>
              <a:t>الإقناع بوجهات النظر بالنسبة للرأي العام غير المتشكل </a:t>
            </a:r>
            <a:r>
              <a:rPr lang="ar-JO" dirty="0"/>
              <a:t>(</a:t>
            </a:r>
            <a:r>
              <a:rPr lang="ar-QA" dirty="0"/>
              <a:t>الذي ‏</a:t>
            </a:r>
            <a:r>
              <a:rPr lang="ar-JO" dirty="0"/>
              <a:t>لم </a:t>
            </a:r>
            <a:r>
              <a:rPr lang="ar-QA" dirty="0"/>
              <a:t>يتقرر بعد</a:t>
            </a:r>
            <a:r>
              <a:rPr lang="ar-JO" dirty="0"/>
              <a:t>)</a:t>
            </a:r>
            <a:r>
              <a:rPr lang="ar-QA" dirty="0"/>
              <a:t>.</a:t>
            </a:r>
            <a:endParaRPr lang="ar-JO" dirty="0"/>
          </a:p>
          <a:p>
            <a:pPr marL="285750" indent="-285750" algn="just" rtl="1">
              <a:lnSpc>
                <a:spcPct val="150000"/>
              </a:lnSpc>
              <a:buFont typeface="Arial" panose="020B0604020202020204" pitchFamily="34" charset="0"/>
              <a:buChar char="•"/>
            </a:pPr>
            <a:r>
              <a:rPr lang="ar-QA" dirty="0"/>
              <a:t>تعزيز وتدعيم المواقف والاتجاهات الإيجابية للرأي العام. </a:t>
            </a:r>
            <a:endParaRPr lang="ar-JO" dirty="0"/>
          </a:p>
          <a:p>
            <a:pPr algn="just" rtl="1">
              <a:lnSpc>
                <a:spcPct val="15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1775180"/>
            <a:ext cx="10000070" cy="4113370"/>
          </a:xfrm>
          <a:prstGeom prst="rect">
            <a:avLst/>
          </a:prstGeom>
          <a:noFill/>
        </p:spPr>
        <p:txBody>
          <a:bodyPr wrap="square" rtlCol="0">
            <a:spAutoFit/>
          </a:bodyPr>
          <a:lstStyle/>
          <a:p>
            <a:pPr algn="just" rtl="1">
              <a:lnSpc>
                <a:spcPct val="150000"/>
              </a:lnSpc>
            </a:pPr>
            <a:r>
              <a:rPr lang="ar-QA" sz="1600" dirty="0"/>
              <a:t>هنالك العديد من العوامل التي تتداخل في تشكيل الرأي العام، منها ما هي دائمة ومنها ما هي مؤقتة، ويدخل ضمن العوامل الدائمة الأفكار التي تميز التراث الثقافي الشعبي لمكان ما، في زمن ما، كذلك العرف والديانة، والموقع الجغرافي، والمكانة الاقتصادية، والمستوى التعليمي وكلها تؤثر بشدة في آراء الفرد تجاه الكثير من القضايا، أما العوامل المؤقتة التي تؤثر في مواقف الأفراد، فمن بينها تأثير الأحداث، والآراء الجارية، وآراء الأشخاص ذوي النفوذ والسلطة، والحملات المخططة من منظمات العلاقات العامة، وتأثير وسائل الإعلام والاتصال، فتعقد الأحداث وتغييرها، وبالتالي تعقد السياسة وصعوبة متابعتها، يستلزم إمداد المواطن بمعلومات عن السياسة والأحداث. </a:t>
            </a:r>
            <a:endParaRPr lang="ar-JO" sz="1600" dirty="0"/>
          </a:p>
          <a:p>
            <a:pPr algn="just" rtl="1">
              <a:lnSpc>
                <a:spcPct val="150000"/>
              </a:lnSpc>
            </a:pPr>
            <a:endParaRPr lang="ar-JO" sz="1600" dirty="0"/>
          </a:p>
          <a:p>
            <a:pPr algn="just" rtl="1">
              <a:lnSpc>
                <a:spcPct val="150000"/>
              </a:lnSpc>
            </a:pPr>
            <a:r>
              <a:rPr lang="ar-QA" sz="1600" dirty="0"/>
              <a:t>من الضروري أن يعي خبراء العلاقات العامة عمليات تكوين الرأي العام في الجماعة أو الجمهور, حتى يتسنى لهم بعد ذلك التحكم في هذه العمليات تحكماً سليماً يخدم المصلحة العامة. ويحقق أهداف المؤسسة أو الهيئة أو الحكومة. </a:t>
            </a:r>
            <a:endParaRPr lang="ar-JO" sz="16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62606" y="696488"/>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يؤكد العلماء من أمثال بارك ‏</a:t>
            </a:r>
            <a:r>
              <a:rPr lang="en-US" sz="1600" dirty="0"/>
              <a:t>Park</a:t>
            </a:r>
            <a:r>
              <a:rPr lang="ar-QA" sz="1600" dirty="0"/>
              <a:t>وبيرجس ‏</a:t>
            </a:r>
            <a:r>
              <a:rPr lang="en-US" sz="1600" dirty="0"/>
              <a:t>Burgess</a:t>
            </a:r>
            <a:r>
              <a:rPr lang="ar-QA" sz="1600" dirty="0"/>
              <a:t>وروس وغيرهم أن الإجماع التام </a:t>
            </a:r>
            <a:r>
              <a:rPr lang="ar-JO" sz="1600" dirty="0"/>
              <a:t> </a:t>
            </a:r>
            <a:r>
              <a:rPr lang="ar-QA" sz="1600" dirty="0"/>
              <a:t>يختلف </a:t>
            </a:r>
            <a:r>
              <a:rPr lang="ar-JO" sz="1600" dirty="0"/>
              <a:t>تمام </a:t>
            </a:r>
            <a:r>
              <a:rPr lang="ar-QA" sz="1600" dirty="0"/>
              <a:t>‏الاختلاف عن الرأي العام؛ ذلك إن الإجماع العام أو الرأي السائد يكون في أغلب الأحوال مبنياً على الأحوال والتقاليد والعادات. أما الرأي العام فأساسه الصراع؛ والنقاش. واحتكاك الأفكار وتفاعلها.</a:t>
            </a:r>
            <a:endParaRPr lang="ar-JO" sz="1600" dirty="0"/>
          </a:p>
          <a:p>
            <a:pPr marL="285750" indent="-285750" algn="just" rtl="1">
              <a:lnSpc>
                <a:spcPct val="200000"/>
              </a:lnSpc>
              <a:buFont typeface="Arial" panose="020B0604020202020204" pitchFamily="34" charset="0"/>
              <a:buChar char="•"/>
            </a:pPr>
            <a:r>
              <a:rPr lang="ar-QA" sz="1600" dirty="0"/>
              <a:t> والرأي السائد أو الرأي الجماعي قد يكون مبنياً على تقاليد موروثة أو عادات كانت آراء في الماضي. ولكنها أصبحت كالبديهيات المسلم بها. </a:t>
            </a:r>
            <a:endParaRPr lang="ar-JO" sz="1600" dirty="0"/>
          </a:p>
          <a:p>
            <a:pPr marL="285750" indent="-285750" algn="just" rtl="1">
              <a:lnSpc>
                <a:spcPct val="200000"/>
              </a:lnSpc>
              <a:buFont typeface="Arial" panose="020B0604020202020204" pitchFamily="34" charset="0"/>
              <a:buChar char="•"/>
            </a:pPr>
            <a:r>
              <a:rPr lang="ar-QA" sz="1600" dirty="0"/>
              <a:t>فالرأي - كما يقول وليم البيج </a:t>
            </a:r>
            <a:r>
              <a:rPr lang="en-US" sz="1600" dirty="0" err="1"/>
              <a:t>Wiliam</a:t>
            </a:r>
            <a:r>
              <a:rPr lang="en-US" sz="1600" dirty="0"/>
              <a:t> </a:t>
            </a:r>
            <a:r>
              <a:rPr lang="en-US" sz="1600" dirty="0" err="1"/>
              <a:t>Albig</a:t>
            </a:r>
            <a:r>
              <a:rPr lang="en-US" sz="1600" dirty="0"/>
              <a:t> - </a:t>
            </a:r>
            <a:r>
              <a:rPr lang="ar-QA" sz="1600" dirty="0"/>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JO" sz="1600"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52616" y="1775180"/>
            <a:ext cx="10119093" cy="5309146"/>
          </a:xfrm>
          <a:prstGeom prst="rect">
            <a:avLst/>
          </a:prstGeom>
          <a:noFill/>
        </p:spPr>
        <p:txBody>
          <a:bodyPr wrap="square" rtlCol="0">
            <a:spAutoFit/>
          </a:bodyPr>
          <a:lstStyle/>
          <a:p>
            <a:pPr algn="just" rtl="1">
              <a:lnSpc>
                <a:spcPct val="150000"/>
              </a:lnSpc>
            </a:pPr>
            <a:r>
              <a:rPr lang="ar-QA" sz="1600" dirty="0"/>
              <a:t>ويلخص ألبيج </a:t>
            </a:r>
            <a:r>
              <a:rPr lang="en-US" sz="1600" dirty="0" err="1"/>
              <a:t>Albig</a:t>
            </a:r>
            <a:r>
              <a:rPr lang="en-US" sz="1600" dirty="0"/>
              <a:t> </a:t>
            </a:r>
            <a:r>
              <a:rPr lang="ar-QA" sz="1600" dirty="0"/>
              <a:t>مذهبه في تكوين الرأي العام بقوله: إن الرأي العام تعبير حول موضوع جدلي والرأي العام يكون نتيجة للتفاهم بين الأشخاص بعضهم البعض في أي جماعة من الجماعات المختلفة. وتحدث عملية تكوين الرأي في الجماعات التي يتراوح عدد أفرادها ما بين اثنين فأكثر، ماداموا يستجيبون لمؤثرات مشتركة، حول مسألة جدلية. وليست الجماهير إلا جماعات كبيرة. وفي جميع الأوقات، نلاحظ أن هناك وجهات نظر مختلفة في الجماعة وكما نجد وجهة نظر غالبة نجد آراء أخرى مختلفة. وقد تكون هناك أغلبية تمثل رأياً مشتركاً، وقد لا توجد هذه الأغلبية.</a:t>
            </a:r>
            <a:endParaRPr lang="ar-JO" sz="1600" dirty="0"/>
          </a:p>
          <a:p>
            <a:pPr algn="just" rtl="1">
              <a:lnSpc>
                <a:spcPct val="150000"/>
              </a:lnSpc>
            </a:pPr>
            <a:endParaRPr lang="ar-JO" sz="1600" dirty="0"/>
          </a:p>
          <a:p>
            <a:pPr algn="ctr" rtl="1">
              <a:lnSpc>
                <a:spcPct val="150000"/>
              </a:lnSpc>
            </a:pPr>
            <a:r>
              <a:rPr lang="ar-QA" sz="1600" b="1" dirty="0"/>
              <a:t>فعملية تكوين الرأي العام هي التفاعل الذي يحدث داخل الجماعة حول مسألة جدلية. والرأي الجماعي أو الرأي العام هو نتيجة هذا التفاعل. ولا يكون الرأي العام جامد وإنما هو حركة دائمة لأنه يتأثر بالعناصر التي تجد في المناقشة وعملية الوصول إلى الرأي قد تعتمد أحياناً على التفكير والتحليل والدراسة لكنها تتأثر أحياناً أخرى بالعواطف والانفعالات والمؤثرات غير المنطقية. </a:t>
            </a:r>
          </a:p>
          <a:p>
            <a:r>
              <a:rPr lang="ar-QA" dirty="0"/>
              <a:t/>
            </a:r>
            <a:br>
              <a:rPr lang="ar-QA" dirty="0"/>
            </a:br>
            <a:endParaRPr lang="ar-QA" dirty="0"/>
          </a:p>
          <a:p>
            <a:r>
              <a:rPr lang="ar-QA" sz="1600" dirty="0"/>
              <a:t/>
            </a:r>
            <a:br>
              <a:rPr lang="ar-QA" sz="1600" dirty="0"/>
            </a:br>
            <a:endParaRPr lang="en-US" sz="1600"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60" y="720472"/>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ويؤكد العلماء أنه ينبغي التفرقة دائماً بين: </a:t>
            </a:r>
            <a:endParaRPr lang="ar-JO" dirty="0"/>
          </a:p>
          <a:p>
            <a:pPr lvl="1" algn="just" rtl="1">
              <a:lnSpc>
                <a:spcPct val="200000"/>
              </a:lnSpc>
            </a:pPr>
            <a:r>
              <a:rPr lang="ar-QA" dirty="0"/>
              <a:t>1</a:t>
            </a:r>
            <a:r>
              <a:rPr lang="ar-JO" dirty="0"/>
              <a:t>-</a:t>
            </a:r>
            <a:r>
              <a:rPr lang="ar-QA" b="1" dirty="0"/>
              <a:t>الرأي العام</a:t>
            </a:r>
            <a:r>
              <a:rPr lang="ar-QA" dirty="0"/>
              <a:t>: وهو ما يصل إليه المجتمع الواعي بعد تقليب وجهات النظر المختلفة والآراء المتعارضة.</a:t>
            </a:r>
            <a:endParaRPr lang="ar-JO" dirty="0"/>
          </a:p>
          <a:p>
            <a:pPr lvl="1" algn="just" rtl="1">
              <a:lnSpc>
                <a:spcPct val="200000"/>
              </a:lnSpc>
            </a:pPr>
            <a:r>
              <a:rPr lang="ar-QA" dirty="0"/>
              <a:t> </a:t>
            </a:r>
            <a:r>
              <a:rPr lang="ar-JO" b="1" dirty="0"/>
              <a:t>2-</a:t>
            </a:r>
            <a:r>
              <a:rPr lang="ar-QA" b="1" dirty="0"/>
              <a:t>السخط العام: </a:t>
            </a:r>
            <a:r>
              <a:rPr lang="ar-QA" dirty="0"/>
              <a:t>وهو ما تصل إليه الجماهير بمجرد الإثارة والانفعال برجل واحد فقط« أو فكرة واحدة فقط. أو زاوية واحدة فقط لا تكاد تسمح لغيرها من زوايا النظر الأخرى أن تظهر إلى جانبها.</a:t>
            </a:r>
            <a:endParaRPr lang="ar-JO" dirty="0"/>
          </a:p>
          <a:p>
            <a:pPr lvl="1" algn="just" rtl="1">
              <a:lnSpc>
                <a:spcPct val="200000"/>
              </a:lnSpc>
            </a:pPr>
            <a:r>
              <a:rPr lang="ar-QA" b="1" dirty="0"/>
              <a:t> </a:t>
            </a:r>
            <a:r>
              <a:rPr lang="ar-JO" b="1" dirty="0"/>
              <a:t>3-</a:t>
            </a:r>
            <a:r>
              <a:rPr lang="ar-QA" b="1" dirty="0"/>
              <a:t>الاتجاه العام: </a:t>
            </a:r>
            <a:r>
              <a:rPr lang="ar-QA" dirty="0"/>
              <a:t>وهو ما يكون نتيجة لاتفاق الجماهير على شئ معين يرون فيه صيانة للتقاليد. أو دفاعاً عن دينهم« أو محافظة على تراثهم« </a:t>
            </a:r>
            <a:endParaRPr lang="ar-JO"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778" y="1545687"/>
            <a:ext cx="9837724" cy="4627485"/>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sz="1600" dirty="0"/>
              <a:t>يمثل الرأي العام سلوكاً اجتماعياً أو استجابة هامة لمثيرات اجتماعية في المجال السلوي للجماعة. وحتي يظهر هذا السلوك أو هذه الاستجابة ويكون ‏</a:t>
            </a:r>
            <a:r>
              <a:rPr lang="ar-JO" sz="1600" dirty="0"/>
              <a:t>رأيا </a:t>
            </a:r>
            <a:r>
              <a:rPr lang="ar-QA" sz="1600" dirty="0"/>
              <a:t>عاماً لابد أن يمر بمراحل متعددة تكون في النهاية عناصر أساسية في تشكيل الرأي العام وهذه العناصر هي:</a:t>
            </a:r>
            <a:endParaRPr lang="ar-JO" sz="1600" dirty="0"/>
          </a:p>
          <a:p>
            <a:pPr algn="ctr" rtl="1">
              <a:lnSpc>
                <a:spcPct val="200000"/>
              </a:lnSpc>
            </a:pPr>
            <a:r>
              <a:rPr lang="ar-QA" sz="1600" b="1" dirty="0"/>
              <a:t>. القضية الها</a:t>
            </a:r>
            <a:r>
              <a:rPr lang="ar-JO" sz="1600" b="1" dirty="0"/>
              <a:t>مة    ---   الجماعة  ----    روح المناقشة</a:t>
            </a:r>
          </a:p>
          <a:p>
            <a:pPr marL="285750" indent="-285750" algn="r" rtl="1">
              <a:lnSpc>
                <a:spcPct val="200000"/>
              </a:lnSpc>
              <a:buFont typeface="Arial" panose="020B0604020202020204" pitchFamily="34" charset="0"/>
              <a:buChar char="•"/>
            </a:pPr>
            <a:r>
              <a:rPr lang="ar-QA" sz="1600" b="1" dirty="0"/>
              <a:t>القضية</a:t>
            </a:r>
            <a:r>
              <a:rPr lang="ar-QA" sz="1600" dirty="0"/>
              <a:t> قد تكون بسيطة محددة لا تهدد إلا جماعة صغيرة فاعلة. وقد تكون القضية كبيرة تهدد الأمة باجمعهاء والجماعة قد تكون قليلة العدد ولكنها فاعلة وقد تكون كثيرة العدد وغير فاعل</a:t>
            </a:r>
            <a:endParaRPr lang="ar-JO" sz="1600" dirty="0"/>
          </a:p>
          <a:p>
            <a:pPr marL="285750" indent="-285750" algn="r" rtl="1">
              <a:lnSpc>
                <a:spcPct val="200000"/>
              </a:lnSpc>
              <a:buFont typeface="Arial" panose="020B0604020202020204" pitchFamily="34" charset="0"/>
              <a:buChar char="•"/>
            </a:pPr>
            <a:r>
              <a:rPr lang="ar-QA" sz="1600" b="1" dirty="0"/>
              <a:t>المناقشة</a:t>
            </a:r>
            <a:r>
              <a:rPr lang="ar-QA" sz="1600" dirty="0"/>
              <a:t> فقد تكون عامة وعلنية وفي نهايتها تتعلق بالآراء ويظهر الرأي العا</a:t>
            </a:r>
            <a:r>
              <a:rPr lang="ar-JO" sz="1600" dirty="0"/>
              <a:t>م</a:t>
            </a:r>
          </a:p>
          <a:p>
            <a:pPr algn="r" rtl="1">
              <a:lnSpc>
                <a:spcPct val="200000"/>
              </a:lnSpc>
            </a:pPr>
            <a:r>
              <a:rPr lang="ar-QA" sz="1600" dirty="0"/>
              <a:t>وممر المناقشة بخطوتين. الأولي: اختلاف وجهات النظرء والثانية تقارب وجهات </a:t>
            </a:r>
            <a:r>
              <a:rPr lang="ar-JO" sz="1600" dirty="0"/>
              <a:t> النظر</a:t>
            </a:r>
          </a:p>
          <a:p>
            <a:pPr algn="r" rtl="1">
              <a:lnSpc>
                <a:spcPct val="200000"/>
              </a:lnSpc>
            </a:pP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4339650"/>
          </a:xfrm>
          <a:prstGeom prst="rect">
            <a:avLst/>
          </a:prstGeom>
          <a:noFill/>
        </p:spPr>
        <p:txBody>
          <a:bodyPr wrap="square" rtlCol="0">
            <a:spAutoFit/>
          </a:bodyPr>
          <a:lstStyle/>
          <a:p>
            <a:pPr algn="r" rtl="1"/>
            <a:r>
              <a:rPr lang="ar-QA" sz="2000" dirty="0"/>
              <a:t>حدد العالم "بورود"، أحمد أبوزيد 10 1988 عوامل تشترك في تكوين الرأي العام</a:t>
            </a:r>
            <a:r>
              <a:rPr lang="ar-JO" sz="2000" dirty="0"/>
              <a:t> </a:t>
            </a:r>
            <a:r>
              <a:rPr lang="ar-QA" sz="2000" dirty="0"/>
              <a:t>وهي كالتالي:</a:t>
            </a:r>
            <a:endParaRPr lang="ar-JO" sz="2000" dirty="0"/>
          </a:p>
          <a:p>
            <a:pPr algn="r" rtl="1"/>
            <a:endParaRPr lang="ar-JO" sz="2000" dirty="0"/>
          </a:p>
          <a:p>
            <a:pPr marL="342900" indent="-342900" algn="r" rtl="1">
              <a:buFont typeface="Arial" panose="020B0604020202020204" pitchFamily="34" charset="0"/>
              <a:buChar char="•"/>
            </a:pPr>
            <a:r>
              <a:rPr lang="ar-QA" sz="2000" dirty="0"/>
              <a:t>نشأة المشكلة أو الموضوع</a:t>
            </a:r>
          </a:p>
          <a:p>
            <a:pPr marL="342900" indent="-342900" algn="r" rtl="1">
              <a:buFont typeface="Arial" panose="020B0604020202020204" pitchFamily="34" charset="0"/>
              <a:buChar char="•"/>
            </a:pPr>
            <a:r>
              <a:rPr lang="ar-QA" sz="2000" dirty="0"/>
              <a:t>إدراك المشكلة.</a:t>
            </a:r>
          </a:p>
          <a:p>
            <a:pPr marL="342900" indent="-342900" algn="r" rtl="1">
              <a:buFont typeface="Arial" panose="020B0604020202020204" pitchFamily="34" charset="0"/>
              <a:buChar char="•"/>
            </a:pPr>
            <a:r>
              <a:rPr lang="ar-QA" sz="2000" dirty="0"/>
              <a:t>الاستطلاع بالمناقشة.</a:t>
            </a:r>
          </a:p>
          <a:p>
            <a:pPr marL="342900" indent="-342900" algn="r" rtl="1">
              <a:buFont typeface="Arial" panose="020B0604020202020204" pitchFamily="34" charset="0"/>
              <a:buChar char="•"/>
            </a:pPr>
            <a:r>
              <a:rPr lang="ar-QA" sz="2000" dirty="0"/>
              <a:t>بروز المقترحات والبدائل</a:t>
            </a:r>
          </a:p>
          <a:p>
            <a:pPr marL="342900" indent="-342900" algn="r" rtl="1">
              <a:buFont typeface="Arial" panose="020B0604020202020204" pitchFamily="34" charset="0"/>
              <a:buChar char="•"/>
            </a:pPr>
            <a:r>
              <a:rPr lang="ar-QA" sz="2000" dirty="0"/>
              <a:t>حل المشكلة.</a:t>
            </a:r>
          </a:p>
          <a:p>
            <a:pPr marL="342900" indent="-342900" algn="r" rtl="1">
              <a:buFont typeface="Arial" panose="020B0604020202020204" pitchFamily="34" charset="0"/>
              <a:buChar char="•"/>
            </a:pPr>
            <a:r>
              <a:rPr lang="ar-QA" sz="2000" dirty="0"/>
              <a:t>صراع الآراء.</a:t>
            </a:r>
          </a:p>
          <a:p>
            <a:pPr marL="342900" indent="-342900" algn="r" rtl="1">
              <a:buFont typeface="Arial" panose="020B0604020202020204" pitchFamily="34" charset="0"/>
              <a:buChar char="•"/>
            </a:pPr>
            <a:r>
              <a:rPr lang="ar-QA" sz="2000" dirty="0"/>
              <a:t>تبلور الآراء.</a:t>
            </a:r>
          </a:p>
          <a:p>
            <a:pPr marL="342900" indent="-342900" algn="r" rtl="1">
              <a:buFont typeface="Arial" panose="020B0604020202020204" pitchFamily="34" charset="0"/>
              <a:buChar char="•"/>
            </a:pPr>
            <a:r>
              <a:rPr lang="ar-QA" sz="2000" dirty="0"/>
              <a:t>تقارب الآراء.</a:t>
            </a:r>
          </a:p>
          <a:p>
            <a:pPr marL="342900" indent="-342900" algn="r" rtl="1">
              <a:buFont typeface="Arial" panose="020B0604020202020204" pitchFamily="34" charset="0"/>
              <a:buChar char="•"/>
            </a:pPr>
            <a:r>
              <a:rPr lang="ar-QA" sz="2000" dirty="0"/>
              <a:t>الاتفاق الجماعي.</a:t>
            </a:r>
          </a:p>
          <a:p>
            <a:pPr marL="342900" indent="-342900" algn="r" rtl="1">
              <a:buFont typeface="Arial" panose="020B0604020202020204" pitchFamily="34" charset="0"/>
              <a:buChar char="•"/>
            </a:pPr>
            <a:r>
              <a:rPr lang="ar-QA" sz="2000" dirty="0"/>
              <a:t>السلوك الجماعي.</a:t>
            </a:r>
          </a:p>
          <a:p>
            <a:r>
              <a:rPr lang="ar-QA" dirty="0"/>
              <a:t/>
            </a:r>
            <a:br>
              <a:rPr lang="ar-QA" dirty="0"/>
            </a:b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93797" y="1718445"/>
            <a:ext cx="10059685" cy="4247317"/>
          </a:xfrm>
          <a:prstGeom prst="rect">
            <a:avLst/>
          </a:prstGeom>
          <a:noFill/>
        </p:spPr>
        <p:txBody>
          <a:bodyPr wrap="square" rtlCol="0">
            <a:spAutoFit/>
          </a:bodyPr>
          <a:lstStyle/>
          <a:p>
            <a:pPr algn="r" rtl="1">
              <a:lnSpc>
                <a:spcPct val="150000"/>
              </a:lnSpc>
            </a:pPr>
            <a:r>
              <a:rPr lang="ar-QA" b="1" dirty="0"/>
              <a:t>المرحلة الأولي:- القناعة</a:t>
            </a:r>
            <a:endParaRPr lang="ar-JO" b="1" dirty="0"/>
          </a:p>
          <a:p>
            <a:pPr algn="r" rtl="1">
              <a:lnSpc>
                <a:spcPct val="150000"/>
              </a:lnSpc>
            </a:pPr>
            <a:endParaRPr lang="ar-JO" dirty="0"/>
          </a:p>
          <a:p>
            <a:pPr algn="r" rtl="1">
              <a:lnSpc>
                <a:spcPct val="150000"/>
              </a:lnSpc>
            </a:pPr>
            <a:r>
              <a:rPr lang="ar-QA" dirty="0"/>
              <a:t>وهي المرحلة التي لا يكون فيها الرأي العام عند الإنسان فكرة عابرة، بل يدخل في عداد القناعة الثانية، وهنا نصل إلى المرحلة الثالثة (الجدل الحماسي) وهنا تتبدل</a:t>
            </a:r>
            <a:r>
              <a:rPr lang="ar-JO" dirty="0"/>
              <a:t> </a:t>
            </a:r>
            <a:r>
              <a:rPr lang="ar-QA" dirty="0"/>
              <a:t>المرحلة لتصبح لهجة صاحب الرأي أكثر عمقاً وأكثر حماسة.وهكذا يتحول الرأي العام من وجهة نظر في موضوع بعينه إلى هوس. </a:t>
            </a:r>
            <a:endParaRPr lang="ar-JO" dirty="0"/>
          </a:p>
          <a:p>
            <a:pPr algn="r" rtl="1">
              <a:lnSpc>
                <a:spcPct val="150000"/>
              </a:lnSpc>
            </a:pPr>
            <a:endParaRPr lang="ar-QA" dirty="0"/>
          </a:p>
          <a:p>
            <a:pPr algn="r">
              <a:lnSpc>
                <a:spcPct val="150000"/>
              </a:lnSpc>
            </a:pPr>
            <a:r>
              <a:rPr lang="ar-QA" dirty="0"/>
              <a:t>وهنا نصل إلى المرحلة الرابعة والأخيرة وهي "الهوس" وهذه المرحلة ليست عامة ولا شاملة بمعني أنها محصورة بعدد قليل جدا من الناس وهؤلاء يمكن أن يكونوا من معتنقي عقيدة أو من أنصار فكرة جديدة. </a:t>
            </a:r>
            <a:br>
              <a:rPr lang="ar-QA" dirty="0"/>
            </a:b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775180"/>
            <a:ext cx="9435241" cy="4615944"/>
          </a:xfrm>
          <a:prstGeom prst="rect">
            <a:avLst/>
          </a:prstGeom>
          <a:noFill/>
        </p:spPr>
        <p:txBody>
          <a:bodyPr wrap="square" rtlCol="0">
            <a:spAutoFit/>
          </a:bodyPr>
          <a:lstStyle/>
          <a:p>
            <a:pPr algn="r" rtl="1">
              <a:lnSpc>
                <a:spcPct val="150000"/>
              </a:lnSpc>
            </a:pPr>
            <a:r>
              <a:rPr lang="ar-QA" b="1" dirty="0"/>
              <a:t>الهدف الاجتماعي:</a:t>
            </a:r>
            <a:endParaRPr lang="ar-JO" b="1" dirty="0"/>
          </a:p>
          <a:p>
            <a:pPr algn="r" rtl="1">
              <a:lnSpc>
                <a:spcPct val="150000"/>
              </a:lnSpc>
            </a:pPr>
            <a:r>
              <a:rPr lang="ar-QA" dirty="0"/>
              <a:t>ويفيد في تشخيص مشكلات المجتمع وعلاجها، مثل تنظيم النسل، الطلاق، الجريمة</a:t>
            </a:r>
            <a:r>
              <a:rPr lang="ar-JO" dirty="0"/>
              <a:t> </a:t>
            </a:r>
            <a:r>
              <a:rPr lang="ar-QA" dirty="0"/>
              <a:t>التربية والأحداث.</a:t>
            </a:r>
            <a:br>
              <a:rPr lang="ar-QA" dirty="0"/>
            </a:br>
            <a:r>
              <a:rPr lang="ar-QA" b="1" dirty="0"/>
              <a:t>الهدف الاقتصادي:</a:t>
            </a:r>
            <a:endParaRPr lang="ar-JO" b="1" dirty="0"/>
          </a:p>
          <a:p>
            <a:pPr algn="r">
              <a:lnSpc>
                <a:spcPct val="150000"/>
              </a:lnSpc>
            </a:pPr>
            <a:r>
              <a:rPr lang="ar-QA" dirty="0"/>
              <a:t>ويتجلي في مساعدة دراسات الرأي العام على فهم نفسية المستهلك واحتياجاته ووسائل التأثير فيه وترويج التسويق والإنتاج.. الخ. </a:t>
            </a:r>
          </a:p>
          <a:p>
            <a:pPr algn="r">
              <a:lnSpc>
                <a:spcPct val="150000"/>
              </a:lnSpc>
            </a:pPr>
            <a:r>
              <a:rPr lang="ar-QA" b="1" dirty="0"/>
              <a:t>الهدف الاتصالي</a:t>
            </a:r>
            <a:r>
              <a:rPr lang="ar-JO" b="1" dirty="0"/>
              <a:t>:</a:t>
            </a:r>
          </a:p>
          <a:p>
            <a:pPr algn="r">
              <a:lnSpc>
                <a:spcPct val="150000"/>
              </a:lnSpc>
            </a:pPr>
            <a:r>
              <a:rPr lang="ar-QA" dirty="0"/>
              <a:t>ويهدف إلى مساعدة دراسة الرأي العام على تخطيط برامج العلاقات العامة بين الحكومة والشعب وبين إدارة المنظمة وجمهورها. وتحديد نسب طرق التأثير ووسائل الاتصال وطرق الإعداد والجذب. </a:t>
            </a:r>
          </a:p>
          <a:p>
            <a:pPr algn="r">
              <a:lnSpc>
                <a:spcPct val="150000"/>
              </a:lnSpc>
            </a:pP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2534027"/>
          </a:xfrm>
          <a:prstGeom prst="rect">
            <a:avLst/>
          </a:prstGeom>
          <a:noFill/>
        </p:spPr>
        <p:txBody>
          <a:bodyPr wrap="square" rtlCol="0">
            <a:spAutoFit/>
          </a:bodyPr>
          <a:lstStyle/>
          <a:p>
            <a:pPr algn="just" rtl="1">
              <a:lnSpc>
                <a:spcPct val="150000"/>
              </a:lnSpc>
            </a:pPr>
            <a:r>
              <a:rPr lang="ar-QA" dirty="0"/>
              <a:t>وباختصار فإن فهم الرأي العام والتعرف على طرق تكوينه يعتبر من أهم الأمور في العلاقات العامة. وعن طريق هذا الفهم الجيد يستطيع أخصائ العلاقات العامة أن يدرك طرق التأثير الفعال لتخيير اتجاهات الرأي. كيا يمكنه التعرف على قادة الرأي الرسمين وغير الرسمين الذين يجب الوصول إليهم في رسائل العلاقات العامة. وأخيراً فإن فهم الرأي العام وقادة الرأي العام يؤهل رجل العلاقات العامة ليعرف أن توزيع المعلومات عن طريق وسائل الاتصال الجماهيرية يعني إثارة الانتباه فقط ولا يحدد لهم بماذا يفكرون. </a:t>
            </a:r>
            <a:endParaRPr lang="ar-JO" dirty="0"/>
          </a:p>
          <a:p>
            <a:pPr algn="just" rtl="1">
              <a:lnSpc>
                <a:spcPct val="150000"/>
              </a:lnSpc>
            </a:pPr>
            <a:endParaRPr lang="en-US" sz="1600"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DD3CB3-AB6B-4FF8-87D8-593EF9FA84B6}"/>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15838</TotalTime>
  <Words>4161</Words>
  <Application>Microsoft Macintosh PowerPoint</Application>
  <PresentationFormat>Widescreen</PresentationFormat>
  <Paragraphs>439</Paragraphs>
  <Slides>46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cairo</vt:lpstr>
      <vt:lpstr>Calibri</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151</cp:revision>
  <cp:lastPrinted>2024-08-01T09:03:07Z</cp:lastPrinted>
  <dcterms:created xsi:type="dcterms:W3CDTF">2023-04-29T09:08:00Z</dcterms:created>
  <dcterms:modified xsi:type="dcterms:W3CDTF">2024-08-01T09:03:19Z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