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400" r:id="rId3"/>
    <p:sldId id="364" r:id="rId4"/>
    <p:sldId id="259" r:id="rId5"/>
    <p:sldId id="365" r:id="rId6"/>
    <p:sldId id="401" r:id="rId7"/>
    <p:sldId id="402" r:id="rId8"/>
    <p:sldId id="403" r:id="rId9"/>
    <p:sldId id="404" r:id="rId10"/>
    <p:sldId id="412" r:id="rId11"/>
    <p:sldId id="405" r:id="rId12"/>
    <p:sldId id="413" r:id="rId13"/>
    <p:sldId id="414" r:id="rId14"/>
    <p:sldId id="406" r:id="rId15"/>
    <p:sldId id="415" r:id="rId16"/>
    <p:sldId id="416" r:id="rId17"/>
    <p:sldId id="417" r:id="rId18"/>
    <p:sldId id="418" r:id="rId19"/>
    <p:sldId id="407" r:id="rId20"/>
    <p:sldId id="419" r:id="rId21"/>
    <p:sldId id="408" r:id="rId22"/>
    <p:sldId id="409" r:id="rId23"/>
    <p:sldId id="410" r:id="rId24"/>
    <p:sldId id="420" r:id="rId25"/>
    <p:sldId id="396"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4750" autoAdjust="0"/>
  </p:normalViewPr>
  <p:slideViewPr>
    <p:cSldViewPr snapToGrid="0">
      <p:cViewPr varScale="1">
        <p:scale>
          <a:sx n="56" d="100"/>
          <a:sy n="56" d="100"/>
        </p:scale>
        <p:origin x="106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6D67F358-84A9-4AE2-B425-62F1BE809B06}" type="datetimeFigureOut">
              <a:rPr lang="en-US" smtClean="0"/>
              <a:t>1/13/2023</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3198DA59-4DC9-4273-A831-555205F6A3B3}" type="slidenum">
              <a:rPr lang="en-US" smtClean="0"/>
              <a:t>‹#›</a:t>
            </a:fld>
            <a:endParaRPr lang="en-US"/>
          </a:p>
        </p:txBody>
      </p:sp>
    </p:spTree>
    <p:extLst>
      <p:ext uri="{BB962C8B-B14F-4D97-AF65-F5344CB8AC3E}">
        <p14:creationId xmlns:p14="http://schemas.microsoft.com/office/powerpoint/2010/main" val="343828724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4</a:t>
            </a:fld>
            <a:endParaRPr lang="en-US"/>
          </a:p>
        </p:txBody>
      </p:sp>
    </p:spTree>
    <p:extLst>
      <p:ext uri="{BB962C8B-B14F-4D97-AF65-F5344CB8AC3E}">
        <p14:creationId xmlns:p14="http://schemas.microsoft.com/office/powerpoint/2010/main" val="11341239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25</a:t>
            </a:fld>
            <a:endParaRPr lang="en-US"/>
          </a:p>
        </p:txBody>
      </p:sp>
    </p:spTree>
    <p:extLst>
      <p:ext uri="{BB962C8B-B14F-4D97-AF65-F5344CB8AC3E}">
        <p14:creationId xmlns:p14="http://schemas.microsoft.com/office/powerpoint/2010/main" val="9876418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33867" y="-9313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03503"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a:t>
            </a:r>
          </a:p>
          <a:p>
            <a:r>
              <a:rPr lang="en-US" sz="2800" dirty="0">
                <a:solidFill>
                  <a:srgbClr val="24A9E1"/>
                </a:solidFill>
                <a:latin typeface="Tajawal Medium" panose="00000600000000000000" pitchFamily="2" charset="-78"/>
                <a:cs typeface="Tajawal Medium" panose="00000600000000000000" pitchFamily="2" charset="-78"/>
              </a:rPr>
              <a:t>Prepared by Dr. Alaa  Mohamed</a:t>
            </a:r>
          </a:p>
          <a:p>
            <a:r>
              <a:rPr lang="en-US" sz="2800" dirty="0">
                <a:solidFill>
                  <a:srgbClr val="FF9518"/>
                </a:solidFill>
                <a:latin typeface="Tajawal Medium" panose="00000600000000000000" pitchFamily="2" charset="-78"/>
                <a:cs typeface="Tajawal Medium" panose="00000600000000000000" pitchFamily="2" charset="-78"/>
              </a:rPr>
              <a:t>Lecture 0</a:t>
            </a:r>
          </a:p>
        </p:txBody>
      </p:sp>
      <p:sp>
        <p:nvSpPr>
          <p:cNvPr id="16" name="TextBox 15"/>
          <p:cNvSpPr txBox="1"/>
          <p:nvPr/>
        </p:nvSpPr>
        <p:spPr>
          <a:xfrm>
            <a:off x="6995710" y="3159395"/>
            <a:ext cx="4542013" cy="954107"/>
          </a:xfrm>
          <a:prstGeom prst="rect">
            <a:avLst/>
          </a:prstGeom>
          <a:noFill/>
        </p:spPr>
        <p:txBody>
          <a:bodyPr wrap="none" rtlCol="0">
            <a:spAutoFit/>
          </a:bodyPr>
          <a:lstStyle/>
          <a:p>
            <a:r>
              <a:rPr lang="en-US" sz="2800" dirty="0">
                <a:solidFill>
                  <a:schemeClr val="bg1"/>
                </a:solidFill>
                <a:cs typeface="Tajawal Medium" panose="00000600000000000000" pitchFamily="2" charset="-78"/>
              </a:rPr>
              <a:t>Course Overview and Syllabus</a:t>
            </a:r>
          </a:p>
          <a:p>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31886" y="2204822"/>
            <a:ext cx="10012363" cy="3108543"/>
          </a:xfrm>
          <a:prstGeom prst="rect">
            <a:avLst/>
          </a:prstGeom>
          <a:noFill/>
        </p:spPr>
        <p:txBody>
          <a:bodyPr wrap="square" rtlCol="0">
            <a:spAutoFit/>
          </a:bodyPr>
          <a:lstStyle/>
          <a:p>
            <a:pPr marL="457200" indent="-457200">
              <a:buFont typeface="Arial" panose="020B0604020202020204" pitchFamily="34" charset="0"/>
              <a:buChar char="•"/>
            </a:pPr>
            <a:r>
              <a:rPr lang="en-US" sz="2800" dirty="0"/>
              <a:t>In this course, we  introduce the fundamentals of modern operating system function, design, and implementation. </a:t>
            </a: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r>
              <a:rPr lang="en-US" sz="2800" dirty="0"/>
              <a:t>Topics include concurrency, synchronization,    processes, threads, scheduling, memory management, file systems, device management, and security.</a:t>
            </a:r>
          </a:p>
          <a:p>
            <a:pPr eaLnBrk="1" hangingPunct="1"/>
            <a:endParaRPr lang="en-US" altLang="en-US" sz="2800" dirty="0"/>
          </a:p>
        </p:txBody>
      </p:sp>
    </p:spTree>
    <p:extLst>
      <p:ext uri="{BB962C8B-B14F-4D97-AF65-F5344CB8AC3E}">
        <p14:creationId xmlns:p14="http://schemas.microsoft.com/office/powerpoint/2010/main" val="2260289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64957" y="1734321"/>
            <a:ext cx="10675303" cy="6340197"/>
          </a:xfrm>
          <a:prstGeom prst="rect">
            <a:avLst/>
          </a:prstGeom>
          <a:noFill/>
        </p:spPr>
        <p:txBody>
          <a:bodyPr wrap="square" rtlCol="0">
            <a:spAutoFit/>
          </a:bodyPr>
          <a:lstStyle/>
          <a:p>
            <a:pPr marL="914400" marR="0" lvl="1" indent="-457200">
              <a:lnSpc>
                <a:spcPct val="115000"/>
              </a:lnSpc>
              <a:spcBef>
                <a:spcPts val="0"/>
              </a:spcBef>
              <a:spcAft>
                <a:spcPts val="0"/>
              </a:spcAft>
              <a:buFont typeface="Arial" panose="020B0604020202020204" pitchFamily="34" charset="0"/>
              <a:buChar char="•"/>
            </a:pPr>
            <a:r>
              <a:rPr lang="en-US" sz="2800" b="1" dirty="0"/>
              <a:t>Credit Hours: </a:t>
            </a:r>
            <a:r>
              <a:rPr lang="en-US" sz="2800" dirty="0"/>
              <a:t>3 credit hours.  </a:t>
            </a:r>
          </a:p>
          <a:p>
            <a:pPr marL="914400" marR="0" lvl="1" indent="-457200">
              <a:lnSpc>
                <a:spcPct val="115000"/>
              </a:lnSpc>
              <a:spcBef>
                <a:spcPts val="0"/>
              </a:spcBef>
              <a:spcAft>
                <a:spcPts val="0"/>
              </a:spcAft>
              <a:buFont typeface="Arial" panose="020B0604020202020204" pitchFamily="34" charset="0"/>
              <a:buChar char="•"/>
            </a:pPr>
            <a:r>
              <a:rPr lang="en-US" sz="2800" dirty="0"/>
              <a:t>The required textbook for this course is "Operating System Concepts, " by </a:t>
            </a:r>
            <a:r>
              <a:rPr lang="en-US" sz="2800" dirty="0" err="1"/>
              <a:t>Silberschatz</a:t>
            </a:r>
            <a:r>
              <a:rPr lang="en-US" sz="2800" dirty="0"/>
              <a:t>, Galvin, and Gagne. Most of the material in these pages was originally taken from the 9th and 10th edition of that book.</a:t>
            </a:r>
          </a:p>
          <a:p>
            <a:pPr marL="914400" marR="0" lvl="1" indent="-457200">
              <a:lnSpc>
                <a:spcPct val="115000"/>
              </a:lnSpc>
              <a:spcBef>
                <a:spcPts val="0"/>
              </a:spcBef>
              <a:spcAft>
                <a:spcPts val="0"/>
              </a:spcAft>
              <a:buFont typeface="Arial" panose="020B0604020202020204" pitchFamily="34" charset="0"/>
              <a:buChar char="•"/>
            </a:pPr>
            <a:endParaRPr lang="en-US" sz="2800" dirty="0"/>
          </a:p>
          <a:p>
            <a:pPr marL="914400" lvl="1" indent="-457200">
              <a:lnSpc>
                <a:spcPct val="115000"/>
              </a:lnSpc>
              <a:buFont typeface="Arial" panose="020B0604020202020204" pitchFamily="34" charset="0"/>
              <a:buChar char="•"/>
            </a:pPr>
            <a:r>
              <a:rPr lang="en-US" sz="2800" dirty="0"/>
              <a:t>Lecture notes, power points slides and videos are additional resources that are prepared by me. </a:t>
            </a:r>
          </a:p>
          <a:p>
            <a:pPr marL="914400" marR="0" lvl="1" indent="-457200">
              <a:lnSpc>
                <a:spcPct val="115000"/>
              </a:lnSpc>
              <a:spcBef>
                <a:spcPts val="0"/>
              </a:spcBef>
              <a:spcAft>
                <a:spcPts val="0"/>
              </a:spcAft>
              <a:buFont typeface="Arial" panose="020B0604020202020204" pitchFamily="34" charset="0"/>
              <a:buChar char="•"/>
            </a:pPr>
            <a:r>
              <a:rPr lang="en-US" sz="2800" b="0" i="0" dirty="0">
                <a:solidFill>
                  <a:srgbClr val="000000"/>
                </a:solidFill>
                <a:effectLst/>
                <a:latin typeface="Times New Roman" panose="02020603050405020304" pitchFamily="18" charset="0"/>
              </a:rPr>
              <a:t>.</a:t>
            </a:r>
          </a:p>
          <a:p>
            <a:pPr marL="914400" marR="0" lvl="1" indent="-457200">
              <a:lnSpc>
                <a:spcPct val="115000"/>
              </a:lnSpc>
              <a:spcBef>
                <a:spcPts val="0"/>
              </a:spcBef>
              <a:spcAft>
                <a:spcPts val="0"/>
              </a:spcAft>
              <a:buFont typeface="Arial" panose="020B0604020202020204" pitchFamily="34" charset="0"/>
              <a:buChar char="•"/>
            </a:pPr>
            <a:r>
              <a:rPr lang="en-US" sz="2800" dirty="0"/>
              <a:t>. </a:t>
            </a:r>
          </a:p>
          <a:p>
            <a:pPr marL="914400" lvl="1" indent="-457200">
              <a:buFont typeface="Arial" panose="020B0604020202020204" pitchFamily="34" charset="0"/>
              <a:buChar char="•"/>
            </a:pPr>
            <a:endParaRPr lang="en-US" altLang="en-US" sz="2800" dirty="0"/>
          </a:p>
          <a:p>
            <a:pPr marL="457200" indent="-457200" eaLnBrk="1" hangingPunct="1">
              <a:buFont typeface="Arial" panose="020B0604020202020204" pitchFamily="34" charset="0"/>
              <a:buChar char="•"/>
            </a:pPr>
            <a:endParaRPr lang="en-US" altLang="en-US" sz="2800" dirty="0"/>
          </a:p>
          <a:p>
            <a:pPr eaLnBrk="1" hangingPunct="1"/>
            <a:endParaRPr lang="en-US" altLang="en-US" sz="2800" dirty="0"/>
          </a:p>
        </p:txBody>
      </p:sp>
    </p:spTree>
    <p:extLst>
      <p:ext uri="{BB962C8B-B14F-4D97-AF65-F5344CB8AC3E}">
        <p14:creationId xmlns:p14="http://schemas.microsoft.com/office/powerpoint/2010/main" val="4001349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صورة 11">
            <a:extLst>
              <a:ext uri="{FF2B5EF4-FFF2-40B4-BE49-F238E27FC236}">
                <a16:creationId xmlns:a16="http://schemas.microsoft.com/office/drawing/2014/main" id="{964E0F4C-4E01-B19C-CCA9-075364F743ED}"/>
              </a:ext>
            </a:extLst>
          </p:cNvPr>
          <p:cNvPicPr>
            <a:picLocks noChangeAspect="1"/>
          </p:cNvPicPr>
          <p:nvPr/>
        </p:nvPicPr>
        <p:blipFill>
          <a:blip r:embed="rId7"/>
          <a:stretch>
            <a:fillRect/>
          </a:stretch>
        </p:blipFill>
        <p:spPr>
          <a:xfrm>
            <a:off x="4363402" y="1447258"/>
            <a:ext cx="3895744" cy="4266560"/>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570825" y="1774423"/>
            <a:ext cx="8180387"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t>The course will begin with an introduction to operating systems. Over the course of the subsequent Modules (8 Modules) , we will discuss, analyze in detail each of the major components of an operating system (from processes to threads), and explore more advanced topics in the field, including , Concurrency, memory management, Scheduling, Deadlocks, File managements, and virtualization. The class will conclude with a discussion of various system-related security issues.</a:t>
            </a:r>
          </a:p>
          <a:p>
            <a:endParaRPr lang="en-US" altLang="en-US" sz="2800" dirty="0">
              <a:solidFill>
                <a:srgbClr val="1A1A1A"/>
              </a:solidFill>
              <a:latin typeface="-apple-system"/>
            </a:endParaRPr>
          </a:p>
        </p:txBody>
      </p:sp>
    </p:spTree>
    <p:extLst>
      <p:ext uri="{BB962C8B-B14F-4D97-AF65-F5344CB8AC3E}">
        <p14:creationId xmlns:p14="http://schemas.microsoft.com/office/powerpoint/2010/main" val="18535479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2011451" y="1364341"/>
            <a:ext cx="8180387"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lnSpc>
                <a:spcPct val="150000"/>
              </a:lnSpc>
              <a:spcBef>
                <a:spcPts val="0"/>
              </a:spcBef>
              <a:spcAft>
                <a:spcPts val="0"/>
              </a:spcAft>
              <a:buFont typeface="Wingdings" panose="05000000000000000000" pitchFamily="2" charset="2"/>
              <a:buChar char=""/>
            </a:pPr>
            <a:r>
              <a:rPr lang="en-US" sz="2400" dirty="0"/>
              <a:t>Module 1: Operating System Introduction. </a:t>
            </a:r>
          </a:p>
          <a:p>
            <a:pPr marL="342900" marR="0" lvl="0" indent="-342900">
              <a:lnSpc>
                <a:spcPct val="150000"/>
              </a:lnSpc>
              <a:spcBef>
                <a:spcPts val="0"/>
              </a:spcBef>
              <a:spcAft>
                <a:spcPts val="0"/>
              </a:spcAft>
              <a:buFont typeface="Wingdings" panose="05000000000000000000" pitchFamily="2" charset="2"/>
              <a:buChar char=""/>
            </a:pPr>
            <a:r>
              <a:rPr lang="en-US" sz="2400" dirty="0"/>
              <a:t>Module 2: Processes and threads. </a:t>
            </a:r>
          </a:p>
          <a:p>
            <a:pPr marL="342900" marR="0" lvl="0" indent="-342900">
              <a:lnSpc>
                <a:spcPct val="150000"/>
              </a:lnSpc>
              <a:spcBef>
                <a:spcPts val="0"/>
              </a:spcBef>
              <a:spcAft>
                <a:spcPts val="0"/>
              </a:spcAft>
              <a:buFont typeface="Wingdings" panose="05000000000000000000" pitchFamily="2" charset="2"/>
              <a:buChar char=""/>
            </a:pPr>
            <a:r>
              <a:rPr lang="en-US" sz="2400" dirty="0"/>
              <a:t>Module 3: Process Synchronization and Concurrency. </a:t>
            </a:r>
          </a:p>
          <a:p>
            <a:pPr marL="342900" marR="0" lvl="0" indent="-342900">
              <a:lnSpc>
                <a:spcPct val="150000"/>
              </a:lnSpc>
              <a:spcBef>
                <a:spcPts val="0"/>
              </a:spcBef>
              <a:spcAft>
                <a:spcPts val="0"/>
              </a:spcAft>
              <a:buFont typeface="Wingdings" panose="05000000000000000000" pitchFamily="2" charset="2"/>
              <a:buChar char=""/>
            </a:pPr>
            <a:r>
              <a:rPr lang="en-US" sz="2400" dirty="0"/>
              <a:t>Module 4: Scheduling and Deadlock. </a:t>
            </a:r>
          </a:p>
          <a:p>
            <a:pPr marL="342900" marR="0" lvl="0" indent="-342900">
              <a:lnSpc>
                <a:spcPct val="150000"/>
              </a:lnSpc>
              <a:spcBef>
                <a:spcPts val="0"/>
              </a:spcBef>
              <a:spcAft>
                <a:spcPts val="0"/>
              </a:spcAft>
              <a:buFont typeface="Wingdings" panose="05000000000000000000" pitchFamily="2" charset="2"/>
              <a:buChar char=""/>
            </a:pPr>
            <a:r>
              <a:rPr lang="en-US" sz="2400" dirty="0"/>
              <a:t>Module 5: Memory management. </a:t>
            </a:r>
          </a:p>
          <a:p>
            <a:pPr marL="342900" marR="0" lvl="0" indent="-342900">
              <a:lnSpc>
                <a:spcPct val="150000"/>
              </a:lnSpc>
              <a:spcBef>
                <a:spcPts val="0"/>
              </a:spcBef>
              <a:spcAft>
                <a:spcPts val="0"/>
              </a:spcAft>
              <a:buFont typeface="Wingdings" panose="05000000000000000000" pitchFamily="2" charset="2"/>
              <a:buChar char=""/>
            </a:pPr>
            <a:r>
              <a:rPr lang="en-US" sz="2400" dirty="0"/>
              <a:t>Module 6: File Systems. </a:t>
            </a:r>
          </a:p>
          <a:p>
            <a:pPr marL="342900" marR="0" lvl="0" indent="-342900">
              <a:lnSpc>
                <a:spcPct val="150000"/>
              </a:lnSpc>
              <a:spcBef>
                <a:spcPts val="0"/>
              </a:spcBef>
              <a:spcAft>
                <a:spcPts val="0"/>
              </a:spcAft>
              <a:buFont typeface="Wingdings" panose="05000000000000000000" pitchFamily="2" charset="2"/>
              <a:buChar char=""/>
            </a:pPr>
            <a:r>
              <a:rPr lang="en-US" sz="2400" dirty="0"/>
              <a:t>Module 7: Operating System security. </a:t>
            </a:r>
          </a:p>
          <a:p>
            <a:pPr marL="342900" marR="0" lvl="0" indent="-342900">
              <a:lnSpc>
                <a:spcPct val="150000"/>
              </a:lnSpc>
              <a:spcBef>
                <a:spcPts val="0"/>
              </a:spcBef>
              <a:spcAft>
                <a:spcPts val="0"/>
              </a:spcAft>
              <a:buFont typeface="Wingdings" panose="05000000000000000000" pitchFamily="2" charset="2"/>
              <a:buChar char=""/>
            </a:pPr>
            <a:r>
              <a:rPr lang="en-US" sz="2400" dirty="0"/>
              <a:t>Module 8: Virtualization</a:t>
            </a:r>
            <a:endParaRPr lang="en-US" altLang="en-US" sz="2400" dirty="0"/>
          </a:p>
        </p:txBody>
      </p:sp>
    </p:spTree>
    <p:extLst>
      <p:ext uri="{BB962C8B-B14F-4D97-AF65-F5344CB8AC3E}">
        <p14:creationId xmlns:p14="http://schemas.microsoft.com/office/powerpoint/2010/main" val="1743762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653435"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Module1 </a:t>
            </a:r>
            <a:r>
              <a:rPr lang="en-US" b="0" i="0" u="none" strike="noStrike" dirty="0">
                <a:solidFill>
                  <a:srgbClr val="469DCD"/>
                </a:solidFill>
                <a:effectLst/>
                <a:latin typeface="Raleway" panose="020B0604020202020204" pitchFamily="2" charset="0"/>
              </a:rPr>
              <a:t>: Operating Systems Introduction</a:t>
            </a:r>
          </a:p>
          <a:p>
            <a:pPr marL="342900" marR="0" lvl="0" indent="-342900" algn="l" rtl="0">
              <a:lnSpc>
                <a:spcPct val="107000"/>
              </a:lnSpc>
              <a:spcBef>
                <a:spcPts val="0"/>
              </a:spcBef>
              <a:spcAft>
                <a:spcPts val="800"/>
              </a:spcAft>
              <a:buFont typeface="Symbol" panose="05050102010706020507" pitchFamily="18" charset="2"/>
              <a:buChar char=""/>
            </a:pPr>
            <a:r>
              <a:rPr lang="en-US" dirty="0"/>
              <a:t>We will begin this course with a high-level introduction to Operating Systems (OS). </a:t>
            </a:r>
          </a:p>
          <a:p>
            <a:pPr marL="342900" marR="0" lvl="0" indent="-342900" algn="l" rtl="0">
              <a:lnSpc>
                <a:spcPct val="107000"/>
              </a:lnSpc>
              <a:spcBef>
                <a:spcPts val="0"/>
              </a:spcBef>
              <a:spcAft>
                <a:spcPts val="800"/>
              </a:spcAft>
              <a:buFont typeface="Symbol" panose="05050102010706020507" pitchFamily="18" charset="2"/>
              <a:buChar char=""/>
            </a:pPr>
            <a:r>
              <a:rPr lang="en-US" dirty="0"/>
              <a:t>The Operating System acts as a platform of information exchange between your computer's hardware and the applications running on it. </a:t>
            </a:r>
          </a:p>
          <a:p>
            <a:pPr marL="342900" marR="0" lvl="0" indent="-342900" algn="l" rtl="0">
              <a:lnSpc>
                <a:spcPct val="107000"/>
              </a:lnSpc>
              <a:spcBef>
                <a:spcPts val="0"/>
              </a:spcBef>
              <a:spcAft>
                <a:spcPts val="800"/>
              </a:spcAft>
              <a:buFont typeface="Symbol" panose="05050102010706020507" pitchFamily="18" charset="2"/>
              <a:buChar char=""/>
            </a:pPr>
            <a:r>
              <a:rPr lang="en-US" dirty="0"/>
              <a:t>Most people are familiar with How to use Operating Systems such as Windows, Linux, but for the purposes of this course, we will focus on Concepts behind the design of Operating systems. </a:t>
            </a:r>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1850058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570825" y="1774423"/>
            <a:ext cx="9401975" cy="37345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rtl="0">
              <a:lnSpc>
                <a:spcPct val="107000"/>
              </a:lnSpc>
              <a:spcBef>
                <a:spcPts val="0"/>
              </a:spcBef>
              <a:spcAft>
                <a:spcPts val="800"/>
              </a:spcAft>
              <a:buFont typeface="Symbol" panose="05050102010706020507" pitchFamily="18" charset="2"/>
              <a:buChar char=""/>
            </a:pPr>
            <a:r>
              <a:rPr lang="en-US" dirty="0"/>
              <a:t>First, we will start with, what operating systems are, what they do, and how they are designed and constructed.</a:t>
            </a:r>
          </a:p>
          <a:p>
            <a:pPr marL="342900" marR="0" lvl="0" indent="-342900" algn="l" rtl="0">
              <a:lnSpc>
                <a:spcPct val="107000"/>
              </a:lnSpc>
              <a:spcBef>
                <a:spcPts val="0"/>
              </a:spcBef>
              <a:spcAft>
                <a:spcPts val="800"/>
              </a:spcAft>
              <a:buFont typeface="Symbol" panose="05050102010706020507" pitchFamily="18" charset="2"/>
              <a:buChar char=""/>
            </a:pPr>
            <a:r>
              <a:rPr lang="en-US" dirty="0"/>
              <a:t>Then, we give a brief overview of Computer-System Organization and Architecture</a:t>
            </a:r>
          </a:p>
          <a:p>
            <a:pPr marL="342900" marR="0" lvl="0" indent="-342900" algn="l" rtl="0">
              <a:lnSpc>
                <a:spcPct val="107000"/>
              </a:lnSpc>
              <a:spcBef>
                <a:spcPts val="0"/>
              </a:spcBef>
              <a:spcAft>
                <a:spcPts val="800"/>
              </a:spcAft>
              <a:buFont typeface="Symbol" panose="05050102010706020507" pitchFamily="18" charset="2"/>
              <a:buChar char=""/>
            </a:pPr>
            <a:r>
              <a:rPr lang="en-US" dirty="0"/>
              <a:t>We will conclude this module with a discussion of the general OS structure and its basic Operations</a:t>
            </a:r>
          </a:p>
          <a:p>
            <a:endParaRPr lang="en-US" altLang="en-US" sz="2800" dirty="0"/>
          </a:p>
        </p:txBody>
      </p:sp>
    </p:spTree>
    <p:extLst>
      <p:ext uri="{BB962C8B-B14F-4D97-AF65-F5344CB8AC3E}">
        <p14:creationId xmlns:p14="http://schemas.microsoft.com/office/powerpoint/2010/main" val="33356597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653435"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Module2 </a:t>
            </a:r>
            <a:r>
              <a:rPr lang="en-US" b="0" i="0" u="none" strike="noStrike" dirty="0">
                <a:solidFill>
                  <a:srgbClr val="469DCD"/>
                </a:solidFill>
                <a:effectLst/>
                <a:latin typeface="Raleway" panose="020B0604020202020204" pitchFamily="2" charset="0"/>
              </a:rPr>
              <a:t>: </a:t>
            </a:r>
            <a:r>
              <a:rPr lang="en-US" dirty="0">
                <a:solidFill>
                  <a:srgbClr val="469DCD"/>
                </a:solidFill>
                <a:latin typeface="Raleway" panose="020B0604020202020204" pitchFamily="2" charset="0"/>
              </a:rPr>
              <a:t>Processes and threads</a:t>
            </a:r>
          </a:p>
          <a:p>
            <a:pPr algn="l"/>
            <a:endParaRPr lang="en-US" dirty="0">
              <a:solidFill>
                <a:srgbClr val="469DCD"/>
              </a:solidFill>
              <a:latin typeface="Raleway" panose="020B0604020202020204" pitchFamily="2" charset="0"/>
            </a:endParaRPr>
          </a:p>
          <a:p>
            <a:pPr marL="342900" marR="0" lvl="0" indent="-342900" algn="l" rtl="0">
              <a:lnSpc>
                <a:spcPct val="107000"/>
              </a:lnSpc>
              <a:spcBef>
                <a:spcPts val="0"/>
              </a:spcBef>
              <a:spcAft>
                <a:spcPts val="800"/>
              </a:spcAft>
              <a:buFont typeface="Symbol" panose="05050102010706020507" pitchFamily="18" charset="2"/>
              <a:buChar char=""/>
            </a:pPr>
            <a:r>
              <a:rPr lang="en-US" dirty="0"/>
              <a:t>We will discuss two central building blocks of modern operating systems: </a:t>
            </a:r>
            <a:r>
              <a:rPr lang="en-US" dirty="0">
                <a:solidFill>
                  <a:srgbClr val="FF0000"/>
                </a:solidFill>
              </a:rPr>
              <a:t>Processes</a:t>
            </a:r>
            <a:r>
              <a:rPr lang="en-US" dirty="0"/>
              <a:t> and </a:t>
            </a:r>
            <a:r>
              <a:rPr lang="en-US" dirty="0">
                <a:solidFill>
                  <a:srgbClr val="FF0000"/>
                </a:solidFill>
              </a:rPr>
              <a:t>Threads.</a:t>
            </a:r>
            <a:r>
              <a:rPr lang="en-US" dirty="0"/>
              <a:t> </a:t>
            </a:r>
          </a:p>
          <a:p>
            <a:pPr marL="342900" marR="0" lvl="0" indent="-342900" algn="l" rtl="0">
              <a:lnSpc>
                <a:spcPct val="107000"/>
              </a:lnSpc>
              <a:spcBef>
                <a:spcPts val="0"/>
              </a:spcBef>
              <a:spcAft>
                <a:spcPts val="800"/>
              </a:spcAft>
              <a:buFont typeface="Symbol" panose="05050102010706020507" pitchFamily="18" charset="2"/>
              <a:buChar char=""/>
            </a:pPr>
            <a:r>
              <a:rPr lang="en-US" dirty="0">
                <a:solidFill>
                  <a:srgbClr val="FF0000"/>
                </a:solidFill>
              </a:rPr>
              <a:t>Processes</a:t>
            </a:r>
            <a:r>
              <a:rPr lang="en-US" dirty="0"/>
              <a:t> (instances of a running computer program) and </a:t>
            </a:r>
            <a:r>
              <a:rPr lang="en-US" dirty="0">
                <a:solidFill>
                  <a:srgbClr val="FF0000"/>
                </a:solidFill>
              </a:rPr>
              <a:t>threads</a:t>
            </a:r>
            <a:r>
              <a:rPr lang="en-US" dirty="0"/>
              <a:t> (a specific task running within a program) are integral to the understanding of how an OS executes a program and the communication of information between each of the computer's architectural layers. </a:t>
            </a:r>
          </a:p>
          <a:p>
            <a:pPr marL="342900" marR="0" lvl="0" indent="-342900" algn="l" rtl="0">
              <a:lnSpc>
                <a:spcPct val="107000"/>
              </a:lnSpc>
              <a:spcBef>
                <a:spcPts val="0"/>
              </a:spcBef>
              <a:spcAft>
                <a:spcPts val="800"/>
              </a:spcAft>
              <a:buFont typeface="Symbol" panose="05050102010706020507" pitchFamily="18" charset="2"/>
              <a:buChar char=""/>
            </a:pPr>
            <a:endParaRPr lang="en-US" dirty="0"/>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5031442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653435"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Module2 </a:t>
            </a:r>
            <a:r>
              <a:rPr lang="en-US" b="0" i="0" u="none" strike="noStrike" dirty="0">
                <a:solidFill>
                  <a:srgbClr val="469DCD"/>
                </a:solidFill>
                <a:effectLst/>
                <a:latin typeface="Raleway" panose="020B0604020202020204" pitchFamily="2" charset="0"/>
              </a:rPr>
              <a:t>: </a:t>
            </a:r>
            <a:r>
              <a:rPr lang="en-US" dirty="0">
                <a:solidFill>
                  <a:srgbClr val="469DCD"/>
                </a:solidFill>
                <a:latin typeface="Raleway" panose="020B0604020202020204" pitchFamily="2" charset="0"/>
              </a:rPr>
              <a:t>Processes and threads</a:t>
            </a:r>
          </a:p>
          <a:p>
            <a:pPr algn="l"/>
            <a:endParaRPr lang="en-US" dirty="0">
              <a:solidFill>
                <a:srgbClr val="469DCD"/>
              </a:solidFill>
              <a:latin typeface="Raleway" panose="020B0604020202020204" pitchFamily="2" charset="0"/>
            </a:endParaRPr>
          </a:p>
          <a:p>
            <a:pPr marL="342900" indent="-342900">
              <a:lnSpc>
                <a:spcPct val="107000"/>
              </a:lnSpc>
              <a:spcBef>
                <a:spcPts val="0"/>
              </a:spcBef>
              <a:spcAft>
                <a:spcPts val="800"/>
              </a:spcAft>
              <a:buFont typeface="Symbol" panose="05050102010706020507" pitchFamily="18" charset="2"/>
              <a:buChar char=""/>
            </a:pPr>
            <a:r>
              <a:rPr lang="en-US" dirty="0"/>
              <a:t>We will start with an overview of each concept, including definitions, uses, and types. </a:t>
            </a:r>
          </a:p>
          <a:p>
            <a:pPr marL="342900" indent="-342900">
              <a:lnSpc>
                <a:spcPct val="107000"/>
              </a:lnSpc>
              <a:spcBef>
                <a:spcPts val="0"/>
              </a:spcBef>
              <a:spcAft>
                <a:spcPts val="800"/>
              </a:spcAft>
              <a:buFont typeface="Symbol" panose="05050102010706020507" pitchFamily="18" charset="2"/>
              <a:buChar char=""/>
            </a:pPr>
            <a:r>
              <a:rPr lang="en-US" dirty="0"/>
              <a:t>We will then discuss the similarities and differences between processes and threads. </a:t>
            </a:r>
          </a:p>
          <a:p>
            <a:pPr marL="342900" indent="-342900">
              <a:lnSpc>
                <a:spcPct val="107000"/>
              </a:lnSpc>
              <a:spcBef>
                <a:spcPts val="0"/>
              </a:spcBef>
              <a:spcAft>
                <a:spcPts val="800"/>
              </a:spcAft>
              <a:buFont typeface="Symbol" panose="05050102010706020507" pitchFamily="18" charset="2"/>
              <a:buChar char=""/>
            </a:pPr>
            <a:r>
              <a:rPr lang="en-US" dirty="0"/>
              <a:t>We will conclude this unit with a discussion on Context Switches and the important role they play in CPU scheduling, which will be discussed more in depth in Module 5.</a:t>
            </a:r>
          </a:p>
          <a:p>
            <a:pPr marL="342900" marR="0" lvl="0" indent="-342900" algn="l" rtl="0">
              <a:lnSpc>
                <a:spcPct val="107000"/>
              </a:lnSpc>
              <a:spcBef>
                <a:spcPts val="0"/>
              </a:spcBef>
              <a:spcAft>
                <a:spcPts val="800"/>
              </a:spcAft>
              <a:buFont typeface="Symbol" panose="05050102010706020507" pitchFamily="18" charset="2"/>
              <a:buChar char=""/>
            </a:pPr>
            <a:endParaRPr lang="en-US" dirty="0"/>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23454596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653435"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Module3 </a:t>
            </a:r>
            <a:r>
              <a:rPr lang="en-US" b="0" i="0" u="none" strike="noStrike" dirty="0">
                <a:solidFill>
                  <a:srgbClr val="469DCD"/>
                </a:solidFill>
                <a:effectLst/>
                <a:latin typeface="Raleway" panose="020B0604020202020204" pitchFamily="2" charset="0"/>
              </a:rPr>
              <a:t>: Processes Synchronization (Concurrency)</a:t>
            </a:r>
          </a:p>
          <a:p>
            <a:pPr marL="342900" marR="0" lvl="0" indent="-342900" algn="l" rtl="0">
              <a:lnSpc>
                <a:spcPct val="107000"/>
              </a:lnSpc>
              <a:spcBef>
                <a:spcPts val="0"/>
              </a:spcBef>
              <a:spcAft>
                <a:spcPts val="800"/>
              </a:spcAft>
              <a:buFont typeface="Symbol" panose="05050102010706020507" pitchFamily="18" charset="2"/>
              <a:buChar char=""/>
            </a:pPr>
            <a:endParaRPr lang="en-US" b="0" i="0" dirty="0">
              <a:solidFill>
                <a:srgbClr val="1A1A1A"/>
              </a:solidFill>
              <a:effectLst/>
              <a:latin typeface="-apple-system"/>
            </a:endParaRPr>
          </a:p>
          <a:p>
            <a:pPr marL="342900" marR="0" lvl="0" indent="-342900" algn="l" rtl="0">
              <a:lnSpc>
                <a:spcPct val="107000"/>
              </a:lnSpc>
              <a:spcBef>
                <a:spcPts val="0"/>
              </a:spcBef>
              <a:spcAft>
                <a:spcPts val="800"/>
              </a:spcAft>
              <a:buFont typeface="Symbol" panose="05050102010706020507" pitchFamily="18" charset="2"/>
              <a:buChar char=""/>
            </a:pPr>
            <a:r>
              <a:rPr lang="en-US" b="0" i="0" dirty="0">
                <a:solidFill>
                  <a:srgbClr val="1A1A1A"/>
                </a:solidFill>
                <a:effectLst/>
                <a:latin typeface="-apple-system"/>
              </a:rPr>
              <a:t>Because a number of different entities will need to access data, it is important to learn how to maintain a consistent view of data across the OS. </a:t>
            </a:r>
          </a:p>
          <a:p>
            <a:pPr marL="342900" marR="0" lvl="0" indent="-342900" algn="l" rtl="0">
              <a:lnSpc>
                <a:spcPct val="107000"/>
              </a:lnSpc>
              <a:spcBef>
                <a:spcPts val="0"/>
              </a:spcBef>
              <a:spcAft>
                <a:spcPts val="800"/>
              </a:spcAft>
              <a:buFont typeface="Symbol" panose="05050102010706020507" pitchFamily="18" charset="2"/>
              <a:buChar char=""/>
            </a:pPr>
            <a:endParaRPr lang="en-US" b="0" i="0" dirty="0">
              <a:solidFill>
                <a:srgbClr val="1A1A1A"/>
              </a:solidFill>
              <a:effectLst/>
              <a:latin typeface="-apple-system"/>
            </a:endParaRPr>
          </a:p>
          <a:p>
            <a:pPr marL="342900" marR="0" lvl="0" indent="-342900" algn="l" rtl="0">
              <a:lnSpc>
                <a:spcPct val="107000"/>
              </a:lnSpc>
              <a:spcBef>
                <a:spcPts val="0"/>
              </a:spcBef>
              <a:spcAft>
                <a:spcPts val="800"/>
              </a:spcAft>
              <a:buFont typeface="Symbol" panose="05050102010706020507" pitchFamily="18" charset="2"/>
              <a:buChar char=""/>
            </a:pPr>
            <a:r>
              <a:rPr lang="en-US" b="0" i="0" dirty="0">
                <a:solidFill>
                  <a:srgbClr val="1A1A1A"/>
                </a:solidFill>
                <a:effectLst/>
                <a:latin typeface="-apple-system"/>
              </a:rPr>
              <a:t>This is why we need a good synchronization management system. </a:t>
            </a:r>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28841253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653435"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Module3 </a:t>
            </a:r>
            <a:r>
              <a:rPr lang="en-US" b="0" i="0" u="none" strike="noStrike" dirty="0">
                <a:solidFill>
                  <a:srgbClr val="469DCD"/>
                </a:solidFill>
                <a:effectLst/>
                <a:latin typeface="Raleway" panose="020B0604020202020204" pitchFamily="2" charset="0"/>
              </a:rPr>
              <a:t>: Processes Synchronization (Concurrency)</a:t>
            </a:r>
          </a:p>
          <a:p>
            <a:pPr algn="l"/>
            <a:endParaRPr lang="en-US" b="0" i="0" u="none" strike="noStrike" dirty="0">
              <a:solidFill>
                <a:srgbClr val="469DCD"/>
              </a:solidFill>
              <a:effectLst/>
              <a:latin typeface="Raleway" panose="020B0604020202020204" pitchFamily="2" charset="0"/>
            </a:endParaRPr>
          </a:p>
          <a:p>
            <a:pPr marL="342900" marR="0" lvl="0" indent="-342900" algn="l" rtl="0">
              <a:lnSpc>
                <a:spcPct val="107000"/>
              </a:lnSpc>
              <a:spcBef>
                <a:spcPts val="0"/>
              </a:spcBef>
              <a:spcAft>
                <a:spcPts val="800"/>
              </a:spcAft>
              <a:buFont typeface="Symbol" panose="05050102010706020507" pitchFamily="18" charset="2"/>
              <a:buChar char=""/>
            </a:pPr>
            <a:r>
              <a:rPr lang="en-US" b="0" i="0" dirty="0">
                <a:solidFill>
                  <a:srgbClr val="1A1A1A"/>
                </a:solidFill>
                <a:effectLst/>
                <a:latin typeface="-apple-system"/>
              </a:rPr>
              <a:t>We will begin this section with an overview of why synchronization is so important to an Operating System and the problems that could arise if synchronization is not handled properly. </a:t>
            </a:r>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1546938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653435"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Module3 </a:t>
            </a:r>
            <a:r>
              <a:rPr lang="en-US" b="0" i="0" u="none" strike="noStrike" dirty="0">
                <a:solidFill>
                  <a:srgbClr val="469DCD"/>
                </a:solidFill>
                <a:effectLst/>
                <a:latin typeface="Raleway" panose="020B0604020202020204" pitchFamily="2" charset="0"/>
              </a:rPr>
              <a:t>: Processes Synchronization (Concurrency)</a:t>
            </a:r>
          </a:p>
          <a:p>
            <a:pPr algn="l"/>
            <a:endParaRPr lang="en-US" b="0" i="0" u="none" strike="noStrike" dirty="0">
              <a:solidFill>
                <a:srgbClr val="469DCD"/>
              </a:solidFill>
              <a:effectLst/>
              <a:latin typeface="Raleway" panose="020B0604020202020204" pitchFamily="2" charset="0"/>
            </a:endParaRPr>
          </a:p>
          <a:p>
            <a:r>
              <a:rPr lang="en-US" b="0" i="0" dirty="0">
                <a:solidFill>
                  <a:srgbClr val="1A1A1A"/>
                </a:solidFill>
                <a:effectLst/>
                <a:latin typeface="-apple-system"/>
              </a:rPr>
              <a:t>The discussion will continue with an overview of Race Conditions (or system flaws in which the output of a given process is problematically dependent on the sequence of other events), and finally, Semaphores as a way of preventing Race.</a:t>
            </a:r>
            <a:endParaRPr lang="en-US" dirty="0"/>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32230776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653435"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Module4 </a:t>
            </a:r>
            <a:r>
              <a:rPr lang="en-US" b="0" i="0" u="none" strike="noStrike" dirty="0">
                <a:solidFill>
                  <a:srgbClr val="469DCD"/>
                </a:solidFill>
                <a:effectLst/>
                <a:latin typeface="Raleway" panose="020B0604020202020204" pitchFamily="2" charset="0"/>
              </a:rPr>
              <a:t>: Scheduling and Deadlocks </a:t>
            </a:r>
          </a:p>
          <a:p>
            <a:pPr algn="l"/>
            <a:endParaRPr lang="en-US" b="0" i="0" u="none" strike="noStrike" dirty="0">
              <a:solidFill>
                <a:srgbClr val="469DCD"/>
              </a:solidFill>
              <a:effectLst/>
              <a:latin typeface="Raleway" panose="020B0604020202020204" pitchFamily="2" charset="0"/>
            </a:endParaRPr>
          </a:p>
          <a:p>
            <a:pPr marL="342900" marR="0" lvl="0" indent="-342900" algn="l" rtl="0">
              <a:lnSpc>
                <a:spcPct val="107000"/>
              </a:lnSpc>
              <a:spcBef>
                <a:spcPts val="0"/>
              </a:spcBef>
              <a:spcAft>
                <a:spcPts val="800"/>
              </a:spcAft>
              <a:buFont typeface="Symbol" panose="05050102010706020507" pitchFamily="18" charset="2"/>
              <a:buChar char=""/>
            </a:pPr>
            <a:r>
              <a:rPr lang="en-US" dirty="0"/>
              <a:t>Central Process Unit (CPU) scheduling deals with having more processes/threads than processors to handles those tasks, meaning how the CPU determines which jobs it is going to handle in what order. </a:t>
            </a:r>
          </a:p>
          <a:p>
            <a:pPr marL="0" marR="0" lvl="0" indent="0" algn="l" rtl="0">
              <a:lnSpc>
                <a:spcPct val="107000"/>
              </a:lnSpc>
              <a:spcBef>
                <a:spcPts val="0"/>
              </a:spcBef>
              <a:spcAft>
                <a:spcPts val="800"/>
              </a:spcAft>
              <a:buNone/>
            </a:pPr>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28521381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653435"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Module4 </a:t>
            </a:r>
            <a:r>
              <a:rPr lang="en-US" b="0" i="0" u="none" strike="noStrike" dirty="0">
                <a:solidFill>
                  <a:srgbClr val="469DCD"/>
                </a:solidFill>
                <a:effectLst/>
                <a:latin typeface="Raleway" panose="020B0604020202020204" pitchFamily="2" charset="0"/>
              </a:rPr>
              <a:t>: Scheduling and Deadlocks </a:t>
            </a:r>
          </a:p>
          <a:p>
            <a:pPr marL="342900" marR="0" lvl="0" indent="-342900" algn="just" rtl="0">
              <a:lnSpc>
                <a:spcPct val="107000"/>
              </a:lnSpc>
              <a:spcBef>
                <a:spcPts val="0"/>
              </a:spcBef>
              <a:spcAft>
                <a:spcPts val="800"/>
              </a:spcAft>
              <a:buFont typeface="Symbol" panose="05050102010706020507" pitchFamily="18" charset="2"/>
              <a:buChar char=""/>
            </a:pPr>
            <a:r>
              <a:rPr lang="en-US" dirty="0"/>
              <a:t>A good understanding of how a CPU scheduling algorithm works is essential to understanding how an Operating System works; a good algorithm will optimally allocate resources, allowing an efficient execution of all running programs. </a:t>
            </a:r>
          </a:p>
          <a:p>
            <a:pPr marL="342900" marR="0" lvl="0" indent="-342900" algn="just" rtl="0">
              <a:lnSpc>
                <a:spcPct val="107000"/>
              </a:lnSpc>
              <a:spcBef>
                <a:spcPts val="0"/>
              </a:spcBef>
              <a:spcAft>
                <a:spcPts val="800"/>
              </a:spcAft>
              <a:buFont typeface="Symbol" panose="05050102010706020507" pitchFamily="18" charset="2"/>
              <a:buChar char=""/>
            </a:pPr>
            <a:endParaRPr lang="en-US" dirty="0"/>
          </a:p>
          <a:p>
            <a:pPr marL="342900" marR="0" lvl="0" indent="-342900" algn="just" rtl="0">
              <a:lnSpc>
                <a:spcPct val="107000"/>
              </a:lnSpc>
              <a:spcBef>
                <a:spcPts val="0"/>
              </a:spcBef>
              <a:spcAft>
                <a:spcPts val="800"/>
              </a:spcAft>
              <a:buFont typeface="Symbol" panose="05050102010706020507" pitchFamily="18" charset="2"/>
              <a:buChar char=""/>
            </a:pPr>
            <a:r>
              <a:rPr lang="en-US" dirty="0"/>
              <a:t>A poor algorithm, however, could result in any number of issues, from process being "starved out" to inefficient executing, resulting in poor computer performance</a:t>
            </a:r>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21961901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653435"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Module4 </a:t>
            </a:r>
            <a:r>
              <a:rPr lang="en-US" b="0" i="0" u="none" strike="noStrike" dirty="0">
                <a:solidFill>
                  <a:srgbClr val="469DCD"/>
                </a:solidFill>
                <a:effectLst/>
                <a:latin typeface="Raleway" panose="020B0604020202020204" pitchFamily="2" charset="0"/>
              </a:rPr>
              <a:t>: Scheduling and Deadlocks </a:t>
            </a:r>
          </a:p>
          <a:p>
            <a:pPr algn="l"/>
            <a:endParaRPr lang="en-US" b="0" i="0" u="none" strike="noStrike" dirty="0">
              <a:solidFill>
                <a:srgbClr val="469DCD"/>
              </a:solidFill>
              <a:effectLst/>
              <a:latin typeface="Raleway" panose="020B0604020202020204" pitchFamily="2" charset="0"/>
            </a:endParaRPr>
          </a:p>
          <a:p>
            <a:pPr marL="342900" marR="0" lvl="0" indent="-342900" algn="just" rtl="0">
              <a:lnSpc>
                <a:spcPct val="107000"/>
              </a:lnSpc>
              <a:spcBef>
                <a:spcPts val="0"/>
              </a:spcBef>
              <a:spcAft>
                <a:spcPts val="800"/>
              </a:spcAft>
              <a:buFont typeface="Symbol" panose="05050102010706020507" pitchFamily="18" charset="2"/>
              <a:buChar char=""/>
            </a:pPr>
            <a:r>
              <a:rPr lang="en-US" dirty="0"/>
              <a:t>In this Module, we will first discuss the CPU problem statement and the criteria of a good scheduling algorithm. Then, we will move on to learning about types of CPU scheduling, such as preemptive and non-preemptive. Finally, we will conclude the module with a discussion on some of the more common algorithms found in Operating Systems.</a:t>
            </a:r>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7969385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325880" y="1323320"/>
            <a:ext cx="10527030"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Module4 </a:t>
            </a:r>
            <a:r>
              <a:rPr lang="en-US" b="0" i="0" u="none" strike="noStrike" dirty="0">
                <a:solidFill>
                  <a:srgbClr val="469DCD"/>
                </a:solidFill>
                <a:effectLst/>
                <a:latin typeface="Raleway" panose="020B0604020202020204" pitchFamily="2" charset="0"/>
              </a:rPr>
              <a:t>: Scheduling and Deadlocks </a:t>
            </a:r>
          </a:p>
          <a:p>
            <a:pPr marL="342900" marR="0" lvl="0" indent="-342900" algn="just" rtl="0">
              <a:lnSpc>
                <a:spcPct val="107000"/>
              </a:lnSpc>
              <a:spcBef>
                <a:spcPts val="0"/>
              </a:spcBef>
              <a:spcAft>
                <a:spcPts val="800"/>
              </a:spcAft>
              <a:buFont typeface="Symbol" panose="05050102010706020507" pitchFamily="18" charset="2"/>
              <a:buChar char=""/>
            </a:pPr>
            <a:r>
              <a:rPr lang="en-US" dirty="0"/>
              <a:t>The second part of this Module is about Deadlock.</a:t>
            </a:r>
          </a:p>
          <a:p>
            <a:pPr marL="342900" marR="0" lvl="0" indent="-342900" algn="l" rtl="0">
              <a:lnSpc>
                <a:spcPct val="107000"/>
              </a:lnSpc>
              <a:spcBef>
                <a:spcPts val="0"/>
              </a:spcBef>
              <a:spcAft>
                <a:spcPts val="800"/>
              </a:spcAft>
              <a:buFont typeface="Symbol" panose="05050102010706020507" pitchFamily="18" charset="2"/>
              <a:buChar char=""/>
            </a:pPr>
            <a:r>
              <a:rPr lang="en-US" dirty="0"/>
              <a:t>Deadlock is a paralyzing process state resulting from improper CPU scheduling, process management, and synchronization management. During this time, processes are blocked as they compete for system resources or only communicate with each other. </a:t>
            </a:r>
          </a:p>
          <a:p>
            <a:pPr marL="342900" marR="0" lvl="0" indent="-342900" algn="l" rtl="0">
              <a:lnSpc>
                <a:spcPct val="107000"/>
              </a:lnSpc>
              <a:spcBef>
                <a:spcPts val="0"/>
              </a:spcBef>
              <a:spcAft>
                <a:spcPts val="800"/>
              </a:spcAft>
              <a:buFont typeface="Symbol" panose="05050102010706020507" pitchFamily="18" charset="2"/>
              <a:buChar char=""/>
            </a:pPr>
            <a:r>
              <a:rPr lang="en-US" dirty="0"/>
              <a:t>Although it cannot be guaranteed that deadlock may be avoided 100% of the time, it is important to know how to avoid the deadlocked state and how to recover from it once it has been achieved. </a:t>
            </a:r>
          </a:p>
          <a:p>
            <a:pPr marL="342900" marR="0" lvl="0" indent="-342900" algn="just" rtl="0">
              <a:lnSpc>
                <a:spcPct val="107000"/>
              </a:lnSpc>
              <a:spcBef>
                <a:spcPts val="0"/>
              </a:spcBef>
              <a:spcAft>
                <a:spcPts val="800"/>
              </a:spcAft>
              <a:buFont typeface="Symbol" panose="05050102010706020507" pitchFamily="18" charset="2"/>
              <a:buChar char=""/>
            </a:pPr>
            <a:endParaRPr lang="en-US" dirty="0"/>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5494018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325880" y="1323320"/>
            <a:ext cx="10527030"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Module4 </a:t>
            </a:r>
            <a:r>
              <a:rPr lang="en-US" b="0" i="0" u="none" strike="noStrike" dirty="0">
                <a:solidFill>
                  <a:srgbClr val="469DCD"/>
                </a:solidFill>
                <a:effectLst/>
                <a:latin typeface="Raleway" panose="020B0604020202020204" pitchFamily="2" charset="0"/>
              </a:rPr>
              <a:t>: Scheduling and Deadlocks </a:t>
            </a:r>
          </a:p>
          <a:p>
            <a:pPr marL="342900" marR="0" lvl="0" indent="-342900" algn="just" rtl="0">
              <a:lnSpc>
                <a:spcPct val="107000"/>
              </a:lnSpc>
              <a:spcBef>
                <a:spcPts val="0"/>
              </a:spcBef>
              <a:spcAft>
                <a:spcPts val="800"/>
              </a:spcAft>
              <a:buFont typeface="Symbol" panose="05050102010706020507" pitchFamily="18" charset="2"/>
              <a:buChar char=""/>
            </a:pPr>
            <a:endParaRPr lang="en-US" dirty="0"/>
          </a:p>
          <a:p>
            <a:pPr marL="342900" marR="0" lvl="0" indent="-342900" algn="just" rtl="0">
              <a:lnSpc>
                <a:spcPct val="107000"/>
              </a:lnSpc>
              <a:spcBef>
                <a:spcPts val="0"/>
              </a:spcBef>
              <a:spcAft>
                <a:spcPts val="800"/>
              </a:spcAft>
              <a:buFont typeface="Symbol" panose="05050102010706020507" pitchFamily="18" charset="2"/>
              <a:buChar char=""/>
            </a:pPr>
            <a:r>
              <a:rPr lang="en-US" dirty="0"/>
              <a:t>We will build upon the previous two units of CPU Scheduling and Processes and Threads when discussing Deadlock. First, we will discuss what deadlock is by establishing a working definition and the conditions in which it presents itself. Then, we will talk about how to prevent and avoid deadlock. Finally, we will learn about deadlock detection, as well as methods for recovering from a deadlocked state.</a:t>
            </a:r>
          </a:p>
          <a:p>
            <a:pPr marL="342900" marR="0" lvl="0" indent="-342900" algn="just" rtl="0">
              <a:lnSpc>
                <a:spcPct val="107000"/>
              </a:lnSpc>
              <a:spcBef>
                <a:spcPts val="0"/>
              </a:spcBef>
              <a:spcAft>
                <a:spcPts val="800"/>
              </a:spcAft>
              <a:buFont typeface="Symbol" panose="05050102010706020507" pitchFamily="18" charset="2"/>
              <a:buChar char=""/>
            </a:pPr>
            <a:endParaRPr lang="en-US" dirty="0"/>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18260883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653435"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Module5 </a:t>
            </a:r>
            <a:r>
              <a:rPr lang="en-US" b="0" i="0" u="none" strike="noStrike" dirty="0">
                <a:solidFill>
                  <a:srgbClr val="469DCD"/>
                </a:solidFill>
                <a:effectLst/>
                <a:latin typeface="Raleway" panose="020B0604020202020204" pitchFamily="2" charset="0"/>
              </a:rPr>
              <a:t>: Memory Management</a:t>
            </a:r>
          </a:p>
          <a:p>
            <a:pPr marL="342900" marR="0" lvl="0" indent="-342900" algn="l" rtl="0">
              <a:lnSpc>
                <a:spcPct val="107000"/>
              </a:lnSpc>
              <a:spcBef>
                <a:spcPts val="0"/>
              </a:spcBef>
              <a:spcAft>
                <a:spcPts val="800"/>
              </a:spcAft>
              <a:buFont typeface="Symbol" panose="05050102010706020507" pitchFamily="18" charset="2"/>
              <a:buChar char=""/>
            </a:pPr>
            <a:endParaRPr lang="en-US" dirty="0"/>
          </a:p>
          <a:p>
            <a:pPr marL="342900" marR="0" lvl="0" indent="-342900" algn="l" rtl="0">
              <a:lnSpc>
                <a:spcPct val="107000"/>
              </a:lnSpc>
              <a:spcBef>
                <a:spcPts val="0"/>
              </a:spcBef>
              <a:spcAft>
                <a:spcPts val="800"/>
              </a:spcAft>
              <a:buFont typeface="Symbol" panose="05050102010706020507" pitchFamily="18" charset="2"/>
              <a:buChar char=""/>
            </a:pPr>
            <a:r>
              <a:rPr lang="en-US" dirty="0"/>
              <a:t>Memory is the oil that keeps the computer running smoothly. It is present in various forms throughout the entire computer system. </a:t>
            </a:r>
          </a:p>
          <a:p>
            <a:pPr marL="342900" marR="0" lvl="0" indent="-342900" algn="l" rtl="0">
              <a:lnSpc>
                <a:spcPct val="107000"/>
              </a:lnSpc>
              <a:spcBef>
                <a:spcPts val="0"/>
              </a:spcBef>
              <a:spcAft>
                <a:spcPts val="800"/>
              </a:spcAft>
              <a:buFont typeface="Symbol" panose="05050102010706020507" pitchFamily="18" charset="2"/>
              <a:buChar char=""/>
            </a:pPr>
            <a:r>
              <a:rPr lang="en-US" dirty="0"/>
              <a:t>It is a must for software developers to have a solid understanding of the role memory plays to be able to efficiently use memory in the programs, as well as understand what is going on "under the hood" should a problem arise. </a:t>
            </a:r>
          </a:p>
          <a:p>
            <a:pPr marL="457200" marR="0" algn="r" rtl="1">
              <a:lnSpc>
                <a:spcPct val="107000"/>
              </a:lnSpc>
              <a:spcBef>
                <a:spcPts val="0"/>
              </a:spcBef>
              <a:spcAft>
                <a:spcPts val="800"/>
              </a:spcAft>
            </a:pPr>
            <a:r>
              <a:rPr lang="en-US" sz="1800" dirty="0">
                <a:solidFill>
                  <a:srgbClr val="1A1A1A"/>
                </a:solidFill>
                <a:effectLst/>
                <a:latin typeface="Segoe UI" panose="020B0502040204020203" pitchFamily="34" charset="0"/>
                <a:ea typeface="Calibri" panose="020F0502020204030204" pitchFamily="34"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l" rtl="0">
              <a:lnSpc>
                <a:spcPct val="107000"/>
              </a:lnSpc>
              <a:spcBef>
                <a:spcPts val="0"/>
              </a:spcBef>
              <a:spcAft>
                <a:spcPts val="800"/>
              </a:spcAft>
              <a:buFont typeface="Symbol" panose="05050102010706020507" pitchFamily="18" charset="2"/>
              <a:buChar char=""/>
            </a:pPr>
            <a:endParaRPr lang="en-US" dirty="0"/>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21269504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890986"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Module5 </a:t>
            </a:r>
            <a:r>
              <a:rPr lang="en-US" b="0" i="0" u="none" strike="noStrike" dirty="0">
                <a:solidFill>
                  <a:srgbClr val="469DCD"/>
                </a:solidFill>
                <a:effectLst/>
                <a:latin typeface="Raleway" panose="020B0604020202020204" pitchFamily="2" charset="0"/>
              </a:rPr>
              <a:t>: Memory Management</a:t>
            </a:r>
          </a:p>
          <a:p>
            <a:pPr marR="0" indent="0" algn="r" rtl="1">
              <a:lnSpc>
                <a:spcPct val="107000"/>
              </a:lnSpc>
              <a:spcBef>
                <a:spcPts val="0"/>
              </a:spcBef>
              <a:spcAft>
                <a:spcPts val="800"/>
              </a:spcAft>
              <a:buNone/>
            </a:pPr>
            <a:r>
              <a:rPr lang="en-US" sz="1800" dirty="0">
                <a:solidFill>
                  <a:srgbClr val="1A1A1A"/>
                </a:solidFill>
                <a:effectLst/>
                <a:latin typeface="Segoe UI" panose="020B0502040204020203" pitchFamily="34" charset="0"/>
                <a:ea typeface="Calibri" panose="020F0502020204030204" pitchFamily="34"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7000"/>
              </a:lnSpc>
              <a:spcBef>
                <a:spcPts val="0"/>
              </a:spcBef>
              <a:spcAft>
                <a:spcPts val="800"/>
              </a:spcAft>
              <a:buFont typeface="Symbol" panose="05050102010706020507" pitchFamily="18" charset="2"/>
              <a:buChar char=""/>
            </a:pPr>
            <a:r>
              <a:rPr lang="en-US" dirty="0"/>
              <a:t>We will discuss the role of memory in an Operating System, first with an overview of the memory hierarchy and how memory and the OS interact with each other. Next, we will move on to discussing how memory is allocated for different purposes. Finally, we will discuss the two main topics regarding memory access: segmentation and paging.</a:t>
            </a:r>
          </a:p>
          <a:p>
            <a:pPr marL="342900" marR="0" lvl="0" indent="-342900" algn="l" rtl="0">
              <a:lnSpc>
                <a:spcPct val="107000"/>
              </a:lnSpc>
              <a:spcBef>
                <a:spcPts val="0"/>
              </a:spcBef>
              <a:spcAft>
                <a:spcPts val="800"/>
              </a:spcAft>
              <a:buFont typeface="Symbol" panose="05050102010706020507" pitchFamily="18" charset="2"/>
              <a:buChar char=""/>
            </a:pPr>
            <a:endParaRPr lang="en-US" dirty="0"/>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28935230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653435"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Module6 </a:t>
            </a:r>
            <a:r>
              <a:rPr lang="en-US" b="0" i="0" u="none" strike="noStrike" dirty="0">
                <a:solidFill>
                  <a:srgbClr val="469DCD"/>
                </a:solidFill>
                <a:effectLst/>
                <a:latin typeface="Raleway" panose="020B0604020202020204" pitchFamily="2" charset="0"/>
              </a:rPr>
              <a:t>: File Systems</a:t>
            </a:r>
          </a:p>
          <a:p>
            <a:pPr marL="342900" marR="0" lvl="0" indent="-342900" algn="l" rtl="0">
              <a:lnSpc>
                <a:spcPct val="107000"/>
              </a:lnSpc>
              <a:spcBef>
                <a:spcPts val="0"/>
              </a:spcBef>
              <a:spcAft>
                <a:spcPts val="800"/>
              </a:spcAft>
              <a:buFont typeface="Symbol" panose="05050102010706020507" pitchFamily="18" charset="2"/>
              <a:buChar char=""/>
            </a:pPr>
            <a:endParaRPr lang="en-US" b="0" i="0" dirty="0">
              <a:solidFill>
                <a:srgbClr val="1A1A1A"/>
              </a:solidFill>
              <a:effectLst/>
              <a:latin typeface="-apple-system"/>
            </a:endParaRPr>
          </a:p>
          <a:p>
            <a:pPr marL="342900" marR="0" lvl="0" indent="-342900" algn="just" rtl="0">
              <a:lnSpc>
                <a:spcPct val="107000"/>
              </a:lnSpc>
              <a:spcBef>
                <a:spcPts val="0"/>
              </a:spcBef>
              <a:spcAft>
                <a:spcPts val="800"/>
              </a:spcAft>
              <a:buFont typeface="Symbol" panose="05050102010706020507" pitchFamily="18" charset="2"/>
              <a:buChar char=""/>
            </a:pPr>
            <a:r>
              <a:rPr lang="en-US" b="0" i="0" dirty="0">
                <a:solidFill>
                  <a:srgbClr val="1A1A1A"/>
                </a:solidFill>
                <a:effectLst/>
                <a:latin typeface="-apple-system"/>
              </a:rPr>
              <a:t>File systems play an important role in the operating system. From the user's perspective, the file system is a simple filing cabinet. However, behind the scenes there is much complexity. We will discuss a general overview of file systems, a look at file allocation and methods as well as disk allocation algorithms.</a:t>
            </a:r>
            <a:endParaRPr lang="en-US" dirty="0"/>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22867149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653435"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Module7 </a:t>
            </a:r>
            <a:r>
              <a:rPr lang="en-US" b="0" i="0" u="none" strike="noStrike" dirty="0">
                <a:solidFill>
                  <a:srgbClr val="469DCD"/>
                </a:solidFill>
                <a:effectLst/>
                <a:latin typeface="Raleway" panose="020B0604020202020204" pitchFamily="2" charset="0"/>
              </a:rPr>
              <a:t>: Operating System Security</a:t>
            </a:r>
          </a:p>
          <a:p>
            <a:pPr marL="342900" marR="0" lvl="0" indent="-342900" algn="l" rtl="0">
              <a:lnSpc>
                <a:spcPct val="107000"/>
              </a:lnSpc>
              <a:spcBef>
                <a:spcPts val="0"/>
              </a:spcBef>
              <a:spcAft>
                <a:spcPts val="800"/>
              </a:spcAft>
              <a:buFont typeface="Symbol" panose="05050102010706020507" pitchFamily="18" charset="2"/>
              <a:buChar char=""/>
            </a:pPr>
            <a:endParaRPr lang="en-US" dirty="0"/>
          </a:p>
          <a:p>
            <a:pPr marL="342900" marR="0" lvl="0" indent="-342900" algn="l" rtl="0">
              <a:lnSpc>
                <a:spcPct val="107000"/>
              </a:lnSpc>
              <a:spcBef>
                <a:spcPts val="0"/>
              </a:spcBef>
              <a:spcAft>
                <a:spcPts val="800"/>
              </a:spcAft>
              <a:buFont typeface="Symbol" panose="05050102010706020507" pitchFamily="18" charset="2"/>
              <a:buChar char=""/>
            </a:pPr>
            <a:r>
              <a:rPr lang="en-US" b="0" i="0" dirty="0">
                <a:solidFill>
                  <a:srgbClr val="1A1A1A"/>
                </a:solidFill>
                <a:effectLst/>
                <a:latin typeface="-apple-system"/>
              </a:rPr>
              <a:t>Security is an important part of operating systems. There are many threats today to computer systems. This unit will begin with a brief overview of security issues, look at types of malware and discuss several security techniques, such as access controls, intrusion detection, and malware defense.</a:t>
            </a:r>
            <a:endParaRPr lang="en-US" dirty="0"/>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11538270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653435"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Module8 </a:t>
            </a:r>
            <a:r>
              <a:rPr lang="en-US" b="0" i="0" u="none" strike="noStrike" dirty="0">
                <a:solidFill>
                  <a:srgbClr val="469DCD"/>
                </a:solidFill>
                <a:effectLst/>
                <a:latin typeface="Raleway" panose="020B0604020202020204" pitchFamily="2" charset="0"/>
              </a:rPr>
              <a:t>: Virtualization</a:t>
            </a:r>
          </a:p>
          <a:p>
            <a:pPr marL="342900" marR="0" lvl="0" indent="-342900" algn="l" rtl="0">
              <a:lnSpc>
                <a:spcPct val="107000"/>
              </a:lnSpc>
              <a:spcBef>
                <a:spcPts val="0"/>
              </a:spcBef>
              <a:spcAft>
                <a:spcPts val="800"/>
              </a:spcAft>
              <a:buFont typeface="Symbol" panose="05050102010706020507" pitchFamily="18" charset="2"/>
              <a:buChar char=""/>
            </a:pPr>
            <a:r>
              <a:rPr lang="en-US" dirty="0"/>
              <a:t>The term virtualization has many meanings, and aspects of virtualization permeate all aspects of computing. Virtual machines are one instance of this trend. </a:t>
            </a:r>
          </a:p>
          <a:p>
            <a:pPr marL="342900" marR="0" lvl="0" indent="-342900" algn="l" rtl="0">
              <a:lnSpc>
                <a:spcPct val="107000"/>
              </a:lnSpc>
              <a:spcBef>
                <a:spcPts val="0"/>
              </a:spcBef>
              <a:spcAft>
                <a:spcPts val="800"/>
              </a:spcAft>
              <a:buFont typeface="Symbol" panose="05050102010706020507" pitchFamily="18" charset="2"/>
              <a:buChar char=""/>
            </a:pPr>
            <a:r>
              <a:rPr lang="en-US" dirty="0"/>
              <a:t>Generally, with a virtual machine, guest operating systems and applications run in an environment that appears to them to be native hardware and that behaves toward them as native hardware would but that also protects, manages, and limits them. </a:t>
            </a:r>
          </a:p>
          <a:p>
            <a:pPr marL="342900" marR="0" lvl="0" indent="-342900" algn="l" rtl="0">
              <a:lnSpc>
                <a:spcPct val="107000"/>
              </a:lnSpc>
              <a:spcBef>
                <a:spcPts val="0"/>
              </a:spcBef>
              <a:spcAft>
                <a:spcPts val="800"/>
              </a:spcAft>
              <a:buFont typeface="Symbol" panose="05050102010706020507" pitchFamily="18" charset="2"/>
              <a:buChar char=""/>
            </a:pPr>
            <a:endParaRPr lang="en-US" dirty="0"/>
          </a:p>
          <a:p>
            <a:pPr marL="342900" marR="0" lvl="0" indent="-342900" algn="l" rtl="0">
              <a:lnSpc>
                <a:spcPct val="107000"/>
              </a:lnSpc>
              <a:spcBef>
                <a:spcPts val="0"/>
              </a:spcBef>
              <a:spcAft>
                <a:spcPts val="800"/>
              </a:spcAft>
              <a:buFont typeface="Symbol" panose="05050102010706020507" pitchFamily="18" charset="2"/>
              <a:buChar char=""/>
            </a:pPr>
            <a:endParaRPr lang="en-US" dirty="0"/>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417655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997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 Course Overview</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43ED3FAE-B4D3-AAE7-4471-373B06671429}"/>
              </a:ext>
            </a:extLst>
          </p:cNvPr>
          <p:cNvSpPr txBox="1">
            <a:spLocks noChangeArrowheads="1"/>
          </p:cNvSpPr>
          <p:nvPr/>
        </p:nvSpPr>
        <p:spPr>
          <a:xfrm>
            <a:off x="1649274" y="1323320"/>
            <a:ext cx="9653435" cy="4830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solidFill>
                  <a:srgbClr val="469DCD"/>
                </a:solidFill>
                <a:latin typeface="Raleway" panose="020B0604020202020204" pitchFamily="2" charset="0"/>
              </a:rPr>
              <a:t>Module8 </a:t>
            </a:r>
            <a:r>
              <a:rPr lang="en-US" b="0" i="0" u="none" strike="noStrike" dirty="0">
                <a:solidFill>
                  <a:srgbClr val="469DCD"/>
                </a:solidFill>
                <a:effectLst/>
                <a:latin typeface="Raleway" panose="020B0604020202020204" pitchFamily="2" charset="0"/>
              </a:rPr>
              <a:t>: Virtualization</a:t>
            </a:r>
          </a:p>
          <a:p>
            <a:pPr marL="342900" marR="0" lvl="0" indent="-342900" algn="l" rtl="0">
              <a:lnSpc>
                <a:spcPct val="107000"/>
              </a:lnSpc>
              <a:spcBef>
                <a:spcPts val="0"/>
              </a:spcBef>
              <a:spcAft>
                <a:spcPts val="800"/>
              </a:spcAft>
              <a:buFont typeface="Symbol" panose="05050102010706020507" pitchFamily="18" charset="2"/>
              <a:buChar char=""/>
            </a:pPr>
            <a:endParaRPr lang="en-US" dirty="0"/>
          </a:p>
          <a:p>
            <a:pPr marL="342900" marR="0" lvl="0" indent="-342900" algn="l" rtl="0">
              <a:lnSpc>
                <a:spcPct val="107000"/>
              </a:lnSpc>
              <a:spcBef>
                <a:spcPts val="0"/>
              </a:spcBef>
              <a:spcAft>
                <a:spcPts val="800"/>
              </a:spcAft>
              <a:buFont typeface="Symbol" panose="05050102010706020507" pitchFamily="18" charset="2"/>
              <a:buChar char=""/>
            </a:pPr>
            <a:r>
              <a:rPr lang="en-US" dirty="0"/>
              <a:t>This Module,  delves into the uses</a:t>
            </a:r>
            <a:r>
              <a:rPr lang="en-US"/>
              <a:t>, benefits, features</a:t>
            </a:r>
            <a:r>
              <a:rPr lang="en-US" dirty="0"/>
              <a:t>, and implementation of virtual machines. </a:t>
            </a:r>
          </a:p>
          <a:p>
            <a:pPr marL="342900" marR="0" lvl="0" indent="-342900" algn="l" rtl="0">
              <a:lnSpc>
                <a:spcPct val="107000"/>
              </a:lnSpc>
              <a:spcBef>
                <a:spcPts val="0"/>
              </a:spcBef>
              <a:spcAft>
                <a:spcPts val="800"/>
              </a:spcAft>
              <a:buFont typeface="Symbol" panose="05050102010706020507" pitchFamily="18" charset="2"/>
              <a:buChar char=""/>
            </a:pPr>
            <a:r>
              <a:rPr lang="en-US" dirty="0"/>
              <a:t>Virtual machines can be implemented in several ways, and this Module describes these options. </a:t>
            </a:r>
          </a:p>
          <a:p>
            <a:pPr marL="342900" marR="0" lvl="0" indent="-342900" algn="l" rtl="0">
              <a:lnSpc>
                <a:spcPct val="107000"/>
              </a:lnSpc>
              <a:spcBef>
                <a:spcPts val="0"/>
              </a:spcBef>
              <a:spcAft>
                <a:spcPts val="800"/>
              </a:spcAft>
              <a:buFont typeface="Symbol" panose="05050102010706020507" pitchFamily="18" charset="2"/>
              <a:buChar char=""/>
            </a:pPr>
            <a:endParaRPr lang="en-US" dirty="0"/>
          </a:p>
          <a:p>
            <a:pPr marL="342900" marR="0" lvl="0" indent="-342900" algn="l" rtl="0">
              <a:lnSpc>
                <a:spcPct val="107000"/>
              </a:lnSpc>
              <a:spcBef>
                <a:spcPts val="0"/>
              </a:spcBef>
              <a:spcAft>
                <a:spcPts val="800"/>
              </a:spcAft>
              <a:buFont typeface="Symbol" panose="05050102010706020507" pitchFamily="18" charset="2"/>
              <a:buChar char=""/>
            </a:pPr>
            <a:endParaRPr lang="en-US" dirty="0"/>
          </a:p>
          <a:p>
            <a:pPr algn="l"/>
            <a:endParaRPr lang="en-US" dirty="0">
              <a:solidFill>
                <a:srgbClr val="469DCD"/>
              </a:solidFill>
              <a:latin typeface="Raleway" panose="020B0604020202020204" pitchFamily="2" charset="0"/>
            </a:endParaRPr>
          </a:p>
        </p:txBody>
      </p:sp>
    </p:spTree>
    <p:extLst>
      <p:ext uri="{BB962C8B-B14F-4D97-AF65-F5344CB8AC3E}">
        <p14:creationId xmlns:p14="http://schemas.microsoft.com/office/powerpoint/2010/main" val="3281693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162153"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End of Chapter 1</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4">
            <a:extLst>
              <a:ext uri="{FF2B5EF4-FFF2-40B4-BE49-F238E27FC236}">
                <a16:creationId xmlns:a16="http://schemas.microsoft.com/office/drawing/2014/main" id="{0C2A2CB5-5C82-DD82-238B-0EBB4B287AF6}"/>
              </a:ext>
            </a:extLst>
          </p:cNvPr>
          <p:cNvSpPr txBox="1">
            <a:spLocks noChangeArrowheads="1"/>
          </p:cNvSpPr>
          <p:nvPr/>
        </p:nvSpPr>
        <p:spPr>
          <a:xfrm>
            <a:off x="3992880" y="3231619"/>
            <a:ext cx="4671060" cy="10962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altLang="en-US" sz="4000" b="1" dirty="0"/>
              <a:t>End of Chapter 1</a:t>
            </a:r>
          </a:p>
        </p:txBody>
      </p:sp>
    </p:spTree>
    <p:extLst>
      <p:ext uri="{BB962C8B-B14F-4D97-AF65-F5344CB8AC3E}">
        <p14:creationId xmlns:p14="http://schemas.microsoft.com/office/powerpoint/2010/main" val="27962273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2017</TotalTime>
  <Words>1537</Words>
  <Application>Microsoft Office PowerPoint</Application>
  <PresentationFormat>شاشة عريضة</PresentationFormat>
  <Paragraphs>165</Paragraphs>
  <Slides>25</Slides>
  <Notes>2</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25</vt:i4>
      </vt:variant>
    </vt:vector>
  </HeadingPairs>
  <TitlesOfParts>
    <vt:vector size="36" baseType="lpstr">
      <vt:lpstr>-apple-system</vt:lpstr>
      <vt:lpstr>Arial</vt:lpstr>
      <vt:lpstr>Calibri</vt:lpstr>
      <vt:lpstr>Calibri Light</vt:lpstr>
      <vt:lpstr>Raleway</vt:lpstr>
      <vt:lpstr>Segoe UI</vt:lpstr>
      <vt:lpstr>Symbol</vt:lpstr>
      <vt:lpstr>Tajawal Medium</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Alaa Amin</cp:lastModifiedBy>
  <cp:revision>37</cp:revision>
  <dcterms:created xsi:type="dcterms:W3CDTF">2021-08-03T13:03:26Z</dcterms:created>
  <dcterms:modified xsi:type="dcterms:W3CDTF">2023-01-13T21:00:38Z</dcterms:modified>
</cp:coreProperties>
</file>