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742" r:id="rId7"/>
    <p:sldId id="743" r:id="rId8"/>
    <p:sldId id="510" r:id="rId9"/>
    <p:sldId id="526" r:id="rId10"/>
    <p:sldId id="708" r:id="rId11"/>
    <p:sldId id="710" r:id="rId12"/>
    <p:sldId id="747" r:id="rId13"/>
    <p:sldId id="748" r:id="rId14"/>
    <p:sldId id="744" r:id="rId15"/>
    <p:sldId id="749" r:id="rId16"/>
    <p:sldId id="745" r:id="rId17"/>
    <p:sldId id="746" r:id="rId18"/>
    <p:sldId id="751" r:id="rId19"/>
    <p:sldId id="752" r:id="rId20"/>
    <p:sldId id="754" r:id="rId21"/>
    <p:sldId id="755" r:id="rId22"/>
    <p:sldId id="756" r:id="rId23"/>
    <p:sldId id="757" r:id="rId24"/>
    <p:sldId id="750" r:id="rId25"/>
    <p:sldId id="759" r:id="rId26"/>
    <p:sldId id="761" r:id="rId27"/>
    <p:sldId id="763" r:id="rId28"/>
    <p:sldId id="758" r:id="rId29"/>
    <p:sldId id="760" r:id="rId30"/>
    <p:sldId id="764" r:id="rId31"/>
    <p:sldId id="709" r:id="rId32"/>
    <p:sldId id="712" r:id="rId33"/>
    <p:sldId id="766" r:id="rId34"/>
    <p:sldId id="767" r:id="rId35"/>
    <p:sldId id="768" r:id="rId36"/>
    <p:sldId id="769" r:id="rId37"/>
    <p:sldId id="770" r:id="rId38"/>
    <p:sldId id="772" r:id="rId39"/>
    <p:sldId id="773" r:id="rId40"/>
    <p:sldId id="774" r:id="rId41"/>
    <p:sldId id="765" r:id="rId42"/>
    <p:sldId id="775" r:id="rId43"/>
    <p:sldId id="776" r:id="rId44"/>
    <p:sldId id="777" r:id="rId45"/>
    <p:sldId id="605" r:id="rId46"/>
    <p:sldId id="70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742"/>
            <p14:sldId id="743"/>
            <p14:sldId id="510"/>
            <p14:sldId id="526"/>
            <p14:sldId id="708"/>
            <p14:sldId id="710"/>
            <p14:sldId id="747"/>
            <p14:sldId id="748"/>
            <p14:sldId id="744"/>
            <p14:sldId id="749"/>
            <p14:sldId id="745"/>
            <p14:sldId id="746"/>
            <p14:sldId id="751"/>
            <p14:sldId id="752"/>
            <p14:sldId id="754"/>
            <p14:sldId id="755"/>
            <p14:sldId id="756"/>
            <p14:sldId id="757"/>
            <p14:sldId id="750"/>
            <p14:sldId id="759"/>
            <p14:sldId id="761"/>
            <p14:sldId id="763"/>
            <p14:sldId id="758"/>
            <p14:sldId id="760"/>
            <p14:sldId id="764"/>
            <p14:sldId id="709"/>
            <p14:sldId id="712"/>
            <p14:sldId id="766"/>
            <p14:sldId id="767"/>
            <p14:sldId id="768"/>
            <p14:sldId id="769"/>
            <p14:sldId id="770"/>
            <p14:sldId id="772"/>
            <p14:sldId id="773"/>
            <p14:sldId id="774"/>
            <p14:sldId id="765"/>
            <p14:sldId id="775"/>
            <p14:sldId id="776"/>
            <p14:sldId id="777"/>
            <p14:sldId id="605"/>
            <p14:sldId id="7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3CC4"/>
    <a:srgbClr val="FFFFCC"/>
    <a:srgbClr val="FFFFEB"/>
    <a:srgbClr val="FF3399"/>
    <a:srgbClr val="FF00FF"/>
    <a:srgbClr val="F2FBFC"/>
    <a:srgbClr val="EEF7E9"/>
    <a:srgbClr val="FFE2C5"/>
    <a:srgbClr val="777777"/>
    <a:srgbClr val="DAA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061" autoAdjust="0"/>
  </p:normalViewPr>
  <p:slideViewPr>
    <p:cSldViewPr snapToGrid="0">
      <p:cViewPr>
        <p:scale>
          <a:sx n="60" d="100"/>
          <a:sy n="60" d="100"/>
        </p:scale>
        <p:origin x="498" y="108"/>
      </p:cViewPr>
      <p:guideLst/>
    </p:cSldViewPr>
  </p:slideViewPr>
  <p:notesTextViewPr>
    <p:cViewPr>
      <p:scale>
        <a:sx n="1" d="1"/>
        <a:sy n="1" d="1"/>
      </p:scale>
      <p:origin x="0" y="0"/>
    </p:cViewPr>
  </p:notesTextViewPr>
  <p:sorterViewPr>
    <p:cViewPr>
      <p:scale>
        <a:sx n="100" d="100"/>
        <a:sy n="100" d="100"/>
      </p:scale>
      <p:origin x="0" y="-1251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kumimoji="0" lang="en-US" sz="2400" b="1" i="0" u="none" strike="noStrike" cap="none" spc="0" normalizeH="0" baseline="0" noProof="0" dirty="0">
              <a:ln>
                <a:noFill/>
              </a:ln>
              <a:solidFill>
                <a:prstClr val="black"/>
              </a:solidFill>
              <a:effectLst/>
              <a:uLnTx/>
              <a:uFillTx/>
              <a:latin typeface="Alexandria"/>
              <a:ea typeface="+mn-ea"/>
              <a:cs typeface="+mn-cs"/>
            </a:rPr>
            <a:t>Types of Valuation Bases </a:t>
          </a:r>
          <a:endParaRPr lang="en-US" sz="2400" b="1" dirty="0">
            <a:solidFill>
              <a:schemeClr val="tx1"/>
            </a:solidFill>
            <a:latin typeface="Alexandria"/>
          </a:endParaRPr>
        </a:p>
      </dgm:t>
    </dgm:pt>
    <dgm:pt modelId="{EB2029D5-0464-40D7-9161-1C3C908F1E04}" type="parTrans" cxnId="{5E74A5D1-85B4-42A6-856C-B356F1DE0705}">
      <dgm:prSet/>
      <dgm:spPr/>
      <dgm:t>
        <a:bodyPr/>
        <a:lstStyle/>
        <a:p>
          <a:endParaRPr lang="en-US"/>
        </a:p>
      </dgm:t>
    </dgm:pt>
    <dgm:pt modelId="{B79A2208-D60A-480D-985E-58372044B721}" type="sibTrans" cxnId="{5E74A5D1-85B4-42A6-856C-B356F1DE0705}">
      <dgm:prSet/>
      <dgm:spPr/>
      <dgm:t>
        <a:bodyPr/>
        <a:lstStyle/>
        <a:p>
          <a:endParaRPr lang="en-US"/>
        </a:p>
      </dgm:t>
    </dgm:pt>
    <dgm:pt modelId="{47D81B82-C8CB-45DF-89B8-D396E4DA874C}">
      <dgm:prSet phldrT="[Text]" custT="1"/>
      <dgm:spPr>
        <a:solidFill>
          <a:srgbClr val="FF0000"/>
        </a:solidFill>
      </dgm:spPr>
      <dgm:t>
        <a:bodyPr/>
        <a:lstStyle/>
        <a:p>
          <a:pPr>
            <a:spcAft>
              <a:spcPts val="0"/>
            </a:spcAft>
          </a:pPr>
          <a:r>
            <a:rPr lang="en-US" sz="2000" b="1" dirty="0">
              <a:solidFill>
                <a:schemeClr val="tx1"/>
              </a:solidFill>
              <a:latin typeface="Alexandria"/>
            </a:rPr>
            <a:t>Market Value</a:t>
          </a:r>
          <a:endParaRPr lang="en-US" sz="18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03A6B4A1-9708-4DC4-B99A-F802948CA9A7}">
      <dgm:prSet phldrT="[Text]" custT="1"/>
      <dgm:spPr>
        <a:solidFill>
          <a:srgbClr val="FFFFCC"/>
        </a:solidFill>
      </dgm:spPr>
      <dgm:t>
        <a:bodyPr/>
        <a:lstStyle/>
        <a:p>
          <a:endParaRPr lang="ar-SY" sz="2000" b="1" i="0" dirty="0">
            <a:solidFill>
              <a:schemeClr val="tx1"/>
            </a:solidFill>
          </a:endParaRPr>
        </a:p>
        <a:p>
          <a:r>
            <a:rPr lang="en-US" sz="2000" b="1" i="0" dirty="0">
              <a:solidFill>
                <a:schemeClr val="tx1"/>
              </a:solidFill>
            </a:rPr>
            <a:t>Fair Value
</a:t>
          </a:r>
          <a:endParaRPr lang="en-US" sz="20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F75B30D-DEB5-4E86-A7CF-D2EE6972DEED}">
      <dgm:prSet custT="1"/>
      <dgm:spPr>
        <a:solidFill>
          <a:srgbClr val="FFCCFF"/>
        </a:solidFill>
      </dgm:spPr>
      <dgm:t>
        <a:bodyPr/>
        <a:lstStyle/>
        <a:p>
          <a:endParaRPr lang="ar-SY" sz="2000" b="1" dirty="0">
            <a:solidFill>
              <a:schemeClr val="tx1"/>
            </a:solidFill>
            <a:latin typeface="Alexandria"/>
          </a:endParaRPr>
        </a:p>
        <a:p>
          <a:endParaRPr lang="en-US" sz="2000" b="1" dirty="0">
            <a:solidFill>
              <a:schemeClr val="tx1"/>
            </a:solidFill>
            <a:latin typeface="Alexandria"/>
          </a:endParaRPr>
        </a:p>
        <a:p>
          <a:r>
            <a:rPr lang="en-US" sz="2000" b="1" dirty="0">
              <a:solidFill>
                <a:schemeClr val="tx1"/>
              </a:solidFill>
              <a:latin typeface="Alexandria"/>
            </a:rPr>
            <a:t>Special Value</a:t>
          </a:r>
        </a:p>
        <a:p>
          <a:r>
            <a:rPr lang="en-US" sz="2000" b="1" dirty="0">
              <a:solidFill>
                <a:schemeClr val="tx1"/>
              </a:solidFill>
              <a:latin typeface="Alexandria"/>
            </a:rPr>
            <a:t>
</a:t>
          </a:r>
        </a:p>
      </dgm:t>
    </dgm:pt>
    <dgm:pt modelId="{9B1B8D06-CC66-4561-908A-17E7F5697F91}" type="parTrans" cxnId="{95444F7B-57BD-4548-A507-7C3059FB415B}">
      <dgm:prSet/>
      <dgm:spPr/>
      <dgm:t>
        <a:bodyPr/>
        <a:lstStyle/>
        <a:p>
          <a:endParaRPr lang="en-US"/>
        </a:p>
      </dgm:t>
    </dgm:pt>
    <dgm:pt modelId="{8513E673-1D30-4203-9C77-555B831EF7DC}" type="sibTrans" cxnId="{95444F7B-57BD-4548-A507-7C3059FB415B}">
      <dgm:prSet/>
      <dgm:spPr/>
      <dgm:t>
        <a:bodyPr/>
        <a:lstStyle/>
        <a:p>
          <a:endParaRPr lang="en-US"/>
        </a:p>
      </dgm:t>
    </dgm:pt>
    <dgm:pt modelId="{B1A6AC33-B3C5-4D47-A126-7B57B2182B43}">
      <dgm:prSet custT="1"/>
      <dgm:spPr>
        <a:solidFill>
          <a:srgbClr val="92D050"/>
        </a:solidFill>
      </dgm:spPr>
      <dgm:t>
        <a:bodyPr/>
        <a:lstStyle/>
        <a:p>
          <a:pPr>
            <a:buNone/>
          </a:pPr>
          <a:r>
            <a:rPr lang="en-US" sz="2000" b="1" i="0" kern="1200" dirty="0">
              <a:solidFill>
                <a:prstClr val="black"/>
              </a:solidFill>
              <a:latin typeface="Calibri"/>
              <a:ea typeface="+mn-ea"/>
              <a:cs typeface="+mn-cs"/>
            </a:rPr>
            <a:t>Equitable Value</a:t>
          </a:r>
          <a:endParaRPr lang="en-US" sz="1300" kern="1200" dirty="0">
            <a:solidFill>
              <a:schemeClr val="tx1"/>
            </a:solidFill>
            <a:latin typeface="Alexandria"/>
          </a:endParaRPr>
        </a:p>
      </dgm:t>
    </dgm:pt>
    <dgm:pt modelId="{CEEA007A-2B9E-43F5-9F4F-49C78122A40F}" type="parTrans" cxnId="{ABAAE22C-0C95-42AD-B8FA-FE251F51EFE8}">
      <dgm:prSet/>
      <dgm:spPr/>
      <dgm:t>
        <a:bodyPr/>
        <a:lstStyle/>
        <a:p>
          <a:endParaRPr lang="en-US"/>
        </a:p>
      </dgm:t>
    </dgm:pt>
    <dgm:pt modelId="{4C11AC8C-88FC-428B-9B98-EE36DC4797AB}" type="sibTrans" cxnId="{ABAAE22C-0C95-42AD-B8FA-FE251F51EFE8}">
      <dgm:prSet/>
      <dgm:spPr/>
      <dgm:t>
        <a:bodyPr/>
        <a:lstStyle/>
        <a:p>
          <a:endParaRPr lang="en-US"/>
        </a:p>
      </dgm:t>
    </dgm:pt>
    <dgm:pt modelId="{A29D67D0-6802-47BD-A710-340D9CF4BBFE}">
      <dgm:prSet custT="1"/>
      <dgm:spPr>
        <a:solidFill>
          <a:srgbClr val="BF95DF"/>
        </a:solidFill>
      </dgm:spPr>
      <dgm:t>
        <a:bodyPr/>
        <a:lstStyle/>
        <a:p>
          <a:endParaRPr lang="ar-SY" sz="2000" b="1" kern="1200" dirty="0">
            <a:solidFill>
              <a:prstClr val="black"/>
            </a:solidFill>
            <a:latin typeface="Alexandria"/>
            <a:ea typeface="+mn-ea"/>
            <a:cs typeface="+mn-cs"/>
          </a:endParaRPr>
        </a:p>
        <a:p>
          <a:r>
            <a:rPr lang="en-US" sz="2000" b="1" kern="1200" dirty="0">
              <a:solidFill>
                <a:prstClr val="black"/>
              </a:solidFill>
              <a:latin typeface="Alexandria"/>
              <a:ea typeface="+mn-ea"/>
              <a:cs typeface="+mn-cs"/>
            </a:rPr>
            <a:t>Taxation Value</a:t>
          </a:r>
          <a:r>
            <a:rPr lang="en-US" sz="2100" kern="1200" dirty="0"/>
            <a:t>
</a:t>
          </a:r>
        </a:p>
      </dgm:t>
    </dgm:pt>
    <dgm:pt modelId="{D4EEB9D9-3AE3-403D-A6B4-9986A62F9021}" type="parTrans" cxnId="{8A5EB5B8-BBEE-4AEB-916C-67ED9D63C328}">
      <dgm:prSet/>
      <dgm:spPr/>
      <dgm:t>
        <a:bodyPr/>
        <a:lstStyle/>
        <a:p>
          <a:endParaRPr lang="en-US"/>
        </a:p>
      </dgm:t>
    </dgm:pt>
    <dgm:pt modelId="{F7537B63-4EB4-4430-B9C4-6FD83F46CD78}" type="sibTrans" cxnId="{8A5EB5B8-BBEE-4AEB-916C-67ED9D63C328}">
      <dgm:prSet/>
      <dgm:spPr/>
      <dgm:t>
        <a:bodyPr/>
        <a:lstStyle/>
        <a:p>
          <a:endParaRPr lang="en-US"/>
        </a:p>
      </dgm:t>
    </dgm:pt>
    <dgm:pt modelId="{DE0CD63D-BDE0-4DFB-B367-8BB963C01DD2}">
      <dgm:prSet custT="1"/>
      <dgm:spPr>
        <a:solidFill>
          <a:srgbClr val="FFE2C5"/>
        </a:solidFill>
      </dgm:spPr>
      <dgm:t>
        <a:bodyPr/>
        <a:lstStyle/>
        <a:p>
          <a:r>
            <a:rPr lang="en-US" sz="2000" b="1" kern="1200" dirty="0">
              <a:solidFill>
                <a:prstClr val="black"/>
              </a:solidFill>
              <a:latin typeface="Alexandria"/>
              <a:ea typeface="+mn-ea"/>
              <a:cs typeface="+mn-cs"/>
            </a:rPr>
            <a:t>Synergistic Value</a:t>
          </a:r>
        </a:p>
      </dgm:t>
    </dgm:pt>
    <dgm:pt modelId="{951D06D2-E44E-42A0-A212-28BFBEE986E7}" type="parTrans" cxnId="{D9BF1F82-F211-4D6E-8E38-0E469987022A}">
      <dgm:prSet/>
      <dgm:spPr/>
      <dgm:t>
        <a:bodyPr/>
        <a:lstStyle/>
        <a:p>
          <a:endParaRPr lang="en-US"/>
        </a:p>
      </dgm:t>
    </dgm:pt>
    <dgm:pt modelId="{502FF19A-0D75-4C16-838D-E9C172E5F070}" type="sibTrans" cxnId="{D9BF1F82-F211-4D6E-8E38-0E469987022A}">
      <dgm:prSet/>
      <dgm:spPr/>
      <dgm:t>
        <a:bodyPr/>
        <a:lstStyle/>
        <a:p>
          <a:endParaRPr lang="en-US"/>
        </a:p>
      </dgm:t>
    </dgm:pt>
    <dgm:pt modelId="{5A9B272E-F23B-4F7E-BB3D-47B4EBFC6326}">
      <dgm:prSet custT="1"/>
      <dgm:spPr>
        <a:solidFill>
          <a:srgbClr val="FAE3B4"/>
        </a:solidFill>
      </dgm:spPr>
      <dgm:t>
        <a:bodyPr/>
        <a:lstStyle/>
        <a:p>
          <a:pPr marL="0" lvl="0" indent="0" algn="ctr" defTabSz="889000">
            <a:lnSpc>
              <a:spcPct val="90000"/>
            </a:lnSpc>
            <a:spcBef>
              <a:spcPct val="0"/>
            </a:spcBef>
            <a:spcAft>
              <a:spcPts val="0"/>
            </a:spcAft>
            <a:buFont typeface="+mj-lt"/>
            <a:buNone/>
          </a:pPr>
          <a:r>
            <a:rPr lang="en-US" sz="2000" b="1" kern="1200" dirty="0">
              <a:solidFill>
                <a:prstClr val="black"/>
              </a:solidFill>
              <a:latin typeface="Alexandria"/>
              <a:ea typeface="+mn-ea"/>
              <a:cs typeface="+mn-cs"/>
            </a:rPr>
            <a:t>Investment Value</a:t>
          </a:r>
        </a:p>
        <a:p>
          <a:pPr marL="0" lvl="0" algn="ctr" defTabSz="444500">
            <a:lnSpc>
              <a:spcPct val="90000"/>
            </a:lnSpc>
            <a:spcBef>
              <a:spcPct val="0"/>
            </a:spcBef>
            <a:spcAft>
              <a:spcPct val="35000"/>
            </a:spcAft>
            <a:buFont typeface="+mj-lt"/>
            <a:buAutoNum type="arabicPeriod"/>
          </a:pPr>
          <a:endParaRPr lang="en-US" sz="1000" kern="1200" dirty="0"/>
        </a:p>
      </dgm:t>
    </dgm:pt>
    <dgm:pt modelId="{BDBD3CD0-1DED-447A-96EE-939D5F9F9805}" type="parTrans" cxnId="{7EEA6694-928B-469A-9F22-A58C04FD13BC}">
      <dgm:prSet/>
      <dgm:spPr/>
      <dgm:t>
        <a:bodyPr/>
        <a:lstStyle/>
        <a:p>
          <a:endParaRPr lang="en-US"/>
        </a:p>
      </dgm:t>
    </dgm:pt>
    <dgm:pt modelId="{4BEB71AA-B75B-43C0-8283-378E02F83165}" type="sibTrans" cxnId="{7EEA6694-928B-469A-9F22-A58C04FD13BC}">
      <dgm:prSet/>
      <dgm:spPr/>
      <dgm:t>
        <a:bodyPr/>
        <a:lstStyle/>
        <a:p>
          <a:endParaRPr lang="en-US"/>
        </a:p>
      </dgm:t>
    </dgm:pt>
    <dgm:pt modelId="{90557070-55C7-4812-8FEE-557DC56E9523}">
      <dgm:prSet custT="1"/>
      <dgm:spPr>
        <a:solidFill>
          <a:srgbClr val="CCECFF"/>
        </a:solidFill>
      </dgm:spPr>
      <dgm:t>
        <a:bodyPr/>
        <a:lstStyle/>
        <a:p>
          <a:pPr marL="0" lvl="0" indent="0" algn="ctr" defTabSz="889000">
            <a:lnSpc>
              <a:spcPct val="100000"/>
            </a:lnSpc>
            <a:spcBef>
              <a:spcPct val="0"/>
            </a:spcBef>
            <a:spcAft>
              <a:spcPts val="0"/>
            </a:spcAft>
            <a:buFont typeface="+mj-lt"/>
            <a:buNone/>
          </a:pPr>
          <a:r>
            <a:rPr lang="en-US" sz="2000" b="1" kern="1200" dirty="0">
              <a:solidFill>
                <a:prstClr val="black"/>
              </a:solidFill>
              <a:latin typeface="Alexandria"/>
              <a:ea typeface="+mn-ea"/>
              <a:cs typeface="+mn-cs"/>
            </a:rPr>
            <a:t>Mortgage Lending Value</a:t>
          </a:r>
        </a:p>
        <a:p>
          <a:pPr marL="0" lvl="0" algn="ctr" defTabSz="400050">
            <a:lnSpc>
              <a:spcPct val="90000"/>
            </a:lnSpc>
            <a:spcBef>
              <a:spcPct val="0"/>
            </a:spcBef>
            <a:spcAft>
              <a:spcPct val="35000"/>
            </a:spcAft>
            <a:buFont typeface="+mj-lt"/>
            <a:buAutoNum type="arabicPeriod"/>
          </a:pPr>
          <a:endParaRPr lang="en-US" sz="900" kern="1200" dirty="0"/>
        </a:p>
      </dgm:t>
    </dgm:pt>
    <dgm:pt modelId="{86E3CDE2-84C9-4342-A3E2-AB8DED134298}" type="parTrans" cxnId="{316911CD-D462-46C1-ABC1-2BDB9482BFBE}">
      <dgm:prSet/>
      <dgm:spPr/>
      <dgm:t>
        <a:bodyPr/>
        <a:lstStyle/>
        <a:p>
          <a:endParaRPr lang="en-US"/>
        </a:p>
      </dgm:t>
    </dgm:pt>
    <dgm:pt modelId="{E07AC715-912E-4592-8506-FEA392F89D61}" type="sibTrans" cxnId="{316911CD-D462-46C1-ABC1-2BDB9482BFBE}">
      <dgm:prSet/>
      <dgm:spPr/>
      <dgm:t>
        <a:bodyPr/>
        <a:lstStyle/>
        <a:p>
          <a:endParaRPr lang="en-US"/>
        </a:p>
      </dgm:t>
    </dgm:pt>
    <dgm:pt modelId="{7DE0D9B6-5994-44E4-A95B-B2DC7537BF60}">
      <dgm:prSet custT="1"/>
      <dgm:spPr>
        <a:solidFill>
          <a:srgbClr val="B1CFB9"/>
        </a:solidFill>
      </dgm:spPr>
      <dgm:t>
        <a:bodyPr/>
        <a:lstStyle/>
        <a:p>
          <a:pPr>
            <a:buFont typeface="+mj-lt"/>
            <a:buAutoNum type="arabicPeriod"/>
          </a:pPr>
          <a:r>
            <a:rPr lang="en-US" sz="2000" b="1" kern="1200" dirty="0">
              <a:solidFill>
                <a:prstClr val="black"/>
              </a:solidFill>
              <a:latin typeface="Alexandria"/>
              <a:ea typeface="+mn-ea"/>
              <a:cs typeface="+mn-cs"/>
            </a:rPr>
            <a:t>Insurable Value</a:t>
          </a:r>
        </a:p>
        <a:p>
          <a:pPr>
            <a:buFont typeface="+mj-lt"/>
            <a:buAutoNum type="arabicPeriod"/>
          </a:pPr>
          <a:endParaRPr lang="en-US" sz="1100" kern="1200" dirty="0"/>
        </a:p>
      </dgm:t>
    </dgm:pt>
    <dgm:pt modelId="{E899765F-7C15-477B-87EA-161006F41F0B}" type="parTrans" cxnId="{9B8380CD-5140-4C8C-A9D6-0271B1EC1A3D}">
      <dgm:prSet/>
      <dgm:spPr/>
      <dgm:t>
        <a:bodyPr/>
        <a:lstStyle/>
        <a:p>
          <a:endParaRPr lang="en-US"/>
        </a:p>
      </dgm:t>
    </dgm:pt>
    <dgm:pt modelId="{21784FC7-9A09-4236-8A34-093039C15C9E}" type="sibTrans" cxnId="{9B8380CD-5140-4C8C-A9D6-0271B1EC1A3D}">
      <dgm:prSet/>
      <dgm:spPr/>
      <dgm:t>
        <a:bodyPr/>
        <a:lstStyle/>
        <a:p>
          <a:endParaRPr lang="en-US"/>
        </a:p>
      </dgm:t>
    </dgm:pt>
    <dgm:pt modelId="{693FCCDC-A0B2-4C1C-97AE-497D1EE3E1ED}">
      <dgm:prSet custT="1"/>
      <dgm:spPr>
        <a:solidFill>
          <a:srgbClr val="66FFFF"/>
        </a:solidFill>
      </dgm:spPr>
      <dgm:t>
        <a:bodyPr/>
        <a:lstStyle/>
        <a:p>
          <a:pPr>
            <a:buNone/>
          </a:pPr>
          <a:r>
            <a:rPr lang="en-US" sz="2000" b="1" kern="1200" dirty="0">
              <a:solidFill>
                <a:prstClr val="black"/>
              </a:solidFill>
              <a:latin typeface="Alexandria"/>
              <a:ea typeface="+mn-ea"/>
              <a:cs typeface="+mn-cs"/>
            </a:rPr>
            <a:t>Compulsory Purchase / Compensation Value</a:t>
          </a:r>
        </a:p>
      </dgm:t>
    </dgm:pt>
    <dgm:pt modelId="{7A8AC8C1-5651-4638-A684-AF9A21DF02D6}" type="parTrans" cxnId="{112CE4B2-ACA1-41C9-B0EF-78374366623C}">
      <dgm:prSet/>
      <dgm:spPr/>
      <dgm:t>
        <a:bodyPr/>
        <a:lstStyle/>
        <a:p>
          <a:endParaRPr lang="en-US"/>
        </a:p>
      </dgm:t>
    </dgm:pt>
    <dgm:pt modelId="{21934A70-B425-462A-9B7E-0E6095A89B90}" type="sibTrans" cxnId="{112CE4B2-ACA1-41C9-B0EF-78374366623C}">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641145" custScaleY="148290" custLinFactNeighborX="5160" custLinFactNeighborY="-41730">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10"/>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10" custScaleX="124455" custScaleY="458938" custLinFactNeighborX="-42" custLinFactNeighborY="21273">
        <dgm:presLayoutVars>
          <dgm:chPref val="3"/>
        </dgm:presLayoutVars>
      </dgm:prSet>
      <dgm:spPr/>
    </dgm:pt>
    <dgm:pt modelId="{11789827-FE15-4D14-A60A-A4E30D96CBF7}" type="pres">
      <dgm:prSet presAssocID="{47D81B82-C8CB-45DF-89B8-D396E4DA874C}" presName="rootConnector" presStyleLbl="node2" presStyleIdx="0" presStyleCnt="10"/>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3BD1A2A0-3C4E-468C-A94E-F8ABF69CA440}" type="pres">
      <dgm:prSet presAssocID="{410A4D59-D838-42D2-9A1A-28F8FD9CE27A}" presName="Name37" presStyleLbl="parChTrans1D2" presStyleIdx="1" presStyleCnt="10"/>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1" presStyleCnt="10" custScaleY="440278" custLinFactX="88463" custLinFactNeighborX="100000" custLinFactNeighborY="16228">
        <dgm:presLayoutVars>
          <dgm:chPref val="3"/>
        </dgm:presLayoutVars>
      </dgm:prSet>
      <dgm:spPr/>
    </dgm:pt>
    <dgm:pt modelId="{7AF40933-DD90-4119-9A4D-69FFDA3A868F}" type="pres">
      <dgm:prSet presAssocID="{03A6B4A1-9708-4DC4-B99A-F802948CA9A7}" presName="rootConnector" presStyleLbl="node2" presStyleIdx="1" presStyleCnt="10"/>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879802A3-E1F5-41A9-92CA-40CA65FCC126}" type="pres">
      <dgm:prSet presAssocID="{CEEA007A-2B9E-43F5-9F4F-49C78122A40F}" presName="Name37" presStyleLbl="parChTrans1D2" presStyleIdx="2" presStyleCnt="10"/>
      <dgm:spPr/>
    </dgm:pt>
    <dgm:pt modelId="{85BDF8AB-A303-4A9F-87BA-AB022F5EE8BF}" type="pres">
      <dgm:prSet presAssocID="{B1A6AC33-B3C5-4D47-A126-7B57B2182B43}" presName="hierRoot2" presStyleCnt="0">
        <dgm:presLayoutVars>
          <dgm:hierBranch val="init"/>
        </dgm:presLayoutVars>
      </dgm:prSet>
      <dgm:spPr/>
    </dgm:pt>
    <dgm:pt modelId="{B83506D3-4999-40C3-8C5C-5AF992472054}" type="pres">
      <dgm:prSet presAssocID="{B1A6AC33-B3C5-4D47-A126-7B57B2182B43}" presName="rootComposite" presStyleCnt="0"/>
      <dgm:spPr/>
    </dgm:pt>
    <dgm:pt modelId="{6D513A9C-3B1D-4FE3-97FA-EABDA22703A9}" type="pres">
      <dgm:prSet presAssocID="{B1A6AC33-B3C5-4D47-A126-7B57B2182B43}" presName="rootText" presStyleLbl="node2" presStyleIdx="2" presStyleCnt="10" custScaleX="163626" custScaleY="436854" custLinFactX="-20374" custLinFactNeighborX="-100000" custLinFactNeighborY="12020">
        <dgm:presLayoutVars>
          <dgm:chPref val="3"/>
        </dgm:presLayoutVars>
      </dgm:prSet>
      <dgm:spPr/>
    </dgm:pt>
    <dgm:pt modelId="{788B75F5-25ED-41A9-B374-3ADD4330AA2F}" type="pres">
      <dgm:prSet presAssocID="{B1A6AC33-B3C5-4D47-A126-7B57B2182B43}" presName="rootConnector" presStyleLbl="node2" presStyleIdx="2" presStyleCnt="10"/>
      <dgm:spPr/>
    </dgm:pt>
    <dgm:pt modelId="{A53921EE-79FA-40E7-838E-61BDCAE6EA9D}" type="pres">
      <dgm:prSet presAssocID="{B1A6AC33-B3C5-4D47-A126-7B57B2182B43}" presName="hierChild4" presStyleCnt="0"/>
      <dgm:spPr/>
    </dgm:pt>
    <dgm:pt modelId="{B9E89CD1-9B78-4F75-ABB0-4BB47C3E6793}" type="pres">
      <dgm:prSet presAssocID="{B1A6AC33-B3C5-4D47-A126-7B57B2182B43}" presName="hierChild5" presStyleCnt="0"/>
      <dgm:spPr/>
    </dgm:pt>
    <dgm:pt modelId="{40EBF06E-126B-4038-BB2E-707BF0CB5A8E}" type="pres">
      <dgm:prSet presAssocID="{9B1B8D06-CC66-4561-908A-17E7F5697F91}" presName="Name37" presStyleLbl="parChTrans1D2" presStyleIdx="3" presStyleCnt="10"/>
      <dgm:spPr/>
    </dgm:pt>
    <dgm:pt modelId="{BE63531E-BDA5-4D2D-B5FE-5FBD0CD6BD35}" type="pres">
      <dgm:prSet presAssocID="{FF75B30D-DEB5-4E86-A7CF-D2EE6972DEED}" presName="hierRoot2" presStyleCnt="0">
        <dgm:presLayoutVars>
          <dgm:hierBranch val="init"/>
        </dgm:presLayoutVars>
      </dgm:prSet>
      <dgm:spPr/>
    </dgm:pt>
    <dgm:pt modelId="{2B33BE00-3CF8-432D-A44D-D9C6443BAC95}" type="pres">
      <dgm:prSet presAssocID="{FF75B30D-DEB5-4E86-A7CF-D2EE6972DEED}" presName="rootComposite" presStyleCnt="0"/>
      <dgm:spPr/>
    </dgm:pt>
    <dgm:pt modelId="{F8F7D3E8-881A-4BE4-BF72-B78A73099C66}" type="pres">
      <dgm:prSet presAssocID="{FF75B30D-DEB5-4E86-A7CF-D2EE6972DEED}" presName="rootText" presStyleLbl="node2" presStyleIdx="3" presStyleCnt="10" custScaleX="121366" custScaleY="402641" custLinFactNeighborX="-42" custLinFactNeighborY="21273">
        <dgm:presLayoutVars>
          <dgm:chPref val="3"/>
        </dgm:presLayoutVars>
      </dgm:prSet>
      <dgm:spPr/>
    </dgm:pt>
    <dgm:pt modelId="{D9F7A041-48BE-424D-B9BD-F31D170AECF1}" type="pres">
      <dgm:prSet presAssocID="{FF75B30D-DEB5-4E86-A7CF-D2EE6972DEED}" presName="rootConnector" presStyleLbl="node2" presStyleIdx="3" presStyleCnt="10"/>
      <dgm:spPr/>
    </dgm:pt>
    <dgm:pt modelId="{5C3A4E89-C3E7-4CDF-AD26-71D2FCC291CB}" type="pres">
      <dgm:prSet presAssocID="{FF75B30D-DEB5-4E86-A7CF-D2EE6972DEED}" presName="hierChild4" presStyleCnt="0"/>
      <dgm:spPr/>
    </dgm:pt>
    <dgm:pt modelId="{006BCB9F-8703-4FB7-BAF5-1293C80EAA26}" type="pres">
      <dgm:prSet presAssocID="{FF75B30D-DEB5-4E86-A7CF-D2EE6972DEED}" presName="hierChild5" presStyleCnt="0"/>
      <dgm:spPr/>
    </dgm:pt>
    <dgm:pt modelId="{492B31CE-9D3E-4993-A1DA-69D894CF58D0}" type="pres">
      <dgm:prSet presAssocID="{951D06D2-E44E-42A0-A212-28BFBEE986E7}" presName="Name37" presStyleLbl="parChTrans1D2" presStyleIdx="4" presStyleCnt="10"/>
      <dgm:spPr/>
    </dgm:pt>
    <dgm:pt modelId="{C351A994-1BCF-4FBE-8C3A-D8DB9AE1D01C}" type="pres">
      <dgm:prSet presAssocID="{DE0CD63D-BDE0-4DFB-B367-8BB963C01DD2}" presName="hierRoot2" presStyleCnt="0">
        <dgm:presLayoutVars>
          <dgm:hierBranch val="init"/>
        </dgm:presLayoutVars>
      </dgm:prSet>
      <dgm:spPr/>
    </dgm:pt>
    <dgm:pt modelId="{BAD72AF3-9663-4D8E-B4E2-FE4766BAD4DB}" type="pres">
      <dgm:prSet presAssocID="{DE0CD63D-BDE0-4DFB-B367-8BB963C01DD2}" presName="rootComposite" presStyleCnt="0"/>
      <dgm:spPr/>
    </dgm:pt>
    <dgm:pt modelId="{88EB81C7-E467-48A3-B1C4-0F1D86F1C90F}" type="pres">
      <dgm:prSet presAssocID="{DE0CD63D-BDE0-4DFB-B367-8BB963C01DD2}" presName="rootText" presStyleLbl="node2" presStyleIdx="4" presStyleCnt="10" custScaleX="175604" custScaleY="409902" custLinFactNeighborY="19853">
        <dgm:presLayoutVars>
          <dgm:chPref val="3"/>
        </dgm:presLayoutVars>
      </dgm:prSet>
      <dgm:spPr/>
    </dgm:pt>
    <dgm:pt modelId="{5EDB5148-8D27-4E11-B875-15A9132511B0}" type="pres">
      <dgm:prSet presAssocID="{DE0CD63D-BDE0-4DFB-B367-8BB963C01DD2}" presName="rootConnector" presStyleLbl="node2" presStyleIdx="4" presStyleCnt="10"/>
      <dgm:spPr/>
    </dgm:pt>
    <dgm:pt modelId="{0804F461-03AD-4593-9A09-C8CC6573E76C}" type="pres">
      <dgm:prSet presAssocID="{DE0CD63D-BDE0-4DFB-B367-8BB963C01DD2}" presName="hierChild4" presStyleCnt="0"/>
      <dgm:spPr/>
    </dgm:pt>
    <dgm:pt modelId="{D70C8578-08D3-4F11-92D6-FCA36B775BD3}" type="pres">
      <dgm:prSet presAssocID="{DE0CD63D-BDE0-4DFB-B367-8BB963C01DD2}" presName="hierChild5" presStyleCnt="0"/>
      <dgm:spPr/>
    </dgm:pt>
    <dgm:pt modelId="{44F68D50-17D7-4A5F-B3D1-FCA9FACE4951}" type="pres">
      <dgm:prSet presAssocID="{BDBD3CD0-1DED-447A-96EE-939D5F9F9805}" presName="Name37" presStyleLbl="parChTrans1D2" presStyleIdx="5" presStyleCnt="10"/>
      <dgm:spPr/>
    </dgm:pt>
    <dgm:pt modelId="{6BBFC321-3298-4853-A34E-2DD80B323A56}" type="pres">
      <dgm:prSet presAssocID="{5A9B272E-F23B-4F7E-BB3D-47B4EBFC6326}" presName="hierRoot2" presStyleCnt="0">
        <dgm:presLayoutVars>
          <dgm:hierBranch val="init"/>
        </dgm:presLayoutVars>
      </dgm:prSet>
      <dgm:spPr/>
    </dgm:pt>
    <dgm:pt modelId="{DBF70FAC-EDF4-4FBF-AB5F-AD781FE1F789}" type="pres">
      <dgm:prSet presAssocID="{5A9B272E-F23B-4F7E-BB3D-47B4EBFC6326}" presName="rootComposite" presStyleCnt="0"/>
      <dgm:spPr/>
    </dgm:pt>
    <dgm:pt modelId="{A496CF87-8E03-4E0A-BEF5-4A59A0CE66AB}" type="pres">
      <dgm:prSet presAssocID="{5A9B272E-F23B-4F7E-BB3D-47B4EBFC6326}" presName="rootText" presStyleLbl="node2" presStyleIdx="5" presStyleCnt="10" custScaleX="195403" custScaleY="409902" custLinFactNeighborY="20785">
        <dgm:presLayoutVars>
          <dgm:chPref val="3"/>
        </dgm:presLayoutVars>
      </dgm:prSet>
      <dgm:spPr/>
    </dgm:pt>
    <dgm:pt modelId="{7C4F55FA-F647-423C-859D-7BA7FD79906C}" type="pres">
      <dgm:prSet presAssocID="{5A9B272E-F23B-4F7E-BB3D-47B4EBFC6326}" presName="rootConnector" presStyleLbl="node2" presStyleIdx="5" presStyleCnt="10"/>
      <dgm:spPr/>
    </dgm:pt>
    <dgm:pt modelId="{CDB40493-227B-4DA2-9683-8282DEC315BA}" type="pres">
      <dgm:prSet presAssocID="{5A9B272E-F23B-4F7E-BB3D-47B4EBFC6326}" presName="hierChild4" presStyleCnt="0"/>
      <dgm:spPr/>
    </dgm:pt>
    <dgm:pt modelId="{41D24A60-0FD1-4CB9-8124-F3184B2C8205}" type="pres">
      <dgm:prSet presAssocID="{5A9B272E-F23B-4F7E-BB3D-47B4EBFC6326}" presName="hierChild5" presStyleCnt="0"/>
      <dgm:spPr/>
    </dgm:pt>
    <dgm:pt modelId="{66EBD5F1-C6E5-43C7-B671-DF8FCCF773CA}" type="pres">
      <dgm:prSet presAssocID="{86E3CDE2-84C9-4342-A3E2-AB8DED134298}" presName="Name37" presStyleLbl="parChTrans1D2" presStyleIdx="6" presStyleCnt="10"/>
      <dgm:spPr/>
    </dgm:pt>
    <dgm:pt modelId="{035E9F70-7A15-4C90-8AE1-E21257DDB0C5}" type="pres">
      <dgm:prSet presAssocID="{90557070-55C7-4812-8FEE-557DC56E9523}" presName="hierRoot2" presStyleCnt="0">
        <dgm:presLayoutVars>
          <dgm:hierBranch val="init"/>
        </dgm:presLayoutVars>
      </dgm:prSet>
      <dgm:spPr/>
    </dgm:pt>
    <dgm:pt modelId="{42E04F5B-6B7B-4379-8BF9-EAEB4E3FC0E4}" type="pres">
      <dgm:prSet presAssocID="{90557070-55C7-4812-8FEE-557DC56E9523}" presName="rootComposite" presStyleCnt="0"/>
      <dgm:spPr/>
    </dgm:pt>
    <dgm:pt modelId="{4870FF32-28D7-49CA-95C6-599A6E6A2398}" type="pres">
      <dgm:prSet presAssocID="{90557070-55C7-4812-8FEE-557DC56E9523}" presName="rootText" presStyleLbl="node2" presStyleIdx="6" presStyleCnt="10" custScaleX="164067" custScaleY="407258" custLinFactNeighborX="2710" custLinFactNeighborY="21682">
        <dgm:presLayoutVars>
          <dgm:chPref val="3"/>
        </dgm:presLayoutVars>
      </dgm:prSet>
      <dgm:spPr/>
    </dgm:pt>
    <dgm:pt modelId="{223C4AE0-6A5D-4B30-82BA-26A99ADCF398}" type="pres">
      <dgm:prSet presAssocID="{90557070-55C7-4812-8FEE-557DC56E9523}" presName="rootConnector" presStyleLbl="node2" presStyleIdx="6" presStyleCnt="10"/>
      <dgm:spPr/>
    </dgm:pt>
    <dgm:pt modelId="{45C1C76E-64C1-435F-83FD-CC5241C93757}" type="pres">
      <dgm:prSet presAssocID="{90557070-55C7-4812-8FEE-557DC56E9523}" presName="hierChild4" presStyleCnt="0"/>
      <dgm:spPr/>
    </dgm:pt>
    <dgm:pt modelId="{E187ABAB-7505-4740-830E-C616330917EF}" type="pres">
      <dgm:prSet presAssocID="{90557070-55C7-4812-8FEE-557DC56E9523}" presName="hierChild5" presStyleCnt="0"/>
      <dgm:spPr/>
    </dgm:pt>
    <dgm:pt modelId="{9B636F59-C769-42E7-906A-31CB0144D876}" type="pres">
      <dgm:prSet presAssocID="{E899765F-7C15-477B-87EA-161006F41F0B}" presName="Name37" presStyleLbl="parChTrans1D2" presStyleIdx="7" presStyleCnt="10"/>
      <dgm:spPr/>
    </dgm:pt>
    <dgm:pt modelId="{3EDB4BD7-8963-481F-9E21-431F561628BB}" type="pres">
      <dgm:prSet presAssocID="{7DE0D9B6-5994-44E4-A95B-B2DC7537BF60}" presName="hierRoot2" presStyleCnt="0">
        <dgm:presLayoutVars>
          <dgm:hierBranch val="init"/>
        </dgm:presLayoutVars>
      </dgm:prSet>
      <dgm:spPr/>
    </dgm:pt>
    <dgm:pt modelId="{E24AD5BF-E5A6-4252-AE83-730C0EE4D49B}" type="pres">
      <dgm:prSet presAssocID="{7DE0D9B6-5994-44E4-A95B-B2DC7537BF60}" presName="rootComposite" presStyleCnt="0"/>
      <dgm:spPr/>
    </dgm:pt>
    <dgm:pt modelId="{0DE6EBC0-BD3F-4638-81C9-B8E8E051C16E}" type="pres">
      <dgm:prSet presAssocID="{7DE0D9B6-5994-44E4-A95B-B2DC7537BF60}" presName="rootText" presStyleLbl="node2" presStyleIdx="7" presStyleCnt="10" custScaleX="150337" custScaleY="406134" custLinFactNeighborX="1513" custLinFactNeighborY="21179">
        <dgm:presLayoutVars>
          <dgm:chPref val="3"/>
        </dgm:presLayoutVars>
      </dgm:prSet>
      <dgm:spPr/>
    </dgm:pt>
    <dgm:pt modelId="{482F186B-CFD8-4180-84A2-1AA778CBC9EE}" type="pres">
      <dgm:prSet presAssocID="{7DE0D9B6-5994-44E4-A95B-B2DC7537BF60}" presName="rootConnector" presStyleLbl="node2" presStyleIdx="7" presStyleCnt="10"/>
      <dgm:spPr/>
    </dgm:pt>
    <dgm:pt modelId="{897F8B2F-1C74-44FE-9B14-997C85F0FAA9}" type="pres">
      <dgm:prSet presAssocID="{7DE0D9B6-5994-44E4-A95B-B2DC7537BF60}" presName="hierChild4" presStyleCnt="0"/>
      <dgm:spPr/>
    </dgm:pt>
    <dgm:pt modelId="{6470444F-5B71-47C3-A6E7-D159D724890B}" type="pres">
      <dgm:prSet presAssocID="{7DE0D9B6-5994-44E4-A95B-B2DC7537BF60}" presName="hierChild5" presStyleCnt="0"/>
      <dgm:spPr/>
    </dgm:pt>
    <dgm:pt modelId="{75369FE8-A32D-4987-AE2B-3B121660912A}" type="pres">
      <dgm:prSet presAssocID="{D4EEB9D9-3AE3-403D-A6B4-9986A62F9021}" presName="Name37" presStyleLbl="parChTrans1D2" presStyleIdx="8" presStyleCnt="10"/>
      <dgm:spPr/>
    </dgm:pt>
    <dgm:pt modelId="{06573D01-B117-4B4F-ABA8-4BE6DCCD30FD}" type="pres">
      <dgm:prSet presAssocID="{A29D67D0-6802-47BD-A710-340D9CF4BBFE}" presName="hierRoot2" presStyleCnt="0">
        <dgm:presLayoutVars>
          <dgm:hierBranch val="init"/>
        </dgm:presLayoutVars>
      </dgm:prSet>
      <dgm:spPr/>
    </dgm:pt>
    <dgm:pt modelId="{7BE325DD-3913-4E07-BCEA-C25099ACBFDD}" type="pres">
      <dgm:prSet presAssocID="{A29D67D0-6802-47BD-A710-340D9CF4BBFE}" presName="rootComposite" presStyleCnt="0"/>
      <dgm:spPr/>
    </dgm:pt>
    <dgm:pt modelId="{6D5F449F-FE72-4967-984D-66DC3419B0B5}" type="pres">
      <dgm:prSet presAssocID="{A29D67D0-6802-47BD-A710-340D9CF4BBFE}" presName="rootText" presStyleLbl="node2" presStyleIdx="8" presStyleCnt="10" custScaleX="159351" custScaleY="392221" custLinFactNeighborX="-42" custLinFactNeighborY="21273">
        <dgm:presLayoutVars>
          <dgm:chPref val="3"/>
        </dgm:presLayoutVars>
      </dgm:prSet>
      <dgm:spPr/>
    </dgm:pt>
    <dgm:pt modelId="{2AED8902-4078-470E-A632-7FE312F4EC18}" type="pres">
      <dgm:prSet presAssocID="{A29D67D0-6802-47BD-A710-340D9CF4BBFE}" presName="rootConnector" presStyleLbl="node2" presStyleIdx="8" presStyleCnt="10"/>
      <dgm:spPr/>
    </dgm:pt>
    <dgm:pt modelId="{7B2630AF-079F-4D7C-871A-F5F623BDA715}" type="pres">
      <dgm:prSet presAssocID="{A29D67D0-6802-47BD-A710-340D9CF4BBFE}" presName="hierChild4" presStyleCnt="0"/>
      <dgm:spPr/>
    </dgm:pt>
    <dgm:pt modelId="{C12B7802-D135-478B-A266-BB8C75F2F54F}" type="pres">
      <dgm:prSet presAssocID="{A29D67D0-6802-47BD-A710-340D9CF4BBFE}" presName="hierChild5" presStyleCnt="0"/>
      <dgm:spPr/>
    </dgm:pt>
    <dgm:pt modelId="{49E2BDDD-3239-413D-AFBA-FC1976C3099C}" type="pres">
      <dgm:prSet presAssocID="{7A8AC8C1-5651-4638-A684-AF9A21DF02D6}" presName="Name37" presStyleLbl="parChTrans1D2" presStyleIdx="9" presStyleCnt="10"/>
      <dgm:spPr/>
    </dgm:pt>
    <dgm:pt modelId="{E19DBA60-57DF-432E-B751-AFD15C452883}" type="pres">
      <dgm:prSet presAssocID="{693FCCDC-A0B2-4C1C-97AE-497D1EE3E1ED}" presName="hierRoot2" presStyleCnt="0">
        <dgm:presLayoutVars>
          <dgm:hierBranch val="init"/>
        </dgm:presLayoutVars>
      </dgm:prSet>
      <dgm:spPr/>
    </dgm:pt>
    <dgm:pt modelId="{732870F5-3A32-468E-BC60-E37CACB3648A}" type="pres">
      <dgm:prSet presAssocID="{693FCCDC-A0B2-4C1C-97AE-497D1EE3E1ED}" presName="rootComposite" presStyleCnt="0"/>
      <dgm:spPr/>
    </dgm:pt>
    <dgm:pt modelId="{3A1BFC3A-F659-44BA-A964-D42F10761364}" type="pres">
      <dgm:prSet presAssocID="{693FCCDC-A0B2-4C1C-97AE-497D1EE3E1ED}" presName="rootText" presStyleLbl="node2" presStyleIdx="9" presStyleCnt="10" custScaleX="247500" custScaleY="385032" custLinFactNeighborX="-4776" custLinFactNeighborY="21395">
        <dgm:presLayoutVars>
          <dgm:chPref val="3"/>
        </dgm:presLayoutVars>
      </dgm:prSet>
      <dgm:spPr/>
    </dgm:pt>
    <dgm:pt modelId="{43976C66-F3EB-44D2-BAC5-34CB538A7DCC}" type="pres">
      <dgm:prSet presAssocID="{693FCCDC-A0B2-4C1C-97AE-497D1EE3E1ED}" presName="rootConnector" presStyleLbl="node2" presStyleIdx="9" presStyleCnt="10"/>
      <dgm:spPr/>
    </dgm:pt>
    <dgm:pt modelId="{CF6A9536-8B7C-4368-8E2B-49108AB8672A}" type="pres">
      <dgm:prSet presAssocID="{693FCCDC-A0B2-4C1C-97AE-497D1EE3E1ED}" presName="hierChild4" presStyleCnt="0"/>
      <dgm:spPr/>
    </dgm:pt>
    <dgm:pt modelId="{083D2C63-389A-455A-A572-6CFE9902E306}" type="pres">
      <dgm:prSet presAssocID="{693FCCDC-A0B2-4C1C-97AE-497D1EE3E1ED}" presName="hierChild5" presStyleCnt="0"/>
      <dgm:spPr/>
    </dgm:pt>
    <dgm:pt modelId="{7A49EA95-1C12-4BA4-A500-4DDC65D563CA}" type="pres">
      <dgm:prSet presAssocID="{F0BDE8FF-C464-4407-9C0D-67DD799182F9}" presName="hierChild3" presStyleCnt="0"/>
      <dgm:spPr/>
    </dgm:pt>
  </dgm:ptLst>
  <dgm:cxnLst>
    <dgm:cxn modelId="{0A00CD0C-C281-44E0-871D-47EFD2D8047A}" type="presOf" srcId="{8BC2ED8C-7E86-4BFB-973D-4CB4425E9722}" destId="{204C9901-B5BA-44E7-A5F2-6E1A94EE6B45}" srcOrd="0" destOrd="0" presId="urn:microsoft.com/office/officeart/2005/8/layout/orgChart1"/>
    <dgm:cxn modelId="{A0F1100E-AD4F-49B8-9FB3-EA88F7F3D118}" type="presOf" srcId="{951D06D2-E44E-42A0-A212-28BFBEE986E7}" destId="{492B31CE-9D3E-4993-A1DA-69D894CF58D0}" srcOrd="0" destOrd="0" presId="urn:microsoft.com/office/officeart/2005/8/layout/orgChart1"/>
    <dgm:cxn modelId="{2270AD10-5158-4B21-9270-81D88A7C64D9}" type="presOf" srcId="{B1A6AC33-B3C5-4D47-A126-7B57B2182B43}" destId="{6D513A9C-3B1D-4FE3-97FA-EABDA22703A9}" srcOrd="0" destOrd="0" presId="urn:microsoft.com/office/officeart/2005/8/layout/orgChart1"/>
    <dgm:cxn modelId="{7CE59213-1C07-404B-9BD9-0FF420FC14C8}" type="presOf" srcId="{E899765F-7C15-477B-87EA-161006F41F0B}" destId="{9B636F59-C769-42E7-906A-31CB0144D876}" srcOrd="0" destOrd="0" presId="urn:microsoft.com/office/officeart/2005/8/layout/orgChart1"/>
    <dgm:cxn modelId="{DB9F9317-A82B-4F2B-B9B3-DB8A128E8151}" type="presOf" srcId="{A29D67D0-6802-47BD-A710-340D9CF4BBFE}" destId="{6D5F449F-FE72-4967-984D-66DC3419B0B5}" srcOrd="0" destOrd="0" presId="urn:microsoft.com/office/officeart/2005/8/layout/orgChart1"/>
    <dgm:cxn modelId="{8FDDAB19-994E-40EA-A489-352BA8894074}" type="presOf" srcId="{693FCCDC-A0B2-4C1C-97AE-497D1EE3E1ED}" destId="{3A1BFC3A-F659-44BA-A964-D42F10761364}" srcOrd="0" destOrd="0" presId="urn:microsoft.com/office/officeart/2005/8/layout/orgChart1"/>
    <dgm:cxn modelId="{27E37E26-74C3-48AD-80DE-BB346087E659}" type="presOf" srcId="{CEEA007A-2B9E-43F5-9F4F-49C78122A40F}" destId="{879802A3-E1F5-41A9-92CA-40CA65FCC126}"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ABAAE22C-0C95-42AD-B8FA-FE251F51EFE8}" srcId="{F0BDE8FF-C464-4407-9C0D-67DD799182F9}" destId="{B1A6AC33-B3C5-4D47-A126-7B57B2182B43}" srcOrd="2" destOrd="0" parTransId="{CEEA007A-2B9E-43F5-9F4F-49C78122A40F}" sibTransId="{4C11AC8C-88FC-428B-9B98-EE36DC4797AB}"/>
    <dgm:cxn modelId="{F296E12D-070C-4868-9E2D-9FAF7E388807}" type="presOf" srcId="{5A9B272E-F23B-4F7E-BB3D-47B4EBFC6326}" destId="{A496CF87-8E03-4E0A-BEF5-4A59A0CE66AB}"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2EF62731-73D9-4D44-83E7-735AF978D907}" type="presOf" srcId="{5A9B272E-F23B-4F7E-BB3D-47B4EBFC6326}" destId="{7C4F55FA-F647-423C-859D-7BA7FD79906C}" srcOrd="1" destOrd="0" presId="urn:microsoft.com/office/officeart/2005/8/layout/orgChart1"/>
    <dgm:cxn modelId="{D92AE03F-B0DE-4C96-8791-CDBEAEC6B494}" type="presOf" srcId="{90557070-55C7-4812-8FEE-557DC56E9523}" destId="{4870FF32-28D7-49CA-95C6-599A6E6A2398}"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889D4351-0AF7-424E-A5FE-8427A0921348}" type="presOf" srcId="{7DE0D9B6-5994-44E4-A95B-B2DC7537BF60}" destId="{0DE6EBC0-BD3F-4638-81C9-B8E8E051C16E}" srcOrd="0" destOrd="0" presId="urn:microsoft.com/office/officeart/2005/8/layout/orgChart1"/>
    <dgm:cxn modelId="{32315972-2C26-404E-98B7-F2406F598BF1}" type="presOf" srcId="{A29D67D0-6802-47BD-A710-340D9CF4BBFE}" destId="{2AED8902-4078-470E-A632-7FE312F4EC18}" srcOrd="1" destOrd="0" presId="urn:microsoft.com/office/officeart/2005/8/layout/orgChart1"/>
    <dgm:cxn modelId="{9326BA74-B45B-438A-8C89-9D67A5BFD472}" type="presOf" srcId="{9B1B8D06-CC66-4561-908A-17E7F5697F91}" destId="{40EBF06E-126B-4038-BB2E-707BF0CB5A8E}" srcOrd="0" destOrd="0" presId="urn:microsoft.com/office/officeart/2005/8/layout/orgChart1"/>
    <dgm:cxn modelId="{FFE04356-2B18-49F4-9945-9BD7F53C22A7}" type="presOf" srcId="{90557070-55C7-4812-8FEE-557DC56E9523}" destId="{223C4AE0-6A5D-4B30-82BA-26A99ADCF398}" srcOrd="1" destOrd="0" presId="urn:microsoft.com/office/officeart/2005/8/layout/orgChart1"/>
    <dgm:cxn modelId="{8EE95559-5843-4120-AD55-489E03C9EE49}" type="presOf" srcId="{B1A6AC33-B3C5-4D47-A126-7B57B2182B43}" destId="{788B75F5-25ED-41A9-B374-3ADD4330AA2F}" srcOrd="1" destOrd="0" presId="urn:microsoft.com/office/officeart/2005/8/layout/orgChart1"/>
    <dgm:cxn modelId="{95444F7B-57BD-4548-A507-7C3059FB415B}" srcId="{F0BDE8FF-C464-4407-9C0D-67DD799182F9}" destId="{FF75B30D-DEB5-4E86-A7CF-D2EE6972DEED}" srcOrd="3" destOrd="0" parTransId="{9B1B8D06-CC66-4561-908A-17E7F5697F91}" sibTransId="{8513E673-1D30-4203-9C77-555B831EF7DC}"/>
    <dgm:cxn modelId="{835DC080-720E-4C4F-BD3D-37EBDF1B82A5}" type="presOf" srcId="{FF75B30D-DEB5-4E86-A7CF-D2EE6972DEED}" destId="{F8F7D3E8-881A-4BE4-BF72-B78A73099C66}" srcOrd="0" destOrd="0" presId="urn:microsoft.com/office/officeart/2005/8/layout/orgChart1"/>
    <dgm:cxn modelId="{BA9FE980-14A8-4145-9384-65C273996C7F}" type="presOf" srcId="{7A8AC8C1-5651-4638-A684-AF9A21DF02D6}" destId="{49E2BDDD-3239-413D-AFBA-FC1976C3099C}" srcOrd="0" destOrd="0" presId="urn:microsoft.com/office/officeart/2005/8/layout/orgChart1"/>
    <dgm:cxn modelId="{D9BF1F82-F211-4D6E-8E38-0E469987022A}" srcId="{F0BDE8FF-C464-4407-9C0D-67DD799182F9}" destId="{DE0CD63D-BDE0-4DFB-B367-8BB963C01DD2}" srcOrd="4" destOrd="0" parTransId="{951D06D2-E44E-42A0-A212-28BFBEE986E7}" sibTransId="{502FF19A-0D75-4C16-838D-E9C172E5F070}"/>
    <dgm:cxn modelId="{BAF40483-B47D-4AED-955D-F2E01DD48F3D}" type="presOf" srcId="{86E3CDE2-84C9-4342-A3E2-AB8DED134298}" destId="{66EBD5F1-C6E5-43C7-B671-DF8FCCF773CA}" srcOrd="0" destOrd="0" presId="urn:microsoft.com/office/officeart/2005/8/layout/orgChart1"/>
    <dgm:cxn modelId="{7EEA6694-928B-469A-9F22-A58C04FD13BC}" srcId="{F0BDE8FF-C464-4407-9C0D-67DD799182F9}" destId="{5A9B272E-F23B-4F7E-BB3D-47B4EBFC6326}" srcOrd="5" destOrd="0" parTransId="{BDBD3CD0-1DED-447A-96EE-939D5F9F9805}" sibTransId="{4BEB71AA-B75B-43C0-8283-378E02F83165}"/>
    <dgm:cxn modelId="{29D2DF9A-6DF7-4933-AA49-BD4439C56B96}" type="presOf" srcId="{03A6B4A1-9708-4DC4-B99A-F802948CA9A7}" destId="{29DF606C-C783-4F55-8476-F1AFA9D54F74}" srcOrd="0" destOrd="0" presId="urn:microsoft.com/office/officeart/2005/8/layout/orgChart1"/>
    <dgm:cxn modelId="{D84C459B-284A-4447-A41F-8B0EF4AB385B}" type="presOf" srcId="{DE0CD63D-BDE0-4DFB-B367-8BB963C01DD2}" destId="{88EB81C7-E467-48A3-B1C4-0F1D86F1C90F}" srcOrd="0" destOrd="0" presId="urn:microsoft.com/office/officeart/2005/8/layout/orgChart1"/>
    <dgm:cxn modelId="{112CE4B2-ACA1-41C9-B0EF-78374366623C}" srcId="{F0BDE8FF-C464-4407-9C0D-67DD799182F9}" destId="{693FCCDC-A0B2-4C1C-97AE-497D1EE3E1ED}" srcOrd="9" destOrd="0" parTransId="{7A8AC8C1-5651-4638-A684-AF9A21DF02D6}" sibTransId="{21934A70-B425-462A-9B7E-0E6095A89B90}"/>
    <dgm:cxn modelId="{2C33FCB5-BB21-4004-A5CF-7D9720474D22}" srcId="{F0BDE8FF-C464-4407-9C0D-67DD799182F9}" destId="{03A6B4A1-9708-4DC4-B99A-F802948CA9A7}" srcOrd="1" destOrd="0" parTransId="{410A4D59-D838-42D2-9A1A-28F8FD9CE27A}" sibTransId="{04957F26-F073-4215-9DCA-5FD14CABFDC0}"/>
    <dgm:cxn modelId="{D904DCB7-3EFC-4971-ABE4-CE9517ECE10B}" type="presOf" srcId="{7DE0D9B6-5994-44E4-A95B-B2DC7537BF60}" destId="{482F186B-CFD8-4180-84A2-1AA778CBC9EE}" srcOrd="1" destOrd="0" presId="urn:microsoft.com/office/officeart/2005/8/layout/orgChart1"/>
    <dgm:cxn modelId="{F5196BB8-CC85-444F-B6AC-EC60441E5EA4}" type="presOf" srcId="{DE0CD63D-BDE0-4DFB-B367-8BB963C01DD2}" destId="{5EDB5148-8D27-4E11-B875-15A9132511B0}" srcOrd="1" destOrd="0" presId="urn:microsoft.com/office/officeart/2005/8/layout/orgChart1"/>
    <dgm:cxn modelId="{8A5EB5B8-BBEE-4AEB-916C-67ED9D63C328}" srcId="{F0BDE8FF-C464-4407-9C0D-67DD799182F9}" destId="{A29D67D0-6802-47BD-A710-340D9CF4BBFE}" srcOrd="8" destOrd="0" parTransId="{D4EEB9D9-3AE3-403D-A6B4-9986A62F9021}" sibTransId="{F7537B63-4EB4-4430-B9C4-6FD83F46CD78}"/>
    <dgm:cxn modelId="{C33CF7B8-0F4E-467B-A457-A48A9BFA2774}" type="presOf" srcId="{D4EEB9D9-3AE3-403D-A6B4-9986A62F9021}" destId="{75369FE8-A32D-4987-AE2B-3B121660912A}" srcOrd="0" destOrd="0" presId="urn:microsoft.com/office/officeart/2005/8/layout/orgChart1"/>
    <dgm:cxn modelId="{316911CD-D462-46C1-ABC1-2BDB9482BFBE}" srcId="{F0BDE8FF-C464-4407-9C0D-67DD799182F9}" destId="{90557070-55C7-4812-8FEE-557DC56E9523}" srcOrd="6" destOrd="0" parTransId="{86E3CDE2-84C9-4342-A3E2-AB8DED134298}" sibTransId="{E07AC715-912E-4592-8506-FEA392F89D61}"/>
    <dgm:cxn modelId="{9B8380CD-5140-4C8C-A9D6-0271B1EC1A3D}" srcId="{F0BDE8FF-C464-4407-9C0D-67DD799182F9}" destId="{7DE0D9B6-5994-44E4-A95B-B2DC7537BF60}" srcOrd="7" destOrd="0" parTransId="{E899765F-7C15-477B-87EA-161006F41F0B}" sibTransId="{21784FC7-9A09-4236-8A34-093039C15C9E}"/>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A568C0DA-ACAF-4A8E-BD1E-83DC22CECC4D}" type="presOf" srcId="{693FCCDC-A0B2-4C1C-97AE-497D1EE3E1ED}" destId="{43976C66-F3EB-44D2-BAC5-34CB538A7DCC}" srcOrd="1" destOrd="0" presId="urn:microsoft.com/office/officeart/2005/8/layout/orgChart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CED5C2EA-D08E-46FD-8B08-A9FB0BFB5F0A}" type="presOf" srcId="{FF75B30D-DEB5-4E86-A7CF-D2EE6972DEED}" destId="{D9F7A041-48BE-424D-B9BD-F31D170AECF1}" srcOrd="1" destOrd="0" presId="urn:microsoft.com/office/officeart/2005/8/layout/orgChart1"/>
    <dgm:cxn modelId="{C3BCCFF1-9E75-4FAA-AF42-AF568654561D}" type="presOf" srcId="{BDBD3CD0-1DED-447A-96EE-939D5F9F9805}" destId="{44F68D50-17D7-4A5F-B3D1-FCA9FACE4951}" srcOrd="0" destOrd="0" presId="urn:microsoft.com/office/officeart/2005/8/layout/orgChart1"/>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42046530-39D8-4758-A38C-1B73C481A174}" type="presParOf" srcId="{938522C4-AD99-4552-AFA7-BDA73FEA72D4}" destId="{3BD1A2A0-3C4E-468C-A94E-F8ABF69CA440}" srcOrd="2" destOrd="0" presId="urn:microsoft.com/office/officeart/2005/8/layout/orgChart1"/>
    <dgm:cxn modelId="{506B3E00-47C6-4C5D-A917-E33F137E3122}" type="presParOf" srcId="{938522C4-AD99-4552-AFA7-BDA73FEA72D4}" destId="{ECAE72A0-F9FB-401D-A6F8-120FE8693997}" srcOrd="3"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C10E5ECA-1A80-4D0F-87F0-B208D72C6B3F}" type="presParOf" srcId="{938522C4-AD99-4552-AFA7-BDA73FEA72D4}" destId="{879802A3-E1F5-41A9-92CA-40CA65FCC126}" srcOrd="4" destOrd="0" presId="urn:microsoft.com/office/officeart/2005/8/layout/orgChart1"/>
    <dgm:cxn modelId="{DC7DFF99-5CFB-4A73-A99E-36D39E03D935}" type="presParOf" srcId="{938522C4-AD99-4552-AFA7-BDA73FEA72D4}" destId="{85BDF8AB-A303-4A9F-87BA-AB022F5EE8BF}" srcOrd="5" destOrd="0" presId="urn:microsoft.com/office/officeart/2005/8/layout/orgChart1"/>
    <dgm:cxn modelId="{C3F1BB38-FF60-427A-8A0D-B02BACBAB35E}" type="presParOf" srcId="{85BDF8AB-A303-4A9F-87BA-AB022F5EE8BF}" destId="{B83506D3-4999-40C3-8C5C-5AF992472054}" srcOrd="0" destOrd="0" presId="urn:microsoft.com/office/officeart/2005/8/layout/orgChart1"/>
    <dgm:cxn modelId="{F1A2E08C-C99D-42F2-B034-85E50A71AA8F}" type="presParOf" srcId="{B83506D3-4999-40C3-8C5C-5AF992472054}" destId="{6D513A9C-3B1D-4FE3-97FA-EABDA22703A9}" srcOrd="0" destOrd="0" presId="urn:microsoft.com/office/officeart/2005/8/layout/orgChart1"/>
    <dgm:cxn modelId="{906B5976-277F-424C-BB56-14B74F679A5F}" type="presParOf" srcId="{B83506D3-4999-40C3-8C5C-5AF992472054}" destId="{788B75F5-25ED-41A9-B374-3ADD4330AA2F}" srcOrd="1" destOrd="0" presId="urn:microsoft.com/office/officeart/2005/8/layout/orgChart1"/>
    <dgm:cxn modelId="{F37C6D4F-7721-4F9E-B6B4-4B750E123CA0}" type="presParOf" srcId="{85BDF8AB-A303-4A9F-87BA-AB022F5EE8BF}" destId="{A53921EE-79FA-40E7-838E-61BDCAE6EA9D}" srcOrd="1" destOrd="0" presId="urn:microsoft.com/office/officeart/2005/8/layout/orgChart1"/>
    <dgm:cxn modelId="{FB109A45-0F32-4386-B879-D8D979D83FF3}" type="presParOf" srcId="{85BDF8AB-A303-4A9F-87BA-AB022F5EE8BF}" destId="{B9E89CD1-9B78-4F75-ABB0-4BB47C3E6793}" srcOrd="2" destOrd="0" presId="urn:microsoft.com/office/officeart/2005/8/layout/orgChart1"/>
    <dgm:cxn modelId="{9F1C829E-67AD-4053-937D-1D49ED682287}" type="presParOf" srcId="{938522C4-AD99-4552-AFA7-BDA73FEA72D4}" destId="{40EBF06E-126B-4038-BB2E-707BF0CB5A8E}" srcOrd="6" destOrd="0" presId="urn:microsoft.com/office/officeart/2005/8/layout/orgChart1"/>
    <dgm:cxn modelId="{5FC040BE-4E92-442E-8D39-8287EBB4BA54}" type="presParOf" srcId="{938522C4-AD99-4552-AFA7-BDA73FEA72D4}" destId="{BE63531E-BDA5-4D2D-B5FE-5FBD0CD6BD35}" srcOrd="7" destOrd="0" presId="urn:microsoft.com/office/officeart/2005/8/layout/orgChart1"/>
    <dgm:cxn modelId="{F29C4E1B-E542-48D0-88B8-5BE81AF1BA92}" type="presParOf" srcId="{BE63531E-BDA5-4D2D-B5FE-5FBD0CD6BD35}" destId="{2B33BE00-3CF8-432D-A44D-D9C6443BAC95}" srcOrd="0" destOrd="0" presId="urn:microsoft.com/office/officeart/2005/8/layout/orgChart1"/>
    <dgm:cxn modelId="{140445E6-93A2-47FF-9A12-42CAC89D1183}" type="presParOf" srcId="{2B33BE00-3CF8-432D-A44D-D9C6443BAC95}" destId="{F8F7D3E8-881A-4BE4-BF72-B78A73099C66}" srcOrd="0" destOrd="0" presId="urn:microsoft.com/office/officeart/2005/8/layout/orgChart1"/>
    <dgm:cxn modelId="{39CB26E7-61F2-44A5-AEAD-E99726E3177A}" type="presParOf" srcId="{2B33BE00-3CF8-432D-A44D-D9C6443BAC95}" destId="{D9F7A041-48BE-424D-B9BD-F31D170AECF1}" srcOrd="1" destOrd="0" presId="urn:microsoft.com/office/officeart/2005/8/layout/orgChart1"/>
    <dgm:cxn modelId="{35305D3E-20D8-45EE-B51A-F4A5312666EB}" type="presParOf" srcId="{BE63531E-BDA5-4D2D-B5FE-5FBD0CD6BD35}" destId="{5C3A4E89-C3E7-4CDF-AD26-71D2FCC291CB}" srcOrd="1" destOrd="0" presId="urn:microsoft.com/office/officeart/2005/8/layout/orgChart1"/>
    <dgm:cxn modelId="{9D4F269A-F6D1-46A8-B1ED-84DA256847E6}" type="presParOf" srcId="{BE63531E-BDA5-4D2D-B5FE-5FBD0CD6BD35}" destId="{006BCB9F-8703-4FB7-BAF5-1293C80EAA26}" srcOrd="2" destOrd="0" presId="urn:microsoft.com/office/officeart/2005/8/layout/orgChart1"/>
    <dgm:cxn modelId="{CD24EB56-53EF-4998-B176-3F80AEA57723}" type="presParOf" srcId="{938522C4-AD99-4552-AFA7-BDA73FEA72D4}" destId="{492B31CE-9D3E-4993-A1DA-69D894CF58D0}" srcOrd="8" destOrd="0" presId="urn:microsoft.com/office/officeart/2005/8/layout/orgChart1"/>
    <dgm:cxn modelId="{6415DFDC-0587-4E4E-81BD-B880A6DEDCDC}" type="presParOf" srcId="{938522C4-AD99-4552-AFA7-BDA73FEA72D4}" destId="{C351A994-1BCF-4FBE-8C3A-D8DB9AE1D01C}" srcOrd="9" destOrd="0" presId="urn:microsoft.com/office/officeart/2005/8/layout/orgChart1"/>
    <dgm:cxn modelId="{EE9A2747-5651-4531-9010-112328F16E2C}" type="presParOf" srcId="{C351A994-1BCF-4FBE-8C3A-D8DB9AE1D01C}" destId="{BAD72AF3-9663-4D8E-B4E2-FE4766BAD4DB}" srcOrd="0" destOrd="0" presId="urn:microsoft.com/office/officeart/2005/8/layout/orgChart1"/>
    <dgm:cxn modelId="{BD2F0357-9F8A-4BAC-B722-3C9C18FF3A42}" type="presParOf" srcId="{BAD72AF3-9663-4D8E-B4E2-FE4766BAD4DB}" destId="{88EB81C7-E467-48A3-B1C4-0F1D86F1C90F}" srcOrd="0" destOrd="0" presId="urn:microsoft.com/office/officeart/2005/8/layout/orgChart1"/>
    <dgm:cxn modelId="{E7FCEFB4-D706-452A-B9EA-24AC2D85F32A}" type="presParOf" srcId="{BAD72AF3-9663-4D8E-B4E2-FE4766BAD4DB}" destId="{5EDB5148-8D27-4E11-B875-15A9132511B0}" srcOrd="1" destOrd="0" presId="urn:microsoft.com/office/officeart/2005/8/layout/orgChart1"/>
    <dgm:cxn modelId="{8678CF06-DCE6-48A9-9FD9-790CF2E23C9C}" type="presParOf" srcId="{C351A994-1BCF-4FBE-8C3A-D8DB9AE1D01C}" destId="{0804F461-03AD-4593-9A09-C8CC6573E76C}" srcOrd="1" destOrd="0" presId="urn:microsoft.com/office/officeart/2005/8/layout/orgChart1"/>
    <dgm:cxn modelId="{1D692623-184D-408E-91DD-6CB7A403C973}" type="presParOf" srcId="{C351A994-1BCF-4FBE-8C3A-D8DB9AE1D01C}" destId="{D70C8578-08D3-4F11-92D6-FCA36B775BD3}" srcOrd="2" destOrd="0" presId="urn:microsoft.com/office/officeart/2005/8/layout/orgChart1"/>
    <dgm:cxn modelId="{5166854F-6FDD-46A4-8CC3-11C910822AA1}" type="presParOf" srcId="{938522C4-AD99-4552-AFA7-BDA73FEA72D4}" destId="{44F68D50-17D7-4A5F-B3D1-FCA9FACE4951}" srcOrd="10" destOrd="0" presId="urn:microsoft.com/office/officeart/2005/8/layout/orgChart1"/>
    <dgm:cxn modelId="{D53A9724-5E92-4B21-A6CF-74DD9D2DECC0}" type="presParOf" srcId="{938522C4-AD99-4552-AFA7-BDA73FEA72D4}" destId="{6BBFC321-3298-4853-A34E-2DD80B323A56}" srcOrd="11" destOrd="0" presId="urn:microsoft.com/office/officeart/2005/8/layout/orgChart1"/>
    <dgm:cxn modelId="{D82D639D-1A33-4EEF-9F2C-862437C706E9}" type="presParOf" srcId="{6BBFC321-3298-4853-A34E-2DD80B323A56}" destId="{DBF70FAC-EDF4-4FBF-AB5F-AD781FE1F789}" srcOrd="0" destOrd="0" presId="urn:microsoft.com/office/officeart/2005/8/layout/orgChart1"/>
    <dgm:cxn modelId="{FAAD0B2E-BF86-430E-8D59-66FDAE8C20D7}" type="presParOf" srcId="{DBF70FAC-EDF4-4FBF-AB5F-AD781FE1F789}" destId="{A496CF87-8E03-4E0A-BEF5-4A59A0CE66AB}" srcOrd="0" destOrd="0" presId="urn:microsoft.com/office/officeart/2005/8/layout/orgChart1"/>
    <dgm:cxn modelId="{8DAFAD19-3524-4D0C-976B-631D8218F7DE}" type="presParOf" srcId="{DBF70FAC-EDF4-4FBF-AB5F-AD781FE1F789}" destId="{7C4F55FA-F647-423C-859D-7BA7FD79906C}" srcOrd="1" destOrd="0" presId="urn:microsoft.com/office/officeart/2005/8/layout/orgChart1"/>
    <dgm:cxn modelId="{F7AD5A26-2CAB-489C-8544-CA99F8D2E0F4}" type="presParOf" srcId="{6BBFC321-3298-4853-A34E-2DD80B323A56}" destId="{CDB40493-227B-4DA2-9683-8282DEC315BA}" srcOrd="1" destOrd="0" presId="urn:microsoft.com/office/officeart/2005/8/layout/orgChart1"/>
    <dgm:cxn modelId="{6C149072-7068-441B-B2F4-6A121F8372FA}" type="presParOf" srcId="{6BBFC321-3298-4853-A34E-2DD80B323A56}" destId="{41D24A60-0FD1-4CB9-8124-F3184B2C8205}" srcOrd="2" destOrd="0" presId="urn:microsoft.com/office/officeart/2005/8/layout/orgChart1"/>
    <dgm:cxn modelId="{A92D4BF0-E62D-4C63-9A0A-B8C60192C69A}" type="presParOf" srcId="{938522C4-AD99-4552-AFA7-BDA73FEA72D4}" destId="{66EBD5F1-C6E5-43C7-B671-DF8FCCF773CA}" srcOrd="12" destOrd="0" presId="urn:microsoft.com/office/officeart/2005/8/layout/orgChart1"/>
    <dgm:cxn modelId="{FF4F4560-4210-46CF-98CB-944A5B66BD61}" type="presParOf" srcId="{938522C4-AD99-4552-AFA7-BDA73FEA72D4}" destId="{035E9F70-7A15-4C90-8AE1-E21257DDB0C5}" srcOrd="13" destOrd="0" presId="urn:microsoft.com/office/officeart/2005/8/layout/orgChart1"/>
    <dgm:cxn modelId="{4C62E2C2-F731-40F7-9AFB-0FB05EB3DBEF}" type="presParOf" srcId="{035E9F70-7A15-4C90-8AE1-E21257DDB0C5}" destId="{42E04F5B-6B7B-4379-8BF9-EAEB4E3FC0E4}" srcOrd="0" destOrd="0" presId="urn:microsoft.com/office/officeart/2005/8/layout/orgChart1"/>
    <dgm:cxn modelId="{2471DC49-2FF0-42FA-A438-AFB935068DC5}" type="presParOf" srcId="{42E04F5B-6B7B-4379-8BF9-EAEB4E3FC0E4}" destId="{4870FF32-28D7-49CA-95C6-599A6E6A2398}" srcOrd="0" destOrd="0" presId="urn:microsoft.com/office/officeart/2005/8/layout/orgChart1"/>
    <dgm:cxn modelId="{18E69CAA-5911-427D-8EF2-3929DBA85C20}" type="presParOf" srcId="{42E04F5B-6B7B-4379-8BF9-EAEB4E3FC0E4}" destId="{223C4AE0-6A5D-4B30-82BA-26A99ADCF398}" srcOrd="1" destOrd="0" presId="urn:microsoft.com/office/officeart/2005/8/layout/orgChart1"/>
    <dgm:cxn modelId="{36997849-AC34-42F9-8815-07C4A40402F5}" type="presParOf" srcId="{035E9F70-7A15-4C90-8AE1-E21257DDB0C5}" destId="{45C1C76E-64C1-435F-83FD-CC5241C93757}" srcOrd="1" destOrd="0" presId="urn:microsoft.com/office/officeart/2005/8/layout/orgChart1"/>
    <dgm:cxn modelId="{952F1816-2323-416E-8411-501781287B7D}" type="presParOf" srcId="{035E9F70-7A15-4C90-8AE1-E21257DDB0C5}" destId="{E187ABAB-7505-4740-830E-C616330917EF}" srcOrd="2" destOrd="0" presId="urn:microsoft.com/office/officeart/2005/8/layout/orgChart1"/>
    <dgm:cxn modelId="{8728B507-6235-47D4-B263-85A63BA3CBFA}" type="presParOf" srcId="{938522C4-AD99-4552-AFA7-BDA73FEA72D4}" destId="{9B636F59-C769-42E7-906A-31CB0144D876}" srcOrd="14" destOrd="0" presId="urn:microsoft.com/office/officeart/2005/8/layout/orgChart1"/>
    <dgm:cxn modelId="{AB8C5792-7996-4755-BAF3-2056BCAB9304}" type="presParOf" srcId="{938522C4-AD99-4552-AFA7-BDA73FEA72D4}" destId="{3EDB4BD7-8963-481F-9E21-431F561628BB}" srcOrd="15" destOrd="0" presId="urn:microsoft.com/office/officeart/2005/8/layout/orgChart1"/>
    <dgm:cxn modelId="{00A94ED6-4650-4FE5-989E-F85F43B57453}" type="presParOf" srcId="{3EDB4BD7-8963-481F-9E21-431F561628BB}" destId="{E24AD5BF-E5A6-4252-AE83-730C0EE4D49B}" srcOrd="0" destOrd="0" presId="urn:microsoft.com/office/officeart/2005/8/layout/orgChart1"/>
    <dgm:cxn modelId="{6FE1241C-C1F1-4F0F-A42A-52B9F8A034B8}" type="presParOf" srcId="{E24AD5BF-E5A6-4252-AE83-730C0EE4D49B}" destId="{0DE6EBC0-BD3F-4638-81C9-B8E8E051C16E}" srcOrd="0" destOrd="0" presId="urn:microsoft.com/office/officeart/2005/8/layout/orgChart1"/>
    <dgm:cxn modelId="{ED7F8243-3A4E-40AC-8FEB-C689C73B2F15}" type="presParOf" srcId="{E24AD5BF-E5A6-4252-AE83-730C0EE4D49B}" destId="{482F186B-CFD8-4180-84A2-1AA778CBC9EE}" srcOrd="1" destOrd="0" presId="urn:microsoft.com/office/officeart/2005/8/layout/orgChart1"/>
    <dgm:cxn modelId="{6C35D4C4-CEB7-4EF8-9CC6-FED154901C22}" type="presParOf" srcId="{3EDB4BD7-8963-481F-9E21-431F561628BB}" destId="{897F8B2F-1C74-44FE-9B14-997C85F0FAA9}" srcOrd="1" destOrd="0" presId="urn:microsoft.com/office/officeart/2005/8/layout/orgChart1"/>
    <dgm:cxn modelId="{0520D39A-B0DE-4A7B-90CE-542971FDA3FD}" type="presParOf" srcId="{3EDB4BD7-8963-481F-9E21-431F561628BB}" destId="{6470444F-5B71-47C3-A6E7-D159D724890B}" srcOrd="2" destOrd="0" presId="urn:microsoft.com/office/officeart/2005/8/layout/orgChart1"/>
    <dgm:cxn modelId="{310B34AA-7228-496D-906B-44F5BE086DDC}" type="presParOf" srcId="{938522C4-AD99-4552-AFA7-BDA73FEA72D4}" destId="{75369FE8-A32D-4987-AE2B-3B121660912A}" srcOrd="16" destOrd="0" presId="urn:microsoft.com/office/officeart/2005/8/layout/orgChart1"/>
    <dgm:cxn modelId="{361E1540-276C-4F3B-9B42-E37B91FD6005}" type="presParOf" srcId="{938522C4-AD99-4552-AFA7-BDA73FEA72D4}" destId="{06573D01-B117-4B4F-ABA8-4BE6DCCD30FD}" srcOrd="17" destOrd="0" presId="urn:microsoft.com/office/officeart/2005/8/layout/orgChart1"/>
    <dgm:cxn modelId="{288A08B3-28CA-4D91-B324-93D7F18CABF8}" type="presParOf" srcId="{06573D01-B117-4B4F-ABA8-4BE6DCCD30FD}" destId="{7BE325DD-3913-4E07-BCEA-C25099ACBFDD}" srcOrd="0" destOrd="0" presId="urn:microsoft.com/office/officeart/2005/8/layout/orgChart1"/>
    <dgm:cxn modelId="{478159A0-40C3-4BEC-8056-AA5D1E49B73E}" type="presParOf" srcId="{7BE325DD-3913-4E07-BCEA-C25099ACBFDD}" destId="{6D5F449F-FE72-4967-984D-66DC3419B0B5}" srcOrd="0" destOrd="0" presId="urn:microsoft.com/office/officeart/2005/8/layout/orgChart1"/>
    <dgm:cxn modelId="{98FFC00A-C246-494E-BE45-5A4050B89774}" type="presParOf" srcId="{7BE325DD-3913-4E07-BCEA-C25099ACBFDD}" destId="{2AED8902-4078-470E-A632-7FE312F4EC18}" srcOrd="1" destOrd="0" presId="urn:microsoft.com/office/officeart/2005/8/layout/orgChart1"/>
    <dgm:cxn modelId="{C42A4699-45D9-47B8-8FCB-DAC2DE9237FB}" type="presParOf" srcId="{06573D01-B117-4B4F-ABA8-4BE6DCCD30FD}" destId="{7B2630AF-079F-4D7C-871A-F5F623BDA715}" srcOrd="1" destOrd="0" presId="urn:microsoft.com/office/officeart/2005/8/layout/orgChart1"/>
    <dgm:cxn modelId="{9AB4377E-0991-4301-8283-49962AFD83B5}" type="presParOf" srcId="{06573D01-B117-4B4F-ABA8-4BE6DCCD30FD}" destId="{C12B7802-D135-478B-A266-BB8C75F2F54F}" srcOrd="2" destOrd="0" presId="urn:microsoft.com/office/officeart/2005/8/layout/orgChart1"/>
    <dgm:cxn modelId="{F23CB5E6-AC85-45DE-A786-70EC8481F0D7}" type="presParOf" srcId="{938522C4-AD99-4552-AFA7-BDA73FEA72D4}" destId="{49E2BDDD-3239-413D-AFBA-FC1976C3099C}" srcOrd="18" destOrd="0" presId="urn:microsoft.com/office/officeart/2005/8/layout/orgChart1"/>
    <dgm:cxn modelId="{6A35EA7A-596B-4C2A-BD64-1B0E6E32B6EC}" type="presParOf" srcId="{938522C4-AD99-4552-AFA7-BDA73FEA72D4}" destId="{E19DBA60-57DF-432E-B751-AFD15C452883}" srcOrd="19" destOrd="0" presId="urn:microsoft.com/office/officeart/2005/8/layout/orgChart1"/>
    <dgm:cxn modelId="{E7EBACB4-417E-4EE8-A70E-9B0A6A423882}" type="presParOf" srcId="{E19DBA60-57DF-432E-B751-AFD15C452883}" destId="{732870F5-3A32-468E-BC60-E37CACB3648A}" srcOrd="0" destOrd="0" presId="urn:microsoft.com/office/officeart/2005/8/layout/orgChart1"/>
    <dgm:cxn modelId="{B360523C-8FD9-4835-9C35-24426A4CC0B9}" type="presParOf" srcId="{732870F5-3A32-468E-BC60-E37CACB3648A}" destId="{3A1BFC3A-F659-44BA-A964-D42F10761364}" srcOrd="0" destOrd="0" presId="urn:microsoft.com/office/officeart/2005/8/layout/orgChart1"/>
    <dgm:cxn modelId="{5ED1E136-230A-467D-9BFD-B6B15280AEC3}" type="presParOf" srcId="{732870F5-3A32-468E-BC60-E37CACB3648A}" destId="{43976C66-F3EB-44D2-BAC5-34CB538A7DCC}" srcOrd="1" destOrd="0" presId="urn:microsoft.com/office/officeart/2005/8/layout/orgChart1"/>
    <dgm:cxn modelId="{8FBF0E52-6432-4525-B515-A4AB017B0815}" type="presParOf" srcId="{E19DBA60-57DF-432E-B751-AFD15C452883}" destId="{CF6A9536-8B7C-4368-8E2B-49108AB8672A}" srcOrd="1" destOrd="0" presId="urn:microsoft.com/office/officeart/2005/8/layout/orgChart1"/>
    <dgm:cxn modelId="{D04CF6A4-A665-4EDB-B2D9-A581BC7B697E}" type="presParOf" srcId="{E19DBA60-57DF-432E-B751-AFD15C452883}" destId="{083D2C63-389A-455A-A572-6CFE9902E306}"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D52803-B405-4F85-A2FE-AD3431EF2FE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D94ADF1-81A9-4256-8266-7E65DC52EEAC}">
      <dgm:prSet phldrT="[Text]" custT="1"/>
      <dgm:spPr>
        <a:ln>
          <a:solidFill>
            <a:srgbClr val="C00000"/>
          </a:solidFill>
        </a:ln>
      </dgm:spPr>
      <dgm:t>
        <a:bodyPr/>
        <a:lstStyle/>
        <a:p>
          <a:pPr>
            <a:buNone/>
          </a:pPr>
          <a:r>
            <a:rPr lang="en-US" sz="2000" b="1" dirty="0">
              <a:solidFill>
                <a:srgbClr val="C00000"/>
              </a:solidFill>
              <a:latin typeface="Alexandria"/>
            </a:rPr>
            <a:t>Classification Based on Availability of Benefit</a:t>
          </a:r>
        </a:p>
      </dgm:t>
    </dgm:pt>
    <dgm:pt modelId="{0FD8FAFA-7CD7-40FF-8AF2-1EFBC97DCC5A}" type="parTrans" cxnId="{4D825CFB-1D37-4907-A0A3-370A11846DD3}">
      <dgm:prSet/>
      <dgm:spPr/>
      <dgm:t>
        <a:bodyPr/>
        <a:lstStyle/>
        <a:p>
          <a:endParaRPr lang="en-US" sz="2000">
            <a:latin typeface="Alexandria"/>
          </a:endParaRPr>
        </a:p>
      </dgm:t>
    </dgm:pt>
    <dgm:pt modelId="{072954AC-A480-4866-B9C9-0FB7EB1FF728}" type="sibTrans" cxnId="{4D825CFB-1D37-4907-A0A3-370A11846DD3}">
      <dgm:prSet/>
      <dgm:spPr/>
      <dgm:t>
        <a:bodyPr/>
        <a:lstStyle/>
        <a:p>
          <a:endParaRPr lang="en-US" sz="2000">
            <a:latin typeface="Alexandria"/>
          </a:endParaRPr>
        </a:p>
      </dgm:t>
    </dgm:pt>
    <dgm:pt modelId="{7CA3E0DA-3906-427E-9275-8E022DC82804}">
      <dgm:prSet phldrT="[Text]" custT="1"/>
      <dgm:spPr>
        <a:ln>
          <a:solidFill>
            <a:srgbClr val="00B050"/>
          </a:solidFill>
        </a:ln>
      </dgm:spPr>
      <dgm:t>
        <a:bodyPr/>
        <a:lstStyle/>
        <a:p>
          <a:pPr>
            <a:buNone/>
          </a:pPr>
          <a:r>
            <a:rPr lang="en-US" sz="2000" b="1" dirty="0">
              <a:solidFill>
                <a:srgbClr val="00B050"/>
              </a:solidFill>
              <a:latin typeface="Alexandria"/>
            </a:rPr>
            <a:t>General Synergy</a:t>
          </a:r>
        </a:p>
      </dgm:t>
    </dgm:pt>
    <dgm:pt modelId="{DAE15CC1-30A6-489F-ADD8-A68607275659}" type="parTrans" cxnId="{3BCEC092-A218-41BD-9084-5B3869E314FB}">
      <dgm:prSet/>
      <dgm:spPr/>
      <dgm:t>
        <a:bodyPr/>
        <a:lstStyle/>
        <a:p>
          <a:endParaRPr lang="en-US" sz="2000">
            <a:solidFill>
              <a:schemeClr val="tx1"/>
            </a:solidFill>
            <a:latin typeface="Alexandria"/>
          </a:endParaRPr>
        </a:p>
      </dgm:t>
    </dgm:pt>
    <dgm:pt modelId="{FBCA6B27-88BF-4478-BF7A-50F84856574C}" type="sibTrans" cxnId="{3BCEC092-A218-41BD-9084-5B3869E314FB}">
      <dgm:prSet/>
      <dgm:spPr/>
      <dgm:t>
        <a:bodyPr/>
        <a:lstStyle/>
        <a:p>
          <a:endParaRPr lang="en-US" sz="2000">
            <a:latin typeface="Alexandria"/>
          </a:endParaRPr>
        </a:p>
      </dgm:t>
    </dgm:pt>
    <dgm:pt modelId="{C01A1F10-DB71-4D9E-BFAF-05384A51F5A0}">
      <dgm:prSet phldrT="[Text]" custT="1"/>
      <dgm:spPr/>
      <dgm:t>
        <a:bodyPr/>
        <a:lstStyle/>
        <a:p>
          <a:pPr>
            <a:buNone/>
          </a:pPr>
          <a:r>
            <a:rPr lang="en-US" sz="2000" b="1" dirty="0">
              <a:solidFill>
                <a:srgbClr val="0070C0"/>
              </a:solidFill>
              <a:latin typeface="Alexandria"/>
            </a:rPr>
            <a:t>Special Synergy</a:t>
          </a:r>
        </a:p>
      </dgm:t>
    </dgm:pt>
    <dgm:pt modelId="{3B00DF35-5C71-4EC0-9566-09E2721CDC7A}" type="parTrans" cxnId="{CD80DB96-46AE-4156-9C80-4A49BCE4AF6F}">
      <dgm:prSet/>
      <dgm:spPr/>
      <dgm:t>
        <a:bodyPr/>
        <a:lstStyle/>
        <a:p>
          <a:endParaRPr lang="en-US" sz="2000">
            <a:solidFill>
              <a:schemeClr val="tx1"/>
            </a:solidFill>
            <a:latin typeface="Alexandria"/>
          </a:endParaRPr>
        </a:p>
      </dgm:t>
    </dgm:pt>
    <dgm:pt modelId="{474922A8-BABF-4004-8D3C-4DC9B75B47D0}" type="sibTrans" cxnId="{CD80DB96-46AE-4156-9C80-4A49BCE4AF6F}">
      <dgm:prSet/>
      <dgm:spPr/>
      <dgm:t>
        <a:bodyPr/>
        <a:lstStyle/>
        <a:p>
          <a:endParaRPr lang="en-US" sz="2000">
            <a:latin typeface="Alexandria"/>
          </a:endParaRPr>
        </a:p>
      </dgm:t>
    </dgm:pt>
    <dgm:pt modelId="{5A70ED1B-8E65-40E9-8709-516A3072524E}" type="pres">
      <dgm:prSet presAssocID="{B4D52803-B405-4F85-A2FE-AD3431EF2FEC}" presName="hierChild1" presStyleCnt="0">
        <dgm:presLayoutVars>
          <dgm:chPref val="1"/>
          <dgm:dir/>
          <dgm:animOne val="branch"/>
          <dgm:animLvl val="lvl"/>
          <dgm:resizeHandles/>
        </dgm:presLayoutVars>
      </dgm:prSet>
      <dgm:spPr/>
    </dgm:pt>
    <dgm:pt modelId="{A4A65672-B618-458C-AF75-577B8ECADF61}" type="pres">
      <dgm:prSet presAssocID="{FD94ADF1-81A9-4256-8266-7E65DC52EEAC}" presName="hierRoot1" presStyleCnt="0"/>
      <dgm:spPr/>
    </dgm:pt>
    <dgm:pt modelId="{8D7DA0E4-912A-4CFD-9CBC-24FFC7305BEF}" type="pres">
      <dgm:prSet presAssocID="{FD94ADF1-81A9-4256-8266-7E65DC52EEAC}" presName="composite" presStyleCnt="0"/>
      <dgm:spPr/>
    </dgm:pt>
    <dgm:pt modelId="{61E3A212-B2B7-4204-820C-760639EDF0AC}" type="pres">
      <dgm:prSet presAssocID="{FD94ADF1-81A9-4256-8266-7E65DC52EEAC}" presName="background" presStyleLbl="node0" presStyleIdx="0" presStyleCnt="1"/>
      <dgm:spPr>
        <a:solidFill>
          <a:schemeClr val="accent2">
            <a:lumMod val="20000"/>
            <a:lumOff val="80000"/>
          </a:schemeClr>
        </a:solidFill>
      </dgm:spPr>
    </dgm:pt>
    <dgm:pt modelId="{E7B0EAED-F180-45E4-845F-CD50824EA6B2}" type="pres">
      <dgm:prSet presAssocID="{FD94ADF1-81A9-4256-8266-7E65DC52EEAC}" presName="text" presStyleLbl="fgAcc0" presStyleIdx="0" presStyleCnt="1" custScaleX="439311">
        <dgm:presLayoutVars>
          <dgm:chPref val="3"/>
        </dgm:presLayoutVars>
      </dgm:prSet>
      <dgm:spPr/>
    </dgm:pt>
    <dgm:pt modelId="{D2879211-5DB9-443F-A9DE-D1EEFBB155E7}" type="pres">
      <dgm:prSet presAssocID="{FD94ADF1-81A9-4256-8266-7E65DC52EEAC}" presName="hierChild2" presStyleCnt="0"/>
      <dgm:spPr/>
    </dgm:pt>
    <dgm:pt modelId="{0AA75215-6CB6-4CDB-B8E6-8898576C7FC1}" type="pres">
      <dgm:prSet presAssocID="{DAE15CC1-30A6-489F-ADD8-A68607275659}" presName="Name10" presStyleLbl="parChTrans1D2" presStyleIdx="0" presStyleCnt="2"/>
      <dgm:spPr/>
    </dgm:pt>
    <dgm:pt modelId="{48C17AF7-3926-425B-8B85-36963EAD66EF}" type="pres">
      <dgm:prSet presAssocID="{7CA3E0DA-3906-427E-9275-8E022DC82804}" presName="hierRoot2" presStyleCnt="0"/>
      <dgm:spPr/>
    </dgm:pt>
    <dgm:pt modelId="{9B7101D5-69E3-4824-9D83-F5A874ADCB3F}" type="pres">
      <dgm:prSet presAssocID="{7CA3E0DA-3906-427E-9275-8E022DC82804}" presName="composite2" presStyleCnt="0"/>
      <dgm:spPr/>
    </dgm:pt>
    <dgm:pt modelId="{589AC292-89DD-46FF-A632-6C6419623042}" type="pres">
      <dgm:prSet presAssocID="{7CA3E0DA-3906-427E-9275-8E022DC82804}" presName="background2" presStyleLbl="node2" presStyleIdx="0" presStyleCnt="2"/>
      <dgm:spPr>
        <a:solidFill>
          <a:srgbClr val="92D050"/>
        </a:solidFill>
      </dgm:spPr>
    </dgm:pt>
    <dgm:pt modelId="{1ED2522C-73B9-40F3-ACC0-72E0D8815537}" type="pres">
      <dgm:prSet presAssocID="{7CA3E0DA-3906-427E-9275-8E022DC82804}" presName="text2" presStyleLbl="fgAcc2" presStyleIdx="0" presStyleCnt="2" custScaleX="434496">
        <dgm:presLayoutVars>
          <dgm:chPref val="3"/>
        </dgm:presLayoutVars>
      </dgm:prSet>
      <dgm:spPr/>
    </dgm:pt>
    <dgm:pt modelId="{D8E5AF6C-3D3F-48FC-8D8A-A1207717C4AC}" type="pres">
      <dgm:prSet presAssocID="{7CA3E0DA-3906-427E-9275-8E022DC82804}" presName="hierChild3" presStyleCnt="0"/>
      <dgm:spPr/>
    </dgm:pt>
    <dgm:pt modelId="{DC80B0D5-C90F-49BC-9709-0EAC69BF4B84}" type="pres">
      <dgm:prSet presAssocID="{3B00DF35-5C71-4EC0-9566-09E2721CDC7A}" presName="Name10" presStyleLbl="parChTrans1D2" presStyleIdx="1" presStyleCnt="2"/>
      <dgm:spPr/>
    </dgm:pt>
    <dgm:pt modelId="{35CCC0B6-A7C8-42C6-A265-2AE56FAA38A7}" type="pres">
      <dgm:prSet presAssocID="{C01A1F10-DB71-4D9E-BFAF-05384A51F5A0}" presName="hierRoot2" presStyleCnt="0"/>
      <dgm:spPr/>
    </dgm:pt>
    <dgm:pt modelId="{8F9A401B-F95C-4FB7-A77A-29BD3FFD7BD6}" type="pres">
      <dgm:prSet presAssocID="{C01A1F10-DB71-4D9E-BFAF-05384A51F5A0}" presName="composite2" presStyleCnt="0"/>
      <dgm:spPr/>
    </dgm:pt>
    <dgm:pt modelId="{83F78D20-C8FC-4B89-BAA0-0486E5F0BA46}" type="pres">
      <dgm:prSet presAssocID="{C01A1F10-DB71-4D9E-BFAF-05384A51F5A0}" presName="background2" presStyleLbl="node2" presStyleIdx="1" presStyleCnt="2"/>
      <dgm:spPr/>
    </dgm:pt>
    <dgm:pt modelId="{210ECE8E-2B13-4F20-875A-257CDE5AB01C}" type="pres">
      <dgm:prSet presAssocID="{C01A1F10-DB71-4D9E-BFAF-05384A51F5A0}" presName="text2" presStyleLbl="fgAcc2" presStyleIdx="1" presStyleCnt="2" custScaleX="434062">
        <dgm:presLayoutVars>
          <dgm:chPref val="3"/>
        </dgm:presLayoutVars>
      </dgm:prSet>
      <dgm:spPr/>
    </dgm:pt>
    <dgm:pt modelId="{46E8BBD0-C4F8-4DDD-920D-BB0480F5CBF1}" type="pres">
      <dgm:prSet presAssocID="{C01A1F10-DB71-4D9E-BFAF-05384A51F5A0}" presName="hierChild3" presStyleCnt="0"/>
      <dgm:spPr/>
    </dgm:pt>
  </dgm:ptLst>
  <dgm:cxnLst>
    <dgm:cxn modelId="{662A7F04-B012-4940-A363-58DBF763BCDC}" type="presOf" srcId="{3B00DF35-5C71-4EC0-9566-09E2721CDC7A}" destId="{DC80B0D5-C90F-49BC-9709-0EAC69BF4B84}" srcOrd="0" destOrd="0" presId="urn:microsoft.com/office/officeart/2005/8/layout/hierarchy1"/>
    <dgm:cxn modelId="{44187C17-D00B-4F10-A610-71603731A4B2}" type="presOf" srcId="{C01A1F10-DB71-4D9E-BFAF-05384A51F5A0}" destId="{210ECE8E-2B13-4F20-875A-257CDE5AB01C}" srcOrd="0" destOrd="0" presId="urn:microsoft.com/office/officeart/2005/8/layout/hierarchy1"/>
    <dgm:cxn modelId="{98F1701A-C052-4F33-8633-5A06610840B8}" type="presOf" srcId="{DAE15CC1-30A6-489F-ADD8-A68607275659}" destId="{0AA75215-6CB6-4CDB-B8E6-8898576C7FC1}" srcOrd="0" destOrd="0" presId="urn:microsoft.com/office/officeart/2005/8/layout/hierarchy1"/>
    <dgm:cxn modelId="{933E1F52-6EBB-4825-9E97-D5F2AA1FF07F}" type="presOf" srcId="{B4D52803-B405-4F85-A2FE-AD3431EF2FEC}" destId="{5A70ED1B-8E65-40E9-8709-516A3072524E}" srcOrd="0" destOrd="0" presId="urn:microsoft.com/office/officeart/2005/8/layout/hierarchy1"/>
    <dgm:cxn modelId="{3C54F17D-52E4-48BF-A0B7-C33B01D353B0}" type="presOf" srcId="{7CA3E0DA-3906-427E-9275-8E022DC82804}" destId="{1ED2522C-73B9-40F3-ACC0-72E0D8815537}" srcOrd="0" destOrd="0" presId="urn:microsoft.com/office/officeart/2005/8/layout/hierarchy1"/>
    <dgm:cxn modelId="{9BC81384-DF39-413D-A4CB-2AD12B41E71A}" type="presOf" srcId="{FD94ADF1-81A9-4256-8266-7E65DC52EEAC}" destId="{E7B0EAED-F180-45E4-845F-CD50824EA6B2}" srcOrd="0" destOrd="0" presId="urn:microsoft.com/office/officeart/2005/8/layout/hierarchy1"/>
    <dgm:cxn modelId="{3BCEC092-A218-41BD-9084-5B3869E314FB}" srcId="{FD94ADF1-81A9-4256-8266-7E65DC52EEAC}" destId="{7CA3E0DA-3906-427E-9275-8E022DC82804}" srcOrd="0" destOrd="0" parTransId="{DAE15CC1-30A6-489F-ADD8-A68607275659}" sibTransId="{FBCA6B27-88BF-4478-BF7A-50F84856574C}"/>
    <dgm:cxn modelId="{CD80DB96-46AE-4156-9C80-4A49BCE4AF6F}" srcId="{FD94ADF1-81A9-4256-8266-7E65DC52EEAC}" destId="{C01A1F10-DB71-4D9E-BFAF-05384A51F5A0}" srcOrd="1" destOrd="0" parTransId="{3B00DF35-5C71-4EC0-9566-09E2721CDC7A}" sibTransId="{474922A8-BABF-4004-8D3C-4DC9B75B47D0}"/>
    <dgm:cxn modelId="{4D825CFB-1D37-4907-A0A3-370A11846DD3}" srcId="{B4D52803-B405-4F85-A2FE-AD3431EF2FEC}" destId="{FD94ADF1-81A9-4256-8266-7E65DC52EEAC}" srcOrd="0" destOrd="0" parTransId="{0FD8FAFA-7CD7-40FF-8AF2-1EFBC97DCC5A}" sibTransId="{072954AC-A480-4866-B9C9-0FB7EB1FF728}"/>
    <dgm:cxn modelId="{A12FAE34-5E09-4BF3-8D26-F569C95EE4F3}" type="presParOf" srcId="{5A70ED1B-8E65-40E9-8709-516A3072524E}" destId="{A4A65672-B618-458C-AF75-577B8ECADF61}" srcOrd="0" destOrd="0" presId="urn:microsoft.com/office/officeart/2005/8/layout/hierarchy1"/>
    <dgm:cxn modelId="{88C16E74-053D-4D2E-BBB4-99DD4011EF91}" type="presParOf" srcId="{A4A65672-B618-458C-AF75-577B8ECADF61}" destId="{8D7DA0E4-912A-4CFD-9CBC-24FFC7305BEF}" srcOrd="0" destOrd="0" presId="urn:microsoft.com/office/officeart/2005/8/layout/hierarchy1"/>
    <dgm:cxn modelId="{C2B1EB65-895D-443E-876D-BFF59252D469}" type="presParOf" srcId="{8D7DA0E4-912A-4CFD-9CBC-24FFC7305BEF}" destId="{61E3A212-B2B7-4204-820C-760639EDF0AC}" srcOrd="0" destOrd="0" presId="urn:microsoft.com/office/officeart/2005/8/layout/hierarchy1"/>
    <dgm:cxn modelId="{1AD5AEE9-7877-4C9C-ABE9-CF0658621B09}" type="presParOf" srcId="{8D7DA0E4-912A-4CFD-9CBC-24FFC7305BEF}" destId="{E7B0EAED-F180-45E4-845F-CD50824EA6B2}" srcOrd="1" destOrd="0" presId="urn:microsoft.com/office/officeart/2005/8/layout/hierarchy1"/>
    <dgm:cxn modelId="{05D8C202-EBBA-42C2-8318-D1EEC94D5E5F}" type="presParOf" srcId="{A4A65672-B618-458C-AF75-577B8ECADF61}" destId="{D2879211-5DB9-443F-A9DE-D1EEFBB155E7}" srcOrd="1" destOrd="0" presId="urn:microsoft.com/office/officeart/2005/8/layout/hierarchy1"/>
    <dgm:cxn modelId="{F7152C4F-521E-4ED0-8230-B1B9E25E8677}" type="presParOf" srcId="{D2879211-5DB9-443F-A9DE-D1EEFBB155E7}" destId="{0AA75215-6CB6-4CDB-B8E6-8898576C7FC1}" srcOrd="0" destOrd="0" presId="urn:microsoft.com/office/officeart/2005/8/layout/hierarchy1"/>
    <dgm:cxn modelId="{B65EE80D-13F8-4C1D-8AD4-2F7237E08DDC}" type="presParOf" srcId="{D2879211-5DB9-443F-A9DE-D1EEFBB155E7}" destId="{48C17AF7-3926-425B-8B85-36963EAD66EF}" srcOrd="1" destOrd="0" presId="urn:microsoft.com/office/officeart/2005/8/layout/hierarchy1"/>
    <dgm:cxn modelId="{AEFB2EC0-CCD7-486A-B333-C4F704C8C205}" type="presParOf" srcId="{48C17AF7-3926-425B-8B85-36963EAD66EF}" destId="{9B7101D5-69E3-4824-9D83-F5A874ADCB3F}" srcOrd="0" destOrd="0" presId="urn:microsoft.com/office/officeart/2005/8/layout/hierarchy1"/>
    <dgm:cxn modelId="{5F94771A-0490-4504-95AE-2DBC49637459}" type="presParOf" srcId="{9B7101D5-69E3-4824-9D83-F5A874ADCB3F}" destId="{589AC292-89DD-46FF-A632-6C6419623042}" srcOrd="0" destOrd="0" presId="urn:microsoft.com/office/officeart/2005/8/layout/hierarchy1"/>
    <dgm:cxn modelId="{CA4F3873-7C13-410A-B7D8-1B49D69FAF95}" type="presParOf" srcId="{9B7101D5-69E3-4824-9D83-F5A874ADCB3F}" destId="{1ED2522C-73B9-40F3-ACC0-72E0D8815537}" srcOrd="1" destOrd="0" presId="urn:microsoft.com/office/officeart/2005/8/layout/hierarchy1"/>
    <dgm:cxn modelId="{3DBB908F-BCAA-440C-B9FF-B74B8557AA8E}" type="presParOf" srcId="{48C17AF7-3926-425B-8B85-36963EAD66EF}" destId="{D8E5AF6C-3D3F-48FC-8D8A-A1207717C4AC}" srcOrd="1" destOrd="0" presId="urn:microsoft.com/office/officeart/2005/8/layout/hierarchy1"/>
    <dgm:cxn modelId="{D28A2263-8122-4D0C-B634-545B04DA5794}" type="presParOf" srcId="{D2879211-5DB9-443F-A9DE-D1EEFBB155E7}" destId="{DC80B0D5-C90F-49BC-9709-0EAC69BF4B84}" srcOrd="2" destOrd="0" presId="urn:microsoft.com/office/officeart/2005/8/layout/hierarchy1"/>
    <dgm:cxn modelId="{BCE2A1D7-333F-4239-A767-D1CDC947DE79}" type="presParOf" srcId="{D2879211-5DB9-443F-A9DE-D1EEFBB155E7}" destId="{35CCC0B6-A7C8-42C6-A265-2AE56FAA38A7}" srcOrd="3" destOrd="0" presId="urn:microsoft.com/office/officeart/2005/8/layout/hierarchy1"/>
    <dgm:cxn modelId="{D2CFB604-EF75-4998-A129-99DDDAB2F0A5}" type="presParOf" srcId="{35CCC0B6-A7C8-42C6-A265-2AE56FAA38A7}" destId="{8F9A401B-F95C-4FB7-A77A-29BD3FFD7BD6}" srcOrd="0" destOrd="0" presId="urn:microsoft.com/office/officeart/2005/8/layout/hierarchy1"/>
    <dgm:cxn modelId="{BED58DE9-A4BB-48A9-9E12-CDA084EFBFCF}" type="presParOf" srcId="{8F9A401B-F95C-4FB7-A77A-29BD3FFD7BD6}" destId="{83F78D20-C8FC-4B89-BAA0-0486E5F0BA46}" srcOrd="0" destOrd="0" presId="urn:microsoft.com/office/officeart/2005/8/layout/hierarchy1"/>
    <dgm:cxn modelId="{493021AB-E830-40C2-ADD3-BE9C977D1069}" type="presParOf" srcId="{8F9A401B-F95C-4FB7-A77A-29BD3FFD7BD6}" destId="{210ECE8E-2B13-4F20-875A-257CDE5AB01C}" srcOrd="1" destOrd="0" presId="urn:microsoft.com/office/officeart/2005/8/layout/hierarchy1"/>
    <dgm:cxn modelId="{EC95F03D-E70C-4293-B393-215EAED7FFFE}" type="presParOf" srcId="{35CCC0B6-A7C8-42C6-A265-2AE56FAA38A7}" destId="{46E8BBD0-C4F8-4DDD-920D-BB0480F5CBF1}"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2BDDD-3239-413D-AFBA-FC1976C3099C}">
      <dsp:nvSpPr>
        <dsp:cNvPr id="0" name=""/>
        <dsp:cNvSpPr/>
      </dsp:nvSpPr>
      <dsp:spPr>
        <a:xfrm>
          <a:off x="6040351" y="2858608"/>
          <a:ext cx="5102384" cy="352113"/>
        </a:xfrm>
        <a:custGeom>
          <a:avLst/>
          <a:gdLst/>
          <a:ahLst/>
          <a:cxnLst/>
          <a:rect l="0" t="0" r="0" b="0"/>
          <a:pathLst>
            <a:path>
              <a:moveTo>
                <a:pt x="0" y="0"/>
              </a:moveTo>
              <a:lnTo>
                <a:pt x="0" y="281774"/>
              </a:lnTo>
              <a:lnTo>
                <a:pt x="5102384" y="281774"/>
              </a:lnTo>
              <a:lnTo>
                <a:pt x="5102384" y="35211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369FE8-A32D-4987-AE2B-3B121660912A}">
      <dsp:nvSpPr>
        <dsp:cNvPr id="0" name=""/>
        <dsp:cNvSpPr/>
      </dsp:nvSpPr>
      <dsp:spPr>
        <a:xfrm>
          <a:off x="6040351" y="2858608"/>
          <a:ext cx="3630680" cy="351705"/>
        </a:xfrm>
        <a:custGeom>
          <a:avLst/>
          <a:gdLst/>
          <a:ahLst/>
          <a:cxnLst/>
          <a:rect l="0" t="0" r="0" b="0"/>
          <a:pathLst>
            <a:path>
              <a:moveTo>
                <a:pt x="0" y="0"/>
              </a:moveTo>
              <a:lnTo>
                <a:pt x="0" y="281366"/>
              </a:lnTo>
              <a:lnTo>
                <a:pt x="3630680" y="281366"/>
              </a:lnTo>
              <a:lnTo>
                <a:pt x="3630680" y="3517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636F59-C769-42E7-906A-31CB0144D876}">
      <dsp:nvSpPr>
        <dsp:cNvPr id="0" name=""/>
        <dsp:cNvSpPr/>
      </dsp:nvSpPr>
      <dsp:spPr>
        <a:xfrm>
          <a:off x="6040351" y="2858608"/>
          <a:ext cx="2463126" cy="351390"/>
        </a:xfrm>
        <a:custGeom>
          <a:avLst/>
          <a:gdLst/>
          <a:ahLst/>
          <a:cxnLst/>
          <a:rect l="0" t="0" r="0" b="0"/>
          <a:pathLst>
            <a:path>
              <a:moveTo>
                <a:pt x="0" y="0"/>
              </a:moveTo>
              <a:lnTo>
                <a:pt x="0" y="281051"/>
              </a:lnTo>
              <a:lnTo>
                <a:pt x="2463126" y="281051"/>
              </a:lnTo>
              <a:lnTo>
                <a:pt x="2463126" y="35139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EBD5F1-C6E5-43C7-B671-DF8FCCF773CA}">
      <dsp:nvSpPr>
        <dsp:cNvPr id="0" name=""/>
        <dsp:cNvSpPr/>
      </dsp:nvSpPr>
      <dsp:spPr>
        <a:xfrm>
          <a:off x="6040351" y="2858608"/>
          <a:ext cx="1277377" cy="353075"/>
        </a:xfrm>
        <a:custGeom>
          <a:avLst/>
          <a:gdLst/>
          <a:ahLst/>
          <a:cxnLst/>
          <a:rect l="0" t="0" r="0" b="0"/>
          <a:pathLst>
            <a:path>
              <a:moveTo>
                <a:pt x="0" y="0"/>
              </a:moveTo>
              <a:lnTo>
                <a:pt x="0" y="282736"/>
              </a:lnTo>
              <a:lnTo>
                <a:pt x="1277377" y="282736"/>
              </a:lnTo>
              <a:lnTo>
                <a:pt x="1277377" y="35307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4F68D50-17D7-4A5F-B3D1-FCA9FACE4951}">
      <dsp:nvSpPr>
        <dsp:cNvPr id="0" name=""/>
        <dsp:cNvSpPr/>
      </dsp:nvSpPr>
      <dsp:spPr>
        <a:xfrm>
          <a:off x="5909139" y="2858608"/>
          <a:ext cx="91440" cy="350070"/>
        </a:xfrm>
        <a:custGeom>
          <a:avLst/>
          <a:gdLst/>
          <a:ahLst/>
          <a:cxnLst/>
          <a:rect l="0" t="0" r="0" b="0"/>
          <a:pathLst>
            <a:path>
              <a:moveTo>
                <a:pt x="131212" y="0"/>
              </a:moveTo>
              <a:lnTo>
                <a:pt x="131212" y="279731"/>
              </a:lnTo>
              <a:lnTo>
                <a:pt x="45720" y="279731"/>
              </a:lnTo>
              <a:lnTo>
                <a:pt x="45720" y="3500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2B31CE-9D3E-4993-A1DA-69D894CF58D0}">
      <dsp:nvSpPr>
        <dsp:cNvPr id="0" name=""/>
        <dsp:cNvSpPr/>
      </dsp:nvSpPr>
      <dsp:spPr>
        <a:xfrm>
          <a:off x="4571501" y="2858608"/>
          <a:ext cx="1468850" cy="346949"/>
        </a:xfrm>
        <a:custGeom>
          <a:avLst/>
          <a:gdLst/>
          <a:ahLst/>
          <a:cxnLst/>
          <a:rect l="0" t="0" r="0" b="0"/>
          <a:pathLst>
            <a:path>
              <a:moveTo>
                <a:pt x="1468850" y="0"/>
              </a:moveTo>
              <a:lnTo>
                <a:pt x="1468850" y="276610"/>
              </a:lnTo>
              <a:lnTo>
                <a:pt x="0" y="276610"/>
              </a:lnTo>
              <a:lnTo>
                <a:pt x="0" y="34694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EBF06E-126B-4038-BB2E-707BF0CB5A8E}">
      <dsp:nvSpPr>
        <dsp:cNvPr id="0" name=""/>
        <dsp:cNvSpPr/>
      </dsp:nvSpPr>
      <dsp:spPr>
        <a:xfrm>
          <a:off x="3435847" y="2858608"/>
          <a:ext cx="2604504" cy="351705"/>
        </a:xfrm>
        <a:custGeom>
          <a:avLst/>
          <a:gdLst/>
          <a:ahLst/>
          <a:cxnLst/>
          <a:rect l="0" t="0" r="0" b="0"/>
          <a:pathLst>
            <a:path>
              <a:moveTo>
                <a:pt x="2604504" y="0"/>
              </a:moveTo>
              <a:lnTo>
                <a:pt x="2604504" y="281366"/>
              </a:lnTo>
              <a:lnTo>
                <a:pt x="0" y="281366"/>
              </a:lnTo>
              <a:lnTo>
                <a:pt x="0" y="3517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79802A3-E1F5-41A9-92CA-40CA65FCC126}">
      <dsp:nvSpPr>
        <dsp:cNvPr id="0" name=""/>
        <dsp:cNvSpPr/>
      </dsp:nvSpPr>
      <dsp:spPr>
        <a:xfrm>
          <a:off x="1534495" y="2858608"/>
          <a:ext cx="4505856" cy="320712"/>
        </a:xfrm>
        <a:custGeom>
          <a:avLst/>
          <a:gdLst/>
          <a:ahLst/>
          <a:cxnLst/>
          <a:rect l="0" t="0" r="0" b="0"/>
          <a:pathLst>
            <a:path>
              <a:moveTo>
                <a:pt x="4505856" y="0"/>
              </a:moveTo>
              <a:lnTo>
                <a:pt x="4505856" y="250373"/>
              </a:lnTo>
              <a:lnTo>
                <a:pt x="0" y="250373"/>
              </a:lnTo>
              <a:lnTo>
                <a:pt x="0" y="320712"/>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2579693" y="2858608"/>
          <a:ext cx="3460658" cy="334807"/>
        </a:xfrm>
        <a:custGeom>
          <a:avLst/>
          <a:gdLst/>
          <a:ahLst/>
          <a:cxnLst/>
          <a:rect l="0" t="0" r="0" b="0"/>
          <a:pathLst>
            <a:path>
              <a:moveTo>
                <a:pt x="3460658" y="0"/>
              </a:moveTo>
              <a:lnTo>
                <a:pt x="3460658" y="264468"/>
              </a:lnTo>
              <a:lnTo>
                <a:pt x="0" y="264468"/>
              </a:lnTo>
              <a:lnTo>
                <a:pt x="0" y="334807"/>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424421" y="2858608"/>
          <a:ext cx="5615930" cy="351705"/>
        </a:xfrm>
        <a:custGeom>
          <a:avLst/>
          <a:gdLst/>
          <a:ahLst/>
          <a:cxnLst/>
          <a:rect l="0" t="0" r="0" b="0"/>
          <a:pathLst>
            <a:path>
              <a:moveTo>
                <a:pt x="5615930" y="0"/>
              </a:moveTo>
              <a:lnTo>
                <a:pt x="5615930" y="281366"/>
              </a:lnTo>
              <a:lnTo>
                <a:pt x="0" y="281366"/>
              </a:lnTo>
              <a:lnTo>
                <a:pt x="0" y="3517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3892850" y="2361914"/>
          <a:ext cx="4295003" cy="496694"/>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Types of Valuation Bases </a:t>
          </a:r>
          <a:endParaRPr lang="en-US" sz="2400" b="1" kern="1200" dirty="0">
            <a:solidFill>
              <a:schemeClr val="tx1"/>
            </a:solidFill>
            <a:latin typeface="Alexandria"/>
          </a:endParaRPr>
        </a:p>
      </dsp:txBody>
      <dsp:txXfrm>
        <a:off x="3892850" y="2361914"/>
        <a:ext cx="4295003" cy="496694"/>
      </dsp:txXfrm>
    </dsp:sp>
    <dsp:sp modelId="{97694678-A37C-46CC-A8CA-783C42A8AE40}">
      <dsp:nvSpPr>
        <dsp:cNvPr id="0" name=""/>
        <dsp:cNvSpPr/>
      </dsp:nvSpPr>
      <dsp:spPr>
        <a:xfrm>
          <a:off x="7561" y="3210313"/>
          <a:ext cx="833718" cy="1537203"/>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Market Value</a:t>
          </a:r>
          <a:endParaRPr lang="en-US" sz="1800" b="1" kern="1200" dirty="0">
            <a:solidFill>
              <a:schemeClr val="tx1"/>
            </a:solidFill>
            <a:latin typeface="Alexandria"/>
          </a:endParaRPr>
        </a:p>
      </dsp:txBody>
      <dsp:txXfrm>
        <a:off x="7561" y="3210313"/>
        <a:ext cx="833718" cy="1537203"/>
      </dsp:txXfrm>
    </dsp:sp>
    <dsp:sp modelId="{29DF606C-C783-4F55-8476-F1AFA9D54F74}">
      <dsp:nvSpPr>
        <dsp:cNvPr id="0" name=""/>
        <dsp:cNvSpPr/>
      </dsp:nvSpPr>
      <dsp:spPr>
        <a:xfrm>
          <a:off x="2244745" y="3193415"/>
          <a:ext cx="669895" cy="1474701"/>
        </a:xfrm>
        <a:prstGeom prst="rect">
          <a:avLst/>
        </a:prstGeom>
        <a:solidFill>
          <a:srgbClr val="FF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i="0" kern="1200" dirty="0">
            <a:solidFill>
              <a:schemeClr val="tx1"/>
            </a:solidFill>
          </a:endParaRPr>
        </a:p>
        <a:p>
          <a:pPr marL="0" lvl="0" indent="0" algn="ctr" defTabSz="889000">
            <a:lnSpc>
              <a:spcPct val="90000"/>
            </a:lnSpc>
            <a:spcBef>
              <a:spcPct val="0"/>
            </a:spcBef>
            <a:spcAft>
              <a:spcPct val="35000"/>
            </a:spcAft>
            <a:buNone/>
          </a:pPr>
          <a:r>
            <a:rPr lang="en-US" sz="2000" b="1" i="0" kern="1200" dirty="0">
              <a:solidFill>
                <a:schemeClr val="tx1"/>
              </a:solidFill>
            </a:rPr>
            <a:t>Fair Value
</a:t>
          </a:r>
          <a:endParaRPr lang="en-US" sz="2000" b="1" kern="1200" dirty="0">
            <a:solidFill>
              <a:schemeClr val="tx1"/>
            </a:solidFill>
            <a:latin typeface="Alexandria"/>
          </a:endParaRPr>
        </a:p>
      </dsp:txBody>
      <dsp:txXfrm>
        <a:off x="2244745" y="3193415"/>
        <a:ext cx="669895" cy="1474701"/>
      </dsp:txXfrm>
    </dsp:sp>
    <dsp:sp modelId="{6D513A9C-3B1D-4FE3-97FA-EABDA22703A9}">
      <dsp:nvSpPr>
        <dsp:cNvPr id="0" name=""/>
        <dsp:cNvSpPr/>
      </dsp:nvSpPr>
      <dsp:spPr>
        <a:xfrm>
          <a:off x="986433" y="3179320"/>
          <a:ext cx="1096123" cy="1463233"/>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prstClr val="black"/>
              </a:solidFill>
              <a:latin typeface="Calibri"/>
              <a:ea typeface="+mn-ea"/>
              <a:cs typeface="+mn-cs"/>
            </a:rPr>
            <a:t>Equitable Value</a:t>
          </a:r>
          <a:endParaRPr lang="en-US" sz="1300" kern="1200" dirty="0">
            <a:solidFill>
              <a:schemeClr val="tx1"/>
            </a:solidFill>
            <a:latin typeface="Alexandria"/>
          </a:endParaRPr>
        </a:p>
      </dsp:txBody>
      <dsp:txXfrm>
        <a:off x="986433" y="3179320"/>
        <a:ext cx="1096123" cy="1463233"/>
      </dsp:txXfrm>
    </dsp:sp>
    <dsp:sp modelId="{F8F7D3E8-881A-4BE4-BF72-B78A73099C66}">
      <dsp:nvSpPr>
        <dsp:cNvPr id="0" name=""/>
        <dsp:cNvSpPr/>
      </dsp:nvSpPr>
      <dsp:spPr>
        <a:xfrm>
          <a:off x="3029334" y="3210313"/>
          <a:ext cx="813025" cy="1348637"/>
        </a:xfrm>
        <a:prstGeom prst="rect">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kern="1200" dirty="0">
            <a:solidFill>
              <a:schemeClr val="tx1"/>
            </a:solidFill>
            <a:latin typeface="Alexandria"/>
          </a:endParaRPr>
        </a:p>
        <a:p>
          <a:pPr marL="0" lvl="0" indent="0" algn="ctr" defTabSz="889000">
            <a:lnSpc>
              <a:spcPct val="90000"/>
            </a:lnSpc>
            <a:spcBef>
              <a:spcPct val="0"/>
            </a:spcBef>
            <a:spcAft>
              <a:spcPct val="35000"/>
            </a:spcAft>
            <a:buNone/>
          </a:pPr>
          <a:endParaRPr lang="en-US" sz="2000" b="1" kern="1200" dirty="0">
            <a:solidFill>
              <a:schemeClr val="tx1"/>
            </a:solidFill>
            <a:latin typeface="Alexandria"/>
          </a:endParaRPr>
        </a:p>
        <a:p>
          <a:pPr marL="0" lvl="0" indent="0" algn="ctr" defTabSz="889000">
            <a:lnSpc>
              <a:spcPct val="90000"/>
            </a:lnSpc>
            <a:spcBef>
              <a:spcPct val="0"/>
            </a:spcBef>
            <a:spcAft>
              <a:spcPct val="35000"/>
            </a:spcAft>
            <a:buNone/>
          </a:pPr>
          <a:r>
            <a:rPr lang="en-US" sz="2000" b="1" kern="1200" dirty="0">
              <a:solidFill>
                <a:schemeClr val="tx1"/>
              </a:solidFill>
              <a:latin typeface="Alexandria"/>
            </a:rPr>
            <a:t>Special Value</a:t>
          </a:r>
        </a:p>
        <a:p>
          <a:pPr marL="0" lvl="0" indent="0" algn="ctr" defTabSz="889000">
            <a:lnSpc>
              <a:spcPct val="90000"/>
            </a:lnSpc>
            <a:spcBef>
              <a:spcPct val="0"/>
            </a:spcBef>
            <a:spcAft>
              <a:spcPct val="35000"/>
            </a:spcAft>
            <a:buNone/>
          </a:pPr>
          <a:r>
            <a:rPr lang="en-US" sz="2000" b="1" kern="1200" dirty="0">
              <a:solidFill>
                <a:schemeClr val="tx1"/>
              </a:solidFill>
              <a:latin typeface="Alexandria"/>
            </a:rPr>
            <a:t>
</a:t>
          </a:r>
        </a:p>
      </dsp:txBody>
      <dsp:txXfrm>
        <a:off x="3029334" y="3210313"/>
        <a:ext cx="813025" cy="1348637"/>
      </dsp:txXfrm>
    </dsp:sp>
    <dsp:sp modelId="{88EB81C7-E467-48A3-B1C4-0F1D86F1C90F}">
      <dsp:nvSpPr>
        <dsp:cNvPr id="0" name=""/>
        <dsp:cNvSpPr/>
      </dsp:nvSpPr>
      <dsp:spPr>
        <a:xfrm>
          <a:off x="3983319" y="3205557"/>
          <a:ext cx="1176363" cy="1372958"/>
        </a:xfrm>
        <a:prstGeom prst="rect">
          <a:avLst/>
        </a:prstGeom>
        <a:solidFill>
          <a:srgbClr val="FFE2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prstClr val="black"/>
              </a:solidFill>
              <a:latin typeface="Alexandria"/>
              <a:ea typeface="+mn-ea"/>
              <a:cs typeface="+mn-cs"/>
            </a:rPr>
            <a:t>Synergistic Value</a:t>
          </a:r>
        </a:p>
      </dsp:txBody>
      <dsp:txXfrm>
        <a:off x="3983319" y="3205557"/>
        <a:ext cx="1176363" cy="1372958"/>
      </dsp:txXfrm>
    </dsp:sp>
    <dsp:sp modelId="{A496CF87-8E03-4E0A-BEF5-4A59A0CE66AB}">
      <dsp:nvSpPr>
        <dsp:cNvPr id="0" name=""/>
        <dsp:cNvSpPr/>
      </dsp:nvSpPr>
      <dsp:spPr>
        <a:xfrm>
          <a:off x="5300361" y="3208679"/>
          <a:ext cx="1308996" cy="1372958"/>
        </a:xfrm>
        <a:prstGeom prst="rect">
          <a:avLst/>
        </a:prstGeom>
        <a:solidFill>
          <a:srgbClr val="FAE3B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Font typeface="+mj-lt"/>
            <a:buNone/>
          </a:pPr>
          <a:r>
            <a:rPr lang="en-US" sz="2000" b="1" kern="1200" dirty="0">
              <a:solidFill>
                <a:prstClr val="black"/>
              </a:solidFill>
              <a:latin typeface="Alexandria"/>
              <a:ea typeface="+mn-ea"/>
              <a:cs typeface="+mn-cs"/>
            </a:rPr>
            <a:t>Investment Value</a:t>
          </a:r>
        </a:p>
        <a:p>
          <a:pPr marL="0" lvl="0" algn="ctr" defTabSz="444500">
            <a:lnSpc>
              <a:spcPct val="90000"/>
            </a:lnSpc>
            <a:spcBef>
              <a:spcPct val="0"/>
            </a:spcBef>
            <a:spcAft>
              <a:spcPct val="35000"/>
            </a:spcAft>
            <a:buFont typeface="+mj-lt"/>
            <a:buNone/>
          </a:pPr>
          <a:endParaRPr lang="en-US" sz="1000" kern="1200" dirty="0"/>
        </a:p>
      </dsp:txBody>
      <dsp:txXfrm>
        <a:off x="5300361" y="3208679"/>
        <a:ext cx="1308996" cy="1372958"/>
      </dsp:txXfrm>
    </dsp:sp>
    <dsp:sp modelId="{4870FF32-28D7-49CA-95C6-599A6E6A2398}">
      <dsp:nvSpPr>
        <dsp:cNvPr id="0" name=""/>
        <dsp:cNvSpPr/>
      </dsp:nvSpPr>
      <dsp:spPr>
        <a:xfrm>
          <a:off x="6768190" y="3211683"/>
          <a:ext cx="1099077" cy="1364102"/>
        </a:xfrm>
        <a:prstGeom prst="rect">
          <a:avLst/>
        </a:prstGeom>
        <a:solidFill>
          <a:srgbClr val="CCE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100000"/>
            </a:lnSpc>
            <a:spcBef>
              <a:spcPct val="0"/>
            </a:spcBef>
            <a:spcAft>
              <a:spcPts val="0"/>
            </a:spcAft>
            <a:buFont typeface="+mj-lt"/>
            <a:buNone/>
          </a:pPr>
          <a:r>
            <a:rPr lang="en-US" sz="2000" b="1" kern="1200" dirty="0">
              <a:solidFill>
                <a:prstClr val="black"/>
              </a:solidFill>
              <a:latin typeface="Alexandria"/>
              <a:ea typeface="+mn-ea"/>
              <a:cs typeface="+mn-cs"/>
            </a:rPr>
            <a:t>Mortgage Lending Value</a:t>
          </a:r>
        </a:p>
        <a:p>
          <a:pPr marL="0" lvl="0" algn="ctr" defTabSz="400050">
            <a:lnSpc>
              <a:spcPct val="90000"/>
            </a:lnSpc>
            <a:spcBef>
              <a:spcPct val="0"/>
            </a:spcBef>
            <a:spcAft>
              <a:spcPct val="35000"/>
            </a:spcAft>
            <a:buFont typeface="+mj-lt"/>
            <a:buNone/>
          </a:pPr>
          <a:endParaRPr lang="en-US" sz="900" kern="1200" dirty="0"/>
        </a:p>
      </dsp:txBody>
      <dsp:txXfrm>
        <a:off x="6768190" y="3211683"/>
        <a:ext cx="1099077" cy="1364102"/>
      </dsp:txXfrm>
    </dsp:sp>
    <dsp:sp modelId="{0DE6EBC0-BD3F-4638-81C9-B8E8E051C16E}">
      <dsp:nvSpPr>
        <dsp:cNvPr id="0" name=""/>
        <dsp:cNvSpPr/>
      </dsp:nvSpPr>
      <dsp:spPr>
        <a:xfrm>
          <a:off x="7999927" y="3209998"/>
          <a:ext cx="1007101" cy="1360337"/>
        </a:xfrm>
        <a:prstGeom prst="rect">
          <a:avLst/>
        </a:prstGeom>
        <a:solidFill>
          <a:srgbClr val="B1CFB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mj-lt"/>
            <a:buNone/>
          </a:pPr>
          <a:r>
            <a:rPr lang="en-US" sz="2000" b="1" kern="1200" dirty="0">
              <a:solidFill>
                <a:prstClr val="black"/>
              </a:solidFill>
              <a:latin typeface="Alexandria"/>
              <a:ea typeface="+mn-ea"/>
              <a:cs typeface="+mn-cs"/>
            </a:rPr>
            <a:t>Insurable Value</a:t>
          </a:r>
        </a:p>
        <a:p>
          <a:pPr marL="0" lvl="0" indent="0" algn="ctr" defTabSz="889000">
            <a:lnSpc>
              <a:spcPct val="90000"/>
            </a:lnSpc>
            <a:spcBef>
              <a:spcPct val="0"/>
            </a:spcBef>
            <a:spcAft>
              <a:spcPct val="35000"/>
            </a:spcAft>
            <a:buFont typeface="+mj-lt"/>
            <a:buNone/>
          </a:pPr>
          <a:endParaRPr lang="en-US" sz="1100" kern="1200" dirty="0"/>
        </a:p>
      </dsp:txBody>
      <dsp:txXfrm>
        <a:off x="7999927" y="3209998"/>
        <a:ext cx="1007101" cy="1360337"/>
      </dsp:txXfrm>
    </dsp:sp>
    <dsp:sp modelId="{6D5F449F-FE72-4967-984D-66DC3419B0B5}">
      <dsp:nvSpPr>
        <dsp:cNvPr id="0" name=""/>
        <dsp:cNvSpPr/>
      </dsp:nvSpPr>
      <dsp:spPr>
        <a:xfrm>
          <a:off x="9137289" y="3210313"/>
          <a:ext cx="1067485" cy="1313735"/>
        </a:xfrm>
        <a:prstGeom prst="rect">
          <a:avLst/>
        </a:prstGeom>
        <a:solidFill>
          <a:srgbClr val="BF95D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kern="1200" dirty="0">
            <a:solidFill>
              <a:prstClr val="black"/>
            </a:solidFill>
            <a:latin typeface="Alexandria"/>
            <a:ea typeface="+mn-ea"/>
            <a:cs typeface="+mn-cs"/>
          </a:endParaRPr>
        </a:p>
        <a:p>
          <a:pPr marL="0" lvl="0" indent="0" algn="ctr" defTabSz="889000">
            <a:lnSpc>
              <a:spcPct val="90000"/>
            </a:lnSpc>
            <a:spcBef>
              <a:spcPct val="0"/>
            </a:spcBef>
            <a:spcAft>
              <a:spcPct val="35000"/>
            </a:spcAft>
            <a:buNone/>
          </a:pPr>
          <a:r>
            <a:rPr lang="en-US" sz="2000" b="1" kern="1200" dirty="0">
              <a:solidFill>
                <a:prstClr val="black"/>
              </a:solidFill>
              <a:latin typeface="Alexandria"/>
              <a:ea typeface="+mn-ea"/>
              <a:cs typeface="+mn-cs"/>
            </a:rPr>
            <a:t>Taxation Value</a:t>
          </a:r>
          <a:r>
            <a:rPr lang="en-US" sz="2100" kern="1200" dirty="0"/>
            <a:t>
</a:t>
          </a:r>
        </a:p>
      </dsp:txBody>
      <dsp:txXfrm>
        <a:off x="9137289" y="3210313"/>
        <a:ext cx="1067485" cy="1313735"/>
      </dsp:txXfrm>
    </dsp:sp>
    <dsp:sp modelId="{3A1BFC3A-F659-44BA-A964-D42F10761364}">
      <dsp:nvSpPr>
        <dsp:cNvPr id="0" name=""/>
        <dsp:cNvSpPr/>
      </dsp:nvSpPr>
      <dsp:spPr>
        <a:xfrm>
          <a:off x="10313740" y="3210722"/>
          <a:ext cx="1657991" cy="1289656"/>
        </a:xfrm>
        <a:prstGeom prst="rect">
          <a:avLst/>
        </a:prstGeom>
        <a:solidFill>
          <a:srgbClr val="66FF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prstClr val="black"/>
              </a:solidFill>
              <a:latin typeface="Alexandria"/>
              <a:ea typeface="+mn-ea"/>
              <a:cs typeface="+mn-cs"/>
            </a:rPr>
            <a:t>Compulsory Purchase / Compensation Value</a:t>
          </a:r>
        </a:p>
      </dsp:txBody>
      <dsp:txXfrm>
        <a:off x="10313740" y="3210722"/>
        <a:ext cx="1657991" cy="12896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80B0D5-C90F-49BC-9709-0EAC69BF4B84}">
      <dsp:nvSpPr>
        <dsp:cNvPr id="0" name=""/>
        <dsp:cNvSpPr/>
      </dsp:nvSpPr>
      <dsp:spPr>
        <a:xfrm>
          <a:off x="5674136" y="1083590"/>
          <a:ext cx="2908534" cy="370424"/>
        </a:xfrm>
        <a:custGeom>
          <a:avLst/>
          <a:gdLst/>
          <a:ahLst/>
          <a:cxnLst/>
          <a:rect l="0" t="0" r="0" b="0"/>
          <a:pathLst>
            <a:path>
              <a:moveTo>
                <a:pt x="0" y="0"/>
              </a:moveTo>
              <a:lnTo>
                <a:pt x="0" y="252433"/>
              </a:lnTo>
              <a:lnTo>
                <a:pt x="2908534" y="252433"/>
              </a:lnTo>
              <a:lnTo>
                <a:pt x="2908534" y="3704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A75215-6CB6-4CDB-B8E6-8898576C7FC1}">
      <dsp:nvSpPr>
        <dsp:cNvPr id="0" name=""/>
        <dsp:cNvSpPr/>
      </dsp:nvSpPr>
      <dsp:spPr>
        <a:xfrm>
          <a:off x="2768365" y="1083590"/>
          <a:ext cx="2905770" cy="370424"/>
        </a:xfrm>
        <a:custGeom>
          <a:avLst/>
          <a:gdLst/>
          <a:ahLst/>
          <a:cxnLst/>
          <a:rect l="0" t="0" r="0" b="0"/>
          <a:pathLst>
            <a:path>
              <a:moveTo>
                <a:pt x="2905770" y="0"/>
              </a:moveTo>
              <a:lnTo>
                <a:pt x="2905770" y="252433"/>
              </a:lnTo>
              <a:lnTo>
                <a:pt x="0" y="252433"/>
              </a:lnTo>
              <a:lnTo>
                <a:pt x="0" y="3704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E3A212-B2B7-4204-820C-760639EDF0AC}">
      <dsp:nvSpPr>
        <dsp:cNvPr id="0" name=""/>
        <dsp:cNvSpPr/>
      </dsp:nvSpPr>
      <dsp:spPr>
        <a:xfrm>
          <a:off x="2876457" y="274812"/>
          <a:ext cx="5595359" cy="808778"/>
        </a:xfrm>
        <a:prstGeom prst="roundRect">
          <a:avLst>
            <a:gd name="adj" fmla="val 10000"/>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B0EAED-F180-45E4-845F-CD50824EA6B2}">
      <dsp:nvSpPr>
        <dsp:cNvPr id="0" name=""/>
        <dsp:cNvSpPr/>
      </dsp:nvSpPr>
      <dsp:spPr>
        <a:xfrm>
          <a:off x="3017975" y="409254"/>
          <a:ext cx="5595359" cy="808778"/>
        </a:xfrm>
        <a:prstGeom prst="roundRect">
          <a:avLst>
            <a:gd name="adj" fmla="val 10000"/>
          </a:avLst>
        </a:prstGeom>
        <a:solidFill>
          <a:schemeClr val="lt1">
            <a:alpha val="90000"/>
            <a:hueOff val="0"/>
            <a:satOff val="0"/>
            <a:lumOff val="0"/>
            <a:alphaOff val="0"/>
          </a:schemeClr>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Alexandria"/>
            </a:rPr>
            <a:t>Classification Based on Availability of Benefit</a:t>
          </a:r>
        </a:p>
      </dsp:txBody>
      <dsp:txXfrm>
        <a:off x="3041663" y="432942"/>
        <a:ext cx="5547983" cy="761402"/>
      </dsp:txXfrm>
    </dsp:sp>
    <dsp:sp modelId="{589AC292-89DD-46FF-A632-6C6419623042}">
      <dsp:nvSpPr>
        <dsp:cNvPr id="0" name=""/>
        <dsp:cNvSpPr/>
      </dsp:nvSpPr>
      <dsp:spPr>
        <a:xfrm>
          <a:off x="1349" y="1454015"/>
          <a:ext cx="5534032" cy="808778"/>
        </a:xfrm>
        <a:prstGeom prst="roundRect">
          <a:avLst>
            <a:gd name="adj" fmla="val 10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D2522C-73B9-40F3-ACC0-72E0D8815537}">
      <dsp:nvSpPr>
        <dsp:cNvPr id="0" name=""/>
        <dsp:cNvSpPr/>
      </dsp:nvSpPr>
      <dsp:spPr>
        <a:xfrm>
          <a:off x="142868" y="1588458"/>
          <a:ext cx="5534032" cy="808778"/>
        </a:xfrm>
        <a:prstGeom prst="roundRect">
          <a:avLst>
            <a:gd name="adj" fmla="val 10000"/>
          </a:avLst>
        </a:prstGeom>
        <a:solidFill>
          <a:schemeClr val="lt1">
            <a:alpha val="90000"/>
            <a:hueOff val="0"/>
            <a:satOff val="0"/>
            <a:lumOff val="0"/>
            <a:alphaOff val="0"/>
          </a:schemeClr>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B050"/>
              </a:solidFill>
              <a:latin typeface="Alexandria"/>
            </a:rPr>
            <a:t>General Synergy</a:t>
          </a:r>
        </a:p>
      </dsp:txBody>
      <dsp:txXfrm>
        <a:off x="166556" y="1612146"/>
        <a:ext cx="5486656" cy="761402"/>
      </dsp:txXfrm>
    </dsp:sp>
    <dsp:sp modelId="{83F78D20-C8FC-4B89-BAA0-0486E5F0BA46}">
      <dsp:nvSpPr>
        <dsp:cNvPr id="0" name=""/>
        <dsp:cNvSpPr/>
      </dsp:nvSpPr>
      <dsp:spPr>
        <a:xfrm>
          <a:off x="5818419" y="1454015"/>
          <a:ext cx="5528504" cy="8087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0ECE8E-2B13-4F20-875A-257CDE5AB01C}">
      <dsp:nvSpPr>
        <dsp:cNvPr id="0" name=""/>
        <dsp:cNvSpPr/>
      </dsp:nvSpPr>
      <dsp:spPr>
        <a:xfrm>
          <a:off x="5959937" y="1588458"/>
          <a:ext cx="5528504" cy="80877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70C0"/>
              </a:solidFill>
              <a:latin typeface="Alexandria"/>
            </a:rPr>
            <a:t>Special Synergy</a:t>
          </a:r>
        </a:p>
      </dsp:txBody>
      <dsp:txXfrm>
        <a:off x="5983625" y="1612146"/>
        <a:ext cx="5481128" cy="76140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2D120-D295-AE38-524D-1CE79D1235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E46CAB-4295-43B9-FC6F-14A9C2A45B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C57386-67A9-F96F-491D-C6491D2248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48346B-5693-B1C5-A31F-F115FD0C14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8493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662A7-6D61-7523-F6A3-E2AF89860A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33EBFB-0EEF-7B5E-995D-7DA6A048C7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361F13-4E0F-ED73-5418-7EEEAC627C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EAAAA1-BD21-6F96-6674-F12579CEFC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838379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DDAC6-23BF-1D63-CA88-DA127F10D5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D59632-641C-76C7-4327-7EC0C76151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F54223-293C-C09D-D3C4-3B1C28CAF5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8456A3-F8B6-4DEE-1BF0-AB8444AA83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68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EEF45-44B9-5707-648E-44415C3D96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9373B-54D7-0425-CBE1-878AA36159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A711D6-4E99-1B32-C7D1-E190E710CC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75755-1C2F-5B5A-E489-7E35B665D9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5159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296EB-E870-4941-50C8-23076788A7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A34173-DC85-F2D0-3CF4-2A6AC579A3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F0B49D-9805-89F9-2062-79D5F380F4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B9947C-711D-1356-C080-4B5E4C1528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31401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D1FAD-6CD1-46D8-45DE-FD73877B96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C284AD-10EA-5AA9-2527-572EEDBCB7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4BF521-BA45-FF16-567D-D95E636A9C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C40463-9CB9-63E3-081D-3E1CEF64647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28658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1F7D8-EFAA-1ECB-CBE8-2BD59F8787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6F5478-701C-E732-0974-FCE083252C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49699F-A2F0-2613-FF35-662A9C47DD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1D81ED-5E2A-7660-22D7-ABF4F23D2D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339407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2E731-5F5A-29EC-9DB2-E8C11AD2DC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14452A-61B5-8B1A-82C1-B07B3EB155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6DBB02-08F6-78E7-A202-53C1C50D19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07BF35-BCE7-A21F-A640-8D02E53A01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33014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0E059-DBF6-257A-67DF-926D41201F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4CF0C6-9E18-319C-4740-F21CD26272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0C66A3-B6D9-F6DF-5F60-5FF397EC1E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EBD971-707F-B478-E97B-8774534AB8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53583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F4EF5-64FB-BC33-7B0E-053801459C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9E7550-C632-82E4-C6C2-F55BEDAFBB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FA3266-9420-2FCE-A59E-C35E8DC47B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0C0970-5103-1D91-9C6F-E48EEF289CC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93998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E0D1B-4843-5397-EBDF-EEE246A459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6EF8D8-9FF5-D557-D901-1172C55770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83EFE9-D37E-E337-C497-E4A0877FFD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40FCAC-C53B-5139-FDA0-8EF03A6A26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75546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56D92-7424-45C5-B742-32ECA4079A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BEE7BF-F83B-C418-7324-4A2BF8FBD3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6CE88E-40EA-943D-4255-F9F2B6DA11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7317A7-7072-A451-14BD-B4CB71900ED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074504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B081E-C4BC-0108-A551-5625618336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294675-8358-216A-10B7-43F2738266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8BE9A1-30B9-2A24-793B-EBAD735F0F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C87DDA-2A6C-F2EF-1960-09476E9DB6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410392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5C702-BC04-A9EF-3C68-590F0A41B5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D14F0A-2A70-7803-FB60-7FADCC0836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7ABC75-05CC-677B-18E1-E451E5E35F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B4DB35-7C4F-0127-A978-FE79D1E92B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80644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39096-6D02-D074-9BB9-9B588CC70E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A39EBE-2FD5-7DFB-4DB5-E43F0A1123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F65F82-91FE-9AAC-A267-E80572AB85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9DD0F1-48E5-2270-5111-847EC26028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2831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2BC64-9177-30A4-617A-7C6A6CBCA5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33A07B-90D4-FE0F-9FAD-19452A69DC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16AB60-1180-DBDD-10B2-A085B10FFC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41604E-A202-43A7-BCF9-8133DACDC15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577543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46E69-4B0D-9602-9272-D2CBFF03CF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8136DA-0697-897B-3287-C460203AFE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D5C991-AF6A-8DFC-DA5F-4CE5EFA078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CD2283-65DC-A6FD-6A20-349D12C99A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81026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CF3A3-54DD-99D8-BAEA-0464A1C7B9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2D23B2-CCC2-5875-9788-B77B5D9122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5D149F-A289-96B6-73FF-0B2A641380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DE5B18-EB5F-256C-75C4-D06FE967959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37772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57852-9869-E6A6-D223-2EC4399F4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A7F465-6CB5-42BD-2A35-40D07685FF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BAFE14-FC63-EEAF-9BDD-39AF4549C9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355666-FEE5-8A64-5443-0DA261E8D5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641175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69E41-6C2C-941D-814D-0D41668A06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535A9A-EC11-B033-F076-FA03985B7B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85A268-333B-1436-879E-EE232DF116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295A569-D02B-E68A-2924-E886FEC86F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9364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DD151-EB5A-C77C-33B0-0E40C071AE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83116-C974-483A-C4EE-0ABC7EBC13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DF2728-40CA-D7C7-A141-A454D1D3B3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B6AEBD-144A-E72E-798F-A5BE866662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00091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D3EAB-F996-41A6-0F22-2A7E03A6F7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D90C8C-95B4-9068-7ABD-083A168F7F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2E1AD9-6482-D701-C828-8A319BCB2B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4367FA-227C-88B9-B75F-8B503D1D7CD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91270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19274-637E-11C4-C22F-99A7AA2249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F85077-44A2-5566-877D-BDE55CC6BA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2F6152-ABB0-7CE0-5424-E7ECDADC2A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29C84C-63B1-A9ED-D372-2922E17C33D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73650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9127D-C0A2-719D-F547-5801862C4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CD69C8-8E24-31B8-7901-640C836CC1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7D6136-33E8-A559-E145-F5D606BAD1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55B6D9-7E73-D8A0-BCEE-693C03E627C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201569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EEDB1-A7E2-1A36-E5BC-13AC8E1835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349AB9-E86C-9313-D86E-337E202E9D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385F8B-C72C-05E5-35AC-E855DD593D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CA7A54-41BA-A252-A817-65F3249BC9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277329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8B97B8-0E03-F903-7D5F-300A305222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833D71-1025-5196-89BE-84A1D2B789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C43629-D1BB-FE10-1BC5-CB40B9E3A7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A24CA5-394B-C787-6E71-8F664616842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17729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CAB7E-95D1-F7CF-7721-61CC34E5F3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1C9A16-0B9A-B594-AE71-36886B5BFF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4D25B1-B036-8F84-A250-596246ACB9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5B2F62-8657-D553-B136-C7364758CB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14610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47639-A64A-F2A1-62DD-F1BD1D4467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27B6FF-A1AB-B4D0-B447-BD08B92298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7282DE-F48A-A903-3F12-C0C84399F3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BAAA25-A06C-A1A6-7CBE-D08E88C363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278180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6C43F-9411-EC91-9612-EB45571D7C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454662-5583-E0FC-DA17-6E1DC99BE4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929C5C-33DD-043E-BD17-68A532958D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DF3F82-B12E-BB74-9F9E-43FA77D916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53696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C1144-DEC8-DA02-ADB8-F48A5D3533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807CB6-8EB0-70D5-A059-FCE8892BF9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F259F3-2F21-05FC-48B3-9B6726590D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E757BF-53B6-C31B-10EB-01E66B36EB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38924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5D9D8-5805-3957-4A2E-E910733557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24D965-DD8E-1203-6DA4-D8EA6C0A42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1C1565-B472-982A-C5D8-1BFF63210E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59274C-1D19-5F87-7A35-A8C449161B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406617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BDFFC6-1E5A-326C-94AA-837DC95EC1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7EB27B-B99E-EA67-6817-B947A6B8F6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8D539E-5B19-757F-7FBD-70A8F3D7A2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0B35C3-001D-0A72-D9E3-E1F51725103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60982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EE81A-4F9B-20FD-44E9-DCCC40EED1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992622-70E8-B430-C00F-F8F765C6A4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766374-03E9-DF23-8A8B-44959ABDA7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1549BE-115B-B404-4257-8DE5FB24DA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25530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63034-7099-4649-6811-18E4BE11AA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B55EF-DA21-8806-FFDB-78F18C0119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3A2FC4-31AD-30FF-0EC2-DD9E7E470C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7BE4E3-6C43-C05B-28CE-14E1448AA7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63369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53FDB-5EF3-A5E6-A215-722A913E6D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E82558-374F-9BAF-D66A-F8627B48C0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5B22DE-BD8E-F1AB-5AC6-AF72175015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077B7D-F8A0-4980-42C7-FFF163C78D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464737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47D0E-6C5E-66CA-FDDF-FE85774F1B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6F74D9-5A99-ECB3-49B6-33950905B5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CB3719-F7E8-A34F-7CDF-7F3C658DB4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3EE8E0-CCCE-2124-496A-D3C36025F3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004831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4F368-F3EA-D6C3-875A-090B509DD0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96A9A6-C9E5-E266-3A68-0FDB12E4F9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CA042F-415C-8A8B-B499-65B9C3EC33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D6A017-59EC-9B59-7DCF-08010604CCE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039844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5775F-5075-2F85-64DD-3A75A830C8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3F91D4-3B98-BB3B-6BB1-5F4434CB6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88692F-9371-7A24-A0C1-E27C016492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A5B487-01F3-5A20-6305-2E4D54F2E8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500227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458406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0DC7D-7BDD-29BF-3AFD-6CF5D0F9FC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1C8B49-11F5-E95D-F472-6E0B968E8A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3001A4-4A0E-551F-6B71-7152046F1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B09850-87F0-7DDB-217B-8EB3BA4721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4339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37209" y="58594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80FC711E-7A3A-8B73-7ECC-D8ADAB9B5EF0}"/>
              </a:ext>
            </a:extLst>
          </p:cNvPr>
          <p:cNvSpPr txBox="1"/>
          <p:nvPr/>
        </p:nvSpPr>
        <p:spPr>
          <a:xfrm>
            <a:off x="1105449" y="5135771"/>
            <a:ext cx="2350965" cy="707886"/>
          </a:xfrm>
          <a:prstGeom prst="rect">
            <a:avLst/>
          </a:prstGeom>
          <a:noFill/>
        </p:spPr>
        <p:txBody>
          <a:bodyPr wrap="none" rtlCol="0">
            <a:spAutoFit/>
          </a:bodyPr>
          <a:lstStyle/>
          <a:p>
            <a:pPr algn="ctr"/>
            <a:r>
              <a:rPr lang="en-US" sz="2000" dirty="0">
                <a:latin typeface="Alexandria" charset="0"/>
                <a:cs typeface="Alexandria" charset="0"/>
              </a:rPr>
              <a:t>REA625</a:t>
            </a:r>
          </a:p>
          <a:p>
            <a:pPr algn="ctr"/>
            <a:r>
              <a:rPr lang="en-US" sz="2000" dirty="0">
                <a:latin typeface="Alexandria" charset="0"/>
                <a:cs typeface="Alexandria" charset="0"/>
              </a:rPr>
              <a:t>Real Estate Valuation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07079E99-A954-D9D9-5FD8-D7A0F6333C70}"/>
              </a:ext>
            </a:extLst>
          </p:cNvPr>
          <p:cNvSpPr txBox="1"/>
          <p:nvPr/>
        </p:nvSpPr>
        <p:spPr>
          <a:xfrm>
            <a:off x="6870366" y="4740109"/>
            <a:ext cx="2350965" cy="707886"/>
          </a:xfrm>
          <a:prstGeom prst="rect">
            <a:avLst/>
          </a:prstGeom>
          <a:noFill/>
        </p:spPr>
        <p:txBody>
          <a:bodyPr wrap="none" rtlCol="0">
            <a:spAutoFit/>
          </a:bodyPr>
          <a:lstStyle/>
          <a:p>
            <a:r>
              <a:rPr lang="en-US" sz="2000" dirty="0">
                <a:latin typeface="Alexandria" charset="0"/>
                <a:cs typeface="Alexandria" charset="0"/>
              </a:rPr>
              <a:t>REA625</a:t>
            </a:r>
          </a:p>
          <a:p>
            <a:r>
              <a:rPr lang="en-US" sz="2000" dirty="0">
                <a:latin typeface="Alexandria" charset="0"/>
                <a:cs typeface="Alexandria" charset="0"/>
              </a:rPr>
              <a:t>Real Estate Valuation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BF9FD-A80E-E76D-8F70-820374F0F1C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EABECC7-724D-F989-30BA-175117DD79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026EB19-503C-D454-0713-CDCDC4D4F99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42BC082B-7BCD-CB74-96AB-6C80C6FF0B5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5601737-8E5C-E402-EDF1-E3C54B03FC93}"/>
              </a:ext>
            </a:extLst>
          </p:cNvPr>
          <p:cNvSpPr txBox="1"/>
          <p:nvPr/>
        </p:nvSpPr>
        <p:spPr>
          <a:xfrm>
            <a:off x="4630698" y="734217"/>
            <a:ext cx="4660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Recap - Lecture 2</a:t>
            </a:r>
          </a:p>
        </p:txBody>
      </p:sp>
      <p:sp>
        <p:nvSpPr>
          <p:cNvPr id="28" name="Rectangle 27">
            <a:extLst>
              <a:ext uri="{FF2B5EF4-FFF2-40B4-BE49-F238E27FC236}">
                <a16:creationId xmlns:a16="http://schemas.microsoft.com/office/drawing/2014/main" id="{9AF6E741-0586-9630-AF7D-3B75D6142F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234ECDB0-DF16-57B2-34E0-554F2A7B3E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F0C051-82D1-673F-AC04-EDF967AC6803}"/>
              </a:ext>
            </a:extLst>
          </p:cNvPr>
          <p:cNvSpPr txBox="1"/>
          <p:nvPr/>
        </p:nvSpPr>
        <p:spPr>
          <a:xfrm>
            <a:off x="4689055" y="1195817"/>
            <a:ext cx="4472247" cy="531674"/>
          </a:xfrm>
          <a:prstGeom prst="horizontalScroll">
            <a:avLst/>
          </a:prstGeom>
          <a:solidFill>
            <a:srgbClr val="FDE9FC"/>
          </a:solidFill>
          <a:ln w="12700">
            <a:solidFill>
              <a:srgbClr val="FF66FF"/>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Market Value</a:t>
            </a:r>
          </a:p>
        </p:txBody>
      </p:sp>
      <p:sp>
        <p:nvSpPr>
          <p:cNvPr id="12" name="TextBox 11">
            <a:extLst>
              <a:ext uri="{FF2B5EF4-FFF2-40B4-BE49-F238E27FC236}">
                <a16:creationId xmlns:a16="http://schemas.microsoft.com/office/drawing/2014/main" id="{E76A821B-3A71-F1F3-03B8-69B7E620D84E}"/>
              </a:ext>
            </a:extLst>
          </p:cNvPr>
          <p:cNvSpPr txBox="1"/>
          <p:nvPr/>
        </p:nvSpPr>
        <p:spPr>
          <a:xfrm>
            <a:off x="3875888" y="1755591"/>
            <a:ext cx="3599733" cy="383132"/>
          </a:xfrm>
          <a:prstGeom prst="rect">
            <a:avLst/>
          </a:prstGeom>
          <a:solidFill>
            <a:schemeClr val="bg1"/>
          </a:solidFill>
          <a:ln>
            <a:solidFill>
              <a:srgbClr val="FF66FF"/>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Market Context of Market Value:</a:t>
            </a:r>
          </a:p>
        </p:txBody>
      </p:sp>
      <p:sp>
        <p:nvSpPr>
          <p:cNvPr id="9" name="TextBox 8">
            <a:extLst>
              <a:ext uri="{FF2B5EF4-FFF2-40B4-BE49-F238E27FC236}">
                <a16:creationId xmlns:a16="http://schemas.microsoft.com/office/drawing/2014/main" id="{02EFA0EC-C28B-F642-7049-5A2B768E912E}"/>
              </a:ext>
            </a:extLst>
          </p:cNvPr>
          <p:cNvSpPr txBox="1"/>
          <p:nvPr/>
        </p:nvSpPr>
        <p:spPr>
          <a:xfrm>
            <a:off x="7983132" y="1727867"/>
            <a:ext cx="3599733" cy="369332"/>
          </a:xfrm>
          <a:prstGeom prst="rect">
            <a:avLst/>
          </a:prstGeom>
          <a:solidFill>
            <a:schemeClr val="bg1"/>
          </a:solidFill>
          <a:ln>
            <a:solidFill>
              <a:srgbClr val="FF66FF"/>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Highest and Best Use:</a:t>
            </a:r>
          </a:p>
        </p:txBody>
      </p:sp>
      <p:sp>
        <p:nvSpPr>
          <p:cNvPr id="10" name="TextBox 9">
            <a:extLst>
              <a:ext uri="{FF2B5EF4-FFF2-40B4-BE49-F238E27FC236}">
                <a16:creationId xmlns:a16="http://schemas.microsoft.com/office/drawing/2014/main" id="{1B48C8A9-28D1-4C39-52A9-95BC25EAE068}"/>
              </a:ext>
            </a:extLst>
          </p:cNvPr>
          <p:cNvSpPr txBox="1"/>
          <p:nvPr/>
        </p:nvSpPr>
        <p:spPr>
          <a:xfrm>
            <a:off x="4559824" y="2177019"/>
            <a:ext cx="6098582"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Summary of Market Value Conditions and Assumptions</a:t>
            </a:r>
          </a:p>
        </p:txBody>
      </p:sp>
      <p:sp>
        <p:nvSpPr>
          <p:cNvPr id="13" name="TextBox 12">
            <a:extLst>
              <a:ext uri="{FF2B5EF4-FFF2-40B4-BE49-F238E27FC236}">
                <a16:creationId xmlns:a16="http://schemas.microsoft.com/office/drawing/2014/main" id="{768F57F7-4165-8436-6213-59035013C847}"/>
              </a:ext>
            </a:extLst>
          </p:cNvPr>
          <p:cNvSpPr txBox="1"/>
          <p:nvPr/>
        </p:nvSpPr>
        <p:spPr>
          <a:xfrm>
            <a:off x="4689055" y="2737303"/>
            <a:ext cx="4472247" cy="531674"/>
          </a:xfrm>
          <a:prstGeom prst="horizontalScroll">
            <a:avLst/>
          </a:prstGeom>
          <a:solidFill>
            <a:schemeClr val="bg2"/>
          </a:solidFill>
          <a:ln w="12700">
            <a:solidFill>
              <a:srgbClr val="777777"/>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Market Rent</a:t>
            </a:r>
          </a:p>
        </p:txBody>
      </p:sp>
      <p:sp>
        <p:nvSpPr>
          <p:cNvPr id="14" name="TextBox 13">
            <a:extLst>
              <a:ext uri="{FF2B5EF4-FFF2-40B4-BE49-F238E27FC236}">
                <a16:creationId xmlns:a16="http://schemas.microsoft.com/office/drawing/2014/main" id="{A9160152-2386-ABB0-DE25-25BA91BE4E15}"/>
              </a:ext>
            </a:extLst>
          </p:cNvPr>
          <p:cNvSpPr txBox="1"/>
          <p:nvPr/>
        </p:nvSpPr>
        <p:spPr>
          <a:xfrm>
            <a:off x="2303761" y="3305650"/>
            <a:ext cx="6098582"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Definition of the Market Rent:</a:t>
            </a:r>
          </a:p>
        </p:txBody>
      </p:sp>
      <p:sp>
        <p:nvSpPr>
          <p:cNvPr id="15" name="TextBox 14">
            <a:extLst>
              <a:ext uri="{FF2B5EF4-FFF2-40B4-BE49-F238E27FC236}">
                <a16:creationId xmlns:a16="http://schemas.microsoft.com/office/drawing/2014/main" id="{CE15B72C-0D62-F285-7B48-65D988A6DEBD}"/>
              </a:ext>
            </a:extLst>
          </p:cNvPr>
          <p:cNvSpPr txBox="1"/>
          <p:nvPr/>
        </p:nvSpPr>
        <p:spPr>
          <a:xfrm>
            <a:off x="2929404" y="3718658"/>
            <a:ext cx="6098582" cy="437043"/>
          </a:xfrm>
          <a:prstGeom prst="rect">
            <a:avLst/>
          </a:prstGeom>
          <a:solidFill>
            <a:schemeClr val="bg1"/>
          </a:solidFill>
          <a:ln>
            <a:solidFill>
              <a:srgbClr val="777777"/>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Conceptual Relationship with Market Value:</a:t>
            </a:r>
          </a:p>
        </p:txBody>
      </p:sp>
      <p:sp>
        <p:nvSpPr>
          <p:cNvPr id="16" name="TextBox 15">
            <a:extLst>
              <a:ext uri="{FF2B5EF4-FFF2-40B4-BE49-F238E27FC236}">
                <a16:creationId xmlns:a16="http://schemas.microsoft.com/office/drawing/2014/main" id="{19225216-8599-D56E-4D92-0C457C45283D}"/>
              </a:ext>
            </a:extLst>
          </p:cNvPr>
          <p:cNvSpPr txBox="1"/>
          <p:nvPr/>
        </p:nvSpPr>
        <p:spPr>
          <a:xfrm>
            <a:off x="3684416" y="4204260"/>
            <a:ext cx="6098582"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Main Areas of Application:</a:t>
            </a:r>
          </a:p>
        </p:txBody>
      </p:sp>
      <p:sp>
        <p:nvSpPr>
          <p:cNvPr id="17" name="TextBox 16">
            <a:extLst>
              <a:ext uri="{FF2B5EF4-FFF2-40B4-BE49-F238E27FC236}">
                <a16:creationId xmlns:a16="http://schemas.microsoft.com/office/drawing/2014/main" id="{591117AD-15D3-42B6-3C76-B8AEFB10BBC3}"/>
              </a:ext>
            </a:extLst>
          </p:cNvPr>
          <p:cNvSpPr txBox="1"/>
          <p:nvPr/>
        </p:nvSpPr>
        <p:spPr>
          <a:xfrm>
            <a:off x="4223907" y="4630541"/>
            <a:ext cx="6098582"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Relationship Between Contract Rent and Market Rent </a:t>
            </a:r>
          </a:p>
        </p:txBody>
      </p:sp>
      <p:sp>
        <p:nvSpPr>
          <p:cNvPr id="3" name="TextBox 2">
            <a:extLst>
              <a:ext uri="{FF2B5EF4-FFF2-40B4-BE49-F238E27FC236}">
                <a16:creationId xmlns:a16="http://schemas.microsoft.com/office/drawing/2014/main" id="{52730CA8-BFA6-240A-0DBF-DDCFBD0B21A9}"/>
              </a:ext>
            </a:extLst>
          </p:cNvPr>
          <p:cNvSpPr txBox="1"/>
          <p:nvPr/>
        </p:nvSpPr>
        <p:spPr>
          <a:xfrm>
            <a:off x="4836987" y="5056241"/>
            <a:ext cx="6098582"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Key Elements in Determining Market Rent:</a:t>
            </a:r>
          </a:p>
        </p:txBody>
      </p:sp>
      <p:sp>
        <p:nvSpPr>
          <p:cNvPr id="4" name="TextBox 3">
            <a:extLst>
              <a:ext uri="{FF2B5EF4-FFF2-40B4-BE49-F238E27FC236}">
                <a16:creationId xmlns:a16="http://schemas.microsoft.com/office/drawing/2014/main" id="{73093929-2522-B268-3F9D-1F0E8992ABB6}"/>
              </a:ext>
            </a:extLst>
          </p:cNvPr>
          <p:cNvSpPr txBox="1"/>
          <p:nvPr/>
        </p:nvSpPr>
        <p:spPr>
          <a:xfrm>
            <a:off x="5267005" y="5484010"/>
            <a:ext cx="6098582"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Methodology for Assessing Market Rent:</a:t>
            </a:r>
          </a:p>
        </p:txBody>
      </p:sp>
      <p:sp>
        <p:nvSpPr>
          <p:cNvPr id="18" name="TextBox 17">
            <a:extLst>
              <a:ext uri="{FF2B5EF4-FFF2-40B4-BE49-F238E27FC236}">
                <a16:creationId xmlns:a16="http://schemas.microsoft.com/office/drawing/2014/main" id="{24D5CA87-A540-1260-006F-652D8175005F}"/>
              </a:ext>
            </a:extLst>
          </p:cNvPr>
          <p:cNvSpPr txBox="1"/>
          <p:nvPr/>
        </p:nvSpPr>
        <p:spPr>
          <a:xfrm>
            <a:off x="5502440" y="5939117"/>
            <a:ext cx="6670260"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Professional Requirements in a Market Rent Valuation Report</a:t>
            </a:r>
          </a:p>
        </p:txBody>
      </p:sp>
      <p:sp>
        <p:nvSpPr>
          <p:cNvPr id="19" name="TextBox 18">
            <a:extLst>
              <a:ext uri="{FF2B5EF4-FFF2-40B4-BE49-F238E27FC236}">
                <a16:creationId xmlns:a16="http://schemas.microsoft.com/office/drawing/2014/main" id="{7E6D7B45-2818-C812-8033-EB7216F8DC04}"/>
              </a:ext>
            </a:extLst>
          </p:cNvPr>
          <p:cNvSpPr txBox="1"/>
          <p:nvPr/>
        </p:nvSpPr>
        <p:spPr>
          <a:xfrm>
            <a:off x="5535353" y="6405405"/>
            <a:ext cx="6670260" cy="369332"/>
          </a:xfrm>
          <a:prstGeom prst="rect">
            <a:avLst/>
          </a:prstGeom>
          <a:solidFill>
            <a:schemeClr val="bg1"/>
          </a:solidFill>
          <a:ln>
            <a:solidFill>
              <a:srgbClr val="777777"/>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Summary Presentation Format /Market Rent Assessment/</a:t>
            </a:r>
          </a:p>
        </p:txBody>
      </p:sp>
    </p:spTree>
    <p:extLst>
      <p:ext uri="{BB962C8B-B14F-4D97-AF65-F5344CB8AC3E}">
        <p14:creationId xmlns:p14="http://schemas.microsoft.com/office/powerpoint/2010/main" val="4036341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ppt_x"/>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ppt_x"/>
                                          </p:val>
                                        </p:tav>
                                        <p:tav tm="100000">
                                          <p:val>
                                            <p:strVal val="#ppt_x"/>
                                          </p:val>
                                        </p:tav>
                                      </p:tavLst>
                                    </p:anim>
                                    <p:anim calcmode="lin" valueType="num">
                                      <p:cBhvr additive="base">
                                        <p:cTn id="7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fill="hold"/>
                                        <p:tgtEl>
                                          <p:spTgt spid="19"/>
                                        </p:tgtEl>
                                        <p:attrNameLst>
                                          <p:attrName>ppt_x</p:attrName>
                                        </p:attrNameLst>
                                      </p:cBhvr>
                                      <p:tavLst>
                                        <p:tav tm="0">
                                          <p:val>
                                            <p:strVal val="#ppt_x"/>
                                          </p:val>
                                        </p:tav>
                                        <p:tav tm="100000">
                                          <p:val>
                                            <p:strVal val="#ppt_x"/>
                                          </p:val>
                                        </p:tav>
                                      </p:tavLst>
                                    </p:anim>
                                    <p:anim calcmode="lin" valueType="num">
                                      <p:cBhvr additive="base">
                                        <p:cTn id="8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10" grpId="0" animBg="1"/>
      <p:bldP spid="13" grpId="0" animBg="1"/>
      <p:bldP spid="14" grpId="0" animBg="1"/>
      <p:bldP spid="15" grpId="0" animBg="1"/>
      <p:bldP spid="16" grpId="0" animBg="1"/>
      <p:bldP spid="17" grpId="0" animBg="1"/>
      <p:bldP spid="3" grpId="0" animBg="1"/>
      <p:bldP spid="4"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C6E31-2425-D5B3-6F66-C4744040C9E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C9D74B5-E8E0-764B-9D8C-8D238F26001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52B2FE3-1601-66D8-5E51-842008443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139B353F-B646-4B77-A0DA-9BC2777A8BD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1629960D-F6EB-03E3-431B-B536334DFC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B99C0C1C-880E-224C-D74F-69CE99696CE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665DC7F-B308-8FEA-353F-534220A19E88}"/>
              </a:ext>
            </a:extLst>
          </p:cNvPr>
          <p:cNvSpPr txBox="1"/>
          <p:nvPr/>
        </p:nvSpPr>
        <p:spPr>
          <a:xfrm>
            <a:off x="4689056" y="1252866"/>
            <a:ext cx="6989597" cy="531674"/>
          </a:xfrm>
          <a:prstGeom prst="horizontalScroll">
            <a:avLst/>
          </a:prstGeom>
          <a:solidFill>
            <a:schemeClr val="accent1">
              <a:lumMod val="20000"/>
              <a:lumOff val="80000"/>
            </a:schemeClr>
          </a:solidFill>
          <a:ln w="12700">
            <a:solidFill>
              <a:srgbClr val="0070C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 Why Are Bases of Value Other Than Market Value Required?:</a:t>
            </a:r>
          </a:p>
        </p:txBody>
      </p:sp>
      <p:sp>
        <p:nvSpPr>
          <p:cNvPr id="10" name="TextBox 9">
            <a:extLst>
              <a:ext uri="{FF2B5EF4-FFF2-40B4-BE49-F238E27FC236}">
                <a16:creationId xmlns:a16="http://schemas.microsoft.com/office/drawing/2014/main" id="{8B30296A-A8D7-4A97-657E-5F332F381184}"/>
              </a:ext>
            </a:extLst>
          </p:cNvPr>
          <p:cNvSpPr txBox="1"/>
          <p:nvPr/>
        </p:nvSpPr>
        <p:spPr>
          <a:xfrm>
            <a:off x="3875887" y="2547588"/>
            <a:ext cx="6717350" cy="437043"/>
          </a:xfrm>
          <a:prstGeom prst="rect">
            <a:avLst/>
          </a:prstGeom>
          <a:solidFill>
            <a:schemeClr val="bg1"/>
          </a:solidFill>
          <a:ln>
            <a:solidFill>
              <a:schemeClr val="accent4">
                <a:lumMod val="75000"/>
              </a:schemeClr>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 The Concept of Fair Value:</a:t>
            </a:r>
          </a:p>
        </p:txBody>
      </p:sp>
      <p:sp>
        <p:nvSpPr>
          <p:cNvPr id="13" name="TextBox 12">
            <a:extLst>
              <a:ext uri="{FF2B5EF4-FFF2-40B4-BE49-F238E27FC236}">
                <a16:creationId xmlns:a16="http://schemas.microsoft.com/office/drawing/2014/main" id="{510CB982-977E-C055-9348-6676FE78E8C2}"/>
              </a:ext>
            </a:extLst>
          </p:cNvPr>
          <p:cNvSpPr txBox="1"/>
          <p:nvPr/>
        </p:nvSpPr>
        <p:spPr>
          <a:xfrm>
            <a:off x="5533257" y="1928232"/>
            <a:ext cx="2477108" cy="580751"/>
          </a:xfrm>
          <a:prstGeom prst="horizontalScroll">
            <a:avLst/>
          </a:prstGeom>
          <a:solidFill>
            <a:srgbClr val="FAE3B4"/>
          </a:solidFill>
          <a:ln w="12700">
            <a:solidFill>
              <a:schemeClr val="accent2"/>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Fair Value</a:t>
            </a:r>
          </a:p>
        </p:txBody>
      </p:sp>
      <p:sp>
        <p:nvSpPr>
          <p:cNvPr id="4" name="TextBox 3">
            <a:extLst>
              <a:ext uri="{FF2B5EF4-FFF2-40B4-BE49-F238E27FC236}">
                <a16:creationId xmlns:a16="http://schemas.microsoft.com/office/drawing/2014/main" id="{900AA75F-CB8E-BEAC-08FD-048C48073E6D}"/>
              </a:ext>
            </a:extLst>
          </p:cNvPr>
          <p:cNvSpPr txBox="1"/>
          <p:nvPr/>
        </p:nvSpPr>
        <p:spPr>
          <a:xfrm>
            <a:off x="3875887" y="3308425"/>
            <a:ext cx="6717350" cy="369332"/>
          </a:xfrm>
          <a:prstGeom prst="rect">
            <a:avLst/>
          </a:prstGeom>
          <a:solidFill>
            <a:schemeClr val="bg1"/>
          </a:solidFill>
          <a:ln>
            <a:solidFill>
              <a:schemeClr val="accent4">
                <a:lumMod val="75000"/>
              </a:schemeClr>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Fair Value in transactions (Equitable Value)</a:t>
            </a:r>
          </a:p>
        </p:txBody>
      </p:sp>
      <p:sp>
        <p:nvSpPr>
          <p:cNvPr id="14" name="TextBox 13">
            <a:extLst>
              <a:ext uri="{FF2B5EF4-FFF2-40B4-BE49-F238E27FC236}">
                <a16:creationId xmlns:a16="http://schemas.microsoft.com/office/drawing/2014/main" id="{5D190FED-B5AE-FA49-2416-96CA193B94AC}"/>
              </a:ext>
            </a:extLst>
          </p:cNvPr>
          <p:cNvSpPr txBox="1"/>
          <p:nvPr/>
        </p:nvSpPr>
        <p:spPr>
          <a:xfrm>
            <a:off x="3875887" y="3967005"/>
            <a:ext cx="6717350" cy="369332"/>
          </a:xfrm>
          <a:prstGeom prst="rect">
            <a:avLst/>
          </a:prstGeom>
          <a:solidFill>
            <a:schemeClr val="bg1"/>
          </a:solidFill>
          <a:ln>
            <a:solidFill>
              <a:schemeClr val="accent4">
                <a:lumMod val="75000"/>
              </a:schemeClr>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Fair Value for financial reporting purposes under IFRS 13</a:t>
            </a:r>
          </a:p>
        </p:txBody>
      </p:sp>
      <p:sp>
        <p:nvSpPr>
          <p:cNvPr id="15" name="TextBox 14">
            <a:extLst>
              <a:ext uri="{FF2B5EF4-FFF2-40B4-BE49-F238E27FC236}">
                <a16:creationId xmlns:a16="http://schemas.microsoft.com/office/drawing/2014/main" id="{BE5D13E5-3C02-EB77-BB31-A5B0F614B9CA}"/>
              </a:ext>
            </a:extLst>
          </p:cNvPr>
          <p:cNvSpPr txBox="1"/>
          <p:nvPr/>
        </p:nvSpPr>
        <p:spPr>
          <a:xfrm>
            <a:off x="4689056" y="4678995"/>
            <a:ext cx="6989597" cy="940653"/>
          </a:xfrm>
          <a:prstGeom prst="horizontalScroll">
            <a:avLst/>
          </a:prstGeom>
          <a:solidFill>
            <a:srgbClr val="FFFFCC"/>
          </a:solidFill>
          <a:ln w="12700">
            <a:solidFill>
              <a:srgbClr val="FFFF0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457200" algn="l"/>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Comparative Analysis of Value Bases: </a:t>
            </a:r>
          </a:p>
          <a:p>
            <a:pPr marL="0" marR="0" lvl="0" indent="0" algn="ctr" defTabSz="914400" rtl="0" eaLnBrk="1" fontAlgn="auto" latinLnBrk="0" hangingPunct="1">
              <a:lnSpc>
                <a:spcPct val="100000"/>
              </a:lnSpc>
              <a:spcBef>
                <a:spcPts val="0"/>
              </a:spcBef>
              <a:spcAft>
                <a:spcPts val="0"/>
              </a:spcAft>
              <a:buClrTx/>
              <a:buSzTx/>
              <a:buFontTx/>
              <a:buNone/>
              <a:tabLst>
                <a:tab pos="457200" algn="l"/>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(Market Value, Fair Value, and Equitable Value)</a:t>
            </a:r>
          </a:p>
        </p:txBody>
      </p:sp>
      <p:sp>
        <p:nvSpPr>
          <p:cNvPr id="3" name="TextBox 2">
            <a:extLst>
              <a:ext uri="{FF2B5EF4-FFF2-40B4-BE49-F238E27FC236}">
                <a16:creationId xmlns:a16="http://schemas.microsoft.com/office/drawing/2014/main" id="{B6B83819-62DE-A553-444B-045CCFAAEF36}"/>
              </a:ext>
            </a:extLst>
          </p:cNvPr>
          <p:cNvSpPr txBox="1"/>
          <p:nvPr/>
        </p:nvSpPr>
        <p:spPr>
          <a:xfrm>
            <a:off x="4630698" y="734217"/>
            <a:ext cx="4660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Recap - Lecture 2</a:t>
            </a:r>
          </a:p>
        </p:txBody>
      </p:sp>
    </p:spTree>
    <p:extLst>
      <p:ext uri="{BB962C8B-B14F-4D97-AF65-F5344CB8AC3E}">
        <p14:creationId xmlns:p14="http://schemas.microsoft.com/office/powerpoint/2010/main" val="77565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3" grpId="0" animBg="1"/>
      <p:bldP spid="4"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5" name="TextBox 24">
            <a:extLst>
              <a:ext uri="{FF2B5EF4-FFF2-40B4-BE49-F238E27FC236}">
                <a16:creationId xmlns:a16="http://schemas.microsoft.com/office/drawing/2014/main" id="{37F5BC37-AE8C-DE99-9E55-F78A78C63B18}"/>
              </a:ext>
            </a:extLst>
          </p:cNvPr>
          <p:cNvSpPr txBox="1"/>
          <p:nvPr/>
        </p:nvSpPr>
        <p:spPr>
          <a:xfrm>
            <a:off x="4886444" y="1099072"/>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4597868" y="1786036"/>
            <a:ext cx="8417320" cy="5413149"/>
          </a:xfrm>
          <a:prstGeom prst="rect">
            <a:avLst/>
          </a:prstGeom>
          <a:noFill/>
        </p:spPr>
        <p:txBody>
          <a:bodyPr wrap="square" rtlCol="0">
            <a:spAutoFit/>
          </a:bodyPr>
          <a:lstStyle/>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Special Value</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Synergistic / Marriage Value</a:t>
            </a:r>
            <a:endParaRPr lang="ar-SY" sz="2000" b="1"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 Investment Value / Worth</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endParaRPr lang="en-US" sz="2000" b="1"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B228-35FB-E291-9354-24823D6BE94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E20DBF6-DF7A-D38D-E474-618A16CED17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08B4985-35D6-9868-44BE-8B3F711513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F2B138C6-0999-97D6-D931-3E1398C27075}"/>
              </a:ext>
            </a:extLst>
          </p:cNvPr>
          <p:cNvSpPr txBox="1"/>
          <p:nvPr/>
        </p:nvSpPr>
        <p:spPr>
          <a:xfrm>
            <a:off x="756050" y="1342198"/>
            <a:ext cx="6098458"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Types of</a:t>
            </a:r>
            <a:r>
              <a:rPr kumimoji="0" lang="ar-SY" sz="2200" b="1" i="0" u="none" strike="noStrike" kern="1200" cap="none" spc="0" normalizeH="0" baseline="0" noProof="0" dirty="0">
                <a:ln>
                  <a:noFill/>
                </a:ln>
                <a:solidFill>
                  <a:srgbClr val="4472C4"/>
                </a:solidFill>
                <a:effectLst/>
                <a:uLnTx/>
                <a:uFillTx/>
                <a:latin typeface="Alexandria"/>
                <a:ea typeface="+mn-ea"/>
                <a:cs typeface="Arial" panose="020B0604020202020204" pitchFamily="34" charset="0"/>
              </a:rPr>
              <a:t> </a:t>
            </a:r>
            <a:r>
              <a:rPr kumimoji="0" lang="en-US" sz="2200" b="1" i="0" u="none" strike="noStrike" kern="1200" cap="none" spc="0" normalizeH="0" baseline="0" noProof="0" dirty="0">
                <a:ln>
                  <a:noFill/>
                </a:ln>
                <a:solidFill>
                  <a:srgbClr val="4472C4"/>
                </a:solidFill>
                <a:effectLst/>
                <a:uLnTx/>
                <a:uFillTx/>
                <a:latin typeface="Alexandria"/>
                <a:ea typeface="+mn-ea"/>
                <a:cs typeface="+mn-cs"/>
              </a:rPr>
              <a:t>Valuation Bases :</a:t>
            </a:r>
          </a:p>
        </p:txBody>
      </p:sp>
      <p:sp>
        <p:nvSpPr>
          <p:cNvPr id="10" name="TextBox 9">
            <a:extLst>
              <a:ext uri="{FF2B5EF4-FFF2-40B4-BE49-F238E27FC236}">
                <a16:creationId xmlns:a16="http://schemas.microsoft.com/office/drawing/2014/main" id="{52D81DB7-4211-E295-873A-28504A87D954}"/>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graphicFrame>
        <p:nvGraphicFramePr>
          <p:cNvPr id="12" name="Diagram 11">
            <a:extLst>
              <a:ext uri="{FF2B5EF4-FFF2-40B4-BE49-F238E27FC236}">
                <a16:creationId xmlns:a16="http://schemas.microsoft.com/office/drawing/2014/main" id="{38FBAA7B-D51E-CAD8-548B-187777105306}"/>
              </a:ext>
            </a:extLst>
          </p:cNvPr>
          <p:cNvGraphicFramePr/>
          <p:nvPr/>
        </p:nvGraphicFramePr>
        <p:xfrm>
          <a:off x="-1" y="-145639"/>
          <a:ext cx="12011570" cy="717795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97260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BC4F2-49C9-4846-677D-3695CEB95B6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F7DE2FC-627C-AAE5-565D-BDB2ED66180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0B527DA-00D5-6051-15A8-0839227F0A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86F5D56-DD45-8928-E6A2-73E8B4F7F26C}"/>
              </a:ext>
            </a:extLst>
          </p:cNvPr>
          <p:cNvSpPr txBox="1"/>
          <p:nvPr/>
        </p:nvSpPr>
        <p:spPr>
          <a:xfrm>
            <a:off x="5671428" y="524820"/>
            <a:ext cx="2146165"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Special Value</a:t>
            </a:r>
          </a:p>
        </p:txBody>
      </p:sp>
      <p:sp>
        <p:nvSpPr>
          <p:cNvPr id="3" name="Rectangle: Top Corners Rounded 2">
            <a:extLst>
              <a:ext uri="{FF2B5EF4-FFF2-40B4-BE49-F238E27FC236}">
                <a16:creationId xmlns:a16="http://schemas.microsoft.com/office/drawing/2014/main" id="{F277CD77-B4A7-4CA0-CB88-2E21D6863680}"/>
              </a:ext>
            </a:extLst>
          </p:cNvPr>
          <p:cNvSpPr/>
          <p:nvPr/>
        </p:nvSpPr>
        <p:spPr>
          <a:xfrm>
            <a:off x="1106353" y="1664605"/>
            <a:ext cx="10459876" cy="851294"/>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endParaRPr lang="ar-SY" sz="2000" b="1" dirty="0">
              <a:solidFill>
                <a:schemeClr val="tx1"/>
              </a:solidFill>
              <a:latin typeface="Alexandria"/>
            </a:endParaRPr>
          </a:p>
          <a:p>
            <a:pPr lvl="0" algn="justLow">
              <a:lnSpc>
                <a:spcPct val="120000"/>
              </a:lnSpc>
              <a:spcBef>
                <a:spcPts val="600"/>
              </a:spcBef>
              <a:spcAft>
                <a:spcPts val="600"/>
              </a:spcAft>
              <a:defRPr/>
            </a:pPr>
            <a:r>
              <a:rPr lang="en-US" sz="2000" b="1" dirty="0">
                <a:solidFill>
                  <a:schemeClr val="tx1"/>
                </a:solidFill>
                <a:latin typeface="Alexandria"/>
              </a:rPr>
              <a:t>A </a:t>
            </a:r>
            <a:r>
              <a:rPr lang="en-US" sz="2000" b="1" dirty="0">
                <a:solidFill>
                  <a:srgbClr val="0070C0"/>
                </a:solidFill>
                <a:latin typeface="Alexandria"/>
              </a:rPr>
              <a:t>value</a:t>
            </a:r>
            <a:r>
              <a:rPr lang="en-US" sz="2000" b="1" dirty="0">
                <a:solidFill>
                  <a:schemeClr val="tx1"/>
                </a:solidFill>
                <a:latin typeface="Alexandria"/>
              </a:rPr>
              <a:t> </a:t>
            </a:r>
            <a:r>
              <a:rPr lang="en-US" sz="2000" dirty="0">
                <a:solidFill>
                  <a:schemeClr val="tx1"/>
                </a:solidFill>
                <a:latin typeface="Alexandria"/>
              </a:rPr>
              <a:t>that exceeds </a:t>
            </a:r>
            <a:r>
              <a:rPr lang="en-US" sz="2000" b="1" dirty="0">
                <a:solidFill>
                  <a:schemeClr val="tx1"/>
                </a:solidFill>
                <a:latin typeface="Alexandria"/>
              </a:rPr>
              <a:t>Market Value </a:t>
            </a:r>
            <a:r>
              <a:rPr lang="en-US" sz="2000" dirty="0">
                <a:solidFill>
                  <a:schemeClr val="tx1"/>
                </a:solidFill>
                <a:latin typeface="Alexandria"/>
              </a:rPr>
              <a:t>and arises from </a:t>
            </a:r>
            <a:r>
              <a:rPr lang="en-US" sz="2000" b="1" dirty="0">
                <a:solidFill>
                  <a:srgbClr val="0070C0"/>
                </a:solidFill>
                <a:latin typeface="Alexandria"/>
              </a:rPr>
              <a:t>specific characteristics or benefits </a:t>
            </a:r>
            <a:r>
              <a:rPr lang="en-US" sz="2000" dirty="0">
                <a:solidFill>
                  <a:schemeClr val="tx1"/>
                </a:solidFill>
                <a:latin typeface="Alexandria"/>
              </a:rPr>
              <a:t>inherent in the asset that are of interest or importance only to a </a:t>
            </a:r>
            <a:r>
              <a:rPr lang="en-US" sz="2000" b="1" dirty="0">
                <a:solidFill>
                  <a:srgbClr val="FF3399"/>
                </a:solidFill>
                <a:latin typeface="Alexandria"/>
              </a:rPr>
              <a:t>particular purchaser (Special Purchaser).</a:t>
            </a:r>
            <a:endParaRPr lang="ar-SY" sz="2000" b="1" dirty="0">
              <a:solidFill>
                <a:srgbClr val="FF3399"/>
              </a:solidFill>
              <a:latin typeface="Alexandria"/>
            </a:endParaRPr>
          </a:p>
          <a:p>
            <a:pPr lvl="0" algn="justLow">
              <a:lnSpc>
                <a:spcPct val="120000"/>
              </a:lnSpc>
              <a:spcBef>
                <a:spcPts val="600"/>
              </a:spcBef>
              <a:spcAft>
                <a:spcPts val="600"/>
              </a:spcAft>
              <a:defRPr/>
            </a:pPr>
            <a:r>
              <a:rPr lang="en-US" sz="2000" b="1" dirty="0">
                <a:solidFill>
                  <a:srgbClr val="FF3399"/>
                </a:solidFill>
                <a:latin typeface="Alexandria"/>
              </a:rPr>
              <a:t> </a:t>
            </a:r>
            <a:endParaRPr kumimoji="0" lang="en-US" sz="2000" i="0" strike="noStrike" kern="1200" cap="none" spc="0" normalizeH="0" baseline="0" noProof="0" dirty="0">
              <a:ln>
                <a:noFill/>
              </a:ln>
              <a:solidFill>
                <a:schemeClr val="tx1"/>
              </a:solidFill>
              <a:effectLst/>
              <a:uLnTx/>
              <a:uFillTx/>
              <a:latin typeface="Alexandria"/>
            </a:endParaRPr>
          </a:p>
        </p:txBody>
      </p:sp>
      <p:sp>
        <p:nvSpPr>
          <p:cNvPr id="13" name="Rectangle: Beveled 12">
            <a:extLst>
              <a:ext uri="{FF2B5EF4-FFF2-40B4-BE49-F238E27FC236}">
                <a16:creationId xmlns:a16="http://schemas.microsoft.com/office/drawing/2014/main" id="{83340418-CCA6-1768-5902-F241ABEFFDDF}"/>
              </a:ext>
            </a:extLst>
          </p:cNvPr>
          <p:cNvSpPr/>
          <p:nvPr/>
        </p:nvSpPr>
        <p:spPr>
          <a:xfrm>
            <a:off x="1888761" y="4032094"/>
            <a:ext cx="9165850" cy="625777"/>
          </a:xfrm>
          <a:prstGeom prst="bevel">
            <a:avLst/>
          </a:prstGeom>
          <a:solidFill>
            <a:srgbClr val="FFFFEB"/>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2000" b="1" dirty="0">
                <a:solidFill>
                  <a:srgbClr val="0070C0"/>
                </a:solidFill>
                <a:latin typeface="Alexandria"/>
              </a:rPr>
              <a:t>Special Value =</a:t>
            </a:r>
            <a:r>
              <a:rPr lang="en-US" sz="2000" dirty="0">
                <a:solidFill>
                  <a:prstClr val="black"/>
                </a:solidFill>
                <a:latin typeface="Alexandria"/>
              </a:rPr>
              <a:t> </a:t>
            </a:r>
            <a:r>
              <a:rPr lang="en-US" sz="2000" b="1" dirty="0">
                <a:solidFill>
                  <a:prstClr val="black"/>
                </a:solidFill>
                <a:latin typeface="Alexandria"/>
              </a:rPr>
              <a:t>Market Value </a:t>
            </a:r>
            <a:r>
              <a:rPr lang="en-US" sz="2000" b="1" dirty="0">
                <a:solidFill>
                  <a:schemeClr val="tx1"/>
                </a:solidFill>
                <a:latin typeface="Alexandria"/>
              </a:rPr>
              <a:t>+</a:t>
            </a:r>
            <a:r>
              <a:rPr lang="en-US" sz="2000" b="1" dirty="0">
                <a:solidFill>
                  <a:srgbClr val="FF3399"/>
                </a:solidFill>
                <a:latin typeface="Alexandria"/>
              </a:rPr>
              <a:t> Additional Value to the Special Purchaser</a:t>
            </a:r>
            <a:endParaRPr kumimoji="0" lang="en-US" sz="2000" b="1" i="0" u="none" strike="noStrike" kern="1200" cap="none" spc="0" normalizeH="0" baseline="0" noProof="0" dirty="0">
              <a:ln>
                <a:noFill/>
              </a:ln>
              <a:solidFill>
                <a:srgbClr val="FF3399"/>
              </a:solidFill>
              <a:effectLst/>
              <a:uLnTx/>
              <a:uFillTx/>
              <a:latin typeface="Calibri"/>
            </a:endParaRPr>
          </a:p>
        </p:txBody>
      </p:sp>
      <p:sp>
        <p:nvSpPr>
          <p:cNvPr id="17" name="TextBox 16">
            <a:extLst>
              <a:ext uri="{FF2B5EF4-FFF2-40B4-BE49-F238E27FC236}">
                <a16:creationId xmlns:a16="http://schemas.microsoft.com/office/drawing/2014/main" id="{6965C457-2D42-95B8-1031-95DC9FA47D70}"/>
              </a:ext>
            </a:extLst>
          </p:cNvPr>
          <p:cNvSpPr txBox="1"/>
          <p:nvPr/>
        </p:nvSpPr>
        <p:spPr>
          <a:xfrm>
            <a:off x="756050" y="1155869"/>
            <a:ext cx="6098458"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Definition of the Special Value:</a:t>
            </a:r>
          </a:p>
        </p:txBody>
      </p:sp>
      <p:sp>
        <p:nvSpPr>
          <p:cNvPr id="4" name="Rectangle: Diagonal Corners Rounded 3">
            <a:extLst>
              <a:ext uri="{FF2B5EF4-FFF2-40B4-BE49-F238E27FC236}">
                <a16:creationId xmlns:a16="http://schemas.microsoft.com/office/drawing/2014/main" id="{A47A3596-1AA0-49EE-E8B8-328329AE39A5}"/>
              </a:ext>
            </a:extLst>
          </p:cNvPr>
          <p:cNvSpPr/>
          <p:nvPr/>
        </p:nvSpPr>
        <p:spPr>
          <a:xfrm>
            <a:off x="5596478" y="4747811"/>
            <a:ext cx="5069305" cy="2076873"/>
          </a:xfrm>
          <a:prstGeom prst="round2DiagRect">
            <a:avLst/>
          </a:prstGeom>
          <a:solidFill>
            <a:schemeClr val="bg1"/>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14000"/>
              </a:lnSpc>
            </a:pPr>
            <a:r>
              <a:rPr lang="en-US" sz="2000" dirty="0">
                <a:solidFill>
                  <a:schemeClr val="tx1"/>
                </a:solidFill>
                <a:latin typeface="Alexandria"/>
              </a:rPr>
              <a:t>A party that has:</a:t>
            </a:r>
          </a:p>
          <a:p>
            <a:pPr marL="342900" lvl="0" indent="-342900">
              <a:lnSpc>
                <a:spcPct val="114000"/>
              </a:lnSpc>
              <a:buFont typeface="Wingdings" panose="05000000000000000000" pitchFamily="2" charset="2"/>
              <a:buChar char="§"/>
            </a:pPr>
            <a:r>
              <a:rPr lang="en-US" sz="2000" dirty="0">
                <a:solidFill>
                  <a:schemeClr val="tx1"/>
                </a:solidFill>
                <a:latin typeface="Alexandria"/>
              </a:rPr>
              <a:t>A strategic interest,</a:t>
            </a:r>
          </a:p>
          <a:p>
            <a:pPr marL="342900" lvl="0" indent="-342900">
              <a:lnSpc>
                <a:spcPct val="114000"/>
              </a:lnSpc>
              <a:buFont typeface="Wingdings" panose="05000000000000000000" pitchFamily="2" charset="2"/>
              <a:buChar char="§"/>
            </a:pPr>
            <a:r>
              <a:rPr lang="en-US" sz="2000" dirty="0">
                <a:solidFill>
                  <a:schemeClr val="tx1"/>
                </a:solidFill>
                <a:latin typeface="Alexandria"/>
              </a:rPr>
              <a:t>An operational advantage or benefit,</a:t>
            </a:r>
          </a:p>
          <a:p>
            <a:pPr marL="342900" lvl="0" indent="-342900">
              <a:lnSpc>
                <a:spcPct val="114000"/>
              </a:lnSpc>
              <a:buFont typeface="Wingdings" panose="05000000000000000000" pitchFamily="2" charset="2"/>
              <a:buChar char="§"/>
            </a:pPr>
            <a:r>
              <a:rPr lang="en-US" sz="2000" dirty="0">
                <a:solidFill>
                  <a:schemeClr val="tx1"/>
                </a:solidFill>
                <a:latin typeface="Alexandria"/>
              </a:rPr>
              <a:t>A historical value</a:t>
            </a:r>
          </a:p>
          <a:p>
            <a:pPr marL="342900" lvl="0" indent="-342900">
              <a:lnSpc>
                <a:spcPct val="114000"/>
              </a:lnSpc>
              <a:buFont typeface="Wingdings" panose="05000000000000000000" pitchFamily="2" charset="2"/>
              <a:buChar char="§"/>
            </a:pPr>
            <a:r>
              <a:rPr lang="en-US" sz="2000" dirty="0">
                <a:solidFill>
                  <a:schemeClr val="tx1"/>
                </a:solidFill>
                <a:latin typeface="Alexandria"/>
              </a:rPr>
              <a:t>An emotional value </a:t>
            </a:r>
          </a:p>
          <a:p>
            <a:pPr marL="342900" lvl="0" indent="-342900">
              <a:lnSpc>
                <a:spcPct val="114000"/>
              </a:lnSpc>
              <a:buFont typeface="Wingdings" panose="05000000000000000000" pitchFamily="2" charset="2"/>
              <a:buChar char="§"/>
            </a:pPr>
            <a:r>
              <a:rPr lang="en-US" sz="2000" dirty="0">
                <a:solidFill>
                  <a:schemeClr val="tx1"/>
                </a:solidFill>
                <a:latin typeface="Alexandria"/>
              </a:rPr>
              <a:t>A geographic or legal necessity.</a:t>
            </a:r>
          </a:p>
        </p:txBody>
      </p:sp>
      <p:sp>
        <p:nvSpPr>
          <p:cNvPr id="7" name="Star: 10 Points 6">
            <a:extLst>
              <a:ext uri="{FF2B5EF4-FFF2-40B4-BE49-F238E27FC236}">
                <a16:creationId xmlns:a16="http://schemas.microsoft.com/office/drawing/2014/main" id="{D0B6B9EF-86BD-6892-03CA-345DC59F7384}"/>
              </a:ext>
            </a:extLst>
          </p:cNvPr>
          <p:cNvSpPr/>
          <p:nvPr/>
        </p:nvSpPr>
        <p:spPr>
          <a:xfrm>
            <a:off x="2353456" y="5455899"/>
            <a:ext cx="3130175" cy="794802"/>
          </a:xfrm>
          <a:prstGeom prst="star10">
            <a:avLst/>
          </a:prstGeom>
          <a:solidFill>
            <a:srgbClr val="FFE2C5"/>
          </a:solidFill>
          <a:ln>
            <a:solidFill>
              <a:schemeClr val="accent2">
                <a:lumMod val="75000"/>
              </a:schemeClr>
            </a:solidFill>
          </a:ln>
        </p:spPr>
        <p:txBody>
          <a:bodyPr wrap="square">
            <a:spAutoFit/>
          </a:bodyPr>
          <a:lstStyle/>
          <a:p>
            <a:pPr lvl="0" algn="ctr">
              <a:defRPr/>
            </a:pPr>
            <a:r>
              <a:rPr lang="en-US" sz="2000" b="1" dirty="0">
                <a:solidFill>
                  <a:srgbClr val="C00000"/>
                </a:solidFill>
                <a:latin typeface="Alexandria"/>
              </a:rPr>
              <a:t>Special Purchaser:</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8" name="Rectangle: Top Corners Rounded 7">
            <a:extLst>
              <a:ext uri="{FF2B5EF4-FFF2-40B4-BE49-F238E27FC236}">
                <a16:creationId xmlns:a16="http://schemas.microsoft.com/office/drawing/2014/main" id="{E037BADA-D37D-A2FF-AC55-3614BCBF2FAD}"/>
              </a:ext>
            </a:extLst>
          </p:cNvPr>
          <p:cNvSpPr/>
          <p:nvPr/>
        </p:nvSpPr>
        <p:spPr>
          <a:xfrm>
            <a:off x="1106353" y="2704694"/>
            <a:ext cx="10459876" cy="1207480"/>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dirty="0">
                <a:solidFill>
                  <a:schemeClr val="tx1"/>
                </a:solidFill>
                <a:latin typeface="Alexandria"/>
              </a:rPr>
              <a:t>These</a:t>
            </a:r>
            <a:r>
              <a:rPr lang="en-US" sz="2000" b="1" dirty="0">
                <a:solidFill>
                  <a:schemeClr val="tx1"/>
                </a:solidFill>
                <a:latin typeface="Alexandria"/>
              </a:rPr>
              <a:t> characteristics </a:t>
            </a:r>
            <a:r>
              <a:rPr lang="en-US" sz="2000" dirty="0">
                <a:solidFill>
                  <a:schemeClr val="tx1"/>
                </a:solidFill>
                <a:latin typeface="Alexandria"/>
              </a:rPr>
              <a:t>provide </a:t>
            </a:r>
            <a:r>
              <a:rPr lang="en-US" sz="2000" b="1" dirty="0">
                <a:solidFill>
                  <a:srgbClr val="7030A0"/>
                </a:solidFill>
                <a:latin typeface="Alexandria"/>
              </a:rPr>
              <a:t>additional utility or significance </a:t>
            </a:r>
            <a:r>
              <a:rPr lang="en-US" sz="2000" dirty="0">
                <a:solidFill>
                  <a:schemeClr val="tx1"/>
                </a:solidFill>
                <a:latin typeface="Alexandria"/>
              </a:rPr>
              <a:t>to that </a:t>
            </a:r>
            <a:r>
              <a:rPr lang="en-US" sz="2000" b="1" dirty="0">
                <a:solidFill>
                  <a:schemeClr val="tx1"/>
                </a:solidFill>
                <a:latin typeface="Alexandria"/>
              </a:rPr>
              <a:t>purchaser,</a:t>
            </a:r>
            <a:r>
              <a:rPr lang="en-US" sz="2000" dirty="0">
                <a:solidFill>
                  <a:schemeClr val="tx1"/>
                </a:solidFill>
                <a:latin typeface="Alexandria"/>
              </a:rPr>
              <a:t> which is </a:t>
            </a:r>
            <a:r>
              <a:rPr lang="en-US" sz="2000" b="1" dirty="0">
                <a:solidFill>
                  <a:schemeClr val="accent2">
                    <a:lumMod val="50000"/>
                  </a:schemeClr>
                </a:solidFill>
                <a:latin typeface="Alexandria"/>
              </a:rPr>
              <a:t>not</a:t>
            </a:r>
            <a:r>
              <a:rPr lang="en-US" sz="2000" dirty="0">
                <a:solidFill>
                  <a:schemeClr val="tx1"/>
                </a:solidFill>
                <a:latin typeface="Alexandria"/>
              </a:rPr>
              <a:t> recognized or reflected by other </a:t>
            </a:r>
            <a:r>
              <a:rPr lang="en-US" sz="2000" b="1" dirty="0">
                <a:solidFill>
                  <a:schemeClr val="accent2">
                    <a:lumMod val="50000"/>
                  </a:schemeClr>
                </a:solidFill>
                <a:latin typeface="Alexandria"/>
              </a:rPr>
              <a:t>participants in the market</a:t>
            </a:r>
            <a:r>
              <a:rPr lang="en-US" sz="2000" dirty="0">
                <a:solidFill>
                  <a:schemeClr val="tx1"/>
                </a:solidFill>
                <a:latin typeface="Alexandria"/>
              </a:rPr>
              <a:t>, such as a property holding unique historical, emotional, or strategic importance to a specific party.</a:t>
            </a:r>
            <a:endParaRPr kumimoji="0" lang="en-US" sz="2000" i="0" strike="noStrike" kern="1200" cap="none" spc="0" normalizeH="0" baseline="0" noProof="0" dirty="0">
              <a:ln>
                <a:noFill/>
              </a:ln>
              <a:solidFill>
                <a:schemeClr val="tx1"/>
              </a:solidFill>
              <a:effectLst/>
              <a:uLnTx/>
              <a:uFillTx/>
              <a:latin typeface="Alexandria"/>
            </a:endParaRPr>
          </a:p>
        </p:txBody>
      </p:sp>
    </p:spTree>
    <p:extLst>
      <p:ext uri="{BB962C8B-B14F-4D97-AF65-F5344CB8AC3E}">
        <p14:creationId xmlns:p14="http://schemas.microsoft.com/office/powerpoint/2010/main" val="292328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1+#ppt_w/2"/>
                                          </p:val>
                                        </p:tav>
                                        <p:tav tm="100000">
                                          <p:val>
                                            <p:strVal val="#ppt_x"/>
                                          </p:val>
                                        </p:tav>
                                      </p:tavLst>
                                    </p:anim>
                                    <p:anim calcmode="lin" valueType="num">
                                      <p:cBhvr additive="base">
                                        <p:cTn id="30"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4"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235FB-B6E2-3C9B-2415-6EF1459C599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49C7428-B500-19AD-C3D1-123BA768841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EAD6183-7EE5-419E-0A9C-3BEF9A2FA7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C6C0711-0187-E44E-9B15-1EA100B52EAE}"/>
              </a:ext>
            </a:extLst>
          </p:cNvPr>
          <p:cNvSpPr txBox="1"/>
          <p:nvPr/>
        </p:nvSpPr>
        <p:spPr>
          <a:xfrm>
            <a:off x="5651902" y="524820"/>
            <a:ext cx="21852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Special Value</a:t>
            </a:r>
          </a:p>
        </p:txBody>
      </p:sp>
      <p:sp>
        <p:nvSpPr>
          <p:cNvPr id="4" name="TextBox 3">
            <a:extLst>
              <a:ext uri="{FF2B5EF4-FFF2-40B4-BE49-F238E27FC236}">
                <a16:creationId xmlns:a16="http://schemas.microsoft.com/office/drawing/2014/main" id="{C0C79F83-9248-079A-0365-DD87857B6732}"/>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Detailed Practical Examples:</a:t>
            </a:r>
          </a:p>
        </p:txBody>
      </p:sp>
      <p:graphicFrame>
        <p:nvGraphicFramePr>
          <p:cNvPr id="3" name="Table 2">
            <a:extLst>
              <a:ext uri="{FF2B5EF4-FFF2-40B4-BE49-F238E27FC236}">
                <a16:creationId xmlns:a16="http://schemas.microsoft.com/office/drawing/2014/main" id="{300E5B30-CCF0-3FFB-5C3B-C4B82724A9E3}"/>
              </a:ext>
            </a:extLst>
          </p:cNvPr>
          <p:cNvGraphicFramePr>
            <a:graphicFrameLocks noGrp="1"/>
          </p:cNvGraphicFramePr>
          <p:nvPr>
            <p:extLst>
              <p:ext uri="{D42A27DB-BD31-4B8C-83A1-F6EECF244321}">
                <p14:modId xmlns:p14="http://schemas.microsoft.com/office/powerpoint/2010/main" val="695571251"/>
              </p:ext>
            </p:extLst>
          </p:nvPr>
        </p:nvGraphicFramePr>
        <p:xfrm>
          <a:off x="509131" y="1709327"/>
          <a:ext cx="10859658" cy="3599852"/>
        </p:xfrm>
        <a:graphic>
          <a:graphicData uri="http://schemas.openxmlformats.org/drawingml/2006/table">
            <a:tbl>
              <a:tblPr>
                <a:tableStyleId>{22838BEF-8BB2-4498-84A7-C5851F593DF1}</a:tableStyleId>
              </a:tblPr>
              <a:tblGrid>
                <a:gridCol w="4677465">
                  <a:extLst>
                    <a:ext uri="{9D8B030D-6E8A-4147-A177-3AD203B41FA5}">
                      <a16:colId xmlns:a16="http://schemas.microsoft.com/office/drawing/2014/main" val="2345330222"/>
                    </a:ext>
                  </a:extLst>
                </a:gridCol>
                <a:gridCol w="4077325">
                  <a:extLst>
                    <a:ext uri="{9D8B030D-6E8A-4147-A177-3AD203B41FA5}">
                      <a16:colId xmlns:a16="http://schemas.microsoft.com/office/drawing/2014/main" val="425550723"/>
                    </a:ext>
                  </a:extLst>
                </a:gridCol>
                <a:gridCol w="2104868">
                  <a:extLst>
                    <a:ext uri="{9D8B030D-6E8A-4147-A177-3AD203B41FA5}">
                      <a16:colId xmlns:a16="http://schemas.microsoft.com/office/drawing/2014/main" val="3564998637"/>
                    </a:ext>
                  </a:extLst>
                </a:gridCol>
              </a:tblGrid>
              <a:tr h="651483">
                <a:tc>
                  <a:txBody>
                    <a:bodyPr/>
                    <a:lstStyle/>
                    <a:p>
                      <a:pPr algn="ctr">
                        <a:buNone/>
                      </a:pPr>
                      <a:r>
                        <a:rPr lang="en-US" sz="2000" b="1" dirty="0">
                          <a:latin typeface="Alexandria"/>
                        </a:rPr>
                        <a:t>Example</a:t>
                      </a:r>
                    </a:p>
                  </a:txBody>
                  <a:tcPr anchor="ctr"/>
                </a:tc>
                <a:tc>
                  <a:txBody>
                    <a:bodyPr/>
                    <a:lstStyle/>
                    <a:p>
                      <a:pPr algn="ctr">
                        <a:buNone/>
                      </a:pPr>
                      <a:r>
                        <a:rPr lang="en-US" sz="2000" b="1" dirty="0">
                          <a:latin typeface="Alexandria"/>
                        </a:rPr>
                        <a:t>Reason for Special Value</a:t>
                      </a:r>
                    </a:p>
                  </a:txBody>
                  <a:tcPr anchor="ctr"/>
                </a:tc>
                <a:tc>
                  <a:txBody>
                    <a:bodyPr/>
                    <a:lstStyle/>
                    <a:p>
                      <a:pPr algn="ctr">
                        <a:buNone/>
                      </a:pPr>
                      <a:r>
                        <a:rPr lang="en-US" sz="2000" b="1" dirty="0">
                          <a:latin typeface="Alexandria"/>
                        </a:rPr>
                        <a:t>Difference from Market Value</a:t>
                      </a:r>
                    </a:p>
                  </a:txBody>
                  <a:tcPr anchor="ctr"/>
                </a:tc>
                <a:extLst>
                  <a:ext uri="{0D108BD9-81ED-4DB2-BD59-A6C34878D82A}">
                    <a16:rowId xmlns:a16="http://schemas.microsoft.com/office/drawing/2014/main" val="1778045379"/>
                  </a:ext>
                </a:extLst>
              </a:tr>
              <a:tr h="651483">
                <a:tc>
                  <a:txBody>
                    <a:bodyPr/>
                    <a:lstStyle/>
                    <a:p>
                      <a:pPr algn="ctr">
                        <a:buNone/>
                      </a:pPr>
                      <a:r>
                        <a:rPr lang="en-US" sz="2000" b="1" dirty="0">
                          <a:latin typeface="Alexandria"/>
                        </a:rPr>
                        <a:t>Telecommunications tower site</a:t>
                      </a:r>
                    </a:p>
                  </a:txBody>
                  <a:tcPr anchor="ctr">
                    <a:solidFill>
                      <a:schemeClr val="bg1"/>
                    </a:solidFill>
                  </a:tcPr>
                </a:tc>
                <a:tc>
                  <a:txBody>
                    <a:bodyPr/>
                    <a:lstStyle/>
                    <a:p>
                      <a:pPr algn="ctr">
                        <a:buNone/>
                      </a:pPr>
                      <a:r>
                        <a:rPr lang="en-US" sz="2000" dirty="0">
                          <a:latin typeface="Alexandria"/>
                        </a:rPr>
                        <a:t>Final site required to complete the network</a:t>
                      </a:r>
                    </a:p>
                  </a:txBody>
                  <a:tcPr anchor="ctr">
                    <a:solidFill>
                      <a:schemeClr val="bg1"/>
                    </a:solidFill>
                  </a:tcPr>
                </a:tc>
                <a:tc>
                  <a:txBody>
                    <a:bodyPr/>
                    <a:lstStyle/>
                    <a:p>
                      <a:pPr algn="ctr">
                        <a:buNone/>
                      </a:pPr>
                      <a:r>
                        <a:rPr lang="en-US" sz="2000">
                          <a:latin typeface="Alexandria"/>
                        </a:rPr>
                        <a:t>30–50% higher</a:t>
                      </a:r>
                    </a:p>
                  </a:txBody>
                  <a:tcPr anchor="ctr">
                    <a:solidFill>
                      <a:schemeClr val="bg1"/>
                    </a:solidFill>
                  </a:tcPr>
                </a:tc>
                <a:extLst>
                  <a:ext uri="{0D108BD9-81ED-4DB2-BD59-A6C34878D82A}">
                    <a16:rowId xmlns:a16="http://schemas.microsoft.com/office/drawing/2014/main" val="412485174"/>
                  </a:ext>
                </a:extLst>
              </a:tr>
              <a:tr h="720205">
                <a:tc>
                  <a:txBody>
                    <a:bodyPr/>
                    <a:lstStyle/>
                    <a:p>
                      <a:pPr algn="ctr">
                        <a:buNone/>
                      </a:pPr>
                      <a:r>
                        <a:rPr lang="en-US" sz="2000" b="1" dirty="0">
                          <a:latin typeface="Alexandria"/>
                        </a:rPr>
                        <a:t>Land adjacent to an existing development</a:t>
                      </a:r>
                    </a:p>
                  </a:txBody>
                  <a:tcPr anchor="ctr">
                    <a:solidFill>
                      <a:schemeClr val="bg1"/>
                    </a:solidFill>
                  </a:tcPr>
                </a:tc>
                <a:tc>
                  <a:txBody>
                    <a:bodyPr/>
                    <a:lstStyle/>
                    <a:p>
                      <a:pPr algn="ctr">
                        <a:buNone/>
                      </a:pPr>
                      <a:r>
                        <a:rPr lang="en-US" sz="2000" dirty="0">
                          <a:latin typeface="Alexandria"/>
                        </a:rPr>
                        <a:t>Exclusive expansion potential</a:t>
                      </a:r>
                    </a:p>
                  </a:txBody>
                  <a:tcPr anchor="ctr">
                    <a:solidFill>
                      <a:schemeClr val="bg1"/>
                    </a:solidFill>
                  </a:tcPr>
                </a:tc>
                <a:tc>
                  <a:txBody>
                    <a:bodyPr/>
                    <a:lstStyle/>
                    <a:p>
                      <a:pPr algn="ctr">
                        <a:buNone/>
                      </a:pPr>
                      <a:r>
                        <a:rPr lang="en-US" sz="2000" dirty="0">
                          <a:latin typeface="Alexandria"/>
                        </a:rPr>
                        <a:t>20–40% higher</a:t>
                      </a:r>
                    </a:p>
                  </a:txBody>
                  <a:tcPr anchor="ctr">
                    <a:solidFill>
                      <a:schemeClr val="bg1"/>
                    </a:solidFill>
                  </a:tcPr>
                </a:tc>
                <a:extLst>
                  <a:ext uri="{0D108BD9-81ED-4DB2-BD59-A6C34878D82A}">
                    <a16:rowId xmlns:a16="http://schemas.microsoft.com/office/drawing/2014/main" val="2050502710"/>
                  </a:ext>
                </a:extLst>
              </a:tr>
              <a:tr h="618007">
                <a:tc>
                  <a:txBody>
                    <a:bodyPr/>
                    <a:lstStyle/>
                    <a:p>
                      <a:pPr algn="ctr">
                        <a:buNone/>
                      </a:pPr>
                      <a:r>
                        <a:rPr lang="en-US" sz="2000" b="1" dirty="0">
                          <a:latin typeface="Alexandria"/>
                        </a:rPr>
                        <a:t>Heritage property owned by a family</a:t>
                      </a:r>
                    </a:p>
                  </a:txBody>
                  <a:tcPr anchor="ctr">
                    <a:solidFill>
                      <a:schemeClr val="bg1"/>
                    </a:solidFill>
                  </a:tcPr>
                </a:tc>
                <a:tc>
                  <a:txBody>
                    <a:bodyPr/>
                    <a:lstStyle/>
                    <a:p>
                      <a:pPr algn="ctr">
                        <a:buNone/>
                      </a:pPr>
                      <a:r>
                        <a:rPr lang="en-US" sz="2000" dirty="0">
                          <a:latin typeface="Alexandria"/>
                        </a:rPr>
                        <a:t>Emotional and historical value</a:t>
                      </a:r>
                    </a:p>
                  </a:txBody>
                  <a:tcPr anchor="ctr">
                    <a:solidFill>
                      <a:schemeClr val="bg1"/>
                    </a:solidFill>
                  </a:tcPr>
                </a:tc>
                <a:tc>
                  <a:txBody>
                    <a:bodyPr/>
                    <a:lstStyle/>
                    <a:p>
                      <a:pPr algn="ctr">
                        <a:buNone/>
                      </a:pPr>
                      <a:r>
                        <a:rPr lang="en-US" sz="2000" dirty="0">
                          <a:latin typeface="Alexandria"/>
                        </a:rPr>
                        <a:t>10–25% higher</a:t>
                      </a:r>
                    </a:p>
                  </a:txBody>
                  <a:tcPr anchor="ctr">
                    <a:solidFill>
                      <a:schemeClr val="bg1"/>
                    </a:solidFill>
                  </a:tcPr>
                </a:tc>
                <a:extLst>
                  <a:ext uri="{0D108BD9-81ED-4DB2-BD59-A6C34878D82A}">
                    <a16:rowId xmlns:a16="http://schemas.microsoft.com/office/drawing/2014/main" val="3496696012"/>
                  </a:ext>
                </a:extLst>
              </a:tr>
              <a:tr h="859560">
                <a:tc>
                  <a:txBody>
                    <a:bodyPr/>
                    <a:lstStyle/>
                    <a:p>
                      <a:pPr algn="ctr">
                        <a:buNone/>
                      </a:pPr>
                      <a:r>
                        <a:rPr lang="en-US" sz="2000" b="1" dirty="0">
                          <a:latin typeface="Alexandria"/>
                        </a:rPr>
                        <a:t>Strategic location for a retail chain</a:t>
                      </a:r>
                    </a:p>
                  </a:txBody>
                  <a:tcPr anchor="ctr">
                    <a:solidFill>
                      <a:schemeClr val="bg1"/>
                    </a:solidFill>
                  </a:tcPr>
                </a:tc>
                <a:tc>
                  <a:txBody>
                    <a:bodyPr/>
                    <a:lstStyle/>
                    <a:p>
                      <a:pPr algn="ctr">
                        <a:buNone/>
                      </a:pPr>
                      <a:r>
                        <a:rPr lang="en-US" sz="2000" dirty="0">
                          <a:latin typeface="Alexandria"/>
                        </a:rPr>
                        <a:t>Monopoly over a commercial area</a:t>
                      </a:r>
                    </a:p>
                  </a:txBody>
                  <a:tcPr anchor="ctr">
                    <a:solidFill>
                      <a:schemeClr val="bg1"/>
                    </a:solidFill>
                  </a:tcPr>
                </a:tc>
                <a:tc>
                  <a:txBody>
                    <a:bodyPr/>
                    <a:lstStyle/>
                    <a:p>
                      <a:pPr algn="ctr">
                        <a:buNone/>
                      </a:pPr>
                      <a:r>
                        <a:rPr lang="en-US" sz="2000" dirty="0">
                          <a:latin typeface="Alexandria"/>
                        </a:rPr>
                        <a:t>15–35% higher</a:t>
                      </a:r>
                    </a:p>
                  </a:txBody>
                  <a:tcPr anchor="ctr">
                    <a:solidFill>
                      <a:schemeClr val="bg1"/>
                    </a:solidFill>
                  </a:tcPr>
                </a:tc>
                <a:extLst>
                  <a:ext uri="{0D108BD9-81ED-4DB2-BD59-A6C34878D82A}">
                    <a16:rowId xmlns:a16="http://schemas.microsoft.com/office/drawing/2014/main" val="172967160"/>
                  </a:ext>
                </a:extLst>
              </a:tr>
            </a:tbl>
          </a:graphicData>
        </a:graphic>
      </p:graphicFrame>
    </p:spTree>
    <p:extLst>
      <p:ext uri="{BB962C8B-B14F-4D97-AF65-F5344CB8AC3E}">
        <p14:creationId xmlns:p14="http://schemas.microsoft.com/office/powerpoint/2010/main" val="3238742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8BF27-B7EE-BCD2-3347-5C851FF27CE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C01E230-0D1B-61BE-E179-EF90D20180F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E2B95AF-74E3-AF67-C4C8-5C90C5903F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09E5847-91A4-1702-EFA4-BB4EC7832EA3}"/>
              </a:ext>
            </a:extLst>
          </p:cNvPr>
          <p:cNvSpPr txBox="1"/>
          <p:nvPr/>
        </p:nvSpPr>
        <p:spPr>
          <a:xfrm>
            <a:off x="5651902" y="524820"/>
            <a:ext cx="21852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Special Value</a:t>
            </a:r>
          </a:p>
        </p:txBody>
      </p:sp>
      <p:sp>
        <p:nvSpPr>
          <p:cNvPr id="4" name="TextBox 3">
            <a:extLst>
              <a:ext uri="{FF2B5EF4-FFF2-40B4-BE49-F238E27FC236}">
                <a16:creationId xmlns:a16="http://schemas.microsoft.com/office/drawing/2014/main" id="{7D38BA52-A3D1-FBE0-D1C3-E6AE6FCC8975}"/>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Practical Example:</a:t>
            </a:r>
          </a:p>
        </p:txBody>
      </p:sp>
      <p:sp>
        <p:nvSpPr>
          <p:cNvPr id="7" name="TextBox 6">
            <a:extLst>
              <a:ext uri="{FF2B5EF4-FFF2-40B4-BE49-F238E27FC236}">
                <a16:creationId xmlns:a16="http://schemas.microsoft.com/office/drawing/2014/main" id="{7645EF71-1BF5-E557-96C5-5FCE96844B4A}"/>
              </a:ext>
            </a:extLst>
          </p:cNvPr>
          <p:cNvSpPr txBox="1"/>
          <p:nvPr/>
        </p:nvSpPr>
        <p:spPr>
          <a:xfrm>
            <a:off x="1686516" y="1582840"/>
            <a:ext cx="10445524" cy="1260345"/>
          </a:xfrm>
          <a:prstGeom prst="rect">
            <a:avLst/>
          </a:prstGeom>
          <a:solidFill>
            <a:srgbClr val="FFFFEB"/>
          </a:solidFill>
          <a:ln>
            <a:solidFill>
              <a:srgbClr val="FFE2C5"/>
            </a:solidFill>
          </a:ln>
        </p:spPr>
        <p:txBody>
          <a:bodyPr wrap="square">
            <a:spAutoFit/>
          </a:bodyPr>
          <a:lstStyle/>
          <a:p>
            <a:pPr marL="342900" indent="-342900">
              <a:lnSpc>
                <a:spcPct val="130000"/>
              </a:lnSpc>
              <a:buFont typeface="Wingdings" panose="05000000000000000000" pitchFamily="2" charset="2"/>
              <a:buChar char="Ø"/>
            </a:pPr>
            <a:r>
              <a:rPr lang="en-US" sz="2000" b="1" dirty="0">
                <a:latin typeface="Alexandria"/>
              </a:rPr>
              <a:t>A standalone plot of land offered on the open market.</a:t>
            </a:r>
            <a:endParaRPr lang="ar-SY" sz="2000" b="1" dirty="0">
              <a:latin typeface="Alexandria"/>
            </a:endParaRPr>
          </a:p>
          <a:p>
            <a:pPr marL="342900" indent="-342900">
              <a:lnSpc>
                <a:spcPct val="130000"/>
              </a:lnSpc>
              <a:buFont typeface="Wingdings" panose="05000000000000000000" pitchFamily="2" charset="2"/>
              <a:buChar char="Ø"/>
            </a:pPr>
            <a:r>
              <a:rPr lang="en-US" sz="2000" b="1" dirty="0">
                <a:latin typeface="Alexandria"/>
              </a:rPr>
              <a:t>No special advantage exists for most purchasers.</a:t>
            </a:r>
            <a:endParaRPr lang="ar-SY" sz="2000" b="1" dirty="0">
              <a:latin typeface="Alexandria"/>
            </a:endParaRPr>
          </a:p>
          <a:p>
            <a:pPr marL="342900" indent="-342900">
              <a:lnSpc>
                <a:spcPct val="130000"/>
              </a:lnSpc>
              <a:buFont typeface="Wingdings" panose="05000000000000000000" pitchFamily="2" charset="2"/>
              <a:buChar char="Ø"/>
            </a:pPr>
            <a:r>
              <a:rPr lang="en-US" sz="2000" b="1" dirty="0">
                <a:latin typeface="Alexandria"/>
              </a:rPr>
              <a:t>There is only one purchaser who derives an additional benefit due to a specific circumstance.</a:t>
            </a:r>
          </a:p>
        </p:txBody>
      </p:sp>
      <p:sp>
        <p:nvSpPr>
          <p:cNvPr id="8" name="Star: 10 Points 7">
            <a:extLst>
              <a:ext uri="{FF2B5EF4-FFF2-40B4-BE49-F238E27FC236}">
                <a16:creationId xmlns:a16="http://schemas.microsoft.com/office/drawing/2014/main" id="{AEBA9673-2F96-1592-CF8B-467D62FEF2F3}"/>
              </a:ext>
            </a:extLst>
          </p:cNvPr>
          <p:cNvSpPr/>
          <p:nvPr/>
        </p:nvSpPr>
        <p:spPr>
          <a:xfrm>
            <a:off x="88817" y="1725671"/>
            <a:ext cx="1565088" cy="794802"/>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Scenario</a:t>
            </a:r>
          </a:p>
        </p:txBody>
      </p:sp>
      <p:sp>
        <p:nvSpPr>
          <p:cNvPr id="9" name="Star: 10 Points 8">
            <a:extLst>
              <a:ext uri="{FF2B5EF4-FFF2-40B4-BE49-F238E27FC236}">
                <a16:creationId xmlns:a16="http://schemas.microsoft.com/office/drawing/2014/main" id="{E0926FE0-6DDA-5231-337A-9BEBBC80A4E8}"/>
              </a:ext>
            </a:extLst>
          </p:cNvPr>
          <p:cNvSpPr/>
          <p:nvPr/>
        </p:nvSpPr>
        <p:spPr>
          <a:xfrm>
            <a:off x="0" y="2781440"/>
            <a:ext cx="1778842" cy="1406188"/>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Numerical Data</a:t>
            </a:r>
          </a:p>
        </p:txBody>
      </p:sp>
      <p:sp>
        <p:nvSpPr>
          <p:cNvPr id="10" name="TextBox 9">
            <a:extLst>
              <a:ext uri="{FF2B5EF4-FFF2-40B4-BE49-F238E27FC236}">
                <a16:creationId xmlns:a16="http://schemas.microsoft.com/office/drawing/2014/main" id="{F8CB6CAD-3D0D-3776-A939-9D77B9BFEFA8}"/>
              </a:ext>
            </a:extLst>
          </p:cNvPr>
          <p:cNvSpPr txBox="1"/>
          <p:nvPr/>
        </p:nvSpPr>
        <p:spPr>
          <a:xfrm>
            <a:off x="1858780" y="3054373"/>
            <a:ext cx="10273260" cy="860235"/>
          </a:xfrm>
          <a:prstGeom prst="rect">
            <a:avLst/>
          </a:prstGeom>
          <a:solidFill>
            <a:srgbClr val="FFFFEB"/>
          </a:solidFill>
          <a:ln>
            <a:solidFill>
              <a:srgbClr val="FFE2C5"/>
            </a:solidFill>
          </a:ln>
        </p:spPr>
        <p:txBody>
          <a:bodyPr wrap="square">
            <a:spAutoFit/>
          </a:bodyPr>
          <a:lstStyle/>
          <a:p>
            <a:pPr marL="342900" indent="-342900">
              <a:lnSpc>
                <a:spcPct val="130000"/>
              </a:lnSpc>
              <a:buFont typeface="Wingdings" panose="05000000000000000000" pitchFamily="2" charset="2"/>
              <a:buChar char="Ø"/>
            </a:pPr>
            <a:r>
              <a:rPr lang="en-US" sz="2000" b="1" dirty="0">
                <a:latin typeface="Alexandria"/>
              </a:rPr>
              <a:t>Market Value = SAR 1,000,000</a:t>
            </a:r>
            <a:endParaRPr lang="ar-SY" sz="2000" b="1" dirty="0">
              <a:latin typeface="Alexandria"/>
            </a:endParaRPr>
          </a:p>
          <a:p>
            <a:pPr marL="342900" indent="-342900">
              <a:lnSpc>
                <a:spcPct val="130000"/>
              </a:lnSpc>
              <a:buFont typeface="Wingdings" panose="05000000000000000000" pitchFamily="2" charset="2"/>
              <a:buChar char="Ø"/>
            </a:pPr>
            <a:r>
              <a:rPr lang="en-US" sz="2000" b="1" dirty="0">
                <a:latin typeface="Alexandria"/>
              </a:rPr>
              <a:t>Special benefit to the Special Purchaser (expansion of an adjacent factory) = SAR 300,000</a:t>
            </a:r>
          </a:p>
        </p:txBody>
      </p:sp>
      <p:sp>
        <p:nvSpPr>
          <p:cNvPr id="11" name="Rectangle: Beveled 10">
            <a:extLst>
              <a:ext uri="{FF2B5EF4-FFF2-40B4-BE49-F238E27FC236}">
                <a16:creationId xmlns:a16="http://schemas.microsoft.com/office/drawing/2014/main" id="{81395F44-0FE7-8C6C-4AE5-42B8FC8A9F20}"/>
              </a:ext>
            </a:extLst>
          </p:cNvPr>
          <p:cNvSpPr/>
          <p:nvPr/>
        </p:nvSpPr>
        <p:spPr>
          <a:xfrm>
            <a:off x="531894" y="4398816"/>
            <a:ext cx="11128212" cy="625777"/>
          </a:xfrm>
          <a:prstGeom prst="bevel">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rgbClr val="0070C0"/>
                </a:solidFill>
                <a:latin typeface="Alexandria"/>
              </a:rPr>
              <a:t>Special Value =</a:t>
            </a:r>
            <a:r>
              <a:rPr lang="en-US" sz="2000" dirty="0">
                <a:solidFill>
                  <a:prstClr val="black"/>
                </a:solidFill>
                <a:latin typeface="Alexandria"/>
              </a:rPr>
              <a:t> </a:t>
            </a:r>
            <a:r>
              <a:rPr lang="en-US" sz="2000" b="1" dirty="0">
                <a:solidFill>
                  <a:prstClr val="black"/>
                </a:solidFill>
                <a:latin typeface="Alexandria"/>
              </a:rPr>
              <a:t>Market Value </a:t>
            </a:r>
            <a:r>
              <a:rPr lang="en-US" sz="2000" b="1" dirty="0">
                <a:solidFill>
                  <a:schemeClr val="tx1"/>
                </a:solidFill>
                <a:latin typeface="Alexandria"/>
              </a:rPr>
              <a:t>+</a:t>
            </a:r>
            <a:r>
              <a:rPr lang="en-US" sz="2000" b="1" dirty="0">
                <a:solidFill>
                  <a:srgbClr val="FF3399"/>
                </a:solidFill>
                <a:latin typeface="Alexandria"/>
              </a:rPr>
              <a:t> Additional Value to the Special Purchaser</a:t>
            </a:r>
            <a:endParaRPr kumimoji="0" lang="en-US" sz="2000" b="1" i="0" u="none" strike="noStrike" kern="1200" cap="none" spc="0" normalizeH="0" baseline="0" noProof="0" dirty="0">
              <a:ln>
                <a:noFill/>
              </a:ln>
              <a:solidFill>
                <a:srgbClr val="FF3399"/>
              </a:solidFill>
              <a:effectLst/>
              <a:uLnTx/>
              <a:uFillTx/>
              <a:latin typeface="Calibri"/>
            </a:endParaRPr>
          </a:p>
        </p:txBody>
      </p:sp>
      <p:sp>
        <p:nvSpPr>
          <p:cNvPr id="12" name="Rectangle: Beveled 11">
            <a:extLst>
              <a:ext uri="{FF2B5EF4-FFF2-40B4-BE49-F238E27FC236}">
                <a16:creationId xmlns:a16="http://schemas.microsoft.com/office/drawing/2014/main" id="{9E854D79-8E17-B0D0-D608-A65C8E4EB380}"/>
              </a:ext>
            </a:extLst>
          </p:cNvPr>
          <p:cNvSpPr/>
          <p:nvPr/>
        </p:nvSpPr>
        <p:spPr>
          <a:xfrm>
            <a:off x="531894" y="5386228"/>
            <a:ext cx="11128212" cy="625777"/>
          </a:xfrm>
          <a:prstGeom prst="bevel">
            <a:avLst/>
          </a:prstGeom>
          <a:solidFill>
            <a:srgbClr val="F2FBF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rgbClr val="0070C0"/>
                </a:solidFill>
                <a:latin typeface="Alexandria"/>
              </a:rPr>
              <a:t>Special Value</a:t>
            </a:r>
            <a:r>
              <a:rPr lang="en-US" sz="2000" b="1" dirty="0">
                <a:solidFill>
                  <a:schemeClr val="tx1"/>
                </a:solidFill>
                <a:latin typeface="Alexandria"/>
              </a:rPr>
              <a:t>=1,000,000+300,000=1,300,000</a:t>
            </a:r>
            <a:endParaRPr kumimoji="0" lang="en-US" sz="2000" b="1" i="0" u="none" strike="noStrike" kern="1200" cap="none" spc="0" normalizeH="0" baseline="0" noProof="0" dirty="0">
              <a:ln>
                <a:noFill/>
              </a:ln>
              <a:solidFill>
                <a:schemeClr val="tx1"/>
              </a:solidFill>
              <a:effectLst/>
              <a:uLnTx/>
              <a:uFillTx/>
              <a:latin typeface="Calibri"/>
            </a:endParaRPr>
          </a:p>
        </p:txBody>
      </p:sp>
    </p:spTree>
    <p:extLst>
      <p:ext uri="{BB962C8B-B14F-4D97-AF65-F5344CB8AC3E}">
        <p14:creationId xmlns:p14="http://schemas.microsoft.com/office/powerpoint/2010/main" val="122633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0-#ppt_w/2"/>
                                          </p:val>
                                        </p:tav>
                                        <p:tav tm="100000">
                                          <p:val>
                                            <p:strVal val="#ppt_x"/>
                                          </p:val>
                                        </p:tav>
                                      </p:tavLst>
                                    </p:anim>
                                    <p:anim calcmode="lin" valueType="num">
                                      <p:cBhvr additive="base">
                                        <p:cTn id="34"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56FA3-BDE1-BC75-61E2-7014A438D69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6C01556-93B9-F7D3-8439-1332307A9A5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EB76552-5E44-876E-DAE0-BF4E721C76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2BCC82-B87E-5D05-EF31-1D4D2E2DE585}"/>
              </a:ext>
            </a:extLst>
          </p:cNvPr>
          <p:cNvSpPr txBox="1"/>
          <p:nvPr/>
        </p:nvSpPr>
        <p:spPr>
          <a:xfrm>
            <a:off x="5651902" y="524820"/>
            <a:ext cx="21852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Special Value</a:t>
            </a:r>
          </a:p>
        </p:txBody>
      </p:sp>
      <p:sp>
        <p:nvSpPr>
          <p:cNvPr id="4" name="TextBox 3">
            <a:extLst>
              <a:ext uri="{FF2B5EF4-FFF2-40B4-BE49-F238E27FC236}">
                <a16:creationId xmlns:a16="http://schemas.microsoft.com/office/drawing/2014/main" id="{86ECDFD2-4BAB-A5E6-3ABF-24A4511183C8}"/>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Practical Example:</a:t>
            </a:r>
          </a:p>
        </p:txBody>
      </p:sp>
      <p:sp>
        <p:nvSpPr>
          <p:cNvPr id="7" name="TextBox 6">
            <a:extLst>
              <a:ext uri="{FF2B5EF4-FFF2-40B4-BE49-F238E27FC236}">
                <a16:creationId xmlns:a16="http://schemas.microsoft.com/office/drawing/2014/main" id="{0A37707A-5F45-72CF-ED5C-842E9D8BF081}"/>
              </a:ext>
            </a:extLst>
          </p:cNvPr>
          <p:cNvSpPr txBox="1"/>
          <p:nvPr/>
        </p:nvSpPr>
        <p:spPr>
          <a:xfrm>
            <a:off x="1686516" y="1582840"/>
            <a:ext cx="10445524" cy="1260345"/>
          </a:xfrm>
          <a:prstGeom prst="rect">
            <a:avLst/>
          </a:prstGeom>
          <a:solidFill>
            <a:srgbClr val="FFFFEB"/>
          </a:solidFill>
          <a:ln>
            <a:solidFill>
              <a:srgbClr val="FFE2C5"/>
            </a:solidFill>
          </a:ln>
        </p:spPr>
        <p:txBody>
          <a:bodyPr wrap="square">
            <a:spAutoFit/>
          </a:bodyPr>
          <a:lstStyle/>
          <a:p>
            <a:pPr marL="342900" indent="-342900">
              <a:lnSpc>
                <a:spcPct val="130000"/>
              </a:lnSpc>
              <a:buFont typeface="Wingdings" panose="05000000000000000000" pitchFamily="2" charset="2"/>
              <a:buChar char="Ø"/>
            </a:pPr>
            <a:r>
              <a:rPr lang="en-US" sz="2000" b="1" dirty="0">
                <a:latin typeface="Alexandria"/>
              </a:rPr>
              <a:t>The market as a whole </a:t>
            </a:r>
            <a:r>
              <a:rPr lang="en-US" sz="2000" dirty="0">
                <a:latin typeface="Alexandria"/>
              </a:rPr>
              <a:t>would not pay more than SAR 1,000,000.</a:t>
            </a:r>
          </a:p>
          <a:p>
            <a:pPr marL="342900" indent="-342900">
              <a:lnSpc>
                <a:spcPct val="130000"/>
              </a:lnSpc>
              <a:buFont typeface="Wingdings" panose="05000000000000000000" pitchFamily="2" charset="2"/>
              <a:buChar char="Ø"/>
            </a:pPr>
            <a:r>
              <a:rPr lang="en-US" sz="2000" b="1" dirty="0">
                <a:latin typeface="Alexandria"/>
              </a:rPr>
              <a:t>Only the Special Purchaser </a:t>
            </a:r>
            <a:r>
              <a:rPr lang="en-US" sz="2000" dirty="0">
                <a:latin typeface="Alexandria"/>
              </a:rPr>
              <a:t>is willing to pay SAR 1,300,000.</a:t>
            </a:r>
          </a:p>
          <a:p>
            <a:pPr marL="342900" indent="-342900">
              <a:lnSpc>
                <a:spcPct val="130000"/>
              </a:lnSpc>
              <a:buFont typeface="Wingdings" panose="05000000000000000000" pitchFamily="2" charset="2"/>
              <a:buChar char="Ø"/>
            </a:pPr>
            <a:r>
              <a:rPr lang="en-US" sz="2000" b="1" dirty="0">
                <a:latin typeface="Alexandria"/>
              </a:rPr>
              <a:t>The difference (SAR 300,000) </a:t>
            </a:r>
            <a:r>
              <a:rPr lang="en-US" sz="2000" dirty="0">
                <a:latin typeface="Alexandria"/>
              </a:rPr>
              <a:t>does not reflect general market behavior.</a:t>
            </a:r>
          </a:p>
        </p:txBody>
      </p:sp>
      <p:sp>
        <p:nvSpPr>
          <p:cNvPr id="8" name="Star: 10 Points 7">
            <a:extLst>
              <a:ext uri="{FF2B5EF4-FFF2-40B4-BE49-F238E27FC236}">
                <a16:creationId xmlns:a16="http://schemas.microsoft.com/office/drawing/2014/main" id="{0C75682D-46CE-F214-FF23-6DF0EC8A5BD6}"/>
              </a:ext>
            </a:extLst>
          </p:cNvPr>
          <p:cNvSpPr/>
          <p:nvPr/>
        </p:nvSpPr>
        <p:spPr>
          <a:xfrm>
            <a:off x="29980" y="1725671"/>
            <a:ext cx="1623925" cy="794802"/>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Outcome</a:t>
            </a:r>
          </a:p>
        </p:txBody>
      </p:sp>
      <p:sp>
        <p:nvSpPr>
          <p:cNvPr id="11" name="Rectangle: Beveled 10">
            <a:extLst>
              <a:ext uri="{FF2B5EF4-FFF2-40B4-BE49-F238E27FC236}">
                <a16:creationId xmlns:a16="http://schemas.microsoft.com/office/drawing/2014/main" id="{4C52B186-323B-34FB-1A41-6C607E2EC5A8}"/>
              </a:ext>
            </a:extLst>
          </p:cNvPr>
          <p:cNvSpPr/>
          <p:nvPr/>
        </p:nvSpPr>
        <p:spPr>
          <a:xfrm>
            <a:off x="531894" y="3564965"/>
            <a:ext cx="11128212" cy="1260344"/>
          </a:xfrm>
          <a:prstGeom prst="bevel">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chemeClr val="tx1"/>
                </a:solidFill>
                <a:latin typeface="Alexandria"/>
              </a:rPr>
              <a:t>In accordance with IVS / RICS, </a:t>
            </a:r>
            <a:r>
              <a:rPr lang="en-US" sz="2000" b="1" dirty="0">
                <a:solidFill>
                  <a:schemeClr val="tx1">
                    <a:lumMod val="50000"/>
                    <a:lumOff val="50000"/>
                  </a:schemeClr>
                </a:solidFill>
                <a:latin typeface="Alexandria"/>
              </a:rPr>
              <a:t>this additional amount is not included within</a:t>
            </a:r>
            <a:r>
              <a:rPr lang="en-US" sz="2000" b="1" dirty="0">
                <a:solidFill>
                  <a:srgbClr val="0070C0"/>
                </a:solidFill>
                <a:latin typeface="Alexandria"/>
              </a:rPr>
              <a:t> </a:t>
            </a:r>
            <a:r>
              <a:rPr lang="en-US" sz="2000" b="1" dirty="0">
                <a:solidFill>
                  <a:schemeClr val="tx1"/>
                </a:solidFill>
                <a:latin typeface="Alexandria"/>
              </a:rPr>
              <a:t>Market Value </a:t>
            </a:r>
            <a:r>
              <a:rPr lang="en-US" sz="2000" b="1" dirty="0">
                <a:solidFill>
                  <a:schemeClr val="tx1">
                    <a:lumMod val="50000"/>
                    <a:lumOff val="50000"/>
                  </a:schemeClr>
                </a:solidFill>
                <a:latin typeface="Alexandria"/>
              </a:rPr>
              <a:t>and must be explicitly disclosed as </a:t>
            </a:r>
            <a:r>
              <a:rPr lang="en-US" sz="2000" b="1" dirty="0">
                <a:solidFill>
                  <a:srgbClr val="0070C0"/>
                </a:solidFill>
                <a:latin typeface="Alexandria"/>
              </a:rPr>
              <a:t>Special Value.</a:t>
            </a:r>
            <a:endParaRPr kumimoji="0" lang="en-US" sz="2000" b="1" i="0" u="none" strike="noStrike" kern="1200" cap="none" spc="0" normalizeH="0" baseline="0" noProof="0" dirty="0">
              <a:ln>
                <a:noFill/>
              </a:ln>
              <a:solidFill>
                <a:srgbClr val="FF3399"/>
              </a:solidFill>
              <a:effectLst/>
              <a:uLnTx/>
              <a:uFillTx/>
              <a:latin typeface="Calibri"/>
            </a:endParaRPr>
          </a:p>
        </p:txBody>
      </p:sp>
    </p:spTree>
    <p:extLst>
      <p:ext uri="{BB962C8B-B14F-4D97-AF65-F5344CB8AC3E}">
        <p14:creationId xmlns:p14="http://schemas.microsoft.com/office/powerpoint/2010/main" val="63261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6EC67-7F43-A0F7-DD1D-6F180E47BA3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12F3A02-BB7E-ED81-EEFD-35027E02D2D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2A8A4F4-C556-1CD2-12AC-B1BBD2943A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FD4E449-A2BB-A586-97A5-3F638FAD02F6}"/>
              </a:ext>
            </a:extLst>
          </p:cNvPr>
          <p:cNvSpPr txBox="1"/>
          <p:nvPr/>
        </p:nvSpPr>
        <p:spPr>
          <a:xfrm>
            <a:off x="5566496" y="524820"/>
            <a:ext cx="2146165"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Special Value</a:t>
            </a:r>
          </a:p>
        </p:txBody>
      </p:sp>
      <p:sp>
        <p:nvSpPr>
          <p:cNvPr id="13" name="Arrow: Pentagon 12">
            <a:extLst>
              <a:ext uri="{FF2B5EF4-FFF2-40B4-BE49-F238E27FC236}">
                <a16:creationId xmlns:a16="http://schemas.microsoft.com/office/drawing/2014/main" id="{172B7F39-931F-E9B0-2B91-3016206F7594}"/>
              </a:ext>
            </a:extLst>
          </p:cNvPr>
          <p:cNvSpPr/>
          <p:nvPr/>
        </p:nvSpPr>
        <p:spPr>
          <a:xfrm>
            <a:off x="756049" y="2580105"/>
            <a:ext cx="11195319" cy="4553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Clear identification of the basis of value adopted.</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Arrow: Pentagon 14">
            <a:extLst>
              <a:ext uri="{FF2B5EF4-FFF2-40B4-BE49-F238E27FC236}">
                <a16:creationId xmlns:a16="http://schemas.microsoft.com/office/drawing/2014/main" id="{BE317FBE-EFE6-4138-C630-2FFF999A71CC}"/>
              </a:ext>
            </a:extLst>
          </p:cNvPr>
          <p:cNvSpPr/>
          <p:nvPr/>
        </p:nvSpPr>
        <p:spPr>
          <a:xfrm>
            <a:off x="756048" y="3536489"/>
            <a:ext cx="6366647" cy="4553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Explicit disclosure of:</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Arrow: Pentagon 15">
            <a:extLst>
              <a:ext uri="{FF2B5EF4-FFF2-40B4-BE49-F238E27FC236}">
                <a16:creationId xmlns:a16="http://schemas.microsoft.com/office/drawing/2014/main" id="{2874BF0C-81FF-A798-1917-5FF6E29E224D}"/>
              </a:ext>
            </a:extLst>
          </p:cNvPr>
          <p:cNvSpPr/>
          <p:nvPr/>
        </p:nvSpPr>
        <p:spPr>
          <a:xfrm>
            <a:off x="756048" y="4788361"/>
            <a:ext cx="11195320" cy="521043"/>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Mandatory disclosure of Market Value for comparison purposes</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7" name="Rectangle: Diagonal Corners Rounded 6">
            <a:extLst>
              <a:ext uri="{FF2B5EF4-FFF2-40B4-BE49-F238E27FC236}">
                <a16:creationId xmlns:a16="http://schemas.microsoft.com/office/drawing/2014/main" id="{1FDF66B4-92F8-5ED7-C79D-CF33BB55CAA6}"/>
              </a:ext>
            </a:extLst>
          </p:cNvPr>
          <p:cNvSpPr/>
          <p:nvPr/>
        </p:nvSpPr>
        <p:spPr>
          <a:xfrm>
            <a:off x="7122695" y="3255992"/>
            <a:ext cx="4828673" cy="1108556"/>
          </a:xfrm>
          <a:prstGeom prst="round2DiagRect">
            <a:avLst/>
          </a:prstGeom>
          <a:solidFill>
            <a:schemeClr val="bg1"/>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nSpc>
                <a:spcPct val="120000"/>
              </a:lnSpc>
              <a:buFont typeface="Wingdings" panose="05000000000000000000" pitchFamily="2" charset="2"/>
              <a:buChar char="§"/>
            </a:pPr>
            <a:r>
              <a:rPr lang="en-US" sz="2000" dirty="0">
                <a:solidFill>
                  <a:prstClr val="black"/>
                </a:solidFill>
                <a:latin typeface="Alexandria"/>
              </a:rPr>
              <a:t>the existence of Special Value</a:t>
            </a:r>
            <a:endParaRPr lang="ar-SY" sz="2000" dirty="0">
              <a:solidFill>
                <a:prstClr val="black"/>
              </a:solidFill>
              <a:latin typeface="Alexandria"/>
            </a:endParaRPr>
          </a:p>
          <a:p>
            <a:pPr marL="342900" lvl="0" indent="-342900">
              <a:lnSpc>
                <a:spcPct val="120000"/>
              </a:lnSpc>
              <a:buFont typeface="Wingdings" panose="05000000000000000000" pitchFamily="2" charset="2"/>
              <a:buChar char="§"/>
            </a:pPr>
            <a:r>
              <a:rPr lang="en-US" sz="2000" dirty="0">
                <a:solidFill>
                  <a:prstClr val="black"/>
                </a:solidFill>
                <a:latin typeface="Alexandria"/>
              </a:rPr>
              <a:t>any special assumptions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8" name="Group 7">
            <a:extLst>
              <a:ext uri="{FF2B5EF4-FFF2-40B4-BE49-F238E27FC236}">
                <a16:creationId xmlns:a16="http://schemas.microsoft.com/office/drawing/2014/main" id="{C67B7254-8886-CAA8-A567-466855F7E6A8}"/>
              </a:ext>
            </a:extLst>
          </p:cNvPr>
          <p:cNvGrpSpPr/>
          <p:nvPr/>
        </p:nvGrpSpPr>
        <p:grpSpPr>
          <a:xfrm>
            <a:off x="4703437" y="1467137"/>
            <a:ext cx="3397826" cy="625685"/>
            <a:chOff x="6119" y="2434156"/>
            <a:chExt cx="2552678" cy="618012"/>
          </a:xfrm>
          <a:solidFill>
            <a:srgbClr val="FF0000"/>
          </a:solidFill>
        </p:grpSpPr>
        <p:sp>
          <p:nvSpPr>
            <p:cNvPr id="9" name="Rectangle 8">
              <a:extLst>
                <a:ext uri="{FF2B5EF4-FFF2-40B4-BE49-F238E27FC236}">
                  <a16:creationId xmlns:a16="http://schemas.microsoft.com/office/drawing/2014/main" id="{B46C8041-1371-8470-D7EF-2AD9A1C7CDDA}"/>
                </a:ext>
              </a:extLst>
            </p:cNvPr>
            <p:cNvSpPr/>
            <p:nvPr/>
          </p:nvSpPr>
          <p:spPr>
            <a:xfrm>
              <a:off x="6119" y="2567410"/>
              <a:ext cx="2552678"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5FA03261-8549-2871-7274-76CD399F804A}"/>
                </a:ext>
              </a:extLst>
            </p:cNvPr>
            <p:cNvSpPr txBox="1"/>
            <p:nvPr/>
          </p:nvSpPr>
          <p:spPr>
            <a:xfrm>
              <a:off x="6119" y="2434156"/>
              <a:ext cx="2552678" cy="525155"/>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Reporting Requirements</a:t>
              </a:r>
            </a:p>
          </p:txBody>
        </p:sp>
      </p:grpSp>
    </p:spTree>
    <p:extLst>
      <p:ext uri="{BB962C8B-B14F-4D97-AF65-F5344CB8AC3E}">
        <p14:creationId xmlns:p14="http://schemas.microsoft.com/office/powerpoint/2010/main" val="112974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0-#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D29DF-F6F7-4A38-65B7-8F6631792FC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4A520A3-6128-8D31-7E38-4131BD4C307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1C5C0FB-6D40-0493-0882-B775484F55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12C3E23-C880-9678-8359-559C9C574C3C}"/>
              </a:ext>
            </a:extLst>
          </p:cNvPr>
          <p:cNvSpPr txBox="1"/>
          <p:nvPr/>
        </p:nvSpPr>
        <p:spPr>
          <a:xfrm>
            <a:off x="4489280" y="524820"/>
            <a:ext cx="430060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Value/Special Value</a:t>
            </a:r>
          </a:p>
        </p:txBody>
      </p:sp>
      <p:sp>
        <p:nvSpPr>
          <p:cNvPr id="11" name="TextBox 10">
            <a:extLst>
              <a:ext uri="{FF2B5EF4-FFF2-40B4-BE49-F238E27FC236}">
                <a16:creationId xmlns:a16="http://schemas.microsoft.com/office/drawing/2014/main" id="{938DEF37-E5CC-5310-F8FD-7084D56E4062}"/>
              </a:ext>
            </a:extLst>
          </p:cNvPr>
          <p:cNvSpPr txBox="1"/>
          <p:nvPr/>
        </p:nvSpPr>
        <p:spPr>
          <a:xfrm>
            <a:off x="3278035" y="991874"/>
            <a:ext cx="6093500" cy="384721"/>
          </a:xfrm>
          <a:prstGeom prst="rect">
            <a:avLst/>
          </a:prstGeom>
          <a:noFill/>
        </p:spPr>
        <p:txBody>
          <a:bodyPr wrap="square">
            <a:spAutoFit/>
          </a:bodyPr>
          <a:lstStyle/>
          <a:p>
            <a:pPr algn="ctr">
              <a:buNone/>
            </a:pPr>
            <a:r>
              <a:rPr lang="en-US" sz="1900" b="1" dirty="0">
                <a:latin typeface="Alexandria"/>
              </a:rPr>
              <a:t>Comparison Table: Market Value vs Special Value</a:t>
            </a:r>
          </a:p>
        </p:txBody>
      </p:sp>
      <p:graphicFrame>
        <p:nvGraphicFramePr>
          <p:cNvPr id="12" name="Table 11">
            <a:extLst>
              <a:ext uri="{FF2B5EF4-FFF2-40B4-BE49-F238E27FC236}">
                <a16:creationId xmlns:a16="http://schemas.microsoft.com/office/drawing/2014/main" id="{97E0537D-C3F1-9390-1344-EA310D4E46EF}"/>
              </a:ext>
            </a:extLst>
          </p:cNvPr>
          <p:cNvGraphicFramePr>
            <a:graphicFrameLocks noGrp="1"/>
          </p:cNvGraphicFramePr>
          <p:nvPr>
            <p:extLst>
              <p:ext uri="{D42A27DB-BD31-4B8C-83A1-F6EECF244321}">
                <p14:modId xmlns:p14="http://schemas.microsoft.com/office/powerpoint/2010/main" val="3246280646"/>
              </p:ext>
            </p:extLst>
          </p:nvPr>
        </p:nvGraphicFramePr>
        <p:xfrm>
          <a:off x="105480" y="1346216"/>
          <a:ext cx="12011569" cy="5357630"/>
        </p:xfrm>
        <a:graphic>
          <a:graphicData uri="http://schemas.openxmlformats.org/drawingml/2006/table">
            <a:tbl>
              <a:tblPr>
                <a:tableStyleId>{0505E3EF-67EA-436B-97B2-0124C06EBD24}</a:tableStyleId>
              </a:tblPr>
              <a:tblGrid>
                <a:gridCol w="2523510">
                  <a:extLst>
                    <a:ext uri="{9D8B030D-6E8A-4147-A177-3AD203B41FA5}">
                      <a16:colId xmlns:a16="http://schemas.microsoft.com/office/drawing/2014/main" val="3701253229"/>
                    </a:ext>
                  </a:extLst>
                </a:gridCol>
                <a:gridCol w="4789647">
                  <a:extLst>
                    <a:ext uri="{9D8B030D-6E8A-4147-A177-3AD203B41FA5}">
                      <a16:colId xmlns:a16="http://schemas.microsoft.com/office/drawing/2014/main" val="3013608108"/>
                    </a:ext>
                  </a:extLst>
                </a:gridCol>
                <a:gridCol w="4698412">
                  <a:extLst>
                    <a:ext uri="{9D8B030D-6E8A-4147-A177-3AD203B41FA5}">
                      <a16:colId xmlns:a16="http://schemas.microsoft.com/office/drawing/2014/main" val="1945678433"/>
                    </a:ext>
                  </a:extLst>
                </a:gridCol>
              </a:tblGrid>
              <a:tr h="162030">
                <a:tc>
                  <a:txBody>
                    <a:bodyPr/>
                    <a:lstStyle/>
                    <a:p>
                      <a:pPr algn="ctr">
                        <a:buNone/>
                      </a:pPr>
                      <a:r>
                        <a:rPr lang="en-US" sz="1800" b="1" i="1" dirty="0">
                          <a:latin typeface="Alexandria"/>
                        </a:rPr>
                        <a:t>Item</a:t>
                      </a:r>
                    </a:p>
                  </a:txBody>
                  <a:tcPr marL="38170" marR="38170" marT="19085" marB="19085" anchor="ctr"/>
                </a:tc>
                <a:tc>
                  <a:txBody>
                    <a:bodyPr/>
                    <a:lstStyle/>
                    <a:p>
                      <a:pPr algn="ctr">
                        <a:buNone/>
                      </a:pPr>
                      <a:r>
                        <a:rPr lang="en-US" sz="1800" b="1" i="1" dirty="0">
                          <a:latin typeface="Alexandria"/>
                        </a:rPr>
                        <a:t>Market Value</a:t>
                      </a:r>
                    </a:p>
                  </a:txBody>
                  <a:tcPr marL="38170" marR="38170" marT="19085" marB="19085" anchor="ctr"/>
                </a:tc>
                <a:tc>
                  <a:txBody>
                    <a:bodyPr/>
                    <a:lstStyle/>
                    <a:p>
                      <a:pPr algn="ctr">
                        <a:buNone/>
                      </a:pPr>
                      <a:r>
                        <a:rPr lang="en-US" sz="1800" b="1" i="1" dirty="0">
                          <a:latin typeface="Alexandria"/>
                        </a:rPr>
                        <a:t>Special Value</a:t>
                      </a:r>
                    </a:p>
                  </a:txBody>
                  <a:tcPr marL="38170" marR="38170" marT="19085" marB="19085" anchor="ctr"/>
                </a:tc>
                <a:extLst>
                  <a:ext uri="{0D108BD9-81ED-4DB2-BD59-A6C34878D82A}">
                    <a16:rowId xmlns:a16="http://schemas.microsoft.com/office/drawing/2014/main" val="2914039667"/>
                  </a:ext>
                </a:extLst>
              </a:tr>
              <a:tr h="532224">
                <a:tc>
                  <a:txBody>
                    <a:bodyPr/>
                    <a:lstStyle/>
                    <a:p>
                      <a:pPr>
                        <a:buNone/>
                      </a:pPr>
                      <a:r>
                        <a:rPr lang="en-US" sz="1800" b="1">
                          <a:latin typeface="Alexandria"/>
                        </a:rPr>
                        <a:t>Basis of Assessment</a:t>
                      </a:r>
                      <a:endParaRPr lang="en-US" sz="1800">
                        <a:latin typeface="Alexandria"/>
                      </a:endParaRPr>
                    </a:p>
                  </a:txBody>
                  <a:tcPr marL="38170" marR="38170" marT="19085" marB="19085" anchor="ctr"/>
                </a:tc>
                <a:tc>
                  <a:txBody>
                    <a:bodyPr/>
                    <a:lstStyle/>
                    <a:p>
                      <a:pPr>
                        <a:buNone/>
                      </a:pPr>
                      <a:r>
                        <a:rPr lang="en-US" sz="1800" dirty="0">
                          <a:latin typeface="Alexandria"/>
                        </a:rPr>
                        <a:t>Reflects the behavior of the market as a whole and the interaction of supply and demand.</a:t>
                      </a:r>
                    </a:p>
                  </a:txBody>
                  <a:tcPr marL="38170" marR="38170" marT="19085" marB="19085" anchor="ctr">
                    <a:solidFill>
                      <a:schemeClr val="bg1"/>
                    </a:solidFill>
                  </a:tcPr>
                </a:tc>
                <a:tc>
                  <a:txBody>
                    <a:bodyPr/>
                    <a:lstStyle/>
                    <a:p>
                      <a:pPr>
                        <a:buNone/>
                      </a:pPr>
                      <a:r>
                        <a:rPr lang="en-US" sz="1800" dirty="0">
                          <a:latin typeface="Alexandria"/>
                        </a:rPr>
                        <a:t>Reflects a specific benefit to one particular purchaser only.</a:t>
                      </a:r>
                    </a:p>
                  </a:txBody>
                  <a:tcPr marL="38170" marR="38170" marT="19085" marB="19085" anchor="ctr">
                    <a:solidFill>
                      <a:schemeClr val="bg1"/>
                    </a:solidFill>
                  </a:tcPr>
                </a:tc>
                <a:extLst>
                  <a:ext uri="{0D108BD9-81ED-4DB2-BD59-A6C34878D82A}">
                    <a16:rowId xmlns:a16="http://schemas.microsoft.com/office/drawing/2014/main" val="3192475673"/>
                  </a:ext>
                </a:extLst>
              </a:tr>
              <a:tr h="285428">
                <a:tc>
                  <a:txBody>
                    <a:bodyPr/>
                    <a:lstStyle/>
                    <a:p>
                      <a:pPr>
                        <a:buNone/>
                      </a:pPr>
                      <a:r>
                        <a:rPr lang="en-US" sz="1800" b="1">
                          <a:latin typeface="Alexandria"/>
                        </a:rPr>
                        <a:t>Number of Beneficiaries</a:t>
                      </a:r>
                      <a:endParaRPr lang="en-US" sz="1800">
                        <a:latin typeface="Alexandria"/>
                      </a:endParaRPr>
                    </a:p>
                  </a:txBody>
                  <a:tcPr marL="38170" marR="38170" marT="19085" marB="19085" anchor="ctr"/>
                </a:tc>
                <a:tc>
                  <a:txBody>
                    <a:bodyPr/>
                    <a:lstStyle/>
                    <a:p>
                      <a:pPr>
                        <a:buNone/>
                      </a:pPr>
                      <a:r>
                        <a:rPr lang="en-US" sz="1800" dirty="0">
                          <a:latin typeface="Alexandria"/>
                        </a:rPr>
                        <a:t>All potential purchasers in the market.</a:t>
                      </a:r>
                    </a:p>
                  </a:txBody>
                  <a:tcPr marL="38170" marR="38170" marT="19085" marB="19085" anchor="ctr">
                    <a:solidFill>
                      <a:schemeClr val="bg1"/>
                    </a:solidFill>
                  </a:tcPr>
                </a:tc>
                <a:tc>
                  <a:txBody>
                    <a:bodyPr/>
                    <a:lstStyle/>
                    <a:p>
                      <a:pPr>
                        <a:buNone/>
                      </a:pPr>
                      <a:r>
                        <a:rPr lang="en-US" sz="1800" dirty="0">
                          <a:latin typeface="Alexandria"/>
                        </a:rPr>
                        <a:t>One specific purchaser only.</a:t>
                      </a:r>
                    </a:p>
                  </a:txBody>
                  <a:tcPr marL="38170" marR="38170" marT="19085" marB="19085" anchor="ctr">
                    <a:solidFill>
                      <a:schemeClr val="bg1"/>
                    </a:solidFill>
                  </a:tcPr>
                </a:tc>
                <a:extLst>
                  <a:ext uri="{0D108BD9-81ED-4DB2-BD59-A6C34878D82A}">
                    <a16:rowId xmlns:a16="http://schemas.microsoft.com/office/drawing/2014/main" val="2114677330"/>
                  </a:ext>
                </a:extLst>
              </a:tr>
              <a:tr h="285428">
                <a:tc>
                  <a:txBody>
                    <a:bodyPr/>
                    <a:lstStyle/>
                    <a:p>
                      <a:pPr>
                        <a:buNone/>
                      </a:pPr>
                      <a:r>
                        <a:rPr lang="en-US" sz="1800" b="1">
                          <a:latin typeface="Alexandria"/>
                        </a:rPr>
                        <a:t>Availability of Benefit</a:t>
                      </a:r>
                      <a:endParaRPr lang="en-US" sz="1800">
                        <a:latin typeface="Alexandria"/>
                      </a:endParaRPr>
                    </a:p>
                  </a:txBody>
                  <a:tcPr marL="38170" marR="38170" marT="19085" marB="19085" anchor="ctr"/>
                </a:tc>
                <a:tc>
                  <a:txBody>
                    <a:bodyPr/>
                    <a:lstStyle/>
                    <a:p>
                      <a:pPr>
                        <a:buNone/>
                      </a:pPr>
                      <a:r>
                        <a:rPr lang="en-US" sz="1800">
                          <a:latin typeface="Alexandria"/>
                        </a:rPr>
                        <a:t>Available to the general market.</a:t>
                      </a:r>
                    </a:p>
                  </a:txBody>
                  <a:tcPr marL="38170" marR="38170" marT="19085" marB="19085" anchor="ctr">
                    <a:solidFill>
                      <a:schemeClr val="bg1"/>
                    </a:solidFill>
                  </a:tcPr>
                </a:tc>
                <a:tc>
                  <a:txBody>
                    <a:bodyPr/>
                    <a:lstStyle/>
                    <a:p>
                      <a:pPr>
                        <a:buNone/>
                      </a:pPr>
                      <a:r>
                        <a:rPr lang="en-US" sz="1800">
                          <a:latin typeface="Alexandria"/>
                        </a:rPr>
                        <a:t>Not available to the wider market.</a:t>
                      </a:r>
                    </a:p>
                  </a:txBody>
                  <a:tcPr marL="38170" marR="38170" marT="19085" marB="19085" anchor="ctr">
                    <a:solidFill>
                      <a:schemeClr val="bg1"/>
                    </a:solidFill>
                  </a:tcPr>
                </a:tc>
                <a:extLst>
                  <a:ext uri="{0D108BD9-81ED-4DB2-BD59-A6C34878D82A}">
                    <a16:rowId xmlns:a16="http://schemas.microsoft.com/office/drawing/2014/main" val="2621552097"/>
                  </a:ext>
                </a:extLst>
              </a:tr>
              <a:tr h="285428">
                <a:tc>
                  <a:txBody>
                    <a:bodyPr/>
                    <a:lstStyle/>
                    <a:p>
                      <a:pPr>
                        <a:buNone/>
                      </a:pPr>
                      <a:r>
                        <a:rPr lang="en-US" sz="1800" b="1" dirty="0">
                          <a:latin typeface="Alexandria"/>
                        </a:rPr>
                        <a:t>Relationship</a:t>
                      </a:r>
                      <a:endParaRPr lang="en-US" sz="1800" dirty="0">
                        <a:latin typeface="Alexandria"/>
                      </a:endParaRPr>
                    </a:p>
                  </a:txBody>
                  <a:tcPr marL="38170" marR="38170" marT="19085" marB="19085" anchor="ctr"/>
                </a:tc>
                <a:tc>
                  <a:txBody>
                    <a:bodyPr/>
                    <a:lstStyle/>
                    <a:p>
                      <a:pPr>
                        <a:buNone/>
                      </a:pPr>
                      <a:r>
                        <a:rPr lang="en-US" sz="1800" dirty="0">
                          <a:latin typeface="Alexandria"/>
                        </a:rPr>
                        <a:t>Represents the primary benchmark for valuation.</a:t>
                      </a:r>
                    </a:p>
                  </a:txBody>
                  <a:tcPr marL="38170" marR="38170" marT="19085" marB="19085" anchor="ctr">
                    <a:solidFill>
                      <a:schemeClr val="bg1"/>
                    </a:solidFill>
                  </a:tcPr>
                </a:tc>
                <a:tc>
                  <a:txBody>
                    <a:bodyPr/>
                    <a:lstStyle/>
                    <a:p>
                      <a:pPr>
                        <a:buNone/>
                      </a:pPr>
                      <a:r>
                        <a:rPr lang="en-US" sz="1800" dirty="0">
                          <a:latin typeface="Alexandria"/>
                        </a:rPr>
                        <a:t>Equal to or greater than Market Value.</a:t>
                      </a:r>
                    </a:p>
                  </a:txBody>
                  <a:tcPr marL="38170" marR="38170" marT="19085" marB="19085" anchor="ctr">
                    <a:solidFill>
                      <a:schemeClr val="bg1"/>
                    </a:solidFill>
                  </a:tcPr>
                </a:tc>
                <a:extLst>
                  <a:ext uri="{0D108BD9-81ED-4DB2-BD59-A6C34878D82A}">
                    <a16:rowId xmlns:a16="http://schemas.microsoft.com/office/drawing/2014/main" val="4207464366"/>
                  </a:ext>
                </a:extLst>
              </a:tr>
              <a:tr h="285428">
                <a:tc>
                  <a:txBody>
                    <a:bodyPr/>
                    <a:lstStyle/>
                    <a:p>
                      <a:pPr>
                        <a:buNone/>
                      </a:pPr>
                      <a:r>
                        <a:rPr lang="en-US" sz="1800" b="1">
                          <a:latin typeface="Alexandria"/>
                        </a:rPr>
                        <a:t>Possibility of Being Lower</a:t>
                      </a:r>
                      <a:endParaRPr lang="en-US" sz="1800">
                        <a:latin typeface="Alexandria"/>
                      </a:endParaRPr>
                    </a:p>
                  </a:txBody>
                  <a:tcPr marL="38170" marR="38170" marT="19085" marB="19085" anchor="ctr"/>
                </a:tc>
                <a:tc>
                  <a:txBody>
                    <a:bodyPr/>
                    <a:lstStyle/>
                    <a:p>
                      <a:pPr>
                        <a:buNone/>
                      </a:pPr>
                      <a:r>
                        <a:rPr lang="en-US" sz="1800">
                          <a:latin typeface="Alexandria"/>
                        </a:rPr>
                        <a:t>May increase or decrease in response to market conditions.</a:t>
                      </a:r>
                    </a:p>
                  </a:txBody>
                  <a:tcPr marL="38170" marR="38170" marT="19085" marB="19085" anchor="ctr">
                    <a:solidFill>
                      <a:schemeClr val="bg1"/>
                    </a:solidFill>
                  </a:tcPr>
                </a:tc>
                <a:tc>
                  <a:txBody>
                    <a:bodyPr/>
                    <a:lstStyle/>
                    <a:p>
                      <a:pPr>
                        <a:buNone/>
                      </a:pPr>
                      <a:r>
                        <a:rPr lang="en-US" sz="1800" dirty="0">
                          <a:latin typeface="Alexandria"/>
                        </a:rPr>
                        <a:t>Cannot be lower than Market Value.</a:t>
                      </a:r>
                    </a:p>
                  </a:txBody>
                  <a:tcPr marL="38170" marR="38170" marT="19085" marB="19085" anchor="ctr">
                    <a:solidFill>
                      <a:schemeClr val="bg1"/>
                    </a:solidFill>
                  </a:tcPr>
                </a:tc>
                <a:extLst>
                  <a:ext uri="{0D108BD9-81ED-4DB2-BD59-A6C34878D82A}">
                    <a16:rowId xmlns:a16="http://schemas.microsoft.com/office/drawing/2014/main" val="3874729119"/>
                  </a:ext>
                </a:extLst>
              </a:tr>
              <a:tr h="285428">
                <a:tc>
                  <a:txBody>
                    <a:bodyPr/>
                    <a:lstStyle/>
                    <a:p>
                      <a:pPr>
                        <a:buNone/>
                      </a:pPr>
                      <a:r>
                        <a:rPr lang="en-US" sz="1800" b="1">
                          <a:latin typeface="Alexandria"/>
                        </a:rPr>
                        <a:t>Valuation Treatment</a:t>
                      </a:r>
                      <a:endParaRPr lang="en-US" sz="1800">
                        <a:latin typeface="Alexandria"/>
                      </a:endParaRPr>
                    </a:p>
                  </a:txBody>
                  <a:tcPr marL="38170" marR="38170" marT="19085" marB="19085" anchor="ctr"/>
                </a:tc>
                <a:tc>
                  <a:txBody>
                    <a:bodyPr/>
                    <a:lstStyle/>
                    <a:p>
                      <a:pPr>
                        <a:buNone/>
                      </a:pPr>
                      <a:r>
                        <a:rPr lang="en-US" sz="1800">
                          <a:latin typeface="Alexandria"/>
                        </a:rPr>
                        <a:t>Presented as the primary valuation opinion in the report.</a:t>
                      </a:r>
                    </a:p>
                  </a:txBody>
                  <a:tcPr marL="38170" marR="38170" marT="19085" marB="19085" anchor="ctr">
                    <a:solidFill>
                      <a:schemeClr val="bg1"/>
                    </a:solidFill>
                  </a:tcPr>
                </a:tc>
                <a:tc>
                  <a:txBody>
                    <a:bodyPr/>
                    <a:lstStyle/>
                    <a:p>
                      <a:pPr>
                        <a:buNone/>
                      </a:pPr>
                      <a:r>
                        <a:rPr lang="en-US" sz="1800" dirty="0">
                          <a:latin typeface="Alexandria"/>
                        </a:rPr>
                        <a:t>Disclosed separately and not combined with Market Value.</a:t>
                      </a:r>
                    </a:p>
                  </a:txBody>
                  <a:tcPr marL="38170" marR="38170" marT="19085" marB="19085" anchor="ctr">
                    <a:solidFill>
                      <a:schemeClr val="bg1"/>
                    </a:solidFill>
                  </a:tcPr>
                </a:tc>
                <a:extLst>
                  <a:ext uri="{0D108BD9-81ED-4DB2-BD59-A6C34878D82A}">
                    <a16:rowId xmlns:a16="http://schemas.microsoft.com/office/drawing/2014/main" val="1372967608"/>
                  </a:ext>
                </a:extLst>
              </a:tr>
              <a:tr h="408826">
                <a:tc>
                  <a:txBody>
                    <a:bodyPr/>
                    <a:lstStyle/>
                    <a:p>
                      <a:pPr>
                        <a:buNone/>
                      </a:pPr>
                      <a:r>
                        <a:rPr lang="en-US" sz="1800" b="1">
                          <a:latin typeface="Alexandria"/>
                        </a:rPr>
                        <a:t>Reflection in Market Price</a:t>
                      </a:r>
                      <a:endParaRPr lang="en-US" sz="1800">
                        <a:latin typeface="Alexandria"/>
                      </a:endParaRPr>
                    </a:p>
                  </a:txBody>
                  <a:tcPr marL="38170" marR="38170" marT="19085" marB="19085" anchor="ctr"/>
                </a:tc>
                <a:tc>
                  <a:txBody>
                    <a:bodyPr/>
                    <a:lstStyle/>
                    <a:p>
                      <a:pPr>
                        <a:buNone/>
                      </a:pPr>
                      <a:r>
                        <a:rPr lang="en-US" sz="1800" dirty="0">
                          <a:latin typeface="Alexandria"/>
                        </a:rPr>
                        <a:t>Yes, it reflects the expected price in an open market.</a:t>
                      </a:r>
                    </a:p>
                  </a:txBody>
                  <a:tcPr marL="38170" marR="38170" marT="19085" marB="19085" anchor="ctr">
                    <a:solidFill>
                      <a:schemeClr val="bg1"/>
                    </a:solidFill>
                  </a:tcPr>
                </a:tc>
                <a:tc>
                  <a:txBody>
                    <a:bodyPr/>
                    <a:lstStyle/>
                    <a:p>
                      <a:pPr>
                        <a:buNone/>
                      </a:pPr>
                      <a:r>
                        <a:rPr lang="en-US" sz="1800" dirty="0">
                          <a:latin typeface="Alexandria"/>
                        </a:rPr>
                        <a:t>No, it does not reflect the expected price in the general market.</a:t>
                      </a:r>
                    </a:p>
                  </a:txBody>
                  <a:tcPr marL="38170" marR="38170" marT="19085" marB="19085" anchor="ctr">
                    <a:solidFill>
                      <a:schemeClr val="bg1"/>
                    </a:solidFill>
                  </a:tcPr>
                </a:tc>
                <a:extLst>
                  <a:ext uri="{0D108BD9-81ED-4DB2-BD59-A6C34878D82A}">
                    <a16:rowId xmlns:a16="http://schemas.microsoft.com/office/drawing/2014/main" val="2732664233"/>
                  </a:ext>
                </a:extLst>
              </a:tr>
              <a:tr h="532224">
                <a:tc>
                  <a:txBody>
                    <a:bodyPr/>
                    <a:lstStyle/>
                    <a:p>
                      <a:pPr>
                        <a:buNone/>
                      </a:pPr>
                      <a:r>
                        <a:rPr lang="en-US" sz="1800" b="1">
                          <a:latin typeface="Alexandria"/>
                        </a:rPr>
                        <a:t>General Example</a:t>
                      </a:r>
                      <a:endParaRPr lang="en-US" sz="1800">
                        <a:latin typeface="Alexandria"/>
                      </a:endParaRPr>
                    </a:p>
                  </a:txBody>
                  <a:tcPr marL="38170" marR="38170" marT="19085" marB="19085" anchor="ctr"/>
                </a:tc>
                <a:tc>
                  <a:txBody>
                    <a:bodyPr/>
                    <a:lstStyle/>
                    <a:p>
                      <a:pPr>
                        <a:buNone/>
                      </a:pPr>
                      <a:r>
                        <a:rPr lang="en-US" sz="1800">
                          <a:latin typeface="Alexandria"/>
                        </a:rPr>
                        <a:t>A residential plot that any developer can acquire and develop under the same conditions.</a:t>
                      </a:r>
                    </a:p>
                  </a:txBody>
                  <a:tcPr marL="38170" marR="38170" marT="19085" marB="19085" anchor="ctr">
                    <a:solidFill>
                      <a:schemeClr val="bg1"/>
                    </a:solidFill>
                  </a:tcPr>
                </a:tc>
                <a:tc>
                  <a:txBody>
                    <a:bodyPr/>
                    <a:lstStyle/>
                    <a:p>
                      <a:pPr>
                        <a:buNone/>
                      </a:pPr>
                      <a:r>
                        <a:rPr lang="en-US" sz="1800" dirty="0">
                          <a:latin typeface="Alexandria"/>
                        </a:rPr>
                        <a:t>Land adjacent to an existing factory that is of interest only to the factory owner for expansion.</a:t>
                      </a:r>
                    </a:p>
                  </a:txBody>
                  <a:tcPr marL="38170" marR="38170" marT="19085" marB="19085" anchor="ctr">
                    <a:solidFill>
                      <a:schemeClr val="bg1"/>
                    </a:solidFill>
                  </a:tcPr>
                </a:tc>
                <a:extLst>
                  <a:ext uri="{0D108BD9-81ED-4DB2-BD59-A6C34878D82A}">
                    <a16:rowId xmlns:a16="http://schemas.microsoft.com/office/drawing/2014/main" val="1399039721"/>
                  </a:ext>
                </a:extLst>
              </a:tr>
              <a:tr h="532224">
                <a:tc>
                  <a:txBody>
                    <a:bodyPr/>
                    <a:lstStyle/>
                    <a:p>
                      <a:pPr>
                        <a:buNone/>
                      </a:pPr>
                      <a:r>
                        <a:rPr lang="en-US" sz="1800" b="1" dirty="0">
                          <a:latin typeface="Alexandria"/>
                        </a:rPr>
                        <a:t>Simple Numerical Example</a:t>
                      </a:r>
                      <a:endParaRPr lang="en-US" sz="1800" dirty="0">
                        <a:latin typeface="Alexandria"/>
                      </a:endParaRPr>
                    </a:p>
                  </a:txBody>
                  <a:tcPr marL="38170" marR="38170" marT="19085" marB="19085" anchor="ctr"/>
                </a:tc>
                <a:tc>
                  <a:txBody>
                    <a:bodyPr/>
                    <a:lstStyle/>
                    <a:p>
                      <a:pPr>
                        <a:buNone/>
                      </a:pPr>
                      <a:r>
                        <a:rPr lang="en-US" sz="1800">
                          <a:latin typeface="Alexandria"/>
                        </a:rPr>
                        <a:t>Market Value = SAR 1,000,000</a:t>
                      </a:r>
                    </a:p>
                  </a:txBody>
                  <a:tcPr marL="38170" marR="38170" marT="19085" marB="19085" anchor="ctr">
                    <a:solidFill>
                      <a:schemeClr val="bg1"/>
                    </a:solidFill>
                  </a:tcPr>
                </a:tc>
                <a:tc>
                  <a:txBody>
                    <a:bodyPr/>
                    <a:lstStyle/>
                    <a:p>
                      <a:pPr>
                        <a:buNone/>
                      </a:pPr>
                      <a:r>
                        <a:rPr lang="en-US" sz="1800" dirty="0">
                          <a:latin typeface="Alexandria"/>
                        </a:rPr>
                        <a:t>Market Value = SAR 1,000,000Special benefit = SAR 300,000</a:t>
                      </a:r>
                      <a:r>
                        <a:rPr lang="en-US" sz="1800" b="1" dirty="0">
                          <a:latin typeface="Alexandria"/>
                        </a:rPr>
                        <a:t>Special Value = SAR 1,300,000</a:t>
                      </a:r>
                      <a:endParaRPr lang="en-US" sz="1800" dirty="0">
                        <a:latin typeface="Alexandria"/>
                      </a:endParaRPr>
                    </a:p>
                  </a:txBody>
                  <a:tcPr marL="38170" marR="38170" marT="19085" marB="19085" anchor="ctr">
                    <a:solidFill>
                      <a:schemeClr val="bg1"/>
                    </a:solidFill>
                  </a:tcPr>
                </a:tc>
                <a:extLst>
                  <a:ext uri="{0D108BD9-81ED-4DB2-BD59-A6C34878D82A}">
                    <a16:rowId xmlns:a16="http://schemas.microsoft.com/office/drawing/2014/main" val="350213417"/>
                  </a:ext>
                </a:extLst>
              </a:tr>
              <a:tr h="408826">
                <a:tc>
                  <a:txBody>
                    <a:bodyPr/>
                    <a:lstStyle/>
                    <a:p>
                      <a:pPr>
                        <a:buNone/>
                      </a:pPr>
                      <a:r>
                        <a:rPr lang="en-US" sz="1800" b="1">
                          <a:latin typeface="Alexandria"/>
                        </a:rPr>
                        <a:t>Report Requirements</a:t>
                      </a:r>
                      <a:endParaRPr lang="en-US" sz="1800">
                        <a:latin typeface="Alexandria"/>
                      </a:endParaRPr>
                    </a:p>
                  </a:txBody>
                  <a:tcPr marL="38170" marR="38170" marT="19085" marB="19085" anchor="ctr"/>
                </a:tc>
                <a:tc>
                  <a:txBody>
                    <a:bodyPr/>
                    <a:lstStyle/>
                    <a:p>
                      <a:pPr>
                        <a:buNone/>
                      </a:pPr>
                      <a:r>
                        <a:rPr lang="en-US" sz="1800" dirty="0">
                          <a:latin typeface="Alexandria"/>
                        </a:rPr>
                        <a:t>Mandatory disclosure as the basis of valuation.</a:t>
                      </a:r>
                    </a:p>
                  </a:txBody>
                  <a:tcPr marL="38170" marR="38170" marT="19085" marB="19085" anchor="ctr">
                    <a:solidFill>
                      <a:schemeClr val="bg1"/>
                    </a:solidFill>
                  </a:tcPr>
                </a:tc>
                <a:tc>
                  <a:txBody>
                    <a:bodyPr/>
                    <a:lstStyle/>
                    <a:p>
                      <a:pPr>
                        <a:buNone/>
                      </a:pPr>
                      <a:r>
                        <a:rPr lang="en-US" sz="1800" dirty="0">
                          <a:latin typeface="Alexandria"/>
                        </a:rPr>
                        <a:t>Mandatory disclosure of its existence, with Market Value stated for comparison.</a:t>
                      </a:r>
                    </a:p>
                  </a:txBody>
                  <a:tcPr marL="38170" marR="38170" marT="19085" marB="19085" anchor="ctr">
                    <a:solidFill>
                      <a:schemeClr val="bg1"/>
                    </a:solidFill>
                  </a:tcPr>
                </a:tc>
                <a:extLst>
                  <a:ext uri="{0D108BD9-81ED-4DB2-BD59-A6C34878D82A}">
                    <a16:rowId xmlns:a16="http://schemas.microsoft.com/office/drawing/2014/main" val="3791753606"/>
                  </a:ext>
                </a:extLst>
              </a:tr>
            </a:tbl>
          </a:graphicData>
        </a:graphic>
      </p:graphicFrame>
    </p:spTree>
    <p:extLst>
      <p:ext uri="{BB962C8B-B14F-4D97-AF65-F5344CB8AC3E}">
        <p14:creationId xmlns:p14="http://schemas.microsoft.com/office/powerpoint/2010/main" val="2190832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20E21-182C-9DD9-74ED-E3DA5D3EE82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7F7FC74-CCDF-FADF-27E0-BF0D430074F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61547C3-1D89-9AEE-1C24-5EA3D2B17B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11A0143-27C2-66D8-EB92-D06263744808}"/>
              </a:ext>
            </a:extLst>
          </p:cNvPr>
          <p:cNvSpPr txBox="1"/>
          <p:nvPr/>
        </p:nvSpPr>
        <p:spPr>
          <a:xfrm>
            <a:off x="4559521" y="524820"/>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sp>
        <p:nvSpPr>
          <p:cNvPr id="3" name="Rectangle: Top Corners Rounded 2">
            <a:extLst>
              <a:ext uri="{FF2B5EF4-FFF2-40B4-BE49-F238E27FC236}">
                <a16:creationId xmlns:a16="http://schemas.microsoft.com/office/drawing/2014/main" id="{097B366D-5692-A90A-A145-37C7ED059591}"/>
              </a:ext>
            </a:extLst>
          </p:cNvPr>
          <p:cNvSpPr/>
          <p:nvPr/>
        </p:nvSpPr>
        <p:spPr>
          <a:xfrm>
            <a:off x="1106353" y="1538546"/>
            <a:ext cx="10459876" cy="112455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50000"/>
              </a:lnSpc>
              <a:defRPr/>
            </a:pPr>
            <a:r>
              <a:rPr lang="en-US" sz="2000" b="1" dirty="0">
                <a:solidFill>
                  <a:prstClr val="black"/>
                </a:solidFill>
                <a:latin typeface="Alexandria"/>
              </a:rPr>
              <a:t>The </a:t>
            </a:r>
            <a:r>
              <a:rPr lang="en-US" sz="2000" b="1" dirty="0">
                <a:solidFill>
                  <a:srgbClr val="0070C0"/>
                </a:solidFill>
                <a:latin typeface="Alexandria"/>
              </a:rPr>
              <a:t>value</a:t>
            </a:r>
            <a:r>
              <a:rPr lang="en-US" sz="2000" b="1" dirty="0">
                <a:solidFill>
                  <a:prstClr val="black"/>
                </a:solidFill>
                <a:latin typeface="Alexandria"/>
              </a:rPr>
              <a:t> arising from the </a:t>
            </a:r>
            <a:r>
              <a:rPr lang="en-US" sz="2000" b="1" dirty="0">
                <a:solidFill>
                  <a:srgbClr val="00B050"/>
                </a:solidFill>
                <a:latin typeface="Alexandria"/>
              </a:rPr>
              <a:t>combination of two or more assets </a:t>
            </a:r>
            <a:r>
              <a:rPr lang="en-US" sz="2000" b="1" dirty="0">
                <a:solidFill>
                  <a:prstClr val="black"/>
                </a:solidFill>
                <a:latin typeface="Alexandria"/>
              </a:rPr>
              <a:t>(or multiple interests), where the </a:t>
            </a:r>
            <a:r>
              <a:rPr lang="en-US" sz="2000" b="1" dirty="0">
                <a:solidFill>
                  <a:srgbClr val="FF3399"/>
                </a:solidFill>
                <a:latin typeface="Alexandria"/>
              </a:rPr>
              <a:t>combined value </a:t>
            </a:r>
            <a:r>
              <a:rPr lang="en-US" sz="2000" b="1" dirty="0">
                <a:solidFill>
                  <a:prstClr val="black"/>
                </a:solidFill>
                <a:latin typeface="Alexandria"/>
              </a:rPr>
              <a:t>exceeds </a:t>
            </a:r>
            <a:r>
              <a:rPr lang="en-US" sz="2000" b="1" dirty="0">
                <a:solidFill>
                  <a:srgbClr val="7030A0"/>
                </a:solidFill>
                <a:latin typeface="Alexandria"/>
              </a:rPr>
              <a:t>the sum of the individual values</a:t>
            </a:r>
            <a:r>
              <a:rPr lang="en-US" sz="2000" b="1" dirty="0">
                <a:solidFill>
                  <a:prstClr val="black"/>
                </a:solidFill>
                <a:latin typeface="Alexandria"/>
              </a:rPr>
              <a: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3" name="Rectangle: Beveled 12">
            <a:extLst>
              <a:ext uri="{FF2B5EF4-FFF2-40B4-BE49-F238E27FC236}">
                <a16:creationId xmlns:a16="http://schemas.microsoft.com/office/drawing/2014/main" id="{A0F08525-019D-A493-59C6-0B214770DCB9}"/>
              </a:ext>
            </a:extLst>
          </p:cNvPr>
          <p:cNvSpPr/>
          <p:nvPr/>
        </p:nvSpPr>
        <p:spPr>
          <a:xfrm>
            <a:off x="1333001" y="2980811"/>
            <a:ext cx="9677468" cy="625777"/>
          </a:xfrm>
          <a:prstGeom prst="bevel">
            <a:avLst/>
          </a:prstGeom>
          <a:solidFill>
            <a:srgbClr val="FFFFEB"/>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2000" b="1" dirty="0">
                <a:solidFill>
                  <a:srgbClr val="0070C0"/>
                </a:solidFill>
                <a:latin typeface="Alexandria"/>
              </a:rPr>
              <a:t>Synergistic Value </a:t>
            </a:r>
            <a:r>
              <a:rPr lang="en-US" sz="2000" b="1" dirty="0">
                <a:solidFill>
                  <a:schemeClr val="tx1"/>
                </a:solidFill>
                <a:latin typeface="Alexandria"/>
              </a:rPr>
              <a:t>=</a:t>
            </a:r>
            <a:r>
              <a:rPr lang="en-US" sz="2000" b="1" dirty="0">
                <a:solidFill>
                  <a:srgbClr val="0070C0"/>
                </a:solidFill>
                <a:latin typeface="Alexandria"/>
              </a:rPr>
              <a:t> </a:t>
            </a:r>
            <a:r>
              <a:rPr lang="en-US" sz="2000" b="1" dirty="0">
                <a:solidFill>
                  <a:srgbClr val="FF3399"/>
                </a:solidFill>
                <a:latin typeface="Alexandria"/>
              </a:rPr>
              <a:t>Value of Assets Combined </a:t>
            </a:r>
            <a:r>
              <a:rPr lang="en-US" sz="2000" b="1" dirty="0">
                <a:solidFill>
                  <a:schemeClr val="tx1"/>
                </a:solidFill>
                <a:latin typeface="Alexandria"/>
              </a:rPr>
              <a:t>−</a:t>
            </a:r>
            <a:r>
              <a:rPr lang="en-US" sz="2000" b="1" dirty="0">
                <a:solidFill>
                  <a:srgbClr val="0070C0"/>
                </a:solidFill>
                <a:latin typeface="Alexandria"/>
              </a:rPr>
              <a:t> </a:t>
            </a:r>
            <a:r>
              <a:rPr lang="en-US" sz="2000" b="1" dirty="0">
                <a:solidFill>
                  <a:srgbClr val="7030A0"/>
                </a:solidFill>
                <a:latin typeface="Alexandria"/>
              </a:rPr>
              <a:t>(Value of Asset A + Value of Asset B + …)</a:t>
            </a:r>
            <a:endParaRPr kumimoji="0" lang="en-US" sz="2000" b="1" i="0" u="none" strike="noStrike" kern="1200" cap="none" spc="0" normalizeH="0" baseline="0" noProof="0" dirty="0">
              <a:ln>
                <a:noFill/>
              </a:ln>
              <a:solidFill>
                <a:srgbClr val="7030A0"/>
              </a:solidFill>
              <a:effectLst/>
              <a:uLnTx/>
              <a:uFillTx/>
              <a:latin typeface="Calibri"/>
            </a:endParaRPr>
          </a:p>
        </p:txBody>
      </p:sp>
      <p:sp>
        <p:nvSpPr>
          <p:cNvPr id="17" name="TextBox 16">
            <a:extLst>
              <a:ext uri="{FF2B5EF4-FFF2-40B4-BE49-F238E27FC236}">
                <a16:creationId xmlns:a16="http://schemas.microsoft.com/office/drawing/2014/main" id="{F9306AAD-2B78-D753-1CD1-F6781C466DFC}"/>
              </a:ext>
            </a:extLst>
          </p:cNvPr>
          <p:cNvSpPr txBox="1"/>
          <p:nvPr/>
        </p:nvSpPr>
        <p:spPr>
          <a:xfrm>
            <a:off x="756049" y="1155869"/>
            <a:ext cx="7563491"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Definition of the Synergistic / Marriage Value:</a:t>
            </a:r>
          </a:p>
        </p:txBody>
      </p:sp>
      <p:graphicFrame>
        <p:nvGraphicFramePr>
          <p:cNvPr id="8" name="Diagram 7">
            <a:extLst>
              <a:ext uri="{FF2B5EF4-FFF2-40B4-BE49-F238E27FC236}">
                <a16:creationId xmlns:a16="http://schemas.microsoft.com/office/drawing/2014/main" id="{997B11D8-3A2C-B94E-D408-F018AB9A09A2}"/>
              </a:ext>
            </a:extLst>
          </p:cNvPr>
          <p:cNvGraphicFramePr/>
          <p:nvPr>
            <p:extLst>
              <p:ext uri="{D42A27DB-BD31-4B8C-83A1-F6EECF244321}">
                <p14:modId xmlns:p14="http://schemas.microsoft.com/office/powerpoint/2010/main" val="3205571333"/>
              </p:ext>
            </p:extLst>
          </p:nvPr>
        </p:nvGraphicFramePr>
        <p:xfrm>
          <a:off x="426839" y="3745517"/>
          <a:ext cx="11489792" cy="267204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1392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Graphic spid="8"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6A49E-F4C2-2DE8-FD24-7B5C8F9A12B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583C5F6-28C5-7CBC-0527-200B00C7C1E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A2E258E-68D0-8453-4ED3-9D42253D9F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936D595-0261-B4E9-51AC-C7EA569458DB}"/>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Classification Based on Availability of Benefit</a:t>
            </a:r>
            <a:r>
              <a:rPr kumimoji="0" lang="ar-SY" sz="2200" b="1" i="0" u="none" strike="noStrike" kern="1200" cap="none" spc="0" normalizeH="0" baseline="0" noProof="0" dirty="0">
                <a:ln>
                  <a:noFill/>
                </a:ln>
                <a:solidFill>
                  <a:srgbClr val="4472C4"/>
                </a:solidFill>
                <a:effectLst/>
                <a:uLnTx/>
                <a:uFillTx/>
                <a:latin typeface="Alexandria"/>
                <a:ea typeface="+mn-ea"/>
                <a:cs typeface="+mn-cs"/>
              </a:rPr>
              <a:t>:</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7" name="TextBox 6">
            <a:extLst>
              <a:ext uri="{FF2B5EF4-FFF2-40B4-BE49-F238E27FC236}">
                <a16:creationId xmlns:a16="http://schemas.microsoft.com/office/drawing/2014/main" id="{4F436F5F-AD36-D24A-B6C1-ECC0148E8336}"/>
              </a:ext>
            </a:extLst>
          </p:cNvPr>
          <p:cNvSpPr txBox="1"/>
          <p:nvPr/>
        </p:nvSpPr>
        <p:spPr>
          <a:xfrm>
            <a:off x="4619479" y="496329"/>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graphicFrame>
        <p:nvGraphicFramePr>
          <p:cNvPr id="8" name="Table 7">
            <a:extLst>
              <a:ext uri="{FF2B5EF4-FFF2-40B4-BE49-F238E27FC236}">
                <a16:creationId xmlns:a16="http://schemas.microsoft.com/office/drawing/2014/main" id="{D620562D-B84B-8191-B4BB-99BC36E4D67D}"/>
              </a:ext>
            </a:extLst>
          </p:cNvPr>
          <p:cNvGraphicFramePr>
            <a:graphicFrameLocks noGrp="1"/>
          </p:cNvGraphicFramePr>
          <p:nvPr>
            <p:extLst>
              <p:ext uri="{D42A27DB-BD31-4B8C-83A1-F6EECF244321}">
                <p14:modId xmlns:p14="http://schemas.microsoft.com/office/powerpoint/2010/main" val="1681914920"/>
              </p:ext>
            </p:extLst>
          </p:nvPr>
        </p:nvGraphicFramePr>
        <p:xfrm>
          <a:off x="105480" y="1580560"/>
          <a:ext cx="11976590" cy="5121492"/>
        </p:xfrm>
        <a:graphic>
          <a:graphicData uri="http://schemas.openxmlformats.org/drawingml/2006/table">
            <a:tbl>
              <a:tblPr>
                <a:tableStyleId>{D7AC3CCA-C797-4891-BE02-D94E43425B78}</a:tableStyleId>
              </a:tblPr>
              <a:tblGrid>
                <a:gridCol w="1348566">
                  <a:extLst>
                    <a:ext uri="{9D8B030D-6E8A-4147-A177-3AD203B41FA5}">
                      <a16:colId xmlns:a16="http://schemas.microsoft.com/office/drawing/2014/main" val="2934966002"/>
                    </a:ext>
                  </a:extLst>
                </a:gridCol>
                <a:gridCol w="1154243">
                  <a:extLst>
                    <a:ext uri="{9D8B030D-6E8A-4147-A177-3AD203B41FA5}">
                      <a16:colId xmlns:a16="http://schemas.microsoft.com/office/drawing/2014/main" val="1953097545"/>
                    </a:ext>
                  </a:extLst>
                </a:gridCol>
                <a:gridCol w="1469036">
                  <a:extLst>
                    <a:ext uri="{9D8B030D-6E8A-4147-A177-3AD203B41FA5}">
                      <a16:colId xmlns:a16="http://schemas.microsoft.com/office/drawing/2014/main" val="106754899"/>
                    </a:ext>
                  </a:extLst>
                </a:gridCol>
                <a:gridCol w="1678898">
                  <a:extLst>
                    <a:ext uri="{9D8B030D-6E8A-4147-A177-3AD203B41FA5}">
                      <a16:colId xmlns:a16="http://schemas.microsoft.com/office/drawing/2014/main" val="1675757470"/>
                    </a:ext>
                  </a:extLst>
                </a:gridCol>
                <a:gridCol w="6325847">
                  <a:extLst>
                    <a:ext uri="{9D8B030D-6E8A-4147-A177-3AD203B41FA5}">
                      <a16:colId xmlns:a16="http://schemas.microsoft.com/office/drawing/2014/main" val="2731912042"/>
                    </a:ext>
                  </a:extLst>
                </a:gridCol>
              </a:tblGrid>
              <a:tr h="279601">
                <a:tc>
                  <a:txBody>
                    <a:bodyPr/>
                    <a:lstStyle/>
                    <a:p>
                      <a:pPr algn="ctr">
                        <a:buNone/>
                      </a:pPr>
                      <a:r>
                        <a:rPr lang="en-US" sz="1800" b="1" dirty="0">
                          <a:latin typeface="Alexandria"/>
                        </a:rPr>
                        <a:t>Classification</a:t>
                      </a:r>
                    </a:p>
                  </a:txBody>
                  <a:tcPr marL="39201" marR="39201" marT="19601" marB="19601" anchor="ctr"/>
                </a:tc>
                <a:tc>
                  <a:txBody>
                    <a:bodyPr/>
                    <a:lstStyle/>
                    <a:p>
                      <a:pPr algn="ctr">
                        <a:buNone/>
                      </a:pPr>
                      <a:r>
                        <a:rPr lang="en-US" sz="1800" b="1" dirty="0">
                          <a:latin typeface="Alexandria"/>
                        </a:rPr>
                        <a:t>Availability of Benefit</a:t>
                      </a:r>
                    </a:p>
                  </a:txBody>
                  <a:tcPr marL="39201" marR="39201" marT="19601" marB="19601" anchor="ctr"/>
                </a:tc>
                <a:tc>
                  <a:txBody>
                    <a:bodyPr/>
                    <a:lstStyle/>
                    <a:p>
                      <a:pPr algn="ctr">
                        <a:buNone/>
                      </a:pPr>
                      <a:r>
                        <a:rPr lang="en-US" sz="1800" b="1" dirty="0">
                          <a:latin typeface="Alexandria"/>
                        </a:rPr>
                        <a:t>Valuation Treatment</a:t>
                      </a:r>
                    </a:p>
                  </a:txBody>
                  <a:tcPr marL="39201" marR="39201" marT="19601" marB="19601" anchor="ctr"/>
                </a:tc>
                <a:tc>
                  <a:txBody>
                    <a:bodyPr/>
                    <a:lstStyle/>
                    <a:p>
                      <a:pPr algn="ctr">
                        <a:buNone/>
                      </a:pPr>
                      <a:r>
                        <a:rPr lang="en-US" sz="1800" b="1" dirty="0">
                          <a:latin typeface="Alexandria"/>
                        </a:rPr>
                        <a:t>Example Title</a:t>
                      </a:r>
                    </a:p>
                  </a:txBody>
                  <a:tcPr marL="39201" marR="39201" marT="19601" marB="19601" anchor="ctr"/>
                </a:tc>
                <a:tc>
                  <a:txBody>
                    <a:bodyPr/>
                    <a:lstStyle/>
                    <a:p>
                      <a:pPr algn="ctr">
                        <a:buNone/>
                      </a:pPr>
                      <a:r>
                        <a:rPr lang="en-US" sz="1800" b="1" dirty="0">
                          <a:latin typeface="Alexandria"/>
                        </a:rPr>
                        <a:t>Detailed Explanation</a:t>
                      </a:r>
                    </a:p>
                  </a:txBody>
                  <a:tcPr marL="39201" marR="39201" marT="19601" marB="19601" anchor="ctr"/>
                </a:tc>
                <a:extLst>
                  <a:ext uri="{0D108BD9-81ED-4DB2-BD59-A6C34878D82A}">
                    <a16:rowId xmlns:a16="http://schemas.microsoft.com/office/drawing/2014/main" val="2687977178"/>
                  </a:ext>
                </a:extLst>
              </a:tr>
              <a:tr h="2447481">
                <a:tc>
                  <a:txBody>
                    <a:bodyPr/>
                    <a:lstStyle/>
                    <a:p>
                      <a:pPr algn="ctr">
                        <a:buNone/>
                      </a:pPr>
                      <a:r>
                        <a:rPr lang="en-US" sz="1800" b="1" dirty="0">
                          <a:solidFill>
                            <a:srgbClr val="00B050"/>
                          </a:solidFill>
                          <a:latin typeface="Alexandria"/>
                        </a:rPr>
                        <a:t>General Synergy</a:t>
                      </a:r>
                      <a:endParaRPr lang="en-US" sz="1800" dirty="0">
                        <a:solidFill>
                          <a:srgbClr val="00B050"/>
                        </a:solidFill>
                        <a:latin typeface="Alexandria"/>
                      </a:endParaRPr>
                    </a:p>
                  </a:txBody>
                  <a:tcPr marL="39201" marR="39201" marT="19601" marB="19601" anchor="ctr">
                    <a:solidFill>
                      <a:schemeClr val="bg1"/>
                    </a:solidFill>
                  </a:tcPr>
                </a:tc>
                <a:tc>
                  <a:txBody>
                    <a:bodyPr/>
                    <a:lstStyle/>
                    <a:p>
                      <a:pPr algn="ctr">
                        <a:buNone/>
                      </a:pPr>
                      <a:r>
                        <a:rPr lang="en-US" sz="1800" b="1" dirty="0">
                          <a:latin typeface="Alexandria"/>
                        </a:rPr>
                        <a:t>Available to </a:t>
                      </a:r>
                      <a:r>
                        <a:rPr lang="en-US" sz="1800" b="1" dirty="0">
                          <a:solidFill>
                            <a:srgbClr val="00B050"/>
                          </a:solidFill>
                          <a:latin typeface="Alexandria"/>
                        </a:rPr>
                        <a:t>multiple potential purchasers in the market</a:t>
                      </a:r>
                    </a:p>
                  </a:txBody>
                  <a:tcPr marL="39201" marR="39201" marT="19601" marB="19601" anchor="ctr">
                    <a:solidFill>
                      <a:schemeClr val="bg1"/>
                    </a:solidFill>
                  </a:tcPr>
                </a:tc>
                <a:tc>
                  <a:txBody>
                    <a:bodyPr/>
                    <a:lstStyle/>
                    <a:p>
                      <a:pPr algn="ctr">
                        <a:buNone/>
                      </a:pPr>
                      <a:r>
                        <a:rPr lang="en-US" sz="1800" b="1" dirty="0">
                          <a:latin typeface="Alexandria"/>
                        </a:rPr>
                        <a:t>Treated as part of </a:t>
                      </a:r>
                      <a:r>
                        <a:rPr lang="en-US" sz="1800" b="1" dirty="0">
                          <a:solidFill>
                            <a:srgbClr val="00B050"/>
                          </a:solidFill>
                          <a:latin typeface="Alexandria"/>
                        </a:rPr>
                        <a:t>Market Value</a:t>
                      </a:r>
                    </a:p>
                  </a:txBody>
                  <a:tcPr marL="39201" marR="39201" marT="19601" marB="19601" anchor="ctr">
                    <a:solidFill>
                      <a:schemeClr val="bg1"/>
                    </a:solidFill>
                  </a:tcPr>
                </a:tc>
                <a:tc>
                  <a:txBody>
                    <a:bodyPr/>
                    <a:lstStyle/>
                    <a:p>
                      <a:pPr algn="ctr">
                        <a:buNone/>
                      </a:pPr>
                      <a:r>
                        <a:rPr lang="en-US" sz="1800" b="1" dirty="0">
                          <a:latin typeface="Alexandria"/>
                        </a:rPr>
                        <a:t>Merging land parcels within a development area</a:t>
                      </a:r>
                    </a:p>
                  </a:txBody>
                  <a:tcPr marL="39201" marR="39201" marT="19601" marB="19601" anchor="ctr">
                    <a:solidFill>
                      <a:schemeClr val="bg1"/>
                    </a:solidFill>
                  </a:tcPr>
                </a:tc>
                <a:tc>
                  <a:txBody>
                    <a:bodyPr/>
                    <a:lstStyle/>
                    <a:p>
                      <a:pPr>
                        <a:buNone/>
                      </a:pPr>
                      <a:r>
                        <a:rPr lang="en-US" sz="1800" dirty="0">
                          <a:latin typeface="Alexandria"/>
                        </a:rPr>
                        <a:t>Combining adjacent parcels improves urban planning efficiency, increases design flexibility, and optimizes the use of development regulations, thereby enhancing project feasibility and overall value. As these benefits are available to multiple developers in the market, the resulting value is reflected as part of Market Value.</a:t>
                      </a:r>
                    </a:p>
                  </a:txBody>
                  <a:tcPr marL="39201" marR="39201" marT="19601" marB="19601" anchor="ctr">
                    <a:solidFill>
                      <a:schemeClr val="bg1"/>
                    </a:solidFill>
                  </a:tcPr>
                </a:tc>
                <a:extLst>
                  <a:ext uri="{0D108BD9-81ED-4DB2-BD59-A6C34878D82A}">
                    <a16:rowId xmlns:a16="http://schemas.microsoft.com/office/drawing/2014/main" val="139171377"/>
                  </a:ext>
                </a:extLst>
              </a:tr>
              <a:tr h="2086169">
                <a:tc>
                  <a:txBody>
                    <a:bodyPr/>
                    <a:lstStyle/>
                    <a:p>
                      <a:pPr algn="ctr">
                        <a:buNone/>
                      </a:pPr>
                      <a:r>
                        <a:rPr lang="en-US" sz="1800" b="1" dirty="0">
                          <a:solidFill>
                            <a:srgbClr val="0070C0"/>
                          </a:solidFill>
                          <a:latin typeface="Alexandria"/>
                        </a:rPr>
                        <a:t>Special Synergy</a:t>
                      </a:r>
                      <a:endParaRPr lang="en-US" sz="1800" dirty="0">
                        <a:solidFill>
                          <a:srgbClr val="0070C0"/>
                        </a:solidFill>
                        <a:latin typeface="Alexandria"/>
                      </a:endParaRPr>
                    </a:p>
                  </a:txBody>
                  <a:tcPr marL="39201" marR="39201" marT="19601" marB="19601" anchor="ctr">
                    <a:solidFill>
                      <a:schemeClr val="bg1"/>
                    </a:solidFill>
                  </a:tcPr>
                </a:tc>
                <a:tc>
                  <a:txBody>
                    <a:bodyPr/>
                    <a:lstStyle/>
                    <a:p>
                      <a:pPr algn="ctr">
                        <a:buNone/>
                      </a:pPr>
                      <a:r>
                        <a:rPr lang="en-US" sz="1800" b="1" dirty="0">
                          <a:latin typeface="Alexandria"/>
                        </a:rPr>
                        <a:t>Available to </a:t>
                      </a:r>
                      <a:r>
                        <a:rPr lang="en-US" sz="1800" b="1" dirty="0">
                          <a:solidFill>
                            <a:srgbClr val="00B0F0"/>
                          </a:solidFill>
                          <a:latin typeface="Alexandria"/>
                        </a:rPr>
                        <a:t>only one specific purchaser</a:t>
                      </a:r>
                    </a:p>
                  </a:txBody>
                  <a:tcPr marL="39201" marR="39201" marT="19601" marB="19601" anchor="ctr">
                    <a:solidFill>
                      <a:schemeClr val="bg1"/>
                    </a:solidFill>
                  </a:tcPr>
                </a:tc>
                <a:tc>
                  <a:txBody>
                    <a:bodyPr/>
                    <a:lstStyle/>
                    <a:p>
                      <a:pPr algn="ctr">
                        <a:buNone/>
                      </a:pPr>
                      <a:r>
                        <a:rPr lang="en-US" sz="1800" b="1" dirty="0">
                          <a:latin typeface="Alexandria"/>
                        </a:rPr>
                        <a:t>Treated as </a:t>
                      </a:r>
                      <a:r>
                        <a:rPr lang="en-US" sz="1800" b="1" dirty="0">
                          <a:solidFill>
                            <a:srgbClr val="00B0F0"/>
                          </a:solidFill>
                          <a:latin typeface="Alexandria"/>
                        </a:rPr>
                        <a:t>Special Value</a:t>
                      </a:r>
                    </a:p>
                  </a:txBody>
                  <a:tcPr marL="39201" marR="39201" marT="19601" marB="19601" anchor="ctr">
                    <a:solidFill>
                      <a:schemeClr val="bg1"/>
                    </a:solidFill>
                  </a:tcPr>
                </a:tc>
                <a:tc>
                  <a:txBody>
                    <a:bodyPr/>
                    <a:lstStyle/>
                    <a:p>
                      <a:pPr algn="ctr">
                        <a:buNone/>
                      </a:pPr>
                      <a:r>
                        <a:rPr lang="en-US" sz="1800" b="1" dirty="0">
                          <a:latin typeface="Alexandria"/>
                        </a:rPr>
                        <a:t>Combining ownership with exclusive usufruct rights</a:t>
                      </a:r>
                    </a:p>
                  </a:txBody>
                  <a:tcPr marL="39201" marR="39201" marT="19601" marB="19601" anchor="ctr">
                    <a:solidFill>
                      <a:schemeClr val="bg1"/>
                    </a:solidFill>
                  </a:tcPr>
                </a:tc>
                <a:tc>
                  <a:txBody>
                    <a:bodyPr/>
                    <a:lstStyle/>
                    <a:p>
                      <a:pPr>
                        <a:buNone/>
                      </a:pPr>
                      <a:r>
                        <a:rPr lang="en-US" sz="1800" dirty="0">
                          <a:latin typeface="Alexandria"/>
                        </a:rPr>
                        <a:t>This combination generates unique operational or legal benefits, such as exclusive control over use, improved returns, or the removal of existing constraints. These benefits are not available to other market participants; therefore, the resulting value is classified as Special Value.</a:t>
                      </a:r>
                    </a:p>
                  </a:txBody>
                  <a:tcPr marL="39201" marR="39201" marT="19601" marB="19601" anchor="ctr">
                    <a:solidFill>
                      <a:schemeClr val="bg1"/>
                    </a:solidFill>
                  </a:tcPr>
                </a:tc>
                <a:extLst>
                  <a:ext uri="{0D108BD9-81ED-4DB2-BD59-A6C34878D82A}">
                    <a16:rowId xmlns:a16="http://schemas.microsoft.com/office/drawing/2014/main" val="1347991505"/>
                  </a:ext>
                </a:extLst>
              </a:tr>
            </a:tbl>
          </a:graphicData>
        </a:graphic>
      </p:graphicFrame>
    </p:spTree>
    <p:extLst>
      <p:ext uri="{BB962C8B-B14F-4D97-AF65-F5344CB8AC3E}">
        <p14:creationId xmlns:p14="http://schemas.microsoft.com/office/powerpoint/2010/main" val="1506990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8AF1F-7C3F-D0D2-2750-A7762B8D2BC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97E993F-DC48-3F6B-0093-C80B3924E1A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CC5CAC6-5995-5646-629F-47F31FAA37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0576546-6C14-5C25-4700-2DF33F327F1D}"/>
              </a:ext>
            </a:extLst>
          </p:cNvPr>
          <p:cNvSpPr txBox="1"/>
          <p:nvPr/>
        </p:nvSpPr>
        <p:spPr>
          <a:xfrm>
            <a:off x="359230" y="1098719"/>
            <a:ext cx="9953280" cy="430887"/>
          </a:xfrm>
          <a:prstGeom prst="rect">
            <a:avLst/>
          </a:prstGeom>
          <a:noFill/>
        </p:spPr>
        <p:txBody>
          <a:bodyPr wrap="square">
            <a:spAutoFit/>
          </a:bodyPr>
          <a:lstStyle/>
          <a:p>
            <a:pPr marL="342900" indent="-342900">
              <a:buFont typeface="Wingdings" panose="05000000000000000000" pitchFamily="2" charset="2"/>
              <a:buChar char="Ø"/>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Practical Example/</a:t>
            </a:r>
            <a:r>
              <a:rPr lang="en-US" sz="2200" b="1" dirty="0">
                <a:solidFill>
                  <a:srgbClr val="4472C4"/>
                </a:solidFill>
                <a:latin typeface="Alexandria"/>
              </a:rPr>
              <a:t>General Synergy/:</a:t>
            </a:r>
          </a:p>
        </p:txBody>
      </p:sp>
      <p:sp>
        <p:nvSpPr>
          <p:cNvPr id="7" name="TextBox 6">
            <a:extLst>
              <a:ext uri="{FF2B5EF4-FFF2-40B4-BE49-F238E27FC236}">
                <a16:creationId xmlns:a16="http://schemas.microsoft.com/office/drawing/2014/main" id="{CE71ABEC-2EED-5BB5-756E-F1AAE49AA579}"/>
              </a:ext>
            </a:extLst>
          </p:cNvPr>
          <p:cNvSpPr txBox="1"/>
          <p:nvPr/>
        </p:nvSpPr>
        <p:spPr>
          <a:xfrm>
            <a:off x="1686516" y="1582840"/>
            <a:ext cx="10273260" cy="1660455"/>
          </a:xfrm>
          <a:prstGeom prst="rect">
            <a:avLst/>
          </a:prstGeom>
          <a:solidFill>
            <a:srgbClr val="FFFFEB"/>
          </a:solidFill>
          <a:ln>
            <a:solidFill>
              <a:srgbClr val="FFE2C5"/>
            </a:solidFill>
          </a:ln>
        </p:spPr>
        <p:txBody>
          <a:bodyPr wrap="square">
            <a:spAutoFit/>
          </a:bodyPr>
          <a:lstStyle/>
          <a:p>
            <a:pPr lvl="0">
              <a:lnSpc>
                <a:spcPct val="130000"/>
              </a:lnSpc>
            </a:pPr>
            <a:r>
              <a:rPr lang="en-US" sz="2000" b="1" dirty="0">
                <a:solidFill>
                  <a:prstClr val="black"/>
                </a:solidFill>
                <a:latin typeface="Alexandria"/>
              </a:rPr>
              <a:t>We have two adjacent plots of land located within a development zone:</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Same permitted use (residential / commercial).</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Same planning and building regulations.</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No legal or regulatory restrictions preventing any party from acquiring both plots together</a:t>
            </a:r>
            <a:r>
              <a:rPr kumimoji="0" lang="en-US" sz="2000" b="1" i="0" u="none" strike="noStrike" kern="1200" cap="none" spc="0" normalizeH="0" baseline="0" noProof="0" dirty="0">
                <a:ln>
                  <a:noFill/>
                </a:ln>
                <a:solidFill>
                  <a:prstClr val="black"/>
                </a:solidFill>
                <a:effectLst/>
                <a:uLnTx/>
                <a:uFillTx/>
                <a:latin typeface="Alexandria"/>
                <a:ea typeface="+mn-ea"/>
                <a:cs typeface="+mn-cs"/>
              </a:rPr>
              <a:t>.</a:t>
            </a:r>
          </a:p>
        </p:txBody>
      </p:sp>
      <p:sp>
        <p:nvSpPr>
          <p:cNvPr id="8" name="Star: 10 Points 7">
            <a:extLst>
              <a:ext uri="{FF2B5EF4-FFF2-40B4-BE49-F238E27FC236}">
                <a16:creationId xmlns:a16="http://schemas.microsoft.com/office/drawing/2014/main" id="{7AC6B04B-BEA5-F3A3-A763-C72119DF4EAB}"/>
              </a:ext>
            </a:extLst>
          </p:cNvPr>
          <p:cNvSpPr/>
          <p:nvPr/>
        </p:nvSpPr>
        <p:spPr>
          <a:xfrm>
            <a:off x="102750" y="2861730"/>
            <a:ext cx="1565088" cy="794802"/>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Scenario</a:t>
            </a:r>
          </a:p>
        </p:txBody>
      </p:sp>
      <p:sp>
        <p:nvSpPr>
          <p:cNvPr id="10" name="TextBox 9">
            <a:extLst>
              <a:ext uri="{FF2B5EF4-FFF2-40B4-BE49-F238E27FC236}">
                <a16:creationId xmlns:a16="http://schemas.microsoft.com/office/drawing/2014/main" id="{A31A92E2-CEFA-F3DC-D840-C52D6A3D48E8}"/>
              </a:ext>
            </a:extLst>
          </p:cNvPr>
          <p:cNvSpPr txBox="1"/>
          <p:nvPr/>
        </p:nvSpPr>
        <p:spPr>
          <a:xfrm>
            <a:off x="1667838" y="3434733"/>
            <a:ext cx="10273260" cy="1660455"/>
          </a:xfrm>
          <a:prstGeom prst="rect">
            <a:avLst/>
          </a:prstGeom>
          <a:solidFill>
            <a:srgbClr val="FFFFEB"/>
          </a:solidFill>
          <a:ln>
            <a:solidFill>
              <a:srgbClr val="FFE2C5"/>
            </a:solidFill>
          </a:ln>
        </p:spPr>
        <p:txBody>
          <a:bodyPr wrap="square">
            <a:spAutoFit/>
          </a:bodyPr>
          <a:lstStyle/>
          <a:p>
            <a:pPr lvl="0">
              <a:lnSpc>
                <a:spcPct val="130000"/>
              </a:lnSpc>
            </a:pPr>
            <a:r>
              <a:rPr lang="en-US" sz="2000" b="1" dirty="0">
                <a:solidFill>
                  <a:prstClr val="black"/>
                </a:solidFill>
                <a:latin typeface="Alexandria"/>
              </a:rPr>
              <a:t>Any developer in the market can:</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Purchase both plots.</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Combine them into a single development.</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Realize the benefits resulting from the combination.</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11" name="Rectangle: Beveled 10">
            <a:extLst>
              <a:ext uri="{FF2B5EF4-FFF2-40B4-BE49-F238E27FC236}">
                <a16:creationId xmlns:a16="http://schemas.microsoft.com/office/drawing/2014/main" id="{8FAE8496-2DB5-5D53-9961-AA8AEF3DD66D}"/>
              </a:ext>
            </a:extLst>
          </p:cNvPr>
          <p:cNvSpPr/>
          <p:nvPr/>
        </p:nvSpPr>
        <p:spPr>
          <a:xfrm>
            <a:off x="759255" y="5446392"/>
            <a:ext cx="11128212" cy="625777"/>
          </a:xfrm>
          <a:prstGeom prst="bevel">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rgbClr val="0070C0"/>
                </a:solidFill>
                <a:latin typeface="Alexandria"/>
              </a:rPr>
              <a:t>The benefit </a:t>
            </a:r>
            <a:r>
              <a:rPr lang="en-US" sz="2000" b="1" dirty="0">
                <a:solidFill>
                  <a:schemeClr val="tx1"/>
                </a:solidFill>
                <a:latin typeface="Alexandria"/>
              </a:rPr>
              <a:t>is available to the market at large </a:t>
            </a:r>
            <a:r>
              <a:rPr lang="en-US" sz="2000" b="1" dirty="0">
                <a:solidFill>
                  <a:schemeClr val="tx1">
                    <a:lumMod val="65000"/>
                    <a:lumOff val="35000"/>
                  </a:schemeClr>
                </a:solidFill>
                <a:latin typeface="Alexandria"/>
              </a:rPr>
              <a:t>and is not exclusive to a specific purchaser</a:t>
            </a:r>
            <a:r>
              <a:rPr lang="en-US" sz="2000" b="1" dirty="0">
                <a:solidFill>
                  <a:srgbClr val="0070C0"/>
                </a:solidFill>
                <a:latin typeface="Alexandria"/>
              </a:rPr>
              <a:t>.</a:t>
            </a:r>
            <a:endParaRPr kumimoji="0" lang="en-US" sz="2000" b="1" i="0" u="none" strike="noStrike" kern="1200" cap="none" spc="0" normalizeH="0" baseline="0" noProof="0" dirty="0">
              <a:ln>
                <a:noFill/>
              </a:ln>
              <a:solidFill>
                <a:srgbClr val="FF3399"/>
              </a:solidFill>
              <a:effectLst/>
              <a:uLnTx/>
              <a:uFillTx/>
              <a:latin typeface="Calibri"/>
              <a:ea typeface="+mn-ea"/>
              <a:cs typeface="+mn-cs"/>
            </a:endParaRPr>
          </a:p>
        </p:txBody>
      </p:sp>
      <p:sp>
        <p:nvSpPr>
          <p:cNvPr id="3" name="TextBox 2">
            <a:extLst>
              <a:ext uri="{FF2B5EF4-FFF2-40B4-BE49-F238E27FC236}">
                <a16:creationId xmlns:a16="http://schemas.microsoft.com/office/drawing/2014/main" id="{DAEFB90D-860B-176C-3CFE-E84B30A0B618}"/>
              </a:ext>
            </a:extLst>
          </p:cNvPr>
          <p:cNvSpPr txBox="1"/>
          <p:nvPr/>
        </p:nvSpPr>
        <p:spPr>
          <a:xfrm>
            <a:off x="4619479" y="496329"/>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spTree>
    <p:extLst>
      <p:ext uri="{BB962C8B-B14F-4D97-AF65-F5344CB8AC3E}">
        <p14:creationId xmlns:p14="http://schemas.microsoft.com/office/powerpoint/2010/main" val="4083849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D655C-627D-A903-201E-5504D37CEFD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A511223-E081-ADCB-AA4A-7AE68B2E859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B7E5D77-57C9-96E4-B81E-3C7581170F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3D3DD45-7082-DDCB-8C64-6175BFF18D25}"/>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Practical Example/General Synergy/:</a:t>
            </a:r>
          </a:p>
        </p:txBody>
      </p:sp>
      <p:sp>
        <p:nvSpPr>
          <p:cNvPr id="8" name="Star: 10 Points 7">
            <a:extLst>
              <a:ext uri="{FF2B5EF4-FFF2-40B4-BE49-F238E27FC236}">
                <a16:creationId xmlns:a16="http://schemas.microsoft.com/office/drawing/2014/main" id="{AA47B75A-CB84-BC92-D58B-191D1A54075E}"/>
              </a:ext>
            </a:extLst>
          </p:cNvPr>
          <p:cNvSpPr/>
          <p:nvPr/>
        </p:nvSpPr>
        <p:spPr>
          <a:xfrm>
            <a:off x="1365707" y="1542042"/>
            <a:ext cx="8429128" cy="531669"/>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C00000"/>
                </a:solidFill>
                <a:latin typeface="Alexandria"/>
              </a:rPr>
              <a:t>Values Before Combination</a:t>
            </a:r>
            <a:r>
              <a:rPr lang="ar-SY" sz="2000" b="1" dirty="0">
                <a:solidFill>
                  <a:srgbClr val="C00000"/>
                </a:solidFill>
                <a:latin typeface="Alexandria"/>
              </a:rPr>
              <a:t> </a:t>
            </a:r>
            <a:r>
              <a:rPr lang="en-US" sz="2000" b="1" dirty="0">
                <a:solidFill>
                  <a:srgbClr val="C00000"/>
                </a:solidFill>
                <a:latin typeface="Alexandria"/>
              </a:rPr>
              <a:t>(Normal Market Situation)</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3" name="TextBox 2">
            <a:extLst>
              <a:ext uri="{FF2B5EF4-FFF2-40B4-BE49-F238E27FC236}">
                <a16:creationId xmlns:a16="http://schemas.microsoft.com/office/drawing/2014/main" id="{7DD5208F-4B05-1995-AC70-8BF2A059AB1A}"/>
              </a:ext>
            </a:extLst>
          </p:cNvPr>
          <p:cNvSpPr txBox="1"/>
          <p:nvPr/>
        </p:nvSpPr>
        <p:spPr>
          <a:xfrm>
            <a:off x="4619479" y="496329"/>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graphicFrame>
        <p:nvGraphicFramePr>
          <p:cNvPr id="2" name="Table 1">
            <a:extLst>
              <a:ext uri="{FF2B5EF4-FFF2-40B4-BE49-F238E27FC236}">
                <a16:creationId xmlns:a16="http://schemas.microsoft.com/office/drawing/2014/main" id="{F00CB451-1A88-9760-6361-B44EA46F1046}"/>
              </a:ext>
            </a:extLst>
          </p:cNvPr>
          <p:cNvGraphicFramePr>
            <a:graphicFrameLocks noGrp="1"/>
          </p:cNvGraphicFramePr>
          <p:nvPr>
            <p:extLst>
              <p:ext uri="{D42A27DB-BD31-4B8C-83A1-F6EECF244321}">
                <p14:modId xmlns:p14="http://schemas.microsoft.com/office/powerpoint/2010/main" val="3936430830"/>
              </p:ext>
            </p:extLst>
          </p:nvPr>
        </p:nvGraphicFramePr>
        <p:xfrm>
          <a:off x="1667838" y="2175062"/>
          <a:ext cx="7824866" cy="1463040"/>
        </p:xfrm>
        <a:graphic>
          <a:graphicData uri="http://schemas.openxmlformats.org/drawingml/2006/table">
            <a:tbl>
              <a:tblPr>
                <a:tableStyleId>{C4B1156A-380E-4F78-BDF5-A606A8083BF9}</a:tableStyleId>
              </a:tblPr>
              <a:tblGrid>
                <a:gridCol w="3912433">
                  <a:extLst>
                    <a:ext uri="{9D8B030D-6E8A-4147-A177-3AD203B41FA5}">
                      <a16:colId xmlns:a16="http://schemas.microsoft.com/office/drawing/2014/main" val="3283863976"/>
                    </a:ext>
                  </a:extLst>
                </a:gridCol>
                <a:gridCol w="3912433">
                  <a:extLst>
                    <a:ext uri="{9D8B030D-6E8A-4147-A177-3AD203B41FA5}">
                      <a16:colId xmlns:a16="http://schemas.microsoft.com/office/drawing/2014/main" val="14567862"/>
                    </a:ext>
                  </a:extLst>
                </a:gridCol>
              </a:tblGrid>
              <a:tr h="0">
                <a:tc>
                  <a:txBody>
                    <a:bodyPr/>
                    <a:lstStyle/>
                    <a:p>
                      <a:pPr algn="ctr">
                        <a:buNone/>
                      </a:pPr>
                      <a:r>
                        <a:rPr lang="en-US" b="1" dirty="0">
                          <a:latin typeface="Alexandria"/>
                        </a:rPr>
                        <a:t>Asset</a:t>
                      </a:r>
                    </a:p>
                  </a:txBody>
                  <a:tcPr anchor="ctr"/>
                </a:tc>
                <a:tc>
                  <a:txBody>
                    <a:bodyPr/>
                    <a:lstStyle/>
                    <a:p>
                      <a:pPr algn="ctr">
                        <a:buNone/>
                      </a:pPr>
                      <a:r>
                        <a:rPr lang="en-US" b="1" dirty="0">
                          <a:latin typeface="Alexandria"/>
                        </a:rPr>
                        <a:t>Individual Market Value</a:t>
                      </a:r>
                    </a:p>
                  </a:txBody>
                  <a:tcPr anchor="ctr"/>
                </a:tc>
                <a:extLst>
                  <a:ext uri="{0D108BD9-81ED-4DB2-BD59-A6C34878D82A}">
                    <a16:rowId xmlns:a16="http://schemas.microsoft.com/office/drawing/2014/main" val="1669020498"/>
                  </a:ext>
                </a:extLst>
              </a:tr>
              <a:tr h="0">
                <a:tc>
                  <a:txBody>
                    <a:bodyPr/>
                    <a:lstStyle/>
                    <a:p>
                      <a:pPr algn="ctr">
                        <a:buNone/>
                      </a:pPr>
                      <a:r>
                        <a:rPr lang="en-US" dirty="0">
                          <a:latin typeface="Alexandria"/>
                        </a:rPr>
                        <a:t>Land (A)</a:t>
                      </a:r>
                    </a:p>
                  </a:txBody>
                  <a:tcPr anchor="ctr">
                    <a:solidFill>
                      <a:schemeClr val="bg1"/>
                    </a:solidFill>
                  </a:tcPr>
                </a:tc>
                <a:tc>
                  <a:txBody>
                    <a:bodyPr/>
                    <a:lstStyle/>
                    <a:p>
                      <a:pPr algn="ctr">
                        <a:buNone/>
                      </a:pPr>
                      <a:r>
                        <a:rPr lang="en-US" dirty="0">
                          <a:latin typeface="Alexandria"/>
                        </a:rPr>
                        <a:t>1,200,000</a:t>
                      </a:r>
                    </a:p>
                  </a:txBody>
                  <a:tcPr anchor="ctr">
                    <a:solidFill>
                      <a:schemeClr val="bg1"/>
                    </a:solidFill>
                  </a:tcPr>
                </a:tc>
                <a:extLst>
                  <a:ext uri="{0D108BD9-81ED-4DB2-BD59-A6C34878D82A}">
                    <a16:rowId xmlns:a16="http://schemas.microsoft.com/office/drawing/2014/main" val="255539185"/>
                  </a:ext>
                </a:extLst>
              </a:tr>
              <a:tr h="0">
                <a:tc>
                  <a:txBody>
                    <a:bodyPr/>
                    <a:lstStyle/>
                    <a:p>
                      <a:pPr algn="ctr">
                        <a:buNone/>
                      </a:pPr>
                      <a:r>
                        <a:rPr lang="en-US">
                          <a:latin typeface="Alexandria"/>
                        </a:rPr>
                        <a:t>Land (B)</a:t>
                      </a:r>
                    </a:p>
                  </a:txBody>
                  <a:tcPr anchor="ctr">
                    <a:solidFill>
                      <a:schemeClr val="bg1"/>
                    </a:solidFill>
                  </a:tcPr>
                </a:tc>
                <a:tc>
                  <a:txBody>
                    <a:bodyPr/>
                    <a:lstStyle/>
                    <a:p>
                      <a:pPr algn="ctr">
                        <a:buNone/>
                      </a:pPr>
                      <a:r>
                        <a:rPr lang="en-US" dirty="0">
                          <a:latin typeface="Alexandria"/>
                        </a:rPr>
                        <a:t>800,000</a:t>
                      </a:r>
                    </a:p>
                  </a:txBody>
                  <a:tcPr anchor="ctr">
                    <a:solidFill>
                      <a:schemeClr val="bg1"/>
                    </a:solidFill>
                  </a:tcPr>
                </a:tc>
                <a:extLst>
                  <a:ext uri="{0D108BD9-81ED-4DB2-BD59-A6C34878D82A}">
                    <a16:rowId xmlns:a16="http://schemas.microsoft.com/office/drawing/2014/main" val="3701943704"/>
                  </a:ext>
                </a:extLst>
              </a:tr>
              <a:tr h="0">
                <a:tc>
                  <a:txBody>
                    <a:bodyPr/>
                    <a:lstStyle/>
                    <a:p>
                      <a:pPr algn="ctr">
                        <a:buNone/>
                      </a:pPr>
                      <a:r>
                        <a:rPr lang="en-US" b="1" dirty="0">
                          <a:latin typeface="Alexandria"/>
                        </a:rPr>
                        <a:t>Total of Separate Values</a:t>
                      </a:r>
                      <a:endParaRPr lang="en-US" dirty="0">
                        <a:latin typeface="Alexandria"/>
                      </a:endParaRPr>
                    </a:p>
                  </a:txBody>
                  <a:tcPr anchor="ctr"/>
                </a:tc>
                <a:tc>
                  <a:txBody>
                    <a:bodyPr/>
                    <a:lstStyle/>
                    <a:p>
                      <a:pPr algn="ctr">
                        <a:buNone/>
                      </a:pPr>
                      <a:r>
                        <a:rPr lang="en-US" b="1" dirty="0">
                          <a:latin typeface="Alexandria"/>
                        </a:rPr>
                        <a:t>2,000,000</a:t>
                      </a:r>
                      <a:endParaRPr lang="en-US" dirty="0">
                        <a:latin typeface="Alexandria"/>
                      </a:endParaRPr>
                    </a:p>
                  </a:txBody>
                  <a:tcPr anchor="ctr"/>
                </a:tc>
                <a:extLst>
                  <a:ext uri="{0D108BD9-81ED-4DB2-BD59-A6C34878D82A}">
                    <a16:rowId xmlns:a16="http://schemas.microsoft.com/office/drawing/2014/main" val="2747919119"/>
                  </a:ext>
                </a:extLst>
              </a:tr>
            </a:tbl>
          </a:graphicData>
        </a:graphic>
      </p:graphicFrame>
      <p:sp>
        <p:nvSpPr>
          <p:cNvPr id="9" name="Flowchart: Sequential Access Storage 8">
            <a:extLst>
              <a:ext uri="{FF2B5EF4-FFF2-40B4-BE49-F238E27FC236}">
                <a16:creationId xmlns:a16="http://schemas.microsoft.com/office/drawing/2014/main" id="{29A6FEB8-BEEB-DCF0-CD95-3D219F5FD6F4}"/>
              </a:ext>
            </a:extLst>
          </p:cNvPr>
          <p:cNvSpPr/>
          <p:nvPr/>
        </p:nvSpPr>
        <p:spPr>
          <a:xfrm>
            <a:off x="0" y="4300504"/>
            <a:ext cx="3626069" cy="1861006"/>
          </a:xfrm>
          <a:prstGeom prst="flowChartMagneticTape">
            <a:avLst/>
          </a:prstGeom>
          <a:solidFill>
            <a:srgbClr val="00B0F0"/>
          </a:solidFill>
        </p:spPr>
        <p:txBody>
          <a:bodyPr wrap="square">
            <a:spAutoFit/>
          </a:bodyPr>
          <a:lstStyle/>
          <a:p>
            <a:pPr algn="ctr"/>
            <a:r>
              <a:rPr lang="en-US" sz="2000" b="1" dirty="0">
                <a:solidFill>
                  <a:schemeClr val="bg1"/>
                </a:solidFill>
                <a:latin typeface="Alexandria"/>
              </a:rPr>
              <a:t>What Happens After Combination – and Why Does Value Increase?</a:t>
            </a:r>
          </a:p>
        </p:txBody>
      </p:sp>
      <p:sp>
        <p:nvSpPr>
          <p:cNvPr id="12" name="Arrow: Pentagon 11">
            <a:extLst>
              <a:ext uri="{FF2B5EF4-FFF2-40B4-BE49-F238E27FC236}">
                <a16:creationId xmlns:a16="http://schemas.microsoft.com/office/drawing/2014/main" id="{5687F1BE-6DC4-E888-AE70-87D37F7D2B33}"/>
              </a:ext>
            </a:extLst>
          </p:cNvPr>
          <p:cNvSpPr/>
          <p:nvPr/>
        </p:nvSpPr>
        <p:spPr>
          <a:xfrm>
            <a:off x="3746487" y="3865204"/>
            <a:ext cx="5823498"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Planning efficiency improves (fewer internal roads and parking areas).</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3" name="Arrow: Pentagon 12">
            <a:extLst>
              <a:ext uri="{FF2B5EF4-FFF2-40B4-BE49-F238E27FC236}">
                <a16:creationId xmlns:a16="http://schemas.microsoft.com/office/drawing/2014/main" id="{21373574-4D98-C6C9-A95D-506852A0EADC}"/>
              </a:ext>
            </a:extLst>
          </p:cNvPr>
          <p:cNvSpPr/>
          <p:nvPr/>
        </p:nvSpPr>
        <p:spPr>
          <a:xfrm>
            <a:off x="3746489" y="4821283"/>
            <a:ext cx="5823494"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Design allows for larger and more regular floor plates.</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4" name="Arrow: Pentagon 13">
            <a:extLst>
              <a:ext uri="{FF2B5EF4-FFF2-40B4-BE49-F238E27FC236}">
                <a16:creationId xmlns:a16="http://schemas.microsoft.com/office/drawing/2014/main" id="{4E48E669-EA4F-6403-436E-196DF9256521}"/>
              </a:ext>
            </a:extLst>
          </p:cNvPr>
          <p:cNvSpPr/>
          <p:nvPr/>
        </p:nvSpPr>
        <p:spPr>
          <a:xfrm>
            <a:off x="3746489" y="5777362"/>
            <a:ext cx="5823494"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Maximum height, density, or plot utilization can be achieved.</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5" name="Rectangle: Diagonal Corners Rounded 14">
            <a:extLst>
              <a:ext uri="{FF2B5EF4-FFF2-40B4-BE49-F238E27FC236}">
                <a16:creationId xmlns:a16="http://schemas.microsoft.com/office/drawing/2014/main" id="{C7DF9FB8-C0AB-116E-DA9A-F934499D668C}"/>
              </a:ext>
            </a:extLst>
          </p:cNvPr>
          <p:cNvSpPr/>
          <p:nvPr/>
        </p:nvSpPr>
        <p:spPr>
          <a:xfrm>
            <a:off x="9794833" y="3865204"/>
            <a:ext cx="2276456" cy="2506950"/>
          </a:xfrm>
          <a:prstGeom prst="round2DiagRect">
            <a:avLst/>
          </a:prstGeom>
          <a:solidFill>
            <a:srgbClr val="FFFFEB"/>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en-US" sz="2000" b="1" dirty="0">
                <a:solidFill>
                  <a:srgbClr val="C00000"/>
                </a:solidFill>
                <a:latin typeface="Alexandria"/>
              </a:rPr>
              <a:t>Result:</a:t>
            </a:r>
          </a:p>
          <a:p>
            <a:pPr lvl="0" algn="ctr">
              <a:lnSpc>
                <a:spcPct val="120000"/>
              </a:lnSpc>
            </a:pPr>
            <a:r>
              <a:rPr lang="en-US" sz="2000" dirty="0">
                <a:solidFill>
                  <a:prstClr val="black"/>
                </a:solidFill>
                <a:latin typeface="Alexandria"/>
              </a:rPr>
              <a:t> </a:t>
            </a:r>
            <a:r>
              <a:rPr lang="en-US" sz="2000" b="1" dirty="0">
                <a:solidFill>
                  <a:prstClr val="black"/>
                </a:solidFill>
                <a:latin typeface="Alexandria"/>
              </a:rPr>
              <a:t>The unified development becomes </a:t>
            </a:r>
            <a:r>
              <a:rPr lang="en-US" sz="2000" b="1" dirty="0">
                <a:solidFill>
                  <a:srgbClr val="0070C0"/>
                </a:solidFill>
                <a:latin typeface="Alexandria"/>
              </a:rPr>
              <a:t>more economically viable and profitable.</a:t>
            </a:r>
            <a:endParaRPr kumimoji="0" lang="en-US" sz="2000" b="1" i="0" u="none" strike="noStrike" kern="1200" cap="none" spc="0" normalizeH="0" baseline="0" noProof="0" dirty="0">
              <a:ln>
                <a:noFill/>
              </a:ln>
              <a:solidFill>
                <a:srgbClr val="0070C0"/>
              </a:solidFill>
              <a:effectLst/>
              <a:uLnTx/>
              <a:uFillTx/>
              <a:latin typeface="Alexandria"/>
            </a:endParaRPr>
          </a:p>
        </p:txBody>
      </p:sp>
    </p:spTree>
    <p:extLst>
      <p:ext uri="{BB962C8B-B14F-4D97-AF65-F5344CB8AC3E}">
        <p14:creationId xmlns:p14="http://schemas.microsoft.com/office/powerpoint/2010/main" val="393495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P spid="13" grpId="0" animBg="1"/>
      <p:bldP spid="14"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6BC9F-87FD-2428-5635-0989B5606D7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A73515B-FC46-C19C-CD7B-278A676EB49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D07C905-9CD0-4FF0-0E9D-ED6BE6CF40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BE9FD14-EB61-5FB6-075D-ECA26A82695D}"/>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Practical Example/General Synergy/:</a:t>
            </a:r>
          </a:p>
        </p:txBody>
      </p:sp>
      <p:sp>
        <p:nvSpPr>
          <p:cNvPr id="8" name="Star: 10 Points 7">
            <a:extLst>
              <a:ext uri="{FF2B5EF4-FFF2-40B4-BE49-F238E27FC236}">
                <a16:creationId xmlns:a16="http://schemas.microsoft.com/office/drawing/2014/main" id="{2F821E21-84A3-E877-818A-F0DF3BB8D476}"/>
              </a:ext>
            </a:extLst>
          </p:cNvPr>
          <p:cNvSpPr/>
          <p:nvPr/>
        </p:nvSpPr>
        <p:spPr>
          <a:xfrm>
            <a:off x="1365707" y="1512062"/>
            <a:ext cx="8429128" cy="531669"/>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C00000"/>
                </a:solidFill>
                <a:latin typeface="Alexandria"/>
              </a:rPr>
              <a:t>Market Value After Combination</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3" name="TextBox 2">
            <a:extLst>
              <a:ext uri="{FF2B5EF4-FFF2-40B4-BE49-F238E27FC236}">
                <a16:creationId xmlns:a16="http://schemas.microsoft.com/office/drawing/2014/main" id="{7B77ACA3-4272-671B-6B4B-7D8AAB05DBE0}"/>
              </a:ext>
            </a:extLst>
          </p:cNvPr>
          <p:cNvSpPr txBox="1"/>
          <p:nvPr/>
        </p:nvSpPr>
        <p:spPr>
          <a:xfrm>
            <a:off x="4619479" y="496329"/>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sp>
        <p:nvSpPr>
          <p:cNvPr id="11" name="TextBox 10">
            <a:extLst>
              <a:ext uri="{FF2B5EF4-FFF2-40B4-BE49-F238E27FC236}">
                <a16:creationId xmlns:a16="http://schemas.microsoft.com/office/drawing/2014/main" id="{A73A9D3A-75F4-E18F-A81E-D05EB4A5B50D}"/>
              </a:ext>
            </a:extLst>
          </p:cNvPr>
          <p:cNvSpPr txBox="1"/>
          <p:nvPr/>
        </p:nvSpPr>
        <p:spPr>
          <a:xfrm>
            <a:off x="817087" y="2099055"/>
            <a:ext cx="10760696" cy="1260345"/>
          </a:xfrm>
          <a:prstGeom prst="rect">
            <a:avLst/>
          </a:prstGeom>
          <a:solidFill>
            <a:srgbClr val="FFFFEB"/>
          </a:solidFill>
          <a:ln>
            <a:solidFill>
              <a:srgbClr val="FFE2C5"/>
            </a:solidFill>
          </a:ln>
        </p:spPr>
        <p:txBody>
          <a:bodyPr wrap="square">
            <a:spAutoFit/>
          </a:bodyPr>
          <a:lstStyle/>
          <a:p>
            <a:pPr lvl="0">
              <a:lnSpc>
                <a:spcPct val="130000"/>
              </a:lnSpc>
            </a:pPr>
            <a:r>
              <a:rPr lang="en-US" sz="2000" b="1" dirty="0">
                <a:solidFill>
                  <a:prstClr val="black"/>
                </a:solidFill>
                <a:latin typeface="Alexandria"/>
              </a:rPr>
              <a:t>Based on market analysis:</a:t>
            </a:r>
          </a:p>
          <a:p>
            <a:pPr marL="342900" lvl="0" indent="-342900">
              <a:lnSpc>
                <a:spcPct val="130000"/>
              </a:lnSpc>
              <a:buFont typeface="Wingdings" panose="05000000000000000000" pitchFamily="2" charset="2"/>
              <a:buChar char="Ø"/>
            </a:pPr>
            <a:r>
              <a:rPr lang="en-US" sz="2000" b="1" dirty="0">
                <a:solidFill>
                  <a:prstClr val="black"/>
                </a:solidFill>
                <a:latin typeface="Alexandria"/>
              </a:rPr>
              <a:t>Multiple developers are willing to pay 2,400,000 for the combined plots.</a:t>
            </a:r>
          </a:p>
          <a:p>
            <a:pPr lvl="0" algn="ctr">
              <a:lnSpc>
                <a:spcPct val="130000"/>
              </a:lnSpc>
            </a:pPr>
            <a:r>
              <a:rPr lang="en-US" sz="2000" b="1" dirty="0">
                <a:solidFill>
                  <a:srgbClr val="0070C0"/>
                </a:solidFill>
                <a:latin typeface="Alexandria"/>
              </a:rPr>
              <a:t>Value after combination = 2,400,000</a:t>
            </a:r>
            <a:endParaRPr kumimoji="0" lang="en-US" sz="2000" b="1" i="0" u="none" strike="noStrike" kern="1200" cap="none" spc="0" normalizeH="0" baseline="0" noProof="0" dirty="0">
              <a:ln>
                <a:noFill/>
              </a:ln>
              <a:solidFill>
                <a:srgbClr val="0070C0"/>
              </a:solidFill>
              <a:effectLst/>
              <a:uLnTx/>
              <a:uFillTx/>
              <a:latin typeface="Alexandria"/>
            </a:endParaRPr>
          </a:p>
        </p:txBody>
      </p:sp>
      <p:sp>
        <p:nvSpPr>
          <p:cNvPr id="16" name="Rectangle: Beveled 15">
            <a:extLst>
              <a:ext uri="{FF2B5EF4-FFF2-40B4-BE49-F238E27FC236}">
                <a16:creationId xmlns:a16="http://schemas.microsoft.com/office/drawing/2014/main" id="{5B85827F-14C1-5B8C-7C29-0059A2AF3E67}"/>
              </a:ext>
            </a:extLst>
          </p:cNvPr>
          <p:cNvSpPr/>
          <p:nvPr/>
        </p:nvSpPr>
        <p:spPr>
          <a:xfrm>
            <a:off x="449571" y="3524116"/>
            <a:ext cx="11128212" cy="625777"/>
          </a:xfrm>
          <a:prstGeom prst="bevel">
            <a:avLst/>
          </a:prstGeom>
          <a:solidFill>
            <a:srgbClr val="F2FBF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rgbClr val="0070C0"/>
                </a:solidFill>
                <a:latin typeface="Alexandria"/>
              </a:rPr>
              <a:t>Synergistic Value</a:t>
            </a:r>
            <a:r>
              <a:rPr lang="en-US" sz="2000" b="1" dirty="0">
                <a:solidFill>
                  <a:schemeClr val="tx1"/>
                </a:solidFill>
                <a:latin typeface="Alexandria"/>
              </a:rPr>
              <a:t>=2,400,000−2,000,000=</a:t>
            </a:r>
            <a:r>
              <a:rPr lang="en-US" sz="2000" b="1" dirty="0">
                <a:solidFill>
                  <a:srgbClr val="0070C0"/>
                </a:solidFill>
                <a:latin typeface="Alexandria"/>
              </a:rPr>
              <a:t>400,000</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17" name="TextBox 16">
            <a:extLst>
              <a:ext uri="{FF2B5EF4-FFF2-40B4-BE49-F238E27FC236}">
                <a16:creationId xmlns:a16="http://schemas.microsoft.com/office/drawing/2014/main" id="{DE4390C5-FF17-2C1F-19CD-36117CA7A987}"/>
              </a:ext>
            </a:extLst>
          </p:cNvPr>
          <p:cNvSpPr txBox="1"/>
          <p:nvPr/>
        </p:nvSpPr>
        <p:spPr>
          <a:xfrm>
            <a:off x="2008682" y="4358086"/>
            <a:ext cx="9569101" cy="1175706"/>
          </a:xfrm>
          <a:prstGeom prst="rect">
            <a:avLst/>
          </a:prstGeom>
          <a:solidFill>
            <a:srgbClr val="FFFFEB"/>
          </a:solidFill>
          <a:ln>
            <a:solidFill>
              <a:srgbClr val="FFE2C5"/>
            </a:solidFill>
          </a:ln>
        </p:spPr>
        <p:txBody>
          <a:bodyPr wrap="square">
            <a:spAutoFit/>
          </a:bodyPr>
          <a:lstStyle/>
          <a:p>
            <a:pPr>
              <a:lnSpc>
                <a:spcPct val="120000"/>
              </a:lnSpc>
              <a:buNone/>
            </a:pPr>
            <a:r>
              <a:rPr lang="en-US" sz="2000" b="1" dirty="0">
                <a:latin typeface="Alexandria"/>
              </a:rPr>
              <a:t>Because any developer can realize this increase:</a:t>
            </a:r>
          </a:p>
          <a:p>
            <a:pPr>
              <a:lnSpc>
                <a:spcPct val="120000"/>
              </a:lnSpc>
              <a:buFont typeface="Arial" panose="020B0604020202020204" pitchFamily="34" charset="0"/>
              <a:buChar char="•"/>
            </a:pPr>
            <a:r>
              <a:rPr lang="en-US" sz="2000" dirty="0">
                <a:latin typeface="Alexandria"/>
              </a:rPr>
              <a:t>The market recognizes it.</a:t>
            </a:r>
          </a:p>
          <a:p>
            <a:pPr>
              <a:lnSpc>
                <a:spcPct val="120000"/>
              </a:lnSpc>
              <a:buFont typeface="Arial" panose="020B0604020202020204" pitchFamily="34" charset="0"/>
              <a:buChar char="•"/>
            </a:pPr>
            <a:r>
              <a:rPr lang="en-US" sz="2000" dirty="0">
                <a:latin typeface="Alexandria"/>
              </a:rPr>
              <a:t>Competition reflects it in the transaction price.</a:t>
            </a:r>
          </a:p>
        </p:txBody>
      </p:sp>
      <p:sp>
        <p:nvSpPr>
          <p:cNvPr id="18" name="Star: 10 Points 17">
            <a:extLst>
              <a:ext uri="{FF2B5EF4-FFF2-40B4-BE49-F238E27FC236}">
                <a16:creationId xmlns:a16="http://schemas.microsoft.com/office/drawing/2014/main" id="{E5B4FD04-4AAB-660B-C095-22D9465CD96C}"/>
              </a:ext>
            </a:extLst>
          </p:cNvPr>
          <p:cNvSpPr/>
          <p:nvPr/>
        </p:nvSpPr>
        <p:spPr>
          <a:xfrm>
            <a:off x="89940" y="5136391"/>
            <a:ext cx="1858780" cy="794802"/>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latin typeface="Alexandria"/>
              </a:rPr>
              <a:t>Valuation Treatment</a:t>
            </a:r>
          </a:p>
        </p:txBody>
      </p:sp>
      <p:sp>
        <p:nvSpPr>
          <p:cNvPr id="19" name="TextBox 18">
            <a:extLst>
              <a:ext uri="{FF2B5EF4-FFF2-40B4-BE49-F238E27FC236}">
                <a16:creationId xmlns:a16="http://schemas.microsoft.com/office/drawing/2014/main" id="{C6F48DB2-3E4A-55F0-8624-ED6C17688A83}"/>
              </a:ext>
            </a:extLst>
          </p:cNvPr>
          <p:cNvSpPr txBox="1"/>
          <p:nvPr/>
        </p:nvSpPr>
        <p:spPr>
          <a:xfrm>
            <a:off x="2008682" y="5604819"/>
            <a:ext cx="9569101" cy="1173655"/>
          </a:xfrm>
          <a:prstGeom prst="rect">
            <a:avLst/>
          </a:prstGeom>
          <a:solidFill>
            <a:srgbClr val="FFFFEB"/>
          </a:solidFill>
          <a:ln>
            <a:solidFill>
              <a:srgbClr val="FFE2C5"/>
            </a:solidFill>
          </a:ln>
        </p:spPr>
        <p:txBody>
          <a:bodyPr wrap="square">
            <a:spAutoFit/>
          </a:bodyPr>
          <a:lstStyle/>
          <a:p>
            <a:pPr>
              <a:lnSpc>
                <a:spcPct val="120000"/>
              </a:lnSpc>
              <a:buNone/>
            </a:pPr>
            <a:r>
              <a:rPr lang="en-US" sz="2000" b="1" dirty="0">
                <a:latin typeface="Alexandria"/>
              </a:rPr>
              <a:t>Therefore:</a:t>
            </a:r>
          </a:p>
          <a:p>
            <a:pPr>
              <a:lnSpc>
                <a:spcPct val="120000"/>
              </a:lnSpc>
              <a:buFont typeface="Arial" panose="020B0604020202020204" pitchFamily="34" charset="0"/>
              <a:buChar char="•"/>
            </a:pPr>
            <a:r>
              <a:rPr lang="en-US" sz="2000" dirty="0">
                <a:latin typeface="Alexandria"/>
              </a:rPr>
              <a:t>✅ The </a:t>
            </a:r>
            <a:r>
              <a:rPr lang="en-US" sz="2000" b="1" dirty="0">
                <a:latin typeface="Alexandria"/>
              </a:rPr>
              <a:t>400,000</a:t>
            </a:r>
            <a:r>
              <a:rPr lang="en-US" sz="2000" dirty="0">
                <a:latin typeface="Alexandria"/>
              </a:rPr>
              <a:t> is considered part of </a:t>
            </a:r>
            <a:r>
              <a:rPr lang="en-US" sz="2000" b="1" dirty="0">
                <a:latin typeface="Alexandria"/>
              </a:rPr>
              <a:t>Market Value</a:t>
            </a:r>
            <a:endParaRPr lang="en-US" sz="2000" dirty="0">
              <a:latin typeface="Alexandria"/>
            </a:endParaRPr>
          </a:p>
          <a:p>
            <a:pPr>
              <a:lnSpc>
                <a:spcPct val="120000"/>
              </a:lnSpc>
              <a:buFont typeface="Arial" panose="020B0604020202020204" pitchFamily="34" charset="0"/>
              <a:buChar char="•"/>
            </a:pPr>
            <a:r>
              <a:rPr lang="en-US" sz="2000" dirty="0">
                <a:latin typeface="Alexandria"/>
              </a:rPr>
              <a:t>❌ It is </a:t>
            </a:r>
            <a:r>
              <a:rPr lang="en-US" sz="2000" b="1" dirty="0">
                <a:latin typeface="Alexandria"/>
              </a:rPr>
              <a:t>not disclosed as Special Value</a:t>
            </a:r>
            <a:endParaRPr lang="en-US" sz="2000" dirty="0">
              <a:latin typeface="Alexandria"/>
            </a:endParaRPr>
          </a:p>
        </p:txBody>
      </p:sp>
    </p:spTree>
    <p:extLst>
      <p:ext uri="{BB962C8B-B14F-4D97-AF65-F5344CB8AC3E}">
        <p14:creationId xmlns:p14="http://schemas.microsoft.com/office/powerpoint/2010/main" val="1379140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0-#ppt_w/2"/>
                                          </p:val>
                                        </p:tav>
                                        <p:tav tm="100000">
                                          <p:val>
                                            <p:strVal val="#ppt_x"/>
                                          </p:val>
                                        </p:tav>
                                      </p:tavLst>
                                    </p:anim>
                                    <p:anim calcmode="lin" valueType="num">
                                      <p:cBhvr additive="base">
                                        <p:cTn id="1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6" grpId="0" animBg="1"/>
      <p:bldP spid="17" grpId="0" animBg="1"/>
      <p:bldP spid="18" grpId="0"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E28FE-2E54-580B-5253-A738EA95189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68A968E-2021-35CD-8253-F99CF39974A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66DCB5C-C37D-C9C8-AA63-42F6A7CCAF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4A4B1B6-1D38-71B2-00E4-3A99745DB203}"/>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Practical Example/Special Synergy/:</a:t>
            </a:r>
          </a:p>
        </p:txBody>
      </p:sp>
      <p:sp>
        <p:nvSpPr>
          <p:cNvPr id="7" name="TextBox 6">
            <a:extLst>
              <a:ext uri="{FF2B5EF4-FFF2-40B4-BE49-F238E27FC236}">
                <a16:creationId xmlns:a16="http://schemas.microsoft.com/office/drawing/2014/main" id="{B516CA91-6115-D5D3-8B56-1A185EC773F4}"/>
              </a:ext>
            </a:extLst>
          </p:cNvPr>
          <p:cNvSpPr txBox="1"/>
          <p:nvPr/>
        </p:nvSpPr>
        <p:spPr>
          <a:xfrm>
            <a:off x="1686516" y="1582840"/>
            <a:ext cx="10273260" cy="1260345"/>
          </a:xfrm>
          <a:prstGeom prst="rect">
            <a:avLst/>
          </a:prstGeom>
          <a:solidFill>
            <a:srgbClr val="FFFFEB"/>
          </a:solidFill>
          <a:ln>
            <a:solidFill>
              <a:srgbClr val="FFE2C5"/>
            </a:solidFill>
          </a:ln>
        </p:spPr>
        <p:txBody>
          <a:bodyPr wrap="square">
            <a:spAutoFit/>
          </a:bodyPr>
          <a:lstStyle/>
          <a:p>
            <a:pPr lvl="0">
              <a:lnSpc>
                <a:spcPct val="130000"/>
              </a:lnSpc>
            </a:pPr>
            <a:r>
              <a:rPr lang="en-US" sz="2000" b="1" dirty="0">
                <a:solidFill>
                  <a:prstClr val="black"/>
                </a:solidFill>
                <a:latin typeface="Alexandria"/>
              </a:rPr>
              <a:t>We have two adjacent plots:</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Land (A): Owned by an existing investor.</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Land (B): Offered for sale on the open market.</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8" name="Star: 10 Points 7">
            <a:extLst>
              <a:ext uri="{FF2B5EF4-FFF2-40B4-BE49-F238E27FC236}">
                <a16:creationId xmlns:a16="http://schemas.microsoft.com/office/drawing/2014/main" id="{32D56C3F-EF5B-B8C9-B8D8-747CB8AA0E75}"/>
              </a:ext>
            </a:extLst>
          </p:cNvPr>
          <p:cNvSpPr/>
          <p:nvPr/>
        </p:nvSpPr>
        <p:spPr>
          <a:xfrm>
            <a:off x="73827" y="2585480"/>
            <a:ext cx="1565088" cy="794802"/>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Scenario</a:t>
            </a:r>
          </a:p>
        </p:txBody>
      </p:sp>
      <p:sp>
        <p:nvSpPr>
          <p:cNvPr id="10" name="TextBox 9">
            <a:extLst>
              <a:ext uri="{FF2B5EF4-FFF2-40B4-BE49-F238E27FC236}">
                <a16:creationId xmlns:a16="http://schemas.microsoft.com/office/drawing/2014/main" id="{D2ED0BE3-0041-9685-F7F2-F3E8659E77FC}"/>
              </a:ext>
            </a:extLst>
          </p:cNvPr>
          <p:cNvSpPr txBox="1"/>
          <p:nvPr/>
        </p:nvSpPr>
        <p:spPr>
          <a:xfrm>
            <a:off x="1667838" y="3104107"/>
            <a:ext cx="10273260" cy="1660455"/>
          </a:xfrm>
          <a:prstGeom prst="rect">
            <a:avLst/>
          </a:prstGeom>
          <a:solidFill>
            <a:srgbClr val="FFFFEB"/>
          </a:solidFill>
          <a:ln>
            <a:solidFill>
              <a:srgbClr val="FFE2C5"/>
            </a:solidFill>
          </a:ln>
        </p:spPr>
        <p:txBody>
          <a:bodyPr wrap="square">
            <a:spAutoFit/>
          </a:bodyPr>
          <a:lstStyle/>
          <a:p>
            <a:pPr lvl="0">
              <a:lnSpc>
                <a:spcPct val="130000"/>
              </a:lnSpc>
            </a:pPr>
            <a:r>
              <a:rPr lang="en-US" sz="2000" b="1" dirty="0">
                <a:solidFill>
                  <a:prstClr val="black"/>
                </a:solidFill>
                <a:latin typeface="Alexandria"/>
              </a:rPr>
              <a:t>However, combination is possible only for the owner of Land (A), due to:</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An exclusive right of use.</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A regulatory approval linked specifically to ownership of Land (A).</a:t>
            </a:r>
            <a:endParaRPr lang="ar-SY" sz="2000" b="1" dirty="0">
              <a:solidFill>
                <a:prstClr val="black"/>
              </a:solidFill>
              <a:latin typeface="Alexandria"/>
            </a:endParaRPr>
          </a:p>
          <a:p>
            <a:pPr marL="342900" lvl="0" indent="-342900">
              <a:lnSpc>
                <a:spcPct val="130000"/>
              </a:lnSpc>
              <a:buFont typeface="Wingdings" panose="05000000000000000000" pitchFamily="2" charset="2"/>
              <a:buChar char="Ø"/>
            </a:pPr>
            <a:r>
              <a:rPr lang="en-US" sz="2000" b="1" dirty="0">
                <a:solidFill>
                  <a:prstClr val="black"/>
                </a:solidFill>
                <a:latin typeface="Alexandria"/>
              </a:rPr>
              <a:t>An operational necessity that does not apply to other purchasers.</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11" name="Rectangle: Beveled 10">
            <a:extLst>
              <a:ext uri="{FF2B5EF4-FFF2-40B4-BE49-F238E27FC236}">
                <a16:creationId xmlns:a16="http://schemas.microsoft.com/office/drawing/2014/main" id="{5DDABB7F-3CCA-672A-E3BB-B231EC92F572}"/>
              </a:ext>
            </a:extLst>
          </p:cNvPr>
          <p:cNvSpPr/>
          <p:nvPr/>
        </p:nvSpPr>
        <p:spPr>
          <a:xfrm>
            <a:off x="812886" y="5025484"/>
            <a:ext cx="11128212" cy="625777"/>
          </a:xfrm>
          <a:prstGeom prst="bevel">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rgbClr val="0070C0"/>
                </a:solidFill>
                <a:latin typeface="Alexandria"/>
              </a:rPr>
              <a:t>The benefit </a:t>
            </a:r>
            <a:r>
              <a:rPr lang="en-US" sz="2000" b="1" dirty="0">
                <a:solidFill>
                  <a:schemeClr val="tx1"/>
                </a:solidFill>
                <a:latin typeface="Alexandria"/>
              </a:rPr>
              <a:t>is not available to the market.</a:t>
            </a:r>
            <a:endParaRPr kumimoji="0" lang="en-US" sz="2000" b="1" i="0" u="none" strike="noStrike" kern="1200" cap="none" spc="0" normalizeH="0" baseline="0" noProof="0" dirty="0">
              <a:ln>
                <a:noFill/>
              </a:ln>
              <a:solidFill>
                <a:schemeClr val="tx1"/>
              </a:solidFill>
              <a:effectLst/>
              <a:uLnTx/>
              <a:uFillTx/>
              <a:latin typeface="Calibri"/>
            </a:endParaRPr>
          </a:p>
        </p:txBody>
      </p:sp>
      <p:sp>
        <p:nvSpPr>
          <p:cNvPr id="3" name="TextBox 2">
            <a:extLst>
              <a:ext uri="{FF2B5EF4-FFF2-40B4-BE49-F238E27FC236}">
                <a16:creationId xmlns:a16="http://schemas.microsoft.com/office/drawing/2014/main" id="{BA46596F-573B-1636-21A0-72D53FD44751}"/>
              </a:ext>
            </a:extLst>
          </p:cNvPr>
          <p:cNvSpPr txBox="1"/>
          <p:nvPr/>
        </p:nvSpPr>
        <p:spPr>
          <a:xfrm>
            <a:off x="4619479" y="496329"/>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spTree>
    <p:extLst>
      <p:ext uri="{BB962C8B-B14F-4D97-AF65-F5344CB8AC3E}">
        <p14:creationId xmlns:p14="http://schemas.microsoft.com/office/powerpoint/2010/main" val="898074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F62B6-2FA0-50B3-75B2-12DCD4342A5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BED3986-29D7-76C4-EB16-BB0703F4382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6DF97F8-CEBA-53B7-6101-8995A2A541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D5C7910-04C9-A32C-BEB2-A11901687C4A}"/>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Practical Example/Special Synergy/:</a:t>
            </a:r>
          </a:p>
        </p:txBody>
      </p:sp>
      <p:sp>
        <p:nvSpPr>
          <p:cNvPr id="8" name="Star: 10 Points 7">
            <a:extLst>
              <a:ext uri="{FF2B5EF4-FFF2-40B4-BE49-F238E27FC236}">
                <a16:creationId xmlns:a16="http://schemas.microsoft.com/office/drawing/2014/main" id="{1ABF7116-270F-FC15-042A-046D089FAC1B}"/>
              </a:ext>
            </a:extLst>
          </p:cNvPr>
          <p:cNvSpPr/>
          <p:nvPr/>
        </p:nvSpPr>
        <p:spPr>
          <a:xfrm>
            <a:off x="1365707" y="1542042"/>
            <a:ext cx="8429128" cy="531669"/>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C00000"/>
                </a:solidFill>
                <a:latin typeface="Alexandria"/>
              </a:rPr>
              <a:t>Normal Market Values (Without Special Assumptions)</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3" name="TextBox 2">
            <a:extLst>
              <a:ext uri="{FF2B5EF4-FFF2-40B4-BE49-F238E27FC236}">
                <a16:creationId xmlns:a16="http://schemas.microsoft.com/office/drawing/2014/main" id="{8205110D-B00D-D75D-183D-926CDD320446}"/>
              </a:ext>
            </a:extLst>
          </p:cNvPr>
          <p:cNvSpPr txBox="1"/>
          <p:nvPr/>
        </p:nvSpPr>
        <p:spPr>
          <a:xfrm>
            <a:off x="4619479" y="496329"/>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graphicFrame>
        <p:nvGraphicFramePr>
          <p:cNvPr id="2" name="Table 1">
            <a:extLst>
              <a:ext uri="{FF2B5EF4-FFF2-40B4-BE49-F238E27FC236}">
                <a16:creationId xmlns:a16="http://schemas.microsoft.com/office/drawing/2014/main" id="{EE8EAF1B-4D52-D528-C088-385824C7B872}"/>
              </a:ext>
            </a:extLst>
          </p:cNvPr>
          <p:cNvGraphicFramePr>
            <a:graphicFrameLocks noGrp="1"/>
          </p:cNvGraphicFramePr>
          <p:nvPr>
            <p:extLst>
              <p:ext uri="{D42A27DB-BD31-4B8C-83A1-F6EECF244321}">
                <p14:modId xmlns:p14="http://schemas.microsoft.com/office/powerpoint/2010/main" val="1526905897"/>
              </p:ext>
            </p:extLst>
          </p:nvPr>
        </p:nvGraphicFramePr>
        <p:xfrm>
          <a:off x="1667838" y="2175062"/>
          <a:ext cx="7824866" cy="1463040"/>
        </p:xfrm>
        <a:graphic>
          <a:graphicData uri="http://schemas.openxmlformats.org/drawingml/2006/table">
            <a:tbl>
              <a:tblPr>
                <a:tableStyleId>{C4B1156A-380E-4F78-BDF5-A606A8083BF9}</a:tableStyleId>
              </a:tblPr>
              <a:tblGrid>
                <a:gridCol w="3912433">
                  <a:extLst>
                    <a:ext uri="{9D8B030D-6E8A-4147-A177-3AD203B41FA5}">
                      <a16:colId xmlns:a16="http://schemas.microsoft.com/office/drawing/2014/main" val="3283863976"/>
                    </a:ext>
                  </a:extLst>
                </a:gridCol>
                <a:gridCol w="3912433">
                  <a:extLst>
                    <a:ext uri="{9D8B030D-6E8A-4147-A177-3AD203B41FA5}">
                      <a16:colId xmlns:a16="http://schemas.microsoft.com/office/drawing/2014/main" val="14567862"/>
                    </a:ext>
                  </a:extLst>
                </a:gridCol>
              </a:tblGrid>
              <a:tr h="0">
                <a:tc>
                  <a:txBody>
                    <a:bodyPr/>
                    <a:lstStyle/>
                    <a:p>
                      <a:pPr algn="ctr">
                        <a:buNone/>
                      </a:pPr>
                      <a:r>
                        <a:rPr lang="en-US" b="1">
                          <a:latin typeface="Alexandria"/>
                        </a:rPr>
                        <a:t>Asset</a:t>
                      </a:r>
                      <a:endParaRPr lang="en-US" b="1" dirty="0">
                        <a:latin typeface="Alexandria"/>
                      </a:endParaRPr>
                    </a:p>
                  </a:txBody>
                  <a:tcPr anchor="ctr"/>
                </a:tc>
                <a:tc>
                  <a:txBody>
                    <a:bodyPr/>
                    <a:lstStyle/>
                    <a:p>
                      <a:pPr algn="ctr">
                        <a:buNone/>
                      </a:pPr>
                      <a:r>
                        <a:rPr lang="en-US" b="1" dirty="0">
                          <a:latin typeface="Alexandria"/>
                        </a:rPr>
                        <a:t>Market Value</a:t>
                      </a:r>
                    </a:p>
                  </a:txBody>
                  <a:tcPr anchor="ctr"/>
                </a:tc>
                <a:extLst>
                  <a:ext uri="{0D108BD9-81ED-4DB2-BD59-A6C34878D82A}">
                    <a16:rowId xmlns:a16="http://schemas.microsoft.com/office/drawing/2014/main" val="1669020498"/>
                  </a:ext>
                </a:extLst>
              </a:tr>
              <a:tr h="0">
                <a:tc>
                  <a:txBody>
                    <a:bodyPr/>
                    <a:lstStyle/>
                    <a:p>
                      <a:pPr algn="ctr">
                        <a:buNone/>
                      </a:pPr>
                      <a:r>
                        <a:rPr lang="en-US">
                          <a:latin typeface="Alexandria"/>
                        </a:rPr>
                        <a:t>Land (A)</a:t>
                      </a:r>
                      <a:endParaRPr lang="en-US" dirty="0">
                        <a:latin typeface="Alexandria"/>
                      </a:endParaRPr>
                    </a:p>
                  </a:txBody>
                  <a:tcPr anchor="ctr">
                    <a:solidFill>
                      <a:schemeClr val="bg1"/>
                    </a:solidFill>
                  </a:tcPr>
                </a:tc>
                <a:tc>
                  <a:txBody>
                    <a:bodyPr/>
                    <a:lstStyle/>
                    <a:p>
                      <a:pPr algn="ctr">
                        <a:buNone/>
                      </a:pPr>
                      <a:r>
                        <a:rPr lang="en-US" dirty="0">
                          <a:latin typeface="Alexandria"/>
                        </a:rPr>
                        <a:t>2,000,000</a:t>
                      </a:r>
                    </a:p>
                  </a:txBody>
                  <a:tcPr anchor="ctr">
                    <a:solidFill>
                      <a:schemeClr val="bg1"/>
                    </a:solidFill>
                  </a:tcPr>
                </a:tc>
                <a:extLst>
                  <a:ext uri="{0D108BD9-81ED-4DB2-BD59-A6C34878D82A}">
                    <a16:rowId xmlns:a16="http://schemas.microsoft.com/office/drawing/2014/main" val="255539185"/>
                  </a:ext>
                </a:extLst>
              </a:tr>
              <a:tr h="0">
                <a:tc>
                  <a:txBody>
                    <a:bodyPr/>
                    <a:lstStyle/>
                    <a:p>
                      <a:pPr algn="ctr">
                        <a:buNone/>
                      </a:pPr>
                      <a:r>
                        <a:rPr lang="en-US">
                          <a:latin typeface="Alexandria"/>
                        </a:rPr>
                        <a:t>Land (B)</a:t>
                      </a:r>
                    </a:p>
                  </a:txBody>
                  <a:tcPr anchor="ctr">
                    <a:solidFill>
                      <a:schemeClr val="bg1"/>
                    </a:solidFill>
                  </a:tcPr>
                </a:tc>
                <a:tc>
                  <a:txBody>
                    <a:bodyPr/>
                    <a:lstStyle/>
                    <a:p>
                      <a:pPr algn="ctr">
                        <a:buNone/>
                      </a:pPr>
                      <a:r>
                        <a:rPr lang="en-US" dirty="0">
                          <a:latin typeface="Alexandria"/>
                        </a:rPr>
                        <a:t>1,000,000</a:t>
                      </a:r>
                    </a:p>
                  </a:txBody>
                  <a:tcPr anchor="ctr">
                    <a:solidFill>
                      <a:schemeClr val="bg1"/>
                    </a:solidFill>
                  </a:tcPr>
                </a:tc>
                <a:extLst>
                  <a:ext uri="{0D108BD9-81ED-4DB2-BD59-A6C34878D82A}">
                    <a16:rowId xmlns:a16="http://schemas.microsoft.com/office/drawing/2014/main" val="3701943704"/>
                  </a:ext>
                </a:extLst>
              </a:tr>
              <a:tr h="0">
                <a:tc>
                  <a:txBody>
                    <a:bodyPr/>
                    <a:lstStyle/>
                    <a:p>
                      <a:pPr algn="ctr">
                        <a:buNone/>
                      </a:pPr>
                      <a:r>
                        <a:rPr lang="en-US" b="1" dirty="0">
                          <a:latin typeface="Alexandria"/>
                        </a:rPr>
                        <a:t>Total Market Values</a:t>
                      </a:r>
                      <a:endParaRPr lang="en-US" dirty="0">
                        <a:latin typeface="Alexandria"/>
                      </a:endParaRPr>
                    </a:p>
                  </a:txBody>
                  <a:tcPr anchor="ctr"/>
                </a:tc>
                <a:tc>
                  <a:txBody>
                    <a:bodyPr/>
                    <a:lstStyle/>
                    <a:p>
                      <a:pPr algn="ctr">
                        <a:buNone/>
                      </a:pPr>
                      <a:r>
                        <a:rPr lang="en-US" b="1" dirty="0">
                          <a:latin typeface="Alexandria"/>
                        </a:rPr>
                        <a:t>3,000,000</a:t>
                      </a:r>
                      <a:endParaRPr lang="en-US" dirty="0">
                        <a:latin typeface="Alexandria"/>
                      </a:endParaRPr>
                    </a:p>
                  </a:txBody>
                  <a:tcPr anchor="ctr"/>
                </a:tc>
                <a:extLst>
                  <a:ext uri="{0D108BD9-81ED-4DB2-BD59-A6C34878D82A}">
                    <a16:rowId xmlns:a16="http://schemas.microsoft.com/office/drawing/2014/main" val="2747919119"/>
                  </a:ext>
                </a:extLst>
              </a:tr>
            </a:tbl>
          </a:graphicData>
        </a:graphic>
      </p:graphicFrame>
      <p:sp>
        <p:nvSpPr>
          <p:cNvPr id="9" name="Flowchart: Sequential Access Storage 8">
            <a:extLst>
              <a:ext uri="{FF2B5EF4-FFF2-40B4-BE49-F238E27FC236}">
                <a16:creationId xmlns:a16="http://schemas.microsoft.com/office/drawing/2014/main" id="{F614F668-33C1-1AC7-F351-F0628A1108D9}"/>
              </a:ext>
            </a:extLst>
          </p:cNvPr>
          <p:cNvSpPr/>
          <p:nvPr/>
        </p:nvSpPr>
        <p:spPr>
          <a:xfrm>
            <a:off x="7993" y="3826858"/>
            <a:ext cx="3626069" cy="1428214"/>
          </a:xfrm>
          <a:prstGeom prst="flowChartMagneticTape">
            <a:avLst/>
          </a:prstGeom>
          <a:solidFill>
            <a:srgbClr val="00B0F0"/>
          </a:solidFill>
        </p:spPr>
        <p:txBody>
          <a:bodyPr wrap="square">
            <a:spAutoFit/>
          </a:bodyPr>
          <a:lstStyle/>
          <a:p>
            <a:pPr lvl="0" algn="ctr"/>
            <a:r>
              <a:rPr lang="en-US" sz="2000" b="1" dirty="0">
                <a:solidFill>
                  <a:prstClr val="white"/>
                </a:solidFill>
                <a:latin typeface="Alexandria"/>
              </a:rPr>
              <a:t>Why Does Value Increase for This Purchaser Only?</a:t>
            </a:r>
            <a:endParaRPr kumimoji="0" lang="en-US" sz="2000" b="1" i="0" u="none" strike="noStrike" kern="1200" cap="none" spc="0" normalizeH="0" baseline="0" noProof="0" dirty="0">
              <a:ln>
                <a:noFill/>
              </a:ln>
              <a:solidFill>
                <a:prstClr val="white"/>
              </a:solidFill>
              <a:effectLst/>
              <a:uLnTx/>
              <a:uFillTx/>
              <a:latin typeface="Alexandria"/>
              <a:ea typeface="+mn-ea"/>
              <a:cs typeface="+mn-cs"/>
            </a:endParaRPr>
          </a:p>
        </p:txBody>
      </p:sp>
      <p:sp>
        <p:nvSpPr>
          <p:cNvPr id="12" name="Arrow: Pentagon 11">
            <a:extLst>
              <a:ext uri="{FF2B5EF4-FFF2-40B4-BE49-F238E27FC236}">
                <a16:creationId xmlns:a16="http://schemas.microsoft.com/office/drawing/2014/main" id="{BC835504-0782-48D1-73CE-9A3A77169C24}"/>
              </a:ext>
            </a:extLst>
          </p:cNvPr>
          <p:cNvSpPr/>
          <p:nvPr/>
        </p:nvSpPr>
        <p:spPr>
          <a:xfrm>
            <a:off x="3746487" y="3865204"/>
            <a:ext cx="5397515"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An existing operational constraint is removed.</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Arrow: Pentagon 12">
            <a:extLst>
              <a:ext uri="{FF2B5EF4-FFF2-40B4-BE49-F238E27FC236}">
                <a16:creationId xmlns:a16="http://schemas.microsoft.com/office/drawing/2014/main" id="{6E73A325-3E31-9484-C3BF-503DF32FFA90}"/>
              </a:ext>
            </a:extLst>
          </p:cNvPr>
          <p:cNvSpPr/>
          <p:nvPr/>
        </p:nvSpPr>
        <p:spPr>
          <a:xfrm>
            <a:off x="3746489" y="4821283"/>
            <a:ext cx="5397511"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Buildable area increases.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Arrow: Pentagon 13">
            <a:extLst>
              <a:ext uri="{FF2B5EF4-FFF2-40B4-BE49-F238E27FC236}">
                <a16:creationId xmlns:a16="http://schemas.microsoft.com/office/drawing/2014/main" id="{C25CC050-94B8-63F4-5FF8-3FE985AD29D7}"/>
              </a:ext>
            </a:extLst>
          </p:cNvPr>
          <p:cNvSpPr/>
          <p:nvPr/>
        </p:nvSpPr>
        <p:spPr>
          <a:xfrm>
            <a:off x="3746489" y="5777362"/>
            <a:ext cx="5397511"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operating return of the existing project improves.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Rectangle: Diagonal Corners Rounded 14">
            <a:extLst>
              <a:ext uri="{FF2B5EF4-FFF2-40B4-BE49-F238E27FC236}">
                <a16:creationId xmlns:a16="http://schemas.microsoft.com/office/drawing/2014/main" id="{61302DE6-DC11-C2F8-025D-9A2CF3E44545}"/>
              </a:ext>
            </a:extLst>
          </p:cNvPr>
          <p:cNvSpPr/>
          <p:nvPr/>
        </p:nvSpPr>
        <p:spPr>
          <a:xfrm>
            <a:off x="9368850" y="3865204"/>
            <a:ext cx="2702439" cy="2506950"/>
          </a:xfrm>
          <a:prstGeom prst="round2DiagRect">
            <a:avLst/>
          </a:prstGeom>
          <a:solidFill>
            <a:srgbClr val="FFFFEB"/>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en-US" sz="1900" b="1" dirty="0">
                <a:solidFill>
                  <a:schemeClr val="tx1"/>
                </a:solidFill>
                <a:latin typeface="Alexandria"/>
              </a:rPr>
              <a:t>However:</a:t>
            </a:r>
          </a:p>
          <a:p>
            <a:pPr lvl="0" algn="ctr">
              <a:lnSpc>
                <a:spcPct val="120000"/>
              </a:lnSpc>
            </a:pPr>
            <a:r>
              <a:rPr lang="en-US" sz="1900" b="1" dirty="0">
                <a:solidFill>
                  <a:schemeClr val="tx1"/>
                </a:solidFill>
                <a:latin typeface="Alexandria"/>
              </a:rPr>
              <a:t>Any other purchaser cannot achieve these benefits.</a:t>
            </a:r>
          </a:p>
          <a:p>
            <a:pPr lvl="0" algn="ctr">
              <a:lnSpc>
                <a:spcPct val="120000"/>
              </a:lnSpc>
            </a:pPr>
            <a:r>
              <a:rPr lang="en-US" sz="1900" b="1" dirty="0">
                <a:solidFill>
                  <a:schemeClr val="tx1"/>
                </a:solidFill>
                <a:latin typeface="Alexandria"/>
              </a:rPr>
              <a:t>Therefore, </a:t>
            </a:r>
            <a:r>
              <a:rPr lang="en-US" sz="1900" b="1" dirty="0">
                <a:solidFill>
                  <a:srgbClr val="C00000"/>
                </a:solidFill>
                <a:latin typeface="Alexandria"/>
              </a:rPr>
              <a:t>no other buyer would pay more than Market Value.</a:t>
            </a:r>
            <a:endParaRPr kumimoji="0" lang="en-US" sz="1900" b="1" i="0" u="none" strike="noStrike" kern="1200" cap="none" spc="0" normalizeH="0" baseline="0" noProof="0" dirty="0">
              <a:ln>
                <a:noFill/>
              </a:ln>
              <a:solidFill>
                <a:srgbClr val="0070C0"/>
              </a:solidFill>
              <a:effectLst/>
              <a:uLnTx/>
              <a:uFillTx/>
              <a:latin typeface="Alexandria"/>
            </a:endParaRPr>
          </a:p>
        </p:txBody>
      </p:sp>
      <p:sp>
        <p:nvSpPr>
          <p:cNvPr id="10" name="TextBox 9">
            <a:extLst>
              <a:ext uri="{FF2B5EF4-FFF2-40B4-BE49-F238E27FC236}">
                <a16:creationId xmlns:a16="http://schemas.microsoft.com/office/drawing/2014/main" id="{457A621D-EDAC-CFC3-9176-09B64F54F76F}"/>
              </a:ext>
            </a:extLst>
          </p:cNvPr>
          <p:cNvSpPr txBox="1"/>
          <p:nvPr/>
        </p:nvSpPr>
        <p:spPr>
          <a:xfrm>
            <a:off x="180431" y="5391249"/>
            <a:ext cx="3341208" cy="646331"/>
          </a:xfrm>
          <a:prstGeom prst="rect">
            <a:avLst/>
          </a:prstGeom>
          <a:solidFill>
            <a:schemeClr val="bg1"/>
          </a:solidFill>
          <a:ln>
            <a:solidFill>
              <a:srgbClr val="0070C0"/>
            </a:solidFill>
          </a:ln>
        </p:spPr>
        <p:txBody>
          <a:bodyPr wrap="square">
            <a:spAutoFit/>
          </a:bodyPr>
          <a:lstStyle/>
          <a:p>
            <a:pPr algn="ctr">
              <a:buNone/>
            </a:pPr>
            <a:r>
              <a:rPr lang="en-US" b="1" dirty="0"/>
              <a:t>When Land (B) is combined with Land (A):</a:t>
            </a:r>
          </a:p>
        </p:txBody>
      </p:sp>
    </p:spTree>
    <p:extLst>
      <p:ext uri="{BB962C8B-B14F-4D97-AF65-F5344CB8AC3E}">
        <p14:creationId xmlns:p14="http://schemas.microsoft.com/office/powerpoint/2010/main" val="87425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0-#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0-#ppt_w/2"/>
                                          </p:val>
                                        </p:tav>
                                        <p:tav tm="100000">
                                          <p:val>
                                            <p:strVal val="#ppt_x"/>
                                          </p:val>
                                        </p:tav>
                                      </p:tavLst>
                                    </p:anim>
                                    <p:anim calcmode="lin" valueType="num">
                                      <p:cBhvr additive="base">
                                        <p:cTn id="4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P spid="13" grpId="0" animBg="1"/>
      <p:bldP spid="14" grpId="0" animBg="1"/>
      <p:bldP spid="15"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FFC6D-3508-3CC2-7B32-EB257944323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FAD3A25-520B-1DED-EC54-FEFB980C679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E03B12D-F4C9-5718-B4D4-30B28CBCD2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DA89434-CB96-77BF-9691-BC4E1CAA8386}"/>
              </a:ext>
            </a:extLst>
          </p:cNvPr>
          <p:cNvSpPr txBox="1"/>
          <p:nvPr/>
        </p:nvSpPr>
        <p:spPr>
          <a:xfrm>
            <a:off x="359230" y="109871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Practical Example/Special Synergy/:</a:t>
            </a:r>
          </a:p>
        </p:txBody>
      </p:sp>
      <p:sp>
        <p:nvSpPr>
          <p:cNvPr id="8" name="Star: 10 Points 7">
            <a:extLst>
              <a:ext uri="{FF2B5EF4-FFF2-40B4-BE49-F238E27FC236}">
                <a16:creationId xmlns:a16="http://schemas.microsoft.com/office/drawing/2014/main" id="{B7E8E42E-0243-D945-211D-16FCF9509309}"/>
              </a:ext>
            </a:extLst>
          </p:cNvPr>
          <p:cNvSpPr/>
          <p:nvPr/>
        </p:nvSpPr>
        <p:spPr>
          <a:xfrm>
            <a:off x="1365707" y="1512062"/>
            <a:ext cx="8429128" cy="531669"/>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C00000"/>
                </a:solidFill>
                <a:latin typeface="Alexandria"/>
              </a:rPr>
              <a:t>Combined Value to the Special Purchaser Only</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3" name="TextBox 2">
            <a:extLst>
              <a:ext uri="{FF2B5EF4-FFF2-40B4-BE49-F238E27FC236}">
                <a16:creationId xmlns:a16="http://schemas.microsoft.com/office/drawing/2014/main" id="{C638D264-3528-7255-1467-247A84E7C25D}"/>
              </a:ext>
            </a:extLst>
          </p:cNvPr>
          <p:cNvSpPr txBox="1"/>
          <p:nvPr/>
        </p:nvSpPr>
        <p:spPr>
          <a:xfrm>
            <a:off x="4619479" y="496329"/>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sp>
        <p:nvSpPr>
          <p:cNvPr id="11" name="TextBox 10">
            <a:extLst>
              <a:ext uri="{FF2B5EF4-FFF2-40B4-BE49-F238E27FC236}">
                <a16:creationId xmlns:a16="http://schemas.microsoft.com/office/drawing/2014/main" id="{81DA9A94-0848-6E12-EDB7-20438B6D9FE6}"/>
              </a:ext>
            </a:extLst>
          </p:cNvPr>
          <p:cNvSpPr txBox="1"/>
          <p:nvPr/>
        </p:nvSpPr>
        <p:spPr>
          <a:xfrm>
            <a:off x="817087" y="2099055"/>
            <a:ext cx="10760696" cy="1260345"/>
          </a:xfrm>
          <a:prstGeom prst="rect">
            <a:avLst/>
          </a:prstGeom>
          <a:solidFill>
            <a:srgbClr val="FFFFEB"/>
          </a:solidFill>
          <a:ln>
            <a:solidFill>
              <a:srgbClr val="FFE2C5"/>
            </a:solidFill>
          </a:ln>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Based on the analysis:</a:t>
            </a:r>
          </a:p>
          <a:p>
            <a:pPr marL="342900" lvl="0" indent="-342900">
              <a:lnSpc>
                <a:spcPct val="130000"/>
              </a:lnSpc>
              <a:buFont typeface="Wingdings" panose="05000000000000000000" pitchFamily="2" charset="2"/>
              <a:buChar char="Ø"/>
            </a:pPr>
            <a:r>
              <a:rPr lang="en-US" sz="2000" b="1" dirty="0">
                <a:solidFill>
                  <a:prstClr val="black"/>
                </a:solidFill>
                <a:latin typeface="Alexandria"/>
              </a:rPr>
              <a:t>This purchaser is willing to pay 3,700,000 for both plots together.</a:t>
            </a:r>
          </a:p>
          <a:p>
            <a:pPr lvl="0" algn="ctr">
              <a:lnSpc>
                <a:spcPct val="130000"/>
              </a:lnSpc>
            </a:pPr>
            <a:r>
              <a:rPr lang="en-US" sz="2000" b="1" dirty="0">
                <a:solidFill>
                  <a:srgbClr val="0070C0"/>
                </a:solidFill>
                <a:latin typeface="Alexandria"/>
              </a:rPr>
              <a:t>Value to the Special Purchaser = 3,700,000</a:t>
            </a:r>
            <a:endParaRPr kumimoji="0" lang="en-US" sz="2000" b="1" i="0" u="none" strike="noStrike" kern="1200" cap="none" spc="0" normalizeH="0" baseline="0" noProof="0" dirty="0">
              <a:ln>
                <a:noFill/>
              </a:ln>
              <a:solidFill>
                <a:srgbClr val="0070C0"/>
              </a:solidFill>
              <a:effectLst/>
              <a:uLnTx/>
              <a:uFillTx/>
              <a:latin typeface="Alexandria"/>
            </a:endParaRPr>
          </a:p>
        </p:txBody>
      </p:sp>
      <p:sp>
        <p:nvSpPr>
          <p:cNvPr id="16" name="Rectangle: Beveled 15">
            <a:extLst>
              <a:ext uri="{FF2B5EF4-FFF2-40B4-BE49-F238E27FC236}">
                <a16:creationId xmlns:a16="http://schemas.microsoft.com/office/drawing/2014/main" id="{778348A3-F62C-1B77-BEF9-D5665BD25B69}"/>
              </a:ext>
            </a:extLst>
          </p:cNvPr>
          <p:cNvSpPr/>
          <p:nvPr/>
        </p:nvSpPr>
        <p:spPr>
          <a:xfrm>
            <a:off x="449571" y="3524116"/>
            <a:ext cx="11128212" cy="625777"/>
          </a:xfrm>
          <a:prstGeom prst="bevel">
            <a:avLst/>
          </a:prstGeom>
          <a:solidFill>
            <a:srgbClr val="F2FBF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rgbClr val="0070C0"/>
                </a:solidFill>
                <a:latin typeface="Alexandria"/>
              </a:rPr>
              <a:t>Special Synergistic Value</a:t>
            </a:r>
            <a:r>
              <a:rPr lang="en-US" sz="2000" b="1" dirty="0">
                <a:solidFill>
                  <a:schemeClr val="tx1"/>
                </a:solidFill>
                <a:latin typeface="Alexandria"/>
              </a:rPr>
              <a:t>=3,700,000−3,000,000=</a:t>
            </a:r>
            <a:r>
              <a:rPr lang="en-US" sz="2000" b="1" dirty="0">
                <a:solidFill>
                  <a:srgbClr val="0070C0"/>
                </a:solidFill>
                <a:latin typeface="Alexandria"/>
              </a:rPr>
              <a:t>700,000</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D3BC1CB1-CD4E-6D88-4D69-53B5FA159AE1}"/>
              </a:ext>
            </a:extLst>
          </p:cNvPr>
          <p:cNvSpPr txBox="1"/>
          <p:nvPr/>
        </p:nvSpPr>
        <p:spPr>
          <a:xfrm>
            <a:off x="2008682" y="4358086"/>
            <a:ext cx="9569101" cy="1175706"/>
          </a:xfrm>
          <a:prstGeom prst="rect">
            <a:avLst/>
          </a:prstGeom>
          <a:solidFill>
            <a:srgbClr val="FFFFEB"/>
          </a:solidFill>
          <a:ln>
            <a:solidFill>
              <a:srgbClr val="FFE2C5"/>
            </a:solidFill>
          </a:ln>
        </p:spPr>
        <p:txBody>
          <a:bodyPr wrap="square">
            <a:spAutoFit/>
          </a:bodyPr>
          <a:lstStyle/>
          <a:p>
            <a:pPr lvl="0">
              <a:lnSpc>
                <a:spcPct val="120000"/>
              </a:lnSpc>
            </a:pPr>
            <a:r>
              <a:rPr lang="en-US" sz="2000" b="1" dirty="0">
                <a:solidFill>
                  <a:prstClr val="black"/>
                </a:solidFill>
                <a:latin typeface="Alexandria"/>
              </a:rPr>
              <a:t>The additional 700,000:</a:t>
            </a:r>
          </a:p>
          <a:p>
            <a:pPr marL="342900" lvl="0" indent="-342900">
              <a:lnSpc>
                <a:spcPct val="120000"/>
              </a:lnSpc>
              <a:buFont typeface="Wingdings" panose="05000000000000000000" pitchFamily="2" charset="2"/>
              <a:buChar char="§"/>
            </a:pPr>
            <a:r>
              <a:rPr lang="en-US" sz="2000" b="1" dirty="0">
                <a:solidFill>
                  <a:prstClr val="black"/>
                </a:solidFill>
                <a:latin typeface="Alexandria"/>
              </a:rPr>
              <a:t>Is not recognized by the market.</a:t>
            </a:r>
          </a:p>
          <a:p>
            <a:pPr marL="342900" lvl="0" indent="-342900">
              <a:lnSpc>
                <a:spcPct val="120000"/>
              </a:lnSpc>
              <a:buFont typeface="Wingdings" panose="05000000000000000000" pitchFamily="2" charset="2"/>
              <a:buChar char="§"/>
            </a:pPr>
            <a:r>
              <a:rPr lang="en-US" sz="2000" b="1" dirty="0">
                <a:solidFill>
                  <a:prstClr val="black"/>
                </a:solidFill>
                <a:latin typeface="Alexandria"/>
              </a:rPr>
              <a:t>Does not reflect open-market competition.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8" name="Star: 10 Points 17">
            <a:extLst>
              <a:ext uri="{FF2B5EF4-FFF2-40B4-BE49-F238E27FC236}">
                <a16:creationId xmlns:a16="http://schemas.microsoft.com/office/drawing/2014/main" id="{8B2C8AC8-2D3C-8439-A9DD-C47F80C2D675}"/>
              </a:ext>
            </a:extLst>
          </p:cNvPr>
          <p:cNvSpPr/>
          <p:nvPr/>
        </p:nvSpPr>
        <p:spPr>
          <a:xfrm>
            <a:off x="89940" y="5136391"/>
            <a:ext cx="1858780" cy="794802"/>
          </a:xfrm>
          <a:prstGeom prst="star10">
            <a:avLst/>
          </a:prstGeom>
          <a:solidFill>
            <a:srgbClr val="FFFFCC"/>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Valuation Treatment</a:t>
            </a:r>
          </a:p>
        </p:txBody>
      </p:sp>
      <p:sp>
        <p:nvSpPr>
          <p:cNvPr id="19" name="TextBox 18">
            <a:extLst>
              <a:ext uri="{FF2B5EF4-FFF2-40B4-BE49-F238E27FC236}">
                <a16:creationId xmlns:a16="http://schemas.microsoft.com/office/drawing/2014/main" id="{57A8762D-3ADE-1C20-9AD7-B533301F5DC5}"/>
              </a:ext>
            </a:extLst>
          </p:cNvPr>
          <p:cNvSpPr txBox="1"/>
          <p:nvPr/>
        </p:nvSpPr>
        <p:spPr>
          <a:xfrm>
            <a:off x="2023670" y="5631500"/>
            <a:ext cx="9569101" cy="1166345"/>
          </a:xfrm>
          <a:prstGeom prst="rect">
            <a:avLst/>
          </a:prstGeom>
          <a:solidFill>
            <a:srgbClr val="FFFFEB"/>
          </a:solidFill>
          <a:ln>
            <a:solidFill>
              <a:srgbClr val="FFE2C5"/>
            </a:solidFill>
          </a:ln>
        </p:spPr>
        <p:txBody>
          <a:bodyPr wrap="square">
            <a:spAutoFit/>
          </a:bodyPr>
          <a:lstStyle/>
          <a:p>
            <a:pPr>
              <a:lnSpc>
                <a:spcPct val="120000"/>
              </a:lnSpc>
            </a:pPr>
            <a:r>
              <a:rPr kumimoji="0" lang="en-US" sz="2000" b="1" i="0" u="none" strike="noStrike" kern="1200" cap="none" spc="0" normalizeH="0" baseline="0" noProof="0" dirty="0">
                <a:ln>
                  <a:noFill/>
                </a:ln>
                <a:solidFill>
                  <a:prstClr val="black"/>
                </a:solidFill>
                <a:effectLst/>
                <a:uLnTx/>
                <a:uFillTx/>
                <a:latin typeface="Alexandria"/>
                <a:ea typeface="+mn-ea"/>
                <a:cs typeface="+mn-cs"/>
              </a:rPr>
              <a:t>Therefore:</a:t>
            </a:r>
          </a:p>
          <a:p>
            <a:pPr>
              <a:lnSpc>
                <a:spcPct val="120000"/>
              </a:lnSpc>
            </a:pPr>
            <a:r>
              <a:rPr lang="en-US" altLang="en-US" sz="2000" dirty="0">
                <a:latin typeface="Arial" panose="020B0604020202020204" pitchFamily="34" charset="0"/>
              </a:rPr>
              <a:t>❌ </a:t>
            </a:r>
            <a:r>
              <a:rPr lang="en-US" altLang="en-US" sz="2000" dirty="0">
                <a:latin typeface="Alexandria"/>
              </a:rPr>
              <a:t>It is </a:t>
            </a:r>
            <a:r>
              <a:rPr lang="en-US" altLang="en-US" sz="2000" b="1" dirty="0">
                <a:latin typeface="Alexandria"/>
              </a:rPr>
              <a:t>not included in Market Value</a:t>
            </a:r>
            <a:endParaRPr lang="en-US" altLang="en-US" sz="2000" dirty="0">
              <a:latin typeface="Alexandria"/>
            </a:endParaRPr>
          </a:p>
          <a:p>
            <a:pPr>
              <a:lnSpc>
                <a:spcPct val="120000"/>
              </a:lnSpc>
            </a:pPr>
            <a:r>
              <a:rPr lang="en-US" altLang="en-US" sz="2000" dirty="0">
                <a:latin typeface="Alexandria"/>
              </a:rPr>
              <a:t>✅ It must be disclosed as </a:t>
            </a:r>
            <a:r>
              <a:rPr lang="en-US" altLang="en-US" sz="2000" b="1" dirty="0">
                <a:latin typeface="Alexandria"/>
              </a:rPr>
              <a:t>Special Value (Special Synergy)</a:t>
            </a:r>
            <a:endParaRPr lang="en-US" altLang="en-US" sz="2000" dirty="0">
              <a:latin typeface="Alexandria"/>
            </a:endParaRPr>
          </a:p>
        </p:txBody>
      </p:sp>
    </p:spTree>
    <p:extLst>
      <p:ext uri="{BB962C8B-B14F-4D97-AF65-F5344CB8AC3E}">
        <p14:creationId xmlns:p14="http://schemas.microsoft.com/office/powerpoint/2010/main" val="74849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0-#ppt_w/2"/>
                                          </p:val>
                                        </p:tav>
                                        <p:tav tm="100000">
                                          <p:val>
                                            <p:strVal val="#ppt_x"/>
                                          </p:val>
                                        </p:tav>
                                      </p:tavLst>
                                    </p:anim>
                                    <p:anim calcmode="lin" valueType="num">
                                      <p:cBhvr additive="base">
                                        <p:cTn id="1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6" grpId="0" animBg="1"/>
      <p:bldP spid="17" grpId="0" animBg="1"/>
      <p:bldP spid="18" grpId="0"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41F91-F524-09EE-A339-4E17E0C9ABD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316F5CB-9A93-DFFF-B973-28C7572C783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CAAD329-7BE1-97AF-EB9F-40FD360AF2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47E5F05-6C02-AB24-4D6F-7875ABBD1852}"/>
              </a:ext>
            </a:extLst>
          </p:cNvPr>
          <p:cNvSpPr txBox="1"/>
          <p:nvPr/>
        </p:nvSpPr>
        <p:spPr>
          <a:xfrm>
            <a:off x="4619479" y="496329"/>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sp>
        <p:nvSpPr>
          <p:cNvPr id="3" name="TextBox 2">
            <a:extLst>
              <a:ext uri="{FF2B5EF4-FFF2-40B4-BE49-F238E27FC236}">
                <a16:creationId xmlns:a16="http://schemas.microsoft.com/office/drawing/2014/main" id="{2A343F88-401A-3838-3302-2645F8D13267}"/>
              </a:ext>
            </a:extLst>
          </p:cNvPr>
          <p:cNvSpPr txBox="1"/>
          <p:nvPr/>
        </p:nvSpPr>
        <p:spPr>
          <a:xfrm>
            <a:off x="3631368" y="1363228"/>
            <a:ext cx="6093500" cy="400110"/>
          </a:xfrm>
          <a:prstGeom prst="rect">
            <a:avLst/>
          </a:prstGeom>
          <a:noFill/>
        </p:spPr>
        <p:txBody>
          <a:bodyPr wrap="square">
            <a:spAutoFit/>
          </a:bodyPr>
          <a:lstStyle/>
          <a:p>
            <a:pPr algn="ctr">
              <a:buNone/>
            </a:pPr>
            <a:r>
              <a:rPr lang="en-US" sz="2000" b="1" dirty="0">
                <a:latin typeface="Alexandria"/>
              </a:rPr>
              <a:t>Key Difference (Conceptual Summary)</a:t>
            </a:r>
          </a:p>
        </p:txBody>
      </p:sp>
      <p:graphicFrame>
        <p:nvGraphicFramePr>
          <p:cNvPr id="9" name="Table 8">
            <a:extLst>
              <a:ext uri="{FF2B5EF4-FFF2-40B4-BE49-F238E27FC236}">
                <a16:creationId xmlns:a16="http://schemas.microsoft.com/office/drawing/2014/main" id="{07DEF5B5-875D-08AD-74BE-78CA427385A6}"/>
              </a:ext>
            </a:extLst>
          </p:cNvPr>
          <p:cNvGraphicFramePr>
            <a:graphicFrameLocks noGrp="1"/>
          </p:cNvGraphicFramePr>
          <p:nvPr>
            <p:extLst>
              <p:ext uri="{D42A27DB-BD31-4B8C-83A1-F6EECF244321}">
                <p14:modId xmlns:p14="http://schemas.microsoft.com/office/powerpoint/2010/main" val="1542425701"/>
              </p:ext>
            </p:extLst>
          </p:nvPr>
        </p:nvGraphicFramePr>
        <p:xfrm>
          <a:off x="838200" y="1881877"/>
          <a:ext cx="10515600" cy="2924165"/>
        </p:xfrm>
        <a:graphic>
          <a:graphicData uri="http://schemas.openxmlformats.org/drawingml/2006/table">
            <a:tbl>
              <a:tblPr>
                <a:tableStyleId>{0505E3EF-67EA-436B-97B2-0124C06EBD24}</a:tableStyleId>
              </a:tblPr>
              <a:tblGrid>
                <a:gridCol w="3823741">
                  <a:extLst>
                    <a:ext uri="{9D8B030D-6E8A-4147-A177-3AD203B41FA5}">
                      <a16:colId xmlns:a16="http://schemas.microsoft.com/office/drawing/2014/main" val="2075796384"/>
                    </a:ext>
                  </a:extLst>
                </a:gridCol>
                <a:gridCol w="3186659">
                  <a:extLst>
                    <a:ext uri="{9D8B030D-6E8A-4147-A177-3AD203B41FA5}">
                      <a16:colId xmlns:a16="http://schemas.microsoft.com/office/drawing/2014/main" val="2834590155"/>
                    </a:ext>
                  </a:extLst>
                </a:gridCol>
                <a:gridCol w="3505200">
                  <a:extLst>
                    <a:ext uri="{9D8B030D-6E8A-4147-A177-3AD203B41FA5}">
                      <a16:colId xmlns:a16="http://schemas.microsoft.com/office/drawing/2014/main" val="3978769274"/>
                    </a:ext>
                  </a:extLst>
                </a:gridCol>
              </a:tblGrid>
              <a:tr h="584833">
                <a:tc>
                  <a:txBody>
                    <a:bodyPr/>
                    <a:lstStyle/>
                    <a:p>
                      <a:pPr algn="ctr">
                        <a:buNone/>
                      </a:pPr>
                      <a:r>
                        <a:rPr lang="en-US" sz="2000" b="1" dirty="0">
                          <a:latin typeface="Alexandria"/>
                        </a:rPr>
                        <a:t>Key Question</a:t>
                      </a:r>
                    </a:p>
                  </a:txBody>
                  <a:tcPr anchor="ctr"/>
                </a:tc>
                <a:tc>
                  <a:txBody>
                    <a:bodyPr/>
                    <a:lstStyle/>
                    <a:p>
                      <a:pPr algn="ctr">
                        <a:buNone/>
                      </a:pPr>
                      <a:r>
                        <a:rPr lang="en-US" sz="2000" b="1" dirty="0">
                          <a:latin typeface="Alexandria"/>
                        </a:rPr>
                        <a:t>General Synergy</a:t>
                      </a:r>
                    </a:p>
                  </a:txBody>
                  <a:tcPr anchor="ctr"/>
                </a:tc>
                <a:tc>
                  <a:txBody>
                    <a:bodyPr/>
                    <a:lstStyle/>
                    <a:p>
                      <a:pPr algn="ctr">
                        <a:buNone/>
                      </a:pPr>
                      <a:r>
                        <a:rPr lang="en-US" sz="2000" b="1" dirty="0">
                          <a:latin typeface="Alexandria"/>
                        </a:rPr>
                        <a:t>Special Synergy</a:t>
                      </a:r>
                    </a:p>
                  </a:txBody>
                  <a:tcPr anchor="ctr"/>
                </a:tc>
                <a:extLst>
                  <a:ext uri="{0D108BD9-81ED-4DB2-BD59-A6C34878D82A}">
                    <a16:rowId xmlns:a16="http://schemas.microsoft.com/office/drawing/2014/main" val="683653162"/>
                  </a:ext>
                </a:extLst>
              </a:tr>
              <a:tr h="584833">
                <a:tc>
                  <a:txBody>
                    <a:bodyPr/>
                    <a:lstStyle/>
                    <a:p>
                      <a:pPr algn="ctr">
                        <a:buNone/>
                      </a:pPr>
                      <a:r>
                        <a:rPr lang="en-US" sz="2000" b="1" dirty="0">
                          <a:latin typeface="Alexandria"/>
                        </a:rPr>
                        <a:t>Who can realize the increase?</a:t>
                      </a:r>
                    </a:p>
                  </a:txBody>
                  <a:tcPr anchor="ctr"/>
                </a:tc>
                <a:tc>
                  <a:txBody>
                    <a:bodyPr/>
                    <a:lstStyle/>
                    <a:p>
                      <a:pPr algn="ctr">
                        <a:buNone/>
                      </a:pPr>
                      <a:r>
                        <a:rPr lang="en-US" sz="2000" dirty="0">
                          <a:latin typeface="Alexandria"/>
                        </a:rPr>
                        <a:t>The market</a:t>
                      </a:r>
                    </a:p>
                  </a:txBody>
                  <a:tcPr anchor="ctr">
                    <a:solidFill>
                      <a:schemeClr val="bg1"/>
                    </a:solidFill>
                  </a:tcPr>
                </a:tc>
                <a:tc>
                  <a:txBody>
                    <a:bodyPr/>
                    <a:lstStyle/>
                    <a:p>
                      <a:pPr algn="ctr">
                        <a:buNone/>
                      </a:pPr>
                      <a:r>
                        <a:rPr lang="en-US" sz="2000" dirty="0">
                          <a:latin typeface="Alexandria"/>
                        </a:rPr>
                        <a:t>One specific purchaser</a:t>
                      </a:r>
                    </a:p>
                  </a:txBody>
                  <a:tcPr anchor="ctr">
                    <a:solidFill>
                      <a:schemeClr val="bg1"/>
                    </a:solidFill>
                  </a:tcPr>
                </a:tc>
                <a:extLst>
                  <a:ext uri="{0D108BD9-81ED-4DB2-BD59-A6C34878D82A}">
                    <a16:rowId xmlns:a16="http://schemas.microsoft.com/office/drawing/2014/main" val="2692978584"/>
                  </a:ext>
                </a:extLst>
              </a:tr>
              <a:tr h="584833">
                <a:tc>
                  <a:txBody>
                    <a:bodyPr/>
                    <a:lstStyle/>
                    <a:p>
                      <a:pPr algn="ctr">
                        <a:buNone/>
                      </a:pPr>
                      <a:r>
                        <a:rPr lang="en-US" sz="2000" b="1" dirty="0">
                          <a:latin typeface="Alexandria"/>
                        </a:rPr>
                        <a:t>Does it reflect market behavior?</a:t>
                      </a:r>
                    </a:p>
                  </a:txBody>
                  <a:tcPr anchor="ctr"/>
                </a:tc>
                <a:tc>
                  <a:txBody>
                    <a:bodyPr/>
                    <a:lstStyle/>
                    <a:p>
                      <a:pPr algn="ctr">
                        <a:buNone/>
                      </a:pPr>
                      <a:r>
                        <a:rPr lang="en-US" sz="2000">
                          <a:latin typeface="Alexandria"/>
                        </a:rPr>
                        <a:t>Yes</a:t>
                      </a:r>
                    </a:p>
                  </a:txBody>
                  <a:tcPr anchor="ctr">
                    <a:solidFill>
                      <a:schemeClr val="bg1"/>
                    </a:solidFill>
                  </a:tcPr>
                </a:tc>
                <a:tc>
                  <a:txBody>
                    <a:bodyPr/>
                    <a:lstStyle/>
                    <a:p>
                      <a:pPr algn="ctr">
                        <a:buNone/>
                      </a:pPr>
                      <a:r>
                        <a:rPr lang="en-US" sz="2000" dirty="0">
                          <a:latin typeface="Alexandria"/>
                        </a:rPr>
                        <a:t>No</a:t>
                      </a:r>
                    </a:p>
                  </a:txBody>
                  <a:tcPr anchor="ctr">
                    <a:solidFill>
                      <a:schemeClr val="bg1"/>
                    </a:solidFill>
                  </a:tcPr>
                </a:tc>
                <a:extLst>
                  <a:ext uri="{0D108BD9-81ED-4DB2-BD59-A6C34878D82A}">
                    <a16:rowId xmlns:a16="http://schemas.microsoft.com/office/drawing/2014/main" val="3703599527"/>
                  </a:ext>
                </a:extLst>
              </a:tr>
              <a:tr h="584833">
                <a:tc>
                  <a:txBody>
                    <a:bodyPr/>
                    <a:lstStyle/>
                    <a:p>
                      <a:pPr algn="ctr">
                        <a:buNone/>
                      </a:pPr>
                      <a:r>
                        <a:rPr lang="en-US" sz="2000" b="1" dirty="0">
                          <a:latin typeface="Alexandria"/>
                        </a:rPr>
                        <a:t>Is it included in Market Value?</a:t>
                      </a:r>
                    </a:p>
                  </a:txBody>
                  <a:tcPr anchor="ctr"/>
                </a:tc>
                <a:tc>
                  <a:txBody>
                    <a:bodyPr/>
                    <a:lstStyle/>
                    <a:p>
                      <a:pPr algn="ctr">
                        <a:buNone/>
                      </a:pPr>
                      <a:r>
                        <a:rPr lang="en-US" sz="2000">
                          <a:latin typeface="Alexandria"/>
                        </a:rPr>
                        <a:t>Yes</a:t>
                      </a:r>
                    </a:p>
                  </a:txBody>
                  <a:tcPr anchor="ctr">
                    <a:solidFill>
                      <a:schemeClr val="bg1"/>
                    </a:solidFill>
                  </a:tcPr>
                </a:tc>
                <a:tc>
                  <a:txBody>
                    <a:bodyPr/>
                    <a:lstStyle/>
                    <a:p>
                      <a:pPr algn="ctr">
                        <a:buNone/>
                      </a:pPr>
                      <a:r>
                        <a:rPr lang="en-US" sz="2000" dirty="0">
                          <a:latin typeface="Alexandria"/>
                        </a:rPr>
                        <a:t>No</a:t>
                      </a:r>
                    </a:p>
                  </a:txBody>
                  <a:tcPr anchor="ctr">
                    <a:solidFill>
                      <a:schemeClr val="bg1"/>
                    </a:solidFill>
                  </a:tcPr>
                </a:tc>
                <a:extLst>
                  <a:ext uri="{0D108BD9-81ED-4DB2-BD59-A6C34878D82A}">
                    <a16:rowId xmlns:a16="http://schemas.microsoft.com/office/drawing/2014/main" val="1137721141"/>
                  </a:ext>
                </a:extLst>
              </a:tr>
              <a:tr h="584833">
                <a:tc>
                  <a:txBody>
                    <a:bodyPr/>
                    <a:lstStyle/>
                    <a:p>
                      <a:pPr algn="ctr">
                        <a:buNone/>
                      </a:pPr>
                      <a:r>
                        <a:rPr lang="en-US" sz="2000" b="1" dirty="0">
                          <a:latin typeface="Alexandria"/>
                        </a:rPr>
                        <a:t>Does it require special disclosure?</a:t>
                      </a:r>
                    </a:p>
                  </a:txBody>
                  <a:tcPr anchor="ctr"/>
                </a:tc>
                <a:tc>
                  <a:txBody>
                    <a:bodyPr/>
                    <a:lstStyle/>
                    <a:p>
                      <a:pPr algn="ctr">
                        <a:buNone/>
                      </a:pPr>
                      <a:r>
                        <a:rPr lang="en-US" sz="2000">
                          <a:latin typeface="Alexandria"/>
                        </a:rPr>
                        <a:t>No</a:t>
                      </a:r>
                    </a:p>
                  </a:txBody>
                  <a:tcPr anchor="ctr">
                    <a:solidFill>
                      <a:schemeClr val="bg1"/>
                    </a:solidFill>
                  </a:tcPr>
                </a:tc>
                <a:tc>
                  <a:txBody>
                    <a:bodyPr/>
                    <a:lstStyle/>
                    <a:p>
                      <a:pPr algn="ctr">
                        <a:buNone/>
                      </a:pPr>
                      <a:r>
                        <a:rPr lang="en-US" sz="2000" dirty="0">
                          <a:latin typeface="Alexandria"/>
                        </a:rPr>
                        <a:t>Yes</a:t>
                      </a:r>
                    </a:p>
                  </a:txBody>
                  <a:tcPr anchor="ctr">
                    <a:solidFill>
                      <a:schemeClr val="bg1"/>
                    </a:solidFill>
                  </a:tcPr>
                </a:tc>
                <a:extLst>
                  <a:ext uri="{0D108BD9-81ED-4DB2-BD59-A6C34878D82A}">
                    <a16:rowId xmlns:a16="http://schemas.microsoft.com/office/drawing/2014/main" val="3460789862"/>
                  </a:ext>
                </a:extLst>
              </a:tr>
            </a:tbl>
          </a:graphicData>
        </a:graphic>
      </p:graphicFrame>
    </p:spTree>
    <p:extLst>
      <p:ext uri="{BB962C8B-B14F-4D97-AF65-F5344CB8AC3E}">
        <p14:creationId xmlns:p14="http://schemas.microsoft.com/office/powerpoint/2010/main" val="2159595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34E9B-F4EA-C321-F431-0BAD7BB4E0C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FACF517-A6D7-F89A-027E-3CEB1630A17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F91B01B-96BD-01C7-ADF2-A65C372D53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E561A31-C446-4FED-5BDE-536ACFBCC15C}"/>
              </a:ext>
            </a:extLst>
          </p:cNvPr>
          <p:cNvSpPr txBox="1"/>
          <p:nvPr/>
        </p:nvSpPr>
        <p:spPr>
          <a:xfrm>
            <a:off x="4454589" y="524820"/>
            <a:ext cx="436997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Synergistic / Marriage Value</a:t>
            </a:r>
          </a:p>
        </p:txBody>
      </p:sp>
      <p:sp>
        <p:nvSpPr>
          <p:cNvPr id="13" name="Arrow: Pentagon 12">
            <a:extLst>
              <a:ext uri="{FF2B5EF4-FFF2-40B4-BE49-F238E27FC236}">
                <a16:creationId xmlns:a16="http://schemas.microsoft.com/office/drawing/2014/main" id="{76D3C855-E652-412E-FADE-E48933BE239A}"/>
              </a:ext>
            </a:extLst>
          </p:cNvPr>
          <p:cNvSpPr/>
          <p:nvPr/>
        </p:nvSpPr>
        <p:spPr>
          <a:xfrm>
            <a:off x="66507" y="2580105"/>
            <a:ext cx="5696433" cy="455308"/>
          </a:xfrm>
          <a:prstGeom prst="homePlate">
            <a:avLst/>
          </a:prstGeom>
          <a:solidFill>
            <a:schemeClr val="bg1"/>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It is not disclosed as a </a:t>
            </a:r>
            <a:r>
              <a:rPr lang="en-US" sz="2000" b="1" dirty="0">
                <a:solidFill>
                  <a:prstClr val="black"/>
                </a:solidFill>
                <a:latin typeface="Alexandria"/>
              </a:rPr>
              <a:t>separate value.</a:t>
            </a:r>
            <a:endParaRPr kumimoji="0" lang="en-US" sz="2000" b="1" i="0" u="none" strike="noStrike" kern="1200" cap="none" spc="0" normalizeH="0" baseline="0" noProof="0" dirty="0">
              <a:ln>
                <a:noFill/>
              </a:ln>
              <a:solidFill>
                <a:prstClr val="white"/>
              </a:solidFill>
              <a:effectLst/>
              <a:uLnTx/>
              <a:uFillTx/>
              <a:latin typeface="Calibri"/>
            </a:endParaRPr>
          </a:p>
        </p:txBody>
      </p:sp>
      <p:sp>
        <p:nvSpPr>
          <p:cNvPr id="15" name="Arrow: Pentagon 14">
            <a:extLst>
              <a:ext uri="{FF2B5EF4-FFF2-40B4-BE49-F238E27FC236}">
                <a16:creationId xmlns:a16="http://schemas.microsoft.com/office/drawing/2014/main" id="{D95BCC4C-C7DC-1402-BC11-DACF3C7AD0B9}"/>
              </a:ext>
            </a:extLst>
          </p:cNvPr>
          <p:cNvSpPr/>
          <p:nvPr/>
        </p:nvSpPr>
        <p:spPr>
          <a:xfrm>
            <a:off x="66507" y="3536489"/>
            <a:ext cx="5696433" cy="754546"/>
          </a:xfrm>
          <a:prstGeom prst="homePlate">
            <a:avLst/>
          </a:prstGeom>
          <a:solidFill>
            <a:schemeClr val="bg1"/>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It is treated as </a:t>
            </a:r>
            <a:r>
              <a:rPr lang="en-US" sz="2000" b="1" dirty="0">
                <a:solidFill>
                  <a:prstClr val="black"/>
                </a:solidFill>
                <a:latin typeface="Alexandria"/>
              </a:rPr>
              <a:t>part of the Market Value of the asset or the combined assets</a:t>
            </a:r>
            <a:r>
              <a:rPr lang="en-US" sz="2000" dirty="0">
                <a:solidFill>
                  <a:prstClr val="black"/>
                </a:solidFill>
                <a:latin typeface="Alexandria"/>
              </a:rPr>
              <a:t>.</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Arrow: Pentagon 15">
            <a:extLst>
              <a:ext uri="{FF2B5EF4-FFF2-40B4-BE49-F238E27FC236}">
                <a16:creationId xmlns:a16="http://schemas.microsoft.com/office/drawing/2014/main" id="{F9EA18E8-B469-4B83-D0B3-53DE475F0ACF}"/>
              </a:ext>
            </a:extLst>
          </p:cNvPr>
          <p:cNvSpPr/>
          <p:nvPr/>
        </p:nvSpPr>
        <p:spPr>
          <a:xfrm>
            <a:off x="66506" y="4495244"/>
            <a:ext cx="5696433" cy="1629205"/>
          </a:xfrm>
          <a:prstGeom prst="homePlate">
            <a:avLst/>
          </a:prstGeom>
          <a:solidFill>
            <a:schemeClr val="bg1"/>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2000" b="1" dirty="0">
                <a:solidFill>
                  <a:prstClr val="black"/>
                </a:solidFill>
                <a:latin typeface="Alexandria"/>
              </a:rPr>
              <a:t>The valuer must demonstrate that:</a:t>
            </a:r>
          </a:p>
          <a:p>
            <a:pPr marL="285750" lvl="0" indent="-285750">
              <a:spcBef>
                <a:spcPts val="300"/>
              </a:spcBef>
              <a:spcAft>
                <a:spcPts val="300"/>
              </a:spcAft>
              <a:buFont typeface="Wingdings" panose="05000000000000000000" pitchFamily="2" charset="2"/>
              <a:buChar char="ü"/>
              <a:defRPr/>
            </a:pPr>
            <a:r>
              <a:rPr lang="en-US" sz="2000" dirty="0">
                <a:solidFill>
                  <a:prstClr val="black"/>
                </a:solidFill>
                <a:latin typeface="Alexandria"/>
              </a:rPr>
              <a:t>The benefits of the combination are available to more than one potential purchaser; </a:t>
            </a:r>
          </a:p>
          <a:p>
            <a:pPr marL="285750" lvl="0" indent="-285750">
              <a:spcBef>
                <a:spcPts val="300"/>
              </a:spcBef>
              <a:spcAft>
                <a:spcPts val="300"/>
              </a:spcAft>
              <a:buFont typeface="Wingdings" panose="05000000000000000000" pitchFamily="2" charset="2"/>
              <a:buChar char="ü"/>
              <a:defRPr/>
            </a:pPr>
            <a:r>
              <a:rPr lang="en-US" sz="2000" dirty="0">
                <a:solidFill>
                  <a:prstClr val="black"/>
                </a:solidFill>
                <a:latin typeface="Alexandria"/>
              </a:rPr>
              <a:t>The market reflects these benefits through competitive behavior.</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grpSp>
        <p:nvGrpSpPr>
          <p:cNvPr id="8" name="Group 7">
            <a:extLst>
              <a:ext uri="{FF2B5EF4-FFF2-40B4-BE49-F238E27FC236}">
                <a16:creationId xmlns:a16="http://schemas.microsoft.com/office/drawing/2014/main" id="{35EF8A8D-A221-343E-20CF-4565A17BD175}"/>
              </a:ext>
            </a:extLst>
          </p:cNvPr>
          <p:cNvGrpSpPr/>
          <p:nvPr/>
        </p:nvGrpSpPr>
        <p:grpSpPr>
          <a:xfrm>
            <a:off x="4940665" y="1133479"/>
            <a:ext cx="3397826" cy="625685"/>
            <a:chOff x="6119" y="2434156"/>
            <a:chExt cx="2552678" cy="618012"/>
          </a:xfrm>
          <a:solidFill>
            <a:srgbClr val="FF0000"/>
          </a:solidFill>
        </p:grpSpPr>
        <p:sp>
          <p:nvSpPr>
            <p:cNvPr id="9" name="Rectangle 8">
              <a:extLst>
                <a:ext uri="{FF2B5EF4-FFF2-40B4-BE49-F238E27FC236}">
                  <a16:creationId xmlns:a16="http://schemas.microsoft.com/office/drawing/2014/main" id="{1C7E25A8-B271-7576-3D9F-9E04B22F72EB}"/>
                </a:ext>
              </a:extLst>
            </p:cNvPr>
            <p:cNvSpPr/>
            <p:nvPr/>
          </p:nvSpPr>
          <p:spPr>
            <a:xfrm>
              <a:off x="6119" y="2567410"/>
              <a:ext cx="2552678"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9CDE7F12-936F-AE59-097F-BFAB3C5DE999}"/>
                </a:ext>
              </a:extLst>
            </p:cNvPr>
            <p:cNvSpPr txBox="1"/>
            <p:nvPr/>
          </p:nvSpPr>
          <p:spPr>
            <a:xfrm>
              <a:off x="6119" y="2434156"/>
              <a:ext cx="2552678" cy="525155"/>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Reporting Requirements</a:t>
              </a:r>
            </a:p>
          </p:txBody>
        </p:sp>
      </p:grpSp>
      <p:grpSp>
        <p:nvGrpSpPr>
          <p:cNvPr id="3" name="Group 2">
            <a:extLst>
              <a:ext uri="{FF2B5EF4-FFF2-40B4-BE49-F238E27FC236}">
                <a16:creationId xmlns:a16="http://schemas.microsoft.com/office/drawing/2014/main" id="{365A3018-8C23-60E5-6F22-209E01771650}"/>
              </a:ext>
            </a:extLst>
          </p:cNvPr>
          <p:cNvGrpSpPr/>
          <p:nvPr/>
        </p:nvGrpSpPr>
        <p:grpSpPr>
          <a:xfrm>
            <a:off x="1180597" y="1832172"/>
            <a:ext cx="2891163" cy="477296"/>
            <a:chOff x="1903801" y="1430931"/>
            <a:chExt cx="5534032" cy="808778"/>
          </a:xfrm>
        </p:grpSpPr>
        <p:sp>
          <p:nvSpPr>
            <p:cNvPr id="4" name="Rectangle: Rounded Corners 3">
              <a:extLst>
                <a:ext uri="{FF2B5EF4-FFF2-40B4-BE49-F238E27FC236}">
                  <a16:creationId xmlns:a16="http://schemas.microsoft.com/office/drawing/2014/main" id="{6AEBD83D-C2CD-A132-A016-2430AECC1551}"/>
                </a:ext>
              </a:extLst>
            </p:cNvPr>
            <p:cNvSpPr/>
            <p:nvPr/>
          </p:nvSpPr>
          <p:spPr>
            <a:xfrm>
              <a:off x="1903801" y="1430931"/>
              <a:ext cx="5534032" cy="808778"/>
            </a:xfrm>
            <a:prstGeom prst="roundRect">
              <a:avLst>
                <a:gd name="adj" fmla="val 10000"/>
              </a:avLst>
            </a:prstGeom>
            <a:solidFill>
              <a:schemeClr val="accent6">
                <a:lumMod val="20000"/>
                <a:lumOff val="80000"/>
                <a:alpha val="90000"/>
              </a:schemeClr>
            </a:solidFill>
            <a:ln>
              <a:solidFill>
                <a:srgbClr val="00B050"/>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Rectangle: Rounded Corners 4">
              <a:extLst>
                <a:ext uri="{FF2B5EF4-FFF2-40B4-BE49-F238E27FC236}">
                  <a16:creationId xmlns:a16="http://schemas.microsoft.com/office/drawing/2014/main" id="{E82FC158-B466-F0E0-3FDA-3C4C884C5B5F}"/>
                </a:ext>
              </a:extLst>
            </p:cNvPr>
            <p:cNvSpPr txBox="1"/>
            <p:nvPr/>
          </p:nvSpPr>
          <p:spPr>
            <a:xfrm>
              <a:off x="2719532" y="1618953"/>
              <a:ext cx="3902567" cy="455309"/>
            </a:xfrm>
            <a:prstGeom prst="rect">
              <a:avLst/>
            </a:prstGeom>
            <a:solidFill>
              <a:schemeClr val="accent6">
                <a:lumMod val="20000"/>
                <a:lumOff val="80000"/>
              </a:schemeClr>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B050"/>
                  </a:solidFill>
                  <a:latin typeface="Alexandria"/>
                </a:rPr>
                <a:t>General Synergy</a:t>
              </a:r>
            </a:p>
          </p:txBody>
        </p:sp>
      </p:grpSp>
      <p:grpSp>
        <p:nvGrpSpPr>
          <p:cNvPr id="14" name="Group 13">
            <a:extLst>
              <a:ext uri="{FF2B5EF4-FFF2-40B4-BE49-F238E27FC236}">
                <a16:creationId xmlns:a16="http://schemas.microsoft.com/office/drawing/2014/main" id="{2705CCA8-6478-81F4-8406-FC0C5BAF8010}"/>
              </a:ext>
            </a:extLst>
          </p:cNvPr>
          <p:cNvGrpSpPr/>
          <p:nvPr/>
        </p:nvGrpSpPr>
        <p:grpSpPr>
          <a:xfrm>
            <a:off x="8338491" y="1832172"/>
            <a:ext cx="2891163" cy="477296"/>
            <a:chOff x="1903801" y="1430931"/>
            <a:chExt cx="5534032" cy="808778"/>
          </a:xfrm>
          <a:solidFill>
            <a:schemeClr val="accent5">
              <a:lumMod val="20000"/>
              <a:lumOff val="80000"/>
            </a:schemeClr>
          </a:solidFill>
        </p:grpSpPr>
        <p:sp>
          <p:nvSpPr>
            <p:cNvPr id="17" name="Rectangle: Rounded Corners 16">
              <a:extLst>
                <a:ext uri="{FF2B5EF4-FFF2-40B4-BE49-F238E27FC236}">
                  <a16:creationId xmlns:a16="http://schemas.microsoft.com/office/drawing/2014/main" id="{E529F00B-CDB0-D78A-4E70-149970362817}"/>
                </a:ext>
              </a:extLst>
            </p:cNvPr>
            <p:cNvSpPr/>
            <p:nvPr/>
          </p:nvSpPr>
          <p:spPr>
            <a:xfrm>
              <a:off x="1903801" y="1430931"/>
              <a:ext cx="5534032" cy="808778"/>
            </a:xfrm>
            <a:prstGeom prst="roundRect">
              <a:avLst>
                <a:gd name="adj" fmla="val 10000"/>
              </a:avLst>
            </a:prstGeom>
            <a:grpFill/>
            <a:ln>
              <a:solidFill>
                <a:srgbClr val="0070C0"/>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8" name="Rectangle: Rounded Corners 4">
              <a:extLst>
                <a:ext uri="{FF2B5EF4-FFF2-40B4-BE49-F238E27FC236}">
                  <a16:creationId xmlns:a16="http://schemas.microsoft.com/office/drawing/2014/main" id="{886D0F43-89DC-2D79-BBBB-EB054EC5234B}"/>
                </a:ext>
              </a:extLst>
            </p:cNvPr>
            <p:cNvSpPr txBox="1"/>
            <p:nvPr/>
          </p:nvSpPr>
          <p:spPr>
            <a:xfrm>
              <a:off x="2719532" y="1618953"/>
              <a:ext cx="3902567" cy="455309"/>
            </a:xfrm>
            <a:prstGeom prst="rect">
              <a:avLst/>
            </a:prstGeom>
            <a:grp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70C0"/>
                  </a:solidFill>
                  <a:latin typeface="Alexandria"/>
                </a:rPr>
                <a:t>Special Synergy</a:t>
              </a:r>
            </a:p>
          </p:txBody>
        </p:sp>
      </p:grpSp>
      <p:sp>
        <p:nvSpPr>
          <p:cNvPr id="19" name="Arrow: Pentagon 18">
            <a:extLst>
              <a:ext uri="{FF2B5EF4-FFF2-40B4-BE49-F238E27FC236}">
                <a16:creationId xmlns:a16="http://schemas.microsoft.com/office/drawing/2014/main" id="{312E1702-E491-E474-E908-4F71BB8B9E9B}"/>
              </a:ext>
            </a:extLst>
          </p:cNvPr>
          <p:cNvSpPr/>
          <p:nvPr/>
        </p:nvSpPr>
        <p:spPr>
          <a:xfrm>
            <a:off x="6865491" y="2493437"/>
            <a:ext cx="5319961" cy="644757"/>
          </a:xfrm>
          <a:prstGeom prst="homePlate">
            <a:avLst/>
          </a:prstGeom>
          <a:solidFill>
            <a:schemeClr val="bg1"/>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Explicit disclosure of the existence of </a:t>
            </a:r>
            <a:r>
              <a:rPr lang="en-US" sz="2000" b="1" dirty="0">
                <a:solidFill>
                  <a:prstClr val="black"/>
                </a:solidFill>
                <a:latin typeface="Alexandria"/>
              </a:rPr>
              <a:t>Special Synergy is mandatory.</a:t>
            </a:r>
            <a:endParaRPr kumimoji="0" lang="en-US" sz="2000" b="1" i="0" u="none" strike="noStrike" kern="1200" cap="none" spc="0" normalizeH="0" baseline="0" noProof="0" dirty="0">
              <a:ln>
                <a:noFill/>
              </a:ln>
              <a:solidFill>
                <a:prstClr val="white"/>
              </a:solidFill>
              <a:effectLst/>
              <a:uLnTx/>
              <a:uFillTx/>
              <a:latin typeface="Calibri"/>
            </a:endParaRPr>
          </a:p>
        </p:txBody>
      </p:sp>
      <p:sp>
        <p:nvSpPr>
          <p:cNvPr id="20" name="Arrow: Pentagon 19">
            <a:extLst>
              <a:ext uri="{FF2B5EF4-FFF2-40B4-BE49-F238E27FC236}">
                <a16:creationId xmlns:a16="http://schemas.microsoft.com/office/drawing/2014/main" id="{72C70C5B-9383-9AD8-E6D7-D833F0556A91}"/>
              </a:ext>
            </a:extLst>
          </p:cNvPr>
          <p:cNvSpPr/>
          <p:nvPr/>
        </p:nvSpPr>
        <p:spPr>
          <a:xfrm>
            <a:off x="6865491" y="3382399"/>
            <a:ext cx="5319961" cy="663780"/>
          </a:xfrm>
          <a:prstGeom prst="homePlate">
            <a:avLst/>
          </a:prstGeom>
          <a:solidFill>
            <a:schemeClr val="bg1"/>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b="1" dirty="0">
                <a:solidFill>
                  <a:prstClr val="black"/>
                </a:solidFill>
                <a:latin typeface="Alexandria"/>
              </a:rPr>
              <a:t>Market Value is assessed </a:t>
            </a:r>
            <a:r>
              <a:rPr lang="en-US" sz="2000" dirty="0">
                <a:solidFill>
                  <a:prstClr val="black"/>
                </a:solidFill>
                <a:latin typeface="Alexandria"/>
              </a:rPr>
              <a:t>without assuming the Special Synergy.</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21" name="Arrow: Pentagon 20">
            <a:extLst>
              <a:ext uri="{FF2B5EF4-FFF2-40B4-BE49-F238E27FC236}">
                <a16:creationId xmlns:a16="http://schemas.microsoft.com/office/drawing/2014/main" id="{A4D86FD7-AD18-F3BD-4C09-4251482A2AF1}"/>
              </a:ext>
            </a:extLst>
          </p:cNvPr>
          <p:cNvSpPr/>
          <p:nvPr/>
        </p:nvSpPr>
        <p:spPr>
          <a:xfrm>
            <a:off x="6865491" y="4319970"/>
            <a:ext cx="5319961" cy="651006"/>
          </a:xfrm>
          <a:prstGeom prst="homePlate">
            <a:avLst/>
          </a:prstGeom>
          <a:solidFill>
            <a:schemeClr val="bg1"/>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b="1" dirty="0">
                <a:solidFill>
                  <a:prstClr val="black"/>
                </a:solidFill>
                <a:latin typeface="Alexandria"/>
              </a:rPr>
              <a:t>The synergistic value is presented separately</a:t>
            </a:r>
            <a:r>
              <a:rPr lang="en-US" sz="2000" dirty="0">
                <a:solidFill>
                  <a:prstClr val="black"/>
                </a:solidFill>
                <a:latin typeface="Alexandria"/>
              </a:rPr>
              <a:t> from Market Value.</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22" name="Arrow: Pentagon 21">
            <a:extLst>
              <a:ext uri="{FF2B5EF4-FFF2-40B4-BE49-F238E27FC236}">
                <a16:creationId xmlns:a16="http://schemas.microsoft.com/office/drawing/2014/main" id="{299529B7-788A-F9DC-EE25-5D7BFF3880ED}"/>
              </a:ext>
            </a:extLst>
          </p:cNvPr>
          <p:cNvSpPr/>
          <p:nvPr/>
        </p:nvSpPr>
        <p:spPr>
          <a:xfrm>
            <a:off x="6887421" y="5135583"/>
            <a:ext cx="5319961" cy="651006"/>
          </a:xfrm>
          <a:prstGeom prst="homePlate">
            <a:avLst/>
          </a:prstGeom>
          <a:solidFill>
            <a:schemeClr val="bg1"/>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ü"/>
              <a:defRPr/>
            </a:pPr>
            <a:r>
              <a:rPr lang="en-US" sz="2000" b="1" dirty="0">
                <a:solidFill>
                  <a:prstClr val="black"/>
                </a:solidFill>
                <a:latin typeface="Alexandria"/>
              </a:rPr>
              <a:t>Disclosure is required of  </a:t>
            </a:r>
            <a:r>
              <a:rPr lang="en-US" altLang="en-US" sz="2000" dirty="0">
                <a:solidFill>
                  <a:schemeClr val="tx1"/>
                </a:solidFill>
                <a:latin typeface="Arial" panose="020B0604020202020204" pitchFamily="34" charset="0"/>
              </a:rPr>
              <a:t>any special assumptions.</a:t>
            </a:r>
          </a:p>
        </p:txBody>
      </p:sp>
      <p:sp>
        <p:nvSpPr>
          <p:cNvPr id="23" name="Arrow: Pentagon 22">
            <a:extLst>
              <a:ext uri="{FF2B5EF4-FFF2-40B4-BE49-F238E27FC236}">
                <a16:creationId xmlns:a16="http://schemas.microsoft.com/office/drawing/2014/main" id="{F740821A-EB6B-1B76-57E1-10EBD138C627}"/>
              </a:ext>
            </a:extLst>
          </p:cNvPr>
          <p:cNvSpPr/>
          <p:nvPr/>
        </p:nvSpPr>
        <p:spPr>
          <a:xfrm>
            <a:off x="6872039" y="5909421"/>
            <a:ext cx="5319961" cy="856991"/>
          </a:xfrm>
          <a:prstGeom prst="homePlate">
            <a:avLst/>
          </a:prstGeom>
          <a:solidFill>
            <a:schemeClr val="bg1"/>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b="1" dirty="0">
                <a:solidFill>
                  <a:prstClr val="black"/>
                </a:solidFill>
                <a:latin typeface="Alexandria"/>
              </a:rPr>
              <a:t>The separate Market Values </a:t>
            </a:r>
            <a:r>
              <a:rPr lang="en-US" sz="2000" dirty="0">
                <a:solidFill>
                  <a:prstClr val="black"/>
                </a:solidFill>
                <a:latin typeface="Alexandria"/>
              </a:rPr>
              <a:t>of the individual assets must be stated as the basis for comparison.</a:t>
            </a:r>
            <a:endParaRPr kumimoji="0" lang="en-US" sz="2000" i="0" u="none" strike="noStrike" kern="1200" cap="none" spc="0" normalizeH="0" baseline="0" noProof="0" dirty="0">
              <a:ln>
                <a:noFill/>
              </a:ln>
              <a:solidFill>
                <a:prstClr val="white"/>
              </a:solidFill>
              <a:effectLst/>
              <a:uLnTx/>
              <a:uFillTx/>
              <a:latin typeface="Calibri"/>
            </a:endParaRPr>
          </a:p>
        </p:txBody>
      </p:sp>
    </p:spTree>
    <p:extLst>
      <p:ext uri="{BB962C8B-B14F-4D97-AF65-F5344CB8AC3E}">
        <p14:creationId xmlns:p14="http://schemas.microsoft.com/office/powerpoint/2010/main" val="123480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0-#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0-#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1+#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ppt_x"/>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ppt_x"/>
                                          </p:val>
                                        </p:tav>
                                        <p:tav tm="100000">
                                          <p:val>
                                            <p:strVal val="#ppt_x"/>
                                          </p:val>
                                        </p:tav>
                                      </p:tavLst>
                                    </p:anim>
                                    <p:anim calcmode="lin" valueType="num">
                                      <p:cBhvr additive="base">
                                        <p:cTn id="5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fill="hold"/>
                                        <p:tgtEl>
                                          <p:spTgt spid="22"/>
                                        </p:tgtEl>
                                        <p:attrNameLst>
                                          <p:attrName>ppt_x</p:attrName>
                                        </p:attrNameLst>
                                      </p:cBhvr>
                                      <p:tavLst>
                                        <p:tav tm="0">
                                          <p:val>
                                            <p:strVal val="#ppt_x"/>
                                          </p:val>
                                        </p:tav>
                                        <p:tav tm="100000">
                                          <p:val>
                                            <p:strVal val="#ppt_x"/>
                                          </p:val>
                                        </p:tav>
                                      </p:tavLst>
                                    </p:anim>
                                    <p:anim calcmode="lin" valueType="num">
                                      <p:cBhvr additive="base">
                                        <p:cTn id="6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9" grpId="0" animBg="1"/>
      <p:bldP spid="20" grpId="0" animBg="1"/>
      <p:bldP spid="21" grpId="0" animBg="1"/>
      <p:bldP spid="22"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A6A76-AB14-17E2-EBE7-AA1E7485A3D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F86AF62-4ABE-20EC-8C83-3E1D724E9C7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9E5E735-B85A-A901-28D1-17AC62659D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956603D-3583-3DA0-5B05-7BC4E852A058}"/>
              </a:ext>
            </a:extLst>
          </p:cNvPr>
          <p:cNvSpPr txBox="1"/>
          <p:nvPr/>
        </p:nvSpPr>
        <p:spPr>
          <a:xfrm>
            <a:off x="3837482" y="496329"/>
            <a:ext cx="5887386" cy="523220"/>
          </a:xfrm>
          <a:prstGeom prst="rect">
            <a:avLst/>
          </a:prstGeom>
          <a:noFill/>
        </p:spPr>
        <p:txBody>
          <a:bodyPr wrap="square" rtlCol="0">
            <a:spAutoFit/>
          </a:bodyPr>
          <a:lstStyle/>
          <a:p>
            <a:pPr lvl="0" algn="ctr">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r>
              <a:rPr kumimoji="0" lang="ar-SY" sz="2800" b="1" i="0" u="none" strike="noStrike" kern="1200" cap="none" spc="0" normalizeH="0" baseline="0" noProof="0" dirty="0">
                <a:ln>
                  <a:noFill/>
                </a:ln>
                <a:solidFill>
                  <a:srgbClr val="00B0F0"/>
                </a:solidFill>
                <a:effectLst/>
                <a:uLnTx/>
                <a:uFillTx/>
                <a:latin typeface="Alexandria" charset="0"/>
                <a:ea typeface="+mn-ea"/>
                <a:cs typeface="Alexandria" charset="0"/>
              </a:rPr>
              <a:t>/</a:t>
            </a:r>
            <a:r>
              <a:rPr lang="en-US" sz="2800" b="1" dirty="0">
                <a:solidFill>
                  <a:srgbClr val="00B0F0"/>
                </a:solidFill>
                <a:latin typeface="Alexandria" charset="0"/>
                <a:cs typeface="Alexandria" charset="0"/>
              </a:rPr>
              <a:t> General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Synergy</a:t>
            </a:r>
          </a:p>
        </p:txBody>
      </p:sp>
      <p:sp>
        <p:nvSpPr>
          <p:cNvPr id="2" name="TextBox 1">
            <a:extLst>
              <a:ext uri="{FF2B5EF4-FFF2-40B4-BE49-F238E27FC236}">
                <a16:creationId xmlns:a16="http://schemas.microsoft.com/office/drawing/2014/main" id="{6253647A-032B-FDF5-F416-C34E7E2CFC17}"/>
              </a:ext>
            </a:extLst>
          </p:cNvPr>
          <p:cNvSpPr txBox="1"/>
          <p:nvPr/>
        </p:nvSpPr>
        <p:spPr>
          <a:xfrm>
            <a:off x="3367975" y="988528"/>
            <a:ext cx="6093500" cy="384721"/>
          </a:xfrm>
          <a:prstGeom prst="rect">
            <a:avLst/>
          </a:prstGeom>
          <a:noFill/>
        </p:spPr>
        <p:txBody>
          <a:bodyPr wrap="square">
            <a:spAutoFit/>
          </a:bodyPr>
          <a:lstStyle/>
          <a:p>
            <a:pPr lvl="0" algn="ctr"/>
            <a:r>
              <a:rPr kumimoji="0" lang="en-US" sz="1900" b="1" i="0" u="none" strike="noStrike" kern="1200" cap="none" spc="0" normalizeH="0" baseline="0" noProof="0" dirty="0">
                <a:ln>
                  <a:noFill/>
                </a:ln>
                <a:solidFill>
                  <a:prstClr val="black"/>
                </a:solidFill>
                <a:effectLst/>
                <a:uLnTx/>
                <a:uFillTx/>
                <a:latin typeface="Alexandria"/>
                <a:ea typeface="+mn-ea"/>
                <a:cs typeface="+mn-cs"/>
              </a:rPr>
              <a:t>Comparison Table: Market Value vs </a:t>
            </a:r>
            <a:r>
              <a:rPr lang="en-US" sz="1900" b="1" dirty="0">
                <a:solidFill>
                  <a:prstClr val="black"/>
                </a:solidFill>
                <a:latin typeface="Alexandria"/>
              </a:rPr>
              <a:t>General</a:t>
            </a:r>
            <a:r>
              <a:rPr kumimoji="0" lang="en-US" sz="1900" b="1" i="0" u="none" strike="noStrike" kern="1200" cap="none" spc="0" normalizeH="0" baseline="0" noProof="0" dirty="0">
                <a:ln>
                  <a:noFill/>
                </a:ln>
                <a:solidFill>
                  <a:prstClr val="black"/>
                </a:solidFill>
                <a:effectLst/>
                <a:uLnTx/>
                <a:uFillTx/>
                <a:latin typeface="Alexandria"/>
                <a:ea typeface="+mn-ea"/>
                <a:cs typeface="+mn-cs"/>
              </a:rPr>
              <a:t> Synergy</a:t>
            </a:r>
          </a:p>
        </p:txBody>
      </p:sp>
      <p:graphicFrame>
        <p:nvGraphicFramePr>
          <p:cNvPr id="3" name="Table 2">
            <a:extLst>
              <a:ext uri="{FF2B5EF4-FFF2-40B4-BE49-F238E27FC236}">
                <a16:creationId xmlns:a16="http://schemas.microsoft.com/office/drawing/2014/main" id="{2711C827-76B4-F9CA-DE45-6BBB74C3B36D}"/>
              </a:ext>
            </a:extLst>
          </p:cNvPr>
          <p:cNvGraphicFramePr>
            <a:graphicFrameLocks noGrp="1"/>
          </p:cNvGraphicFramePr>
          <p:nvPr>
            <p:extLst>
              <p:ext uri="{D42A27DB-BD31-4B8C-83A1-F6EECF244321}">
                <p14:modId xmlns:p14="http://schemas.microsoft.com/office/powerpoint/2010/main" val="2887974027"/>
              </p:ext>
            </p:extLst>
          </p:nvPr>
        </p:nvGraphicFramePr>
        <p:xfrm>
          <a:off x="180432" y="1373249"/>
          <a:ext cx="11871660" cy="5542297"/>
        </p:xfrm>
        <a:graphic>
          <a:graphicData uri="http://schemas.openxmlformats.org/drawingml/2006/table">
            <a:tbl>
              <a:tblPr>
                <a:tableStyleId>{0505E3EF-67EA-436B-97B2-0124C06EBD24}</a:tableStyleId>
              </a:tblPr>
              <a:tblGrid>
                <a:gridCol w="1423516">
                  <a:extLst>
                    <a:ext uri="{9D8B030D-6E8A-4147-A177-3AD203B41FA5}">
                      <a16:colId xmlns:a16="http://schemas.microsoft.com/office/drawing/2014/main" val="721238306"/>
                    </a:ext>
                  </a:extLst>
                </a:gridCol>
                <a:gridCol w="4886793">
                  <a:extLst>
                    <a:ext uri="{9D8B030D-6E8A-4147-A177-3AD203B41FA5}">
                      <a16:colId xmlns:a16="http://schemas.microsoft.com/office/drawing/2014/main" val="720594264"/>
                    </a:ext>
                  </a:extLst>
                </a:gridCol>
                <a:gridCol w="5561351">
                  <a:extLst>
                    <a:ext uri="{9D8B030D-6E8A-4147-A177-3AD203B41FA5}">
                      <a16:colId xmlns:a16="http://schemas.microsoft.com/office/drawing/2014/main" val="4181723363"/>
                    </a:ext>
                  </a:extLst>
                </a:gridCol>
              </a:tblGrid>
              <a:tr h="411145">
                <a:tc>
                  <a:txBody>
                    <a:bodyPr/>
                    <a:lstStyle/>
                    <a:p>
                      <a:pPr algn="ctr">
                        <a:buNone/>
                      </a:pPr>
                      <a:r>
                        <a:rPr lang="en-US" sz="1800" b="1" dirty="0">
                          <a:latin typeface="Alexandria"/>
                        </a:rPr>
                        <a:t>Item</a:t>
                      </a:r>
                    </a:p>
                  </a:txBody>
                  <a:tcPr marL="32232" marR="32232" marT="16116" marB="16116" anchor="ctr">
                    <a:solidFill>
                      <a:schemeClr val="accent6">
                        <a:lumMod val="20000"/>
                        <a:lumOff val="80000"/>
                      </a:schemeClr>
                    </a:solidFill>
                  </a:tcPr>
                </a:tc>
                <a:tc>
                  <a:txBody>
                    <a:bodyPr/>
                    <a:lstStyle/>
                    <a:p>
                      <a:pPr algn="ctr">
                        <a:buNone/>
                      </a:pPr>
                      <a:r>
                        <a:rPr lang="en-US" sz="1800" b="1" dirty="0">
                          <a:latin typeface="Alexandria"/>
                        </a:rPr>
                        <a:t>Market Value</a:t>
                      </a:r>
                    </a:p>
                  </a:txBody>
                  <a:tcPr marL="32232" marR="32232" marT="16116" marB="16116" anchor="ctr">
                    <a:solidFill>
                      <a:schemeClr val="accent6">
                        <a:lumMod val="20000"/>
                        <a:lumOff val="80000"/>
                      </a:schemeClr>
                    </a:solidFill>
                  </a:tcPr>
                </a:tc>
                <a:tc>
                  <a:txBody>
                    <a:bodyPr/>
                    <a:lstStyle/>
                    <a:p>
                      <a:pPr algn="ctr">
                        <a:buNone/>
                      </a:pPr>
                      <a:r>
                        <a:rPr lang="en-US" sz="1800" b="1" dirty="0">
                          <a:latin typeface="Alexandria"/>
                        </a:rPr>
                        <a:t>General Synergistic Value (General Synergy)</a:t>
                      </a:r>
                    </a:p>
                  </a:txBody>
                  <a:tcPr marL="32232" marR="32232" marT="16116" marB="16116" anchor="ctr">
                    <a:solidFill>
                      <a:schemeClr val="accent6">
                        <a:lumMod val="20000"/>
                        <a:lumOff val="80000"/>
                      </a:schemeClr>
                    </a:solidFill>
                  </a:tcPr>
                </a:tc>
                <a:extLst>
                  <a:ext uri="{0D108BD9-81ED-4DB2-BD59-A6C34878D82A}">
                    <a16:rowId xmlns:a16="http://schemas.microsoft.com/office/drawing/2014/main" val="3923990844"/>
                  </a:ext>
                </a:extLst>
              </a:tr>
              <a:tr h="870998">
                <a:tc>
                  <a:txBody>
                    <a:bodyPr/>
                    <a:lstStyle/>
                    <a:p>
                      <a:pPr algn="ctr">
                        <a:buNone/>
                      </a:pPr>
                      <a:r>
                        <a:rPr lang="en-US" sz="1800" b="1" dirty="0">
                          <a:latin typeface="Alexandria"/>
                        </a:rPr>
                        <a:t>Definition</a:t>
                      </a:r>
                    </a:p>
                  </a:txBody>
                  <a:tcPr marL="32232" marR="32232" marT="16116" marB="16116" anchor="ctr">
                    <a:solidFill>
                      <a:schemeClr val="accent6">
                        <a:lumMod val="20000"/>
                        <a:lumOff val="80000"/>
                      </a:schemeClr>
                    </a:solidFill>
                  </a:tcPr>
                </a:tc>
                <a:tc>
                  <a:txBody>
                    <a:bodyPr/>
                    <a:lstStyle/>
                    <a:p>
                      <a:pPr>
                        <a:buNone/>
                      </a:pPr>
                      <a:r>
                        <a:rPr lang="en-US" sz="1800" dirty="0">
                          <a:latin typeface="Alexandria"/>
                        </a:rPr>
                        <a:t>The estimated amount for which an asset should exchange on the valuation date between a willing buyer and a willing seller in an arm’s-length transaction, after proper marketing, without the influence of special motivations.</a:t>
                      </a:r>
                    </a:p>
                  </a:txBody>
                  <a:tcPr marL="32232" marR="32232" marT="16116" marB="16116" anchor="ctr">
                    <a:solidFill>
                      <a:schemeClr val="bg1"/>
                    </a:solidFill>
                  </a:tcPr>
                </a:tc>
                <a:tc>
                  <a:txBody>
                    <a:bodyPr/>
                    <a:lstStyle/>
                    <a:p>
                      <a:pPr>
                        <a:buNone/>
                      </a:pPr>
                      <a:r>
                        <a:rPr lang="en-US" sz="1800">
                          <a:latin typeface="Alexandria"/>
                        </a:rPr>
                        <a:t>The increase in value arising from the combination of two or more assets, where the benefits of the combination are available to multiple potential purchasers in the market.</a:t>
                      </a:r>
                    </a:p>
                  </a:txBody>
                  <a:tcPr marL="32232" marR="32232" marT="16116" marB="16116" anchor="ctr">
                    <a:solidFill>
                      <a:schemeClr val="bg1"/>
                    </a:solidFill>
                  </a:tcPr>
                </a:tc>
                <a:extLst>
                  <a:ext uri="{0D108BD9-81ED-4DB2-BD59-A6C34878D82A}">
                    <a16:rowId xmlns:a16="http://schemas.microsoft.com/office/drawing/2014/main" val="4054863263"/>
                  </a:ext>
                </a:extLst>
              </a:tr>
              <a:tr h="514681">
                <a:tc>
                  <a:txBody>
                    <a:bodyPr/>
                    <a:lstStyle/>
                    <a:p>
                      <a:pPr algn="ctr">
                        <a:buNone/>
                      </a:pPr>
                      <a:r>
                        <a:rPr lang="en-US" sz="1800" b="1" dirty="0">
                          <a:latin typeface="Alexandria"/>
                        </a:rPr>
                        <a:t>Source of Value</a:t>
                      </a:r>
                    </a:p>
                  </a:txBody>
                  <a:tcPr marL="32232" marR="32232" marT="16116" marB="16116" anchor="ctr">
                    <a:solidFill>
                      <a:schemeClr val="accent6">
                        <a:lumMod val="20000"/>
                        <a:lumOff val="80000"/>
                      </a:schemeClr>
                    </a:solidFill>
                  </a:tcPr>
                </a:tc>
                <a:tc>
                  <a:txBody>
                    <a:bodyPr/>
                    <a:lstStyle/>
                    <a:p>
                      <a:pPr>
                        <a:buNone/>
                      </a:pPr>
                      <a:r>
                        <a:rPr lang="en-US" sz="1800" dirty="0">
                          <a:latin typeface="Alexandria"/>
                        </a:rPr>
                        <a:t>The individual characteristics of the asset as recognized by the market.</a:t>
                      </a:r>
                    </a:p>
                  </a:txBody>
                  <a:tcPr marL="32232" marR="32232" marT="16116" marB="16116" anchor="ctr">
                    <a:solidFill>
                      <a:schemeClr val="bg1"/>
                    </a:solidFill>
                  </a:tcPr>
                </a:tc>
                <a:tc>
                  <a:txBody>
                    <a:bodyPr/>
                    <a:lstStyle/>
                    <a:p>
                      <a:pPr>
                        <a:buNone/>
                      </a:pPr>
                      <a:r>
                        <a:rPr lang="en-US" sz="1800" dirty="0">
                          <a:latin typeface="Alexandria"/>
                        </a:rPr>
                        <a:t>Improvements resulting from combination, such as planning efficiency, increased utilization, or enhanced economic feasibility.</a:t>
                      </a:r>
                    </a:p>
                  </a:txBody>
                  <a:tcPr marL="32232" marR="32232" marT="16116" marB="16116" anchor="ctr">
                    <a:solidFill>
                      <a:schemeClr val="bg1"/>
                    </a:solidFill>
                  </a:tcPr>
                </a:tc>
                <a:extLst>
                  <a:ext uri="{0D108BD9-81ED-4DB2-BD59-A6C34878D82A}">
                    <a16:rowId xmlns:a16="http://schemas.microsoft.com/office/drawing/2014/main" val="1783755018"/>
                  </a:ext>
                </a:extLst>
              </a:tr>
              <a:tr h="277136">
                <a:tc>
                  <a:txBody>
                    <a:bodyPr/>
                    <a:lstStyle/>
                    <a:p>
                      <a:pPr algn="ctr">
                        <a:buNone/>
                      </a:pPr>
                      <a:r>
                        <a:rPr lang="en-US" sz="1800" b="1" dirty="0">
                          <a:latin typeface="Alexandria"/>
                        </a:rPr>
                        <a:t>Number of Assets</a:t>
                      </a:r>
                    </a:p>
                  </a:txBody>
                  <a:tcPr marL="32232" marR="32232" marT="16116" marB="16116" anchor="ctr">
                    <a:solidFill>
                      <a:schemeClr val="accent6">
                        <a:lumMod val="20000"/>
                        <a:lumOff val="80000"/>
                      </a:schemeClr>
                    </a:solidFill>
                  </a:tcPr>
                </a:tc>
                <a:tc>
                  <a:txBody>
                    <a:bodyPr/>
                    <a:lstStyle/>
                    <a:p>
                      <a:pPr>
                        <a:buNone/>
                      </a:pPr>
                      <a:r>
                        <a:rPr lang="en-US" sz="1800" dirty="0">
                          <a:latin typeface="Alexandria"/>
                        </a:rPr>
                        <a:t>A single asset (or assets valued individually).</a:t>
                      </a:r>
                    </a:p>
                  </a:txBody>
                  <a:tcPr marL="32232" marR="32232" marT="16116" marB="16116" anchor="ctr">
                    <a:solidFill>
                      <a:schemeClr val="bg1"/>
                    </a:solidFill>
                  </a:tcPr>
                </a:tc>
                <a:tc>
                  <a:txBody>
                    <a:bodyPr/>
                    <a:lstStyle/>
                    <a:p>
                      <a:pPr>
                        <a:buNone/>
                      </a:pPr>
                      <a:r>
                        <a:rPr lang="en-US" sz="1800" dirty="0">
                          <a:latin typeface="Alexandria"/>
                        </a:rPr>
                        <a:t>Two or more assets combined into a single economic unit.</a:t>
                      </a:r>
                    </a:p>
                  </a:txBody>
                  <a:tcPr marL="32232" marR="32232" marT="16116" marB="16116" anchor="ctr">
                    <a:solidFill>
                      <a:schemeClr val="bg1"/>
                    </a:solidFill>
                  </a:tcPr>
                </a:tc>
                <a:extLst>
                  <a:ext uri="{0D108BD9-81ED-4DB2-BD59-A6C34878D82A}">
                    <a16:rowId xmlns:a16="http://schemas.microsoft.com/office/drawing/2014/main" val="1044551957"/>
                  </a:ext>
                </a:extLst>
              </a:tr>
              <a:tr h="395907">
                <a:tc>
                  <a:txBody>
                    <a:bodyPr/>
                    <a:lstStyle/>
                    <a:p>
                      <a:pPr algn="ctr">
                        <a:buNone/>
                      </a:pPr>
                      <a:r>
                        <a:rPr lang="en-US" sz="1800" b="1" dirty="0">
                          <a:latin typeface="Alexandria"/>
                        </a:rPr>
                        <a:t>Availability of Benefit</a:t>
                      </a:r>
                    </a:p>
                  </a:txBody>
                  <a:tcPr marL="32232" marR="32232" marT="16116" marB="16116" anchor="ctr">
                    <a:solidFill>
                      <a:schemeClr val="accent6">
                        <a:lumMod val="20000"/>
                        <a:lumOff val="80000"/>
                      </a:schemeClr>
                    </a:solidFill>
                  </a:tcPr>
                </a:tc>
                <a:tc>
                  <a:txBody>
                    <a:bodyPr/>
                    <a:lstStyle/>
                    <a:p>
                      <a:pPr>
                        <a:buNone/>
                      </a:pPr>
                      <a:r>
                        <a:rPr lang="en-US" sz="1800">
                          <a:latin typeface="Alexandria"/>
                        </a:rPr>
                        <a:t>Available to all market participants.</a:t>
                      </a:r>
                    </a:p>
                  </a:txBody>
                  <a:tcPr marL="32232" marR="32232" marT="16116" marB="16116" anchor="ctr">
                    <a:solidFill>
                      <a:schemeClr val="bg1"/>
                    </a:solidFill>
                  </a:tcPr>
                </a:tc>
                <a:tc>
                  <a:txBody>
                    <a:bodyPr/>
                    <a:lstStyle/>
                    <a:p>
                      <a:pPr>
                        <a:buNone/>
                      </a:pPr>
                      <a:r>
                        <a:rPr lang="en-US" sz="1800" dirty="0">
                          <a:latin typeface="Alexandria"/>
                        </a:rPr>
                        <a:t>Available to all developers or potential purchasers capable of achieving the combination.</a:t>
                      </a:r>
                    </a:p>
                  </a:txBody>
                  <a:tcPr marL="32232" marR="32232" marT="16116" marB="16116" anchor="ctr">
                    <a:solidFill>
                      <a:schemeClr val="bg1"/>
                    </a:solidFill>
                  </a:tcPr>
                </a:tc>
                <a:extLst>
                  <a:ext uri="{0D108BD9-81ED-4DB2-BD59-A6C34878D82A}">
                    <a16:rowId xmlns:a16="http://schemas.microsoft.com/office/drawing/2014/main" val="581154481"/>
                  </a:ext>
                </a:extLst>
              </a:tr>
              <a:tr h="514681">
                <a:tc>
                  <a:txBody>
                    <a:bodyPr/>
                    <a:lstStyle/>
                    <a:p>
                      <a:pPr algn="ctr">
                        <a:buNone/>
                      </a:pPr>
                      <a:r>
                        <a:rPr lang="en-US" sz="1800" b="1" dirty="0">
                          <a:latin typeface="Alexandria"/>
                        </a:rPr>
                        <a:t>Nature of Value Increase</a:t>
                      </a:r>
                    </a:p>
                  </a:txBody>
                  <a:tcPr marL="32232" marR="32232" marT="16116" marB="16116" anchor="ctr">
                    <a:solidFill>
                      <a:schemeClr val="accent6">
                        <a:lumMod val="20000"/>
                        <a:lumOff val="80000"/>
                      </a:schemeClr>
                    </a:solidFill>
                  </a:tcPr>
                </a:tc>
                <a:tc>
                  <a:txBody>
                    <a:bodyPr/>
                    <a:lstStyle/>
                    <a:p>
                      <a:pPr>
                        <a:buNone/>
                      </a:pPr>
                      <a:r>
                        <a:rPr lang="en-US" sz="1800">
                          <a:latin typeface="Alexandria"/>
                        </a:rPr>
                        <a:t>Does not assume any special or exceptional additional benefits.</a:t>
                      </a:r>
                    </a:p>
                  </a:txBody>
                  <a:tcPr marL="32232" marR="32232" marT="16116" marB="16116" anchor="ctr">
                    <a:solidFill>
                      <a:schemeClr val="bg1"/>
                    </a:solidFill>
                  </a:tcPr>
                </a:tc>
                <a:tc>
                  <a:txBody>
                    <a:bodyPr/>
                    <a:lstStyle/>
                    <a:p>
                      <a:pPr>
                        <a:buNone/>
                      </a:pPr>
                      <a:r>
                        <a:rPr lang="en-US" sz="1800" dirty="0">
                          <a:latin typeface="Alexandria"/>
                        </a:rPr>
                        <a:t>An increase arising from combination benefits that are competitively recognized by the market.</a:t>
                      </a:r>
                    </a:p>
                  </a:txBody>
                  <a:tcPr marL="32232" marR="32232" marT="16116" marB="16116" anchor="ctr">
                    <a:solidFill>
                      <a:schemeClr val="bg1"/>
                    </a:solidFill>
                  </a:tcPr>
                </a:tc>
                <a:extLst>
                  <a:ext uri="{0D108BD9-81ED-4DB2-BD59-A6C34878D82A}">
                    <a16:rowId xmlns:a16="http://schemas.microsoft.com/office/drawing/2014/main" val="3979468856"/>
                  </a:ext>
                </a:extLst>
              </a:tr>
              <a:tr h="277136">
                <a:tc>
                  <a:txBody>
                    <a:bodyPr/>
                    <a:lstStyle/>
                    <a:p>
                      <a:pPr algn="ctr">
                        <a:buNone/>
                      </a:pPr>
                      <a:r>
                        <a:rPr lang="en-US" sz="1800" b="1" dirty="0">
                          <a:latin typeface="Alexandria"/>
                        </a:rPr>
                        <a:t>Relationship to Market Value</a:t>
                      </a:r>
                    </a:p>
                  </a:txBody>
                  <a:tcPr marL="32232" marR="32232" marT="16116" marB="16116" anchor="ctr">
                    <a:solidFill>
                      <a:schemeClr val="accent6">
                        <a:lumMod val="20000"/>
                        <a:lumOff val="80000"/>
                      </a:schemeClr>
                    </a:solidFill>
                  </a:tcPr>
                </a:tc>
                <a:tc>
                  <a:txBody>
                    <a:bodyPr/>
                    <a:lstStyle/>
                    <a:p>
                      <a:pPr>
                        <a:buNone/>
                      </a:pPr>
                      <a:r>
                        <a:rPr lang="en-US" sz="1800" dirty="0">
                          <a:latin typeface="Alexandria"/>
                        </a:rPr>
                        <a:t>Represents the primary valuation basis.</a:t>
                      </a:r>
                    </a:p>
                  </a:txBody>
                  <a:tcPr marL="32232" marR="32232" marT="16116" marB="16116" anchor="ctr">
                    <a:solidFill>
                      <a:schemeClr val="bg1"/>
                    </a:solidFill>
                  </a:tcPr>
                </a:tc>
                <a:tc>
                  <a:txBody>
                    <a:bodyPr/>
                    <a:lstStyle/>
                    <a:p>
                      <a:pPr>
                        <a:buNone/>
                      </a:pPr>
                      <a:r>
                        <a:rPr lang="en-US" sz="1800" dirty="0">
                          <a:latin typeface="Alexandria"/>
                        </a:rPr>
                        <a:t>Forms part of the Market Value of the combined asset.</a:t>
                      </a:r>
                    </a:p>
                  </a:txBody>
                  <a:tcPr marL="32232" marR="32232" marT="16116" marB="16116" anchor="ctr">
                    <a:solidFill>
                      <a:schemeClr val="bg1"/>
                    </a:solidFill>
                  </a:tcPr>
                </a:tc>
                <a:extLst>
                  <a:ext uri="{0D108BD9-81ED-4DB2-BD59-A6C34878D82A}">
                    <a16:rowId xmlns:a16="http://schemas.microsoft.com/office/drawing/2014/main" val="241126838"/>
                  </a:ext>
                </a:extLst>
              </a:tr>
            </a:tbl>
          </a:graphicData>
        </a:graphic>
      </p:graphicFrame>
    </p:spTree>
    <p:extLst>
      <p:ext uri="{BB962C8B-B14F-4D97-AF65-F5344CB8AC3E}">
        <p14:creationId xmlns:p14="http://schemas.microsoft.com/office/powerpoint/2010/main" val="95296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9241B-3223-D336-27C5-84C050D5547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E94B45E-E154-E9BB-46FF-75F783CC8E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463BB6D-D31D-C198-2A01-8B331BD791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FF507B0-79DE-D932-3DD3-E1A5FD218051}"/>
              </a:ext>
            </a:extLst>
          </p:cNvPr>
          <p:cNvSpPr txBox="1"/>
          <p:nvPr/>
        </p:nvSpPr>
        <p:spPr>
          <a:xfrm>
            <a:off x="3837482" y="496329"/>
            <a:ext cx="588738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r>
              <a:rPr kumimoji="0" lang="ar-SY" sz="2800" b="1" i="0" u="none" strike="noStrike" kern="1200" cap="none" spc="0" normalizeH="0" baseline="0" noProof="0" dirty="0">
                <a:ln>
                  <a:noFill/>
                </a:ln>
                <a:solidFill>
                  <a:srgbClr val="00B0F0"/>
                </a:solidFill>
                <a:effectLst/>
                <a:uLnTx/>
                <a:uFillTx/>
                <a:latin typeface="Alexandria" charset="0"/>
                <a:ea typeface="+mn-ea"/>
                <a:cs typeface="Alexandria" charset="0"/>
              </a:rPr>
              <a:t>/</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General Synergy</a:t>
            </a:r>
          </a:p>
        </p:txBody>
      </p:sp>
      <p:sp>
        <p:nvSpPr>
          <p:cNvPr id="2" name="TextBox 1">
            <a:extLst>
              <a:ext uri="{FF2B5EF4-FFF2-40B4-BE49-F238E27FC236}">
                <a16:creationId xmlns:a16="http://schemas.microsoft.com/office/drawing/2014/main" id="{AA822061-BE48-1DB8-B955-9C86E1A49808}"/>
              </a:ext>
            </a:extLst>
          </p:cNvPr>
          <p:cNvSpPr txBox="1"/>
          <p:nvPr/>
        </p:nvSpPr>
        <p:spPr>
          <a:xfrm>
            <a:off x="3367975" y="988528"/>
            <a:ext cx="6093500" cy="38472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prstClr val="black"/>
                </a:solidFill>
                <a:effectLst/>
                <a:uLnTx/>
                <a:uFillTx/>
                <a:latin typeface="Alexandria"/>
                <a:ea typeface="+mn-ea"/>
                <a:cs typeface="+mn-cs"/>
              </a:rPr>
              <a:t>Comparison Table: Market Value vs General Synergy</a:t>
            </a:r>
          </a:p>
        </p:txBody>
      </p:sp>
      <p:graphicFrame>
        <p:nvGraphicFramePr>
          <p:cNvPr id="3" name="Table 2">
            <a:extLst>
              <a:ext uri="{FF2B5EF4-FFF2-40B4-BE49-F238E27FC236}">
                <a16:creationId xmlns:a16="http://schemas.microsoft.com/office/drawing/2014/main" id="{F7E14EA1-98DC-3248-C873-1D74F0D1DE5B}"/>
              </a:ext>
            </a:extLst>
          </p:cNvPr>
          <p:cNvGraphicFramePr>
            <a:graphicFrameLocks noGrp="1"/>
          </p:cNvGraphicFramePr>
          <p:nvPr>
            <p:extLst>
              <p:ext uri="{D42A27DB-BD31-4B8C-83A1-F6EECF244321}">
                <p14:modId xmlns:p14="http://schemas.microsoft.com/office/powerpoint/2010/main" val="3553592912"/>
              </p:ext>
            </p:extLst>
          </p:nvPr>
        </p:nvGraphicFramePr>
        <p:xfrm>
          <a:off x="180432" y="1373248"/>
          <a:ext cx="11871660" cy="5176949"/>
        </p:xfrm>
        <a:graphic>
          <a:graphicData uri="http://schemas.openxmlformats.org/drawingml/2006/table">
            <a:tbl>
              <a:tblPr>
                <a:tableStyleId>{0505E3EF-67EA-436B-97B2-0124C06EBD24}</a:tableStyleId>
              </a:tblPr>
              <a:tblGrid>
                <a:gridCol w="1423516">
                  <a:extLst>
                    <a:ext uri="{9D8B030D-6E8A-4147-A177-3AD203B41FA5}">
                      <a16:colId xmlns:a16="http://schemas.microsoft.com/office/drawing/2014/main" val="721238306"/>
                    </a:ext>
                  </a:extLst>
                </a:gridCol>
                <a:gridCol w="4886793">
                  <a:extLst>
                    <a:ext uri="{9D8B030D-6E8A-4147-A177-3AD203B41FA5}">
                      <a16:colId xmlns:a16="http://schemas.microsoft.com/office/drawing/2014/main" val="720594264"/>
                    </a:ext>
                  </a:extLst>
                </a:gridCol>
                <a:gridCol w="5561351">
                  <a:extLst>
                    <a:ext uri="{9D8B030D-6E8A-4147-A177-3AD203B41FA5}">
                      <a16:colId xmlns:a16="http://schemas.microsoft.com/office/drawing/2014/main" val="4181723363"/>
                    </a:ext>
                  </a:extLst>
                </a:gridCol>
              </a:tblGrid>
              <a:tr h="455351">
                <a:tc>
                  <a:txBody>
                    <a:bodyPr/>
                    <a:lstStyle/>
                    <a:p>
                      <a:pPr algn="ctr">
                        <a:buNone/>
                      </a:pPr>
                      <a:r>
                        <a:rPr lang="en-US" sz="1800" b="1" dirty="0">
                          <a:latin typeface="Alexandria"/>
                        </a:rPr>
                        <a:t>Item</a:t>
                      </a:r>
                    </a:p>
                  </a:txBody>
                  <a:tcPr marL="32232" marR="32232" marT="16116" marB="16116" anchor="ctr">
                    <a:solidFill>
                      <a:schemeClr val="accent6">
                        <a:lumMod val="20000"/>
                        <a:lumOff val="80000"/>
                      </a:schemeClr>
                    </a:solidFill>
                  </a:tcPr>
                </a:tc>
                <a:tc>
                  <a:txBody>
                    <a:bodyPr/>
                    <a:lstStyle/>
                    <a:p>
                      <a:pPr algn="ctr">
                        <a:buNone/>
                      </a:pPr>
                      <a:r>
                        <a:rPr lang="en-US" sz="1800" b="1" dirty="0">
                          <a:latin typeface="Alexandria"/>
                        </a:rPr>
                        <a:t>Market Value</a:t>
                      </a:r>
                    </a:p>
                  </a:txBody>
                  <a:tcPr marL="32232" marR="32232" marT="16116" marB="16116" anchor="ctr">
                    <a:solidFill>
                      <a:schemeClr val="accent6">
                        <a:lumMod val="20000"/>
                        <a:lumOff val="80000"/>
                      </a:schemeClr>
                    </a:solidFill>
                  </a:tcPr>
                </a:tc>
                <a:tc>
                  <a:txBody>
                    <a:bodyPr/>
                    <a:lstStyle/>
                    <a:p>
                      <a:pPr algn="ctr">
                        <a:buNone/>
                      </a:pPr>
                      <a:r>
                        <a:rPr lang="en-US" sz="1800" b="1" dirty="0">
                          <a:latin typeface="Alexandria"/>
                        </a:rPr>
                        <a:t>General Synergistic Value (General Synergy)</a:t>
                      </a:r>
                    </a:p>
                  </a:txBody>
                  <a:tcPr marL="32232" marR="32232" marT="16116" marB="16116" anchor="ctr">
                    <a:solidFill>
                      <a:schemeClr val="accent6">
                        <a:lumMod val="20000"/>
                        <a:lumOff val="80000"/>
                      </a:schemeClr>
                    </a:solidFill>
                  </a:tcPr>
                </a:tc>
                <a:extLst>
                  <a:ext uri="{0D108BD9-81ED-4DB2-BD59-A6C34878D82A}">
                    <a16:rowId xmlns:a16="http://schemas.microsoft.com/office/drawing/2014/main" val="3923990844"/>
                  </a:ext>
                </a:extLst>
              </a:tr>
              <a:tr h="862825">
                <a:tc>
                  <a:txBody>
                    <a:bodyPr/>
                    <a:lstStyle/>
                    <a:p>
                      <a:pPr algn="ctr">
                        <a:buNone/>
                      </a:pPr>
                      <a:r>
                        <a:rPr lang="en-US" sz="1800" b="1" dirty="0">
                          <a:latin typeface="Alexandria"/>
                        </a:rPr>
                        <a:t>Valuation Treatment</a:t>
                      </a:r>
                    </a:p>
                  </a:txBody>
                  <a:tcPr marL="32232" marR="32232" marT="16116" marB="16116" anchor="ctr">
                    <a:solidFill>
                      <a:schemeClr val="accent6">
                        <a:lumMod val="20000"/>
                        <a:lumOff val="80000"/>
                      </a:schemeClr>
                    </a:solidFill>
                  </a:tcPr>
                </a:tc>
                <a:tc>
                  <a:txBody>
                    <a:bodyPr/>
                    <a:lstStyle/>
                    <a:p>
                      <a:pPr>
                        <a:buNone/>
                      </a:pPr>
                      <a:r>
                        <a:rPr lang="en-US" sz="1800">
                          <a:latin typeface="Alexandria"/>
                        </a:rPr>
                        <a:t>Reported as Market Value in accordance with valuation standards.</a:t>
                      </a:r>
                    </a:p>
                  </a:txBody>
                  <a:tcPr marL="32232" marR="32232" marT="16116" marB="16116" anchor="ctr">
                    <a:solidFill>
                      <a:schemeClr val="bg1"/>
                    </a:solidFill>
                  </a:tcPr>
                </a:tc>
                <a:tc>
                  <a:txBody>
                    <a:bodyPr/>
                    <a:lstStyle/>
                    <a:p>
                      <a:pPr>
                        <a:buNone/>
                      </a:pPr>
                      <a:r>
                        <a:rPr lang="en-US" sz="1800" dirty="0">
                          <a:latin typeface="Alexandria"/>
                        </a:rPr>
                        <a:t>Not reported separately; incorporated within the Market Value of the combined asset.</a:t>
                      </a:r>
                    </a:p>
                  </a:txBody>
                  <a:tcPr marL="32232" marR="32232" marT="16116" marB="16116" anchor="ctr">
                    <a:solidFill>
                      <a:schemeClr val="bg1"/>
                    </a:solidFill>
                  </a:tcPr>
                </a:tc>
                <a:extLst>
                  <a:ext uri="{0D108BD9-81ED-4DB2-BD59-A6C34878D82A}">
                    <a16:rowId xmlns:a16="http://schemas.microsoft.com/office/drawing/2014/main" val="2118406681"/>
                  </a:ext>
                </a:extLst>
              </a:tr>
              <a:tr h="862825">
                <a:tc>
                  <a:txBody>
                    <a:bodyPr/>
                    <a:lstStyle/>
                    <a:p>
                      <a:pPr algn="ctr">
                        <a:buNone/>
                      </a:pPr>
                      <a:r>
                        <a:rPr lang="en-US" sz="1800" b="1" dirty="0">
                          <a:latin typeface="Alexandria"/>
                        </a:rPr>
                        <a:t>Market Recognition</a:t>
                      </a:r>
                    </a:p>
                  </a:txBody>
                  <a:tcPr marL="32232" marR="32232" marT="16116" marB="16116" anchor="ctr">
                    <a:solidFill>
                      <a:schemeClr val="accent6">
                        <a:lumMod val="20000"/>
                        <a:lumOff val="80000"/>
                      </a:schemeClr>
                    </a:solidFill>
                  </a:tcPr>
                </a:tc>
                <a:tc>
                  <a:txBody>
                    <a:bodyPr/>
                    <a:lstStyle/>
                    <a:p>
                      <a:pPr>
                        <a:buNone/>
                      </a:pPr>
                      <a:r>
                        <a:rPr lang="en-US" sz="1800">
                          <a:latin typeface="Alexandria"/>
                        </a:rPr>
                        <a:t>Reflects general market behavior.</a:t>
                      </a:r>
                    </a:p>
                  </a:txBody>
                  <a:tcPr marL="32232" marR="32232" marT="16116" marB="16116" anchor="ctr">
                    <a:solidFill>
                      <a:schemeClr val="bg1"/>
                    </a:solidFill>
                  </a:tcPr>
                </a:tc>
                <a:tc>
                  <a:txBody>
                    <a:bodyPr/>
                    <a:lstStyle/>
                    <a:p>
                      <a:pPr>
                        <a:buNone/>
                      </a:pPr>
                      <a:r>
                        <a:rPr lang="en-US" sz="1800" dirty="0">
                          <a:latin typeface="Alexandria"/>
                        </a:rPr>
                        <a:t>Reflects market behavior because multiple purchasers are willing to pay for the synergistic benefit.</a:t>
                      </a:r>
                    </a:p>
                  </a:txBody>
                  <a:tcPr marL="32232" marR="32232" marT="16116" marB="16116" anchor="ctr">
                    <a:solidFill>
                      <a:schemeClr val="bg1"/>
                    </a:solidFill>
                  </a:tcPr>
                </a:tc>
                <a:extLst>
                  <a:ext uri="{0D108BD9-81ED-4DB2-BD59-A6C34878D82A}">
                    <a16:rowId xmlns:a16="http://schemas.microsoft.com/office/drawing/2014/main" val="3760855858"/>
                  </a:ext>
                </a:extLst>
              </a:tr>
              <a:tr h="862825">
                <a:tc>
                  <a:txBody>
                    <a:bodyPr/>
                    <a:lstStyle/>
                    <a:p>
                      <a:pPr algn="ctr">
                        <a:buNone/>
                      </a:pPr>
                      <a:r>
                        <a:rPr lang="en-US" sz="1800" b="1" dirty="0">
                          <a:latin typeface="Alexandria"/>
                        </a:rPr>
                        <a:t>General Example</a:t>
                      </a:r>
                    </a:p>
                  </a:txBody>
                  <a:tcPr marL="32232" marR="32232" marT="16116" marB="16116" anchor="ctr">
                    <a:solidFill>
                      <a:schemeClr val="accent6">
                        <a:lumMod val="20000"/>
                        <a:lumOff val="80000"/>
                      </a:schemeClr>
                    </a:solidFill>
                  </a:tcPr>
                </a:tc>
                <a:tc>
                  <a:txBody>
                    <a:bodyPr/>
                    <a:lstStyle/>
                    <a:p>
                      <a:pPr>
                        <a:buNone/>
                      </a:pPr>
                      <a:r>
                        <a:rPr lang="en-US" sz="1800" dirty="0">
                          <a:latin typeface="Alexandria"/>
                        </a:rPr>
                        <a:t>Valuation of a standalone plot based on its current permitted use.</a:t>
                      </a:r>
                    </a:p>
                  </a:txBody>
                  <a:tcPr marL="32232" marR="32232" marT="16116" marB="16116" anchor="ctr">
                    <a:solidFill>
                      <a:schemeClr val="bg1"/>
                    </a:solidFill>
                  </a:tcPr>
                </a:tc>
                <a:tc>
                  <a:txBody>
                    <a:bodyPr/>
                    <a:lstStyle/>
                    <a:p>
                      <a:pPr>
                        <a:buNone/>
                      </a:pPr>
                      <a:r>
                        <a:rPr lang="en-US" sz="1800" dirty="0">
                          <a:latin typeface="Alexandria"/>
                        </a:rPr>
                        <a:t>Combining adjacent plots in a development area to increase density and improve design efficiency.</a:t>
                      </a:r>
                    </a:p>
                  </a:txBody>
                  <a:tcPr marL="32232" marR="32232" marT="16116" marB="16116" anchor="ctr">
                    <a:solidFill>
                      <a:schemeClr val="bg1"/>
                    </a:solidFill>
                  </a:tcPr>
                </a:tc>
                <a:extLst>
                  <a:ext uri="{0D108BD9-81ED-4DB2-BD59-A6C34878D82A}">
                    <a16:rowId xmlns:a16="http://schemas.microsoft.com/office/drawing/2014/main" val="1166236973"/>
                  </a:ext>
                </a:extLst>
              </a:tr>
              <a:tr h="1270298">
                <a:tc>
                  <a:txBody>
                    <a:bodyPr/>
                    <a:lstStyle/>
                    <a:p>
                      <a:pPr algn="ctr">
                        <a:buNone/>
                      </a:pPr>
                      <a:r>
                        <a:rPr lang="en-US" sz="1800" b="1" dirty="0">
                          <a:latin typeface="Alexandria"/>
                        </a:rPr>
                        <a:t>Simplified Numerical Example</a:t>
                      </a:r>
                    </a:p>
                  </a:txBody>
                  <a:tcPr marL="32232" marR="32232" marT="16116" marB="16116" anchor="ctr">
                    <a:solidFill>
                      <a:schemeClr val="accent6">
                        <a:lumMod val="20000"/>
                        <a:lumOff val="80000"/>
                      </a:schemeClr>
                    </a:solidFill>
                  </a:tcPr>
                </a:tc>
                <a:tc>
                  <a:txBody>
                    <a:bodyPr/>
                    <a:lstStyle/>
                    <a:p>
                      <a:pPr>
                        <a:buNone/>
                      </a:pPr>
                      <a:r>
                        <a:rPr lang="en-US" sz="1800" dirty="0">
                          <a:latin typeface="Alexandria"/>
                        </a:rPr>
                        <a:t>Land (A) = 1,200,000</a:t>
                      </a:r>
                    </a:p>
                    <a:p>
                      <a:pPr>
                        <a:buNone/>
                      </a:pPr>
                      <a:r>
                        <a:rPr lang="en-US" sz="1800" dirty="0">
                          <a:latin typeface="Alexandria"/>
                        </a:rPr>
                        <a:t>Land (B) = 800,000</a:t>
                      </a:r>
                    </a:p>
                    <a:p>
                      <a:pPr>
                        <a:buNone/>
                      </a:pPr>
                      <a:r>
                        <a:rPr lang="en-US" sz="1800" b="1" dirty="0">
                          <a:latin typeface="Alexandria"/>
                        </a:rPr>
                        <a:t>Total = 2,000,000</a:t>
                      </a:r>
                      <a:endParaRPr lang="en-US" sz="1800" dirty="0">
                        <a:latin typeface="Alexandria"/>
                      </a:endParaRPr>
                    </a:p>
                  </a:txBody>
                  <a:tcPr marL="32232" marR="32232" marT="16116" marB="16116" anchor="ctr">
                    <a:solidFill>
                      <a:schemeClr val="bg1"/>
                    </a:solidFill>
                  </a:tcPr>
                </a:tc>
                <a:tc>
                  <a:txBody>
                    <a:bodyPr/>
                    <a:lstStyle/>
                    <a:p>
                      <a:pPr>
                        <a:buNone/>
                      </a:pPr>
                      <a:r>
                        <a:rPr lang="en-US" sz="1800" dirty="0">
                          <a:latin typeface="Alexandria"/>
                        </a:rPr>
                        <a:t>Value of the combined plots = 2,400,000</a:t>
                      </a:r>
                    </a:p>
                    <a:p>
                      <a:pPr>
                        <a:buNone/>
                      </a:pPr>
                      <a:r>
                        <a:rPr lang="en-US" sz="1800" b="1" dirty="0">
                          <a:latin typeface="Alexandria"/>
                        </a:rPr>
                        <a:t>Synergistic Value = 400,000 (included within Market Value)</a:t>
                      </a:r>
                      <a:endParaRPr lang="en-US" sz="1800" dirty="0">
                        <a:latin typeface="Alexandria"/>
                      </a:endParaRPr>
                    </a:p>
                  </a:txBody>
                  <a:tcPr marL="32232" marR="32232" marT="16116" marB="16116" anchor="ctr">
                    <a:solidFill>
                      <a:schemeClr val="bg1"/>
                    </a:solidFill>
                  </a:tcPr>
                </a:tc>
                <a:extLst>
                  <a:ext uri="{0D108BD9-81ED-4DB2-BD59-A6C34878D82A}">
                    <a16:rowId xmlns:a16="http://schemas.microsoft.com/office/drawing/2014/main" val="2831744814"/>
                  </a:ext>
                </a:extLst>
              </a:tr>
              <a:tr h="862825">
                <a:tc>
                  <a:txBody>
                    <a:bodyPr/>
                    <a:lstStyle/>
                    <a:p>
                      <a:pPr algn="ctr">
                        <a:buNone/>
                      </a:pPr>
                      <a:r>
                        <a:rPr lang="en-US" sz="1800" b="1" dirty="0">
                          <a:latin typeface="Alexandria"/>
                        </a:rPr>
                        <a:t>Reporting Requirements</a:t>
                      </a:r>
                    </a:p>
                  </a:txBody>
                  <a:tcPr marL="32232" marR="32232" marT="16116" marB="16116" anchor="ctr">
                    <a:solidFill>
                      <a:schemeClr val="accent6">
                        <a:lumMod val="20000"/>
                        <a:lumOff val="80000"/>
                      </a:schemeClr>
                    </a:solidFill>
                  </a:tcPr>
                </a:tc>
                <a:tc>
                  <a:txBody>
                    <a:bodyPr/>
                    <a:lstStyle/>
                    <a:p>
                      <a:pPr>
                        <a:buNone/>
                      </a:pPr>
                      <a:r>
                        <a:rPr lang="en-US" sz="1800" dirty="0">
                          <a:latin typeface="Alexandria"/>
                        </a:rPr>
                        <a:t>Disclosure of Market Value in accordance with applicable standards.</a:t>
                      </a:r>
                    </a:p>
                  </a:txBody>
                  <a:tcPr marL="32232" marR="32232" marT="16116" marB="16116" anchor="ctr">
                    <a:solidFill>
                      <a:schemeClr val="bg1"/>
                    </a:solidFill>
                  </a:tcPr>
                </a:tc>
                <a:tc>
                  <a:txBody>
                    <a:bodyPr/>
                    <a:lstStyle/>
                    <a:p>
                      <a:pPr>
                        <a:buNone/>
                      </a:pPr>
                      <a:r>
                        <a:rPr lang="en-US" sz="1800" dirty="0">
                          <a:latin typeface="Alexandria"/>
                        </a:rPr>
                        <a:t>No separate disclosure as Special Value, provided the synergy is available to the market.</a:t>
                      </a:r>
                    </a:p>
                  </a:txBody>
                  <a:tcPr marL="32232" marR="32232" marT="16116" marB="16116" anchor="ctr">
                    <a:solidFill>
                      <a:schemeClr val="bg1"/>
                    </a:solidFill>
                  </a:tcPr>
                </a:tc>
                <a:extLst>
                  <a:ext uri="{0D108BD9-81ED-4DB2-BD59-A6C34878D82A}">
                    <a16:rowId xmlns:a16="http://schemas.microsoft.com/office/drawing/2014/main" val="3024936378"/>
                  </a:ext>
                </a:extLst>
              </a:tr>
            </a:tbl>
          </a:graphicData>
        </a:graphic>
      </p:graphicFrame>
    </p:spTree>
    <p:extLst>
      <p:ext uri="{BB962C8B-B14F-4D97-AF65-F5344CB8AC3E}">
        <p14:creationId xmlns:p14="http://schemas.microsoft.com/office/powerpoint/2010/main" val="133879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E64B2-ED54-0816-5EC2-126B2ADC931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08BEC61-6A11-D9E8-BFD8-A80A372FA08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103B629-97B8-3760-553F-61B7F527EF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12F9DBD-C09C-CD29-BC7C-3175C204BBDC}"/>
              </a:ext>
            </a:extLst>
          </p:cNvPr>
          <p:cNvSpPr txBox="1"/>
          <p:nvPr/>
        </p:nvSpPr>
        <p:spPr>
          <a:xfrm>
            <a:off x="3837482" y="496329"/>
            <a:ext cx="5887386" cy="523220"/>
          </a:xfrm>
          <a:prstGeom prst="rect">
            <a:avLst/>
          </a:prstGeom>
          <a:noFill/>
        </p:spPr>
        <p:txBody>
          <a:bodyPr wrap="square" rtlCol="0">
            <a:spAutoFit/>
          </a:bodyPr>
          <a:lstStyle/>
          <a:p>
            <a:pPr lvl="0" algn="ctr">
              <a:defRPr/>
            </a:pPr>
            <a:r>
              <a:rPr lang="en-US" sz="2800" b="1" dirty="0">
                <a:solidFill>
                  <a:srgbClr val="00B0F0"/>
                </a:solidFill>
                <a:latin typeface="Alexandria" charset="0"/>
                <a:cs typeface="Alexandria" charset="0"/>
              </a:rPr>
              <a:t>Special</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Value</a:t>
            </a:r>
            <a:r>
              <a:rPr kumimoji="0" lang="ar-SY" sz="2800" b="1" i="0" u="none" strike="noStrike" kern="1200" cap="none" spc="0" normalizeH="0" baseline="0" noProof="0" dirty="0">
                <a:ln>
                  <a:noFill/>
                </a:ln>
                <a:solidFill>
                  <a:srgbClr val="00B0F0"/>
                </a:solidFill>
                <a:effectLst/>
                <a:uLnTx/>
                <a:uFillTx/>
                <a:latin typeface="Alexandria" charset="0"/>
                <a:ea typeface="+mn-ea"/>
                <a:cs typeface="Alexandria" charset="0"/>
              </a:rPr>
              <a:t>/</a:t>
            </a:r>
            <a:r>
              <a:rPr lang="en-US" sz="2800" b="1" dirty="0">
                <a:solidFill>
                  <a:srgbClr val="00B0F0"/>
                </a:solidFill>
                <a:latin typeface="Alexandria" charset="0"/>
                <a:cs typeface="Alexandria" charset="0"/>
              </a:rPr>
              <a:t> Special Synergy</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2" name="TextBox 1">
            <a:extLst>
              <a:ext uri="{FF2B5EF4-FFF2-40B4-BE49-F238E27FC236}">
                <a16:creationId xmlns:a16="http://schemas.microsoft.com/office/drawing/2014/main" id="{A93E2741-68D3-5FB3-715A-179D4F9FF5EF}"/>
              </a:ext>
            </a:extLst>
          </p:cNvPr>
          <p:cNvSpPr txBox="1"/>
          <p:nvPr/>
        </p:nvSpPr>
        <p:spPr>
          <a:xfrm>
            <a:off x="3367975" y="988528"/>
            <a:ext cx="6093500" cy="384721"/>
          </a:xfrm>
          <a:prstGeom prst="rect">
            <a:avLst/>
          </a:prstGeom>
          <a:noFill/>
        </p:spPr>
        <p:txBody>
          <a:bodyPr wrap="square">
            <a:spAutoFit/>
          </a:bodyPr>
          <a:lstStyle/>
          <a:p>
            <a:pPr algn="ctr">
              <a:buNone/>
            </a:pPr>
            <a:r>
              <a:rPr lang="en-US" sz="1900" b="1" dirty="0">
                <a:latin typeface="Alexandria"/>
              </a:rPr>
              <a:t>Comparison Table: Special Value vs Special Synergy</a:t>
            </a:r>
          </a:p>
        </p:txBody>
      </p:sp>
      <p:graphicFrame>
        <p:nvGraphicFramePr>
          <p:cNvPr id="4" name="Table 3">
            <a:extLst>
              <a:ext uri="{FF2B5EF4-FFF2-40B4-BE49-F238E27FC236}">
                <a16:creationId xmlns:a16="http://schemas.microsoft.com/office/drawing/2014/main" id="{8EC367FF-C19A-F50F-6D9C-7FE13DD08EE4}"/>
              </a:ext>
            </a:extLst>
          </p:cNvPr>
          <p:cNvGraphicFramePr>
            <a:graphicFrameLocks noGrp="1"/>
          </p:cNvGraphicFramePr>
          <p:nvPr>
            <p:extLst>
              <p:ext uri="{D42A27DB-BD31-4B8C-83A1-F6EECF244321}">
                <p14:modId xmlns:p14="http://schemas.microsoft.com/office/powerpoint/2010/main" val="3556355365"/>
              </p:ext>
            </p:extLst>
          </p:nvPr>
        </p:nvGraphicFramePr>
        <p:xfrm>
          <a:off x="119921" y="1312782"/>
          <a:ext cx="11971870" cy="5538690"/>
        </p:xfrm>
        <a:graphic>
          <a:graphicData uri="http://schemas.openxmlformats.org/drawingml/2006/table">
            <a:tbl>
              <a:tblPr>
                <a:tableStyleId>{0505E3EF-67EA-436B-97B2-0124C06EBD24}</a:tableStyleId>
              </a:tblPr>
              <a:tblGrid>
                <a:gridCol w="1573966">
                  <a:extLst>
                    <a:ext uri="{9D8B030D-6E8A-4147-A177-3AD203B41FA5}">
                      <a16:colId xmlns:a16="http://schemas.microsoft.com/office/drawing/2014/main" val="4229614157"/>
                    </a:ext>
                  </a:extLst>
                </a:gridCol>
                <a:gridCol w="4905730">
                  <a:extLst>
                    <a:ext uri="{9D8B030D-6E8A-4147-A177-3AD203B41FA5}">
                      <a16:colId xmlns:a16="http://schemas.microsoft.com/office/drawing/2014/main" val="1495329307"/>
                    </a:ext>
                  </a:extLst>
                </a:gridCol>
                <a:gridCol w="5492174">
                  <a:extLst>
                    <a:ext uri="{9D8B030D-6E8A-4147-A177-3AD203B41FA5}">
                      <a16:colId xmlns:a16="http://schemas.microsoft.com/office/drawing/2014/main" val="4052392689"/>
                    </a:ext>
                  </a:extLst>
                </a:gridCol>
              </a:tblGrid>
              <a:tr h="426077">
                <a:tc>
                  <a:txBody>
                    <a:bodyPr/>
                    <a:lstStyle/>
                    <a:p>
                      <a:pPr algn="ctr">
                        <a:buNone/>
                      </a:pPr>
                      <a:r>
                        <a:rPr lang="en-US" sz="1800" b="1" dirty="0">
                          <a:latin typeface="Alexandria"/>
                        </a:rPr>
                        <a:t>Item</a:t>
                      </a:r>
                    </a:p>
                  </a:txBody>
                  <a:tcPr marL="36566" marR="36566" marT="18283" marB="18283" anchor="ctr">
                    <a:solidFill>
                      <a:schemeClr val="accent1">
                        <a:lumMod val="20000"/>
                        <a:lumOff val="80000"/>
                      </a:schemeClr>
                    </a:solidFill>
                  </a:tcPr>
                </a:tc>
                <a:tc>
                  <a:txBody>
                    <a:bodyPr/>
                    <a:lstStyle/>
                    <a:p>
                      <a:pPr algn="ctr">
                        <a:buNone/>
                      </a:pPr>
                      <a:r>
                        <a:rPr lang="en-US" sz="1800" b="1" dirty="0">
                          <a:latin typeface="Alexandria"/>
                        </a:rPr>
                        <a:t>Special Value</a:t>
                      </a:r>
                      <a:endParaRPr lang="en-US" sz="1800" dirty="0">
                        <a:latin typeface="Alexandria"/>
                      </a:endParaRPr>
                    </a:p>
                  </a:txBody>
                  <a:tcPr marL="36566" marR="36566" marT="18283" marB="18283" anchor="ctr">
                    <a:solidFill>
                      <a:schemeClr val="accent1">
                        <a:lumMod val="20000"/>
                        <a:lumOff val="80000"/>
                      </a:schemeClr>
                    </a:solidFill>
                  </a:tcPr>
                </a:tc>
                <a:tc>
                  <a:txBody>
                    <a:bodyPr/>
                    <a:lstStyle/>
                    <a:p>
                      <a:pPr algn="ctr">
                        <a:buNone/>
                      </a:pPr>
                      <a:r>
                        <a:rPr lang="en-US" sz="1800" b="1" dirty="0">
                          <a:latin typeface="Alexandria"/>
                        </a:rPr>
                        <a:t>Special Synergistic Value</a:t>
                      </a:r>
                      <a:endParaRPr lang="en-US" sz="1800" dirty="0">
                        <a:latin typeface="Alexandria"/>
                      </a:endParaRPr>
                    </a:p>
                  </a:txBody>
                  <a:tcPr marL="36566" marR="36566" marT="18283" marB="18283" anchor="ctr">
                    <a:solidFill>
                      <a:schemeClr val="accent1">
                        <a:lumMod val="20000"/>
                        <a:lumOff val="80000"/>
                      </a:schemeClr>
                    </a:solidFill>
                  </a:tcPr>
                </a:tc>
                <a:extLst>
                  <a:ext uri="{0D108BD9-81ED-4DB2-BD59-A6C34878D82A}">
                    <a16:rowId xmlns:a16="http://schemas.microsoft.com/office/drawing/2014/main" val="1003587130"/>
                  </a:ext>
                </a:extLst>
              </a:tr>
              <a:tr h="1178379">
                <a:tc>
                  <a:txBody>
                    <a:bodyPr/>
                    <a:lstStyle/>
                    <a:p>
                      <a:pPr algn="ctr">
                        <a:buNone/>
                      </a:pPr>
                      <a:r>
                        <a:rPr lang="en-US" sz="1800" b="1" dirty="0">
                          <a:latin typeface="Alexandria"/>
                        </a:rPr>
                        <a:t>Definition</a:t>
                      </a:r>
                    </a:p>
                  </a:txBody>
                  <a:tcPr marL="36566" marR="36566" marT="18283" marB="18283" anchor="ctr">
                    <a:solidFill>
                      <a:schemeClr val="accent1">
                        <a:lumMod val="20000"/>
                        <a:lumOff val="80000"/>
                      </a:schemeClr>
                    </a:solidFill>
                  </a:tcPr>
                </a:tc>
                <a:tc>
                  <a:txBody>
                    <a:bodyPr/>
                    <a:lstStyle/>
                    <a:p>
                      <a:pPr>
                        <a:buNone/>
                      </a:pPr>
                      <a:r>
                        <a:rPr lang="en-US" sz="1800" dirty="0">
                          <a:latin typeface="Alexandria"/>
                        </a:rPr>
                        <a:t>An additional value arising from characteristics or benefits inherent in a single asset that are of importance or utility to a specific purchaser only and do not reflect general market behavior.</a:t>
                      </a:r>
                    </a:p>
                  </a:txBody>
                  <a:tcPr marL="36566" marR="36566" marT="18283" marB="18283" anchor="ctr">
                    <a:solidFill>
                      <a:schemeClr val="bg1"/>
                    </a:solidFill>
                  </a:tcPr>
                </a:tc>
                <a:tc>
                  <a:txBody>
                    <a:bodyPr/>
                    <a:lstStyle/>
                    <a:p>
                      <a:pPr>
                        <a:buNone/>
                      </a:pPr>
                      <a:r>
                        <a:rPr lang="en-US" sz="1800">
                          <a:latin typeface="Alexandria"/>
                        </a:rPr>
                        <a:t>An additional value arising from the combination of two or more assets (or multiple interests), where the resulting increase in value is available only to a specific purchaser and cannot be achieved by the wider market.</a:t>
                      </a:r>
                    </a:p>
                  </a:txBody>
                  <a:tcPr marL="36566" marR="36566" marT="18283" marB="18283" anchor="ctr">
                    <a:solidFill>
                      <a:schemeClr val="bg1"/>
                    </a:solidFill>
                  </a:tcPr>
                </a:tc>
                <a:extLst>
                  <a:ext uri="{0D108BD9-81ED-4DB2-BD59-A6C34878D82A}">
                    <a16:rowId xmlns:a16="http://schemas.microsoft.com/office/drawing/2014/main" val="3919524514"/>
                  </a:ext>
                </a:extLst>
              </a:tr>
              <a:tr h="893284">
                <a:tc>
                  <a:txBody>
                    <a:bodyPr/>
                    <a:lstStyle/>
                    <a:p>
                      <a:pPr algn="ctr">
                        <a:buNone/>
                      </a:pPr>
                      <a:r>
                        <a:rPr lang="en-US" sz="1800" b="1">
                          <a:latin typeface="Alexandria"/>
                        </a:rPr>
                        <a:t>Source of Value Increase</a:t>
                      </a:r>
                    </a:p>
                  </a:txBody>
                  <a:tcPr marL="36566" marR="36566" marT="18283" marB="18283" anchor="ctr">
                    <a:solidFill>
                      <a:schemeClr val="accent1">
                        <a:lumMod val="20000"/>
                        <a:lumOff val="80000"/>
                      </a:schemeClr>
                    </a:solidFill>
                  </a:tcPr>
                </a:tc>
                <a:tc>
                  <a:txBody>
                    <a:bodyPr/>
                    <a:lstStyle/>
                    <a:p>
                      <a:pPr>
                        <a:buNone/>
                      </a:pPr>
                      <a:r>
                        <a:rPr lang="en-US" sz="1800" dirty="0">
                          <a:latin typeface="Alexandria"/>
                        </a:rPr>
                        <a:t>Unique characteristics of the asset itself (location, operational linkage, strategic or emotional importance).</a:t>
                      </a:r>
                    </a:p>
                  </a:txBody>
                  <a:tcPr marL="36566" marR="36566" marT="18283" marB="18283" anchor="ctr">
                    <a:solidFill>
                      <a:schemeClr val="bg1"/>
                    </a:solidFill>
                  </a:tcPr>
                </a:tc>
                <a:tc>
                  <a:txBody>
                    <a:bodyPr/>
                    <a:lstStyle/>
                    <a:p>
                      <a:pPr>
                        <a:buNone/>
                      </a:pPr>
                      <a:r>
                        <a:rPr lang="en-US" sz="1800" dirty="0">
                          <a:latin typeface="Alexandria"/>
                        </a:rPr>
                        <a:t>The effect of combining or integrating assets or rights, resulting in an exclusive benefit.</a:t>
                      </a:r>
                    </a:p>
                  </a:txBody>
                  <a:tcPr marL="36566" marR="36566" marT="18283" marB="18283" anchor="ctr">
                    <a:solidFill>
                      <a:schemeClr val="bg1"/>
                    </a:solidFill>
                  </a:tcPr>
                </a:tc>
                <a:extLst>
                  <a:ext uri="{0D108BD9-81ED-4DB2-BD59-A6C34878D82A}">
                    <a16:rowId xmlns:a16="http://schemas.microsoft.com/office/drawing/2014/main" val="151811296"/>
                  </a:ext>
                </a:extLst>
              </a:tr>
              <a:tr h="608190">
                <a:tc>
                  <a:txBody>
                    <a:bodyPr/>
                    <a:lstStyle/>
                    <a:p>
                      <a:pPr algn="ctr">
                        <a:buNone/>
                      </a:pPr>
                      <a:r>
                        <a:rPr lang="en-US" sz="1800" b="1" dirty="0">
                          <a:latin typeface="Alexandria"/>
                        </a:rPr>
                        <a:t>Number of Assets Involved</a:t>
                      </a:r>
                    </a:p>
                  </a:txBody>
                  <a:tcPr marL="36566" marR="36566" marT="18283" marB="18283" anchor="ctr">
                    <a:solidFill>
                      <a:schemeClr val="accent1">
                        <a:lumMod val="20000"/>
                        <a:lumOff val="80000"/>
                      </a:schemeClr>
                    </a:solidFill>
                  </a:tcPr>
                </a:tc>
                <a:tc>
                  <a:txBody>
                    <a:bodyPr/>
                    <a:lstStyle/>
                    <a:p>
                      <a:pPr>
                        <a:buNone/>
                      </a:pPr>
                      <a:r>
                        <a:rPr lang="en-US" sz="1800" dirty="0">
                          <a:latin typeface="Alexandria"/>
                        </a:rPr>
                        <a:t>A single asset.</a:t>
                      </a:r>
                    </a:p>
                  </a:txBody>
                  <a:tcPr marL="36566" marR="36566" marT="18283" marB="18283" anchor="ctr">
                    <a:solidFill>
                      <a:schemeClr val="bg1"/>
                    </a:solidFill>
                  </a:tcPr>
                </a:tc>
                <a:tc>
                  <a:txBody>
                    <a:bodyPr/>
                    <a:lstStyle/>
                    <a:p>
                      <a:pPr>
                        <a:buNone/>
                      </a:pPr>
                      <a:r>
                        <a:rPr lang="en-US" sz="1800" dirty="0">
                          <a:latin typeface="Alexandria"/>
                        </a:rPr>
                        <a:t>Two or more assets, or a combination of different rights or interests.</a:t>
                      </a:r>
                    </a:p>
                  </a:txBody>
                  <a:tcPr marL="36566" marR="36566" marT="18283" marB="18283" anchor="ctr">
                    <a:solidFill>
                      <a:schemeClr val="bg1"/>
                    </a:solidFill>
                  </a:tcPr>
                </a:tc>
                <a:extLst>
                  <a:ext uri="{0D108BD9-81ED-4DB2-BD59-A6C34878D82A}">
                    <a16:rowId xmlns:a16="http://schemas.microsoft.com/office/drawing/2014/main" val="2988581891"/>
                  </a:ext>
                </a:extLst>
              </a:tr>
              <a:tr h="608190">
                <a:tc>
                  <a:txBody>
                    <a:bodyPr/>
                    <a:lstStyle/>
                    <a:p>
                      <a:pPr algn="ctr">
                        <a:buNone/>
                      </a:pPr>
                      <a:r>
                        <a:rPr lang="en-US" sz="1800" b="1" dirty="0">
                          <a:latin typeface="Alexandria"/>
                        </a:rPr>
                        <a:t>Availability of the Benefit</a:t>
                      </a:r>
                    </a:p>
                  </a:txBody>
                  <a:tcPr marL="36566" marR="36566" marT="18283" marB="18283" anchor="ctr">
                    <a:solidFill>
                      <a:schemeClr val="accent1">
                        <a:lumMod val="20000"/>
                        <a:lumOff val="80000"/>
                      </a:schemeClr>
                    </a:solidFill>
                  </a:tcPr>
                </a:tc>
                <a:tc>
                  <a:txBody>
                    <a:bodyPr/>
                    <a:lstStyle/>
                    <a:p>
                      <a:pPr>
                        <a:buNone/>
                      </a:pPr>
                      <a:r>
                        <a:rPr lang="en-US" sz="1800">
                          <a:latin typeface="Alexandria"/>
                        </a:rPr>
                        <a:t>Available to one specific purchaser only.</a:t>
                      </a:r>
                    </a:p>
                  </a:txBody>
                  <a:tcPr marL="36566" marR="36566" marT="18283" marB="18283" anchor="ctr">
                    <a:solidFill>
                      <a:schemeClr val="bg1"/>
                    </a:solidFill>
                  </a:tcPr>
                </a:tc>
                <a:tc>
                  <a:txBody>
                    <a:bodyPr/>
                    <a:lstStyle/>
                    <a:p>
                      <a:pPr>
                        <a:buNone/>
                      </a:pPr>
                      <a:r>
                        <a:rPr lang="en-US" sz="1800" dirty="0">
                          <a:latin typeface="Alexandria"/>
                        </a:rPr>
                        <a:t>Available to one specific purchaser only.</a:t>
                      </a:r>
                    </a:p>
                  </a:txBody>
                  <a:tcPr marL="36566" marR="36566" marT="18283" marB="18283" anchor="ctr">
                    <a:solidFill>
                      <a:schemeClr val="bg1"/>
                    </a:solidFill>
                  </a:tcPr>
                </a:tc>
                <a:extLst>
                  <a:ext uri="{0D108BD9-81ED-4DB2-BD59-A6C34878D82A}">
                    <a16:rowId xmlns:a16="http://schemas.microsoft.com/office/drawing/2014/main" val="3581524380"/>
                  </a:ext>
                </a:extLst>
              </a:tr>
              <a:tr h="608190">
                <a:tc>
                  <a:txBody>
                    <a:bodyPr/>
                    <a:lstStyle/>
                    <a:p>
                      <a:pPr algn="ctr">
                        <a:buNone/>
                      </a:pPr>
                      <a:r>
                        <a:rPr lang="en-US" sz="1800" b="1" dirty="0">
                          <a:latin typeface="Alexandria"/>
                        </a:rPr>
                        <a:t>Relationship to Market Value</a:t>
                      </a:r>
                    </a:p>
                  </a:txBody>
                  <a:tcPr marL="36566" marR="36566" marT="18283" marB="18283" anchor="ctr">
                    <a:solidFill>
                      <a:schemeClr val="accent1">
                        <a:lumMod val="20000"/>
                        <a:lumOff val="80000"/>
                      </a:schemeClr>
                    </a:solidFill>
                  </a:tcPr>
                </a:tc>
                <a:tc>
                  <a:txBody>
                    <a:bodyPr/>
                    <a:lstStyle/>
                    <a:p>
                      <a:pPr>
                        <a:buNone/>
                      </a:pPr>
                      <a:r>
                        <a:rPr lang="en-US" sz="1800">
                          <a:latin typeface="Alexandria"/>
                        </a:rPr>
                        <a:t>Exceeds Market Value and is not integrated into it.</a:t>
                      </a:r>
                    </a:p>
                  </a:txBody>
                  <a:tcPr marL="36566" marR="36566" marT="18283" marB="18283" anchor="ctr">
                    <a:solidFill>
                      <a:schemeClr val="bg1"/>
                    </a:solidFill>
                  </a:tcPr>
                </a:tc>
                <a:tc>
                  <a:txBody>
                    <a:bodyPr/>
                    <a:lstStyle/>
                    <a:p>
                      <a:pPr>
                        <a:buNone/>
                      </a:pPr>
                      <a:r>
                        <a:rPr lang="en-US" sz="1800" dirty="0">
                          <a:latin typeface="Alexandria"/>
                        </a:rPr>
                        <a:t>Exceeds the aggregate Market Values of the separate assets and is not integrated into Market Value.</a:t>
                      </a:r>
                    </a:p>
                  </a:txBody>
                  <a:tcPr marL="36566" marR="36566" marT="18283" marB="18283" anchor="ctr">
                    <a:solidFill>
                      <a:schemeClr val="bg1"/>
                    </a:solidFill>
                  </a:tcPr>
                </a:tc>
                <a:extLst>
                  <a:ext uri="{0D108BD9-81ED-4DB2-BD59-A6C34878D82A}">
                    <a16:rowId xmlns:a16="http://schemas.microsoft.com/office/drawing/2014/main" val="2785977783"/>
                  </a:ext>
                </a:extLst>
              </a:tr>
              <a:tr h="608190">
                <a:tc>
                  <a:txBody>
                    <a:bodyPr/>
                    <a:lstStyle/>
                    <a:p>
                      <a:pPr algn="ctr">
                        <a:buNone/>
                      </a:pPr>
                      <a:r>
                        <a:rPr lang="en-US" sz="1800" b="1" dirty="0">
                          <a:latin typeface="Alexandria"/>
                        </a:rPr>
                        <a:t>Valuation Treatment</a:t>
                      </a:r>
                    </a:p>
                  </a:txBody>
                  <a:tcPr marL="36566" marR="36566" marT="18283" marB="18283" anchor="ctr">
                    <a:solidFill>
                      <a:schemeClr val="accent1">
                        <a:lumMod val="20000"/>
                        <a:lumOff val="80000"/>
                      </a:schemeClr>
                    </a:solidFill>
                  </a:tcPr>
                </a:tc>
                <a:tc>
                  <a:txBody>
                    <a:bodyPr/>
                    <a:lstStyle/>
                    <a:p>
                      <a:pPr>
                        <a:buNone/>
                      </a:pPr>
                      <a:r>
                        <a:rPr lang="en-US" sz="1800">
                          <a:latin typeface="Alexandria"/>
                        </a:rPr>
                        <a:t>Disclosed separately as </a:t>
                      </a:r>
                      <a:r>
                        <a:rPr lang="en-US" sz="1800" b="1">
                          <a:latin typeface="Alexandria"/>
                        </a:rPr>
                        <a:t>Special Value</a:t>
                      </a:r>
                      <a:r>
                        <a:rPr lang="en-US" sz="1800">
                          <a:latin typeface="Alexandria"/>
                        </a:rPr>
                        <a:t>, distinct from Market Value.</a:t>
                      </a:r>
                    </a:p>
                  </a:txBody>
                  <a:tcPr marL="36566" marR="36566" marT="18283" marB="18283" anchor="ctr">
                    <a:solidFill>
                      <a:schemeClr val="bg1"/>
                    </a:solidFill>
                  </a:tcPr>
                </a:tc>
                <a:tc>
                  <a:txBody>
                    <a:bodyPr/>
                    <a:lstStyle/>
                    <a:p>
                      <a:pPr>
                        <a:buNone/>
                      </a:pPr>
                      <a:r>
                        <a:rPr lang="en-US" sz="1800" dirty="0">
                          <a:latin typeface="Alexandria"/>
                        </a:rPr>
                        <a:t>Disclosed as </a:t>
                      </a:r>
                      <a:r>
                        <a:rPr lang="en-US" sz="1800" b="1" dirty="0">
                          <a:latin typeface="Alexandria"/>
                        </a:rPr>
                        <a:t>Special Value arising from synergy (Special Synergy)</a:t>
                      </a:r>
                      <a:r>
                        <a:rPr lang="en-US" sz="1800" dirty="0">
                          <a:latin typeface="Alexandria"/>
                        </a:rPr>
                        <a:t>.</a:t>
                      </a:r>
                    </a:p>
                  </a:txBody>
                  <a:tcPr marL="36566" marR="36566" marT="18283" marB="18283" anchor="ctr">
                    <a:solidFill>
                      <a:schemeClr val="bg1"/>
                    </a:solidFill>
                  </a:tcPr>
                </a:tc>
                <a:extLst>
                  <a:ext uri="{0D108BD9-81ED-4DB2-BD59-A6C34878D82A}">
                    <a16:rowId xmlns:a16="http://schemas.microsoft.com/office/drawing/2014/main" val="2627946299"/>
                  </a:ext>
                </a:extLst>
              </a:tr>
              <a:tr h="608190">
                <a:tc>
                  <a:txBody>
                    <a:bodyPr/>
                    <a:lstStyle/>
                    <a:p>
                      <a:pPr algn="ctr">
                        <a:buNone/>
                      </a:pPr>
                      <a:r>
                        <a:rPr lang="en-US" sz="1800" b="1" dirty="0">
                          <a:latin typeface="Alexandria"/>
                        </a:rPr>
                        <a:t>Reflection in the Market</a:t>
                      </a:r>
                    </a:p>
                  </a:txBody>
                  <a:tcPr marL="36566" marR="36566" marT="18283" marB="18283" anchor="ctr">
                    <a:solidFill>
                      <a:schemeClr val="accent1">
                        <a:lumMod val="20000"/>
                        <a:lumOff val="80000"/>
                      </a:schemeClr>
                    </a:solidFill>
                  </a:tcPr>
                </a:tc>
                <a:tc>
                  <a:txBody>
                    <a:bodyPr/>
                    <a:lstStyle/>
                    <a:p>
                      <a:pPr>
                        <a:buNone/>
                      </a:pPr>
                      <a:r>
                        <a:rPr lang="en-US" sz="1800">
                          <a:latin typeface="Alexandria"/>
                        </a:rPr>
                        <a:t>Does not reflect general market behavior.</a:t>
                      </a:r>
                    </a:p>
                  </a:txBody>
                  <a:tcPr marL="36566" marR="36566" marT="18283" marB="18283" anchor="ctr">
                    <a:solidFill>
                      <a:schemeClr val="bg1"/>
                    </a:solidFill>
                  </a:tcPr>
                </a:tc>
                <a:tc>
                  <a:txBody>
                    <a:bodyPr/>
                    <a:lstStyle/>
                    <a:p>
                      <a:pPr>
                        <a:buNone/>
                      </a:pPr>
                      <a:r>
                        <a:rPr lang="en-US" sz="1800" dirty="0">
                          <a:latin typeface="Alexandria"/>
                        </a:rPr>
                        <a:t>Does not reflect general market behavior.</a:t>
                      </a:r>
                    </a:p>
                  </a:txBody>
                  <a:tcPr marL="36566" marR="36566" marT="18283" marB="18283" anchor="ctr">
                    <a:solidFill>
                      <a:schemeClr val="bg1"/>
                    </a:solidFill>
                  </a:tcPr>
                </a:tc>
                <a:extLst>
                  <a:ext uri="{0D108BD9-81ED-4DB2-BD59-A6C34878D82A}">
                    <a16:rowId xmlns:a16="http://schemas.microsoft.com/office/drawing/2014/main" val="4006043349"/>
                  </a:ext>
                </a:extLst>
              </a:tr>
            </a:tbl>
          </a:graphicData>
        </a:graphic>
      </p:graphicFrame>
    </p:spTree>
    <p:extLst>
      <p:ext uri="{BB962C8B-B14F-4D97-AF65-F5344CB8AC3E}">
        <p14:creationId xmlns:p14="http://schemas.microsoft.com/office/powerpoint/2010/main" val="2265347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7CD9E-9150-2869-6E85-356A93E0986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1D5CE23-74BD-653F-34B1-199B27EE07B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4230849-A513-DE96-5E35-5B874F97F6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F1F91CD-A071-DF5C-666D-022F500E8F52}"/>
              </a:ext>
            </a:extLst>
          </p:cNvPr>
          <p:cNvSpPr txBox="1"/>
          <p:nvPr/>
        </p:nvSpPr>
        <p:spPr>
          <a:xfrm>
            <a:off x="3837482" y="496329"/>
            <a:ext cx="588738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Special Value</a:t>
            </a:r>
            <a:r>
              <a:rPr kumimoji="0" lang="ar-SY" sz="2800" b="1" i="0" u="none" strike="noStrike" kern="1200" cap="none" spc="0" normalizeH="0" baseline="0" noProof="0" dirty="0">
                <a:ln>
                  <a:noFill/>
                </a:ln>
                <a:solidFill>
                  <a:srgbClr val="00B0F0"/>
                </a:solidFill>
                <a:effectLst/>
                <a:uLnTx/>
                <a:uFillTx/>
                <a:latin typeface="Alexandria" charset="0"/>
                <a:ea typeface="+mn-ea"/>
                <a:cs typeface="Alexandria" charset="0"/>
              </a:rPr>
              <a:t>/</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Special Synergy</a:t>
            </a:r>
          </a:p>
        </p:txBody>
      </p:sp>
      <p:sp>
        <p:nvSpPr>
          <p:cNvPr id="2" name="TextBox 1">
            <a:extLst>
              <a:ext uri="{FF2B5EF4-FFF2-40B4-BE49-F238E27FC236}">
                <a16:creationId xmlns:a16="http://schemas.microsoft.com/office/drawing/2014/main" id="{7E028C09-6803-554F-A1C2-57BA22DCC766}"/>
              </a:ext>
            </a:extLst>
          </p:cNvPr>
          <p:cNvSpPr txBox="1"/>
          <p:nvPr/>
        </p:nvSpPr>
        <p:spPr>
          <a:xfrm>
            <a:off x="3367975" y="988528"/>
            <a:ext cx="6093500" cy="38472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prstClr val="black"/>
                </a:solidFill>
                <a:effectLst/>
                <a:uLnTx/>
                <a:uFillTx/>
                <a:latin typeface="Alexandria"/>
                <a:ea typeface="+mn-ea"/>
                <a:cs typeface="+mn-cs"/>
              </a:rPr>
              <a:t>Comparison Table: Special Value vs Special Synergy</a:t>
            </a:r>
          </a:p>
        </p:txBody>
      </p:sp>
      <p:graphicFrame>
        <p:nvGraphicFramePr>
          <p:cNvPr id="4" name="Table 3">
            <a:extLst>
              <a:ext uri="{FF2B5EF4-FFF2-40B4-BE49-F238E27FC236}">
                <a16:creationId xmlns:a16="http://schemas.microsoft.com/office/drawing/2014/main" id="{72A60CD2-6EEE-45CA-61F1-C2075D06FA4A}"/>
              </a:ext>
            </a:extLst>
          </p:cNvPr>
          <p:cNvGraphicFramePr>
            <a:graphicFrameLocks noGrp="1"/>
          </p:cNvGraphicFramePr>
          <p:nvPr>
            <p:extLst>
              <p:ext uri="{D42A27DB-BD31-4B8C-83A1-F6EECF244321}">
                <p14:modId xmlns:p14="http://schemas.microsoft.com/office/powerpoint/2010/main" val="777008795"/>
              </p:ext>
            </p:extLst>
          </p:nvPr>
        </p:nvGraphicFramePr>
        <p:xfrm>
          <a:off x="119921" y="1342763"/>
          <a:ext cx="11971870" cy="3888804"/>
        </p:xfrm>
        <a:graphic>
          <a:graphicData uri="http://schemas.openxmlformats.org/drawingml/2006/table">
            <a:tbl>
              <a:tblPr>
                <a:tableStyleId>{0505E3EF-67EA-436B-97B2-0124C06EBD24}</a:tableStyleId>
              </a:tblPr>
              <a:tblGrid>
                <a:gridCol w="1573966">
                  <a:extLst>
                    <a:ext uri="{9D8B030D-6E8A-4147-A177-3AD203B41FA5}">
                      <a16:colId xmlns:a16="http://schemas.microsoft.com/office/drawing/2014/main" val="4229614157"/>
                    </a:ext>
                  </a:extLst>
                </a:gridCol>
                <a:gridCol w="4905730">
                  <a:extLst>
                    <a:ext uri="{9D8B030D-6E8A-4147-A177-3AD203B41FA5}">
                      <a16:colId xmlns:a16="http://schemas.microsoft.com/office/drawing/2014/main" val="1495329307"/>
                    </a:ext>
                  </a:extLst>
                </a:gridCol>
                <a:gridCol w="5492174">
                  <a:extLst>
                    <a:ext uri="{9D8B030D-6E8A-4147-A177-3AD203B41FA5}">
                      <a16:colId xmlns:a16="http://schemas.microsoft.com/office/drawing/2014/main" val="4052392689"/>
                    </a:ext>
                  </a:extLst>
                </a:gridCol>
              </a:tblGrid>
              <a:tr h="382129">
                <a:tc>
                  <a:txBody>
                    <a:bodyPr/>
                    <a:lstStyle/>
                    <a:p>
                      <a:pPr algn="ctr">
                        <a:buNone/>
                      </a:pPr>
                      <a:r>
                        <a:rPr lang="en-US" sz="1800" b="1" dirty="0">
                          <a:latin typeface="Alexandria"/>
                        </a:rPr>
                        <a:t>Item</a:t>
                      </a:r>
                    </a:p>
                  </a:txBody>
                  <a:tcPr marL="36566" marR="36566" marT="18283" marB="18283" anchor="ctr">
                    <a:solidFill>
                      <a:schemeClr val="accent1">
                        <a:lumMod val="20000"/>
                        <a:lumOff val="80000"/>
                      </a:schemeClr>
                    </a:solidFill>
                  </a:tcPr>
                </a:tc>
                <a:tc>
                  <a:txBody>
                    <a:bodyPr/>
                    <a:lstStyle/>
                    <a:p>
                      <a:pPr algn="ctr">
                        <a:buNone/>
                      </a:pPr>
                      <a:r>
                        <a:rPr lang="en-US" sz="1800" b="1" dirty="0">
                          <a:latin typeface="Alexandria"/>
                        </a:rPr>
                        <a:t>Special Value</a:t>
                      </a:r>
                      <a:endParaRPr lang="en-US" sz="1800" dirty="0">
                        <a:latin typeface="Alexandria"/>
                      </a:endParaRPr>
                    </a:p>
                  </a:txBody>
                  <a:tcPr marL="36566" marR="36566" marT="18283" marB="18283" anchor="ctr">
                    <a:solidFill>
                      <a:schemeClr val="accent1">
                        <a:lumMod val="20000"/>
                        <a:lumOff val="80000"/>
                      </a:schemeClr>
                    </a:solidFill>
                  </a:tcPr>
                </a:tc>
                <a:tc>
                  <a:txBody>
                    <a:bodyPr/>
                    <a:lstStyle/>
                    <a:p>
                      <a:pPr algn="ctr">
                        <a:buNone/>
                      </a:pPr>
                      <a:r>
                        <a:rPr lang="en-US" sz="1800" b="1" dirty="0">
                          <a:latin typeface="Alexandria"/>
                        </a:rPr>
                        <a:t>Special Synergistic Value</a:t>
                      </a:r>
                      <a:endParaRPr lang="en-US" sz="1800" dirty="0">
                        <a:latin typeface="Alexandria"/>
                      </a:endParaRPr>
                    </a:p>
                  </a:txBody>
                  <a:tcPr marL="36566" marR="36566" marT="18283" marB="18283" anchor="ctr">
                    <a:solidFill>
                      <a:schemeClr val="accent1">
                        <a:lumMod val="20000"/>
                        <a:lumOff val="80000"/>
                      </a:schemeClr>
                    </a:solidFill>
                  </a:tcPr>
                </a:tc>
                <a:extLst>
                  <a:ext uri="{0D108BD9-81ED-4DB2-BD59-A6C34878D82A}">
                    <a16:rowId xmlns:a16="http://schemas.microsoft.com/office/drawing/2014/main" val="1003587130"/>
                  </a:ext>
                </a:extLst>
              </a:tr>
              <a:tr h="1056497">
                <a:tc>
                  <a:txBody>
                    <a:bodyPr/>
                    <a:lstStyle/>
                    <a:p>
                      <a:pPr algn="ctr">
                        <a:buNone/>
                      </a:pPr>
                      <a:r>
                        <a:rPr lang="en-US" sz="1800" b="1" dirty="0">
                          <a:latin typeface="Alexandria"/>
                        </a:rPr>
                        <a:t>General Example</a:t>
                      </a:r>
                    </a:p>
                  </a:txBody>
                  <a:tcPr marL="36566" marR="36566" marT="18283" marB="18283" anchor="ctr">
                    <a:solidFill>
                      <a:schemeClr val="accent1">
                        <a:lumMod val="20000"/>
                        <a:lumOff val="80000"/>
                      </a:schemeClr>
                    </a:solidFill>
                  </a:tcPr>
                </a:tc>
                <a:tc>
                  <a:txBody>
                    <a:bodyPr/>
                    <a:lstStyle/>
                    <a:p>
                      <a:pPr>
                        <a:buNone/>
                      </a:pPr>
                      <a:r>
                        <a:rPr lang="en-US" sz="1800" dirty="0">
                          <a:latin typeface="Alexandria"/>
                        </a:rPr>
                        <a:t>Land adjacent to an existing factory, of interest only to the factory owner for expansion purposes.</a:t>
                      </a:r>
                    </a:p>
                  </a:txBody>
                  <a:tcPr marL="36566" marR="36566" marT="18283" marB="18283" anchor="ctr">
                    <a:solidFill>
                      <a:schemeClr val="bg1"/>
                    </a:solidFill>
                  </a:tcPr>
                </a:tc>
                <a:tc>
                  <a:txBody>
                    <a:bodyPr/>
                    <a:lstStyle/>
                    <a:p>
                      <a:pPr>
                        <a:buNone/>
                      </a:pPr>
                      <a:r>
                        <a:rPr lang="en-US" sz="1800" dirty="0">
                          <a:latin typeface="Alexandria"/>
                        </a:rPr>
                        <a:t>Combining a parcel of land with an existing ownership that can only be exploited by a specific owner due to an exclusive right of use.</a:t>
                      </a:r>
                    </a:p>
                  </a:txBody>
                  <a:tcPr marL="36566" marR="36566" marT="18283" marB="18283" anchor="ctr">
                    <a:solidFill>
                      <a:schemeClr val="bg1"/>
                    </a:solidFill>
                  </a:tcPr>
                </a:tc>
                <a:extLst>
                  <a:ext uri="{0D108BD9-81ED-4DB2-BD59-A6C34878D82A}">
                    <a16:rowId xmlns:a16="http://schemas.microsoft.com/office/drawing/2014/main" val="1941718479"/>
                  </a:ext>
                </a:extLst>
              </a:tr>
              <a:tr h="1393681">
                <a:tc>
                  <a:txBody>
                    <a:bodyPr/>
                    <a:lstStyle/>
                    <a:p>
                      <a:pPr algn="ctr">
                        <a:buNone/>
                      </a:pPr>
                      <a:r>
                        <a:rPr lang="en-US" sz="1800" b="1" dirty="0">
                          <a:latin typeface="Alexandria"/>
                        </a:rPr>
                        <a:t>Simplified Numerical Example</a:t>
                      </a:r>
                    </a:p>
                  </a:txBody>
                  <a:tcPr marL="36566" marR="36566" marT="18283" marB="18283" anchor="ctr">
                    <a:solidFill>
                      <a:schemeClr val="accent1">
                        <a:lumMod val="20000"/>
                        <a:lumOff val="80000"/>
                      </a:schemeClr>
                    </a:solidFill>
                  </a:tcPr>
                </a:tc>
                <a:tc>
                  <a:txBody>
                    <a:bodyPr/>
                    <a:lstStyle/>
                    <a:p>
                      <a:pPr>
                        <a:buNone/>
                      </a:pPr>
                      <a:r>
                        <a:rPr lang="en-US" sz="1800" dirty="0">
                          <a:latin typeface="Alexandria"/>
                        </a:rPr>
                        <a:t>Market Value = 1,000,000</a:t>
                      </a:r>
                      <a:endParaRPr lang="ar-SY" sz="1800" dirty="0">
                        <a:latin typeface="Alexandria"/>
                      </a:endParaRPr>
                    </a:p>
                    <a:p>
                      <a:pPr>
                        <a:buNone/>
                      </a:pPr>
                      <a:r>
                        <a:rPr lang="en-US" sz="1800" dirty="0">
                          <a:latin typeface="Alexandria"/>
                        </a:rPr>
                        <a:t>Special benefit = 250,000</a:t>
                      </a:r>
                      <a:endParaRPr lang="ar-SY" sz="1800" dirty="0">
                        <a:latin typeface="Alexandria"/>
                      </a:endParaRPr>
                    </a:p>
                    <a:p>
                      <a:pPr>
                        <a:buNone/>
                      </a:pPr>
                      <a:r>
                        <a:rPr lang="en-US" sz="1800" b="1" dirty="0">
                          <a:latin typeface="Alexandria"/>
                        </a:rPr>
                        <a:t>Special Value = 1,250,000</a:t>
                      </a:r>
                      <a:endParaRPr lang="en-US" sz="1800" dirty="0">
                        <a:latin typeface="Alexandria"/>
                      </a:endParaRPr>
                    </a:p>
                  </a:txBody>
                  <a:tcPr marL="36566" marR="36566" marT="18283" marB="18283" anchor="ctr">
                    <a:solidFill>
                      <a:schemeClr val="bg1"/>
                    </a:solidFill>
                  </a:tcPr>
                </a:tc>
                <a:tc>
                  <a:txBody>
                    <a:bodyPr/>
                    <a:lstStyle/>
                    <a:p>
                      <a:pPr>
                        <a:buNone/>
                      </a:pPr>
                      <a:r>
                        <a:rPr lang="en-US" sz="1800" dirty="0">
                          <a:latin typeface="Alexandria"/>
                        </a:rPr>
                        <a:t>Value of Asset (A) = 2,000,000</a:t>
                      </a:r>
                      <a:endParaRPr lang="ar-SY" sz="1800" dirty="0">
                        <a:latin typeface="Alexandria"/>
                      </a:endParaRPr>
                    </a:p>
                    <a:p>
                      <a:pPr>
                        <a:buNone/>
                      </a:pPr>
                      <a:r>
                        <a:rPr lang="en-US" sz="1800" dirty="0">
                          <a:latin typeface="Alexandria"/>
                        </a:rPr>
                        <a:t>Value of Asset (B) = 1,000,000</a:t>
                      </a:r>
                      <a:endParaRPr lang="ar-SY" sz="1800" dirty="0">
                        <a:latin typeface="Alexandria"/>
                      </a:endParaRPr>
                    </a:p>
                    <a:p>
                      <a:pPr>
                        <a:buNone/>
                      </a:pPr>
                      <a:r>
                        <a:rPr lang="en-US" sz="1800" dirty="0">
                          <a:latin typeface="Alexandria"/>
                        </a:rPr>
                        <a:t>Combined value to the Special Purchaser = 3,500,000</a:t>
                      </a:r>
                      <a:endParaRPr lang="ar-SY" sz="1800" dirty="0">
                        <a:latin typeface="Alexandria"/>
                      </a:endParaRPr>
                    </a:p>
                    <a:p>
                      <a:pPr>
                        <a:buNone/>
                      </a:pPr>
                      <a:r>
                        <a:rPr lang="en-US" sz="1800" b="1" dirty="0">
                          <a:latin typeface="Alexandria"/>
                        </a:rPr>
                        <a:t>Special Synergy = 500,000</a:t>
                      </a:r>
                      <a:endParaRPr lang="en-US" sz="1800" dirty="0">
                        <a:latin typeface="Alexandria"/>
                      </a:endParaRPr>
                    </a:p>
                  </a:txBody>
                  <a:tcPr marL="36566" marR="36566" marT="18283" marB="18283" anchor="ctr">
                    <a:solidFill>
                      <a:schemeClr val="bg1"/>
                    </a:solidFill>
                  </a:tcPr>
                </a:tc>
                <a:extLst>
                  <a:ext uri="{0D108BD9-81ED-4DB2-BD59-A6C34878D82A}">
                    <a16:rowId xmlns:a16="http://schemas.microsoft.com/office/drawing/2014/main" val="4186031194"/>
                  </a:ext>
                </a:extLst>
              </a:tr>
              <a:tr h="1056497">
                <a:tc>
                  <a:txBody>
                    <a:bodyPr/>
                    <a:lstStyle/>
                    <a:p>
                      <a:pPr algn="ctr">
                        <a:buNone/>
                      </a:pPr>
                      <a:r>
                        <a:rPr lang="en-US" sz="1800" b="1" dirty="0">
                          <a:latin typeface="Alexandria"/>
                        </a:rPr>
                        <a:t>Reporting Requirements</a:t>
                      </a:r>
                      <a:endParaRPr lang="en-US" sz="1800" dirty="0">
                        <a:latin typeface="Alexandria"/>
                      </a:endParaRPr>
                    </a:p>
                  </a:txBody>
                  <a:tcPr marL="36566" marR="36566" marT="18283" marB="18283" anchor="ctr">
                    <a:solidFill>
                      <a:schemeClr val="accent1">
                        <a:lumMod val="20000"/>
                        <a:lumOff val="80000"/>
                      </a:schemeClr>
                    </a:solidFill>
                  </a:tcPr>
                </a:tc>
                <a:tc>
                  <a:txBody>
                    <a:bodyPr/>
                    <a:lstStyle/>
                    <a:p>
                      <a:pPr>
                        <a:buNone/>
                      </a:pPr>
                      <a:r>
                        <a:rPr lang="en-US" sz="1800" dirty="0">
                          <a:latin typeface="Alexandria"/>
                        </a:rPr>
                        <a:t>Explicit disclosure of the existence of Special Value and disclosure of Market Value for comparison purposes.</a:t>
                      </a:r>
                    </a:p>
                  </a:txBody>
                  <a:tcPr marL="36566" marR="36566" marT="18283" marB="18283" anchor="ctr">
                    <a:solidFill>
                      <a:schemeClr val="bg1"/>
                    </a:solidFill>
                  </a:tcPr>
                </a:tc>
                <a:tc>
                  <a:txBody>
                    <a:bodyPr/>
                    <a:lstStyle/>
                    <a:p>
                      <a:pPr>
                        <a:buNone/>
                      </a:pPr>
                      <a:r>
                        <a:rPr lang="en-US" sz="1800" dirty="0">
                          <a:latin typeface="Alexandria"/>
                        </a:rPr>
                        <a:t>Explicit disclosure of the existence of Special Synergy and disclosure of the separate Market Values as the basis for comparison.</a:t>
                      </a:r>
                    </a:p>
                  </a:txBody>
                  <a:tcPr marL="36566" marR="36566" marT="18283" marB="18283" anchor="ctr">
                    <a:solidFill>
                      <a:schemeClr val="bg1"/>
                    </a:solidFill>
                  </a:tcPr>
                </a:tc>
                <a:extLst>
                  <a:ext uri="{0D108BD9-81ED-4DB2-BD59-A6C34878D82A}">
                    <a16:rowId xmlns:a16="http://schemas.microsoft.com/office/drawing/2014/main" val="1750505025"/>
                  </a:ext>
                </a:extLst>
              </a:tr>
            </a:tbl>
          </a:graphicData>
        </a:graphic>
      </p:graphicFrame>
    </p:spTree>
    <p:extLst>
      <p:ext uri="{BB962C8B-B14F-4D97-AF65-F5344CB8AC3E}">
        <p14:creationId xmlns:p14="http://schemas.microsoft.com/office/powerpoint/2010/main" val="2902828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D8ADA-D16E-52D0-532F-6507F72E77E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DCD9029-5DE8-E9EE-27F0-08BC1A37476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4C906B1-C4EB-C3CF-D1B1-E679B87302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2F75C03-A0BF-B870-B210-7C7BD3537DAF}"/>
              </a:ext>
            </a:extLst>
          </p:cNvPr>
          <p:cNvSpPr txBox="1"/>
          <p:nvPr/>
        </p:nvSpPr>
        <p:spPr>
          <a:xfrm>
            <a:off x="4665223" y="524820"/>
            <a:ext cx="415857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3" name="Rectangle: Top Corners Rounded 2">
            <a:extLst>
              <a:ext uri="{FF2B5EF4-FFF2-40B4-BE49-F238E27FC236}">
                <a16:creationId xmlns:a16="http://schemas.microsoft.com/office/drawing/2014/main" id="{3F210826-1F82-3962-AD9C-289D75805BC9}"/>
              </a:ext>
            </a:extLst>
          </p:cNvPr>
          <p:cNvSpPr/>
          <p:nvPr/>
        </p:nvSpPr>
        <p:spPr>
          <a:xfrm>
            <a:off x="1106353" y="1538546"/>
            <a:ext cx="10459876" cy="112455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50000"/>
              </a:lnSpc>
              <a:defRPr/>
            </a:pPr>
            <a:r>
              <a:rPr lang="ar-SY" sz="2000" b="1" dirty="0">
                <a:solidFill>
                  <a:prstClr val="black"/>
                </a:solidFill>
                <a:latin typeface="Alexandria"/>
              </a:rPr>
              <a:t>"</a:t>
            </a:r>
            <a:r>
              <a:rPr lang="en-US" sz="2000" b="1" dirty="0">
                <a:solidFill>
                  <a:prstClr val="black"/>
                </a:solidFill>
                <a:latin typeface="Alexandria"/>
              </a:rPr>
              <a:t>The </a:t>
            </a:r>
            <a:r>
              <a:rPr lang="en-US" sz="2000" b="1" dirty="0">
                <a:solidFill>
                  <a:srgbClr val="0070C0"/>
                </a:solidFill>
                <a:latin typeface="Alexandria"/>
              </a:rPr>
              <a:t>value</a:t>
            </a:r>
            <a:r>
              <a:rPr lang="en-US" sz="2000" b="1" dirty="0">
                <a:solidFill>
                  <a:prstClr val="black"/>
                </a:solidFill>
                <a:latin typeface="Alexandria"/>
              </a:rPr>
              <a:t> of an asset to a </a:t>
            </a:r>
            <a:r>
              <a:rPr lang="en-US" sz="2000" b="1" dirty="0">
                <a:solidFill>
                  <a:srgbClr val="FF3399"/>
                </a:solidFill>
                <a:latin typeface="Alexandria"/>
              </a:rPr>
              <a:t>particular owner </a:t>
            </a:r>
            <a:r>
              <a:rPr lang="en-US" sz="2000" b="1" dirty="0">
                <a:solidFill>
                  <a:prstClr val="black"/>
                </a:solidFill>
                <a:latin typeface="Alexandria"/>
              </a:rPr>
              <a:t>or to a </a:t>
            </a:r>
            <a:r>
              <a:rPr lang="en-US" sz="2000" b="1" dirty="0">
                <a:solidFill>
                  <a:srgbClr val="FF3399"/>
                </a:solidFill>
                <a:latin typeface="Alexandria"/>
              </a:rPr>
              <a:t>prospective purchaser </a:t>
            </a:r>
            <a:r>
              <a:rPr lang="en-US" sz="2000" b="1" dirty="0">
                <a:solidFill>
                  <a:prstClr val="black"/>
                </a:solidFill>
                <a:latin typeface="Alexandria"/>
              </a:rPr>
              <a:t>for </a:t>
            </a:r>
            <a:r>
              <a:rPr lang="en-US" sz="2000" b="1" dirty="0">
                <a:solidFill>
                  <a:srgbClr val="00B050"/>
                </a:solidFill>
                <a:latin typeface="Alexandria"/>
              </a:rPr>
              <a:t>individual investment </a:t>
            </a:r>
            <a:r>
              <a:rPr lang="en-US" sz="2000" b="1" dirty="0">
                <a:solidFill>
                  <a:schemeClr val="tx1"/>
                </a:solidFill>
                <a:latin typeface="Alexandria"/>
              </a:rPr>
              <a:t>or</a:t>
            </a:r>
            <a:r>
              <a:rPr lang="en-US" sz="2000" b="1" dirty="0">
                <a:solidFill>
                  <a:srgbClr val="00B050"/>
                </a:solidFill>
                <a:latin typeface="Alexandria"/>
              </a:rPr>
              <a:t> operational objectives</a:t>
            </a:r>
            <a:r>
              <a:rPr kumimoji="0" lang="en-US" sz="2000" b="1" i="0" u="none" strike="noStrike" kern="1200" cap="none" spc="0" normalizeH="0" baseline="0" noProof="0" dirty="0">
                <a:ln>
                  <a:noFill/>
                </a:ln>
                <a:solidFill>
                  <a:prstClr val="black"/>
                </a:solidFill>
                <a:effectLst/>
                <a:uLnTx/>
                <a:uFillTx/>
                <a:latin typeface="Alexandria"/>
                <a:ea typeface="+mn-ea"/>
                <a:cs typeface="+mn-cs"/>
              </a:rPr>
              <a: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3" name="Rectangle: Beveled 12">
            <a:extLst>
              <a:ext uri="{FF2B5EF4-FFF2-40B4-BE49-F238E27FC236}">
                <a16:creationId xmlns:a16="http://schemas.microsoft.com/office/drawing/2014/main" id="{BB93D85D-1707-996A-B530-432BDC537407}"/>
              </a:ext>
            </a:extLst>
          </p:cNvPr>
          <p:cNvSpPr/>
          <p:nvPr/>
        </p:nvSpPr>
        <p:spPr>
          <a:xfrm>
            <a:off x="1333001" y="2980811"/>
            <a:ext cx="9677468" cy="625777"/>
          </a:xfrm>
          <a:prstGeom prst="bevel">
            <a:avLst/>
          </a:prstGeom>
          <a:solidFill>
            <a:srgbClr val="FFFFEB"/>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b="1" dirty="0">
                <a:solidFill>
                  <a:srgbClr val="0070C0"/>
                </a:solidFill>
                <a:latin typeface="Alexandria"/>
              </a:rPr>
              <a:t>Investment Value=</a:t>
            </a:r>
            <a:r>
              <a:rPr lang="en-US" sz="2000" b="1" dirty="0">
                <a:solidFill>
                  <a:schemeClr val="tx1"/>
                </a:solidFill>
                <a:latin typeface="Alexandria"/>
              </a:rPr>
              <a:t>Present Value </a:t>
            </a:r>
            <a:r>
              <a:rPr lang="en-US" sz="2000" b="1" dirty="0">
                <a:solidFill>
                  <a:srgbClr val="0070C0"/>
                </a:solidFill>
                <a:latin typeface="Alexandria"/>
              </a:rPr>
              <a:t>of </a:t>
            </a:r>
            <a:r>
              <a:rPr lang="en-US" sz="2000" b="1" dirty="0">
                <a:solidFill>
                  <a:srgbClr val="7030A0"/>
                </a:solidFill>
                <a:latin typeface="Alexandria"/>
              </a:rPr>
              <a:t>Expected Benefits </a:t>
            </a:r>
            <a:r>
              <a:rPr lang="en-US" sz="2000" b="1" dirty="0">
                <a:solidFill>
                  <a:srgbClr val="0070C0"/>
                </a:solidFill>
                <a:latin typeface="Alexandria"/>
              </a:rPr>
              <a:t>to </a:t>
            </a:r>
            <a:r>
              <a:rPr lang="en-US" sz="2000" b="1" dirty="0">
                <a:solidFill>
                  <a:srgbClr val="FF3399"/>
                </a:solidFill>
                <a:latin typeface="Alexandria"/>
              </a:rPr>
              <a:t>the Identified Investor</a:t>
            </a:r>
            <a:endParaRPr kumimoji="0" lang="en-US" sz="2000" b="1" i="0" u="none" strike="noStrike" kern="1200" cap="none" spc="0" normalizeH="0" baseline="0" noProof="0" dirty="0">
              <a:ln>
                <a:noFill/>
              </a:ln>
              <a:solidFill>
                <a:srgbClr val="FF3399"/>
              </a:solidFill>
              <a:effectLst/>
              <a:uLnTx/>
              <a:uFillTx/>
              <a:latin typeface="Calibri"/>
            </a:endParaRPr>
          </a:p>
        </p:txBody>
      </p:sp>
      <p:sp>
        <p:nvSpPr>
          <p:cNvPr id="17" name="TextBox 16">
            <a:extLst>
              <a:ext uri="{FF2B5EF4-FFF2-40B4-BE49-F238E27FC236}">
                <a16:creationId xmlns:a16="http://schemas.microsoft.com/office/drawing/2014/main" id="{B24ABECC-363B-A93A-D195-0D4E36B36668}"/>
              </a:ext>
            </a:extLst>
          </p:cNvPr>
          <p:cNvSpPr txBox="1"/>
          <p:nvPr/>
        </p:nvSpPr>
        <p:spPr>
          <a:xfrm>
            <a:off x="756049" y="1155869"/>
            <a:ext cx="7563491"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Definition of </a:t>
            </a:r>
            <a:r>
              <a:rPr kumimoji="0" lang="en-US" sz="2200" b="1" i="0" u="none" strike="noStrike" kern="1200" cap="none" spc="0" normalizeH="0" baseline="0" noProof="0">
                <a:ln>
                  <a:noFill/>
                </a:ln>
                <a:solidFill>
                  <a:srgbClr val="4472C4"/>
                </a:solidFill>
                <a:effectLst/>
                <a:uLnTx/>
                <a:uFillTx/>
                <a:latin typeface="Alexandria"/>
                <a:ea typeface="+mn-ea"/>
                <a:cs typeface="+mn-cs"/>
              </a:rPr>
              <a:t>the Investment Value / Worth:</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4" name="Arrow: Down 3">
            <a:extLst>
              <a:ext uri="{FF2B5EF4-FFF2-40B4-BE49-F238E27FC236}">
                <a16:creationId xmlns:a16="http://schemas.microsoft.com/office/drawing/2014/main" id="{4F6ECBE9-194C-718D-5B1C-4D3FE5B2B524}"/>
              </a:ext>
            </a:extLst>
          </p:cNvPr>
          <p:cNvSpPr/>
          <p:nvPr/>
        </p:nvSpPr>
        <p:spPr>
          <a:xfrm>
            <a:off x="5832528" y="3606588"/>
            <a:ext cx="526943" cy="625777"/>
          </a:xfrm>
          <a:prstGeom prst="downArrow">
            <a:avLst/>
          </a:prstGeom>
          <a:solidFill>
            <a:srgbClr val="FFFFEB"/>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7" name="Arrow: Pentagon 6">
            <a:extLst>
              <a:ext uri="{FF2B5EF4-FFF2-40B4-BE49-F238E27FC236}">
                <a16:creationId xmlns:a16="http://schemas.microsoft.com/office/drawing/2014/main" id="{83995B6F-6BF1-5D24-A2EA-D04EC502C5B8}"/>
              </a:ext>
            </a:extLst>
          </p:cNvPr>
          <p:cNvSpPr/>
          <p:nvPr/>
        </p:nvSpPr>
        <p:spPr>
          <a:xfrm>
            <a:off x="3248832" y="4297592"/>
            <a:ext cx="5927257" cy="398394"/>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Expected cash flows</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9" name="Arrow: Pentagon 8">
            <a:extLst>
              <a:ext uri="{FF2B5EF4-FFF2-40B4-BE49-F238E27FC236}">
                <a16:creationId xmlns:a16="http://schemas.microsoft.com/office/drawing/2014/main" id="{FB4CCCD3-75B4-A563-CDA3-9201BA53EC82}"/>
              </a:ext>
            </a:extLst>
          </p:cNvPr>
          <p:cNvSpPr/>
          <p:nvPr/>
        </p:nvSpPr>
        <p:spPr>
          <a:xfrm>
            <a:off x="3236575" y="4867863"/>
            <a:ext cx="5927253" cy="398394"/>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investor-specific discount rate</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0" name="Arrow: Pentagon 9">
            <a:extLst>
              <a:ext uri="{FF2B5EF4-FFF2-40B4-BE49-F238E27FC236}">
                <a16:creationId xmlns:a16="http://schemas.microsoft.com/office/drawing/2014/main" id="{600B60D7-E109-F495-53CE-C920136F410B}"/>
              </a:ext>
            </a:extLst>
          </p:cNvPr>
          <p:cNvSpPr/>
          <p:nvPr/>
        </p:nvSpPr>
        <p:spPr>
          <a:xfrm>
            <a:off x="3248836" y="5433226"/>
            <a:ext cx="5927253" cy="398394"/>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planned holding period</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2" name="Arrow: Pentagon 11">
            <a:extLst>
              <a:ext uri="{FF2B5EF4-FFF2-40B4-BE49-F238E27FC236}">
                <a16:creationId xmlns:a16="http://schemas.microsoft.com/office/drawing/2014/main" id="{DD8434DC-8369-0249-517C-62BC3E29ABDA}"/>
              </a:ext>
            </a:extLst>
          </p:cNvPr>
          <p:cNvSpPr/>
          <p:nvPr/>
        </p:nvSpPr>
        <p:spPr>
          <a:xfrm>
            <a:off x="3248836" y="5966509"/>
            <a:ext cx="5927253" cy="398394"/>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Special operational advantages</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4" name="Arrow: Pentagon 13">
            <a:extLst>
              <a:ext uri="{FF2B5EF4-FFF2-40B4-BE49-F238E27FC236}">
                <a16:creationId xmlns:a16="http://schemas.microsoft.com/office/drawing/2014/main" id="{4D79A348-190D-1B2C-70D2-DDCC8D460B0F}"/>
              </a:ext>
            </a:extLst>
          </p:cNvPr>
          <p:cNvSpPr/>
          <p:nvPr/>
        </p:nvSpPr>
        <p:spPr>
          <a:xfrm>
            <a:off x="3248835" y="6459606"/>
            <a:ext cx="5927254" cy="398394"/>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Synergies with other assets owned by the investor</a:t>
            </a:r>
            <a:endParaRPr kumimoji="0" lang="en-US" sz="2000" i="0" u="none" strike="noStrike" kern="1200" cap="none" spc="0" normalizeH="0" baseline="0" noProof="0" dirty="0">
              <a:ln>
                <a:noFill/>
              </a:ln>
              <a:solidFill>
                <a:prstClr val="white"/>
              </a:solidFill>
              <a:effectLst/>
              <a:uLnTx/>
              <a:uFillTx/>
              <a:latin typeface="Calibri"/>
            </a:endParaRPr>
          </a:p>
        </p:txBody>
      </p:sp>
    </p:spTree>
    <p:extLst>
      <p:ext uri="{BB962C8B-B14F-4D97-AF65-F5344CB8AC3E}">
        <p14:creationId xmlns:p14="http://schemas.microsoft.com/office/powerpoint/2010/main" val="1472644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0-#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0-#ppt_w/2"/>
                                          </p:val>
                                        </p:tav>
                                        <p:tav tm="100000">
                                          <p:val>
                                            <p:strVal val="#ppt_x"/>
                                          </p:val>
                                        </p:tav>
                                      </p:tavLst>
                                    </p:anim>
                                    <p:anim calcmode="lin" valueType="num">
                                      <p:cBhvr additive="base">
                                        <p:cTn id="50"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4" grpId="0" animBg="1"/>
      <p:bldP spid="7" grpId="0" animBg="1"/>
      <p:bldP spid="9" grpId="0" animBg="1"/>
      <p:bldP spid="10" grpId="0" animBg="1"/>
      <p:bldP spid="12"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F43BF-A55C-A214-3AFA-3AF4638FC6C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E7D324B-611C-1A81-01C1-C269E893F24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F3EB70C-31E2-07AA-ACF9-42643E0625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207600-CC0B-8BE0-C361-9D9CF8DBFBB2}"/>
              </a:ext>
            </a:extLst>
          </p:cNvPr>
          <p:cNvSpPr txBox="1"/>
          <p:nvPr/>
        </p:nvSpPr>
        <p:spPr>
          <a:xfrm>
            <a:off x="4613410" y="504313"/>
            <a:ext cx="40463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4" name="TextBox 3">
            <a:extLst>
              <a:ext uri="{FF2B5EF4-FFF2-40B4-BE49-F238E27FC236}">
                <a16:creationId xmlns:a16="http://schemas.microsoft.com/office/drawing/2014/main" id="{CE154276-58F3-3C7A-AEAC-FFF05CA8C281}"/>
              </a:ext>
            </a:extLst>
          </p:cNvPr>
          <p:cNvSpPr txBox="1"/>
          <p:nvPr/>
        </p:nvSpPr>
        <p:spPr>
          <a:xfrm>
            <a:off x="180430" y="1113262"/>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Characteristics of Investment Value:</a:t>
            </a:r>
          </a:p>
        </p:txBody>
      </p:sp>
      <p:sp>
        <p:nvSpPr>
          <p:cNvPr id="10" name="Arrow: Pentagon 9">
            <a:extLst>
              <a:ext uri="{FF2B5EF4-FFF2-40B4-BE49-F238E27FC236}">
                <a16:creationId xmlns:a16="http://schemas.microsoft.com/office/drawing/2014/main" id="{C1B03669-61CE-FBEC-3162-5698B2F6F1D7}"/>
              </a:ext>
            </a:extLst>
          </p:cNvPr>
          <p:cNvSpPr/>
          <p:nvPr/>
        </p:nvSpPr>
        <p:spPr>
          <a:xfrm>
            <a:off x="425084" y="1576715"/>
            <a:ext cx="10077103" cy="484554"/>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2000" b="1" dirty="0">
                <a:solidFill>
                  <a:prstClr val="black"/>
                </a:solidFill>
                <a:latin typeface="Alexandria"/>
              </a:rPr>
              <a:t>A subjective </a:t>
            </a:r>
            <a:r>
              <a:rPr lang="en-US" sz="2000" dirty="0">
                <a:solidFill>
                  <a:prstClr val="black"/>
                </a:solidFill>
                <a:latin typeface="Alexandria"/>
              </a:rPr>
              <a:t>value.</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3" name="Arrow: Pentagon 12">
            <a:extLst>
              <a:ext uri="{FF2B5EF4-FFF2-40B4-BE49-F238E27FC236}">
                <a16:creationId xmlns:a16="http://schemas.microsoft.com/office/drawing/2014/main" id="{83668176-F432-D16D-8745-1851ADF03E6A}"/>
              </a:ext>
            </a:extLst>
          </p:cNvPr>
          <p:cNvSpPr/>
          <p:nvPr/>
        </p:nvSpPr>
        <p:spPr>
          <a:xfrm>
            <a:off x="425084" y="2336273"/>
            <a:ext cx="10077103" cy="631479"/>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2000" b="1" dirty="0">
                <a:solidFill>
                  <a:prstClr val="black"/>
                </a:solidFill>
                <a:latin typeface="Alexandria"/>
              </a:rPr>
              <a:t>Reflects the worth of the asset to the specific investor, </a:t>
            </a:r>
            <a:r>
              <a:rPr lang="en-US" sz="2000" dirty="0">
                <a:solidFill>
                  <a:prstClr val="black"/>
                </a:solidFill>
                <a:latin typeface="Alexandria"/>
              </a:rPr>
              <a:t>rather than the price of exchange in the market</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4" name="Rectangle: Diagonal Corners Rounded 13">
            <a:extLst>
              <a:ext uri="{FF2B5EF4-FFF2-40B4-BE49-F238E27FC236}">
                <a16:creationId xmlns:a16="http://schemas.microsoft.com/office/drawing/2014/main" id="{B0BD8D87-D152-16CA-7CA5-5146A2326BF8}"/>
              </a:ext>
            </a:extLst>
          </p:cNvPr>
          <p:cNvSpPr/>
          <p:nvPr/>
        </p:nvSpPr>
        <p:spPr>
          <a:xfrm>
            <a:off x="7122695" y="3137084"/>
            <a:ext cx="4828673" cy="1540740"/>
          </a:xfrm>
          <a:prstGeom prst="round2DiagRect">
            <a:avLst/>
          </a:prstGeom>
          <a:solidFill>
            <a:schemeClr val="bg1"/>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nSpc>
                <a:spcPct val="120000"/>
              </a:lnSpc>
              <a:buFont typeface="Wingdings" panose="05000000000000000000" pitchFamily="2" charset="2"/>
              <a:buChar char="§"/>
            </a:pPr>
            <a:r>
              <a:rPr lang="en-US" sz="2000" dirty="0">
                <a:solidFill>
                  <a:prstClr val="black"/>
                </a:solidFill>
                <a:latin typeface="Alexandria"/>
              </a:rPr>
              <a:t>Target rate of return</a:t>
            </a:r>
          </a:p>
          <a:p>
            <a:pPr marL="342900" lvl="0" indent="-342900">
              <a:lnSpc>
                <a:spcPct val="120000"/>
              </a:lnSpc>
              <a:buFont typeface="Wingdings" panose="05000000000000000000" pitchFamily="2" charset="2"/>
              <a:buChar char="§"/>
            </a:pPr>
            <a:r>
              <a:rPr lang="en-US" sz="2000" dirty="0">
                <a:solidFill>
                  <a:prstClr val="black"/>
                </a:solidFill>
                <a:latin typeface="Alexandria"/>
              </a:rPr>
              <a:t>Tax position</a:t>
            </a:r>
          </a:p>
          <a:p>
            <a:pPr marL="342900" lvl="0" indent="-342900">
              <a:lnSpc>
                <a:spcPct val="120000"/>
              </a:lnSpc>
              <a:buFont typeface="Wingdings" panose="05000000000000000000" pitchFamily="2" charset="2"/>
              <a:buChar char="§"/>
            </a:pPr>
            <a:r>
              <a:rPr lang="en-US" sz="2000" dirty="0">
                <a:solidFill>
                  <a:prstClr val="black"/>
                </a:solidFill>
                <a:latin typeface="Alexandria"/>
              </a:rPr>
              <a:t>Synergies with other owned assets</a:t>
            </a:r>
          </a:p>
          <a:p>
            <a:pPr marL="342900" lvl="0" indent="-342900">
              <a:lnSpc>
                <a:spcPct val="120000"/>
              </a:lnSpc>
              <a:buFont typeface="Wingdings" panose="05000000000000000000" pitchFamily="2" charset="2"/>
              <a:buChar char="§"/>
            </a:pPr>
            <a:r>
              <a:rPr lang="en-US" sz="2000" dirty="0">
                <a:solidFill>
                  <a:prstClr val="black"/>
                </a:solidFill>
                <a:latin typeface="Alexandria"/>
              </a:rPr>
              <a:t>Operational capability</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5" name="Arrow: Pentagon 14">
            <a:extLst>
              <a:ext uri="{FF2B5EF4-FFF2-40B4-BE49-F238E27FC236}">
                <a16:creationId xmlns:a16="http://schemas.microsoft.com/office/drawing/2014/main" id="{BD84E579-446D-14F6-236A-11647ABD8AE7}"/>
              </a:ext>
            </a:extLst>
          </p:cNvPr>
          <p:cNvSpPr/>
          <p:nvPr/>
        </p:nvSpPr>
        <p:spPr>
          <a:xfrm>
            <a:off x="425084" y="3668684"/>
            <a:ext cx="6697611" cy="484554"/>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2000" b="1" dirty="0">
                <a:solidFill>
                  <a:prstClr val="black"/>
                </a:solidFill>
                <a:latin typeface="Alexandria"/>
              </a:rPr>
              <a:t>Based on the investor’s own assumptions</a:t>
            </a:r>
            <a:r>
              <a:rPr lang="en-US" sz="2000" dirty="0">
                <a:solidFill>
                  <a:prstClr val="black"/>
                </a:solidFill>
                <a:latin typeface="Alexandria"/>
              </a:rPr>
              <a:t>, such as:</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6" name="Rectangle: Diagonal Corners Rounded 15">
            <a:extLst>
              <a:ext uri="{FF2B5EF4-FFF2-40B4-BE49-F238E27FC236}">
                <a16:creationId xmlns:a16="http://schemas.microsoft.com/office/drawing/2014/main" id="{4ABCAE5A-808F-4FA6-E035-38BDE1AB5875}"/>
              </a:ext>
            </a:extLst>
          </p:cNvPr>
          <p:cNvSpPr/>
          <p:nvPr/>
        </p:nvSpPr>
        <p:spPr>
          <a:xfrm>
            <a:off x="7122695" y="4983269"/>
            <a:ext cx="4828673" cy="1540740"/>
          </a:xfrm>
          <a:prstGeom prst="round2DiagRect">
            <a:avLst/>
          </a:prstGeom>
          <a:solidFill>
            <a:schemeClr val="bg1"/>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nSpc>
                <a:spcPct val="120000"/>
              </a:lnSpc>
              <a:buFont typeface="Wingdings" panose="05000000000000000000" pitchFamily="2" charset="2"/>
              <a:buChar char="§"/>
            </a:pPr>
            <a:r>
              <a:rPr lang="en-US" sz="2000" dirty="0">
                <a:solidFill>
                  <a:prstClr val="black"/>
                </a:solidFill>
                <a:latin typeface="Alexandria"/>
              </a:rPr>
              <a:t>Investment performance</a:t>
            </a:r>
          </a:p>
          <a:p>
            <a:pPr marL="342900" lvl="0" indent="-342900">
              <a:lnSpc>
                <a:spcPct val="120000"/>
              </a:lnSpc>
              <a:buFont typeface="Wingdings" panose="05000000000000000000" pitchFamily="2" charset="2"/>
              <a:buChar char="§"/>
            </a:pPr>
            <a:r>
              <a:rPr lang="en-US" sz="2000" dirty="0">
                <a:solidFill>
                  <a:prstClr val="black"/>
                </a:solidFill>
                <a:latin typeface="Alexandria"/>
              </a:rPr>
              <a:t>Purchase decisions (determining the price ceiling / maximum bid price), or disposal decisions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7" name="Arrow: Pentagon 16">
            <a:extLst>
              <a:ext uri="{FF2B5EF4-FFF2-40B4-BE49-F238E27FC236}">
                <a16:creationId xmlns:a16="http://schemas.microsoft.com/office/drawing/2014/main" id="{9ED74DD4-43FD-C4CB-F083-4DF9324F8F12}"/>
              </a:ext>
            </a:extLst>
          </p:cNvPr>
          <p:cNvSpPr/>
          <p:nvPr/>
        </p:nvSpPr>
        <p:spPr>
          <a:xfrm>
            <a:off x="473210" y="5514869"/>
            <a:ext cx="6697611" cy="484554"/>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2000" b="1" dirty="0">
                <a:solidFill>
                  <a:prstClr val="black"/>
                </a:solidFill>
                <a:latin typeface="Alexandria"/>
              </a:rPr>
              <a:t>Used to assess:</a:t>
            </a:r>
            <a:endParaRPr kumimoji="0" lang="en-US" sz="2000" i="0" u="none" strike="noStrike" kern="1200" cap="none" spc="0" normalizeH="0" baseline="0" noProof="0" dirty="0">
              <a:ln>
                <a:noFill/>
              </a:ln>
              <a:solidFill>
                <a:prstClr val="white"/>
              </a:solidFill>
              <a:effectLst/>
              <a:uLnTx/>
              <a:uFillTx/>
              <a:latin typeface="Calibri"/>
            </a:endParaRPr>
          </a:p>
        </p:txBody>
      </p:sp>
    </p:spTree>
    <p:extLst>
      <p:ext uri="{BB962C8B-B14F-4D97-AF65-F5344CB8AC3E}">
        <p14:creationId xmlns:p14="http://schemas.microsoft.com/office/powerpoint/2010/main" val="123384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1+#ppt_w/2"/>
                                          </p:val>
                                        </p:tav>
                                        <p:tav tm="100000">
                                          <p:val>
                                            <p:strVal val="#ppt_x"/>
                                          </p:val>
                                        </p:tav>
                                      </p:tavLst>
                                    </p:anim>
                                    <p:anim calcmode="lin" valueType="num">
                                      <p:cBhvr additive="base">
                                        <p:cTn id="26"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1+#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P spid="15" grpId="0" animBg="1"/>
      <p:bldP spid="16" grpId="0"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D99EC-C039-0D96-226B-13AE98F427E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3E278D1-755A-9893-539C-4B9619AC4D5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2DEA378-B2A4-FB2F-D43D-31423F6151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F1A0133-F41B-7A24-EB80-83885BD840E9}"/>
              </a:ext>
            </a:extLst>
          </p:cNvPr>
          <p:cNvSpPr txBox="1"/>
          <p:nvPr/>
        </p:nvSpPr>
        <p:spPr>
          <a:xfrm>
            <a:off x="4581321" y="552439"/>
            <a:ext cx="40463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2" name="Scroll: Horizontal 1">
            <a:extLst>
              <a:ext uri="{FF2B5EF4-FFF2-40B4-BE49-F238E27FC236}">
                <a16:creationId xmlns:a16="http://schemas.microsoft.com/office/drawing/2014/main" id="{13226C04-0E8F-89E2-DFB2-2B2FD9800B2B}"/>
              </a:ext>
            </a:extLst>
          </p:cNvPr>
          <p:cNvSpPr/>
          <p:nvPr/>
        </p:nvSpPr>
        <p:spPr>
          <a:xfrm>
            <a:off x="4581321" y="1320167"/>
            <a:ext cx="3412831" cy="531674"/>
          </a:xfrm>
          <a:prstGeom prst="horizontalScroll">
            <a:avLst/>
          </a:prstGeom>
          <a:solidFill>
            <a:srgbClr val="FFFFEB"/>
          </a:solidFill>
          <a:ln>
            <a:solidFill>
              <a:srgbClr val="FF0000"/>
            </a:solidFill>
          </a:ln>
        </p:spPr>
        <p:txBody>
          <a:bodyPr wrap="square">
            <a:spAutoFit/>
          </a:bodyPr>
          <a:lstStyle/>
          <a:p>
            <a:pPr lvl="0" algn="ctr"/>
            <a:r>
              <a:rPr lang="en-US" sz="2000" b="1" dirty="0">
                <a:solidFill>
                  <a:srgbClr val="FF3399"/>
                </a:solidFill>
                <a:latin typeface="Alexandria"/>
              </a:rPr>
              <a:t>Investment Value may be:</a:t>
            </a:r>
            <a:endParaRPr kumimoji="0" lang="en-US" sz="2000" b="1" i="0" u="none" strike="noStrike" kern="1200" cap="none" spc="0" normalizeH="0" baseline="0" noProof="0" dirty="0">
              <a:ln>
                <a:noFill/>
              </a:ln>
              <a:solidFill>
                <a:srgbClr val="FF3399"/>
              </a:solidFill>
              <a:effectLst/>
              <a:uLnTx/>
              <a:uFillTx/>
              <a:latin typeface="Alexandria"/>
            </a:endParaRPr>
          </a:p>
        </p:txBody>
      </p:sp>
      <p:sp>
        <p:nvSpPr>
          <p:cNvPr id="4" name="Arrow: Pentagon 3">
            <a:extLst>
              <a:ext uri="{FF2B5EF4-FFF2-40B4-BE49-F238E27FC236}">
                <a16:creationId xmlns:a16="http://schemas.microsoft.com/office/drawing/2014/main" id="{1A256891-6C09-2C12-B2EA-FA6535EC2D5E}"/>
              </a:ext>
            </a:extLst>
          </p:cNvPr>
          <p:cNvSpPr/>
          <p:nvPr/>
        </p:nvSpPr>
        <p:spPr>
          <a:xfrm>
            <a:off x="2099086" y="1982620"/>
            <a:ext cx="3865996"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dirty="0">
                <a:solidFill>
                  <a:prstClr val="black"/>
                </a:solidFill>
                <a:latin typeface="Alexandria"/>
              </a:rPr>
              <a:t>Higher than</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Rectangle: Top Corners Rounded 13">
            <a:extLst>
              <a:ext uri="{FF2B5EF4-FFF2-40B4-BE49-F238E27FC236}">
                <a16:creationId xmlns:a16="http://schemas.microsoft.com/office/drawing/2014/main" id="{5AE32A37-07F1-B138-8CA1-312AED51720E}"/>
              </a:ext>
            </a:extLst>
          </p:cNvPr>
          <p:cNvSpPr/>
          <p:nvPr/>
        </p:nvSpPr>
        <p:spPr>
          <a:xfrm>
            <a:off x="529542" y="4610068"/>
            <a:ext cx="11132916" cy="833305"/>
          </a:xfrm>
          <a:prstGeom prst="round2SameRect">
            <a:avLst/>
          </a:prstGeom>
          <a:solidFill>
            <a:schemeClr val="bg1"/>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schemeClr val="tx1"/>
                </a:solidFill>
                <a:latin typeface="Alexandria"/>
              </a:rPr>
              <a:t>If </a:t>
            </a:r>
            <a:r>
              <a:rPr lang="en-US" sz="2000" b="1" dirty="0">
                <a:solidFill>
                  <a:srgbClr val="FF3399"/>
                </a:solidFill>
                <a:latin typeface="Alexandria"/>
              </a:rPr>
              <a:t>Investment Value </a:t>
            </a:r>
            <a:r>
              <a:rPr lang="en-US" sz="2000" b="1" dirty="0">
                <a:solidFill>
                  <a:schemeClr val="tx1"/>
                </a:solidFill>
                <a:latin typeface="Alexandria"/>
              </a:rPr>
              <a:t>exceeds </a:t>
            </a:r>
            <a:r>
              <a:rPr lang="en-US" sz="2000" b="1" dirty="0">
                <a:solidFill>
                  <a:srgbClr val="0070C0"/>
                </a:solidFill>
                <a:latin typeface="Alexandria"/>
              </a:rPr>
              <a:t>Market Value</a:t>
            </a:r>
            <a:r>
              <a:rPr lang="en-US" sz="2000" b="1" dirty="0">
                <a:solidFill>
                  <a:schemeClr val="tx1"/>
                </a:solidFill>
                <a:latin typeface="Alexandria"/>
              </a:rPr>
              <a:t>, the investor has an incentive to acquire the asset.</a:t>
            </a:r>
            <a:endParaRPr kumimoji="0" lang="en-US" sz="1800" b="1" i="0" u="none" strike="noStrike" kern="1200" cap="none" spc="0" normalizeH="0" baseline="0" noProof="0" dirty="0">
              <a:ln>
                <a:noFill/>
              </a:ln>
              <a:solidFill>
                <a:schemeClr val="tx1"/>
              </a:solidFill>
              <a:effectLst/>
              <a:uLnTx/>
              <a:uFillTx/>
              <a:latin typeface="Calibri"/>
            </a:endParaRPr>
          </a:p>
        </p:txBody>
      </p:sp>
      <p:sp>
        <p:nvSpPr>
          <p:cNvPr id="8" name="Rectangle: Diagonal Corners Rounded 7">
            <a:extLst>
              <a:ext uri="{FF2B5EF4-FFF2-40B4-BE49-F238E27FC236}">
                <a16:creationId xmlns:a16="http://schemas.microsoft.com/office/drawing/2014/main" id="{FA4E32E8-E606-8EF0-0DE0-90B19CAE3C42}"/>
              </a:ext>
            </a:extLst>
          </p:cNvPr>
          <p:cNvSpPr/>
          <p:nvPr/>
        </p:nvSpPr>
        <p:spPr>
          <a:xfrm>
            <a:off x="6226919" y="2710991"/>
            <a:ext cx="2364342" cy="607473"/>
          </a:xfrm>
          <a:prstGeom prst="round2DiagRect">
            <a:avLst/>
          </a:prstGeom>
          <a:solidFill>
            <a:srgbClr val="FFFFEB"/>
          </a:solidFill>
          <a:ln>
            <a:solidFill>
              <a:srgbClr val="FF339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en-US" sz="2000" b="1" dirty="0">
                <a:solidFill>
                  <a:srgbClr val="0070C0"/>
                </a:solidFill>
                <a:latin typeface="Alexandria"/>
              </a:rPr>
              <a:t>Market Value</a:t>
            </a:r>
            <a:endParaRPr kumimoji="0" lang="en-US" sz="2000" b="1" i="0" u="none" strike="noStrike" kern="1200" cap="none" spc="0" normalizeH="0" baseline="0" noProof="0" dirty="0">
              <a:ln>
                <a:noFill/>
              </a:ln>
              <a:solidFill>
                <a:srgbClr val="0070C0"/>
              </a:solidFill>
              <a:effectLst/>
              <a:uLnTx/>
              <a:uFillTx/>
              <a:latin typeface="Alexandria"/>
            </a:endParaRPr>
          </a:p>
        </p:txBody>
      </p:sp>
      <p:sp>
        <p:nvSpPr>
          <p:cNvPr id="10" name="Arrow: Pentagon 9">
            <a:extLst>
              <a:ext uri="{FF2B5EF4-FFF2-40B4-BE49-F238E27FC236}">
                <a16:creationId xmlns:a16="http://schemas.microsoft.com/office/drawing/2014/main" id="{B025FFC8-536B-C564-10DF-CFC93702D0CD}"/>
              </a:ext>
            </a:extLst>
          </p:cNvPr>
          <p:cNvSpPr/>
          <p:nvPr/>
        </p:nvSpPr>
        <p:spPr>
          <a:xfrm>
            <a:off x="2099086" y="2742513"/>
            <a:ext cx="3865996"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dirty="0">
                <a:solidFill>
                  <a:prstClr val="black"/>
                </a:solidFill>
                <a:latin typeface="Alexandria"/>
              </a:rPr>
              <a:t>Lower than</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Arrow: Pentagon 10">
            <a:extLst>
              <a:ext uri="{FF2B5EF4-FFF2-40B4-BE49-F238E27FC236}">
                <a16:creationId xmlns:a16="http://schemas.microsoft.com/office/drawing/2014/main" id="{B2FC0B9A-3442-B9EB-D3C3-CDB0F7F82C65}"/>
              </a:ext>
            </a:extLst>
          </p:cNvPr>
          <p:cNvSpPr/>
          <p:nvPr/>
        </p:nvSpPr>
        <p:spPr>
          <a:xfrm>
            <a:off x="2099086" y="3576407"/>
            <a:ext cx="3865996"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dirty="0">
                <a:solidFill>
                  <a:prstClr val="black"/>
                </a:solidFill>
                <a:latin typeface="Alexandria"/>
              </a:rPr>
              <a:t>Equal to</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50325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4" grpId="0" animBg="1"/>
      <p:bldP spid="8" grpId="0" animBg="1"/>
      <p:bldP spid="10"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F1406-01FF-ACFC-56F9-C0C80AB52CA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7F7B769-8F01-1A0F-5F71-B334755E40D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8AD6453-F758-32EF-4D9E-BB9517CB89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BE5E3CEB-0CC0-59D5-AAEB-E78DF714CF9C}"/>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Illustrative Examples:</a:t>
            </a:r>
          </a:p>
        </p:txBody>
      </p:sp>
      <p:sp>
        <p:nvSpPr>
          <p:cNvPr id="7" name="TextBox 6">
            <a:extLst>
              <a:ext uri="{FF2B5EF4-FFF2-40B4-BE49-F238E27FC236}">
                <a16:creationId xmlns:a16="http://schemas.microsoft.com/office/drawing/2014/main" id="{39DAFA1C-0A05-77DA-CE0E-1A0FF8D1B174}"/>
              </a:ext>
            </a:extLst>
          </p:cNvPr>
          <p:cNvSpPr txBox="1"/>
          <p:nvPr/>
        </p:nvSpPr>
        <p:spPr>
          <a:xfrm>
            <a:off x="4486206" y="585429"/>
            <a:ext cx="40463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16" name="Rectangle: Rounded Corners 15">
            <a:extLst>
              <a:ext uri="{FF2B5EF4-FFF2-40B4-BE49-F238E27FC236}">
                <a16:creationId xmlns:a16="http://schemas.microsoft.com/office/drawing/2014/main" id="{DF27A0D8-D0E4-2C39-F1D9-B4D1A4AE584A}"/>
              </a:ext>
            </a:extLst>
          </p:cNvPr>
          <p:cNvSpPr/>
          <p:nvPr/>
        </p:nvSpPr>
        <p:spPr>
          <a:xfrm>
            <a:off x="3666856" y="1385440"/>
            <a:ext cx="5534032" cy="808778"/>
          </a:xfrm>
          <a:prstGeom prst="roundRect">
            <a:avLst>
              <a:gd name="adj" fmla="val 10000"/>
            </a:avLst>
          </a:prstGeom>
          <a:solidFill>
            <a:srgbClr val="92D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7" name="Group 16">
            <a:extLst>
              <a:ext uri="{FF2B5EF4-FFF2-40B4-BE49-F238E27FC236}">
                <a16:creationId xmlns:a16="http://schemas.microsoft.com/office/drawing/2014/main" id="{3DC21395-6079-4106-69CF-153B1E44E9CC}"/>
              </a:ext>
            </a:extLst>
          </p:cNvPr>
          <p:cNvGrpSpPr/>
          <p:nvPr/>
        </p:nvGrpSpPr>
        <p:grpSpPr>
          <a:xfrm>
            <a:off x="3808375" y="1464506"/>
            <a:ext cx="5675551" cy="864155"/>
            <a:chOff x="142868" y="1533081"/>
            <a:chExt cx="5675551" cy="864155"/>
          </a:xfrm>
        </p:grpSpPr>
        <p:sp>
          <p:nvSpPr>
            <p:cNvPr id="18" name="Rectangle: Rounded Corners 17">
              <a:extLst>
                <a:ext uri="{FF2B5EF4-FFF2-40B4-BE49-F238E27FC236}">
                  <a16:creationId xmlns:a16="http://schemas.microsoft.com/office/drawing/2014/main" id="{9EE6E6EF-5213-4C27-2F6F-06BFE399CAF8}"/>
                </a:ext>
              </a:extLst>
            </p:cNvPr>
            <p:cNvSpPr/>
            <p:nvPr/>
          </p:nvSpPr>
          <p:spPr>
            <a:xfrm>
              <a:off x="142868" y="1588458"/>
              <a:ext cx="5534032" cy="808778"/>
            </a:xfrm>
            <a:prstGeom prst="roundRect">
              <a:avLst>
                <a:gd name="adj" fmla="val 10000"/>
              </a:avLst>
            </a:prstGeom>
            <a:ln>
              <a:solidFill>
                <a:srgbClr val="00B050"/>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Rectangle: Rounded Corners 5">
              <a:extLst>
                <a:ext uri="{FF2B5EF4-FFF2-40B4-BE49-F238E27FC236}">
                  <a16:creationId xmlns:a16="http://schemas.microsoft.com/office/drawing/2014/main" id="{055F80F4-6CAE-3394-9797-CB47141C9942}"/>
                </a:ext>
              </a:extLst>
            </p:cNvPr>
            <p:cNvSpPr txBox="1"/>
            <p:nvPr/>
          </p:nvSpPr>
          <p:spPr>
            <a:xfrm>
              <a:off x="331763" y="1533081"/>
              <a:ext cx="5486656" cy="7614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endParaRPr lang="en-US" sz="2000" b="1" kern="1200" dirty="0">
                <a:solidFill>
                  <a:srgbClr val="00B050"/>
                </a:solidFill>
                <a:latin typeface="Alexandria"/>
              </a:endParaRPr>
            </a:p>
            <a:p>
              <a:pPr marL="0" lvl="0" indent="0" algn="ctr" defTabSz="889000">
                <a:lnSpc>
                  <a:spcPct val="90000"/>
                </a:lnSpc>
                <a:spcBef>
                  <a:spcPct val="0"/>
                </a:spcBef>
                <a:spcAft>
                  <a:spcPct val="35000"/>
                </a:spcAft>
                <a:buNone/>
              </a:pPr>
              <a:r>
                <a:rPr lang="en-US" sz="2000" b="1" kern="1200" dirty="0">
                  <a:solidFill>
                    <a:srgbClr val="00B050"/>
                  </a:solidFill>
                  <a:latin typeface="Alexandria"/>
                </a:rPr>
                <a:t>Case One: </a:t>
              </a:r>
            </a:p>
            <a:p>
              <a:pPr algn="ctr" defTabSz="889000">
                <a:lnSpc>
                  <a:spcPct val="90000"/>
                </a:lnSpc>
                <a:spcBef>
                  <a:spcPct val="0"/>
                </a:spcBef>
                <a:spcAft>
                  <a:spcPct val="35000"/>
                </a:spcAft>
              </a:pPr>
              <a:r>
                <a:rPr lang="en-US" sz="2000" b="1" kern="1200" dirty="0">
                  <a:solidFill>
                    <a:srgbClr val="00B050"/>
                  </a:solidFill>
                  <a:latin typeface="Alexandria"/>
                </a:rPr>
                <a:t>Investment Value Higher than </a:t>
              </a:r>
              <a:r>
                <a:rPr lang="en-US" sz="2000" b="1" dirty="0">
                  <a:solidFill>
                    <a:srgbClr val="00B050"/>
                  </a:solidFill>
                  <a:latin typeface="Alexandria"/>
                </a:rPr>
                <a:t>Market Value</a:t>
              </a:r>
            </a:p>
            <a:p>
              <a:pPr marL="0" lvl="0" indent="0" algn="ctr" defTabSz="889000">
                <a:lnSpc>
                  <a:spcPct val="90000"/>
                </a:lnSpc>
                <a:spcBef>
                  <a:spcPct val="0"/>
                </a:spcBef>
                <a:spcAft>
                  <a:spcPct val="35000"/>
                </a:spcAft>
                <a:buNone/>
              </a:pPr>
              <a:r>
                <a:rPr lang="en-US" sz="2000" b="1" kern="1200" dirty="0">
                  <a:solidFill>
                    <a:srgbClr val="00B050"/>
                  </a:solidFill>
                  <a:latin typeface="Alexandria"/>
                </a:rPr>
                <a:t> </a:t>
              </a:r>
            </a:p>
          </p:txBody>
        </p:sp>
      </p:grpSp>
      <p:sp>
        <p:nvSpPr>
          <p:cNvPr id="25" name="Rectangle: Folded Corner 24">
            <a:extLst>
              <a:ext uri="{FF2B5EF4-FFF2-40B4-BE49-F238E27FC236}">
                <a16:creationId xmlns:a16="http://schemas.microsoft.com/office/drawing/2014/main" id="{BC5E9DD6-6134-D2E8-52A6-30DA436DC317}"/>
              </a:ext>
            </a:extLst>
          </p:cNvPr>
          <p:cNvSpPr/>
          <p:nvPr/>
        </p:nvSpPr>
        <p:spPr>
          <a:xfrm>
            <a:off x="335414" y="2569666"/>
            <a:ext cx="5176437" cy="2526224"/>
          </a:xfrm>
          <a:prstGeom prst="foldedCorner">
            <a:avLst/>
          </a:prstGeom>
          <a:solidFill>
            <a:schemeClr val="bg1"/>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5000"/>
              </a:lnSpc>
            </a:pPr>
            <a:r>
              <a:rPr lang="en-US" sz="2000" b="1" dirty="0">
                <a:solidFill>
                  <a:srgbClr val="FF0000"/>
                </a:solidFill>
                <a:latin typeface="Alexandria"/>
              </a:rPr>
              <a:t>Applied Example:</a:t>
            </a:r>
          </a:p>
          <a:p>
            <a:pPr lvl="0">
              <a:lnSpc>
                <a:spcPct val="125000"/>
              </a:lnSpc>
            </a:pPr>
            <a:r>
              <a:rPr lang="en-US" sz="2000" b="1" dirty="0">
                <a:solidFill>
                  <a:prstClr val="black"/>
                </a:solidFill>
                <a:latin typeface="Alexandria"/>
              </a:rPr>
              <a:t>A leased commercial building.</a:t>
            </a:r>
          </a:p>
          <a:p>
            <a:pPr lvl="0">
              <a:lnSpc>
                <a:spcPct val="125000"/>
              </a:lnSpc>
            </a:pPr>
            <a:r>
              <a:rPr lang="en-US" sz="2000" b="1" dirty="0">
                <a:solidFill>
                  <a:srgbClr val="0070C0"/>
                </a:solidFill>
                <a:latin typeface="Alexandria"/>
              </a:rPr>
              <a:t>Market Data:</a:t>
            </a:r>
          </a:p>
          <a:p>
            <a:pPr marL="342900" lvl="0" indent="-342900">
              <a:lnSpc>
                <a:spcPct val="125000"/>
              </a:lnSpc>
              <a:buFont typeface="Wingdings" panose="05000000000000000000" pitchFamily="2" charset="2"/>
              <a:buChar char="Ø"/>
            </a:pPr>
            <a:r>
              <a:rPr lang="en-US" sz="2000" b="1" dirty="0">
                <a:solidFill>
                  <a:prstClr val="black"/>
                </a:solidFill>
                <a:latin typeface="Alexandria"/>
              </a:rPr>
              <a:t>Annual NOI (market level) = 1,000,000 SAR</a:t>
            </a:r>
          </a:p>
          <a:p>
            <a:pPr marL="342900" lvl="0" indent="-342900">
              <a:lnSpc>
                <a:spcPct val="125000"/>
              </a:lnSpc>
              <a:buFont typeface="Wingdings" panose="05000000000000000000" pitchFamily="2" charset="2"/>
              <a:buChar char="Ø"/>
            </a:pPr>
            <a:r>
              <a:rPr lang="en-US" sz="2000" b="1" dirty="0">
                <a:solidFill>
                  <a:prstClr val="black"/>
                </a:solidFill>
                <a:latin typeface="Alexandria"/>
              </a:rPr>
              <a:t> Market Yield = 10%</a:t>
            </a:r>
            <a:endParaRPr lang="en-US" sz="2000" dirty="0">
              <a:solidFill>
                <a:prstClr val="black"/>
              </a:solidFill>
              <a:latin typeface="Alexandria"/>
            </a:endParaRPr>
          </a:p>
        </p:txBody>
      </p:sp>
      <p:sp>
        <p:nvSpPr>
          <p:cNvPr id="2" name="Star: 10 Points 1">
            <a:extLst>
              <a:ext uri="{FF2B5EF4-FFF2-40B4-BE49-F238E27FC236}">
                <a16:creationId xmlns:a16="http://schemas.microsoft.com/office/drawing/2014/main" id="{805D0E1F-3423-FE58-2891-CA1C2EE33C78}"/>
              </a:ext>
            </a:extLst>
          </p:cNvPr>
          <p:cNvSpPr/>
          <p:nvPr/>
        </p:nvSpPr>
        <p:spPr>
          <a:xfrm>
            <a:off x="5638308" y="3023294"/>
            <a:ext cx="2857452" cy="1406188"/>
          </a:xfrm>
          <a:prstGeom prst="star10">
            <a:avLst/>
          </a:prstGeom>
          <a:solidFill>
            <a:srgbClr val="FFFFCC"/>
          </a:solidFill>
          <a:ln>
            <a:solidFill>
              <a:srgbClr val="00B050"/>
            </a:solidFill>
          </a:ln>
        </p:spPr>
        <p:txBody>
          <a:bodyPr wrap="square">
            <a:spAutoFit/>
          </a:bodyPr>
          <a:lstStyle/>
          <a:p>
            <a:pPr lvl="0" algn="ctr">
              <a:defRPr/>
            </a:pPr>
            <a:r>
              <a:rPr lang="it-IT" sz="2000" b="1" dirty="0">
                <a:solidFill>
                  <a:srgbClr val="C00000"/>
                </a:solidFill>
                <a:latin typeface="Alexandria"/>
              </a:rPr>
              <a:t>Net Operating Income (NOI)</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3" name="TextBox 2">
            <a:extLst>
              <a:ext uri="{FF2B5EF4-FFF2-40B4-BE49-F238E27FC236}">
                <a16:creationId xmlns:a16="http://schemas.microsoft.com/office/drawing/2014/main" id="{10CD625C-6AF7-C709-F77B-56F05FE7BC11}"/>
              </a:ext>
            </a:extLst>
          </p:cNvPr>
          <p:cNvSpPr txBox="1"/>
          <p:nvPr/>
        </p:nvSpPr>
        <p:spPr>
          <a:xfrm>
            <a:off x="8622217" y="2884444"/>
            <a:ext cx="3322186" cy="1545038"/>
          </a:xfrm>
          <a:prstGeom prst="rect">
            <a:avLst/>
          </a:prstGeom>
          <a:solidFill>
            <a:srgbClr val="FFFFEB"/>
          </a:solidFill>
          <a:ln>
            <a:solidFill>
              <a:srgbClr val="00B050"/>
            </a:solidFill>
          </a:ln>
        </p:spPr>
        <p:txBody>
          <a:bodyPr wrap="square">
            <a:spAutoFit/>
          </a:bodyPr>
          <a:lstStyle/>
          <a:p>
            <a:pPr lvl="0" algn="ctr">
              <a:lnSpc>
                <a:spcPct val="120000"/>
              </a:lnSpc>
              <a:spcAft>
                <a:spcPts val="600"/>
              </a:spcAft>
              <a:defRPr/>
            </a:pPr>
            <a:r>
              <a:rPr lang="en-US" sz="2000" b="1" dirty="0">
                <a:solidFill>
                  <a:prstClr val="black"/>
                </a:solidFill>
                <a:latin typeface="Alexandria"/>
              </a:rPr>
              <a:t>The annual income after </a:t>
            </a:r>
            <a:r>
              <a:rPr lang="en-US" sz="2000" b="1" dirty="0">
                <a:solidFill>
                  <a:srgbClr val="00B050"/>
                </a:solidFill>
                <a:latin typeface="Alexandria"/>
              </a:rPr>
              <a:t>deducting</a:t>
            </a:r>
            <a:r>
              <a:rPr lang="en-US" sz="2000" b="1" dirty="0">
                <a:solidFill>
                  <a:prstClr val="black"/>
                </a:solidFill>
                <a:latin typeface="Alexandria"/>
              </a:rPr>
              <a:t> operating expenses, </a:t>
            </a:r>
            <a:r>
              <a:rPr lang="en-US" sz="2000" dirty="0">
                <a:solidFill>
                  <a:prstClr val="black"/>
                </a:solidFill>
                <a:latin typeface="Alexandria"/>
              </a:rPr>
              <a:t>but before financing costs and taxes.</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4" name="Star: 10 Points 3">
            <a:extLst>
              <a:ext uri="{FF2B5EF4-FFF2-40B4-BE49-F238E27FC236}">
                <a16:creationId xmlns:a16="http://schemas.microsoft.com/office/drawing/2014/main" id="{21E7EE9B-B73B-BF50-4908-C87DECC635B1}"/>
              </a:ext>
            </a:extLst>
          </p:cNvPr>
          <p:cNvSpPr/>
          <p:nvPr/>
        </p:nvSpPr>
        <p:spPr>
          <a:xfrm>
            <a:off x="496742" y="5336895"/>
            <a:ext cx="5176436" cy="1406188"/>
          </a:xfrm>
          <a:prstGeom prst="star10">
            <a:avLst/>
          </a:prstGeom>
          <a:solidFill>
            <a:srgbClr val="FFFFCC"/>
          </a:solidFill>
          <a:ln>
            <a:solidFill>
              <a:srgbClr val="00B050"/>
            </a:solidFill>
          </a:ln>
        </p:spPr>
        <p:txBody>
          <a:bodyPr wrap="square">
            <a:spAutoFit/>
          </a:bodyPr>
          <a:lstStyle/>
          <a:p>
            <a:pPr lvl="0" algn="ctr">
              <a:defRPr/>
            </a:pPr>
            <a:r>
              <a:rPr lang="en-US" sz="2000" b="1" dirty="0">
                <a:solidFill>
                  <a:srgbClr val="C00000"/>
                </a:solidFill>
                <a:latin typeface="Alexandria"/>
              </a:rPr>
              <a:t>Market Yield (</a:t>
            </a:r>
            <a:r>
              <a:rPr lang="en-US" sz="2000" b="1" dirty="0" err="1">
                <a:solidFill>
                  <a:srgbClr val="C00000"/>
                </a:solidFill>
                <a:latin typeface="Alexandria"/>
              </a:rPr>
              <a:t>Capitalisation</a:t>
            </a:r>
            <a:r>
              <a:rPr lang="en-US" sz="2000" b="1" dirty="0">
                <a:solidFill>
                  <a:srgbClr val="C00000"/>
                </a:solidFill>
                <a:latin typeface="Alexandria"/>
              </a:rPr>
              <a:t> Rate / Cap Rate)</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8" name="TextBox 7">
            <a:extLst>
              <a:ext uri="{FF2B5EF4-FFF2-40B4-BE49-F238E27FC236}">
                <a16:creationId xmlns:a16="http://schemas.microsoft.com/office/drawing/2014/main" id="{792FC0F8-3AF8-33FE-3635-8F8FF994FD1C}"/>
              </a:ext>
            </a:extLst>
          </p:cNvPr>
          <p:cNvSpPr txBox="1"/>
          <p:nvPr/>
        </p:nvSpPr>
        <p:spPr>
          <a:xfrm>
            <a:off x="5856940" y="5603761"/>
            <a:ext cx="6087463" cy="806375"/>
          </a:xfrm>
          <a:prstGeom prst="rect">
            <a:avLst/>
          </a:prstGeom>
          <a:solidFill>
            <a:srgbClr val="FFFFEB"/>
          </a:solidFill>
          <a:ln>
            <a:solidFill>
              <a:srgbClr val="00B050"/>
            </a:solidFill>
          </a:ln>
        </p:spPr>
        <p:txBody>
          <a:bodyPr wrap="square">
            <a:spAutoFit/>
          </a:bodyPr>
          <a:lstStyle/>
          <a:p>
            <a:pPr lvl="0" algn="ctr">
              <a:lnSpc>
                <a:spcPct val="120000"/>
              </a:lnSpc>
              <a:spcAft>
                <a:spcPts val="600"/>
              </a:spcAft>
              <a:defRPr/>
            </a:pPr>
            <a:r>
              <a:rPr lang="en-US" sz="2000" b="1" dirty="0">
                <a:solidFill>
                  <a:prstClr val="black"/>
                </a:solidFill>
                <a:latin typeface="Alexandria"/>
              </a:rPr>
              <a:t>The rate of return accepted by investors in the market for a comparable property.</a:t>
            </a:r>
            <a:r>
              <a:rPr kumimoji="0" lang="en-US" sz="2000" b="1" i="0" u="none" strike="noStrike" kern="1200" cap="none" spc="0" normalizeH="0" baseline="0" noProof="0" dirty="0">
                <a:ln>
                  <a:noFill/>
                </a:ln>
                <a:solidFill>
                  <a:prstClr val="black"/>
                </a:solidFill>
                <a:effectLst/>
                <a:uLnTx/>
                <a:uFillTx/>
                <a:latin typeface="Alexandria"/>
                <a:ea typeface="+mn-ea"/>
                <a:cs typeface="+mn-cs"/>
              </a:rPr>
              <a:t> </a:t>
            </a:r>
          </a:p>
        </p:txBody>
      </p:sp>
    </p:spTree>
    <p:extLst>
      <p:ext uri="{BB962C8B-B14F-4D97-AF65-F5344CB8AC3E}">
        <p14:creationId xmlns:p14="http://schemas.microsoft.com/office/powerpoint/2010/main" val="1689567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1+#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 grpId="0" animBg="1"/>
      <p:bldP spid="3" grpId="0" animBg="1"/>
      <p:bldP spid="4"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3C27A-CAE2-9F43-618B-18539E49362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D4758FF-51AC-B1A3-92F3-DD9BF3EAB7C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84DE6AB-2B8C-A438-0CC7-618DF98A98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1916C2D4-CF94-8056-CF96-318624FCB989}"/>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Illustrative Examples:</a:t>
            </a:r>
          </a:p>
        </p:txBody>
      </p:sp>
      <p:sp>
        <p:nvSpPr>
          <p:cNvPr id="7" name="TextBox 6">
            <a:extLst>
              <a:ext uri="{FF2B5EF4-FFF2-40B4-BE49-F238E27FC236}">
                <a16:creationId xmlns:a16="http://schemas.microsoft.com/office/drawing/2014/main" id="{2D08E2B0-277F-BC89-779C-3599EF0C92D2}"/>
              </a:ext>
            </a:extLst>
          </p:cNvPr>
          <p:cNvSpPr txBox="1"/>
          <p:nvPr/>
        </p:nvSpPr>
        <p:spPr>
          <a:xfrm>
            <a:off x="4486206" y="585429"/>
            <a:ext cx="40463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16" name="Rectangle: Rounded Corners 15">
            <a:extLst>
              <a:ext uri="{FF2B5EF4-FFF2-40B4-BE49-F238E27FC236}">
                <a16:creationId xmlns:a16="http://schemas.microsoft.com/office/drawing/2014/main" id="{C610F2AF-D180-D56A-7B33-35D0EE99935C}"/>
              </a:ext>
            </a:extLst>
          </p:cNvPr>
          <p:cNvSpPr/>
          <p:nvPr/>
        </p:nvSpPr>
        <p:spPr>
          <a:xfrm>
            <a:off x="3666856" y="1385440"/>
            <a:ext cx="5534032" cy="808778"/>
          </a:xfrm>
          <a:prstGeom prst="roundRect">
            <a:avLst>
              <a:gd name="adj" fmla="val 10000"/>
            </a:avLst>
          </a:prstGeom>
          <a:solidFill>
            <a:srgbClr val="92D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7" name="Group 16">
            <a:extLst>
              <a:ext uri="{FF2B5EF4-FFF2-40B4-BE49-F238E27FC236}">
                <a16:creationId xmlns:a16="http://schemas.microsoft.com/office/drawing/2014/main" id="{45D44A15-302E-7A77-E32A-28EB2198CA1E}"/>
              </a:ext>
            </a:extLst>
          </p:cNvPr>
          <p:cNvGrpSpPr/>
          <p:nvPr/>
        </p:nvGrpSpPr>
        <p:grpSpPr>
          <a:xfrm>
            <a:off x="3808375" y="1464506"/>
            <a:ext cx="5675551" cy="864155"/>
            <a:chOff x="142868" y="1533081"/>
            <a:chExt cx="5675551" cy="864155"/>
          </a:xfrm>
        </p:grpSpPr>
        <p:sp>
          <p:nvSpPr>
            <p:cNvPr id="18" name="Rectangle: Rounded Corners 17">
              <a:extLst>
                <a:ext uri="{FF2B5EF4-FFF2-40B4-BE49-F238E27FC236}">
                  <a16:creationId xmlns:a16="http://schemas.microsoft.com/office/drawing/2014/main" id="{C2C6E1FB-40B6-FAAA-E4C2-FC4D20D829E6}"/>
                </a:ext>
              </a:extLst>
            </p:cNvPr>
            <p:cNvSpPr/>
            <p:nvPr/>
          </p:nvSpPr>
          <p:spPr>
            <a:xfrm>
              <a:off x="142868" y="1588458"/>
              <a:ext cx="5534032" cy="808778"/>
            </a:xfrm>
            <a:prstGeom prst="roundRect">
              <a:avLst>
                <a:gd name="adj" fmla="val 10000"/>
              </a:avLst>
            </a:prstGeom>
            <a:ln>
              <a:solidFill>
                <a:srgbClr val="00B050"/>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Rectangle: Rounded Corners 5">
              <a:extLst>
                <a:ext uri="{FF2B5EF4-FFF2-40B4-BE49-F238E27FC236}">
                  <a16:creationId xmlns:a16="http://schemas.microsoft.com/office/drawing/2014/main" id="{07B82C75-204C-06BC-38D7-2C64F97FD5C5}"/>
                </a:ext>
              </a:extLst>
            </p:cNvPr>
            <p:cNvSpPr txBox="1"/>
            <p:nvPr/>
          </p:nvSpPr>
          <p:spPr>
            <a:xfrm>
              <a:off x="331763" y="1533081"/>
              <a:ext cx="5486656" cy="7614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endParaRPr kumimoji="0" lang="en-US" sz="2000" b="1" i="0" u="none" strike="noStrike" kern="1200" cap="none" spc="0" normalizeH="0" baseline="0" noProof="0" dirty="0">
                <a:ln>
                  <a:noFill/>
                </a:ln>
                <a:solidFill>
                  <a:srgbClr val="00B050"/>
                </a:solidFill>
                <a:effectLst/>
                <a:uLnTx/>
                <a:uFillTx/>
                <a:latin typeface="Alexandria"/>
                <a:ea typeface="+mn-ea"/>
                <a:cs typeface="+mn-cs"/>
              </a:endParaRP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Case One: </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Investment Value Higher than Market Value</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 </a:t>
              </a:r>
            </a:p>
          </p:txBody>
        </p:sp>
      </p:grpSp>
      <p:sp>
        <p:nvSpPr>
          <p:cNvPr id="9" name="Rectangle: Beveled 8">
            <a:extLst>
              <a:ext uri="{FF2B5EF4-FFF2-40B4-BE49-F238E27FC236}">
                <a16:creationId xmlns:a16="http://schemas.microsoft.com/office/drawing/2014/main" id="{D60A2B82-C6AD-B4A5-101E-2AF366475E83}"/>
              </a:ext>
            </a:extLst>
          </p:cNvPr>
          <p:cNvSpPr/>
          <p:nvPr/>
        </p:nvSpPr>
        <p:spPr>
          <a:xfrm>
            <a:off x="335414" y="3504165"/>
            <a:ext cx="3467728" cy="639589"/>
          </a:xfrm>
          <a:prstGeom prst="bevel">
            <a:avLst/>
          </a:prstGeom>
          <a:solidFill>
            <a:srgbClr val="FFFFCC"/>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srgbClr val="C00000"/>
                </a:solidFill>
                <a:latin typeface="Alexandria"/>
              </a:rPr>
              <a:t>Calculation of Market Value</a:t>
            </a:r>
          </a:p>
        </p:txBody>
      </p:sp>
      <p:pic>
        <p:nvPicPr>
          <p:cNvPr id="11" name="Picture 10">
            <a:extLst>
              <a:ext uri="{FF2B5EF4-FFF2-40B4-BE49-F238E27FC236}">
                <a16:creationId xmlns:a16="http://schemas.microsoft.com/office/drawing/2014/main" id="{0FFF5B1B-CA96-A3CC-1A78-2E0FDD511E6E}"/>
              </a:ext>
            </a:extLst>
          </p:cNvPr>
          <p:cNvPicPr>
            <a:picLocks noChangeAspect="1"/>
          </p:cNvPicPr>
          <p:nvPr/>
        </p:nvPicPr>
        <p:blipFill>
          <a:blip r:embed="rId4"/>
          <a:stretch>
            <a:fillRect/>
          </a:stretch>
        </p:blipFill>
        <p:spPr>
          <a:xfrm>
            <a:off x="4276799" y="2703499"/>
            <a:ext cx="3909437" cy="2240923"/>
          </a:xfrm>
          <a:prstGeom prst="rect">
            <a:avLst/>
          </a:prstGeom>
        </p:spPr>
      </p:pic>
      <p:sp>
        <p:nvSpPr>
          <p:cNvPr id="14" name="TextBox 13">
            <a:extLst>
              <a:ext uri="{FF2B5EF4-FFF2-40B4-BE49-F238E27FC236}">
                <a16:creationId xmlns:a16="http://schemas.microsoft.com/office/drawing/2014/main" id="{F8B62CF7-C247-8A2C-A30F-B0A4012B4F05}"/>
              </a:ext>
            </a:extLst>
          </p:cNvPr>
          <p:cNvSpPr txBox="1"/>
          <p:nvPr/>
        </p:nvSpPr>
        <p:spPr>
          <a:xfrm>
            <a:off x="3113425" y="5100736"/>
            <a:ext cx="6087463" cy="437043"/>
          </a:xfrm>
          <a:prstGeom prst="rect">
            <a:avLst/>
          </a:prstGeom>
          <a:solidFill>
            <a:schemeClr val="bg1"/>
          </a:solidFill>
          <a:ln>
            <a:solidFill>
              <a:schemeClr val="bg1"/>
            </a:solidFill>
          </a:ln>
        </p:spPr>
        <p:txBody>
          <a:bodyPr wrap="square">
            <a:spAutoFit/>
          </a:bodyPr>
          <a:lstStyle/>
          <a:p>
            <a:pPr lvl="0" algn="ctr">
              <a:lnSpc>
                <a:spcPct val="120000"/>
              </a:lnSpc>
              <a:spcAft>
                <a:spcPts val="600"/>
              </a:spcAft>
              <a:defRPr/>
            </a:pPr>
            <a:r>
              <a:rPr lang="en-US" sz="2000" b="1" dirty="0">
                <a:solidFill>
                  <a:prstClr val="black"/>
                </a:solidFill>
                <a:latin typeface="Alexandria"/>
              </a:rPr>
              <a:t>Thus, the market values the property at 10 million SAR.</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3595979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1+#ppt_w/2"/>
                                          </p:val>
                                        </p:tav>
                                        <p:tav tm="100000">
                                          <p:val>
                                            <p:strVal val="#ppt_x"/>
                                          </p:val>
                                        </p:tav>
                                      </p:tavLst>
                                    </p:anim>
                                    <p:anim calcmode="lin" valueType="num">
                                      <p:cBhvr additive="base">
                                        <p:cTn id="26"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43258-06EC-7201-A39E-989DB5214E8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C33FC8D-ACC7-BDEF-FC66-644A5F54DCA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FDC3C17-00EE-D718-F1DF-EE958D7A93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F390032B-4CB8-36CA-5BA6-467DF581F4B1}"/>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Illustrative Examples:</a:t>
            </a:r>
          </a:p>
        </p:txBody>
      </p:sp>
      <p:sp>
        <p:nvSpPr>
          <p:cNvPr id="7" name="TextBox 6">
            <a:extLst>
              <a:ext uri="{FF2B5EF4-FFF2-40B4-BE49-F238E27FC236}">
                <a16:creationId xmlns:a16="http://schemas.microsoft.com/office/drawing/2014/main" id="{EF9B1E6A-3AFB-0655-B3BA-EFC14907738C}"/>
              </a:ext>
            </a:extLst>
          </p:cNvPr>
          <p:cNvSpPr txBox="1"/>
          <p:nvPr/>
        </p:nvSpPr>
        <p:spPr>
          <a:xfrm>
            <a:off x="4486206" y="585429"/>
            <a:ext cx="40463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16" name="Rectangle: Rounded Corners 15">
            <a:extLst>
              <a:ext uri="{FF2B5EF4-FFF2-40B4-BE49-F238E27FC236}">
                <a16:creationId xmlns:a16="http://schemas.microsoft.com/office/drawing/2014/main" id="{98932BA4-67D3-939F-E41C-41153EC2397F}"/>
              </a:ext>
            </a:extLst>
          </p:cNvPr>
          <p:cNvSpPr/>
          <p:nvPr/>
        </p:nvSpPr>
        <p:spPr>
          <a:xfrm>
            <a:off x="3666856" y="1385440"/>
            <a:ext cx="5534032" cy="808778"/>
          </a:xfrm>
          <a:prstGeom prst="roundRect">
            <a:avLst>
              <a:gd name="adj" fmla="val 10000"/>
            </a:avLst>
          </a:prstGeom>
          <a:solidFill>
            <a:srgbClr val="92D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7" name="Group 16">
            <a:extLst>
              <a:ext uri="{FF2B5EF4-FFF2-40B4-BE49-F238E27FC236}">
                <a16:creationId xmlns:a16="http://schemas.microsoft.com/office/drawing/2014/main" id="{C19B2302-DBF6-17C7-CB31-DEAB3F4FC5E9}"/>
              </a:ext>
            </a:extLst>
          </p:cNvPr>
          <p:cNvGrpSpPr/>
          <p:nvPr/>
        </p:nvGrpSpPr>
        <p:grpSpPr>
          <a:xfrm>
            <a:off x="3808375" y="1464506"/>
            <a:ext cx="5675551" cy="864155"/>
            <a:chOff x="142868" y="1533081"/>
            <a:chExt cx="5675551" cy="864155"/>
          </a:xfrm>
        </p:grpSpPr>
        <p:sp>
          <p:nvSpPr>
            <p:cNvPr id="18" name="Rectangle: Rounded Corners 17">
              <a:extLst>
                <a:ext uri="{FF2B5EF4-FFF2-40B4-BE49-F238E27FC236}">
                  <a16:creationId xmlns:a16="http://schemas.microsoft.com/office/drawing/2014/main" id="{B9829C05-0D94-86A0-E8FB-F4651A538086}"/>
                </a:ext>
              </a:extLst>
            </p:cNvPr>
            <p:cNvSpPr/>
            <p:nvPr/>
          </p:nvSpPr>
          <p:spPr>
            <a:xfrm>
              <a:off x="142868" y="1588458"/>
              <a:ext cx="5534032" cy="808778"/>
            </a:xfrm>
            <a:prstGeom prst="roundRect">
              <a:avLst>
                <a:gd name="adj" fmla="val 10000"/>
              </a:avLst>
            </a:prstGeom>
            <a:ln>
              <a:solidFill>
                <a:srgbClr val="00B050"/>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Rectangle: Rounded Corners 5">
              <a:extLst>
                <a:ext uri="{FF2B5EF4-FFF2-40B4-BE49-F238E27FC236}">
                  <a16:creationId xmlns:a16="http://schemas.microsoft.com/office/drawing/2014/main" id="{9E4BDB4A-9731-FCB0-13F5-2C782AC45F6E}"/>
                </a:ext>
              </a:extLst>
            </p:cNvPr>
            <p:cNvSpPr txBox="1"/>
            <p:nvPr/>
          </p:nvSpPr>
          <p:spPr>
            <a:xfrm>
              <a:off x="331763" y="1533081"/>
              <a:ext cx="5486656" cy="7614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endParaRPr kumimoji="0" lang="en-US" sz="2000" b="1" i="0" u="none" strike="noStrike" kern="1200" cap="none" spc="0" normalizeH="0" baseline="0" noProof="0" dirty="0">
                <a:ln>
                  <a:noFill/>
                </a:ln>
                <a:solidFill>
                  <a:srgbClr val="00B050"/>
                </a:solidFill>
                <a:effectLst/>
                <a:uLnTx/>
                <a:uFillTx/>
                <a:latin typeface="Alexandria"/>
                <a:ea typeface="+mn-ea"/>
                <a:cs typeface="+mn-cs"/>
              </a:endParaRP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Case One: </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Investment Value Higher than Market Value</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 </a:t>
              </a:r>
            </a:p>
          </p:txBody>
        </p:sp>
      </p:grpSp>
      <p:sp>
        <p:nvSpPr>
          <p:cNvPr id="9" name="Rectangle: Beveled 8">
            <a:extLst>
              <a:ext uri="{FF2B5EF4-FFF2-40B4-BE49-F238E27FC236}">
                <a16:creationId xmlns:a16="http://schemas.microsoft.com/office/drawing/2014/main" id="{71ACF4B4-C845-E2BD-9E9C-2264BF05C051}"/>
              </a:ext>
            </a:extLst>
          </p:cNvPr>
          <p:cNvSpPr/>
          <p:nvPr/>
        </p:nvSpPr>
        <p:spPr>
          <a:xfrm>
            <a:off x="180431" y="3171194"/>
            <a:ext cx="3867617" cy="639589"/>
          </a:xfrm>
          <a:prstGeom prst="bevel">
            <a:avLst/>
          </a:prstGeom>
          <a:solidFill>
            <a:srgbClr val="FFFFCC"/>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srgbClr val="C00000"/>
                </a:solidFill>
                <a:latin typeface="Alexandria"/>
              </a:rPr>
              <a:t>🔹 Investor (A)</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2" name="Rectangle: Folded Corner 1">
            <a:extLst>
              <a:ext uri="{FF2B5EF4-FFF2-40B4-BE49-F238E27FC236}">
                <a16:creationId xmlns:a16="http://schemas.microsoft.com/office/drawing/2014/main" id="{CD0AF5E3-37E3-B7BB-E988-E683CDFC292A}"/>
              </a:ext>
            </a:extLst>
          </p:cNvPr>
          <p:cNvSpPr/>
          <p:nvPr/>
        </p:nvSpPr>
        <p:spPr>
          <a:xfrm>
            <a:off x="4420306" y="2560847"/>
            <a:ext cx="6408112" cy="1968493"/>
          </a:xfrm>
          <a:prstGeom prst="foldedCorner">
            <a:avLst/>
          </a:prstGeom>
          <a:solidFill>
            <a:schemeClr val="bg1"/>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5000"/>
              </a:lnSpc>
            </a:pPr>
            <a:endParaRPr lang="en-US" sz="2000" b="1" dirty="0">
              <a:solidFill>
                <a:schemeClr val="tx1"/>
              </a:solidFill>
              <a:latin typeface="Alexandria"/>
            </a:endParaRPr>
          </a:p>
          <a:p>
            <a:pPr lvl="0">
              <a:lnSpc>
                <a:spcPct val="125000"/>
              </a:lnSpc>
            </a:pPr>
            <a:r>
              <a:rPr lang="en-US" sz="2000" b="1" dirty="0">
                <a:solidFill>
                  <a:schemeClr val="tx1"/>
                </a:solidFill>
                <a:latin typeface="Alexandria"/>
              </a:rPr>
              <a:t>This investor:</a:t>
            </a:r>
          </a:p>
          <a:p>
            <a:pPr marL="342900" lvl="0" indent="-342900">
              <a:lnSpc>
                <a:spcPct val="125000"/>
              </a:lnSpc>
              <a:buFont typeface="Wingdings" panose="05000000000000000000" pitchFamily="2" charset="2"/>
              <a:buChar char="Ø"/>
            </a:pPr>
            <a:r>
              <a:rPr lang="en-US" sz="2000" dirty="0">
                <a:solidFill>
                  <a:schemeClr val="tx1"/>
                </a:solidFill>
                <a:latin typeface="Alexandria"/>
              </a:rPr>
              <a:t>Owns a strong property management company</a:t>
            </a:r>
          </a:p>
          <a:p>
            <a:pPr marL="342900" lvl="0" indent="-342900">
              <a:lnSpc>
                <a:spcPct val="125000"/>
              </a:lnSpc>
              <a:buFont typeface="Wingdings" panose="05000000000000000000" pitchFamily="2" charset="2"/>
              <a:buChar char="Ø"/>
            </a:pPr>
            <a:r>
              <a:rPr lang="en-US" sz="2000" dirty="0">
                <a:solidFill>
                  <a:schemeClr val="tx1"/>
                </a:solidFill>
                <a:latin typeface="Alexandria"/>
              </a:rPr>
              <a:t>Can increase rents and reduce operating costs</a:t>
            </a:r>
          </a:p>
          <a:p>
            <a:pPr marL="342900" lvl="0" indent="-342900">
              <a:lnSpc>
                <a:spcPct val="125000"/>
              </a:lnSpc>
              <a:buFont typeface="Wingdings" panose="05000000000000000000" pitchFamily="2" charset="2"/>
              <a:buChar char="Ø"/>
            </a:pPr>
            <a:r>
              <a:rPr lang="en-US" sz="2000" dirty="0">
                <a:solidFill>
                  <a:schemeClr val="tx1"/>
                </a:solidFill>
                <a:latin typeface="Alexandria"/>
              </a:rPr>
              <a:t>Expects NOI to increase to 1,200,000 SAR</a:t>
            </a:r>
          </a:p>
          <a:p>
            <a:pPr marL="342900" lvl="0" indent="-342900">
              <a:lnSpc>
                <a:spcPct val="125000"/>
              </a:lnSpc>
              <a:buFont typeface="Wingdings" panose="05000000000000000000" pitchFamily="2" charset="2"/>
              <a:buChar char="Ø"/>
            </a:pPr>
            <a:r>
              <a:rPr lang="en-US" sz="2000" dirty="0">
                <a:solidFill>
                  <a:schemeClr val="tx1"/>
                </a:solidFill>
                <a:latin typeface="Alexandria"/>
              </a:rPr>
              <a:t>Has a lower cost of capital and accepts an 8% return</a:t>
            </a:r>
          </a:p>
        </p:txBody>
      </p:sp>
      <p:sp>
        <p:nvSpPr>
          <p:cNvPr id="3" name="Rectangle: Beveled 2">
            <a:extLst>
              <a:ext uri="{FF2B5EF4-FFF2-40B4-BE49-F238E27FC236}">
                <a16:creationId xmlns:a16="http://schemas.microsoft.com/office/drawing/2014/main" id="{943F9C96-0123-A2EA-23B0-64A539E4162D}"/>
              </a:ext>
            </a:extLst>
          </p:cNvPr>
          <p:cNvSpPr/>
          <p:nvPr/>
        </p:nvSpPr>
        <p:spPr>
          <a:xfrm>
            <a:off x="180431" y="5472560"/>
            <a:ext cx="3867618" cy="639589"/>
          </a:xfrm>
          <a:prstGeom prst="bevel">
            <a:avLst/>
          </a:prstGeom>
          <a:solidFill>
            <a:srgbClr val="FFFFCC"/>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srgbClr val="C00000"/>
                </a:solidFill>
                <a:latin typeface="Alexandria"/>
              </a:rPr>
              <a:t>Calculation of Investment Value </a:t>
            </a:r>
          </a:p>
        </p:txBody>
      </p:sp>
      <p:pic>
        <p:nvPicPr>
          <p:cNvPr id="8" name="Picture 7">
            <a:extLst>
              <a:ext uri="{FF2B5EF4-FFF2-40B4-BE49-F238E27FC236}">
                <a16:creationId xmlns:a16="http://schemas.microsoft.com/office/drawing/2014/main" id="{3A6E1136-2ABB-7AD5-FB6F-A7E5F31E8FB4}"/>
              </a:ext>
            </a:extLst>
          </p:cNvPr>
          <p:cNvPicPr>
            <a:picLocks noChangeAspect="1"/>
          </p:cNvPicPr>
          <p:nvPr/>
        </p:nvPicPr>
        <p:blipFill>
          <a:blip r:embed="rId4"/>
          <a:stretch>
            <a:fillRect/>
          </a:stretch>
        </p:blipFill>
        <p:spPr>
          <a:xfrm>
            <a:off x="4420306" y="5120810"/>
            <a:ext cx="4338683" cy="1468477"/>
          </a:xfrm>
          <a:prstGeom prst="rect">
            <a:avLst/>
          </a:prstGeom>
        </p:spPr>
      </p:pic>
    </p:spTree>
    <p:extLst>
      <p:ext uri="{BB962C8B-B14F-4D97-AF65-F5344CB8AC3E}">
        <p14:creationId xmlns:p14="http://schemas.microsoft.com/office/powerpoint/2010/main" val="583964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1+#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E2434-D683-E15A-7C3F-36B252AF524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CE377CA-C644-D731-7D11-5A271CBFCC0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ACCA097-67D6-CD3E-C7DC-0CA2E13A27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ADFE771D-8A92-E663-40F5-017E33226EDA}"/>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Illustrative Examples:</a:t>
            </a:r>
          </a:p>
        </p:txBody>
      </p:sp>
      <p:sp>
        <p:nvSpPr>
          <p:cNvPr id="7" name="TextBox 6">
            <a:extLst>
              <a:ext uri="{FF2B5EF4-FFF2-40B4-BE49-F238E27FC236}">
                <a16:creationId xmlns:a16="http://schemas.microsoft.com/office/drawing/2014/main" id="{AD6BAD28-E230-D8EE-4A09-75475D138519}"/>
              </a:ext>
            </a:extLst>
          </p:cNvPr>
          <p:cNvSpPr txBox="1"/>
          <p:nvPr/>
        </p:nvSpPr>
        <p:spPr>
          <a:xfrm>
            <a:off x="4486206" y="585429"/>
            <a:ext cx="40463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16" name="Rectangle: Rounded Corners 15">
            <a:extLst>
              <a:ext uri="{FF2B5EF4-FFF2-40B4-BE49-F238E27FC236}">
                <a16:creationId xmlns:a16="http://schemas.microsoft.com/office/drawing/2014/main" id="{477A76F2-7A41-53D2-EFD5-094898A4968D}"/>
              </a:ext>
            </a:extLst>
          </p:cNvPr>
          <p:cNvSpPr/>
          <p:nvPr/>
        </p:nvSpPr>
        <p:spPr>
          <a:xfrm>
            <a:off x="3666856" y="1385440"/>
            <a:ext cx="5534032" cy="808778"/>
          </a:xfrm>
          <a:prstGeom prst="roundRect">
            <a:avLst>
              <a:gd name="adj" fmla="val 10000"/>
            </a:avLst>
          </a:prstGeom>
          <a:solidFill>
            <a:srgbClr val="92D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7" name="Group 16">
            <a:extLst>
              <a:ext uri="{FF2B5EF4-FFF2-40B4-BE49-F238E27FC236}">
                <a16:creationId xmlns:a16="http://schemas.microsoft.com/office/drawing/2014/main" id="{5D9B29A3-361E-0566-E6C8-589F30EE674C}"/>
              </a:ext>
            </a:extLst>
          </p:cNvPr>
          <p:cNvGrpSpPr/>
          <p:nvPr/>
        </p:nvGrpSpPr>
        <p:grpSpPr>
          <a:xfrm>
            <a:off x="3808375" y="1464506"/>
            <a:ext cx="5675551" cy="864155"/>
            <a:chOff x="142868" y="1533081"/>
            <a:chExt cx="5675551" cy="864155"/>
          </a:xfrm>
        </p:grpSpPr>
        <p:sp>
          <p:nvSpPr>
            <p:cNvPr id="18" name="Rectangle: Rounded Corners 17">
              <a:extLst>
                <a:ext uri="{FF2B5EF4-FFF2-40B4-BE49-F238E27FC236}">
                  <a16:creationId xmlns:a16="http://schemas.microsoft.com/office/drawing/2014/main" id="{39E76EBA-8AB0-8E97-22C0-247E82E08919}"/>
                </a:ext>
              </a:extLst>
            </p:cNvPr>
            <p:cNvSpPr/>
            <p:nvPr/>
          </p:nvSpPr>
          <p:spPr>
            <a:xfrm>
              <a:off x="142868" y="1588458"/>
              <a:ext cx="5534032" cy="808778"/>
            </a:xfrm>
            <a:prstGeom prst="roundRect">
              <a:avLst>
                <a:gd name="adj" fmla="val 10000"/>
              </a:avLst>
            </a:prstGeom>
            <a:ln>
              <a:solidFill>
                <a:srgbClr val="00B050"/>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Rectangle: Rounded Corners 5">
              <a:extLst>
                <a:ext uri="{FF2B5EF4-FFF2-40B4-BE49-F238E27FC236}">
                  <a16:creationId xmlns:a16="http://schemas.microsoft.com/office/drawing/2014/main" id="{8D4500F2-0A26-5073-B5BE-292ED98254FB}"/>
                </a:ext>
              </a:extLst>
            </p:cNvPr>
            <p:cNvSpPr txBox="1"/>
            <p:nvPr/>
          </p:nvSpPr>
          <p:spPr>
            <a:xfrm>
              <a:off x="331763" y="1533081"/>
              <a:ext cx="5486656" cy="7614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endParaRPr kumimoji="0" lang="en-US" sz="2000" b="1" i="0" u="none" strike="noStrike" kern="1200" cap="none" spc="0" normalizeH="0" baseline="0" noProof="0" dirty="0">
                <a:ln>
                  <a:noFill/>
                </a:ln>
                <a:solidFill>
                  <a:srgbClr val="00B050"/>
                </a:solidFill>
                <a:effectLst/>
                <a:uLnTx/>
                <a:uFillTx/>
                <a:latin typeface="Alexandria"/>
                <a:ea typeface="+mn-ea"/>
                <a:cs typeface="+mn-cs"/>
              </a:endParaRP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Case One: </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Investment Value Higher than Market Value</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 </a:t>
              </a:r>
            </a:p>
          </p:txBody>
        </p:sp>
      </p:grpSp>
      <p:sp>
        <p:nvSpPr>
          <p:cNvPr id="9" name="Rectangle: Beveled 8">
            <a:extLst>
              <a:ext uri="{FF2B5EF4-FFF2-40B4-BE49-F238E27FC236}">
                <a16:creationId xmlns:a16="http://schemas.microsoft.com/office/drawing/2014/main" id="{CBAF29E4-DB65-B729-DA8E-88619BCB6364}"/>
              </a:ext>
            </a:extLst>
          </p:cNvPr>
          <p:cNvSpPr/>
          <p:nvPr/>
        </p:nvSpPr>
        <p:spPr>
          <a:xfrm>
            <a:off x="39796" y="2806784"/>
            <a:ext cx="2586383" cy="639589"/>
          </a:xfrm>
          <a:prstGeom prst="bevel">
            <a:avLst/>
          </a:prstGeom>
          <a:solidFill>
            <a:srgbClr val="FFFFCC"/>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Analysis</a:t>
            </a:r>
          </a:p>
        </p:txBody>
      </p:sp>
      <p:graphicFrame>
        <p:nvGraphicFramePr>
          <p:cNvPr id="11" name="Table 10">
            <a:extLst>
              <a:ext uri="{FF2B5EF4-FFF2-40B4-BE49-F238E27FC236}">
                <a16:creationId xmlns:a16="http://schemas.microsoft.com/office/drawing/2014/main" id="{369218DA-3B42-DD3B-9239-86FB7C7D229A}"/>
              </a:ext>
            </a:extLst>
          </p:cNvPr>
          <p:cNvGraphicFramePr>
            <a:graphicFrameLocks noGrp="1"/>
          </p:cNvGraphicFramePr>
          <p:nvPr>
            <p:extLst>
              <p:ext uri="{D42A27DB-BD31-4B8C-83A1-F6EECF244321}">
                <p14:modId xmlns:p14="http://schemas.microsoft.com/office/powerpoint/2010/main" val="3462111321"/>
              </p:ext>
            </p:extLst>
          </p:nvPr>
        </p:nvGraphicFramePr>
        <p:xfrm>
          <a:off x="2948434" y="2532218"/>
          <a:ext cx="6252454" cy="1188720"/>
        </p:xfrm>
        <a:graphic>
          <a:graphicData uri="http://schemas.openxmlformats.org/drawingml/2006/table">
            <a:tbl>
              <a:tblPr>
                <a:tableStyleId>{16D9F66E-5EB9-4882-86FB-DCBF35E3C3E4}</a:tableStyleId>
              </a:tblPr>
              <a:tblGrid>
                <a:gridCol w="3126227">
                  <a:extLst>
                    <a:ext uri="{9D8B030D-6E8A-4147-A177-3AD203B41FA5}">
                      <a16:colId xmlns:a16="http://schemas.microsoft.com/office/drawing/2014/main" val="264967580"/>
                    </a:ext>
                  </a:extLst>
                </a:gridCol>
                <a:gridCol w="3126227">
                  <a:extLst>
                    <a:ext uri="{9D8B030D-6E8A-4147-A177-3AD203B41FA5}">
                      <a16:colId xmlns:a16="http://schemas.microsoft.com/office/drawing/2014/main" val="951528952"/>
                    </a:ext>
                  </a:extLst>
                </a:gridCol>
              </a:tblGrid>
              <a:tr h="0">
                <a:tc>
                  <a:txBody>
                    <a:bodyPr/>
                    <a:lstStyle/>
                    <a:p>
                      <a:pPr algn="ctr">
                        <a:buNone/>
                      </a:pPr>
                      <a:r>
                        <a:rPr lang="en-US" sz="2000" b="1" dirty="0">
                          <a:latin typeface="Alexandria"/>
                        </a:rPr>
                        <a:t>Item</a:t>
                      </a:r>
                    </a:p>
                  </a:txBody>
                  <a:tcPr anchor="ctr"/>
                </a:tc>
                <a:tc>
                  <a:txBody>
                    <a:bodyPr/>
                    <a:lstStyle/>
                    <a:p>
                      <a:pPr algn="ctr">
                        <a:buNone/>
                      </a:pPr>
                      <a:r>
                        <a:rPr lang="en-US" sz="2000" b="1" dirty="0">
                          <a:latin typeface="Alexandria"/>
                        </a:rPr>
                        <a:t>Value</a:t>
                      </a:r>
                    </a:p>
                  </a:txBody>
                  <a:tcPr anchor="ctr"/>
                </a:tc>
                <a:extLst>
                  <a:ext uri="{0D108BD9-81ED-4DB2-BD59-A6C34878D82A}">
                    <a16:rowId xmlns:a16="http://schemas.microsoft.com/office/drawing/2014/main" val="2256867975"/>
                  </a:ext>
                </a:extLst>
              </a:tr>
              <a:tr h="0">
                <a:tc>
                  <a:txBody>
                    <a:bodyPr/>
                    <a:lstStyle/>
                    <a:p>
                      <a:pPr algn="ctr">
                        <a:buNone/>
                      </a:pPr>
                      <a:r>
                        <a:rPr lang="en-US" sz="2000" b="1" dirty="0">
                          <a:latin typeface="Alexandria"/>
                        </a:rPr>
                        <a:t>Market Value</a:t>
                      </a:r>
                    </a:p>
                  </a:txBody>
                  <a:tcPr anchor="ctr">
                    <a:solidFill>
                      <a:schemeClr val="bg1"/>
                    </a:solidFill>
                  </a:tcPr>
                </a:tc>
                <a:tc>
                  <a:txBody>
                    <a:bodyPr/>
                    <a:lstStyle/>
                    <a:p>
                      <a:pPr algn="ctr">
                        <a:buNone/>
                      </a:pPr>
                      <a:r>
                        <a:rPr lang="en-US" sz="2000" dirty="0">
                          <a:latin typeface="Alexandria"/>
                        </a:rPr>
                        <a:t>10,000,000</a:t>
                      </a:r>
                    </a:p>
                  </a:txBody>
                  <a:tcPr anchor="ctr">
                    <a:solidFill>
                      <a:schemeClr val="bg1"/>
                    </a:solidFill>
                  </a:tcPr>
                </a:tc>
                <a:extLst>
                  <a:ext uri="{0D108BD9-81ED-4DB2-BD59-A6C34878D82A}">
                    <a16:rowId xmlns:a16="http://schemas.microsoft.com/office/drawing/2014/main" val="2434528560"/>
                  </a:ext>
                </a:extLst>
              </a:tr>
              <a:tr h="0">
                <a:tc>
                  <a:txBody>
                    <a:bodyPr/>
                    <a:lstStyle/>
                    <a:p>
                      <a:pPr algn="ctr">
                        <a:buNone/>
                      </a:pPr>
                      <a:r>
                        <a:rPr lang="en-US" sz="2000" b="1" dirty="0">
                          <a:latin typeface="Alexandria"/>
                        </a:rPr>
                        <a:t>Investment Value</a:t>
                      </a:r>
                    </a:p>
                  </a:txBody>
                  <a:tcPr anchor="ctr">
                    <a:solidFill>
                      <a:schemeClr val="bg1"/>
                    </a:solidFill>
                  </a:tcPr>
                </a:tc>
                <a:tc>
                  <a:txBody>
                    <a:bodyPr/>
                    <a:lstStyle/>
                    <a:p>
                      <a:pPr algn="ctr">
                        <a:buNone/>
                      </a:pPr>
                      <a:r>
                        <a:rPr lang="en-US" sz="2000" dirty="0">
                          <a:latin typeface="Alexandria"/>
                        </a:rPr>
                        <a:t>15,000,000</a:t>
                      </a:r>
                    </a:p>
                  </a:txBody>
                  <a:tcPr anchor="ctr">
                    <a:solidFill>
                      <a:schemeClr val="bg1"/>
                    </a:solidFill>
                  </a:tcPr>
                </a:tc>
                <a:extLst>
                  <a:ext uri="{0D108BD9-81ED-4DB2-BD59-A6C34878D82A}">
                    <a16:rowId xmlns:a16="http://schemas.microsoft.com/office/drawing/2014/main" val="3225337247"/>
                  </a:ext>
                </a:extLst>
              </a:tr>
            </a:tbl>
          </a:graphicData>
        </a:graphic>
      </p:graphicFrame>
      <p:pic>
        <p:nvPicPr>
          <p:cNvPr id="13" name="Picture 12">
            <a:extLst>
              <a:ext uri="{FF2B5EF4-FFF2-40B4-BE49-F238E27FC236}">
                <a16:creationId xmlns:a16="http://schemas.microsoft.com/office/drawing/2014/main" id="{8BC4AD40-4AB9-1AFE-B1F3-1D99B5A88DD6}"/>
              </a:ext>
            </a:extLst>
          </p:cNvPr>
          <p:cNvPicPr>
            <a:picLocks noChangeAspect="1"/>
          </p:cNvPicPr>
          <p:nvPr/>
        </p:nvPicPr>
        <p:blipFill>
          <a:blip r:embed="rId4"/>
          <a:stretch>
            <a:fillRect/>
          </a:stretch>
        </p:blipFill>
        <p:spPr>
          <a:xfrm>
            <a:off x="9342407" y="2761919"/>
            <a:ext cx="2512709" cy="683123"/>
          </a:xfrm>
          <a:prstGeom prst="rect">
            <a:avLst/>
          </a:prstGeom>
          <a:ln>
            <a:solidFill>
              <a:srgbClr val="00B050"/>
            </a:solidFill>
          </a:ln>
        </p:spPr>
      </p:pic>
      <p:sp>
        <p:nvSpPr>
          <p:cNvPr id="14" name="Flowchart: Sequential Access Storage 13">
            <a:extLst>
              <a:ext uri="{FF2B5EF4-FFF2-40B4-BE49-F238E27FC236}">
                <a16:creationId xmlns:a16="http://schemas.microsoft.com/office/drawing/2014/main" id="{3713EFBE-674B-B132-147B-D87E5121B6B9}"/>
              </a:ext>
            </a:extLst>
          </p:cNvPr>
          <p:cNvSpPr/>
          <p:nvPr/>
        </p:nvSpPr>
        <p:spPr>
          <a:xfrm>
            <a:off x="195385" y="3802995"/>
            <a:ext cx="2520236" cy="1428214"/>
          </a:xfrm>
          <a:prstGeom prst="flowChartMagneticTape">
            <a:avLst/>
          </a:prstGeom>
          <a:solidFill>
            <a:srgbClr val="00B0F0"/>
          </a:solidFill>
        </p:spPr>
        <p:txBody>
          <a:bodyPr wrap="square">
            <a:spAutoFit/>
          </a:bodyPr>
          <a:lstStyle/>
          <a:p>
            <a:pPr algn="ctr"/>
            <a:r>
              <a:rPr lang="en-US" sz="2000" b="1" dirty="0">
                <a:solidFill>
                  <a:schemeClr val="bg1"/>
                </a:solidFill>
                <a:latin typeface="Alexandria"/>
              </a:rPr>
              <a:t>Why did the value increase?</a:t>
            </a:r>
          </a:p>
        </p:txBody>
      </p:sp>
      <p:sp>
        <p:nvSpPr>
          <p:cNvPr id="15" name="Arrow: Pentagon 14">
            <a:extLst>
              <a:ext uri="{FF2B5EF4-FFF2-40B4-BE49-F238E27FC236}">
                <a16:creationId xmlns:a16="http://schemas.microsoft.com/office/drawing/2014/main" id="{3C74B3CD-DBD7-3F38-FFF2-799F247074F7}"/>
              </a:ext>
            </a:extLst>
          </p:cNvPr>
          <p:cNvSpPr/>
          <p:nvPr/>
        </p:nvSpPr>
        <p:spPr>
          <a:xfrm>
            <a:off x="3109732" y="4112986"/>
            <a:ext cx="6366647" cy="4553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2000" dirty="0">
                <a:solidFill>
                  <a:prstClr val="black"/>
                </a:solidFill>
                <a:latin typeface="Alexandria"/>
              </a:rPr>
              <a:t>1️⃣ Higher expected cash flows</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Arrow: Pentagon 19">
            <a:extLst>
              <a:ext uri="{FF2B5EF4-FFF2-40B4-BE49-F238E27FC236}">
                <a16:creationId xmlns:a16="http://schemas.microsoft.com/office/drawing/2014/main" id="{679F8064-E8DD-7D40-57D5-D281740E7E12}"/>
              </a:ext>
            </a:extLst>
          </p:cNvPr>
          <p:cNvSpPr/>
          <p:nvPr/>
        </p:nvSpPr>
        <p:spPr>
          <a:xfrm>
            <a:off x="3122260" y="4748524"/>
            <a:ext cx="6366647" cy="4553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2000" dirty="0">
                <a:solidFill>
                  <a:prstClr val="black"/>
                </a:solidFill>
                <a:latin typeface="Alexandria"/>
              </a:rPr>
              <a:t>2️⃣ Lower required return</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22" name="Rectangle: Beveled 21">
            <a:extLst>
              <a:ext uri="{FF2B5EF4-FFF2-40B4-BE49-F238E27FC236}">
                <a16:creationId xmlns:a16="http://schemas.microsoft.com/office/drawing/2014/main" id="{FDD89739-6DCC-59B5-402B-4452AAD79A0D}"/>
              </a:ext>
            </a:extLst>
          </p:cNvPr>
          <p:cNvSpPr/>
          <p:nvPr/>
        </p:nvSpPr>
        <p:spPr>
          <a:xfrm>
            <a:off x="195385" y="5307685"/>
            <a:ext cx="11659731" cy="1486147"/>
          </a:xfrm>
          <a:prstGeom prst="bevel">
            <a:avLst/>
          </a:prstGeom>
          <a:solidFill>
            <a:srgbClr val="FFFFEB"/>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20000"/>
              </a:lnSpc>
              <a:spcBef>
                <a:spcPts val="300"/>
              </a:spcBef>
              <a:spcAft>
                <a:spcPts val="300"/>
              </a:spcAft>
              <a:buFont typeface="Wingdings" panose="05000000000000000000" pitchFamily="2" charset="2"/>
              <a:buChar char="v"/>
              <a:defRPr/>
            </a:pPr>
            <a:r>
              <a:rPr lang="en-US" sz="2000" b="1" u="sng" dirty="0">
                <a:solidFill>
                  <a:srgbClr val="0070C0"/>
                </a:solidFill>
                <a:latin typeface="Alexandria"/>
              </a:rPr>
              <a:t>If the market price is 10 million SAR:</a:t>
            </a:r>
          </a:p>
          <a:p>
            <a:pPr marL="342900" lvl="0" indent="-342900" algn="justLow">
              <a:lnSpc>
                <a:spcPct val="120000"/>
              </a:lnSpc>
              <a:spcBef>
                <a:spcPts val="300"/>
              </a:spcBef>
              <a:spcAft>
                <a:spcPts val="300"/>
              </a:spcAft>
              <a:buFont typeface="Wingdings" panose="05000000000000000000" pitchFamily="2" charset="2"/>
              <a:buChar char="Ø"/>
              <a:defRPr/>
            </a:pPr>
            <a:r>
              <a:rPr lang="en-US" sz="2000" b="1" dirty="0">
                <a:solidFill>
                  <a:schemeClr val="tx1"/>
                </a:solidFill>
                <a:latin typeface="Alexandria"/>
              </a:rPr>
              <a:t>The investor believes the property is worth 15 million SAR to him.</a:t>
            </a:r>
          </a:p>
          <a:p>
            <a:pPr marL="342900" lvl="0" indent="-342900" algn="justLow">
              <a:lnSpc>
                <a:spcPct val="120000"/>
              </a:lnSpc>
              <a:spcBef>
                <a:spcPts val="300"/>
              </a:spcBef>
              <a:spcAft>
                <a:spcPts val="300"/>
              </a:spcAft>
              <a:buFont typeface="Wingdings" panose="05000000000000000000" pitchFamily="2" charset="2"/>
              <a:buChar char="Ø"/>
              <a:defRPr/>
            </a:pPr>
            <a:r>
              <a:rPr lang="en-US" sz="2000" b="1" dirty="0">
                <a:solidFill>
                  <a:schemeClr val="tx1"/>
                </a:solidFill>
                <a:latin typeface="Alexandria"/>
              </a:rPr>
              <a:t>Therefore, he has a strong incentive to purchase.</a:t>
            </a:r>
            <a:endParaRPr kumimoji="0" lang="en-US" sz="2000" b="1" i="0" u="none" strike="noStrike" kern="1200" cap="none" spc="0" normalizeH="0" baseline="0" noProof="0" dirty="0">
              <a:ln>
                <a:noFill/>
              </a:ln>
              <a:solidFill>
                <a:schemeClr val="tx1"/>
              </a:solidFill>
              <a:effectLst/>
              <a:uLnTx/>
              <a:uFillTx/>
              <a:latin typeface="Calibri"/>
            </a:endParaRPr>
          </a:p>
        </p:txBody>
      </p:sp>
    </p:spTree>
    <p:extLst>
      <p:ext uri="{BB962C8B-B14F-4D97-AF65-F5344CB8AC3E}">
        <p14:creationId xmlns:p14="http://schemas.microsoft.com/office/powerpoint/2010/main" val="1203792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1+#ppt_w/2"/>
                                          </p:val>
                                        </p:tav>
                                        <p:tav tm="100000">
                                          <p:val>
                                            <p:strVal val="#ppt_x"/>
                                          </p:val>
                                        </p:tav>
                                      </p:tavLst>
                                    </p:anim>
                                    <p:anim calcmode="lin" valueType="num">
                                      <p:cBhvr additive="base">
                                        <p:cTn id="4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P spid="20" grpId="0" animBg="1"/>
      <p:bldP spid="2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151B5-689E-1067-3450-934A27F14AB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D1E519E-3914-14FB-1074-7ED1F7A9334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832F035-CAC3-8C10-4129-66CCB9E186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A4E22636-B1F5-C93F-7551-498C87A9EAE4}"/>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Illustrative Examples:</a:t>
            </a:r>
          </a:p>
        </p:txBody>
      </p:sp>
      <p:sp>
        <p:nvSpPr>
          <p:cNvPr id="7" name="TextBox 6">
            <a:extLst>
              <a:ext uri="{FF2B5EF4-FFF2-40B4-BE49-F238E27FC236}">
                <a16:creationId xmlns:a16="http://schemas.microsoft.com/office/drawing/2014/main" id="{D8CBE23A-B280-A0FD-BD45-2389F20C0C69}"/>
              </a:ext>
            </a:extLst>
          </p:cNvPr>
          <p:cNvSpPr txBox="1"/>
          <p:nvPr/>
        </p:nvSpPr>
        <p:spPr>
          <a:xfrm>
            <a:off x="4486206" y="585429"/>
            <a:ext cx="40463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16" name="Rectangle: Rounded Corners 15">
            <a:extLst>
              <a:ext uri="{FF2B5EF4-FFF2-40B4-BE49-F238E27FC236}">
                <a16:creationId xmlns:a16="http://schemas.microsoft.com/office/drawing/2014/main" id="{7070F5B5-71A2-AAAC-44FE-E80A97321C7D}"/>
              </a:ext>
            </a:extLst>
          </p:cNvPr>
          <p:cNvSpPr/>
          <p:nvPr/>
        </p:nvSpPr>
        <p:spPr>
          <a:xfrm>
            <a:off x="3666856" y="1385440"/>
            <a:ext cx="5534032" cy="808778"/>
          </a:xfrm>
          <a:prstGeom prst="roundRect">
            <a:avLst>
              <a:gd name="adj" fmla="val 10000"/>
            </a:avLst>
          </a:prstGeom>
          <a:solidFill>
            <a:srgbClr val="8A3C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7" name="Group 16">
            <a:extLst>
              <a:ext uri="{FF2B5EF4-FFF2-40B4-BE49-F238E27FC236}">
                <a16:creationId xmlns:a16="http://schemas.microsoft.com/office/drawing/2014/main" id="{F89D64D8-C208-1A60-F788-233261545EE6}"/>
              </a:ext>
            </a:extLst>
          </p:cNvPr>
          <p:cNvGrpSpPr/>
          <p:nvPr/>
        </p:nvGrpSpPr>
        <p:grpSpPr>
          <a:xfrm>
            <a:off x="3666856" y="1491220"/>
            <a:ext cx="5534032" cy="815612"/>
            <a:chOff x="-1346187" y="1295917"/>
            <a:chExt cx="5534032" cy="815612"/>
          </a:xfrm>
        </p:grpSpPr>
        <p:sp>
          <p:nvSpPr>
            <p:cNvPr id="18" name="Rectangle: Rounded Corners 17">
              <a:extLst>
                <a:ext uri="{FF2B5EF4-FFF2-40B4-BE49-F238E27FC236}">
                  <a16:creationId xmlns:a16="http://schemas.microsoft.com/office/drawing/2014/main" id="{ECBEAEF6-8079-2146-9E0D-EF756DFB215A}"/>
                </a:ext>
              </a:extLst>
            </p:cNvPr>
            <p:cNvSpPr/>
            <p:nvPr/>
          </p:nvSpPr>
          <p:spPr>
            <a:xfrm>
              <a:off x="-1346187" y="1295917"/>
              <a:ext cx="5534032" cy="808778"/>
            </a:xfrm>
            <a:prstGeom prst="roundRect">
              <a:avLst>
                <a:gd name="adj" fmla="val 10000"/>
              </a:avLst>
            </a:prstGeom>
            <a:ln>
              <a:solidFill>
                <a:srgbClr val="8A3CC4"/>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Rectangle: Rounded Corners 5">
              <a:extLst>
                <a:ext uri="{FF2B5EF4-FFF2-40B4-BE49-F238E27FC236}">
                  <a16:creationId xmlns:a16="http://schemas.microsoft.com/office/drawing/2014/main" id="{B20F9DA3-7B91-8ABE-17B3-6A44EDE55DBB}"/>
                </a:ext>
              </a:extLst>
            </p:cNvPr>
            <p:cNvSpPr txBox="1"/>
            <p:nvPr/>
          </p:nvSpPr>
          <p:spPr>
            <a:xfrm>
              <a:off x="-1322499" y="1350127"/>
              <a:ext cx="5486656" cy="761402"/>
            </a:xfrm>
            <a:prstGeom prst="rect">
              <a:avLst/>
            </a:prstGeom>
            <a:ln>
              <a:solidFill>
                <a:srgbClr val="8A3CC4"/>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endParaRPr kumimoji="0" lang="en-US" sz="2000" b="1" i="0" u="none" strike="noStrike" kern="1200" cap="none" spc="0" normalizeH="0" baseline="0" noProof="0" dirty="0">
                <a:ln>
                  <a:noFill/>
                </a:ln>
                <a:solidFill>
                  <a:srgbClr val="00B050"/>
                </a:solidFill>
                <a:effectLst/>
                <a:uLnTx/>
                <a:uFillTx/>
                <a:latin typeface="Alexandria"/>
                <a:ea typeface="+mn-ea"/>
                <a:cs typeface="+mn-cs"/>
              </a:endParaRP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Case Two: </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Investment Value Lower than Market Value</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 </a:t>
              </a:r>
            </a:p>
          </p:txBody>
        </p:sp>
      </p:grpSp>
      <p:sp>
        <p:nvSpPr>
          <p:cNvPr id="25" name="Rectangle: Folded Corner 24">
            <a:extLst>
              <a:ext uri="{FF2B5EF4-FFF2-40B4-BE49-F238E27FC236}">
                <a16:creationId xmlns:a16="http://schemas.microsoft.com/office/drawing/2014/main" id="{E62CD7F4-DA8B-9F23-2FD0-EFD24AABD9F9}"/>
              </a:ext>
            </a:extLst>
          </p:cNvPr>
          <p:cNvSpPr/>
          <p:nvPr/>
        </p:nvSpPr>
        <p:spPr>
          <a:xfrm>
            <a:off x="335414" y="2569666"/>
            <a:ext cx="5486656" cy="2526224"/>
          </a:xfrm>
          <a:prstGeom prst="foldedCorner">
            <a:avLst/>
          </a:prstGeom>
          <a:solidFill>
            <a:schemeClr val="bg1"/>
          </a:solidFill>
          <a:ln>
            <a:solidFill>
              <a:srgbClr val="8A3CC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lexandria"/>
                <a:ea typeface="+mn-ea"/>
                <a:cs typeface="+mn-cs"/>
              </a:rPr>
              <a:t>Applied Example:</a:t>
            </a:r>
          </a:p>
          <a:p>
            <a:pPr lvl="0">
              <a:lnSpc>
                <a:spcPct val="125000"/>
              </a:lnSpc>
            </a:pPr>
            <a:r>
              <a:rPr kumimoji="0" lang="en-US" sz="2000" b="1" i="0" u="none" strike="noStrike" kern="1200" cap="none" spc="0" normalizeH="0" baseline="0" noProof="0" dirty="0">
                <a:ln>
                  <a:noFill/>
                </a:ln>
                <a:solidFill>
                  <a:prstClr val="black"/>
                </a:solidFill>
                <a:effectLst/>
                <a:uLnTx/>
                <a:uFillTx/>
                <a:latin typeface="Alexandria"/>
                <a:ea typeface="+mn-ea"/>
                <a:cs typeface="+mn-cs"/>
              </a:rPr>
              <a:t>A leased commercial building</a:t>
            </a:r>
            <a:r>
              <a:rPr lang="en-US" sz="2000" b="1" dirty="0">
                <a:solidFill>
                  <a:prstClr val="black"/>
                </a:solidFill>
                <a:latin typeface="Alexandria"/>
              </a:rPr>
              <a:t>./🔹 Same Property/</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125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Alexandria"/>
                <a:ea typeface="+mn-ea"/>
                <a:cs typeface="+mn-cs"/>
              </a:rPr>
              <a:t>Market Data:</a:t>
            </a:r>
          </a:p>
          <a:p>
            <a:pPr marL="342900" marR="0" lvl="0" indent="-342900" algn="l" defTabSz="914400" rtl="0" eaLnBrk="1" fontAlgn="auto" latinLnBrk="0" hangingPunct="1">
              <a:lnSpc>
                <a:spcPct val="125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Annual NOI (market level) = 1,000,000 SAR</a:t>
            </a:r>
          </a:p>
          <a:p>
            <a:pPr marL="342900" marR="0" lvl="0" indent="-342900" algn="l" defTabSz="914400" rtl="0" eaLnBrk="1" fontAlgn="auto" latinLnBrk="0" hangingPunct="1">
              <a:lnSpc>
                <a:spcPct val="125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 Market Yield = 10%</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9" name="Picture 8">
            <a:extLst>
              <a:ext uri="{FF2B5EF4-FFF2-40B4-BE49-F238E27FC236}">
                <a16:creationId xmlns:a16="http://schemas.microsoft.com/office/drawing/2014/main" id="{1E02F296-C8E9-0564-27FF-3E4A1795D383}"/>
              </a:ext>
            </a:extLst>
          </p:cNvPr>
          <p:cNvPicPr>
            <a:picLocks noChangeAspect="1"/>
          </p:cNvPicPr>
          <p:nvPr/>
        </p:nvPicPr>
        <p:blipFill>
          <a:blip r:embed="rId4"/>
          <a:stretch>
            <a:fillRect/>
          </a:stretch>
        </p:blipFill>
        <p:spPr>
          <a:xfrm>
            <a:off x="6747283" y="2637058"/>
            <a:ext cx="3909437" cy="2240923"/>
          </a:xfrm>
          <a:prstGeom prst="rect">
            <a:avLst/>
          </a:prstGeom>
        </p:spPr>
      </p:pic>
      <p:sp>
        <p:nvSpPr>
          <p:cNvPr id="10" name="TextBox 9">
            <a:extLst>
              <a:ext uri="{FF2B5EF4-FFF2-40B4-BE49-F238E27FC236}">
                <a16:creationId xmlns:a16="http://schemas.microsoft.com/office/drawing/2014/main" id="{0DCAD9E1-7E88-5C39-DE2A-86F86927F06A}"/>
              </a:ext>
            </a:extLst>
          </p:cNvPr>
          <p:cNvSpPr txBox="1"/>
          <p:nvPr/>
        </p:nvSpPr>
        <p:spPr>
          <a:xfrm>
            <a:off x="5583909" y="5034295"/>
            <a:ext cx="6087463" cy="437043"/>
          </a:xfrm>
          <a:prstGeom prst="rect">
            <a:avLst/>
          </a:prstGeom>
          <a:solidFill>
            <a:schemeClr val="bg1"/>
          </a:solidFill>
          <a:ln>
            <a:solidFill>
              <a:schemeClr val="bg1"/>
            </a:solidFill>
          </a:ln>
        </p:spPr>
        <p:txBody>
          <a:bodyPr wrap="square">
            <a:spAutoFit/>
          </a:bodyPr>
          <a:lstStyle/>
          <a:p>
            <a:pPr marL="0" marR="0" lvl="0" indent="0" algn="ctr" defTabSz="914400" rtl="0" eaLnBrk="1" fontAlgn="auto" latinLnBrk="0" hangingPunct="1">
              <a:lnSpc>
                <a:spcPct val="120000"/>
              </a:lnSpc>
              <a:spcBef>
                <a:spcPts val="0"/>
              </a:spcBef>
              <a:spcAft>
                <a:spcPts val="6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Thus, the market values the property at 10 million SAR.</a:t>
            </a:r>
          </a:p>
        </p:txBody>
      </p:sp>
    </p:spTree>
    <p:extLst>
      <p:ext uri="{BB962C8B-B14F-4D97-AF65-F5344CB8AC3E}">
        <p14:creationId xmlns:p14="http://schemas.microsoft.com/office/powerpoint/2010/main" val="827382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1+#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1+#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9118C-1598-C2F4-A5D2-96B72BF8ACE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D1D80C8-2DD3-F9AA-894A-5C60D2FFAF4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C323960-B541-D7EA-4047-5279DDC7D3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3BB575A3-5CBE-40C1-CDA3-8604796DB919}"/>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Illustrative Examples:</a:t>
            </a:r>
          </a:p>
        </p:txBody>
      </p:sp>
      <p:sp>
        <p:nvSpPr>
          <p:cNvPr id="7" name="TextBox 6">
            <a:extLst>
              <a:ext uri="{FF2B5EF4-FFF2-40B4-BE49-F238E27FC236}">
                <a16:creationId xmlns:a16="http://schemas.microsoft.com/office/drawing/2014/main" id="{F77EA31F-BADC-7716-CAAF-0FEF3D164D33}"/>
              </a:ext>
            </a:extLst>
          </p:cNvPr>
          <p:cNvSpPr txBox="1"/>
          <p:nvPr/>
        </p:nvSpPr>
        <p:spPr>
          <a:xfrm>
            <a:off x="4486206" y="585429"/>
            <a:ext cx="40463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9" name="Rectangle: Beveled 8">
            <a:extLst>
              <a:ext uri="{FF2B5EF4-FFF2-40B4-BE49-F238E27FC236}">
                <a16:creationId xmlns:a16="http://schemas.microsoft.com/office/drawing/2014/main" id="{C16B33AC-77CD-8982-91DB-8442E8F93757}"/>
              </a:ext>
            </a:extLst>
          </p:cNvPr>
          <p:cNvSpPr/>
          <p:nvPr/>
        </p:nvSpPr>
        <p:spPr>
          <a:xfrm>
            <a:off x="180431" y="3171194"/>
            <a:ext cx="3867617" cy="639589"/>
          </a:xfrm>
          <a:prstGeom prst="bevel">
            <a:avLst/>
          </a:prstGeom>
          <a:solidFill>
            <a:srgbClr val="FFFFCC"/>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 Investor (B)</a:t>
            </a:r>
          </a:p>
        </p:txBody>
      </p:sp>
      <p:sp>
        <p:nvSpPr>
          <p:cNvPr id="2" name="Rectangle: Folded Corner 1">
            <a:extLst>
              <a:ext uri="{FF2B5EF4-FFF2-40B4-BE49-F238E27FC236}">
                <a16:creationId xmlns:a16="http://schemas.microsoft.com/office/drawing/2014/main" id="{EFDAA831-1D9D-181F-CDF0-1716963552C7}"/>
              </a:ext>
            </a:extLst>
          </p:cNvPr>
          <p:cNvSpPr/>
          <p:nvPr/>
        </p:nvSpPr>
        <p:spPr>
          <a:xfrm>
            <a:off x="4420306" y="2560847"/>
            <a:ext cx="6408112" cy="1968493"/>
          </a:xfrm>
          <a:prstGeom prst="foldedCorner">
            <a:avLst/>
          </a:prstGeom>
          <a:solidFill>
            <a:schemeClr val="bg1"/>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5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125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This investor:</a:t>
            </a:r>
          </a:p>
          <a:p>
            <a:pPr marL="342900" lvl="0" indent="-342900">
              <a:lnSpc>
                <a:spcPct val="125000"/>
              </a:lnSpc>
              <a:buFont typeface="Wingdings" panose="05000000000000000000" pitchFamily="2" charset="2"/>
              <a:buChar char="Ø"/>
            </a:pPr>
            <a:r>
              <a:rPr lang="en-US" sz="2000" dirty="0">
                <a:solidFill>
                  <a:prstClr val="black"/>
                </a:solidFill>
                <a:latin typeface="Alexandria"/>
              </a:rPr>
              <a:t>Has no operational advantages</a:t>
            </a:r>
          </a:p>
          <a:p>
            <a:pPr marL="342900" lvl="0" indent="-342900">
              <a:lnSpc>
                <a:spcPct val="125000"/>
              </a:lnSpc>
              <a:buFont typeface="Wingdings" panose="05000000000000000000" pitchFamily="2" charset="2"/>
              <a:buChar char="Ø"/>
            </a:pPr>
            <a:r>
              <a:rPr lang="en-US" sz="2000" dirty="0">
                <a:solidFill>
                  <a:prstClr val="black"/>
                </a:solidFill>
                <a:latin typeface="Alexandria"/>
              </a:rPr>
              <a:t>Has a higher cost of capital</a:t>
            </a:r>
          </a:p>
          <a:p>
            <a:pPr marL="342900" lvl="0" indent="-342900">
              <a:lnSpc>
                <a:spcPct val="125000"/>
              </a:lnSpc>
              <a:buFont typeface="Wingdings" panose="05000000000000000000" pitchFamily="2" charset="2"/>
              <a:buChar char="Ø"/>
            </a:pPr>
            <a:r>
              <a:rPr lang="en-US" sz="2000" dirty="0">
                <a:solidFill>
                  <a:prstClr val="black"/>
                </a:solidFill>
                <a:latin typeface="Alexandria"/>
              </a:rPr>
              <a:t>Requires a 12% return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3" name="Rectangle: Beveled 2">
            <a:extLst>
              <a:ext uri="{FF2B5EF4-FFF2-40B4-BE49-F238E27FC236}">
                <a16:creationId xmlns:a16="http://schemas.microsoft.com/office/drawing/2014/main" id="{6B39DB1C-F0E9-0969-596E-8F44E8C2FCA6}"/>
              </a:ext>
            </a:extLst>
          </p:cNvPr>
          <p:cNvSpPr/>
          <p:nvPr/>
        </p:nvSpPr>
        <p:spPr>
          <a:xfrm>
            <a:off x="180431" y="5472560"/>
            <a:ext cx="3867618" cy="639589"/>
          </a:xfrm>
          <a:prstGeom prst="bevel">
            <a:avLst/>
          </a:prstGeom>
          <a:solidFill>
            <a:srgbClr val="FFFFCC"/>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Calculation of Investment Value </a:t>
            </a:r>
          </a:p>
        </p:txBody>
      </p:sp>
      <p:sp>
        <p:nvSpPr>
          <p:cNvPr id="12" name="Rectangle: Rounded Corners 11">
            <a:extLst>
              <a:ext uri="{FF2B5EF4-FFF2-40B4-BE49-F238E27FC236}">
                <a16:creationId xmlns:a16="http://schemas.microsoft.com/office/drawing/2014/main" id="{F47DC6C9-4C45-00D7-D741-4B830F18B31A}"/>
              </a:ext>
            </a:extLst>
          </p:cNvPr>
          <p:cNvSpPr/>
          <p:nvPr/>
        </p:nvSpPr>
        <p:spPr>
          <a:xfrm>
            <a:off x="3666856" y="1385440"/>
            <a:ext cx="5534032" cy="808778"/>
          </a:xfrm>
          <a:prstGeom prst="roundRect">
            <a:avLst>
              <a:gd name="adj" fmla="val 10000"/>
            </a:avLst>
          </a:prstGeom>
          <a:solidFill>
            <a:srgbClr val="8A3C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3" name="Group 12">
            <a:extLst>
              <a:ext uri="{FF2B5EF4-FFF2-40B4-BE49-F238E27FC236}">
                <a16:creationId xmlns:a16="http://schemas.microsoft.com/office/drawing/2014/main" id="{4FC59827-9B1A-39C8-D123-10618ABF0E83}"/>
              </a:ext>
            </a:extLst>
          </p:cNvPr>
          <p:cNvGrpSpPr/>
          <p:nvPr/>
        </p:nvGrpSpPr>
        <p:grpSpPr>
          <a:xfrm>
            <a:off x="3666856" y="1491220"/>
            <a:ext cx="5534032" cy="815612"/>
            <a:chOff x="-1346187" y="1295917"/>
            <a:chExt cx="5534032" cy="815612"/>
          </a:xfrm>
        </p:grpSpPr>
        <p:sp>
          <p:nvSpPr>
            <p:cNvPr id="14" name="Rectangle: Rounded Corners 13">
              <a:extLst>
                <a:ext uri="{FF2B5EF4-FFF2-40B4-BE49-F238E27FC236}">
                  <a16:creationId xmlns:a16="http://schemas.microsoft.com/office/drawing/2014/main" id="{A88498C1-EE01-6124-B22E-D8F63CFA008F}"/>
                </a:ext>
              </a:extLst>
            </p:cNvPr>
            <p:cNvSpPr/>
            <p:nvPr/>
          </p:nvSpPr>
          <p:spPr>
            <a:xfrm>
              <a:off x="-1346187" y="1295917"/>
              <a:ext cx="5534032" cy="808778"/>
            </a:xfrm>
            <a:prstGeom prst="roundRect">
              <a:avLst>
                <a:gd name="adj" fmla="val 10000"/>
              </a:avLst>
            </a:prstGeom>
            <a:ln>
              <a:solidFill>
                <a:srgbClr val="8A3CC4"/>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Rectangle: Rounded Corners 5">
              <a:extLst>
                <a:ext uri="{FF2B5EF4-FFF2-40B4-BE49-F238E27FC236}">
                  <a16:creationId xmlns:a16="http://schemas.microsoft.com/office/drawing/2014/main" id="{65F616C8-2020-2362-C05D-DC7C97C87D74}"/>
                </a:ext>
              </a:extLst>
            </p:cNvPr>
            <p:cNvSpPr txBox="1"/>
            <p:nvPr/>
          </p:nvSpPr>
          <p:spPr>
            <a:xfrm>
              <a:off x="-1322499" y="1350127"/>
              <a:ext cx="5486656" cy="761402"/>
            </a:xfrm>
            <a:prstGeom prst="rect">
              <a:avLst/>
            </a:prstGeom>
            <a:ln>
              <a:solidFill>
                <a:srgbClr val="8A3CC4"/>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endParaRPr kumimoji="0" lang="en-US" sz="2000" b="1" i="0" u="none" strike="noStrike" kern="1200" cap="none" spc="0" normalizeH="0" baseline="0" noProof="0" dirty="0">
                <a:ln>
                  <a:noFill/>
                </a:ln>
                <a:solidFill>
                  <a:srgbClr val="00B050"/>
                </a:solidFill>
                <a:effectLst/>
                <a:uLnTx/>
                <a:uFillTx/>
                <a:latin typeface="Alexandria"/>
                <a:ea typeface="+mn-ea"/>
                <a:cs typeface="+mn-cs"/>
              </a:endParaRP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Case Two: </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Investment Value Lower than Market Value</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 </a:t>
              </a:r>
            </a:p>
          </p:txBody>
        </p:sp>
      </p:grpSp>
      <p:pic>
        <p:nvPicPr>
          <p:cNvPr id="22" name="Picture 21">
            <a:extLst>
              <a:ext uri="{FF2B5EF4-FFF2-40B4-BE49-F238E27FC236}">
                <a16:creationId xmlns:a16="http://schemas.microsoft.com/office/drawing/2014/main" id="{E6019522-4D99-6299-AC8A-DDE9E323D172}"/>
              </a:ext>
            </a:extLst>
          </p:cNvPr>
          <p:cNvPicPr>
            <a:picLocks noChangeAspect="1"/>
          </p:cNvPicPr>
          <p:nvPr/>
        </p:nvPicPr>
        <p:blipFill>
          <a:blip r:embed="rId4"/>
          <a:stretch>
            <a:fillRect/>
          </a:stretch>
        </p:blipFill>
        <p:spPr>
          <a:xfrm>
            <a:off x="4448378" y="5091995"/>
            <a:ext cx="4084192" cy="1325571"/>
          </a:xfrm>
          <a:prstGeom prst="rect">
            <a:avLst/>
          </a:prstGeom>
        </p:spPr>
      </p:pic>
    </p:spTree>
    <p:extLst>
      <p:ext uri="{BB962C8B-B14F-4D97-AF65-F5344CB8AC3E}">
        <p14:creationId xmlns:p14="http://schemas.microsoft.com/office/powerpoint/2010/main" val="3787648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0-#ppt_w/2"/>
                                          </p:val>
                                        </p:tav>
                                        <p:tav tm="100000">
                                          <p:val>
                                            <p:strVal val="#ppt_x"/>
                                          </p:val>
                                        </p:tav>
                                      </p:tavLst>
                                    </p:anim>
                                    <p:anim calcmode="lin" valueType="num">
                                      <p:cBhvr additive="base">
                                        <p:cTn id="2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A0D96-9099-F025-66BE-149ABE35B8B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EB3712E-C2E6-9179-C278-1E98D0A9908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CF2C4CD-4851-8ABE-B705-10323C5E3B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0061137C-4C47-2F9F-CCC2-9CF681BAE466}"/>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Illustrative Examples:</a:t>
            </a:r>
          </a:p>
        </p:txBody>
      </p:sp>
      <p:sp>
        <p:nvSpPr>
          <p:cNvPr id="7" name="TextBox 6">
            <a:extLst>
              <a:ext uri="{FF2B5EF4-FFF2-40B4-BE49-F238E27FC236}">
                <a16:creationId xmlns:a16="http://schemas.microsoft.com/office/drawing/2014/main" id="{BC63A7CE-A087-E5ED-BE33-01577251DDB2}"/>
              </a:ext>
            </a:extLst>
          </p:cNvPr>
          <p:cNvSpPr txBox="1"/>
          <p:nvPr/>
        </p:nvSpPr>
        <p:spPr>
          <a:xfrm>
            <a:off x="4486206" y="585429"/>
            <a:ext cx="40463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9" name="Rectangle: Beveled 8">
            <a:extLst>
              <a:ext uri="{FF2B5EF4-FFF2-40B4-BE49-F238E27FC236}">
                <a16:creationId xmlns:a16="http://schemas.microsoft.com/office/drawing/2014/main" id="{6D6F83A2-0461-399E-AFB9-7B70F6A8F200}"/>
              </a:ext>
            </a:extLst>
          </p:cNvPr>
          <p:cNvSpPr/>
          <p:nvPr/>
        </p:nvSpPr>
        <p:spPr>
          <a:xfrm>
            <a:off x="39796" y="2806784"/>
            <a:ext cx="2586383" cy="639589"/>
          </a:xfrm>
          <a:prstGeom prst="bevel">
            <a:avLst/>
          </a:prstGeom>
          <a:solidFill>
            <a:srgbClr val="FFFFCC"/>
          </a:solidFill>
          <a:ln>
            <a:solidFill>
              <a:srgbClr val="8A3CC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Analysis</a:t>
            </a:r>
          </a:p>
        </p:txBody>
      </p:sp>
      <p:graphicFrame>
        <p:nvGraphicFramePr>
          <p:cNvPr id="11" name="Table 10">
            <a:extLst>
              <a:ext uri="{FF2B5EF4-FFF2-40B4-BE49-F238E27FC236}">
                <a16:creationId xmlns:a16="http://schemas.microsoft.com/office/drawing/2014/main" id="{18E586CD-A371-5D98-8006-65ECFCCF19E9}"/>
              </a:ext>
            </a:extLst>
          </p:cNvPr>
          <p:cNvGraphicFramePr>
            <a:graphicFrameLocks noGrp="1"/>
          </p:cNvGraphicFramePr>
          <p:nvPr>
            <p:extLst>
              <p:ext uri="{D42A27DB-BD31-4B8C-83A1-F6EECF244321}">
                <p14:modId xmlns:p14="http://schemas.microsoft.com/office/powerpoint/2010/main" val="693323763"/>
              </p:ext>
            </p:extLst>
          </p:nvPr>
        </p:nvGraphicFramePr>
        <p:xfrm>
          <a:off x="2948434" y="2532218"/>
          <a:ext cx="6252454" cy="1188720"/>
        </p:xfrm>
        <a:graphic>
          <a:graphicData uri="http://schemas.openxmlformats.org/drawingml/2006/table">
            <a:tbl>
              <a:tblPr>
                <a:tableStyleId>{16D9F66E-5EB9-4882-86FB-DCBF35E3C3E4}</a:tableStyleId>
              </a:tblPr>
              <a:tblGrid>
                <a:gridCol w="3126227">
                  <a:extLst>
                    <a:ext uri="{9D8B030D-6E8A-4147-A177-3AD203B41FA5}">
                      <a16:colId xmlns:a16="http://schemas.microsoft.com/office/drawing/2014/main" val="264967580"/>
                    </a:ext>
                  </a:extLst>
                </a:gridCol>
                <a:gridCol w="3126227">
                  <a:extLst>
                    <a:ext uri="{9D8B030D-6E8A-4147-A177-3AD203B41FA5}">
                      <a16:colId xmlns:a16="http://schemas.microsoft.com/office/drawing/2014/main" val="951528952"/>
                    </a:ext>
                  </a:extLst>
                </a:gridCol>
              </a:tblGrid>
              <a:tr h="0">
                <a:tc>
                  <a:txBody>
                    <a:bodyPr/>
                    <a:lstStyle/>
                    <a:p>
                      <a:pPr algn="ctr">
                        <a:buNone/>
                      </a:pPr>
                      <a:r>
                        <a:rPr lang="en-US" sz="2000" b="1" dirty="0">
                          <a:latin typeface="Alexandria"/>
                        </a:rPr>
                        <a:t>Item</a:t>
                      </a:r>
                    </a:p>
                  </a:txBody>
                  <a:tcPr anchor="ctr"/>
                </a:tc>
                <a:tc>
                  <a:txBody>
                    <a:bodyPr/>
                    <a:lstStyle/>
                    <a:p>
                      <a:pPr algn="ctr">
                        <a:buNone/>
                      </a:pPr>
                      <a:r>
                        <a:rPr lang="en-US" sz="2000" b="1" dirty="0">
                          <a:latin typeface="Alexandria"/>
                        </a:rPr>
                        <a:t>Value</a:t>
                      </a:r>
                    </a:p>
                  </a:txBody>
                  <a:tcPr anchor="ctr"/>
                </a:tc>
                <a:extLst>
                  <a:ext uri="{0D108BD9-81ED-4DB2-BD59-A6C34878D82A}">
                    <a16:rowId xmlns:a16="http://schemas.microsoft.com/office/drawing/2014/main" val="2256867975"/>
                  </a:ext>
                </a:extLst>
              </a:tr>
              <a:tr h="0">
                <a:tc>
                  <a:txBody>
                    <a:bodyPr/>
                    <a:lstStyle/>
                    <a:p>
                      <a:pPr algn="ctr">
                        <a:buNone/>
                      </a:pPr>
                      <a:r>
                        <a:rPr lang="en-US" sz="2000" b="1" dirty="0">
                          <a:latin typeface="Alexandria"/>
                        </a:rPr>
                        <a:t>Market Value</a:t>
                      </a:r>
                    </a:p>
                  </a:txBody>
                  <a:tcPr anchor="ctr">
                    <a:solidFill>
                      <a:schemeClr val="bg1"/>
                    </a:solidFill>
                  </a:tcPr>
                </a:tc>
                <a:tc>
                  <a:txBody>
                    <a:bodyPr/>
                    <a:lstStyle/>
                    <a:p>
                      <a:pPr algn="ctr">
                        <a:buNone/>
                      </a:pPr>
                      <a:r>
                        <a:rPr lang="en-US" sz="2000" dirty="0">
                          <a:latin typeface="Alexandria"/>
                        </a:rPr>
                        <a:t>10,000,000</a:t>
                      </a:r>
                    </a:p>
                  </a:txBody>
                  <a:tcPr anchor="ctr">
                    <a:solidFill>
                      <a:schemeClr val="bg1"/>
                    </a:solidFill>
                  </a:tcPr>
                </a:tc>
                <a:extLst>
                  <a:ext uri="{0D108BD9-81ED-4DB2-BD59-A6C34878D82A}">
                    <a16:rowId xmlns:a16="http://schemas.microsoft.com/office/drawing/2014/main" val="2434528560"/>
                  </a:ext>
                </a:extLst>
              </a:tr>
              <a:tr h="0">
                <a:tc>
                  <a:txBody>
                    <a:bodyPr/>
                    <a:lstStyle/>
                    <a:p>
                      <a:pPr algn="ctr">
                        <a:buNone/>
                      </a:pPr>
                      <a:r>
                        <a:rPr lang="en-US" sz="2000" b="1" dirty="0">
                          <a:latin typeface="Alexandria"/>
                        </a:rPr>
                        <a:t>Investment Value</a:t>
                      </a:r>
                    </a:p>
                  </a:txBody>
                  <a:tcPr anchor="ctr">
                    <a:solidFill>
                      <a:schemeClr val="bg1"/>
                    </a:solidFill>
                  </a:tcPr>
                </a:tc>
                <a:tc>
                  <a:txBody>
                    <a:bodyPr/>
                    <a:lstStyle/>
                    <a:p>
                      <a:pPr algn="ctr">
                        <a:buNone/>
                      </a:pPr>
                      <a:r>
                        <a:rPr lang="en-US" sz="2000" dirty="0">
                          <a:latin typeface="Alexandria"/>
                        </a:rPr>
                        <a:t>8,333,333</a:t>
                      </a:r>
                    </a:p>
                  </a:txBody>
                  <a:tcPr anchor="ctr">
                    <a:solidFill>
                      <a:schemeClr val="bg1"/>
                    </a:solidFill>
                  </a:tcPr>
                </a:tc>
                <a:extLst>
                  <a:ext uri="{0D108BD9-81ED-4DB2-BD59-A6C34878D82A}">
                    <a16:rowId xmlns:a16="http://schemas.microsoft.com/office/drawing/2014/main" val="3225337247"/>
                  </a:ext>
                </a:extLst>
              </a:tr>
            </a:tbl>
          </a:graphicData>
        </a:graphic>
      </p:graphicFrame>
      <p:sp>
        <p:nvSpPr>
          <p:cNvPr id="22" name="Rectangle: Beveled 21">
            <a:extLst>
              <a:ext uri="{FF2B5EF4-FFF2-40B4-BE49-F238E27FC236}">
                <a16:creationId xmlns:a16="http://schemas.microsoft.com/office/drawing/2014/main" id="{818ECF41-84DD-278D-55FA-40B264B1F790}"/>
              </a:ext>
            </a:extLst>
          </p:cNvPr>
          <p:cNvSpPr/>
          <p:nvPr/>
        </p:nvSpPr>
        <p:spPr>
          <a:xfrm>
            <a:off x="83937" y="4378326"/>
            <a:ext cx="11659731" cy="1698762"/>
          </a:xfrm>
          <a:prstGeom prst="bevel">
            <a:avLst/>
          </a:prstGeom>
          <a:solidFill>
            <a:srgbClr val="FFFFEB"/>
          </a:solidFill>
          <a:ln>
            <a:solidFill>
              <a:srgbClr val="FFE2C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0" eaLnBrk="1" fontAlgn="auto" latinLnBrk="0" hangingPunct="1">
              <a:lnSpc>
                <a:spcPct val="120000"/>
              </a:lnSpc>
              <a:spcBef>
                <a:spcPts val="300"/>
              </a:spcBef>
              <a:spcAft>
                <a:spcPts val="300"/>
              </a:spcAft>
              <a:buClrTx/>
              <a:buSzTx/>
              <a:buFont typeface="Wingdings" panose="05000000000000000000" pitchFamily="2" charset="2"/>
              <a:buChar char="v"/>
              <a:tabLst/>
              <a:defRPr/>
            </a:pPr>
            <a:r>
              <a:rPr kumimoji="0" lang="en-US" sz="2000" b="1" i="0" u="sng" strike="noStrike" kern="1200" cap="none" spc="0" normalizeH="0" baseline="0" noProof="0" dirty="0">
                <a:ln>
                  <a:noFill/>
                </a:ln>
                <a:solidFill>
                  <a:srgbClr val="0070C0"/>
                </a:solidFill>
                <a:effectLst/>
                <a:uLnTx/>
                <a:uFillTx/>
                <a:latin typeface="Alexandria"/>
                <a:ea typeface="+mn-ea"/>
                <a:cs typeface="+mn-cs"/>
              </a:rPr>
              <a:t>If the market price is 10 million SAR:</a:t>
            </a:r>
          </a:p>
          <a:p>
            <a:pPr marL="342900" lvl="0" indent="-342900" algn="justLow">
              <a:lnSpc>
                <a:spcPct val="120000"/>
              </a:lnSpc>
              <a:spcBef>
                <a:spcPts val="300"/>
              </a:spcBef>
              <a:spcAft>
                <a:spcPts val="300"/>
              </a:spcAft>
              <a:buFont typeface="Wingdings" panose="05000000000000000000" pitchFamily="2" charset="2"/>
              <a:buChar char="Ø"/>
              <a:defRPr/>
            </a:pPr>
            <a:r>
              <a:rPr lang="en-US" sz="2000" b="1" dirty="0">
                <a:solidFill>
                  <a:prstClr val="black"/>
                </a:solidFill>
                <a:latin typeface="Alexandria"/>
              </a:rPr>
              <a:t>The investor believes the property does not meet his required return.</a:t>
            </a:r>
          </a:p>
          <a:p>
            <a:pPr marL="342900" lvl="0" indent="-342900" algn="justLow">
              <a:lnSpc>
                <a:spcPct val="120000"/>
              </a:lnSpc>
              <a:spcBef>
                <a:spcPts val="300"/>
              </a:spcBef>
              <a:spcAft>
                <a:spcPts val="300"/>
              </a:spcAft>
              <a:buFont typeface="Wingdings" panose="05000000000000000000" pitchFamily="2" charset="2"/>
              <a:buChar char="Ø"/>
              <a:defRPr/>
            </a:pPr>
            <a:r>
              <a:rPr lang="en-US" sz="2000" b="1" dirty="0">
                <a:solidFill>
                  <a:prstClr val="black"/>
                </a:solidFill>
                <a:latin typeface="Alexandria"/>
              </a:rPr>
              <a:t>He will not purchase.</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Rectangle: Rounded Corners 2">
            <a:extLst>
              <a:ext uri="{FF2B5EF4-FFF2-40B4-BE49-F238E27FC236}">
                <a16:creationId xmlns:a16="http://schemas.microsoft.com/office/drawing/2014/main" id="{7962CEC9-492A-31C1-4102-29108E177D4D}"/>
              </a:ext>
            </a:extLst>
          </p:cNvPr>
          <p:cNvSpPr/>
          <p:nvPr/>
        </p:nvSpPr>
        <p:spPr>
          <a:xfrm>
            <a:off x="3666856" y="1385440"/>
            <a:ext cx="5534032" cy="808778"/>
          </a:xfrm>
          <a:prstGeom prst="roundRect">
            <a:avLst>
              <a:gd name="adj" fmla="val 10000"/>
            </a:avLst>
          </a:prstGeom>
          <a:solidFill>
            <a:srgbClr val="8A3C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4" name="Group 3">
            <a:extLst>
              <a:ext uri="{FF2B5EF4-FFF2-40B4-BE49-F238E27FC236}">
                <a16:creationId xmlns:a16="http://schemas.microsoft.com/office/drawing/2014/main" id="{BF0E5D67-92CF-941E-2FF8-E2AFAB5C9E2B}"/>
              </a:ext>
            </a:extLst>
          </p:cNvPr>
          <p:cNvGrpSpPr/>
          <p:nvPr/>
        </p:nvGrpSpPr>
        <p:grpSpPr>
          <a:xfrm>
            <a:off x="3666856" y="1491220"/>
            <a:ext cx="5534032" cy="815612"/>
            <a:chOff x="-1346187" y="1295917"/>
            <a:chExt cx="5534032" cy="815612"/>
          </a:xfrm>
        </p:grpSpPr>
        <p:sp>
          <p:nvSpPr>
            <p:cNvPr id="8" name="Rectangle: Rounded Corners 7">
              <a:extLst>
                <a:ext uri="{FF2B5EF4-FFF2-40B4-BE49-F238E27FC236}">
                  <a16:creationId xmlns:a16="http://schemas.microsoft.com/office/drawing/2014/main" id="{331684F1-53C4-91CF-B9E2-04573F78D570}"/>
                </a:ext>
              </a:extLst>
            </p:cNvPr>
            <p:cNvSpPr/>
            <p:nvPr/>
          </p:nvSpPr>
          <p:spPr>
            <a:xfrm>
              <a:off x="-1346187" y="1295917"/>
              <a:ext cx="5534032" cy="808778"/>
            </a:xfrm>
            <a:prstGeom prst="roundRect">
              <a:avLst>
                <a:gd name="adj" fmla="val 10000"/>
              </a:avLst>
            </a:prstGeom>
            <a:ln>
              <a:solidFill>
                <a:srgbClr val="8A3CC4"/>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 name="Rectangle: Rounded Corners 5">
              <a:extLst>
                <a:ext uri="{FF2B5EF4-FFF2-40B4-BE49-F238E27FC236}">
                  <a16:creationId xmlns:a16="http://schemas.microsoft.com/office/drawing/2014/main" id="{9E10CB0A-DF16-0956-3222-E3C617016D87}"/>
                </a:ext>
              </a:extLst>
            </p:cNvPr>
            <p:cNvSpPr txBox="1"/>
            <p:nvPr/>
          </p:nvSpPr>
          <p:spPr>
            <a:xfrm>
              <a:off x="-1322499" y="1350127"/>
              <a:ext cx="5486656" cy="761402"/>
            </a:xfrm>
            <a:prstGeom prst="rect">
              <a:avLst/>
            </a:prstGeom>
            <a:ln>
              <a:solidFill>
                <a:srgbClr val="8A3CC4"/>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endParaRPr kumimoji="0" lang="en-US" sz="2000" b="1" i="0" u="none" strike="noStrike" kern="1200" cap="none" spc="0" normalizeH="0" baseline="0" noProof="0" dirty="0">
                <a:ln>
                  <a:noFill/>
                </a:ln>
                <a:solidFill>
                  <a:srgbClr val="00B050"/>
                </a:solidFill>
                <a:effectLst/>
                <a:uLnTx/>
                <a:uFillTx/>
                <a:latin typeface="Alexandria"/>
                <a:ea typeface="+mn-ea"/>
                <a:cs typeface="+mn-cs"/>
              </a:endParaRP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Case Two: </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Investment Value Lower than Market Value</a:t>
              </a: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srgbClr val="00B050"/>
                  </a:solidFill>
                  <a:effectLst/>
                  <a:uLnTx/>
                  <a:uFillTx/>
                  <a:latin typeface="Alexandria"/>
                  <a:ea typeface="+mn-ea"/>
                  <a:cs typeface="+mn-cs"/>
                </a:rPr>
                <a:t> </a:t>
              </a:r>
            </a:p>
          </p:txBody>
        </p:sp>
      </p:grpSp>
      <p:pic>
        <p:nvPicPr>
          <p:cNvPr id="23" name="Picture 22">
            <a:extLst>
              <a:ext uri="{FF2B5EF4-FFF2-40B4-BE49-F238E27FC236}">
                <a16:creationId xmlns:a16="http://schemas.microsoft.com/office/drawing/2014/main" id="{D8AB0B6B-F638-BC81-CB5D-D11DA5E2A38B}"/>
              </a:ext>
            </a:extLst>
          </p:cNvPr>
          <p:cNvPicPr>
            <a:picLocks noChangeAspect="1"/>
          </p:cNvPicPr>
          <p:nvPr/>
        </p:nvPicPr>
        <p:blipFill>
          <a:blip r:embed="rId4"/>
          <a:stretch>
            <a:fillRect/>
          </a:stretch>
        </p:blipFill>
        <p:spPr>
          <a:xfrm>
            <a:off x="9307734" y="2857050"/>
            <a:ext cx="2715621" cy="659348"/>
          </a:xfrm>
          <a:prstGeom prst="rect">
            <a:avLst/>
          </a:prstGeom>
          <a:ln>
            <a:solidFill>
              <a:srgbClr val="8A3CC4"/>
            </a:solidFill>
          </a:ln>
        </p:spPr>
      </p:pic>
    </p:spTree>
    <p:extLst>
      <p:ext uri="{BB962C8B-B14F-4D97-AF65-F5344CB8AC3E}">
        <p14:creationId xmlns:p14="http://schemas.microsoft.com/office/powerpoint/2010/main" val="1582334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1+#ppt_w/2"/>
                                          </p:val>
                                        </p:tav>
                                        <p:tav tm="100000">
                                          <p:val>
                                            <p:strVal val="#ppt_x"/>
                                          </p:val>
                                        </p:tav>
                                      </p:tavLst>
                                    </p:anim>
                                    <p:anim calcmode="lin" valueType="num">
                                      <p:cBhvr additive="base">
                                        <p:cTn id="2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0-#ppt_w/2"/>
                                          </p:val>
                                        </p:tav>
                                        <p:tav tm="100000">
                                          <p:val>
                                            <p:strVal val="#ppt_x"/>
                                          </p:val>
                                        </p:tav>
                                      </p:tavLst>
                                    </p:anim>
                                    <p:anim calcmode="lin" valueType="num">
                                      <p:cBhvr additive="base">
                                        <p:cTn id="32"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A1A20-12F6-2445-8E9C-86C56CA4C3B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F46D0AD-0340-D908-9740-CC37691E92D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151B864-E7BA-E0AE-CC26-F112689079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Flowchart: Sequential Access Storage 9">
            <a:extLst>
              <a:ext uri="{FF2B5EF4-FFF2-40B4-BE49-F238E27FC236}">
                <a16:creationId xmlns:a16="http://schemas.microsoft.com/office/drawing/2014/main" id="{C564DAA5-30F4-63E9-8D8D-137275A69557}"/>
              </a:ext>
            </a:extLst>
          </p:cNvPr>
          <p:cNvSpPr/>
          <p:nvPr/>
        </p:nvSpPr>
        <p:spPr>
          <a:xfrm>
            <a:off x="180431" y="1778998"/>
            <a:ext cx="4086769" cy="1428214"/>
          </a:xfrm>
          <a:prstGeom prst="flowChartMagneticTape">
            <a:avLst/>
          </a:prstGeom>
          <a:solidFill>
            <a:srgbClr val="00B0F0"/>
          </a:solidFill>
        </p:spPr>
        <p:txBody>
          <a:bodyPr wrap="square">
            <a:spAutoFit/>
          </a:bodyPr>
          <a:lstStyle/>
          <a:p>
            <a:pPr lvl="0" algn="ctr"/>
            <a:r>
              <a:rPr lang="en-US" sz="2000" b="1" dirty="0">
                <a:solidFill>
                  <a:prstClr val="white"/>
                </a:solidFill>
                <a:latin typeface="Alexandria"/>
              </a:rPr>
              <a:t>Why is the relationship between value and return inverse?</a:t>
            </a:r>
            <a:endParaRPr kumimoji="0" lang="en-US" sz="2000" b="1" i="0" u="none" strike="noStrike" kern="1200" cap="none" spc="0" normalizeH="0" baseline="0" noProof="0" dirty="0">
              <a:ln>
                <a:noFill/>
              </a:ln>
              <a:solidFill>
                <a:prstClr val="white"/>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3516800F-7C9D-03F0-71C9-89C4ADAE5217}"/>
              </a:ext>
            </a:extLst>
          </p:cNvPr>
          <p:cNvSpPr txBox="1"/>
          <p:nvPr/>
        </p:nvSpPr>
        <p:spPr>
          <a:xfrm>
            <a:off x="4696512" y="524820"/>
            <a:ext cx="409599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17" name="Arrow: Pentagon 16">
            <a:extLst>
              <a:ext uri="{FF2B5EF4-FFF2-40B4-BE49-F238E27FC236}">
                <a16:creationId xmlns:a16="http://schemas.microsoft.com/office/drawing/2014/main" id="{A56BE46E-36F4-CABD-EEFA-E5E6CC32F085}"/>
              </a:ext>
            </a:extLst>
          </p:cNvPr>
          <p:cNvSpPr/>
          <p:nvPr/>
        </p:nvSpPr>
        <p:spPr>
          <a:xfrm>
            <a:off x="3064043" y="3938170"/>
            <a:ext cx="8550442" cy="4553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If Return increases → Value decreases</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Arrow: Pentagon 17">
            <a:extLst>
              <a:ext uri="{FF2B5EF4-FFF2-40B4-BE49-F238E27FC236}">
                <a16:creationId xmlns:a16="http://schemas.microsoft.com/office/drawing/2014/main" id="{8E9A83D2-6EA4-0AB0-249D-DBBFE8B2411C}"/>
              </a:ext>
            </a:extLst>
          </p:cNvPr>
          <p:cNvSpPr/>
          <p:nvPr/>
        </p:nvSpPr>
        <p:spPr>
          <a:xfrm>
            <a:off x="3026005" y="4880474"/>
            <a:ext cx="8550442" cy="4553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If Return decreases → Value increases</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Diagonal Corners Rounded 19">
            <a:extLst>
              <a:ext uri="{FF2B5EF4-FFF2-40B4-BE49-F238E27FC236}">
                <a16:creationId xmlns:a16="http://schemas.microsoft.com/office/drawing/2014/main" id="{4CB13062-AC8A-9AD5-B93C-4921D6861AEA}"/>
              </a:ext>
            </a:extLst>
          </p:cNvPr>
          <p:cNvSpPr/>
          <p:nvPr/>
        </p:nvSpPr>
        <p:spPr>
          <a:xfrm>
            <a:off x="2718144" y="5751805"/>
            <a:ext cx="9166163" cy="665761"/>
          </a:xfrm>
          <a:prstGeom prst="round2DiagRect">
            <a:avLst/>
          </a:prstGeom>
          <a:solidFill>
            <a:srgbClr val="FFFFCC"/>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2000" b="1" dirty="0">
                <a:solidFill>
                  <a:srgbClr val="002060"/>
                </a:solidFill>
                <a:latin typeface="Alexandria"/>
              </a:rPr>
              <a:t>Because the investor adjusts the price downward to achieve the required return.</a:t>
            </a:r>
            <a:endParaRPr kumimoji="0" lang="en-US" sz="2000" b="1" i="0" u="none" strike="noStrike" kern="1200" cap="none" spc="0" normalizeH="0" baseline="0" noProof="0" dirty="0">
              <a:ln>
                <a:noFill/>
              </a:ln>
              <a:solidFill>
                <a:srgbClr val="002060"/>
              </a:solidFill>
              <a:effectLst/>
              <a:uLnTx/>
              <a:uFillTx/>
              <a:latin typeface="Alexandria"/>
              <a:ea typeface="+mn-ea"/>
              <a:cs typeface="+mn-cs"/>
            </a:endParaRPr>
          </a:p>
        </p:txBody>
      </p:sp>
      <p:pic>
        <p:nvPicPr>
          <p:cNvPr id="7" name="Picture 6">
            <a:extLst>
              <a:ext uri="{FF2B5EF4-FFF2-40B4-BE49-F238E27FC236}">
                <a16:creationId xmlns:a16="http://schemas.microsoft.com/office/drawing/2014/main" id="{E438C3B8-C4A8-CD38-31FC-5E154DAB2C0E}"/>
              </a:ext>
            </a:extLst>
          </p:cNvPr>
          <p:cNvPicPr>
            <a:picLocks noChangeAspect="1"/>
          </p:cNvPicPr>
          <p:nvPr/>
        </p:nvPicPr>
        <p:blipFill>
          <a:blip r:embed="rId4"/>
          <a:srcRect t="11993" b="19782"/>
          <a:stretch>
            <a:fillRect/>
          </a:stretch>
        </p:blipFill>
        <p:spPr>
          <a:xfrm>
            <a:off x="4696512" y="2330311"/>
            <a:ext cx="3300706" cy="1030354"/>
          </a:xfrm>
          <a:prstGeom prst="rect">
            <a:avLst/>
          </a:prstGeom>
        </p:spPr>
      </p:pic>
    </p:spTree>
    <p:extLst>
      <p:ext uri="{BB962C8B-B14F-4D97-AF65-F5344CB8AC3E}">
        <p14:creationId xmlns:p14="http://schemas.microsoft.com/office/powerpoint/2010/main" val="991918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0-#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animBg="1"/>
      <p:bldP spid="18" grpId="0"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205C7-5983-7C7A-36A7-5D9CA79825C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32A93DB-B1AD-7D25-1D0D-CE4B548DBE6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290BBD6-AB0A-F309-BA1E-7F1AC31020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777E5F-38E2-9713-BC79-2975F1715240}"/>
              </a:ext>
            </a:extLst>
          </p:cNvPr>
          <p:cNvSpPr txBox="1"/>
          <p:nvPr/>
        </p:nvSpPr>
        <p:spPr>
          <a:xfrm>
            <a:off x="4616396" y="524820"/>
            <a:ext cx="4046365"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3" name="TextBox 2">
            <a:extLst>
              <a:ext uri="{FF2B5EF4-FFF2-40B4-BE49-F238E27FC236}">
                <a16:creationId xmlns:a16="http://schemas.microsoft.com/office/drawing/2014/main" id="{7EEAB0BC-C1D8-8EB7-4EA7-EC01AF8F1CB8}"/>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Key Conceptual Differences</a:t>
            </a:r>
          </a:p>
        </p:txBody>
      </p:sp>
      <p:graphicFrame>
        <p:nvGraphicFramePr>
          <p:cNvPr id="4" name="Table 3">
            <a:extLst>
              <a:ext uri="{FF2B5EF4-FFF2-40B4-BE49-F238E27FC236}">
                <a16:creationId xmlns:a16="http://schemas.microsoft.com/office/drawing/2014/main" id="{1BE17A7C-3276-B235-473A-183F2213826D}"/>
              </a:ext>
            </a:extLst>
          </p:cNvPr>
          <p:cNvGraphicFramePr>
            <a:graphicFrameLocks noGrp="1"/>
          </p:cNvGraphicFramePr>
          <p:nvPr>
            <p:extLst>
              <p:ext uri="{D42A27DB-BD31-4B8C-83A1-F6EECF244321}">
                <p14:modId xmlns:p14="http://schemas.microsoft.com/office/powerpoint/2010/main" val="236892245"/>
              </p:ext>
            </p:extLst>
          </p:nvPr>
        </p:nvGraphicFramePr>
        <p:xfrm>
          <a:off x="597569" y="1801379"/>
          <a:ext cx="10519611" cy="2441905"/>
        </p:xfrm>
        <a:graphic>
          <a:graphicData uri="http://schemas.openxmlformats.org/drawingml/2006/table">
            <a:tbl>
              <a:tblPr>
                <a:tableStyleId>{69CF1AB2-1976-4502-BF36-3FF5EA218861}</a:tableStyleId>
              </a:tblPr>
              <a:tblGrid>
                <a:gridCol w="3506537">
                  <a:extLst>
                    <a:ext uri="{9D8B030D-6E8A-4147-A177-3AD203B41FA5}">
                      <a16:colId xmlns:a16="http://schemas.microsoft.com/office/drawing/2014/main" val="1932550652"/>
                    </a:ext>
                  </a:extLst>
                </a:gridCol>
                <a:gridCol w="3506537">
                  <a:extLst>
                    <a:ext uri="{9D8B030D-6E8A-4147-A177-3AD203B41FA5}">
                      <a16:colId xmlns:a16="http://schemas.microsoft.com/office/drawing/2014/main" val="1707484641"/>
                    </a:ext>
                  </a:extLst>
                </a:gridCol>
                <a:gridCol w="3506537">
                  <a:extLst>
                    <a:ext uri="{9D8B030D-6E8A-4147-A177-3AD203B41FA5}">
                      <a16:colId xmlns:a16="http://schemas.microsoft.com/office/drawing/2014/main" val="600941390"/>
                    </a:ext>
                  </a:extLst>
                </a:gridCol>
              </a:tblGrid>
              <a:tr h="488381">
                <a:tc>
                  <a:txBody>
                    <a:bodyPr/>
                    <a:lstStyle/>
                    <a:p>
                      <a:pPr algn="ctr">
                        <a:buNone/>
                      </a:pPr>
                      <a:r>
                        <a:rPr lang="en-US" sz="2000" b="1" dirty="0">
                          <a:latin typeface="Alexandria"/>
                        </a:rPr>
                        <a:t>Concept</a:t>
                      </a:r>
                    </a:p>
                  </a:txBody>
                  <a:tcPr anchor="ctr"/>
                </a:tc>
                <a:tc>
                  <a:txBody>
                    <a:bodyPr/>
                    <a:lstStyle/>
                    <a:p>
                      <a:pPr algn="ctr">
                        <a:buNone/>
                      </a:pPr>
                      <a:r>
                        <a:rPr lang="en-US" sz="2000" b="1" dirty="0">
                          <a:latin typeface="Alexandria"/>
                        </a:rPr>
                        <a:t>Market Value</a:t>
                      </a:r>
                    </a:p>
                  </a:txBody>
                  <a:tcPr anchor="ctr"/>
                </a:tc>
                <a:tc>
                  <a:txBody>
                    <a:bodyPr/>
                    <a:lstStyle/>
                    <a:p>
                      <a:pPr algn="ctr">
                        <a:buNone/>
                      </a:pPr>
                      <a:r>
                        <a:rPr lang="en-US" sz="2000" b="1" dirty="0">
                          <a:latin typeface="Alexandria"/>
                        </a:rPr>
                        <a:t>Investment Value</a:t>
                      </a:r>
                    </a:p>
                  </a:txBody>
                  <a:tcPr anchor="ctr"/>
                </a:tc>
                <a:extLst>
                  <a:ext uri="{0D108BD9-81ED-4DB2-BD59-A6C34878D82A}">
                    <a16:rowId xmlns:a16="http://schemas.microsoft.com/office/drawing/2014/main" val="3001661825"/>
                  </a:ext>
                </a:extLst>
              </a:tr>
              <a:tr h="488381">
                <a:tc>
                  <a:txBody>
                    <a:bodyPr/>
                    <a:lstStyle/>
                    <a:p>
                      <a:pPr algn="ctr">
                        <a:buNone/>
                      </a:pPr>
                      <a:r>
                        <a:rPr lang="en-US" sz="2000" b="1" dirty="0">
                          <a:latin typeface="Alexandria"/>
                        </a:rPr>
                        <a:t>Type of Value</a:t>
                      </a:r>
                    </a:p>
                  </a:txBody>
                  <a:tcPr anchor="ctr"/>
                </a:tc>
                <a:tc>
                  <a:txBody>
                    <a:bodyPr/>
                    <a:lstStyle/>
                    <a:p>
                      <a:pPr algn="ctr">
                        <a:buNone/>
                      </a:pPr>
                      <a:r>
                        <a:rPr lang="en-US" sz="2000" dirty="0">
                          <a:latin typeface="Alexandria"/>
                        </a:rPr>
                        <a:t>Exchange value</a:t>
                      </a:r>
                    </a:p>
                  </a:txBody>
                  <a:tcPr anchor="ctr">
                    <a:solidFill>
                      <a:schemeClr val="bg1"/>
                    </a:solidFill>
                  </a:tcPr>
                </a:tc>
                <a:tc>
                  <a:txBody>
                    <a:bodyPr/>
                    <a:lstStyle/>
                    <a:p>
                      <a:pPr algn="ctr">
                        <a:buNone/>
                      </a:pPr>
                      <a:r>
                        <a:rPr lang="en-US" sz="2000" dirty="0">
                          <a:latin typeface="Alexandria"/>
                        </a:rPr>
                        <a:t>Worth (use value)</a:t>
                      </a:r>
                    </a:p>
                  </a:txBody>
                  <a:tcPr anchor="ctr">
                    <a:solidFill>
                      <a:schemeClr val="bg1"/>
                    </a:solidFill>
                  </a:tcPr>
                </a:tc>
                <a:extLst>
                  <a:ext uri="{0D108BD9-81ED-4DB2-BD59-A6C34878D82A}">
                    <a16:rowId xmlns:a16="http://schemas.microsoft.com/office/drawing/2014/main" val="1859765376"/>
                  </a:ext>
                </a:extLst>
              </a:tr>
              <a:tr h="488381">
                <a:tc>
                  <a:txBody>
                    <a:bodyPr/>
                    <a:lstStyle/>
                    <a:p>
                      <a:pPr algn="ctr">
                        <a:buNone/>
                      </a:pPr>
                      <a:r>
                        <a:rPr lang="en-US" sz="2000" b="1" dirty="0">
                          <a:latin typeface="Alexandria"/>
                        </a:rPr>
                        <a:t>Return Used</a:t>
                      </a:r>
                    </a:p>
                  </a:txBody>
                  <a:tcPr anchor="ctr"/>
                </a:tc>
                <a:tc>
                  <a:txBody>
                    <a:bodyPr/>
                    <a:lstStyle/>
                    <a:p>
                      <a:pPr algn="ctr">
                        <a:buNone/>
                      </a:pPr>
                      <a:r>
                        <a:rPr lang="en-US" sz="2000" dirty="0">
                          <a:latin typeface="Alexandria"/>
                        </a:rPr>
                        <a:t>Market Yield</a:t>
                      </a:r>
                    </a:p>
                  </a:txBody>
                  <a:tcPr anchor="ctr">
                    <a:solidFill>
                      <a:schemeClr val="bg1"/>
                    </a:solidFill>
                  </a:tcPr>
                </a:tc>
                <a:tc>
                  <a:txBody>
                    <a:bodyPr/>
                    <a:lstStyle/>
                    <a:p>
                      <a:pPr algn="ctr">
                        <a:buNone/>
                      </a:pPr>
                      <a:r>
                        <a:rPr lang="en-US" sz="2000">
                          <a:latin typeface="Alexandria"/>
                        </a:rPr>
                        <a:t>Investor’s Required Return</a:t>
                      </a:r>
                    </a:p>
                  </a:txBody>
                  <a:tcPr anchor="ctr">
                    <a:solidFill>
                      <a:schemeClr val="bg1"/>
                    </a:solidFill>
                  </a:tcPr>
                </a:tc>
                <a:extLst>
                  <a:ext uri="{0D108BD9-81ED-4DB2-BD59-A6C34878D82A}">
                    <a16:rowId xmlns:a16="http://schemas.microsoft.com/office/drawing/2014/main" val="1930825675"/>
                  </a:ext>
                </a:extLst>
              </a:tr>
              <a:tr h="488381">
                <a:tc>
                  <a:txBody>
                    <a:bodyPr/>
                    <a:lstStyle/>
                    <a:p>
                      <a:pPr algn="ctr">
                        <a:buNone/>
                      </a:pPr>
                      <a:r>
                        <a:rPr lang="en-US" sz="2000" b="1" dirty="0">
                          <a:latin typeface="Alexandria"/>
                        </a:rPr>
                        <a:t>Nature</a:t>
                      </a:r>
                    </a:p>
                  </a:txBody>
                  <a:tcPr anchor="ctr"/>
                </a:tc>
                <a:tc>
                  <a:txBody>
                    <a:bodyPr/>
                    <a:lstStyle/>
                    <a:p>
                      <a:pPr algn="ctr">
                        <a:buNone/>
                      </a:pPr>
                      <a:r>
                        <a:rPr lang="en-US" sz="2000" dirty="0">
                          <a:latin typeface="Alexandria"/>
                        </a:rPr>
                        <a:t>Relatively objective</a:t>
                      </a:r>
                    </a:p>
                  </a:txBody>
                  <a:tcPr anchor="ctr">
                    <a:solidFill>
                      <a:schemeClr val="bg1"/>
                    </a:solidFill>
                  </a:tcPr>
                </a:tc>
                <a:tc>
                  <a:txBody>
                    <a:bodyPr/>
                    <a:lstStyle/>
                    <a:p>
                      <a:pPr algn="ctr">
                        <a:buNone/>
                      </a:pPr>
                      <a:r>
                        <a:rPr lang="en-US" sz="2000" dirty="0">
                          <a:latin typeface="Alexandria"/>
                        </a:rPr>
                        <a:t>Subjective</a:t>
                      </a:r>
                    </a:p>
                  </a:txBody>
                  <a:tcPr anchor="ctr">
                    <a:solidFill>
                      <a:schemeClr val="bg1"/>
                    </a:solidFill>
                  </a:tcPr>
                </a:tc>
                <a:extLst>
                  <a:ext uri="{0D108BD9-81ED-4DB2-BD59-A6C34878D82A}">
                    <a16:rowId xmlns:a16="http://schemas.microsoft.com/office/drawing/2014/main" val="1288759827"/>
                  </a:ext>
                </a:extLst>
              </a:tr>
              <a:tr h="488381">
                <a:tc>
                  <a:txBody>
                    <a:bodyPr/>
                    <a:lstStyle/>
                    <a:p>
                      <a:pPr algn="ctr">
                        <a:buNone/>
                      </a:pPr>
                      <a:r>
                        <a:rPr lang="en-US" sz="2000" b="1" dirty="0">
                          <a:latin typeface="Alexandria"/>
                        </a:rPr>
                        <a:t>Used For</a:t>
                      </a:r>
                    </a:p>
                  </a:txBody>
                  <a:tcPr anchor="ctr"/>
                </a:tc>
                <a:tc>
                  <a:txBody>
                    <a:bodyPr/>
                    <a:lstStyle/>
                    <a:p>
                      <a:pPr algn="ctr">
                        <a:buNone/>
                      </a:pPr>
                      <a:r>
                        <a:rPr lang="en-US" sz="2000" dirty="0">
                          <a:latin typeface="Alexandria"/>
                        </a:rPr>
                        <a:t>Formal valuation reports</a:t>
                      </a:r>
                    </a:p>
                  </a:txBody>
                  <a:tcPr anchor="ctr">
                    <a:solidFill>
                      <a:schemeClr val="bg1"/>
                    </a:solidFill>
                  </a:tcPr>
                </a:tc>
                <a:tc>
                  <a:txBody>
                    <a:bodyPr/>
                    <a:lstStyle/>
                    <a:p>
                      <a:pPr algn="ctr">
                        <a:buNone/>
                      </a:pPr>
                      <a:r>
                        <a:rPr lang="en-US" sz="2000" dirty="0">
                          <a:latin typeface="Alexandria"/>
                        </a:rPr>
                        <a:t>Purchase decisions</a:t>
                      </a:r>
                    </a:p>
                  </a:txBody>
                  <a:tcPr anchor="ctr">
                    <a:solidFill>
                      <a:schemeClr val="bg1"/>
                    </a:solidFill>
                  </a:tcPr>
                </a:tc>
                <a:extLst>
                  <a:ext uri="{0D108BD9-81ED-4DB2-BD59-A6C34878D82A}">
                    <a16:rowId xmlns:a16="http://schemas.microsoft.com/office/drawing/2014/main" val="155017741"/>
                  </a:ext>
                </a:extLst>
              </a:tr>
            </a:tbl>
          </a:graphicData>
        </a:graphic>
      </p:graphicFrame>
      <p:sp>
        <p:nvSpPr>
          <p:cNvPr id="11" name="Cloud 10">
            <a:extLst>
              <a:ext uri="{FF2B5EF4-FFF2-40B4-BE49-F238E27FC236}">
                <a16:creationId xmlns:a16="http://schemas.microsoft.com/office/drawing/2014/main" id="{E0C826FF-DFA3-64B7-9712-F340E0C66483}"/>
              </a:ext>
            </a:extLst>
          </p:cNvPr>
          <p:cNvSpPr/>
          <p:nvPr/>
        </p:nvSpPr>
        <p:spPr>
          <a:xfrm>
            <a:off x="597569" y="4525918"/>
            <a:ext cx="9519779" cy="609064"/>
          </a:xfrm>
          <a:prstGeom prst="cloud">
            <a:avLst/>
          </a:prstGeom>
          <a:solidFill>
            <a:schemeClr val="bg1"/>
          </a:solidFill>
          <a:ln>
            <a:solidFill>
              <a:srgbClr val="00B0F0"/>
            </a:solidFill>
          </a:ln>
        </p:spPr>
        <p:txBody>
          <a:bodyPr wrap="square">
            <a:spAutoFit/>
          </a:bodyPr>
          <a:lstStyle/>
          <a:p>
            <a:pPr algn="ctr"/>
            <a:r>
              <a:rPr lang="en-US" sz="2000" b="1" dirty="0">
                <a:solidFill>
                  <a:srgbClr val="0070C0"/>
                </a:solidFill>
                <a:latin typeface="Alexandria"/>
              </a:rPr>
              <a:t>Market Value answers: </a:t>
            </a:r>
            <a:r>
              <a:rPr lang="en-US" sz="2000" b="1" dirty="0">
                <a:latin typeface="Alexandria"/>
              </a:rPr>
              <a:t>How much will the market pay?</a:t>
            </a:r>
          </a:p>
        </p:txBody>
      </p:sp>
      <p:sp>
        <p:nvSpPr>
          <p:cNvPr id="12" name="Cloud 11">
            <a:extLst>
              <a:ext uri="{FF2B5EF4-FFF2-40B4-BE49-F238E27FC236}">
                <a16:creationId xmlns:a16="http://schemas.microsoft.com/office/drawing/2014/main" id="{11A01022-B4D7-4583-40DB-EF9F2A9738C9}"/>
              </a:ext>
            </a:extLst>
          </p:cNvPr>
          <p:cNvSpPr/>
          <p:nvPr/>
        </p:nvSpPr>
        <p:spPr>
          <a:xfrm>
            <a:off x="1113677" y="5724116"/>
            <a:ext cx="11051801" cy="609064"/>
          </a:xfrm>
          <a:prstGeom prst="cloud">
            <a:avLst/>
          </a:prstGeom>
          <a:solidFill>
            <a:schemeClr val="bg1"/>
          </a:solidFill>
          <a:ln>
            <a:solidFill>
              <a:srgbClr val="8A3CC4"/>
            </a:solidFill>
          </a:ln>
        </p:spPr>
        <p:txBody>
          <a:bodyPr wrap="square">
            <a:spAutoFit/>
          </a:bodyPr>
          <a:lstStyle/>
          <a:p>
            <a:pPr algn="ctr"/>
            <a:r>
              <a:rPr lang="en-US" sz="2000" b="1" dirty="0">
                <a:solidFill>
                  <a:srgbClr val="8A3CC4"/>
                </a:solidFill>
                <a:latin typeface="Alexandria"/>
              </a:rPr>
              <a:t>Investment Value answers: </a:t>
            </a:r>
            <a:r>
              <a:rPr lang="en-US" sz="2000" b="1" dirty="0">
                <a:latin typeface="Alexandria"/>
              </a:rPr>
              <a:t>How much is this asset worth to me?</a:t>
            </a:r>
          </a:p>
        </p:txBody>
      </p:sp>
    </p:spTree>
    <p:extLst>
      <p:ext uri="{BB962C8B-B14F-4D97-AF65-F5344CB8AC3E}">
        <p14:creationId xmlns:p14="http://schemas.microsoft.com/office/powerpoint/2010/main" val="24506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C8903-47DE-F4B8-A3E9-8E47EBC6F81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5064122-E228-EB8E-1B77-EB0DC2EAA1B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4AB5A7F-398A-1165-9FF5-1D584197A9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E3EBD72-3892-7363-DC31-EB3525755552}"/>
              </a:ext>
            </a:extLst>
          </p:cNvPr>
          <p:cNvSpPr txBox="1"/>
          <p:nvPr/>
        </p:nvSpPr>
        <p:spPr>
          <a:xfrm>
            <a:off x="4616396" y="524820"/>
            <a:ext cx="4046365"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13" name="Arrow: Pentagon 12">
            <a:extLst>
              <a:ext uri="{FF2B5EF4-FFF2-40B4-BE49-F238E27FC236}">
                <a16:creationId xmlns:a16="http://schemas.microsoft.com/office/drawing/2014/main" id="{B61FCEDD-4375-F9AD-7FBE-D22BB9BD6BC8}"/>
              </a:ext>
            </a:extLst>
          </p:cNvPr>
          <p:cNvSpPr/>
          <p:nvPr/>
        </p:nvSpPr>
        <p:spPr>
          <a:xfrm>
            <a:off x="756049" y="2580105"/>
            <a:ext cx="11195319" cy="4553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report must clearly state that the basis of value is Investment Value.</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Arrow: Pentagon 14">
            <a:extLst>
              <a:ext uri="{FF2B5EF4-FFF2-40B4-BE49-F238E27FC236}">
                <a16:creationId xmlns:a16="http://schemas.microsoft.com/office/drawing/2014/main" id="{D425FD43-80F2-AEDC-C4FE-D1F480E9D251}"/>
              </a:ext>
            </a:extLst>
          </p:cNvPr>
          <p:cNvSpPr/>
          <p:nvPr/>
        </p:nvSpPr>
        <p:spPr>
          <a:xfrm>
            <a:off x="756048" y="3536489"/>
            <a:ext cx="11195319" cy="4553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It must clarify that Market Value may differ.</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Arrow: Pentagon 15">
            <a:extLst>
              <a:ext uri="{FF2B5EF4-FFF2-40B4-BE49-F238E27FC236}">
                <a16:creationId xmlns:a16="http://schemas.microsoft.com/office/drawing/2014/main" id="{3E32966D-DD1F-411F-23FA-6A029B2C4C45}"/>
              </a:ext>
            </a:extLst>
          </p:cNvPr>
          <p:cNvSpPr/>
          <p:nvPr/>
        </p:nvSpPr>
        <p:spPr>
          <a:xfrm>
            <a:off x="756048" y="4579815"/>
            <a:ext cx="11195320" cy="521043"/>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report is valid only for the identified client.</a:t>
            </a:r>
            <a:endParaRPr kumimoji="0" lang="en-US" sz="2000" b="1" i="0" u="none" strike="noStrike" kern="1200" cap="none" spc="0" normalizeH="0" baseline="0" noProof="0" dirty="0">
              <a:ln>
                <a:noFill/>
              </a:ln>
              <a:solidFill>
                <a:prstClr val="white"/>
              </a:solidFill>
              <a:effectLst/>
              <a:uLnTx/>
              <a:uFillTx/>
              <a:latin typeface="Calibri"/>
              <a:ea typeface="+mn-ea"/>
              <a:cs typeface="+mn-cs"/>
            </a:endParaRPr>
          </a:p>
        </p:txBody>
      </p:sp>
      <p:grpSp>
        <p:nvGrpSpPr>
          <p:cNvPr id="8" name="Group 7">
            <a:extLst>
              <a:ext uri="{FF2B5EF4-FFF2-40B4-BE49-F238E27FC236}">
                <a16:creationId xmlns:a16="http://schemas.microsoft.com/office/drawing/2014/main" id="{F2C69A41-1A83-08E1-6975-A91EB5E1A905}"/>
              </a:ext>
            </a:extLst>
          </p:cNvPr>
          <p:cNvGrpSpPr/>
          <p:nvPr/>
        </p:nvGrpSpPr>
        <p:grpSpPr>
          <a:xfrm>
            <a:off x="4703437" y="1467137"/>
            <a:ext cx="3397826" cy="625685"/>
            <a:chOff x="6119" y="2434156"/>
            <a:chExt cx="2552678" cy="618012"/>
          </a:xfrm>
          <a:solidFill>
            <a:srgbClr val="FF0000"/>
          </a:solidFill>
        </p:grpSpPr>
        <p:sp>
          <p:nvSpPr>
            <p:cNvPr id="9" name="Rectangle 8">
              <a:extLst>
                <a:ext uri="{FF2B5EF4-FFF2-40B4-BE49-F238E27FC236}">
                  <a16:creationId xmlns:a16="http://schemas.microsoft.com/office/drawing/2014/main" id="{59A7D64A-9BE1-2898-D821-221259D01580}"/>
                </a:ext>
              </a:extLst>
            </p:cNvPr>
            <p:cNvSpPr/>
            <p:nvPr/>
          </p:nvSpPr>
          <p:spPr>
            <a:xfrm>
              <a:off x="6119" y="2567410"/>
              <a:ext cx="2552678" cy="484758"/>
            </a:xfrm>
            <a:prstGeom prst="horizontalScroll">
              <a:avLst/>
            </a:prstGeom>
            <a:solidFill>
              <a:srgbClr val="FFFFCC"/>
            </a:solidFill>
            <a:ln>
              <a:solidFill>
                <a:schemeClr val="accent2">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99F4A622-97C7-EDD5-7399-A8C8CA433475}"/>
                </a:ext>
              </a:extLst>
            </p:cNvPr>
            <p:cNvSpPr txBox="1"/>
            <p:nvPr/>
          </p:nvSpPr>
          <p:spPr>
            <a:xfrm>
              <a:off x="6119" y="2434156"/>
              <a:ext cx="2552678" cy="525155"/>
            </a:xfrm>
            <a:prstGeom prst="horizontalScroll">
              <a:avLst/>
            </a:prstGeom>
            <a:solidFill>
              <a:srgbClr val="FFFFCC"/>
            </a:solidFill>
            <a:ln>
              <a:solidFill>
                <a:schemeClr val="accent2">
                  <a:lumMod val="75000"/>
                </a:schemeClr>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Reporting Requirements</a:t>
              </a:r>
            </a:p>
          </p:txBody>
        </p:sp>
      </p:grpSp>
    </p:spTree>
    <p:extLst>
      <p:ext uri="{BB962C8B-B14F-4D97-AF65-F5344CB8AC3E}">
        <p14:creationId xmlns:p14="http://schemas.microsoft.com/office/powerpoint/2010/main" val="3434026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88915-6451-9C16-6C8F-912B9D54554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20A328A-C3A7-5BB2-3D77-4FC120B5964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69263E6-24A5-0E10-5D6C-A958479957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A8B7B5D-E0CA-50B8-C29B-B099F3443526}"/>
              </a:ext>
            </a:extLst>
          </p:cNvPr>
          <p:cNvSpPr txBox="1"/>
          <p:nvPr/>
        </p:nvSpPr>
        <p:spPr>
          <a:xfrm>
            <a:off x="4616396" y="524820"/>
            <a:ext cx="4046365"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3" name="TextBox 2">
            <a:extLst>
              <a:ext uri="{FF2B5EF4-FFF2-40B4-BE49-F238E27FC236}">
                <a16:creationId xmlns:a16="http://schemas.microsoft.com/office/drawing/2014/main" id="{A5E8C5A1-6557-3C9B-9C54-66D3624ECB21}"/>
              </a:ext>
            </a:extLst>
          </p:cNvPr>
          <p:cNvSpPr txBox="1"/>
          <p:nvPr/>
        </p:nvSpPr>
        <p:spPr>
          <a:xfrm>
            <a:off x="180430" y="1058613"/>
            <a:ext cx="8979611" cy="430887"/>
          </a:xfrm>
          <a:prstGeom prst="rect">
            <a:avLst/>
          </a:prstGeom>
          <a:noFill/>
        </p:spPr>
        <p:txBody>
          <a:bodyPr wrap="square">
            <a:spAutoFit/>
          </a:bodyPr>
          <a:lstStyle/>
          <a:p>
            <a:pPr marL="285750" lvl="0" indent="-285750">
              <a:buFont typeface="Wingdings" panose="05000000000000000000" pitchFamily="2" charset="2"/>
              <a:buChar char="Ø"/>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Comparison Table: Market Value vs Investment Value vs Special Value</a:t>
            </a:r>
          </a:p>
        </p:txBody>
      </p:sp>
      <p:graphicFrame>
        <p:nvGraphicFramePr>
          <p:cNvPr id="8" name="Table 7">
            <a:extLst>
              <a:ext uri="{FF2B5EF4-FFF2-40B4-BE49-F238E27FC236}">
                <a16:creationId xmlns:a16="http://schemas.microsoft.com/office/drawing/2014/main" id="{2AFCCBFB-5DFA-7626-BCA3-BE6356ABF6B3}"/>
              </a:ext>
            </a:extLst>
          </p:cNvPr>
          <p:cNvGraphicFramePr>
            <a:graphicFrameLocks noGrp="1"/>
          </p:cNvGraphicFramePr>
          <p:nvPr>
            <p:extLst>
              <p:ext uri="{D42A27DB-BD31-4B8C-83A1-F6EECF244321}">
                <p14:modId xmlns:p14="http://schemas.microsoft.com/office/powerpoint/2010/main" val="4142247295"/>
              </p:ext>
            </p:extLst>
          </p:nvPr>
        </p:nvGraphicFramePr>
        <p:xfrm>
          <a:off x="180431" y="1572832"/>
          <a:ext cx="11867189" cy="5093347"/>
        </p:xfrm>
        <a:graphic>
          <a:graphicData uri="http://schemas.openxmlformats.org/drawingml/2006/table">
            <a:tbl>
              <a:tblPr>
                <a:tableStyleId>{0505E3EF-67EA-436B-97B2-0124C06EBD24}</a:tableStyleId>
              </a:tblPr>
              <a:tblGrid>
                <a:gridCol w="1343569">
                  <a:extLst>
                    <a:ext uri="{9D8B030D-6E8A-4147-A177-3AD203B41FA5}">
                      <a16:colId xmlns:a16="http://schemas.microsoft.com/office/drawing/2014/main" val="1827039572"/>
                    </a:ext>
                  </a:extLst>
                </a:gridCol>
                <a:gridCol w="4590026">
                  <a:extLst>
                    <a:ext uri="{9D8B030D-6E8A-4147-A177-3AD203B41FA5}">
                      <a16:colId xmlns:a16="http://schemas.microsoft.com/office/drawing/2014/main" val="4106988595"/>
                    </a:ext>
                  </a:extLst>
                </a:gridCol>
                <a:gridCol w="2966797">
                  <a:extLst>
                    <a:ext uri="{9D8B030D-6E8A-4147-A177-3AD203B41FA5}">
                      <a16:colId xmlns:a16="http://schemas.microsoft.com/office/drawing/2014/main" val="942285543"/>
                    </a:ext>
                  </a:extLst>
                </a:gridCol>
                <a:gridCol w="2966797">
                  <a:extLst>
                    <a:ext uri="{9D8B030D-6E8A-4147-A177-3AD203B41FA5}">
                      <a16:colId xmlns:a16="http://schemas.microsoft.com/office/drawing/2014/main" val="557427494"/>
                    </a:ext>
                  </a:extLst>
                </a:gridCol>
              </a:tblGrid>
              <a:tr h="630965">
                <a:tc>
                  <a:txBody>
                    <a:bodyPr/>
                    <a:lstStyle/>
                    <a:p>
                      <a:pPr algn="ctr">
                        <a:buNone/>
                      </a:pPr>
                      <a:r>
                        <a:rPr lang="en-US" sz="1800" b="1" dirty="0">
                          <a:latin typeface="Alexandria"/>
                        </a:rPr>
                        <a:t>Comparison Element</a:t>
                      </a:r>
                    </a:p>
                  </a:txBody>
                  <a:tcPr marL="44859" marR="44859" marT="22430" marB="22430" anchor="ctr"/>
                </a:tc>
                <a:tc>
                  <a:txBody>
                    <a:bodyPr/>
                    <a:lstStyle/>
                    <a:p>
                      <a:pPr algn="ctr">
                        <a:buNone/>
                      </a:pPr>
                      <a:r>
                        <a:rPr lang="en-US" sz="1800" b="1" dirty="0">
                          <a:latin typeface="Alexandria"/>
                        </a:rPr>
                        <a:t>Market Value</a:t>
                      </a:r>
                    </a:p>
                  </a:txBody>
                  <a:tcPr marL="44859" marR="44859" marT="22430" marB="22430" anchor="ctr"/>
                </a:tc>
                <a:tc>
                  <a:txBody>
                    <a:bodyPr/>
                    <a:lstStyle/>
                    <a:p>
                      <a:pPr algn="ctr">
                        <a:buNone/>
                      </a:pPr>
                      <a:r>
                        <a:rPr lang="en-US" sz="1800" b="1" dirty="0">
                          <a:latin typeface="Alexandria"/>
                        </a:rPr>
                        <a:t>Investment Value</a:t>
                      </a:r>
                    </a:p>
                  </a:txBody>
                  <a:tcPr marL="44859" marR="44859" marT="22430" marB="22430" anchor="ctr"/>
                </a:tc>
                <a:tc>
                  <a:txBody>
                    <a:bodyPr/>
                    <a:lstStyle/>
                    <a:p>
                      <a:pPr algn="ctr">
                        <a:buNone/>
                      </a:pPr>
                      <a:r>
                        <a:rPr lang="en-US" sz="1800" b="1" dirty="0">
                          <a:latin typeface="Alexandria"/>
                        </a:rPr>
                        <a:t>Special Value</a:t>
                      </a:r>
                    </a:p>
                  </a:txBody>
                  <a:tcPr marL="44859" marR="44859" marT="22430" marB="22430" anchor="ctr"/>
                </a:tc>
                <a:extLst>
                  <a:ext uri="{0D108BD9-81ED-4DB2-BD59-A6C34878D82A}">
                    <a16:rowId xmlns:a16="http://schemas.microsoft.com/office/drawing/2014/main" val="3974731014"/>
                  </a:ext>
                </a:extLst>
              </a:tr>
              <a:tr h="1355248">
                <a:tc>
                  <a:txBody>
                    <a:bodyPr/>
                    <a:lstStyle/>
                    <a:p>
                      <a:pPr algn="ctr">
                        <a:buNone/>
                      </a:pPr>
                      <a:r>
                        <a:rPr lang="en-US" sz="1800" b="1" dirty="0">
                          <a:latin typeface="Alexandria"/>
                        </a:rPr>
                        <a:t>Definition</a:t>
                      </a:r>
                    </a:p>
                  </a:txBody>
                  <a:tcPr marL="44859" marR="44859" marT="22430" marB="22430" anchor="ctr"/>
                </a:tc>
                <a:tc>
                  <a:txBody>
                    <a:bodyPr/>
                    <a:lstStyle/>
                    <a:p>
                      <a:pPr algn="ctr">
                        <a:buNone/>
                      </a:pPr>
                      <a:r>
                        <a:rPr lang="en-US" sz="1800" dirty="0">
                          <a:latin typeface="Alexandria"/>
                        </a:rPr>
                        <a:t>The estimated price at which an asset would exchange in an open market between a willing buyer and willing seller, both knowledgeable and acting without compulsion</a:t>
                      </a:r>
                    </a:p>
                  </a:txBody>
                  <a:tcPr marL="44859" marR="44859" marT="22430" marB="22430" anchor="ctr">
                    <a:solidFill>
                      <a:schemeClr val="bg1"/>
                    </a:solidFill>
                  </a:tcPr>
                </a:tc>
                <a:tc>
                  <a:txBody>
                    <a:bodyPr/>
                    <a:lstStyle/>
                    <a:p>
                      <a:pPr algn="ctr">
                        <a:buNone/>
                      </a:pPr>
                      <a:r>
                        <a:rPr lang="en-US" sz="1800" dirty="0">
                          <a:latin typeface="Alexandria"/>
                        </a:rPr>
                        <a:t>The value of an asset to a specific investor based on that investor’s individual objectives and assumptions</a:t>
                      </a:r>
                    </a:p>
                  </a:txBody>
                  <a:tcPr marL="44859" marR="44859" marT="22430" marB="22430" anchor="ctr">
                    <a:solidFill>
                      <a:schemeClr val="bg1"/>
                    </a:solidFill>
                  </a:tcPr>
                </a:tc>
                <a:tc>
                  <a:txBody>
                    <a:bodyPr/>
                    <a:lstStyle/>
                    <a:p>
                      <a:pPr algn="ctr">
                        <a:buNone/>
                      </a:pPr>
                      <a:r>
                        <a:rPr lang="en-US" sz="1800">
                          <a:latin typeface="Alexandria"/>
                        </a:rPr>
                        <a:t>An additional value arising from a particular advantage not available to the wider market</a:t>
                      </a:r>
                    </a:p>
                  </a:txBody>
                  <a:tcPr marL="44859" marR="44859" marT="22430" marB="22430" anchor="ctr">
                    <a:solidFill>
                      <a:schemeClr val="bg1"/>
                    </a:solidFill>
                  </a:tcPr>
                </a:tc>
                <a:extLst>
                  <a:ext uri="{0D108BD9-81ED-4DB2-BD59-A6C34878D82A}">
                    <a16:rowId xmlns:a16="http://schemas.microsoft.com/office/drawing/2014/main" val="2114162242"/>
                  </a:ext>
                </a:extLst>
              </a:tr>
              <a:tr h="630965">
                <a:tc>
                  <a:txBody>
                    <a:bodyPr/>
                    <a:lstStyle/>
                    <a:p>
                      <a:pPr algn="ctr">
                        <a:buNone/>
                      </a:pPr>
                      <a:r>
                        <a:rPr lang="en-US" sz="1800" b="1" dirty="0">
                          <a:latin typeface="Alexandria"/>
                        </a:rPr>
                        <a:t>Nature of Value</a:t>
                      </a:r>
                    </a:p>
                  </a:txBody>
                  <a:tcPr marL="44859" marR="44859" marT="22430" marB="22430" anchor="ctr"/>
                </a:tc>
                <a:tc>
                  <a:txBody>
                    <a:bodyPr/>
                    <a:lstStyle/>
                    <a:p>
                      <a:pPr algn="ctr">
                        <a:buNone/>
                      </a:pPr>
                      <a:r>
                        <a:rPr lang="en-US" sz="1800" dirty="0">
                          <a:latin typeface="Alexandria"/>
                        </a:rPr>
                        <a:t>Relatively objective</a:t>
                      </a:r>
                    </a:p>
                  </a:txBody>
                  <a:tcPr marL="44859" marR="44859" marT="22430" marB="22430" anchor="ctr">
                    <a:solidFill>
                      <a:schemeClr val="bg1"/>
                    </a:solidFill>
                  </a:tcPr>
                </a:tc>
                <a:tc>
                  <a:txBody>
                    <a:bodyPr/>
                    <a:lstStyle/>
                    <a:p>
                      <a:pPr algn="ctr">
                        <a:buNone/>
                      </a:pPr>
                      <a:r>
                        <a:rPr lang="en-US" sz="1800" dirty="0">
                          <a:latin typeface="Alexandria"/>
                        </a:rPr>
                        <a:t>Subjective</a:t>
                      </a:r>
                    </a:p>
                  </a:txBody>
                  <a:tcPr marL="44859" marR="44859" marT="22430" marB="22430" anchor="ctr">
                    <a:solidFill>
                      <a:schemeClr val="bg1"/>
                    </a:solidFill>
                  </a:tcPr>
                </a:tc>
                <a:tc>
                  <a:txBody>
                    <a:bodyPr/>
                    <a:lstStyle/>
                    <a:p>
                      <a:pPr algn="ctr">
                        <a:buNone/>
                      </a:pPr>
                      <a:r>
                        <a:rPr lang="en-US" sz="1800">
                          <a:latin typeface="Alexandria"/>
                        </a:rPr>
                        <a:t>Highly subjective and specific</a:t>
                      </a:r>
                    </a:p>
                  </a:txBody>
                  <a:tcPr marL="44859" marR="44859" marT="22430" marB="22430" anchor="ctr">
                    <a:solidFill>
                      <a:schemeClr val="bg1"/>
                    </a:solidFill>
                  </a:tcPr>
                </a:tc>
                <a:extLst>
                  <a:ext uri="{0D108BD9-81ED-4DB2-BD59-A6C34878D82A}">
                    <a16:rowId xmlns:a16="http://schemas.microsoft.com/office/drawing/2014/main" val="3766288570"/>
                  </a:ext>
                </a:extLst>
              </a:tr>
              <a:tr h="922602">
                <a:tc>
                  <a:txBody>
                    <a:bodyPr/>
                    <a:lstStyle/>
                    <a:p>
                      <a:pPr algn="ctr">
                        <a:buNone/>
                      </a:pPr>
                      <a:r>
                        <a:rPr lang="en-US" sz="1800" b="1" dirty="0">
                          <a:latin typeface="Alexandria"/>
                        </a:rPr>
                        <a:t>Analytical Basis</a:t>
                      </a:r>
                    </a:p>
                  </a:txBody>
                  <a:tcPr marL="44859" marR="44859" marT="22430" marB="22430" anchor="ctr"/>
                </a:tc>
                <a:tc>
                  <a:txBody>
                    <a:bodyPr/>
                    <a:lstStyle/>
                    <a:p>
                      <a:pPr algn="ctr">
                        <a:buNone/>
                      </a:pPr>
                      <a:r>
                        <a:rPr lang="en-US" sz="1800">
                          <a:latin typeface="Alexandria"/>
                        </a:rPr>
                        <a:t>Market-derived inputs (market yield, comparable transactions)</a:t>
                      </a:r>
                    </a:p>
                  </a:txBody>
                  <a:tcPr marL="44859" marR="44859" marT="22430" marB="22430" anchor="ctr">
                    <a:solidFill>
                      <a:schemeClr val="bg1"/>
                    </a:solidFill>
                  </a:tcPr>
                </a:tc>
                <a:tc>
                  <a:txBody>
                    <a:bodyPr/>
                    <a:lstStyle/>
                    <a:p>
                      <a:pPr algn="ctr">
                        <a:buNone/>
                      </a:pPr>
                      <a:r>
                        <a:rPr lang="en-US" sz="1800" dirty="0">
                          <a:latin typeface="Alexandria"/>
                        </a:rPr>
                        <a:t>Investor-specific expected cash flows and required return</a:t>
                      </a:r>
                    </a:p>
                  </a:txBody>
                  <a:tcPr marL="44859" marR="44859" marT="22430" marB="22430" anchor="ctr">
                    <a:solidFill>
                      <a:schemeClr val="bg1"/>
                    </a:solidFill>
                  </a:tcPr>
                </a:tc>
                <a:tc>
                  <a:txBody>
                    <a:bodyPr/>
                    <a:lstStyle/>
                    <a:p>
                      <a:pPr algn="ctr">
                        <a:buNone/>
                      </a:pPr>
                      <a:r>
                        <a:rPr lang="en-US" sz="1800">
                          <a:latin typeface="Alexandria"/>
                        </a:rPr>
                        <a:t>Special benefits such as synergies or adjoining ownership</a:t>
                      </a:r>
                    </a:p>
                  </a:txBody>
                  <a:tcPr marL="44859" marR="44859" marT="22430" marB="22430" anchor="ctr">
                    <a:solidFill>
                      <a:schemeClr val="bg1"/>
                    </a:solidFill>
                  </a:tcPr>
                </a:tc>
                <a:extLst>
                  <a:ext uri="{0D108BD9-81ED-4DB2-BD59-A6C34878D82A}">
                    <a16:rowId xmlns:a16="http://schemas.microsoft.com/office/drawing/2014/main" val="1365947282"/>
                  </a:ext>
                </a:extLst>
              </a:tr>
              <a:tr h="630965">
                <a:tc>
                  <a:txBody>
                    <a:bodyPr/>
                    <a:lstStyle/>
                    <a:p>
                      <a:pPr algn="ctr">
                        <a:buNone/>
                      </a:pPr>
                      <a:r>
                        <a:rPr lang="en-US" sz="1800" b="1" dirty="0">
                          <a:latin typeface="Alexandria"/>
                        </a:rPr>
                        <a:t>Return Used</a:t>
                      </a:r>
                    </a:p>
                  </a:txBody>
                  <a:tcPr marL="44859" marR="44859" marT="22430" marB="22430" anchor="ctr"/>
                </a:tc>
                <a:tc>
                  <a:txBody>
                    <a:bodyPr/>
                    <a:lstStyle/>
                    <a:p>
                      <a:pPr algn="ctr">
                        <a:buNone/>
                      </a:pPr>
                      <a:r>
                        <a:rPr lang="en-US" sz="1800">
                          <a:latin typeface="Alexandria"/>
                        </a:rPr>
                        <a:t>Market Yield / Capitalization Rate</a:t>
                      </a:r>
                    </a:p>
                  </a:txBody>
                  <a:tcPr marL="44859" marR="44859" marT="22430" marB="22430" anchor="ctr">
                    <a:solidFill>
                      <a:schemeClr val="bg1"/>
                    </a:solidFill>
                  </a:tcPr>
                </a:tc>
                <a:tc>
                  <a:txBody>
                    <a:bodyPr/>
                    <a:lstStyle/>
                    <a:p>
                      <a:pPr algn="ctr">
                        <a:buNone/>
                      </a:pPr>
                      <a:r>
                        <a:rPr lang="en-US" sz="1800" dirty="0">
                          <a:latin typeface="Alexandria"/>
                        </a:rPr>
                        <a:t>Investor’s Required Return</a:t>
                      </a:r>
                    </a:p>
                  </a:txBody>
                  <a:tcPr marL="44859" marR="44859" marT="22430" marB="22430" anchor="ctr">
                    <a:solidFill>
                      <a:schemeClr val="bg1"/>
                    </a:solidFill>
                  </a:tcPr>
                </a:tc>
                <a:tc>
                  <a:txBody>
                    <a:bodyPr/>
                    <a:lstStyle/>
                    <a:p>
                      <a:pPr algn="ctr">
                        <a:buNone/>
                      </a:pPr>
                      <a:r>
                        <a:rPr lang="en-US" sz="1800" dirty="0">
                          <a:latin typeface="Alexandria"/>
                        </a:rPr>
                        <a:t>May not rely on market yield but on specific benefits</a:t>
                      </a:r>
                    </a:p>
                  </a:txBody>
                  <a:tcPr marL="44859" marR="44859" marT="22430" marB="22430" anchor="ctr">
                    <a:solidFill>
                      <a:schemeClr val="bg1"/>
                    </a:solidFill>
                  </a:tcPr>
                </a:tc>
                <a:extLst>
                  <a:ext uri="{0D108BD9-81ED-4DB2-BD59-A6C34878D82A}">
                    <a16:rowId xmlns:a16="http://schemas.microsoft.com/office/drawing/2014/main" val="3451707616"/>
                  </a:ext>
                </a:extLst>
              </a:tr>
              <a:tr h="922602">
                <a:tc>
                  <a:txBody>
                    <a:bodyPr/>
                    <a:lstStyle/>
                    <a:p>
                      <a:pPr algn="ctr">
                        <a:buNone/>
                      </a:pPr>
                      <a:r>
                        <a:rPr lang="en-US" sz="1800" b="1" dirty="0">
                          <a:latin typeface="Alexandria"/>
                        </a:rPr>
                        <a:t>Reflects</a:t>
                      </a:r>
                    </a:p>
                  </a:txBody>
                  <a:tcPr marL="44859" marR="44859" marT="22430" marB="22430" anchor="ctr"/>
                </a:tc>
                <a:tc>
                  <a:txBody>
                    <a:bodyPr/>
                    <a:lstStyle/>
                    <a:p>
                      <a:pPr algn="ctr">
                        <a:buNone/>
                      </a:pPr>
                      <a:r>
                        <a:rPr lang="en-US" sz="1800" dirty="0">
                          <a:latin typeface="Alexandria"/>
                        </a:rPr>
                        <a:t>Exchange value in the marketplace</a:t>
                      </a:r>
                    </a:p>
                  </a:txBody>
                  <a:tcPr marL="44859" marR="44859" marT="22430" marB="22430" anchor="ctr">
                    <a:solidFill>
                      <a:schemeClr val="bg1"/>
                    </a:solidFill>
                  </a:tcPr>
                </a:tc>
                <a:tc>
                  <a:txBody>
                    <a:bodyPr/>
                    <a:lstStyle/>
                    <a:p>
                      <a:pPr algn="ctr">
                        <a:buNone/>
                      </a:pPr>
                      <a:r>
                        <a:rPr lang="en-US" sz="1800">
                          <a:latin typeface="Alexandria"/>
                        </a:rPr>
                        <a:t>Economic worth to a specific investor</a:t>
                      </a:r>
                    </a:p>
                  </a:txBody>
                  <a:tcPr marL="44859" marR="44859" marT="22430" marB="22430" anchor="ctr">
                    <a:solidFill>
                      <a:schemeClr val="bg1"/>
                    </a:solidFill>
                  </a:tcPr>
                </a:tc>
                <a:tc>
                  <a:txBody>
                    <a:bodyPr/>
                    <a:lstStyle/>
                    <a:p>
                      <a:pPr algn="ctr">
                        <a:buNone/>
                      </a:pPr>
                      <a:r>
                        <a:rPr lang="en-US" sz="1800" dirty="0">
                          <a:latin typeface="Alexandria"/>
                        </a:rPr>
                        <a:t>Incremental value above market due to a special advantage</a:t>
                      </a:r>
                    </a:p>
                  </a:txBody>
                  <a:tcPr marL="44859" marR="44859" marT="22430" marB="22430" anchor="ctr">
                    <a:solidFill>
                      <a:schemeClr val="bg1"/>
                    </a:solidFill>
                  </a:tcPr>
                </a:tc>
                <a:extLst>
                  <a:ext uri="{0D108BD9-81ED-4DB2-BD59-A6C34878D82A}">
                    <a16:rowId xmlns:a16="http://schemas.microsoft.com/office/drawing/2014/main" val="3452132565"/>
                  </a:ext>
                </a:extLst>
              </a:tr>
            </a:tbl>
          </a:graphicData>
        </a:graphic>
      </p:graphicFrame>
    </p:spTree>
    <p:extLst>
      <p:ext uri="{BB962C8B-B14F-4D97-AF65-F5344CB8AC3E}">
        <p14:creationId xmlns:p14="http://schemas.microsoft.com/office/powerpoint/2010/main" val="169771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B5AD2-C06E-624D-5829-94687C7C274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7BD059C-7D16-FFB0-D4EA-02B267EBB30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3716FD3-4C76-C46B-F32F-936BE62E17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7ACF09F-06D6-C572-7CF2-D479C6A1847B}"/>
              </a:ext>
            </a:extLst>
          </p:cNvPr>
          <p:cNvSpPr txBox="1"/>
          <p:nvPr/>
        </p:nvSpPr>
        <p:spPr>
          <a:xfrm>
            <a:off x="4616396" y="524820"/>
            <a:ext cx="4046365"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Investment Value / Worth</a:t>
            </a:r>
          </a:p>
        </p:txBody>
      </p:sp>
      <p:sp>
        <p:nvSpPr>
          <p:cNvPr id="3" name="TextBox 2">
            <a:extLst>
              <a:ext uri="{FF2B5EF4-FFF2-40B4-BE49-F238E27FC236}">
                <a16:creationId xmlns:a16="http://schemas.microsoft.com/office/drawing/2014/main" id="{9CE8FA20-E735-C917-7D24-61BAD52D499F}"/>
              </a:ext>
            </a:extLst>
          </p:cNvPr>
          <p:cNvSpPr txBox="1"/>
          <p:nvPr/>
        </p:nvSpPr>
        <p:spPr>
          <a:xfrm>
            <a:off x="335413" y="1157987"/>
            <a:ext cx="956582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Comparison Table: Market Value vs Investment Value vs Special Value</a:t>
            </a:r>
          </a:p>
        </p:txBody>
      </p:sp>
      <p:graphicFrame>
        <p:nvGraphicFramePr>
          <p:cNvPr id="8" name="Table 7">
            <a:extLst>
              <a:ext uri="{FF2B5EF4-FFF2-40B4-BE49-F238E27FC236}">
                <a16:creationId xmlns:a16="http://schemas.microsoft.com/office/drawing/2014/main" id="{3F96C259-D560-762D-E935-706DBCE86C8B}"/>
              </a:ext>
            </a:extLst>
          </p:cNvPr>
          <p:cNvGraphicFramePr>
            <a:graphicFrameLocks noGrp="1"/>
          </p:cNvGraphicFramePr>
          <p:nvPr>
            <p:extLst>
              <p:ext uri="{D42A27DB-BD31-4B8C-83A1-F6EECF244321}">
                <p14:modId xmlns:p14="http://schemas.microsoft.com/office/powerpoint/2010/main" val="559811227"/>
              </p:ext>
            </p:extLst>
          </p:nvPr>
        </p:nvGraphicFramePr>
        <p:xfrm>
          <a:off x="180431" y="1717209"/>
          <a:ext cx="11867189" cy="3528560"/>
        </p:xfrm>
        <a:graphic>
          <a:graphicData uri="http://schemas.openxmlformats.org/drawingml/2006/table">
            <a:tbl>
              <a:tblPr>
                <a:tableStyleId>{0505E3EF-67EA-436B-97B2-0124C06EBD24}</a:tableStyleId>
              </a:tblPr>
              <a:tblGrid>
                <a:gridCol w="1423780">
                  <a:extLst>
                    <a:ext uri="{9D8B030D-6E8A-4147-A177-3AD203B41FA5}">
                      <a16:colId xmlns:a16="http://schemas.microsoft.com/office/drawing/2014/main" val="1827039572"/>
                    </a:ext>
                  </a:extLst>
                </a:gridCol>
                <a:gridCol w="4509815">
                  <a:extLst>
                    <a:ext uri="{9D8B030D-6E8A-4147-A177-3AD203B41FA5}">
                      <a16:colId xmlns:a16="http://schemas.microsoft.com/office/drawing/2014/main" val="4106988595"/>
                    </a:ext>
                  </a:extLst>
                </a:gridCol>
                <a:gridCol w="2966797">
                  <a:extLst>
                    <a:ext uri="{9D8B030D-6E8A-4147-A177-3AD203B41FA5}">
                      <a16:colId xmlns:a16="http://schemas.microsoft.com/office/drawing/2014/main" val="942285543"/>
                    </a:ext>
                  </a:extLst>
                </a:gridCol>
                <a:gridCol w="2966797">
                  <a:extLst>
                    <a:ext uri="{9D8B030D-6E8A-4147-A177-3AD203B41FA5}">
                      <a16:colId xmlns:a16="http://schemas.microsoft.com/office/drawing/2014/main" val="557427494"/>
                    </a:ext>
                  </a:extLst>
                </a:gridCol>
              </a:tblGrid>
              <a:tr h="705712">
                <a:tc>
                  <a:txBody>
                    <a:bodyPr/>
                    <a:lstStyle/>
                    <a:p>
                      <a:pPr algn="ctr">
                        <a:buNone/>
                      </a:pPr>
                      <a:r>
                        <a:rPr lang="en-US" sz="1800" b="1" dirty="0">
                          <a:latin typeface="Alexandria"/>
                        </a:rPr>
                        <a:t>Comparison Element</a:t>
                      </a:r>
                    </a:p>
                  </a:txBody>
                  <a:tcPr marL="44859" marR="44859" marT="22430" marB="22430" anchor="ctr"/>
                </a:tc>
                <a:tc>
                  <a:txBody>
                    <a:bodyPr/>
                    <a:lstStyle/>
                    <a:p>
                      <a:pPr algn="ctr">
                        <a:buNone/>
                      </a:pPr>
                      <a:r>
                        <a:rPr lang="en-US" sz="1800" b="1" dirty="0">
                          <a:latin typeface="Alexandria"/>
                        </a:rPr>
                        <a:t>Market Value</a:t>
                      </a:r>
                    </a:p>
                  </a:txBody>
                  <a:tcPr marL="44859" marR="44859" marT="22430" marB="22430" anchor="ctr"/>
                </a:tc>
                <a:tc>
                  <a:txBody>
                    <a:bodyPr/>
                    <a:lstStyle/>
                    <a:p>
                      <a:pPr algn="ctr">
                        <a:buNone/>
                      </a:pPr>
                      <a:r>
                        <a:rPr lang="en-US" sz="1800" b="1" dirty="0">
                          <a:latin typeface="Alexandria"/>
                        </a:rPr>
                        <a:t>Investment Value</a:t>
                      </a:r>
                    </a:p>
                  </a:txBody>
                  <a:tcPr marL="44859" marR="44859" marT="22430" marB="22430" anchor="ctr"/>
                </a:tc>
                <a:tc>
                  <a:txBody>
                    <a:bodyPr/>
                    <a:lstStyle/>
                    <a:p>
                      <a:pPr algn="ctr">
                        <a:buNone/>
                      </a:pPr>
                      <a:r>
                        <a:rPr lang="en-US" sz="1800" b="1" dirty="0">
                          <a:latin typeface="Alexandria"/>
                        </a:rPr>
                        <a:t>Special Value</a:t>
                      </a:r>
                    </a:p>
                  </a:txBody>
                  <a:tcPr marL="44859" marR="44859" marT="22430" marB="22430" anchor="ctr"/>
                </a:tc>
                <a:extLst>
                  <a:ext uri="{0D108BD9-81ED-4DB2-BD59-A6C34878D82A}">
                    <a16:rowId xmlns:a16="http://schemas.microsoft.com/office/drawing/2014/main" val="3974731014"/>
                  </a:ext>
                </a:extLst>
              </a:tr>
              <a:tr h="705712">
                <a:tc>
                  <a:txBody>
                    <a:bodyPr/>
                    <a:lstStyle/>
                    <a:p>
                      <a:pPr algn="ctr">
                        <a:buNone/>
                      </a:pPr>
                      <a:r>
                        <a:rPr lang="en-US" sz="1800" b="1" dirty="0">
                          <a:latin typeface="Alexandria"/>
                        </a:rPr>
                        <a:t>Applicable To</a:t>
                      </a:r>
                    </a:p>
                  </a:txBody>
                  <a:tcPr marL="44859" marR="44859" marT="22430" marB="22430" anchor="ctr"/>
                </a:tc>
                <a:tc>
                  <a:txBody>
                    <a:bodyPr/>
                    <a:lstStyle/>
                    <a:p>
                      <a:pPr algn="ctr">
                        <a:buNone/>
                      </a:pPr>
                      <a:r>
                        <a:rPr lang="en-US" sz="1800" dirty="0">
                          <a:latin typeface="Alexandria"/>
                        </a:rPr>
                        <a:t>All typical market participants</a:t>
                      </a:r>
                    </a:p>
                  </a:txBody>
                  <a:tcPr marL="44859" marR="44859" marT="22430" marB="22430" anchor="ctr">
                    <a:solidFill>
                      <a:schemeClr val="bg1"/>
                    </a:solidFill>
                  </a:tcPr>
                </a:tc>
                <a:tc>
                  <a:txBody>
                    <a:bodyPr/>
                    <a:lstStyle/>
                    <a:p>
                      <a:pPr algn="ctr">
                        <a:buNone/>
                      </a:pPr>
                      <a:r>
                        <a:rPr lang="en-US" sz="1800">
                          <a:latin typeface="Alexandria"/>
                        </a:rPr>
                        <a:t>A specific identified investor</a:t>
                      </a:r>
                    </a:p>
                  </a:txBody>
                  <a:tcPr marL="44859" marR="44859" marT="22430" marB="22430" anchor="ctr">
                    <a:solidFill>
                      <a:schemeClr val="bg1"/>
                    </a:solidFill>
                  </a:tcPr>
                </a:tc>
                <a:tc>
                  <a:txBody>
                    <a:bodyPr/>
                    <a:lstStyle/>
                    <a:p>
                      <a:pPr algn="ctr">
                        <a:buNone/>
                      </a:pPr>
                      <a:r>
                        <a:rPr lang="en-US" sz="1800" dirty="0">
                          <a:latin typeface="Alexandria"/>
                        </a:rPr>
                        <a:t>A particular party with a unique benefit</a:t>
                      </a:r>
                    </a:p>
                  </a:txBody>
                  <a:tcPr marL="44859" marR="44859" marT="22430" marB="22430" anchor="ctr">
                    <a:solidFill>
                      <a:schemeClr val="bg1"/>
                    </a:solidFill>
                  </a:tcPr>
                </a:tc>
                <a:extLst>
                  <a:ext uri="{0D108BD9-81ED-4DB2-BD59-A6C34878D82A}">
                    <a16:rowId xmlns:a16="http://schemas.microsoft.com/office/drawing/2014/main" val="2775282201"/>
                  </a:ext>
                </a:extLst>
              </a:tr>
              <a:tr h="705712">
                <a:tc>
                  <a:txBody>
                    <a:bodyPr/>
                    <a:lstStyle/>
                    <a:p>
                      <a:pPr algn="ctr">
                        <a:buNone/>
                      </a:pPr>
                      <a:r>
                        <a:rPr lang="en-US" sz="1800" b="1" dirty="0">
                          <a:latin typeface="Alexandria"/>
                        </a:rPr>
                        <a:t>Relationship to Market</a:t>
                      </a:r>
                    </a:p>
                  </a:txBody>
                  <a:tcPr marL="44859" marR="44859" marT="22430" marB="22430" anchor="ctr"/>
                </a:tc>
                <a:tc>
                  <a:txBody>
                    <a:bodyPr/>
                    <a:lstStyle/>
                    <a:p>
                      <a:pPr algn="ctr">
                        <a:buNone/>
                      </a:pPr>
                      <a:r>
                        <a:rPr lang="en-US" sz="1800" dirty="0">
                          <a:latin typeface="Alexandria"/>
                        </a:rPr>
                        <a:t>Represents market consensus</a:t>
                      </a:r>
                    </a:p>
                  </a:txBody>
                  <a:tcPr marL="44859" marR="44859" marT="22430" marB="22430" anchor="ctr">
                    <a:solidFill>
                      <a:schemeClr val="bg1"/>
                    </a:solidFill>
                  </a:tcPr>
                </a:tc>
                <a:tc>
                  <a:txBody>
                    <a:bodyPr/>
                    <a:lstStyle/>
                    <a:p>
                      <a:pPr algn="ctr">
                        <a:buNone/>
                      </a:pPr>
                      <a:r>
                        <a:rPr lang="en-US" sz="1800" dirty="0">
                          <a:latin typeface="Alexandria"/>
                        </a:rPr>
                        <a:t>May be higher or lower than Market Value</a:t>
                      </a:r>
                    </a:p>
                  </a:txBody>
                  <a:tcPr marL="44859" marR="44859" marT="22430" marB="22430" anchor="ctr">
                    <a:solidFill>
                      <a:schemeClr val="bg1"/>
                    </a:solidFill>
                  </a:tcPr>
                </a:tc>
                <a:tc>
                  <a:txBody>
                    <a:bodyPr/>
                    <a:lstStyle/>
                    <a:p>
                      <a:pPr algn="ctr">
                        <a:buNone/>
                      </a:pPr>
                      <a:r>
                        <a:rPr lang="en-US" sz="1800" dirty="0">
                          <a:latin typeface="Alexandria"/>
                        </a:rPr>
                        <a:t>Usually exceeds Market Value</a:t>
                      </a:r>
                    </a:p>
                  </a:txBody>
                  <a:tcPr marL="44859" marR="44859" marT="22430" marB="22430" anchor="ctr">
                    <a:solidFill>
                      <a:schemeClr val="bg1"/>
                    </a:solidFill>
                  </a:tcPr>
                </a:tc>
                <a:extLst>
                  <a:ext uri="{0D108BD9-81ED-4DB2-BD59-A6C34878D82A}">
                    <a16:rowId xmlns:a16="http://schemas.microsoft.com/office/drawing/2014/main" val="1777571819"/>
                  </a:ext>
                </a:extLst>
              </a:tr>
              <a:tr h="705712">
                <a:tc>
                  <a:txBody>
                    <a:bodyPr/>
                    <a:lstStyle/>
                    <a:p>
                      <a:pPr algn="ctr">
                        <a:buNone/>
                      </a:pPr>
                      <a:r>
                        <a:rPr lang="en-US" sz="1800" b="1" dirty="0">
                          <a:latin typeface="Alexandria"/>
                        </a:rPr>
                        <a:t>Primary Use</a:t>
                      </a:r>
                    </a:p>
                  </a:txBody>
                  <a:tcPr marL="44859" marR="44859" marT="22430" marB="22430" anchor="ctr"/>
                </a:tc>
                <a:tc>
                  <a:txBody>
                    <a:bodyPr/>
                    <a:lstStyle/>
                    <a:p>
                      <a:pPr algn="ctr">
                        <a:buNone/>
                      </a:pPr>
                      <a:r>
                        <a:rPr lang="en-US" sz="1800" dirty="0">
                          <a:latin typeface="Alexandria"/>
                        </a:rPr>
                        <a:t>Formal valuation reports, lending, financial reporting</a:t>
                      </a:r>
                    </a:p>
                  </a:txBody>
                  <a:tcPr marL="44859" marR="44859" marT="22430" marB="22430" anchor="ctr">
                    <a:solidFill>
                      <a:schemeClr val="bg1"/>
                    </a:solidFill>
                  </a:tcPr>
                </a:tc>
                <a:tc>
                  <a:txBody>
                    <a:bodyPr/>
                    <a:lstStyle/>
                    <a:p>
                      <a:pPr algn="ctr">
                        <a:buNone/>
                      </a:pPr>
                      <a:r>
                        <a:rPr lang="en-US" sz="1800" dirty="0">
                          <a:latin typeface="Alexandria"/>
                        </a:rPr>
                        <a:t>Investment decision-making</a:t>
                      </a:r>
                    </a:p>
                  </a:txBody>
                  <a:tcPr marL="44859" marR="44859" marT="22430" marB="22430" anchor="ctr">
                    <a:solidFill>
                      <a:schemeClr val="bg1"/>
                    </a:solidFill>
                  </a:tcPr>
                </a:tc>
                <a:tc>
                  <a:txBody>
                    <a:bodyPr/>
                    <a:lstStyle/>
                    <a:p>
                      <a:pPr algn="ctr">
                        <a:buNone/>
                      </a:pPr>
                      <a:r>
                        <a:rPr lang="en-US" sz="1800" dirty="0">
                          <a:latin typeface="Alexandria"/>
                        </a:rPr>
                        <a:t>Negotiations, mergers, expansion cases</a:t>
                      </a:r>
                    </a:p>
                  </a:txBody>
                  <a:tcPr marL="44859" marR="44859" marT="22430" marB="22430" anchor="ctr">
                    <a:solidFill>
                      <a:schemeClr val="bg1"/>
                    </a:solidFill>
                  </a:tcPr>
                </a:tc>
                <a:extLst>
                  <a:ext uri="{0D108BD9-81ED-4DB2-BD59-A6C34878D82A}">
                    <a16:rowId xmlns:a16="http://schemas.microsoft.com/office/drawing/2014/main" val="3577577276"/>
                  </a:ext>
                </a:extLst>
              </a:tr>
              <a:tr h="705712">
                <a:tc>
                  <a:txBody>
                    <a:bodyPr/>
                    <a:lstStyle/>
                    <a:p>
                      <a:pPr algn="ctr">
                        <a:buNone/>
                      </a:pPr>
                      <a:r>
                        <a:rPr lang="en-US" sz="1800" b="1" dirty="0">
                          <a:latin typeface="Alexandria"/>
                        </a:rPr>
                        <a:t>Example</a:t>
                      </a:r>
                    </a:p>
                  </a:txBody>
                  <a:tcPr marL="44859" marR="44859" marT="22430" marB="22430" anchor="ctr"/>
                </a:tc>
                <a:tc>
                  <a:txBody>
                    <a:bodyPr/>
                    <a:lstStyle/>
                    <a:p>
                      <a:pPr algn="ctr">
                        <a:buNone/>
                      </a:pPr>
                      <a:r>
                        <a:rPr lang="en-US" sz="1800">
                          <a:latin typeface="Alexandria"/>
                        </a:rPr>
                        <a:t>Leased property valued at a 10% prevailing cap rate</a:t>
                      </a:r>
                    </a:p>
                  </a:txBody>
                  <a:tcPr marL="44859" marR="44859" marT="22430" marB="22430" anchor="ctr">
                    <a:solidFill>
                      <a:schemeClr val="bg1"/>
                    </a:solidFill>
                  </a:tcPr>
                </a:tc>
                <a:tc>
                  <a:txBody>
                    <a:bodyPr/>
                    <a:lstStyle/>
                    <a:p>
                      <a:pPr algn="ctr">
                        <a:buNone/>
                      </a:pPr>
                      <a:r>
                        <a:rPr lang="en-US" sz="1800" dirty="0">
                          <a:latin typeface="Alexandria"/>
                        </a:rPr>
                        <a:t>Investor accepting 8% or requiring 12% return</a:t>
                      </a:r>
                    </a:p>
                  </a:txBody>
                  <a:tcPr marL="44859" marR="44859" marT="22430" marB="22430" anchor="ctr">
                    <a:solidFill>
                      <a:schemeClr val="bg1"/>
                    </a:solidFill>
                  </a:tcPr>
                </a:tc>
                <a:tc>
                  <a:txBody>
                    <a:bodyPr/>
                    <a:lstStyle/>
                    <a:p>
                      <a:pPr algn="ctr">
                        <a:buNone/>
                      </a:pPr>
                      <a:r>
                        <a:rPr lang="en-US" sz="1800" dirty="0">
                          <a:latin typeface="Alexandria"/>
                        </a:rPr>
                        <a:t>Adjacent owner paying a premium to expand</a:t>
                      </a:r>
                    </a:p>
                  </a:txBody>
                  <a:tcPr marL="44859" marR="44859" marT="22430" marB="22430" anchor="ctr">
                    <a:solidFill>
                      <a:schemeClr val="bg1"/>
                    </a:solidFill>
                  </a:tcPr>
                </a:tc>
                <a:extLst>
                  <a:ext uri="{0D108BD9-81ED-4DB2-BD59-A6C34878D82A}">
                    <a16:rowId xmlns:a16="http://schemas.microsoft.com/office/drawing/2014/main" val="1344583284"/>
                  </a:ext>
                </a:extLst>
              </a:tr>
            </a:tbl>
          </a:graphicData>
        </a:graphic>
      </p:graphicFrame>
    </p:spTree>
    <p:extLst>
      <p:ext uri="{BB962C8B-B14F-4D97-AF65-F5344CB8AC3E}">
        <p14:creationId xmlns:p14="http://schemas.microsoft.com/office/powerpoint/2010/main" val="155547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3D5C03B-6361-C4AD-CB19-61B2CDD3D67A}"/>
              </a:ext>
            </a:extLst>
          </p:cNvPr>
          <p:cNvSpPr txBox="1"/>
          <p:nvPr/>
        </p:nvSpPr>
        <p:spPr>
          <a:xfrm>
            <a:off x="4689055" y="1195817"/>
            <a:ext cx="4472247" cy="531674"/>
          </a:xfrm>
          <a:prstGeom prst="horizontalScroll">
            <a:avLst/>
          </a:prstGeom>
          <a:solidFill>
            <a:srgbClr val="FDE9FC"/>
          </a:solidFill>
          <a:ln w="38100">
            <a:solidFill>
              <a:srgbClr val="FF66FF"/>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Special Value</a:t>
            </a:r>
          </a:p>
        </p:txBody>
      </p:sp>
      <p:sp>
        <p:nvSpPr>
          <p:cNvPr id="12" name="TextBox 11">
            <a:extLst>
              <a:ext uri="{FF2B5EF4-FFF2-40B4-BE49-F238E27FC236}">
                <a16:creationId xmlns:a16="http://schemas.microsoft.com/office/drawing/2014/main" id="{73E474D7-CB90-20A8-FB99-0CC6213A3FCE}"/>
              </a:ext>
            </a:extLst>
          </p:cNvPr>
          <p:cNvSpPr txBox="1"/>
          <p:nvPr/>
        </p:nvSpPr>
        <p:spPr>
          <a:xfrm>
            <a:off x="3875888" y="1755591"/>
            <a:ext cx="6098582" cy="369332"/>
          </a:xfrm>
          <a:prstGeom prst="rect">
            <a:avLst/>
          </a:prstGeom>
          <a:solidFill>
            <a:schemeClr val="bg1"/>
          </a:solidFill>
          <a:ln>
            <a:solidFill>
              <a:srgbClr val="FF66FF"/>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The Definition of the Special Value:</a:t>
            </a:r>
          </a:p>
        </p:txBody>
      </p:sp>
      <p:sp>
        <p:nvSpPr>
          <p:cNvPr id="9" name="TextBox 8">
            <a:extLst>
              <a:ext uri="{FF2B5EF4-FFF2-40B4-BE49-F238E27FC236}">
                <a16:creationId xmlns:a16="http://schemas.microsoft.com/office/drawing/2014/main" id="{94AD1298-AE8A-1D53-CA56-349C5EE311C1}"/>
              </a:ext>
            </a:extLst>
          </p:cNvPr>
          <p:cNvSpPr txBox="1"/>
          <p:nvPr/>
        </p:nvSpPr>
        <p:spPr>
          <a:xfrm>
            <a:off x="4860941" y="2754165"/>
            <a:ext cx="6219006" cy="369332"/>
          </a:xfrm>
          <a:prstGeom prst="rect">
            <a:avLst/>
          </a:prstGeom>
          <a:solidFill>
            <a:schemeClr val="bg1"/>
          </a:solidFill>
          <a:ln>
            <a:solidFill>
              <a:srgbClr val="FF66FF"/>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Reporting Requirements</a:t>
            </a:r>
          </a:p>
        </p:txBody>
      </p:sp>
      <p:sp>
        <p:nvSpPr>
          <p:cNvPr id="10" name="TextBox 9">
            <a:extLst>
              <a:ext uri="{FF2B5EF4-FFF2-40B4-BE49-F238E27FC236}">
                <a16:creationId xmlns:a16="http://schemas.microsoft.com/office/drawing/2014/main" id="{492DB9B2-E970-E6C4-160C-F48223B31B74}"/>
              </a:ext>
            </a:extLst>
          </p:cNvPr>
          <p:cNvSpPr txBox="1"/>
          <p:nvPr/>
        </p:nvSpPr>
        <p:spPr>
          <a:xfrm>
            <a:off x="4426330" y="2206679"/>
            <a:ext cx="6098582"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Detailed Practical Examples:</a:t>
            </a:r>
          </a:p>
        </p:txBody>
      </p:sp>
      <p:sp>
        <p:nvSpPr>
          <p:cNvPr id="13" name="TextBox 12">
            <a:extLst>
              <a:ext uri="{FF2B5EF4-FFF2-40B4-BE49-F238E27FC236}">
                <a16:creationId xmlns:a16="http://schemas.microsoft.com/office/drawing/2014/main" id="{5E970F0B-749A-1DBD-9C8D-D71E07CDDD5E}"/>
              </a:ext>
            </a:extLst>
          </p:cNvPr>
          <p:cNvSpPr txBox="1"/>
          <p:nvPr/>
        </p:nvSpPr>
        <p:spPr>
          <a:xfrm>
            <a:off x="4689055" y="3667745"/>
            <a:ext cx="4472247" cy="531674"/>
          </a:xfrm>
          <a:prstGeom prst="horizontalScroll">
            <a:avLst/>
          </a:prstGeom>
          <a:solidFill>
            <a:schemeClr val="bg2"/>
          </a:solidFill>
          <a:ln w="38100">
            <a:solidFill>
              <a:srgbClr val="777777"/>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Synergistic / Marriage Value</a:t>
            </a:r>
          </a:p>
        </p:txBody>
      </p:sp>
      <p:sp>
        <p:nvSpPr>
          <p:cNvPr id="14" name="TextBox 13">
            <a:extLst>
              <a:ext uri="{FF2B5EF4-FFF2-40B4-BE49-F238E27FC236}">
                <a16:creationId xmlns:a16="http://schemas.microsoft.com/office/drawing/2014/main" id="{3A8A2B54-BF42-81FB-9F5D-AA855C5ACD7A}"/>
              </a:ext>
            </a:extLst>
          </p:cNvPr>
          <p:cNvSpPr txBox="1"/>
          <p:nvPr/>
        </p:nvSpPr>
        <p:spPr>
          <a:xfrm>
            <a:off x="2303761" y="4236092"/>
            <a:ext cx="6098582"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The Definition of the Synergistic / Marriage Value:</a:t>
            </a:r>
          </a:p>
        </p:txBody>
      </p:sp>
      <p:sp>
        <p:nvSpPr>
          <p:cNvPr id="15" name="TextBox 14">
            <a:extLst>
              <a:ext uri="{FF2B5EF4-FFF2-40B4-BE49-F238E27FC236}">
                <a16:creationId xmlns:a16="http://schemas.microsoft.com/office/drawing/2014/main" id="{0B773528-F4A5-5CD1-7DC9-6B1327D34B82}"/>
              </a:ext>
            </a:extLst>
          </p:cNvPr>
          <p:cNvSpPr txBox="1"/>
          <p:nvPr/>
        </p:nvSpPr>
        <p:spPr>
          <a:xfrm>
            <a:off x="2929404" y="4649100"/>
            <a:ext cx="6098582" cy="437043"/>
          </a:xfrm>
          <a:prstGeom prst="rect">
            <a:avLst/>
          </a:prstGeom>
          <a:solidFill>
            <a:schemeClr val="bg1"/>
          </a:solidFill>
          <a:ln>
            <a:solidFill>
              <a:srgbClr val="777777"/>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Classification Based on Availability of Benefit:</a:t>
            </a:r>
          </a:p>
        </p:txBody>
      </p:sp>
      <p:sp>
        <p:nvSpPr>
          <p:cNvPr id="16" name="TextBox 15">
            <a:extLst>
              <a:ext uri="{FF2B5EF4-FFF2-40B4-BE49-F238E27FC236}">
                <a16:creationId xmlns:a16="http://schemas.microsoft.com/office/drawing/2014/main" id="{728D5B41-B26A-61E5-2A9C-1DC6620B45C2}"/>
              </a:ext>
            </a:extLst>
          </p:cNvPr>
          <p:cNvSpPr txBox="1"/>
          <p:nvPr/>
        </p:nvSpPr>
        <p:spPr>
          <a:xfrm>
            <a:off x="3684416" y="5134702"/>
            <a:ext cx="6098582"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 Practical Example/General Synergy/:</a:t>
            </a:r>
          </a:p>
        </p:txBody>
      </p:sp>
      <p:sp>
        <p:nvSpPr>
          <p:cNvPr id="17" name="TextBox 16">
            <a:extLst>
              <a:ext uri="{FF2B5EF4-FFF2-40B4-BE49-F238E27FC236}">
                <a16:creationId xmlns:a16="http://schemas.microsoft.com/office/drawing/2014/main" id="{60B34908-B81E-FA60-A63C-75E471C5F342}"/>
              </a:ext>
            </a:extLst>
          </p:cNvPr>
          <p:cNvSpPr txBox="1"/>
          <p:nvPr/>
        </p:nvSpPr>
        <p:spPr>
          <a:xfrm>
            <a:off x="4223907" y="5560983"/>
            <a:ext cx="6098582"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 Practical Example/Special Synergy/:</a:t>
            </a:r>
          </a:p>
        </p:txBody>
      </p:sp>
      <p:sp>
        <p:nvSpPr>
          <p:cNvPr id="3" name="TextBox 2">
            <a:extLst>
              <a:ext uri="{FF2B5EF4-FFF2-40B4-BE49-F238E27FC236}">
                <a16:creationId xmlns:a16="http://schemas.microsoft.com/office/drawing/2014/main" id="{7F27CE7D-5239-3E08-08E9-2853287A5B14}"/>
              </a:ext>
            </a:extLst>
          </p:cNvPr>
          <p:cNvSpPr txBox="1"/>
          <p:nvPr/>
        </p:nvSpPr>
        <p:spPr>
          <a:xfrm>
            <a:off x="4836987" y="5986683"/>
            <a:ext cx="6098582"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tabLst>
                <a:tab pos="4973638" algn="l"/>
              </a:tabLst>
              <a:defRPr/>
            </a:pPr>
            <a:r>
              <a:rPr lang="en-US" sz="2000" dirty="0">
                <a:solidFill>
                  <a:prstClr val="black"/>
                </a:solidFill>
                <a:latin typeface="Alexandria"/>
              </a:rPr>
              <a:t>Reporting Requirements</a:t>
            </a:r>
          </a:p>
        </p:txBody>
      </p:sp>
      <p:sp>
        <p:nvSpPr>
          <p:cNvPr id="4" name="TextBox 3">
            <a:extLst>
              <a:ext uri="{FF2B5EF4-FFF2-40B4-BE49-F238E27FC236}">
                <a16:creationId xmlns:a16="http://schemas.microsoft.com/office/drawing/2014/main" id="{5B3B329E-4BA1-5832-9EB2-0186CA197775}"/>
              </a:ext>
            </a:extLst>
          </p:cNvPr>
          <p:cNvSpPr txBox="1"/>
          <p:nvPr/>
        </p:nvSpPr>
        <p:spPr>
          <a:xfrm>
            <a:off x="5267005" y="6414452"/>
            <a:ext cx="6098582"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Comparison Table: Market Value vs Synergy Value</a:t>
            </a:r>
          </a:p>
        </p:txBody>
      </p:sp>
      <p:sp>
        <p:nvSpPr>
          <p:cNvPr id="11" name="TextBox 10">
            <a:extLst>
              <a:ext uri="{FF2B5EF4-FFF2-40B4-BE49-F238E27FC236}">
                <a16:creationId xmlns:a16="http://schemas.microsoft.com/office/drawing/2014/main" id="{C3C4B81E-EF5A-A293-36BF-5F23A7B3400B}"/>
              </a:ext>
            </a:extLst>
          </p:cNvPr>
          <p:cNvSpPr txBox="1"/>
          <p:nvPr/>
        </p:nvSpPr>
        <p:spPr>
          <a:xfrm>
            <a:off x="5353052" y="3227235"/>
            <a:ext cx="6219006" cy="369332"/>
          </a:xfrm>
          <a:prstGeom prst="rect">
            <a:avLst/>
          </a:prstGeom>
          <a:solidFill>
            <a:schemeClr val="bg1"/>
          </a:solidFill>
          <a:ln>
            <a:solidFill>
              <a:srgbClr val="FF66FF"/>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Comparison Table: Market Value vs Special Value</a:t>
            </a:r>
          </a:p>
        </p:txBody>
      </p:sp>
    </p:spTree>
    <p:extLst>
      <p:ext uri="{BB962C8B-B14F-4D97-AF65-F5344CB8AC3E}">
        <p14:creationId xmlns:p14="http://schemas.microsoft.com/office/powerpoint/2010/main" val="53930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fill="hold"/>
                                        <p:tgtEl>
                                          <p:spTgt spid="17"/>
                                        </p:tgtEl>
                                        <p:attrNameLst>
                                          <p:attrName>ppt_x</p:attrName>
                                        </p:attrNameLst>
                                      </p:cBhvr>
                                      <p:tavLst>
                                        <p:tav tm="0">
                                          <p:val>
                                            <p:strVal val="#ppt_x"/>
                                          </p:val>
                                        </p:tav>
                                        <p:tav tm="100000">
                                          <p:val>
                                            <p:strVal val="#ppt_x"/>
                                          </p:val>
                                        </p:tav>
                                      </p:tavLst>
                                    </p:anim>
                                    <p:anim calcmode="lin" valueType="num">
                                      <p:cBhvr additive="base">
                                        <p:cTn id="6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500" fill="hold"/>
                                        <p:tgtEl>
                                          <p:spTgt spid="3"/>
                                        </p:tgtEl>
                                        <p:attrNameLst>
                                          <p:attrName>ppt_x</p:attrName>
                                        </p:attrNameLst>
                                      </p:cBhvr>
                                      <p:tavLst>
                                        <p:tav tm="0">
                                          <p:val>
                                            <p:strVal val="#ppt_x"/>
                                          </p:val>
                                        </p:tav>
                                        <p:tav tm="100000">
                                          <p:val>
                                            <p:strVal val="#ppt_x"/>
                                          </p:val>
                                        </p:tav>
                                      </p:tavLst>
                                    </p:anim>
                                    <p:anim calcmode="lin" valueType="num">
                                      <p:cBhvr additive="base">
                                        <p:cTn id="6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ppt_x"/>
                                          </p:val>
                                        </p:tav>
                                        <p:tav tm="100000">
                                          <p:val>
                                            <p:strVal val="#ppt_x"/>
                                          </p:val>
                                        </p:tav>
                                      </p:tavLst>
                                    </p:anim>
                                    <p:anim calcmode="lin" valueType="num">
                                      <p:cBhvr additive="base">
                                        <p:cTn id="7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10" grpId="0" animBg="1"/>
      <p:bldP spid="13" grpId="0" animBg="1"/>
      <p:bldP spid="14" grpId="0" animBg="1"/>
      <p:bldP spid="15" grpId="0" animBg="1"/>
      <p:bldP spid="16" grpId="0" animBg="1"/>
      <p:bldP spid="17" grpId="0" animBg="1"/>
      <p:bldP spid="3" grpId="0" animBg="1"/>
      <p:bldP spid="4"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9BFFAC-F43C-A2FC-D435-FEB2B6B674B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1ECDA8-9E44-D8B9-7BC5-5BF104BA84D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E68F763-83E1-FF84-9859-8BA481CA905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608F5DD-DF17-04A5-BA3D-E0B8D83688D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0ECB4F8-4F90-03E9-7DD4-37EC46FA05A3}"/>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6D5A205E-1B2B-82C4-6F1A-8F5E40FD22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0BF7C435-3C8F-761C-9A2B-85610EE05F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B55D80D3-0A47-614B-3A55-660ADA670C9E}"/>
              </a:ext>
            </a:extLst>
          </p:cNvPr>
          <p:cNvSpPr txBox="1"/>
          <p:nvPr/>
        </p:nvSpPr>
        <p:spPr>
          <a:xfrm>
            <a:off x="5355576" y="1284512"/>
            <a:ext cx="3757971" cy="580751"/>
          </a:xfrm>
          <a:prstGeom prst="horizontalScroll">
            <a:avLst/>
          </a:prstGeom>
          <a:solidFill>
            <a:srgbClr val="FAE3B4"/>
          </a:solidFill>
          <a:ln w="19050">
            <a:solidFill>
              <a:schemeClr val="accent2"/>
            </a:solidFill>
          </a:ln>
        </p:spPr>
        <p:txBody>
          <a:bodyPr wrap="square">
            <a:spAutoFit/>
          </a:bodyPr>
          <a:lstStyle/>
          <a:p>
            <a:pPr algn="ctr">
              <a:lnSpc>
                <a:spcPct val="120000"/>
              </a:lnSpc>
              <a:spcBef>
                <a:spcPts val="600"/>
              </a:spcBef>
              <a:spcAft>
                <a:spcPts val="600"/>
              </a:spcAft>
              <a:tabLst>
                <a:tab pos="457200" algn="l"/>
              </a:tabLst>
            </a:pPr>
            <a:r>
              <a:rPr lang="en-US" sz="2000" b="1" dirty="0">
                <a:latin typeface="Alexandria"/>
                <a:ea typeface="Calibri" panose="020F0502020204030204" pitchFamily="34" charset="0"/>
                <a:cs typeface="Times New Roman" panose="02020603050405020304" pitchFamily="18" charset="0"/>
              </a:rPr>
              <a:t>Investment Value / Worth</a:t>
            </a:r>
          </a:p>
        </p:txBody>
      </p:sp>
      <p:sp>
        <p:nvSpPr>
          <p:cNvPr id="3" name="TextBox 2">
            <a:extLst>
              <a:ext uri="{FF2B5EF4-FFF2-40B4-BE49-F238E27FC236}">
                <a16:creationId xmlns:a16="http://schemas.microsoft.com/office/drawing/2014/main" id="{47B6924A-5A24-3271-4635-D71C79D41BA2}"/>
              </a:ext>
            </a:extLst>
          </p:cNvPr>
          <p:cNvSpPr txBox="1"/>
          <p:nvPr/>
        </p:nvSpPr>
        <p:spPr>
          <a:xfrm>
            <a:off x="3875888" y="2092473"/>
            <a:ext cx="6098582" cy="369332"/>
          </a:xfrm>
          <a:prstGeom prst="rect">
            <a:avLst/>
          </a:prstGeom>
          <a:solidFill>
            <a:schemeClr val="bg1"/>
          </a:solidFill>
          <a:ln>
            <a:solidFill>
              <a:schemeClr val="accent2"/>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The Definition of the Investment Value / Worth:</a:t>
            </a:r>
          </a:p>
        </p:txBody>
      </p:sp>
      <p:sp>
        <p:nvSpPr>
          <p:cNvPr id="9" name="TextBox 8">
            <a:extLst>
              <a:ext uri="{FF2B5EF4-FFF2-40B4-BE49-F238E27FC236}">
                <a16:creationId xmlns:a16="http://schemas.microsoft.com/office/drawing/2014/main" id="{929745BF-F119-A7E5-3E7B-64F74E23D633}"/>
              </a:ext>
            </a:extLst>
          </p:cNvPr>
          <p:cNvSpPr txBox="1"/>
          <p:nvPr/>
        </p:nvSpPr>
        <p:spPr>
          <a:xfrm>
            <a:off x="5120704" y="3674557"/>
            <a:ext cx="6219006" cy="369332"/>
          </a:xfrm>
          <a:prstGeom prst="rect">
            <a:avLst/>
          </a:prstGeom>
          <a:solidFill>
            <a:schemeClr val="bg1"/>
          </a:solidFill>
          <a:ln>
            <a:solidFill>
              <a:schemeClr val="accent2"/>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Reporting Requirements</a:t>
            </a:r>
          </a:p>
        </p:txBody>
      </p:sp>
      <p:sp>
        <p:nvSpPr>
          <p:cNvPr id="11" name="TextBox 10">
            <a:extLst>
              <a:ext uri="{FF2B5EF4-FFF2-40B4-BE49-F238E27FC236}">
                <a16:creationId xmlns:a16="http://schemas.microsoft.com/office/drawing/2014/main" id="{2EF39425-A3EE-E684-35B4-B21EA34D16C7}"/>
              </a:ext>
            </a:extLst>
          </p:cNvPr>
          <p:cNvSpPr txBox="1"/>
          <p:nvPr/>
        </p:nvSpPr>
        <p:spPr>
          <a:xfrm>
            <a:off x="4426330" y="2543561"/>
            <a:ext cx="6098582" cy="437043"/>
          </a:xfrm>
          <a:prstGeom prst="rect">
            <a:avLst/>
          </a:prstGeom>
          <a:solidFill>
            <a:schemeClr val="bg1"/>
          </a:solidFill>
          <a:ln>
            <a:solidFill>
              <a:schemeClr val="accent2"/>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The Characteristics of Investment Value:</a:t>
            </a:r>
          </a:p>
        </p:txBody>
      </p:sp>
      <p:sp>
        <p:nvSpPr>
          <p:cNvPr id="12" name="TextBox 11">
            <a:extLst>
              <a:ext uri="{FF2B5EF4-FFF2-40B4-BE49-F238E27FC236}">
                <a16:creationId xmlns:a16="http://schemas.microsoft.com/office/drawing/2014/main" id="{3A3A4612-B33E-C7A2-4BF7-09A6B56F7874}"/>
              </a:ext>
            </a:extLst>
          </p:cNvPr>
          <p:cNvSpPr txBox="1"/>
          <p:nvPr/>
        </p:nvSpPr>
        <p:spPr>
          <a:xfrm>
            <a:off x="5419744" y="4182030"/>
            <a:ext cx="6219006" cy="646331"/>
          </a:xfrm>
          <a:prstGeom prst="rect">
            <a:avLst/>
          </a:prstGeom>
          <a:solidFill>
            <a:schemeClr val="bg1"/>
          </a:solidFill>
          <a:ln>
            <a:solidFill>
              <a:schemeClr val="accent2"/>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Comparison Table: Market Value vs Investment Value vs Special Value</a:t>
            </a:r>
          </a:p>
        </p:txBody>
      </p:sp>
      <p:sp>
        <p:nvSpPr>
          <p:cNvPr id="16" name="TextBox 15">
            <a:extLst>
              <a:ext uri="{FF2B5EF4-FFF2-40B4-BE49-F238E27FC236}">
                <a16:creationId xmlns:a16="http://schemas.microsoft.com/office/drawing/2014/main" id="{21D0ADBB-009D-6800-8E68-7E3E392D8245}"/>
              </a:ext>
            </a:extLst>
          </p:cNvPr>
          <p:cNvSpPr txBox="1"/>
          <p:nvPr/>
        </p:nvSpPr>
        <p:spPr>
          <a:xfrm>
            <a:off x="4836987" y="3094632"/>
            <a:ext cx="6098582" cy="437043"/>
          </a:xfrm>
          <a:prstGeom prst="rect">
            <a:avLst/>
          </a:prstGeom>
          <a:solidFill>
            <a:schemeClr val="bg1"/>
          </a:solidFill>
          <a:ln>
            <a:solidFill>
              <a:schemeClr val="accent2"/>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Illustrative Examples:</a:t>
            </a:r>
          </a:p>
        </p:txBody>
      </p:sp>
    </p:spTree>
    <p:extLst>
      <p:ext uri="{BB962C8B-B14F-4D97-AF65-F5344CB8AC3E}">
        <p14:creationId xmlns:p14="http://schemas.microsoft.com/office/powerpoint/2010/main" val="1370568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 grpId="0" animBg="1"/>
      <p:bldP spid="9" grpId="0" animBg="1"/>
      <p:bldP spid="11" grpId="0" animBg="1"/>
      <p:bldP spid="12" grpId="0" animBg="1"/>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13056</TotalTime>
  <Words>3733</Words>
  <Application>Microsoft Office PowerPoint</Application>
  <PresentationFormat>Widescreen</PresentationFormat>
  <Paragraphs>650</Paragraphs>
  <Slides>44</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Agha</cp:lastModifiedBy>
  <cp:revision>58</cp:revision>
  <dcterms:created xsi:type="dcterms:W3CDTF">2023-04-29T09:08:00Z</dcterms:created>
  <dcterms:modified xsi:type="dcterms:W3CDTF">2026-02-16T06:18:34Z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