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ppt/notesSlides/notesSlide47.xml" ContentType="application/vnd.openxmlformats-officedocument.presentationml.notesSlide+xml"/>
  <Override PartName="/ppt/notesSlides/notesSlide48.xml" ContentType="application/vnd.openxmlformats-officedocument.presentationml.notesSlide+xml"/>
  <Override PartName="/ppt/notesSlides/notesSlide49.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metadata" ContentType="application/binary"/>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autoCompressPictures="0">
  <p:sldMasterIdLst>
    <p:sldMasterId id="2147483667" r:id="rId4"/>
  </p:sldMasterIdLst>
  <p:notesMasterIdLst>
    <p:notesMasterId r:id="rId55"/>
  </p:notesMasterIdLst>
  <p:sldIdLst>
    <p:sldId id="729" r:id="rId5"/>
    <p:sldId id="258" r:id="rId6"/>
    <p:sldId id="259" r:id="rId7"/>
    <p:sldId id="260" r:id="rId8"/>
    <p:sldId id="356" r:id="rId9"/>
    <p:sldId id="473" r:id="rId10"/>
    <p:sldId id="594" r:id="rId11"/>
    <p:sldId id="595" r:id="rId12"/>
    <p:sldId id="596" r:id="rId13"/>
    <p:sldId id="706" r:id="rId14"/>
    <p:sldId id="707" r:id="rId15"/>
    <p:sldId id="650" r:id="rId16"/>
    <p:sldId id="649" r:id="rId17"/>
    <p:sldId id="600" r:id="rId18"/>
    <p:sldId id="651" r:id="rId19"/>
    <p:sldId id="652" r:id="rId20"/>
    <p:sldId id="708" r:id="rId21"/>
    <p:sldId id="709" r:id="rId22"/>
    <p:sldId id="653" r:id="rId23"/>
    <p:sldId id="655" r:id="rId24"/>
    <p:sldId id="710" r:id="rId25"/>
    <p:sldId id="656" r:id="rId26"/>
    <p:sldId id="657" r:id="rId27"/>
    <p:sldId id="711" r:id="rId28"/>
    <p:sldId id="658" r:id="rId29"/>
    <p:sldId id="712" r:id="rId30"/>
    <p:sldId id="659" r:id="rId31"/>
    <p:sldId id="713" r:id="rId32"/>
    <p:sldId id="660" r:id="rId33"/>
    <p:sldId id="714" r:id="rId34"/>
    <p:sldId id="661" r:id="rId35"/>
    <p:sldId id="662" r:id="rId36"/>
    <p:sldId id="715" r:id="rId37"/>
    <p:sldId id="563" r:id="rId38"/>
    <p:sldId id="663" r:id="rId39"/>
    <p:sldId id="716" r:id="rId40"/>
    <p:sldId id="717" r:id="rId41"/>
    <p:sldId id="718" r:id="rId42"/>
    <p:sldId id="719" r:id="rId43"/>
    <p:sldId id="720" r:id="rId44"/>
    <p:sldId id="721" r:id="rId45"/>
    <p:sldId id="664" r:id="rId46"/>
    <p:sldId id="722" r:id="rId47"/>
    <p:sldId id="723" r:id="rId48"/>
    <p:sldId id="668" r:id="rId49"/>
    <p:sldId id="724" r:id="rId50"/>
    <p:sldId id="725" r:id="rId51"/>
    <p:sldId id="705" r:id="rId52"/>
    <p:sldId id="727" r:id="rId53"/>
    <p:sldId id="728" r:id="rId54"/>
  </p:sldIdLst>
  <p:sldSz cx="12192000" cy="6858000"/>
  <p:notesSz cx="6858000" cy="9144000"/>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xmlns=""/>
    </p:ext>
    <p:ext uri="GoogleSlidesCustomDataVersion2">
      <go:slidesCustomData xmlns="" xmlns:mc="http://schemas.openxmlformats.org/markup-compatibility/2006" xmlns:mv="urn:schemas-microsoft-com:mac:vml"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xmlns:go="http://customooxmlschemas.google.com/" r:id="rId111" roundtripDataSignature="AMtx7milz30EYonx+O5kWVQ0U738T1pmaw=="/>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0"/>
    </p:ext>
  </p:extLst>
</p:presentationPr>
</file>

<file path=ppt/tableStyles.xml><?xml version="1.0" encoding="utf-8"?>
<a:tblStyleLst xmlns:a="http://schemas.openxmlformats.org/drawingml/2006/main" def="{C9ED89A4-38FE-4B48-92F7-BC7B51272D01}">
  <a:tblStyle styleId="{C9ED89A4-38FE-4B48-92F7-BC7B51272D01}" styleName="Table_0">
    <a:wholeTbl>
      <a:tcTxStyle b="off" i="off">
        <a:font>
          <a:latin typeface="Calibri"/>
          <a:ea typeface="Calibri"/>
          <a:cs typeface="Calibri"/>
        </a:font>
        <a:schemeClr val="dk1"/>
      </a:tcTxStyle>
      <a:tcStyle>
        <a:tcBdr>
          <a:left>
            <a:ln w="12700" cap="flat" cmpd="sng">
              <a:solidFill>
                <a:schemeClr val="lt1"/>
              </a:solidFill>
              <a:prstDash val="solid"/>
              <a:round/>
              <a:headEnd type="none" w="sm" len="sm"/>
              <a:tailEnd type="none" w="sm" len="sm"/>
            </a:ln>
          </a:left>
          <a:right>
            <a:ln w="12700" cap="flat" cmpd="sng">
              <a:solidFill>
                <a:schemeClr val="lt1"/>
              </a:solidFill>
              <a:prstDash val="solid"/>
              <a:round/>
              <a:headEnd type="none" w="sm" len="sm"/>
              <a:tailEnd type="none" w="sm" len="sm"/>
            </a:ln>
          </a:right>
          <a:top>
            <a:ln w="12700" cap="flat" cmpd="sng">
              <a:solidFill>
                <a:schemeClr val="lt1"/>
              </a:solidFill>
              <a:prstDash val="solid"/>
              <a:round/>
              <a:headEnd type="none" w="sm" len="sm"/>
              <a:tailEnd type="none" w="sm" len="sm"/>
            </a:ln>
          </a:top>
          <a:bottom>
            <a:ln w="12700" cap="flat" cmpd="sng">
              <a:solidFill>
                <a:schemeClr val="lt1"/>
              </a:solidFill>
              <a:prstDash val="solid"/>
              <a:round/>
              <a:headEnd type="none" w="sm" len="sm"/>
              <a:tailEnd type="none" w="sm" len="sm"/>
            </a:ln>
          </a:bottom>
          <a:insideH>
            <a:ln w="12700" cap="flat" cmpd="sng">
              <a:solidFill>
                <a:schemeClr val="lt1"/>
              </a:solidFill>
              <a:prstDash val="solid"/>
              <a:round/>
              <a:headEnd type="none" w="sm" len="sm"/>
              <a:tailEnd type="none" w="sm" len="sm"/>
            </a:ln>
          </a:insideH>
          <a:insideV>
            <a:ln w="12700" cap="flat" cmpd="sng">
              <a:solidFill>
                <a:schemeClr val="lt1"/>
              </a:solidFill>
              <a:prstDash val="solid"/>
              <a:round/>
              <a:headEnd type="none" w="sm" len="sm"/>
              <a:tailEnd type="none" w="sm" len="sm"/>
            </a:ln>
          </a:insideV>
        </a:tcBdr>
        <a:fill>
          <a:solidFill>
            <a:srgbClr val="E8EBF5"/>
          </a:solidFill>
        </a:fill>
      </a:tcStyle>
    </a:wholeTbl>
    <a:band1H>
      <a:tcTxStyle/>
      <a:tcStyle>
        <a:tcBdr/>
        <a:fill>
          <a:solidFill>
            <a:srgbClr val="CDD4EA"/>
          </a:solidFill>
        </a:fill>
      </a:tcStyle>
    </a:band1H>
    <a:band2H>
      <a:tcTxStyle/>
      <a:tcStyle>
        <a:tcBdr/>
      </a:tcStyle>
    </a:band2H>
    <a:band1V>
      <a:tcTxStyle/>
      <a:tcStyle>
        <a:tcBdr/>
        <a:fill>
          <a:solidFill>
            <a:srgbClr val="CDD4EA"/>
          </a:solidFill>
        </a:fill>
      </a:tcStyle>
    </a:band1V>
    <a:band2V>
      <a:tcTxStyle/>
      <a:tcStyle>
        <a:tcBdr/>
      </a:tcStyle>
    </a:band2V>
    <a:lastCol>
      <a:tcTxStyle b="on" i="off">
        <a:font>
          <a:latin typeface="Calibri"/>
          <a:ea typeface="Calibri"/>
          <a:cs typeface="Calibri"/>
        </a:font>
        <a:schemeClr val="lt1"/>
      </a:tcTxStyle>
      <a:tcStyle>
        <a:tcBdr/>
        <a:fill>
          <a:solidFill>
            <a:schemeClr val="accent1"/>
          </a:solidFill>
        </a:fill>
      </a:tcStyle>
    </a:lastCol>
    <a:firstCol>
      <a:tcTxStyle b="on" i="off">
        <a:font>
          <a:latin typeface="Calibri"/>
          <a:ea typeface="Calibri"/>
          <a:cs typeface="Calibri"/>
        </a:font>
        <a:schemeClr val="lt1"/>
      </a:tcTxStyle>
      <a:tcStyle>
        <a:tcBdr/>
        <a:fill>
          <a:solidFill>
            <a:schemeClr val="accent1"/>
          </a:solidFill>
        </a:fill>
      </a:tcStyle>
    </a:firstCol>
    <a:lastRow>
      <a:tcTxStyle b="on" i="off">
        <a:font>
          <a:latin typeface="Calibri"/>
          <a:ea typeface="Calibri"/>
          <a:cs typeface="Calibri"/>
        </a:font>
        <a:schemeClr val="lt1"/>
      </a:tcTxStyle>
      <a:tcStyle>
        <a:tcBdr>
          <a:top>
            <a:ln w="38100" cap="flat" cmpd="sng">
              <a:solidFill>
                <a:schemeClr val="lt1"/>
              </a:solidFill>
              <a:prstDash val="solid"/>
              <a:round/>
              <a:headEnd type="none" w="sm" len="sm"/>
              <a:tailEnd type="none" w="sm" len="sm"/>
            </a:ln>
          </a:top>
        </a:tcBdr>
        <a:fill>
          <a:solidFill>
            <a:schemeClr val="accent1"/>
          </a:solidFill>
        </a:fill>
      </a:tcStyle>
    </a:lastRow>
    <a:seCell>
      <a:tcTxStyle/>
      <a:tcStyle>
        <a:tcBdr/>
      </a:tcStyle>
    </a:seCell>
    <a:swCell>
      <a:tcTxStyle/>
      <a:tcStyle>
        <a:tcBdr/>
      </a:tcStyle>
    </a:swCell>
    <a:firstRow>
      <a:tcTxStyle b="on" i="off">
        <a:font>
          <a:latin typeface="Calibri"/>
          <a:ea typeface="Calibri"/>
          <a:cs typeface="Calibri"/>
        </a:font>
        <a:schemeClr val="lt1"/>
      </a:tcTxStyle>
      <a:tcStyle>
        <a:tcBdr>
          <a:bottom>
            <a:ln w="38100" cap="flat" cmpd="sng">
              <a:solidFill>
                <a:schemeClr val="lt1"/>
              </a:solidFill>
              <a:prstDash val="solid"/>
              <a:round/>
              <a:headEnd type="none" w="sm" len="sm"/>
              <a:tailEnd type="none" w="sm" len="sm"/>
            </a:ln>
          </a:bottom>
        </a:tcBdr>
        <a:fill>
          <a:solidFill>
            <a:schemeClr val="accent1"/>
          </a:solidFill>
        </a:fill>
      </a:tcStyle>
    </a:firstRow>
    <a:neCell>
      <a:tcTxStyle/>
      <a:tcStyle>
        <a:tcBdr/>
      </a:tcStyle>
    </a:neCell>
    <a:nwCell>
      <a:tcTxStyle/>
      <a:tcStyle>
        <a:tcBdr/>
      </a:tcStyle>
    </a:nwCell>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2" autoAdjust="0"/>
    <p:restoredTop sz="94660"/>
  </p:normalViewPr>
  <p:slideViewPr>
    <p:cSldViewPr snapToGrid="0">
      <p:cViewPr>
        <p:scale>
          <a:sx n="73" d="100"/>
          <a:sy n="73" d="100"/>
        </p:scale>
        <p:origin x="-400" y="48"/>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slide" Target="slides/slide46.xml"/><Relationship Id="rId55" Type="http://schemas.openxmlformats.org/officeDocument/2006/relationships/notesMaster" Target="notesMasters/notesMaster1.xml"/><Relationship Id="rId112" Type="http://schemas.openxmlformats.org/officeDocument/2006/relationships/presProps" Target="presProp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41" Type="http://schemas.openxmlformats.org/officeDocument/2006/relationships/slide" Target="slides/slide37.xml"/><Relationship Id="rId54" Type="http://schemas.openxmlformats.org/officeDocument/2006/relationships/slide" Target="slides/slide50.xml"/><Relationship Id="rId111" Type="http://customschemas.google.com/relationships/presentationmetadata" Target="metadata"/><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slide" Target="slides/slide49.xml"/><Relationship Id="rId115" Type="http://schemas.openxmlformats.org/officeDocument/2006/relationships/tableStyles" Target="tableStyle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114" Type="http://schemas.openxmlformats.org/officeDocument/2006/relationships/theme" Target="theme/theme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slide" Target="slides/slide48.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113" Type="http://schemas.openxmlformats.org/officeDocument/2006/relationships/viewProps" Target="viewProps.xml"/><Relationship Id="rId8" Type="http://schemas.openxmlformats.org/officeDocument/2006/relationships/slide" Target="slides/slide4.xml"/><Relationship Id="rId51" Type="http://schemas.openxmlformats.org/officeDocument/2006/relationships/slide" Target="slides/slide47.xml"/><Relationship Id="rId3" Type="http://schemas.openxmlformats.org/officeDocument/2006/relationships/customXml" Target="../customXml/item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
        <p:cNvGrpSpPr/>
        <p:nvPr/>
      </p:nvGrpSpPr>
      <p:grpSpPr>
        <a:xfrm>
          <a:off x="0" y="0"/>
          <a:ext cx="0" cy="0"/>
          <a:chOff x="0" y="0"/>
          <a:chExt cx="0" cy="0"/>
        </a:xfrm>
      </p:grpSpPr>
      <p:sp>
        <p:nvSpPr>
          <p:cNvPr id="3" name="Google Shape;3;n"/>
          <p:cNvSpPr txBox="1">
            <a:spLocks noGrp="1"/>
          </p:cNvSpPr>
          <p:nvPr>
            <p:ph type="hdr" idx="2"/>
          </p:nvPr>
        </p:nvSpPr>
        <p:spPr>
          <a:xfrm>
            <a:off x="0" y="0"/>
            <a:ext cx="2971800" cy="458788"/>
          </a:xfrm>
          <a:prstGeom prst="rect">
            <a:avLst/>
          </a:prstGeom>
          <a:noFill/>
          <a:ln>
            <a:noFill/>
          </a:ln>
        </p:spPr>
        <p:txBody>
          <a:bodyPr spcFirstLastPara="1" wrap="square" lIns="91425" tIns="45700" rIns="91425" bIns="45700" anchor="t" anchorCtr="0">
            <a:noAutofit/>
          </a:bodyPr>
          <a:lstStyle>
            <a:lvl1pPr marR="0" lvl="0" algn="l" rtl="0">
              <a:spcBef>
                <a:spcPts val="0"/>
              </a:spcBef>
              <a:spcAft>
                <a:spcPts val="0"/>
              </a:spcAft>
              <a:buSzPts val="1400"/>
              <a:buNone/>
              <a:defRPr sz="1200" b="0" i="0" u="none" strike="noStrike" cap="none">
                <a:solidFill>
                  <a:schemeClr val="dk1"/>
                </a:solidFill>
                <a:latin typeface="Alexandria" pitchFamily="2" charset="-78"/>
                <a:ea typeface="Calibri"/>
                <a:cs typeface="Alexandria" pitchFamily="2" charset="-78"/>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lang="en-AE" dirty="0"/>
          </a:p>
        </p:txBody>
      </p:sp>
      <p:sp>
        <p:nvSpPr>
          <p:cNvPr id="4" name="Google Shape;4;n"/>
          <p:cNvSpPr txBox="1">
            <a:spLocks noGrp="1"/>
          </p:cNvSpPr>
          <p:nvPr>
            <p:ph type="dt" idx="10"/>
          </p:nvPr>
        </p:nvSpPr>
        <p:spPr>
          <a:xfrm>
            <a:off x="3884613" y="0"/>
            <a:ext cx="2971800" cy="458788"/>
          </a:xfrm>
          <a:prstGeom prst="rect">
            <a:avLst/>
          </a:prstGeom>
          <a:noFill/>
          <a:ln>
            <a:noFill/>
          </a:ln>
        </p:spPr>
        <p:txBody>
          <a:bodyPr spcFirstLastPara="1" wrap="square" lIns="91425" tIns="45700" rIns="91425" bIns="45700" anchor="t" anchorCtr="0">
            <a:noAutofit/>
          </a:bodyPr>
          <a:lstStyle>
            <a:lvl1pPr marR="0" lvl="0" algn="r" rtl="0">
              <a:spcBef>
                <a:spcPts val="0"/>
              </a:spcBef>
              <a:spcAft>
                <a:spcPts val="0"/>
              </a:spcAft>
              <a:buSzPts val="1400"/>
              <a:buNone/>
              <a:defRPr sz="1200" b="0" i="0" u="none" strike="noStrike" cap="none">
                <a:solidFill>
                  <a:schemeClr val="dk1"/>
                </a:solidFill>
                <a:latin typeface="Alexandria" pitchFamily="2" charset="-78"/>
                <a:ea typeface="Calibri"/>
                <a:cs typeface="Alexandria" pitchFamily="2" charset="-78"/>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lang="en-AE" dirty="0"/>
          </a:p>
        </p:txBody>
      </p:sp>
      <p:sp>
        <p:nvSpPr>
          <p:cNvPr id="5" name="Google Shape;5;n"/>
          <p:cNvSpPr>
            <a:spLocks noGrp="1" noRot="1" noChangeAspect="1"/>
          </p:cNvSpPr>
          <p:nvPr>
            <p:ph type="sldImg" idx="3"/>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6" name="Google Shape;6;n"/>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lvl1pPr marL="457200" marR="0" lvl="0"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L="914400" marR="0" lvl="1"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2pPr>
            <a:lvl3pPr marL="1371600" marR="0" lvl="2"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3pPr>
            <a:lvl4pPr marL="1828800" marR="0" lvl="3"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4pPr>
            <a:lvl5pPr marL="2286000" marR="0" lvl="4"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5pPr>
            <a:lvl6pPr marL="2743200" marR="0" lvl="5"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6pPr>
            <a:lvl7pPr marL="3200400" marR="0" lvl="6"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7pPr>
            <a:lvl8pPr marL="3657600" marR="0" lvl="7"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8pPr>
            <a:lvl9pPr marL="4114800" marR="0" lvl="8"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9pPr>
          </a:lstStyle>
          <a:p>
            <a:endParaRPr dirty="0"/>
          </a:p>
        </p:txBody>
      </p:sp>
      <p:sp>
        <p:nvSpPr>
          <p:cNvPr id="7" name="Google Shape;7;n"/>
          <p:cNvSpPr txBox="1">
            <a:spLocks noGrp="1"/>
          </p:cNvSpPr>
          <p:nvPr>
            <p:ph type="ftr" idx="11"/>
          </p:nvPr>
        </p:nvSpPr>
        <p:spPr>
          <a:xfrm>
            <a:off x="0" y="8685213"/>
            <a:ext cx="2971800" cy="458787"/>
          </a:xfrm>
          <a:prstGeom prst="rect">
            <a:avLst/>
          </a:prstGeom>
          <a:noFill/>
          <a:ln>
            <a:noFill/>
          </a:ln>
        </p:spPr>
        <p:txBody>
          <a:bodyPr spcFirstLastPara="1" wrap="square" lIns="91425" tIns="45700" rIns="91425" bIns="45700" anchor="b" anchorCtr="0">
            <a:noAutofit/>
          </a:bodyPr>
          <a:lstStyle>
            <a:lvl1pPr marR="0" lvl="0" algn="l" rtl="0">
              <a:spcBef>
                <a:spcPts val="0"/>
              </a:spcBef>
              <a:spcAft>
                <a:spcPts val="0"/>
              </a:spcAft>
              <a:buSzPts val="1400"/>
              <a:buNone/>
              <a:defRPr sz="1200" b="0" i="0" u="none" strike="noStrike" cap="none">
                <a:solidFill>
                  <a:schemeClr val="dk1"/>
                </a:solidFill>
                <a:latin typeface="Alexandria" pitchFamily="2" charset="-78"/>
                <a:ea typeface="Calibri"/>
                <a:cs typeface="Alexandria" pitchFamily="2" charset="-78"/>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lang="en-AE" dirty="0"/>
          </a:p>
        </p:txBody>
      </p:sp>
      <p:sp>
        <p:nvSpPr>
          <p:cNvPr id="8" name="Google Shape;8;n"/>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lvl1pPr>
              <a:defRPr>
                <a:latin typeface="Alexandria" pitchFamily="2" charset="-78"/>
                <a:cs typeface="Alexandria" pitchFamily="2" charset="-78"/>
              </a:defRPr>
            </a:lvl1pPr>
          </a:lstStyle>
          <a:p>
            <a:pPr algn="r"/>
            <a:fld id="{00000000-1234-1234-1234-123412341234}" type="slidenum">
              <a:rPr lang="en-AE" sz="1200" smtClean="0">
                <a:solidFill>
                  <a:schemeClr val="dk1"/>
                </a:solidFill>
                <a:ea typeface="Calibri"/>
                <a:sym typeface="Calibri"/>
              </a:rPr>
              <a:pPr algn="r"/>
              <a:t>‹#›</a:t>
            </a:fld>
            <a:endParaRPr lang="en-AE" sz="1200" dirty="0">
              <a:solidFill>
                <a:schemeClr val="dk1"/>
              </a:solidFill>
              <a:ea typeface="Calibri"/>
              <a:sym typeface="Calibri"/>
            </a:endParaRPr>
          </a:p>
        </p:txBody>
      </p:sp>
    </p:spTree>
    <p:extLst>
      <p:ext uri="{BB962C8B-B14F-4D97-AF65-F5344CB8AC3E}">
        <p14:creationId xmlns:p14="http://schemas.microsoft.com/office/powerpoint/2010/main" val="182878172"/>
      </p:ext>
    </p:extLst>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lexandria" pitchFamily="2" charset="-78"/>
        <a:ea typeface="Alexandria" pitchFamily="2" charset="-78"/>
        <a:cs typeface="Alexandria" pitchFamily="2" charset="-78"/>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8"/>
        <p:cNvGrpSpPr/>
        <p:nvPr/>
      </p:nvGrpSpPr>
      <p:grpSpPr>
        <a:xfrm>
          <a:off x="0" y="0"/>
          <a:ext cx="0" cy="0"/>
          <a:chOff x="0" y="0"/>
          <a:chExt cx="0" cy="0"/>
        </a:xfrm>
      </p:grpSpPr>
      <p:sp>
        <p:nvSpPr>
          <p:cNvPr id="99" name="Google Shape;99;p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00" name="Google Shape;100;p1: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101" name="Google Shape;101;p1: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latin typeface="Alexandria" pitchFamily="2" charset="-78"/>
                <a:cs typeface="Alexandria" pitchFamily="2" charset="-78"/>
              </a:rPr>
              <a:t>1</a:t>
            </a:fld>
            <a:endParaRPr dirty="0">
              <a:latin typeface="Alexandria" pitchFamily="2" charset="-78"/>
              <a:cs typeface="Alexandria" pitchFamily="2" charset="-78"/>
            </a:endParaRPr>
          </a:p>
        </p:txBody>
      </p:sp>
    </p:spTree>
    <p:extLst>
      <p:ext uri="{BB962C8B-B14F-4D97-AF65-F5344CB8AC3E}">
        <p14:creationId xmlns:p14="http://schemas.microsoft.com/office/powerpoint/2010/main" val="43071594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1"/>
        <p:cNvGrpSpPr/>
        <p:nvPr/>
      </p:nvGrpSpPr>
      <p:grpSpPr>
        <a:xfrm>
          <a:off x="0" y="0"/>
          <a:ext cx="0" cy="0"/>
          <a:chOff x="0" y="0"/>
          <a:chExt cx="0" cy="0"/>
        </a:xfrm>
      </p:grpSpPr>
      <p:sp>
        <p:nvSpPr>
          <p:cNvPr id="122" name="Google Shape;122;p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23" name="Google Shape;123;p3: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124" name="Google Shape;124;p3: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latin typeface="Alexandria" pitchFamily="2" charset="-78"/>
                <a:cs typeface="Alexandria" pitchFamily="2" charset="-78"/>
              </a:rPr>
              <a:t>2</a:t>
            </a:fld>
            <a:endParaRPr dirty="0">
              <a:latin typeface="Alexandria" pitchFamily="2" charset="-78"/>
              <a:cs typeface="Alexandria" pitchFamily="2" charset="-78"/>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6"/>
        <p:cNvGrpSpPr/>
        <p:nvPr/>
      </p:nvGrpSpPr>
      <p:grpSpPr>
        <a:xfrm>
          <a:off x="0" y="0"/>
          <a:ext cx="0" cy="0"/>
          <a:chOff x="0" y="0"/>
          <a:chExt cx="0" cy="0"/>
        </a:xfrm>
      </p:grpSpPr>
      <p:sp>
        <p:nvSpPr>
          <p:cNvPr id="137" name="Google Shape;137;p4: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138" name="Google Shape;138;p4: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1"/>
        <p:cNvGrpSpPr/>
        <p:nvPr/>
      </p:nvGrpSpPr>
      <p:grpSpPr>
        <a:xfrm>
          <a:off x="0" y="0"/>
          <a:ext cx="0" cy="0"/>
          <a:chOff x="0" y="0"/>
          <a:chExt cx="0" cy="0"/>
        </a:xfrm>
      </p:grpSpPr>
      <p:sp>
        <p:nvSpPr>
          <p:cNvPr id="152" name="Google Shape;152;p5: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53" name="Google Shape;153;p5: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154" name="Google Shape;154;p5: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latin typeface="Alexandria" pitchFamily="2" charset="-78"/>
                <a:cs typeface="Alexandria" pitchFamily="2" charset="-78"/>
              </a:rPr>
              <a:t>4</a:t>
            </a:fld>
            <a:endParaRPr dirty="0">
              <a:latin typeface="Alexandria" pitchFamily="2" charset="-78"/>
              <a:cs typeface="Alexandria" pitchFamily="2" charset="-78"/>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1"/>
        <p:cNvGrpSpPr/>
        <p:nvPr/>
      </p:nvGrpSpPr>
      <p:grpSpPr>
        <a:xfrm>
          <a:off x="0" y="0"/>
          <a:ext cx="0" cy="0"/>
          <a:chOff x="0" y="0"/>
          <a:chExt cx="0" cy="0"/>
        </a:xfrm>
      </p:grpSpPr>
      <p:sp>
        <p:nvSpPr>
          <p:cNvPr id="152" name="Google Shape;152;p5: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53" name="Google Shape;153;p5: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154" name="Google Shape;154;p5: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latin typeface="Alexandria" pitchFamily="2" charset="-78"/>
                <a:cs typeface="Alexandria" pitchFamily="2" charset="-78"/>
              </a:rPr>
              <a:t>5</a:t>
            </a:fld>
            <a:endParaRPr dirty="0">
              <a:latin typeface="Alexandria" pitchFamily="2" charset="-78"/>
              <a:cs typeface="Alexandria" pitchFamily="2" charset="-78"/>
            </a:endParaRPr>
          </a:p>
        </p:txBody>
      </p:sp>
    </p:spTree>
    <p:extLst>
      <p:ext uri="{BB962C8B-B14F-4D97-AF65-F5344CB8AC3E}">
        <p14:creationId xmlns:p14="http://schemas.microsoft.com/office/powerpoint/2010/main" val="402176007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7"/>
        <p:cNvGrpSpPr/>
        <p:nvPr/>
      </p:nvGrpSpPr>
      <p:grpSpPr>
        <a:xfrm>
          <a:off x="0" y="0"/>
          <a:ext cx="0" cy="0"/>
          <a:chOff x="0" y="0"/>
          <a:chExt cx="0" cy="0"/>
        </a:xfrm>
      </p:grpSpPr>
      <p:sp>
        <p:nvSpPr>
          <p:cNvPr id="168" name="Google Shape;168;p6: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69" name="Google Shape;169;p6: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170" name="Google Shape;170;p6: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latin typeface="Alexandria" pitchFamily="2" charset="-78"/>
                <a:cs typeface="Alexandria" pitchFamily="2" charset="-78"/>
              </a:rPr>
              <a:t>6</a:t>
            </a:fld>
            <a:endParaRPr dirty="0">
              <a:latin typeface="Alexandria" pitchFamily="2" charset="-78"/>
              <a:cs typeface="Alexandria" pitchFamily="2" charset="-78"/>
            </a:endParaRPr>
          </a:p>
        </p:txBody>
      </p:sp>
    </p:spTree>
    <p:extLst>
      <p:ext uri="{BB962C8B-B14F-4D97-AF65-F5344CB8AC3E}">
        <p14:creationId xmlns:p14="http://schemas.microsoft.com/office/powerpoint/2010/main" val="250053207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43680599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33675977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407910170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09806881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20257587"/>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423328219"/>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797247113"/>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791465762"/>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4023262384"/>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178526313"/>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146460770"/>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881089785"/>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259019363"/>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60445502"/>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213939378"/>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126967302"/>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314069583"/>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986049491"/>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664257526"/>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173779749"/>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218855963"/>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4232870269"/>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4252218058"/>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77151827"/>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428783522"/>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852848334"/>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622894425"/>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19"/>
        <p:cNvGrpSpPr/>
        <p:nvPr/>
      </p:nvGrpSpPr>
      <p:grpSpPr>
        <a:xfrm>
          <a:off x="0" y="0"/>
          <a:ext cx="0" cy="0"/>
          <a:chOff x="0" y="0"/>
          <a:chExt cx="0" cy="0"/>
        </a:xfrm>
      </p:grpSpPr>
      <p:sp>
        <p:nvSpPr>
          <p:cNvPr id="520" name="Google Shape;520;p28: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21" name="Google Shape;521;p28: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797762398"/>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171434209"/>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754264883"/>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205935096"/>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042753295"/>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584844499"/>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880983783"/>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659960913"/>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211056737"/>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926648593"/>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179502398"/>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025566603"/>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4026531977"/>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912391160"/>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69"/>
        <p:cNvGrpSpPr/>
        <p:nvPr/>
      </p:nvGrpSpPr>
      <p:grpSpPr>
        <a:xfrm>
          <a:off x="0" y="0"/>
          <a:ext cx="0" cy="0"/>
          <a:chOff x="0" y="0"/>
          <a:chExt cx="0" cy="0"/>
        </a:xfrm>
      </p:grpSpPr>
      <p:sp>
        <p:nvSpPr>
          <p:cNvPr id="570" name="Google Shape;570;p32: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71" name="Google Shape;571;p32: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569739424"/>
      </p:ext>
    </p:extLst>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53"/>
        <p:cNvGrpSpPr/>
        <p:nvPr/>
      </p:nvGrpSpPr>
      <p:grpSpPr>
        <a:xfrm>
          <a:off x="0" y="0"/>
          <a:ext cx="0" cy="0"/>
          <a:chOff x="0" y="0"/>
          <a:chExt cx="0" cy="0"/>
        </a:xfrm>
      </p:grpSpPr>
      <p:sp>
        <p:nvSpPr>
          <p:cNvPr id="654" name="Google Shape;654;p40: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655" name="Google Shape;655;p40: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47821954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US"/>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lvl1pPr>
              <a:defRPr/>
            </a:lvl1pPr>
          </a:lstStyle>
          <a:p>
            <a:endParaRPr lang="en-AE" dirty="0"/>
          </a:p>
        </p:txBody>
      </p:sp>
      <p:sp>
        <p:nvSpPr>
          <p:cNvPr id="5" name="Footer Placeholder 4"/>
          <p:cNvSpPr>
            <a:spLocks noGrp="1"/>
          </p:cNvSpPr>
          <p:nvPr>
            <p:ph type="ftr" sz="quarter" idx="11"/>
          </p:nvPr>
        </p:nvSpPr>
        <p:spPr/>
        <p:txBody>
          <a:bodyPr/>
          <a:lstStyle>
            <a:lvl1pPr>
              <a:defRPr/>
            </a:lvl1pPr>
          </a:lstStyle>
          <a:p>
            <a:endParaRPr lang="en-AE" dirty="0"/>
          </a:p>
        </p:txBody>
      </p:sp>
      <p:sp>
        <p:nvSpPr>
          <p:cNvPr id="6" name="Slide Number Placeholder 5"/>
          <p:cNvSpPr>
            <a:spLocks noGrp="1"/>
          </p:cNvSpPr>
          <p:nvPr>
            <p:ph type="sldNum" sz="quarter" idx="12"/>
          </p:nvPr>
        </p:nvSpPr>
        <p:spPr/>
        <p:txBody>
          <a:bodyPr/>
          <a:lstStyle>
            <a:lvl1pPr>
              <a:defRPr/>
            </a:lvl1pPr>
          </a:lstStyle>
          <a:p>
            <a:fld id="{00000000-1234-1234-1234-123412341234}" type="slidenum">
              <a:rPr lang="en-AE" smtClean="0"/>
              <a:pPr/>
              <a:t>‹#›</a:t>
            </a:fld>
            <a:endParaRPr lang="en-AE" dirty="0"/>
          </a:p>
        </p:txBody>
      </p:sp>
    </p:spTree>
    <p:extLst>
      <p:ext uri="{BB962C8B-B14F-4D97-AF65-F5344CB8AC3E}">
        <p14:creationId xmlns:p14="http://schemas.microsoft.com/office/powerpoint/2010/main" val="359561231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endParaRPr lang="en-AE" dirty="0"/>
          </a:p>
        </p:txBody>
      </p:sp>
      <p:sp>
        <p:nvSpPr>
          <p:cNvPr id="5" name="Footer Placeholder 4"/>
          <p:cNvSpPr>
            <a:spLocks noGrp="1"/>
          </p:cNvSpPr>
          <p:nvPr>
            <p:ph type="ftr" sz="quarter" idx="11"/>
          </p:nvPr>
        </p:nvSpPr>
        <p:spPr/>
        <p:txBody>
          <a:bodyPr/>
          <a:lstStyle>
            <a:lvl1pPr>
              <a:defRPr/>
            </a:lvl1pPr>
          </a:lstStyle>
          <a:p>
            <a:endParaRPr lang="en-AE" dirty="0"/>
          </a:p>
        </p:txBody>
      </p:sp>
      <p:sp>
        <p:nvSpPr>
          <p:cNvPr id="6" name="Slide Number Placeholder 5"/>
          <p:cNvSpPr>
            <a:spLocks noGrp="1"/>
          </p:cNvSpPr>
          <p:nvPr>
            <p:ph type="sldNum" sz="quarter" idx="12"/>
          </p:nvPr>
        </p:nvSpPr>
        <p:spPr/>
        <p:txBody>
          <a:bodyPr/>
          <a:lstStyle>
            <a:lvl1pPr>
              <a:defRPr/>
            </a:lvl1pPr>
          </a:lstStyle>
          <a:p>
            <a:fld id="{00000000-1234-1234-1234-123412341234}" type="slidenum">
              <a:rPr lang="en-AE" smtClean="0"/>
              <a:pPr/>
              <a:t>‹#›</a:t>
            </a:fld>
            <a:endParaRPr lang="en-AE" dirty="0"/>
          </a:p>
        </p:txBody>
      </p:sp>
    </p:spTree>
    <p:extLst>
      <p:ext uri="{BB962C8B-B14F-4D97-AF65-F5344CB8AC3E}">
        <p14:creationId xmlns:p14="http://schemas.microsoft.com/office/powerpoint/2010/main" val="3950033607"/>
      </p:ext>
    </p:extLst>
  </p:cSld>
  <p:clrMapOvr>
    <a:masterClrMapping/>
  </p:clrMapOvr>
  <p:hf hdr="0" dt="0"/>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US"/>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lvl1pPr>
              <a:defRPr/>
            </a:lvl1pPr>
          </a:lstStyle>
          <a:p>
            <a:endParaRPr lang="en-AE" dirty="0"/>
          </a:p>
        </p:txBody>
      </p:sp>
      <p:sp>
        <p:nvSpPr>
          <p:cNvPr id="5" name="Footer Placeholder 4"/>
          <p:cNvSpPr>
            <a:spLocks noGrp="1"/>
          </p:cNvSpPr>
          <p:nvPr>
            <p:ph type="ftr" sz="quarter" idx="11"/>
          </p:nvPr>
        </p:nvSpPr>
        <p:spPr/>
        <p:txBody>
          <a:bodyPr/>
          <a:lstStyle>
            <a:lvl1pPr>
              <a:defRPr/>
            </a:lvl1pPr>
          </a:lstStyle>
          <a:p>
            <a:endParaRPr lang="en-AE" dirty="0"/>
          </a:p>
        </p:txBody>
      </p:sp>
      <p:sp>
        <p:nvSpPr>
          <p:cNvPr id="6" name="Slide Number Placeholder 5"/>
          <p:cNvSpPr>
            <a:spLocks noGrp="1"/>
          </p:cNvSpPr>
          <p:nvPr>
            <p:ph type="sldNum" sz="quarter" idx="12"/>
          </p:nvPr>
        </p:nvSpPr>
        <p:spPr/>
        <p:txBody>
          <a:bodyPr/>
          <a:lstStyle>
            <a:lvl1pPr>
              <a:defRPr/>
            </a:lvl1pPr>
          </a:lstStyle>
          <a:p>
            <a:fld id="{00000000-1234-1234-1234-123412341234}" type="slidenum">
              <a:rPr lang="en-AE" smtClean="0"/>
              <a:pPr/>
              <a:t>‹#›</a:t>
            </a:fld>
            <a:endParaRPr lang="en-AE" dirty="0"/>
          </a:p>
        </p:txBody>
      </p:sp>
    </p:spTree>
    <p:extLst>
      <p:ext uri="{BB962C8B-B14F-4D97-AF65-F5344CB8AC3E}">
        <p14:creationId xmlns:p14="http://schemas.microsoft.com/office/powerpoint/2010/main" val="270116517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lvl1pPr>
              <a:defRPr/>
            </a:lvl1pPr>
          </a:lstStyle>
          <a:p>
            <a:endParaRPr lang="en-AE" dirty="0"/>
          </a:p>
        </p:txBody>
      </p:sp>
      <p:sp>
        <p:nvSpPr>
          <p:cNvPr id="6" name="Footer Placeholder 5"/>
          <p:cNvSpPr>
            <a:spLocks noGrp="1"/>
          </p:cNvSpPr>
          <p:nvPr>
            <p:ph type="ftr" sz="quarter" idx="11"/>
          </p:nvPr>
        </p:nvSpPr>
        <p:spPr/>
        <p:txBody>
          <a:bodyPr/>
          <a:lstStyle>
            <a:lvl1pPr>
              <a:defRPr/>
            </a:lvl1pPr>
          </a:lstStyle>
          <a:p>
            <a:endParaRPr lang="en-AE" dirty="0"/>
          </a:p>
        </p:txBody>
      </p:sp>
      <p:sp>
        <p:nvSpPr>
          <p:cNvPr id="7" name="Slide Number Placeholder 6"/>
          <p:cNvSpPr>
            <a:spLocks noGrp="1"/>
          </p:cNvSpPr>
          <p:nvPr>
            <p:ph type="sldNum" sz="quarter" idx="12"/>
          </p:nvPr>
        </p:nvSpPr>
        <p:spPr/>
        <p:txBody>
          <a:bodyPr/>
          <a:lstStyle>
            <a:lvl1pPr>
              <a:defRPr/>
            </a:lvl1pPr>
          </a:lstStyle>
          <a:p>
            <a:fld id="{00000000-1234-1234-1234-123412341234}" type="slidenum">
              <a:rPr lang="en-AE" smtClean="0"/>
              <a:pPr/>
              <a:t>‹#›</a:t>
            </a:fld>
            <a:endParaRPr lang="en-AE" dirty="0"/>
          </a:p>
        </p:txBody>
      </p:sp>
    </p:spTree>
    <p:extLst>
      <p:ext uri="{BB962C8B-B14F-4D97-AF65-F5344CB8AC3E}">
        <p14:creationId xmlns:p14="http://schemas.microsoft.com/office/powerpoint/2010/main" val="235857970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lvl1pPr>
              <a:defRPr/>
            </a:lvl1pPr>
          </a:lstStyle>
          <a:p>
            <a:endParaRPr lang="en-AE" dirty="0"/>
          </a:p>
        </p:txBody>
      </p:sp>
      <p:sp>
        <p:nvSpPr>
          <p:cNvPr id="8" name="Footer Placeholder 7"/>
          <p:cNvSpPr>
            <a:spLocks noGrp="1"/>
          </p:cNvSpPr>
          <p:nvPr>
            <p:ph type="ftr" sz="quarter" idx="11"/>
          </p:nvPr>
        </p:nvSpPr>
        <p:spPr/>
        <p:txBody>
          <a:bodyPr/>
          <a:lstStyle>
            <a:lvl1pPr>
              <a:defRPr/>
            </a:lvl1pPr>
          </a:lstStyle>
          <a:p>
            <a:endParaRPr lang="en-AE" dirty="0"/>
          </a:p>
        </p:txBody>
      </p:sp>
      <p:sp>
        <p:nvSpPr>
          <p:cNvPr id="9" name="Slide Number Placeholder 8"/>
          <p:cNvSpPr>
            <a:spLocks noGrp="1"/>
          </p:cNvSpPr>
          <p:nvPr>
            <p:ph type="sldNum" sz="quarter" idx="12"/>
          </p:nvPr>
        </p:nvSpPr>
        <p:spPr/>
        <p:txBody>
          <a:bodyPr/>
          <a:lstStyle>
            <a:lvl1pPr>
              <a:defRPr/>
            </a:lvl1pPr>
          </a:lstStyle>
          <a:p>
            <a:fld id="{00000000-1234-1234-1234-123412341234}" type="slidenum">
              <a:rPr lang="en-AE" smtClean="0"/>
              <a:pPr/>
              <a:t>‹#›</a:t>
            </a:fld>
            <a:endParaRPr lang="en-AE" dirty="0"/>
          </a:p>
        </p:txBody>
      </p:sp>
    </p:spTree>
    <p:extLst>
      <p:ext uri="{BB962C8B-B14F-4D97-AF65-F5344CB8AC3E}">
        <p14:creationId xmlns:p14="http://schemas.microsoft.com/office/powerpoint/2010/main" val="398262594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lvl1pPr>
              <a:defRPr/>
            </a:lvl1pPr>
          </a:lstStyle>
          <a:p>
            <a:endParaRPr lang="en-AE" dirty="0"/>
          </a:p>
        </p:txBody>
      </p:sp>
      <p:sp>
        <p:nvSpPr>
          <p:cNvPr id="4" name="Footer Placeholder 3"/>
          <p:cNvSpPr>
            <a:spLocks noGrp="1"/>
          </p:cNvSpPr>
          <p:nvPr>
            <p:ph type="ftr" sz="quarter" idx="11"/>
          </p:nvPr>
        </p:nvSpPr>
        <p:spPr/>
        <p:txBody>
          <a:bodyPr/>
          <a:lstStyle>
            <a:lvl1pPr>
              <a:defRPr/>
            </a:lvl1pPr>
          </a:lstStyle>
          <a:p>
            <a:endParaRPr lang="en-AE" dirty="0"/>
          </a:p>
        </p:txBody>
      </p:sp>
      <p:sp>
        <p:nvSpPr>
          <p:cNvPr id="5" name="Slide Number Placeholder 4"/>
          <p:cNvSpPr>
            <a:spLocks noGrp="1"/>
          </p:cNvSpPr>
          <p:nvPr>
            <p:ph type="sldNum" sz="quarter" idx="12"/>
          </p:nvPr>
        </p:nvSpPr>
        <p:spPr/>
        <p:txBody>
          <a:bodyPr/>
          <a:lstStyle>
            <a:lvl1pPr>
              <a:defRPr/>
            </a:lvl1pPr>
          </a:lstStyle>
          <a:p>
            <a:fld id="{00000000-1234-1234-1234-123412341234}" type="slidenum">
              <a:rPr lang="en-AE" smtClean="0"/>
              <a:pPr/>
              <a:t>‹#›</a:t>
            </a:fld>
            <a:endParaRPr lang="en-AE" dirty="0"/>
          </a:p>
        </p:txBody>
      </p:sp>
    </p:spTree>
    <p:extLst>
      <p:ext uri="{BB962C8B-B14F-4D97-AF65-F5344CB8AC3E}">
        <p14:creationId xmlns:p14="http://schemas.microsoft.com/office/powerpoint/2010/main" val="117949431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lvl1pPr>
              <a:defRPr/>
            </a:lvl1pPr>
          </a:lstStyle>
          <a:p>
            <a:endParaRPr lang="en-AE" dirty="0"/>
          </a:p>
        </p:txBody>
      </p:sp>
      <p:sp>
        <p:nvSpPr>
          <p:cNvPr id="3" name="Footer Placeholder 2"/>
          <p:cNvSpPr>
            <a:spLocks noGrp="1"/>
          </p:cNvSpPr>
          <p:nvPr>
            <p:ph type="ftr" sz="quarter" idx="11"/>
          </p:nvPr>
        </p:nvSpPr>
        <p:spPr/>
        <p:txBody>
          <a:bodyPr/>
          <a:lstStyle>
            <a:lvl1pPr>
              <a:defRPr/>
            </a:lvl1pPr>
          </a:lstStyle>
          <a:p>
            <a:endParaRPr lang="en-AE" dirty="0"/>
          </a:p>
        </p:txBody>
      </p:sp>
      <p:sp>
        <p:nvSpPr>
          <p:cNvPr id="4" name="Slide Number Placeholder 3"/>
          <p:cNvSpPr>
            <a:spLocks noGrp="1"/>
          </p:cNvSpPr>
          <p:nvPr>
            <p:ph type="sldNum" sz="quarter" idx="12"/>
          </p:nvPr>
        </p:nvSpPr>
        <p:spPr/>
        <p:txBody>
          <a:bodyPr/>
          <a:lstStyle>
            <a:lvl1pPr>
              <a:defRPr/>
            </a:lvl1pPr>
          </a:lstStyle>
          <a:p>
            <a:fld id="{00000000-1234-1234-1234-123412341234}" type="slidenum">
              <a:rPr lang="en-AE" smtClean="0"/>
              <a:pPr/>
              <a:t>‹#›</a:t>
            </a:fld>
            <a:endParaRPr lang="en-AE" dirty="0"/>
          </a:p>
        </p:txBody>
      </p:sp>
    </p:spTree>
    <p:extLst>
      <p:ext uri="{BB962C8B-B14F-4D97-AF65-F5344CB8AC3E}">
        <p14:creationId xmlns:p14="http://schemas.microsoft.com/office/powerpoint/2010/main" val="334916230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lvl1pPr>
              <a:defRPr/>
            </a:lvl1pPr>
          </a:lstStyle>
          <a:p>
            <a:endParaRPr lang="en-AE" dirty="0"/>
          </a:p>
        </p:txBody>
      </p:sp>
      <p:sp>
        <p:nvSpPr>
          <p:cNvPr id="6" name="Footer Placeholder 5"/>
          <p:cNvSpPr>
            <a:spLocks noGrp="1"/>
          </p:cNvSpPr>
          <p:nvPr>
            <p:ph type="ftr" sz="quarter" idx="11"/>
          </p:nvPr>
        </p:nvSpPr>
        <p:spPr/>
        <p:txBody>
          <a:bodyPr/>
          <a:lstStyle>
            <a:lvl1pPr>
              <a:defRPr/>
            </a:lvl1pPr>
          </a:lstStyle>
          <a:p>
            <a:endParaRPr lang="en-AE" dirty="0"/>
          </a:p>
        </p:txBody>
      </p:sp>
      <p:sp>
        <p:nvSpPr>
          <p:cNvPr id="7" name="Slide Number Placeholder 6"/>
          <p:cNvSpPr>
            <a:spLocks noGrp="1"/>
          </p:cNvSpPr>
          <p:nvPr>
            <p:ph type="sldNum" sz="quarter" idx="12"/>
          </p:nvPr>
        </p:nvSpPr>
        <p:spPr/>
        <p:txBody>
          <a:bodyPr/>
          <a:lstStyle>
            <a:lvl1pPr>
              <a:defRPr/>
            </a:lvl1pPr>
          </a:lstStyle>
          <a:p>
            <a:fld id="{00000000-1234-1234-1234-123412341234}" type="slidenum">
              <a:rPr lang="en-AE" smtClean="0"/>
              <a:pPr/>
              <a:t>‹#›</a:t>
            </a:fld>
            <a:endParaRPr lang="en-AE" dirty="0"/>
          </a:p>
        </p:txBody>
      </p:sp>
    </p:spTree>
    <p:extLst>
      <p:ext uri="{BB962C8B-B14F-4D97-AF65-F5344CB8AC3E}">
        <p14:creationId xmlns:p14="http://schemas.microsoft.com/office/powerpoint/2010/main" val="100838006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lvl1pPr>
              <a:defRPr/>
            </a:lvl1pPr>
          </a:lstStyle>
          <a:p>
            <a:endParaRPr lang="en-AE" dirty="0"/>
          </a:p>
        </p:txBody>
      </p:sp>
      <p:sp>
        <p:nvSpPr>
          <p:cNvPr id="6" name="Footer Placeholder 5"/>
          <p:cNvSpPr>
            <a:spLocks noGrp="1"/>
          </p:cNvSpPr>
          <p:nvPr>
            <p:ph type="ftr" sz="quarter" idx="11"/>
          </p:nvPr>
        </p:nvSpPr>
        <p:spPr/>
        <p:txBody>
          <a:bodyPr/>
          <a:lstStyle>
            <a:lvl1pPr>
              <a:defRPr/>
            </a:lvl1pPr>
          </a:lstStyle>
          <a:p>
            <a:endParaRPr lang="en-AE" dirty="0"/>
          </a:p>
        </p:txBody>
      </p:sp>
      <p:sp>
        <p:nvSpPr>
          <p:cNvPr id="7" name="Slide Number Placeholder 6"/>
          <p:cNvSpPr>
            <a:spLocks noGrp="1"/>
          </p:cNvSpPr>
          <p:nvPr>
            <p:ph type="sldNum" sz="quarter" idx="12"/>
          </p:nvPr>
        </p:nvSpPr>
        <p:spPr/>
        <p:txBody>
          <a:bodyPr/>
          <a:lstStyle>
            <a:lvl1pPr>
              <a:defRPr/>
            </a:lvl1pPr>
          </a:lstStyle>
          <a:p>
            <a:fld id="{00000000-1234-1234-1234-123412341234}" type="slidenum">
              <a:rPr lang="en-AE" smtClean="0"/>
              <a:pPr/>
              <a:t>‹#›</a:t>
            </a:fld>
            <a:endParaRPr lang="en-AE" dirty="0"/>
          </a:p>
        </p:txBody>
      </p:sp>
    </p:spTree>
    <p:extLst>
      <p:ext uri="{BB962C8B-B14F-4D97-AF65-F5344CB8AC3E}">
        <p14:creationId xmlns:p14="http://schemas.microsoft.com/office/powerpoint/2010/main" val="352975596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endParaRPr lang="en-AE" dirty="0"/>
          </a:p>
        </p:txBody>
      </p:sp>
      <p:sp>
        <p:nvSpPr>
          <p:cNvPr id="5" name="Footer Placeholder 4"/>
          <p:cNvSpPr>
            <a:spLocks noGrp="1"/>
          </p:cNvSpPr>
          <p:nvPr>
            <p:ph type="ftr" sz="quarter" idx="11"/>
          </p:nvPr>
        </p:nvSpPr>
        <p:spPr/>
        <p:txBody>
          <a:bodyPr/>
          <a:lstStyle>
            <a:lvl1pPr>
              <a:defRPr/>
            </a:lvl1pPr>
          </a:lstStyle>
          <a:p>
            <a:endParaRPr lang="en-AE" dirty="0"/>
          </a:p>
        </p:txBody>
      </p:sp>
      <p:sp>
        <p:nvSpPr>
          <p:cNvPr id="6" name="Slide Number Placeholder 5"/>
          <p:cNvSpPr>
            <a:spLocks noGrp="1"/>
          </p:cNvSpPr>
          <p:nvPr>
            <p:ph type="sldNum" sz="quarter" idx="12"/>
          </p:nvPr>
        </p:nvSpPr>
        <p:spPr/>
        <p:txBody>
          <a:bodyPr/>
          <a:lstStyle>
            <a:lvl1pPr>
              <a:defRPr/>
            </a:lvl1pPr>
          </a:lstStyle>
          <a:p>
            <a:fld id="{00000000-1234-1234-1234-123412341234}" type="slidenum">
              <a:rPr lang="en-AE" smtClean="0"/>
              <a:pPr/>
              <a:t>‹#›</a:t>
            </a:fld>
            <a:endParaRPr lang="en-AE" dirty="0"/>
          </a:p>
        </p:txBody>
      </p:sp>
    </p:spTree>
    <p:extLst>
      <p:ext uri="{BB962C8B-B14F-4D97-AF65-F5344CB8AC3E}">
        <p14:creationId xmlns:p14="http://schemas.microsoft.com/office/powerpoint/2010/main" val="35652761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endParaRPr lang="en-AE" dirty="0"/>
          </a:p>
        </p:txBody>
      </p:sp>
      <p:sp>
        <p:nvSpPr>
          <p:cNvPr id="5" name="Footer Placeholder 4"/>
          <p:cNvSpPr>
            <a:spLocks noGrp="1"/>
          </p:cNvSpPr>
          <p:nvPr>
            <p:ph type="ftr" sz="quarter" idx="11"/>
          </p:nvPr>
        </p:nvSpPr>
        <p:spPr/>
        <p:txBody>
          <a:bodyPr/>
          <a:lstStyle>
            <a:lvl1pPr>
              <a:defRPr/>
            </a:lvl1pPr>
          </a:lstStyle>
          <a:p>
            <a:endParaRPr lang="en-AE" dirty="0"/>
          </a:p>
        </p:txBody>
      </p:sp>
      <p:sp>
        <p:nvSpPr>
          <p:cNvPr id="6" name="Slide Number Placeholder 5"/>
          <p:cNvSpPr>
            <a:spLocks noGrp="1"/>
          </p:cNvSpPr>
          <p:nvPr>
            <p:ph type="sldNum" sz="quarter" idx="12"/>
          </p:nvPr>
        </p:nvSpPr>
        <p:spPr/>
        <p:txBody>
          <a:bodyPr/>
          <a:lstStyle>
            <a:lvl1pPr>
              <a:defRPr/>
            </a:lvl1pPr>
          </a:lstStyle>
          <a:p>
            <a:fld id="{00000000-1234-1234-1234-123412341234}" type="slidenum">
              <a:rPr lang="en-AE" smtClean="0"/>
              <a:pPr/>
              <a:t>‹#›</a:t>
            </a:fld>
            <a:endParaRPr lang="en-AE" dirty="0"/>
          </a:p>
        </p:txBody>
      </p:sp>
    </p:spTree>
    <p:extLst>
      <p:ext uri="{BB962C8B-B14F-4D97-AF65-F5344CB8AC3E}">
        <p14:creationId xmlns:p14="http://schemas.microsoft.com/office/powerpoint/2010/main" val="2839265054"/>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r>
              <a:rPr lang="en-US" smtClean="0"/>
              <a:t>Click icon to add picture</a:t>
            </a:r>
            <a:endParaRPr lang="en-US"/>
          </a:p>
        </p:txBody>
      </p:sp>
    </p:spTree>
    <p:extLst>
      <p:ext uri="{BB962C8B-B14F-4D97-AF65-F5344CB8AC3E}">
        <p14:creationId xmlns:p14="http://schemas.microsoft.com/office/powerpoint/2010/main" val="2347797590"/>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smtClean="0"/>
              <a:t>Click icon to add picture</a:t>
            </a:r>
            <a:endParaRPr lang="id-ID"/>
          </a:p>
        </p:txBody>
      </p:sp>
    </p:spTree>
    <p:extLst>
      <p:ext uri="{BB962C8B-B14F-4D97-AF65-F5344CB8AC3E}">
        <p14:creationId xmlns:p14="http://schemas.microsoft.com/office/powerpoint/2010/main" val="164976675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smtClean="0"/>
              <a:t>Click icon to add picture</a:t>
            </a:r>
            <a:endParaRPr lang="id-ID"/>
          </a:p>
        </p:txBody>
      </p:sp>
    </p:spTree>
    <p:extLst>
      <p:ext uri="{BB962C8B-B14F-4D97-AF65-F5344CB8AC3E}">
        <p14:creationId xmlns:p14="http://schemas.microsoft.com/office/powerpoint/2010/main" val="400176987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r>
              <a:rPr lang="en-US" smtClean="0"/>
              <a:t>Click icon to add picture</a:t>
            </a:r>
            <a:endParaRPr lang="id-ID"/>
          </a:p>
        </p:txBody>
      </p:sp>
    </p:spTree>
    <p:extLst>
      <p:ext uri="{BB962C8B-B14F-4D97-AF65-F5344CB8AC3E}">
        <p14:creationId xmlns:p14="http://schemas.microsoft.com/office/powerpoint/2010/main" val="234916985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r>
              <a:rPr lang="en-US" smtClean="0"/>
              <a:t>Click icon to add picture</a:t>
            </a:r>
            <a:endParaRPr lang="id-ID"/>
          </a:p>
        </p:txBody>
      </p:sp>
    </p:spTree>
    <p:extLst>
      <p:ext uri="{BB962C8B-B14F-4D97-AF65-F5344CB8AC3E}">
        <p14:creationId xmlns:p14="http://schemas.microsoft.com/office/powerpoint/2010/main" val="13296193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matchingName="8_Title Slide">
  <p:cSld name="9_Title Slide">
    <p:spTree>
      <p:nvGrpSpPr>
        <p:cNvPr id="1" name="Shape 15"/>
        <p:cNvGrpSpPr/>
        <p:nvPr/>
      </p:nvGrpSpPr>
      <p:grpSpPr>
        <a:xfrm>
          <a:off x="0" y="0"/>
          <a:ext cx="0" cy="0"/>
          <a:chOff x="0" y="0"/>
          <a:chExt cx="0" cy="0"/>
        </a:xfrm>
      </p:grpSpPr>
      <p:sp>
        <p:nvSpPr>
          <p:cNvPr id="16" name="Google Shape;16;p43"/>
          <p:cNvSpPr>
            <a:spLocks noGrp="1"/>
          </p:cNvSpPr>
          <p:nvPr>
            <p:ph type="pic" idx="2"/>
          </p:nvPr>
        </p:nvSpPr>
        <p:spPr>
          <a:xfrm>
            <a:off x="0" y="0"/>
            <a:ext cx="12192000" cy="6858000"/>
          </a:xfrm>
          <a:prstGeom prst="rect">
            <a:avLst/>
          </a:prstGeom>
          <a:noFill/>
          <a:ln>
            <a:noFill/>
          </a:ln>
        </p:spPr>
      </p:sp>
    </p:spTree>
    <p:extLst>
      <p:ext uri="{BB962C8B-B14F-4D97-AF65-F5344CB8AC3E}">
        <p14:creationId xmlns:p14="http://schemas.microsoft.com/office/powerpoint/2010/main" val="532478514"/>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matchingName="23_Title Slide">
  <p:cSld name="24_Title Slide">
    <p:spTree>
      <p:nvGrpSpPr>
        <p:cNvPr id="1" name="Shape 17"/>
        <p:cNvGrpSpPr/>
        <p:nvPr/>
      </p:nvGrpSpPr>
      <p:grpSpPr>
        <a:xfrm>
          <a:off x="0" y="0"/>
          <a:ext cx="0" cy="0"/>
          <a:chOff x="0" y="0"/>
          <a:chExt cx="0" cy="0"/>
        </a:xfrm>
      </p:grpSpPr>
      <p:sp>
        <p:nvSpPr>
          <p:cNvPr id="18" name="Google Shape;18;p44"/>
          <p:cNvSpPr>
            <a:spLocks noGrp="1"/>
          </p:cNvSpPr>
          <p:nvPr>
            <p:ph type="pic" idx="2"/>
          </p:nvPr>
        </p:nvSpPr>
        <p:spPr>
          <a:xfrm>
            <a:off x="1" y="0"/>
            <a:ext cx="9740898" cy="5962650"/>
          </a:xfrm>
          <a:prstGeom prst="rect">
            <a:avLst/>
          </a:prstGeom>
          <a:solidFill>
            <a:srgbClr val="D8D8D8">
              <a:alpha val="49803"/>
            </a:srgbClr>
          </a:solidFill>
          <a:ln>
            <a:noFill/>
          </a:ln>
        </p:spPr>
      </p:sp>
    </p:spTree>
    <p:extLst>
      <p:ext uri="{BB962C8B-B14F-4D97-AF65-F5344CB8AC3E}">
        <p14:creationId xmlns:p14="http://schemas.microsoft.com/office/powerpoint/2010/main" val="103801980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nodeType="withEffect">
                                  <p:stCondLst>
                                    <p:cond delay="0"/>
                                  </p:stCondLst>
                                  <p:childTnLst>
                                    <p:set>
                                      <p:cBhvr>
                                        <p:cTn id="6" dur="1" fill="hold">
                                          <p:stCondLst>
                                            <p:cond delay="0"/>
                                          </p:stCondLst>
                                        </p:cTn>
                                        <p:tgtEl>
                                          <p:spTgt spid="18"/>
                                        </p:tgtEl>
                                        <p:attrNameLst>
                                          <p:attrName>style.visibility</p:attrName>
                                        </p:attrNameLst>
                                      </p:cBhvr>
                                      <p:to>
                                        <p:strVal val="visible"/>
                                      </p:to>
                                    </p:set>
                                    <p:anim calcmode="lin" valueType="num">
                                      <p:cBhvr additive="base">
                                        <p:cTn id="7" dur="500"/>
                                        <p:tgtEl>
                                          <p:spTgt spid="1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19.xml><?xml version="1.0" encoding="utf-8"?>
<p:sldLayout xmlns:a="http://schemas.openxmlformats.org/drawingml/2006/main" xmlns:r="http://schemas.openxmlformats.org/officeDocument/2006/relationships" xmlns:p="http://schemas.openxmlformats.org/presentationml/2006/main" matchingName="29_Title Slide">
  <p:cSld name="29_Title Slide">
    <p:spTree>
      <p:nvGrpSpPr>
        <p:cNvPr id="1" name="Shape 19"/>
        <p:cNvGrpSpPr/>
        <p:nvPr/>
      </p:nvGrpSpPr>
      <p:grpSpPr>
        <a:xfrm>
          <a:off x="0" y="0"/>
          <a:ext cx="0" cy="0"/>
          <a:chOff x="0" y="0"/>
          <a:chExt cx="0" cy="0"/>
        </a:xfrm>
      </p:grpSpPr>
      <p:sp>
        <p:nvSpPr>
          <p:cNvPr id="20" name="Google Shape;20;p45"/>
          <p:cNvSpPr>
            <a:spLocks noGrp="1"/>
          </p:cNvSpPr>
          <p:nvPr>
            <p:ph type="pic" idx="2"/>
          </p:nvPr>
        </p:nvSpPr>
        <p:spPr>
          <a:xfrm>
            <a:off x="1127760" y="1123950"/>
            <a:ext cx="9936480" cy="4610100"/>
          </a:xfrm>
          <a:prstGeom prst="rect">
            <a:avLst/>
          </a:prstGeom>
          <a:solidFill>
            <a:srgbClr val="D8D8D8">
              <a:alpha val="49803"/>
            </a:srgbClr>
          </a:solidFill>
          <a:ln>
            <a:noFill/>
          </a:ln>
        </p:spPr>
      </p:sp>
    </p:spTree>
    <p:extLst>
      <p:ext uri="{BB962C8B-B14F-4D97-AF65-F5344CB8AC3E}">
        <p14:creationId xmlns:p14="http://schemas.microsoft.com/office/powerpoint/2010/main" val="118263544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0"/>
                                  </p:stCondLst>
                                  <p:childTnLst>
                                    <p:set>
                                      <p:cBhvr>
                                        <p:cTn id="6" dur="1" fill="hold">
                                          <p:stCondLst>
                                            <p:cond delay="0"/>
                                          </p:stCondLst>
                                        </p:cTn>
                                        <p:tgtEl>
                                          <p:spTgt spid="20"/>
                                        </p:tgtEl>
                                        <p:attrNameLst>
                                          <p:attrName>style.visibility</p:attrName>
                                        </p:attrNameLst>
                                      </p:cBhvr>
                                      <p:to>
                                        <p:strVal val="visible"/>
                                      </p:to>
                                    </p:set>
                                    <p:anim calcmode="lin" valueType="num">
                                      <p:cBhvr additive="base">
                                        <p:cTn id="7" dur="500"/>
                                        <p:tgtEl>
                                          <p:spTgt spid="2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20.xml><?xml version="1.0" encoding="utf-8"?>
<p:sldLayout xmlns:a="http://schemas.openxmlformats.org/drawingml/2006/main" xmlns:r="http://schemas.openxmlformats.org/officeDocument/2006/relationships" xmlns:p="http://schemas.openxmlformats.org/presentationml/2006/main" matchingName="33_Title Slide">
  <p:cSld name="34_Title Slide">
    <p:spTree>
      <p:nvGrpSpPr>
        <p:cNvPr id="1" name="Shape 21"/>
        <p:cNvGrpSpPr/>
        <p:nvPr/>
      </p:nvGrpSpPr>
      <p:grpSpPr>
        <a:xfrm>
          <a:off x="0" y="0"/>
          <a:ext cx="0" cy="0"/>
          <a:chOff x="0" y="0"/>
          <a:chExt cx="0" cy="0"/>
        </a:xfrm>
      </p:grpSpPr>
      <p:sp>
        <p:nvSpPr>
          <p:cNvPr id="22" name="Google Shape;22;p46"/>
          <p:cNvSpPr>
            <a:spLocks noGrp="1"/>
          </p:cNvSpPr>
          <p:nvPr>
            <p:ph type="pic" idx="2"/>
          </p:nvPr>
        </p:nvSpPr>
        <p:spPr>
          <a:xfrm>
            <a:off x="0" y="1"/>
            <a:ext cx="6826172" cy="6857998"/>
          </a:xfrm>
          <a:prstGeom prst="rect">
            <a:avLst/>
          </a:prstGeom>
          <a:solidFill>
            <a:srgbClr val="D8D8D8">
              <a:alpha val="49803"/>
            </a:srgbClr>
          </a:solidFill>
          <a:ln>
            <a:noFill/>
          </a:ln>
        </p:spPr>
      </p:sp>
    </p:spTree>
    <p:extLst>
      <p:ext uri="{BB962C8B-B14F-4D97-AF65-F5344CB8AC3E}">
        <p14:creationId xmlns:p14="http://schemas.microsoft.com/office/powerpoint/2010/main" val="336962180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22"/>
                                        </p:tgtEl>
                                        <p:attrNameLst>
                                          <p:attrName>style.visibility</p:attrName>
                                        </p:attrNameLst>
                                      </p:cBhvr>
                                      <p:to>
                                        <p:strVal val="visible"/>
                                      </p:to>
                                    </p:set>
                                    <p:anim calcmode="lin" valueType="num">
                                      <p:cBhvr additive="base">
                                        <p:cTn id="7" dur="500"/>
                                        <p:tgtEl>
                                          <p:spTgt spid="22"/>
                                        </p:tgtEl>
                                        <p:attrNameLst>
                                          <p:attrName>ppt_x</p:attrName>
                                        </p:attrNameLst>
                                      </p:cBhvr>
                                      <p:tavLst>
                                        <p:tav tm="0">
                                          <p:val>
                                            <p:strVal val="#ppt_x-1"/>
                                          </p:val>
                                        </p:tav>
                                        <p:tav tm="100000">
                                          <p:val>
                                            <p:strVal val="#ppt_x"/>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21.xml><?xml version="1.0" encoding="utf-8"?>
<p:sldLayout xmlns:a="http://schemas.openxmlformats.org/drawingml/2006/main" xmlns:r="http://schemas.openxmlformats.org/officeDocument/2006/relationships" xmlns:p="http://schemas.openxmlformats.org/presentationml/2006/main" matchingName="3_Title Slide">
  <p:cSld name="4_Title Slide">
    <p:spTree>
      <p:nvGrpSpPr>
        <p:cNvPr id="1" name="Shape 25"/>
        <p:cNvGrpSpPr/>
        <p:nvPr/>
      </p:nvGrpSpPr>
      <p:grpSpPr>
        <a:xfrm>
          <a:off x="0" y="0"/>
          <a:ext cx="0" cy="0"/>
          <a:chOff x="0" y="0"/>
          <a:chExt cx="0" cy="0"/>
        </a:xfrm>
      </p:grpSpPr>
      <p:sp>
        <p:nvSpPr>
          <p:cNvPr id="26" name="Google Shape;26;p48"/>
          <p:cNvSpPr>
            <a:spLocks noGrp="1"/>
          </p:cNvSpPr>
          <p:nvPr>
            <p:ph type="pic" idx="2"/>
          </p:nvPr>
        </p:nvSpPr>
        <p:spPr>
          <a:xfrm>
            <a:off x="7088924" y="508820"/>
            <a:ext cx="3701847" cy="5184057"/>
          </a:xfrm>
          <a:prstGeom prst="rect">
            <a:avLst/>
          </a:prstGeom>
          <a:solidFill>
            <a:srgbClr val="D8D8D8">
              <a:alpha val="49803"/>
            </a:srgbClr>
          </a:solidFill>
          <a:ln w="127000" cap="flat" cmpd="sng">
            <a:solidFill>
              <a:schemeClr val="lt1"/>
            </a:solidFill>
            <a:prstDash val="solid"/>
            <a:miter lim="800000"/>
            <a:headEnd type="none" w="sm" len="sm"/>
            <a:tailEnd type="none" w="sm" len="sm"/>
          </a:ln>
        </p:spPr>
      </p:sp>
    </p:spTree>
    <p:extLst>
      <p:ext uri="{BB962C8B-B14F-4D97-AF65-F5344CB8AC3E}">
        <p14:creationId xmlns:p14="http://schemas.microsoft.com/office/powerpoint/2010/main" val="67904017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750"/>
                                  </p:stCondLst>
                                  <p:childTnLst>
                                    <p:set>
                                      <p:cBhvr>
                                        <p:cTn id="6" dur="1" fill="hold">
                                          <p:stCondLst>
                                            <p:cond delay="0"/>
                                          </p:stCondLst>
                                        </p:cTn>
                                        <p:tgtEl>
                                          <p:spTgt spid="26"/>
                                        </p:tgtEl>
                                        <p:attrNameLst>
                                          <p:attrName>style.visibility</p:attrName>
                                        </p:attrNameLst>
                                      </p:cBhvr>
                                      <p:to>
                                        <p:strVal val="visible"/>
                                      </p:to>
                                    </p:set>
                                    <p:anim calcmode="lin" valueType="num">
                                      <p:cBhvr additive="base">
                                        <p:cTn id="7" dur="500"/>
                                        <p:tgtEl>
                                          <p:spTgt spid="2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22.xml><?xml version="1.0" encoding="utf-8"?>
<p:sldLayout xmlns:a="http://schemas.openxmlformats.org/drawingml/2006/main" xmlns:r="http://schemas.openxmlformats.org/officeDocument/2006/relationships" xmlns:p="http://schemas.openxmlformats.org/presentationml/2006/main" matchingName="25_Title Slide">
  <p:cSld name="25_Title Slide">
    <p:spTree>
      <p:nvGrpSpPr>
        <p:cNvPr id="1" name="Shape 23"/>
        <p:cNvGrpSpPr/>
        <p:nvPr/>
      </p:nvGrpSpPr>
      <p:grpSpPr>
        <a:xfrm>
          <a:off x="0" y="0"/>
          <a:ext cx="0" cy="0"/>
          <a:chOff x="0" y="0"/>
          <a:chExt cx="0" cy="0"/>
        </a:xfrm>
      </p:grpSpPr>
      <p:sp>
        <p:nvSpPr>
          <p:cNvPr id="24" name="Google Shape;24;p47"/>
          <p:cNvSpPr>
            <a:spLocks noGrp="1"/>
          </p:cNvSpPr>
          <p:nvPr>
            <p:ph type="pic" idx="2"/>
          </p:nvPr>
        </p:nvSpPr>
        <p:spPr>
          <a:xfrm>
            <a:off x="6096000" y="933450"/>
            <a:ext cx="4962146" cy="2495550"/>
          </a:xfrm>
          <a:prstGeom prst="rect">
            <a:avLst/>
          </a:prstGeom>
          <a:solidFill>
            <a:srgbClr val="D8D8D8">
              <a:alpha val="49803"/>
            </a:srgbClr>
          </a:solidFill>
          <a:ln>
            <a:noFill/>
          </a:ln>
        </p:spPr>
      </p:sp>
    </p:spTree>
    <p:extLst>
      <p:ext uri="{BB962C8B-B14F-4D97-AF65-F5344CB8AC3E}">
        <p14:creationId xmlns:p14="http://schemas.microsoft.com/office/powerpoint/2010/main" val="236041775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withEffect">
                                  <p:stCondLst>
                                    <p:cond delay="250"/>
                                  </p:stCondLst>
                                  <p:childTnLst>
                                    <p:set>
                                      <p:cBhvr>
                                        <p:cTn id="6" dur="1" fill="hold">
                                          <p:stCondLst>
                                            <p:cond delay="0"/>
                                          </p:stCondLst>
                                        </p:cTn>
                                        <p:tgtEl>
                                          <p:spTgt spid="24"/>
                                        </p:tgtEl>
                                        <p:attrNameLst>
                                          <p:attrName>style.visibility</p:attrName>
                                        </p:attrNameLst>
                                      </p:cBhvr>
                                      <p:to>
                                        <p:strVal val="visible"/>
                                      </p:to>
                                    </p:set>
                                    <p:anim calcmode="lin" valueType="num">
                                      <p:cBhvr additive="base">
                                        <p:cTn id="7" dur="500"/>
                                        <p:tgtEl>
                                          <p:spTgt spid="24"/>
                                        </p:tgtEl>
                                        <p:attrNameLst>
                                          <p:attrName>ppt_x</p:attrName>
                                        </p:attrNameLst>
                                      </p:cBhvr>
                                      <p:tavLst>
                                        <p:tav tm="0">
                                          <p:val>
                                            <p:strVal val="#ppt_x+1"/>
                                          </p:val>
                                        </p:tav>
                                        <p:tav tm="100000">
                                          <p:val>
                                            <p:strVal val="#ppt_x"/>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21" Type="http://schemas.openxmlformats.org/officeDocument/2006/relationships/slideLayout" Target="../slideLayouts/slideLayout2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image" Target="../media/image2.png"/><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image" Target="../media/image1.png"/><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theme" Target="../theme/theme1.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24">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latin typeface="Alexandria Black" pitchFamily="2" charset="-78"/>
                <a:cs typeface="Alexandria" pitchFamily="2" charset="-78"/>
              </a:defRPr>
            </a:lvl1pPr>
          </a:lstStyle>
          <a:p>
            <a:endParaRPr lang="en-AE" dirty="0"/>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latin typeface="Alexandria Black" pitchFamily="2" charset="-78"/>
                <a:cs typeface="Alexandria" pitchFamily="2" charset="-78"/>
              </a:defRPr>
            </a:lvl1pPr>
          </a:lstStyle>
          <a:p>
            <a:endParaRPr lang="en-AE" dirty="0"/>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latin typeface="Alexandria Black" pitchFamily="2" charset="-78"/>
                <a:cs typeface="Alexandria" pitchFamily="2" charset="-78"/>
              </a:defRPr>
            </a:lvl1pPr>
          </a:lstStyle>
          <a:p>
            <a:fld id="{00000000-1234-1234-1234-123412341234}" type="slidenum">
              <a:rPr lang="en-AE" smtClean="0"/>
              <a:pPr/>
              <a:t>‹#›</a:t>
            </a:fld>
            <a:endParaRPr lang="en-AE" dirty="0"/>
          </a:p>
        </p:txBody>
      </p:sp>
      <p:pic>
        <p:nvPicPr>
          <p:cNvPr id="7" name="Graphic 21"/>
          <p:cNvPicPr>
            <a:picLocks noChangeAspect="1"/>
          </p:cNvPicPr>
          <p:nvPr userDrawn="1"/>
        </p:nvPicPr>
        <p:blipFill rotWithShape="1">
          <a:blip r:embed="rId2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8799" y="365125"/>
            <a:ext cx="2615397" cy="654204"/>
          </a:xfrm>
          <a:prstGeom prst="rect">
            <a:avLst/>
          </a:prstGeom>
        </p:spPr>
      </p:pic>
    </p:spTree>
    <p:extLst>
      <p:ext uri="{BB962C8B-B14F-4D97-AF65-F5344CB8AC3E}">
        <p14:creationId xmlns:p14="http://schemas.microsoft.com/office/powerpoint/2010/main" val="6842419"/>
      </p:ext>
    </p:extLst>
  </p:cSld>
  <p:clrMap bg1="lt1" tx1="dk1" bg2="lt2" tx2="dk2" accent1="accent1" accent2="accent2" accent3="accent3" accent4="accent4" accent5="accent5" accent6="accent6" hlink="hlink" folHlink="folHlink"/>
  <p:sldLayoutIdLst>
    <p:sldLayoutId id="2147483668" r:id="rId1"/>
    <p:sldLayoutId id="2147483669" r:id="rId2"/>
    <p:sldLayoutId id="2147483670" r:id="rId3"/>
    <p:sldLayoutId id="2147483671" r:id="rId4"/>
    <p:sldLayoutId id="2147483672" r:id="rId5"/>
    <p:sldLayoutId id="2147483673" r:id="rId6"/>
    <p:sldLayoutId id="2147483674" r:id="rId7"/>
    <p:sldLayoutId id="2147483675" r:id="rId8"/>
    <p:sldLayoutId id="2147483676" r:id="rId9"/>
    <p:sldLayoutId id="2147483677" r:id="rId10"/>
    <p:sldLayoutId id="2147483678" r:id="rId11"/>
    <p:sldLayoutId id="2147483679" r:id="rId12"/>
    <p:sldLayoutId id="2147483680" r:id="rId13"/>
    <p:sldLayoutId id="2147483681" r:id="rId14"/>
    <p:sldLayoutId id="2147483682" r:id="rId15"/>
    <p:sldLayoutId id="2147483683" r:id="rId16"/>
    <p:sldLayoutId id="2147483684" r:id="rId17"/>
    <p:sldLayoutId id="2147483685" r:id="rId18"/>
    <p:sldLayoutId id="2147483686" r:id="rId19"/>
    <p:sldLayoutId id="2147483687" r:id="rId20"/>
    <p:sldLayoutId id="2147483688" r:id="rId21"/>
    <p:sldLayoutId id="2147483689" r:id="rId22"/>
  </p:sldLayoutIdLst>
  <p:hf hdr="0" dt="0"/>
  <p:txStyles>
    <p:titleStyle>
      <a:lvl1pPr algn="l" defTabSz="914400" rtl="0" eaLnBrk="1" latinLnBrk="0" hangingPunct="1">
        <a:lnSpc>
          <a:spcPct val="90000"/>
        </a:lnSpc>
        <a:spcBef>
          <a:spcPct val="0"/>
        </a:spcBef>
        <a:buNone/>
        <a:defRPr sz="4400" kern="1200">
          <a:solidFill>
            <a:schemeClr val="tx1"/>
          </a:solidFill>
          <a:latin typeface="Alexandria" pitchFamily="2" charset="-78"/>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Alexandria Black" pitchFamily="2" charset="-78"/>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Alexandria Black" pitchFamily="2" charset="-78"/>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Alexandria Black" pitchFamily="2" charset="-78"/>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lexandria Black" pitchFamily="2" charset="-78"/>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lexandria Black" pitchFamily="2" charset="-78"/>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xml"/><Relationship Id="rId1" Type="http://schemas.openxmlformats.org/officeDocument/2006/relationships/slideLayout" Target="../slideLayouts/slideLayout17.xml"/><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notesSlide" Target="../notesSlides/notesSlide2.xml"/><Relationship Id="rId1" Type="http://schemas.openxmlformats.org/officeDocument/2006/relationships/slideLayout" Target="../slideLayouts/slideLayout18.xml"/><Relationship Id="rId4" Type="http://schemas.openxmlformats.org/officeDocument/2006/relationships/image" Target="../media/image5.png"/></Relationships>
</file>

<file path=ppt/slides/_rels/slide3.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notesSlide" Target="../notesSlides/notesSlide3.xml"/><Relationship Id="rId1" Type="http://schemas.openxmlformats.org/officeDocument/2006/relationships/slideLayout" Target="../slideLayouts/slideLayout19.xml"/></Relationships>
</file>

<file path=ppt/slides/_rels/slide4.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notesSlide" Target="../notesSlides/notesSlide4.xml"/><Relationship Id="rId1" Type="http://schemas.openxmlformats.org/officeDocument/2006/relationships/slideLayout" Target="../slideLayouts/slideLayout20.xml"/></Relationships>
</file>

<file path=ppt/slides/_rels/slide5.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notesSlide" Target="../notesSlides/notesSlide5.xml"/><Relationship Id="rId1" Type="http://schemas.openxmlformats.org/officeDocument/2006/relationships/slideLayout" Target="../slideLayouts/slideLayout20.xml"/></Relationships>
</file>

<file path=ppt/slides/_rels/slide6.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notesSlide" Target="../notesSlides/notesSlide6.xml"/><Relationship Id="rId1" Type="http://schemas.openxmlformats.org/officeDocument/2006/relationships/slideLayout" Target="../slideLayouts/slideLayout20.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1.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1.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1.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1.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1.xml"/></Relationships>
</file>

<file path=ppt/slides/_rels/slide12.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2.xml"/><Relationship Id="rId1" Type="http://schemas.openxmlformats.org/officeDocument/2006/relationships/slideLayout" Target="../slideLayouts/slideLayout21.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1.xml"/></Relationships>
</file>

<file path=ppt/slides/_rels/slide1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4.xml"/><Relationship Id="rId1" Type="http://schemas.openxmlformats.org/officeDocument/2006/relationships/slideLayout" Target="../slideLayouts/slideLayout21.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1.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1.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1.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1.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1.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1.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1.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21.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21.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21.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21.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21.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21.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21.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21.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21.xml"/></Relationships>
</file>

<file path=ppt/slides/_rels/slide31.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31.xml"/><Relationship Id="rId1" Type="http://schemas.openxmlformats.org/officeDocument/2006/relationships/slideLayout" Target="../slideLayouts/slideLayout21.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21.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21.xml"/></Relationships>
</file>

<file path=ppt/slides/_rels/slide34.xml.rels><?xml version="1.0" encoding="UTF-8" standalone="yes"?>
<Relationships xmlns="http://schemas.openxmlformats.org/package/2006/relationships"><Relationship Id="rId3" Type="http://schemas.openxmlformats.org/officeDocument/2006/relationships/image" Target="../media/image11.jpg"/><Relationship Id="rId2" Type="http://schemas.openxmlformats.org/officeDocument/2006/relationships/notesSlide" Target="../notesSlides/notesSlide34.xml"/><Relationship Id="rId1" Type="http://schemas.openxmlformats.org/officeDocument/2006/relationships/slideLayout" Target="../slideLayouts/slideLayout22.xml"/></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35.xml"/><Relationship Id="rId1" Type="http://schemas.openxmlformats.org/officeDocument/2006/relationships/slideLayout" Target="../slideLayouts/slideLayout21.xml"/></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36.xml"/><Relationship Id="rId1" Type="http://schemas.openxmlformats.org/officeDocument/2006/relationships/slideLayout" Target="../slideLayouts/slideLayout21.xml"/></Relationships>
</file>

<file path=ppt/slides/_rels/slide37.xml.rels><?xml version="1.0" encoding="UTF-8" standalone="yes"?>
<Relationships xmlns="http://schemas.openxmlformats.org/package/2006/relationships"><Relationship Id="rId2" Type="http://schemas.openxmlformats.org/officeDocument/2006/relationships/notesSlide" Target="../notesSlides/notesSlide37.xml"/><Relationship Id="rId1" Type="http://schemas.openxmlformats.org/officeDocument/2006/relationships/slideLayout" Target="../slideLayouts/slideLayout21.xml"/></Relationships>
</file>

<file path=ppt/slides/_rels/slide38.xml.rels><?xml version="1.0" encoding="UTF-8" standalone="yes"?>
<Relationships xmlns="http://schemas.openxmlformats.org/package/2006/relationships"><Relationship Id="rId2" Type="http://schemas.openxmlformats.org/officeDocument/2006/relationships/notesSlide" Target="../notesSlides/notesSlide38.xml"/><Relationship Id="rId1" Type="http://schemas.openxmlformats.org/officeDocument/2006/relationships/slideLayout" Target="../slideLayouts/slideLayout21.xml"/></Relationships>
</file>

<file path=ppt/slides/_rels/slide39.xml.rels><?xml version="1.0" encoding="UTF-8" standalone="yes"?>
<Relationships xmlns="http://schemas.openxmlformats.org/package/2006/relationships"><Relationship Id="rId2" Type="http://schemas.openxmlformats.org/officeDocument/2006/relationships/notesSlide" Target="../notesSlides/notesSlide39.xml"/><Relationship Id="rId1" Type="http://schemas.openxmlformats.org/officeDocument/2006/relationships/slideLayout" Target="../slideLayouts/slideLayout21.xml"/></Relationships>
</file>

<file path=ppt/slides/_rels/slide40.xml.rels><?xml version="1.0" encoding="UTF-8" standalone="yes"?>
<Relationships xmlns="http://schemas.openxmlformats.org/package/2006/relationships"><Relationship Id="rId2" Type="http://schemas.openxmlformats.org/officeDocument/2006/relationships/notesSlide" Target="../notesSlides/notesSlide40.xml"/><Relationship Id="rId1" Type="http://schemas.openxmlformats.org/officeDocument/2006/relationships/slideLayout" Target="../slideLayouts/slideLayout21.xml"/></Relationships>
</file>

<file path=ppt/slides/_rels/slide41.xml.rels><?xml version="1.0" encoding="UTF-8" standalone="yes"?>
<Relationships xmlns="http://schemas.openxmlformats.org/package/2006/relationships"><Relationship Id="rId2" Type="http://schemas.openxmlformats.org/officeDocument/2006/relationships/notesSlide" Target="../notesSlides/notesSlide41.xml"/><Relationship Id="rId1" Type="http://schemas.openxmlformats.org/officeDocument/2006/relationships/slideLayout" Target="../slideLayouts/slideLayout21.xml"/></Relationships>
</file>

<file path=ppt/slides/_rels/slide42.xml.rels><?xml version="1.0" encoding="UTF-8" standalone="yes"?>
<Relationships xmlns="http://schemas.openxmlformats.org/package/2006/relationships"><Relationship Id="rId2" Type="http://schemas.openxmlformats.org/officeDocument/2006/relationships/notesSlide" Target="../notesSlides/notesSlide42.xml"/><Relationship Id="rId1" Type="http://schemas.openxmlformats.org/officeDocument/2006/relationships/slideLayout" Target="../slideLayouts/slideLayout21.xml"/></Relationships>
</file>

<file path=ppt/slides/_rels/slide43.xml.rels><?xml version="1.0" encoding="UTF-8" standalone="yes"?>
<Relationships xmlns="http://schemas.openxmlformats.org/package/2006/relationships"><Relationship Id="rId2" Type="http://schemas.openxmlformats.org/officeDocument/2006/relationships/notesSlide" Target="../notesSlides/notesSlide43.xml"/><Relationship Id="rId1" Type="http://schemas.openxmlformats.org/officeDocument/2006/relationships/slideLayout" Target="../slideLayouts/slideLayout21.xml"/></Relationships>
</file>

<file path=ppt/slides/_rels/slide44.xml.rels><?xml version="1.0" encoding="UTF-8" standalone="yes"?>
<Relationships xmlns="http://schemas.openxmlformats.org/package/2006/relationships"><Relationship Id="rId2" Type="http://schemas.openxmlformats.org/officeDocument/2006/relationships/notesSlide" Target="../notesSlides/notesSlide44.xml"/><Relationship Id="rId1" Type="http://schemas.openxmlformats.org/officeDocument/2006/relationships/slideLayout" Target="../slideLayouts/slideLayout21.xml"/></Relationships>
</file>

<file path=ppt/slides/_rels/slide45.xml.rels><?xml version="1.0" encoding="UTF-8" standalone="yes"?>
<Relationships xmlns="http://schemas.openxmlformats.org/package/2006/relationships"><Relationship Id="rId2" Type="http://schemas.openxmlformats.org/officeDocument/2006/relationships/notesSlide" Target="../notesSlides/notesSlide45.xml"/><Relationship Id="rId1" Type="http://schemas.openxmlformats.org/officeDocument/2006/relationships/slideLayout" Target="../slideLayouts/slideLayout21.xml"/></Relationships>
</file>

<file path=ppt/slides/_rels/slide46.xml.rels><?xml version="1.0" encoding="UTF-8" standalone="yes"?>
<Relationships xmlns="http://schemas.openxmlformats.org/package/2006/relationships"><Relationship Id="rId2" Type="http://schemas.openxmlformats.org/officeDocument/2006/relationships/notesSlide" Target="../notesSlides/notesSlide46.xml"/><Relationship Id="rId1" Type="http://schemas.openxmlformats.org/officeDocument/2006/relationships/slideLayout" Target="../slideLayouts/slideLayout21.xml"/></Relationships>
</file>

<file path=ppt/slides/_rels/slide47.xml.rels><?xml version="1.0" encoding="UTF-8" standalone="yes"?>
<Relationships xmlns="http://schemas.openxmlformats.org/package/2006/relationships"><Relationship Id="rId2" Type="http://schemas.openxmlformats.org/officeDocument/2006/relationships/notesSlide" Target="../notesSlides/notesSlide47.xml"/><Relationship Id="rId1" Type="http://schemas.openxmlformats.org/officeDocument/2006/relationships/slideLayout" Target="../slideLayouts/slideLayout21.xml"/></Relationships>
</file>

<file path=ppt/slides/_rels/slide48.xml.rels><?xml version="1.0" encoding="UTF-8" standalone="yes"?>
<Relationships xmlns="http://schemas.openxmlformats.org/package/2006/relationships"><Relationship Id="rId2" Type="http://schemas.openxmlformats.org/officeDocument/2006/relationships/notesSlide" Target="../notesSlides/notesSlide48.xml"/><Relationship Id="rId1" Type="http://schemas.openxmlformats.org/officeDocument/2006/relationships/slideLayout" Target="../slideLayouts/slideLayout1.xml"/></Relationships>
</file>

<file path=ppt/slides/_rels/slide49.xml.rels><?xml version="1.0" encoding="UTF-8" standalone="yes"?>
<Relationships xmlns="http://schemas.openxmlformats.org/package/2006/relationships"><Relationship Id="rId2" Type="http://schemas.openxmlformats.org/officeDocument/2006/relationships/notesSlide" Target="../notesSlides/notesSlide49.xml"/><Relationship Id="rId1" Type="http://schemas.openxmlformats.org/officeDocument/2006/relationships/slideLayout" Target="../slideLayouts/slideLayout1.xml"/></Relationships>
</file>

<file path=ppt/slides/_rels/slide50.xml.rels><?xml version="1.0" encoding="UTF-8" standalone="yes"?>
<Relationships xmlns="http://schemas.openxmlformats.org/package/2006/relationships"><Relationship Id="rId3" Type="http://schemas.openxmlformats.org/officeDocument/2006/relationships/image" Target="../media/image13.png"/><Relationship Id="rId7" Type="http://schemas.openxmlformats.org/officeDocument/2006/relationships/image" Target="../media/image14.png"/><Relationship Id="rId2" Type="http://schemas.openxmlformats.org/officeDocument/2006/relationships/image" Target="../media/image12.jpeg"/><Relationship Id="rId1" Type="http://schemas.openxmlformats.org/officeDocument/2006/relationships/slideLayout" Target="../slideLayouts/slideLayout16.xml"/><Relationship Id="rId6" Type="http://schemas.openxmlformats.org/officeDocument/2006/relationships/image" Target="../media/image13.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102"/>
        <p:cNvGrpSpPr/>
        <p:nvPr/>
      </p:nvGrpSpPr>
      <p:grpSpPr>
        <a:xfrm>
          <a:off x="0" y="0"/>
          <a:ext cx="0" cy="0"/>
          <a:chOff x="0" y="0"/>
          <a:chExt cx="0" cy="0"/>
        </a:xfrm>
      </p:grpSpPr>
      <p:sp>
        <p:nvSpPr>
          <p:cNvPr id="104" name="Google Shape;104;p1"/>
          <p:cNvSpPr/>
          <p:nvPr/>
        </p:nvSpPr>
        <p:spPr>
          <a:xfrm>
            <a:off x="6014389" y="-488950"/>
            <a:ext cx="7782357" cy="7578725"/>
          </a:xfrm>
          <a:prstGeom prst="ellipse">
            <a:avLst/>
          </a:prstGeom>
          <a:solidFill>
            <a:srgbClr val="00B0F0"/>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dirty="0">
              <a:solidFill>
                <a:schemeClr val="lt1"/>
              </a:solidFill>
              <a:latin typeface="Alexandria" pitchFamily="2" charset="-78"/>
              <a:ea typeface="Calibri"/>
              <a:cs typeface="Alexandria" pitchFamily="2" charset="-78"/>
              <a:sym typeface="Calibri"/>
            </a:endParaRPr>
          </a:p>
        </p:txBody>
      </p:sp>
      <p:sp>
        <p:nvSpPr>
          <p:cNvPr id="106" name="Google Shape;106;p1"/>
          <p:cNvSpPr/>
          <p:nvPr/>
        </p:nvSpPr>
        <p:spPr>
          <a:xfrm>
            <a:off x="6200343" y="-320675"/>
            <a:ext cx="7410450" cy="7410450"/>
          </a:xfrm>
          <a:prstGeom prst="ellipse">
            <a:avLst/>
          </a:prstGeom>
          <a:blipFill rotWithShape="1">
            <a:blip r:embed="rId3">
              <a:alphaModFix/>
            </a:blip>
            <a:stretch>
              <a:fillRect t="-999"/>
            </a:stretch>
          </a:blip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dirty="0">
              <a:solidFill>
                <a:schemeClr val="lt1"/>
              </a:solidFill>
              <a:latin typeface="Alexandria" pitchFamily="2" charset="-78"/>
              <a:ea typeface="Calibri"/>
              <a:cs typeface="Alexandria" pitchFamily="2" charset="-78"/>
              <a:sym typeface="Calibri"/>
            </a:endParaRPr>
          </a:p>
        </p:txBody>
      </p:sp>
      <p:pic>
        <p:nvPicPr>
          <p:cNvPr id="10"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301974" y="274711"/>
            <a:ext cx="2615397" cy="654204"/>
          </a:xfrm>
          <a:prstGeom prst="rect">
            <a:avLst/>
          </a:prstGeom>
        </p:spPr>
      </p:pic>
      <p:sp>
        <p:nvSpPr>
          <p:cNvPr id="12" name="Google Shape;107;p1"/>
          <p:cNvSpPr txBox="1"/>
          <p:nvPr/>
        </p:nvSpPr>
        <p:spPr>
          <a:xfrm>
            <a:off x="301974" y="1804548"/>
            <a:ext cx="5526462" cy="1322983"/>
          </a:xfrm>
          <a:prstGeom prst="rect">
            <a:avLst/>
          </a:prstGeom>
          <a:noFill/>
          <a:ln>
            <a:noFill/>
          </a:ln>
        </p:spPr>
        <p:txBody>
          <a:bodyPr spcFirstLastPara="1" wrap="square" lIns="91425" tIns="45700" rIns="91425" bIns="45700" anchor="t" anchorCtr="0">
            <a:noAutofit/>
          </a:bodyPr>
          <a:lstStyle/>
          <a:p>
            <a:pPr marL="0" marR="0" lvl="0" indent="0" algn="ctr" rtl="0">
              <a:lnSpc>
                <a:spcPct val="90000"/>
              </a:lnSpc>
              <a:spcBef>
                <a:spcPts val="0"/>
              </a:spcBef>
              <a:spcAft>
                <a:spcPts val="0"/>
              </a:spcAft>
              <a:buClr>
                <a:schemeClr val="lt1"/>
              </a:buClr>
              <a:buSzPct val="100000"/>
              <a:buFont typeface="Calibri"/>
              <a:buNone/>
            </a:pPr>
            <a:r>
              <a:rPr lang="en-US" sz="2400" b="1" i="0" u="none" strike="noStrike" cap="none" dirty="0">
                <a:solidFill>
                  <a:schemeClr val="tx1"/>
                </a:solidFill>
                <a:latin typeface="Alexandria" pitchFamily="2" charset="-78"/>
                <a:ea typeface="Calibri"/>
                <a:cs typeface="Alexandria" pitchFamily="2" charset="-78"/>
                <a:sym typeface="Calibri"/>
              </a:rPr>
              <a:t>College of Humanities</a:t>
            </a:r>
            <a:br>
              <a:rPr lang="en-US" sz="2400" b="1" i="0" u="none" strike="noStrike" cap="none" dirty="0">
                <a:solidFill>
                  <a:schemeClr val="tx1"/>
                </a:solidFill>
                <a:latin typeface="Alexandria" pitchFamily="2" charset="-78"/>
                <a:ea typeface="Calibri"/>
                <a:cs typeface="Alexandria" pitchFamily="2" charset="-78"/>
                <a:sym typeface="Calibri"/>
              </a:rPr>
            </a:br>
            <a:r>
              <a:rPr lang="en-US" sz="2400" b="1" i="0" u="none" strike="noStrike" cap="none" dirty="0">
                <a:solidFill>
                  <a:schemeClr val="tx1"/>
                </a:solidFill>
                <a:latin typeface="Alexandria" pitchFamily="2" charset="-78"/>
                <a:ea typeface="Calibri"/>
                <a:cs typeface="Alexandria" pitchFamily="2" charset="-78"/>
                <a:sym typeface="Calibri"/>
              </a:rPr>
              <a:t>Master of </a:t>
            </a:r>
            <a:r>
              <a:rPr lang="en-US" sz="2400" b="1" i="0" u="none" strike="noStrike" cap="none" dirty="0" smtClean="0">
                <a:solidFill>
                  <a:schemeClr val="tx1"/>
                </a:solidFill>
                <a:latin typeface="Alexandria" pitchFamily="2" charset="-78"/>
                <a:ea typeface="Calibri"/>
                <a:cs typeface="Alexandria" pitchFamily="2" charset="-78"/>
                <a:sym typeface="Calibri"/>
              </a:rPr>
              <a:t>Financial</a:t>
            </a:r>
          </a:p>
          <a:p>
            <a:pPr marL="0" marR="0" lvl="0" indent="0" algn="ctr" rtl="0">
              <a:lnSpc>
                <a:spcPct val="90000"/>
              </a:lnSpc>
              <a:spcBef>
                <a:spcPts val="0"/>
              </a:spcBef>
              <a:spcAft>
                <a:spcPts val="0"/>
              </a:spcAft>
              <a:buClr>
                <a:schemeClr val="lt1"/>
              </a:buClr>
              <a:buSzPct val="100000"/>
              <a:buFont typeface="Calibri"/>
              <a:buNone/>
            </a:pPr>
            <a:r>
              <a:rPr lang="en-US" sz="2400" b="1" i="0" u="none" strike="noStrike" cap="none" dirty="0" smtClean="0">
                <a:solidFill>
                  <a:schemeClr val="tx1"/>
                </a:solidFill>
                <a:latin typeface="Alexandria" pitchFamily="2" charset="-78"/>
                <a:ea typeface="Calibri"/>
                <a:cs typeface="Alexandria" pitchFamily="2" charset="-78"/>
                <a:sym typeface="Calibri"/>
              </a:rPr>
              <a:t>Technology-</a:t>
            </a:r>
            <a:r>
              <a:rPr lang="en-US" sz="2400" b="1" i="0" u="none" strike="noStrike" cap="none" dirty="0">
                <a:solidFill>
                  <a:schemeClr val="tx1"/>
                </a:solidFill>
                <a:latin typeface="Alexandria" pitchFamily="2" charset="-78"/>
                <a:ea typeface="Calibri"/>
                <a:cs typeface="Alexandria" pitchFamily="2" charset="-78"/>
                <a:sym typeface="Calibri"/>
              </a:rPr>
              <a:t/>
            </a:r>
            <a:br>
              <a:rPr lang="en-US" sz="2400" b="1" i="0" u="none" strike="noStrike" cap="none" dirty="0">
                <a:solidFill>
                  <a:schemeClr val="tx1"/>
                </a:solidFill>
                <a:latin typeface="Alexandria" pitchFamily="2" charset="-78"/>
                <a:ea typeface="Calibri"/>
                <a:cs typeface="Alexandria" pitchFamily="2" charset="-78"/>
                <a:sym typeface="Calibri"/>
              </a:rPr>
            </a:br>
            <a:r>
              <a:rPr lang="en-US" sz="2400" b="1" i="0" u="none" strike="noStrike" cap="none" dirty="0" err="1">
                <a:solidFill>
                  <a:schemeClr val="tx1"/>
                </a:solidFill>
                <a:latin typeface="Alexandria" pitchFamily="2" charset="-78"/>
                <a:ea typeface="Calibri"/>
                <a:cs typeface="Alexandria" pitchFamily="2" charset="-78"/>
                <a:sym typeface="Calibri"/>
              </a:rPr>
              <a:t>FinTech</a:t>
            </a:r>
            <a:r>
              <a:rPr lang="en-US" sz="2400" b="1" i="0" u="none" strike="noStrike" cap="none" dirty="0">
                <a:solidFill>
                  <a:schemeClr val="tx1"/>
                </a:solidFill>
                <a:latin typeface="Alexandria" pitchFamily="2" charset="-78"/>
                <a:ea typeface="Calibri"/>
                <a:cs typeface="Alexandria" pitchFamily="2" charset="-78"/>
                <a:sym typeface="Calibri"/>
              </a:rPr>
              <a:t> </a:t>
            </a:r>
            <a:endParaRPr sz="2400" b="1" i="0" u="none" strike="noStrike" cap="none" dirty="0">
              <a:solidFill>
                <a:schemeClr val="tx1"/>
              </a:solidFill>
              <a:latin typeface="Alexandria" pitchFamily="2" charset="-78"/>
              <a:ea typeface="Calibri"/>
              <a:cs typeface="Alexandria" pitchFamily="2" charset="-78"/>
              <a:sym typeface="Calibri"/>
            </a:endParaRPr>
          </a:p>
        </p:txBody>
      </p:sp>
      <p:sp>
        <p:nvSpPr>
          <p:cNvPr id="13" name="Google Shape;128;p3"/>
          <p:cNvSpPr txBox="1"/>
          <p:nvPr/>
        </p:nvSpPr>
        <p:spPr>
          <a:xfrm>
            <a:off x="546750" y="3376597"/>
            <a:ext cx="4404667" cy="830956"/>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400" b="1" dirty="0">
                <a:solidFill>
                  <a:srgbClr val="00B0F0"/>
                </a:solidFill>
                <a:latin typeface="Alexandria" pitchFamily="2" charset="-78"/>
                <a:ea typeface="Times New Roman"/>
                <a:cs typeface="Alexandria" pitchFamily="2" charset="-78"/>
                <a:sym typeface="Times New Roman"/>
              </a:rPr>
              <a:t>Business </a:t>
            </a:r>
            <a:r>
              <a:rPr lang="en-US" sz="2400" b="1" dirty="0" smtClean="0">
                <a:solidFill>
                  <a:srgbClr val="00B0F0"/>
                </a:solidFill>
                <a:latin typeface="Alexandria" pitchFamily="2" charset="-78"/>
                <a:ea typeface="Times New Roman"/>
                <a:cs typeface="Alexandria" pitchFamily="2" charset="-78"/>
                <a:sym typeface="Times New Roman"/>
              </a:rPr>
              <a:t>Analysis</a:t>
            </a:r>
          </a:p>
          <a:p>
            <a:pPr marL="0" marR="0" lvl="0" indent="0" algn="ctr" rtl="0">
              <a:spcBef>
                <a:spcPts val="0"/>
              </a:spcBef>
              <a:spcAft>
                <a:spcPts val="0"/>
              </a:spcAft>
              <a:buNone/>
            </a:pPr>
            <a:r>
              <a:rPr lang="en-US" sz="2400" b="1" dirty="0" smtClean="0">
                <a:solidFill>
                  <a:schemeClr val="tx1"/>
                </a:solidFill>
                <a:latin typeface="Alexandria" pitchFamily="2" charset="-78"/>
                <a:ea typeface="Times New Roman"/>
                <a:cs typeface="Alexandria" pitchFamily="2" charset="-78"/>
                <a:sym typeface="Times New Roman"/>
              </a:rPr>
              <a:t>FNT613</a:t>
            </a:r>
            <a:endParaRPr sz="2400" b="1" dirty="0">
              <a:solidFill>
                <a:schemeClr val="tx1"/>
              </a:solidFill>
              <a:latin typeface="Alexandria" pitchFamily="2" charset="-78"/>
              <a:ea typeface="Times New Roman"/>
              <a:cs typeface="Alexandria" pitchFamily="2" charset="-78"/>
              <a:sym typeface="Times New Roman"/>
            </a:endParaRPr>
          </a:p>
        </p:txBody>
      </p:sp>
      <p:sp>
        <p:nvSpPr>
          <p:cNvPr id="14" name="Rectangle: Rounded Corners 33"/>
          <p:cNvSpPr/>
          <p:nvPr/>
        </p:nvSpPr>
        <p:spPr>
          <a:xfrm>
            <a:off x="1184997" y="4475708"/>
            <a:ext cx="3354800" cy="729489"/>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en-US" sz="2400" b="1" dirty="0" smtClean="0">
                <a:solidFill>
                  <a:schemeClr val="bg1"/>
                </a:solidFill>
                <a:latin typeface="Alexandria Black" pitchFamily="2" charset="-78"/>
                <a:ea typeface="Times New Roman"/>
                <a:cs typeface="Alexandria Black" pitchFamily="2" charset="-78"/>
                <a:sym typeface="Times New Roman"/>
              </a:rPr>
              <a:t>Lecture 9</a:t>
            </a:r>
            <a:endParaRPr lang="en-US" sz="2400" b="1" dirty="0">
              <a:solidFill>
                <a:schemeClr val="bg1"/>
              </a:solidFill>
              <a:latin typeface="Alexandria Black" pitchFamily="2" charset="-78"/>
              <a:ea typeface="Times New Roman"/>
              <a:cs typeface="Alexandria Black" pitchFamily="2" charset="-78"/>
              <a:sym typeface="Times New Roman"/>
            </a:endParaRPr>
          </a:p>
        </p:txBody>
      </p:sp>
      <p:sp>
        <p:nvSpPr>
          <p:cNvPr id="15" name="Google Shape;131;p3"/>
          <p:cNvSpPr txBox="1"/>
          <p:nvPr/>
        </p:nvSpPr>
        <p:spPr>
          <a:xfrm>
            <a:off x="301974" y="5596462"/>
            <a:ext cx="2941372" cy="830956"/>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400" b="1" dirty="0" smtClean="0">
                <a:solidFill>
                  <a:schemeClr val="tx1"/>
                </a:solidFill>
                <a:latin typeface="Alexandria" pitchFamily="2" charset="-78"/>
                <a:ea typeface="Times New Roman"/>
                <a:cs typeface="Alexandria" pitchFamily="2" charset="-78"/>
                <a:sym typeface="Times New Roman"/>
              </a:rPr>
              <a:t>Prepared By: </a:t>
            </a:r>
          </a:p>
          <a:p>
            <a:pPr marL="0" marR="0" lvl="0" indent="0" algn="ctr" rtl="0">
              <a:spcBef>
                <a:spcPts val="0"/>
              </a:spcBef>
              <a:spcAft>
                <a:spcPts val="0"/>
              </a:spcAft>
              <a:buNone/>
            </a:pPr>
            <a:r>
              <a:rPr lang="en-US" sz="2400" b="1" dirty="0" smtClean="0">
                <a:solidFill>
                  <a:schemeClr val="tx1"/>
                </a:solidFill>
                <a:latin typeface="Alexandria" pitchFamily="2" charset="-78"/>
                <a:ea typeface="Times New Roman"/>
                <a:cs typeface="Alexandria" pitchFamily="2" charset="-78"/>
                <a:sym typeface="Times New Roman"/>
              </a:rPr>
              <a:t>Dr</a:t>
            </a:r>
            <a:r>
              <a:rPr lang="en-US" sz="2400" b="1" dirty="0">
                <a:solidFill>
                  <a:schemeClr val="tx1"/>
                </a:solidFill>
                <a:latin typeface="Alexandria" pitchFamily="2" charset="-78"/>
                <a:ea typeface="Times New Roman"/>
                <a:cs typeface="Alexandria" pitchFamily="2" charset="-78"/>
                <a:sym typeface="Times New Roman"/>
              </a:rPr>
              <a:t>. </a:t>
            </a:r>
            <a:r>
              <a:rPr lang="en-US" sz="2400" b="1" dirty="0" err="1">
                <a:solidFill>
                  <a:schemeClr val="tx1"/>
                </a:solidFill>
                <a:latin typeface="Alexandria" pitchFamily="2" charset="-78"/>
                <a:ea typeface="Times New Roman"/>
                <a:cs typeface="Alexandria" pitchFamily="2" charset="-78"/>
                <a:sym typeface="Times New Roman"/>
              </a:rPr>
              <a:t>Abeir</a:t>
            </a:r>
            <a:r>
              <a:rPr lang="en-US" sz="2400" b="1" dirty="0">
                <a:solidFill>
                  <a:schemeClr val="tx1"/>
                </a:solidFill>
                <a:latin typeface="Alexandria" pitchFamily="2" charset="-78"/>
                <a:ea typeface="Times New Roman"/>
                <a:cs typeface="Alexandria" pitchFamily="2" charset="-78"/>
                <a:sym typeface="Times New Roman"/>
              </a:rPr>
              <a:t> Moussa</a:t>
            </a:r>
            <a:endParaRPr sz="2400" b="1" dirty="0">
              <a:solidFill>
                <a:schemeClr val="tx1"/>
              </a:solidFill>
              <a:latin typeface="Alexandria" pitchFamily="2" charset="-78"/>
              <a:ea typeface="Times New Roman"/>
              <a:cs typeface="Alexandria" pitchFamily="2" charset="-78"/>
              <a:sym typeface="Times New Roman"/>
            </a:endParaRPr>
          </a:p>
        </p:txBody>
      </p:sp>
    </p:spTree>
    <p:extLst>
      <p:ext uri="{BB962C8B-B14F-4D97-AF65-F5344CB8AC3E}">
        <p14:creationId xmlns:p14="http://schemas.microsoft.com/office/powerpoint/2010/main" val="865015098"/>
      </p:ext>
    </p:extLst>
  </p:cSld>
  <p:clrMapOvr>
    <a:masterClrMapping/>
  </p:clrMapOvr>
  <mc:AlternateContent xmlns:mc="http://schemas.openxmlformats.org/markup-compatibility/2006" xmlns:p14="http://schemas.microsoft.com/office/powerpoint/2010/main">
    <mc:Choice Requires="p14">
      <p:transition spd="slow" p14:dur="2000" advTm="11547"/>
    </mc:Choice>
    <mc:Fallback xmlns="">
      <p:transition spd="slow" advTm="11547"/>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125"/>
        <p:cNvGrpSpPr/>
        <p:nvPr/>
      </p:nvGrpSpPr>
      <p:grpSpPr>
        <a:xfrm>
          <a:off x="0" y="0"/>
          <a:ext cx="0" cy="0"/>
          <a:chOff x="0" y="0"/>
          <a:chExt cx="0" cy="0"/>
        </a:xfrm>
      </p:grpSpPr>
      <p:sp>
        <p:nvSpPr>
          <p:cNvPr id="126" name="Google Shape;126;p3"/>
          <p:cNvSpPr/>
          <p:nvPr/>
        </p:nvSpPr>
        <p:spPr>
          <a:xfrm rot="10800000" flipH="1">
            <a:off x="-1" y="162196"/>
            <a:ext cx="12191999" cy="5816453"/>
          </a:xfrm>
          <a:prstGeom prst="round1Rect">
            <a:avLst>
              <a:gd name="adj" fmla="val 32222"/>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pic>
        <p:nvPicPr>
          <p:cNvPr id="127" name="Google Shape;127;p3"/>
          <p:cNvPicPr preferRelativeResize="0">
            <a:picLocks noGrp="1"/>
          </p:cNvPicPr>
          <p:nvPr>
            <p:ph type="pic" idx="2"/>
          </p:nvPr>
        </p:nvPicPr>
        <p:blipFill rotWithShape="1">
          <a:blip r:embed="rId3">
            <a:alphaModFix/>
          </a:blip>
          <a:srcRect l="4175" r="4175"/>
          <a:stretch/>
        </p:blipFill>
        <p:spPr>
          <a:xfrm>
            <a:off x="0" y="0"/>
            <a:ext cx="8659664" cy="5300798"/>
          </a:xfrm>
          <a:prstGeom prst="rect">
            <a:avLst/>
          </a:prstGeom>
          <a:solidFill>
            <a:srgbClr val="D8D8D8">
              <a:alpha val="49803"/>
            </a:srgbClr>
          </a:solidFill>
          <a:ln>
            <a:noFill/>
          </a:ln>
        </p:spPr>
      </p:pic>
      <p:sp>
        <p:nvSpPr>
          <p:cNvPr id="128" name="Google Shape;128;p3"/>
          <p:cNvSpPr txBox="1"/>
          <p:nvPr/>
        </p:nvSpPr>
        <p:spPr>
          <a:xfrm>
            <a:off x="-84832" y="2228413"/>
            <a:ext cx="11451332" cy="1015622"/>
          </a:xfrm>
          <a:prstGeom prst="rect">
            <a:avLst/>
          </a:prstGeom>
          <a:noFill/>
          <a:ln>
            <a:noFill/>
          </a:ln>
        </p:spPr>
        <p:txBody>
          <a:bodyPr spcFirstLastPara="1" wrap="square" lIns="91425" tIns="45700" rIns="91425" bIns="45700" anchor="t" anchorCtr="0">
            <a:spAutoFit/>
          </a:bodyPr>
          <a:lstStyle/>
          <a:p>
            <a:pPr lvl="0" algn="ctr"/>
            <a:r>
              <a:rPr lang="en-US" sz="6000" b="1" dirty="0">
                <a:solidFill>
                  <a:srgbClr val="00B0F0"/>
                </a:solidFill>
                <a:latin typeface="Alexandria" pitchFamily="2" charset="-78"/>
                <a:cs typeface="Alexandria" pitchFamily="2" charset="-78"/>
              </a:rPr>
              <a:t>ESTABLISHING THE REQUIREMENTS</a:t>
            </a:r>
            <a:endParaRPr sz="6000" b="1" dirty="0">
              <a:solidFill>
                <a:srgbClr val="00B0F0"/>
              </a:solidFill>
              <a:latin typeface="Alexandria" pitchFamily="2" charset="-78"/>
              <a:ea typeface="Times New Roman"/>
              <a:cs typeface="Alexandria" pitchFamily="2" charset="-78"/>
              <a:sym typeface="Times New Roman"/>
            </a:endParaRPr>
          </a:p>
        </p:txBody>
      </p:sp>
      <p:sp>
        <p:nvSpPr>
          <p:cNvPr id="129" name="Google Shape;129;p3"/>
          <p:cNvSpPr/>
          <p:nvPr/>
        </p:nvSpPr>
        <p:spPr>
          <a:xfrm>
            <a:off x="6384738" y="4232260"/>
            <a:ext cx="3516608" cy="529167"/>
          </a:xfrm>
          <a:prstGeom prst="roundRect">
            <a:avLst>
              <a:gd name="adj" fmla="val 16667"/>
            </a:avLst>
          </a:prstGeom>
          <a:solidFill>
            <a:schemeClr val="lt1"/>
          </a:solidFill>
          <a:ln w="12700" cap="flat" cmpd="sng">
            <a:solidFill>
              <a:srgbClr val="8E5A6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ar-AE" sz="2400" b="1" dirty="0">
                <a:solidFill>
                  <a:schemeClr val="dk1"/>
                </a:solidFill>
                <a:latin typeface="Alexandria" pitchFamily="2" charset="-78"/>
                <a:ea typeface="Times New Roman"/>
                <a:cs typeface="Alexandria" pitchFamily="2" charset="-78"/>
                <a:sym typeface="Times New Roman"/>
              </a:rPr>
              <a:t>9</a:t>
            </a:r>
            <a:r>
              <a:rPr lang="en-US" sz="2400" b="1" baseline="30000" dirty="0" err="1" smtClean="0">
                <a:solidFill>
                  <a:schemeClr val="dk1"/>
                </a:solidFill>
                <a:latin typeface="Alexandria" pitchFamily="2" charset="-78"/>
                <a:ea typeface="Times New Roman"/>
                <a:cs typeface="Alexandria" pitchFamily="2" charset="-78"/>
                <a:sym typeface="Times New Roman"/>
              </a:rPr>
              <a:t>th</a:t>
            </a:r>
            <a:r>
              <a:rPr lang="en-US" sz="2400" b="1" dirty="0">
                <a:solidFill>
                  <a:schemeClr val="dk1"/>
                </a:solidFill>
                <a:latin typeface="Alexandria" pitchFamily="2" charset="-78"/>
                <a:ea typeface="Times New Roman"/>
                <a:cs typeface="Alexandria" pitchFamily="2" charset="-78"/>
                <a:sym typeface="Times New Roman"/>
              </a:rPr>
              <a:t> </a:t>
            </a:r>
            <a:r>
              <a:rPr lang="en-US" sz="2400" b="1" dirty="0" smtClean="0">
                <a:solidFill>
                  <a:schemeClr val="dk1"/>
                </a:solidFill>
                <a:latin typeface="Alexandria" pitchFamily="2" charset="-78"/>
                <a:ea typeface="Times New Roman"/>
                <a:cs typeface="Alexandria" pitchFamily="2" charset="-78"/>
                <a:sym typeface="Times New Roman"/>
              </a:rPr>
              <a:t>lecture </a:t>
            </a:r>
            <a:endParaRPr sz="2400" b="1" dirty="0">
              <a:solidFill>
                <a:schemeClr val="dk1"/>
              </a:solidFill>
              <a:latin typeface="Alexandria" pitchFamily="2" charset="-78"/>
              <a:ea typeface="Times New Roman"/>
              <a:cs typeface="Alexandria" pitchFamily="2" charset="-78"/>
              <a:sym typeface="Times New Roman"/>
            </a:endParaRPr>
          </a:p>
        </p:txBody>
      </p:sp>
      <p:sp>
        <p:nvSpPr>
          <p:cNvPr id="130" name="Google Shape;130;p3"/>
          <p:cNvSpPr txBox="1"/>
          <p:nvPr/>
        </p:nvSpPr>
        <p:spPr>
          <a:xfrm>
            <a:off x="6370223" y="4802552"/>
            <a:ext cx="2894401" cy="461624"/>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400" b="1" dirty="0">
                <a:solidFill>
                  <a:schemeClr val="dk1"/>
                </a:solidFill>
                <a:latin typeface="Alexandria" pitchFamily="2" charset="-78"/>
                <a:ea typeface="Times New Roman"/>
                <a:cs typeface="Alexandria" pitchFamily="2" charset="-78"/>
                <a:sym typeface="Times New Roman"/>
              </a:rPr>
              <a:t> </a:t>
            </a:r>
            <a:r>
              <a:rPr lang="en-US" sz="2400" b="1" dirty="0" smtClean="0">
                <a:solidFill>
                  <a:schemeClr val="dk1"/>
                </a:solidFill>
                <a:latin typeface="Alexandria" pitchFamily="2" charset="-78"/>
                <a:ea typeface="Times New Roman"/>
                <a:cs typeface="Alexandria" pitchFamily="2" charset="-78"/>
                <a:sym typeface="Times New Roman"/>
              </a:rPr>
              <a:t>FNT613</a:t>
            </a:r>
            <a:endParaRPr sz="2400" b="1" dirty="0">
              <a:solidFill>
                <a:schemeClr val="dk1"/>
              </a:solidFill>
              <a:latin typeface="Alexandria" pitchFamily="2" charset="-78"/>
              <a:ea typeface="Times New Roman"/>
              <a:cs typeface="Alexandria" pitchFamily="2" charset="-78"/>
              <a:sym typeface="Times New Roman"/>
            </a:endParaRPr>
          </a:p>
        </p:txBody>
      </p:sp>
      <p:pic>
        <p:nvPicPr>
          <p:cNvPr id="134" name="Google Shape;134;p3"/>
          <p:cNvPicPr preferRelativeResize="0"/>
          <p:nvPr/>
        </p:nvPicPr>
        <p:blipFill rotWithShape="1">
          <a:blip r:embed="rId4">
            <a:alphaModFix/>
          </a:blip>
          <a:srcRect/>
          <a:stretch/>
        </p:blipFill>
        <p:spPr>
          <a:xfrm>
            <a:off x="9264624" y="162196"/>
            <a:ext cx="2470340" cy="708661"/>
          </a:xfrm>
          <a:prstGeom prst="rect">
            <a:avLst/>
          </a:prstGeom>
          <a:noFill/>
          <a:ln>
            <a:noFill/>
          </a:ln>
        </p:spPr>
      </p:pic>
      <p:sp>
        <p:nvSpPr>
          <p:cNvPr id="14" name="Google Shape;131;p3"/>
          <p:cNvSpPr txBox="1"/>
          <p:nvPr/>
        </p:nvSpPr>
        <p:spPr>
          <a:xfrm>
            <a:off x="0" y="5655505"/>
            <a:ext cx="2830286" cy="830956"/>
          </a:xfrm>
          <a:prstGeom prst="rect">
            <a:avLst/>
          </a:prstGeom>
          <a:noFill/>
          <a:ln>
            <a:noFill/>
          </a:ln>
        </p:spPr>
        <p:txBody>
          <a:bodyPr spcFirstLastPara="1" wrap="square" lIns="91425" tIns="45700" rIns="91425" bIns="45700" anchor="t" anchorCtr="0">
            <a:spAutoFit/>
          </a:bodyPr>
          <a:lstStyle/>
          <a:p>
            <a:pPr algn="ctr"/>
            <a:r>
              <a:rPr lang="en-US" sz="2400" b="1" dirty="0">
                <a:solidFill>
                  <a:srgbClr val="00B0F0"/>
                </a:solidFill>
                <a:latin typeface="Alexandria" pitchFamily="2" charset="-78"/>
                <a:ea typeface="Times New Roman"/>
                <a:cs typeface="Alexandria" pitchFamily="2" charset="-78"/>
                <a:sym typeface="Times New Roman"/>
              </a:rPr>
              <a:t>Prepared By: </a:t>
            </a:r>
            <a:endParaRPr lang="en-US" sz="2400" b="1" dirty="0">
              <a:solidFill>
                <a:srgbClr val="00B0F0"/>
              </a:solidFill>
              <a:latin typeface="Alexandria" pitchFamily="2" charset="-78"/>
              <a:cs typeface="Alexandria" pitchFamily="2" charset="-78"/>
            </a:endParaRPr>
          </a:p>
          <a:p>
            <a:pPr marL="0" marR="0" lvl="0" indent="0" algn="ctr" rtl="0">
              <a:spcBef>
                <a:spcPts val="0"/>
              </a:spcBef>
              <a:spcAft>
                <a:spcPts val="0"/>
              </a:spcAft>
              <a:buNone/>
            </a:pPr>
            <a:r>
              <a:rPr lang="en-US" sz="2400" b="1" dirty="0" smtClean="0">
                <a:solidFill>
                  <a:srgbClr val="00B0F0"/>
                </a:solidFill>
                <a:latin typeface="Alexandria" pitchFamily="2" charset="-78"/>
                <a:ea typeface="Times New Roman"/>
                <a:cs typeface="Alexandria" pitchFamily="2" charset="-78"/>
                <a:sym typeface="Times New Roman"/>
              </a:rPr>
              <a:t>Dr</a:t>
            </a:r>
            <a:r>
              <a:rPr lang="en-US" sz="2400" b="1" dirty="0">
                <a:solidFill>
                  <a:srgbClr val="00B0F0"/>
                </a:solidFill>
                <a:latin typeface="Alexandria" pitchFamily="2" charset="-78"/>
                <a:ea typeface="Times New Roman"/>
                <a:cs typeface="Alexandria" pitchFamily="2" charset="-78"/>
                <a:sym typeface="Times New Roman"/>
              </a:rPr>
              <a:t>. </a:t>
            </a:r>
            <a:r>
              <a:rPr lang="en-US" sz="2400" b="1" dirty="0" err="1">
                <a:solidFill>
                  <a:srgbClr val="00B0F0"/>
                </a:solidFill>
                <a:latin typeface="Alexandria" pitchFamily="2" charset="-78"/>
                <a:ea typeface="Times New Roman"/>
                <a:cs typeface="Alexandria" pitchFamily="2" charset="-78"/>
                <a:sym typeface="Times New Roman"/>
              </a:rPr>
              <a:t>Abeir</a:t>
            </a:r>
            <a:r>
              <a:rPr lang="en-US" sz="2400" b="1" dirty="0">
                <a:solidFill>
                  <a:srgbClr val="00B0F0"/>
                </a:solidFill>
                <a:latin typeface="Alexandria" pitchFamily="2" charset="-78"/>
                <a:ea typeface="Times New Roman"/>
                <a:cs typeface="Alexandria" pitchFamily="2" charset="-78"/>
                <a:sym typeface="Times New Roman"/>
              </a:rPr>
              <a:t> Moussa</a:t>
            </a:r>
            <a:endParaRPr sz="2400" b="1" dirty="0">
              <a:solidFill>
                <a:srgbClr val="00B0F0"/>
              </a:solidFill>
              <a:latin typeface="Alexandria" pitchFamily="2" charset="-78"/>
              <a:ea typeface="Times New Roman"/>
              <a:cs typeface="Alexandria" pitchFamily="2" charset="-78"/>
              <a:sym typeface="Times New Roman"/>
            </a:endParaRPr>
          </a:p>
        </p:txBody>
      </p:sp>
    </p:spTree>
  </p:cSld>
  <p:clrMapOvr>
    <a:masterClrMapping/>
  </p:clrMapOvr>
  <mc:AlternateContent xmlns:mc="http://schemas.openxmlformats.org/markup-compatibility/2006" xmlns:p14="http://schemas.microsoft.com/office/powerpoint/2010/main">
    <mc:Choice Requires="p14">
      <p:transition spd="slow" p14:dur="2000" advTm="27344"/>
    </mc:Choice>
    <mc:Fallback xmlns="">
      <p:transition spd="slow" advTm="27344"/>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139"/>
        <p:cNvGrpSpPr/>
        <p:nvPr/>
      </p:nvGrpSpPr>
      <p:grpSpPr>
        <a:xfrm>
          <a:off x="0" y="0"/>
          <a:ext cx="0" cy="0"/>
          <a:chOff x="0" y="0"/>
          <a:chExt cx="0" cy="0"/>
        </a:xfrm>
      </p:grpSpPr>
      <p:sp>
        <p:nvSpPr>
          <p:cNvPr id="140" name="Google Shape;140;p4"/>
          <p:cNvSpPr/>
          <p:nvPr/>
        </p:nvSpPr>
        <p:spPr>
          <a:xfrm>
            <a:off x="6122194" y="2014538"/>
            <a:ext cx="4937346" cy="3719512"/>
          </a:xfrm>
          <a:prstGeom prst="rect">
            <a:avLst/>
          </a:prstGeom>
          <a:gradFill>
            <a:gsLst>
              <a:gs pos="0">
                <a:srgbClr val="262626">
                  <a:alpha val="11764"/>
                </a:srgbClr>
              </a:gs>
              <a:gs pos="10000">
                <a:srgbClr val="262626">
                  <a:alpha val="11764"/>
                </a:srgbClr>
              </a:gs>
              <a:gs pos="100000">
                <a:srgbClr val="262626">
                  <a:alpha val="89803"/>
                </a:srgbClr>
              </a:gs>
            </a:gsLst>
            <a:lin ang="4800000" scaled="0"/>
          </a:gra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141" name="Google Shape;141;p4"/>
          <p:cNvSpPr/>
          <p:nvPr/>
        </p:nvSpPr>
        <p:spPr>
          <a:xfrm>
            <a:off x="862684" y="1446079"/>
            <a:ext cx="4942047" cy="3719512"/>
          </a:xfrm>
          <a:prstGeom prst="rect">
            <a:avLst/>
          </a:prstGeom>
          <a:gradFill>
            <a:gsLst>
              <a:gs pos="0">
                <a:srgbClr val="262626">
                  <a:alpha val="11764"/>
                </a:srgbClr>
              </a:gs>
              <a:gs pos="10000">
                <a:srgbClr val="262626">
                  <a:alpha val="11764"/>
                </a:srgbClr>
              </a:gs>
              <a:gs pos="100000">
                <a:srgbClr val="262626">
                  <a:alpha val="89803"/>
                </a:srgbClr>
              </a:gs>
            </a:gsLst>
            <a:lin ang="4800000" scaled="0"/>
          </a:gra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pic>
        <p:nvPicPr>
          <p:cNvPr id="142" name="Google Shape;142;p4"/>
          <p:cNvPicPr preferRelativeResize="0">
            <a:picLocks noGrp="1"/>
          </p:cNvPicPr>
          <p:nvPr>
            <p:ph type="pic" idx="2"/>
          </p:nvPr>
        </p:nvPicPr>
        <p:blipFill rotWithShape="1">
          <a:blip r:embed="rId3">
            <a:alphaModFix/>
          </a:blip>
          <a:srcRect t="8679" b="8678"/>
          <a:stretch/>
        </p:blipFill>
        <p:spPr>
          <a:xfrm>
            <a:off x="1153954" y="2531381"/>
            <a:ext cx="9936480" cy="1397226"/>
          </a:xfrm>
          <a:prstGeom prst="rect">
            <a:avLst/>
          </a:prstGeom>
          <a:solidFill>
            <a:srgbClr val="D8D8D8">
              <a:alpha val="49803"/>
            </a:srgbClr>
          </a:solidFill>
          <a:ln>
            <a:noFill/>
          </a:ln>
        </p:spPr>
      </p:pic>
      <p:sp>
        <p:nvSpPr>
          <p:cNvPr id="11" name="Title 1"/>
          <p:cNvSpPr txBox="1">
            <a:spLocks/>
          </p:cNvSpPr>
          <p:nvPr/>
        </p:nvSpPr>
        <p:spPr>
          <a:xfrm>
            <a:off x="862684" y="2986170"/>
            <a:ext cx="9773938" cy="1222973"/>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lvl="0" algn="ctr"/>
            <a:r>
              <a:rPr lang="en-US" sz="6000" b="1" dirty="0">
                <a:solidFill>
                  <a:srgbClr val="00B0F0"/>
                </a:solidFill>
                <a:latin typeface="Alexandria" pitchFamily="2" charset="-78"/>
                <a:cs typeface="Alexandria" pitchFamily="2" charset="-78"/>
              </a:rPr>
              <a:t>ESTABLISHING THE REQUIREMENTS</a:t>
            </a:r>
            <a:endParaRPr lang="en-US" sz="6000" b="1" dirty="0">
              <a:solidFill>
                <a:srgbClr val="00B0F0"/>
              </a:solidFill>
              <a:latin typeface="Alexandria" pitchFamily="2" charset="-78"/>
              <a:ea typeface="Times New Roman"/>
              <a:cs typeface="Alexandria" pitchFamily="2" charset="-78"/>
              <a:sym typeface="Times New Roman"/>
            </a:endParaRPr>
          </a:p>
        </p:txBody>
      </p:sp>
      <p:sp>
        <p:nvSpPr>
          <p:cNvPr id="13" name="Subtitle 2"/>
          <p:cNvSpPr txBox="1">
            <a:spLocks/>
          </p:cNvSpPr>
          <p:nvPr/>
        </p:nvSpPr>
        <p:spPr>
          <a:xfrm>
            <a:off x="907369" y="5288146"/>
            <a:ext cx="2426338" cy="664468"/>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400" b="1" dirty="0" smtClean="0">
                <a:solidFill>
                  <a:srgbClr val="00B0F0"/>
                </a:solidFill>
                <a:latin typeface="Alexandria" pitchFamily="2" charset="-78"/>
                <a:cs typeface="Alexandria" pitchFamily="2" charset="-78"/>
              </a:rPr>
              <a:t>Week9</a:t>
            </a:r>
          </a:p>
          <a:p>
            <a:r>
              <a:rPr lang="en-US" sz="2400" b="1" dirty="0" smtClean="0">
                <a:solidFill>
                  <a:srgbClr val="00B0F0"/>
                </a:solidFill>
                <a:latin typeface="Alexandria" pitchFamily="2" charset="-78"/>
                <a:ea typeface="Calibri"/>
                <a:cs typeface="Alexandria" pitchFamily="2" charset="-78"/>
                <a:sym typeface="Calibri"/>
              </a:rPr>
              <a:t>Chapter 10</a:t>
            </a:r>
            <a:endParaRPr lang="en-US" sz="2400" b="1" dirty="0">
              <a:solidFill>
                <a:srgbClr val="00B0F0"/>
              </a:solidFill>
              <a:latin typeface="Alexandria" pitchFamily="2" charset="-78"/>
              <a:cs typeface="Alexandria" pitchFamily="2" charset="-78"/>
            </a:endParaRPr>
          </a:p>
        </p:txBody>
      </p:sp>
      <p:cxnSp>
        <p:nvCxnSpPr>
          <p:cNvPr id="4" name="Straight Connector 3"/>
          <p:cNvCxnSpPr/>
          <p:nvPr/>
        </p:nvCxnSpPr>
        <p:spPr>
          <a:xfrm flipH="1">
            <a:off x="862684" y="696686"/>
            <a:ext cx="8528059" cy="14514"/>
          </a:xfrm>
          <a:prstGeom prst="line">
            <a:avLst/>
          </a:prstGeom>
        </p:spPr>
        <p:style>
          <a:lnRef idx="1">
            <a:schemeClr val="dk1"/>
          </a:lnRef>
          <a:fillRef idx="0">
            <a:schemeClr val="dk1"/>
          </a:fillRef>
          <a:effectRef idx="0">
            <a:schemeClr val="dk1"/>
          </a:effectRef>
          <a:fontRef idx="minor">
            <a:schemeClr val="tx1"/>
          </a:fontRef>
        </p:style>
      </p:cxnSp>
    </p:spTree>
  </p:cSld>
  <p:clrMapOvr>
    <a:masterClrMapping/>
  </p:clrMapOvr>
  <mc:AlternateContent xmlns:mc="http://schemas.openxmlformats.org/markup-compatibility/2006" xmlns:p14="http://schemas.microsoft.com/office/powerpoint/2010/main">
    <mc:Choice Requires="p14">
      <p:transition spd="slow" p14:dur="2000" advTm="28234"/>
    </mc:Choice>
    <mc:Fallback xmlns="">
      <p:transition spd="slow" advTm="28234"/>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250"/>
                                  </p:stCondLst>
                                  <p:childTnLst>
                                    <p:set>
                                      <p:cBhvr>
                                        <p:cTn id="6" dur="1" fill="hold">
                                          <p:stCondLst>
                                            <p:cond delay="0"/>
                                          </p:stCondLst>
                                        </p:cTn>
                                        <p:tgtEl>
                                          <p:spTgt spid="141"/>
                                        </p:tgtEl>
                                        <p:attrNameLst>
                                          <p:attrName>style.visibility</p:attrName>
                                        </p:attrNameLst>
                                      </p:cBhvr>
                                      <p:to>
                                        <p:strVal val="visible"/>
                                      </p:to>
                                    </p:set>
                                    <p:animEffect transition="in" filter="fade">
                                      <p:cBhvr>
                                        <p:cTn id="7" dur="500"/>
                                        <p:tgtEl>
                                          <p:spTgt spid="141"/>
                                        </p:tgtEl>
                                      </p:cBhvr>
                                    </p:animEffect>
                                  </p:childTnLst>
                                </p:cTn>
                              </p:par>
                              <p:par>
                                <p:cTn id="8" presetID="10" presetClass="entr" presetSubtype="0" fill="hold" nodeType="withEffect">
                                  <p:stCondLst>
                                    <p:cond delay="250"/>
                                  </p:stCondLst>
                                  <p:childTnLst>
                                    <p:set>
                                      <p:cBhvr>
                                        <p:cTn id="9" dur="1" fill="hold">
                                          <p:stCondLst>
                                            <p:cond delay="0"/>
                                          </p:stCondLst>
                                        </p:cTn>
                                        <p:tgtEl>
                                          <p:spTgt spid="140"/>
                                        </p:tgtEl>
                                        <p:attrNameLst>
                                          <p:attrName>style.visibility</p:attrName>
                                        </p:attrNameLst>
                                      </p:cBhvr>
                                      <p:to>
                                        <p:strVal val="visible"/>
                                      </p:to>
                                    </p:set>
                                    <p:animEffect transition="in" filter="fade">
                                      <p:cBhvr>
                                        <p:cTn id="10" dur="500"/>
                                        <p:tgtEl>
                                          <p:spTgt spid="14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155"/>
        <p:cNvGrpSpPr/>
        <p:nvPr/>
      </p:nvGrpSpPr>
      <p:grpSpPr>
        <a:xfrm>
          <a:off x="0" y="0"/>
          <a:ext cx="0" cy="0"/>
          <a:chOff x="0" y="0"/>
          <a:chExt cx="0" cy="0"/>
        </a:xfrm>
      </p:grpSpPr>
      <p:pic>
        <p:nvPicPr>
          <p:cNvPr id="156" name="Google Shape;156;p5"/>
          <p:cNvPicPr preferRelativeResize="0">
            <a:picLocks noGrp="1"/>
          </p:cNvPicPr>
          <p:nvPr>
            <p:ph type="pic" idx="2"/>
          </p:nvPr>
        </p:nvPicPr>
        <p:blipFill rotWithShape="1">
          <a:blip r:embed="rId3">
            <a:alphaModFix/>
          </a:blip>
          <a:srcRect l="13924" r="13924"/>
          <a:stretch/>
        </p:blipFill>
        <p:spPr>
          <a:xfrm>
            <a:off x="-86315" y="-1"/>
            <a:ext cx="5547685" cy="6208295"/>
          </a:xfrm>
          <a:prstGeom prst="rect">
            <a:avLst/>
          </a:prstGeom>
          <a:solidFill>
            <a:srgbClr val="D8D8D8">
              <a:alpha val="49803"/>
            </a:srgbClr>
          </a:solidFill>
          <a:ln>
            <a:noFill/>
          </a:ln>
        </p:spPr>
      </p:pic>
      <p:sp>
        <p:nvSpPr>
          <p:cNvPr id="157" name="Google Shape;157;p5"/>
          <p:cNvSpPr/>
          <p:nvPr/>
        </p:nvSpPr>
        <p:spPr>
          <a:xfrm rot="5400000">
            <a:off x="102252" y="4175"/>
            <a:ext cx="1799302" cy="1790952"/>
          </a:xfrm>
          <a:prstGeom prst="rtTriangle">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158" name="Google Shape;158;p5"/>
          <p:cNvSpPr/>
          <p:nvPr/>
        </p:nvSpPr>
        <p:spPr>
          <a:xfrm rot="5400000" flipH="1">
            <a:off x="-639822" y="4099490"/>
            <a:ext cx="5573486" cy="2477106"/>
          </a:xfrm>
          <a:prstGeom prst="parallelogram">
            <a:avLst>
              <a:gd name="adj" fmla="val 100467"/>
            </a:avLst>
          </a:prstGeom>
          <a:solidFill>
            <a:srgbClr val="669BBC">
              <a:alpha val="27058"/>
            </a:srgb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rgbClr val="669BBC"/>
              </a:solidFill>
              <a:latin typeface="Alexandria" pitchFamily="2" charset="-78"/>
              <a:ea typeface="Calibri"/>
              <a:cs typeface="Alexandria" pitchFamily="2" charset="-78"/>
              <a:sym typeface="Calibri"/>
            </a:endParaRPr>
          </a:p>
        </p:txBody>
      </p:sp>
      <p:sp>
        <p:nvSpPr>
          <p:cNvPr id="11" name="Title 1"/>
          <p:cNvSpPr txBox="1">
            <a:spLocks/>
          </p:cNvSpPr>
          <p:nvPr/>
        </p:nvSpPr>
        <p:spPr>
          <a:xfrm>
            <a:off x="6168571" y="1511710"/>
            <a:ext cx="5243721" cy="700622"/>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b="1" dirty="0">
                <a:solidFill>
                  <a:srgbClr val="00B0F0"/>
                </a:solidFill>
                <a:latin typeface="Alexandria" pitchFamily="2" charset="-78"/>
                <a:cs typeface="Alexandria" pitchFamily="2" charset="-78"/>
              </a:rPr>
              <a:t>Learning objectives </a:t>
            </a:r>
          </a:p>
        </p:txBody>
      </p:sp>
      <p:sp>
        <p:nvSpPr>
          <p:cNvPr id="12" name="Content Placeholder 2"/>
          <p:cNvSpPr txBox="1">
            <a:spLocks/>
          </p:cNvSpPr>
          <p:nvPr/>
        </p:nvSpPr>
        <p:spPr>
          <a:xfrm>
            <a:off x="5533560" y="2212332"/>
            <a:ext cx="6330332" cy="3723932"/>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514350" indent="-514350">
              <a:buClrTx/>
              <a:buFont typeface="+mj-lt"/>
              <a:buAutoNum type="arabicPeriod"/>
            </a:pPr>
            <a:r>
              <a:rPr lang="en-US" sz="1600" dirty="0">
                <a:solidFill>
                  <a:schemeClr val="tx1"/>
                </a:solidFill>
                <a:latin typeface="Alexandria" pitchFamily="2" charset="-78"/>
                <a:cs typeface="Alexandria" pitchFamily="2" charset="-78"/>
              </a:rPr>
              <a:t>Understand the diverse range of stakeholders involved in a project or decision and identify their needs and expectations. </a:t>
            </a:r>
          </a:p>
          <a:p>
            <a:pPr marL="514350" indent="-514350">
              <a:buClrTx/>
              <a:buFont typeface="+mj-lt"/>
              <a:buAutoNum type="arabicPeriod"/>
            </a:pPr>
            <a:r>
              <a:rPr lang="en-US" sz="1600" dirty="0">
                <a:solidFill>
                  <a:schemeClr val="tx1"/>
                </a:solidFill>
                <a:latin typeface="Alexandria" pitchFamily="2" charset="-78"/>
                <a:cs typeface="Alexandria" pitchFamily="2" charset="-78"/>
              </a:rPr>
              <a:t>Developing  skills to gather comprehensive data and information about what the solution must accomplish.</a:t>
            </a:r>
          </a:p>
          <a:p>
            <a:pPr marL="514350" indent="-514350">
              <a:buClrTx/>
              <a:buFont typeface="+mj-lt"/>
              <a:buAutoNum type="arabicPeriod"/>
            </a:pPr>
            <a:r>
              <a:rPr lang="en-US" sz="1600" dirty="0">
                <a:solidFill>
                  <a:schemeClr val="tx1"/>
                </a:solidFill>
                <a:latin typeface="Alexandria" pitchFamily="2" charset="-78"/>
                <a:cs typeface="Alexandria" pitchFamily="2" charset="-78"/>
              </a:rPr>
              <a:t>Developing skills to analyze and prioritize the gathered requirements.</a:t>
            </a:r>
          </a:p>
          <a:p>
            <a:pPr marL="514350" indent="-514350">
              <a:buClrTx/>
              <a:buFont typeface="+mj-lt"/>
              <a:buAutoNum type="arabicPeriod"/>
            </a:pPr>
            <a:r>
              <a:rPr lang="en-US" sz="1600" dirty="0">
                <a:solidFill>
                  <a:schemeClr val="tx1"/>
                </a:solidFill>
                <a:latin typeface="Alexandria" pitchFamily="2" charset="-78"/>
                <a:cs typeface="Alexandria" pitchFamily="2" charset="-78"/>
              </a:rPr>
              <a:t>Ability to create clear and well-documented requirements.</a:t>
            </a:r>
          </a:p>
          <a:p>
            <a:pPr marL="514350" indent="-514350">
              <a:buClrTx/>
              <a:buFont typeface="+mj-lt"/>
              <a:buAutoNum type="arabicPeriod"/>
            </a:pPr>
            <a:r>
              <a:rPr lang="en-US" sz="1600" dirty="0">
                <a:solidFill>
                  <a:schemeClr val="tx1"/>
                </a:solidFill>
                <a:latin typeface="Alexandria" pitchFamily="2" charset="-78"/>
                <a:cs typeface="Alexandria" pitchFamily="2" charset="-78"/>
              </a:rPr>
              <a:t>Ability to ensure the validity and correctness of requirements.</a:t>
            </a:r>
          </a:p>
          <a:p>
            <a:pPr marL="514350" indent="-514350">
              <a:buClrTx/>
              <a:buFont typeface="+mj-lt"/>
              <a:buAutoNum type="arabicPeriod"/>
            </a:pPr>
            <a:r>
              <a:rPr lang="en-US" sz="1600" dirty="0">
                <a:solidFill>
                  <a:schemeClr val="tx1"/>
                </a:solidFill>
                <a:latin typeface="Alexandria" pitchFamily="2" charset="-78"/>
                <a:cs typeface="Alexandria" pitchFamily="2" charset="-78"/>
              </a:rPr>
              <a:t>Learn how to manage and adapt to changing requirements.</a:t>
            </a:r>
          </a:p>
          <a:p>
            <a:pPr marL="514350" indent="-514350">
              <a:buClrTx/>
              <a:buFont typeface="+mj-lt"/>
              <a:buAutoNum type="arabicPeriod"/>
            </a:pPr>
            <a:r>
              <a:rPr lang="en-US" sz="1600" dirty="0">
                <a:solidFill>
                  <a:schemeClr val="tx1"/>
                </a:solidFill>
                <a:latin typeface="Alexandria" pitchFamily="2" charset="-78"/>
                <a:cs typeface="Alexandria" pitchFamily="2" charset="-78"/>
              </a:rPr>
              <a:t>Developing effective communication skills for sharing requirements with team members and stakeholders.</a:t>
            </a:r>
          </a:p>
          <a:p>
            <a:pPr marL="457200" indent="-457200">
              <a:buClrTx/>
              <a:buFont typeface="+mj-lt"/>
              <a:buAutoNum type="arabicPeriod"/>
            </a:pPr>
            <a:endParaRPr lang="en-US" sz="1600" dirty="0">
              <a:solidFill>
                <a:schemeClr val="tx1"/>
              </a:solidFill>
              <a:latin typeface="Alexandria" pitchFamily="2" charset="-78"/>
              <a:cs typeface="Alexandria" pitchFamily="2" charset="-78"/>
            </a:endParaRPr>
          </a:p>
        </p:txBody>
      </p:sp>
      <p:cxnSp>
        <p:nvCxnSpPr>
          <p:cNvPr id="4" name="Straight Connector 3"/>
          <p:cNvCxnSpPr/>
          <p:nvPr/>
        </p:nvCxnSpPr>
        <p:spPr>
          <a:xfrm flipH="1" flipV="1">
            <a:off x="5533560" y="638629"/>
            <a:ext cx="3828154" cy="14514"/>
          </a:xfrm>
          <a:prstGeom prst="line">
            <a:avLst/>
          </a:prstGeom>
        </p:spPr>
        <p:style>
          <a:lnRef idx="1">
            <a:schemeClr val="dk1"/>
          </a:lnRef>
          <a:fillRef idx="0">
            <a:schemeClr val="dk1"/>
          </a:fillRef>
          <a:effectRef idx="0">
            <a:schemeClr val="dk1"/>
          </a:effectRef>
          <a:fontRef idx="minor">
            <a:schemeClr val="tx1"/>
          </a:fontRef>
        </p:style>
      </p:cxnSp>
      <p:sp>
        <p:nvSpPr>
          <p:cNvPr id="14" name="Rectangle 13"/>
          <p:cNvSpPr/>
          <p:nvPr/>
        </p:nvSpPr>
        <p:spPr>
          <a:xfrm>
            <a:off x="4917106" y="1248229"/>
            <a:ext cx="1077294" cy="72075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9 </a:t>
            </a:r>
            <a:endParaRPr lang="en-US" sz="1400" dirty="0">
              <a:solidFill>
                <a:schemeClr val="bg1"/>
              </a:solidFill>
              <a:latin typeface="Alexandria Black" pitchFamily="2" charset="-78"/>
              <a:ea typeface="Roboto Light" panose="02000000000000000000" pitchFamily="2" charset="0"/>
            </a:endParaRPr>
          </a:p>
        </p:txBody>
      </p:sp>
    </p:spTree>
  </p:cSld>
  <p:clrMapOvr>
    <a:masterClrMapping/>
  </p:clrMapOvr>
  <mc:AlternateContent xmlns:mc="http://schemas.openxmlformats.org/markup-compatibility/2006" xmlns:p14="http://schemas.microsoft.com/office/powerpoint/2010/main">
    <mc:Choice Requires="p14">
      <p:transition spd="slow" p14:dur="2000" advTm="239756"/>
    </mc:Choice>
    <mc:Fallback xmlns="">
      <p:transition spd="slow" advTm="239756"/>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155"/>
        <p:cNvGrpSpPr/>
        <p:nvPr/>
      </p:nvGrpSpPr>
      <p:grpSpPr>
        <a:xfrm>
          <a:off x="0" y="0"/>
          <a:ext cx="0" cy="0"/>
          <a:chOff x="0" y="0"/>
          <a:chExt cx="0" cy="0"/>
        </a:xfrm>
      </p:grpSpPr>
      <p:pic>
        <p:nvPicPr>
          <p:cNvPr id="156" name="Google Shape;156;p5"/>
          <p:cNvPicPr preferRelativeResize="0">
            <a:picLocks noGrp="1"/>
          </p:cNvPicPr>
          <p:nvPr>
            <p:ph type="pic" idx="2"/>
          </p:nvPr>
        </p:nvPicPr>
        <p:blipFill rotWithShape="1">
          <a:blip r:embed="rId3">
            <a:alphaModFix/>
          </a:blip>
          <a:srcRect l="13924" r="13924"/>
          <a:stretch/>
        </p:blipFill>
        <p:spPr>
          <a:xfrm>
            <a:off x="-36428" y="0"/>
            <a:ext cx="5547685" cy="5994400"/>
          </a:xfrm>
          <a:prstGeom prst="rect">
            <a:avLst/>
          </a:prstGeom>
          <a:solidFill>
            <a:srgbClr val="D8D8D8">
              <a:alpha val="49803"/>
            </a:srgbClr>
          </a:solidFill>
          <a:ln>
            <a:noFill/>
          </a:ln>
        </p:spPr>
      </p:pic>
      <p:sp>
        <p:nvSpPr>
          <p:cNvPr id="157" name="Google Shape;157;p5"/>
          <p:cNvSpPr/>
          <p:nvPr/>
        </p:nvSpPr>
        <p:spPr>
          <a:xfrm rot="5400000">
            <a:off x="102252" y="4175"/>
            <a:ext cx="1799302" cy="1790952"/>
          </a:xfrm>
          <a:prstGeom prst="rtTriangle">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158" name="Google Shape;158;p5"/>
          <p:cNvSpPr/>
          <p:nvPr/>
        </p:nvSpPr>
        <p:spPr>
          <a:xfrm rot="5400000" flipH="1">
            <a:off x="-639822" y="4099490"/>
            <a:ext cx="5573486" cy="2477106"/>
          </a:xfrm>
          <a:prstGeom prst="parallelogram">
            <a:avLst>
              <a:gd name="adj" fmla="val 100467"/>
            </a:avLst>
          </a:prstGeom>
          <a:solidFill>
            <a:srgbClr val="669BBC">
              <a:alpha val="27058"/>
            </a:srgb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rgbClr val="669BBC"/>
              </a:solidFill>
              <a:latin typeface="Alexandria" pitchFamily="2" charset="-78"/>
              <a:ea typeface="Calibri"/>
              <a:cs typeface="Alexandria" pitchFamily="2" charset="-78"/>
              <a:sym typeface="Calibri"/>
            </a:endParaRPr>
          </a:p>
        </p:txBody>
      </p:sp>
      <p:sp>
        <p:nvSpPr>
          <p:cNvPr id="11" name="Title 1"/>
          <p:cNvSpPr txBox="1">
            <a:spLocks/>
          </p:cNvSpPr>
          <p:nvPr/>
        </p:nvSpPr>
        <p:spPr>
          <a:xfrm>
            <a:off x="6270171" y="1320108"/>
            <a:ext cx="3808144" cy="456298"/>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buClr>
                <a:schemeClr val="bg1"/>
              </a:buClr>
            </a:pPr>
            <a:r>
              <a:rPr lang="en-US" sz="2800" b="1" dirty="0">
                <a:solidFill>
                  <a:srgbClr val="00B0F0"/>
                </a:solidFill>
                <a:latin typeface="Alexandria" pitchFamily="2" charset="-78"/>
                <a:cs typeface="Alexandria" pitchFamily="2" charset="-78"/>
              </a:rPr>
              <a:t>Chapter outline</a:t>
            </a:r>
          </a:p>
        </p:txBody>
      </p:sp>
      <p:sp>
        <p:nvSpPr>
          <p:cNvPr id="12" name="Content Placeholder 2"/>
          <p:cNvSpPr txBox="1">
            <a:spLocks/>
          </p:cNvSpPr>
          <p:nvPr/>
        </p:nvSpPr>
        <p:spPr>
          <a:xfrm>
            <a:off x="5550493" y="2040121"/>
            <a:ext cx="5930308" cy="3730057"/>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514350" indent="-514350" algn="just">
              <a:buClrTx/>
              <a:buFont typeface="+mj-lt"/>
              <a:buAutoNum type="arabicPeriod"/>
            </a:pPr>
            <a:r>
              <a:rPr lang="en-US" sz="1800" dirty="0" smtClean="0">
                <a:solidFill>
                  <a:schemeClr val="tx1"/>
                </a:solidFill>
                <a:latin typeface="Alexandria" pitchFamily="2" charset="-78"/>
                <a:cs typeface="Alexandria" pitchFamily="2" charset="-78"/>
              </a:rPr>
              <a:t>Introduction</a:t>
            </a:r>
            <a:endParaRPr lang="en-US" sz="1800" dirty="0">
              <a:solidFill>
                <a:schemeClr val="tx1"/>
              </a:solidFill>
              <a:latin typeface="Alexandria" pitchFamily="2" charset="-78"/>
              <a:cs typeface="Alexandria" pitchFamily="2" charset="-78"/>
            </a:endParaRPr>
          </a:p>
          <a:p>
            <a:pPr marL="514350" indent="-514350" algn="just">
              <a:buClrTx/>
              <a:buFont typeface="+mj-lt"/>
              <a:buAutoNum type="arabicPeriod"/>
            </a:pPr>
            <a:r>
              <a:rPr lang="en-US" sz="1800" dirty="0" smtClean="0">
                <a:solidFill>
                  <a:schemeClr val="tx1"/>
                </a:solidFill>
                <a:latin typeface="Alexandria" pitchFamily="2" charset="-78"/>
                <a:cs typeface="Alexandria" pitchFamily="2" charset="-78"/>
              </a:rPr>
              <a:t>The Problems with Requirements.</a:t>
            </a:r>
          </a:p>
          <a:p>
            <a:pPr marL="514350" indent="-514350" algn="just">
              <a:buClrTx/>
              <a:buFont typeface="+mj-lt"/>
              <a:buAutoNum type="arabicPeriod"/>
            </a:pPr>
            <a:r>
              <a:rPr lang="en-US" sz="1800" dirty="0" smtClean="0">
                <a:solidFill>
                  <a:schemeClr val="tx1"/>
                </a:solidFill>
                <a:latin typeface="Alexandria" pitchFamily="2" charset="-78"/>
                <a:cs typeface="Alexandria" pitchFamily="2" charset="-78"/>
              </a:rPr>
              <a:t>A Framework for Requirement Engineering</a:t>
            </a:r>
          </a:p>
          <a:p>
            <a:pPr marL="514350" indent="-514350" algn="just">
              <a:buClrTx/>
              <a:buFont typeface="+mj-lt"/>
              <a:buAutoNum type="arabicPeriod"/>
            </a:pPr>
            <a:r>
              <a:rPr lang="en-US" sz="1800" dirty="0" smtClean="0">
                <a:solidFill>
                  <a:schemeClr val="tx1"/>
                </a:solidFill>
                <a:latin typeface="Alexandria" pitchFamily="2" charset="-78"/>
                <a:cs typeface="Alexandria" pitchFamily="2" charset="-78"/>
              </a:rPr>
              <a:t>Actors.</a:t>
            </a:r>
          </a:p>
          <a:p>
            <a:pPr marL="514350" indent="-514350" algn="just">
              <a:buClrTx/>
              <a:buFont typeface="+mj-lt"/>
              <a:buAutoNum type="arabicPeriod"/>
            </a:pPr>
            <a:r>
              <a:rPr lang="en-US" sz="1800" dirty="0" smtClean="0">
                <a:solidFill>
                  <a:schemeClr val="tx1"/>
                </a:solidFill>
                <a:latin typeface="Alexandria" pitchFamily="2" charset="-78"/>
                <a:cs typeface="Alexandria" pitchFamily="2" charset="-78"/>
              </a:rPr>
              <a:t>Requirements Election</a:t>
            </a:r>
          </a:p>
          <a:p>
            <a:pPr marL="514350" indent="-514350" algn="just">
              <a:buClrTx/>
              <a:buFont typeface="+mj-lt"/>
              <a:buAutoNum type="arabicPeriod"/>
            </a:pPr>
            <a:r>
              <a:rPr lang="en-US" sz="1800" dirty="0" smtClean="0">
                <a:solidFill>
                  <a:schemeClr val="tx1"/>
                </a:solidFill>
                <a:latin typeface="Alexandria" pitchFamily="2" charset="-78"/>
                <a:cs typeface="Alexandria" pitchFamily="2" charset="-78"/>
              </a:rPr>
              <a:t> </a:t>
            </a:r>
            <a:r>
              <a:rPr lang="en-US" sz="1800" dirty="0">
                <a:solidFill>
                  <a:schemeClr val="tx1"/>
                </a:solidFill>
                <a:latin typeface="Alexandria" pitchFamily="2" charset="-78"/>
                <a:cs typeface="Alexandria" pitchFamily="2" charset="-78"/>
              </a:rPr>
              <a:t>Requirements </a:t>
            </a:r>
            <a:r>
              <a:rPr lang="en-US" sz="1800" dirty="0" smtClean="0">
                <a:solidFill>
                  <a:schemeClr val="tx1"/>
                </a:solidFill>
                <a:latin typeface="Alexandria" pitchFamily="2" charset="-78"/>
                <a:cs typeface="Alexandria" pitchFamily="2" charset="-78"/>
              </a:rPr>
              <a:t>Election Techniques.</a:t>
            </a:r>
          </a:p>
          <a:p>
            <a:pPr marL="514350" indent="-514350" algn="just">
              <a:buClrTx/>
              <a:buFont typeface="+mj-lt"/>
              <a:buAutoNum type="arabicPeriod"/>
            </a:pPr>
            <a:r>
              <a:rPr lang="en-US" sz="1800" dirty="0" smtClean="0">
                <a:solidFill>
                  <a:schemeClr val="tx1"/>
                </a:solidFill>
                <a:latin typeface="Alexandria" pitchFamily="2" charset="-78"/>
                <a:cs typeface="Alexandria" pitchFamily="2" charset="-78"/>
              </a:rPr>
              <a:t>Building the Requirements List  </a:t>
            </a:r>
          </a:p>
          <a:p>
            <a:pPr marL="514350" indent="-514350" algn="just">
              <a:buClrTx/>
              <a:buFont typeface="+mj-lt"/>
              <a:buAutoNum type="arabicPeriod"/>
            </a:pPr>
            <a:r>
              <a:rPr lang="en-US" sz="1800" dirty="0" smtClean="0">
                <a:solidFill>
                  <a:schemeClr val="tx1"/>
                </a:solidFill>
                <a:latin typeface="Alexandria" pitchFamily="2" charset="-78"/>
                <a:cs typeface="Alexandria" pitchFamily="2" charset="-78"/>
              </a:rPr>
              <a:t>Requirements Analysis </a:t>
            </a:r>
          </a:p>
          <a:p>
            <a:pPr marL="514350" indent="-514350" algn="just">
              <a:buClrTx/>
              <a:buFont typeface="+mj-lt"/>
              <a:buAutoNum type="arabicPeriod"/>
            </a:pPr>
            <a:r>
              <a:rPr lang="en-US" sz="1800" dirty="0">
                <a:solidFill>
                  <a:schemeClr val="tx1"/>
                </a:solidFill>
                <a:latin typeface="Alexandria" pitchFamily="2" charset="-78"/>
                <a:cs typeface="Alexandria" pitchFamily="2" charset="-78"/>
              </a:rPr>
              <a:t> </a:t>
            </a:r>
            <a:r>
              <a:rPr lang="en-US" sz="1800" dirty="0" smtClean="0">
                <a:solidFill>
                  <a:schemeClr val="tx1"/>
                </a:solidFill>
                <a:latin typeface="Alexandria" pitchFamily="2" charset="-78"/>
                <a:cs typeface="Alexandria" pitchFamily="2" charset="-78"/>
              </a:rPr>
              <a:t>Requirements Validation </a:t>
            </a:r>
          </a:p>
          <a:p>
            <a:pPr marL="514350" indent="-514350" algn="just">
              <a:buClrTx/>
              <a:buFont typeface="+mj-lt"/>
              <a:buAutoNum type="arabicPeriod"/>
            </a:pPr>
            <a:r>
              <a:rPr lang="en-US" sz="1800" dirty="0" smtClean="0">
                <a:solidFill>
                  <a:schemeClr val="tx1"/>
                </a:solidFill>
                <a:latin typeface="Alexandria" pitchFamily="2" charset="-78"/>
                <a:cs typeface="Alexandria" pitchFamily="2" charset="-78"/>
              </a:rPr>
              <a:t>Agile Approach to Requirements </a:t>
            </a:r>
          </a:p>
          <a:p>
            <a:pPr marL="457200" indent="-457200" algn="just">
              <a:buClrTx/>
              <a:buFont typeface="+mj-lt"/>
              <a:buAutoNum type="arabicPeriod"/>
            </a:pPr>
            <a:endParaRPr lang="en-US" sz="1800" dirty="0">
              <a:solidFill>
                <a:schemeClr val="tx1"/>
              </a:solidFill>
              <a:latin typeface="Alexandria" pitchFamily="2" charset="-78"/>
              <a:cs typeface="Alexandria" pitchFamily="2" charset="-78"/>
            </a:endParaRPr>
          </a:p>
        </p:txBody>
      </p:sp>
      <p:sp>
        <p:nvSpPr>
          <p:cNvPr id="13" name="Rectangle 12"/>
          <p:cNvSpPr/>
          <p:nvPr/>
        </p:nvSpPr>
        <p:spPr>
          <a:xfrm>
            <a:off x="4917106" y="1146629"/>
            <a:ext cx="1077294" cy="82235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9 </a:t>
            </a:r>
            <a:endParaRPr lang="en-US" sz="1400" dirty="0">
              <a:solidFill>
                <a:schemeClr val="bg1"/>
              </a:solidFill>
              <a:latin typeface="Alexandria Black" pitchFamily="2" charset="-78"/>
              <a:ea typeface="Roboto Light" panose="02000000000000000000" pitchFamily="2" charset="0"/>
            </a:endParaRPr>
          </a:p>
        </p:txBody>
      </p:sp>
      <p:cxnSp>
        <p:nvCxnSpPr>
          <p:cNvPr id="14" name="Straight Connector 13"/>
          <p:cNvCxnSpPr/>
          <p:nvPr/>
        </p:nvCxnSpPr>
        <p:spPr>
          <a:xfrm flipH="1" flipV="1">
            <a:off x="5533560" y="638629"/>
            <a:ext cx="3828154" cy="14514"/>
          </a:xfrm>
          <a:prstGeom prst="line">
            <a:avLst/>
          </a:prstGeom>
        </p:spPr>
        <p:style>
          <a:lnRef idx="1">
            <a:schemeClr val="dk1"/>
          </a:lnRef>
          <a:fillRef idx="0">
            <a:schemeClr val="dk1"/>
          </a:fillRef>
          <a:effectRef idx="0">
            <a:schemeClr val="dk1"/>
          </a:effectRef>
          <a:fontRef idx="minor">
            <a:schemeClr val="tx1"/>
          </a:fontRef>
        </p:style>
      </p:cxnSp>
    </p:spTree>
    <p:extLst>
      <p:ext uri="{BB962C8B-B14F-4D97-AF65-F5344CB8AC3E}">
        <p14:creationId xmlns:p14="http://schemas.microsoft.com/office/powerpoint/2010/main" val="984070353"/>
      </p:ext>
    </p:extLst>
  </p:cSld>
  <p:clrMapOvr>
    <a:masterClrMapping/>
  </p:clrMapOvr>
  <mc:AlternateContent xmlns:mc="http://schemas.openxmlformats.org/markup-compatibility/2006" xmlns:p14="http://schemas.microsoft.com/office/powerpoint/2010/main">
    <mc:Choice Requires="p14">
      <p:transition spd="slow" p14:dur="2000" advTm="172704"/>
    </mc:Choice>
    <mc:Fallback xmlns="">
      <p:transition spd="slow" advTm="172704"/>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171"/>
        <p:cNvGrpSpPr/>
        <p:nvPr/>
      </p:nvGrpSpPr>
      <p:grpSpPr>
        <a:xfrm>
          <a:off x="0" y="0"/>
          <a:ext cx="0" cy="0"/>
          <a:chOff x="0" y="0"/>
          <a:chExt cx="0" cy="0"/>
        </a:xfrm>
      </p:grpSpPr>
      <p:pic>
        <p:nvPicPr>
          <p:cNvPr id="172" name="Google Shape;172;p6"/>
          <p:cNvPicPr preferRelativeResize="0">
            <a:picLocks noGrp="1"/>
          </p:cNvPicPr>
          <p:nvPr>
            <p:ph type="pic" idx="2"/>
          </p:nvPr>
        </p:nvPicPr>
        <p:blipFill rotWithShape="1">
          <a:blip r:embed="rId3">
            <a:alphaModFix/>
          </a:blip>
          <a:srcRect l="13924" r="13924"/>
          <a:stretch/>
        </p:blipFill>
        <p:spPr>
          <a:xfrm>
            <a:off x="-82252" y="-1"/>
            <a:ext cx="5547685" cy="6205633"/>
          </a:xfrm>
          <a:prstGeom prst="rect">
            <a:avLst/>
          </a:prstGeom>
          <a:solidFill>
            <a:srgbClr val="D8D8D8">
              <a:alpha val="49803"/>
            </a:srgbClr>
          </a:solidFill>
          <a:ln>
            <a:noFill/>
          </a:ln>
        </p:spPr>
      </p:pic>
      <p:sp>
        <p:nvSpPr>
          <p:cNvPr id="173" name="Google Shape;173;p6"/>
          <p:cNvSpPr/>
          <p:nvPr/>
        </p:nvSpPr>
        <p:spPr>
          <a:xfrm rot="5400000">
            <a:off x="252423" y="-128437"/>
            <a:ext cx="1611824" cy="1868697"/>
          </a:xfrm>
          <a:prstGeom prst="rtTriangle">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174" name="Google Shape;174;p6"/>
          <p:cNvSpPr/>
          <p:nvPr/>
        </p:nvSpPr>
        <p:spPr>
          <a:xfrm rot="5400000" flipH="1">
            <a:off x="-639822" y="4099490"/>
            <a:ext cx="5573486" cy="2477106"/>
          </a:xfrm>
          <a:prstGeom prst="parallelogram">
            <a:avLst>
              <a:gd name="adj" fmla="val 100467"/>
            </a:avLst>
          </a:prstGeom>
          <a:solidFill>
            <a:srgbClr val="669BBC">
              <a:alpha val="27058"/>
            </a:srgb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rgbClr val="669BBC"/>
              </a:solidFill>
              <a:latin typeface="Alexandria" pitchFamily="2" charset="-78"/>
              <a:ea typeface="Calibri"/>
              <a:cs typeface="Alexandria" pitchFamily="2" charset="-78"/>
              <a:sym typeface="Calibri"/>
            </a:endParaRPr>
          </a:p>
        </p:txBody>
      </p:sp>
      <p:sp>
        <p:nvSpPr>
          <p:cNvPr id="12" name="Content Placeholder 2"/>
          <p:cNvSpPr txBox="1">
            <a:spLocks/>
          </p:cNvSpPr>
          <p:nvPr/>
        </p:nvSpPr>
        <p:spPr>
          <a:xfrm>
            <a:off x="5550494" y="2477724"/>
            <a:ext cx="6177050" cy="3931785"/>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indent="0" algn="just">
              <a:buNone/>
            </a:pPr>
            <a:r>
              <a:rPr lang="en-US" sz="1800" b="1" dirty="0">
                <a:solidFill>
                  <a:schemeClr val="tx1"/>
                </a:solidFill>
                <a:latin typeface="Alexandria" pitchFamily="2" charset="-78"/>
                <a:cs typeface="Alexandria" pitchFamily="2" charset="-78"/>
              </a:rPr>
              <a:t>1.Introduction</a:t>
            </a:r>
          </a:p>
          <a:p>
            <a:pPr marL="0" indent="0" algn="just">
              <a:buNone/>
            </a:pPr>
            <a:r>
              <a:rPr lang="en-US" sz="1800" dirty="0">
                <a:solidFill>
                  <a:schemeClr val="tx1"/>
                </a:solidFill>
                <a:latin typeface="Alexandria" pitchFamily="2" charset="-78"/>
                <a:cs typeface="Alexandria" pitchFamily="2" charset="-78"/>
              </a:rPr>
              <a:t>Requirements, apparently regarded by business users as the uncomplicated area of a new systems development, are actually the most problematic aspect, and yet, the time allocated is often far less than for the other phases. </a:t>
            </a:r>
            <a:endParaRPr lang="en-US" sz="1800" dirty="0" smtClean="0">
              <a:solidFill>
                <a:schemeClr val="tx1"/>
              </a:solidFill>
              <a:latin typeface="Alexandria" pitchFamily="2" charset="-78"/>
              <a:cs typeface="Alexandria" pitchFamily="2" charset="-78"/>
            </a:endParaRPr>
          </a:p>
          <a:p>
            <a:pPr marL="0" indent="0" algn="just">
              <a:buNone/>
            </a:pPr>
            <a:r>
              <a:rPr lang="en-US" sz="1800" dirty="0" smtClean="0">
                <a:solidFill>
                  <a:schemeClr val="tx1"/>
                </a:solidFill>
                <a:latin typeface="Alexandria" pitchFamily="2" charset="-78"/>
                <a:cs typeface="Alexandria" pitchFamily="2" charset="-78"/>
              </a:rPr>
              <a:t>Requirements </a:t>
            </a:r>
            <a:r>
              <a:rPr lang="en-US" sz="1800" dirty="0">
                <a:solidFill>
                  <a:schemeClr val="tx1"/>
                </a:solidFill>
                <a:latin typeface="Alexandria" pitchFamily="2" charset="-78"/>
                <a:cs typeface="Alexandria" pitchFamily="2" charset="-78"/>
              </a:rPr>
              <a:t>Engineering (RE) is the Information Systems (IS) industry’s response to the problem of requirements for new systems not being met, or even not being offered clearly in the first place. However, without sufficient time to understand and define the requirements properly, the product that is delivered on time may not provide the solution that the business thought had been requested</a:t>
            </a:r>
            <a:r>
              <a:rPr lang="en-US" sz="1800" dirty="0" smtClean="0">
                <a:solidFill>
                  <a:schemeClr val="tx1"/>
                </a:solidFill>
                <a:latin typeface="Alexandria" pitchFamily="2" charset="-78"/>
                <a:cs typeface="Alexandria" pitchFamily="2" charset="-78"/>
              </a:rPr>
              <a:t>.</a:t>
            </a:r>
          </a:p>
          <a:p>
            <a:pPr marL="0" indent="0" algn="just">
              <a:buNone/>
            </a:pPr>
            <a:r>
              <a:rPr lang="en-US" sz="1800" dirty="0">
                <a:solidFill>
                  <a:schemeClr val="tx1"/>
                </a:solidFill>
                <a:latin typeface="Alexandria" pitchFamily="2" charset="-78"/>
                <a:cs typeface="Alexandria" pitchFamily="2" charset="-78"/>
              </a:rPr>
              <a:t/>
            </a:r>
            <a:br>
              <a:rPr lang="en-US" sz="1800" dirty="0">
                <a:solidFill>
                  <a:schemeClr val="tx1"/>
                </a:solidFill>
                <a:latin typeface="Alexandria" pitchFamily="2" charset="-78"/>
                <a:cs typeface="Alexandria" pitchFamily="2" charset="-78"/>
              </a:rPr>
            </a:br>
            <a:endParaRPr lang="en-US" sz="1800" dirty="0">
              <a:solidFill>
                <a:schemeClr val="tx1"/>
              </a:solidFill>
              <a:latin typeface="Alexandria" pitchFamily="2" charset="-78"/>
              <a:cs typeface="Alexandria" pitchFamily="2" charset="-78"/>
            </a:endParaRPr>
          </a:p>
        </p:txBody>
      </p:sp>
      <p:sp>
        <p:nvSpPr>
          <p:cNvPr id="13" name="Title 1"/>
          <p:cNvSpPr txBox="1">
            <a:spLocks/>
          </p:cNvSpPr>
          <p:nvPr/>
        </p:nvSpPr>
        <p:spPr>
          <a:xfrm>
            <a:off x="6371771" y="1611824"/>
            <a:ext cx="5604329" cy="490137"/>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r>
              <a:rPr lang="en-US" sz="2800" b="1" dirty="0" smtClean="0">
                <a:solidFill>
                  <a:srgbClr val="00B0F0"/>
                </a:solidFill>
                <a:latin typeface="Alexandria" pitchFamily="2" charset="-78"/>
                <a:cs typeface="Alexandria" pitchFamily="2" charset="-78"/>
              </a:rPr>
              <a:t>ESTABLISHING THE REQUIREMENTS </a:t>
            </a:r>
            <a:endParaRPr lang="en-US" sz="2800" b="1" dirty="0">
              <a:solidFill>
                <a:srgbClr val="00B0F0"/>
              </a:solidFill>
              <a:latin typeface="Alexandria" pitchFamily="2" charset="-78"/>
              <a:cs typeface="Alexandria" pitchFamily="2" charset="-78"/>
            </a:endParaRPr>
          </a:p>
        </p:txBody>
      </p:sp>
      <p:sp>
        <p:nvSpPr>
          <p:cNvPr id="11" name="Rectangle 10"/>
          <p:cNvSpPr/>
          <p:nvPr/>
        </p:nvSpPr>
        <p:spPr>
          <a:xfrm>
            <a:off x="5011847" y="1179769"/>
            <a:ext cx="1077294" cy="865901"/>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9 </a:t>
            </a:r>
            <a:endParaRPr lang="en-US" sz="1400" dirty="0">
              <a:solidFill>
                <a:schemeClr val="bg1"/>
              </a:solidFill>
              <a:latin typeface="Alexandria Black" pitchFamily="2" charset="-78"/>
              <a:ea typeface="Roboto Light" panose="02000000000000000000" pitchFamily="2" charset="0"/>
            </a:endParaRPr>
          </a:p>
        </p:txBody>
      </p:sp>
      <p:cxnSp>
        <p:nvCxnSpPr>
          <p:cNvPr id="14" name="Straight Connector 13"/>
          <p:cNvCxnSpPr/>
          <p:nvPr/>
        </p:nvCxnSpPr>
        <p:spPr>
          <a:xfrm flipH="1" flipV="1">
            <a:off x="5533560" y="638629"/>
            <a:ext cx="3828154" cy="14514"/>
          </a:xfrm>
          <a:prstGeom prst="line">
            <a:avLst/>
          </a:prstGeom>
        </p:spPr>
        <p:style>
          <a:lnRef idx="1">
            <a:schemeClr val="dk1"/>
          </a:lnRef>
          <a:fillRef idx="0">
            <a:schemeClr val="dk1"/>
          </a:fillRef>
          <a:effectRef idx="0">
            <a:schemeClr val="dk1"/>
          </a:effectRef>
          <a:fontRef idx="minor">
            <a:schemeClr val="tx1"/>
          </a:fontRef>
        </p:style>
      </p:cxnSp>
    </p:spTree>
    <p:extLst>
      <p:ext uri="{BB962C8B-B14F-4D97-AF65-F5344CB8AC3E}">
        <p14:creationId xmlns:p14="http://schemas.microsoft.com/office/powerpoint/2010/main" val="709388652"/>
      </p:ext>
    </p:extLst>
  </p:cSld>
  <p:clrMapOvr>
    <a:masterClrMapping/>
  </p:clrMapOvr>
  <mc:AlternateContent xmlns:mc="http://schemas.openxmlformats.org/markup-compatibility/2006" xmlns:p14="http://schemas.microsoft.com/office/powerpoint/2010/main">
    <mc:Choice Requires="p14">
      <p:transition spd="slow" p14:dur="2000" advTm="115933"/>
    </mc:Choice>
    <mc:Fallback xmlns="">
      <p:transition spd="slow" advTm="115933"/>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667657" y="1685495"/>
            <a:ext cx="10698843" cy="4347006"/>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11" name="Rectangle 10"/>
          <p:cNvSpPr/>
          <p:nvPr/>
        </p:nvSpPr>
        <p:spPr>
          <a:xfrm>
            <a:off x="783771" y="2227247"/>
            <a:ext cx="10174515" cy="2308324"/>
          </a:xfrm>
          <a:prstGeom prst="rect">
            <a:avLst/>
          </a:prstGeom>
        </p:spPr>
        <p:txBody>
          <a:bodyPr wrap="square">
            <a:spAutoFit/>
          </a:bodyPr>
          <a:lstStyle/>
          <a:p>
            <a:pPr marL="0" indent="0" algn="just">
              <a:buNone/>
            </a:pPr>
            <a:r>
              <a:rPr lang="en-US" sz="1800" dirty="0">
                <a:latin typeface="Alexandria" pitchFamily="2" charset="-78"/>
                <a:cs typeface="Alexandria" pitchFamily="2" charset="-78"/>
              </a:rPr>
              <a:t>Applying the process of requirements engineering should help to rectify these problems. As many organizations are adopting an Agile mode of software development, there are new pressures on the requirements phase, where an IT systems forms part of the </a:t>
            </a:r>
            <a:r>
              <a:rPr lang="en-US" sz="1800" dirty="0" smtClean="0">
                <a:latin typeface="Alexandria" pitchFamily="2" charset="-78"/>
                <a:cs typeface="Alexandria" pitchFamily="2" charset="-78"/>
              </a:rPr>
              <a:t>solution. So </a:t>
            </a:r>
            <a:r>
              <a:rPr lang="en-US" sz="1800" dirty="0">
                <a:latin typeface="Alexandria" pitchFamily="2" charset="-78"/>
                <a:cs typeface="Alexandria" pitchFamily="2" charset="-78"/>
              </a:rPr>
              <a:t>although high-level requirements are required right from the start, the level of detail for those requirements evolves just in </a:t>
            </a:r>
            <a:r>
              <a:rPr lang="en-US" sz="1800" dirty="0" smtClean="0">
                <a:latin typeface="Alexandria" pitchFamily="2" charset="-78"/>
                <a:cs typeface="Alexandria" pitchFamily="2" charset="-78"/>
              </a:rPr>
              <a:t>time. For </a:t>
            </a:r>
            <a:r>
              <a:rPr lang="en-US" sz="1800" dirty="0">
                <a:latin typeface="Alexandria" pitchFamily="2" charset="-78"/>
                <a:cs typeface="Alexandria" pitchFamily="2" charset="-78"/>
              </a:rPr>
              <a:t>example, at the beginning of a project, the requirements document may contain some high-level process models and a set of general business and technical requirements, supplemented by a use case diagram showing the scope of the proposed IT system</a:t>
            </a:r>
            <a:r>
              <a:rPr lang="en-US" sz="1800" dirty="0" smtClean="0">
                <a:latin typeface="Alexandria" pitchFamily="2" charset="-78"/>
                <a:cs typeface="Alexandria" pitchFamily="2" charset="-78"/>
              </a:rPr>
              <a:t>.</a:t>
            </a:r>
            <a:endParaRPr lang="en-US" sz="1800" dirty="0">
              <a:latin typeface="Alexandria" pitchFamily="2" charset="-78"/>
              <a:cs typeface="Alexandria" pitchFamily="2" charset="-78"/>
            </a:endParaRPr>
          </a:p>
        </p:txBody>
      </p:sp>
      <p:sp>
        <p:nvSpPr>
          <p:cNvPr id="8" name="Title 1"/>
          <p:cNvSpPr txBox="1">
            <a:spLocks/>
          </p:cNvSpPr>
          <p:nvPr/>
        </p:nvSpPr>
        <p:spPr>
          <a:xfrm>
            <a:off x="2521605" y="1156178"/>
            <a:ext cx="6865256" cy="529316"/>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b="1" dirty="0" smtClean="0">
                <a:solidFill>
                  <a:srgbClr val="00B0F0"/>
                </a:solidFill>
                <a:latin typeface="Alexandria" pitchFamily="2" charset="-78"/>
                <a:cs typeface="Alexandria" pitchFamily="2" charset="-78"/>
              </a:rPr>
              <a:t>ESTABLISHING THE REQUIREMENTS </a:t>
            </a:r>
            <a:endParaRPr lang="en-US" sz="2800" b="1" dirty="0">
              <a:solidFill>
                <a:srgbClr val="00B0F0"/>
              </a:solidFill>
              <a:latin typeface="Alexandria" pitchFamily="2" charset="-78"/>
              <a:cs typeface="Alexandria" pitchFamily="2" charset="-78"/>
            </a:endParaRPr>
          </a:p>
        </p:txBody>
      </p:sp>
      <p:sp>
        <p:nvSpPr>
          <p:cNvPr id="9" name="Rectangle 8"/>
          <p:cNvSpPr/>
          <p:nvPr/>
        </p:nvSpPr>
        <p:spPr>
          <a:xfrm>
            <a:off x="1194590" y="987885"/>
            <a:ext cx="1077294" cy="865901"/>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9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1178200510"/>
      </p:ext>
    </p:extLst>
  </p:cSld>
  <p:clrMapOvr>
    <a:masterClrMapping/>
  </p:clrMapOvr>
  <mc:AlternateContent xmlns:mc="http://schemas.openxmlformats.org/markup-compatibility/2006" xmlns:p14="http://schemas.microsoft.com/office/powerpoint/2010/main">
    <mc:Choice Requires="p14">
      <p:transition spd="slow" p14:dur="2000" advTm="128542"/>
    </mc:Choice>
    <mc:Fallback xmlns="">
      <p:transition spd="slow" advTm="128542"/>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609599" y="1685495"/>
            <a:ext cx="10756901" cy="4120220"/>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11" name="Rectangle 10"/>
          <p:cNvSpPr/>
          <p:nvPr/>
        </p:nvSpPr>
        <p:spPr>
          <a:xfrm>
            <a:off x="609599" y="2214810"/>
            <a:ext cx="10130971" cy="1754326"/>
          </a:xfrm>
          <a:prstGeom prst="rect">
            <a:avLst/>
          </a:prstGeom>
        </p:spPr>
        <p:txBody>
          <a:bodyPr wrap="square">
            <a:spAutoFit/>
          </a:bodyPr>
          <a:lstStyle/>
          <a:p>
            <a:pPr marL="0" indent="0" algn="just">
              <a:buNone/>
            </a:pPr>
            <a:r>
              <a:rPr lang="en-US" sz="1800" dirty="0" smtClean="0">
                <a:latin typeface="Alexandria" pitchFamily="2" charset="-78"/>
                <a:cs typeface="Alexandria" pitchFamily="2" charset="-78"/>
              </a:rPr>
              <a:t>Once </a:t>
            </a:r>
            <a:r>
              <a:rPr lang="en-US" sz="1800" dirty="0">
                <a:latin typeface="Alexandria" pitchFamily="2" charset="-78"/>
                <a:cs typeface="Alexandria" pitchFamily="2" charset="-78"/>
              </a:rPr>
              <a:t>initial requirements have been prioritized, outline use case descriptions can be developed for the high-priority requirements and then more detailed requirements regarding the solution can be elaborated later during development. However, it will be important to produce a requirements document that has enough information to evaluate the package and ensure that there is sufficient ‘fit’ with the requirements.</a:t>
            </a:r>
          </a:p>
          <a:p>
            <a:pPr marL="0" indent="0" algn="just">
              <a:buNone/>
            </a:pPr>
            <a:endParaRPr lang="en-US" sz="1800" dirty="0">
              <a:latin typeface="Alexandria" pitchFamily="2" charset="-78"/>
              <a:cs typeface="Alexandria" pitchFamily="2" charset="-78"/>
            </a:endParaRPr>
          </a:p>
        </p:txBody>
      </p:sp>
      <p:sp>
        <p:nvSpPr>
          <p:cNvPr id="8" name="Title 1"/>
          <p:cNvSpPr txBox="1">
            <a:spLocks/>
          </p:cNvSpPr>
          <p:nvPr/>
        </p:nvSpPr>
        <p:spPr>
          <a:xfrm>
            <a:off x="2521605" y="1156178"/>
            <a:ext cx="6865256" cy="529316"/>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b="1" dirty="0" smtClean="0">
                <a:solidFill>
                  <a:srgbClr val="00B0F0"/>
                </a:solidFill>
                <a:latin typeface="Alexandria" pitchFamily="2" charset="-78"/>
                <a:cs typeface="Alexandria" pitchFamily="2" charset="-78"/>
              </a:rPr>
              <a:t>ESTABLISHING THE REQUIREMENTS </a:t>
            </a:r>
            <a:endParaRPr lang="en-US" sz="2800" b="1" dirty="0">
              <a:solidFill>
                <a:srgbClr val="00B0F0"/>
              </a:solidFill>
              <a:latin typeface="Alexandria" pitchFamily="2" charset="-78"/>
              <a:cs typeface="Alexandria" pitchFamily="2" charset="-78"/>
            </a:endParaRPr>
          </a:p>
        </p:txBody>
      </p:sp>
      <p:sp>
        <p:nvSpPr>
          <p:cNvPr id="9" name="Rectangle 8"/>
          <p:cNvSpPr/>
          <p:nvPr/>
        </p:nvSpPr>
        <p:spPr>
          <a:xfrm>
            <a:off x="1151047" y="1025759"/>
            <a:ext cx="1077294" cy="865901"/>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9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2447206353"/>
      </p:ext>
    </p:extLst>
  </p:cSld>
  <p:clrMapOvr>
    <a:masterClrMapping/>
  </p:clrMapOvr>
  <mc:AlternateContent xmlns:mc="http://schemas.openxmlformats.org/markup-compatibility/2006" xmlns:p14="http://schemas.microsoft.com/office/powerpoint/2010/main">
    <mc:Choice Requires="p14">
      <p:transition spd="slow" p14:dur="2000" advTm="54647"/>
    </mc:Choice>
    <mc:Fallback xmlns="">
      <p:transition spd="slow" advTm="54647"/>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638629" y="1685495"/>
            <a:ext cx="11035920" cy="4347006"/>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11" name="Rectangle 10"/>
          <p:cNvSpPr/>
          <p:nvPr/>
        </p:nvSpPr>
        <p:spPr>
          <a:xfrm>
            <a:off x="748937" y="1966172"/>
            <a:ext cx="10925611" cy="3970318"/>
          </a:xfrm>
          <a:prstGeom prst="rect">
            <a:avLst/>
          </a:prstGeom>
        </p:spPr>
        <p:txBody>
          <a:bodyPr wrap="square">
            <a:spAutoFit/>
          </a:bodyPr>
          <a:lstStyle/>
          <a:p>
            <a:pPr marL="0" indent="0" algn="just">
              <a:buNone/>
            </a:pPr>
            <a:r>
              <a:rPr lang="en-US" sz="1800" b="1" dirty="0">
                <a:latin typeface="Alexandria" pitchFamily="2" charset="-78"/>
                <a:cs typeface="Alexandria" pitchFamily="2" charset="-78"/>
              </a:rPr>
              <a:t>2. THE PROBLEMS WITH </a:t>
            </a:r>
            <a:r>
              <a:rPr lang="en-US" sz="1800" b="1" dirty="0" smtClean="0">
                <a:latin typeface="Alexandria" pitchFamily="2" charset="-78"/>
                <a:cs typeface="Alexandria" pitchFamily="2" charset="-78"/>
              </a:rPr>
              <a:t>REQUIRMENTS</a:t>
            </a:r>
          </a:p>
          <a:p>
            <a:pPr marL="0" indent="0" algn="just">
              <a:buNone/>
            </a:pPr>
            <a:r>
              <a:rPr lang="en-US" sz="1800" dirty="0" smtClean="0">
                <a:latin typeface="Alexandria" pitchFamily="2" charset="-78"/>
                <a:cs typeface="Alexandria" pitchFamily="2" charset="-78"/>
              </a:rPr>
              <a:t> </a:t>
            </a:r>
            <a:r>
              <a:rPr lang="en-US" sz="1800" b="1" dirty="0" smtClean="0">
                <a:latin typeface="Alexandria" pitchFamily="2" charset="-78"/>
                <a:cs typeface="Alexandria" pitchFamily="2" charset="-78"/>
              </a:rPr>
              <a:t>The </a:t>
            </a:r>
            <a:r>
              <a:rPr lang="en-US" sz="1800" b="1" dirty="0">
                <a:latin typeface="Alexandria" pitchFamily="2" charset="-78"/>
                <a:cs typeface="Alexandria" pitchFamily="2" charset="-78"/>
              </a:rPr>
              <a:t>problems highlighted included: </a:t>
            </a:r>
            <a:endParaRPr lang="en-US" sz="1800" b="1" dirty="0" smtClean="0">
              <a:latin typeface="Alexandria" pitchFamily="2" charset="-78"/>
              <a:cs typeface="Alexandria" pitchFamily="2" charset="-78"/>
            </a:endParaRPr>
          </a:p>
          <a:p>
            <a:pPr marL="342900" indent="-342900" algn="just">
              <a:buFont typeface="Arial" panose="020B0604020202020204" pitchFamily="34" charset="0"/>
              <a:buChar char="•"/>
            </a:pPr>
            <a:r>
              <a:rPr lang="en-US" sz="1800" dirty="0" smtClean="0">
                <a:latin typeface="Alexandria" pitchFamily="2" charset="-78"/>
                <a:cs typeface="Alexandria" pitchFamily="2" charset="-78"/>
              </a:rPr>
              <a:t>a </a:t>
            </a:r>
            <a:r>
              <a:rPr lang="en-US" sz="1800" dirty="0">
                <a:latin typeface="Alexandria" pitchFamily="2" charset="-78"/>
                <a:cs typeface="Alexandria" pitchFamily="2" charset="-78"/>
              </a:rPr>
              <a:t>large proportion of errors (over 80 per cent) are introduced at the requirements analysis stage; </a:t>
            </a:r>
          </a:p>
          <a:p>
            <a:pPr marL="342900" indent="-342900" algn="just">
              <a:buFont typeface="Arial" panose="020B0604020202020204" pitchFamily="34" charset="0"/>
              <a:buChar char="•"/>
            </a:pPr>
            <a:r>
              <a:rPr lang="en-US" sz="1800" dirty="0">
                <a:latin typeface="Alexandria" pitchFamily="2" charset="-78"/>
                <a:cs typeface="Alexandria" pitchFamily="2" charset="-78"/>
              </a:rPr>
              <a:t>very few faults, (fewer than 10 per cent) are introduced at the development stage – developers are programming things right, but frequently not programming the right things; </a:t>
            </a:r>
          </a:p>
          <a:p>
            <a:pPr marL="342900" indent="-342900" algn="just">
              <a:buFont typeface="Arial" panose="020B0604020202020204" pitchFamily="34" charset="0"/>
              <a:buChar char="•"/>
            </a:pPr>
            <a:r>
              <a:rPr lang="en-US" sz="1800" dirty="0">
                <a:latin typeface="Alexandria" pitchFamily="2" charset="-78"/>
                <a:cs typeface="Alexandria" pitchFamily="2" charset="-78"/>
              </a:rPr>
              <a:t>most of the project time is allocated to the development and testing phases of the project;</a:t>
            </a:r>
          </a:p>
          <a:p>
            <a:pPr marL="342900" indent="-342900" algn="just">
              <a:buFont typeface="Arial" panose="020B0604020202020204" pitchFamily="34" charset="0"/>
              <a:buChar char="•"/>
            </a:pPr>
            <a:r>
              <a:rPr lang="en-US" sz="1800" dirty="0">
                <a:latin typeface="Alexandria" pitchFamily="2" charset="-78"/>
                <a:cs typeface="Alexandria" pitchFamily="2" charset="-78"/>
              </a:rPr>
              <a:t>less than 12 per cent of the project time is allocated to the requirements analysis phase; </a:t>
            </a:r>
          </a:p>
          <a:p>
            <a:pPr marL="342900" indent="-342900" algn="just">
              <a:buFont typeface="Arial" panose="020B0604020202020204" pitchFamily="34" charset="0"/>
              <a:buChar char="•"/>
            </a:pPr>
            <a:r>
              <a:rPr lang="en-US" sz="1800" dirty="0">
                <a:latin typeface="Alexandria" pitchFamily="2" charset="-78"/>
                <a:cs typeface="Alexandria" pitchFamily="2" charset="-78"/>
              </a:rPr>
              <a:t>there is poor alignment of the developed system to business strategy and objectives; there is poor requirements management. </a:t>
            </a:r>
          </a:p>
          <a:p>
            <a:pPr marL="0" indent="0" algn="just">
              <a:buNone/>
            </a:pPr>
            <a:r>
              <a:rPr lang="en-US" sz="1800" dirty="0" smtClean="0">
                <a:latin typeface="Alexandria" pitchFamily="2" charset="-78"/>
                <a:cs typeface="Alexandria" pitchFamily="2" charset="-78"/>
              </a:rPr>
              <a:t>These </a:t>
            </a:r>
            <a:r>
              <a:rPr lang="en-US" sz="1800" dirty="0">
                <a:latin typeface="Alexandria" pitchFamily="2" charset="-78"/>
                <a:cs typeface="Alexandria" pitchFamily="2" charset="-78"/>
              </a:rPr>
              <a:t>findings are particularly significant because the cost of correcting errors in requirements increases dramatically if they are discovered as the work progresses further through the development lifecycle.</a:t>
            </a:r>
          </a:p>
        </p:txBody>
      </p:sp>
      <p:sp>
        <p:nvSpPr>
          <p:cNvPr id="8" name="Title 1"/>
          <p:cNvSpPr txBox="1">
            <a:spLocks/>
          </p:cNvSpPr>
          <p:nvPr/>
        </p:nvSpPr>
        <p:spPr>
          <a:xfrm>
            <a:off x="2521605" y="1156178"/>
            <a:ext cx="6865256" cy="529316"/>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b="1" dirty="0" smtClean="0">
                <a:solidFill>
                  <a:srgbClr val="00B0F0"/>
                </a:solidFill>
                <a:latin typeface="Alexandria" pitchFamily="2" charset="-78"/>
                <a:cs typeface="Alexandria" pitchFamily="2" charset="-78"/>
              </a:rPr>
              <a:t>ESTABLISHING THE REQUIREMENTS </a:t>
            </a:r>
            <a:endParaRPr lang="en-US" sz="2800" b="1" dirty="0">
              <a:solidFill>
                <a:srgbClr val="00B0F0"/>
              </a:solidFill>
              <a:latin typeface="Alexandria" pitchFamily="2" charset="-78"/>
              <a:cs typeface="Alexandria" pitchFamily="2" charset="-78"/>
            </a:endParaRPr>
          </a:p>
        </p:txBody>
      </p:sp>
      <p:sp>
        <p:nvSpPr>
          <p:cNvPr id="9" name="Rectangle 8"/>
          <p:cNvSpPr/>
          <p:nvPr/>
        </p:nvSpPr>
        <p:spPr>
          <a:xfrm>
            <a:off x="1194590" y="987885"/>
            <a:ext cx="1077294" cy="865901"/>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9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1747841722"/>
      </p:ext>
    </p:extLst>
  </p:cSld>
  <p:clrMapOvr>
    <a:masterClrMapping/>
  </p:clrMapOvr>
  <mc:AlternateContent xmlns:mc="http://schemas.openxmlformats.org/markup-compatibility/2006" xmlns:p14="http://schemas.microsoft.com/office/powerpoint/2010/main">
    <mc:Choice Requires="p14">
      <p:transition spd="slow" p14:dur="2000" advTm="171557"/>
    </mc:Choice>
    <mc:Fallback xmlns="">
      <p:transition spd="slow" advTm="171557"/>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667657" y="1685495"/>
            <a:ext cx="10698843" cy="4347006"/>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11" name="Rectangle 10"/>
          <p:cNvSpPr/>
          <p:nvPr/>
        </p:nvSpPr>
        <p:spPr>
          <a:xfrm>
            <a:off x="783771" y="1806782"/>
            <a:ext cx="10450286" cy="4247317"/>
          </a:xfrm>
          <a:prstGeom prst="rect">
            <a:avLst/>
          </a:prstGeom>
        </p:spPr>
        <p:txBody>
          <a:bodyPr wrap="square">
            <a:spAutoFit/>
          </a:bodyPr>
          <a:lstStyle/>
          <a:p>
            <a:pPr marL="0" indent="0" algn="just">
              <a:buNone/>
            </a:pPr>
            <a:r>
              <a:rPr lang="en-US" sz="1800" dirty="0">
                <a:latin typeface="Alexandria" pitchFamily="2" charset="-78"/>
                <a:cs typeface="Alexandria" pitchFamily="2" charset="-78"/>
              </a:rPr>
              <a:t>the studies previously quoted identify requirements analysis as the most error-prone stage of the development lifecycle. </a:t>
            </a:r>
            <a:r>
              <a:rPr lang="en-US" sz="1800" dirty="0" err="1">
                <a:latin typeface="Alexandria" pitchFamily="2" charset="-78"/>
                <a:cs typeface="Alexandria" pitchFamily="2" charset="-78"/>
              </a:rPr>
              <a:t>Walia</a:t>
            </a:r>
            <a:r>
              <a:rPr lang="en-US" sz="1800" dirty="0">
                <a:latin typeface="Alexandria" pitchFamily="2" charset="-78"/>
                <a:cs typeface="Alexandria" pitchFamily="2" charset="-78"/>
              </a:rPr>
              <a:t> and Carver (2009) identified over 90 causes of requirements errors in a meta-study they carried out on 149 papers.</a:t>
            </a:r>
          </a:p>
          <a:p>
            <a:pPr marL="0" indent="0" algn="just">
              <a:buNone/>
            </a:pPr>
            <a:r>
              <a:rPr lang="en-US" sz="1800" b="1" dirty="0" smtClean="0">
                <a:latin typeface="Alexandria" pitchFamily="2" charset="-78"/>
                <a:cs typeface="Alexandria" pitchFamily="2" charset="-78"/>
              </a:rPr>
              <a:t>Typical </a:t>
            </a:r>
            <a:r>
              <a:rPr lang="en-US" sz="1800" b="1" dirty="0">
                <a:latin typeface="Alexandria" pitchFamily="2" charset="-78"/>
                <a:cs typeface="Alexandria" pitchFamily="2" charset="-78"/>
              </a:rPr>
              <a:t>problems with requirements that these causes have brought about include: </a:t>
            </a:r>
          </a:p>
          <a:p>
            <a:pPr marL="342900" indent="-342900" algn="just">
              <a:buFont typeface="Arial" panose="020B0604020202020204" pitchFamily="34" charset="0"/>
              <a:buChar char="•"/>
            </a:pPr>
            <a:r>
              <a:rPr lang="en-US" sz="1800" dirty="0">
                <a:latin typeface="Alexandria" pitchFamily="2" charset="-78"/>
                <a:cs typeface="Alexandria" pitchFamily="2" charset="-78"/>
              </a:rPr>
              <a:t>lack of relevance to the objectives of the project; </a:t>
            </a:r>
          </a:p>
          <a:p>
            <a:pPr marL="342900" indent="-342900" algn="just">
              <a:buFont typeface="Arial" panose="020B0604020202020204" pitchFamily="34" charset="0"/>
              <a:buChar char="•"/>
            </a:pPr>
            <a:r>
              <a:rPr lang="en-US" sz="1800" dirty="0">
                <a:latin typeface="Alexandria" pitchFamily="2" charset="-78"/>
                <a:cs typeface="Alexandria" pitchFamily="2" charset="-78"/>
              </a:rPr>
              <a:t>lack of clarity in the wording; ambiguity; duplication and overlap across requirements; </a:t>
            </a:r>
          </a:p>
          <a:p>
            <a:pPr marL="342900" indent="-342900" algn="just">
              <a:buFont typeface="Arial" panose="020B0604020202020204" pitchFamily="34" charset="0"/>
              <a:buChar char="•"/>
            </a:pPr>
            <a:r>
              <a:rPr lang="en-US" sz="1800" dirty="0">
                <a:latin typeface="Alexandria" pitchFamily="2" charset="-78"/>
                <a:cs typeface="Alexandria" pitchFamily="2" charset="-78"/>
              </a:rPr>
              <a:t>conflicts between requirements; requirements expressed in such a way that it is difficult to assess whether or not they have been achieved; </a:t>
            </a:r>
          </a:p>
          <a:p>
            <a:pPr marL="342900" indent="-342900" algn="just">
              <a:buFont typeface="Arial" panose="020B0604020202020204" pitchFamily="34" charset="0"/>
              <a:buChar char="•"/>
            </a:pPr>
            <a:r>
              <a:rPr lang="en-US" sz="1800" dirty="0">
                <a:latin typeface="Alexandria" pitchFamily="2" charset="-78"/>
                <a:cs typeface="Alexandria" pitchFamily="2" charset="-78"/>
              </a:rPr>
              <a:t>requirements that assume a solution, rather than stating what is to be delivered by the </a:t>
            </a:r>
            <a:r>
              <a:rPr lang="en-US" sz="1800" dirty="0" smtClean="0">
                <a:latin typeface="Alexandria" pitchFamily="2" charset="-78"/>
                <a:cs typeface="Alexandria" pitchFamily="2" charset="-78"/>
              </a:rPr>
              <a:t>system;</a:t>
            </a:r>
          </a:p>
          <a:p>
            <a:pPr marL="342900" indent="-342900" algn="just">
              <a:buFont typeface="Arial" panose="020B0604020202020204" pitchFamily="34" charset="0"/>
              <a:buChar char="•"/>
            </a:pPr>
            <a:r>
              <a:rPr lang="en-US" sz="1800" dirty="0" smtClean="0">
                <a:latin typeface="Alexandria" pitchFamily="2" charset="-78"/>
                <a:cs typeface="Alexandria" pitchFamily="2" charset="-78"/>
              </a:rPr>
              <a:t>uncertainty </a:t>
            </a:r>
            <a:r>
              <a:rPr lang="en-US" sz="1800" dirty="0">
                <a:latin typeface="Alexandria" pitchFamily="2" charset="-78"/>
                <a:cs typeface="Alexandria" pitchFamily="2" charset="-78"/>
              </a:rPr>
              <a:t>amongst business users about what they need from the new system</a:t>
            </a:r>
            <a:r>
              <a:rPr lang="en-US" sz="1800" dirty="0" smtClean="0">
                <a:latin typeface="Alexandria" pitchFamily="2" charset="-78"/>
                <a:cs typeface="Alexandria" pitchFamily="2" charset="-78"/>
              </a:rPr>
              <a:t>;</a:t>
            </a:r>
          </a:p>
          <a:p>
            <a:pPr marL="342900" indent="-342900" algn="just">
              <a:buFont typeface="Arial" panose="020B0604020202020204" pitchFamily="34" charset="0"/>
              <a:buChar char="•"/>
            </a:pPr>
            <a:r>
              <a:rPr lang="en-US" sz="1800" dirty="0">
                <a:latin typeface="Alexandria" pitchFamily="2" charset="-78"/>
                <a:cs typeface="Alexandria" pitchFamily="2" charset="-78"/>
              </a:rPr>
              <a:t>inconsistent levels of detail; </a:t>
            </a:r>
          </a:p>
          <a:p>
            <a:pPr marL="342900" indent="-342900" algn="just">
              <a:buFont typeface="Arial" panose="020B0604020202020204" pitchFamily="34" charset="0"/>
              <a:buChar char="•"/>
            </a:pPr>
            <a:r>
              <a:rPr lang="en-US" sz="1800" dirty="0">
                <a:latin typeface="Alexandria" pitchFamily="2" charset="-78"/>
                <a:cs typeface="Alexandria" pitchFamily="2" charset="-78"/>
              </a:rPr>
              <a:t>business users and analysts taking certain knowledge for granted and failing to ensure that there is a common understanding. </a:t>
            </a:r>
          </a:p>
          <a:p>
            <a:pPr marL="0" indent="0" algn="just">
              <a:buNone/>
            </a:pPr>
            <a:r>
              <a:rPr lang="en-US" sz="1800" dirty="0">
                <a:latin typeface="Alexandria" pitchFamily="2" charset="-78"/>
                <a:cs typeface="Alexandria" pitchFamily="2" charset="-78"/>
              </a:rPr>
              <a:t>The first point often results from a lack of terms of reference for the project</a:t>
            </a:r>
            <a:r>
              <a:rPr lang="en-US" sz="1800" dirty="0" smtClean="0">
                <a:latin typeface="Alexandria" pitchFamily="2" charset="-78"/>
                <a:cs typeface="Alexandria" pitchFamily="2" charset="-78"/>
              </a:rPr>
              <a:t>.</a:t>
            </a:r>
          </a:p>
        </p:txBody>
      </p:sp>
      <p:sp>
        <p:nvSpPr>
          <p:cNvPr id="8" name="Title 1"/>
          <p:cNvSpPr txBox="1">
            <a:spLocks/>
          </p:cNvSpPr>
          <p:nvPr/>
        </p:nvSpPr>
        <p:spPr>
          <a:xfrm>
            <a:off x="2521605" y="1156178"/>
            <a:ext cx="6865256" cy="529316"/>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b="1" dirty="0" smtClean="0">
                <a:solidFill>
                  <a:srgbClr val="00B0F0"/>
                </a:solidFill>
                <a:latin typeface="Alexandria" pitchFamily="2" charset="-78"/>
                <a:cs typeface="Alexandria" pitchFamily="2" charset="-78"/>
              </a:rPr>
              <a:t>ESTABLISHING THE REQUIREMENTS </a:t>
            </a:r>
            <a:endParaRPr lang="en-US" sz="2800" b="1" dirty="0">
              <a:solidFill>
                <a:srgbClr val="00B0F0"/>
              </a:solidFill>
              <a:latin typeface="Alexandria" pitchFamily="2" charset="-78"/>
              <a:cs typeface="Alexandria" pitchFamily="2" charset="-78"/>
            </a:endParaRPr>
          </a:p>
        </p:txBody>
      </p:sp>
      <p:sp>
        <p:nvSpPr>
          <p:cNvPr id="9" name="Rectangle 8"/>
          <p:cNvSpPr/>
          <p:nvPr/>
        </p:nvSpPr>
        <p:spPr>
          <a:xfrm>
            <a:off x="1194590" y="987885"/>
            <a:ext cx="1077294" cy="865901"/>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9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4004835037"/>
      </p:ext>
    </p:extLst>
  </p:cSld>
  <p:clrMapOvr>
    <a:masterClrMapping/>
  </p:clrMapOvr>
  <mc:AlternateContent xmlns:mc="http://schemas.openxmlformats.org/markup-compatibility/2006" xmlns:p14="http://schemas.microsoft.com/office/powerpoint/2010/main">
    <mc:Choice Requires="p14">
      <p:transition spd="slow" p14:dur="2000" advTm="198948"/>
    </mc:Choice>
    <mc:Fallback xmlns="">
      <p:transition spd="slow" advTm="198948"/>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404037" y="1685495"/>
            <a:ext cx="10962463" cy="4347006"/>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11" name="Rectangle 10"/>
          <p:cNvSpPr/>
          <p:nvPr/>
        </p:nvSpPr>
        <p:spPr>
          <a:xfrm>
            <a:off x="765375" y="2214810"/>
            <a:ext cx="10377715" cy="2031325"/>
          </a:xfrm>
          <a:prstGeom prst="rect">
            <a:avLst/>
          </a:prstGeom>
        </p:spPr>
        <p:txBody>
          <a:bodyPr wrap="square">
            <a:spAutoFit/>
          </a:bodyPr>
          <a:lstStyle/>
          <a:p>
            <a:pPr marL="0" indent="0" algn="just">
              <a:buNone/>
            </a:pPr>
            <a:r>
              <a:rPr lang="en-US" sz="1800" b="1" dirty="0" smtClean="0">
                <a:latin typeface="Alexandria" pitchFamily="2" charset="-78"/>
                <a:cs typeface="Alexandria" pitchFamily="2" charset="-78"/>
              </a:rPr>
              <a:t>Constraints</a:t>
            </a:r>
            <a:r>
              <a:rPr lang="en-US" sz="1800" dirty="0" smtClean="0">
                <a:latin typeface="Alexandria" pitchFamily="2" charset="-78"/>
                <a:cs typeface="Alexandria" pitchFamily="2" charset="-78"/>
              </a:rPr>
              <a:t> </a:t>
            </a:r>
            <a:r>
              <a:rPr lang="en-US" sz="1800" dirty="0">
                <a:latin typeface="Alexandria" pitchFamily="2" charset="-78"/>
                <a:cs typeface="Alexandria" pitchFamily="2" charset="-78"/>
              </a:rPr>
              <a:t>– </a:t>
            </a:r>
            <a:endParaRPr lang="en-US" sz="1800" dirty="0" smtClean="0">
              <a:latin typeface="Alexandria" pitchFamily="2" charset="-78"/>
              <a:cs typeface="Alexandria" pitchFamily="2" charset="-78"/>
            </a:endParaRPr>
          </a:p>
          <a:p>
            <a:pPr marL="342900" indent="-342900" algn="just">
              <a:buFont typeface="Arial" panose="020B0604020202020204" pitchFamily="34" charset="0"/>
              <a:buChar char="•"/>
            </a:pPr>
            <a:r>
              <a:rPr lang="en-US" sz="1800" dirty="0" smtClean="0">
                <a:latin typeface="Alexandria" pitchFamily="2" charset="-78"/>
                <a:cs typeface="Alexandria" pitchFamily="2" charset="-78"/>
              </a:rPr>
              <a:t>the </a:t>
            </a:r>
            <a:r>
              <a:rPr lang="en-US" sz="1800" dirty="0">
                <a:latin typeface="Alexandria" pitchFamily="2" charset="-78"/>
                <a:cs typeface="Alexandria" pitchFamily="2" charset="-78"/>
              </a:rPr>
              <a:t>budget, </a:t>
            </a:r>
            <a:r>
              <a:rPr lang="en-US" sz="1800" dirty="0" smtClean="0">
                <a:latin typeface="Alexandria" pitchFamily="2" charset="-78"/>
                <a:cs typeface="Alexandria" pitchFamily="2" charset="-78"/>
              </a:rPr>
              <a:t>timescale, </a:t>
            </a:r>
            <a:r>
              <a:rPr lang="en-US" sz="1800" dirty="0">
                <a:latin typeface="Alexandria" pitchFamily="2" charset="-78"/>
                <a:cs typeface="Alexandria" pitchFamily="2" charset="-78"/>
              </a:rPr>
              <a:t>and standards to which the project must adhere. Authority – </a:t>
            </a:r>
            <a:endParaRPr lang="en-US" sz="1800" dirty="0" smtClean="0">
              <a:latin typeface="Alexandria" pitchFamily="2" charset="-78"/>
              <a:cs typeface="Alexandria" pitchFamily="2" charset="-78"/>
            </a:endParaRPr>
          </a:p>
          <a:p>
            <a:pPr marL="342900" indent="-342900" algn="just">
              <a:buFont typeface="Arial" panose="020B0604020202020204" pitchFamily="34" charset="0"/>
              <a:buChar char="•"/>
            </a:pPr>
            <a:r>
              <a:rPr lang="en-US" sz="1800" dirty="0" smtClean="0">
                <a:latin typeface="Alexandria" pitchFamily="2" charset="-78"/>
                <a:cs typeface="Alexandria" pitchFamily="2" charset="-78"/>
              </a:rPr>
              <a:t>the </a:t>
            </a:r>
            <a:r>
              <a:rPr lang="en-US" sz="1800" dirty="0">
                <a:latin typeface="Alexandria" pitchFamily="2" charset="-78"/>
                <a:cs typeface="Alexandria" pitchFamily="2" charset="-78"/>
              </a:rPr>
              <a:t>business authority for the project, thus ensuring that there is an ultimate arbiter to handle any conflicts between business users and their requirements.</a:t>
            </a:r>
          </a:p>
          <a:p>
            <a:pPr marL="0" indent="0" algn="just">
              <a:buNone/>
            </a:pPr>
            <a:r>
              <a:rPr lang="en-US" sz="1800" dirty="0" smtClean="0">
                <a:latin typeface="Alexandria" pitchFamily="2" charset="-78"/>
                <a:cs typeface="Alexandria" pitchFamily="2" charset="-78"/>
              </a:rPr>
              <a:t>The </a:t>
            </a:r>
            <a:r>
              <a:rPr lang="en-US" sz="1800" dirty="0">
                <a:latin typeface="Alexandria" pitchFamily="2" charset="-78"/>
                <a:cs typeface="Alexandria" pitchFamily="2" charset="-78"/>
              </a:rPr>
              <a:t>business analyst is the person who must help the business staff to rigor precisely what they need the new system to perform, and then to articulate it. Another source of difficulties for the business analyst is recognizing the different stakeholder </a:t>
            </a:r>
            <a:r>
              <a:rPr lang="en-US" sz="1800" dirty="0" smtClean="0">
                <a:latin typeface="Alexandria" pitchFamily="2" charset="-78"/>
                <a:cs typeface="Alexandria" pitchFamily="2" charset="-78"/>
              </a:rPr>
              <a:t>viewpoints. </a:t>
            </a:r>
            <a:endParaRPr lang="en-US" sz="1800" dirty="0">
              <a:latin typeface="Alexandria" pitchFamily="2" charset="-78"/>
              <a:cs typeface="Alexandria" pitchFamily="2" charset="-78"/>
            </a:endParaRPr>
          </a:p>
        </p:txBody>
      </p:sp>
      <p:sp>
        <p:nvSpPr>
          <p:cNvPr id="8" name="Title 1"/>
          <p:cNvSpPr txBox="1">
            <a:spLocks/>
          </p:cNvSpPr>
          <p:nvPr/>
        </p:nvSpPr>
        <p:spPr>
          <a:xfrm>
            <a:off x="2521605" y="1156178"/>
            <a:ext cx="6865256" cy="529316"/>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b="1" dirty="0" smtClean="0">
                <a:solidFill>
                  <a:srgbClr val="00B0F0"/>
                </a:solidFill>
                <a:latin typeface="Alexandria" pitchFamily="2" charset="-78"/>
                <a:cs typeface="Alexandria" pitchFamily="2" charset="-78"/>
              </a:rPr>
              <a:t>ESTABLISHING THE REQUIREMENTS </a:t>
            </a:r>
            <a:endParaRPr lang="en-US" sz="2800" b="1" dirty="0">
              <a:solidFill>
                <a:srgbClr val="00B0F0"/>
              </a:solidFill>
              <a:latin typeface="Alexandria" pitchFamily="2" charset="-78"/>
              <a:cs typeface="Alexandria" pitchFamily="2" charset="-78"/>
            </a:endParaRPr>
          </a:p>
        </p:txBody>
      </p:sp>
      <p:sp>
        <p:nvSpPr>
          <p:cNvPr id="9" name="Rectangle 8"/>
          <p:cNvSpPr/>
          <p:nvPr/>
        </p:nvSpPr>
        <p:spPr>
          <a:xfrm>
            <a:off x="1194590" y="987885"/>
            <a:ext cx="1077294" cy="865901"/>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9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3738863727"/>
      </p:ext>
    </p:extLst>
  </p:cSld>
  <p:clrMapOvr>
    <a:masterClrMapping/>
  </p:clrMapOvr>
  <mc:AlternateContent xmlns:mc="http://schemas.openxmlformats.org/markup-compatibility/2006" xmlns:p14="http://schemas.microsoft.com/office/powerpoint/2010/main">
    <mc:Choice Requires="p14">
      <p:transition spd="slow" p14:dur="2000" advTm="89733"/>
    </mc:Choice>
    <mc:Fallback xmlns="">
      <p:transition spd="slow" advTm="89733"/>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638629" y="1685495"/>
            <a:ext cx="10727871" cy="4347006"/>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11" name="Rectangle 10"/>
          <p:cNvSpPr/>
          <p:nvPr/>
        </p:nvSpPr>
        <p:spPr>
          <a:xfrm>
            <a:off x="889000" y="2170059"/>
            <a:ext cx="10185400" cy="1200329"/>
          </a:xfrm>
          <a:prstGeom prst="rect">
            <a:avLst/>
          </a:prstGeom>
        </p:spPr>
        <p:txBody>
          <a:bodyPr wrap="square">
            <a:spAutoFit/>
          </a:bodyPr>
          <a:lstStyle/>
          <a:p>
            <a:pPr marL="0" indent="0" algn="just">
              <a:buNone/>
            </a:pPr>
            <a:r>
              <a:rPr lang="en-US" sz="2400" dirty="0">
                <a:latin typeface="Alexandria" pitchFamily="2" charset="-78"/>
                <a:cs typeface="Alexandria" pitchFamily="2" charset="-78"/>
              </a:rPr>
              <a:t>Recognizing the existence of a </a:t>
            </a:r>
            <a:r>
              <a:rPr lang="en-US" sz="2400" dirty="0" err="1">
                <a:latin typeface="Alexandria" pitchFamily="2" charset="-78"/>
                <a:cs typeface="Alexandria" pitchFamily="2" charset="-78"/>
              </a:rPr>
              <a:t>duckrabbit</a:t>
            </a:r>
            <a:r>
              <a:rPr lang="en-US" sz="2400" dirty="0">
                <a:latin typeface="Alexandria" pitchFamily="2" charset="-78"/>
                <a:cs typeface="Alexandria" pitchFamily="2" charset="-78"/>
              </a:rPr>
              <a:t>, or multiple world views, helps to anticipate scoping issues and potential requirements conflicts before they arise</a:t>
            </a:r>
          </a:p>
          <a:p>
            <a:pPr marL="0" indent="0" algn="just">
              <a:buNone/>
            </a:pPr>
            <a:endParaRPr lang="en-US" sz="2400" dirty="0">
              <a:latin typeface="Alexandria" pitchFamily="2" charset="-78"/>
              <a:cs typeface="Alexandria" pitchFamily="2" charset="-78"/>
            </a:endParaRPr>
          </a:p>
        </p:txBody>
      </p:sp>
      <p:pic>
        <p:nvPicPr>
          <p:cNvPr id="9" name="Picture 8"/>
          <p:cNvPicPr>
            <a:picLocks noChangeAspect="1"/>
          </p:cNvPicPr>
          <p:nvPr/>
        </p:nvPicPr>
        <p:blipFill>
          <a:blip r:embed="rId3"/>
          <a:stretch>
            <a:fillRect/>
          </a:stretch>
        </p:blipFill>
        <p:spPr>
          <a:xfrm>
            <a:off x="1003300" y="3265714"/>
            <a:ext cx="7569200" cy="2409372"/>
          </a:xfrm>
          <a:prstGeom prst="rect">
            <a:avLst/>
          </a:prstGeom>
        </p:spPr>
      </p:pic>
      <p:sp>
        <p:nvSpPr>
          <p:cNvPr id="10" name="Title 1"/>
          <p:cNvSpPr txBox="1">
            <a:spLocks/>
          </p:cNvSpPr>
          <p:nvPr/>
        </p:nvSpPr>
        <p:spPr>
          <a:xfrm>
            <a:off x="2521605" y="1156178"/>
            <a:ext cx="6865256" cy="529316"/>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b="1" dirty="0" smtClean="0">
                <a:solidFill>
                  <a:srgbClr val="00B0F0"/>
                </a:solidFill>
                <a:latin typeface="Alexandria" pitchFamily="2" charset="-78"/>
                <a:cs typeface="Alexandria" pitchFamily="2" charset="-78"/>
              </a:rPr>
              <a:t>ESTABLISHING THE REQUIREMENTS </a:t>
            </a:r>
            <a:endParaRPr lang="en-US" sz="2800" b="1" dirty="0">
              <a:solidFill>
                <a:srgbClr val="00B0F0"/>
              </a:solidFill>
              <a:latin typeface="Alexandria" pitchFamily="2" charset="-78"/>
              <a:cs typeface="Alexandria" pitchFamily="2" charset="-78"/>
            </a:endParaRPr>
          </a:p>
        </p:txBody>
      </p:sp>
      <p:sp>
        <p:nvSpPr>
          <p:cNvPr id="12" name="Rectangle 11"/>
          <p:cNvSpPr/>
          <p:nvPr/>
        </p:nvSpPr>
        <p:spPr>
          <a:xfrm>
            <a:off x="1194590" y="987885"/>
            <a:ext cx="1077294" cy="865901"/>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9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2252703699"/>
      </p:ext>
    </p:extLst>
  </p:cSld>
  <p:clrMapOvr>
    <a:masterClrMapping/>
  </p:clrMapOvr>
  <mc:AlternateContent xmlns:mc="http://schemas.openxmlformats.org/markup-compatibility/2006" xmlns:p14="http://schemas.microsoft.com/office/powerpoint/2010/main">
    <mc:Choice Requires="p14">
      <p:transition spd="slow" p14:dur="2000" advTm="90324"/>
    </mc:Choice>
    <mc:Fallback xmlns="">
      <p:transition spd="slow" advTm="90324"/>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580571" y="1685495"/>
            <a:ext cx="10785929" cy="4347006"/>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11" name="Rectangle 10"/>
          <p:cNvSpPr/>
          <p:nvPr/>
        </p:nvSpPr>
        <p:spPr>
          <a:xfrm>
            <a:off x="756668" y="1982492"/>
            <a:ext cx="10043886" cy="3170099"/>
          </a:xfrm>
          <a:prstGeom prst="rect">
            <a:avLst/>
          </a:prstGeom>
        </p:spPr>
        <p:txBody>
          <a:bodyPr wrap="square">
            <a:spAutoFit/>
          </a:bodyPr>
          <a:lstStyle/>
          <a:p>
            <a:pPr marL="0" indent="0" algn="just">
              <a:buNone/>
            </a:pPr>
            <a:r>
              <a:rPr lang="en-US" sz="2000" b="1" dirty="0">
                <a:latin typeface="Alexandria" pitchFamily="2" charset="-78"/>
                <a:cs typeface="Alexandria" pitchFamily="2" charset="-78"/>
              </a:rPr>
              <a:t>3. A FRAMEWORK FOR REQUIREMENTS ENGINEERING </a:t>
            </a:r>
          </a:p>
          <a:p>
            <a:pPr marL="0" indent="0" algn="just">
              <a:buNone/>
            </a:pPr>
            <a:r>
              <a:rPr lang="en-US" sz="2000" dirty="0">
                <a:latin typeface="Alexandria" pitchFamily="2" charset="-78"/>
                <a:cs typeface="Alexandria" pitchFamily="2" charset="-78"/>
              </a:rPr>
              <a:t>In the same way that ‘software engineering’ suggests a more structured and scientific approach to the development of software than is implied by the older term ‘programming’, so requirements engineering encapsulates a more disciplined and rigorous approach to requirements definition.</a:t>
            </a:r>
          </a:p>
          <a:p>
            <a:pPr marL="0" indent="0" algn="just">
              <a:buNone/>
            </a:pPr>
            <a:r>
              <a:rPr lang="en-US" sz="2000" dirty="0">
                <a:latin typeface="Alexandria" pitchFamily="2" charset="-78"/>
                <a:cs typeface="Alexandria" pitchFamily="2" charset="-78"/>
              </a:rPr>
              <a:t>The business analyst must understand and document requirements carefully in order to avoid the mistakes and oversights identified </a:t>
            </a:r>
            <a:r>
              <a:rPr lang="en-US" sz="2000" dirty="0" smtClean="0">
                <a:latin typeface="Alexandria" pitchFamily="2" charset="-78"/>
                <a:cs typeface="Alexandria" pitchFamily="2" charset="-78"/>
              </a:rPr>
              <a:t>above. To </a:t>
            </a:r>
            <a:r>
              <a:rPr lang="en-US" sz="2000" dirty="0">
                <a:latin typeface="Alexandria" pitchFamily="2" charset="-78"/>
                <a:cs typeface="Alexandria" pitchFamily="2" charset="-78"/>
              </a:rPr>
              <a:t>achieve this rigor, the business analyst should follow a roadmap that guides them through the key steps required to develop a well-defined requirements document.</a:t>
            </a:r>
          </a:p>
          <a:p>
            <a:pPr marL="0" indent="0" algn="just">
              <a:buNone/>
            </a:pPr>
            <a:r>
              <a:rPr lang="en-US" sz="2000" b="1" i="1" dirty="0">
                <a:latin typeface="Alexandria" pitchFamily="2" charset="-78"/>
                <a:cs typeface="Alexandria" pitchFamily="2" charset="-78"/>
              </a:rPr>
              <a:t>Figure 10.2 show the Requirements engineering framework. </a:t>
            </a:r>
            <a:endParaRPr lang="en-US" sz="2000" dirty="0">
              <a:latin typeface="Alexandria" pitchFamily="2" charset="-78"/>
              <a:cs typeface="Alexandria" pitchFamily="2" charset="-78"/>
            </a:endParaRPr>
          </a:p>
        </p:txBody>
      </p:sp>
      <p:sp>
        <p:nvSpPr>
          <p:cNvPr id="8" name="Title 1"/>
          <p:cNvSpPr txBox="1">
            <a:spLocks/>
          </p:cNvSpPr>
          <p:nvPr/>
        </p:nvSpPr>
        <p:spPr>
          <a:xfrm>
            <a:off x="2521605" y="1156178"/>
            <a:ext cx="6865256" cy="529316"/>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b="1" dirty="0" smtClean="0">
                <a:solidFill>
                  <a:srgbClr val="00B0F0"/>
                </a:solidFill>
                <a:latin typeface="Alexandria" pitchFamily="2" charset="-78"/>
                <a:cs typeface="Alexandria" pitchFamily="2" charset="-78"/>
              </a:rPr>
              <a:t>ESTABLISHING THE REQUIREMENTS </a:t>
            </a:r>
            <a:endParaRPr lang="en-US" sz="2800" b="1" dirty="0">
              <a:solidFill>
                <a:srgbClr val="00B0F0"/>
              </a:solidFill>
              <a:latin typeface="Alexandria" pitchFamily="2" charset="-78"/>
              <a:cs typeface="Alexandria" pitchFamily="2" charset="-78"/>
            </a:endParaRPr>
          </a:p>
        </p:txBody>
      </p:sp>
      <p:sp>
        <p:nvSpPr>
          <p:cNvPr id="9" name="Rectangle 8"/>
          <p:cNvSpPr/>
          <p:nvPr/>
        </p:nvSpPr>
        <p:spPr>
          <a:xfrm>
            <a:off x="1194590" y="987885"/>
            <a:ext cx="1077294" cy="865901"/>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9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2837983764"/>
      </p:ext>
    </p:extLst>
  </p:cSld>
  <p:clrMapOvr>
    <a:masterClrMapping/>
  </p:clrMapOvr>
  <mc:AlternateContent xmlns:mc="http://schemas.openxmlformats.org/markup-compatibility/2006" xmlns:p14="http://schemas.microsoft.com/office/powerpoint/2010/main">
    <mc:Choice Requires="p14">
      <p:transition spd="slow" p14:dur="2000" advTm="96179"/>
    </mc:Choice>
    <mc:Fallback xmlns="">
      <p:transition spd="slow" advTm="96179"/>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473001" y="1685494"/>
            <a:ext cx="10688485" cy="4347006"/>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pic>
        <p:nvPicPr>
          <p:cNvPr id="10" name="Content Placeholder 3"/>
          <p:cNvPicPr>
            <a:picLocks noChangeAspect="1"/>
          </p:cNvPicPr>
          <p:nvPr/>
        </p:nvPicPr>
        <p:blipFill>
          <a:blip r:embed="rId3"/>
          <a:stretch>
            <a:fillRect/>
          </a:stretch>
        </p:blipFill>
        <p:spPr>
          <a:xfrm>
            <a:off x="957942" y="2390398"/>
            <a:ext cx="8850087" cy="3642102"/>
          </a:xfrm>
          <a:prstGeom prst="rect">
            <a:avLst/>
          </a:prstGeom>
        </p:spPr>
      </p:pic>
      <p:sp>
        <p:nvSpPr>
          <p:cNvPr id="8" name="Title 1"/>
          <p:cNvSpPr txBox="1">
            <a:spLocks/>
          </p:cNvSpPr>
          <p:nvPr/>
        </p:nvSpPr>
        <p:spPr>
          <a:xfrm>
            <a:off x="2521605" y="1156178"/>
            <a:ext cx="6865256" cy="529316"/>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b="1" dirty="0" smtClean="0">
                <a:solidFill>
                  <a:srgbClr val="00B0F0"/>
                </a:solidFill>
                <a:latin typeface="Alexandria" pitchFamily="2" charset="-78"/>
                <a:cs typeface="Alexandria" pitchFamily="2" charset="-78"/>
              </a:rPr>
              <a:t>ESTABLISHING THE REQUIREMENTS </a:t>
            </a:r>
            <a:endParaRPr lang="en-US" sz="2800" b="1" dirty="0">
              <a:solidFill>
                <a:srgbClr val="00B0F0"/>
              </a:solidFill>
              <a:latin typeface="Alexandria" pitchFamily="2" charset="-78"/>
              <a:cs typeface="Alexandria" pitchFamily="2" charset="-78"/>
            </a:endParaRPr>
          </a:p>
        </p:txBody>
      </p:sp>
      <p:sp>
        <p:nvSpPr>
          <p:cNvPr id="11" name="Rectangle 10"/>
          <p:cNvSpPr/>
          <p:nvPr/>
        </p:nvSpPr>
        <p:spPr>
          <a:xfrm>
            <a:off x="1194590" y="987885"/>
            <a:ext cx="1077294" cy="865901"/>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9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394409534"/>
      </p:ext>
    </p:extLst>
  </p:cSld>
  <p:clrMapOvr>
    <a:masterClrMapping/>
  </p:clrMapOvr>
  <mc:AlternateContent xmlns:mc="http://schemas.openxmlformats.org/markup-compatibility/2006" xmlns:p14="http://schemas.microsoft.com/office/powerpoint/2010/main">
    <mc:Choice Requires="p14">
      <p:transition spd="slow" p14:dur="2000" advTm="76959"/>
    </mc:Choice>
    <mc:Fallback xmlns="">
      <p:transition spd="slow" advTm="76959"/>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404037" y="1611086"/>
            <a:ext cx="10962463" cy="4310743"/>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11" name="Rectangle 10"/>
          <p:cNvSpPr/>
          <p:nvPr/>
        </p:nvSpPr>
        <p:spPr>
          <a:xfrm>
            <a:off x="870582" y="2119655"/>
            <a:ext cx="10029372" cy="3477875"/>
          </a:xfrm>
          <a:prstGeom prst="rect">
            <a:avLst/>
          </a:prstGeom>
        </p:spPr>
        <p:txBody>
          <a:bodyPr wrap="square">
            <a:spAutoFit/>
          </a:bodyPr>
          <a:lstStyle/>
          <a:p>
            <a:pPr marL="0" indent="0" algn="just">
              <a:buNone/>
            </a:pPr>
            <a:r>
              <a:rPr lang="en-US" sz="2000" b="1" i="1" dirty="0">
                <a:latin typeface="Alexandria" pitchFamily="2" charset="-78"/>
                <a:cs typeface="Alexandria" pitchFamily="2" charset="-78"/>
              </a:rPr>
              <a:t>Requirements elicitation </a:t>
            </a:r>
            <a:r>
              <a:rPr lang="en-US" sz="2000" dirty="0">
                <a:latin typeface="Alexandria" pitchFamily="2" charset="-78"/>
                <a:cs typeface="Alexandria" pitchFamily="2" charset="-78"/>
              </a:rPr>
              <a:t>is concerned with drawing out information and requirements from the business stakeholders. Before the requirements are formally entered into a requirements document, the business analyst needs to subject the initial requirements list to careful scrutiny in order to ensure that they are well-formed. </a:t>
            </a:r>
            <a:r>
              <a:rPr lang="en-US" sz="2000" dirty="0" smtClean="0">
                <a:latin typeface="Alexandria" pitchFamily="2" charset="-78"/>
                <a:cs typeface="Alexandria" pitchFamily="2" charset="-78"/>
              </a:rPr>
              <a:t>This </a:t>
            </a:r>
            <a:r>
              <a:rPr lang="en-US" sz="2000" dirty="0">
                <a:latin typeface="Alexandria" pitchFamily="2" charset="-78"/>
                <a:cs typeface="Alexandria" pitchFamily="2" charset="-78"/>
              </a:rPr>
              <a:t>is done during the requirements analysis stage which focuses on examining and organizing the elicited </a:t>
            </a:r>
            <a:r>
              <a:rPr lang="en-US" sz="2000" dirty="0" smtClean="0">
                <a:latin typeface="Alexandria" pitchFamily="2" charset="-78"/>
                <a:cs typeface="Alexandria" pitchFamily="2" charset="-78"/>
              </a:rPr>
              <a:t>requirements. This </a:t>
            </a:r>
            <a:r>
              <a:rPr lang="en-US" sz="2000" dirty="0">
                <a:latin typeface="Alexandria" pitchFamily="2" charset="-78"/>
                <a:cs typeface="Alexandria" pitchFamily="2" charset="-78"/>
              </a:rPr>
              <a:t>may involve identifying requirements that overlap, are in conflict with other requirements or are </a:t>
            </a:r>
            <a:r>
              <a:rPr lang="en-US" sz="2000" dirty="0" smtClean="0">
                <a:latin typeface="Alexandria" pitchFamily="2" charset="-78"/>
                <a:cs typeface="Alexandria" pitchFamily="2" charset="-78"/>
              </a:rPr>
              <a:t>duplicates. Once </a:t>
            </a:r>
            <a:r>
              <a:rPr lang="en-US" sz="2000" dirty="0">
                <a:latin typeface="Alexandria" pitchFamily="2" charset="-78"/>
                <a:cs typeface="Alexandria" pitchFamily="2" charset="-78"/>
              </a:rPr>
              <a:t>the set of unique requirements have been identified, it is important to check them against the business objectives; if a requirement is not supporting the achievement of a business objective then it is questionable that it is required.</a:t>
            </a:r>
          </a:p>
        </p:txBody>
      </p:sp>
      <p:sp>
        <p:nvSpPr>
          <p:cNvPr id="8" name="Title 1"/>
          <p:cNvSpPr txBox="1">
            <a:spLocks/>
          </p:cNvSpPr>
          <p:nvPr/>
        </p:nvSpPr>
        <p:spPr>
          <a:xfrm>
            <a:off x="2521605" y="1156178"/>
            <a:ext cx="6865256" cy="529316"/>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b="1" dirty="0" smtClean="0">
                <a:solidFill>
                  <a:srgbClr val="00B0F0"/>
                </a:solidFill>
                <a:latin typeface="Alexandria" pitchFamily="2" charset="-78"/>
                <a:cs typeface="Alexandria" pitchFamily="2" charset="-78"/>
              </a:rPr>
              <a:t>ESTABLISHING THE REQUIREMENTS </a:t>
            </a:r>
            <a:endParaRPr lang="en-US" sz="2800" b="1" dirty="0">
              <a:solidFill>
                <a:srgbClr val="00B0F0"/>
              </a:solidFill>
              <a:latin typeface="Alexandria" pitchFamily="2" charset="-78"/>
              <a:cs typeface="Alexandria" pitchFamily="2" charset="-78"/>
            </a:endParaRPr>
          </a:p>
        </p:txBody>
      </p:sp>
      <p:sp>
        <p:nvSpPr>
          <p:cNvPr id="9" name="Rectangle 8"/>
          <p:cNvSpPr/>
          <p:nvPr/>
        </p:nvSpPr>
        <p:spPr>
          <a:xfrm>
            <a:off x="1194590" y="987885"/>
            <a:ext cx="1077294" cy="865901"/>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9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694848237"/>
      </p:ext>
    </p:extLst>
  </p:cSld>
  <p:clrMapOvr>
    <a:masterClrMapping/>
  </p:clrMapOvr>
  <mc:AlternateContent xmlns:mc="http://schemas.openxmlformats.org/markup-compatibility/2006" xmlns:p14="http://schemas.microsoft.com/office/powerpoint/2010/main">
    <mc:Choice Requires="p14">
      <p:transition spd="slow" p14:dur="2000" advTm="115021"/>
    </mc:Choice>
    <mc:Fallback xmlns="">
      <p:transition spd="slow" advTm="115021"/>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404037" y="1685495"/>
            <a:ext cx="11270512" cy="4347006"/>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11" name="Rectangle 10"/>
          <p:cNvSpPr/>
          <p:nvPr/>
        </p:nvSpPr>
        <p:spPr>
          <a:xfrm>
            <a:off x="653143" y="2237942"/>
            <a:ext cx="10450286" cy="2862322"/>
          </a:xfrm>
          <a:prstGeom prst="rect">
            <a:avLst/>
          </a:prstGeom>
        </p:spPr>
        <p:txBody>
          <a:bodyPr wrap="square">
            <a:spAutoFit/>
          </a:bodyPr>
          <a:lstStyle/>
          <a:p>
            <a:pPr marL="0" indent="0" algn="just">
              <a:buNone/>
            </a:pPr>
            <a:r>
              <a:rPr lang="en-US" sz="2000" b="1" i="1" dirty="0">
                <a:latin typeface="Alexandria" pitchFamily="2" charset="-78"/>
                <a:cs typeface="Alexandria" pitchFamily="2" charset="-78"/>
              </a:rPr>
              <a:t>In requirements analysis</a:t>
            </a:r>
            <a:r>
              <a:rPr lang="en-US" sz="2000" dirty="0">
                <a:latin typeface="Alexandria" pitchFamily="2" charset="-78"/>
                <a:cs typeface="Alexandria" pitchFamily="2" charset="-78"/>
              </a:rPr>
              <a:t>, the business analyst has a gatekeeper role, ensuring only those requirements that pass the scrutiny will be entered in the </a:t>
            </a:r>
            <a:r>
              <a:rPr lang="en-US" sz="2000" dirty="0" smtClean="0">
                <a:latin typeface="Alexandria" pitchFamily="2" charset="-78"/>
                <a:cs typeface="Alexandria" pitchFamily="2" charset="-78"/>
              </a:rPr>
              <a:t>document.</a:t>
            </a:r>
            <a:r>
              <a:rPr lang="en-US" sz="2000" dirty="0">
                <a:latin typeface="Alexandria" pitchFamily="2" charset="-78"/>
                <a:cs typeface="Alexandria" pitchFamily="2" charset="-78"/>
              </a:rPr>
              <a:t> </a:t>
            </a:r>
            <a:r>
              <a:rPr lang="en-US" sz="2000" dirty="0" smtClean="0">
                <a:latin typeface="Alexandria" pitchFamily="2" charset="-78"/>
                <a:cs typeface="Alexandria" pitchFamily="2" charset="-78"/>
              </a:rPr>
              <a:t>This </a:t>
            </a:r>
            <a:r>
              <a:rPr lang="en-US" sz="2000" dirty="0">
                <a:latin typeface="Alexandria" pitchFamily="2" charset="-78"/>
                <a:cs typeface="Alexandria" pitchFamily="2" charset="-78"/>
              </a:rPr>
              <a:t>iterative process continues until the analyst is content that the requirements have been defined to the desired level of detail and quality. </a:t>
            </a:r>
          </a:p>
          <a:p>
            <a:pPr marL="0" indent="0" algn="just">
              <a:buNone/>
            </a:pPr>
            <a:endParaRPr lang="en-US" sz="2000" dirty="0">
              <a:latin typeface="Alexandria" pitchFamily="2" charset="-78"/>
              <a:cs typeface="Alexandria" pitchFamily="2" charset="-78"/>
            </a:endParaRPr>
          </a:p>
          <a:p>
            <a:pPr marL="0" indent="0" algn="just">
              <a:buNone/>
            </a:pPr>
            <a:r>
              <a:rPr lang="en-US" sz="2000" b="1" i="1" dirty="0">
                <a:latin typeface="Alexandria" pitchFamily="2" charset="-78"/>
                <a:cs typeface="Alexandria" pitchFamily="2" charset="-78"/>
              </a:rPr>
              <a:t>Requirements validation </a:t>
            </a:r>
            <a:r>
              <a:rPr lang="en-US" sz="2000" dirty="0">
                <a:latin typeface="Alexandria" pitchFamily="2" charset="-78"/>
                <a:cs typeface="Alexandria" pitchFamily="2" charset="-78"/>
              </a:rPr>
              <a:t>involves the external stakeholders reviewing the requirements in order to agree and sign off the requirements document. The requirements catalogue is one part of the full requirements document, which also contains models of the business processes and IT system</a:t>
            </a:r>
            <a:r>
              <a:rPr lang="en-US" sz="2000" dirty="0" smtClean="0">
                <a:latin typeface="Alexandria" pitchFamily="2" charset="-78"/>
                <a:cs typeface="Alexandria" pitchFamily="2" charset="-78"/>
              </a:rPr>
              <a:t>.</a:t>
            </a:r>
            <a:endParaRPr lang="en-US" sz="2000" dirty="0">
              <a:latin typeface="Alexandria" pitchFamily="2" charset="-78"/>
              <a:cs typeface="Alexandria" pitchFamily="2" charset="-78"/>
            </a:endParaRPr>
          </a:p>
        </p:txBody>
      </p:sp>
      <p:sp>
        <p:nvSpPr>
          <p:cNvPr id="8" name="Title 1"/>
          <p:cNvSpPr txBox="1">
            <a:spLocks/>
          </p:cNvSpPr>
          <p:nvPr/>
        </p:nvSpPr>
        <p:spPr>
          <a:xfrm>
            <a:off x="2521605" y="1156178"/>
            <a:ext cx="6865256" cy="529316"/>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b="1" dirty="0" smtClean="0">
                <a:solidFill>
                  <a:srgbClr val="00B0F0"/>
                </a:solidFill>
                <a:latin typeface="Alexandria" pitchFamily="2" charset="-78"/>
                <a:cs typeface="Alexandria" pitchFamily="2" charset="-78"/>
              </a:rPr>
              <a:t>ESTABLISHING THE REQUIREMENTS </a:t>
            </a:r>
            <a:endParaRPr lang="en-US" sz="2800" b="1" dirty="0">
              <a:solidFill>
                <a:srgbClr val="00B0F0"/>
              </a:solidFill>
              <a:latin typeface="Alexandria" pitchFamily="2" charset="-78"/>
              <a:cs typeface="Alexandria" pitchFamily="2" charset="-78"/>
            </a:endParaRPr>
          </a:p>
        </p:txBody>
      </p:sp>
      <p:sp>
        <p:nvSpPr>
          <p:cNvPr id="9" name="Rectangle 8"/>
          <p:cNvSpPr/>
          <p:nvPr/>
        </p:nvSpPr>
        <p:spPr>
          <a:xfrm>
            <a:off x="1194590" y="987885"/>
            <a:ext cx="1077294" cy="865901"/>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9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889829577"/>
      </p:ext>
    </p:extLst>
  </p:cSld>
  <p:clrMapOvr>
    <a:masterClrMapping/>
  </p:clrMapOvr>
  <mc:AlternateContent xmlns:mc="http://schemas.openxmlformats.org/markup-compatibility/2006" xmlns:p14="http://schemas.microsoft.com/office/powerpoint/2010/main">
    <mc:Choice Requires="p14">
      <p:transition spd="slow" p14:dur="2000" advTm="112654"/>
    </mc:Choice>
    <mc:Fallback xmlns="">
      <p:transition spd="slow" advTm="112654"/>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580571" y="1685495"/>
            <a:ext cx="10900229" cy="4347006"/>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11" name="Rectangle 10"/>
          <p:cNvSpPr/>
          <p:nvPr/>
        </p:nvSpPr>
        <p:spPr>
          <a:xfrm>
            <a:off x="870857" y="2243170"/>
            <a:ext cx="10058400" cy="1200329"/>
          </a:xfrm>
          <a:prstGeom prst="rect">
            <a:avLst/>
          </a:prstGeom>
        </p:spPr>
        <p:txBody>
          <a:bodyPr wrap="square">
            <a:spAutoFit/>
          </a:bodyPr>
          <a:lstStyle/>
          <a:p>
            <a:pPr marL="0" indent="0" algn="just">
              <a:buNone/>
            </a:pPr>
            <a:r>
              <a:rPr lang="en-US" sz="2400" b="1" dirty="0" smtClean="0">
                <a:latin typeface="Alexandria" pitchFamily="2" charset="-78"/>
                <a:cs typeface="Alexandria" pitchFamily="2" charset="-78"/>
              </a:rPr>
              <a:t>There </a:t>
            </a:r>
            <a:r>
              <a:rPr lang="en-US" sz="2400" b="1" dirty="0">
                <a:latin typeface="Alexandria" pitchFamily="2" charset="-78"/>
                <a:cs typeface="Alexandria" pitchFamily="2" charset="-78"/>
              </a:rPr>
              <a:t>are two other aspects that complete the requirements engineering work: </a:t>
            </a:r>
          </a:p>
          <a:p>
            <a:pPr marL="0" indent="0" algn="just">
              <a:buNone/>
            </a:pPr>
            <a:r>
              <a:rPr lang="en-US" sz="2400" b="1" i="1" dirty="0">
                <a:latin typeface="Alexandria" pitchFamily="2" charset="-78"/>
                <a:cs typeface="Alexandria" pitchFamily="2" charset="-78"/>
              </a:rPr>
              <a:t>requirements documentation </a:t>
            </a:r>
            <a:r>
              <a:rPr lang="en-US" sz="2400" dirty="0">
                <a:latin typeface="Alexandria" pitchFamily="2" charset="-78"/>
                <a:cs typeface="Alexandria" pitchFamily="2" charset="-78"/>
              </a:rPr>
              <a:t>is concerned with the development of a well-organized requirements document; </a:t>
            </a:r>
          </a:p>
          <a:p>
            <a:pPr marL="0" indent="0" algn="just">
              <a:buNone/>
            </a:pPr>
            <a:r>
              <a:rPr lang="en-US" sz="2400" b="1" i="1" dirty="0">
                <a:latin typeface="Alexandria" pitchFamily="2" charset="-78"/>
                <a:cs typeface="Alexandria" pitchFamily="2" charset="-78"/>
              </a:rPr>
              <a:t>requirements management </a:t>
            </a:r>
            <a:r>
              <a:rPr lang="en-US" sz="2400" dirty="0">
                <a:latin typeface="Alexandria" pitchFamily="2" charset="-78"/>
                <a:cs typeface="Alexandria" pitchFamily="2" charset="-78"/>
              </a:rPr>
              <a:t>covers the activities needed to manage any changes to the requirements.</a:t>
            </a:r>
          </a:p>
        </p:txBody>
      </p:sp>
      <p:sp>
        <p:nvSpPr>
          <p:cNvPr id="8" name="Title 1"/>
          <p:cNvSpPr txBox="1">
            <a:spLocks/>
          </p:cNvSpPr>
          <p:nvPr/>
        </p:nvSpPr>
        <p:spPr>
          <a:xfrm>
            <a:off x="2521605" y="1156178"/>
            <a:ext cx="6865256" cy="529316"/>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b="1" dirty="0" smtClean="0">
                <a:solidFill>
                  <a:srgbClr val="00B0F0"/>
                </a:solidFill>
                <a:latin typeface="Alexandria" pitchFamily="2" charset="-78"/>
                <a:cs typeface="Alexandria" pitchFamily="2" charset="-78"/>
              </a:rPr>
              <a:t>ESTABLISHING THE REQUIREMENTS </a:t>
            </a:r>
            <a:endParaRPr lang="en-US" sz="2800" b="1" dirty="0">
              <a:solidFill>
                <a:srgbClr val="00B0F0"/>
              </a:solidFill>
              <a:latin typeface="Alexandria" pitchFamily="2" charset="-78"/>
              <a:cs typeface="Alexandria" pitchFamily="2" charset="-78"/>
            </a:endParaRPr>
          </a:p>
        </p:txBody>
      </p:sp>
      <p:sp>
        <p:nvSpPr>
          <p:cNvPr id="9" name="Rectangle 8"/>
          <p:cNvSpPr/>
          <p:nvPr/>
        </p:nvSpPr>
        <p:spPr>
          <a:xfrm>
            <a:off x="1194590" y="987885"/>
            <a:ext cx="1077294" cy="865901"/>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9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504492547"/>
      </p:ext>
    </p:extLst>
  </p:cSld>
  <p:clrMapOvr>
    <a:masterClrMapping/>
  </p:clrMapOvr>
  <mc:AlternateContent xmlns:mc="http://schemas.openxmlformats.org/markup-compatibility/2006" xmlns:p14="http://schemas.microsoft.com/office/powerpoint/2010/main">
    <mc:Choice Requires="p14">
      <p:transition spd="slow" p14:dur="2000" advTm="50739"/>
    </mc:Choice>
    <mc:Fallback xmlns="">
      <p:transition spd="slow" advTm="50739"/>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595085" y="1685495"/>
            <a:ext cx="10609943" cy="4347006"/>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11" name="Rectangle 10"/>
          <p:cNvSpPr/>
          <p:nvPr/>
        </p:nvSpPr>
        <p:spPr>
          <a:xfrm>
            <a:off x="670560" y="1865651"/>
            <a:ext cx="10337074" cy="4154984"/>
          </a:xfrm>
          <a:prstGeom prst="rect">
            <a:avLst/>
          </a:prstGeom>
        </p:spPr>
        <p:txBody>
          <a:bodyPr wrap="square">
            <a:spAutoFit/>
          </a:bodyPr>
          <a:lstStyle/>
          <a:p>
            <a:pPr marL="0" indent="0">
              <a:buNone/>
            </a:pPr>
            <a:r>
              <a:rPr lang="en-US" sz="2200" b="1" dirty="0">
                <a:latin typeface="Alexandria" pitchFamily="2" charset="-78"/>
                <a:cs typeface="Alexandria" pitchFamily="2" charset="-78"/>
              </a:rPr>
              <a:t>4.  ACTORS</a:t>
            </a:r>
          </a:p>
          <a:p>
            <a:pPr marL="0" indent="0">
              <a:buNone/>
            </a:pPr>
            <a:r>
              <a:rPr lang="en-US" sz="2200" dirty="0">
                <a:latin typeface="Alexandria" pitchFamily="2" charset="-78"/>
                <a:cs typeface="Alexandria" pitchFamily="2" charset="-78"/>
              </a:rPr>
              <a:t>There are some roles we would expect to be represented during the requirements work and they represent two broad stakeholder groups:</a:t>
            </a:r>
          </a:p>
          <a:p>
            <a:pPr marL="342900" indent="-342900">
              <a:buFont typeface="Arial" panose="020B0604020202020204" pitchFamily="34" charset="0"/>
              <a:buChar char="•"/>
            </a:pPr>
            <a:r>
              <a:rPr lang="en-US" sz="2200" dirty="0">
                <a:latin typeface="Alexandria" pitchFamily="2" charset="-78"/>
                <a:cs typeface="Alexandria" pitchFamily="2" charset="-78"/>
              </a:rPr>
              <a:t>the business representatives; and </a:t>
            </a:r>
            <a:endParaRPr lang="en-US" sz="2200" dirty="0" smtClean="0">
              <a:latin typeface="Alexandria" pitchFamily="2" charset="-78"/>
              <a:cs typeface="Alexandria" pitchFamily="2" charset="-78"/>
            </a:endParaRPr>
          </a:p>
          <a:p>
            <a:pPr marL="342900" indent="-342900">
              <a:buFont typeface="Arial" panose="020B0604020202020204" pitchFamily="34" charset="0"/>
              <a:buChar char="•"/>
            </a:pPr>
            <a:r>
              <a:rPr lang="en-US" sz="2200" dirty="0" smtClean="0">
                <a:latin typeface="Alexandria" pitchFamily="2" charset="-78"/>
                <a:cs typeface="Alexandria" pitchFamily="2" charset="-78"/>
              </a:rPr>
              <a:t>the </a:t>
            </a:r>
            <a:r>
              <a:rPr lang="en-US" sz="2200" dirty="0">
                <a:latin typeface="Alexandria" pitchFamily="2" charset="-78"/>
                <a:cs typeface="Alexandria" pitchFamily="2" charset="-78"/>
              </a:rPr>
              <a:t>project team.</a:t>
            </a:r>
          </a:p>
          <a:p>
            <a:pPr marL="0" indent="0">
              <a:buNone/>
            </a:pPr>
            <a:r>
              <a:rPr lang="en-US" sz="2200" b="1" dirty="0" smtClean="0">
                <a:latin typeface="Alexandria" pitchFamily="2" charset="-78"/>
                <a:cs typeface="Alexandria" pitchFamily="2" charset="-78"/>
              </a:rPr>
              <a:t>1</a:t>
            </a:r>
            <a:r>
              <a:rPr lang="en-US" sz="2200" b="1" dirty="0">
                <a:latin typeface="Alexandria" pitchFamily="2" charset="-78"/>
                <a:cs typeface="Alexandria" pitchFamily="2" charset="-78"/>
              </a:rPr>
              <a:t>. The business representatives</a:t>
            </a:r>
          </a:p>
          <a:p>
            <a:pPr marL="0" indent="0">
              <a:buNone/>
            </a:pPr>
            <a:r>
              <a:rPr lang="en-US" sz="2200" dirty="0">
                <a:latin typeface="Alexandria" pitchFamily="2" charset="-78"/>
                <a:cs typeface="Alexandria" pitchFamily="2" charset="-78"/>
              </a:rPr>
              <a:t>The business is represented </a:t>
            </a:r>
            <a:r>
              <a:rPr lang="en-US" sz="2200" dirty="0" smtClean="0">
                <a:latin typeface="Alexandria" pitchFamily="2" charset="-78"/>
                <a:cs typeface="Alexandria" pitchFamily="2" charset="-78"/>
              </a:rPr>
              <a:t>by</a:t>
            </a:r>
          </a:p>
          <a:p>
            <a:pPr marL="342900" lvl="1" indent="-342900">
              <a:buFont typeface="Arial" panose="020B0604020202020204" pitchFamily="34" charset="0"/>
              <a:buChar char="•"/>
            </a:pPr>
            <a:r>
              <a:rPr lang="en-US" sz="2200" dirty="0" smtClean="0">
                <a:latin typeface="Alexandria" pitchFamily="2" charset="-78"/>
                <a:cs typeface="Alexandria" pitchFamily="2" charset="-78"/>
              </a:rPr>
              <a:t>the </a:t>
            </a:r>
            <a:r>
              <a:rPr lang="en-US" sz="2200" dirty="0">
                <a:latin typeface="Alexandria" pitchFamily="2" charset="-78"/>
                <a:cs typeface="Alexandria" pitchFamily="2" charset="-78"/>
              </a:rPr>
              <a:t>project sponsor, </a:t>
            </a:r>
            <a:endParaRPr lang="en-US" sz="2200" dirty="0" smtClean="0">
              <a:latin typeface="Alexandria" pitchFamily="2" charset="-78"/>
              <a:cs typeface="Alexandria" pitchFamily="2" charset="-78"/>
            </a:endParaRPr>
          </a:p>
          <a:p>
            <a:pPr marL="342900" lvl="1" indent="-342900">
              <a:buFont typeface="Arial" panose="020B0604020202020204" pitchFamily="34" charset="0"/>
              <a:buChar char="•"/>
            </a:pPr>
            <a:r>
              <a:rPr lang="en-US" sz="2200" b="1" dirty="0" smtClean="0">
                <a:latin typeface="Alexandria" pitchFamily="2" charset="-78"/>
                <a:cs typeface="Alexandria" pitchFamily="2" charset="-78"/>
              </a:rPr>
              <a:t>the </a:t>
            </a:r>
            <a:r>
              <a:rPr lang="en-US" sz="2200" b="1" dirty="0">
                <a:latin typeface="Alexandria" pitchFamily="2" charset="-78"/>
                <a:cs typeface="Alexandria" pitchFamily="2" charset="-78"/>
              </a:rPr>
              <a:t>subject matter expert (</a:t>
            </a:r>
            <a:r>
              <a:rPr lang="en-US" sz="2200" b="1" dirty="0" smtClean="0">
                <a:latin typeface="Alexandria" pitchFamily="2" charset="-78"/>
                <a:cs typeface="Alexandria" pitchFamily="2" charset="-78"/>
              </a:rPr>
              <a:t>SME), </a:t>
            </a:r>
            <a:r>
              <a:rPr lang="en-US" sz="2200" dirty="0" smtClean="0">
                <a:latin typeface="Alexandria" pitchFamily="2" charset="-78"/>
                <a:cs typeface="Alexandria" pitchFamily="2" charset="-78"/>
              </a:rPr>
              <a:t>and </a:t>
            </a:r>
          </a:p>
          <a:p>
            <a:pPr marL="342900" lvl="1" indent="-342900">
              <a:buFont typeface="Arial" panose="020B0604020202020204" pitchFamily="34" charset="0"/>
              <a:buChar char="•"/>
            </a:pPr>
            <a:r>
              <a:rPr lang="en-US" sz="2200" dirty="0" smtClean="0">
                <a:latin typeface="Alexandria" pitchFamily="2" charset="-78"/>
                <a:cs typeface="Alexandria" pitchFamily="2" charset="-78"/>
              </a:rPr>
              <a:t>the </a:t>
            </a:r>
            <a:r>
              <a:rPr lang="en-US" sz="2200" dirty="0">
                <a:latin typeface="Alexandria" pitchFamily="2" charset="-78"/>
                <a:cs typeface="Alexandria" pitchFamily="2" charset="-78"/>
              </a:rPr>
              <a:t>business users. </a:t>
            </a:r>
            <a:endParaRPr lang="en-US" sz="2200" dirty="0" smtClean="0">
              <a:latin typeface="Alexandria" pitchFamily="2" charset="-78"/>
              <a:cs typeface="Alexandria" pitchFamily="2" charset="-78"/>
            </a:endParaRPr>
          </a:p>
          <a:p>
            <a:pPr marL="342900" lvl="1" indent="-342900">
              <a:buFont typeface="Arial" panose="020B0604020202020204" pitchFamily="34" charset="0"/>
              <a:buChar char="•"/>
            </a:pPr>
            <a:r>
              <a:rPr lang="en-US" sz="2200" b="1" dirty="0" smtClean="0">
                <a:latin typeface="Alexandria" pitchFamily="2" charset="-78"/>
                <a:cs typeface="Alexandria" pitchFamily="2" charset="-78"/>
              </a:rPr>
              <a:t>The </a:t>
            </a:r>
            <a:r>
              <a:rPr lang="en-US" sz="2200" b="1" dirty="0">
                <a:latin typeface="Alexandria" pitchFamily="2" charset="-78"/>
                <a:cs typeface="Alexandria" pitchFamily="2" charset="-78"/>
              </a:rPr>
              <a:t>project sponsor </a:t>
            </a:r>
            <a:r>
              <a:rPr lang="en-US" sz="2200" dirty="0">
                <a:latin typeface="Alexandria" pitchFamily="2" charset="-78"/>
                <a:cs typeface="Alexandria" pitchFamily="2" charset="-78"/>
              </a:rPr>
              <a:t>represents the business in ensuring that business objectives are met</a:t>
            </a:r>
            <a:r>
              <a:rPr lang="en-US" sz="2200" dirty="0" smtClean="0">
                <a:latin typeface="Alexandria" pitchFamily="2" charset="-78"/>
                <a:cs typeface="Alexandria" pitchFamily="2" charset="-78"/>
              </a:rPr>
              <a:t>.</a:t>
            </a:r>
            <a:endParaRPr lang="en-US" sz="2200" dirty="0">
              <a:latin typeface="Alexandria" pitchFamily="2" charset="-78"/>
              <a:cs typeface="Alexandria" pitchFamily="2" charset="-78"/>
            </a:endParaRPr>
          </a:p>
        </p:txBody>
      </p:sp>
      <p:sp>
        <p:nvSpPr>
          <p:cNvPr id="8" name="Title 1"/>
          <p:cNvSpPr txBox="1">
            <a:spLocks/>
          </p:cNvSpPr>
          <p:nvPr/>
        </p:nvSpPr>
        <p:spPr>
          <a:xfrm>
            <a:off x="2521605" y="1156178"/>
            <a:ext cx="6865256" cy="529316"/>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b="1" dirty="0" smtClean="0">
                <a:solidFill>
                  <a:srgbClr val="00B0F0"/>
                </a:solidFill>
                <a:latin typeface="Alexandria" pitchFamily="2" charset="-78"/>
                <a:cs typeface="Alexandria" pitchFamily="2" charset="-78"/>
              </a:rPr>
              <a:t>ESTABLISHING THE REQUIREMENTS </a:t>
            </a:r>
            <a:endParaRPr lang="en-US" sz="2800" b="1" dirty="0">
              <a:solidFill>
                <a:srgbClr val="00B0F0"/>
              </a:solidFill>
              <a:latin typeface="Alexandria" pitchFamily="2" charset="-78"/>
              <a:cs typeface="Alexandria" pitchFamily="2" charset="-78"/>
            </a:endParaRPr>
          </a:p>
        </p:txBody>
      </p:sp>
      <p:sp>
        <p:nvSpPr>
          <p:cNvPr id="9" name="Rectangle 8"/>
          <p:cNvSpPr/>
          <p:nvPr/>
        </p:nvSpPr>
        <p:spPr>
          <a:xfrm>
            <a:off x="1194590" y="987885"/>
            <a:ext cx="1077294" cy="865901"/>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9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2909687790"/>
      </p:ext>
    </p:extLst>
  </p:cSld>
  <p:clrMapOvr>
    <a:masterClrMapping/>
  </p:clrMapOvr>
  <mc:AlternateContent xmlns:mc="http://schemas.openxmlformats.org/markup-compatibility/2006" xmlns:p14="http://schemas.microsoft.com/office/powerpoint/2010/main">
    <mc:Choice Requires="p14">
      <p:transition spd="slow" p14:dur="2000" advTm="129392"/>
    </mc:Choice>
    <mc:Fallback xmlns="">
      <p:transition spd="slow" advTm="129392"/>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667657" y="1685495"/>
            <a:ext cx="10698843" cy="4347006"/>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11" name="Rectangle 10"/>
          <p:cNvSpPr/>
          <p:nvPr/>
        </p:nvSpPr>
        <p:spPr>
          <a:xfrm>
            <a:off x="898797" y="2084181"/>
            <a:ext cx="10467703" cy="4093428"/>
          </a:xfrm>
          <a:prstGeom prst="rect">
            <a:avLst/>
          </a:prstGeom>
        </p:spPr>
        <p:txBody>
          <a:bodyPr wrap="square">
            <a:spAutoFit/>
          </a:bodyPr>
          <a:lstStyle/>
          <a:p>
            <a:pPr marL="0" indent="0" algn="just">
              <a:buNone/>
            </a:pPr>
            <a:r>
              <a:rPr lang="en-US" sz="2000" b="1" dirty="0" smtClean="0">
                <a:latin typeface="Alexandria" pitchFamily="2" charset="-78"/>
                <a:cs typeface="Alexandria" pitchFamily="2" charset="-78"/>
              </a:rPr>
              <a:t>The </a:t>
            </a:r>
            <a:r>
              <a:rPr lang="en-US" sz="2000" b="1" dirty="0">
                <a:latin typeface="Alexandria" pitchFamily="2" charset="-78"/>
                <a:cs typeface="Alexandria" pitchFamily="2" charset="-78"/>
              </a:rPr>
              <a:t>responsibilities of the sponsor </a:t>
            </a:r>
          </a:p>
          <a:p>
            <a:pPr marL="342900" indent="-342900" algn="just">
              <a:buFont typeface="Arial" panose="020B0604020202020204" pitchFamily="34" charset="0"/>
              <a:buChar char="•"/>
            </a:pPr>
            <a:r>
              <a:rPr lang="en-US" sz="2000" dirty="0">
                <a:latin typeface="Alexandria" pitchFamily="2" charset="-78"/>
                <a:cs typeface="Alexandria" pitchFamily="2" charset="-78"/>
              </a:rPr>
              <a:t>to agree the project initiation document that approves the requirements engineering study;</a:t>
            </a:r>
          </a:p>
          <a:p>
            <a:pPr marL="342900" indent="-342900" algn="just">
              <a:buFont typeface="Arial" panose="020B0604020202020204" pitchFamily="34" charset="0"/>
              <a:buChar char="•"/>
            </a:pPr>
            <a:r>
              <a:rPr lang="en-US" sz="2000" dirty="0">
                <a:latin typeface="Alexandria" pitchFamily="2" charset="-78"/>
                <a:cs typeface="Alexandria" pitchFamily="2" charset="-78"/>
              </a:rPr>
              <a:t>to deliver the specific and agreed business benefits predicted in the business case;</a:t>
            </a:r>
          </a:p>
          <a:p>
            <a:pPr marL="342900" indent="-342900" algn="just">
              <a:buFont typeface="Arial" panose="020B0604020202020204" pitchFamily="34" charset="0"/>
              <a:buChar char="•"/>
            </a:pPr>
            <a:r>
              <a:rPr lang="en-US" sz="2000" dirty="0">
                <a:latin typeface="Alexandria" pitchFamily="2" charset="-78"/>
                <a:cs typeface="Alexandria" pitchFamily="2" charset="-78"/>
              </a:rPr>
              <a:t>to make funds and other resources available for the project;</a:t>
            </a:r>
          </a:p>
          <a:p>
            <a:pPr marL="342900" indent="-342900" algn="just">
              <a:buFont typeface="Arial" panose="020B0604020202020204" pitchFamily="34" charset="0"/>
              <a:buChar char="•"/>
            </a:pPr>
            <a:r>
              <a:rPr lang="en-US" sz="2000" dirty="0">
                <a:latin typeface="Alexandria" pitchFamily="2" charset="-78"/>
                <a:cs typeface="Alexandria" pitchFamily="2" charset="-78"/>
              </a:rPr>
              <a:t>to accept the deliverables at the end of the project;</a:t>
            </a:r>
          </a:p>
          <a:p>
            <a:pPr marL="342900" indent="-342900" algn="just">
              <a:buFont typeface="Arial" panose="020B0604020202020204" pitchFamily="34" charset="0"/>
              <a:buChar char="•"/>
            </a:pPr>
            <a:r>
              <a:rPr lang="en-US" sz="2000" dirty="0">
                <a:latin typeface="Alexandria" pitchFamily="2" charset="-78"/>
                <a:cs typeface="Alexandria" pitchFamily="2" charset="-78"/>
              </a:rPr>
              <a:t>to approve and sign off the requirements document as a true statement of the business needs;</a:t>
            </a:r>
          </a:p>
          <a:p>
            <a:pPr marL="342900" indent="-342900" algn="just">
              <a:buFont typeface="Arial" panose="020B0604020202020204" pitchFamily="34" charset="0"/>
              <a:buChar char="•"/>
            </a:pPr>
            <a:r>
              <a:rPr lang="en-US" sz="2000" dirty="0">
                <a:latin typeface="Alexandria" pitchFamily="2" charset="-78"/>
                <a:cs typeface="Alexandria" pitchFamily="2" charset="-78"/>
              </a:rPr>
              <a:t>to rule on any conflicting requirements where the business analyst </a:t>
            </a:r>
            <a:r>
              <a:rPr lang="en-US" sz="2000" b="1" dirty="0">
                <a:latin typeface="Alexandria" pitchFamily="2" charset="-78"/>
                <a:cs typeface="Alexandria" pitchFamily="2" charset="-78"/>
              </a:rPr>
              <a:t>cannot</a:t>
            </a:r>
            <a:r>
              <a:rPr lang="en-US" sz="2000" dirty="0">
                <a:latin typeface="Alexandria" pitchFamily="2" charset="-78"/>
                <a:cs typeface="Alexandria" pitchFamily="2" charset="-78"/>
              </a:rPr>
              <a:t> negotiate agreement;</a:t>
            </a:r>
          </a:p>
          <a:p>
            <a:pPr marL="342900" indent="-342900" algn="just">
              <a:buFont typeface="Arial" panose="020B0604020202020204" pitchFamily="34" charset="0"/>
              <a:buChar char="•"/>
            </a:pPr>
            <a:r>
              <a:rPr lang="en-US" sz="2000" dirty="0">
                <a:latin typeface="Alexandria" pitchFamily="2" charset="-78"/>
                <a:cs typeface="Alexandria" pitchFamily="2" charset="-78"/>
              </a:rPr>
              <a:t>to confirm that the benefits in the business case have been realized as promised.</a:t>
            </a:r>
          </a:p>
        </p:txBody>
      </p:sp>
      <p:sp>
        <p:nvSpPr>
          <p:cNvPr id="8" name="Title 1"/>
          <p:cNvSpPr txBox="1">
            <a:spLocks/>
          </p:cNvSpPr>
          <p:nvPr/>
        </p:nvSpPr>
        <p:spPr>
          <a:xfrm>
            <a:off x="2521605" y="1156178"/>
            <a:ext cx="6865256" cy="529316"/>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b="1" dirty="0" smtClean="0">
                <a:solidFill>
                  <a:srgbClr val="00B0F0"/>
                </a:solidFill>
                <a:latin typeface="Alexandria" pitchFamily="2" charset="-78"/>
                <a:cs typeface="Alexandria" pitchFamily="2" charset="-78"/>
              </a:rPr>
              <a:t>ESTABLISHING THE REQUIREMENTS </a:t>
            </a:r>
            <a:endParaRPr lang="en-US" sz="2800" b="1" dirty="0">
              <a:solidFill>
                <a:srgbClr val="00B0F0"/>
              </a:solidFill>
              <a:latin typeface="Alexandria" pitchFamily="2" charset="-78"/>
              <a:cs typeface="Alexandria" pitchFamily="2" charset="-78"/>
            </a:endParaRPr>
          </a:p>
        </p:txBody>
      </p:sp>
      <p:sp>
        <p:nvSpPr>
          <p:cNvPr id="9" name="Rectangle 8"/>
          <p:cNvSpPr/>
          <p:nvPr/>
        </p:nvSpPr>
        <p:spPr>
          <a:xfrm>
            <a:off x="1194590" y="987885"/>
            <a:ext cx="1077294" cy="865901"/>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9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1265029111"/>
      </p:ext>
    </p:extLst>
  </p:cSld>
  <p:clrMapOvr>
    <a:masterClrMapping/>
  </p:clrMapOvr>
  <mc:AlternateContent xmlns:mc="http://schemas.openxmlformats.org/markup-compatibility/2006" xmlns:p14="http://schemas.microsoft.com/office/powerpoint/2010/main">
    <mc:Choice Requires="p14">
      <p:transition spd="slow" p14:dur="2000" advTm="162814"/>
    </mc:Choice>
    <mc:Fallback xmlns="">
      <p:transition spd="slow" advTm="162814"/>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624114" y="1685495"/>
            <a:ext cx="10742386" cy="4192792"/>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11" name="Rectangle 10"/>
          <p:cNvSpPr/>
          <p:nvPr/>
        </p:nvSpPr>
        <p:spPr>
          <a:xfrm>
            <a:off x="888747" y="2214810"/>
            <a:ext cx="10130972" cy="2554545"/>
          </a:xfrm>
          <a:prstGeom prst="rect">
            <a:avLst/>
          </a:prstGeom>
        </p:spPr>
        <p:txBody>
          <a:bodyPr wrap="square">
            <a:spAutoFit/>
          </a:bodyPr>
          <a:lstStyle/>
          <a:p>
            <a:pPr marL="0" indent="0">
              <a:buNone/>
            </a:pPr>
            <a:r>
              <a:rPr lang="en-US" sz="2000" b="1" dirty="0">
                <a:latin typeface="Alexandria" pitchFamily="2" charset="-78"/>
                <a:cs typeface="Alexandria" pitchFamily="2" charset="-78"/>
              </a:rPr>
              <a:t>The role of the project sponsor, the subject matter expert (SME) is to;</a:t>
            </a:r>
          </a:p>
          <a:p>
            <a:pPr marL="342900" indent="-342900">
              <a:buFont typeface="Arial" panose="020B0604020202020204" pitchFamily="34" charset="0"/>
              <a:buChar char="•"/>
            </a:pPr>
            <a:r>
              <a:rPr lang="en-US" sz="2000" dirty="0">
                <a:latin typeface="Alexandria" pitchFamily="2" charset="-78"/>
                <a:cs typeface="Alexandria" pitchFamily="2" charset="-78"/>
              </a:rPr>
              <a:t>give business advice regarding the requirements.</a:t>
            </a:r>
          </a:p>
          <a:p>
            <a:r>
              <a:rPr lang="en-US" sz="2000" dirty="0" smtClean="0">
                <a:latin typeface="Alexandria" pitchFamily="2" charset="-78"/>
                <a:cs typeface="Alexandria" pitchFamily="2" charset="-78"/>
              </a:rPr>
              <a:t>The particular </a:t>
            </a:r>
            <a:r>
              <a:rPr lang="en-US" sz="2000" dirty="0">
                <a:latin typeface="Alexandria" pitchFamily="2" charset="-78"/>
                <a:cs typeface="Alexandria" pitchFamily="2" charset="-78"/>
              </a:rPr>
              <a:t>situations when this may be relevant are:</a:t>
            </a:r>
          </a:p>
          <a:p>
            <a:pPr marL="342900" indent="-342900">
              <a:buFont typeface="Arial" panose="020B0604020202020204" pitchFamily="34" charset="0"/>
              <a:buChar char="•"/>
            </a:pPr>
            <a:r>
              <a:rPr lang="en-US" sz="2000" dirty="0">
                <a:latin typeface="Alexandria" pitchFamily="2" charset="-78"/>
                <a:cs typeface="Alexandria" pitchFamily="2" charset="-78"/>
              </a:rPr>
              <a:t>the requirements cover more than one business function; </a:t>
            </a:r>
          </a:p>
          <a:p>
            <a:pPr marL="342900" indent="-342900">
              <a:buFont typeface="Arial" panose="020B0604020202020204" pitchFamily="34" charset="0"/>
              <a:buChar char="•"/>
            </a:pPr>
            <a:r>
              <a:rPr lang="en-US" sz="2000" dirty="0">
                <a:latin typeface="Alexandria" pitchFamily="2" charset="-78"/>
                <a:cs typeface="Alexandria" pitchFamily="2" charset="-78"/>
              </a:rPr>
              <a:t>the requirements relate to a redesigned business process;</a:t>
            </a:r>
          </a:p>
          <a:p>
            <a:pPr marL="342900" indent="-342900">
              <a:buFont typeface="Arial" panose="020B0604020202020204" pitchFamily="34" charset="0"/>
              <a:buChar char="•"/>
            </a:pPr>
            <a:r>
              <a:rPr lang="en-US" sz="2000" dirty="0">
                <a:latin typeface="Alexandria" pitchFamily="2" charset="-78"/>
                <a:cs typeface="Alexandria" pitchFamily="2" charset="-78"/>
              </a:rPr>
              <a:t>the organization wishes to introduce a new product or process </a:t>
            </a:r>
            <a:r>
              <a:rPr lang="en-US" sz="2000" dirty="0" smtClean="0">
                <a:latin typeface="Alexandria" pitchFamily="2" charset="-78"/>
                <a:cs typeface="Alexandria" pitchFamily="2" charset="-78"/>
              </a:rPr>
              <a:t>that </a:t>
            </a:r>
            <a:r>
              <a:rPr lang="en-US" sz="2000" dirty="0">
                <a:latin typeface="Alexandria" pitchFamily="2" charset="-78"/>
                <a:cs typeface="Alexandria" pitchFamily="2" charset="-78"/>
              </a:rPr>
              <a:t>the company does not yet fully understand;</a:t>
            </a:r>
          </a:p>
          <a:p>
            <a:pPr marL="342900" indent="-342900">
              <a:buFont typeface="Arial" panose="020B0604020202020204" pitchFamily="34" charset="0"/>
              <a:buChar char="•"/>
            </a:pPr>
            <a:r>
              <a:rPr lang="en-US" sz="2000" dirty="0">
                <a:latin typeface="Alexandria" pitchFamily="2" charset="-78"/>
                <a:cs typeface="Alexandria" pitchFamily="2" charset="-78"/>
              </a:rPr>
              <a:t>the organization wishes to adopt the latest industry best practice</a:t>
            </a:r>
            <a:r>
              <a:rPr lang="en-US" sz="2000" dirty="0" smtClean="0">
                <a:latin typeface="Alexandria" pitchFamily="2" charset="-78"/>
                <a:cs typeface="Alexandria" pitchFamily="2" charset="-78"/>
              </a:rPr>
              <a:t>.</a:t>
            </a:r>
            <a:endParaRPr lang="en-US" sz="2000" dirty="0">
              <a:latin typeface="Alexandria" pitchFamily="2" charset="-78"/>
              <a:cs typeface="Alexandria" pitchFamily="2" charset="-78"/>
            </a:endParaRPr>
          </a:p>
        </p:txBody>
      </p:sp>
      <p:sp>
        <p:nvSpPr>
          <p:cNvPr id="8" name="Title 1"/>
          <p:cNvSpPr txBox="1">
            <a:spLocks/>
          </p:cNvSpPr>
          <p:nvPr/>
        </p:nvSpPr>
        <p:spPr>
          <a:xfrm>
            <a:off x="2521605" y="1156178"/>
            <a:ext cx="6865256" cy="529316"/>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b="1" dirty="0" smtClean="0">
                <a:solidFill>
                  <a:srgbClr val="00B0F0"/>
                </a:solidFill>
                <a:latin typeface="Alexandria" pitchFamily="2" charset="-78"/>
                <a:cs typeface="Alexandria" pitchFamily="2" charset="-78"/>
              </a:rPr>
              <a:t>ESTABLISHING THE REQUIREMENTS </a:t>
            </a:r>
            <a:endParaRPr lang="en-US" sz="2800" b="1" dirty="0">
              <a:solidFill>
                <a:srgbClr val="00B0F0"/>
              </a:solidFill>
              <a:latin typeface="Alexandria" pitchFamily="2" charset="-78"/>
              <a:cs typeface="Alexandria" pitchFamily="2" charset="-78"/>
            </a:endParaRPr>
          </a:p>
        </p:txBody>
      </p:sp>
      <p:sp>
        <p:nvSpPr>
          <p:cNvPr id="9" name="Rectangle 8"/>
          <p:cNvSpPr/>
          <p:nvPr/>
        </p:nvSpPr>
        <p:spPr>
          <a:xfrm>
            <a:off x="1194590" y="987885"/>
            <a:ext cx="1077294" cy="865901"/>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9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7647170"/>
      </p:ext>
    </p:extLst>
  </p:cSld>
  <p:clrMapOvr>
    <a:masterClrMapping/>
  </p:clrMapOvr>
  <mc:AlternateContent xmlns:mc="http://schemas.openxmlformats.org/markup-compatibility/2006" xmlns:p14="http://schemas.microsoft.com/office/powerpoint/2010/main">
    <mc:Choice Requires="p14">
      <p:transition spd="slow" p14:dur="2000" advTm="151588"/>
    </mc:Choice>
    <mc:Fallback xmlns="">
      <p:transition spd="slow" advTm="151588"/>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696686" y="1685495"/>
            <a:ext cx="10669814" cy="4347006"/>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11" name="Rectangle 10"/>
          <p:cNvSpPr/>
          <p:nvPr/>
        </p:nvSpPr>
        <p:spPr>
          <a:xfrm>
            <a:off x="899885" y="2227247"/>
            <a:ext cx="9695543" cy="2308324"/>
          </a:xfrm>
          <a:prstGeom prst="rect">
            <a:avLst/>
          </a:prstGeom>
        </p:spPr>
        <p:txBody>
          <a:bodyPr wrap="square">
            <a:spAutoFit/>
          </a:bodyPr>
          <a:lstStyle/>
          <a:p>
            <a:pPr marL="0" indent="0" algn="just">
              <a:buNone/>
            </a:pPr>
            <a:r>
              <a:rPr lang="en-US" sz="2400" dirty="0" smtClean="0">
                <a:latin typeface="Alexandria" pitchFamily="2" charset="-78"/>
                <a:cs typeface="Alexandria" pitchFamily="2" charset="-78"/>
              </a:rPr>
              <a:t>This </a:t>
            </a:r>
            <a:r>
              <a:rPr lang="en-US" sz="2400" dirty="0">
                <a:latin typeface="Alexandria" pitchFamily="2" charset="-78"/>
                <a:cs typeface="Alexandria" pitchFamily="2" charset="-78"/>
              </a:rPr>
              <a:t>may make their preferred approach to the solution inappropriate. They may be unaware of political undercurrents in the organization that can affect the project’s success or otherwise. They may be regarded as an outsider and so be resented by internal workers who feel they too have suitable expertise. There may be no knowledge transfer to internal stakeholders; the skills and knowledge gained on the project leave the organization when the consultant SME leaves. </a:t>
            </a:r>
          </a:p>
          <a:p>
            <a:pPr marL="0" indent="0" algn="just">
              <a:buNone/>
            </a:pPr>
            <a:endParaRPr lang="en-US" sz="2400" dirty="0">
              <a:latin typeface="Alexandria" pitchFamily="2" charset="-78"/>
              <a:cs typeface="Alexandria" pitchFamily="2" charset="-78"/>
            </a:endParaRPr>
          </a:p>
          <a:p>
            <a:pPr marL="0" indent="0" algn="just">
              <a:buNone/>
            </a:pPr>
            <a:endParaRPr lang="en-US" sz="2400" dirty="0">
              <a:latin typeface="Alexandria" pitchFamily="2" charset="-78"/>
              <a:cs typeface="Alexandria" pitchFamily="2" charset="-78"/>
            </a:endParaRPr>
          </a:p>
        </p:txBody>
      </p:sp>
      <p:sp>
        <p:nvSpPr>
          <p:cNvPr id="8" name="Title 1"/>
          <p:cNvSpPr txBox="1">
            <a:spLocks/>
          </p:cNvSpPr>
          <p:nvPr/>
        </p:nvSpPr>
        <p:spPr>
          <a:xfrm>
            <a:off x="2521605" y="1156178"/>
            <a:ext cx="6865256" cy="529316"/>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b="1" dirty="0" smtClean="0">
                <a:solidFill>
                  <a:srgbClr val="00B0F0"/>
                </a:solidFill>
                <a:latin typeface="Alexandria" pitchFamily="2" charset="-78"/>
                <a:cs typeface="Alexandria" pitchFamily="2" charset="-78"/>
              </a:rPr>
              <a:t>ESTABLISHING THE REQUIREMENTS </a:t>
            </a:r>
            <a:endParaRPr lang="en-US" sz="2800" b="1" dirty="0">
              <a:solidFill>
                <a:srgbClr val="00B0F0"/>
              </a:solidFill>
              <a:latin typeface="Alexandria" pitchFamily="2" charset="-78"/>
              <a:cs typeface="Alexandria" pitchFamily="2" charset="-78"/>
            </a:endParaRPr>
          </a:p>
        </p:txBody>
      </p:sp>
      <p:sp>
        <p:nvSpPr>
          <p:cNvPr id="9" name="Rectangle 8"/>
          <p:cNvSpPr/>
          <p:nvPr/>
        </p:nvSpPr>
        <p:spPr>
          <a:xfrm>
            <a:off x="1194590" y="987885"/>
            <a:ext cx="1077294" cy="865901"/>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9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2270793329"/>
      </p:ext>
    </p:extLst>
  </p:cSld>
  <p:clrMapOvr>
    <a:masterClrMapping/>
  </p:clrMapOvr>
  <mc:AlternateContent xmlns:mc="http://schemas.openxmlformats.org/markup-compatibility/2006" xmlns:p14="http://schemas.microsoft.com/office/powerpoint/2010/main">
    <mc:Choice Requires="p14">
      <p:transition spd="slow" p14:dur="2000" advTm="132718"/>
    </mc:Choice>
    <mc:Fallback xmlns="">
      <p:transition spd="slow" advTm="132718"/>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653143" y="1567543"/>
            <a:ext cx="10885714" cy="4464958"/>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11" name="Rectangle 10"/>
          <p:cNvSpPr/>
          <p:nvPr/>
        </p:nvSpPr>
        <p:spPr>
          <a:xfrm>
            <a:off x="827312" y="1722885"/>
            <a:ext cx="10711545" cy="4247317"/>
          </a:xfrm>
          <a:prstGeom prst="rect">
            <a:avLst/>
          </a:prstGeom>
        </p:spPr>
        <p:txBody>
          <a:bodyPr wrap="square">
            <a:spAutoFit/>
          </a:bodyPr>
          <a:lstStyle/>
          <a:p>
            <a:pPr marL="0" indent="0" algn="just">
              <a:buNone/>
            </a:pPr>
            <a:r>
              <a:rPr lang="en-US" sz="1800" b="1" dirty="0">
                <a:latin typeface="Alexandria" pitchFamily="2" charset="-78"/>
                <a:cs typeface="Alexandria" pitchFamily="2" charset="-78"/>
              </a:rPr>
              <a:t>The business users </a:t>
            </a:r>
            <a:r>
              <a:rPr lang="en-US" sz="1800" dirty="0">
                <a:latin typeface="Alexandria" pitchFamily="2" charset="-78"/>
                <a:cs typeface="Alexandria" pitchFamily="2" charset="-78"/>
              </a:rPr>
              <a:t>are the individuals or groups who will need to apply the new business processes and use the new IT </a:t>
            </a:r>
            <a:r>
              <a:rPr lang="en-US" sz="1800" dirty="0" smtClean="0">
                <a:latin typeface="Alexandria" pitchFamily="2" charset="-78"/>
                <a:cs typeface="Alexandria" pitchFamily="2" charset="-78"/>
              </a:rPr>
              <a:t>system. They </a:t>
            </a:r>
            <a:r>
              <a:rPr lang="en-US" sz="1800" dirty="0">
                <a:latin typeface="Alexandria" pitchFamily="2" charset="-78"/>
                <a:cs typeface="Alexandria" pitchFamily="2" charset="-78"/>
              </a:rPr>
              <a:t>should be able to help the business. They will be able to assist with the definition of non-functional requirements that apply to their tasks, although some specific aspects may need management </a:t>
            </a:r>
            <a:r>
              <a:rPr lang="en-US" sz="1800" dirty="0" smtClean="0">
                <a:latin typeface="Alexandria" pitchFamily="2" charset="-78"/>
                <a:cs typeface="Alexandria" pitchFamily="2" charset="-78"/>
              </a:rPr>
              <a:t>involvement. In </a:t>
            </a:r>
            <a:r>
              <a:rPr lang="en-US" sz="1800" dirty="0">
                <a:latin typeface="Alexandria" pitchFamily="2" charset="-78"/>
                <a:cs typeface="Alexandria" pitchFamily="2" charset="-78"/>
              </a:rPr>
              <a:t>this case care needs to be taken to ensure that the requirements are gathered accurately and appropriate techniques, such as the use of focus groups, are used to acquire the relevant information.</a:t>
            </a:r>
          </a:p>
          <a:p>
            <a:pPr marL="0" indent="0" algn="just">
              <a:buNone/>
            </a:pPr>
            <a:r>
              <a:rPr lang="en-US" sz="1800" b="1" dirty="0" smtClean="0">
                <a:latin typeface="Alexandria" pitchFamily="2" charset="-78"/>
                <a:cs typeface="Alexandria" pitchFamily="2" charset="-78"/>
              </a:rPr>
              <a:t>2</a:t>
            </a:r>
            <a:r>
              <a:rPr lang="en-US" sz="1800" b="1" dirty="0">
                <a:latin typeface="Alexandria" pitchFamily="2" charset="-78"/>
                <a:cs typeface="Alexandria" pitchFamily="2" charset="-78"/>
              </a:rPr>
              <a:t>. The project team</a:t>
            </a:r>
          </a:p>
          <a:p>
            <a:pPr marL="0" indent="0" algn="just">
              <a:buNone/>
            </a:pPr>
            <a:r>
              <a:rPr lang="en-US" sz="1800" b="1" dirty="0">
                <a:latin typeface="Alexandria" pitchFamily="2" charset="-78"/>
                <a:cs typeface="Alexandria" pitchFamily="2" charset="-78"/>
              </a:rPr>
              <a:t>The project team </a:t>
            </a:r>
            <a:r>
              <a:rPr lang="en-US" sz="1800" b="1" dirty="0" smtClean="0">
                <a:latin typeface="Alexandria" pitchFamily="2" charset="-78"/>
                <a:cs typeface="Alexandria" pitchFamily="2" charset="-78"/>
              </a:rPr>
              <a:t>comprises;</a:t>
            </a:r>
          </a:p>
          <a:p>
            <a:pPr marL="342900" indent="-342900" algn="just">
              <a:buFont typeface="Arial" panose="020B0604020202020204" pitchFamily="34" charset="0"/>
              <a:buChar char="•"/>
            </a:pPr>
            <a:r>
              <a:rPr lang="en-US" sz="1800" dirty="0" smtClean="0">
                <a:latin typeface="Alexandria" pitchFamily="2" charset="-78"/>
                <a:cs typeface="Alexandria" pitchFamily="2" charset="-78"/>
              </a:rPr>
              <a:t>the project manager, </a:t>
            </a:r>
          </a:p>
          <a:p>
            <a:pPr marL="342900" indent="-342900" algn="just">
              <a:buFont typeface="Arial" panose="020B0604020202020204" pitchFamily="34" charset="0"/>
              <a:buChar char="•"/>
            </a:pPr>
            <a:r>
              <a:rPr lang="en-US" sz="1800" dirty="0" smtClean="0">
                <a:latin typeface="Alexandria" pitchFamily="2" charset="-78"/>
                <a:cs typeface="Alexandria" pitchFamily="2" charset="-78"/>
              </a:rPr>
              <a:t>the business analyst, and </a:t>
            </a:r>
          </a:p>
          <a:p>
            <a:pPr marL="342900" indent="-342900" algn="just">
              <a:buFont typeface="Arial" panose="020B0604020202020204" pitchFamily="34" charset="0"/>
              <a:buChar char="•"/>
            </a:pPr>
            <a:r>
              <a:rPr lang="en-US" sz="1800" dirty="0" smtClean="0">
                <a:latin typeface="Alexandria" pitchFamily="2" charset="-78"/>
                <a:cs typeface="Alexandria" pitchFamily="2" charset="-78"/>
              </a:rPr>
              <a:t>the developers or technical architects.</a:t>
            </a:r>
          </a:p>
          <a:p>
            <a:pPr algn="just"/>
            <a:r>
              <a:rPr lang="en-US" sz="1800" dirty="0" smtClean="0">
                <a:latin typeface="Alexandria" pitchFamily="2" charset="-78"/>
                <a:cs typeface="Alexandria" pitchFamily="2" charset="-78"/>
              </a:rPr>
              <a:t>There will also be communication with representatives from the project support office and with the software testers. </a:t>
            </a:r>
          </a:p>
          <a:p>
            <a:pPr marL="342900" indent="-342900" algn="just">
              <a:buFont typeface="Arial" panose="020B0604020202020204" pitchFamily="34" charset="0"/>
              <a:buChar char="•"/>
            </a:pPr>
            <a:r>
              <a:rPr lang="en-US" sz="1800" dirty="0" smtClean="0">
                <a:latin typeface="Alexandria" pitchFamily="2" charset="-78"/>
                <a:cs typeface="Alexandria" pitchFamily="2" charset="-78"/>
              </a:rPr>
              <a:t>The </a:t>
            </a:r>
            <a:r>
              <a:rPr lang="en-US" sz="1800" dirty="0">
                <a:latin typeface="Alexandria" pitchFamily="2" charset="-78"/>
                <a:cs typeface="Alexandria" pitchFamily="2" charset="-78"/>
              </a:rPr>
              <a:t>project manager is mindful of the need to meet the business requirements and satisfy the business imperatives that drive the project.</a:t>
            </a:r>
          </a:p>
        </p:txBody>
      </p:sp>
      <p:sp>
        <p:nvSpPr>
          <p:cNvPr id="8" name="Title 1"/>
          <p:cNvSpPr txBox="1">
            <a:spLocks/>
          </p:cNvSpPr>
          <p:nvPr/>
        </p:nvSpPr>
        <p:spPr>
          <a:xfrm>
            <a:off x="2474685" y="1038227"/>
            <a:ext cx="6865256" cy="529316"/>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b="1" dirty="0" smtClean="0">
                <a:solidFill>
                  <a:srgbClr val="00B0F0"/>
                </a:solidFill>
                <a:latin typeface="Alexandria" pitchFamily="2" charset="-78"/>
                <a:cs typeface="Alexandria" pitchFamily="2" charset="-78"/>
              </a:rPr>
              <a:t>ESTABLISHING THE REQUIREMENTS </a:t>
            </a:r>
            <a:endParaRPr lang="en-US" sz="2800" b="1" dirty="0">
              <a:solidFill>
                <a:srgbClr val="00B0F0"/>
              </a:solidFill>
              <a:latin typeface="Alexandria" pitchFamily="2" charset="-78"/>
              <a:cs typeface="Alexandria" pitchFamily="2" charset="-78"/>
            </a:endParaRPr>
          </a:p>
        </p:txBody>
      </p:sp>
      <p:sp>
        <p:nvSpPr>
          <p:cNvPr id="9" name="Rectangle 8"/>
          <p:cNvSpPr/>
          <p:nvPr/>
        </p:nvSpPr>
        <p:spPr>
          <a:xfrm>
            <a:off x="1194590" y="856984"/>
            <a:ext cx="1077294" cy="865901"/>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9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2842724298"/>
      </p:ext>
    </p:extLst>
  </p:cSld>
  <p:clrMapOvr>
    <a:masterClrMapping/>
  </p:clrMapOvr>
  <mc:AlternateContent xmlns:mc="http://schemas.openxmlformats.org/markup-compatibility/2006" xmlns:p14="http://schemas.microsoft.com/office/powerpoint/2010/main">
    <mc:Choice Requires="p14">
      <p:transition spd="slow" p14:dur="2000" advTm="180439"/>
    </mc:Choice>
    <mc:Fallback xmlns="">
      <p:transition spd="slow" advTm="180439"/>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638629" y="1685495"/>
            <a:ext cx="10727871" cy="4347006"/>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11" name="Rectangle 10"/>
          <p:cNvSpPr/>
          <p:nvPr/>
        </p:nvSpPr>
        <p:spPr>
          <a:xfrm>
            <a:off x="856343" y="2214810"/>
            <a:ext cx="10130971" cy="3139321"/>
          </a:xfrm>
          <a:prstGeom prst="rect">
            <a:avLst/>
          </a:prstGeom>
        </p:spPr>
        <p:txBody>
          <a:bodyPr wrap="square">
            <a:spAutoFit/>
          </a:bodyPr>
          <a:lstStyle/>
          <a:p>
            <a:pPr marL="0" indent="0" algn="just">
              <a:buNone/>
            </a:pPr>
            <a:r>
              <a:rPr lang="en-US" sz="1800" b="1" dirty="0">
                <a:latin typeface="Alexandria" pitchFamily="2" charset="-78"/>
                <a:cs typeface="Alexandria" pitchFamily="2" charset="-78"/>
              </a:rPr>
              <a:t>The project manager will report to the project sponsor and will be concerned to:</a:t>
            </a:r>
          </a:p>
          <a:p>
            <a:pPr marL="342900" indent="-342900" algn="just">
              <a:buFont typeface="Arial" panose="020B0604020202020204" pitchFamily="34" charset="0"/>
              <a:buChar char="•"/>
            </a:pPr>
            <a:r>
              <a:rPr lang="en-US" sz="1800" dirty="0">
                <a:latin typeface="Alexandria" pitchFamily="2" charset="-78"/>
                <a:cs typeface="Alexandria" pitchFamily="2" charset="-78"/>
              </a:rPr>
              <a:t>break the project down into identifiable and measurable pieces of work, each with its deliverable;</a:t>
            </a:r>
          </a:p>
          <a:p>
            <a:pPr marL="342900" indent="-342900" algn="just">
              <a:buFont typeface="Arial" panose="020B0604020202020204" pitchFamily="34" charset="0"/>
              <a:buChar char="•"/>
            </a:pPr>
            <a:r>
              <a:rPr lang="en-US" sz="1800" dirty="0">
                <a:latin typeface="Alexandria" pitchFamily="2" charset="-78"/>
                <a:cs typeface="Alexandria" pitchFamily="2" charset="-78"/>
              </a:rPr>
              <a:t>allocate the pieces of work to competent people to perform; </a:t>
            </a:r>
          </a:p>
          <a:p>
            <a:pPr marL="342900" indent="-342900" algn="just">
              <a:buFont typeface="Arial" panose="020B0604020202020204" pitchFamily="34" charset="0"/>
              <a:buChar char="•"/>
            </a:pPr>
            <a:r>
              <a:rPr lang="en-US" sz="1800" dirty="0">
                <a:latin typeface="Alexandria" pitchFamily="2" charset="-78"/>
                <a:cs typeface="Alexandria" pitchFamily="2" charset="-78"/>
              </a:rPr>
              <a:t>schedule the tasks with their start and end times, recognizing dependencies between tasks; </a:t>
            </a:r>
          </a:p>
          <a:p>
            <a:pPr marL="342900" indent="-342900" algn="just">
              <a:buFont typeface="Arial" panose="020B0604020202020204" pitchFamily="34" charset="0"/>
              <a:buChar char="•"/>
            </a:pPr>
            <a:r>
              <a:rPr lang="en-US" sz="1800" dirty="0">
                <a:latin typeface="Alexandria" pitchFamily="2" charset="-78"/>
                <a:cs typeface="Alexandria" pitchFamily="2" charset="-78"/>
              </a:rPr>
              <a:t>monitor the progress of the various tasks and be alerted of any likely slippage;</a:t>
            </a:r>
          </a:p>
          <a:p>
            <a:pPr marL="342900" indent="-342900" algn="just">
              <a:buFont typeface="Arial" panose="020B0604020202020204" pitchFamily="34" charset="0"/>
              <a:buChar char="•"/>
            </a:pPr>
            <a:r>
              <a:rPr lang="en-US" sz="1800" dirty="0">
                <a:latin typeface="Alexandria" pitchFamily="2" charset="-78"/>
                <a:cs typeface="Alexandria" pitchFamily="2" charset="-78"/>
              </a:rPr>
              <a:t>take any corrective action should there be slippage, or risk of non-completion of a task for any reason;</a:t>
            </a:r>
          </a:p>
          <a:p>
            <a:pPr marL="342900" indent="-342900" algn="just">
              <a:buFont typeface="Arial" panose="020B0604020202020204" pitchFamily="34" charset="0"/>
              <a:buChar char="•"/>
            </a:pPr>
            <a:r>
              <a:rPr lang="en-US" sz="1800" dirty="0">
                <a:latin typeface="Alexandria" pitchFamily="2" charset="-78"/>
                <a:cs typeface="Alexandria" pitchFamily="2" charset="-78"/>
              </a:rPr>
              <a:t>ensure that the project is completed on time and within the agreed budget.</a:t>
            </a:r>
          </a:p>
          <a:p>
            <a:pPr marL="0" indent="0" algn="just">
              <a:buNone/>
            </a:pPr>
            <a:endParaRPr lang="en-US" sz="1800" dirty="0">
              <a:latin typeface="Alexandria" pitchFamily="2" charset="-78"/>
              <a:cs typeface="Alexandria" pitchFamily="2" charset="-78"/>
            </a:endParaRPr>
          </a:p>
        </p:txBody>
      </p:sp>
      <p:sp>
        <p:nvSpPr>
          <p:cNvPr id="8" name="Title 1"/>
          <p:cNvSpPr txBox="1">
            <a:spLocks/>
          </p:cNvSpPr>
          <p:nvPr/>
        </p:nvSpPr>
        <p:spPr>
          <a:xfrm>
            <a:off x="2521605" y="1156178"/>
            <a:ext cx="6865256" cy="529316"/>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b="1" dirty="0" smtClean="0">
                <a:solidFill>
                  <a:srgbClr val="00B0F0"/>
                </a:solidFill>
                <a:latin typeface="Alexandria" pitchFamily="2" charset="-78"/>
                <a:cs typeface="Alexandria" pitchFamily="2" charset="-78"/>
              </a:rPr>
              <a:t>ESTABLISHING THE REQUIREMENTS </a:t>
            </a:r>
            <a:endParaRPr lang="en-US" sz="2800" b="1" dirty="0">
              <a:solidFill>
                <a:srgbClr val="00B0F0"/>
              </a:solidFill>
              <a:latin typeface="Alexandria" pitchFamily="2" charset="-78"/>
              <a:cs typeface="Alexandria" pitchFamily="2" charset="-78"/>
            </a:endParaRPr>
          </a:p>
        </p:txBody>
      </p:sp>
      <p:sp>
        <p:nvSpPr>
          <p:cNvPr id="9" name="Rectangle 8"/>
          <p:cNvSpPr/>
          <p:nvPr/>
        </p:nvSpPr>
        <p:spPr>
          <a:xfrm>
            <a:off x="1194590" y="987885"/>
            <a:ext cx="1077294" cy="865901"/>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9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535569522"/>
      </p:ext>
    </p:extLst>
  </p:cSld>
  <p:clrMapOvr>
    <a:masterClrMapping/>
  </p:clrMapOvr>
  <mc:AlternateContent xmlns:mc="http://schemas.openxmlformats.org/markup-compatibility/2006" xmlns:p14="http://schemas.microsoft.com/office/powerpoint/2010/main">
    <mc:Choice Requires="p14">
      <p:transition spd="slow" p14:dur="2000" advTm="128304"/>
    </mc:Choice>
    <mc:Fallback xmlns="">
      <p:transition spd="slow" advTm="128304"/>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566056" y="1685495"/>
            <a:ext cx="10914743" cy="4347006"/>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11" name="Rectangle 10"/>
          <p:cNvSpPr/>
          <p:nvPr/>
        </p:nvSpPr>
        <p:spPr>
          <a:xfrm>
            <a:off x="682170" y="2214810"/>
            <a:ext cx="10348687" cy="3139321"/>
          </a:xfrm>
          <a:prstGeom prst="rect">
            <a:avLst/>
          </a:prstGeom>
        </p:spPr>
        <p:txBody>
          <a:bodyPr wrap="square">
            <a:spAutoFit/>
          </a:bodyPr>
          <a:lstStyle/>
          <a:p>
            <a:pPr marL="0" indent="0" algn="just">
              <a:buNone/>
            </a:pPr>
            <a:r>
              <a:rPr lang="en-US" sz="1800" b="1" dirty="0" smtClean="0">
                <a:latin typeface="Alexandria" pitchFamily="2" charset="-78"/>
                <a:cs typeface="Alexandria" pitchFamily="2" charset="-78"/>
              </a:rPr>
              <a:t>The </a:t>
            </a:r>
            <a:r>
              <a:rPr lang="en-US" sz="1800" b="1" dirty="0">
                <a:latin typeface="Alexandria" pitchFamily="2" charset="-78"/>
                <a:cs typeface="Alexandria" pitchFamily="2" charset="-78"/>
              </a:rPr>
              <a:t>business analysts </a:t>
            </a:r>
            <a:r>
              <a:rPr lang="en-US" sz="1800" dirty="0">
                <a:latin typeface="Alexandria" pitchFamily="2" charset="-78"/>
                <a:cs typeface="Alexandria" pitchFamily="2" charset="-78"/>
              </a:rPr>
              <a:t>will be responsible for carrying out the requirements engineering work. Working closely with the business staff, they gather and analyze the requirements, and are responsible to the sponsor for the quality of the requirements </a:t>
            </a:r>
            <a:r>
              <a:rPr lang="en-US" sz="1800" dirty="0" smtClean="0">
                <a:latin typeface="Alexandria" pitchFamily="2" charset="-78"/>
                <a:cs typeface="Alexandria" pitchFamily="2" charset="-78"/>
              </a:rPr>
              <a:t>document. </a:t>
            </a:r>
          </a:p>
          <a:p>
            <a:pPr marL="0" indent="0" algn="just">
              <a:buNone/>
            </a:pPr>
            <a:r>
              <a:rPr lang="en-US" sz="1800" dirty="0" smtClean="0">
                <a:latin typeface="Alexandria" pitchFamily="2" charset="-78"/>
                <a:cs typeface="Alexandria" pitchFamily="2" charset="-78"/>
              </a:rPr>
              <a:t>Many </a:t>
            </a:r>
            <a:r>
              <a:rPr lang="en-US" sz="1800" dirty="0">
                <a:latin typeface="Alexandria" pitchFamily="2" charset="-78"/>
                <a:cs typeface="Alexandria" pitchFamily="2" charset="-78"/>
              </a:rPr>
              <a:t>organizations assign the project manager role to the business analyst on a project, but this can be problematic as the two roles call for different aptitudes, priorities and skills. The project manager is most concerned with meeting cost and time targets, while the business analyst’s primary consideration is satisfying the quality criteria.  </a:t>
            </a:r>
            <a:r>
              <a:rPr lang="en-US" sz="1800" b="1" dirty="0" smtClean="0">
                <a:latin typeface="Alexandria" pitchFamily="2" charset="-78"/>
                <a:cs typeface="Alexandria" pitchFamily="2" charset="-78"/>
              </a:rPr>
              <a:t>The </a:t>
            </a:r>
            <a:r>
              <a:rPr lang="en-US" sz="1800" b="1" dirty="0">
                <a:latin typeface="Alexandria" pitchFamily="2" charset="-78"/>
                <a:cs typeface="Alexandria" pitchFamily="2" charset="-78"/>
              </a:rPr>
              <a:t>developer </a:t>
            </a:r>
            <a:r>
              <a:rPr lang="en-US" sz="1800" dirty="0">
                <a:latin typeface="Alexandria" pitchFamily="2" charset="-78"/>
                <a:cs typeface="Alexandria" pitchFamily="2" charset="-78"/>
              </a:rPr>
              <a:t>will be able to check the technical feasibility of some of the requirements and help the analyst appreciate the implications of some of the </a:t>
            </a:r>
            <a:r>
              <a:rPr lang="en-US" sz="1800" dirty="0" smtClean="0">
                <a:latin typeface="Alexandria" pitchFamily="2" charset="-78"/>
                <a:cs typeface="Alexandria" pitchFamily="2" charset="-78"/>
              </a:rPr>
              <a:t>requests.</a:t>
            </a:r>
            <a:r>
              <a:rPr lang="en-US" sz="1800" dirty="0">
                <a:latin typeface="Alexandria" pitchFamily="2" charset="-78"/>
                <a:cs typeface="Alexandria" pitchFamily="2" charset="-78"/>
              </a:rPr>
              <a:t> </a:t>
            </a:r>
            <a:r>
              <a:rPr lang="en-US" sz="1800" dirty="0" smtClean="0">
                <a:latin typeface="Alexandria" pitchFamily="2" charset="-78"/>
                <a:cs typeface="Alexandria" pitchFamily="2" charset="-78"/>
              </a:rPr>
              <a:t>This </a:t>
            </a:r>
            <a:r>
              <a:rPr lang="en-US" sz="1800" dirty="0">
                <a:latin typeface="Alexandria" pitchFamily="2" charset="-78"/>
                <a:cs typeface="Alexandria" pitchFamily="2" charset="-78"/>
              </a:rPr>
              <a:t>will help confirm the analysts’ understanding of the requirements, as well as encouraging the users to identify new features they would like to see.</a:t>
            </a:r>
          </a:p>
        </p:txBody>
      </p:sp>
      <p:sp>
        <p:nvSpPr>
          <p:cNvPr id="8" name="Title 1"/>
          <p:cNvSpPr txBox="1">
            <a:spLocks/>
          </p:cNvSpPr>
          <p:nvPr/>
        </p:nvSpPr>
        <p:spPr>
          <a:xfrm>
            <a:off x="2521605" y="1156178"/>
            <a:ext cx="6865256" cy="529316"/>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b="1" dirty="0" smtClean="0">
                <a:solidFill>
                  <a:srgbClr val="00B0F0"/>
                </a:solidFill>
                <a:latin typeface="Alexandria" pitchFamily="2" charset="-78"/>
                <a:cs typeface="Alexandria" pitchFamily="2" charset="-78"/>
              </a:rPr>
              <a:t>ESTABLISHING THE REQUIREMENTS </a:t>
            </a:r>
            <a:endParaRPr lang="en-US" sz="2800" b="1" dirty="0">
              <a:solidFill>
                <a:srgbClr val="00B0F0"/>
              </a:solidFill>
              <a:latin typeface="Alexandria" pitchFamily="2" charset="-78"/>
              <a:cs typeface="Alexandria" pitchFamily="2" charset="-78"/>
            </a:endParaRPr>
          </a:p>
        </p:txBody>
      </p:sp>
      <p:sp>
        <p:nvSpPr>
          <p:cNvPr id="9" name="Rectangle 8"/>
          <p:cNvSpPr/>
          <p:nvPr/>
        </p:nvSpPr>
        <p:spPr>
          <a:xfrm>
            <a:off x="1194590" y="987885"/>
            <a:ext cx="1077294" cy="865901"/>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9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4280364316"/>
      </p:ext>
    </p:extLst>
  </p:cSld>
  <p:clrMapOvr>
    <a:masterClrMapping/>
  </p:clrMapOvr>
  <mc:AlternateContent xmlns:mc="http://schemas.openxmlformats.org/markup-compatibility/2006" xmlns:p14="http://schemas.microsoft.com/office/powerpoint/2010/main">
    <mc:Choice Requires="p14">
      <p:transition spd="slow" p14:dur="2000" advTm="170370"/>
    </mc:Choice>
    <mc:Fallback xmlns="">
      <p:transition spd="slow" advTm="170370"/>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696685" y="1685495"/>
            <a:ext cx="10856685" cy="4347006"/>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11" name="Rectangle 10"/>
          <p:cNvSpPr/>
          <p:nvPr/>
        </p:nvSpPr>
        <p:spPr>
          <a:xfrm>
            <a:off x="914400" y="2214810"/>
            <a:ext cx="10058400" cy="2554545"/>
          </a:xfrm>
          <a:prstGeom prst="rect">
            <a:avLst/>
          </a:prstGeom>
        </p:spPr>
        <p:txBody>
          <a:bodyPr wrap="square">
            <a:spAutoFit/>
          </a:bodyPr>
          <a:lstStyle/>
          <a:p>
            <a:pPr marL="0" indent="0" algn="just">
              <a:buNone/>
            </a:pPr>
            <a:r>
              <a:rPr lang="en-US" sz="2000" b="1" dirty="0">
                <a:latin typeface="Alexandria" pitchFamily="2" charset="-78"/>
                <a:cs typeface="Alexandria" pitchFamily="2" charset="-78"/>
              </a:rPr>
              <a:t>5. REQUIREMENTS ELICITATION</a:t>
            </a:r>
          </a:p>
          <a:p>
            <a:pPr marL="0" indent="0" algn="just">
              <a:buNone/>
            </a:pPr>
            <a:r>
              <a:rPr lang="en-US" sz="2000" dirty="0">
                <a:latin typeface="Alexandria" pitchFamily="2" charset="-78"/>
                <a:cs typeface="Alexandria" pitchFamily="2" charset="-78"/>
              </a:rPr>
              <a:t>In the early days of systems analysis, this activity was often known as </a:t>
            </a:r>
            <a:r>
              <a:rPr lang="en-US" sz="2000" b="1" dirty="0">
                <a:latin typeface="Alexandria" pitchFamily="2" charset="-78"/>
                <a:cs typeface="Alexandria" pitchFamily="2" charset="-78"/>
              </a:rPr>
              <a:t>‘requirements capture</a:t>
            </a:r>
            <a:r>
              <a:rPr lang="en-US" sz="2000" b="1" dirty="0" smtClean="0">
                <a:latin typeface="Alexandria" pitchFamily="2" charset="-78"/>
                <a:cs typeface="Alexandria" pitchFamily="2" charset="-78"/>
              </a:rPr>
              <a:t>’.</a:t>
            </a:r>
            <a:r>
              <a:rPr lang="en-US" sz="2000" b="1" dirty="0">
                <a:latin typeface="Alexandria" pitchFamily="2" charset="-78"/>
                <a:cs typeface="Alexandria" pitchFamily="2" charset="-78"/>
              </a:rPr>
              <a:t> </a:t>
            </a:r>
            <a:r>
              <a:rPr lang="en-US" sz="2000" dirty="0" smtClean="0">
                <a:latin typeface="Alexandria" pitchFamily="2" charset="-78"/>
                <a:cs typeface="Alexandria" pitchFamily="2" charset="-78"/>
              </a:rPr>
              <a:t>To </a:t>
            </a:r>
            <a:r>
              <a:rPr lang="en-US" sz="2000" dirty="0">
                <a:latin typeface="Alexandria" pitchFamily="2" charset="-78"/>
                <a:cs typeface="Alexandria" pitchFamily="2" charset="-78"/>
              </a:rPr>
              <a:t>that extent, each task performed by a person could be regarded as a requirement, or set of requirements, to be delivered by the system, so requirements capture was not an unreasonable term to </a:t>
            </a:r>
            <a:r>
              <a:rPr lang="en-US" sz="2000" dirty="0" smtClean="0">
                <a:latin typeface="Alexandria" pitchFamily="2" charset="-78"/>
                <a:cs typeface="Alexandria" pitchFamily="2" charset="-78"/>
              </a:rPr>
              <a:t>use. Whereas </a:t>
            </a:r>
            <a:r>
              <a:rPr lang="en-US" sz="2000" dirty="0">
                <a:latin typeface="Alexandria" pitchFamily="2" charset="-78"/>
                <a:cs typeface="Alexandria" pitchFamily="2" charset="-78"/>
              </a:rPr>
              <a:t>earlier approaches placed the onus on the business user to identify the requirements, </a:t>
            </a:r>
            <a:r>
              <a:rPr lang="en-US" sz="2000" b="1" dirty="0">
                <a:latin typeface="Alexandria" pitchFamily="2" charset="-78"/>
                <a:cs typeface="Alexandria" pitchFamily="2" charset="-78"/>
              </a:rPr>
              <a:t>requirements elicitation is a proactive approach </a:t>
            </a:r>
            <a:r>
              <a:rPr lang="en-US" sz="2000" dirty="0">
                <a:latin typeface="Alexandria" pitchFamily="2" charset="-78"/>
                <a:cs typeface="Alexandria" pitchFamily="2" charset="-78"/>
              </a:rPr>
              <a:t>to uncovering the requirements</a:t>
            </a:r>
            <a:r>
              <a:rPr lang="en-US" sz="2000" dirty="0" smtClean="0">
                <a:latin typeface="Alexandria" pitchFamily="2" charset="-78"/>
                <a:cs typeface="Alexandria" pitchFamily="2" charset="-78"/>
              </a:rPr>
              <a:t>. </a:t>
            </a:r>
            <a:endParaRPr lang="en-US" sz="2000" dirty="0">
              <a:latin typeface="Alexandria" pitchFamily="2" charset="-78"/>
              <a:cs typeface="Alexandria" pitchFamily="2" charset="-78"/>
            </a:endParaRPr>
          </a:p>
        </p:txBody>
      </p:sp>
      <p:sp>
        <p:nvSpPr>
          <p:cNvPr id="8" name="Title 1"/>
          <p:cNvSpPr txBox="1">
            <a:spLocks/>
          </p:cNvSpPr>
          <p:nvPr/>
        </p:nvSpPr>
        <p:spPr>
          <a:xfrm>
            <a:off x="2521605" y="1156178"/>
            <a:ext cx="6865256" cy="529316"/>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b="1" dirty="0" smtClean="0">
                <a:solidFill>
                  <a:srgbClr val="00B0F0"/>
                </a:solidFill>
                <a:latin typeface="Alexandria" pitchFamily="2" charset="-78"/>
                <a:cs typeface="Alexandria" pitchFamily="2" charset="-78"/>
              </a:rPr>
              <a:t>ESTABLISHING THE REQUIREMENTS </a:t>
            </a:r>
            <a:endParaRPr lang="en-US" sz="2800" b="1" dirty="0">
              <a:solidFill>
                <a:srgbClr val="00B0F0"/>
              </a:solidFill>
              <a:latin typeface="Alexandria" pitchFamily="2" charset="-78"/>
              <a:cs typeface="Alexandria" pitchFamily="2" charset="-78"/>
            </a:endParaRPr>
          </a:p>
        </p:txBody>
      </p:sp>
      <p:sp>
        <p:nvSpPr>
          <p:cNvPr id="9" name="Rectangle 8"/>
          <p:cNvSpPr/>
          <p:nvPr/>
        </p:nvSpPr>
        <p:spPr>
          <a:xfrm>
            <a:off x="1194590" y="987885"/>
            <a:ext cx="1077294" cy="865901"/>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9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279167975"/>
      </p:ext>
    </p:extLst>
  </p:cSld>
  <p:clrMapOvr>
    <a:masterClrMapping/>
  </p:clrMapOvr>
  <mc:AlternateContent xmlns:mc="http://schemas.openxmlformats.org/markup-compatibility/2006" xmlns:p14="http://schemas.microsoft.com/office/powerpoint/2010/main">
    <mc:Choice Requires="p14">
      <p:transition spd="slow" p14:dur="2000" advTm="130638"/>
    </mc:Choice>
    <mc:Fallback xmlns="">
      <p:transition spd="slow" advTm="130638"/>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522514" y="1685495"/>
            <a:ext cx="10843986" cy="4347006"/>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11" name="Rectangle 10"/>
          <p:cNvSpPr/>
          <p:nvPr/>
        </p:nvSpPr>
        <p:spPr>
          <a:xfrm>
            <a:off x="682171" y="2214810"/>
            <a:ext cx="10392229" cy="3477875"/>
          </a:xfrm>
          <a:prstGeom prst="rect">
            <a:avLst/>
          </a:prstGeom>
        </p:spPr>
        <p:txBody>
          <a:bodyPr wrap="square">
            <a:spAutoFit/>
          </a:bodyPr>
          <a:lstStyle/>
          <a:p>
            <a:pPr marL="0" indent="0" algn="just">
              <a:buNone/>
            </a:pPr>
            <a:r>
              <a:rPr lang="en-US" sz="2000" b="1" dirty="0">
                <a:latin typeface="Alexandria" pitchFamily="2" charset="-78"/>
                <a:cs typeface="Alexandria" pitchFamily="2" charset="-78"/>
              </a:rPr>
              <a:t>5. REQUIREMENTS ELICITATION</a:t>
            </a:r>
          </a:p>
          <a:p>
            <a:pPr marL="0" indent="0" algn="just">
              <a:buNone/>
            </a:pPr>
            <a:r>
              <a:rPr lang="en-US" sz="2000" b="1" dirty="0" smtClean="0">
                <a:latin typeface="Alexandria" pitchFamily="2" charset="-78"/>
                <a:cs typeface="Alexandria" pitchFamily="2" charset="-78"/>
              </a:rPr>
              <a:t>Conceptualizing </a:t>
            </a:r>
            <a:r>
              <a:rPr lang="en-US" sz="2000" b="1" dirty="0">
                <a:latin typeface="Alexandria" pitchFamily="2" charset="-78"/>
                <a:cs typeface="Alexandria" pitchFamily="2" charset="-78"/>
              </a:rPr>
              <a:t>requirements </a:t>
            </a:r>
          </a:p>
          <a:p>
            <a:pPr marL="0" indent="0" algn="just">
              <a:buNone/>
            </a:pPr>
            <a:r>
              <a:rPr lang="en-US" sz="2000" dirty="0">
                <a:latin typeface="Alexandria" pitchFamily="2" charset="-78"/>
                <a:cs typeface="Alexandria" pitchFamily="2" charset="-78"/>
              </a:rPr>
              <a:t>If the study is required to examine a new business system and there is a lack of expertise and knowledge in our organization, it is very difficult for the business stakeholders to imagine what they require the solution to </a:t>
            </a:r>
            <a:r>
              <a:rPr lang="en-US" sz="2000" dirty="0" smtClean="0">
                <a:latin typeface="Alexandria" pitchFamily="2" charset="-78"/>
                <a:cs typeface="Alexandria" pitchFamily="2" charset="-78"/>
              </a:rPr>
              <a:t>offer. While </a:t>
            </a:r>
            <a:r>
              <a:rPr lang="en-US" sz="2000" dirty="0">
                <a:latin typeface="Alexandria" pitchFamily="2" charset="-78"/>
                <a:cs typeface="Alexandria" pitchFamily="2" charset="-78"/>
              </a:rPr>
              <a:t>the information about the business context, for example, the business strategy or the legal constraints, will provide a degree of understanding, it will be extremely difficult to produce a more detailed definition of the requirements</a:t>
            </a:r>
            <a:r>
              <a:rPr lang="en-US" sz="2000" dirty="0" smtClean="0">
                <a:latin typeface="Alexandria" pitchFamily="2" charset="-78"/>
                <a:cs typeface="Alexandria" pitchFamily="2" charset="-78"/>
              </a:rPr>
              <a:t>. However</a:t>
            </a:r>
            <a:r>
              <a:rPr lang="en-US" sz="2000" dirty="0">
                <a:latin typeface="Alexandria" pitchFamily="2" charset="-78"/>
                <a:cs typeface="Alexandria" pitchFamily="2" charset="-78"/>
              </a:rPr>
              <a:t>, without a detailed investigation approach the analysts will not be sure that they have sufficient understanding and knowledge to be able to define the business requirements.</a:t>
            </a:r>
          </a:p>
        </p:txBody>
      </p:sp>
      <p:sp>
        <p:nvSpPr>
          <p:cNvPr id="8" name="Title 1"/>
          <p:cNvSpPr txBox="1">
            <a:spLocks/>
          </p:cNvSpPr>
          <p:nvPr/>
        </p:nvSpPr>
        <p:spPr>
          <a:xfrm>
            <a:off x="2521605" y="1156178"/>
            <a:ext cx="6865256" cy="529316"/>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b="1" dirty="0" smtClean="0">
                <a:solidFill>
                  <a:srgbClr val="00B0F0"/>
                </a:solidFill>
                <a:latin typeface="Alexandria" pitchFamily="2" charset="-78"/>
                <a:cs typeface="Alexandria" pitchFamily="2" charset="-78"/>
              </a:rPr>
              <a:t>ESTABLISHING THE REQUIREMENTS </a:t>
            </a:r>
            <a:endParaRPr lang="en-US" sz="2800" b="1" dirty="0">
              <a:solidFill>
                <a:srgbClr val="00B0F0"/>
              </a:solidFill>
              <a:latin typeface="Alexandria" pitchFamily="2" charset="-78"/>
              <a:cs typeface="Alexandria" pitchFamily="2" charset="-78"/>
            </a:endParaRPr>
          </a:p>
        </p:txBody>
      </p:sp>
      <p:sp>
        <p:nvSpPr>
          <p:cNvPr id="9" name="Rectangle 8"/>
          <p:cNvSpPr/>
          <p:nvPr/>
        </p:nvSpPr>
        <p:spPr>
          <a:xfrm>
            <a:off x="1194590" y="987885"/>
            <a:ext cx="1077294" cy="865901"/>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9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3113839970"/>
      </p:ext>
    </p:extLst>
  </p:cSld>
  <p:clrMapOvr>
    <a:masterClrMapping/>
  </p:clrMapOvr>
  <mc:AlternateContent xmlns:mc="http://schemas.openxmlformats.org/markup-compatibility/2006" xmlns:p14="http://schemas.microsoft.com/office/powerpoint/2010/main">
    <mc:Choice Requires="p14">
      <p:transition spd="slow" p14:dur="2000" advTm="141605"/>
    </mc:Choice>
    <mc:Fallback xmlns="">
      <p:transition spd="slow" advTm="141605"/>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609600" y="1685495"/>
            <a:ext cx="10756900" cy="4347006"/>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11" name="Rectangle 10"/>
          <p:cNvSpPr/>
          <p:nvPr/>
        </p:nvSpPr>
        <p:spPr>
          <a:xfrm>
            <a:off x="859719" y="2214810"/>
            <a:ext cx="10189028" cy="3785652"/>
          </a:xfrm>
          <a:prstGeom prst="rect">
            <a:avLst/>
          </a:prstGeom>
        </p:spPr>
        <p:txBody>
          <a:bodyPr wrap="square">
            <a:spAutoFit/>
          </a:bodyPr>
          <a:lstStyle/>
          <a:p>
            <a:pPr marL="0" indent="0" algn="just">
              <a:buNone/>
            </a:pPr>
            <a:r>
              <a:rPr lang="en-US" sz="2000" b="1" dirty="0">
                <a:latin typeface="Alexandria" pitchFamily="2" charset="-78"/>
                <a:cs typeface="Alexandria" pitchFamily="2" charset="-78"/>
              </a:rPr>
              <a:t>6. REQUIREMENTS ELICITATION TECHNIQUES</a:t>
            </a:r>
          </a:p>
          <a:p>
            <a:pPr marL="0" indent="0" algn="just">
              <a:buNone/>
            </a:pPr>
            <a:r>
              <a:rPr lang="en-US" sz="2000" dirty="0">
                <a:latin typeface="Alexandria" pitchFamily="2" charset="-78"/>
                <a:cs typeface="Alexandria" pitchFamily="2" charset="-78"/>
              </a:rPr>
              <a:t>There are a number of best practice techniques available to the analyst to help elicit tacit knowledge and requirements from all levels of the </a:t>
            </a:r>
            <a:r>
              <a:rPr lang="en-US" sz="2000" dirty="0" smtClean="0">
                <a:latin typeface="Alexandria" pitchFamily="2" charset="-78"/>
                <a:cs typeface="Alexandria" pitchFamily="2" charset="-78"/>
              </a:rPr>
              <a:t>organization. These </a:t>
            </a:r>
            <a:r>
              <a:rPr lang="en-US" sz="2000" dirty="0">
                <a:latin typeface="Alexandria" pitchFamily="2" charset="-78"/>
                <a:cs typeface="Alexandria" pitchFamily="2" charset="-78"/>
              </a:rPr>
              <a:t>approaches include:</a:t>
            </a:r>
          </a:p>
          <a:p>
            <a:pPr marL="342900" indent="-342900" algn="just">
              <a:buFont typeface="Arial" panose="020B0604020202020204" pitchFamily="34" charset="0"/>
              <a:buChar char="•"/>
            </a:pPr>
            <a:r>
              <a:rPr lang="en-US" sz="2000" dirty="0">
                <a:latin typeface="Alexandria" pitchFamily="2" charset="-78"/>
                <a:cs typeface="Alexandria" pitchFamily="2" charset="-78"/>
              </a:rPr>
              <a:t>apprentice – shadowing, protocol analysis;</a:t>
            </a:r>
          </a:p>
          <a:p>
            <a:pPr marL="342900" indent="-342900" algn="just">
              <a:buFont typeface="Arial" panose="020B0604020202020204" pitchFamily="34" charset="0"/>
              <a:buChar char="•"/>
            </a:pPr>
            <a:r>
              <a:rPr lang="en-US" sz="2000" dirty="0">
                <a:latin typeface="Alexandria" pitchFamily="2" charset="-78"/>
                <a:cs typeface="Alexandria" pitchFamily="2" charset="-78"/>
              </a:rPr>
              <a:t>observe – observation, perhaps using the STROBE </a:t>
            </a:r>
            <a:r>
              <a:rPr lang="en-US" sz="2000" dirty="0" smtClean="0">
                <a:latin typeface="Alexandria" pitchFamily="2" charset="-78"/>
                <a:cs typeface="Alexandria" pitchFamily="2" charset="-78"/>
              </a:rPr>
              <a:t>approach, </a:t>
            </a:r>
            <a:r>
              <a:rPr lang="en-US" sz="2000" dirty="0">
                <a:latin typeface="Alexandria" pitchFamily="2" charset="-78"/>
                <a:cs typeface="Alexandria" pitchFamily="2" charset="-78"/>
              </a:rPr>
              <a:t>shadowing</a:t>
            </a:r>
            <a:r>
              <a:rPr lang="en-US" sz="2000" dirty="0" smtClean="0">
                <a:latin typeface="Alexandria" pitchFamily="2" charset="-78"/>
                <a:cs typeface="Alexandria" pitchFamily="2" charset="-78"/>
              </a:rPr>
              <a:t>; “</a:t>
            </a:r>
            <a:r>
              <a:rPr lang="en-US" sz="2000" b="1" dirty="0">
                <a:latin typeface="Alexandria" pitchFamily="2" charset="-78"/>
                <a:cs typeface="Alexandria" pitchFamily="2" charset="-78"/>
              </a:rPr>
              <a:t>STROBE</a:t>
            </a:r>
            <a:r>
              <a:rPr lang="en-US" sz="2000" dirty="0">
                <a:latin typeface="Alexandria" pitchFamily="2" charset="-78"/>
                <a:cs typeface="Alexandria" pitchFamily="2" charset="-78"/>
              </a:rPr>
              <a:t> A technique that represents a formal checklist approach to observation, </a:t>
            </a:r>
            <a:r>
              <a:rPr lang="en-US" sz="2000" dirty="0" smtClean="0">
                <a:latin typeface="Alexandria" pitchFamily="2" charset="-78"/>
                <a:cs typeface="Alexandria" pitchFamily="2" charset="-78"/>
              </a:rPr>
              <a:t>where </a:t>
            </a:r>
            <a:r>
              <a:rPr lang="en-US" sz="2000" dirty="0">
                <a:latin typeface="Alexandria" pitchFamily="2" charset="-78"/>
                <a:cs typeface="Alexandria" pitchFamily="2" charset="-78"/>
              </a:rPr>
              <a:t>the analyst is investigating specific issues. </a:t>
            </a:r>
            <a:r>
              <a:rPr lang="en-US" sz="2000" b="1" dirty="0">
                <a:latin typeface="Alexandria" pitchFamily="2" charset="-78"/>
                <a:cs typeface="Alexandria" pitchFamily="2" charset="-78"/>
              </a:rPr>
              <a:t>STROBE stands for </a:t>
            </a:r>
            <a:r>
              <a:rPr lang="en-US" sz="2000" b="1" dirty="0" err="1">
                <a:latin typeface="Alexandria" pitchFamily="2" charset="-78"/>
                <a:cs typeface="Alexandria" pitchFamily="2" charset="-78"/>
              </a:rPr>
              <a:t>STRuctured</a:t>
            </a:r>
            <a:r>
              <a:rPr lang="en-US" sz="2000" b="1" dirty="0">
                <a:latin typeface="Alexandria" pitchFamily="2" charset="-78"/>
                <a:cs typeface="Alexandria" pitchFamily="2" charset="-78"/>
              </a:rPr>
              <a:t> </a:t>
            </a:r>
            <a:r>
              <a:rPr lang="en-US" sz="2000" b="1" dirty="0" smtClean="0">
                <a:latin typeface="Alexandria" pitchFamily="2" charset="-78"/>
                <a:cs typeface="Alexandria" pitchFamily="2" charset="-78"/>
              </a:rPr>
              <a:t>Observation </a:t>
            </a:r>
            <a:r>
              <a:rPr lang="en-US" sz="2000" b="1" dirty="0">
                <a:latin typeface="Alexandria" pitchFamily="2" charset="-78"/>
                <a:cs typeface="Alexandria" pitchFamily="2" charset="-78"/>
              </a:rPr>
              <a:t>of the Business Environment </a:t>
            </a:r>
            <a:r>
              <a:rPr lang="en-US" sz="2000" dirty="0">
                <a:latin typeface="Alexandria" pitchFamily="2" charset="-78"/>
                <a:cs typeface="Alexandria" pitchFamily="2" charset="-78"/>
              </a:rPr>
              <a:t>and is used to appraise a working </a:t>
            </a:r>
            <a:r>
              <a:rPr lang="en-US" sz="2000" dirty="0" smtClean="0">
                <a:latin typeface="Alexandria" pitchFamily="2" charset="-78"/>
                <a:cs typeface="Alexandria" pitchFamily="2" charset="-78"/>
              </a:rPr>
              <a:t>environment</a:t>
            </a:r>
            <a:r>
              <a:rPr lang="en-US" sz="2000" dirty="0">
                <a:latin typeface="Alexandria" pitchFamily="2" charset="-78"/>
                <a:cs typeface="Alexandria" pitchFamily="2" charset="-78"/>
              </a:rPr>
              <a:t>.” </a:t>
            </a:r>
          </a:p>
          <a:p>
            <a:pPr marL="342900" indent="-342900" algn="just">
              <a:buFont typeface="Arial" panose="020B0604020202020204" pitchFamily="34" charset="0"/>
              <a:buChar char="•"/>
            </a:pPr>
            <a:r>
              <a:rPr lang="en-US" sz="2000" dirty="0">
                <a:latin typeface="Alexandria" pitchFamily="2" charset="-78"/>
                <a:cs typeface="Alexandria" pitchFamily="2" charset="-78"/>
              </a:rPr>
              <a:t>recount – story-telling, scenario;</a:t>
            </a:r>
          </a:p>
          <a:p>
            <a:pPr marL="342900" indent="-342900" algn="just">
              <a:buFont typeface="Arial" panose="020B0604020202020204" pitchFamily="34" charset="0"/>
              <a:buChar char="•"/>
            </a:pPr>
            <a:r>
              <a:rPr lang="en-US" sz="2000" dirty="0">
                <a:latin typeface="Alexandria" pitchFamily="2" charset="-78"/>
                <a:cs typeface="Alexandria" pitchFamily="2" charset="-78"/>
              </a:rPr>
              <a:t>enact – prototype, scenario role-play</a:t>
            </a:r>
            <a:r>
              <a:rPr lang="en-US" sz="2000" dirty="0" smtClean="0">
                <a:latin typeface="Alexandria" pitchFamily="2" charset="-78"/>
                <a:cs typeface="Alexandria" pitchFamily="2" charset="-78"/>
              </a:rPr>
              <a:t>.</a:t>
            </a:r>
            <a:endParaRPr lang="en-US" sz="2000" dirty="0">
              <a:latin typeface="Alexandria" pitchFamily="2" charset="-78"/>
              <a:cs typeface="Alexandria" pitchFamily="2" charset="-78"/>
            </a:endParaRPr>
          </a:p>
        </p:txBody>
      </p:sp>
      <p:sp>
        <p:nvSpPr>
          <p:cNvPr id="8" name="Title 1"/>
          <p:cNvSpPr txBox="1">
            <a:spLocks/>
          </p:cNvSpPr>
          <p:nvPr/>
        </p:nvSpPr>
        <p:spPr>
          <a:xfrm>
            <a:off x="2521605" y="1156178"/>
            <a:ext cx="6865256" cy="529316"/>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b="1" dirty="0" smtClean="0">
                <a:solidFill>
                  <a:srgbClr val="00B0F0"/>
                </a:solidFill>
                <a:latin typeface="Alexandria" pitchFamily="2" charset="-78"/>
                <a:cs typeface="Alexandria" pitchFamily="2" charset="-78"/>
              </a:rPr>
              <a:t>ESTABLISHING THE REQUIREMENTS </a:t>
            </a:r>
            <a:endParaRPr lang="en-US" sz="2800" b="1" dirty="0">
              <a:solidFill>
                <a:srgbClr val="00B0F0"/>
              </a:solidFill>
              <a:latin typeface="Alexandria" pitchFamily="2" charset="-78"/>
              <a:cs typeface="Alexandria" pitchFamily="2" charset="-78"/>
            </a:endParaRPr>
          </a:p>
        </p:txBody>
      </p:sp>
      <p:sp>
        <p:nvSpPr>
          <p:cNvPr id="10" name="Rectangle 9"/>
          <p:cNvSpPr/>
          <p:nvPr/>
        </p:nvSpPr>
        <p:spPr>
          <a:xfrm>
            <a:off x="1194590" y="987885"/>
            <a:ext cx="1077294" cy="865901"/>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9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1633656791"/>
      </p:ext>
    </p:extLst>
  </p:cSld>
  <p:clrMapOvr>
    <a:masterClrMapping/>
  </p:clrMapOvr>
  <mc:AlternateContent xmlns:mc="http://schemas.openxmlformats.org/markup-compatibility/2006" xmlns:p14="http://schemas.microsoft.com/office/powerpoint/2010/main">
    <mc:Choice Requires="p14">
      <p:transition spd="slow" p14:dur="2000" advTm="200562"/>
    </mc:Choice>
    <mc:Fallback xmlns="">
      <p:transition spd="slow" advTm="200562"/>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653143" y="1685495"/>
            <a:ext cx="10713357" cy="4347006"/>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11" name="Rectangle 10"/>
          <p:cNvSpPr/>
          <p:nvPr/>
        </p:nvSpPr>
        <p:spPr>
          <a:xfrm>
            <a:off x="1001485" y="2214810"/>
            <a:ext cx="9898743" cy="1938992"/>
          </a:xfrm>
          <a:prstGeom prst="rect">
            <a:avLst/>
          </a:prstGeom>
        </p:spPr>
        <p:txBody>
          <a:bodyPr wrap="square">
            <a:spAutoFit/>
          </a:bodyPr>
          <a:lstStyle/>
          <a:p>
            <a:pPr marL="0" indent="0" algn="just">
              <a:buNone/>
            </a:pPr>
            <a:r>
              <a:rPr lang="en-US" sz="2400" b="1" dirty="0">
                <a:latin typeface="Alexandria" pitchFamily="2" charset="-78"/>
                <a:cs typeface="Alexandria" pitchFamily="2" charset="-78"/>
              </a:rPr>
              <a:t>6. REQUIREMENTS ELICITATION TECHNIQUES</a:t>
            </a:r>
          </a:p>
          <a:p>
            <a:pPr marL="0" indent="0" algn="just">
              <a:buNone/>
            </a:pPr>
            <a:r>
              <a:rPr lang="en-US" sz="2400" dirty="0" smtClean="0">
                <a:latin typeface="Alexandria" pitchFamily="2" charset="-78"/>
                <a:cs typeface="Alexandria" pitchFamily="2" charset="-78"/>
              </a:rPr>
              <a:t>It </a:t>
            </a:r>
            <a:r>
              <a:rPr lang="en-US" sz="2400" dirty="0">
                <a:latin typeface="Alexandria" pitchFamily="2" charset="-78"/>
                <a:cs typeface="Alexandria" pitchFamily="2" charset="-78"/>
              </a:rPr>
              <a:t>is important that business analysts have a toolkit of techniques so that they can tailor their approach when eliciting </a:t>
            </a:r>
            <a:r>
              <a:rPr lang="en-US" sz="2400" dirty="0" smtClean="0">
                <a:latin typeface="Alexandria" pitchFamily="2" charset="-78"/>
                <a:cs typeface="Alexandria" pitchFamily="2" charset="-78"/>
              </a:rPr>
              <a:t>requirements. This </a:t>
            </a:r>
            <a:r>
              <a:rPr lang="en-US" sz="2400" dirty="0">
                <a:latin typeface="Alexandria" pitchFamily="2" charset="-78"/>
                <a:cs typeface="Alexandria" pitchFamily="2" charset="-78"/>
              </a:rPr>
              <a:t>mapping of techniques to knowledge types provides a good indication of where certain techniques can be particularly useful and where they can still be useful but to a lesser extent.</a:t>
            </a:r>
          </a:p>
          <a:p>
            <a:pPr marL="0" indent="0" algn="just">
              <a:buNone/>
            </a:pPr>
            <a:endParaRPr lang="en-US" sz="2400" dirty="0">
              <a:latin typeface="Alexandria" pitchFamily="2" charset="-78"/>
              <a:cs typeface="Alexandria" pitchFamily="2" charset="-78"/>
            </a:endParaRPr>
          </a:p>
        </p:txBody>
      </p:sp>
      <p:sp>
        <p:nvSpPr>
          <p:cNvPr id="8" name="Title 1"/>
          <p:cNvSpPr txBox="1">
            <a:spLocks/>
          </p:cNvSpPr>
          <p:nvPr/>
        </p:nvSpPr>
        <p:spPr>
          <a:xfrm>
            <a:off x="2521605" y="1156178"/>
            <a:ext cx="6865256" cy="529316"/>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b="1" dirty="0" smtClean="0">
                <a:solidFill>
                  <a:srgbClr val="00B0F0"/>
                </a:solidFill>
                <a:latin typeface="Alexandria" pitchFamily="2" charset="-78"/>
                <a:cs typeface="Alexandria" pitchFamily="2" charset="-78"/>
              </a:rPr>
              <a:t>ESTABLISHING THE REQUIREMENTS </a:t>
            </a:r>
            <a:endParaRPr lang="en-US" sz="2800" b="1" dirty="0">
              <a:solidFill>
                <a:srgbClr val="00B0F0"/>
              </a:solidFill>
              <a:latin typeface="Alexandria" pitchFamily="2" charset="-78"/>
              <a:cs typeface="Alexandria" pitchFamily="2" charset="-78"/>
            </a:endParaRPr>
          </a:p>
        </p:txBody>
      </p:sp>
      <p:sp>
        <p:nvSpPr>
          <p:cNvPr id="9" name="Rectangle 8"/>
          <p:cNvSpPr/>
          <p:nvPr/>
        </p:nvSpPr>
        <p:spPr>
          <a:xfrm>
            <a:off x="1194590" y="987885"/>
            <a:ext cx="1077294" cy="865901"/>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9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3935354972"/>
      </p:ext>
    </p:extLst>
  </p:cSld>
  <p:clrMapOvr>
    <a:masterClrMapping/>
  </p:clrMapOvr>
  <mc:AlternateContent xmlns:mc="http://schemas.openxmlformats.org/markup-compatibility/2006" xmlns:p14="http://schemas.microsoft.com/office/powerpoint/2010/main">
    <mc:Choice Requires="p14">
      <p:transition spd="slow" p14:dur="2000" advTm="74480"/>
    </mc:Choice>
    <mc:Fallback xmlns="">
      <p:transition spd="slow" advTm="74480"/>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624114" y="1685495"/>
            <a:ext cx="10742386" cy="4347006"/>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11" name="Rectangle 10"/>
          <p:cNvSpPr/>
          <p:nvPr/>
        </p:nvSpPr>
        <p:spPr>
          <a:xfrm>
            <a:off x="783772" y="2199615"/>
            <a:ext cx="10130971" cy="3170099"/>
          </a:xfrm>
          <a:prstGeom prst="rect">
            <a:avLst/>
          </a:prstGeom>
        </p:spPr>
        <p:txBody>
          <a:bodyPr wrap="square">
            <a:spAutoFit/>
          </a:bodyPr>
          <a:lstStyle/>
          <a:p>
            <a:pPr marL="0" indent="0" algn="just">
              <a:buNone/>
            </a:pPr>
            <a:r>
              <a:rPr lang="en-US" sz="2000" b="1" dirty="0">
                <a:latin typeface="Alexandria" pitchFamily="2" charset="-78"/>
                <a:cs typeface="Alexandria" pitchFamily="2" charset="-78"/>
              </a:rPr>
              <a:t>7. BUILDING THE REQUIREMENTS LIST</a:t>
            </a:r>
          </a:p>
          <a:p>
            <a:pPr marL="0" indent="0" algn="just">
              <a:buNone/>
            </a:pPr>
            <a:r>
              <a:rPr lang="en-US" sz="2000" dirty="0">
                <a:latin typeface="Alexandria" pitchFamily="2" charset="-78"/>
                <a:cs typeface="Alexandria" pitchFamily="2" charset="-78"/>
              </a:rPr>
              <a:t>As we elicit the requirements from our various business stakeholders, we need to document them.</a:t>
            </a:r>
          </a:p>
          <a:p>
            <a:pPr marL="0" indent="0" algn="just">
              <a:buNone/>
            </a:pPr>
            <a:r>
              <a:rPr lang="en-US" sz="2000" b="1" dirty="0">
                <a:latin typeface="Alexandria" pitchFamily="2" charset="-78"/>
                <a:cs typeface="Alexandria" pitchFamily="2" charset="-78"/>
              </a:rPr>
              <a:t>This is best done in two distinct passes; </a:t>
            </a:r>
          </a:p>
          <a:p>
            <a:pPr marL="342900" indent="-342900" algn="just">
              <a:buFont typeface="Arial" panose="020B0604020202020204" pitchFamily="34" charset="0"/>
              <a:buChar char="•"/>
            </a:pPr>
            <a:r>
              <a:rPr lang="en-US" sz="2000" dirty="0">
                <a:latin typeface="Alexandria" pitchFamily="2" charset="-78"/>
                <a:cs typeface="Alexandria" pitchFamily="2" charset="-78"/>
              </a:rPr>
              <a:t>building the initial requirements list, and later, </a:t>
            </a:r>
          </a:p>
          <a:p>
            <a:pPr marL="342900" indent="-342900" algn="just">
              <a:buFont typeface="Arial" panose="020B0604020202020204" pitchFamily="34" charset="0"/>
              <a:buChar char="•"/>
            </a:pPr>
            <a:r>
              <a:rPr lang="en-US" sz="2000" dirty="0">
                <a:latin typeface="Alexandria" pitchFamily="2" charset="-78"/>
                <a:cs typeface="Alexandria" pitchFamily="2" charset="-78"/>
              </a:rPr>
              <a:t>developing an organized requirements catalogue</a:t>
            </a:r>
            <a:r>
              <a:rPr lang="en-US" sz="2000" dirty="0" smtClean="0">
                <a:latin typeface="Alexandria" pitchFamily="2" charset="-78"/>
                <a:cs typeface="Alexandria" pitchFamily="2" charset="-78"/>
              </a:rPr>
              <a:t>.</a:t>
            </a:r>
            <a:endParaRPr lang="en-US" sz="2000" dirty="0">
              <a:latin typeface="Alexandria" pitchFamily="2" charset="-78"/>
              <a:cs typeface="Alexandria" pitchFamily="2" charset="-78"/>
            </a:endParaRPr>
          </a:p>
          <a:p>
            <a:pPr marL="0" indent="0" algn="just">
              <a:buNone/>
            </a:pPr>
            <a:r>
              <a:rPr lang="en-US" sz="2000" dirty="0">
                <a:latin typeface="Alexandria" pitchFamily="2" charset="-78"/>
                <a:cs typeface="Alexandria" pitchFamily="2" charset="-78"/>
              </a:rPr>
              <a:t>The list tends to be an informal document and can be presented using three columns, as shown in </a:t>
            </a:r>
            <a:r>
              <a:rPr lang="en-US" sz="2000" b="1" dirty="0">
                <a:latin typeface="Alexandria" pitchFamily="2" charset="-78"/>
                <a:cs typeface="Alexandria" pitchFamily="2" charset="-78"/>
              </a:rPr>
              <a:t>Table 10.3 </a:t>
            </a:r>
            <a:r>
              <a:rPr lang="en-US" sz="2000" dirty="0">
                <a:latin typeface="Alexandria" pitchFamily="2" charset="-78"/>
                <a:cs typeface="Alexandria" pitchFamily="2" charset="-78"/>
              </a:rPr>
              <a:t>below, which represents a preliminary requirements list from an inventory project: the comments are added during the first pass at analysis, when each requirement is inspected for acceptability</a:t>
            </a:r>
            <a:r>
              <a:rPr lang="en-US" sz="2000" dirty="0" smtClean="0">
                <a:latin typeface="Alexandria" pitchFamily="2" charset="-78"/>
                <a:cs typeface="Alexandria" pitchFamily="2" charset="-78"/>
              </a:rPr>
              <a:t>.</a:t>
            </a:r>
            <a:endParaRPr lang="en-US" sz="2000" dirty="0">
              <a:latin typeface="Alexandria" pitchFamily="2" charset="-78"/>
              <a:cs typeface="Alexandria" pitchFamily="2" charset="-78"/>
            </a:endParaRPr>
          </a:p>
        </p:txBody>
      </p:sp>
      <p:sp>
        <p:nvSpPr>
          <p:cNvPr id="8" name="Title 1"/>
          <p:cNvSpPr txBox="1">
            <a:spLocks/>
          </p:cNvSpPr>
          <p:nvPr/>
        </p:nvSpPr>
        <p:spPr>
          <a:xfrm>
            <a:off x="2521605" y="1156178"/>
            <a:ext cx="6865256" cy="529316"/>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b="1" dirty="0" smtClean="0">
                <a:solidFill>
                  <a:srgbClr val="00B0F0"/>
                </a:solidFill>
                <a:latin typeface="Alexandria" pitchFamily="2" charset="-78"/>
                <a:cs typeface="Alexandria" pitchFamily="2" charset="-78"/>
              </a:rPr>
              <a:t>ESTABLISHING THE REQUIREMENTS </a:t>
            </a:r>
            <a:endParaRPr lang="en-US" sz="2800" b="1" dirty="0">
              <a:solidFill>
                <a:srgbClr val="00B0F0"/>
              </a:solidFill>
              <a:latin typeface="Alexandria" pitchFamily="2" charset="-78"/>
              <a:cs typeface="Alexandria" pitchFamily="2" charset="-78"/>
            </a:endParaRPr>
          </a:p>
        </p:txBody>
      </p:sp>
      <p:sp>
        <p:nvSpPr>
          <p:cNvPr id="9" name="Rectangle 8"/>
          <p:cNvSpPr/>
          <p:nvPr/>
        </p:nvSpPr>
        <p:spPr>
          <a:xfrm>
            <a:off x="1194590" y="987885"/>
            <a:ext cx="1077294" cy="865901"/>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9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3439854673"/>
      </p:ext>
    </p:extLst>
  </p:cSld>
  <p:clrMapOvr>
    <a:masterClrMapping/>
  </p:clrMapOvr>
  <mc:AlternateContent xmlns:mc="http://schemas.openxmlformats.org/markup-compatibility/2006" xmlns:p14="http://schemas.microsoft.com/office/powerpoint/2010/main">
    <mc:Choice Requires="p14">
      <p:transition spd="slow" p14:dur="2000" advTm="172499"/>
    </mc:Choice>
    <mc:Fallback xmlns="">
      <p:transition spd="slow" advTm="172499"/>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609600" y="1685495"/>
            <a:ext cx="10756900" cy="4347006"/>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11" name="Rectangle 10"/>
          <p:cNvSpPr/>
          <p:nvPr/>
        </p:nvSpPr>
        <p:spPr>
          <a:xfrm>
            <a:off x="783771" y="2214810"/>
            <a:ext cx="10218058" cy="3785652"/>
          </a:xfrm>
          <a:prstGeom prst="rect">
            <a:avLst/>
          </a:prstGeom>
        </p:spPr>
        <p:txBody>
          <a:bodyPr wrap="square">
            <a:spAutoFit/>
          </a:bodyPr>
          <a:lstStyle/>
          <a:p>
            <a:pPr marL="0" indent="0" algn="just">
              <a:buNone/>
            </a:pPr>
            <a:r>
              <a:rPr lang="en-US" sz="2000" b="1" dirty="0">
                <a:latin typeface="Alexandria" pitchFamily="2" charset="-78"/>
                <a:cs typeface="Alexandria" pitchFamily="2" charset="-78"/>
              </a:rPr>
              <a:t>7. BUILDING THE REQUIREMENTS LIST</a:t>
            </a:r>
          </a:p>
          <a:p>
            <a:pPr marL="0" indent="0" algn="just">
              <a:buNone/>
            </a:pPr>
            <a:r>
              <a:rPr lang="en-US" sz="2000" dirty="0" smtClean="0">
                <a:latin typeface="Alexandria" pitchFamily="2" charset="-78"/>
                <a:cs typeface="Alexandria" pitchFamily="2" charset="-78"/>
              </a:rPr>
              <a:t>It </a:t>
            </a:r>
            <a:r>
              <a:rPr lang="en-US" sz="2000" dirty="0">
                <a:latin typeface="Alexandria" pitchFamily="2" charset="-78"/>
                <a:cs typeface="Alexandria" pitchFamily="2" charset="-78"/>
              </a:rPr>
              <a:t>can be useful to ask another analyst, who was not present at the elicitation session, to inspect the requirements as a fresh perspective can often identify clarifying questions that may have been missed during the conversation with the stakeholder. </a:t>
            </a:r>
            <a:r>
              <a:rPr lang="en-US" sz="2000" dirty="0" smtClean="0">
                <a:latin typeface="Alexandria" pitchFamily="2" charset="-78"/>
                <a:cs typeface="Alexandria" pitchFamily="2" charset="-78"/>
              </a:rPr>
              <a:t>The </a:t>
            </a:r>
            <a:r>
              <a:rPr lang="en-US" sz="2000" dirty="0">
                <a:latin typeface="Alexandria" pitchFamily="2" charset="-78"/>
                <a:cs typeface="Alexandria" pitchFamily="2" charset="-78"/>
              </a:rPr>
              <a:t>requirements list is begun following an initial interview or workshop and is developed further as more requirements are </a:t>
            </a:r>
            <a:r>
              <a:rPr lang="en-US" sz="2000" dirty="0" smtClean="0">
                <a:latin typeface="Alexandria" pitchFamily="2" charset="-78"/>
                <a:cs typeface="Alexandria" pitchFamily="2" charset="-78"/>
              </a:rPr>
              <a:t>identified. The </a:t>
            </a:r>
            <a:r>
              <a:rPr lang="en-US" sz="2000" dirty="0">
                <a:latin typeface="Alexandria" pitchFamily="2" charset="-78"/>
                <a:cs typeface="Alexandria" pitchFamily="2" charset="-78"/>
              </a:rPr>
              <a:t>requirements identified at this stage will not be well-formed and the level and scope will vary considerably; some may be detailed and specific whilst others will be defined at an overview level only or may represent several potential requirements.</a:t>
            </a:r>
          </a:p>
          <a:p>
            <a:pPr marL="0" indent="0" algn="just">
              <a:buNone/>
            </a:pPr>
            <a:r>
              <a:rPr lang="en-US" sz="2000" dirty="0">
                <a:latin typeface="Alexandria" pitchFamily="2" charset="-78"/>
                <a:cs typeface="Alexandria" pitchFamily="2" charset="-78"/>
              </a:rPr>
              <a:t>This is vital to embed traceability in the requirements.</a:t>
            </a:r>
          </a:p>
          <a:p>
            <a:pPr marL="0" indent="0" algn="just">
              <a:buNone/>
            </a:pPr>
            <a:endParaRPr lang="en-US" sz="2000" dirty="0">
              <a:latin typeface="Alexandria" pitchFamily="2" charset="-78"/>
              <a:cs typeface="Alexandria" pitchFamily="2" charset="-78"/>
            </a:endParaRPr>
          </a:p>
        </p:txBody>
      </p:sp>
      <p:sp>
        <p:nvSpPr>
          <p:cNvPr id="8" name="Title 1"/>
          <p:cNvSpPr txBox="1">
            <a:spLocks/>
          </p:cNvSpPr>
          <p:nvPr/>
        </p:nvSpPr>
        <p:spPr>
          <a:xfrm>
            <a:off x="2521605" y="1156178"/>
            <a:ext cx="6865256" cy="529316"/>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b="1" dirty="0" smtClean="0">
                <a:solidFill>
                  <a:srgbClr val="00B0F0"/>
                </a:solidFill>
                <a:latin typeface="Alexandria" pitchFamily="2" charset="-78"/>
                <a:cs typeface="Alexandria" pitchFamily="2" charset="-78"/>
              </a:rPr>
              <a:t>ESTABLISHING THE REQUIREMENTS </a:t>
            </a:r>
            <a:endParaRPr lang="en-US" sz="2800" b="1" dirty="0">
              <a:solidFill>
                <a:srgbClr val="00B0F0"/>
              </a:solidFill>
              <a:latin typeface="Alexandria" pitchFamily="2" charset="-78"/>
              <a:cs typeface="Alexandria" pitchFamily="2" charset="-78"/>
            </a:endParaRPr>
          </a:p>
        </p:txBody>
      </p:sp>
      <p:sp>
        <p:nvSpPr>
          <p:cNvPr id="9" name="Rectangle 8"/>
          <p:cNvSpPr/>
          <p:nvPr/>
        </p:nvSpPr>
        <p:spPr>
          <a:xfrm>
            <a:off x="1194590" y="987885"/>
            <a:ext cx="1077294" cy="865901"/>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9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3217152025"/>
      </p:ext>
    </p:extLst>
  </p:cSld>
  <p:clrMapOvr>
    <a:masterClrMapping/>
  </p:clrMapOvr>
  <mc:AlternateContent xmlns:mc="http://schemas.openxmlformats.org/markup-compatibility/2006" xmlns:p14="http://schemas.microsoft.com/office/powerpoint/2010/main">
    <mc:Choice Requires="p14">
      <p:transition spd="slow" p14:dur="2000" advTm="177498"/>
    </mc:Choice>
    <mc:Fallback xmlns="">
      <p:transition spd="slow" advTm="177498"/>
    </mc:Fallback>
  </mc:AlternateContent>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609600" y="1685495"/>
            <a:ext cx="10624457" cy="4347006"/>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pic>
        <p:nvPicPr>
          <p:cNvPr id="9" name="Content Placeholder 3"/>
          <p:cNvPicPr>
            <a:picLocks noChangeAspect="1"/>
          </p:cNvPicPr>
          <p:nvPr/>
        </p:nvPicPr>
        <p:blipFill>
          <a:blip r:embed="rId3"/>
          <a:stretch>
            <a:fillRect/>
          </a:stretch>
        </p:blipFill>
        <p:spPr>
          <a:xfrm>
            <a:off x="986971" y="2214811"/>
            <a:ext cx="9757229" cy="3692504"/>
          </a:xfrm>
          <a:prstGeom prst="rect">
            <a:avLst/>
          </a:prstGeom>
        </p:spPr>
      </p:pic>
      <p:sp>
        <p:nvSpPr>
          <p:cNvPr id="8" name="Title 1"/>
          <p:cNvSpPr txBox="1">
            <a:spLocks/>
          </p:cNvSpPr>
          <p:nvPr/>
        </p:nvSpPr>
        <p:spPr>
          <a:xfrm>
            <a:off x="2521605" y="1156178"/>
            <a:ext cx="6865256" cy="529316"/>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b="1" dirty="0" smtClean="0">
                <a:solidFill>
                  <a:srgbClr val="00B0F0"/>
                </a:solidFill>
                <a:latin typeface="Alexandria" pitchFamily="2" charset="-78"/>
                <a:cs typeface="Alexandria" pitchFamily="2" charset="-78"/>
              </a:rPr>
              <a:t>ESTABLISHING THE REQUIREMENTS </a:t>
            </a:r>
            <a:endParaRPr lang="en-US" sz="2800" b="1" dirty="0">
              <a:solidFill>
                <a:srgbClr val="00B0F0"/>
              </a:solidFill>
              <a:latin typeface="Alexandria" pitchFamily="2" charset="-78"/>
              <a:cs typeface="Alexandria" pitchFamily="2" charset="-78"/>
            </a:endParaRPr>
          </a:p>
        </p:txBody>
      </p:sp>
      <p:sp>
        <p:nvSpPr>
          <p:cNvPr id="10" name="Rectangle 9"/>
          <p:cNvSpPr/>
          <p:nvPr/>
        </p:nvSpPr>
        <p:spPr>
          <a:xfrm>
            <a:off x="1194590" y="987885"/>
            <a:ext cx="1077294" cy="865901"/>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9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813300873"/>
      </p:ext>
    </p:extLst>
  </p:cSld>
  <p:clrMapOvr>
    <a:masterClrMapping/>
  </p:clrMapOvr>
  <mc:AlternateContent xmlns:mc="http://schemas.openxmlformats.org/markup-compatibility/2006" xmlns:p14="http://schemas.microsoft.com/office/powerpoint/2010/main">
    <mc:Choice Requires="p14">
      <p:transition spd="slow" p14:dur="2000" advTm="38009"/>
    </mc:Choice>
    <mc:Fallback xmlns="">
      <p:transition spd="slow" advTm="38009"/>
    </mc:Fallback>
  </mc:AlternateContent>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609600" y="1685494"/>
            <a:ext cx="10756900" cy="4178277"/>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11" name="Rectangle 10"/>
          <p:cNvSpPr/>
          <p:nvPr/>
        </p:nvSpPr>
        <p:spPr>
          <a:xfrm>
            <a:off x="783771" y="2199615"/>
            <a:ext cx="10087429" cy="3416320"/>
          </a:xfrm>
          <a:prstGeom prst="rect">
            <a:avLst/>
          </a:prstGeom>
        </p:spPr>
        <p:txBody>
          <a:bodyPr wrap="square">
            <a:spAutoFit/>
          </a:bodyPr>
          <a:lstStyle/>
          <a:p>
            <a:pPr marL="0" indent="0" algn="just">
              <a:buNone/>
            </a:pPr>
            <a:r>
              <a:rPr lang="en-US" sz="1800" b="1" dirty="0">
                <a:latin typeface="Alexandria" pitchFamily="2" charset="-78"/>
                <a:cs typeface="Alexandria" pitchFamily="2" charset="-78"/>
              </a:rPr>
              <a:t>8. REQUIREMENTS ANALYSIS</a:t>
            </a:r>
          </a:p>
          <a:p>
            <a:pPr marL="0" indent="0" algn="just">
              <a:buNone/>
            </a:pPr>
            <a:r>
              <a:rPr lang="en-US" sz="1800" dirty="0">
                <a:latin typeface="Alexandria" pitchFamily="2" charset="-78"/>
                <a:cs typeface="Alexandria" pitchFamily="2" charset="-78"/>
              </a:rPr>
              <a:t>Once a set of requirements has been elicited and entered onto the requirements list, the next step in the requirements engineering framework can </a:t>
            </a:r>
            <a:r>
              <a:rPr lang="en-US" sz="1800" dirty="0" smtClean="0">
                <a:latin typeface="Alexandria" pitchFamily="2" charset="-78"/>
                <a:cs typeface="Alexandria" pitchFamily="2" charset="-78"/>
              </a:rPr>
              <a:t>begin.</a:t>
            </a:r>
            <a:r>
              <a:rPr lang="en-US" sz="1800" dirty="0">
                <a:latin typeface="Alexandria" pitchFamily="2" charset="-78"/>
                <a:cs typeface="Alexandria" pitchFamily="2" charset="-78"/>
              </a:rPr>
              <a:t> </a:t>
            </a:r>
            <a:endParaRPr lang="en-US" sz="1800" dirty="0" smtClean="0">
              <a:latin typeface="Alexandria" pitchFamily="2" charset="-78"/>
              <a:cs typeface="Alexandria" pitchFamily="2" charset="-78"/>
            </a:endParaRPr>
          </a:p>
          <a:p>
            <a:pPr marL="0" indent="0" algn="just">
              <a:buNone/>
            </a:pPr>
            <a:endParaRPr lang="en-US" sz="1800" b="1" dirty="0">
              <a:latin typeface="Alexandria" pitchFamily="2" charset="-78"/>
              <a:cs typeface="Alexandria" pitchFamily="2" charset="-78"/>
            </a:endParaRPr>
          </a:p>
          <a:p>
            <a:pPr marL="0" indent="0" algn="just">
              <a:buNone/>
            </a:pPr>
            <a:r>
              <a:rPr lang="en-US" sz="1800" b="1" dirty="0" smtClean="0">
                <a:latin typeface="Alexandria" pitchFamily="2" charset="-78"/>
                <a:cs typeface="Alexandria" pitchFamily="2" charset="-78"/>
              </a:rPr>
              <a:t>Requirements </a:t>
            </a:r>
            <a:r>
              <a:rPr lang="en-US" sz="1800" b="1" dirty="0">
                <a:latin typeface="Alexandria" pitchFamily="2" charset="-78"/>
                <a:cs typeface="Alexandria" pitchFamily="2" charset="-78"/>
              </a:rPr>
              <a:t>analysis </a:t>
            </a:r>
            <a:r>
              <a:rPr lang="en-US" sz="1800" dirty="0">
                <a:latin typeface="Alexandria" pitchFamily="2" charset="-78"/>
                <a:cs typeface="Alexandria" pitchFamily="2" charset="-78"/>
              </a:rPr>
              <a:t>is concerned with ensuring that all of the requirements identified during requirements elicitation have been developed into clear, organized, well-documented </a:t>
            </a:r>
            <a:r>
              <a:rPr lang="en-US" sz="1800" dirty="0" smtClean="0">
                <a:latin typeface="Alexandria" pitchFamily="2" charset="-78"/>
                <a:cs typeface="Alexandria" pitchFamily="2" charset="-78"/>
              </a:rPr>
              <a:t>requirements.</a:t>
            </a:r>
            <a:r>
              <a:rPr lang="en-US" sz="1800" dirty="0">
                <a:latin typeface="Alexandria" pitchFamily="2" charset="-78"/>
                <a:cs typeface="Alexandria" pitchFamily="2" charset="-78"/>
              </a:rPr>
              <a:t> </a:t>
            </a:r>
            <a:r>
              <a:rPr lang="en-US" sz="1800" dirty="0" smtClean="0">
                <a:latin typeface="Alexandria" pitchFamily="2" charset="-78"/>
                <a:cs typeface="Alexandria" pitchFamily="2" charset="-78"/>
              </a:rPr>
              <a:t>The </a:t>
            </a:r>
            <a:r>
              <a:rPr lang="en-US" sz="1800" dirty="0">
                <a:latin typeface="Alexandria" pitchFamily="2" charset="-78"/>
                <a:cs typeface="Alexandria" pitchFamily="2" charset="-78"/>
              </a:rPr>
              <a:t>separation of requirements elicitation from requirements analysis is one of the strengths of requirements </a:t>
            </a:r>
            <a:r>
              <a:rPr lang="en-US" sz="1800" dirty="0" smtClean="0">
                <a:latin typeface="Alexandria" pitchFamily="2" charset="-78"/>
                <a:cs typeface="Alexandria" pitchFamily="2" charset="-78"/>
              </a:rPr>
              <a:t>engineering. The </a:t>
            </a:r>
            <a:r>
              <a:rPr lang="en-US" sz="1800" dirty="0">
                <a:latin typeface="Alexandria" pitchFamily="2" charset="-78"/>
                <a:cs typeface="Alexandria" pitchFamily="2" charset="-78"/>
              </a:rPr>
              <a:t>analysts are encouraged during elicitation to draw out information, uncover tacit knowledge and identify requirements; during analysis, the business analysts examine the results of this work in detail in order to develop the requirement documentation that will take the project forward.</a:t>
            </a:r>
          </a:p>
        </p:txBody>
      </p:sp>
      <p:sp>
        <p:nvSpPr>
          <p:cNvPr id="8" name="Title 1"/>
          <p:cNvSpPr txBox="1">
            <a:spLocks/>
          </p:cNvSpPr>
          <p:nvPr/>
        </p:nvSpPr>
        <p:spPr>
          <a:xfrm>
            <a:off x="2521605" y="1156178"/>
            <a:ext cx="6865256" cy="529316"/>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b="1" dirty="0" smtClean="0">
                <a:solidFill>
                  <a:srgbClr val="00B0F0"/>
                </a:solidFill>
                <a:latin typeface="Alexandria" pitchFamily="2" charset="-78"/>
                <a:cs typeface="Alexandria" pitchFamily="2" charset="-78"/>
              </a:rPr>
              <a:t>ESTABLISHING THE REQUIREMENTS </a:t>
            </a:r>
            <a:endParaRPr lang="en-US" sz="2800" b="1" dirty="0">
              <a:solidFill>
                <a:srgbClr val="00B0F0"/>
              </a:solidFill>
              <a:latin typeface="Alexandria" pitchFamily="2" charset="-78"/>
              <a:cs typeface="Alexandria" pitchFamily="2" charset="-78"/>
            </a:endParaRPr>
          </a:p>
        </p:txBody>
      </p:sp>
      <p:sp>
        <p:nvSpPr>
          <p:cNvPr id="9" name="Rectangle 8"/>
          <p:cNvSpPr/>
          <p:nvPr/>
        </p:nvSpPr>
        <p:spPr>
          <a:xfrm>
            <a:off x="1194590" y="987885"/>
            <a:ext cx="1077294" cy="865901"/>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9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2909480297"/>
      </p:ext>
    </p:extLst>
  </p:cSld>
  <p:clrMapOvr>
    <a:masterClrMapping/>
  </p:clrMapOvr>
  <mc:AlternateContent xmlns:mc="http://schemas.openxmlformats.org/markup-compatibility/2006" xmlns:p14="http://schemas.microsoft.com/office/powerpoint/2010/main">
    <mc:Choice Requires="p14">
      <p:transition spd="slow" p14:dur="2000" advTm="171585"/>
    </mc:Choice>
    <mc:Fallback xmlns="">
      <p:transition spd="slow" advTm="171585"/>
    </mc:Fallback>
  </mc:AlternateContent>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595086" y="1685494"/>
            <a:ext cx="10771414" cy="4454049"/>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11" name="Rectangle 10"/>
          <p:cNvSpPr/>
          <p:nvPr/>
        </p:nvSpPr>
        <p:spPr>
          <a:xfrm>
            <a:off x="639536" y="2003901"/>
            <a:ext cx="10682514" cy="3970318"/>
          </a:xfrm>
          <a:prstGeom prst="rect">
            <a:avLst/>
          </a:prstGeom>
        </p:spPr>
        <p:txBody>
          <a:bodyPr wrap="square">
            <a:spAutoFit/>
          </a:bodyPr>
          <a:lstStyle/>
          <a:p>
            <a:pPr marL="0" indent="0" algn="just">
              <a:buNone/>
            </a:pPr>
            <a:r>
              <a:rPr lang="en-US" sz="1800" b="1" dirty="0">
                <a:latin typeface="Alexandria" pitchFamily="2" charset="-78"/>
                <a:cs typeface="Alexandria" pitchFamily="2" charset="-78"/>
              </a:rPr>
              <a:t>8. REQUIREMENTS </a:t>
            </a:r>
            <a:r>
              <a:rPr lang="en-US" sz="1800" b="1" dirty="0" smtClean="0">
                <a:latin typeface="Alexandria" pitchFamily="2" charset="-78"/>
                <a:cs typeface="Alexandria" pitchFamily="2" charset="-78"/>
              </a:rPr>
              <a:t>ANALYSIS</a:t>
            </a:r>
          </a:p>
          <a:p>
            <a:pPr marL="0" indent="0" algn="just">
              <a:buNone/>
            </a:pPr>
            <a:r>
              <a:rPr lang="en-US" sz="1800" dirty="0">
                <a:latin typeface="Alexandria" pitchFamily="2" charset="-78"/>
                <a:cs typeface="Alexandria" pitchFamily="2" charset="-78"/>
              </a:rPr>
              <a:t>Only those requirements that are clearly stated, unambiguous, atomic, feasible, aligned with the project objectives, not in conflict with any other requirements and not overlapping with or duplicating other requirements, will be documented fully for implementation. </a:t>
            </a:r>
            <a:r>
              <a:rPr lang="en-US" sz="1800" b="1" dirty="0">
                <a:latin typeface="Alexandria" pitchFamily="2" charset="-78"/>
                <a:cs typeface="Alexandria" pitchFamily="2" charset="-78"/>
              </a:rPr>
              <a:t>In order to confirm that requirements are in scope, and also that the set of requirements is complete, it is helpful to draw some models that incorporate all the requirements</a:t>
            </a:r>
            <a:r>
              <a:rPr lang="en-US" sz="1800" b="1" dirty="0" smtClean="0">
                <a:latin typeface="Alexandria" pitchFamily="2" charset="-78"/>
                <a:cs typeface="Alexandria" pitchFamily="2" charset="-78"/>
              </a:rPr>
              <a:t>.</a:t>
            </a:r>
          </a:p>
          <a:p>
            <a:pPr marL="342900" indent="-342900" algn="just">
              <a:buFont typeface="Arial" panose="020B0604020202020204" pitchFamily="34" charset="0"/>
              <a:buChar char="•"/>
            </a:pPr>
            <a:r>
              <a:rPr lang="en-US" sz="1800" dirty="0" smtClean="0">
                <a:latin typeface="Alexandria" pitchFamily="2" charset="-78"/>
                <a:cs typeface="Alexandria" pitchFamily="2" charset="-78"/>
              </a:rPr>
              <a:t>A </a:t>
            </a:r>
            <a:r>
              <a:rPr lang="en-US" sz="1800" dirty="0">
                <a:latin typeface="Alexandria" pitchFamily="2" charset="-78"/>
                <a:cs typeface="Alexandria" pitchFamily="2" charset="-78"/>
              </a:rPr>
              <a:t>use case diagram may be used to define the scope of the system and the features to be delivered; </a:t>
            </a:r>
          </a:p>
          <a:p>
            <a:pPr marL="342900" indent="-342900" algn="just">
              <a:buFont typeface="Arial" panose="020B0604020202020204" pitchFamily="34" charset="0"/>
              <a:buChar char="•"/>
            </a:pPr>
            <a:r>
              <a:rPr lang="en-US" sz="1800" dirty="0">
                <a:latin typeface="Alexandria" pitchFamily="2" charset="-78"/>
                <a:cs typeface="Alexandria" pitchFamily="2" charset="-78"/>
              </a:rPr>
              <a:t>a business process model may be used to illustrate how the work is to be conducted and the flow of the process; </a:t>
            </a:r>
          </a:p>
          <a:p>
            <a:pPr marL="342900" indent="-342900" algn="just">
              <a:buFont typeface="Arial" panose="020B0604020202020204" pitchFamily="34" charset="0"/>
              <a:buChar char="•"/>
            </a:pPr>
            <a:r>
              <a:rPr lang="en-US" sz="1800" dirty="0">
                <a:latin typeface="Alexandria" pitchFamily="2" charset="-78"/>
                <a:cs typeface="Alexandria" pitchFamily="2" charset="-78"/>
              </a:rPr>
              <a:t>a data model may be used to clarify the data to be held and the business rules to be implemented.</a:t>
            </a:r>
          </a:p>
          <a:p>
            <a:pPr marL="0" indent="0" algn="just">
              <a:buNone/>
            </a:pPr>
            <a:r>
              <a:rPr lang="en-US" sz="1800" dirty="0" smtClean="0">
                <a:latin typeface="Alexandria" pitchFamily="2" charset="-78"/>
                <a:cs typeface="Alexandria" pitchFamily="2" charset="-78"/>
              </a:rPr>
              <a:t>As </a:t>
            </a:r>
            <a:r>
              <a:rPr lang="en-US" sz="1800" dirty="0">
                <a:latin typeface="Alexandria" pitchFamily="2" charset="-78"/>
                <a:cs typeface="Alexandria" pitchFamily="2" charset="-78"/>
              </a:rPr>
              <a:t>this work is carried out, many additional questions will be raised and you may need to investigate the requirements further using requirements elicitation techniques</a:t>
            </a:r>
            <a:r>
              <a:rPr lang="en-US" sz="1800" dirty="0" smtClean="0">
                <a:latin typeface="Alexandria" pitchFamily="2" charset="-78"/>
                <a:cs typeface="Alexandria" pitchFamily="2" charset="-78"/>
              </a:rPr>
              <a:t>.</a:t>
            </a:r>
            <a:endParaRPr lang="en-US" sz="1800" dirty="0">
              <a:latin typeface="Alexandria" pitchFamily="2" charset="-78"/>
              <a:cs typeface="Alexandria" pitchFamily="2" charset="-78"/>
            </a:endParaRPr>
          </a:p>
        </p:txBody>
      </p:sp>
      <p:sp>
        <p:nvSpPr>
          <p:cNvPr id="8" name="Title 1"/>
          <p:cNvSpPr txBox="1">
            <a:spLocks/>
          </p:cNvSpPr>
          <p:nvPr/>
        </p:nvSpPr>
        <p:spPr>
          <a:xfrm>
            <a:off x="2521605" y="1156178"/>
            <a:ext cx="6865256" cy="529316"/>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b="1" dirty="0" smtClean="0">
                <a:solidFill>
                  <a:srgbClr val="00B0F0"/>
                </a:solidFill>
                <a:latin typeface="Alexandria" pitchFamily="2" charset="-78"/>
                <a:cs typeface="Alexandria" pitchFamily="2" charset="-78"/>
              </a:rPr>
              <a:t>ESTABLISHING THE REQUIREMENTS </a:t>
            </a:r>
            <a:endParaRPr lang="en-US" sz="2800" b="1" dirty="0">
              <a:solidFill>
                <a:srgbClr val="00B0F0"/>
              </a:solidFill>
              <a:latin typeface="Alexandria" pitchFamily="2" charset="-78"/>
              <a:cs typeface="Alexandria" pitchFamily="2" charset="-78"/>
            </a:endParaRPr>
          </a:p>
        </p:txBody>
      </p:sp>
      <p:sp>
        <p:nvSpPr>
          <p:cNvPr id="9" name="Rectangle 8"/>
          <p:cNvSpPr/>
          <p:nvPr/>
        </p:nvSpPr>
        <p:spPr>
          <a:xfrm>
            <a:off x="1194590" y="987885"/>
            <a:ext cx="1077294" cy="865901"/>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9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1937107327"/>
      </p:ext>
    </p:extLst>
  </p:cSld>
  <p:clrMapOvr>
    <a:masterClrMapping/>
  </p:clrMapOvr>
  <mc:AlternateContent xmlns:mc="http://schemas.openxmlformats.org/markup-compatibility/2006" xmlns:p14="http://schemas.microsoft.com/office/powerpoint/2010/main">
    <mc:Choice Requires="p14">
      <p:transition spd="slow" p14:dur="2000" advTm="251814"/>
    </mc:Choice>
    <mc:Fallback xmlns="">
      <p:transition spd="slow" advTm="251814"/>
    </mc:Fallback>
  </mc:AlternateContent>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Shape 522"/>
        <p:cNvGrpSpPr/>
        <p:nvPr/>
      </p:nvGrpSpPr>
      <p:grpSpPr>
        <a:xfrm>
          <a:off x="0" y="0"/>
          <a:ext cx="0" cy="0"/>
          <a:chOff x="0" y="0"/>
          <a:chExt cx="0" cy="0"/>
        </a:xfrm>
      </p:grpSpPr>
      <p:sp>
        <p:nvSpPr>
          <p:cNvPr id="523" name="Google Shape;523;p28"/>
          <p:cNvSpPr/>
          <p:nvPr/>
        </p:nvSpPr>
        <p:spPr>
          <a:xfrm>
            <a:off x="367618" y="870857"/>
            <a:ext cx="5614763" cy="5037857"/>
          </a:xfrm>
          <a:prstGeom prst="rect">
            <a:avLst/>
          </a:prstGeom>
          <a:solidFill>
            <a:schemeClr val="lt1"/>
          </a:solidFill>
          <a:ln>
            <a:noFill/>
          </a:ln>
        </p:spPr>
        <p:txBody>
          <a:bodyPr spcFirstLastPara="1" wrap="square" lIns="91425" tIns="45700" rIns="91425" bIns="45700" anchor="ctr" anchorCtr="0">
            <a:noAutofit/>
          </a:bodyPr>
          <a:lstStyle/>
          <a:p>
            <a:r>
              <a:rPr lang="en-US" sz="2000" b="1" dirty="0" smtClean="0">
                <a:latin typeface="Alexandria" pitchFamily="2" charset="-78"/>
                <a:cs typeface="Alexandria" pitchFamily="2" charset="-78"/>
              </a:rPr>
              <a:t>8. REQUIREMENTS ANALYSIS includes;</a:t>
            </a:r>
          </a:p>
          <a:p>
            <a:pPr marL="342900" indent="-342900">
              <a:buFont typeface="Arial" panose="020B0604020202020204" pitchFamily="34" charset="0"/>
              <a:buChar char="•"/>
            </a:pPr>
            <a:r>
              <a:rPr lang="en-US" sz="2000" b="1" dirty="0" smtClean="0">
                <a:latin typeface="Alexandria" pitchFamily="2" charset="-78"/>
                <a:cs typeface="Alexandria" pitchFamily="2" charset="-78"/>
              </a:rPr>
              <a:t>Categorization of the requirements</a:t>
            </a:r>
          </a:p>
          <a:p>
            <a:pPr marL="342900" indent="-342900">
              <a:buFont typeface="Arial" panose="020B0604020202020204" pitchFamily="34" charset="0"/>
              <a:buChar char="•"/>
            </a:pPr>
            <a:r>
              <a:rPr lang="en-US" sz="2000" b="1" dirty="0" smtClean="0">
                <a:latin typeface="Alexandria" pitchFamily="2" charset="-78"/>
                <a:cs typeface="Alexandria" pitchFamily="2" charset="-78"/>
              </a:rPr>
              <a:t>Grouping requirements</a:t>
            </a:r>
          </a:p>
          <a:p>
            <a:pPr marL="342900" indent="-342900">
              <a:buFont typeface="Arial" panose="020B0604020202020204" pitchFamily="34" charset="0"/>
              <a:buChar char="•"/>
            </a:pPr>
            <a:r>
              <a:rPr lang="en-US" sz="2000" b="1" dirty="0" smtClean="0">
                <a:latin typeface="Alexandria" pitchFamily="2" charset="-78"/>
                <a:cs typeface="Alexandria" pitchFamily="2" charset="-78"/>
              </a:rPr>
              <a:t>Requirements filters</a:t>
            </a:r>
          </a:p>
          <a:p>
            <a:pPr marL="342900" indent="-342900">
              <a:buFont typeface="Arial" panose="020B0604020202020204" pitchFamily="34" charset="0"/>
              <a:buChar char="•"/>
            </a:pPr>
            <a:r>
              <a:rPr lang="en-US" sz="2000" b="1" dirty="0" smtClean="0">
                <a:latin typeface="Alexandria" pitchFamily="2" charset="-78"/>
                <a:cs typeface="Alexandria" pitchFamily="2" charset="-78"/>
              </a:rPr>
              <a:t>Checking </a:t>
            </a:r>
            <a:r>
              <a:rPr lang="en-US" sz="2000" b="1" dirty="0">
                <a:latin typeface="Alexandria" pitchFamily="2" charset="-78"/>
                <a:cs typeface="Alexandria" pitchFamily="2" charset="-78"/>
              </a:rPr>
              <a:t>for overlapping or duplicate </a:t>
            </a:r>
            <a:r>
              <a:rPr lang="en-US" sz="2000" b="1" dirty="0" smtClean="0">
                <a:latin typeface="Alexandria" pitchFamily="2" charset="-78"/>
                <a:cs typeface="Alexandria" pitchFamily="2" charset="-78"/>
              </a:rPr>
              <a:t>requirements</a:t>
            </a:r>
          </a:p>
          <a:p>
            <a:pPr marL="342900" indent="-342900">
              <a:buFont typeface="Arial" panose="020B0604020202020204" pitchFamily="34" charset="0"/>
              <a:buChar char="•"/>
            </a:pPr>
            <a:r>
              <a:rPr lang="en-US" sz="2000" b="1" dirty="0">
                <a:latin typeface="Alexandria" pitchFamily="2" charset="-78"/>
                <a:cs typeface="Alexandria" pitchFamily="2" charset="-78"/>
              </a:rPr>
              <a:t>Unravelling multiple </a:t>
            </a:r>
            <a:r>
              <a:rPr lang="en-US" sz="2000" b="1" dirty="0" smtClean="0">
                <a:latin typeface="Alexandria" pitchFamily="2" charset="-78"/>
                <a:cs typeface="Alexandria" pitchFamily="2" charset="-78"/>
              </a:rPr>
              <a:t>requirements</a:t>
            </a:r>
          </a:p>
          <a:p>
            <a:pPr marL="342900" indent="-342900">
              <a:buFont typeface="Arial" panose="020B0604020202020204" pitchFamily="34" charset="0"/>
              <a:buChar char="•"/>
            </a:pPr>
            <a:r>
              <a:rPr lang="en-US" sz="2000" b="1" dirty="0">
                <a:latin typeface="Alexandria" pitchFamily="2" charset="-78"/>
                <a:cs typeface="Alexandria" pitchFamily="2" charset="-78"/>
              </a:rPr>
              <a:t>Each needs to be documented.</a:t>
            </a:r>
          </a:p>
          <a:p>
            <a:pPr marL="342900" indent="-342900">
              <a:buFont typeface="Arial" panose="020B0604020202020204" pitchFamily="34" charset="0"/>
              <a:buChar char="•"/>
            </a:pPr>
            <a:r>
              <a:rPr lang="en-US" sz="2000" b="1" dirty="0">
                <a:latin typeface="Alexandria" pitchFamily="2" charset="-78"/>
                <a:cs typeface="Alexandria" pitchFamily="2" charset="-78"/>
              </a:rPr>
              <a:t>Confirming relevance of the requirement:</a:t>
            </a:r>
          </a:p>
          <a:p>
            <a:pPr marL="342900" indent="-342900">
              <a:buFont typeface="Arial" panose="020B0604020202020204" pitchFamily="34" charset="0"/>
              <a:buChar char="•"/>
            </a:pPr>
            <a:r>
              <a:rPr lang="en-US" sz="2000" b="1" dirty="0">
                <a:latin typeface="Alexandria" pitchFamily="2" charset="-78"/>
                <a:cs typeface="Alexandria" pitchFamily="2" charset="-78"/>
              </a:rPr>
              <a:t> Feasibility evaluation:</a:t>
            </a:r>
          </a:p>
          <a:p>
            <a:pPr marL="342900" indent="-342900">
              <a:buFont typeface="Arial" panose="020B0604020202020204" pitchFamily="34" charset="0"/>
              <a:buChar char="•"/>
            </a:pPr>
            <a:r>
              <a:rPr lang="en-US" sz="2000" b="1" dirty="0">
                <a:latin typeface="Alexandria" pitchFamily="2" charset="-78"/>
                <a:cs typeface="Alexandria" pitchFamily="2" charset="-78"/>
              </a:rPr>
              <a:t>Removing conflicts</a:t>
            </a:r>
            <a:r>
              <a:rPr lang="en-US" sz="2000" b="1" dirty="0" smtClean="0">
                <a:latin typeface="Alexandria" pitchFamily="2" charset="-78"/>
                <a:cs typeface="Alexandria" pitchFamily="2" charset="-78"/>
              </a:rPr>
              <a:t>:</a:t>
            </a:r>
          </a:p>
          <a:p>
            <a:pPr marL="342900" indent="-342900">
              <a:buFont typeface="Arial" panose="020B0604020202020204" pitchFamily="34" charset="0"/>
              <a:buChar char="•"/>
            </a:pPr>
            <a:r>
              <a:rPr lang="en-US" sz="2000" b="1" dirty="0">
                <a:latin typeface="Alexandria" pitchFamily="2" charset="-78"/>
                <a:cs typeface="Alexandria" pitchFamily="2" charset="-78"/>
              </a:rPr>
              <a:t>Checking for </a:t>
            </a:r>
            <a:r>
              <a:rPr lang="en-US" sz="2000" b="1" dirty="0" smtClean="0">
                <a:latin typeface="Alexandria" pitchFamily="2" charset="-78"/>
                <a:cs typeface="Alexandria" pitchFamily="2" charset="-78"/>
              </a:rPr>
              <a:t>solutions</a:t>
            </a:r>
          </a:p>
          <a:p>
            <a:pPr marL="342900" indent="-342900">
              <a:buFont typeface="Arial" panose="020B0604020202020204" pitchFamily="34" charset="0"/>
              <a:buChar char="•"/>
            </a:pPr>
            <a:r>
              <a:rPr lang="en-US" sz="2000" b="1" dirty="0">
                <a:latin typeface="Alexandria" pitchFamily="2" charset="-78"/>
                <a:cs typeface="Alexandria" pitchFamily="2" charset="-78"/>
              </a:rPr>
              <a:t>Confirm standard of quality</a:t>
            </a:r>
            <a:r>
              <a:rPr lang="en-US" sz="2000" b="1" dirty="0" smtClean="0">
                <a:latin typeface="Alexandria" pitchFamily="2" charset="-78"/>
                <a:cs typeface="Alexandria" pitchFamily="2" charset="-78"/>
              </a:rPr>
              <a:t>:</a:t>
            </a:r>
          </a:p>
          <a:p>
            <a:pPr marL="342900" indent="-342900">
              <a:buFont typeface="Arial" panose="020B0604020202020204" pitchFamily="34" charset="0"/>
              <a:buChar char="•"/>
            </a:pPr>
            <a:r>
              <a:rPr lang="en-US" sz="2000" b="1" dirty="0" smtClean="0">
                <a:latin typeface="Alexandria" pitchFamily="2" charset="-78"/>
                <a:cs typeface="Alexandria" pitchFamily="2" charset="-78"/>
              </a:rPr>
              <a:t>Unambiguous</a:t>
            </a:r>
          </a:p>
        </p:txBody>
      </p:sp>
      <p:pic>
        <p:nvPicPr>
          <p:cNvPr id="524" name="Google Shape;524;p28"/>
          <p:cNvPicPr preferRelativeResize="0">
            <a:picLocks noGrp="1"/>
          </p:cNvPicPr>
          <p:nvPr>
            <p:ph type="pic" idx="2"/>
          </p:nvPr>
        </p:nvPicPr>
        <p:blipFill rotWithShape="1">
          <a:blip r:embed="rId3">
            <a:alphaModFix/>
          </a:blip>
          <a:srcRect t="12318" b="12318"/>
          <a:stretch/>
        </p:blipFill>
        <p:spPr>
          <a:xfrm>
            <a:off x="6096000" y="1321252"/>
            <a:ext cx="4962146" cy="2495550"/>
          </a:xfrm>
          <a:prstGeom prst="rect">
            <a:avLst/>
          </a:prstGeom>
          <a:solidFill>
            <a:srgbClr val="D8D8D8">
              <a:alpha val="49803"/>
            </a:srgbClr>
          </a:solidFill>
          <a:ln>
            <a:noFill/>
          </a:ln>
        </p:spPr>
      </p:pic>
      <p:sp>
        <p:nvSpPr>
          <p:cNvPr id="12" name="Content Placeholder 2"/>
          <p:cNvSpPr txBox="1">
            <a:spLocks/>
          </p:cNvSpPr>
          <p:nvPr/>
        </p:nvSpPr>
        <p:spPr>
          <a:xfrm>
            <a:off x="367618" y="1724891"/>
            <a:ext cx="5423582" cy="3583088"/>
          </a:xfrm>
          <a:prstGeom prst="rect">
            <a:avLst/>
          </a:prstGeom>
        </p:spPr>
        <p:txBody>
          <a:bodyPr>
            <a:norm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buClrTx/>
            </a:pPr>
            <a:endParaRPr lang="en-US" sz="2800" dirty="0">
              <a:solidFill>
                <a:schemeClr val="tx1"/>
              </a:solidFill>
              <a:latin typeface="Alexandria" pitchFamily="2" charset="-78"/>
              <a:cs typeface="Alexandria" pitchFamily="2" charset="-78"/>
            </a:endParaRPr>
          </a:p>
        </p:txBody>
      </p:sp>
      <p:sp>
        <p:nvSpPr>
          <p:cNvPr id="10" name="Title 1"/>
          <p:cNvSpPr txBox="1">
            <a:spLocks/>
          </p:cNvSpPr>
          <p:nvPr/>
        </p:nvSpPr>
        <p:spPr>
          <a:xfrm>
            <a:off x="6521028" y="4459026"/>
            <a:ext cx="6184900" cy="772262"/>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b="1" dirty="0" smtClean="0">
                <a:solidFill>
                  <a:srgbClr val="00B0F0"/>
                </a:solidFill>
                <a:latin typeface="Alexandria" pitchFamily="2" charset="-78"/>
                <a:cs typeface="Alexandria" pitchFamily="2" charset="-78"/>
              </a:rPr>
              <a:t>ESTABLISHING THE REQUIREMENTS </a:t>
            </a:r>
            <a:endParaRPr lang="en-US" sz="2800" b="1" dirty="0">
              <a:solidFill>
                <a:srgbClr val="00B0F0"/>
              </a:solidFill>
              <a:latin typeface="Alexandria" pitchFamily="2" charset="-78"/>
              <a:cs typeface="Alexandria" pitchFamily="2" charset="-78"/>
            </a:endParaRPr>
          </a:p>
        </p:txBody>
      </p:sp>
      <p:sp>
        <p:nvSpPr>
          <p:cNvPr id="11" name="Rectangle 10"/>
          <p:cNvSpPr/>
          <p:nvPr/>
        </p:nvSpPr>
        <p:spPr>
          <a:xfrm>
            <a:off x="5443734" y="3516435"/>
            <a:ext cx="1077294" cy="865901"/>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9 </a:t>
            </a:r>
            <a:endParaRPr lang="en-US" sz="1400" dirty="0">
              <a:solidFill>
                <a:schemeClr val="bg1"/>
              </a:solidFill>
              <a:latin typeface="Alexandria Black" pitchFamily="2" charset="-78"/>
              <a:ea typeface="Roboto Light" panose="02000000000000000000" pitchFamily="2" charset="0"/>
            </a:endParaRPr>
          </a:p>
        </p:txBody>
      </p:sp>
      <p:cxnSp>
        <p:nvCxnSpPr>
          <p:cNvPr id="13" name="Straight Connector 12"/>
          <p:cNvCxnSpPr/>
          <p:nvPr/>
        </p:nvCxnSpPr>
        <p:spPr>
          <a:xfrm flipH="1">
            <a:off x="862684" y="696686"/>
            <a:ext cx="8528059" cy="14514"/>
          </a:xfrm>
          <a:prstGeom prst="line">
            <a:avLst/>
          </a:prstGeom>
        </p:spPr>
        <p:style>
          <a:lnRef idx="1">
            <a:schemeClr val="dk1"/>
          </a:lnRef>
          <a:fillRef idx="0">
            <a:schemeClr val="dk1"/>
          </a:fillRef>
          <a:effectRef idx="0">
            <a:schemeClr val="dk1"/>
          </a:effectRef>
          <a:fontRef idx="minor">
            <a:schemeClr val="tx1"/>
          </a:fontRef>
        </p:style>
      </p:cxnSp>
    </p:spTree>
    <p:extLst>
      <p:ext uri="{BB962C8B-B14F-4D97-AF65-F5344CB8AC3E}">
        <p14:creationId xmlns:p14="http://schemas.microsoft.com/office/powerpoint/2010/main" val="466045576"/>
      </p:ext>
    </p:extLst>
  </p:cSld>
  <p:clrMapOvr>
    <a:masterClrMapping/>
  </p:clrMapOvr>
  <p:transition spd="slow" advTm="187211">
    <p:comb/>
  </p:transition>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575783" y="1685494"/>
            <a:ext cx="10756900" cy="4347006"/>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11" name="Rectangle 10"/>
          <p:cNvSpPr/>
          <p:nvPr/>
        </p:nvSpPr>
        <p:spPr>
          <a:xfrm>
            <a:off x="943428" y="2077564"/>
            <a:ext cx="9811657" cy="3693319"/>
          </a:xfrm>
          <a:prstGeom prst="rect">
            <a:avLst/>
          </a:prstGeom>
        </p:spPr>
        <p:txBody>
          <a:bodyPr wrap="square">
            <a:spAutoFit/>
          </a:bodyPr>
          <a:lstStyle/>
          <a:p>
            <a:pPr marL="0" indent="0" algn="just">
              <a:buNone/>
            </a:pPr>
            <a:r>
              <a:rPr lang="en-US" sz="1800" b="1" dirty="0">
                <a:latin typeface="Alexandria" pitchFamily="2" charset="-78"/>
                <a:cs typeface="Alexandria" pitchFamily="2" charset="-78"/>
              </a:rPr>
              <a:t>Requirements analysis includes the following tasks:</a:t>
            </a:r>
          </a:p>
          <a:p>
            <a:pPr marL="342900" indent="-342900" algn="just">
              <a:buFont typeface="Arial" panose="020B0604020202020204" pitchFamily="34" charset="0"/>
              <a:buChar char="•"/>
            </a:pPr>
            <a:r>
              <a:rPr lang="en-US" sz="1800" b="1" dirty="0">
                <a:latin typeface="Alexandria" pitchFamily="2" charset="-78"/>
                <a:cs typeface="Alexandria" pitchFamily="2" charset="-78"/>
              </a:rPr>
              <a:t>Categorization of the requirements </a:t>
            </a:r>
            <a:r>
              <a:rPr lang="en-US" sz="1800" dirty="0">
                <a:latin typeface="Alexandria" pitchFamily="2" charset="-78"/>
                <a:cs typeface="Alexandria" pitchFamily="2" charset="-78"/>
              </a:rPr>
              <a:t>– as a first pass at the analysis, the requirements should be categorized into specific requirement types.</a:t>
            </a:r>
          </a:p>
          <a:p>
            <a:pPr marL="0" indent="0" algn="just">
              <a:buNone/>
            </a:pPr>
            <a:r>
              <a:rPr lang="en-US" sz="1800" dirty="0">
                <a:latin typeface="Alexandria" pitchFamily="2" charset="-78"/>
                <a:cs typeface="Alexandria" pitchFamily="2" charset="-78"/>
              </a:rPr>
              <a:t>There are four major types of requirements:</a:t>
            </a:r>
          </a:p>
          <a:p>
            <a:pPr lvl="1" algn="just">
              <a:buFont typeface="Wingdings" panose="05000000000000000000" pitchFamily="2" charset="2"/>
              <a:buChar char="§"/>
            </a:pPr>
            <a:r>
              <a:rPr lang="en-US" sz="1800" dirty="0">
                <a:latin typeface="Alexandria" pitchFamily="2" charset="-78"/>
                <a:cs typeface="Alexandria" pitchFamily="2" charset="-78"/>
              </a:rPr>
              <a:t>general (business), </a:t>
            </a:r>
          </a:p>
          <a:p>
            <a:pPr lvl="1" algn="just">
              <a:buFont typeface="Wingdings" panose="05000000000000000000" pitchFamily="2" charset="2"/>
              <a:buChar char="§"/>
            </a:pPr>
            <a:r>
              <a:rPr lang="en-US" sz="1800" dirty="0">
                <a:latin typeface="Alexandria" pitchFamily="2" charset="-78"/>
                <a:cs typeface="Alexandria" pitchFamily="2" charset="-78"/>
              </a:rPr>
              <a:t>technical, </a:t>
            </a:r>
          </a:p>
          <a:p>
            <a:pPr lvl="1" algn="just">
              <a:buFont typeface="Wingdings" panose="05000000000000000000" pitchFamily="2" charset="2"/>
              <a:buChar char="§"/>
            </a:pPr>
            <a:r>
              <a:rPr lang="en-US" sz="1800" dirty="0">
                <a:latin typeface="Alexandria" pitchFamily="2" charset="-78"/>
                <a:cs typeface="Alexandria" pitchFamily="2" charset="-78"/>
              </a:rPr>
              <a:t>Functional, and </a:t>
            </a:r>
          </a:p>
          <a:p>
            <a:pPr lvl="1" algn="just">
              <a:buFont typeface="Wingdings" panose="05000000000000000000" pitchFamily="2" charset="2"/>
              <a:buChar char="§"/>
            </a:pPr>
            <a:r>
              <a:rPr lang="en-US" sz="1800" dirty="0">
                <a:latin typeface="Alexandria" pitchFamily="2" charset="-78"/>
                <a:cs typeface="Alexandria" pitchFamily="2" charset="-78"/>
              </a:rPr>
              <a:t>non-functional requirements</a:t>
            </a:r>
            <a:r>
              <a:rPr lang="en-US" sz="1800" dirty="0" smtClean="0">
                <a:latin typeface="Alexandria" pitchFamily="2" charset="-78"/>
                <a:cs typeface="Alexandria" pitchFamily="2" charset="-78"/>
              </a:rPr>
              <a:t>.</a:t>
            </a:r>
            <a:endParaRPr lang="en-US" sz="1800" dirty="0">
              <a:latin typeface="Alexandria" pitchFamily="2" charset="-78"/>
              <a:cs typeface="Alexandria" pitchFamily="2" charset="-78"/>
            </a:endParaRPr>
          </a:p>
          <a:p>
            <a:pPr marL="342900" indent="-342900" algn="just">
              <a:buFont typeface="Arial" panose="020B0604020202020204" pitchFamily="34" charset="0"/>
              <a:buChar char="•"/>
            </a:pPr>
            <a:r>
              <a:rPr lang="en-US" sz="1800" b="1" dirty="0" smtClean="0">
                <a:latin typeface="Alexandria" pitchFamily="2" charset="-78"/>
                <a:cs typeface="Alexandria" pitchFamily="2" charset="-78"/>
              </a:rPr>
              <a:t>Grouping </a:t>
            </a:r>
            <a:r>
              <a:rPr lang="en-US" sz="1800" b="1" dirty="0">
                <a:latin typeface="Alexandria" pitchFamily="2" charset="-78"/>
                <a:cs typeface="Alexandria" pitchFamily="2" charset="-78"/>
              </a:rPr>
              <a:t>requirements- </a:t>
            </a:r>
            <a:r>
              <a:rPr lang="en-US" sz="1800" dirty="0">
                <a:latin typeface="Alexandria" pitchFamily="2" charset="-78"/>
                <a:cs typeface="Alexandria" pitchFamily="2" charset="-78"/>
              </a:rPr>
              <a:t>this way helps the analyst to examine the related requirements as a coherent group</a:t>
            </a:r>
            <a:r>
              <a:rPr lang="en-US" sz="1800" dirty="0" smtClean="0">
                <a:latin typeface="Alexandria" pitchFamily="2" charset="-78"/>
                <a:cs typeface="Alexandria" pitchFamily="2" charset="-78"/>
              </a:rPr>
              <a:t>.</a:t>
            </a:r>
          </a:p>
          <a:p>
            <a:pPr marL="0" indent="0" algn="just">
              <a:buNone/>
            </a:pPr>
            <a:r>
              <a:rPr lang="en-US" sz="1800" dirty="0" smtClean="0">
                <a:latin typeface="Alexandria" pitchFamily="2" charset="-78"/>
                <a:cs typeface="Alexandria" pitchFamily="2" charset="-78"/>
              </a:rPr>
              <a:t/>
            </a:r>
            <a:br>
              <a:rPr lang="en-US" sz="1800" dirty="0" smtClean="0">
                <a:latin typeface="Alexandria" pitchFamily="2" charset="-78"/>
                <a:cs typeface="Alexandria" pitchFamily="2" charset="-78"/>
              </a:rPr>
            </a:br>
            <a:r>
              <a:rPr lang="en-US" sz="1800" dirty="0" smtClean="0">
                <a:latin typeface="Alexandria" pitchFamily="2" charset="-78"/>
                <a:cs typeface="Alexandria" pitchFamily="2" charset="-78"/>
              </a:rPr>
              <a:t>This helps check for completeness of requirements, and makes it easier for a business stakeholder to validate a particular set of requirements.</a:t>
            </a:r>
            <a:endParaRPr lang="en-US" sz="1800" dirty="0">
              <a:latin typeface="Alexandria" pitchFamily="2" charset="-78"/>
              <a:cs typeface="Alexandria" pitchFamily="2" charset="-78"/>
            </a:endParaRPr>
          </a:p>
        </p:txBody>
      </p:sp>
      <p:sp>
        <p:nvSpPr>
          <p:cNvPr id="8" name="Title 1"/>
          <p:cNvSpPr txBox="1">
            <a:spLocks/>
          </p:cNvSpPr>
          <p:nvPr/>
        </p:nvSpPr>
        <p:spPr>
          <a:xfrm>
            <a:off x="2521605" y="1156178"/>
            <a:ext cx="6865256" cy="529316"/>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b="1" dirty="0" smtClean="0">
                <a:solidFill>
                  <a:srgbClr val="00B0F0"/>
                </a:solidFill>
                <a:latin typeface="Alexandria" pitchFamily="2" charset="-78"/>
                <a:cs typeface="Alexandria" pitchFamily="2" charset="-78"/>
              </a:rPr>
              <a:t>ESTABLISHING THE REQUIREMENTS </a:t>
            </a:r>
            <a:endParaRPr lang="en-US" sz="2800" b="1" dirty="0">
              <a:solidFill>
                <a:srgbClr val="00B0F0"/>
              </a:solidFill>
              <a:latin typeface="Alexandria" pitchFamily="2" charset="-78"/>
              <a:cs typeface="Alexandria" pitchFamily="2" charset="-78"/>
            </a:endParaRPr>
          </a:p>
        </p:txBody>
      </p:sp>
      <p:sp>
        <p:nvSpPr>
          <p:cNvPr id="9" name="Rectangle 8"/>
          <p:cNvSpPr/>
          <p:nvPr/>
        </p:nvSpPr>
        <p:spPr>
          <a:xfrm>
            <a:off x="1194590" y="987885"/>
            <a:ext cx="1077294" cy="865901"/>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9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2222543457"/>
      </p:ext>
    </p:extLst>
  </p:cSld>
  <p:clrMapOvr>
    <a:masterClrMapping/>
  </p:clrMapOvr>
  <mc:AlternateContent xmlns:mc="http://schemas.openxmlformats.org/markup-compatibility/2006" xmlns:p14="http://schemas.microsoft.com/office/powerpoint/2010/main">
    <mc:Choice Requires="p14">
      <p:transition spd="slow" p14:dur="2000" advTm="185398"/>
    </mc:Choice>
    <mc:Fallback xmlns="">
      <p:transition spd="slow" advTm="185398"/>
    </mc:Fallback>
  </mc:AlternateContent>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522514" y="1685494"/>
            <a:ext cx="10843986" cy="4221820"/>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11" name="Rectangle 10"/>
          <p:cNvSpPr/>
          <p:nvPr/>
        </p:nvSpPr>
        <p:spPr>
          <a:xfrm>
            <a:off x="794404" y="2082214"/>
            <a:ext cx="10134853" cy="3785652"/>
          </a:xfrm>
          <a:prstGeom prst="rect">
            <a:avLst/>
          </a:prstGeom>
        </p:spPr>
        <p:txBody>
          <a:bodyPr wrap="square">
            <a:spAutoFit/>
          </a:bodyPr>
          <a:lstStyle/>
          <a:p>
            <a:pPr marL="0" indent="0" algn="just">
              <a:buNone/>
            </a:pPr>
            <a:r>
              <a:rPr lang="en-US" sz="2000" b="1" dirty="0">
                <a:latin typeface="Alexandria" pitchFamily="2" charset="-78"/>
                <a:cs typeface="Alexandria" pitchFamily="2" charset="-78"/>
              </a:rPr>
              <a:t>Requirements analysis includes the following tasks:</a:t>
            </a:r>
          </a:p>
          <a:p>
            <a:pPr marL="342900" indent="-342900" algn="just">
              <a:buFont typeface="Arial" panose="020B0604020202020204" pitchFamily="34" charset="0"/>
              <a:buChar char="•"/>
            </a:pPr>
            <a:r>
              <a:rPr lang="en-US" sz="2000" b="1" dirty="0" smtClean="0">
                <a:latin typeface="Alexandria" pitchFamily="2" charset="-78"/>
                <a:cs typeface="Alexandria" pitchFamily="2" charset="-78"/>
              </a:rPr>
              <a:t>Requirements </a:t>
            </a:r>
            <a:r>
              <a:rPr lang="en-US" sz="2000" b="1" dirty="0">
                <a:latin typeface="Alexandria" pitchFamily="2" charset="-78"/>
                <a:cs typeface="Alexandria" pitchFamily="2" charset="-78"/>
              </a:rPr>
              <a:t>filters- </a:t>
            </a:r>
            <a:r>
              <a:rPr lang="en-US" sz="2000" dirty="0">
                <a:latin typeface="Alexandria" pitchFamily="2" charset="-78"/>
                <a:cs typeface="Alexandria" pitchFamily="2" charset="-78"/>
              </a:rPr>
              <a:t>Applying a series of filters in order to ensure that the requirements are well defined. The requirements filtering should be used to examine the requirements and build a well-formed, clearly documented requirements set.</a:t>
            </a:r>
          </a:p>
          <a:p>
            <a:pPr algn="just"/>
            <a:endParaRPr lang="en-US" sz="2000" dirty="0">
              <a:latin typeface="Alexandria" pitchFamily="2" charset="-78"/>
              <a:cs typeface="Alexandria" pitchFamily="2" charset="-78"/>
            </a:endParaRPr>
          </a:p>
          <a:p>
            <a:pPr marL="342900" indent="-342900" algn="just">
              <a:buFont typeface="Arial" panose="020B0604020202020204" pitchFamily="34" charset="0"/>
              <a:buChar char="•"/>
            </a:pPr>
            <a:r>
              <a:rPr lang="en-US" sz="2000" b="1" dirty="0">
                <a:latin typeface="Alexandria" pitchFamily="2" charset="-78"/>
                <a:cs typeface="Alexandria" pitchFamily="2" charset="-78"/>
              </a:rPr>
              <a:t>Checking for overlapping or duplicate requirements: - </a:t>
            </a:r>
            <a:r>
              <a:rPr lang="en-US" sz="2000" dirty="0">
                <a:latin typeface="Alexandria" pitchFamily="2" charset="-78"/>
                <a:cs typeface="Alexandria" pitchFamily="2" charset="-78"/>
              </a:rPr>
              <a:t>once requirements that cover a similar area are grouped together, it is much easier to find the duplicate or overlapping requirements</a:t>
            </a:r>
            <a:r>
              <a:rPr lang="en-US" sz="2000" dirty="0" smtClean="0">
                <a:latin typeface="Alexandria" pitchFamily="2" charset="-78"/>
                <a:cs typeface="Alexandria" pitchFamily="2" charset="-78"/>
              </a:rPr>
              <a:t>.</a:t>
            </a:r>
          </a:p>
          <a:p>
            <a:pPr marL="0" indent="0" algn="just">
              <a:buNone/>
            </a:pPr>
            <a:r>
              <a:rPr lang="en-US" sz="2000" dirty="0">
                <a:latin typeface="Alexandria" pitchFamily="2" charset="-78"/>
                <a:cs typeface="Alexandria" pitchFamily="2" charset="-78"/>
              </a:rPr>
              <a:t>Where there is duplication, the requirements should be merged; </a:t>
            </a:r>
            <a:r>
              <a:rPr lang="en-US" sz="2000" dirty="0" smtClean="0">
                <a:latin typeface="Alexandria" pitchFamily="2" charset="-78"/>
                <a:cs typeface="Alexandria" pitchFamily="2" charset="-78"/>
              </a:rPr>
              <a:t>where </a:t>
            </a:r>
            <a:r>
              <a:rPr lang="en-US" sz="2000" dirty="0">
                <a:latin typeface="Alexandria" pitchFamily="2" charset="-78"/>
                <a:cs typeface="Alexandria" pitchFamily="2" charset="-78"/>
              </a:rPr>
              <a:t>there are overlapping requirements they should either be merged or separated into distinct requirements</a:t>
            </a:r>
            <a:r>
              <a:rPr lang="en-US" sz="2000" dirty="0" smtClean="0">
                <a:latin typeface="Alexandria" pitchFamily="2" charset="-78"/>
                <a:cs typeface="Alexandria" pitchFamily="2" charset="-78"/>
              </a:rPr>
              <a:t>.</a:t>
            </a:r>
            <a:endParaRPr lang="en-US" sz="2000" dirty="0">
              <a:latin typeface="Alexandria" pitchFamily="2" charset="-78"/>
              <a:cs typeface="Alexandria" pitchFamily="2" charset="-78"/>
            </a:endParaRPr>
          </a:p>
        </p:txBody>
      </p:sp>
      <p:sp>
        <p:nvSpPr>
          <p:cNvPr id="8" name="Title 1"/>
          <p:cNvSpPr txBox="1">
            <a:spLocks/>
          </p:cNvSpPr>
          <p:nvPr/>
        </p:nvSpPr>
        <p:spPr>
          <a:xfrm>
            <a:off x="2521605" y="1156178"/>
            <a:ext cx="6865256" cy="529316"/>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b="1" dirty="0" smtClean="0">
                <a:solidFill>
                  <a:srgbClr val="00B0F0"/>
                </a:solidFill>
                <a:latin typeface="Alexandria" pitchFamily="2" charset="-78"/>
                <a:cs typeface="Alexandria" pitchFamily="2" charset="-78"/>
              </a:rPr>
              <a:t>ESTABLISHING THE REQUIREMENTS </a:t>
            </a:r>
            <a:endParaRPr lang="en-US" sz="2800" b="1" dirty="0">
              <a:solidFill>
                <a:srgbClr val="00B0F0"/>
              </a:solidFill>
              <a:latin typeface="Alexandria" pitchFamily="2" charset="-78"/>
              <a:cs typeface="Alexandria" pitchFamily="2" charset="-78"/>
            </a:endParaRPr>
          </a:p>
        </p:txBody>
      </p:sp>
      <p:sp>
        <p:nvSpPr>
          <p:cNvPr id="9" name="Rectangle 8"/>
          <p:cNvSpPr/>
          <p:nvPr/>
        </p:nvSpPr>
        <p:spPr>
          <a:xfrm>
            <a:off x="1194590" y="987885"/>
            <a:ext cx="1077294" cy="865901"/>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9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1090342855"/>
      </p:ext>
    </p:extLst>
  </p:cSld>
  <p:clrMapOvr>
    <a:masterClrMapping/>
  </p:clrMapOvr>
  <mc:AlternateContent xmlns:mc="http://schemas.openxmlformats.org/markup-compatibility/2006" xmlns:p14="http://schemas.microsoft.com/office/powerpoint/2010/main">
    <mc:Choice Requires="p14">
      <p:transition spd="slow" p14:dur="2000" advTm="131258"/>
    </mc:Choice>
    <mc:Fallback xmlns="">
      <p:transition spd="slow" advTm="131258"/>
    </mc:Fallback>
  </mc:AlternateContent>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653143" y="1685494"/>
            <a:ext cx="10713357" cy="4149249"/>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11" name="Rectangle 10"/>
          <p:cNvSpPr/>
          <p:nvPr/>
        </p:nvSpPr>
        <p:spPr>
          <a:xfrm>
            <a:off x="754743" y="2067123"/>
            <a:ext cx="10174514" cy="3785652"/>
          </a:xfrm>
          <a:prstGeom prst="rect">
            <a:avLst/>
          </a:prstGeom>
        </p:spPr>
        <p:txBody>
          <a:bodyPr wrap="square">
            <a:spAutoFit/>
          </a:bodyPr>
          <a:lstStyle/>
          <a:p>
            <a:pPr marL="0" indent="0">
              <a:buNone/>
            </a:pPr>
            <a:r>
              <a:rPr lang="en-US" sz="2000" b="1" dirty="0">
                <a:latin typeface="Alexandria" pitchFamily="2" charset="-78"/>
                <a:cs typeface="Alexandria" pitchFamily="2" charset="-78"/>
              </a:rPr>
              <a:t>Requirements analysis includes the following tasks:</a:t>
            </a:r>
          </a:p>
          <a:p>
            <a:pPr marL="342900" indent="-342900">
              <a:buFont typeface="Arial" panose="020B0604020202020204" pitchFamily="34" charset="0"/>
              <a:buChar char="•"/>
            </a:pPr>
            <a:r>
              <a:rPr lang="en-US" sz="2000" b="1" dirty="0">
                <a:latin typeface="Alexandria" pitchFamily="2" charset="-78"/>
                <a:cs typeface="Alexandria" pitchFamily="2" charset="-78"/>
              </a:rPr>
              <a:t>Unravelling multiple requirements: </a:t>
            </a:r>
            <a:r>
              <a:rPr lang="en-US" sz="2000" dirty="0">
                <a:latin typeface="Alexandria" pitchFamily="2" charset="-78"/>
                <a:cs typeface="Alexandria" pitchFamily="2" charset="-78"/>
              </a:rPr>
              <a:t>some requirements may have been listed that cover a number of different aspects rather than stating one requirement. It is important that these grouped requirements are split into individual, atomic requirements.</a:t>
            </a:r>
            <a:br>
              <a:rPr lang="en-US" sz="2000" dirty="0">
                <a:latin typeface="Alexandria" pitchFamily="2" charset="-78"/>
                <a:cs typeface="Alexandria" pitchFamily="2" charset="-78"/>
              </a:rPr>
            </a:br>
            <a:endParaRPr lang="en-US" sz="2000" dirty="0" smtClean="0">
              <a:latin typeface="Alexandria" pitchFamily="2" charset="-78"/>
              <a:cs typeface="Alexandria" pitchFamily="2" charset="-78"/>
            </a:endParaRPr>
          </a:p>
          <a:p>
            <a:pPr marL="342900" indent="-342900">
              <a:buFont typeface="Arial" panose="020B0604020202020204" pitchFamily="34" charset="0"/>
              <a:buChar char="•"/>
            </a:pPr>
            <a:r>
              <a:rPr lang="en-US" sz="2000" b="1" dirty="0" smtClean="0">
                <a:latin typeface="Alexandria" pitchFamily="2" charset="-78"/>
                <a:cs typeface="Alexandria" pitchFamily="2" charset="-78"/>
              </a:rPr>
              <a:t>Each </a:t>
            </a:r>
            <a:r>
              <a:rPr lang="en-US" sz="2000" b="1" dirty="0">
                <a:latin typeface="Alexandria" pitchFamily="2" charset="-78"/>
                <a:cs typeface="Alexandria" pitchFamily="2" charset="-78"/>
              </a:rPr>
              <a:t>needs to be documented.</a:t>
            </a:r>
          </a:p>
          <a:p>
            <a:pPr marL="0" indent="0">
              <a:buNone/>
            </a:pPr>
            <a:endParaRPr lang="en-US" sz="2000" b="1" dirty="0">
              <a:latin typeface="Alexandria" pitchFamily="2" charset="-78"/>
              <a:cs typeface="Alexandria" pitchFamily="2" charset="-78"/>
            </a:endParaRPr>
          </a:p>
          <a:p>
            <a:pPr marL="342900" indent="-342900">
              <a:buFont typeface="Arial" panose="020B0604020202020204" pitchFamily="34" charset="0"/>
              <a:buChar char="•"/>
            </a:pPr>
            <a:r>
              <a:rPr lang="en-US" sz="2000" b="1" dirty="0">
                <a:latin typeface="Alexandria" pitchFamily="2" charset="-78"/>
                <a:cs typeface="Alexandria" pitchFamily="2" charset="-78"/>
              </a:rPr>
              <a:t>Confirming relevance of the requirement: </a:t>
            </a:r>
            <a:r>
              <a:rPr lang="en-US" sz="2000" dirty="0">
                <a:latin typeface="Alexandria" pitchFamily="2" charset="-78"/>
                <a:cs typeface="Alexandria" pitchFamily="2" charset="-78"/>
              </a:rPr>
              <a:t>all requirements should be aligned to the business and project objectives.</a:t>
            </a:r>
            <a:br>
              <a:rPr lang="en-US" sz="2000" dirty="0">
                <a:latin typeface="Alexandria" pitchFamily="2" charset="-78"/>
                <a:cs typeface="Alexandria" pitchFamily="2" charset="-78"/>
              </a:rPr>
            </a:br>
            <a:r>
              <a:rPr lang="en-US" sz="2000" dirty="0">
                <a:latin typeface="Alexandria" pitchFamily="2" charset="-78"/>
                <a:cs typeface="Alexandria" pitchFamily="2" charset="-78"/>
              </a:rPr>
              <a:t>If a requirement statement does not support these areas, it is likely that this is not actually a business need</a:t>
            </a:r>
            <a:r>
              <a:rPr lang="en-US" sz="2000" dirty="0" smtClean="0">
                <a:latin typeface="Alexandria" pitchFamily="2" charset="-78"/>
                <a:cs typeface="Alexandria" pitchFamily="2" charset="-78"/>
              </a:rPr>
              <a:t>.</a:t>
            </a:r>
            <a:endParaRPr lang="en-US" sz="2000" dirty="0">
              <a:latin typeface="Alexandria" pitchFamily="2" charset="-78"/>
              <a:cs typeface="Alexandria" pitchFamily="2" charset="-78"/>
            </a:endParaRPr>
          </a:p>
        </p:txBody>
      </p:sp>
      <p:sp>
        <p:nvSpPr>
          <p:cNvPr id="8" name="Title 1"/>
          <p:cNvSpPr txBox="1">
            <a:spLocks/>
          </p:cNvSpPr>
          <p:nvPr/>
        </p:nvSpPr>
        <p:spPr>
          <a:xfrm>
            <a:off x="2521605" y="1156178"/>
            <a:ext cx="6865256" cy="529316"/>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b="1" dirty="0" smtClean="0">
                <a:solidFill>
                  <a:srgbClr val="00B0F0"/>
                </a:solidFill>
                <a:latin typeface="Alexandria" pitchFamily="2" charset="-78"/>
                <a:cs typeface="Alexandria" pitchFamily="2" charset="-78"/>
              </a:rPr>
              <a:t>ESTABLISHING THE REQUIREMENTS </a:t>
            </a:r>
            <a:endParaRPr lang="en-US" sz="2800" b="1" dirty="0">
              <a:solidFill>
                <a:srgbClr val="00B0F0"/>
              </a:solidFill>
              <a:latin typeface="Alexandria" pitchFamily="2" charset="-78"/>
              <a:cs typeface="Alexandria" pitchFamily="2" charset="-78"/>
            </a:endParaRPr>
          </a:p>
        </p:txBody>
      </p:sp>
      <p:sp>
        <p:nvSpPr>
          <p:cNvPr id="9" name="Rectangle 8"/>
          <p:cNvSpPr/>
          <p:nvPr/>
        </p:nvSpPr>
        <p:spPr>
          <a:xfrm>
            <a:off x="1194590" y="987885"/>
            <a:ext cx="1077294" cy="865901"/>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9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3909044586"/>
      </p:ext>
    </p:extLst>
  </p:cSld>
  <p:clrMapOvr>
    <a:masterClrMapping/>
  </p:clrMapOvr>
  <mc:AlternateContent xmlns:mc="http://schemas.openxmlformats.org/markup-compatibility/2006" xmlns:p14="http://schemas.microsoft.com/office/powerpoint/2010/main">
    <mc:Choice Requires="p14">
      <p:transition spd="slow" p14:dur="2000" advTm="144410"/>
    </mc:Choice>
    <mc:Fallback xmlns="">
      <p:transition spd="slow" advTm="144410"/>
    </mc:Fallback>
  </mc:AlternateContent>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580572" y="1683657"/>
            <a:ext cx="10624458" cy="4180114"/>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11" name="Rectangle 10"/>
          <p:cNvSpPr/>
          <p:nvPr/>
        </p:nvSpPr>
        <p:spPr>
          <a:xfrm>
            <a:off x="696685" y="1965952"/>
            <a:ext cx="10406744" cy="3785652"/>
          </a:xfrm>
          <a:prstGeom prst="rect">
            <a:avLst/>
          </a:prstGeom>
        </p:spPr>
        <p:txBody>
          <a:bodyPr wrap="square">
            <a:spAutoFit/>
          </a:bodyPr>
          <a:lstStyle/>
          <a:p>
            <a:pPr marL="0" indent="0">
              <a:buNone/>
            </a:pPr>
            <a:r>
              <a:rPr lang="en-US" sz="2000" b="1" dirty="0">
                <a:latin typeface="Alexandria" pitchFamily="2" charset="-78"/>
                <a:cs typeface="Alexandria" pitchFamily="2" charset="-78"/>
              </a:rPr>
              <a:t>Requirements analysis includes the following tasks:</a:t>
            </a:r>
          </a:p>
          <a:p>
            <a:pPr marL="342900" indent="-342900">
              <a:buFont typeface="Arial" panose="020B0604020202020204" pitchFamily="34" charset="0"/>
              <a:buChar char="•"/>
            </a:pPr>
            <a:r>
              <a:rPr lang="en-US" sz="2000" b="1" dirty="0" smtClean="0">
                <a:latin typeface="Alexandria" pitchFamily="2" charset="-78"/>
                <a:cs typeface="Alexandria" pitchFamily="2" charset="-78"/>
              </a:rPr>
              <a:t>Feasibility </a:t>
            </a:r>
            <a:r>
              <a:rPr lang="en-US" sz="2000" b="1" dirty="0">
                <a:latin typeface="Alexandria" pitchFamily="2" charset="-78"/>
                <a:cs typeface="Alexandria" pitchFamily="2" charset="-78"/>
              </a:rPr>
              <a:t>evaluation: </a:t>
            </a:r>
            <a:r>
              <a:rPr lang="en-US" sz="2000" dirty="0">
                <a:latin typeface="Alexandria" pitchFamily="2" charset="-78"/>
                <a:cs typeface="Alexandria" pitchFamily="2" charset="-78"/>
              </a:rPr>
              <a:t>all requirements should be evaluated to see if they would be feasible.</a:t>
            </a:r>
            <a:br>
              <a:rPr lang="en-US" sz="2000" dirty="0">
                <a:latin typeface="Alexandria" pitchFamily="2" charset="-78"/>
                <a:cs typeface="Alexandria" pitchFamily="2" charset="-78"/>
              </a:rPr>
            </a:br>
            <a:r>
              <a:rPr lang="en-US" sz="2000" b="1" dirty="0" smtClean="0">
                <a:latin typeface="Alexandria" pitchFamily="2" charset="-78"/>
                <a:cs typeface="Alexandria" pitchFamily="2" charset="-78"/>
              </a:rPr>
              <a:t>Removing </a:t>
            </a:r>
            <a:r>
              <a:rPr lang="en-US" sz="2000" b="1" dirty="0">
                <a:latin typeface="Alexandria" pitchFamily="2" charset="-78"/>
                <a:cs typeface="Alexandria" pitchFamily="2" charset="-78"/>
              </a:rPr>
              <a:t>conflicts: </a:t>
            </a:r>
            <a:r>
              <a:rPr lang="en-US" sz="2000" dirty="0">
                <a:latin typeface="Alexandria" pitchFamily="2" charset="-78"/>
                <a:cs typeface="Alexandria" pitchFamily="2" charset="-78"/>
              </a:rPr>
              <a:t>some requirements may contradict or conflict with other requirements such that only one may be implemented</a:t>
            </a:r>
            <a:r>
              <a:rPr lang="en-US" sz="2000" dirty="0" smtClean="0">
                <a:latin typeface="Alexandria" pitchFamily="2" charset="-78"/>
                <a:cs typeface="Alexandria" pitchFamily="2" charset="-78"/>
              </a:rPr>
              <a:t>.</a:t>
            </a:r>
          </a:p>
          <a:p>
            <a:r>
              <a:rPr lang="en-US" sz="2000" dirty="0" smtClean="0">
                <a:latin typeface="Alexandria" pitchFamily="2" charset="-78"/>
                <a:cs typeface="Alexandria" pitchFamily="2" charset="-78"/>
              </a:rPr>
              <a:t>Failing </a:t>
            </a:r>
            <a:r>
              <a:rPr lang="en-US" sz="2000" dirty="0">
                <a:latin typeface="Alexandria" pitchFamily="2" charset="-78"/>
                <a:cs typeface="Alexandria" pitchFamily="2" charset="-78"/>
              </a:rPr>
              <a:t>to do this, is likely to result in conflicting requirements which are difficult to resolve because the opinions are so entrenched</a:t>
            </a:r>
            <a:r>
              <a:rPr lang="en-US" sz="2000" dirty="0" smtClean="0">
                <a:latin typeface="Alexandria" pitchFamily="2" charset="-78"/>
                <a:cs typeface="Alexandria" pitchFamily="2" charset="-78"/>
              </a:rPr>
              <a:t>.</a:t>
            </a:r>
          </a:p>
          <a:p>
            <a:pPr marL="342900" indent="-342900">
              <a:buFont typeface="Arial" panose="020B0604020202020204" pitchFamily="34" charset="0"/>
              <a:buChar char="•"/>
            </a:pPr>
            <a:r>
              <a:rPr lang="en-US" sz="2000" b="1" dirty="0" smtClean="0">
                <a:latin typeface="Alexandria" pitchFamily="2" charset="-78"/>
                <a:cs typeface="Alexandria" pitchFamily="2" charset="-78"/>
              </a:rPr>
              <a:t>Checking </a:t>
            </a:r>
            <a:r>
              <a:rPr lang="en-US" sz="2000" b="1" dirty="0">
                <a:latin typeface="Alexandria" pitchFamily="2" charset="-78"/>
                <a:cs typeface="Alexandria" pitchFamily="2" charset="-78"/>
              </a:rPr>
              <a:t>for solutions: </a:t>
            </a:r>
            <a:r>
              <a:rPr lang="en-US" sz="2000" dirty="0">
                <a:latin typeface="Alexandria" pitchFamily="2" charset="-78"/>
                <a:cs typeface="Alexandria" pitchFamily="2" charset="-78"/>
              </a:rPr>
              <a:t>on examination, a requirement may not be something the business needs to happen or have addressed, but may be a pre-determined solution.</a:t>
            </a:r>
            <a:br>
              <a:rPr lang="en-US" sz="2000" dirty="0">
                <a:latin typeface="Alexandria" pitchFamily="2" charset="-78"/>
                <a:cs typeface="Alexandria" pitchFamily="2" charset="-78"/>
              </a:rPr>
            </a:br>
            <a:r>
              <a:rPr lang="en-US" sz="2000" dirty="0">
                <a:latin typeface="Alexandria" pitchFamily="2" charset="-78"/>
                <a:cs typeface="Alexandria" pitchFamily="2" charset="-78"/>
              </a:rPr>
              <a:t>For example, a requirement may dictate that a specific software package should be used rather than express the business requirements to be satisfied</a:t>
            </a:r>
            <a:r>
              <a:rPr lang="en-US" sz="2000" dirty="0" smtClean="0">
                <a:latin typeface="Alexandria" pitchFamily="2" charset="-78"/>
                <a:cs typeface="Alexandria" pitchFamily="2" charset="-78"/>
              </a:rPr>
              <a:t>.</a:t>
            </a:r>
            <a:endParaRPr lang="en-US" sz="2000" dirty="0">
              <a:latin typeface="Alexandria" pitchFamily="2" charset="-78"/>
              <a:cs typeface="Alexandria" pitchFamily="2" charset="-78"/>
            </a:endParaRPr>
          </a:p>
        </p:txBody>
      </p:sp>
      <p:sp>
        <p:nvSpPr>
          <p:cNvPr id="8" name="Title 1"/>
          <p:cNvSpPr txBox="1">
            <a:spLocks/>
          </p:cNvSpPr>
          <p:nvPr/>
        </p:nvSpPr>
        <p:spPr>
          <a:xfrm>
            <a:off x="2521605" y="1156178"/>
            <a:ext cx="6865256" cy="529316"/>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b="1" dirty="0" smtClean="0">
                <a:solidFill>
                  <a:srgbClr val="00B0F0"/>
                </a:solidFill>
                <a:latin typeface="Alexandria" pitchFamily="2" charset="-78"/>
                <a:cs typeface="Alexandria" pitchFamily="2" charset="-78"/>
              </a:rPr>
              <a:t>ESTABLISHING THE REQUIREMENTS </a:t>
            </a:r>
            <a:endParaRPr lang="en-US" sz="2800" b="1" dirty="0">
              <a:solidFill>
                <a:srgbClr val="00B0F0"/>
              </a:solidFill>
              <a:latin typeface="Alexandria" pitchFamily="2" charset="-78"/>
              <a:cs typeface="Alexandria" pitchFamily="2" charset="-78"/>
            </a:endParaRPr>
          </a:p>
        </p:txBody>
      </p:sp>
      <p:sp>
        <p:nvSpPr>
          <p:cNvPr id="9" name="Rectangle 8"/>
          <p:cNvSpPr/>
          <p:nvPr/>
        </p:nvSpPr>
        <p:spPr>
          <a:xfrm>
            <a:off x="1194590" y="987885"/>
            <a:ext cx="1077294" cy="865901"/>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9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3412371616"/>
      </p:ext>
    </p:extLst>
  </p:cSld>
  <p:clrMapOvr>
    <a:masterClrMapping/>
  </p:clrMapOvr>
  <mc:AlternateContent xmlns:mc="http://schemas.openxmlformats.org/markup-compatibility/2006" xmlns:p14="http://schemas.microsoft.com/office/powerpoint/2010/main">
    <mc:Choice Requires="p14">
      <p:transition spd="slow" p14:dur="2000" advTm="148807"/>
    </mc:Choice>
    <mc:Fallback xmlns="">
      <p:transition spd="slow" advTm="148807"/>
    </mc:Fallback>
  </mc:AlternateContent>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725714" y="1596571"/>
            <a:ext cx="10640786" cy="4435930"/>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11" name="Rectangle 10"/>
          <p:cNvSpPr/>
          <p:nvPr/>
        </p:nvSpPr>
        <p:spPr>
          <a:xfrm>
            <a:off x="896983" y="1994552"/>
            <a:ext cx="10371907" cy="4093428"/>
          </a:xfrm>
          <a:prstGeom prst="rect">
            <a:avLst/>
          </a:prstGeom>
        </p:spPr>
        <p:txBody>
          <a:bodyPr wrap="square">
            <a:spAutoFit/>
          </a:bodyPr>
          <a:lstStyle/>
          <a:p>
            <a:pPr marL="0" indent="0">
              <a:buNone/>
            </a:pPr>
            <a:r>
              <a:rPr lang="en-US" sz="2000" b="1" dirty="0">
                <a:latin typeface="Alexandria" pitchFamily="2" charset="-78"/>
                <a:cs typeface="Alexandria" pitchFamily="2" charset="-78"/>
              </a:rPr>
              <a:t>Requirements analysis includes the following tasks:</a:t>
            </a:r>
          </a:p>
          <a:p>
            <a:endParaRPr lang="en-US" sz="2000" b="1" dirty="0">
              <a:latin typeface="Alexandria" pitchFamily="2" charset="-78"/>
              <a:cs typeface="Alexandria" pitchFamily="2" charset="-78"/>
            </a:endParaRPr>
          </a:p>
          <a:p>
            <a:pPr marL="342900" indent="-342900">
              <a:buFont typeface="Arial" panose="020B0604020202020204" pitchFamily="34" charset="0"/>
              <a:buChar char="•"/>
            </a:pPr>
            <a:r>
              <a:rPr lang="en-US" sz="2000" b="1" dirty="0">
                <a:latin typeface="Alexandria" pitchFamily="2" charset="-78"/>
                <a:cs typeface="Alexandria" pitchFamily="2" charset="-78"/>
              </a:rPr>
              <a:t>Confirm standard of quality: </a:t>
            </a:r>
            <a:r>
              <a:rPr lang="en-US" sz="2000" dirty="0">
                <a:latin typeface="Alexandria" pitchFamily="2" charset="-78"/>
                <a:cs typeface="Alexandria" pitchFamily="2" charset="-78"/>
              </a:rPr>
              <a:t>all requirements should meet the quality criteria and should be clear. the requirement must be expressed in clear language, avoiding vague adjectives and adverbs and using precise verbs and nouns.</a:t>
            </a:r>
            <a:br>
              <a:rPr lang="en-US" sz="2000" dirty="0">
                <a:latin typeface="Alexandria" pitchFamily="2" charset="-78"/>
                <a:cs typeface="Alexandria" pitchFamily="2" charset="-78"/>
              </a:rPr>
            </a:br>
            <a:r>
              <a:rPr lang="en-US" sz="2000" dirty="0">
                <a:latin typeface="Alexandria" pitchFamily="2" charset="-78"/>
                <a:cs typeface="Alexandria" pitchFamily="2" charset="-78"/>
              </a:rPr>
              <a:t>The analyst and the </a:t>
            </a:r>
            <a:r>
              <a:rPr lang="en-US" sz="2000" b="1" dirty="0">
                <a:latin typeface="Alexandria" pitchFamily="2" charset="-78"/>
                <a:cs typeface="Alexandria" pitchFamily="2" charset="-78"/>
              </a:rPr>
              <a:t>S</a:t>
            </a:r>
            <a:r>
              <a:rPr lang="en-US" sz="2000" b="1" dirty="0" smtClean="0">
                <a:latin typeface="Alexandria" pitchFamily="2" charset="-78"/>
                <a:cs typeface="Alexandria" pitchFamily="2" charset="-78"/>
              </a:rPr>
              <a:t>ubject Matter Expert </a:t>
            </a:r>
            <a:r>
              <a:rPr lang="en-US" sz="2000" dirty="0">
                <a:latin typeface="Alexandria" pitchFamily="2" charset="-78"/>
                <a:cs typeface="Alexandria" pitchFamily="2" charset="-78"/>
              </a:rPr>
              <a:t>(SME) must distinguish between a business need for this project, and an individual user’s ‘want’, which may add no value overall. </a:t>
            </a:r>
          </a:p>
          <a:p>
            <a:pPr marL="342900" indent="-342900">
              <a:buFont typeface="Arial" panose="020B0604020202020204" pitchFamily="34" charset="0"/>
              <a:buChar char="•"/>
            </a:pPr>
            <a:r>
              <a:rPr lang="en-US" sz="2000" b="1" dirty="0">
                <a:latin typeface="Alexandria" pitchFamily="2" charset="-78"/>
                <a:cs typeface="Alexandria" pitchFamily="2" charset="-78"/>
              </a:rPr>
              <a:t>Unambiguous</a:t>
            </a:r>
            <a:r>
              <a:rPr lang="en-US" sz="2000" dirty="0">
                <a:latin typeface="Alexandria" pitchFamily="2" charset="-78"/>
                <a:cs typeface="Alexandria" pitchFamily="2" charset="-78"/>
              </a:rPr>
              <a:t> – the description of the requirement must not contain any ambiguity.</a:t>
            </a:r>
            <a:br>
              <a:rPr lang="en-US" sz="2000" dirty="0">
                <a:latin typeface="Alexandria" pitchFamily="2" charset="-78"/>
                <a:cs typeface="Alexandria" pitchFamily="2" charset="-78"/>
              </a:rPr>
            </a:br>
            <a:r>
              <a:rPr lang="en-US" sz="2000" dirty="0">
                <a:latin typeface="Alexandria" pitchFamily="2" charset="-78"/>
                <a:cs typeface="Alexandria" pitchFamily="2" charset="-78"/>
              </a:rPr>
              <a:t>The requirements phase is concerned with finding out the individual business requirements that such a system (if it were to be implemented) must satisfy.</a:t>
            </a:r>
          </a:p>
        </p:txBody>
      </p:sp>
      <p:sp>
        <p:nvSpPr>
          <p:cNvPr id="8" name="Title 1"/>
          <p:cNvSpPr txBox="1">
            <a:spLocks/>
          </p:cNvSpPr>
          <p:nvPr/>
        </p:nvSpPr>
        <p:spPr>
          <a:xfrm>
            <a:off x="2521605" y="1156178"/>
            <a:ext cx="6865256" cy="529316"/>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b="1" dirty="0" smtClean="0">
                <a:solidFill>
                  <a:srgbClr val="00B0F0"/>
                </a:solidFill>
                <a:latin typeface="Alexandria" pitchFamily="2" charset="-78"/>
                <a:cs typeface="Alexandria" pitchFamily="2" charset="-78"/>
              </a:rPr>
              <a:t>ESTABLISHING THE REQUIREMENTS </a:t>
            </a:r>
            <a:endParaRPr lang="en-US" sz="2800" b="1" dirty="0">
              <a:solidFill>
                <a:srgbClr val="00B0F0"/>
              </a:solidFill>
              <a:latin typeface="Alexandria" pitchFamily="2" charset="-78"/>
              <a:cs typeface="Alexandria" pitchFamily="2" charset="-78"/>
            </a:endParaRPr>
          </a:p>
        </p:txBody>
      </p:sp>
      <p:sp>
        <p:nvSpPr>
          <p:cNvPr id="9" name="Rectangle 8"/>
          <p:cNvSpPr/>
          <p:nvPr/>
        </p:nvSpPr>
        <p:spPr>
          <a:xfrm>
            <a:off x="1194590" y="987885"/>
            <a:ext cx="1077294" cy="865901"/>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9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2560948592"/>
      </p:ext>
    </p:extLst>
  </p:cSld>
  <p:clrMapOvr>
    <a:masterClrMapping/>
  </p:clrMapOvr>
  <mc:AlternateContent xmlns:mc="http://schemas.openxmlformats.org/markup-compatibility/2006" xmlns:p14="http://schemas.microsoft.com/office/powerpoint/2010/main">
    <mc:Choice Requires="p14">
      <p:transition spd="slow" p14:dur="2000" advTm="135758"/>
    </mc:Choice>
    <mc:Fallback xmlns="">
      <p:transition spd="slow" advTm="135758"/>
    </mc:Fallback>
  </mc:AlternateContent>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522513" y="1567542"/>
            <a:ext cx="10987315" cy="4296229"/>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11" name="Rectangle 10"/>
          <p:cNvSpPr/>
          <p:nvPr/>
        </p:nvSpPr>
        <p:spPr>
          <a:xfrm>
            <a:off x="711200" y="2081637"/>
            <a:ext cx="10043885" cy="3170099"/>
          </a:xfrm>
          <a:prstGeom prst="rect">
            <a:avLst/>
          </a:prstGeom>
        </p:spPr>
        <p:txBody>
          <a:bodyPr wrap="square">
            <a:spAutoFit/>
          </a:bodyPr>
          <a:lstStyle/>
          <a:p>
            <a:pPr marL="0" indent="0" algn="just">
              <a:buNone/>
            </a:pPr>
            <a:r>
              <a:rPr lang="en-US" sz="2000" b="1" dirty="0">
                <a:latin typeface="Alexandria" pitchFamily="2" charset="-78"/>
                <a:cs typeface="Alexandria" pitchFamily="2" charset="-78"/>
              </a:rPr>
              <a:t>Requirements analysis includes the following tasks:</a:t>
            </a:r>
          </a:p>
          <a:p>
            <a:pPr marL="0" indent="0" algn="just">
              <a:buNone/>
            </a:pPr>
            <a:r>
              <a:rPr lang="en-US" sz="2000" dirty="0" smtClean="0">
                <a:latin typeface="Alexandria" pitchFamily="2" charset="-78"/>
                <a:cs typeface="Alexandria" pitchFamily="2" charset="-78"/>
              </a:rPr>
              <a:t>While </a:t>
            </a:r>
            <a:r>
              <a:rPr lang="en-US" sz="2000" dirty="0">
                <a:latin typeface="Alexandria" pitchFamily="2" charset="-78"/>
                <a:cs typeface="Alexandria" pitchFamily="2" charset="-78"/>
              </a:rPr>
              <a:t>this may seem an onerous process to go through, especially when we have a long list of requirements, it is a necessary step and helps ensure that we deliver a set of requirements that are clear, and that all stakeholders agree are needed, to satisfy the project </a:t>
            </a:r>
            <a:r>
              <a:rPr lang="en-US" sz="2000" dirty="0" smtClean="0">
                <a:latin typeface="Alexandria" pitchFamily="2" charset="-78"/>
                <a:cs typeface="Alexandria" pitchFamily="2" charset="-78"/>
              </a:rPr>
              <a:t>objectives. As </a:t>
            </a:r>
            <a:r>
              <a:rPr lang="en-US" sz="2000" dirty="0">
                <a:latin typeface="Alexandria" pitchFamily="2" charset="-78"/>
                <a:cs typeface="Alexandria" pitchFamily="2" charset="-78"/>
              </a:rPr>
              <a:t>the requirements are likely to be elicited over a period of time, this analysis can be done in parallel as a fresh list of requirements is entered, rather than waiting until the list is complete and then beginning .We will complete the third column in the requirements list with these comments, or a précis of each.</a:t>
            </a:r>
          </a:p>
          <a:p>
            <a:pPr marL="0" indent="0" algn="just">
              <a:buNone/>
            </a:pPr>
            <a:endParaRPr lang="en-US" sz="2000" b="1" dirty="0">
              <a:latin typeface="Alexandria" pitchFamily="2" charset="-78"/>
              <a:cs typeface="Alexandria" pitchFamily="2" charset="-78"/>
            </a:endParaRPr>
          </a:p>
        </p:txBody>
      </p:sp>
      <p:sp>
        <p:nvSpPr>
          <p:cNvPr id="8" name="Title 1"/>
          <p:cNvSpPr txBox="1">
            <a:spLocks/>
          </p:cNvSpPr>
          <p:nvPr/>
        </p:nvSpPr>
        <p:spPr>
          <a:xfrm>
            <a:off x="2521605" y="1156178"/>
            <a:ext cx="6865256" cy="529316"/>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b="1" dirty="0" smtClean="0">
                <a:solidFill>
                  <a:srgbClr val="00B0F0"/>
                </a:solidFill>
                <a:latin typeface="Alexandria" pitchFamily="2" charset="-78"/>
                <a:cs typeface="Alexandria" pitchFamily="2" charset="-78"/>
              </a:rPr>
              <a:t>ESTABLISHING THE REQUIREMENTS </a:t>
            </a:r>
            <a:endParaRPr lang="en-US" sz="2800" b="1" dirty="0">
              <a:solidFill>
                <a:srgbClr val="00B0F0"/>
              </a:solidFill>
              <a:latin typeface="Alexandria" pitchFamily="2" charset="-78"/>
              <a:cs typeface="Alexandria" pitchFamily="2" charset="-78"/>
            </a:endParaRPr>
          </a:p>
        </p:txBody>
      </p:sp>
      <p:sp>
        <p:nvSpPr>
          <p:cNvPr id="9" name="Rectangle 8"/>
          <p:cNvSpPr/>
          <p:nvPr/>
        </p:nvSpPr>
        <p:spPr>
          <a:xfrm>
            <a:off x="1194590" y="987885"/>
            <a:ext cx="1077294" cy="865901"/>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9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1717712451"/>
      </p:ext>
    </p:extLst>
  </p:cSld>
  <p:clrMapOvr>
    <a:masterClrMapping/>
  </p:clrMapOvr>
  <mc:AlternateContent xmlns:mc="http://schemas.openxmlformats.org/markup-compatibility/2006" xmlns:p14="http://schemas.microsoft.com/office/powerpoint/2010/main">
    <mc:Choice Requires="p14">
      <p:transition spd="slow" p14:dur="2000" advTm="100123"/>
    </mc:Choice>
    <mc:Fallback xmlns="">
      <p:transition spd="slow" advTm="100123"/>
    </mc:Fallback>
  </mc:AlternateContent>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609600" y="1524000"/>
            <a:ext cx="10756900" cy="4397829"/>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11" name="Rectangle 10"/>
          <p:cNvSpPr/>
          <p:nvPr/>
        </p:nvSpPr>
        <p:spPr>
          <a:xfrm>
            <a:off x="609600" y="1645422"/>
            <a:ext cx="10668000" cy="4093428"/>
          </a:xfrm>
          <a:prstGeom prst="rect">
            <a:avLst/>
          </a:prstGeom>
        </p:spPr>
        <p:txBody>
          <a:bodyPr wrap="square">
            <a:spAutoFit/>
          </a:bodyPr>
          <a:lstStyle/>
          <a:p>
            <a:pPr marL="0" indent="0" algn="just">
              <a:buNone/>
            </a:pPr>
            <a:r>
              <a:rPr lang="en-US" sz="2000" b="1" dirty="0">
                <a:latin typeface="Alexandria" pitchFamily="2" charset="-78"/>
                <a:cs typeface="Alexandria" pitchFamily="2" charset="-78"/>
              </a:rPr>
              <a:t>Requirements </a:t>
            </a:r>
            <a:r>
              <a:rPr lang="en-US" sz="2000" b="1" dirty="0" smtClean="0">
                <a:latin typeface="Alexandria" pitchFamily="2" charset="-78"/>
                <a:cs typeface="Alexandria" pitchFamily="2" charset="-78"/>
              </a:rPr>
              <a:t>analysis</a:t>
            </a:r>
            <a:endParaRPr lang="en-US" sz="2000" b="1" dirty="0">
              <a:latin typeface="Alexandria" pitchFamily="2" charset="-78"/>
              <a:cs typeface="Alexandria" pitchFamily="2" charset="-78"/>
            </a:endParaRPr>
          </a:p>
          <a:p>
            <a:pPr marL="0" indent="0" algn="just">
              <a:buNone/>
            </a:pPr>
            <a:r>
              <a:rPr lang="en-US" sz="2000" b="1" dirty="0" smtClean="0">
                <a:latin typeface="Alexandria" pitchFamily="2" charset="-78"/>
                <a:cs typeface="Alexandria" pitchFamily="2" charset="-78"/>
              </a:rPr>
              <a:t>The </a:t>
            </a:r>
            <a:r>
              <a:rPr lang="en-US" sz="2000" b="1" dirty="0">
                <a:latin typeface="Alexandria" pitchFamily="2" charset="-78"/>
                <a:cs typeface="Alexandria" pitchFamily="2" charset="-78"/>
              </a:rPr>
              <a:t>potential outcomes for each requirement</a:t>
            </a:r>
          </a:p>
          <a:p>
            <a:pPr marL="0" indent="0" algn="just">
              <a:buNone/>
            </a:pPr>
            <a:r>
              <a:rPr lang="en-US" sz="2000" b="1" dirty="0">
                <a:latin typeface="Alexandria" pitchFamily="2" charset="-78"/>
                <a:cs typeface="Alexandria" pitchFamily="2" charset="-78"/>
              </a:rPr>
              <a:t>There are several potential outcomes for each requirement from this exercise: </a:t>
            </a:r>
          </a:p>
          <a:p>
            <a:pPr marL="342900" indent="-342900" algn="just">
              <a:buFont typeface="Arial" panose="020B0604020202020204" pitchFamily="34" charset="0"/>
              <a:buChar char="•"/>
            </a:pPr>
            <a:r>
              <a:rPr lang="en-US" sz="2000" dirty="0">
                <a:latin typeface="Alexandria" pitchFamily="2" charset="-78"/>
                <a:cs typeface="Alexandria" pitchFamily="2" charset="-78"/>
              </a:rPr>
              <a:t>to accept the requirement as it stands and document it in more detail in the requirements catalogue;</a:t>
            </a:r>
          </a:p>
          <a:p>
            <a:pPr marL="342900" indent="-342900" algn="just">
              <a:buFont typeface="Arial" panose="020B0604020202020204" pitchFamily="34" charset="0"/>
              <a:buChar char="•"/>
            </a:pPr>
            <a:r>
              <a:rPr lang="en-US" sz="2000" dirty="0">
                <a:latin typeface="Alexandria" pitchFamily="2" charset="-78"/>
                <a:cs typeface="Alexandria" pitchFamily="2" charset="-78"/>
              </a:rPr>
              <a:t>to re-word the requirement to remove jargon and ambiguity; </a:t>
            </a:r>
          </a:p>
          <a:p>
            <a:pPr marL="342900" indent="-342900" algn="just">
              <a:buFont typeface="Arial" panose="020B0604020202020204" pitchFamily="34" charset="0"/>
              <a:buChar char="•"/>
            </a:pPr>
            <a:r>
              <a:rPr lang="en-US" sz="2000" dirty="0">
                <a:latin typeface="Alexandria" pitchFamily="2" charset="-78"/>
                <a:cs typeface="Alexandria" pitchFamily="2" charset="-78"/>
              </a:rPr>
              <a:t>to merge duplicated/overlapping requirements and re-word them;</a:t>
            </a:r>
          </a:p>
          <a:p>
            <a:pPr marL="342900" indent="-342900" algn="just">
              <a:buFont typeface="Arial" panose="020B0604020202020204" pitchFamily="34" charset="0"/>
              <a:buChar char="•"/>
            </a:pPr>
            <a:r>
              <a:rPr lang="en-US" sz="2000" dirty="0">
                <a:latin typeface="Alexandria" pitchFamily="2" charset="-78"/>
                <a:cs typeface="Alexandria" pitchFamily="2" charset="-78"/>
              </a:rPr>
              <a:t>to split composite requirements into their individual entries;</a:t>
            </a:r>
          </a:p>
          <a:p>
            <a:pPr marL="342900" indent="-342900" algn="just">
              <a:buFont typeface="Arial" panose="020B0604020202020204" pitchFamily="34" charset="0"/>
              <a:buChar char="•"/>
            </a:pPr>
            <a:r>
              <a:rPr lang="en-US" sz="2000" dirty="0">
                <a:latin typeface="Alexandria" pitchFamily="2" charset="-78"/>
                <a:cs typeface="Alexandria" pitchFamily="2" charset="-78"/>
              </a:rPr>
              <a:t>to take unclear, ambiguous or conflicting requirements back to the business users for </a:t>
            </a:r>
            <a:r>
              <a:rPr lang="en-US" sz="2000" dirty="0" smtClean="0">
                <a:latin typeface="Alexandria" pitchFamily="2" charset="-78"/>
                <a:cs typeface="Alexandria" pitchFamily="2" charset="-78"/>
              </a:rPr>
              <a:t>clarification.</a:t>
            </a:r>
            <a:r>
              <a:rPr lang="en-US" sz="2000" dirty="0">
                <a:latin typeface="Alexandria" pitchFamily="2" charset="-78"/>
                <a:cs typeface="Alexandria" pitchFamily="2" charset="-78"/>
              </a:rPr>
              <a:t> </a:t>
            </a:r>
            <a:r>
              <a:rPr lang="en-US" sz="2000" dirty="0" smtClean="0">
                <a:latin typeface="Alexandria" pitchFamily="2" charset="-78"/>
                <a:cs typeface="Alexandria" pitchFamily="2" charset="-78"/>
              </a:rPr>
              <a:t>Requirements </a:t>
            </a:r>
            <a:r>
              <a:rPr lang="en-US" sz="2000" dirty="0">
                <a:latin typeface="Alexandria" pitchFamily="2" charset="-78"/>
                <a:cs typeface="Alexandria" pitchFamily="2" charset="-78"/>
              </a:rPr>
              <a:t>that are in conflict, are unrealistic, or are out of alignment with the business objectives, still need to be recorded in the requirements catalogue in order to ensure that an audit trail is kept of all requirements raised and any subsequent action taken.</a:t>
            </a:r>
          </a:p>
        </p:txBody>
      </p:sp>
      <p:sp>
        <p:nvSpPr>
          <p:cNvPr id="8" name="Title 1"/>
          <p:cNvSpPr txBox="1">
            <a:spLocks/>
          </p:cNvSpPr>
          <p:nvPr/>
        </p:nvSpPr>
        <p:spPr>
          <a:xfrm>
            <a:off x="2452640" y="947376"/>
            <a:ext cx="6865256" cy="529316"/>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b="1" dirty="0" smtClean="0">
                <a:solidFill>
                  <a:srgbClr val="00B0F0"/>
                </a:solidFill>
                <a:latin typeface="Alexandria" pitchFamily="2" charset="-78"/>
                <a:cs typeface="Alexandria" pitchFamily="2" charset="-78"/>
              </a:rPr>
              <a:t>ESTABLISHING THE REQUIREMENTS </a:t>
            </a:r>
            <a:endParaRPr lang="en-US" sz="2800" b="1" dirty="0">
              <a:solidFill>
                <a:srgbClr val="00B0F0"/>
              </a:solidFill>
              <a:latin typeface="Alexandria" pitchFamily="2" charset="-78"/>
              <a:cs typeface="Alexandria" pitchFamily="2" charset="-78"/>
            </a:endParaRPr>
          </a:p>
        </p:txBody>
      </p:sp>
      <p:sp>
        <p:nvSpPr>
          <p:cNvPr id="9" name="Rectangle 8"/>
          <p:cNvSpPr/>
          <p:nvPr/>
        </p:nvSpPr>
        <p:spPr>
          <a:xfrm>
            <a:off x="1194590" y="871574"/>
            <a:ext cx="1077294" cy="865901"/>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9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3569367398"/>
      </p:ext>
    </p:extLst>
  </p:cSld>
  <p:clrMapOvr>
    <a:masterClrMapping/>
  </p:clrMapOvr>
  <mc:AlternateContent xmlns:mc="http://schemas.openxmlformats.org/markup-compatibility/2006" xmlns:p14="http://schemas.microsoft.com/office/powerpoint/2010/main">
    <mc:Choice Requires="p14">
      <p:transition spd="slow" p14:dur="2000" advTm="126899"/>
    </mc:Choice>
    <mc:Fallback xmlns="">
      <p:transition spd="slow" advTm="126899"/>
    </mc:Fallback>
  </mc:AlternateContent>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667657" y="1712686"/>
            <a:ext cx="10698843" cy="4209143"/>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11" name="Rectangle 10"/>
          <p:cNvSpPr/>
          <p:nvPr/>
        </p:nvSpPr>
        <p:spPr>
          <a:xfrm>
            <a:off x="879566" y="2222288"/>
            <a:ext cx="10267405" cy="3785652"/>
          </a:xfrm>
          <a:prstGeom prst="rect">
            <a:avLst/>
          </a:prstGeom>
        </p:spPr>
        <p:txBody>
          <a:bodyPr wrap="square">
            <a:spAutoFit/>
          </a:bodyPr>
          <a:lstStyle/>
          <a:p>
            <a:pPr marL="0" indent="0" algn="just">
              <a:buNone/>
            </a:pPr>
            <a:r>
              <a:rPr lang="en-US" sz="2000" b="1" dirty="0">
                <a:latin typeface="Alexandria" pitchFamily="2" charset="-78"/>
                <a:cs typeface="Alexandria" pitchFamily="2" charset="-78"/>
              </a:rPr>
              <a:t>9. REQUIREMENTS VALIDATION</a:t>
            </a:r>
          </a:p>
          <a:p>
            <a:pPr marL="0" indent="0" algn="just">
              <a:buNone/>
            </a:pPr>
            <a:r>
              <a:rPr lang="en-US" sz="2000" dirty="0">
                <a:latin typeface="Alexandria" pitchFamily="2" charset="-78"/>
                <a:cs typeface="Alexandria" pitchFamily="2" charset="-78"/>
              </a:rPr>
              <a:t>Once the analysts have completed the analysis activity and have deemed the requirements document to be complete and correct, the business and project representatives need to confirm that the document provides an accurate statement of the </a:t>
            </a:r>
            <a:r>
              <a:rPr lang="en-US" sz="2000" dirty="0" smtClean="0">
                <a:latin typeface="Alexandria" pitchFamily="2" charset="-78"/>
                <a:cs typeface="Alexandria" pitchFamily="2" charset="-78"/>
              </a:rPr>
              <a:t>requirements. Once </a:t>
            </a:r>
            <a:r>
              <a:rPr lang="en-US" sz="2000" dirty="0">
                <a:latin typeface="Alexandria" pitchFamily="2" charset="-78"/>
                <a:cs typeface="Alexandria" pitchFamily="2" charset="-78"/>
              </a:rPr>
              <a:t>the reviewers have been identified, the requirements document should be issued for review. The review group must include representatives from the key stakeholder groups and different representatives will review different aspects of the requirements</a:t>
            </a:r>
            <a:r>
              <a:rPr lang="en-US" sz="2000" dirty="0" smtClean="0">
                <a:latin typeface="Alexandria" pitchFamily="2" charset="-78"/>
                <a:cs typeface="Alexandria" pitchFamily="2" charset="-78"/>
              </a:rPr>
              <a:t>.</a:t>
            </a:r>
            <a:endParaRPr lang="en-US" sz="2000" dirty="0">
              <a:latin typeface="Alexandria" pitchFamily="2" charset="-78"/>
              <a:cs typeface="Alexandria" pitchFamily="2" charset="-78"/>
            </a:endParaRPr>
          </a:p>
          <a:p>
            <a:pPr algn="just"/>
            <a:r>
              <a:rPr lang="en-US" sz="2000" b="1" dirty="0">
                <a:latin typeface="Alexandria" pitchFamily="2" charset="-78"/>
                <a:cs typeface="Alexandria" pitchFamily="2" charset="-78"/>
              </a:rPr>
              <a:t>The reviewers should include the following representatives:</a:t>
            </a:r>
          </a:p>
          <a:p>
            <a:pPr marL="342900" indent="-342900" algn="just">
              <a:buFont typeface="Arial" panose="020B0604020202020204" pitchFamily="34" charset="0"/>
              <a:buChar char="•"/>
            </a:pPr>
            <a:r>
              <a:rPr lang="en-US" sz="2000" b="1" dirty="0">
                <a:latin typeface="Alexandria" pitchFamily="2" charset="-78"/>
                <a:cs typeface="Alexandria" pitchFamily="2" charset="-78"/>
              </a:rPr>
              <a:t>The business sponsor </a:t>
            </a:r>
            <a:r>
              <a:rPr lang="en-US" sz="2000" dirty="0">
                <a:latin typeface="Alexandria" pitchFamily="2" charset="-78"/>
                <a:cs typeface="Alexandria" pitchFamily="2" charset="-78"/>
              </a:rPr>
              <a:t>should review the document to ensure that the requirements are all in alignment with the business objectives and do not address areas that are outside the scope of the project. </a:t>
            </a:r>
          </a:p>
        </p:txBody>
      </p:sp>
      <p:sp>
        <p:nvSpPr>
          <p:cNvPr id="8" name="Title 1"/>
          <p:cNvSpPr txBox="1">
            <a:spLocks/>
          </p:cNvSpPr>
          <p:nvPr/>
        </p:nvSpPr>
        <p:spPr>
          <a:xfrm>
            <a:off x="2521605" y="1156178"/>
            <a:ext cx="6865256" cy="529316"/>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b="1" dirty="0" smtClean="0">
                <a:solidFill>
                  <a:srgbClr val="00B0F0"/>
                </a:solidFill>
                <a:latin typeface="Alexandria" pitchFamily="2" charset="-78"/>
                <a:cs typeface="Alexandria" pitchFamily="2" charset="-78"/>
              </a:rPr>
              <a:t>ESTABLISHING THE REQUIREMENTS </a:t>
            </a:r>
            <a:endParaRPr lang="en-US" sz="2800" b="1" dirty="0">
              <a:solidFill>
                <a:srgbClr val="00B0F0"/>
              </a:solidFill>
              <a:latin typeface="Alexandria" pitchFamily="2" charset="-78"/>
              <a:cs typeface="Alexandria" pitchFamily="2" charset="-78"/>
            </a:endParaRPr>
          </a:p>
        </p:txBody>
      </p:sp>
      <p:sp>
        <p:nvSpPr>
          <p:cNvPr id="9" name="Rectangle 8"/>
          <p:cNvSpPr/>
          <p:nvPr/>
        </p:nvSpPr>
        <p:spPr>
          <a:xfrm>
            <a:off x="1194590" y="987885"/>
            <a:ext cx="1077294" cy="865901"/>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9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2673944602"/>
      </p:ext>
    </p:extLst>
  </p:cSld>
  <p:clrMapOvr>
    <a:masterClrMapping/>
  </p:clrMapOvr>
  <mc:AlternateContent xmlns:mc="http://schemas.openxmlformats.org/markup-compatibility/2006" xmlns:p14="http://schemas.microsoft.com/office/powerpoint/2010/main">
    <mc:Choice Requires="p14">
      <p:transition spd="slow" p14:dur="2000" advTm="163856"/>
    </mc:Choice>
    <mc:Fallback xmlns="">
      <p:transition spd="slow" advTm="163856"/>
    </mc:Fallback>
  </mc:AlternateContent>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624114" y="1685494"/>
            <a:ext cx="10742386" cy="4377871"/>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600" dirty="0">
              <a:solidFill>
                <a:schemeClr val="lt1"/>
              </a:solidFill>
              <a:latin typeface="Alexandria" pitchFamily="2" charset="-78"/>
              <a:ea typeface="Calibri"/>
              <a:cs typeface="Alexandria" pitchFamily="2" charset="-78"/>
              <a:sym typeface="Calibri"/>
            </a:endParaRPr>
          </a:p>
        </p:txBody>
      </p:sp>
      <p:sp>
        <p:nvSpPr>
          <p:cNvPr id="11" name="Rectangle 10"/>
          <p:cNvSpPr/>
          <p:nvPr/>
        </p:nvSpPr>
        <p:spPr>
          <a:xfrm>
            <a:off x="718929" y="1865798"/>
            <a:ext cx="10470607" cy="3785652"/>
          </a:xfrm>
          <a:prstGeom prst="rect">
            <a:avLst/>
          </a:prstGeom>
        </p:spPr>
        <p:txBody>
          <a:bodyPr wrap="square">
            <a:spAutoFit/>
          </a:bodyPr>
          <a:lstStyle/>
          <a:p>
            <a:pPr marL="342900" indent="-342900" algn="just">
              <a:buFont typeface="Arial" panose="020B0604020202020204" pitchFamily="34" charset="0"/>
              <a:buChar char="•"/>
            </a:pPr>
            <a:r>
              <a:rPr lang="en-US" sz="1600" b="1" dirty="0" smtClean="0">
                <a:latin typeface="Alexandria" pitchFamily="2" charset="-78"/>
                <a:cs typeface="Alexandria" pitchFamily="2" charset="-78"/>
              </a:rPr>
              <a:t>The </a:t>
            </a:r>
            <a:r>
              <a:rPr lang="en-US" sz="1600" b="1" dirty="0">
                <a:latin typeface="Alexandria" pitchFamily="2" charset="-78"/>
                <a:cs typeface="Alexandria" pitchFamily="2" charset="-78"/>
              </a:rPr>
              <a:t>business owners of the individual requirements, or their representatives</a:t>
            </a:r>
            <a:r>
              <a:rPr lang="en-US" sz="1600" dirty="0">
                <a:latin typeface="Alexandria" pitchFamily="2" charset="-78"/>
                <a:cs typeface="Alexandria" pitchFamily="2" charset="-78"/>
              </a:rPr>
              <a:t>, should review the requirements to ensure that they express the business needs clearly and correctly, without </a:t>
            </a:r>
            <a:r>
              <a:rPr lang="en-US" sz="1600" dirty="0" smtClean="0">
                <a:latin typeface="Alexandria" pitchFamily="2" charset="-78"/>
                <a:cs typeface="Alexandria" pitchFamily="2" charset="-78"/>
              </a:rPr>
              <a:t>ambiguity.</a:t>
            </a:r>
            <a:endParaRPr lang="en-US" sz="1600" dirty="0">
              <a:latin typeface="Alexandria" pitchFamily="2" charset="-78"/>
              <a:cs typeface="Alexandria" pitchFamily="2" charset="-78"/>
            </a:endParaRPr>
          </a:p>
          <a:p>
            <a:pPr algn="just"/>
            <a:r>
              <a:rPr lang="en-US" sz="1600" dirty="0" smtClean="0">
                <a:latin typeface="Alexandria" pitchFamily="2" charset="-78"/>
                <a:cs typeface="Alexandria" pitchFamily="2" charset="-78"/>
              </a:rPr>
              <a:t>It </a:t>
            </a:r>
            <a:r>
              <a:rPr lang="en-US" sz="1600" dirty="0">
                <a:latin typeface="Alexandria" pitchFamily="2" charset="-78"/>
                <a:cs typeface="Alexandria" pitchFamily="2" charset="-78"/>
              </a:rPr>
              <a:t>is the business representatives’ responsibility – and their last opportunity – to be satisfied with the requirements before accepting them.</a:t>
            </a:r>
          </a:p>
          <a:p>
            <a:pPr marL="342900" indent="-342900" algn="just">
              <a:buFont typeface="Arial" panose="020B0604020202020204" pitchFamily="34" charset="0"/>
              <a:buChar char="•"/>
            </a:pPr>
            <a:r>
              <a:rPr lang="en-US" sz="1600" b="1" dirty="0">
                <a:latin typeface="Alexandria" pitchFamily="2" charset="-78"/>
                <a:cs typeface="Alexandria" pitchFamily="2" charset="-78"/>
              </a:rPr>
              <a:t>The subject matter expert </a:t>
            </a:r>
            <a:r>
              <a:rPr lang="en-US" sz="1600" dirty="0">
                <a:latin typeface="Alexandria" pitchFamily="2" charset="-78"/>
                <a:cs typeface="Alexandria" pitchFamily="2" charset="-78"/>
              </a:rPr>
              <a:t>should review the requirements to ensure that they reflect correct business practice.</a:t>
            </a:r>
          </a:p>
          <a:p>
            <a:pPr marL="342900" indent="-342900" algn="just">
              <a:buFont typeface="Arial" panose="020B0604020202020204" pitchFamily="34" charset="0"/>
              <a:buChar char="•"/>
            </a:pPr>
            <a:r>
              <a:rPr lang="en-US" sz="1600" b="1" dirty="0">
                <a:latin typeface="Alexandria" pitchFamily="2" charset="-78"/>
                <a:cs typeface="Alexandria" pitchFamily="2" charset="-78"/>
              </a:rPr>
              <a:t>The developers </a:t>
            </a:r>
            <a:r>
              <a:rPr lang="en-US" sz="1600" dirty="0">
                <a:latin typeface="Alexandria" pitchFamily="2" charset="-78"/>
                <a:cs typeface="Alexandria" pitchFamily="2" charset="-78"/>
              </a:rPr>
              <a:t>should review the requirements to ensure that they are technically feasible.</a:t>
            </a:r>
          </a:p>
          <a:p>
            <a:pPr marL="342900" indent="-342900" algn="just">
              <a:buFont typeface="Arial" panose="020B0604020202020204" pitchFamily="34" charset="0"/>
              <a:buChar char="•"/>
            </a:pPr>
            <a:r>
              <a:rPr lang="en-US" sz="1600" b="1" dirty="0">
                <a:latin typeface="Alexandria" pitchFamily="2" charset="-78"/>
                <a:cs typeface="Alexandria" pitchFamily="2" charset="-78"/>
              </a:rPr>
              <a:t>The testers </a:t>
            </a:r>
            <a:r>
              <a:rPr lang="en-US" sz="1600" dirty="0">
                <a:latin typeface="Alexandria" pitchFamily="2" charset="-78"/>
                <a:cs typeface="Alexandria" pitchFamily="2" charset="-78"/>
              </a:rPr>
              <a:t>should review the requirements to ensure that they are testable.</a:t>
            </a:r>
          </a:p>
          <a:p>
            <a:pPr marL="342900" indent="-342900" algn="just">
              <a:buFont typeface="Arial" panose="020B0604020202020204" pitchFamily="34" charset="0"/>
              <a:buChar char="•"/>
            </a:pPr>
            <a:r>
              <a:rPr lang="en-US" sz="1600" b="1" dirty="0">
                <a:latin typeface="Alexandria" pitchFamily="2" charset="-78"/>
                <a:cs typeface="Alexandria" pitchFamily="2" charset="-78"/>
              </a:rPr>
              <a:t>Project office representatives </a:t>
            </a:r>
            <a:r>
              <a:rPr lang="en-US" sz="1600" dirty="0">
                <a:latin typeface="Alexandria" pitchFamily="2" charset="-78"/>
                <a:cs typeface="Alexandria" pitchFamily="2" charset="-78"/>
              </a:rPr>
              <a:t>should ensure that the requirements are compliant with business standards and policies, and that correct quality review procedures have been followed</a:t>
            </a:r>
            <a:r>
              <a:rPr lang="en-US" sz="1600" dirty="0" smtClean="0">
                <a:latin typeface="Alexandria" pitchFamily="2" charset="-78"/>
                <a:cs typeface="Alexandria" pitchFamily="2" charset="-78"/>
              </a:rPr>
              <a:t>.</a:t>
            </a:r>
            <a:endParaRPr lang="en-US" sz="1600" dirty="0">
              <a:latin typeface="Alexandria" pitchFamily="2" charset="-78"/>
              <a:cs typeface="Alexandria" pitchFamily="2" charset="-78"/>
            </a:endParaRPr>
          </a:p>
          <a:p>
            <a:pPr algn="just"/>
            <a:endParaRPr lang="en-US" sz="1600" dirty="0" smtClean="0">
              <a:latin typeface="Alexandria" pitchFamily="2" charset="-78"/>
              <a:cs typeface="Alexandria" pitchFamily="2" charset="-78"/>
            </a:endParaRPr>
          </a:p>
          <a:p>
            <a:pPr algn="just"/>
            <a:r>
              <a:rPr lang="en-US" sz="1600" dirty="0" smtClean="0">
                <a:latin typeface="Alexandria" pitchFamily="2" charset="-78"/>
                <a:cs typeface="Alexandria" pitchFamily="2" charset="-78"/>
              </a:rPr>
              <a:t>The </a:t>
            </a:r>
            <a:r>
              <a:rPr lang="en-US" sz="1600" dirty="0">
                <a:latin typeface="Alexandria" pitchFamily="2" charset="-78"/>
                <a:cs typeface="Alexandria" pitchFamily="2" charset="-78"/>
              </a:rPr>
              <a:t>group may meet to discuss the requirements document in a formal review meeting, may have a virtual meeting whereby comments are submitted electronically via a shared forum, or possibly, individual responses via email may be provided</a:t>
            </a:r>
            <a:r>
              <a:rPr lang="en-US" sz="1600" dirty="0" smtClean="0">
                <a:latin typeface="Alexandria" pitchFamily="2" charset="-78"/>
                <a:cs typeface="Alexandria" pitchFamily="2" charset="-78"/>
              </a:rPr>
              <a:t>.</a:t>
            </a:r>
            <a:endParaRPr lang="en-US" sz="1600" dirty="0">
              <a:latin typeface="Alexandria" pitchFamily="2" charset="-78"/>
              <a:cs typeface="Alexandria" pitchFamily="2" charset="-78"/>
            </a:endParaRPr>
          </a:p>
        </p:txBody>
      </p:sp>
      <p:sp>
        <p:nvSpPr>
          <p:cNvPr id="8" name="Title 1"/>
          <p:cNvSpPr txBox="1">
            <a:spLocks/>
          </p:cNvSpPr>
          <p:nvPr/>
        </p:nvSpPr>
        <p:spPr>
          <a:xfrm>
            <a:off x="2521605" y="1156178"/>
            <a:ext cx="6865256" cy="529316"/>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b="1" dirty="0" smtClean="0">
                <a:solidFill>
                  <a:srgbClr val="00B0F0"/>
                </a:solidFill>
                <a:latin typeface="Alexandria" pitchFamily="2" charset="-78"/>
                <a:cs typeface="Alexandria" pitchFamily="2" charset="-78"/>
              </a:rPr>
              <a:t>ESTABLISHING THE REQUIREMENTS </a:t>
            </a:r>
            <a:endParaRPr lang="en-US" sz="2800" b="1" dirty="0">
              <a:solidFill>
                <a:srgbClr val="00B0F0"/>
              </a:solidFill>
              <a:latin typeface="Alexandria" pitchFamily="2" charset="-78"/>
              <a:cs typeface="Alexandria" pitchFamily="2" charset="-78"/>
            </a:endParaRPr>
          </a:p>
        </p:txBody>
      </p:sp>
      <p:sp>
        <p:nvSpPr>
          <p:cNvPr id="9" name="Rectangle 8"/>
          <p:cNvSpPr/>
          <p:nvPr/>
        </p:nvSpPr>
        <p:spPr>
          <a:xfrm>
            <a:off x="1194590" y="987885"/>
            <a:ext cx="1077294" cy="865901"/>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9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3211004332"/>
      </p:ext>
    </p:extLst>
  </p:cSld>
  <p:clrMapOvr>
    <a:masterClrMapping/>
  </p:clrMapOvr>
  <mc:AlternateContent xmlns:mc="http://schemas.openxmlformats.org/markup-compatibility/2006" xmlns:p14="http://schemas.microsoft.com/office/powerpoint/2010/main">
    <mc:Choice Requires="p14">
      <p:transition spd="slow" p14:dur="2000" advTm="199449"/>
    </mc:Choice>
    <mc:Fallback xmlns="">
      <p:transition spd="slow" advTm="199449"/>
    </mc:Fallback>
  </mc:AlternateContent>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537029" y="1685494"/>
            <a:ext cx="10829471" cy="4347006"/>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11" name="Rectangle 10"/>
          <p:cNvSpPr/>
          <p:nvPr/>
        </p:nvSpPr>
        <p:spPr>
          <a:xfrm>
            <a:off x="697592" y="1781505"/>
            <a:ext cx="10189029" cy="3970318"/>
          </a:xfrm>
          <a:prstGeom prst="rect">
            <a:avLst/>
          </a:prstGeom>
        </p:spPr>
        <p:txBody>
          <a:bodyPr wrap="square">
            <a:spAutoFit/>
          </a:bodyPr>
          <a:lstStyle/>
          <a:p>
            <a:pPr marL="0" indent="0" algn="just">
              <a:buNone/>
            </a:pPr>
            <a:r>
              <a:rPr lang="en-US" sz="1800" b="1" dirty="0">
                <a:latin typeface="Alexandria" pitchFamily="2" charset="-78"/>
                <a:cs typeface="Alexandria" pitchFamily="2" charset="-78"/>
              </a:rPr>
              <a:t>9. REQUIREMENTS VALIDATION</a:t>
            </a:r>
          </a:p>
          <a:p>
            <a:pPr marL="0" indent="0" algn="just">
              <a:buNone/>
            </a:pPr>
            <a:r>
              <a:rPr lang="en-US" sz="1800" b="1" dirty="0">
                <a:latin typeface="Alexandria" pitchFamily="2" charset="-78"/>
                <a:cs typeface="Alexandria" pitchFamily="2" charset="-78"/>
              </a:rPr>
              <a:t>Whichever approach is taken to the review, there are two important roles to be filled: </a:t>
            </a:r>
          </a:p>
          <a:p>
            <a:pPr marL="342900" indent="-342900" algn="just">
              <a:buFont typeface="Arial" panose="020B0604020202020204" pitchFamily="34" charset="0"/>
              <a:buChar char="•"/>
            </a:pPr>
            <a:r>
              <a:rPr lang="en-US" sz="1800" dirty="0">
                <a:latin typeface="Alexandria" pitchFamily="2" charset="-78"/>
                <a:cs typeface="Alexandria" pitchFamily="2" charset="-78"/>
              </a:rPr>
              <a:t>there should be a chairperson, who is responsible for controlling the review, and </a:t>
            </a:r>
          </a:p>
          <a:p>
            <a:pPr marL="342900" indent="-342900" algn="just">
              <a:buFont typeface="Arial" panose="020B0604020202020204" pitchFamily="34" charset="0"/>
              <a:buChar char="•"/>
            </a:pPr>
            <a:r>
              <a:rPr lang="en-US" sz="1800" dirty="0">
                <a:latin typeface="Alexandria" pitchFamily="2" charset="-78"/>
                <a:cs typeface="Alexandria" pitchFamily="2" charset="-78"/>
              </a:rPr>
              <a:t>a business analyst, who is responsible for providing information about the requirements document or possibly presenting it to the review meeting.</a:t>
            </a:r>
          </a:p>
          <a:p>
            <a:pPr marL="0" indent="0" algn="just">
              <a:buNone/>
            </a:pPr>
            <a:endParaRPr lang="en-US" sz="1800" dirty="0">
              <a:latin typeface="Alexandria" pitchFamily="2" charset="-78"/>
              <a:cs typeface="Alexandria" pitchFamily="2" charset="-78"/>
            </a:endParaRPr>
          </a:p>
          <a:p>
            <a:pPr marL="0" indent="0" algn="just">
              <a:buNone/>
            </a:pPr>
            <a:r>
              <a:rPr lang="en-US" sz="1800" dirty="0">
                <a:latin typeface="Alexandria" pitchFamily="2" charset="-78"/>
                <a:cs typeface="Alexandria" pitchFamily="2" charset="-78"/>
              </a:rPr>
              <a:t>Where the requirements have been well-organized, for example, grouped by business area or use case, it is possible to conduct a set of shorter review </a:t>
            </a:r>
            <a:r>
              <a:rPr lang="en-US" sz="1800" dirty="0" smtClean="0">
                <a:latin typeface="Alexandria" pitchFamily="2" charset="-78"/>
                <a:cs typeface="Alexandria" pitchFamily="2" charset="-78"/>
              </a:rPr>
              <a:t>meetings.</a:t>
            </a:r>
            <a:r>
              <a:rPr lang="en-US" sz="1800" dirty="0">
                <a:latin typeface="Alexandria" pitchFamily="2" charset="-78"/>
                <a:cs typeface="Alexandria" pitchFamily="2" charset="-78"/>
              </a:rPr>
              <a:t> </a:t>
            </a:r>
            <a:r>
              <a:rPr lang="en-US" sz="1800" dirty="0" smtClean="0">
                <a:latin typeface="Alexandria" pitchFamily="2" charset="-78"/>
                <a:cs typeface="Alexandria" pitchFamily="2" charset="-78"/>
              </a:rPr>
              <a:t>The </a:t>
            </a:r>
            <a:r>
              <a:rPr lang="en-US" sz="1800" dirty="0">
                <a:latin typeface="Alexandria" pitchFamily="2" charset="-78"/>
                <a:cs typeface="Alexandria" pitchFamily="2" charset="-78"/>
              </a:rPr>
              <a:t>requirements document is confirmed as a satisfactory statement of the business requirements</a:t>
            </a:r>
            <a:r>
              <a:rPr lang="en-US" sz="1800" dirty="0" smtClean="0">
                <a:latin typeface="Alexandria" pitchFamily="2" charset="-78"/>
                <a:cs typeface="Alexandria" pitchFamily="2" charset="-78"/>
              </a:rPr>
              <a:t>.</a:t>
            </a:r>
            <a:endParaRPr lang="en-US" sz="1800" dirty="0">
              <a:latin typeface="Alexandria" pitchFamily="2" charset="-78"/>
              <a:cs typeface="Alexandria" pitchFamily="2" charset="-78"/>
            </a:endParaRPr>
          </a:p>
          <a:p>
            <a:pPr marL="0" indent="0" algn="just">
              <a:buNone/>
            </a:pPr>
            <a:r>
              <a:rPr lang="en-US" sz="1800" dirty="0" smtClean="0">
                <a:latin typeface="Alexandria" pitchFamily="2" charset="-78"/>
                <a:cs typeface="Alexandria" pitchFamily="2" charset="-78"/>
              </a:rPr>
              <a:t>The </a:t>
            </a:r>
            <a:r>
              <a:rPr lang="en-US" sz="1800" dirty="0">
                <a:latin typeface="Alexandria" pitchFamily="2" charset="-78"/>
                <a:cs typeface="Alexandria" pitchFamily="2" charset="-78"/>
              </a:rPr>
              <a:t>outcome of the review should be an agreement that the entire requirements document is complete, consistent, conformant and a true reflection of what the business requires to be delivered</a:t>
            </a:r>
            <a:r>
              <a:rPr lang="en-US" sz="1800" dirty="0" smtClean="0">
                <a:latin typeface="Alexandria" pitchFamily="2" charset="-78"/>
                <a:cs typeface="Alexandria" pitchFamily="2" charset="-78"/>
              </a:rPr>
              <a:t>.</a:t>
            </a:r>
          </a:p>
        </p:txBody>
      </p:sp>
      <p:sp>
        <p:nvSpPr>
          <p:cNvPr id="8" name="Title 1"/>
          <p:cNvSpPr txBox="1">
            <a:spLocks/>
          </p:cNvSpPr>
          <p:nvPr/>
        </p:nvSpPr>
        <p:spPr>
          <a:xfrm>
            <a:off x="2521605" y="1156178"/>
            <a:ext cx="6865256" cy="529316"/>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b="1" dirty="0" smtClean="0">
                <a:solidFill>
                  <a:srgbClr val="00B0F0"/>
                </a:solidFill>
                <a:latin typeface="Alexandria" pitchFamily="2" charset="-78"/>
                <a:cs typeface="Alexandria" pitchFamily="2" charset="-78"/>
              </a:rPr>
              <a:t>ESTABLISHING THE REQUIREMENTS </a:t>
            </a:r>
            <a:endParaRPr lang="en-US" sz="2800" b="1" dirty="0">
              <a:solidFill>
                <a:srgbClr val="00B0F0"/>
              </a:solidFill>
              <a:latin typeface="Alexandria" pitchFamily="2" charset="-78"/>
              <a:cs typeface="Alexandria" pitchFamily="2" charset="-78"/>
            </a:endParaRPr>
          </a:p>
        </p:txBody>
      </p:sp>
      <p:sp>
        <p:nvSpPr>
          <p:cNvPr id="9" name="Rectangle 8"/>
          <p:cNvSpPr/>
          <p:nvPr/>
        </p:nvSpPr>
        <p:spPr>
          <a:xfrm>
            <a:off x="1194590" y="987885"/>
            <a:ext cx="1077294" cy="865901"/>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9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424737238"/>
      </p:ext>
    </p:extLst>
  </p:cSld>
  <p:clrMapOvr>
    <a:masterClrMapping/>
  </p:clrMapOvr>
  <mc:AlternateContent xmlns:mc="http://schemas.openxmlformats.org/markup-compatibility/2006" xmlns:p14="http://schemas.microsoft.com/office/powerpoint/2010/main">
    <mc:Choice Requires="p14">
      <p:transition spd="slow" p14:dur="2000" advTm="122047"/>
    </mc:Choice>
    <mc:Fallback xmlns="">
      <p:transition spd="slow" advTm="122047"/>
    </mc:Fallback>
  </mc:AlternateContent>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624113" y="1685495"/>
            <a:ext cx="10885715" cy="4347006"/>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11" name="Rectangle 10"/>
          <p:cNvSpPr/>
          <p:nvPr/>
        </p:nvSpPr>
        <p:spPr>
          <a:xfrm>
            <a:off x="961318" y="2214810"/>
            <a:ext cx="9985829" cy="3785652"/>
          </a:xfrm>
          <a:prstGeom prst="rect">
            <a:avLst/>
          </a:prstGeom>
        </p:spPr>
        <p:txBody>
          <a:bodyPr wrap="square">
            <a:spAutoFit/>
          </a:bodyPr>
          <a:lstStyle/>
          <a:p>
            <a:pPr marL="0" indent="0" algn="just">
              <a:buNone/>
            </a:pPr>
            <a:r>
              <a:rPr lang="en-US" sz="1800" b="1" dirty="0">
                <a:latin typeface="Alexandria" pitchFamily="2" charset="-78"/>
                <a:cs typeface="Alexandria" pitchFamily="2" charset="-78"/>
              </a:rPr>
              <a:t>10. AGILE APPROACH TO REQUIREMENTS</a:t>
            </a:r>
          </a:p>
          <a:p>
            <a:pPr marL="0" indent="0" algn="just">
              <a:buNone/>
            </a:pPr>
            <a:r>
              <a:rPr lang="en-US" sz="1800" dirty="0">
                <a:latin typeface="Alexandria" pitchFamily="2" charset="-78"/>
                <a:cs typeface="Alexandria" pitchFamily="2" charset="-78"/>
              </a:rPr>
              <a:t>The Requirements Engineering (RE) approach described above ensures that the project has understood and incorporated all business needs and user requirements before the solution is designed for implementation.</a:t>
            </a:r>
          </a:p>
          <a:p>
            <a:pPr marL="0" indent="0" algn="just">
              <a:buNone/>
            </a:pPr>
            <a:r>
              <a:rPr lang="en-US" sz="1800" dirty="0">
                <a:latin typeface="Alexandria" pitchFamily="2" charset="-78"/>
                <a:cs typeface="Alexandria" pitchFamily="2" charset="-78"/>
              </a:rPr>
              <a:t/>
            </a:r>
            <a:br>
              <a:rPr lang="en-US" sz="1800" dirty="0">
                <a:latin typeface="Alexandria" pitchFamily="2" charset="-78"/>
                <a:cs typeface="Alexandria" pitchFamily="2" charset="-78"/>
              </a:rPr>
            </a:br>
            <a:r>
              <a:rPr lang="en-US" sz="1800" dirty="0">
                <a:latin typeface="Alexandria" pitchFamily="2" charset="-78"/>
                <a:cs typeface="Alexandria" pitchFamily="2" charset="-78"/>
              </a:rPr>
              <a:t>The traceability features allow all changes to the requirements, for whatever reason, to be incorporated in the document with no loss of quality, and the reasons for those changes recorded in case of query or conflict further down the line. However, the RE approach can be time-consuming and make demands on resources; many organizations need to produce new systems in a shorter timespan than this allows so have adopted an Agile approach to development. </a:t>
            </a:r>
            <a:r>
              <a:rPr lang="en-US" sz="1800" b="1" dirty="0">
                <a:latin typeface="Alexandria" pitchFamily="2" charset="-78"/>
                <a:cs typeface="Alexandria" pitchFamily="2" charset="-78"/>
              </a:rPr>
              <a:t>The key differences between defining requirements when using an incremental or waterfall approach and the Agile philosophy, is in the level and type of documentation that is produced</a:t>
            </a:r>
            <a:r>
              <a:rPr lang="en-US" sz="1800" b="1" dirty="0" smtClean="0">
                <a:latin typeface="Alexandria" pitchFamily="2" charset="-78"/>
                <a:cs typeface="Alexandria" pitchFamily="2" charset="-78"/>
              </a:rPr>
              <a:t>.</a:t>
            </a:r>
            <a:endParaRPr lang="en-US" sz="1800" b="1" dirty="0">
              <a:latin typeface="Alexandria" pitchFamily="2" charset="-78"/>
              <a:cs typeface="Alexandria" pitchFamily="2" charset="-78"/>
            </a:endParaRPr>
          </a:p>
        </p:txBody>
      </p:sp>
      <p:sp>
        <p:nvSpPr>
          <p:cNvPr id="8" name="Title 1"/>
          <p:cNvSpPr txBox="1">
            <a:spLocks/>
          </p:cNvSpPr>
          <p:nvPr/>
        </p:nvSpPr>
        <p:spPr>
          <a:xfrm>
            <a:off x="2521605" y="1156178"/>
            <a:ext cx="6865256" cy="529316"/>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b="1" dirty="0" smtClean="0">
                <a:solidFill>
                  <a:srgbClr val="00B0F0"/>
                </a:solidFill>
                <a:latin typeface="Alexandria" pitchFamily="2" charset="-78"/>
                <a:cs typeface="Alexandria" pitchFamily="2" charset="-78"/>
              </a:rPr>
              <a:t>ESTABLISHING THE REQUIREMENTS </a:t>
            </a:r>
            <a:endParaRPr lang="en-US" sz="2800" b="1" dirty="0">
              <a:solidFill>
                <a:srgbClr val="00B0F0"/>
              </a:solidFill>
              <a:latin typeface="Alexandria" pitchFamily="2" charset="-78"/>
              <a:cs typeface="Alexandria" pitchFamily="2" charset="-78"/>
            </a:endParaRPr>
          </a:p>
        </p:txBody>
      </p:sp>
      <p:sp>
        <p:nvSpPr>
          <p:cNvPr id="9" name="Rectangle 8"/>
          <p:cNvSpPr/>
          <p:nvPr/>
        </p:nvSpPr>
        <p:spPr>
          <a:xfrm>
            <a:off x="1194590" y="987885"/>
            <a:ext cx="1077294" cy="865901"/>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9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1456104764"/>
      </p:ext>
    </p:extLst>
  </p:cSld>
  <p:clrMapOvr>
    <a:masterClrMapping/>
  </p:clrMapOvr>
  <mc:AlternateContent xmlns:mc="http://schemas.openxmlformats.org/markup-compatibility/2006" xmlns:p14="http://schemas.microsoft.com/office/powerpoint/2010/main">
    <mc:Choice Requires="p14">
      <p:transition spd="slow" p14:dur="2000" advTm="180230"/>
    </mc:Choice>
    <mc:Fallback xmlns="">
      <p:transition spd="slow" advTm="180230"/>
    </mc:Fallback>
  </mc:AlternateContent>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682170" y="1685494"/>
            <a:ext cx="10684329" cy="4347006"/>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11" name="Rectangle 10"/>
          <p:cNvSpPr/>
          <p:nvPr/>
        </p:nvSpPr>
        <p:spPr>
          <a:xfrm>
            <a:off x="961319" y="1853786"/>
            <a:ext cx="9985828" cy="3785652"/>
          </a:xfrm>
          <a:prstGeom prst="rect">
            <a:avLst/>
          </a:prstGeom>
        </p:spPr>
        <p:txBody>
          <a:bodyPr wrap="square">
            <a:spAutoFit/>
          </a:bodyPr>
          <a:lstStyle/>
          <a:p>
            <a:pPr marL="0" indent="0" algn="just">
              <a:buNone/>
            </a:pPr>
            <a:r>
              <a:rPr lang="en-US" sz="1800" b="1" dirty="0">
                <a:latin typeface="Alexandria" pitchFamily="2" charset="-78"/>
                <a:cs typeface="Alexandria" pitchFamily="2" charset="-78"/>
              </a:rPr>
              <a:t>10. AGILE APPROACH TO </a:t>
            </a:r>
            <a:r>
              <a:rPr lang="en-US" sz="1800" b="1" dirty="0" smtClean="0">
                <a:latin typeface="Alexandria" pitchFamily="2" charset="-78"/>
                <a:cs typeface="Alexandria" pitchFamily="2" charset="-78"/>
              </a:rPr>
              <a:t>REQUIREMENTS</a:t>
            </a:r>
          </a:p>
          <a:p>
            <a:pPr marL="0" indent="0" algn="just">
              <a:buNone/>
            </a:pPr>
            <a:r>
              <a:rPr lang="en-US" sz="1800" dirty="0" smtClean="0">
                <a:latin typeface="Alexandria" pitchFamily="2" charset="-78"/>
                <a:cs typeface="Alexandria" pitchFamily="2" charset="-78"/>
              </a:rPr>
              <a:t>If </a:t>
            </a:r>
            <a:r>
              <a:rPr lang="en-US" sz="1800" dirty="0">
                <a:latin typeface="Alexandria" pitchFamily="2" charset="-78"/>
                <a:cs typeface="Alexandria" pitchFamily="2" charset="-78"/>
              </a:rPr>
              <a:t>RE is employed in an incremental or waterfall-style project, the aim is to produce a baselined set of good, complete, relevant well-formed requirements before a solution is specified and designed; this ensures that the development is driven by business requirements, and not by the technology.</a:t>
            </a:r>
          </a:p>
          <a:p>
            <a:pPr marL="0" indent="0" algn="just">
              <a:buNone/>
            </a:pPr>
            <a:r>
              <a:rPr lang="en-US" sz="1800" dirty="0">
                <a:latin typeface="Alexandria" pitchFamily="2" charset="-78"/>
                <a:cs typeface="Alexandria" pitchFamily="2" charset="-78"/>
              </a:rPr>
              <a:t/>
            </a:r>
            <a:br>
              <a:rPr lang="en-US" sz="1800" dirty="0">
                <a:latin typeface="Alexandria" pitchFamily="2" charset="-78"/>
                <a:cs typeface="Alexandria" pitchFamily="2" charset="-78"/>
              </a:rPr>
            </a:br>
            <a:r>
              <a:rPr lang="en-US" sz="1800" dirty="0">
                <a:latin typeface="Alexandria" pitchFamily="2" charset="-78"/>
                <a:cs typeface="Alexandria" pitchFamily="2" charset="-78"/>
              </a:rPr>
              <a:t>Despite the less detailed nature of the requirements definitions, it is still important to use the RE framework to ensure that the requirements are clear and meet the quality criteria described earlier</a:t>
            </a:r>
            <a:r>
              <a:rPr lang="en-US" sz="1800" dirty="0" smtClean="0">
                <a:latin typeface="Alexandria" pitchFamily="2" charset="-78"/>
                <a:cs typeface="Alexandria" pitchFamily="2" charset="-78"/>
              </a:rPr>
              <a:t>.</a:t>
            </a:r>
          </a:p>
          <a:p>
            <a:pPr marL="0" indent="0" algn="just">
              <a:buNone/>
            </a:pPr>
            <a:endParaRPr lang="en-US" sz="1800" dirty="0">
              <a:latin typeface="Alexandria" pitchFamily="2" charset="-78"/>
              <a:cs typeface="Alexandria" pitchFamily="2" charset="-78"/>
            </a:endParaRPr>
          </a:p>
          <a:p>
            <a:pPr algn="just"/>
            <a:r>
              <a:rPr lang="en-US" sz="1800" dirty="0">
                <a:latin typeface="Alexandria" pitchFamily="2" charset="-78"/>
                <a:cs typeface="Alexandria" pitchFamily="2" charset="-78"/>
              </a:rPr>
              <a:t>The details of the requirements evolve during the development process and, if desired, the detailed definition of the requirements is completed once the development has been completed</a:t>
            </a:r>
            <a:r>
              <a:rPr lang="en-US" sz="1800" dirty="0" smtClean="0">
                <a:latin typeface="Alexandria" pitchFamily="2" charset="-78"/>
                <a:cs typeface="Alexandria" pitchFamily="2" charset="-78"/>
              </a:rPr>
              <a:t>.</a:t>
            </a:r>
            <a:endParaRPr lang="en-US" sz="1800" dirty="0">
              <a:latin typeface="Alexandria" pitchFamily="2" charset="-78"/>
              <a:cs typeface="Alexandria" pitchFamily="2" charset="-78"/>
            </a:endParaRPr>
          </a:p>
        </p:txBody>
      </p:sp>
      <p:sp>
        <p:nvSpPr>
          <p:cNvPr id="8" name="Title 1"/>
          <p:cNvSpPr txBox="1">
            <a:spLocks/>
          </p:cNvSpPr>
          <p:nvPr/>
        </p:nvSpPr>
        <p:spPr>
          <a:xfrm>
            <a:off x="2521605" y="1156178"/>
            <a:ext cx="6865256" cy="529316"/>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b="1" dirty="0" smtClean="0">
                <a:solidFill>
                  <a:srgbClr val="00B0F0"/>
                </a:solidFill>
                <a:latin typeface="Alexandria" pitchFamily="2" charset="-78"/>
                <a:cs typeface="Alexandria" pitchFamily="2" charset="-78"/>
              </a:rPr>
              <a:t>ESTABLISHING THE REQUIREMENTS </a:t>
            </a:r>
            <a:endParaRPr lang="en-US" sz="2800" b="1" dirty="0">
              <a:solidFill>
                <a:srgbClr val="00B0F0"/>
              </a:solidFill>
              <a:latin typeface="Alexandria" pitchFamily="2" charset="-78"/>
              <a:cs typeface="Alexandria" pitchFamily="2" charset="-78"/>
            </a:endParaRPr>
          </a:p>
        </p:txBody>
      </p:sp>
      <p:sp>
        <p:nvSpPr>
          <p:cNvPr id="9" name="Rectangle 8"/>
          <p:cNvSpPr/>
          <p:nvPr/>
        </p:nvSpPr>
        <p:spPr>
          <a:xfrm>
            <a:off x="1194590" y="987885"/>
            <a:ext cx="1077294" cy="865901"/>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9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3819776516"/>
      </p:ext>
    </p:extLst>
  </p:cSld>
  <p:clrMapOvr>
    <a:masterClrMapping/>
  </p:clrMapOvr>
  <mc:AlternateContent xmlns:mc="http://schemas.openxmlformats.org/markup-compatibility/2006" xmlns:p14="http://schemas.microsoft.com/office/powerpoint/2010/main">
    <mc:Choice Requires="p14">
      <p:transition spd="slow" p14:dur="2000" advTm="144228"/>
    </mc:Choice>
    <mc:Fallback xmlns="">
      <p:transition spd="slow" advTm="144228"/>
    </mc:Fallback>
  </mc:AlternateContent>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638629" y="1685495"/>
            <a:ext cx="10727871" cy="4347006"/>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11" name="Rectangle 10"/>
          <p:cNvSpPr/>
          <p:nvPr/>
        </p:nvSpPr>
        <p:spPr>
          <a:xfrm>
            <a:off x="1016000" y="2257324"/>
            <a:ext cx="9782630" cy="3477875"/>
          </a:xfrm>
          <a:prstGeom prst="rect">
            <a:avLst/>
          </a:prstGeom>
        </p:spPr>
        <p:txBody>
          <a:bodyPr wrap="square">
            <a:spAutoFit/>
          </a:bodyPr>
          <a:lstStyle/>
          <a:p>
            <a:pPr marL="0" indent="0" algn="just">
              <a:buNone/>
            </a:pPr>
            <a:r>
              <a:rPr lang="en-US" sz="2000" b="1" dirty="0">
                <a:latin typeface="Alexandria" pitchFamily="2" charset="-78"/>
                <a:cs typeface="Alexandria" pitchFamily="2" charset="-78"/>
              </a:rPr>
              <a:t>10. AGILE APPROACH TO </a:t>
            </a:r>
            <a:r>
              <a:rPr lang="en-US" sz="2000" b="1" dirty="0" smtClean="0">
                <a:latin typeface="Alexandria" pitchFamily="2" charset="-78"/>
                <a:cs typeface="Alexandria" pitchFamily="2" charset="-78"/>
              </a:rPr>
              <a:t>REQUIREMENTS</a:t>
            </a:r>
          </a:p>
          <a:p>
            <a:pPr marL="0" indent="0" algn="just">
              <a:buNone/>
            </a:pPr>
            <a:r>
              <a:rPr lang="en-US" sz="2000" dirty="0">
                <a:latin typeface="Alexandria" pitchFamily="2" charset="-78"/>
                <a:cs typeface="Alexandria" pitchFamily="2" charset="-78"/>
              </a:rPr>
              <a:t>The outcome of the workshop should be the scope, a set of high-level requirements, a priority for implementing the requirements and some way of representing which actors need to interact with the </a:t>
            </a:r>
            <a:r>
              <a:rPr lang="en-US" sz="2000" dirty="0" smtClean="0">
                <a:latin typeface="Alexandria" pitchFamily="2" charset="-78"/>
                <a:cs typeface="Alexandria" pitchFamily="2" charset="-78"/>
              </a:rPr>
              <a:t>system. Each </a:t>
            </a:r>
            <a:r>
              <a:rPr lang="en-US" sz="2000" dirty="0">
                <a:latin typeface="Alexandria" pitchFamily="2" charset="-78"/>
                <a:cs typeface="Alexandria" pitchFamily="2" charset="-78"/>
              </a:rPr>
              <a:t>use case represents a piece of functionality that is needed to meet an actor’s needs, and may contain a number of requirements to satisfy them; these requirements need not be defined absolutely until just before they are due to be </a:t>
            </a:r>
            <a:r>
              <a:rPr lang="en-US" sz="2000" dirty="0" smtClean="0">
                <a:latin typeface="Alexandria" pitchFamily="2" charset="-78"/>
                <a:cs typeface="Alexandria" pitchFamily="2" charset="-78"/>
              </a:rPr>
              <a:t>built. The </a:t>
            </a:r>
            <a:r>
              <a:rPr lang="en-US" sz="2000" dirty="0">
                <a:latin typeface="Alexandria" pitchFamily="2" charset="-78"/>
                <a:cs typeface="Alexandria" pitchFamily="2" charset="-78"/>
              </a:rPr>
              <a:t>developer, using a prototyping approach and technology, sits with the business user and business analyst, to elaborate on the requirements that will deliver the user story and meet its defined goal.</a:t>
            </a:r>
          </a:p>
          <a:p>
            <a:pPr marL="0" indent="0" algn="just">
              <a:buNone/>
            </a:pPr>
            <a:endParaRPr lang="en-US" sz="2000" b="1" dirty="0" smtClean="0">
              <a:latin typeface="Alexandria" pitchFamily="2" charset="-78"/>
              <a:cs typeface="Alexandria" pitchFamily="2" charset="-78"/>
            </a:endParaRPr>
          </a:p>
        </p:txBody>
      </p:sp>
      <p:sp>
        <p:nvSpPr>
          <p:cNvPr id="8" name="Title 1"/>
          <p:cNvSpPr txBox="1">
            <a:spLocks/>
          </p:cNvSpPr>
          <p:nvPr/>
        </p:nvSpPr>
        <p:spPr>
          <a:xfrm>
            <a:off x="2521605" y="1156178"/>
            <a:ext cx="6865256" cy="529316"/>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b="1" dirty="0" smtClean="0">
                <a:solidFill>
                  <a:srgbClr val="00B0F0"/>
                </a:solidFill>
                <a:latin typeface="Alexandria" pitchFamily="2" charset="-78"/>
                <a:cs typeface="Alexandria" pitchFamily="2" charset="-78"/>
              </a:rPr>
              <a:t>ESTABLISHING THE REQUIREMENTS </a:t>
            </a:r>
            <a:endParaRPr lang="en-US" sz="2800" b="1" dirty="0">
              <a:solidFill>
                <a:srgbClr val="00B0F0"/>
              </a:solidFill>
              <a:latin typeface="Alexandria" pitchFamily="2" charset="-78"/>
              <a:cs typeface="Alexandria" pitchFamily="2" charset="-78"/>
            </a:endParaRPr>
          </a:p>
        </p:txBody>
      </p:sp>
      <p:sp>
        <p:nvSpPr>
          <p:cNvPr id="9" name="Rectangle 8"/>
          <p:cNvSpPr/>
          <p:nvPr/>
        </p:nvSpPr>
        <p:spPr>
          <a:xfrm>
            <a:off x="1194590" y="987885"/>
            <a:ext cx="1077294" cy="865901"/>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9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3993679035"/>
      </p:ext>
    </p:extLst>
  </p:cSld>
  <p:clrMapOvr>
    <a:masterClrMapping/>
  </p:clrMapOvr>
  <mc:AlternateContent xmlns:mc="http://schemas.openxmlformats.org/markup-compatibility/2006" xmlns:p14="http://schemas.microsoft.com/office/powerpoint/2010/main">
    <mc:Choice Requires="p14">
      <p:transition spd="slow" p14:dur="2000" advTm="187215"/>
    </mc:Choice>
    <mc:Fallback xmlns="">
      <p:transition spd="slow" advTm="187215"/>
    </mc:Fallback>
  </mc:AlternateContent>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Shape 572"/>
        <p:cNvGrpSpPr/>
        <p:nvPr/>
      </p:nvGrpSpPr>
      <p:grpSpPr>
        <a:xfrm>
          <a:off x="0" y="0"/>
          <a:ext cx="0" cy="0"/>
          <a:chOff x="0" y="0"/>
          <a:chExt cx="0" cy="0"/>
        </a:xfrm>
      </p:grpSpPr>
      <p:sp>
        <p:nvSpPr>
          <p:cNvPr id="573" name="Google Shape;573;p32"/>
          <p:cNvSpPr/>
          <p:nvPr/>
        </p:nvSpPr>
        <p:spPr>
          <a:xfrm>
            <a:off x="8770704" y="1080191"/>
            <a:ext cx="4128422" cy="4952309"/>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574" name="Google Shape;574;p32"/>
          <p:cNvSpPr/>
          <p:nvPr/>
        </p:nvSpPr>
        <p:spPr>
          <a:xfrm>
            <a:off x="605972" y="1718506"/>
            <a:ext cx="10932886" cy="3675679"/>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12" name="Content Placeholder 2"/>
          <p:cNvSpPr txBox="1">
            <a:spLocks/>
          </p:cNvSpPr>
          <p:nvPr/>
        </p:nvSpPr>
        <p:spPr>
          <a:xfrm>
            <a:off x="740229" y="1889617"/>
            <a:ext cx="10345782" cy="2963017"/>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indent="0" algn="just">
              <a:buNone/>
            </a:pPr>
            <a:r>
              <a:rPr lang="en-US" sz="2000" dirty="0">
                <a:latin typeface="Alexandria" pitchFamily="2" charset="-78"/>
                <a:cs typeface="Alexandria" pitchFamily="2" charset="-78"/>
              </a:rPr>
              <a:t>In the journey of problem-solving and decision-making, the "Establishing the Requirements" chapter plays a pivotal role in shaping the path forward. This chapter is dedicated to the crucial process of defining and understanding the specific requirements and needs that a solution must meet. As we conclude this chapter, we reflect on its key takeaways and the importance of its learning objectives. </a:t>
            </a:r>
            <a:r>
              <a:rPr lang="en-US" sz="2000" b="1" dirty="0">
                <a:latin typeface="Alexandria" pitchFamily="2" charset="-78"/>
                <a:cs typeface="Alexandria" pitchFamily="2" charset="-78"/>
              </a:rPr>
              <a:t>Defining Stakeholder Needs; Gathering Requirements; Analyzing and Prioritizing Requirements; Documenting Requirements; Validation and Verification; Managing Changes; Communicating </a:t>
            </a:r>
            <a:r>
              <a:rPr lang="en-US" sz="2000" b="1" dirty="0" smtClean="0">
                <a:latin typeface="Alexandria" pitchFamily="2" charset="-78"/>
                <a:cs typeface="Alexandria" pitchFamily="2" charset="-78"/>
              </a:rPr>
              <a:t>Requirements. </a:t>
            </a:r>
            <a:r>
              <a:rPr lang="en-US" sz="2000" dirty="0" smtClean="0">
                <a:latin typeface="Alexandria" pitchFamily="2" charset="-78"/>
                <a:cs typeface="Alexandria" pitchFamily="2" charset="-78"/>
              </a:rPr>
              <a:t>In </a:t>
            </a:r>
            <a:r>
              <a:rPr lang="en-US" sz="2000" dirty="0">
                <a:latin typeface="Alexandria" pitchFamily="2" charset="-78"/>
                <a:cs typeface="Alexandria" pitchFamily="2" charset="-78"/>
              </a:rPr>
              <a:t>the broader context of problem-solving, the ability to establish requirements serves as the compass that points us in the right direction. It ensures that our solutions are not only effective but also aligned with the needs and expectations of those they serve.</a:t>
            </a:r>
          </a:p>
        </p:txBody>
      </p:sp>
      <p:sp>
        <p:nvSpPr>
          <p:cNvPr id="13" name="Title 1"/>
          <p:cNvSpPr txBox="1">
            <a:spLocks/>
          </p:cNvSpPr>
          <p:nvPr/>
        </p:nvSpPr>
        <p:spPr>
          <a:xfrm>
            <a:off x="908328" y="781212"/>
            <a:ext cx="6120917" cy="694807"/>
          </a:xfrm>
          <a:prstGeom prst="rect">
            <a:avLst/>
          </a:prstGeom>
          <a:noFill/>
          <a:ln>
            <a:noFill/>
          </a:ln>
        </p:spPr>
        <p:txBody>
          <a:bodyPr spcFirstLastPara="1" wrap="square" lIns="91425" tIns="45700" rIns="91425" bIns="45700" anchor="b" anchorCtr="0">
            <a:noAutofit/>
          </a:bodyPr>
          <a:lstStyle>
            <a:defPPr marR="0" lvl="0" algn="l" rtl="0">
              <a:lnSpc>
                <a:spcPct val="100000"/>
              </a:lnSpc>
              <a:spcBef>
                <a:spcPts val="0"/>
              </a:spcBef>
              <a:spcAft>
                <a:spcPts val="0"/>
              </a:spcAft>
            </a:defPPr>
            <a:lvl1pPr marR="0" lvl="0" algn="ctr" rtl="0">
              <a:lnSpc>
                <a:spcPct val="90000"/>
              </a:lnSpc>
              <a:spcBef>
                <a:spcPts val="0"/>
              </a:spcBef>
              <a:spcAft>
                <a:spcPts val="0"/>
              </a:spcAft>
              <a:buClr>
                <a:schemeClr val="dk1"/>
              </a:buClr>
              <a:buSzPts val="6000"/>
              <a:buFont typeface="Calibri"/>
              <a:buNone/>
              <a:defRPr sz="60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9pPr>
          </a:lstStyle>
          <a:p>
            <a:pPr algn="l"/>
            <a:r>
              <a:rPr lang="en-US" sz="2000" b="1" dirty="0" smtClean="0">
                <a:solidFill>
                  <a:srgbClr val="00B0F0"/>
                </a:solidFill>
                <a:latin typeface="Alexandria" pitchFamily="2" charset="-78"/>
                <a:cs typeface="Alexandria" pitchFamily="2" charset="-78"/>
              </a:rPr>
              <a:t>CONCLUSION </a:t>
            </a:r>
            <a:endParaRPr lang="en-US" sz="2000" b="1" dirty="0">
              <a:solidFill>
                <a:srgbClr val="00B0F0"/>
              </a:solidFill>
              <a:latin typeface="Alexandria" pitchFamily="2" charset="-78"/>
              <a:cs typeface="Alexandria" pitchFamily="2" charset="-78"/>
            </a:endParaRPr>
          </a:p>
        </p:txBody>
      </p:sp>
      <p:sp>
        <p:nvSpPr>
          <p:cNvPr id="11" name="Rectangle 10"/>
          <p:cNvSpPr/>
          <p:nvPr/>
        </p:nvSpPr>
        <p:spPr>
          <a:xfrm>
            <a:off x="10547364" y="932588"/>
            <a:ext cx="1077294" cy="865901"/>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9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2977930451"/>
      </p:ext>
    </p:extLst>
  </p:cSld>
  <p:clrMapOvr>
    <a:masterClrMapping/>
  </p:clrMapOvr>
  <mc:AlternateContent xmlns:mc="http://schemas.openxmlformats.org/markup-compatibility/2006" xmlns:p14="http://schemas.microsoft.com/office/powerpoint/2010/main">
    <mc:Choice Requires="p14">
      <p:transition spd="slow" p14:dur="2000" advTm="195530"/>
    </mc:Choice>
    <mc:Fallback xmlns="">
      <p:transition spd="slow" advTm="195530"/>
    </mc:Fallback>
  </mc:AlternateContent>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Shape 656"/>
        <p:cNvGrpSpPr/>
        <p:nvPr/>
      </p:nvGrpSpPr>
      <p:grpSpPr>
        <a:xfrm>
          <a:off x="0" y="0"/>
          <a:ext cx="0" cy="0"/>
          <a:chOff x="0" y="0"/>
          <a:chExt cx="0" cy="0"/>
        </a:xfrm>
      </p:grpSpPr>
      <p:sp>
        <p:nvSpPr>
          <p:cNvPr id="657" name="Google Shape;657;p40"/>
          <p:cNvSpPr/>
          <p:nvPr/>
        </p:nvSpPr>
        <p:spPr>
          <a:xfrm>
            <a:off x="8490857" y="1142270"/>
            <a:ext cx="3360940" cy="4503788"/>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658" name="Google Shape;658;p40"/>
          <p:cNvSpPr/>
          <p:nvPr/>
        </p:nvSpPr>
        <p:spPr>
          <a:xfrm>
            <a:off x="825191" y="1616666"/>
            <a:ext cx="9610580" cy="4216141"/>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10" name="Content Placeholder 2"/>
          <p:cNvSpPr txBox="1">
            <a:spLocks/>
          </p:cNvSpPr>
          <p:nvPr/>
        </p:nvSpPr>
        <p:spPr>
          <a:xfrm>
            <a:off x="1025913" y="1825625"/>
            <a:ext cx="9061516" cy="3609975"/>
          </a:xfrm>
          <a:prstGeom prst="rect">
            <a:avLst/>
          </a:prstGeom>
          <a:noFill/>
          <a:ln>
            <a:noFill/>
          </a:ln>
        </p:spPr>
        <p:txBody>
          <a:bodyPr spcFirstLastPara="1" wrap="square" lIns="91425" tIns="45700" rIns="91425" bIns="45700" anchor="t" anchorCtr="0">
            <a:noAutofit/>
          </a:bodyPr>
          <a:lstStyle>
            <a:defPPr marR="0" lvl="0" algn="l" rtl="0">
              <a:lnSpc>
                <a:spcPct val="100000"/>
              </a:lnSpc>
              <a:spcBef>
                <a:spcPts val="0"/>
              </a:spcBef>
              <a:spcAft>
                <a:spcPts val="0"/>
              </a:spcAft>
            </a:defPPr>
            <a:lvl1pPr marL="457200" marR="0" lvl="0" indent="-406400" algn="ctr" rtl="0">
              <a:lnSpc>
                <a:spcPct val="90000"/>
              </a:lnSpc>
              <a:spcBef>
                <a:spcPts val="1000"/>
              </a:spcBef>
              <a:spcAft>
                <a:spcPts val="0"/>
              </a:spcAft>
              <a:buClr>
                <a:schemeClr val="dk1"/>
              </a:buClr>
              <a:buSzPts val="2400"/>
              <a:buFont typeface="Arial"/>
              <a:buNone/>
              <a:defRPr sz="2400" b="0" i="0" u="none" strike="noStrike" cap="none">
                <a:solidFill>
                  <a:schemeClr val="dk1"/>
                </a:solidFill>
                <a:latin typeface="Calibri"/>
                <a:ea typeface="Calibri"/>
                <a:cs typeface="Calibri"/>
                <a:sym typeface="Calibri"/>
              </a:defRPr>
            </a:lvl1pPr>
            <a:lvl2pPr marL="914400" marR="0" lvl="1" indent="-381000" algn="ctr" rtl="0">
              <a:lnSpc>
                <a:spcPct val="90000"/>
              </a:lnSpc>
              <a:spcBef>
                <a:spcPts val="500"/>
              </a:spcBef>
              <a:spcAft>
                <a:spcPts val="0"/>
              </a:spcAft>
              <a:buClr>
                <a:schemeClr val="dk1"/>
              </a:buClr>
              <a:buSzPts val="2000"/>
              <a:buFont typeface="Arial"/>
              <a:buNone/>
              <a:defRPr sz="2000" b="0" i="0" u="none" strike="noStrike" cap="none">
                <a:solidFill>
                  <a:schemeClr val="dk1"/>
                </a:solidFill>
                <a:latin typeface="Calibri"/>
                <a:ea typeface="Calibri"/>
                <a:cs typeface="Calibri"/>
                <a:sym typeface="Calibri"/>
              </a:defRPr>
            </a:lvl2pPr>
            <a:lvl3pPr marL="1371600" marR="0" lvl="2" indent="-355600" algn="ctr" rtl="0">
              <a:lnSpc>
                <a:spcPct val="90000"/>
              </a:lnSpc>
              <a:spcBef>
                <a:spcPts val="500"/>
              </a:spcBef>
              <a:spcAft>
                <a:spcPts val="0"/>
              </a:spcAft>
              <a:buClr>
                <a:schemeClr val="dk1"/>
              </a:buClr>
              <a:buSzPts val="1800"/>
              <a:buFont typeface="Arial"/>
              <a:buNone/>
              <a:defRPr sz="1800" b="0" i="0" u="none" strike="noStrike" cap="none">
                <a:solidFill>
                  <a:schemeClr val="dk1"/>
                </a:solidFill>
                <a:latin typeface="Calibri"/>
                <a:ea typeface="Calibri"/>
                <a:cs typeface="Calibri"/>
                <a:sym typeface="Calibri"/>
              </a:defRPr>
            </a:lvl3pPr>
            <a:lvl4pPr marL="1828800" marR="0" lvl="3" indent="-342900" algn="ctr" rtl="0">
              <a:lnSpc>
                <a:spcPct val="90000"/>
              </a:lnSpc>
              <a:spcBef>
                <a:spcPts val="500"/>
              </a:spcBef>
              <a:spcAft>
                <a:spcPts val="0"/>
              </a:spcAft>
              <a:buClr>
                <a:schemeClr val="dk1"/>
              </a:buClr>
              <a:buSzPts val="1600"/>
              <a:buFont typeface="Arial"/>
              <a:buNone/>
              <a:defRPr sz="1600" b="0" i="0" u="none" strike="noStrike" cap="none">
                <a:solidFill>
                  <a:schemeClr val="dk1"/>
                </a:solidFill>
                <a:latin typeface="Calibri"/>
                <a:ea typeface="Calibri"/>
                <a:cs typeface="Calibri"/>
                <a:sym typeface="Calibri"/>
              </a:defRPr>
            </a:lvl4pPr>
            <a:lvl5pPr marL="2286000" marR="0" lvl="4" indent="-342900" algn="ctr" rtl="0">
              <a:lnSpc>
                <a:spcPct val="90000"/>
              </a:lnSpc>
              <a:spcBef>
                <a:spcPts val="500"/>
              </a:spcBef>
              <a:spcAft>
                <a:spcPts val="0"/>
              </a:spcAft>
              <a:buClr>
                <a:schemeClr val="dk1"/>
              </a:buClr>
              <a:buSzPts val="1600"/>
              <a:buFont typeface="Arial"/>
              <a:buNone/>
              <a:defRPr sz="1600" b="0" i="0" u="none" strike="noStrike" cap="none">
                <a:solidFill>
                  <a:schemeClr val="dk1"/>
                </a:solidFill>
                <a:latin typeface="Calibri"/>
                <a:ea typeface="Calibri"/>
                <a:cs typeface="Calibri"/>
                <a:sym typeface="Calibri"/>
              </a:defRPr>
            </a:lvl5pPr>
            <a:lvl6pPr marL="2743200" marR="0" lvl="5" indent="-342900" algn="ctr" rtl="0">
              <a:lnSpc>
                <a:spcPct val="90000"/>
              </a:lnSpc>
              <a:spcBef>
                <a:spcPts val="500"/>
              </a:spcBef>
              <a:spcAft>
                <a:spcPts val="0"/>
              </a:spcAft>
              <a:buClr>
                <a:schemeClr val="dk1"/>
              </a:buClr>
              <a:buSzPts val="1600"/>
              <a:buFont typeface="Arial"/>
              <a:buNone/>
              <a:defRPr sz="1600" b="0" i="0" u="none" strike="noStrike" cap="none">
                <a:solidFill>
                  <a:schemeClr val="dk1"/>
                </a:solidFill>
                <a:latin typeface="Calibri"/>
                <a:ea typeface="Calibri"/>
                <a:cs typeface="Calibri"/>
                <a:sym typeface="Calibri"/>
              </a:defRPr>
            </a:lvl6pPr>
            <a:lvl7pPr marL="3200400" marR="0" lvl="6" indent="-342900" algn="ctr" rtl="0">
              <a:lnSpc>
                <a:spcPct val="90000"/>
              </a:lnSpc>
              <a:spcBef>
                <a:spcPts val="500"/>
              </a:spcBef>
              <a:spcAft>
                <a:spcPts val="0"/>
              </a:spcAft>
              <a:buClr>
                <a:schemeClr val="dk1"/>
              </a:buClr>
              <a:buSzPts val="1600"/>
              <a:buFont typeface="Arial"/>
              <a:buNone/>
              <a:defRPr sz="1600" b="0" i="0" u="none" strike="noStrike" cap="none">
                <a:solidFill>
                  <a:schemeClr val="dk1"/>
                </a:solidFill>
                <a:latin typeface="Calibri"/>
                <a:ea typeface="Calibri"/>
                <a:cs typeface="Calibri"/>
                <a:sym typeface="Calibri"/>
              </a:defRPr>
            </a:lvl7pPr>
            <a:lvl8pPr marL="3657600" marR="0" lvl="7" indent="-342900" algn="ctr" rtl="0">
              <a:lnSpc>
                <a:spcPct val="90000"/>
              </a:lnSpc>
              <a:spcBef>
                <a:spcPts val="500"/>
              </a:spcBef>
              <a:spcAft>
                <a:spcPts val="0"/>
              </a:spcAft>
              <a:buClr>
                <a:schemeClr val="dk1"/>
              </a:buClr>
              <a:buSzPts val="1600"/>
              <a:buFont typeface="Arial"/>
              <a:buNone/>
              <a:defRPr sz="1600" b="0" i="0" u="none" strike="noStrike" cap="none">
                <a:solidFill>
                  <a:schemeClr val="dk1"/>
                </a:solidFill>
                <a:latin typeface="Calibri"/>
                <a:ea typeface="Calibri"/>
                <a:cs typeface="Calibri"/>
                <a:sym typeface="Calibri"/>
              </a:defRPr>
            </a:lvl8pPr>
            <a:lvl9pPr marL="4114800" marR="0" lvl="8" indent="-342900" algn="ctr" rtl="0">
              <a:lnSpc>
                <a:spcPct val="90000"/>
              </a:lnSpc>
              <a:spcBef>
                <a:spcPts val="500"/>
              </a:spcBef>
              <a:spcAft>
                <a:spcPts val="0"/>
              </a:spcAft>
              <a:buClr>
                <a:schemeClr val="dk1"/>
              </a:buClr>
              <a:buSzPts val="1600"/>
              <a:buFont typeface="Arial"/>
              <a:buNone/>
              <a:defRPr sz="1600" b="0" i="0" u="none" strike="noStrike" cap="none">
                <a:solidFill>
                  <a:schemeClr val="dk1"/>
                </a:solidFill>
                <a:latin typeface="Calibri"/>
                <a:ea typeface="Calibri"/>
                <a:cs typeface="Calibri"/>
                <a:sym typeface="Calibri"/>
              </a:defRPr>
            </a:lvl9pPr>
          </a:lstStyle>
          <a:p>
            <a:pPr indent="-457200" algn="just">
              <a:buFont typeface="Arial" panose="020B0604020202020204" pitchFamily="34" charset="0"/>
              <a:buChar char="•"/>
              <a:tabLst>
                <a:tab pos="1469390" algn="ctr"/>
              </a:tabLst>
            </a:pPr>
            <a:r>
              <a:rPr lang="en-GB" b="1" dirty="0">
                <a:latin typeface="Alexandria" pitchFamily="2" charset="-78"/>
                <a:cs typeface="Alexandria" pitchFamily="2" charset="-78"/>
              </a:rPr>
              <a:t>Required Reference:</a:t>
            </a:r>
            <a:endParaRPr lang="en-US" b="1" dirty="0">
              <a:latin typeface="Alexandria" pitchFamily="2" charset="-78"/>
              <a:cs typeface="Alexandria" pitchFamily="2" charset="-78"/>
            </a:endParaRPr>
          </a:p>
          <a:p>
            <a:pPr algn="just">
              <a:tabLst>
                <a:tab pos="1469390" algn="ctr"/>
              </a:tabLst>
            </a:pPr>
            <a:r>
              <a:rPr lang="en-GB" dirty="0">
                <a:latin typeface="Alexandria" pitchFamily="2" charset="-78"/>
                <a:cs typeface="Alexandria" pitchFamily="2" charset="-78"/>
              </a:rPr>
              <a:t>Debra Paul and James </a:t>
            </a:r>
            <a:r>
              <a:rPr lang="en-GB" dirty="0" err="1">
                <a:latin typeface="Alexandria" pitchFamily="2" charset="-78"/>
                <a:cs typeface="Alexandria" pitchFamily="2" charset="-78"/>
              </a:rPr>
              <a:t>Cadle</a:t>
            </a:r>
            <a:r>
              <a:rPr lang="en-GB" dirty="0">
                <a:latin typeface="Alexandria" pitchFamily="2" charset="-78"/>
                <a:cs typeface="Alexandria" pitchFamily="2" charset="-78"/>
              </a:rPr>
              <a:t>, et al, (2020). “Business Analysis”. BCS, 4th Edition. ISBN:978-1-78017-5102</a:t>
            </a:r>
            <a:endParaRPr lang="en-US" dirty="0">
              <a:latin typeface="Alexandria" pitchFamily="2" charset="-78"/>
              <a:cs typeface="Alexandria" pitchFamily="2" charset="-78"/>
            </a:endParaRPr>
          </a:p>
          <a:p>
            <a:pPr algn="just">
              <a:tabLst>
                <a:tab pos="1469390" algn="ctr"/>
              </a:tabLst>
            </a:pPr>
            <a:r>
              <a:rPr lang="en-GB" dirty="0">
                <a:latin typeface="Alexandria" pitchFamily="2" charset="-78"/>
                <a:cs typeface="Alexandria" pitchFamily="2" charset="-78"/>
              </a:rPr>
              <a:t> </a:t>
            </a:r>
            <a:endParaRPr lang="en-US" dirty="0">
              <a:latin typeface="Alexandria" pitchFamily="2" charset="-78"/>
              <a:cs typeface="Alexandria" pitchFamily="2" charset="-78"/>
            </a:endParaRPr>
          </a:p>
          <a:p>
            <a:pPr indent="-457200" algn="just">
              <a:buFont typeface="Arial" panose="020B0604020202020204" pitchFamily="34" charset="0"/>
              <a:buChar char="•"/>
              <a:tabLst>
                <a:tab pos="1469390" algn="ctr"/>
              </a:tabLst>
            </a:pPr>
            <a:r>
              <a:rPr lang="en-GB" b="1" dirty="0">
                <a:latin typeface="Alexandria" pitchFamily="2" charset="-78"/>
                <a:cs typeface="Alexandria" pitchFamily="2" charset="-78"/>
              </a:rPr>
              <a:t>Recommended Reading</a:t>
            </a:r>
          </a:p>
          <a:p>
            <a:pPr algn="just">
              <a:tabLst>
                <a:tab pos="1469390" algn="ctr"/>
              </a:tabLst>
            </a:pPr>
            <a:r>
              <a:rPr lang="en-GB" dirty="0">
                <a:latin typeface="Alexandria" pitchFamily="2" charset="-78"/>
                <a:cs typeface="Alexandria" pitchFamily="2" charset="-78"/>
              </a:rPr>
              <a:t>James </a:t>
            </a:r>
            <a:r>
              <a:rPr lang="en-GB" dirty="0" err="1">
                <a:latin typeface="Alexandria" pitchFamily="2" charset="-78"/>
                <a:cs typeface="Alexandria" pitchFamily="2" charset="-78"/>
              </a:rPr>
              <a:t>Cadle</a:t>
            </a:r>
            <a:r>
              <a:rPr lang="en-GB" dirty="0">
                <a:latin typeface="Alexandria" pitchFamily="2" charset="-78"/>
                <a:cs typeface="Alexandria" pitchFamily="2" charset="-78"/>
              </a:rPr>
              <a:t>, Debra Paul, Jonathan </a:t>
            </a:r>
            <a:r>
              <a:rPr lang="en-GB" dirty="0" err="1">
                <a:latin typeface="Alexandria" pitchFamily="2" charset="-78"/>
                <a:cs typeface="Alexandria" pitchFamily="2" charset="-78"/>
              </a:rPr>
              <a:t>Hunsley</a:t>
            </a:r>
            <a:r>
              <a:rPr lang="en-GB" dirty="0">
                <a:latin typeface="Alexandria" pitchFamily="2" charset="-78"/>
                <a:cs typeface="Alexandria" pitchFamily="2" charset="-78"/>
              </a:rPr>
              <a:t>, Adrian Reed, David Beckham, Paul Turner (2021). “Business Analysis Techniques” 3rd Edition, BCS. I</a:t>
            </a:r>
            <a:r>
              <a:rPr lang="en-GB" b="1" dirty="0">
                <a:latin typeface="Alexandria" pitchFamily="2" charset="-78"/>
                <a:cs typeface="Alexandria" pitchFamily="2" charset="-78"/>
              </a:rPr>
              <a:t>SBN:	</a:t>
            </a:r>
            <a:r>
              <a:rPr lang="en-GB" dirty="0">
                <a:latin typeface="Alexandria" pitchFamily="2" charset="-78"/>
                <a:cs typeface="Alexandria" pitchFamily="2" charset="-78"/>
              </a:rPr>
              <a:t>978-1-78017-5690</a:t>
            </a:r>
            <a:endParaRPr lang="en-US" dirty="0">
              <a:latin typeface="Alexandria" pitchFamily="2" charset="-78"/>
              <a:ea typeface="Times New Roman" panose="02020603050405020304" pitchFamily="18" charset="0"/>
              <a:cs typeface="Alexandria" pitchFamily="2" charset="-78"/>
            </a:endParaRPr>
          </a:p>
        </p:txBody>
      </p:sp>
      <p:sp>
        <p:nvSpPr>
          <p:cNvPr id="11" name="Title 1"/>
          <p:cNvSpPr txBox="1">
            <a:spLocks/>
          </p:cNvSpPr>
          <p:nvPr/>
        </p:nvSpPr>
        <p:spPr>
          <a:xfrm>
            <a:off x="1233714" y="981836"/>
            <a:ext cx="6919686" cy="563355"/>
          </a:xfrm>
          <a:prstGeom prst="rect">
            <a:avLst/>
          </a:prstGeom>
          <a:noFill/>
          <a:ln>
            <a:noFill/>
          </a:ln>
        </p:spPr>
        <p:txBody>
          <a:bodyPr spcFirstLastPara="1" wrap="square" lIns="91425" tIns="45700" rIns="91425" bIns="45700" anchor="b" anchorCtr="0">
            <a:noAutofit/>
          </a:bodyPr>
          <a:lstStyle>
            <a:defPPr marR="0" lvl="0" algn="l" rtl="0">
              <a:lnSpc>
                <a:spcPct val="100000"/>
              </a:lnSpc>
              <a:spcBef>
                <a:spcPts val="0"/>
              </a:spcBef>
              <a:spcAft>
                <a:spcPts val="0"/>
              </a:spcAft>
            </a:defPPr>
            <a:lvl1pPr marR="0" lvl="0" algn="ctr" rtl="0">
              <a:lnSpc>
                <a:spcPct val="90000"/>
              </a:lnSpc>
              <a:spcBef>
                <a:spcPts val="0"/>
              </a:spcBef>
              <a:spcAft>
                <a:spcPts val="0"/>
              </a:spcAft>
              <a:buClr>
                <a:schemeClr val="dk1"/>
              </a:buClr>
              <a:buSzPts val="6000"/>
              <a:buFont typeface="Calibri"/>
              <a:buNone/>
              <a:defRPr sz="60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9pPr>
          </a:lstStyle>
          <a:p>
            <a:pPr algn="l"/>
            <a:r>
              <a:rPr lang="en-US" sz="2800" b="1" dirty="0" smtClean="0">
                <a:solidFill>
                  <a:schemeClr val="tx1"/>
                </a:solidFill>
                <a:latin typeface="Alexandria" pitchFamily="2" charset="-78"/>
                <a:cs typeface="Alexandria" pitchFamily="2" charset="-78"/>
              </a:rPr>
              <a:t>REFERENCES</a:t>
            </a:r>
            <a:endParaRPr lang="en-US" sz="2800" b="1" dirty="0">
              <a:solidFill>
                <a:schemeClr val="tx1"/>
              </a:solidFill>
              <a:latin typeface="Alexandria" pitchFamily="2" charset="-78"/>
              <a:cs typeface="Alexandria" pitchFamily="2" charset="-78"/>
            </a:endParaRPr>
          </a:p>
        </p:txBody>
      </p:sp>
    </p:spTree>
    <p:extLst>
      <p:ext uri="{BB962C8B-B14F-4D97-AF65-F5344CB8AC3E}">
        <p14:creationId xmlns:p14="http://schemas.microsoft.com/office/powerpoint/2010/main" val="2040718422"/>
      </p:ext>
    </p:extLst>
  </p:cSld>
  <p:clrMapOvr>
    <a:masterClrMapping/>
  </p:clrMapOvr>
  <mc:AlternateContent xmlns:mc="http://schemas.openxmlformats.org/markup-compatibility/2006" xmlns:p14="http://schemas.microsoft.com/office/powerpoint/2010/main">
    <mc:Choice Requires="p14">
      <p:transition spd="slow" p14:dur="2000" advTm="13386"/>
    </mc:Choice>
    <mc:Fallback xmlns="">
      <p:transition spd="slow" advTm="13386"/>
    </mc:Fallback>
  </mc:AlternateContent>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0"/>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latin typeface="Alexandria Black" pitchFamily="2" charset="-78"/>
            </a:endParaRPr>
          </a:p>
        </p:txBody>
      </p:sp>
      <p:sp>
        <p:nvSpPr>
          <p:cNvPr id="10" name="TextBox 9"/>
          <p:cNvSpPr txBox="1"/>
          <p:nvPr/>
        </p:nvSpPr>
        <p:spPr>
          <a:xfrm>
            <a:off x="504514" y="4805935"/>
            <a:ext cx="4524565" cy="923330"/>
          </a:xfrm>
          <a:prstGeom prst="rect">
            <a:avLst/>
          </a:prstGeom>
          <a:noFill/>
        </p:spPr>
        <p:txBody>
          <a:bodyPr wrap="square" rtlCol="0">
            <a:spAutoFit/>
          </a:bodyPr>
          <a:lstStyle/>
          <a:p>
            <a:r>
              <a:rPr lang="en-US" sz="5400" b="1" dirty="0">
                <a:solidFill>
                  <a:schemeClr val="bg1"/>
                </a:solidFill>
                <a:latin typeface="Alexandria" pitchFamily="2" charset="-78"/>
                <a:cs typeface="Alexandria" pitchFamily="2" charset="-78"/>
              </a:rPr>
              <a:t>Thank You</a:t>
            </a:r>
          </a:p>
        </p:txBody>
      </p:sp>
      <p:pic>
        <p:nvPicPr>
          <p:cNvPr id="13" name="Graphic 12"/>
          <p:cNvPicPr>
            <a:picLocks noChangeAspect="1"/>
          </p:cNvPicPr>
          <p:nvPr/>
        </p:nvPicPr>
        <p:blipFill>
          <a:blip r:embed="rId3">
            <a:extLst>
              <a:ext uri="{96DAC541-7B7A-43D3-8B79-37D633B846F1}">
                <asvg:svgBlip xmlns="" xmlns:asvg="http://schemas.microsoft.com/office/drawing/2016/SVG/main" r:embed="rId6"/>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solidFill>
                <a:srgbClr val="669BBC"/>
              </a:solidFill>
              <a:latin typeface="Alexandria Black" pitchFamily="2" charset="-78"/>
            </a:endParaRPr>
          </a:p>
        </p:txBody>
      </p:sp>
      <p:pic>
        <p:nvPicPr>
          <p:cNvPr id="22" name="Graphic 21"/>
          <p:cNvPicPr>
            <a:picLocks noChangeAspect="1"/>
          </p:cNvPicPr>
          <p:nvPr/>
        </p:nvPicPr>
        <p:blipFill rotWithShape="1">
          <a:blip r:embed="rId7"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074057"/>
          </a:xfrm>
          <a:prstGeom prst="rect">
            <a:avLst/>
          </a:prstGeom>
        </p:spPr>
      </p:pic>
      <p:sp>
        <p:nvSpPr>
          <p:cNvPr id="11" name="Rectangle 10"/>
          <p:cNvSpPr/>
          <p:nvPr/>
        </p:nvSpPr>
        <p:spPr>
          <a:xfrm>
            <a:off x="1355866" y="2675762"/>
            <a:ext cx="9480268" cy="1015663"/>
          </a:xfrm>
          <a:prstGeom prst="rect">
            <a:avLst/>
          </a:prstGeom>
        </p:spPr>
        <p:txBody>
          <a:bodyPr wrap="square">
            <a:spAutoFit/>
          </a:bodyPr>
          <a:lstStyle/>
          <a:p>
            <a:pPr lvl="0" algn="ctr"/>
            <a:r>
              <a:rPr lang="en-US" sz="6000" b="1" i="1" dirty="0">
                <a:solidFill>
                  <a:schemeClr val="bg1"/>
                </a:solidFill>
                <a:latin typeface="Alexandria Black" pitchFamily="2" charset="-78"/>
                <a:ea typeface="Calibri"/>
                <a:cs typeface="Alexandria Black" pitchFamily="2" charset="-78"/>
                <a:sym typeface="Calibri"/>
              </a:rPr>
              <a:t>The End of Lecture</a:t>
            </a:r>
            <a:endParaRPr lang="en-US" sz="6000" dirty="0">
              <a:solidFill>
                <a:schemeClr val="bg1"/>
              </a:solidFill>
              <a:latin typeface="Alexandria Black" pitchFamily="2" charset="-78"/>
              <a:ea typeface="Calibri"/>
              <a:cs typeface="Alexandria Black" pitchFamily="2" charset="-78"/>
              <a:sym typeface="Calibri"/>
            </a:endParaRPr>
          </a:p>
        </p:txBody>
      </p:sp>
      <p:sp>
        <p:nvSpPr>
          <p:cNvPr id="12" name="TextBox 11"/>
          <p:cNvSpPr txBox="1"/>
          <p:nvPr/>
        </p:nvSpPr>
        <p:spPr>
          <a:xfrm>
            <a:off x="504514" y="5729265"/>
            <a:ext cx="4886463" cy="830997"/>
          </a:xfrm>
          <a:prstGeom prst="rect">
            <a:avLst/>
          </a:prstGeom>
          <a:noFill/>
        </p:spPr>
        <p:txBody>
          <a:bodyPr wrap="square" rtlCol="0">
            <a:spAutoFit/>
          </a:bodyPr>
          <a:lstStyle/>
          <a:p>
            <a:endParaRPr lang="en-US" sz="2400" b="1" dirty="0">
              <a:solidFill>
                <a:srgbClr val="00B0F0"/>
              </a:solidFill>
              <a:latin typeface="Alexandria Black" pitchFamily="2" charset="-78"/>
              <a:cs typeface="Alexandria Black" pitchFamily="2" charset="-78"/>
            </a:endParaRPr>
          </a:p>
          <a:p>
            <a:r>
              <a:rPr lang="en-US" sz="2400" b="1" dirty="0" smtClean="0">
                <a:solidFill>
                  <a:srgbClr val="00B0F0"/>
                </a:solidFill>
                <a:latin typeface="Alexandria Black" pitchFamily="2" charset="-78"/>
                <a:cs typeface="Alexandria Black" pitchFamily="2" charset="-78"/>
              </a:rPr>
              <a:t>Dr. </a:t>
            </a:r>
            <a:r>
              <a:rPr lang="en-US" sz="2400" b="1" dirty="0" err="1" smtClean="0">
                <a:solidFill>
                  <a:srgbClr val="00B0F0"/>
                </a:solidFill>
                <a:latin typeface="Alexandria Black" pitchFamily="2" charset="-78"/>
                <a:cs typeface="Alexandria Black" pitchFamily="2" charset="-78"/>
              </a:rPr>
              <a:t>Abeir</a:t>
            </a:r>
            <a:r>
              <a:rPr lang="en-US" sz="2400" b="1" dirty="0" smtClean="0">
                <a:solidFill>
                  <a:srgbClr val="00B0F0"/>
                </a:solidFill>
                <a:latin typeface="Alexandria Black" pitchFamily="2" charset="-78"/>
                <a:cs typeface="Alexandria Black" pitchFamily="2" charset="-78"/>
              </a:rPr>
              <a:t> Moussa</a:t>
            </a:r>
            <a:endParaRPr lang="en-US" sz="2400" b="1" dirty="0">
              <a:solidFill>
                <a:srgbClr val="00B0F0"/>
              </a:solidFill>
              <a:latin typeface="Alexandria Black" pitchFamily="2" charset="-78"/>
              <a:cs typeface="Alexandria Black" pitchFamily="2" charset="-78"/>
            </a:endParaRPr>
          </a:p>
        </p:txBody>
      </p:sp>
    </p:spTree>
    <p:extLst>
      <p:ext uri="{BB962C8B-B14F-4D97-AF65-F5344CB8AC3E}">
        <p14:creationId xmlns:p14="http://schemas.microsoft.com/office/powerpoint/2010/main" val="3909118676"/>
      </p:ext>
    </p:extLst>
  </p:cSld>
  <p:clrMapOvr>
    <a:masterClrMapping/>
  </p:clrMapOvr>
  <mc:AlternateContent xmlns:mc="http://schemas.openxmlformats.org/markup-compatibility/2006" xmlns:p14="http://schemas.microsoft.com/office/powerpoint/2010/main">
    <mc:Choice Requires="p14">
      <p:transition spd="slow" p14:dur="2000" advTm="12317"/>
    </mc:Choice>
    <mc:Fallback xmlns="">
      <p:transition spd="slow" advTm="12317"/>
    </mc:Fallback>
  </mc:AlternateContent>
  <p:timing>
    <p:tnLst>
      <p:par>
        <p:cTn id="1" dur="indefinite" restart="never" nodeType="tmRoot"/>
      </p:par>
    </p:tnLst>
  </p:timing>
</p:sld>
</file>

<file path=ppt/theme/theme1.xml><?xml version="1.0" encoding="utf-8"?>
<a:theme xmlns:a="http://schemas.openxmlformats.org/drawingml/2006/main" name="Theme3">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Theme3" id="{C90573A2-7E04-4C0C-B6FB-9DA19BF4877B}" vid="{20913ECC-433E-4C5C-B462-5AE17FDD8E5E}"/>
    </a:ext>
  </a:extLst>
</a:theme>
</file>

<file path=ppt/theme/theme2.xml><?xml version="1.0" encoding="utf-8"?>
<a:theme xmlns:a="http://schemas.openxmlformats.org/drawingml/2006/main" name="Office Them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72fdf276c93115d6eb6a9ae39e44b9c5">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8201e3470885003e0f21af8e364f037c"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660DFF40-DA68-4BBC-AAD6-A6876EB5FB4F}">
  <ds:schemaRefs>
    <ds:schemaRef ds:uri="http://schemas.microsoft.com/sharepoint/v3/contenttype/forms"/>
  </ds:schemaRefs>
</ds:datastoreItem>
</file>

<file path=customXml/itemProps2.xml><?xml version="1.0" encoding="utf-8"?>
<ds:datastoreItem xmlns:ds="http://schemas.openxmlformats.org/officeDocument/2006/customXml" ds:itemID="{DD36598E-10EB-4C54-BC8A-771B9FD387D8}">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772CE649-FB9B-41E9-A825-7F0DA0E6D262}">
  <ds:schemaRefs>
    <ds:schemaRef ds:uri="http://purl.org/dc/terms/"/>
    <ds:schemaRef ds:uri="d13aca44-ef33-4cf4-9980-7f0b00e6eeb9"/>
    <ds:schemaRef ds:uri="http://schemas.microsoft.com/office/2006/documentManagement/types"/>
    <ds:schemaRef ds:uri="http://schemas.microsoft.com/office/infopath/2007/PartnerControls"/>
    <ds:schemaRef ds:uri="http://purl.org/dc/elements/1.1/"/>
    <ds:schemaRef ds:uri="http://schemas.openxmlformats.org/package/2006/metadata/core-properties"/>
    <ds:schemaRef ds:uri="49100919-8a76-4266-be0c-7dc583902cb4"/>
    <ds:schemaRef ds:uri="http://schemas.microsoft.com/office/2006/metadata/properties"/>
    <ds:schemaRef ds:uri="http://www.w3.org/XML/1998/namespace"/>
    <ds:schemaRef ds:uri="http://purl.org/dc/dcmitype/"/>
  </ds:schemaRefs>
</ds:datastoreItem>
</file>

<file path=docProps/app.xml><?xml version="1.0" encoding="utf-8"?>
<Properties xmlns="http://schemas.openxmlformats.org/officeDocument/2006/extended-properties" xmlns:vt="http://schemas.openxmlformats.org/officeDocument/2006/docPropsVTypes">
  <Template>Theme3</Template>
  <TotalTime>8185</TotalTime>
  <Words>4447</Words>
  <Application>Microsoft Office PowerPoint</Application>
  <PresentationFormat>Custom</PresentationFormat>
  <Paragraphs>332</Paragraphs>
  <Slides>50</Slides>
  <Notes>49</Notes>
  <HiddenSlides>0</HiddenSlides>
  <MMClips>0</MMClips>
  <ScaleCrop>false</ScaleCrop>
  <HeadingPairs>
    <vt:vector size="4" baseType="variant">
      <vt:variant>
        <vt:lpstr>Theme</vt:lpstr>
      </vt:variant>
      <vt:variant>
        <vt:i4>1</vt:i4>
      </vt:variant>
      <vt:variant>
        <vt:lpstr>Slide Titles</vt:lpstr>
      </vt:variant>
      <vt:variant>
        <vt:i4>50</vt:i4>
      </vt:variant>
    </vt:vector>
  </HeadingPairs>
  <TitlesOfParts>
    <vt:vector size="51" baseType="lpstr">
      <vt:lpstr>Theme3</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user</cp:lastModifiedBy>
  <cp:revision>413</cp:revision>
  <dcterms:created xsi:type="dcterms:W3CDTF">2023-04-29T09:08:23Z</dcterms:created>
  <dcterms:modified xsi:type="dcterms:W3CDTF">2026-04-08T17:02:33Z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