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2" r:id="rId5"/>
  </p:sldMasterIdLst>
  <p:notesMasterIdLst>
    <p:notesMasterId r:id="rId38"/>
  </p:notesMasterIdLst>
  <p:sldIdLst>
    <p:sldId id="515" r:id="rId6"/>
    <p:sldId id="653" r:id="rId7"/>
    <p:sldId id="507" r:id="rId8"/>
    <p:sldId id="256" r:id="rId9"/>
    <p:sldId id="774" r:id="rId10"/>
    <p:sldId id="542" r:id="rId11"/>
    <p:sldId id="771" r:id="rId12"/>
    <p:sldId id="670" r:id="rId13"/>
    <p:sldId id="671" r:id="rId14"/>
    <p:sldId id="672" r:id="rId15"/>
    <p:sldId id="669" r:id="rId16"/>
    <p:sldId id="688" r:id="rId17"/>
    <p:sldId id="775" r:id="rId18"/>
    <p:sldId id="667" r:id="rId19"/>
    <p:sldId id="675" r:id="rId20"/>
    <p:sldId id="772" r:id="rId21"/>
    <p:sldId id="656" r:id="rId22"/>
    <p:sldId id="681" r:id="rId23"/>
    <p:sldId id="701" r:id="rId24"/>
    <p:sldId id="702" r:id="rId25"/>
    <p:sldId id="696" r:id="rId26"/>
    <p:sldId id="773" r:id="rId27"/>
    <p:sldId id="690" r:id="rId28"/>
    <p:sldId id="691" r:id="rId29"/>
    <p:sldId id="692" r:id="rId30"/>
    <p:sldId id="693" r:id="rId31"/>
    <p:sldId id="694" r:id="rId32"/>
    <p:sldId id="687" r:id="rId33"/>
    <p:sldId id="695" r:id="rId34"/>
    <p:sldId id="661" r:id="rId35"/>
    <p:sldId id="655" r:id="rId36"/>
    <p:sldId id="654" r:id="rId37"/>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ard kloub" initials="wk" lastIdx="1" clrIdx="0">
    <p:extLst>
      <p:ext uri="{19B8F6BF-5375-455C-9EA6-DF929625EA0E}">
        <p15:presenceInfo xmlns:p15="http://schemas.microsoft.com/office/powerpoint/2012/main" userId="99f2625cbb8427d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52" autoAdjust="0"/>
    <p:restoredTop sz="94660"/>
  </p:normalViewPr>
  <p:slideViewPr>
    <p:cSldViewPr snapToGrid="0">
      <p:cViewPr varScale="1">
        <p:scale>
          <a:sx n="82" d="100"/>
          <a:sy n="82" d="100"/>
        </p:scale>
        <p:origin x="638" y="67"/>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cs typeface="Alexandria" pitchFamily="2" charset="-78"/>
              </a:defRPr>
            </a:lvl1pPr>
          </a:lstStyle>
          <a:p>
            <a:fld id="{9CBE7961-B0C0-43D5-8150-F4B7717528CD}" type="datetimeFigureOut">
              <a:rPr lang="ar-JO" smtClean="0"/>
              <a:pPr/>
              <a:t>27/05/1446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cs typeface="Alexandria" pitchFamily="2" charset="-78"/>
              </a:defRPr>
            </a:lvl1pPr>
          </a:lstStyle>
          <a:p>
            <a:fld id="{F33C1C7F-4BBD-4F53-B03D-7231494A3442}" type="slidenum">
              <a:rPr lang="ar-JO" smtClean="0"/>
              <a:pPr/>
              <a:t>‹#›</a:t>
            </a:fld>
            <a:endParaRPr lang="ar-JO" dirty="0"/>
          </a:p>
        </p:txBody>
      </p:sp>
    </p:spTree>
    <p:extLst>
      <p:ext uri="{BB962C8B-B14F-4D97-AF65-F5344CB8AC3E}">
        <p14:creationId xmlns:p14="http://schemas.microsoft.com/office/powerpoint/2010/main" val="20874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Alexandria" pitchFamily="2" charset="-78"/>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794226-DCFC-4059-B351-D1AEFFD67F25}" type="slidenum">
              <a:rPr lang="en-US" smtClean="0"/>
              <a:t>32</a:t>
            </a:fld>
            <a:endParaRPr lang="en-US" dirty="0"/>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8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63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39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812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3158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83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9056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7843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37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678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4561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763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902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5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221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816763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556191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593677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627819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4155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592070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825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654472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815539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230540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1588558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161400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11/28/2024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608822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066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1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76"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11/28/2024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51789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1.png"/><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20.png"/><Relationship Id="rId5" Type="http://schemas.openxmlformats.org/officeDocument/2006/relationships/image" Target="../media/image12.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587987" y="3794396"/>
            <a:ext cx="3809842" cy="461665"/>
          </a:xfrm>
          <a:prstGeom prst="rect">
            <a:avLst/>
          </a:prstGeom>
          <a:noFill/>
        </p:spPr>
        <p:txBody>
          <a:bodyPr wrap="square" rtlCol="0">
            <a:spAutoFit/>
          </a:bodyPr>
          <a:lstStyle/>
          <a:p>
            <a:pPr lvl="0">
              <a:buClrTx/>
              <a:defRPr/>
            </a:pPr>
            <a:r>
              <a:rPr lang="ar-JO" sz="2400" b="1" kern="1200" dirty="0">
                <a:latin typeface="Alexandria" pitchFamily="2" charset="-78"/>
                <a:cs typeface="Alexandria" pitchFamily="2" charset="-78"/>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Entrepreneurship</a:t>
            </a:r>
          </a:p>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and Innovation</a:t>
            </a:r>
          </a:p>
        </p:txBody>
      </p:sp>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effectLst/>
              <a:uLnTx/>
              <a:uFillTx/>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latin typeface="Tajawal Medium"/>
                <a:ea typeface="Tajawal Medium"/>
                <a:cs typeface="Tajawal Medium"/>
                <a:sym typeface="Tajawal Medium"/>
              </a:rPr>
              <a:t>LDR 725</a:t>
            </a: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latin typeface="Tajawal Medium"/>
                <a:ea typeface="Tajawal Medium"/>
                <a:cs typeface="Tajawal Medium"/>
                <a:sym typeface="Tajawal Medium"/>
              </a:rPr>
              <a:t>Lecture 9</a:t>
            </a:r>
            <a:endParaRPr lang="en-US" dirty="0"/>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Graphic 21">
            <a:extLst>
              <a:ext uri="{FF2B5EF4-FFF2-40B4-BE49-F238E27FC236}">
                <a16:creationId xmlns:a16="http://schemas.microsoft.com/office/drawing/2014/main" id="{1D05855D-E603-4CE7-9310-00349418CA8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4785" y="235359"/>
            <a:ext cx="2901186" cy="1734286"/>
          </a:xfrm>
          <a:prstGeom prst="rect">
            <a:avLst/>
          </a:prstGeom>
        </p:spPr>
      </p:pic>
    </p:spTree>
    <p:extLst>
      <p:ext uri="{BB962C8B-B14F-4D97-AF65-F5344CB8AC3E}">
        <p14:creationId xmlns:p14="http://schemas.microsoft.com/office/powerpoint/2010/main" val="2925839799"/>
      </p:ext>
    </p:extLst>
  </p:cSld>
  <p:clrMapOvr>
    <a:masterClrMapping/>
  </p:clrMapOvr>
  <mc:AlternateContent xmlns:mc="http://schemas.openxmlformats.org/markup-compatibility/2006" xmlns:p14="http://schemas.microsoft.com/office/powerpoint/2010/main">
    <mc:Choice Requires="p14">
      <p:transition spd="slow" p14:dur="800" advTm="24236">
        <p:circle/>
      </p:transition>
    </mc:Choice>
    <mc:Fallback xmlns="">
      <p:transition spd="slow" advTm="24236">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7580201" y="2268894"/>
            <a:ext cx="3990684" cy="1160106"/>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000" b="1" dirty="0">
                <a:solidFill>
                  <a:srgbClr val="333333"/>
                </a:solidFill>
                <a:latin typeface="Alexandria" pitchFamily="2" charset="-78"/>
                <a:cs typeface="Alexandria" pitchFamily="2" charset="-78"/>
              </a:rPr>
              <a:t>مراجعة للمحاضرة السابقة</a:t>
            </a:r>
            <a:endParaRPr kumimoji="0" lang="ko-KR" altLang="en-US" sz="20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621115" y="132392"/>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9" name="Graphic 21">
            <a:extLst>
              <a:ext uri="{FF2B5EF4-FFF2-40B4-BE49-F238E27FC236}">
                <a16:creationId xmlns:a16="http://schemas.microsoft.com/office/drawing/2014/main" id="{BB956BE5-0F6C-43E5-AA12-1F5C17B2E93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2430" y="16222"/>
            <a:ext cx="2305141" cy="1076343"/>
          </a:xfrm>
          <a:prstGeom prst="rect">
            <a:avLst/>
          </a:prstGeom>
        </p:spPr>
      </p:pic>
    </p:spTree>
    <p:extLst>
      <p:ext uri="{BB962C8B-B14F-4D97-AF65-F5344CB8AC3E}">
        <p14:creationId xmlns:p14="http://schemas.microsoft.com/office/powerpoint/2010/main" val="863071844"/>
      </p:ext>
    </p:extLst>
  </p:cSld>
  <p:clrMapOvr>
    <a:masterClrMapping/>
  </p:clrMapOvr>
  <mc:AlternateContent xmlns:mc="http://schemas.openxmlformats.org/markup-compatibility/2006" xmlns:p14="http://schemas.microsoft.com/office/powerpoint/2010/main">
    <mc:Choice Requires="p14">
      <p:transition spd="slow" p14:dur="2000" advTm="318416"/>
    </mc:Choice>
    <mc:Fallback xmlns="">
      <p:transition spd="slow" advTm="318416"/>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433206" cy="51153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9</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lexandria" pitchFamily="2" charset="-78"/>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1616612785"/>
              </p:ext>
            </p:extLst>
          </p:nvPr>
        </p:nvGraphicFramePr>
        <p:xfrm>
          <a:off x="2362201" y="1757924"/>
          <a:ext cx="8456714" cy="4915019"/>
        </p:xfrm>
        <a:graphic>
          <a:graphicData uri="http://schemas.openxmlformats.org/drawingml/2006/table">
            <a:tbl>
              <a:tblPr rtl="1" firstRow="1" firstCol="1" bandRow="1">
                <a:tableStyleId>{7DF18680-E054-41AD-8BC1-D1AEF772440D}</a:tableStyleId>
              </a:tblPr>
              <a:tblGrid>
                <a:gridCol w="1714133">
                  <a:extLst>
                    <a:ext uri="{9D8B030D-6E8A-4147-A177-3AD203B41FA5}">
                      <a16:colId xmlns:a16="http://schemas.microsoft.com/office/drawing/2014/main" val="4142590085"/>
                    </a:ext>
                  </a:extLst>
                </a:gridCol>
                <a:gridCol w="6742581">
                  <a:extLst>
                    <a:ext uri="{9D8B030D-6E8A-4147-A177-3AD203B41FA5}">
                      <a16:colId xmlns:a16="http://schemas.microsoft.com/office/drawing/2014/main" val="1720857320"/>
                    </a:ext>
                  </a:extLst>
                </a:gridCol>
              </a:tblGrid>
              <a:tr h="437759">
                <a:tc>
                  <a:txBody>
                    <a:bodyPr/>
                    <a:lstStyle/>
                    <a:p>
                      <a:pPr algn="ctr" rtl="1">
                        <a:lnSpc>
                          <a:spcPct val="115000"/>
                        </a:lnSpc>
                        <a:spcAft>
                          <a:spcPts val="0"/>
                        </a:spcAft>
                      </a:pPr>
                      <a:r>
                        <a:rPr lang="ar-SA" sz="2000" b="1" dirty="0">
                          <a:solidFill>
                            <a:schemeClr val="tx1"/>
                          </a:solidFill>
                          <a:effectLst/>
                          <a:cs typeface="Alexandria" pitchFamily="2" charset="-78"/>
                        </a:rPr>
                        <a:t>المحاضرة</a:t>
                      </a:r>
                      <a:endParaRPr lang="en-US" sz="20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cs typeface="Alexandria" pitchFamily="2" charset="-78"/>
                        </a:rPr>
                        <a:t>الموضوع</a:t>
                      </a:r>
                      <a:endParaRPr lang="en-US" sz="20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447726">
                <a:tc>
                  <a:txBody>
                    <a:bodyPr/>
                    <a:lstStyle/>
                    <a:p>
                      <a:pPr marL="0" lvl="0" indent="0" algn="ctr" rtl="1">
                        <a:lnSpc>
                          <a:spcPct val="115000"/>
                        </a:lnSpc>
                        <a:spcAft>
                          <a:spcPts val="0"/>
                        </a:spcAft>
                        <a:buFont typeface="Arial" panose="020B0604020202020204" pitchFamily="34" charset="0"/>
                        <a:buNone/>
                      </a:pPr>
                      <a:r>
                        <a:rPr lang="en-US" sz="2000" b="1" dirty="0">
                          <a:solidFill>
                            <a:schemeClr val="tx1"/>
                          </a:solidFill>
                          <a:effectLst/>
                        </a:rPr>
                        <a:t>1</a:t>
                      </a:r>
                      <a:r>
                        <a:rPr lang="ar-JO" sz="2000" b="1" dirty="0">
                          <a:solidFill>
                            <a:schemeClr val="tx1"/>
                          </a:solidFill>
                          <a:effectLst/>
                          <a:cs typeface="Alexandria" pitchFamily="2" charset="-78"/>
                        </a:rPr>
                        <a:t> </a:t>
                      </a:r>
                      <a:endParaRPr lang="en-US" sz="20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2000" b="1">
                          <a:effectLst/>
                          <a:cs typeface="Alexandria" pitchFamily="2" charset="-78"/>
                        </a:rPr>
                        <a:t>مفهوم الإبداع </a:t>
                      </a:r>
                      <a:r>
                        <a:rPr lang="ar-JO" sz="2000" b="1" dirty="0">
                          <a:effectLst/>
                          <a:cs typeface="Alexandria" pitchFamily="2" charset="-78"/>
                        </a:rPr>
                        <a:t>والابتكار</a:t>
                      </a:r>
                      <a:endParaRPr lang="en-US" sz="2000" b="1" dirty="0">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4193065782"/>
                  </a:ext>
                </a:extLst>
              </a:tr>
              <a:tr h="44772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2</a:t>
                      </a:r>
                      <a:r>
                        <a:rPr lang="ar-JO" sz="2000" b="1" dirty="0">
                          <a:solidFill>
                            <a:schemeClr val="tx1"/>
                          </a:solidFill>
                          <a:effectLst/>
                          <a:cs typeface="Alexandria" pitchFamily="2" charset="-78"/>
                        </a:rPr>
                        <a:t> </a:t>
                      </a:r>
                      <a:endParaRPr lang="en-US" sz="20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a:solidFill>
                            <a:schemeClr val="tx1"/>
                          </a:solidFill>
                          <a:effectLst/>
                          <a:cs typeface="Alexandria" pitchFamily="2" charset="-78"/>
                        </a:rPr>
                        <a:t>نظريات الإبداع </a:t>
                      </a:r>
                      <a:r>
                        <a:rPr lang="ar-JO" sz="2000" b="1" dirty="0">
                          <a:solidFill>
                            <a:schemeClr val="tx1"/>
                          </a:solidFill>
                          <a:effectLst/>
                          <a:cs typeface="Alexandria" pitchFamily="2" charset="-78"/>
                        </a:rPr>
                        <a:t>والابتكار </a:t>
                      </a:r>
                      <a:endParaRPr lang="en-US" sz="20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44772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3</a:t>
                      </a:r>
                      <a:r>
                        <a:rPr lang="ar-JO" sz="2000" b="1" dirty="0">
                          <a:solidFill>
                            <a:schemeClr val="bg1"/>
                          </a:solidFill>
                          <a:effectLst/>
                          <a:cs typeface="Alexandria" pitchFamily="2" charset="-78"/>
                        </a:rPr>
                        <a:t> </a:t>
                      </a:r>
                      <a:endParaRPr lang="en-US" sz="2000" b="1" dirty="0">
                        <a:solidFill>
                          <a:schemeClr val="bg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cs typeface="Alexandria" pitchFamily="2" charset="-78"/>
                        </a:rPr>
                        <a:t>مهارات القائد المبدع والمبتكر</a:t>
                      </a:r>
                      <a:endParaRPr lang="en-US" sz="2000" b="1" dirty="0">
                        <a:solidFill>
                          <a:schemeClr val="tx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44772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4</a:t>
                      </a:r>
                      <a:r>
                        <a:rPr lang="ar-JO" sz="2000" b="1" dirty="0">
                          <a:solidFill>
                            <a:schemeClr val="tx1"/>
                          </a:solidFill>
                          <a:effectLst/>
                          <a:cs typeface="Alexandria" pitchFamily="2" charset="-78"/>
                        </a:rPr>
                        <a:t> </a:t>
                      </a:r>
                      <a:endParaRPr lang="en-US" sz="20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effectLst/>
                          <a:cs typeface="Alexandria" pitchFamily="2" charset="-78"/>
                        </a:rPr>
                        <a:t>الإدراك </a:t>
                      </a:r>
                      <a:r>
                        <a:rPr lang="ar-JO" sz="2000" b="1">
                          <a:effectLst/>
                          <a:cs typeface="Alexandria" pitchFamily="2" charset="-78"/>
                        </a:rPr>
                        <a:t>والتفكير الإبداعي</a:t>
                      </a:r>
                      <a:endParaRPr lang="en-US" sz="2000" b="1" dirty="0">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44772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Calibri" panose="020F0502020204030204" pitchFamily="34" charset="0"/>
                          <a:ea typeface="Calibri" panose="020F0502020204030204" pitchFamily="34" charset="0"/>
                          <a:cs typeface="Alexandria" pitchFamily="2" charset="-78"/>
                        </a:rPr>
                        <a:t>5</a:t>
                      </a:r>
                    </a:p>
                  </a:txBody>
                  <a:tcPr marL="68580" marR="68580" marT="0" marB="0">
                    <a:solidFill>
                      <a:srgbClr val="00B0F0"/>
                    </a:solidFill>
                  </a:tcPr>
                </a:tc>
                <a:tc>
                  <a:txBody>
                    <a:bodyPr/>
                    <a:lstStyle/>
                    <a:p>
                      <a:pPr algn="ctr" rtl="1">
                        <a:lnSpc>
                          <a:spcPct val="115000"/>
                        </a:lnSpc>
                        <a:spcAft>
                          <a:spcPts val="0"/>
                        </a:spcAft>
                      </a:pPr>
                      <a:r>
                        <a:rPr lang="ar-JO" sz="2000" b="1">
                          <a:effectLst/>
                          <a:cs typeface="Alexandria" pitchFamily="2" charset="-78"/>
                        </a:rPr>
                        <a:t>الكفاءة الإبداعية </a:t>
                      </a:r>
                      <a:r>
                        <a:rPr lang="ar-JO" sz="2000" b="1" dirty="0">
                          <a:effectLst/>
                          <a:cs typeface="Alexandria" pitchFamily="2" charset="-78"/>
                        </a:rPr>
                        <a:t>وحاضنات الأعمال</a:t>
                      </a:r>
                      <a:endParaRPr lang="en-US" sz="2000" b="1" dirty="0">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447726">
                <a:tc>
                  <a:txBody>
                    <a:bodyPr/>
                    <a:lstStyle/>
                    <a:p>
                      <a:pPr marL="0" lvl="0" indent="0" algn="ctr" rtl="1">
                        <a:lnSpc>
                          <a:spcPct val="115000"/>
                        </a:lnSpc>
                        <a:spcAft>
                          <a:spcPts val="800"/>
                        </a:spcAft>
                        <a:buFont typeface="Arial" panose="020B0604020202020204" pitchFamily="34" charset="0"/>
                        <a:buNone/>
                        <a:tabLst>
                          <a:tab pos="38735" algn="l"/>
                        </a:tabLst>
                      </a:pPr>
                      <a:r>
                        <a:rPr lang="en-US" sz="2000" b="1" dirty="0">
                          <a:solidFill>
                            <a:schemeClr val="tx1"/>
                          </a:solidFill>
                          <a:effectLst/>
                        </a:rPr>
                        <a:t>6</a:t>
                      </a:r>
                      <a:r>
                        <a:rPr lang="ar-JO" sz="2000" b="1" dirty="0">
                          <a:solidFill>
                            <a:schemeClr val="tx1"/>
                          </a:solidFill>
                          <a:effectLst/>
                          <a:cs typeface="Alexandria" pitchFamily="2" charset="-78"/>
                        </a:rPr>
                        <a:t> </a:t>
                      </a:r>
                      <a:endParaRPr lang="en-US" sz="20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a:effectLst/>
                          <a:cs typeface="Alexandria" pitchFamily="2" charset="-78"/>
                        </a:rPr>
                        <a:t>الإنتاجية الإبداعية </a:t>
                      </a:r>
                      <a:r>
                        <a:rPr lang="ar-JO" sz="2000" b="1" dirty="0">
                          <a:effectLst/>
                          <a:cs typeface="Alexandria" pitchFamily="2" charset="-78"/>
                        </a:rPr>
                        <a:t>وتحقيق الميزة التنافسية</a:t>
                      </a:r>
                      <a:endParaRPr lang="en-US" sz="2000" b="1" dirty="0">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447726">
                <a:tc>
                  <a:txBody>
                    <a:bodyPr/>
                    <a:lstStyle/>
                    <a:p>
                      <a:pPr marL="0" lvl="0" indent="0" algn="ctr" rtl="1">
                        <a:lnSpc>
                          <a:spcPct val="115000"/>
                        </a:lnSpc>
                        <a:spcAft>
                          <a:spcPts val="0"/>
                        </a:spcAft>
                        <a:buFont typeface="Arial" panose="020B0604020202020204" pitchFamily="34" charset="0"/>
                        <a:buNone/>
                        <a:tabLst>
                          <a:tab pos="38735" algn="l"/>
                        </a:tabLst>
                      </a:pPr>
                      <a:r>
                        <a:rPr lang="ar-JO" sz="2000" b="1" dirty="0">
                          <a:solidFill>
                            <a:schemeClr val="tx1"/>
                          </a:solidFill>
                          <a:effectLst/>
                          <a:cs typeface="Alexandria" pitchFamily="2" charset="-78"/>
                        </a:rPr>
                        <a:t> </a:t>
                      </a:r>
                      <a:r>
                        <a:rPr lang="en-US" sz="2000" b="1" dirty="0">
                          <a:solidFill>
                            <a:schemeClr val="tx1"/>
                          </a:solidFill>
                          <a:effectLst/>
                        </a:rPr>
                        <a:t>7</a:t>
                      </a:r>
                      <a:endParaRPr lang="en-US" sz="20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effectLst/>
                          <a:cs typeface="Alexandria" pitchFamily="2" charset="-78"/>
                        </a:rPr>
                        <a:t>التفكير الناقد ومهاراته</a:t>
                      </a:r>
                      <a:endParaRPr lang="en-US" sz="2000" b="1" dirty="0">
                        <a:effectLst/>
                        <a:latin typeface="Calibri" panose="020F0502020204030204" pitchFamily="34" charset="0"/>
                        <a:ea typeface="Calibri" panose="020F0502020204030204" pitchFamily="34"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1815540"/>
                  </a:ext>
                </a:extLst>
              </a:tr>
              <a:tr h="44772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cs typeface="Alexandria" pitchFamily="2" charset="-78"/>
                        </a:rPr>
                        <a:t> </a:t>
                      </a:r>
                      <a:r>
                        <a:rPr lang="en-US" sz="2000" b="1" dirty="0">
                          <a:solidFill>
                            <a:schemeClr val="tx1"/>
                          </a:solidFill>
                          <a:effectLst/>
                        </a:rPr>
                        <a:t>8</a:t>
                      </a:r>
                      <a:endParaRPr lang="en-US" sz="20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effectLst/>
                          <a:cs typeface="Alexandria" pitchFamily="2" charset="-78"/>
                        </a:rPr>
                        <a:t>التفكير المنطقي وخطواته</a:t>
                      </a:r>
                      <a:endParaRPr lang="en-US" sz="2000" b="1" dirty="0">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447726">
                <a:tc>
                  <a:txBody>
                    <a:bodyPr/>
                    <a:lstStyle/>
                    <a:p>
                      <a:pPr marL="0" lvl="0" indent="0" algn="ctr" rtl="1">
                        <a:lnSpc>
                          <a:spcPct val="115000"/>
                        </a:lnSpc>
                        <a:spcAft>
                          <a:spcPts val="800"/>
                        </a:spcAft>
                        <a:buFont typeface="Arial" panose="020B0604020202020204" pitchFamily="34" charset="0"/>
                        <a:buNone/>
                      </a:pPr>
                      <a:r>
                        <a:rPr lang="ar-SA" sz="2000" b="1" dirty="0">
                          <a:solidFill>
                            <a:schemeClr val="tx1"/>
                          </a:solidFill>
                          <a:effectLst/>
                          <a:cs typeface="Alexandria" pitchFamily="2" charset="-78"/>
                        </a:rPr>
                        <a:t> </a:t>
                      </a:r>
                      <a:r>
                        <a:rPr lang="en-US" sz="2000" b="1" dirty="0">
                          <a:solidFill>
                            <a:schemeClr val="bg1"/>
                          </a:solidFill>
                          <a:effectLst/>
                        </a:rPr>
                        <a:t>9</a:t>
                      </a:r>
                      <a:endParaRPr lang="en-US" sz="2000" b="1" dirty="0">
                        <a:solidFill>
                          <a:schemeClr val="bg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bg1"/>
                          </a:solidFill>
                          <a:effectLst/>
                          <a:cs typeface="Alexandria" pitchFamily="2" charset="-78"/>
                        </a:rPr>
                        <a:t>أدوار القادة في </a:t>
                      </a:r>
                      <a:r>
                        <a:rPr lang="ar-SA" sz="2000" b="1">
                          <a:solidFill>
                            <a:schemeClr val="bg1"/>
                          </a:solidFill>
                          <a:effectLst/>
                          <a:cs typeface="Alexandria" pitchFamily="2" charset="-78"/>
                        </a:rPr>
                        <a:t>تعزيز الإبداع </a:t>
                      </a:r>
                      <a:r>
                        <a:rPr lang="ar-SA" sz="2000" b="1" dirty="0">
                          <a:solidFill>
                            <a:schemeClr val="bg1"/>
                          </a:solidFill>
                          <a:effectLst/>
                          <a:cs typeface="Alexandria" pitchFamily="2" charset="-78"/>
                        </a:rPr>
                        <a:t>والابتكار</a:t>
                      </a:r>
                      <a:endParaRPr lang="en-US" sz="2000" b="1" dirty="0">
                        <a:solidFill>
                          <a:schemeClr val="bg1"/>
                        </a:solidFill>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44772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cs typeface="Alexandria" pitchFamily="2" charset="-78"/>
                        </a:rPr>
                        <a:t> </a:t>
                      </a:r>
                      <a:r>
                        <a:rPr lang="en-US" sz="2000" b="1" dirty="0">
                          <a:solidFill>
                            <a:schemeClr val="tx1"/>
                          </a:solidFill>
                          <a:effectLst/>
                        </a:rPr>
                        <a:t>10</a:t>
                      </a:r>
                      <a:endParaRPr lang="en-US" sz="20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effectLst/>
                          <a:cs typeface="Alexandria" pitchFamily="2" charset="-78"/>
                        </a:rPr>
                        <a:t>تنظيم </a:t>
                      </a:r>
                      <a:r>
                        <a:rPr lang="ar-JO" sz="2000" b="1">
                          <a:effectLst/>
                          <a:cs typeface="Alexandria" pitchFamily="2" charset="-78"/>
                        </a:rPr>
                        <a:t>وتنسيق الإبداع </a:t>
                      </a:r>
                      <a:r>
                        <a:rPr lang="ar-JO" sz="2000" b="1" dirty="0">
                          <a:effectLst/>
                          <a:cs typeface="Alexandria" pitchFamily="2" charset="-78"/>
                        </a:rPr>
                        <a:t>التكنولوجي</a:t>
                      </a:r>
                      <a:endParaRPr lang="en-US" sz="2000" b="1" dirty="0">
                        <a:effectLst/>
                        <a:latin typeface="Alexandria" pitchFamily="2" charset="-78"/>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431999" y="1064565"/>
            <a:ext cx="9136609"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الموضوعات التي سيتم دراستها في مساق ريادة الأعمال والابتكار </a:t>
            </a:r>
          </a:p>
        </p:txBody>
      </p:sp>
      <p:pic>
        <p:nvPicPr>
          <p:cNvPr id="11" name="Graphic 21">
            <a:extLst>
              <a:ext uri="{FF2B5EF4-FFF2-40B4-BE49-F238E27FC236}">
                <a16:creationId xmlns:a16="http://schemas.microsoft.com/office/drawing/2014/main" id="{0251FFB1-C221-4770-8CE0-7B9D433363E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800" advTm="19717">
        <p:circle/>
      </p:transition>
    </mc:Choice>
    <mc:Fallback xmlns="">
      <p:transition spd="slow" advTm="19717">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7"/>
            <a:ext cx="4128422" cy="4825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788178"/>
            <a:ext cx="9345750" cy="4944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5032147"/>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لماذا الحديث عن القيادة والقائد المبدع أمر مهم ؟</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أسباب </a:t>
            </a: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الحاجة إلى القيادة الإبداعية </a:t>
            </a: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المؤسسات التعليمية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مفهوم القيادة، لماذا "كل قائد مدير ..... وليس كل مدير قائد"؟</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معايير اختيار القادة وفنون القيادة</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المجالات الأساسية للإبداع </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القيادة الإبداعية </a:t>
            </a: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وأساليبها.</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كيف تحدث </a:t>
            </a: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عملية الإبداع </a:t>
            </a: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القيادي؟ أساليب تنمية القيادي</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مقوّمات </a:t>
            </a: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القائد الإبداعية </a:t>
            </a: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ومهارات القائد المبدع</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الممارسات الإدارية التي تؤثر </a:t>
            </a: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في الإبداع/ </a:t>
            </a: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أدوار القادة في </a:t>
            </a: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تعزيز الإبداع</a:t>
            </a:r>
            <a:endPar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طرائق تنمية </a:t>
            </a: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التفكير الإبداعي </a:t>
            </a:r>
            <a:endPar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معوقات الإبداع الإداري</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150538" y="1247188"/>
            <a:ext cx="751731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سنتحدث عن:</a:t>
            </a:r>
          </a:p>
        </p:txBody>
      </p:sp>
      <p:sp>
        <p:nvSpPr>
          <p:cNvPr id="10" name="TextBox 9">
            <a:extLst>
              <a:ext uri="{FF2B5EF4-FFF2-40B4-BE49-F238E27FC236}">
                <a16:creationId xmlns:a16="http://schemas.microsoft.com/office/drawing/2014/main" id="{DA65AED0-F183-479A-9EF7-BEB81759366D}"/>
              </a:ext>
            </a:extLst>
          </p:cNvPr>
          <p:cNvSpPr txBox="1"/>
          <p:nvPr/>
        </p:nvSpPr>
        <p:spPr>
          <a:xfrm>
            <a:off x="2573709" y="334936"/>
            <a:ext cx="6335484" cy="421141"/>
          </a:xfrm>
          <a:prstGeom prst="rect">
            <a:avLst/>
          </a:prstGeom>
          <a:noFill/>
        </p:spPr>
        <p:txBody>
          <a:bodyPr wrap="square">
            <a:spAutoFit/>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kumimoji="0" lang="ar-SA" sz="2000" b="1" i="0" u="none" strike="noStrike" kern="1200" cap="none" spc="0" normalizeH="0" baseline="0" noProof="0" dirty="0">
                <a:ln>
                  <a:noFill/>
                </a:ln>
                <a:effectLst/>
                <a:uLnTx/>
                <a:uFillTx/>
                <a:latin typeface="Calibri" panose="020F0502020204030204"/>
                <a:ea typeface="+mn-ea"/>
                <a:cs typeface="Alexandria" pitchFamily="2" charset="-78"/>
              </a:rPr>
              <a:t>أدوار القادة في </a:t>
            </a:r>
            <a:r>
              <a:rPr kumimoji="0" lang="ar-SA" sz="2000" b="1" i="0" u="none" strike="noStrike" kern="1200" cap="none" spc="0" normalizeH="0" baseline="0" noProof="0">
                <a:ln>
                  <a:noFill/>
                </a:ln>
                <a:effectLst/>
                <a:uLnTx/>
                <a:uFillTx/>
                <a:latin typeface="Calibri" panose="020F0502020204030204"/>
                <a:ea typeface="+mn-ea"/>
                <a:cs typeface="Alexandria" pitchFamily="2" charset="-78"/>
              </a:rPr>
              <a:t>تعزيز الإبداع </a:t>
            </a:r>
            <a:r>
              <a:rPr kumimoji="0" lang="ar-SA" sz="2000" b="1" i="0" u="none" strike="noStrike" kern="1200" cap="none" spc="0" normalizeH="0" baseline="0" noProof="0" dirty="0">
                <a:ln>
                  <a:noFill/>
                </a:ln>
                <a:effectLst/>
                <a:uLnTx/>
                <a:uFillTx/>
                <a:latin typeface="Calibri" panose="020F0502020204030204"/>
                <a:ea typeface="+mn-ea"/>
                <a:cs typeface="Alexandria" pitchFamily="2" charset="-78"/>
              </a:rPr>
              <a:t>والابتكار</a:t>
            </a:r>
            <a:endParaRPr kumimoji="0" lang="en-US" sz="2000" b="1" i="0" u="none" strike="noStrike" kern="1200" cap="none" spc="0" normalizeH="0" baseline="0" noProof="0" dirty="0">
              <a:ln>
                <a:noFill/>
              </a:ln>
              <a:effectLst/>
              <a:uLnTx/>
              <a:uFillTx/>
              <a:latin typeface="Alexandria" pitchFamily="2" charset="-78"/>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381F8A8-0BEB-4A63-B488-5FCDBCB0B266}"/>
              </a:ext>
            </a:extLst>
          </p:cNvPr>
          <p:cNvPicPr>
            <a:picLocks noChangeAspect="1"/>
          </p:cNvPicPr>
          <p:nvPr/>
        </p:nvPicPr>
        <p:blipFill>
          <a:blip r:embed="rId3"/>
          <a:stretch>
            <a:fillRect/>
          </a:stretch>
        </p:blipFill>
        <p:spPr>
          <a:xfrm>
            <a:off x="115382" y="208790"/>
            <a:ext cx="945100" cy="60486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7000"/>
    </mc:Choice>
    <mc:Fallback xmlns="">
      <p:transition spd="slow" advTm="77000"/>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78584" y="432761"/>
            <a:ext cx="5303254" cy="461665"/>
          </a:xfrm>
          <a:prstGeom prst="rect">
            <a:avLst/>
          </a:prstGeom>
          <a:noFill/>
        </p:spPr>
        <p:txBody>
          <a:bodyPr wrap="square" rtlCol="0">
            <a:spAutoFit/>
          </a:bodyPr>
          <a:lstStyle/>
          <a:p>
            <a:pPr lvl="0" algn="ctr">
              <a:buClrTx/>
            </a:pPr>
            <a:r>
              <a:rPr lang="ar-JO" sz="2400" b="1" kern="1200" dirty="0">
                <a:latin typeface="Alexandria" pitchFamily="2" charset="-78"/>
                <a:cs typeface="Alexandria" pitchFamily="2" charset="-78"/>
              </a:rPr>
              <a:t>مقدمة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1199" y="1637726"/>
            <a:ext cx="11469601" cy="4682692"/>
          </a:xfrm>
          <a:prstGeom prst="rect">
            <a:avLst/>
          </a:prstGeom>
          <a:noFill/>
        </p:spPr>
        <p:txBody>
          <a:bodyPr wrap="square" rtlCol="0">
            <a:spAutoFit/>
          </a:bodyPr>
          <a:lstStyle/>
          <a:p>
            <a:pPr indent="503555" algn="just" rtl="1">
              <a:lnSpc>
                <a:spcPts val="2400"/>
              </a:lnSpc>
              <a:spcBef>
                <a:spcPts val="600"/>
              </a:spcBef>
            </a:pPr>
            <a:r>
              <a:rPr lang="ar-JO" sz="1600" dirty="0">
                <a:cs typeface="Alexandria" pitchFamily="2" charset="-78"/>
              </a:rPr>
              <a:t>بدأت العديد من المؤسسات في تحسين وتطوير عملية اختيار القادة والتعرف المبكر على المواهب القيادية، نظرًا لتأثيرها الكبير على سلوك الأفراد والجماعات ومستوى أدائهم في التنظيم، وبالتالي على تحقيق الأهداف بشكل مباشر. لم تعد المؤسسات </a:t>
            </a:r>
            <a:r>
              <a:rPr lang="ar-JO" sz="1600">
                <a:cs typeface="Alexandria" pitchFamily="2" charset="-78"/>
              </a:rPr>
              <a:t>بحاجة إلى </a:t>
            </a:r>
            <a:r>
              <a:rPr lang="ar-JO" sz="1600" dirty="0">
                <a:cs typeface="Alexandria" pitchFamily="2" charset="-78"/>
              </a:rPr>
              <a:t>المدير الذي يقتصر دوره على تنفيذ الأعمال الروتينية من تخطيط، وتنظيم، وتوجيه، ورقابة، بل أصبحت الحاجة </a:t>
            </a:r>
            <a:r>
              <a:rPr lang="ar-JO" sz="1600">
                <a:cs typeface="Alexandria" pitchFamily="2" charset="-78"/>
              </a:rPr>
              <a:t>ملحة إلى </a:t>
            </a:r>
            <a:r>
              <a:rPr lang="ar-JO" sz="1600" dirty="0">
                <a:cs typeface="Alexandria" pitchFamily="2" charset="-78"/>
              </a:rPr>
              <a:t>القائد المبدع الذي يسعى نحو التقدم والازدهار، نتيجة لتزايد الطموحات وتعدد الحاجات وتنوعها.</a:t>
            </a:r>
          </a:p>
          <a:p>
            <a:pPr indent="503555" algn="just" rtl="1">
              <a:lnSpc>
                <a:spcPts val="2400"/>
              </a:lnSpc>
              <a:spcBef>
                <a:spcPts val="600"/>
              </a:spcBef>
            </a:pPr>
            <a:endParaRPr lang="ar-JO" sz="1600" dirty="0">
              <a:cs typeface="Alexandria" pitchFamily="2" charset="-78"/>
            </a:endParaRPr>
          </a:p>
          <a:p>
            <a:pPr indent="503555" algn="just" rtl="1">
              <a:lnSpc>
                <a:spcPts val="2400"/>
              </a:lnSpc>
              <a:spcBef>
                <a:spcPts val="600"/>
              </a:spcBef>
            </a:pPr>
            <a:r>
              <a:rPr lang="ar-JO" sz="1600" dirty="0">
                <a:cs typeface="Alexandria" pitchFamily="2" charset="-78"/>
              </a:rPr>
              <a:t>تسعى </a:t>
            </a:r>
            <a:r>
              <a:rPr lang="ar-JO" sz="1600">
                <a:cs typeface="Alexandria" pitchFamily="2" charset="-78"/>
              </a:rPr>
              <a:t>المؤسسات إلى </a:t>
            </a:r>
            <a:r>
              <a:rPr lang="ar-JO" sz="1600" dirty="0">
                <a:cs typeface="Alexandria" pitchFamily="2" charset="-78"/>
              </a:rPr>
              <a:t>تهيئة مستلزمات وعوامل وأسباب ومرتكزات بقائها واستمرار تفوقها، خاصة في مواجهة تحديات العولمة. وتتباين المؤسسات في قدراتها على تحديد الأسباب والنتائج اللازمة للإبداع، فسعت العديد </a:t>
            </a:r>
            <a:r>
              <a:rPr lang="ar-JO" sz="1600">
                <a:cs typeface="Alexandria" pitchFamily="2" charset="-78"/>
              </a:rPr>
              <a:t>منها إلى </a:t>
            </a:r>
            <a:r>
              <a:rPr lang="ar-JO" sz="1600" dirty="0">
                <a:cs typeface="Alexandria" pitchFamily="2" charset="-78"/>
              </a:rPr>
              <a:t>تهيئة مستلزمات نجاحها وإنعاش دورة حياتها من خلال تشخيص العناصر التي تعزز بقائها وازدهارها. نجاح هذه المؤسسات يكون مقترنًا بامتلاكها قدرات بشرية (رأسمال فكري) قادرة على التطوير والتجديد في بيئة ديناميكية سريعة التغيير، حيث تعزز القوة البشرية أداء المؤسسة من خلال جعلها قادرة على الاستجابة لبيئة منافسة متغيرة باستمرار، لإحداث النقلات النوعية المطلوبة للابتكار والإبداع والتجديد.</a:t>
            </a:r>
          </a:p>
          <a:p>
            <a:pPr indent="503555" algn="just" rtl="1">
              <a:lnSpc>
                <a:spcPts val="2400"/>
              </a:lnSpc>
              <a:spcBef>
                <a:spcPts val="600"/>
              </a:spcBef>
            </a:pPr>
            <a:r>
              <a:rPr lang="ar-JO" sz="1600" dirty="0">
                <a:cs typeface="Alexandria" pitchFamily="2" charset="-78"/>
              </a:rPr>
              <a:t>من هنا، يمكن القول بأن اختلاف الأداء بين المؤسسات يمكن أن </a:t>
            </a:r>
            <a:r>
              <a:rPr lang="ar-JO" sz="1600">
                <a:cs typeface="Alexandria" pitchFamily="2" charset="-78"/>
              </a:rPr>
              <a:t>يعزى إلى </a:t>
            </a:r>
            <a:r>
              <a:rPr lang="ar-JO" sz="1600" dirty="0">
                <a:cs typeface="Alexandria" pitchFamily="2" charset="-78"/>
              </a:rPr>
              <a:t>التباين النوعي في مواردها البشرية، إذ أن توافر الموارد البشرية القادرة والكفؤة يهيئ للمؤسسة القاعدة الأساسية التي تمكنها من تحقيق ميزات تنافسية.</a:t>
            </a:r>
          </a:p>
          <a:p>
            <a:pPr indent="503555" algn="just" rtl="1">
              <a:lnSpc>
                <a:spcPts val="2400"/>
              </a:lnSpc>
              <a:spcBef>
                <a:spcPts val="600"/>
              </a:spcBef>
            </a:pPr>
            <a:endParaRPr lang="ar-JO" sz="1600" dirty="0">
              <a:cs typeface="Alexandria" pitchFamily="2" charset="-78"/>
            </a:endParaRPr>
          </a:p>
        </p:txBody>
      </p:sp>
      <p:pic>
        <p:nvPicPr>
          <p:cNvPr id="10" name="Graphic 21">
            <a:extLst>
              <a:ext uri="{FF2B5EF4-FFF2-40B4-BE49-F238E27FC236}">
                <a16:creationId xmlns:a16="http://schemas.microsoft.com/office/drawing/2014/main" id="{9C76E01E-54E3-428D-A7DA-5BCB21A3D2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4247928092"/>
      </p:ext>
    </p:extLst>
  </p:cSld>
  <p:clrMapOvr>
    <a:masterClrMapping/>
  </p:clrMapOvr>
  <mc:AlternateContent xmlns:mc="http://schemas.openxmlformats.org/markup-compatibility/2006" xmlns:p14="http://schemas.microsoft.com/office/powerpoint/2010/main">
    <mc:Choice Requires="p14">
      <p:transition spd="med" p14:dur="700" advTm="138739">
        <p:fade/>
      </p:transition>
    </mc:Choice>
    <mc:Fallback xmlns="">
      <p:transition spd="med" advTm="138739">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777" y="908708"/>
            <a:ext cx="12087469" cy="5949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45546" y="302827"/>
            <a:ext cx="6302511" cy="400110"/>
          </a:xfrm>
          <a:prstGeom prst="rect">
            <a:avLst/>
          </a:prstGeom>
          <a:noFill/>
        </p:spPr>
        <p:txBody>
          <a:bodyPr wrap="square" rtlCol="0">
            <a:spAutoFit/>
          </a:bodyPr>
          <a:lstStyle/>
          <a:p>
            <a:pPr lvl="0">
              <a:buClrTx/>
            </a:pPr>
            <a:r>
              <a:rPr lang="ar-JO" sz="2000" b="1" kern="1200" dirty="0">
                <a:latin typeface="Alexandria" pitchFamily="2" charset="-78"/>
                <a:cs typeface="Alexandria" pitchFamily="2" charset="-78"/>
              </a:rPr>
              <a:t>لماذا الحديث عن القيادة والقائد المبدع أمر مهم ؟</a:t>
            </a:r>
            <a:endParaRPr kumimoji="0" lang="en-US" sz="2000" b="1" i="0" u="none" strike="noStrike" kern="1200" cap="none" spc="0" normalizeH="0" baseline="0" noProof="0" dirty="0">
              <a:ln>
                <a:noFill/>
              </a:ln>
              <a:effectLst/>
              <a:uLnTx/>
              <a:uFillTx/>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502" y="1021365"/>
            <a:ext cx="11824996" cy="3139321"/>
          </a:xfrm>
          <a:prstGeom prst="rect">
            <a:avLst/>
          </a:prstGeom>
          <a:noFill/>
        </p:spPr>
        <p:txBody>
          <a:bodyPr wrap="square" rtlCol="0">
            <a:spAutoFit/>
          </a:bodyPr>
          <a:lstStyle/>
          <a:p>
            <a:pPr algn="justLow" rtl="1">
              <a:lnSpc>
                <a:spcPct val="150000"/>
              </a:lnSpc>
            </a:pPr>
            <a:r>
              <a:rPr lang="ar-JO" i="0" dirty="0">
                <a:effectLst/>
                <a:latin typeface="Times New Roman" panose="02020603050405020304" pitchFamily="18" charset="0"/>
                <a:ea typeface="Times New Roman" panose="02020603050405020304" pitchFamily="18" charset="0"/>
                <a:cs typeface="Alexandria" pitchFamily="2" charset="-78"/>
              </a:rPr>
              <a:t>       </a:t>
            </a:r>
            <a:r>
              <a:rPr lang="ar-JO" dirty="0">
                <a:latin typeface="Times New Roman" panose="02020603050405020304" pitchFamily="18" charset="0"/>
                <a:ea typeface="Times New Roman" panose="02020603050405020304" pitchFamily="18" charset="0"/>
                <a:cs typeface="Alexandria" pitchFamily="2" charset="-78"/>
              </a:rPr>
              <a:t>  إن القيادة لها دور عظيم في نجاح المؤسسات، فنجاح القيادات وسيلة للتنمية الشاملة واللّحاق بركب الحضارة العالمية. كما أن القيادة الناجحة تسهم فى تحقيق النجاح لأي مؤسسة ، وبالتالي تظهر أهمية القيادة فى العملية الانتاجية كأحد الوظائف الهامة التى يجب دراستها والتعرف على الدور الذي تقوم به لتحقيق التفاعل والديناميكية الحيوية التي تعطيها للجهة المسؤولة عنها . ف</a:t>
            </a:r>
            <a:r>
              <a:rPr lang="ar-SA" i="0" dirty="0">
                <a:effectLst/>
                <a:latin typeface="Times New Roman" panose="02020603050405020304" pitchFamily="18" charset="0"/>
                <a:ea typeface="Times New Roman" panose="02020603050405020304" pitchFamily="18" charset="0"/>
                <a:cs typeface="Alexandria" pitchFamily="2" charset="-78"/>
              </a:rPr>
              <a:t>لا تصلح التجمعات البشرية ولا تنتظم من غير قيادة حكيمة تسعى </a:t>
            </a:r>
            <a:r>
              <a:rPr lang="ar-JO" i="0" dirty="0">
                <a:effectLst/>
                <a:latin typeface="Times New Roman" panose="02020603050405020304" pitchFamily="18" charset="0"/>
                <a:ea typeface="Times New Roman" panose="02020603050405020304" pitchFamily="18" charset="0"/>
                <a:cs typeface="Alexandria" pitchFamily="2" charset="-78"/>
              </a:rPr>
              <a:t>لتحقيق</a:t>
            </a:r>
            <a:r>
              <a:rPr lang="ar-SA" i="0" dirty="0">
                <a:effectLst/>
                <a:latin typeface="Times New Roman" panose="02020603050405020304" pitchFamily="18" charset="0"/>
                <a:ea typeface="Times New Roman" panose="02020603050405020304" pitchFamily="18" charset="0"/>
                <a:cs typeface="Alexandria" pitchFamily="2" charset="-78"/>
              </a:rPr>
              <a:t> مصالح تابعيها </a:t>
            </a:r>
            <a:r>
              <a:rPr lang="ar-JO" i="0" dirty="0">
                <a:effectLst/>
                <a:latin typeface="Times New Roman" panose="02020603050405020304" pitchFamily="18" charset="0"/>
                <a:ea typeface="Times New Roman" panose="02020603050405020304" pitchFamily="18" charset="0"/>
                <a:cs typeface="Alexandria" pitchFamily="2" charset="-78"/>
              </a:rPr>
              <a:t>و</a:t>
            </a:r>
            <a:r>
              <a:rPr lang="ar-SA" i="0" dirty="0">
                <a:effectLst/>
                <a:latin typeface="Times New Roman" panose="02020603050405020304" pitchFamily="18" charset="0"/>
                <a:ea typeface="Times New Roman" panose="02020603050405020304" pitchFamily="18" charset="0"/>
                <a:cs typeface="Alexandria" pitchFamily="2" charset="-78"/>
              </a:rPr>
              <a:t>تنظم شؤونها وتقيم العدل بينها </a:t>
            </a:r>
            <a:r>
              <a:rPr lang="ar-JO" i="0" dirty="0">
                <a:effectLst/>
                <a:latin typeface="Times New Roman" panose="02020603050405020304" pitchFamily="18" charset="0"/>
                <a:ea typeface="Times New Roman" panose="02020603050405020304" pitchFamily="18" charset="0"/>
                <a:cs typeface="Alexandria" pitchFamily="2" charset="-78"/>
              </a:rPr>
              <a:t>.</a:t>
            </a:r>
            <a:r>
              <a:rPr lang="ar-SA" i="0" dirty="0">
                <a:effectLst/>
                <a:latin typeface="Times New Roman" panose="02020603050405020304" pitchFamily="18" charset="0"/>
                <a:ea typeface="Times New Roman" panose="02020603050405020304" pitchFamily="18" charset="0"/>
                <a:cs typeface="Alexandria" pitchFamily="2" charset="-78"/>
              </a:rPr>
              <a:t> </a:t>
            </a:r>
            <a:r>
              <a:rPr lang="ar-JO" dirty="0">
                <a:latin typeface="Times New Roman" panose="02020603050405020304" pitchFamily="18" charset="0"/>
                <a:ea typeface="Times New Roman" panose="02020603050405020304" pitchFamily="18" charset="0"/>
                <a:cs typeface="Alexandria" pitchFamily="2" charset="-78"/>
              </a:rPr>
              <a:t>لذا </a:t>
            </a:r>
            <a:r>
              <a:rPr lang="ar-SA" i="0" dirty="0">
                <a:effectLst/>
                <a:latin typeface="Times New Roman" panose="02020603050405020304" pitchFamily="18" charset="0"/>
                <a:ea typeface="Times New Roman" panose="02020603050405020304" pitchFamily="18" charset="0"/>
                <a:cs typeface="Alexandria" pitchFamily="2" charset="-78"/>
              </a:rPr>
              <a:t>لا بدّ للمجتمعات على اختلافها من قيادة توجهها ،</a:t>
            </a:r>
            <a:r>
              <a:rPr lang="ar-JO" i="0" dirty="0">
                <a:effectLst/>
                <a:latin typeface="Times New Roman" panose="02020603050405020304" pitchFamily="18" charset="0"/>
                <a:ea typeface="Times New Roman" panose="02020603050405020304" pitchFamily="18" charset="0"/>
                <a:cs typeface="Alexandria" pitchFamily="2" charset="-78"/>
              </a:rPr>
              <a:t> </a:t>
            </a:r>
            <a:r>
              <a:rPr lang="ar-SA" i="0" dirty="0">
                <a:effectLst/>
                <a:latin typeface="Times New Roman" panose="02020603050405020304" pitchFamily="18" charset="0"/>
                <a:ea typeface="Times New Roman" panose="02020603050405020304" pitchFamily="18" charset="0"/>
                <a:cs typeface="Alexandria" pitchFamily="2" charset="-78"/>
              </a:rPr>
              <a:t>وتتول</a:t>
            </a:r>
            <a:r>
              <a:rPr lang="ar-JO" i="0" dirty="0">
                <a:effectLst/>
                <a:latin typeface="Times New Roman" panose="02020603050405020304" pitchFamily="18" charset="0"/>
                <a:ea typeface="Times New Roman" panose="02020603050405020304" pitchFamily="18" charset="0"/>
                <a:cs typeface="Alexandria" pitchFamily="2" charset="-78"/>
              </a:rPr>
              <a:t>ّ</a:t>
            </a:r>
            <a:r>
              <a:rPr lang="ar-SA" i="0" dirty="0">
                <a:effectLst/>
                <a:latin typeface="Times New Roman" panose="02020603050405020304" pitchFamily="18" charset="0"/>
                <a:ea typeface="Times New Roman" panose="02020603050405020304" pitchFamily="18" charset="0"/>
                <a:cs typeface="Alexandria" pitchFamily="2" charset="-78"/>
              </a:rPr>
              <a:t>ى التنظيم والتنسيق </a:t>
            </a:r>
            <a:r>
              <a:rPr lang="ar-JO" i="0" dirty="0">
                <a:effectLst/>
                <a:latin typeface="Times New Roman" panose="02020603050405020304" pitchFamily="18" charset="0"/>
                <a:ea typeface="Times New Roman" panose="02020603050405020304" pitchFamily="18" charset="0"/>
                <a:cs typeface="Alexandria" pitchFamily="2" charset="-78"/>
              </a:rPr>
              <a:t>و</a:t>
            </a:r>
            <a:r>
              <a:rPr lang="ar-SA" i="0" dirty="0">
                <a:effectLst/>
                <a:latin typeface="Times New Roman" panose="02020603050405020304" pitchFamily="18" charset="0"/>
                <a:ea typeface="Times New Roman" panose="02020603050405020304" pitchFamily="18" charset="0"/>
                <a:cs typeface="Alexandria" pitchFamily="2" charset="-78"/>
              </a:rPr>
              <a:t>التدريب والتعليم والبحث والممارسة والتطبيق</a:t>
            </a:r>
            <a:r>
              <a:rPr lang="ar-JO" i="0" dirty="0">
                <a:effectLst/>
                <a:latin typeface="Times New Roman" panose="02020603050405020304" pitchFamily="18" charset="0"/>
                <a:ea typeface="Times New Roman" panose="02020603050405020304" pitchFamily="18" charset="0"/>
                <a:cs typeface="Alexandria" pitchFamily="2" charset="-78"/>
              </a:rPr>
              <a:t>.</a:t>
            </a:r>
            <a:endParaRPr lang="en-US" i="1" dirty="0">
              <a:effectLst/>
              <a:latin typeface="Times New Roman" panose="02020603050405020304" pitchFamily="18" charset="0"/>
              <a:ea typeface="Times New Roman" panose="02020603050405020304" pitchFamily="18" charset="0"/>
            </a:endParaRPr>
          </a:p>
          <a:p>
            <a:pPr algn="justLow" rtl="1"/>
            <a:endParaRPr lang="ar-JO" i="0" dirty="0">
              <a:effectLst/>
              <a:latin typeface="Times New Roman" panose="02020603050405020304" pitchFamily="18" charset="0"/>
              <a:ea typeface="Times New Roman" panose="02020603050405020304" pitchFamily="18" charset="0"/>
              <a:cs typeface="Alexandria" pitchFamily="2" charset="-78"/>
            </a:endParaRPr>
          </a:p>
          <a:p>
            <a:pPr algn="justLow" rtl="1"/>
            <a:r>
              <a:rPr lang="ar-SA" i="0" dirty="0">
                <a:effectLst/>
                <a:latin typeface="Times New Roman" panose="02020603050405020304" pitchFamily="18" charset="0"/>
                <a:ea typeface="Times New Roman" panose="02020603050405020304" pitchFamily="18" charset="0"/>
                <a:cs typeface="Alexandria" pitchFamily="2" charset="-78"/>
              </a:rPr>
              <a:t> </a:t>
            </a:r>
            <a:endParaRPr lang="en-US" i="1" dirty="0">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3552136F-5606-4CC3-BD83-599616F312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16386" name="Picture 2">
            <a:extLst>
              <a:ext uri="{FF2B5EF4-FFF2-40B4-BE49-F238E27FC236}">
                <a16:creationId xmlns:a16="http://schemas.microsoft.com/office/drawing/2014/main" id="{6C6BBC97-6DE5-4D2A-BBFA-1AA8BEA326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6112" y="3718679"/>
            <a:ext cx="10125052" cy="3139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995292"/>
      </p:ext>
    </p:extLst>
  </p:cSld>
  <p:clrMapOvr>
    <a:masterClrMapping/>
  </p:clrMapOvr>
  <mc:AlternateContent xmlns:mc="http://schemas.openxmlformats.org/markup-compatibility/2006" xmlns:p14="http://schemas.microsoft.com/office/powerpoint/2010/main">
    <mc:Choice Requires="p14">
      <p:transition spd="med" p14:dur="700" advTm="111213">
        <p:fade/>
      </p:transition>
    </mc:Choice>
    <mc:Fallback xmlns="">
      <p:transition spd="med" advTm="111213">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778" y="1078130"/>
            <a:ext cx="11919720" cy="5779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endPar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55433" y="263350"/>
            <a:ext cx="7682087" cy="400110"/>
          </a:xfrm>
          <a:prstGeom prst="rect">
            <a:avLst/>
          </a:prstGeom>
          <a:noFill/>
        </p:spPr>
        <p:txBody>
          <a:bodyPr wrap="square" rtlCol="0">
            <a:spAutoFit/>
          </a:bodyPr>
          <a:lstStyle/>
          <a:p>
            <a:pPr lvl="0">
              <a:buClrTx/>
            </a:pPr>
            <a:r>
              <a:rPr lang="ar-JO" sz="2000" b="1" kern="1200" dirty="0">
                <a:latin typeface="Alexandria" pitchFamily="2" charset="-78"/>
                <a:cs typeface="Alexandria" pitchFamily="2" charset="-78"/>
              </a:rPr>
              <a:t>أسباب </a:t>
            </a:r>
            <a:r>
              <a:rPr lang="ar-JO" sz="2000" b="1" kern="1200">
                <a:latin typeface="Alexandria" pitchFamily="2" charset="-78"/>
                <a:cs typeface="Alexandria" pitchFamily="2" charset="-78"/>
              </a:rPr>
              <a:t>الحاجة إلى القيادة الإبداعية </a:t>
            </a:r>
            <a:r>
              <a:rPr lang="ar-JO" sz="2000" b="1" kern="1200" dirty="0">
                <a:latin typeface="Alexandria" pitchFamily="2" charset="-78"/>
                <a:cs typeface="Alexandria" pitchFamily="2" charset="-78"/>
              </a:rPr>
              <a:t>في المؤسسات التعليمية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42114" y="1348687"/>
            <a:ext cx="7066384" cy="4970591"/>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tabLst/>
              <a:defRPr/>
            </a:pPr>
            <a:r>
              <a:rPr lang="ar-JO" dirty="0">
                <a:latin typeface="Times New Roman" panose="02020603050405020304" pitchFamily="18" charset="0"/>
                <a:ea typeface="Times New Roman" panose="02020603050405020304" pitchFamily="18" charset="0"/>
                <a:cs typeface="Alexandria" pitchFamily="2" charset="-78"/>
              </a:rPr>
              <a:t>تعدّ </a:t>
            </a:r>
            <a:r>
              <a:rPr lang="ar-JO">
                <a:latin typeface="Times New Roman" panose="02020603050405020304" pitchFamily="18" charset="0"/>
                <a:ea typeface="Times New Roman" panose="02020603050405020304" pitchFamily="18" charset="0"/>
                <a:cs typeface="Alexandria" pitchFamily="2" charset="-78"/>
              </a:rPr>
              <a:t>القيادة الإبداعية </a:t>
            </a:r>
            <a:r>
              <a:rPr lang="ar-JO" dirty="0">
                <a:latin typeface="Times New Roman" panose="02020603050405020304" pitchFamily="18" charset="0"/>
                <a:ea typeface="Times New Roman" panose="02020603050405020304" pitchFamily="18" charset="0"/>
                <a:cs typeface="Alexandria" pitchFamily="2" charset="-78"/>
              </a:rPr>
              <a:t>مطلبًا استراتيجيًا، وذلك للأسباب التالية:</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endParaRPr lang="ar-JO" dirty="0">
              <a:latin typeface="Times New Roman" panose="02020603050405020304" pitchFamily="18" charset="0"/>
              <a:ea typeface="Times New Roman" panose="02020603050405020304" pitchFamily="18" charset="0"/>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زيادة القدرة التنافسية</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تحسين الخدمات وتطوير المرونة.</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دعم القدرات الذاتية</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بناء الثقة والتغلب على المعوقات الشخصية.</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تحقيق الذات والشعور بالإنجاز</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لكل العاملين.</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تطوير المهارات والمعارف</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التأثير على الاتجاهات والسلوك.</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توجيه مسارات التطوير</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للظهور بصورة إبداعية مستمرة.</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تنمية المهارات الشخصية والجماعية</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خلال العصف الذهني.</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تحسين جودة القرارات</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في المجالات الفنية والإدارية والمالية.</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قوة فاعلة للتجاوز</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توقعات المجتمعات والعملاء.</a:t>
            </a:r>
          </a:p>
          <a:p>
            <a:pPr marL="0" marR="0" lvl="0" indent="0" algn="r" defTabSz="914400" rtl="1" eaLnBrk="1" fontAlgn="auto" latinLnBrk="0" hangingPunct="1">
              <a:lnSpc>
                <a:spcPct val="150000"/>
              </a:lnSpc>
              <a:spcBef>
                <a:spcPts val="0"/>
              </a:spcBef>
              <a:spcAft>
                <a:spcPts val="0"/>
              </a:spcAft>
              <a:buClrTx/>
              <a:buSzTx/>
              <a:buFont typeface="+mj-lt"/>
              <a:buAutoNum type="arabicPeriod"/>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تهيئة بيئة نشطة</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تدعو للتميز والأصالة.</a:t>
            </a:r>
          </a:p>
          <a:p>
            <a:pPr algn="justLow" rtl="1"/>
            <a:endParaRPr lang="en-GB" dirty="0">
              <a:latin typeface="Times New Roman" panose="02020603050405020304" pitchFamily="18" charset="0"/>
              <a:ea typeface="Times New Roman" panose="02020603050405020304" pitchFamily="18" charset="0"/>
            </a:endParaRPr>
          </a:p>
          <a:p>
            <a:pPr algn="justLow" rtl="1"/>
            <a:endParaRPr lang="en-GB" sz="2000" dirty="0">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2" name="Picture 11">
            <a:extLst>
              <a:ext uri="{FF2B5EF4-FFF2-40B4-BE49-F238E27FC236}">
                <a16:creationId xmlns:a16="http://schemas.microsoft.com/office/drawing/2014/main" id="{639F4C8C-17D7-4B6B-A495-B1B3A998BD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778" y="1398300"/>
            <a:ext cx="4925717" cy="5369627"/>
          </a:xfrm>
          <a:prstGeom prst="rect">
            <a:avLst/>
          </a:prstGeom>
        </p:spPr>
      </p:pic>
      <p:pic>
        <p:nvPicPr>
          <p:cNvPr id="15" name="Graphic 21">
            <a:extLst>
              <a:ext uri="{FF2B5EF4-FFF2-40B4-BE49-F238E27FC236}">
                <a16:creationId xmlns:a16="http://schemas.microsoft.com/office/drawing/2014/main" id="{6DCBCA70-F30E-4D84-B15C-2FF6A9200F3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1452060274"/>
      </p:ext>
    </p:extLst>
  </p:cSld>
  <p:clrMapOvr>
    <a:masterClrMapping/>
  </p:clrMapOvr>
  <mc:AlternateContent xmlns:mc="http://schemas.openxmlformats.org/markup-compatibility/2006" xmlns:p14="http://schemas.microsoft.com/office/powerpoint/2010/main">
    <mc:Choice Requires="p14">
      <p:transition spd="med" p14:dur="700" advTm="161299">
        <p:fade/>
      </p:transition>
    </mc:Choice>
    <mc:Fallback xmlns="">
      <p:transition spd="med" advTm="161299">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785741"/>
            <a:ext cx="11756571" cy="6023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461665"/>
          </a:xfrm>
          <a:prstGeom prst="rect">
            <a:avLst/>
          </a:prstGeom>
          <a:noFill/>
        </p:spPr>
        <p:txBody>
          <a:bodyPr wrap="square" rtlCol="0">
            <a:spAutoFit/>
          </a:bodyPr>
          <a:lstStyle/>
          <a:p>
            <a:pPr lvl="0" algn="ctr">
              <a:buClrTx/>
            </a:pPr>
            <a:r>
              <a:rPr lang="ar-JO" sz="2400" b="1" kern="1200" dirty="0">
                <a:latin typeface="Alexandria" pitchFamily="2" charset="-78"/>
                <a:cs typeface="Alexandria" pitchFamily="2" charset="-78"/>
              </a:rPr>
              <a:t>مفهوم القيادة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93977" y="1099234"/>
            <a:ext cx="8046097" cy="5381601"/>
          </a:xfrm>
          <a:prstGeom prst="rect">
            <a:avLst/>
          </a:prstGeom>
          <a:noFill/>
        </p:spPr>
        <p:txBody>
          <a:bodyPr wrap="square" rtlCol="0">
            <a:spAutoFit/>
          </a:bodyPr>
          <a:lstStyle/>
          <a:p>
            <a:pPr indent="503555" algn="just" rtl="1">
              <a:lnSpc>
                <a:spcPts val="2400"/>
              </a:lnSpc>
              <a:spcBef>
                <a:spcPts val="600"/>
              </a:spcBef>
            </a:pPr>
            <a:r>
              <a:rPr lang="ar-SA" b="1" dirty="0">
                <a:solidFill>
                  <a:srgbClr val="00B0F0"/>
                </a:solidFill>
                <a:effectLst/>
                <a:latin typeface="Alexandria" pitchFamily="2" charset="-78"/>
                <a:ea typeface="Times New Roman" panose="02020603050405020304" pitchFamily="18" charset="0"/>
                <a:cs typeface="Alexandria" pitchFamily="2" charset="-78"/>
              </a:rPr>
              <a:t>القيادة: </a:t>
            </a:r>
            <a:r>
              <a:rPr lang="ar-SA" dirty="0">
                <a:effectLst/>
                <a:latin typeface="Alexandria" pitchFamily="2" charset="-78"/>
                <a:ea typeface="Times New Roman" panose="02020603050405020304" pitchFamily="18" charset="0"/>
                <a:cs typeface="Alexandria" pitchFamily="2" charset="-78"/>
              </a:rPr>
              <a:t>في اللغة العربية القيادة مصدر الفعل قاد، </a:t>
            </a:r>
            <a:r>
              <a:rPr lang="ar-SA" b="1" dirty="0">
                <a:effectLst/>
                <a:latin typeface="Alexandria" pitchFamily="2" charset="-78"/>
                <a:ea typeface="Times New Roman" panose="02020603050405020304" pitchFamily="18" charset="0"/>
                <a:cs typeface="Alexandria" pitchFamily="2" charset="-78"/>
              </a:rPr>
              <a:t>وهو الذي يتولى توجيه الناس</a:t>
            </a:r>
            <a:r>
              <a:rPr lang="ar-SA" dirty="0">
                <a:effectLst/>
                <a:latin typeface="Alexandria" pitchFamily="2" charset="-78"/>
                <a:ea typeface="Times New Roman" panose="02020603050405020304" pitchFamily="18" charset="0"/>
                <a:cs typeface="Alexandria" pitchFamily="2" charset="-78"/>
              </a:rPr>
              <a:t>، وهي عند ابن منظور تعني القود وهو نقيض السوق, فالقود من الأمام والسوق من الخلف وتعني الأخذ بالزمام. أما اصطلاحا فلم يتفق الباحثون في العلوم الإدارية على تعريف واحد لمصطلح القيادة،  فتباينت آرائهم تبعا لنوعية الدراسة وبيئة المؤسسة</a:t>
            </a:r>
            <a:r>
              <a:rPr lang="ar-JO" dirty="0">
                <a:effectLst/>
                <a:latin typeface="Alexandria" pitchFamily="2" charset="-78"/>
                <a:ea typeface="Times New Roman" panose="02020603050405020304" pitchFamily="18" charset="0"/>
                <a:cs typeface="Alexandria" pitchFamily="2" charset="-78"/>
              </a:rPr>
              <a:t>.</a:t>
            </a:r>
          </a:p>
          <a:p>
            <a:pPr indent="503555" algn="just" rtl="1">
              <a:lnSpc>
                <a:spcPts val="2400"/>
              </a:lnSpc>
              <a:spcBef>
                <a:spcPts val="600"/>
              </a:spcBef>
            </a:pPr>
            <a:r>
              <a:rPr lang="ar-SA" dirty="0">
                <a:effectLst/>
                <a:latin typeface="Alexandria" pitchFamily="2" charset="-78"/>
                <a:ea typeface="Times New Roman" panose="02020603050405020304" pitchFamily="18" charset="0"/>
                <a:cs typeface="Alexandria" pitchFamily="2" charset="-78"/>
              </a:rPr>
              <a:t> همفيل </a:t>
            </a:r>
            <a:r>
              <a:rPr lang="en-GB" dirty="0">
                <a:effectLst/>
                <a:latin typeface="Alexandria" pitchFamily="2" charset="-78"/>
                <a:ea typeface="Times New Roman" panose="02020603050405020304" pitchFamily="18" charset="0"/>
                <a:cs typeface="Alexandria" pitchFamily="2" charset="-78"/>
              </a:rPr>
              <a:t>Hemphill  </a:t>
            </a:r>
            <a:r>
              <a:rPr lang="ar-SA" dirty="0">
                <a:effectLst/>
                <a:latin typeface="Alexandria" pitchFamily="2" charset="-78"/>
                <a:ea typeface="Times New Roman" panose="02020603050405020304" pitchFamily="18" charset="0"/>
                <a:cs typeface="Alexandria" pitchFamily="2" charset="-78"/>
              </a:rPr>
              <a:t>عرفها بأنها: </a:t>
            </a:r>
            <a:r>
              <a:rPr lang="ar-SA" b="1" dirty="0">
                <a:effectLst/>
                <a:latin typeface="Alexandria" pitchFamily="2" charset="-78"/>
                <a:ea typeface="Times New Roman" panose="02020603050405020304" pitchFamily="18" charset="0"/>
                <a:cs typeface="Alexandria" pitchFamily="2" charset="-78"/>
              </a:rPr>
              <a:t>سلوك الفرد عند قيامه بتوجيه نشاطات الجماعة</a:t>
            </a:r>
            <a:r>
              <a:rPr lang="ar-SA" dirty="0">
                <a:effectLst/>
                <a:latin typeface="Alexandria" pitchFamily="2" charset="-78"/>
                <a:ea typeface="Times New Roman" panose="02020603050405020304" pitchFamily="18" charset="0"/>
                <a:cs typeface="Alexandria" pitchFamily="2" charset="-78"/>
              </a:rPr>
              <a:t>، </a:t>
            </a:r>
            <a:r>
              <a:rPr lang="ar-JO" dirty="0">
                <a:effectLst/>
                <a:latin typeface="Alexandria" pitchFamily="2" charset="-78"/>
                <a:ea typeface="Times New Roman" panose="02020603050405020304" pitchFamily="18" charset="0"/>
                <a:cs typeface="Alexandria" pitchFamily="2" charset="-78"/>
              </a:rPr>
              <a:t>أي</a:t>
            </a:r>
            <a:r>
              <a:rPr lang="ar-SA" dirty="0">
                <a:effectLst/>
                <a:latin typeface="Alexandria" pitchFamily="2" charset="-78"/>
                <a:ea typeface="Times New Roman" panose="02020603050405020304" pitchFamily="18" charset="0"/>
                <a:cs typeface="Alexandria" pitchFamily="2" charset="-78"/>
              </a:rPr>
              <a:t> أنها: عملية التأثير في نشاطات جماعة منظمة عند قيامها بمهمة وضع الهدف وتحقيقه.</a:t>
            </a:r>
            <a:endParaRPr lang="ar-JO" dirty="0">
              <a:effectLst/>
              <a:latin typeface="Alexandria" pitchFamily="2" charset="-78"/>
              <a:ea typeface="Times New Roman" panose="02020603050405020304" pitchFamily="18" charset="0"/>
              <a:cs typeface="Alexandria" pitchFamily="2" charset="-78"/>
            </a:endParaRPr>
          </a:p>
          <a:p>
            <a:pPr indent="503555" algn="just" rtl="1">
              <a:lnSpc>
                <a:spcPts val="2400"/>
              </a:lnSpc>
              <a:spcBef>
                <a:spcPts val="600"/>
              </a:spcBef>
            </a:pPr>
            <a:r>
              <a:rPr lang="ar-SA" dirty="0">
                <a:effectLst/>
                <a:latin typeface="Alexandria" pitchFamily="2" charset="-78"/>
                <a:ea typeface="Times New Roman" panose="02020603050405020304" pitchFamily="18" charset="0"/>
                <a:cs typeface="Alexandria" pitchFamily="2" charset="-78"/>
              </a:rPr>
              <a:t>عرف أوردرى تيد </a:t>
            </a:r>
            <a:r>
              <a:rPr lang="en-GB" dirty="0">
                <a:effectLst/>
                <a:latin typeface="Alexandria" pitchFamily="2" charset="-78"/>
                <a:ea typeface="Times New Roman" panose="02020603050405020304" pitchFamily="18" charset="0"/>
                <a:cs typeface="Alexandria" pitchFamily="2" charset="-78"/>
              </a:rPr>
              <a:t> O.TEAD </a:t>
            </a:r>
            <a:r>
              <a:rPr lang="ar-SA" dirty="0">
                <a:effectLst/>
                <a:latin typeface="Alexandria" pitchFamily="2" charset="-78"/>
                <a:ea typeface="Times New Roman" panose="02020603050405020304" pitchFamily="18" charset="0"/>
                <a:cs typeface="Alexandria" pitchFamily="2" charset="-78"/>
              </a:rPr>
              <a:t>القـيـادة بأنها : " ذلك </a:t>
            </a:r>
            <a:r>
              <a:rPr lang="ar-SA" b="1" dirty="0">
                <a:effectLst/>
                <a:latin typeface="Alexandria" pitchFamily="2" charset="-78"/>
                <a:ea typeface="Times New Roman" panose="02020603050405020304" pitchFamily="18" charset="0"/>
                <a:cs typeface="Alexandria" pitchFamily="2" charset="-78"/>
              </a:rPr>
              <a:t>النشاط الذي يمارسه الشخص للتأثير فى الناس ، وجعلهم يتعاونون لتحقيق بعض الأهداف التى يرغبون فى تحقيقها " .</a:t>
            </a:r>
          </a:p>
          <a:p>
            <a:pPr indent="503555" algn="just" rtl="1">
              <a:lnSpc>
                <a:spcPts val="2400"/>
              </a:lnSpc>
              <a:spcBef>
                <a:spcPts val="600"/>
              </a:spcBef>
            </a:pPr>
            <a:r>
              <a:rPr lang="ar-SA" dirty="0">
                <a:effectLst/>
                <a:latin typeface="Alexandria" pitchFamily="2" charset="-78"/>
                <a:ea typeface="Times New Roman" panose="02020603050405020304" pitchFamily="18" charset="0"/>
                <a:cs typeface="Alexandria" pitchFamily="2" charset="-78"/>
              </a:rPr>
              <a:t> ولقد عرفها جيبسون </a:t>
            </a:r>
            <a:r>
              <a:rPr lang="en-GB" dirty="0">
                <a:effectLst/>
                <a:latin typeface="Alexandria" pitchFamily="2" charset="-78"/>
                <a:ea typeface="Times New Roman" panose="02020603050405020304" pitchFamily="18" charset="0"/>
                <a:cs typeface="Alexandria" pitchFamily="2" charset="-78"/>
              </a:rPr>
              <a:t>GIBBSON </a:t>
            </a:r>
            <a:r>
              <a:rPr lang="ar-SA" dirty="0">
                <a:effectLst/>
                <a:latin typeface="Alexandria" pitchFamily="2" charset="-78"/>
                <a:ea typeface="Times New Roman" panose="02020603050405020304" pitchFamily="18" charset="0"/>
                <a:cs typeface="Alexandria" pitchFamily="2" charset="-78"/>
              </a:rPr>
              <a:t>بأنها : " </a:t>
            </a:r>
            <a:r>
              <a:rPr lang="ar-SA" b="1" dirty="0">
                <a:effectLst/>
                <a:latin typeface="Alexandria" pitchFamily="2" charset="-78"/>
                <a:ea typeface="Times New Roman" panose="02020603050405020304" pitchFamily="18" charset="0"/>
                <a:cs typeface="Alexandria" pitchFamily="2" charset="-78"/>
              </a:rPr>
              <a:t>أحد أشكال الهيمنة التى بموجبها يقبل التابعون طواعية التوجيه والرقابة من قبل شخص أخر " .</a:t>
            </a:r>
          </a:p>
          <a:p>
            <a:pPr indent="503555" algn="just" rtl="1">
              <a:lnSpc>
                <a:spcPts val="2400"/>
              </a:lnSpc>
              <a:spcBef>
                <a:spcPts val="600"/>
              </a:spcBef>
            </a:pPr>
            <a:r>
              <a:rPr lang="ar-SA" dirty="0">
                <a:effectLst/>
                <a:latin typeface="Alexandria" pitchFamily="2" charset="-78"/>
                <a:ea typeface="Times New Roman" panose="02020603050405020304" pitchFamily="18" charset="0"/>
                <a:cs typeface="Alexandria" pitchFamily="2" charset="-78"/>
              </a:rPr>
              <a:t>أما في الفكر الإداري العربي، عرفها دره ورفاقه بأنها: </a:t>
            </a:r>
            <a:r>
              <a:rPr lang="ar-SA" b="1" dirty="0">
                <a:effectLst/>
                <a:latin typeface="Alexandria" pitchFamily="2" charset="-78"/>
                <a:ea typeface="Times New Roman" panose="02020603050405020304" pitchFamily="18" charset="0"/>
                <a:cs typeface="Alexandria" pitchFamily="2" charset="-78"/>
              </a:rPr>
              <a:t>التأثير الفعال على نشاط العاملين في التنظيم وتوجيهه نحو الأهداف المرجوة</a:t>
            </a:r>
            <a:r>
              <a:rPr lang="ar-SA" dirty="0">
                <a:effectLst/>
                <a:latin typeface="Alexandria" pitchFamily="2" charset="-78"/>
                <a:ea typeface="Times New Roman" panose="02020603050405020304" pitchFamily="18" charset="0"/>
                <a:cs typeface="Alexandria" pitchFamily="2" charset="-78"/>
              </a:rPr>
              <a:t> </a:t>
            </a:r>
            <a:endParaRPr lang="ar-JO" dirty="0">
              <a:effectLst/>
              <a:latin typeface="Alexandria" pitchFamily="2" charset="-78"/>
              <a:ea typeface="Times New Roman" panose="02020603050405020304" pitchFamily="18" charset="0"/>
              <a:cs typeface="Alexandria" pitchFamily="2" charset="-78"/>
            </a:endParaRPr>
          </a:p>
          <a:p>
            <a:pPr indent="503555" algn="just" rtl="1">
              <a:lnSpc>
                <a:spcPts val="2400"/>
              </a:lnSpc>
              <a:spcBef>
                <a:spcPts val="600"/>
              </a:spcBef>
            </a:pPr>
            <a:r>
              <a:rPr lang="ar-SA" dirty="0">
                <a:effectLst/>
                <a:latin typeface="Alexandria" pitchFamily="2" charset="-78"/>
                <a:ea typeface="Times New Roman" panose="02020603050405020304" pitchFamily="18" charset="0"/>
                <a:cs typeface="Alexandria" pitchFamily="2" charset="-78"/>
              </a:rPr>
              <a:t>(السعود، 2013). </a:t>
            </a:r>
            <a:endParaRPr lang="ar-JO" dirty="0">
              <a:effectLst/>
              <a:latin typeface="Alexandria" pitchFamily="2" charset="-78"/>
              <a:ea typeface="Times New Roman" panose="02020603050405020304" pitchFamily="18" charset="0"/>
              <a:cs typeface="Alexandria" pitchFamily="2" charset="-78"/>
            </a:endParaRPr>
          </a:p>
        </p:txBody>
      </p:sp>
      <p:pic>
        <p:nvPicPr>
          <p:cNvPr id="9" name="Picture 8">
            <a:extLst>
              <a:ext uri="{FF2B5EF4-FFF2-40B4-BE49-F238E27FC236}">
                <a16:creationId xmlns:a16="http://schemas.microsoft.com/office/drawing/2014/main" id="{3854C0EC-A3E9-78C3-A208-7DB64825D393}"/>
              </a:ext>
            </a:extLst>
          </p:cNvPr>
          <p:cNvPicPr>
            <a:picLocks noChangeAspect="1"/>
          </p:cNvPicPr>
          <p:nvPr/>
        </p:nvPicPr>
        <p:blipFill>
          <a:blip r:embed="rId2"/>
          <a:stretch>
            <a:fillRect/>
          </a:stretch>
        </p:blipFill>
        <p:spPr>
          <a:xfrm>
            <a:off x="417762" y="1078130"/>
            <a:ext cx="3019425" cy="5522794"/>
          </a:xfrm>
          <a:prstGeom prst="rect">
            <a:avLst/>
          </a:prstGeom>
          <a:ln>
            <a:noFill/>
          </a:ln>
          <a:effectLst>
            <a:outerShdw blurRad="292100" dist="139700" dir="2700000" algn="tl" rotWithShape="0">
              <a:srgbClr val="333333">
                <a:alpha val="65000"/>
              </a:srgbClr>
            </a:outerShdw>
          </a:effectLst>
        </p:spPr>
      </p:pic>
      <p:pic>
        <p:nvPicPr>
          <p:cNvPr id="11" name="Graphic 21">
            <a:extLst>
              <a:ext uri="{FF2B5EF4-FFF2-40B4-BE49-F238E27FC236}">
                <a16:creationId xmlns:a16="http://schemas.microsoft.com/office/drawing/2014/main" id="{60D1563C-5414-48D9-BE08-96168CC86E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620852056"/>
      </p:ext>
    </p:extLst>
  </p:cSld>
  <p:clrMapOvr>
    <a:masterClrMapping/>
  </p:clrMapOvr>
  <mc:AlternateContent xmlns:mc="http://schemas.openxmlformats.org/markup-compatibility/2006" xmlns:p14="http://schemas.microsoft.com/office/powerpoint/2010/main">
    <mc:Choice Requires="p14">
      <p:transition spd="med" p14:dur="700" advTm="99000">
        <p:fade/>
      </p:transition>
    </mc:Choice>
    <mc:Fallback xmlns="">
      <p:transition spd="med" advTm="9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64712" y="490700"/>
            <a:ext cx="5303254" cy="400110"/>
          </a:xfrm>
          <a:prstGeom prst="rect">
            <a:avLst/>
          </a:prstGeom>
          <a:noFill/>
        </p:spPr>
        <p:txBody>
          <a:bodyPr wrap="square" rtlCol="0">
            <a:spAutoFit/>
          </a:bodyPr>
          <a:lstStyle/>
          <a:p>
            <a:pPr lvl="0" algn="ctr">
              <a:buClrTx/>
            </a:pPr>
            <a:r>
              <a:rPr lang="ar-JO" sz="2000" b="1" kern="1200" dirty="0">
                <a:latin typeface="Alexandria" pitchFamily="2" charset="-78"/>
                <a:cs typeface="Alexandria" pitchFamily="2" charset="-78"/>
              </a:rPr>
              <a:t>"كل قائد مدير .. وليس كل مدير قائد"</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4" name="Graphic 21">
            <a:extLst>
              <a:ext uri="{FF2B5EF4-FFF2-40B4-BE49-F238E27FC236}">
                <a16:creationId xmlns:a16="http://schemas.microsoft.com/office/drawing/2014/main" id="{5696E1DA-69FD-4649-830A-5E218608A4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graphicFrame>
        <p:nvGraphicFramePr>
          <p:cNvPr id="4" name="Table 3">
            <a:extLst>
              <a:ext uri="{FF2B5EF4-FFF2-40B4-BE49-F238E27FC236}">
                <a16:creationId xmlns:a16="http://schemas.microsoft.com/office/drawing/2014/main" id="{C2C59401-5CDB-46B5-B481-6150234FE770}"/>
              </a:ext>
            </a:extLst>
          </p:cNvPr>
          <p:cNvGraphicFramePr>
            <a:graphicFrameLocks noGrp="1"/>
          </p:cNvGraphicFramePr>
          <p:nvPr>
            <p:extLst>
              <p:ext uri="{D42A27DB-BD31-4B8C-83A1-F6EECF244321}">
                <p14:modId xmlns:p14="http://schemas.microsoft.com/office/powerpoint/2010/main" val="249861619"/>
              </p:ext>
            </p:extLst>
          </p:nvPr>
        </p:nvGraphicFramePr>
        <p:xfrm>
          <a:off x="251926" y="1390265"/>
          <a:ext cx="11602620" cy="5139702"/>
        </p:xfrm>
        <a:graphic>
          <a:graphicData uri="http://schemas.openxmlformats.org/drawingml/2006/table">
            <a:tbl>
              <a:tblPr rtl="1" firstRow="1" firstCol="1" bandRow="1">
                <a:tableStyleId>{5A111915-BE36-4E01-A7E5-04B1672EAD32}</a:tableStyleId>
              </a:tblPr>
              <a:tblGrid>
                <a:gridCol w="1230086">
                  <a:extLst>
                    <a:ext uri="{9D8B030D-6E8A-4147-A177-3AD203B41FA5}">
                      <a16:colId xmlns:a16="http://schemas.microsoft.com/office/drawing/2014/main" val="2323271070"/>
                    </a:ext>
                  </a:extLst>
                </a:gridCol>
                <a:gridCol w="3410962">
                  <a:extLst>
                    <a:ext uri="{9D8B030D-6E8A-4147-A177-3AD203B41FA5}">
                      <a16:colId xmlns:a16="http://schemas.microsoft.com/office/drawing/2014/main" val="866520416"/>
                    </a:ext>
                  </a:extLst>
                </a:gridCol>
                <a:gridCol w="2320524">
                  <a:extLst>
                    <a:ext uri="{9D8B030D-6E8A-4147-A177-3AD203B41FA5}">
                      <a16:colId xmlns:a16="http://schemas.microsoft.com/office/drawing/2014/main" val="1548452148"/>
                    </a:ext>
                  </a:extLst>
                </a:gridCol>
                <a:gridCol w="2320524">
                  <a:extLst>
                    <a:ext uri="{9D8B030D-6E8A-4147-A177-3AD203B41FA5}">
                      <a16:colId xmlns:a16="http://schemas.microsoft.com/office/drawing/2014/main" val="978129013"/>
                    </a:ext>
                  </a:extLst>
                </a:gridCol>
                <a:gridCol w="2320524">
                  <a:extLst>
                    <a:ext uri="{9D8B030D-6E8A-4147-A177-3AD203B41FA5}">
                      <a16:colId xmlns:a16="http://schemas.microsoft.com/office/drawing/2014/main" val="4250416144"/>
                    </a:ext>
                  </a:extLst>
                </a:gridCol>
              </a:tblGrid>
              <a:tr h="620254">
                <a:tc>
                  <a:txBody>
                    <a:bodyPr/>
                    <a:lstStyle/>
                    <a:p>
                      <a:pPr algn="r" rtl="0">
                        <a:lnSpc>
                          <a:spcPct val="107000"/>
                        </a:lnSpc>
                        <a:spcAft>
                          <a:spcPts val="800"/>
                        </a:spcAft>
                      </a:pPr>
                      <a:r>
                        <a:rPr lang="ar-SA" sz="1600" b="1">
                          <a:effectLst/>
                          <a:latin typeface="Alexandria" pitchFamily="2" charset="-78"/>
                          <a:cs typeface="Alexandria" pitchFamily="2" charset="-78"/>
                        </a:rPr>
                        <a:t>المفهوم</a:t>
                      </a:r>
                      <a:endParaRPr lang="en-US" sz="160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b="1" dirty="0">
                          <a:effectLst/>
                          <a:latin typeface="Alexandria" pitchFamily="2" charset="-78"/>
                          <a:cs typeface="Alexandria" pitchFamily="2" charset="-78"/>
                        </a:rPr>
                        <a:t>التعريف</a:t>
                      </a:r>
                      <a:endParaRPr lang="en-US" sz="16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b="1">
                          <a:effectLst/>
                          <a:latin typeface="Alexandria" pitchFamily="2" charset="-78"/>
                          <a:cs typeface="Alexandria" pitchFamily="2" charset="-78"/>
                        </a:rPr>
                        <a:t>التركيز</a:t>
                      </a:r>
                      <a:endParaRPr lang="en-US" sz="160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b="1">
                          <a:effectLst/>
                          <a:latin typeface="Alexandria" pitchFamily="2" charset="-78"/>
                          <a:cs typeface="Alexandria" pitchFamily="2" charset="-78"/>
                        </a:rPr>
                        <a:t>الأسلوب</a:t>
                      </a:r>
                      <a:endParaRPr lang="en-US" sz="160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b="1" dirty="0">
                          <a:effectLst/>
                          <a:latin typeface="Alexandria" pitchFamily="2" charset="-78"/>
                          <a:cs typeface="Alexandria" pitchFamily="2" charset="-78"/>
                        </a:rPr>
                        <a:t>الأهداف</a:t>
                      </a:r>
                      <a:endParaRPr lang="en-US" sz="16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22999591"/>
                  </a:ext>
                </a:extLst>
              </a:tr>
              <a:tr h="1129862">
                <a:tc>
                  <a:txBody>
                    <a:bodyPr/>
                    <a:lstStyle/>
                    <a:p>
                      <a:pPr algn="r" rtl="0">
                        <a:lnSpc>
                          <a:spcPct val="107000"/>
                        </a:lnSpc>
                        <a:spcAft>
                          <a:spcPts val="800"/>
                        </a:spcAft>
                      </a:pPr>
                      <a:r>
                        <a:rPr lang="ar-SA" sz="1600" b="1">
                          <a:effectLst/>
                          <a:latin typeface="Alexandria" pitchFamily="2" charset="-78"/>
                          <a:cs typeface="Alexandria" pitchFamily="2" charset="-78"/>
                        </a:rPr>
                        <a:t>القائد</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a:effectLst/>
                          <a:latin typeface="Alexandria" pitchFamily="2" charset="-78"/>
                          <a:cs typeface="Alexandria" pitchFamily="2" charset="-78"/>
                        </a:rPr>
                        <a:t>الشخص الذي يوجه ويحفز الآخرين لتحقيق أهداف مشتركة</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a:effectLst/>
                          <a:latin typeface="Alexandria" pitchFamily="2" charset="-78"/>
                          <a:cs typeface="Alexandria" pitchFamily="2" charset="-78"/>
                        </a:rPr>
                        <a:t>بناء العلاقات، التحفيز، الابتكار</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dirty="0">
                          <a:effectLst/>
                          <a:latin typeface="Alexandria" pitchFamily="2" charset="-78"/>
                          <a:cs typeface="Alexandria" pitchFamily="2" charset="-78"/>
                        </a:rPr>
                        <a:t>يعتمد على </a:t>
                      </a:r>
                      <a:r>
                        <a:rPr lang="ar-JO" sz="1600" dirty="0">
                          <a:effectLst/>
                          <a:latin typeface="Alexandria" pitchFamily="2" charset="-78"/>
                          <a:cs typeface="Alexandria" pitchFamily="2" charset="-78"/>
                        </a:rPr>
                        <a:t>سلطته التأثيرية وقوة الشخصية</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a:effectLst/>
                          <a:latin typeface="Alexandria" pitchFamily="2" charset="-78"/>
                          <a:cs typeface="Alexandria" pitchFamily="2" charset="-78"/>
                        </a:rPr>
                        <a:t>تحقيق الأهداف الاستراتيجية، التغيير والابتكار</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4802438"/>
                  </a:ext>
                </a:extLst>
              </a:tr>
              <a:tr h="1129862">
                <a:tc>
                  <a:txBody>
                    <a:bodyPr/>
                    <a:lstStyle/>
                    <a:p>
                      <a:pPr algn="r" rtl="0">
                        <a:lnSpc>
                          <a:spcPct val="107000"/>
                        </a:lnSpc>
                        <a:spcAft>
                          <a:spcPts val="800"/>
                        </a:spcAft>
                      </a:pPr>
                      <a:r>
                        <a:rPr lang="ar-SA" sz="1600" b="1">
                          <a:effectLst/>
                          <a:latin typeface="Alexandria" pitchFamily="2" charset="-78"/>
                          <a:cs typeface="Alexandria" pitchFamily="2" charset="-78"/>
                        </a:rPr>
                        <a:t>المدير</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a:effectLst/>
                          <a:latin typeface="Alexandria" pitchFamily="2" charset="-78"/>
                          <a:cs typeface="Alexandria" pitchFamily="2" charset="-78"/>
                        </a:rPr>
                        <a:t>الشخص الذي يدير الموارد والعمليات لتحقيق أهداف محددة مسبقًا</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dirty="0">
                          <a:effectLst/>
                          <a:latin typeface="Alexandria" pitchFamily="2" charset="-78"/>
                          <a:cs typeface="Alexandria" pitchFamily="2" charset="-78"/>
                        </a:rPr>
                        <a:t>التنظيم، التنسيق، الكفاءة</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dirty="0">
                          <a:effectLst/>
                          <a:latin typeface="Alexandria" pitchFamily="2" charset="-78"/>
                          <a:cs typeface="Alexandria" pitchFamily="2" charset="-78"/>
                        </a:rPr>
                        <a:t>يعتمد على </a:t>
                      </a:r>
                      <a:r>
                        <a:rPr lang="ar-JO" sz="1600" dirty="0">
                          <a:effectLst/>
                          <a:latin typeface="Alexandria" pitchFamily="2" charset="-78"/>
                          <a:cs typeface="Alexandria" pitchFamily="2" charset="-78"/>
                        </a:rPr>
                        <a:t>سلطة المنصب</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a:effectLst/>
                          <a:latin typeface="Alexandria" pitchFamily="2" charset="-78"/>
                          <a:cs typeface="Alexandria" pitchFamily="2" charset="-78"/>
                        </a:rPr>
                        <a:t>تحقيق الأهداف التشغيلية، الحفاظ على النظام والكفاءة</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00169597"/>
                  </a:ext>
                </a:extLst>
              </a:tr>
              <a:tr h="1129862">
                <a:tc>
                  <a:txBody>
                    <a:bodyPr/>
                    <a:lstStyle/>
                    <a:p>
                      <a:pPr algn="r" rtl="0">
                        <a:lnSpc>
                          <a:spcPct val="107000"/>
                        </a:lnSpc>
                        <a:spcAft>
                          <a:spcPts val="800"/>
                        </a:spcAft>
                      </a:pPr>
                      <a:r>
                        <a:rPr lang="ar-SA" sz="1600" b="1">
                          <a:effectLst/>
                          <a:latin typeface="Alexandria" pitchFamily="2" charset="-78"/>
                          <a:cs typeface="Alexandria" pitchFamily="2" charset="-78"/>
                        </a:rPr>
                        <a:t>القيادة</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a:effectLst/>
                          <a:latin typeface="Alexandria" pitchFamily="2" charset="-78"/>
                          <a:cs typeface="Alexandria" pitchFamily="2" charset="-78"/>
                        </a:rPr>
                        <a:t>القدرة على توجيه وتحفيز الآخرين نحو تحقيق أهداف مشتركة</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dirty="0">
                          <a:effectLst/>
                          <a:latin typeface="Alexandria" pitchFamily="2" charset="-78"/>
                          <a:cs typeface="Alexandria" pitchFamily="2" charset="-78"/>
                        </a:rPr>
                        <a:t>التركيز على المستقبل، بناء العلاقات</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dirty="0">
                          <a:effectLst/>
                          <a:latin typeface="Alexandria" pitchFamily="2" charset="-78"/>
                          <a:cs typeface="Alexandria" pitchFamily="2" charset="-78"/>
                        </a:rPr>
                        <a:t>يعتمد على التأثير </a:t>
                      </a:r>
                      <a:r>
                        <a:rPr lang="ar-SA" sz="1600" dirty="0" err="1">
                          <a:effectLst/>
                          <a:latin typeface="Alexandria" pitchFamily="2" charset="-78"/>
                          <a:cs typeface="Alexandria" pitchFamily="2" charset="-78"/>
                        </a:rPr>
                        <a:t>وا</a:t>
                      </a:r>
                      <a:r>
                        <a:rPr lang="ar-JO" sz="1600" dirty="0">
                          <a:effectLst/>
                          <a:latin typeface="Alexandria" pitchFamily="2" charset="-78"/>
                          <a:cs typeface="Alexandria" pitchFamily="2" charset="-78"/>
                        </a:rPr>
                        <a:t>لتخطيط </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a:effectLst/>
                          <a:latin typeface="Alexandria" pitchFamily="2" charset="-78"/>
                          <a:cs typeface="Alexandria" pitchFamily="2" charset="-78"/>
                        </a:rPr>
                        <a:t>تحقيق الأهداف الاستراتيجية، التغيير والابتكار</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2767153"/>
                  </a:ext>
                </a:extLst>
              </a:tr>
              <a:tr h="1129862">
                <a:tc>
                  <a:txBody>
                    <a:bodyPr/>
                    <a:lstStyle/>
                    <a:p>
                      <a:pPr algn="r" rtl="0">
                        <a:lnSpc>
                          <a:spcPct val="107000"/>
                        </a:lnSpc>
                        <a:spcAft>
                          <a:spcPts val="800"/>
                        </a:spcAft>
                      </a:pPr>
                      <a:r>
                        <a:rPr lang="ar-SA" sz="1600" b="1">
                          <a:effectLst/>
                          <a:latin typeface="Alexandria" pitchFamily="2" charset="-78"/>
                          <a:cs typeface="Alexandria" pitchFamily="2" charset="-78"/>
                        </a:rPr>
                        <a:t>الإدارة</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a:effectLst/>
                          <a:latin typeface="Alexandria" pitchFamily="2" charset="-78"/>
                          <a:cs typeface="Alexandria" pitchFamily="2" charset="-78"/>
                        </a:rPr>
                        <a:t>التنظيم والتنسيق للموارد والعمليات لتحقيق أهداف المؤسسة</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lnSpc>
                          <a:spcPct val="107000"/>
                        </a:lnSpc>
                        <a:spcAft>
                          <a:spcPts val="800"/>
                        </a:spcAft>
                      </a:pPr>
                      <a:r>
                        <a:rPr lang="ar-SA" sz="1600" dirty="0">
                          <a:effectLst/>
                          <a:latin typeface="Alexandria" pitchFamily="2" charset="-78"/>
                          <a:cs typeface="Alexandria" pitchFamily="2" charset="-78"/>
                        </a:rPr>
                        <a:t>التركيز على الحاضر، الكفاءة</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dirty="0">
                          <a:effectLst/>
                          <a:latin typeface="Alexandria" pitchFamily="2" charset="-78"/>
                          <a:cs typeface="Alexandria" pitchFamily="2" charset="-78"/>
                        </a:rPr>
                        <a:t>يعتمد على التنظيم والرقابة</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0">
                        <a:lnSpc>
                          <a:spcPct val="107000"/>
                        </a:lnSpc>
                        <a:spcAft>
                          <a:spcPts val="800"/>
                        </a:spcAft>
                      </a:pPr>
                      <a:r>
                        <a:rPr lang="ar-SA" sz="1600" dirty="0">
                          <a:effectLst/>
                          <a:latin typeface="Alexandria" pitchFamily="2" charset="-78"/>
                          <a:cs typeface="Alexandria" pitchFamily="2" charset="-78"/>
                        </a:rPr>
                        <a:t>تحقيق الأهداف التشغيلية، الحفاظ على النظام والكفاءة</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64709832"/>
                  </a:ext>
                </a:extLst>
              </a:tr>
            </a:tbl>
          </a:graphicData>
        </a:graphic>
      </p:graphicFrame>
    </p:spTree>
    <p:extLst>
      <p:ext uri="{BB962C8B-B14F-4D97-AF65-F5344CB8AC3E}">
        <p14:creationId xmlns:p14="http://schemas.microsoft.com/office/powerpoint/2010/main" val="944989152"/>
      </p:ext>
    </p:extLst>
  </p:cSld>
  <p:clrMapOvr>
    <a:masterClrMapping/>
  </p:clrMapOvr>
  <mc:AlternateContent xmlns:mc="http://schemas.openxmlformats.org/markup-compatibility/2006" xmlns:p14="http://schemas.microsoft.com/office/powerpoint/2010/main">
    <mc:Choice Requires="p14">
      <p:transition spd="med" p14:dur="700" advTm="151769">
        <p:fade/>
      </p:transition>
    </mc:Choice>
    <mc:Fallback xmlns="">
      <p:transition spd="med" advTm="151769">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753" y="785743"/>
            <a:ext cx="12160493" cy="6072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461665"/>
          </a:xfrm>
          <a:prstGeom prst="rect">
            <a:avLst/>
          </a:prstGeom>
          <a:noFill/>
        </p:spPr>
        <p:txBody>
          <a:bodyPr wrap="square" rtlCol="0">
            <a:spAutoFit/>
          </a:bodyPr>
          <a:lstStyle/>
          <a:p>
            <a:pPr lvl="0" algn="ctr">
              <a:buClrTx/>
            </a:pPr>
            <a:r>
              <a:rPr lang="ar-JO" sz="2400" b="1" kern="1200" dirty="0">
                <a:latin typeface="Alexandria" pitchFamily="2" charset="-78"/>
                <a:cs typeface="Alexandria" pitchFamily="2" charset="-78"/>
              </a:rPr>
              <a:t>من معايير اختيار القادة</a:t>
            </a:r>
          </a:p>
        </p:txBody>
      </p:sp>
      <p:sp>
        <p:nvSpPr>
          <p:cNvPr id="5" name="Rectangle 4">
            <a:extLst>
              <a:ext uri="{FF2B5EF4-FFF2-40B4-BE49-F238E27FC236}">
                <a16:creationId xmlns:a16="http://schemas.microsoft.com/office/drawing/2014/main" id="{3985EAE6-BFA6-766D-A032-077E4DCB399E}"/>
              </a:ext>
            </a:extLst>
          </p:cNvPr>
          <p:cNvSpPr/>
          <p:nvPr/>
        </p:nvSpPr>
        <p:spPr>
          <a:xfrm>
            <a:off x="352858" y="179861"/>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8278" y="279661"/>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629" y="841375"/>
            <a:ext cx="11837617" cy="3202415"/>
          </a:xfrm>
          <a:prstGeom prst="rect">
            <a:avLst/>
          </a:prstGeom>
          <a:noFill/>
        </p:spPr>
        <p:txBody>
          <a:bodyPr wrap="square" rtlCol="0">
            <a:spAutoFit/>
          </a:bodyPr>
          <a:lstStyle/>
          <a:p>
            <a:pPr algn="ctr">
              <a:lnSpc>
                <a:spcPct val="150000"/>
              </a:lnSpc>
              <a:spcAft>
                <a:spcPts val="1000"/>
              </a:spcAft>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 </a:t>
            </a:r>
            <a:r>
              <a:rPr lang="ar-JO" sz="1600" b="1" dirty="0">
                <a:solidFill>
                  <a:srgbClr val="00B0F0"/>
                </a:solidFill>
                <a:effectLst/>
                <a:latin typeface="Calibri" panose="020F0502020204030204" pitchFamily="34" charset="0"/>
                <a:ea typeface="Calibri" panose="020F0502020204030204" pitchFamily="34" charset="0"/>
                <a:cs typeface="Alexandria" pitchFamily="2" charset="-78"/>
              </a:rPr>
              <a:t>" قالت احداهما يا ابت استأجره ان خير من استأجرت القوي الأمين "( سورة القصص، اية 26)"</a:t>
            </a:r>
          </a:p>
          <a:p>
            <a:pPr algn="r">
              <a:spcAft>
                <a:spcPts val="1000"/>
              </a:spcAft>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بالتأمل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في </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الآية الكريمة يمكن استخلاص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المعايير المناسبة لتوظيف ال</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أ</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صلح وال</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أ</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نسب لشغل الوظيفة المناسبة:</a:t>
            </a:r>
            <a:endParaRPr lang="en-US" sz="1600" dirty="0">
              <a:solidFill>
                <a:srgbClr val="000000"/>
              </a:solidFill>
              <a:effectLst/>
              <a:latin typeface="Calibri" panose="020F0502020204030204" pitchFamily="34" charset="0"/>
              <a:ea typeface="Calibri" panose="020F0502020204030204" pitchFamily="34" charset="0"/>
              <a:cs typeface="Alexandria" pitchFamily="2" charset="-78"/>
            </a:endParaRPr>
          </a:p>
          <a:p>
            <a:pPr algn="r">
              <a:spcAft>
                <a:spcPts val="1000"/>
              </a:spcAft>
            </a:pPr>
            <a:r>
              <a:rPr lang="ar-SA" sz="1600" b="1" dirty="0">
                <a:solidFill>
                  <a:srgbClr val="00B0F0"/>
                </a:solidFill>
                <a:effectLst/>
                <a:latin typeface="Calibri" panose="020F0502020204030204" pitchFamily="34" charset="0"/>
                <a:ea typeface="Calibri" panose="020F0502020204030204" pitchFamily="34" charset="0"/>
                <a:cs typeface="Alexandria" pitchFamily="2" charset="-78"/>
              </a:rPr>
              <a:t>معايير </a:t>
            </a:r>
            <a:r>
              <a:rPr lang="ar-JO" sz="1600" b="1" dirty="0">
                <a:solidFill>
                  <a:srgbClr val="00B0F0"/>
                </a:solidFill>
                <a:effectLst/>
                <a:latin typeface="Calibri" panose="020F0502020204030204" pitchFamily="34" charset="0"/>
                <a:ea typeface="Calibri" panose="020F0502020204030204" pitchFamily="34" charset="0"/>
                <a:cs typeface="Alexandria" pitchFamily="2" charset="-78"/>
              </a:rPr>
              <a:t>ال</a:t>
            </a:r>
            <a:r>
              <a:rPr lang="ar-SA" sz="1600" b="1" dirty="0">
                <a:solidFill>
                  <a:srgbClr val="00B0F0"/>
                </a:solidFill>
                <a:effectLst/>
                <a:latin typeface="Calibri" panose="020F0502020204030204" pitchFamily="34" charset="0"/>
                <a:ea typeface="Calibri" panose="020F0502020204030204" pitchFamily="34" charset="0"/>
                <a:cs typeface="Alexandria" pitchFamily="2" charset="-78"/>
              </a:rPr>
              <a:t>اختيار :</a:t>
            </a:r>
            <a:endParaRPr lang="en-US" sz="1600" dirty="0">
              <a:solidFill>
                <a:srgbClr val="00B0F0"/>
              </a:solidFill>
              <a:effectLst/>
              <a:latin typeface="Calibri" panose="020F0502020204030204" pitchFamily="34" charset="0"/>
              <a:ea typeface="Calibri" panose="020F0502020204030204" pitchFamily="34" charset="0"/>
              <a:cs typeface="Alexandria" pitchFamily="2" charset="-78"/>
            </a:endParaRPr>
          </a:p>
          <a:p>
            <a:pPr algn="r">
              <a:spcAft>
                <a:spcPts val="1000"/>
              </a:spcAft>
            </a:pPr>
            <a:r>
              <a:rPr lang="ar-JO" sz="1600" b="1" dirty="0">
                <a:solidFill>
                  <a:srgbClr val="000000"/>
                </a:solidFill>
                <a:effectLst/>
                <a:latin typeface="Calibri" panose="020F0502020204030204" pitchFamily="34" charset="0"/>
                <a:ea typeface="Calibri" panose="020F0502020204030204" pitchFamily="34" charset="0"/>
                <a:cs typeface="Alexandria" pitchFamily="2" charset="-78"/>
              </a:rPr>
              <a:t>المعيار </a:t>
            </a:r>
            <a:r>
              <a:rPr lang="ar-SA" sz="1600" b="1" dirty="0">
                <a:solidFill>
                  <a:srgbClr val="000000"/>
                </a:solidFill>
                <a:effectLst/>
                <a:latin typeface="Calibri" panose="020F0502020204030204" pitchFamily="34" charset="0"/>
                <a:ea typeface="Calibri" panose="020F0502020204030204" pitchFamily="34" charset="0"/>
                <a:cs typeface="Alexandria" pitchFamily="2" charset="-78"/>
              </a:rPr>
              <a:t>الأول:</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a:t>
            </a:r>
            <a:r>
              <a:rPr lang="ar-SA" sz="1600" b="1" dirty="0">
                <a:solidFill>
                  <a:srgbClr val="000000"/>
                </a:solidFill>
                <a:effectLst/>
                <a:latin typeface="Calibri" panose="020F0502020204030204" pitchFamily="34" charset="0"/>
                <a:ea typeface="Calibri" panose="020F0502020204030204" pitchFamily="34" charset="0"/>
                <a:cs typeface="Alexandria" pitchFamily="2" charset="-78"/>
              </a:rPr>
              <a:t>القوة</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والمراد بها الجدارة في التأهيل والجد في التنفيذ والضبط والانضباط ، ويمكن تسميتها</a:t>
            </a:r>
            <a:r>
              <a:rPr lang="ar-JO" sz="1600" dirty="0">
                <a:latin typeface="Calibri" panose="020F0502020204030204" pitchFamily="34" charset="0"/>
                <a:ea typeface="Calibri" panose="020F0502020204030204" pitchFamily="34" charset="0"/>
                <a:cs typeface="Alexandria" pitchFamily="2" charset="-78"/>
              </a:rPr>
              <a:t> </a:t>
            </a:r>
            <a:r>
              <a:rPr lang="ar-SA" sz="1600" dirty="0">
                <a:solidFill>
                  <a:srgbClr val="00B0F0"/>
                </a:solidFill>
                <a:effectLst/>
                <a:latin typeface="Calibri" panose="020F0502020204030204" pitchFamily="34" charset="0"/>
                <a:ea typeface="Calibri" panose="020F0502020204030204" pitchFamily="34" charset="0"/>
                <a:cs typeface="Alexandria" pitchFamily="2" charset="-78"/>
              </a:rPr>
              <a:t>بالكفاءة التأهيلية</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a:t>
            </a:r>
            <a:endParaRPr lang="en-US" sz="1600" dirty="0">
              <a:effectLst/>
              <a:latin typeface="Calibri" panose="020F0502020204030204" pitchFamily="34" charset="0"/>
              <a:ea typeface="Calibri" panose="020F0502020204030204" pitchFamily="34" charset="0"/>
              <a:cs typeface="Alexandria" pitchFamily="2" charset="-78"/>
            </a:endParaRPr>
          </a:p>
          <a:p>
            <a:pPr algn="r">
              <a:spcAft>
                <a:spcPts val="1000"/>
              </a:spcAft>
            </a:pPr>
            <a:r>
              <a:rPr lang="ar-JO" sz="1600" b="1" dirty="0">
                <a:solidFill>
                  <a:srgbClr val="000000"/>
                </a:solidFill>
                <a:effectLst/>
                <a:latin typeface="Calibri" panose="020F0502020204030204" pitchFamily="34" charset="0"/>
                <a:ea typeface="Calibri" panose="020F0502020204030204" pitchFamily="34" charset="0"/>
                <a:cs typeface="Alexandria" pitchFamily="2" charset="-78"/>
              </a:rPr>
              <a:t>المعيار </a:t>
            </a:r>
            <a:r>
              <a:rPr lang="ar-SA" sz="1600" b="1" dirty="0">
                <a:solidFill>
                  <a:srgbClr val="000000"/>
                </a:solidFill>
                <a:effectLst/>
                <a:latin typeface="Calibri" panose="020F0502020204030204" pitchFamily="34" charset="0"/>
                <a:ea typeface="Calibri" panose="020F0502020204030204" pitchFamily="34" charset="0"/>
                <a:cs typeface="Alexandria" pitchFamily="2" charset="-78"/>
              </a:rPr>
              <a:t>الثاني:</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a:t>
            </a:r>
            <a:r>
              <a:rPr lang="ar-SA" sz="1600" b="1" dirty="0">
                <a:solidFill>
                  <a:srgbClr val="000000"/>
                </a:solidFill>
                <a:effectLst/>
                <a:latin typeface="Calibri" panose="020F0502020204030204" pitchFamily="34" charset="0"/>
                <a:ea typeface="Calibri" panose="020F0502020204030204" pitchFamily="34" charset="0"/>
                <a:cs typeface="Alexandria" pitchFamily="2" charset="-78"/>
              </a:rPr>
              <a:t>الامانة</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والمراد بها رعاية الحقوق وأدا</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ئ</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ها على الوجه الصحيح،  ويمكن تسميتها </a:t>
            </a:r>
            <a:r>
              <a:rPr lang="ar-SA" sz="1600" dirty="0">
                <a:solidFill>
                  <a:srgbClr val="00B0F0"/>
                </a:solidFill>
                <a:effectLst/>
                <a:latin typeface="Calibri" panose="020F0502020204030204" pitchFamily="34" charset="0"/>
                <a:ea typeface="Calibri" panose="020F0502020204030204" pitchFamily="34" charset="0"/>
                <a:cs typeface="Alexandria" pitchFamily="2" charset="-78"/>
              </a:rPr>
              <a:t>بالكفاءة النفسية</a:t>
            </a:r>
            <a:r>
              <a:rPr lang="ar-JO" sz="1600" dirty="0">
                <a:solidFill>
                  <a:srgbClr val="00B0F0"/>
                </a:solidFill>
                <a:effectLst/>
                <a:latin typeface="Calibri" panose="020F0502020204030204" pitchFamily="34" charset="0"/>
                <a:ea typeface="Calibri" panose="020F0502020204030204" pitchFamily="34" charset="0"/>
                <a:cs typeface="Alexandria" pitchFamily="2" charset="-78"/>
              </a:rPr>
              <a:t>. </a:t>
            </a:r>
            <a:endParaRPr lang="en-US" sz="16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1000"/>
              </a:spcAft>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القوة والأمانة</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هما القاعدتان الاساسيتان التي تعرف بها الجودة في الأداء المهني وممارسات القائمين</a:t>
            </a:r>
            <a:r>
              <a:rPr lang="en-GB" sz="1600"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على الأعمال،  وهما الميزان الذي توزن به الكفاءة والجودة والتميز سواء كان العمل مسؤولية أسرة أو</a:t>
            </a:r>
            <a:r>
              <a:rPr lang="en-GB" sz="1600" dirty="0">
                <a:solidFill>
                  <a:srgbClr val="000000"/>
                </a:solidFill>
                <a:effectLst/>
                <a:latin typeface="Calibri" panose="020F0502020204030204" pitchFamily="34" charset="0"/>
                <a:ea typeface="Calibri" panose="020F0502020204030204" pitchFamily="34" charset="0"/>
                <a:cs typeface="Alexandria" pitchFamily="2" charset="-78"/>
              </a:rPr>
              <a:t>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مهنة تعليم أو إدارة مؤسسة </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وهذه المعايير هي في ميدان الأعمال والكسب والادارة والسياسة والقيادة من المعايير التي تحتوي تحتها مفردات كثيرة ويتبين ذلك بأنها تتضمن حفظ الحقوق وأدائها على الوجه الاكمل ويتحقق ذلك على الوجه</a:t>
            </a:r>
            <a:r>
              <a:rPr lang="en-US" sz="1600" dirty="0">
                <a:latin typeface="Calibri" panose="020F0502020204030204" pitchFamily="34" charset="0"/>
                <a:ea typeface="Calibri" panose="020F0502020204030204" pitchFamily="34" charset="0"/>
                <a:cs typeface="Alexandria" pitchFamily="2" charset="-78"/>
              </a:rPr>
              <a:t>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أميناً وقوياً (الجهني،2017).</a:t>
            </a:r>
            <a:endParaRPr lang="en-GB" sz="1600" dirty="0">
              <a:effectLst/>
              <a:latin typeface="Times New Roman" panose="02020603050405020304" pitchFamily="18" charset="0"/>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3" name="Graphic 21">
            <a:extLst>
              <a:ext uri="{FF2B5EF4-FFF2-40B4-BE49-F238E27FC236}">
                <a16:creationId xmlns:a16="http://schemas.microsoft.com/office/drawing/2014/main" id="{B266FBB7-D340-42B2-8B01-9B4EC322700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21508" name="Picture 4">
            <a:extLst>
              <a:ext uri="{FF2B5EF4-FFF2-40B4-BE49-F238E27FC236}">
                <a16:creationId xmlns:a16="http://schemas.microsoft.com/office/drawing/2014/main" id="{9187EA60-C45C-4216-AEC7-5A286DD525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0474" y="4100940"/>
            <a:ext cx="4591050" cy="2757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4777663"/>
      </p:ext>
    </p:extLst>
  </p:cSld>
  <p:clrMapOvr>
    <a:masterClrMapping/>
  </p:clrMapOvr>
  <mc:AlternateContent xmlns:mc="http://schemas.openxmlformats.org/markup-compatibility/2006" xmlns:p14="http://schemas.microsoft.com/office/powerpoint/2010/main">
    <mc:Choice Requires="p14">
      <p:transition spd="med" p14:dur="700" advTm="92736">
        <p:fade/>
      </p:transition>
    </mc:Choice>
    <mc:Fallback xmlns="">
      <p:transition spd="med" advTm="92736">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60794"/>
            <a:ext cx="12008497"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461665"/>
          </a:xfrm>
          <a:prstGeom prst="rect">
            <a:avLst/>
          </a:prstGeom>
          <a:noFill/>
        </p:spPr>
        <p:txBody>
          <a:bodyPr wrap="square" rtlCol="0">
            <a:spAutoFit/>
          </a:bodyPr>
          <a:lstStyle/>
          <a:p>
            <a:pPr lvl="0" algn="ctr">
              <a:buClrTx/>
            </a:pPr>
            <a:r>
              <a:rPr lang="ar-JO" sz="2400" b="1" kern="1200" dirty="0">
                <a:latin typeface="Alexandria" pitchFamily="2" charset="-78"/>
                <a:cs typeface="Alexandria" pitchFamily="2" charset="-78"/>
              </a:rPr>
              <a:t>فنون القيادة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E8690F5D-FACE-0545-8C2C-D388B5E9B751}"/>
              </a:ext>
            </a:extLst>
          </p:cNvPr>
          <p:cNvSpPr txBox="1"/>
          <p:nvPr/>
        </p:nvSpPr>
        <p:spPr>
          <a:xfrm>
            <a:off x="2710543" y="1428646"/>
            <a:ext cx="9207621" cy="5267468"/>
          </a:xfrm>
          <a:prstGeom prst="rect">
            <a:avLst/>
          </a:prstGeom>
          <a:noFill/>
        </p:spPr>
        <p:txBody>
          <a:bodyPr wrap="square">
            <a:spAutoFit/>
          </a:bodyPr>
          <a:lstStyle/>
          <a:p>
            <a:pPr algn="r" rtl="1">
              <a:lnSpc>
                <a:spcPct val="115000"/>
              </a:lnSpc>
              <a:spcBef>
                <a:spcPts val="2400"/>
              </a:spcBef>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يقول مونتغمري ب</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أ</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ن القائد هو:" </a:t>
            </a:r>
            <a:r>
              <a:rPr lang="ar-SA" sz="1600" b="1" dirty="0">
                <a:solidFill>
                  <a:srgbClr val="000000"/>
                </a:solidFill>
                <a:effectLst/>
                <a:latin typeface="Calibri" panose="020F0502020204030204" pitchFamily="34" charset="0"/>
                <a:ea typeface="Calibri" panose="020F0502020204030204" pitchFamily="34" charset="0"/>
                <a:cs typeface="Alexandria" pitchFamily="2" charset="-78"/>
              </a:rPr>
              <a:t>الرجل العالم بفن القيادة والذي يجعل الناس يتبعونه ويطيعونه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و</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يقول هور: "</a:t>
            </a:r>
            <a:r>
              <a:rPr lang="ar-SA" sz="1600" b="1" dirty="0">
                <a:solidFill>
                  <a:srgbClr val="000000"/>
                </a:solidFill>
                <a:effectLst/>
                <a:latin typeface="Calibri" panose="020F0502020204030204" pitchFamily="34" charset="0"/>
                <a:ea typeface="Calibri" panose="020F0502020204030204" pitchFamily="34" charset="0"/>
                <a:cs typeface="Alexandria" pitchFamily="2" charset="-78"/>
              </a:rPr>
              <a:t>إن القيادة مبنية على العلاقات، وأفضل الإداريين يدعمون العمل في الفريق الواحد القائم على الزمالة،  ويثمنون التنوع ، ويشجعون كل من يحيط بهم لكي ينمو ويتطور</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 من هنا نجد أن هناك</a:t>
            </a:r>
            <a:r>
              <a:rPr lang="ar-JO" sz="1600" dirty="0">
                <a:latin typeface="Calibri" panose="020F0502020204030204" pitchFamily="34" charset="0"/>
                <a:ea typeface="Calibri" panose="020F0502020204030204" pitchFamily="34" charset="0"/>
                <a:cs typeface="Alexandria" pitchFamily="2" charset="-78"/>
              </a:rPr>
              <a:t> </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فنون يجب على القائد ان يتقنها وهي: </a:t>
            </a:r>
            <a:endParaRPr lang="ar-JO" sz="1600" dirty="0">
              <a:solidFill>
                <a:srgbClr val="000000"/>
              </a:solidFill>
              <a:effectLst/>
              <a:latin typeface="Calibri" panose="020F0502020204030204" pitchFamily="34" charset="0"/>
              <a:ea typeface="Calibri" panose="020F0502020204030204" pitchFamily="34" charset="0"/>
              <a:cs typeface="Alexandria" pitchFamily="2" charset="-78"/>
            </a:endParaRPr>
          </a:p>
          <a:p>
            <a:pPr algn="r" rtl="1">
              <a:lnSpc>
                <a:spcPct val="115000"/>
              </a:lnSpc>
              <a:spcBef>
                <a:spcPts val="2400"/>
              </a:spcBef>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تتجلى فنون القيادة في عدة جوانب أساسية، حيث يُعتبر فن إصدار الأوامر وفق مقدرة وخبرة الأفراد من أهمها. أما فن الاتصال، فيتجسد في مهارة الإنصات، إذ يُعد الإصغاء للموظفين وإعلامهم بما يدور من أفضل الطرق لإغلاق فجوة الالتزام، وجعلهم يشعرون بالانتماء، وقطع الطريق على الشائعات.</a:t>
            </a:r>
          </a:p>
          <a:p>
            <a:pPr algn="r" rtl="1">
              <a:lnSpc>
                <a:spcPct val="115000"/>
              </a:lnSpc>
              <a:spcBef>
                <a:spcPts val="2400"/>
              </a:spcBef>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وفيما يتعلق بفن التأنيب، يجب عدم ترك مجال لتفاقم سوء التفاهم حول دقائق يسيرة ما دامت الفكرة العامة مشتركة. أما فن معالجة التذمرات، فيكمن في تجنب الأوضاع التي تخلق المشكلات.</a:t>
            </a:r>
          </a:p>
          <a:p>
            <a:pPr algn="r" rtl="1">
              <a:lnSpc>
                <a:spcPct val="115000"/>
              </a:lnSpc>
              <a:spcBef>
                <a:spcPts val="2400"/>
              </a:spcBef>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فن المكافأة والتشجيع يتجلى في الثناء على الأعمال الناجحة والاعتراف بإنجازات الأفراد. بينما فن المراقبة، فإن الاحتكاك مع الحقيقة بكل محاسنها ومساوئها يعطي القائد فكرة صحيحة أفضل من مئات التقارير.</a:t>
            </a:r>
          </a:p>
          <a:p>
            <a:pPr algn="r" rtl="1">
              <a:lnSpc>
                <a:spcPct val="115000"/>
              </a:lnSpc>
              <a:spcBef>
                <a:spcPts val="2400"/>
              </a:spcBef>
            </a:pP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وأخيرًا، فن التعاون مع القادة الآخرين يتطلب تذكر أن غاية العمل ليست لخدمة أشخاص أو أغراض معينة، وإنما لخدمة مثل عليا يتقاسم الجميع متاعب تحقيقها.</a:t>
            </a:r>
          </a:p>
        </p:txBody>
      </p:sp>
      <p:pic>
        <p:nvPicPr>
          <p:cNvPr id="1026" name="Picture 2">
            <a:extLst>
              <a:ext uri="{FF2B5EF4-FFF2-40B4-BE49-F238E27FC236}">
                <a16:creationId xmlns:a16="http://schemas.microsoft.com/office/drawing/2014/main" id="{81584FC2-FA72-49A3-BAA7-7ABF137ECC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03" y="1267993"/>
            <a:ext cx="2864497" cy="5410146"/>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7D32B785-4821-4174-B695-C57627E1A80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559267799"/>
      </p:ext>
    </p:extLst>
  </p:cSld>
  <p:clrMapOvr>
    <a:masterClrMapping/>
  </p:clrMapOvr>
  <mc:AlternateContent xmlns:mc="http://schemas.openxmlformats.org/markup-compatibility/2006" xmlns:p14="http://schemas.microsoft.com/office/powerpoint/2010/main">
    <mc:Choice Requires="p14">
      <p:transition spd="med" p14:dur="700" advTm="98824">
        <p:fade/>
      </p:transition>
    </mc:Choice>
    <mc:Fallback xmlns="">
      <p:transition spd="med" advTm="98824">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Audio 2">
            <a:hlinkClick r:id="" action="ppaction://media"/>
            <a:extLst>
              <a:ext uri="{FF2B5EF4-FFF2-40B4-BE49-F238E27FC236}">
                <a16:creationId xmlns:a16="http://schemas.microsoft.com/office/drawing/2014/main" id="{4DEED821-7D7C-07C5-7025-3BF698CBD5F3}"/>
              </a:ext>
            </a:extLst>
          </p:cNvPr>
          <p:cNvPicPr>
            <a:picLocks noChangeAspect="1"/>
          </p:cNvPicPr>
          <p:nvPr>
            <a:audioFile r:link="rId1"/>
            <p:extLst>
              <p:ext uri="{DAA4B4D4-6D71-4841-9C94-3DE7FCFB9230}">
                <p14:media xmlns:p14="http://schemas.microsoft.com/office/powerpoint/2010/main" r:embed="rId2">
                  <p14:trim end="42644.9092"/>
                </p14:media>
              </p:ext>
            </p:extLst>
          </p:nvPr>
        </p:nvPicPr>
        <p:blipFill>
          <a:blip r:embed="rId4"/>
          <a:srcRect l="-262704" t="-125896" r="-262704" b="-125896"/>
          <a:stretch>
            <a:fillRect/>
          </a:stretch>
        </p:blipFill>
        <p:spPr>
          <a:xfrm>
            <a:off x="-1230086" y="5829691"/>
            <a:ext cx="3048000" cy="1714500"/>
          </a:xfrm>
          <a:prstGeom prst="rect">
            <a:avLst/>
          </a:prstGeom>
        </p:spPr>
      </p:pic>
      <p:pic>
        <p:nvPicPr>
          <p:cNvPr id="10" name="Graphic 21">
            <a:extLst>
              <a:ext uri="{FF2B5EF4-FFF2-40B4-BE49-F238E27FC236}">
                <a16:creationId xmlns:a16="http://schemas.microsoft.com/office/drawing/2014/main" id="{1066B7F2-62FE-4F61-BDBD-F7756AD2244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
        <p:nvSpPr>
          <p:cNvPr id="15" name="TextBox 14">
            <a:extLst>
              <a:ext uri="{FF2B5EF4-FFF2-40B4-BE49-F238E27FC236}">
                <a16:creationId xmlns:a16="http://schemas.microsoft.com/office/drawing/2014/main" id="{979D69EE-9FE1-4AF2-A621-DF32CFC9EAAA}"/>
              </a:ext>
            </a:extLst>
          </p:cNvPr>
          <p:cNvSpPr txBox="1"/>
          <p:nvPr/>
        </p:nvSpPr>
        <p:spPr>
          <a:xfrm>
            <a:off x="3583146" y="124678"/>
            <a:ext cx="5700908" cy="461665"/>
          </a:xfrm>
          <a:prstGeom prst="rect">
            <a:avLst/>
          </a:prstGeom>
          <a:noFill/>
        </p:spPr>
        <p:txBody>
          <a:bodyPr wrap="square">
            <a:spAutoFit/>
          </a:bodyPr>
          <a:lstStyle/>
          <a:p>
            <a:r>
              <a:rPr kumimoji="0" lang="ar-SA" alt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المجالات الأساسية </a:t>
            </a:r>
            <a:r>
              <a:rPr kumimoji="0" lang="ar-SA" altLang="ar-JO"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للإبداع </a:t>
            </a:r>
            <a:r>
              <a:rPr kumimoji="0" lang="ar-JO" altLang="ar-JO"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الوظيفي</a:t>
            </a:r>
            <a:endParaRPr lang="ar-JO" sz="2400" b="1" dirty="0"/>
          </a:p>
        </p:txBody>
      </p:sp>
      <p:sp>
        <p:nvSpPr>
          <p:cNvPr id="7" name="Rectangle: Rounded Corners 6">
            <a:extLst>
              <a:ext uri="{FF2B5EF4-FFF2-40B4-BE49-F238E27FC236}">
                <a16:creationId xmlns:a16="http://schemas.microsoft.com/office/drawing/2014/main" id="{1554C129-AD1F-4862-8A5B-0020650038F2}"/>
              </a:ext>
            </a:extLst>
          </p:cNvPr>
          <p:cNvSpPr/>
          <p:nvPr/>
        </p:nvSpPr>
        <p:spPr>
          <a:xfrm>
            <a:off x="0" y="766664"/>
            <a:ext cx="12008497" cy="6091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4">
            <a:extLst>
              <a:ext uri="{FF2B5EF4-FFF2-40B4-BE49-F238E27FC236}">
                <a16:creationId xmlns:a16="http://schemas.microsoft.com/office/drawing/2014/main" id="{5E435566-C77A-46C0-B2C9-16FF91ED716D}"/>
              </a:ext>
            </a:extLst>
          </p:cNvPr>
          <p:cNvSpPr>
            <a:spLocks noChangeArrowheads="1"/>
          </p:cNvSpPr>
          <p:nvPr/>
        </p:nvSpPr>
        <p:spPr bwMode="auto">
          <a:xfrm>
            <a:off x="65581" y="913809"/>
            <a:ext cx="1187733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AutoNum type="arabicPeriod"/>
              <a:tabLst/>
            </a:pPr>
            <a:r>
              <a:rPr kumimoji="0" lang="ar-SA" altLang="ar-JO" sz="1600" b="1" i="0" u="none" strike="noStrike" cap="none" normalizeH="0" baseline="0" dirty="0">
                <a:ln>
                  <a:noFill/>
                </a:ln>
                <a:solidFill>
                  <a:srgbClr val="00B0F0"/>
                </a:solidFill>
                <a:effectLst/>
                <a:latin typeface="Alexandria" pitchFamily="2" charset="-78"/>
                <a:cs typeface="Alexandria" pitchFamily="2" charset="-78"/>
              </a:rPr>
              <a:t>تفعيل سياسة جديدة</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a:t>
            </a: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يشمل هذا المجال إقرار سياسات جديدة أو تعديل السياسات الحالية لتلبية احتياجات السوق أو تحسين الأداء التنظيمي</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r>
              <a:rPr kumimoji="0" lang="ar-SA" altLang="ar-JO" sz="1600" b="1" i="0" u="none" strike="noStrike" cap="none" normalizeH="0" baseline="0">
                <a:ln>
                  <a:noFill/>
                </a:ln>
                <a:solidFill>
                  <a:schemeClr val="tx1"/>
                </a:solidFill>
                <a:effectLst/>
                <a:latin typeface="Alexandria" pitchFamily="2" charset="-78"/>
                <a:cs typeface="Alexandria" pitchFamily="2" charset="-78"/>
              </a:rPr>
              <a:t>الأمثلة</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إقرار سياسة تحديد سعر جديد لمنتج معين لمواكبة التغيرات في السوق</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 </a:t>
            </a:r>
          </a:p>
          <a:p>
            <a:pPr marL="914400" marR="0" lvl="2" indent="0" algn="just" defTabSz="914400" rtl="1" eaLnBrk="0" fontAlgn="base" latinLnBrk="0" hangingPunct="0">
              <a:lnSpc>
                <a:spcPct val="100000"/>
              </a:lnSpc>
              <a:spcBef>
                <a:spcPct val="0"/>
              </a:spcBef>
              <a:spcAft>
                <a:spcPct val="0"/>
              </a:spcAft>
              <a:buClrTx/>
              <a:buSzTx/>
              <a:buFontTx/>
              <a:buChar char="•"/>
              <a:tabLst/>
            </a:pP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تعديل سياسات الموارد البشرية لتحفيز الموظفين وزيادة الإنتاجية</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p>
          <a:p>
            <a:pPr marL="914400" marR="0" lvl="2" indent="0" algn="just" defTabSz="914400" rtl="1" eaLnBrk="0" fontAlgn="base" latinLnBrk="0" hangingPunct="0">
              <a:lnSpc>
                <a:spcPct val="100000"/>
              </a:lnSpc>
              <a:spcBef>
                <a:spcPct val="0"/>
              </a:spcBef>
              <a:spcAft>
                <a:spcPct val="0"/>
              </a:spcAft>
              <a:buClrTx/>
              <a:buSzTx/>
              <a:buFontTx/>
              <a:buChar char="•"/>
              <a:tabLst/>
            </a:pPr>
            <a:endParaRPr kumimoji="0" lang="ar-JO" altLang="ar-JO" sz="16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100000"/>
              </a:lnSpc>
              <a:spcBef>
                <a:spcPct val="0"/>
              </a:spcBef>
              <a:spcAft>
                <a:spcPct val="0"/>
              </a:spcAft>
              <a:buClrTx/>
              <a:buSzTx/>
              <a:buFontTx/>
              <a:buAutoNum type="arabicPeriod" startAt="2"/>
              <a:tabLst/>
            </a:pPr>
            <a:r>
              <a:rPr kumimoji="0" lang="ar-SA" altLang="ar-JO" sz="1600" b="1" i="0" u="none" strike="noStrike" cap="none" normalizeH="0" baseline="0">
                <a:ln>
                  <a:noFill/>
                </a:ln>
                <a:solidFill>
                  <a:srgbClr val="00B0F0"/>
                </a:solidFill>
                <a:effectLst/>
                <a:latin typeface="Alexandria" pitchFamily="2" charset="-78"/>
                <a:cs typeface="Alexandria" pitchFamily="2" charset="-78"/>
              </a:rPr>
              <a:t>إيجاد </a:t>
            </a:r>
            <a:r>
              <a:rPr kumimoji="0" lang="ar-SA" altLang="ar-JO" sz="1600" b="1" i="0" u="none" strike="noStrike" cap="none" normalizeH="0" baseline="0" dirty="0">
                <a:ln>
                  <a:noFill/>
                </a:ln>
                <a:solidFill>
                  <a:srgbClr val="00B0F0"/>
                </a:solidFill>
                <a:effectLst/>
                <a:latin typeface="Alexandria" pitchFamily="2" charset="-78"/>
                <a:cs typeface="Alexandria" pitchFamily="2" charset="-78"/>
              </a:rPr>
              <a:t>فرصة جديدة</a:t>
            </a:r>
            <a:r>
              <a:rPr kumimoji="0" lang="ar-JO" altLang="ar-JO" sz="1600" b="0" i="0" u="none" strike="noStrike" cap="none" normalizeH="0" baseline="0" dirty="0">
                <a:ln>
                  <a:noFill/>
                </a:ln>
                <a:solidFill>
                  <a:srgbClr val="00B0F0"/>
                </a:solidFill>
                <a:effectLst/>
                <a:latin typeface="Alexandria" pitchFamily="2" charset="-78"/>
                <a:cs typeface="Alexandria" pitchFamily="2" charset="-78"/>
              </a:rPr>
              <a:t>:</a:t>
            </a: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يتضمن هذا المجال البحث عن فرص جديدة لتوسيع نطاق الأعمال أو تطوير منتجات وخدمات </a:t>
            </a:r>
            <a:r>
              <a:rPr kumimoji="0" lang="ar-SA" altLang="ar-JO" sz="1600" b="0" i="0" u="none" strike="noStrike" cap="none" normalizeH="0" baseline="0">
                <a:ln>
                  <a:noFill/>
                </a:ln>
                <a:solidFill>
                  <a:schemeClr val="tx1"/>
                </a:solidFill>
                <a:effectLst/>
                <a:latin typeface="Alexandria" pitchFamily="2" charset="-78"/>
                <a:cs typeface="Alexandria" pitchFamily="2" charset="-78"/>
              </a:rPr>
              <a:t>جديدة</a:t>
            </a:r>
            <a:r>
              <a:rPr kumimoji="0" lang="ar-JO" altLang="ar-JO" sz="1600" b="0" i="0" u="none" strike="noStrike" cap="none" normalizeH="0" baseline="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tabLst/>
            </a:pP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r>
              <a:rPr kumimoji="0" lang="ar-SA" altLang="ar-JO" sz="1600" b="1" i="0" u="none" strike="noStrike" cap="none" normalizeH="0" baseline="0">
                <a:ln>
                  <a:noFill/>
                </a:ln>
                <a:solidFill>
                  <a:schemeClr val="tx1"/>
                </a:solidFill>
                <a:effectLst/>
                <a:latin typeface="Alexandria" pitchFamily="2" charset="-78"/>
                <a:cs typeface="Alexandria" pitchFamily="2" charset="-78"/>
              </a:rPr>
              <a:t>الأمثلة</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تطوير منتج جديد يلبي احتياجات غير ملباة في السوق</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r>
              <a:rPr kumimoji="0" lang="ar-SA" altLang="ar-JO" sz="1600" b="0" i="0" u="none" strike="noStrike" cap="none" normalizeH="0" baseline="0">
                <a:ln>
                  <a:noFill/>
                </a:ln>
                <a:solidFill>
                  <a:schemeClr val="tx1"/>
                </a:solidFill>
                <a:effectLst/>
                <a:latin typeface="Alexandria" pitchFamily="2" charset="-78"/>
                <a:cs typeface="Alexandria" pitchFamily="2" charset="-78"/>
              </a:rPr>
              <a:t>استكشاف </a:t>
            </a: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أسواق جديدة جغرافياً أو ديموغرافياً</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just" defTabSz="914400" rtl="1" eaLnBrk="0" fontAlgn="base" latinLnBrk="0" hangingPunct="0">
              <a:lnSpc>
                <a:spcPct val="100000"/>
              </a:lnSpc>
              <a:spcBef>
                <a:spcPct val="0"/>
              </a:spcBef>
              <a:spcAft>
                <a:spcPct val="0"/>
              </a:spcAft>
              <a:buClrTx/>
              <a:buSzTx/>
              <a:buFontTx/>
              <a:buAutoNum type="arabicPeriod" startAt="3"/>
              <a:tabLst/>
            </a:pPr>
            <a:endParaRPr kumimoji="0" lang="ar-JO" altLang="ar-JO" sz="1600" b="1" i="0" u="none" strike="noStrike" cap="none" normalizeH="0" baseline="0">
              <a:ln>
                <a:noFill/>
              </a:ln>
              <a:solidFill>
                <a:srgbClr val="00B0F0"/>
              </a:solidFill>
              <a:effectLst/>
              <a:latin typeface="Alexandria" pitchFamily="2" charset="-78"/>
              <a:cs typeface="Alexandria" pitchFamily="2" charset="-78"/>
            </a:endParaRPr>
          </a:p>
          <a:p>
            <a:pPr marL="0" marR="0" lvl="0" indent="0" algn="just" defTabSz="914400" rtl="1" eaLnBrk="0" fontAlgn="base" latinLnBrk="0" hangingPunct="0">
              <a:lnSpc>
                <a:spcPct val="100000"/>
              </a:lnSpc>
              <a:spcBef>
                <a:spcPct val="0"/>
              </a:spcBef>
              <a:spcAft>
                <a:spcPct val="0"/>
              </a:spcAft>
              <a:buClrTx/>
              <a:buSzTx/>
              <a:buFontTx/>
              <a:buAutoNum type="arabicPeriod" startAt="3"/>
              <a:tabLst/>
            </a:pPr>
            <a:r>
              <a:rPr kumimoji="0" lang="ar-SA" altLang="ar-JO" sz="1600" b="1" i="0" u="none" strike="noStrike" cap="none" normalizeH="0" baseline="0">
                <a:ln>
                  <a:noFill/>
                </a:ln>
                <a:solidFill>
                  <a:srgbClr val="00B0F0"/>
                </a:solidFill>
                <a:effectLst/>
                <a:latin typeface="Alexandria" pitchFamily="2" charset="-78"/>
                <a:cs typeface="Alexandria" pitchFamily="2" charset="-78"/>
              </a:rPr>
              <a:t>استخدام </a:t>
            </a:r>
            <a:r>
              <a:rPr kumimoji="0" lang="ar-SA" altLang="ar-JO" sz="1600" b="1" i="0" u="none" strike="noStrike" cap="none" normalizeH="0" baseline="0" dirty="0">
                <a:ln>
                  <a:noFill/>
                </a:ln>
                <a:solidFill>
                  <a:srgbClr val="00B0F0"/>
                </a:solidFill>
                <a:effectLst/>
                <a:latin typeface="Alexandria" pitchFamily="2" charset="-78"/>
                <a:cs typeface="Alexandria" pitchFamily="2" charset="-78"/>
              </a:rPr>
              <a:t>أسلوب جديد</a:t>
            </a:r>
            <a:r>
              <a:rPr kumimoji="0" lang="ar-JO" altLang="ar-JO" sz="1600" b="0" i="0" u="none" strike="noStrike" cap="none" normalizeH="0" baseline="0" dirty="0">
                <a:ln>
                  <a:noFill/>
                </a:ln>
                <a:solidFill>
                  <a:srgbClr val="00B0F0"/>
                </a:solidFill>
                <a:effectLst/>
                <a:latin typeface="Alexandria" pitchFamily="2" charset="-78"/>
                <a:cs typeface="Alexandria" pitchFamily="2" charset="-78"/>
              </a:rPr>
              <a:t>:</a:t>
            </a: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يشمل تبني أساليب جديدة في العمليات التشغيلية أو الإجراءات أو استخدام تكنولوجيا جديدة لتحسين الكفاءة والإنتاجية</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r>
              <a:rPr kumimoji="0" lang="ar-SA" altLang="ar-JO" sz="1600" b="1" i="0" u="none" strike="noStrike" cap="none" normalizeH="0" baseline="0">
                <a:ln>
                  <a:noFill/>
                </a:ln>
                <a:solidFill>
                  <a:schemeClr val="tx1"/>
                </a:solidFill>
                <a:effectLst/>
                <a:latin typeface="Alexandria" pitchFamily="2" charset="-78"/>
                <a:cs typeface="Alexandria" pitchFamily="2" charset="-78"/>
              </a:rPr>
              <a:t>الأمثلة</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تبني عملية تشغيل جديدة تقلل من الوقت والتكلفة</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 </a:t>
            </a:r>
          </a:p>
          <a:p>
            <a:pPr marL="914400" marR="0" lvl="2" indent="0" algn="just" defTabSz="914400" rtl="1" eaLnBrk="0" fontAlgn="base" latinLnBrk="0" hangingPunct="0">
              <a:lnSpc>
                <a:spcPct val="100000"/>
              </a:lnSpc>
              <a:spcBef>
                <a:spcPct val="0"/>
              </a:spcBef>
              <a:spcAft>
                <a:spcPct val="0"/>
              </a:spcAft>
              <a:buClrTx/>
              <a:buSzTx/>
              <a:buFontTx/>
              <a:buChar char="•"/>
              <a:tabLst/>
            </a:pPr>
            <a:r>
              <a:rPr kumimoji="0" lang="ar-SA" altLang="ar-JO" sz="1600" b="0" i="0" u="none" strike="noStrike" cap="none" normalizeH="0" baseline="0" dirty="0">
                <a:ln>
                  <a:noFill/>
                </a:ln>
                <a:solidFill>
                  <a:schemeClr val="tx1"/>
                </a:solidFill>
                <a:effectLst/>
                <a:latin typeface="Alexandria" pitchFamily="2" charset="-78"/>
                <a:cs typeface="Alexandria" pitchFamily="2" charset="-78"/>
              </a:rPr>
              <a:t>استخدام تكنولوجيا جديدة مثل الذكاء الاصطناعي لتحليل البيانات واتخاذ القرارات</a:t>
            </a:r>
            <a:r>
              <a:rPr kumimoji="0" lang="ar-JO" altLang="ar-JO" sz="16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just" defTabSz="914400" rtl="1" eaLnBrk="0" fontAlgn="base" latinLnBrk="0" hangingPunct="0">
              <a:lnSpc>
                <a:spcPct val="100000"/>
              </a:lnSpc>
              <a:spcBef>
                <a:spcPct val="0"/>
              </a:spcBef>
              <a:spcAft>
                <a:spcPct val="0"/>
              </a:spcAft>
              <a:buClrTx/>
              <a:buSzTx/>
              <a:buFontTx/>
              <a:buAutoNum type="arabicPeriod" startAt="4"/>
              <a:tabLst/>
            </a:pPr>
            <a:endParaRPr kumimoji="0" lang="ar-JO" altLang="ar-JO" sz="1600" b="1" i="0" u="none" strike="noStrike" cap="none" normalizeH="0" baseline="0">
              <a:ln>
                <a:noFill/>
              </a:ln>
              <a:solidFill>
                <a:srgbClr val="00B0F0"/>
              </a:solidFill>
              <a:effectLst/>
              <a:latin typeface="Alexandria" pitchFamily="2" charset="-78"/>
              <a:cs typeface="Alexandria"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ar-JO" altLang="ar-JO" sz="1600" b="0" i="0" u="none" strike="noStrike" cap="none" normalizeH="0" baseline="0" dirty="0">
              <a:ln>
                <a:noFill/>
              </a:ln>
              <a:solidFill>
                <a:schemeClr val="tx1"/>
              </a:solidFill>
              <a:effectLst/>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7AC373A2-41E2-4D79-A316-D00E97F82972}"/>
              </a:ext>
            </a:extLst>
          </p:cNvPr>
          <p:cNvPicPr>
            <a:picLocks noChangeAspect="1"/>
          </p:cNvPicPr>
          <p:nvPr/>
        </p:nvPicPr>
        <p:blipFill>
          <a:blip r:embed="rId6"/>
          <a:stretch>
            <a:fillRect/>
          </a:stretch>
        </p:blipFill>
        <p:spPr>
          <a:xfrm>
            <a:off x="131164" y="134218"/>
            <a:ext cx="783236" cy="461665"/>
          </a:xfrm>
          <a:prstGeom prst="rect">
            <a:avLst/>
          </a:prstGeom>
        </p:spPr>
      </p:pic>
      <p:sp>
        <p:nvSpPr>
          <p:cNvPr id="16" name="TextBox 15">
            <a:extLst>
              <a:ext uri="{FF2B5EF4-FFF2-40B4-BE49-F238E27FC236}">
                <a16:creationId xmlns:a16="http://schemas.microsoft.com/office/drawing/2014/main" id="{903E1C2B-A65E-4D0B-B97D-8225B075749B}"/>
              </a:ext>
            </a:extLst>
          </p:cNvPr>
          <p:cNvSpPr txBox="1"/>
          <p:nvPr/>
        </p:nvSpPr>
        <p:spPr>
          <a:xfrm>
            <a:off x="7454528" y="4107941"/>
            <a:ext cx="4408053" cy="1815882"/>
          </a:xfrm>
          <a:prstGeom prst="rect">
            <a:avLst/>
          </a:prstGeom>
          <a:noFill/>
        </p:spPr>
        <p:txBody>
          <a:bodyPr wrap="square">
            <a:spAutoFit/>
          </a:bodyPr>
          <a:lstStyle/>
          <a:p>
            <a:pPr marL="0" marR="0" lvl="0" indent="0" algn="just" defTabSz="914400" rtl="1" eaLnBrk="0" fontAlgn="base" latinLnBrk="0" hangingPunct="0">
              <a:lnSpc>
                <a:spcPct val="100000"/>
              </a:lnSpc>
              <a:spcBef>
                <a:spcPct val="0"/>
              </a:spcBef>
              <a:spcAft>
                <a:spcPct val="0"/>
              </a:spcAft>
              <a:buClrTx/>
              <a:buSzTx/>
              <a:buFontTx/>
              <a:buAutoNum type="arabicPeriod" startAt="4"/>
              <a:tabLst/>
            </a:pPr>
            <a:r>
              <a:rPr kumimoji="0" lang="ar-SA" altLang="ar-JO" sz="1600" b="1" i="0" u="none" strike="noStrike" cap="none" normalizeH="0" baseline="0">
                <a:ln>
                  <a:noFill/>
                </a:ln>
                <a:solidFill>
                  <a:srgbClr val="00B0F0"/>
                </a:solidFill>
                <a:effectLst/>
                <a:latin typeface="Alexandria" pitchFamily="2" charset="-78"/>
                <a:cs typeface="Alexandria" pitchFamily="2" charset="-78"/>
              </a:rPr>
              <a:t>تصميم هيكل تنظيمي جديد</a:t>
            </a:r>
            <a:r>
              <a:rPr kumimoji="0" lang="ar-JO" altLang="ar-JO" sz="1600" b="0" i="0" u="none" strike="noStrike" cap="none" normalizeH="0" baseline="0">
                <a:ln>
                  <a:noFill/>
                </a:ln>
                <a:solidFill>
                  <a:srgbClr val="00B0F0"/>
                </a:solidFill>
                <a:effectLst/>
                <a:latin typeface="Alexandria" pitchFamily="2" charset="-78"/>
                <a:cs typeface="Alexandria" pitchFamily="2" charset="-78"/>
              </a:rPr>
              <a:t>: </a:t>
            </a:r>
            <a:r>
              <a:rPr kumimoji="0" lang="ar-SA" altLang="ar-JO" sz="1600" b="0" i="0" u="none" strike="noStrike" cap="none" normalizeH="0" baseline="0">
                <a:ln>
                  <a:noFill/>
                </a:ln>
                <a:solidFill>
                  <a:schemeClr val="tx1"/>
                </a:solidFill>
                <a:effectLst/>
                <a:latin typeface="Alexandria" pitchFamily="2" charset="-78"/>
                <a:cs typeface="Alexandria" pitchFamily="2" charset="-78"/>
              </a:rPr>
              <a:t>يتضمن هذا المجال إعادة تصميم الهيكل التنظيمي للمؤسسة لتحسين التواصل والتنسيق بين الوحدات المختلفة</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r>
              <a:rPr kumimoji="0" lang="ar-SA" altLang="ar-JO" sz="1600" b="1" i="0" u="none" strike="noStrike" cap="none" normalizeH="0" baseline="0">
                <a:ln>
                  <a:noFill/>
                </a:ln>
                <a:solidFill>
                  <a:schemeClr val="tx1"/>
                </a:solidFill>
                <a:effectLst/>
                <a:latin typeface="Alexandria" pitchFamily="2" charset="-78"/>
                <a:cs typeface="Alexandria" pitchFamily="2" charset="-78"/>
              </a:rPr>
              <a:t>الأمثلة</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r>
              <a:rPr kumimoji="0" lang="ar-SA" altLang="ar-JO" sz="1600" b="0" i="0" u="none" strike="noStrike" cap="none" normalizeH="0" baseline="0">
                <a:ln>
                  <a:noFill/>
                </a:ln>
                <a:solidFill>
                  <a:schemeClr val="tx1"/>
                </a:solidFill>
                <a:effectLst/>
                <a:latin typeface="Alexandria" pitchFamily="2" charset="-78"/>
                <a:cs typeface="Alexandria" pitchFamily="2" charset="-78"/>
              </a:rPr>
              <a:t>إحداث تعديل على الهيكل الرسمي لتقليل البيروقراطية</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r>
              <a:rPr kumimoji="0" lang="ar-SA" altLang="ar-JO" sz="1600" b="0" i="0" u="none" strike="noStrike" cap="none" normalizeH="0" baseline="0">
                <a:ln>
                  <a:noFill/>
                </a:ln>
                <a:solidFill>
                  <a:schemeClr val="tx1"/>
                </a:solidFill>
                <a:effectLst/>
                <a:latin typeface="Alexandria" pitchFamily="2" charset="-78"/>
                <a:cs typeface="Alexandria" pitchFamily="2" charset="-78"/>
              </a:rPr>
              <a:t>إعادة التنظيم لإنشاء روابط جديدة بين وحدات العمل لتعزيز التعاون</a:t>
            </a:r>
            <a:r>
              <a:rPr kumimoji="0" lang="ar-JO" altLang="ar-JO" sz="1600" b="0" i="0" u="none" strike="noStrike" cap="none" normalizeH="0" baseline="0">
                <a:ln>
                  <a:noFill/>
                </a:ln>
                <a:solidFill>
                  <a:schemeClr val="tx1"/>
                </a:solidFill>
                <a:effectLst/>
                <a:latin typeface="Alexandria" pitchFamily="2" charset="-78"/>
                <a:cs typeface="Alexandria" pitchFamily="2" charset="-78"/>
              </a:rPr>
              <a:t>. </a:t>
            </a:r>
            <a:endParaRPr kumimoji="0" lang="ar-JO" altLang="ar-JO" sz="1600" b="0" i="0" u="none" strike="noStrike" cap="none" normalizeH="0" baseline="0" dirty="0">
              <a:ln>
                <a:noFill/>
              </a:ln>
              <a:solidFill>
                <a:schemeClr val="tx1"/>
              </a:solidFill>
              <a:effectLst/>
              <a:latin typeface="Alexandria" pitchFamily="2" charset="-78"/>
              <a:cs typeface="Alexandria" pitchFamily="2" charset="-78"/>
            </a:endParaRPr>
          </a:p>
        </p:txBody>
      </p:sp>
      <p:pic>
        <p:nvPicPr>
          <p:cNvPr id="1028" name="Picture 4">
            <a:extLst>
              <a:ext uri="{FF2B5EF4-FFF2-40B4-BE49-F238E27FC236}">
                <a16:creationId xmlns:a16="http://schemas.microsoft.com/office/drawing/2014/main" id="{1A3B1CEE-5A79-4763-B22D-DE992D0591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1164" y="3429000"/>
            <a:ext cx="7323364"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106183"/>
      </p:ext>
    </p:extLst>
  </p:cSld>
  <p:clrMapOvr>
    <a:masterClrMapping/>
  </p:clrMapOvr>
  <mc:AlternateContent xmlns:mc="http://schemas.openxmlformats.org/markup-compatibility/2006" xmlns:p14="http://schemas.microsoft.com/office/powerpoint/2010/main">
    <mc:Choice Requires="p14">
      <p:transition spd="slow" p14:dur="2000" advTm="76000"/>
    </mc:Choice>
    <mc:Fallback xmlns="">
      <p:transition spd="slow" advTm="7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BCF6A1D-4254-3F69-A32D-B3678EDB6FCC}"/>
              </a:ext>
            </a:extLst>
          </p:cNvPr>
          <p:cNvSpPr txBox="1"/>
          <p:nvPr/>
        </p:nvSpPr>
        <p:spPr>
          <a:xfrm>
            <a:off x="124621" y="711478"/>
            <a:ext cx="11986299" cy="584775"/>
          </a:xfrm>
          <a:prstGeom prst="rect">
            <a:avLst/>
          </a:prstGeom>
          <a:noFill/>
        </p:spPr>
        <p:txBody>
          <a:bodyPr wrap="square">
            <a:spAutoFit/>
          </a:bodyPr>
          <a:lstStyle/>
          <a:p>
            <a:pPr algn="r"/>
            <a:r>
              <a:rPr lang="ar-JO" sz="1600" dirty="0">
                <a:cs typeface="Alexandria" pitchFamily="2" charset="-78"/>
              </a:rPr>
              <a:t>تظهر </a:t>
            </a:r>
            <a:r>
              <a:rPr lang="ar-JO" sz="1600">
                <a:cs typeface="Alexandria" pitchFamily="2" charset="-78"/>
              </a:rPr>
              <a:t>أهمية الإبداع </a:t>
            </a:r>
            <a:r>
              <a:rPr lang="ar-JO" sz="1600" dirty="0">
                <a:cs typeface="Alexandria" pitchFamily="2" charset="-78"/>
              </a:rPr>
              <a:t>في انتقال المؤسسة من مرحلة ما </a:t>
            </a:r>
            <a:r>
              <a:rPr lang="ar-JO" sz="1600">
                <a:cs typeface="Alexandria" pitchFamily="2" charset="-78"/>
              </a:rPr>
              <a:t>قبل الإبداع إلى </a:t>
            </a:r>
            <a:r>
              <a:rPr lang="ar-JO" sz="1600" dirty="0">
                <a:cs typeface="Alexandria" pitchFamily="2" charset="-78"/>
              </a:rPr>
              <a:t>مرحلة ما </a:t>
            </a:r>
            <a:r>
              <a:rPr lang="ar-JO" sz="1600">
                <a:cs typeface="Alexandria" pitchFamily="2" charset="-78"/>
              </a:rPr>
              <a:t>بعد الإبداع </a:t>
            </a:r>
            <a:r>
              <a:rPr lang="ar-JO" sz="1600" dirty="0">
                <a:cs typeface="Alexandria" pitchFamily="2" charset="-78"/>
              </a:rPr>
              <a:t>. والجدول يوضح عملية الانتقال التي يجب أن تحققها المؤسسة عند اعتمادها </a:t>
            </a:r>
            <a:r>
              <a:rPr lang="ar-JO" sz="1600">
                <a:cs typeface="Alexandria" pitchFamily="2" charset="-78"/>
              </a:rPr>
              <a:t>لعملية الإبداع </a:t>
            </a:r>
            <a:r>
              <a:rPr lang="ar-JO" sz="1600" dirty="0">
                <a:cs typeface="Alexandria" pitchFamily="2" charset="-78"/>
              </a:rPr>
              <a:t>في نشاطها ومختلف مراحلها. </a:t>
            </a:r>
          </a:p>
        </p:txBody>
      </p:sp>
      <p:pic>
        <p:nvPicPr>
          <p:cNvPr id="10" name="Graphic 21">
            <a:extLst>
              <a:ext uri="{FF2B5EF4-FFF2-40B4-BE49-F238E27FC236}">
                <a16:creationId xmlns:a16="http://schemas.microsoft.com/office/drawing/2014/main" id="{1066B7F2-62FE-4F61-BDBD-F7756AD2244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graphicFrame>
        <p:nvGraphicFramePr>
          <p:cNvPr id="12" name="Table 11">
            <a:extLst>
              <a:ext uri="{FF2B5EF4-FFF2-40B4-BE49-F238E27FC236}">
                <a16:creationId xmlns:a16="http://schemas.microsoft.com/office/drawing/2014/main" id="{76DC93CC-5907-4498-B6E7-AABCC006A2C1}"/>
              </a:ext>
            </a:extLst>
          </p:cNvPr>
          <p:cNvGraphicFramePr>
            <a:graphicFrameLocks noGrp="1"/>
          </p:cNvGraphicFramePr>
          <p:nvPr>
            <p:extLst>
              <p:ext uri="{D42A27DB-BD31-4B8C-83A1-F6EECF244321}">
                <p14:modId xmlns:p14="http://schemas.microsoft.com/office/powerpoint/2010/main" val="1341757363"/>
              </p:ext>
            </p:extLst>
          </p:nvPr>
        </p:nvGraphicFramePr>
        <p:xfrm>
          <a:off x="124621" y="1296253"/>
          <a:ext cx="11986299" cy="5511955"/>
        </p:xfrm>
        <a:graphic>
          <a:graphicData uri="http://schemas.openxmlformats.org/drawingml/2006/table">
            <a:tbl>
              <a:tblPr rtl="1" firstRow="1" firstCol="1" bandRow="1"/>
              <a:tblGrid>
                <a:gridCol w="1751578">
                  <a:extLst>
                    <a:ext uri="{9D8B030D-6E8A-4147-A177-3AD203B41FA5}">
                      <a16:colId xmlns:a16="http://schemas.microsoft.com/office/drawing/2014/main" val="958854385"/>
                    </a:ext>
                  </a:extLst>
                </a:gridCol>
                <a:gridCol w="4456253">
                  <a:extLst>
                    <a:ext uri="{9D8B030D-6E8A-4147-A177-3AD203B41FA5}">
                      <a16:colId xmlns:a16="http://schemas.microsoft.com/office/drawing/2014/main" val="4011322023"/>
                    </a:ext>
                  </a:extLst>
                </a:gridCol>
                <a:gridCol w="5778468">
                  <a:extLst>
                    <a:ext uri="{9D8B030D-6E8A-4147-A177-3AD203B41FA5}">
                      <a16:colId xmlns:a16="http://schemas.microsoft.com/office/drawing/2014/main" val="411890740"/>
                    </a:ext>
                  </a:extLst>
                </a:gridCol>
              </a:tblGrid>
              <a:tr h="326826">
                <a:tc>
                  <a:txBody>
                    <a:bodyPr/>
                    <a:lstStyle/>
                    <a:p>
                      <a:pPr algn="ctr" rtl="1">
                        <a:lnSpc>
                          <a:spcPct val="100000"/>
                        </a:lnSpc>
                        <a:spcAft>
                          <a:spcPts val="800"/>
                        </a:spcAft>
                      </a:pPr>
                      <a:r>
                        <a:rPr lang="ar-SA" sz="1600" b="1" dirty="0">
                          <a:effectLst/>
                          <a:latin typeface="Calibri" panose="020F0502020204030204" pitchFamily="34" charset="0"/>
                          <a:ea typeface="Times New Roman" panose="02020603050405020304" pitchFamily="18" charset="0"/>
                          <a:cs typeface="Alexandria" pitchFamily="2" charset="-78"/>
                        </a:rPr>
                        <a:t>الجانب</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111142" marB="11114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800"/>
                        </a:spcAft>
                      </a:pPr>
                      <a:r>
                        <a:rPr lang="ar-SA" sz="1600" b="1" dirty="0">
                          <a:effectLst/>
                          <a:latin typeface="Calibri" panose="020F0502020204030204" pitchFamily="34" charset="0"/>
                          <a:ea typeface="Times New Roman" panose="02020603050405020304" pitchFamily="18" charset="0"/>
                          <a:cs typeface="Alexandria" pitchFamily="2" charset="-78"/>
                        </a:rPr>
                        <a:t>ما </a:t>
                      </a:r>
                      <a:r>
                        <a:rPr lang="ar-SA" sz="1600" b="1">
                          <a:effectLst/>
                          <a:latin typeface="Calibri" panose="020F0502020204030204" pitchFamily="34" charset="0"/>
                          <a:ea typeface="Times New Roman" panose="02020603050405020304" pitchFamily="18" charset="0"/>
                          <a:cs typeface="Alexandria" pitchFamily="2" charset="-78"/>
                        </a:rPr>
                        <a:t>قبل الإبداع</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111142" marB="11114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800"/>
                        </a:spcAft>
                      </a:pPr>
                      <a:r>
                        <a:rPr lang="ar-SA" sz="1600" b="1" dirty="0">
                          <a:effectLst/>
                          <a:latin typeface="Calibri" panose="020F0502020204030204" pitchFamily="34" charset="0"/>
                          <a:ea typeface="Times New Roman" panose="02020603050405020304" pitchFamily="18" charset="0"/>
                          <a:cs typeface="Alexandria" pitchFamily="2" charset="-78"/>
                        </a:rPr>
                        <a:t>ما </a:t>
                      </a:r>
                      <a:r>
                        <a:rPr lang="ar-SA" sz="1600" b="1">
                          <a:effectLst/>
                          <a:latin typeface="Calibri" panose="020F0502020204030204" pitchFamily="34" charset="0"/>
                          <a:ea typeface="Times New Roman" panose="02020603050405020304" pitchFamily="18" charset="0"/>
                          <a:cs typeface="Alexandria" pitchFamily="2" charset="-78"/>
                        </a:rPr>
                        <a:t>بعد الإبداع</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111142" marB="11114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99183944"/>
                  </a:ext>
                </a:extLst>
              </a:tr>
              <a:tr h="330925">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حل المشكلات</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الاعتماد على الحلول التقليدية والمجربة</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استخدام حلول جديدة ومبتكرة للتغلب على التحديات</a:t>
                      </a:r>
                      <a:r>
                        <a:rPr lang="en-US" sz="1400" dirty="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5707919"/>
                  </a:ext>
                </a:extLst>
              </a:tr>
              <a:tr h="478103">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مواجهة المنافسة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صعوبة في التفوق على المنافسين لاعتماد</a:t>
                      </a:r>
                      <a:r>
                        <a:rPr lang="ar-JO" sz="1400" dirty="0">
                          <a:effectLst/>
                          <a:latin typeface="Calibri" panose="020F0502020204030204" pitchFamily="34" charset="0"/>
                          <a:ea typeface="Times New Roman" panose="02020603050405020304" pitchFamily="18" charset="0"/>
                          <a:cs typeface="Alexandria" pitchFamily="2" charset="-78"/>
                        </a:rPr>
                        <a:t>ها</a:t>
                      </a:r>
                      <a:r>
                        <a:rPr lang="ar-SA" sz="1400" dirty="0">
                          <a:effectLst/>
                          <a:latin typeface="Calibri" panose="020F0502020204030204" pitchFamily="34" charset="0"/>
                          <a:ea typeface="Times New Roman" panose="02020603050405020304" pitchFamily="18" charset="0"/>
                          <a:cs typeface="Alexandria" pitchFamily="2" charset="-78"/>
                        </a:rPr>
                        <a:t> الأساليب التقليدية</a:t>
                      </a:r>
                      <a:r>
                        <a:rPr lang="en-US" sz="1400" dirty="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تحقيق ميزة تنافسية من خلال الأفكار والأساليب الجديدة</a:t>
                      </a:r>
                      <a:r>
                        <a:rPr lang="en-US" sz="1400" dirty="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3026256"/>
                  </a:ext>
                </a:extLst>
              </a:tr>
              <a:tr h="478103">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إدخال منتجات جديدة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تطوير منتجات تقليدية قد لا تلبي احتياجات العملاء المتغيرة</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تطوير منتجات وخدمات جديدة تلبي احتياجات العملاء بشكل أفضل</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1807378"/>
                  </a:ext>
                </a:extLst>
              </a:tr>
              <a:tr h="478103">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تحسين التواصل</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تواصل محدود بين الموظفين والمديرين، مما قد </a:t>
                      </a:r>
                      <a:r>
                        <a:rPr lang="ar-SA" sz="1400">
                          <a:effectLst/>
                          <a:latin typeface="Calibri" panose="020F0502020204030204" pitchFamily="34" charset="0"/>
                          <a:ea typeface="Times New Roman" panose="02020603050405020304" pitchFamily="18" charset="0"/>
                          <a:cs typeface="Alexandria" pitchFamily="2" charset="-78"/>
                        </a:rPr>
                        <a:t>يؤدي إلى </a:t>
                      </a:r>
                      <a:r>
                        <a:rPr lang="ar-SA" sz="1400" dirty="0">
                          <a:effectLst/>
                          <a:latin typeface="Calibri" panose="020F0502020204030204" pitchFamily="34" charset="0"/>
                          <a:ea typeface="Times New Roman" panose="02020603050405020304" pitchFamily="18" charset="0"/>
                          <a:cs typeface="Alexandria" pitchFamily="2" charset="-78"/>
                        </a:rPr>
                        <a:t>بيئة عمل غير متعاونة</a:t>
                      </a:r>
                      <a:r>
                        <a:rPr lang="en-US" sz="1400" dirty="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تعزيز التواصل بين الموظفين والمديرين باستخدام </a:t>
                      </a:r>
                      <a:r>
                        <a:rPr lang="ar-SA" sz="1400">
                          <a:effectLst/>
                          <a:latin typeface="Calibri" panose="020F0502020204030204" pitchFamily="34" charset="0"/>
                          <a:ea typeface="Times New Roman" panose="02020603050405020304" pitchFamily="18" charset="0"/>
                          <a:cs typeface="Alexandria" pitchFamily="2" charset="-78"/>
                        </a:rPr>
                        <a:t>تقنيات الإبداع </a:t>
                      </a:r>
                      <a:r>
                        <a:rPr lang="ar-SA" sz="1400" dirty="0">
                          <a:effectLst/>
                          <a:latin typeface="Calibri" panose="020F0502020204030204" pitchFamily="34" charset="0"/>
                          <a:ea typeface="Times New Roman" panose="02020603050405020304" pitchFamily="18" charset="0"/>
                          <a:cs typeface="Alexandria" pitchFamily="2" charset="-78"/>
                        </a:rPr>
                        <a:t>الجماعي</a:t>
                      </a:r>
                      <a:r>
                        <a:rPr lang="en-US" sz="1400" dirty="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44235659"/>
                  </a:ext>
                </a:extLst>
              </a:tr>
              <a:tr h="478103">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استقطاب الفرص</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صعوبة في استغلال الفرص الجديدة وغير المتوقعة</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القدرة على استغلال الفرص الجديدة بفضل </a:t>
                      </a:r>
                      <a:r>
                        <a:rPr lang="ar-SA" sz="1400">
                          <a:effectLst/>
                          <a:latin typeface="Calibri" panose="020F0502020204030204" pitchFamily="34" charset="0"/>
                          <a:ea typeface="Times New Roman" panose="02020603050405020304" pitchFamily="18" charset="0"/>
                          <a:cs typeface="Alexandria" pitchFamily="2" charset="-78"/>
                        </a:rPr>
                        <a:t>التفكير الإبداعي</a:t>
                      </a:r>
                      <a:r>
                        <a:rPr lang="en-US" sz="140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3805781"/>
                  </a:ext>
                </a:extLst>
              </a:tr>
              <a:tr h="478103">
                <a:tc>
                  <a:txBody>
                    <a:bodyPr/>
                    <a:lstStyle/>
                    <a:p>
                      <a:pPr algn="ctr" rtl="1">
                        <a:lnSpc>
                          <a:spcPct val="100000"/>
                        </a:lnSpc>
                        <a:spcAft>
                          <a:spcPts val="800"/>
                        </a:spcAft>
                      </a:pPr>
                      <a:r>
                        <a:rPr lang="ar-SA" sz="1400" b="1">
                          <a:effectLst/>
                          <a:latin typeface="Calibri" panose="020F0502020204030204" pitchFamily="34" charset="0"/>
                          <a:ea typeface="Times New Roman" panose="02020603050405020304" pitchFamily="18" charset="0"/>
                          <a:cs typeface="Alexandria" pitchFamily="2" charset="-78"/>
                        </a:rPr>
                        <a:t>تفعيل سياسة جديدة</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الاعتماد على السياسات القديمة دون تغيير</a:t>
                      </a:r>
                      <a:r>
                        <a:rPr lang="en-US" sz="1400" dirty="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إقرار سياسات جديدة مثل تحديد سعر جديد لتعزيز التنافسية</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6546905"/>
                  </a:ext>
                </a:extLst>
              </a:tr>
              <a:tr h="330925">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إيجاد فرصة جديدة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الاعتماد على الأسواق والمنتجات التقليدية</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تطوير منتجات جديدة أو إيجاد أسواق جديدة لتلبية احتياجات العملاء</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05203166"/>
                  </a:ext>
                </a:extLst>
              </a:tr>
              <a:tr h="478103">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استخدام أسلوب جديد</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الاعتماد على العمليات والإجراءات التقليدية</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تبني عمليات تشغيل جديدة أو إجراءات عمل مبتكرة أو استخدام تكنولوجيا جديدة</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7236941"/>
                  </a:ext>
                </a:extLst>
              </a:tr>
              <a:tr h="478103">
                <a:tc>
                  <a:txBody>
                    <a:bodyPr/>
                    <a:lstStyle/>
                    <a:p>
                      <a:pPr algn="ctr" rtl="1">
                        <a:lnSpc>
                          <a:spcPct val="100000"/>
                        </a:lnSpc>
                        <a:spcAft>
                          <a:spcPts val="800"/>
                        </a:spcAft>
                      </a:pPr>
                      <a:r>
                        <a:rPr lang="ar-SA" sz="1400" b="1" dirty="0">
                          <a:effectLst/>
                          <a:latin typeface="Calibri" panose="020F0502020204030204" pitchFamily="34" charset="0"/>
                          <a:ea typeface="Times New Roman" panose="02020603050405020304" pitchFamily="18" charset="0"/>
                          <a:cs typeface="Alexandria" pitchFamily="2" charset="-78"/>
                        </a:rPr>
                        <a:t>تصميم هيكل تنظيمي جديد</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الهيكل التنظيمي ثابت دون تغييرات</a:t>
                      </a:r>
                      <a:r>
                        <a:rPr lang="en-US" sz="1400">
                          <a:effectLst/>
                          <a:latin typeface="Alexandria" pitchFamily="2" charset="-78"/>
                          <a:ea typeface="Times New Roman" panose="02020603050405020304" pitchFamily="18" charset="0"/>
                          <a:cs typeface="Arial" panose="020B0604020202020204" pitchFamily="34" charset="0"/>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lnSpc>
                          <a:spcPct val="100000"/>
                        </a:lnSpc>
                        <a:spcAft>
                          <a:spcPts val="800"/>
                        </a:spcAft>
                      </a:pPr>
                      <a:r>
                        <a:rPr lang="ar-SA" sz="1400" dirty="0">
                          <a:effectLst/>
                          <a:latin typeface="Calibri" panose="020F0502020204030204" pitchFamily="34" charset="0"/>
                          <a:ea typeface="Times New Roman" panose="02020603050405020304" pitchFamily="18" charset="0"/>
                          <a:cs typeface="Alexandria" pitchFamily="2" charset="-78"/>
                        </a:rPr>
                        <a:t>إحداث تعديلات على الهيكل الرسمي أو إعادة التنظيم أو إيجاد روابط جديدة بين وحدات العمل</a:t>
                      </a:r>
                      <a:r>
                        <a:rPr lang="en-US" sz="1400" dirty="0">
                          <a:effectLst/>
                          <a:latin typeface="Alexandria" pitchFamily="2" charset="-78"/>
                          <a:ea typeface="Times New Roman" panose="02020603050405020304" pitchFamily="18"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98793" marR="98793" marT="98793" marB="9879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24241078"/>
                  </a:ext>
                </a:extLst>
              </a:tr>
            </a:tbl>
          </a:graphicData>
        </a:graphic>
      </p:graphicFrame>
      <p:sp>
        <p:nvSpPr>
          <p:cNvPr id="8" name="TextBox 7">
            <a:extLst>
              <a:ext uri="{FF2B5EF4-FFF2-40B4-BE49-F238E27FC236}">
                <a16:creationId xmlns:a16="http://schemas.microsoft.com/office/drawing/2014/main" id="{B772F937-1E7A-4D49-8906-EA38DC1CA349}"/>
              </a:ext>
            </a:extLst>
          </p:cNvPr>
          <p:cNvSpPr txBox="1"/>
          <p:nvPr/>
        </p:nvSpPr>
        <p:spPr>
          <a:xfrm>
            <a:off x="4292998" y="160458"/>
            <a:ext cx="2837007" cy="461665"/>
          </a:xfrm>
          <a:prstGeom prst="rect">
            <a:avLst/>
          </a:prstGeom>
          <a:noFill/>
        </p:spPr>
        <p:txBody>
          <a:bodyPr wrap="square">
            <a:spAutoFit/>
          </a:bodyPr>
          <a:lstStyle/>
          <a:p>
            <a:r>
              <a:rPr lang="ar-JO" altLang="ar-JO" sz="2400" b="1">
                <a:solidFill>
                  <a:prstClr val="black"/>
                </a:solidFill>
                <a:latin typeface="Alexandria" pitchFamily="2" charset="-78"/>
                <a:cs typeface="Alexandria" pitchFamily="2" charset="-78"/>
              </a:rPr>
              <a:t>أهمية الإبداع</a:t>
            </a:r>
            <a:r>
              <a:rPr kumimoji="0" lang="ar-SA" altLang="ar-JO"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a:t>
            </a:r>
            <a:endParaRPr lang="ar-JO" sz="2400" b="1" dirty="0"/>
          </a:p>
        </p:txBody>
      </p:sp>
      <p:sp>
        <p:nvSpPr>
          <p:cNvPr id="9" name="Rectangle 8">
            <a:extLst>
              <a:ext uri="{FF2B5EF4-FFF2-40B4-BE49-F238E27FC236}">
                <a16:creationId xmlns:a16="http://schemas.microsoft.com/office/drawing/2014/main" id="{0140B428-1D76-440E-8CEE-4B50BDC1ED70}"/>
              </a:ext>
            </a:extLst>
          </p:cNvPr>
          <p:cNvSpPr/>
          <p:nvPr/>
        </p:nvSpPr>
        <p:spPr>
          <a:xfrm>
            <a:off x="293914" y="98902"/>
            <a:ext cx="739706" cy="5847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TextBox 10">
            <a:extLst>
              <a:ext uri="{FF2B5EF4-FFF2-40B4-BE49-F238E27FC236}">
                <a16:creationId xmlns:a16="http://schemas.microsoft.com/office/drawing/2014/main" id="{8F341BD4-713F-460A-9039-5A892C3F2DC7}"/>
              </a:ext>
            </a:extLst>
          </p:cNvPr>
          <p:cNvSpPr txBox="1"/>
          <p:nvPr/>
        </p:nvSpPr>
        <p:spPr>
          <a:xfrm>
            <a:off x="293914" y="133320"/>
            <a:ext cx="82798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65783651"/>
      </p:ext>
    </p:extLst>
  </p:cSld>
  <p:clrMapOvr>
    <a:masterClrMapping/>
  </p:clrMapOvr>
  <mc:AlternateContent xmlns:mc="http://schemas.openxmlformats.org/markup-compatibility/2006" xmlns:p14="http://schemas.microsoft.com/office/powerpoint/2010/main">
    <mc:Choice Requires="p14">
      <p:transition spd="slow" p14:dur="2000" advTm="43000"/>
    </mc:Choice>
    <mc:Fallback xmlns="">
      <p:transition spd="slow" advTm="4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9200" y="118355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343499" y="410694"/>
            <a:ext cx="5303254" cy="461665"/>
          </a:xfrm>
          <a:prstGeom prst="rect">
            <a:avLst/>
          </a:prstGeom>
          <a:noFill/>
        </p:spPr>
        <p:txBody>
          <a:bodyPr wrap="square" rtlCol="0">
            <a:spAutoFit/>
          </a:bodyPr>
          <a:lstStyle/>
          <a:p>
            <a:pPr lvl="0" algn="ctr">
              <a:buClrTx/>
            </a:pPr>
            <a:r>
              <a:rPr lang="ar-JO" sz="2400" b="1" kern="1200">
                <a:latin typeface="Alexandria" pitchFamily="2" charset="-78"/>
                <a:cs typeface="Alexandria" pitchFamily="2" charset="-78"/>
              </a:rPr>
              <a:t>القيادة الإبداعية </a:t>
            </a:r>
            <a:r>
              <a:rPr lang="ar-JO" sz="2400" b="1" kern="1200" dirty="0">
                <a:latin typeface="Alexandria" pitchFamily="2" charset="-78"/>
                <a:cs typeface="Alexandria" pitchFamily="2" charset="-78"/>
              </a:rPr>
              <a:t>والإبداع القيادي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7351" y="1230275"/>
            <a:ext cx="11585449" cy="5443606"/>
          </a:xfrm>
          <a:prstGeom prst="rect">
            <a:avLst/>
          </a:prstGeom>
          <a:noFill/>
        </p:spPr>
        <p:txBody>
          <a:bodyPr wrap="square" rtlCol="0">
            <a:spAutoFit/>
          </a:bodyPr>
          <a:lstStyle/>
          <a:p>
            <a:pPr indent="503555" algn="just" rtl="1">
              <a:lnSpc>
                <a:spcPts val="2400"/>
              </a:lnSpc>
              <a:spcBef>
                <a:spcPts val="600"/>
              </a:spcBef>
            </a:pPr>
            <a:endParaRPr lang="ar-SA" sz="1400" dirty="0">
              <a:effectLst/>
              <a:latin typeface="Times New Roman" panose="02020603050405020304" pitchFamily="18" charset="0"/>
              <a:ea typeface="Times New Roman" panose="02020603050405020304" pitchFamily="18" charset="0"/>
              <a:cs typeface="Alexandria" pitchFamily="2" charset="-78"/>
            </a:endParaRPr>
          </a:p>
          <a:p>
            <a:pPr indent="503555" algn="just" rtl="1">
              <a:lnSpc>
                <a:spcPts val="2400"/>
              </a:lnSpc>
              <a:spcBef>
                <a:spcPts val="600"/>
              </a:spcBef>
            </a:pPr>
            <a:r>
              <a:rPr lang="ar-SA" sz="1400" dirty="0">
                <a:effectLst/>
                <a:latin typeface="Times New Roman" panose="02020603050405020304" pitchFamily="18" charset="0"/>
                <a:ea typeface="Times New Roman" panose="02020603050405020304" pitchFamily="18" charset="0"/>
                <a:cs typeface="Alexandria" pitchFamily="2" charset="-78"/>
              </a:rPr>
              <a:t>       </a:t>
            </a:r>
            <a:r>
              <a:rPr lang="ar-JO" sz="1400" b="1" dirty="0">
                <a:effectLst/>
                <a:latin typeface="Times New Roman" panose="02020603050405020304" pitchFamily="18" charset="0"/>
                <a:ea typeface="Times New Roman" panose="02020603050405020304" pitchFamily="18" charset="0"/>
                <a:cs typeface="Alexandria" pitchFamily="2" charset="-78"/>
              </a:rPr>
              <a:t>ا</a:t>
            </a:r>
            <a:r>
              <a:rPr lang="ar-SA" sz="1400" b="1">
                <a:effectLst/>
                <a:latin typeface="Times New Roman" panose="02020603050405020304" pitchFamily="18" charset="0"/>
                <a:ea typeface="Times New Roman" panose="02020603050405020304" pitchFamily="18" charset="0"/>
                <a:cs typeface="Alexandria" pitchFamily="2" charset="-78"/>
              </a:rPr>
              <a:t>لقيادة الإبداعية</a:t>
            </a:r>
            <a:r>
              <a:rPr lang="ar-JO" sz="1400">
                <a:effectLst/>
                <a:latin typeface="Times New Roman" panose="02020603050405020304" pitchFamily="18" charset="0"/>
                <a:ea typeface="Times New Roman" panose="02020603050405020304" pitchFamily="18" charset="0"/>
                <a:cs typeface="Alexandria" pitchFamily="2" charset="-78"/>
              </a:rPr>
              <a:t>:</a:t>
            </a:r>
            <a:r>
              <a:rPr lang="ar-SA" sz="1400">
                <a:effectLst/>
                <a:latin typeface="Times New Roman" panose="02020603050405020304" pitchFamily="18" charset="0"/>
                <a:ea typeface="Times New Roman" panose="02020603050405020304" pitchFamily="18" charset="0"/>
                <a:cs typeface="Alexandria" pitchFamily="2" charset="-78"/>
              </a:rPr>
              <a:t> </a:t>
            </a:r>
            <a:r>
              <a:rPr lang="ar-SA" sz="1400" dirty="0">
                <a:effectLst/>
                <a:latin typeface="Times New Roman" panose="02020603050405020304" pitchFamily="18" charset="0"/>
                <a:ea typeface="Times New Roman" panose="02020603050405020304" pitchFamily="18" charset="0"/>
                <a:cs typeface="Alexandria" pitchFamily="2" charset="-78"/>
              </a:rPr>
              <a:t>هي تلك الممارسة القيادية التي تعتمد على تحقيق اعلى معايير الجودة والأداء المهني باستخدام الم</a:t>
            </a:r>
            <a:r>
              <a:rPr lang="ar-JO" sz="1400" dirty="0">
                <a:effectLst/>
                <a:latin typeface="Times New Roman" panose="02020603050405020304" pitchFamily="18" charset="0"/>
                <a:ea typeface="Times New Roman" panose="02020603050405020304" pitchFamily="18" charset="0"/>
                <a:cs typeface="Alexandria" pitchFamily="2" charset="-78"/>
              </a:rPr>
              <a:t>ؤ</a:t>
            </a:r>
            <a:r>
              <a:rPr lang="ar-SA" sz="1400" dirty="0">
                <a:effectLst/>
                <a:latin typeface="Times New Roman" panose="02020603050405020304" pitchFamily="18" charset="0"/>
                <a:ea typeface="Times New Roman" panose="02020603050405020304" pitchFamily="18" charset="0"/>
                <a:cs typeface="Alexandria" pitchFamily="2" charset="-78"/>
              </a:rPr>
              <a:t>هلات والمهارات والخبرات لتحقيق الأهداف الاستراتيجية والاستشرافية واستخراج القدرات الكامنة المخزونة لدى الموظفين وتطويعها لتحقيق الإنتاج المسؤول بما يتميز على المنافسين </a:t>
            </a:r>
            <a:r>
              <a:rPr lang="ar-JO" sz="1400" dirty="0">
                <a:effectLst/>
                <a:latin typeface="Times New Roman" panose="02020603050405020304" pitchFamily="18" charset="0"/>
                <a:ea typeface="Times New Roman" panose="02020603050405020304" pitchFamily="18" charset="0"/>
                <a:cs typeface="Alexandria" pitchFamily="2" charset="-78"/>
              </a:rPr>
              <a:t>. </a:t>
            </a:r>
          </a:p>
          <a:p>
            <a:pPr indent="503555" algn="just" rtl="1">
              <a:lnSpc>
                <a:spcPts val="2400"/>
              </a:lnSpc>
              <a:spcBef>
                <a:spcPts val="600"/>
              </a:spcBef>
            </a:pPr>
            <a:r>
              <a:rPr lang="ar-JO" sz="1400" b="1">
                <a:effectLst/>
                <a:latin typeface="Times New Roman" panose="02020603050405020304" pitchFamily="18" charset="0"/>
                <a:ea typeface="Times New Roman" panose="02020603050405020304" pitchFamily="18" charset="0"/>
                <a:cs typeface="Alexandria" pitchFamily="2" charset="-78"/>
              </a:rPr>
              <a:t>القيادة الإبداعية</a:t>
            </a:r>
            <a:r>
              <a:rPr lang="ar-JO" sz="1400">
                <a:effectLst/>
                <a:latin typeface="Times New Roman" panose="02020603050405020304" pitchFamily="18" charset="0"/>
                <a:ea typeface="Times New Roman" panose="02020603050405020304" pitchFamily="18" charset="0"/>
                <a:cs typeface="Alexandria" pitchFamily="2" charset="-78"/>
              </a:rPr>
              <a:t>: </a:t>
            </a:r>
            <a:r>
              <a:rPr lang="ar-JO" sz="1400" dirty="0">
                <a:effectLst/>
                <a:latin typeface="Times New Roman" panose="02020603050405020304" pitchFamily="18" charset="0"/>
                <a:ea typeface="Times New Roman" panose="02020603050405020304" pitchFamily="18" charset="0"/>
                <a:cs typeface="Alexandria" pitchFamily="2" charset="-78"/>
              </a:rPr>
              <a:t>هي نمط قيادي يتسم بالحساسية للمشكلات والمثابرة يستدل عليه المبادرات والممارسات غير المألوفة في المؤسسة. </a:t>
            </a:r>
            <a:r>
              <a:rPr lang="ar-SA" sz="1400" dirty="0">
                <a:effectLst/>
                <a:latin typeface="Times New Roman" panose="02020603050405020304" pitchFamily="18" charset="0"/>
                <a:ea typeface="Times New Roman" panose="02020603050405020304" pitchFamily="18" charset="0"/>
                <a:cs typeface="Alexandria" pitchFamily="2" charset="-78"/>
              </a:rPr>
              <a:t>إن </a:t>
            </a:r>
            <a:r>
              <a:rPr lang="ar-SA" sz="1400">
                <a:effectLst/>
                <a:latin typeface="Times New Roman" panose="02020603050405020304" pitchFamily="18" charset="0"/>
                <a:ea typeface="Times New Roman" panose="02020603050405020304" pitchFamily="18" charset="0"/>
                <a:cs typeface="Alexandria" pitchFamily="2" charset="-78"/>
              </a:rPr>
              <a:t>القيادة الإبداعية </a:t>
            </a:r>
            <a:r>
              <a:rPr lang="ar-SA" sz="1400" dirty="0">
                <a:effectLst/>
                <a:latin typeface="Times New Roman" panose="02020603050405020304" pitchFamily="18" charset="0"/>
                <a:ea typeface="Times New Roman" panose="02020603050405020304" pitchFamily="18" charset="0"/>
                <a:cs typeface="Alexandria" pitchFamily="2" charset="-78"/>
              </a:rPr>
              <a:t>هي </a:t>
            </a:r>
            <a:r>
              <a:rPr lang="ar-JO" sz="1400" dirty="0">
                <a:effectLst/>
                <a:latin typeface="Times New Roman" panose="02020603050405020304" pitchFamily="18" charset="0"/>
                <a:ea typeface="Times New Roman" panose="02020603050405020304" pitchFamily="18" charset="0"/>
                <a:cs typeface="Alexandria" pitchFamily="2" charset="-78"/>
              </a:rPr>
              <a:t>القيادة القادرة</a:t>
            </a:r>
            <a:r>
              <a:rPr lang="ar-SA" sz="1400" dirty="0">
                <a:effectLst/>
                <a:latin typeface="Times New Roman" panose="02020603050405020304" pitchFamily="18" charset="0"/>
                <a:ea typeface="Times New Roman" panose="02020603050405020304" pitchFamily="18" charset="0"/>
                <a:cs typeface="Alexandria" pitchFamily="2" charset="-78"/>
              </a:rPr>
              <a:t> على تغيير أو تجديد أو استحداث نهج أو أسلوب جديد، واستعماله بتقنيات حديثة تتلاءم ومتطلبات المؤسسة، وتطلعات العصر الحديث، وتلبي حاجات المجتمع، وهي تعتمد على قدرة القائد على أن يستخدم الأشياء المألوفة بطريقة غير مألوفة، وأن يطرح أفكارا وحلولا مبتكرة للمشكلات والقضايا، تتصف بالجدة والجودة والجدوى ( ساعد، 2016). كما تشمل القدرة على حل المشكلات بطريقة ابتكارية، من خلال حفز الآخرين على التميز والإبداع، والعمل بروح الفريق الواحد، مع توفير المناخ التنظيمي الملائم للإبداع والاهتمام بتنمية الموارد البشرية ، </a:t>
            </a:r>
            <a:r>
              <a:rPr lang="ar-SA" sz="1400">
                <a:effectLst/>
                <a:latin typeface="Times New Roman" panose="02020603050405020304" pitchFamily="18" charset="0"/>
                <a:ea typeface="Times New Roman" panose="02020603050405020304" pitchFamily="18" charset="0"/>
                <a:cs typeface="Alexandria" pitchFamily="2" charset="-78"/>
              </a:rPr>
              <a:t>ان الإبداع </a:t>
            </a:r>
            <a:r>
              <a:rPr lang="ar-SA" sz="1400" dirty="0">
                <a:effectLst/>
                <a:latin typeface="Times New Roman" panose="02020603050405020304" pitchFamily="18" charset="0"/>
                <a:ea typeface="Times New Roman" panose="02020603050405020304" pitchFamily="18" charset="0"/>
                <a:cs typeface="Alexandria" pitchFamily="2" charset="-78"/>
              </a:rPr>
              <a:t>الإداري في المؤسسات يعدّ قوة فاعلة للمنظمة ومصدر قوة ، كما يعمل على حل المشكلات ، وينمي القدرات ومهارات التفكير والتواصل.</a:t>
            </a:r>
          </a:p>
          <a:p>
            <a:pPr indent="503555" algn="just" rtl="1">
              <a:lnSpc>
                <a:spcPts val="2400"/>
              </a:lnSpc>
              <a:spcBef>
                <a:spcPts val="600"/>
              </a:spcBef>
            </a:pPr>
            <a:r>
              <a:rPr lang="ar-JO" sz="1400" dirty="0">
                <a:effectLst/>
                <a:latin typeface="Times New Roman" panose="02020603050405020304" pitchFamily="18" charset="0"/>
                <a:ea typeface="Times New Roman" panose="02020603050405020304" pitchFamily="18" charset="0"/>
                <a:cs typeface="Alexandria" pitchFamily="2" charset="-78"/>
              </a:rPr>
              <a:t>ان </a:t>
            </a:r>
            <a:r>
              <a:rPr lang="ar-JO" sz="1400">
                <a:effectLst/>
                <a:latin typeface="Times New Roman" panose="02020603050405020304" pitchFamily="18" charset="0"/>
                <a:ea typeface="Times New Roman" panose="02020603050405020304" pitchFamily="18" charset="0"/>
                <a:cs typeface="Alexandria" pitchFamily="2" charset="-78"/>
              </a:rPr>
              <a:t>القيادة الإبداعية </a:t>
            </a:r>
            <a:r>
              <a:rPr lang="ar-JO" sz="1400" dirty="0">
                <a:effectLst/>
                <a:latin typeface="Times New Roman" panose="02020603050405020304" pitchFamily="18" charset="0"/>
                <a:ea typeface="Times New Roman" panose="02020603050405020304" pitchFamily="18" charset="0"/>
                <a:cs typeface="Alexandria" pitchFamily="2" charset="-78"/>
              </a:rPr>
              <a:t>أو الابتكارية تتطلب تعليماً قائماً على توليد الأفكار، التأمل، الابتكار</a:t>
            </a:r>
            <a:r>
              <a:rPr lang="ar-JO" sz="1400">
                <a:effectLst/>
                <a:latin typeface="Times New Roman" panose="02020603050405020304" pitchFamily="18" charset="0"/>
                <a:ea typeface="Times New Roman" panose="02020603050405020304" pitchFamily="18" charset="0"/>
                <a:cs typeface="Alexandria" pitchFamily="2" charset="-78"/>
              </a:rPr>
              <a:t>، الإبداع، </a:t>
            </a:r>
            <a:r>
              <a:rPr lang="ar-JO" sz="1400" dirty="0">
                <a:effectLst/>
                <a:latin typeface="Times New Roman" panose="02020603050405020304" pitchFamily="18" charset="0"/>
                <a:ea typeface="Times New Roman" panose="02020603050405020304" pitchFamily="18" charset="0"/>
                <a:cs typeface="Alexandria" pitchFamily="2" charset="-78"/>
              </a:rPr>
              <a:t>سعة الأفق، رحابة التفكير، والقدرة على ربط الأفكار، كما يتطلب التفكير الريادي شراكة ودعم من شركات القطاع الخاص والعام على المستوى المحلي والإقليمي ، إذ أن التعليم الابتكاري القائم </a:t>
            </a:r>
            <a:r>
              <a:rPr lang="ar-JO" sz="1400">
                <a:effectLst/>
                <a:latin typeface="Times New Roman" panose="02020603050405020304" pitchFamily="18" charset="0"/>
                <a:ea typeface="Times New Roman" panose="02020603050405020304" pitchFamily="18" charset="0"/>
                <a:cs typeface="Alexandria" pitchFamily="2" charset="-78"/>
              </a:rPr>
              <a:t>على الإبداع </a:t>
            </a:r>
            <a:r>
              <a:rPr lang="ar-JO" sz="1400" dirty="0">
                <a:effectLst/>
                <a:latin typeface="Times New Roman" panose="02020603050405020304" pitchFamily="18" charset="0"/>
                <a:ea typeface="Times New Roman" panose="02020603050405020304" pitchFamily="18" charset="0"/>
                <a:cs typeface="Alexandria" pitchFamily="2" charset="-78"/>
              </a:rPr>
              <a:t>يتطلب تبني </a:t>
            </a:r>
            <a:r>
              <a:rPr lang="ar-JO" sz="1400">
                <a:effectLst/>
                <a:latin typeface="Times New Roman" panose="02020603050405020304" pitchFamily="18" charset="0"/>
                <a:ea typeface="Times New Roman" panose="02020603050405020304" pitchFamily="18" charset="0"/>
                <a:cs typeface="Alexandria" pitchFamily="2" charset="-78"/>
              </a:rPr>
              <a:t>النظام الإبداعي </a:t>
            </a:r>
            <a:r>
              <a:rPr lang="ar-JO" sz="1400" dirty="0">
                <a:effectLst/>
                <a:latin typeface="Times New Roman" panose="02020603050405020304" pitchFamily="18" charset="0"/>
                <a:ea typeface="Times New Roman" panose="02020603050405020304" pitchFamily="18" charset="0"/>
                <a:cs typeface="Alexandria" pitchFamily="2" charset="-78"/>
              </a:rPr>
              <a:t>الذي يتيح فرصة التأهيل الملائم لبناء جيل المعرفة.</a:t>
            </a: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400" b="1"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مفهوم الإبداع </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الإداري/ القيادي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هو إجراء تحسين فائق في الإستراتيجيات أو السياسات أو الإجراءات وأدوات وأساليب العمل ومراجعتها من </a:t>
            </a:r>
            <a:r>
              <a:rPr kumimoji="0" lang="ar-SA" sz="1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وقت إلى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آخر</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لضمان جودة العمل، عن طريق التوظيف الأمثل للإمكانات المتاحة من أجل الوصول للهدف بأقل تكلفة وأسرع وقت.</a:t>
            </a:r>
          </a:p>
          <a:p>
            <a:pPr indent="503555" algn="just" rtl="1">
              <a:lnSpc>
                <a:spcPts val="2400"/>
              </a:lnSpc>
              <a:spcBef>
                <a:spcPts val="600"/>
              </a:spcBef>
            </a:pPr>
            <a:endParaRPr lang="en-GB" sz="1400" dirty="0">
              <a:effectLst/>
              <a:latin typeface="Times New Roman" panose="02020603050405020304" pitchFamily="18" charset="0"/>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37B4CF40-E28F-4082-AF1D-90EBBC4B105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718636962"/>
      </p:ext>
    </p:extLst>
  </p:cSld>
  <p:clrMapOvr>
    <a:masterClrMapping/>
  </p:clrMapOvr>
  <mc:AlternateContent xmlns:mc="http://schemas.openxmlformats.org/markup-compatibility/2006" xmlns:p14="http://schemas.microsoft.com/office/powerpoint/2010/main">
    <mc:Choice Requires="p14">
      <p:transition spd="med" p14:dur="700" advTm="201853">
        <p:fade/>
      </p:transition>
    </mc:Choice>
    <mc:Fallback xmlns="">
      <p:transition spd="med" advTm="201853">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8858" y="970933"/>
            <a:ext cx="11899640" cy="5887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JO" sz="1400">
                <a:cs typeface="Alexandria" pitchFamily="2" charset="-78"/>
              </a:rPr>
              <a:t>القيادة الإبداعية </a:t>
            </a:r>
            <a:r>
              <a:rPr lang="ar-JO" sz="1400" dirty="0">
                <a:cs typeface="Alexandria" pitchFamily="2" charset="-78"/>
              </a:rPr>
              <a:t>تتضمن استخدام طرق غير تقليدية لتحفيز الفرق وحل المشكلات. أساليبها تشمل:</a:t>
            </a:r>
          </a:p>
          <a:p>
            <a:pPr>
              <a:buFont typeface="+mj-lt"/>
              <a:buAutoNum type="arabicPeriod"/>
            </a:pPr>
            <a:r>
              <a:rPr lang="ar-JO" sz="1400" b="1" dirty="0">
                <a:cs typeface="Alexandria" pitchFamily="2" charset="-78"/>
              </a:rPr>
              <a:t>تشجيع التفكير المبتكر</a:t>
            </a:r>
            <a:r>
              <a:rPr lang="ar-JO" sz="1400" dirty="0">
                <a:cs typeface="Alexandria" pitchFamily="2" charset="-78"/>
              </a:rPr>
              <a:t>: إعطاء الفرق مساحة للتفكير خارج الصندوق وتحفيزهم على تبني حلول غير تقليدية.</a:t>
            </a:r>
          </a:p>
          <a:p>
            <a:pPr>
              <a:buFont typeface="+mj-lt"/>
              <a:buAutoNum type="arabicPeriod"/>
            </a:pPr>
            <a:r>
              <a:rPr lang="ar-JO" sz="1400" b="1" dirty="0">
                <a:cs typeface="Alexandria" pitchFamily="2" charset="-78"/>
              </a:rPr>
              <a:t>التواصل الشفاف</a:t>
            </a:r>
            <a:r>
              <a:rPr lang="ar-JO" sz="1400" dirty="0">
                <a:cs typeface="Alexandria" pitchFamily="2" charset="-78"/>
              </a:rPr>
              <a:t>: بناء الثقة من خلال فتح قنوات التواصل المستمر وتبادل الأفكار والآراء.</a:t>
            </a:r>
          </a:p>
          <a:p>
            <a:pPr>
              <a:buFont typeface="+mj-lt"/>
              <a:buAutoNum type="arabicPeriod"/>
            </a:pPr>
            <a:r>
              <a:rPr lang="ar-JO" sz="1400" b="1" dirty="0">
                <a:cs typeface="Alexandria" pitchFamily="2" charset="-78"/>
              </a:rPr>
              <a:t>القدوة الحسنة</a:t>
            </a:r>
            <a:r>
              <a:rPr lang="ar-JO" sz="1400" dirty="0">
                <a:cs typeface="Alexandria" pitchFamily="2" charset="-78"/>
              </a:rPr>
              <a:t>: القادة يجب أن يكونوا مثالا يحتذى به في الابتكار </a:t>
            </a:r>
            <a:r>
              <a:rPr lang="ar-JO" sz="1400">
                <a:cs typeface="Alexandria" pitchFamily="2" charset="-78"/>
              </a:rPr>
              <a:t>والتفكير الإبداعي.</a:t>
            </a:r>
            <a:endParaRPr lang="ar-JO" sz="1400" dirty="0">
              <a:cs typeface="Alexandria" pitchFamily="2" charset="-78"/>
            </a:endParaRPr>
          </a:p>
          <a:p>
            <a:pPr>
              <a:buFont typeface="+mj-lt"/>
              <a:buAutoNum type="arabicPeriod"/>
            </a:pPr>
            <a:r>
              <a:rPr lang="ar-JO" sz="1400" b="1" dirty="0">
                <a:cs typeface="Alexandria" pitchFamily="2" charset="-78"/>
              </a:rPr>
              <a:t>التفويض بذكاء</a:t>
            </a:r>
            <a:r>
              <a:rPr lang="ar-JO" sz="1400" dirty="0">
                <a:cs typeface="Alexandria" pitchFamily="2" charset="-78"/>
              </a:rPr>
              <a:t>: توزيع المهام بناءً على مهارات الأفراد لإطلاق العنان لقدراتهم وإبداعهم.</a:t>
            </a:r>
          </a:p>
          <a:p>
            <a:pPr>
              <a:buFont typeface="+mj-lt"/>
              <a:buAutoNum type="arabicPeriod"/>
            </a:pPr>
            <a:r>
              <a:rPr lang="ar-JO" sz="1400" b="1" dirty="0">
                <a:cs typeface="Alexandria" pitchFamily="2" charset="-78"/>
              </a:rPr>
              <a:t>التحفيز والتحفيز الذاتي</a:t>
            </a:r>
            <a:r>
              <a:rPr lang="ar-JO" sz="1400" dirty="0">
                <a:cs typeface="Alexandria" pitchFamily="2" charset="-78"/>
              </a:rPr>
              <a:t>: خلق بيئة عمل تشجع على التعلم المستمر وتحتفل بالنجاحات الفردية والجماعية.</a:t>
            </a: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974672" cy="430887"/>
          </a:xfrm>
          <a:prstGeom prst="rect">
            <a:avLst/>
          </a:prstGeom>
          <a:noFill/>
        </p:spPr>
        <p:txBody>
          <a:bodyPr wrap="square" rtlCol="0">
            <a:spAutoFit/>
          </a:bodyPr>
          <a:lstStyle/>
          <a:p>
            <a:pPr lvl="0" algn="ctr">
              <a:buClrTx/>
            </a:pPr>
            <a:r>
              <a:rPr lang="ar-JO" sz="2200" b="1" kern="1200" dirty="0">
                <a:latin typeface="Alexandria" pitchFamily="2" charset="-78"/>
                <a:cs typeface="Alexandria" pitchFamily="2" charset="-78"/>
              </a:rPr>
              <a:t>تعريف القائد - أساليب </a:t>
            </a:r>
            <a:r>
              <a:rPr lang="ar-JO" sz="2200" b="1" kern="1200">
                <a:latin typeface="Alexandria" pitchFamily="2" charset="-78"/>
                <a:cs typeface="Alexandria" pitchFamily="2" charset="-78"/>
              </a:rPr>
              <a:t>القيادة الإبداعية</a:t>
            </a:r>
            <a:endParaRPr lang="ar-JO" sz="2200" b="1" kern="12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23450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84558"/>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6703C0C3-8BE6-622B-F195-DBE559442731}"/>
              </a:ext>
            </a:extLst>
          </p:cNvPr>
          <p:cNvSpPr txBox="1"/>
          <p:nvPr/>
        </p:nvSpPr>
        <p:spPr>
          <a:xfrm>
            <a:off x="6019801" y="1078132"/>
            <a:ext cx="5938222" cy="5262979"/>
          </a:xfrm>
          <a:prstGeom prst="rect">
            <a:avLst/>
          </a:prstGeom>
          <a:noFill/>
        </p:spPr>
        <p:txBody>
          <a:bodyPr wrap="square">
            <a:spAutoFit/>
          </a:bodyPr>
          <a:lstStyle/>
          <a:p>
            <a:pPr algn="just" rtl="1"/>
            <a:r>
              <a:rPr lang="ar-JO" sz="1600" b="1">
                <a:solidFill>
                  <a:srgbClr val="00B0F0"/>
                </a:solidFill>
                <a:effectLst/>
                <a:latin typeface="Calibri" panose="020F0502020204030204" pitchFamily="34" charset="0"/>
                <a:ea typeface="Times New Roman" panose="02020603050405020304" pitchFamily="18" charset="0"/>
                <a:cs typeface="Alexandria" pitchFamily="2" charset="-78"/>
              </a:rPr>
              <a:t>القائد</a:t>
            </a:r>
            <a:r>
              <a:rPr lang="ar-JO" sz="1600">
                <a:solidFill>
                  <a:srgbClr val="000000"/>
                </a:solidFill>
                <a:effectLst/>
                <a:latin typeface="Calibri" panose="020F0502020204030204" pitchFamily="34" charset="0"/>
                <a:ea typeface="Times New Roman" panose="02020603050405020304" pitchFamily="18" charset="0"/>
                <a:cs typeface="Alexandria" pitchFamily="2" charset="-78"/>
              </a:rPr>
              <a:t> </a:t>
            </a:r>
            <a:r>
              <a:rPr lang="ar-JO" sz="1600" dirty="0">
                <a:solidFill>
                  <a:srgbClr val="000000"/>
                </a:solidFill>
                <a:effectLst/>
                <a:latin typeface="Calibri" panose="020F0502020204030204" pitchFamily="34" charset="0"/>
                <a:ea typeface="Times New Roman" panose="02020603050405020304" pitchFamily="18" charset="0"/>
                <a:cs typeface="Alexandria" pitchFamily="2" charset="-78"/>
              </a:rPr>
              <a:t>هو ذلك الشخص الذي يمتلك الكثير من المهارة والخبرة والكفاءة والسلطة ، ما يمكنه من تطويع الآخرين وقيادتهم بالإقناع  والرغبة وطيب الخاطر</a:t>
            </a:r>
            <a:r>
              <a:rPr lang="ar-JO" sz="1600">
                <a:solidFill>
                  <a:srgbClr val="000000"/>
                </a:solidFill>
                <a:effectLst/>
                <a:latin typeface="Calibri" panose="020F0502020204030204" pitchFamily="34" charset="0"/>
                <a:ea typeface="Times New Roman" panose="02020603050405020304" pitchFamily="18" charset="0"/>
                <a:cs typeface="Alexandria" pitchFamily="2" charset="-78"/>
              </a:rPr>
              <a:t>، إلى </a:t>
            </a:r>
            <a:r>
              <a:rPr lang="ar-JO" sz="1600" dirty="0">
                <a:solidFill>
                  <a:srgbClr val="000000"/>
                </a:solidFill>
                <a:effectLst/>
                <a:latin typeface="Calibri" panose="020F0502020204030204" pitchFamily="34" charset="0"/>
                <a:ea typeface="Times New Roman" panose="02020603050405020304" pitchFamily="18" charset="0"/>
                <a:cs typeface="Alexandria" pitchFamily="2" charset="-78"/>
              </a:rPr>
              <a:t>ما يحقق الأهداف المرسومة والمصالح المأمولة </a:t>
            </a:r>
            <a:r>
              <a:rPr lang="ar-JO" sz="1600" dirty="0">
                <a:solidFill>
                  <a:srgbClr val="000000"/>
                </a:solidFill>
                <a:effectLst/>
                <a:latin typeface="Calibri" panose="020F0502020204030204" pitchFamily="34" charset="0"/>
                <a:ea typeface="Calibri" panose="020F0502020204030204" pitchFamily="34" charset="0"/>
                <a:cs typeface="Alexandria" pitchFamily="2" charset="-78"/>
              </a:rPr>
              <a:t>(سيف،2017)</a:t>
            </a:r>
            <a:r>
              <a:rPr lang="ar-JO" sz="1600" b="1" dirty="0">
                <a:solidFill>
                  <a:srgbClr val="000000"/>
                </a:solidFill>
                <a:effectLst/>
                <a:latin typeface="Calibri" panose="020F0502020204030204" pitchFamily="34" charset="0"/>
                <a:ea typeface="Calibri" panose="020F0502020204030204" pitchFamily="34" charset="0"/>
                <a:cs typeface="Alexandria" pitchFamily="2" charset="-78"/>
              </a:rPr>
              <a:t>.</a:t>
            </a:r>
          </a:p>
          <a:p>
            <a:pPr algn="just" rtl="1"/>
            <a:endParaRPr lang="en-US" sz="1600" dirty="0">
              <a:effectLst/>
              <a:latin typeface="Calibri" panose="020F0502020204030204" pitchFamily="34" charset="0"/>
              <a:ea typeface="Calibri" panose="020F0502020204030204" pitchFamily="34" charset="0"/>
              <a:cs typeface="Alexandria" pitchFamily="2" charset="-78"/>
            </a:endParaRPr>
          </a:p>
          <a:p>
            <a:pPr algn="just" rtl="1"/>
            <a:r>
              <a:rPr lang="ar-JO" sz="1600" b="1" i="0" dirty="0">
                <a:solidFill>
                  <a:srgbClr val="00B0F0"/>
                </a:solidFill>
                <a:effectLst/>
                <a:latin typeface="Almarai"/>
                <a:cs typeface="Alexandria" pitchFamily="2" charset="-78"/>
              </a:rPr>
              <a:t>أساليب </a:t>
            </a:r>
            <a:r>
              <a:rPr lang="ar-JO" sz="1600" b="1" i="0">
                <a:solidFill>
                  <a:srgbClr val="00B0F0"/>
                </a:solidFill>
                <a:effectLst/>
                <a:latin typeface="Almarai"/>
                <a:cs typeface="Alexandria" pitchFamily="2" charset="-78"/>
              </a:rPr>
              <a:t>القيادة الإبداعية</a:t>
            </a:r>
            <a:endParaRPr lang="ar-JO" sz="1600" b="1" i="0" dirty="0">
              <a:solidFill>
                <a:srgbClr val="00B0F0"/>
              </a:solidFill>
              <a:effectLst/>
              <a:latin typeface="Almarai"/>
              <a:cs typeface="Alexandria" pitchFamily="2" charset="-78"/>
            </a:endParaRPr>
          </a:p>
          <a:p>
            <a:pPr algn="just" rtl="1"/>
            <a:endParaRPr lang="ar-JO" sz="1600" b="1" i="0" dirty="0">
              <a:solidFill>
                <a:srgbClr val="00B0F0"/>
              </a:solidFill>
              <a:effectLst/>
              <a:latin typeface="Almarai"/>
              <a:cs typeface="Alexandria" pitchFamily="2" charset="-78"/>
            </a:endParaRPr>
          </a:p>
          <a:p>
            <a:pPr algn="just" rtl="1"/>
            <a:r>
              <a:rPr lang="ar-JO" sz="1600" b="1" i="0" dirty="0">
                <a:solidFill>
                  <a:srgbClr val="333333"/>
                </a:solidFill>
                <a:effectLst/>
                <a:latin typeface="Almarai"/>
                <a:cs typeface="Alexandria" pitchFamily="2" charset="-78"/>
              </a:rPr>
              <a:t>أسلوب القيادة التشاركية</a:t>
            </a:r>
            <a:r>
              <a:rPr lang="ar-JO" sz="1600" b="0" i="0" dirty="0">
                <a:solidFill>
                  <a:srgbClr val="333333"/>
                </a:solidFill>
                <a:effectLst/>
                <a:latin typeface="Almarai"/>
                <a:cs typeface="Alexandria" pitchFamily="2" charset="-78"/>
              </a:rPr>
              <a:t>: القيادة التشاركية مدخل مهم لتطوير الأداء الإداري والقيادة وحل المشكلات وإحداث التغيير في المؤسسات التربوية، حيث يمكن توظيفها في صياغة المُناخ المناسب للابتكار، وتحفيز العاملين على تأدية وظائفهم </a:t>
            </a:r>
            <a:r>
              <a:rPr lang="ar-JO" sz="1600" b="0" i="0">
                <a:solidFill>
                  <a:srgbClr val="333333"/>
                </a:solidFill>
                <a:effectLst/>
                <a:latin typeface="Almarai"/>
                <a:cs typeface="Alexandria" pitchFamily="2" charset="-78"/>
              </a:rPr>
              <a:t>للوصول إلى </a:t>
            </a:r>
            <a:r>
              <a:rPr lang="ar-JO" sz="1600" b="0" i="0" dirty="0">
                <a:solidFill>
                  <a:srgbClr val="333333"/>
                </a:solidFill>
                <a:effectLst/>
                <a:latin typeface="Almarai"/>
                <a:cs typeface="Alexandria" pitchFamily="2" charset="-78"/>
              </a:rPr>
              <a:t>نجاح المؤسسة التربوية وتفوقها (الشبل، 2019).</a:t>
            </a:r>
          </a:p>
          <a:p>
            <a:pPr algn="just" rtl="1"/>
            <a:endParaRPr lang="ar-JO" sz="1600" b="0" i="0" dirty="0">
              <a:solidFill>
                <a:srgbClr val="333333"/>
              </a:solidFill>
              <a:effectLst/>
              <a:latin typeface="Almarai"/>
              <a:cs typeface="Alexandria" pitchFamily="2" charset="-78"/>
            </a:endParaRPr>
          </a:p>
          <a:p>
            <a:pPr algn="just" rtl="1"/>
            <a:r>
              <a:rPr lang="ar-JO" sz="1600" b="1" i="0" dirty="0">
                <a:solidFill>
                  <a:srgbClr val="333333"/>
                </a:solidFill>
                <a:effectLst/>
                <a:latin typeface="Almarai"/>
                <a:cs typeface="Alexandria" pitchFamily="2" charset="-78"/>
              </a:rPr>
              <a:t>أسلوب القيادة بالأهداف: </a:t>
            </a:r>
            <a:r>
              <a:rPr lang="ar-JO" sz="1600" b="0" i="0" dirty="0">
                <a:solidFill>
                  <a:srgbClr val="333333"/>
                </a:solidFill>
                <a:effectLst/>
                <a:latin typeface="Almarai"/>
                <a:cs typeface="Alexandria" pitchFamily="2" charset="-78"/>
              </a:rPr>
              <a:t>وهو ذلك الأسلوب الإداري الذي يشترك فيه القائد والمرؤوسين في كافة المستويات الإدارية في تحديد الأهداف التي ينبغي تحقيقها بطرق مبتكرة وجديدة .</a:t>
            </a:r>
          </a:p>
          <a:p>
            <a:pPr algn="just" rtl="1"/>
            <a:endParaRPr lang="ar-JO" sz="1600" b="0" i="0" dirty="0">
              <a:solidFill>
                <a:srgbClr val="333333"/>
              </a:solidFill>
              <a:effectLst/>
              <a:latin typeface="Almarai"/>
              <a:cs typeface="Alexandria" pitchFamily="2" charset="-78"/>
            </a:endParaRPr>
          </a:p>
          <a:p>
            <a:pPr algn="just" rtl="1"/>
            <a:r>
              <a:rPr lang="ar-JO" sz="1600" b="1" i="0" dirty="0">
                <a:solidFill>
                  <a:srgbClr val="333333"/>
                </a:solidFill>
                <a:effectLst/>
                <a:latin typeface="Almarai"/>
                <a:cs typeface="Alexandria" pitchFamily="2" charset="-78"/>
              </a:rPr>
              <a:t>أسلوب القيادة التطويرية: </a:t>
            </a:r>
            <a:r>
              <a:rPr lang="ar-JO" sz="1600" b="0" i="0" dirty="0">
                <a:solidFill>
                  <a:srgbClr val="333333"/>
                </a:solidFill>
                <a:effectLst/>
                <a:latin typeface="Almarai"/>
                <a:cs typeface="Alexandria" pitchFamily="2" charset="-78"/>
              </a:rPr>
              <a:t>ويتمثل في قدرة القائد على حث همم العاملين على استشراف المستقبل، ومواكبة التطورات والمستجدات ومعرفة الحاجات المستقبلية.</a:t>
            </a:r>
          </a:p>
          <a:p>
            <a:pPr algn="just" rtl="1"/>
            <a:r>
              <a:rPr lang="ar-JO" sz="1600" b="0" i="0" dirty="0">
                <a:solidFill>
                  <a:srgbClr val="333333"/>
                </a:solidFill>
                <a:effectLst/>
                <a:latin typeface="Almarai"/>
                <a:cs typeface="Alexandria" pitchFamily="2" charset="-78"/>
              </a:rPr>
              <a:t> </a:t>
            </a:r>
            <a:r>
              <a:rPr lang="en-GB" sz="1600" b="0" i="0" dirty="0">
                <a:solidFill>
                  <a:srgbClr val="333333"/>
                </a:solidFill>
                <a:effectLst/>
                <a:latin typeface="Almarai"/>
              </a:rPr>
              <a:t>Mabry, 2016</a:t>
            </a:r>
            <a:endParaRPr lang="ar-JO" sz="1600" b="0" i="0" dirty="0">
              <a:solidFill>
                <a:srgbClr val="333333"/>
              </a:solidFill>
              <a:effectLst/>
              <a:latin typeface="Almarai"/>
              <a:cs typeface="Alexandria" pitchFamily="2" charset="-78"/>
            </a:endParaRPr>
          </a:p>
        </p:txBody>
      </p:sp>
      <p:sp>
        <p:nvSpPr>
          <p:cNvPr id="11" name="TextBox 10">
            <a:extLst>
              <a:ext uri="{FF2B5EF4-FFF2-40B4-BE49-F238E27FC236}">
                <a16:creationId xmlns:a16="http://schemas.microsoft.com/office/drawing/2014/main" id="{10EB3AA3-1844-4831-96D4-439E58F09121}"/>
              </a:ext>
            </a:extLst>
          </p:cNvPr>
          <p:cNvSpPr txBox="1"/>
          <p:nvPr/>
        </p:nvSpPr>
        <p:spPr>
          <a:xfrm>
            <a:off x="233977" y="4125148"/>
            <a:ext cx="5785824" cy="2677656"/>
          </a:xfrm>
          <a:prstGeom prst="rect">
            <a:avLst/>
          </a:prstGeom>
          <a:solidFill>
            <a:srgbClr val="00B0F0"/>
          </a:solidFill>
        </p:spPr>
        <p:txBody>
          <a:bodyPr wrap="square">
            <a:spAutoFit/>
          </a:bodyPr>
          <a:lstStyle/>
          <a:p>
            <a:pPr algn="r" rtl="1"/>
            <a:r>
              <a:rPr lang="ar-JO" sz="1400">
                <a:cs typeface="Alexandria" pitchFamily="2" charset="-78"/>
              </a:rPr>
              <a:t>القيادة الإبداعية </a:t>
            </a:r>
            <a:r>
              <a:rPr lang="ar-JO" sz="1400" dirty="0">
                <a:cs typeface="Alexandria" pitchFamily="2" charset="-78"/>
              </a:rPr>
              <a:t>تتضمن استخدام طرق غير تقليدية لتحفيز الفرق وحل المشكلات. أساليبها تشمل:</a:t>
            </a:r>
          </a:p>
          <a:p>
            <a:pPr algn="r" rtl="1">
              <a:buFont typeface="+mj-lt"/>
              <a:buAutoNum type="arabicPeriod"/>
            </a:pPr>
            <a:r>
              <a:rPr lang="ar-JO" sz="1400" b="1" dirty="0">
                <a:cs typeface="Alexandria" pitchFamily="2" charset="-78"/>
              </a:rPr>
              <a:t>تشجيع التفكير المبتكر</a:t>
            </a:r>
            <a:r>
              <a:rPr lang="ar-JO" sz="1400" dirty="0">
                <a:cs typeface="Alexandria" pitchFamily="2" charset="-78"/>
              </a:rPr>
              <a:t>: إعطاء الفرق مساحة للتفكير خارج الصندوق وتحفيزهم على تبني حلول غير تقليدية.</a:t>
            </a:r>
          </a:p>
          <a:p>
            <a:pPr algn="r" rtl="1">
              <a:buFont typeface="+mj-lt"/>
              <a:buAutoNum type="arabicPeriod"/>
            </a:pPr>
            <a:r>
              <a:rPr lang="ar-JO" sz="1400" b="1" dirty="0">
                <a:cs typeface="Alexandria" pitchFamily="2" charset="-78"/>
              </a:rPr>
              <a:t>التواصل الشفاف</a:t>
            </a:r>
            <a:r>
              <a:rPr lang="ar-JO" sz="1400" dirty="0">
                <a:cs typeface="Alexandria" pitchFamily="2" charset="-78"/>
              </a:rPr>
              <a:t>: بناء الثقة من خلال فتح قنوات التواصل المستمر وتبادل الأفكار والآراء.</a:t>
            </a:r>
          </a:p>
          <a:p>
            <a:pPr algn="r" rtl="1">
              <a:buFont typeface="+mj-lt"/>
              <a:buAutoNum type="arabicPeriod"/>
            </a:pPr>
            <a:r>
              <a:rPr lang="ar-JO" sz="1400" b="1" dirty="0">
                <a:cs typeface="Alexandria" pitchFamily="2" charset="-78"/>
              </a:rPr>
              <a:t>القدوة الحسنة</a:t>
            </a:r>
            <a:r>
              <a:rPr lang="ar-JO" sz="1400" dirty="0">
                <a:cs typeface="Alexandria" pitchFamily="2" charset="-78"/>
              </a:rPr>
              <a:t>: القادة يجب أن يكونوا مثالا يحتذى به في الابتكار </a:t>
            </a:r>
            <a:r>
              <a:rPr lang="ar-JO" sz="1400">
                <a:cs typeface="Alexandria" pitchFamily="2" charset="-78"/>
              </a:rPr>
              <a:t>والتفكير الإبداعي.</a:t>
            </a:r>
            <a:endParaRPr lang="ar-JO" sz="1400" dirty="0">
              <a:cs typeface="Alexandria" pitchFamily="2" charset="-78"/>
            </a:endParaRPr>
          </a:p>
          <a:p>
            <a:pPr algn="r" rtl="1">
              <a:buFont typeface="+mj-lt"/>
              <a:buAutoNum type="arabicPeriod"/>
            </a:pPr>
            <a:r>
              <a:rPr lang="ar-JO" sz="1400" b="1" dirty="0">
                <a:cs typeface="Alexandria" pitchFamily="2" charset="-78"/>
              </a:rPr>
              <a:t>التفويض بذكاء</a:t>
            </a:r>
            <a:r>
              <a:rPr lang="ar-JO" sz="1400" dirty="0">
                <a:cs typeface="Alexandria" pitchFamily="2" charset="-78"/>
              </a:rPr>
              <a:t>: توزيع المهام بناءً على مهارات الأفراد لإطلاق العنان لقدراتهم وإبداعهم.</a:t>
            </a:r>
          </a:p>
          <a:p>
            <a:pPr algn="r" rtl="1">
              <a:buFont typeface="+mj-lt"/>
              <a:buAutoNum type="arabicPeriod"/>
            </a:pPr>
            <a:r>
              <a:rPr lang="ar-JO" sz="1400" b="1" dirty="0">
                <a:cs typeface="Alexandria" pitchFamily="2" charset="-78"/>
              </a:rPr>
              <a:t>التحفيز والتحفيز الذاتي</a:t>
            </a:r>
            <a:r>
              <a:rPr lang="ar-JO" sz="1400" dirty="0">
                <a:cs typeface="Alexandria" pitchFamily="2" charset="-78"/>
              </a:rPr>
              <a:t>: خلق بيئة عمل تشجع على التعلم المستمر وتحتفل بالنجاحات الفردية والجماعية.</a:t>
            </a:r>
          </a:p>
        </p:txBody>
      </p:sp>
      <p:pic>
        <p:nvPicPr>
          <p:cNvPr id="12" name="Picture 11">
            <a:extLst>
              <a:ext uri="{FF2B5EF4-FFF2-40B4-BE49-F238E27FC236}">
                <a16:creationId xmlns:a16="http://schemas.microsoft.com/office/drawing/2014/main" id="{CD5B200D-9709-4E69-8D45-1047F28B5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195" y="994820"/>
            <a:ext cx="5827606" cy="3130328"/>
          </a:xfrm>
          <a:prstGeom prst="rect">
            <a:avLst/>
          </a:prstGeom>
          <a:ln>
            <a:noFill/>
          </a:ln>
          <a:effectLst>
            <a:softEdge rad="112500"/>
          </a:effectLst>
        </p:spPr>
      </p:pic>
      <p:pic>
        <p:nvPicPr>
          <p:cNvPr id="14" name="Graphic 21">
            <a:extLst>
              <a:ext uri="{FF2B5EF4-FFF2-40B4-BE49-F238E27FC236}">
                <a16:creationId xmlns:a16="http://schemas.microsoft.com/office/drawing/2014/main" id="{477B1B10-9973-4CC0-BA88-19BA05291F2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888040515"/>
      </p:ext>
    </p:extLst>
  </p:cSld>
  <p:clrMapOvr>
    <a:masterClrMapping/>
  </p:clrMapOvr>
  <mc:AlternateContent xmlns:mc="http://schemas.openxmlformats.org/markup-compatibility/2006" xmlns:p14="http://schemas.microsoft.com/office/powerpoint/2010/main">
    <mc:Choice Requires="p14">
      <p:transition spd="med" p14:dur="700" advTm="149780">
        <p:fade/>
      </p:transition>
    </mc:Choice>
    <mc:Fallback xmlns="">
      <p:transition spd="med" advTm="14978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70933"/>
            <a:ext cx="12176247" cy="5887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461665"/>
          </a:xfrm>
          <a:prstGeom prst="rect">
            <a:avLst/>
          </a:prstGeom>
          <a:noFill/>
        </p:spPr>
        <p:txBody>
          <a:bodyPr wrap="square" rtlCol="0">
            <a:spAutoFit/>
          </a:bodyPr>
          <a:lstStyle/>
          <a:p>
            <a:pPr lvl="0" algn="ctr">
              <a:buClrTx/>
            </a:pPr>
            <a:r>
              <a:rPr lang="ar-JO" sz="2400" b="1" kern="1200" dirty="0">
                <a:latin typeface="Alexandria" pitchFamily="2" charset="-78"/>
                <a:cs typeface="Alexandria" pitchFamily="2" charset="-78"/>
              </a:rPr>
              <a:t>مقوّمات </a:t>
            </a:r>
            <a:r>
              <a:rPr lang="ar-JO" sz="2400" b="1" kern="1200">
                <a:latin typeface="Alexandria" pitchFamily="2" charset="-78"/>
                <a:cs typeface="Alexandria" pitchFamily="2" charset="-78"/>
              </a:rPr>
              <a:t>القائد الإبداعية </a:t>
            </a:r>
            <a:endParaRPr lang="ar-JO" sz="2400" b="1" kern="12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6606E4D4-4130-4D31-A1D2-6941FB9E0B5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4098" name="Picture 2">
            <a:extLst>
              <a:ext uri="{FF2B5EF4-FFF2-40B4-BE49-F238E27FC236}">
                <a16:creationId xmlns:a16="http://schemas.microsoft.com/office/drawing/2014/main" id="{5EED9662-4B9C-4BA9-A0D9-73FF757891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219" y="1184209"/>
            <a:ext cx="5731329" cy="550451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17B8F71-3933-4BB7-A533-D104EDD2534C}"/>
              </a:ext>
            </a:extLst>
          </p:cNvPr>
          <p:cNvSpPr txBox="1"/>
          <p:nvPr/>
        </p:nvSpPr>
        <p:spPr>
          <a:xfrm>
            <a:off x="5935768" y="1078132"/>
            <a:ext cx="6154014" cy="5586145"/>
          </a:xfrm>
          <a:prstGeom prst="rect">
            <a:avLst/>
          </a:prstGeom>
          <a:noFill/>
        </p:spPr>
        <p:txBody>
          <a:bodyPr wrap="square">
            <a:spAutoFit/>
          </a:bodyPr>
          <a:lstStyle/>
          <a:p>
            <a:pPr algn="just" rtl="1"/>
            <a:r>
              <a:rPr lang="ar-JO" sz="1700" b="1" i="0">
                <a:solidFill>
                  <a:srgbClr val="00B0F0"/>
                </a:solidFill>
                <a:effectLst/>
                <a:latin typeface="arial" panose="020B0604020202020204" pitchFamily="34" charset="0"/>
                <a:cs typeface="Alexandria" pitchFamily="2" charset="-78"/>
              </a:rPr>
              <a:t>-</a:t>
            </a:r>
            <a:r>
              <a:rPr lang="ar-JO" sz="1700" b="1" i="0" dirty="0">
                <a:solidFill>
                  <a:srgbClr val="00B0F0"/>
                </a:solidFill>
                <a:effectLst/>
                <a:latin typeface="arial" panose="020B0604020202020204" pitchFamily="34" charset="0"/>
                <a:cs typeface="Alexandria" pitchFamily="2" charset="-78"/>
              </a:rPr>
              <a:t>الحساسية للمشكلات: </a:t>
            </a:r>
            <a:r>
              <a:rPr lang="ar-JO" sz="1700" i="0" dirty="0">
                <a:effectLst/>
                <a:latin typeface="arial" panose="020B0604020202020204" pitchFamily="34" charset="0"/>
                <a:cs typeface="Alexandria" pitchFamily="2" charset="-78"/>
              </a:rPr>
              <a:t>وهي قدرة القائد على رؤية المشكلات المتعددة في وقت واحد، وتحديدها بدقة، والرؤية الواضحة لأبعاد المشكلة وأسبابها، والآثار المترتبة عليها..</a:t>
            </a:r>
          </a:p>
          <a:p>
            <a:pPr algn="just" rtl="1"/>
            <a:r>
              <a:rPr lang="ar-JO" sz="1700" b="1" i="0" dirty="0">
                <a:solidFill>
                  <a:srgbClr val="00B0F0"/>
                </a:solidFill>
                <a:effectLst/>
                <a:latin typeface="arial" panose="020B0604020202020204" pitchFamily="34" charset="0"/>
                <a:cs typeface="Alexandria" pitchFamily="2" charset="-78"/>
              </a:rPr>
              <a:t>-الأصالة: </a:t>
            </a:r>
            <a:r>
              <a:rPr lang="ar-JO" sz="1700" i="0" dirty="0">
                <a:effectLst/>
                <a:latin typeface="arial" panose="020B0604020202020204" pitchFamily="34" charset="0"/>
                <a:cs typeface="Alexandria" pitchFamily="2" charset="-78"/>
              </a:rPr>
              <a:t>وتعني الأصالة قدرة الفرد على توليد الأفكار الجديدة والمدهشة التي تثير الانتباه، وتكون نادرة لم يسبقه إليها أحد، وهي إنتاج غير مألوف. بشرط أن تكون ذات قيمة.</a:t>
            </a:r>
          </a:p>
          <a:p>
            <a:pPr algn="just" rtl="1"/>
            <a:r>
              <a:rPr lang="ar-JO" sz="1700" b="1" i="0" dirty="0">
                <a:solidFill>
                  <a:srgbClr val="00B0F0"/>
                </a:solidFill>
                <a:effectLst/>
                <a:latin typeface="arial" panose="020B0604020202020204" pitchFamily="34" charset="0"/>
                <a:cs typeface="Alexandria" pitchFamily="2" charset="-78"/>
              </a:rPr>
              <a:t>-المرونة: </a:t>
            </a:r>
            <a:r>
              <a:rPr lang="ar-JO" sz="1700" i="0" dirty="0">
                <a:effectLst/>
                <a:latin typeface="arial" panose="020B0604020202020204" pitchFamily="34" charset="0"/>
                <a:cs typeface="Alexandria" pitchFamily="2" charset="-78"/>
              </a:rPr>
              <a:t>وهي النظر للمشكلة من عدة زوايا، وإنتاج أكبر عدد من الأفكار المختلفة والمتميزة، وعدم التفكير داخل أطر </a:t>
            </a:r>
            <a:r>
              <a:rPr lang="ar-JO" sz="1700" i="0">
                <a:effectLst/>
                <a:latin typeface="arial" panose="020B0604020202020204" pitchFamily="34" charset="0"/>
                <a:cs typeface="Alexandria" pitchFamily="2" charset="-78"/>
              </a:rPr>
              <a:t>محددة .</a:t>
            </a:r>
            <a:endParaRPr lang="ar-JO" sz="1700" i="0" dirty="0">
              <a:effectLst/>
              <a:latin typeface="arial" panose="020B0604020202020204" pitchFamily="34" charset="0"/>
              <a:cs typeface="Alexandria" pitchFamily="2" charset="-78"/>
            </a:endParaRPr>
          </a:p>
          <a:p>
            <a:pPr algn="just" rtl="1"/>
            <a:r>
              <a:rPr lang="ar-JO" sz="1700" b="1" i="0" dirty="0">
                <a:solidFill>
                  <a:srgbClr val="00B0F0"/>
                </a:solidFill>
                <a:effectLst/>
                <a:latin typeface="arial" panose="020B0604020202020204" pitchFamily="34" charset="0"/>
                <a:cs typeface="Alexandria" pitchFamily="2" charset="-78"/>
              </a:rPr>
              <a:t>-التحليل: </a:t>
            </a:r>
            <a:r>
              <a:rPr lang="ar-JO" sz="1700" i="0" dirty="0">
                <a:effectLst/>
                <a:latin typeface="arial" panose="020B0604020202020204" pitchFamily="34" charset="0"/>
                <a:cs typeface="Alexandria" pitchFamily="2" charset="-78"/>
              </a:rPr>
              <a:t>وهو إنتاج إبداعي أو ابتكاري يتضمن اختيار وتفتيت أي عمل </a:t>
            </a:r>
            <a:r>
              <a:rPr lang="ar-JO" sz="1700" i="0">
                <a:effectLst/>
                <a:latin typeface="arial" panose="020B0604020202020204" pitchFamily="34" charset="0"/>
                <a:cs typeface="Alexandria" pitchFamily="2" charset="-78"/>
              </a:rPr>
              <a:t>جديد إلى </a:t>
            </a:r>
            <a:r>
              <a:rPr lang="ar-JO" sz="1700" i="0" dirty="0">
                <a:effectLst/>
                <a:latin typeface="arial" panose="020B0604020202020204" pitchFamily="34" charset="0"/>
                <a:cs typeface="Alexandria" pitchFamily="2" charset="-78"/>
              </a:rPr>
              <a:t>وحدات بسيطة ليعاد تنظيمها.</a:t>
            </a:r>
          </a:p>
          <a:p>
            <a:pPr algn="just" rtl="1"/>
            <a:r>
              <a:rPr lang="ar-JO" sz="1700" i="0" dirty="0">
                <a:effectLst/>
                <a:latin typeface="arial" panose="020B0604020202020204" pitchFamily="34" charset="0"/>
                <a:cs typeface="Alexandria" pitchFamily="2" charset="-78"/>
              </a:rPr>
              <a:t>- </a:t>
            </a:r>
            <a:r>
              <a:rPr lang="ar-JO" sz="1700" b="1" i="0" dirty="0">
                <a:solidFill>
                  <a:srgbClr val="00B0F0"/>
                </a:solidFill>
                <a:effectLst/>
                <a:latin typeface="arial" panose="020B0604020202020204" pitchFamily="34" charset="0"/>
                <a:cs typeface="Alexandria" pitchFamily="2" charset="-78"/>
              </a:rPr>
              <a:t>المخاطرة: </a:t>
            </a:r>
            <a:r>
              <a:rPr lang="ar-JO" sz="1700" i="0" dirty="0">
                <a:effectLst/>
                <a:latin typeface="arial" panose="020B0604020202020204" pitchFamily="34" charset="0"/>
                <a:cs typeface="Alexandria" pitchFamily="2" charset="-78"/>
              </a:rPr>
              <a:t>وهو الأخذ بزمام الأمور في تبني أساليب وأفكار جديدة والاستعداد لتحمل المخاطر الناتجة عما يقوم به، والمسؤوليات المترتبة على ذلك.</a:t>
            </a:r>
          </a:p>
          <a:p>
            <a:pPr algn="just" rtl="1"/>
            <a:r>
              <a:rPr lang="ar-JO" sz="1700" b="1" i="0" dirty="0">
                <a:solidFill>
                  <a:srgbClr val="00B0F0"/>
                </a:solidFill>
                <a:effectLst/>
                <a:latin typeface="arial" panose="020B0604020202020204" pitchFamily="34" charset="0"/>
                <a:cs typeface="Alexandria" pitchFamily="2" charset="-78"/>
              </a:rPr>
              <a:t>- المثابرة:</a:t>
            </a:r>
            <a:r>
              <a:rPr lang="ar-JO" sz="1700" b="0" i="0" dirty="0">
                <a:solidFill>
                  <a:srgbClr val="00B0F0"/>
                </a:solidFill>
                <a:effectLst/>
                <a:latin typeface="arial" panose="020B0604020202020204" pitchFamily="34" charset="0"/>
                <a:cs typeface="Alexandria" pitchFamily="2" charset="-78"/>
              </a:rPr>
              <a:t> </a:t>
            </a:r>
            <a:r>
              <a:rPr lang="ar-JO" sz="1700" b="0" i="0" dirty="0">
                <a:solidFill>
                  <a:srgbClr val="333333"/>
                </a:solidFill>
                <a:effectLst/>
                <a:latin typeface="arial" panose="020B0604020202020204" pitchFamily="34" charset="0"/>
                <a:cs typeface="Alexandria" pitchFamily="2" charset="-78"/>
              </a:rPr>
              <a:t>تعني المثابرة قوة العزيمة والإصرار على الانجاز وتحمل المسؤولية والزيادة في النضج الانفعالي والاستمرار في العمل؛ </a:t>
            </a:r>
            <a:r>
              <a:rPr lang="ar-JO" sz="1700" b="0" i="0">
                <a:solidFill>
                  <a:srgbClr val="333333"/>
                </a:solidFill>
                <a:effectLst/>
                <a:latin typeface="arial" panose="020B0604020202020204" pitchFamily="34" charset="0"/>
                <a:cs typeface="Alexandria" pitchFamily="2" charset="-78"/>
              </a:rPr>
              <a:t>للوصول إلى </a:t>
            </a:r>
            <a:r>
              <a:rPr lang="ar-JO" sz="1700" b="0" i="0" dirty="0">
                <a:solidFill>
                  <a:srgbClr val="333333"/>
                </a:solidFill>
                <a:effectLst/>
                <a:latin typeface="arial" panose="020B0604020202020204" pitchFamily="34" charset="0"/>
                <a:cs typeface="Alexandria" pitchFamily="2" charset="-78"/>
              </a:rPr>
              <a:t>حلول مبتكرة وجديدة للمشكلات والبحث عن الطرق والحلول البديلة وعدم الاكتفاء بحل أو طريقة واحدة.</a:t>
            </a:r>
          </a:p>
          <a:p>
            <a:pPr algn="just" rtl="1"/>
            <a:r>
              <a:rPr lang="ar-JO" sz="1700" b="1" i="0" dirty="0">
                <a:solidFill>
                  <a:srgbClr val="00B0F0"/>
                </a:solidFill>
                <a:effectLst/>
                <a:latin typeface="arial" panose="020B0604020202020204" pitchFamily="34" charset="0"/>
                <a:cs typeface="Alexandria" pitchFamily="2" charset="-78"/>
              </a:rPr>
              <a:t>- المبادرة:</a:t>
            </a:r>
            <a:r>
              <a:rPr lang="ar-JO" sz="1700" b="0" i="0" dirty="0">
                <a:solidFill>
                  <a:srgbClr val="00B0F0"/>
                </a:solidFill>
                <a:effectLst/>
                <a:latin typeface="arial" panose="020B0604020202020204" pitchFamily="34" charset="0"/>
                <a:cs typeface="Alexandria" pitchFamily="2" charset="-78"/>
              </a:rPr>
              <a:t> </a:t>
            </a:r>
            <a:r>
              <a:rPr lang="ar-JO" sz="1700" b="0" i="0" dirty="0">
                <a:solidFill>
                  <a:srgbClr val="333333"/>
                </a:solidFill>
                <a:effectLst/>
                <a:latin typeface="arial" panose="020B0604020202020204" pitchFamily="34" charset="0"/>
                <a:cs typeface="Alexandria" pitchFamily="2" charset="-78"/>
              </a:rPr>
              <a:t>القدرة </a:t>
            </a:r>
            <a:r>
              <a:rPr lang="ar-JO" sz="1700" b="0" i="0">
                <a:solidFill>
                  <a:srgbClr val="333333"/>
                </a:solidFill>
                <a:effectLst/>
                <a:latin typeface="arial" panose="020B0604020202020204" pitchFamily="34" charset="0"/>
                <a:cs typeface="Alexandria" pitchFamily="2" charset="-78"/>
              </a:rPr>
              <a:t>على الإبداع </a:t>
            </a:r>
            <a:r>
              <a:rPr lang="ar-JO" sz="1700" b="0" i="0" dirty="0">
                <a:solidFill>
                  <a:srgbClr val="333333"/>
                </a:solidFill>
                <a:effectLst/>
                <a:latin typeface="arial" panose="020B0604020202020204" pitchFamily="34" charset="0"/>
                <a:cs typeface="Alexandria" pitchFamily="2" charset="-78"/>
              </a:rPr>
              <a:t>والابتكار والتصرف الواعي والسريع في مختلف المواقع، وتظهر المبادرة في المناخ الصحي الذي يشجع العاملين ويحفزهم على المبادرات، </a:t>
            </a:r>
          </a:p>
        </p:txBody>
      </p:sp>
      <p:sp>
        <p:nvSpPr>
          <p:cNvPr id="13" name="TextBox 12">
            <a:extLst>
              <a:ext uri="{FF2B5EF4-FFF2-40B4-BE49-F238E27FC236}">
                <a16:creationId xmlns:a16="http://schemas.microsoft.com/office/drawing/2014/main" id="{CAF01ED8-EB67-4033-87E9-02975C362253}"/>
              </a:ext>
            </a:extLst>
          </p:cNvPr>
          <p:cNvSpPr txBox="1"/>
          <p:nvPr/>
        </p:nvSpPr>
        <p:spPr>
          <a:xfrm>
            <a:off x="11166308" y="6557918"/>
            <a:ext cx="1085850" cy="261610"/>
          </a:xfrm>
          <a:prstGeom prst="rect">
            <a:avLst/>
          </a:prstGeom>
          <a:noFill/>
        </p:spPr>
        <p:txBody>
          <a:bodyPr wrap="square">
            <a:spAutoFit/>
          </a:bodyPr>
          <a:lstStyle/>
          <a:p>
            <a:r>
              <a:rPr kumimoji="0" lang="ar-JO" sz="1100" b="0" i="0" u="none" strike="noStrike" kern="1200" cap="none" spc="0" normalizeH="0" baseline="0" noProof="0" dirty="0">
                <a:ln>
                  <a:noFill/>
                </a:ln>
                <a:solidFill>
                  <a:prstClr val="black"/>
                </a:solidFill>
                <a:effectLst/>
                <a:uLnTx/>
                <a:uFillTx/>
                <a:latin typeface="arial" panose="020B0604020202020204" pitchFamily="34" charset="0"/>
                <a:ea typeface="+mn-ea"/>
                <a:cs typeface="Alexandria" pitchFamily="2" charset="-78"/>
              </a:rPr>
              <a:t>( رزق، 2011):</a:t>
            </a:r>
            <a:endParaRPr lang="ar-JO" sz="1100" dirty="0"/>
          </a:p>
        </p:txBody>
      </p:sp>
    </p:spTree>
    <p:extLst>
      <p:ext uri="{BB962C8B-B14F-4D97-AF65-F5344CB8AC3E}">
        <p14:creationId xmlns:p14="http://schemas.microsoft.com/office/powerpoint/2010/main" val="2680466754"/>
      </p:ext>
    </p:extLst>
  </p:cSld>
  <p:clrMapOvr>
    <a:masterClrMapping/>
  </p:clrMapOvr>
  <mc:AlternateContent xmlns:mc="http://schemas.openxmlformats.org/markup-compatibility/2006" xmlns:p14="http://schemas.microsoft.com/office/powerpoint/2010/main">
    <mc:Choice Requires="p14">
      <p:transition spd="med" p14:dur="700" advTm="195330">
        <p:fade/>
      </p:transition>
    </mc:Choice>
    <mc:Fallback xmlns="">
      <p:transition spd="med" advTm="19533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95469"/>
            <a:ext cx="12192000"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461665"/>
          </a:xfrm>
          <a:prstGeom prst="rect">
            <a:avLst/>
          </a:prstGeom>
          <a:noFill/>
        </p:spPr>
        <p:txBody>
          <a:bodyPr wrap="square" rtlCol="0">
            <a:spAutoFit/>
          </a:bodyPr>
          <a:lstStyle/>
          <a:p>
            <a:pPr lvl="0">
              <a:buClrTx/>
            </a:pPr>
            <a:r>
              <a:rPr lang="ar-JO" sz="2400" b="1" kern="1200" dirty="0">
                <a:latin typeface="Alexandria" pitchFamily="2" charset="-78"/>
                <a:cs typeface="Alexandria" pitchFamily="2" charset="-78"/>
              </a:rPr>
              <a:t>مهارات القائد المبدع</a:t>
            </a:r>
            <a:endParaRPr kumimoji="0" lang="en-US" sz="2400" b="1" i="0" u="none" strike="noStrike" kern="1200" cap="none" spc="0" normalizeH="0" baseline="0" noProof="0" dirty="0">
              <a:ln>
                <a:noFill/>
              </a:ln>
              <a:effectLst/>
              <a:uLnTx/>
              <a:uFillTx/>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150" y="970933"/>
            <a:ext cx="8143577" cy="5830570"/>
          </a:xfrm>
          <a:prstGeom prst="rect">
            <a:avLst/>
          </a:prstGeom>
          <a:noFill/>
        </p:spPr>
        <p:txBody>
          <a:bodyPr wrap="square" rtlCol="0">
            <a:spAutoFit/>
          </a:bodyPr>
          <a:lstStyle/>
          <a:p>
            <a:pPr indent="457200" algn="r" rtl="1">
              <a:lnSpc>
                <a:spcPts val="2400"/>
              </a:lnSpc>
              <a:spcBef>
                <a:spcPts val="600"/>
              </a:spcBef>
            </a:pPr>
            <a:r>
              <a:rPr lang="ar-SA" sz="1400" b="1" dirty="0">
                <a:effectLst/>
                <a:latin typeface="Times New Roman" panose="02020603050405020304" pitchFamily="18" charset="0"/>
                <a:ea typeface="Times New Roman" panose="02020603050405020304" pitchFamily="18" charset="0"/>
                <a:cs typeface="Alexandria" pitchFamily="2" charset="-78"/>
              </a:rPr>
              <a:t>يحتاج القيادي</a:t>
            </a:r>
            <a:r>
              <a:rPr lang="ar-JO" sz="1400" b="1" dirty="0">
                <a:effectLst/>
                <a:latin typeface="Times New Roman" panose="02020603050405020304" pitchFamily="18" charset="0"/>
                <a:ea typeface="Times New Roman" panose="02020603050405020304" pitchFamily="18" charset="0"/>
                <a:cs typeface="Alexandria" pitchFamily="2" charset="-78"/>
              </a:rPr>
              <a:t> </a:t>
            </a:r>
            <a:r>
              <a:rPr lang="ar-SA" sz="1400" b="1">
                <a:effectLst/>
                <a:latin typeface="Times New Roman" panose="02020603050405020304" pitchFamily="18" charset="0"/>
                <a:ea typeface="Times New Roman" panose="02020603050405020304" pitchFamily="18" charset="0"/>
                <a:cs typeface="Alexandria" pitchFamily="2" charset="-78"/>
              </a:rPr>
              <a:t>المبدع إلى </a:t>
            </a:r>
            <a:r>
              <a:rPr lang="ar-SA" sz="1400" b="1" dirty="0">
                <a:effectLst/>
                <a:latin typeface="Times New Roman" panose="02020603050405020304" pitchFamily="18" charset="0"/>
                <a:ea typeface="Times New Roman" panose="02020603050405020304" pitchFamily="18" charset="0"/>
                <a:cs typeface="Alexandria" pitchFamily="2" charset="-78"/>
              </a:rPr>
              <a:t>جملة </a:t>
            </a:r>
            <a:r>
              <a:rPr lang="ar-JO" sz="1400" b="1" dirty="0">
                <a:effectLst/>
                <a:latin typeface="Times New Roman" panose="02020603050405020304" pitchFamily="18" charset="0"/>
                <a:ea typeface="Times New Roman" panose="02020603050405020304" pitchFamily="18" charset="0"/>
                <a:cs typeface="Alexandria" pitchFamily="2" charset="-78"/>
              </a:rPr>
              <a:t>من ال</a:t>
            </a:r>
            <a:r>
              <a:rPr lang="ar-SA" sz="1400" b="1" dirty="0">
                <a:effectLst/>
                <a:latin typeface="Times New Roman" panose="02020603050405020304" pitchFamily="18" charset="0"/>
                <a:ea typeface="Times New Roman" panose="02020603050405020304" pitchFamily="18" charset="0"/>
                <a:cs typeface="Alexandria" pitchFamily="2" charset="-78"/>
              </a:rPr>
              <a:t>مهارات </a:t>
            </a:r>
            <a:r>
              <a:rPr lang="ar-JO" sz="1400" b="1" dirty="0">
                <a:effectLst/>
                <a:latin typeface="Times New Roman" panose="02020603050405020304" pitchFamily="18" charset="0"/>
                <a:ea typeface="Times New Roman" panose="02020603050405020304" pitchFamily="18" charset="0"/>
                <a:cs typeface="Alexandria" pitchFamily="2" charset="-78"/>
              </a:rPr>
              <a:t>الأساسية من أجل القيام بجميع أدواره بكفاءة واقتدار، ومن هذه المهارات:</a:t>
            </a:r>
          </a:p>
          <a:p>
            <a:pPr indent="457200" algn="just" rtl="1">
              <a:lnSpc>
                <a:spcPts val="2400"/>
              </a:lnSpc>
              <a:spcBef>
                <a:spcPts val="600"/>
              </a:spcBef>
            </a:pPr>
            <a:r>
              <a:rPr lang="ar-JO" sz="1400" b="1" dirty="0">
                <a:solidFill>
                  <a:srgbClr val="00B0F0"/>
                </a:solidFill>
                <a:cs typeface="Alexandria" pitchFamily="2" charset="-78"/>
              </a:rPr>
              <a:t>- المهارات الفنّية </a:t>
            </a:r>
            <a:r>
              <a:rPr lang="ar-JO" sz="1400" dirty="0">
                <a:cs typeface="Alexandria" pitchFamily="2" charset="-78"/>
              </a:rPr>
              <a:t>: </a:t>
            </a:r>
            <a:r>
              <a:rPr lang="en-GB" sz="1400" dirty="0"/>
              <a:t> skills technical </a:t>
            </a:r>
            <a:r>
              <a:rPr lang="ar-JO" sz="1400" dirty="0">
                <a:cs typeface="Alexandria" pitchFamily="2" charset="-78"/>
              </a:rPr>
              <a:t>تتعلق المهارات الفنّية بالطرق والأساليب التي يستعملها المدير في ممارسة عمله ومعالجة مختلف المواقف التي يواجهها ، وتتضمن هذه المهارات قدرات من المعارف المتخصصة والكفاءة في استخدام هذه المعرفة بشكل يحقق الأهداف التربوية فعلى القائد أن يعمل باستمرار على تنمية مهاراته الفنية، أي التدريب الذاتي ، وفي نفس الوقت ينبغي أن تضع السلطات التعليمية برنامجًا فعالاً ، من شأنه أن يساعد المديرين على النمو المهني في مجال عملهم وذلك ما يسمى بالتدريب أثناء الخدمة .</a:t>
            </a:r>
          </a:p>
          <a:p>
            <a:pPr indent="457200" algn="just" rtl="1">
              <a:lnSpc>
                <a:spcPts val="2400"/>
              </a:lnSpc>
              <a:spcBef>
                <a:spcPts val="600"/>
              </a:spcBef>
            </a:pPr>
            <a:r>
              <a:rPr lang="ar-JO" sz="1400" dirty="0">
                <a:cs typeface="Alexandria" pitchFamily="2" charset="-78"/>
              </a:rPr>
              <a:t> </a:t>
            </a:r>
            <a:r>
              <a:rPr lang="ar-JO" sz="1400" b="1" dirty="0">
                <a:solidFill>
                  <a:srgbClr val="00B0F0"/>
                </a:solidFill>
                <a:cs typeface="Alexandria" pitchFamily="2" charset="-78"/>
              </a:rPr>
              <a:t>- المهارات الإنسانية </a:t>
            </a:r>
            <a:r>
              <a:rPr lang="ar-JO" sz="1400" dirty="0">
                <a:cs typeface="Alexandria" pitchFamily="2" charset="-78"/>
              </a:rPr>
              <a:t>: </a:t>
            </a:r>
            <a:r>
              <a:rPr lang="en-GB" sz="1400" dirty="0"/>
              <a:t>skills Human </a:t>
            </a:r>
            <a:r>
              <a:rPr lang="ar-JO" sz="1400" dirty="0">
                <a:cs typeface="Alexandria" pitchFamily="2" charset="-78"/>
              </a:rPr>
              <a:t> تتعلق المهارات الإنسانية  بقدرة تعامل مدير المؤسسة كقائد تربوي بنجاح مع الآخرين وتنسيق جهودهم. </a:t>
            </a:r>
            <a:r>
              <a:rPr lang="ar-JO" sz="1400" u="sng" dirty="0">
                <a:cs typeface="Alexandria" pitchFamily="2" charset="-78"/>
              </a:rPr>
              <a:t>إن المهارات الإنسانية ضرورية للعمل في كل المؤسسات ، خاصة في المؤسسات التعليمية</a:t>
            </a:r>
            <a:r>
              <a:rPr lang="ar-JO" sz="1400" dirty="0">
                <a:cs typeface="Alexandria" pitchFamily="2" charset="-78"/>
              </a:rPr>
              <a:t> ، لأن المدير لا يتعامل مع الآلات بل يتعامل مع البشر ومنه ينبغي أن يكون سلوكه وتعامله اليومي مبني على أساس علاقات اجتماعية سليمة ، قوامها التقارب والألفة . </a:t>
            </a:r>
          </a:p>
          <a:p>
            <a:pPr indent="457200" algn="just" rtl="1">
              <a:lnSpc>
                <a:spcPts val="2400"/>
              </a:lnSpc>
              <a:spcBef>
                <a:spcPts val="600"/>
              </a:spcBef>
            </a:pPr>
            <a:r>
              <a:rPr lang="ar-JO" sz="1400" b="1" dirty="0">
                <a:solidFill>
                  <a:srgbClr val="00B0F0"/>
                </a:solidFill>
                <a:cs typeface="Alexandria" pitchFamily="2" charset="-78"/>
              </a:rPr>
              <a:t>المهارات التصوّرية ( الإدراكية) </a:t>
            </a:r>
            <a:r>
              <a:rPr lang="en-GB" sz="1400" dirty="0"/>
              <a:t>skills Conceptual : </a:t>
            </a:r>
            <a:r>
              <a:rPr lang="ar-JO" sz="1400" dirty="0">
                <a:cs typeface="Alexandria" pitchFamily="2" charset="-78"/>
              </a:rPr>
              <a:t> تتعلق هذه المهارات بقدرة القائد، على إدراك التنظيم الذي يقوده وفهمه وإيجاد الترابط بين أجزاءه ونشاطاته، ونظرته الشاملة للأمور وتوقعاته المستقبلية، وكذلك كفاءته في ابتكار الأفكار والأساليب والممارسات والإحساس بالمشكلات والتفنن في اتخإذ الحلول . لهذا تعتبر هذه المهارات ضرورية للقائد لأنها تعينه في التخطيط للعمل وتوجيهه وترتيب الأوليات وتوقّع ما قد يحدث من طوارئ(مخاطر) ( محمد مرسي،2001).</a:t>
            </a:r>
          </a:p>
        </p:txBody>
      </p:sp>
      <p:pic>
        <p:nvPicPr>
          <p:cNvPr id="12" name="Graphic 21">
            <a:extLst>
              <a:ext uri="{FF2B5EF4-FFF2-40B4-BE49-F238E27FC236}">
                <a16:creationId xmlns:a16="http://schemas.microsoft.com/office/drawing/2014/main" id="{E1DC6E1E-D6FA-471C-88EF-ED90A06C52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20482" name="Picture 2">
            <a:extLst>
              <a:ext uri="{FF2B5EF4-FFF2-40B4-BE49-F238E27FC236}">
                <a16:creationId xmlns:a16="http://schemas.microsoft.com/office/drawing/2014/main" id="{F32F7215-430D-4743-8788-765DAE7E6C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1727" y="1168564"/>
            <a:ext cx="4004520" cy="5661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058837"/>
      </p:ext>
    </p:extLst>
  </p:cSld>
  <p:clrMapOvr>
    <a:masterClrMapping/>
  </p:clrMapOvr>
  <mc:AlternateContent xmlns:mc="http://schemas.openxmlformats.org/markup-compatibility/2006" xmlns:p14="http://schemas.microsoft.com/office/powerpoint/2010/main">
    <mc:Choice Requires="p14">
      <p:transition spd="med" p14:dur="700" advTm="115613">
        <p:fade/>
      </p:transition>
    </mc:Choice>
    <mc:Fallback xmlns="">
      <p:transition spd="med" advTm="115613">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02281"/>
            <a:ext cx="5303254" cy="1015663"/>
          </a:xfrm>
          <a:prstGeom prst="rect">
            <a:avLst/>
          </a:prstGeom>
          <a:noFill/>
        </p:spPr>
        <p:txBody>
          <a:bodyPr wrap="square" rtlCol="0">
            <a:spAutoFit/>
          </a:bodyPr>
          <a:lstStyle/>
          <a:p>
            <a:pPr lvl="0" algn="ctr">
              <a:buClrTx/>
            </a:pPr>
            <a:r>
              <a:rPr lang="ar-JO" sz="2000" b="1" kern="1200" dirty="0">
                <a:latin typeface="Alexandria" pitchFamily="2" charset="-78"/>
                <a:cs typeface="Alexandria" pitchFamily="2" charset="-78"/>
              </a:rPr>
              <a:t>الممارسات الإدارية التي تؤثر </a:t>
            </a:r>
            <a:r>
              <a:rPr lang="ar-JO" sz="2000" b="1" kern="1200">
                <a:latin typeface="Alexandria" pitchFamily="2" charset="-78"/>
                <a:cs typeface="Alexandria" pitchFamily="2" charset="-78"/>
              </a:rPr>
              <a:t>في الإبداع</a:t>
            </a:r>
            <a:endParaRPr lang="en-GB" sz="2000" b="1" kern="1200" dirty="0">
              <a:latin typeface="Alexandria" pitchFamily="2" charset="-78"/>
              <a:cs typeface="Alexandria" pitchFamily="2" charset="-78"/>
            </a:endParaRPr>
          </a:p>
          <a:p>
            <a:pPr lvl="0" algn="ctr">
              <a:buClrTx/>
            </a:pPr>
            <a:endParaRPr lang="en-GB" sz="2000" b="1" dirty="0">
              <a:latin typeface="Alexandria" pitchFamily="2" charset="-78"/>
              <a:cs typeface="Alexandria" pitchFamily="2" charset="-78"/>
            </a:endParaRPr>
          </a:p>
          <a:p>
            <a:pPr lvl="0" algn="ctr">
              <a:buClrTx/>
            </a:pPr>
            <a:r>
              <a:rPr lang="ar-JO" b="1" kern="1200" dirty="0">
                <a:solidFill>
                  <a:srgbClr val="00B0F0"/>
                </a:solidFill>
                <a:latin typeface="Alexandria" pitchFamily="2" charset="-78"/>
                <a:cs typeface="Alexandria" pitchFamily="2" charset="-78"/>
              </a:rPr>
              <a:t> أدوار القادة في </a:t>
            </a:r>
            <a:r>
              <a:rPr lang="ar-JO" b="1" kern="1200">
                <a:solidFill>
                  <a:srgbClr val="00B0F0"/>
                </a:solidFill>
                <a:latin typeface="Alexandria" pitchFamily="2" charset="-78"/>
                <a:cs typeface="Alexandria" pitchFamily="2" charset="-78"/>
              </a:rPr>
              <a:t>تعزيز الإبداع</a:t>
            </a:r>
            <a:endParaRPr lang="ar-JO" b="1" kern="1200" dirty="0">
              <a:solidFill>
                <a:srgbClr val="00B0F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C1358B6F-A9B2-CEE0-F6E6-D0E2537EFFD6}"/>
              </a:ext>
            </a:extLst>
          </p:cNvPr>
          <p:cNvSpPr txBox="1"/>
          <p:nvPr/>
        </p:nvSpPr>
        <p:spPr>
          <a:xfrm>
            <a:off x="4815068" y="1322827"/>
            <a:ext cx="6959170" cy="5262979"/>
          </a:xfrm>
          <a:prstGeom prst="rect">
            <a:avLst/>
          </a:prstGeom>
          <a:noFill/>
        </p:spPr>
        <p:txBody>
          <a:bodyPr wrap="square">
            <a:spAutoFit/>
          </a:bodyPr>
          <a:lstStyle/>
          <a:p>
            <a:pPr algn="r"/>
            <a:r>
              <a:rPr lang="ar-JO" sz="1600" b="1" dirty="0">
                <a:latin typeface="Alexandria" pitchFamily="2" charset="-78"/>
                <a:cs typeface="Alexandria" pitchFamily="2" charset="-78"/>
              </a:rPr>
              <a:t> أهم </a:t>
            </a:r>
            <a:r>
              <a:rPr lang="ar-JO" sz="1600" b="1" kern="1200" dirty="0">
                <a:latin typeface="Alexandria" pitchFamily="2" charset="-78"/>
                <a:cs typeface="Alexandria" pitchFamily="2" charset="-78"/>
              </a:rPr>
              <a:t>الممارسات الإدارية التي تؤثر </a:t>
            </a:r>
            <a:r>
              <a:rPr lang="ar-JO" sz="1600" b="1" kern="1200">
                <a:latin typeface="Alexandria" pitchFamily="2" charset="-78"/>
                <a:cs typeface="Alexandria" pitchFamily="2" charset="-78"/>
              </a:rPr>
              <a:t>في الإبداع </a:t>
            </a:r>
            <a:r>
              <a:rPr lang="ar-JO" sz="1600" b="1" kern="1200" dirty="0">
                <a:latin typeface="Alexandria" pitchFamily="2" charset="-78"/>
                <a:cs typeface="Alexandria" pitchFamily="2" charset="-78"/>
              </a:rPr>
              <a:t>أدوار القادة في </a:t>
            </a:r>
            <a:r>
              <a:rPr lang="ar-JO" sz="1600" b="1" kern="1200">
                <a:latin typeface="Alexandria" pitchFamily="2" charset="-78"/>
                <a:cs typeface="Alexandria" pitchFamily="2" charset="-78"/>
              </a:rPr>
              <a:t>تعزيز الإبداع:</a:t>
            </a:r>
            <a:endParaRPr lang="ar-JO" sz="1600" b="1" kern="1200" dirty="0">
              <a:latin typeface="Alexandria" pitchFamily="2" charset="-78"/>
              <a:cs typeface="Alexandria" pitchFamily="2" charset="-78"/>
            </a:endParaRPr>
          </a:p>
          <a:p>
            <a:pPr algn="r"/>
            <a:endParaRPr lang="ar-JO" sz="1600" b="1" kern="1200" dirty="0">
              <a:latin typeface="Alexandria" pitchFamily="2" charset="-78"/>
              <a:cs typeface="Alexandria" pitchFamily="2" charset="-78"/>
            </a:endParaRPr>
          </a:p>
          <a:p>
            <a:pPr algn="r"/>
            <a:r>
              <a:rPr lang="ar-JO" sz="1600" dirty="0">
                <a:latin typeface="Alexandria" pitchFamily="2" charset="-78"/>
                <a:cs typeface="Alexandria" pitchFamily="2" charset="-78"/>
              </a:rPr>
              <a:t>-</a:t>
            </a:r>
            <a:r>
              <a:rPr lang="ar-JO" sz="1600" b="1" dirty="0">
                <a:latin typeface="Alexandria" pitchFamily="2" charset="-78"/>
                <a:cs typeface="Alexandria" pitchFamily="2" charset="-78"/>
              </a:rPr>
              <a:t>تعيين الشخص المناسب في الوظيفة المناسبة </a:t>
            </a:r>
            <a:r>
              <a:rPr lang="ar-JO" sz="1600" dirty="0">
                <a:latin typeface="Alexandria" pitchFamily="2" charset="-78"/>
                <a:cs typeface="Alexandria" pitchFamily="2" charset="-78"/>
              </a:rPr>
              <a:t>والتي تتصل بخبراته ومهاراته ، وذلك </a:t>
            </a:r>
            <a:r>
              <a:rPr lang="ar-JO" sz="1600">
                <a:latin typeface="Alexandria" pitchFamily="2" charset="-78"/>
                <a:cs typeface="Alexandria" pitchFamily="2" charset="-78"/>
              </a:rPr>
              <a:t>يؤدي إلى </a:t>
            </a:r>
            <a:r>
              <a:rPr lang="ar-JO" sz="1600" dirty="0">
                <a:latin typeface="Alexandria" pitchFamily="2" charset="-78"/>
                <a:cs typeface="Alexandria" pitchFamily="2" charset="-78"/>
              </a:rPr>
              <a:t>توقد </a:t>
            </a:r>
            <a:r>
              <a:rPr lang="ar-JO" sz="1600">
                <a:latin typeface="Alexandria" pitchFamily="2" charset="-78"/>
                <a:cs typeface="Alexandria" pitchFamily="2" charset="-78"/>
              </a:rPr>
              <a:t>شعلة الإبداع </a:t>
            </a:r>
            <a:r>
              <a:rPr lang="ar-JO" sz="1600" dirty="0">
                <a:latin typeface="Alexandria" pitchFamily="2" charset="-78"/>
                <a:cs typeface="Alexandria" pitchFamily="2" charset="-78"/>
              </a:rPr>
              <a:t>لديه</a:t>
            </a:r>
            <a:endParaRPr lang="en-GB" sz="1600" dirty="0">
              <a:latin typeface="Alexandria" pitchFamily="2" charset="-78"/>
              <a:cs typeface="Alexandria" pitchFamily="2" charset="-78"/>
            </a:endParaRPr>
          </a:p>
          <a:p>
            <a:pPr algn="r"/>
            <a:endParaRPr lang="ar-JO" sz="1600" dirty="0">
              <a:latin typeface="Alexandria" pitchFamily="2" charset="-78"/>
              <a:cs typeface="Alexandria" pitchFamily="2" charset="-78"/>
            </a:endParaRPr>
          </a:p>
          <a:p>
            <a:pPr algn="r"/>
            <a:r>
              <a:rPr lang="ar-JO" sz="1600" dirty="0">
                <a:latin typeface="Alexandria" pitchFamily="2" charset="-78"/>
                <a:cs typeface="Alexandria" pitchFamily="2" charset="-78"/>
              </a:rPr>
              <a:t>- </a:t>
            </a:r>
            <a:r>
              <a:rPr lang="ar-JO" sz="1600" b="1" dirty="0">
                <a:latin typeface="Alexandria" pitchFamily="2" charset="-78"/>
                <a:cs typeface="Alexandria" pitchFamily="2" charset="-78"/>
              </a:rPr>
              <a:t>إفساح المجال لأية فكرة لكي تولد وتنمو </a:t>
            </a:r>
            <a:r>
              <a:rPr lang="ar-JO" sz="1600" dirty="0">
                <a:latin typeface="Alexandria" pitchFamily="2" charset="-78"/>
                <a:cs typeface="Alexandria" pitchFamily="2" charset="-78"/>
              </a:rPr>
              <a:t>يجب أن يُعطى الأفراد حرية كبيرة ليبدعوا على أن تتركز هذه الحرية في المجالات الرئيسة للعمل، وتصب في الأهداف الأهم. </a:t>
            </a:r>
            <a:endParaRPr lang="en-GB" sz="1600" dirty="0">
              <a:latin typeface="Alexandria" pitchFamily="2" charset="-78"/>
              <a:cs typeface="Alexandria" pitchFamily="2" charset="-78"/>
            </a:endParaRPr>
          </a:p>
          <a:p>
            <a:pPr algn="r"/>
            <a:endParaRPr lang="ar-JO" sz="1600" dirty="0">
              <a:latin typeface="Alexandria" pitchFamily="2" charset="-78"/>
              <a:cs typeface="Alexandria" pitchFamily="2" charset="-78"/>
            </a:endParaRPr>
          </a:p>
          <a:p>
            <a:pPr algn="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الاعتناء بتنمية ورعاية الأفراد </a:t>
            </a:r>
            <a:r>
              <a:rPr lang="ar-JO" sz="1600" dirty="0">
                <a:latin typeface="Alexandria" pitchFamily="2" charset="-78"/>
                <a:cs typeface="Alexandria" pitchFamily="2" charset="-78"/>
              </a:rPr>
              <a:t>منح الموظف الفرصة لكي يقرر بنفسه كيف ينفذ المهمة المسندة إليه ، فذلك ينمي الحافز الذاتي وحاسة الملكية لديه .</a:t>
            </a:r>
            <a:endParaRPr lang="en-GB" sz="1600" dirty="0">
              <a:latin typeface="Alexandria" pitchFamily="2" charset="-78"/>
              <a:cs typeface="Alexandria" pitchFamily="2" charset="-78"/>
            </a:endParaRPr>
          </a:p>
          <a:p>
            <a:pPr algn="r"/>
            <a:endParaRPr lang="ar-JO" sz="1600" dirty="0">
              <a:latin typeface="Alexandria" pitchFamily="2" charset="-78"/>
              <a:cs typeface="Alexandria" pitchFamily="2" charset="-78"/>
            </a:endParaRPr>
          </a:p>
          <a:p>
            <a:pPr algn="r"/>
            <a:r>
              <a:rPr lang="ar-JO" sz="1600" dirty="0">
                <a:latin typeface="Alexandria" pitchFamily="2" charset="-78"/>
                <a:cs typeface="Alexandria" pitchFamily="2" charset="-78"/>
              </a:rPr>
              <a:t>- </a:t>
            </a:r>
            <a:r>
              <a:rPr lang="ar-JO" sz="1600" b="1" dirty="0">
                <a:latin typeface="Alexandria" pitchFamily="2" charset="-78"/>
                <a:cs typeface="Alexandria" pitchFamily="2" charset="-78"/>
              </a:rPr>
              <a:t>توزيع الموارد: </a:t>
            </a:r>
            <a:r>
              <a:rPr lang="ar-JO" sz="1600" dirty="0">
                <a:latin typeface="Alexandria" pitchFamily="2" charset="-78"/>
                <a:cs typeface="Alexandria" pitchFamily="2" charset="-78"/>
              </a:rPr>
              <a:t>تقدير </a:t>
            </a:r>
            <a:r>
              <a:rPr lang="ar-JO" sz="1600">
                <a:latin typeface="Alexandria" pitchFamily="2" charset="-78"/>
                <a:cs typeface="Alexandria" pitchFamily="2" charset="-78"/>
              </a:rPr>
              <a:t>المجهودات الإبداعية </a:t>
            </a:r>
            <a:r>
              <a:rPr lang="ar-JO" sz="1600" dirty="0">
                <a:latin typeface="Alexandria" pitchFamily="2" charset="-78"/>
                <a:cs typeface="Alexandria" pitchFamily="2" charset="-78"/>
              </a:rPr>
              <a:t>واعتبار أن العمل المبدع هو قمة الأولويات.</a:t>
            </a:r>
            <a:endParaRPr lang="en-GB" sz="1600" dirty="0">
              <a:latin typeface="Alexandria" pitchFamily="2" charset="-78"/>
              <a:cs typeface="Alexandria" pitchFamily="2" charset="-78"/>
            </a:endParaRPr>
          </a:p>
          <a:p>
            <a:pPr algn="r"/>
            <a:endParaRPr lang="ar-JO" sz="1600" b="1" dirty="0">
              <a:latin typeface="Alexandria" pitchFamily="2" charset="-78"/>
              <a:cs typeface="Alexandria" pitchFamily="2" charset="-78"/>
            </a:endParaRPr>
          </a:p>
          <a:p>
            <a:pPr algn="r"/>
            <a:r>
              <a:rPr lang="ar-JO" sz="1600" b="1" dirty="0">
                <a:latin typeface="Alexandria" pitchFamily="2" charset="-78"/>
                <a:cs typeface="Alexandria" pitchFamily="2" charset="-78"/>
              </a:rPr>
              <a:t>- التخلي عن الروتين والمركزية في التعامل: </a:t>
            </a:r>
            <a:r>
              <a:rPr lang="ar-JO" sz="1600" dirty="0">
                <a:latin typeface="Alexandria" pitchFamily="2" charset="-78"/>
                <a:cs typeface="Alexandria" pitchFamily="2" charset="-78"/>
              </a:rPr>
              <a:t>مما ينمي </a:t>
            </a:r>
            <a:r>
              <a:rPr lang="ar-JO" sz="1600">
                <a:latin typeface="Alexandria" pitchFamily="2" charset="-78"/>
                <a:cs typeface="Alexandria" pitchFamily="2" charset="-78"/>
              </a:rPr>
              <a:t>القدرة الإبداعية، </a:t>
            </a:r>
            <a:r>
              <a:rPr lang="ar-JO" sz="1600" dirty="0">
                <a:latin typeface="Alexandria" pitchFamily="2" charset="-78"/>
                <a:cs typeface="Alexandria" pitchFamily="2" charset="-78"/>
              </a:rPr>
              <a:t>وتحويل </a:t>
            </a:r>
            <a:r>
              <a:rPr lang="ar-JO" sz="1600">
                <a:latin typeface="Alexandria" pitchFamily="2" charset="-78"/>
                <a:cs typeface="Alexandria" pitchFamily="2" charset="-78"/>
              </a:rPr>
              <a:t>العمل إلى </a:t>
            </a:r>
            <a:r>
              <a:rPr lang="ar-JO" sz="1600" dirty="0">
                <a:latin typeface="Alexandria" pitchFamily="2" charset="-78"/>
                <a:cs typeface="Alexandria" pitchFamily="2" charset="-78"/>
              </a:rPr>
              <a:t>شيء ممتع لا وظيفة فحسب. فالتجديد المستمر </a:t>
            </a:r>
            <a:r>
              <a:rPr lang="ar-JO" sz="1600">
                <a:latin typeface="Alexandria" pitchFamily="2" charset="-78"/>
                <a:cs typeface="Alexandria" pitchFamily="2" charset="-78"/>
              </a:rPr>
              <a:t>يؤدي إلى </a:t>
            </a:r>
            <a:r>
              <a:rPr lang="ar-JO" sz="1600" dirty="0">
                <a:latin typeface="Alexandria" pitchFamily="2" charset="-78"/>
                <a:cs typeface="Alexandria" pitchFamily="2" charset="-78"/>
              </a:rPr>
              <a:t>تفجير </a:t>
            </a:r>
            <a:r>
              <a:rPr lang="ar-JO" sz="1600">
                <a:latin typeface="Alexandria" pitchFamily="2" charset="-78"/>
                <a:cs typeface="Alexandria" pitchFamily="2" charset="-78"/>
              </a:rPr>
              <a:t>الطاقة الإبداعية </a:t>
            </a:r>
            <a:r>
              <a:rPr lang="ar-JO" sz="1600" dirty="0">
                <a:latin typeface="Alexandria" pitchFamily="2" charset="-78"/>
                <a:cs typeface="Alexandria" pitchFamily="2" charset="-78"/>
              </a:rPr>
              <a:t>الكامنة للعاملين وتوظيفها في خدمة الأهداف. </a:t>
            </a:r>
            <a:endParaRPr lang="en-GB" sz="1600" dirty="0">
              <a:latin typeface="Alexandria" pitchFamily="2" charset="-78"/>
              <a:cs typeface="Alexandria" pitchFamily="2" charset="-78"/>
            </a:endParaRPr>
          </a:p>
          <a:p>
            <a:pPr algn="r"/>
            <a:endParaRPr lang="ar-JO" sz="1600" dirty="0">
              <a:latin typeface="Alexandria" pitchFamily="2" charset="-78"/>
              <a:cs typeface="Alexandria" pitchFamily="2" charset="-78"/>
            </a:endParaRPr>
          </a:p>
          <a:p>
            <a:pPr algn="r"/>
            <a:r>
              <a:rPr lang="ar-JO" sz="1600" dirty="0">
                <a:latin typeface="Alexandria" pitchFamily="2" charset="-78"/>
                <a:cs typeface="Alexandria" pitchFamily="2" charset="-78"/>
              </a:rPr>
              <a:t>- </a:t>
            </a:r>
            <a:r>
              <a:rPr lang="ar-JO" sz="1600" b="1">
                <a:latin typeface="Alexandria" pitchFamily="2" charset="-78"/>
                <a:cs typeface="Alexandria" pitchFamily="2" charset="-78"/>
              </a:rPr>
              <a:t>التطلع إلى </a:t>
            </a:r>
            <a:r>
              <a:rPr lang="ar-JO" sz="1600" b="1" dirty="0">
                <a:latin typeface="Alexandria" pitchFamily="2" charset="-78"/>
                <a:cs typeface="Alexandria" pitchFamily="2" charset="-78"/>
              </a:rPr>
              <a:t>الأعلى دائماً: </a:t>
            </a:r>
            <a:r>
              <a:rPr lang="ar-JO" sz="1600" dirty="0">
                <a:latin typeface="Alexandria" pitchFamily="2" charset="-78"/>
                <a:cs typeface="Alexandria" pitchFamily="2" charset="-78"/>
              </a:rPr>
              <a:t>بذل المزيد لتحقيق الأهداف الأبعد باستمرار.</a:t>
            </a:r>
          </a:p>
        </p:txBody>
      </p:sp>
      <p:pic>
        <p:nvPicPr>
          <p:cNvPr id="3074" name="Picture 2">
            <a:extLst>
              <a:ext uri="{FF2B5EF4-FFF2-40B4-BE49-F238E27FC236}">
                <a16:creationId xmlns:a16="http://schemas.microsoft.com/office/drawing/2014/main" id="{F9D80CDB-E401-4C55-8C89-C16FB186B8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160" y="1528638"/>
            <a:ext cx="4285907" cy="4918668"/>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EA73F123-27F9-4806-A3BC-0BE9ED7A5F8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3035682779"/>
      </p:ext>
    </p:extLst>
  </p:cSld>
  <p:clrMapOvr>
    <a:masterClrMapping/>
  </p:clrMapOvr>
  <mc:AlternateContent xmlns:mc="http://schemas.openxmlformats.org/markup-compatibility/2006" xmlns:p14="http://schemas.microsoft.com/office/powerpoint/2010/main">
    <mc:Choice Requires="p14">
      <p:transition spd="med" p14:dur="700" advTm="174317">
        <p:fade/>
      </p:transition>
    </mc:Choice>
    <mc:Fallback xmlns="">
      <p:transition spd="med" advTm="174317">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7086" y="970933"/>
            <a:ext cx="12263333" cy="5887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34245" y="97200"/>
            <a:ext cx="492350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cs typeface="Alexandria" pitchFamily="2" charset="-78"/>
              </a:rPr>
              <a:t>مهارات القائد التربوي المبدع</a:t>
            </a:r>
            <a:endParaRPr kumimoji="0" lang="en-US" sz="2400" b="1" i="0" u="none" strike="noStrike" kern="1200" cap="none" spc="0" normalizeH="0" baseline="0" noProof="0" dirty="0">
              <a:ln>
                <a:noFill/>
              </a:ln>
              <a:effectLst/>
              <a:uLnTx/>
              <a:uFillTx/>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037987" y="1109146"/>
            <a:ext cx="7005945" cy="5593262"/>
          </a:xfrm>
          <a:prstGeom prst="rect">
            <a:avLst/>
          </a:prstGeom>
          <a:noFill/>
        </p:spPr>
        <p:txBody>
          <a:bodyPr wrap="square" rtlCol="0">
            <a:spAutoFit/>
          </a:bodyPr>
          <a:lstStyle/>
          <a:p>
            <a:pPr algn="r" rtl="1">
              <a:lnSpc>
                <a:spcPct val="150000"/>
              </a:lnSpc>
            </a:pPr>
            <a:r>
              <a:rPr kumimoji="0" lang="ar-JO" sz="1500" b="1" i="0" u="none" strike="noStrike" kern="1200" cap="none" spc="0" normalizeH="0" baseline="0" noProof="0" dirty="0">
                <a:ln>
                  <a:noFill/>
                </a:ln>
                <a:solidFill>
                  <a:srgbClr val="00B0F0"/>
                </a:solidFill>
                <a:effectLst/>
                <a:uLnTx/>
                <a:uFillTx/>
                <a:latin typeface="Alexandria" pitchFamily="2" charset="-78"/>
                <a:cs typeface="Alexandria" pitchFamily="2" charset="-78"/>
              </a:rPr>
              <a:t>إن القائد التربوي الفعال، يجب أن يتوفر فيه مزيج من الخصائص والسمات الشخصية والمهنية التي تعطيه صفة القائد التربوي أهمها :</a:t>
            </a:r>
          </a:p>
          <a:p>
            <a:pPr algn="r" rtl="1">
              <a:lnSpc>
                <a:spcPct val="150000"/>
              </a:lnSpc>
              <a:buFont typeface="+mj-lt"/>
              <a:buAutoNum type="arabicPeriod"/>
            </a:pPr>
            <a:r>
              <a:rPr lang="ar-JO" sz="1500" b="1" dirty="0">
                <a:latin typeface="Alexandria" pitchFamily="2" charset="-78"/>
                <a:cs typeface="Alexandria" pitchFamily="2" charset="-78"/>
              </a:rPr>
              <a:t>الذكاء</a:t>
            </a:r>
            <a:r>
              <a:rPr lang="ar-JO" sz="1500" dirty="0">
                <a:latin typeface="Alexandria" pitchFamily="2" charset="-78"/>
                <a:cs typeface="Alexandria" pitchFamily="2" charset="-78"/>
              </a:rPr>
              <a:t>: عقل متفتح، بصيرة ثاقبة، القدرة على التعلم.</a:t>
            </a:r>
          </a:p>
          <a:p>
            <a:pPr algn="r" rtl="1">
              <a:lnSpc>
                <a:spcPct val="150000"/>
              </a:lnSpc>
              <a:buFont typeface="+mj-lt"/>
              <a:buAutoNum type="arabicPeriod"/>
            </a:pPr>
            <a:r>
              <a:rPr lang="ar-JO" sz="1500" b="1" dirty="0">
                <a:latin typeface="Alexandria" pitchFamily="2" charset="-78"/>
                <a:cs typeface="Alexandria" pitchFamily="2" charset="-78"/>
              </a:rPr>
              <a:t>المبادأة والابتكار</a:t>
            </a:r>
            <a:r>
              <a:rPr lang="ar-JO" sz="1500" dirty="0">
                <a:latin typeface="Alexandria" pitchFamily="2" charset="-78"/>
                <a:cs typeface="Alexandria" pitchFamily="2" charset="-78"/>
              </a:rPr>
              <a:t>: مبادرة، حسن التصرف، اتخاذ قرارات ملائمة.</a:t>
            </a:r>
          </a:p>
          <a:p>
            <a:pPr algn="r" rtl="1">
              <a:lnSpc>
                <a:spcPct val="150000"/>
              </a:lnSpc>
              <a:buFont typeface="+mj-lt"/>
              <a:buAutoNum type="arabicPeriod"/>
            </a:pPr>
            <a:r>
              <a:rPr lang="ar-JO" sz="1500" b="1" dirty="0">
                <a:latin typeface="Alexandria" pitchFamily="2" charset="-78"/>
                <a:cs typeface="Alexandria" pitchFamily="2" charset="-78"/>
              </a:rPr>
              <a:t>الإقدام والثقة بالنفس</a:t>
            </a:r>
            <a:r>
              <a:rPr lang="ar-JO" sz="1500" dirty="0">
                <a:latin typeface="Alexandria" pitchFamily="2" charset="-78"/>
                <a:cs typeface="Alexandria" pitchFamily="2" charset="-78"/>
              </a:rPr>
              <a:t>: شجاعة، حزم، مواجهة الطوارئ.</a:t>
            </a:r>
          </a:p>
          <a:p>
            <a:pPr algn="r" rtl="1">
              <a:lnSpc>
                <a:spcPct val="150000"/>
              </a:lnSpc>
              <a:buFont typeface="+mj-lt"/>
              <a:buAutoNum type="arabicPeriod"/>
            </a:pPr>
            <a:r>
              <a:rPr lang="ar-JO" sz="1500" b="1" dirty="0">
                <a:latin typeface="Alexandria" pitchFamily="2" charset="-78"/>
                <a:cs typeface="Alexandria" pitchFamily="2" charset="-78"/>
              </a:rPr>
              <a:t>النضج الانفعالي</a:t>
            </a:r>
            <a:r>
              <a:rPr lang="ar-JO" sz="1500" dirty="0">
                <a:latin typeface="Alexandria" pitchFamily="2" charset="-78"/>
                <a:cs typeface="Alexandria" pitchFamily="2" charset="-78"/>
              </a:rPr>
              <a:t>: ثبات، استقرار، ضبط النفس.</a:t>
            </a:r>
          </a:p>
          <a:p>
            <a:pPr algn="r" rtl="1">
              <a:lnSpc>
                <a:spcPct val="150000"/>
              </a:lnSpc>
              <a:buFont typeface="+mj-lt"/>
              <a:buAutoNum type="arabicPeriod"/>
            </a:pPr>
            <a:r>
              <a:rPr lang="ar-JO" sz="1500" b="1" dirty="0">
                <a:latin typeface="Alexandria" pitchFamily="2" charset="-78"/>
                <a:cs typeface="Alexandria" pitchFamily="2" charset="-78"/>
              </a:rPr>
              <a:t>التعاون والتفاعل الاجتماعي</a:t>
            </a:r>
            <a:r>
              <a:rPr lang="ar-JO" sz="1500" dirty="0">
                <a:latin typeface="Alexandria" pitchFamily="2" charset="-78"/>
                <a:cs typeface="Alexandria" pitchFamily="2" charset="-78"/>
              </a:rPr>
              <a:t>: تعزيز روح التعاون، الإيحاء للآخرين.</a:t>
            </a:r>
          </a:p>
          <a:p>
            <a:pPr algn="r" rtl="1">
              <a:lnSpc>
                <a:spcPct val="150000"/>
              </a:lnSpc>
              <a:buFont typeface="+mj-lt"/>
              <a:buAutoNum type="arabicPeriod"/>
            </a:pPr>
            <a:r>
              <a:rPr lang="ar-JO" sz="1500" b="1" dirty="0">
                <a:latin typeface="Alexandria" pitchFamily="2" charset="-78"/>
                <a:cs typeface="Alexandria" pitchFamily="2" charset="-78"/>
              </a:rPr>
              <a:t>القدرة على الإقناع</a:t>
            </a:r>
            <a:r>
              <a:rPr lang="ar-JO" sz="1500" dirty="0">
                <a:latin typeface="Alexandria" pitchFamily="2" charset="-78"/>
                <a:cs typeface="Alexandria" pitchFamily="2" charset="-78"/>
              </a:rPr>
              <a:t>: كسب ثقة وتأييد العاملين.</a:t>
            </a:r>
          </a:p>
          <a:p>
            <a:pPr algn="r" rtl="1">
              <a:lnSpc>
                <a:spcPct val="150000"/>
              </a:lnSpc>
              <a:buFont typeface="+mj-lt"/>
              <a:buAutoNum type="arabicPeriod"/>
            </a:pPr>
            <a:r>
              <a:rPr lang="ar-JO" sz="1500" b="1" dirty="0">
                <a:latin typeface="Alexandria" pitchFamily="2" charset="-78"/>
                <a:cs typeface="Alexandria" pitchFamily="2" charset="-78"/>
              </a:rPr>
              <a:t>قدرة التعبير</a:t>
            </a:r>
            <a:r>
              <a:rPr lang="ar-JO" sz="1500" dirty="0">
                <a:latin typeface="Alexandria" pitchFamily="2" charset="-78"/>
                <a:cs typeface="Alexandria" pitchFamily="2" charset="-78"/>
              </a:rPr>
              <a:t>: الطلاقة اللفظية، حسن اختيار الكلمات.</a:t>
            </a:r>
          </a:p>
          <a:p>
            <a:pPr algn="r" rtl="1">
              <a:lnSpc>
                <a:spcPct val="150000"/>
              </a:lnSpc>
              <a:buFont typeface="+mj-lt"/>
              <a:buAutoNum type="arabicPeriod"/>
            </a:pPr>
            <a:r>
              <a:rPr lang="ar-JO" sz="1500" b="1" dirty="0">
                <a:latin typeface="Alexandria" pitchFamily="2" charset="-78"/>
                <a:cs typeface="Alexandria" pitchFamily="2" charset="-78"/>
              </a:rPr>
              <a:t>الصبر والمثابرة والطموح</a:t>
            </a:r>
            <a:r>
              <a:rPr lang="ar-JO" sz="1500" dirty="0">
                <a:latin typeface="Alexandria" pitchFamily="2" charset="-78"/>
                <a:cs typeface="Alexandria" pitchFamily="2" charset="-78"/>
              </a:rPr>
              <a:t>: المثابرة، الطموح، عدم التراجع.</a:t>
            </a:r>
          </a:p>
          <a:p>
            <a:pPr algn="r" rtl="1">
              <a:lnSpc>
                <a:spcPct val="150000"/>
              </a:lnSpc>
              <a:buFont typeface="+mj-lt"/>
              <a:buAutoNum type="arabicPeriod"/>
            </a:pPr>
            <a:r>
              <a:rPr lang="ar-JO" sz="1500" b="1" dirty="0">
                <a:latin typeface="Alexandria" pitchFamily="2" charset="-78"/>
                <a:cs typeface="Alexandria" pitchFamily="2" charset="-78"/>
              </a:rPr>
              <a:t>تحمل المسؤولية</a:t>
            </a:r>
            <a:r>
              <a:rPr lang="ar-JO" sz="1500" dirty="0">
                <a:latin typeface="Alexandria" pitchFamily="2" charset="-78"/>
                <a:cs typeface="Alexandria" pitchFamily="2" charset="-78"/>
              </a:rPr>
              <a:t>: فهم الدور، الإخلاص في الأداء.</a:t>
            </a:r>
          </a:p>
          <a:p>
            <a:pPr algn="r" rtl="1">
              <a:lnSpc>
                <a:spcPct val="150000"/>
              </a:lnSpc>
              <a:buFont typeface="+mj-lt"/>
              <a:buAutoNum type="arabicPeriod"/>
            </a:pPr>
            <a:r>
              <a:rPr lang="ar-JO" sz="1500" b="1" dirty="0">
                <a:latin typeface="Alexandria" pitchFamily="2" charset="-78"/>
                <a:cs typeface="Alexandria" pitchFamily="2" charset="-78"/>
              </a:rPr>
              <a:t>القدرة على الإدراك والتحليل</a:t>
            </a:r>
            <a:r>
              <a:rPr lang="ar-JO" sz="1500" dirty="0">
                <a:latin typeface="Alexandria" pitchFamily="2" charset="-78"/>
                <a:cs typeface="Alexandria" pitchFamily="2" charset="-78"/>
              </a:rPr>
              <a:t>: دقة الملاحظة، تحليل المشكلات.</a:t>
            </a:r>
          </a:p>
          <a:p>
            <a:pPr algn="r" rtl="1">
              <a:lnSpc>
                <a:spcPct val="150000"/>
              </a:lnSpc>
              <a:buFont typeface="+mj-lt"/>
              <a:buAutoNum type="arabicPeriod"/>
            </a:pPr>
            <a:r>
              <a:rPr lang="ar-JO" sz="1500" b="1" dirty="0">
                <a:latin typeface="Alexandria" pitchFamily="2" charset="-78"/>
                <a:cs typeface="Alexandria" pitchFamily="2" charset="-78"/>
              </a:rPr>
              <a:t>القدرة على إدارة العلاقات</a:t>
            </a:r>
            <a:r>
              <a:rPr lang="ar-JO" sz="1500" dirty="0">
                <a:latin typeface="Alexandria" pitchFamily="2" charset="-78"/>
                <a:cs typeface="Alexandria" pitchFamily="2" charset="-78"/>
              </a:rPr>
              <a:t>: تنمية العلاقات البناءة، التواصل الفعال.</a:t>
            </a:r>
          </a:p>
          <a:p>
            <a:pPr algn="r" rtl="1">
              <a:lnSpc>
                <a:spcPct val="150000"/>
              </a:lnSpc>
              <a:buFont typeface="+mj-lt"/>
              <a:buAutoNum type="arabicPeriod"/>
            </a:pPr>
            <a:r>
              <a:rPr lang="ar-JO" sz="1500" b="1" dirty="0">
                <a:latin typeface="Alexandria" pitchFamily="2" charset="-78"/>
                <a:cs typeface="Alexandria" pitchFamily="2" charset="-78"/>
              </a:rPr>
              <a:t>القدرة على التعليم والتدريب</a:t>
            </a:r>
            <a:r>
              <a:rPr lang="ar-JO" sz="1500" dirty="0">
                <a:latin typeface="Alexandria" pitchFamily="2" charset="-78"/>
                <a:cs typeface="Alexandria" pitchFamily="2" charset="-78"/>
              </a:rPr>
              <a:t>: معلم، مدرب، نقل المهارات والخبرات.</a:t>
            </a:r>
          </a:p>
          <a:p>
            <a:pPr algn="r" rtl="1">
              <a:lnSpc>
                <a:spcPct val="150000"/>
              </a:lnSpc>
              <a:buFont typeface="+mj-lt"/>
              <a:buAutoNum type="arabicPeriod"/>
            </a:pPr>
            <a:r>
              <a:rPr lang="ar-JO" sz="1500" b="1" dirty="0">
                <a:latin typeface="Alexandria" pitchFamily="2" charset="-78"/>
                <a:cs typeface="Alexandria" pitchFamily="2" charset="-78"/>
              </a:rPr>
              <a:t>التحلي بأخلاقيات المهنة </a:t>
            </a:r>
            <a:r>
              <a:rPr lang="ar-JO" sz="1500" dirty="0">
                <a:latin typeface="Alexandria" pitchFamily="2" charset="-78"/>
                <a:cs typeface="Alexandria" pitchFamily="2" charset="-78"/>
              </a:rPr>
              <a:t>: صادق، محب للعمل، خدمة المجتمع.</a:t>
            </a:r>
          </a:p>
          <a:p>
            <a:pPr algn="r" rtl="1">
              <a:lnSpc>
                <a:spcPct val="150000"/>
              </a:lnSpc>
              <a:buFont typeface="+mj-lt"/>
              <a:buAutoNum type="arabicPeriod"/>
            </a:pPr>
            <a:r>
              <a:rPr lang="ar-JO" sz="1500" b="1" dirty="0">
                <a:latin typeface="Alexandria" pitchFamily="2" charset="-78"/>
                <a:cs typeface="Alexandria" pitchFamily="2" charset="-78"/>
              </a:rPr>
              <a:t>المظهر الشخصي</a:t>
            </a:r>
            <a:r>
              <a:rPr lang="ar-JO" sz="1500" dirty="0">
                <a:latin typeface="Alexandria" pitchFamily="2" charset="-78"/>
                <a:cs typeface="Alexandria" pitchFamily="2" charset="-78"/>
              </a:rPr>
              <a:t>: مظهر وهندام جيدان.</a:t>
            </a:r>
          </a:p>
        </p:txBody>
      </p:sp>
      <p:pic>
        <p:nvPicPr>
          <p:cNvPr id="10" name="Graphic 21">
            <a:extLst>
              <a:ext uri="{FF2B5EF4-FFF2-40B4-BE49-F238E27FC236}">
                <a16:creationId xmlns:a16="http://schemas.microsoft.com/office/drawing/2014/main" id="{756BB00E-72EC-4214-B518-2A59E26738B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5124" name="Picture 4">
            <a:extLst>
              <a:ext uri="{FF2B5EF4-FFF2-40B4-BE49-F238E27FC236}">
                <a16:creationId xmlns:a16="http://schemas.microsoft.com/office/drawing/2014/main" id="{6483C7D9-E502-4E67-8A4E-71AE031412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969" y="1119104"/>
            <a:ext cx="5353050" cy="5617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865151"/>
      </p:ext>
    </p:extLst>
  </p:cSld>
  <p:clrMapOvr>
    <a:masterClrMapping/>
  </p:clrMapOvr>
  <mc:AlternateContent xmlns:mc="http://schemas.openxmlformats.org/markup-compatibility/2006" xmlns:p14="http://schemas.microsoft.com/office/powerpoint/2010/main">
    <mc:Choice Requires="p14">
      <p:transition spd="med" p14:dur="700" advTm="196245">
        <p:fade/>
      </p:transition>
    </mc:Choice>
    <mc:Fallback xmlns="">
      <p:transition spd="med" advTm="196245">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83553"/>
            <a:ext cx="12104759" cy="5690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905" marR="0" lvl="0" indent="-1905" algn="r" defTabSz="914400" rtl="1" eaLnBrk="1" fontAlgn="auto" latinLnBrk="0" hangingPunct="1">
              <a:lnSpc>
                <a:spcPct val="110000"/>
              </a:lnSpc>
              <a:spcBef>
                <a:spcPts val="0"/>
              </a:spcBef>
              <a:spcAft>
                <a:spcPts val="555"/>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5743" y="179863"/>
            <a:ext cx="685800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cs typeface="Alexandria" pitchFamily="2" charset="-78"/>
              </a:rPr>
              <a:t>مهارات إبداعية تدفع </a:t>
            </a:r>
            <a:r>
              <a:rPr kumimoji="0" lang="ar-JO" sz="2400" b="1" i="0" u="none" strike="noStrike" kern="1200" cap="none" spc="0" normalizeH="0" baseline="0" noProof="0">
                <a:ln>
                  <a:noFill/>
                </a:ln>
                <a:effectLst/>
                <a:uLnTx/>
                <a:uFillTx/>
                <a:latin typeface="Alexandria" pitchFamily="2" charset="-78"/>
                <a:cs typeface="Alexandria" pitchFamily="2" charset="-78"/>
              </a:rPr>
              <a:t>القائد إلى </a:t>
            </a:r>
            <a:r>
              <a:rPr kumimoji="0" lang="ar-JO" sz="2400" b="1" i="0" u="none" strike="noStrike" kern="1200" cap="none" spc="0" normalizeH="0" baseline="0" noProof="0" dirty="0">
                <a:ln>
                  <a:noFill/>
                </a:ln>
                <a:effectLst/>
                <a:uLnTx/>
                <a:uFillTx/>
                <a:latin typeface="Alexandria" pitchFamily="2" charset="-78"/>
                <a:cs typeface="Alexandria" pitchFamily="2" charset="-78"/>
              </a:rPr>
              <a:t>النجاح والتميز</a:t>
            </a:r>
            <a:endParaRPr kumimoji="0" lang="en-US" sz="2400" b="1" i="0" u="none" strike="noStrike" kern="1200" cap="none" spc="0" normalizeH="0" baseline="0" noProof="0" dirty="0">
              <a:ln>
                <a:noFill/>
              </a:ln>
              <a:effectLst/>
              <a:uLnTx/>
              <a:uFillTx/>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E8DCB4CA-D468-42D9-8C83-874B8C24DE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
        <p:nvSpPr>
          <p:cNvPr id="12" name="TextBox 11">
            <a:extLst>
              <a:ext uri="{FF2B5EF4-FFF2-40B4-BE49-F238E27FC236}">
                <a16:creationId xmlns:a16="http://schemas.microsoft.com/office/drawing/2014/main" id="{B674A49F-22B9-4D0E-9559-D64AF1C5AF79}"/>
              </a:ext>
            </a:extLst>
          </p:cNvPr>
          <p:cNvSpPr txBox="1"/>
          <p:nvPr/>
        </p:nvSpPr>
        <p:spPr>
          <a:xfrm>
            <a:off x="4305873" y="1183554"/>
            <a:ext cx="7793597" cy="5637249"/>
          </a:xfrm>
          <a:prstGeom prst="rect">
            <a:avLst/>
          </a:prstGeom>
          <a:noFill/>
        </p:spPr>
        <p:txBody>
          <a:bodyPr wrap="square">
            <a:spAutoFit/>
          </a:bodyPr>
          <a:lstStyle/>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SA"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القادة المبدعون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يبحثون عن الطرق والحلول البديلة ولا يكتفون بطريقة واحدة لحل مشكلات العمل. </a:t>
            </a:r>
            <a:endPar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SA"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القادة المبدعون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لديهم تصميم وإرادة قوية لا تهزمها المواقف الصعبة</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و</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لديهم أهداف واضحة يصرون على الوصول إليها ويجتهدون لتحقيق</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ها.</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a:t>
            </a:r>
            <a:r>
              <a:rPr lang="ar-JO" dirty="0">
                <a:solidFill>
                  <a:srgbClr val="000000"/>
                </a:solidFill>
                <a:latin typeface="Times New Roman" panose="02020603050405020304" pitchFamily="18" charset="0"/>
                <a:ea typeface="Times New Roman" panose="02020603050405020304" pitchFamily="18" charset="0"/>
                <a:cs typeface="Alexandria" pitchFamily="2" charset="-78"/>
              </a:rPr>
              <a:t>و</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لا يخشون الفشل ولا يمل</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ون</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من</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كثرة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التجارب</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a:t>
            </a:r>
            <a:endPar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SA"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القادة المبدعون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(مبادرون، متفائلون، إيجابيون، لا يميلون للروتين)</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و</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لديهم حب الاستطلاع والاستفسار والحماس المستمر لكل جديد بالعمل</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و</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لديهم الرغبة في التقصي والاكتشاف لمعظم التفاصيل الصعبة. </a:t>
            </a:r>
            <a:endPar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SA"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القادة المبدعون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يتميزون بالبراعة</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والدهاء وسرعة البديهة وتعدد الأفكار والإجابات، بالمقارنة بأقرانهم</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و</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يمتلكون القدرة على عرض أفكارهم بصور مبدعة، والتمتع بخيال رحب وقدرة عالية على</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التصور</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الذهني، والتمت</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ع بمستويات عقلية عليا في تحليل وتركيب الأفكار</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والأشياء</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كما أن ل</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ديهم خلفية واسعة وعميقة في حقول علمية وأدبية ولغوية وفنية مختلفة.</a:t>
            </a:r>
            <a:endPar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SA"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القادة المبدعون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يتميزون بالاستقلالية في الفكر والعمل ،</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ويتمسكون بآرائهم إذا شعروا أنهم على صواب. </a:t>
            </a:r>
            <a:endPar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SA"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القادة المبدعون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أكثر جرأة</a:t>
            </a:r>
            <a:r>
              <a:rPr kumimoji="0" lang="en-GB"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ومغامرة من غيرهم، وأكثر ضبطاً للذات وسيطرة</a:t>
            </a:r>
            <a:r>
              <a:rPr kumimoji="0" lang="ar-JO"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rPr>
              <a:t> عليها.</a:t>
            </a:r>
            <a:endPar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p:txBody>
      </p:sp>
      <p:pic>
        <p:nvPicPr>
          <p:cNvPr id="6148" name="Picture 4">
            <a:extLst>
              <a:ext uri="{FF2B5EF4-FFF2-40B4-BE49-F238E27FC236}">
                <a16:creationId xmlns:a16="http://schemas.microsoft.com/office/drawing/2014/main" id="{2B75F044-B619-4CB7-81BE-119C516740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406" y="1537494"/>
            <a:ext cx="3839061" cy="4992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1321362"/>
      </p:ext>
    </p:extLst>
  </p:cSld>
  <p:clrMapOvr>
    <a:masterClrMapping/>
  </p:clrMapOvr>
  <mc:AlternateContent xmlns:mc="http://schemas.openxmlformats.org/markup-compatibility/2006" xmlns:p14="http://schemas.microsoft.com/office/powerpoint/2010/main">
    <mc:Choice Requires="p14">
      <p:transition spd="med" p14:dur="700" advTm="98595">
        <p:fade/>
      </p:transition>
    </mc:Choice>
    <mc:Fallback xmlns="">
      <p:transition spd="med" advTm="98595">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70933"/>
            <a:ext cx="12176247" cy="5887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430887"/>
          </a:xfrm>
          <a:prstGeom prst="rect">
            <a:avLst/>
          </a:prstGeom>
          <a:noFill/>
        </p:spPr>
        <p:txBody>
          <a:bodyPr wrap="square" rtlCol="0">
            <a:spAutoFit/>
          </a:bodyPr>
          <a:lstStyle/>
          <a:p>
            <a:pPr lvl="0" algn="ctr">
              <a:buClrTx/>
            </a:pPr>
            <a:r>
              <a:rPr lang="ar-JO" sz="2200" b="1" kern="1200" dirty="0">
                <a:latin typeface="Alexandria" pitchFamily="2" charset="-78"/>
                <a:cs typeface="Alexandria" pitchFamily="2" charset="-78"/>
              </a:rPr>
              <a:t>كيف تحدث </a:t>
            </a:r>
            <a:r>
              <a:rPr lang="ar-JO" sz="2200" b="1" kern="1200">
                <a:latin typeface="Alexandria" pitchFamily="2" charset="-78"/>
                <a:cs typeface="Alexandria" pitchFamily="2" charset="-78"/>
              </a:rPr>
              <a:t>عملية الإبداع </a:t>
            </a:r>
            <a:r>
              <a:rPr lang="ar-JO" sz="2200" b="1" kern="1200" dirty="0">
                <a:latin typeface="Alexandria" pitchFamily="2" charset="-78"/>
                <a:cs typeface="Alexandria" pitchFamily="2" charset="-78"/>
              </a:rPr>
              <a:t>القيادي؟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220834"/>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318360"/>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691168DC-93E9-99AC-DA61-50F4EEBF22DC}"/>
              </a:ext>
            </a:extLst>
          </p:cNvPr>
          <p:cNvSpPr txBox="1"/>
          <p:nvPr/>
        </p:nvSpPr>
        <p:spPr>
          <a:xfrm>
            <a:off x="99628" y="1014391"/>
            <a:ext cx="11992744" cy="2800767"/>
          </a:xfrm>
          <a:prstGeom prst="rect">
            <a:avLst/>
          </a:prstGeom>
          <a:noFill/>
        </p:spPr>
        <p:txBody>
          <a:bodyPr wrap="square">
            <a:spAutoFit/>
          </a:bodyPr>
          <a:lstStyle/>
          <a:p>
            <a:pPr algn="just" rtl="1"/>
            <a:r>
              <a:rPr lang="ar-JO" sz="1600" b="0" i="0" dirty="0">
                <a:solidFill>
                  <a:srgbClr val="212529"/>
                </a:solidFill>
                <a:effectLst/>
                <a:latin typeface="Almarai"/>
                <a:cs typeface="Alexandria" pitchFamily="2" charset="-78"/>
              </a:rPr>
              <a:t>يقول شارلي شابلن: "</a:t>
            </a:r>
            <a:r>
              <a:rPr lang="ar-JO" sz="1600" b="1" i="0" dirty="0">
                <a:solidFill>
                  <a:srgbClr val="212529"/>
                </a:solidFill>
                <a:effectLst/>
                <a:latin typeface="Almarai"/>
                <a:cs typeface="Alexandria" pitchFamily="2" charset="-78"/>
              </a:rPr>
              <a:t>أنَّ الأفكار تأتي من خلال الرغبة الشديدة في إيجادها</a:t>
            </a:r>
            <a:r>
              <a:rPr lang="ar-JO" sz="1600" b="0" i="0" dirty="0">
                <a:solidFill>
                  <a:srgbClr val="212529"/>
                </a:solidFill>
                <a:effectLst/>
                <a:latin typeface="Almarai"/>
                <a:cs typeface="Alexandria" pitchFamily="2" charset="-78"/>
              </a:rPr>
              <a:t>"؛ حتى تتحقق </a:t>
            </a:r>
            <a:r>
              <a:rPr lang="ar-JO" sz="1600" b="0" i="0">
                <a:solidFill>
                  <a:srgbClr val="212529"/>
                </a:solidFill>
                <a:effectLst/>
                <a:latin typeface="Almarai"/>
                <a:cs typeface="Alexandria" pitchFamily="2" charset="-78"/>
              </a:rPr>
              <a:t>عملية الإبداع </a:t>
            </a:r>
            <a:r>
              <a:rPr lang="ar-JO" sz="1600" b="0" i="0" dirty="0">
                <a:solidFill>
                  <a:srgbClr val="212529"/>
                </a:solidFill>
                <a:effectLst/>
                <a:latin typeface="Almarai"/>
                <a:cs typeface="Alexandria" pitchFamily="2" charset="-78"/>
              </a:rPr>
              <a:t>القيادي، لا بدّ من تحقق شروط محددة حيث أن</a:t>
            </a:r>
            <a:r>
              <a:rPr lang="ar-JO" sz="1600" dirty="0">
                <a:solidFill>
                  <a:srgbClr val="212529"/>
                </a:solidFill>
                <a:latin typeface="Almarai"/>
                <a:cs typeface="Alexandria" pitchFamily="2" charset="-78"/>
              </a:rPr>
              <a:t> </a:t>
            </a:r>
            <a:r>
              <a:rPr lang="ar-JO" sz="1600" b="0" i="0" u="sng">
                <a:solidFill>
                  <a:srgbClr val="212529"/>
                </a:solidFill>
                <a:effectLst/>
                <a:latin typeface="Almarai"/>
                <a:cs typeface="Alexandria" pitchFamily="2" charset="-78"/>
              </a:rPr>
              <a:t>عملية الإبداع </a:t>
            </a:r>
            <a:r>
              <a:rPr lang="ar-JO" sz="1600" b="0" i="0" u="sng" dirty="0">
                <a:solidFill>
                  <a:srgbClr val="212529"/>
                </a:solidFill>
                <a:effectLst/>
                <a:latin typeface="Almarai"/>
                <a:cs typeface="Alexandria" pitchFamily="2" charset="-78"/>
              </a:rPr>
              <a:t>تمر بمجموعة من العمليات</a:t>
            </a:r>
            <a:r>
              <a:rPr lang="ar-JO" sz="1600" b="0" i="0" dirty="0">
                <a:solidFill>
                  <a:srgbClr val="212529"/>
                </a:solidFill>
                <a:effectLst/>
                <a:latin typeface="Almarai"/>
                <a:cs typeface="Alexandria" pitchFamily="2" charset="-78"/>
              </a:rPr>
              <a:t>، فهي ليست وليدة اللحظة أو الصدفة؛ وهذه العمليات هي:</a:t>
            </a:r>
          </a:p>
          <a:p>
            <a:pPr algn="just" rtl="1"/>
            <a:endParaRPr lang="ar-JO" sz="1600" b="0" i="0" dirty="0">
              <a:solidFill>
                <a:srgbClr val="212529"/>
              </a:solidFill>
              <a:effectLst/>
              <a:latin typeface="Almarai"/>
              <a:cs typeface="Alexandria" pitchFamily="2" charset="-78"/>
            </a:endParaRPr>
          </a:p>
          <a:p>
            <a:pPr algn="just" rtl="1"/>
            <a:r>
              <a:rPr lang="ar-JO" sz="1600" b="1" i="0" dirty="0">
                <a:solidFill>
                  <a:srgbClr val="212529"/>
                </a:solidFill>
                <a:effectLst/>
                <a:latin typeface="Readex Pro"/>
                <a:cs typeface="Alexandria" pitchFamily="2" charset="-78"/>
              </a:rPr>
              <a:t>البدء والاستكشاف:</a:t>
            </a:r>
            <a:r>
              <a:rPr lang="ar-JO" sz="1600" b="0" i="0" dirty="0">
                <a:solidFill>
                  <a:srgbClr val="212529"/>
                </a:solidFill>
                <a:effectLst/>
                <a:latin typeface="Readex Pro"/>
                <a:cs typeface="Alexandria" pitchFamily="2" charset="-78"/>
              </a:rPr>
              <a:t> مرحلة من العمل والجد ينتج عنها الخبرة والممارسة، مما يمكن القائد ليبدأ </a:t>
            </a:r>
            <a:r>
              <a:rPr lang="ar-JO" sz="1600" b="0" i="0">
                <a:solidFill>
                  <a:srgbClr val="212529"/>
                </a:solidFill>
                <a:effectLst/>
                <a:latin typeface="Readex Pro"/>
                <a:cs typeface="Alexandria" pitchFamily="2" charset="-78"/>
              </a:rPr>
              <a:t>عملية الإبداع </a:t>
            </a:r>
            <a:r>
              <a:rPr lang="ar-JO" sz="1600" b="0" i="0" dirty="0">
                <a:solidFill>
                  <a:srgbClr val="212529"/>
                </a:solidFill>
                <a:effectLst/>
                <a:latin typeface="Readex Pro"/>
                <a:cs typeface="Alexandria" pitchFamily="2" charset="-78"/>
              </a:rPr>
              <a:t>عن وعي.</a:t>
            </a:r>
          </a:p>
          <a:p>
            <a:pPr algn="just" rtl="1"/>
            <a:r>
              <a:rPr lang="ar-JO" sz="1600" b="1" i="0" dirty="0">
                <a:solidFill>
                  <a:srgbClr val="212529"/>
                </a:solidFill>
                <a:effectLst/>
                <a:latin typeface="Readex Pro"/>
                <a:cs typeface="Alexandria" pitchFamily="2" charset="-78"/>
              </a:rPr>
              <a:t>مرحلة التحليل:</a:t>
            </a:r>
            <a:r>
              <a:rPr lang="ar-JO" sz="1600" b="0" i="0" dirty="0">
                <a:solidFill>
                  <a:srgbClr val="212529"/>
                </a:solidFill>
                <a:effectLst/>
                <a:latin typeface="Readex Pro"/>
                <a:cs typeface="Alexandria" pitchFamily="2" charset="-78"/>
              </a:rPr>
              <a:t> يحدث فيها تحليل المشكلات أو النتائج، والبحث عن أسبابها، </a:t>
            </a:r>
            <a:r>
              <a:rPr lang="ar-JO" sz="1600" b="0" i="0">
                <a:solidFill>
                  <a:srgbClr val="212529"/>
                </a:solidFill>
                <a:effectLst/>
                <a:latin typeface="Readex Pro"/>
                <a:cs typeface="Alexandria" pitchFamily="2" charset="-78"/>
              </a:rPr>
              <a:t>والسعي إلى </a:t>
            </a:r>
            <a:r>
              <a:rPr lang="ar-JO" sz="1600" b="0" i="0" dirty="0">
                <a:solidFill>
                  <a:srgbClr val="212529"/>
                </a:solidFill>
                <a:effectLst/>
                <a:latin typeface="Readex Pro"/>
                <a:cs typeface="Alexandria" pitchFamily="2" charset="-78"/>
              </a:rPr>
              <a:t>حلها بطرائق إبداعية.</a:t>
            </a:r>
          </a:p>
          <a:p>
            <a:pPr algn="just" rtl="1"/>
            <a:r>
              <a:rPr lang="ar-JO" sz="1600" b="1" i="0" dirty="0">
                <a:solidFill>
                  <a:srgbClr val="212529"/>
                </a:solidFill>
                <a:effectLst/>
                <a:latin typeface="Readex Pro"/>
                <a:cs typeface="Alexandria" pitchFamily="2" charset="-78"/>
              </a:rPr>
              <a:t>مرحلة التأمل:</a:t>
            </a:r>
            <a:r>
              <a:rPr lang="ar-JO" sz="1600" b="0" i="0" dirty="0">
                <a:solidFill>
                  <a:srgbClr val="212529"/>
                </a:solidFill>
                <a:effectLst/>
                <a:latin typeface="Readex Pro"/>
                <a:cs typeface="Alexandria" pitchFamily="2" charset="-78"/>
              </a:rPr>
              <a:t> بعد عملية التحليل واستحضار أسباب المشكلات، يحتاج </a:t>
            </a:r>
            <a:r>
              <a:rPr lang="ar-JO" sz="1600" b="0" i="0">
                <a:solidFill>
                  <a:srgbClr val="212529"/>
                </a:solidFill>
                <a:effectLst/>
                <a:latin typeface="Readex Pro"/>
                <a:cs typeface="Alexandria" pitchFamily="2" charset="-78"/>
              </a:rPr>
              <a:t>القائد إلى </a:t>
            </a:r>
            <a:r>
              <a:rPr lang="ar-JO" sz="1600" b="0" i="0" dirty="0">
                <a:solidFill>
                  <a:srgbClr val="212529"/>
                </a:solidFill>
                <a:effectLst/>
                <a:latin typeface="Readex Pro"/>
                <a:cs typeface="Alexandria" pitchFamily="2" charset="-78"/>
              </a:rPr>
              <a:t>التأمل فيما وصل إليه من نتائج وحلول ليبدأ برسم الطريق لقيادة الفريق نحو </a:t>
            </a:r>
            <a:r>
              <a:rPr lang="ar-JO" sz="1600" b="0" i="0">
                <a:solidFill>
                  <a:srgbClr val="212529"/>
                </a:solidFill>
                <a:effectLst/>
                <a:latin typeface="Readex Pro"/>
                <a:cs typeface="Alexandria" pitchFamily="2" charset="-78"/>
              </a:rPr>
              <a:t>الأداء الإبداعي.</a:t>
            </a:r>
            <a:endParaRPr lang="ar-JO" sz="1600" b="0" i="0" dirty="0">
              <a:solidFill>
                <a:srgbClr val="212529"/>
              </a:solidFill>
              <a:effectLst/>
              <a:latin typeface="Readex Pro"/>
              <a:cs typeface="Alexandria" pitchFamily="2" charset="-78"/>
            </a:endParaRPr>
          </a:p>
          <a:p>
            <a:pPr algn="just" rtl="1"/>
            <a:r>
              <a:rPr lang="ar-JO" sz="1600" b="1" i="0" dirty="0">
                <a:solidFill>
                  <a:srgbClr val="212529"/>
                </a:solidFill>
                <a:effectLst/>
                <a:latin typeface="Readex Pro"/>
                <a:cs typeface="Alexandria" pitchFamily="2" charset="-78"/>
              </a:rPr>
              <a:t>الوعي: </a:t>
            </a:r>
            <a:r>
              <a:rPr lang="ar-JO" sz="1600" i="0" dirty="0">
                <a:solidFill>
                  <a:srgbClr val="212529"/>
                </a:solidFill>
                <a:effectLst/>
                <a:latin typeface="Readex Pro"/>
                <a:cs typeface="Alexandria" pitchFamily="2" charset="-78"/>
              </a:rPr>
              <a:t>أي أن تظهر </a:t>
            </a:r>
            <a:r>
              <a:rPr lang="ar-JO" sz="1600" i="0">
                <a:solidFill>
                  <a:srgbClr val="212529"/>
                </a:solidFill>
                <a:effectLst/>
                <a:latin typeface="Readex Pro"/>
                <a:cs typeface="Alexandria" pitchFamily="2" charset="-78"/>
              </a:rPr>
              <a:t>العملية الإبداعية </a:t>
            </a:r>
            <a:r>
              <a:rPr lang="ar-JO" sz="1600" i="0" dirty="0">
                <a:solidFill>
                  <a:srgbClr val="212529"/>
                </a:solidFill>
                <a:effectLst/>
                <a:latin typeface="Readex Pro"/>
                <a:cs typeface="Alexandria" pitchFamily="2" charset="-78"/>
              </a:rPr>
              <a:t>في الوعي الإنساني، وتُترجَم </a:t>
            </a:r>
            <a:r>
              <a:rPr lang="ar-JO" sz="1600" i="0">
                <a:solidFill>
                  <a:srgbClr val="212529"/>
                </a:solidFill>
                <a:effectLst/>
                <a:latin typeface="Readex Pro"/>
                <a:cs typeface="Alexandria" pitchFamily="2" charset="-78"/>
              </a:rPr>
              <a:t>الأفكار إلى </a:t>
            </a:r>
            <a:r>
              <a:rPr lang="ar-JO" sz="1600" i="0" dirty="0">
                <a:solidFill>
                  <a:srgbClr val="212529"/>
                </a:solidFill>
                <a:effectLst/>
                <a:latin typeface="Readex Pro"/>
                <a:cs typeface="Alexandria" pitchFamily="2" charset="-78"/>
              </a:rPr>
              <a:t>أفعال، وتخرج </a:t>
            </a:r>
            <a:r>
              <a:rPr lang="ar-JO" sz="1600" i="0">
                <a:solidFill>
                  <a:srgbClr val="212529"/>
                </a:solidFill>
                <a:effectLst/>
                <a:latin typeface="Readex Pro"/>
                <a:cs typeface="Alexandria" pitchFamily="2" charset="-78"/>
              </a:rPr>
              <a:t>الفكرة إلى </a:t>
            </a:r>
            <a:r>
              <a:rPr lang="ar-JO" sz="1600" i="0" dirty="0">
                <a:solidFill>
                  <a:srgbClr val="212529"/>
                </a:solidFill>
                <a:effectLst/>
                <a:latin typeface="Readex Pro"/>
                <a:cs typeface="Alexandria" pitchFamily="2" charset="-78"/>
              </a:rPr>
              <a:t>حيز التنفيذ</a:t>
            </a:r>
            <a:r>
              <a:rPr lang="ar-JO" sz="1600" dirty="0">
                <a:solidFill>
                  <a:srgbClr val="212529"/>
                </a:solidFill>
                <a:latin typeface="Readex Pro"/>
                <a:cs typeface="Alexandria" pitchFamily="2" charset="-78"/>
              </a:rPr>
              <a:t>.</a:t>
            </a:r>
            <a:endParaRPr lang="ar-JO" sz="1600" i="0" dirty="0">
              <a:solidFill>
                <a:srgbClr val="212529"/>
              </a:solidFill>
              <a:effectLst/>
              <a:latin typeface="Readex Pro"/>
              <a:cs typeface="Alexandria" pitchFamily="2" charset="-78"/>
            </a:endParaRPr>
          </a:p>
          <a:p>
            <a:pPr algn="just" rtl="1"/>
            <a:r>
              <a:rPr lang="ar-JO" sz="1600" b="1" i="0" dirty="0">
                <a:solidFill>
                  <a:srgbClr val="212529"/>
                </a:solidFill>
                <a:effectLst/>
                <a:latin typeface="Readex Pro"/>
                <a:cs typeface="Alexandria" pitchFamily="2" charset="-78"/>
              </a:rPr>
              <a:t>مرحلة العمل/ التطبيق:</a:t>
            </a:r>
            <a:r>
              <a:rPr lang="ar-JO" sz="1600" b="0" i="0" dirty="0">
                <a:solidFill>
                  <a:srgbClr val="212529"/>
                </a:solidFill>
                <a:effectLst/>
                <a:latin typeface="Readex Pro"/>
                <a:cs typeface="Alexandria" pitchFamily="2" charset="-78"/>
              </a:rPr>
              <a:t> مرحلة استبصار النتائج والحلول المبتكرة وتهيئة فريق العمل وإشراكهم في الحل والبدء في التطبيق العملي، لتكوين منظومة عمل تتسم بالإيجابية والإبداع.</a:t>
            </a:r>
          </a:p>
          <a:p>
            <a:pPr algn="just" rtl="1"/>
            <a:r>
              <a:rPr lang="ar-JO" sz="1600" b="1" i="0" dirty="0">
                <a:solidFill>
                  <a:srgbClr val="212529"/>
                </a:solidFill>
                <a:effectLst/>
                <a:latin typeface="Readex Pro"/>
                <a:cs typeface="Alexandria" pitchFamily="2" charset="-78"/>
              </a:rPr>
              <a:t>التكوين:</a:t>
            </a:r>
            <a:r>
              <a:rPr lang="ar-JO" sz="1600" b="0" i="0" dirty="0">
                <a:solidFill>
                  <a:srgbClr val="212529"/>
                </a:solidFill>
                <a:effectLst/>
                <a:latin typeface="Readex Pro"/>
                <a:cs typeface="Alexandria" pitchFamily="2" charset="-78"/>
              </a:rPr>
              <a:t> أي أن يكون </a:t>
            </a:r>
            <a:r>
              <a:rPr lang="ar-JO" sz="1600" b="0" i="0">
                <a:solidFill>
                  <a:srgbClr val="212529"/>
                </a:solidFill>
                <a:effectLst/>
                <a:latin typeface="Readex Pro"/>
                <a:cs typeface="Alexandria" pitchFamily="2" charset="-78"/>
              </a:rPr>
              <a:t>العمل الإبداعي </a:t>
            </a:r>
            <a:r>
              <a:rPr lang="ar-JO" sz="1600" b="0" i="0" dirty="0">
                <a:solidFill>
                  <a:srgbClr val="212529"/>
                </a:solidFill>
                <a:effectLst/>
                <a:latin typeface="Readex Pro"/>
                <a:cs typeface="Alexandria" pitchFamily="2" charset="-78"/>
              </a:rPr>
              <a:t>مستمراً ومتواصلاً. </a:t>
            </a:r>
            <a:r>
              <a:rPr lang="ar-JO" sz="1600" b="0" i="0" dirty="0">
                <a:solidFill>
                  <a:srgbClr val="212529"/>
                </a:solidFill>
                <a:effectLst/>
                <a:latin typeface="Almarai"/>
                <a:cs typeface="Alexandria" pitchFamily="2" charset="-78"/>
              </a:rPr>
              <a:t>وتأتي هذه المرحلة بعد جميع المراحل السابقة.</a:t>
            </a:r>
          </a:p>
        </p:txBody>
      </p:sp>
      <p:sp>
        <p:nvSpPr>
          <p:cNvPr id="10" name="TextBox 9">
            <a:extLst>
              <a:ext uri="{FF2B5EF4-FFF2-40B4-BE49-F238E27FC236}">
                <a16:creationId xmlns:a16="http://schemas.microsoft.com/office/drawing/2014/main" id="{0DFF8FA6-EBDF-EC6D-7772-1D6023E080CC}"/>
              </a:ext>
            </a:extLst>
          </p:cNvPr>
          <p:cNvSpPr txBox="1"/>
          <p:nvPr/>
        </p:nvSpPr>
        <p:spPr>
          <a:xfrm>
            <a:off x="730188" y="6028238"/>
            <a:ext cx="6094520" cy="369332"/>
          </a:xfrm>
          <a:prstGeom prst="rect">
            <a:avLst/>
          </a:prstGeom>
          <a:noFill/>
        </p:spPr>
        <p:txBody>
          <a:bodyPr wrap="square">
            <a:spAutoFit/>
          </a:bodyPr>
          <a:lstStyle/>
          <a:p>
            <a:r>
              <a:rPr lang="en-GB" dirty="0"/>
              <a:t>https://www.annajah.net</a:t>
            </a:r>
            <a:endParaRPr lang="ar-JO" dirty="0">
              <a:cs typeface="Alexandria" pitchFamily="2" charset="-78"/>
            </a:endParaRPr>
          </a:p>
        </p:txBody>
      </p:sp>
      <p:pic>
        <p:nvPicPr>
          <p:cNvPr id="11" name="Graphic 21">
            <a:extLst>
              <a:ext uri="{FF2B5EF4-FFF2-40B4-BE49-F238E27FC236}">
                <a16:creationId xmlns:a16="http://schemas.microsoft.com/office/drawing/2014/main" id="{50F9EDB6-E509-40DD-8B85-3C2A340EE5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7170" name="Picture 2">
            <a:extLst>
              <a:ext uri="{FF2B5EF4-FFF2-40B4-BE49-F238E27FC236}">
                <a16:creationId xmlns:a16="http://schemas.microsoft.com/office/drawing/2014/main" id="{E2897245-9B3C-4457-841F-DDC47CF365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60" y="3882956"/>
            <a:ext cx="11839480" cy="28996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347139"/>
      </p:ext>
    </p:extLst>
  </p:cSld>
  <p:clrMapOvr>
    <a:masterClrMapping/>
  </p:clrMapOvr>
  <mc:AlternateContent xmlns:mc="http://schemas.openxmlformats.org/markup-compatibility/2006" xmlns:p14="http://schemas.microsoft.com/office/powerpoint/2010/main">
    <mc:Choice Requires="p14">
      <p:transition spd="med" p14:dur="700" advTm="135877">
        <p:fade/>
      </p:transition>
    </mc:Choice>
    <mc:Fallback xmlns="">
      <p:transition spd="med" advTm="13587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txBox="1">
            <a:spLocks/>
          </p:cNvSpPr>
          <p:nvPr/>
        </p:nvSpPr>
        <p:spPr>
          <a:xfrm>
            <a:off x="3675910" y="0"/>
            <a:ext cx="3870109" cy="768085"/>
          </a:xfrm>
          <a:prstGeom prst="rect">
            <a:avLst/>
          </a:prstGeom>
        </p:spPr>
        <p:txBody>
          <a:bodyPr anchor="ctr"/>
          <a:lstStyle>
            <a:lvl1pPr algn="ctr" defTabSz="914400" rtl="0" eaLnBrk="1" latinLnBrk="1"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1" hangingPunct="1">
              <a:lnSpc>
                <a:spcPct val="100000"/>
              </a:lnSpc>
              <a:spcBef>
                <a:spcPct val="0"/>
              </a:spcBef>
              <a:spcAft>
                <a:spcPts val="0"/>
              </a:spcAft>
              <a:buClrTx/>
              <a:buSzTx/>
              <a:buFontTx/>
              <a:buNone/>
              <a:tabLst/>
              <a:defRPr/>
            </a:pPr>
            <a:r>
              <a:rPr kumimoji="0" lang="ar-JO" sz="2400" b="1" i="0" u="none" strike="noStrike" kern="1200" cap="none" spc="0" normalizeH="0" baseline="0" noProof="0" dirty="0">
                <a:ln>
                  <a:noFill/>
                </a:ln>
                <a:effectLst/>
                <a:uLnTx/>
                <a:uFillTx/>
                <a:latin typeface="Calibri Light" panose="020F0302020204030204"/>
                <a:ea typeface="+mj-ea"/>
                <a:cs typeface="Alexandria" pitchFamily="2" charset="-78"/>
              </a:rPr>
              <a:t>أساليب تنمية القيادي</a:t>
            </a:r>
            <a:endParaRPr kumimoji="0" lang="en-US" sz="2400" b="1" i="0" u="none" strike="noStrike" kern="1200" cap="none" spc="0" normalizeH="0" baseline="0" noProof="0" dirty="0">
              <a:ln>
                <a:noFill/>
              </a:ln>
              <a:effectLst/>
              <a:uLnTx/>
              <a:uFillTx/>
              <a:latin typeface="Calibri Light" panose="020F0302020204030204"/>
              <a:ea typeface="+mj-ea"/>
              <a:cs typeface="Alexandria" pitchFamily="2" charset="-78"/>
            </a:endParaRPr>
          </a:p>
        </p:txBody>
      </p:sp>
      <p:sp>
        <p:nvSpPr>
          <p:cNvPr id="6" name="TextBox 5">
            <a:extLst>
              <a:ext uri="{FF2B5EF4-FFF2-40B4-BE49-F238E27FC236}">
                <a16:creationId xmlns:a16="http://schemas.microsoft.com/office/drawing/2014/main" id="{B21015C7-D6A7-BB59-A22D-30851B6423D0}"/>
              </a:ext>
            </a:extLst>
          </p:cNvPr>
          <p:cNvSpPr txBox="1"/>
          <p:nvPr/>
        </p:nvSpPr>
        <p:spPr>
          <a:xfrm>
            <a:off x="61200" y="633962"/>
            <a:ext cx="12069600" cy="1158651"/>
          </a:xfrm>
          <a:prstGeom prst="rect">
            <a:avLst/>
          </a:prstGeom>
          <a:noFill/>
        </p:spPr>
        <p:txBody>
          <a:bodyPr wrap="square">
            <a:spAutoFit/>
          </a:bodyPr>
          <a:lstStyle/>
          <a:p>
            <a:pPr marL="1905" indent="-1905" algn="just" rtl="1">
              <a:lnSpc>
                <a:spcPct val="110000"/>
              </a:lnSpc>
              <a:spcAft>
                <a:spcPts val="555"/>
              </a:spcAft>
            </a:pPr>
            <a:r>
              <a:rPr lang="ar-JO" sz="1600" b="1">
                <a:cs typeface="Alexandria" pitchFamily="2" charset="-78"/>
              </a:rPr>
              <a:t>إن الإبداع </a:t>
            </a:r>
            <a:r>
              <a:rPr lang="ar-JO" sz="1600" b="1" dirty="0">
                <a:cs typeface="Alexandria" pitchFamily="2" charset="-78"/>
              </a:rPr>
              <a:t>يمكن الوصول إليه من خلال برامج تدريبية ومن الوسائل والطرق المعينة القائد لتنمية المهارات القيادية وتحسين الأداء: </a:t>
            </a:r>
            <a:r>
              <a:rPr lang="ar-JO" sz="1600" dirty="0">
                <a:cs typeface="Alexandria" pitchFamily="2" charset="-78"/>
              </a:rPr>
              <a:t>الاختلاط والتفاعل مع الأشخاص ذوي الخبرة والمعرفة الأقدم والأكثر بغرض تبادل المعرفة. </a:t>
            </a:r>
            <a:r>
              <a:rPr lang="ar-JO" sz="1600">
                <a:cs typeface="Alexandria" pitchFamily="2" charset="-78"/>
              </a:rPr>
              <a:t>والانضمام إلى </a:t>
            </a:r>
            <a:r>
              <a:rPr lang="ar-JO" sz="1600" dirty="0">
                <a:cs typeface="Alexandria" pitchFamily="2" charset="-78"/>
              </a:rPr>
              <a:t>البرامج التدريبية المتطورة المسايرة لركب العلم والمعرفة ، </a:t>
            </a:r>
            <a:r>
              <a:rPr lang="ar-JO" sz="1600">
                <a:cs typeface="Alexandria" pitchFamily="2" charset="-78"/>
              </a:rPr>
              <a:t>والانضمام إلى </a:t>
            </a:r>
            <a:r>
              <a:rPr lang="ar-JO" sz="1600" dirty="0">
                <a:cs typeface="Alexandria" pitchFamily="2" charset="-78"/>
              </a:rPr>
              <a:t>الأندية والمؤسسات التي تنمي مهارات فن التحدث والاستماع والتفكير، واستخدام أساليب التدريب الحديثة والاستراتيجيات المختلفة </a:t>
            </a:r>
            <a:r>
              <a:rPr lang="ar-JO" sz="1600">
                <a:cs typeface="Alexandria" pitchFamily="2" charset="-78"/>
              </a:rPr>
              <a:t>للتفكير الإبداعي </a:t>
            </a:r>
            <a:r>
              <a:rPr lang="ar-JO" sz="1600" dirty="0">
                <a:cs typeface="Alexandria" pitchFamily="2" charset="-78"/>
              </a:rPr>
              <a:t>( دواني، 2013) </a:t>
            </a:r>
          </a:p>
        </p:txBody>
      </p:sp>
      <p:sp>
        <p:nvSpPr>
          <p:cNvPr id="8" name="TextBox 7">
            <a:extLst>
              <a:ext uri="{FF2B5EF4-FFF2-40B4-BE49-F238E27FC236}">
                <a16:creationId xmlns:a16="http://schemas.microsoft.com/office/drawing/2014/main" id="{3B94D263-98FB-4303-AC47-60A86A6300B4}"/>
              </a:ext>
            </a:extLst>
          </p:cNvPr>
          <p:cNvSpPr txBox="1"/>
          <p:nvPr/>
        </p:nvSpPr>
        <p:spPr>
          <a:xfrm>
            <a:off x="178399" y="1926736"/>
            <a:ext cx="2784313" cy="4832092"/>
          </a:xfrm>
          <a:prstGeom prst="rect">
            <a:avLst/>
          </a:prstGeom>
          <a:noFill/>
        </p:spPr>
        <p:txBody>
          <a:bodyPr wrap="square">
            <a:spAutoFit/>
          </a:bodyPr>
          <a:lstStyle/>
          <a:p>
            <a:pPr algn="ctr" rtl="1"/>
            <a:r>
              <a:rPr lang="ar-JO" b="1" dirty="0">
                <a:cs typeface="Alexandria" pitchFamily="2" charset="-78"/>
              </a:rPr>
              <a:t>أساليب تنمية القيادي: </a:t>
            </a:r>
          </a:p>
          <a:p>
            <a:pPr algn="ctr" rtl="1"/>
            <a:endParaRPr lang="ar-JO" b="1" dirty="0">
              <a:cs typeface="Alexandria" pitchFamily="2" charset="-78"/>
            </a:endParaRPr>
          </a:p>
          <a:p>
            <a:pPr algn="just" rtl="1"/>
            <a:r>
              <a:rPr lang="ar-JO" sz="1600" b="1" dirty="0">
                <a:solidFill>
                  <a:srgbClr val="00B0F0"/>
                </a:solidFill>
                <a:cs typeface="Alexandria" pitchFamily="2" charset="-78"/>
              </a:rPr>
              <a:t>أسلوب العصف الذهني</a:t>
            </a:r>
            <a:r>
              <a:rPr lang="ar-JO" sz="1600" dirty="0">
                <a:solidFill>
                  <a:srgbClr val="00B0F0"/>
                </a:solidFill>
                <a:cs typeface="Alexandria" pitchFamily="2" charset="-78"/>
              </a:rPr>
              <a:t>: </a:t>
            </a:r>
            <a:r>
              <a:rPr lang="ar-JO" sz="1600" dirty="0">
                <a:cs typeface="Alexandria" pitchFamily="2" charset="-78"/>
              </a:rPr>
              <a:t>ويعرف بأنه "طريقة لتوليد عدد كبير من الأفكار من خلال مجموعة من الأفراد خلال فترة زمنية وجيزة بغرض حل المشكلات بطريقة إبداعية". </a:t>
            </a:r>
            <a:endParaRPr lang="en-GB" sz="1600" dirty="0"/>
          </a:p>
          <a:p>
            <a:pPr algn="just" rtl="1"/>
            <a:endParaRPr lang="ar-JO" sz="1600" dirty="0">
              <a:cs typeface="Alexandria" pitchFamily="2" charset="-78"/>
            </a:endParaRPr>
          </a:p>
          <a:p>
            <a:pPr algn="just" rtl="1"/>
            <a:r>
              <a:rPr lang="ar-JO" sz="1600" dirty="0">
                <a:cs typeface="Alexandria" pitchFamily="2" charset="-78"/>
              </a:rPr>
              <a:t> </a:t>
            </a:r>
            <a:r>
              <a:rPr lang="ar-JO" sz="1600" b="1" dirty="0">
                <a:solidFill>
                  <a:srgbClr val="00B0F0"/>
                </a:solidFill>
                <a:cs typeface="Alexandria" pitchFamily="2" charset="-78"/>
              </a:rPr>
              <a:t>أسلوب ملف الإنجاز للقيادات: </a:t>
            </a:r>
            <a:r>
              <a:rPr lang="ar-JO" sz="1600" dirty="0">
                <a:cs typeface="Alexandria" pitchFamily="2" charset="-78"/>
              </a:rPr>
              <a:t>يمثل دليل إنجاز القائد والإسهامات والتصورات التي قام بها، حيث يستطيع القائد مواصلة التفكير </a:t>
            </a:r>
            <a:r>
              <a:rPr lang="ar-JO" sz="1600">
                <a:cs typeface="Alexandria" pitchFamily="2" charset="-78"/>
              </a:rPr>
              <a:t>والعمل الإبداعي </a:t>
            </a:r>
            <a:r>
              <a:rPr lang="ar-JO" sz="1600" dirty="0">
                <a:cs typeface="Alexandria" pitchFamily="2" charset="-78"/>
              </a:rPr>
              <a:t>، كما تمكنه من إجراء التقييم الذاتي له </a:t>
            </a:r>
            <a:r>
              <a:rPr lang="ar-JO" sz="1600">
                <a:cs typeface="Alexandria" pitchFamily="2" charset="-78"/>
              </a:rPr>
              <a:t>بالإضافة إلى </a:t>
            </a:r>
            <a:r>
              <a:rPr lang="ar-JO" sz="1600" dirty="0">
                <a:cs typeface="Alexandria" pitchFamily="2" charset="-78"/>
              </a:rPr>
              <a:t>تعميق جوانب التعلم من خلال الاعتماد على الاستراتيجيات المتنوعة.</a:t>
            </a:r>
          </a:p>
        </p:txBody>
      </p:sp>
      <p:pic>
        <p:nvPicPr>
          <p:cNvPr id="9" name="Graphic 21">
            <a:extLst>
              <a:ext uri="{FF2B5EF4-FFF2-40B4-BE49-F238E27FC236}">
                <a16:creationId xmlns:a16="http://schemas.microsoft.com/office/drawing/2014/main" id="{56B0B6BF-AD07-45BE-A511-E0200D6EE7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54130"/>
            <a:ext cx="2305141" cy="1076343"/>
          </a:xfrm>
          <a:prstGeom prst="rect">
            <a:avLst/>
          </a:prstGeom>
        </p:spPr>
      </p:pic>
      <p:graphicFrame>
        <p:nvGraphicFramePr>
          <p:cNvPr id="7" name="Table 6">
            <a:extLst>
              <a:ext uri="{FF2B5EF4-FFF2-40B4-BE49-F238E27FC236}">
                <a16:creationId xmlns:a16="http://schemas.microsoft.com/office/drawing/2014/main" id="{36CA2B93-7D90-43C9-89E0-DEC34A8B7770}"/>
              </a:ext>
            </a:extLst>
          </p:cNvPr>
          <p:cNvGraphicFramePr>
            <a:graphicFrameLocks noGrp="1"/>
          </p:cNvGraphicFramePr>
          <p:nvPr>
            <p:extLst>
              <p:ext uri="{D42A27DB-BD31-4B8C-83A1-F6EECF244321}">
                <p14:modId xmlns:p14="http://schemas.microsoft.com/office/powerpoint/2010/main" val="3362767635"/>
              </p:ext>
            </p:extLst>
          </p:nvPr>
        </p:nvGraphicFramePr>
        <p:xfrm>
          <a:off x="3038760" y="1792613"/>
          <a:ext cx="9122640" cy="4966215"/>
        </p:xfrm>
        <a:graphic>
          <a:graphicData uri="http://schemas.openxmlformats.org/drawingml/2006/table">
            <a:tbl>
              <a:tblPr rtl="1" firstRow="1" firstCol="1" bandRow="1">
                <a:tableStyleId>{5A111915-BE36-4E01-A7E5-04B1672EAD32}</a:tableStyleId>
              </a:tblPr>
              <a:tblGrid>
                <a:gridCol w="2097653">
                  <a:extLst>
                    <a:ext uri="{9D8B030D-6E8A-4147-A177-3AD203B41FA5}">
                      <a16:colId xmlns:a16="http://schemas.microsoft.com/office/drawing/2014/main" val="3609312204"/>
                    </a:ext>
                  </a:extLst>
                </a:gridCol>
                <a:gridCol w="7024987">
                  <a:extLst>
                    <a:ext uri="{9D8B030D-6E8A-4147-A177-3AD203B41FA5}">
                      <a16:colId xmlns:a16="http://schemas.microsoft.com/office/drawing/2014/main" val="3696363120"/>
                    </a:ext>
                  </a:extLst>
                </a:gridCol>
              </a:tblGrid>
              <a:tr h="535210">
                <a:tc>
                  <a:txBody>
                    <a:bodyPr/>
                    <a:lstStyle/>
                    <a:p>
                      <a:pPr algn="ctr" rtl="0">
                        <a:lnSpc>
                          <a:spcPct val="100000"/>
                        </a:lnSpc>
                        <a:spcAft>
                          <a:spcPts val="800"/>
                        </a:spcAft>
                      </a:pPr>
                      <a:r>
                        <a:rPr lang="ar-JO" sz="1400" dirty="0">
                          <a:effectLst/>
                          <a:latin typeface="Alexandria" pitchFamily="2" charset="-78"/>
                          <a:cs typeface="Alexandria" pitchFamily="2" charset="-78"/>
                        </a:rPr>
                        <a:t>الممارسة</a:t>
                      </a:r>
                      <a:endParaRPr lang="en-US" sz="14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rtl="0">
                        <a:lnSpc>
                          <a:spcPct val="100000"/>
                        </a:lnSpc>
                        <a:spcAft>
                          <a:spcPts val="800"/>
                        </a:spcAft>
                      </a:pPr>
                      <a:r>
                        <a:rPr lang="ar-SA" sz="1400" dirty="0">
                          <a:effectLst/>
                          <a:latin typeface="Alexandria" pitchFamily="2" charset="-78"/>
                          <a:cs typeface="Alexandria" pitchFamily="2" charset="-78"/>
                        </a:rPr>
                        <a:t>التفاصيل</a:t>
                      </a:r>
                      <a:endParaRPr lang="en-US" sz="14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4141589422"/>
                  </a:ext>
                </a:extLst>
              </a:tr>
              <a:tr h="1612961">
                <a:tc>
                  <a:txBody>
                    <a:bodyPr/>
                    <a:lstStyle/>
                    <a:p>
                      <a:pPr algn="ctr" rtl="0">
                        <a:lnSpc>
                          <a:spcPct val="100000"/>
                        </a:lnSpc>
                        <a:spcAft>
                          <a:spcPts val="800"/>
                        </a:spcAft>
                      </a:pPr>
                      <a:r>
                        <a:rPr lang="ar-SA" sz="1600" dirty="0">
                          <a:effectLst/>
                          <a:latin typeface="Alexandria" pitchFamily="2" charset="-78"/>
                          <a:cs typeface="Alexandria" pitchFamily="2" charset="-78"/>
                        </a:rPr>
                        <a:t>التركيز </a:t>
                      </a:r>
                      <a:r>
                        <a:rPr lang="ar-SA" sz="1600">
                          <a:effectLst/>
                          <a:latin typeface="Alexandria" pitchFamily="2" charset="-78"/>
                          <a:cs typeface="Alexandria" pitchFamily="2" charset="-78"/>
                        </a:rPr>
                        <a:t>على الإبداع </a:t>
                      </a:r>
                      <a:r>
                        <a:rPr lang="ar-SA" sz="1600" dirty="0">
                          <a:effectLst/>
                          <a:latin typeface="Alexandria" pitchFamily="2" charset="-78"/>
                          <a:cs typeface="Alexandria" pitchFamily="2" charset="-78"/>
                        </a:rPr>
                        <a:t>والتجديد</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r" rtl="1">
                        <a:lnSpc>
                          <a:spcPct val="100000"/>
                        </a:lnSpc>
                        <a:spcAft>
                          <a:spcPts val="800"/>
                        </a:spcAft>
                        <a:buFontTx/>
                        <a:buNone/>
                      </a:pPr>
                      <a:r>
                        <a:rPr lang="ar-SA" sz="1300" b="1" dirty="0">
                          <a:effectLst/>
                          <a:latin typeface="Alexandria" pitchFamily="2" charset="-78"/>
                          <a:cs typeface="Alexandria" pitchFamily="2" charset="-78"/>
                        </a:rPr>
                        <a:t>تشجيع جلسات العصف الذهني</a:t>
                      </a:r>
                      <a:endParaRPr lang="ar-JO" sz="1300" b="1" dirty="0">
                        <a:effectLst/>
                        <a:latin typeface="Alexandria" pitchFamily="2" charset="-78"/>
                        <a:cs typeface="Alexandria" pitchFamily="2" charset="-78"/>
                      </a:endParaRPr>
                    </a:p>
                    <a:p>
                      <a:pPr marL="0" indent="0" algn="r" rtl="1">
                        <a:lnSpc>
                          <a:spcPct val="100000"/>
                        </a:lnSpc>
                        <a:spcAft>
                          <a:spcPts val="800"/>
                        </a:spcAft>
                        <a:buFontTx/>
                        <a:buNone/>
                      </a:pPr>
                      <a:r>
                        <a:rPr lang="ar-SA" sz="1300" b="1" dirty="0">
                          <a:effectLst/>
                          <a:latin typeface="Alexandria" pitchFamily="2" charset="-78"/>
                          <a:cs typeface="Alexandria" pitchFamily="2" charset="-78"/>
                        </a:rPr>
                        <a:t>عقد اجتماعات لتباد</a:t>
                      </a:r>
                      <a:r>
                        <a:rPr lang="ar-JO" sz="1300" b="1" dirty="0">
                          <a:effectLst/>
                          <a:latin typeface="Alexandria" pitchFamily="2" charset="-78"/>
                          <a:cs typeface="Alexandria" pitchFamily="2" charset="-78"/>
                        </a:rPr>
                        <a:t>ل </a:t>
                      </a:r>
                      <a:r>
                        <a:rPr lang="ar-SA" sz="1300" b="1" dirty="0">
                          <a:effectLst/>
                          <a:latin typeface="Alexandria" pitchFamily="2" charset="-78"/>
                          <a:cs typeface="Alexandria" pitchFamily="2" charset="-78"/>
                        </a:rPr>
                        <a:t>الأفكار الجديدة</a:t>
                      </a:r>
                      <a:r>
                        <a:rPr lang="ar-JO" sz="1300" b="1" dirty="0">
                          <a:effectLst/>
                          <a:latin typeface="Alexandria" pitchFamily="2" charset="-78"/>
                          <a:cs typeface="Alexandria" pitchFamily="2" charset="-78"/>
                        </a:rPr>
                        <a:t> </a:t>
                      </a:r>
                    </a:p>
                    <a:p>
                      <a:pPr marL="0" indent="0" algn="r" rtl="1">
                        <a:lnSpc>
                          <a:spcPct val="100000"/>
                        </a:lnSpc>
                        <a:spcAft>
                          <a:spcPts val="800"/>
                        </a:spcAft>
                        <a:buFontTx/>
                        <a:buNone/>
                      </a:pPr>
                      <a:r>
                        <a:rPr lang="ar-SA" sz="1300" b="1" dirty="0">
                          <a:effectLst/>
                          <a:latin typeface="Alexandria" pitchFamily="2" charset="-78"/>
                          <a:cs typeface="Alexandria" pitchFamily="2" charset="-78"/>
                        </a:rPr>
                        <a:t>خلق بيئة تشجع على التفكير خارج الصندوق </a:t>
                      </a:r>
                      <a:endParaRPr lang="ar-JO" sz="1300" b="1" dirty="0">
                        <a:effectLst/>
                        <a:latin typeface="Alexandria" pitchFamily="2" charset="-78"/>
                        <a:cs typeface="Alexandria" pitchFamily="2" charset="-78"/>
                      </a:endParaRPr>
                    </a:p>
                    <a:p>
                      <a:pPr marL="0" indent="0" algn="r" rtl="1">
                        <a:lnSpc>
                          <a:spcPct val="100000"/>
                        </a:lnSpc>
                        <a:spcAft>
                          <a:spcPts val="800"/>
                        </a:spcAft>
                        <a:buFont typeface="Arial" panose="020B0604020202020204" pitchFamily="34" charset="0"/>
                        <a:buNone/>
                      </a:pPr>
                      <a:r>
                        <a:rPr lang="ar-SA" sz="1300" b="1" dirty="0">
                          <a:effectLst/>
                          <a:latin typeface="Alexandria" pitchFamily="2" charset="-78"/>
                          <a:cs typeface="Alexandria" pitchFamily="2" charset="-78"/>
                        </a:rPr>
                        <a:t>تقبل الأفكار الجديدة</a:t>
                      </a:r>
                      <a:r>
                        <a:rPr lang="ar-JO" sz="1300" b="1" dirty="0">
                          <a:effectLst/>
                          <a:latin typeface="Alexandria" pitchFamily="2" charset="-78"/>
                          <a:cs typeface="Alexandria" pitchFamily="2" charset="-78"/>
                        </a:rPr>
                        <a:t> </a:t>
                      </a:r>
                    </a:p>
                    <a:p>
                      <a:pPr marL="0" indent="0" algn="r" rtl="1">
                        <a:lnSpc>
                          <a:spcPct val="100000"/>
                        </a:lnSpc>
                        <a:spcAft>
                          <a:spcPts val="800"/>
                        </a:spcAft>
                        <a:buFont typeface="Arial" panose="020B0604020202020204" pitchFamily="34" charset="0"/>
                        <a:buNone/>
                      </a:pPr>
                      <a:r>
                        <a:rPr lang="ar-SA" sz="1300" b="1" dirty="0">
                          <a:effectLst/>
                          <a:latin typeface="Alexandria" pitchFamily="2" charset="-78"/>
                          <a:cs typeface="Alexandria" pitchFamily="2" charset="-78"/>
                        </a:rPr>
                        <a:t>الاستثمار في التدريب والتطوير</a:t>
                      </a:r>
                      <a:r>
                        <a:rPr lang="ar-JO" sz="1300" b="1" dirty="0">
                          <a:effectLst/>
                          <a:latin typeface="Alexandria" pitchFamily="2" charset="-78"/>
                          <a:cs typeface="Alexandria" pitchFamily="2" charset="-78"/>
                        </a:rPr>
                        <a:t> </a:t>
                      </a:r>
                      <a:r>
                        <a:rPr lang="ar-SA" sz="1300" b="1" dirty="0">
                          <a:effectLst/>
                          <a:latin typeface="Alexandria" pitchFamily="2" charset="-78"/>
                          <a:cs typeface="Alexandria" pitchFamily="2" charset="-78"/>
                        </a:rPr>
                        <a:t>لتعزيز مهارات </a:t>
                      </a:r>
                      <a:r>
                        <a:rPr lang="ar-SA" sz="1300" b="1">
                          <a:effectLst/>
                          <a:latin typeface="Alexandria" pitchFamily="2" charset="-78"/>
                          <a:cs typeface="Alexandria" pitchFamily="2" charset="-78"/>
                        </a:rPr>
                        <a:t>التفكير الإبداعي</a:t>
                      </a:r>
                      <a:r>
                        <a:rPr lang="en-US" sz="1300" b="1">
                          <a:effectLst/>
                          <a:latin typeface="Alexandria" pitchFamily="2" charset="-78"/>
                          <a:cs typeface="Alexandria" pitchFamily="2" charset="-78"/>
                        </a:rPr>
                        <a:t>.</a:t>
                      </a:r>
                      <a:endParaRPr lang="en-US" sz="1300" b="1"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53138492"/>
                  </a:ext>
                </a:extLst>
              </a:tr>
              <a:tr h="1407675">
                <a:tc>
                  <a:txBody>
                    <a:bodyPr/>
                    <a:lstStyle/>
                    <a:p>
                      <a:pPr algn="ctr" rtl="0">
                        <a:lnSpc>
                          <a:spcPct val="100000"/>
                        </a:lnSpc>
                        <a:spcAft>
                          <a:spcPts val="800"/>
                        </a:spcAft>
                      </a:pPr>
                      <a:r>
                        <a:rPr lang="ar-SA" sz="1600">
                          <a:effectLst/>
                          <a:latin typeface="Alexandria" pitchFamily="2" charset="-78"/>
                          <a:cs typeface="Alexandria" pitchFamily="2" charset="-78"/>
                        </a:rPr>
                        <a:t>السرعة في التفاعل والاستجابة مع التغير</a:t>
                      </a:r>
                      <a:endParaRPr lang="en-US" sz="16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r" rtl="0">
                        <a:lnSpc>
                          <a:spcPct val="100000"/>
                        </a:lnSpc>
                        <a:spcAft>
                          <a:spcPts val="800"/>
                        </a:spcAft>
                        <a:buFontTx/>
                        <a:buNone/>
                      </a:pPr>
                      <a:r>
                        <a:rPr lang="ar-SA" sz="1300" b="1" dirty="0">
                          <a:effectLst/>
                          <a:latin typeface="Alexandria" pitchFamily="2" charset="-78"/>
                          <a:cs typeface="Alexandria" pitchFamily="2" charset="-78"/>
                        </a:rPr>
                        <a:t>استخدام التكنولوجيا</a:t>
                      </a:r>
                      <a:r>
                        <a:rPr lang="en-US" sz="1300" b="1" dirty="0">
                          <a:effectLst/>
                          <a:latin typeface="Alexandria" pitchFamily="2" charset="-78"/>
                          <a:cs typeface="Alexandria" pitchFamily="2" charset="-78"/>
                        </a:rPr>
                        <a:t>: </a:t>
                      </a:r>
                      <a:endParaRPr lang="ar-JO" sz="1300" b="1" dirty="0">
                        <a:effectLst/>
                        <a:latin typeface="Alexandria" pitchFamily="2" charset="-78"/>
                        <a:cs typeface="Alexandria" pitchFamily="2" charset="-78"/>
                      </a:endParaRPr>
                    </a:p>
                    <a:p>
                      <a:pPr marL="0" indent="0" algn="r" rtl="0">
                        <a:lnSpc>
                          <a:spcPct val="100000"/>
                        </a:lnSpc>
                        <a:spcAft>
                          <a:spcPts val="800"/>
                        </a:spcAft>
                        <a:buFontTx/>
                        <a:buNone/>
                      </a:pPr>
                      <a:r>
                        <a:rPr lang="ar-SA" sz="1300" b="1" dirty="0">
                          <a:effectLst/>
                          <a:latin typeface="Alexandria" pitchFamily="2" charset="-78"/>
                          <a:cs typeface="Alexandria" pitchFamily="2" charset="-78"/>
                        </a:rPr>
                        <a:t>تبني أدوات وتقنيات حديثة لتسريع</a:t>
                      </a:r>
                      <a:r>
                        <a:rPr lang="ar-JO" sz="1300" b="1" dirty="0">
                          <a:effectLst/>
                          <a:latin typeface="Alexandria" pitchFamily="2" charset="-78"/>
                          <a:cs typeface="Alexandria" pitchFamily="2" charset="-78"/>
                        </a:rPr>
                        <a:t> </a:t>
                      </a:r>
                      <a:r>
                        <a:rPr lang="ar-SA" sz="1300" b="1" dirty="0">
                          <a:effectLst/>
                          <a:latin typeface="Alexandria" pitchFamily="2" charset="-78"/>
                          <a:cs typeface="Alexandria" pitchFamily="2" charset="-78"/>
                        </a:rPr>
                        <a:t>وتحسين الكفاءة</a:t>
                      </a:r>
                      <a:r>
                        <a:rPr lang="ar-JO" sz="1300" b="1" dirty="0">
                          <a:effectLst/>
                          <a:latin typeface="Alexandria" pitchFamily="2" charset="-78"/>
                          <a:cs typeface="Alexandria" pitchFamily="2" charset="-78"/>
                        </a:rPr>
                        <a:t> </a:t>
                      </a:r>
                    </a:p>
                    <a:p>
                      <a:pPr marL="0" indent="0" algn="r" rtl="0">
                        <a:lnSpc>
                          <a:spcPct val="100000"/>
                        </a:lnSpc>
                        <a:spcAft>
                          <a:spcPts val="800"/>
                        </a:spcAft>
                        <a:buFontTx/>
                        <a:buNone/>
                      </a:pPr>
                      <a:r>
                        <a:rPr lang="ar-SA" sz="1300" b="1" dirty="0">
                          <a:effectLst/>
                          <a:latin typeface="Alexandria" pitchFamily="2" charset="-78"/>
                          <a:cs typeface="Alexandria" pitchFamily="2" charset="-78"/>
                        </a:rPr>
                        <a:t>تحديد أولويات واضحة</a:t>
                      </a:r>
                      <a:r>
                        <a:rPr lang="en-US" sz="1300" b="1" dirty="0">
                          <a:effectLst/>
                          <a:latin typeface="Alexandria" pitchFamily="2" charset="-78"/>
                          <a:cs typeface="Alexandria" pitchFamily="2" charset="-78"/>
                        </a:rPr>
                        <a:t>:</a:t>
                      </a:r>
                      <a:endParaRPr lang="ar-JO" sz="1300" b="1" dirty="0">
                        <a:effectLst/>
                        <a:latin typeface="Alexandria" pitchFamily="2" charset="-78"/>
                        <a:cs typeface="Alexandria" pitchFamily="2" charset="-78"/>
                      </a:endParaRPr>
                    </a:p>
                    <a:p>
                      <a:pPr marL="0" indent="0" algn="r" rtl="0">
                        <a:lnSpc>
                          <a:spcPct val="100000"/>
                        </a:lnSpc>
                        <a:spcAft>
                          <a:spcPts val="800"/>
                        </a:spcAft>
                        <a:buFontTx/>
                        <a:buNone/>
                      </a:pPr>
                      <a:r>
                        <a:rPr lang="en-US" sz="1300" b="1" dirty="0">
                          <a:effectLst/>
                          <a:latin typeface="Alexandria" pitchFamily="2" charset="-78"/>
                          <a:cs typeface="Alexandria" pitchFamily="2" charset="-78"/>
                        </a:rPr>
                        <a:t> </a:t>
                      </a:r>
                      <a:r>
                        <a:rPr lang="ar-SA" sz="1300" b="1" dirty="0">
                          <a:effectLst/>
                          <a:latin typeface="Alexandria" pitchFamily="2" charset="-78"/>
                          <a:cs typeface="Alexandria" pitchFamily="2" charset="-78"/>
                        </a:rPr>
                        <a:t>وضع خطط عمل تعزيز ثقافة الاستجابة السريعة</a:t>
                      </a:r>
                      <a:r>
                        <a:rPr lang="en-US" sz="1300" b="1" dirty="0">
                          <a:effectLst/>
                          <a:latin typeface="Alexandria" pitchFamily="2" charset="-78"/>
                          <a:cs typeface="Alexandria" pitchFamily="2" charset="-78"/>
                        </a:rPr>
                        <a:t>.</a:t>
                      </a:r>
                      <a:endParaRPr lang="en-US" sz="1300" b="1"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09071642"/>
                  </a:ext>
                </a:extLst>
              </a:tr>
              <a:tr h="1212165">
                <a:tc>
                  <a:txBody>
                    <a:bodyPr/>
                    <a:lstStyle/>
                    <a:p>
                      <a:pPr algn="ctr" rtl="0">
                        <a:lnSpc>
                          <a:spcPct val="100000"/>
                        </a:lnSpc>
                        <a:spcAft>
                          <a:spcPts val="800"/>
                        </a:spcAft>
                      </a:pPr>
                      <a:r>
                        <a:rPr lang="ar-SA" sz="1600" dirty="0">
                          <a:effectLst/>
                          <a:latin typeface="Alexandria" pitchFamily="2" charset="-78"/>
                          <a:cs typeface="Alexandria" pitchFamily="2" charset="-78"/>
                        </a:rPr>
                        <a:t>الممارسة الفاعلة للوظائف الإدارية</a:t>
                      </a:r>
                      <a:endParaRPr lang="en-US" sz="16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r" rtl="0">
                        <a:lnSpc>
                          <a:spcPct val="100000"/>
                        </a:lnSpc>
                        <a:spcAft>
                          <a:spcPts val="800"/>
                        </a:spcAft>
                        <a:buFontTx/>
                        <a:buNone/>
                      </a:pPr>
                      <a:r>
                        <a:rPr lang="ar-SA" sz="1300" b="1" dirty="0">
                          <a:effectLst/>
                          <a:latin typeface="Alexandria" pitchFamily="2" charset="-78"/>
                          <a:cs typeface="Alexandria" pitchFamily="2" charset="-78"/>
                        </a:rPr>
                        <a:t>تحديد الأهداف بوضوح</a:t>
                      </a:r>
                      <a:r>
                        <a:rPr lang="en-US" sz="1300" b="1" dirty="0">
                          <a:effectLst/>
                          <a:latin typeface="Alexandria" pitchFamily="2" charset="-78"/>
                          <a:cs typeface="Alexandria" pitchFamily="2" charset="-78"/>
                        </a:rPr>
                        <a:t>:</a:t>
                      </a:r>
                      <a:endParaRPr lang="ar-JO" sz="1300" b="1" dirty="0">
                        <a:effectLst/>
                        <a:latin typeface="Alexandria" pitchFamily="2" charset="-78"/>
                        <a:cs typeface="Alexandria" pitchFamily="2" charset="-78"/>
                      </a:endParaRPr>
                    </a:p>
                    <a:p>
                      <a:pPr marL="0" indent="0" algn="r" rtl="0">
                        <a:lnSpc>
                          <a:spcPct val="100000"/>
                        </a:lnSpc>
                        <a:spcAft>
                          <a:spcPts val="800"/>
                        </a:spcAft>
                        <a:buFontTx/>
                        <a:buNone/>
                      </a:pPr>
                      <a:r>
                        <a:rPr lang="ar-SA" sz="1300" b="1" dirty="0">
                          <a:effectLst/>
                          <a:latin typeface="Alexandria" pitchFamily="2" charset="-78"/>
                          <a:cs typeface="Alexandria" pitchFamily="2" charset="-78"/>
                        </a:rPr>
                        <a:t>ضمان وجود قنوات تواصل مفتوحة وفعالة بين جمي</a:t>
                      </a:r>
                      <a:r>
                        <a:rPr lang="ar-JO" sz="1300" b="1" dirty="0">
                          <a:effectLst/>
                          <a:latin typeface="Alexandria" pitchFamily="2" charset="-78"/>
                          <a:cs typeface="Alexandria" pitchFamily="2" charset="-78"/>
                        </a:rPr>
                        <a:t>ع المستويات(</a:t>
                      </a:r>
                      <a:r>
                        <a:rPr lang="ar-SA" sz="1300" b="1" dirty="0">
                          <a:effectLst/>
                          <a:latin typeface="Alexandria" pitchFamily="2" charset="-78"/>
                          <a:cs typeface="Alexandria" pitchFamily="2" charset="-78"/>
                        </a:rPr>
                        <a:t> مستويات الإدارة</a:t>
                      </a:r>
                      <a:r>
                        <a:rPr lang="ar-JO" sz="1300" b="1" dirty="0">
                          <a:effectLst/>
                          <a:latin typeface="Alexandria" pitchFamily="2" charset="-78"/>
                          <a:cs typeface="Alexandria" pitchFamily="2" charset="-78"/>
                        </a:rPr>
                        <a:t> و</a:t>
                      </a:r>
                      <a:r>
                        <a:rPr lang="ar-SA" sz="1300" b="1" dirty="0">
                          <a:effectLst/>
                          <a:latin typeface="Alexandria" pitchFamily="2" charset="-78"/>
                          <a:cs typeface="Alexandria" pitchFamily="2" charset="-78"/>
                        </a:rPr>
                        <a:t>المتابعة والتقييم المستم</a:t>
                      </a:r>
                      <a:r>
                        <a:rPr lang="ar-JO" sz="1300" b="1" dirty="0">
                          <a:effectLst/>
                          <a:latin typeface="Alexandria" pitchFamily="2" charset="-78"/>
                          <a:cs typeface="Alexandria" pitchFamily="2" charset="-78"/>
                        </a:rPr>
                        <a:t>ر)</a:t>
                      </a:r>
                      <a:r>
                        <a:rPr lang="en-US" sz="1300" b="1" dirty="0">
                          <a:effectLst/>
                          <a:latin typeface="Alexandria" pitchFamily="2" charset="-78"/>
                          <a:cs typeface="Alexandria" pitchFamily="2" charset="-78"/>
                        </a:rPr>
                        <a:t>: </a:t>
                      </a:r>
                      <a:endParaRPr lang="ar-JO" sz="1300" b="1" dirty="0">
                        <a:effectLst/>
                        <a:latin typeface="Alexandria" pitchFamily="2" charset="-78"/>
                        <a:cs typeface="Alexandria" pitchFamily="2" charset="-78"/>
                      </a:endParaRPr>
                    </a:p>
                    <a:p>
                      <a:pPr marL="0" indent="0" algn="r" rtl="0">
                        <a:lnSpc>
                          <a:spcPct val="100000"/>
                        </a:lnSpc>
                        <a:spcAft>
                          <a:spcPts val="800"/>
                        </a:spcAft>
                        <a:buFontTx/>
                        <a:buNone/>
                      </a:pPr>
                      <a:r>
                        <a:rPr lang="ar-SA" sz="1300" b="1" dirty="0">
                          <a:effectLst/>
                          <a:latin typeface="Alexandria" pitchFamily="2" charset="-78"/>
                          <a:cs typeface="Alexandria" pitchFamily="2" charset="-78"/>
                        </a:rPr>
                        <a:t>مراقبة الأداء بانتظام وتقديم التغذية ال</a:t>
                      </a:r>
                      <a:r>
                        <a:rPr lang="ar-JO" sz="1300" b="1" dirty="0">
                          <a:effectLst/>
                          <a:latin typeface="Alexandria" pitchFamily="2" charset="-78"/>
                          <a:cs typeface="Alexandria" pitchFamily="2" charset="-78"/>
                        </a:rPr>
                        <a:t>م</a:t>
                      </a:r>
                      <a:r>
                        <a:rPr lang="ar-SA" sz="1300" b="1" dirty="0">
                          <a:effectLst/>
                          <a:latin typeface="Alexandria" pitchFamily="2" charset="-78"/>
                          <a:cs typeface="Alexandria" pitchFamily="2" charset="-78"/>
                        </a:rPr>
                        <a:t>راجعة </a:t>
                      </a:r>
                      <a:r>
                        <a:rPr lang="ar-JO" sz="1300" b="1" dirty="0">
                          <a:effectLst/>
                          <a:latin typeface="Alexandria" pitchFamily="2" charset="-78"/>
                          <a:cs typeface="Alexandria" pitchFamily="2" charset="-78"/>
                        </a:rPr>
                        <a:t>المستمرة </a:t>
                      </a:r>
                      <a:r>
                        <a:rPr lang="ar-SA" sz="1300" b="1" dirty="0">
                          <a:effectLst/>
                          <a:latin typeface="Alexandria" pitchFamily="2" charset="-78"/>
                          <a:cs typeface="Alexandria" pitchFamily="2" charset="-78"/>
                        </a:rPr>
                        <a:t>لتحسين العمليات</a:t>
                      </a:r>
                      <a:endParaRPr lang="en-US" sz="1300" b="1"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49024442"/>
                  </a:ext>
                </a:extLst>
              </a:tr>
            </a:tbl>
          </a:graphicData>
        </a:graphic>
      </p:graphicFrame>
      <p:pic>
        <p:nvPicPr>
          <p:cNvPr id="10" name="Picture 9">
            <a:extLst>
              <a:ext uri="{FF2B5EF4-FFF2-40B4-BE49-F238E27FC236}">
                <a16:creationId xmlns:a16="http://schemas.microsoft.com/office/drawing/2014/main" id="{6C167438-85A8-4A12-A0D8-B1284F49418B}"/>
              </a:ext>
            </a:extLst>
          </p:cNvPr>
          <p:cNvPicPr>
            <a:picLocks noChangeAspect="1"/>
          </p:cNvPicPr>
          <p:nvPr/>
        </p:nvPicPr>
        <p:blipFill>
          <a:blip r:embed="rId3"/>
          <a:stretch>
            <a:fillRect/>
          </a:stretch>
        </p:blipFill>
        <p:spPr>
          <a:xfrm>
            <a:off x="115382" y="208790"/>
            <a:ext cx="945100" cy="425172"/>
          </a:xfrm>
          <a:prstGeom prst="rect">
            <a:avLst/>
          </a:prstGeom>
        </p:spPr>
      </p:pic>
    </p:spTree>
    <p:extLst>
      <p:ext uri="{BB962C8B-B14F-4D97-AF65-F5344CB8AC3E}">
        <p14:creationId xmlns:p14="http://schemas.microsoft.com/office/powerpoint/2010/main" val="1468489903"/>
      </p:ext>
    </p:extLst>
  </p:cSld>
  <p:clrMapOvr>
    <a:masterClrMapping/>
  </p:clrMapOvr>
  <mc:AlternateContent xmlns:mc="http://schemas.openxmlformats.org/markup-compatibility/2006" xmlns:p14="http://schemas.microsoft.com/office/powerpoint/2010/main">
    <mc:Choice Requires="p14">
      <p:transition spd="slow" p14:dur="2000" advTm="206000"/>
    </mc:Choice>
    <mc:Fallback xmlns="">
      <p:transition spd="slow" advTm="206000"/>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95469"/>
            <a:ext cx="12008497"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56857" y="179863"/>
            <a:ext cx="4629925"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cs typeface="Alexandria" pitchFamily="2" charset="-78"/>
              </a:rPr>
              <a:t>طرائق تنمية </a:t>
            </a:r>
            <a:r>
              <a:rPr kumimoji="0" lang="ar-JO" sz="2200" b="1" i="0" u="none" strike="noStrike" kern="1200" cap="none" spc="0" normalizeH="0" baseline="0" noProof="0">
                <a:ln>
                  <a:noFill/>
                </a:ln>
                <a:effectLst/>
                <a:uLnTx/>
                <a:uFillTx/>
                <a:latin typeface="Alexandria" pitchFamily="2" charset="-78"/>
                <a:cs typeface="Alexandria" pitchFamily="2" charset="-78"/>
              </a:rPr>
              <a:t>التفكير الإبداعي </a:t>
            </a:r>
            <a:endParaRPr kumimoji="0" lang="en-US" sz="2200" b="1" i="0" u="none" strike="noStrike" kern="1200" cap="none" spc="0" normalizeH="0" baseline="0" noProof="0" dirty="0">
              <a:ln>
                <a:noFill/>
              </a:ln>
              <a:effectLst/>
              <a:uLnTx/>
              <a:uFillTx/>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439839" y="1052414"/>
            <a:ext cx="7557755" cy="5445401"/>
          </a:xfrm>
          <a:prstGeom prst="rect">
            <a:avLst/>
          </a:prstGeom>
          <a:noFill/>
        </p:spPr>
        <p:txBody>
          <a:bodyPr wrap="square" rtlCol="0">
            <a:spAutoFit/>
          </a:bodyPr>
          <a:lstStyle/>
          <a:p>
            <a:pPr marL="0" marR="0" lvl="0" indent="457200" algn="r" defTabSz="914400" rtl="1" eaLnBrk="1" fontAlgn="auto" latinLnBrk="0" hangingPunct="1">
              <a:lnSpc>
                <a:spcPts val="2400"/>
              </a:lnSpc>
              <a:spcBef>
                <a:spcPts val="600"/>
              </a:spcBef>
              <a:spcAft>
                <a:spcPts val="0"/>
              </a:spcAft>
              <a:buClrTx/>
              <a:buSzTx/>
              <a:buFontTx/>
              <a:buNone/>
              <a:tabLst/>
              <a:defRPr/>
            </a:pPr>
            <a:r>
              <a:rPr kumimoji="0" lang="ar-SA"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يمكن تنمية </a:t>
            </a:r>
            <a:r>
              <a:rPr kumimoji="0" lang="ar-SA" sz="1600" b="1" i="0"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التفكير الإبداعي </a:t>
            </a:r>
            <a:r>
              <a:rPr kumimoji="0" lang="ar-SA"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لدى القيادي</a:t>
            </a:r>
            <a:r>
              <a:rPr kumimoji="0" lang="ar-JO"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بخضوعه لبرامج تدريبية </a:t>
            </a:r>
            <a:r>
              <a:rPr kumimoji="0" lang="ar-JO"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معينة منها</a:t>
            </a:r>
            <a:r>
              <a:rPr kumimoji="0" lang="ar-SA"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JO"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600" b="1"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JO"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1)</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 استخدام النشاطات العلمية (مفتوحة النهاية):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هي أسئلة تتطلب إجابة كاملة يستخدم فيها المستهدف مشاعره ومعرفته الخاصة، بحيث تتيح الفرصة له للتعبير</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عن نفسه وأفكاره </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و</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الكشف عن قدراته المعرفية والمهارية المختلفة والكشف أيضاً عن قدراته في التركيب، وربط العلاقات، واستنتاج الآثار وصياغة الاستخلاصات مثل: التعميمات والمبادئ، إذ أن الإجابة في الغالب تتطلب التخيل والتأمل والبحث في المصادر وإثارة التساؤلات العميقة والتفكير من جهة وتحكيم المنطق ب من جهة أخرى</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وتتميز هذه النشاطات بأن النتائج (أو الإجابات) عن المشكلات المبحوثة ليست معروفة للمتدرب على القيادة المبدعة الذي يحاول بحثها أو حلها، كما تستخدم عادة لتوليد مشكلات علمية جديدة للتقصي والاكتشاف وفي هذا الصدد يزود المتدربين بنشاطات علمية إبداعية تتضمن ما ي</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أتي</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endPar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إيجاد مشكلة.</a:t>
            </a:r>
            <a:endPar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تكوين الفرضيات.</a:t>
            </a:r>
            <a:endPar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إيجاد استعمالات جديدة للأجهزة والأدوات العلمية.</a:t>
            </a:r>
            <a:endPar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إنتاج </a:t>
            </a:r>
            <a:r>
              <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أفكار</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أصيل</a:t>
            </a:r>
            <a:r>
              <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ة</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endPar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الاتصال والتعبير العلمي المناسب وبخاصة في المشروعات العلمية البحثية.</a:t>
            </a:r>
            <a:endParaRPr kumimoji="0" lang="en-US" sz="1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C6E119B1-1DBB-43F1-89D7-682BA29484A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9218" name="Picture 2">
            <a:extLst>
              <a:ext uri="{FF2B5EF4-FFF2-40B4-BE49-F238E27FC236}">
                <a16:creationId xmlns:a16="http://schemas.microsoft.com/office/drawing/2014/main" id="{9AF090AF-0B00-4AFB-BC94-C76A8C2CCC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02" y="1287854"/>
            <a:ext cx="4122280" cy="5428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216937"/>
      </p:ext>
    </p:extLst>
  </p:cSld>
  <p:clrMapOvr>
    <a:masterClrMapping/>
  </p:clrMapOvr>
  <mc:AlternateContent xmlns:mc="http://schemas.openxmlformats.org/markup-compatibility/2006" xmlns:p14="http://schemas.microsoft.com/office/powerpoint/2010/main">
    <mc:Choice Requires="p14">
      <p:transition spd="med" p14:dur="700" advTm="81041">
        <p:fade/>
      </p:transition>
    </mc:Choice>
    <mc:Fallback xmlns="">
      <p:transition spd="med" advTm="81041">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95469"/>
            <a:ext cx="12268200"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220183" y="1078132"/>
            <a:ext cx="6971817" cy="5143844"/>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2. طريقة التقصي والاكتشاف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(Inquiry Discovery – Method)</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a:t>
            </a:r>
            <a:r>
              <a:rPr lang="ar-JO" sz="1600" dirty="0">
                <a:solidFill>
                  <a:srgbClr val="00B0F0"/>
                </a:solidFill>
                <a:latin typeface="Times New Roman" panose="02020603050405020304" pitchFamily="18" charset="0"/>
                <a:ea typeface="Times New Roman" panose="02020603050405020304" pitchFamily="18" charset="0"/>
                <a:cs typeface="Traditional Arabic" panose="02020603050405020304" pitchFamily="18" charset="-78"/>
              </a:rPr>
              <a:t>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تقوم على خطوات إجرائية متسلسلة مترابطة تؤدي لزيادة المستوى المعرفي العلمي لدى الطلبة ، وتقوم هذه الطريقة على أربعة مرتكزات هي :</a:t>
            </a: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عرض ظاهرة </a:t>
            </a:r>
            <a:r>
              <a:rPr kumimoji="0" lang="ar-JO"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أو موقف </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على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المت</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درب</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0طرح أسئلة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قصيرة ومحددة ومتسلسلة تثير تفكي</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ره</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وترتقي بمستوى تفكيره المنطقي </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مع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توف</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ي</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ر ثقافة علمية مناسبة لدى المتدرب لكي يتقصى ويكتشف دفع المت</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درب</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لأن يقترح </a:t>
            </a: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الحلول</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المناسبة لهذه الظاهرة </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و</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ممارسة التعلم بالاكتشاف0</a:t>
            </a: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تقييم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هذه الحلول واعتبار </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والكشف عن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قدرات ال</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متدربين</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وإمكاناتهم</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تعتبر طريقة التقصي والاكتشاف من أكثر</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الطرق فاعلية في تنمية التفكير العلمي لدى المتدربين</a:t>
            </a:r>
            <a:r>
              <a:rPr kumimoji="0" lang="ar-JO"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وذلك لأنها تتيح الفرصة أمام المتدربين لممارسة العمليات العقلية ومهارات التقصي والاكتشاف بأنفسهم، كما تؤكد على عمليات من حيث ثقته وشعوره بالإنجاز واحترامه لذاته وزيادة مستوى طموحه وتطوير </a:t>
            </a:r>
            <a:r>
              <a:rPr kumimoji="0" lang="ar-SA" sz="16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مواهبه الإبداعية،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وفيها أيضاً، يسلك المتدرب سلوك العالم في بحثه وتوصله للنتائج كأن يحدد المشكلة، ويجمع المعلومات، ويكون الفرضيات، ويلاحظ، ويقيس، ويتنبأ، ويستنتج</a:t>
            </a: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ويصمم التجارب. </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BB519EC9-1E62-4102-B26C-876702A71B6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15362" name="Picture 2">
            <a:extLst>
              <a:ext uri="{FF2B5EF4-FFF2-40B4-BE49-F238E27FC236}">
                <a16:creationId xmlns:a16="http://schemas.microsoft.com/office/drawing/2014/main" id="{122F9255-23BC-4C9A-B6F2-8CB28712EF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540" y="1275374"/>
            <a:ext cx="4866189" cy="54027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07878648-5E3A-447A-9887-4741A6BAE4F5}"/>
              </a:ext>
            </a:extLst>
          </p:cNvPr>
          <p:cNvSpPr txBox="1"/>
          <p:nvPr/>
        </p:nvSpPr>
        <p:spPr>
          <a:xfrm>
            <a:off x="3156857" y="179863"/>
            <a:ext cx="4629925"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cs typeface="Alexandria" pitchFamily="2" charset="-78"/>
              </a:rPr>
              <a:t>طرائق تنمية </a:t>
            </a:r>
            <a:r>
              <a:rPr kumimoji="0" lang="ar-JO" sz="2200" b="1" i="0" u="none" strike="noStrike" kern="1200" cap="none" spc="0" normalizeH="0" baseline="0" noProof="0">
                <a:ln>
                  <a:noFill/>
                </a:ln>
                <a:effectLst/>
                <a:uLnTx/>
                <a:uFillTx/>
                <a:latin typeface="Alexandria" pitchFamily="2" charset="-78"/>
                <a:cs typeface="Alexandria" pitchFamily="2" charset="-78"/>
              </a:rPr>
              <a:t>التفكير الإبداعي </a:t>
            </a:r>
            <a:endParaRPr kumimoji="0" lang="en-US" sz="2200" b="1" i="0" u="none" strike="noStrike" kern="1200" cap="none" spc="0" normalizeH="0" baseline="0" noProof="0" dirty="0">
              <a:ln>
                <a:noFill/>
              </a:ln>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81327075"/>
      </p:ext>
    </p:extLst>
  </p:cSld>
  <p:clrMapOvr>
    <a:masterClrMapping/>
  </p:clrMapOvr>
  <mc:AlternateContent xmlns:mc="http://schemas.openxmlformats.org/markup-compatibility/2006" xmlns:p14="http://schemas.microsoft.com/office/powerpoint/2010/main">
    <mc:Choice Requires="p14">
      <p:transition spd="med" p14:dur="700" advTm="85035">
        <p:fade/>
      </p:transition>
    </mc:Choice>
    <mc:Fallback xmlns="">
      <p:transition spd="med" advTm="85035">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95469"/>
            <a:ext cx="12176247" cy="5775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503333" y="776788"/>
            <a:ext cx="6672914" cy="5830122"/>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3. استخدام الأسئلة المتباعدة (المتشعبة أو المنطلقة)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Divergent Question </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a:t>
            </a:r>
            <a:r>
              <a:rPr lang="ar-JO" sz="1600" dirty="0">
                <a:solidFill>
                  <a:srgbClr val="00B0F0"/>
                </a:solidFill>
                <a:latin typeface="Times New Roman" panose="02020603050405020304" pitchFamily="18" charset="0"/>
                <a:ea typeface="Times New Roman" panose="02020603050405020304" pitchFamily="18" charset="0"/>
                <a:cs typeface="Traditional Arabic" panose="02020603050405020304" pitchFamily="18" charset="-78"/>
              </a:rPr>
              <a:t> </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تتيح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الأسئلة المتباعدة الفرصة أمام المتدربين لأن يستخدموا عقولهم باتجاهات متشعبة لإيجاد إجابات مختلفة للأسئلة المطروحة، وتحف</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ز المتدربين على التفكير المتباعد  المنطلق وتهيئ لهم الجو المناسب لانفتاح العقل واستخدام </a:t>
            </a:r>
            <a:r>
              <a:rPr kumimoji="0" lang="ar-SA" sz="1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المواهب الإبداعية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كما أن (الأسئلة المتباعدة) وسيلة مناسبة لإثارة المناقشات </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و</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الأفكار وتلاحقها بين المتدربين أنفسهم وليس بين المدرب والمتدربين. وتعو</a:t>
            </a:r>
            <a:r>
              <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د المتدربين أيضاً على مواجهة الحياة بشكل أكثر واقعية</a:t>
            </a:r>
            <a:r>
              <a:rPr lang="ar-JO" sz="1400" dirty="0">
                <a:solidFill>
                  <a:prstClr val="black"/>
                </a:solidFill>
                <a:latin typeface="Times New Roman" panose="02020603050405020304" pitchFamily="18" charset="0"/>
                <a:ea typeface="Times New Roman" panose="02020603050405020304" pitchFamily="18" charset="0"/>
                <a:cs typeface="Alexandria" pitchFamily="2" charset="-78"/>
              </a:rPr>
              <a:t>.</a:t>
            </a:r>
            <a:endParaRPr kumimoji="0" lang="ar-JO"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4. الألغاز الص</a:t>
            </a:r>
            <a:r>
              <a:rPr kumimoji="0" lang="ar-JO"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ورية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Pictorial Riddles</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يتميز هذا الأسلوب بأنه يمكن استخدامه كنقطة بدء جيدة للابتداء بتدريس الموضوعات العلمية وبخاصة لأنه يتطلب وقتاً أو جهداً كبيراً من المدرب والمتدربين لتكوين الألغاز الصورية، كما أنه يبعث الحيوية في الدروس العلمية وفي هذا الأسلوب على سبيل المثال، تعرض صورتان (أو أكثر) لشيء أو ظاهر ما، ويحوّر شيء في إحدى الصورتين تحويراً بسيطاً ويسأل المتدربين عن هذا التحوير أو الاختلاف الذي حصل. </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5. الألعاب العلمية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Games Science</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الألعاب العلمية ذات الطابع العلمي، </a:t>
            </a:r>
            <a:r>
              <a:rPr kumimoji="0" lang="ar-SA" sz="1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تهدف إلى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تنشيط القدرات العقلية وتحسين </a:t>
            </a:r>
            <a:r>
              <a:rPr kumimoji="0" lang="ar-SA" sz="1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الموهبة الإبداعية </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لدى المتدربين لأنها تتيح لهم البحث والتنقيب والتفكير بمواد كثيرة مختلفة وما بينها من علاقات متشابهة أو متناقضة. </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3DCA0932-DFA8-422C-9206-D7FED2161A5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14338" name="Picture 2">
            <a:extLst>
              <a:ext uri="{FF2B5EF4-FFF2-40B4-BE49-F238E27FC236}">
                <a16:creationId xmlns:a16="http://schemas.microsoft.com/office/drawing/2014/main" id="{630199C3-57D5-45F2-BDA4-9BFC2A6062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761" y="1244170"/>
            <a:ext cx="4958571" cy="528579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2" name="TextBox 11">
            <a:extLst>
              <a:ext uri="{FF2B5EF4-FFF2-40B4-BE49-F238E27FC236}">
                <a16:creationId xmlns:a16="http://schemas.microsoft.com/office/drawing/2014/main" id="{7230E260-DFF1-45D2-B3D1-BE643245B6CA}"/>
              </a:ext>
            </a:extLst>
          </p:cNvPr>
          <p:cNvSpPr txBox="1"/>
          <p:nvPr/>
        </p:nvSpPr>
        <p:spPr>
          <a:xfrm>
            <a:off x="3156857" y="179863"/>
            <a:ext cx="4629925"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cs typeface="Alexandria" pitchFamily="2" charset="-78"/>
              </a:rPr>
              <a:t>طرائق تنمية </a:t>
            </a:r>
            <a:r>
              <a:rPr kumimoji="0" lang="ar-JO" sz="2200" b="1" i="0" u="none" strike="noStrike" kern="1200" cap="none" spc="0" normalizeH="0" baseline="0" noProof="0">
                <a:ln>
                  <a:noFill/>
                </a:ln>
                <a:effectLst/>
                <a:uLnTx/>
                <a:uFillTx/>
                <a:latin typeface="Alexandria" pitchFamily="2" charset="-78"/>
                <a:cs typeface="Alexandria" pitchFamily="2" charset="-78"/>
              </a:rPr>
              <a:t>التفكير الإبداعي </a:t>
            </a:r>
            <a:endParaRPr kumimoji="0" lang="en-US" sz="2200" b="1" i="0" u="none" strike="noStrike" kern="1200" cap="none" spc="0" normalizeH="0" baseline="0" noProof="0" dirty="0">
              <a:ln>
                <a:noFill/>
              </a:ln>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4251857300"/>
      </p:ext>
    </p:extLst>
  </p:cSld>
  <p:clrMapOvr>
    <a:masterClrMapping/>
  </p:clrMapOvr>
  <mc:AlternateContent xmlns:mc="http://schemas.openxmlformats.org/markup-compatibility/2006" xmlns:p14="http://schemas.microsoft.com/office/powerpoint/2010/main">
    <mc:Choice Requires="p14">
      <p:transition spd="med" p14:dur="700" advTm="99663">
        <p:fade/>
      </p:transition>
    </mc:Choice>
    <mc:Fallback xmlns="">
      <p:transition spd="med" advTm="9966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971" y="1053594"/>
            <a:ext cx="12078275" cy="5804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28600" y="1053594"/>
            <a:ext cx="11865429" cy="2989408"/>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6. حفز (قصف أو </a:t>
            </a:r>
            <a:r>
              <a:rPr kumimoji="0" lang="ar-JO"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ا</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مطار) الدماغ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(Brain Storming)</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a:t>
            </a:r>
            <a:r>
              <a:rPr kumimoji="0" lang="ar-JO"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JO" sz="16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هو</a:t>
            </a:r>
            <a:r>
              <a:rPr kumimoji="0" lang="ar-JO"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نوع من التفكير الجماعي </a:t>
            </a:r>
            <a:r>
              <a:rPr kumimoji="0" lang="ar-SA" sz="16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يهدف إلى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تعدد الأفكار وتنوعها وأصالتها إذا ما تأجل إصدار الأحكام على الأفكار بمجرد ظهورها، وبخاصة عندما تعرض المشكلات على المتدربين يصعب حلها بشكل فردي. فإحساس المتدرب بأن أفكاره ستكون موضعاً للنقد والانتقاد والرقابة منذ ظهورها قد يكون عاملاً مانعاً أو مثبطاً لإصدار أية أفكار أخرى، ولتطبيق أسلوب حفز الدماغ، ينصح المدرب لأن يقسم </a:t>
            </a:r>
            <a:r>
              <a:rPr kumimoji="0" lang="ar-SA" sz="16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المتدربين إلى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مجموعات صغيرة تتألف كل مجموعة من حوالي (5-10) متدربين، وتطرح المشكلات (أو الأسئلة) عليهم. ثم يتم التنسيق بين هذه المجموعات </a:t>
            </a:r>
            <a:r>
              <a:rPr kumimoji="0" lang="ar-SA" sz="16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للوصول إلى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أحسن حل أو السؤال المطروح.</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7. فرض(ا</a:t>
            </a:r>
            <a:r>
              <a:rPr kumimoji="0" lang="ar-JO"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يجاد</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 العلاقات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Forced Relationships</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a:t>
            </a:r>
            <a:r>
              <a:rPr lang="ar-JO" sz="1600" dirty="0">
                <a:solidFill>
                  <a:srgbClr val="00B0F0"/>
                </a:solidFill>
                <a:latin typeface="Times New Roman" panose="02020603050405020304" pitchFamily="18" charset="0"/>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يقوم هذا الأسلوب على فرض أو اختلاق علاقة بين شيئين أو أكثر (صورة، كلمات، أشياء..) ليس بينها وبين بعضها أية صلة، ويستخدم هذا الأسلوب كنقطة بدء في عملية توليد الأفكار، ولتطبيق هذا الأسلوب، يطلب من المتدربين إيجاد أو اكتشاف العلاقات بين الأشياء والظواهر التي تبدو غير مترابطة أو متباعدة عن بعضها منطقياً. </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BAFE8F9A-1DE6-4887-8848-84A9DDC8C3B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13314" name="Picture 2">
            <a:extLst>
              <a:ext uri="{FF2B5EF4-FFF2-40B4-BE49-F238E27FC236}">
                <a16:creationId xmlns:a16="http://schemas.microsoft.com/office/drawing/2014/main" id="{A4BCC054-1367-45EE-83AD-229723D855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4135" y="4411111"/>
            <a:ext cx="7336971" cy="229351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CE72067-1ADB-421A-AE1A-0136A9047446}"/>
              </a:ext>
            </a:extLst>
          </p:cNvPr>
          <p:cNvSpPr txBox="1"/>
          <p:nvPr/>
        </p:nvSpPr>
        <p:spPr>
          <a:xfrm>
            <a:off x="3156857" y="179863"/>
            <a:ext cx="4629925"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cs typeface="Alexandria" pitchFamily="2" charset="-78"/>
              </a:rPr>
              <a:t>طرائق تنمية </a:t>
            </a:r>
            <a:r>
              <a:rPr kumimoji="0" lang="ar-JO" sz="2200" b="1" i="0" u="none" strike="noStrike" kern="1200" cap="none" spc="0" normalizeH="0" baseline="0" noProof="0">
                <a:ln>
                  <a:noFill/>
                </a:ln>
                <a:effectLst/>
                <a:uLnTx/>
                <a:uFillTx/>
                <a:latin typeface="Alexandria" pitchFamily="2" charset="-78"/>
                <a:cs typeface="Alexandria" pitchFamily="2" charset="-78"/>
              </a:rPr>
              <a:t>التفكير الإبداعي </a:t>
            </a:r>
            <a:endParaRPr kumimoji="0" lang="en-US" sz="2200" b="1" i="0" u="none" strike="noStrike" kern="1200" cap="none" spc="0" normalizeH="0" baseline="0" noProof="0" dirty="0">
              <a:ln>
                <a:noFill/>
              </a:ln>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481117297"/>
      </p:ext>
    </p:extLst>
  </p:cSld>
  <p:clrMapOvr>
    <a:masterClrMapping/>
  </p:clrMapOvr>
  <mc:AlternateContent xmlns:mc="http://schemas.openxmlformats.org/markup-compatibility/2006" xmlns:p14="http://schemas.microsoft.com/office/powerpoint/2010/main">
    <mc:Choice Requires="p14">
      <p:transition spd="med" p14:dur="700" advTm="84663">
        <p:fade/>
      </p:transition>
    </mc:Choice>
    <mc:Fallback xmlns="">
      <p:transition spd="med" advTm="84663">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70933"/>
            <a:ext cx="12008497" cy="5887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268686" y="955032"/>
            <a:ext cx="6651171" cy="5448479"/>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5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8</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 تأليف(تآلف) الأشتات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Synectic</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JO" sz="15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هو من النماذج الفعالة في تطوير القـدرات الابتكارية لدى الطلبة . وقد طوّر "وليم جوردن لاحقا " نموذج من أجل استخدامه في عملية التعليم . ليتضمن ربط العناصر والموضوعات المختلفة ببعضها الـبعض ؛ أي ربـط العناصر والأفكار والموضوعات المختلفة التي تدلُّ على عدم وجود ترابط بين بعضها البعض. يستهدف هذا النموذج مهارات تنمية القدرة الابتكارية لدى الطلبة ، و</a:t>
            </a:r>
            <a:r>
              <a:rPr kumimoji="0" lang="ar-SA"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يستند هذا الأسلوب على أساس أن </a:t>
            </a:r>
            <a:r>
              <a:rPr kumimoji="0" lang="ar-SA" sz="15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عملية الإبداع </a:t>
            </a:r>
            <a:r>
              <a:rPr kumimoji="0" lang="ar-SA"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هي نشاط عقلي يمارسه المتدرب في موقع وتحديد وفهم المشكلة أولاً، ثم في موقف حل المشكلة ثانياً، ويستخدم هذا الأسلوب من حيث المبدأ، لتسيير عمليتين هما(أ) جعل الغريب مألوفاً</a:t>
            </a:r>
            <a:r>
              <a:rPr kumimoji="0" lang="ar-JO"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.(ب) وجعل المألوف غريباً. </a:t>
            </a:r>
            <a:endPar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5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9. </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تمثيل الأدوار </a:t>
            </a:r>
            <a:r>
              <a:rPr kumimoji="0" lang="en-US"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Role Playing</a:t>
            </a:r>
            <a:r>
              <a:rPr kumimoji="0" lang="ar-SA" sz="16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rPr>
              <a:t>: </a:t>
            </a:r>
            <a:r>
              <a:rPr lang="ar-JO" sz="1600" dirty="0">
                <a:solidFill>
                  <a:srgbClr val="00B0F0"/>
                </a:solidFill>
                <a:latin typeface="Times New Roman" panose="02020603050405020304" pitchFamily="18" charset="0"/>
                <a:ea typeface="Times New Roman" panose="02020603050405020304" pitchFamily="18" charset="0"/>
                <a:cs typeface="Alexandria" pitchFamily="2" charset="-78"/>
              </a:rPr>
              <a:t> </a:t>
            </a:r>
            <a:r>
              <a:rPr kumimoji="0" lang="ar-SA"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في هذا الأسلوب (</a:t>
            </a:r>
            <a:r>
              <a:rPr kumimoji="0" lang="ar-SA" sz="15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لعب الدور أو تمثيل الأدوار</a:t>
            </a:r>
            <a:r>
              <a:rPr kumimoji="0" lang="ar-JO"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يمارس المتدرب الدور الذي يتفق عليه مما يسمح له بالتصرف كصاحب الدور نفسه، فقد يطلب المدرب من المتدربين أن يقوموا بدور قائد المستويات العليا. ويتميز هذا الأسلوب بأنه يتيح المجال أمام المتدربين لأن تنطلق أفكارهم وآراءهم الجديدة مما ينمي وينشط قدرات الطلاقة عندهم من جهة، كما ينمي موهبة ومهارة الاتصال سواء تقصّي المشكلات العلمية في إدارة المناقشات والتعبير</a:t>
            </a:r>
            <a:r>
              <a:rPr kumimoji="0" lang="ar-JO"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 </a:t>
            </a:r>
            <a:r>
              <a:rPr kumimoji="0" lang="ar-SA"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عن آرائهم بحرية </a:t>
            </a:r>
            <a:r>
              <a:rPr kumimoji="0" lang="ar-JO"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مع </a:t>
            </a:r>
            <a:r>
              <a:rPr kumimoji="0" lang="ar-SA"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احترام آراء زملائهم الآخرين </a:t>
            </a:r>
            <a:r>
              <a:rPr kumimoji="0" lang="ar-JO"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a:t>
            </a:r>
            <a:endPar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DCE8DD10-C13C-47B2-89D0-E2BDB38A6E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12290" name="Picture 2">
            <a:extLst>
              <a:ext uri="{FF2B5EF4-FFF2-40B4-BE49-F238E27FC236}">
                <a16:creationId xmlns:a16="http://schemas.microsoft.com/office/drawing/2014/main" id="{A9DF36BE-5E5C-4048-A7C9-CEB2B60855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03" y="1324130"/>
            <a:ext cx="4929876" cy="503112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580891C-F651-4C26-AEC7-958FDADFED69}"/>
              </a:ext>
            </a:extLst>
          </p:cNvPr>
          <p:cNvSpPr txBox="1"/>
          <p:nvPr/>
        </p:nvSpPr>
        <p:spPr>
          <a:xfrm>
            <a:off x="3156857" y="179863"/>
            <a:ext cx="4629925"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cs typeface="Alexandria" pitchFamily="2" charset="-78"/>
              </a:rPr>
              <a:t>طرائق تنمية </a:t>
            </a:r>
            <a:r>
              <a:rPr kumimoji="0" lang="ar-JO" sz="2200" b="1" i="0" u="none" strike="noStrike" kern="1200" cap="none" spc="0" normalizeH="0" baseline="0" noProof="0">
                <a:ln>
                  <a:noFill/>
                </a:ln>
                <a:effectLst/>
                <a:uLnTx/>
                <a:uFillTx/>
                <a:latin typeface="Alexandria" pitchFamily="2" charset="-78"/>
                <a:cs typeface="Alexandria" pitchFamily="2" charset="-78"/>
              </a:rPr>
              <a:t>التفكير الإبداعي </a:t>
            </a:r>
            <a:endParaRPr kumimoji="0" lang="en-US" sz="2200" b="1" i="0" u="none" strike="noStrike" kern="1200" cap="none" spc="0" normalizeH="0" baseline="0" noProof="0" dirty="0">
              <a:ln>
                <a:noFill/>
              </a:ln>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79BDD89B-0B78-4989-B774-72677DD35855}"/>
              </a:ext>
            </a:extLst>
          </p:cNvPr>
          <p:cNvSpPr txBox="1"/>
          <p:nvPr/>
        </p:nvSpPr>
        <p:spPr>
          <a:xfrm>
            <a:off x="10949516" y="6596902"/>
            <a:ext cx="1691217" cy="215444"/>
          </a:xfrm>
          <a:prstGeom prst="rect">
            <a:avLst/>
          </a:prstGeom>
          <a:noFill/>
        </p:spPr>
        <p:txBody>
          <a:bodyPr wrap="square">
            <a:spAutoFit/>
          </a:bodyPr>
          <a:lstStyle/>
          <a:p>
            <a:r>
              <a:rPr kumimoji="0" lang="ar-JO" sz="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a:t>
            </a:r>
            <a:r>
              <a:rPr kumimoji="0" lang="ar-JO" sz="800" b="0" i="0" u="none" strike="noStrike" kern="1200" cap="none" spc="0" normalizeH="0" baseline="0" noProof="0" dirty="0" err="1">
                <a:ln>
                  <a:noFill/>
                </a:ln>
                <a:solidFill>
                  <a:prstClr val="black"/>
                </a:solidFill>
                <a:effectLst/>
                <a:uLnTx/>
                <a:uFillTx/>
                <a:latin typeface="Calibri" panose="020F0502020204030204"/>
                <a:ea typeface="+mn-ea"/>
                <a:cs typeface="Alexandria" pitchFamily="2" charset="-78"/>
              </a:rPr>
              <a:t>الكسباني</a:t>
            </a:r>
            <a:r>
              <a:rPr kumimoji="0" lang="ar-JO" sz="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 ، 2008) </a:t>
            </a:r>
            <a:endParaRPr lang="ar-JO" sz="800" dirty="0"/>
          </a:p>
        </p:txBody>
      </p:sp>
    </p:spTree>
    <p:extLst>
      <p:ext uri="{BB962C8B-B14F-4D97-AF65-F5344CB8AC3E}">
        <p14:creationId xmlns:p14="http://schemas.microsoft.com/office/powerpoint/2010/main" val="134227998"/>
      </p:ext>
    </p:extLst>
  </p:cSld>
  <p:clrMapOvr>
    <a:masterClrMapping/>
  </p:clrMapOvr>
  <mc:AlternateContent xmlns:mc="http://schemas.openxmlformats.org/markup-compatibility/2006" xmlns:p14="http://schemas.microsoft.com/office/powerpoint/2010/main">
    <mc:Choice Requires="p14">
      <p:transition spd="med" p14:dur="700" advTm="127421">
        <p:fade/>
      </p:transition>
    </mc:Choice>
    <mc:Fallback xmlns="">
      <p:transition spd="med" advTm="12742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022" y="1160794"/>
            <a:ext cx="12120978"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430887"/>
          </a:xfrm>
          <a:prstGeom prst="rect">
            <a:avLst/>
          </a:prstGeom>
          <a:noFill/>
        </p:spPr>
        <p:txBody>
          <a:bodyPr wrap="square" rtlCol="0">
            <a:spAutoFit/>
          </a:bodyPr>
          <a:lstStyle/>
          <a:p>
            <a:pPr lvl="0" algn="ctr">
              <a:buClrTx/>
            </a:pPr>
            <a:r>
              <a:rPr lang="ar-JO" sz="2200" b="1" kern="1200">
                <a:latin typeface="Alexandria" pitchFamily="2" charset="-78"/>
                <a:cs typeface="Alexandria" pitchFamily="2" charset="-78"/>
              </a:rPr>
              <a:t>معوقات الإبداع </a:t>
            </a:r>
            <a:r>
              <a:rPr lang="ar-JO" sz="2200" b="1" kern="1200" dirty="0">
                <a:latin typeface="Alexandria" pitchFamily="2" charset="-78"/>
                <a:cs typeface="Alexandria" pitchFamily="2" charset="-78"/>
              </a:rPr>
              <a:t>الإداري/القيادي </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474029" y="1285193"/>
            <a:ext cx="7702217" cy="5575244"/>
          </a:xfrm>
          <a:prstGeom prst="rect">
            <a:avLst/>
          </a:prstGeom>
          <a:noFill/>
        </p:spPr>
        <p:txBody>
          <a:bodyPr wrap="square" rtlCol="0">
            <a:spAutoFit/>
          </a:bodyPr>
          <a:lstStyle/>
          <a:p>
            <a:pPr indent="503555" algn="r" rtl="1">
              <a:lnSpc>
                <a:spcPts val="2400"/>
              </a:lnSpc>
              <a:spcBef>
                <a:spcPts val="600"/>
              </a:spcBef>
            </a:pPr>
            <a:r>
              <a:rPr lang="ar-JO" sz="1600" b="1" dirty="0">
                <a:latin typeface="Alexandria" pitchFamily="2" charset="-78"/>
                <a:cs typeface="Alexandria" pitchFamily="2" charset="-78"/>
              </a:rPr>
              <a:t>يمكن حصر </a:t>
            </a:r>
            <a:r>
              <a:rPr lang="ar-JO" sz="1600" b="1">
                <a:latin typeface="Alexandria" pitchFamily="2" charset="-78"/>
                <a:cs typeface="Alexandria" pitchFamily="2" charset="-78"/>
              </a:rPr>
              <a:t>معوقات الإبداع </a:t>
            </a:r>
            <a:r>
              <a:rPr lang="ar-JO" sz="1600" b="1" dirty="0">
                <a:latin typeface="Alexandria" pitchFamily="2" charset="-78"/>
                <a:cs typeface="Alexandria" pitchFamily="2" charset="-78"/>
              </a:rPr>
              <a:t>فـي أربع مجموعات هي:</a:t>
            </a:r>
          </a:p>
          <a:p>
            <a:pPr indent="503555" algn="r" rtl="1">
              <a:lnSpc>
                <a:spcPts val="2400"/>
              </a:lnSpc>
              <a:spcBef>
                <a:spcPts val="600"/>
              </a:spcBef>
            </a:pPr>
            <a:r>
              <a:rPr lang="ar-JO" sz="1600" dirty="0">
                <a:latin typeface="Alexandria" pitchFamily="2" charset="-78"/>
                <a:cs typeface="Alexandria" pitchFamily="2" charset="-78"/>
              </a:rPr>
              <a:t> </a:t>
            </a:r>
            <a:r>
              <a:rPr lang="ar-JO" sz="1600" b="1" dirty="0">
                <a:solidFill>
                  <a:srgbClr val="00B0F0"/>
                </a:solidFill>
                <a:latin typeface="Alexandria" pitchFamily="2" charset="-78"/>
                <a:cs typeface="Alexandria" pitchFamily="2" charset="-78"/>
              </a:rPr>
              <a:t>معوقات عقلية، وانفعالية، ودافعية ،وتنظيميـة </a:t>
            </a:r>
            <a:endParaRPr lang="ar-JO" sz="1600" dirty="0">
              <a:latin typeface="Alexandria" pitchFamily="2" charset="-78"/>
              <a:cs typeface="Alexandria" pitchFamily="2" charset="-78"/>
            </a:endParaRPr>
          </a:p>
          <a:p>
            <a:pPr algn="r" rtl="1">
              <a:buFont typeface="+mj-lt"/>
              <a:buAutoNum type="arabicPeriod"/>
            </a:pPr>
            <a:r>
              <a:rPr lang="ar-JO" sz="1600" b="1" dirty="0">
                <a:latin typeface="Alexandria" pitchFamily="2" charset="-78"/>
                <a:cs typeface="Alexandria" pitchFamily="2" charset="-78"/>
              </a:rPr>
              <a:t>معوقات عقلية</a:t>
            </a:r>
            <a:r>
              <a:rPr lang="ar-JO" sz="1600" dirty="0">
                <a:latin typeface="Alexandria" pitchFamily="2" charset="-78"/>
                <a:cs typeface="Alexandria" pitchFamily="2" charset="-78"/>
              </a:rPr>
              <a:t>:</a:t>
            </a:r>
          </a:p>
          <a:p>
            <a:pPr marL="742950" lvl="1" indent="-285750" algn="r" rtl="1">
              <a:buFont typeface="+mj-lt"/>
              <a:buAutoNum type="arabicPeriod"/>
            </a:pPr>
            <a:r>
              <a:rPr lang="ar-JO" sz="1600" dirty="0">
                <a:latin typeface="Alexandria" pitchFamily="2" charset="-78"/>
                <a:cs typeface="Alexandria" pitchFamily="2" charset="-78"/>
              </a:rPr>
              <a:t>ضعف الإدراك والتذكر والتحليل.</a:t>
            </a:r>
          </a:p>
          <a:p>
            <a:pPr marL="742950" lvl="1" indent="-285750" algn="r" rtl="1">
              <a:buFont typeface="+mj-lt"/>
              <a:buAutoNum type="arabicPeriod"/>
            </a:pPr>
            <a:r>
              <a:rPr lang="ar-JO" sz="1600" dirty="0">
                <a:latin typeface="Alexandria" pitchFamily="2" charset="-78"/>
                <a:cs typeface="Alexandria" pitchFamily="2" charset="-78"/>
              </a:rPr>
              <a:t>حصر التفكير في حدود ثابتة واعتماد المديرين على الإحساس والبديهة.</a:t>
            </a:r>
          </a:p>
          <a:p>
            <a:pPr marL="742950" lvl="1" indent="-285750" algn="r" rtl="1">
              <a:buFont typeface="+mj-lt"/>
              <a:buAutoNum type="arabicPeriod"/>
            </a:pPr>
            <a:r>
              <a:rPr lang="ar-JO" sz="1600" dirty="0">
                <a:latin typeface="Alexandria" pitchFamily="2" charset="-78"/>
                <a:cs typeface="Alexandria" pitchFamily="2" charset="-78"/>
              </a:rPr>
              <a:t>استخدام أساليب مألوفة وضعف القدرة على ترجمة </a:t>
            </a:r>
            <a:r>
              <a:rPr lang="ar-JO" sz="1600">
                <a:latin typeface="Alexandria" pitchFamily="2" charset="-78"/>
                <a:cs typeface="Alexandria" pitchFamily="2" charset="-78"/>
              </a:rPr>
              <a:t>الأفكار إلى </a:t>
            </a:r>
            <a:r>
              <a:rPr lang="ar-JO" sz="1600" dirty="0">
                <a:latin typeface="Alexandria" pitchFamily="2" charset="-78"/>
                <a:cs typeface="Alexandria" pitchFamily="2" charset="-78"/>
              </a:rPr>
              <a:t>خطط عملية.</a:t>
            </a:r>
          </a:p>
          <a:p>
            <a:pPr algn="r" rtl="1">
              <a:buFont typeface="+mj-lt"/>
              <a:buAutoNum type="arabicPeriod"/>
            </a:pPr>
            <a:r>
              <a:rPr lang="ar-JO" sz="1600" b="1" dirty="0">
                <a:latin typeface="Alexandria" pitchFamily="2" charset="-78"/>
                <a:cs typeface="Alexandria" pitchFamily="2" charset="-78"/>
              </a:rPr>
              <a:t>معوقات انفعالية (الخوف والتردد)</a:t>
            </a:r>
            <a:r>
              <a:rPr lang="ar-JO" sz="1600" dirty="0">
                <a:latin typeface="Alexandria" pitchFamily="2" charset="-78"/>
                <a:cs typeface="Alexandria" pitchFamily="2" charset="-78"/>
              </a:rPr>
              <a:t>:</a:t>
            </a:r>
          </a:p>
          <a:p>
            <a:pPr marL="742950" lvl="1" indent="-285750" algn="r" rtl="1">
              <a:buFont typeface="+mj-lt"/>
              <a:buAutoNum type="arabicPeriod"/>
            </a:pPr>
            <a:r>
              <a:rPr lang="ar-JO" sz="1600" dirty="0">
                <a:latin typeface="Alexandria" pitchFamily="2" charset="-78"/>
                <a:cs typeface="Alexandria" pitchFamily="2" charset="-78"/>
              </a:rPr>
              <a:t>المغالاة في الانفعالات مثل الخوف والتردد، مما </a:t>
            </a:r>
            <a:r>
              <a:rPr lang="ar-JO" sz="1600">
                <a:latin typeface="Alexandria" pitchFamily="2" charset="-78"/>
                <a:cs typeface="Alexandria" pitchFamily="2" charset="-78"/>
              </a:rPr>
              <a:t>يؤدي إلى </a:t>
            </a:r>
            <a:r>
              <a:rPr lang="ar-JO" sz="1600" dirty="0">
                <a:latin typeface="Alexandria" pitchFamily="2" charset="-78"/>
                <a:cs typeface="Alexandria" pitchFamily="2" charset="-78"/>
              </a:rPr>
              <a:t>تقييد التفكير.</a:t>
            </a:r>
          </a:p>
          <a:p>
            <a:pPr marL="742950" lvl="1" indent="-285750" algn="r" rtl="1">
              <a:buFont typeface="+mj-lt"/>
              <a:buAutoNum type="arabicPeriod"/>
            </a:pPr>
            <a:r>
              <a:rPr lang="ar-JO" sz="1600" dirty="0">
                <a:latin typeface="Alexandria" pitchFamily="2" charset="-78"/>
                <a:cs typeface="Alexandria" pitchFamily="2" charset="-78"/>
              </a:rPr>
              <a:t>منع السعي وراء الجديد والانطواء على النفس أو ضعف الثقة بالنفس.</a:t>
            </a:r>
          </a:p>
          <a:p>
            <a:pPr marL="742950" lvl="1" indent="-285750" algn="r" rtl="1">
              <a:buFont typeface="+mj-lt"/>
              <a:buAutoNum type="arabicPeriod"/>
            </a:pPr>
            <a:r>
              <a:rPr lang="ar-JO" sz="1600" dirty="0">
                <a:latin typeface="Alexandria" pitchFamily="2" charset="-78"/>
                <a:cs typeface="Alexandria" pitchFamily="2" charset="-78"/>
              </a:rPr>
              <a:t>خوف المديرين من التجديد واستخدام أسلوب التبعية في التفكير.</a:t>
            </a:r>
          </a:p>
          <a:p>
            <a:pPr algn="r" rtl="1">
              <a:buFont typeface="+mj-lt"/>
              <a:buAutoNum type="arabicPeriod"/>
            </a:pPr>
            <a:r>
              <a:rPr lang="ar-JO" sz="1600" b="1" dirty="0">
                <a:latin typeface="Alexandria" pitchFamily="2" charset="-78"/>
                <a:cs typeface="Alexandria" pitchFamily="2" charset="-78"/>
              </a:rPr>
              <a:t>معوقات دافعية</a:t>
            </a:r>
            <a:r>
              <a:rPr lang="ar-JO" sz="1600" dirty="0">
                <a:latin typeface="Alexandria" pitchFamily="2" charset="-78"/>
                <a:cs typeface="Alexandria" pitchFamily="2" charset="-78"/>
              </a:rPr>
              <a:t>:</a:t>
            </a:r>
          </a:p>
          <a:p>
            <a:pPr marL="742950" lvl="1" indent="-285750" algn="r" rtl="1">
              <a:buFont typeface="+mj-lt"/>
              <a:buAutoNum type="arabicPeriod"/>
            </a:pPr>
            <a:r>
              <a:rPr lang="ar-JO" sz="1600" dirty="0">
                <a:latin typeface="Alexandria" pitchFamily="2" charset="-78"/>
                <a:cs typeface="Alexandria" pitchFamily="2" charset="-78"/>
              </a:rPr>
              <a:t>ضعف رغبة المديرين في التجديد.</a:t>
            </a:r>
          </a:p>
          <a:p>
            <a:pPr marL="742950" lvl="1" indent="-285750" algn="r" rtl="1">
              <a:buFont typeface="+mj-lt"/>
              <a:buAutoNum type="arabicPeriod"/>
            </a:pPr>
            <a:r>
              <a:rPr lang="ar-JO" sz="1600" dirty="0">
                <a:latin typeface="Alexandria" pitchFamily="2" charset="-78"/>
                <a:cs typeface="Alexandria" pitchFamily="2" charset="-78"/>
              </a:rPr>
              <a:t>قلة تشجيع المديرين المبدعين بالطريقة الملائمة.</a:t>
            </a:r>
          </a:p>
          <a:p>
            <a:pPr marL="742950" lvl="1" indent="-285750" algn="r" rtl="1">
              <a:buFont typeface="+mj-lt"/>
              <a:buAutoNum type="arabicPeriod"/>
            </a:pPr>
            <a:r>
              <a:rPr lang="ar-JO" sz="1600" dirty="0">
                <a:latin typeface="Alexandria" pitchFamily="2" charset="-78"/>
                <a:cs typeface="Alexandria" pitchFamily="2" charset="-78"/>
              </a:rPr>
              <a:t>ضعف الحصول على احترام وتقدير الآخرين ومساندتهم.</a:t>
            </a:r>
          </a:p>
          <a:p>
            <a:pPr algn="r" rtl="1">
              <a:buFont typeface="+mj-lt"/>
              <a:buAutoNum type="arabicPeriod"/>
            </a:pPr>
            <a:r>
              <a:rPr lang="ar-JO" sz="1600" b="1" dirty="0">
                <a:latin typeface="Alexandria" pitchFamily="2" charset="-78"/>
                <a:cs typeface="Alexandria" pitchFamily="2" charset="-78"/>
              </a:rPr>
              <a:t>معوقات تنظيمية</a:t>
            </a:r>
            <a:r>
              <a:rPr lang="ar-JO" sz="1600" dirty="0">
                <a:latin typeface="Alexandria" pitchFamily="2" charset="-78"/>
                <a:cs typeface="Alexandria" pitchFamily="2" charset="-78"/>
              </a:rPr>
              <a:t>:</a:t>
            </a:r>
          </a:p>
          <a:p>
            <a:pPr marL="742950" lvl="1" indent="-285750" algn="r" rtl="1">
              <a:buFont typeface="+mj-lt"/>
              <a:buAutoNum type="arabicPeriod"/>
            </a:pPr>
            <a:r>
              <a:rPr lang="ar-JO" sz="1600" dirty="0">
                <a:latin typeface="Alexandria" pitchFamily="2" charset="-78"/>
                <a:cs typeface="Alexandria" pitchFamily="2" charset="-78"/>
              </a:rPr>
              <a:t>تركّز السلطة في يد الوزارات وعدم السماح للمديرين بالمشاركة في تنظيم ورسم خطط المؤسسة.</a:t>
            </a:r>
          </a:p>
          <a:p>
            <a:pPr marL="742950" lvl="1" indent="-285750" algn="r" rtl="1">
              <a:buFont typeface="+mj-lt"/>
              <a:buAutoNum type="arabicPeriod"/>
            </a:pPr>
            <a:r>
              <a:rPr lang="ar-JO" sz="1600" dirty="0">
                <a:latin typeface="Alexandria" pitchFamily="2" charset="-78"/>
                <a:cs typeface="Alexandria" pitchFamily="2" charset="-78"/>
              </a:rPr>
              <a:t>تحديد أدوار المديرين في لوائح وتعليمات ثابتة ومفصلة.</a:t>
            </a:r>
          </a:p>
          <a:p>
            <a:pPr marL="742950" lvl="1" indent="-285750" algn="r" rtl="1">
              <a:buFont typeface="+mj-lt"/>
              <a:buAutoNum type="arabicPeriod"/>
            </a:pPr>
            <a:r>
              <a:rPr lang="ar-JO" sz="1600" dirty="0">
                <a:latin typeface="Alexandria" pitchFamily="2" charset="-78"/>
                <a:cs typeface="Alexandria" pitchFamily="2" charset="-78"/>
              </a:rPr>
              <a:t>إلزام المديرين </a:t>
            </a:r>
            <a:r>
              <a:rPr lang="ar-JO" sz="1600">
                <a:latin typeface="Alexandria" pitchFamily="2" charset="-78"/>
                <a:cs typeface="Alexandria" pitchFamily="2" charset="-78"/>
              </a:rPr>
              <a:t>بالرجوع إلى </a:t>
            </a:r>
            <a:r>
              <a:rPr lang="ar-JO" sz="1600" dirty="0">
                <a:latin typeface="Alexandria" pitchFamily="2" charset="-78"/>
                <a:cs typeface="Alexandria" pitchFamily="2" charset="-78"/>
              </a:rPr>
              <a:t>الإدارة العليا مما </a:t>
            </a:r>
            <a:r>
              <a:rPr lang="ar-JO" sz="1600">
                <a:latin typeface="Alexandria" pitchFamily="2" charset="-78"/>
                <a:cs typeface="Alexandria" pitchFamily="2" charset="-78"/>
              </a:rPr>
              <a:t>يعيق الإبداع </a:t>
            </a:r>
            <a:r>
              <a:rPr lang="ar-JO" sz="1600" dirty="0">
                <a:latin typeface="Alexandria" pitchFamily="2" charset="-78"/>
                <a:cs typeface="Alexandria" pitchFamily="2" charset="-78"/>
              </a:rPr>
              <a:t>والخروج عن المألوف.</a:t>
            </a:r>
          </a:p>
          <a:p>
            <a:pPr indent="503555" algn="r" rtl="1">
              <a:lnSpc>
                <a:spcPts val="2400"/>
              </a:lnSpc>
              <a:spcBef>
                <a:spcPts val="600"/>
              </a:spcBef>
            </a:pPr>
            <a:endParaRPr lang="ar-JO"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EC1461F1-00C5-44FD-8992-1813046C33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pic>
        <p:nvPicPr>
          <p:cNvPr id="11266" name="Picture 2">
            <a:extLst>
              <a:ext uri="{FF2B5EF4-FFF2-40B4-BE49-F238E27FC236}">
                <a16:creationId xmlns:a16="http://schemas.microsoft.com/office/drawing/2014/main" id="{81123C33-4CE2-488F-98D0-FB62351F01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502" y="1879600"/>
            <a:ext cx="4541798" cy="4798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1490196"/>
      </p:ext>
    </p:extLst>
  </p:cSld>
  <p:clrMapOvr>
    <a:masterClrMapping/>
  </p:clrMapOvr>
  <mc:AlternateContent xmlns:mc="http://schemas.openxmlformats.org/markup-compatibility/2006" xmlns:p14="http://schemas.microsoft.com/office/powerpoint/2010/main">
    <mc:Choice Requires="p14">
      <p:transition spd="med" p14:dur="700" advTm="154566">
        <p:fade/>
      </p:transition>
    </mc:Choice>
    <mc:Fallback xmlns="">
      <p:transition spd="med" advTm="154566">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60794"/>
            <a:ext cx="12176247"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8303" y="1425485"/>
            <a:ext cx="11899639" cy="5375574"/>
          </a:xfrm>
          <a:prstGeom prst="rect">
            <a:avLst/>
          </a:prstGeom>
          <a:noFill/>
        </p:spPr>
        <p:txBody>
          <a:bodyPr wrap="square" rtlCol="0">
            <a:spAutoFit/>
          </a:bodyPr>
          <a:lstStyle/>
          <a:p>
            <a:pPr indent="503555" algn="r" rtl="1">
              <a:lnSpc>
                <a:spcPts val="2400"/>
              </a:lnSpc>
              <a:spcBef>
                <a:spcPts val="600"/>
              </a:spcBef>
            </a:pPr>
            <a:r>
              <a:rPr lang="ar-SA" sz="1700" dirty="0">
                <a:effectLst/>
                <a:latin typeface="Times New Roman" panose="02020603050405020304" pitchFamily="18" charset="0"/>
                <a:ea typeface="Times New Roman" panose="02020603050405020304" pitchFamily="18" charset="0"/>
                <a:cs typeface="Alexandria" pitchFamily="2" charset="-78"/>
              </a:rPr>
              <a:t>إن من أبرز </a:t>
            </a:r>
            <a:r>
              <a:rPr lang="ar-SA" sz="1700">
                <a:effectLst/>
                <a:latin typeface="Times New Roman" panose="02020603050405020304" pitchFamily="18" charset="0"/>
                <a:ea typeface="Times New Roman" panose="02020603050405020304" pitchFamily="18" charset="0"/>
                <a:cs typeface="Alexandria" pitchFamily="2" charset="-78"/>
              </a:rPr>
              <a:t>معوقات الإبداع </a:t>
            </a:r>
            <a:r>
              <a:rPr lang="ar-SA" sz="1700" dirty="0">
                <a:effectLst/>
                <a:latin typeface="Times New Roman" panose="02020603050405020304" pitchFamily="18" charset="0"/>
                <a:ea typeface="Times New Roman" panose="02020603050405020304" pitchFamily="18" charset="0"/>
                <a:cs typeface="Alexandria" pitchFamily="2" charset="-78"/>
              </a:rPr>
              <a:t>في العمل القيادي في المؤسسات </a:t>
            </a:r>
            <a:r>
              <a:rPr lang="ar-JO" sz="1700" dirty="0">
                <a:effectLst/>
                <a:latin typeface="Times New Roman" panose="02020603050405020304" pitchFamily="18" charset="0"/>
                <a:ea typeface="Times New Roman" panose="02020603050405020304" pitchFamily="18" charset="0"/>
                <a:cs typeface="Alexandria" pitchFamily="2" charset="-78"/>
              </a:rPr>
              <a:t>ما يأتي</a:t>
            </a:r>
            <a:r>
              <a:rPr lang="ar-SA" sz="1700">
                <a:effectLst/>
                <a:latin typeface="Times New Roman" panose="02020603050405020304" pitchFamily="18" charset="0"/>
                <a:ea typeface="Times New Roman" panose="02020603050405020304" pitchFamily="18" charset="0"/>
                <a:cs typeface="Alexandria" pitchFamily="2" charset="-78"/>
              </a:rPr>
              <a:t>: </a:t>
            </a:r>
            <a:endParaRPr lang="ar-JO" sz="1700">
              <a:effectLst/>
              <a:latin typeface="Times New Roman" panose="02020603050405020304" pitchFamily="18" charset="0"/>
              <a:ea typeface="Times New Roman" panose="02020603050405020304" pitchFamily="18" charset="0"/>
              <a:cs typeface="Alexandria" pitchFamily="2" charset="-78"/>
            </a:endParaRPr>
          </a:p>
          <a:p>
            <a:pPr indent="503555" algn="r" rtl="1">
              <a:lnSpc>
                <a:spcPts val="2400"/>
              </a:lnSpc>
              <a:spcBef>
                <a:spcPts val="600"/>
              </a:spcBef>
            </a:pPr>
            <a:endParaRPr lang="ar-JO" sz="1700" b="1">
              <a:latin typeface="Times New Roman" panose="02020603050405020304" pitchFamily="18" charset="0"/>
              <a:ea typeface="Times New Roman" panose="02020603050405020304" pitchFamily="18" charset="0"/>
              <a:cs typeface="Alexandria" pitchFamily="2" charset="-78"/>
            </a:endParaRPr>
          </a:p>
          <a:p>
            <a:pPr marL="285750" indent="-285750" algn="r" rtl="1">
              <a:lnSpc>
                <a:spcPts val="2400"/>
              </a:lnSpc>
              <a:spcBef>
                <a:spcPts val="600"/>
              </a:spcBef>
              <a:buFont typeface="Arial" panose="020B0604020202020204" pitchFamily="34" charset="0"/>
              <a:buChar char="•"/>
            </a:pPr>
            <a:r>
              <a:rPr lang="ar-SA" sz="1700" b="1">
                <a:effectLst/>
                <a:latin typeface="Times New Roman" panose="02020603050405020304" pitchFamily="18" charset="0"/>
                <a:ea typeface="Times New Roman" panose="02020603050405020304" pitchFamily="18" charset="0"/>
                <a:cs typeface="Alexandria" pitchFamily="2" charset="-78"/>
              </a:rPr>
              <a:t>التصورات </a:t>
            </a:r>
            <a:r>
              <a:rPr lang="ar-SA" sz="1700" b="1" dirty="0">
                <a:effectLst/>
                <a:latin typeface="Times New Roman" panose="02020603050405020304" pitchFamily="18" charset="0"/>
                <a:ea typeface="Times New Roman" panose="02020603050405020304" pitchFamily="18" charset="0"/>
                <a:cs typeface="Alexandria" pitchFamily="2" charset="-78"/>
              </a:rPr>
              <a:t>الخاطئة لدى القيادات </a:t>
            </a:r>
            <a:r>
              <a:rPr lang="ar-SA" sz="1700" b="1">
                <a:effectLst/>
                <a:latin typeface="Times New Roman" panose="02020603050405020304" pitchFamily="18" charset="0"/>
                <a:ea typeface="Times New Roman" panose="02020603050405020304" pitchFamily="18" charset="0"/>
                <a:cs typeface="Alexandria" pitchFamily="2" charset="-78"/>
              </a:rPr>
              <a:t>الإدارية </a:t>
            </a:r>
            <a:r>
              <a:rPr lang="ar-JO" sz="1700" b="1">
                <a:latin typeface="Times New Roman" panose="02020603050405020304" pitchFamily="18" charset="0"/>
                <a:ea typeface="Times New Roman" panose="02020603050405020304" pitchFamily="18" charset="0"/>
                <a:cs typeface="Alexandria" pitchFamily="2" charset="-78"/>
              </a:rPr>
              <a:t>مثل </a:t>
            </a:r>
            <a:r>
              <a:rPr lang="ar-SA" sz="1700" b="1">
                <a:effectLst/>
                <a:latin typeface="Times New Roman" panose="02020603050405020304" pitchFamily="18" charset="0"/>
                <a:ea typeface="Times New Roman" panose="02020603050405020304" pitchFamily="18" charset="0"/>
                <a:cs typeface="Alexandria" pitchFamily="2" charset="-78"/>
              </a:rPr>
              <a:t>:</a:t>
            </a:r>
            <a:endParaRPr lang="ar-SA" sz="1700" b="1" dirty="0">
              <a:effectLst/>
              <a:latin typeface="Times New Roman" panose="02020603050405020304" pitchFamily="18" charset="0"/>
              <a:ea typeface="Times New Roman" panose="02020603050405020304" pitchFamily="18" charset="0"/>
              <a:cs typeface="Alexandria" pitchFamily="2" charset="-78"/>
            </a:endParaRPr>
          </a:p>
          <a:p>
            <a:pPr indent="503555" algn="r" rtl="1">
              <a:lnSpc>
                <a:spcPts val="2400"/>
              </a:lnSpc>
              <a:spcBef>
                <a:spcPts val="600"/>
              </a:spcBef>
            </a:pPr>
            <a:r>
              <a:rPr lang="ar-SA" sz="1700" dirty="0">
                <a:effectLst/>
                <a:latin typeface="Times New Roman" panose="02020603050405020304" pitchFamily="18" charset="0"/>
                <a:ea typeface="Times New Roman" panose="02020603050405020304" pitchFamily="18" charset="0"/>
                <a:cs typeface="Alexandria" pitchFamily="2" charset="-78"/>
              </a:rPr>
              <a:t>  - الاعتقاد </a:t>
            </a:r>
            <a:r>
              <a:rPr lang="ar-SA" sz="1700">
                <a:effectLst/>
                <a:latin typeface="Times New Roman" panose="02020603050405020304" pitchFamily="18" charset="0"/>
                <a:ea typeface="Times New Roman" panose="02020603050405020304" pitchFamily="18" charset="0"/>
                <a:cs typeface="Alexandria" pitchFamily="2" charset="-78"/>
              </a:rPr>
              <a:t>بأن الإبداع </a:t>
            </a:r>
            <a:r>
              <a:rPr lang="ar-SA" sz="1700" dirty="0">
                <a:effectLst/>
                <a:latin typeface="Times New Roman" panose="02020603050405020304" pitchFamily="18" charset="0"/>
                <a:ea typeface="Times New Roman" panose="02020603050405020304" pitchFamily="18" charset="0"/>
                <a:cs typeface="Alexandria" pitchFamily="2" charset="-78"/>
              </a:rPr>
              <a:t>صفة وراثية، ولا يمكن اكتساب مهارات </a:t>
            </a:r>
            <a:r>
              <a:rPr lang="ar-SA" sz="1700">
                <a:effectLst/>
                <a:latin typeface="Times New Roman" panose="02020603050405020304" pitchFamily="18" charset="0"/>
                <a:ea typeface="Times New Roman" panose="02020603050405020304" pitchFamily="18" charset="0"/>
                <a:cs typeface="Alexandria" pitchFamily="2" charset="-78"/>
              </a:rPr>
              <a:t>التفكير الإبداعي.</a:t>
            </a:r>
            <a:endParaRPr lang="ar-SA" sz="1700" dirty="0">
              <a:effectLst/>
              <a:latin typeface="Times New Roman" panose="02020603050405020304" pitchFamily="18" charset="0"/>
              <a:ea typeface="Times New Roman" panose="02020603050405020304" pitchFamily="18" charset="0"/>
              <a:cs typeface="Alexandria" pitchFamily="2" charset="-78"/>
            </a:endParaRPr>
          </a:p>
          <a:p>
            <a:pPr indent="503555" algn="r" rtl="1">
              <a:lnSpc>
                <a:spcPts val="2400"/>
              </a:lnSpc>
              <a:spcBef>
                <a:spcPts val="600"/>
              </a:spcBef>
            </a:pPr>
            <a:r>
              <a:rPr lang="ar-SA" sz="1700" dirty="0">
                <a:effectLst/>
                <a:latin typeface="Times New Roman" panose="02020603050405020304" pitchFamily="18" charset="0"/>
                <a:ea typeface="Times New Roman" panose="02020603050405020304" pitchFamily="18" charset="0"/>
                <a:cs typeface="Alexandria" pitchFamily="2" charset="-78"/>
              </a:rPr>
              <a:t>  - الاعتقاد بمحدودية </a:t>
            </a:r>
            <a:r>
              <a:rPr lang="ar-SA" sz="1700">
                <a:effectLst/>
                <a:latin typeface="Times New Roman" panose="02020603050405020304" pitchFamily="18" charset="0"/>
                <a:ea typeface="Times New Roman" panose="02020603050405020304" pitchFamily="18" charset="0"/>
                <a:cs typeface="Alexandria" pitchFamily="2" charset="-78"/>
              </a:rPr>
              <a:t>ومجالات الإبداع </a:t>
            </a:r>
            <a:r>
              <a:rPr lang="ar-SA" sz="1700" dirty="0">
                <a:effectLst/>
                <a:latin typeface="Times New Roman" panose="02020603050405020304" pitchFamily="18" charset="0"/>
                <a:ea typeface="Times New Roman" panose="02020603050405020304" pitchFamily="18" charset="0"/>
                <a:cs typeface="Alexandria" pitchFamily="2" charset="-78"/>
              </a:rPr>
              <a:t>في العمل الإداري والخدمات العامة.</a:t>
            </a:r>
          </a:p>
          <a:p>
            <a:pPr indent="503555" algn="r" rtl="1">
              <a:lnSpc>
                <a:spcPts val="2400"/>
              </a:lnSpc>
              <a:spcBef>
                <a:spcPts val="600"/>
              </a:spcBef>
            </a:pPr>
            <a:r>
              <a:rPr lang="ar-SA" sz="1700" dirty="0">
                <a:effectLst/>
                <a:latin typeface="Times New Roman" panose="02020603050405020304" pitchFamily="18" charset="0"/>
                <a:ea typeface="Times New Roman" panose="02020603050405020304" pitchFamily="18" charset="0"/>
                <a:cs typeface="Alexandria" pitchFamily="2" charset="-78"/>
              </a:rPr>
              <a:t>  - التعذر بندرة الموارد والإمكانات المادية والمالية والفنية.</a:t>
            </a:r>
          </a:p>
          <a:p>
            <a:pPr indent="503555" algn="r" rtl="1">
              <a:lnSpc>
                <a:spcPts val="2400"/>
              </a:lnSpc>
              <a:spcBef>
                <a:spcPts val="600"/>
              </a:spcBef>
            </a:pPr>
            <a:r>
              <a:rPr lang="ar-SA" sz="1700" dirty="0">
                <a:effectLst/>
                <a:latin typeface="Times New Roman" panose="02020603050405020304" pitchFamily="18" charset="0"/>
                <a:ea typeface="Times New Roman" panose="02020603050405020304" pitchFamily="18" charset="0"/>
                <a:cs typeface="Alexandria" pitchFamily="2" charset="-78"/>
              </a:rPr>
              <a:t>  - الاعتقاد </a:t>
            </a:r>
            <a:r>
              <a:rPr lang="ar-SA" sz="1700">
                <a:effectLst/>
                <a:latin typeface="Times New Roman" panose="02020603050405020304" pitchFamily="18" charset="0"/>
                <a:ea typeface="Times New Roman" panose="02020603050405020304" pitchFamily="18" charset="0"/>
                <a:cs typeface="Alexandria" pitchFamily="2" charset="-78"/>
              </a:rPr>
              <a:t>أن الإبداع </a:t>
            </a:r>
            <a:r>
              <a:rPr lang="ar-SA" sz="1700" dirty="0">
                <a:effectLst/>
                <a:latin typeface="Times New Roman" panose="02020603050405020304" pitchFamily="18" charset="0"/>
                <a:ea typeface="Times New Roman" panose="02020603050405020304" pitchFamily="18" charset="0"/>
                <a:cs typeface="Alexandria" pitchFamily="2" charset="-78"/>
              </a:rPr>
              <a:t>يدور فقط حول وجود مشكلة أو أزمة فعلية قائمة.</a:t>
            </a:r>
          </a:p>
          <a:p>
            <a:pPr indent="503555" algn="r" rtl="1">
              <a:lnSpc>
                <a:spcPts val="2400"/>
              </a:lnSpc>
              <a:spcBef>
                <a:spcPts val="600"/>
              </a:spcBef>
            </a:pPr>
            <a:r>
              <a:rPr lang="ar-SA" sz="1700" dirty="0">
                <a:effectLst/>
                <a:latin typeface="Times New Roman" panose="02020603050405020304" pitchFamily="18" charset="0"/>
                <a:ea typeface="Times New Roman" panose="02020603050405020304" pitchFamily="18" charset="0"/>
                <a:cs typeface="Alexandria" pitchFamily="2" charset="-78"/>
              </a:rPr>
              <a:t>  - الاعتقاد </a:t>
            </a:r>
            <a:r>
              <a:rPr lang="ar-SA" sz="1700">
                <a:effectLst/>
                <a:latin typeface="Times New Roman" panose="02020603050405020304" pitchFamily="18" charset="0"/>
                <a:ea typeface="Times New Roman" panose="02020603050405020304" pitchFamily="18" charset="0"/>
                <a:cs typeface="Alexandria" pitchFamily="2" charset="-78"/>
              </a:rPr>
              <a:t>بأن الإبداع </a:t>
            </a:r>
            <a:r>
              <a:rPr lang="ar-SA" sz="1700" dirty="0">
                <a:effectLst/>
                <a:latin typeface="Times New Roman" panose="02020603050405020304" pitchFamily="18" charset="0"/>
                <a:ea typeface="Times New Roman" panose="02020603050405020304" pitchFamily="18" charset="0"/>
                <a:cs typeface="Alexandria" pitchFamily="2" charset="-78"/>
              </a:rPr>
              <a:t>مسؤولية أفراد معينين في المؤسسة.</a:t>
            </a:r>
            <a:endParaRPr lang="ar-JO" sz="1700" dirty="0">
              <a:effectLst/>
              <a:latin typeface="Times New Roman" panose="02020603050405020304" pitchFamily="18" charset="0"/>
              <a:ea typeface="Times New Roman" panose="02020603050405020304" pitchFamily="18" charset="0"/>
              <a:cs typeface="Alexandria" pitchFamily="2" charset="-78"/>
            </a:endParaRPr>
          </a:p>
          <a:p>
            <a:pPr indent="503555" algn="r" rtl="1">
              <a:lnSpc>
                <a:spcPts val="2400"/>
              </a:lnSpc>
              <a:spcBef>
                <a:spcPts val="600"/>
              </a:spcBef>
            </a:pPr>
            <a:endParaRPr lang="ar-SA" sz="1700" dirty="0">
              <a:effectLst/>
              <a:latin typeface="Times New Roman" panose="02020603050405020304" pitchFamily="18" charset="0"/>
              <a:ea typeface="Times New Roman" panose="02020603050405020304" pitchFamily="18" charset="0"/>
              <a:cs typeface="Alexandria" pitchFamily="2" charset="-78"/>
            </a:endParaRPr>
          </a:p>
          <a:p>
            <a:pPr marL="285750" indent="-285750" algn="r" rtl="1">
              <a:lnSpc>
                <a:spcPts val="2400"/>
              </a:lnSpc>
              <a:spcBef>
                <a:spcPts val="600"/>
              </a:spcBef>
              <a:buFont typeface="Arial" panose="020B0604020202020204" pitchFamily="34" charset="0"/>
              <a:buChar char="•"/>
            </a:pPr>
            <a:r>
              <a:rPr lang="ar-SA" sz="1700" b="1" dirty="0">
                <a:effectLst/>
                <a:latin typeface="Times New Roman" panose="02020603050405020304" pitchFamily="18" charset="0"/>
                <a:ea typeface="Times New Roman" panose="02020603050405020304" pitchFamily="18" charset="0"/>
                <a:cs typeface="Alexandria" pitchFamily="2" charset="-78"/>
              </a:rPr>
              <a:t>عدم رغبة الجهات الإدارية بالتغيير </a:t>
            </a:r>
            <a:r>
              <a:rPr lang="ar-SA" sz="1700" b="1">
                <a:effectLst/>
                <a:latin typeface="Times New Roman" panose="02020603050405020304" pitchFamily="18" charset="0"/>
                <a:ea typeface="Times New Roman" panose="02020603050405020304" pitchFamily="18" charset="0"/>
                <a:cs typeface="Alexandria" pitchFamily="2" charset="-78"/>
              </a:rPr>
              <a:t>والركون إلى </a:t>
            </a:r>
            <a:r>
              <a:rPr lang="ar-SA" sz="1700" b="1" dirty="0">
                <a:effectLst/>
                <a:latin typeface="Times New Roman" panose="02020603050405020304" pitchFamily="18" charset="0"/>
                <a:ea typeface="Times New Roman" panose="02020603050405020304" pitchFamily="18" charset="0"/>
                <a:cs typeface="Alexandria" pitchFamily="2" charset="-78"/>
              </a:rPr>
              <a:t>ما يسمى بجمود الإدارة.</a:t>
            </a:r>
          </a:p>
          <a:p>
            <a:pPr marL="285750" indent="-285750" algn="r" rtl="1">
              <a:lnSpc>
                <a:spcPts val="2400"/>
              </a:lnSpc>
              <a:spcBef>
                <a:spcPts val="600"/>
              </a:spcBef>
              <a:buFont typeface="Arial" panose="020B0604020202020204" pitchFamily="34" charset="0"/>
              <a:buChar char="•"/>
            </a:pPr>
            <a:r>
              <a:rPr lang="ar-SA" sz="1700" b="1" dirty="0">
                <a:effectLst/>
                <a:latin typeface="Times New Roman" panose="02020603050405020304" pitchFamily="18" charset="0"/>
                <a:ea typeface="Times New Roman" panose="02020603050405020304" pitchFamily="18" charset="0"/>
                <a:cs typeface="Alexandria" pitchFamily="2" charset="-78"/>
              </a:rPr>
              <a:t>سوء المناخ التنظيمي، ونظام الاتصال داخل المؤسسات، ونمط الإشراف، وأسس الترقية والتقييم والحوافز.</a:t>
            </a:r>
          </a:p>
          <a:p>
            <a:pPr marL="285750" indent="-285750" algn="r" rtl="1">
              <a:lnSpc>
                <a:spcPts val="2400"/>
              </a:lnSpc>
              <a:spcBef>
                <a:spcPts val="600"/>
              </a:spcBef>
              <a:buFont typeface="Arial" panose="020B0604020202020204" pitchFamily="34" charset="0"/>
              <a:buChar char="•"/>
            </a:pPr>
            <a:r>
              <a:rPr lang="ar-SA" sz="1700" b="1" dirty="0">
                <a:effectLst/>
                <a:latin typeface="Times New Roman" panose="02020603050405020304" pitchFamily="18" charset="0"/>
                <a:ea typeface="Times New Roman" panose="02020603050405020304" pitchFamily="18" charset="0"/>
                <a:cs typeface="Alexandria" pitchFamily="2" charset="-78"/>
              </a:rPr>
              <a:t>اختلاف القيم الاجتماعية ورفض التفكير بغير المألوف </a:t>
            </a:r>
            <a:r>
              <a:rPr lang="ar-JO" sz="1700" b="1" dirty="0">
                <a:effectLst/>
                <a:latin typeface="Times New Roman" panose="02020603050405020304" pitchFamily="18" charset="0"/>
                <a:ea typeface="Times New Roman" panose="02020603050405020304" pitchFamily="18" charset="0"/>
                <a:cs typeface="Alexandria" pitchFamily="2" charset="-78"/>
              </a:rPr>
              <a:t>ل</a:t>
            </a:r>
            <a:r>
              <a:rPr lang="ar-SA" sz="1700" b="1" dirty="0">
                <a:effectLst/>
                <a:latin typeface="Times New Roman" panose="02020603050405020304" pitchFamily="18" charset="0"/>
                <a:ea typeface="Times New Roman" panose="02020603050405020304" pitchFamily="18" charset="0"/>
                <a:cs typeface="Alexandria" pitchFamily="2" charset="-78"/>
              </a:rPr>
              <a:t>احتمالية تعارضه مع القيم الاجتماعية السائدة.</a:t>
            </a:r>
          </a:p>
          <a:p>
            <a:pPr marL="285750" indent="-285750" algn="r" rtl="1">
              <a:lnSpc>
                <a:spcPts val="2400"/>
              </a:lnSpc>
              <a:spcBef>
                <a:spcPts val="600"/>
              </a:spcBef>
              <a:buFont typeface="Arial" panose="020B0604020202020204" pitchFamily="34" charset="0"/>
              <a:buChar char="•"/>
            </a:pPr>
            <a:r>
              <a:rPr lang="ar-SA" sz="1700" b="1" dirty="0">
                <a:effectLst/>
                <a:latin typeface="Times New Roman" panose="02020603050405020304" pitchFamily="18" charset="0"/>
                <a:ea typeface="Times New Roman" panose="02020603050405020304" pitchFamily="18" charset="0"/>
                <a:cs typeface="Alexandria" pitchFamily="2" charset="-78"/>
              </a:rPr>
              <a:t>الظروف الاقتصادية، ومركزية الإدارة وعدم الإيمان بالتفويض .</a:t>
            </a:r>
          </a:p>
          <a:p>
            <a:pPr indent="503555" algn="r" rtl="1">
              <a:lnSpc>
                <a:spcPts val="2400"/>
              </a:lnSpc>
              <a:spcBef>
                <a:spcPts val="600"/>
              </a:spcBef>
            </a:pPr>
            <a:endParaRPr lang="en-GB" sz="1700" dirty="0">
              <a:effectLst/>
              <a:latin typeface="Times New Roman" panose="02020603050405020304" pitchFamily="18" charset="0"/>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AAA63708-640E-44C2-A7BC-69E65EF2813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
        <p:nvSpPr>
          <p:cNvPr id="12" name="TextBox 11">
            <a:extLst>
              <a:ext uri="{FF2B5EF4-FFF2-40B4-BE49-F238E27FC236}">
                <a16:creationId xmlns:a16="http://schemas.microsoft.com/office/drawing/2014/main" id="{E81F2960-C666-4252-8A13-4911B0F359FE}"/>
              </a:ext>
            </a:extLst>
          </p:cNvPr>
          <p:cNvSpPr txBox="1"/>
          <p:nvPr/>
        </p:nvSpPr>
        <p:spPr>
          <a:xfrm>
            <a:off x="2911928" y="382554"/>
            <a:ext cx="6106884"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معوقات الإبداع </a:t>
            </a:r>
            <a:r>
              <a:rPr kumimoji="0" lang="ar-JO"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الإداري/القيادي </a:t>
            </a:r>
          </a:p>
        </p:txBody>
      </p:sp>
    </p:spTree>
    <p:extLst>
      <p:ext uri="{BB962C8B-B14F-4D97-AF65-F5344CB8AC3E}">
        <p14:creationId xmlns:p14="http://schemas.microsoft.com/office/powerpoint/2010/main" val="1745526934"/>
      </p:ext>
    </p:extLst>
  </p:cSld>
  <p:clrMapOvr>
    <a:masterClrMapping/>
  </p:clrMapOvr>
  <mc:AlternateContent xmlns:mc="http://schemas.openxmlformats.org/markup-compatibility/2006" xmlns:p14="http://schemas.microsoft.com/office/powerpoint/2010/main">
    <mc:Choice Requires="p14">
      <p:transition spd="med" p14:dur="700" advTm="71199">
        <p:fade/>
      </p:transition>
    </mc:Choice>
    <mc:Fallback xmlns="">
      <p:transition spd="med" advTm="71199">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56363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0423" y="880500"/>
            <a:ext cx="10945327" cy="5799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2" name="TextBox 1">
            <a:extLst>
              <a:ext uri="{FF2B5EF4-FFF2-40B4-BE49-F238E27FC236}">
                <a16:creationId xmlns:a16="http://schemas.microsoft.com/office/drawing/2014/main" id="{D454EFAD-DF36-1A8A-127D-13E7B667EC09}"/>
              </a:ext>
            </a:extLst>
          </p:cNvPr>
          <p:cNvSpPr txBox="1"/>
          <p:nvPr/>
        </p:nvSpPr>
        <p:spPr>
          <a:xfrm>
            <a:off x="947058" y="1111481"/>
            <a:ext cx="10474520" cy="5206938"/>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rPr>
              <a:t>الخاتمــــــة:</a:t>
            </a:r>
            <a:endPar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pitchFamily="2" charset="-78"/>
            </a:endParaRPr>
          </a:p>
          <a:p>
            <a:pPr indent="457200" algn="just" rtl="1">
              <a:lnSpc>
                <a:spcPts val="2400"/>
              </a:lnSpc>
              <a:spcBef>
                <a:spcPts val="600"/>
              </a:spcBef>
            </a:pP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تشك</a:t>
            </a:r>
            <a:r>
              <a:rPr lang="ar-JO" dirty="0">
                <a:solidFill>
                  <a:srgbClr val="000000"/>
                </a:solidFill>
                <a:effectLst/>
                <a:latin typeface="Times New Roman" panose="02020603050405020304" pitchFamily="18" charset="0"/>
                <a:ea typeface="Times New Roman" panose="02020603050405020304" pitchFamily="18" charset="0"/>
                <a:cs typeface="Alexandria" pitchFamily="2" charset="-78"/>
              </a:rPr>
              <a:t>ّ</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ل القيادة محور مهم ترتكز عليه الوظائف الاخرى ، وفي ظل تنامي المؤسسات وكبر حجمها وتشع</a:t>
            </a:r>
            <a:r>
              <a:rPr lang="ar-JO" dirty="0">
                <a:solidFill>
                  <a:srgbClr val="000000"/>
                </a:solidFill>
                <a:effectLst/>
                <a:latin typeface="Times New Roman" panose="02020603050405020304" pitchFamily="18" charset="0"/>
                <a:ea typeface="Times New Roman" panose="02020603050405020304" pitchFamily="18" charset="0"/>
                <a:cs typeface="Alexandria" pitchFamily="2" charset="-78"/>
              </a:rPr>
              <a:t>ّ</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ب أعمالها وتعقدها وتنوع العلاقات الداخلية وتشابكها وتأثرها بالبيئة الخارجية من مؤثرات سياسية واقتصادية واجتماعية ، فهي أمور تستدعي مواصلة البحث عن الأسلوب القيادي الأمثل والصفات التي يجب أن يتمتع بها كل قائد.</a:t>
            </a:r>
          </a:p>
          <a:p>
            <a:pPr indent="457200" algn="just" rtl="1">
              <a:lnSpc>
                <a:spcPts val="2400"/>
              </a:lnSpc>
              <a:spcBef>
                <a:spcPts val="600"/>
              </a:spcBef>
            </a:pP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 فالقيادة هي المحور الأساسي لنجاح العمل الجماعي وتطو</a:t>
            </a:r>
            <a:r>
              <a:rPr lang="ar-JO" dirty="0">
                <a:solidFill>
                  <a:srgbClr val="000000"/>
                </a:solidFill>
                <a:effectLst/>
                <a:latin typeface="Times New Roman" panose="02020603050405020304" pitchFamily="18" charset="0"/>
                <a:ea typeface="Times New Roman" panose="02020603050405020304" pitchFamily="18" charset="0"/>
                <a:cs typeface="Alexandria" pitchFamily="2" charset="-78"/>
              </a:rPr>
              <a:t>ّ</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ر الأداء. </a:t>
            </a:r>
            <a:r>
              <a:rPr lang="ar-JO" dirty="0">
                <a:solidFill>
                  <a:srgbClr val="000000"/>
                </a:solidFill>
                <a:effectLst/>
                <a:latin typeface="Times New Roman" panose="02020603050405020304" pitchFamily="18" charset="0"/>
                <a:ea typeface="Times New Roman" panose="02020603050405020304" pitchFamily="18" charset="0"/>
                <a:cs typeface="Alexandria" pitchFamily="2" charset="-78"/>
              </a:rPr>
              <a:t>ولذا  </a:t>
            </a:r>
            <a:r>
              <a:rPr lang="ar-SA" b="1" dirty="0">
                <a:solidFill>
                  <a:srgbClr val="000000"/>
                </a:solidFill>
                <a:effectLst/>
                <a:latin typeface="Times New Roman" panose="02020603050405020304" pitchFamily="18" charset="0"/>
                <a:ea typeface="Times New Roman" panose="02020603050405020304" pitchFamily="18" charset="0"/>
                <a:cs typeface="Alexandria" pitchFamily="2" charset="-78"/>
              </a:rPr>
              <a:t>فإن درجة التفاوت في الجودة والتطوير بين الم</a:t>
            </a:r>
            <a:r>
              <a:rPr lang="ar-JO" b="1" dirty="0">
                <a:solidFill>
                  <a:srgbClr val="000000"/>
                </a:solidFill>
                <a:effectLst/>
                <a:latin typeface="Times New Roman" panose="02020603050405020304" pitchFamily="18" charset="0"/>
                <a:ea typeface="Times New Roman" panose="02020603050405020304" pitchFamily="18" charset="0"/>
                <a:cs typeface="Alexandria" pitchFamily="2" charset="-78"/>
              </a:rPr>
              <a:t>ؤسسات</a:t>
            </a:r>
            <a:r>
              <a:rPr lang="ar-SA" b="1" dirty="0">
                <a:solidFill>
                  <a:srgbClr val="000000"/>
                </a:solidFill>
                <a:effectLst/>
                <a:latin typeface="Times New Roman" panose="02020603050405020304" pitchFamily="18" charset="0"/>
                <a:ea typeface="Times New Roman" panose="02020603050405020304" pitchFamily="18" charset="0"/>
                <a:cs typeface="Alexandria" pitchFamily="2" charset="-78"/>
              </a:rPr>
              <a:t> غالب</a:t>
            </a:r>
            <a:r>
              <a:rPr lang="ar-JO" b="1" dirty="0">
                <a:solidFill>
                  <a:srgbClr val="000000"/>
                </a:solidFill>
                <a:effectLst/>
                <a:latin typeface="Times New Roman" panose="02020603050405020304" pitchFamily="18" charset="0"/>
                <a:ea typeface="Times New Roman" panose="02020603050405020304" pitchFamily="18" charset="0"/>
                <a:cs typeface="Alexandria" pitchFamily="2" charset="-78"/>
              </a:rPr>
              <a:t>ً</a:t>
            </a:r>
            <a:r>
              <a:rPr lang="ar-SA" b="1" dirty="0">
                <a:solidFill>
                  <a:srgbClr val="000000"/>
                </a:solidFill>
                <a:effectLst/>
                <a:latin typeface="Times New Roman" panose="02020603050405020304" pitchFamily="18" charset="0"/>
                <a:ea typeface="Times New Roman" panose="02020603050405020304" pitchFamily="18" charset="0"/>
                <a:cs typeface="Alexandria" pitchFamily="2" charset="-78"/>
              </a:rPr>
              <a:t>ا ما </a:t>
            </a:r>
            <a:r>
              <a:rPr lang="ar-SA" b="1">
                <a:solidFill>
                  <a:srgbClr val="000000"/>
                </a:solidFill>
                <a:effectLst/>
                <a:latin typeface="Times New Roman" panose="02020603050405020304" pitchFamily="18" charset="0"/>
                <a:ea typeface="Times New Roman" panose="02020603050405020304" pitchFamily="18" charset="0"/>
                <a:cs typeface="Alexandria" pitchFamily="2" charset="-78"/>
              </a:rPr>
              <a:t>ترجع إلى </a:t>
            </a:r>
            <a:r>
              <a:rPr lang="ar-SA" b="1" dirty="0">
                <a:solidFill>
                  <a:srgbClr val="000000"/>
                </a:solidFill>
                <a:effectLst/>
                <a:latin typeface="Times New Roman" panose="02020603050405020304" pitchFamily="18" charset="0"/>
                <a:ea typeface="Times New Roman" panose="02020603050405020304" pitchFamily="18" charset="0"/>
                <a:cs typeface="Alexandria" pitchFamily="2" charset="-78"/>
              </a:rPr>
              <a:t>الاختلافات </a:t>
            </a:r>
            <a:r>
              <a:rPr lang="ar-SA" b="1" dirty="0">
                <a:solidFill>
                  <a:srgbClr val="000000"/>
                </a:solidFill>
                <a:effectLst/>
                <a:ea typeface="Times New Roman" panose="02020603050405020304" pitchFamily="18" charset="0"/>
                <a:cs typeface="Alexandria" pitchFamily="2" charset="-78"/>
              </a:rPr>
              <a:t>الموجودة بين القادة</a:t>
            </a:r>
            <a:r>
              <a:rPr lang="ar-SA" dirty="0">
                <a:solidFill>
                  <a:srgbClr val="000000"/>
                </a:solidFill>
                <a:effectLst/>
                <a:ea typeface="Times New Roman" panose="02020603050405020304" pitchFamily="18" charset="0"/>
                <a:cs typeface="Alexandria" pitchFamily="2" charset="-78"/>
              </a:rPr>
              <a:t>، كأسلوبهم في العمل وإدارة الفريق </a:t>
            </a:r>
            <a:r>
              <a:rPr lang="ar-JO" dirty="0">
                <a:solidFill>
                  <a:srgbClr val="000000"/>
                </a:solidFill>
                <a:effectLst/>
                <a:ea typeface="Times New Roman" panose="02020603050405020304" pitchFamily="18" charset="0"/>
                <a:cs typeface="Alexandria" pitchFamily="2" charset="-78"/>
              </a:rPr>
              <a:t>، و</a:t>
            </a:r>
            <a:r>
              <a:rPr lang="ar-SA" dirty="0">
                <a:effectLst/>
                <a:latin typeface="Times New Roman" panose="02020603050405020304" pitchFamily="18" charset="0"/>
                <a:ea typeface="Times New Roman" panose="02020603050405020304" pitchFamily="18" charset="0"/>
                <a:cs typeface="Alexandria" pitchFamily="2" charset="-78"/>
              </a:rPr>
              <a:t>في ضوء هذا الإدراك فإن إصلاح المؤسس</a:t>
            </a:r>
            <a:r>
              <a:rPr lang="ar-JO" dirty="0">
                <a:effectLst/>
                <a:latin typeface="Times New Roman" panose="02020603050405020304" pitchFamily="18" charset="0"/>
                <a:ea typeface="Times New Roman" panose="02020603050405020304" pitchFamily="18" charset="0"/>
                <a:cs typeface="Alexandria" pitchFamily="2" charset="-78"/>
              </a:rPr>
              <a:t>ات</a:t>
            </a:r>
            <a:r>
              <a:rPr lang="ar-SA" dirty="0">
                <a:effectLst/>
                <a:latin typeface="Times New Roman" panose="02020603050405020304" pitchFamily="18" charset="0"/>
                <a:ea typeface="Times New Roman" panose="02020603050405020304" pitchFamily="18" charset="0"/>
                <a:cs typeface="Alexandria" pitchFamily="2" charset="-78"/>
              </a:rPr>
              <a:t> عامة كانت أم خاصة يتطلب إيجاد قيادات مبدعة تكتشف أفكار جديدة أو أنماط غير مسبوقة من الأداء أو من الإنتاج. </a:t>
            </a:r>
            <a:endParaRPr lang="en-US" dirty="0">
              <a:effectLst/>
              <a:latin typeface="Times New Roman" panose="02020603050405020304" pitchFamily="18" charset="0"/>
              <a:ea typeface="Times New Roman" panose="02020603050405020304" pitchFamily="18" charset="0"/>
            </a:endParaRPr>
          </a:p>
          <a:p>
            <a:pPr marL="1905" indent="-1905" algn="just" rtl="1">
              <a:lnSpc>
                <a:spcPct val="110000"/>
              </a:lnSpc>
              <a:spcAft>
                <a:spcPts val="555"/>
              </a:spcAft>
            </a:pP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 </a:t>
            </a:r>
            <a:endParaRPr lang="ar-JO" dirty="0">
              <a:solidFill>
                <a:srgbClr val="000000"/>
              </a:solidFill>
              <a:effectLst/>
              <a:latin typeface="Times New Roman" panose="02020603050405020304" pitchFamily="18" charset="0"/>
              <a:ea typeface="Times New Roman" panose="02020603050405020304" pitchFamily="18" charset="0"/>
              <a:cs typeface="Alexandria" pitchFamily="2" charset="-78"/>
            </a:endParaRPr>
          </a:p>
          <a:p>
            <a:pPr marL="1905" indent="-1905" algn="just" rtl="1">
              <a:lnSpc>
                <a:spcPct val="110000"/>
              </a:lnSpc>
              <a:spcAft>
                <a:spcPts val="555"/>
              </a:spcAft>
            </a:pP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يتفوّق القائد </a:t>
            </a:r>
            <a:r>
              <a:rPr lang="ar-JO" dirty="0">
                <a:solidFill>
                  <a:srgbClr val="000000"/>
                </a:solidFill>
                <a:effectLst/>
                <a:latin typeface="Times New Roman" panose="02020603050405020304" pitchFamily="18" charset="0"/>
                <a:ea typeface="Times New Roman" panose="02020603050405020304" pitchFamily="18" charset="0"/>
                <a:cs typeface="Alexandria" pitchFamily="2" charset="-78"/>
              </a:rPr>
              <a:t>المبدع </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على </a:t>
            </a:r>
            <a:r>
              <a:rPr lang="ar-JO" dirty="0">
                <a:solidFill>
                  <a:srgbClr val="000000"/>
                </a:solidFill>
                <a:effectLst/>
                <a:latin typeface="Times New Roman" panose="02020603050405020304" pitchFamily="18" charset="0"/>
                <a:ea typeface="Times New Roman" panose="02020603050405020304" pitchFamily="18" charset="0"/>
                <a:cs typeface="Alexandria" pitchFamily="2" charset="-78"/>
              </a:rPr>
              <a:t>المدير الذي </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يهتم بتنفيذ أهداف المؤسسة ويحقق النتائج المطلوبة منه</a:t>
            </a:r>
            <a:r>
              <a:rPr lang="ar-JO" dirty="0">
                <a:solidFill>
                  <a:srgbClr val="000000"/>
                </a:solidFill>
                <a:effectLst/>
                <a:latin typeface="Times New Roman" panose="02020603050405020304" pitchFamily="18" charset="0"/>
                <a:ea typeface="Times New Roman" panose="02020603050405020304" pitchFamily="18" charset="0"/>
                <a:cs typeface="Alexandria" pitchFamily="2" charset="-78"/>
              </a:rPr>
              <a:t> فقط</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 بيد أن </a:t>
            </a:r>
            <a:r>
              <a:rPr lang="ar-SA">
                <a:solidFill>
                  <a:srgbClr val="000000"/>
                </a:solidFill>
                <a:effectLst/>
                <a:latin typeface="Times New Roman" panose="02020603050405020304" pitchFamily="18" charset="0"/>
                <a:ea typeface="Times New Roman" panose="02020603050405020304" pitchFamily="18" charset="0"/>
                <a:cs typeface="Alexandria" pitchFamily="2" charset="-78"/>
              </a:rPr>
              <a:t>القائد الإبداعي </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أو المبدع يتسم تفكيره بالأصالة والطلاقة والمرونة وهو الذي يهتم بتطوير المؤسسة فيبتكر لها أهداف جديدة أو يطور من وسائلها وأساليبها فلا يتعامل مع الأساليب التقليدية وإنما  يبتكر أساليب غير مسبوقة. إن القائد  يمكنه ان يكون مبدعًا بإرادته وتصميمه وتنمية عقله باستمرار وممارسة التثقيف الذاتي</a:t>
            </a:r>
            <a:r>
              <a:rPr lang="ar-SA">
                <a:solidFill>
                  <a:srgbClr val="000000"/>
                </a:solidFill>
                <a:effectLst/>
                <a:latin typeface="Times New Roman" panose="02020603050405020304" pitchFamily="18" charset="0"/>
                <a:ea typeface="Times New Roman" panose="02020603050405020304" pitchFamily="18" charset="0"/>
                <a:cs typeface="Alexandria" pitchFamily="2" charset="-78"/>
              </a:rPr>
              <a:t>، إلى </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أن </a:t>
            </a:r>
            <a:r>
              <a:rPr lang="ar-SA">
                <a:solidFill>
                  <a:srgbClr val="000000"/>
                </a:solidFill>
                <a:effectLst/>
                <a:latin typeface="Times New Roman" panose="02020603050405020304" pitchFamily="18" charset="0"/>
                <a:ea typeface="Times New Roman" panose="02020603050405020304" pitchFamily="18" charset="0"/>
                <a:cs typeface="Alexandria" pitchFamily="2" charset="-78"/>
              </a:rPr>
              <a:t>يصل إلى </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أسلوب </a:t>
            </a:r>
            <a:r>
              <a:rPr lang="ar-SA">
                <a:solidFill>
                  <a:srgbClr val="000000"/>
                </a:solidFill>
                <a:effectLst/>
                <a:latin typeface="Times New Roman" panose="02020603050405020304" pitchFamily="18" charset="0"/>
                <a:ea typeface="Times New Roman" panose="02020603050405020304" pitchFamily="18" charset="0"/>
                <a:cs typeface="Alexandria" pitchFamily="2" charset="-78"/>
              </a:rPr>
              <a:t>التفكير الإبداعي </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الذي يتسم بالأصالة والمرونة والطلاقة. </a:t>
            </a:r>
          </a:p>
        </p:txBody>
      </p:sp>
      <p:pic>
        <p:nvPicPr>
          <p:cNvPr id="10" name="Graphic 21">
            <a:extLst>
              <a:ext uri="{FF2B5EF4-FFF2-40B4-BE49-F238E27FC236}">
                <a16:creationId xmlns:a16="http://schemas.microsoft.com/office/drawing/2014/main" id="{475E1387-D198-4FE8-8F12-78D864D2BB5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extLst>
      <p:ext uri="{BB962C8B-B14F-4D97-AF65-F5344CB8AC3E}">
        <p14:creationId xmlns:p14="http://schemas.microsoft.com/office/powerpoint/2010/main" val="4148223553"/>
      </p:ext>
    </p:extLst>
  </p:cSld>
  <p:clrMapOvr>
    <a:masterClrMapping/>
  </p:clrMapOvr>
  <mc:AlternateContent xmlns:mc="http://schemas.openxmlformats.org/markup-compatibility/2006" xmlns:p14="http://schemas.microsoft.com/office/powerpoint/2010/main">
    <mc:Choice Requires="p14">
      <p:transition spd="slow" p14:dur="2000" advTm="169274"/>
    </mc:Choice>
    <mc:Fallback xmlns="">
      <p:transition spd="slow" advTm="169274"/>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4861367" cy="5300798"/>
          </a:xfrm>
        </p:spPr>
      </p:pic>
      <p:sp>
        <p:nvSpPr>
          <p:cNvPr id="4" name="Rectangle 3">
            <a:extLst>
              <a:ext uri="{FF2B5EF4-FFF2-40B4-BE49-F238E27FC236}">
                <a16:creationId xmlns:a16="http://schemas.microsoft.com/office/drawing/2014/main" id="{70F1FE5C-AE6F-A664-4CF6-FD420F844C37}"/>
              </a:ext>
            </a:extLst>
          </p:cNvPr>
          <p:cNvSpPr/>
          <p:nvPr/>
        </p:nvSpPr>
        <p:spPr>
          <a:xfrm>
            <a:off x="5579454" y="66813"/>
            <a:ext cx="4747323" cy="500009"/>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ar-JO" sz="2400" b="1" dirty="0">
                <a:cs typeface="Alexandria" pitchFamily="2" charset="-78"/>
              </a:rPr>
              <a:t>ملخص المحاضرة</a:t>
            </a:r>
            <a:endParaRPr kumimoji="0" lang="en-US" sz="24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pic>
        <p:nvPicPr>
          <p:cNvPr id="8" name="Graphic 21">
            <a:extLst>
              <a:ext uri="{FF2B5EF4-FFF2-40B4-BE49-F238E27FC236}">
                <a16:creationId xmlns:a16="http://schemas.microsoft.com/office/drawing/2014/main" id="{E6DB4864-E00D-48A2-A13D-FD67ECF6DDD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
        <p:nvSpPr>
          <p:cNvPr id="10" name="TextBox 9">
            <a:extLst>
              <a:ext uri="{FF2B5EF4-FFF2-40B4-BE49-F238E27FC236}">
                <a16:creationId xmlns:a16="http://schemas.microsoft.com/office/drawing/2014/main" id="{DD1C542F-7000-4B5F-9729-3428027816E1}"/>
              </a:ext>
            </a:extLst>
          </p:cNvPr>
          <p:cNvSpPr txBox="1"/>
          <p:nvPr/>
        </p:nvSpPr>
        <p:spPr>
          <a:xfrm>
            <a:off x="2579228" y="932989"/>
            <a:ext cx="9502814" cy="5713744"/>
          </a:xfrm>
          <a:prstGeom prst="rect">
            <a:avLst/>
          </a:prstGeom>
          <a:noFill/>
        </p:spPr>
        <p:txBody>
          <a:bodyPr wrap="square">
            <a:spAutoFit/>
          </a:bodyPr>
          <a:lstStyle/>
          <a:p>
            <a:pPr algn="just" rtl="1"/>
            <a:r>
              <a:rPr lang="ar-JO" sz="1600" b="1" dirty="0">
                <a:latin typeface="Alexandria" pitchFamily="2" charset="-78"/>
                <a:cs typeface="Alexandria" pitchFamily="2" charset="-78"/>
              </a:rPr>
              <a:t>يمكن لأي مؤسسة تعزيز قدراتها التنافسية وتحقيق نجاح مستدام من خلال </a:t>
            </a:r>
            <a:r>
              <a:rPr lang="ar-JO" sz="1600" b="1">
                <a:latin typeface="Alexandria" pitchFamily="2" charset="-78"/>
                <a:cs typeface="Alexandria" pitchFamily="2" charset="-78"/>
              </a:rPr>
              <a:t>القيادة الإبداعية.</a:t>
            </a:r>
            <a:endParaRPr lang="ar-JO" sz="1600" b="1" dirty="0">
              <a:latin typeface="Alexandria" pitchFamily="2" charset="-78"/>
              <a:cs typeface="Alexandria" pitchFamily="2" charset="-78"/>
            </a:endParaRPr>
          </a:p>
          <a:p>
            <a:pPr algn="just" rtl="1"/>
            <a:endParaRPr lang="ar-JO" sz="1600" dirty="0">
              <a:latin typeface="Alexandria" pitchFamily="2" charset="-78"/>
              <a:cs typeface="Alexandria" pitchFamily="2" charset="-78"/>
            </a:endParaRPr>
          </a:p>
          <a:p>
            <a:pPr algn="just" rtl="1">
              <a:lnSpc>
                <a:spcPct val="150000"/>
              </a:lnSpc>
              <a:buFont typeface="+mj-lt"/>
              <a:buAutoNum type="arabicPeriod"/>
            </a:pPr>
            <a:r>
              <a:rPr lang="ar-JO" sz="1600" b="1" dirty="0">
                <a:latin typeface="Alexandria" pitchFamily="2" charset="-78"/>
                <a:cs typeface="Alexandria" pitchFamily="2" charset="-78"/>
              </a:rPr>
              <a:t>أهمية القيادة</a:t>
            </a:r>
            <a:r>
              <a:rPr lang="ar-JO" sz="1600" dirty="0">
                <a:latin typeface="Alexandria" pitchFamily="2" charset="-78"/>
                <a:cs typeface="Alexandria" pitchFamily="2" charset="-78"/>
              </a:rPr>
              <a:t>:</a:t>
            </a:r>
          </a:p>
          <a:p>
            <a:pPr marL="742950" lvl="1" indent="-285750" algn="just" rtl="1">
              <a:lnSpc>
                <a:spcPct val="150000"/>
              </a:lnSpc>
              <a:buFont typeface="+mj-lt"/>
              <a:buAutoNum type="arabicPeriod"/>
            </a:pPr>
            <a:r>
              <a:rPr lang="ar-JO" sz="1600" dirty="0">
                <a:latin typeface="Alexandria" pitchFamily="2" charset="-78"/>
                <a:cs typeface="Alexandria" pitchFamily="2" charset="-78"/>
              </a:rPr>
              <a:t>القيادة هي المحور الأساسي لنجاح العمل الجماعي وتطوير الأداء في المؤسسات.</a:t>
            </a:r>
          </a:p>
          <a:p>
            <a:pPr marL="742950" lvl="1" indent="-285750" algn="just" rtl="1">
              <a:lnSpc>
                <a:spcPct val="150000"/>
              </a:lnSpc>
              <a:buFont typeface="+mj-lt"/>
              <a:buAutoNum type="arabicPeriod"/>
            </a:pPr>
            <a:r>
              <a:rPr lang="ar-JO" sz="1600" dirty="0">
                <a:latin typeface="Alexandria" pitchFamily="2" charset="-78"/>
                <a:cs typeface="Alexandria" pitchFamily="2" charset="-78"/>
              </a:rPr>
              <a:t>تنوع العلاقات الداخلية وتأثير العوامل الخارجية (السياسية، الاقتصادية، الاجتماعية)               يتطلب أسلوب قيادة مميز.</a:t>
            </a:r>
          </a:p>
          <a:p>
            <a:pPr marL="742950" lvl="1" indent="-285750" algn="just" rtl="1">
              <a:lnSpc>
                <a:spcPct val="150000"/>
              </a:lnSpc>
              <a:buFont typeface="+mj-lt"/>
              <a:buAutoNum type="arabicPeriod"/>
            </a:pPr>
            <a:r>
              <a:rPr lang="ar-JO" sz="1600">
                <a:latin typeface="Alexandria" pitchFamily="2" charset="-78"/>
                <a:cs typeface="Alexandria" pitchFamily="2" charset="-78"/>
              </a:rPr>
              <a:t>الفرق </a:t>
            </a:r>
            <a:r>
              <a:rPr lang="ar-JO" sz="1600" dirty="0">
                <a:latin typeface="Alexandria" pitchFamily="2" charset="-78"/>
                <a:cs typeface="Alexandria" pitchFamily="2" charset="-78"/>
              </a:rPr>
              <a:t>في الجودة والتطوير بين المؤسسات غالبًا ما يعود لاختلافات بين </a:t>
            </a:r>
            <a:r>
              <a:rPr lang="ar-JO" sz="1600">
                <a:latin typeface="Alexandria" pitchFamily="2" charset="-78"/>
                <a:cs typeface="Alexandria" pitchFamily="2" charset="-78"/>
              </a:rPr>
              <a:t>القادة.</a:t>
            </a:r>
            <a:endParaRPr lang="en-GB" sz="1600">
              <a:latin typeface="Alexandria" pitchFamily="2" charset="-78"/>
              <a:cs typeface="Alexandria" pitchFamily="2" charset="-78"/>
            </a:endParaRPr>
          </a:p>
          <a:p>
            <a:pPr algn="just" rtl="1">
              <a:lnSpc>
                <a:spcPct val="150000"/>
              </a:lnSpc>
              <a:buFont typeface="+mj-lt"/>
              <a:buAutoNum type="arabicPeriod"/>
            </a:pPr>
            <a:r>
              <a:rPr lang="ar-JO" sz="1600" b="1">
                <a:latin typeface="Alexandria" pitchFamily="2" charset="-78"/>
                <a:cs typeface="Alexandria" pitchFamily="2" charset="-78"/>
              </a:rPr>
              <a:t>صفات </a:t>
            </a:r>
            <a:r>
              <a:rPr lang="ar-JO" sz="1600" b="1" dirty="0">
                <a:latin typeface="Alexandria" pitchFamily="2" charset="-78"/>
                <a:cs typeface="Alexandria" pitchFamily="2" charset="-78"/>
              </a:rPr>
              <a:t>القائد المبدع</a:t>
            </a:r>
            <a:r>
              <a:rPr lang="ar-JO" sz="1600" dirty="0">
                <a:latin typeface="Alexandria" pitchFamily="2" charset="-78"/>
                <a:cs typeface="Alexandria" pitchFamily="2" charset="-78"/>
              </a:rPr>
              <a:t>:</a:t>
            </a:r>
          </a:p>
          <a:p>
            <a:pPr marL="742950" lvl="1" indent="-285750" algn="just" rtl="1">
              <a:lnSpc>
                <a:spcPct val="150000"/>
              </a:lnSpc>
              <a:buFont typeface="+mj-lt"/>
              <a:buAutoNum type="arabicPeriod"/>
            </a:pPr>
            <a:r>
              <a:rPr lang="ar-JO" sz="1600" b="1" dirty="0">
                <a:latin typeface="Alexandria" pitchFamily="2" charset="-78"/>
                <a:cs typeface="Alexandria" pitchFamily="2" charset="-78"/>
              </a:rPr>
              <a:t>الأصالة والطلاقة والمرونة</a:t>
            </a:r>
            <a:r>
              <a:rPr lang="ar-JO" sz="1600" dirty="0">
                <a:latin typeface="Alexandria" pitchFamily="2" charset="-78"/>
                <a:cs typeface="Alexandria" pitchFamily="2" charset="-78"/>
              </a:rPr>
              <a:t>: يتميز </a:t>
            </a:r>
            <a:r>
              <a:rPr lang="ar-JO" sz="1600">
                <a:latin typeface="Alexandria" pitchFamily="2" charset="-78"/>
                <a:cs typeface="Alexandria" pitchFamily="2" charset="-78"/>
              </a:rPr>
              <a:t>القائد الإبداعي </a:t>
            </a:r>
            <a:r>
              <a:rPr lang="ar-JO" sz="1600" dirty="0">
                <a:latin typeface="Alexandria" pitchFamily="2" charset="-78"/>
                <a:cs typeface="Alexandria" pitchFamily="2" charset="-78"/>
              </a:rPr>
              <a:t>بهذه الصفات في التفكير.</a:t>
            </a:r>
          </a:p>
          <a:p>
            <a:pPr marL="742950" lvl="1" indent="-285750" algn="just" rtl="1">
              <a:lnSpc>
                <a:spcPct val="150000"/>
              </a:lnSpc>
              <a:buFont typeface="+mj-lt"/>
              <a:buAutoNum type="arabicPeriod"/>
            </a:pPr>
            <a:r>
              <a:rPr lang="ar-JO" sz="1600" b="1" dirty="0">
                <a:latin typeface="Alexandria" pitchFamily="2" charset="-78"/>
                <a:cs typeface="Alexandria" pitchFamily="2" charset="-78"/>
              </a:rPr>
              <a:t>ابتكار الأهداف</a:t>
            </a:r>
            <a:r>
              <a:rPr lang="ar-JO" sz="1600" dirty="0">
                <a:latin typeface="Alexandria" pitchFamily="2" charset="-78"/>
                <a:cs typeface="Alexandria" pitchFamily="2" charset="-78"/>
              </a:rPr>
              <a:t>: القائد المبدع يبتكر أهداف جديدة ويسعى لتطوير المؤسسة.</a:t>
            </a:r>
          </a:p>
          <a:p>
            <a:pPr marL="742950" lvl="1" indent="-285750" algn="just" rtl="1">
              <a:lnSpc>
                <a:spcPct val="150000"/>
              </a:lnSpc>
              <a:buFont typeface="+mj-lt"/>
              <a:buAutoNum type="arabicPeriod"/>
            </a:pPr>
            <a:r>
              <a:rPr lang="ar-JO" sz="1600" b="1" dirty="0">
                <a:latin typeface="Alexandria" pitchFamily="2" charset="-78"/>
                <a:cs typeface="Alexandria" pitchFamily="2" charset="-78"/>
              </a:rPr>
              <a:t>تنمية العقل والتثقيف الذاتي</a:t>
            </a:r>
            <a:r>
              <a:rPr lang="ar-JO" sz="1600" dirty="0">
                <a:latin typeface="Alexandria" pitchFamily="2" charset="-78"/>
                <a:cs typeface="Alexandria" pitchFamily="2" charset="-78"/>
              </a:rPr>
              <a:t>: يسعى القائد المبدع لتنمية عقله باستمرار وممارسة التثقيف الذاتي </a:t>
            </a:r>
            <a:r>
              <a:rPr lang="ar-JO" sz="1600">
                <a:latin typeface="Alexandria" pitchFamily="2" charset="-78"/>
                <a:cs typeface="Alexandria" pitchFamily="2" charset="-78"/>
              </a:rPr>
              <a:t>ليصل إلى التفكير الإبداعي.</a:t>
            </a:r>
            <a:endParaRPr lang="ar-JO" sz="1600" dirty="0">
              <a:latin typeface="Alexandria" pitchFamily="2" charset="-78"/>
              <a:cs typeface="Alexandria" pitchFamily="2" charset="-78"/>
            </a:endParaRPr>
          </a:p>
          <a:p>
            <a:pPr algn="just" rtl="1">
              <a:lnSpc>
                <a:spcPct val="150000"/>
              </a:lnSpc>
              <a:buFont typeface="+mj-lt"/>
              <a:buAutoNum type="arabicPeriod"/>
            </a:pPr>
            <a:r>
              <a:rPr lang="ar-JO" sz="1600" b="1" dirty="0">
                <a:latin typeface="Alexandria" pitchFamily="2" charset="-78"/>
                <a:cs typeface="Alexandria" pitchFamily="2" charset="-78"/>
              </a:rPr>
              <a:t>فوائد </a:t>
            </a:r>
            <a:r>
              <a:rPr lang="ar-JO" sz="1600" b="1">
                <a:latin typeface="Alexandria" pitchFamily="2" charset="-78"/>
                <a:cs typeface="Alexandria" pitchFamily="2" charset="-78"/>
              </a:rPr>
              <a:t>القيادة الإبداعية</a:t>
            </a:r>
            <a:r>
              <a:rPr lang="ar-JO" sz="1600">
                <a:latin typeface="Alexandria" pitchFamily="2" charset="-78"/>
                <a:cs typeface="Alexandria" pitchFamily="2" charset="-78"/>
              </a:rPr>
              <a:t>:</a:t>
            </a:r>
            <a:endParaRPr lang="ar-JO" sz="1600" dirty="0">
              <a:latin typeface="Alexandria" pitchFamily="2" charset="-78"/>
              <a:cs typeface="Alexandria" pitchFamily="2" charset="-78"/>
            </a:endParaRPr>
          </a:p>
          <a:p>
            <a:pPr marL="742950" lvl="1" indent="-285750" algn="just" rtl="1">
              <a:lnSpc>
                <a:spcPct val="150000"/>
              </a:lnSpc>
              <a:buFont typeface="+mj-lt"/>
              <a:buAutoNum type="arabicPeriod"/>
            </a:pPr>
            <a:r>
              <a:rPr lang="ar-JO" sz="1600" dirty="0">
                <a:latin typeface="Alexandria" pitchFamily="2" charset="-78"/>
                <a:cs typeface="Alexandria" pitchFamily="2" charset="-78"/>
              </a:rPr>
              <a:t>تزيد من جودة القرارات التي تُصنع لمعالجة المشكلات.</a:t>
            </a:r>
          </a:p>
          <a:p>
            <a:pPr marL="742950" lvl="1" indent="-285750" algn="just" rtl="1">
              <a:lnSpc>
                <a:spcPct val="150000"/>
              </a:lnSpc>
              <a:buFont typeface="+mj-lt"/>
              <a:buAutoNum type="arabicPeriod"/>
            </a:pPr>
            <a:r>
              <a:rPr lang="ar-JO" sz="1600" dirty="0">
                <a:latin typeface="Alexandria" pitchFamily="2" charset="-78"/>
                <a:cs typeface="Alexandria" pitchFamily="2" charset="-78"/>
              </a:rPr>
              <a:t>تهيئ بيئة نشطة تدعو للتميز والأصالة.</a:t>
            </a:r>
          </a:p>
          <a:p>
            <a:pPr marL="742950" lvl="1" indent="-285750" algn="just" rtl="1">
              <a:lnSpc>
                <a:spcPct val="150000"/>
              </a:lnSpc>
              <a:buFont typeface="+mj-lt"/>
              <a:buAutoNum type="arabicPeriod"/>
            </a:pPr>
            <a:r>
              <a:rPr lang="ar-JO" sz="1600" dirty="0">
                <a:latin typeface="Alexandria" pitchFamily="2" charset="-78"/>
                <a:cs typeface="Alexandria" pitchFamily="2" charset="-78"/>
              </a:rPr>
              <a:t>تسهم في تحقيق الذات والشعور بالإنجاز لجميع العاملين في المؤسسة.</a:t>
            </a:r>
          </a:p>
        </p:txBody>
      </p:sp>
    </p:spTree>
    <p:extLst>
      <p:ext uri="{BB962C8B-B14F-4D97-AF65-F5344CB8AC3E}">
        <p14:creationId xmlns:p14="http://schemas.microsoft.com/office/powerpoint/2010/main" val="2619272476"/>
      </p:ext>
    </p:extLst>
  </p:cSld>
  <p:clrMapOvr>
    <a:masterClrMapping/>
  </p:clrMapOvr>
  <mc:AlternateContent xmlns:mc="http://schemas.openxmlformats.org/markup-compatibility/2006" xmlns:p14="http://schemas.microsoft.com/office/powerpoint/2010/main">
    <mc:Choice Requires="p14">
      <p:transition spd="slow" p14:dur="2000" advTm="352720"/>
    </mc:Choice>
    <mc:Fallback xmlns="">
      <p:transition spd="slow" advTm="352720"/>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4A1231D-EEB2-6C21-896F-0ECF4C79651F}"/>
              </a:ext>
            </a:extLst>
          </p:cNvPr>
          <p:cNvSpPr txBox="1"/>
          <p:nvPr/>
        </p:nvSpPr>
        <p:spPr>
          <a:xfrm>
            <a:off x="9165772" y="6003551"/>
            <a:ext cx="2833258" cy="789319"/>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 typeface="Arial"/>
              <a:buNone/>
              <a:tabLst/>
              <a:defRPr/>
            </a:pPr>
            <a:r>
              <a:rPr kumimoji="0" lang="ar-JO" sz="1600" b="1" i="0" u="none" strike="noStrike" kern="1200" cap="none" spc="0" normalizeH="0" baseline="0" noProof="0" dirty="0">
                <a:ln>
                  <a:noFill/>
                </a:ln>
                <a:solidFill>
                  <a:schemeClr val="tx1">
                    <a:lumMod val="50000"/>
                    <a:lumOff val="50000"/>
                  </a:schemeClr>
                </a:solidFill>
                <a:effectLst/>
                <a:uLnTx/>
                <a:uFillTx/>
                <a:latin typeface="Alexandria" pitchFamily="2" charset="-78"/>
                <a:cs typeface="Alexandria" pitchFamily="2" charset="-78"/>
                <a:sym typeface="Arial"/>
              </a:rPr>
              <a:t>دمتم بحفظ الله ورعايته </a:t>
            </a:r>
          </a:p>
          <a:p>
            <a:pPr marL="0" marR="0" lvl="0" indent="0" algn="r" defTabSz="914400" rtl="0" eaLnBrk="1" fontAlgn="auto" latinLnBrk="0" hangingPunct="1">
              <a:lnSpc>
                <a:spcPct val="150000"/>
              </a:lnSpc>
              <a:spcBef>
                <a:spcPts val="0"/>
              </a:spcBef>
              <a:spcAft>
                <a:spcPts val="0"/>
              </a:spcAft>
              <a:buClrTx/>
              <a:buSzTx/>
              <a:buFont typeface="Arial"/>
              <a:buNone/>
              <a:tabLst/>
              <a:defRPr/>
            </a:pPr>
            <a:r>
              <a:rPr kumimoji="0" lang="ar-JO" sz="1600" b="1" i="0" u="none" strike="noStrike" kern="1200" cap="none" spc="0" normalizeH="0" baseline="0" noProof="0" dirty="0">
                <a:ln>
                  <a:noFill/>
                </a:ln>
                <a:solidFill>
                  <a:schemeClr val="tx1">
                    <a:lumMod val="50000"/>
                    <a:lumOff val="50000"/>
                  </a:schemeClr>
                </a:solidFill>
                <a:effectLst/>
                <a:uLnTx/>
                <a:uFillTx/>
                <a:latin typeface="Alexandria" pitchFamily="2" charset="-78"/>
                <a:cs typeface="Alexandria" pitchFamily="2" charset="-78"/>
                <a:sym typeface="Arial"/>
              </a:rPr>
              <a:t>د. وردة أبو كلوب</a:t>
            </a:r>
            <a:endParaRPr kumimoji="0" lang="en-US" sz="1600" b="1" i="0" u="none" strike="noStrike" kern="1200" cap="none" spc="0" normalizeH="0" baseline="0" noProof="0" dirty="0">
              <a:ln>
                <a:noFill/>
              </a:ln>
              <a:solidFill>
                <a:schemeClr val="tx1">
                  <a:lumMod val="50000"/>
                  <a:lumOff val="50000"/>
                </a:schemeClr>
              </a:solidFill>
              <a:effectLst/>
              <a:uLnTx/>
              <a:uFillTx/>
              <a:latin typeface="Alexandria" pitchFamily="2" charset="-78"/>
              <a:cs typeface="Alexandria" pitchFamily="2" charset="-78"/>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1852939" y="693329"/>
            <a:ext cx="801816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chemeClr val="tx1">
                    <a:lumMod val="50000"/>
                    <a:lumOff val="50000"/>
                  </a:schemeClr>
                </a:solidFill>
                <a:effectLst/>
                <a:uLnTx/>
                <a:uFillTx/>
                <a:latin typeface="Alexandria" pitchFamily="2" charset="-78"/>
                <a:cs typeface="Alexandria" pitchFamily="2" charset="-78"/>
                <a:sym typeface="Arial"/>
              </a:rPr>
              <a:t>الموضوع القادم</a:t>
            </a:r>
            <a:r>
              <a:rPr kumimoji="0" lang="ar-JO" sz="2400" b="1" i="0" u="none" strike="noStrike" kern="1200" cap="none" spc="0" normalizeH="0" baseline="0" noProof="0">
                <a:ln>
                  <a:noFill/>
                </a:ln>
                <a:solidFill>
                  <a:schemeClr val="tx1">
                    <a:lumMod val="50000"/>
                    <a:lumOff val="50000"/>
                  </a:schemeClr>
                </a:solidFill>
                <a:effectLst/>
                <a:uLnTx/>
                <a:uFillTx/>
                <a:latin typeface="Alexandria" pitchFamily="2" charset="-78"/>
                <a:cs typeface="Alexandria" pitchFamily="2" charset="-78"/>
                <a:sym typeface="Arial"/>
              </a:rPr>
              <a:t>: </a:t>
            </a:r>
            <a:endParaRPr kumimoji="0" lang="ar-JO" sz="2400" b="1" i="0" u="none" strike="noStrike" kern="1200" cap="none" spc="0" normalizeH="0" baseline="0" noProof="0" dirty="0">
              <a:ln>
                <a:noFill/>
              </a:ln>
              <a:solidFill>
                <a:schemeClr val="tx1">
                  <a:lumMod val="50000"/>
                  <a:lumOff val="50000"/>
                </a:schemeClr>
              </a:solidFill>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Tx/>
              <a:buSzTx/>
              <a:buFont typeface="Arial"/>
              <a:buNone/>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sym typeface="Arial"/>
            </a:endParaRPr>
          </a:p>
        </p:txBody>
      </p:sp>
      <p:pic>
        <p:nvPicPr>
          <p:cNvPr id="8" name="Graphic 21">
            <a:extLst>
              <a:ext uri="{FF2B5EF4-FFF2-40B4-BE49-F238E27FC236}">
                <a16:creationId xmlns:a16="http://schemas.microsoft.com/office/drawing/2014/main" id="{CFDAE1F9-35AC-4595-B90F-98185121A2A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214238"/>
          </a:xfrm>
          <a:prstGeom prst="rect">
            <a:avLst/>
          </a:prstGeom>
        </p:spPr>
      </p:pic>
      <p:pic>
        <p:nvPicPr>
          <p:cNvPr id="19458" name="Picture 2">
            <a:extLst>
              <a:ext uri="{FF2B5EF4-FFF2-40B4-BE49-F238E27FC236}">
                <a16:creationId xmlns:a16="http://schemas.microsoft.com/office/drawing/2014/main" id="{9725F92C-9ACA-4866-ADD1-718FEB77AD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6389" y="1898147"/>
            <a:ext cx="9176012" cy="4105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xmlns:p14="http://schemas.microsoft.com/office/powerpoint/2010/main">
    <mc:Choice Requires="p14">
      <p:transition spd="slow" p14:dur="2000" advTm="51433"/>
    </mc:Choice>
    <mc:Fallback xmlns="">
      <p:transition spd="slow" advTm="51433"/>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3EB670-4150-416A-9CB5-5890EF82BB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7A2A80-1EA6-4F1F-B753-BA6D295AB01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69E03E1C-5F9A-4D4B-AAA7-B9BC60F6B9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10078</TotalTime>
  <Words>5490</Words>
  <Application>Microsoft Office PowerPoint</Application>
  <PresentationFormat>Widescreen</PresentationFormat>
  <Paragraphs>398</Paragraphs>
  <Slides>32</Slides>
  <Notes>3</Notes>
  <HiddenSlides>0</HiddenSlides>
  <MMClips>1</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32</vt:i4>
      </vt:variant>
    </vt:vector>
  </HeadingPairs>
  <TitlesOfParts>
    <vt:vector size="44" baseType="lpstr">
      <vt:lpstr>Alexandria</vt:lpstr>
      <vt:lpstr>Almarai</vt:lpstr>
      <vt:lpstr>arial</vt:lpstr>
      <vt:lpstr>arial</vt:lpstr>
      <vt:lpstr>Bahnschrift SemiBold SemiConden</vt:lpstr>
      <vt:lpstr>Calibri</vt:lpstr>
      <vt:lpstr>Calibri Light</vt:lpstr>
      <vt:lpstr>Readex Pro</vt:lpstr>
      <vt:lpstr>Tajawal Medium</vt:lpstr>
      <vt:lpstr>Times New Roman</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Dr.Rehab El-shafie</cp:lastModifiedBy>
  <cp:revision>313</cp:revision>
  <dcterms:created xsi:type="dcterms:W3CDTF">2023-10-13T06:05:23Z</dcterms:created>
  <dcterms:modified xsi:type="dcterms:W3CDTF">2024-11-27T22:07:51Z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