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59" r:id="rId3"/>
    <p:sldId id="321" r:id="rId4"/>
    <p:sldId id="354" r:id="rId5"/>
    <p:sldId id="343" r:id="rId6"/>
    <p:sldId id="344" r:id="rId7"/>
    <p:sldId id="345" r:id="rId8"/>
    <p:sldId id="346" r:id="rId9"/>
    <p:sldId id="347" r:id="rId10"/>
    <p:sldId id="348" r:id="rId11"/>
    <p:sldId id="349" r:id="rId12"/>
    <p:sldId id="350" r:id="rId13"/>
    <p:sldId id="351" r:id="rId14"/>
    <p:sldId id="352" r:id="rId15"/>
    <p:sldId id="353" r:id="rId16"/>
    <p:sldId id="322" r:id="rId17"/>
    <p:sldId id="323" r:id="rId18"/>
    <p:sldId id="324" r:id="rId19"/>
    <p:sldId id="325" r:id="rId20"/>
    <p:sldId id="326" r:id="rId21"/>
    <p:sldId id="327" r:id="rId22"/>
    <p:sldId id="328" r:id="rId23"/>
    <p:sldId id="329" r:id="rId24"/>
    <p:sldId id="330" r:id="rId25"/>
    <p:sldId id="332" r:id="rId26"/>
    <p:sldId id="333" r:id="rId27"/>
    <p:sldId id="334" r:id="rId28"/>
    <p:sldId id="335" r:id="rId29"/>
    <p:sldId id="336" r:id="rId30"/>
    <p:sldId id="337" r:id="rId31"/>
    <p:sldId id="338" r:id="rId32"/>
    <p:sldId id="339" r:id="rId33"/>
    <p:sldId id="340" r:id="rId34"/>
    <p:sldId id="341" r:id="rId35"/>
    <p:sldId id="342" r:id="rId36"/>
    <p:sldId id="355" r:id="rId37"/>
    <p:sldId id="35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291" autoAdjust="0"/>
  </p:normalViewPr>
  <p:slideViewPr>
    <p:cSldViewPr snapToGrid="0">
      <p:cViewPr varScale="1">
        <p:scale>
          <a:sx n="72" d="100"/>
          <a:sy n="72" d="100"/>
        </p:scale>
        <p:origin x="660"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1420842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710783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291744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090581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9874443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828527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615868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24599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5669583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9148632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411160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2819226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9154266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7927980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7860657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121876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0706247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2929153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8314979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9998196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3717064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0776017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7015441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5750106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39435058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8033596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6138306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36853349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26201207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7196242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4317943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32373150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131789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smtClean="0">
                <a:solidFill>
                  <a:schemeClr val="bg1"/>
                </a:solidFill>
                <a:cs typeface="Tajawal Medium" panose="00000600000000000000" pitchFamily="2" charset="-78"/>
              </a:rPr>
              <a:t>Project Risk </a:t>
            </a:r>
            <a:r>
              <a:rPr lang="en-US" sz="3200" dirty="0">
                <a:solidFill>
                  <a:schemeClr val="bg1"/>
                </a:solidFill>
                <a:cs typeface="Tajawal Medium" panose="00000600000000000000" pitchFamily="2" charset="-78"/>
              </a:rPr>
              <a:t>Management</a:t>
            </a:r>
          </a:p>
          <a:p>
            <a:r>
              <a:rPr lang="en-US" sz="2400" dirty="0">
                <a:solidFill>
                  <a:srgbClr val="24A9E1"/>
                </a:solidFill>
                <a:latin typeface="Tajawal Medium" panose="00000600000000000000" pitchFamily="2" charset="-78"/>
                <a:cs typeface="Tajawal Medium" panose="00000600000000000000" pitchFamily="2" charset="-78"/>
              </a:rPr>
              <a:t>Prepared by Dr</a:t>
            </a:r>
            <a:r>
              <a:rPr lang="en-US" sz="2400" dirty="0" smtClean="0">
                <a:solidFill>
                  <a:srgbClr val="24A9E1"/>
                </a:solidFill>
                <a:latin typeface="Tajawal Medium" panose="00000600000000000000" pitchFamily="2" charset="-78"/>
                <a:cs typeface="Tajawal Medium" panose="00000600000000000000" pitchFamily="2" charset="-78"/>
              </a:rPr>
              <a:t>. </a:t>
            </a:r>
            <a:r>
              <a:rPr lang="en-US" sz="2400" dirty="0" err="1" smtClean="0">
                <a:solidFill>
                  <a:srgbClr val="24A9E1"/>
                </a:solidFill>
                <a:latin typeface="Tajawal Medium" panose="00000600000000000000" pitchFamily="2" charset="-78"/>
                <a:cs typeface="Tajawal Medium" panose="00000600000000000000" pitchFamily="2" charset="-78"/>
              </a:rPr>
              <a:t>Salahaldin</a:t>
            </a:r>
            <a:r>
              <a:rPr lang="en-US" sz="2400" dirty="0" smtClean="0">
                <a:solidFill>
                  <a:srgbClr val="24A9E1"/>
                </a:solidFill>
                <a:latin typeface="Tajawal Medium" panose="00000600000000000000" pitchFamily="2" charset="-78"/>
                <a:cs typeface="Tajawal Medium" panose="00000600000000000000" pitchFamily="2" charset="-78"/>
              </a:rPr>
              <a:t> </a:t>
            </a:r>
            <a:r>
              <a:rPr lang="en-US" sz="2400" dirty="0" err="1" smtClean="0">
                <a:solidFill>
                  <a:srgbClr val="24A9E1"/>
                </a:solidFill>
                <a:latin typeface="Tajawal Medium" panose="00000600000000000000" pitchFamily="2" charset="-78"/>
                <a:cs typeface="Tajawal Medium" panose="00000600000000000000" pitchFamily="2" charset="-78"/>
              </a:rPr>
              <a:t>Abuabdou</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225845"/>
            <a:ext cx="5552661" cy="1200329"/>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Approaches to defining risk</a:t>
            </a:r>
          </a:p>
          <a:p>
            <a:pPr algn="ctr"/>
            <a:r>
              <a:rPr lang="en-US" sz="2400" dirty="0">
                <a:solidFill>
                  <a:schemeClr val="bg1"/>
                </a:solidFill>
                <a:latin typeface="Tajawal Medium" panose="00000600000000000000" pitchFamily="2" charset="-78"/>
                <a:cs typeface="Tajawal Medium" panose="00000600000000000000" pitchFamily="2" charset="-78"/>
              </a:rPr>
              <a:t>Lecture 1 </a:t>
            </a:r>
          </a:p>
          <a:p>
            <a:pPr algn="ctr"/>
            <a:r>
              <a:rPr lang="en-US" sz="24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7" name="TextBox 6"/>
          <p:cNvSpPr txBox="1"/>
          <p:nvPr/>
        </p:nvSpPr>
        <p:spPr>
          <a:xfrm>
            <a:off x="2449853" y="576828"/>
            <a:ext cx="163698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Reference</a:t>
            </a:r>
          </a:p>
        </p:txBody>
      </p:sp>
      <p:pic>
        <p:nvPicPr>
          <p:cNvPr id="12" name="Picture 11">
            <a:extLst>
              <a:ext uri="{FF2B5EF4-FFF2-40B4-BE49-F238E27FC236}">
                <a16:creationId xmlns:a16="http://schemas.microsoft.com/office/drawing/2014/main" id="{5968B130-EC8F-4565-9E1A-B7ED972764F6}"/>
              </a:ext>
            </a:extLst>
          </p:cNvPr>
          <p:cNvPicPr>
            <a:picLocks noChangeAspect="1"/>
          </p:cNvPicPr>
          <p:nvPr/>
        </p:nvPicPr>
        <p:blipFill>
          <a:blip r:embed="rId7"/>
          <a:stretch>
            <a:fillRect/>
          </a:stretch>
        </p:blipFill>
        <p:spPr>
          <a:xfrm>
            <a:off x="3568605" y="1320178"/>
            <a:ext cx="7344559" cy="4478821"/>
          </a:xfrm>
          <a:prstGeom prst="rect">
            <a:avLst/>
          </a:prstGeom>
        </p:spPr>
      </p:pic>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4914821" cy="536288"/>
            <a:chOff x="130614" y="576828"/>
            <a:chExt cx="4914821" cy="536288"/>
          </a:xfrm>
        </p:grpSpPr>
        <p:sp>
          <p:nvSpPr>
            <p:cNvPr id="7" name="TextBox 6"/>
            <p:cNvSpPr txBox="1"/>
            <p:nvPr/>
          </p:nvSpPr>
          <p:spPr>
            <a:xfrm>
              <a:off x="2449853" y="576828"/>
              <a:ext cx="259558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Outlines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extLst>
              <p:ext uri="{D42A27DB-BD31-4B8C-83A1-F6EECF244321}">
                <p14:modId xmlns:p14="http://schemas.microsoft.com/office/powerpoint/2010/main" val="1380520292"/>
              </p:ext>
            </p:extLst>
          </p:nvPr>
        </p:nvGraphicFramePr>
        <p:xfrm>
          <a:off x="1874165" y="1783644"/>
          <a:ext cx="9219096" cy="2651760"/>
        </p:xfrm>
        <a:graphic>
          <a:graphicData uri="http://schemas.openxmlformats.org/drawingml/2006/table">
            <a:tbl>
              <a:tblPr firstRow="1" bandRow="1">
                <a:tableStyleId>{5C22544A-7EE6-4342-B048-85BDC9FD1C3A}</a:tableStyleId>
              </a:tblPr>
              <a:tblGrid>
                <a:gridCol w="4712165">
                  <a:extLst>
                    <a:ext uri="{9D8B030D-6E8A-4147-A177-3AD203B41FA5}">
                      <a16:colId xmlns:a16="http://schemas.microsoft.com/office/drawing/2014/main" val="2051360498"/>
                    </a:ext>
                  </a:extLst>
                </a:gridCol>
                <a:gridCol w="4506931">
                  <a:extLst>
                    <a:ext uri="{9D8B030D-6E8A-4147-A177-3AD203B41FA5}">
                      <a16:colId xmlns:a16="http://schemas.microsoft.com/office/drawing/2014/main" val="103724131"/>
                    </a:ext>
                  </a:extLst>
                </a:gridCol>
              </a:tblGrid>
              <a:tr h="41382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Approaches to defining risk </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Risk management standards </a:t>
                      </a:r>
                    </a:p>
                  </a:txBody>
                  <a:tcPr>
                    <a:noFill/>
                  </a:tcPr>
                </a:tc>
                <a:extLst>
                  <a:ext uri="{0D108BD9-81ED-4DB2-BD59-A6C34878D82A}">
                    <a16:rowId xmlns:a16="http://schemas.microsoft.com/office/drawing/2014/main" val="2400456321"/>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Impact of risk on organizations</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establishing the context </a:t>
                      </a:r>
                    </a:p>
                  </a:txBody>
                  <a:tcPr>
                    <a:noFill/>
                  </a:tcPr>
                </a:tc>
                <a:extLst>
                  <a:ext uri="{0D108BD9-81ED-4DB2-BD59-A6C34878D82A}">
                    <a16:rowId xmlns:a16="http://schemas.microsoft.com/office/drawing/2014/main" val="427952562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Types of risks</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enterprise risk management </a:t>
                      </a:r>
                    </a:p>
                  </a:txBody>
                  <a:tcPr>
                    <a:noFill/>
                  </a:tcPr>
                </a:tc>
                <a:extLst>
                  <a:ext uri="{0D108BD9-81ED-4DB2-BD59-A6C34878D82A}">
                    <a16:rowId xmlns:a16="http://schemas.microsoft.com/office/drawing/2014/main" val="2147476033"/>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Scope of risk management </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Alternative approaches </a:t>
                      </a: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Principles and aims of risk management</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Risk assessment considerations </a:t>
                      </a:r>
                    </a:p>
                  </a:txBody>
                  <a:tcPr>
                    <a:noFill/>
                  </a:tcPr>
                </a:tc>
                <a:extLst>
                  <a:ext uri="{0D108BD9-81ED-4DB2-BD59-A6C34878D82A}">
                    <a16:rowId xmlns:a16="http://schemas.microsoft.com/office/drawing/2014/main" val="1739175002"/>
                  </a:ext>
                </a:extLst>
              </a:tr>
            </a:tbl>
          </a:graphicData>
        </a:graphic>
      </p:graphicFrame>
    </p:spTree>
    <p:extLst>
      <p:ext uri="{BB962C8B-B14F-4D97-AF65-F5344CB8AC3E}">
        <p14:creationId xmlns:p14="http://schemas.microsoft.com/office/powerpoint/2010/main" val="1925998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4993369" cy="536288"/>
            <a:chOff x="130614" y="576828"/>
            <a:chExt cx="4993369" cy="536288"/>
          </a:xfrm>
        </p:grpSpPr>
        <p:sp>
          <p:nvSpPr>
            <p:cNvPr id="7" name="TextBox 6"/>
            <p:cNvSpPr txBox="1"/>
            <p:nvPr/>
          </p:nvSpPr>
          <p:spPr>
            <a:xfrm>
              <a:off x="2449853" y="576828"/>
              <a:ext cx="267413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Outlines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399546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 in context</a:t>
            </a:r>
          </a:p>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Nature of risk</a:t>
            </a:r>
          </a:p>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 terminology</a:t>
            </a:r>
          </a:p>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Benefits of risk management</a:t>
            </a:r>
          </a:p>
          <a:p>
            <a:pPr marL="342900" indent="-342900">
              <a:buFont typeface="Wingdings" panose="05000000000000000000" pitchFamily="2" charset="2"/>
              <a:buChar char="§"/>
            </a:pPr>
            <a:r>
              <a:rPr lang="en-US" sz="2400" b="1" i="1" dirty="0" smtClean="0">
                <a:solidFill>
                  <a:srgbClr val="5B9BD5">
                    <a:lumMod val="75000"/>
                  </a:srgbClr>
                </a:solidFill>
                <a:latin typeface="Times New Roman" panose="02020603050405020304" pitchFamily="18" charset="0"/>
                <a:ea typeface="+mn-ea"/>
                <a:cs typeface="Times New Roman" panose="02020603050405020304" pitchFamily="18" charset="0"/>
              </a:rPr>
              <a:t>Features </a:t>
            </a: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of risk management</a:t>
            </a:r>
          </a:p>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Definitions of risk </a:t>
            </a:r>
          </a:p>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Types of risks</a:t>
            </a:r>
          </a:p>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Risk description</a:t>
            </a:r>
          </a:p>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Inherent level of risk</a:t>
            </a:r>
          </a:p>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Risk classification systems</a:t>
            </a:r>
          </a:p>
          <a:p>
            <a:pPr marL="342900" indent="-342900">
              <a:buFont typeface="Wingdings" panose="05000000000000000000" pitchFamily="2" charset="2"/>
              <a:buChar char="§"/>
            </a:pPr>
            <a:r>
              <a:rPr lang="en-US" sz="2400" b="1" i="1" dirty="0">
                <a:solidFill>
                  <a:srgbClr val="5B9BD5">
                    <a:lumMod val="75000"/>
                  </a:srgbClr>
                </a:solidFill>
                <a:latin typeface="Times New Roman" panose="02020603050405020304" pitchFamily="18" charset="0"/>
                <a:ea typeface="+mn-ea"/>
                <a:cs typeface="Times New Roman" panose="02020603050405020304" pitchFamily="18" charset="0"/>
              </a:rPr>
              <a:t>Risk likelihood and magnitude</a:t>
            </a:r>
            <a:endParaRPr lang="en-US" sz="2400" b="1" i="1" dirty="0"/>
          </a:p>
        </p:txBody>
      </p:sp>
    </p:spTree>
    <p:extLst>
      <p:ext uri="{BB962C8B-B14F-4D97-AF65-F5344CB8AC3E}">
        <p14:creationId xmlns:p14="http://schemas.microsoft.com/office/powerpoint/2010/main" val="554288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 in context: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We all face risks in our everyday lives. Risks arise from personal activities and range from those associated with travel through to the ones associated with personal financial decisions.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considerable </a:t>
            </a:r>
            <a:r>
              <a:rPr lang="en-US" sz="2000" b="1" u="sng" dirty="0">
                <a:solidFill>
                  <a:srgbClr val="000000"/>
                </a:solidFill>
                <a:latin typeface="Times New Roman" panose="02020603050405020304" pitchFamily="18" charset="0"/>
                <a:cs typeface="Times New Roman" panose="02020603050405020304" pitchFamily="18" charset="0"/>
              </a:rPr>
              <a:t>risks present in the domestic component of our lives,</a:t>
            </a:r>
            <a:r>
              <a:rPr lang="en-US" sz="2000" dirty="0">
                <a:solidFill>
                  <a:srgbClr val="000000"/>
                </a:solidFill>
                <a:latin typeface="Times New Roman" panose="02020603050405020304" pitchFamily="18" charset="0"/>
                <a:cs typeface="Times New Roman" panose="02020603050405020304" pitchFamily="18" charset="0"/>
              </a:rPr>
              <a:t> and these include fire risks in our homes and financial risks associated with home ownership.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Indeed, there are also a whole range of risks associated with domestic and relationship issues, but these are outside the scope of this course.</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course is primarily concerned with </a:t>
            </a:r>
            <a:r>
              <a:rPr lang="en-US" sz="2000" b="1" u="sng" dirty="0">
                <a:solidFill>
                  <a:srgbClr val="000000"/>
                </a:solidFill>
                <a:latin typeface="Times New Roman" panose="02020603050405020304" pitchFamily="18" charset="0"/>
                <a:cs typeface="Times New Roman" panose="02020603050405020304" pitchFamily="18" charset="0"/>
              </a:rPr>
              <a:t>business and commercial risks and the roles that we fulfil in our job or occupation.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the task of </a:t>
            </a:r>
            <a:r>
              <a:rPr lang="en-US" sz="2000" b="1" u="sng" dirty="0">
                <a:solidFill>
                  <a:srgbClr val="000000"/>
                </a:solidFill>
                <a:latin typeface="Times New Roman" panose="02020603050405020304" pitchFamily="18" charset="0"/>
                <a:cs typeface="Times New Roman" panose="02020603050405020304" pitchFamily="18" charset="0"/>
              </a:rPr>
              <a:t>evaluating risks and deciding how to respond to them is a daily activity</a:t>
            </a:r>
            <a:r>
              <a:rPr lang="en-US" sz="2000" dirty="0">
                <a:solidFill>
                  <a:srgbClr val="000000"/>
                </a:solidFill>
                <a:latin typeface="Times New Roman" panose="02020603050405020304" pitchFamily="18" charset="0"/>
                <a:cs typeface="Times New Roman" panose="02020603050405020304" pitchFamily="18" charset="0"/>
              </a:rPr>
              <a:t>, not only at work but also at home and during leisure activities.</a:t>
            </a:r>
          </a:p>
        </p:txBody>
      </p:sp>
    </p:spTree>
    <p:extLst>
      <p:ext uri="{BB962C8B-B14F-4D97-AF65-F5344CB8AC3E}">
        <p14:creationId xmlns:p14="http://schemas.microsoft.com/office/powerpoint/2010/main" val="4330764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Nature of risk:</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47787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Recent events in the world have brought risk into </a:t>
            </a:r>
            <a:r>
              <a:rPr lang="en-US" sz="2000" b="1" dirty="0">
                <a:solidFill>
                  <a:srgbClr val="000000"/>
                </a:solidFill>
                <a:latin typeface="Times New Roman" panose="02020603050405020304" pitchFamily="18" charset="0"/>
                <a:cs typeface="Times New Roman" panose="02020603050405020304" pitchFamily="18" charset="0"/>
              </a:rPr>
              <a:t>higher profile</a:t>
            </a:r>
            <a:r>
              <a:rPr lang="en-US" sz="2000" dirty="0">
                <a:solidFill>
                  <a:srgbClr val="000000"/>
                </a:solidFill>
                <a:latin typeface="Times New Roman" panose="02020603050405020304" pitchFamily="18" charset="0"/>
                <a:cs typeface="Times New Roman" panose="02020603050405020304" pitchFamily="18" charset="0"/>
              </a:rPr>
              <a:t>. Terrorism, extreme weather events and the global financial crisis represent the extreme risks that are facing society and commerce, and finally covid19.</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Evaluating </a:t>
            </a:r>
            <a:r>
              <a:rPr lang="en-US" sz="2000" b="1" dirty="0">
                <a:solidFill>
                  <a:srgbClr val="000000"/>
                </a:solidFill>
                <a:latin typeface="Times New Roman" panose="02020603050405020304" pitchFamily="18" charset="0"/>
                <a:cs typeface="Times New Roman" panose="02020603050405020304" pitchFamily="18" charset="0"/>
              </a:rPr>
              <a:t>the range of risk responses </a:t>
            </a:r>
            <a:r>
              <a:rPr lang="en-US" sz="2000" dirty="0">
                <a:solidFill>
                  <a:srgbClr val="000000"/>
                </a:solidFill>
                <a:latin typeface="Times New Roman" panose="02020603050405020304" pitchFamily="18" charset="0"/>
                <a:cs typeface="Times New Roman" panose="02020603050405020304" pitchFamily="18" charset="0"/>
              </a:rPr>
              <a:t>available and deciding </a:t>
            </a:r>
            <a:r>
              <a:rPr lang="en-US" sz="2000" b="1" dirty="0">
                <a:solidFill>
                  <a:srgbClr val="000000"/>
                </a:solidFill>
                <a:latin typeface="Times New Roman" panose="02020603050405020304" pitchFamily="18" charset="0"/>
                <a:cs typeface="Times New Roman" panose="02020603050405020304" pitchFamily="18" charset="0"/>
              </a:rPr>
              <a:t>the most appropriate</a:t>
            </a:r>
            <a:r>
              <a:rPr lang="en-US" sz="2000" dirty="0">
                <a:solidFill>
                  <a:srgbClr val="000000"/>
                </a:solidFill>
                <a:latin typeface="Times New Roman" panose="02020603050405020304" pitchFamily="18" charset="0"/>
                <a:cs typeface="Times New Roman" panose="02020603050405020304" pitchFamily="18" charset="0"/>
              </a:rPr>
              <a:t> one in each case is at the heart of risk management. </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Responding to risks should produce benefits </a:t>
            </a:r>
            <a:r>
              <a:rPr lang="en-US" sz="2000" dirty="0">
                <a:solidFill>
                  <a:srgbClr val="000000"/>
                </a:solidFill>
                <a:latin typeface="Times New Roman" panose="02020603050405020304" pitchFamily="18" charset="0"/>
                <a:cs typeface="Times New Roman" panose="02020603050405020304" pitchFamily="18" charset="0"/>
              </a:rPr>
              <a:t>for us as </a:t>
            </a:r>
            <a:r>
              <a:rPr lang="en-US" sz="2000" b="1" dirty="0">
                <a:solidFill>
                  <a:srgbClr val="000000"/>
                </a:solidFill>
                <a:latin typeface="Times New Roman" panose="02020603050405020304" pitchFamily="18" charset="0"/>
                <a:cs typeface="Times New Roman" panose="02020603050405020304" pitchFamily="18" charset="0"/>
              </a:rPr>
              <a:t>individuals</a:t>
            </a:r>
            <a:r>
              <a:rPr lang="en-US" sz="2000" dirty="0">
                <a:solidFill>
                  <a:srgbClr val="000000"/>
                </a:solidFill>
                <a:latin typeface="Times New Roman" panose="02020603050405020304" pitchFamily="18" charset="0"/>
                <a:cs typeface="Times New Roman" panose="02020603050405020304" pitchFamily="18" charset="0"/>
              </a:rPr>
              <a:t>, as well as for the </a:t>
            </a:r>
            <a:r>
              <a:rPr lang="en-US" sz="2000" b="1" dirty="0">
                <a:solidFill>
                  <a:srgbClr val="000000"/>
                </a:solidFill>
                <a:latin typeface="Times New Roman" panose="02020603050405020304" pitchFamily="18" charset="0"/>
                <a:cs typeface="Times New Roman" panose="02020603050405020304" pitchFamily="18" charset="0"/>
              </a:rPr>
              <a:t>organizations</a:t>
            </a:r>
            <a:r>
              <a:rPr lang="en-US" sz="2000" dirty="0">
                <a:solidFill>
                  <a:srgbClr val="000000"/>
                </a:solidFill>
                <a:latin typeface="Times New Roman" panose="02020603050405020304" pitchFamily="18" charset="0"/>
                <a:cs typeface="Times New Roman" panose="02020603050405020304" pitchFamily="18" charset="0"/>
              </a:rPr>
              <a:t> where we work and/or are employed.</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Fire and accident are the types of risks that can only </a:t>
            </a:r>
            <a:r>
              <a:rPr lang="en-US" sz="2000" b="1" dirty="0">
                <a:solidFill>
                  <a:srgbClr val="000000"/>
                </a:solidFill>
                <a:latin typeface="Times New Roman" panose="02020603050405020304" pitchFamily="18" charset="0"/>
                <a:cs typeface="Times New Roman" panose="02020603050405020304" pitchFamily="18" charset="0"/>
              </a:rPr>
              <a:t>have negative outcomes</a:t>
            </a:r>
            <a:r>
              <a:rPr lang="en-US" sz="2000" dirty="0">
                <a:solidFill>
                  <a:srgbClr val="000000"/>
                </a:solidFill>
                <a:latin typeface="Times New Roman" panose="02020603050405020304" pitchFamily="18" charset="0"/>
                <a:cs typeface="Times New Roman" panose="02020603050405020304" pitchFamily="18" charset="0"/>
              </a:rPr>
              <a:t>, and they are often referred to as </a:t>
            </a:r>
            <a:r>
              <a:rPr lang="en-US" sz="2000" b="1" dirty="0">
                <a:solidFill>
                  <a:srgbClr val="000000"/>
                </a:solidFill>
                <a:latin typeface="Times New Roman" panose="02020603050405020304" pitchFamily="18" charset="0"/>
                <a:cs typeface="Times New Roman" panose="02020603050405020304" pitchFamily="18" charset="0"/>
              </a:rPr>
              <a:t>hazard risks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Compliance requirements </a:t>
            </a:r>
            <a:r>
              <a:rPr lang="en-US" sz="2000" dirty="0">
                <a:solidFill>
                  <a:srgbClr val="000000"/>
                </a:solidFill>
                <a:latin typeface="Times New Roman" panose="02020603050405020304" pitchFamily="18" charset="0"/>
                <a:cs typeface="Times New Roman" panose="02020603050405020304" pitchFamily="18" charset="0"/>
              </a:rPr>
              <a:t>are viewed by many organizations as hazard risks, whereby </a:t>
            </a:r>
            <a:r>
              <a:rPr lang="en-US" sz="2000" b="1" dirty="0">
                <a:solidFill>
                  <a:srgbClr val="000000"/>
                </a:solidFill>
                <a:latin typeface="Times New Roman" panose="02020603050405020304" pitchFamily="18" charset="0"/>
                <a:cs typeface="Times New Roman" panose="02020603050405020304" pitchFamily="18" charset="0"/>
              </a:rPr>
              <a:t>failure</a:t>
            </a:r>
            <a:r>
              <a:rPr lang="en-US" sz="2000" dirty="0">
                <a:solidFill>
                  <a:srgbClr val="000000"/>
                </a:solidFill>
                <a:latin typeface="Times New Roman" panose="02020603050405020304" pitchFamily="18" charset="0"/>
                <a:cs typeface="Times New Roman" panose="02020603050405020304" pitchFamily="18" charset="0"/>
              </a:rPr>
              <a:t> to </a:t>
            </a:r>
            <a:r>
              <a:rPr lang="en-US" sz="2000" b="1" dirty="0">
                <a:solidFill>
                  <a:srgbClr val="000000"/>
                </a:solidFill>
                <a:latin typeface="Times New Roman" panose="02020603050405020304" pitchFamily="18" charset="0"/>
                <a:cs typeface="Times New Roman" panose="02020603050405020304" pitchFamily="18" charset="0"/>
              </a:rPr>
              <a:t>comply</a:t>
            </a:r>
            <a:r>
              <a:rPr lang="en-US" sz="2000" dirty="0">
                <a:solidFill>
                  <a:srgbClr val="000000"/>
                </a:solidFill>
                <a:latin typeface="Times New Roman" panose="02020603050405020304" pitchFamily="18" charset="0"/>
                <a:cs typeface="Times New Roman" panose="02020603050405020304" pitchFamily="18" charset="0"/>
              </a:rPr>
              <a:t> can only be </a:t>
            </a:r>
            <a:r>
              <a:rPr lang="en-US" sz="2000" b="1" dirty="0">
                <a:solidFill>
                  <a:srgbClr val="000000"/>
                </a:solidFill>
                <a:latin typeface="Times New Roman" panose="02020603050405020304" pitchFamily="18" charset="0"/>
                <a:cs typeface="Times New Roman" panose="02020603050405020304" pitchFamily="18" charset="0"/>
              </a:rPr>
              <a:t>negative</a:t>
            </a:r>
          </a:p>
        </p:txBody>
      </p:sp>
    </p:spTree>
    <p:extLst>
      <p:ext uri="{BB962C8B-B14F-4D97-AF65-F5344CB8AC3E}">
        <p14:creationId xmlns:p14="http://schemas.microsoft.com/office/powerpoint/2010/main" val="23299461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Nature of risk:</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47787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other organizations have the view that achieving compliance </a:t>
            </a:r>
            <a:r>
              <a:rPr lang="en-US" sz="2000" b="1" dirty="0">
                <a:solidFill>
                  <a:srgbClr val="000000"/>
                </a:solidFill>
                <a:latin typeface="Times New Roman" panose="02020603050405020304" pitchFamily="18" charset="0"/>
                <a:cs typeface="Times New Roman" panose="02020603050405020304" pitchFamily="18" charset="0"/>
              </a:rPr>
              <a:t>can bring additional benefits or deliver the ‘upside of risk’.</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Some other risks have established or required responses that are imposed on us as individuals and/or on organizations as </a:t>
            </a:r>
            <a:r>
              <a:rPr lang="en-US" sz="2000" b="1" dirty="0">
                <a:solidFill>
                  <a:srgbClr val="000000"/>
                </a:solidFill>
                <a:latin typeface="Times New Roman" panose="02020603050405020304" pitchFamily="18" charset="0"/>
                <a:cs typeface="Times New Roman" panose="02020603050405020304" pitchFamily="18" charset="0"/>
              </a:rPr>
              <a:t>mandatory requirements</a:t>
            </a:r>
          </a:p>
          <a:p>
            <a:pPr marL="342900" indent="-342900" algn="just">
              <a:buFont typeface="Wingdings" panose="05000000000000000000" pitchFamily="2" charset="2"/>
              <a:buChar char="§"/>
              <a:defRPr/>
            </a:pPr>
            <a:r>
              <a:rPr lang="en-US" sz="2000" b="1" dirty="0">
                <a:solidFill>
                  <a:srgbClr val="C00000"/>
                </a:solidFill>
                <a:latin typeface="Times New Roman" panose="02020603050405020304" pitchFamily="18" charset="0"/>
                <a:cs typeface="Times New Roman" panose="02020603050405020304" pitchFamily="18" charset="0"/>
              </a:rPr>
              <a:t>Examples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Tx/>
              <a:buChar char="-"/>
              <a:defRPr/>
            </a:pPr>
            <a:r>
              <a:rPr lang="en-US" sz="2000" dirty="0">
                <a:solidFill>
                  <a:srgbClr val="000000"/>
                </a:solidFill>
                <a:latin typeface="Times New Roman" panose="02020603050405020304" pitchFamily="18" charset="0"/>
                <a:cs typeface="Times New Roman" panose="02020603050405020304" pitchFamily="18" charset="0"/>
              </a:rPr>
              <a:t>In our personal lives, buying insurance for a car is usually a legal requirement, whereas buying insurance for a house is often not, but is good risk management and very sensible.</a:t>
            </a:r>
          </a:p>
          <a:p>
            <a:pPr marL="342900" indent="-342900" algn="just">
              <a:buFontTx/>
              <a:buChar char="-"/>
              <a:defRPr/>
            </a:pPr>
            <a:r>
              <a:rPr lang="en-US" sz="2000" dirty="0">
                <a:solidFill>
                  <a:srgbClr val="000000"/>
                </a:solidFill>
                <a:latin typeface="Times New Roman" panose="02020603050405020304" pitchFamily="18" charset="0"/>
                <a:cs typeface="Times New Roman" panose="02020603050405020304" pitchFamily="18" charset="0"/>
              </a:rPr>
              <a:t>Keeping your car in good mechanical order will reduce the chances of a breakdown. However, even vehicles that are fully serviced and maintained do occasionally break down. Maintaining your car in good mechanical order will reduce the chances of breakdown, but will not eliminate them completely.</a:t>
            </a:r>
          </a:p>
        </p:txBody>
      </p:sp>
    </p:spTree>
    <p:extLst>
      <p:ext uri="{BB962C8B-B14F-4D97-AF65-F5344CB8AC3E}">
        <p14:creationId xmlns:p14="http://schemas.microsoft.com/office/powerpoint/2010/main" val="12540435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Nature of risk:</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types of risks that have </a:t>
            </a:r>
            <a:r>
              <a:rPr lang="en-US" sz="2000" b="1" dirty="0">
                <a:solidFill>
                  <a:srgbClr val="000000"/>
                </a:solidFill>
                <a:latin typeface="Times New Roman" panose="02020603050405020304" pitchFamily="18" charset="0"/>
                <a:cs typeface="Times New Roman" panose="02020603050405020304" pitchFamily="18" charset="0"/>
              </a:rPr>
              <a:t>a large degree of uncertainty </a:t>
            </a:r>
            <a:r>
              <a:rPr lang="en-US" sz="2000" dirty="0">
                <a:solidFill>
                  <a:srgbClr val="000000"/>
                </a:solidFill>
                <a:latin typeface="Times New Roman" panose="02020603050405020304" pitchFamily="18" charset="0"/>
                <a:cs typeface="Times New Roman" panose="02020603050405020304" pitchFamily="18" charset="0"/>
              </a:rPr>
              <a:t>associated with them are often referred to as </a:t>
            </a:r>
            <a:r>
              <a:rPr lang="en-US" sz="2000" b="1" dirty="0">
                <a:solidFill>
                  <a:srgbClr val="000000"/>
                </a:solidFill>
                <a:latin typeface="Times New Roman" panose="02020603050405020304" pitchFamily="18" charset="0"/>
                <a:cs typeface="Times New Roman" panose="02020603050405020304" pitchFamily="18" charset="0"/>
              </a:rPr>
              <a:t>control risks.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well as </a:t>
            </a:r>
            <a:r>
              <a:rPr lang="en-US" sz="2000" b="1" dirty="0">
                <a:solidFill>
                  <a:srgbClr val="000000"/>
                </a:solidFill>
                <a:latin typeface="Times New Roman" panose="02020603050405020304" pitchFamily="18" charset="0"/>
                <a:cs typeface="Times New Roman" panose="02020603050405020304" pitchFamily="18" charset="0"/>
              </a:rPr>
              <a:t>hazard and control risks</a:t>
            </a:r>
            <a:r>
              <a:rPr lang="en-US" sz="2000" dirty="0">
                <a:solidFill>
                  <a:srgbClr val="000000"/>
                </a:solidFill>
                <a:latin typeface="Times New Roman" panose="02020603050405020304" pitchFamily="18" charset="0"/>
                <a:cs typeface="Times New Roman" panose="02020603050405020304" pitchFamily="18" charset="0"/>
              </a:rPr>
              <a:t>, there are risks that we take because we desire (and probably expect) </a:t>
            </a:r>
            <a:r>
              <a:rPr lang="en-US" sz="2000" b="1" dirty="0">
                <a:solidFill>
                  <a:srgbClr val="000000"/>
                </a:solidFill>
                <a:latin typeface="Times New Roman" panose="02020603050405020304" pitchFamily="18" charset="0"/>
                <a:cs typeface="Times New Roman" panose="02020603050405020304" pitchFamily="18" charset="0"/>
              </a:rPr>
              <a:t>a positive return</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b="1" u="sng" dirty="0">
                <a:solidFill>
                  <a:srgbClr val="C00000"/>
                </a:solidFill>
                <a:latin typeface="Times New Roman" panose="02020603050405020304" pitchFamily="18" charset="0"/>
                <a:cs typeface="Times New Roman" panose="02020603050405020304" pitchFamily="18" charset="0"/>
              </a:rPr>
              <a:t>Example</a:t>
            </a:r>
            <a:r>
              <a:rPr lang="en-US" sz="2000" dirty="0">
                <a:solidFill>
                  <a:srgbClr val="000000"/>
                </a:solidFill>
                <a:latin typeface="Times New Roman" panose="02020603050405020304" pitchFamily="18" charset="0"/>
                <a:cs typeface="Times New Roman" panose="02020603050405020304" pitchFamily="18" charset="0"/>
              </a:rPr>
              <a:t>, you will invest money in anticipation that you will make a profit from the investment. Likewise, placing a bet or gambling on the outcome of a sporting event is undertaken in anticipation of receiving positive payback.</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People participate out of choice in motor sports and other potentially dangerous leisure activities.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these circumstances, the return may not be financial, but can be measured in terms of pride, self-esteem or peer group respect. Undertaking activities involving risks of this type, where a positive return is expected, can be referred to as taking opportunity risks.</a:t>
            </a:r>
          </a:p>
        </p:txBody>
      </p:sp>
    </p:spTree>
    <p:extLst>
      <p:ext uri="{BB962C8B-B14F-4D97-AF65-F5344CB8AC3E}">
        <p14:creationId xmlns:p14="http://schemas.microsoft.com/office/powerpoint/2010/main" val="36054109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879967"/>
            <a:ext cx="10245602" cy="440120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face a very wide range of risks that can impact the outcome of their operations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events that can impact an organization may </a:t>
            </a:r>
            <a:r>
              <a:rPr lang="en-US" sz="2000" b="1" dirty="0">
                <a:solidFill>
                  <a:srgbClr val="000000"/>
                </a:solidFill>
                <a:latin typeface="Times New Roman" panose="02020603050405020304" pitchFamily="18" charset="0"/>
                <a:cs typeface="Times New Roman" panose="02020603050405020304" pitchFamily="18" charset="0"/>
              </a:rPr>
              <a:t>inhibit what it is seeking to achieve </a:t>
            </a:r>
            <a:r>
              <a:rPr lang="en-US" sz="2000" dirty="0">
                <a:solidFill>
                  <a:srgbClr val="000000"/>
                </a:solidFill>
                <a:latin typeface="Times New Roman" panose="02020603050405020304" pitchFamily="18" charset="0"/>
                <a:cs typeface="Times New Roman" panose="02020603050405020304" pitchFamily="18" charset="0"/>
              </a:rPr>
              <a:t>(hazard risks), </a:t>
            </a:r>
            <a:r>
              <a:rPr lang="en-US" sz="2000" b="1" dirty="0">
                <a:solidFill>
                  <a:srgbClr val="000000"/>
                </a:solidFill>
                <a:latin typeface="Times New Roman" panose="02020603050405020304" pitchFamily="18" charset="0"/>
                <a:cs typeface="Times New Roman" panose="02020603050405020304" pitchFamily="18" charset="0"/>
              </a:rPr>
              <a:t>enhance that aim </a:t>
            </a:r>
            <a:r>
              <a:rPr lang="en-US" sz="2000" dirty="0">
                <a:solidFill>
                  <a:srgbClr val="000000"/>
                </a:solidFill>
                <a:latin typeface="Times New Roman" panose="02020603050405020304" pitchFamily="18" charset="0"/>
                <a:cs typeface="Times New Roman" panose="02020603050405020304" pitchFamily="18" charset="0"/>
              </a:rPr>
              <a:t>(</a:t>
            </a:r>
            <a:r>
              <a:rPr lang="en-US" sz="2000" b="1" dirty="0">
                <a:solidFill>
                  <a:srgbClr val="000000"/>
                </a:solidFill>
                <a:latin typeface="Times New Roman" panose="02020603050405020304" pitchFamily="18" charset="0"/>
                <a:cs typeface="Times New Roman" panose="02020603050405020304" pitchFamily="18" charset="0"/>
              </a:rPr>
              <a:t>opportunity risks</a:t>
            </a:r>
            <a:r>
              <a:rPr lang="en-US" sz="2000" dirty="0">
                <a:solidFill>
                  <a:srgbClr val="000000"/>
                </a:solidFill>
                <a:latin typeface="Times New Roman" panose="02020603050405020304" pitchFamily="18" charset="0"/>
                <a:cs typeface="Times New Roman" panose="02020603050405020304" pitchFamily="18" charset="0"/>
              </a:rPr>
              <a:t>), or </a:t>
            </a:r>
            <a:r>
              <a:rPr lang="en-US" sz="2000" b="1" dirty="0">
                <a:solidFill>
                  <a:srgbClr val="000000"/>
                </a:solidFill>
                <a:latin typeface="Times New Roman" panose="02020603050405020304" pitchFamily="18" charset="0"/>
                <a:cs typeface="Times New Roman" panose="02020603050405020304" pitchFamily="18" charset="0"/>
              </a:rPr>
              <a:t>create uncertainty </a:t>
            </a:r>
            <a:r>
              <a:rPr lang="en-US" sz="2000" dirty="0">
                <a:solidFill>
                  <a:srgbClr val="000000"/>
                </a:solidFill>
                <a:latin typeface="Times New Roman" panose="02020603050405020304" pitchFamily="18" charset="0"/>
                <a:cs typeface="Times New Roman" panose="02020603050405020304" pitchFamily="18" charset="0"/>
              </a:rPr>
              <a:t>about the outcomes (</a:t>
            </a:r>
            <a:r>
              <a:rPr lang="en-US" sz="2000" b="1" dirty="0">
                <a:solidFill>
                  <a:srgbClr val="000000"/>
                </a:solidFill>
                <a:latin typeface="Times New Roman" panose="02020603050405020304" pitchFamily="18" charset="0"/>
                <a:cs typeface="Times New Roman" panose="02020603050405020304" pitchFamily="18" charset="0"/>
              </a:rPr>
              <a:t>control risks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needs to offer an </a:t>
            </a:r>
            <a:r>
              <a:rPr lang="en-US" sz="2000" b="1" dirty="0">
                <a:solidFill>
                  <a:srgbClr val="000000"/>
                </a:solidFill>
                <a:latin typeface="Times New Roman" panose="02020603050405020304" pitchFamily="18" charset="0"/>
                <a:cs typeface="Times New Roman" panose="02020603050405020304" pitchFamily="18" charset="0"/>
              </a:rPr>
              <a:t>integrated approach </a:t>
            </a:r>
            <a:r>
              <a:rPr lang="en-US" sz="2000" dirty="0">
                <a:solidFill>
                  <a:srgbClr val="000000"/>
                </a:solidFill>
                <a:latin typeface="Times New Roman" panose="02020603050405020304" pitchFamily="18" charset="0"/>
                <a:cs typeface="Times New Roman" panose="02020603050405020304" pitchFamily="18" charset="0"/>
              </a:rPr>
              <a:t>to the evaluation, control and monitoring of these three types of risk.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also has an important part to </a:t>
            </a:r>
            <a:r>
              <a:rPr lang="en-US" sz="2000" b="1" dirty="0">
                <a:solidFill>
                  <a:srgbClr val="000000"/>
                </a:solidFill>
                <a:latin typeface="Times New Roman" panose="02020603050405020304" pitchFamily="18" charset="0"/>
                <a:cs typeface="Times New Roman" panose="02020603050405020304" pitchFamily="18" charset="0"/>
              </a:rPr>
              <a:t>play in the success </a:t>
            </a:r>
            <a:r>
              <a:rPr lang="en-US" sz="2000" dirty="0">
                <a:solidFill>
                  <a:srgbClr val="000000"/>
                </a:solidFill>
                <a:latin typeface="Times New Roman" panose="02020603050405020304" pitchFamily="18" charset="0"/>
                <a:cs typeface="Times New Roman" panose="02020603050405020304" pitchFamily="18" charset="0"/>
              </a:rPr>
              <a:t>of </a:t>
            </a:r>
            <a:r>
              <a:rPr lang="en-US" sz="2000" b="1" dirty="0">
                <a:solidFill>
                  <a:srgbClr val="000000"/>
                </a:solidFill>
                <a:latin typeface="Times New Roman" panose="02020603050405020304" pitchFamily="18" charset="0"/>
                <a:cs typeface="Times New Roman" panose="02020603050405020304" pitchFamily="18" charset="0"/>
              </a:rPr>
              <a:t>not-for-profit organizations such as charities </a:t>
            </a:r>
            <a:r>
              <a:rPr lang="en-US" sz="2000" dirty="0">
                <a:solidFill>
                  <a:srgbClr val="000000"/>
                </a:solidFill>
                <a:latin typeface="Times New Roman" panose="02020603050405020304" pitchFamily="18" charset="0"/>
                <a:cs typeface="Times New Roman" panose="02020603050405020304" pitchFamily="18" charset="0"/>
              </a:rPr>
              <a:t>and (for example) clubs and other membership bodies.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risk management framework is presented and described in different ways in the range of standards, guides and other publications that are available.</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key components of a </a:t>
            </a:r>
            <a:r>
              <a:rPr lang="en-US" sz="2000" b="1" dirty="0">
                <a:solidFill>
                  <a:srgbClr val="000000"/>
                </a:solidFill>
                <a:latin typeface="Times New Roman" panose="02020603050405020304" pitchFamily="18" charset="0"/>
                <a:cs typeface="Times New Roman" panose="02020603050405020304" pitchFamily="18" charset="0"/>
              </a:rPr>
              <a:t>successful</a:t>
            </a:r>
            <a:r>
              <a:rPr lang="en-US" sz="2000" dirty="0">
                <a:solidFill>
                  <a:srgbClr val="000000"/>
                </a:solidFill>
                <a:latin typeface="Times New Roman" panose="02020603050405020304" pitchFamily="18" charset="0"/>
                <a:cs typeface="Times New Roman" panose="02020603050405020304" pitchFamily="18" charset="0"/>
              </a:rPr>
              <a:t> risk management framework are the </a:t>
            </a:r>
            <a:r>
              <a:rPr lang="en-US" sz="2000" b="1" dirty="0">
                <a:solidFill>
                  <a:srgbClr val="000000"/>
                </a:solidFill>
                <a:latin typeface="Times New Roman" panose="02020603050405020304" pitchFamily="18" charset="0"/>
                <a:cs typeface="Times New Roman" panose="02020603050405020304" pitchFamily="18" charset="0"/>
              </a:rPr>
              <a:t>communications</a:t>
            </a:r>
            <a:r>
              <a:rPr lang="en-US" sz="2000" dirty="0">
                <a:solidFill>
                  <a:srgbClr val="000000"/>
                </a:solidFill>
                <a:latin typeface="Times New Roman" panose="02020603050405020304" pitchFamily="18" charset="0"/>
                <a:cs typeface="Times New Roman" panose="02020603050405020304" pitchFamily="18" charset="0"/>
              </a:rPr>
              <a:t> and </a:t>
            </a:r>
            <a:r>
              <a:rPr lang="en-US" sz="2000" b="1" dirty="0">
                <a:solidFill>
                  <a:srgbClr val="000000"/>
                </a:solidFill>
                <a:latin typeface="Times New Roman" panose="02020603050405020304" pitchFamily="18" charset="0"/>
                <a:cs typeface="Times New Roman" panose="02020603050405020304" pitchFamily="18" charset="0"/>
              </a:rPr>
              <a:t>reporting structure </a:t>
            </a:r>
            <a:r>
              <a:rPr lang="en-US" sz="2000" dirty="0">
                <a:solidFill>
                  <a:srgbClr val="000000"/>
                </a:solidFill>
                <a:latin typeface="Times New Roman" panose="02020603050405020304" pitchFamily="18" charset="0"/>
                <a:cs typeface="Times New Roman" panose="02020603050405020304" pitchFamily="18" charset="0"/>
              </a:rPr>
              <a:t>(architecture), the overall risk </a:t>
            </a:r>
            <a:r>
              <a:rPr lang="en-US" sz="2000" b="1" dirty="0">
                <a:solidFill>
                  <a:srgbClr val="000000"/>
                </a:solidFill>
                <a:latin typeface="Times New Roman" panose="02020603050405020304" pitchFamily="18" charset="0"/>
                <a:cs typeface="Times New Roman" panose="02020603050405020304" pitchFamily="18" charset="0"/>
              </a:rPr>
              <a:t>management strategy </a:t>
            </a:r>
            <a:r>
              <a:rPr lang="en-US" sz="2000" dirty="0">
                <a:solidFill>
                  <a:srgbClr val="000000"/>
                </a:solidFill>
                <a:latin typeface="Times New Roman" panose="02020603050405020304" pitchFamily="18" charset="0"/>
                <a:cs typeface="Times New Roman" panose="02020603050405020304" pitchFamily="18" charset="0"/>
              </a:rPr>
              <a:t>that is set by the organization (</a:t>
            </a:r>
            <a:r>
              <a:rPr lang="en-US" sz="2000" b="1" dirty="0">
                <a:solidFill>
                  <a:srgbClr val="000000"/>
                </a:solidFill>
                <a:latin typeface="Times New Roman" panose="02020603050405020304" pitchFamily="18" charset="0"/>
                <a:cs typeface="Times New Roman" panose="02020603050405020304" pitchFamily="18" charset="0"/>
              </a:rPr>
              <a:t>strategy</a:t>
            </a:r>
            <a:r>
              <a:rPr lang="en-US" sz="2000" dirty="0">
                <a:solidFill>
                  <a:srgbClr val="000000"/>
                </a:solidFill>
                <a:latin typeface="Times New Roman" panose="02020603050405020304" pitchFamily="18" charset="0"/>
                <a:cs typeface="Times New Roman" panose="02020603050405020304" pitchFamily="18" charset="0"/>
              </a:rPr>
              <a:t>) and the set of guidelines and procedures (</a:t>
            </a:r>
            <a:r>
              <a:rPr lang="en-US" sz="2000" b="1" dirty="0">
                <a:solidFill>
                  <a:srgbClr val="000000"/>
                </a:solidFill>
                <a:latin typeface="Times New Roman" panose="02020603050405020304" pitchFamily="18" charset="0"/>
                <a:cs typeface="Times New Roman" panose="02020603050405020304" pitchFamily="18" charset="0"/>
              </a:rPr>
              <a:t>protocols</a:t>
            </a:r>
            <a:r>
              <a:rPr lang="en-US" sz="2000" dirty="0">
                <a:solidFill>
                  <a:srgbClr val="000000"/>
                </a:solidFill>
                <a:latin typeface="Times New Roman" panose="02020603050405020304" pitchFamily="18" charset="0"/>
                <a:cs typeface="Times New Roman" panose="02020603050405020304" pitchFamily="18" charset="0"/>
              </a:rPr>
              <a:t>) that have been established. </a:t>
            </a:r>
          </a:p>
        </p:txBody>
      </p:sp>
    </p:spTree>
    <p:extLst>
      <p:ext uri="{BB962C8B-B14F-4D97-AF65-F5344CB8AC3E}">
        <p14:creationId xmlns:p14="http://schemas.microsoft.com/office/powerpoint/2010/main" val="38160983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 terminology:</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Most risk management publications refer to the benefits of having </a:t>
            </a:r>
            <a:r>
              <a:rPr lang="en-US" sz="2000" b="1" dirty="0">
                <a:solidFill>
                  <a:srgbClr val="000000"/>
                </a:solidFill>
                <a:latin typeface="Times New Roman" panose="02020603050405020304" pitchFamily="18" charset="0"/>
                <a:cs typeface="Times New Roman" panose="02020603050405020304" pitchFamily="18" charset="0"/>
              </a:rPr>
              <a:t>a common language of risk within the organization.</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Many organizations manage to achieve this common language and common understanding of risk </a:t>
            </a:r>
            <a:r>
              <a:rPr lang="en-US" sz="2000" b="1" dirty="0">
                <a:solidFill>
                  <a:srgbClr val="000000"/>
                </a:solidFill>
                <a:latin typeface="Times New Roman" panose="02020603050405020304" pitchFamily="18" charset="0"/>
                <a:cs typeface="Times New Roman" panose="02020603050405020304" pitchFamily="18" charset="0"/>
              </a:rPr>
              <a:t>management processes and protocols at least internally</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it is usually the case that within a business sector, and sometimes even within individual organizations, the development of </a:t>
            </a:r>
            <a:r>
              <a:rPr lang="en-US" sz="2000" b="1" dirty="0">
                <a:solidFill>
                  <a:srgbClr val="000000"/>
                </a:solidFill>
                <a:latin typeface="Times New Roman" panose="02020603050405020304" pitchFamily="18" charset="0"/>
                <a:cs typeface="Times New Roman" panose="02020603050405020304" pitchFamily="18" charset="0"/>
              </a:rPr>
              <a:t>a common language of risk can be very challenging</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Reference and supporting materials use a great range of terminologies.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different approaches to risk management, the different risk management standards that exist and the wide range of guidance material that is available often use different terms for the same feature or concept. This is regrettable and can be very confusing, but it is inescapable.</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61583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 terminology:</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Attempts are being made to </a:t>
            </a:r>
            <a:r>
              <a:rPr lang="en-US" sz="2000" b="1" dirty="0">
                <a:solidFill>
                  <a:srgbClr val="000000"/>
                </a:solidFill>
                <a:latin typeface="Times New Roman" panose="02020603050405020304" pitchFamily="18" charset="0"/>
                <a:cs typeface="Times New Roman" panose="02020603050405020304" pitchFamily="18" charset="0"/>
              </a:rPr>
              <a:t>develop a standardized language of risk</a:t>
            </a:r>
            <a:r>
              <a:rPr lang="en-US" sz="2000" dirty="0">
                <a:solidFill>
                  <a:srgbClr val="000000"/>
                </a:solidFill>
                <a:latin typeface="Times New Roman" panose="02020603050405020304" pitchFamily="18" charset="0"/>
                <a:cs typeface="Times New Roman" panose="02020603050405020304" pitchFamily="18" charset="0"/>
              </a:rPr>
              <a:t>, and ISO Guide 73 has been developed as the common terminology that should be used in all ISO standards.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terminology set out in ISO Guide 73 is used throughout this course as the default set of definitions wherever possible.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the use of a standard </a:t>
            </a:r>
            <a:r>
              <a:rPr lang="en-US" sz="2000" dirty="0" smtClean="0">
                <a:solidFill>
                  <a:srgbClr val="000000"/>
                </a:solidFill>
                <a:latin typeface="Times New Roman" panose="02020603050405020304" pitchFamily="18" charset="0"/>
                <a:cs typeface="Times New Roman" panose="02020603050405020304" pitchFamily="18" charset="0"/>
              </a:rPr>
              <a:t>terminology </a:t>
            </a:r>
            <a:r>
              <a:rPr lang="en-US" sz="2000" dirty="0">
                <a:solidFill>
                  <a:srgbClr val="000000"/>
                </a:solidFill>
                <a:latin typeface="Times New Roman" panose="02020603050405020304" pitchFamily="18" charset="0"/>
                <a:cs typeface="Times New Roman" panose="02020603050405020304" pitchFamily="18" charset="0"/>
              </a:rPr>
              <a:t>is not always possible and alternative definitions may be required.</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Indeed, ISO itself also publish a terminology guide, ISO/IEC Guide 51:1999, entitled ‘Safety Aspects: – Guidelines for Their Inclusion in Standards’, and the definitions in Guide 51 are not fully aligned with those in Guide 73.</a:t>
            </a:r>
          </a:p>
        </p:txBody>
      </p:sp>
    </p:spTree>
    <p:extLst>
      <p:ext uri="{BB962C8B-B14F-4D97-AF65-F5344CB8AC3E}">
        <p14:creationId xmlns:p14="http://schemas.microsoft.com/office/powerpoint/2010/main" val="20679271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66828" y="1324980"/>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Benefits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836328"/>
            <a:ext cx="10245602" cy="4093428"/>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a range of reasons why organizations undertake risk management activities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reasons are summarized in this course </a:t>
            </a:r>
            <a:r>
              <a:rPr lang="en-US" sz="2000" b="1" dirty="0">
                <a:solidFill>
                  <a:srgbClr val="000000"/>
                </a:solidFill>
                <a:latin typeface="Times New Roman" panose="02020603050405020304" pitchFamily="18" charset="0"/>
                <a:cs typeface="Times New Roman" panose="02020603050405020304" pitchFamily="18" charset="0"/>
              </a:rPr>
              <a:t>as mandatory, assurance, decision making and effective and efficient core processes (MADE2</a:t>
            </a:r>
            <a:r>
              <a:rPr lang="en-US" sz="2000" b="1" dirty="0" smtClean="0">
                <a:solidFill>
                  <a:srgbClr val="000000"/>
                </a:solidFill>
                <a:latin typeface="Times New Roman" panose="02020603050405020304" pitchFamily="18" charset="0"/>
                <a:cs typeface="Times New Roman" panose="02020603050405020304" pitchFamily="18" charset="0"/>
              </a:rPr>
              <a:t>)</a:t>
            </a:r>
          </a:p>
          <a:p>
            <a:pPr algn="just">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Mandatory refers to risk management activities designed to ensure that an organization </a:t>
            </a:r>
            <a:r>
              <a:rPr lang="en-US" sz="2000" b="1" dirty="0">
                <a:solidFill>
                  <a:srgbClr val="000000"/>
                </a:solidFill>
                <a:latin typeface="Times New Roman" panose="02020603050405020304" pitchFamily="18" charset="0"/>
                <a:cs typeface="Times New Roman" panose="02020603050405020304" pitchFamily="18" charset="0"/>
              </a:rPr>
              <a:t>complies with legal and regulatory obligations</a:t>
            </a:r>
            <a:r>
              <a:rPr lang="en-US" sz="2000" dirty="0">
                <a:solidFill>
                  <a:srgbClr val="000000"/>
                </a:solidFill>
                <a:latin typeface="Times New Roman" panose="02020603050405020304" pitchFamily="18" charset="0"/>
                <a:cs typeface="Times New Roman" panose="02020603050405020304" pitchFamily="18" charset="0"/>
              </a:rPr>
              <a:t>, as well as customer or client requirements.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board of an organization </a:t>
            </a:r>
            <a:r>
              <a:rPr lang="en-US" sz="2000" b="1" dirty="0">
                <a:solidFill>
                  <a:srgbClr val="000000"/>
                </a:solidFill>
                <a:latin typeface="Times New Roman" panose="02020603050405020304" pitchFamily="18" charset="0"/>
                <a:cs typeface="Times New Roman" panose="02020603050405020304" pitchFamily="18" charset="0"/>
              </a:rPr>
              <a:t>will require assurance that significant risks have been identified </a:t>
            </a:r>
            <a:r>
              <a:rPr lang="en-US" sz="2000" dirty="0">
                <a:solidFill>
                  <a:srgbClr val="000000"/>
                </a:solidFill>
                <a:latin typeface="Times New Roman" panose="02020603050405020304" pitchFamily="18" charset="0"/>
                <a:cs typeface="Times New Roman" panose="02020603050405020304" pitchFamily="18" charset="0"/>
              </a:rPr>
              <a:t>and appropriate controls put in place</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order to ensure that </a:t>
            </a:r>
            <a:r>
              <a:rPr lang="en-US" sz="2000" b="1" dirty="0">
                <a:solidFill>
                  <a:srgbClr val="000000"/>
                </a:solidFill>
                <a:latin typeface="Times New Roman" panose="02020603050405020304" pitchFamily="18" charset="0"/>
                <a:cs typeface="Times New Roman" panose="02020603050405020304" pitchFamily="18" charset="0"/>
              </a:rPr>
              <a:t>correct business decisions are taken</a:t>
            </a:r>
            <a:r>
              <a:rPr lang="en-US" sz="2000" dirty="0">
                <a:solidFill>
                  <a:srgbClr val="000000"/>
                </a:solidFill>
                <a:latin typeface="Times New Roman" panose="02020603050405020304" pitchFamily="18" charset="0"/>
                <a:cs typeface="Times New Roman" panose="02020603050405020304" pitchFamily="18" charset="0"/>
              </a:rPr>
              <a:t>, the organization should undertake risk management </a:t>
            </a:r>
            <a:r>
              <a:rPr lang="en-US" sz="2000" b="1" dirty="0">
                <a:solidFill>
                  <a:srgbClr val="000000"/>
                </a:solidFill>
                <a:latin typeface="Times New Roman" panose="02020603050405020304" pitchFamily="18" charset="0"/>
                <a:cs typeface="Times New Roman" panose="02020603050405020304" pitchFamily="18" charset="0"/>
              </a:rPr>
              <a:t>activities that provide </a:t>
            </a:r>
            <a:r>
              <a:rPr lang="en-US" sz="2000" dirty="0">
                <a:solidFill>
                  <a:srgbClr val="000000"/>
                </a:solidFill>
                <a:latin typeface="Times New Roman" panose="02020603050405020304" pitchFamily="18" charset="0"/>
                <a:cs typeface="Times New Roman" panose="02020603050405020304" pitchFamily="18" charset="0"/>
              </a:rPr>
              <a:t>additional structured information to assist with business decision making.</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Finally, a key benefit from risk management </a:t>
            </a:r>
            <a:r>
              <a:rPr lang="en-US" sz="2000" b="1" dirty="0">
                <a:solidFill>
                  <a:srgbClr val="000000"/>
                </a:solidFill>
                <a:latin typeface="Times New Roman" panose="02020603050405020304" pitchFamily="18" charset="0"/>
                <a:cs typeface="Times New Roman" panose="02020603050405020304" pitchFamily="18" charset="0"/>
              </a:rPr>
              <a:t>is to enhance the effectiveness and efficiency of operations within the organization. </a:t>
            </a:r>
          </a:p>
        </p:txBody>
      </p:sp>
    </p:spTree>
    <p:extLst>
      <p:ext uri="{BB962C8B-B14F-4D97-AF65-F5344CB8AC3E}">
        <p14:creationId xmlns:p14="http://schemas.microsoft.com/office/powerpoint/2010/main" val="35277232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Benefits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2204822"/>
            <a:ext cx="10245602" cy="255454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should help </a:t>
            </a:r>
            <a:r>
              <a:rPr lang="en-US" sz="2000" b="1" dirty="0">
                <a:solidFill>
                  <a:srgbClr val="000000"/>
                </a:solidFill>
                <a:latin typeface="Times New Roman" panose="02020603050405020304" pitchFamily="18" charset="0"/>
                <a:cs typeface="Times New Roman" panose="02020603050405020304" pitchFamily="18" charset="0"/>
              </a:rPr>
              <a:t>ensure that business processes </a:t>
            </a:r>
            <a:r>
              <a:rPr lang="en-US" sz="2000" dirty="0">
                <a:solidFill>
                  <a:srgbClr val="000000"/>
                </a:solidFill>
                <a:latin typeface="Times New Roman" panose="02020603050405020304" pitchFamily="18" charset="0"/>
                <a:cs typeface="Times New Roman" panose="02020603050405020304" pitchFamily="18" charset="0"/>
              </a:rPr>
              <a:t>(including process enhancements by way of tactics, projects and other change initiatives) </a:t>
            </a:r>
            <a:r>
              <a:rPr lang="en-US" sz="2000" b="1" dirty="0">
                <a:solidFill>
                  <a:srgbClr val="000000"/>
                </a:solidFill>
                <a:latin typeface="Times New Roman" panose="02020603050405020304" pitchFamily="18" charset="0"/>
                <a:cs typeface="Times New Roman" panose="02020603050405020304" pitchFamily="18" charset="0"/>
              </a:rPr>
              <a:t>are also effective and efficient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inputs are required in relation to </a:t>
            </a:r>
            <a:r>
              <a:rPr lang="en-US" sz="2000" b="1" dirty="0">
                <a:solidFill>
                  <a:srgbClr val="000000"/>
                </a:solidFill>
                <a:latin typeface="Times New Roman" panose="02020603050405020304" pitchFamily="18" charset="0"/>
                <a:cs typeface="Times New Roman" panose="02020603050405020304" pitchFamily="18" charset="0"/>
              </a:rPr>
              <a:t>strategic decision making</a:t>
            </a:r>
            <a:r>
              <a:rPr lang="en-US" sz="2000" dirty="0">
                <a:solidFill>
                  <a:srgbClr val="000000"/>
                </a:solidFill>
                <a:latin typeface="Times New Roman" panose="02020603050405020304" pitchFamily="18" charset="0"/>
                <a:cs typeface="Times New Roman" panose="02020603050405020304" pitchFamily="18" charset="0"/>
              </a:rPr>
              <a:t>, but also in relation to </a:t>
            </a:r>
            <a:r>
              <a:rPr lang="en-US" sz="2000" b="1" dirty="0">
                <a:solidFill>
                  <a:srgbClr val="000000"/>
                </a:solidFill>
                <a:latin typeface="Times New Roman" panose="02020603050405020304" pitchFamily="18" charset="0"/>
                <a:cs typeface="Times New Roman" panose="02020603050405020304" pitchFamily="18" charset="0"/>
              </a:rPr>
              <a:t>the effective delivery of projects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dirty="0" err="1">
                <a:solidFill>
                  <a:srgbClr val="000000"/>
                </a:solidFill>
                <a:latin typeface="Times New Roman" panose="02020603050405020304" pitchFamily="18" charset="0"/>
                <a:cs typeface="Times New Roman" panose="02020603050405020304" pitchFamily="18" charset="0"/>
              </a:rPr>
              <a:t>programmes</a:t>
            </a:r>
            <a:r>
              <a:rPr lang="en-US" sz="2000" dirty="0">
                <a:solidFill>
                  <a:srgbClr val="000000"/>
                </a:solidFill>
                <a:latin typeface="Times New Roman" panose="02020603050405020304" pitchFamily="18" charset="0"/>
                <a:cs typeface="Times New Roman" panose="02020603050405020304" pitchFamily="18" charset="0"/>
              </a:rPr>
              <a:t> of work, as well as in relation to </a:t>
            </a:r>
            <a:r>
              <a:rPr lang="en-US" sz="2000" b="1" dirty="0">
                <a:solidFill>
                  <a:srgbClr val="000000"/>
                </a:solidFill>
                <a:latin typeface="Times New Roman" panose="02020603050405020304" pitchFamily="18" charset="0"/>
                <a:cs typeface="Times New Roman" panose="02020603050405020304" pitchFamily="18" charset="0"/>
              </a:rPr>
              <a:t>the routine operations</a:t>
            </a:r>
            <a:r>
              <a:rPr lang="en-US" sz="2000" dirty="0">
                <a:solidFill>
                  <a:srgbClr val="000000"/>
                </a:solidFill>
                <a:latin typeface="Times New Roman" panose="02020603050405020304" pitchFamily="18" charset="0"/>
                <a:cs typeface="Times New Roman" panose="02020603050405020304" pitchFamily="18" charset="0"/>
              </a:rPr>
              <a:t> of the organization.</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Strategy, tactics and operations </a:t>
            </a:r>
            <a:r>
              <a:rPr lang="en-US" sz="2000" dirty="0">
                <a:solidFill>
                  <a:srgbClr val="000000"/>
                </a:solidFill>
                <a:latin typeface="Times New Roman" panose="02020603050405020304" pitchFamily="18" charset="0"/>
                <a:cs typeface="Times New Roman" panose="02020603050405020304" pitchFamily="18" charset="0"/>
              </a:rPr>
              <a:t>are underpinned by the need to </a:t>
            </a:r>
            <a:r>
              <a:rPr lang="en-US" sz="2000" b="1" dirty="0">
                <a:solidFill>
                  <a:srgbClr val="000000"/>
                </a:solidFill>
                <a:latin typeface="Times New Roman" panose="02020603050405020304" pitchFamily="18" charset="0"/>
                <a:cs typeface="Times New Roman" panose="02020603050405020304" pitchFamily="18" charset="0"/>
              </a:rPr>
              <a:t>achieve compliance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Strategic, tactical, operational and compliance (STOC)</a:t>
            </a:r>
            <a:r>
              <a:rPr lang="en-US" sz="2000" dirty="0">
                <a:solidFill>
                  <a:srgbClr val="000000"/>
                </a:solidFill>
                <a:latin typeface="Times New Roman" panose="02020603050405020304" pitchFamily="18" charset="0"/>
                <a:cs typeface="Times New Roman" panose="02020603050405020304" pitchFamily="18" charset="0"/>
              </a:rPr>
              <a:t> core processes and activities encompass the whole range of processes of an organization</a:t>
            </a:r>
          </a:p>
        </p:txBody>
      </p:sp>
    </p:spTree>
    <p:extLst>
      <p:ext uri="{BB962C8B-B14F-4D97-AF65-F5344CB8AC3E}">
        <p14:creationId xmlns:p14="http://schemas.microsoft.com/office/powerpoint/2010/main" val="5258212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4573727"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Features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Failure to adequately manage the risks faced by an organization can be caused by </a:t>
            </a:r>
            <a:r>
              <a:rPr lang="en-US" sz="2000" b="1" dirty="0">
                <a:solidFill>
                  <a:srgbClr val="000000"/>
                </a:solidFill>
                <a:latin typeface="Times New Roman" panose="02020603050405020304" pitchFamily="18" charset="0"/>
                <a:cs typeface="Times New Roman" panose="02020603050405020304" pitchFamily="18" charset="0"/>
              </a:rPr>
              <a:t>inadequate risk recognition, insufficient analysis of significant risks and failure to identify suitable risk response activities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Also, failure to set a risk management </a:t>
            </a:r>
            <a:r>
              <a:rPr lang="en-US" sz="2000" b="1" dirty="0">
                <a:solidFill>
                  <a:srgbClr val="000000"/>
                </a:solidFill>
                <a:latin typeface="Times New Roman" panose="02020603050405020304" pitchFamily="18" charset="0"/>
                <a:cs typeface="Times New Roman" panose="02020603050405020304" pitchFamily="18" charset="0"/>
              </a:rPr>
              <a:t>strategy</a:t>
            </a:r>
            <a:r>
              <a:rPr lang="en-US" sz="2000" dirty="0">
                <a:solidFill>
                  <a:srgbClr val="000000"/>
                </a:solidFill>
                <a:latin typeface="Times New Roman" panose="02020603050405020304" pitchFamily="18" charset="0"/>
                <a:cs typeface="Times New Roman" panose="02020603050405020304" pitchFamily="18" charset="0"/>
              </a:rPr>
              <a:t> and to </a:t>
            </a:r>
            <a:r>
              <a:rPr lang="en-US" sz="2000" b="1" dirty="0">
                <a:solidFill>
                  <a:srgbClr val="000000"/>
                </a:solidFill>
                <a:latin typeface="Times New Roman" panose="02020603050405020304" pitchFamily="18" charset="0"/>
                <a:cs typeface="Times New Roman" panose="02020603050405020304" pitchFamily="18" charset="0"/>
              </a:rPr>
              <a:t>communicate</a:t>
            </a:r>
            <a:r>
              <a:rPr lang="en-US" sz="2000" dirty="0">
                <a:solidFill>
                  <a:srgbClr val="000000"/>
                </a:solidFill>
                <a:latin typeface="Times New Roman" panose="02020603050405020304" pitchFamily="18" charset="0"/>
                <a:cs typeface="Times New Roman" panose="02020603050405020304" pitchFamily="18" charset="0"/>
              </a:rPr>
              <a:t> that strategy and the associated responsibilities may result in </a:t>
            </a:r>
            <a:r>
              <a:rPr lang="en-US" sz="2000" b="1" dirty="0">
                <a:solidFill>
                  <a:srgbClr val="000000"/>
                </a:solidFill>
                <a:latin typeface="Times New Roman" panose="02020603050405020304" pitchFamily="18" charset="0"/>
                <a:cs typeface="Times New Roman" panose="02020603050405020304" pitchFamily="18" charset="0"/>
              </a:rPr>
              <a:t>inadequate management of risks.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also possible that the risk management procedures or protocols may be flawed, such that these protocols may actually be incapable of delivering the required outcomes.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consequences of failure to adequately manage risk </a:t>
            </a:r>
            <a:r>
              <a:rPr lang="en-US" sz="2000" b="1" dirty="0">
                <a:solidFill>
                  <a:srgbClr val="000000"/>
                </a:solidFill>
                <a:latin typeface="Times New Roman" panose="02020603050405020304" pitchFamily="18" charset="0"/>
                <a:cs typeface="Times New Roman" panose="02020603050405020304" pitchFamily="18" charset="0"/>
              </a:rPr>
              <a:t>can be disastrous </a:t>
            </a:r>
            <a:r>
              <a:rPr lang="en-US" sz="2000" dirty="0">
                <a:solidFill>
                  <a:srgbClr val="000000"/>
                </a:solidFill>
                <a:latin typeface="Times New Roman" panose="02020603050405020304" pitchFamily="18" charset="0"/>
                <a:cs typeface="Times New Roman" panose="02020603050405020304" pitchFamily="18" charset="0"/>
              </a:rPr>
              <a:t>and may result in </a:t>
            </a:r>
            <a:r>
              <a:rPr lang="en-US" sz="2000" b="1" dirty="0">
                <a:solidFill>
                  <a:srgbClr val="000000"/>
                </a:solidFill>
                <a:latin typeface="Times New Roman" panose="02020603050405020304" pitchFamily="18" charset="0"/>
                <a:cs typeface="Times New Roman" panose="02020603050405020304" pitchFamily="18" charset="0"/>
              </a:rPr>
              <a:t>ineffective and/or inefficient operations</a:t>
            </a:r>
            <a:r>
              <a:rPr lang="en-US" sz="2000" dirty="0">
                <a:solidFill>
                  <a:srgbClr val="000000"/>
                </a:solidFill>
                <a:latin typeface="Times New Roman" panose="02020603050405020304" pitchFamily="18" charset="0"/>
                <a:cs typeface="Times New Roman" panose="02020603050405020304" pitchFamily="18" charset="0"/>
              </a:rPr>
              <a:t>, projects that are not completed on time and strategies that are not delivered, or were incorrect in the first place.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order to be </a:t>
            </a:r>
            <a:r>
              <a:rPr lang="en-US" sz="2000" b="1" dirty="0">
                <a:solidFill>
                  <a:srgbClr val="000000"/>
                </a:solidFill>
                <a:latin typeface="Times New Roman" panose="02020603050405020304" pitchFamily="18" charset="0"/>
                <a:cs typeface="Times New Roman" panose="02020603050405020304" pitchFamily="18" charset="0"/>
              </a:rPr>
              <a:t>successful, the risk management initiative </a:t>
            </a:r>
            <a:r>
              <a:rPr lang="en-US" sz="2000" dirty="0">
                <a:solidFill>
                  <a:srgbClr val="000000"/>
                </a:solidFill>
                <a:latin typeface="Times New Roman" panose="02020603050405020304" pitchFamily="18" charset="0"/>
                <a:cs typeface="Times New Roman" panose="02020603050405020304" pitchFamily="18" charset="0"/>
              </a:rPr>
              <a:t>should be </a:t>
            </a:r>
            <a:r>
              <a:rPr lang="en-US" sz="2000" b="1" dirty="0">
                <a:solidFill>
                  <a:srgbClr val="000000"/>
                </a:solidFill>
                <a:latin typeface="Times New Roman" panose="02020603050405020304" pitchFamily="18" charset="0"/>
                <a:cs typeface="Times New Roman" panose="02020603050405020304" pitchFamily="18" charset="0"/>
              </a:rPr>
              <a:t>proportionate, aligned, comprehensive, embedded and dynamic (PACED).</a:t>
            </a:r>
          </a:p>
        </p:txBody>
      </p:sp>
    </p:spTree>
    <p:extLst>
      <p:ext uri="{BB962C8B-B14F-4D97-AF65-F5344CB8AC3E}">
        <p14:creationId xmlns:p14="http://schemas.microsoft.com/office/powerpoint/2010/main" val="2111123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Features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Proportionate</a:t>
            </a:r>
            <a:r>
              <a:rPr lang="en-US" sz="2000" dirty="0">
                <a:solidFill>
                  <a:srgbClr val="000000"/>
                </a:solidFill>
                <a:latin typeface="Times New Roman" panose="02020603050405020304" pitchFamily="18" charset="0"/>
                <a:cs typeface="Times New Roman" panose="02020603050405020304" pitchFamily="18" charset="0"/>
              </a:rPr>
              <a:t> means that the effort put into risk management should be </a:t>
            </a:r>
            <a:r>
              <a:rPr lang="en-US" sz="2000" b="1" dirty="0">
                <a:solidFill>
                  <a:srgbClr val="000000"/>
                </a:solidFill>
                <a:latin typeface="Times New Roman" panose="02020603050405020304" pitchFamily="18" charset="0"/>
                <a:cs typeface="Times New Roman" panose="02020603050405020304" pitchFamily="18" charset="0"/>
              </a:rPr>
              <a:t>appropriate to the level of risk that the organization faces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activities should be </a:t>
            </a:r>
            <a:r>
              <a:rPr lang="en-US" sz="2000" b="1" dirty="0">
                <a:solidFill>
                  <a:srgbClr val="000000"/>
                </a:solidFill>
                <a:latin typeface="Times New Roman" panose="02020603050405020304" pitchFamily="18" charset="0"/>
                <a:cs typeface="Times New Roman" panose="02020603050405020304" pitchFamily="18" charset="0"/>
              </a:rPr>
              <a:t>aligned with other activities </a:t>
            </a:r>
            <a:r>
              <a:rPr lang="en-US" sz="2000" dirty="0">
                <a:solidFill>
                  <a:srgbClr val="000000"/>
                </a:solidFill>
                <a:latin typeface="Times New Roman" panose="02020603050405020304" pitchFamily="18" charset="0"/>
                <a:cs typeface="Times New Roman" panose="02020603050405020304" pitchFamily="18" charset="0"/>
              </a:rPr>
              <a:t>within the organization.</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Activities will also need to </a:t>
            </a:r>
            <a:r>
              <a:rPr lang="en-US" sz="2000" b="1" dirty="0">
                <a:solidFill>
                  <a:srgbClr val="000000"/>
                </a:solidFill>
                <a:latin typeface="Times New Roman" panose="02020603050405020304" pitchFamily="18" charset="0"/>
                <a:cs typeface="Times New Roman" panose="02020603050405020304" pitchFamily="18" charset="0"/>
              </a:rPr>
              <a:t>be comprehensive</a:t>
            </a:r>
            <a:r>
              <a:rPr lang="en-US" sz="2000" dirty="0">
                <a:solidFill>
                  <a:srgbClr val="000000"/>
                </a:solidFill>
                <a:latin typeface="Times New Roman" panose="02020603050405020304" pitchFamily="18" charset="0"/>
                <a:cs typeface="Times New Roman" panose="02020603050405020304" pitchFamily="18" charset="0"/>
              </a:rPr>
              <a:t>, so that any risk management initiative covers all the aspects of the organization and all the risks that it faces.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with all management activities and processes in an organization, risk management needs to </a:t>
            </a:r>
            <a:r>
              <a:rPr lang="en-US" sz="2000" b="1" dirty="0">
                <a:solidFill>
                  <a:srgbClr val="000000"/>
                </a:solidFill>
                <a:latin typeface="Times New Roman" panose="02020603050405020304" pitchFamily="18" charset="0"/>
                <a:cs typeface="Times New Roman" panose="02020603050405020304" pitchFamily="18" charset="0"/>
              </a:rPr>
              <a:t>be adapted and modified to align with the core processes</a:t>
            </a:r>
            <a:r>
              <a:rPr lang="en-US" sz="2000" dirty="0">
                <a:solidFill>
                  <a:srgbClr val="000000"/>
                </a:solidFill>
                <a:latin typeface="Times New Roman" panose="02020603050405020304" pitchFamily="18" charset="0"/>
                <a:cs typeface="Times New Roman" panose="02020603050405020304" pitchFamily="18" charset="0"/>
              </a:rPr>
              <a:t>, and organizational </a:t>
            </a:r>
            <a:r>
              <a:rPr lang="en-US" sz="2000" b="1" dirty="0">
                <a:solidFill>
                  <a:srgbClr val="000000"/>
                </a:solidFill>
                <a:latin typeface="Times New Roman" panose="02020603050405020304" pitchFamily="18" charset="0"/>
                <a:cs typeface="Times New Roman" panose="02020603050405020304" pitchFamily="18" charset="0"/>
              </a:rPr>
              <a:t>culture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relation to risk management, an organization will first need to specifically respond to </a:t>
            </a:r>
            <a:r>
              <a:rPr lang="en-US" sz="2000" b="1" dirty="0">
                <a:solidFill>
                  <a:srgbClr val="000000"/>
                </a:solidFill>
                <a:latin typeface="Times New Roman" panose="02020603050405020304" pitchFamily="18" charset="0"/>
                <a:cs typeface="Times New Roman" panose="02020603050405020304" pitchFamily="18" charset="0"/>
              </a:rPr>
              <a:t>statutory obligations </a:t>
            </a:r>
            <a:r>
              <a:rPr lang="en-US" sz="2000" dirty="0">
                <a:solidFill>
                  <a:srgbClr val="000000"/>
                </a:solidFill>
                <a:latin typeface="Times New Roman" panose="02020603050405020304" pitchFamily="18" charset="0"/>
                <a:cs typeface="Times New Roman" panose="02020603050405020304" pitchFamily="18" charset="0"/>
              </a:rPr>
              <a:t>and the requirements of regulators.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Once they have been satisfied, most organizations can work on the basis that whatever works within the organization and delivers the required benefits, outputs and outcomes is the correct and appropriate approach to (</a:t>
            </a:r>
            <a:r>
              <a:rPr lang="en-US" sz="1800" b="0" i="0" dirty="0">
                <a:solidFill>
                  <a:srgbClr val="000000"/>
                </a:solidFill>
                <a:effectLst/>
                <a:latin typeface="SabonLTStd-Roman"/>
              </a:rPr>
              <a:t>Enterprise Risk Management)</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ERM</a:t>
            </a:r>
            <a:r>
              <a:rPr lang="en-US" sz="2000" dirty="0">
                <a:solidFill>
                  <a:srgbClr val="000000"/>
                </a:solidFill>
                <a:latin typeface="Times New Roman" panose="02020603050405020304" pitchFamily="18" charset="0"/>
                <a:cs typeface="Times New Roman" panose="02020603050405020304" pitchFamily="18" charset="0"/>
              </a:rPr>
              <a:t> for that organization</a:t>
            </a:r>
          </a:p>
        </p:txBody>
      </p:sp>
    </p:spTree>
    <p:extLst>
      <p:ext uri="{BB962C8B-B14F-4D97-AF65-F5344CB8AC3E}">
        <p14:creationId xmlns:p14="http://schemas.microsoft.com/office/powerpoint/2010/main" val="4470759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extLst>
              <p:ext uri="{D42A27DB-BD31-4B8C-83A1-F6EECF244321}">
                <p14:modId xmlns:p14="http://schemas.microsoft.com/office/powerpoint/2010/main" val="3173316215"/>
              </p:ext>
            </p:extLst>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53943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a:t>
            </a:r>
            <a:r>
              <a:rPr lang="en-US" sz="2000" b="0" i="0" dirty="0">
                <a:solidFill>
                  <a:srgbClr val="000000"/>
                </a:solidFill>
                <a:effectLst/>
                <a:latin typeface="Times New Roman" panose="02020603050405020304" pitchFamily="18" charset="0"/>
                <a:cs typeface="Times New Roman" panose="02020603050405020304" pitchFamily="18" charset="0"/>
              </a:rPr>
              <a:t>he definition of at risk is </a:t>
            </a:r>
            <a:r>
              <a:rPr lang="en-US" sz="2000" b="1" i="0" dirty="0">
                <a:solidFill>
                  <a:srgbClr val="000000"/>
                </a:solidFill>
                <a:effectLst/>
                <a:latin typeface="Times New Roman" panose="02020603050405020304" pitchFamily="18" charset="0"/>
                <a:cs typeface="Times New Roman" panose="02020603050405020304" pitchFamily="18" charset="0"/>
              </a:rPr>
              <a:t>‘exposed to danger’. </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a:t>
            </a:r>
            <a:r>
              <a:rPr lang="en-US" sz="2000" b="0" i="0" dirty="0">
                <a:solidFill>
                  <a:srgbClr val="000000"/>
                </a:solidFill>
                <a:effectLst/>
                <a:latin typeface="Times New Roman" panose="02020603050405020304" pitchFamily="18" charset="0"/>
                <a:cs typeface="Times New Roman" panose="02020603050405020304" pitchFamily="18" charset="0"/>
              </a:rPr>
              <a:t>isk is used to signify </a:t>
            </a:r>
            <a:r>
              <a:rPr lang="en-US" sz="2000" b="1" i="0" dirty="0">
                <a:solidFill>
                  <a:srgbClr val="000000"/>
                </a:solidFill>
                <a:effectLst/>
                <a:latin typeface="Times New Roman" panose="02020603050405020304" pitchFamily="18" charset="0"/>
                <a:cs typeface="Times New Roman" panose="02020603050405020304" pitchFamily="18" charset="0"/>
              </a:rPr>
              <a:t>negative consequences</a:t>
            </a:r>
            <a:r>
              <a:rPr lang="en-US" sz="2000" b="0" i="0" dirty="0">
                <a:solidFill>
                  <a:srgbClr val="000000"/>
                </a:solidFill>
                <a:effectLst/>
                <a:latin typeface="Times New Roman" panose="02020603050405020304" pitchFamily="18" charset="0"/>
                <a:cs typeface="Times New Roman" panose="02020603050405020304" pitchFamily="18" charset="0"/>
              </a:rPr>
              <a:t>. However, taking a risk can also result in </a:t>
            </a:r>
            <a:r>
              <a:rPr lang="en-US" sz="2000" b="1" i="0" dirty="0">
                <a:solidFill>
                  <a:srgbClr val="000000"/>
                </a:solidFill>
                <a:effectLst/>
                <a:latin typeface="Times New Roman" panose="02020603050405020304" pitchFamily="18" charset="0"/>
                <a:cs typeface="Times New Roman" panose="02020603050405020304" pitchFamily="18" charset="0"/>
              </a:rPr>
              <a:t>a positive outcome</a:t>
            </a:r>
            <a:r>
              <a:rPr lang="en-US" sz="2000" b="0" i="0" dirty="0">
                <a:solidFill>
                  <a:srgbClr val="000000"/>
                </a:solidFill>
                <a:effectLst/>
                <a:latin typeface="Times New Roman" panose="02020603050405020304" pitchFamily="18" charset="0"/>
                <a:cs typeface="Times New Roman" panose="02020603050405020304" pitchFamily="18" charset="0"/>
              </a:rPr>
              <a:t>. A third possibility is that risk is related to </a:t>
            </a:r>
            <a:r>
              <a:rPr lang="en-US" sz="2000" b="1" i="0" dirty="0">
                <a:solidFill>
                  <a:srgbClr val="000000"/>
                </a:solidFill>
                <a:effectLst/>
                <a:latin typeface="Times New Roman" panose="02020603050405020304" pitchFamily="18" charset="0"/>
                <a:cs typeface="Times New Roman" panose="02020603050405020304" pitchFamily="18" charset="0"/>
              </a:rPr>
              <a:t>uncertainty of outcome</a:t>
            </a:r>
            <a:r>
              <a:rPr lang="en-US" sz="2000" b="0" i="0" dirty="0">
                <a:solidFill>
                  <a:srgbClr val="000000"/>
                </a:solidFill>
                <a:effectLst/>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12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i="1" u="sng" dirty="0">
                <a:solidFill>
                  <a:srgbClr val="FF0000"/>
                </a:solidFill>
                <a:latin typeface="Times New Roman" panose="02020603050405020304" pitchFamily="18" charset="0"/>
                <a:cs typeface="Times New Roman" panose="02020603050405020304" pitchFamily="18" charset="0"/>
              </a:rPr>
              <a:t>Ex</a:t>
            </a:r>
            <a:r>
              <a:rPr lang="en-US" sz="2000" b="0" i="1" dirty="0">
                <a:solidFill>
                  <a:srgbClr val="000000"/>
                </a:solidFill>
                <a:latin typeface="Times New Roman" panose="02020603050405020304" pitchFamily="18" charset="0"/>
                <a:cs typeface="Times New Roman" panose="02020603050405020304" pitchFamily="18" charset="0"/>
              </a:rPr>
              <a:t>. </a:t>
            </a:r>
            <a:r>
              <a:rPr lang="en-US" sz="2000" b="0" i="0" dirty="0">
                <a:solidFill>
                  <a:srgbClr val="000000"/>
                </a:solidFill>
                <a:effectLst/>
                <a:latin typeface="SabonLTStd-Roman"/>
              </a:rPr>
              <a:t>Take the example of owning </a:t>
            </a:r>
            <a:r>
              <a:rPr lang="en-US" sz="2000" b="1" i="0" dirty="0">
                <a:solidFill>
                  <a:srgbClr val="000000"/>
                </a:solidFill>
                <a:effectLst/>
                <a:latin typeface="SabonLTStd-Roman"/>
              </a:rPr>
              <a:t>a motor car</a:t>
            </a:r>
            <a:r>
              <a:rPr lang="en-US" sz="2000" b="0" i="0" dirty="0">
                <a:solidFill>
                  <a:srgbClr val="000000"/>
                </a:solidFill>
                <a:effectLst/>
                <a:latin typeface="SabonLTStd-Roman"/>
              </a:rPr>
              <a:t>. For most people, owning a car is an opportunity to become more mobile and gain the related benefits. However, there are </a:t>
            </a:r>
            <a:r>
              <a:rPr lang="en-US" sz="2000" b="1" i="0" dirty="0">
                <a:solidFill>
                  <a:srgbClr val="000000"/>
                </a:solidFill>
                <a:effectLst/>
                <a:latin typeface="SabonLTStd-Roman"/>
              </a:rPr>
              <a:t>uncertainties</a:t>
            </a:r>
            <a:r>
              <a:rPr lang="en-US" sz="2000" b="0" i="0" dirty="0">
                <a:solidFill>
                  <a:srgbClr val="000000"/>
                </a:solidFill>
                <a:effectLst/>
                <a:latin typeface="SabonLTStd-Roman"/>
              </a:rPr>
              <a:t> in owning a car that are related to </a:t>
            </a:r>
            <a:r>
              <a:rPr lang="en-US" sz="2000" b="1" i="0" dirty="0">
                <a:solidFill>
                  <a:srgbClr val="000000"/>
                </a:solidFill>
                <a:effectLst/>
                <a:latin typeface="SabonLTStd-Roman"/>
              </a:rPr>
              <a:t>maintenance and repair costs</a:t>
            </a:r>
            <a:r>
              <a:rPr lang="en-US" sz="2000" b="0" i="0" dirty="0">
                <a:solidFill>
                  <a:srgbClr val="000000"/>
                </a:solidFill>
                <a:effectLst/>
                <a:latin typeface="SabonLTStd-Roman"/>
              </a:rPr>
              <a:t>. Finally, motor cars can be involved in accidents, so there are obvious </a:t>
            </a:r>
            <a:r>
              <a:rPr lang="en-US" sz="2000" b="1" i="0" dirty="0">
                <a:solidFill>
                  <a:srgbClr val="000000"/>
                </a:solidFill>
                <a:effectLst/>
                <a:latin typeface="SabonLTStd-Roman"/>
              </a:rPr>
              <a:t>negative outcomes </a:t>
            </a:r>
            <a:r>
              <a:rPr lang="en-US" sz="2000" b="0" i="0" dirty="0">
                <a:solidFill>
                  <a:srgbClr val="000000"/>
                </a:solidFill>
                <a:effectLst/>
                <a:latin typeface="SabonLTStd-Roman"/>
              </a:rPr>
              <a:t>that can occur. It is also important to remember </a:t>
            </a:r>
            <a:r>
              <a:rPr lang="en-US" sz="2000" b="1" i="0" dirty="0">
                <a:solidFill>
                  <a:srgbClr val="000000"/>
                </a:solidFill>
                <a:effectLst/>
                <a:latin typeface="SabonLTStd-Roman"/>
              </a:rPr>
              <a:t>the legal obligations associated </a:t>
            </a:r>
            <a:r>
              <a:rPr lang="en-US" sz="2000" b="0" i="0" dirty="0">
                <a:solidFill>
                  <a:srgbClr val="000000"/>
                </a:solidFill>
                <a:effectLst/>
                <a:latin typeface="SabonLTStd-Roman"/>
              </a:rPr>
              <a:t>with car ownership and the rules that must be </a:t>
            </a:r>
            <a:r>
              <a:rPr lang="en-US" sz="2000" b="1" i="0" dirty="0">
                <a:solidFill>
                  <a:srgbClr val="000000"/>
                </a:solidFill>
                <a:effectLst/>
                <a:latin typeface="SabonLTStd-Roman"/>
              </a:rPr>
              <a:t>obeyed</a:t>
            </a:r>
            <a:r>
              <a:rPr lang="en-US" sz="2000" b="0" i="0" dirty="0">
                <a:solidFill>
                  <a:srgbClr val="000000"/>
                </a:solidFill>
                <a:effectLst/>
                <a:latin typeface="SabonLTStd-Roman"/>
              </a:rPr>
              <a:t> when the car is being driven on a road.</a:t>
            </a:r>
            <a:endPar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Definitions of risk :</a:t>
            </a:r>
          </a:p>
        </p:txBody>
      </p:sp>
    </p:spTree>
    <p:extLst>
      <p:ext uri="{BB962C8B-B14F-4D97-AF65-F5344CB8AC3E}">
        <p14:creationId xmlns:p14="http://schemas.microsoft.com/office/powerpoint/2010/main" val="39654901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827075" y="1576947"/>
            <a:ext cx="10245598" cy="1692771"/>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Definitions of risk can be found from </a:t>
            </a:r>
            <a:r>
              <a:rPr lang="en-US" sz="2000" b="1" dirty="0">
                <a:solidFill>
                  <a:srgbClr val="000000"/>
                </a:solidFill>
                <a:latin typeface="Times New Roman" panose="02020603050405020304" pitchFamily="18" charset="0"/>
                <a:cs typeface="Times New Roman" panose="02020603050405020304" pitchFamily="18" charset="0"/>
              </a:rPr>
              <a:t>many sources</a:t>
            </a:r>
            <a:r>
              <a:rPr lang="en-US" sz="2000" dirty="0">
                <a:solidFill>
                  <a:srgbClr val="000000"/>
                </a:solidFill>
                <a:latin typeface="Times New Roman" panose="02020603050405020304" pitchFamily="18" charset="0"/>
                <a:cs typeface="Times New Roman" panose="02020603050405020304" pitchFamily="18" charset="0"/>
              </a:rPr>
              <a:t>, and some key definitions are set out in the following table (</a:t>
            </a:r>
            <a:r>
              <a:rPr lang="en-US" sz="1800" b="1" i="0" dirty="0">
                <a:solidFill>
                  <a:srgbClr val="000000"/>
                </a:solidFill>
                <a:effectLst/>
                <a:latin typeface="MiloOT-Light"/>
              </a:rPr>
              <a:t>Definitions of risk</a:t>
            </a:r>
            <a:r>
              <a:rPr lang="en-US" sz="2000" b="1" dirty="0"/>
              <a:t> </a:t>
            </a:r>
            <a:r>
              <a:rPr lang="en-US" sz="2000" dirty="0"/>
              <a:t>)</a:t>
            </a:r>
            <a:r>
              <a:rPr lang="en-US" sz="2000" dirty="0">
                <a:solidFill>
                  <a:srgbClr val="000000"/>
                </a:solidFill>
                <a:latin typeface="Times New Roman" panose="02020603050405020304" pitchFamily="18" charset="0"/>
                <a:cs typeface="Times New Roman" panose="02020603050405020304" pitchFamily="18" charset="0"/>
              </a:rPr>
              <a:t>:</a:t>
            </a:r>
          </a:p>
          <a:p>
            <a:pPr>
              <a:defRPr/>
            </a:pPr>
            <a:r>
              <a:rPr lang="en-US" sz="2000" dirty="0"/>
              <a:t/>
            </a:r>
            <a:br>
              <a:rPr lang="en-US" sz="2000" dirty="0"/>
            </a:br>
            <a:endPar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9" name="Table 12">
            <a:extLst>
              <a:ext uri="{FF2B5EF4-FFF2-40B4-BE49-F238E27FC236}">
                <a16:creationId xmlns:a16="http://schemas.microsoft.com/office/drawing/2014/main" id="{AB299EC2-5BCD-408C-BE64-B7D390913ECD}"/>
              </a:ext>
            </a:extLst>
          </p:cNvPr>
          <p:cNvGraphicFramePr>
            <a:graphicFrameLocks noGrp="1"/>
          </p:cNvGraphicFramePr>
          <p:nvPr>
            <p:extLst>
              <p:ext uri="{D42A27DB-BD31-4B8C-83A1-F6EECF244321}">
                <p14:modId xmlns:p14="http://schemas.microsoft.com/office/powerpoint/2010/main" val="1809274883"/>
              </p:ext>
            </p:extLst>
          </p:nvPr>
        </p:nvGraphicFramePr>
        <p:xfrm>
          <a:off x="2080591" y="2784743"/>
          <a:ext cx="9780105" cy="3169920"/>
        </p:xfrm>
        <a:graphic>
          <a:graphicData uri="http://schemas.openxmlformats.org/drawingml/2006/table">
            <a:tbl>
              <a:tblPr firstRow="1" bandRow="1">
                <a:tableStyleId>{5C22544A-7EE6-4342-B048-85BDC9FD1C3A}</a:tableStyleId>
              </a:tblPr>
              <a:tblGrid>
                <a:gridCol w="2936518">
                  <a:extLst>
                    <a:ext uri="{9D8B030D-6E8A-4147-A177-3AD203B41FA5}">
                      <a16:colId xmlns:a16="http://schemas.microsoft.com/office/drawing/2014/main" val="3493868538"/>
                    </a:ext>
                  </a:extLst>
                </a:gridCol>
                <a:gridCol w="6843587">
                  <a:extLst>
                    <a:ext uri="{9D8B030D-6E8A-4147-A177-3AD203B41FA5}">
                      <a16:colId xmlns:a16="http://schemas.microsoft.com/office/drawing/2014/main" val="1596055632"/>
                    </a:ext>
                  </a:extLst>
                </a:gridCol>
              </a:tblGrid>
              <a:tr h="0">
                <a:tc>
                  <a:txBody>
                    <a:bodyPr/>
                    <a:lstStyle/>
                    <a:p>
                      <a:pPr algn="l"/>
                      <a:r>
                        <a:rPr lang="en-US" sz="1800" b="1" i="0" kern="1200" dirty="0">
                          <a:solidFill>
                            <a:schemeClr val="tx1"/>
                          </a:solidFill>
                          <a:effectLst/>
                          <a:latin typeface="+mn-lt"/>
                          <a:ea typeface="+mn-ea"/>
                          <a:cs typeface="+mn-cs"/>
                        </a:rPr>
                        <a:t>Organization</a:t>
                      </a:r>
                      <a:r>
                        <a:rPr lang="en-US" sz="1800" b="1" dirty="0">
                          <a:solidFill>
                            <a:schemeClr val="tx1"/>
                          </a:solidFill>
                        </a:rPr>
                        <a:t> </a:t>
                      </a:r>
                    </a:p>
                  </a:txBody>
                  <a:tcPr>
                    <a:solidFill>
                      <a:schemeClr val="bg1">
                        <a:lumMod val="85000"/>
                      </a:schemeClr>
                    </a:solidFill>
                  </a:tcPr>
                </a:tc>
                <a:tc>
                  <a:txBody>
                    <a:bodyPr/>
                    <a:lstStyle/>
                    <a:p>
                      <a:pPr algn="just"/>
                      <a:r>
                        <a:rPr lang="en-US" sz="1800" b="1" i="0" kern="1200" dirty="0">
                          <a:solidFill>
                            <a:schemeClr val="tx1"/>
                          </a:solidFill>
                          <a:effectLst/>
                          <a:latin typeface="+mn-lt"/>
                          <a:ea typeface="+mn-ea"/>
                          <a:cs typeface="+mn-cs"/>
                        </a:rPr>
                        <a:t>Definition of risk</a:t>
                      </a:r>
                      <a:r>
                        <a:rPr lang="en-US" sz="1800" b="1" dirty="0">
                          <a:solidFill>
                            <a:schemeClr val="tx1"/>
                          </a:solidFill>
                        </a:rPr>
                        <a:t> </a:t>
                      </a:r>
                    </a:p>
                  </a:txBody>
                  <a:tcPr>
                    <a:solidFill>
                      <a:schemeClr val="bg1">
                        <a:lumMod val="85000"/>
                      </a:schemeClr>
                    </a:solidFill>
                  </a:tcPr>
                </a:tc>
                <a:extLst>
                  <a:ext uri="{0D108BD9-81ED-4DB2-BD59-A6C34878D82A}">
                    <a16:rowId xmlns:a16="http://schemas.microsoft.com/office/drawing/2014/main" val="2376023929"/>
                  </a:ext>
                </a:extLst>
              </a:tr>
              <a:tr h="370840">
                <a:tc>
                  <a:txBody>
                    <a:bodyPr/>
                    <a:lstStyle/>
                    <a:p>
                      <a:pPr algn="l"/>
                      <a:r>
                        <a:rPr lang="en-US" sz="1600" b="0" i="0" kern="1200" dirty="0">
                          <a:solidFill>
                            <a:schemeClr val="dk1"/>
                          </a:solidFill>
                          <a:effectLst/>
                          <a:latin typeface="+mn-lt"/>
                          <a:ea typeface="+mn-ea"/>
                          <a:cs typeface="+mn-cs"/>
                        </a:rPr>
                        <a:t>ISO Guide 73</a:t>
                      </a:r>
                      <a:br>
                        <a:rPr lang="en-US" sz="1600" b="0" i="0" kern="1200" dirty="0">
                          <a:solidFill>
                            <a:schemeClr val="dk1"/>
                          </a:solidFill>
                          <a:effectLst/>
                          <a:latin typeface="+mn-lt"/>
                          <a:ea typeface="+mn-ea"/>
                          <a:cs typeface="+mn-cs"/>
                        </a:rPr>
                      </a:br>
                      <a:r>
                        <a:rPr lang="en-US" sz="1600" b="0" i="0" kern="1200" dirty="0">
                          <a:solidFill>
                            <a:schemeClr val="dk1"/>
                          </a:solidFill>
                          <a:effectLst/>
                          <a:latin typeface="+mn-lt"/>
                          <a:ea typeface="+mn-ea"/>
                          <a:cs typeface="+mn-cs"/>
                        </a:rPr>
                        <a:t>ISO 31000</a:t>
                      </a:r>
                      <a:r>
                        <a:rPr lang="en-US" sz="1600" dirty="0"/>
                        <a:t> </a:t>
                      </a:r>
                    </a:p>
                  </a:txBody>
                  <a:tcPr>
                    <a:solidFill>
                      <a:schemeClr val="bg1">
                        <a:lumMod val="85000"/>
                      </a:schemeClr>
                    </a:solidFill>
                  </a:tcPr>
                </a:tc>
                <a:tc>
                  <a:txBody>
                    <a:bodyPr/>
                    <a:lstStyle/>
                    <a:p>
                      <a:pPr algn="just"/>
                      <a:r>
                        <a:rPr lang="en-US" sz="1600" b="1" i="0" kern="1200" dirty="0">
                          <a:solidFill>
                            <a:schemeClr val="dk1"/>
                          </a:solidFill>
                          <a:effectLst/>
                          <a:latin typeface="+mn-lt"/>
                          <a:ea typeface="+mn-ea"/>
                          <a:cs typeface="+mn-cs"/>
                        </a:rPr>
                        <a:t>Effect of uncertainty on objectives</a:t>
                      </a:r>
                      <a:r>
                        <a:rPr lang="en-US" sz="1600" b="0" i="0" kern="1200" dirty="0">
                          <a:solidFill>
                            <a:schemeClr val="dk1"/>
                          </a:solidFill>
                          <a:effectLst/>
                          <a:latin typeface="+mn-lt"/>
                          <a:ea typeface="+mn-ea"/>
                          <a:cs typeface="+mn-cs"/>
                        </a:rPr>
                        <a:t>. Note that an effect may </a:t>
                      </a:r>
                      <a:r>
                        <a:rPr lang="en-US" sz="1600" b="1" i="0" kern="1200" dirty="0">
                          <a:solidFill>
                            <a:schemeClr val="dk1"/>
                          </a:solidFill>
                          <a:effectLst/>
                          <a:latin typeface="+mn-lt"/>
                          <a:ea typeface="+mn-ea"/>
                          <a:cs typeface="+mn-cs"/>
                        </a:rPr>
                        <a:t>be positive, negative, or a deviation from the expected.</a:t>
                      </a:r>
                      <a:r>
                        <a:rPr lang="en-US" sz="1600" b="0" i="0" kern="1200" dirty="0">
                          <a:solidFill>
                            <a:schemeClr val="dk1"/>
                          </a:solidFill>
                          <a:effectLst/>
                          <a:latin typeface="+mn-lt"/>
                          <a:ea typeface="+mn-ea"/>
                          <a:cs typeface="+mn-cs"/>
                        </a:rPr>
                        <a:t> Also, risk is often described by an event, a change in circumstances or a consequence</a:t>
                      </a:r>
                      <a:r>
                        <a:rPr lang="en-US" sz="1600" dirty="0"/>
                        <a:t> </a:t>
                      </a:r>
                    </a:p>
                  </a:txBody>
                  <a:tcPr>
                    <a:solidFill>
                      <a:schemeClr val="bg1">
                        <a:lumMod val="85000"/>
                      </a:schemeClr>
                    </a:solidFill>
                  </a:tcPr>
                </a:tc>
                <a:extLst>
                  <a:ext uri="{0D108BD9-81ED-4DB2-BD59-A6C34878D82A}">
                    <a16:rowId xmlns:a16="http://schemas.microsoft.com/office/drawing/2014/main" val="3878344399"/>
                  </a:ext>
                </a:extLst>
              </a:tr>
              <a:tr h="461416">
                <a:tc>
                  <a:txBody>
                    <a:bodyPr/>
                    <a:lstStyle/>
                    <a:p>
                      <a:pPr algn="l"/>
                      <a:r>
                        <a:rPr lang="en-US" sz="1600" b="0" i="0" kern="1200" dirty="0">
                          <a:solidFill>
                            <a:schemeClr val="dk1"/>
                          </a:solidFill>
                          <a:effectLst/>
                          <a:latin typeface="+mn-lt"/>
                          <a:ea typeface="+mn-ea"/>
                          <a:cs typeface="+mn-cs"/>
                        </a:rPr>
                        <a:t>Institute of Risk Management (IRM)</a:t>
                      </a:r>
                      <a:r>
                        <a:rPr lang="en-US" sz="1600" dirty="0"/>
                        <a:t> </a:t>
                      </a:r>
                    </a:p>
                  </a:txBody>
                  <a:tcPr>
                    <a:solidFill>
                      <a:schemeClr val="bg1">
                        <a:lumMod val="85000"/>
                      </a:schemeClr>
                    </a:solidFill>
                  </a:tcPr>
                </a:tc>
                <a:tc>
                  <a:txBody>
                    <a:bodyPr/>
                    <a:lstStyle/>
                    <a:p>
                      <a:pPr algn="just"/>
                      <a:r>
                        <a:rPr lang="en-US" sz="1600" b="0" i="0" kern="1200" dirty="0">
                          <a:solidFill>
                            <a:schemeClr val="dk1"/>
                          </a:solidFill>
                          <a:effectLst/>
                          <a:latin typeface="+mn-lt"/>
                          <a:ea typeface="+mn-ea"/>
                          <a:cs typeface="+mn-cs"/>
                        </a:rPr>
                        <a:t>Risk is the </a:t>
                      </a:r>
                      <a:r>
                        <a:rPr lang="en-US" sz="1600" b="1" i="0" kern="1200" dirty="0">
                          <a:solidFill>
                            <a:schemeClr val="dk1"/>
                          </a:solidFill>
                          <a:effectLst/>
                          <a:latin typeface="+mn-lt"/>
                          <a:ea typeface="+mn-ea"/>
                          <a:cs typeface="+mn-cs"/>
                        </a:rPr>
                        <a:t>combination of the probability of an event and its consequence</a:t>
                      </a:r>
                      <a:r>
                        <a:rPr lang="en-US" sz="1600" b="0" i="0" kern="1200" dirty="0">
                          <a:solidFill>
                            <a:schemeClr val="dk1"/>
                          </a:solidFill>
                          <a:effectLst/>
                          <a:latin typeface="+mn-lt"/>
                          <a:ea typeface="+mn-ea"/>
                          <a:cs typeface="+mn-cs"/>
                        </a:rPr>
                        <a:t>. Consequences can range from </a:t>
                      </a:r>
                      <a:r>
                        <a:rPr lang="en-US" sz="1600" b="1" i="0" kern="1200" dirty="0">
                          <a:solidFill>
                            <a:schemeClr val="dk1"/>
                          </a:solidFill>
                          <a:effectLst/>
                          <a:latin typeface="+mn-lt"/>
                          <a:ea typeface="+mn-ea"/>
                          <a:cs typeface="+mn-cs"/>
                        </a:rPr>
                        <a:t>positive to negative</a:t>
                      </a:r>
                      <a:r>
                        <a:rPr lang="en-US" sz="1600" b="0" i="0" kern="1200" dirty="0">
                          <a:solidFill>
                            <a:schemeClr val="dk1"/>
                          </a:solidFill>
                          <a:effectLst/>
                          <a:latin typeface="+mn-lt"/>
                          <a:ea typeface="+mn-ea"/>
                          <a:cs typeface="+mn-cs"/>
                        </a:rPr>
                        <a:t>.</a:t>
                      </a:r>
                      <a:r>
                        <a:rPr lang="en-US" sz="1600" dirty="0"/>
                        <a:t> </a:t>
                      </a:r>
                    </a:p>
                  </a:txBody>
                  <a:tcPr>
                    <a:solidFill>
                      <a:schemeClr val="bg1">
                        <a:lumMod val="85000"/>
                      </a:schemeClr>
                    </a:solidFill>
                  </a:tcPr>
                </a:tc>
                <a:extLst>
                  <a:ext uri="{0D108BD9-81ED-4DB2-BD59-A6C34878D82A}">
                    <a16:rowId xmlns:a16="http://schemas.microsoft.com/office/drawing/2014/main" val="1847562428"/>
                  </a:ext>
                </a:extLst>
              </a:tr>
              <a:tr h="457200">
                <a:tc>
                  <a:txBody>
                    <a:bodyPr/>
                    <a:lstStyle/>
                    <a:p>
                      <a:pPr algn="l"/>
                      <a:r>
                        <a:rPr lang="en-US" sz="1600" b="0" i="0" kern="1200" dirty="0">
                          <a:solidFill>
                            <a:schemeClr val="dk1"/>
                          </a:solidFill>
                          <a:effectLst/>
                          <a:latin typeface="+mn-lt"/>
                          <a:ea typeface="+mn-ea"/>
                          <a:cs typeface="+mn-cs"/>
                        </a:rPr>
                        <a:t>Orange Book from HM Treasury</a:t>
                      </a:r>
                      <a:endParaRPr lang="en-US" sz="1600" dirty="0"/>
                    </a:p>
                  </a:txBody>
                  <a:tcPr>
                    <a:solidFill>
                      <a:schemeClr val="bg1">
                        <a:lumMod val="85000"/>
                      </a:schemeClr>
                    </a:solidFill>
                  </a:tcPr>
                </a:tc>
                <a:tc>
                  <a:txBody>
                    <a:bodyPr/>
                    <a:lstStyle/>
                    <a:p>
                      <a:pPr algn="just"/>
                      <a:r>
                        <a:rPr lang="en-US" sz="1600" b="1" i="0" kern="1200" dirty="0">
                          <a:solidFill>
                            <a:schemeClr val="dk1"/>
                          </a:solidFill>
                          <a:effectLst/>
                          <a:latin typeface="+mn-lt"/>
                          <a:ea typeface="+mn-ea"/>
                          <a:cs typeface="+mn-cs"/>
                        </a:rPr>
                        <a:t>Uncertainty </a:t>
                      </a:r>
                      <a:r>
                        <a:rPr lang="en-US" sz="1600" b="0" i="0" kern="1200" dirty="0">
                          <a:solidFill>
                            <a:schemeClr val="dk1"/>
                          </a:solidFill>
                          <a:effectLst/>
                          <a:latin typeface="+mn-lt"/>
                          <a:ea typeface="+mn-ea"/>
                          <a:cs typeface="+mn-cs"/>
                        </a:rPr>
                        <a:t>of outcome, within a range of exposure, arising from a combination of the impact and the probability of potential </a:t>
                      </a:r>
                      <a:r>
                        <a:rPr lang="en-US" sz="1600" b="1" i="0" kern="1200" dirty="0">
                          <a:solidFill>
                            <a:schemeClr val="dk1"/>
                          </a:solidFill>
                          <a:effectLst/>
                          <a:latin typeface="+mn-lt"/>
                          <a:ea typeface="+mn-ea"/>
                          <a:cs typeface="+mn-cs"/>
                        </a:rPr>
                        <a:t>events</a:t>
                      </a:r>
                      <a:r>
                        <a:rPr lang="en-US" sz="1600" b="0" i="0" kern="1200" dirty="0">
                          <a:solidFill>
                            <a:schemeClr val="dk1"/>
                          </a:solidFill>
                          <a:effectLst/>
                          <a:latin typeface="+mn-lt"/>
                          <a:ea typeface="+mn-ea"/>
                          <a:cs typeface="+mn-cs"/>
                        </a:rPr>
                        <a:t>.</a:t>
                      </a:r>
                      <a:r>
                        <a:rPr lang="en-US" sz="1600" dirty="0"/>
                        <a:t> </a:t>
                      </a:r>
                    </a:p>
                  </a:txBody>
                  <a:tcPr>
                    <a:solidFill>
                      <a:schemeClr val="bg1">
                        <a:lumMod val="85000"/>
                      </a:schemeClr>
                    </a:solidFill>
                  </a:tcPr>
                </a:tc>
                <a:extLst>
                  <a:ext uri="{0D108BD9-81ED-4DB2-BD59-A6C34878D82A}">
                    <a16:rowId xmlns:a16="http://schemas.microsoft.com/office/drawing/2014/main" val="1678847130"/>
                  </a:ext>
                </a:extLst>
              </a:tr>
              <a:tr h="457200">
                <a:tc>
                  <a:txBody>
                    <a:bodyPr/>
                    <a:lstStyle/>
                    <a:p>
                      <a:pPr algn="l"/>
                      <a:r>
                        <a:rPr lang="en-US" sz="1600" b="0" i="0" kern="1200" dirty="0">
                          <a:solidFill>
                            <a:schemeClr val="dk1"/>
                          </a:solidFill>
                          <a:effectLst/>
                          <a:latin typeface="+mn-lt"/>
                          <a:ea typeface="+mn-ea"/>
                          <a:cs typeface="+mn-cs"/>
                        </a:rPr>
                        <a:t>Institute of Internal Auditors</a:t>
                      </a:r>
                      <a:r>
                        <a:rPr lang="en-US" sz="1600" dirty="0"/>
                        <a:t> </a:t>
                      </a:r>
                      <a:br>
                        <a:rPr lang="en-US" sz="1600" dirty="0"/>
                      </a:br>
                      <a:endParaRPr lang="en-US" sz="1600" dirty="0"/>
                    </a:p>
                  </a:txBody>
                  <a:tcPr>
                    <a:solidFill>
                      <a:schemeClr val="bg1">
                        <a:lumMod val="85000"/>
                      </a:schemeClr>
                    </a:solidFill>
                  </a:tcPr>
                </a:tc>
                <a:tc>
                  <a:txBody>
                    <a:bodyPr/>
                    <a:lstStyle/>
                    <a:p>
                      <a:pPr algn="just"/>
                      <a:r>
                        <a:rPr lang="en-US" sz="1600" b="0" i="0" kern="1200" dirty="0">
                          <a:solidFill>
                            <a:schemeClr val="dk1"/>
                          </a:solidFill>
                          <a:effectLst/>
                          <a:latin typeface="+mn-lt"/>
                          <a:ea typeface="+mn-ea"/>
                          <a:cs typeface="+mn-cs"/>
                        </a:rPr>
                        <a:t>The </a:t>
                      </a:r>
                      <a:r>
                        <a:rPr lang="en-US" sz="1600" b="1" i="0" kern="1200" dirty="0">
                          <a:solidFill>
                            <a:schemeClr val="dk1"/>
                          </a:solidFill>
                          <a:effectLst/>
                          <a:latin typeface="+mn-lt"/>
                          <a:ea typeface="+mn-ea"/>
                          <a:cs typeface="+mn-cs"/>
                        </a:rPr>
                        <a:t>uncertainty of an event occurring </a:t>
                      </a:r>
                      <a:r>
                        <a:rPr lang="en-US" sz="1600" b="0" i="0" kern="1200" dirty="0">
                          <a:solidFill>
                            <a:schemeClr val="dk1"/>
                          </a:solidFill>
                          <a:effectLst/>
                          <a:latin typeface="+mn-lt"/>
                          <a:ea typeface="+mn-ea"/>
                          <a:cs typeface="+mn-cs"/>
                        </a:rPr>
                        <a:t>that could have an impact on the achievement of the objectives. Risk is measured in terms of consequences and likelihood.</a:t>
                      </a:r>
                      <a:r>
                        <a:rPr lang="en-US" sz="1600" dirty="0"/>
                        <a:t> </a:t>
                      </a:r>
                    </a:p>
                  </a:txBody>
                  <a:tcPr>
                    <a:solidFill>
                      <a:schemeClr val="bg1">
                        <a:lumMod val="85000"/>
                      </a:schemeClr>
                    </a:solidFill>
                  </a:tcPr>
                </a:tc>
                <a:extLst>
                  <a:ext uri="{0D108BD9-81ED-4DB2-BD59-A6C34878D82A}">
                    <a16:rowId xmlns:a16="http://schemas.microsoft.com/office/drawing/2014/main" val="2394963022"/>
                  </a:ext>
                </a:extLst>
              </a:tr>
            </a:tbl>
          </a:graphicData>
        </a:graphic>
      </p:graphicFrame>
      <p:sp>
        <p:nvSpPr>
          <p:cNvPr id="14" name="TextBox 13">
            <a:extLst>
              <a:ext uri="{FF2B5EF4-FFF2-40B4-BE49-F238E27FC236}">
                <a16:creationId xmlns:a16="http://schemas.microsoft.com/office/drawing/2014/main" id="{6CF60236-DB6F-4F12-9111-B44DD21020D7}"/>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Definitions of risk :</a:t>
            </a:r>
          </a:p>
        </p:txBody>
      </p:sp>
    </p:spTree>
    <p:extLst>
      <p:ext uri="{BB962C8B-B14F-4D97-AF65-F5344CB8AC3E}">
        <p14:creationId xmlns:p14="http://schemas.microsoft.com/office/powerpoint/2010/main" val="13437425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420392"/>
            <a:ext cx="10364923" cy="4770537"/>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generally accepted that risk is best defined by concentrating on </a:t>
            </a:r>
            <a:r>
              <a:rPr lang="en-US" sz="2000" b="1" dirty="0">
                <a:solidFill>
                  <a:srgbClr val="000000"/>
                </a:solidFill>
                <a:latin typeface="Times New Roman" panose="02020603050405020304" pitchFamily="18" charset="0"/>
                <a:cs typeface="Times New Roman" panose="02020603050405020304" pitchFamily="18" charset="0"/>
              </a:rPr>
              <a:t>risks as events, </a:t>
            </a:r>
            <a:r>
              <a:rPr lang="en-US" sz="2000" dirty="0">
                <a:solidFill>
                  <a:srgbClr val="000000"/>
                </a:solidFill>
                <a:latin typeface="Times New Roman" panose="02020603050405020304" pitchFamily="18" charset="0"/>
                <a:cs typeface="Times New Roman" panose="02020603050405020304" pitchFamily="18" charset="0"/>
              </a:rPr>
              <a:t>as in the definition of risk provided in ISO 31000 and the definition provided by the Institute of Internal Auditors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t>perhaps a risk can simply be considered to be ‘</a:t>
            </a:r>
            <a:r>
              <a:rPr lang="en-US" sz="2000" b="1" dirty="0"/>
              <a:t>an unplanned event with unexpected consequences’.</a:t>
            </a:r>
            <a:r>
              <a:rPr lang="en-US" sz="2000" dirty="0"/>
              <a:t> Greater clarity is likely to be brought to the risk management process if the focus is on events. </a:t>
            </a:r>
          </a:p>
          <a:p>
            <a:pPr marL="342900" indent="-342900" algn="just">
              <a:buFont typeface="Wingdings" panose="05000000000000000000" pitchFamily="2" charset="2"/>
              <a:buChar char="§"/>
              <a:defRPr/>
            </a:pPr>
            <a:endParaRPr lang="en-US" sz="2000" dirty="0"/>
          </a:p>
          <a:p>
            <a:pPr marL="342900" indent="-342900" algn="just">
              <a:buFont typeface="Wingdings" panose="05000000000000000000" pitchFamily="2" charset="2"/>
              <a:buChar char="§"/>
              <a:defRPr/>
            </a:pPr>
            <a:r>
              <a:rPr lang="en-US" sz="2000" b="1" i="1" u="sng" dirty="0">
                <a:solidFill>
                  <a:srgbClr val="C00000"/>
                </a:solidFill>
              </a:rPr>
              <a:t>Ex</a:t>
            </a:r>
            <a:r>
              <a:rPr lang="en-US" sz="2000" dirty="0"/>
              <a:t>. What could disrupt a theatre performance </a:t>
            </a:r>
            <a:r>
              <a:rPr lang="en-US" sz="2000" i="1" u="sng" dirty="0"/>
              <a:t>“</a:t>
            </a:r>
            <a:r>
              <a:rPr lang="en-US" sz="2000" i="1" dirty="0"/>
              <a:t>The events that could cause disruption include a power cut, the absence of a key actor, or a substantial transport failure or road closures that delay the arrival of the audience, as well as the illness of a significant number of staff. Having identified the events that could disrupt the performance, the management of the theatre needs to decide what to do to reduce the chances of one of these events causing the cancellation of a </a:t>
            </a:r>
            <a:r>
              <a:rPr lang="en-US" sz="2000" i="1" u="sng" dirty="0"/>
              <a:t>performance. “</a:t>
            </a:r>
            <a:endParaRPr kumimoji="0" lang="en-US" sz="2000" b="0"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Definitions of risk :</a:t>
            </a:r>
          </a:p>
        </p:txBody>
      </p:sp>
    </p:spTree>
    <p:extLst>
      <p:ext uri="{BB962C8B-B14F-4D97-AF65-F5344CB8AC3E}">
        <p14:creationId xmlns:p14="http://schemas.microsoft.com/office/powerpoint/2010/main" val="26594209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3" y="1533092"/>
            <a:ext cx="10046926" cy="353943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u="sng" dirty="0">
                <a:solidFill>
                  <a:srgbClr val="000000"/>
                </a:solidFill>
                <a:latin typeface="Times New Roman" panose="02020603050405020304" pitchFamily="18" charset="0"/>
                <a:cs typeface="Times New Roman" panose="02020603050405020304" pitchFamily="18" charset="0"/>
              </a:rPr>
              <a:t>Risk</a:t>
            </a:r>
            <a:r>
              <a:rPr lang="en-US" sz="2000" dirty="0">
                <a:solidFill>
                  <a:srgbClr val="000000"/>
                </a:solidFill>
                <a:latin typeface="Times New Roman" panose="02020603050405020304" pitchFamily="18" charset="0"/>
                <a:cs typeface="Times New Roman" panose="02020603050405020304" pitchFamily="18" charset="0"/>
              </a:rPr>
              <a:t> may </a:t>
            </a:r>
            <a:r>
              <a:rPr lang="en-US" sz="2000" b="1" dirty="0">
                <a:solidFill>
                  <a:srgbClr val="000000"/>
                </a:solidFill>
                <a:latin typeface="Times New Roman" panose="02020603050405020304" pitchFamily="18" charset="0"/>
                <a:cs typeface="Times New Roman" panose="02020603050405020304" pitchFamily="18" charset="0"/>
              </a:rPr>
              <a:t>have positive or negative outcomes or may simply result in uncertainty</a:t>
            </a:r>
            <a:r>
              <a:rPr lang="en-US" sz="2000" dirty="0">
                <a:solidFill>
                  <a:srgbClr val="000000"/>
                </a:solidFill>
                <a:latin typeface="Times New Roman" panose="02020603050405020304" pitchFamily="18" charset="0"/>
                <a:cs typeface="Times New Roman" panose="02020603050405020304" pitchFamily="18" charset="0"/>
              </a:rPr>
              <a:t>. Therefore, risks may be considered to be related to an opportunity or a loss or the presence of uncertainty for an organization.</a:t>
            </a:r>
          </a:p>
          <a:p>
            <a:pPr marL="342900" indent="-342900" algn="just">
              <a:buFont typeface="Wingdings" panose="05000000000000000000" pitchFamily="2" charset="2"/>
              <a:buChar char="§"/>
              <a:defRPr/>
            </a:pPr>
            <a:endParaRPr lang="en-US" sz="2000" i="1" u="sng"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dirty="0">
                <a:solidFill>
                  <a:srgbClr val="000000"/>
                </a:solidFill>
                <a:latin typeface="Times New Roman" panose="02020603050405020304" pitchFamily="18" charset="0"/>
                <a:cs typeface="Times New Roman" panose="02020603050405020304" pitchFamily="18" charset="0"/>
              </a:rPr>
              <a:t>Risks are divided into four categories:</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Compliance (or mandatory)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Hazard (or pure)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Control (or uncertainty)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Opportunity (or speculative) risks</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37850795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3" y="1533092"/>
            <a:ext cx="10205951" cy="446276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general, organizations will seek to </a:t>
            </a:r>
            <a:r>
              <a:rPr lang="en-US" sz="2000" b="1" u="sng" dirty="0">
                <a:solidFill>
                  <a:srgbClr val="000000"/>
                </a:solidFill>
                <a:latin typeface="Times New Roman" panose="02020603050405020304" pitchFamily="18" charset="0"/>
                <a:cs typeface="Times New Roman" panose="02020603050405020304" pitchFamily="18" charset="0"/>
              </a:rPr>
              <a:t>minimize compliance risks</a:t>
            </a:r>
            <a:r>
              <a:rPr lang="en-US" sz="2000" dirty="0">
                <a:solidFill>
                  <a:srgbClr val="000000"/>
                </a:solidFill>
                <a:latin typeface="Times New Roman" panose="02020603050405020304" pitchFamily="18" charset="0"/>
                <a:cs typeface="Times New Roman" panose="02020603050405020304" pitchFamily="18" charset="0"/>
              </a:rPr>
              <a:t>, </a:t>
            </a:r>
            <a:r>
              <a:rPr lang="en-US" sz="2000" b="1" u="sng" dirty="0">
                <a:solidFill>
                  <a:srgbClr val="000000"/>
                </a:solidFill>
                <a:latin typeface="Times New Roman" panose="02020603050405020304" pitchFamily="18" charset="0"/>
                <a:cs typeface="Times New Roman" panose="02020603050405020304" pitchFamily="18" charset="0"/>
              </a:rPr>
              <a:t>mitigate hazard risks</a:t>
            </a:r>
            <a:r>
              <a:rPr lang="en-US" sz="2000" dirty="0">
                <a:solidFill>
                  <a:srgbClr val="000000"/>
                </a:solidFill>
                <a:latin typeface="Times New Roman" panose="02020603050405020304" pitchFamily="18" charset="0"/>
                <a:cs typeface="Times New Roman" panose="02020603050405020304" pitchFamily="18" charset="0"/>
              </a:rPr>
              <a:t>, </a:t>
            </a:r>
            <a:r>
              <a:rPr lang="en-US" sz="2000" b="1" u="sng" dirty="0">
                <a:solidFill>
                  <a:srgbClr val="000000"/>
                </a:solidFill>
                <a:latin typeface="Times New Roman" panose="02020603050405020304" pitchFamily="18" charset="0"/>
                <a:cs typeface="Times New Roman" panose="02020603050405020304" pitchFamily="18" charset="0"/>
              </a:rPr>
              <a:t>manage control risks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b="1" u="sng" dirty="0">
                <a:solidFill>
                  <a:srgbClr val="000000"/>
                </a:solidFill>
                <a:latin typeface="Times New Roman" panose="02020603050405020304" pitchFamily="18" charset="0"/>
                <a:cs typeface="Times New Roman" panose="02020603050405020304" pitchFamily="18" charset="0"/>
              </a:rPr>
              <a:t>embrace opportunity risks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important to note that there </a:t>
            </a:r>
            <a:r>
              <a:rPr lang="en-US" sz="2000" b="1" dirty="0">
                <a:solidFill>
                  <a:srgbClr val="000000"/>
                </a:solidFill>
                <a:latin typeface="Times New Roman" panose="02020603050405020304" pitchFamily="18" charset="0"/>
                <a:cs typeface="Times New Roman" panose="02020603050405020304" pitchFamily="18" charset="0"/>
              </a:rPr>
              <a:t>is no ‘right’ or ‘wrong’ </a:t>
            </a:r>
            <a:r>
              <a:rPr lang="en-US" sz="2000" dirty="0">
                <a:solidFill>
                  <a:srgbClr val="000000"/>
                </a:solidFill>
                <a:latin typeface="Times New Roman" panose="02020603050405020304" pitchFamily="18" charset="0"/>
                <a:cs typeface="Times New Roman" panose="02020603050405020304" pitchFamily="18" charset="0"/>
              </a:rPr>
              <a:t>subdivision of risks. Whatever the theoretical discussions, the most important issue is that an organization adopts the risk classification system that is most suitable for its own circumstances</a:t>
            </a:r>
          </a:p>
          <a:p>
            <a:pPr marL="342900" indent="-342900">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t>There are certain risk events that can only result in </a:t>
            </a:r>
            <a:r>
              <a:rPr lang="en-US" sz="2000" b="1" dirty="0"/>
              <a:t>negative outcomes</a:t>
            </a:r>
            <a:r>
              <a:rPr lang="en-US" sz="2000" dirty="0"/>
              <a:t>. These risks are </a:t>
            </a:r>
            <a:r>
              <a:rPr lang="en-US" sz="2000" b="1" dirty="0"/>
              <a:t>hazard risks or pure risks,</a:t>
            </a:r>
            <a:r>
              <a:rPr lang="en-US" sz="2000" dirty="0"/>
              <a:t> and these may be thought of as </a:t>
            </a:r>
            <a:r>
              <a:rPr lang="en-US" sz="2000" b="1" dirty="0"/>
              <a:t>operational or insurable risks</a:t>
            </a:r>
            <a:r>
              <a:rPr lang="en-US" sz="2000" dirty="0"/>
              <a:t>. </a:t>
            </a:r>
          </a:p>
          <a:p>
            <a:pPr marL="342900" indent="-342900" algn="just">
              <a:buFont typeface="Wingdings" panose="05000000000000000000" pitchFamily="2" charset="2"/>
              <a:buChar char="§"/>
              <a:defRPr/>
            </a:pPr>
            <a:endParaRPr lang="en-US" sz="2000" dirty="0"/>
          </a:p>
          <a:p>
            <a:pPr marL="342900" indent="-342900" algn="just">
              <a:buFont typeface="Wingdings" panose="05000000000000000000" pitchFamily="2" charset="2"/>
              <a:buChar char="§"/>
              <a:defRPr/>
            </a:pPr>
            <a:r>
              <a:rPr lang="en-US" sz="2000" dirty="0"/>
              <a:t> In general, organizations will have a </a:t>
            </a:r>
            <a:r>
              <a:rPr lang="en-US" sz="2000" b="1" dirty="0"/>
              <a:t>tolerance of hazard risks</a:t>
            </a:r>
            <a:r>
              <a:rPr lang="en-US" sz="2000" dirty="0"/>
              <a:t>, and these need to be managed within </a:t>
            </a:r>
            <a:r>
              <a:rPr lang="en-US" sz="2000" b="1" dirty="0"/>
              <a:t>the levels that the organization can tolerate</a:t>
            </a:r>
            <a:r>
              <a:rPr lang="en-US" sz="2000" dirty="0"/>
              <a:t>. A good example of a hazard risk faced by many organizations is that </a:t>
            </a:r>
            <a:r>
              <a:rPr lang="en-US" sz="2000" b="1" dirty="0"/>
              <a:t>of theft. </a:t>
            </a:r>
            <a:endParaRPr lang="en-US" sz="2000" b="1"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25645569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475164"/>
            <a:ext cx="10364923" cy="4770537"/>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other risks that give rise to </a:t>
            </a:r>
            <a:r>
              <a:rPr lang="en-US" sz="2000" b="1" dirty="0">
                <a:solidFill>
                  <a:srgbClr val="000000"/>
                </a:solidFill>
                <a:latin typeface="Times New Roman" panose="02020603050405020304" pitchFamily="18" charset="0"/>
                <a:cs typeface="Times New Roman" panose="02020603050405020304" pitchFamily="18" charset="0"/>
              </a:rPr>
              <a:t>uncertainty about the outcome of a situation</a:t>
            </a:r>
            <a:r>
              <a:rPr lang="en-US" sz="2000" dirty="0">
                <a:solidFill>
                  <a:srgbClr val="000000"/>
                </a:solidFill>
                <a:latin typeface="Times New Roman" panose="02020603050405020304" pitchFamily="18" charset="0"/>
                <a:cs typeface="Times New Roman" panose="02020603050405020304" pitchFamily="18" charset="0"/>
              </a:rPr>
              <a:t>. These can be described as </a:t>
            </a:r>
            <a:r>
              <a:rPr lang="en-US" sz="2000" b="1" dirty="0">
                <a:solidFill>
                  <a:srgbClr val="000000"/>
                </a:solidFill>
                <a:latin typeface="Times New Roman" panose="02020603050405020304" pitchFamily="18" charset="0"/>
                <a:cs typeface="Times New Roman" panose="02020603050405020304" pitchFamily="18" charset="0"/>
              </a:rPr>
              <a:t>control risks </a:t>
            </a:r>
            <a:r>
              <a:rPr lang="en-US" sz="2000" dirty="0">
                <a:solidFill>
                  <a:srgbClr val="000000"/>
                </a:solidFill>
                <a:latin typeface="Times New Roman" panose="02020603050405020304" pitchFamily="18" charset="0"/>
                <a:cs typeface="Times New Roman" panose="02020603050405020304" pitchFamily="18" charset="0"/>
              </a:rPr>
              <a:t>and are frequently associated with </a:t>
            </a:r>
            <a:r>
              <a:rPr lang="en-US" sz="2000" b="1" dirty="0">
                <a:solidFill>
                  <a:srgbClr val="000000"/>
                </a:solidFill>
                <a:latin typeface="Times New Roman" panose="02020603050405020304" pitchFamily="18" charset="0"/>
                <a:cs typeface="Times New Roman" panose="02020603050405020304" pitchFamily="18" charset="0"/>
              </a:rPr>
              <a:t>project management</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general, organizations will have an aversion to control risks. </a:t>
            </a:r>
            <a:r>
              <a:rPr lang="en-US" sz="2000" b="1" dirty="0">
                <a:solidFill>
                  <a:srgbClr val="000000"/>
                </a:solidFill>
                <a:latin typeface="Times New Roman" panose="02020603050405020304" pitchFamily="18" charset="0"/>
                <a:cs typeface="Times New Roman" panose="02020603050405020304" pitchFamily="18" charset="0"/>
              </a:rPr>
              <a:t>Uncertainties </a:t>
            </a:r>
            <a:r>
              <a:rPr lang="en-US" sz="2000" dirty="0">
                <a:solidFill>
                  <a:srgbClr val="000000"/>
                </a:solidFill>
                <a:latin typeface="Times New Roman" panose="02020603050405020304" pitchFamily="18" charset="0"/>
                <a:cs typeface="Times New Roman" panose="02020603050405020304" pitchFamily="18" charset="0"/>
              </a:rPr>
              <a:t>can be associated with the benefits that the project produces, as well as uncertainty about the delivery of the project on time, within budget and to specification.</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a:t>
            </a:r>
            <a:r>
              <a:rPr lang="en-US" sz="2000" b="1" dirty="0">
                <a:solidFill>
                  <a:srgbClr val="000000"/>
                </a:solidFill>
                <a:latin typeface="Times New Roman" panose="02020603050405020304" pitchFamily="18" charset="0"/>
                <a:cs typeface="Times New Roman" panose="02020603050405020304" pitchFamily="18" charset="0"/>
              </a:rPr>
              <a:t>deliberately</a:t>
            </a:r>
            <a:r>
              <a:rPr lang="en-US" sz="2000" dirty="0">
                <a:solidFill>
                  <a:srgbClr val="000000"/>
                </a:solidFill>
                <a:latin typeface="Times New Roman" panose="02020603050405020304" pitchFamily="18" charset="0"/>
                <a:cs typeface="Times New Roman" panose="02020603050405020304" pitchFamily="18" charset="0"/>
              </a:rPr>
              <a:t> take risks, especially </a:t>
            </a:r>
            <a:r>
              <a:rPr lang="en-US" sz="2000" b="1" dirty="0">
                <a:solidFill>
                  <a:srgbClr val="000000"/>
                </a:solidFill>
                <a:latin typeface="Times New Roman" panose="02020603050405020304" pitchFamily="18" charset="0"/>
                <a:cs typeface="Times New Roman" panose="02020603050405020304" pitchFamily="18" charset="0"/>
              </a:rPr>
              <a:t>marketplace or commercial risks</a:t>
            </a:r>
            <a:r>
              <a:rPr lang="en-US" sz="2000" dirty="0">
                <a:solidFill>
                  <a:srgbClr val="000000"/>
                </a:solidFill>
                <a:latin typeface="Times New Roman" panose="02020603050405020304" pitchFamily="18" charset="0"/>
                <a:cs typeface="Times New Roman" panose="02020603050405020304" pitchFamily="18" charset="0"/>
              </a:rPr>
              <a:t>, in order to achieve </a:t>
            </a:r>
            <a:r>
              <a:rPr lang="en-US" sz="2000" b="1" dirty="0">
                <a:solidFill>
                  <a:srgbClr val="000000"/>
                </a:solidFill>
                <a:latin typeface="Times New Roman" panose="02020603050405020304" pitchFamily="18" charset="0"/>
                <a:cs typeface="Times New Roman" panose="02020603050405020304" pitchFamily="18" charset="0"/>
              </a:rPr>
              <a:t>a positive return</a:t>
            </a:r>
            <a:r>
              <a:rPr lang="en-US" sz="2000" dirty="0">
                <a:solidFill>
                  <a:srgbClr val="000000"/>
                </a:solidFill>
                <a:latin typeface="Times New Roman" panose="02020603050405020304" pitchFamily="18" charset="0"/>
                <a:cs typeface="Times New Roman" panose="02020603050405020304" pitchFamily="18" charset="0"/>
              </a:rPr>
              <a:t>. These can be considered as opportunity or speculative risks, and an organization will have </a:t>
            </a:r>
            <a:r>
              <a:rPr lang="en-US" sz="2000" b="1" dirty="0">
                <a:solidFill>
                  <a:srgbClr val="000000"/>
                </a:solidFill>
                <a:latin typeface="Times New Roman" panose="02020603050405020304" pitchFamily="18" charset="0"/>
                <a:cs typeface="Times New Roman" panose="02020603050405020304" pitchFamily="18" charset="0"/>
              </a:rPr>
              <a:t>a specific appetite </a:t>
            </a:r>
            <a:r>
              <a:rPr lang="en-US" sz="2000" dirty="0">
                <a:solidFill>
                  <a:srgbClr val="000000"/>
                </a:solidFill>
                <a:latin typeface="Times New Roman" panose="02020603050405020304" pitchFamily="18" charset="0"/>
                <a:cs typeface="Times New Roman" panose="02020603050405020304" pitchFamily="18" charset="0"/>
              </a:rPr>
              <a:t>for investment in such risks.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Opportunity risks relate to the relationship between </a:t>
            </a:r>
            <a:r>
              <a:rPr lang="en-US" sz="2000" b="1" dirty="0">
                <a:solidFill>
                  <a:srgbClr val="000000"/>
                </a:solidFill>
                <a:latin typeface="Times New Roman" panose="02020603050405020304" pitchFamily="18" charset="0"/>
                <a:cs typeface="Times New Roman" panose="02020603050405020304" pitchFamily="18" charset="0"/>
              </a:rPr>
              <a:t>risk and return</a:t>
            </a:r>
            <a:r>
              <a:rPr lang="en-US" sz="2000" dirty="0">
                <a:solidFill>
                  <a:srgbClr val="000000"/>
                </a:solidFill>
                <a:latin typeface="Times New Roman" panose="02020603050405020304" pitchFamily="18" charset="0"/>
                <a:cs typeface="Times New Roman" panose="02020603050405020304" pitchFamily="18" charset="0"/>
              </a:rPr>
              <a:t>. The purpose is to take action that involves risk to achieve positive gains. The focus of opportunity risks will be towards investment.</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29473566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610200"/>
            <a:ext cx="10364923" cy="446276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Hazard risks are the most common risks associated with </a:t>
            </a:r>
            <a:r>
              <a:rPr lang="en-US" sz="2000" b="1" dirty="0">
                <a:solidFill>
                  <a:srgbClr val="000000"/>
                </a:solidFill>
                <a:latin typeface="Times New Roman" panose="02020603050405020304" pitchFamily="18" charset="0"/>
                <a:cs typeface="Times New Roman" panose="02020603050405020304" pitchFamily="18" charset="0"/>
              </a:rPr>
              <a:t>operational risk management</a:t>
            </a:r>
            <a:r>
              <a:rPr lang="en-US" sz="2000" dirty="0">
                <a:solidFill>
                  <a:srgbClr val="000000"/>
                </a:solidFill>
                <a:latin typeface="Times New Roman" panose="02020603050405020304" pitchFamily="18" charset="0"/>
                <a:cs typeface="Times New Roman" panose="02020603050405020304" pitchFamily="18" charset="0"/>
              </a:rPr>
              <a:t>, including </a:t>
            </a:r>
            <a:r>
              <a:rPr lang="en-US" sz="2000" b="1" dirty="0">
                <a:solidFill>
                  <a:srgbClr val="000000"/>
                </a:solidFill>
                <a:latin typeface="Times New Roman" panose="02020603050405020304" pitchFamily="18" charset="0"/>
                <a:cs typeface="Times New Roman" panose="02020603050405020304" pitchFamily="18" charset="0"/>
              </a:rPr>
              <a:t>occupational health and safety </a:t>
            </a:r>
            <a:r>
              <a:rPr lang="en-US" sz="2000" b="1" dirty="0" err="1">
                <a:solidFill>
                  <a:srgbClr val="000000"/>
                </a:solidFill>
                <a:latin typeface="Times New Roman" panose="02020603050405020304" pitchFamily="18" charset="0"/>
                <a:cs typeface="Times New Roman" panose="02020603050405020304" pitchFamily="18" charset="0"/>
              </a:rPr>
              <a:t>programmes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Control risks are associated with </a:t>
            </a:r>
            <a:r>
              <a:rPr lang="en-US" sz="2000" b="1" dirty="0">
                <a:solidFill>
                  <a:srgbClr val="000000"/>
                </a:solidFill>
                <a:latin typeface="Times New Roman" panose="02020603050405020304" pitchFamily="18" charset="0"/>
                <a:cs typeface="Times New Roman" panose="02020603050405020304" pitchFamily="18" charset="0"/>
              </a:rPr>
              <a:t>unknown and unexpected events</a:t>
            </a:r>
            <a:r>
              <a:rPr lang="en-US" sz="2000" dirty="0">
                <a:solidFill>
                  <a:srgbClr val="000000"/>
                </a:solidFill>
                <a:latin typeface="Times New Roman" panose="02020603050405020304" pitchFamily="18" charset="0"/>
                <a:cs typeface="Times New Roman" panose="02020603050405020304" pitchFamily="18" charset="0"/>
              </a:rPr>
              <a:t>. They are sometimes referred to as uncertainty risks and they can be </a:t>
            </a:r>
            <a:r>
              <a:rPr lang="en-US" sz="2000" b="1" dirty="0">
                <a:solidFill>
                  <a:srgbClr val="000000"/>
                </a:solidFill>
                <a:latin typeface="Times New Roman" panose="02020603050405020304" pitchFamily="18" charset="0"/>
                <a:cs typeface="Times New Roman" panose="02020603050405020304" pitchFamily="18" charset="0"/>
              </a:rPr>
              <a:t>extremely difficult to quantify.</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There are two main aspects associated with opportunity risks. There are </a:t>
            </a:r>
            <a:r>
              <a:rPr lang="en-US" sz="2000" b="1" dirty="0">
                <a:solidFill>
                  <a:srgbClr val="000000"/>
                </a:solidFill>
                <a:latin typeface="Times New Roman" panose="02020603050405020304" pitchFamily="18" charset="0"/>
                <a:cs typeface="Times New Roman" panose="02020603050405020304" pitchFamily="18" charset="0"/>
              </a:rPr>
              <a:t>risks/ dangers </a:t>
            </a:r>
            <a:r>
              <a:rPr lang="en-US" sz="2000" dirty="0">
                <a:solidFill>
                  <a:srgbClr val="000000"/>
                </a:solidFill>
                <a:latin typeface="Times New Roman" panose="02020603050405020304" pitchFamily="18" charset="0"/>
                <a:cs typeface="Times New Roman" panose="02020603050405020304" pitchFamily="18" charset="0"/>
              </a:rPr>
              <a:t>associated with taking an opportunity, but there are also risks associated with </a:t>
            </a:r>
            <a:r>
              <a:rPr lang="en-US" sz="2000" b="1" dirty="0">
                <a:solidFill>
                  <a:srgbClr val="000000"/>
                </a:solidFill>
                <a:latin typeface="Times New Roman" panose="02020603050405020304" pitchFamily="18" charset="0"/>
                <a:cs typeface="Times New Roman" panose="02020603050405020304" pitchFamily="18" charset="0"/>
              </a:rPr>
              <a:t>not taking the opportunity</a:t>
            </a:r>
            <a:r>
              <a:rPr lang="en-US" sz="2000" dirty="0">
                <a:solidFill>
                  <a:srgbClr val="000000"/>
                </a:solidFill>
                <a:latin typeface="Times New Roman" panose="02020603050405020304" pitchFamily="18" charset="0"/>
                <a:cs typeface="Times New Roman" panose="02020603050405020304" pitchFamily="18" charset="0"/>
              </a:rPr>
              <a:t>. Opportunity risks may not be visible or physically apparent, and they are often financial in nature.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Although opportunity risks are taken with the intention of obtaining </a:t>
            </a:r>
            <a:r>
              <a:rPr lang="en-US" sz="2000" b="1" dirty="0">
                <a:solidFill>
                  <a:srgbClr val="000000"/>
                </a:solidFill>
                <a:latin typeface="Times New Roman" panose="02020603050405020304" pitchFamily="18" charset="0"/>
                <a:cs typeface="Times New Roman" panose="02020603050405020304" pitchFamily="18" charset="0"/>
              </a:rPr>
              <a:t>a positive outcome, this is not guaranteed.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25307403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3" y="1610200"/>
            <a:ext cx="9902230" cy="4062651"/>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following items list the range of information that must be recorded to fully understand a risk. </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1800" b="1" i="0" dirty="0">
                <a:solidFill>
                  <a:srgbClr val="000000"/>
                </a:solidFill>
                <a:effectLst/>
                <a:latin typeface="UniversLTStd-Light"/>
              </a:rPr>
              <a:t>Name or title of risk</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Statement of risk</a:t>
            </a:r>
            <a:r>
              <a:rPr lang="en-US" sz="1800" b="0" i="0" dirty="0">
                <a:solidFill>
                  <a:srgbClr val="000000"/>
                </a:solidFill>
                <a:effectLst/>
                <a:latin typeface="UniversLTStd-Light"/>
              </a:rPr>
              <a:t>, including scope of risk and details of possible events and dependencies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Nature of risk, </a:t>
            </a:r>
            <a:r>
              <a:rPr lang="en-US" sz="1800" b="0" i="0" dirty="0">
                <a:solidFill>
                  <a:srgbClr val="000000"/>
                </a:solidFill>
                <a:effectLst/>
                <a:latin typeface="UniversLTStd-Light"/>
              </a:rPr>
              <a:t>including details of the risk classification and timescale of potential impact </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Stakeholders in the risk</a:t>
            </a:r>
            <a:r>
              <a:rPr lang="en-US" sz="1800" b="0" i="0" dirty="0">
                <a:solidFill>
                  <a:srgbClr val="000000"/>
                </a:solidFill>
                <a:effectLst/>
                <a:latin typeface="UniversLTStd-Light"/>
              </a:rPr>
              <a:t>, both internal and external</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Risk attitude, </a:t>
            </a:r>
            <a:r>
              <a:rPr lang="en-US" sz="1800" b="0" i="0" dirty="0">
                <a:solidFill>
                  <a:srgbClr val="000000"/>
                </a:solidFill>
                <a:effectLst/>
                <a:latin typeface="UniversLTStd-Light"/>
              </a:rPr>
              <a:t>appetite, tolerance, limits for the risk and/or risk criteria</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Likelihood</a:t>
            </a:r>
            <a:r>
              <a:rPr lang="en-US" sz="1800" b="0" i="0" dirty="0">
                <a:solidFill>
                  <a:srgbClr val="000000"/>
                </a:solidFill>
                <a:effectLst/>
                <a:latin typeface="UniversLTStd-Light"/>
              </a:rPr>
              <a:t> and magnitude of event and consequences should the risk materialize at</a:t>
            </a:r>
            <a:br>
              <a:rPr lang="en-US" sz="1800" b="0" i="0" dirty="0">
                <a:solidFill>
                  <a:srgbClr val="000000"/>
                </a:solidFill>
                <a:effectLst/>
                <a:latin typeface="UniversLTStd-Light"/>
              </a:rPr>
            </a:br>
            <a:r>
              <a:rPr lang="en-US" sz="1800" b="0" i="0" dirty="0">
                <a:solidFill>
                  <a:srgbClr val="000000"/>
                </a:solidFill>
                <a:effectLst/>
                <a:latin typeface="UniversLTStd-Light"/>
              </a:rPr>
              <a:t>current /residual level </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Control standard required</a:t>
            </a:r>
            <a:r>
              <a:rPr lang="en-US" sz="1800" b="0" i="0" dirty="0">
                <a:solidFill>
                  <a:srgbClr val="000000"/>
                </a:solidFill>
                <a:effectLst/>
                <a:latin typeface="UniversLTStd-Light"/>
              </a:rPr>
              <a:t>, target level of risk or risk criteria</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Incident and loss experience</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description:</a:t>
            </a:r>
          </a:p>
        </p:txBody>
      </p:sp>
    </p:spTree>
    <p:extLst>
      <p:ext uri="{BB962C8B-B14F-4D97-AF65-F5344CB8AC3E}">
        <p14:creationId xmlns:p14="http://schemas.microsoft.com/office/powerpoint/2010/main" val="22725454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364923" cy="2923877"/>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following items list the range of information that must be recorded to fully understand a risk. </a:t>
            </a: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(cont.)</a:t>
            </a:r>
          </a:p>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Existing control </a:t>
            </a:r>
            <a:r>
              <a:rPr lang="en-US" sz="1800" b="0" i="0" dirty="0">
                <a:solidFill>
                  <a:srgbClr val="000000"/>
                </a:solidFill>
                <a:effectLst/>
                <a:latin typeface="UniversLTStd-Light"/>
              </a:rPr>
              <a:t>mechanisms and activities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Responsibility</a:t>
            </a:r>
            <a:r>
              <a:rPr lang="en-US" sz="1800" b="0" i="0" dirty="0">
                <a:solidFill>
                  <a:srgbClr val="000000"/>
                </a:solidFill>
                <a:effectLst/>
                <a:latin typeface="UniversLTStd-Light"/>
              </a:rPr>
              <a:t> for developing risk strategy and policy</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Potential for risk improvement </a:t>
            </a:r>
            <a:r>
              <a:rPr lang="en-US" sz="1800" b="0" i="0" dirty="0">
                <a:solidFill>
                  <a:srgbClr val="000000"/>
                </a:solidFill>
                <a:effectLst/>
                <a:latin typeface="UniversLTStd-Light"/>
              </a:rPr>
              <a:t>and level of confidence in existing controls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Risk improvement </a:t>
            </a:r>
            <a:r>
              <a:rPr lang="en-US" sz="1800" b="0" i="0" dirty="0">
                <a:solidFill>
                  <a:srgbClr val="000000"/>
                </a:solidFill>
                <a:effectLst/>
                <a:latin typeface="UniversLTStd-Light"/>
              </a:rPr>
              <a:t>recommendations and deadlines for implementation</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Responsibility for implementing </a:t>
            </a:r>
            <a:r>
              <a:rPr lang="en-US" sz="1800" b="0" i="0" dirty="0">
                <a:solidFill>
                  <a:srgbClr val="000000"/>
                </a:solidFill>
                <a:effectLst/>
                <a:latin typeface="UniversLTStd-Light"/>
              </a:rPr>
              <a:t>improvements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Responsibility for auditing </a:t>
            </a:r>
            <a:r>
              <a:rPr lang="en-US" sz="1800" b="0" i="0" dirty="0">
                <a:solidFill>
                  <a:srgbClr val="000000"/>
                </a:solidFill>
                <a:effectLst/>
                <a:latin typeface="UniversLTStd-Light"/>
              </a:rPr>
              <a:t>risk compliance</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description:</a:t>
            </a:r>
          </a:p>
        </p:txBody>
      </p:sp>
    </p:spTree>
    <p:extLst>
      <p:ext uri="{BB962C8B-B14F-4D97-AF65-F5344CB8AC3E}">
        <p14:creationId xmlns:p14="http://schemas.microsoft.com/office/powerpoint/2010/main" val="42761983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70788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example below is intended to distinguish between these four types of risk.</a:t>
            </a:r>
            <a:endParaRPr lang="en-US" dirty="0">
              <a:solidFill>
                <a:srgbClr val="000000"/>
              </a:solidFill>
              <a:latin typeface="UniversLTStd-Light"/>
              <a:cs typeface="Times New Roman" panose="02020603050405020304" pitchFamily="18" charset="0"/>
            </a:endParaRPr>
          </a:p>
          <a:p>
            <a:pPr marL="342900" indent="-342900" algn="just">
              <a:buFont typeface="Wingdings" panose="05000000000000000000" pitchFamily="2" charset="2"/>
              <a:buChar char="ü"/>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description:</a:t>
            </a:r>
          </a:p>
        </p:txBody>
      </p:sp>
      <p:sp>
        <p:nvSpPr>
          <p:cNvPr id="9" name="TextBox 8">
            <a:extLst>
              <a:ext uri="{FF2B5EF4-FFF2-40B4-BE49-F238E27FC236}">
                <a16:creationId xmlns:a16="http://schemas.microsoft.com/office/drawing/2014/main" id="{A2F4B515-9387-42D3-8178-CC6C5590CC9E}"/>
              </a:ext>
            </a:extLst>
          </p:cNvPr>
          <p:cNvSpPr txBox="1"/>
          <p:nvPr/>
        </p:nvSpPr>
        <p:spPr>
          <a:xfrm>
            <a:off x="1921057" y="2230373"/>
            <a:ext cx="10099935" cy="3570208"/>
          </a:xfrm>
          <a:prstGeom prst="rect">
            <a:avLst/>
          </a:prstGeom>
          <a:solidFill>
            <a:schemeClr val="bg1">
              <a:lumMod val="85000"/>
            </a:schemeClr>
          </a:solidFill>
          <a:ln>
            <a:solidFill>
              <a:schemeClr val="tx1"/>
            </a:solidFill>
          </a:ln>
        </p:spPr>
        <p:txBody>
          <a:bodyPr wrap="square" rtlCol="0">
            <a:spAutoFit/>
          </a:bodyPr>
          <a:lstStyle/>
          <a:p>
            <a:pPr algn="just"/>
            <a:r>
              <a:rPr lang="en-US" sz="1800" b="1" i="1" u="sng" dirty="0">
                <a:solidFill>
                  <a:srgbClr val="C00000"/>
                </a:solidFill>
                <a:effectLst/>
                <a:latin typeface="MiloOT"/>
              </a:rPr>
              <a:t>Example: Range of computer risks:</a:t>
            </a:r>
          </a:p>
          <a:p>
            <a:pPr algn="just"/>
            <a:r>
              <a:rPr lang="en-US" sz="1600" b="0" i="1" dirty="0">
                <a:solidFill>
                  <a:srgbClr val="000000"/>
                </a:solidFill>
                <a:effectLst/>
                <a:latin typeface="Univers-Condensed"/>
              </a:rPr>
              <a:t>In order to understand the distinction between compliance, hazard, control and opportunity risks, the example of the use of computers is helpful. </a:t>
            </a:r>
          </a:p>
          <a:p>
            <a:pPr marL="285750" indent="-285750" algn="just">
              <a:buFont typeface="Wingdings" panose="05000000000000000000" pitchFamily="2" charset="2"/>
              <a:buChar char="§"/>
            </a:pPr>
            <a:r>
              <a:rPr lang="en-US" sz="1600" b="0" i="1" dirty="0">
                <a:solidFill>
                  <a:srgbClr val="000000"/>
                </a:solidFill>
                <a:effectLst/>
                <a:latin typeface="Univers-Condensed"/>
              </a:rPr>
              <a:t>Operating a computer system involves fulfilling certain </a:t>
            </a:r>
            <a:r>
              <a:rPr lang="en-US" sz="1600" b="1" i="1" dirty="0">
                <a:solidFill>
                  <a:srgbClr val="000000"/>
                </a:solidFill>
                <a:effectLst/>
                <a:latin typeface="Univers-Condensed"/>
              </a:rPr>
              <a:t>legal obligations; </a:t>
            </a:r>
            <a:r>
              <a:rPr lang="en-US" sz="1600" b="0" i="1" dirty="0">
                <a:solidFill>
                  <a:srgbClr val="000000"/>
                </a:solidFill>
                <a:effectLst/>
                <a:latin typeface="Univers-Condensed"/>
              </a:rPr>
              <a:t>in particular, data protection requirements and these are the </a:t>
            </a:r>
            <a:r>
              <a:rPr lang="en-US" sz="1600" b="1" i="1" dirty="0">
                <a:solidFill>
                  <a:srgbClr val="000000"/>
                </a:solidFill>
                <a:effectLst/>
                <a:latin typeface="Univers-Condensed"/>
              </a:rPr>
              <a:t>compliance risks</a:t>
            </a:r>
            <a:r>
              <a:rPr lang="en-US" sz="1600" b="0" i="1" dirty="0">
                <a:solidFill>
                  <a:srgbClr val="000000"/>
                </a:solidFill>
                <a:effectLst/>
                <a:latin typeface="Univers-Condensed"/>
              </a:rPr>
              <a:t>. </a:t>
            </a:r>
          </a:p>
          <a:p>
            <a:pPr marL="285750" indent="-285750" algn="just">
              <a:buFont typeface="Wingdings" panose="05000000000000000000" pitchFamily="2" charset="2"/>
              <a:buChar char="§"/>
            </a:pPr>
            <a:r>
              <a:rPr lang="en-US" sz="1600" b="0" i="1" dirty="0">
                <a:solidFill>
                  <a:srgbClr val="000000"/>
                </a:solidFill>
                <a:effectLst/>
                <a:latin typeface="Univers-Condensed"/>
              </a:rPr>
              <a:t>Virus infection is an operational or </a:t>
            </a:r>
            <a:r>
              <a:rPr lang="en-US" sz="1600" b="1" i="1" dirty="0">
                <a:solidFill>
                  <a:srgbClr val="000000"/>
                </a:solidFill>
                <a:effectLst/>
                <a:latin typeface="Univers-Condensed"/>
              </a:rPr>
              <a:t>hazard risk </a:t>
            </a:r>
            <a:r>
              <a:rPr lang="en-US" sz="1600" b="0" i="1" dirty="0">
                <a:solidFill>
                  <a:srgbClr val="000000"/>
                </a:solidFill>
                <a:effectLst/>
                <a:latin typeface="Univers-Condensed"/>
              </a:rPr>
              <a:t>and there will be no benefit to an organization suffering a </a:t>
            </a:r>
            <a:r>
              <a:rPr lang="en-US" sz="1600" b="1" i="1" dirty="0">
                <a:solidFill>
                  <a:srgbClr val="000000"/>
                </a:solidFill>
                <a:effectLst/>
                <a:latin typeface="Univers-Condensed"/>
              </a:rPr>
              <a:t>virus attack on its software programs</a:t>
            </a:r>
            <a:r>
              <a:rPr lang="en-US" sz="1600" b="0" i="1" dirty="0">
                <a:solidFill>
                  <a:srgbClr val="000000"/>
                </a:solidFill>
                <a:effectLst/>
                <a:latin typeface="Univers-Condensed"/>
              </a:rPr>
              <a:t>. </a:t>
            </a:r>
            <a:endParaRPr lang="ar-EG" sz="1600" b="0" i="1" dirty="0">
              <a:solidFill>
                <a:srgbClr val="000000"/>
              </a:solidFill>
              <a:effectLst/>
              <a:latin typeface="Univers-Condensed"/>
            </a:endParaRPr>
          </a:p>
          <a:p>
            <a:pPr marL="285750" indent="-285750" algn="just">
              <a:buFont typeface="Wingdings" panose="05000000000000000000" pitchFamily="2" charset="2"/>
              <a:buChar char="§"/>
            </a:pPr>
            <a:r>
              <a:rPr lang="en-US" sz="1600" b="0" i="1" dirty="0">
                <a:solidFill>
                  <a:srgbClr val="000000"/>
                </a:solidFill>
                <a:effectLst/>
                <a:latin typeface="Univers-Condensed"/>
              </a:rPr>
              <a:t>When an organization </a:t>
            </a:r>
            <a:r>
              <a:rPr lang="en-US" sz="1600" b="1" i="1" dirty="0">
                <a:solidFill>
                  <a:srgbClr val="000000"/>
                </a:solidFill>
                <a:effectLst/>
                <a:latin typeface="Univers-Condensed"/>
              </a:rPr>
              <a:t>installs or upgrades </a:t>
            </a:r>
            <a:r>
              <a:rPr lang="en-US" sz="1600" b="0" i="1" dirty="0">
                <a:solidFill>
                  <a:srgbClr val="000000"/>
                </a:solidFill>
                <a:effectLst/>
                <a:latin typeface="Univers-Condensed"/>
              </a:rPr>
              <a:t>a software package, </a:t>
            </a:r>
            <a:r>
              <a:rPr lang="en-US" sz="1600" b="1" i="1" dirty="0">
                <a:solidFill>
                  <a:srgbClr val="000000"/>
                </a:solidFill>
                <a:effectLst/>
                <a:latin typeface="Univers-Condensed"/>
              </a:rPr>
              <a:t>control risks </a:t>
            </a:r>
            <a:r>
              <a:rPr lang="en-US" sz="1600" b="0" i="1" dirty="0">
                <a:solidFill>
                  <a:srgbClr val="000000"/>
                </a:solidFill>
                <a:effectLst/>
                <a:latin typeface="Univers-Condensed"/>
              </a:rPr>
              <a:t>will be associated with </a:t>
            </a:r>
            <a:r>
              <a:rPr lang="en-US" sz="1600" b="1" i="1" dirty="0">
                <a:solidFill>
                  <a:srgbClr val="000000"/>
                </a:solidFill>
                <a:effectLst/>
                <a:latin typeface="Univers-Condensed"/>
              </a:rPr>
              <a:t>the upgrade project</a:t>
            </a:r>
            <a:r>
              <a:rPr lang="en-US" sz="1600" b="0" i="1" dirty="0">
                <a:solidFill>
                  <a:srgbClr val="000000"/>
                </a:solidFill>
                <a:effectLst/>
                <a:latin typeface="Univers-Condensed"/>
              </a:rPr>
              <a:t>.</a:t>
            </a:r>
          </a:p>
          <a:p>
            <a:pPr marL="285750" indent="-285750" algn="just">
              <a:buFont typeface="Wingdings" panose="05000000000000000000" pitchFamily="2" charset="2"/>
              <a:buChar char="§"/>
            </a:pPr>
            <a:r>
              <a:rPr lang="en-US" sz="1600" b="0" i="1" dirty="0">
                <a:solidFill>
                  <a:srgbClr val="000000"/>
                </a:solidFill>
                <a:effectLst/>
                <a:latin typeface="Univers-Condensed"/>
              </a:rPr>
              <a:t> The selection of </a:t>
            </a:r>
            <a:r>
              <a:rPr lang="en-US" sz="1600" b="1" i="1" dirty="0">
                <a:solidFill>
                  <a:srgbClr val="000000"/>
                </a:solidFill>
                <a:effectLst/>
                <a:latin typeface="Univers-Condensed"/>
              </a:rPr>
              <a:t>new software </a:t>
            </a:r>
            <a:r>
              <a:rPr lang="en-US" sz="1600" b="0" i="1" dirty="0">
                <a:solidFill>
                  <a:srgbClr val="000000"/>
                </a:solidFill>
                <a:effectLst/>
                <a:latin typeface="Univers-Condensed"/>
              </a:rPr>
              <a:t>is also an </a:t>
            </a:r>
            <a:r>
              <a:rPr lang="en-US" sz="1600" b="1" i="1" dirty="0">
                <a:solidFill>
                  <a:srgbClr val="000000"/>
                </a:solidFill>
                <a:effectLst/>
                <a:latin typeface="Univers-Condensed"/>
              </a:rPr>
              <a:t>opportunity risk</a:t>
            </a:r>
            <a:r>
              <a:rPr lang="en-US" sz="1600" b="0" i="1" dirty="0">
                <a:solidFill>
                  <a:srgbClr val="000000"/>
                </a:solidFill>
                <a:effectLst/>
                <a:latin typeface="Univers-Condensed"/>
              </a:rPr>
              <a:t>, where the intention is to achieve better results by installing the new software, but it is possible that the new software will fail to deliver all of the functionality that was intended and the opportunity benefits will not be delivered. In fact, the failure of the functionality of the new software system may substantially undermine the operations of the organization</a:t>
            </a:r>
            <a:endParaRPr lang="en-US" sz="1600" i="1" dirty="0"/>
          </a:p>
        </p:txBody>
      </p:sp>
    </p:spTree>
    <p:extLst>
      <p:ext uri="{BB962C8B-B14F-4D97-AF65-F5344CB8AC3E}">
        <p14:creationId xmlns:p14="http://schemas.microsoft.com/office/powerpoint/2010/main" val="3629388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347787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It is important to understand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uncontrolled level of all risks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have been identified.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This is the level of the risk before any actions have been taken to change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likelihood or magnitude of the risk.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Although there are advantages in identifying the inherent level of risk, there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are practical difficulties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in identifying this with some types of risks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Identifying the inherent level of the risk makes it possible to identify the importance of the </a:t>
            </a:r>
            <a:r>
              <a:rPr lang="en-US" sz="2000" b="1" dirty="0">
                <a:solidFill>
                  <a:srgbClr val="000000"/>
                </a:solidFill>
                <a:latin typeface="Times New Roman" panose="02020603050405020304" pitchFamily="18" charset="0"/>
                <a:cs typeface="Times New Roman" panose="02020603050405020304" pitchFamily="18" charset="0"/>
              </a:rPr>
              <a:t>control measures in place.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IIA has previously held the view that the assessment of all risks should commence with the identification of the inherent level of the risk.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guidance from the IIA has previously stated that: ‘</a:t>
            </a:r>
            <a:r>
              <a:rPr lang="en-US" sz="2000" b="1" dirty="0">
                <a:solidFill>
                  <a:srgbClr val="000000"/>
                </a:solidFill>
                <a:latin typeface="Times New Roman" panose="02020603050405020304" pitchFamily="18" charset="0"/>
                <a:cs typeface="Times New Roman" panose="02020603050405020304" pitchFamily="18" charset="0"/>
              </a:rPr>
              <a:t>in the risk assessment, we look at the inherent risks before considering any controls.’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Inherent level of risk:</a:t>
            </a:r>
          </a:p>
        </p:txBody>
      </p:sp>
    </p:spTree>
    <p:extLst>
      <p:ext uri="{BB962C8B-B14F-4D97-AF65-F5344CB8AC3E}">
        <p14:creationId xmlns:p14="http://schemas.microsoft.com/office/powerpoint/2010/main" val="3443946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4093428"/>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Often,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 risk matrix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is used to show the inherent level of the risk in terms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likelihood and magnitude.</a:t>
            </a:r>
          </a:p>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residual or current level of </a:t>
            </a:r>
            <a:r>
              <a:rPr lang="en-US" sz="2000" dirty="0">
                <a:solidFill>
                  <a:srgbClr val="000000"/>
                </a:solidFill>
                <a:latin typeface="Times New Roman" panose="02020603050405020304" pitchFamily="18" charset="0"/>
                <a:cs typeface="Times New Roman" panose="02020603050405020304" pitchFamily="18" charset="0"/>
              </a:rPr>
              <a:t>the risk can then be identified, after the control or controls have been put in place.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effort that is required to reduce the risk from its inherent level to its current level can be clearly indicated on the risk matrix.</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inherent level </a:t>
            </a:r>
            <a:r>
              <a:rPr lang="en-US" sz="2000" dirty="0">
                <a:solidFill>
                  <a:srgbClr val="000000"/>
                </a:solidFill>
                <a:latin typeface="Times New Roman" panose="02020603050405020304" pitchFamily="18" charset="0"/>
                <a:cs typeface="Times New Roman" panose="02020603050405020304" pitchFamily="18" charset="0"/>
              </a:rPr>
              <a:t>of risk is sometimes referred to as </a:t>
            </a:r>
            <a:r>
              <a:rPr lang="en-US" sz="2000" b="1" dirty="0">
                <a:solidFill>
                  <a:srgbClr val="000000"/>
                </a:solidFill>
                <a:latin typeface="Times New Roman" panose="02020603050405020304" pitchFamily="18" charset="0"/>
                <a:cs typeface="Times New Roman" panose="02020603050405020304" pitchFamily="18" charset="0"/>
              </a:rPr>
              <a:t>the absolute risk or gross risk.</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current level </a:t>
            </a:r>
            <a:r>
              <a:rPr lang="en-US" sz="2000" dirty="0">
                <a:solidFill>
                  <a:srgbClr val="000000"/>
                </a:solidFill>
                <a:latin typeface="Times New Roman" panose="02020603050405020304" pitchFamily="18" charset="0"/>
                <a:cs typeface="Times New Roman" panose="02020603050405020304" pitchFamily="18" charset="0"/>
              </a:rPr>
              <a:t>of risk is often referred to as the </a:t>
            </a:r>
            <a:r>
              <a:rPr lang="en-US" sz="2000" b="1" dirty="0">
                <a:solidFill>
                  <a:srgbClr val="000000"/>
                </a:solidFill>
                <a:latin typeface="Times New Roman" panose="02020603050405020304" pitchFamily="18" charset="0"/>
                <a:cs typeface="Times New Roman" panose="02020603050405020304" pitchFamily="18" charset="0"/>
              </a:rPr>
              <a:t>residual level, net </a:t>
            </a:r>
            <a:r>
              <a:rPr lang="en-US" sz="2000" dirty="0">
                <a:solidFill>
                  <a:srgbClr val="000000"/>
                </a:solidFill>
                <a:latin typeface="Times New Roman" panose="02020603050405020304" pitchFamily="18" charset="0"/>
                <a:cs typeface="Times New Roman" panose="02020603050405020304" pitchFamily="18" charset="0"/>
              </a:rPr>
              <a:t>level or the managed level of risk.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Inherent level of risk:</a:t>
            </a:r>
          </a:p>
        </p:txBody>
      </p:sp>
    </p:spTree>
    <p:extLst>
      <p:ext uri="{BB962C8B-B14F-4D97-AF65-F5344CB8AC3E}">
        <p14:creationId xmlns:p14="http://schemas.microsoft.com/office/powerpoint/2010/main" val="32339469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1015663"/>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t>
            </a:r>
            <a:r>
              <a:rPr lang="en-US" sz="2000" dirty="0">
                <a:solidFill>
                  <a:srgbClr val="000000"/>
                </a:solidFill>
                <a:latin typeface="Times New Roman" panose="02020603050405020304" pitchFamily="18" charset="0"/>
                <a:cs typeface="Times New Roman" panose="02020603050405020304" pitchFamily="18" charset="0"/>
              </a:rPr>
              <a:t>following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example provides an example of how inherently high-risk activities are reduced to a lower level of risk by the application of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sensible and practical risk response options.</a:t>
            </a:r>
            <a:endParaRPr lang="en-US" sz="2000" b="1"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Inherent level of risk:</a:t>
            </a:r>
          </a:p>
        </p:txBody>
      </p:sp>
      <p:sp>
        <p:nvSpPr>
          <p:cNvPr id="9" name="TextBox 8">
            <a:extLst>
              <a:ext uri="{FF2B5EF4-FFF2-40B4-BE49-F238E27FC236}">
                <a16:creationId xmlns:a16="http://schemas.microsoft.com/office/drawing/2014/main" id="{B4726C8E-CF59-4024-A36F-2364961C7B5E}"/>
              </a:ext>
            </a:extLst>
          </p:cNvPr>
          <p:cNvSpPr txBox="1"/>
          <p:nvPr/>
        </p:nvSpPr>
        <p:spPr>
          <a:xfrm>
            <a:off x="2056465" y="3030592"/>
            <a:ext cx="9739736" cy="2308324"/>
          </a:xfrm>
          <a:prstGeom prst="rect">
            <a:avLst/>
          </a:prstGeom>
          <a:solidFill>
            <a:schemeClr val="bg1">
              <a:lumMod val="75000"/>
            </a:schemeClr>
          </a:solidFill>
          <a:ln>
            <a:solidFill>
              <a:schemeClr val="tx1"/>
            </a:solidFill>
          </a:ln>
        </p:spPr>
        <p:txBody>
          <a:bodyPr wrap="square" rtlCol="0">
            <a:spAutoFit/>
          </a:bodyPr>
          <a:lstStyle/>
          <a:p>
            <a:pPr algn="just"/>
            <a:r>
              <a:rPr lang="en-US" b="1" i="1" u="sng" dirty="0">
                <a:solidFill>
                  <a:srgbClr val="C00000"/>
                </a:solidFill>
              </a:rPr>
              <a:t>Ex. Crossing road </a:t>
            </a:r>
          </a:p>
          <a:p>
            <a:pPr algn="just"/>
            <a:r>
              <a:rPr lang="en-US" i="1" dirty="0"/>
              <a:t>Crossing a busy road would be inherently dangerous if there were no controls in place and many more accidents would occur. </a:t>
            </a:r>
          </a:p>
          <a:p>
            <a:pPr algn="just"/>
            <a:r>
              <a:rPr lang="en-US" i="1" dirty="0"/>
              <a:t>When a risk is inherently dangerous, greater attention is paid to the control measures in place, because the perception of risk is much higher.</a:t>
            </a:r>
          </a:p>
          <a:p>
            <a:pPr algn="just"/>
            <a:r>
              <a:rPr lang="en-US" i="1" dirty="0"/>
              <a:t>Pedestrians do not cross the road without looking and drivers are always aware that pedestrians may step into the road. Often, other traffic calming control measures are necessary to reduce the speed of the motorists or increase the risk awareness of both motorists and pedestrians.</a:t>
            </a:r>
          </a:p>
        </p:txBody>
      </p:sp>
    </p:spTree>
    <p:extLst>
      <p:ext uri="{BB962C8B-B14F-4D97-AF65-F5344CB8AC3E}">
        <p14:creationId xmlns:p14="http://schemas.microsoft.com/office/powerpoint/2010/main" val="31544272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4708981"/>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Risks can be classified according to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nature of the attributes of the risk, such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timescale for impact, and the nature of the impact and/or likely magnitude of the risk. </a:t>
            </a:r>
          </a:p>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They can also be classified according to the </a:t>
            </a:r>
            <a:r>
              <a:rPr lang="en-US" sz="2000" b="1" dirty="0">
                <a:solidFill>
                  <a:srgbClr val="000000"/>
                </a:solidFill>
                <a:latin typeface="Times New Roman" panose="02020603050405020304" pitchFamily="18" charset="0"/>
                <a:cs typeface="Times New Roman" panose="02020603050405020304" pitchFamily="18" charset="0"/>
              </a:rPr>
              <a:t>timescale of impact </a:t>
            </a:r>
            <a:r>
              <a:rPr lang="en-US" sz="2000" dirty="0">
                <a:solidFill>
                  <a:srgbClr val="000000"/>
                </a:solidFill>
                <a:latin typeface="Times New Roman" panose="02020603050405020304" pitchFamily="18" charset="0"/>
                <a:cs typeface="Times New Roman" panose="02020603050405020304" pitchFamily="18" charset="0"/>
              </a:rPr>
              <a:t>after the event occurs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source of the risk can </a:t>
            </a:r>
            <a:r>
              <a:rPr lang="en-US" sz="2000" dirty="0">
                <a:solidFill>
                  <a:srgbClr val="000000"/>
                </a:solidFill>
                <a:latin typeface="Times New Roman" panose="02020603050405020304" pitchFamily="18" charset="0"/>
                <a:cs typeface="Times New Roman" panose="02020603050405020304" pitchFamily="18" charset="0"/>
              </a:rPr>
              <a:t>also be used as the basis of classification. In this case, a risk may be classified according </a:t>
            </a:r>
            <a:r>
              <a:rPr lang="en-US" sz="2000" b="1" dirty="0">
                <a:solidFill>
                  <a:srgbClr val="000000"/>
                </a:solidFill>
                <a:latin typeface="Times New Roman" panose="02020603050405020304" pitchFamily="18" charset="0"/>
                <a:cs typeface="Times New Roman" panose="02020603050405020304" pitchFamily="18" charset="0"/>
              </a:rPr>
              <a:t>to its origin, such as counterparty or credit risk.</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A further way of classifying risks is to consider </a:t>
            </a:r>
            <a:r>
              <a:rPr lang="en-US" sz="2000" b="1" dirty="0">
                <a:solidFill>
                  <a:srgbClr val="000000"/>
                </a:solidFill>
                <a:latin typeface="Times New Roman" panose="02020603050405020304" pitchFamily="18" charset="0"/>
                <a:cs typeface="Times New Roman" panose="02020603050405020304" pitchFamily="18" charset="0"/>
              </a:rPr>
              <a:t>the nature of the impact.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Some risks can cause detriment to the finances of the organization, whereas others will have an impact on the activities or the infrastructure. Further, risks may have an impact on the reputation of the organization, or on its status and the way it is perceived in the marketplace.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classification systems:</a:t>
            </a:r>
          </a:p>
        </p:txBody>
      </p:sp>
    </p:spTree>
    <p:extLst>
      <p:ext uri="{BB962C8B-B14F-4D97-AF65-F5344CB8AC3E}">
        <p14:creationId xmlns:p14="http://schemas.microsoft.com/office/powerpoint/2010/main" val="258643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Risks may also be classified according to 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component or feature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the organization that will be impacted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i="1" u="sng" dirty="0">
                <a:solidFill>
                  <a:srgbClr val="C00000"/>
                </a:solidFill>
                <a:latin typeface="Times New Roman" panose="02020603050405020304" pitchFamily="18" charset="0"/>
                <a:cs typeface="Times New Roman" panose="02020603050405020304" pitchFamily="18" charset="0"/>
              </a:rPr>
              <a:t>Ex</a:t>
            </a:r>
            <a:r>
              <a:rPr lang="en-US" sz="2000" dirty="0">
                <a:solidFill>
                  <a:srgbClr val="000000"/>
                </a:solidFill>
                <a:latin typeface="Times New Roman" panose="02020603050405020304" pitchFamily="18" charset="0"/>
                <a:cs typeface="Times New Roman" panose="02020603050405020304" pitchFamily="18" charset="0"/>
              </a:rPr>
              <a:t>, Risks can be classified according to whether they will impact </a:t>
            </a:r>
            <a:r>
              <a:rPr lang="en-US" sz="2000" b="1" dirty="0">
                <a:solidFill>
                  <a:srgbClr val="000000"/>
                </a:solidFill>
                <a:latin typeface="Times New Roman" panose="02020603050405020304" pitchFamily="18" charset="0"/>
                <a:cs typeface="Times New Roman" panose="02020603050405020304" pitchFamily="18" charset="0"/>
              </a:rPr>
              <a:t>people, premises, processes or products</a:t>
            </a:r>
            <a:r>
              <a:rPr lang="en-US" sz="2000" dirty="0">
                <a:solidFill>
                  <a:srgbClr val="000000"/>
                </a:solidFill>
                <a:latin typeface="Times New Roman" panose="02020603050405020304" pitchFamily="18" charset="0"/>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An important consideration for organizations when deciding their risk classification system is to determine whether the risks will be classified according to the source of the risk, the component impacted or of the consequences of the risk materializing.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Individual organizations will decide on the risk classification system that suits them best, depending on the nature of the organization and its activities.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classification systems:</a:t>
            </a:r>
          </a:p>
        </p:txBody>
      </p:sp>
    </p:spTree>
    <p:extLst>
      <p:ext uri="{BB962C8B-B14F-4D97-AF65-F5344CB8AC3E}">
        <p14:creationId xmlns:p14="http://schemas.microsoft.com/office/powerpoint/2010/main" val="2648627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255454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Also, many risk management standards and frameworks suggest a specific risk classification system. If the organization adopts one of these standards, then it will tend to follow the classification system recommended.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risk classification system that is selected should be fully relevant to the organization concerned.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There is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no universal classification system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that fulfils the requirements of all organizations.</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classification systems:</a:t>
            </a:r>
          </a:p>
        </p:txBody>
      </p:sp>
    </p:spTree>
    <p:extLst>
      <p:ext uri="{BB962C8B-B14F-4D97-AF65-F5344CB8AC3E}">
        <p14:creationId xmlns:p14="http://schemas.microsoft.com/office/powerpoint/2010/main" val="3736188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347787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likelihood and magnitude are best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demonstrated using a risk matrix.</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Risk matrices can be produced in </a:t>
            </a:r>
            <a:r>
              <a:rPr lang="en-US" sz="2000" b="1" dirty="0">
                <a:solidFill>
                  <a:srgbClr val="000000"/>
                </a:solidFill>
                <a:latin typeface="Times New Roman" panose="02020603050405020304" pitchFamily="18" charset="0"/>
                <a:cs typeface="Times New Roman" panose="02020603050405020304" pitchFamily="18" charset="0"/>
              </a:rPr>
              <a:t>many</a:t>
            </a:r>
            <a:r>
              <a:rPr lang="en-US" sz="2000" dirty="0">
                <a:solidFill>
                  <a:srgbClr val="000000"/>
                </a:solidFill>
                <a:latin typeface="Times New Roman" panose="02020603050405020304" pitchFamily="18" charset="0"/>
                <a:cs typeface="Times New Roman" panose="02020603050405020304" pitchFamily="18" charset="0"/>
              </a:rPr>
              <a:t> formats. Whatever format is used for a risk matrix, it is a very valuable </a:t>
            </a:r>
            <a:r>
              <a:rPr lang="en-US" sz="2000" b="1" dirty="0">
                <a:solidFill>
                  <a:srgbClr val="000000"/>
                </a:solidFill>
                <a:latin typeface="Times New Roman" panose="02020603050405020304" pitchFamily="18" charset="0"/>
                <a:cs typeface="Times New Roman" panose="02020603050405020304" pitchFamily="18" charset="0"/>
              </a:rPr>
              <a:t>tool for the risk management practitioner.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basic style of risk matrix plots the </a:t>
            </a:r>
            <a:r>
              <a:rPr lang="en-US" sz="2000" b="1" dirty="0">
                <a:solidFill>
                  <a:srgbClr val="000000"/>
                </a:solidFill>
                <a:latin typeface="Times New Roman" panose="02020603050405020304" pitchFamily="18" charset="0"/>
                <a:cs typeface="Times New Roman" panose="02020603050405020304" pitchFamily="18" charset="0"/>
              </a:rPr>
              <a:t>likelihood of an event against the magnitude </a:t>
            </a:r>
            <a:r>
              <a:rPr lang="en-US" sz="2000" dirty="0">
                <a:solidFill>
                  <a:srgbClr val="000000"/>
                </a:solidFill>
                <a:latin typeface="Times New Roman" panose="02020603050405020304" pitchFamily="18" charset="0"/>
                <a:cs typeface="Times New Roman" panose="02020603050405020304" pitchFamily="18" charset="0"/>
              </a:rPr>
              <a:t>or impact should the event </a:t>
            </a:r>
            <a:r>
              <a:rPr lang="en-US" sz="2000" b="1" dirty="0">
                <a:solidFill>
                  <a:srgbClr val="000000"/>
                </a:solidFill>
                <a:latin typeface="Times New Roman" panose="02020603050405020304" pitchFamily="18" charset="0"/>
                <a:cs typeface="Times New Roman" panose="02020603050405020304" pitchFamily="18" charset="0"/>
              </a:rPr>
              <a:t>materialize</a:t>
            </a:r>
            <a:r>
              <a:rPr lang="en-US" sz="2000" dirty="0">
                <a:solidFill>
                  <a:srgbClr val="000000"/>
                </a:solidFill>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following figure  is an illustration of a simple risk matrix, also referred to </a:t>
            </a:r>
            <a:r>
              <a:rPr lang="en-US" sz="2000" b="1" dirty="0">
                <a:solidFill>
                  <a:srgbClr val="000000"/>
                </a:solidFill>
                <a:latin typeface="Times New Roman" panose="02020603050405020304" pitchFamily="18" charset="0"/>
                <a:cs typeface="Times New Roman" panose="02020603050405020304" pitchFamily="18" charset="0"/>
              </a:rPr>
              <a:t>as a risk map or heat map.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This is a commonly used method of illustrating risk likelihood and the magnitude (or severity) of the event should the risk materialize.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use of the risk matrix to illustrate risk likelihood and magnitude is a fundamentally important risk management tool</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26994764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pic>
        <p:nvPicPr>
          <p:cNvPr id="10" name="Picture 9">
            <a:extLst>
              <a:ext uri="{FF2B5EF4-FFF2-40B4-BE49-F238E27FC236}">
                <a16:creationId xmlns:a16="http://schemas.microsoft.com/office/drawing/2014/main" id="{3A88B6C0-6E6F-4DCC-9D22-EBAF8D085100}"/>
              </a:ext>
            </a:extLst>
          </p:cNvPr>
          <p:cNvPicPr>
            <a:picLocks noChangeAspect="1"/>
          </p:cNvPicPr>
          <p:nvPr/>
        </p:nvPicPr>
        <p:blipFill>
          <a:blip r:embed="rId7"/>
          <a:stretch>
            <a:fillRect/>
          </a:stretch>
        </p:blipFill>
        <p:spPr>
          <a:xfrm>
            <a:off x="5880295" y="1911843"/>
            <a:ext cx="5887476" cy="3990781"/>
          </a:xfrm>
          <a:prstGeom prst="rect">
            <a:avLst/>
          </a:prstGeom>
        </p:spPr>
      </p:pic>
      <p:sp>
        <p:nvSpPr>
          <p:cNvPr id="15" name="TextBox 14">
            <a:extLst>
              <a:ext uri="{FF2B5EF4-FFF2-40B4-BE49-F238E27FC236}">
                <a16:creationId xmlns:a16="http://schemas.microsoft.com/office/drawing/2014/main" id="{F7F31605-AA02-4FCB-A425-D3DCA9FDAD0C}"/>
              </a:ext>
            </a:extLst>
          </p:cNvPr>
          <p:cNvSpPr txBox="1"/>
          <p:nvPr/>
        </p:nvSpPr>
        <p:spPr>
          <a:xfrm>
            <a:off x="1827073" y="2204822"/>
            <a:ext cx="4053222"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use of the risk matrix to illustrate risk likelihood and magnitude is a fundamentally important risk management tool.</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risk matrix can be used to plot the nature of individual risks, so that the organization can decide whether the risk is acceptable and within the risk appetite and/or risk capacity of the organization.</a:t>
            </a:r>
          </a:p>
        </p:txBody>
      </p:sp>
    </p:spTree>
    <p:extLst>
      <p:ext uri="{BB962C8B-B14F-4D97-AF65-F5344CB8AC3E}">
        <p14:creationId xmlns:p14="http://schemas.microsoft.com/office/powerpoint/2010/main" val="19411229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4093428"/>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term likelihood is used rather than frequency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because the word frequency implies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events will definitely occur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and the risk matrix is registering how often these events take place.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Likelihood is a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broader</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word that includes frequency, but also refers to the chances of an unlikely event happening. However, in risk management literature, the word ‘probability’ will often be used to describe the likelihood of a risk materializing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word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magnitude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is used rather than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severity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so that the same style of risk matrix can be used to illustrate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compliance, hazard, control and opportunity risks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Severity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implies that the event is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undesirable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and is, therefore, related to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compliance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and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hazard</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risks.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magnitude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of the risk may be considered to be its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gross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or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inherent level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before controls are applied.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39200956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286232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Figure 1.1 plots likelihood against the magnitude of an event. However, the more important consideration for risk managers is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not the magnitude of the event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but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impact of the event and the consequences that follow</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i="1" dirty="0">
                <a:solidFill>
                  <a:srgbClr val="C00000"/>
                </a:solidFill>
                <a:latin typeface="Times New Roman" panose="02020603050405020304" pitchFamily="18" charset="0"/>
                <a:cs typeface="Times New Roman" panose="02020603050405020304" pitchFamily="18" charset="0"/>
              </a:rPr>
              <a:t>Example</a:t>
            </a:r>
            <a:r>
              <a:rPr lang="en-US" sz="2000" i="1" dirty="0">
                <a:solidFill>
                  <a:srgbClr val="000000"/>
                </a:solidFill>
                <a:latin typeface="Times New Roman" panose="02020603050405020304" pitchFamily="18" charset="0"/>
                <a:cs typeface="Times New Roman" panose="02020603050405020304" pitchFamily="18" charset="0"/>
              </a:rPr>
              <a:t>, a large fire could occur that completely destroys a warehouse of a distribution and logistics company. Although the magnitude of the event may be large, if sufficient insurance is in place, the impact in terms of financial costs for the company could be minimal, and if the company has produced plans to cope with such an event, the consequences for the overall business may be much less than would otherwise be anticipated.</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133495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193899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magnitude </a:t>
            </a:r>
            <a:r>
              <a:rPr lang="en-US" sz="2000" dirty="0">
                <a:solidFill>
                  <a:srgbClr val="000000"/>
                </a:solidFill>
                <a:latin typeface="Times New Roman" panose="02020603050405020304" pitchFamily="18" charset="0"/>
                <a:cs typeface="Times New Roman" panose="02020603050405020304" pitchFamily="18" charset="0"/>
              </a:rPr>
              <a:t>of an event may be considered to be t</a:t>
            </a:r>
            <a:r>
              <a:rPr lang="en-US" sz="2000" b="1" dirty="0">
                <a:solidFill>
                  <a:srgbClr val="000000"/>
                </a:solidFill>
                <a:latin typeface="Times New Roman" panose="02020603050405020304" pitchFamily="18" charset="0"/>
                <a:cs typeface="Times New Roman" panose="02020603050405020304" pitchFamily="18" charset="0"/>
              </a:rPr>
              <a:t>he inherent level </a:t>
            </a:r>
            <a:r>
              <a:rPr lang="en-US" sz="2000" dirty="0">
                <a:solidFill>
                  <a:srgbClr val="000000"/>
                </a:solidFill>
                <a:latin typeface="Times New Roman" panose="02020603050405020304" pitchFamily="18" charset="0"/>
                <a:cs typeface="Times New Roman" panose="02020603050405020304" pitchFamily="18" charset="0"/>
              </a:rPr>
              <a:t>of the event and the </a:t>
            </a:r>
            <a:r>
              <a:rPr lang="en-US" sz="2000" b="1" dirty="0">
                <a:solidFill>
                  <a:srgbClr val="000000"/>
                </a:solidFill>
                <a:latin typeface="Times New Roman" panose="02020603050405020304" pitchFamily="18" charset="0"/>
                <a:cs typeface="Times New Roman" panose="02020603050405020304" pitchFamily="18" charset="0"/>
              </a:rPr>
              <a:t>impact </a:t>
            </a:r>
            <a:r>
              <a:rPr lang="en-US" sz="2000" dirty="0">
                <a:solidFill>
                  <a:srgbClr val="000000"/>
                </a:solidFill>
                <a:latin typeface="Times New Roman" panose="02020603050405020304" pitchFamily="18" charset="0"/>
                <a:cs typeface="Times New Roman" panose="02020603050405020304" pitchFamily="18" charset="0"/>
              </a:rPr>
              <a:t>can be considered to be </a:t>
            </a:r>
            <a:r>
              <a:rPr lang="en-US" sz="2000" b="1" dirty="0">
                <a:solidFill>
                  <a:srgbClr val="000000"/>
                </a:solidFill>
                <a:latin typeface="Times New Roman" panose="02020603050405020304" pitchFamily="18" charset="0"/>
                <a:cs typeface="Times New Roman" panose="02020603050405020304" pitchFamily="18" charset="0"/>
              </a:rPr>
              <a:t>the risk-managed level</a:t>
            </a:r>
            <a:r>
              <a:rPr lang="en-US" sz="2000" dirty="0">
                <a:solidFill>
                  <a:srgbClr val="000000"/>
                </a:solidFill>
                <a:latin typeface="Times New Roman" panose="02020603050405020304" pitchFamily="18" charset="0"/>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Because the impact (and the associated consequences) of an event is usually more important than its magnitude (or severity), every risk matrix used in the remainder of this COURSE will plot </a:t>
            </a:r>
            <a:r>
              <a:rPr lang="en-US" sz="2000" b="1" dirty="0">
                <a:solidFill>
                  <a:srgbClr val="000000"/>
                </a:solidFill>
                <a:latin typeface="Times New Roman" panose="02020603050405020304" pitchFamily="18" charset="0"/>
                <a:cs typeface="Times New Roman" panose="02020603050405020304" pitchFamily="18" charset="0"/>
              </a:rPr>
              <a:t>impact against likelihood</a:t>
            </a:r>
            <a:r>
              <a:rPr lang="en-US" sz="2000" dirty="0">
                <a:solidFill>
                  <a:srgbClr val="000000"/>
                </a:solidFill>
                <a:latin typeface="Times New Roman" panose="02020603050405020304" pitchFamily="18" charset="0"/>
                <a:cs typeface="Times New Roman" panose="02020603050405020304" pitchFamily="18" charset="0"/>
              </a:rPr>
              <a:t>, rather than </a:t>
            </a:r>
            <a:r>
              <a:rPr lang="en-US" sz="2000" b="1" dirty="0">
                <a:solidFill>
                  <a:srgbClr val="000000"/>
                </a:solidFill>
                <a:latin typeface="Times New Roman" panose="02020603050405020304" pitchFamily="18" charset="0"/>
                <a:cs typeface="Times New Roman" panose="02020603050405020304" pitchFamily="18" charset="0"/>
              </a:rPr>
              <a:t>magnitude against likelihood</a:t>
            </a:r>
            <a:r>
              <a:rPr lang="en-US" sz="2000" dirty="0">
                <a:solidFill>
                  <a:srgbClr val="000000"/>
                </a:solidFill>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3396799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8250</TotalTime>
  <Words>4504</Words>
  <Application>Microsoft Office PowerPoint</Application>
  <PresentationFormat>Widescreen</PresentationFormat>
  <Paragraphs>331</Paragraphs>
  <Slides>37</Slides>
  <Notes>35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Arial</vt:lpstr>
      <vt:lpstr>Calibri</vt:lpstr>
      <vt:lpstr>Calibri Light</vt:lpstr>
      <vt:lpstr>MiloOT</vt:lpstr>
      <vt:lpstr>MiloOT-Light</vt:lpstr>
      <vt:lpstr>SabonLTStd-Roman</vt:lpstr>
      <vt:lpstr>Tajawal Medium</vt:lpstr>
      <vt:lpstr>Times New Roman</vt:lpstr>
      <vt:lpstr>Univers-Condensed</vt:lpstr>
      <vt:lpstr>UniversLTStd-Light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648</cp:revision>
  <dcterms:created xsi:type="dcterms:W3CDTF">2021-08-03T13:03:26Z</dcterms:created>
  <dcterms:modified xsi:type="dcterms:W3CDTF">2023-02-05T18:51:22Z</dcterms:modified>
</cp:coreProperties>
</file>